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3" r:id="rId3"/>
    <p:sldMasterId id="2147483687" r:id="rId4"/>
  </p:sldMasterIdLst>
  <p:notesMasterIdLst>
    <p:notesMasterId r:id="rId27"/>
  </p:notesMasterIdLst>
  <p:sldIdLst>
    <p:sldId id="2147375305" r:id="rId5"/>
    <p:sldId id="265" r:id="rId6"/>
    <p:sldId id="256" r:id="rId7"/>
    <p:sldId id="2147375308" r:id="rId8"/>
    <p:sldId id="5749" r:id="rId9"/>
    <p:sldId id="5746" r:id="rId10"/>
    <p:sldId id="5763" r:id="rId11"/>
    <p:sldId id="5762" r:id="rId12"/>
    <p:sldId id="5742" r:id="rId13"/>
    <p:sldId id="5671" r:id="rId14"/>
    <p:sldId id="5740" r:id="rId15"/>
    <p:sldId id="5765" r:id="rId16"/>
    <p:sldId id="5770" r:id="rId17"/>
    <p:sldId id="5737" r:id="rId18"/>
    <p:sldId id="5767" r:id="rId19"/>
    <p:sldId id="5754" r:id="rId20"/>
    <p:sldId id="5747" r:id="rId21"/>
    <p:sldId id="5769" r:id="rId22"/>
    <p:sldId id="5748" r:id="rId23"/>
    <p:sldId id="5745" r:id="rId24"/>
    <p:sldId id="5766" r:id="rId25"/>
    <p:sldId id="214737529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4C9BB-C807-8705-0B08-A3DF41A8D64B}" name="Moriah Diethorn" initials="MD" userId="Moriah Diethorn" providerId="None"/>
  <p188:author id="{587B9DF8-07B2-1036-2560-F7CDD8CC9D9E}" name="Prerna Poojary" initials="PP" userId="S::ppoojary@ushealthconnect.com::784d81cb-4d8e-4a43-8c2e-8d8d9a5cf0b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6327"/>
  </p:normalViewPr>
  <p:slideViewPr>
    <p:cSldViewPr snapToGrid="0">
      <p:cViewPr varScale="1">
        <p:scale>
          <a:sx n="119" d="100"/>
          <a:sy n="119" d="100"/>
        </p:scale>
        <p:origin x="7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1A35BD-5815-814C-BB8C-DA0671EF6BB4}" type="datetimeFigureOut">
              <a:rPr lang="en-US" smtClean="0"/>
              <a:t>11/28/23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7EB4F6-0D3A-0B42-BB35-A7E99D86073D}" type="slidenum">
              <a:rPr lang="en-US" smtClean="0"/>
              <a:t>‹#›</a:t>
            </a:fld>
            <a:endParaRPr lang="en-US"/>
          </a:p>
        </p:txBody>
      </p:sp>
    </p:spTree>
    <p:extLst>
      <p:ext uri="{BB962C8B-B14F-4D97-AF65-F5344CB8AC3E}">
        <p14:creationId xmlns:p14="http://schemas.microsoft.com/office/powerpoint/2010/main" val="2508891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3916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143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432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0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pitchFamily="2" charset="0"/>
            </a:endParaRPr>
          </a:p>
          <a:p>
            <a:endParaRPr lang="en-US" dirty="0">
              <a:effectLst/>
              <a:latin typeface="Helvetica" pitchFamily="2" charset="0"/>
            </a:endParaRPr>
          </a:p>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978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52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latin typeface="Helvetica"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8059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4821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4244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982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1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7009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00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344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6046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6578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78B2FE-2574-8C47-9BED-BCA89D3AF3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844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D8463-7CC8-096D-EF4B-26951E84E9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3AE103-92D8-AAF9-CF8A-C20D09592F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C310EC-D8DB-3500-7E9F-0A6950E9A174}"/>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D7ADF0C3-2776-2056-C2E8-C6CED2D23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FC580-9232-F0D8-1151-AFF2C874D69E}"/>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2428742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AD69-96CF-BDEB-1FE4-9BBC6F01B3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10C2FC-2C39-C396-35AA-8AAB2FD212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B13C5-76C6-0F4A-4FA6-12D4B304E0F6}"/>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6EFD67C1-C5D5-5AB0-05B4-83D5DE0906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ED402-6F6D-2271-3BC3-D953CE48118E}"/>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53584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A827EE-2902-598F-44C1-E14E32FE68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BE718-4F3E-57E4-B4E7-7934D9AE7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9D1430-8AB8-028B-831D-378CA4F4CE01}"/>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7283D909-CF02-13AE-2FB4-C571E9DE13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E201C-3582-6401-8FF5-21A43E3D521C}"/>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154685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757132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30138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076289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126540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68760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6927679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01770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71528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40AD8-265B-CF47-CA5B-1D40F61723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7B3910-610E-C90A-5FFD-A3DDF18F35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1E3D2-3889-54E2-9BC2-B8905B910804}"/>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768D2C5A-7A15-92D5-91C7-EADFA309DB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865D3-9066-6DE7-1B3A-778ECEB28FD0}"/>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345101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531888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393331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193621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8833339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4273684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624479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44783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3812685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92284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6644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E7EDE-71DC-D8B8-44F2-E163CEBCB3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AF18CF-735B-306F-32C9-7A43335CF6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23DAC-F4D0-9732-499F-5F0589E55CB3}"/>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1F45A304-4DDC-2B44-B2F2-333E12067B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37AEF-6F1B-9D5F-D6A2-F637C420415A}"/>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33736843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0866868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887240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9919065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2818184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31925534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4242992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668723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732957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8" name="Picture 7">
            <a:extLst>
              <a:ext uri="{FF2B5EF4-FFF2-40B4-BE49-F238E27FC236}">
                <a16:creationId xmlns:a16="http://schemas.microsoft.com/office/drawing/2014/main" id="{DF5F5FB5-B40D-470D-8C41-B7CE27E5193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2121690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8098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DFE84-4B07-60FD-016C-B9E335DA0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B488B-48DB-471E-4F4B-4186E186C7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A4118-A64D-778A-AC9E-E443493BF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3515EA7-2E3C-E4E5-2EB6-C5D91AF22A94}"/>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6" name="Footer Placeholder 5">
            <a:extLst>
              <a:ext uri="{FF2B5EF4-FFF2-40B4-BE49-F238E27FC236}">
                <a16:creationId xmlns:a16="http://schemas.microsoft.com/office/drawing/2014/main" id="{8C1D5855-AED1-6090-4922-8B0EE45B6E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10883A-266F-5EA9-BCAD-873FB17A02CF}"/>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13138268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29603116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007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839528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1887136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503246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403000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1206127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156789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375814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9328151" y="6415089"/>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C54EF2-C8A3-4E28-A2A5-71DB01CDB154}"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43166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2B0E-35C3-CD18-5131-F6EEB7DAF1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52BC19-D9A7-BDA8-53D5-70B6B2318C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14F1A-A627-C506-A405-F0FB784B6F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F53F65-E468-A9F8-4A3A-EAE223CFA1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C85FB3-26BE-34C1-3649-616B57EA76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57FA92-09EF-1EB4-2455-786F9A592037}"/>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8" name="Footer Placeholder 7">
            <a:extLst>
              <a:ext uri="{FF2B5EF4-FFF2-40B4-BE49-F238E27FC236}">
                <a16:creationId xmlns:a16="http://schemas.microsoft.com/office/drawing/2014/main" id="{B5DE3A3D-6385-92C1-F8DF-A19CC30BED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4254E5-33DD-B410-4C14-1802D6F7261B}"/>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443862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3F3F3F">
                  <a:tint val="75000"/>
                </a:srgbClr>
              </a:solidFill>
              <a:effectLst/>
              <a:uLnTx/>
              <a:uFillTx/>
              <a:latin typeface="Arial" panose="020B0604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558541-60C9-42A2-8392-FF12533A6B7A}" type="slidenum">
              <a:rPr kumimoji="0" lang="en-US" sz="1800" b="0" i="0" u="none" strike="noStrike" kern="1200" cap="none" spc="0" normalizeH="0" baseline="0" noProof="0" smtClean="0">
                <a:ln>
                  <a:noFill/>
                </a:ln>
                <a:solidFill>
                  <a:srgbClr val="3F3F3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F3F3F"/>
              </a:solidFill>
              <a:effectLst/>
              <a:uLnTx/>
              <a:uFillTx/>
              <a:latin typeface="Arial" panose="020B0604020202020204"/>
              <a:ea typeface="+mn-ea"/>
              <a:cs typeface="+mn-cs"/>
            </a:endParaRPr>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9905849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0BCF85-058B-4262-B233-9F16AC7A6163}" type="datetime1">
              <a:rPr lang="en-US" smtClean="0"/>
              <a:t>11/28/23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558541-60C9-42A2-8392-FF12533A6B7A}" type="slidenum">
              <a:rPr lang="en-US" smtClean="0"/>
              <a:pPr/>
              <a:t>‹#›</a:t>
            </a:fld>
            <a:endParaRPr lang="en-US"/>
          </a:p>
        </p:txBody>
      </p:sp>
      <p:sp>
        <p:nvSpPr>
          <p:cNvPr id="8" name="Text Placeholder 10"/>
          <p:cNvSpPr>
            <a:spLocks noGrp="1"/>
          </p:cNvSpPr>
          <p:nvPr>
            <p:ph type="body" sz="quarter" idx="13" hasCustomPrompt="1"/>
          </p:nvPr>
        </p:nvSpPr>
        <p:spPr>
          <a:xfrm>
            <a:off x="1320800" y="914400"/>
            <a:ext cx="9139936" cy="457200"/>
          </a:xfrm>
        </p:spPr>
        <p:txBody>
          <a:bodyPr/>
          <a:lstStyle>
            <a:lvl1pPr marL="0" indent="0">
              <a:lnSpc>
                <a:spcPct val="85000"/>
              </a:lnSpc>
              <a:spcBef>
                <a:spcPts val="0"/>
              </a:spcBef>
              <a:buNone/>
              <a:defRPr sz="2000" spc="-80" baseline="0">
                <a:solidFill>
                  <a:schemeClr val="accent1"/>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Tree>
    <p:extLst>
      <p:ext uri="{BB962C8B-B14F-4D97-AF65-F5344CB8AC3E}">
        <p14:creationId xmlns:p14="http://schemas.microsoft.com/office/powerpoint/2010/main" val="255070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A550-E2E7-7075-9255-A5F356B017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38977F-6063-E869-2EC7-1C6D612C6FCA}"/>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4" name="Footer Placeholder 3">
            <a:extLst>
              <a:ext uri="{FF2B5EF4-FFF2-40B4-BE49-F238E27FC236}">
                <a16:creationId xmlns:a16="http://schemas.microsoft.com/office/drawing/2014/main" id="{D4DAE368-A783-27FA-8F65-680101772E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CFF8BB-1879-E992-3D67-7DA616D5A262}"/>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2147093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D91B0-15C0-1336-AA95-EDD8567279EB}"/>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3" name="Footer Placeholder 2">
            <a:extLst>
              <a:ext uri="{FF2B5EF4-FFF2-40B4-BE49-F238E27FC236}">
                <a16:creationId xmlns:a16="http://schemas.microsoft.com/office/drawing/2014/main" id="{F9B3B0BD-100C-46A6-B67C-20935AE928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9BB00C-D56A-DC03-3C97-77EB23C7C444}"/>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2345029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7AF9-E6EE-099B-C3F9-91D83B3F2F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790FBE-ABF7-B44B-F543-E28A150794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48F1DB-7432-C201-AC05-44EEB5DBB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A1E1A4-9F4A-B07C-FFDB-59672D7E5546}"/>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6" name="Footer Placeholder 5">
            <a:extLst>
              <a:ext uri="{FF2B5EF4-FFF2-40B4-BE49-F238E27FC236}">
                <a16:creationId xmlns:a16="http://schemas.microsoft.com/office/drawing/2014/main" id="{ED4E7477-92EC-1781-ADE1-DCB2D32A40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8ABC2-43BF-76B7-F2D7-018A91669325}"/>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300673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440D-B91E-696C-44BC-496B168A6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FFE3C-96FC-B249-D678-F74183746E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7A28E1-0B1B-4EB9-AEAF-9B8619BB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A5D326-F038-1D33-2260-B9F474D24785}"/>
              </a:ext>
            </a:extLst>
          </p:cNvPr>
          <p:cNvSpPr>
            <a:spLocks noGrp="1"/>
          </p:cNvSpPr>
          <p:nvPr>
            <p:ph type="dt" sz="half" idx="10"/>
          </p:nvPr>
        </p:nvSpPr>
        <p:spPr/>
        <p:txBody>
          <a:bodyPr/>
          <a:lstStyle/>
          <a:p>
            <a:fld id="{D72CA8B9-78C3-164F-B026-2BA2D6C3F7A2}" type="datetimeFigureOut">
              <a:rPr lang="en-US" smtClean="0"/>
              <a:t>11/28/23</a:t>
            </a:fld>
            <a:endParaRPr lang="en-US"/>
          </a:p>
        </p:txBody>
      </p:sp>
      <p:sp>
        <p:nvSpPr>
          <p:cNvPr id="6" name="Footer Placeholder 5">
            <a:extLst>
              <a:ext uri="{FF2B5EF4-FFF2-40B4-BE49-F238E27FC236}">
                <a16:creationId xmlns:a16="http://schemas.microsoft.com/office/drawing/2014/main" id="{6D569021-FA38-E54C-8556-E1F993EF9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7C9C8E-E0AC-C22C-E8FE-867BDDED8F75}"/>
              </a:ext>
            </a:extLst>
          </p:cNvPr>
          <p:cNvSpPr>
            <a:spLocks noGrp="1"/>
          </p:cNvSpPr>
          <p:nvPr>
            <p:ph type="sldNum" sz="quarter" idx="12"/>
          </p:nvPr>
        </p:nvSpPr>
        <p:spPr/>
        <p:txBody>
          <a:bodyPr/>
          <a:lstStyle/>
          <a:p>
            <a:fld id="{7C335AE6-E432-F144-8CDC-470AD7B1C683}" type="slidenum">
              <a:rPr lang="en-US" smtClean="0"/>
              <a:t>‹#›</a:t>
            </a:fld>
            <a:endParaRPr lang="en-US"/>
          </a:p>
        </p:txBody>
      </p:sp>
    </p:spTree>
    <p:extLst>
      <p:ext uri="{BB962C8B-B14F-4D97-AF65-F5344CB8AC3E}">
        <p14:creationId xmlns:p14="http://schemas.microsoft.com/office/powerpoint/2010/main" val="2446903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theme" Target="../theme/theme4.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52708F-4B16-1CAF-E94C-F718F8079A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E08734-FA7B-4264-07FB-E6F6AC545F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14CE5-F225-DCE5-79B1-69058F7B02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2CA8B9-78C3-164F-B026-2BA2D6C3F7A2}" type="datetimeFigureOut">
              <a:rPr lang="en-US" smtClean="0"/>
              <a:t>11/28/23</a:t>
            </a:fld>
            <a:endParaRPr lang="en-US"/>
          </a:p>
        </p:txBody>
      </p:sp>
      <p:sp>
        <p:nvSpPr>
          <p:cNvPr id="5" name="Footer Placeholder 4">
            <a:extLst>
              <a:ext uri="{FF2B5EF4-FFF2-40B4-BE49-F238E27FC236}">
                <a16:creationId xmlns:a16="http://schemas.microsoft.com/office/drawing/2014/main" id="{6A45585A-C304-D346-8829-39339FD73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111E4E-45EA-409B-6DB0-DD4189A7E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335AE6-E432-F144-8CDC-470AD7B1C683}" type="slidenum">
              <a:rPr lang="en-US" smtClean="0"/>
              <a:t>‹#›</a:t>
            </a:fld>
            <a:endParaRPr lang="en-US"/>
          </a:p>
        </p:txBody>
      </p:sp>
    </p:spTree>
    <p:extLst>
      <p:ext uri="{BB962C8B-B14F-4D97-AF65-F5344CB8AC3E}">
        <p14:creationId xmlns:p14="http://schemas.microsoft.com/office/powerpoint/2010/main" val="147650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6846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
        <p:nvSpPr>
          <p:cNvPr id="4" name="Rectangle 3">
            <a:extLst>
              <a:ext uri="{FF2B5EF4-FFF2-40B4-BE49-F238E27FC236}">
                <a16:creationId xmlns:a16="http://schemas.microsoft.com/office/drawing/2014/main" id="{E519D91A-EB19-8FBC-27A0-AA537BAF37A8}"/>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3030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4" name="Rectangle 3">
            <a:extLst>
              <a:ext uri="{FF2B5EF4-FFF2-40B4-BE49-F238E27FC236}">
                <a16:creationId xmlns:a16="http://schemas.microsoft.com/office/drawing/2014/main" id="{21DA9F18-B3F6-5ADB-D563-F50CA39708DA}"/>
              </a:ext>
            </a:extLst>
          </p:cNvPr>
          <p:cNvSpPr/>
          <p:nvPr userDrawn="1"/>
        </p:nvSpPr>
        <p:spPr>
          <a:xfrm>
            <a:off x="0" y="-1"/>
            <a:ext cx="12192000" cy="106681"/>
          </a:xfrm>
          <a:prstGeom prst="rect">
            <a:avLst/>
          </a:prstGeom>
          <a:gradFill flip="none" rotWithShape="1">
            <a:gsLst>
              <a:gs pos="99000">
                <a:srgbClr val="173057"/>
              </a:gs>
              <a:gs pos="0">
                <a:srgbClr val="0258A6">
                  <a:lumMod val="10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42864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hf sldNum="0" hdr="0" dt="0"/>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3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w.mededonthego.com/Video/program/969" TargetMode="External"/><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hyperlink" Target="mailto:support@MedEdOTG.com" TargetMode="External"/><Relationship Id="rId10" Type="http://schemas.openxmlformats.org/officeDocument/2006/relationships/image" Target="../media/image16.png"/><Relationship Id="rId4" Type="http://schemas.openxmlformats.org/officeDocument/2006/relationships/hyperlink" Target="http://www.mededonthego.com/" TargetMode="External"/><Relationship Id="rId9" Type="http://schemas.openxmlformats.org/officeDocument/2006/relationships/image" Target="../media/image15.sv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2.png"/><Relationship Id="rId7" Type="http://schemas.openxmlformats.org/officeDocument/2006/relationships/hyperlink" Target="http://www.mededonthego.com/"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0.xml"/><Relationship Id="rId5" Type="http://schemas.openxmlformats.org/officeDocument/2006/relationships/image" Target="../media/image7.sv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white blurry background&#10;&#10;Description automatically generated">
            <a:extLst>
              <a:ext uri="{FF2B5EF4-FFF2-40B4-BE49-F238E27FC236}">
                <a16:creationId xmlns:a16="http://schemas.microsoft.com/office/drawing/2014/main" id="{9BF08945-34A3-E5F2-4BAF-7983BE49AFD6}"/>
              </a:ext>
            </a:extLst>
          </p:cNvPr>
          <p:cNvPicPr>
            <a:picLocks noChangeAspect="1"/>
          </p:cNvPicPr>
          <p:nvPr/>
        </p:nvPicPr>
        <p:blipFill>
          <a:blip r:embed="rId2"/>
          <a:stretch>
            <a:fillRect/>
          </a:stretch>
        </p:blipFill>
        <p:spPr>
          <a:xfrm>
            <a:off x="0" y="0"/>
            <a:ext cx="12192000" cy="6858000"/>
          </a:xfrm>
          <a:prstGeom prst="rect">
            <a:avLst/>
          </a:prstGeom>
        </p:spPr>
      </p:pic>
      <p:pic>
        <p:nvPicPr>
          <p:cNvPr id="5" name="Picture 4" descr="A blue lines on a black background&#10;&#10;Description automatically generated">
            <a:extLst>
              <a:ext uri="{FF2B5EF4-FFF2-40B4-BE49-F238E27FC236}">
                <a16:creationId xmlns:a16="http://schemas.microsoft.com/office/drawing/2014/main" id="{AB51C7B5-1DFB-F230-6F40-645FC46B0B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sp>
        <p:nvSpPr>
          <p:cNvPr id="13" name="Rounded Rectangle 12">
            <a:extLst>
              <a:ext uri="{FF2B5EF4-FFF2-40B4-BE49-F238E27FC236}">
                <a16:creationId xmlns:a16="http://schemas.microsoft.com/office/drawing/2014/main" id="{75343E5B-A693-2FAA-D3E6-8D4900539CEB}"/>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6F7485AE-8111-BA54-282E-6E7337310E3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359350" y="601155"/>
            <a:ext cx="5473299" cy="2684621"/>
          </a:xfrm>
          <a:prstGeom prst="rect">
            <a:avLst/>
          </a:prstGeom>
        </p:spPr>
      </p:pic>
      <p:sp>
        <p:nvSpPr>
          <p:cNvPr id="15" name="Text Placeholder 4">
            <a:extLst>
              <a:ext uri="{FF2B5EF4-FFF2-40B4-BE49-F238E27FC236}">
                <a16:creationId xmlns:a16="http://schemas.microsoft.com/office/drawing/2014/main" id="{9BDAA57A-7B75-B6FF-C407-ABDBD17ECC61}"/>
              </a:ext>
            </a:extLst>
          </p:cNvPr>
          <p:cNvSpPr txBox="1">
            <a:spLocks/>
          </p:cNvSpPr>
          <p:nvPr/>
        </p:nvSpPr>
        <p:spPr>
          <a:xfrm>
            <a:off x="2547752" y="3636296"/>
            <a:ext cx="7096496" cy="1721492"/>
          </a:xfrm>
          <a:prstGeom prst="roundRect">
            <a:avLst>
              <a:gd name="adj" fmla="val 23876"/>
            </a:avLst>
          </a:prstGeom>
          <a:solidFill>
            <a:schemeClr val="bg1"/>
          </a:solidFill>
        </p:spPr>
        <p:txBody>
          <a:bodyPr anchor="ctr">
            <a:normAutofit fontScale="85000"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000"/>
              </a:spcBef>
              <a:spcAft>
                <a:spcPts val="0"/>
              </a:spcAft>
              <a:buClr>
                <a:srgbClr val="ED7D31"/>
              </a:buClr>
              <a:buSzTx/>
              <a:buFont typeface="Arial" panose="020B0604020202020204" pitchFamily="34" charset="0"/>
              <a:buNone/>
              <a:tabLst/>
              <a:defRPr/>
            </a:pP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Saturday, October 14, 2023 </a:t>
            </a:r>
            <a:b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br>
            <a:r>
              <a:rPr kumimoji="0" lang="en-US" sz="2800" b="1"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9:00am – 2:45pm CT </a:t>
            </a:r>
          </a:p>
          <a:p>
            <a:pPr marL="0" marR="0" lvl="0" indent="0" algn="ctr" defTabSz="914400" rtl="0" eaLnBrk="1" fontAlgn="auto" latinLnBrk="0" hangingPunct="1">
              <a:lnSpc>
                <a:spcPct val="120000"/>
              </a:lnSpc>
              <a:spcBef>
                <a:spcPts val="1000"/>
              </a:spcBef>
              <a:spcAft>
                <a:spcPts val="600"/>
              </a:spcAft>
              <a:buClr>
                <a:srgbClr val="ED7D31"/>
              </a:buClr>
              <a:buSzTx/>
              <a:buFont typeface="Arial" panose="020B0604020202020204" pitchFamily="34" charset="0"/>
              <a:buNone/>
              <a:tabLst/>
              <a:defRPr/>
            </a:pPr>
            <a:r>
              <a:rPr kumimoji="0" lang="en-US" sz="1900" b="0" i="0" u="none" strike="noStrike" kern="1200" cap="none" spc="0" normalizeH="0" baseline="0" noProof="0" dirty="0">
                <a:ln>
                  <a:noFill/>
                </a:ln>
                <a:solidFill>
                  <a:srgbClr val="03549F"/>
                </a:solidFill>
                <a:effectLst/>
                <a:uLnTx/>
                <a:uFillTx/>
                <a:latin typeface="Century Gothic" panose="020B0502020202020204" pitchFamily="34" charset="0"/>
                <a:ea typeface="+mn-ea"/>
                <a:cs typeface="+mn-cs"/>
              </a:rPr>
              <a:t>InterContinental Chicago Magnificent Mile Hotel | Chicago, IL</a:t>
            </a:r>
          </a:p>
        </p:txBody>
      </p:sp>
      <p:sp>
        <p:nvSpPr>
          <p:cNvPr id="21" name="TextBox 20">
            <a:extLst>
              <a:ext uri="{FF2B5EF4-FFF2-40B4-BE49-F238E27FC236}">
                <a16:creationId xmlns:a16="http://schemas.microsoft.com/office/drawing/2014/main" id="{CC9FF750-37FB-61C7-B7B7-50EC6E352E9A}"/>
              </a:ext>
            </a:extLst>
          </p:cNvPr>
          <p:cNvSpPr txBox="1"/>
          <p:nvPr/>
        </p:nvSpPr>
        <p:spPr>
          <a:xfrm>
            <a:off x="4547555" y="5715816"/>
            <a:ext cx="5419406"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This activity is supported by independent educational grants from Actelion Pharmaceuticals US, Division of Janssen Pharmaceuticals and United Therapeutics Corporation. </a:t>
            </a:r>
            <a:b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prstClr val="white"/>
                </a:solidFill>
                <a:effectLst/>
                <a:uLnTx/>
                <a:uFillTx/>
                <a:latin typeface="Calibri" panose="020F0502020204030204"/>
                <a:ea typeface="+mn-ea"/>
                <a:cs typeface="+mn-cs"/>
              </a:rPr>
              <a:t>Jointly provided by the Global Learning Collaborative (GLC) and Total CME, LLC.</a:t>
            </a:r>
          </a:p>
        </p:txBody>
      </p:sp>
      <p:pic>
        <p:nvPicPr>
          <p:cNvPr id="6" name="Picture 5" descr="A blue lines on a black background&#10;&#10;Description automatically generated">
            <a:extLst>
              <a:ext uri="{FF2B5EF4-FFF2-40B4-BE49-F238E27FC236}">
                <a16:creationId xmlns:a16="http://schemas.microsoft.com/office/drawing/2014/main" id="{980869EC-E7D9-AE56-DF99-AF0A189E5FD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88482" y="5357788"/>
            <a:ext cx="4503517" cy="1500212"/>
          </a:xfrm>
          <a:prstGeom prst="rect">
            <a:avLst/>
          </a:prstGeom>
        </p:spPr>
      </p:pic>
      <p:grpSp>
        <p:nvGrpSpPr>
          <p:cNvPr id="3" name="Group 2">
            <a:extLst>
              <a:ext uri="{FF2B5EF4-FFF2-40B4-BE49-F238E27FC236}">
                <a16:creationId xmlns:a16="http://schemas.microsoft.com/office/drawing/2014/main" id="{4FC6859C-ADB7-709B-A720-E3B1E9C658FC}"/>
              </a:ext>
            </a:extLst>
          </p:cNvPr>
          <p:cNvGrpSpPr/>
          <p:nvPr/>
        </p:nvGrpSpPr>
        <p:grpSpPr>
          <a:xfrm>
            <a:off x="2148346" y="5782649"/>
            <a:ext cx="2226924" cy="452122"/>
            <a:chOff x="6988995" y="4117401"/>
            <a:chExt cx="3016124" cy="612349"/>
          </a:xfrm>
        </p:grpSpPr>
        <p:pic>
          <p:nvPicPr>
            <p:cNvPr id="4" name="Picture 2">
              <a:extLst>
                <a:ext uri="{FF2B5EF4-FFF2-40B4-BE49-F238E27FC236}">
                  <a16:creationId xmlns:a16="http://schemas.microsoft.com/office/drawing/2014/main" id="{FA7A2603-1298-B6BE-1EB8-6B21E37887F3}"/>
                </a:ext>
              </a:extLst>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rcRect/>
            <a:stretch>
              <a:fillRect/>
            </a:stretch>
          </p:blipFill>
          <p:spPr bwMode="auto">
            <a:xfrm>
              <a:off x="6988995" y="4117401"/>
              <a:ext cx="1654996" cy="612349"/>
            </a:xfrm>
            <a:prstGeom prst="rect">
              <a:avLst/>
            </a:prstGeom>
            <a:noFill/>
            <a:extLst>
              <a:ext uri="{909E8E84-426E-40DD-AFC4-6F175D3DCCD1}">
                <a14:hiddenFill xmlns:a14="http://schemas.microsoft.com/office/drawing/2010/main">
                  <a:solidFill>
                    <a:srgbClr val="FFFFFF"/>
                  </a:solidFill>
                </a14:hiddenFill>
              </a:ext>
            </a:extLst>
          </p:spPr>
        </p:pic>
        <p:pic>
          <p:nvPicPr>
            <p:cNvPr id="7" name="Graphic 6">
              <a:extLst>
                <a:ext uri="{FF2B5EF4-FFF2-40B4-BE49-F238E27FC236}">
                  <a16:creationId xmlns:a16="http://schemas.microsoft.com/office/drawing/2014/main" id="{1DFC80C8-DD22-A0D9-E440-95F909760F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67281" y="4117401"/>
              <a:ext cx="1237838" cy="600164"/>
            </a:xfrm>
            <a:prstGeom prst="rect">
              <a:avLst/>
            </a:prstGeom>
          </p:spPr>
        </p:pic>
      </p:grpSp>
    </p:spTree>
    <p:extLst>
      <p:ext uri="{BB962C8B-B14F-4D97-AF65-F5344CB8AC3E}">
        <p14:creationId xmlns:p14="http://schemas.microsoft.com/office/powerpoint/2010/main" val="204609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7C0F63-CCA8-1810-F70D-D3D4B658DB40}"/>
              </a:ext>
            </a:extLst>
          </p:cNvPr>
          <p:cNvSpPr>
            <a:spLocks noGrp="1"/>
          </p:cNvSpPr>
          <p:nvPr>
            <p:ph type="title"/>
          </p:nvPr>
        </p:nvSpPr>
        <p:spPr>
          <a:xfrm>
            <a:off x="609600" y="199505"/>
            <a:ext cx="10744200" cy="1185577"/>
          </a:xfrm>
        </p:spPr>
        <p:txBody>
          <a:bodyPr/>
          <a:lstStyle/>
          <a:p>
            <a:r>
              <a:rPr lang="en-US" dirty="0"/>
              <a:t>PH Associated with Left Heart Disease is a Spectrum</a:t>
            </a:r>
          </a:p>
        </p:txBody>
      </p:sp>
      <p:sp>
        <p:nvSpPr>
          <p:cNvPr id="4" name="Footer Placeholder 3">
            <a:extLst>
              <a:ext uri="{FF2B5EF4-FFF2-40B4-BE49-F238E27FC236}">
                <a16:creationId xmlns:a16="http://schemas.microsoft.com/office/drawing/2014/main" id="{5BD2E185-6B0D-DC93-C395-5BA91676435B}"/>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2022;43(38):3618-3731.</a:t>
            </a:r>
          </a:p>
        </p:txBody>
      </p:sp>
      <p:pic>
        <p:nvPicPr>
          <p:cNvPr id="2" name="Content Placeholder 4" descr="Graphical user interface, website&#10;&#10;Description automatically generated">
            <a:extLst>
              <a:ext uri="{FF2B5EF4-FFF2-40B4-BE49-F238E27FC236}">
                <a16:creationId xmlns:a16="http://schemas.microsoft.com/office/drawing/2014/main" id="{69728EFD-E765-95AE-B42D-A629B2CB75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6528" y="1213485"/>
            <a:ext cx="4390341" cy="5003165"/>
          </a:xfrm>
          <a:prstGeom prst="rect">
            <a:avLst/>
          </a:prstGeom>
        </p:spPr>
      </p:pic>
    </p:spTree>
    <p:extLst>
      <p:ext uri="{BB962C8B-B14F-4D97-AF65-F5344CB8AC3E}">
        <p14:creationId xmlns:p14="http://schemas.microsoft.com/office/powerpoint/2010/main" val="20900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1996-0C23-AF46-A936-222ABC2EEEDD}"/>
              </a:ext>
            </a:extLst>
          </p:cNvPr>
          <p:cNvSpPr>
            <a:spLocks noGrp="1"/>
          </p:cNvSpPr>
          <p:nvPr>
            <p:ph type="title"/>
          </p:nvPr>
        </p:nvSpPr>
        <p:spPr/>
        <p:txBody>
          <a:bodyPr/>
          <a:lstStyle/>
          <a:p>
            <a:r>
              <a:rPr lang="en-US" sz="3200" dirty="0"/>
              <a:t>PH Impacts Mortality in Patients with LHD</a:t>
            </a:r>
            <a:endParaRPr lang="en-US" dirty="0"/>
          </a:p>
        </p:txBody>
      </p:sp>
      <p:grpSp>
        <p:nvGrpSpPr>
          <p:cNvPr id="13" name="Group 12">
            <a:extLst>
              <a:ext uri="{FF2B5EF4-FFF2-40B4-BE49-F238E27FC236}">
                <a16:creationId xmlns:a16="http://schemas.microsoft.com/office/drawing/2014/main" id="{47E7A818-63FB-43B2-36CB-3D6EEC99F02C}"/>
              </a:ext>
            </a:extLst>
          </p:cNvPr>
          <p:cNvGrpSpPr/>
          <p:nvPr/>
        </p:nvGrpSpPr>
        <p:grpSpPr>
          <a:xfrm>
            <a:off x="1562197" y="1740320"/>
            <a:ext cx="3502974" cy="4548731"/>
            <a:chOff x="1276289" y="1628231"/>
            <a:chExt cx="3502974" cy="4548731"/>
          </a:xfrm>
        </p:grpSpPr>
        <p:pic>
          <p:nvPicPr>
            <p:cNvPr id="4" name="Content Placeholder 3">
              <a:extLst>
                <a:ext uri="{FF2B5EF4-FFF2-40B4-BE49-F238E27FC236}">
                  <a16:creationId xmlns:a16="http://schemas.microsoft.com/office/drawing/2014/main" id="{DFCCAB20-996A-5666-00BD-B08BD6E6ED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0784" y="1628233"/>
              <a:ext cx="3078479" cy="4132488"/>
            </a:xfrm>
            <a:prstGeom prst="rect">
              <a:avLst/>
            </a:prstGeom>
          </p:spPr>
        </p:pic>
        <p:pic>
          <p:nvPicPr>
            <p:cNvPr id="6" name="Content Placeholder 3">
              <a:extLst>
                <a:ext uri="{FF2B5EF4-FFF2-40B4-BE49-F238E27FC236}">
                  <a16:creationId xmlns:a16="http://schemas.microsoft.com/office/drawing/2014/main" id="{00FCBE34-79D5-ED1A-B235-FFBD40E82AF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76289" y="1628231"/>
              <a:ext cx="662240" cy="4548731"/>
            </a:xfrm>
            <a:prstGeom prst="rect">
              <a:avLst/>
            </a:prstGeom>
          </p:spPr>
        </p:pic>
      </p:grpSp>
      <p:pic>
        <p:nvPicPr>
          <p:cNvPr id="12" name="Picture 11" descr="A graph of survival and number remaining&#10;&#10;Description automatically generated">
            <a:extLst>
              <a:ext uri="{FF2B5EF4-FFF2-40B4-BE49-F238E27FC236}">
                <a16:creationId xmlns:a16="http://schemas.microsoft.com/office/drawing/2014/main" id="{4877D4A4-590F-81FC-70B2-1D2F7E2B18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9146" y="2096228"/>
            <a:ext cx="4740657" cy="3549980"/>
          </a:xfrm>
          <a:prstGeom prst="rect">
            <a:avLst/>
          </a:prstGeom>
        </p:spPr>
      </p:pic>
      <p:sp>
        <p:nvSpPr>
          <p:cNvPr id="14" name="TextBox 13">
            <a:extLst>
              <a:ext uri="{FF2B5EF4-FFF2-40B4-BE49-F238E27FC236}">
                <a16:creationId xmlns:a16="http://schemas.microsoft.com/office/drawing/2014/main" id="{379E52D8-4C23-AC34-9A7D-0492CF2FC1F8}"/>
              </a:ext>
            </a:extLst>
          </p:cNvPr>
          <p:cNvSpPr txBox="1"/>
          <p:nvPr/>
        </p:nvSpPr>
        <p:spPr>
          <a:xfrm>
            <a:off x="2395237" y="1490633"/>
            <a:ext cx="22613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rPr>
              <a:t>40,082 VA patients  </a:t>
            </a:r>
          </a:p>
        </p:txBody>
      </p:sp>
      <p:sp>
        <p:nvSpPr>
          <p:cNvPr id="15" name="TextBox 14">
            <a:extLst>
              <a:ext uri="{FF2B5EF4-FFF2-40B4-BE49-F238E27FC236}">
                <a16:creationId xmlns:a16="http://schemas.microsoft.com/office/drawing/2014/main" id="{60622E37-A812-0D6A-EA39-3A6A1F5A47E1}"/>
              </a:ext>
            </a:extLst>
          </p:cNvPr>
          <p:cNvSpPr txBox="1"/>
          <p:nvPr/>
        </p:nvSpPr>
        <p:spPr>
          <a:xfrm>
            <a:off x="7943920" y="1493646"/>
            <a:ext cx="226138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rPr>
              <a:t>244 </a:t>
            </a:r>
            <a:r>
              <a:rPr kumimoji="0" lang="en-US" sz="2000" b="0" i="0" u="none" strike="noStrike" kern="1200" cap="none" spc="0" normalizeH="0" baseline="0" noProof="0" dirty="0" err="1">
                <a:ln>
                  <a:noFill/>
                </a:ln>
                <a:solidFill>
                  <a:srgbClr val="3F3F3F"/>
                </a:solidFill>
                <a:effectLst/>
                <a:uLnTx/>
                <a:uFillTx/>
                <a:latin typeface="Arial" panose="020B0604020202020204"/>
                <a:ea typeface="+mn-ea"/>
                <a:cs typeface="+mn-cs"/>
              </a:rPr>
              <a:t>HFpEF</a:t>
            </a:r>
            <a:r>
              <a:rPr kumimoji="0" lang="en-US" sz="2000" b="0" i="0" u="none" strike="noStrike" kern="1200" cap="none" spc="0" normalizeH="0" baseline="0" noProof="0" dirty="0">
                <a:ln>
                  <a:noFill/>
                </a:ln>
                <a:solidFill>
                  <a:srgbClr val="3F3F3F"/>
                </a:solidFill>
                <a:effectLst/>
                <a:uLnTx/>
                <a:uFillTx/>
                <a:latin typeface="Arial" panose="020B0604020202020204"/>
                <a:ea typeface="+mn-ea"/>
                <a:cs typeface="+mn-cs"/>
              </a:rPr>
              <a:t> patients</a:t>
            </a:r>
          </a:p>
        </p:txBody>
      </p:sp>
      <p:sp>
        <p:nvSpPr>
          <p:cNvPr id="3" name="Footer Placeholder 2">
            <a:extLst>
              <a:ext uri="{FF2B5EF4-FFF2-40B4-BE49-F238E27FC236}">
                <a16:creationId xmlns:a16="http://schemas.microsoft.com/office/drawing/2014/main" id="{51C4B7F9-6F7F-04F0-8BA7-812F5DA99DB4}"/>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Maron BA,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Lancet Resp Med.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2020;8(9):873-884; Lam CS,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2009;53(13):1119-26.</a:t>
            </a:r>
          </a:p>
        </p:txBody>
      </p:sp>
    </p:spTree>
    <p:extLst>
      <p:ext uri="{BB962C8B-B14F-4D97-AF65-F5344CB8AC3E}">
        <p14:creationId xmlns:p14="http://schemas.microsoft.com/office/powerpoint/2010/main" val="329055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7CEF92-0E52-810D-A123-E9D1B1480939}"/>
              </a:ext>
            </a:extLst>
          </p:cNvPr>
          <p:cNvSpPr>
            <a:spLocks noGrp="1"/>
          </p:cNvSpPr>
          <p:nvPr>
            <p:ph type="title"/>
          </p:nvPr>
        </p:nvSpPr>
        <p:spPr/>
        <p:txBody>
          <a:bodyPr/>
          <a:lstStyle/>
          <a:p>
            <a:r>
              <a:rPr lang="en-US" dirty="0"/>
              <a:t>Overview </a:t>
            </a:r>
          </a:p>
        </p:txBody>
      </p:sp>
      <p:sp>
        <p:nvSpPr>
          <p:cNvPr id="4" name="Content Placeholder 2">
            <a:extLst>
              <a:ext uri="{FF2B5EF4-FFF2-40B4-BE49-F238E27FC236}">
                <a16:creationId xmlns:a16="http://schemas.microsoft.com/office/drawing/2014/main" id="{E28991A7-0BD3-2E13-BA33-5D93905D77F4}"/>
              </a:ext>
            </a:extLst>
          </p:cNvPr>
          <p:cNvSpPr>
            <a:spLocks noGrp="1"/>
          </p:cNvSpPr>
          <p:nvPr>
            <p:ph idx="1"/>
          </p:nvPr>
        </p:nvSpPr>
        <p:spPr>
          <a:xfrm>
            <a:off x="609600" y="1477906"/>
            <a:ext cx="10744200" cy="4722477"/>
          </a:xfrm>
        </p:spPr>
        <p:txBody>
          <a:bodyPr/>
          <a:lstStyle/>
          <a:p>
            <a:r>
              <a:rPr lang="en-US" dirty="0"/>
              <a:t>Review the classification and epidemiology of PH associated with left heart disease (PH-LHD)</a:t>
            </a:r>
          </a:p>
          <a:p>
            <a:pPr marL="0" indent="0">
              <a:buNone/>
            </a:pPr>
            <a:r>
              <a:rPr lang="en-US" i="1" dirty="0"/>
              <a:t>PH-LHD is common and associated with increased mortality</a:t>
            </a:r>
          </a:p>
          <a:p>
            <a:endParaRPr lang="en-US" dirty="0"/>
          </a:p>
          <a:p>
            <a:r>
              <a:rPr lang="en-US" b="1" dirty="0"/>
              <a:t>Discuss treatment strategies for PH-LHD in 2023</a:t>
            </a:r>
          </a:p>
          <a:p>
            <a:endParaRPr lang="en-US" dirty="0"/>
          </a:p>
        </p:txBody>
      </p:sp>
    </p:spTree>
    <p:extLst>
      <p:ext uri="{BB962C8B-B14F-4D97-AF65-F5344CB8AC3E}">
        <p14:creationId xmlns:p14="http://schemas.microsoft.com/office/powerpoint/2010/main" val="3668174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3B8C837A-A0C0-A9EB-9906-4B1219595E0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428952" y="1106667"/>
            <a:ext cx="4096512" cy="3776472"/>
          </a:xfrm>
          <a:prstGeom prst="rect">
            <a:avLst/>
          </a:prstGeom>
        </p:spPr>
      </p:pic>
      <p:pic>
        <p:nvPicPr>
          <p:cNvPr id="3" name="Picture 2" descr="A diagram of a blood pressure&#10;&#10;Description automatically generated">
            <a:extLst>
              <a:ext uri="{FF2B5EF4-FFF2-40B4-BE49-F238E27FC236}">
                <a16:creationId xmlns:a16="http://schemas.microsoft.com/office/drawing/2014/main" id="{4C419109-21A3-CED2-B42E-02017AF2DE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6202" y="1833350"/>
            <a:ext cx="6210300" cy="1576578"/>
          </a:xfrm>
          <a:prstGeom prst="rect">
            <a:avLst/>
          </a:prstGeom>
        </p:spPr>
      </p:pic>
      <p:pic>
        <p:nvPicPr>
          <p:cNvPr id="2" name="Picture 1" descr="A diagram of a blood pressure&#10;&#10;Description automatically generated">
            <a:extLst>
              <a:ext uri="{FF2B5EF4-FFF2-40B4-BE49-F238E27FC236}">
                <a16:creationId xmlns:a16="http://schemas.microsoft.com/office/drawing/2014/main" id="{448F94E0-5798-705A-CE28-52F96BF87A8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207"/>
          <a:stretch/>
        </p:blipFill>
        <p:spPr>
          <a:xfrm>
            <a:off x="666202" y="3997298"/>
            <a:ext cx="6210300" cy="1644908"/>
          </a:xfrm>
          <a:prstGeom prst="rect">
            <a:avLst/>
          </a:prstGeom>
        </p:spPr>
      </p:pic>
      <p:sp>
        <p:nvSpPr>
          <p:cNvPr id="4" name="TextBox 3">
            <a:extLst>
              <a:ext uri="{FF2B5EF4-FFF2-40B4-BE49-F238E27FC236}">
                <a16:creationId xmlns:a16="http://schemas.microsoft.com/office/drawing/2014/main" id="{2304C7DE-052E-4D1E-9372-40A0E729A461}"/>
              </a:ext>
            </a:extLst>
          </p:cNvPr>
          <p:cNvSpPr txBox="1"/>
          <p:nvPr/>
        </p:nvSpPr>
        <p:spPr>
          <a:xfrm>
            <a:off x="1589495" y="1370929"/>
            <a:ext cx="537839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pitchFamily="2" charset="0"/>
                <a:ea typeface="+mn-ea"/>
                <a:cs typeface="+mn-cs"/>
              </a:rPr>
              <a:t>Isolated post-capillary pulmonary hypertension</a:t>
            </a:r>
          </a:p>
        </p:txBody>
      </p:sp>
      <p:sp>
        <p:nvSpPr>
          <p:cNvPr id="6" name="TextBox 5">
            <a:extLst>
              <a:ext uri="{FF2B5EF4-FFF2-40B4-BE49-F238E27FC236}">
                <a16:creationId xmlns:a16="http://schemas.microsoft.com/office/drawing/2014/main" id="{7A36E50E-0E43-BF69-1D92-46370C7DAF54}"/>
              </a:ext>
            </a:extLst>
          </p:cNvPr>
          <p:cNvSpPr txBox="1"/>
          <p:nvPr/>
        </p:nvSpPr>
        <p:spPr>
          <a:xfrm>
            <a:off x="666202" y="3596107"/>
            <a:ext cx="67299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pitchFamily="2" charset="0"/>
                <a:ea typeface="+mn-ea"/>
                <a:cs typeface="+mn-cs"/>
              </a:rPr>
              <a:t>Combined post- and pre-capillary pulmonary hypertension</a:t>
            </a:r>
          </a:p>
        </p:txBody>
      </p:sp>
      <p:sp>
        <p:nvSpPr>
          <p:cNvPr id="8" name="TextBox 7">
            <a:extLst>
              <a:ext uri="{FF2B5EF4-FFF2-40B4-BE49-F238E27FC236}">
                <a16:creationId xmlns:a16="http://schemas.microsoft.com/office/drawing/2014/main" id="{5C7A886D-A337-61A6-BE0E-E12B00A001DD}"/>
              </a:ext>
            </a:extLst>
          </p:cNvPr>
          <p:cNvSpPr txBox="1"/>
          <p:nvPr/>
        </p:nvSpPr>
        <p:spPr>
          <a:xfrm>
            <a:off x="1604163" y="5674065"/>
            <a:ext cx="437869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Helvetica" pitchFamily="2" charset="0"/>
                <a:ea typeface="+mn-ea"/>
                <a:cs typeface="+mn-cs"/>
              </a:rPr>
              <a:t>Theoretical risk of </a:t>
            </a:r>
            <a:r>
              <a:rPr kumimoji="0" lang="en-US" sz="1800" b="1" i="0" u="none" strike="noStrike" kern="1200" cap="none" spc="0" normalizeH="0" baseline="0" noProof="0" dirty="0">
                <a:ln>
                  <a:noFill/>
                </a:ln>
                <a:solidFill>
                  <a:srgbClr val="3F3F3F"/>
                </a:solidFill>
                <a:effectLst/>
                <a:uLnTx/>
                <a:uFillTx/>
                <a:latin typeface="Arial" panose="020B0604020202020204"/>
                <a:ea typeface="+mn-ea"/>
                <a:cs typeface="+mn-cs"/>
              </a:rPr>
              <a:t>of increasing PCWP resulting in pulmonary edema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3F3F3F"/>
              </a:solidFill>
              <a:effectLst/>
              <a:uLnTx/>
              <a:uFillTx/>
              <a:latin typeface="Helvetica" pitchFamily="2" charset="0"/>
              <a:ea typeface="+mn-ea"/>
              <a:cs typeface="+mn-cs"/>
            </a:endParaRPr>
          </a:p>
        </p:txBody>
      </p:sp>
      <p:sp>
        <p:nvSpPr>
          <p:cNvPr id="12" name="Title 11">
            <a:extLst>
              <a:ext uri="{FF2B5EF4-FFF2-40B4-BE49-F238E27FC236}">
                <a16:creationId xmlns:a16="http://schemas.microsoft.com/office/drawing/2014/main" id="{6E908005-54E5-8269-4882-59F3D38B2023}"/>
              </a:ext>
            </a:extLst>
          </p:cNvPr>
          <p:cNvSpPr>
            <a:spLocks noGrp="1"/>
          </p:cNvSpPr>
          <p:nvPr>
            <p:ph type="title"/>
          </p:nvPr>
        </p:nvSpPr>
        <p:spPr>
          <a:xfrm>
            <a:off x="609600" y="199505"/>
            <a:ext cx="10744200" cy="1185577"/>
          </a:xfrm>
        </p:spPr>
        <p:txBody>
          <a:bodyPr>
            <a:normAutofit/>
          </a:bodyPr>
          <a:lstStyle/>
          <a:p>
            <a:r>
              <a:rPr lang="en-US" sz="2800" dirty="0"/>
              <a:t>No FDA-Approved PAH-Specific Medications for Patients with Group II-Associated PH!</a:t>
            </a:r>
          </a:p>
        </p:txBody>
      </p:sp>
      <p:sp>
        <p:nvSpPr>
          <p:cNvPr id="15" name="Footer Placeholder 14">
            <a:extLst>
              <a:ext uri="{FF2B5EF4-FFF2-40B4-BE49-F238E27FC236}">
                <a16:creationId xmlns:a16="http://schemas.microsoft.com/office/drawing/2014/main" id="{1FC8B0DE-EF5A-31F6-812D-9293727AD2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Guazzi</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 &amp; Borlaug B.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2012;126(8):975-90.</a:t>
            </a:r>
          </a:p>
        </p:txBody>
      </p:sp>
    </p:spTree>
    <p:extLst>
      <p:ext uri="{BB962C8B-B14F-4D97-AF65-F5344CB8AC3E}">
        <p14:creationId xmlns:p14="http://schemas.microsoft.com/office/powerpoint/2010/main" val="2616953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D58D2D01-6A79-AFC7-772C-E64EC7E15D51}"/>
              </a:ext>
            </a:extLst>
          </p:cNvPr>
          <p:cNvSpPr txBox="1">
            <a:spLocks noChangeArrowheads="1"/>
          </p:cNvSpPr>
          <p:nvPr/>
        </p:nvSpPr>
        <p:spPr>
          <a:xfrm>
            <a:off x="658368" y="548640"/>
            <a:ext cx="8229600" cy="5384244"/>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3000" b="0" i="0" u="none" strike="noStrike" kern="1200" cap="none" spc="0" normalizeH="0" baseline="30000" noProof="0" dirty="0">
              <a:ln>
                <a:noFill/>
              </a:ln>
              <a:solidFill>
                <a:srgbClr val="3F3F3F"/>
              </a:solidFill>
              <a:effectLst/>
              <a:uLnTx/>
              <a:uFillTx/>
              <a:latin typeface="Arial" panose="020B0604020202020204"/>
              <a:ea typeface="+mn-ea"/>
              <a:cs typeface="+mn-cs"/>
            </a:endParaRPr>
          </a:p>
        </p:txBody>
      </p:sp>
      <p:sp>
        <p:nvSpPr>
          <p:cNvPr id="3" name="Title 2">
            <a:extLst>
              <a:ext uri="{FF2B5EF4-FFF2-40B4-BE49-F238E27FC236}">
                <a16:creationId xmlns:a16="http://schemas.microsoft.com/office/drawing/2014/main" id="{CD5DCE12-9EA0-8184-3944-320E47C8B2E7}"/>
              </a:ext>
            </a:extLst>
          </p:cNvPr>
          <p:cNvSpPr>
            <a:spLocks noGrp="1"/>
          </p:cNvSpPr>
          <p:nvPr>
            <p:ph type="title"/>
          </p:nvPr>
        </p:nvSpPr>
        <p:spPr>
          <a:xfrm>
            <a:off x="609600" y="199505"/>
            <a:ext cx="10744200" cy="1185577"/>
          </a:xfrm>
        </p:spPr>
        <p:txBody>
          <a:bodyPr>
            <a:normAutofit/>
          </a:bodyPr>
          <a:lstStyle/>
          <a:p>
            <a:pPr marL="0" indent="0"/>
            <a:r>
              <a:rPr lang="en-US" sz="2800" b="1" kern="1200" dirty="0">
                <a:latin typeface="+mj-lt"/>
                <a:ea typeface="+mj-ea"/>
                <a:cs typeface="+mj-cs"/>
              </a:rPr>
              <a:t>No </a:t>
            </a:r>
            <a:r>
              <a:rPr lang="en-US" sz="2800" b="1" dirty="0">
                <a:latin typeface="+mj-lt"/>
                <a:ea typeface="+mj-ea"/>
                <a:cs typeface="+mj-cs"/>
              </a:rPr>
              <a:t>FDA-Approved</a:t>
            </a:r>
            <a:r>
              <a:rPr lang="en-US" sz="2800" b="1" kern="1200" dirty="0">
                <a:latin typeface="+mj-lt"/>
                <a:ea typeface="+mj-ea"/>
                <a:cs typeface="+mj-cs"/>
              </a:rPr>
              <a:t> </a:t>
            </a:r>
            <a:r>
              <a:rPr lang="en-US" sz="2800" b="1" dirty="0">
                <a:latin typeface="+mj-lt"/>
                <a:ea typeface="+mj-ea"/>
                <a:cs typeface="+mj-cs"/>
              </a:rPr>
              <a:t>PAH-Specific Medications</a:t>
            </a:r>
            <a:r>
              <a:rPr lang="en-US" sz="2800" b="1" kern="1200" dirty="0">
                <a:latin typeface="+mj-lt"/>
                <a:ea typeface="+mj-ea"/>
                <a:cs typeface="+mj-cs"/>
              </a:rPr>
              <a:t> for </a:t>
            </a:r>
            <a:r>
              <a:rPr lang="en-US" sz="2800" b="1" dirty="0">
                <a:latin typeface="+mj-lt"/>
                <a:ea typeface="+mj-ea"/>
                <a:cs typeface="+mj-cs"/>
              </a:rPr>
              <a:t>Patients</a:t>
            </a:r>
            <a:r>
              <a:rPr lang="en-US" sz="2800" b="1" kern="1200" dirty="0">
                <a:latin typeface="+mj-lt"/>
                <a:ea typeface="+mj-ea"/>
                <a:cs typeface="+mj-cs"/>
              </a:rPr>
              <a:t> </a:t>
            </a:r>
            <a:r>
              <a:rPr lang="en-US" sz="2800" b="1" dirty="0">
                <a:latin typeface="+mj-lt"/>
                <a:ea typeface="+mj-ea"/>
                <a:cs typeface="+mj-cs"/>
              </a:rPr>
              <a:t>with Group</a:t>
            </a:r>
            <a:r>
              <a:rPr lang="en-US" sz="2800" b="1" kern="1200" dirty="0">
                <a:latin typeface="+mj-lt"/>
                <a:ea typeface="+mj-ea"/>
                <a:cs typeface="+mj-cs"/>
              </a:rPr>
              <a:t> </a:t>
            </a:r>
            <a:r>
              <a:rPr lang="en-US" sz="2800" b="1" dirty="0">
                <a:latin typeface="+mj-lt"/>
                <a:ea typeface="+mj-ea"/>
                <a:cs typeface="+mj-cs"/>
              </a:rPr>
              <a:t>II-Associated</a:t>
            </a:r>
            <a:r>
              <a:rPr lang="en-US" sz="2800" b="1" kern="1200" dirty="0">
                <a:latin typeface="+mj-lt"/>
                <a:ea typeface="+mj-ea"/>
                <a:cs typeface="+mj-cs"/>
              </a:rPr>
              <a:t> PH!</a:t>
            </a:r>
            <a:endParaRPr lang="en-US" sz="2800" dirty="0"/>
          </a:p>
        </p:txBody>
      </p:sp>
      <p:sp>
        <p:nvSpPr>
          <p:cNvPr id="4" name="Content Placeholder 3">
            <a:extLst>
              <a:ext uri="{FF2B5EF4-FFF2-40B4-BE49-F238E27FC236}">
                <a16:creationId xmlns:a16="http://schemas.microsoft.com/office/drawing/2014/main" id="{2DB92D86-4A64-053F-F2EB-621AC45FB7F1}"/>
              </a:ext>
            </a:extLst>
          </p:cNvPr>
          <p:cNvSpPr>
            <a:spLocks noGrp="1"/>
          </p:cNvSpPr>
          <p:nvPr>
            <p:ph idx="1"/>
          </p:nvPr>
        </p:nvSpPr>
        <p:spPr>
          <a:xfrm>
            <a:off x="609600" y="1840675"/>
            <a:ext cx="6943106" cy="4359708"/>
          </a:xfrm>
        </p:spPr>
        <p:txBody>
          <a:bodyPr/>
          <a:lstStyle/>
          <a:p>
            <a:r>
              <a:rPr lang="en-US" sz="3000" dirty="0"/>
              <a:t>PDE5 inhibitors: </a:t>
            </a:r>
          </a:p>
          <a:p>
            <a:pPr lvl="1"/>
            <a:r>
              <a:rPr lang="en-US" sz="2600" dirty="0"/>
              <a:t>Most promising; trials = mixed results</a:t>
            </a:r>
          </a:p>
          <a:p>
            <a:r>
              <a:rPr lang="en-US" sz="3000" dirty="0"/>
              <a:t>Endothelin receptor antagonists:</a:t>
            </a:r>
          </a:p>
          <a:p>
            <a:pPr lvl="1"/>
            <a:r>
              <a:rPr lang="en-US" sz="2600" dirty="0"/>
              <a:t>Multiple studies have failed to show benefit </a:t>
            </a:r>
          </a:p>
          <a:p>
            <a:r>
              <a:rPr lang="en-US" sz="3000" dirty="0" err="1"/>
              <a:t>Prostacyclins</a:t>
            </a:r>
            <a:r>
              <a:rPr lang="en-US" sz="3000" dirty="0"/>
              <a:t>:</a:t>
            </a:r>
          </a:p>
          <a:p>
            <a:pPr lvl="1"/>
            <a:r>
              <a:rPr lang="en-US" sz="2600" dirty="0"/>
              <a:t>FIRST trial in HF w/reduced LVEF: </a:t>
            </a:r>
            <a:r>
              <a:rPr lang="en-US" sz="2600" dirty="0">
                <a:sym typeface="Symbol"/>
              </a:rPr>
              <a:t>mortality</a:t>
            </a:r>
            <a:endParaRPr lang="en-US" sz="2600" dirty="0"/>
          </a:p>
        </p:txBody>
      </p:sp>
      <p:pic>
        <p:nvPicPr>
          <p:cNvPr id="2" name="Graphic 1">
            <a:extLst>
              <a:ext uri="{FF2B5EF4-FFF2-40B4-BE49-F238E27FC236}">
                <a16:creationId xmlns:a16="http://schemas.microsoft.com/office/drawing/2014/main" id="{B8D45E4E-7AF2-AA74-EFE3-1C606EEBDB5C}"/>
              </a:ext>
            </a:extLst>
          </p:cNvPr>
          <p:cNvPicPr>
            <a:picLocks/>
          </p:cNvPicPr>
          <p:nvPr/>
        </p:nvPicPr>
        <p:blipFill>
          <a:blip r:embed="rId3">
            <a:extLst>
              <a:ext uri="{96DAC541-7B7A-43D3-8B79-37D633B846F1}">
                <asvg:svgBlip xmlns:asvg="http://schemas.microsoft.com/office/drawing/2016/SVG/main" r:embed="rId4"/>
              </a:ext>
            </a:extLst>
          </a:blip>
          <a:stretch>
            <a:fillRect/>
          </a:stretch>
        </p:blipFill>
        <p:spPr>
          <a:xfrm>
            <a:off x="7428952" y="1106667"/>
            <a:ext cx="4096512" cy="3776472"/>
          </a:xfrm>
          <a:prstGeom prst="rect">
            <a:avLst/>
          </a:prstGeom>
        </p:spPr>
      </p:pic>
    </p:spTree>
    <p:extLst>
      <p:ext uri="{BB962C8B-B14F-4D97-AF65-F5344CB8AC3E}">
        <p14:creationId xmlns:p14="http://schemas.microsoft.com/office/powerpoint/2010/main" val="196879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29">
            <a:extLst>
              <a:ext uri="{FF2B5EF4-FFF2-40B4-BE49-F238E27FC236}">
                <a16:creationId xmlns:a16="http://schemas.microsoft.com/office/drawing/2014/main" id="{AB308165-EC29-695F-FAD4-79329A08AEFC}"/>
              </a:ext>
            </a:extLst>
          </p:cNvPr>
          <p:cNvGraphicFramePr>
            <a:graphicFrameLocks noGrp="1"/>
          </p:cNvGraphicFramePr>
          <p:nvPr/>
        </p:nvGraphicFramePr>
        <p:xfrm>
          <a:off x="1774031" y="2108288"/>
          <a:ext cx="8643938" cy="3916186"/>
        </p:xfrm>
        <a:graphic>
          <a:graphicData uri="http://schemas.openxmlformats.org/drawingml/2006/table">
            <a:tbl>
              <a:tblPr>
                <a:tableStyleId>{2D5ABB26-0587-4C30-8999-92F81FD0307C}</a:tableStyleId>
              </a:tblPr>
              <a:tblGrid>
                <a:gridCol w="4321969">
                  <a:extLst>
                    <a:ext uri="{9D8B030D-6E8A-4147-A177-3AD203B41FA5}">
                      <a16:colId xmlns:a16="http://schemas.microsoft.com/office/drawing/2014/main" val="20000"/>
                    </a:ext>
                  </a:extLst>
                </a:gridCol>
                <a:gridCol w="4321969">
                  <a:extLst>
                    <a:ext uri="{9D8B030D-6E8A-4147-A177-3AD203B41FA5}">
                      <a16:colId xmlns:a16="http://schemas.microsoft.com/office/drawing/2014/main" val="20001"/>
                    </a:ext>
                  </a:extLst>
                </a:gridCol>
              </a:tblGrid>
              <a:tr h="440851">
                <a:tc>
                  <a:txBody>
                    <a:bodyPr/>
                    <a:lstStyle/>
                    <a:p>
                      <a:pPr algn="ctr"/>
                      <a:endParaRPr lang="en-US" sz="2400" b="1" dirty="0">
                        <a:solidFill>
                          <a:schemeClr val="tx1"/>
                        </a:solidFill>
                        <a:latin typeface="+mn-lt"/>
                        <a:cs typeface="Arial" pitchFamily="34" charset="0"/>
                      </a:endParaRPr>
                    </a:p>
                  </a:txBody>
                  <a:tcPr marT="45724" marB="45724" anchor="ctr"/>
                </a:tc>
                <a:tc>
                  <a:txBody>
                    <a:bodyPr/>
                    <a:lstStyle/>
                    <a:p>
                      <a:pPr algn="ctr"/>
                      <a:endParaRPr lang="en-US" sz="2400" b="1"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4065486696"/>
                  </a:ext>
                </a:extLst>
              </a:tr>
              <a:tr h="440851">
                <a:tc>
                  <a:txBody>
                    <a:bodyPr/>
                    <a:lstStyle/>
                    <a:p>
                      <a:pPr algn="ctr"/>
                      <a:r>
                        <a:rPr lang="en-US" sz="2000" b="1" dirty="0">
                          <a:solidFill>
                            <a:schemeClr val="tx1"/>
                          </a:solidFill>
                          <a:latin typeface="+mn-lt"/>
                        </a:rPr>
                        <a:t>Evidence</a:t>
                      </a:r>
                      <a:r>
                        <a:rPr lang="en-US" sz="2000" b="1" baseline="0" dirty="0">
                          <a:solidFill>
                            <a:schemeClr val="tx1"/>
                          </a:solidFill>
                          <a:latin typeface="+mn-lt"/>
                        </a:rPr>
                        <a:t> of PH required</a:t>
                      </a:r>
                      <a:endParaRPr lang="en-US" sz="2000" b="1" dirty="0">
                        <a:solidFill>
                          <a:schemeClr val="tx1"/>
                        </a:solidFill>
                        <a:latin typeface="+mn-lt"/>
                        <a:cs typeface="Arial" pitchFamily="34" charset="0"/>
                      </a:endParaRPr>
                    </a:p>
                  </a:txBody>
                  <a:tcPr marT="45724" marB="45724" anchor="ctr"/>
                </a:tc>
                <a:tc>
                  <a:txBody>
                    <a:bodyPr/>
                    <a:lstStyle/>
                    <a:p>
                      <a:pPr algn="ctr"/>
                      <a:r>
                        <a:rPr lang="en-US" sz="2000" b="1" dirty="0">
                          <a:solidFill>
                            <a:schemeClr val="tx1"/>
                          </a:solidFill>
                          <a:latin typeface="+mn-lt"/>
                        </a:rPr>
                        <a:t>Evidence of PH not required</a:t>
                      </a:r>
                      <a:endParaRPr lang="en-US" sz="2000" b="1"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1"/>
                  </a:ext>
                </a:extLst>
              </a:tr>
              <a:tr h="406940">
                <a:tc>
                  <a:txBody>
                    <a:bodyPr/>
                    <a:lstStyle/>
                    <a:p>
                      <a:pPr algn="ctr"/>
                      <a:r>
                        <a:rPr lang="en-US" sz="1800" dirty="0">
                          <a:solidFill>
                            <a:schemeClr val="tx1"/>
                          </a:solidFill>
                          <a:latin typeface="+mn-lt"/>
                        </a:rPr>
                        <a:t>N=44</a:t>
                      </a:r>
                      <a:endParaRPr lang="en-US" sz="1800" b="0" dirty="0">
                        <a:solidFill>
                          <a:schemeClr val="tx1"/>
                        </a:solidFill>
                        <a:latin typeface="+mn-lt"/>
                        <a:cs typeface="Arial" pitchFamily="34" charset="0"/>
                      </a:endParaRPr>
                    </a:p>
                  </a:txBody>
                  <a:tcPr marT="45724" marB="45724" anchor="ctr"/>
                </a:tc>
                <a:tc>
                  <a:txBody>
                    <a:bodyPr/>
                    <a:lstStyle/>
                    <a:p>
                      <a:pPr algn="ctr"/>
                      <a:r>
                        <a:rPr lang="en-US" sz="1800" dirty="0">
                          <a:solidFill>
                            <a:schemeClr val="tx1"/>
                          </a:solidFill>
                          <a:latin typeface="+mn-lt"/>
                        </a:rPr>
                        <a:t>N=216</a:t>
                      </a:r>
                      <a:endParaRPr lang="en-US" sz="1800" b="0"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2"/>
                  </a:ext>
                </a:extLst>
              </a:tr>
              <a:tr h="508673">
                <a:tc>
                  <a:txBody>
                    <a:bodyPr/>
                    <a:lstStyle/>
                    <a:p>
                      <a:pPr algn="ctr"/>
                      <a:r>
                        <a:rPr lang="en-US" sz="2400" b="1" dirty="0">
                          <a:solidFill>
                            <a:schemeClr val="tx1"/>
                          </a:solidFill>
                          <a:latin typeface="+mn-lt"/>
                        </a:rPr>
                        <a:t>PASP 53mmHg</a:t>
                      </a:r>
                      <a:endParaRPr lang="en-US" sz="2400" b="1" dirty="0">
                        <a:solidFill>
                          <a:schemeClr val="tx1"/>
                        </a:solidFill>
                        <a:latin typeface="+mn-lt"/>
                        <a:cs typeface="Arial" pitchFamily="34" charset="0"/>
                      </a:endParaRPr>
                    </a:p>
                  </a:txBody>
                  <a:tcPr marT="45724" marB="45724" anchor="ctr"/>
                </a:tc>
                <a:tc>
                  <a:txBody>
                    <a:bodyPr/>
                    <a:lstStyle/>
                    <a:p>
                      <a:pPr algn="ctr"/>
                      <a:r>
                        <a:rPr lang="en-US" sz="2400" b="1" dirty="0">
                          <a:solidFill>
                            <a:schemeClr val="tx1"/>
                          </a:solidFill>
                          <a:latin typeface="+mn-lt"/>
                        </a:rPr>
                        <a:t>PASP 41</a:t>
                      </a:r>
                      <a:r>
                        <a:rPr lang="en-US" sz="2400" b="1" baseline="0" dirty="0">
                          <a:solidFill>
                            <a:schemeClr val="tx1"/>
                          </a:solidFill>
                          <a:latin typeface="+mn-lt"/>
                        </a:rPr>
                        <a:t>mmHg</a:t>
                      </a:r>
                      <a:endParaRPr lang="en-US" sz="2400" b="1"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3"/>
                  </a:ext>
                </a:extLst>
              </a:tr>
              <a:tr h="406940">
                <a:tc>
                  <a:txBody>
                    <a:bodyPr/>
                    <a:lstStyle/>
                    <a:p>
                      <a:pPr algn="ctr"/>
                      <a:r>
                        <a:rPr lang="en-US" sz="1800" dirty="0">
                          <a:solidFill>
                            <a:schemeClr val="tx1"/>
                          </a:solidFill>
                          <a:latin typeface="+mn-lt"/>
                        </a:rPr>
                        <a:t>Mean</a:t>
                      </a:r>
                      <a:r>
                        <a:rPr lang="en-US" sz="1800" baseline="0" dirty="0">
                          <a:solidFill>
                            <a:schemeClr val="tx1"/>
                          </a:solidFill>
                          <a:latin typeface="+mn-lt"/>
                        </a:rPr>
                        <a:t> PADP-PCWP: 9 mm Hg</a:t>
                      </a:r>
                      <a:endParaRPr lang="en-US" sz="1800" b="0" dirty="0">
                        <a:solidFill>
                          <a:schemeClr val="tx1"/>
                        </a:solidFill>
                        <a:latin typeface="+mn-lt"/>
                        <a:cs typeface="Arial" pitchFamily="34" charset="0"/>
                      </a:endParaRPr>
                    </a:p>
                  </a:txBody>
                  <a:tcPr marT="45724" marB="45724" anchor="ctr"/>
                </a:tc>
                <a:tc>
                  <a:txBody>
                    <a:bodyPr/>
                    <a:lstStyle/>
                    <a:p>
                      <a:pPr algn="ctr"/>
                      <a:r>
                        <a:rPr lang="en-US" sz="1800" b="0" dirty="0">
                          <a:solidFill>
                            <a:schemeClr val="tx1"/>
                          </a:solidFill>
                          <a:latin typeface="+mn-lt"/>
                        </a:rPr>
                        <a:t>Hemodynamic testing</a:t>
                      </a:r>
                      <a:r>
                        <a:rPr lang="en-US" sz="1800" b="0" baseline="0" dirty="0">
                          <a:solidFill>
                            <a:schemeClr val="tx1"/>
                          </a:solidFill>
                          <a:latin typeface="+mn-lt"/>
                        </a:rPr>
                        <a:t> not done</a:t>
                      </a:r>
                      <a:endParaRPr lang="en-US" sz="1800" b="0"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4"/>
                  </a:ext>
                </a:extLst>
              </a:tr>
              <a:tr h="406940">
                <a:tc>
                  <a:txBody>
                    <a:bodyPr/>
                    <a:lstStyle/>
                    <a:p>
                      <a:pPr algn="ctr"/>
                      <a:r>
                        <a:rPr lang="en-US" sz="1800" dirty="0">
                          <a:solidFill>
                            <a:schemeClr val="tx1"/>
                          </a:solidFill>
                          <a:latin typeface="+mn-lt"/>
                        </a:rPr>
                        <a:t>12</a:t>
                      </a:r>
                      <a:r>
                        <a:rPr lang="en-US" sz="1800" baseline="0" dirty="0">
                          <a:solidFill>
                            <a:schemeClr val="tx1"/>
                          </a:solidFill>
                          <a:latin typeface="+mn-lt"/>
                        </a:rPr>
                        <a:t>-month follow-up</a:t>
                      </a:r>
                      <a:endParaRPr lang="en-US" sz="1800" dirty="0">
                        <a:solidFill>
                          <a:schemeClr val="tx1"/>
                        </a:solidFill>
                        <a:latin typeface="+mn-lt"/>
                        <a:cs typeface="Arial" pitchFamily="34" charset="0"/>
                      </a:endParaRPr>
                    </a:p>
                  </a:txBody>
                  <a:tcPr marT="45724" marB="45724" anchor="ctr"/>
                </a:tc>
                <a:tc>
                  <a:txBody>
                    <a:bodyPr/>
                    <a:lstStyle/>
                    <a:p>
                      <a:pPr algn="ctr"/>
                      <a:r>
                        <a:rPr lang="en-US" sz="1800" dirty="0">
                          <a:solidFill>
                            <a:schemeClr val="tx1"/>
                          </a:solidFill>
                          <a:latin typeface="+mn-lt"/>
                        </a:rPr>
                        <a:t>6-month follow-up</a:t>
                      </a:r>
                      <a:endParaRPr lang="en-US" sz="1800"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5"/>
                  </a:ext>
                </a:extLst>
              </a:tr>
              <a:tr h="712139">
                <a:tc>
                  <a:txBody>
                    <a:bodyPr/>
                    <a:lstStyle/>
                    <a:p>
                      <a:pPr algn="ctr"/>
                      <a:r>
                        <a:rPr lang="en-US" sz="1800" dirty="0">
                          <a:solidFill>
                            <a:schemeClr val="tx1"/>
                          </a:solidFill>
                          <a:latin typeface="+mn-lt"/>
                        </a:rPr>
                        <a:t>Primary outcome: hemodynamics, </a:t>
                      </a:r>
                    </a:p>
                    <a:p>
                      <a:pPr algn="ctr"/>
                      <a:r>
                        <a:rPr lang="en-US" sz="1800" dirty="0">
                          <a:solidFill>
                            <a:schemeClr val="tx1"/>
                          </a:solidFill>
                          <a:latin typeface="+mn-lt"/>
                        </a:rPr>
                        <a:t>RV performance, QoL</a:t>
                      </a:r>
                      <a:endParaRPr lang="en-US" sz="1800" b="0" baseline="-25000" dirty="0">
                        <a:solidFill>
                          <a:schemeClr val="tx1"/>
                        </a:solidFill>
                        <a:latin typeface="+mn-lt"/>
                        <a:cs typeface="Arial" pitchFamily="34" charset="0"/>
                      </a:endParaRPr>
                    </a:p>
                  </a:txBody>
                  <a:tcPr marT="45724" marB="45724" anchor="ctr"/>
                </a:tc>
                <a:tc>
                  <a:txBody>
                    <a:bodyPr/>
                    <a:lstStyle/>
                    <a:p>
                      <a:pPr algn="ctr"/>
                      <a:r>
                        <a:rPr lang="en-US" sz="1800" dirty="0">
                          <a:solidFill>
                            <a:schemeClr val="tx1"/>
                          </a:solidFill>
                          <a:latin typeface="+mn-lt"/>
                        </a:rPr>
                        <a:t>Primary outcome: peak VO</a:t>
                      </a:r>
                      <a:r>
                        <a:rPr lang="en-US" sz="1800" baseline="-25000" dirty="0">
                          <a:solidFill>
                            <a:schemeClr val="tx1"/>
                          </a:solidFill>
                          <a:latin typeface="+mn-lt"/>
                        </a:rPr>
                        <a:t>2</a:t>
                      </a:r>
                      <a:endParaRPr lang="en-US" sz="1800" b="0" baseline="-25000"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6"/>
                  </a:ext>
                </a:extLst>
              </a:tr>
              <a:tr h="576495">
                <a:tc>
                  <a:txBody>
                    <a:bodyPr/>
                    <a:lstStyle/>
                    <a:p>
                      <a:pPr algn="ctr"/>
                      <a:r>
                        <a:rPr lang="en-US" sz="2800" b="1" dirty="0">
                          <a:solidFill>
                            <a:schemeClr val="tx1"/>
                          </a:solidFill>
                          <a:latin typeface="+mn-lt"/>
                        </a:rPr>
                        <a:t>Positive trial</a:t>
                      </a:r>
                      <a:endParaRPr lang="en-US" sz="2800" b="1" dirty="0">
                        <a:solidFill>
                          <a:schemeClr val="tx1"/>
                        </a:solidFill>
                        <a:latin typeface="+mn-lt"/>
                        <a:cs typeface="Arial" pitchFamily="34" charset="0"/>
                      </a:endParaRPr>
                    </a:p>
                  </a:txBody>
                  <a:tcPr marT="45724" marB="45724" anchor="ctr"/>
                </a:tc>
                <a:tc>
                  <a:txBody>
                    <a:bodyPr/>
                    <a:lstStyle/>
                    <a:p>
                      <a:pPr algn="ctr"/>
                      <a:r>
                        <a:rPr lang="en-US" sz="2800" b="1" dirty="0">
                          <a:solidFill>
                            <a:schemeClr val="tx1"/>
                          </a:solidFill>
                          <a:latin typeface="+mn-lt"/>
                        </a:rPr>
                        <a:t>Negative trial</a:t>
                      </a:r>
                      <a:endParaRPr lang="en-US" sz="2800" b="1" dirty="0">
                        <a:solidFill>
                          <a:schemeClr val="tx1"/>
                        </a:solidFill>
                        <a:latin typeface="+mn-lt"/>
                        <a:cs typeface="Arial" pitchFamily="34" charset="0"/>
                      </a:endParaRPr>
                    </a:p>
                  </a:txBody>
                  <a:tcPr marT="45724" marB="45724" anchor="ctr"/>
                </a:tc>
                <a:extLst>
                  <a:ext uri="{0D108BD9-81ED-4DB2-BD59-A6C34878D82A}">
                    <a16:rowId xmlns:a16="http://schemas.microsoft.com/office/drawing/2014/main" val="10007"/>
                  </a:ext>
                </a:extLst>
              </a:tr>
            </a:tbl>
          </a:graphicData>
        </a:graphic>
      </p:graphicFrame>
      <p:pic>
        <p:nvPicPr>
          <p:cNvPr id="9" name="Picture 8" descr="A screenshot of a computer&#10;&#10;Description automatically generated">
            <a:extLst>
              <a:ext uri="{FF2B5EF4-FFF2-40B4-BE49-F238E27FC236}">
                <a16:creationId xmlns:a16="http://schemas.microsoft.com/office/drawing/2014/main" id="{4BE5F97A-D177-722B-D81C-D468FD50B6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96809" y="1155652"/>
            <a:ext cx="3663857" cy="1471973"/>
          </a:xfrm>
          <a:prstGeom prst="rect">
            <a:avLst/>
          </a:prstGeom>
        </p:spPr>
      </p:pic>
      <p:pic>
        <p:nvPicPr>
          <p:cNvPr id="11" name="Picture 10" descr="A close-up of a sign&#10;&#10;Description automatically generated">
            <a:extLst>
              <a:ext uri="{FF2B5EF4-FFF2-40B4-BE49-F238E27FC236}">
                <a16:creationId xmlns:a16="http://schemas.microsoft.com/office/drawing/2014/main" id="{27570765-7C7C-CF8F-190F-02AB44CF225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83444" y="1155652"/>
            <a:ext cx="3663857" cy="1050665"/>
          </a:xfrm>
          <a:prstGeom prst="rect">
            <a:avLst/>
          </a:prstGeom>
        </p:spPr>
      </p:pic>
      <p:sp>
        <p:nvSpPr>
          <p:cNvPr id="3" name="Title 2">
            <a:extLst>
              <a:ext uri="{FF2B5EF4-FFF2-40B4-BE49-F238E27FC236}">
                <a16:creationId xmlns:a16="http://schemas.microsoft.com/office/drawing/2014/main" id="{5D7CF2C7-5334-8B15-2001-FA676AD36E2C}"/>
              </a:ext>
            </a:extLst>
          </p:cNvPr>
          <p:cNvSpPr>
            <a:spLocks noGrp="1"/>
          </p:cNvSpPr>
          <p:nvPr>
            <p:ph type="title"/>
          </p:nvPr>
        </p:nvSpPr>
        <p:spPr>
          <a:xfrm>
            <a:off x="609600" y="199505"/>
            <a:ext cx="10744200" cy="1185577"/>
          </a:xfrm>
        </p:spPr>
        <p:txBody>
          <a:bodyPr>
            <a:normAutofit/>
          </a:bodyPr>
          <a:lstStyle/>
          <a:p>
            <a:r>
              <a:rPr lang="en-US" sz="2800" dirty="0"/>
              <a:t>Sildenafil in </a:t>
            </a:r>
            <a:r>
              <a:rPr lang="en-US" sz="2800" dirty="0" err="1"/>
              <a:t>HFpEF</a:t>
            </a:r>
            <a:endParaRPr lang="en-US" sz="2800" dirty="0"/>
          </a:p>
        </p:txBody>
      </p:sp>
      <p:sp>
        <p:nvSpPr>
          <p:cNvPr id="6" name="Footer Placeholder 5">
            <a:extLst>
              <a:ext uri="{FF2B5EF4-FFF2-40B4-BE49-F238E27FC236}">
                <a16:creationId xmlns:a16="http://schemas.microsoft.com/office/drawing/2014/main" id="{6A85E16E-F370-2AB0-CD80-2072D26AF98C}"/>
              </a:ext>
            </a:extLst>
          </p:cNvPr>
          <p:cNvSpPr>
            <a:spLocks noGrp="1"/>
          </p:cNvSpPr>
          <p:nvPr>
            <p:ph type="ftr" sz="quarter" idx="3"/>
          </p:nvPr>
        </p:nvSpPr>
        <p:spPr>
          <a:xfrm>
            <a:off x="609600" y="6356350"/>
            <a:ext cx="10744200" cy="4429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HFpEF</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failure with preserved ejection fraction; PASP, pulmonary artery systolic pressure.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Guazzi</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Circulation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2011;24(2):164-74;Redfield MM,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JAMA</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2013;309(12):1268–1277.</a:t>
            </a:r>
          </a:p>
        </p:txBody>
      </p:sp>
    </p:spTree>
    <p:extLst>
      <p:ext uri="{BB962C8B-B14F-4D97-AF65-F5344CB8AC3E}">
        <p14:creationId xmlns:p14="http://schemas.microsoft.com/office/powerpoint/2010/main" val="747022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7521A-B85D-84DE-322B-8EED1C9C1AFC}"/>
              </a:ext>
            </a:extLst>
          </p:cNvPr>
          <p:cNvSpPr>
            <a:spLocks noGrp="1"/>
          </p:cNvSpPr>
          <p:nvPr>
            <p:ph type="title"/>
          </p:nvPr>
        </p:nvSpPr>
        <p:spPr>
          <a:xfrm>
            <a:off x="609600" y="199505"/>
            <a:ext cx="10744200" cy="1185577"/>
          </a:xfrm>
        </p:spPr>
        <p:txBody>
          <a:bodyPr/>
          <a:lstStyle/>
          <a:p>
            <a:r>
              <a:rPr lang="en-US" dirty="0"/>
              <a:t>No Large, Multicenter Trials That Show Benefit</a:t>
            </a:r>
          </a:p>
        </p:txBody>
      </p:sp>
      <p:sp>
        <p:nvSpPr>
          <p:cNvPr id="5" name="Footer Placeholder 4">
            <a:extLst>
              <a:ext uri="{FF2B5EF4-FFF2-40B4-BE49-F238E27FC236}">
                <a16:creationId xmlns:a16="http://schemas.microsoft.com/office/drawing/2014/main" id="{DCC102AE-25FB-4F2F-45C1-E9FEC690DCFF}"/>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Vachiéry</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J-L,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Eur. Respir.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2019;53(1):01897-2018.</a:t>
            </a:r>
          </a:p>
        </p:txBody>
      </p:sp>
      <p:sp>
        <p:nvSpPr>
          <p:cNvPr id="3" name="Rectangle 2">
            <a:extLst>
              <a:ext uri="{FF2B5EF4-FFF2-40B4-BE49-F238E27FC236}">
                <a16:creationId xmlns:a16="http://schemas.microsoft.com/office/drawing/2014/main" id="{BDEB0F85-858D-1116-F15F-4ACA8E3EEAF1}"/>
              </a:ext>
            </a:extLst>
          </p:cNvPr>
          <p:cNvSpPr/>
          <p:nvPr/>
        </p:nvSpPr>
        <p:spPr>
          <a:xfrm>
            <a:off x="838200" y="1188313"/>
            <a:ext cx="10563391" cy="67776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F3F3F"/>
                </a:solidFill>
                <a:effectLst/>
                <a:uLnTx/>
                <a:uFillTx/>
                <a:latin typeface="Arial" panose="020B0604020202020204"/>
                <a:ea typeface="+mn-ea"/>
                <a:cs typeface="+mn-cs"/>
              </a:rPr>
              <a:t>TABLE 4: Recently completed randomized controlled trials targeting the phosphodiesterase type 5 inhibitor/nitric oxide and endothelin pathways in pulmonary hypertension due to left heart disease</a:t>
            </a:r>
          </a:p>
        </p:txBody>
      </p:sp>
      <p:graphicFrame>
        <p:nvGraphicFramePr>
          <p:cNvPr id="7" name="Table 6">
            <a:extLst>
              <a:ext uri="{FF2B5EF4-FFF2-40B4-BE49-F238E27FC236}">
                <a16:creationId xmlns:a16="http://schemas.microsoft.com/office/drawing/2014/main" id="{D2361CD7-E153-3991-EFE7-9CBCD62DEC4E}"/>
              </a:ext>
            </a:extLst>
          </p:cNvPr>
          <p:cNvGraphicFramePr>
            <a:graphicFrameLocks noGrp="1"/>
          </p:cNvGraphicFramePr>
          <p:nvPr/>
        </p:nvGraphicFramePr>
        <p:xfrm>
          <a:off x="838201" y="1909051"/>
          <a:ext cx="10563392" cy="3727820"/>
        </p:xfrm>
        <a:graphic>
          <a:graphicData uri="http://schemas.openxmlformats.org/drawingml/2006/table">
            <a:tbl>
              <a:tblPr firstRow="1" bandRow="1">
                <a:tableStyleId>{69012ECD-51FC-41F1-AA8D-1B2483CD663E}</a:tableStyleId>
              </a:tblPr>
              <a:tblGrid>
                <a:gridCol w="1320424">
                  <a:extLst>
                    <a:ext uri="{9D8B030D-6E8A-4147-A177-3AD203B41FA5}">
                      <a16:colId xmlns:a16="http://schemas.microsoft.com/office/drawing/2014/main" val="368364321"/>
                    </a:ext>
                  </a:extLst>
                </a:gridCol>
                <a:gridCol w="1320424">
                  <a:extLst>
                    <a:ext uri="{9D8B030D-6E8A-4147-A177-3AD203B41FA5}">
                      <a16:colId xmlns:a16="http://schemas.microsoft.com/office/drawing/2014/main" val="226197646"/>
                    </a:ext>
                  </a:extLst>
                </a:gridCol>
                <a:gridCol w="1320424">
                  <a:extLst>
                    <a:ext uri="{9D8B030D-6E8A-4147-A177-3AD203B41FA5}">
                      <a16:colId xmlns:a16="http://schemas.microsoft.com/office/drawing/2014/main" val="2163810775"/>
                    </a:ext>
                  </a:extLst>
                </a:gridCol>
                <a:gridCol w="1320424">
                  <a:extLst>
                    <a:ext uri="{9D8B030D-6E8A-4147-A177-3AD203B41FA5}">
                      <a16:colId xmlns:a16="http://schemas.microsoft.com/office/drawing/2014/main" val="2454227206"/>
                    </a:ext>
                  </a:extLst>
                </a:gridCol>
                <a:gridCol w="1320424">
                  <a:extLst>
                    <a:ext uri="{9D8B030D-6E8A-4147-A177-3AD203B41FA5}">
                      <a16:colId xmlns:a16="http://schemas.microsoft.com/office/drawing/2014/main" val="769076857"/>
                    </a:ext>
                  </a:extLst>
                </a:gridCol>
                <a:gridCol w="1320424">
                  <a:extLst>
                    <a:ext uri="{9D8B030D-6E8A-4147-A177-3AD203B41FA5}">
                      <a16:colId xmlns:a16="http://schemas.microsoft.com/office/drawing/2014/main" val="4163433843"/>
                    </a:ext>
                  </a:extLst>
                </a:gridCol>
                <a:gridCol w="1320424">
                  <a:extLst>
                    <a:ext uri="{9D8B030D-6E8A-4147-A177-3AD203B41FA5}">
                      <a16:colId xmlns:a16="http://schemas.microsoft.com/office/drawing/2014/main" val="4265680974"/>
                    </a:ext>
                  </a:extLst>
                </a:gridCol>
                <a:gridCol w="1320424">
                  <a:extLst>
                    <a:ext uri="{9D8B030D-6E8A-4147-A177-3AD203B41FA5}">
                      <a16:colId xmlns:a16="http://schemas.microsoft.com/office/drawing/2014/main" val="2220651265"/>
                    </a:ext>
                  </a:extLst>
                </a:gridCol>
              </a:tblGrid>
              <a:tr h="543850">
                <a:tc>
                  <a:txBody>
                    <a:bodyPr/>
                    <a:lstStyle/>
                    <a:p>
                      <a:pPr fontAlgn="t"/>
                      <a:r>
                        <a:rPr lang="en-US" sz="1300" dirty="0">
                          <a:effectLst/>
                        </a:rPr>
                        <a:t>First author or study [ref.]</a:t>
                      </a:r>
                    </a:p>
                  </a:txBody>
                  <a:tcPr marL="67469" marR="67469" marT="33734" marB="33734" anchor="ctr"/>
                </a:tc>
                <a:tc>
                  <a:txBody>
                    <a:bodyPr/>
                    <a:lstStyle/>
                    <a:p>
                      <a:pPr algn="ctr" fontAlgn="t"/>
                      <a:r>
                        <a:rPr lang="en-US" sz="1300" dirty="0">
                          <a:effectLst/>
                        </a:rPr>
                        <a:t>Study drug</a:t>
                      </a:r>
                    </a:p>
                  </a:txBody>
                  <a:tcPr marL="67469" marR="67469" marT="33734" marB="33734" anchor="ctr"/>
                </a:tc>
                <a:tc>
                  <a:txBody>
                    <a:bodyPr/>
                    <a:lstStyle/>
                    <a:p>
                      <a:pPr algn="ctr" fontAlgn="t"/>
                      <a:r>
                        <a:rPr lang="en-US" sz="1300">
                          <a:effectLst/>
                        </a:rPr>
                        <a:t>Dose</a:t>
                      </a:r>
                    </a:p>
                  </a:txBody>
                  <a:tcPr marL="67469" marR="67469" marT="33734" marB="33734" anchor="ctr"/>
                </a:tc>
                <a:tc>
                  <a:txBody>
                    <a:bodyPr/>
                    <a:lstStyle/>
                    <a:p>
                      <a:pPr algn="ctr" fontAlgn="t"/>
                      <a:r>
                        <a:rPr lang="en-US" sz="1300" dirty="0">
                          <a:effectLst/>
                        </a:rPr>
                        <a:t>Subjects</a:t>
                      </a:r>
                    </a:p>
                    <a:p>
                      <a:pPr algn="ctr" fontAlgn="t"/>
                      <a:r>
                        <a:rPr lang="en-US" sz="1300" dirty="0">
                          <a:effectLst/>
                        </a:rPr>
                        <a:t>n</a:t>
                      </a:r>
                    </a:p>
                  </a:txBody>
                  <a:tcPr marL="67469" marR="67469" marT="33734" marB="33734" anchor="ctr"/>
                </a:tc>
                <a:tc>
                  <a:txBody>
                    <a:bodyPr/>
                    <a:lstStyle/>
                    <a:p>
                      <a:pPr algn="ctr" fontAlgn="t"/>
                      <a:r>
                        <a:rPr lang="en-US" sz="1300">
                          <a:effectLst/>
                        </a:rPr>
                        <a:t>Duration</a:t>
                      </a:r>
                    </a:p>
                  </a:txBody>
                  <a:tcPr marL="67469" marR="67469" marT="33734" marB="33734" anchor="ctr"/>
                </a:tc>
                <a:tc>
                  <a:txBody>
                    <a:bodyPr/>
                    <a:lstStyle/>
                    <a:p>
                      <a:pPr algn="ctr" fontAlgn="t"/>
                      <a:r>
                        <a:rPr lang="en-US" sz="1300">
                          <a:effectLst/>
                        </a:rPr>
                        <a:t>Population</a:t>
                      </a:r>
                    </a:p>
                  </a:txBody>
                  <a:tcPr marL="67469" marR="67469" marT="33734" marB="33734" anchor="ctr"/>
                </a:tc>
                <a:tc>
                  <a:txBody>
                    <a:bodyPr/>
                    <a:lstStyle/>
                    <a:p>
                      <a:pPr algn="ctr" fontAlgn="t"/>
                      <a:r>
                        <a:rPr lang="en-US" sz="1300">
                          <a:effectLst/>
                        </a:rPr>
                        <a:t>Primary outcome</a:t>
                      </a:r>
                    </a:p>
                  </a:txBody>
                  <a:tcPr marL="67469" marR="67469" marT="33734" marB="33734" anchor="ctr"/>
                </a:tc>
                <a:tc>
                  <a:txBody>
                    <a:bodyPr/>
                    <a:lstStyle/>
                    <a:p>
                      <a:pPr algn="ctr" fontAlgn="t"/>
                      <a:r>
                        <a:rPr lang="en-US" sz="1300" dirty="0">
                          <a:effectLst/>
                        </a:rPr>
                        <a:t>Result</a:t>
                      </a:r>
                    </a:p>
                  </a:txBody>
                  <a:tcPr marL="67469" marR="67469" marT="33734" marB="33734" anchor="ctr"/>
                </a:tc>
                <a:extLst>
                  <a:ext uri="{0D108BD9-81ED-4DB2-BD59-A6C34878D82A}">
                    <a16:rowId xmlns:a16="http://schemas.microsoft.com/office/drawing/2014/main" val="3579345516"/>
                  </a:ext>
                </a:extLst>
              </a:tr>
              <a:tr h="776210">
                <a:tc>
                  <a:txBody>
                    <a:bodyPr/>
                    <a:lstStyle/>
                    <a:p>
                      <a:pPr fontAlgn="t"/>
                      <a:r>
                        <a:rPr lang="en-US" sz="1300" dirty="0">
                          <a:effectLst/>
                        </a:rPr>
                        <a:t>GUAZZI [74]</a:t>
                      </a:r>
                    </a:p>
                  </a:txBody>
                  <a:tcPr marL="67469" marR="67469" marT="33734" marB="33734" anchor="ctr">
                    <a:solidFill>
                      <a:schemeClr val="bg1"/>
                    </a:solidFill>
                  </a:tcPr>
                </a:tc>
                <a:tc>
                  <a:txBody>
                    <a:bodyPr/>
                    <a:lstStyle/>
                    <a:p>
                      <a:pPr algn="ctr" fontAlgn="t"/>
                      <a:r>
                        <a:rPr lang="en-US" sz="1300" dirty="0">
                          <a:effectLst/>
                        </a:rPr>
                        <a:t>Sildenafil</a:t>
                      </a:r>
                    </a:p>
                  </a:txBody>
                  <a:tcPr marL="67469" marR="67469" marT="33734" marB="33734" anchor="ctr">
                    <a:solidFill>
                      <a:schemeClr val="bg1"/>
                    </a:solidFill>
                  </a:tcPr>
                </a:tc>
                <a:tc>
                  <a:txBody>
                    <a:bodyPr/>
                    <a:lstStyle/>
                    <a:p>
                      <a:pPr algn="ctr" fontAlgn="t"/>
                      <a:r>
                        <a:rPr lang="en-US" sz="1300" dirty="0">
                          <a:effectLst/>
                        </a:rPr>
                        <a:t>50 mg </a:t>
                      </a:r>
                    </a:p>
                    <a:p>
                      <a:pPr algn="ctr" fontAlgn="t"/>
                      <a:r>
                        <a:rPr lang="en-US" sz="1300" dirty="0">
                          <a:effectLst/>
                        </a:rPr>
                        <a:t>3 times a day</a:t>
                      </a:r>
                    </a:p>
                  </a:txBody>
                  <a:tcPr marL="67469" marR="67469" marT="33734" marB="33734" anchor="ctr">
                    <a:solidFill>
                      <a:schemeClr val="bg1"/>
                    </a:solidFill>
                  </a:tcPr>
                </a:tc>
                <a:tc>
                  <a:txBody>
                    <a:bodyPr/>
                    <a:lstStyle/>
                    <a:p>
                      <a:pPr algn="ctr" fontAlgn="t"/>
                      <a:r>
                        <a:rPr lang="en-US" sz="1300">
                          <a:effectLst/>
                        </a:rPr>
                        <a:t>44</a:t>
                      </a:r>
                    </a:p>
                  </a:txBody>
                  <a:tcPr marL="67469" marR="67469" marT="33734" marB="33734" anchor="ctr">
                    <a:solidFill>
                      <a:schemeClr val="bg1"/>
                    </a:solidFill>
                  </a:tcPr>
                </a:tc>
                <a:tc>
                  <a:txBody>
                    <a:bodyPr/>
                    <a:lstStyle/>
                    <a:p>
                      <a:pPr algn="ctr" fontAlgn="t"/>
                      <a:r>
                        <a:rPr lang="en-US" sz="1300">
                          <a:effectLst/>
                        </a:rPr>
                        <a:t>12 months</a:t>
                      </a:r>
                    </a:p>
                  </a:txBody>
                  <a:tcPr marL="67469" marR="67469" marT="33734" marB="33734" anchor="ctr">
                    <a:solidFill>
                      <a:schemeClr val="bg1"/>
                    </a:solidFill>
                  </a:tcPr>
                </a:tc>
                <a:tc>
                  <a:txBody>
                    <a:bodyPr/>
                    <a:lstStyle/>
                    <a:p>
                      <a:pPr algn="ctr" fontAlgn="t"/>
                      <a:r>
                        <a:rPr lang="en-US" sz="1300">
                          <a:effectLst/>
                        </a:rPr>
                        <a:t>HFpEF</a:t>
                      </a:r>
                    </a:p>
                  </a:txBody>
                  <a:tcPr marL="67469" marR="67469" marT="33734" marB="33734" anchor="ctr">
                    <a:solidFill>
                      <a:schemeClr val="bg1"/>
                    </a:solidFill>
                  </a:tcPr>
                </a:tc>
                <a:tc>
                  <a:txBody>
                    <a:bodyPr/>
                    <a:lstStyle/>
                    <a:p>
                      <a:pPr algn="ctr" fontAlgn="t"/>
                      <a:r>
                        <a:rPr lang="en-US" sz="1300" dirty="0">
                          <a:effectLst/>
                        </a:rPr>
                        <a:t>PVR, RV performance, CPET</a:t>
                      </a:r>
                    </a:p>
                  </a:txBody>
                  <a:tcPr marL="67469" marR="67469" marT="33734" marB="33734" anchor="ctr">
                    <a:solidFill>
                      <a:schemeClr val="bg1"/>
                    </a:solidFill>
                  </a:tcPr>
                </a:tc>
                <a:tc>
                  <a:txBody>
                    <a:bodyPr/>
                    <a:lstStyle/>
                    <a:p>
                      <a:pPr algn="ctr" fontAlgn="t"/>
                      <a:r>
                        <a:rPr lang="en-US" sz="1300">
                          <a:effectLst/>
                        </a:rPr>
                        <a:t>Improvement</a:t>
                      </a:r>
                    </a:p>
                  </a:txBody>
                  <a:tcPr marL="67469" marR="67469" marT="33734" marB="33734" anchor="ctr">
                    <a:solidFill>
                      <a:schemeClr val="bg1"/>
                    </a:solidFill>
                  </a:tcPr>
                </a:tc>
                <a:extLst>
                  <a:ext uri="{0D108BD9-81ED-4DB2-BD59-A6C34878D82A}">
                    <a16:rowId xmlns:a16="http://schemas.microsoft.com/office/drawing/2014/main" val="2446202186"/>
                  </a:ext>
                </a:extLst>
              </a:tr>
              <a:tr h="543850">
                <a:tc>
                  <a:txBody>
                    <a:bodyPr/>
                    <a:lstStyle/>
                    <a:p>
                      <a:pPr fontAlgn="t"/>
                      <a:r>
                        <a:rPr lang="en-US" sz="1300">
                          <a:effectLst/>
                        </a:rPr>
                        <a:t>LEPHT [75]</a:t>
                      </a:r>
                    </a:p>
                  </a:txBody>
                  <a:tcPr marL="67469" marR="67469" marT="33734" marB="33734" anchor="ctr">
                    <a:solidFill>
                      <a:schemeClr val="bg1"/>
                    </a:solidFill>
                  </a:tcPr>
                </a:tc>
                <a:tc>
                  <a:txBody>
                    <a:bodyPr/>
                    <a:lstStyle/>
                    <a:p>
                      <a:pPr algn="ctr" fontAlgn="t"/>
                      <a:r>
                        <a:rPr lang="en-US" sz="1300" dirty="0" err="1">
                          <a:effectLst/>
                        </a:rPr>
                        <a:t>Riociguat</a:t>
                      </a:r>
                      <a:endParaRPr lang="en-US" sz="1300" dirty="0">
                        <a:effectLst/>
                      </a:endParaRPr>
                    </a:p>
                  </a:txBody>
                  <a:tcPr marL="67469" marR="67469" marT="33734" marB="33734" anchor="ctr">
                    <a:solidFill>
                      <a:schemeClr val="bg1"/>
                    </a:solidFill>
                  </a:tcPr>
                </a:tc>
                <a:tc>
                  <a:txBody>
                    <a:bodyPr/>
                    <a:lstStyle/>
                    <a:p>
                      <a:pPr algn="ctr" fontAlgn="t"/>
                      <a:r>
                        <a:rPr lang="en-US" sz="1300" dirty="0">
                          <a:effectLst/>
                        </a:rPr>
                        <a:t>0.5. 1 or 2 mg </a:t>
                      </a:r>
                    </a:p>
                    <a:p>
                      <a:pPr algn="ctr" fontAlgn="t"/>
                      <a:r>
                        <a:rPr lang="en-US" sz="1300" dirty="0">
                          <a:effectLst/>
                        </a:rPr>
                        <a:t>3 times a day</a:t>
                      </a:r>
                    </a:p>
                  </a:txBody>
                  <a:tcPr marL="67469" marR="67469" marT="33734" marB="33734" anchor="ctr">
                    <a:solidFill>
                      <a:schemeClr val="bg1"/>
                    </a:solidFill>
                  </a:tcPr>
                </a:tc>
                <a:tc>
                  <a:txBody>
                    <a:bodyPr/>
                    <a:lstStyle/>
                    <a:p>
                      <a:pPr algn="ctr" fontAlgn="t"/>
                      <a:r>
                        <a:rPr lang="en-US" sz="1300" dirty="0">
                          <a:effectLst/>
                        </a:rPr>
                        <a:t>201</a:t>
                      </a:r>
                    </a:p>
                  </a:txBody>
                  <a:tcPr marL="67469" marR="67469" marT="33734" marB="33734" anchor="ctr">
                    <a:solidFill>
                      <a:schemeClr val="bg1"/>
                    </a:solidFill>
                  </a:tcPr>
                </a:tc>
                <a:tc>
                  <a:txBody>
                    <a:bodyPr/>
                    <a:lstStyle/>
                    <a:p>
                      <a:pPr algn="ctr" fontAlgn="t"/>
                      <a:r>
                        <a:rPr lang="en-US" sz="1300">
                          <a:effectLst/>
                        </a:rPr>
                        <a:t>16 weeks</a:t>
                      </a:r>
                    </a:p>
                  </a:txBody>
                  <a:tcPr marL="67469" marR="67469" marT="33734" marB="33734" anchor="ctr">
                    <a:solidFill>
                      <a:schemeClr val="bg1"/>
                    </a:solidFill>
                  </a:tcPr>
                </a:tc>
                <a:tc>
                  <a:txBody>
                    <a:bodyPr/>
                    <a:lstStyle/>
                    <a:p>
                      <a:pPr algn="ctr" fontAlgn="t"/>
                      <a:r>
                        <a:rPr lang="en-US" sz="1300">
                          <a:effectLst/>
                        </a:rPr>
                        <a:t>HFrEF</a:t>
                      </a:r>
                    </a:p>
                  </a:txBody>
                  <a:tcPr marL="67469" marR="67469" marT="33734" marB="33734" anchor="ctr">
                    <a:solidFill>
                      <a:schemeClr val="bg1"/>
                    </a:solidFill>
                  </a:tcPr>
                </a:tc>
                <a:tc>
                  <a:txBody>
                    <a:bodyPr/>
                    <a:lstStyle/>
                    <a:p>
                      <a:pPr algn="ctr" fontAlgn="t"/>
                      <a:r>
                        <a:rPr lang="en-US" sz="1300">
                          <a:effectLst/>
                        </a:rPr>
                        <a:t>mPAP versus placebo</a:t>
                      </a:r>
                    </a:p>
                  </a:txBody>
                  <a:tcPr marL="67469" marR="67469" marT="33734" marB="33734" anchor="ctr">
                    <a:solidFill>
                      <a:schemeClr val="bg1"/>
                    </a:solidFill>
                  </a:tcPr>
                </a:tc>
                <a:tc>
                  <a:txBody>
                    <a:bodyPr/>
                    <a:lstStyle/>
                    <a:p>
                      <a:pPr algn="ctr" fontAlgn="t"/>
                      <a:r>
                        <a:rPr lang="en-US" sz="1300">
                          <a:effectLst/>
                        </a:rPr>
                        <a:t>No change</a:t>
                      </a:r>
                    </a:p>
                  </a:txBody>
                  <a:tcPr marL="67469" marR="67469" marT="33734" marB="33734" anchor="ctr">
                    <a:solidFill>
                      <a:schemeClr val="bg1"/>
                    </a:solidFill>
                  </a:tcPr>
                </a:tc>
                <a:extLst>
                  <a:ext uri="{0D108BD9-81ED-4DB2-BD59-A6C34878D82A}">
                    <a16:rowId xmlns:a16="http://schemas.microsoft.com/office/drawing/2014/main" val="926169530"/>
                  </a:ext>
                </a:extLst>
              </a:tr>
              <a:tr h="543850">
                <a:tc>
                  <a:txBody>
                    <a:bodyPr/>
                    <a:lstStyle/>
                    <a:p>
                      <a:pPr fontAlgn="t"/>
                      <a:r>
                        <a:rPr lang="en-US" sz="1300">
                          <a:effectLst/>
                        </a:rPr>
                        <a:t>HOENDERMIS [73]</a:t>
                      </a:r>
                    </a:p>
                  </a:txBody>
                  <a:tcPr marL="67469" marR="67469" marT="33734" marB="33734" anchor="ctr">
                    <a:solidFill>
                      <a:schemeClr val="bg1"/>
                    </a:solidFill>
                  </a:tcPr>
                </a:tc>
                <a:tc>
                  <a:txBody>
                    <a:bodyPr/>
                    <a:lstStyle/>
                    <a:p>
                      <a:pPr algn="ctr" fontAlgn="t"/>
                      <a:r>
                        <a:rPr lang="en-US" sz="1300">
                          <a:effectLst/>
                        </a:rPr>
                        <a:t>Sildenafil</a:t>
                      </a:r>
                    </a:p>
                  </a:txBody>
                  <a:tcPr marL="67469" marR="67469" marT="33734" marB="33734" anchor="ctr">
                    <a:solidFill>
                      <a:schemeClr val="bg1"/>
                    </a:solidFill>
                  </a:tcPr>
                </a:tc>
                <a:tc>
                  <a:txBody>
                    <a:bodyPr/>
                    <a:lstStyle/>
                    <a:p>
                      <a:pPr algn="ctr" fontAlgn="t"/>
                      <a:r>
                        <a:rPr lang="en-US" sz="1300" dirty="0">
                          <a:effectLst/>
                        </a:rPr>
                        <a:t>60 mg </a:t>
                      </a:r>
                    </a:p>
                    <a:p>
                      <a:pPr algn="ctr" fontAlgn="t"/>
                      <a:r>
                        <a:rPr lang="en-US" sz="1300" dirty="0">
                          <a:effectLst/>
                        </a:rPr>
                        <a:t>3 times a day</a:t>
                      </a:r>
                    </a:p>
                  </a:txBody>
                  <a:tcPr marL="67469" marR="67469" marT="33734" marB="33734" anchor="ctr">
                    <a:solidFill>
                      <a:schemeClr val="bg1"/>
                    </a:solidFill>
                  </a:tcPr>
                </a:tc>
                <a:tc>
                  <a:txBody>
                    <a:bodyPr/>
                    <a:lstStyle/>
                    <a:p>
                      <a:pPr algn="ctr" fontAlgn="t"/>
                      <a:r>
                        <a:rPr lang="en-US" sz="1300" dirty="0">
                          <a:effectLst/>
                        </a:rPr>
                        <a:t>52</a:t>
                      </a:r>
                    </a:p>
                  </a:txBody>
                  <a:tcPr marL="67469" marR="67469" marT="33734" marB="33734" anchor="ctr">
                    <a:solidFill>
                      <a:schemeClr val="bg1"/>
                    </a:solidFill>
                  </a:tcPr>
                </a:tc>
                <a:tc>
                  <a:txBody>
                    <a:bodyPr/>
                    <a:lstStyle/>
                    <a:p>
                      <a:pPr algn="ctr" fontAlgn="t"/>
                      <a:r>
                        <a:rPr lang="en-US" sz="1300" dirty="0">
                          <a:effectLst/>
                        </a:rPr>
                        <a:t>12 weeks</a:t>
                      </a:r>
                    </a:p>
                  </a:txBody>
                  <a:tcPr marL="67469" marR="67469" marT="33734" marB="33734" anchor="ctr">
                    <a:solidFill>
                      <a:schemeClr val="bg1"/>
                    </a:solidFill>
                  </a:tcPr>
                </a:tc>
                <a:tc>
                  <a:txBody>
                    <a:bodyPr/>
                    <a:lstStyle/>
                    <a:p>
                      <a:pPr algn="ctr" fontAlgn="t"/>
                      <a:r>
                        <a:rPr lang="en-US" sz="1300">
                          <a:effectLst/>
                        </a:rPr>
                        <a:t>HFpEF</a:t>
                      </a:r>
                    </a:p>
                  </a:txBody>
                  <a:tcPr marL="67469" marR="67469" marT="33734" marB="33734" anchor="ctr">
                    <a:solidFill>
                      <a:schemeClr val="bg1"/>
                    </a:solidFill>
                  </a:tcPr>
                </a:tc>
                <a:tc>
                  <a:txBody>
                    <a:bodyPr/>
                    <a:lstStyle/>
                    <a:p>
                      <a:pPr algn="ctr" fontAlgn="t"/>
                      <a:r>
                        <a:rPr lang="en-US" sz="1300">
                          <a:effectLst/>
                        </a:rPr>
                        <a:t>mPAP versus placebo</a:t>
                      </a:r>
                    </a:p>
                  </a:txBody>
                  <a:tcPr marL="67469" marR="67469" marT="33734" marB="33734" anchor="ctr">
                    <a:solidFill>
                      <a:schemeClr val="bg1"/>
                    </a:solidFill>
                  </a:tcPr>
                </a:tc>
                <a:tc>
                  <a:txBody>
                    <a:bodyPr/>
                    <a:lstStyle/>
                    <a:p>
                      <a:pPr algn="ctr" fontAlgn="t"/>
                      <a:r>
                        <a:rPr lang="en-US" sz="1300">
                          <a:effectLst/>
                        </a:rPr>
                        <a:t>No change</a:t>
                      </a:r>
                    </a:p>
                  </a:txBody>
                  <a:tcPr marL="67469" marR="67469" marT="33734" marB="33734" anchor="ctr">
                    <a:solidFill>
                      <a:schemeClr val="bg1"/>
                    </a:solidFill>
                  </a:tcPr>
                </a:tc>
                <a:extLst>
                  <a:ext uri="{0D108BD9-81ED-4DB2-BD59-A6C34878D82A}">
                    <a16:rowId xmlns:a16="http://schemas.microsoft.com/office/drawing/2014/main" val="475944567"/>
                  </a:ext>
                </a:extLst>
              </a:tr>
              <a:tr h="543850">
                <a:tc>
                  <a:txBody>
                    <a:bodyPr/>
                    <a:lstStyle/>
                    <a:p>
                      <a:pPr fontAlgn="t"/>
                      <a:r>
                        <a:rPr lang="en-US" sz="1300">
                          <a:effectLst/>
                        </a:rPr>
                        <a:t>SIOVAC [77]</a:t>
                      </a:r>
                    </a:p>
                  </a:txBody>
                  <a:tcPr marL="67469" marR="67469" marT="33734" marB="33734" anchor="ctr">
                    <a:solidFill>
                      <a:schemeClr val="bg1"/>
                    </a:solidFill>
                  </a:tcPr>
                </a:tc>
                <a:tc>
                  <a:txBody>
                    <a:bodyPr/>
                    <a:lstStyle/>
                    <a:p>
                      <a:pPr algn="ctr" fontAlgn="t"/>
                      <a:r>
                        <a:rPr lang="en-US" sz="1300">
                          <a:effectLst/>
                        </a:rPr>
                        <a:t>Sildenafil</a:t>
                      </a:r>
                    </a:p>
                  </a:txBody>
                  <a:tcPr marL="67469" marR="67469" marT="33734" marB="33734" anchor="ctr">
                    <a:solidFill>
                      <a:schemeClr val="bg1"/>
                    </a:solidFill>
                  </a:tcPr>
                </a:tc>
                <a:tc>
                  <a:txBody>
                    <a:bodyPr/>
                    <a:lstStyle/>
                    <a:p>
                      <a:pPr algn="ctr" fontAlgn="t"/>
                      <a:r>
                        <a:rPr lang="en-US" sz="1300" dirty="0">
                          <a:effectLst/>
                        </a:rPr>
                        <a:t>40 mg </a:t>
                      </a:r>
                    </a:p>
                    <a:p>
                      <a:pPr algn="ctr" fontAlgn="t"/>
                      <a:r>
                        <a:rPr lang="en-US" sz="1300" dirty="0">
                          <a:effectLst/>
                        </a:rPr>
                        <a:t>3 times a day</a:t>
                      </a:r>
                    </a:p>
                  </a:txBody>
                  <a:tcPr marL="67469" marR="67469" marT="33734" marB="33734" anchor="ctr">
                    <a:solidFill>
                      <a:schemeClr val="bg1"/>
                    </a:solidFill>
                  </a:tcPr>
                </a:tc>
                <a:tc>
                  <a:txBody>
                    <a:bodyPr/>
                    <a:lstStyle/>
                    <a:p>
                      <a:pPr algn="ctr" fontAlgn="t"/>
                      <a:r>
                        <a:rPr lang="en-US" sz="1300">
                          <a:effectLst/>
                        </a:rPr>
                        <a:t>231</a:t>
                      </a:r>
                    </a:p>
                  </a:txBody>
                  <a:tcPr marL="67469" marR="67469" marT="33734" marB="33734" anchor="ctr">
                    <a:solidFill>
                      <a:schemeClr val="bg1"/>
                    </a:solidFill>
                  </a:tcPr>
                </a:tc>
                <a:tc>
                  <a:txBody>
                    <a:bodyPr/>
                    <a:lstStyle/>
                    <a:p>
                      <a:pPr algn="ctr" fontAlgn="t"/>
                      <a:r>
                        <a:rPr lang="en-US" sz="1300" dirty="0">
                          <a:effectLst/>
                        </a:rPr>
                        <a:t>24 weeks</a:t>
                      </a:r>
                    </a:p>
                  </a:txBody>
                  <a:tcPr marL="67469" marR="67469" marT="33734" marB="33734" anchor="ctr">
                    <a:solidFill>
                      <a:schemeClr val="bg1"/>
                    </a:solidFill>
                  </a:tcPr>
                </a:tc>
                <a:tc>
                  <a:txBody>
                    <a:bodyPr/>
                    <a:lstStyle/>
                    <a:p>
                      <a:pPr algn="ctr" fontAlgn="t"/>
                      <a:r>
                        <a:rPr lang="en-US" sz="1300" dirty="0">
                          <a:effectLst/>
                        </a:rPr>
                        <a:t>VHD</a:t>
                      </a:r>
                    </a:p>
                  </a:txBody>
                  <a:tcPr marL="67469" marR="67469" marT="33734" marB="33734" anchor="ctr">
                    <a:solidFill>
                      <a:schemeClr val="bg1"/>
                    </a:solidFill>
                  </a:tcPr>
                </a:tc>
                <a:tc>
                  <a:txBody>
                    <a:bodyPr/>
                    <a:lstStyle/>
                    <a:p>
                      <a:pPr algn="ctr" fontAlgn="t"/>
                      <a:r>
                        <a:rPr lang="en-US" sz="1300" dirty="0">
                          <a:effectLst/>
                        </a:rPr>
                        <a:t>Composite clinical score</a:t>
                      </a:r>
                      <a:r>
                        <a:rPr lang="en-US" sz="1300" baseline="30000" dirty="0">
                          <a:effectLst/>
                        </a:rPr>
                        <a:t>#</a:t>
                      </a:r>
                    </a:p>
                  </a:txBody>
                  <a:tcPr marL="67469" marR="67469" marT="33734" marB="33734" anchor="ctr">
                    <a:solidFill>
                      <a:schemeClr val="bg1"/>
                    </a:solidFill>
                  </a:tcPr>
                </a:tc>
                <a:tc>
                  <a:txBody>
                    <a:bodyPr/>
                    <a:lstStyle/>
                    <a:p>
                      <a:pPr algn="ctr" fontAlgn="t"/>
                      <a:r>
                        <a:rPr lang="en-US" sz="1300">
                          <a:effectLst/>
                        </a:rPr>
                        <a:t>Worsening in active group</a:t>
                      </a:r>
                    </a:p>
                  </a:txBody>
                  <a:tcPr marL="67469" marR="67469" marT="33734" marB="33734" anchor="ctr">
                    <a:solidFill>
                      <a:schemeClr val="bg1"/>
                    </a:solidFill>
                  </a:tcPr>
                </a:tc>
                <a:extLst>
                  <a:ext uri="{0D108BD9-81ED-4DB2-BD59-A6C34878D82A}">
                    <a16:rowId xmlns:a16="http://schemas.microsoft.com/office/drawing/2014/main" val="2073023903"/>
                  </a:ext>
                </a:extLst>
              </a:tr>
              <a:tr h="776210">
                <a:tc>
                  <a:txBody>
                    <a:bodyPr/>
                    <a:lstStyle/>
                    <a:p>
                      <a:pPr fontAlgn="t"/>
                      <a:r>
                        <a:rPr lang="en-US" sz="1300">
                          <a:effectLst/>
                        </a:rPr>
                        <a:t>MELODY-1 [76]</a:t>
                      </a:r>
                    </a:p>
                  </a:txBody>
                  <a:tcPr marL="67469" marR="67469" marT="33734" marB="33734" anchor="ctr">
                    <a:solidFill>
                      <a:schemeClr val="bg1"/>
                    </a:solidFill>
                  </a:tcPr>
                </a:tc>
                <a:tc>
                  <a:txBody>
                    <a:bodyPr/>
                    <a:lstStyle/>
                    <a:p>
                      <a:pPr algn="ctr" fontAlgn="t"/>
                      <a:r>
                        <a:rPr lang="en-US" sz="1300">
                          <a:effectLst/>
                        </a:rPr>
                        <a:t>Macitentan</a:t>
                      </a:r>
                    </a:p>
                  </a:txBody>
                  <a:tcPr marL="67469" marR="67469" marT="33734" marB="33734" anchor="ctr">
                    <a:solidFill>
                      <a:schemeClr val="bg1"/>
                    </a:solidFill>
                  </a:tcPr>
                </a:tc>
                <a:tc>
                  <a:txBody>
                    <a:bodyPr/>
                    <a:lstStyle/>
                    <a:p>
                      <a:pPr algn="ctr" fontAlgn="t"/>
                      <a:r>
                        <a:rPr lang="en-US" sz="1300" dirty="0">
                          <a:effectLst/>
                        </a:rPr>
                        <a:t>10 mg </a:t>
                      </a:r>
                    </a:p>
                    <a:p>
                      <a:pPr algn="ctr" fontAlgn="t"/>
                      <a:r>
                        <a:rPr lang="en-US" sz="1300" dirty="0">
                          <a:effectLst/>
                        </a:rPr>
                        <a:t>once daily</a:t>
                      </a:r>
                    </a:p>
                  </a:txBody>
                  <a:tcPr marL="67469" marR="67469" marT="33734" marB="33734" anchor="ctr">
                    <a:solidFill>
                      <a:schemeClr val="bg1"/>
                    </a:solidFill>
                  </a:tcPr>
                </a:tc>
                <a:tc>
                  <a:txBody>
                    <a:bodyPr/>
                    <a:lstStyle/>
                    <a:p>
                      <a:pPr algn="ctr" fontAlgn="t"/>
                      <a:r>
                        <a:rPr lang="en-US" sz="1300">
                          <a:effectLst/>
                        </a:rPr>
                        <a:t>48</a:t>
                      </a:r>
                    </a:p>
                  </a:txBody>
                  <a:tcPr marL="67469" marR="67469" marT="33734" marB="33734" anchor="ctr">
                    <a:solidFill>
                      <a:schemeClr val="bg1"/>
                    </a:solidFill>
                  </a:tcPr>
                </a:tc>
                <a:tc>
                  <a:txBody>
                    <a:bodyPr/>
                    <a:lstStyle/>
                    <a:p>
                      <a:pPr algn="ctr" fontAlgn="t"/>
                      <a:r>
                        <a:rPr lang="en-US" sz="1300" dirty="0">
                          <a:effectLst/>
                        </a:rPr>
                        <a:t>12 weeks</a:t>
                      </a:r>
                    </a:p>
                  </a:txBody>
                  <a:tcPr marL="67469" marR="67469" marT="33734" marB="33734" anchor="ctr">
                    <a:solidFill>
                      <a:schemeClr val="bg1"/>
                    </a:solidFill>
                  </a:tcPr>
                </a:tc>
                <a:tc>
                  <a:txBody>
                    <a:bodyPr/>
                    <a:lstStyle/>
                    <a:p>
                      <a:pPr algn="ctr" fontAlgn="t"/>
                      <a:r>
                        <a:rPr lang="en-US" sz="1300" dirty="0">
                          <a:effectLst/>
                        </a:rPr>
                        <a:t>HF (EF &gt;30%): 75% </a:t>
                      </a:r>
                      <a:r>
                        <a:rPr lang="en-US" sz="1300" dirty="0" err="1">
                          <a:effectLst/>
                        </a:rPr>
                        <a:t>HFpEF</a:t>
                      </a:r>
                      <a:endParaRPr lang="en-US" sz="1300" dirty="0">
                        <a:effectLst/>
                      </a:endParaRPr>
                    </a:p>
                  </a:txBody>
                  <a:tcPr marL="67469" marR="67469" marT="33734" marB="33734" anchor="ctr">
                    <a:solidFill>
                      <a:schemeClr val="bg1"/>
                    </a:solidFill>
                  </a:tcPr>
                </a:tc>
                <a:tc>
                  <a:txBody>
                    <a:bodyPr/>
                    <a:lstStyle/>
                    <a:p>
                      <a:pPr algn="ctr" fontAlgn="t"/>
                      <a:r>
                        <a:rPr lang="en-US" sz="1300" dirty="0">
                          <a:effectLst/>
                        </a:rPr>
                        <a:t>Safety and tolerability</a:t>
                      </a:r>
                    </a:p>
                  </a:txBody>
                  <a:tcPr marL="67469" marR="67469" marT="33734" marB="33734" anchor="ctr">
                    <a:solidFill>
                      <a:schemeClr val="bg1"/>
                    </a:solidFill>
                  </a:tcPr>
                </a:tc>
                <a:tc>
                  <a:txBody>
                    <a:bodyPr/>
                    <a:lstStyle/>
                    <a:p>
                      <a:pPr algn="ctr" fontAlgn="t"/>
                      <a:r>
                        <a:rPr lang="en-US" sz="1300" dirty="0">
                          <a:effectLst/>
                        </a:rPr>
                        <a:t>+10% fluid retention in active group</a:t>
                      </a:r>
                    </a:p>
                  </a:txBody>
                  <a:tcPr marL="67469" marR="67469" marT="33734" marB="33734" anchor="ctr">
                    <a:solidFill>
                      <a:schemeClr val="bg1"/>
                    </a:solidFill>
                  </a:tcPr>
                </a:tc>
                <a:extLst>
                  <a:ext uri="{0D108BD9-81ED-4DB2-BD59-A6C34878D82A}">
                    <a16:rowId xmlns:a16="http://schemas.microsoft.com/office/drawing/2014/main" val="1631510354"/>
                  </a:ext>
                </a:extLst>
              </a:tr>
            </a:tbl>
          </a:graphicData>
        </a:graphic>
      </p:graphicFrame>
      <p:sp>
        <p:nvSpPr>
          <p:cNvPr id="8" name="TextBox 7">
            <a:extLst>
              <a:ext uri="{FF2B5EF4-FFF2-40B4-BE49-F238E27FC236}">
                <a16:creationId xmlns:a16="http://schemas.microsoft.com/office/drawing/2014/main" id="{375AAE85-0473-5F2F-9DE4-0530B91FEAF8}"/>
              </a:ext>
            </a:extLst>
          </p:cNvPr>
          <p:cNvSpPr txBox="1"/>
          <p:nvPr/>
        </p:nvSpPr>
        <p:spPr>
          <a:xfrm>
            <a:off x="838199" y="5715738"/>
            <a:ext cx="10563391"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HF: heart failure; </a:t>
            </a:r>
            <a:r>
              <a:rPr kumimoji="0" lang="en-US" sz="1100" b="0" i="0" u="none" strike="noStrike" kern="1200" cap="none" spc="0" normalizeH="0" baseline="0" noProof="0" dirty="0" err="1">
                <a:ln>
                  <a:noFill/>
                </a:ln>
                <a:solidFill>
                  <a:srgbClr val="3F3F3F">
                    <a:lumMod val="75000"/>
                  </a:srgbClr>
                </a:solidFill>
                <a:effectLst/>
                <a:uLnTx/>
                <a:uFillTx/>
                <a:latin typeface="Arial" panose="020B0604020202020204"/>
                <a:ea typeface="+mn-ea"/>
                <a:cs typeface="+mn-cs"/>
              </a:rPr>
              <a:t>pEF</a:t>
            </a:r>
            <a:r>
              <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preserved ejection fraction; PVR: pulmonary vaunter resistance: RV: right ventricular; CPET: cardiopulmonary exercise testing; </a:t>
            </a:r>
            <a:r>
              <a:rPr kumimoji="0" lang="en-US" sz="1100" b="0" i="0" u="none" strike="noStrike" kern="1200" cap="none" spc="0" normalizeH="0" baseline="0" noProof="0" dirty="0" err="1">
                <a:ln>
                  <a:noFill/>
                </a:ln>
                <a:solidFill>
                  <a:srgbClr val="3F3F3F">
                    <a:lumMod val="75000"/>
                  </a:srgbClr>
                </a:solidFill>
                <a:effectLst/>
                <a:uLnTx/>
                <a:uFillTx/>
                <a:latin typeface="Arial" panose="020B0604020202020204"/>
                <a:ea typeface="+mn-ea"/>
                <a:cs typeface="+mn-cs"/>
              </a:rPr>
              <a:t>rEF</a:t>
            </a:r>
            <a:r>
              <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reduced ejection fraction: </a:t>
            </a:r>
            <a:r>
              <a:rPr kumimoji="0" lang="en-US" sz="1100" b="0" i="0" u="none" strike="noStrike" kern="1200" cap="none" spc="0" normalizeH="0" baseline="0" noProof="0" dirty="0" err="1">
                <a:ln>
                  <a:noFill/>
                </a:ln>
                <a:solidFill>
                  <a:srgbClr val="3F3F3F">
                    <a:lumMod val="75000"/>
                  </a:srgbClr>
                </a:solidFill>
                <a:effectLst/>
                <a:uLnTx/>
                <a:uFillTx/>
                <a:latin typeface="Arial" panose="020B0604020202020204"/>
                <a:ea typeface="+mn-ea"/>
                <a:cs typeface="+mn-cs"/>
              </a:rPr>
              <a:t>rnPAP</a:t>
            </a:r>
            <a:r>
              <a:rPr kumimoji="0" lang="en-US" sz="1100" b="0" i="0" u="none" strike="noStrike" kern="1200" cap="none" spc="0" normalizeH="0" baseline="0" noProof="0" dirty="0">
                <a:ln>
                  <a:noFill/>
                </a:ln>
                <a:solidFill>
                  <a:srgbClr val="3F3F3F">
                    <a:lumMod val="75000"/>
                  </a:srgbClr>
                </a:solidFill>
                <a:effectLst/>
                <a:uLnTx/>
                <a:uFillTx/>
                <a:latin typeface="Arial" panose="020B0604020202020204"/>
                <a:ea typeface="+mn-ea"/>
                <a:cs typeface="+mn-cs"/>
              </a:rPr>
              <a:t>: mean pulmonary arterial pressure; VHEI: valvular hear disease. #: combination of death, hospitalization for HF, change in New York Heart Association Functional Class and patient global self-assessment. </a:t>
            </a:r>
          </a:p>
        </p:txBody>
      </p:sp>
    </p:spTree>
    <p:extLst>
      <p:ext uri="{BB962C8B-B14F-4D97-AF65-F5344CB8AC3E}">
        <p14:creationId xmlns:p14="http://schemas.microsoft.com/office/powerpoint/2010/main" val="2718415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up of a medical guideline&#10;&#10;Description automatically generated">
            <a:extLst>
              <a:ext uri="{FF2B5EF4-FFF2-40B4-BE49-F238E27FC236}">
                <a16:creationId xmlns:a16="http://schemas.microsoft.com/office/drawing/2014/main" id="{37600BA0-6C50-54BE-E864-B55397D5F18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6020"/>
          <a:stretch/>
        </p:blipFill>
        <p:spPr>
          <a:xfrm>
            <a:off x="838200" y="3996427"/>
            <a:ext cx="7772400" cy="2090088"/>
          </a:xfrm>
          <a:prstGeom prst="rect">
            <a:avLst/>
          </a:prstGeom>
        </p:spPr>
      </p:pic>
      <p:pic>
        <p:nvPicPr>
          <p:cNvPr id="13" name="Picture 12" descr="A close-up of a card&#10;&#10;Description automatically generated">
            <a:extLst>
              <a:ext uri="{FF2B5EF4-FFF2-40B4-BE49-F238E27FC236}">
                <a16:creationId xmlns:a16="http://schemas.microsoft.com/office/drawing/2014/main" id="{F8A4B83D-9E98-C7D9-DADF-3C89F4508C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5190" y="4773331"/>
            <a:ext cx="7772400" cy="1778858"/>
          </a:xfrm>
          <a:prstGeom prst="rect">
            <a:avLst/>
          </a:prstGeom>
        </p:spPr>
      </p:pic>
      <p:sp>
        <p:nvSpPr>
          <p:cNvPr id="2" name="Title 1">
            <a:extLst>
              <a:ext uri="{FF2B5EF4-FFF2-40B4-BE49-F238E27FC236}">
                <a16:creationId xmlns:a16="http://schemas.microsoft.com/office/drawing/2014/main" id="{F28AF478-E529-BDC3-ADC5-0C9D86842409}"/>
              </a:ext>
            </a:extLst>
          </p:cNvPr>
          <p:cNvSpPr>
            <a:spLocks noGrp="1"/>
          </p:cNvSpPr>
          <p:nvPr>
            <p:ph type="title"/>
          </p:nvPr>
        </p:nvSpPr>
        <p:spPr/>
        <p:txBody>
          <a:bodyPr/>
          <a:lstStyle/>
          <a:p>
            <a:r>
              <a:rPr lang="en-US" sz="3200" dirty="0"/>
              <a:t>Treatment of LH Disease-Associated PH  </a:t>
            </a:r>
            <a:endParaRPr lang="en-US" dirty="0"/>
          </a:p>
        </p:txBody>
      </p:sp>
      <p:sp>
        <p:nvSpPr>
          <p:cNvPr id="3" name="Content Placeholder 2">
            <a:extLst>
              <a:ext uri="{FF2B5EF4-FFF2-40B4-BE49-F238E27FC236}">
                <a16:creationId xmlns:a16="http://schemas.microsoft.com/office/drawing/2014/main" id="{7A57C8EE-3E17-E163-7D8A-E295AC1992A8}"/>
              </a:ext>
            </a:extLst>
          </p:cNvPr>
          <p:cNvSpPr>
            <a:spLocks noGrp="1"/>
          </p:cNvSpPr>
          <p:nvPr>
            <p:ph idx="1"/>
          </p:nvPr>
        </p:nvSpPr>
        <p:spPr/>
        <p:txBody>
          <a:bodyPr>
            <a:normAutofit/>
          </a:bodyPr>
          <a:lstStyle/>
          <a:p>
            <a:pPr marL="0" indent="0">
              <a:buNone/>
            </a:pPr>
            <a:r>
              <a:rPr lang="en-US" sz="2000" u="sng" dirty="0"/>
              <a:t>Step 1</a:t>
            </a:r>
            <a:r>
              <a:rPr lang="en-US" sz="2000" dirty="0"/>
              <a:t>: Accurate diagnosis of etiology</a:t>
            </a:r>
          </a:p>
          <a:p>
            <a:pPr marL="342900" indent="-342900">
              <a:buFont typeface="Arial" panose="020B0604020202020204" pitchFamily="34" charset="0"/>
              <a:buChar char="•"/>
            </a:pPr>
            <a:r>
              <a:rPr lang="en-US" sz="2000" dirty="0"/>
              <a:t>Make sure not dealing with a “zebra”</a:t>
            </a:r>
          </a:p>
          <a:p>
            <a:pPr marL="342900" indent="-342900">
              <a:buFont typeface="Arial" panose="020B0604020202020204" pitchFamily="34" charset="0"/>
              <a:buChar char="•"/>
            </a:pPr>
            <a:endParaRPr lang="en-US" sz="1400" dirty="0"/>
          </a:p>
          <a:p>
            <a:pPr marL="0" indent="0">
              <a:buNone/>
            </a:pPr>
            <a:r>
              <a:rPr lang="en-US" sz="2000" u="sng" dirty="0"/>
              <a:t>Step 2</a:t>
            </a:r>
            <a:r>
              <a:rPr lang="en-US" sz="2000" dirty="0"/>
              <a:t>: Treat the underlying etiology of left heart disease</a:t>
            </a:r>
          </a:p>
        </p:txBody>
      </p:sp>
    </p:spTree>
    <p:extLst>
      <p:ext uri="{BB962C8B-B14F-4D97-AF65-F5344CB8AC3E}">
        <p14:creationId xmlns:p14="http://schemas.microsoft.com/office/powerpoint/2010/main" val="3155898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of a number of objects&#10;&#10;Description automatically generated with medium confidence">
            <a:extLst>
              <a:ext uri="{FF2B5EF4-FFF2-40B4-BE49-F238E27FC236}">
                <a16:creationId xmlns:a16="http://schemas.microsoft.com/office/drawing/2014/main" id="{DC91A1F0-12BF-6836-4F8D-67DCFD002B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8836" y="4009315"/>
            <a:ext cx="3334328" cy="2741558"/>
          </a:xfrm>
          <a:prstGeom prst="rect">
            <a:avLst/>
          </a:prstGeom>
        </p:spPr>
      </p:pic>
      <p:sp>
        <p:nvSpPr>
          <p:cNvPr id="5" name="TextBox 4">
            <a:extLst>
              <a:ext uri="{FF2B5EF4-FFF2-40B4-BE49-F238E27FC236}">
                <a16:creationId xmlns:a16="http://schemas.microsoft.com/office/drawing/2014/main" id="{CC92BB56-601C-DE13-BE9C-B57D66BDB6B9}"/>
              </a:ext>
            </a:extLst>
          </p:cNvPr>
          <p:cNvSpPr txBox="1"/>
          <p:nvPr/>
        </p:nvSpPr>
        <p:spPr>
          <a:xfrm>
            <a:off x="1652105" y="4839192"/>
            <a:ext cx="3095386" cy="923330"/>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1581 LVAD patients in </a:t>
            </a:r>
            <a:r>
              <a:rPr kumimoji="0" lang="en-US" sz="1800" b="0" i="0" u="none" strike="noStrike" kern="1200" cap="none" spc="0" normalizeH="0" baseline="0" noProof="0" dirty="0" err="1">
                <a:ln>
                  <a:noFill/>
                </a:ln>
                <a:solidFill>
                  <a:srgbClr val="3F3F3F"/>
                </a:solidFill>
                <a:effectLst/>
                <a:uLnTx/>
                <a:uFillTx/>
                <a:latin typeface="Arial" panose="020B0604020202020204"/>
                <a:ea typeface="+mn-ea"/>
                <a:cs typeface="+mn-cs"/>
              </a:rPr>
              <a:t>Intermacs</a:t>
            </a:r>
            <a:r>
              <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rPr>
              <a:t> Registry with PVR&gt;3 WU</a:t>
            </a:r>
          </a:p>
        </p:txBody>
      </p:sp>
      <p:sp>
        <p:nvSpPr>
          <p:cNvPr id="8" name="Title 7">
            <a:extLst>
              <a:ext uri="{FF2B5EF4-FFF2-40B4-BE49-F238E27FC236}">
                <a16:creationId xmlns:a16="http://schemas.microsoft.com/office/drawing/2014/main" id="{FAA7B09D-6ECF-D7BA-E53F-4CFF83EAAFAC}"/>
              </a:ext>
            </a:extLst>
          </p:cNvPr>
          <p:cNvSpPr>
            <a:spLocks noGrp="1"/>
          </p:cNvSpPr>
          <p:nvPr>
            <p:ph type="title"/>
          </p:nvPr>
        </p:nvSpPr>
        <p:spPr/>
        <p:txBody>
          <a:bodyPr/>
          <a:lstStyle/>
          <a:p>
            <a:r>
              <a:rPr lang="en-US" sz="3200" dirty="0"/>
              <a:t>Treatment of LH Disease-Associated PH  </a:t>
            </a:r>
            <a:endParaRPr lang="en-US" dirty="0"/>
          </a:p>
        </p:txBody>
      </p:sp>
      <p:sp>
        <p:nvSpPr>
          <p:cNvPr id="10" name="Content Placeholder 9">
            <a:extLst>
              <a:ext uri="{FF2B5EF4-FFF2-40B4-BE49-F238E27FC236}">
                <a16:creationId xmlns:a16="http://schemas.microsoft.com/office/drawing/2014/main" id="{19D19F0D-F40D-42C1-9D27-B45FF511E6F0}"/>
              </a:ext>
            </a:extLst>
          </p:cNvPr>
          <p:cNvSpPr>
            <a:spLocks noGrp="1"/>
          </p:cNvSpPr>
          <p:nvPr>
            <p:ph idx="1"/>
          </p:nvPr>
        </p:nvSpPr>
        <p:spPr>
          <a:xfrm>
            <a:off x="609600" y="1477906"/>
            <a:ext cx="10326255" cy="4722477"/>
          </a:xfrm>
        </p:spPr>
        <p:txBody>
          <a:bodyPr>
            <a:normAutofit/>
          </a:bodyPr>
          <a:lstStyle/>
          <a:p>
            <a:pPr marL="0" indent="0">
              <a:buNone/>
            </a:pPr>
            <a:r>
              <a:rPr lang="en-US" sz="2000" u="sng" dirty="0"/>
              <a:t>Step 1</a:t>
            </a:r>
            <a:r>
              <a:rPr lang="en-US" sz="2000" dirty="0"/>
              <a:t>: Accurate diagnosis of etiology</a:t>
            </a:r>
          </a:p>
          <a:p>
            <a:pPr marL="342900" indent="-342900">
              <a:buFont typeface="Arial" panose="020B0604020202020204" pitchFamily="34" charset="0"/>
              <a:buChar char="•"/>
            </a:pPr>
            <a:r>
              <a:rPr lang="en-US" sz="2000" dirty="0"/>
              <a:t>Make sure not dealing with a “zebra”</a:t>
            </a:r>
          </a:p>
          <a:p>
            <a:endParaRPr lang="en-US" sz="1400" dirty="0"/>
          </a:p>
          <a:p>
            <a:pPr marL="0" indent="0">
              <a:buNone/>
            </a:pPr>
            <a:r>
              <a:rPr lang="en-US" sz="2000" u="sng" dirty="0"/>
              <a:t>Step 2</a:t>
            </a:r>
            <a:r>
              <a:rPr lang="en-US" sz="2000" dirty="0"/>
              <a:t>: Treat the underlying etiology of left heart disease</a:t>
            </a:r>
          </a:p>
          <a:p>
            <a:pPr marL="0" indent="0">
              <a:buNone/>
            </a:pPr>
            <a:endParaRPr lang="en-US" sz="1400" dirty="0"/>
          </a:p>
          <a:p>
            <a:pPr marL="0" indent="0">
              <a:buNone/>
            </a:pPr>
            <a:r>
              <a:rPr lang="en-US" sz="2000" u="sng" dirty="0"/>
              <a:t>Step 3</a:t>
            </a:r>
            <a:r>
              <a:rPr lang="en-US" sz="2000" dirty="0"/>
              <a:t>: Diuretics to optimize volume status and lower left atrial pressure </a:t>
            </a:r>
          </a:p>
        </p:txBody>
      </p:sp>
      <p:sp>
        <p:nvSpPr>
          <p:cNvPr id="11" name="Footer Placeholder 10">
            <a:extLst>
              <a:ext uri="{FF2B5EF4-FFF2-40B4-BE49-F238E27FC236}">
                <a16:creationId xmlns:a16="http://schemas.microsoft.com/office/drawing/2014/main" id="{013ACE25-57D7-A4C9-2CB8-0B973B38B681}"/>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Gulati G,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Card Fail.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2021;27(5):552-559.</a:t>
            </a:r>
          </a:p>
        </p:txBody>
      </p:sp>
    </p:spTree>
    <p:extLst>
      <p:ext uri="{BB962C8B-B14F-4D97-AF65-F5344CB8AC3E}">
        <p14:creationId xmlns:p14="http://schemas.microsoft.com/office/powerpoint/2010/main" val="3403253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7F38-CD93-CF7E-C022-9836D234AF95}"/>
              </a:ext>
            </a:extLst>
          </p:cNvPr>
          <p:cNvSpPr>
            <a:spLocks noGrp="1"/>
          </p:cNvSpPr>
          <p:nvPr>
            <p:ph type="title"/>
          </p:nvPr>
        </p:nvSpPr>
        <p:spPr/>
        <p:txBody>
          <a:bodyPr/>
          <a:lstStyle/>
          <a:p>
            <a:r>
              <a:rPr lang="en-US" sz="3200" dirty="0"/>
              <a:t>Treatment of LH Disease-Associated PH  </a:t>
            </a:r>
            <a:endParaRPr lang="en-US" dirty="0"/>
          </a:p>
        </p:txBody>
      </p:sp>
      <p:sp>
        <p:nvSpPr>
          <p:cNvPr id="3" name="Content Placeholder 2">
            <a:extLst>
              <a:ext uri="{FF2B5EF4-FFF2-40B4-BE49-F238E27FC236}">
                <a16:creationId xmlns:a16="http://schemas.microsoft.com/office/drawing/2014/main" id="{193EAB6C-0F59-B191-0076-3EBD120F420C}"/>
              </a:ext>
            </a:extLst>
          </p:cNvPr>
          <p:cNvSpPr>
            <a:spLocks noGrp="1"/>
          </p:cNvSpPr>
          <p:nvPr>
            <p:ph idx="1"/>
          </p:nvPr>
        </p:nvSpPr>
        <p:spPr>
          <a:xfrm>
            <a:off x="609600" y="1477906"/>
            <a:ext cx="10744200" cy="5635816"/>
          </a:xfrm>
        </p:spPr>
        <p:txBody>
          <a:bodyPr>
            <a:normAutofit/>
          </a:bodyPr>
          <a:lstStyle/>
          <a:p>
            <a:pPr marL="0" indent="0">
              <a:buNone/>
            </a:pPr>
            <a:r>
              <a:rPr lang="en-US" sz="2000" u="sng" dirty="0"/>
              <a:t>Step 1</a:t>
            </a:r>
            <a:r>
              <a:rPr lang="en-US" sz="2000" dirty="0"/>
              <a:t>: Accurate diagnosis of etiology</a:t>
            </a:r>
          </a:p>
          <a:p>
            <a:pPr marL="342900" indent="-342900">
              <a:buFont typeface="Arial" panose="020B0604020202020204" pitchFamily="34" charset="0"/>
              <a:buChar char="•"/>
            </a:pPr>
            <a:r>
              <a:rPr lang="en-US" sz="2000" dirty="0"/>
              <a:t>Make sure not dealing with a “zebra”</a:t>
            </a:r>
          </a:p>
          <a:p>
            <a:endParaRPr lang="en-US" sz="1400" dirty="0"/>
          </a:p>
          <a:p>
            <a:pPr marL="0" indent="0">
              <a:buNone/>
            </a:pPr>
            <a:r>
              <a:rPr lang="en-US" sz="2000" u="sng" dirty="0"/>
              <a:t>Step 2</a:t>
            </a:r>
            <a:r>
              <a:rPr lang="en-US" sz="2000" dirty="0"/>
              <a:t>: Treat the underlying etiology of left heart disease</a:t>
            </a:r>
          </a:p>
          <a:p>
            <a:pPr marL="0" indent="0">
              <a:buNone/>
            </a:pPr>
            <a:endParaRPr lang="en-US" sz="1400" dirty="0"/>
          </a:p>
          <a:p>
            <a:pPr marL="0" indent="0">
              <a:buNone/>
            </a:pPr>
            <a:r>
              <a:rPr lang="en-US" sz="2000" u="sng" dirty="0"/>
              <a:t>Step 3</a:t>
            </a:r>
            <a:r>
              <a:rPr lang="en-US" sz="2000" dirty="0"/>
              <a:t>: Diuretics to optimize volume status and lower left atrial pressure </a:t>
            </a:r>
          </a:p>
          <a:p>
            <a:pPr marL="0" indent="0">
              <a:buNone/>
            </a:pPr>
            <a:endParaRPr lang="en-US" sz="1400" dirty="0"/>
          </a:p>
          <a:p>
            <a:pPr marL="0" indent="0">
              <a:buNone/>
            </a:pPr>
            <a:r>
              <a:rPr lang="en-US" sz="2000" u="sng" dirty="0"/>
              <a:t>Step 4</a:t>
            </a:r>
            <a:r>
              <a:rPr lang="en-US" sz="2000" dirty="0"/>
              <a:t>: Treat comorbidities aggressively</a:t>
            </a:r>
          </a:p>
          <a:p>
            <a:pPr marL="0" indent="0">
              <a:buNone/>
            </a:pPr>
            <a:endParaRPr lang="en-US" sz="1400" dirty="0"/>
          </a:p>
          <a:p>
            <a:pPr marL="0" indent="0">
              <a:buNone/>
            </a:pPr>
            <a:r>
              <a:rPr lang="en-US" sz="2000" u="sng" dirty="0"/>
              <a:t>Step 5</a:t>
            </a:r>
            <a:r>
              <a:rPr lang="en-US" sz="2000" dirty="0"/>
              <a:t>: Exercise training, HF education, chronic disease management programs</a:t>
            </a:r>
          </a:p>
          <a:p>
            <a:pPr marL="0" indent="0">
              <a:buNone/>
            </a:pPr>
            <a:endParaRPr lang="en-US" sz="1400" dirty="0"/>
          </a:p>
          <a:p>
            <a:pPr marL="0" indent="0">
              <a:buNone/>
            </a:pPr>
            <a:r>
              <a:rPr lang="en-US" sz="2000" u="sng" dirty="0"/>
              <a:t>Step 6</a:t>
            </a:r>
            <a:r>
              <a:rPr lang="en-US" sz="2000" dirty="0"/>
              <a:t>: Enroll in clinical trials</a:t>
            </a:r>
          </a:p>
        </p:txBody>
      </p:sp>
    </p:spTree>
    <p:extLst>
      <p:ext uri="{BB962C8B-B14F-4D97-AF65-F5344CB8AC3E}">
        <p14:creationId xmlns:p14="http://schemas.microsoft.com/office/powerpoint/2010/main" val="77433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3547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Midwest Regional PH Summit – Management of Pulmonary Hypertension with Comorbidities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the ERS/ERC guideline updates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available evidence-based data and patient management strategies for PH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opportunities to apply effective management strategies to improve patient outcomes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a heart&#10;&#10;Description automatically generated">
            <a:extLst>
              <a:ext uri="{FF2B5EF4-FFF2-40B4-BE49-F238E27FC236}">
                <a16:creationId xmlns:a16="http://schemas.microsoft.com/office/drawing/2014/main" id="{CDCA721C-9C6A-FC36-D154-373D76339F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794060"/>
            <a:ext cx="7772400" cy="5440045"/>
          </a:xfrm>
          <a:prstGeom prst="rect">
            <a:avLst/>
          </a:prstGeom>
        </p:spPr>
      </p:pic>
      <p:grpSp>
        <p:nvGrpSpPr>
          <p:cNvPr id="3" name="Group 2">
            <a:extLst>
              <a:ext uri="{FF2B5EF4-FFF2-40B4-BE49-F238E27FC236}">
                <a16:creationId xmlns:a16="http://schemas.microsoft.com/office/drawing/2014/main" id="{C5E6CD05-B7DF-B33B-057B-CDBE28D60E8F}"/>
              </a:ext>
            </a:extLst>
          </p:cNvPr>
          <p:cNvGrpSpPr/>
          <p:nvPr/>
        </p:nvGrpSpPr>
        <p:grpSpPr>
          <a:xfrm>
            <a:off x="1170576" y="2602066"/>
            <a:ext cx="9850844" cy="1704209"/>
            <a:chOff x="1170576" y="2602066"/>
            <a:chExt cx="9850844" cy="1704209"/>
          </a:xfrm>
        </p:grpSpPr>
        <p:pic>
          <p:nvPicPr>
            <p:cNvPr id="4" name="Picture 3" descr="Graphical user interface, text, application&#10;&#10;Description automatically generated">
              <a:extLst>
                <a:ext uri="{FF2B5EF4-FFF2-40B4-BE49-F238E27FC236}">
                  <a16:creationId xmlns:a16="http://schemas.microsoft.com/office/drawing/2014/main" id="{DADCFC01-7F03-1DD3-6255-555B3A0E7A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70579" y="2602066"/>
              <a:ext cx="9850841" cy="500061"/>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6C4AAB80-6DB0-AF99-CF8C-28B38140FE9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70576" y="3806213"/>
              <a:ext cx="9850841" cy="500062"/>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F162FF42-D457-694B-5F27-0545F54E8B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70578" y="2974111"/>
              <a:ext cx="9850841" cy="500061"/>
            </a:xfrm>
            <a:prstGeom prst="rect">
              <a:avLst/>
            </a:prstGeom>
          </p:spPr>
        </p:pic>
        <p:pic>
          <p:nvPicPr>
            <p:cNvPr id="9" name="Picture 8" descr="Graphical user interface, text, application&#10;&#10;Description automatically generated">
              <a:extLst>
                <a:ext uri="{FF2B5EF4-FFF2-40B4-BE49-F238E27FC236}">
                  <a16:creationId xmlns:a16="http://schemas.microsoft.com/office/drawing/2014/main" id="{DF998D3C-E971-7F75-C521-A7FC0F41E1C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170577" y="3406736"/>
              <a:ext cx="9850841" cy="500063"/>
            </a:xfrm>
            <a:prstGeom prst="rect">
              <a:avLst/>
            </a:prstGeom>
          </p:spPr>
        </p:pic>
      </p:grpSp>
      <p:sp>
        <p:nvSpPr>
          <p:cNvPr id="10" name="Title 9">
            <a:extLst>
              <a:ext uri="{FF2B5EF4-FFF2-40B4-BE49-F238E27FC236}">
                <a16:creationId xmlns:a16="http://schemas.microsoft.com/office/drawing/2014/main" id="{277B85BB-3A0A-EA8E-7C9C-B2DC95F659A8}"/>
              </a:ext>
            </a:extLst>
          </p:cNvPr>
          <p:cNvSpPr>
            <a:spLocks noGrp="1"/>
          </p:cNvSpPr>
          <p:nvPr>
            <p:ph type="title"/>
          </p:nvPr>
        </p:nvSpPr>
        <p:spPr>
          <a:xfrm>
            <a:off x="609600" y="199505"/>
            <a:ext cx="10744200" cy="1185577"/>
          </a:xfrm>
        </p:spPr>
        <p:txBody>
          <a:bodyPr anchor="t">
            <a:normAutofit/>
          </a:bodyPr>
          <a:lstStyle/>
          <a:p>
            <a:pPr algn="ctr"/>
            <a:r>
              <a:rPr lang="en-US" sz="2400" dirty="0"/>
              <a:t>Summary</a:t>
            </a:r>
          </a:p>
        </p:txBody>
      </p:sp>
      <p:sp>
        <p:nvSpPr>
          <p:cNvPr id="13" name="Footer Placeholder 12">
            <a:extLst>
              <a:ext uri="{FF2B5EF4-FFF2-40B4-BE49-F238E27FC236}">
                <a16:creationId xmlns:a16="http://schemas.microsoft.com/office/drawing/2014/main" id="{888DAAE0-7D32-090E-967A-FD8DB1968656}"/>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Kozaily</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Akdogan</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Stringer Dorsey, Tedford. Under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2022;43(38):3618-3731. </a:t>
            </a:r>
          </a:p>
        </p:txBody>
      </p:sp>
    </p:spTree>
    <p:extLst>
      <p:ext uri="{BB962C8B-B14F-4D97-AF65-F5344CB8AC3E}">
        <p14:creationId xmlns:p14="http://schemas.microsoft.com/office/powerpoint/2010/main" val="3156101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9" presetClass="emph" presetSubtype="0" nodeType="withEffect">
                                  <p:stCondLst>
                                    <p:cond delay="0"/>
                                  </p:stCondLst>
                                  <p:childTnLst>
                                    <p:set>
                                      <p:cBhvr>
                                        <p:cTn id="8" dur="indefinite"/>
                                        <p:tgtEl>
                                          <p:spTgt spid="2"/>
                                        </p:tgtEl>
                                        <p:attrNameLst>
                                          <p:attrName>style.opacity</p:attrName>
                                        </p:attrNameLst>
                                      </p:cBhvr>
                                      <p:to>
                                        <p:strVal val="0.5"/>
                                      </p:to>
                                    </p:set>
                                    <p:animEffect filter="image" prLst="opacity: 0.5">
                                      <p:cBhvr rctx="IE">
                                        <p:cTn id="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7CEF92-0E52-810D-A123-E9D1B1480939}"/>
              </a:ext>
            </a:extLst>
          </p:cNvPr>
          <p:cNvSpPr>
            <a:spLocks noGrp="1"/>
          </p:cNvSpPr>
          <p:nvPr>
            <p:ph type="title"/>
          </p:nvPr>
        </p:nvSpPr>
        <p:spPr/>
        <p:txBody>
          <a:bodyPr/>
          <a:lstStyle/>
          <a:p>
            <a:r>
              <a:rPr lang="en-US" dirty="0"/>
              <a:t>Conclusions </a:t>
            </a:r>
          </a:p>
        </p:txBody>
      </p:sp>
      <p:sp>
        <p:nvSpPr>
          <p:cNvPr id="4" name="Content Placeholder 2">
            <a:extLst>
              <a:ext uri="{FF2B5EF4-FFF2-40B4-BE49-F238E27FC236}">
                <a16:creationId xmlns:a16="http://schemas.microsoft.com/office/drawing/2014/main" id="{E28991A7-0BD3-2E13-BA33-5D93905D77F4}"/>
              </a:ext>
            </a:extLst>
          </p:cNvPr>
          <p:cNvSpPr>
            <a:spLocks noGrp="1"/>
          </p:cNvSpPr>
          <p:nvPr>
            <p:ph idx="1"/>
          </p:nvPr>
        </p:nvSpPr>
        <p:spPr/>
        <p:txBody>
          <a:bodyPr vert="horz" lIns="91440" tIns="45720" rIns="91440" bIns="45720" rtlCol="0" anchor="t">
            <a:normAutofit/>
          </a:bodyPr>
          <a:lstStyle/>
          <a:p>
            <a:r>
              <a:rPr lang="en-US" dirty="0"/>
              <a:t>Review the classification and epidemiology of PH-LHD</a:t>
            </a:r>
          </a:p>
          <a:p>
            <a:pPr marL="0" indent="0">
              <a:buNone/>
            </a:pPr>
            <a:r>
              <a:rPr lang="en-US" i="1" dirty="0"/>
              <a:t>PH-LHD is common and associated with increased mortality</a:t>
            </a:r>
            <a:endParaRPr lang="en-US" dirty="0">
              <a:ea typeface="Calibri"/>
              <a:cs typeface="Calibri"/>
            </a:endParaRPr>
          </a:p>
          <a:p>
            <a:endParaRPr lang="en-US" dirty="0"/>
          </a:p>
          <a:p>
            <a:r>
              <a:rPr lang="en-US" dirty="0"/>
              <a:t>Discuss treatment strategies for PH-LHD in 2023</a:t>
            </a:r>
          </a:p>
          <a:p>
            <a:pPr marL="0" indent="0">
              <a:buNone/>
            </a:pPr>
            <a:r>
              <a:rPr lang="en-US" i="1" dirty="0"/>
              <a:t>Treat the underlying cause, optimize right atrial pressure, and enroll </a:t>
            </a:r>
            <a:br>
              <a:rPr lang="en-US" i="1" dirty="0"/>
            </a:br>
            <a:r>
              <a:rPr lang="en-US" i="1" dirty="0"/>
              <a:t>in clinical trials </a:t>
            </a:r>
          </a:p>
          <a:p>
            <a:endParaRPr lang="en-US" b="1" dirty="0"/>
          </a:p>
          <a:p>
            <a:endParaRPr lang="en-US" dirty="0"/>
          </a:p>
        </p:txBody>
      </p:sp>
    </p:spTree>
    <p:extLst>
      <p:ext uri="{BB962C8B-B14F-4D97-AF65-F5344CB8AC3E}">
        <p14:creationId xmlns:p14="http://schemas.microsoft.com/office/powerpoint/2010/main" val="2952382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01C1260-64D9-8E03-9F7C-03DB71C1E2FF}"/>
              </a:ext>
            </a:extLst>
          </p:cNvPr>
          <p:cNvGrpSpPr/>
          <p:nvPr/>
        </p:nvGrpSpPr>
        <p:grpSpPr>
          <a:xfrm>
            <a:off x="0" y="0"/>
            <a:ext cx="12192000" cy="6858000"/>
            <a:chOff x="0" y="0"/>
            <a:chExt cx="12192000" cy="6858000"/>
          </a:xfrm>
        </p:grpSpPr>
        <p:pic>
          <p:nvPicPr>
            <p:cNvPr id="7" name="Picture 6" descr="A blue and white blurry background&#10;&#10;Description automatically generated">
              <a:extLst>
                <a:ext uri="{FF2B5EF4-FFF2-40B4-BE49-F238E27FC236}">
                  <a16:creationId xmlns:a16="http://schemas.microsoft.com/office/drawing/2014/main" id="{E0A1E528-6EF1-7CEF-337C-71EB5EFA7827}"/>
                </a:ext>
              </a:extLst>
            </p:cNvPr>
            <p:cNvPicPr>
              <a:picLocks noChangeAspect="1"/>
            </p:cNvPicPr>
            <p:nvPr/>
          </p:nvPicPr>
          <p:blipFill>
            <a:blip r:embed="rId2"/>
            <a:stretch>
              <a:fillRect/>
            </a:stretch>
          </p:blipFill>
          <p:spPr>
            <a:xfrm>
              <a:off x="0" y="0"/>
              <a:ext cx="12192000" cy="6858000"/>
            </a:xfrm>
            <a:prstGeom prst="rect">
              <a:avLst/>
            </a:prstGeom>
          </p:spPr>
        </p:pic>
        <p:sp>
          <p:nvSpPr>
            <p:cNvPr id="8" name="Rounded Rectangle 7">
              <a:extLst>
                <a:ext uri="{FF2B5EF4-FFF2-40B4-BE49-F238E27FC236}">
                  <a16:creationId xmlns:a16="http://schemas.microsoft.com/office/drawing/2014/main" id="{48A1FB33-FFD5-5777-2A8F-A95179416F28}"/>
                </a:ext>
              </a:extLst>
            </p:cNvPr>
            <p:cNvSpPr/>
            <p:nvPr/>
          </p:nvSpPr>
          <p:spPr>
            <a:xfrm>
              <a:off x="371153" y="358028"/>
              <a:ext cx="11483788" cy="6141944"/>
            </a:xfrm>
            <a:prstGeom prst="roundRect">
              <a:avLst>
                <a:gd name="adj" fmla="val 5617"/>
              </a:avLst>
            </a:prstGeom>
            <a:gradFill flip="none" rotWithShape="1">
              <a:gsLst>
                <a:gs pos="99000">
                  <a:srgbClr val="173057"/>
                </a:gs>
                <a:gs pos="0">
                  <a:srgbClr val="0258A6">
                    <a:lumMod val="100000"/>
                  </a:srgb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4" name="Title 3">
            <a:extLst>
              <a:ext uri="{FF2B5EF4-FFF2-40B4-BE49-F238E27FC236}">
                <a16:creationId xmlns:a16="http://schemas.microsoft.com/office/drawing/2014/main" id="{0082A5D6-26E3-8ED7-EEAE-3D22F5563067}"/>
              </a:ext>
            </a:extLst>
          </p:cNvPr>
          <p:cNvSpPr>
            <a:spLocks noGrp="1"/>
          </p:cNvSpPr>
          <p:nvPr>
            <p:ph type="title" idx="4294967295"/>
          </p:nvPr>
        </p:nvSpPr>
        <p:spPr>
          <a:xfrm>
            <a:off x="1980451" y="1658516"/>
            <a:ext cx="9023143" cy="1966550"/>
          </a:xfrm>
        </p:spPr>
        <p:txBody>
          <a:bodyPr>
            <a:normAutofit fontScale="90000"/>
          </a:bodyPr>
          <a:lstStyle/>
          <a:p>
            <a:r>
              <a:rPr lang="en-US" sz="4800" dirty="0">
                <a:solidFill>
                  <a:schemeClr val="bg1"/>
                </a:solidFill>
                <a:latin typeface="Century Gothic" panose="020B0502020202020204" pitchFamily="34" charset="0"/>
              </a:rPr>
              <a:t>Epidemiology &amp; Management of Left Heart Disease Associated PH</a:t>
            </a:r>
            <a:endParaRPr lang="en-US" sz="66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09B0D5C5-A089-E63F-2103-B416A75C8D00}"/>
              </a:ext>
            </a:extLst>
          </p:cNvPr>
          <p:cNvSpPr txBox="1"/>
          <p:nvPr/>
        </p:nvSpPr>
        <p:spPr>
          <a:xfrm>
            <a:off x="1986871" y="3660601"/>
            <a:ext cx="6283669" cy="178510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Thomas </a:t>
            </a:r>
            <a:r>
              <a:rPr kumimoji="0" lang="en-US" sz="2400" b="1"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Cascino</a:t>
            </a: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MD, MSc, FACC, FHFSA</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Clinical Instructor</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Division of Cardiovascular Medicine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University of Michigan</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Ann Arbor, MI</a:t>
            </a:r>
            <a:endParaRPr kumimoji="0" lang="en-US" sz="105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cxnSp>
        <p:nvCxnSpPr>
          <p:cNvPr id="3" name="Straight Connector 2">
            <a:extLst>
              <a:ext uri="{FF2B5EF4-FFF2-40B4-BE49-F238E27FC236}">
                <a16:creationId xmlns:a16="http://schemas.microsoft.com/office/drawing/2014/main" id="{035FC555-7661-F482-617A-5FD08987EC4B}"/>
              </a:ext>
            </a:extLst>
          </p:cNvPr>
          <p:cNvCxnSpPr>
            <a:cxnSpLocks/>
          </p:cNvCxnSpPr>
          <p:nvPr/>
        </p:nvCxnSpPr>
        <p:spPr>
          <a:xfrm>
            <a:off x="1483743" y="2040059"/>
            <a:ext cx="0" cy="337486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A blue lines on a black background&#10;&#10;Description automatically generated">
            <a:extLst>
              <a:ext uri="{FF2B5EF4-FFF2-40B4-BE49-F238E27FC236}">
                <a16:creationId xmlns:a16="http://schemas.microsoft.com/office/drawing/2014/main" id="{60BD0787-790E-491D-103C-4D01BF3FE9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0" y="0"/>
            <a:ext cx="4927834" cy="1383323"/>
          </a:xfrm>
          <a:prstGeom prst="rect">
            <a:avLst/>
          </a:prstGeom>
        </p:spPr>
      </p:pic>
      <p:pic>
        <p:nvPicPr>
          <p:cNvPr id="10" name="Graphic 9">
            <a:extLst>
              <a:ext uri="{FF2B5EF4-FFF2-40B4-BE49-F238E27FC236}">
                <a16:creationId xmlns:a16="http://schemas.microsoft.com/office/drawing/2014/main" id="{F18D8FA0-281C-E2C9-1499-8A27D24D8139}"/>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195767" y="5011177"/>
            <a:ext cx="2196181" cy="1077214"/>
          </a:xfrm>
          <a:prstGeom prst="rect">
            <a:avLst/>
          </a:prstGeom>
        </p:spPr>
      </p:pic>
    </p:spTree>
    <p:extLst>
      <p:ext uri="{BB962C8B-B14F-4D97-AF65-F5344CB8AC3E}">
        <p14:creationId xmlns:p14="http://schemas.microsoft.com/office/powerpoint/2010/main" val="271580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37CEF92-0E52-810D-A123-E9D1B1480939}"/>
              </a:ext>
            </a:extLst>
          </p:cNvPr>
          <p:cNvSpPr>
            <a:spLocks noGrp="1"/>
          </p:cNvSpPr>
          <p:nvPr>
            <p:ph type="title"/>
          </p:nvPr>
        </p:nvSpPr>
        <p:spPr>
          <a:xfrm>
            <a:off x="609600" y="199505"/>
            <a:ext cx="10744200" cy="1185577"/>
          </a:xfrm>
        </p:spPr>
        <p:txBody>
          <a:bodyPr/>
          <a:lstStyle/>
          <a:p>
            <a:r>
              <a:rPr lang="en-US" dirty="0"/>
              <a:t>Overview </a:t>
            </a:r>
          </a:p>
        </p:txBody>
      </p:sp>
      <p:sp>
        <p:nvSpPr>
          <p:cNvPr id="4" name="Content Placeholder 2">
            <a:extLst>
              <a:ext uri="{FF2B5EF4-FFF2-40B4-BE49-F238E27FC236}">
                <a16:creationId xmlns:a16="http://schemas.microsoft.com/office/drawing/2014/main" id="{E28991A7-0BD3-2E13-BA33-5D93905D77F4}"/>
              </a:ext>
            </a:extLst>
          </p:cNvPr>
          <p:cNvSpPr>
            <a:spLocks noGrp="1"/>
          </p:cNvSpPr>
          <p:nvPr>
            <p:ph idx="1"/>
          </p:nvPr>
        </p:nvSpPr>
        <p:spPr>
          <a:xfrm>
            <a:off x="609600" y="1477906"/>
            <a:ext cx="10744200" cy="4722477"/>
          </a:xfrm>
        </p:spPr>
        <p:txBody>
          <a:bodyPr vert="horz" lIns="91440" tIns="45720" rIns="91440" bIns="45720" rtlCol="0" anchor="t">
            <a:normAutofit/>
          </a:bodyPr>
          <a:lstStyle/>
          <a:p>
            <a:r>
              <a:rPr lang="en-US" dirty="0"/>
              <a:t>Review the classification and epidemiology of PH-LHD</a:t>
            </a:r>
          </a:p>
          <a:p>
            <a:endParaRPr lang="en-US" dirty="0"/>
          </a:p>
          <a:p>
            <a:r>
              <a:rPr lang="en-US" dirty="0"/>
              <a:t>Discuss treatment strategies for PH-LHD in 2023</a:t>
            </a:r>
          </a:p>
          <a:p>
            <a:endParaRPr lang="en-US" dirty="0"/>
          </a:p>
        </p:txBody>
      </p:sp>
      <p:sp>
        <p:nvSpPr>
          <p:cNvPr id="10" name="TextBox 9">
            <a:extLst>
              <a:ext uri="{FF2B5EF4-FFF2-40B4-BE49-F238E27FC236}">
                <a16:creationId xmlns:a16="http://schemas.microsoft.com/office/drawing/2014/main" id="{31BC69FB-5C45-B5AA-5882-AFA839F30AF2}"/>
              </a:ext>
            </a:extLst>
          </p:cNvPr>
          <p:cNvSpPr txBox="1"/>
          <p:nvPr/>
        </p:nvSpPr>
        <p:spPr>
          <a:xfrm>
            <a:off x="609600" y="5923875"/>
            <a:ext cx="809344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panose="020B0604020202020204"/>
                <a:ea typeface="Calibri"/>
                <a:cs typeface="Calibri"/>
              </a:rPr>
              <a:t>PH-LHD, pulmonary hypertension associated with left heart disease.</a:t>
            </a: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0312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C8A445-6096-4EC0-54BA-3B3494FD986F}"/>
              </a:ext>
            </a:extLst>
          </p:cNvPr>
          <p:cNvSpPr>
            <a:spLocks noGrp="1"/>
          </p:cNvSpPr>
          <p:nvPr>
            <p:ph type="title"/>
          </p:nvPr>
        </p:nvSpPr>
        <p:spPr>
          <a:xfrm>
            <a:off x="609600" y="199505"/>
            <a:ext cx="10744200" cy="1185577"/>
          </a:xfrm>
        </p:spPr>
        <p:txBody>
          <a:bodyPr/>
          <a:lstStyle/>
          <a:p>
            <a:r>
              <a:rPr lang="en-US" dirty="0"/>
              <a:t>PH Definitions and Classifications </a:t>
            </a:r>
          </a:p>
        </p:txBody>
      </p:sp>
      <p:sp>
        <p:nvSpPr>
          <p:cNvPr id="4" name="Footer Placeholder 3">
            <a:extLst>
              <a:ext uri="{FF2B5EF4-FFF2-40B4-BE49-F238E27FC236}">
                <a16:creationId xmlns:a16="http://schemas.microsoft.com/office/drawing/2014/main" id="{7CE3DEDB-F7C2-9D8A-2A5A-292492573529}"/>
              </a:ext>
            </a:extLst>
          </p:cNvPr>
          <p:cNvSpPr>
            <a:spLocks noGrp="1"/>
          </p:cNvSpPr>
          <p:nvPr>
            <p:ph type="ftr" sz="quarter" idx="3"/>
          </p:nvPr>
        </p:nvSpPr>
        <p:spPr>
          <a:xfrm>
            <a:off x="609600" y="6356350"/>
            <a:ext cx="107441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2022;43(38):3618-3731. </a:t>
            </a:r>
          </a:p>
        </p:txBody>
      </p:sp>
      <p:pic>
        <p:nvPicPr>
          <p:cNvPr id="7" name="Picture 6" descr="A table with text and symbols&#10;&#10;Description automatically generated">
            <a:extLst>
              <a:ext uri="{FF2B5EF4-FFF2-40B4-BE49-F238E27FC236}">
                <a16:creationId xmlns:a16="http://schemas.microsoft.com/office/drawing/2014/main" id="{42B5B261-FDF0-1E4B-B583-EE0C694B84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2170785"/>
            <a:ext cx="4512310" cy="3255518"/>
          </a:xfrm>
          <a:prstGeom prst="rect">
            <a:avLst/>
          </a:prstGeom>
        </p:spPr>
      </p:pic>
      <p:sp>
        <p:nvSpPr>
          <p:cNvPr id="2" name="Rectangle 1">
            <a:extLst>
              <a:ext uri="{FF2B5EF4-FFF2-40B4-BE49-F238E27FC236}">
                <a16:creationId xmlns:a16="http://schemas.microsoft.com/office/drawing/2014/main" id="{F530E758-6A64-1188-EA9E-6F4DD24EB329}"/>
              </a:ext>
            </a:extLst>
          </p:cNvPr>
          <p:cNvSpPr/>
          <p:nvPr/>
        </p:nvSpPr>
        <p:spPr>
          <a:xfrm>
            <a:off x="703627" y="3493244"/>
            <a:ext cx="4418283" cy="685801"/>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B73F192B-A5C7-6E29-D863-7B53BFC42408}"/>
              </a:ext>
            </a:extLst>
          </p:cNvPr>
          <p:cNvSpPr/>
          <p:nvPr/>
        </p:nvSpPr>
        <p:spPr>
          <a:xfrm>
            <a:off x="703627" y="4174087"/>
            <a:ext cx="4418283" cy="685801"/>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47A988AF-F7DE-524C-AEC3-D943132C5810}"/>
              </a:ext>
            </a:extLst>
          </p:cNvPr>
          <p:cNvSpPr txBox="1"/>
          <p:nvPr/>
        </p:nvSpPr>
        <p:spPr>
          <a:xfrm>
            <a:off x="729627" y="1690688"/>
            <a:ext cx="43919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Arial" panose="020B0604020202020204"/>
                <a:ea typeface="+mn-ea"/>
                <a:cs typeface="+mn-cs"/>
              </a:rPr>
              <a:t>Hemodynamic Definitions</a:t>
            </a:r>
          </a:p>
        </p:txBody>
      </p:sp>
      <p:pic>
        <p:nvPicPr>
          <p:cNvPr id="8" name="Picture 7" descr="A screenshot of a medical report&#10;&#10;Description automatically generated">
            <a:extLst>
              <a:ext uri="{FF2B5EF4-FFF2-40B4-BE49-F238E27FC236}">
                <a16:creationId xmlns:a16="http://schemas.microsoft.com/office/drawing/2014/main" id="{3EC5984B-BB56-DD7C-8185-CF7092FE6E8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5408"/>
          <a:stretch/>
        </p:blipFill>
        <p:spPr>
          <a:xfrm>
            <a:off x="6594637" y="2174214"/>
            <a:ext cx="4987763" cy="1970085"/>
          </a:xfrm>
          <a:prstGeom prst="rect">
            <a:avLst/>
          </a:prstGeom>
        </p:spPr>
      </p:pic>
      <p:sp>
        <p:nvSpPr>
          <p:cNvPr id="9" name="TextBox 8">
            <a:extLst>
              <a:ext uri="{FF2B5EF4-FFF2-40B4-BE49-F238E27FC236}">
                <a16:creationId xmlns:a16="http://schemas.microsoft.com/office/drawing/2014/main" id="{E44D7040-4AA3-296F-6A5F-0E8413952264}"/>
              </a:ext>
            </a:extLst>
          </p:cNvPr>
          <p:cNvSpPr txBox="1"/>
          <p:nvPr/>
        </p:nvSpPr>
        <p:spPr>
          <a:xfrm>
            <a:off x="6594636" y="1684566"/>
            <a:ext cx="49877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3F3F"/>
                </a:solidFill>
                <a:effectLst/>
                <a:uLnTx/>
                <a:uFillTx/>
                <a:latin typeface="Arial" panose="020B0604020202020204"/>
                <a:ea typeface="+mn-ea"/>
                <a:cs typeface="+mn-cs"/>
              </a:rPr>
              <a:t>Clinical Classification</a:t>
            </a:r>
          </a:p>
        </p:txBody>
      </p:sp>
    </p:spTree>
    <p:extLst>
      <p:ext uri="{BB962C8B-B14F-4D97-AF65-F5344CB8AC3E}">
        <p14:creationId xmlns:p14="http://schemas.microsoft.com/office/powerpoint/2010/main" val="361353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0B52416-4CD9-4FC1-9062-CA97C5491C19}"/>
              </a:ext>
            </a:extLst>
          </p:cNvPr>
          <p:cNvSpPr>
            <a:spLocks noGrp="1"/>
          </p:cNvSpPr>
          <p:nvPr>
            <p:ph type="title"/>
          </p:nvPr>
        </p:nvSpPr>
        <p:spPr>
          <a:xfrm>
            <a:off x="609600" y="199505"/>
            <a:ext cx="10744200" cy="1185577"/>
          </a:xfrm>
        </p:spPr>
        <p:txBody>
          <a:bodyPr>
            <a:normAutofit/>
          </a:bodyPr>
          <a:lstStyle/>
          <a:p>
            <a:r>
              <a:rPr lang="en-US" dirty="0"/>
              <a:t>PH Associated with Left Heart Disease is an Epidemic </a:t>
            </a:r>
          </a:p>
        </p:txBody>
      </p:sp>
      <p:pic>
        <p:nvPicPr>
          <p:cNvPr id="6" name="Content Placeholder 5" descr="A picture containing diagram&#10;&#10;Description automatically generated">
            <a:extLst>
              <a:ext uri="{FF2B5EF4-FFF2-40B4-BE49-F238E27FC236}">
                <a16:creationId xmlns:a16="http://schemas.microsoft.com/office/drawing/2014/main" id="{4A44D50E-F31B-CFCE-F722-4312AF226D2A}"/>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659279" y="1196749"/>
            <a:ext cx="4928458" cy="4352191"/>
          </a:xfrm>
        </p:spPr>
      </p:pic>
      <p:sp>
        <p:nvSpPr>
          <p:cNvPr id="10" name="Footer Placeholder 9">
            <a:extLst>
              <a:ext uri="{FF2B5EF4-FFF2-40B4-BE49-F238E27FC236}">
                <a16:creationId xmlns:a16="http://schemas.microsoft.com/office/drawing/2014/main" id="{5758D6C1-6879-454D-90A8-AF591631BA54}"/>
              </a:ext>
            </a:extLst>
          </p:cNvPr>
          <p:cNvSpPr>
            <a:spLocks noGrp="1"/>
          </p:cNvSpPr>
          <p:nvPr>
            <p:ph type="ftr" sz="quarter" idx="3"/>
          </p:nvPr>
        </p:nvSpPr>
        <p:spPr>
          <a:xfrm>
            <a:off x="609600" y="6356350"/>
            <a:ext cx="10515599" cy="44213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2022;43(38):3618-3731; Strange G,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Heart</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2012;98(24):1805-11. </a:t>
            </a:r>
          </a:p>
        </p:txBody>
      </p:sp>
      <p:sp>
        <p:nvSpPr>
          <p:cNvPr id="2" name="Rectangle 1">
            <a:extLst>
              <a:ext uri="{FF2B5EF4-FFF2-40B4-BE49-F238E27FC236}">
                <a16:creationId xmlns:a16="http://schemas.microsoft.com/office/drawing/2014/main" id="{1B37E878-30F5-C5E7-0054-AC463156A9F5}"/>
              </a:ext>
            </a:extLst>
          </p:cNvPr>
          <p:cNvSpPr/>
          <p:nvPr/>
        </p:nvSpPr>
        <p:spPr>
          <a:xfrm>
            <a:off x="767766" y="4817653"/>
            <a:ext cx="4703135" cy="731287"/>
          </a:xfrm>
          <a:prstGeom prst="rect">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EE804D15-A864-8D65-D0B2-99D20E35BA9C}"/>
              </a:ext>
            </a:extLst>
          </p:cNvPr>
          <p:cNvSpPr txBox="1"/>
          <p:nvPr/>
        </p:nvSpPr>
        <p:spPr>
          <a:xfrm>
            <a:off x="609600" y="5814146"/>
            <a:ext cx="3142073"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Calibri"/>
                <a:cs typeface="Calibri"/>
              </a:rPr>
              <a:t>RVSP, right ventricular systolic pressure.</a:t>
            </a:r>
          </a:p>
        </p:txBody>
      </p:sp>
      <p:sp>
        <p:nvSpPr>
          <p:cNvPr id="11" name="Content Placeholder 8">
            <a:extLst>
              <a:ext uri="{FF2B5EF4-FFF2-40B4-BE49-F238E27FC236}">
                <a16:creationId xmlns:a16="http://schemas.microsoft.com/office/drawing/2014/main" id="{44B42635-3DD7-29BA-A269-B52F2822B912}"/>
              </a:ext>
            </a:extLst>
          </p:cNvPr>
          <p:cNvSpPr>
            <a:spLocks noGrp="1"/>
          </p:cNvSpPr>
          <p:nvPr>
            <p:ph sz="half" idx="2"/>
          </p:nvPr>
        </p:nvSpPr>
        <p:spPr>
          <a:xfrm>
            <a:off x="5943600" y="4926014"/>
            <a:ext cx="5181600" cy="1430336"/>
          </a:xfrm>
        </p:spPr>
        <p:txBody>
          <a:bodyPr>
            <a:noAutofit/>
          </a:bodyPr>
          <a:lstStyle/>
          <a:p>
            <a:pPr marL="0" indent="0">
              <a:buNone/>
            </a:pPr>
            <a:r>
              <a:rPr lang="en-US" sz="1600" dirty="0"/>
              <a:t>9.1% had RVSP greater than 40 </a:t>
            </a:r>
            <a:r>
              <a:rPr lang="en-US" sz="1600" dirty="0" err="1"/>
              <a:t>mmHG</a:t>
            </a:r>
            <a:r>
              <a:rPr lang="en-US" sz="1600" dirty="0"/>
              <a:t> </a:t>
            </a:r>
          </a:p>
          <a:p>
            <a:r>
              <a:rPr lang="en-US" sz="1600" dirty="0"/>
              <a:t>326 cases/100,000</a:t>
            </a:r>
          </a:p>
          <a:p>
            <a:pPr marL="0" indent="0">
              <a:buNone/>
            </a:pPr>
            <a:r>
              <a:rPr lang="en-US" sz="1600" dirty="0"/>
              <a:t>68% of elevated RVSP associated with LHD </a:t>
            </a:r>
          </a:p>
          <a:p>
            <a:r>
              <a:rPr lang="en-US" sz="1600" dirty="0"/>
              <a:t>250 cases/100,000</a:t>
            </a:r>
          </a:p>
        </p:txBody>
      </p:sp>
      <p:sp>
        <p:nvSpPr>
          <p:cNvPr id="12" name="Text Placeholder 7">
            <a:extLst>
              <a:ext uri="{FF2B5EF4-FFF2-40B4-BE49-F238E27FC236}">
                <a16:creationId xmlns:a16="http://schemas.microsoft.com/office/drawing/2014/main" id="{4EC6C2AD-677A-DD55-C177-8197365A3B33}"/>
              </a:ext>
            </a:extLst>
          </p:cNvPr>
          <p:cNvSpPr txBox="1">
            <a:spLocks/>
          </p:cNvSpPr>
          <p:nvPr/>
        </p:nvSpPr>
        <p:spPr>
          <a:xfrm>
            <a:off x="5981700" y="1460500"/>
            <a:ext cx="5372100" cy="6508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B21E6C"/>
              </a:buClr>
              <a:buSzTx/>
              <a:buFont typeface="Arial" panose="020B0604020202020204" pitchFamily="34" charset="0"/>
              <a:buNone/>
              <a:tabLst/>
              <a:defRPr/>
            </a:pPr>
            <a:r>
              <a:rPr kumimoji="0" lang="en-US" sz="2400" b="1" i="0" u="none" strike="noStrike" kern="1200" cap="none" spc="0" normalizeH="0" baseline="0" noProof="0" dirty="0">
                <a:ln>
                  <a:noFill/>
                </a:ln>
                <a:solidFill>
                  <a:srgbClr val="2E2E2E"/>
                </a:solidFill>
                <a:effectLst/>
                <a:uLnTx/>
                <a:uFillTx/>
                <a:latin typeface="Arial" panose="020B0604020202020204"/>
                <a:ea typeface="+mn-ea"/>
                <a:cs typeface="+mn-cs"/>
              </a:rPr>
              <a:t>10,314 patients with echocardiogram </a:t>
            </a:r>
            <a:br>
              <a:rPr kumimoji="0" lang="en-US" sz="2400" b="1" i="0" u="none" strike="noStrike" kern="1200" cap="none" spc="0" normalizeH="0" baseline="0" noProof="0" dirty="0">
                <a:ln>
                  <a:noFill/>
                </a:ln>
                <a:solidFill>
                  <a:srgbClr val="2E2E2E"/>
                </a:solidFill>
                <a:effectLst/>
                <a:uLnTx/>
                <a:uFillTx/>
                <a:latin typeface="Arial" panose="020B0604020202020204"/>
                <a:ea typeface="+mn-ea"/>
                <a:cs typeface="+mn-cs"/>
              </a:rPr>
            </a:br>
            <a:r>
              <a:rPr kumimoji="0" lang="en-US" sz="2400" b="1" i="0" u="none" strike="noStrike" kern="1200" cap="none" spc="0" normalizeH="0" baseline="0" noProof="0" dirty="0">
                <a:ln>
                  <a:noFill/>
                </a:ln>
                <a:solidFill>
                  <a:srgbClr val="2E2E2E"/>
                </a:solidFill>
                <a:effectLst/>
                <a:uLnTx/>
                <a:uFillTx/>
                <a:latin typeface="Arial" panose="020B0604020202020204"/>
                <a:ea typeface="+mn-ea"/>
                <a:cs typeface="+mn-cs"/>
              </a:rPr>
              <a:t>between 2003 and 2009</a:t>
            </a:r>
          </a:p>
        </p:txBody>
      </p:sp>
      <p:pic>
        <p:nvPicPr>
          <p:cNvPr id="13" name="Picture 12" descr="A graph with different colored bars&#10;&#10;Description automatically generated with medium confidence">
            <a:extLst>
              <a:ext uri="{FF2B5EF4-FFF2-40B4-BE49-F238E27FC236}">
                <a16:creationId xmlns:a16="http://schemas.microsoft.com/office/drawing/2014/main" id="{18E41948-C65B-6001-94ED-684CB14C99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161645"/>
            <a:ext cx="4237122" cy="2584981"/>
          </a:xfrm>
          <a:prstGeom prst="rect">
            <a:avLst/>
          </a:prstGeom>
        </p:spPr>
      </p:pic>
    </p:spTree>
    <p:extLst>
      <p:ext uri="{BB962C8B-B14F-4D97-AF65-F5344CB8AC3E}">
        <p14:creationId xmlns:p14="http://schemas.microsoft.com/office/powerpoint/2010/main" val="347984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0B52416-4CD9-4FC1-9062-CA97C5491C19}"/>
              </a:ext>
            </a:extLst>
          </p:cNvPr>
          <p:cNvSpPr>
            <a:spLocks noGrp="1"/>
          </p:cNvSpPr>
          <p:nvPr>
            <p:ph type="title"/>
          </p:nvPr>
        </p:nvSpPr>
        <p:spPr>
          <a:xfrm>
            <a:off x="609600" y="199505"/>
            <a:ext cx="10744200" cy="1185577"/>
          </a:xfrm>
        </p:spPr>
        <p:txBody>
          <a:bodyPr>
            <a:normAutofit/>
          </a:bodyPr>
          <a:lstStyle/>
          <a:p>
            <a:r>
              <a:rPr lang="en-US" dirty="0"/>
              <a:t>PH Associated with Left Heart Disease is an Epidemic </a:t>
            </a:r>
          </a:p>
        </p:txBody>
      </p:sp>
      <p:sp>
        <p:nvSpPr>
          <p:cNvPr id="9" name="Content Placeholder 8">
            <a:extLst>
              <a:ext uri="{FF2B5EF4-FFF2-40B4-BE49-F238E27FC236}">
                <a16:creationId xmlns:a16="http://schemas.microsoft.com/office/drawing/2014/main" id="{9D493CD8-4722-139F-595E-E7717180704C}"/>
              </a:ext>
            </a:extLst>
          </p:cNvPr>
          <p:cNvSpPr>
            <a:spLocks noGrp="1"/>
          </p:cNvSpPr>
          <p:nvPr>
            <p:ph sz="half" idx="2"/>
          </p:nvPr>
        </p:nvSpPr>
        <p:spPr>
          <a:xfrm>
            <a:off x="6351121" y="1335392"/>
            <a:ext cx="5181600" cy="815529"/>
          </a:xfrm>
        </p:spPr>
        <p:txBody>
          <a:bodyPr>
            <a:normAutofit lnSpcReduction="10000"/>
          </a:bodyPr>
          <a:lstStyle/>
          <a:p>
            <a:pPr marL="0" indent="0">
              <a:buNone/>
            </a:pPr>
            <a:r>
              <a:rPr lang="en-US" sz="2400" b="1" i="0" dirty="0">
                <a:solidFill>
                  <a:srgbClr val="2E2E2E"/>
                </a:solidFill>
                <a:effectLst/>
                <a:latin typeface="NexusSerif"/>
              </a:rPr>
              <a:t>244 </a:t>
            </a:r>
            <a:r>
              <a:rPr lang="en-US" sz="2400" b="1" i="0" dirty="0" err="1">
                <a:solidFill>
                  <a:srgbClr val="2E2E2E"/>
                </a:solidFill>
                <a:effectLst/>
                <a:latin typeface="NexusSerif"/>
              </a:rPr>
              <a:t>HFpEF</a:t>
            </a:r>
            <a:r>
              <a:rPr lang="en-US" sz="2400" b="1" i="0" dirty="0">
                <a:solidFill>
                  <a:srgbClr val="2E2E2E"/>
                </a:solidFill>
                <a:effectLst/>
                <a:latin typeface="NexusSerif"/>
              </a:rPr>
              <a:t> patients from Olmsted County, MN </a:t>
            </a:r>
          </a:p>
        </p:txBody>
      </p:sp>
      <p:pic>
        <p:nvPicPr>
          <p:cNvPr id="14" name="Picture 13">
            <a:extLst>
              <a:ext uri="{FF2B5EF4-FFF2-40B4-BE49-F238E27FC236}">
                <a16:creationId xmlns:a16="http://schemas.microsoft.com/office/drawing/2014/main" id="{0657146E-F4CF-EBB9-3B1A-FE778F3F31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837" y="2142901"/>
            <a:ext cx="4449892" cy="3058781"/>
          </a:xfrm>
          <a:prstGeom prst="rect">
            <a:avLst/>
          </a:prstGeom>
        </p:spPr>
      </p:pic>
      <p:sp>
        <p:nvSpPr>
          <p:cNvPr id="15" name="TextBox 14">
            <a:extLst>
              <a:ext uri="{FF2B5EF4-FFF2-40B4-BE49-F238E27FC236}">
                <a16:creationId xmlns:a16="http://schemas.microsoft.com/office/drawing/2014/main" id="{28FFAE8C-C945-11B4-C9C9-7D5136531818}"/>
              </a:ext>
            </a:extLst>
          </p:cNvPr>
          <p:cNvSpPr txBox="1"/>
          <p:nvPr/>
        </p:nvSpPr>
        <p:spPr>
          <a:xfrm>
            <a:off x="6351121" y="5177618"/>
            <a:ext cx="4951026" cy="76944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2E2E2E"/>
                </a:solidFill>
                <a:effectLst/>
                <a:uLnTx/>
                <a:uFillTx/>
                <a:latin typeface="NexusSerif"/>
                <a:ea typeface="+mn-ea"/>
                <a:cs typeface="+mn-cs"/>
              </a:rPr>
              <a:t>83% </a:t>
            </a:r>
            <a:r>
              <a:rPr kumimoji="0" lang="en-US" sz="2200" b="0" i="0" u="none" strike="noStrike" kern="1200" cap="none" spc="0" normalizeH="0" baseline="0" noProof="0" dirty="0" err="1">
                <a:ln>
                  <a:noFill/>
                </a:ln>
                <a:solidFill>
                  <a:srgbClr val="2E2E2E"/>
                </a:solidFill>
                <a:effectLst/>
                <a:uLnTx/>
                <a:uFillTx/>
                <a:latin typeface="NexusSerif"/>
                <a:ea typeface="+mn-ea"/>
                <a:cs typeface="+mn-cs"/>
              </a:rPr>
              <a:t>HFpEF</a:t>
            </a:r>
            <a:r>
              <a:rPr kumimoji="0" lang="en-US" sz="2200" b="0" i="0" u="none" strike="noStrike" kern="1200" cap="none" spc="0" normalizeH="0" baseline="0" noProof="0" dirty="0">
                <a:ln>
                  <a:noFill/>
                </a:ln>
                <a:solidFill>
                  <a:srgbClr val="2E2E2E"/>
                </a:solidFill>
                <a:effectLst/>
                <a:uLnTx/>
                <a:uFillTx/>
                <a:latin typeface="NexusSerif"/>
                <a:ea typeface="+mn-ea"/>
                <a:cs typeface="+mn-cs"/>
              </a:rPr>
              <a:t> patients with PH defined as PASP greater than 35 mmHg on echo</a:t>
            </a:r>
            <a:endParaRPr kumimoji="0" lang="en-US" sz="2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57CD421A-C15D-6DAA-E526-261676734CF3}"/>
              </a:ext>
            </a:extLst>
          </p:cNvPr>
          <p:cNvSpPr txBox="1"/>
          <p:nvPr/>
        </p:nvSpPr>
        <p:spPr>
          <a:xfrm>
            <a:off x="609599" y="6217850"/>
            <a:ext cx="75580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3F3F3F"/>
                </a:solidFill>
                <a:effectLst/>
                <a:uLnTx/>
                <a:uFillTx/>
                <a:latin typeface="Arial" panose="020B0604020202020204"/>
                <a:ea typeface="Calibri"/>
                <a:cs typeface="Calibri"/>
              </a:rPr>
              <a:t>HFpEF</a:t>
            </a:r>
            <a:r>
              <a:rPr kumimoji="0" lang="en-US" sz="1200" b="0" i="0" u="none" strike="noStrike" kern="1200" cap="none" spc="0" normalizeH="0" baseline="0" noProof="0" dirty="0">
                <a:ln>
                  <a:noFill/>
                </a:ln>
                <a:solidFill>
                  <a:srgbClr val="3F3F3F"/>
                </a:solidFill>
                <a:effectLst/>
                <a:uLnTx/>
                <a:uFillTx/>
                <a:latin typeface="Arial" panose="020B0604020202020204"/>
                <a:ea typeface="Calibri"/>
                <a:cs typeface="Calibri"/>
              </a:rPr>
              <a:t>, heart failure with preserved ejection fraction; PASP, pulmonary artery systolic pressure.</a:t>
            </a: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10" name="Footer Placeholder 9">
            <a:extLst>
              <a:ext uri="{FF2B5EF4-FFF2-40B4-BE49-F238E27FC236}">
                <a16:creationId xmlns:a16="http://schemas.microsoft.com/office/drawing/2014/main" id="{6FEAE699-0094-AAB2-660D-D2A7F99D7473}"/>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2022;43(38):3618-3731; Lam CS,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J Am Coll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Cardiol</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2009;53(13):1119-26.</a:t>
            </a:r>
          </a:p>
        </p:txBody>
      </p:sp>
      <p:pic>
        <p:nvPicPr>
          <p:cNvPr id="5" name="Content Placeholder 5" descr="A picture containing diagram&#10;&#10;Description automatically generated">
            <a:extLst>
              <a:ext uri="{FF2B5EF4-FFF2-40B4-BE49-F238E27FC236}">
                <a16:creationId xmlns:a16="http://schemas.microsoft.com/office/drawing/2014/main" id="{1FAB7034-B735-6151-1A26-3E43013C7D72}"/>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659279" y="1196749"/>
            <a:ext cx="4928458" cy="4352191"/>
          </a:xfrm>
        </p:spPr>
      </p:pic>
    </p:spTree>
    <p:extLst>
      <p:ext uri="{BB962C8B-B14F-4D97-AF65-F5344CB8AC3E}">
        <p14:creationId xmlns:p14="http://schemas.microsoft.com/office/powerpoint/2010/main" val="2797660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4C07FAE-F54E-A83A-F7FE-B69B9189B9B9}"/>
              </a:ext>
            </a:extLst>
          </p:cNvPr>
          <p:cNvSpPr>
            <a:spLocks noGrp="1"/>
          </p:cNvSpPr>
          <p:nvPr>
            <p:ph type="title"/>
          </p:nvPr>
        </p:nvSpPr>
        <p:spPr/>
        <p:txBody>
          <a:bodyPr>
            <a:normAutofit fontScale="90000"/>
          </a:bodyPr>
          <a:lstStyle/>
          <a:p>
            <a:r>
              <a:rPr lang="en-US" sz="3600" dirty="0"/>
              <a:t>PH Associated with Left Heart Disease is an Epidemic </a:t>
            </a:r>
          </a:p>
        </p:txBody>
      </p:sp>
      <p:sp>
        <p:nvSpPr>
          <p:cNvPr id="3" name="TextBox 2">
            <a:extLst>
              <a:ext uri="{FF2B5EF4-FFF2-40B4-BE49-F238E27FC236}">
                <a16:creationId xmlns:a16="http://schemas.microsoft.com/office/drawing/2014/main" id="{FCF82C00-7486-00EF-6AAF-0B5A02464205}"/>
              </a:ext>
            </a:extLst>
          </p:cNvPr>
          <p:cNvSpPr txBox="1"/>
          <p:nvPr/>
        </p:nvSpPr>
        <p:spPr>
          <a:xfrm>
            <a:off x="310896" y="3785616"/>
            <a:ext cx="336499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601D7EE-386E-5A7E-5431-07DBE6A945F7}"/>
              </a:ext>
            </a:extLst>
          </p:cNvPr>
          <p:cNvSpPr txBox="1"/>
          <p:nvPr/>
        </p:nvSpPr>
        <p:spPr>
          <a:xfrm>
            <a:off x="6375697" y="5617937"/>
            <a:ext cx="5257799" cy="830997"/>
          </a:xfrm>
          <a:prstGeom prst="rect">
            <a:avLst/>
          </a:prstGeom>
        </p:spPr>
        <p:style>
          <a:lnRef idx="0">
            <a:schemeClr val="accent2"/>
          </a:lnRef>
          <a:fillRef idx="3">
            <a:schemeClr val="accent2"/>
          </a:fillRef>
          <a:effectRef idx="3">
            <a:schemeClr val="accent2"/>
          </a:effectRef>
          <a:fontRef idx="minor">
            <a:schemeClr val="lt1"/>
          </a:fontRef>
        </p:style>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a:ea typeface="+mn-ea"/>
                <a:cs typeface="+mn-cs"/>
              </a:rPr>
              <a:t>Estimated over 30 million people worldwide with PH-LHD!!</a:t>
            </a:r>
          </a:p>
        </p:txBody>
      </p:sp>
      <p:sp>
        <p:nvSpPr>
          <p:cNvPr id="5" name="TextBox 4">
            <a:extLst>
              <a:ext uri="{FF2B5EF4-FFF2-40B4-BE49-F238E27FC236}">
                <a16:creationId xmlns:a16="http://schemas.microsoft.com/office/drawing/2014/main" id="{71D5142F-9967-CA15-6EF6-1E090B217053}"/>
              </a:ext>
            </a:extLst>
          </p:cNvPr>
          <p:cNvSpPr txBox="1"/>
          <p:nvPr/>
        </p:nvSpPr>
        <p:spPr>
          <a:xfrm>
            <a:off x="6752863" y="1177140"/>
            <a:ext cx="4503468"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Prevalence of HF Worldwide: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F3F3F"/>
                </a:solidFill>
                <a:effectLst/>
                <a:uLnTx/>
                <a:uFillTx/>
                <a:latin typeface="Arial" panose="020B0604020202020204"/>
                <a:ea typeface="+mn-ea"/>
                <a:cs typeface="+mn-cs"/>
              </a:rPr>
              <a:t> 64 million </a:t>
            </a:r>
            <a:endParaRPr kumimoji="0" lang="en-US" sz="2400" b="0" i="0" u="none" strike="noStrike" kern="1200" cap="none" spc="0" normalizeH="0" baseline="0" noProof="0" dirty="0">
              <a:ln>
                <a:noFill/>
              </a:ln>
              <a:solidFill>
                <a:srgbClr val="3F3F3F"/>
              </a:solidFill>
              <a:effectLst/>
              <a:uLnTx/>
              <a:uFillTx/>
              <a:latin typeface="Arial" panose="020B0604020202020204"/>
              <a:ea typeface="Calibri" panose="020F0502020204030204"/>
              <a:cs typeface="Calibri" panose="020F0502020204030204"/>
            </a:endParaRPr>
          </a:p>
        </p:txBody>
      </p:sp>
      <p:pic>
        <p:nvPicPr>
          <p:cNvPr id="8" name="Figure 1: Prevalence of Heart Failure Worldwide" descr="Figure 1: Prevalence of Heart Failure Worldwide">
            <a:extLst>
              <a:ext uri="{FF2B5EF4-FFF2-40B4-BE49-F238E27FC236}">
                <a16:creationId xmlns:a16="http://schemas.microsoft.com/office/drawing/2014/main" id="{4ABE2435-B0D6-14F3-51A0-2A05E71347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40644" y="2023942"/>
            <a:ext cx="4713155" cy="3373272"/>
          </a:xfrm>
          <a:prstGeom prst="rect">
            <a:avLst/>
          </a:prstGeom>
          <a:noFill/>
        </p:spPr>
      </p:pic>
      <p:sp>
        <p:nvSpPr>
          <p:cNvPr id="2" name="Footer Placeholder 1">
            <a:extLst>
              <a:ext uri="{FF2B5EF4-FFF2-40B4-BE49-F238E27FC236}">
                <a16:creationId xmlns:a16="http://schemas.microsoft.com/office/drawing/2014/main" id="{C0407F58-7B4C-F193-A3B0-04268F100347}"/>
              </a:ext>
            </a:extLst>
          </p:cNvPr>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Shahim</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B, et al. </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Card Fail Rev</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2023;9:e11; Humbert M, et al. </a:t>
            </a:r>
            <a:r>
              <a:rPr kumimoji="0" lang="en-US" sz="1000" b="0" i="1" u="none" strike="noStrike" kern="1200" cap="none" spc="0" normalizeH="0" baseline="0" noProof="0" dirty="0" err="1">
                <a:ln>
                  <a:noFill/>
                </a:ln>
                <a:solidFill>
                  <a:srgbClr val="3F3F3F">
                    <a:tint val="75000"/>
                  </a:srgbClr>
                </a:solidFill>
                <a:effectLst/>
                <a:uLnTx/>
                <a:uFillTx/>
                <a:latin typeface="Arial" panose="020B0604020202020204"/>
                <a:ea typeface="+mn-ea"/>
                <a:cs typeface="+mn-cs"/>
              </a:rPr>
              <a:t>Eur</a:t>
            </a:r>
            <a:r>
              <a:rPr kumimoji="0" lang="en-US" sz="1000" b="0" i="1" u="none" strike="noStrike" kern="1200" cap="none" spc="0" normalizeH="0" baseline="0" noProof="0" dirty="0">
                <a:ln>
                  <a:noFill/>
                </a:ln>
                <a:solidFill>
                  <a:srgbClr val="3F3F3F">
                    <a:tint val="75000"/>
                  </a:srgbClr>
                </a:solidFill>
                <a:effectLst/>
                <a:uLnTx/>
                <a:uFillTx/>
                <a:latin typeface="Arial" panose="020B0604020202020204"/>
                <a:ea typeface="+mn-ea"/>
                <a:cs typeface="+mn-cs"/>
              </a:rPr>
              <a:t> Heart J. </a:t>
            </a:r>
            <a:r>
              <a:rPr kumimoji="0" lang="en-US" sz="1000" b="0" i="0" u="none" strike="noStrike" kern="1200" cap="none" spc="0" normalizeH="0" baseline="0" noProof="0" dirty="0">
                <a:ln>
                  <a:noFill/>
                </a:ln>
                <a:solidFill>
                  <a:srgbClr val="3F3F3F">
                    <a:tint val="75000"/>
                  </a:srgbClr>
                </a:solidFill>
                <a:effectLst/>
                <a:uLnTx/>
                <a:uFillTx/>
                <a:latin typeface="Arial" panose="020B0604020202020204"/>
                <a:ea typeface="+mn-ea"/>
                <a:cs typeface="+mn-cs"/>
              </a:rPr>
              <a:t>2022;43(38):3618-3731.</a:t>
            </a:r>
          </a:p>
        </p:txBody>
      </p:sp>
      <p:pic>
        <p:nvPicPr>
          <p:cNvPr id="11" name="Content Placeholder 5" descr="A picture containing diagram&#10;&#10;Description automatically generated">
            <a:extLst>
              <a:ext uri="{FF2B5EF4-FFF2-40B4-BE49-F238E27FC236}">
                <a16:creationId xmlns:a16="http://schemas.microsoft.com/office/drawing/2014/main" id="{7EB5F1DE-68BD-728B-7B0B-FEC7BE1E3E11}"/>
              </a:ext>
            </a:extLst>
          </p:cNvPr>
          <p:cNvPicPr>
            <a:picLocks noGrp="1" noChangeAspect="1"/>
          </p:cNvPicPr>
          <p:nvPr>
            <p:ph sz="half" idx="1"/>
          </p:nvPr>
        </p:nvPicPr>
        <p:blipFill rotWithShape="1">
          <a:blip r:embed="rId4" cstate="screen">
            <a:extLst>
              <a:ext uri="{28A0092B-C50C-407E-A947-70E740481C1C}">
                <a14:useLocalDpi xmlns:a14="http://schemas.microsoft.com/office/drawing/2010/main"/>
              </a:ext>
            </a:extLst>
          </a:blip>
          <a:srcRect/>
          <a:stretch/>
        </p:blipFill>
        <p:spPr>
          <a:xfrm>
            <a:off x="659279" y="1196749"/>
            <a:ext cx="4928458" cy="4352191"/>
          </a:xfrm>
        </p:spPr>
      </p:pic>
    </p:spTree>
    <p:extLst>
      <p:ext uri="{BB962C8B-B14F-4D97-AF65-F5344CB8AC3E}">
        <p14:creationId xmlns:p14="http://schemas.microsoft.com/office/powerpoint/2010/main" val="214571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m-CC 22">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 22" id="{531201B4-8445-4141-93B6-FA22BE945EA7}" vid="{347CFE89-6E71-2F4D-90B1-9AC42A8969BB}"/>
    </a:ext>
  </a:extLst>
</a:theme>
</file>

<file path=ppt/theme/theme3.xml><?xml version="1.0" encoding="utf-8"?>
<a:theme xmlns:a="http://schemas.openxmlformats.org/drawingml/2006/main" name="PulmCC-22-New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C-22-NewTheme" id="{F921073E-A3C0-884B-8F58-CE9D520F0D44}" vid="{6DB17755-6C76-BC46-A802-900C7A32D076}"/>
    </a:ext>
  </a:extLst>
</a:theme>
</file>

<file path=ppt/theme/theme4.xml><?xml version="1.0" encoding="utf-8"?>
<a:theme xmlns:a="http://schemas.openxmlformats.org/drawingml/2006/main" name="1_PCC20">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nc-2019" id="{D6DD6064-0306-4FD1-AF18-B4FBE2D85156}" vid="{AD8A80D0-AC63-402F-8A18-93598A44339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1453</Words>
  <Application>Microsoft Macintosh PowerPoint</Application>
  <PresentationFormat>Widescreen</PresentationFormat>
  <Paragraphs>222</Paragraphs>
  <Slides>22</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Calibri Light</vt:lpstr>
      <vt:lpstr>Century Gothic</vt:lpstr>
      <vt:lpstr>Helvetica</vt:lpstr>
      <vt:lpstr>NexusSerif</vt:lpstr>
      <vt:lpstr>Trebuchet MS</vt:lpstr>
      <vt:lpstr>Office Theme</vt:lpstr>
      <vt:lpstr>Pulm-CC 22</vt:lpstr>
      <vt:lpstr>PulmCC-22-NewTheme</vt:lpstr>
      <vt:lpstr>1_PCC20</vt:lpstr>
      <vt:lpstr>PowerPoint Presentation</vt:lpstr>
      <vt:lpstr>PowerPoint Presentation</vt:lpstr>
      <vt:lpstr>Disclaimer</vt:lpstr>
      <vt:lpstr>Epidemiology &amp; Management of Left Heart Disease Associated PH</vt:lpstr>
      <vt:lpstr>Overview </vt:lpstr>
      <vt:lpstr>PH Definitions and Classifications </vt:lpstr>
      <vt:lpstr>PH Associated with Left Heart Disease is an Epidemic </vt:lpstr>
      <vt:lpstr>PH Associated with Left Heart Disease is an Epidemic </vt:lpstr>
      <vt:lpstr>PH Associated with Left Heart Disease is an Epidemic </vt:lpstr>
      <vt:lpstr>PH Associated with Left Heart Disease is a Spectrum</vt:lpstr>
      <vt:lpstr>PH Impacts Mortality in Patients with LHD</vt:lpstr>
      <vt:lpstr>Overview </vt:lpstr>
      <vt:lpstr>No FDA-Approved PAH-Specific Medications for Patients with Group II-Associated PH!</vt:lpstr>
      <vt:lpstr>No FDA-Approved PAH-Specific Medications for Patients with Group II-Associated PH!</vt:lpstr>
      <vt:lpstr>Sildenafil in HFpEF</vt:lpstr>
      <vt:lpstr>No Large, Multicenter Trials That Show Benefit</vt:lpstr>
      <vt:lpstr>Treatment of LH Disease-Associated PH  </vt:lpstr>
      <vt:lpstr>Treatment of LH Disease-Associated PH  </vt:lpstr>
      <vt:lpstr>Treatment of LH Disease-Associated PH  </vt:lpstr>
      <vt:lpstr>Summary</vt:lpstr>
      <vt:lpstr>Conclusions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Moriah Diethorn</cp:lastModifiedBy>
  <cp:revision>5</cp:revision>
  <dcterms:created xsi:type="dcterms:W3CDTF">2023-11-27T22:29:56Z</dcterms:created>
  <dcterms:modified xsi:type="dcterms:W3CDTF">2023-11-28T14:16:28Z</dcterms:modified>
  <cp:category/>
</cp:coreProperties>
</file>