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8" r:id="rId4"/>
  </p:sldMasterIdLst>
  <p:notesMasterIdLst>
    <p:notesMasterId r:id="rId30"/>
  </p:notesMasterIdLst>
  <p:sldIdLst>
    <p:sldId id="2147375305" r:id="rId5"/>
    <p:sldId id="265" r:id="rId6"/>
    <p:sldId id="256" r:id="rId7"/>
    <p:sldId id="2147375307" r:id="rId8"/>
    <p:sldId id="2145707020" r:id="rId9"/>
    <p:sldId id="2145707031" r:id="rId10"/>
    <p:sldId id="2145707006" r:id="rId11"/>
    <p:sldId id="2145707022" r:id="rId12"/>
    <p:sldId id="396" r:id="rId13"/>
    <p:sldId id="2142533954" r:id="rId14"/>
    <p:sldId id="2142533956" r:id="rId15"/>
    <p:sldId id="2145707023" r:id="rId16"/>
    <p:sldId id="383" r:id="rId17"/>
    <p:sldId id="2145707024" r:id="rId18"/>
    <p:sldId id="2145707013" r:id="rId19"/>
    <p:sldId id="2145707014" r:id="rId20"/>
    <p:sldId id="442" r:id="rId21"/>
    <p:sldId id="406" r:id="rId22"/>
    <p:sldId id="2145707027" r:id="rId23"/>
    <p:sldId id="2145707028" r:id="rId24"/>
    <p:sldId id="2145707025" r:id="rId25"/>
    <p:sldId id="2145707029" r:id="rId26"/>
    <p:sldId id="2145707032" r:id="rId27"/>
    <p:sldId id="2145707033" r:id="rId28"/>
    <p:sldId id="2147375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5CFBB-2688-BC43-A7FA-8D0F45D0A40E}"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C2DB0-8FA1-5C40-A5F2-811D48A1B186}" type="slidenum">
              <a:rPr lang="en-US" smtClean="0"/>
              <a:t>‹#›</a:t>
            </a:fld>
            <a:endParaRPr lang="en-US"/>
          </a:p>
        </p:txBody>
      </p:sp>
    </p:spTree>
    <p:extLst>
      <p:ext uri="{BB962C8B-B14F-4D97-AF65-F5344CB8AC3E}">
        <p14:creationId xmlns:p14="http://schemas.microsoft.com/office/powerpoint/2010/main" val="166961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741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86DB5-505E-43A8-AA5D-B107B06AAA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61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0559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4711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9973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645242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8542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45428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46467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14091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392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65820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6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65426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60142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02039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168607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402494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282495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D3A2-9615-2770-C0B3-C5D4E312A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8E9F25-D996-E490-BBE6-2D5B4113A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5412E-4FE9-02FE-F208-F0D04A0EF81F}"/>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5" name="Footer Placeholder 4">
            <a:extLst>
              <a:ext uri="{FF2B5EF4-FFF2-40B4-BE49-F238E27FC236}">
                <a16:creationId xmlns:a16="http://schemas.microsoft.com/office/drawing/2014/main" id="{5666FE72-A07D-651D-6C5B-C4DDB32E3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C8F88-7BE7-BAAD-8434-B176A6FFBB53}"/>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1185258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BE2C-B6BC-11CC-1326-3E78536743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7789E-4FF7-A345-8B17-9A8A10FBD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790D4-DD5F-9BF4-BE3E-ADEB6E0A0CF0}"/>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5" name="Footer Placeholder 4">
            <a:extLst>
              <a:ext uri="{FF2B5EF4-FFF2-40B4-BE49-F238E27FC236}">
                <a16:creationId xmlns:a16="http://schemas.microsoft.com/office/drawing/2014/main" id="{AE0E6A20-CB41-4120-2133-7B9CE2F27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1EC59-2FD7-B745-E9E5-4EB8BEE674C3}"/>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3868509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9A1C-89C9-2E1C-E580-07A2924C08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817F02-6B6D-A0FB-A01E-2A7831DEB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3658C6-EB64-595C-5933-C39C70BC4676}"/>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5" name="Footer Placeholder 4">
            <a:extLst>
              <a:ext uri="{FF2B5EF4-FFF2-40B4-BE49-F238E27FC236}">
                <a16:creationId xmlns:a16="http://schemas.microsoft.com/office/drawing/2014/main" id="{9BE5D354-B39B-B1D1-12EC-5671449D8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B93A7-B3BF-1A74-1524-F206A2EC60B6}"/>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2741300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EB8-92FF-7D53-2B63-DC0145A56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6938C-B90A-C15F-4085-4EB37B7CD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9089CA-EB8C-77A5-E95F-1214B820E5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803EC-3FD4-F43A-7C14-5C3BDBF41737}"/>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6" name="Footer Placeholder 5">
            <a:extLst>
              <a:ext uri="{FF2B5EF4-FFF2-40B4-BE49-F238E27FC236}">
                <a16:creationId xmlns:a16="http://schemas.microsoft.com/office/drawing/2014/main" id="{A59693B2-2A96-5F9D-7F8B-510642DA2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0E035-F98F-CA49-1478-F6D1373FB458}"/>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1698085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EE71-71B5-C104-BFA4-AC2A488640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7F6E5A-E4EC-6BE9-763A-1C6537AEB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3635C9-C127-B8C4-6FBB-B9684AA7DE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A6BCF-5095-A21D-AC58-CF73560D6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83A4D2-14C6-6D68-1E3F-111ECC115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E4F8E4-B15C-5FA6-9F24-E03D85E6E600}"/>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8" name="Footer Placeholder 7">
            <a:extLst>
              <a:ext uri="{FF2B5EF4-FFF2-40B4-BE49-F238E27FC236}">
                <a16:creationId xmlns:a16="http://schemas.microsoft.com/office/drawing/2014/main" id="{502AC5B7-00AB-2DBC-4D01-6FD50DC81E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DE9E9E-6C76-6DDB-C0D9-CA07197F3154}"/>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342825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254283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D1BB-D40A-A5B8-0A09-553A5A8BA4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EB5B9F-B8B3-F051-3677-BC6F86433504}"/>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4" name="Footer Placeholder 3">
            <a:extLst>
              <a:ext uri="{FF2B5EF4-FFF2-40B4-BE49-F238E27FC236}">
                <a16:creationId xmlns:a16="http://schemas.microsoft.com/office/drawing/2014/main" id="{1E7BC646-D654-61AE-CF25-B001388B9A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F2735B-F592-1885-FD00-B6CE3C4E0EEB}"/>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320121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90A29-661F-A819-D47A-D4EF42D9F858}"/>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3" name="Footer Placeholder 2">
            <a:extLst>
              <a:ext uri="{FF2B5EF4-FFF2-40B4-BE49-F238E27FC236}">
                <a16:creationId xmlns:a16="http://schemas.microsoft.com/office/drawing/2014/main" id="{78F9D259-0A41-84E7-ED12-D14B736C6C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A886E-5D86-77D3-3EC4-DAA3DC441335}"/>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2582513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001E-9DDA-26EB-24A2-15D1ADB7B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069728-EE5F-FD3A-C482-050D62D1C7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8B0D47-70A9-AD9E-CD64-F6F4BAA17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ED9565-4179-A6FB-39C7-67B95A92E9F8}"/>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6" name="Footer Placeholder 5">
            <a:extLst>
              <a:ext uri="{FF2B5EF4-FFF2-40B4-BE49-F238E27FC236}">
                <a16:creationId xmlns:a16="http://schemas.microsoft.com/office/drawing/2014/main" id="{3BCFF7FC-6EF3-B138-727F-E92C6E4B54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9D62D-E472-58E7-2306-FB63AD264D5C}"/>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3769267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569C-6168-0712-A501-F8EBEB370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0DC135-9116-3315-32AA-0339173D9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A80FD4-6196-50C8-DD85-0ADEDB12F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9C031-514E-750B-6525-83BFD9CE7863}"/>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6" name="Footer Placeholder 5">
            <a:extLst>
              <a:ext uri="{FF2B5EF4-FFF2-40B4-BE49-F238E27FC236}">
                <a16:creationId xmlns:a16="http://schemas.microsoft.com/office/drawing/2014/main" id="{1C8B689F-07AE-6D76-E467-168B5536C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15D3D-C291-FF31-29B0-52F186D06A24}"/>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3943164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3AC7-4844-B988-E1D8-0536E218BA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C01D55-CFF7-84A1-D854-91651445D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2FD5C-BDD2-A4F6-6352-96586456ADB3}"/>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5" name="Footer Placeholder 4">
            <a:extLst>
              <a:ext uri="{FF2B5EF4-FFF2-40B4-BE49-F238E27FC236}">
                <a16:creationId xmlns:a16="http://schemas.microsoft.com/office/drawing/2014/main" id="{9505581A-6245-5910-3E5D-D3233DA34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C29D9-8656-9C9B-FA01-60923D434905}"/>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1087183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6CE317-8476-FCB0-33D7-00858651A7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D05A58-B599-3726-F10A-9857463037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9F4D4-0A6C-8C50-87A7-0693BA63123D}"/>
              </a:ext>
            </a:extLst>
          </p:cNvPr>
          <p:cNvSpPr>
            <a:spLocks noGrp="1"/>
          </p:cNvSpPr>
          <p:nvPr>
            <p:ph type="dt" sz="half" idx="10"/>
          </p:nvPr>
        </p:nvSpPr>
        <p:spPr/>
        <p:txBody>
          <a:bodyPr/>
          <a:lstStyle/>
          <a:p>
            <a:fld id="{48F0875B-CB46-7847-8CF3-FAB67D91AA93}" type="datetimeFigureOut">
              <a:rPr lang="en-US" smtClean="0"/>
              <a:t>11/28/23</a:t>
            </a:fld>
            <a:endParaRPr lang="en-US"/>
          </a:p>
        </p:txBody>
      </p:sp>
      <p:sp>
        <p:nvSpPr>
          <p:cNvPr id="5" name="Footer Placeholder 4">
            <a:extLst>
              <a:ext uri="{FF2B5EF4-FFF2-40B4-BE49-F238E27FC236}">
                <a16:creationId xmlns:a16="http://schemas.microsoft.com/office/drawing/2014/main" id="{6D08E5E1-4937-57F8-B5B1-E32125983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AAAC2-F450-5B8C-891B-D8D80654581C}"/>
              </a:ext>
            </a:extLst>
          </p:cNvPr>
          <p:cNvSpPr>
            <a:spLocks noGrp="1"/>
          </p:cNvSpPr>
          <p:nvPr>
            <p:ph type="sldNum" sz="quarter" idx="12"/>
          </p:nvPr>
        </p:nvSpPr>
        <p:spPr/>
        <p:txBody>
          <a:bodyPr/>
          <a:lstStyle/>
          <a:p>
            <a:fld id="{86548646-F83C-704A-B43B-F5EF47A6D276}" type="slidenum">
              <a:rPr lang="en-US" smtClean="0"/>
              <a:t>‹#›</a:t>
            </a:fld>
            <a:endParaRPr lang="en-US"/>
          </a:p>
        </p:txBody>
      </p:sp>
    </p:spTree>
    <p:extLst>
      <p:ext uri="{BB962C8B-B14F-4D97-AF65-F5344CB8AC3E}">
        <p14:creationId xmlns:p14="http://schemas.microsoft.com/office/powerpoint/2010/main" val="825305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32435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43445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7929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48255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62752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8558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047639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589661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82239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40749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816236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77079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694440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9328151" y="6415089"/>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C54EF2-C8A3-4E28-A2A5-71DB01CDB154}"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4619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41506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BCF85-058B-4262-B233-9F16AC7A6163}" type="datetime1">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98630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96837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0059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88252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48773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175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4" name="Rectangle 3">
            <a:extLst>
              <a:ext uri="{FF2B5EF4-FFF2-40B4-BE49-F238E27FC236}">
                <a16:creationId xmlns:a16="http://schemas.microsoft.com/office/drawing/2014/main" id="{9BE4A37B-3F60-6B38-D816-21FA34E43D43}"/>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06181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C331A8-21DA-E8AA-B321-B0FAFB1A1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B36B08-10ED-AE1E-3190-D25F3317AC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2896E-1840-999E-88A2-02DE6682B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0875B-CB46-7847-8CF3-FAB67D91AA93}" type="datetimeFigureOut">
              <a:rPr lang="en-US" smtClean="0"/>
              <a:t>11/28/23</a:t>
            </a:fld>
            <a:endParaRPr lang="en-US"/>
          </a:p>
        </p:txBody>
      </p:sp>
      <p:sp>
        <p:nvSpPr>
          <p:cNvPr id="5" name="Footer Placeholder 4">
            <a:extLst>
              <a:ext uri="{FF2B5EF4-FFF2-40B4-BE49-F238E27FC236}">
                <a16:creationId xmlns:a16="http://schemas.microsoft.com/office/drawing/2014/main" id="{AD73E6E5-E333-A7F5-8F82-789AA3B66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FF9066-1050-88D7-0BB5-4081856B9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48646-F83C-704A-B43B-F5EF47A6D276}" type="slidenum">
              <a:rPr lang="en-US" smtClean="0"/>
              <a:t>‹#›</a:t>
            </a:fld>
            <a:endParaRPr lang="en-US"/>
          </a:p>
        </p:txBody>
      </p:sp>
    </p:spTree>
    <p:extLst>
      <p:ext uri="{BB962C8B-B14F-4D97-AF65-F5344CB8AC3E}">
        <p14:creationId xmlns:p14="http://schemas.microsoft.com/office/powerpoint/2010/main" val="3495684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21DA9F18-B3F6-5ADB-D563-F50CA39708DA}"/>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310777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969" TargetMode="External"/><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42.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9.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image" Target="../media/image22.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AB51C7B5-1DFB-F230-6F40-645FC46B0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359350" y="601155"/>
            <a:ext cx="5473299" cy="2684621"/>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547752" y="3636296"/>
            <a:ext cx="7096496" cy="1721492"/>
          </a:xfrm>
          <a:prstGeom prst="roundRect">
            <a:avLst>
              <a:gd name="adj" fmla="val 23876"/>
            </a:avLst>
          </a:prstGeom>
          <a:solidFill>
            <a:schemeClr val="bg1"/>
          </a:solidFill>
        </p:spPr>
        <p:txBody>
          <a:bodyPr anchor="ct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October 14,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2:45pm CT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19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InterContinental Chicago Magnificent Mile Hotel | Chicago, IL</a:t>
            </a:r>
          </a:p>
        </p:txBody>
      </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6" name="Picture 5" descr="A blue lines on a black background&#10;&#10;Description automatically generated">
            <a:extLst>
              <a:ext uri="{FF2B5EF4-FFF2-40B4-BE49-F238E27FC236}">
                <a16:creationId xmlns:a16="http://schemas.microsoft.com/office/drawing/2014/main" id="{980869EC-E7D9-AE56-DF99-AF0A189E5F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88482" y="5357788"/>
            <a:ext cx="4503517" cy="1500212"/>
          </a:xfrm>
          <a:prstGeom prst="rect">
            <a:avLst/>
          </a:prstGeom>
        </p:spPr>
      </p:pic>
      <p:grpSp>
        <p:nvGrpSpPr>
          <p:cNvPr id="3" name="Group 2">
            <a:extLst>
              <a:ext uri="{FF2B5EF4-FFF2-40B4-BE49-F238E27FC236}">
                <a16:creationId xmlns:a16="http://schemas.microsoft.com/office/drawing/2014/main" id="{AD9740C8-AB7D-274D-C066-121796A65F45}"/>
              </a:ext>
            </a:extLst>
          </p:cNvPr>
          <p:cNvGrpSpPr/>
          <p:nvPr/>
        </p:nvGrpSpPr>
        <p:grpSpPr>
          <a:xfrm>
            <a:off x="2148346" y="5782649"/>
            <a:ext cx="2226924" cy="452122"/>
            <a:chOff x="6988995" y="4117401"/>
            <a:chExt cx="3016124" cy="612349"/>
          </a:xfrm>
        </p:grpSpPr>
        <p:pic>
          <p:nvPicPr>
            <p:cNvPr id="4" name="Picture 2">
              <a:extLst>
                <a:ext uri="{FF2B5EF4-FFF2-40B4-BE49-F238E27FC236}">
                  <a16:creationId xmlns:a16="http://schemas.microsoft.com/office/drawing/2014/main" id="{5E95E50D-1E52-F78F-CC09-67A0E0166CA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5054914A-9DC0-59DB-AA57-EB90816EB5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7281" y="4117401"/>
              <a:ext cx="1237838" cy="600164"/>
            </a:xfrm>
            <a:prstGeom prst="rect">
              <a:avLst/>
            </a:prstGeom>
          </p:spPr>
        </p:pic>
      </p:grpSp>
    </p:spTree>
    <p:extLst>
      <p:ext uri="{BB962C8B-B14F-4D97-AF65-F5344CB8AC3E}">
        <p14:creationId xmlns:p14="http://schemas.microsoft.com/office/powerpoint/2010/main" val="204609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57C1-2FA8-9DF2-6F56-90A442986489}"/>
              </a:ext>
            </a:extLst>
          </p:cNvPr>
          <p:cNvSpPr>
            <a:spLocks noGrp="1"/>
          </p:cNvSpPr>
          <p:nvPr>
            <p:ph type="title"/>
          </p:nvPr>
        </p:nvSpPr>
        <p:spPr>
          <a:xfrm>
            <a:off x="609600" y="199505"/>
            <a:ext cx="10744200" cy="1185577"/>
          </a:xfrm>
        </p:spPr>
        <p:txBody>
          <a:bodyPr/>
          <a:lstStyle/>
          <a:p>
            <a:r>
              <a:rPr lang="en-US" dirty="0"/>
              <a:t>Prespecified Participant-Level Pooled Analyses</a:t>
            </a:r>
          </a:p>
        </p:txBody>
      </p:sp>
      <p:sp>
        <p:nvSpPr>
          <p:cNvPr id="7" name="Freeform: Shape 6">
            <a:extLst>
              <a:ext uri="{FF2B5EF4-FFF2-40B4-BE49-F238E27FC236}">
                <a16:creationId xmlns:a16="http://schemas.microsoft.com/office/drawing/2014/main" id="{4C5E3929-5690-0EEC-13F7-F776332DCA3D}"/>
              </a:ext>
            </a:extLst>
          </p:cNvPr>
          <p:cNvSpPr/>
          <p:nvPr/>
        </p:nvSpPr>
        <p:spPr>
          <a:xfrm>
            <a:off x="3303978" y="3463858"/>
            <a:ext cx="167543"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1"/>
                  <a:pt x="124387" y="62193"/>
                </a:cubicBezTo>
                <a:cubicBezTo>
                  <a:pt x="124387" y="27845"/>
                  <a:pt x="96541" y="0"/>
                  <a:pt x="62193" y="0"/>
                </a:cubicBezTo>
                <a:cubicBezTo>
                  <a:pt x="27845" y="0"/>
                  <a:pt x="0" y="27845"/>
                  <a:pt x="0" y="62193"/>
                </a:cubicBezTo>
                <a:cubicBezTo>
                  <a:pt x="0" y="96541"/>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Freeform: Shape 7">
            <a:extLst>
              <a:ext uri="{FF2B5EF4-FFF2-40B4-BE49-F238E27FC236}">
                <a16:creationId xmlns:a16="http://schemas.microsoft.com/office/drawing/2014/main" id="{F3988820-CF70-85C8-5BDE-69E393867D0A}"/>
              </a:ext>
            </a:extLst>
          </p:cNvPr>
          <p:cNvSpPr/>
          <p:nvPr/>
        </p:nvSpPr>
        <p:spPr>
          <a:xfrm>
            <a:off x="2574243" y="3463858"/>
            <a:ext cx="167543"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1"/>
                  <a:pt x="124387" y="62193"/>
                </a:cubicBezTo>
                <a:cubicBezTo>
                  <a:pt x="124387" y="27845"/>
                  <a:pt x="96541" y="0"/>
                  <a:pt x="62193" y="0"/>
                </a:cubicBezTo>
                <a:cubicBezTo>
                  <a:pt x="27845" y="0"/>
                  <a:pt x="0" y="27845"/>
                  <a:pt x="0" y="62193"/>
                </a:cubicBezTo>
                <a:cubicBezTo>
                  <a:pt x="0" y="96541"/>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973493A7-F1D5-2885-7F77-85067A438F39}"/>
              </a:ext>
            </a:extLst>
          </p:cNvPr>
          <p:cNvSpPr/>
          <p:nvPr/>
        </p:nvSpPr>
        <p:spPr>
          <a:xfrm>
            <a:off x="2939110" y="3463858"/>
            <a:ext cx="167543"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1"/>
                  <a:pt x="124387" y="62193"/>
                </a:cubicBezTo>
                <a:cubicBezTo>
                  <a:pt x="124387" y="27845"/>
                  <a:pt x="96541" y="0"/>
                  <a:pt x="62193" y="0"/>
                </a:cubicBezTo>
                <a:cubicBezTo>
                  <a:pt x="27845" y="0"/>
                  <a:pt x="0" y="27845"/>
                  <a:pt x="0" y="62193"/>
                </a:cubicBezTo>
                <a:cubicBezTo>
                  <a:pt x="0" y="96541"/>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5FE9A58F-2479-34E0-C46A-D0FB60ECE089}"/>
              </a:ext>
            </a:extLst>
          </p:cNvPr>
          <p:cNvSpPr/>
          <p:nvPr/>
        </p:nvSpPr>
        <p:spPr>
          <a:xfrm>
            <a:off x="1844507" y="3463858"/>
            <a:ext cx="167543"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1"/>
                  <a:pt x="124387" y="62193"/>
                </a:cubicBezTo>
                <a:cubicBezTo>
                  <a:pt x="124387" y="27845"/>
                  <a:pt x="96541" y="0"/>
                  <a:pt x="62193" y="0"/>
                </a:cubicBezTo>
                <a:cubicBezTo>
                  <a:pt x="27845" y="0"/>
                  <a:pt x="0" y="27845"/>
                  <a:pt x="0" y="62193"/>
                </a:cubicBezTo>
                <a:cubicBezTo>
                  <a:pt x="0" y="96541"/>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3" name="Freeform: Shape 12">
            <a:extLst>
              <a:ext uri="{FF2B5EF4-FFF2-40B4-BE49-F238E27FC236}">
                <a16:creationId xmlns:a16="http://schemas.microsoft.com/office/drawing/2014/main" id="{716FC01A-E9E0-B843-7221-CC45899F3CB4}"/>
              </a:ext>
            </a:extLst>
          </p:cNvPr>
          <p:cNvSpPr/>
          <p:nvPr/>
        </p:nvSpPr>
        <p:spPr>
          <a:xfrm>
            <a:off x="2209375" y="3463858"/>
            <a:ext cx="167543"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1"/>
                  <a:pt x="124387" y="62193"/>
                </a:cubicBezTo>
                <a:cubicBezTo>
                  <a:pt x="124387" y="27845"/>
                  <a:pt x="96541" y="0"/>
                  <a:pt x="62193" y="0"/>
                </a:cubicBezTo>
                <a:cubicBezTo>
                  <a:pt x="27845" y="0"/>
                  <a:pt x="0" y="27845"/>
                  <a:pt x="0" y="62193"/>
                </a:cubicBezTo>
                <a:cubicBezTo>
                  <a:pt x="0" y="96541"/>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5" name="Freeform: Shape 14">
            <a:extLst>
              <a:ext uri="{FF2B5EF4-FFF2-40B4-BE49-F238E27FC236}">
                <a16:creationId xmlns:a16="http://schemas.microsoft.com/office/drawing/2014/main" id="{F1D0D7DE-36C2-5F8E-14EB-37EDFAE562F2}"/>
              </a:ext>
            </a:extLst>
          </p:cNvPr>
          <p:cNvSpPr/>
          <p:nvPr/>
        </p:nvSpPr>
        <p:spPr>
          <a:xfrm>
            <a:off x="1712063" y="3662803"/>
            <a:ext cx="1909555" cy="729808"/>
          </a:xfrm>
          <a:custGeom>
            <a:avLst/>
            <a:gdLst>
              <a:gd name="connsiteX0" fmla="*/ 1416589 w 1417677"/>
              <a:gd name="connsiteY0" fmla="*/ 240370 h 547356"/>
              <a:gd name="connsiteX1" fmla="*/ 1368575 w 1417677"/>
              <a:gd name="connsiteY1" fmla="*/ 59263 h 547356"/>
              <a:gd name="connsiteX2" fmla="*/ 1361361 w 1417677"/>
              <a:gd name="connsiteY2" fmla="*/ 45331 h 547356"/>
              <a:gd name="connsiteX3" fmla="*/ 1302153 w 1417677"/>
              <a:gd name="connsiteY3" fmla="*/ 7767 h 547356"/>
              <a:gd name="connsiteX4" fmla="*/ 1256130 w 1417677"/>
              <a:gd name="connsiteY4" fmla="*/ 55 h 547356"/>
              <a:gd name="connsiteX5" fmla="*/ 1209858 w 1417677"/>
              <a:gd name="connsiteY5" fmla="*/ 7767 h 547356"/>
              <a:gd name="connsiteX6" fmla="*/ 1150899 w 1417677"/>
              <a:gd name="connsiteY6" fmla="*/ 45580 h 547356"/>
              <a:gd name="connsiteX7" fmla="*/ 1143684 w 1417677"/>
              <a:gd name="connsiteY7" fmla="*/ 59512 h 547356"/>
              <a:gd name="connsiteX8" fmla="*/ 1119304 w 1417677"/>
              <a:gd name="connsiteY8" fmla="*/ 149319 h 547356"/>
              <a:gd name="connsiteX9" fmla="*/ 1094427 w 1417677"/>
              <a:gd name="connsiteY9" fmla="*/ 59263 h 547356"/>
              <a:gd name="connsiteX10" fmla="*/ 1086964 w 1417677"/>
              <a:gd name="connsiteY10" fmla="*/ 45331 h 547356"/>
              <a:gd name="connsiteX11" fmla="*/ 1028005 w 1417677"/>
              <a:gd name="connsiteY11" fmla="*/ 7767 h 547356"/>
              <a:gd name="connsiteX12" fmla="*/ 982479 w 1417677"/>
              <a:gd name="connsiteY12" fmla="*/ 55 h 547356"/>
              <a:gd name="connsiteX13" fmla="*/ 936207 w 1417677"/>
              <a:gd name="connsiteY13" fmla="*/ 7767 h 547356"/>
              <a:gd name="connsiteX14" fmla="*/ 876999 w 1417677"/>
              <a:gd name="connsiteY14" fmla="*/ 45580 h 547356"/>
              <a:gd name="connsiteX15" fmla="*/ 870034 w 1417677"/>
              <a:gd name="connsiteY15" fmla="*/ 59512 h 547356"/>
              <a:gd name="connsiteX16" fmla="*/ 845156 w 1417677"/>
              <a:gd name="connsiteY16" fmla="*/ 152055 h 547356"/>
              <a:gd name="connsiteX17" fmla="*/ 820279 w 1417677"/>
              <a:gd name="connsiteY17" fmla="*/ 60258 h 547356"/>
              <a:gd name="connsiteX18" fmla="*/ 813064 w 1417677"/>
              <a:gd name="connsiteY18" fmla="*/ 46327 h 547356"/>
              <a:gd name="connsiteX19" fmla="*/ 753856 w 1417677"/>
              <a:gd name="connsiteY19" fmla="*/ 8762 h 547356"/>
              <a:gd name="connsiteX20" fmla="*/ 708828 w 1417677"/>
              <a:gd name="connsiteY20" fmla="*/ 55 h 547356"/>
              <a:gd name="connsiteX21" fmla="*/ 662557 w 1417677"/>
              <a:gd name="connsiteY21" fmla="*/ 7767 h 547356"/>
              <a:gd name="connsiteX22" fmla="*/ 603597 w 1417677"/>
              <a:gd name="connsiteY22" fmla="*/ 45580 h 547356"/>
              <a:gd name="connsiteX23" fmla="*/ 596383 w 1417677"/>
              <a:gd name="connsiteY23" fmla="*/ 59512 h 547356"/>
              <a:gd name="connsiteX24" fmla="*/ 572003 w 1417677"/>
              <a:gd name="connsiteY24" fmla="*/ 149319 h 547356"/>
              <a:gd name="connsiteX25" fmla="*/ 547126 w 1417677"/>
              <a:gd name="connsiteY25" fmla="*/ 59263 h 547356"/>
              <a:gd name="connsiteX26" fmla="*/ 539663 w 1417677"/>
              <a:gd name="connsiteY26" fmla="*/ 45331 h 547356"/>
              <a:gd name="connsiteX27" fmla="*/ 480703 w 1417677"/>
              <a:gd name="connsiteY27" fmla="*/ 7767 h 547356"/>
              <a:gd name="connsiteX28" fmla="*/ 435178 w 1417677"/>
              <a:gd name="connsiteY28" fmla="*/ 55 h 547356"/>
              <a:gd name="connsiteX29" fmla="*/ 388906 w 1417677"/>
              <a:gd name="connsiteY29" fmla="*/ 7767 h 547356"/>
              <a:gd name="connsiteX30" fmla="*/ 329698 w 1417677"/>
              <a:gd name="connsiteY30" fmla="*/ 45580 h 547356"/>
              <a:gd name="connsiteX31" fmla="*/ 322732 w 1417677"/>
              <a:gd name="connsiteY31" fmla="*/ 59512 h 547356"/>
              <a:gd name="connsiteX32" fmla="*/ 297855 w 1417677"/>
              <a:gd name="connsiteY32" fmla="*/ 152055 h 547356"/>
              <a:gd name="connsiteX33" fmla="*/ 272978 w 1417677"/>
              <a:gd name="connsiteY33" fmla="*/ 60258 h 547356"/>
              <a:gd name="connsiteX34" fmla="*/ 265763 w 1417677"/>
              <a:gd name="connsiteY34" fmla="*/ 46327 h 547356"/>
              <a:gd name="connsiteX35" fmla="*/ 206555 w 1417677"/>
              <a:gd name="connsiteY35" fmla="*/ 8762 h 547356"/>
              <a:gd name="connsiteX36" fmla="*/ 161527 w 1417677"/>
              <a:gd name="connsiteY36" fmla="*/ 55 h 547356"/>
              <a:gd name="connsiteX37" fmla="*/ 115255 w 1417677"/>
              <a:gd name="connsiteY37" fmla="*/ 7767 h 547356"/>
              <a:gd name="connsiteX38" fmla="*/ 56296 w 1417677"/>
              <a:gd name="connsiteY38" fmla="*/ 45580 h 547356"/>
              <a:gd name="connsiteX39" fmla="*/ 49082 w 1417677"/>
              <a:gd name="connsiteY39" fmla="*/ 59512 h 547356"/>
              <a:gd name="connsiteX40" fmla="*/ 820 w 1417677"/>
              <a:gd name="connsiteY40" fmla="*/ 241365 h 547356"/>
              <a:gd name="connsiteX41" fmla="*/ 18482 w 1417677"/>
              <a:gd name="connsiteY41" fmla="*/ 271715 h 547356"/>
              <a:gd name="connsiteX42" fmla="*/ 24951 w 1417677"/>
              <a:gd name="connsiteY42" fmla="*/ 271715 h 547356"/>
              <a:gd name="connsiteX43" fmla="*/ 49828 w 1417677"/>
              <a:gd name="connsiteY43" fmla="*/ 253306 h 547356"/>
              <a:gd name="connsiteX44" fmla="*/ 86895 w 1417677"/>
              <a:gd name="connsiteY44" fmla="*/ 108769 h 547356"/>
              <a:gd name="connsiteX45" fmla="*/ 86895 w 1417677"/>
              <a:gd name="connsiteY45" fmla="*/ 547356 h 547356"/>
              <a:gd name="connsiteX46" fmla="*/ 136650 w 1417677"/>
              <a:gd name="connsiteY46" fmla="*/ 547356 h 547356"/>
              <a:gd name="connsiteX47" fmla="*/ 136650 w 1417677"/>
              <a:gd name="connsiteY47" fmla="*/ 273705 h 547356"/>
              <a:gd name="connsiteX48" fmla="*/ 186404 w 1417677"/>
              <a:gd name="connsiteY48" fmla="*/ 273705 h 547356"/>
              <a:gd name="connsiteX49" fmla="*/ 186404 w 1417677"/>
              <a:gd name="connsiteY49" fmla="*/ 547356 h 547356"/>
              <a:gd name="connsiteX50" fmla="*/ 236159 w 1417677"/>
              <a:gd name="connsiteY50" fmla="*/ 547356 h 547356"/>
              <a:gd name="connsiteX51" fmla="*/ 236159 w 1417677"/>
              <a:gd name="connsiteY51" fmla="*/ 110261 h 547356"/>
              <a:gd name="connsiteX52" fmla="*/ 273973 w 1417677"/>
              <a:gd name="connsiteY52" fmla="*/ 253057 h 547356"/>
              <a:gd name="connsiteX53" fmla="*/ 298850 w 1417677"/>
              <a:gd name="connsiteY53" fmla="*/ 277935 h 547356"/>
              <a:gd name="connsiteX54" fmla="*/ 323727 w 1417677"/>
              <a:gd name="connsiteY54" fmla="*/ 253057 h 547356"/>
              <a:gd name="connsiteX55" fmla="*/ 360546 w 1417677"/>
              <a:gd name="connsiteY55" fmla="*/ 110261 h 547356"/>
              <a:gd name="connsiteX56" fmla="*/ 360546 w 1417677"/>
              <a:gd name="connsiteY56" fmla="*/ 188625 h 547356"/>
              <a:gd name="connsiteX57" fmla="*/ 317757 w 1417677"/>
              <a:gd name="connsiteY57" fmla="*/ 348337 h 547356"/>
              <a:gd name="connsiteX58" fmla="*/ 360546 w 1417677"/>
              <a:gd name="connsiteY58" fmla="*/ 348337 h 547356"/>
              <a:gd name="connsiteX59" fmla="*/ 360546 w 1417677"/>
              <a:gd name="connsiteY59" fmla="*/ 547356 h 547356"/>
              <a:gd name="connsiteX60" fmla="*/ 410300 w 1417677"/>
              <a:gd name="connsiteY60" fmla="*/ 547356 h 547356"/>
              <a:gd name="connsiteX61" fmla="*/ 410300 w 1417677"/>
              <a:gd name="connsiteY61" fmla="*/ 348337 h 547356"/>
              <a:gd name="connsiteX62" fmla="*/ 460055 w 1417677"/>
              <a:gd name="connsiteY62" fmla="*/ 348337 h 547356"/>
              <a:gd name="connsiteX63" fmla="*/ 460055 w 1417677"/>
              <a:gd name="connsiteY63" fmla="*/ 547356 h 547356"/>
              <a:gd name="connsiteX64" fmla="*/ 509810 w 1417677"/>
              <a:gd name="connsiteY64" fmla="*/ 547356 h 547356"/>
              <a:gd name="connsiteX65" fmla="*/ 509810 w 1417677"/>
              <a:gd name="connsiteY65" fmla="*/ 348337 h 547356"/>
              <a:gd name="connsiteX66" fmla="*/ 552599 w 1417677"/>
              <a:gd name="connsiteY66" fmla="*/ 348337 h 547356"/>
              <a:gd name="connsiteX67" fmla="*/ 509810 w 1417677"/>
              <a:gd name="connsiteY67" fmla="*/ 188625 h 547356"/>
              <a:gd name="connsiteX68" fmla="*/ 509810 w 1417677"/>
              <a:gd name="connsiteY68" fmla="*/ 108769 h 547356"/>
              <a:gd name="connsiteX69" fmla="*/ 547872 w 1417677"/>
              <a:gd name="connsiteY69" fmla="*/ 253057 h 547356"/>
              <a:gd name="connsiteX70" fmla="*/ 578051 w 1417677"/>
              <a:gd name="connsiteY70" fmla="*/ 271141 h 547356"/>
              <a:gd name="connsiteX71" fmla="*/ 596134 w 1417677"/>
              <a:gd name="connsiteY71" fmla="*/ 253057 h 547356"/>
              <a:gd name="connsiteX72" fmla="*/ 634196 w 1417677"/>
              <a:gd name="connsiteY72" fmla="*/ 108769 h 547356"/>
              <a:gd name="connsiteX73" fmla="*/ 634196 w 1417677"/>
              <a:gd name="connsiteY73" fmla="*/ 547356 h 547356"/>
              <a:gd name="connsiteX74" fmla="*/ 683951 w 1417677"/>
              <a:gd name="connsiteY74" fmla="*/ 547356 h 547356"/>
              <a:gd name="connsiteX75" fmla="*/ 683951 w 1417677"/>
              <a:gd name="connsiteY75" fmla="*/ 273705 h 547356"/>
              <a:gd name="connsiteX76" fmla="*/ 733706 w 1417677"/>
              <a:gd name="connsiteY76" fmla="*/ 273705 h 547356"/>
              <a:gd name="connsiteX77" fmla="*/ 733706 w 1417677"/>
              <a:gd name="connsiteY77" fmla="*/ 547356 h 547356"/>
              <a:gd name="connsiteX78" fmla="*/ 783460 w 1417677"/>
              <a:gd name="connsiteY78" fmla="*/ 547356 h 547356"/>
              <a:gd name="connsiteX79" fmla="*/ 783460 w 1417677"/>
              <a:gd name="connsiteY79" fmla="*/ 110261 h 547356"/>
              <a:gd name="connsiteX80" fmla="*/ 821274 w 1417677"/>
              <a:gd name="connsiteY80" fmla="*/ 253057 h 547356"/>
              <a:gd name="connsiteX81" fmla="*/ 846151 w 1417677"/>
              <a:gd name="connsiteY81" fmla="*/ 277935 h 547356"/>
              <a:gd name="connsiteX82" fmla="*/ 871029 w 1417677"/>
              <a:gd name="connsiteY82" fmla="*/ 253057 h 547356"/>
              <a:gd name="connsiteX83" fmla="*/ 907847 w 1417677"/>
              <a:gd name="connsiteY83" fmla="*/ 110261 h 547356"/>
              <a:gd name="connsiteX84" fmla="*/ 907847 w 1417677"/>
              <a:gd name="connsiteY84" fmla="*/ 188625 h 547356"/>
              <a:gd name="connsiteX85" fmla="*/ 865058 w 1417677"/>
              <a:gd name="connsiteY85" fmla="*/ 348337 h 547356"/>
              <a:gd name="connsiteX86" fmla="*/ 907847 w 1417677"/>
              <a:gd name="connsiteY86" fmla="*/ 348337 h 547356"/>
              <a:gd name="connsiteX87" fmla="*/ 907847 w 1417677"/>
              <a:gd name="connsiteY87" fmla="*/ 547356 h 547356"/>
              <a:gd name="connsiteX88" fmla="*/ 957602 w 1417677"/>
              <a:gd name="connsiteY88" fmla="*/ 547356 h 547356"/>
              <a:gd name="connsiteX89" fmla="*/ 957602 w 1417677"/>
              <a:gd name="connsiteY89" fmla="*/ 348337 h 547356"/>
              <a:gd name="connsiteX90" fmla="*/ 1007356 w 1417677"/>
              <a:gd name="connsiteY90" fmla="*/ 348337 h 547356"/>
              <a:gd name="connsiteX91" fmla="*/ 1007356 w 1417677"/>
              <a:gd name="connsiteY91" fmla="*/ 547356 h 547356"/>
              <a:gd name="connsiteX92" fmla="*/ 1057111 w 1417677"/>
              <a:gd name="connsiteY92" fmla="*/ 547356 h 547356"/>
              <a:gd name="connsiteX93" fmla="*/ 1057111 w 1417677"/>
              <a:gd name="connsiteY93" fmla="*/ 348337 h 547356"/>
              <a:gd name="connsiteX94" fmla="*/ 1099900 w 1417677"/>
              <a:gd name="connsiteY94" fmla="*/ 348337 h 547356"/>
              <a:gd name="connsiteX95" fmla="*/ 1057111 w 1417677"/>
              <a:gd name="connsiteY95" fmla="*/ 188625 h 547356"/>
              <a:gd name="connsiteX96" fmla="*/ 1057111 w 1417677"/>
              <a:gd name="connsiteY96" fmla="*/ 108769 h 547356"/>
              <a:gd name="connsiteX97" fmla="*/ 1095173 w 1417677"/>
              <a:gd name="connsiteY97" fmla="*/ 253057 h 547356"/>
              <a:gd name="connsiteX98" fmla="*/ 1125352 w 1417677"/>
              <a:gd name="connsiteY98" fmla="*/ 271141 h 547356"/>
              <a:gd name="connsiteX99" fmla="*/ 1143436 w 1417677"/>
              <a:gd name="connsiteY99" fmla="*/ 253057 h 547356"/>
              <a:gd name="connsiteX100" fmla="*/ 1181498 w 1417677"/>
              <a:gd name="connsiteY100" fmla="*/ 108769 h 547356"/>
              <a:gd name="connsiteX101" fmla="*/ 1181498 w 1417677"/>
              <a:gd name="connsiteY101" fmla="*/ 547356 h 547356"/>
              <a:gd name="connsiteX102" fmla="*/ 1231252 w 1417677"/>
              <a:gd name="connsiteY102" fmla="*/ 547356 h 547356"/>
              <a:gd name="connsiteX103" fmla="*/ 1231252 w 1417677"/>
              <a:gd name="connsiteY103" fmla="*/ 273705 h 547356"/>
              <a:gd name="connsiteX104" fmla="*/ 1281007 w 1417677"/>
              <a:gd name="connsiteY104" fmla="*/ 273705 h 547356"/>
              <a:gd name="connsiteX105" fmla="*/ 1281007 w 1417677"/>
              <a:gd name="connsiteY105" fmla="*/ 547356 h 547356"/>
              <a:gd name="connsiteX106" fmla="*/ 1330762 w 1417677"/>
              <a:gd name="connsiteY106" fmla="*/ 547356 h 547356"/>
              <a:gd name="connsiteX107" fmla="*/ 1330762 w 1417677"/>
              <a:gd name="connsiteY107" fmla="*/ 110261 h 547356"/>
              <a:gd name="connsiteX108" fmla="*/ 1368575 w 1417677"/>
              <a:gd name="connsiteY108" fmla="*/ 253057 h 547356"/>
              <a:gd name="connsiteX109" fmla="*/ 1393453 w 1417677"/>
              <a:gd name="connsiteY109" fmla="*/ 271466 h 547356"/>
              <a:gd name="connsiteX110" fmla="*/ 1399921 w 1417677"/>
              <a:gd name="connsiteY110" fmla="*/ 271466 h 547356"/>
              <a:gd name="connsiteX111" fmla="*/ 1416628 w 1417677"/>
              <a:gd name="connsiteY111" fmla="*/ 240507 h 547356"/>
              <a:gd name="connsiteX112" fmla="*/ 1416589 w 1417677"/>
              <a:gd name="connsiteY112" fmla="*/ 240370 h 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417677" h="547356">
                <a:moveTo>
                  <a:pt x="1416589" y="240370"/>
                </a:moveTo>
                <a:lnTo>
                  <a:pt x="1368575" y="59263"/>
                </a:lnTo>
                <a:cubicBezTo>
                  <a:pt x="1367244" y="54138"/>
                  <a:pt x="1364779" y="49377"/>
                  <a:pt x="1361361" y="45331"/>
                </a:cubicBezTo>
                <a:cubicBezTo>
                  <a:pt x="1344887" y="28286"/>
                  <a:pt x="1324592" y="15409"/>
                  <a:pt x="1302153" y="7767"/>
                </a:cubicBezTo>
                <a:cubicBezTo>
                  <a:pt x="1287468" y="2202"/>
                  <a:pt x="1271827" y="-420"/>
                  <a:pt x="1256130" y="55"/>
                </a:cubicBezTo>
                <a:cubicBezTo>
                  <a:pt x="1240388" y="67"/>
                  <a:pt x="1224755" y="2672"/>
                  <a:pt x="1209858" y="7767"/>
                </a:cubicBezTo>
                <a:cubicBezTo>
                  <a:pt x="1187351" y="15242"/>
                  <a:pt x="1167081" y="28243"/>
                  <a:pt x="1150899" y="45580"/>
                </a:cubicBezTo>
                <a:cubicBezTo>
                  <a:pt x="1147625" y="49720"/>
                  <a:pt x="1145177" y="54449"/>
                  <a:pt x="1143684" y="59512"/>
                </a:cubicBezTo>
                <a:lnTo>
                  <a:pt x="1119304" y="149319"/>
                </a:lnTo>
                <a:lnTo>
                  <a:pt x="1094427" y="59263"/>
                </a:lnTo>
                <a:cubicBezTo>
                  <a:pt x="1092955" y="54143"/>
                  <a:pt x="1090412" y="49394"/>
                  <a:pt x="1086964" y="45331"/>
                </a:cubicBezTo>
                <a:cubicBezTo>
                  <a:pt x="1070597" y="28273"/>
                  <a:pt x="1050379" y="15392"/>
                  <a:pt x="1028005" y="7767"/>
                </a:cubicBezTo>
                <a:cubicBezTo>
                  <a:pt x="1013461" y="2306"/>
                  <a:pt x="998008" y="-311"/>
                  <a:pt x="982479" y="55"/>
                </a:cubicBezTo>
                <a:cubicBezTo>
                  <a:pt x="966732" y="25"/>
                  <a:pt x="951091" y="2632"/>
                  <a:pt x="936207" y="7767"/>
                </a:cubicBezTo>
                <a:cubicBezTo>
                  <a:pt x="913656" y="15300"/>
                  <a:pt x="893319" y="28290"/>
                  <a:pt x="876999" y="45580"/>
                </a:cubicBezTo>
                <a:cubicBezTo>
                  <a:pt x="873899" y="49792"/>
                  <a:pt x="871541" y="54504"/>
                  <a:pt x="870034" y="59512"/>
                </a:cubicBezTo>
                <a:lnTo>
                  <a:pt x="845156" y="152055"/>
                </a:lnTo>
                <a:lnTo>
                  <a:pt x="820279" y="60258"/>
                </a:lnTo>
                <a:cubicBezTo>
                  <a:pt x="818948" y="55133"/>
                  <a:pt x="816483" y="50372"/>
                  <a:pt x="813064" y="46327"/>
                </a:cubicBezTo>
                <a:cubicBezTo>
                  <a:pt x="796591" y="29281"/>
                  <a:pt x="776296" y="16404"/>
                  <a:pt x="753856" y="8762"/>
                </a:cubicBezTo>
                <a:cubicBezTo>
                  <a:pt x="739550" y="2983"/>
                  <a:pt x="724260" y="27"/>
                  <a:pt x="708828" y="55"/>
                </a:cubicBezTo>
                <a:cubicBezTo>
                  <a:pt x="693086" y="67"/>
                  <a:pt x="677453" y="2672"/>
                  <a:pt x="662557" y="7767"/>
                </a:cubicBezTo>
                <a:cubicBezTo>
                  <a:pt x="640050" y="15242"/>
                  <a:pt x="619780" y="28243"/>
                  <a:pt x="603597" y="45580"/>
                </a:cubicBezTo>
                <a:cubicBezTo>
                  <a:pt x="600324" y="49720"/>
                  <a:pt x="597876" y="54449"/>
                  <a:pt x="596383" y="59512"/>
                </a:cubicBezTo>
                <a:lnTo>
                  <a:pt x="572003" y="149319"/>
                </a:lnTo>
                <a:lnTo>
                  <a:pt x="547126" y="59263"/>
                </a:lnTo>
                <a:cubicBezTo>
                  <a:pt x="545653" y="54143"/>
                  <a:pt x="543111" y="49394"/>
                  <a:pt x="539663" y="45331"/>
                </a:cubicBezTo>
                <a:cubicBezTo>
                  <a:pt x="523296" y="28273"/>
                  <a:pt x="503078" y="15392"/>
                  <a:pt x="480703" y="7767"/>
                </a:cubicBezTo>
                <a:cubicBezTo>
                  <a:pt x="466162" y="2306"/>
                  <a:pt x="450706" y="-311"/>
                  <a:pt x="435178" y="55"/>
                </a:cubicBezTo>
                <a:cubicBezTo>
                  <a:pt x="419430" y="25"/>
                  <a:pt x="403790" y="2632"/>
                  <a:pt x="388906" y="7767"/>
                </a:cubicBezTo>
                <a:cubicBezTo>
                  <a:pt x="366357" y="15300"/>
                  <a:pt x="346017" y="28290"/>
                  <a:pt x="329698" y="45580"/>
                </a:cubicBezTo>
                <a:cubicBezTo>
                  <a:pt x="326598" y="49792"/>
                  <a:pt x="324242" y="54504"/>
                  <a:pt x="322732" y="59512"/>
                </a:cubicBezTo>
                <a:lnTo>
                  <a:pt x="297855" y="152055"/>
                </a:lnTo>
                <a:lnTo>
                  <a:pt x="272978" y="60258"/>
                </a:lnTo>
                <a:cubicBezTo>
                  <a:pt x="271647" y="55133"/>
                  <a:pt x="269181" y="50372"/>
                  <a:pt x="265763" y="46327"/>
                </a:cubicBezTo>
                <a:cubicBezTo>
                  <a:pt x="249289" y="29281"/>
                  <a:pt x="228994" y="16404"/>
                  <a:pt x="206555" y="8762"/>
                </a:cubicBezTo>
                <a:cubicBezTo>
                  <a:pt x="192248" y="2983"/>
                  <a:pt x="176959" y="27"/>
                  <a:pt x="161527" y="55"/>
                </a:cubicBezTo>
                <a:cubicBezTo>
                  <a:pt x="145785" y="67"/>
                  <a:pt x="130152" y="2672"/>
                  <a:pt x="115255" y="7767"/>
                </a:cubicBezTo>
                <a:cubicBezTo>
                  <a:pt x="92749" y="15242"/>
                  <a:pt x="72479" y="28243"/>
                  <a:pt x="56296" y="45580"/>
                </a:cubicBezTo>
                <a:cubicBezTo>
                  <a:pt x="53022" y="49720"/>
                  <a:pt x="50574" y="54449"/>
                  <a:pt x="49082" y="59512"/>
                </a:cubicBezTo>
                <a:lnTo>
                  <a:pt x="820" y="241365"/>
                </a:lnTo>
                <a:cubicBezTo>
                  <a:pt x="-2656" y="254620"/>
                  <a:pt x="5240" y="268190"/>
                  <a:pt x="18482" y="271715"/>
                </a:cubicBezTo>
                <a:lnTo>
                  <a:pt x="24951" y="271715"/>
                </a:lnTo>
                <a:cubicBezTo>
                  <a:pt x="36516" y="272111"/>
                  <a:pt x="46825" y="264481"/>
                  <a:pt x="49828" y="253306"/>
                </a:cubicBezTo>
                <a:lnTo>
                  <a:pt x="86895" y="108769"/>
                </a:lnTo>
                <a:lnTo>
                  <a:pt x="86895" y="547356"/>
                </a:lnTo>
                <a:lnTo>
                  <a:pt x="136650" y="547356"/>
                </a:lnTo>
                <a:lnTo>
                  <a:pt x="136650" y="273705"/>
                </a:lnTo>
                <a:lnTo>
                  <a:pt x="186404" y="273705"/>
                </a:lnTo>
                <a:lnTo>
                  <a:pt x="186404" y="547356"/>
                </a:lnTo>
                <a:lnTo>
                  <a:pt x="236159" y="547356"/>
                </a:lnTo>
                <a:lnTo>
                  <a:pt x="236159" y="110261"/>
                </a:lnTo>
                <a:lnTo>
                  <a:pt x="273973" y="253057"/>
                </a:lnTo>
                <a:cubicBezTo>
                  <a:pt x="273973" y="266797"/>
                  <a:pt x="285110" y="277935"/>
                  <a:pt x="298850" y="277935"/>
                </a:cubicBezTo>
                <a:cubicBezTo>
                  <a:pt x="312590" y="277935"/>
                  <a:pt x="323727" y="266797"/>
                  <a:pt x="323727" y="253057"/>
                </a:cubicBezTo>
                <a:lnTo>
                  <a:pt x="360546" y="110261"/>
                </a:lnTo>
                <a:lnTo>
                  <a:pt x="360546" y="188625"/>
                </a:lnTo>
                <a:lnTo>
                  <a:pt x="317757" y="348337"/>
                </a:lnTo>
                <a:lnTo>
                  <a:pt x="360546" y="348337"/>
                </a:lnTo>
                <a:lnTo>
                  <a:pt x="360546" y="547356"/>
                </a:lnTo>
                <a:lnTo>
                  <a:pt x="410300" y="547356"/>
                </a:lnTo>
                <a:lnTo>
                  <a:pt x="410300" y="348337"/>
                </a:lnTo>
                <a:lnTo>
                  <a:pt x="460055" y="348337"/>
                </a:lnTo>
                <a:lnTo>
                  <a:pt x="460055" y="547356"/>
                </a:lnTo>
                <a:lnTo>
                  <a:pt x="509810" y="547356"/>
                </a:lnTo>
                <a:lnTo>
                  <a:pt x="509810" y="348337"/>
                </a:lnTo>
                <a:lnTo>
                  <a:pt x="552599" y="348337"/>
                </a:lnTo>
                <a:lnTo>
                  <a:pt x="509810" y="188625"/>
                </a:lnTo>
                <a:lnTo>
                  <a:pt x="509810" y="108769"/>
                </a:lnTo>
                <a:lnTo>
                  <a:pt x="547872" y="253057"/>
                </a:lnTo>
                <a:cubicBezTo>
                  <a:pt x="551213" y="266384"/>
                  <a:pt x="564724" y="274482"/>
                  <a:pt x="578051" y="271141"/>
                </a:cubicBezTo>
                <a:cubicBezTo>
                  <a:pt x="586952" y="268909"/>
                  <a:pt x="593903" y="261958"/>
                  <a:pt x="596134" y="253057"/>
                </a:cubicBezTo>
                <a:lnTo>
                  <a:pt x="634196" y="108769"/>
                </a:lnTo>
                <a:lnTo>
                  <a:pt x="634196" y="547356"/>
                </a:lnTo>
                <a:lnTo>
                  <a:pt x="683951" y="547356"/>
                </a:lnTo>
                <a:lnTo>
                  <a:pt x="683951" y="273705"/>
                </a:lnTo>
                <a:lnTo>
                  <a:pt x="733706" y="273705"/>
                </a:lnTo>
                <a:lnTo>
                  <a:pt x="733706" y="547356"/>
                </a:lnTo>
                <a:lnTo>
                  <a:pt x="783460" y="547356"/>
                </a:lnTo>
                <a:lnTo>
                  <a:pt x="783460" y="110261"/>
                </a:lnTo>
                <a:lnTo>
                  <a:pt x="821274" y="253057"/>
                </a:lnTo>
                <a:cubicBezTo>
                  <a:pt x="821274" y="266797"/>
                  <a:pt x="832412" y="277935"/>
                  <a:pt x="846151" y="277935"/>
                </a:cubicBezTo>
                <a:cubicBezTo>
                  <a:pt x="859891" y="277935"/>
                  <a:pt x="871029" y="266797"/>
                  <a:pt x="871029" y="253057"/>
                </a:cubicBezTo>
                <a:lnTo>
                  <a:pt x="907847" y="110261"/>
                </a:lnTo>
                <a:lnTo>
                  <a:pt x="907847" y="188625"/>
                </a:lnTo>
                <a:lnTo>
                  <a:pt x="865058" y="348337"/>
                </a:lnTo>
                <a:lnTo>
                  <a:pt x="907847" y="348337"/>
                </a:lnTo>
                <a:lnTo>
                  <a:pt x="907847" y="547356"/>
                </a:lnTo>
                <a:lnTo>
                  <a:pt x="957602" y="547356"/>
                </a:lnTo>
                <a:lnTo>
                  <a:pt x="957602" y="348337"/>
                </a:lnTo>
                <a:lnTo>
                  <a:pt x="1007356" y="348337"/>
                </a:lnTo>
                <a:lnTo>
                  <a:pt x="1007356" y="547356"/>
                </a:lnTo>
                <a:lnTo>
                  <a:pt x="1057111" y="547356"/>
                </a:lnTo>
                <a:lnTo>
                  <a:pt x="1057111" y="348337"/>
                </a:lnTo>
                <a:lnTo>
                  <a:pt x="1099900" y="348337"/>
                </a:lnTo>
                <a:lnTo>
                  <a:pt x="1057111" y="188625"/>
                </a:lnTo>
                <a:lnTo>
                  <a:pt x="1057111" y="108769"/>
                </a:lnTo>
                <a:lnTo>
                  <a:pt x="1095173" y="253057"/>
                </a:lnTo>
                <a:cubicBezTo>
                  <a:pt x="1098514" y="266384"/>
                  <a:pt x="1112025" y="274482"/>
                  <a:pt x="1125352" y="271141"/>
                </a:cubicBezTo>
                <a:cubicBezTo>
                  <a:pt x="1134253" y="268909"/>
                  <a:pt x="1141204" y="261958"/>
                  <a:pt x="1143436" y="253057"/>
                </a:cubicBezTo>
                <a:lnTo>
                  <a:pt x="1181498" y="108769"/>
                </a:lnTo>
                <a:lnTo>
                  <a:pt x="1181498" y="547356"/>
                </a:lnTo>
                <a:lnTo>
                  <a:pt x="1231252" y="547356"/>
                </a:lnTo>
                <a:lnTo>
                  <a:pt x="1231252" y="273705"/>
                </a:lnTo>
                <a:lnTo>
                  <a:pt x="1281007" y="273705"/>
                </a:lnTo>
                <a:lnTo>
                  <a:pt x="1281007" y="547356"/>
                </a:lnTo>
                <a:lnTo>
                  <a:pt x="1330762" y="547356"/>
                </a:lnTo>
                <a:lnTo>
                  <a:pt x="1330762" y="110261"/>
                </a:lnTo>
                <a:lnTo>
                  <a:pt x="1368575" y="253057"/>
                </a:lnTo>
                <a:cubicBezTo>
                  <a:pt x="1371578" y="264232"/>
                  <a:pt x="1381887" y="271862"/>
                  <a:pt x="1393453" y="271466"/>
                </a:cubicBezTo>
                <a:cubicBezTo>
                  <a:pt x="1395602" y="271710"/>
                  <a:pt x="1397772" y="271710"/>
                  <a:pt x="1399921" y="271466"/>
                </a:cubicBezTo>
                <a:cubicBezTo>
                  <a:pt x="1413083" y="267531"/>
                  <a:pt x="1420564" y="253669"/>
                  <a:pt x="1416628" y="240507"/>
                </a:cubicBezTo>
                <a:cubicBezTo>
                  <a:pt x="1416616" y="240459"/>
                  <a:pt x="1416604" y="240415"/>
                  <a:pt x="1416589" y="240370"/>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6" name="Freeform: Shape 15">
            <a:extLst>
              <a:ext uri="{FF2B5EF4-FFF2-40B4-BE49-F238E27FC236}">
                <a16:creationId xmlns:a16="http://schemas.microsoft.com/office/drawing/2014/main" id="{CC8AF92C-F86E-1247-B958-2F1B2B01A725}"/>
              </a:ext>
            </a:extLst>
          </p:cNvPr>
          <p:cNvSpPr/>
          <p:nvPr/>
        </p:nvSpPr>
        <p:spPr>
          <a:xfrm>
            <a:off x="2574243" y="2468765"/>
            <a:ext cx="167543"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2"/>
                  <a:pt x="124387" y="62193"/>
                </a:cubicBezTo>
                <a:cubicBezTo>
                  <a:pt x="124387" y="27845"/>
                  <a:pt x="96541" y="0"/>
                  <a:pt x="62193" y="0"/>
                </a:cubicBezTo>
                <a:cubicBezTo>
                  <a:pt x="27845" y="0"/>
                  <a:pt x="0" y="27845"/>
                  <a:pt x="0" y="62193"/>
                </a:cubicBezTo>
                <a:cubicBezTo>
                  <a:pt x="0" y="96542"/>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0AD9BDC4-DAE9-C1EA-A2A8-DBE599EF5D8F}"/>
              </a:ext>
            </a:extLst>
          </p:cNvPr>
          <p:cNvSpPr/>
          <p:nvPr/>
        </p:nvSpPr>
        <p:spPr>
          <a:xfrm>
            <a:off x="2939110" y="2468765"/>
            <a:ext cx="167543"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2"/>
                  <a:pt x="124387" y="62193"/>
                </a:cubicBezTo>
                <a:cubicBezTo>
                  <a:pt x="124387" y="27845"/>
                  <a:pt x="96541" y="0"/>
                  <a:pt x="62193" y="0"/>
                </a:cubicBezTo>
                <a:cubicBezTo>
                  <a:pt x="27845" y="0"/>
                  <a:pt x="0" y="27845"/>
                  <a:pt x="0" y="62193"/>
                </a:cubicBezTo>
                <a:cubicBezTo>
                  <a:pt x="0" y="96542"/>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10E71B85-F3E8-769D-D419-9E9FBE540974}"/>
              </a:ext>
            </a:extLst>
          </p:cNvPr>
          <p:cNvSpPr/>
          <p:nvPr/>
        </p:nvSpPr>
        <p:spPr>
          <a:xfrm>
            <a:off x="2209375" y="2468765"/>
            <a:ext cx="167543"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2"/>
                  <a:pt x="124387" y="62193"/>
                </a:cubicBezTo>
                <a:cubicBezTo>
                  <a:pt x="124387" y="27845"/>
                  <a:pt x="96541" y="0"/>
                  <a:pt x="62193" y="0"/>
                </a:cubicBezTo>
                <a:cubicBezTo>
                  <a:pt x="27845" y="0"/>
                  <a:pt x="0" y="27845"/>
                  <a:pt x="0" y="62193"/>
                </a:cubicBezTo>
                <a:cubicBezTo>
                  <a:pt x="0" y="96542"/>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9" name="Freeform: Shape 18">
            <a:extLst>
              <a:ext uri="{FF2B5EF4-FFF2-40B4-BE49-F238E27FC236}">
                <a16:creationId xmlns:a16="http://schemas.microsoft.com/office/drawing/2014/main" id="{F6B2D870-1B10-019C-D84E-A008CA101B12}"/>
              </a:ext>
            </a:extLst>
          </p:cNvPr>
          <p:cNvSpPr/>
          <p:nvPr/>
        </p:nvSpPr>
        <p:spPr>
          <a:xfrm>
            <a:off x="2080338" y="2667710"/>
            <a:ext cx="1173005" cy="729813"/>
          </a:xfrm>
          <a:custGeom>
            <a:avLst/>
            <a:gdLst>
              <a:gd name="connsiteX0" fmla="*/ 869785 w 870854"/>
              <a:gd name="connsiteY0" fmla="*/ 240374 h 547360"/>
              <a:gd name="connsiteX1" fmla="*/ 821772 w 870854"/>
              <a:gd name="connsiteY1" fmla="*/ 59267 h 547360"/>
              <a:gd name="connsiteX2" fmla="*/ 814308 w 870854"/>
              <a:gd name="connsiteY2" fmla="*/ 45336 h 547360"/>
              <a:gd name="connsiteX3" fmla="*/ 755349 w 870854"/>
              <a:gd name="connsiteY3" fmla="*/ 7771 h 547360"/>
              <a:gd name="connsiteX4" fmla="*/ 708828 w 870854"/>
              <a:gd name="connsiteY4" fmla="*/ 59 h 547360"/>
              <a:gd name="connsiteX5" fmla="*/ 662557 w 870854"/>
              <a:gd name="connsiteY5" fmla="*/ 7771 h 547360"/>
              <a:gd name="connsiteX6" fmla="*/ 603349 w 870854"/>
              <a:gd name="connsiteY6" fmla="*/ 45585 h 547360"/>
              <a:gd name="connsiteX7" fmla="*/ 596383 w 870854"/>
              <a:gd name="connsiteY7" fmla="*/ 59516 h 547360"/>
              <a:gd name="connsiteX8" fmla="*/ 571506 w 870854"/>
              <a:gd name="connsiteY8" fmla="*/ 152060 h 547360"/>
              <a:gd name="connsiteX9" fmla="*/ 546628 w 870854"/>
              <a:gd name="connsiteY9" fmla="*/ 60262 h 547360"/>
              <a:gd name="connsiteX10" fmla="*/ 539414 w 870854"/>
              <a:gd name="connsiteY10" fmla="*/ 46331 h 547360"/>
              <a:gd name="connsiteX11" fmla="*/ 480206 w 870854"/>
              <a:gd name="connsiteY11" fmla="*/ 8766 h 547360"/>
              <a:gd name="connsiteX12" fmla="*/ 435178 w 870854"/>
              <a:gd name="connsiteY12" fmla="*/ 59 h 547360"/>
              <a:gd name="connsiteX13" fmla="*/ 388906 w 870854"/>
              <a:gd name="connsiteY13" fmla="*/ 7771 h 547360"/>
              <a:gd name="connsiteX14" fmla="*/ 329947 w 870854"/>
              <a:gd name="connsiteY14" fmla="*/ 45585 h 547360"/>
              <a:gd name="connsiteX15" fmla="*/ 322732 w 870854"/>
              <a:gd name="connsiteY15" fmla="*/ 59516 h 547360"/>
              <a:gd name="connsiteX16" fmla="*/ 298352 w 870854"/>
              <a:gd name="connsiteY16" fmla="*/ 149323 h 547360"/>
              <a:gd name="connsiteX17" fmla="*/ 273475 w 870854"/>
              <a:gd name="connsiteY17" fmla="*/ 59267 h 547360"/>
              <a:gd name="connsiteX18" fmla="*/ 266012 w 870854"/>
              <a:gd name="connsiteY18" fmla="*/ 45336 h 547360"/>
              <a:gd name="connsiteX19" fmla="*/ 207053 w 870854"/>
              <a:gd name="connsiteY19" fmla="*/ 7771 h 547360"/>
              <a:gd name="connsiteX20" fmla="*/ 161527 w 870854"/>
              <a:gd name="connsiteY20" fmla="*/ 59 h 547360"/>
              <a:gd name="connsiteX21" fmla="*/ 115255 w 870854"/>
              <a:gd name="connsiteY21" fmla="*/ 7771 h 547360"/>
              <a:gd name="connsiteX22" fmla="*/ 56047 w 870854"/>
              <a:gd name="connsiteY22" fmla="*/ 45585 h 547360"/>
              <a:gd name="connsiteX23" fmla="*/ 49082 w 870854"/>
              <a:gd name="connsiteY23" fmla="*/ 59516 h 547360"/>
              <a:gd name="connsiteX24" fmla="*/ 820 w 870854"/>
              <a:gd name="connsiteY24" fmla="*/ 241369 h 547360"/>
              <a:gd name="connsiteX25" fmla="*/ 18482 w 870854"/>
              <a:gd name="connsiteY25" fmla="*/ 271719 h 547360"/>
              <a:gd name="connsiteX26" fmla="*/ 24951 w 870854"/>
              <a:gd name="connsiteY26" fmla="*/ 271719 h 547360"/>
              <a:gd name="connsiteX27" fmla="*/ 49828 w 870854"/>
              <a:gd name="connsiteY27" fmla="*/ 253310 h 547360"/>
              <a:gd name="connsiteX28" fmla="*/ 86895 w 870854"/>
              <a:gd name="connsiteY28" fmla="*/ 110266 h 547360"/>
              <a:gd name="connsiteX29" fmla="*/ 86895 w 870854"/>
              <a:gd name="connsiteY29" fmla="*/ 188629 h 547360"/>
              <a:gd name="connsiteX30" fmla="*/ 44106 w 870854"/>
              <a:gd name="connsiteY30" fmla="*/ 348342 h 547360"/>
              <a:gd name="connsiteX31" fmla="*/ 86895 w 870854"/>
              <a:gd name="connsiteY31" fmla="*/ 348342 h 547360"/>
              <a:gd name="connsiteX32" fmla="*/ 86895 w 870854"/>
              <a:gd name="connsiteY32" fmla="*/ 547360 h 547360"/>
              <a:gd name="connsiteX33" fmla="*/ 136650 w 870854"/>
              <a:gd name="connsiteY33" fmla="*/ 547360 h 547360"/>
              <a:gd name="connsiteX34" fmla="*/ 136650 w 870854"/>
              <a:gd name="connsiteY34" fmla="*/ 348342 h 547360"/>
              <a:gd name="connsiteX35" fmla="*/ 186404 w 870854"/>
              <a:gd name="connsiteY35" fmla="*/ 348342 h 547360"/>
              <a:gd name="connsiteX36" fmla="*/ 186404 w 870854"/>
              <a:gd name="connsiteY36" fmla="*/ 547360 h 547360"/>
              <a:gd name="connsiteX37" fmla="*/ 236159 w 870854"/>
              <a:gd name="connsiteY37" fmla="*/ 547360 h 547360"/>
              <a:gd name="connsiteX38" fmla="*/ 236159 w 870854"/>
              <a:gd name="connsiteY38" fmla="*/ 348342 h 547360"/>
              <a:gd name="connsiteX39" fmla="*/ 278948 w 870854"/>
              <a:gd name="connsiteY39" fmla="*/ 348342 h 547360"/>
              <a:gd name="connsiteX40" fmla="*/ 236159 w 870854"/>
              <a:gd name="connsiteY40" fmla="*/ 188629 h 547360"/>
              <a:gd name="connsiteX41" fmla="*/ 236159 w 870854"/>
              <a:gd name="connsiteY41" fmla="*/ 108773 h 547360"/>
              <a:gd name="connsiteX42" fmla="*/ 274221 w 870854"/>
              <a:gd name="connsiteY42" fmla="*/ 253061 h 547360"/>
              <a:gd name="connsiteX43" fmla="*/ 304400 w 870854"/>
              <a:gd name="connsiteY43" fmla="*/ 271145 h 547360"/>
              <a:gd name="connsiteX44" fmla="*/ 322483 w 870854"/>
              <a:gd name="connsiteY44" fmla="*/ 253061 h 547360"/>
              <a:gd name="connsiteX45" fmla="*/ 360546 w 870854"/>
              <a:gd name="connsiteY45" fmla="*/ 108773 h 547360"/>
              <a:gd name="connsiteX46" fmla="*/ 360546 w 870854"/>
              <a:gd name="connsiteY46" fmla="*/ 547360 h 547360"/>
              <a:gd name="connsiteX47" fmla="*/ 410300 w 870854"/>
              <a:gd name="connsiteY47" fmla="*/ 547360 h 547360"/>
              <a:gd name="connsiteX48" fmla="*/ 410300 w 870854"/>
              <a:gd name="connsiteY48" fmla="*/ 273710 h 547360"/>
              <a:gd name="connsiteX49" fmla="*/ 460055 w 870854"/>
              <a:gd name="connsiteY49" fmla="*/ 273710 h 547360"/>
              <a:gd name="connsiteX50" fmla="*/ 460055 w 870854"/>
              <a:gd name="connsiteY50" fmla="*/ 547360 h 547360"/>
              <a:gd name="connsiteX51" fmla="*/ 509810 w 870854"/>
              <a:gd name="connsiteY51" fmla="*/ 547360 h 547360"/>
              <a:gd name="connsiteX52" fmla="*/ 509810 w 870854"/>
              <a:gd name="connsiteY52" fmla="*/ 110266 h 547360"/>
              <a:gd name="connsiteX53" fmla="*/ 547623 w 870854"/>
              <a:gd name="connsiteY53" fmla="*/ 253061 h 547360"/>
              <a:gd name="connsiteX54" fmla="*/ 572501 w 870854"/>
              <a:gd name="connsiteY54" fmla="*/ 277939 h 547360"/>
              <a:gd name="connsiteX55" fmla="*/ 597378 w 870854"/>
              <a:gd name="connsiteY55" fmla="*/ 253061 h 547360"/>
              <a:gd name="connsiteX56" fmla="*/ 634196 w 870854"/>
              <a:gd name="connsiteY56" fmla="*/ 110266 h 547360"/>
              <a:gd name="connsiteX57" fmla="*/ 634196 w 870854"/>
              <a:gd name="connsiteY57" fmla="*/ 188629 h 547360"/>
              <a:gd name="connsiteX58" fmla="*/ 591407 w 870854"/>
              <a:gd name="connsiteY58" fmla="*/ 348342 h 547360"/>
              <a:gd name="connsiteX59" fmla="*/ 634196 w 870854"/>
              <a:gd name="connsiteY59" fmla="*/ 348342 h 547360"/>
              <a:gd name="connsiteX60" fmla="*/ 634196 w 870854"/>
              <a:gd name="connsiteY60" fmla="*/ 547360 h 547360"/>
              <a:gd name="connsiteX61" fmla="*/ 683951 w 870854"/>
              <a:gd name="connsiteY61" fmla="*/ 547360 h 547360"/>
              <a:gd name="connsiteX62" fmla="*/ 683951 w 870854"/>
              <a:gd name="connsiteY62" fmla="*/ 348342 h 547360"/>
              <a:gd name="connsiteX63" fmla="*/ 733706 w 870854"/>
              <a:gd name="connsiteY63" fmla="*/ 348342 h 547360"/>
              <a:gd name="connsiteX64" fmla="*/ 733706 w 870854"/>
              <a:gd name="connsiteY64" fmla="*/ 547360 h 547360"/>
              <a:gd name="connsiteX65" fmla="*/ 783460 w 870854"/>
              <a:gd name="connsiteY65" fmla="*/ 547360 h 547360"/>
              <a:gd name="connsiteX66" fmla="*/ 783460 w 870854"/>
              <a:gd name="connsiteY66" fmla="*/ 348342 h 547360"/>
              <a:gd name="connsiteX67" fmla="*/ 826250 w 870854"/>
              <a:gd name="connsiteY67" fmla="*/ 348342 h 547360"/>
              <a:gd name="connsiteX68" fmla="*/ 783460 w 870854"/>
              <a:gd name="connsiteY68" fmla="*/ 188629 h 547360"/>
              <a:gd name="connsiteX69" fmla="*/ 783460 w 870854"/>
              <a:gd name="connsiteY69" fmla="*/ 108773 h 547360"/>
              <a:gd name="connsiteX70" fmla="*/ 821523 w 870854"/>
              <a:gd name="connsiteY70" fmla="*/ 253061 h 547360"/>
              <a:gd name="connsiteX71" fmla="*/ 846400 w 870854"/>
              <a:gd name="connsiteY71" fmla="*/ 271471 h 547360"/>
              <a:gd name="connsiteX72" fmla="*/ 852868 w 870854"/>
              <a:gd name="connsiteY72" fmla="*/ 271471 h 547360"/>
              <a:gd name="connsiteX73" fmla="*/ 869872 w 870854"/>
              <a:gd name="connsiteY73" fmla="*/ 240670 h 547360"/>
              <a:gd name="connsiteX74" fmla="*/ 869785 w 870854"/>
              <a:gd name="connsiteY74" fmla="*/ 240374 h 5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70854" h="547360">
                <a:moveTo>
                  <a:pt x="869785" y="240374"/>
                </a:moveTo>
                <a:lnTo>
                  <a:pt x="821772" y="59267"/>
                </a:lnTo>
                <a:cubicBezTo>
                  <a:pt x="820299" y="54147"/>
                  <a:pt x="817756" y="49398"/>
                  <a:pt x="814308" y="45336"/>
                </a:cubicBezTo>
                <a:cubicBezTo>
                  <a:pt x="797942" y="28280"/>
                  <a:pt x="777724" y="15396"/>
                  <a:pt x="755349" y="7771"/>
                </a:cubicBezTo>
                <a:cubicBezTo>
                  <a:pt x="740495" y="2184"/>
                  <a:pt x="724690" y="-436"/>
                  <a:pt x="708828" y="59"/>
                </a:cubicBezTo>
                <a:cubicBezTo>
                  <a:pt x="693081" y="29"/>
                  <a:pt x="677441" y="2636"/>
                  <a:pt x="662557" y="7771"/>
                </a:cubicBezTo>
                <a:cubicBezTo>
                  <a:pt x="640008" y="15304"/>
                  <a:pt x="619668" y="28295"/>
                  <a:pt x="603349" y="45585"/>
                </a:cubicBezTo>
                <a:cubicBezTo>
                  <a:pt x="600249" y="49796"/>
                  <a:pt x="597893" y="54508"/>
                  <a:pt x="596383" y="59516"/>
                </a:cubicBezTo>
                <a:lnTo>
                  <a:pt x="571506" y="152060"/>
                </a:lnTo>
                <a:lnTo>
                  <a:pt x="546628" y="60262"/>
                </a:lnTo>
                <a:cubicBezTo>
                  <a:pt x="545297" y="55137"/>
                  <a:pt x="542832" y="50376"/>
                  <a:pt x="539414" y="46331"/>
                </a:cubicBezTo>
                <a:cubicBezTo>
                  <a:pt x="522940" y="29285"/>
                  <a:pt x="502645" y="16408"/>
                  <a:pt x="480206" y="8766"/>
                </a:cubicBezTo>
                <a:cubicBezTo>
                  <a:pt x="465899" y="2987"/>
                  <a:pt x="450609" y="31"/>
                  <a:pt x="435178" y="59"/>
                </a:cubicBezTo>
                <a:cubicBezTo>
                  <a:pt x="419435" y="71"/>
                  <a:pt x="403802" y="2676"/>
                  <a:pt x="388906" y="7771"/>
                </a:cubicBezTo>
                <a:cubicBezTo>
                  <a:pt x="366399" y="15247"/>
                  <a:pt x="346129" y="28247"/>
                  <a:pt x="329947" y="45585"/>
                </a:cubicBezTo>
                <a:cubicBezTo>
                  <a:pt x="326673" y="49724"/>
                  <a:pt x="324225" y="54453"/>
                  <a:pt x="322732" y="59516"/>
                </a:cubicBezTo>
                <a:lnTo>
                  <a:pt x="298352" y="149323"/>
                </a:lnTo>
                <a:lnTo>
                  <a:pt x="273475" y="59267"/>
                </a:lnTo>
                <a:cubicBezTo>
                  <a:pt x="272002" y="54147"/>
                  <a:pt x="269460" y="49398"/>
                  <a:pt x="266012" y="45336"/>
                </a:cubicBezTo>
                <a:cubicBezTo>
                  <a:pt x="249645" y="28280"/>
                  <a:pt x="229427" y="15396"/>
                  <a:pt x="207053" y="7771"/>
                </a:cubicBezTo>
                <a:cubicBezTo>
                  <a:pt x="192512" y="2310"/>
                  <a:pt x="177056" y="-306"/>
                  <a:pt x="161527" y="59"/>
                </a:cubicBezTo>
                <a:cubicBezTo>
                  <a:pt x="145780" y="29"/>
                  <a:pt x="130139" y="2636"/>
                  <a:pt x="115255" y="7771"/>
                </a:cubicBezTo>
                <a:cubicBezTo>
                  <a:pt x="92706" y="15304"/>
                  <a:pt x="72367" y="28295"/>
                  <a:pt x="56047" y="45585"/>
                </a:cubicBezTo>
                <a:cubicBezTo>
                  <a:pt x="52947" y="49796"/>
                  <a:pt x="50592" y="54508"/>
                  <a:pt x="49082" y="59516"/>
                </a:cubicBezTo>
                <a:lnTo>
                  <a:pt x="820" y="241369"/>
                </a:lnTo>
                <a:cubicBezTo>
                  <a:pt x="-2656" y="254624"/>
                  <a:pt x="5240" y="268194"/>
                  <a:pt x="18482" y="271719"/>
                </a:cubicBezTo>
                <a:cubicBezTo>
                  <a:pt x="20632" y="271963"/>
                  <a:pt x="22801" y="271963"/>
                  <a:pt x="24951" y="271719"/>
                </a:cubicBezTo>
                <a:cubicBezTo>
                  <a:pt x="36516" y="272115"/>
                  <a:pt x="46825" y="264485"/>
                  <a:pt x="49828" y="253310"/>
                </a:cubicBezTo>
                <a:lnTo>
                  <a:pt x="86895" y="110266"/>
                </a:lnTo>
                <a:lnTo>
                  <a:pt x="86895" y="188629"/>
                </a:lnTo>
                <a:lnTo>
                  <a:pt x="44106" y="348342"/>
                </a:lnTo>
                <a:lnTo>
                  <a:pt x="86895" y="348342"/>
                </a:lnTo>
                <a:lnTo>
                  <a:pt x="86895" y="547360"/>
                </a:lnTo>
                <a:lnTo>
                  <a:pt x="136650" y="547360"/>
                </a:lnTo>
                <a:lnTo>
                  <a:pt x="136650" y="348342"/>
                </a:lnTo>
                <a:lnTo>
                  <a:pt x="186404" y="348342"/>
                </a:lnTo>
                <a:lnTo>
                  <a:pt x="186404" y="547360"/>
                </a:lnTo>
                <a:lnTo>
                  <a:pt x="236159" y="547360"/>
                </a:lnTo>
                <a:lnTo>
                  <a:pt x="236159" y="348342"/>
                </a:lnTo>
                <a:lnTo>
                  <a:pt x="278948" y="348342"/>
                </a:lnTo>
                <a:lnTo>
                  <a:pt x="236159" y="188629"/>
                </a:lnTo>
                <a:lnTo>
                  <a:pt x="236159" y="108773"/>
                </a:lnTo>
                <a:lnTo>
                  <a:pt x="274221" y="253061"/>
                </a:lnTo>
                <a:cubicBezTo>
                  <a:pt x="277562" y="266388"/>
                  <a:pt x="291073" y="274486"/>
                  <a:pt x="304400" y="271145"/>
                </a:cubicBezTo>
                <a:cubicBezTo>
                  <a:pt x="313301" y="268913"/>
                  <a:pt x="320252" y="261963"/>
                  <a:pt x="322483" y="253061"/>
                </a:cubicBezTo>
                <a:lnTo>
                  <a:pt x="360546" y="108773"/>
                </a:lnTo>
                <a:lnTo>
                  <a:pt x="360546" y="547360"/>
                </a:lnTo>
                <a:lnTo>
                  <a:pt x="410300" y="547360"/>
                </a:lnTo>
                <a:lnTo>
                  <a:pt x="410300" y="273710"/>
                </a:lnTo>
                <a:lnTo>
                  <a:pt x="460055" y="273710"/>
                </a:lnTo>
                <a:lnTo>
                  <a:pt x="460055" y="547360"/>
                </a:lnTo>
                <a:lnTo>
                  <a:pt x="509810" y="547360"/>
                </a:lnTo>
                <a:lnTo>
                  <a:pt x="509810" y="110266"/>
                </a:lnTo>
                <a:lnTo>
                  <a:pt x="547623" y="253061"/>
                </a:lnTo>
                <a:cubicBezTo>
                  <a:pt x="547623" y="266801"/>
                  <a:pt x="558761" y="277939"/>
                  <a:pt x="572501" y="277939"/>
                </a:cubicBezTo>
                <a:cubicBezTo>
                  <a:pt x="586240" y="277939"/>
                  <a:pt x="597378" y="266801"/>
                  <a:pt x="597378" y="253061"/>
                </a:cubicBezTo>
                <a:lnTo>
                  <a:pt x="634196" y="110266"/>
                </a:lnTo>
                <a:lnTo>
                  <a:pt x="634196" y="188629"/>
                </a:lnTo>
                <a:lnTo>
                  <a:pt x="591407" y="348342"/>
                </a:lnTo>
                <a:lnTo>
                  <a:pt x="634196" y="348342"/>
                </a:lnTo>
                <a:lnTo>
                  <a:pt x="634196" y="547360"/>
                </a:lnTo>
                <a:lnTo>
                  <a:pt x="683951" y="547360"/>
                </a:lnTo>
                <a:lnTo>
                  <a:pt x="683951" y="348342"/>
                </a:lnTo>
                <a:lnTo>
                  <a:pt x="733706" y="348342"/>
                </a:lnTo>
                <a:lnTo>
                  <a:pt x="733706" y="547360"/>
                </a:lnTo>
                <a:lnTo>
                  <a:pt x="783460" y="547360"/>
                </a:lnTo>
                <a:lnTo>
                  <a:pt x="783460" y="348342"/>
                </a:lnTo>
                <a:lnTo>
                  <a:pt x="826250" y="348342"/>
                </a:lnTo>
                <a:lnTo>
                  <a:pt x="783460" y="188629"/>
                </a:lnTo>
                <a:lnTo>
                  <a:pt x="783460" y="108773"/>
                </a:lnTo>
                <a:lnTo>
                  <a:pt x="821523" y="253061"/>
                </a:lnTo>
                <a:cubicBezTo>
                  <a:pt x="824526" y="264236"/>
                  <a:pt x="834835" y="271866"/>
                  <a:pt x="846400" y="271471"/>
                </a:cubicBezTo>
                <a:lnTo>
                  <a:pt x="852868" y="271471"/>
                </a:lnTo>
                <a:cubicBezTo>
                  <a:pt x="866068" y="267662"/>
                  <a:pt x="873683" y="253872"/>
                  <a:pt x="869872" y="240670"/>
                </a:cubicBezTo>
                <a:cubicBezTo>
                  <a:pt x="869844" y="240573"/>
                  <a:pt x="869815" y="240474"/>
                  <a:pt x="869785" y="240374"/>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0" name="Freeform: Shape 19">
            <a:extLst>
              <a:ext uri="{FF2B5EF4-FFF2-40B4-BE49-F238E27FC236}">
                <a16:creationId xmlns:a16="http://schemas.microsoft.com/office/drawing/2014/main" id="{578BE5FC-30C7-784E-7A5D-38DD165E4D8F}"/>
              </a:ext>
            </a:extLst>
          </p:cNvPr>
          <p:cNvSpPr/>
          <p:nvPr/>
        </p:nvSpPr>
        <p:spPr>
          <a:xfrm>
            <a:off x="9553736" y="3404329"/>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1" name="Freeform: Shape 20">
            <a:extLst>
              <a:ext uri="{FF2B5EF4-FFF2-40B4-BE49-F238E27FC236}">
                <a16:creationId xmlns:a16="http://schemas.microsoft.com/office/drawing/2014/main" id="{C9B9DA91-94FA-A849-19A7-602D8FFE8E6D}"/>
              </a:ext>
            </a:extLst>
          </p:cNvPr>
          <p:cNvSpPr/>
          <p:nvPr/>
        </p:nvSpPr>
        <p:spPr>
          <a:xfrm>
            <a:off x="9918604" y="3404329"/>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2" name="Freeform: Shape 21">
            <a:extLst>
              <a:ext uri="{FF2B5EF4-FFF2-40B4-BE49-F238E27FC236}">
                <a16:creationId xmlns:a16="http://schemas.microsoft.com/office/drawing/2014/main" id="{1FD39F1D-A313-C482-72B9-D16EF5F8EA3E}"/>
              </a:ext>
            </a:extLst>
          </p:cNvPr>
          <p:cNvSpPr/>
          <p:nvPr/>
        </p:nvSpPr>
        <p:spPr>
          <a:xfrm>
            <a:off x="8824001" y="3404329"/>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 name="Freeform: Shape 22">
            <a:extLst>
              <a:ext uri="{FF2B5EF4-FFF2-40B4-BE49-F238E27FC236}">
                <a16:creationId xmlns:a16="http://schemas.microsoft.com/office/drawing/2014/main" id="{9B7EE694-3DE3-7494-9F5C-07FE4D1E90EA}"/>
              </a:ext>
            </a:extLst>
          </p:cNvPr>
          <p:cNvSpPr/>
          <p:nvPr/>
        </p:nvSpPr>
        <p:spPr>
          <a:xfrm>
            <a:off x="9188868" y="3404329"/>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4" name="Freeform: Shape 23">
            <a:extLst>
              <a:ext uri="{FF2B5EF4-FFF2-40B4-BE49-F238E27FC236}">
                <a16:creationId xmlns:a16="http://schemas.microsoft.com/office/drawing/2014/main" id="{AA91E8F6-7EF8-B771-9B64-275837957824}"/>
              </a:ext>
            </a:extLst>
          </p:cNvPr>
          <p:cNvSpPr/>
          <p:nvPr/>
        </p:nvSpPr>
        <p:spPr>
          <a:xfrm>
            <a:off x="8094265" y="3404329"/>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5" name="Freeform: Shape 24">
            <a:extLst>
              <a:ext uri="{FF2B5EF4-FFF2-40B4-BE49-F238E27FC236}">
                <a16:creationId xmlns:a16="http://schemas.microsoft.com/office/drawing/2014/main" id="{95905B8F-AB66-8E90-5CF3-C5D0A963A23D}"/>
              </a:ext>
            </a:extLst>
          </p:cNvPr>
          <p:cNvSpPr/>
          <p:nvPr/>
        </p:nvSpPr>
        <p:spPr>
          <a:xfrm>
            <a:off x="8459133" y="3404329"/>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6" name="Freeform: Shape 25">
            <a:extLst>
              <a:ext uri="{FF2B5EF4-FFF2-40B4-BE49-F238E27FC236}">
                <a16:creationId xmlns:a16="http://schemas.microsoft.com/office/drawing/2014/main" id="{6FA2CBCB-973C-D00F-FFEF-16DBA383631C}"/>
              </a:ext>
            </a:extLst>
          </p:cNvPr>
          <p:cNvSpPr/>
          <p:nvPr/>
        </p:nvSpPr>
        <p:spPr>
          <a:xfrm>
            <a:off x="7729399" y="3404329"/>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50F7715A-7905-1AB1-CEC5-F2BA3A16C0F2}"/>
              </a:ext>
            </a:extLst>
          </p:cNvPr>
          <p:cNvSpPr/>
          <p:nvPr/>
        </p:nvSpPr>
        <p:spPr>
          <a:xfrm>
            <a:off x="7597730" y="3603269"/>
            <a:ext cx="2619465" cy="729813"/>
          </a:xfrm>
          <a:custGeom>
            <a:avLst/>
            <a:gdLst>
              <a:gd name="connsiteX0" fmla="*/ 1963806 w 1964599"/>
              <a:gd name="connsiteY0" fmla="*/ 240374 h 547360"/>
              <a:gd name="connsiteX1" fmla="*/ 1915792 w 1964599"/>
              <a:gd name="connsiteY1" fmla="*/ 59267 h 547360"/>
              <a:gd name="connsiteX2" fmla="*/ 1908329 w 1964599"/>
              <a:gd name="connsiteY2" fmla="*/ 45336 h 547360"/>
              <a:gd name="connsiteX3" fmla="*/ 1849370 w 1964599"/>
              <a:gd name="connsiteY3" fmla="*/ 7771 h 547360"/>
              <a:gd name="connsiteX4" fmla="*/ 1802849 w 1964599"/>
              <a:gd name="connsiteY4" fmla="*/ 59 h 547360"/>
              <a:gd name="connsiteX5" fmla="*/ 1756577 w 1964599"/>
              <a:gd name="connsiteY5" fmla="*/ 7771 h 547360"/>
              <a:gd name="connsiteX6" fmla="*/ 1697369 w 1964599"/>
              <a:gd name="connsiteY6" fmla="*/ 45585 h 547360"/>
              <a:gd name="connsiteX7" fmla="*/ 1690404 w 1964599"/>
              <a:gd name="connsiteY7" fmla="*/ 59516 h 547360"/>
              <a:gd name="connsiteX8" fmla="*/ 1665526 w 1964599"/>
              <a:gd name="connsiteY8" fmla="*/ 152060 h 547360"/>
              <a:gd name="connsiteX9" fmla="*/ 1640649 w 1964599"/>
              <a:gd name="connsiteY9" fmla="*/ 60262 h 547360"/>
              <a:gd name="connsiteX10" fmla="*/ 1633435 w 1964599"/>
              <a:gd name="connsiteY10" fmla="*/ 46331 h 547360"/>
              <a:gd name="connsiteX11" fmla="*/ 1574226 w 1964599"/>
              <a:gd name="connsiteY11" fmla="*/ 8766 h 547360"/>
              <a:gd name="connsiteX12" fmla="*/ 1529198 w 1964599"/>
              <a:gd name="connsiteY12" fmla="*/ 59 h 547360"/>
              <a:gd name="connsiteX13" fmla="*/ 1482927 w 1964599"/>
              <a:gd name="connsiteY13" fmla="*/ 7771 h 547360"/>
              <a:gd name="connsiteX14" fmla="*/ 1423967 w 1964599"/>
              <a:gd name="connsiteY14" fmla="*/ 45585 h 547360"/>
              <a:gd name="connsiteX15" fmla="*/ 1416753 w 1964599"/>
              <a:gd name="connsiteY15" fmla="*/ 59516 h 547360"/>
              <a:gd name="connsiteX16" fmla="*/ 1392373 w 1964599"/>
              <a:gd name="connsiteY16" fmla="*/ 149323 h 547360"/>
              <a:gd name="connsiteX17" fmla="*/ 1367496 w 1964599"/>
              <a:gd name="connsiteY17" fmla="*/ 59267 h 547360"/>
              <a:gd name="connsiteX18" fmla="*/ 1360033 w 1964599"/>
              <a:gd name="connsiteY18" fmla="*/ 45336 h 547360"/>
              <a:gd name="connsiteX19" fmla="*/ 1301073 w 1964599"/>
              <a:gd name="connsiteY19" fmla="*/ 7771 h 547360"/>
              <a:gd name="connsiteX20" fmla="*/ 1255548 w 1964599"/>
              <a:gd name="connsiteY20" fmla="*/ 59 h 547360"/>
              <a:gd name="connsiteX21" fmla="*/ 1209276 w 1964599"/>
              <a:gd name="connsiteY21" fmla="*/ 7771 h 547360"/>
              <a:gd name="connsiteX22" fmla="*/ 1150068 w 1964599"/>
              <a:gd name="connsiteY22" fmla="*/ 45585 h 547360"/>
              <a:gd name="connsiteX23" fmla="*/ 1143102 w 1964599"/>
              <a:gd name="connsiteY23" fmla="*/ 59516 h 547360"/>
              <a:gd name="connsiteX24" fmla="*/ 1118225 w 1964599"/>
              <a:gd name="connsiteY24" fmla="*/ 152060 h 547360"/>
              <a:gd name="connsiteX25" fmla="*/ 1093348 w 1964599"/>
              <a:gd name="connsiteY25" fmla="*/ 60262 h 547360"/>
              <a:gd name="connsiteX26" fmla="*/ 1086133 w 1964599"/>
              <a:gd name="connsiteY26" fmla="*/ 46331 h 547360"/>
              <a:gd name="connsiteX27" fmla="*/ 1026925 w 1964599"/>
              <a:gd name="connsiteY27" fmla="*/ 8766 h 547360"/>
              <a:gd name="connsiteX28" fmla="*/ 981897 w 1964599"/>
              <a:gd name="connsiteY28" fmla="*/ 59 h 547360"/>
              <a:gd name="connsiteX29" fmla="*/ 935625 w 1964599"/>
              <a:gd name="connsiteY29" fmla="*/ 7771 h 547360"/>
              <a:gd name="connsiteX30" fmla="*/ 876666 w 1964599"/>
              <a:gd name="connsiteY30" fmla="*/ 45585 h 547360"/>
              <a:gd name="connsiteX31" fmla="*/ 869452 w 1964599"/>
              <a:gd name="connsiteY31" fmla="*/ 59516 h 547360"/>
              <a:gd name="connsiteX32" fmla="*/ 845072 w 1964599"/>
              <a:gd name="connsiteY32" fmla="*/ 149323 h 547360"/>
              <a:gd name="connsiteX33" fmla="*/ 820194 w 1964599"/>
              <a:gd name="connsiteY33" fmla="*/ 59267 h 547360"/>
              <a:gd name="connsiteX34" fmla="*/ 812731 w 1964599"/>
              <a:gd name="connsiteY34" fmla="*/ 45336 h 547360"/>
              <a:gd name="connsiteX35" fmla="*/ 753772 w 1964599"/>
              <a:gd name="connsiteY35" fmla="*/ 7771 h 547360"/>
              <a:gd name="connsiteX36" fmla="*/ 708246 w 1964599"/>
              <a:gd name="connsiteY36" fmla="*/ 59 h 547360"/>
              <a:gd name="connsiteX37" fmla="*/ 661975 w 1964599"/>
              <a:gd name="connsiteY37" fmla="*/ 7771 h 547360"/>
              <a:gd name="connsiteX38" fmla="*/ 602766 w 1964599"/>
              <a:gd name="connsiteY38" fmla="*/ 45585 h 547360"/>
              <a:gd name="connsiteX39" fmla="*/ 595801 w 1964599"/>
              <a:gd name="connsiteY39" fmla="*/ 59516 h 547360"/>
              <a:gd name="connsiteX40" fmla="*/ 570924 w 1964599"/>
              <a:gd name="connsiteY40" fmla="*/ 152060 h 547360"/>
              <a:gd name="connsiteX41" fmla="*/ 546046 w 1964599"/>
              <a:gd name="connsiteY41" fmla="*/ 60262 h 547360"/>
              <a:gd name="connsiteX42" fmla="*/ 538832 w 1964599"/>
              <a:gd name="connsiteY42" fmla="*/ 46331 h 547360"/>
              <a:gd name="connsiteX43" fmla="*/ 479624 w 1964599"/>
              <a:gd name="connsiteY43" fmla="*/ 8766 h 547360"/>
              <a:gd name="connsiteX44" fmla="*/ 434596 w 1964599"/>
              <a:gd name="connsiteY44" fmla="*/ 59 h 547360"/>
              <a:gd name="connsiteX45" fmla="*/ 388324 w 1964599"/>
              <a:gd name="connsiteY45" fmla="*/ 7771 h 547360"/>
              <a:gd name="connsiteX46" fmla="*/ 329365 w 1964599"/>
              <a:gd name="connsiteY46" fmla="*/ 45585 h 547360"/>
              <a:gd name="connsiteX47" fmla="*/ 322150 w 1964599"/>
              <a:gd name="connsiteY47" fmla="*/ 59516 h 547360"/>
              <a:gd name="connsiteX48" fmla="*/ 297770 w 1964599"/>
              <a:gd name="connsiteY48" fmla="*/ 149323 h 547360"/>
              <a:gd name="connsiteX49" fmla="*/ 272893 w 1964599"/>
              <a:gd name="connsiteY49" fmla="*/ 59267 h 547360"/>
              <a:gd name="connsiteX50" fmla="*/ 265430 w 1964599"/>
              <a:gd name="connsiteY50" fmla="*/ 45336 h 547360"/>
              <a:gd name="connsiteX51" fmla="*/ 206471 w 1964599"/>
              <a:gd name="connsiteY51" fmla="*/ 7771 h 547360"/>
              <a:gd name="connsiteX52" fmla="*/ 160945 w 1964599"/>
              <a:gd name="connsiteY52" fmla="*/ 59 h 547360"/>
              <a:gd name="connsiteX53" fmla="*/ 114673 w 1964599"/>
              <a:gd name="connsiteY53" fmla="*/ 7771 h 547360"/>
              <a:gd name="connsiteX54" fmla="*/ 55465 w 1964599"/>
              <a:gd name="connsiteY54" fmla="*/ 45585 h 547360"/>
              <a:gd name="connsiteX55" fmla="*/ 48500 w 1964599"/>
              <a:gd name="connsiteY55" fmla="*/ 59516 h 547360"/>
              <a:gd name="connsiteX56" fmla="*/ 486 w 1964599"/>
              <a:gd name="connsiteY56" fmla="*/ 240374 h 547360"/>
              <a:gd name="connsiteX57" fmla="*/ 20012 w 1964599"/>
              <a:gd name="connsiteY57" fmla="*/ 269640 h 547360"/>
              <a:gd name="connsiteX58" fmla="*/ 48500 w 1964599"/>
              <a:gd name="connsiteY58" fmla="*/ 253062 h 547360"/>
              <a:gd name="connsiteX59" fmla="*/ 86313 w 1964599"/>
              <a:gd name="connsiteY59" fmla="*/ 110514 h 547360"/>
              <a:gd name="connsiteX60" fmla="*/ 86313 w 1964599"/>
              <a:gd name="connsiteY60" fmla="*/ 188629 h 547360"/>
              <a:gd name="connsiteX61" fmla="*/ 43524 w 1964599"/>
              <a:gd name="connsiteY61" fmla="*/ 348342 h 547360"/>
              <a:gd name="connsiteX62" fmla="*/ 86313 w 1964599"/>
              <a:gd name="connsiteY62" fmla="*/ 348342 h 547360"/>
              <a:gd name="connsiteX63" fmla="*/ 86313 w 1964599"/>
              <a:gd name="connsiteY63" fmla="*/ 547360 h 547360"/>
              <a:gd name="connsiteX64" fmla="*/ 136068 w 1964599"/>
              <a:gd name="connsiteY64" fmla="*/ 547360 h 547360"/>
              <a:gd name="connsiteX65" fmla="*/ 136068 w 1964599"/>
              <a:gd name="connsiteY65" fmla="*/ 348342 h 547360"/>
              <a:gd name="connsiteX66" fmla="*/ 185822 w 1964599"/>
              <a:gd name="connsiteY66" fmla="*/ 348342 h 547360"/>
              <a:gd name="connsiteX67" fmla="*/ 185822 w 1964599"/>
              <a:gd name="connsiteY67" fmla="*/ 547360 h 547360"/>
              <a:gd name="connsiteX68" fmla="*/ 235577 w 1964599"/>
              <a:gd name="connsiteY68" fmla="*/ 547360 h 547360"/>
              <a:gd name="connsiteX69" fmla="*/ 235577 w 1964599"/>
              <a:gd name="connsiteY69" fmla="*/ 348342 h 547360"/>
              <a:gd name="connsiteX70" fmla="*/ 278366 w 1964599"/>
              <a:gd name="connsiteY70" fmla="*/ 348342 h 547360"/>
              <a:gd name="connsiteX71" fmla="*/ 235577 w 1964599"/>
              <a:gd name="connsiteY71" fmla="*/ 188629 h 547360"/>
              <a:gd name="connsiteX72" fmla="*/ 235577 w 1964599"/>
              <a:gd name="connsiteY72" fmla="*/ 108773 h 547360"/>
              <a:gd name="connsiteX73" fmla="*/ 273639 w 1964599"/>
              <a:gd name="connsiteY73" fmla="*/ 253062 h 547360"/>
              <a:gd name="connsiteX74" fmla="*/ 303818 w 1964599"/>
              <a:gd name="connsiteY74" fmla="*/ 271145 h 547360"/>
              <a:gd name="connsiteX75" fmla="*/ 321901 w 1964599"/>
              <a:gd name="connsiteY75" fmla="*/ 253062 h 547360"/>
              <a:gd name="connsiteX76" fmla="*/ 359964 w 1964599"/>
              <a:gd name="connsiteY76" fmla="*/ 108773 h 547360"/>
              <a:gd name="connsiteX77" fmla="*/ 359964 w 1964599"/>
              <a:gd name="connsiteY77" fmla="*/ 547360 h 547360"/>
              <a:gd name="connsiteX78" fmla="*/ 409718 w 1964599"/>
              <a:gd name="connsiteY78" fmla="*/ 547360 h 547360"/>
              <a:gd name="connsiteX79" fmla="*/ 409718 w 1964599"/>
              <a:gd name="connsiteY79" fmla="*/ 273710 h 547360"/>
              <a:gd name="connsiteX80" fmla="*/ 459473 w 1964599"/>
              <a:gd name="connsiteY80" fmla="*/ 273710 h 547360"/>
              <a:gd name="connsiteX81" fmla="*/ 459473 w 1964599"/>
              <a:gd name="connsiteY81" fmla="*/ 547360 h 547360"/>
              <a:gd name="connsiteX82" fmla="*/ 509228 w 1964599"/>
              <a:gd name="connsiteY82" fmla="*/ 547360 h 547360"/>
              <a:gd name="connsiteX83" fmla="*/ 509228 w 1964599"/>
              <a:gd name="connsiteY83" fmla="*/ 110266 h 547360"/>
              <a:gd name="connsiteX84" fmla="*/ 547041 w 1964599"/>
              <a:gd name="connsiteY84" fmla="*/ 253062 h 547360"/>
              <a:gd name="connsiteX85" fmla="*/ 571919 w 1964599"/>
              <a:gd name="connsiteY85" fmla="*/ 277939 h 547360"/>
              <a:gd name="connsiteX86" fmla="*/ 596796 w 1964599"/>
              <a:gd name="connsiteY86" fmla="*/ 253062 h 547360"/>
              <a:gd name="connsiteX87" fmla="*/ 633614 w 1964599"/>
              <a:gd name="connsiteY87" fmla="*/ 110266 h 547360"/>
              <a:gd name="connsiteX88" fmla="*/ 633614 w 1964599"/>
              <a:gd name="connsiteY88" fmla="*/ 188629 h 547360"/>
              <a:gd name="connsiteX89" fmla="*/ 590825 w 1964599"/>
              <a:gd name="connsiteY89" fmla="*/ 348342 h 547360"/>
              <a:gd name="connsiteX90" fmla="*/ 633614 w 1964599"/>
              <a:gd name="connsiteY90" fmla="*/ 348342 h 547360"/>
              <a:gd name="connsiteX91" fmla="*/ 633614 w 1964599"/>
              <a:gd name="connsiteY91" fmla="*/ 547360 h 547360"/>
              <a:gd name="connsiteX92" fmla="*/ 683369 w 1964599"/>
              <a:gd name="connsiteY92" fmla="*/ 547360 h 547360"/>
              <a:gd name="connsiteX93" fmla="*/ 683369 w 1964599"/>
              <a:gd name="connsiteY93" fmla="*/ 348342 h 547360"/>
              <a:gd name="connsiteX94" fmla="*/ 733124 w 1964599"/>
              <a:gd name="connsiteY94" fmla="*/ 348342 h 547360"/>
              <a:gd name="connsiteX95" fmla="*/ 733124 w 1964599"/>
              <a:gd name="connsiteY95" fmla="*/ 547360 h 547360"/>
              <a:gd name="connsiteX96" fmla="*/ 782878 w 1964599"/>
              <a:gd name="connsiteY96" fmla="*/ 547360 h 547360"/>
              <a:gd name="connsiteX97" fmla="*/ 782878 w 1964599"/>
              <a:gd name="connsiteY97" fmla="*/ 348342 h 547360"/>
              <a:gd name="connsiteX98" fmla="*/ 825667 w 1964599"/>
              <a:gd name="connsiteY98" fmla="*/ 348342 h 547360"/>
              <a:gd name="connsiteX99" fmla="*/ 782878 w 1964599"/>
              <a:gd name="connsiteY99" fmla="*/ 188629 h 547360"/>
              <a:gd name="connsiteX100" fmla="*/ 782878 w 1964599"/>
              <a:gd name="connsiteY100" fmla="*/ 108773 h 547360"/>
              <a:gd name="connsiteX101" fmla="*/ 820941 w 1964599"/>
              <a:gd name="connsiteY101" fmla="*/ 253062 h 547360"/>
              <a:gd name="connsiteX102" fmla="*/ 851119 w 1964599"/>
              <a:gd name="connsiteY102" fmla="*/ 271145 h 547360"/>
              <a:gd name="connsiteX103" fmla="*/ 869203 w 1964599"/>
              <a:gd name="connsiteY103" fmla="*/ 253062 h 547360"/>
              <a:gd name="connsiteX104" fmla="*/ 907265 w 1964599"/>
              <a:gd name="connsiteY104" fmla="*/ 108773 h 547360"/>
              <a:gd name="connsiteX105" fmla="*/ 907265 w 1964599"/>
              <a:gd name="connsiteY105" fmla="*/ 547360 h 547360"/>
              <a:gd name="connsiteX106" fmla="*/ 957020 w 1964599"/>
              <a:gd name="connsiteY106" fmla="*/ 547360 h 547360"/>
              <a:gd name="connsiteX107" fmla="*/ 957020 w 1964599"/>
              <a:gd name="connsiteY107" fmla="*/ 273710 h 547360"/>
              <a:gd name="connsiteX108" fmla="*/ 1006774 w 1964599"/>
              <a:gd name="connsiteY108" fmla="*/ 273710 h 547360"/>
              <a:gd name="connsiteX109" fmla="*/ 1006774 w 1964599"/>
              <a:gd name="connsiteY109" fmla="*/ 547360 h 547360"/>
              <a:gd name="connsiteX110" fmla="*/ 1056529 w 1964599"/>
              <a:gd name="connsiteY110" fmla="*/ 547360 h 547360"/>
              <a:gd name="connsiteX111" fmla="*/ 1056529 w 1964599"/>
              <a:gd name="connsiteY111" fmla="*/ 110266 h 547360"/>
              <a:gd name="connsiteX112" fmla="*/ 1094343 w 1964599"/>
              <a:gd name="connsiteY112" fmla="*/ 253062 h 547360"/>
              <a:gd name="connsiteX113" fmla="*/ 1119220 w 1964599"/>
              <a:gd name="connsiteY113" fmla="*/ 277939 h 547360"/>
              <a:gd name="connsiteX114" fmla="*/ 1144097 w 1964599"/>
              <a:gd name="connsiteY114" fmla="*/ 253062 h 547360"/>
              <a:gd name="connsiteX115" fmla="*/ 1180916 w 1964599"/>
              <a:gd name="connsiteY115" fmla="*/ 110266 h 547360"/>
              <a:gd name="connsiteX116" fmla="*/ 1180916 w 1964599"/>
              <a:gd name="connsiteY116" fmla="*/ 188629 h 547360"/>
              <a:gd name="connsiteX117" fmla="*/ 1138127 w 1964599"/>
              <a:gd name="connsiteY117" fmla="*/ 348342 h 547360"/>
              <a:gd name="connsiteX118" fmla="*/ 1180916 w 1964599"/>
              <a:gd name="connsiteY118" fmla="*/ 348342 h 547360"/>
              <a:gd name="connsiteX119" fmla="*/ 1180916 w 1964599"/>
              <a:gd name="connsiteY119" fmla="*/ 547360 h 547360"/>
              <a:gd name="connsiteX120" fmla="*/ 1230670 w 1964599"/>
              <a:gd name="connsiteY120" fmla="*/ 547360 h 547360"/>
              <a:gd name="connsiteX121" fmla="*/ 1230670 w 1964599"/>
              <a:gd name="connsiteY121" fmla="*/ 348342 h 547360"/>
              <a:gd name="connsiteX122" fmla="*/ 1280425 w 1964599"/>
              <a:gd name="connsiteY122" fmla="*/ 348342 h 547360"/>
              <a:gd name="connsiteX123" fmla="*/ 1280425 w 1964599"/>
              <a:gd name="connsiteY123" fmla="*/ 547360 h 547360"/>
              <a:gd name="connsiteX124" fmla="*/ 1330180 w 1964599"/>
              <a:gd name="connsiteY124" fmla="*/ 547360 h 547360"/>
              <a:gd name="connsiteX125" fmla="*/ 1330180 w 1964599"/>
              <a:gd name="connsiteY125" fmla="*/ 348342 h 547360"/>
              <a:gd name="connsiteX126" fmla="*/ 1372969 w 1964599"/>
              <a:gd name="connsiteY126" fmla="*/ 348342 h 547360"/>
              <a:gd name="connsiteX127" fmla="*/ 1330180 w 1964599"/>
              <a:gd name="connsiteY127" fmla="*/ 188629 h 547360"/>
              <a:gd name="connsiteX128" fmla="*/ 1330180 w 1964599"/>
              <a:gd name="connsiteY128" fmla="*/ 108773 h 547360"/>
              <a:gd name="connsiteX129" fmla="*/ 1368242 w 1964599"/>
              <a:gd name="connsiteY129" fmla="*/ 253062 h 547360"/>
              <a:gd name="connsiteX130" fmla="*/ 1398421 w 1964599"/>
              <a:gd name="connsiteY130" fmla="*/ 271145 h 547360"/>
              <a:gd name="connsiteX131" fmla="*/ 1416504 w 1964599"/>
              <a:gd name="connsiteY131" fmla="*/ 253062 h 547360"/>
              <a:gd name="connsiteX132" fmla="*/ 1454566 w 1964599"/>
              <a:gd name="connsiteY132" fmla="*/ 108773 h 547360"/>
              <a:gd name="connsiteX133" fmla="*/ 1454566 w 1964599"/>
              <a:gd name="connsiteY133" fmla="*/ 547360 h 547360"/>
              <a:gd name="connsiteX134" fmla="*/ 1504321 w 1964599"/>
              <a:gd name="connsiteY134" fmla="*/ 547360 h 547360"/>
              <a:gd name="connsiteX135" fmla="*/ 1504321 w 1964599"/>
              <a:gd name="connsiteY135" fmla="*/ 273710 h 547360"/>
              <a:gd name="connsiteX136" fmla="*/ 1554076 w 1964599"/>
              <a:gd name="connsiteY136" fmla="*/ 273710 h 547360"/>
              <a:gd name="connsiteX137" fmla="*/ 1554076 w 1964599"/>
              <a:gd name="connsiteY137" fmla="*/ 547360 h 547360"/>
              <a:gd name="connsiteX138" fmla="*/ 1603830 w 1964599"/>
              <a:gd name="connsiteY138" fmla="*/ 547360 h 547360"/>
              <a:gd name="connsiteX139" fmla="*/ 1603830 w 1964599"/>
              <a:gd name="connsiteY139" fmla="*/ 110266 h 547360"/>
              <a:gd name="connsiteX140" fmla="*/ 1641644 w 1964599"/>
              <a:gd name="connsiteY140" fmla="*/ 253062 h 547360"/>
              <a:gd name="connsiteX141" fmla="*/ 1666521 w 1964599"/>
              <a:gd name="connsiteY141" fmla="*/ 277939 h 547360"/>
              <a:gd name="connsiteX142" fmla="*/ 1691399 w 1964599"/>
              <a:gd name="connsiteY142" fmla="*/ 253062 h 547360"/>
              <a:gd name="connsiteX143" fmla="*/ 1728217 w 1964599"/>
              <a:gd name="connsiteY143" fmla="*/ 110266 h 547360"/>
              <a:gd name="connsiteX144" fmla="*/ 1728217 w 1964599"/>
              <a:gd name="connsiteY144" fmla="*/ 188629 h 547360"/>
              <a:gd name="connsiteX145" fmla="*/ 1685428 w 1964599"/>
              <a:gd name="connsiteY145" fmla="*/ 348342 h 547360"/>
              <a:gd name="connsiteX146" fmla="*/ 1728217 w 1964599"/>
              <a:gd name="connsiteY146" fmla="*/ 348342 h 547360"/>
              <a:gd name="connsiteX147" fmla="*/ 1728217 w 1964599"/>
              <a:gd name="connsiteY147" fmla="*/ 547360 h 547360"/>
              <a:gd name="connsiteX148" fmla="*/ 1777972 w 1964599"/>
              <a:gd name="connsiteY148" fmla="*/ 547360 h 547360"/>
              <a:gd name="connsiteX149" fmla="*/ 1777972 w 1964599"/>
              <a:gd name="connsiteY149" fmla="*/ 348342 h 547360"/>
              <a:gd name="connsiteX150" fmla="*/ 1827726 w 1964599"/>
              <a:gd name="connsiteY150" fmla="*/ 348342 h 547360"/>
              <a:gd name="connsiteX151" fmla="*/ 1827726 w 1964599"/>
              <a:gd name="connsiteY151" fmla="*/ 547360 h 547360"/>
              <a:gd name="connsiteX152" fmla="*/ 1877481 w 1964599"/>
              <a:gd name="connsiteY152" fmla="*/ 547360 h 547360"/>
              <a:gd name="connsiteX153" fmla="*/ 1877481 w 1964599"/>
              <a:gd name="connsiteY153" fmla="*/ 348342 h 547360"/>
              <a:gd name="connsiteX154" fmla="*/ 1920270 w 1964599"/>
              <a:gd name="connsiteY154" fmla="*/ 348342 h 547360"/>
              <a:gd name="connsiteX155" fmla="*/ 1877481 w 1964599"/>
              <a:gd name="connsiteY155" fmla="*/ 188629 h 547360"/>
              <a:gd name="connsiteX156" fmla="*/ 1877481 w 1964599"/>
              <a:gd name="connsiteY156" fmla="*/ 108773 h 547360"/>
              <a:gd name="connsiteX157" fmla="*/ 1915543 w 1964599"/>
              <a:gd name="connsiteY157" fmla="*/ 253062 h 547360"/>
              <a:gd name="connsiteX158" fmla="*/ 1940421 w 1964599"/>
              <a:gd name="connsiteY158" fmla="*/ 271471 h 547360"/>
              <a:gd name="connsiteX159" fmla="*/ 1964589 w 1964599"/>
              <a:gd name="connsiteY159" fmla="*/ 245902 h 547360"/>
              <a:gd name="connsiteX160" fmla="*/ 1963806 w 1964599"/>
              <a:gd name="connsiteY160" fmla="*/ 240374 h 5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964599" h="547360">
                <a:moveTo>
                  <a:pt x="1963806" y="240374"/>
                </a:moveTo>
                <a:lnTo>
                  <a:pt x="1915792" y="59267"/>
                </a:lnTo>
                <a:cubicBezTo>
                  <a:pt x="1914319" y="54147"/>
                  <a:pt x="1911777" y="49398"/>
                  <a:pt x="1908329" y="45336"/>
                </a:cubicBezTo>
                <a:cubicBezTo>
                  <a:pt x="1891962" y="28280"/>
                  <a:pt x="1871744" y="15396"/>
                  <a:pt x="1849370" y="7771"/>
                </a:cubicBezTo>
                <a:cubicBezTo>
                  <a:pt x="1834516" y="2184"/>
                  <a:pt x="1818711" y="-436"/>
                  <a:pt x="1802849" y="59"/>
                </a:cubicBezTo>
                <a:cubicBezTo>
                  <a:pt x="1787102" y="29"/>
                  <a:pt x="1771461" y="2636"/>
                  <a:pt x="1756577" y="7771"/>
                </a:cubicBezTo>
                <a:cubicBezTo>
                  <a:pt x="1734026" y="15304"/>
                  <a:pt x="1713689" y="28295"/>
                  <a:pt x="1697369" y="45585"/>
                </a:cubicBezTo>
                <a:cubicBezTo>
                  <a:pt x="1694269" y="49796"/>
                  <a:pt x="1691911" y="54508"/>
                  <a:pt x="1690404" y="59516"/>
                </a:cubicBezTo>
                <a:lnTo>
                  <a:pt x="1665526" y="152060"/>
                </a:lnTo>
                <a:lnTo>
                  <a:pt x="1640649" y="60262"/>
                </a:lnTo>
                <a:cubicBezTo>
                  <a:pt x="1639318" y="55137"/>
                  <a:pt x="1636853" y="50376"/>
                  <a:pt x="1633435" y="46331"/>
                </a:cubicBezTo>
                <a:cubicBezTo>
                  <a:pt x="1616961" y="29285"/>
                  <a:pt x="1596666" y="16409"/>
                  <a:pt x="1574226" y="8766"/>
                </a:cubicBezTo>
                <a:cubicBezTo>
                  <a:pt x="1559920" y="2987"/>
                  <a:pt x="1544630" y="32"/>
                  <a:pt x="1529198" y="59"/>
                </a:cubicBezTo>
                <a:cubicBezTo>
                  <a:pt x="1513456" y="72"/>
                  <a:pt x="1497823" y="2676"/>
                  <a:pt x="1482927" y="7771"/>
                </a:cubicBezTo>
                <a:cubicBezTo>
                  <a:pt x="1460420" y="15247"/>
                  <a:pt x="1440150" y="28248"/>
                  <a:pt x="1423967" y="45585"/>
                </a:cubicBezTo>
                <a:cubicBezTo>
                  <a:pt x="1420693" y="49724"/>
                  <a:pt x="1418246" y="54453"/>
                  <a:pt x="1416753" y="59516"/>
                </a:cubicBezTo>
                <a:lnTo>
                  <a:pt x="1392373" y="149323"/>
                </a:lnTo>
                <a:lnTo>
                  <a:pt x="1367496" y="59267"/>
                </a:lnTo>
                <a:cubicBezTo>
                  <a:pt x="1366023" y="54147"/>
                  <a:pt x="1363481" y="49398"/>
                  <a:pt x="1360033" y="45336"/>
                </a:cubicBezTo>
                <a:cubicBezTo>
                  <a:pt x="1343666" y="28280"/>
                  <a:pt x="1323448" y="15396"/>
                  <a:pt x="1301073" y="7771"/>
                </a:cubicBezTo>
                <a:cubicBezTo>
                  <a:pt x="1286530" y="2310"/>
                  <a:pt x="1271076" y="-307"/>
                  <a:pt x="1255548" y="59"/>
                </a:cubicBezTo>
                <a:cubicBezTo>
                  <a:pt x="1239800" y="29"/>
                  <a:pt x="1224160" y="2636"/>
                  <a:pt x="1209276" y="7771"/>
                </a:cubicBezTo>
                <a:cubicBezTo>
                  <a:pt x="1186725" y="15304"/>
                  <a:pt x="1166387" y="28295"/>
                  <a:pt x="1150068" y="45585"/>
                </a:cubicBezTo>
                <a:cubicBezTo>
                  <a:pt x="1146968" y="49796"/>
                  <a:pt x="1144610" y="54508"/>
                  <a:pt x="1143102" y="59516"/>
                </a:cubicBezTo>
                <a:lnTo>
                  <a:pt x="1118225" y="152060"/>
                </a:lnTo>
                <a:lnTo>
                  <a:pt x="1093348" y="60262"/>
                </a:lnTo>
                <a:cubicBezTo>
                  <a:pt x="1092017" y="55137"/>
                  <a:pt x="1089551" y="50376"/>
                  <a:pt x="1086133" y="46331"/>
                </a:cubicBezTo>
                <a:cubicBezTo>
                  <a:pt x="1069659" y="29285"/>
                  <a:pt x="1049364" y="16409"/>
                  <a:pt x="1026925" y="8766"/>
                </a:cubicBezTo>
                <a:cubicBezTo>
                  <a:pt x="1012618" y="2987"/>
                  <a:pt x="997329" y="32"/>
                  <a:pt x="981897" y="59"/>
                </a:cubicBezTo>
                <a:cubicBezTo>
                  <a:pt x="966155" y="72"/>
                  <a:pt x="950522" y="2676"/>
                  <a:pt x="935625" y="7771"/>
                </a:cubicBezTo>
                <a:cubicBezTo>
                  <a:pt x="913119" y="15247"/>
                  <a:pt x="892849" y="28248"/>
                  <a:pt x="876666" y="45585"/>
                </a:cubicBezTo>
                <a:cubicBezTo>
                  <a:pt x="873392" y="49724"/>
                  <a:pt x="870944" y="54453"/>
                  <a:pt x="869452" y="59516"/>
                </a:cubicBezTo>
                <a:lnTo>
                  <a:pt x="845072" y="149323"/>
                </a:lnTo>
                <a:lnTo>
                  <a:pt x="820194" y="59267"/>
                </a:lnTo>
                <a:cubicBezTo>
                  <a:pt x="818722" y="54147"/>
                  <a:pt x="816179" y="49398"/>
                  <a:pt x="812731" y="45336"/>
                </a:cubicBezTo>
                <a:cubicBezTo>
                  <a:pt x="796364" y="28280"/>
                  <a:pt x="776147" y="15396"/>
                  <a:pt x="753772" y="7771"/>
                </a:cubicBezTo>
                <a:cubicBezTo>
                  <a:pt x="739231" y="2310"/>
                  <a:pt x="723775" y="-307"/>
                  <a:pt x="708246" y="59"/>
                </a:cubicBezTo>
                <a:cubicBezTo>
                  <a:pt x="692499" y="29"/>
                  <a:pt x="676859" y="2636"/>
                  <a:pt x="661975" y="7771"/>
                </a:cubicBezTo>
                <a:cubicBezTo>
                  <a:pt x="639426" y="15304"/>
                  <a:pt x="619086" y="28295"/>
                  <a:pt x="602766" y="45585"/>
                </a:cubicBezTo>
                <a:cubicBezTo>
                  <a:pt x="599667" y="49796"/>
                  <a:pt x="597311" y="54508"/>
                  <a:pt x="595801" y="59516"/>
                </a:cubicBezTo>
                <a:lnTo>
                  <a:pt x="570924" y="152060"/>
                </a:lnTo>
                <a:lnTo>
                  <a:pt x="546046" y="60262"/>
                </a:lnTo>
                <a:cubicBezTo>
                  <a:pt x="544715" y="55137"/>
                  <a:pt x="542250" y="50376"/>
                  <a:pt x="538832" y="46331"/>
                </a:cubicBezTo>
                <a:cubicBezTo>
                  <a:pt x="522358" y="29285"/>
                  <a:pt x="502063" y="16409"/>
                  <a:pt x="479624" y="8766"/>
                </a:cubicBezTo>
                <a:cubicBezTo>
                  <a:pt x="465317" y="2987"/>
                  <a:pt x="450027" y="32"/>
                  <a:pt x="434596" y="59"/>
                </a:cubicBezTo>
                <a:cubicBezTo>
                  <a:pt x="418853" y="72"/>
                  <a:pt x="403220" y="2676"/>
                  <a:pt x="388324" y="7771"/>
                </a:cubicBezTo>
                <a:cubicBezTo>
                  <a:pt x="365817" y="15247"/>
                  <a:pt x="345547" y="28248"/>
                  <a:pt x="329365" y="45585"/>
                </a:cubicBezTo>
                <a:cubicBezTo>
                  <a:pt x="326091" y="49724"/>
                  <a:pt x="323643" y="54453"/>
                  <a:pt x="322150" y="59516"/>
                </a:cubicBezTo>
                <a:lnTo>
                  <a:pt x="297770" y="149323"/>
                </a:lnTo>
                <a:lnTo>
                  <a:pt x="272893" y="59267"/>
                </a:lnTo>
                <a:cubicBezTo>
                  <a:pt x="271420" y="54147"/>
                  <a:pt x="268878" y="49398"/>
                  <a:pt x="265430" y="45336"/>
                </a:cubicBezTo>
                <a:cubicBezTo>
                  <a:pt x="249063" y="28280"/>
                  <a:pt x="228845" y="15396"/>
                  <a:pt x="206471" y="7771"/>
                </a:cubicBezTo>
                <a:cubicBezTo>
                  <a:pt x="191927" y="2310"/>
                  <a:pt x="176474" y="-307"/>
                  <a:pt x="160945" y="59"/>
                </a:cubicBezTo>
                <a:cubicBezTo>
                  <a:pt x="145198" y="29"/>
                  <a:pt x="129560" y="2636"/>
                  <a:pt x="114673" y="7771"/>
                </a:cubicBezTo>
                <a:cubicBezTo>
                  <a:pt x="92124" y="15304"/>
                  <a:pt x="71785" y="28295"/>
                  <a:pt x="55465" y="45585"/>
                </a:cubicBezTo>
                <a:cubicBezTo>
                  <a:pt x="52365" y="49796"/>
                  <a:pt x="50010" y="54508"/>
                  <a:pt x="48500" y="59516"/>
                </a:cubicBezTo>
                <a:lnTo>
                  <a:pt x="486" y="240374"/>
                </a:lnTo>
                <a:cubicBezTo>
                  <a:pt x="-2204" y="253848"/>
                  <a:pt x="6538" y="266951"/>
                  <a:pt x="20012" y="269640"/>
                </a:cubicBezTo>
                <a:cubicBezTo>
                  <a:pt x="32332" y="272100"/>
                  <a:pt x="44551" y="264988"/>
                  <a:pt x="48500" y="253062"/>
                </a:cubicBezTo>
                <a:lnTo>
                  <a:pt x="86313" y="110514"/>
                </a:lnTo>
                <a:lnTo>
                  <a:pt x="86313" y="188629"/>
                </a:lnTo>
                <a:lnTo>
                  <a:pt x="43524" y="348342"/>
                </a:lnTo>
                <a:lnTo>
                  <a:pt x="86313" y="348342"/>
                </a:lnTo>
                <a:lnTo>
                  <a:pt x="86313" y="547360"/>
                </a:lnTo>
                <a:lnTo>
                  <a:pt x="136068" y="547360"/>
                </a:lnTo>
                <a:lnTo>
                  <a:pt x="136068" y="348342"/>
                </a:lnTo>
                <a:lnTo>
                  <a:pt x="185822" y="348342"/>
                </a:lnTo>
                <a:lnTo>
                  <a:pt x="185822" y="547360"/>
                </a:lnTo>
                <a:lnTo>
                  <a:pt x="235577" y="547360"/>
                </a:lnTo>
                <a:lnTo>
                  <a:pt x="235577" y="348342"/>
                </a:lnTo>
                <a:lnTo>
                  <a:pt x="278366" y="348342"/>
                </a:lnTo>
                <a:lnTo>
                  <a:pt x="235577" y="188629"/>
                </a:lnTo>
                <a:lnTo>
                  <a:pt x="235577" y="108773"/>
                </a:lnTo>
                <a:lnTo>
                  <a:pt x="273639" y="253062"/>
                </a:lnTo>
                <a:cubicBezTo>
                  <a:pt x="276980" y="266388"/>
                  <a:pt x="290491" y="274486"/>
                  <a:pt x="303818" y="271145"/>
                </a:cubicBezTo>
                <a:cubicBezTo>
                  <a:pt x="312719" y="268913"/>
                  <a:pt x="319670" y="261963"/>
                  <a:pt x="321901" y="253062"/>
                </a:cubicBezTo>
                <a:lnTo>
                  <a:pt x="359964" y="108773"/>
                </a:lnTo>
                <a:lnTo>
                  <a:pt x="359964" y="547360"/>
                </a:lnTo>
                <a:lnTo>
                  <a:pt x="409718" y="547360"/>
                </a:lnTo>
                <a:lnTo>
                  <a:pt x="409718" y="273710"/>
                </a:lnTo>
                <a:lnTo>
                  <a:pt x="459473" y="273710"/>
                </a:lnTo>
                <a:lnTo>
                  <a:pt x="459473" y="547360"/>
                </a:lnTo>
                <a:lnTo>
                  <a:pt x="509228" y="547360"/>
                </a:lnTo>
                <a:lnTo>
                  <a:pt x="509228" y="110266"/>
                </a:lnTo>
                <a:lnTo>
                  <a:pt x="547041" y="253062"/>
                </a:lnTo>
                <a:cubicBezTo>
                  <a:pt x="547041" y="266801"/>
                  <a:pt x="558179" y="277939"/>
                  <a:pt x="571919" y="277939"/>
                </a:cubicBezTo>
                <a:cubicBezTo>
                  <a:pt x="585658" y="277939"/>
                  <a:pt x="596796" y="266801"/>
                  <a:pt x="596796" y="253062"/>
                </a:cubicBezTo>
                <a:lnTo>
                  <a:pt x="633614" y="110266"/>
                </a:lnTo>
                <a:lnTo>
                  <a:pt x="633614" y="188629"/>
                </a:lnTo>
                <a:lnTo>
                  <a:pt x="590825" y="348342"/>
                </a:lnTo>
                <a:lnTo>
                  <a:pt x="633614" y="348342"/>
                </a:lnTo>
                <a:lnTo>
                  <a:pt x="633614" y="547360"/>
                </a:lnTo>
                <a:lnTo>
                  <a:pt x="683369" y="547360"/>
                </a:lnTo>
                <a:lnTo>
                  <a:pt x="683369" y="348342"/>
                </a:lnTo>
                <a:lnTo>
                  <a:pt x="733124" y="348342"/>
                </a:lnTo>
                <a:lnTo>
                  <a:pt x="733124" y="547360"/>
                </a:lnTo>
                <a:lnTo>
                  <a:pt x="782878" y="547360"/>
                </a:lnTo>
                <a:lnTo>
                  <a:pt x="782878" y="348342"/>
                </a:lnTo>
                <a:lnTo>
                  <a:pt x="825667" y="348342"/>
                </a:lnTo>
                <a:lnTo>
                  <a:pt x="782878" y="188629"/>
                </a:lnTo>
                <a:lnTo>
                  <a:pt x="782878" y="108773"/>
                </a:lnTo>
                <a:lnTo>
                  <a:pt x="820941" y="253062"/>
                </a:lnTo>
                <a:cubicBezTo>
                  <a:pt x="824282" y="266388"/>
                  <a:pt x="837793" y="274486"/>
                  <a:pt x="851119" y="271145"/>
                </a:cubicBezTo>
                <a:cubicBezTo>
                  <a:pt x="860021" y="268913"/>
                  <a:pt x="866971" y="261963"/>
                  <a:pt x="869203" y="253062"/>
                </a:cubicBezTo>
                <a:lnTo>
                  <a:pt x="907265" y="108773"/>
                </a:lnTo>
                <a:lnTo>
                  <a:pt x="907265" y="547360"/>
                </a:lnTo>
                <a:lnTo>
                  <a:pt x="957020" y="547360"/>
                </a:lnTo>
                <a:lnTo>
                  <a:pt x="957020" y="273710"/>
                </a:lnTo>
                <a:lnTo>
                  <a:pt x="1006774" y="273710"/>
                </a:lnTo>
                <a:lnTo>
                  <a:pt x="1006774" y="547360"/>
                </a:lnTo>
                <a:lnTo>
                  <a:pt x="1056529" y="547360"/>
                </a:lnTo>
                <a:lnTo>
                  <a:pt x="1056529" y="110266"/>
                </a:lnTo>
                <a:lnTo>
                  <a:pt x="1094343" y="253062"/>
                </a:lnTo>
                <a:cubicBezTo>
                  <a:pt x="1094343" y="266801"/>
                  <a:pt x="1105480" y="277939"/>
                  <a:pt x="1119220" y="277939"/>
                </a:cubicBezTo>
                <a:cubicBezTo>
                  <a:pt x="1132960" y="277939"/>
                  <a:pt x="1144097" y="266801"/>
                  <a:pt x="1144097" y="253062"/>
                </a:cubicBezTo>
                <a:lnTo>
                  <a:pt x="1180916" y="110266"/>
                </a:lnTo>
                <a:lnTo>
                  <a:pt x="1180916" y="188629"/>
                </a:lnTo>
                <a:lnTo>
                  <a:pt x="1138127" y="348342"/>
                </a:lnTo>
                <a:lnTo>
                  <a:pt x="1180916" y="348342"/>
                </a:lnTo>
                <a:lnTo>
                  <a:pt x="1180916" y="547360"/>
                </a:lnTo>
                <a:lnTo>
                  <a:pt x="1230670" y="547360"/>
                </a:lnTo>
                <a:lnTo>
                  <a:pt x="1230670" y="348342"/>
                </a:lnTo>
                <a:lnTo>
                  <a:pt x="1280425" y="348342"/>
                </a:lnTo>
                <a:lnTo>
                  <a:pt x="1280425" y="547360"/>
                </a:lnTo>
                <a:lnTo>
                  <a:pt x="1330180" y="547360"/>
                </a:lnTo>
                <a:lnTo>
                  <a:pt x="1330180" y="348342"/>
                </a:lnTo>
                <a:lnTo>
                  <a:pt x="1372969" y="348342"/>
                </a:lnTo>
                <a:lnTo>
                  <a:pt x="1330180" y="188629"/>
                </a:lnTo>
                <a:lnTo>
                  <a:pt x="1330180" y="108773"/>
                </a:lnTo>
                <a:lnTo>
                  <a:pt x="1368242" y="253062"/>
                </a:lnTo>
                <a:cubicBezTo>
                  <a:pt x="1371583" y="266388"/>
                  <a:pt x="1385094" y="274486"/>
                  <a:pt x="1398421" y="271145"/>
                </a:cubicBezTo>
                <a:cubicBezTo>
                  <a:pt x="1407322" y="268913"/>
                  <a:pt x="1414273" y="261963"/>
                  <a:pt x="1416504" y="253062"/>
                </a:cubicBezTo>
                <a:lnTo>
                  <a:pt x="1454566" y="108773"/>
                </a:lnTo>
                <a:lnTo>
                  <a:pt x="1454566" y="547360"/>
                </a:lnTo>
                <a:lnTo>
                  <a:pt x="1504321" y="547360"/>
                </a:lnTo>
                <a:lnTo>
                  <a:pt x="1504321" y="273710"/>
                </a:lnTo>
                <a:lnTo>
                  <a:pt x="1554076" y="273710"/>
                </a:lnTo>
                <a:lnTo>
                  <a:pt x="1554076" y="547360"/>
                </a:lnTo>
                <a:lnTo>
                  <a:pt x="1603830" y="547360"/>
                </a:lnTo>
                <a:lnTo>
                  <a:pt x="1603830" y="110266"/>
                </a:lnTo>
                <a:lnTo>
                  <a:pt x="1641644" y="253062"/>
                </a:lnTo>
                <a:cubicBezTo>
                  <a:pt x="1641644" y="266801"/>
                  <a:pt x="1652782" y="277939"/>
                  <a:pt x="1666521" y="277939"/>
                </a:cubicBezTo>
                <a:cubicBezTo>
                  <a:pt x="1680261" y="277939"/>
                  <a:pt x="1691399" y="266801"/>
                  <a:pt x="1691399" y="253062"/>
                </a:cubicBezTo>
                <a:lnTo>
                  <a:pt x="1728217" y="110266"/>
                </a:lnTo>
                <a:lnTo>
                  <a:pt x="1728217" y="188629"/>
                </a:lnTo>
                <a:lnTo>
                  <a:pt x="1685428" y="348342"/>
                </a:lnTo>
                <a:lnTo>
                  <a:pt x="1728217" y="348342"/>
                </a:lnTo>
                <a:lnTo>
                  <a:pt x="1728217" y="547360"/>
                </a:lnTo>
                <a:lnTo>
                  <a:pt x="1777972" y="547360"/>
                </a:lnTo>
                <a:lnTo>
                  <a:pt x="1777972" y="348342"/>
                </a:lnTo>
                <a:lnTo>
                  <a:pt x="1827726" y="348342"/>
                </a:lnTo>
                <a:lnTo>
                  <a:pt x="1827726" y="547360"/>
                </a:lnTo>
                <a:lnTo>
                  <a:pt x="1877481" y="547360"/>
                </a:lnTo>
                <a:lnTo>
                  <a:pt x="1877481" y="348342"/>
                </a:lnTo>
                <a:lnTo>
                  <a:pt x="1920270" y="348342"/>
                </a:lnTo>
                <a:lnTo>
                  <a:pt x="1877481" y="188629"/>
                </a:lnTo>
                <a:lnTo>
                  <a:pt x="1877481" y="108773"/>
                </a:lnTo>
                <a:lnTo>
                  <a:pt x="1915543" y="253062"/>
                </a:lnTo>
                <a:cubicBezTo>
                  <a:pt x="1918546" y="264237"/>
                  <a:pt x="1928855" y="271866"/>
                  <a:pt x="1940421" y="271471"/>
                </a:cubicBezTo>
                <a:cubicBezTo>
                  <a:pt x="1954156" y="271085"/>
                  <a:pt x="1964975" y="259637"/>
                  <a:pt x="1964589" y="245902"/>
                </a:cubicBezTo>
                <a:cubicBezTo>
                  <a:pt x="1964534" y="244036"/>
                  <a:pt x="1964273" y="242183"/>
                  <a:pt x="1963806" y="240374"/>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F3A8643A-DE4B-C5FB-8920-A45EEA7C080E}"/>
              </a:ext>
            </a:extLst>
          </p:cNvPr>
          <p:cNvSpPr/>
          <p:nvPr/>
        </p:nvSpPr>
        <p:spPr>
          <a:xfrm>
            <a:off x="8824001" y="2441433"/>
            <a:ext cx="165848"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2"/>
                  <a:pt x="124387" y="62193"/>
                </a:cubicBezTo>
                <a:cubicBezTo>
                  <a:pt x="124387" y="27845"/>
                  <a:pt x="96541" y="0"/>
                  <a:pt x="62193" y="0"/>
                </a:cubicBezTo>
                <a:cubicBezTo>
                  <a:pt x="27845" y="0"/>
                  <a:pt x="0" y="27845"/>
                  <a:pt x="0" y="62193"/>
                </a:cubicBezTo>
                <a:cubicBezTo>
                  <a:pt x="0" y="96542"/>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23BF69F6-F72B-324A-0E13-B3A81B1677F5}"/>
              </a:ext>
            </a:extLst>
          </p:cNvPr>
          <p:cNvSpPr/>
          <p:nvPr/>
        </p:nvSpPr>
        <p:spPr>
          <a:xfrm>
            <a:off x="9188868" y="2441433"/>
            <a:ext cx="165848"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2"/>
                  <a:pt x="124387" y="62193"/>
                </a:cubicBezTo>
                <a:cubicBezTo>
                  <a:pt x="124387" y="27845"/>
                  <a:pt x="96541" y="0"/>
                  <a:pt x="62193" y="0"/>
                </a:cubicBezTo>
                <a:cubicBezTo>
                  <a:pt x="27845" y="0"/>
                  <a:pt x="0" y="27845"/>
                  <a:pt x="0" y="62193"/>
                </a:cubicBezTo>
                <a:cubicBezTo>
                  <a:pt x="0" y="96542"/>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30" name="Freeform: Shape 29">
            <a:extLst>
              <a:ext uri="{FF2B5EF4-FFF2-40B4-BE49-F238E27FC236}">
                <a16:creationId xmlns:a16="http://schemas.microsoft.com/office/drawing/2014/main" id="{45699389-BEC8-74F8-7050-769897EF2B97}"/>
              </a:ext>
            </a:extLst>
          </p:cNvPr>
          <p:cNvSpPr/>
          <p:nvPr/>
        </p:nvSpPr>
        <p:spPr>
          <a:xfrm>
            <a:off x="8459133" y="2441433"/>
            <a:ext cx="165848"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2"/>
                  <a:pt x="124387" y="62193"/>
                </a:cubicBezTo>
                <a:cubicBezTo>
                  <a:pt x="124387" y="27845"/>
                  <a:pt x="96541" y="0"/>
                  <a:pt x="62193" y="0"/>
                </a:cubicBezTo>
                <a:cubicBezTo>
                  <a:pt x="27845" y="0"/>
                  <a:pt x="0" y="27845"/>
                  <a:pt x="0" y="62193"/>
                </a:cubicBezTo>
                <a:cubicBezTo>
                  <a:pt x="0" y="96542"/>
                  <a:pt x="27845" y="124387"/>
                  <a:pt x="62193" y="124387"/>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31" name="Freeform: Shape 30">
            <a:extLst>
              <a:ext uri="{FF2B5EF4-FFF2-40B4-BE49-F238E27FC236}">
                <a16:creationId xmlns:a16="http://schemas.microsoft.com/office/drawing/2014/main" id="{640B23EB-1C28-24BA-F029-CF6EE9094A74}"/>
              </a:ext>
            </a:extLst>
          </p:cNvPr>
          <p:cNvSpPr/>
          <p:nvPr/>
        </p:nvSpPr>
        <p:spPr>
          <a:xfrm>
            <a:off x="8326688" y="2640373"/>
            <a:ext cx="1161139" cy="729813"/>
          </a:xfrm>
          <a:custGeom>
            <a:avLst/>
            <a:gdLst>
              <a:gd name="connsiteX0" fmla="*/ 869785 w 870854"/>
              <a:gd name="connsiteY0" fmla="*/ 240374 h 547360"/>
              <a:gd name="connsiteX1" fmla="*/ 821772 w 870854"/>
              <a:gd name="connsiteY1" fmla="*/ 59267 h 547360"/>
              <a:gd name="connsiteX2" fmla="*/ 814308 w 870854"/>
              <a:gd name="connsiteY2" fmla="*/ 45336 h 547360"/>
              <a:gd name="connsiteX3" fmla="*/ 755349 w 870854"/>
              <a:gd name="connsiteY3" fmla="*/ 7771 h 547360"/>
              <a:gd name="connsiteX4" fmla="*/ 708828 w 870854"/>
              <a:gd name="connsiteY4" fmla="*/ 59 h 547360"/>
              <a:gd name="connsiteX5" fmla="*/ 662557 w 870854"/>
              <a:gd name="connsiteY5" fmla="*/ 7771 h 547360"/>
              <a:gd name="connsiteX6" fmla="*/ 603349 w 870854"/>
              <a:gd name="connsiteY6" fmla="*/ 45585 h 547360"/>
              <a:gd name="connsiteX7" fmla="*/ 596383 w 870854"/>
              <a:gd name="connsiteY7" fmla="*/ 59516 h 547360"/>
              <a:gd name="connsiteX8" fmla="*/ 571506 w 870854"/>
              <a:gd name="connsiteY8" fmla="*/ 152060 h 547360"/>
              <a:gd name="connsiteX9" fmla="*/ 546628 w 870854"/>
              <a:gd name="connsiteY9" fmla="*/ 60262 h 547360"/>
              <a:gd name="connsiteX10" fmla="*/ 539414 w 870854"/>
              <a:gd name="connsiteY10" fmla="*/ 46331 h 547360"/>
              <a:gd name="connsiteX11" fmla="*/ 480206 w 870854"/>
              <a:gd name="connsiteY11" fmla="*/ 8766 h 547360"/>
              <a:gd name="connsiteX12" fmla="*/ 435178 w 870854"/>
              <a:gd name="connsiteY12" fmla="*/ 59 h 547360"/>
              <a:gd name="connsiteX13" fmla="*/ 388906 w 870854"/>
              <a:gd name="connsiteY13" fmla="*/ 7771 h 547360"/>
              <a:gd name="connsiteX14" fmla="*/ 329947 w 870854"/>
              <a:gd name="connsiteY14" fmla="*/ 45585 h 547360"/>
              <a:gd name="connsiteX15" fmla="*/ 322732 w 870854"/>
              <a:gd name="connsiteY15" fmla="*/ 59516 h 547360"/>
              <a:gd name="connsiteX16" fmla="*/ 298352 w 870854"/>
              <a:gd name="connsiteY16" fmla="*/ 149323 h 547360"/>
              <a:gd name="connsiteX17" fmla="*/ 273475 w 870854"/>
              <a:gd name="connsiteY17" fmla="*/ 59267 h 547360"/>
              <a:gd name="connsiteX18" fmla="*/ 266012 w 870854"/>
              <a:gd name="connsiteY18" fmla="*/ 45336 h 547360"/>
              <a:gd name="connsiteX19" fmla="*/ 207053 w 870854"/>
              <a:gd name="connsiteY19" fmla="*/ 7771 h 547360"/>
              <a:gd name="connsiteX20" fmla="*/ 161527 w 870854"/>
              <a:gd name="connsiteY20" fmla="*/ 59 h 547360"/>
              <a:gd name="connsiteX21" fmla="*/ 115255 w 870854"/>
              <a:gd name="connsiteY21" fmla="*/ 7771 h 547360"/>
              <a:gd name="connsiteX22" fmla="*/ 56047 w 870854"/>
              <a:gd name="connsiteY22" fmla="*/ 45585 h 547360"/>
              <a:gd name="connsiteX23" fmla="*/ 49082 w 870854"/>
              <a:gd name="connsiteY23" fmla="*/ 59516 h 547360"/>
              <a:gd name="connsiteX24" fmla="*/ 820 w 870854"/>
              <a:gd name="connsiteY24" fmla="*/ 241369 h 547360"/>
              <a:gd name="connsiteX25" fmla="*/ 18482 w 870854"/>
              <a:gd name="connsiteY25" fmla="*/ 271719 h 547360"/>
              <a:gd name="connsiteX26" fmla="*/ 24951 w 870854"/>
              <a:gd name="connsiteY26" fmla="*/ 271719 h 547360"/>
              <a:gd name="connsiteX27" fmla="*/ 49828 w 870854"/>
              <a:gd name="connsiteY27" fmla="*/ 253310 h 547360"/>
              <a:gd name="connsiteX28" fmla="*/ 86895 w 870854"/>
              <a:gd name="connsiteY28" fmla="*/ 110266 h 547360"/>
              <a:gd name="connsiteX29" fmla="*/ 86895 w 870854"/>
              <a:gd name="connsiteY29" fmla="*/ 188629 h 547360"/>
              <a:gd name="connsiteX30" fmla="*/ 44106 w 870854"/>
              <a:gd name="connsiteY30" fmla="*/ 348342 h 547360"/>
              <a:gd name="connsiteX31" fmla="*/ 86895 w 870854"/>
              <a:gd name="connsiteY31" fmla="*/ 348342 h 547360"/>
              <a:gd name="connsiteX32" fmla="*/ 86895 w 870854"/>
              <a:gd name="connsiteY32" fmla="*/ 547360 h 547360"/>
              <a:gd name="connsiteX33" fmla="*/ 136650 w 870854"/>
              <a:gd name="connsiteY33" fmla="*/ 547360 h 547360"/>
              <a:gd name="connsiteX34" fmla="*/ 136650 w 870854"/>
              <a:gd name="connsiteY34" fmla="*/ 348342 h 547360"/>
              <a:gd name="connsiteX35" fmla="*/ 186404 w 870854"/>
              <a:gd name="connsiteY35" fmla="*/ 348342 h 547360"/>
              <a:gd name="connsiteX36" fmla="*/ 186404 w 870854"/>
              <a:gd name="connsiteY36" fmla="*/ 547360 h 547360"/>
              <a:gd name="connsiteX37" fmla="*/ 236159 w 870854"/>
              <a:gd name="connsiteY37" fmla="*/ 547360 h 547360"/>
              <a:gd name="connsiteX38" fmla="*/ 236159 w 870854"/>
              <a:gd name="connsiteY38" fmla="*/ 348342 h 547360"/>
              <a:gd name="connsiteX39" fmla="*/ 278948 w 870854"/>
              <a:gd name="connsiteY39" fmla="*/ 348342 h 547360"/>
              <a:gd name="connsiteX40" fmla="*/ 236159 w 870854"/>
              <a:gd name="connsiteY40" fmla="*/ 188629 h 547360"/>
              <a:gd name="connsiteX41" fmla="*/ 236159 w 870854"/>
              <a:gd name="connsiteY41" fmla="*/ 108773 h 547360"/>
              <a:gd name="connsiteX42" fmla="*/ 274221 w 870854"/>
              <a:gd name="connsiteY42" fmla="*/ 253061 h 547360"/>
              <a:gd name="connsiteX43" fmla="*/ 304400 w 870854"/>
              <a:gd name="connsiteY43" fmla="*/ 271145 h 547360"/>
              <a:gd name="connsiteX44" fmla="*/ 322483 w 870854"/>
              <a:gd name="connsiteY44" fmla="*/ 253061 h 547360"/>
              <a:gd name="connsiteX45" fmla="*/ 360546 w 870854"/>
              <a:gd name="connsiteY45" fmla="*/ 108773 h 547360"/>
              <a:gd name="connsiteX46" fmla="*/ 360546 w 870854"/>
              <a:gd name="connsiteY46" fmla="*/ 547360 h 547360"/>
              <a:gd name="connsiteX47" fmla="*/ 410300 w 870854"/>
              <a:gd name="connsiteY47" fmla="*/ 547360 h 547360"/>
              <a:gd name="connsiteX48" fmla="*/ 410300 w 870854"/>
              <a:gd name="connsiteY48" fmla="*/ 273710 h 547360"/>
              <a:gd name="connsiteX49" fmla="*/ 460055 w 870854"/>
              <a:gd name="connsiteY49" fmla="*/ 273710 h 547360"/>
              <a:gd name="connsiteX50" fmla="*/ 460055 w 870854"/>
              <a:gd name="connsiteY50" fmla="*/ 547360 h 547360"/>
              <a:gd name="connsiteX51" fmla="*/ 509810 w 870854"/>
              <a:gd name="connsiteY51" fmla="*/ 547360 h 547360"/>
              <a:gd name="connsiteX52" fmla="*/ 509810 w 870854"/>
              <a:gd name="connsiteY52" fmla="*/ 110266 h 547360"/>
              <a:gd name="connsiteX53" fmla="*/ 547623 w 870854"/>
              <a:gd name="connsiteY53" fmla="*/ 253061 h 547360"/>
              <a:gd name="connsiteX54" fmla="*/ 572501 w 870854"/>
              <a:gd name="connsiteY54" fmla="*/ 277939 h 547360"/>
              <a:gd name="connsiteX55" fmla="*/ 597378 w 870854"/>
              <a:gd name="connsiteY55" fmla="*/ 253061 h 547360"/>
              <a:gd name="connsiteX56" fmla="*/ 634196 w 870854"/>
              <a:gd name="connsiteY56" fmla="*/ 110266 h 547360"/>
              <a:gd name="connsiteX57" fmla="*/ 634196 w 870854"/>
              <a:gd name="connsiteY57" fmla="*/ 188629 h 547360"/>
              <a:gd name="connsiteX58" fmla="*/ 591407 w 870854"/>
              <a:gd name="connsiteY58" fmla="*/ 348342 h 547360"/>
              <a:gd name="connsiteX59" fmla="*/ 634196 w 870854"/>
              <a:gd name="connsiteY59" fmla="*/ 348342 h 547360"/>
              <a:gd name="connsiteX60" fmla="*/ 634196 w 870854"/>
              <a:gd name="connsiteY60" fmla="*/ 547360 h 547360"/>
              <a:gd name="connsiteX61" fmla="*/ 683951 w 870854"/>
              <a:gd name="connsiteY61" fmla="*/ 547360 h 547360"/>
              <a:gd name="connsiteX62" fmla="*/ 683951 w 870854"/>
              <a:gd name="connsiteY62" fmla="*/ 348342 h 547360"/>
              <a:gd name="connsiteX63" fmla="*/ 733706 w 870854"/>
              <a:gd name="connsiteY63" fmla="*/ 348342 h 547360"/>
              <a:gd name="connsiteX64" fmla="*/ 733706 w 870854"/>
              <a:gd name="connsiteY64" fmla="*/ 547360 h 547360"/>
              <a:gd name="connsiteX65" fmla="*/ 783460 w 870854"/>
              <a:gd name="connsiteY65" fmla="*/ 547360 h 547360"/>
              <a:gd name="connsiteX66" fmla="*/ 783460 w 870854"/>
              <a:gd name="connsiteY66" fmla="*/ 348342 h 547360"/>
              <a:gd name="connsiteX67" fmla="*/ 826250 w 870854"/>
              <a:gd name="connsiteY67" fmla="*/ 348342 h 547360"/>
              <a:gd name="connsiteX68" fmla="*/ 783460 w 870854"/>
              <a:gd name="connsiteY68" fmla="*/ 188629 h 547360"/>
              <a:gd name="connsiteX69" fmla="*/ 783460 w 870854"/>
              <a:gd name="connsiteY69" fmla="*/ 108773 h 547360"/>
              <a:gd name="connsiteX70" fmla="*/ 821523 w 870854"/>
              <a:gd name="connsiteY70" fmla="*/ 253061 h 547360"/>
              <a:gd name="connsiteX71" fmla="*/ 846400 w 870854"/>
              <a:gd name="connsiteY71" fmla="*/ 271471 h 547360"/>
              <a:gd name="connsiteX72" fmla="*/ 852868 w 870854"/>
              <a:gd name="connsiteY72" fmla="*/ 271471 h 547360"/>
              <a:gd name="connsiteX73" fmla="*/ 869872 w 870854"/>
              <a:gd name="connsiteY73" fmla="*/ 240670 h 547360"/>
              <a:gd name="connsiteX74" fmla="*/ 869785 w 870854"/>
              <a:gd name="connsiteY74" fmla="*/ 240374 h 5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70854" h="547360">
                <a:moveTo>
                  <a:pt x="869785" y="240374"/>
                </a:moveTo>
                <a:lnTo>
                  <a:pt x="821772" y="59267"/>
                </a:lnTo>
                <a:cubicBezTo>
                  <a:pt x="820299" y="54147"/>
                  <a:pt x="817756" y="49398"/>
                  <a:pt x="814308" y="45336"/>
                </a:cubicBezTo>
                <a:cubicBezTo>
                  <a:pt x="797942" y="28280"/>
                  <a:pt x="777724" y="15396"/>
                  <a:pt x="755349" y="7771"/>
                </a:cubicBezTo>
                <a:cubicBezTo>
                  <a:pt x="740495" y="2184"/>
                  <a:pt x="724690" y="-436"/>
                  <a:pt x="708828" y="59"/>
                </a:cubicBezTo>
                <a:cubicBezTo>
                  <a:pt x="693081" y="29"/>
                  <a:pt x="677441" y="2636"/>
                  <a:pt x="662557" y="7771"/>
                </a:cubicBezTo>
                <a:cubicBezTo>
                  <a:pt x="640008" y="15304"/>
                  <a:pt x="619668" y="28295"/>
                  <a:pt x="603349" y="45585"/>
                </a:cubicBezTo>
                <a:cubicBezTo>
                  <a:pt x="600249" y="49796"/>
                  <a:pt x="597893" y="54508"/>
                  <a:pt x="596383" y="59516"/>
                </a:cubicBezTo>
                <a:lnTo>
                  <a:pt x="571506" y="152060"/>
                </a:lnTo>
                <a:lnTo>
                  <a:pt x="546628" y="60262"/>
                </a:lnTo>
                <a:cubicBezTo>
                  <a:pt x="545297" y="55137"/>
                  <a:pt x="542832" y="50376"/>
                  <a:pt x="539414" y="46331"/>
                </a:cubicBezTo>
                <a:cubicBezTo>
                  <a:pt x="522940" y="29285"/>
                  <a:pt x="502645" y="16408"/>
                  <a:pt x="480206" y="8766"/>
                </a:cubicBezTo>
                <a:cubicBezTo>
                  <a:pt x="465899" y="2987"/>
                  <a:pt x="450609" y="31"/>
                  <a:pt x="435178" y="59"/>
                </a:cubicBezTo>
                <a:cubicBezTo>
                  <a:pt x="419435" y="71"/>
                  <a:pt x="403802" y="2676"/>
                  <a:pt x="388906" y="7771"/>
                </a:cubicBezTo>
                <a:cubicBezTo>
                  <a:pt x="366399" y="15247"/>
                  <a:pt x="346129" y="28247"/>
                  <a:pt x="329947" y="45585"/>
                </a:cubicBezTo>
                <a:cubicBezTo>
                  <a:pt x="326673" y="49724"/>
                  <a:pt x="324225" y="54453"/>
                  <a:pt x="322732" y="59516"/>
                </a:cubicBezTo>
                <a:lnTo>
                  <a:pt x="298352" y="149323"/>
                </a:lnTo>
                <a:lnTo>
                  <a:pt x="273475" y="59267"/>
                </a:lnTo>
                <a:cubicBezTo>
                  <a:pt x="272002" y="54147"/>
                  <a:pt x="269460" y="49398"/>
                  <a:pt x="266012" y="45336"/>
                </a:cubicBezTo>
                <a:cubicBezTo>
                  <a:pt x="249645" y="28280"/>
                  <a:pt x="229427" y="15396"/>
                  <a:pt x="207053" y="7771"/>
                </a:cubicBezTo>
                <a:cubicBezTo>
                  <a:pt x="192512" y="2310"/>
                  <a:pt x="177056" y="-306"/>
                  <a:pt x="161527" y="59"/>
                </a:cubicBezTo>
                <a:cubicBezTo>
                  <a:pt x="145780" y="29"/>
                  <a:pt x="130139" y="2636"/>
                  <a:pt x="115255" y="7771"/>
                </a:cubicBezTo>
                <a:cubicBezTo>
                  <a:pt x="92706" y="15304"/>
                  <a:pt x="72367" y="28295"/>
                  <a:pt x="56047" y="45585"/>
                </a:cubicBezTo>
                <a:cubicBezTo>
                  <a:pt x="52947" y="49796"/>
                  <a:pt x="50592" y="54508"/>
                  <a:pt x="49082" y="59516"/>
                </a:cubicBezTo>
                <a:lnTo>
                  <a:pt x="820" y="241369"/>
                </a:lnTo>
                <a:cubicBezTo>
                  <a:pt x="-2656" y="254624"/>
                  <a:pt x="5240" y="268194"/>
                  <a:pt x="18482" y="271719"/>
                </a:cubicBezTo>
                <a:cubicBezTo>
                  <a:pt x="20632" y="271963"/>
                  <a:pt x="22801" y="271963"/>
                  <a:pt x="24951" y="271719"/>
                </a:cubicBezTo>
                <a:cubicBezTo>
                  <a:pt x="36516" y="272115"/>
                  <a:pt x="46825" y="264485"/>
                  <a:pt x="49828" y="253310"/>
                </a:cubicBezTo>
                <a:lnTo>
                  <a:pt x="86895" y="110266"/>
                </a:lnTo>
                <a:lnTo>
                  <a:pt x="86895" y="188629"/>
                </a:lnTo>
                <a:lnTo>
                  <a:pt x="44106" y="348342"/>
                </a:lnTo>
                <a:lnTo>
                  <a:pt x="86895" y="348342"/>
                </a:lnTo>
                <a:lnTo>
                  <a:pt x="86895" y="547360"/>
                </a:lnTo>
                <a:lnTo>
                  <a:pt x="136650" y="547360"/>
                </a:lnTo>
                <a:lnTo>
                  <a:pt x="136650" y="348342"/>
                </a:lnTo>
                <a:lnTo>
                  <a:pt x="186404" y="348342"/>
                </a:lnTo>
                <a:lnTo>
                  <a:pt x="186404" y="547360"/>
                </a:lnTo>
                <a:lnTo>
                  <a:pt x="236159" y="547360"/>
                </a:lnTo>
                <a:lnTo>
                  <a:pt x="236159" y="348342"/>
                </a:lnTo>
                <a:lnTo>
                  <a:pt x="278948" y="348342"/>
                </a:lnTo>
                <a:lnTo>
                  <a:pt x="236159" y="188629"/>
                </a:lnTo>
                <a:lnTo>
                  <a:pt x="236159" y="108773"/>
                </a:lnTo>
                <a:lnTo>
                  <a:pt x="274221" y="253061"/>
                </a:lnTo>
                <a:cubicBezTo>
                  <a:pt x="277562" y="266388"/>
                  <a:pt x="291073" y="274486"/>
                  <a:pt x="304400" y="271145"/>
                </a:cubicBezTo>
                <a:cubicBezTo>
                  <a:pt x="313301" y="268913"/>
                  <a:pt x="320252" y="261963"/>
                  <a:pt x="322483" y="253061"/>
                </a:cubicBezTo>
                <a:lnTo>
                  <a:pt x="360546" y="108773"/>
                </a:lnTo>
                <a:lnTo>
                  <a:pt x="360546" y="547360"/>
                </a:lnTo>
                <a:lnTo>
                  <a:pt x="410300" y="547360"/>
                </a:lnTo>
                <a:lnTo>
                  <a:pt x="410300" y="273710"/>
                </a:lnTo>
                <a:lnTo>
                  <a:pt x="460055" y="273710"/>
                </a:lnTo>
                <a:lnTo>
                  <a:pt x="460055" y="547360"/>
                </a:lnTo>
                <a:lnTo>
                  <a:pt x="509810" y="547360"/>
                </a:lnTo>
                <a:lnTo>
                  <a:pt x="509810" y="110266"/>
                </a:lnTo>
                <a:lnTo>
                  <a:pt x="547623" y="253061"/>
                </a:lnTo>
                <a:cubicBezTo>
                  <a:pt x="547623" y="266801"/>
                  <a:pt x="558761" y="277939"/>
                  <a:pt x="572501" y="277939"/>
                </a:cubicBezTo>
                <a:cubicBezTo>
                  <a:pt x="586240" y="277939"/>
                  <a:pt x="597378" y="266801"/>
                  <a:pt x="597378" y="253061"/>
                </a:cubicBezTo>
                <a:lnTo>
                  <a:pt x="634196" y="110266"/>
                </a:lnTo>
                <a:lnTo>
                  <a:pt x="634196" y="188629"/>
                </a:lnTo>
                <a:lnTo>
                  <a:pt x="591407" y="348342"/>
                </a:lnTo>
                <a:lnTo>
                  <a:pt x="634196" y="348342"/>
                </a:lnTo>
                <a:lnTo>
                  <a:pt x="634196" y="547360"/>
                </a:lnTo>
                <a:lnTo>
                  <a:pt x="683951" y="547360"/>
                </a:lnTo>
                <a:lnTo>
                  <a:pt x="683951" y="348342"/>
                </a:lnTo>
                <a:lnTo>
                  <a:pt x="733706" y="348342"/>
                </a:lnTo>
                <a:lnTo>
                  <a:pt x="733706" y="547360"/>
                </a:lnTo>
                <a:lnTo>
                  <a:pt x="783460" y="547360"/>
                </a:lnTo>
                <a:lnTo>
                  <a:pt x="783460" y="348342"/>
                </a:lnTo>
                <a:lnTo>
                  <a:pt x="826250" y="348342"/>
                </a:lnTo>
                <a:lnTo>
                  <a:pt x="783460" y="188629"/>
                </a:lnTo>
                <a:lnTo>
                  <a:pt x="783460" y="108773"/>
                </a:lnTo>
                <a:lnTo>
                  <a:pt x="821523" y="253061"/>
                </a:lnTo>
                <a:cubicBezTo>
                  <a:pt x="824526" y="264236"/>
                  <a:pt x="834835" y="271866"/>
                  <a:pt x="846400" y="271471"/>
                </a:cubicBezTo>
                <a:lnTo>
                  <a:pt x="852868" y="271471"/>
                </a:lnTo>
                <a:cubicBezTo>
                  <a:pt x="866068" y="267662"/>
                  <a:pt x="873683" y="253872"/>
                  <a:pt x="869872" y="240670"/>
                </a:cubicBezTo>
                <a:cubicBezTo>
                  <a:pt x="869844" y="240573"/>
                  <a:pt x="869815" y="240474"/>
                  <a:pt x="869785" y="240374"/>
                </a:cubicBezTo>
                <a:close/>
              </a:path>
            </a:pathLst>
          </a:custGeom>
          <a:solidFill>
            <a:srgbClr val="415176"/>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pic>
        <p:nvPicPr>
          <p:cNvPr id="32" name="Picture 31">
            <a:extLst>
              <a:ext uri="{FF2B5EF4-FFF2-40B4-BE49-F238E27FC236}">
                <a16:creationId xmlns:a16="http://schemas.microsoft.com/office/drawing/2014/main" id="{AF87C7DC-D55D-9E09-6007-0CD5802C47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4159" y="1258219"/>
            <a:ext cx="3240168" cy="1163791"/>
          </a:xfrm>
          <a:prstGeom prst="rect">
            <a:avLst/>
          </a:prstGeom>
        </p:spPr>
      </p:pic>
      <p:pic>
        <p:nvPicPr>
          <p:cNvPr id="33" name="Picture 2" descr="PARAGON-HF - Angiotensin Receptor Neprilysin Inhibition in Heart Failure  with Preserved Ejection Fraction">
            <a:extLst>
              <a:ext uri="{FF2B5EF4-FFF2-40B4-BE49-F238E27FC236}">
                <a16:creationId xmlns:a16="http://schemas.microsoft.com/office/drawing/2014/main" id="{18D1019A-E35A-D4E4-0E4F-716B464D93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33858" y="1258219"/>
            <a:ext cx="3479797" cy="881652"/>
          </a:xfrm>
          <a:prstGeom prst="rect">
            <a:avLst/>
          </a:prstGeom>
          <a:noFill/>
          <a:extLst>
            <a:ext uri="{909E8E84-426E-40DD-AFC4-6F175D3DCCD1}">
              <a14:hiddenFill xmlns:a14="http://schemas.microsoft.com/office/drawing/2010/main">
                <a:solidFill>
                  <a:srgbClr val="FFFFFF"/>
                </a:solidFill>
              </a14:hiddenFill>
            </a:ext>
          </a:extLst>
        </p:spPr>
      </p:pic>
      <p:sp>
        <p:nvSpPr>
          <p:cNvPr id="34" name="Plus Sign 33">
            <a:extLst>
              <a:ext uri="{FF2B5EF4-FFF2-40B4-BE49-F238E27FC236}">
                <a16:creationId xmlns:a16="http://schemas.microsoft.com/office/drawing/2014/main" id="{C6C092C1-233A-0C08-5528-6ED355ADA2BA}"/>
              </a:ext>
            </a:extLst>
          </p:cNvPr>
          <p:cNvSpPr/>
          <p:nvPr/>
        </p:nvSpPr>
        <p:spPr>
          <a:xfrm>
            <a:off x="5235583" y="2626212"/>
            <a:ext cx="1173005" cy="1153924"/>
          </a:xfrm>
          <a:prstGeom prst="mathPlus">
            <a:avLst/>
          </a:prstGeom>
          <a:solidFill>
            <a:srgbClr val="C00000"/>
          </a:solidFill>
          <a:ln>
            <a:solidFill>
              <a:srgbClr val="BC2B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E50A43A9-44B3-98E1-51F2-78A968E9084A}"/>
              </a:ext>
            </a:extLst>
          </p:cNvPr>
          <p:cNvSpPr txBox="1"/>
          <p:nvPr/>
        </p:nvSpPr>
        <p:spPr>
          <a:xfrm>
            <a:off x="3062123" y="5768139"/>
            <a:ext cx="60677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Arial" panose="020B0604020202020204"/>
                <a:ea typeface="+mn-ea"/>
                <a:cs typeface="+mn-cs"/>
              </a:rPr>
              <a:t>Pooled analysis of all 5,262 participants</a:t>
            </a:r>
          </a:p>
        </p:txBody>
      </p:sp>
      <p:sp>
        <p:nvSpPr>
          <p:cNvPr id="46" name="Freeform: Shape 45">
            <a:extLst>
              <a:ext uri="{FF2B5EF4-FFF2-40B4-BE49-F238E27FC236}">
                <a16:creationId xmlns:a16="http://schemas.microsoft.com/office/drawing/2014/main" id="{1C17A1CF-DD2B-EA03-4BFC-7CDC9B0BBC0E}"/>
              </a:ext>
            </a:extLst>
          </p:cNvPr>
          <p:cNvSpPr/>
          <p:nvPr/>
        </p:nvSpPr>
        <p:spPr>
          <a:xfrm>
            <a:off x="8990880" y="4338883"/>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7" name="Freeform: Shape 46">
            <a:extLst>
              <a:ext uri="{FF2B5EF4-FFF2-40B4-BE49-F238E27FC236}">
                <a16:creationId xmlns:a16="http://schemas.microsoft.com/office/drawing/2014/main" id="{E6DC94CD-98E2-FC6C-A086-1B63AC30D61C}"/>
              </a:ext>
            </a:extLst>
          </p:cNvPr>
          <p:cNvSpPr/>
          <p:nvPr/>
        </p:nvSpPr>
        <p:spPr>
          <a:xfrm>
            <a:off x="9355748" y="4338883"/>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8" name="Freeform: Shape 47">
            <a:extLst>
              <a:ext uri="{FF2B5EF4-FFF2-40B4-BE49-F238E27FC236}">
                <a16:creationId xmlns:a16="http://schemas.microsoft.com/office/drawing/2014/main" id="{ADC68F00-8C5B-811F-25C1-FF9084F54ED6}"/>
              </a:ext>
            </a:extLst>
          </p:cNvPr>
          <p:cNvSpPr/>
          <p:nvPr/>
        </p:nvSpPr>
        <p:spPr>
          <a:xfrm>
            <a:off x="8261145" y="4338883"/>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9" name="Freeform: Shape 48">
            <a:extLst>
              <a:ext uri="{FF2B5EF4-FFF2-40B4-BE49-F238E27FC236}">
                <a16:creationId xmlns:a16="http://schemas.microsoft.com/office/drawing/2014/main" id="{E6C344E9-DA23-9B58-9A67-F87F39D21CCA}"/>
              </a:ext>
            </a:extLst>
          </p:cNvPr>
          <p:cNvSpPr/>
          <p:nvPr/>
        </p:nvSpPr>
        <p:spPr>
          <a:xfrm>
            <a:off x="8626012" y="4338883"/>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50" name="Freeform: Shape 49">
            <a:extLst>
              <a:ext uri="{FF2B5EF4-FFF2-40B4-BE49-F238E27FC236}">
                <a16:creationId xmlns:a16="http://schemas.microsoft.com/office/drawing/2014/main" id="{C89540EE-2CC8-20F4-99E9-E4B814034BD4}"/>
              </a:ext>
            </a:extLst>
          </p:cNvPr>
          <p:cNvSpPr/>
          <p:nvPr/>
        </p:nvSpPr>
        <p:spPr>
          <a:xfrm>
            <a:off x="7531409" y="4338883"/>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51" name="Freeform: Shape 50">
            <a:extLst>
              <a:ext uri="{FF2B5EF4-FFF2-40B4-BE49-F238E27FC236}">
                <a16:creationId xmlns:a16="http://schemas.microsoft.com/office/drawing/2014/main" id="{1CD1244E-FD86-C3F9-EDD6-788E9EACC4B6}"/>
              </a:ext>
            </a:extLst>
          </p:cNvPr>
          <p:cNvSpPr/>
          <p:nvPr/>
        </p:nvSpPr>
        <p:spPr>
          <a:xfrm>
            <a:off x="7896277" y="4338883"/>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52" name="Freeform: Shape 51">
            <a:extLst>
              <a:ext uri="{FF2B5EF4-FFF2-40B4-BE49-F238E27FC236}">
                <a16:creationId xmlns:a16="http://schemas.microsoft.com/office/drawing/2014/main" id="{2D8177CC-B3B3-6428-632C-F8AC8BA6D306}"/>
              </a:ext>
            </a:extLst>
          </p:cNvPr>
          <p:cNvSpPr/>
          <p:nvPr/>
        </p:nvSpPr>
        <p:spPr>
          <a:xfrm>
            <a:off x="7166543" y="4338883"/>
            <a:ext cx="165848" cy="165848"/>
          </a:xfrm>
          <a:custGeom>
            <a:avLst/>
            <a:gdLst>
              <a:gd name="connsiteX0" fmla="*/ 124387 w 124386"/>
              <a:gd name="connsiteY0" fmla="*/ 62193 h 124386"/>
              <a:gd name="connsiteX1" fmla="*/ 62193 w 124386"/>
              <a:gd name="connsiteY1" fmla="*/ 124387 h 124386"/>
              <a:gd name="connsiteX2" fmla="*/ 0 w 124386"/>
              <a:gd name="connsiteY2" fmla="*/ 62193 h 124386"/>
              <a:gd name="connsiteX3" fmla="*/ 62193 w 124386"/>
              <a:gd name="connsiteY3" fmla="*/ 0 h 124386"/>
              <a:gd name="connsiteX4" fmla="*/ 124387 w 124386"/>
              <a:gd name="connsiteY4" fmla="*/ 62193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124387" y="62193"/>
                </a:moveTo>
                <a:cubicBezTo>
                  <a:pt x="124387" y="96542"/>
                  <a:pt x="96542" y="124387"/>
                  <a:pt x="62193" y="124387"/>
                </a:cubicBezTo>
                <a:cubicBezTo>
                  <a:pt x="27845" y="124387"/>
                  <a:pt x="0" y="96542"/>
                  <a:pt x="0" y="62193"/>
                </a:cubicBezTo>
                <a:cubicBezTo>
                  <a:pt x="0" y="27845"/>
                  <a:pt x="27845" y="0"/>
                  <a:pt x="62193" y="0"/>
                </a:cubicBezTo>
                <a:cubicBezTo>
                  <a:pt x="96542" y="0"/>
                  <a:pt x="124387" y="27845"/>
                  <a:pt x="124387" y="62193"/>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53" name="Freeform: Shape 52">
            <a:extLst>
              <a:ext uri="{FF2B5EF4-FFF2-40B4-BE49-F238E27FC236}">
                <a16:creationId xmlns:a16="http://schemas.microsoft.com/office/drawing/2014/main" id="{3BB542C8-6FAF-CF47-B555-EF13DD97EE1E}"/>
              </a:ext>
            </a:extLst>
          </p:cNvPr>
          <p:cNvSpPr/>
          <p:nvPr/>
        </p:nvSpPr>
        <p:spPr>
          <a:xfrm>
            <a:off x="7034874" y="4537824"/>
            <a:ext cx="2619465" cy="729813"/>
          </a:xfrm>
          <a:custGeom>
            <a:avLst/>
            <a:gdLst>
              <a:gd name="connsiteX0" fmla="*/ 1963806 w 1964599"/>
              <a:gd name="connsiteY0" fmla="*/ 240374 h 547360"/>
              <a:gd name="connsiteX1" fmla="*/ 1915792 w 1964599"/>
              <a:gd name="connsiteY1" fmla="*/ 59267 h 547360"/>
              <a:gd name="connsiteX2" fmla="*/ 1908329 w 1964599"/>
              <a:gd name="connsiteY2" fmla="*/ 45336 h 547360"/>
              <a:gd name="connsiteX3" fmla="*/ 1849370 w 1964599"/>
              <a:gd name="connsiteY3" fmla="*/ 7771 h 547360"/>
              <a:gd name="connsiteX4" fmla="*/ 1802849 w 1964599"/>
              <a:gd name="connsiteY4" fmla="*/ 59 h 547360"/>
              <a:gd name="connsiteX5" fmla="*/ 1756577 w 1964599"/>
              <a:gd name="connsiteY5" fmla="*/ 7771 h 547360"/>
              <a:gd name="connsiteX6" fmla="*/ 1697369 w 1964599"/>
              <a:gd name="connsiteY6" fmla="*/ 45585 h 547360"/>
              <a:gd name="connsiteX7" fmla="*/ 1690404 w 1964599"/>
              <a:gd name="connsiteY7" fmla="*/ 59516 h 547360"/>
              <a:gd name="connsiteX8" fmla="*/ 1665526 w 1964599"/>
              <a:gd name="connsiteY8" fmla="*/ 152060 h 547360"/>
              <a:gd name="connsiteX9" fmla="*/ 1640649 w 1964599"/>
              <a:gd name="connsiteY9" fmla="*/ 60262 h 547360"/>
              <a:gd name="connsiteX10" fmla="*/ 1633435 w 1964599"/>
              <a:gd name="connsiteY10" fmla="*/ 46331 h 547360"/>
              <a:gd name="connsiteX11" fmla="*/ 1574226 w 1964599"/>
              <a:gd name="connsiteY11" fmla="*/ 8766 h 547360"/>
              <a:gd name="connsiteX12" fmla="*/ 1529198 w 1964599"/>
              <a:gd name="connsiteY12" fmla="*/ 59 h 547360"/>
              <a:gd name="connsiteX13" fmla="*/ 1482927 w 1964599"/>
              <a:gd name="connsiteY13" fmla="*/ 7771 h 547360"/>
              <a:gd name="connsiteX14" fmla="*/ 1423967 w 1964599"/>
              <a:gd name="connsiteY14" fmla="*/ 45585 h 547360"/>
              <a:gd name="connsiteX15" fmla="*/ 1416753 w 1964599"/>
              <a:gd name="connsiteY15" fmla="*/ 59516 h 547360"/>
              <a:gd name="connsiteX16" fmla="*/ 1392373 w 1964599"/>
              <a:gd name="connsiteY16" fmla="*/ 149323 h 547360"/>
              <a:gd name="connsiteX17" fmla="*/ 1367496 w 1964599"/>
              <a:gd name="connsiteY17" fmla="*/ 59267 h 547360"/>
              <a:gd name="connsiteX18" fmla="*/ 1360033 w 1964599"/>
              <a:gd name="connsiteY18" fmla="*/ 45336 h 547360"/>
              <a:gd name="connsiteX19" fmla="*/ 1301073 w 1964599"/>
              <a:gd name="connsiteY19" fmla="*/ 7771 h 547360"/>
              <a:gd name="connsiteX20" fmla="*/ 1255548 w 1964599"/>
              <a:gd name="connsiteY20" fmla="*/ 59 h 547360"/>
              <a:gd name="connsiteX21" fmla="*/ 1209276 w 1964599"/>
              <a:gd name="connsiteY21" fmla="*/ 7771 h 547360"/>
              <a:gd name="connsiteX22" fmla="*/ 1150068 w 1964599"/>
              <a:gd name="connsiteY22" fmla="*/ 45585 h 547360"/>
              <a:gd name="connsiteX23" fmla="*/ 1143102 w 1964599"/>
              <a:gd name="connsiteY23" fmla="*/ 59516 h 547360"/>
              <a:gd name="connsiteX24" fmla="*/ 1118225 w 1964599"/>
              <a:gd name="connsiteY24" fmla="*/ 152060 h 547360"/>
              <a:gd name="connsiteX25" fmla="*/ 1093348 w 1964599"/>
              <a:gd name="connsiteY25" fmla="*/ 60262 h 547360"/>
              <a:gd name="connsiteX26" fmla="*/ 1086133 w 1964599"/>
              <a:gd name="connsiteY26" fmla="*/ 46331 h 547360"/>
              <a:gd name="connsiteX27" fmla="*/ 1026925 w 1964599"/>
              <a:gd name="connsiteY27" fmla="*/ 8766 h 547360"/>
              <a:gd name="connsiteX28" fmla="*/ 981897 w 1964599"/>
              <a:gd name="connsiteY28" fmla="*/ 59 h 547360"/>
              <a:gd name="connsiteX29" fmla="*/ 935625 w 1964599"/>
              <a:gd name="connsiteY29" fmla="*/ 7771 h 547360"/>
              <a:gd name="connsiteX30" fmla="*/ 876666 w 1964599"/>
              <a:gd name="connsiteY30" fmla="*/ 45585 h 547360"/>
              <a:gd name="connsiteX31" fmla="*/ 869452 w 1964599"/>
              <a:gd name="connsiteY31" fmla="*/ 59516 h 547360"/>
              <a:gd name="connsiteX32" fmla="*/ 845072 w 1964599"/>
              <a:gd name="connsiteY32" fmla="*/ 149323 h 547360"/>
              <a:gd name="connsiteX33" fmla="*/ 820194 w 1964599"/>
              <a:gd name="connsiteY33" fmla="*/ 59267 h 547360"/>
              <a:gd name="connsiteX34" fmla="*/ 812731 w 1964599"/>
              <a:gd name="connsiteY34" fmla="*/ 45336 h 547360"/>
              <a:gd name="connsiteX35" fmla="*/ 753772 w 1964599"/>
              <a:gd name="connsiteY35" fmla="*/ 7771 h 547360"/>
              <a:gd name="connsiteX36" fmla="*/ 708246 w 1964599"/>
              <a:gd name="connsiteY36" fmla="*/ 59 h 547360"/>
              <a:gd name="connsiteX37" fmla="*/ 661975 w 1964599"/>
              <a:gd name="connsiteY37" fmla="*/ 7771 h 547360"/>
              <a:gd name="connsiteX38" fmla="*/ 602766 w 1964599"/>
              <a:gd name="connsiteY38" fmla="*/ 45585 h 547360"/>
              <a:gd name="connsiteX39" fmla="*/ 595801 w 1964599"/>
              <a:gd name="connsiteY39" fmla="*/ 59516 h 547360"/>
              <a:gd name="connsiteX40" fmla="*/ 570924 w 1964599"/>
              <a:gd name="connsiteY40" fmla="*/ 152060 h 547360"/>
              <a:gd name="connsiteX41" fmla="*/ 546046 w 1964599"/>
              <a:gd name="connsiteY41" fmla="*/ 60262 h 547360"/>
              <a:gd name="connsiteX42" fmla="*/ 538832 w 1964599"/>
              <a:gd name="connsiteY42" fmla="*/ 46331 h 547360"/>
              <a:gd name="connsiteX43" fmla="*/ 479624 w 1964599"/>
              <a:gd name="connsiteY43" fmla="*/ 8766 h 547360"/>
              <a:gd name="connsiteX44" fmla="*/ 434596 w 1964599"/>
              <a:gd name="connsiteY44" fmla="*/ 59 h 547360"/>
              <a:gd name="connsiteX45" fmla="*/ 388324 w 1964599"/>
              <a:gd name="connsiteY45" fmla="*/ 7771 h 547360"/>
              <a:gd name="connsiteX46" fmla="*/ 329365 w 1964599"/>
              <a:gd name="connsiteY46" fmla="*/ 45585 h 547360"/>
              <a:gd name="connsiteX47" fmla="*/ 322150 w 1964599"/>
              <a:gd name="connsiteY47" fmla="*/ 59516 h 547360"/>
              <a:gd name="connsiteX48" fmla="*/ 297770 w 1964599"/>
              <a:gd name="connsiteY48" fmla="*/ 149323 h 547360"/>
              <a:gd name="connsiteX49" fmla="*/ 272893 w 1964599"/>
              <a:gd name="connsiteY49" fmla="*/ 59267 h 547360"/>
              <a:gd name="connsiteX50" fmla="*/ 265430 w 1964599"/>
              <a:gd name="connsiteY50" fmla="*/ 45336 h 547360"/>
              <a:gd name="connsiteX51" fmla="*/ 206471 w 1964599"/>
              <a:gd name="connsiteY51" fmla="*/ 7771 h 547360"/>
              <a:gd name="connsiteX52" fmla="*/ 160945 w 1964599"/>
              <a:gd name="connsiteY52" fmla="*/ 59 h 547360"/>
              <a:gd name="connsiteX53" fmla="*/ 114673 w 1964599"/>
              <a:gd name="connsiteY53" fmla="*/ 7771 h 547360"/>
              <a:gd name="connsiteX54" fmla="*/ 55465 w 1964599"/>
              <a:gd name="connsiteY54" fmla="*/ 45585 h 547360"/>
              <a:gd name="connsiteX55" fmla="*/ 48500 w 1964599"/>
              <a:gd name="connsiteY55" fmla="*/ 59516 h 547360"/>
              <a:gd name="connsiteX56" fmla="*/ 486 w 1964599"/>
              <a:gd name="connsiteY56" fmla="*/ 240374 h 547360"/>
              <a:gd name="connsiteX57" fmla="*/ 20012 w 1964599"/>
              <a:gd name="connsiteY57" fmla="*/ 269640 h 547360"/>
              <a:gd name="connsiteX58" fmla="*/ 48500 w 1964599"/>
              <a:gd name="connsiteY58" fmla="*/ 253062 h 547360"/>
              <a:gd name="connsiteX59" fmla="*/ 86313 w 1964599"/>
              <a:gd name="connsiteY59" fmla="*/ 110514 h 547360"/>
              <a:gd name="connsiteX60" fmla="*/ 86313 w 1964599"/>
              <a:gd name="connsiteY60" fmla="*/ 188629 h 547360"/>
              <a:gd name="connsiteX61" fmla="*/ 43524 w 1964599"/>
              <a:gd name="connsiteY61" fmla="*/ 348342 h 547360"/>
              <a:gd name="connsiteX62" fmla="*/ 86313 w 1964599"/>
              <a:gd name="connsiteY62" fmla="*/ 348342 h 547360"/>
              <a:gd name="connsiteX63" fmla="*/ 86313 w 1964599"/>
              <a:gd name="connsiteY63" fmla="*/ 547360 h 547360"/>
              <a:gd name="connsiteX64" fmla="*/ 136068 w 1964599"/>
              <a:gd name="connsiteY64" fmla="*/ 547360 h 547360"/>
              <a:gd name="connsiteX65" fmla="*/ 136068 w 1964599"/>
              <a:gd name="connsiteY65" fmla="*/ 348342 h 547360"/>
              <a:gd name="connsiteX66" fmla="*/ 185822 w 1964599"/>
              <a:gd name="connsiteY66" fmla="*/ 348342 h 547360"/>
              <a:gd name="connsiteX67" fmla="*/ 185822 w 1964599"/>
              <a:gd name="connsiteY67" fmla="*/ 547360 h 547360"/>
              <a:gd name="connsiteX68" fmla="*/ 235577 w 1964599"/>
              <a:gd name="connsiteY68" fmla="*/ 547360 h 547360"/>
              <a:gd name="connsiteX69" fmla="*/ 235577 w 1964599"/>
              <a:gd name="connsiteY69" fmla="*/ 348342 h 547360"/>
              <a:gd name="connsiteX70" fmla="*/ 278366 w 1964599"/>
              <a:gd name="connsiteY70" fmla="*/ 348342 h 547360"/>
              <a:gd name="connsiteX71" fmla="*/ 235577 w 1964599"/>
              <a:gd name="connsiteY71" fmla="*/ 188629 h 547360"/>
              <a:gd name="connsiteX72" fmla="*/ 235577 w 1964599"/>
              <a:gd name="connsiteY72" fmla="*/ 108773 h 547360"/>
              <a:gd name="connsiteX73" fmla="*/ 273639 w 1964599"/>
              <a:gd name="connsiteY73" fmla="*/ 253062 h 547360"/>
              <a:gd name="connsiteX74" fmla="*/ 303818 w 1964599"/>
              <a:gd name="connsiteY74" fmla="*/ 271145 h 547360"/>
              <a:gd name="connsiteX75" fmla="*/ 321901 w 1964599"/>
              <a:gd name="connsiteY75" fmla="*/ 253062 h 547360"/>
              <a:gd name="connsiteX76" fmla="*/ 359964 w 1964599"/>
              <a:gd name="connsiteY76" fmla="*/ 108773 h 547360"/>
              <a:gd name="connsiteX77" fmla="*/ 359964 w 1964599"/>
              <a:gd name="connsiteY77" fmla="*/ 547360 h 547360"/>
              <a:gd name="connsiteX78" fmla="*/ 409718 w 1964599"/>
              <a:gd name="connsiteY78" fmla="*/ 547360 h 547360"/>
              <a:gd name="connsiteX79" fmla="*/ 409718 w 1964599"/>
              <a:gd name="connsiteY79" fmla="*/ 273710 h 547360"/>
              <a:gd name="connsiteX80" fmla="*/ 459473 w 1964599"/>
              <a:gd name="connsiteY80" fmla="*/ 273710 h 547360"/>
              <a:gd name="connsiteX81" fmla="*/ 459473 w 1964599"/>
              <a:gd name="connsiteY81" fmla="*/ 547360 h 547360"/>
              <a:gd name="connsiteX82" fmla="*/ 509228 w 1964599"/>
              <a:gd name="connsiteY82" fmla="*/ 547360 h 547360"/>
              <a:gd name="connsiteX83" fmla="*/ 509228 w 1964599"/>
              <a:gd name="connsiteY83" fmla="*/ 110266 h 547360"/>
              <a:gd name="connsiteX84" fmla="*/ 547041 w 1964599"/>
              <a:gd name="connsiteY84" fmla="*/ 253062 h 547360"/>
              <a:gd name="connsiteX85" fmla="*/ 571919 w 1964599"/>
              <a:gd name="connsiteY85" fmla="*/ 277939 h 547360"/>
              <a:gd name="connsiteX86" fmla="*/ 596796 w 1964599"/>
              <a:gd name="connsiteY86" fmla="*/ 253062 h 547360"/>
              <a:gd name="connsiteX87" fmla="*/ 633614 w 1964599"/>
              <a:gd name="connsiteY87" fmla="*/ 110266 h 547360"/>
              <a:gd name="connsiteX88" fmla="*/ 633614 w 1964599"/>
              <a:gd name="connsiteY88" fmla="*/ 188629 h 547360"/>
              <a:gd name="connsiteX89" fmla="*/ 590825 w 1964599"/>
              <a:gd name="connsiteY89" fmla="*/ 348342 h 547360"/>
              <a:gd name="connsiteX90" fmla="*/ 633614 w 1964599"/>
              <a:gd name="connsiteY90" fmla="*/ 348342 h 547360"/>
              <a:gd name="connsiteX91" fmla="*/ 633614 w 1964599"/>
              <a:gd name="connsiteY91" fmla="*/ 547360 h 547360"/>
              <a:gd name="connsiteX92" fmla="*/ 683369 w 1964599"/>
              <a:gd name="connsiteY92" fmla="*/ 547360 h 547360"/>
              <a:gd name="connsiteX93" fmla="*/ 683369 w 1964599"/>
              <a:gd name="connsiteY93" fmla="*/ 348342 h 547360"/>
              <a:gd name="connsiteX94" fmla="*/ 733124 w 1964599"/>
              <a:gd name="connsiteY94" fmla="*/ 348342 h 547360"/>
              <a:gd name="connsiteX95" fmla="*/ 733124 w 1964599"/>
              <a:gd name="connsiteY95" fmla="*/ 547360 h 547360"/>
              <a:gd name="connsiteX96" fmla="*/ 782878 w 1964599"/>
              <a:gd name="connsiteY96" fmla="*/ 547360 h 547360"/>
              <a:gd name="connsiteX97" fmla="*/ 782878 w 1964599"/>
              <a:gd name="connsiteY97" fmla="*/ 348342 h 547360"/>
              <a:gd name="connsiteX98" fmla="*/ 825667 w 1964599"/>
              <a:gd name="connsiteY98" fmla="*/ 348342 h 547360"/>
              <a:gd name="connsiteX99" fmla="*/ 782878 w 1964599"/>
              <a:gd name="connsiteY99" fmla="*/ 188629 h 547360"/>
              <a:gd name="connsiteX100" fmla="*/ 782878 w 1964599"/>
              <a:gd name="connsiteY100" fmla="*/ 108773 h 547360"/>
              <a:gd name="connsiteX101" fmla="*/ 820941 w 1964599"/>
              <a:gd name="connsiteY101" fmla="*/ 253062 h 547360"/>
              <a:gd name="connsiteX102" fmla="*/ 851119 w 1964599"/>
              <a:gd name="connsiteY102" fmla="*/ 271145 h 547360"/>
              <a:gd name="connsiteX103" fmla="*/ 869203 w 1964599"/>
              <a:gd name="connsiteY103" fmla="*/ 253062 h 547360"/>
              <a:gd name="connsiteX104" fmla="*/ 907265 w 1964599"/>
              <a:gd name="connsiteY104" fmla="*/ 108773 h 547360"/>
              <a:gd name="connsiteX105" fmla="*/ 907265 w 1964599"/>
              <a:gd name="connsiteY105" fmla="*/ 547360 h 547360"/>
              <a:gd name="connsiteX106" fmla="*/ 957020 w 1964599"/>
              <a:gd name="connsiteY106" fmla="*/ 547360 h 547360"/>
              <a:gd name="connsiteX107" fmla="*/ 957020 w 1964599"/>
              <a:gd name="connsiteY107" fmla="*/ 273710 h 547360"/>
              <a:gd name="connsiteX108" fmla="*/ 1006774 w 1964599"/>
              <a:gd name="connsiteY108" fmla="*/ 273710 h 547360"/>
              <a:gd name="connsiteX109" fmla="*/ 1006774 w 1964599"/>
              <a:gd name="connsiteY109" fmla="*/ 547360 h 547360"/>
              <a:gd name="connsiteX110" fmla="*/ 1056529 w 1964599"/>
              <a:gd name="connsiteY110" fmla="*/ 547360 h 547360"/>
              <a:gd name="connsiteX111" fmla="*/ 1056529 w 1964599"/>
              <a:gd name="connsiteY111" fmla="*/ 110266 h 547360"/>
              <a:gd name="connsiteX112" fmla="*/ 1094343 w 1964599"/>
              <a:gd name="connsiteY112" fmla="*/ 253062 h 547360"/>
              <a:gd name="connsiteX113" fmla="*/ 1119220 w 1964599"/>
              <a:gd name="connsiteY113" fmla="*/ 277939 h 547360"/>
              <a:gd name="connsiteX114" fmla="*/ 1144097 w 1964599"/>
              <a:gd name="connsiteY114" fmla="*/ 253062 h 547360"/>
              <a:gd name="connsiteX115" fmla="*/ 1180916 w 1964599"/>
              <a:gd name="connsiteY115" fmla="*/ 110266 h 547360"/>
              <a:gd name="connsiteX116" fmla="*/ 1180916 w 1964599"/>
              <a:gd name="connsiteY116" fmla="*/ 188629 h 547360"/>
              <a:gd name="connsiteX117" fmla="*/ 1138127 w 1964599"/>
              <a:gd name="connsiteY117" fmla="*/ 348342 h 547360"/>
              <a:gd name="connsiteX118" fmla="*/ 1180916 w 1964599"/>
              <a:gd name="connsiteY118" fmla="*/ 348342 h 547360"/>
              <a:gd name="connsiteX119" fmla="*/ 1180916 w 1964599"/>
              <a:gd name="connsiteY119" fmla="*/ 547360 h 547360"/>
              <a:gd name="connsiteX120" fmla="*/ 1230670 w 1964599"/>
              <a:gd name="connsiteY120" fmla="*/ 547360 h 547360"/>
              <a:gd name="connsiteX121" fmla="*/ 1230670 w 1964599"/>
              <a:gd name="connsiteY121" fmla="*/ 348342 h 547360"/>
              <a:gd name="connsiteX122" fmla="*/ 1280425 w 1964599"/>
              <a:gd name="connsiteY122" fmla="*/ 348342 h 547360"/>
              <a:gd name="connsiteX123" fmla="*/ 1280425 w 1964599"/>
              <a:gd name="connsiteY123" fmla="*/ 547360 h 547360"/>
              <a:gd name="connsiteX124" fmla="*/ 1330180 w 1964599"/>
              <a:gd name="connsiteY124" fmla="*/ 547360 h 547360"/>
              <a:gd name="connsiteX125" fmla="*/ 1330180 w 1964599"/>
              <a:gd name="connsiteY125" fmla="*/ 348342 h 547360"/>
              <a:gd name="connsiteX126" fmla="*/ 1372969 w 1964599"/>
              <a:gd name="connsiteY126" fmla="*/ 348342 h 547360"/>
              <a:gd name="connsiteX127" fmla="*/ 1330180 w 1964599"/>
              <a:gd name="connsiteY127" fmla="*/ 188629 h 547360"/>
              <a:gd name="connsiteX128" fmla="*/ 1330180 w 1964599"/>
              <a:gd name="connsiteY128" fmla="*/ 108773 h 547360"/>
              <a:gd name="connsiteX129" fmla="*/ 1368242 w 1964599"/>
              <a:gd name="connsiteY129" fmla="*/ 253062 h 547360"/>
              <a:gd name="connsiteX130" fmla="*/ 1398421 w 1964599"/>
              <a:gd name="connsiteY130" fmla="*/ 271145 h 547360"/>
              <a:gd name="connsiteX131" fmla="*/ 1416504 w 1964599"/>
              <a:gd name="connsiteY131" fmla="*/ 253062 h 547360"/>
              <a:gd name="connsiteX132" fmla="*/ 1454566 w 1964599"/>
              <a:gd name="connsiteY132" fmla="*/ 108773 h 547360"/>
              <a:gd name="connsiteX133" fmla="*/ 1454566 w 1964599"/>
              <a:gd name="connsiteY133" fmla="*/ 547360 h 547360"/>
              <a:gd name="connsiteX134" fmla="*/ 1504321 w 1964599"/>
              <a:gd name="connsiteY134" fmla="*/ 547360 h 547360"/>
              <a:gd name="connsiteX135" fmla="*/ 1504321 w 1964599"/>
              <a:gd name="connsiteY135" fmla="*/ 273710 h 547360"/>
              <a:gd name="connsiteX136" fmla="*/ 1554076 w 1964599"/>
              <a:gd name="connsiteY136" fmla="*/ 273710 h 547360"/>
              <a:gd name="connsiteX137" fmla="*/ 1554076 w 1964599"/>
              <a:gd name="connsiteY137" fmla="*/ 547360 h 547360"/>
              <a:gd name="connsiteX138" fmla="*/ 1603830 w 1964599"/>
              <a:gd name="connsiteY138" fmla="*/ 547360 h 547360"/>
              <a:gd name="connsiteX139" fmla="*/ 1603830 w 1964599"/>
              <a:gd name="connsiteY139" fmla="*/ 110266 h 547360"/>
              <a:gd name="connsiteX140" fmla="*/ 1641644 w 1964599"/>
              <a:gd name="connsiteY140" fmla="*/ 253062 h 547360"/>
              <a:gd name="connsiteX141" fmla="*/ 1666521 w 1964599"/>
              <a:gd name="connsiteY141" fmla="*/ 277939 h 547360"/>
              <a:gd name="connsiteX142" fmla="*/ 1691399 w 1964599"/>
              <a:gd name="connsiteY142" fmla="*/ 253062 h 547360"/>
              <a:gd name="connsiteX143" fmla="*/ 1728217 w 1964599"/>
              <a:gd name="connsiteY143" fmla="*/ 110266 h 547360"/>
              <a:gd name="connsiteX144" fmla="*/ 1728217 w 1964599"/>
              <a:gd name="connsiteY144" fmla="*/ 188629 h 547360"/>
              <a:gd name="connsiteX145" fmla="*/ 1685428 w 1964599"/>
              <a:gd name="connsiteY145" fmla="*/ 348342 h 547360"/>
              <a:gd name="connsiteX146" fmla="*/ 1728217 w 1964599"/>
              <a:gd name="connsiteY146" fmla="*/ 348342 h 547360"/>
              <a:gd name="connsiteX147" fmla="*/ 1728217 w 1964599"/>
              <a:gd name="connsiteY147" fmla="*/ 547360 h 547360"/>
              <a:gd name="connsiteX148" fmla="*/ 1777972 w 1964599"/>
              <a:gd name="connsiteY148" fmla="*/ 547360 h 547360"/>
              <a:gd name="connsiteX149" fmla="*/ 1777972 w 1964599"/>
              <a:gd name="connsiteY149" fmla="*/ 348342 h 547360"/>
              <a:gd name="connsiteX150" fmla="*/ 1827726 w 1964599"/>
              <a:gd name="connsiteY150" fmla="*/ 348342 h 547360"/>
              <a:gd name="connsiteX151" fmla="*/ 1827726 w 1964599"/>
              <a:gd name="connsiteY151" fmla="*/ 547360 h 547360"/>
              <a:gd name="connsiteX152" fmla="*/ 1877481 w 1964599"/>
              <a:gd name="connsiteY152" fmla="*/ 547360 h 547360"/>
              <a:gd name="connsiteX153" fmla="*/ 1877481 w 1964599"/>
              <a:gd name="connsiteY153" fmla="*/ 348342 h 547360"/>
              <a:gd name="connsiteX154" fmla="*/ 1920270 w 1964599"/>
              <a:gd name="connsiteY154" fmla="*/ 348342 h 547360"/>
              <a:gd name="connsiteX155" fmla="*/ 1877481 w 1964599"/>
              <a:gd name="connsiteY155" fmla="*/ 188629 h 547360"/>
              <a:gd name="connsiteX156" fmla="*/ 1877481 w 1964599"/>
              <a:gd name="connsiteY156" fmla="*/ 108773 h 547360"/>
              <a:gd name="connsiteX157" fmla="*/ 1915543 w 1964599"/>
              <a:gd name="connsiteY157" fmla="*/ 253062 h 547360"/>
              <a:gd name="connsiteX158" fmla="*/ 1940421 w 1964599"/>
              <a:gd name="connsiteY158" fmla="*/ 271471 h 547360"/>
              <a:gd name="connsiteX159" fmla="*/ 1964589 w 1964599"/>
              <a:gd name="connsiteY159" fmla="*/ 245902 h 547360"/>
              <a:gd name="connsiteX160" fmla="*/ 1963806 w 1964599"/>
              <a:gd name="connsiteY160" fmla="*/ 240374 h 5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964599" h="547360">
                <a:moveTo>
                  <a:pt x="1963806" y="240374"/>
                </a:moveTo>
                <a:lnTo>
                  <a:pt x="1915792" y="59267"/>
                </a:lnTo>
                <a:cubicBezTo>
                  <a:pt x="1914319" y="54147"/>
                  <a:pt x="1911777" y="49398"/>
                  <a:pt x="1908329" y="45336"/>
                </a:cubicBezTo>
                <a:cubicBezTo>
                  <a:pt x="1891962" y="28280"/>
                  <a:pt x="1871744" y="15396"/>
                  <a:pt x="1849370" y="7771"/>
                </a:cubicBezTo>
                <a:cubicBezTo>
                  <a:pt x="1834516" y="2184"/>
                  <a:pt x="1818711" y="-436"/>
                  <a:pt x="1802849" y="59"/>
                </a:cubicBezTo>
                <a:cubicBezTo>
                  <a:pt x="1787102" y="29"/>
                  <a:pt x="1771461" y="2636"/>
                  <a:pt x="1756577" y="7771"/>
                </a:cubicBezTo>
                <a:cubicBezTo>
                  <a:pt x="1734026" y="15304"/>
                  <a:pt x="1713689" y="28295"/>
                  <a:pt x="1697369" y="45585"/>
                </a:cubicBezTo>
                <a:cubicBezTo>
                  <a:pt x="1694269" y="49796"/>
                  <a:pt x="1691911" y="54508"/>
                  <a:pt x="1690404" y="59516"/>
                </a:cubicBezTo>
                <a:lnTo>
                  <a:pt x="1665526" y="152060"/>
                </a:lnTo>
                <a:lnTo>
                  <a:pt x="1640649" y="60262"/>
                </a:lnTo>
                <a:cubicBezTo>
                  <a:pt x="1639318" y="55137"/>
                  <a:pt x="1636853" y="50376"/>
                  <a:pt x="1633435" y="46331"/>
                </a:cubicBezTo>
                <a:cubicBezTo>
                  <a:pt x="1616961" y="29285"/>
                  <a:pt x="1596666" y="16409"/>
                  <a:pt x="1574226" y="8766"/>
                </a:cubicBezTo>
                <a:cubicBezTo>
                  <a:pt x="1559920" y="2987"/>
                  <a:pt x="1544630" y="32"/>
                  <a:pt x="1529198" y="59"/>
                </a:cubicBezTo>
                <a:cubicBezTo>
                  <a:pt x="1513456" y="72"/>
                  <a:pt x="1497823" y="2676"/>
                  <a:pt x="1482927" y="7771"/>
                </a:cubicBezTo>
                <a:cubicBezTo>
                  <a:pt x="1460420" y="15247"/>
                  <a:pt x="1440150" y="28248"/>
                  <a:pt x="1423967" y="45585"/>
                </a:cubicBezTo>
                <a:cubicBezTo>
                  <a:pt x="1420693" y="49724"/>
                  <a:pt x="1418246" y="54453"/>
                  <a:pt x="1416753" y="59516"/>
                </a:cubicBezTo>
                <a:lnTo>
                  <a:pt x="1392373" y="149323"/>
                </a:lnTo>
                <a:lnTo>
                  <a:pt x="1367496" y="59267"/>
                </a:lnTo>
                <a:cubicBezTo>
                  <a:pt x="1366023" y="54147"/>
                  <a:pt x="1363481" y="49398"/>
                  <a:pt x="1360033" y="45336"/>
                </a:cubicBezTo>
                <a:cubicBezTo>
                  <a:pt x="1343666" y="28280"/>
                  <a:pt x="1323448" y="15396"/>
                  <a:pt x="1301073" y="7771"/>
                </a:cubicBezTo>
                <a:cubicBezTo>
                  <a:pt x="1286530" y="2310"/>
                  <a:pt x="1271076" y="-307"/>
                  <a:pt x="1255548" y="59"/>
                </a:cubicBezTo>
                <a:cubicBezTo>
                  <a:pt x="1239800" y="29"/>
                  <a:pt x="1224160" y="2636"/>
                  <a:pt x="1209276" y="7771"/>
                </a:cubicBezTo>
                <a:cubicBezTo>
                  <a:pt x="1186725" y="15304"/>
                  <a:pt x="1166387" y="28295"/>
                  <a:pt x="1150068" y="45585"/>
                </a:cubicBezTo>
                <a:cubicBezTo>
                  <a:pt x="1146968" y="49796"/>
                  <a:pt x="1144610" y="54508"/>
                  <a:pt x="1143102" y="59516"/>
                </a:cubicBezTo>
                <a:lnTo>
                  <a:pt x="1118225" y="152060"/>
                </a:lnTo>
                <a:lnTo>
                  <a:pt x="1093348" y="60262"/>
                </a:lnTo>
                <a:cubicBezTo>
                  <a:pt x="1092017" y="55137"/>
                  <a:pt x="1089551" y="50376"/>
                  <a:pt x="1086133" y="46331"/>
                </a:cubicBezTo>
                <a:cubicBezTo>
                  <a:pt x="1069659" y="29285"/>
                  <a:pt x="1049364" y="16409"/>
                  <a:pt x="1026925" y="8766"/>
                </a:cubicBezTo>
                <a:cubicBezTo>
                  <a:pt x="1012618" y="2987"/>
                  <a:pt x="997329" y="32"/>
                  <a:pt x="981897" y="59"/>
                </a:cubicBezTo>
                <a:cubicBezTo>
                  <a:pt x="966155" y="72"/>
                  <a:pt x="950522" y="2676"/>
                  <a:pt x="935625" y="7771"/>
                </a:cubicBezTo>
                <a:cubicBezTo>
                  <a:pt x="913119" y="15247"/>
                  <a:pt x="892849" y="28248"/>
                  <a:pt x="876666" y="45585"/>
                </a:cubicBezTo>
                <a:cubicBezTo>
                  <a:pt x="873392" y="49724"/>
                  <a:pt x="870944" y="54453"/>
                  <a:pt x="869452" y="59516"/>
                </a:cubicBezTo>
                <a:lnTo>
                  <a:pt x="845072" y="149323"/>
                </a:lnTo>
                <a:lnTo>
                  <a:pt x="820194" y="59267"/>
                </a:lnTo>
                <a:cubicBezTo>
                  <a:pt x="818722" y="54147"/>
                  <a:pt x="816179" y="49398"/>
                  <a:pt x="812731" y="45336"/>
                </a:cubicBezTo>
                <a:cubicBezTo>
                  <a:pt x="796364" y="28280"/>
                  <a:pt x="776147" y="15396"/>
                  <a:pt x="753772" y="7771"/>
                </a:cubicBezTo>
                <a:cubicBezTo>
                  <a:pt x="739231" y="2310"/>
                  <a:pt x="723775" y="-307"/>
                  <a:pt x="708246" y="59"/>
                </a:cubicBezTo>
                <a:cubicBezTo>
                  <a:pt x="692499" y="29"/>
                  <a:pt x="676859" y="2636"/>
                  <a:pt x="661975" y="7771"/>
                </a:cubicBezTo>
                <a:cubicBezTo>
                  <a:pt x="639426" y="15304"/>
                  <a:pt x="619086" y="28295"/>
                  <a:pt x="602766" y="45585"/>
                </a:cubicBezTo>
                <a:cubicBezTo>
                  <a:pt x="599667" y="49796"/>
                  <a:pt x="597311" y="54508"/>
                  <a:pt x="595801" y="59516"/>
                </a:cubicBezTo>
                <a:lnTo>
                  <a:pt x="570924" y="152060"/>
                </a:lnTo>
                <a:lnTo>
                  <a:pt x="546046" y="60262"/>
                </a:lnTo>
                <a:cubicBezTo>
                  <a:pt x="544715" y="55137"/>
                  <a:pt x="542250" y="50376"/>
                  <a:pt x="538832" y="46331"/>
                </a:cubicBezTo>
                <a:cubicBezTo>
                  <a:pt x="522358" y="29285"/>
                  <a:pt x="502063" y="16409"/>
                  <a:pt x="479624" y="8766"/>
                </a:cubicBezTo>
                <a:cubicBezTo>
                  <a:pt x="465317" y="2987"/>
                  <a:pt x="450027" y="32"/>
                  <a:pt x="434596" y="59"/>
                </a:cubicBezTo>
                <a:cubicBezTo>
                  <a:pt x="418853" y="72"/>
                  <a:pt x="403220" y="2676"/>
                  <a:pt x="388324" y="7771"/>
                </a:cubicBezTo>
                <a:cubicBezTo>
                  <a:pt x="365817" y="15247"/>
                  <a:pt x="345547" y="28248"/>
                  <a:pt x="329365" y="45585"/>
                </a:cubicBezTo>
                <a:cubicBezTo>
                  <a:pt x="326091" y="49724"/>
                  <a:pt x="323643" y="54453"/>
                  <a:pt x="322150" y="59516"/>
                </a:cubicBezTo>
                <a:lnTo>
                  <a:pt x="297770" y="149323"/>
                </a:lnTo>
                <a:lnTo>
                  <a:pt x="272893" y="59267"/>
                </a:lnTo>
                <a:cubicBezTo>
                  <a:pt x="271420" y="54147"/>
                  <a:pt x="268878" y="49398"/>
                  <a:pt x="265430" y="45336"/>
                </a:cubicBezTo>
                <a:cubicBezTo>
                  <a:pt x="249063" y="28280"/>
                  <a:pt x="228845" y="15396"/>
                  <a:pt x="206471" y="7771"/>
                </a:cubicBezTo>
                <a:cubicBezTo>
                  <a:pt x="191927" y="2310"/>
                  <a:pt x="176474" y="-307"/>
                  <a:pt x="160945" y="59"/>
                </a:cubicBezTo>
                <a:cubicBezTo>
                  <a:pt x="145198" y="29"/>
                  <a:pt x="129560" y="2636"/>
                  <a:pt x="114673" y="7771"/>
                </a:cubicBezTo>
                <a:cubicBezTo>
                  <a:pt x="92124" y="15304"/>
                  <a:pt x="71785" y="28295"/>
                  <a:pt x="55465" y="45585"/>
                </a:cubicBezTo>
                <a:cubicBezTo>
                  <a:pt x="52365" y="49796"/>
                  <a:pt x="50010" y="54508"/>
                  <a:pt x="48500" y="59516"/>
                </a:cubicBezTo>
                <a:lnTo>
                  <a:pt x="486" y="240374"/>
                </a:lnTo>
                <a:cubicBezTo>
                  <a:pt x="-2204" y="253848"/>
                  <a:pt x="6538" y="266951"/>
                  <a:pt x="20012" y="269640"/>
                </a:cubicBezTo>
                <a:cubicBezTo>
                  <a:pt x="32332" y="272100"/>
                  <a:pt x="44551" y="264988"/>
                  <a:pt x="48500" y="253062"/>
                </a:cubicBezTo>
                <a:lnTo>
                  <a:pt x="86313" y="110514"/>
                </a:lnTo>
                <a:lnTo>
                  <a:pt x="86313" y="188629"/>
                </a:lnTo>
                <a:lnTo>
                  <a:pt x="43524" y="348342"/>
                </a:lnTo>
                <a:lnTo>
                  <a:pt x="86313" y="348342"/>
                </a:lnTo>
                <a:lnTo>
                  <a:pt x="86313" y="547360"/>
                </a:lnTo>
                <a:lnTo>
                  <a:pt x="136068" y="547360"/>
                </a:lnTo>
                <a:lnTo>
                  <a:pt x="136068" y="348342"/>
                </a:lnTo>
                <a:lnTo>
                  <a:pt x="185822" y="348342"/>
                </a:lnTo>
                <a:lnTo>
                  <a:pt x="185822" y="547360"/>
                </a:lnTo>
                <a:lnTo>
                  <a:pt x="235577" y="547360"/>
                </a:lnTo>
                <a:lnTo>
                  <a:pt x="235577" y="348342"/>
                </a:lnTo>
                <a:lnTo>
                  <a:pt x="278366" y="348342"/>
                </a:lnTo>
                <a:lnTo>
                  <a:pt x="235577" y="188629"/>
                </a:lnTo>
                <a:lnTo>
                  <a:pt x="235577" y="108773"/>
                </a:lnTo>
                <a:lnTo>
                  <a:pt x="273639" y="253062"/>
                </a:lnTo>
                <a:cubicBezTo>
                  <a:pt x="276980" y="266388"/>
                  <a:pt x="290491" y="274486"/>
                  <a:pt x="303818" y="271145"/>
                </a:cubicBezTo>
                <a:cubicBezTo>
                  <a:pt x="312719" y="268913"/>
                  <a:pt x="319670" y="261963"/>
                  <a:pt x="321901" y="253062"/>
                </a:cubicBezTo>
                <a:lnTo>
                  <a:pt x="359964" y="108773"/>
                </a:lnTo>
                <a:lnTo>
                  <a:pt x="359964" y="547360"/>
                </a:lnTo>
                <a:lnTo>
                  <a:pt x="409718" y="547360"/>
                </a:lnTo>
                <a:lnTo>
                  <a:pt x="409718" y="273710"/>
                </a:lnTo>
                <a:lnTo>
                  <a:pt x="459473" y="273710"/>
                </a:lnTo>
                <a:lnTo>
                  <a:pt x="459473" y="547360"/>
                </a:lnTo>
                <a:lnTo>
                  <a:pt x="509228" y="547360"/>
                </a:lnTo>
                <a:lnTo>
                  <a:pt x="509228" y="110266"/>
                </a:lnTo>
                <a:lnTo>
                  <a:pt x="547041" y="253062"/>
                </a:lnTo>
                <a:cubicBezTo>
                  <a:pt x="547041" y="266801"/>
                  <a:pt x="558179" y="277939"/>
                  <a:pt x="571919" y="277939"/>
                </a:cubicBezTo>
                <a:cubicBezTo>
                  <a:pt x="585658" y="277939"/>
                  <a:pt x="596796" y="266801"/>
                  <a:pt x="596796" y="253062"/>
                </a:cubicBezTo>
                <a:lnTo>
                  <a:pt x="633614" y="110266"/>
                </a:lnTo>
                <a:lnTo>
                  <a:pt x="633614" y="188629"/>
                </a:lnTo>
                <a:lnTo>
                  <a:pt x="590825" y="348342"/>
                </a:lnTo>
                <a:lnTo>
                  <a:pt x="633614" y="348342"/>
                </a:lnTo>
                <a:lnTo>
                  <a:pt x="633614" y="547360"/>
                </a:lnTo>
                <a:lnTo>
                  <a:pt x="683369" y="547360"/>
                </a:lnTo>
                <a:lnTo>
                  <a:pt x="683369" y="348342"/>
                </a:lnTo>
                <a:lnTo>
                  <a:pt x="733124" y="348342"/>
                </a:lnTo>
                <a:lnTo>
                  <a:pt x="733124" y="547360"/>
                </a:lnTo>
                <a:lnTo>
                  <a:pt x="782878" y="547360"/>
                </a:lnTo>
                <a:lnTo>
                  <a:pt x="782878" y="348342"/>
                </a:lnTo>
                <a:lnTo>
                  <a:pt x="825667" y="348342"/>
                </a:lnTo>
                <a:lnTo>
                  <a:pt x="782878" y="188629"/>
                </a:lnTo>
                <a:lnTo>
                  <a:pt x="782878" y="108773"/>
                </a:lnTo>
                <a:lnTo>
                  <a:pt x="820941" y="253062"/>
                </a:lnTo>
                <a:cubicBezTo>
                  <a:pt x="824282" y="266388"/>
                  <a:pt x="837793" y="274486"/>
                  <a:pt x="851119" y="271145"/>
                </a:cubicBezTo>
                <a:cubicBezTo>
                  <a:pt x="860021" y="268913"/>
                  <a:pt x="866971" y="261963"/>
                  <a:pt x="869203" y="253062"/>
                </a:cubicBezTo>
                <a:lnTo>
                  <a:pt x="907265" y="108773"/>
                </a:lnTo>
                <a:lnTo>
                  <a:pt x="907265" y="547360"/>
                </a:lnTo>
                <a:lnTo>
                  <a:pt x="957020" y="547360"/>
                </a:lnTo>
                <a:lnTo>
                  <a:pt x="957020" y="273710"/>
                </a:lnTo>
                <a:lnTo>
                  <a:pt x="1006774" y="273710"/>
                </a:lnTo>
                <a:lnTo>
                  <a:pt x="1006774" y="547360"/>
                </a:lnTo>
                <a:lnTo>
                  <a:pt x="1056529" y="547360"/>
                </a:lnTo>
                <a:lnTo>
                  <a:pt x="1056529" y="110266"/>
                </a:lnTo>
                <a:lnTo>
                  <a:pt x="1094343" y="253062"/>
                </a:lnTo>
                <a:cubicBezTo>
                  <a:pt x="1094343" y="266801"/>
                  <a:pt x="1105480" y="277939"/>
                  <a:pt x="1119220" y="277939"/>
                </a:cubicBezTo>
                <a:cubicBezTo>
                  <a:pt x="1132960" y="277939"/>
                  <a:pt x="1144097" y="266801"/>
                  <a:pt x="1144097" y="253062"/>
                </a:cubicBezTo>
                <a:lnTo>
                  <a:pt x="1180916" y="110266"/>
                </a:lnTo>
                <a:lnTo>
                  <a:pt x="1180916" y="188629"/>
                </a:lnTo>
                <a:lnTo>
                  <a:pt x="1138127" y="348342"/>
                </a:lnTo>
                <a:lnTo>
                  <a:pt x="1180916" y="348342"/>
                </a:lnTo>
                <a:lnTo>
                  <a:pt x="1180916" y="547360"/>
                </a:lnTo>
                <a:lnTo>
                  <a:pt x="1230670" y="547360"/>
                </a:lnTo>
                <a:lnTo>
                  <a:pt x="1230670" y="348342"/>
                </a:lnTo>
                <a:lnTo>
                  <a:pt x="1280425" y="348342"/>
                </a:lnTo>
                <a:lnTo>
                  <a:pt x="1280425" y="547360"/>
                </a:lnTo>
                <a:lnTo>
                  <a:pt x="1330180" y="547360"/>
                </a:lnTo>
                <a:lnTo>
                  <a:pt x="1330180" y="348342"/>
                </a:lnTo>
                <a:lnTo>
                  <a:pt x="1372969" y="348342"/>
                </a:lnTo>
                <a:lnTo>
                  <a:pt x="1330180" y="188629"/>
                </a:lnTo>
                <a:lnTo>
                  <a:pt x="1330180" y="108773"/>
                </a:lnTo>
                <a:lnTo>
                  <a:pt x="1368242" y="253062"/>
                </a:lnTo>
                <a:cubicBezTo>
                  <a:pt x="1371583" y="266388"/>
                  <a:pt x="1385094" y="274486"/>
                  <a:pt x="1398421" y="271145"/>
                </a:cubicBezTo>
                <a:cubicBezTo>
                  <a:pt x="1407322" y="268913"/>
                  <a:pt x="1414273" y="261963"/>
                  <a:pt x="1416504" y="253062"/>
                </a:cubicBezTo>
                <a:lnTo>
                  <a:pt x="1454566" y="108773"/>
                </a:lnTo>
                <a:lnTo>
                  <a:pt x="1454566" y="547360"/>
                </a:lnTo>
                <a:lnTo>
                  <a:pt x="1504321" y="547360"/>
                </a:lnTo>
                <a:lnTo>
                  <a:pt x="1504321" y="273710"/>
                </a:lnTo>
                <a:lnTo>
                  <a:pt x="1554076" y="273710"/>
                </a:lnTo>
                <a:lnTo>
                  <a:pt x="1554076" y="547360"/>
                </a:lnTo>
                <a:lnTo>
                  <a:pt x="1603830" y="547360"/>
                </a:lnTo>
                <a:lnTo>
                  <a:pt x="1603830" y="110266"/>
                </a:lnTo>
                <a:lnTo>
                  <a:pt x="1641644" y="253062"/>
                </a:lnTo>
                <a:cubicBezTo>
                  <a:pt x="1641644" y="266801"/>
                  <a:pt x="1652782" y="277939"/>
                  <a:pt x="1666521" y="277939"/>
                </a:cubicBezTo>
                <a:cubicBezTo>
                  <a:pt x="1680261" y="277939"/>
                  <a:pt x="1691399" y="266801"/>
                  <a:pt x="1691399" y="253062"/>
                </a:cubicBezTo>
                <a:lnTo>
                  <a:pt x="1728217" y="110266"/>
                </a:lnTo>
                <a:lnTo>
                  <a:pt x="1728217" y="188629"/>
                </a:lnTo>
                <a:lnTo>
                  <a:pt x="1685428" y="348342"/>
                </a:lnTo>
                <a:lnTo>
                  <a:pt x="1728217" y="348342"/>
                </a:lnTo>
                <a:lnTo>
                  <a:pt x="1728217" y="547360"/>
                </a:lnTo>
                <a:lnTo>
                  <a:pt x="1777972" y="547360"/>
                </a:lnTo>
                <a:lnTo>
                  <a:pt x="1777972" y="348342"/>
                </a:lnTo>
                <a:lnTo>
                  <a:pt x="1827726" y="348342"/>
                </a:lnTo>
                <a:lnTo>
                  <a:pt x="1827726" y="547360"/>
                </a:lnTo>
                <a:lnTo>
                  <a:pt x="1877481" y="547360"/>
                </a:lnTo>
                <a:lnTo>
                  <a:pt x="1877481" y="348342"/>
                </a:lnTo>
                <a:lnTo>
                  <a:pt x="1920270" y="348342"/>
                </a:lnTo>
                <a:lnTo>
                  <a:pt x="1877481" y="188629"/>
                </a:lnTo>
                <a:lnTo>
                  <a:pt x="1877481" y="108773"/>
                </a:lnTo>
                <a:lnTo>
                  <a:pt x="1915543" y="253062"/>
                </a:lnTo>
                <a:cubicBezTo>
                  <a:pt x="1918546" y="264237"/>
                  <a:pt x="1928855" y="271866"/>
                  <a:pt x="1940421" y="271471"/>
                </a:cubicBezTo>
                <a:cubicBezTo>
                  <a:pt x="1954156" y="271085"/>
                  <a:pt x="1964975" y="259637"/>
                  <a:pt x="1964589" y="245902"/>
                </a:cubicBezTo>
                <a:cubicBezTo>
                  <a:pt x="1964534" y="244036"/>
                  <a:pt x="1964273" y="242183"/>
                  <a:pt x="1963806" y="240374"/>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63" name="Freeform: Shape 62">
            <a:extLst>
              <a:ext uri="{FF2B5EF4-FFF2-40B4-BE49-F238E27FC236}">
                <a16:creationId xmlns:a16="http://schemas.microsoft.com/office/drawing/2014/main" id="{EFD7F968-C701-B42E-5E85-39874D0FEF84}"/>
              </a:ext>
            </a:extLst>
          </p:cNvPr>
          <p:cNvSpPr/>
          <p:nvPr/>
        </p:nvSpPr>
        <p:spPr>
          <a:xfrm>
            <a:off x="10151652" y="4338883"/>
            <a:ext cx="165848"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2"/>
                  <a:pt x="124387" y="62193"/>
                </a:cubicBezTo>
                <a:cubicBezTo>
                  <a:pt x="124387" y="27845"/>
                  <a:pt x="96541" y="0"/>
                  <a:pt x="62193" y="0"/>
                </a:cubicBezTo>
                <a:cubicBezTo>
                  <a:pt x="27845" y="0"/>
                  <a:pt x="0" y="27845"/>
                  <a:pt x="0" y="62193"/>
                </a:cubicBezTo>
                <a:cubicBezTo>
                  <a:pt x="0" y="96542"/>
                  <a:pt x="27845" y="124387"/>
                  <a:pt x="62193" y="124387"/>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64" name="Freeform: Shape 63">
            <a:extLst>
              <a:ext uri="{FF2B5EF4-FFF2-40B4-BE49-F238E27FC236}">
                <a16:creationId xmlns:a16="http://schemas.microsoft.com/office/drawing/2014/main" id="{12922607-35A7-AB17-FDBF-AB74C5AACFBF}"/>
              </a:ext>
            </a:extLst>
          </p:cNvPr>
          <p:cNvSpPr/>
          <p:nvPr/>
        </p:nvSpPr>
        <p:spPr>
          <a:xfrm>
            <a:off x="10516519" y="4338883"/>
            <a:ext cx="165848"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2"/>
                  <a:pt x="124387" y="62193"/>
                </a:cubicBezTo>
                <a:cubicBezTo>
                  <a:pt x="124387" y="27845"/>
                  <a:pt x="96541" y="0"/>
                  <a:pt x="62193" y="0"/>
                </a:cubicBezTo>
                <a:cubicBezTo>
                  <a:pt x="27845" y="0"/>
                  <a:pt x="0" y="27845"/>
                  <a:pt x="0" y="62193"/>
                </a:cubicBezTo>
                <a:cubicBezTo>
                  <a:pt x="0" y="96542"/>
                  <a:pt x="27845" y="124387"/>
                  <a:pt x="62193" y="124387"/>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65" name="Freeform: Shape 64">
            <a:extLst>
              <a:ext uri="{FF2B5EF4-FFF2-40B4-BE49-F238E27FC236}">
                <a16:creationId xmlns:a16="http://schemas.microsoft.com/office/drawing/2014/main" id="{C5275657-3FC8-400C-1DD8-413F619A97EE}"/>
              </a:ext>
            </a:extLst>
          </p:cNvPr>
          <p:cNvSpPr/>
          <p:nvPr/>
        </p:nvSpPr>
        <p:spPr>
          <a:xfrm>
            <a:off x="9786784" y="4338883"/>
            <a:ext cx="165848" cy="165848"/>
          </a:xfrm>
          <a:custGeom>
            <a:avLst/>
            <a:gdLst>
              <a:gd name="connsiteX0" fmla="*/ 62193 w 124386"/>
              <a:gd name="connsiteY0" fmla="*/ 124387 h 124386"/>
              <a:gd name="connsiteX1" fmla="*/ 124387 w 124386"/>
              <a:gd name="connsiteY1" fmla="*/ 62193 h 124386"/>
              <a:gd name="connsiteX2" fmla="*/ 62193 w 124386"/>
              <a:gd name="connsiteY2" fmla="*/ 0 h 124386"/>
              <a:gd name="connsiteX3" fmla="*/ 0 w 124386"/>
              <a:gd name="connsiteY3" fmla="*/ 62193 h 124386"/>
              <a:gd name="connsiteX4" fmla="*/ 62193 w 124386"/>
              <a:gd name="connsiteY4" fmla="*/ 124387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6" h="124386">
                <a:moveTo>
                  <a:pt x="62193" y="124387"/>
                </a:moveTo>
                <a:cubicBezTo>
                  <a:pt x="96541" y="124387"/>
                  <a:pt x="124387" y="96542"/>
                  <a:pt x="124387" y="62193"/>
                </a:cubicBezTo>
                <a:cubicBezTo>
                  <a:pt x="124387" y="27845"/>
                  <a:pt x="96541" y="0"/>
                  <a:pt x="62193" y="0"/>
                </a:cubicBezTo>
                <a:cubicBezTo>
                  <a:pt x="27845" y="0"/>
                  <a:pt x="0" y="27845"/>
                  <a:pt x="0" y="62193"/>
                </a:cubicBezTo>
                <a:cubicBezTo>
                  <a:pt x="0" y="96542"/>
                  <a:pt x="27845" y="124387"/>
                  <a:pt x="62193" y="124387"/>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66" name="Freeform: Shape 65">
            <a:extLst>
              <a:ext uri="{FF2B5EF4-FFF2-40B4-BE49-F238E27FC236}">
                <a16:creationId xmlns:a16="http://schemas.microsoft.com/office/drawing/2014/main" id="{F2D66AA6-7054-8A7F-BACC-4383C5ACA02E}"/>
              </a:ext>
            </a:extLst>
          </p:cNvPr>
          <p:cNvSpPr/>
          <p:nvPr/>
        </p:nvSpPr>
        <p:spPr>
          <a:xfrm>
            <a:off x="9654339" y="4537824"/>
            <a:ext cx="1161139" cy="729813"/>
          </a:xfrm>
          <a:custGeom>
            <a:avLst/>
            <a:gdLst>
              <a:gd name="connsiteX0" fmla="*/ 869785 w 870854"/>
              <a:gd name="connsiteY0" fmla="*/ 240374 h 547360"/>
              <a:gd name="connsiteX1" fmla="*/ 821772 w 870854"/>
              <a:gd name="connsiteY1" fmla="*/ 59267 h 547360"/>
              <a:gd name="connsiteX2" fmla="*/ 814308 w 870854"/>
              <a:gd name="connsiteY2" fmla="*/ 45336 h 547360"/>
              <a:gd name="connsiteX3" fmla="*/ 755349 w 870854"/>
              <a:gd name="connsiteY3" fmla="*/ 7771 h 547360"/>
              <a:gd name="connsiteX4" fmla="*/ 708828 w 870854"/>
              <a:gd name="connsiteY4" fmla="*/ 59 h 547360"/>
              <a:gd name="connsiteX5" fmla="*/ 662557 w 870854"/>
              <a:gd name="connsiteY5" fmla="*/ 7771 h 547360"/>
              <a:gd name="connsiteX6" fmla="*/ 603349 w 870854"/>
              <a:gd name="connsiteY6" fmla="*/ 45585 h 547360"/>
              <a:gd name="connsiteX7" fmla="*/ 596383 w 870854"/>
              <a:gd name="connsiteY7" fmla="*/ 59516 h 547360"/>
              <a:gd name="connsiteX8" fmla="*/ 571506 w 870854"/>
              <a:gd name="connsiteY8" fmla="*/ 152060 h 547360"/>
              <a:gd name="connsiteX9" fmla="*/ 546628 w 870854"/>
              <a:gd name="connsiteY9" fmla="*/ 60262 h 547360"/>
              <a:gd name="connsiteX10" fmla="*/ 539414 w 870854"/>
              <a:gd name="connsiteY10" fmla="*/ 46331 h 547360"/>
              <a:gd name="connsiteX11" fmla="*/ 480206 w 870854"/>
              <a:gd name="connsiteY11" fmla="*/ 8766 h 547360"/>
              <a:gd name="connsiteX12" fmla="*/ 435178 w 870854"/>
              <a:gd name="connsiteY12" fmla="*/ 59 h 547360"/>
              <a:gd name="connsiteX13" fmla="*/ 388906 w 870854"/>
              <a:gd name="connsiteY13" fmla="*/ 7771 h 547360"/>
              <a:gd name="connsiteX14" fmla="*/ 329947 w 870854"/>
              <a:gd name="connsiteY14" fmla="*/ 45585 h 547360"/>
              <a:gd name="connsiteX15" fmla="*/ 322732 w 870854"/>
              <a:gd name="connsiteY15" fmla="*/ 59516 h 547360"/>
              <a:gd name="connsiteX16" fmla="*/ 298352 w 870854"/>
              <a:gd name="connsiteY16" fmla="*/ 149323 h 547360"/>
              <a:gd name="connsiteX17" fmla="*/ 273475 w 870854"/>
              <a:gd name="connsiteY17" fmla="*/ 59267 h 547360"/>
              <a:gd name="connsiteX18" fmla="*/ 266012 w 870854"/>
              <a:gd name="connsiteY18" fmla="*/ 45336 h 547360"/>
              <a:gd name="connsiteX19" fmla="*/ 207053 w 870854"/>
              <a:gd name="connsiteY19" fmla="*/ 7771 h 547360"/>
              <a:gd name="connsiteX20" fmla="*/ 161527 w 870854"/>
              <a:gd name="connsiteY20" fmla="*/ 59 h 547360"/>
              <a:gd name="connsiteX21" fmla="*/ 115255 w 870854"/>
              <a:gd name="connsiteY21" fmla="*/ 7771 h 547360"/>
              <a:gd name="connsiteX22" fmla="*/ 56047 w 870854"/>
              <a:gd name="connsiteY22" fmla="*/ 45585 h 547360"/>
              <a:gd name="connsiteX23" fmla="*/ 49082 w 870854"/>
              <a:gd name="connsiteY23" fmla="*/ 59516 h 547360"/>
              <a:gd name="connsiteX24" fmla="*/ 820 w 870854"/>
              <a:gd name="connsiteY24" fmla="*/ 241369 h 547360"/>
              <a:gd name="connsiteX25" fmla="*/ 18482 w 870854"/>
              <a:gd name="connsiteY25" fmla="*/ 271719 h 547360"/>
              <a:gd name="connsiteX26" fmla="*/ 24951 w 870854"/>
              <a:gd name="connsiteY26" fmla="*/ 271719 h 547360"/>
              <a:gd name="connsiteX27" fmla="*/ 49828 w 870854"/>
              <a:gd name="connsiteY27" fmla="*/ 253310 h 547360"/>
              <a:gd name="connsiteX28" fmla="*/ 86895 w 870854"/>
              <a:gd name="connsiteY28" fmla="*/ 110266 h 547360"/>
              <a:gd name="connsiteX29" fmla="*/ 86895 w 870854"/>
              <a:gd name="connsiteY29" fmla="*/ 188629 h 547360"/>
              <a:gd name="connsiteX30" fmla="*/ 44106 w 870854"/>
              <a:gd name="connsiteY30" fmla="*/ 348342 h 547360"/>
              <a:gd name="connsiteX31" fmla="*/ 86895 w 870854"/>
              <a:gd name="connsiteY31" fmla="*/ 348342 h 547360"/>
              <a:gd name="connsiteX32" fmla="*/ 86895 w 870854"/>
              <a:gd name="connsiteY32" fmla="*/ 547360 h 547360"/>
              <a:gd name="connsiteX33" fmla="*/ 136650 w 870854"/>
              <a:gd name="connsiteY33" fmla="*/ 547360 h 547360"/>
              <a:gd name="connsiteX34" fmla="*/ 136650 w 870854"/>
              <a:gd name="connsiteY34" fmla="*/ 348342 h 547360"/>
              <a:gd name="connsiteX35" fmla="*/ 186404 w 870854"/>
              <a:gd name="connsiteY35" fmla="*/ 348342 h 547360"/>
              <a:gd name="connsiteX36" fmla="*/ 186404 w 870854"/>
              <a:gd name="connsiteY36" fmla="*/ 547360 h 547360"/>
              <a:gd name="connsiteX37" fmla="*/ 236159 w 870854"/>
              <a:gd name="connsiteY37" fmla="*/ 547360 h 547360"/>
              <a:gd name="connsiteX38" fmla="*/ 236159 w 870854"/>
              <a:gd name="connsiteY38" fmla="*/ 348342 h 547360"/>
              <a:gd name="connsiteX39" fmla="*/ 278948 w 870854"/>
              <a:gd name="connsiteY39" fmla="*/ 348342 h 547360"/>
              <a:gd name="connsiteX40" fmla="*/ 236159 w 870854"/>
              <a:gd name="connsiteY40" fmla="*/ 188629 h 547360"/>
              <a:gd name="connsiteX41" fmla="*/ 236159 w 870854"/>
              <a:gd name="connsiteY41" fmla="*/ 108773 h 547360"/>
              <a:gd name="connsiteX42" fmla="*/ 274221 w 870854"/>
              <a:gd name="connsiteY42" fmla="*/ 253061 h 547360"/>
              <a:gd name="connsiteX43" fmla="*/ 304400 w 870854"/>
              <a:gd name="connsiteY43" fmla="*/ 271145 h 547360"/>
              <a:gd name="connsiteX44" fmla="*/ 322483 w 870854"/>
              <a:gd name="connsiteY44" fmla="*/ 253061 h 547360"/>
              <a:gd name="connsiteX45" fmla="*/ 360546 w 870854"/>
              <a:gd name="connsiteY45" fmla="*/ 108773 h 547360"/>
              <a:gd name="connsiteX46" fmla="*/ 360546 w 870854"/>
              <a:gd name="connsiteY46" fmla="*/ 547360 h 547360"/>
              <a:gd name="connsiteX47" fmla="*/ 410300 w 870854"/>
              <a:gd name="connsiteY47" fmla="*/ 547360 h 547360"/>
              <a:gd name="connsiteX48" fmla="*/ 410300 w 870854"/>
              <a:gd name="connsiteY48" fmla="*/ 273710 h 547360"/>
              <a:gd name="connsiteX49" fmla="*/ 460055 w 870854"/>
              <a:gd name="connsiteY49" fmla="*/ 273710 h 547360"/>
              <a:gd name="connsiteX50" fmla="*/ 460055 w 870854"/>
              <a:gd name="connsiteY50" fmla="*/ 547360 h 547360"/>
              <a:gd name="connsiteX51" fmla="*/ 509810 w 870854"/>
              <a:gd name="connsiteY51" fmla="*/ 547360 h 547360"/>
              <a:gd name="connsiteX52" fmla="*/ 509810 w 870854"/>
              <a:gd name="connsiteY52" fmla="*/ 110266 h 547360"/>
              <a:gd name="connsiteX53" fmla="*/ 547623 w 870854"/>
              <a:gd name="connsiteY53" fmla="*/ 253061 h 547360"/>
              <a:gd name="connsiteX54" fmla="*/ 572501 w 870854"/>
              <a:gd name="connsiteY54" fmla="*/ 277939 h 547360"/>
              <a:gd name="connsiteX55" fmla="*/ 597378 w 870854"/>
              <a:gd name="connsiteY55" fmla="*/ 253061 h 547360"/>
              <a:gd name="connsiteX56" fmla="*/ 634196 w 870854"/>
              <a:gd name="connsiteY56" fmla="*/ 110266 h 547360"/>
              <a:gd name="connsiteX57" fmla="*/ 634196 w 870854"/>
              <a:gd name="connsiteY57" fmla="*/ 188629 h 547360"/>
              <a:gd name="connsiteX58" fmla="*/ 591407 w 870854"/>
              <a:gd name="connsiteY58" fmla="*/ 348342 h 547360"/>
              <a:gd name="connsiteX59" fmla="*/ 634196 w 870854"/>
              <a:gd name="connsiteY59" fmla="*/ 348342 h 547360"/>
              <a:gd name="connsiteX60" fmla="*/ 634196 w 870854"/>
              <a:gd name="connsiteY60" fmla="*/ 547360 h 547360"/>
              <a:gd name="connsiteX61" fmla="*/ 683951 w 870854"/>
              <a:gd name="connsiteY61" fmla="*/ 547360 h 547360"/>
              <a:gd name="connsiteX62" fmla="*/ 683951 w 870854"/>
              <a:gd name="connsiteY62" fmla="*/ 348342 h 547360"/>
              <a:gd name="connsiteX63" fmla="*/ 733706 w 870854"/>
              <a:gd name="connsiteY63" fmla="*/ 348342 h 547360"/>
              <a:gd name="connsiteX64" fmla="*/ 733706 w 870854"/>
              <a:gd name="connsiteY64" fmla="*/ 547360 h 547360"/>
              <a:gd name="connsiteX65" fmla="*/ 783460 w 870854"/>
              <a:gd name="connsiteY65" fmla="*/ 547360 h 547360"/>
              <a:gd name="connsiteX66" fmla="*/ 783460 w 870854"/>
              <a:gd name="connsiteY66" fmla="*/ 348342 h 547360"/>
              <a:gd name="connsiteX67" fmla="*/ 826250 w 870854"/>
              <a:gd name="connsiteY67" fmla="*/ 348342 h 547360"/>
              <a:gd name="connsiteX68" fmla="*/ 783460 w 870854"/>
              <a:gd name="connsiteY68" fmla="*/ 188629 h 547360"/>
              <a:gd name="connsiteX69" fmla="*/ 783460 w 870854"/>
              <a:gd name="connsiteY69" fmla="*/ 108773 h 547360"/>
              <a:gd name="connsiteX70" fmla="*/ 821523 w 870854"/>
              <a:gd name="connsiteY70" fmla="*/ 253061 h 547360"/>
              <a:gd name="connsiteX71" fmla="*/ 846400 w 870854"/>
              <a:gd name="connsiteY71" fmla="*/ 271471 h 547360"/>
              <a:gd name="connsiteX72" fmla="*/ 852868 w 870854"/>
              <a:gd name="connsiteY72" fmla="*/ 271471 h 547360"/>
              <a:gd name="connsiteX73" fmla="*/ 869872 w 870854"/>
              <a:gd name="connsiteY73" fmla="*/ 240670 h 547360"/>
              <a:gd name="connsiteX74" fmla="*/ 869785 w 870854"/>
              <a:gd name="connsiteY74" fmla="*/ 240374 h 5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70854" h="547360">
                <a:moveTo>
                  <a:pt x="869785" y="240374"/>
                </a:moveTo>
                <a:lnTo>
                  <a:pt x="821772" y="59267"/>
                </a:lnTo>
                <a:cubicBezTo>
                  <a:pt x="820299" y="54147"/>
                  <a:pt x="817756" y="49398"/>
                  <a:pt x="814308" y="45336"/>
                </a:cubicBezTo>
                <a:cubicBezTo>
                  <a:pt x="797942" y="28280"/>
                  <a:pt x="777724" y="15396"/>
                  <a:pt x="755349" y="7771"/>
                </a:cubicBezTo>
                <a:cubicBezTo>
                  <a:pt x="740495" y="2184"/>
                  <a:pt x="724690" y="-436"/>
                  <a:pt x="708828" y="59"/>
                </a:cubicBezTo>
                <a:cubicBezTo>
                  <a:pt x="693081" y="29"/>
                  <a:pt x="677441" y="2636"/>
                  <a:pt x="662557" y="7771"/>
                </a:cubicBezTo>
                <a:cubicBezTo>
                  <a:pt x="640008" y="15304"/>
                  <a:pt x="619668" y="28295"/>
                  <a:pt x="603349" y="45585"/>
                </a:cubicBezTo>
                <a:cubicBezTo>
                  <a:pt x="600249" y="49796"/>
                  <a:pt x="597893" y="54508"/>
                  <a:pt x="596383" y="59516"/>
                </a:cubicBezTo>
                <a:lnTo>
                  <a:pt x="571506" y="152060"/>
                </a:lnTo>
                <a:lnTo>
                  <a:pt x="546628" y="60262"/>
                </a:lnTo>
                <a:cubicBezTo>
                  <a:pt x="545297" y="55137"/>
                  <a:pt x="542832" y="50376"/>
                  <a:pt x="539414" y="46331"/>
                </a:cubicBezTo>
                <a:cubicBezTo>
                  <a:pt x="522940" y="29285"/>
                  <a:pt x="502645" y="16408"/>
                  <a:pt x="480206" y="8766"/>
                </a:cubicBezTo>
                <a:cubicBezTo>
                  <a:pt x="465899" y="2987"/>
                  <a:pt x="450609" y="31"/>
                  <a:pt x="435178" y="59"/>
                </a:cubicBezTo>
                <a:cubicBezTo>
                  <a:pt x="419435" y="71"/>
                  <a:pt x="403802" y="2676"/>
                  <a:pt x="388906" y="7771"/>
                </a:cubicBezTo>
                <a:cubicBezTo>
                  <a:pt x="366399" y="15247"/>
                  <a:pt x="346129" y="28247"/>
                  <a:pt x="329947" y="45585"/>
                </a:cubicBezTo>
                <a:cubicBezTo>
                  <a:pt x="326673" y="49724"/>
                  <a:pt x="324225" y="54453"/>
                  <a:pt x="322732" y="59516"/>
                </a:cubicBezTo>
                <a:lnTo>
                  <a:pt x="298352" y="149323"/>
                </a:lnTo>
                <a:lnTo>
                  <a:pt x="273475" y="59267"/>
                </a:lnTo>
                <a:cubicBezTo>
                  <a:pt x="272002" y="54147"/>
                  <a:pt x="269460" y="49398"/>
                  <a:pt x="266012" y="45336"/>
                </a:cubicBezTo>
                <a:cubicBezTo>
                  <a:pt x="249645" y="28280"/>
                  <a:pt x="229427" y="15396"/>
                  <a:pt x="207053" y="7771"/>
                </a:cubicBezTo>
                <a:cubicBezTo>
                  <a:pt x="192512" y="2310"/>
                  <a:pt x="177056" y="-306"/>
                  <a:pt x="161527" y="59"/>
                </a:cubicBezTo>
                <a:cubicBezTo>
                  <a:pt x="145780" y="29"/>
                  <a:pt x="130139" y="2636"/>
                  <a:pt x="115255" y="7771"/>
                </a:cubicBezTo>
                <a:cubicBezTo>
                  <a:pt x="92706" y="15304"/>
                  <a:pt x="72367" y="28295"/>
                  <a:pt x="56047" y="45585"/>
                </a:cubicBezTo>
                <a:cubicBezTo>
                  <a:pt x="52947" y="49796"/>
                  <a:pt x="50592" y="54508"/>
                  <a:pt x="49082" y="59516"/>
                </a:cubicBezTo>
                <a:lnTo>
                  <a:pt x="820" y="241369"/>
                </a:lnTo>
                <a:cubicBezTo>
                  <a:pt x="-2656" y="254624"/>
                  <a:pt x="5240" y="268194"/>
                  <a:pt x="18482" y="271719"/>
                </a:cubicBezTo>
                <a:cubicBezTo>
                  <a:pt x="20632" y="271963"/>
                  <a:pt x="22801" y="271963"/>
                  <a:pt x="24951" y="271719"/>
                </a:cubicBezTo>
                <a:cubicBezTo>
                  <a:pt x="36516" y="272115"/>
                  <a:pt x="46825" y="264485"/>
                  <a:pt x="49828" y="253310"/>
                </a:cubicBezTo>
                <a:lnTo>
                  <a:pt x="86895" y="110266"/>
                </a:lnTo>
                <a:lnTo>
                  <a:pt x="86895" y="188629"/>
                </a:lnTo>
                <a:lnTo>
                  <a:pt x="44106" y="348342"/>
                </a:lnTo>
                <a:lnTo>
                  <a:pt x="86895" y="348342"/>
                </a:lnTo>
                <a:lnTo>
                  <a:pt x="86895" y="547360"/>
                </a:lnTo>
                <a:lnTo>
                  <a:pt x="136650" y="547360"/>
                </a:lnTo>
                <a:lnTo>
                  <a:pt x="136650" y="348342"/>
                </a:lnTo>
                <a:lnTo>
                  <a:pt x="186404" y="348342"/>
                </a:lnTo>
                <a:lnTo>
                  <a:pt x="186404" y="547360"/>
                </a:lnTo>
                <a:lnTo>
                  <a:pt x="236159" y="547360"/>
                </a:lnTo>
                <a:lnTo>
                  <a:pt x="236159" y="348342"/>
                </a:lnTo>
                <a:lnTo>
                  <a:pt x="278948" y="348342"/>
                </a:lnTo>
                <a:lnTo>
                  <a:pt x="236159" y="188629"/>
                </a:lnTo>
                <a:lnTo>
                  <a:pt x="236159" y="108773"/>
                </a:lnTo>
                <a:lnTo>
                  <a:pt x="274221" y="253061"/>
                </a:lnTo>
                <a:cubicBezTo>
                  <a:pt x="277562" y="266388"/>
                  <a:pt x="291073" y="274486"/>
                  <a:pt x="304400" y="271145"/>
                </a:cubicBezTo>
                <a:cubicBezTo>
                  <a:pt x="313301" y="268913"/>
                  <a:pt x="320252" y="261963"/>
                  <a:pt x="322483" y="253061"/>
                </a:cubicBezTo>
                <a:lnTo>
                  <a:pt x="360546" y="108773"/>
                </a:lnTo>
                <a:lnTo>
                  <a:pt x="360546" y="547360"/>
                </a:lnTo>
                <a:lnTo>
                  <a:pt x="410300" y="547360"/>
                </a:lnTo>
                <a:lnTo>
                  <a:pt x="410300" y="273710"/>
                </a:lnTo>
                <a:lnTo>
                  <a:pt x="460055" y="273710"/>
                </a:lnTo>
                <a:lnTo>
                  <a:pt x="460055" y="547360"/>
                </a:lnTo>
                <a:lnTo>
                  <a:pt x="509810" y="547360"/>
                </a:lnTo>
                <a:lnTo>
                  <a:pt x="509810" y="110266"/>
                </a:lnTo>
                <a:lnTo>
                  <a:pt x="547623" y="253061"/>
                </a:lnTo>
                <a:cubicBezTo>
                  <a:pt x="547623" y="266801"/>
                  <a:pt x="558761" y="277939"/>
                  <a:pt x="572501" y="277939"/>
                </a:cubicBezTo>
                <a:cubicBezTo>
                  <a:pt x="586240" y="277939"/>
                  <a:pt x="597378" y="266801"/>
                  <a:pt x="597378" y="253061"/>
                </a:cubicBezTo>
                <a:lnTo>
                  <a:pt x="634196" y="110266"/>
                </a:lnTo>
                <a:lnTo>
                  <a:pt x="634196" y="188629"/>
                </a:lnTo>
                <a:lnTo>
                  <a:pt x="591407" y="348342"/>
                </a:lnTo>
                <a:lnTo>
                  <a:pt x="634196" y="348342"/>
                </a:lnTo>
                <a:lnTo>
                  <a:pt x="634196" y="547360"/>
                </a:lnTo>
                <a:lnTo>
                  <a:pt x="683951" y="547360"/>
                </a:lnTo>
                <a:lnTo>
                  <a:pt x="683951" y="348342"/>
                </a:lnTo>
                <a:lnTo>
                  <a:pt x="733706" y="348342"/>
                </a:lnTo>
                <a:lnTo>
                  <a:pt x="733706" y="547360"/>
                </a:lnTo>
                <a:lnTo>
                  <a:pt x="783460" y="547360"/>
                </a:lnTo>
                <a:lnTo>
                  <a:pt x="783460" y="348342"/>
                </a:lnTo>
                <a:lnTo>
                  <a:pt x="826250" y="348342"/>
                </a:lnTo>
                <a:lnTo>
                  <a:pt x="783460" y="188629"/>
                </a:lnTo>
                <a:lnTo>
                  <a:pt x="783460" y="108773"/>
                </a:lnTo>
                <a:lnTo>
                  <a:pt x="821523" y="253061"/>
                </a:lnTo>
                <a:cubicBezTo>
                  <a:pt x="824526" y="264236"/>
                  <a:pt x="834835" y="271866"/>
                  <a:pt x="846400" y="271471"/>
                </a:cubicBezTo>
                <a:lnTo>
                  <a:pt x="852868" y="271471"/>
                </a:lnTo>
                <a:cubicBezTo>
                  <a:pt x="866068" y="267662"/>
                  <a:pt x="873683" y="253872"/>
                  <a:pt x="869872" y="240670"/>
                </a:cubicBezTo>
                <a:cubicBezTo>
                  <a:pt x="869844" y="240573"/>
                  <a:pt x="869815" y="240474"/>
                  <a:pt x="869785" y="240374"/>
                </a:cubicBezTo>
                <a:close/>
              </a:path>
            </a:pathLst>
          </a:custGeom>
          <a:solidFill>
            <a:srgbClr val="0070C0"/>
          </a:solidFill>
          <a:ln w="248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CDBCA87F-43B5-3F82-DA57-1C8F413C5D0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Mentz RJ,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 Am Coll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Cardiol</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2023;82(1):1-12;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Vaduganathan</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M, et al.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2023;44(31):2982-2993.</a:t>
            </a:r>
          </a:p>
        </p:txBody>
      </p:sp>
    </p:spTree>
    <p:extLst>
      <p:ext uri="{BB962C8B-B14F-4D97-AF65-F5344CB8AC3E}">
        <p14:creationId xmlns:p14="http://schemas.microsoft.com/office/powerpoint/2010/main" val="342623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D69A09-612B-F733-C203-998E2AFF3A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2981" y="1384648"/>
            <a:ext cx="6978421" cy="4971702"/>
          </a:xfrm>
          <a:prstGeom prst="rect">
            <a:avLst/>
          </a:prstGeom>
        </p:spPr>
      </p:pic>
      <p:sp>
        <p:nvSpPr>
          <p:cNvPr id="4" name="TextBox 3">
            <a:extLst>
              <a:ext uri="{FF2B5EF4-FFF2-40B4-BE49-F238E27FC236}">
                <a16:creationId xmlns:a16="http://schemas.microsoft.com/office/drawing/2014/main" id="{3B1D09DF-498E-CFBE-36BE-1B2440265DB8}"/>
              </a:ext>
            </a:extLst>
          </p:cNvPr>
          <p:cNvSpPr txBox="1"/>
          <p:nvPr/>
        </p:nvSpPr>
        <p:spPr>
          <a:xfrm>
            <a:off x="7362030" y="1484517"/>
            <a:ext cx="27093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A5D81"/>
                </a:solidFill>
                <a:effectLst/>
                <a:uLnTx/>
                <a:uFillTx/>
                <a:latin typeface="Arial" panose="020B0604020202020204" pitchFamily="34" charset="0"/>
                <a:ea typeface="+mn-ea"/>
                <a:cs typeface="Arial" panose="020B0604020202020204" pitchFamily="34" charset="0"/>
              </a:rPr>
              <a:t>Valsartan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A5D81"/>
                </a:solidFill>
                <a:effectLst/>
                <a:uLnTx/>
                <a:uFillTx/>
                <a:latin typeface="Arial" panose="020B0604020202020204" pitchFamily="34" charset="0"/>
                <a:ea typeface="+mn-ea"/>
                <a:cs typeface="Arial" panose="020B0604020202020204" pitchFamily="34" charset="0"/>
              </a:rPr>
              <a:t>16.8 (15.2-18.5) per 100 py</a:t>
            </a:r>
          </a:p>
        </p:txBody>
      </p:sp>
      <p:sp>
        <p:nvSpPr>
          <p:cNvPr id="7" name="TextBox 6">
            <a:extLst>
              <a:ext uri="{FF2B5EF4-FFF2-40B4-BE49-F238E27FC236}">
                <a16:creationId xmlns:a16="http://schemas.microsoft.com/office/drawing/2014/main" id="{5DDA8F05-3B6B-B995-034E-7B3A9EE1AD09}"/>
              </a:ext>
            </a:extLst>
          </p:cNvPr>
          <p:cNvSpPr txBox="1"/>
          <p:nvPr/>
        </p:nvSpPr>
        <p:spPr>
          <a:xfrm>
            <a:off x="7976734" y="3342158"/>
            <a:ext cx="27093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BC2B44"/>
                </a:solidFill>
                <a:effectLst/>
                <a:uLnTx/>
                <a:uFillTx/>
                <a:latin typeface="Arial" panose="020B0604020202020204" pitchFamily="34" charset="0"/>
                <a:ea typeface="+mn-ea"/>
                <a:cs typeface="Arial" panose="020B0604020202020204" pitchFamily="34" charset="0"/>
              </a:rPr>
              <a:t>Sacubitril/Valsartan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BC2B44"/>
                </a:solidFill>
                <a:effectLst/>
                <a:uLnTx/>
                <a:uFillTx/>
                <a:latin typeface="Arial" panose="020B0604020202020204" pitchFamily="34" charset="0"/>
                <a:ea typeface="+mn-ea"/>
                <a:cs typeface="Arial" panose="020B0604020202020204" pitchFamily="34" charset="0"/>
              </a:rPr>
              <a:t>14.5 (13.1-16.0)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BC2B44"/>
                </a:solidFill>
                <a:effectLst/>
                <a:uLnTx/>
                <a:uFillTx/>
                <a:latin typeface="Arial" panose="020B0604020202020204" pitchFamily="34" charset="0"/>
                <a:ea typeface="+mn-ea"/>
                <a:cs typeface="Arial" panose="020B0604020202020204" pitchFamily="34" charset="0"/>
              </a:rPr>
              <a:t>per 100 py</a:t>
            </a:r>
          </a:p>
        </p:txBody>
      </p:sp>
      <p:sp>
        <p:nvSpPr>
          <p:cNvPr id="9" name="TextBox 8">
            <a:extLst>
              <a:ext uri="{FF2B5EF4-FFF2-40B4-BE49-F238E27FC236}">
                <a16:creationId xmlns:a16="http://schemas.microsoft.com/office/drawing/2014/main" id="{6714C552-5025-EE5D-6E1A-BAC1E8CD6F61}"/>
              </a:ext>
            </a:extLst>
          </p:cNvPr>
          <p:cNvSpPr txBox="1"/>
          <p:nvPr/>
        </p:nvSpPr>
        <p:spPr>
          <a:xfrm>
            <a:off x="3127968" y="1591780"/>
            <a:ext cx="41450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Rate ratio 0.86 (0.75-0.98)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P</a:t>
            </a:r>
            <a:r>
              <a:rPr kumimoji="0" lang="en-US" sz="2000"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=0.027</a:t>
            </a:r>
          </a:p>
        </p:txBody>
      </p:sp>
      <p:sp>
        <p:nvSpPr>
          <p:cNvPr id="13" name="Title 12">
            <a:extLst>
              <a:ext uri="{FF2B5EF4-FFF2-40B4-BE49-F238E27FC236}">
                <a16:creationId xmlns:a16="http://schemas.microsoft.com/office/drawing/2014/main" id="{BE124A3F-A3C4-D840-9873-893F859249F4}"/>
              </a:ext>
            </a:extLst>
          </p:cNvPr>
          <p:cNvSpPr>
            <a:spLocks noGrp="1"/>
          </p:cNvSpPr>
          <p:nvPr>
            <p:ph type="title"/>
          </p:nvPr>
        </p:nvSpPr>
        <p:spPr>
          <a:xfrm>
            <a:off x="609599" y="199505"/>
            <a:ext cx="11051689" cy="1185577"/>
          </a:xfrm>
        </p:spPr>
        <p:txBody>
          <a:bodyPr>
            <a:normAutofit/>
          </a:bodyPr>
          <a:lstStyle/>
          <a:p>
            <a:r>
              <a:rPr lang="en-US" dirty="0">
                <a:latin typeface="Arial" panose="020B0604020202020204" pitchFamily="34" charset="0"/>
                <a:cs typeface="Arial" panose="020B0604020202020204" pitchFamily="34" charset="0"/>
              </a:rPr>
              <a:t>Pooled Analysis of All Participants (n=5,262)</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Primary Endpoint: Total Worsening HF Events and CV Death</a:t>
            </a:r>
            <a:endParaRPr lang="en-US" sz="2800" dirty="0"/>
          </a:p>
        </p:txBody>
      </p:sp>
      <p:sp>
        <p:nvSpPr>
          <p:cNvPr id="16" name="Footer Placeholder 15">
            <a:extLst>
              <a:ext uri="{FF2B5EF4-FFF2-40B4-BE49-F238E27FC236}">
                <a16:creationId xmlns:a16="http://schemas.microsoft.com/office/drawing/2014/main" id="{E84FCECB-8F74-080E-5EB2-468A5636687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CV, cardiovascular; HF, heart failure;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py</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patient-years.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Vaduganathan</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M, et al.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2023;44(31):2982-2993.</a:t>
            </a:r>
          </a:p>
        </p:txBody>
      </p:sp>
    </p:spTree>
    <p:extLst>
      <p:ext uri="{BB962C8B-B14F-4D97-AF65-F5344CB8AC3E}">
        <p14:creationId xmlns:p14="http://schemas.microsoft.com/office/powerpoint/2010/main" val="394422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BCC6-2E3B-B83E-EDD4-4B9D1410F8E6}"/>
              </a:ext>
            </a:extLst>
          </p:cNvPr>
          <p:cNvSpPr>
            <a:spLocks noGrp="1"/>
          </p:cNvSpPr>
          <p:nvPr>
            <p:ph type="title"/>
          </p:nvPr>
        </p:nvSpPr>
        <p:spPr>
          <a:xfrm>
            <a:off x="609600" y="199505"/>
            <a:ext cx="10744200" cy="1185577"/>
          </a:xfrm>
        </p:spPr>
        <p:txBody>
          <a:bodyPr>
            <a:normAutofit/>
          </a:bodyPr>
          <a:lstStyle/>
          <a:p>
            <a:r>
              <a:rPr lang="en-US"/>
              <a:t>Sacubitril-Valsartan in PH</a:t>
            </a:r>
          </a:p>
        </p:txBody>
      </p:sp>
      <p:sp>
        <p:nvSpPr>
          <p:cNvPr id="4" name="AutoShape 2" descr="image">
            <a:extLst>
              <a:ext uri="{FF2B5EF4-FFF2-40B4-BE49-F238E27FC236}">
                <a16:creationId xmlns:a16="http://schemas.microsoft.com/office/drawing/2014/main" id="{7DF9D83E-61A9-D36E-2B06-9087DCD2F683}"/>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2D126E4F-C100-9638-51DD-25760DBF58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857" y="1824930"/>
            <a:ext cx="5637075" cy="4290907"/>
          </a:xfrm>
          <a:prstGeom prst="rect">
            <a:avLst/>
          </a:prstGeom>
        </p:spPr>
      </p:pic>
      <p:pic>
        <p:nvPicPr>
          <p:cNvPr id="6" name="Picture 5">
            <a:extLst>
              <a:ext uri="{FF2B5EF4-FFF2-40B4-BE49-F238E27FC236}">
                <a16:creationId xmlns:a16="http://schemas.microsoft.com/office/drawing/2014/main" id="{541D1FE8-261E-AC61-D212-A437D22FE9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1335" y="1824930"/>
            <a:ext cx="4612107" cy="4290907"/>
          </a:xfrm>
          <a:prstGeom prst="rect">
            <a:avLst/>
          </a:prstGeom>
        </p:spPr>
      </p:pic>
      <p:sp>
        <p:nvSpPr>
          <p:cNvPr id="13" name="Footer Placeholder 12">
            <a:extLst>
              <a:ext uri="{FF2B5EF4-FFF2-40B4-BE49-F238E27FC236}">
                <a16:creationId xmlns:a16="http://schemas.microsoft.com/office/drawing/2014/main" id="{BDC149DB-D0F0-C922-A2E2-2B5EDCD7531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Helvetica" pitchFamily="2" charset="0"/>
                <a:ea typeface="+mn-ea"/>
                <a:cs typeface="+mn-cs"/>
              </a:rPr>
              <a:t>Sharifi Kia D, et al. </a:t>
            </a:r>
            <a:r>
              <a:rPr kumimoji="0" lang="en-US" sz="1000" b="0" i="1" u="none" strike="noStrike" kern="1200" cap="none" spc="0" normalizeH="0" baseline="0" noProof="0" dirty="0">
                <a:ln>
                  <a:noFill/>
                </a:ln>
                <a:solidFill>
                  <a:srgbClr val="3F3F3F"/>
                </a:solidFill>
                <a:effectLst/>
                <a:uLnTx/>
                <a:uFillTx/>
                <a:latin typeface="Helvetica" pitchFamily="2" charset="0"/>
                <a:ea typeface="+mn-ea"/>
                <a:cs typeface="+mn-cs"/>
              </a:rPr>
              <a:t>J Am Heart Assoc. </a:t>
            </a:r>
            <a:r>
              <a:rPr kumimoji="0" lang="en-US" sz="1000" b="0" i="0" u="none" strike="noStrike" kern="1200" cap="none" spc="0" normalizeH="0" baseline="0" noProof="0" dirty="0">
                <a:ln>
                  <a:noFill/>
                </a:ln>
                <a:solidFill>
                  <a:srgbClr val="3F3F3F"/>
                </a:solidFill>
                <a:effectLst/>
                <a:uLnTx/>
                <a:uFillTx/>
                <a:latin typeface="Helvetica" pitchFamily="2" charset="0"/>
                <a:ea typeface="+mn-ea"/>
                <a:cs typeface="+mn-cs"/>
              </a:rPr>
              <a:t>2020 ;9(13):e015708. </a:t>
            </a:r>
          </a:p>
        </p:txBody>
      </p:sp>
    </p:spTree>
    <p:extLst>
      <p:ext uri="{BB962C8B-B14F-4D97-AF65-F5344CB8AC3E}">
        <p14:creationId xmlns:p14="http://schemas.microsoft.com/office/powerpoint/2010/main" val="43737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829B051-E827-4EA4-AACB-0826BE51DD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550492"/>
            <a:ext cx="11582400" cy="5757016"/>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2">
            <a:extLst>
              <a:ext uri="{FF2B5EF4-FFF2-40B4-BE49-F238E27FC236}">
                <a16:creationId xmlns:a16="http://schemas.microsoft.com/office/drawing/2014/main" id="{A6856EA4-8EE4-CC61-E821-36A14796291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BMI, body mass index; BNP, brain natriuretic peptide;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NYHA</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New York Heart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Kitzman</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DW</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et al.</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J Am Coll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Cardiol</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2016;68(2):200-203.</a:t>
            </a:r>
          </a:p>
        </p:txBody>
      </p:sp>
      <p:sp>
        <p:nvSpPr>
          <p:cNvPr id="6" name="Title 1">
            <a:extLst>
              <a:ext uri="{FF2B5EF4-FFF2-40B4-BE49-F238E27FC236}">
                <a16:creationId xmlns:a16="http://schemas.microsoft.com/office/drawing/2014/main" id="{FF67ADB7-4E49-7475-1EDD-2D28B0A1C380}"/>
              </a:ext>
            </a:extLst>
          </p:cNvPr>
          <p:cNvSpPr txBox="1">
            <a:spLocks/>
          </p:cNvSpPr>
          <p:nvPr/>
        </p:nvSpPr>
        <p:spPr>
          <a:xfrm>
            <a:off x="7689953" y="825719"/>
            <a:ext cx="4197247"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3F3F">
                    <a:lumMod val="50000"/>
                  </a:srgbClr>
                </a:solidFill>
                <a:effectLst/>
                <a:uLnTx/>
                <a:uFillTx/>
                <a:latin typeface="Arial" panose="020B0604020202020204"/>
                <a:ea typeface="+mj-ea"/>
                <a:cs typeface="+mj-cs"/>
              </a:rPr>
              <a:t>HFpEF: The Obesity Conundrum</a:t>
            </a:r>
          </a:p>
        </p:txBody>
      </p:sp>
    </p:spTree>
    <p:extLst>
      <p:ext uri="{BB962C8B-B14F-4D97-AF65-F5344CB8AC3E}">
        <p14:creationId xmlns:p14="http://schemas.microsoft.com/office/powerpoint/2010/main" val="78069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CC3D-3185-24D3-8A50-3895FACD2F68}"/>
              </a:ext>
            </a:extLst>
          </p:cNvPr>
          <p:cNvSpPr>
            <a:spLocks noGrp="1"/>
          </p:cNvSpPr>
          <p:nvPr>
            <p:ph type="title"/>
          </p:nvPr>
        </p:nvSpPr>
        <p:spPr>
          <a:xfrm>
            <a:off x="609600" y="199505"/>
            <a:ext cx="10744200" cy="1185577"/>
          </a:xfrm>
        </p:spPr>
        <p:txBody>
          <a:bodyPr>
            <a:normAutofit/>
          </a:bodyPr>
          <a:lstStyle/>
          <a:p>
            <a:r>
              <a:rPr lang="en-US"/>
              <a:t>PH Commonly Exists in Obesity</a:t>
            </a:r>
          </a:p>
        </p:txBody>
      </p:sp>
      <p:pic>
        <p:nvPicPr>
          <p:cNvPr id="3074" name="Picture 2" descr="Figure 1.">
            <a:extLst>
              <a:ext uri="{FF2B5EF4-FFF2-40B4-BE49-F238E27FC236}">
                <a16:creationId xmlns:a16="http://schemas.microsoft.com/office/drawing/2014/main" id="{86BAFF95-26E5-6198-3B46-2C5FC9C59DC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57967" y="1566723"/>
            <a:ext cx="7476067" cy="4356557"/>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a:extLst>
              <a:ext uri="{FF2B5EF4-FFF2-40B4-BE49-F238E27FC236}">
                <a16:creationId xmlns:a16="http://schemas.microsoft.com/office/drawing/2014/main" id="{2FD781A7-C737-46AF-FBCA-C339DF825F2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Frank RC,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 Am Heart Assoc.</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2020;9(5):</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e014195</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63292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39F6-021B-5AF3-3B11-6B5EFD1F5D29}"/>
              </a:ext>
            </a:extLst>
          </p:cNvPr>
          <p:cNvSpPr>
            <a:spLocks noGrp="1"/>
          </p:cNvSpPr>
          <p:nvPr>
            <p:ph type="title"/>
          </p:nvPr>
        </p:nvSpPr>
        <p:spPr>
          <a:xfrm>
            <a:off x="609600" y="199505"/>
            <a:ext cx="10744200" cy="1185577"/>
          </a:xfrm>
        </p:spPr>
        <p:txBody>
          <a:bodyPr>
            <a:normAutofit/>
          </a:bodyPr>
          <a:lstStyle/>
          <a:p>
            <a:r>
              <a:rPr lang="en-US" dirty="0"/>
              <a:t>STEP-</a:t>
            </a:r>
            <a:r>
              <a:rPr lang="en-US" dirty="0" err="1"/>
              <a:t>HFpEF</a:t>
            </a:r>
            <a:r>
              <a:rPr lang="en-US" dirty="0"/>
              <a:t> Trial</a:t>
            </a:r>
          </a:p>
        </p:txBody>
      </p:sp>
      <p:sp>
        <p:nvSpPr>
          <p:cNvPr id="3" name="Content Placeholder 2">
            <a:extLst>
              <a:ext uri="{FF2B5EF4-FFF2-40B4-BE49-F238E27FC236}">
                <a16:creationId xmlns:a16="http://schemas.microsoft.com/office/drawing/2014/main" id="{BB251AD9-DF7D-C6BF-28C7-C3A814B0D758}"/>
              </a:ext>
            </a:extLst>
          </p:cNvPr>
          <p:cNvSpPr>
            <a:spLocks noGrp="1"/>
          </p:cNvSpPr>
          <p:nvPr>
            <p:ph idx="1"/>
          </p:nvPr>
        </p:nvSpPr>
        <p:spPr>
          <a:xfrm>
            <a:off x="609600" y="1477906"/>
            <a:ext cx="10744200" cy="4838488"/>
          </a:xfrm>
        </p:spPr>
        <p:txBody>
          <a:bodyPr>
            <a:normAutofit/>
          </a:bodyPr>
          <a:lstStyle/>
          <a:p>
            <a:pPr>
              <a:lnSpc>
                <a:spcPct val="150000"/>
              </a:lnSpc>
            </a:pPr>
            <a:r>
              <a:rPr lang="en-US" sz="2800" dirty="0"/>
              <a:t>529 patients with obesity and HFpEF</a:t>
            </a:r>
          </a:p>
          <a:p>
            <a:pPr>
              <a:lnSpc>
                <a:spcPct val="150000"/>
              </a:lnSpc>
            </a:pPr>
            <a:r>
              <a:rPr lang="en-US" sz="2800" dirty="0"/>
              <a:t>Randomized to semaglutide 2.4 mg versus placebo</a:t>
            </a:r>
          </a:p>
          <a:p>
            <a:pPr>
              <a:lnSpc>
                <a:spcPct val="150000"/>
              </a:lnSpc>
            </a:pPr>
            <a:r>
              <a:rPr lang="en-US" sz="2800" dirty="0"/>
              <a:t>52 weeks of therapy</a:t>
            </a:r>
          </a:p>
          <a:p>
            <a:pPr>
              <a:lnSpc>
                <a:spcPct val="150000"/>
              </a:lnSpc>
            </a:pPr>
            <a:r>
              <a:rPr lang="en-US" sz="2800" dirty="0"/>
              <a:t>Dual primary endpoints: Change in </a:t>
            </a:r>
            <a:r>
              <a:rPr lang="en-US" sz="2800" dirty="0" err="1"/>
              <a:t>KCCQ</a:t>
            </a:r>
            <a:r>
              <a:rPr lang="en-US" sz="2800" dirty="0"/>
              <a:t> and body weight</a:t>
            </a:r>
          </a:p>
        </p:txBody>
      </p:sp>
      <p:sp>
        <p:nvSpPr>
          <p:cNvPr id="5" name="TextBox 4">
            <a:extLst>
              <a:ext uri="{FF2B5EF4-FFF2-40B4-BE49-F238E27FC236}">
                <a16:creationId xmlns:a16="http://schemas.microsoft.com/office/drawing/2014/main" id="{42102BFA-3DD8-FD77-F6F9-83AED35E6059}"/>
              </a:ext>
            </a:extLst>
          </p:cNvPr>
          <p:cNvSpPr txBox="1"/>
          <p:nvPr/>
        </p:nvSpPr>
        <p:spPr>
          <a:xfrm>
            <a:off x="613271" y="6534842"/>
            <a:ext cx="609746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KCCQ</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Kansas City Cardiomyopathy Questionnaire.</a:t>
            </a:r>
          </a:p>
        </p:txBody>
      </p:sp>
    </p:spTree>
    <p:extLst>
      <p:ext uri="{BB962C8B-B14F-4D97-AF65-F5344CB8AC3E}">
        <p14:creationId xmlns:p14="http://schemas.microsoft.com/office/powerpoint/2010/main" val="258980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9797-7933-3ABA-1F6E-478E334F89AA}"/>
              </a:ext>
            </a:extLst>
          </p:cNvPr>
          <p:cNvSpPr>
            <a:spLocks noGrp="1"/>
          </p:cNvSpPr>
          <p:nvPr>
            <p:ph type="title"/>
          </p:nvPr>
        </p:nvSpPr>
        <p:spPr>
          <a:xfrm>
            <a:off x="609600" y="199505"/>
            <a:ext cx="10744200" cy="1185577"/>
          </a:xfrm>
        </p:spPr>
        <p:txBody>
          <a:bodyPr>
            <a:noAutofit/>
          </a:bodyPr>
          <a:lstStyle/>
          <a:p>
            <a:r>
              <a:rPr lang="en-US" dirty="0"/>
              <a:t>STEP-HFpEF: Meets Both Primary Endpoints </a:t>
            </a:r>
          </a:p>
        </p:txBody>
      </p:sp>
      <p:pic>
        <p:nvPicPr>
          <p:cNvPr id="8194" name="Picture 2">
            <a:extLst>
              <a:ext uri="{FF2B5EF4-FFF2-40B4-BE49-F238E27FC236}">
                <a16:creationId xmlns:a16="http://schemas.microsoft.com/office/drawing/2014/main" id="{FB0C17DE-07B2-BDB6-6ACA-4510E5BC519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67865" y="1408853"/>
            <a:ext cx="6497775" cy="4656667"/>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a:extLst>
              <a:ext uri="{FF2B5EF4-FFF2-40B4-BE49-F238E27FC236}">
                <a16:creationId xmlns:a16="http://schemas.microsoft.com/office/drawing/2014/main" id="{1C25AC85-D186-CDBA-5F37-22A4B44AB5A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KCCQ</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-CSS,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KCCQ</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clinical summary 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Kosiborod</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MN,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N Engl J Med.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2023;389(12):1069-1084.</a:t>
            </a:r>
          </a:p>
        </p:txBody>
      </p:sp>
    </p:spTree>
    <p:extLst>
      <p:ext uri="{BB962C8B-B14F-4D97-AF65-F5344CB8AC3E}">
        <p14:creationId xmlns:p14="http://schemas.microsoft.com/office/powerpoint/2010/main" val="115692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4DF3-FC32-4ACE-B705-5AFBB96E2163}"/>
              </a:ext>
            </a:extLst>
          </p:cNvPr>
          <p:cNvSpPr>
            <a:spLocks noGrp="1"/>
          </p:cNvSpPr>
          <p:nvPr>
            <p:ph type="title"/>
          </p:nvPr>
        </p:nvSpPr>
        <p:spPr>
          <a:xfrm>
            <a:off x="609600" y="199505"/>
            <a:ext cx="10744200" cy="1185577"/>
          </a:xfrm>
        </p:spPr>
        <p:txBody>
          <a:bodyPr>
            <a:noAutofit/>
          </a:bodyPr>
          <a:lstStyle/>
          <a:p>
            <a:r>
              <a:rPr lang="en-US" dirty="0"/>
              <a:t>Methods to Decongest in HFpEF:</a:t>
            </a:r>
            <a:br>
              <a:rPr lang="en-US" dirty="0"/>
            </a:br>
            <a:r>
              <a:rPr lang="en-US" dirty="0"/>
              <a:t>Interatrial Shunting for HFpEF Treatment</a:t>
            </a:r>
          </a:p>
        </p:txBody>
      </p:sp>
      <p:pic>
        <p:nvPicPr>
          <p:cNvPr id="2050" name="Picture 2" descr="Figure 1.">
            <a:extLst>
              <a:ext uri="{FF2B5EF4-FFF2-40B4-BE49-F238E27FC236}">
                <a16:creationId xmlns:a16="http://schemas.microsoft.com/office/drawing/2014/main" id="{E99FAE5B-ADAF-4634-B2CC-71E04BAB7A6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78467" y="2022603"/>
            <a:ext cx="9632951" cy="3093808"/>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1">
            <a:extLst>
              <a:ext uri="{FF2B5EF4-FFF2-40B4-BE49-F238E27FC236}">
                <a16:creationId xmlns:a16="http://schemas.microsoft.com/office/drawing/2014/main" id="{AE57B5C7-64B2-A686-5DD4-02B64D17E5F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Feldman T, et al. </a:t>
            </a:r>
            <a:r>
              <a:rPr kumimoji="0" lang="fr-FR"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Circulation.</a:t>
            </a:r>
            <a:r>
              <a:rPr kumimoji="0" lang="fr-FR"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2018;137(4):364-375.</a:t>
            </a:r>
          </a:p>
        </p:txBody>
      </p:sp>
    </p:spTree>
    <p:extLst>
      <p:ext uri="{BB962C8B-B14F-4D97-AF65-F5344CB8AC3E}">
        <p14:creationId xmlns:p14="http://schemas.microsoft.com/office/powerpoint/2010/main" val="1295648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057F5E-2391-469F-A54A-416053D83EB7}"/>
              </a:ext>
            </a:extLst>
          </p:cNvPr>
          <p:cNvSpPr>
            <a:spLocks noGrp="1"/>
          </p:cNvSpPr>
          <p:nvPr>
            <p:ph type="title"/>
          </p:nvPr>
        </p:nvSpPr>
        <p:spPr>
          <a:xfrm>
            <a:off x="609600" y="199505"/>
            <a:ext cx="10744200" cy="1185577"/>
          </a:xfrm>
        </p:spPr>
        <p:txBody>
          <a:bodyPr>
            <a:normAutofit/>
          </a:bodyPr>
          <a:lstStyle/>
          <a:p>
            <a:r>
              <a:rPr lang="en-US" dirty="0"/>
              <a:t>Interatrial Shunting for HFpEF Treatment</a:t>
            </a:r>
          </a:p>
        </p:txBody>
      </p:sp>
      <p:sp>
        <p:nvSpPr>
          <p:cNvPr id="11" name="Content Placeholder 10">
            <a:extLst>
              <a:ext uri="{FF2B5EF4-FFF2-40B4-BE49-F238E27FC236}">
                <a16:creationId xmlns:a16="http://schemas.microsoft.com/office/drawing/2014/main" id="{EB8ED1AB-D95B-FDCA-8978-083DABC765E1}"/>
              </a:ext>
            </a:extLst>
          </p:cNvPr>
          <p:cNvSpPr>
            <a:spLocks noGrp="1"/>
          </p:cNvSpPr>
          <p:nvPr>
            <p:ph idx="1"/>
          </p:nvPr>
        </p:nvSpPr>
        <p:spPr>
          <a:xfrm>
            <a:off x="609600" y="1477906"/>
            <a:ext cx="4915989" cy="4722477"/>
          </a:xfrm>
        </p:spPr>
        <p:txBody>
          <a:bodyPr/>
          <a:lstStyle/>
          <a:p>
            <a:pPr marL="380990" indent="-380990">
              <a:buFont typeface="Arial" panose="020B0604020202020204" pitchFamily="34" charset="0"/>
              <a:buChar char="•"/>
            </a:pPr>
            <a:r>
              <a:rPr lang="en-US" sz="2400" dirty="0">
                <a:latin typeface="Arial" panose="020B0604020202020204" pitchFamily="34" charset="0"/>
                <a:cs typeface="Arial" panose="020B0604020202020204" pitchFamily="34" charset="0"/>
              </a:rPr>
              <a:t>626 participants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2400" dirty="0">
                <a:latin typeface="Arial" panose="020B0604020202020204" pitchFamily="34" charset="0"/>
                <a:cs typeface="Arial" panose="020B0604020202020204" pitchFamily="34" charset="0"/>
              </a:rPr>
              <a:t>Required to have elevated </a:t>
            </a:r>
            <a:r>
              <a:rPr lang="en-US" sz="2400" dirty="0" err="1">
                <a:latin typeface="Arial" panose="020B0604020202020204" pitchFamily="34" charset="0"/>
                <a:cs typeface="Arial" panose="020B0604020202020204" pitchFamily="34" charset="0"/>
              </a:rPr>
              <a:t>PCWP</a:t>
            </a:r>
            <a:r>
              <a:rPr lang="en-US" sz="2400" dirty="0">
                <a:latin typeface="Arial" panose="020B0604020202020204" pitchFamily="34" charset="0"/>
                <a:cs typeface="Arial" panose="020B0604020202020204" pitchFamily="34" charset="0"/>
              </a:rPr>
              <a:t> with exercise (</a:t>
            </a:r>
            <a:r>
              <a:rPr lang="en-US" sz="2400" dirty="0" err="1">
                <a:latin typeface="Arial" panose="020B0604020202020204" pitchFamily="34" charset="0"/>
                <a:cs typeface="Arial" panose="020B0604020202020204" pitchFamily="34" charset="0"/>
              </a:rPr>
              <a:t>PCWP</a:t>
            </a:r>
            <a:r>
              <a:rPr lang="en-US" sz="2400" dirty="0">
                <a:latin typeface="Arial" panose="020B0604020202020204" pitchFamily="34" charset="0"/>
                <a:cs typeface="Arial" panose="020B0604020202020204" pitchFamily="34" charset="0"/>
              </a:rPr>
              <a:t> &gt;25 mmHg)</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2400" dirty="0">
                <a:latin typeface="Arial" panose="020B0604020202020204" pitchFamily="34" charset="0"/>
                <a:cs typeface="Arial" panose="020B0604020202020204" pitchFamily="34" charset="0"/>
              </a:rPr>
              <a:t>Randomized to IASD versus sham procedure</a:t>
            </a:r>
          </a:p>
          <a:p>
            <a:pPr marL="0" indent="0">
              <a:buNone/>
            </a:pPr>
            <a:endParaRPr lang="en-US" dirty="0"/>
          </a:p>
        </p:txBody>
      </p:sp>
      <p:pic>
        <p:nvPicPr>
          <p:cNvPr id="6" name="Picture 5">
            <a:extLst>
              <a:ext uri="{FF2B5EF4-FFF2-40B4-BE49-F238E27FC236}">
                <a16:creationId xmlns:a16="http://schemas.microsoft.com/office/drawing/2014/main" id="{495E8857-752C-43E1-8AEC-9D8DA77B27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08015" y="1671037"/>
            <a:ext cx="5974385" cy="4011306"/>
          </a:xfrm>
          <a:prstGeom prst="rect">
            <a:avLst/>
          </a:prstGeom>
        </p:spPr>
      </p:pic>
      <p:sp>
        <p:nvSpPr>
          <p:cNvPr id="12" name="Footer Placeholder 11">
            <a:extLst>
              <a:ext uri="{FF2B5EF4-FFF2-40B4-BE49-F238E27FC236}">
                <a16:creationId xmlns:a16="http://schemas.microsoft.com/office/drawing/2014/main" id="{F9C4E4C2-34E8-31F8-51B0-76508B31425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IASD, interatrial shunt device;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PCWP</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pulmonary capillary wedge pressure.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Shah,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SJ</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Lancet.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2022;399(10330):1130-1140.</a:t>
            </a:r>
          </a:p>
        </p:txBody>
      </p:sp>
    </p:spTree>
    <p:extLst>
      <p:ext uri="{BB962C8B-B14F-4D97-AF65-F5344CB8AC3E}">
        <p14:creationId xmlns:p14="http://schemas.microsoft.com/office/powerpoint/2010/main" val="226659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854-0B09-EDB1-D754-D224E54633D8}"/>
              </a:ext>
            </a:extLst>
          </p:cNvPr>
          <p:cNvSpPr>
            <a:spLocks noGrp="1"/>
          </p:cNvSpPr>
          <p:nvPr>
            <p:ph type="title"/>
          </p:nvPr>
        </p:nvSpPr>
        <p:spPr>
          <a:xfrm>
            <a:off x="609600" y="199505"/>
            <a:ext cx="10744200" cy="1185577"/>
          </a:xfrm>
        </p:spPr>
        <p:txBody>
          <a:bodyPr>
            <a:noAutofit/>
          </a:bodyPr>
          <a:lstStyle/>
          <a:p>
            <a:r>
              <a:rPr lang="en-US" dirty="0"/>
              <a:t>Latent PVD Differentiates Response to IASD in HFpEF</a:t>
            </a:r>
          </a:p>
        </p:txBody>
      </p:sp>
      <p:pic>
        <p:nvPicPr>
          <p:cNvPr id="4" name="Picture 3">
            <a:extLst>
              <a:ext uri="{FF2B5EF4-FFF2-40B4-BE49-F238E27FC236}">
                <a16:creationId xmlns:a16="http://schemas.microsoft.com/office/drawing/2014/main" id="{6399F4F5-7C76-98B7-F2D0-896DDC2380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0235" y="2414929"/>
            <a:ext cx="4856509" cy="2969679"/>
          </a:xfrm>
          <a:prstGeom prst="rect">
            <a:avLst/>
          </a:prstGeom>
        </p:spPr>
      </p:pic>
      <p:sp>
        <p:nvSpPr>
          <p:cNvPr id="5" name="Rectangle 4">
            <a:extLst>
              <a:ext uri="{FF2B5EF4-FFF2-40B4-BE49-F238E27FC236}">
                <a16:creationId xmlns:a16="http://schemas.microsoft.com/office/drawing/2014/main" id="{B7113BE2-C59C-F407-1A4A-40AE61E1B910}"/>
              </a:ext>
            </a:extLst>
          </p:cNvPr>
          <p:cNvSpPr/>
          <p:nvPr/>
        </p:nvSpPr>
        <p:spPr>
          <a:xfrm>
            <a:off x="787200" y="3783405"/>
            <a:ext cx="5033883" cy="5077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122" name="Picture 2" descr="Figure 1.">
            <a:extLst>
              <a:ext uri="{FF2B5EF4-FFF2-40B4-BE49-F238E27FC236}">
                <a16:creationId xmlns:a16="http://schemas.microsoft.com/office/drawing/2014/main" id="{7C115F6A-5B60-0319-7EAB-3B1A25D031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8291" y="2414928"/>
            <a:ext cx="4856509" cy="31520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68C8F1D-F105-3769-9BB8-46EFBE67926B}"/>
              </a:ext>
            </a:extLst>
          </p:cNvPr>
          <p:cNvSpPr txBox="1"/>
          <p:nvPr/>
        </p:nvSpPr>
        <p:spPr>
          <a:xfrm>
            <a:off x="8334533" y="5672381"/>
            <a:ext cx="14463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1.74 WU</a:t>
            </a:r>
          </a:p>
        </p:txBody>
      </p:sp>
      <p:cxnSp>
        <p:nvCxnSpPr>
          <p:cNvPr id="17" name="Straight Arrow Connector 16">
            <a:extLst>
              <a:ext uri="{FF2B5EF4-FFF2-40B4-BE49-F238E27FC236}">
                <a16:creationId xmlns:a16="http://schemas.microsoft.com/office/drawing/2014/main" id="{A520C492-C13F-1169-9769-BA845637D8A8}"/>
              </a:ext>
            </a:extLst>
          </p:cNvPr>
          <p:cNvCxnSpPr>
            <a:cxnSpLocks/>
          </p:cNvCxnSpPr>
          <p:nvPr/>
        </p:nvCxnSpPr>
        <p:spPr>
          <a:xfrm flipV="1">
            <a:off x="9015855" y="5566989"/>
            <a:ext cx="0" cy="1798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Footer Placeholder 10">
            <a:extLst>
              <a:ext uri="{FF2B5EF4-FFF2-40B4-BE49-F238E27FC236}">
                <a16:creationId xmlns:a16="http://schemas.microsoft.com/office/drawing/2014/main" id="{91B9D992-6C1A-DC68-87FA-72E32BC717B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KCCQ</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-OSS,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KCCQ</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overall symptom score; PVD, pulmonary vascular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Borlaug BA,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Circulation</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2022;145(21):1592-1604.</a:t>
            </a:r>
          </a:p>
        </p:txBody>
      </p:sp>
    </p:spTree>
    <p:extLst>
      <p:ext uri="{BB962C8B-B14F-4D97-AF65-F5344CB8AC3E}">
        <p14:creationId xmlns:p14="http://schemas.microsoft.com/office/powerpoint/2010/main" val="188038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Midwest Regional PH Summit – Management of Pulmonary Hypertension with Comorbidities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ERS/ERC guideline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available evidence-based data and patient management strategies for 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opportunities to apply effective management strategies to improve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D0C2-D227-A8F1-2817-D411B81B025C}"/>
              </a:ext>
            </a:extLst>
          </p:cNvPr>
          <p:cNvSpPr>
            <a:spLocks noGrp="1"/>
          </p:cNvSpPr>
          <p:nvPr>
            <p:ph type="title"/>
          </p:nvPr>
        </p:nvSpPr>
        <p:spPr>
          <a:xfrm>
            <a:off x="609600" y="199505"/>
            <a:ext cx="10744200" cy="1185577"/>
          </a:xfrm>
        </p:spPr>
        <p:txBody>
          <a:bodyPr>
            <a:normAutofit/>
          </a:bodyPr>
          <a:lstStyle/>
          <a:p>
            <a:r>
              <a:rPr lang="en-US" dirty="0"/>
              <a:t>IASD Therapies in HFpEF</a:t>
            </a:r>
          </a:p>
        </p:txBody>
      </p:sp>
      <p:pic>
        <p:nvPicPr>
          <p:cNvPr id="6146" name="Picture 2">
            <a:extLst>
              <a:ext uri="{FF2B5EF4-FFF2-40B4-BE49-F238E27FC236}">
                <a16:creationId xmlns:a16="http://schemas.microsoft.com/office/drawing/2014/main" id="{7E5A5340-B5EF-804B-5666-21374F0F6E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1158240" y="1148768"/>
            <a:ext cx="9875519" cy="5207582"/>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a:extLst>
              <a:ext uri="{FF2B5EF4-FFF2-40B4-BE49-F238E27FC236}">
                <a16:creationId xmlns:a16="http://schemas.microsoft.com/office/drawing/2014/main" id="{3C9CB600-B35F-1BC5-C7B5-0E27CA6594B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29292"/>
                </a:solidFill>
                <a:effectLst/>
                <a:uLnTx/>
                <a:uFillTx/>
                <a:latin typeface="Arial" panose="020B0604020202020204" pitchFamily="34" charset="0"/>
                <a:ea typeface="+mn-ea"/>
                <a:cs typeface="Arial" panose="020B0604020202020204" pitchFamily="34" charset="0"/>
              </a:rPr>
              <a:t>Litwin SE, et al. </a:t>
            </a:r>
            <a:r>
              <a:rPr kumimoji="0" lang="en-US" sz="1000" b="0" i="1" u="none" strike="noStrike" kern="1200" cap="none" spc="0" normalizeH="0" baseline="0" noProof="0" dirty="0">
                <a:ln>
                  <a:noFill/>
                </a:ln>
                <a:solidFill>
                  <a:srgbClr val="929292"/>
                </a:solidFill>
                <a:effectLst/>
                <a:uLnTx/>
                <a:uFillTx/>
                <a:latin typeface="Arial" panose="020B0604020202020204" pitchFamily="34" charset="0"/>
                <a:ea typeface="+mn-ea"/>
                <a:cs typeface="Arial" panose="020B0604020202020204" pitchFamily="34" charset="0"/>
              </a:rPr>
              <a:t>Struct Heart. </a:t>
            </a:r>
            <a:r>
              <a:rPr kumimoji="0" lang="en-US" sz="1000" b="0" i="0" u="none" strike="noStrike" kern="1200" cap="none" spc="0" normalizeH="0" baseline="0" noProof="0" dirty="0">
                <a:ln>
                  <a:noFill/>
                </a:ln>
                <a:solidFill>
                  <a:srgbClr val="929292"/>
                </a:solidFill>
                <a:effectLst/>
                <a:uLnTx/>
                <a:uFillTx/>
                <a:latin typeface="Arial" panose="020B0604020202020204" pitchFamily="34" charset="0"/>
                <a:ea typeface="+mn-ea"/>
                <a:cs typeface="Arial" panose="020B0604020202020204" pitchFamily="34" charset="0"/>
              </a:rPr>
              <a:t>2022;6(6):100090. </a:t>
            </a:r>
          </a:p>
        </p:txBody>
      </p:sp>
    </p:spTree>
    <p:extLst>
      <p:ext uri="{BB962C8B-B14F-4D97-AF65-F5344CB8AC3E}">
        <p14:creationId xmlns:p14="http://schemas.microsoft.com/office/powerpoint/2010/main" val="981400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2C0C-459B-2000-BB7C-E0EF77D649F0}"/>
              </a:ext>
            </a:extLst>
          </p:cNvPr>
          <p:cNvSpPr>
            <a:spLocks noGrp="1"/>
          </p:cNvSpPr>
          <p:nvPr>
            <p:ph type="title"/>
          </p:nvPr>
        </p:nvSpPr>
        <p:spPr/>
        <p:txBody>
          <a:bodyPr>
            <a:noAutofit/>
          </a:bodyPr>
          <a:lstStyle/>
          <a:p>
            <a:r>
              <a:rPr lang="en-US" dirty="0"/>
              <a:t>HFpEF and PH: The Therapeutic Spectrum</a:t>
            </a:r>
          </a:p>
        </p:txBody>
      </p:sp>
      <p:sp>
        <p:nvSpPr>
          <p:cNvPr id="10" name="Footer Placeholder 9">
            <a:extLst>
              <a:ext uri="{FF2B5EF4-FFF2-40B4-BE49-F238E27FC236}">
                <a16:creationId xmlns:a16="http://schemas.microsoft.com/office/drawing/2014/main" id="{4A0EA0BD-0CB3-9A0B-C1BD-E2E39287A4D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29292"/>
                </a:solidFill>
                <a:effectLst/>
                <a:uLnTx/>
                <a:uFillTx/>
                <a:latin typeface="Arial" panose="020B0604020202020204" pitchFamily="34" charset="0"/>
                <a:ea typeface="+mn-ea"/>
                <a:cs typeface="Arial" panose="020B0604020202020204" pitchFamily="34" charset="0"/>
              </a:rPr>
              <a:t>Oakland HT, et al. </a:t>
            </a:r>
            <a:r>
              <a:rPr kumimoji="0" lang="en-US" sz="1000" b="0" i="1" u="none" strike="noStrike" kern="1200" cap="none" spc="0" normalizeH="0" baseline="0" noProof="0" dirty="0">
                <a:ln>
                  <a:noFill/>
                </a:ln>
                <a:solidFill>
                  <a:srgbClr val="929292"/>
                </a:solidFill>
                <a:effectLst/>
                <a:uLnTx/>
                <a:uFillTx/>
                <a:latin typeface="Arial" panose="020B0604020202020204" pitchFamily="34" charset="0"/>
                <a:ea typeface="+mn-ea"/>
                <a:cs typeface="Arial" panose="020B0604020202020204" pitchFamily="34" charset="0"/>
              </a:rPr>
              <a:t>JACC Heart Fail. </a:t>
            </a:r>
            <a:r>
              <a:rPr kumimoji="0" lang="en-US" sz="1000" b="0" i="0" u="none" strike="noStrike" kern="1200" cap="none" spc="0" normalizeH="0" baseline="0" noProof="0" dirty="0" err="1">
                <a:ln>
                  <a:noFill/>
                </a:ln>
                <a:solidFill>
                  <a:srgbClr val="929292"/>
                </a:solidFill>
                <a:effectLst/>
                <a:uLnTx/>
                <a:uFillTx/>
                <a:latin typeface="Arial" panose="020B0604020202020204" pitchFamily="34" charset="0"/>
                <a:ea typeface="+mn-ea"/>
                <a:cs typeface="Arial" panose="020B0604020202020204" pitchFamily="34" charset="0"/>
              </a:rPr>
              <a:t>2023;S2213-1779</a:t>
            </a:r>
            <a:r>
              <a:rPr kumimoji="0" lang="en-US" sz="1000" b="0" i="0" u="none" strike="noStrike" kern="1200" cap="none" spc="0" normalizeH="0" baseline="0" noProof="0" dirty="0">
                <a:ln>
                  <a:noFill/>
                </a:ln>
                <a:solidFill>
                  <a:srgbClr val="929292"/>
                </a:solidFill>
                <a:effectLst/>
                <a:uLnTx/>
                <a:uFillTx/>
                <a:latin typeface="Arial" panose="020B0604020202020204" pitchFamily="34" charset="0"/>
                <a:ea typeface="+mn-ea"/>
                <a:cs typeface="Arial" panose="020B0604020202020204" pitchFamily="34" charset="0"/>
              </a:rPr>
              <a:t>(23)00317-7. </a:t>
            </a:r>
          </a:p>
        </p:txBody>
      </p:sp>
      <p:pic>
        <p:nvPicPr>
          <p:cNvPr id="4098" name="Picture 2">
            <a:extLst>
              <a:ext uri="{FF2B5EF4-FFF2-40B4-BE49-F238E27FC236}">
                <a16:creationId xmlns:a16="http://schemas.microsoft.com/office/drawing/2014/main" id="{D77B20DC-1785-2DB0-FBAF-E51ADD83F0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09625" y="293801"/>
            <a:ext cx="6784345" cy="635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276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6A08-3A0B-A0F2-0217-D954AED0817A}"/>
              </a:ext>
            </a:extLst>
          </p:cNvPr>
          <p:cNvSpPr>
            <a:spLocks noGrp="1"/>
          </p:cNvSpPr>
          <p:nvPr>
            <p:ph type="title"/>
          </p:nvPr>
        </p:nvSpPr>
        <p:spPr>
          <a:xfrm>
            <a:off x="609600" y="199505"/>
            <a:ext cx="10744200" cy="1185577"/>
          </a:xfrm>
        </p:spPr>
        <p:txBody>
          <a:bodyPr>
            <a:normAutofit/>
          </a:bodyPr>
          <a:lstStyle/>
          <a:p>
            <a:r>
              <a:rPr lang="en-US" dirty="0"/>
              <a:t>Pulmonary Artery Denervation in Cpc-PH Group II PH</a:t>
            </a:r>
          </a:p>
        </p:txBody>
      </p:sp>
      <p:pic>
        <p:nvPicPr>
          <p:cNvPr id="7170" name="Picture 2">
            <a:extLst>
              <a:ext uri="{FF2B5EF4-FFF2-40B4-BE49-F238E27FC236}">
                <a16:creationId xmlns:a16="http://schemas.microsoft.com/office/drawing/2014/main" id="{1A0CAFC4-4EFB-9411-F105-CD284D5EB1E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34956" y="2167172"/>
            <a:ext cx="45939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21D44755-3269-FE91-998D-7D545082E6F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8276" y="2700011"/>
            <a:ext cx="5944882" cy="2655587"/>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a:extLst>
              <a:ext uri="{FF2B5EF4-FFF2-40B4-BE49-F238E27FC236}">
                <a16:creationId xmlns:a16="http://schemas.microsoft.com/office/drawing/2014/main" id="{2455CFB0-F8D7-95B0-903C-F34391592D8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Cpc-PH, combined pre- and post-capillary pulmonary hypertension;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PADN</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pulmonary artery denervation.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Davies MG, et al.</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Front Cardiovasc Med.</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2022;9:972256; Zhang H,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JACC Cardiovasc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Interv</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2019;12(3):274-284.</a:t>
            </a:r>
          </a:p>
        </p:txBody>
      </p:sp>
    </p:spTree>
    <p:extLst>
      <p:ext uri="{BB962C8B-B14F-4D97-AF65-F5344CB8AC3E}">
        <p14:creationId xmlns:p14="http://schemas.microsoft.com/office/powerpoint/2010/main" val="1388881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6E8E-5EB1-2FFB-65CE-D574326528C0}"/>
              </a:ext>
            </a:extLst>
          </p:cNvPr>
          <p:cNvSpPr>
            <a:spLocks noGrp="1"/>
          </p:cNvSpPr>
          <p:nvPr>
            <p:ph type="title"/>
          </p:nvPr>
        </p:nvSpPr>
        <p:spPr>
          <a:xfrm>
            <a:off x="609600" y="199505"/>
            <a:ext cx="10744200" cy="1185577"/>
          </a:xfrm>
        </p:spPr>
        <p:txBody>
          <a:bodyPr>
            <a:normAutofit/>
          </a:bodyPr>
          <a:lstStyle/>
          <a:p>
            <a:r>
              <a:rPr lang="en-US" dirty="0"/>
              <a:t>Sotatercept in Cpc-PH Due to HFpEF</a:t>
            </a:r>
          </a:p>
        </p:txBody>
      </p:sp>
      <p:sp>
        <p:nvSpPr>
          <p:cNvPr id="3" name="Content Placeholder 2">
            <a:extLst>
              <a:ext uri="{FF2B5EF4-FFF2-40B4-BE49-F238E27FC236}">
                <a16:creationId xmlns:a16="http://schemas.microsoft.com/office/drawing/2014/main" id="{424CE042-8414-D4FA-DBC7-1910476681B8}"/>
              </a:ext>
            </a:extLst>
          </p:cNvPr>
          <p:cNvSpPr>
            <a:spLocks noGrp="1"/>
          </p:cNvSpPr>
          <p:nvPr>
            <p:ph idx="1"/>
          </p:nvPr>
        </p:nvSpPr>
        <p:spPr>
          <a:xfrm>
            <a:off x="609600" y="1477963"/>
            <a:ext cx="5242560" cy="4722812"/>
          </a:xfrm>
        </p:spPr>
        <p:txBody>
          <a:bodyPr>
            <a:normAutofit/>
          </a:bodyPr>
          <a:lstStyle/>
          <a:p>
            <a:r>
              <a:rPr lang="en-US" dirty="0"/>
              <a:t>CADENCE trial</a:t>
            </a:r>
          </a:p>
          <a:p>
            <a:r>
              <a:rPr lang="en-US" dirty="0"/>
              <a:t>Phase 2</a:t>
            </a:r>
          </a:p>
          <a:p>
            <a:r>
              <a:rPr lang="en-US" dirty="0"/>
              <a:t>Placebo controlled</a:t>
            </a:r>
          </a:p>
          <a:p>
            <a:r>
              <a:rPr lang="en-US" dirty="0" err="1"/>
              <a:t>N~150</a:t>
            </a:r>
            <a:endParaRPr lang="en-US" dirty="0"/>
          </a:p>
          <a:p>
            <a:r>
              <a:rPr lang="en-US" dirty="0"/>
              <a:t>Primary endpoint: Change in PVR at 24 months</a:t>
            </a:r>
          </a:p>
        </p:txBody>
      </p:sp>
      <p:pic>
        <p:nvPicPr>
          <p:cNvPr id="1026" name="Picture 2">
            <a:extLst>
              <a:ext uri="{FF2B5EF4-FFF2-40B4-BE49-F238E27FC236}">
                <a16:creationId xmlns:a16="http://schemas.microsoft.com/office/drawing/2014/main" id="{B9094F58-2F48-8BC2-7F61-9730F81BA62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81700" y="1384300"/>
            <a:ext cx="5839460" cy="46326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D2962D8D-E6AB-4850-B116-F30FA8E112D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Humbert M, et al. </a:t>
            </a:r>
            <a:r>
              <a:rPr kumimoji="0" lang="da-DK"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N Engl J Med. </a:t>
            </a:r>
            <a:r>
              <a:rPr kumimoji="0" lang="da-DK"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2021;384(13):1204-1215.</a:t>
            </a:r>
          </a:p>
        </p:txBody>
      </p:sp>
    </p:spTree>
    <p:extLst>
      <p:ext uri="{BB962C8B-B14F-4D97-AF65-F5344CB8AC3E}">
        <p14:creationId xmlns:p14="http://schemas.microsoft.com/office/powerpoint/2010/main" val="108834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487C-D067-B21B-827C-6239EDFA566D}"/>
              </a:ext>
            </a:extLst>
          </p:cNvPr>
          <p:cNvSpPr>
            <a:spLocks noGrp="1"/>
          </p:cNvSpPr>
          <p:nvPr>
            <p:ph type="title"/>
          </p:nvPr>
        </p:nvSpPr>
        <p:spPr/>
        <p:txBody>
          <a:bodyPr/>
          <a:lstStyle/>
          <a:p>
            <a:r>
              <a:rPr lang="en-US" dirty="0"/>
              <a:t>Levosimendan in PH-HFpEF</a:t>
            </a:r>
          </a:p>
        </p:txBody>
      </p:sp>
      <p:sp>
        <p:nvSpPr>
          <p:cNvPr id="10" name="Footer Placeholder 9">
            <a:extLst>
              <a:ext uri="{FF2B5EF4-FFF2-40B4-BE49-F238E27FC236}">
                <a16:creationId xmlns:a16="http://schemas.microsoft.com/office/drawing/2014/main" id="{217216D1-3D62-038C-42A5-A977989E67D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Burkhoff</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D,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JACC Heart Fail.</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2021;9(5):360-370.</a:t>
            </a:r>
          </a:p>
        </p:txBody>
      </p:sp>
      <p:pic>
        <p:nvPicPr>
          <p:cNvPr id="2050" name="Picture 2">
            <a:extLst>
              <a:ext uri="{FF2B5EF4-FFF2-40B4-BE49-F238E27FC236}">
                <a16:creationId xmlns:a16="http://schemas.microsoft.com/office/drawing/2014/main" id="{D1564B4C-4800-83F0-8885-2849F0E47C2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17016" y="242678"/>
            <a:ext cx="5793410" cy="645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559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9321114" cy="1966550"/>
          </a:xfrm>
        </p:spPr>
        <p:txBody>
          <a:bodyPr>
            <a:normAutofit/>
          </a:bodyPr>
          <a:lstStyle/>
          <a:p>
            <a:r>
              <a:rPr lang="en-US" sz="4800" dirty="0">
                <a:solidFill>
                  <a:schemeClr val="bg1"/>
                </a:solidFill>
                <a:latin typeface="Century Gothic" panose="020B0502020202020204" pitchFamily="34" charset="0"/>
              </a:rPr>
              <a:t>Clinical Trials in </a:t>
            </a:r>
            <a:r>
              <a:rPr lang="en-US" sz="4800" dirty="0" err="1">
                <a:solidFill>
                  <a:schemeClr val="bg1"/>
                </a:solidFill>
                <a:latin typeface="Century Gothic" panose="020B0502020202020204" pitchFamily="34" charset="0"/>
              </a:rPr>
              <a:t>HFpEF</a:t>
            </a:r>
            <a:r>
              <a:rPr lang="en-US" sz="4800" dirty="0">
                <a:solidFill>
                  <a:schemeClr val="bg1"/>
                </a:solidFill>
                <a:latin typeface="Century Gothic" panose="020B0502020202020204" pitchFamily="34" charset="0"/>
              </a:rPr>
              <a:t>: What Have They Taught Us?</a:t>
            </a:r>
            <a:endParaRPr lang="en-US" sz="6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283669"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Ravi B. Patel, MD, MSc</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Assistant Professor of Medicine and Preventive Medicine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Division of Cardiology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Northwestern University Feinberg School of Medicine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Chicago, IL</a:t>
            </a:r>
            <a:endPar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040059"/>
            <a:ext cx="0" cy="33748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pic>
        <p:nvPicPr>
          <p:cNvPr id="10" name="Graphic 9">
            <a:extLst>
              <a:ext uri="{FF2B5EF4-FFF2-40B4-BE49-F238E27FC236}">
                <a16:creationId xmlns:a16="http://schemas.microsoft.com/office/drawing/2014/main" id="{F18D8FA0-281C-E2C9-1499-8A27D24D813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95767" y="5011177"/>
            <a:ext cx="2196181" cy="1077214"/>
          </a:xfrm>
          <a:prstGeom prst="rect">
            <a:avLst/>
          </a:prstGeom>
        </p:spPr>
      </p:pic>
    </p:spTree>
    <p:extLst>
      <p:ext uri="{BB962C8B-B14F-4D97-AF65-F5344CB8AC3E}">
        <p14:creationId xmlns:p14="http://schemas.microsoft.com/office/powerpoint/2010/main" val="427623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DBA1-FD7E-818C-9FDE-63678CD9064C}"/>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E7540108-B5B2-5590-61B7-D9A35B7F90B0}"/>
              </a:ext>
            </a:extLst>
          </p:cNvPr>
          <p:cNvSpPr>
            <a:spLocks noGrp="1"/>
          </p:cNvSpPr>
          <p:nvPr>
            <p:ph idx="1"/>
          </p:nvPr>
        </p:nvSpPr>
        <p:spPr/>
        <p:txBody>
          <a:bodyPr>
            <a:normAutofit/>
          </a:bodyPr>
          <a:lstStyle/>
          <a:p>
            <a:r>
              <a:rPr lang="en-US" sz="2800" dirty="0"/>
              <a:t>Discuss recent HFpEF clinical trials and their relevance to pulmonary hypertension</a:t>
            </a:r>
          </a:p>
        </p:txBody>
      </p:sp>
    </p:spTree>
    <p:extLst>
      <p:ext uri="{BB962C8B-B14F-4D97-AF65-F5344CB8AC3E}">
        <p14:creationId xmlns:p14="http://schemas.microsoft.com/office/powerpoint/2010/main" val="100863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5371-51E6-17D7-3281-05D729AC7833}"/>
              </a:ext>
            </a:extLst>
          </p:cNvPr>
          <p:cNvSpPr>
            <a:spLocks noGrp="1"/>
          </p:cNvSpPr>
          <p:nvPr>
            <p:ph type="title"/>
          </p:nvPr>
        </p:nvSpPr>
        <p:spPr>
          <a:xfrm>
            <a:off x="609600" y="199505"/>
            <a:ext cx="10744200" cy="1185577"/>
          </a:xfrm>
        </p:spPr>
        <p:txBody>
          <a:bodyPr>
            <a:normAutofit/>
          </a:bodyPr>
          <a:lstStyle/>
          <a:p>
            <a:r>
              <a:rPr lang="en-US" dirty="0"/>
              <a:t>PH in HFpEF: Common and Morbid</a:t>
            </a:r>
          </a:p>
        </p:txBody>
      </p:sp>
      <p:pic>
        <p:nvPicPr>
          <p:cNvPr id="1026" name="Picture 2">
            <a:extLst>
              <a:ext uri="{FF2B5EF4-FFF2-40B4-BE49-F238E27FC236}">
                <a16:creationId xmlns:a16="http://schemas.microsoft.com/office/drawing/2014/main" id="{501FD301-0745-59BD-44C0-BEA4216BAC6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4306" y="1384300"/>
            <a:ext cx="6028679" cy="4794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vated TPG, PVR, and DPG Are Associated With Increased Mortality in the PH-HFpEF Cohort">
            <a:extLst>
              <a:ext uri="{FF2B5EF4-FFF2-40B4-BE49-F238E27FC236}">
                <a16:creationId xmlns:a16="http://schemas.microsoft.com/office/drawing/2014/main" id="{3B3CEFC1-4808-F951-7C77-E740E4C8229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11398" y="2059888"/>
            <a:ext cx="5106296" cy="383881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1ED7CD0-A2C1-C243-4D49-B8F81EACBBD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LHD, left heart disease; PH-LHD, PH pulmonary hypertension; PVR, pulmonary vascular resistance; WU, Wood unit.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Vanderpool RR, et al. </a:t>
            </a:r>
            <a:r>
              <a:rPr kumimoji="0" lang="da-DK"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JAMA Cardiol.</a:t>
            </a:r>
            <a:r>
              <a:rPr kumimoji="0" lang="da-DK"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2018;3(4):298-306. </a:t>
            </a:r>
          </a:p>
        </p:txBody>
      </p:sp>
    </p:spTree>
    <p:extLst>
      <p:ext uri="{BB962C8B-B14F-4D97-AF65-F5344CB8AC3E}">
        <p14:creationId xmlns:p14="http://schemas.microsoft.com/office/powerpoint/2010/main" val="94984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84B28E95-8C38-0E6E-9508-9634C44CFA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21817" y="1660399"/>
            <a:ext cx="7319765" cy="4821189"/>
          </a:xfrm>
          <a:prstGeom prst="rect">
            <a:avLst/>
          </a:prstGeom>
        </p:spPr>
      </p:pic>
      <p:sp>
        <p:nvSpPr>
          <p:cNvPr id="3" name="TextBox 2">
            <a:extLst>
              <a:ext uri="{FF2B5EF4-FFF2-40B4-BE49-F238E27FC236}">
                <a16:creationId xmlns:a16="http://schemas.microsoft.com/office/drawing/2014/main" id="{EED09E61-849E-83E2-C4B5-04485C9459C3}"/>
              </a:ext>
            </a:extLst>
          </p:cNvPr>
          <p:cNvSpPr txBox="1"/>
          <p:nvPr/>
        </p:nvSpPr>
        <p:spPr>
          <a:xfrm>
            <a:off x="3274318" y="1940446"/>
            <a:ext cx="5643364" cy="461665"/>
          </a:xfrm>
          <a:prstGeom prst="rect">
            <a:avLst/>
          </a:prstGeom>
          <a:solidFill>
            <a:schemeClr val="bg1"/>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HR 0.86 (95% CI 0.76-0.97) </a:t>
            </a:r>
            <a:r>
              <a:rPr kumimoji="0" lang="en-GB" sz="2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a:t>
            </a:r>
            <a:r>
              <a:rPr kumimoji="0" lang="en-GB"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=0.01</a:t>
            </a:r>
          </a:p>
        </p:txBody>
      </p:sp>
      <p:sp>
        <p:nvSpPr>
          <p:cNvPr id="4" name="Rectangle 3">
            <a:extLst>
              <a:ext uri="{FF2B5EF4-FFF2-40B4-BE49-F238E27FC236}">
                <a16:creationId xmlns:a16="http://schemas.microsoft.com/office/drawing/2014/main" id="{6EB22B13-BD61-B720-6530-83DBD0209F41}"/>
              </a:ext>
            </a:extLst>
          </p:cNvPr>
          <p:cNvSpPr/>
          <p:nvPr/>
        </p:nvSpPr>
        <p:spPr>
          <a:xfrm>
            <a:off x="9715004" y="2034348"/>
            <a:ext cx="1311039" cy="70788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Placebo better</a:t>
            </a:r>
          </a:p>
        </p:txBody>
      </p:sp>
      <p:sp>
        <p:nvSpPr>
          <p:cNvPr id="5" name="Rectangle 4">
            <a:extLst>
              <a:ext uri="{FF2B5EF4-FFF2-40B4-BE49-F238E27FC236}">
                <a16:creationId xmlns:a16="http://schemas.microsoft.com/office/drawing/2014/main" id="{DF59FC6A-FD0C-2184-F347-E0873DD4D948}"/>
              </a:ext>
            </a:extLst>
          </p:cNvPr>
          <p:cNvSpPr/>
          <p:nvPr/>
        </p:nvSpPr>
        <p:spPr>
          <a:xfrm>
            <a:off x="9715004" y="3081985"/>
            <a:ext cx="1654225" cy="70788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Dapagliflozin better</a:t>
            </a:r>
          </a:p>
        </p:txBody>
      </p:sp>
      <p:sp>
        <p:nvSpPr>
          <p:cNvPr id="8" name="TextBox 7">
            <a:extLst>
              <a:ext uri="{FF2B5EF4-FFF2-40B4-BE49-F238E27FC236}">
                <a16:creationId xmlns:a16="http://schemas.microsoft.com/office/drawing/2014/main" id="{83E8B00F-7802-F83A-FE4B-1C3572BBFEC0}"/>
              </a:ext>
            </a:extLst>
          </p:cNvPr>
          <p:cNvSpPr txBox="1"/>
          <p:nvPr/>
        </p:nvSpPr>
        <p:spPr>
          <a:xfrm>
            <a:off x="4121150" y="4604043"/>
            <a:ext cx="3949700" cy="46166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a:t>
            </a:r>
            <a:r>
              <a:rPr kumimoji="0" lang="en-GB"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for interaction=0.94</a:t>
            </a:r>
          </a:p>
        </p:txBody>
      </p:sp>
      <p:cxnSp>
        <p:nvCxnSpPr>
          <p:cNvPr id="7" name="Straight Arrow Connector 6">
            <a:extLst>
              <a:ext uri="{FF2B5EF4-FFF2-40B4-BE49-F238E27FC236}">
                <a16:creationId xmlns:a16="http://schemas.microsoft.com/office/drawing/2014/main" id="{1CFB02B0-97D8-478A-8F62-D33232772F07}"/>
              </a:ext>
            </a:extLst>
          </p:cNvPr>
          <p:cNvCxnSpPr>
            <a:cxnSpLocks/>
          </p:cNvCxnSpPr>
          <p:nvPr/>
        </p:nvCxnSpPr>
        <p:spPr>
          <a:xfrm flipV="1">
            <a:off x="9629076" y="2056115"/>
            <a:ext cx="0" cy="6919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85C1BB-B5D8-4B64-9A15-DCC702F9C78D}"/>
              </a:ext>
            </a:extLst>
          </p:cNvPr>
          <p:cNvCxnSpPr>
            <a:cxnSpLocks/>
          </p:cNvCxnSpPr>
          <p:nvPr/>
        </p:nvCxnSpPr>
        <p:spPr>
          <a:xfrm>
            <a:off x="9641582" y="3081985"/>
            <a:ext cx="0" cy="6940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ooter Placeholder 19">
            <a:extLst>
              <a:ext uri="{FF2B5EF4-FFF2-40B4-BE49-F238E27FC236}">
                <a16:creationId xmlns:a16="http://schemas.microsoft.com/office/drawing/2014/main" id="{C7524FA2-E52E-42D8-079E-F5F396B4DB6E}"/>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HR, hazard ratio; LVEF, left ventricular ejection fraction; SGLT2i, sodium–glucose cotransporter 2 inhibitors.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Jhund PS, et al. </a:t>
            </a:r>
            <a:r>
              <a:rPr kumimoji="0" lang="da-DK"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Nat Med.</a:t>
            </a:r>
            <a:r>
              <a:rPr kumimoji="0" lang="da-DK"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2022;28(9):1956-1964.</a:t>
            </a:r>
          </a:p>
        </p:txBody>
      </p:sp>
      <p:sp>
        <p:nvSpPr>
          <p:cNvPr id="9" name="Title 8">
            <a:extLst>
              <a:ext uri="{FF2B5EF4-FFF2-40B4-BE49-F238E27FC236}">
                <a16:creationId xmlns:a16="http://schemas.microsoft.com/office/drawing/2014/main" id="{5DC00D01-92B1-9E0A-8F3B-293CB244683C}"/>
              </a:ext>
            </a:extLst>
          </p:cNvPr>
          <p:cNvSpPr>
            <a:spLocks noGrp="1"/>
          </p:cNvSpPr>
          <p:nvPr>
            <p:ph type="title"/>
          </p:nvPr>
        </p:nvSpPr>
        <p:spPr>
          <a:xfrm>
            <a:off x="609600" y="199505"/>
            <a:ext cx="10744200" cy="1185577"/>
          </a:xfrm>
        </p:spPr>
        <p:txBody>
          <a:bodyPr>
            <a:normAutofit/>
          </a:bodyPr>
          <a:lstStyle/>
          <a:p>
            <a:r>
              <a:rPr lang="en-GB" dirty="0" err="1"/>
              <a:t>SGLT2i</a:t>
            </a:r>
            <a:r>
              <a:rPr lang="en-GB" dirty="0"/>
              <a:t>: The First Disease-Modifying Therapies Across the </a:t>
            </a:r>
            <a:r>
              <a:rPr lang="en-GB" dirty="0" err="1"/>
              <a:t>LVEF</a:t>
            </a:r>
            <a:r>
              <a:rPr lang="en-GB" dirty="0"/>
              <a:t> Spectrum</a:t>
            </a:r>
            <a:endParaRPr lang="en-US" dirty="0"/>
          </a:p>
        </p:txBody>
      </p:sp>
    </p:spTree>
    <p:extLst>
      <p:ext uri="{BB962C8B-B14F-4D97-AF65-F5344CB8AC3E}">
        <p14:creationId xmlns:p14="http://schemas.microsoft.com/office/powerpoint/2010/main" val="349334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8264-0B97-1F61-FB39-D5C20FCBCE45}"/>
              </a:ext>
            </a:extLst>
          </p:cNvPr>
          <p:cNvSpPr>
            <a:spLocks noGrp="1"/>
          </p:cNvSpPr>
          <p:nvPr>
            <p:ph type="title"/>
          </p:nvPr>
        </p:nvSpPr>
        <p:spPr>
          <a:xfrm>
            <a:off x="609600" y="199505"/>
            <a:ext cx="10744200" cy="1185577"/>
          </a:xfrm>
        </p:spPr>
        <p:txBody>
          <a:bodyPr>
            <a:normAutofit/>
          </a:bodyPr>
          <a:lstStyle/>
          <a:p>
            <a:r>
              <a:rPr lang="en-US" dirty="0" err="1"/>
              <a:t>SGLT2i</a:t>
            </a:r>
            <a:r>
              <a:rPr lang="en-US" dirty="0"/>
              <a:t> Reduce PA Pressure</a:t>
            </a:r>
          </a:p>
        </p:txBody>
      </p:sp>
      <p:pic>
        <p:nvPicPr>
          <p:cNvPr id="1026" name="Picture 2" descr="Figure 2.">
            <a:extLst>
              <a:ext uri="{FF2B5EF4-FFF2-40B4-BE49-F238E27FC236}">
                <a16:creationId xmlns:a16="http://schemas.microsoft.com/office/drawing/2014/main" id="{1A0E2F66-8325-DC0A-8DB3-3A945F26C8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2588" y="1584448"/>
            <a:ext cx="8426824" cy="464206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6A245B6-D14E-0AFE-0027-76190ACC201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PA, </a:t>
            </a:r>
            <a:r>
              <a:rPr kumimoji="0" lang="fr-FR"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pulmonary</a:t>
            </a:r>
            <a:r>
              <a:rPr kumimoji="0" lang="fr-FR"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t>
            </a:r>
            <a:r>
              <a:rPr kumimoji="0" lang="fr-FR"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artery</a:t>
            </a:r>
            <a:r>
              <a:rPr kumimoji="0" lang="fr-FR"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Nassif</a:t>
            </a:r>
            <a:r>
              <a:rPr kumimoji="0" lang="fr-FR"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ME, et al. </a:t>
            </a:r>
            <a:r>
              <a:rPr kumimoji="0" lang="fr-FR"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Circulation.</a:t>
            </a:r>
            <a:r>
              <a:rPr kumimoji="0" lang="fr-FR"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2021;143(17):1673-1686.</a:t>
            </a:r>
          </a:p>
        </p:txBody>
      </p:sp>
    </p:spTree>
    <p:extLst>
      <p:ext uri="{BB962C8B-B14F-4D97-AF65-F5344CB8AC3E}">
        <p14:creationId xmlns:p14="http://schemas.microsoft.com/office/powerpoint/2010/main" val="335836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0C56-F7DC-4BA6-A93D-36FE928A4857}"/>
              </a:ext>
            </a:extLst>
          </p:cNvPr>
          <p:cNvSpPr>
            <a:spLocks noGrp="1"/>
          </p:cNvSpPr>
          <p:nvPr>
            <p:ph type="title"/>
          </p:nvPr>
        </p:nvSpPr>
        <p:spPr>
          <a:xfrm>
            <a:off x="609600" y="199505"/>
            <a:ext cx="10744200" cy="1185577"/>
          </a:xfrm>
        </p:spPr>
        <p:txBody>
          <a:bodyPr>
            <a:noAutofit/>
          </a:bodyPr>
          <a:lstStyle/>
          <a:p>
            <a:r>
              <a:rPr lang="en-US" dirty="0"/>
              <a:t>Sacubitril-Valsartan in HFpEF: PARAGON-HF</a:t>
            </a:r>
          </a:p>
        </p:txBody>
      </p:sp>
      <p:pic>
        <p:nvPicPr>
          <p:cNvPr id="6" name="Picture 5" descr="Chart, line chart&#10;&#10;Description automatically generated">
            <a:extLst>
              <a:ext uri="{FF2B5EF4-FFF2-40B4-BE49-F238E27FC236}">
                <a16:creationId xmlns:a16="http://schemas.microsoft.com/office/drawing/2014/main" id="{E88C07FF-9211-4A68-B449-44C365FBA9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809" y="2090418"/>
            <a:ext cx="6187823" cy="2748281"/>
          </a:xfrm>
          <a:prstGeom prst="rect">
            <a:avLst/>
          </a:prstGeom>
        </p:spPr>
      </p:pic>
      <p:pic>
        <p:nvPicPr>
          <p:cNvPr id="9" name="Picture 8" descr="Chart, line chart&#10;&#10;Description automatically generated">
            <a:extLst>
              <a:ext uri="{FF2B5EF4-FFF2-40B4-BE49-F238E27FC236}">
                <a16:creationId xmlns:a16="http://schemas.microsoft.com/office/drawing/2014/main" id="{36C26156-5F64-452E-85F3-2FD007693531}"/>
              </a:ext>
            </a:extLst>
          </p:cNvPr>
          <p:cNvPicPr>
            <a:picLocks noChangeAspect="1"/>
          </p:cNvPicPr>
          <p:nvPr/>
        </p:nvPicPr>
        <p:blipFill>
          <a:blip r:embed="rId3"/>
          <a:stretch>
            <a:fillRect/>
          </a:stretch>
        </p:blipFill>
        <p:spPr>
          <a:xfrm>
            <a:off x="6776720" y="1961896"/>
            <a:ext cx="4876800" cy="3401568"/>
          </a:xfrm>
          <a:prstGeom prst="rect">
            <a:avLst/>
          </a:prstGeom>
        </p:spPr>
      </p:pic>
      <p:sp>
        <p:nvSpPr>
          <p:cNvPr id="10" name="TextBox 9">
            <a:extLst>
              <a:ext uri="{FF2B5EF4-FFF2-40B4-BE49-F238E27FC236}">
                <a16:creationId xmlns:a16="http://schemas.microsoft.com/office/drawing/2014/main" id="{37C456EB-100D-4055-AC5E-0B7C3A22C035}"/>
              </a:ext>
            </a:extLst>
          </p:cNvPr>
          <p:cNvSpPr txBox="1"/>
          <p:nvPr/>
        </p:nvSpPr>
        <p:spPr>
          <a:xfrm>
            <a:off x="2814321" y="1721086"/>
            <a:ext cx="49565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Rate ratio: 0.87 (0.75-1.01) </a:t>
            </a:r>
            <a:r>
              <a:rPr kumimoji="0" lang="en-US" sz="16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=0.06</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8" name="Footer Placeholder 17">
            <a:extLst>
              <a:ext uri="{FF2B5EF4-FFF2-40B4-BE49-F238E27FC236}">
                <a16:creationId xmlns:a16="http://schemas.microsoft.com/office/drawing/2014/main" id="{0408ABDC-86CC-F194-C89F-F9412E725ED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Solomon SD,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Circulation.</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2020;141(5):352-361; Solomon SD,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2019;381(17):1609-1620.</a:t>
            </a:r>
          </a:p>
        </p:txBody>
      </p:sp>
    </p:spTree>
    <p:extLst>
      <p:ext uri="{BB962C8B-B14F-4D97-AF65-F5344CB8AC3E}">
        <p14:creationId xmlns:p14="http://schemas.microsoft.com/office/powerpoint/2010/main" val="1282776757"/>
      </p:ext>
    </p:extLst>
  </p:cSld>
  <p:clrMapOvr>
    <a:masterClrMapping/>
  </p:clrMapOvr>
</p:sld>
</file>

<file path=ppt/theme/theme1.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2.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1111</Words>
  <Application>Microsoft Macintosh PowerPoint</Application>
  <PresentationFormat>Widescreen</PresentationFormat>
  <Paragraphs>115</Paragraphs>
  <Slides>25</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Calibri</vt:lpstr>
      <vt:lpstr>Calibri Light</vt:lpstr>
      <vt:lpstr>Century Gothic</vt:lpstr>
      <vt:lpstr>Helvetica</vt:lpstr>
      <vt:lpstr>Trebuchet MS</vt:lpstr>
      <vt:lpstr>Pulm-CC 22</vt:lpstr>
      <vt:lpstr>1_PCC20</vt:lpstr>
      <vt:lpstr>Office Theme</vt:lpstr>
      <vt:lpstr>2_PCC20</vt:lpstr>
      <vt:lpstr>PowerPoint Presentation</vt:lpstr>
      <vt:lpstr>PowerPoint Presentation</vt:lpstr>
      <vt:lpstr>Disclaimer</vt:lpstr>
      <vt:lpstr>Clinical Trials in HFpEF: What Have They Taught Us?</vt:lpstr>
      <vt:lpstr>Goal</vt:lpstr>
      <vt:lpstr>PH in HFpEF: Common and Morbid</vt:lpstr>
      <vt:lpstr>SGLT2i: The First Disease-Modifying Therapies Across the LVEF Spectrum</vt:lpstr>
      <vt:lpstr>SGLT2i Reduce PA Pressure</vt:lpstr>
      <vt:lpstr>Sacubitril-Valsartan in HFpEF: PARAGON-HF</vt:lpstr>
      <vt:lpstr>Prespecified Participant-Level Pooled Analyses</vt:lpstr>
      <vt:lpstr>Pooled Analysis of All Participants (n=5,262) Primary Endpoint: Total Worsening HF Events and CV Death</vt:lpstr>
      <vt:lpstr>Sacubitril-Valsartan in PH</vt:lpstr>
      <vt:lpstr>PowerPoint Presentation</vt:lpstr>
      <vt:lpstr>PH Commonly Exists in Obesity</vt:lpstr>
      <vt:lpstr>STEP-HFpEF Trial</vt:lpstr>
      <vt:lpstr>STEP-HFpEF: Meets Both Primary Endpoints </vt:lpstr>
      <vt:lpstr>Methods to Decongest in HFpEF: Interatrial Shunting for HFpEF Treatment</vt:lpstr>
      <vt:lpstr>Interatrial Shunting for HFpEF Treatment</vt:lpstr>
      <vt:lpstr>Latent PVD Differentiates Response to IASD in HFpEF</vt:lpstr>
      <vt:lpstr>IASD Therapies in HFpEF</vt:lpstr>
      <vt:lpstr>HFpEF and PH: The Therapeutic Spectrum</vt:lpstr>
      <vt:lpstr>Pulmonary Artery Denervation in Cpc-PH Group II PH</vt:lpstr>
      <vt:lpstr>Sotatercept in Cpc-PH Due to HFpEF</vt:lpstr>
      <vt:lpstr>Levosimendan in PH-HFpEF</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5</cp:revision>
  <dcterms:created xsi:type="dcterms:W3CDTF">2023-11-27T22:29:21Z</dcterms:created>
  <dcterms:modified xsi:type="dcterms:W3CDTF">2023-11-28T14:15:30Z</dcterms:modified>
  <cp:category/>
</cp:coreProperties>
</file>