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20"/>
  </p:notesMasterIdLst>
  <p:sldIdLst>
    <p:sldId id="2147375305" r:id="rId4"/>
    <p:sldId id="265" r:id="rId5"/>
    <p:sldId id="256" r:id="rId6"/>
    <p:sldId id="2147375292" r:id="rId7"/>
    <p:sldId id="434" r:id="rId8"/>
    <p:sldId id="409" r:id="rId9"/>
    <p:sldId id="312" r:id="rId10"/>
    <p:sldId id="412" r:id="rId11"/>
    <p:sldId id="2147375306" r:id="rId12"/>
    <p:sldId id="416" r:id="rId13"/>
    <p:sldId id="415" r:id="rId14"/>
    <p:sldId id="414" r:id="rId15"/>
    <p:sldId id="2147375307" r:id="rId16"/>
    <p:sldId id="435" r:id="rId17"/>
    <p:sldId id="436" r:id="rId18"/>
    <p:sldId id="2147375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B87FA-15ED-D34F-808D-EEC91669F001}"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6A800-0038-E440-844A-64AA32CAB65C}" type="slidenum">
              <a:rPr lang="en-US" smtClean="0"/>
              <a:t>‹#›</a:t>
            </a:fld>
            <a:endParaRPr lang="en-US"/>
          </a:p>
        </p:txBody>
      </p:sp>
    </p:spTree>
    <p:extLst>
      <p:ext uri="{BB962C8B-B14F-4D97-AF65-F5344CB8AC3E}">
        <p14:creationId xmlns:p14="http://schemas.microsoft.com/office/powerpoint/2010/main" val="91935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C0222-210B-6242-A879-00E354C729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30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C0222-210B-6242-A879-00E354C729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7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C0222-210B-6242-A879-00E354C729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21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C0222-210B-6242-A879-00E354C729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66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65DEF-487A-1C32-448E-477DC594B2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57B13A-0894-5B01-8824-01AF35C93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85A223-2681-5AFA-62FC-FD4C309C0745}"/>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5" name="Footer Placeholder 4">
            <a:extLst>
              <a:ext uri="{FF2B5EF4-FFF2-40B4-BE49-F238E27FC236}">
                <a16:creationId xmlns:a16="http://schemas.microsoft.com/office/drawing/2014/main" id="{62A5CD48-B34C-C29B-DF55-EB20C44E6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02516-E9D9-6F74-5F02-37A01FBAE1CC}"/>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1438281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162B-8040-EE1F-53DA-E165B8FD61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18425-0E22-9F12-2ADF-87F095AEE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D1847-C207-C77A-49E9-8D3A9C70DAA5}"/>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5" name="Footer Placeholder 4">
            <a:extLst>
              <a:ext uri="{FF2B5EF4-FFF2-40B4-BE49-F238E27FC236}">
                <a16:creationId xmlns:a16="http://schemas.microsoft.com/office/drawing/2014/main" id="{CD5245F3-AE28-CD20-D1C9-697C08F64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FA908-0842-F079-8359-5FAC3D94529D}"/>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85853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6BD4B-7FB0-3843-FDE8-77BEEBF05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4DAF0-6562-0A80-947B-156D10D0A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29D5C-1B85-E5BA-7E43-7CFAD077056E}"/>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5" name="Footer Placeholder 4">
            <a:extLst>
              <a:ext uri="{FF2B5EF4-FFF2-40B4-BE49-F238E27FC236}">
                <a16:creationId xmlns:a16="http://schemas.microsoft.com/office/drawing/2014/main" id="{CAEF5DAE-5756-9D7F-8559-517DC83DA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0159E-B343-E983-5644-C1136AED71D3}"/>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224170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661378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1964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829745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8481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4397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973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566928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58893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34B-F2E5-5583-DC7C-8AF3459A1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F25C5-44BE-B3E9-ED1F-79AE0D4DD2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FEFB0-75B0-03EC-689D-892718857280}"/>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5" name="Footer Placeholder 4">
            <a:extLst>
              <a:ext uri="{FF2B5EF4-FFF2-40B4-BE49-F238E27FC236}">
                <a16:creationId xmlns:a16="http://schemas.microsoft.com/office/drawing/2014/main" id="{D1C5C066-2E0A-54DC-726C-AD5742B55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959CF-311D-1E65-BA74-FD36773DA972}"/>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1290104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087538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556774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880219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378478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92612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02395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506493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0624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9687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6502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D729-95EB-034C-2B0C-5573F20E18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E5712-186F-B0EA-B3C6-BFA728C2F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D0D2A2-98AD-1C99-8C5B-D51BD250A96B}"/>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5" name="Footer Placeholder 4">
            <a:extLst>
              <a:ext uri="{FF2B5EF4-FFF2-40B4-BE49-F238E27FC236}">
                <a16:creationId xmlns:a16="http://schemas.microsoft.com/office/drawing/2014/main" id="{AAACF68E-9B2A-8281-CDB0-E80F4D08D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3EEB2-A1EA-2DB6-647B-980371F43618}"/>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770137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67877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58381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95752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866543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206107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06486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694242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4196768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232723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45301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45EA-FE48-817B-444A-164F410F6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7CB72-4D22-F213-20E0-FB8A784240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6427CD-7626-47ED-BB7F-E72450AB67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3412DB-00EC-3E9B-DE84-382B61C1BBB8}"/>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6" name="Footer Placeholder 5">
            <a:extLst>
              <a:ext uri="{FF2B5EF4-FFF2-40B4-BE49-F238E27FC236}">
                <a16:creationId xmlns:a16="http://schemas.microsoft.com/office/drawing/2014/main" id="{F4A61FE2-46F1-72DF-7B92-85BB07F1C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591A8-308C-283D-A840-69A5F515F694}"/>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2704214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712362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829442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327069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4232744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860186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33344" y="6528817"/>
            <a:ext cx="1133856" cy="168275"/>
          </a:xfrm>
          <a:prstGeom prst="rect">
            <a:avLst/>
          </a:prstGeom>
        </p:spPr>
        <p:txBody>
          <a:bodyPr/>
          <a:lstStyle/>
          <a:p>
            <a:endParaRPr lang="en-US">
              <a:solidFill>
                <a:srgbClr val="605F62"/>
              </a:solidFill>
            </a:endParaRPr>
          </a:p>
        </p:txBody>
      </p:sp>
      <p:sp>
        <p:nvSpPr>
          <p:cNvPr id="5" name="Footer Placeholder 4"/>
          <p:cNvSpPr>
            <a:spLocks noGrp="1"/>
          </p:cNvSpPr>
          <p:nvPr>
            <p:ph type="ftr" sz="quarter" idx="11"/>
          </p:nvPr>
        </p:nvSpPr>
        <p:spPr>
          <a:xfrm>
            <a:off x="4162659" y="6485609"/>
            <a:ext cx="69088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21443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C01-4E25-09A6-5A63-FBC30A1A62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DF7692-5152-0571-8412-012DFA0F6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0D108-F0BE-A8A7-F453-267AD60D94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E57EC7-77EE-E85E-01AE-7883B7676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56FB1-F6E9-93EA-9D06-50FB35E3B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CD1289-641E-ABA3-7F57-5352B246DE3F}"/>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8" name="Footer Placeholder 7">
            <a:extLst>
              <a:ext uri="{FF2B5EF4-FFF2-40B4-BE49-F238E27FC236}">
                <a16:creationId xmlns:a16="http://schemas.microsoft.com/office/drawing/2014/main" id="{60A37788-9CB4-E8B9-2895-9099460BC3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4EEF4B-8D05-13BB-DC92-73D09E003D1A}"/>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102300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AA83-6856-1DCD-D0F3-D2156E1C8B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3B5A84-7DBE-4261-3575-012C65AAF5A3}"/>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4" name="Footer Placeholder 3">
            <a:extLst>
              <a:ext uri="{FF2B5EF4-FFF2-40B4-BE49-F238E27FC236}">
                <a16:creationId xmlns:a16="http://schemas.microsoft.com/office/drawing/2014/main" id="{559A7CB6-8BE7-4BD5-C86E-F571B2EAFA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0DF441-AB72-EDAB-F08F-093BF20DFF3F}"/>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252665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BBF51-F72D-BEA2-B550-226BFBBFF67E}"/>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3" name="Footer Placeholder 2">
            <a:extLst>
              <a:ext uri="{FF2B5EF4-FFF2-40B4-BE49-F238E27FC236}">
                <a16:creationId xmlns:a16="http://schemas.microsoft.com/office/drawing/2014/main" id="{14076C23-9CAF-DEF1-A3FB-23CC382875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9452ED-A216-F8A0-DFA7-4213F4EAB551}"/>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378136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14C4-A7D8-3DD2-1ECE-2B099EC30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7306CF-3513-A0FA-3488-93BD19865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218B67-F62F-ABAC-D2DF-A837CFCFF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30747-94D3-D4C1-E24A-88B9AEBB53E0}"/>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6" name="Footer Placeholder 5">
            <a:extLst>
              <a:ext uri="{FF2B5EF4-FFF2-40B4-BE49-F238E27FC236}">
                <a16:creationId xmlns:a16="http://schemas.microsoft.com/office/drawing/2014/main" id="{8D4909F4-E3AF-F734-0618-706996AA0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A83D0-9019-6B62-CB80-707A8A395B1C}"/>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320589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E2AD-BFCB-843A-CFBF-FBE8F603D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DB32CF-EF3E-BC3C-3603-CF40EFA2D1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29B16-2E93-ADA3-93D2-61409229F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B72150-4DF6-CBFA-8723-3509B8E73712}"/>
              </a:ext>
            </a:extLst>
          </p:cNvPr>
          <p:cNvSpPr>
            <a:spLocks noGrp="1"/>
          </p:cNvSpPr>
          <p:nvPr>
            <p:ph type="dt" sz="half" idx="10"/>
          </p:nvPr>
        </p:nvSpPr>
        <p:spPr/>
        <p:txBody>
          <a:bodyPr/>
          <a:lstStyle/>
          <a:p>
            <a:fld id="{D33271BC-5EBE-3547-AFED-FADD655855E1}" type="datetimeFigureOut">
              <a:rPr lang="en-US" smtClean="0"/>
              <a:t>11/28/23</a:t>
            </a:fld>
            <a:endParaRPr lang="en-US"/>
          </a:p>
        </p:txBody>
      </p:sp>
      <p:sp>
        <p:nvSpPr>
          <p:cNvPr id="6" name="Footer Placeholder 5">
            <a:extLst>
              <a:ext uri="{FF2B5EF4-FFF2-40B4-BE49-F238E27FC236}">
                <a16:creationId xmlns:a16="http://schemas.microsoft.com/office/drawing/2014/main" id="{9647CDCF-6D7A-D3F7-68E8-4A8865D62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EBA2F-C2AA-E990-B710-BE379055593F}"/>
              </a:ext>
            </a:extLst>
          </p:cNvPr>
          <p:cNvSpPr>
            <a:spLocks noGrp="1"/>
          </p:cNvSpPr>
          <p:nvPr>
            <p:ph type="sldNum" sz="quarter" idx="12"/>
          </p:nvPr>
        </p:nvSpPr>
        <p:spPr/>
        <p:txBody>
          <a:bodyPr/>
          <a:lstStyle/>
          <a:p>
            <a:fld id="{93A39EAE-82E6-D940-8F9B-CBE2B952E50E}" type="slidenum">
              <a:rPr lang="en-US" smtClean="0"/>
              <a:t>‹#›</a:t>
            </a:fld>
            <a:endParaRPr lang="en-US"/>
          </a:p>
        </p:txBody>
      </p:sp>
    </p:spTree>
    <p:extLst>
      <p:ext uri="{BB962C8B-B14F-4D97-AF65-F5344CB8AC3E}">
        <p14:creationId xmlns:p14="http://schemas.microsoft.com/office/powerpoint/2010/main" val="408447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E4F3CD-B410-60A0-49E3-E488E9B4C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7E6B50-F0B0-BB54-98D7-70AEE017F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16A1-3FBB-D46C-ACE0-AE9B02388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271BC-5EBE-3547-AFED-FADD655855E1}" type="datetimeFigureOut">
              <a:rPr lang="en-US" smtClean="0"/>
              <a:t>11/28/23</a:t>
            </a:fld>
            <a:endParaRPr lang="en-US"/>
          </a:p>
        </p:txBody>
      </p:sp>
      <p:sp>
        <p:nvSpPr>
          <p:cNvPr id="5" name="Footer Placeholder 4">
            <a:extLst>
              <a:ext uri="{FF2B5EF4-FFF2-40B4-BE49-F238E27FC236}">
                <a16:creationId xmlns:a16="http://schemas.microsoft.com/office/drawing/2014/main" id="{AF36BC42-D977-FC07-26F7-A8597C33C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854206-74E8-6286-F02A-4520A29A68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39EAE-82E6-D940-8F9B-CBE2B952E50E}" type="slidenum">
              <a:rPr lang="en-US" smtClean="0"/>
              <a:t>‹#›</a:t>
            </a:fld>
            <a:endParaRPr lang="en-US"/>
          </a:p>
        </p:txBody>
      </p:sp>
    </p:spTree>
    <p:extLst>
      <p:ext uri="{BB962C8B-B14F-4D97-AF65-F5344CB8AC3E}">
        <p14:creationId xmlns:p14="http://schemas.microsoft.com/office/powerpoint/2010/main" val="329123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3380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42571E99-EF98-F8B0-F4BE-41BE5D46C0EF}"/>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0502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1.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9"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slideLayout" Target="../slideLayouts/slideLayout28.xml"/><Relationship Id="rId4" Type="http://schemas.openxmlformats.org/officeDocument/2006/relationships/video" Target="../media/media2.mp4"/></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grpSp>
        <p:nvGrpSpPr>
          <p:cNvPr id="3" name="Group 2">
            <a:extLst>
              <a:ext uri="{FF2B5EF4-FFF2-40B4-BE49-F238E27FC236}">
                <a16:creationId xmlns:a16="http://schemas.microsoft.com/office/drawing/2014/main" id="{60A7255F-4543-2D79-6B86-6C199C7206BB}"/>
              </a:ext>
            </a:extLst>
          </p:cNvPr>
          <p:cNvGrpSpPr/>
          <p:nvPr/>
        </p:nvGrpSpPr>
        <p:grpSpPr>
          <a:xfrm>
            <a:off x="2148346" y="5782649"/>
            <a:ext cx="2226924" cy="452122"/>
            <a:chOff x="6988995" y="4117401"/>
            <a:chExt cx="3016124" cy="612349"/>
          </a:xfrm>
        </p:grpSpPr>
        <p:pic>
          <p:nvPicPr>
            <p:cNvPr id="4" name="Picture 2">
              <a:extLst>
                <a:ext uri="{FF2B5EF4-FFF2-40B4-BE49-F238E27FC236}">
                  <a16:creationId xmlns:a16="http://schemas.microsoft.com/office/drawing/2014/main" id="{C86AB71B-2616-462F-16A4-F1AEDB1E5D6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01B33C67-9257-EEDE-5B00-B4C6702242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281" y="4117401"/>
              <a:ext cx="1237838" cy="600164"/>
            </a:xfrm>
            <a:prstGeom prst="rect">
              <a:avLst/>
            </a:prstGeom>
          </p:spPr>
        </p:pic>
      </p:grpSp>
    </p:spTree>
    <p:extLst>
      <p:ext uri="{BB962C8B-B14F-4D97-AF65-F5344CB8AC3E}">
        <p14:creationId xmlns:p14="http://schemas.microsoft.com/office/powerpoint/2010/main" val="204609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TTE</a:t>
            </a:r>
          </a:p>
        </p:txBody>
      </p:sp>
      <p:sp>
        <p:nvSpPr>
          <p:cNvPr id="6" name="Content Placeholder 5"/>
          <p:cNvSpPr>
            <a:spLocks noGrp="1"/>
          </p:cNvSpPr>
          <p:nvPr>
            <p:ph idx="1"/>
          </p:nvPr>
        </p:nvSpPr>
        <p:spPr/>
        <p:txBody>
          <a:bodyPr/>
          <a:lstStyle/>
          <a:p>
            <a:endParaRPr lang="en-US" dirty="0"/>
          </a:p>
          <a:p>
            <a:pPr marL="0" indent="0">
              <a:buNone/>
            </a:pPr>
            <a:endParaRPr lang="en-US" dirty="0"/>
          </a:p>
        </p:txBody>
      </p:sp>
      <p:pic>
        <p:nvPicPr>
          <p:cNvPr id="9" name="Picture 8">
            <a:extLst>
              <a:ext uri="{FF2B5EF4-FFF2-40B4-BE49-F238E27FC236}">
                <a16:creationId xmlns:a16="http://schemas.microsoft.com/office/drawing/2014/main" id="{FD712B8E-6846-B042-968C-BE76FBEE65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4934" y="2038551"/>
            <a:ext cx="3014134" cy="4655634"/>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A0AE00F6-9A56-5944-A95A-448B053A81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74934" y="1002789"/>
            <a:ext cx="3014134" cy="983485"/>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192A1175-AF32-FB4F-A831-BE3899DBD9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27731" y="1002789"/>
            <a:ext cx="4751509" cy="2782565"/>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D0635D6E-5D83-1C43-856F-77CA3B44F7A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27731" y="3830315"/>
            <a:ext cx="2674169" cy="2915184"/>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7350BB32-B0B9-E848-BBBC-231A3703DF2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07805" y="3823561"/>
            <a:ext cx="1971435" cy="12724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085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HFpEF</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heart failure with preserved ejection fraction.</a:t>
            </a:r>
          </a:p>
        </p:txBody>
      </p:sp>
      <p:sp>
        <p:nvSpPr>
          <p:cNvPr id="2" name="Title 1"/>
          <p:cNvSpPr>
            <a:spLocks noGrp="1"/>
          </p:cNvSpPr>
          <p:nvPr>
            <p:ph type="title"/>
          </p:nvPr>
        </p:nvSpPr>
        <p:spPr/>
        <p:txBody>
          <a:bodyPr>
            <a:normAutofit/>
          </a:bodyPr>
          <a:lstStyle/>
          <a:p>
            <a:r>
              <a:rPr lang="en-US" dirty="0"/>
              <a:t>H</a:t>
            </a:r>
            <a:r>
              <a:rPr lang="en-US" sz="1800" dirty="0"/>
              <a:t>2</a:t>
            </a:r>
            <a:r>
              <a:rPr lang="en-US" dirty="0"/>
              <a:t>FPEF Score</a:t>
            </a:r>
          </a:p>
        </p:txBody>
      </p:sp>
      <p:pic>
        <p:nvPicPr>
          <p:cNvPr id="11266" name="Picture 2">
            <a:extLst>
              <a:ext uri="{FF2B5EF4-FFF2-40B4-BE49-F238E27FC236}">
                <a16:creationId xmlns:a16="http://schemas.microsoft.com/office/drawing/2014/main" id="{705DBFE0-8657-8340-8783-ACC1B71C1F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8612" y="548640"/>
            <a:ext cx="7634288" cy="57607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0973FA8C-1923-CB44-8985-7B8BB70E8AB1}"/>
              </a:ext>
            </a:extLst>
          </p:cNvPr>
          <p:cNvSpPr/>
          <p:nvPr/>
        </p:nvSpPr>
        <p:spPr>
          <a:xfrm>
            <a:off x="8689485" y="4908367"/>
            <a:ext cx="914152" cy="8095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4868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Hemodynamics</a:t>
            </a:r>
          </a:p>
        </p:txBody>
      </p:sp>
      <p:sp>
        <p:nvSpPr>
          <p:cNvPr id="6" name="Content Placeholder 5"/>
          <p:cNvSpPr>
            <a:spLocks noGrp="1"/>
          </p:cNvSpPr>
          <p:nvPr>
            <p:ph idx="1"/>
          </p:nvPr>
        </p:nvSpPr>
        <p:spPr>
          <a:xfrm>
            <a:off x="609600" y="1477906"/>
            <a:ext cx="10744200" cy="4722477"/>
          </a:xfrm>
        </p:spPr>
        <p:txBody>
          <a:bodyPr>
            <a:normAutofit/>
          </a:bodyPr>
          <a:lstStyle/>
          <a:p>
            <a:pPr marL="0" indent="0">
              <a:buNone/>
            </a:pPr>
            <a:r>
              <a:rPr lang="en-US" sz="3600" dirty="0"/>
              <a:t>Right heart catheterization:</a:t>
            </a:r>
          </a:p>
          <a:p>
            <a:pPr lvl="1"/>
            <a:r>
              <a:rPr lang="en-US" sz="3200" dirty="0"/>
              <a:t>RA 9 mm Hg</a:t>
            </a:r>
          </a:p>
          <a:p>
            <a:pPr lvl="1"/>
            <a:r>
              <a:rPr lang="en-US" sz="3200" dirty="0"/>
              <a:t>PA 50/15/27 mm Hg</a:t>
            </a:r>
          </a:p>
          <a:p>
            <a:pPr lvl="1"/>
            <a:r>
              <a:rPr lang="en-US" sz="3200" dirty="0"/>
              <a:t>PAWP 18, V wave to 30 mm Hg</a:t>
            </a:r>
          </a:p>
          <a:p>
            <a:pPr lvl="1"/>
            <a:r>
              <a:rPr lang="en-US" sz="3200" dirty="0"/>
              <a:t>PA Sat 74%</a:t>
            </a:r>
          </a:p>
          <a:p>
            <a:pPr lvl="1"/>
            <a:r>
              <a:rPr lang="en-US" sz="3200" dirty="0"/>
              <a:t>CI 3 L/min/m2, CO 7 L/min by TD</a:t>
            </a:r>
          </a:p>
          <a:p>
            <a:pPr lvl="1"/>
            <a:r>
              <a:rPr lang="en-US" sz="3200" dirty="0"/>
              <a:t>PVR ~ 1.3WU</a:t>
            </a:r>
          </a:p>
        </p:txBody>
      </p:sp>
      <p:sp>
        <p:nvSpPr>
          <p:cNvPr id="8" name="Oval 7">
            <a:extLst>
              <a:ext uri="{FF2B5EF4-FFF2-40B4-BE49-F238E27FC236}">
                <a16:creationId xmlns:a16="http://schemas.microsoft.com/office/drawing/2014/main" id="{AB47D744-0AF7-0948-897F-A8039DF51C82}"/>
              </a:ext>
            </a:extLst>
          </p:cNvPr>
          <p:cNvSpPr/>
          <p:nvPr/>
        </p:nvSpPr>
        <p:spPr>
          <a:xfrm>
            <a:off x="670294" y="3139412"/>
            <a:ext cx="6702056" cy="65483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7E7793DF-5368-604A-BCA0-A47F019241E3}"/>
              </a:ext>
            </a:extLst>
          </p:cNvPr>
          <p:cNvSpPr/>
          <p:nvPr/>
        </p:nvSpPr>
        <p:spPr>
          <a:xfrm>
            <a:off x="838200" y="4881170"/>
            <a:ext cx="3615133" cy="57367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978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Hemodynamics</a:t>
            </a:r>
          </a:p>
        </p:txBody>
      </p:sp>
      <p:grpSp>
        <p:nvGrpSpPr>
          <p:cNvPr id="7" name="Group 6">
            <a:extLst>
              <a:ext uri="{FF2B5EF4-FFF2-40B4-BE49-F238E27FC236}">
                <a16:creationId xmlns:a16="http://schemas.microsoft.com/office/drawing/2014/main" id="{791862FD-0258-8A43-464B-9912C6C2A1B4}"/>
              </a:ext>
            </a:extLst>
          </p:cNvPr>
          <p:cNvGrpSpPr/>
          <p:nvPr/>
        </p:nvGrpSpPr>
        <p:grpSpPr>
          <a:xfrm>
            <a:off x="507326" y="1477906"/>
            <a:ext cx="10744199" cy="4124833"/>
            <a:chOff x="3700703" y="1480658"/>
            <a:chExt cx="10744199" cy="4124833"/>
          </a:xfrm>
        </p:grpSpPr>
        <p:sp>
          <p:nvSpPr>
            <p:cNvPr id="10" name="Rectangle 9">
              <a:extLst>
                <a:ext uri="{FF2B5EF4-FFF2-40B4-BE49-F238E27FC236}">
                  <a16:creationId xmlns:a16="http://schemas.microsoft.com/office/drawing/2014/main" id="{0F0F5D57-32D7-566D-8442-C3074C3231A9}"/>
                </a:ext>
              </a:extLst>
            </p:cNvPr>
            <p:cNvSpPr/>
            <p:nvPr/>
          </p:nvSpPr>
          <p:spPr>
            <a:xfrm>
              <a:off x="3700703" y="1480658"/>
              <a:ext cx="10744199" cy="4124833"/>
            </a:xfrm>
            <a:prstGeom prst="rect">
              <a:avLst/>
            </a:prstGeom>
            <a:solidFill>
              <a:schemeClr val="accent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6A1E5F03-0F9C-E306-B867-377E7AA472CD}"/>
                </a:ext>
              </a:extLst>
            </p:cNvPr>
            <p:cNvSpPr/>
            <p:nvPr/>
          </p:nvSpPr>
          <p:spPr>
            <a:xfrm>
              <a:off x="6101158" y="3081409"/>
              <a:ext cx="614783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3F3F3F">
                        <a:lumMod val="75000"/>
                      </a:srgbClr>
                    </a:solidFill>
                    <a:prstDash val="solid"/>
                  </a:ln>
                  <a:solidFill>
                    <a:srgbClr val="FFFFFF"/>
                  </a:solidFill>
                  <a:effectLst>
                    <a:outerShdw dist="38100" dir="2640000" algn="bl" rotWithShape="0">
                      <a:srgbClr val="3F3F3F">
                        <a:lumMod val="75000"/>
                      </a:srgbClr>
                    </a:outerShdw>
                  </a:effectLst>
                  <a:uLnTx/>
                  <a:uFillTx/>
                  <a:latin typeface="Arial" panose="020B0604020202020204"/>
                  <a:ea typeface="+mn-ea"/>
                  <a:cs typeface="+mn-cs"/>
                </a:rPr>
                <a:t>Diagnosis: </a:t>
              </a:r>
              <a:r>
                <a:rPr kumimoji="0" lang="en-US" sz="5400" b="1" i="0" u="none" strike="noStrike" kern="1200" cap="none" spc="0" normalizeH="0" baseline="0" noProof="0" dirty="0" err="1">
                  <a:ln w="12700">
                    <a:solidFill>
                      <a:srgbClr val="3F3F3F">
                        <a:lumMod val="75000"/>
                      </a:srgbClr>
                    </a:solidFill>
                    <a:prstDash val="solid"/>
                  </a:ln>
                  <a:solidFill>
                    <a:srgbClr val="FFFFFF"/>
                  </a:solidFill>
                  <a:effectLst>
                    <a:outerShdw dist="38100" dir="2640000" algn="bl" rotWithShape="0">
                      <a:srgbClr val="3F3F3F">
                        <a:lumMod val="75000"/>
                      </a:srgbClr>
                    </a:outerShdw>
                  </a:effectLst>
                  <a:uLnTx/>
                  <a:uFillTx/>
                  <a:latin typeface="Arial" panose="020B0604020202020204"/>
                  <a:ea typeface="+mn-ea"/>
                  <a:cs typeface="+mn-cs"/>
                </a:rPr>
                <a:t>HFpEF</a:t>
              </a:r>
              <a:endParaRPr kumimoji="0" lang="en-US" sz="5400" b="1" i="0" u="none" strike="noStrike" kern="1200" cap="none" spc="0" normalizeH="0" baseline="0" noProof="0" dirty="0">
                <a:ln w="12700">
                  <a:solidFill>
                    <a:srgbClr val="3F3F3F">
                      <a:lumMod val="75000"/>
                    </a:srgbClr>
                  </a:solidFill>
                  <a:prstDash val="solid"/>
                </a:ln>
                <a:solidFill>
                  <a:srgbClr val="FFFFFF"/>
                </a:solidFill>
                <a:effectLst>
                  <a:outerShdw dist="38100" dir="2640000" algn="bl" rotWithShape="0">
                    <a:srgbClr val="3F3F3F">
                      <a:lumMod val="75000"/>
                    </a:srgbClr>
                  </a:outerShdw>
                </a:effectLst>
                <a:uLnTx/>
                <a:uFillTx/>
                <a:latin typeface="Arial" panose="020B0604020202020204"/>
                <a:ea typeface="+mn-ea"/>
                <a:cs typeface="+mn-cs"/>
              </a:endParaRPr>
            </a:p>
          </p:txBody>
        </p:sp>
      </p:grpSp>
    </p:spTree>
    <p:extLst>
      <p:ext uri="{BB962C8B-B14F-4D97-AF65-F5344CB8AC3E}">
        <p14:creationId xmlns:p14="http://schemas.microsoft.com/office/powerpoint/2010/main" val="155418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Case Overview</a:t>
            </a:r>
          </a:p>
        </p:txBody>
      </p:sp>
      <p:sp>
        <p:nvSpPr>
          <p:cNvPr id="6" name="Content Placeholder 5"/>
          <p:cNvSpPr>
            <a:spLocks noGrp="1"/>
          </p:cNvSpPr>
          <p:nvPr>
            <p:ph idx="1"/>
          </p:nvPr>
        </p:nvSpPr>
        <p:spPr/>
        <p:txBody>
          <a:bodyPr/>
          <a:lstStyle/>
          <a:p>
            <a:r>
              <a:rPr lang="en-US" sz="3600" dirty="0"/>
              <a:t>Referred to </a:t>
            </a:r>
            <a:r>
              <a:rPr lang="en-US" sz="3600" dirty="0" err="1"/>
              <a:t>HFpEF</a:t>
            </a:r>
            <a:r>
              <a:rPr lang="en-US" sz="3600" dirty="0"/>
              <a:t> clinic</a:t>
            </a:r>
          </a:p>
          <a:p>
            <a:pPr lvl="1"/>
            <a:r>
              <a:rPr lang="en-US" sz="3200" dirty="0">
                <a:solidFill>
                  <a:schemeClr val="tx1"/>
                </a:solidFill>
              </a:rPr>
              <a:t>Continued spironolactone</a:t>
            </a:r>
          </a:p>
          <a:p>
            <a:pPr lvl="1"/>
            <a:r>
              <a:rPr lang="en-US" sz="3200" dirty="0">
                <a:solidFill>
                  <a:schemeClr val="tx1"/>
                </a:solidFill>
              </a:rPr>
              <a:t>Started empagliflozin </a:t>
            </a:r>
          </a:p>
          <a:p>
            <a:pPr lvl="1"/>
            <a:r>
              <a:rPr lang="en-US" sz="3200" dirty="0"/>
              <a:t>Screening for inclusion in </a:t>
            </a:r>
            <a:r>
              <a:rPr lang="en-US" sz="3200" dirty="0" err="1"/>
              <a:t>HFpEF</a:t>
            </a:r>
            <a:r>
              <a:rPr lang="en-US" sz="3200" dirty="0"/>
              <a:t> clinical trial </a:t>
            </a:r>
          </a:p>
          <a:p>
            <a:pPr lvl="1"/>
            <a:endParaRPr lang="en-US" sz="2400" dirty="0"/>
          </a:p>
          <a:p>
            <a:pPr lvl="1"/>
            <a:endParaRPr lang="en-US" sz="2400" dirty="0"/>
          </a:p>
          <a:p>
            <a:pPr marL="0" indent="0">
              <a:buNone/>
            </a:pPr>
            <a:endParaRPr lang="en-US" sz="2800" dirty="0"/>
          </a:p>
          <a:p>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09433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022030C-A3BE-F2D2-4A92-550D874450F9}"/>
              </a:ext>
            </a:extLst>
          </p:cNvPr>
          <p:cNvSpPr>
            <a:spLocks noGrp="1"/>
          </p:cNvSpPr>
          <p:nvPr>
            <p:ph type="body" idx="1"/>
          </p:nvPr>
        </p:nvSpPr>
        <p:spPr/>
        <p:txBody>
          <a:bodyPr>
            <a:normAutofit/>
          </a:bodyPr>
          <a:lstStyle/>
          <a:p>
            <a:r>
              <a:rPr lang="en-US" sz="2800" dirty="0"/>
              <a:t>TTE </a:t>
            </a:r>
          </a:p>
        </p:txBody>
      </p:sp>
      <p:sp>
        <p:nvSpPr>
          <p:cNvPr id="6" name="Content Placeholder 5"/>
          <p:cNvSpPr>
            <a:spLocks noGrp="1"/>
          </p:cNvSpPr>
          <p:nvPr>
            <p:ph sz="half" idx="2"/>
          </p:nvPr>
        </p:nvSpPr>
        <p:spPr>
          <a:xfrm>
            <a:off x="609601" y="2209390"/>
            <a:ext cx="5157787" cy="3956856"/>
          </a:xfrm>
        </p:spPr>
        <p:txBody>
          <a:bodyPr numCol="1">
            <a:noAutofit/>
          </a:bodyPr>
          <a:lstStyle/>
          <a:p>
            <a:pPr>
              <a:spcAft>
                <a:spcPts val="1200"/>
              </a:spcAft>
            </a:pPr>
            <a:r>
              <a:rPr lang="en-US" dirty="0"/>
              <a:t>Powerful tool in assessment of patients with pulmonary hypertension, including </a:t>
            </a:r>
            <a:r>
              <a:rPr lang="en-US" dirty="0" err="1"/>
              <a:t>HFpEF</a:t>
            </a:r>
            <a:r>
              <a:rPr lang="en-US" dirty="0"/>
              <a:t>-PH </a:t>
            </a:r>
          </a:p>
          <a:p>
            <a:pPr lvl="1">
              <a:spcAft>
                <a:spcPts val="1200"/>
              </a:spcAft>
            </a:pPr>
            <a:r>
              <a:rPr lang="en-US" dirty="0"/>
              <a:t>Peak TR Velocity</a:t>
            </a:r>
          </a:p>
          <a:p>
            <a:pPr lvl="1">
              <a:spcAft>
                <a:spcPts val="1200"/>
              </a:spcAft>
            </a:pPr>
            <a:r>
              <a:rPr lang="en-US" dirty="0"/>
              <a:t>RV and RA morphology, RV function</a:t>
            </a:r>
          </a:p>
          <a:p>
            <a:pPr lvl="1">
              <a:spcAft>
                <a:spcPts val="1200"/>
              </a:spcAft>
            </a:pPr>
            <a:r>
              <a:rPr lang="en-US" dirty="0"/>
              <a:t>RVOT PW Doppler </a:t>
            </a:r>
          </a:p>
          <a:p>
            <a:pPr lvl="1">
              <a:spcAft>
                <a:spcPts val="1200"/>
              </a:spcAft>
            </a:pPr>
            <a:r>
              <a:rPr lang="en-US" dirty="0">
                <a:solidFill>
                  <a:schemeClr val="tx1"/>
                </a:solidFill>
              </a:rPr>
              <a:t>IVS contour</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p:txBody>
      </p:sp>
      <p:sp>
        <p:nvSpPr>
          <p:cNvPr id="10" name="Text Placeholder 9">
            <a:extLst>
              <a:ext uri="{FF2B5EF4-FFF2-40B4-BE49-F238E27FC236}">
                <a16:creationId xmlns:a16="http://schemas.microsoft.com/office/drawing/2014/main" id="{2969619E-7658-A96D-1497-170CA508E325}"/>
              </a:ext>
            </a:extLst>
          </p:cNvPr>
          <p:cNvSpPr>
            <a:spLocks noGrp="1"/>
          </p:cNvSpPr>
          <p:nvPr>
            <p:ph type="body" sz="quarter" idx="3"/>
          </p:nvPr>
        </p:nvSpPr>
        <p:spPr>
          <a:xfrm>
            <a:off x="6170612" y="1459896"/>
            <a:ext cx="5183188" cy="651538"/>
          </a:xfrm>
        </p:spPr>
        <p:txBody>
          <a:bodyPr>
            <a:normAutofit/>
          </a:bodyPr>
          <a:lstStyle/>
          <a:p>
            <a:r>
              <a:rPr lang="en-US" sz="2800" dirty="0"/>
              <a:t>Right heart catheterization</a:t>
            </a:r>
          </a:p>
        </p:txBody>
      </p:sp>
      <p:sp>
        <p:nvSpPr>
          <p:cNvPr id="4" name="Content Placeholder 3">
            <a:extLst>
              <a:ext uri="{FF2B5EF4-FFF2-40B4-BE49-F238E27FC236}">
                <a16:creationId xmlns:a16="http://schemas.microsoft.com/office/drawing/2014/main" id="{03B700F5-EB21-64A5-9C5D-C44C142D1855}"/>
              </a:ext>
            </a:extLst>
          </p:cNvPr>
          <p:cNvSpPr>
            <a:spLocks noGrp="1"/>
          </p:cNvSpPr>
          <p:nvPr>
            <p:ph sz="quarter" idx="4"/>
          </p:nvPr>
        </p:nvSpPr>
        <p:spPr>
          <a:xfrm>
            <a:off x="6170612" y="2209390"/>
            <a:ext cx="5640386" cy="3956856"/>
          </a:xfrm>
        </p:spPr>
        <p:txBody>
          <a:bodyPr numCol="1"/>
          <a:lstStyle/>
          <a:p>
            <a:pPr>
              <a:spcAft>
                <a:spcPts val="1200"/>
              </a:spcAft>
            </a:pPr>
            <a:r>
              <a:rPr lang="en-US" dirty="0"/>
              <a:t>Remains gold standard </a:t>
            </a:r>
          </a:p>
          <a:p>
            <a:pPr lvl="1">
              <a:spcAft>
                <a:spcPts val="1200"/>
              </a:spcAft>
            </a:pPr>
            <a:r>
              <a:rPr lang="en-US" dirty="0"/>
              <a:t>Not always necessary if clear group 2 PH</a:t>
            </a:r>
          </a:p>
          <a:p>
            <a:pPr lvl="1">
              <a:spcAft>
                <a:spcPts val="1200"/>
              </a:spcAft>
            </a:pPr>
            <a:r>
              <a:rPr lang="en-US" dirty="0"/>
              <a:t>If unsure, it is a must!</a:t>
            </a:r>
          </a:p>
          <a:p>
            <a:pPr lvl="1">
              <a:spcAft>
                <a:spcPts val="1200"/>
              </a:spcAft>
            </a:pPr>
            <a:r>
              <a:rPr lang="en-US" dirty="0"/>
              <a:t>Pulmonary vasodilator therapy generally lacks benefit, may lead to clinical worsening in group 2 PH patients</a:t>
            </a:r>
          </a:p>
          <a:p>
            <a:pPr>
              <a:spcAft>
                <a:spcPts val="1200"/>
              </a:spcAft>
            </a:pPr>
            <a:endParaRPr lang="en-US" dirty="0"/>
          </a:p>
        </p:txBody>
      </p:sp>
      <p:sp>
        <p:nvSpPr>
          <p:cNvPr id="2" name="Title 1"/>
          <p:cNvSpPr>
            <a:spLocks noGrp="1"/>
          </p:cNvSpPr>
          <p:nvPr>
            <p:ph type="title"/>
          </p:nvPr>
        </p:nvSpPr>
        <p:spPr/>
        <p:txBody>
          <a:bodyPr/>
          <a:lstStyle/>
          <a:p>
            <a:r>
              <a:rPr lang="en-US" dirty="0"/>
              <a:t>Take Home Points</a:t>
            </a:r>
          </a:p>
        </p:txBody>
      </p:sp>
      <p:sp>
        <p:nvSpPr>
          <p:cNvPr id="3" name="Footer Placeholder 2">
            <a:extLst>
              <a:ext uri="{FF2B5EF4-FFF2-40B4-BE49-F238E27FC236}">
                <a16:creationId xmlns:a16="http://schemas.microsoft.com/office/drawing/2014/main" id="{80DB57BD-6E9E-8BE8-A764-DFA2CE735485}"/>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IVS, interventricular septum; PH, pulmonary hypertension; PW, pulsed wave; RA, right atrium; RVOT, right ventricular outflow tract; TR, tricuspid regurgitation.</a:t>
            </a:r>
          </a:p>
        </p:txBody>
      </p:sp>
    </p:spTree>
    <p:extLst>
      <p:ext uri="{BB962C8B-B14F-4D97-AF65-F5344CB8AC3E}">
        <p14:creationId xmlns:p14="http://schemas.microsoft.com/office/powerpoint/2010/main" val="56913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9321114" cy="1966550"/>
          </a:xfrm>
        </p:spPr>
        <p:txBody>
          <a:bodyPr>
            <a:normAutofit/>
          </a:bodyPr>
          <a:lstStyle/>
          <a:p>
            <a:r>
              <a:rPr lang="en-US" sz="4800" dirty="0" err="1">
                <a:solidFill>
                  <a:schemeClr val="bg1"/>
                </a:solidFill>
                <a:latin typeface="Century Gothic" panose="020B0502020202020204" pitchFamily="34" charset="0"/>
              </a:rPr>
              <a:t>HFpEF</a:t>
            </a:r>
            <a:r>
              <a:rPr lang="en-US" sz="4800" dirty="0">
                <a:solidFill>
                  <a:schemeClr val="bg1"/>
                </a:solidFill>
                <a:latin typeface="Century Gothic" panose="020B0502020202020204" pitchFamily="34" charset="0"/>
              </a:rPr>
              <a:t> – Diagnostic Approach Through Case Review</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283669" cy="14619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Yasmin Raza,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Assistant Professor of Medicine, Cardiology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Northwestern University Feinberg School of Medicine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Chicago, IL</a:t>
            </a:r>
            <a:endParaRPr kumimoji="0" lang="en-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40059"/>
            <a:ext cx="0" cy="33748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10" name="Graphic 9">
            <a:extLst>
              <a:ext uri="{FF2B5EF4-FFF2-40B4-BE49-F238E27FC236}">
                <a16:creationId xmlns:a16="http://schemas.microsoft.com/office/drawing/2014/main" id="{F18D8FA0-281C-E2C9-1499-8A27D24D81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95767" y="5011177"/>
            <a:ext cx="2196181" cy="1077214"/>
          </a:xfrm>
          <a:prstGeom prst="rect">
            <a:avLst/>
          </a:prstGeom>
        </p:spPr>
      </p:pic>
    </p:spTree>
    <p:extLst>
      <p:ext uri="{BB962C8B-B14F-4D97-AF65-F5344CB8AC3E}">
        <p14:creationId xmlns:p14="http://schemas.microsoft.com/office/powerpoint/2010/main" val="68254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a:t>Case Overview</a:t>
            </a:r>
            <a:endParaRPr lang="en-US" dirty="0"/>
          </a:p>
        </p:txBody>
      </p:sp>
      <p:sp>
        <p:nvSpPr>
          <p:cNvPr id="6" name="Content Placeholder 5"/>
          <p:cNvSpPr>
            <a:spLocks noGrp="1"/>
          </p:cNvSpPr>
          <p:nvPr>
            <p:ph idx="1"/>
          </p:nvPr>
        </p:nvSpPr>
        <p:spPr>
          <a:xfrm>
            <a:off x="609600" y="1477906"/>
            <a:ext cx="10744200" cy="4847590"/>
          </a:xfrm>
        </p:spPr>
        <p:txBody>
          <a:bodyPr>
            <a:normAutofit/>
          </a:bodyPr>
          <a:lstStyle/>
          <a:p>
            <a:r>
              <a:rPr lang="en-US" dirty="0"/>
              <a:t>A 58-year-old female PMH:</a:t>
            </a:r>
          </a:p>
          <a:p>
            <a:pPr lvl="1"/>
            <a:r>
              <a:rPr lang="en-US" dirty="0"/>
              <a:t>PE and DVT (2019)</a:t>
            </a:r>
          </a:p>
          <a:p>
            <a:pPr lvl="1"/>
            <a:r>
              <a:rPr lang="en-US" dirty="0"/>
              <a:t>OSA on CPAP</a:t>
            </a:r>
          </a:p>
          <a:p>
            <a:pPr lvl="1"/>
            <a:r>
              <a:rPr lang="en-US" dirty="0"/>
              <a:t>Obesity</a:t>
            </a:r>
          </a:p>
          <a:p>
            <a:pPr lvl="1"/>
            <a:r>
              <a:rPr lang="en-US" dirty="0"/>
              <a:t>Hypertension</a:t>
            </a:r>
          </a:p>
          <a:p>
            <a:pPr lvl="1"/>
            <a:r>
              <a:rPr lang="en-US" dirty="0"/>
              <a:t>? Lupus (stable off medical therapy, serologies negative)</a:t>
            </a:r>
          </a:p>
          <a:p>
            <a:pPr lvl="1"/>
            <a:endParaRPr lang="en-US" dirty="0"/>
          </a:p>
          <a:p>
            <a:r>
              <a:rPr lang="en-US" dirty="0"/>
              <a:t>Diagnosed with “pulmonary hypertension”</a:t>
            </a:r>
          </a:p>
          <a:p>
            <a:pPr lvl="1"/>
            <a:r>
              <a:rPr lang="en-US" b="1" dirty="0"/>
              <a:t>Based on TTE (12/2019): </a:t>
            </a:r>
            <a:r>
              <a:rPr lang="en-US" dirty="0"/>
              <a:t>Normal LV and RV size and systolic function, estimated PASP 71 mmHg</a:t>
            </a:r>
          </a:p>
          <a:p>
            <a:pPr lvl="1"/>
            <a:r>
              <a:rPr lang="en-US" dirty="0"/>
              <a:t>Initiated on treatment with sildenafil in 2019 </a:t>
            </a:r>
          </a:p>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55FBA6D2-A3F3-0B1E-1F18-37026C6F3D9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CPAP, continuous positive airway pressure; DVT, deep vein thrombosis; LV, left ventricle; OSA, obstructive sleep apnea; PASP, pulmonary arterial systolic pressure; PE, pulmonary embolism; PMH, past medical history; RV, right ventricle; TTE, transthoracic echocardiogram. </a:t>
            </a:r>
          </a:p>
        </p:txBody>
      </p:sp>
    </p:spTree>
    <p:extLst>
      <p:ext uri="{BB962C8B-B14F-4D97-AF65-F5344CB8AC3E}">
        <p14:creationId xmlns:p14="http://schemas.microsoft.com/office/powerpoint/2010/main" val="377310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Overview</a:t>
            </a:r>
          </a:p>
        </p:txBody>
      </p:sp>
      <p:sp>
        <p:nvSpPr>
          <p:cNvPr id="6" name="Content Placeholder 5"/>
          <p:cNvSpPr>
            <a:spLocks noGrp="1"/>
          </p:cNvSpPr>
          <p:nvPr>
            <p:ph idx="1"/>
          </p:nvPr>
        </p:nvSpPr>
        <p:spPr>
          <a:xfrm>
            <a:off x="609600" y="1477906"/>
            <a:ext cx="10744200" cy="4998198"/>
          </a:xfrm>
        </p:spPr>
        <p:txBody>
          <a:bodyPr>
            <a:normAutofit/>
          </a:bodyPr>
          <a:lstStyle/>
          <a:p>
            <a:r>
              <a:rPr lang="en-US" sz="2800" dirty="0">
                <a:solidFill>
                  <a:schemeClr val="tx1"/>
                </a:solidFill>
              </a:rPr>
              <a:t>Subsequently, RHC (2/2020)</a:t>
            </a:r>
          </a:p>
          <a:p>
            <a:pPr lvl="1"/>
            <a:r>
              <a:rPr lang="en-US" sz="2400" dirty="0">
                <a:solidFill>
                  <a:schemeClr val="tx1"/>
                </a:solidFill>
              </a:rPr>
              <a:t>Per report: PAP 64/16/37 mmHg, PAWP 15 mmHg, but LVEDP reported to be 26 mmHg, with CI/CO 2.9/6.4 </a:t>
            </a:r>
          </a:p>
          <a:p>
            <a:endParaRPr lang="en-US" sz="2800" dirty="0">
              <a:solidFill>
                <a:schemeClr val="tx1"/>
              </a:solidFill>
            </a:endParaRPr>
          </a:p>
          <a:p>
            <a:r>
              <a:rPr lang="en-US" sz="2800" dirty="0">
                <a:solidFill>
                  <a:schemeClr val="tx1"/>
                </a:solidFill>
              </a:rPr>
              <a:t>3/2021</a:t>
            </a:r>
          </a:p>
          <a:p>
            <a:pPr lvl="1"/>
            <a:r>
              <a:rPr lang="en-US" sz="2400" dirty="0">
                <a:solidFill>
                  <a:schemeClr val="tx1"/>
                </a:solidFill>
              </a:rPr>
              <a:t>Continues on sildenafil. Persistent DOE, and is presenting for a second opinion regarding pulmonary hypertension</a:t>
            </a:r>
            <a:endParaRPr lang="en-US" sz="2400" strike="sngStrike" dirty="0">
              <a:solidFill>
                <a:schemeClr val="tx1"/>
              </a:solidFill>
            </a:endParaRPr>
          </a:p>
          <a:p>
            <a:endParaRPr lang="en-US" sz="2800" dirty="0">
              <a:solidFill>
                <a:schemeClr val="tx1"/>
              </a:solidFill>
            </a:endParaRPr>
          </a:p>
          <a:p>
            <a:r>
              <a:rPr lang="en-US" sz="2800" dirty="0">
                <a:solidFill>
                  <a:schemeClr val="tx1"/>
                </a:solidFill>
              </a:rPr>
              <a:t>Exam:</a:t>
            </a:r>
          </a:p>
          <a:p>
            <a:pPr lvl="1"/>
            <a:r>
              <a:rPr lang="en-US" sz="2400" dirty="0">
                <a:solidFill>
                  <a:schemeClr val="tx1"/>
                </a:solidFill>
              </a:rPr>
              <a:t> BMI 39, JVP 6cm of water, negative HJR, normal S1, S2, no LE edema</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3" name="Footer Placeholder 2">
            <a:extLst>
              <a:ext uri="{FF2B5EF4-FFF2-40B4-BE49-F238E27FC236}">
                <a16:creationId xmlns:a16="http://schemas.microsoft.com/office/drawing/2014/main" id="{2E0DE537-F724-58DB-8FCE-80AFB075216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BMI, body mass index; CI, cardiac index; CO, cardiac output; DOE, dyspnea on exertion; HJR, hepatojugular reflex; JVP, jugular venous pressure; LE, lower extremity; LVEDP, left ventricular end-diastolic pressure; PAP, pulmonary arterial pressure; PAWP, pulmonary arterial wedge pressure. </a:t>
            </a:r>
          </a:p>
        </p:txBody>
      </p:sp>
    </p:spTree>
    <p:extLst>
      <p:ext uri="{BB962C8B-B14F-4D97-AF65-F5344CB8AC3E}">
        <p14:creationId xmlns:p14="http://schemas.microsoft.com/office/powerpoint/2010/main" val="351819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ECG</a:t>
            </a:r>
          </a:p>
        </p:txBody>
      </p:sp>
      <p:pic>
        <p:nvPicPr>
          <p:cNvPr id="5" name="Content Placeholder 4">
            <a:extLst>
              <a:ext uri="{FF2B5EF4-FFF2-40B4-BE49-F238E27FC236}">
                <a16:creationId xmlns:a16="http://schemas.microsoft.com/office/drawing/2014/main" id="{5B7770F1-60E6-C347-95EA-E91244162C7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75271" y="1477963"/>
            <a:ext cx="8812858" cy="4722812"/>
          </a:xfrm>
        </p:spPr>
      </p:pic>
      <p:sp>
        <p:nvSpPr>
          <p:cNvPr id="3" name="Footer Placeholder 2">
            <a:extLst>
              <a:ext uri="{FF2B5EF4-FFF2-40B4-BE49-F238E27FC236}">
                <a16:creationId xmlns:a16="http://schemas.microsoft.com/office/drawing/2014/main" id="{1DACC5C9-4A42-BD84-954F-4486F5E9022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ECG, echocardiogram.</a:t>
            </a:r>
          </a:p>
        </p:txBody>
      </p:sp>
    </p:spTree>
    <p:extLst>
      <p:ext uri="{BB962C8B-B14F-4D97-AF65-F5344CB8AC3E}">
        <p14:creationId xmlns:p14="http://schemas.microsoft.com/office/powerpoint/2010/main" val="150792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TTE</a:t>
            </a:r>
          </a:p>
        </p:txBody>
      </p:sp>
      <p:sp>
        <p:nvSpPr>
          <p:cNvPr id="6" name="Content Placeholder 5"/>
          <p:cNvSpPr>
            <a:spLocks noGrp="1"/>
          </p:cNvSpPr>
          <p:nvPr>
            <p:ph idx="1"/>
          </p:nvPr>
        </p:nvSpPr>
        <p:spPr/>
        <p:txBody>
          <a:bodyPr/>
          <a:lstStyle/>
          <a:p>
            <a:endParaRPr lang="en-US" dirty="0"/>
          </a:p>
          <a:p>
            <a:pPr marL="0" indent="0">
              <a:buNone/>
            </a:pPr>
            <a:endParaRPr lang="en-US" dirty="0"/>
          </a:p>
        </p:txBody>
      </p:sp>
      <p:pic>
        <p:nvPicPr>
          <p:cNvPr id="5" name="Image-4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25834" t="14350" r="25833" b="15097"/>
          <a:stretch/>
        </p:blipFill>
        <p:spPr>
          <a:xfrm>
            <a:off x="1676400" y="1295400"/>
            <a:ext cx="4419600" cy="4495800"/>
          </a:xfrm>
          <a:prstGeom prst="rect">
            <a:avLst/>
          </a:prstGeom>
          <a:ln>
            <a:noFill/>
          </a:ln>
          <a:effectLst>
            <a:outerShdw blurRad="127000" dist="190500" dir="8100000" algn="tr" rotWithShape="0">
              <a:srgbClr val="000000">
                <a:alpha val="40000"/>
              </a:srgbClr>
            </a:outerShdw>
          </a:effectLst>
          <a:scene3d>
            <a:camera prst="orthographicFront"/>
            <a:lightRig rig="flood" dir="t">
              <a:rot lat="0" lon="0" rev="8100000"/>
            </a:lightRig>
          </a:scene3d>
          <a:sp3d prstMaterial="plastic">
            <a:bevelT w="508000" h="50800" prst="cross"/>
            <a:contourClr>
              <a:srgbClr val="969696"/>
            </a:contourClr>
          </a:sp3d>
        </p:spPr>
      </p:pic>
      <p:pic>
        <p:nvPicPr>
          <p:cNvPr id="8" name="Image-41">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33975" t="29242" r="27692" b="-3253"/>
          <a:stretch/>
        </p:blipFill>
        <p:spPr>
          <a:xfrm>
            <a:off x="6371583" y="1374392"/>
            <a:ext cx="4040806" cy="4645408"/>
          </a:xfrm>
          <a:prstGeom prst="rect">
            <a:avLst/>
          </a:prstGeom>
          <a:ln>
            <a:noFill/>
          </a:ln>
          <a:effectLst>
            <a:outerShdw blurRad="127000" dist="190500" dir="8100000" algn="tr" rotWithShape="0">
              <a:srgbClr val="000000">
                <a:alpha val="40000"/>
              </a:srgbClr>
            </a:outerShdw>
          </a:effectLst>
          <a:scene3d>
            <a:camera prst="orthographicFront"/>
            <a:lightRig rig="flood" dir="t">
              <a:rot lat="0" lon="0" rev="8100000"/>
            </a:lightRig>
          </a:scene3d>
          <a:sp3d prstMaterial="plastic">
            <a:bevelT w="508000" h="50800" prst="cross"/>
            <a:contourClr>
              <a:srgbClr val="969696"/>
            </a:contourClr>
          </a:sp3d>
        </p:spPr>
      </p:pic>
    </p:spTree>
    <p:extLst>
      <p:ext uri="{BB962C8B-B14F-4D97-AF65-F5344CB8AC3E}">
        <p14:creationId xmlns:p14="http://schemas.microsoft.com/office/powerpoint/2010/main" val="1407947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repeatCount="indefinite" fill="hold" display="0">
                  <p:stCondLst>
                    <p:cond delay="indefinite"/>
                  </p:st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A92C558-E911-4F83-96D7-E845FDF3FB4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LSN, late systolic notch; MSN,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midsystolic</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notch; NPV, negative predictive value; PPV, positive predictive value; WU, Wood Unit. </a:t>
            </a:r>
          </a:p>
        </p:txBody>
      </p:sp>
      <p:sp>
        <p:nvSpPr>
          <p:cNvPr id="2" name="Title 1"/>
          <p:cNvSpPr>
            <a:spLocks noGrp="1"/>
          </p:cNvSpPr>
          <p:nvPr>
            <p:ph type="title"/>
          </p:nvPr>
        </p:nvSpPr>
        <p:spPr/>
        <p:txBody>
          <a:bodyPr anchor="t"/>
          <a:lstStyle/>
          <a:p>
            <a:r>
              <a:rPr lang="en-US" sz="4000" dirty="0"/>
              <a:t>TTE</a:t>
            </a:r>
          </a:p>
        </p:txBody>
      </p:sp>
      <p:pic>
        <p:nvPicPr>
          <p:cNvPr id="8" name="Picture 7">
            <a:extLst>
              <a:ext uri="{FF2B5EF4-FFF2-40B4-BE49-F238E27FC236}">
                <a16:creationId xmlns:a16="http://schemas.microsoft.com/office/drawing/2014/main" id="{47B5BE7D-599C-DF4E-BF88-310717A9C6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9125" y="3840414"/>
            <a:ext cx="3725148" cy="260864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9934" y="855357"/>
            <a:ext cx="3962399" cy="3077763"/>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7133" y="855357"/>
            <a:ext cx="4353302" cy="3057983"/>
          </a:xfrm>
          <a:prstGeom prst="rect">
            <a:avLst/>
          </a:prstGeom>
          <a:ln>
            <a:noFill/>
          </a:ln>
          <a:effectLst>
            <a:outerShdw blurRad="190500" algn="tl" rotWithShape="0">
              <a:srgbClr val="000000">
                <a:alpha val="70000"/>
              </a:srgbClr>
            </a:outerShdw>
          </a:effectLst>
        </p:spPr>
      </p:pic>
      <p:grpSp>
        <p:nvGrpSpPr>
          <p:cNvPr id="3" name="Group 2">
            <a:extLst>
              <a:ext uri="{FF2B5EF4-FFF2-40B4-BE49-F238E27FC236}">
                <a16:creationId xmlns:a16="http://schemas.microsoft.com/office/drawing/2014/main" id="{EFE2A196-7A50-F97A-9F9C-318EB221DC6B}"/>
              </a:ext>
            </a:extLst>
          </p:cNvPr>
          <p:cNvGrpSpPr/>
          <p:nvPr/>
        </p:nvGrpSpPr>
        <p:grpSpPr>
          <a:xfrm>
            <a:off x="2535216" y="1364708"/>
            <a:ext cx="7467600" cy="3542958"/>
            <a:chOff x="2535216" y="1364708"/>
            <a:chExt cx="7467600" cy="3542958"/>
          </a:xfrm>
        </p:grpSpPr>
        <p:pic>
          <p:nvPicPr>
            <p:cNvPr id="10" name="Picture 9">
              <a:extLst>
                <a:ext uri="{FF2B5EF4-FFF2-40B4-BE49-F238E27FC236}">
                  <a16:creationId xmlns:a16="http://schemas.microsoft.com/office/drawing/2014/main" id="{7E97D518-EC91-415D-A28B-433F3B3FC3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5216" y="1364708"/>
              <a:ext cx="7467600" cy="3542958"/>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12EED226-C3DF-4ABD-ABAC-2C7A443C94AD}"/>
                </a:ext>
              </a:extLst>
            </p:cNvPr>
            <p:cNvSpPr/>
            <p:nvPr/>
          </p:nvSpPr>
          <p:spPr>
            <a:xfrm>
              <a:off x="5603781" y="2786667"/>
              <a:ext cx="20574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07535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861</Words>
  <Application>Microsoft Macintosh PowerPoint</Application>
  <PresentationFormat>Widescreen</PresentationFormat>
  <Paragraphs>108</Paragraphs>
  <Slides>16</Slides>
  <Notes>6</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Century Gothic</vt:lpstr>
      <vt:lpstr>Trebuchet MS</vt:lpstr>
      <vt:lpstr>Office Theme</vt:lpstr>
      <vt:lpstr>Pulm-CC 22</vt:lpstr>
      <vt:lpstr>PCC20</vt:lpstr>
      <vt:lpstr>PowerPoint Presentation</vt:lpstr>
      <vt:lpstr>PowerPoint Presentation</vt:lpstr>
      <vt:lpstr>Disclaimer</vt:lpstr>
      <vt:lpstr>HFpEF – Diagnostic Approach Through Case Review</vt:lpstr>
      <vt:lpstr>Case Overview</vt:lpstr>
      <vt:lpstr>Case Overview</vt:lpstr>
      <vt:lpstr>ECG</vt:lpstr>
      <vt:lpstr>TTE</vt:lpstr>
      <vt:lpstr>TTE</vt:lpstr>
      <vt:lpstr>TTE</vt:lpstr>
      <vt:lpstr>H2FPEF Score</vt:lpstr>
      <vt:lpstr>Hemodynamics</vt:lpstr>
      <vt:lpstr>Hemodynamics</vt:lpstr>
      <vt:lpstr>Case Overview</vt:lpstr>
      <vt:lpstr>Take Home Points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6</cp:revision>
  <dcterms:created xsi:type="dcterms:W3CDTF">2023-11-27T22:28:34Z</dcterms:created>
  <dcterms:modified xsi:type="dcterms:W3CDTF">2023-11-28T14:15:03Z</dcterms:modified>
  <cp:category/>
</cp:coreProperties>
</file>