
<file path=[Content_Types].xml><?xml version="1.0" encoding="utf-8"?>
<Types xmlns="http://schemas.openxmlformats.org/package/2006/content-types">
  <Default Extension="jpeg" ContentType="image/jpeg"/>
  <Default Extension="jpg" ContentType="image/jpeg"/>
  <Default Extension="mpg" ContentType="video/m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4" r:id="rId3"/>
  </p:sldMasterIdLst>
  <p:notesMasterIdLst>
    <p:notesMasterId r:id="rId26"/>
  </p:notesMasterIdLst>
  <p:sldIdLst>
    <p:sldId id="2147375305" r:id="rId4"/>
    <p:sldId id="265" r:id="rId5"/>
    <p:sldId id="256" r:id="rId6"/>
    <p:sldId id="2147375309" r:id="rId7"/>
    <p:sldId id="2147375316" r:id="rId8"/>
    <p:sldId id="2147375317" r:id="rId9"/>
    <p:sldId id="2147375318" r:id="rId10"/>
    <p:sldId id="2147375319" r:id="rId11"/>
    <p:sldId id="2147375320" r:id="rId12"/>
    <p:sldId id="267" r:id="rId13"/>
    <p:sldId id="268" r:id="rId14"/>
    <p:sldId id="334" r:id="rId15"/>
    <p:sldId id="333" r:id="rId16"/>
    <p:sldId id="269" r:id="rId17"/>
    <p:sldId id="335" r:id="rId18"/>
    <p:sldId id="317" r:id="rId19"/>
    <p:sldId id="336" r:id="rId20"/>
    <p:sldId id="337" r:id="rId21"/>
    <p:sldId id="338" r:id="rId22"/>
    <p:sldId id="316" r:id="rId23"/>
    <p:sldId id="328" r:id="rId24"/>
    <p:sldId id="214737529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p:cViewPr varScale="1">
        <p:scale>
          <a:sx n="119" d="100"/>
          <a:sy n="119"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DE4B0-E16E-1349-8284-923F10EF034F}"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2B68C-C6A5-4B4B-A16D-B6D7642D8A60}" type="slidenum">
              <a:rPr lang="en-US" smtClean="0"/>
              <a:t>‹#›</a:t>
            </a:fld>
            <a:endParaRPr lang="en-US"/>
          </a:p>
        </p:txBody>
      </p:sp>
    </p:spTree>
    <p:extLst>
      <p:ext uri="{BB962C8B-B14F-4D97-AF65-F5344CB8AC3E}">
        <p14:creationId xmlns:p14="http://schemas.microsoft.com/office/powerpoint/2010/main" val="2788568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BCF38EBC-D809-01FD-6465-79FE73369B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a:extLst>
              <a:ext uri="{FF2B5EF4-FFF2-40B4-BE49-F238E27FC236}">
                <a16:creationId xmlns:a16="http://schemas.microsoft.com/office/drawing/2014/main" id="{0BCC6F0C-AC4F-8F18-A727-1657EF2644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171" name="Slide Number Placeholder 3">
            <a:extLst>
              <a:ext uri="{FF2B5EF4-FFF2-40B4-BE49-F238E27FC236}">
                <a16:creationId xmlns:a16="http://schemas.microsoft.com/office/drawing/2014/main" id="{1F80E042-5675-8197-476E-C2655BD873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AFFDB29-8D35-40BD-B8D4-4CA03C96CA9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49395-BBFE-5345-B4B1-DB4C34E6D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27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49395-BBFE-5345-B4B1-DB4C34E6D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02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F63FB-C9FA-3AA2-E6EF-9F9EEA018F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09524A-9535-4EDA-C583-16D59913B3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DC3307-F626-C16D-8E61-4A9D9858D9F9}"/>
              </a:ext>
            </a:extLst>
          </p:cNvPr>
          <p:cNvSpPr>
            <a:spLocks noGrp="1"/>
          </p:cNvSpPr>
          <p:nvPr>
            <p:ph type="dt" sz="half" idx="10"/>
          </p:nvPr>
        </p:nvSpPr>
        <p:spPr/>
        <p:txBody>
          <a:bodyPr/>
          <a:lstStyle/>
          <a:p>
            <a:fld id="{3D4398A3-2AAE-C345-B5D4-9ED82A6C8346}" type="datetimeFigureOut">
              <a:rPr lang="en-US" smtClean="0"/>
              <a:t>11/28/23</a:t>
            </a:fld>
            <a:endParaRPr lang="en-US"/>
          </a:p>
        </p:txBody>
      </p:sp>
      <p:sp>
        <p:nvSpPr>
          <p:cNvPr id="5" name="Footer Placeholder 4">
            <a:extLst>
              <a:ext uri="{FF2B5EF4-FFF2-40B4-BE49-F238E27FC236}">
                <a16:creationId xmlns:a16="http://schemas.microsoft.com/office/drawing/2014/main" id="{975B887A-988A-AEEC-C0E9-91B020DE1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A11FF-9C6A-6A7E-E56C-A7727043A84A}"/>
              </a:ext>
            </a:extLst>
          </p:cNvPr>
          <p:cNvSpPr>
            <a:spLocks noGrp="1"/>
          </p:cNvSpPr>
          <p:nvPr>
            <p:ph type="sldNum" sz="quarter" idx="12"/>
          </p:nvPr>
        </p:nvSpPr>
        <p:spPr/>
        <p:txBody>
          <a:bodyPr/>
          <a:lstStyle/>
          <a:p>
            <a:fld id="{9FDD1585-0CB6-8741-8F20-502504072B81}" type="slidenum">
              <a:rPr lang="en-US" smtClean="0"/>
              <a:t>‹#›</a:t>
            </a:fld>
            <a:endParaRPr lang="en-US"/>
          </a:p>
        </p:txBody>
      </p:sp>
    </p:spTree>
    <p:extLst>
      <p:ext uri="{BB962C8B-B14F-4D97-AF65-F5344CB8AC3E}">
        <p14:creationId xmlns:p14="http://schemas.microsoft.com/office/powerpoint/2010/main" val="3747746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296D-542B-FCE4-6B53-03B5B44E61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F21516-FC8A-AB53-037D-31E049E6F4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67676-B1A2-0D3E-0B28-9695A0E317CA}"/>
              </a:ext>
            </a:extLst>
          </p:cNvPr>
          <p:cNvSpPr>
            <a:spLocks noGrp="1"/>
          </p:cNvSpPr>
          <p:nvPr>
            <p:ph type="dt" sz="half" idx="10"/>
          </p:nvPr>
        </p:nvSpPr>
        <p:spPr/>
        <p:txBody>
          <a:bodyPr/>
          <a:lstStyle/>
          <a:p>
            <a:fld id="{3D4398A3-2AAE-C345-B5D4-9ED82A6C8346}" type="datetimeFigureOut">
              <a:rPr lang="en-US" smtClean="0"/>
              <a:t>11/28/23</a:t>
            </a:fld>
            <a:endParaRPr lang="en-US"/>
          </a:p>
        </p:txBody>
      </p:sp>
      <p:sp>
        <p:nvSpPr>
          <p:cNvPr id="5" name="Footer Placeholder 4">
            <a:extLst>
              <a:ext uri="{FF2B5EF4-FFF2-40B4-BE49-F238E27FC236}">
                <a16:creationId xmlns:a16="http://schemas.microsoft.com/office/drawing/2014/main" id="{AC20D038-2521-72F2-1755-F1B5148F8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96416-B65C-555E-A1D9-34D567370694}"/>
              </a:ext>
            </a:extLst>
          </p:cNvPr>
          <p:cNvSpPr>
            <a:spLocks noGrp="1"/>
          </p:cNvSpPr>
          <p:nvPr>
            <p:ph type="sldNum" sz="quarter" idx="12"/>
          </p:nvPr>
        </p:nvSpPr>
        <p:spPr/>
        <p:txBody>
          <a:bodyPr/>
          <a:lstStyle/>
          <a:p>
            <a:fld id="{9FDD1585-0CB6-8741-8F20-502504072B81}" type="slidenum">
              <a:rPr lang="en-US" smtClean="0"/>
              <a:t>‹#›</a:t>
            </a:fld>
            <a:endParaRPr lang="en-US"/>
          </a:p>
        </p:txBody>
      </p:sp>
    </p:spTree>
    <p:extLst>
      <p:ext uri="{BB962C8B-B14F-4D97-AF65-F5344CB8AC3E}">
        <p14:creationId xmlns:p14="http://schemas.microsoft.com/office/powerpoint/2010/main" val="2788475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CCD33F-8CB6-3A9A-AD38-846CEFDCD3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E36D0B-6D9C-B010-EE7F-91CFB8539A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499B5-BD3B-4A86-D658-B85652A345BC}"/>
              </a:ext>
            </a:extLst>
          </p:cNvPr>
          <p:cNvSpPr>
            <a:spLocks noGrp="1"/>
          </p:cNvSpPr>
          <p:nvPr>
            <p:ph type="dt" sz="half" idx="10"/>
          </p:nvPr>
        </p:nvSpPr>
        <p:spPr/>
        <p:txBody>
          <a:bodyPr/>
          <a:lstStyle/>
          <a:p>
            <a:fld id="{3D4398A3-2AAE-C345-B5D4-9ED82A6C8346}" type="datetimeFigureOut">
              <a:rPr lang="en-US" smtClean="0"/>
              <a:t>11/28/23</a:t>
            </a:fld>
            <a:endParaRPr lang="en-US"/>
          </a:p>
        </p:txBody>
      </p:sp>
      <p:sp>
        <p:nvSpPr>
          <p:cNvPr id="5" name="Footer Placeholder 4">
            <a:extLst>
              <a:ext uri="{FF2B5EF4-FFF2-40B4-BE49-F238E27FC236}">
                <a16:creationId xmlns:a16="http://schemas.microsoft.com/office/drawing/2014/main" id="{7F33E278-7C19-F5EF-987E-715733CC2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D5E9F-D662-5B10-AB04-FFE61D0F9D23}"/>
              </a:ext>
            </a:extLst>
          </p:cNvPr>
          <p:cNvSpPr>
            <a:spLocks noGrp="1"/>
          </p:cNvSpPr>
          <p:nvPr>
            <p:ph type="sldNum" sz="quarter" idx="12"/>
          </p:nvPr>
        </p:nvSpPr>
        <p:spPr/>
        <p:txBody>
          <a:bodyPr/>
          <a:lstStyle/>
          <a:p>
            <a:fld id="{9FDD1585-0CB6-8741-8F20-502504072B81}" type="slidenum">
              <a:rPr lang="en-US" smtClean="0"/>
              <a:t>‹#›</a:t>
            </a:fld>
            <a:endParaRPr lang="en-US"/>
          </a:p>
        </p:txBody>
      </p:sp>
    </p:spTree>
    <p:extLst>
      <p:ext uri="{BB962C8B-B14F-4D97-AF65-F5344CB8AC3E}">
        <p14:creationId xmlns:p14="http://schemas.microsoft.com/office/powerpoint/2010/main" val="1582524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673397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618260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042889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55562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300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327663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58218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305683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C153-A394-A9B3-87E5-F5A74EA08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F6F9E5-BD83-11D2-4D47-8651949F9F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E6433-BD29-EE0B-A529-03009BAA5ED4}"/>
              </a:ext>
            </a:extLst>
          </p:cNvPr>
          <p:cNvSpPr>
            <a:spLocks noGrp="1"/>
          </p:cNvSpPr>
          <p:nvPr>
            <p:ph type="dt" sz="half" idx="10"/>
          </p:nvPr>
        </p:nvSpPr>
        <p:spPr/>
        <p:txBody>
          <a:bodyPr/>
          <a:lstStyle/>
          <a:p>
            <a:fld id="{3D4398A3-2AAE-C345-B5D4-9ED82A6C8346}" type="datetimeFigureOut">
              <a:rPr lang="en-US" smtClean="0"/>
              <a:t>11/28/23</a:t>
            </a:fld>
            <a:endParaRPr lang="en-US"/>
          </a:p>
        </p:txBody>
      </p:sp>
      <p:sp>
        <p:nvSpPr>
          <p:cNvPr id="5" name="Footer Placeholder 4">
            <a:extLst>
              <a:ext uri="{FF2B5EF4-FFF2-40B4-BE49-F238E27FC236}">
                <a16:creationId xmlns:a16="http://schemas.microsoft.com/office/drawing/2014/main" id="{03EB4746-CB99-2523-E737-0D67B97B0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78780-90A1-7246-0886-34D8ACE5F4DE}"/>
              </a:ext>
            </a:extLst>
          </p:cNvPr>
          <p:cNvSpPr>
            <a:spLocks noGrp="1"/>
          </p:cNvSpPr>
          <p:nvPr>
            <p:ph type="sldNum" sz="quarter" idx="12"/>
          </p:nvPr>
        </p:nvSpPr>
        <p:spPr/>
        <p:txBody>
          <a:bodyPr/>
          <a:lstStyle/>
          <a:p>
            <a:fld id="{9FDD1585-0CB6-8741-8F20-502504072B81}" type="slidenum">
              <a:rPr lang="en-US" smtClean="0"/>
              <a:t>‹#›</a:t>
            </a:fld>
            <a:endParaRPr lang="en-US"/>
          </a:p>
        </p:txBody>
      </p:sp>
    </p:spTree>
    <p:extLst>
      <p:ext uri="{BB962C8B-B14F-4D97-AF65-F5344CB8AC3E}">
        <p14:creationId xmlns:p14="http://schemas.microsoft.com/office/powerpoint/2010/main" val="1282690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888259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77352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7216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492805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022351" y="944024"/>
            <a:ext cx="9150349" cy="567443"/>
          </a:xfrm>
          <a:prstGeom prst="rect">
            <a:avLst/>
          </a:prstGeom>
        </p:spPr>
        <p:txBody>
          <a:bodyPr vert="horz"/>
          <a:lstStyle>
            <a:lvl1pPr marL="0" indent="0">
              <a:buNone/>
              <a:defRPr sz="2800">
                <a:latin typeface="Arial"/>
                <a:cs typeface="Arial"/>
              </a:defRPr>
            </a:lvl1pPr>
          </a:lstStyle>
          <a:p>
            <a:pPr lvl="0"/>
            <a:r>
              <a:rPr lang="en-US"/>
              <a:t>Click to edit Master text styles</a:t>
            </a:r>
          </a:p>
        </p:txBody>
      </p:sp>
      <p:sp>
        <p:nvSpPr>
          <p:cNvPr id="7" name="Content Placeholder 6"/>
          <p:cNvSpPr>
            <a:spLocks noGrp="1"/>
          </p:cNvSpPr>
          <p:nvPr>
            <p:ph sz="quarter" idx="11"/>
          </p:nvPr>
        </p:nvSpPr>
        <p:spPr>
          <a:xfrm>
            <a:off x="1022351" y="1594898"/>
            <a:ext cx="9150349" cy="2865438"/>
          </a:xfrm>
          <a:prstGeom prst="rect">
            <a:avLst/>
          </a:prstGeom>
        </p:spPr>
        <p:txBody>
          <a:bodyPr vert="horz"/>
          <a:lstStyle>
            <a:lvl1pPr>
              <a:defRPr sz="2400">
                <a:latin typeface="Arial"/>
                <a:cs typeface="Aria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2424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732860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931880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949149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431645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361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D8F50-67C7-2FEE-7555-4823AAD255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DA8715-F973-4BFF-8252-55F40D6AB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AD1119-43CC-81E9-EFDB-4984AB67B33C}"/>
              </a:ext>
            </a:extLst>
          </p:cNvPr>
          <p:cNvSpPr>
            <a:spLocks noGrp="1"/>
          </p:cNvSpPr>
          <p:nvPr>
            <p:ph type="dt" sz="half" idx="10"/>
          </p:nvPr>
        </p:nvSpPr>
        <p:spPr/>
        <p:txBody>
          <a:bodyPr/>
          <a:lstStyle/>
          <a:p>
            <a:fld id="{3D4398A3-2AAE-C345-B5D4-9ED82A6C8346}" type="datetimeFigureOut">
              <a:rPr lang="en-US" smtClean="0"/>
              <a:t>11/28/23</a:t>
            </a:fld>
            <a:endParaRPr lang="en-US"/>
          </a:p>
        </p:txBody>
      </p:sp>
      <p:sp>
        <p:nvSpPr>
          <p:cNvPr id="5" name="Footer Placeholder 4">
            <a:extLst>
              <a:ext uri="{FF2B5EF4-FFF2-40B4-BE49-F238E27FC236}">
                <a16:creationId xmlns:a16="http://schemas.microsoft.com/office/drawing/2014/main" id="{96D907BD-A0C1-2B9D-E87C-E456860A0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019CB-E287-DFCD-A5ED-03A52D52D439}"/>
              </a:ext>
            </a:extLst>
          </p:cNvPr>
          <p:cNvSpPr>
            <a:spLocks noGrp="1"/>
          </p:cNvSpPr>
          <p:nvPr>
            <p:ph type="sldNum" sz="quarter" idx="12"/>
          </p:nvPr>
        </p:nvSpPr>
        <p:spPr/>
        <p:txBody>
          <a:bodyPr/>
          <a:lstStyle/>
          <a:p>
            <a:fld id="{9FDD1585-0CB6-8741-8F20-502504072B81}" type="slidenum">
              <a:rPr lang="en-US" smtClean="0"/>
              <a:t>‹#›</a:t>
            </a:fld>
            <a:endParaRPr lang="en-US"/>
          </a:p>
        </p:txBody>
      </p:sp>
    </p:spTree>
    <p:extLst>
      <p:ext uri="{BB962C8B-B14F-4D97-AF65-F5344CB8AC3E}">
        <p14:creationId xmlns:p14="http://schemas.microsoft.com/office/powerpoint/2010/main" val="2632574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97305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92725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01834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546403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42303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79908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792394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9328151" y="6415089"/>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C54EF2-C8A3-4E28-A2A5-71DB01CDB154}" type="slidenum">
              <a:rPr kumimoji="0" lang="en-US"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74224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176165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0BCF85-058B-4262-B233-9F16AC7A6163}" type="datetime1">
              <a:rPr lang="en-US" smtClean="0"/>
              <a:t>11/28/23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74315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F32CE-6D8C-2FB5-4F02-3DF76287D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BBA49-DBF6-6C39-1E1E-67D68A393D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FB0ED2-9260-3AC8-7211-F59B6B65A2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7BD852-DEF7-67C5-F846-B19B3F40DC0E}"/>
              </a:ext>
            </a:extLst>
          </p:cNvPr>
          <p:cNvSpPr>
            <a:spLocks noGrp="1"/>
          </p:cNvSpPr>
          <p:nvPr>
            <p:ph type="dt" sz="half" idx="10"/>
          </p:nvPr>
        </p:nvSpPr>
        <p:spPr/>
        <p:txBody>
          <a:bodyPr/>
          <a:lstStyle/>
          <a:p>
            <a:fld id="{3D4398A3-2AAE-C345-B5D4-9ED82A6C8346}" type="datetimeFigureOut">
              <a:rPr lang="en-US" smtClean="0"/>
              <a:t>11/28/23</a:t>
            </a:fld>
            <a:endParaRPr lang="en-US"/>
          </a:p>
        </p:txBody>
      </p:sp>
      <p:sp>
        <p:nvSpPr>
          <p:cNvPr id="6" name="Footer Placeholder 5">
            <a:extLst>
              <a:ext uri="{FF2B5EF4-FFF2-40B4-BE49-F238E27FC236}">
                <a16:creationId xmlns:a16="http://schemas.microsoft.com/office/drawing/2014/main" id="{3D9A4FD4-75E5-2AAF-9DC9-817CD2F7C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6B0C70-7F6E-768F-4971-37B2F71974C0}"/>
              </a:ext>
            </a:extLst>
          </p:cNvPr>
          <p:cNvSpPr>
            <a:spLocks noGrp="1"/>
          </p:cNvSpPr>
          <p:nvPr>
            <p:ph type="sldNum" sz="quarter" idx="12"/>
          </p:nvPr>
        </p:nvSpPr>
        <p:spPr/>
        <p:txBody>
          <a:bodyPr/>
          <a:lstStyle/>
          <a:p>
            <a:fld id="{9FDD1585-0CB6-8741-8F20-502504072B81}" type="slidenum">
              <a:rPr lang="en-US" smtClean="0"/>
              <a:t>‹#›</a:t>
            </a:fld>
            <a:endParaRPr lang="en-US"/>
          </a:p>
        </p:txBody>
      </p:sp>
    </p:spTree>
    <p:extLst>
      <p:ext uri="{BB962C8B-B14F-4D97-AF65-F5344CB8AC3E}">
        <p14:creationId xmlns:p14="http://schemas.microsoft.com/office/powerpoint/2010/main" val="311826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3038-2929-A5C3-61B7-F8DF81F363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24F662-D721-4013-3508-4ED8C2C15D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08E87A-8B84-FD78-BF21-5C1308FA2D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281284-106C-89D3-B780-901527A17E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8656BA-D4E4-9EE1-AA31-BA4803FD53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A76F1D-EB94-ACE9-87C8-29072D9923A6}"/>
              </a:ext>
            </a:extLst>
          </p:cNvPr>
          <p:cNvSpPr>
            <a:spLocks noGrp="1"/>
          </p:cNvSpPr>
          <p:nvPr>
            <p:ph type="dt" sz="half" idx="10"/>
          </p:nvPr>
        </p:nvSpPr>
        <p:spPr/>
        <p:txBody>
          <a:bodyPr/>
          <a:lstStyle/>
          <a:p>
            <a:fld id="{3D4398A3-2AAE-C345-B5D4-9ED82A6C8346}" type="datetimeFigureOut">
              <a:rPr lang="en-US" smtClean="0"/>
              <a:t>11/28/23</a:t>
            </a:fld>
            <a:endParaRPr lang="en-US"/>
          </a:p>
        </p:txBody>
      </p:sp>
      <p:sp>
        <p:nvSpPr>
          <p:cNvPr id="8" name="Footer Placeholder 7">
            <a:extLst>
              <a:ext uri="{FF2B5EF4-FFF2-40B4-BE49-F238E27FC236}">
                <a16:creationId xmlns:a16="http://schemas.microsoft.com/office/drawing/2014/main" id="{97DA6DB1-C743-C6A3-5A7B-18410828CE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314DC7-4EA5-F20B-AEAF-F985C2CCAD74}"/>
              </a:ext>
            </a:extLst>
          </p:cNvPr>
          <p:cNvSpPr>
            <a:spLocks noGrp="1"/>
          </p:cNvSpPr>
          <p:nvPr>
            <p:ph type="sldNum" sz="quarter" idx="12"/>
          </p:nvPr>
        </p:nvSpPr>
        <p:spPr/>
        <p:txBody>
          <a:bodyPr/>
          <a:lstStyle/>
          <a:p>
            <a:fld id="{9FDD1585-0CB6-8741-8F20-502504072B81}" type="slidenum">
              <a:rPr lang="en-US" smtClean="0"/>
              <a:t>‹#›</a:t>
            </a:fld>
            <a:endParaRPr lang="en-US"/>
          </a:p>
        </p:txBody>
      </p:sp>
    </p:spTree>
    <p:extLst>
      <p:ext uri="{BB962C8B-B14F-4D97-AF65-F5344CB8AC3E}">
        <p14:creationId xmlns:p14="http://schemas.microsoft.com/office/powerpoint/2010/main" val="335196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8987-7420-D0D7-A3C2-BAC3B6EE9D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50F6FB-5202-7B29-2267-AA81FC299432}"/>
              </a:ext>
            </a:extLst>
          </p:cNvPr>
          <p:cNvSpPr>
            <a:spLocks noGrp="1"/>
          </p:cNvSpPr>
          <p:nvPr>
            <p:ph type="dt" sz="half" idx="10"/>
          </p:nvPr>
        </p:nvSpPr>
        <p:spPr/>
        <p:txBody>
          <a:bodyPr/>
          <a:lstStyle/>
          <a:p>
            <a:fld id="{3D4398A3-2AAE-C345-B5D4-9ED82A6C8346}" type="datetimeFigureOut">
              <a:rPr lang="en-US" smtClean="0"/>
              <a:t>11/28/23</a:t>
            </a:fld>
            <a:endParaRPr lang="en-US"/>
          </a:p>
        </p:txBody>
      </p:sp>
      <p:sp>
        <p:nvSpPr>
          <p:cNvPr id="4" name="Footer Placeholder 3">
            <a:extLst>
              <a:ext uri="{FF2B5EF4-FFF2-40B4-BE49-F238E27FC236}">
                <a16:creationId xmlns:a16="http://schemas.microsoft.com/office/drawing/2014/main" id="{11CB5DBD-6D47-1F12-E1FD-B3DAADD036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FAE4BA-B0E4-737D-2ABF-9511B54337D0}"/>
              </a:ext>
            </a:extLst>
          </p:cNvPr>
          <p:cNvSpPr>
            <a:spLocks noGrp="1"/>
          </p:cNvSpPr>
          <p:nvPr>
            <p:ph type="sldNum" sz="quarter" idx="12"/>
          </p:nvPr>
        </p:nvSpPr>
        <p:spPr/>
        <p:txBody>
          <a:bodyPr/>
          <a:lstStyle/>
          <a:p>
            <a:fld id="{9FDD1585-0CB6-8741-8F20-502504072B81}" type="slidenum">
              <a:rPr lang="en-US" smtClean="0"/>
              <a:t>‹#›</a:t>
            </a:fld>
            <a:endParaRPr lang="en-US"/>
          </a:p>
        </p:txBody>
      </p:sp>
    </p:spTree>
    <p:extLst>
      <p:ext uri="{BB962C8B-B14F-4D97-AF65-F5344CB8AC3E}">
        <p14:creationId xmlns:p14="http://schemas.microsoft.com/office/powerpoint/2010/main" val="4151382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C21361-20D0-9FFE-B8CE-216E07F3BAC8}"/>
              </a:ext>
            </a:extLst>
          </p:cNvPr>
          <p:cNvSpPr>
            <a:spLocks noGrp="1"/>
          </p:cNvSpPr>
          <p:nvPr>
            <p:ph type="dt" sz="half" idx="10"/>
          </p:nvPr>
        </p:nvSpPr>
        <p:spPr/>
        <p:txBody>
          <a:bodyPr/>
          <a:lstStyle/>
          <a:p>
            <a:fld id="{3D4398A3-2AAE-C345-B5D4-9ED82A6C8346}" type="datetimeFigureOut">
              <a:rPr lang="en-US" smtClean="0"/>
              <a:t>11/28/23</a:t>
            </a:fld>
            <a:endParaRPr lang="en-US"/>
          </a:p>
        </p:txBody>
      </p:sp>
      <p:sp>
        <p:nvSpPr>
          <p:cNvPr id="3" name="Footer Placeholder 2">
            <a:extLst>
              <a:ext uri="{FF2B5EF4-FFF2-40B4-BE49-F238E27FC236}">
                <a16:creationId xmlns:a16="http://schemas.microsoft.com/office/drawing/2014/main" id="{9E6A8AFB-534E-BD1A-5C79-C5F1FB8E38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21A144-4347-D81D-D13C-BB305846996E}"/>
              </a:ext>
            </a:extLst>
          </p:cNvPr>
          <p:cNvSpPr>
            <a:spLocks noGrp="1"/>
          </p:cNvSpPr>
          <p:nvPr>
            <p:ph type="sldNum" sz="quarter" idx="12"/>
          </p:nvPr>
        </p:nvSpPr>
        <p:spPr/>
        <p:txBody>
          <a:bodyPr/>
          <a:lstStyle/>
          <a:p>
            <a:fld id="{9FDD1585-0CB6-8741-8F20-502504072B81}" type="slidenum">
              <a:rPr lang="en-US" smtClean="0"/>
              <a:t>‹#›</a:t>
            </a:fld>
            <a:endParaRPr lang="en-US"/>
          </a:p>
        </p:txBody>
      </p:sp>
    </p:spTree>
    <p:extLst>
      <p:ext uri="{BB962C8B-B14F-4D97-AF65-F5344CB8AC3E}">
        <p14:creationId xmlns:p14="http://schemas.microsoft.com/office/powerpoint/2010/main" val="186122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D06D-6CE0-BC76-A14B-126F6A1925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050F54-C982-BF0E-AA1B-A9E1979DEC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34F9AF-719D-EB1E-F860-A3985C6EA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38CB90-CCE0-F59A-C8AC-EA7F7031F771}"/>
              </a:ext>
            </a:extLst>
          </p:cNvPr>
          <p:cNvSpPr>
            <a:spLocks noGrp="1"/>
          </p:cNvSpPr>
          <p:nvPr>
            <p:ph type="dt" sz="half" idx="10"/>
          </p:nvPr>
        </p:nvSpPr>
        <p:spPr/>
        <p:txBody>
          <a:bodyPr/>
          <a:lstStyle/>
          <a:p>
            <a:fld id="{3D4398A3-2AAE-C345-B5D4-9ED82A6C8346}" type="datetimeFigureOut">
              <a:rPr lang="en-US" smtClean="0"/>
              <a:t>11/28/23</a:t>
            </a:fld>
            <a:endParaRPr lang="en-US"/>
          </a:p>
        </p:txBody>
      </p:sp>
      <p:sp>
        <p:nvSpPr>
          <p:cNvPr id="6" name="Footer Placeholder 5">
            <a:extLst>
              <a:ext uri="{FF2B5EF4-FFF2-40B4-BE49-F238E27FC236}">
                <a16:creationId xmlns:a16="http://schemas.microsoft.com/office/drawing/2014/main" id="{6D00DFC6-9ED5-ED11-BA68-4F5236C4DE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8A86E-C30E-7433-84F1-17A6672106BB}"/>
              </a:ext>
            </a:extLst>
          </p:cNvPr>
          <p:cNvSpPr>
            <a:spLocks noGrp="1"/>
          </p:cNvSpPr>
          <p:nvPr>
            <p:ph type="sldNum" sz="quarter" idx="12"/>
          </p:nvPr>
        </p:nvSpPr>
        <p:spPr/>
        <p:txBody>
          <a:bodyPr/>
          <a:lstStyle/>
          <a:p>
            <a:fld id="{9FDD1585-0CB6-8741-8F20-502504072B81}" type="slidenum">
              <a:rPr lang="en-US" smtClean="0"/>
              <a:t>‹#›</a:t>
            </a:fld>
            <a:endParaRPr lang="en-US"/>
          </a:p>
        </p:txBody>
      </p:sp>
    </p:spTree>
    <p:extLst>
      <p:ext uri="{BB962C8B-B14F-4D97-AF65-F5344CB8AC3E}">
        <p14:creationId xmlns:p14="http://schemas.microsoft.com/office/powerpoint/2010/main" val="136919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180D-5B8F-A798-4CDE-082CBF543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D4D87-9731-2049-138C-D79A31B451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12A469-0AC8-D5A0-C7DC-A5DD6337E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6556F9-51E2-95F4-EAB9-BCC482A18A82}"/>
              </a:ext>
            </a:extLst>
          </p:cNvPr>
          <p:cNvSpPr>
            <a:spLocks noGrp="1"/>
          </p:cNvSpPr>
          <p:nvPr>
            <p:ph type="dt" sz="half" idx="10"/>
          </p:nvPr>
        </p:nvSpPr>
        <p:spPr/>
        <p:txBody>
          <a:bodyPr/>
          <a:lstStyle/>
          <a:p>
            <a:fld id="{3D4398A3-2AAE-C345-B5D4-9ED82A6C8346}" type="datetimeFigureOut">
              <a:rPr lang="en-US" smtClean="0"/>
              <a:t>11/28/23</a:t>
            </a:fld>
            <a:endParaRPr lang="en-US"/>
          </a:p>
        </p:txBody>
      </p:sp>
      <p:sp>
        <p:nvSpPr>
          <p:cNvPr id="6" name="Footer Placeholder 5">
            <a:extLst>
              <a:ext uri="{FF2B5EF4-FFF2-40B4-BE49-F238E27FC236}">
                <a16:creationId xmlns:a16="http://schemas.microsoft.com/office/drawing/2014/main" id="{B5519FF0-9EA2-A667-A123-59D6A980C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CD980-7246-962B-6451-2970FAC72124}"/>
              </a:ext>
            </a:extLst>
          </p:cNvPr>
          <p:cNvSpPr>
            <a:spLocks noGrp="1"/>
          </p:cNvSpPr>
          <p:nvPr>
            <p:ph type="sldNum" sz="quarter" idx="12"/>
          </p:nvPr>
        </p:nvSpPr>
        <p:spPr/>
        <p:txBody>
          <a:bodyPr/>
          <a:lstStyle/>
          <a:p>
            <a:fld id="{9FDD1585-0CB6-8741-8F20-502504072B81}" type="slidenum">
              <a:rPr lang="en-US" smtClean="0"/>
              <a:t>‹#›</a:t>
            </a:fld>
            <a:endParaRPr lang="en-US"/>
          </a:p>
        </p:txBody>
      </p:sp>
    </p:spTree>
    <p:extLst>
      <p:ext uri="{BB962C8B-B14F-4D97-AF65-F5344CB8AC3E}">
        <p14:creationId xmlns:p14="http://schemas.microsoft.com/office/powerpoint/2010/main" val="381455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73972A-8040-C4CA-AF32-CB87AC3F23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1765F8-38AA-60D7-8DCE-9BCFF9DFF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730BB-31A0-9274-0F36-56A886591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398A3-2AAE-C345-B5D4-9ED82A6C8346}" type="datetimeFigureOut">
              <a:rPr lang="en-US" smtClean="0"/>
              <a:t>11/28/23</a:t>
            </a:fld>
            <a:endParaRPr lang="en-US"/>
          </a:p>
        </p:txBody>
      </p:sp>
      <p:sp>
        <p:nvSpPr>
          <p:cNvPr id="5" name="Footer Placeholder 4">
            <a:extLst>
              <a:ext uri="{FF2B5EF4-FFF2-40B4-BE49-F238E27FC236}">
                <a16:creationId xmlns:a16="http://schemas.microsoft.com/office/drawing/2014/main" id="{13E5F773-1941-2235-33C0-0731CAAC76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4B79BC-ADD9-19E3-CC04-580FBCA82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D1585-0CB6-8741-8F20-502504072B81}" type="slidenum">
              <a:rPr lang="en-US" smtClean="0"/>
              <a:t>‹#›</a:t>
            </a:fld>
            <a:endParaRPr lang="en-US"/>
          </a:p>
        </p:txBody>
      </p:sp>
    </p:spTree>
    <p:extLst>
      <p:ext uri="{BB962C8B-B14F-4D97-AF65-F5344CB8AC3E}">
        <p14:creationId xmlns:p14="http://schemas.microsoft.com/office/powerpoint/2010/main" val="479621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4" name="Rectangle 3">
            <a:extLst>
              <a:ext uri="{FF2B5EF4-FFF2-40B4-BE49-F238E27FC236}">
                <a16:creationId xmlns:a16="http://schemas.microsoft.com/office/drawing/2014/main" id="{A8C2A0AA-824A-C897-4FA0-BAA3147DA0E9}"/>
              </a:ext>
            </a:extLst>
          </p:cNvPr>
          <p:cNvSpPr/>
          <p:nvPr userDrawn="1"/>
        </p:nvSpPr>
        <p:spPr>
          <a:xfrm>
            <a:off x="0" y="0"/>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6228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21DA9F18-B3F6-5ADB-D563-F50CA39708DA}"/>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69502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media" Target="file:///C:\Users\vmoles\Dropbox%20(University%20of%20Michigan)\1.%20Pulmonary%20Hypertension\Presentations\KJ%20a4%20fu.mpg" TargetMode="External"/><Relationship Id="rId7" Type="http://schemas.openxmlformats.org/officeDocument/2006/relationships/image" Target="../media/image25.png"/><Relationship Id="rId2" Type="http://schemas.openxmlformats.org/officeDocument/2006/relationships/video" Target="file:///C:\Users\vmoles\Dropbox%20(University%20of%20Michigan)\1.%20Pulmonary%20Hypertension\Presentations\KJ%20a4.mpg" TargetMode="External"/><Relationship Id="rId1" Type="http://schemas.microsoft.com/office/2007/relationships/media" Target="file:///C:\Users\vmoles\Dropbox%20(University%20of%20Michigan)\1.%20Pulmonary%20Hypertension\Presentations\KJ%20a4.mpg" TargetMode="External"/><Relationship Id="rId6" Type="http://schemas.openxmlformats.org/officeDocument/2006/relationships/image" Target="../media/image24.png"/><Relationship Id="rId5" Type="http://schemas.openxmlformats.org/officeDocument/2006/relationships/slideLayout" Target="../slideLayouts/slideLayout24.xml"/><Relationship Id="rId4" Type="http://schemas.openxmlformats.org/officeDocument/2006/relationships/video" Target="file:///C:\Users\vmoles\Dropbox%20(University%20of%20Michigan)\1.%20Pulmonary%20Hypertension\Presentations\KJ%20a4%20fu.mpg" TargetMode="External"/><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mededonthego.com/Video/program/969" TargetMode="External"/><Relationship Id="rId7"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hyperlink" Target="mailto:support@MedEdOTG.com" TargetMode="External"/><Relationship Id="rId10" Type="http://schemas.openxmlformats.org/officeDocument/2006/relationships/image" Target="../media/image15.png"/><Relationship Id="rId4" Type="http://schemas.openxmlformats.org/officeDocument/2006/relationships/hyperlink" Target="http://www.mededonthego.com/" TargetMode="External"/><Relationship Id="rId9"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4.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39.svg"/><Relationship Id="rId4" Type="http://schemas.openxmlformats.org/officeDocument/2006/relationships/image" Target="../media/image35.sv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19.tiff"/><Relationship Id="rId3" Type="http://schemas.microsoft.com/office/2007/relationships/media" Target="../media/media2.mpg"/><Relationship Id="rId7" Type="http://schemas.openxmlformats.org/officeDocument/2006/relationships/image" Target="../media/image18.tiff"/><Relationship Id="rId2" Type="http://schemas.openxmlformats.org/officeDocument/2006/relationships/video" Target="../media/media1.mpg"/><Relationship Id="rId1" Type="http://schemas.microsoft.com/office/2007/relationships/media" Target="../media/media1.mpg"/><Relationship Id="rId6" Type="http://schemas.openxmlformats.org/officeDocument/2006/relationships/notesSlide" Target="../notesSlides/notesSlide4.xml"/><Relationship Id="rId5" Type="http://schemas.openxmlformats.org/officeDocument/2006/relationships/slideLayout" Target="../slideLayouts/slideLayout16.xml"/><Relationship Id="rId10" Type="http://schemas.openxmlformats.org/officeDocument/2006/relationships/image" Target="../media/image21.png"/><Relationship Id="rId4" Type="http://schemas.openxmlformats.org/officeDocument/2006/relationships/video" Target="../media/media2.mp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AB51C7B5-1DFB-F230-6F40-645FC46B0B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6F7485AE-8111-BA54-282E-6E7337310E3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359350" y="601155"/>
            <a:ext cx="5473299" cy="2684621"/>
          </a:xfrm>
          <a:prstGeom prst="rect">
            <a:avLst/>
          </a:prstGeom>
        </p:spPr>
      </p:pic>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547752" y="3636296"/>
            <a:ext cx="7096496" cy="1721492"/>
          </a:xfrm>
          <a:prstGeom prst="roundRect">
            <a:avLst>
              <a:gd name="adj" fmla="val 23876"/>
            </a:avLst>
          </a:prstGeom>
          <a:solidFill>
            <a:schemeClr val="bg1"/>
          </a:solidFill>
        </p:spPr>
        <p:txBody>
          <a:bodyPr anchor="ctr">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October 14,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2:45pm CT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19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InterContinental Chicago Magnificent Mile Hotel | Chicago, IL</a:t>
            </a:r>
          </a:p>
        </p:txBody>
      </p:sp>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6" name="Picture 5" descr="A blue lines on a black background&#10;&#10;Description automatically generated">
            <a:extLst>
              <a:ext uri="{FF2B5EF4-FFF2-40B4-BE49-F238E27FC236}">
                <a16:creationId xmlns:a16="http://schemas.microsoft.com/office/drawing/2014/main" id="{980869EC-E7D9-AE56-DF99-AF0A189E5FD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88482" y="5357788"/>
            <a:ext cx="4503517" cy="1500212"/>
          </a:xfrm>
          <a:prstGeom prst="rect">
            <a:avLst/>
          </a:prstGeom>
        </p:spPr>
      </p:pic>
      <p:grpSp>
        <p:nvGrpSpPr>
          <p:cNvPr id="3" name="Group 2">
            <a:extLst>
              <a:ext uri="{FF2B5EF4-FFF2-40B4-BE49-F238E27FC236}">
                <a16:creationId xmlns:a16="http://schemas.microsoft.com/office/drawing/2014/main" id="{1803D994-E231-DFA6-50CD-7DD216662BE3}"/>
              </a:ext>
            </a:extLst>
          </p:cNvPr>
          <p:cNvGrpSpPr/>
          <p:nvPr/>
        </p:nvGrpSpPr>
        <p:grpSpPr>
          <a:xfrm>
            <a:off x="2148346" y="5782649"/>
            <a:ext cx="2226924" cy="452122"/>
            <a:chOff x="6988995" y="4117401"/>
            <a:chExt cx="3016124" cy="612349"/>
          </a:xfrm>
        </p:grpSpPr>
        <p:pic>
          <p:nvPicPr>
            <p:cNvPr id="4" name="Picture 2">
              <a:extLst>
                <a:ext uri="{FF2B5EF4-FFF2-40B4-BE49-F238E27FC236}">
                  <a16:creationId xmlns:a16="http://schemas.microsoft.com/office/drawing/2014/main" id="{A4E5AACA-196C-C405-1A5E-5AD3761BF6D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6988995" y="4117401"/>
              <a:ext cx="1654996" cy="61234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C8C0F59E-9767-01BF-0656-252D9495F81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67281" y="4117401"/>
              <a:ext cx="1237838" cy="600164"/>
            </a:xfrm>
            <a:prstGeom prst="rect">
              <a:avLst/>
            </a:prstGeom>
          </p:spPr>
        </p:pic>
      </p:grpSp>
    </p:spTree>
    <p:extLst>
      <p:ext uri="{BB962C8B-B14F-4D97-AF65-F5344CB8AC3E}">
        <p14:creationId xmlns:p14="http://schemas.microsoft.com/office/powerpoint/2010/main" val="204609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altLang="en-US">
                <a:cs typeface="Times New Roman" panose="02020603050405020304" pitchFamily="18" charset="0"/>
              </a:rPr>
              <a:t>Diagnosis: Right Heart Catheterization</a:t>
            </a:r>
            <a:endParaRPr lang="en-US" altLang="en-US" dirty="0">
              <a:cs typeface="Times New Roman" panose="02020603050405020304" pitchFamily="18" charset="0"/>
            </a:endParaRP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599" y="1385082"/>
            <a:ext cx="10744200" cy="5076532"/>
          </a:xfrm>
        </p:spPr>
        <p:txBody>
          <a:bodyPr>
            <a:noAutofit/>
          </a:bodyPr>
          <a:lstStyle/>
          <a:p>
            <a:r>
              <a:rPr lang="en-US" altLang="en-US" b="1" u="sng" dirty="0">
                <a:solidFill>
                  <a:srgbClr val="211E1E"/>
                </a:solidFill>
                <a:cs typeface="Times New Roman" panose="02020603050405020304" pitchFamily="18" charset="0"/>
              </a:rPr>
              <a:t>Zeroing</a:t>
            </a:r>
            <a:r>
              <a:rPr lang="en-US" altLang="en-US" dirty="0">
                <a:solidFill>
                  <a:srgbClr val="211E1E"/>
                </a:solidFill>
                <a:cs typeface="Times New Roman" panose="02020603050405020304" pitchFamily="18" charset="0"/>
              </a:rPr>
              <a:t> is essential to an accurate diagnosis</a:t>
            </a:r>
            <a:br>
              <a:rPr lang="en-US" altLang="en-US" dirty="0">
                <a:solidFill>
                  <a:srgbClr val="211E1E"/>
                </a:solidFill>
                <a:cs typeface="Times New Roman" panose="02020603050405020304" pitchFamily="18" charset="0"/>
              </a:rPr>
            </a:br>
            <a:endParaRPr lang="en-US" altLang="en-US" dirty="0">
              <a:solidFill>
                <a:srgbClr val="211E1E"/>
              </a:solidFill>
              <a:cs typeface="Times New Roman" panose="02020603050405020304" pitchFamily="18" charset="0"/>
            </a:endParaRPr>
          </a:p>
          <a:p>
            <a:r>
              <a:rPr lang="en-US" altLang="en-US" dirty="0">
                <a:solidFill>
                  <a:srgbClr val="211E1E"/>
                </a:solidFill>
                <a:cs typeface="Times New Roman" panose="02020603050405020304" pitchFamily="18" charset="0"/>
              </a:rPr>
              <a:t>A floating </a:t>
            </a:r>
            <a:r>
              <a:rPr lang="en-US" altLang="en-US" b="1" u="sng" dirty="0">
                <a:solidFill>
                  <a:srgbClr val="211E1E"/>
                </a:solidFill>
                <a:cs typeface="Times New Roman" panose="02020603050405020304" pitchFamily="18" charset="0"/>
              </a:rPr>
              <a:t>average</a:t>
            </a:r>
            <a:r>
              <a:rPr lang="en-US" altLang="en-US" dirty="0">
                <a:solidFill>
                  <a:srgbClr val="211E1E"/>
                </a:solidFill>
                <a:cs typeface="Times New Roman" panose="02020603050405020304" pitchFamily="18" charset="0"/>
              </a:rPr>
              <a:t> over several breaths (without a breath hold) is suggested for measurement of mean pressure due to exaggerated changes in intrathoracic pressures during beathing cycle</a:t>
            </a:r>
            <a:br>
              <a:rPr lang="en-US" altLang="en-US" dirty="0">
                <a:solidFill>
                  <a:srgbClr val="211E1E"/>
                </a:solidFill>
                <a:cs typeface="Times New Roman" panose="02020603050405020304" pitchFamily="18" charset="0"/>
              </a:rPr>
            </a:br>
            <a:endParaRPr lang="en-US" altLang="en-US" dirty="0">
              <a:solidFill>
                <a:srgbClr val="211E1E"/>
              </a:solidFill>
              <a:cs typeface="Times New Roman" panose="02020603050405020304" pitchFamily="18" charset="0"/>
            </a:endParaRPr>
          </a:p>
          <a:p>
            <a:r>
              <a:rPr lang="en-US" altLang="en-US" dirty="0">
                <a:solidFill>
                  <a:srgbClr val="211E1E"/>
                </a:solidFill>
                <a:cs typeface="Times New Roman" panose="02020603050405020304" pitchFamily="18" charset="0"/>
              </a:rPr>
              <a:t>Suggested definitions per 6</a:t>
            </a:r>
            <a:r>
              <a:rPr lang="en-US" altLang="en-US" baseline="30000" dirty="0">
                <a:solidFill>
                  <a:srgbClr val="211E1E"/>
                </a:solidFill>
                <a:cs typeface="Times New Roman" panose="02020603050405020304" pitchFamily="18" charset="0"/>
              </a:rPr>
              <a:t>th</a:t>
            </a:r>
            <a:r>
              <a:rPr lang="en-US" altLang="en-US" dirty="0">
                <a:solidFill>
                  <a:srgbClr val="211E1E"/>
                </a:solidFill>
                <a:cs typeface="Times New Roman" panose="02020603050405020304" pitchFamily="18" charset="0"/>
              </a:rPr>
              <a:t> World Symposium in PH:</a:t>
            </a:r>
          </a:p>
          <a:p>
            <a:pPr lvl="1">
              <a:spcAft>
                <a:spcPts val="600"/>
              </a:spcAft>
              <a:buFont typeface="Calibri" panose="020F0502020204030204" pitchFamily="34" charset="0"/>
              <a:buAutoNum type="arabicPeriod"/>
            </a:pPr>
            <a:r>
              <a:rPr lang="en-US" altLang="en-US" b="1" i="1" dirty="0">
                <a:solidFill>
                  <a:srgbClr val="211E1E"/>
                </a:solidFill>
                <a:cs typeface="Times New Roman" panose="02020603050405020304" pitchFamily="18" charset="0"/>
              </a:rPr>
              <a:t>ILD without PH</a:t>
            </a:r>
            <a:r>
              <a:rPr lang="en-US" altLang="en-US" b="1" dirty="0">
                <a:solidFill>
                  <a:srgbClr val="211E1E"/>
                </a:solidFill>
                <a:cs typeface="Times New Roman" panose="02020603050405020304" pitchFamily="18" charset="0"/>
              </a:rPr>
              <a:t> </a:t>
            </a:r>
            <a:r>
              <a:rPr lang="en-US" altLang="en-US" dirty="0">
                <a:solidFill>
                  <a:srgbClr val="211E1E"/>
                </a:solidFill>
                <a:cs typeface="Times New Roman" panose="02020603050405020304" pitchFamily="18" charset="0"/>
              </a:rPr>
              <a:t>(</a:t>
            </a:r>
            <a:r>
              <a:rPr lang="en-US" altLang="en-US" dirty="0" err="1">
                <a:solidFill>
                  <a:srgbClr val="211E1E"/>
                </a:solidFill>
                <a:cs typeface="Times New Roman" panose="02020603050405020304" pitchFamily="18" charset="0"/>
              </a:rPr>
              <a:t>mPAP</a:t>
            </a:r>
            <a:r>
              <a:rPr lang="en-US" altLang="en-US" dirty="0">
                <a:solidFill>
                  <a:srgbClr val="211E1E"/>
                </a:solidFill>
                <a:cs typeface="Times New Roman" panose="02020603050405020304" pitchFamily="18" charset="0"/>
              </a:rPr>
              <a:t>&lt;21 mmHg, or </a:t>
            </a:r>
            <a:r>
              <a:rPr lang="en-US" altLang="en-US" dirty="0" err="1">
                <a:solidFill>
                  <a:srgbClr val="211E1E"/>
                </a:solidFill>
                <a:cs typeface="Times New Roman" panose="02020603050405020304" pitchFamily="18" charset="0"/>
              </a:rPr>
              <a:t>mPAP</a:t>
            </a:r>
            <a:r>
              <a:rPr lang="en-US" altLang="en-US" dirty="0">
                <a:solidFill>
                  <a:srgbClr val="211E1E"/>
                </a:solidFill>
                <a:cs typeface="Times New Roman" panose="02020603050405020304" pitchFamily="18" charset="0"/>
              </a:rPr>
              <a:t> 21-24 mmHg with PVR &lt;3 WU</a:t>
            </a:r>
            <a:endParaRPr lang="en-US" altLang="en-US" dirty="0">
              <a:cs typeface="Times New Roman" panose="02020603050405020304" pitchFamily="18" charset="0"/>
            </a:endParaRPr>
          </a:p>
          <a:p>
            <a:pPr lvl="1">
              <a:spcAft>
                <a:spcPts val="600"/>
              </a:spcAft>
              <a:buFont typeface="Calibri" panose="020F0502020204030204" pitchFamily="34" charset="0"/>
              <a:buAutoNum type="arabicPeriod"/>
            </a:pPr>
            <a:r>
              <a:rPr lang="en-US" altLang="en-US" b="1" i="1" dirty="0">
                <a:solidFill>
                  <a:srgbClr val="211E1E"/>
                </a:solidFill>
                <a:cs typeface="Times New Roman" panose="02020603050405020304" pitchFamily="18" charset="0"/>
              </a:rPr>
              <a:t>ILD with PH </a:t>
            </a:r>
            <a:r>
              <a:rPr lang="en-US" altLang="en-US" dirty="0">
                <a:solidFill>
                  <a:srgbClr val="211E1E"/>
                </a:solidFill>
                <a:cs typeface="Times New Roman" panose="02020603050405020304" pitchFamily="18" charset="0"/>
              </a:rPr>
              <a:t>(</a:t>
            </a:r>
            <a:r>
              <a:rPr lang="en-US" altLang="en-US" dirty="0" err="1">
                <a:solidFill>
                  <a:srgbClr val="211E1E"/>
                </a:solidFill>
                <a:cs typeface="Times New Roman" panose="02020603050405020304" pitchFamily="18" charset="0"/>
              </a:rPr>
              <a:t>mPAP</a:t>
            </a:r>
            <a:r>
              <a:rPr lang="en-US" altLang="en-US" dirty="0">
                <a:solidFill>
                  <a:srgbClr val="211E1E"/>
                </a:solidFill>
                <a:cs typeface="Times New Roman" panose="02020603050405020304" pitchFamily="18" charset="0"/>
              </a:rPr>
              <a:t> 21-24 mmHg with PVR⩾3WU, or </a:t>
            </a:r>
            <a:r>
              <a:rPr lang="en-US" altLang="en-US" dirty="0" err="1">
                <a:solidFill>
                  <a:srgbClr val="211E1E"/>
                </a:solidFill>
                <a:cs typeface="Times New Roman" panose="02020603050405020304" pitchFamily="18" charset="0"/>
              </a:rPr>
              <a:t>mPAP</a:t>
            </a:r>
            <a:r>
              <a:rPr lang="en-US" altLang="en-US" dirty="0">
                <a:solidFill>
                  <a:srgbClr val="211E1E"/>
                </a:solidFill>
                <a:cs typeface="Times New Roman" panose="02020603050405020304" pitchFamily="18" charset="0"/>
              </a:rPr>
              <a:t> 25-34 mmHg) </a:t>
            </a:r>
          </a:p>
          <a:p>
            <a:pPr lvl="1">
              <a:spcAft>
                <a:spcPts val="600"/>
              </a:spcAft>
              <a:buFont typeface="Calibri" panose="020F0502020204030204" pitchFamily="34" charset="0"/>
              <a:buAutoNum type="arabicPeriod"/>
            </a:pPr>
            <a:r>
              <a:rPr lang="en-US" altLang="en-US" b="1" i="1" dirty="0">
                <a:solidFill>
                  <a:srgbClr val="211E1E"/>
                </a:solidFill>
                <a:cs typeface="Times New Roman" panose="02020603050405020304" pitchFamily="18" charset="0"/>
              </a:rPr>
              <a:t>ILD with severe PH </a:t>
            </a:r>
            <a:r>
              <a:rPr lang="en-US" altLang="en-US" dirty="0">
                <a:solidFill>
                  <a:srgbClr val="211E1E"/>
                </a:solidFill>
                <a:cs typeface="Times New Roman" panose="02020603050405020304" pitchFamily="18" charset="0"/>
              </a:rPr>
              <a:t>(mPAP⩾35 mmHg, or mPAP⩾25 mmHg with CI &lt;2.0 L/min/m</a:t>
            </a:r>
            <a:r>
              <a:rPr lang="en-US" altLang="en-US" baseline="30000" dirty="0">
                <a:solidFill>
                  <a:srgbClr val="211E1E"/>
                </a:solidFill>
                <a:cs typeface="Times New Roman" panose="02020603050405020304" pitchFamily="18" charset="0"/>
              </a:rPr>
              <a:t>2</a:t>
            </a:r>
            <a:r>
              <a:rPr lang="en-US" altLang="en-US" dirty="0">
                <a:solidFill>
                  <a:srgbClr val="211E1E"/>
                </a:solidFill>
                <a:cs typeface="Times New Roman" panose="02020603050405020304" pitchFamily="18" charset="0"/>
              </a:rPr>
              <a:t>) </a:t>
            </a:r>
            <a:br>
              <a:rPr lang="en-US" altLang="en-US" dirty="0">
                <a:solidFill>
                  <a:srgbClr val="211E1E"/>
                </a:solidFill>
                <a:cs typeface="Times New Roman" panose="02020603050405020304" pitchFamily="18" charset="0"/>
              </a:rPr>
            </a:br>
            <a:r>
              <a:rPr lang="en-US" altLang="en-US" dirty="0">
                <a:solidFill>
                  <a:srgbClr val="FF0000"/>
                </a:solidFill>
                <a:cs typeface="Times New Roman" panose="02020603050405020304" pitchFamily="18" charset="0"/>
              </a:rPr>
              <a:t>or PVR⩾5 WU</a:t>
            </a:r>
          </a:p>
        </p:txBody>
      </p:sp>
      <p:sp>
        <p:nvSpPr>
          <p:cNvPr id="7" name="Footer Placeholder 9">
            <a:extLst>
              <a:ext uri="{FF2B5EF4-FFF2-40B4-BE49-F238E27FC236}">
                <a16:creationId xmlns:a16="http://schemas.microsoft.com/office/drawing/2014/main" id="{A7D4C67D-1092-18F4-6916-64F7125BFD89}"/>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Mean pulmonary artery pressure (</a:t>
            </a:r>
            <a:r>
              <a:rPr kumimoji="0" lang="en-US" altLang="en-US" sz="1000" b="0" i="0" u="none" strike="noStrike" kern="1200" cap="none" spc="0" normalizeH="0" baseline="0" noProof="0" dirty="0" err="1">
                <a:ln>
                  <a:noFill/>
                </a:ln>
                <a:solidFill>
                  <a:srgbClr val="929292"/>
                </a:solidFill>
                <a:effectLst/>
                <a:uLnTx/>
                <a:uFillTx/>
                <a:latin typeface="Arial" panose="020B0604020202020204"/>
                <a:ea typeface="+mn-ea"/>
                <a:cs typeface="Times New Roman" panose="02020603050405020304" pitchFamily="18" charset="0"/>
              </a:rPr>
              <a:t>mPAP</a:t>
            </a:r>
            <a:r>
              <a:rPr kumimoji="0" lang="en-US" altLang="en-US" sz="1000" b="0" i="0"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 Pulmonary vascular resistance (PVR); Wood Units (WU); Cardiac index (CI)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000" b="0" i="0"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Nathan SD, et al. </a:t>
            </a:r>
            <a:r>
              <a:rPr kumimoji="0" lang="en-US" altLang="en-US" sz="1000" b="0" i="1" u="none" strike="noStrike" kern="1200" cap="none" spc="0" normalizeH="0" baseline="0" noProof="0" dirty="0" err="1">
                <a:ln>
                  <a:noFill/>
                </a:ln>
                <a:solidFill>
                  <a:srgbClr val="929292"/>
                </a:solidFill>
                <a:effectLst/>
                <a:uLnTx/>
                <a:uFillTx/>
                <a:latin typeface="Arial" panose="020B0604020202020204"/>
                <a:ea typeface="+mn-ea"/>
                <a:cs typeface="Times New Roman" panose="02020603050405020304" pitchFamily="18" charset="0"/>
              </a:rPr>
              <a:t>Eur</a:t>
            </a:r>
            <a:r>
              <a:rPr kumimoji="0" lang="en-US" altLang="en-US" sz="1000" b="0" i="1"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 Respir J. </a:t>
            </a:r>
            <a:r>
              <a:rPr kumimoji="0" lang="en-US" altLang="en-US" sz="1000" b="0" i="0"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2019;53(1):1801914; Olsson KM, et al. </a:t>
            </a:r>
            <a:r>
              <a:rPr kumimoji="0" lang="en-US" altLang="en-US" sz="1000" b="0" i="1" u="none" strike="noStrike" kern="1200" cap="none" spc="0" normalizeH="0" baseline="0" noProof="0" dirty="0" err="1">
                <a:ln>
                  <a:noFill/>
                </a:ln>
                <a:solidFill>
                  <a:srgbClr val="929292"/>
                </a:solidFill>
                <a:effectLst/>
                <a:uLnTx/>
                <a:uFillTx/>
                <a:latin typeface="Arial" panose="020B0604020202020204"/>
                <a:ea typeface="+mn-ea"/>
                <a:cs typeface="Times New Roman" panose="02020603050405020304" pitchFamily="18" charset="0"/>
              </a:rPr>
              <a:t>Eur</a:t>
            </a:r>
            <a:r>
              <a:rPr kumimoji="0" lang="en-US" altLang="en-US" sz="1000" b="0" i="1"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 Respir J. </a:t>
            </a:r>
            <a:r>
              <a:rPr kumimoji="0" lang="en-US" altLang="en-US" sz="1000" b="0" i="0"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2021;58(2):2101483. </a:t>
            </a:r>
          </a:p>
        </p:txBody>
      </p:sp>
    </p:spTree>
    <p:extLst>
      <p:ext uri="{BB962C8B-B14F-4D97-AF65-F5344CB8AC3E}">
        <p14:creationId xmlns:p14="http://schemas.microsoft.com/office/powerpoint/2010/main" val="2824384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199505"/>
            <a:ext cx="10744200" cy="1185577"/>
          </a:xfrm>
        </p:spPr>
        <p:txBody>
          <a:bodyPr>
            <a:normAutofit/>
          </a:bodyPr>
          <a:lstStyle/>
          <a:p>
            <a:r>
              <a:rPr lang="en-US" altLang="en-US" dirty="0"/>
              <a:t>Parenchymal Lung Changes and Vasculopathy May Exist Across a Multidimensional Spectrum</a:t>
            </a:r>
          </a:p>
        </p:txBody>
      </p:sp>
      <p:pic>
        <p:nvPicPr>
          <p:cNvPr id="9" name="Picture 7">
            <a:extLst>
              <a:ext uri="{FF2B5EF4-FFF2-40B4-BE49-F238E27FC236}">
                <a16:creationId xmlns:a16="http://schemas.microsoft.com/office/drawing/2014/main" id="{A6B3120F-5BAD-FE16-E442-B24EA9A447F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70081" y="1384300"/>
            <a:ext cx="7823237" cy="488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9">
            <a:extLst>
              <a:ext uri="{FF2B5EF4-FFF2-40B4-BE49-F238E27FC236}">
                <a16:creationId xmlns:a16="http://schemas.microsoft.com/office/drawing/2014/main" id="{3C878E1A-F64C-D548-D919-2F8D39E5A15F}"/>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Humbert M, et al. </a:t>
            </a:r>
            <a:r>
              <a:rPr kumimoji="0" lang="fr-FR" sz="1000" b="0" i="1" u="none" strike="noStrike" kern="1200" cap="none" spc="0" normalizeH="0" baseline="0" noProof="0" dirty="0" err="1">
                <a:ln>
                  <a:noFill/>
                </a:ln>
                <a:solidFill>
                  <a:srgbClr val="929292"/>
                </a:solidFill>
                <a:effectLst/>
                <a:uLnTx/>
                <a:uFillTx/>
                <a:latin typeface="Arial" panose="020B0604020202020204"/>
                <a:ea typeface="+mn-ea"/>
                <a:cs typeface="Times New Roman" panose="02020603050405020304" pitchFamily="18" charset="0"/>
              </a:rPr>
              <a:t>Eur</a:t>
            </a:r>
            <a:r>
              <a:rPr kumimoji="0" lang="fr-FR" sz="1000" b="0" i="1"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 </a:t>
            </a:r>
            <a:r>
              <a:rPr kumimoji="0" lang="fr-FR" sz="1000" b="0" i="1" u="none" strike="noStrike" kern="1200" cap="none" spc="0" normalizeH="0" baseline="0" noProof="0" dirty="0" err="1">
                <a:ln>
                  <a:noFill/>
                </a:ln>
                <a:solidFill>
                  <a:srgbClr val="929292"/>
                </a:solidFill>
                <a:effectLst/>
                <a:uLnTx/>
                <a:uFillTx/>
                <a:latin typeface="Arial" panose="020B0604020202020204"/>
                <a:ea typeface="+mn-ea"/>
                <a:cs typeface="Times New Roman" panose="02020603050405020304" pitchFamily="18" charset="0"/>
              </a:rPr>
              <a:t>Respir</a:t>
            </a:r>
            <a:r>
              <a:rPr kumimoji="0" lang="fr-FR" sz="1000" b="0" i="1"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 J. </a:t>
            </a:r>
            <a:r>
              <a:rPr kumimoji="0" lang="fr-FR" sz="1000" b="0" i="0"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2023;61(1):2200879.</a:t>
            </a:r>
          </a:p>
        </p:txBody>
      </p:sp>
    </p:spTree>
    <p:extLst>
      <p:ext uri="{BB962C8B-B14F-4D97-AF65-F5344CB8AC3E}">
        <p14:creationId xmlns:p14="http://schemas.microsoft.com/office/powerpoint/2010/main" val="147432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8DB538E-9325-E8AE-CD88-28606200CC10}"/>
              </a:ext>
            </a:extLst>
          </p:cNvPr>
          <p:cNvSpPr>
            <a:spLocks noGrp="1"/>
          </p:cNvSpPr>
          <p:nvPr>
            <p:ph type="title"/>
          </p:nvPr>
        </p:nvSpPr>
        <p:spPr>
          <a:xfrm>
            <a:off x="609601" y="200026"/>
            <a:ext cx="4680030" cy="2010740"/>
          </a:xfrm>
        </p:spPr>
        <p:txBody>
          <a:bodyPr/>
          <a:lstStyle/>
          <a:p>
            <a:r>
              <a:rPr lang="en-US" dirty="0"/>
              <a:t>Consensus approach to screening pH in ILD patients</a:t>
            </a:r>
          </a:p>
        </p:txBody>
      </p:sp>
      <p:pic>
        <p:nvPicPr>
          <p:cNvPr id="5" name="Picture 4">
            <a:extLst>
              <a:ext uri="{FF2B5EF4-FFF2-40B4-BE49-F238E27FC236}">
                <a16:creationId xmlns:a16="http://schemas.microsoft.com/office/drawing/2014/main" id="{BAE62F7A-0010-8A97-3942-1C4330142639}"/>
              </a:ext>
            </a:extLst>
          </p:cNvPr>
          <p:cNvPicPr>
            <a:picLocks noChangeAspect="1"/>
          </p:cNvPicPr>
          <p:nvPr/>
        </p:nvPicPr>
        <p:blipFill>
          <a:blip r:embed="rId2"/>
          <a:stretch>
            <a:fillRect/>
          </a:stretch>
        </p:blipFill>
        <p:spPr>
          <a:xfrm>
            <a:off x="5849246" y="357172"/>
            <a:ext cx="6144450" cy="5788985"/>
          </a:xfrm>
          <a:prstGeom prst="rect">
            <a:avLst/>
          </a:prstGeom>
        </p:spPr>
      </p:pic>
      <p:sp>
        <p:nvSpPr>
          <p:cNvPr id="12" name="Footer Placeholder 11">
            <a:extLst>
              <a:ext uri="{FF2B5EF4-FFF2-40B4-BE49-F238E27FC236}">
                <a16:creationId xmlns:a16="http://schemas.microsoft.com/office/drawing/2014/main" id="{CA9B2415-6B36-A9BC-4F3C-AB3010FA6F8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Rahaghi</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FF et al. Screening Strategies for Pulmonary Hypertension in Patients With Interstitial Lung Disease.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Chest</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2022; 162(1):145-155. </a:t>
            </a:r>
          </a:p>
        </p:txBody>
      </p:sp>
    </p:spTree>
    <p:extLst>
      <p:ext uri="{BB962C8B-B14F-4D97-AF65-F5344CB8AC3E}">
        <p14:creationId xmlns:p14="http://schemas.microsoft.com/office/powerpoint/2010/main" val="66965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a:extLst>
              <a:ext uri="{FF2B5EF4-FFF2-40B4-BE49-F238E27FC236}">
                <a16:creationId xmlns:a16="http://schemas.microsoft.com/office/drawing/2014/main" id="{486F4B84-ACFB-B5F2-C8E3-6BBA8919DD7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35322" y="1478434"/>
            <a:ext cx="2946472" cy="231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36371D3-B6BD-FF5B-44A7-257C36486C4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718587" y="1476846"/>
            <a:ext cx="3031117" cy="232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J a4.mpg">
            <a:hlinkClick r:id="" action="ppaction://media"/>
            <a:extLst>
              <a:ext uri="{FF2B5EF4-FFF2-40B4-BE49-F238E27FC236}">
                <a16:creationId xmlns:a16="http://schemas.microsoft.com/office/drawing/2014/main" id="{AABB1FB4-686D-C56B-F9D0-64DB9048B341}"/>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8">
            <a:extLst>
              <a:ext uri="{28A0092B-C50C-407E-A947-70E740481C1C}">
                <a14:useLocalDpi xmlns:a14="http://schemas.microsoft.com/office/drawing/2010/main" val="0"/>
              </a:ext>
            </a:extLst>
          </a:blip>
          <a:srcRect/>
          <a:stretch>
            <a:fillRect/>
          </a:stretch>
        </p:blipFill>
        <p:spPr bwMode="auto">
          <a:xfrm>
            <a:off x="6718588" y="4027211"/>
            <a:ext cx="3033802" cy="227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J a4 fu.mpg">
            <a:hlinkClick r:id="" action="ppaction://media"/>
            <a:extLst>
              <a:ext uri="{FF2B5EF4-FFF2-40B4-BE49-F238E27FC236}">
                <a16:creationId xmlns:a16="http://schemas.microsoft.com/office/drawing/2014/main" id="{F25E6069-F65B-CE17-F692-6B7E35C2E09A}"/>
              </a:ext>
            </a:extLst>
          </p:cNvPr>
          <p:cNvPicPr>
            <a:picLocks noChangeAspect="1" noChangeArrowheads="1"/>
          </p:cNvPicPr>
          <p:nvPr>
            <a:videoFile r:link="rId4"/>
            <p:extLst>
              <p:ext uri="{DAA4B4D4-6D71-4841-9C94-3DE7FCFB9230}">
                <p14:media xmlns:p14="http://schemas.microsoft.com/office/powerpoint/2010/main" r:link="rId3"/>
              </p:ext>
            </p:extLst>
          </p:nvPr>
        </p:nvPicPr>
        <p:blipFill>
          <a:blip r:embed="rId9">
            <a:extLst>
              <a:ext uri="{28A0092B-C50C-407E-A947-70E740481C1C}">
                <a14:useLocalDpi xmlns:a14="http://schemas.microsoft.com/office/drawing/2010/main" val="0"/>
              </a:ext>
            </a:extLst>
          </a:blip>
          <a:srcRect/>
          <a:stretch>
            <a:fillRect/>
          </a:stretch>
        </p:blipFill>
        <p:spPr bwMode="auto">
          <a:xfrm>
            <a:off x="797871" y="4032276"/>
            <a:ext cx="3033134" cy="227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B8E1444-825D-291F-18ED-2EE7559A4EB3}"/>
              </a:ext>
            </a:extLst>
          </p:cNvPr>
          <p:cNvSpPr txBox="1">
            <a:spLocks noChangeArrowheads="1"/>
          </p:cNvSpPr>
          <p:nvPr/>
        </p:nvSpPr>
        <p:spPr bwMode="auto">
          <a:xfrm>
            <a:off x="3893527" y="2409545"/>
            <a:ext cx="1172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3F3F3F"/>
                </a:solidFill>
                <a:effectLst/>
                <a:uLnTx/>
                <a:uFillTx/>
                <a:latin typeface="Arial" panose="020B0604020202020204" pitchFamily="34" charset="0"/>
                <a:ea typeface="MS PGothic" panose="020B0600070205080204" pitchFamily="34" charset="-128"/>
                <a:cs typeface="Arial" panose="020B0604020202020204" pitchFamily="34" charset="0"/>
              </a:rPr>
              <a:t>FVC 30%</a:t>
            </a:r>
          </a:p>
        </p:txBody>
      </p:sp>
      <p:sp>
        <p:nvSpPr>
          <p:cNvPr id="6" name="TextBox 5">
            <a:extLst>
              <a:ext uri="{FF2B5EF4-FFF2-40B4-BE49-F238E27FC236}">
                <a16:creationId xmlns:a16="http://schemas.microsoft.com/office/drawing/2014/main" id="{20CA127C-2745-E4B3-2C75-DD6491EA4754}"/>
              </a:ext>
            </a:extLst>
          </p:cNvPr>
          <p:cNvSpPr txBox="1">
            <a:spLocks noChangeArrowheads="1"/>
          </p:cNvSpPr>
          <p:nvPr/>
        </p:nvSpPr>
        <p:spPr bwMode="auto">
          <a:xfrm>
            <a:off x="9921417" y="2409545"/>
            <a:ext cx="1172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3F3F3F"/>
                </a:solidFill>
                <a:effectLst/>
                <a:uLnTx/>
                <a:uFillTx/>
                <a:latin typeface="Arial" panose="020B0604020202020204" pitchFamily="34" charset="0"/>
                <a:ea typeface="MS PGothic" panose="020B0600070205080204" pitchFamily="34" charset="-128"/>
                <a:cs typeface="Arial" panose="020B0604020202020204" pitchFamily="34" charset="0"/>
              </a:rPr>
              <a:t>FVC 75%</a:t>
            </a:r>
          </a:p>
        </p:txBody>
      </p:sp>
      <p:sp>
        <p:nvSpPr>
          <p:cNvPr id="15367" name="TextBox 6">
            <a:extLst>
              <a:ext uri="{FF2B5EF4-FFF2-40B4-BE49-F238E27FC236}">
                <a16:creationId xmlns:a16="http://schemas.microsoft.com/office/drawing/2014/main" id="{1B3B4F3B-A05F-298A-4C40-87CB6F12DC10}"/>
              </a:ext>
            </a:extLst>
          </p:cNvPr>
          <p:cNvSpPr txBox="1">
            <a:spLocks noChangeArrowheads="1"/>
          </p:cNvSpPr>
          <p:nvPr/>
        </p:nvSpPr>
        <p:spPr bwMode="auto">
          <a:xfrm>
            <a:off x="1473737" y="318990"/>
            <a:ext cx="1945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sng" strike="noStrike" kern="1200" cap="none" spc="0" normalizeH="0" baseline="0" noProof="0" dirty="0">
                <a:ln>
                  <a:noFill/>
                </a:ln>
                <a:solidFill>
                  <a:srgbClr val="3F3F3F"/>
                </a:solidFill>
                <a:effectLst/>
                <a:uLnTx/>
                <a:uFillTx/>
                <a:latin typeface="Arial" panose="020B0604020202020204" pitchFamily="34" charset="0"/>
                <a:ea typeface="MS PGothic" panose="020B0600070205080204" pitchFamily="34" charset="-128"/>
                <a:cs typeface="Arial" panose="020B0604020202020204" pitchFamily="34" charset="0"/>
              </a:rPr>
              <a:t>Patient A</a:t>
            </a:r>
          </a:p>
        </p:txBody>
      </p:sp>
      <p:sp>
        <p:nvSpPr>
          <p:cNvPr id="15368" name="TextBox 8">
            <a:extLst>
              <a:ext uri="{FF2B5EF4-FFF2-40B4-BE49-F238E27FC236}">
                <a16:creationId xmlns:a16="http://schemas.microsoft.com/office/drawing/2014/main" id="{0E56404D-144B-57B3-8BF3-4578D33B1BA2}"/>
              </a:ext>
            </a:extLst>
          </p:cNvPr>
          <p:cNvSpPr txBox="1">
            <a:spLocks noChangeArrowheads="1"/>
          </p:cNvSpPr>
          <p:nvPr/>
        </p:nvSpPr>
        <p:spPr bwMode="auto">
          <a:xfrm>
            <a:off x="7203382" y="301529"/>
            <a:ext cx="19607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sng" strike="noStrike" kern="1200" cap="none" spc="0" normalizeH="0" baseline="0" noProof="0" dirty="0">
                <a:ln>
                  <a:noFill/>
                </a:ln>
                <a:solidFill>
                  <a:srgbClr val="3F3F3F"/>
                </a:solidFill>
                <a:effectLst/>
                <a:uLnTx/>
                <a:uFillTx/>
                <a:latin typeface="Arial" panose="020B0604020202020204" pitchFamily="34" charset="0"/>
                <a:ea typeface="MS PGothic" panose="020B0600070205080204" pitchFamily="34" charset="-128"/>
                <a:cs typeface="Arial" panose="020B0604020202020204" pitchFamily="34" charset="0"/>
              </a:rPr>
              <a:t>Patient B</a:t>
            </a:r>
          </a:p>
        </p:txBody>
      </p:sp>
      <p:sp>
        <p:nvSpPr>
          <p:cNvPr id="10" name="TextBox 9">
            <a:extLst>
              <a:ext uri="{FF2B5EF4-FFF2-40B4-BE49-F238E27FC236}">
                <a16:creationId xmlns:a16="http://schemas.microsoft.com/office/drawing/2014/main" id="{2C2A622E-EB89-B08B-A265-DD930F8C1E34}"/>
              </a:ext>
            </a:extLst>
          </p:cNvPr>
          <p:cNvSpPr txBox="1">
            <a:spLocks noChangeArrowheads="1"/>
          </p:cNvSpPr>
          <p:nvPr/>
        </p:nvSpPr>
        <p:spPr bwMode="auto">
          <a:xfrm>
            <a:off x="985650" y="927913"/>
            <a:ext cx="294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3F3F3F"/>
                </a:solidFill>
                <a:effectLst/>
                <a:uLnTx/>
                <a:uFillTx/>
                <a:latin typeface="Arial" panose="020B0604020202020204" pitchFamily="34" charset="0"/>
                <a:ea typeface="MS PGothic" panose="020B0600070205080204" pitchFamily="34" charset="-128"/>
                <a:cs typeface="Arial" panose="020B0604020202020204" pitchFamily="34" charset="0"/>
              </a:rPr>
              <a:t>WHO functional class III</a:t>
            </a:r>
          </a:p>
        </p:txBody>
      </p:sp>
      <p:sp>
        <p:nvSpPr>
          <p:cNvPr id="11" name="TextBox 10">
            <a:extLst>
              <a:ext uri="{FF2B5EF4-FFF2-40B4-BE49-F238E27FC236}">
                <a16:creationId xmlns:a16="http://schemas.microsoft.com/office/drawing/2014/main" id="{5CA7BD6B-841B-C473-2B39-E77A0BC055B6}"/>
              </a:ext>
            </a:extLst>
          </p:cNvPr>
          <p:cNvSpPr txBox="1">
            <a:spLocks noChangeArrowheads="1"/>
          </p:cNvSpPr>
          <p:nvPr/>
        </p:nvSpPr>
        <p:spPr bwMode="auto">
          <a:xfrm>
            <a:off x="6752866" y="913627"/>
            <a:ext cx="294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3F3F3F"/>
                </a:solidFill>
                <a:effectLst/>
                <a:uLnTx/>
                <a:uFillTx/>
                <a:latin typeface="Arial" panose="020B0604020202020204" pitchFamily="34" charset="0"/>
                <a:ea typeface="MS PGothic" panose="020B0600070205080204" pitchFamily="34" charset="-128"/>
                <a:cs typeface="Arial" panose="020B0604020202020204" pitchFamily="34" charset="0"/>
              </a:rPr>
              <a:t>WHO functional class III</a:t>
            </a:r>
          </a:p>
        </p:txBody>
      </p:sp>
      <p:sp>
        <p:nvSpPr>
          <p:cNvPr id="12" name="TextBox 11">
            <a:extLst>
              <a:ext uri="{FF2B5EF4-FFF2-40B4-BE49-F238E27FC236}">
                <a16:creationId xmlns:a16="http://schemas.microsoft.com/office/drawing/2014/main" id="{DB795E84-3DC4-ED38-5AF0-1158A80EBE90}"/>
              </a:ext>
            </a:extLst>
          </p:cNvPr>
          <p:cNvSpPr txBox="1">
            <a:spLocks noChangeArrowheads="1"/>
          </p:cNvSpPr>
          <p:nvPr/>
        </p:nvSpPr>
        <p:spPr bwMode="auto">
          <a:xfrm>
            <a:off x="3950821" y="4136429"/>
            <a:ext cx="26479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err="1">
                <a:ln>
                  <a:noFill/>
                </a:ln>
                <a:solidFill>
                  <a:srgbClr val="3F3F3F"/>
                </a:solidFill>
                <a:effectLst/>
                <a:uLnTx/>
                <a:uFillTx/>
                <a:latin typeface="Arial" panose="020B0604020202020204" pitchFamily="34" charset="0"/>
                <a:ea typeface="MS PGothic" panose="020B0600070205080204" pitchFamily="34" charset="-128"/>
                <a:cs typeface="Arial" panose="020B0604020202020204" pitchFamily="34" charset="0"/>
              </a:rPr>
              <a:t>mPAP</a:t>
            </a:r>
            <a:r>
              <a:rPr kumimoji="0" lang="en-US" altLang="en-US" sz="1800" b="0" i="0" u="none" strike="noStrike" kern="1200" cap="none" spc="0" normalizeH="0" baseline="0" noProof="0" dirty="0">
                <a:ln>
                  <a:noFill/>
                </a:ln>
                <a:solidFill>
                  <a:srgbClr val="3F3F3F"/>
                </a:solidFill>
                <a:effectLst/>
                <a:uLnTx/>
                <a:uFillTx/>
                <a:latin typeface="Arial" panose="020B0604020202020204" pitchFamily="34" charset="0"/>
                <a:ea typeface="MS PGothic" panose="020B0600070205080204" pitchFamily="34" charset="-128"/>
                <a:cs typeface="Arial" panose="020B0604020202020204" pitchFamily="34" charset="0"/>
              </a:rPr>
              <a:t> 30 mmHg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3F3F3F"/>
                </a:solidFill>
                <a:effectLst/>
                <a:uLnTx/>
                <a:uFillTx/>
                <a:latin typeface="Arial" panose="020B0604020202020204" pitchFamily="34" charset="0"/>
                <a:ea typeface="MS PGothic" panose="020B0600070205080204" pitchFamily="34" charset="-128"/>
                <a:cs typeface="Arial" panose="020B0604020202020204" pitchFamily="34" charset="0"/>
              </a:rPr>
              <a:t>PVR 4 WU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3F3F3F"/>
                </a:solidFill>
                <a:effectLst/>
                <a:uLnTx/>
                <a:uFillTx/>
                <a:latin typeface="Arial" panose="020B0604020202020204" pitchFamily="34" charset="0"/>
                <a:ea typeface="MS PGothic" panose="020B0600070205080204" pitchFamily="34" charset="-128"/>
                <a:cs typeface="Arial" panose="020B0604020202020204" pitchFamily="34" charset="0"/>
              </a:rPr>
              <a:t>CI 2.6 L/min/m</a:t>
            </a:r>
            <a:r>
              <a:rPr kumimoji="0" lang="en-US" altLang="en-US" sz="1800" b="0" i="0" u="none" strike="noStrike" kern="1200" cap="none" spc="0" normalizeH="0" baseline="30000" noProof="0" dirty="0">
                <a:ln>
                  <a:noFill/>
                </a:ln>
                <a:solidFill>
                  <a:srgbClr val="3F3F3F"/>
                </a:solidFill>
                <a:effectLst/>
                <a:uLnTx/>
                <a:uFillTx/>
                <a:latin typeface="Arial" panose="020B0604020202020204" pitchFamily="34" charset="0"/>
                <a:ea typeface="MS PGothic" panose="020B0600070205080204" pitchFamily="34" charset="-128"/>
                <a:cs typeface="Arial" panose="020B0604020202020204" pitchFamily="34" charset="0"/>
              </a:rPr>
              <a:t>2</a:t>
            </a:r>
          </a:p>
        </p:txBody>
      </p:sp>
      <p:sp>
        <p:nvSpPr>
          <p:cNvPr id="13" name="TextBox 12">
            <a:extLst>
              <a:ext uri="{FF2B5EF4-FFF2-40B4-BE49-F238E27FC236}">
                <a16:creationId xmlns:a16="http://schemas.microsoft.com/office/drawing/2014/main" id="{4D63915E-1005-B803-6652-7403AF02D519}"/>
              </a:ext>
            </a:extLst>
          </p:cNvPr>
          <p:cNvSpPr txBox="1">
            <a:spLocks noChangeArrowheads="1"/>
          </p:cNvSpPr>
          <p:nvPr/>
        </p:nvSpPr>
        <p:spPr bwMode="auto">
          <a:xfrm>
            <a:off x="9921417" y="4136429"/>
            <a:ext cx="19235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err="1">
                <a:ln>
                  <a:noFill/>
                </a:ln>
                <a:solidFill>
                  <a:srgbClr val="3F3F3F"/>
                </a:solidFill>
                <a:effectLst/>
                <a:uLnTx/>
                <a:uFillTx/>
                <a:latin typeface="Arial" panose="020B0604020202020204" pitchFamily="34" charset="0"/>
                <a:ea typeface="MS PGothic" panose="020B0600070205080204" pitchFamily="34" charset="-128"/>
                <a:cs typeface="Arial" panose="020B0604020202020204" pitchFamily="34" charset="0"/>
              </a:rPr>
              <a:t>mPAP</a:t>
            </a:r>
            <a:r>
              <a:rPr kumimoji="0" lang="en-US" altLang="en-US" sz="1800" b="0" i="0" u="none" strike="noStrike" kern="1200" cap="none" spc="0" normalizeH="0" baseline="0" noProof="0" dirty="0">
                <a:ln>
                  <a:noFill/>
                </a:ln>
                <a:solidFill>
                  <a:srgbClr val="3F3F3F"/>
                </a:solidFill>
                <a:effectLst/>
                <a:uLnTx/>
                <a:uFillTx/>
                <a:latin typeface="Arial" panose="020B0604020202020204" pitchFamily="34" charset="0"/>
                <a:ea typeface="MS PGothic" panose="020B0600070205080204" pitchFamily="34" charset="-128"/>
                <a:cs typeface="Arial" panose="020B0604020202020204" pitchFamily="34" charset="0"/>
              </a:rPr>
              <a:t> 45 mmHg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3F3F3F"/>
                </a:solidFill>
                <a:effectLst/>
                <a:uLnTx/>
                <a:uFillTx/>
                <a:latin typeface="Arial" panose="020B0604020202020204" pitchFamily="34" charset="0"/>
                <a:ea typeface="MS PGothic" panose="020B0600070205080204" pitchFamily="34" charset="-128"/>
                <a:cs typeface="Arial" panose="020B0604020202020204" pitchFamily="34" charset="0"/>
              </a:rPr>
              <a:t>PVR 9 WU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3F3F3F"/>
                </a:solidFill>
                <a:effectLst/>
                <a:uLnTx/>
                <a:uFillTx/>
                <a:latin typeface="Arial" panose="020B0604020202020204" pitchFamily="34" charset="0"/>
                <a:ea typeface="MS PGothic" panose="020B0600070205080204" pitchFamily="34" charset="-128"/>
                <a:cs typeface="Arial" panose="020B0604020202020204" pitchFamily="34" charset="0"/>
              </a:rPr>
              <a:t>CI 1.9 L/min/m</a:t>
            </a:r>
            <a:r>
              <a:rPr kumimoji="0" lang="en-US" altLang="en-US" sz="1800" b="0" i="0" u="none" strike="noStrike" kern="1200" cap="none" spc="0" normalizeH="0" baseline="30000" noProof="0" dirty="0">
                <a:ln>
                  <a:noFill/>
                </a:ln>
                <a:solidFill>
                  <a:srgbClr val="3F3F3F"/>
                </a:solidFill>
                <a:effectLst/>
                <a:uLnTx/>
                <a:uFillTx/>
                <a:latin typeface="Arial" panose="020B0604020202020204" pitchFamily="34" charset="0"/>
                <a:ea typeface="MS PGothic" panose="020B0600070205080204" pitchFamily="34" charset="-128"/>
                <a:cs typeface="Arial" panose="020B0604020202020204" pitchFamily="34" charset="0"/>
              </a:rPr>
              <a:t>2</a:t>
            </a:r>
          </a:p>
        </p:txBody>
      </p:sp>
      <p:sp>
        <p:nvSpPr>
          <p:cNvPr id="14" name="TextBox 13">
            <a:extLst>
              <a:ext uri="{FF2B5EF4-FFF2-40B4-BE49-F238E27FC236}">
                <a16:creationId xmlns:a16="http://schemas.microsoft.com/office/drawing/2014/main" id="{FFD69596-9F57-B9C0-F389-632D85FD6BD3}"/>
              </a:ext>
            </a:extLst>
          </p:cNvPr>
          <p:cNvSpPr txBox="1">
            <a:spLocks noChangeArrowheads="1"/>
          </p:cNvSpPr>
          <p:nvPr/>
        </p:nvSpPr>
        <p:spPr bwMode="auto">
          <a:xfrm>
            <a:off x="3419270" y="5738524"/>
            <a:ext cx="1893467" cy="707886"/>
          </a:xfrm>
          <a:prstGeom prst="rect">
            <a:avLst/>
          </a:prstGeom>
          <a:ln/>
        </p:spPr>
        <p:style>
          <a:lnRef idx="0">
            <a:schemeClr val="accent2"/>
          </a:lnRef>
          <a:fillRef idx="3">
            <a:schemeClr val="accent2"/>
          </a:fillRef>
          <a:effectRef idx="3">
            <a:schemeClr val="accent2"/>
          </a:effectRef>
          <a:fontRef idx="minor">
            <a:schemeClr val="lt1"/>
          </a:fontRef>
        </p:style>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PH-ILD</a:t>
            </a:r>
          </a:p>
        </p:txBody>
      </p:sp>
      <p:sp>
        <p:nvSpPr>
          <p:cNvPr id="15" name="TextBox 14">
            <a:extLst>
              <a:ext uri="{FF2B5EF4-FFF2-40B4-BE49-F238E27FC236}">
                <a16:creationId xmlns:a16="http://schemas.microsoft.com/office/drawing/2014/main" id="{0783E3D8-5390-B3FA-877A-6923A22A0875}"/>
              </a:ext>
            </a:extLst>
          </p:cNvPr>
          <p:cNvSpPr txBox="1">
            <a:spLocks noChangeArrowheads="1"/>
          </p:cNvSpPr>
          <p:nvPr/>
        </p:nvSpPr>
        <p:spPr bwMode="auto">
          <a:xfrm>
            <a:off x="9313815" y="5738524"/>
            <a:ext cx="1228606" cy="707886"/>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PAH</a:t>
            </a:r>
          </a:p>
        </p:txBody>
      </p:sp>
    </p:spTree>
  </p:cSld>
  <p:clrMapOvr>
    <a:masterClrMapping/>
  </p:clrMapOvr>
  <p:timing>
    <p:tnLst>
      <p:par>
        <p:cTn id="1" dur="indefinite" restart="never" nodeType="tmRoot">
          <p:childTnLst>
            <p:video>
              <p:cMediaNode vol="80000">
                <p:cTn id="2" repeatCount="indefinite" fill="hold" display="0">
                  <p:stCondLst>
                    <p:cond delay="indefinite"/>
                  </p:stCondLst>
                </p:cTn>
                <p:tgtEl>
                  <p:spTgt spid="4"/>
                </p:tgtEl>
              </p:cMediaNode>
            </p:video>
            <p:video>
              <p:cMediaNode vol="80000">
                <p:cTn id="3" repeatCount="indefinite" fill="hold" display="0">
                  <p:stCondLst>
                    <p:cond delay="indefinite"/>
                  </p:stCondLst>
                </p:cTn>
                <p:tgtEl>
                  <p:spTgt spid="3"/>
                </p:tgtEl>
              </p:cMediaNode>
            </p:video>
          </p:childTnLst>
        </p:cTn>
      </p:par>
    </p:tnLst>
    <p:bldLst>
      <p:bldP spid="5" grpId="0"/>
      <p:bldP spid="6" grpId="0"/>
      <p:bldP spid="10" grpId="0"/>
      <p:bldP spid="11" grpId="0"/>
      <p:bldP spid="12" grpId="0"/>
      <p:bldP spid="13" grpId="0"/>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7D30FF-57F6-8AEA-8125-54D5EB3BBCD8}"/>
              </a:ext>
            </a:extLst>
          </p:cNvPr>
          <p:cNvSpPr>
            <a:spLocks noGrp="1"/>
          </p:cNvSpPr>
          <p:nvPr>
            <p:ph type="title"/>
          </p:nvPr>
        </p:nvSpPr>
        <p:spPr>
          <a:xfrm>
            <a:off x="609600" y="199505"/>
            <a:ext cx="10744200" cy="1185577"/>
          </a:xfrm>
        </p:spPr>
        <p:txBody>
          <a:bodyPr anchor="t">
            <a:normAutofit/>
          </a:bodyPr>
          <a:lstStyle/>
          <a:p>
            <a:r>
              <a:rPr lang="en-US" altLang="en-US" sz="2800" dirty="0"/>
              <a:t>Any Level of PH Portends Worse Survival in Patients with ILD</a:t>
            </a:r>
          </a:p>
        </p:txBody>
      </p:sp>
      <p:sp>
        <p:nvSpPr>
          <p:cNvPr id="8" name="Content Placeholder 7">
            <a:extLst>
              <a:ext uri="{FF2B5EF4-FFF2-40B4-BE49-F238E27FC236}">
                <a16:creationId xmlns:a16="http://schemas.microsoft.com/office/drawing/2014/main" id="{85C40374-1EB6-17CD-2837-22272CB00DD0}"/>
              </a:ext>
            </a:extLst>
          </p:cNvPr>
          <p:cNvSpPr>
            <a:spLocks noGrp="1"/>
          </p:cNvSpPr>
          <p:nvPr>
            <p:ph idx="1"/>
          </p:nvPr>
        </p:nvSpPr>
        <p:spPr>
          <a:xfrm>
            <a:off x="609600" y="875898"/>
            <a:ext cx="10744200" cy="2220912"/>
          </a:xfrm>
        </p:spPr>
        <p:txBody>
          <a:bodyPr>
            <a:normAutofit/>
          </a:bodyPr>
          <a:lstStyle/>
          <a:p>
            <a:pPr marL="0" indent="0">
              <a:buNone/>
            </a:pPr>
            <a:r>
              <a:rPr lang="en-US" altLang="en-US" sz="2000" dirty="0"/>
              <a:t>Retrospective analysis of 317 patients from 12 centers (Italy, Spain, and UK)</a:t>
            </a:r>
          </a:p>
          <a:p>
            <a:r>
              <a:rPr lang="en-US" sz="2000" dirty="0" err="1"/>
              <a:t>NoPH</a:t>
            </a:r>
            <a:r>
              <a:rPr lang="en-US" sz="2000" dirty="0"/>
              <a:t> </a:t>
            </a:r>
          </a:p>
          <a:p>
            <a:r>
              <a:rPr lang="en-US" sz="2000" dirty="0"/>
              <a:t>Borderline PH</a:t>
            </a:r>
            <a:endParaRPr lang="en-US" altLang="en-US" sz="2000" dirty="0"/>
          </a:p>
        </p:txBody>
      </p:sp>
      <p:pic>
        <p:nvPicPr>
          <p:cNvPr id="20" name="Picture 2">
            <a:extLst>
              <a:ext uri="{FF2B5EF4-FFF2-40B4-BE49-F238E27FC236}">
                <a16:creationId xmlns:a16="http://schemas.microsoft.com/office/drawing/2014/main" id="{97C84FCB-7F8C-209E-C12E-67AE3EB7032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2393184"/>
            <a:ext cx="5179401" cy="383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a:extLst>
              <a:ext uri="{FF2B5EF4-FFF2-40B4-BE49-F238E27FC236}">
                <a16:creationId xmlns:a16="http://schemas.microsoft.com/office/drawing/2014/main" id="{202F602C-E781-7094-FEFF-D933741667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2278" y="2303362"/>
            <a:ext cx="5181522" cy="395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
            <a:extLst>
              <a:ext uri="{FF2B5EF4-FFF2-40B4-BE49-F238E27FC236}">
                <a16:creationId xmlns:a16="http://schemas.microsoft.com/office/drawing/2014/main" id="{362CAAFB-A6A2-F737-AA9C-BC3E0CD02235}"/>
              </a:ext>
            </a:extLst>
          </p:cNvPr>
          <p:cNvSpPr txBox="1">
            <a:spLocks noChangeArrowheads="1"/>
          </p:cNvSpPr>
          <p:nvPr/>
        </p:nvSpPr>
        <p:spPr bwMode="auto">
          <a:xfrm>
            <a:off x="1487680" y="3786660"/>
            <a:ext cx="1221809" cy="523219"/>
          </a:xfrm>
          <a:prstGeom prst="rect">
            <a:avLst/>
          </a:prstGeom>
          <a:ln/>
        </p:spPr>
        <p:style>
          <a:lnRef idx="0">
            <a:schemeClr val="dk1"/>
          </a:lnRef>
          <a:fillRef idx="3">
            <a:schemeClr val="dk1"/>
          </a:fillRef>
          <a:effectRef idx="3">
            <a:schemeClr val="dk1"/>
          </a:effectRef>
          <a:fontRef idx="minor">
            <a:schemeClr val="lt1"/>
          </a:fontRef>
        </p:style>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FFFFFF"/>
                </a:solidFill>
                <a:effectLst/>
                <a:uLnTx/>
                <a:uFillTx/>
                <a:latin typeface="Arial" panose="020B0604020202020204"/>
                <a:ea typeface="MS PGothic" panose="020B0600070205080204" pitchFamily="34" charset="-128"/>
                <a:cs typeface="Times New Roman" panose="02020603050405020304" pitchFamily="18" charset="0"/>
              </a:rPr>
              <a:t>COPD</a:t>
            </a:r>
          </a:p>
        </p:txBody>
      </p:sp>
      <p:sp>
        <p:nvSpPr>
          <p:cNvPr id="23" name="TextBox 2">
            <a:extLst>
              <a:ext uri="{FF2B5EF4-FFF2-40B4-BE49-F238E27FC236}">
                <a16:creationId xmlns:a16="http://schemas.microsoft.com/office/drawing/2014/main" id="{504681DB-2D7E-BDE1-B983-1EF0CEEBB5E6}"/>
              </a:ext>
            </a:extLst>
          </p:cNvPr>
          <p:cNvSpPr txBox="1">
            <a:spLocks noChangeArrowheads="1"/>
          </p:cNvSpPr>
          <p:nvPr/>
        </p:nvSpPr>
        <p:spPr bwMode="auto">
          <a:xfrm flipH="1">
            <a:off x="7060387" y="3786659"/>
            <a:ext cx="775341" cy="523219"/>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FFFFFF"/>
                </a:solidFill>
                <a:effectLst/>
                <a:uLnTx/>
                <a:uFillTx/>
                <a:latin typeface="Arial" panose="020B0604020202020204"/>
                <a:ea typeface="MS PGothic" panose="020B0600070205080204" pitchFamily="34" charset="-128"/>
                <a:cs typeface="Times New Roman" panose="02020603050405020304" pitchFamily="18" charset="0"/>
              </a:rPr>
              <a:t>ILD</a:t>
            </a:r>
          </a:p>
        </p:txBody>
      </p:sp>
      <p:sp>
        <p:nvSpPr>
          <p:cNvPr id="24" name="Footer Placeholder 9">
            <a:extLst>
              <a:ext uri="{FF2B5EF4-FFF2-40B4-BE49-F238E27FC236}">
                <a16:creationId xmlns:a16="http://schemas.microsoft.com/office/drawing/2014/main" id="{1B0CBA19-8B4D-AB4A-6119-6F3C36A67824}"/>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en-US" sz="1000" b="0" i="0"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Piccari L, et al. </a:t>
            </a:r>
            <a:r>
              <a:rPr kumimoji="0" lang="it-IT" altLang="en-US" sz="1000" b="0" i="1"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Respiration. </a:t>
            </a:r>
            <a:r>
              <a:rPr kumimoji="0" lang="it-IT" altLang="en-US" sz="1000" b="0" i="0"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2022;101(8):717-727.</a:t>
            </a:r>
          </a:p>
        </p:txBody>
      </p:sp>
      <p:sp>
        <p:nvSpPr>
          <p:cNvPr id="3" name="Content Placeholder 7">
            <a:extLst>
              <a:ext uri="{FF2B5EF4-FFF2-40B4-BE49-F238E27FC236}">
                <a16:creationId xmlns:a16="http://schemas.microsoft.com/office/drawing/2014/main" id="{10F10F6A-208C-F3D0-B5EF-7167AD1B9C14}"/>
              </a:ext>
            </a:extLst>
          </p:cNvPr>
          <p:cNvSpPr txBox="1">
            <a:spLocks/>
          </p:cNvSpPr>
          <p:nvPr/>
        </p:nvSpPr>
        <p:spPr>
          <a:xfrm>
            <a:off x="2984339" y="1285282"/>
            <a:ext cx="3035384" cy="10180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Mild-moderate PH </a:t>
            </a:r>
          </a:p>
          <a:p>
            <a:pPr marL="228600" marR="0" lvl="0" indent="-22860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Severe PH</a:t>
            </a:r>
          </a:p>
          <a:p>
            <a:pPr marL="228600" marR="0" lvl="0" indent="-22860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55022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7346-1518-A921-976F-BA8DA78A2742}"/>
              </a:ext>
            </a:extLst>
          </p:cNvPr>
          <p:cNvSpPr>
            <a:spLocks noGrp="1"/>
          </p:cNvSpPr>
          <p:nvPr>
            <p:ph type="title"/>
          </p:nvPr>
        </p:nvSpPr>
        <p:spPr>
          <a:xfrm>
            <a:off x="609600" y="199505"/>
            <a:ext cx="10744200" cy="1185577"/>
          </a:xfrm>
        </p:spPr>
        <p:txBody>
          <a:bodyPr/>
          <a:lstStyle/>
          <a:p>
            <a:r>
              <a:rPr lang="en-US" altLang="en-US" dirty="0"/>
              <a:t>Treatment of PH-ILD</a:t>
            </a:r>
            <a:endParaRPr lang="en-US" dirty="0"/>
          </a:p>
        </p:txBody>
      </p:sp>
      <p:sp>
        <p:nvSpPr>
          <p:cNvPr id="17410" name="Content Placeholder 2">
            <a:extLst>
              <a:ext uri="{FF2B5EF4-FFF2-40B4-BE49-F238E27FC236}">
                <a16:creationId xmlns:a16="http://schemas.microsoft.com/office/drawing/2014/main" id="{5E69EA4D-319D-17E1-1E0E-AAB0BC083071}"/>
              </a:ext>
            </a:extLst>
          </p:cNvPr>
          <p:cNvSpPr>
            <a:spLocks noGrp="1" noChangeArrowheads="1"/>
          </p:cNvSpPr>
          <p:nvPr>
            <p:ph idx="1"/>
          </p:nvPr>
        </p:nvSpPr>
        <p:spPr bwMode="auto">
          <a:xfrm>
            <a:off x="609600" y="1477906"/>
            <a:ext cx="10744200" cy="47224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en-US" sz="2800" b="1" dirty="0">
                <a:solidFill>
                  <a:schemeClr val="accent2"/>
                </a:solidFill>
              </a:rPr>
              <a:t>Treat ILD</a:t>
            </a:r>
          </a:p>
          <a:p>
            <a:r>
              <a:rPr lang="en-US" altLang="en-US" dirty="0"/>
              <a:t>The approach should always begin with optimization of the underlying lung disease:	</a:t>
            </a:r>
          </a:p>
          <a:p>
            <a:pPr lvl="1"/>
            <a:r>
              <a:rPr lang="en-US" altLang="en-US" dirty="0"/>
              <a:t>Assessment and correction of low oxygenation</a:t>
            </a:r>
          </a:p>
          <a:p>
            <a:pPr lvl="1"/>
            <a:r>
              <a:rPr lang="en-US" altLang="en-US" dirty="0"/>
              <a:t>Use of non-invasive ventilation if needed</a:t>
            </a:r>
          </a:p>
          <a:p>
            <a:pPr lvl="1"/>
            <a:r>
              <a:rPr lang="en-US" altLang="en-US" dirty="0"/>
              <a:t>Enrollment in pulmonary rehabilitation</a:t>
            </a:r>
          </a:p>
          <a:p>
            <a:pPr lvl="1"/>
            <a:endParaRPr lang="en-US" altLang="en-US" dirty="0"/>
          </a:p>
          <a:p>
            <a:pPr marL="0" indent="0">
              <a:buNone/>
            </a:pPr>
            <a:r>
              <a:rPr lang="en-US" altLang="en-US" sz="2800" b="1" dirty="0">
                <a:solidFill>
                  <a:schemeClr val="accent4"/>
                </a:solidFill>
              </a:rPr>
              <a:t>Treat PH</a:t>
            </a:r>
          </a:p>
          <a:p>
            <a:r>
              <a:rPr lang="en-US" altLang="en-US" dirty="0"/>
              <a:t>Consider use of PH specific medications in the appropriate clinical setting:</a:t>
            </a:r>
          </a:p>
          <a:p>
            <a:pPr lvl="1"/>
            <a:r>
              <a:rPr lang="en-US" altLang="en-US" dirty="0"/>
              <a:t>Inhaled Treprostinil</a:t>
            </a:r>
          </a:p>
          <a:p>
            <a:pPr lvl="1"/>
            <a:r>
              <a:rPr lang="en-US" altLang="en-US" dirty="0"/>
              <a:t>Consider use of phosphodiesterase inhibitors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158444-F0A4-C1BF-2C54-D5F1D4C20FBE}"/>
              </a:ext>
            </a:extLst>
          </p:cNvPr>
          <p:cNvSpPr>
            <a:spLocks noGrp="1"/>
          </p:cNvSpPr>
          <p:nvPr>
            <p:ph type="title"/>
          </p:nvPr>
        </p:nvSpPr>
        <p:spPr/>
        <p:txBody>
          <a:bodyPr>
            <a:normAutofit/>
          </a:bodyPr>
          <a:lstStyle/>
          <a:p>
            <a:r>
              <a:rPr lang="en-US" altLang="en-US" dirty="0"/>
              <a:t>Inhaled Treprostinil </a:t>
            </a:r>
            <a:r>
              <a:rPr lang="en-US" altLang="en-US" i="1" dirty="0" err="1"/>
              <a:t>INCREASE</a:t>
            </a:r>
            <a:r>
              <a:rPr lang="en-US" altLang="en-US" dirty="0" err="1"/>
              <a:t>s</a:t>
            </a:r>
            <a:r>
              <a:rPr lang="en-US" altLang="en-US" dirty="0"/>
              <a:t> Functional Capacity </a:t>
            </a:r>
            <a:br>
              <a:rPr lang="en-US" altLang="en-US" dirty="0"/>
            </a:br>
            <a:r>
              <a:rPr lang="en-US" altLang="en-US" dirty="0"/>
              <a:t>in PH-ILD</a:t>
            </a:r>
            <a:endParaRPr lang="en-US" dirty="0"/>
          </a:p>
        </p:txBody>
      </p:sp>
      <p:sp>
        <p:nvSpPr>
          <p:cNvPr id="14338" name="Content Placeholder 2">
            <a:extLst>
              <a:ext uri="{FF2B5EF4-FFF2-40B4-BE49-F238E27FC236}">
                <a16:creationId xmlns:a16="http://schemas.microsoft.com/office/drawing/2014/main" id="{FA535D7A-73C8-06CE-A1ED-877E2C66A948}"/>
              </a:ext>
            </a:extLst>
          </p:cNvPr>
          <p:cNvSpPr>
            <a:spLocks noGrp="1" noChangeArrowheads="1"/>
          </p:cNvSpPr>
          <p:nvPr>
            <p:ph idx="1"/>
          </p:nvPr>
        </p:nvSpPr>
        <p:spPr bwMode="auto">
          <a:xfrm>
            <a:off x="609600" y="1477906"/>
            <a:ext cx="4714754" cy="47224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a:t>INCREASE clinical trial: 16-week randomized clinical trial of inhaled </a:t>
            </a:r>
            <a:r>
              <a:rPr lang="en-US" altLang="en-US" dirty="0" err="1"/>
              <a:t>treprostinil</a:t>
            </a:r>
            <a:r>
              <a:rPr lang="en-US" altLang="en-US" dirty="0"/>
              <a:t> (IT) versus placebo in PH-ILD</a:t>
            </a:r>
          </a:p>
          <a:p>
            <a:r>
              <a:rPr lang="en-US" altLang="en-US" dirty="0"/>
              <a:t>Primary end point: Change in 6-minute walk distance (6MWD)</a:t>
            </a:r>
          </a:p>
          <a:p>
            <a:r>
              <a:rPr lang="en-US" altLang="en-US" dirty="0"/>
              <a:t>Secondary end point: Change in NT-</a:t>
            </a:r>
            <a:r>
              <a:rPr lang="en-US" altLang="en-US" dirty="0" err="1"/>
              <a:t>proBNP</a:t>
            </a:r>
            <a:endParaRPr lang="en-US" altLang="en-US" dirty="0"/>
          </a:p>
        </p:txBody>
      </p:sp>
      <p:pic>
        <p:nvPicPr>
          <p:cNvPr id="14341" name="Picture 7">
            <a:extLst>
              <a:ext uri="{FF2B5EF4-FFF2-40B4-BE49-F238E27FC236}">
                <a16:creationId xmlns:a16="http://schemas.microsoft.com/office/drawing/2014/main" id="{FD277C6A-840D-5F97-DD61-48ABAA80D1A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24354" y="1541049"/>
            <a:ext cx="6319780" cy="41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9">
            <a:extLst>
              <a:ext uri="{FF2B5EF4-FFF2-40B4-BE49-F238E27FC236}">
                <a16:creationId xmlns:a16="http://schemas.microsoft.com/office/drawing/2014/main" id="{99C2E333-2F15-FE43-1245-769A15E34B63}"/>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en-US" sz="1000" b="0" i="0"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Waxman A, et al. </a:t>
            </a:r>
            <a:r>
              <a:rPr kumimoji="0" lang="da-DK" altLang="en-US" sz="1000" b="0" i="1"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N Engl J Med.</a:t>
            </a:r>
            <a:r>
              <a:rPr kumimoji="0" lang="da-DK" altLang="en-US" sz="1000" b="0" i="0"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 2021;384(4):325-334.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11B2-D509-B380-43E1-34DB60F89623}"/>
              </a:ext>
            </a:extLst>
          </p:cNvPr>
          <p:cNvSpPr>
            <a:spLocks noGrp="1"/>
          </p:cNvSpPr>
          <p:nvPr>
            <p:ph type="title"/>
          </p:nvPr>
        </p:nvSpPr>
        <p:spPr>
          <a:xfrm>
            <a:off x="609600" y="199505"/>
            <a:ext cx="10744200" cy="1185577"/>
          </a:xfrm>
        </p:spPr>
        <p:txBody>
          <a:bodyPr anchor="t">
            <a:normAutofit/>
          </a:bodyPr>
          <a:lstStyle/>
          <a:p>
            <a:r>
              <a:rPr lang="en-US" altLang="en-US" sz="2800" dirty="0"/>
              <a:t>Inhaled </a:t>
            </a:r>
            <a:r>
              <a:rPr lang="en-US" altLang="en-US" sz="2800" dirty="0" err="1"/>
              <a:t>treprostinil</a:t>
            </a:r>
            <a:r>
              <a:rPr lang="en-US" altLang="en-US" sz="2800" dirty="0"/>
              <a:t> decreases </a:t>
            </a:r>
            <a:r>
              <a:rPr lang="en-US" altLang="en-US" sz="2800" dirty="0" err="1"/>
              <a:t>NTproBNP</a:t>
            </a:r>
            <a:r>
              <a:rPr lang="en-US" altLang="en-US" sz="2800" dirty="0"/>
              <a:t> and occurrence of clinical worsening event</a:t>
            </a:r>
            <a:endParaRPr lang="en-US" sz="2800" dirty="0"/>
          </a:p>
        </p:txBody>
      </p:sp>
      <p:sp>
        <p:nvSpPr>
          <p:cNvPr id="19458" name="Content Placeholder 2">
            <a:extLst>
              <a:ext uri="{FF2B5EF4-FFF2-40B4-BE49-F238E27FC236}">
                <a16:creationId xmlns:a16="http://schemas.microsoft.com/office/drawing/2014/main" id="{52AEA2A5-6C72-579F-EF75-363BD147A4BB}"/>
              </a:ext>
            </a:extLst>
          </p:cNvPr>
          <p:cNvSpPr>
            <a:spLocks noGrp="1" noChangeArrowheads="1"/>
          </p:cNvSpPr>
          <p:nvPr>
            <p:ph idx="1"/>
          </p:nvPr>
        </p:nvSpPr>
        <p:spPr bwMode="auto">
          <a:xfrm>
            <a:off x="609600" y="1248139"/>
            <a:ext cx="10744200" cy="4722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en-US" sz="2000" b="1" dirty="0"/>
              <a:t>Change in NTproBNP levels from baseline to 16 weeks</a:t>
            </a:r>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3200" dirty="0"/>
          </a:p>
          <a:p>
            <a:pPr marL="0" indent="0">
              <a:buNone/>
            </a:pPr>
            <a:r>
              <a:rPr lang="en-US" altLang="en-US" sz="2000" b="1" dirty="0"/>
              <a:t>Occurrence of clinical worsening event</a:t>
            </a:r>
          </a:p>
          <a:p>
            <a:pPr marL="0" indent="0">
              <a:buNone/>
            </a:pPr>
            <a:endParaRPr lang="en-US" altLang="en-US" sz="2000" dirty="0"/>
          </a:p>
          <a:p>
            <a:pPr marL="457200" lvl="1" indent="0">
              <a:buNone/>
            </a:pPr>
            <a:endParaRPr lang="en-US" altLang="en-US" sz="1800" dirty="0"/>
          </a:p>
        </p:txBody>
      </p:sp>
      <p:sp>
        <p:nvSpPr>
          <p:cNvPr id="5" name="Footer Placeholder 4">
            <a:extLst>
              <a:ext uri="{FF2B5EF4-FFF2-40B4-BE49-F238E27FC236}">
                <a16:creationId xmlns:a16="http://schemas.microsoft.com/office/drawing/2014/main" id="{C042118B-2A7B-775C-B124-3489923A2C8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Waxman A. et al. Inhaled Treprostinil in pulmonary hypertension due to interstitial lung disease.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N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Engl</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J Med.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2021;384:325-334.</a:t>
            </a:r>
          </a:p>
        </p:txBody>
      </p:sp>
      <p:graphicFrame>
        <p:nvGraphicFramePr>
          <p:cNvPr id="15" name="Table 14">
            <a:extLst>
              <a:ext uri="{FF2B5EF4-FFF2-40B4-BE49-F238E27FC236}">
                <a16:creationId xmlns:a16="http://schemas.microsoft.com/office/drawing/2014/main" id="{165E4291-84AE-F578-1065-B773339E7F4D}"/>
              </a:ext>
            </a:extLst>
          </p:cNvPr>
          <p:cNvGraphicFramePr>
            <a:graphicFrameLocks noGrp="1"/>
          </p:cNvGraphicFramePr>
          <p:nvPr/>
        </p:nvGraphicFramePr>
        <p:xfrm>
          <a:off x="730624" y="4454821"/>
          <a:ext cx="10744199" cy="1609344"/>
        </p:xfrm>
        <a:graphic>
          <a:graphicData uri="http://schemas.openxmlformats.org/drawingml/2006/table">
            <a:tbl>
              <a:tblPr firstRow="1" bandRow="1">
                <a:tableStyleId>{17292A2E-F333-43FB-9621-5CBBE7FDCDCB}</a:tableStyleId>
              </a:tblPr>
              <a:tblGrid>
                <a:gridCol w="5152105">
                  <a:extLst>
                    <a:ext uri="{9D8B030D-6E8A-4147-A177-3AD203B41FA5}">
                      <a16:colId xmlns:a16="http://schemas.microsoft.com/office/drawing/2014/main" val="399854200"/>
                    </a:ext>
                  </a:extLst>
                </a:gridCol>
                <a:gridCol w="1239534">
                  <a:extLst>
                    <a:ext uri="{9D8B030D-6E8A-4147-A177-3AD203B41FA5}">
                      <a16:colId xmlns:a16="http://schemas.microsoft.com/office/drawing/2014/main" val="3407447791"/>
                    </a:ext>
                  </a:extLst>
                </a:gridCol>
                <a:gridCol w="1334153">
                  <a:extLst>
                    <a:ext uri="{9D8B030D-6E8A-4147-A177-3AD203B41FA5}">
                      <a16:colId xmlns:a16="http://schemas.microsoft.com/office/drawing/2014/main" val="1031429512"/>
                    </a:ext>
                  </a:extLst>
                </a:gridCol>
                <a:gridCol w="2015425">
                  <a:extLst>
                    <a:ext uri="{9D8B030D-6E8A-4147-A177-3AD203B41FA5}">
                      <a16:colId xmlns:a16="http://schemas.microsoft.com/office/drawing/2014/main" val="746283366"/>
                    </a:ext>
                  </a:extLst>
                </a:gridCol>
                <a:gridCol w="1002982">
                  <a:extLst>
                    <a:ext uri="{9D8B030D-6E8A-4147-A177-3AD203B41FA5}">
                      <a16:colId xmlns:a16="http://schemas.microsoft.com/office/drawing/2014/main" val="2530525976"/>
                    </a:ext>
                  </a:extLst>
                </a:gridCol>
              </a:tblGrid>
              <a:tr h="153832">
                <a:tc gridSpan="3">
                  <a:txBody>
                    <a:bodyPr/>
                    <a:lstStyle/>
                    <a:p>
                      <a:pPr algn="l"/>
                      <a:r>
                        <a:rPr lang="en-US" sz="1400" dirty="0">
                          <a:effectLst/>
                        </a:rPr>
                        <a:t>Occurrence of clinical worsening - no. (%)</a:t>
                      </a:r>
                    </a:p>
                  </a:txBody>
                  <a:tcPr marL="45720" marR="45720" marT="27432" marB="27432" anchor="ctr"/>
                </a:tc>
                <a:tc hMerge="1">
                  <a:txBody>
                    <a:bodyPr/>
                    <a:lstStyle/>
                    <a:p>
                      <a:endParaRPr lang="en-US" sz="1100" dirty="0">
                        <a:effectLst/>
                      </a:endParaRPr>
                    </a:p>
                  </a:txBody>
                  <a:tcPr anchor="ctr">
                    <a:lnL>
                      <a:noFill/>
                    </a:lnL>
                    <a:lnR>
                      <a:noFill/>
                    </a:lnR>
                    <a:lnT>
                      <a:noFill/>
                    </a:lnT>
                    <a:lnB>
                      <a:noFill/>
                    </a:lnB>
                  </a:tcPr>
                </a:tc>
                <a:tc hMerge="1">
                  <a:txBody>
                    <a:bodyPr/>
                    <a:lstStyle/>
                    <a:p>
                      <a:endParaRPr lang="en-US" sz="1100" dirty="0">
                        <a:effectLst/>
                      </a:endParaRPr>
                    </a:p>
                  </a:txBody>
                  <a:tcPr anchor="ctr">
                    <a:lnL>
                      <a:noFill/>
                    </a:lnL>
                    <a:lnR>
                      <a:noFill/>
                    </a:lnR>
                    <a:lnT>
                      <a:noFill/>
                    </a:lnT>
                    <a:lnB>
                      <a:noFill/>
                    </a:lnB>
                  </a:tcPr>
                </a:tc>
                <a:tc>
                  <a:txBody>
                    <a:bodyPr/>
                    <a:lstStyle/>
                    <a:p>
                      <a:pPr algn="ctr"/>
                      <a:r>
                        <a:rPr lang="en-US" sz="1400" dirty="0">
                          <a:effectLst/>
                        </a:rPr>
                        <a:t>0.61 (0.4 to 0.92)**</a:t>
                      </a:r>
                    </a:p>
                  </a:txBody>
                  <a:tcPr marL="45720" marR="45720" marT="27432" marB="27432" anchor="ctr"/>
                </a:tc>
                <a:tc>
                  <a:txBody>
                    <a:bodyPr/>
                    <a:lstStyle/>
                    <a:p>
                      <a:pPr algn="ctr"/>
                      <a:r>
                        <a:rPr lang="en-US" sz="1400" dirty="0">
                          <a:effectLst/>
                        </a:rPr>
                        <a:t>0.04</a:t>
                      </a:r>
                    </a:p>
                  </a:txBody>
                  <a:tcPr marL="45720" marR="45720" marT="27432" marB="27432" anchor="ctr"/>
                </a:tc>
                <a:extLst>
                  <a:ext uri="{0D108BD9-81ED-4DB2-BD59-A6C34878D82A}">
                    <a16:rowId xmlns:a16="http://schemas.microsoft.com/office/drawing/2014/main" val="2502125067"/>
                  </a:ext>
                </a:extLst>
              </a:tr>
              <a:tr h="153832">
                <a:tc>
                  <a:txBody>
                    <a:bodyPr/>
                    <a:lstStyle/>
                    <a:p>
                      <a:r>
                        <a:rPr lang="en-US" sz="1400" dirty="0">
                          <a:effectLst/>
                        </a:rPr>
                        <a:t>Any event</a:t>
                      </a:r>
                    </a:p>
                  </a:txBody>
                  <a:tcPr marL="45720" marR="45720" marT="27432" marB="27432" anchor="ctr"/>
                </a:tc>
                <a:tc>
                  <a:txBody>
                    <a:bodyPr/>
                    <a:lstStyle/>
                    <a:p>
                      <a:pPr algn="ctr"/>
                      <a:r>
                        <a:rPr lang="en-US" sz="1400" dirty="0">
                          <a:effectLst/>
                        </a:rPr>
                        <a:t>37 (22.7)</a:t>
                      </a:r>
                    </a:p>
                  </a:txBody>
                  <a:tcPr marL="45720" marR="45720" marT="27432" marB="27432" anchor="ctr"/>
                </a:tc>
                <a:tc>
                  <a:txBody>
                    <a:bodyPr/>
                    <a:lstStyle/>
                    <a:p>
                      <a:pPr algn="ctr"/>
                      <a:r>
                        <a:rPr lang="en-US" sz="1400">
                          <a:effectLst/>
                        </a:rPr>
                        <a:t>54 (33.1)</a:t>
                      </a:r>
                    </a:p>
                  </a:txBody>
                  <a:tcPr marL="45720" marR="45720" marT="27432" marB="27432" anchor="ctr"/>
                </a:tc>
                <a:tc>
                  <a:txBody>
                    <a:bodyPr/>
                    <a:lstStyle/>
                    <a:p>
                      <a:pPr algn="ctr"/>
                      <a:endParaRPr lang="en-US" sz="1400">
                        <a:effectLst/>
                      </a:endParaRPr>
                    </a:p>
                  </a:txBody>
                  <a:tcPr marL="45720" marR="45720" marT="27432" marB="27432" anchor="ctr"/>
                </a:tc>
                <a:tc>
                  <a:txBody>
                    <a:bodyPr/>
                    <a:lstStyle/>
                    <a:p>
                      <a:pPr algn="ctr"/>
                      <a:endParaRPr lang="en-US" sz="1400">
                        <a:effectLst/>
                      </a:endParaRPr>
                    </a:p>
                  </a:txBody>
                  <a:tcPr marL="45720" marR="45720" marT="27432" marB="27432" anchor="ctr"/>
                </a:tc>
                <a:extLst>
                  <a:ext uri="{0D108BD9-81ED-4DB2-BD59-A6C34878D82A}">
                    <a16:rowId xmlns:a16="http://schemas.microsoft.com/office/drawing/2014/main" val="4164501968"/>
                  </a:ext>
                </a:extLst>
              </a:tr>
              <a:tr h="153832">
                <a:tc>
                  <a:txBody>
                    <a:bodyPr/>
                    <a:lstStyle/>
                    <a:p>
                      <a:r>
                        <a:rPr lang="en-US" sz="1400" dirty="0">
                          <a:effectLst/>
                        </a:rPr>
                        <a:t>Hospitalization for cardiopulmonary indication</a:t>
                      </a:r>
                    </a:p>
                  </a:txBody>
                  <a:tcPr marL="45720" marR="45720" marT="27432" marB="27432" anchor="ctr"/>
                </a:tc>
                <a:tc>
                  <a:txBody>
                    <a:bodyPr/>
                    <a:lstStyle/>
                    <a:p>
                      <a:pPr algn="ctr"/>
                      <a:r>
                        <a:rPr lang="en-US" sz="1400" dirty="0">
                          <a:effectLst/>
                        </a:rPr>
                        <a:t>18 (11.0)</a:t>
                      </a:r>
                    </a:p>
                  </a:txBody>
                  <a:tcPr marL="45720" marR="45720" marT="27432" marB="27432" anchor="ctr"/>
                </a:tc>
                <a:tc>
                  <a:txBody>
                    <a:bodyPr/>
                    <a:lstStyle/>
                    <a:p>
                      <a:pPr algn="ctr"/>
                      <a:r>
                        <a:rPr lang="en-US" sz="1400">
                          <a:effectLst/>
                        </a:rPr>
                        <a:t>24 (14.7)</a:t>
                      </a:r>
                    </a:p>
                  </a:txBody>
                  <a:tcPr marL="45720" marR="45720" marT="27432" marB="27432" anchor="ctr"/>
                </a:tc>
                <a:tc>
                  <a:txBody>
                    <a:bodyPr/>
                    <a:lstStyle/>
                    <a:p>
                      <a:pPr algn="ctr"/>
                      <a:endParaRPr lang="en-US" sz="1400">
                        <a:effectLst/>
                      </a:endParaRPr>
                    </a:p>
                  </a:txBody>
                  <a:tcPr marL="45720" marR="45720" marT="27432" marB="27432" anchor="ctr"/>
                </a:tc>
                <a:tc>
                  <a:txBody>
                    <a:bodyPr/>
                    <a:lstStyle/>
                    <a:p>
                      <a:pPr algn="ctr"/>
                      <a:endParaRPr lang="en-US" sz="1400">
                        <a:effectLst/>
                      </a:endParaRPr>
                    </a:p>
                  </a:txBody>
                  <a:tcPr marL="45720" marR="45720" marT="27432" marB="27432" anchor="ctr"/>
                </a:tc>
                <a:extLst>
                  <a:ext uri="{0D108BD9-81ED-4DB2-BD59-A6C34878D82A}">
                    <a16:rowId xmlns:a16="http://schemas.microsoft.com/office/drawing/2014/main" val="1566376780"/>
                  </a:ext>
                </a:extLst>
              </a:tr>
              <a:tr h="153832">
                <a:tc>
                  <a:txBody>
                    <a:bodyPr/>
                    <a:lstStyle/>
                    <a:p>
                      <a:r>
                        <a:rPr lang="en-US" sz="1400">
                          <a:effectLst/>
                        </a:rPr>
                        <a:t>Decrease in 6-minute walk distance of &gt;15% from baseline</a:t>
                      </a:r>
                    </a:p>
                  </a:txBody>
                  <a:tcPr marL="45720" marR="45720" marT="27432" marB="27432" anchor="ctr"/>
                </a:tc>
                <a:tc>
                  <a:txBody>
                    <a:bodyPr/>
                    <a:lstStyle/>
                    <a:p>
                      <a:pPr algn="ctr"/>
                      <a:r>
                        <a:rPr lang="en-US" sz="1400" dirty="0">
                          <a:effectLst/>
                        </a:rPr>
                        <a:t>13 (8.0)</a:t>
                      </a:r>
                    </a:p>
                  </a:txBody>
                  <a:tcPr marL="45720" marR="45720" marT="27432" marB="27432" anchor="ctr"/>
                </a:tc>
                <a:tc>
                  <a:txBody>
                    <a:bodyPr/>
                    <a:lstStyle/>
                    <a:p>
                      <a:pPr algn="ctr"/>
                      <a:r>
                        <a:rPr lang="en-US" sz="1400" dirty="0">
                          <a:effectLst/>
                        </a:rPr>
                        <a:t>26 (16.0)</a:t>
                      </a:r>
                    </a:p>
                  </a:txBody>
                  <a:tcPr marL="45720" marR="45720" marT="27432" marB="27432" anchor="ctr"/>
                </a:tc>
                <a:tc>
                  <a:txBody>
                    <a:bodyPr/>
                    <a:lstStyle/>
                    <a:p>
                      <a:pPr algn="ctr"/>
                      <a:endParaRPr lang="en-US" sz="1400" dirty="0">
                        <a:effectLst/>
                      </a:endParaRPr>
                    </a:p>
                  </a:txBody>
                  <a:tcPr marL="45720" marR="45720" marT="27432" marB="27432" anchor="ctr"/>
                </a:tc>
                <a:tc>
                  <a:txBody>
                    <a:bodyPr/>
                    <a:lstStyle/>
                    <a:p>
                      <a:pPr algn="ctr"/>
                      <a:endParaRPr lang="en-US" sz="1400">
                        <a:effectLst/>
                      </a:endParaRPr>
                    </a:p>
                  </a:txBody>
                  <a:tcPr marL="45720" marR="45720" marT="27432" marB="27432" anchor="ctr"/>
                </a:tc>
                <a:extLst>
                  <a:ext uri="{0D108BD9-81ED-4DB2-BD59-A6C34878D82A}">
                    <a16:rowId xmlns:a16="http://schemas.microsoft.com/office/drawing/2014/main" val="2487149379"/>
                  </a:ext>
                </a:extLst>
              </a:tr>
              <a:tr h="153832">
                <a:tc>
                  <a:txBody>
                    <a:bodyPr/>
                    <a:lstStyle/>
                    <a:p>
                      <a:r>
                        <a:rPr lang="en-US" sz="1400">
                          <a:effectLst/>
                        </a:rPr>
                        <a:t>Death from any cause</a:t>
                      </a:r>
                    </a:p>
                  </a:txBody>
                  <a:tcPr marL="45720" marR="45720" marT="27432" marB="27432" anchor="ctr"/>
                </a:tc>
                <a:tc>
                  <a:txBody>
                    <a:bodyPr/>
                    <a:lstStyle/>
                    <a:p>
                      <a:pPr algn="ctr"/>
                      <a:r>
                        <a:rPr lang="en-US" sz="1400">
                          <a:effectLst/>
                        </a:rPr>
                        <a:t>4 (2.5)</a:t>
                      </a:r>
                    </a:p>
                  </a:txBody>
                  <a:tcPr marL="45720" marR="45720" marT="27432" marB="27432" anchor="ctr"/>
                </a:tc>
                <a:tc>
                  <a:txBody>
                    <a:bodyPr/>
                    <a:lstStyle/>
                    <a:p>
                      <a:pPr algn="ctr"/>
                      <a:r>
                        <a:rPr lang="en-US" sz="1400">
                          <a:effectLst/>
                        </a:rPr>
                        <a:t>4 (2.5)</a:t>
                      </a:r>
                    </a:p>
                  </a:txBody>
                  <a:tcPr marL="45720" marR="45720" marT="27432" marB="27432" anchor="ctr"/>
                </a:tc>
                <a:tc>
                  <a:txBody>
                    <a:bodyPr/>
                    <a:lstStyle/>
                    <a:p>
                      <a:pPr algn="ctr"/>
                      <a:endParaRPr lang="en-US" sz="1400">
                        <a:effectLst/>
                      </a:endParaRPr>
                    </a:p>
                  </a:txBody>
                  <a:tcPr marL="45720" marR="45720" marT="27432" marB="27432" anchor="ctr"/>
                </a:tc>
                <a:tc>
                  <a:txBody>
                    <a:bodyPr/>
                    <a:lstStyle/>
                    <a:p>
                      <a:pPr algn="ctr"/>
                      <a:endParaRPr lang="en-US" sz="1400">
                        <a:effectLst/>
                      </a:endParaRPr>
                    </a:p>
                  </a:txBody>
                  <a:tcPr marL="45720" marR="45720" marT="27432" marB="27432" anchor="ctr"/>
                </a:tc>
                <a:extLst>
                  <a:ext uri="{0D108BD9-81ED-4DB2-BD59-A6C34878D82A}">
                    <a16:rowId xmlns:a16="http://schemas.microsoft.com/office/drawing/2014/main" val="950440527"/>
                  </a:ext>
                </a:extLst>
              </a:tr>
              <a:tr h="153832">
                <a:tc>
                  <a:txBody>
                    <a:bodyPr/>
                    <a:lstStyle/>
                    <a:p>
                      <a:r>
                        <a:rPr lang="en-US" sz="1400" dirty="0">
                          <a:effectLst/>
                        </a:rPr>
                        <a:t>Lung transplantation</a:t>
                      </a:r>
                    </a:p>
                  </a:txBody>
                  <a:tcPr marL="45720" marR="45720" marT="27432" marB="27432" anchor="ctr"/>
                </a:tc>
                <a:tc>
                  <a:txBody>
                    <a:bodyPr/>
                    <a:lstStyle/>
                    <a:p>
                      <a:pPr algn="ctr"/>
                      <a:r>
                        <a:rPr lang="en-US" sz="1400">
                          <a:effectLst/>
                        </a:rPr>
                        <a:t>2 (1.2)</a:t>
                      </a:r>
                    </a:p>
                  </a:txBody>
                  <a:tcPr marL="45720" marR="45720" marT="27432" marB="27432" anchor="ctr"/>
                </a:tc>
                <a:tc>
                  <a:txBody>
                    <a:bodyPr/>
                    <a:lstStyle/>
                    <a:p>
                      <a:pPr algn="ctr"/>
                      <a:r>
                        <a:rPr lang="en-US" sz="1400">
                          <a:effectLst/>
                        </a:rPr>
                        <a:t>0</a:t>
                      </a:r>
                    </a:p>
                  </a:txBody>
                  <a:tcPr marL="45720" marR="45720" marT="27432" marB="27432" anchor="ctr"/>
                </a:tc>
                <a:tc>
                  <a:txBody>
                    <a:bodyPr/>
                    <a:lstStyle/>
                    <a:p>
                      <a:pPr algn="ctr"/>
                      <a:endParaRPr lang="en-US" sz="1400" dirty="0">
                        <a:effectLst/>
                      </a:endParaRPr>
                    </a:p>
                  </a:txBody>
                  <a:tcPr marL="45720" marR="45720" marT="27432" marB="27432" anchor="ctr"/>
                </a:tc>
                <a:tc>
                  <a:txBody>
                    <a:bodyPr/>
                    <a:lstStyle/>
                    <a:p>
                      <a:pPr algn="ctr"/>
                      <a:endParaRPr lang="en-US" sz="1400" dirty="0">
                        <a:effectLst/>
                      </a:endParaRPr>
                    </a:p>
                  </a:txBody>
                  <a:tcPr marL="45720" marR="45720" marT="27432" marB="27432" anchor="ctr"/>
                </a:tc>
                <a:extLst>
                  <a:ext uri="{0D108BD9-81ED-4DB2-BD59-A6C34878D82A}">
                    <a16:rowId xmlns:a16="http://schemas.microsoft.com/office/drawing/2014/main" val="2250571789"/>
                  </a:ext>
                </a:extLst>
              </a:tr>
            </a:tbl>
          </a:graphicData>
        </a:graphic>
      </p:graphicFrame>
      <p:graphicFrame>
        <p:nvGraphicFramePr>
          <p:cNvPr id="17" name="Table 16">
            <a:extLst>
              <a:ext uri="{FF2B5EF4-FFF2-40B4-BE49-F238E27FC236}">
                <a16:creationId xmlns:a16="http://schemas.microsoft.com/office/drawing/2014/main" id="{ADAA58BD-C6A2-0FAD-0E5E-A1010F1BABC9}"/>
              </a:ext>
            </a:extLst>
          </p:cNvPr>
          <p:cNvGraphicFramePr>
            <a:graphicFrameLocks noGrp="1"/>
          </p:cNvGraphicFramePr>
          <p:nvPr/>
        </p:nvGraphicFramePr>
        <p:xfrm>
          <a:off x="723900" y="1652297"/>
          <a:ext cx="10744200" cy="2036064"/>
        </p:xfrm>
        <a:graphic>
          <a:graphicData uri="http://schemas.openxmlformats.org/drawingml/2006/table">
            <a:tbl>
              <a:tblPr firstRow="1" bandRow="1">
                <a:tableStyleId>{17292A2E-F333-43FB-9621-5CBBE7FDCDCB}</a:tableStyleId>
              </a:tblPr>
              <a:tblGrid>
                <a:gridCol w="3292288">
                  <a:extLst>
                    <a:ext uri="{9D8B030D-6E8A-4147-A177-3AD203B41FA5}">
                      <a16:colId xmlns:a16="http://schemas.microsoft.com/office/drawing/2014/main" val="1482144566"/>
                    </a:ext>
                  </a:extLst>
                </a:gridCol>
                <a:gridCol w="2599765">
                  <a:extLst>
                    <a:ext uri="{9D8B030D-6E8A-4147-A177-3AD203B41FA5}">
                      <a16:colId xmlns:a16="http://schemas.microsoft.com/office/drawing/2014/main" val="1728470864"/>
                    </a:ext>
                  </a:extLst>
                </a:gridCol>
                <a:gridCol w="1900518">
                  <a:extLst>
                    <a:ext uri="{9D8B030D-6E8A-4147-A177-3AD203B41FA5}">
                      <a16:colId xmlns:a16="http://schemas.microsoft.com/office/drawing/2014/main" val="482410521"/>
                    </a:ext>
                  </a:extLst>
                </a:gridCol>
                <a:gridCol w="2149288">
                  <a:extLst>
                    <a:ext uri="{9D8B030D-6E8A-4147-A177-3AD203B41FA5}">
                      <a16:colId xmlns:a16="http://schemas.microsoft.com/office/drawing/2014/main" val="1096190862"/>
                    </a:ext>
                  </a:extLst>
                </a:gridCol>
                <a:gridCol w="802341">
                  <a:extLst>
                    <a:ext uri="{9D8B030D-6E8A-4147-A177-3AD203B41FA5}">
                      <a16:colId xmlns:a16="http://schemas.microsoft.com/office/drawing/2014/main" val="3587440980"/>
                    </a:ext>
                  </a:extLst>
                </a:gridCol>
              </a:tblGrid>
              <a:tr h="271101">
                <a:tc>
                  <a:txBody>
                    <a:bodyPr/>
                    <a:lstStyle/>
                    <a:p>
                      <a:r>
                        <a:rPr lang="en-US" sz="1400" dirty="0">
                          <a:effectLst/>
                        </a:rPr>
                        <a:t>End Point</a:t>
                      </a:r>
                    </a:p>
                  </a:txBody>
                  <a:tcPr marL="45720" marR="45720" marT="27432" marB="27432" anchor="ctr"/>
                </a:tc>
                <a:tc>
                  <a:txBody>
                    <a:bodyPr/>
                    <a:lstStyle/>
                    <a:p>
                      <a:pPr algn="ctr"/>
                      <a:r>
                        <a:rPr lang="en-US" sz="1400" dirty="0">
                          <a:effectLst/>
                        </a:rPr>
                        <a:t>Inhaled Treprostinil (N=163)</a:t>
                      </a:r>
                    </a:p>
                  </a:txBody>
                  <a:tcPr marL="45720" marR="45720" marT="27432" marB="27432" anchor="ctr"/>
                </a:tc>
                <a:tc>
                  <a:txBody>
                    <a:bodyPr/>
                    <a:lstStyle/>
                    <a:p>
                      <a:pPr algn="ctr"/>
                      <a:r>
                        <a:rPr lang="en-US" sz="1400">
                          <a:effectLst/>
                        </a:rPr>
                        <a:t>Placebo (N=163)</a:t>
                      </a:r>
                    </a:p>
                  </a:txBody>
                  <a:tcPr marL="45720" marR="45720" marT="27432" marB="27432" anchor="ctr"/>
                </a:tc>
                <a:tc>
                  <a:txBody>
                    <a:bodyPr/>
                    <a:lstStyle/>
                    <a:p>
                      <a:pPr algn="ctr"/>
                      <a:r>
                        <a:rPr lang="en-US" sz="1400" dirty="0">
                          <a:effectLst/>
                        </a:rPr>
                        <a:t>Treatment Effect </a:t>
                      </a:r>
                      <a:br>
                        <a:rPr lang="en-US" sz="1400" dirty="0">
                          <a:effectLst/>
                        </a:rPr>
                      </a:br>
                      <a:r>
                        <a:rPr lang="en-US" sz="1400" dirty="0">
                          <a:effectLst/>
                        </a:rPr>
                        <a:t>(95% CI)</a:t>
                      </a:r>
                    </a:p>
                  </a:txBody>
                  <a:tcPr marL="45720" marR="45720" marT="27432" marB="27432" anchor="ctr"/>
                </a:tc>
                <a:tc>
                  <a:txBody>
                    <a:bodyPr/>
                    <a:lstStyle/>
                    <a:p>
                      <a:pPr algn="ctr"/>
                      <a:r>
                        <a:rPr lang="en-US" sz="1400">
                          <a:effectLst/>
                        </a:rPr>
                        <a:t>P Value</a:t>
                      </a:r>
                    </a:p>
                  </a:txBody>
                  <a:tcPr marL="45720" marR="45720" marT="27432" marB="27432" anchor="ctr"/>
                </a:tc>
                <a:extLst>
                  <a:ext uri="{0D108BD9-81ED-4DB2-BD59-A6C34878D82A}">
                    <a16:rowId xmlns:a16="http://schemas.microsoft.com/office/drawing/2014/main" val="482001675"/>
                  </a:ext>
                </a:extLst>
              </a:tr>
              <a:tr h="271101">
                <a:tc>
                  <a:txBody>
                    <a:bodyPr/>
                    <a:lstStyle/>
                    <a:p>
                      <a:r>
                        <a:rPr lang="en-US" sz="1400" dirty="0">
                          <a:effectLst/>
                        </a:rPr>
                        <a:t>Change in plasma concentration of NT-</a:t>
                      </a:r>
                      <a:r>
                        <a:rPr lang="en-US" sz="1400" dirty="0" err="1">
                          <a:effectLst/>
                        </a:rPr>
                        <a:t>proBNP</a:t>
                      </a:r>
                      <a:r>
                        <a:rPr lang="en-US" sz="1400" dirty="0">
                          <a:effectLst/>
                        </a:rPr>
                        <a:t> from baseline to </a:t>
                      </a:r>
                      <a:r>
                        <a:rPr lang="en-US" sz="1400" dirty="0" err="1">
                          <a:effectLst/>
                        </a:rPr>
                        <a:t>wk</a:t>
                      </a:r>
                      <a:r>
                        <a:rPr lang="en-US" sz="1400" dirty="0">
                          <a:effectLst/>
                        </a:rPr>
                        <a:t> 16</a:t>
                      </a:r>
                    </a:p>
                  </a:txBody>
                  <a:tcPr marL="45720" marR="45720" marT="27432" marB="27432" anchor="ctr"/>
                </a:tc>
                <a:tc>
                  <a:txBody>
                    <a:bodyPr/>
                    <a:lstStyle/>
                    <a:p>
                      <a:pPr algn="ctr"/>
                      <a:endParaRPr lang="en-US" sz="1400" dirty="0">
                        <a:effectLst/>
                      </a:endParaRPr>
                    </a:p>
                  </a:txBody>
                  <a:tcPr marL="45720" marR="45720" marT="27432" marB="27432" anchor="ctr"/>
                </a:tc>
                <a:tc>
                  <a:txBody>
                    <a:bodyPr/>
                    <a:lstStyle/>
                    <a:p>
                      <a:pPr algn="ctr"/>
                      <a:endParaRPr lang="en-US" sz="1400" dirty="0">
                        <a:effectLst/>
                      </a:endParaRPr>
                    </a:p>
                  </a:txBody>
                  <a:tcPr marL="45720" marR="45720" marT="27432" marB="27432" anchor="ctr"/>
                </a:tc>
                <a:tc>
                  <a:txBody>
                    <a:bodyPr/>
                    <a:lstStyle/>
                    <a:p>
                      <a:pPr algn="ctr"/>
                      <a:endParaRPr lang="en-US" sz="1400">
                        <a:effectLst/>
                      </a:endParaRPr>
                    </a:p>
                  </a:txBody>
                  <a:tcPr marL="45720" marR="45720" marT="27432" marB="27432" anchor="ctr"/>
                </a:tc>
                <a:tc>
                  <a:txBody>
                    <a:bodyPr/>
                    <a:lstStyle/>
                    <a:p>
                      <a:pPr algn="ctr"/>
                      <a:endParaRPr lang="en-US" sz="1400" dirty="0">
                        <a:effectLst/>
                      </a:endParaRPr>
                    </a:p>
                  </a:txBody>
                  <a:tcPr marL="45720" marR="45720" marT="27432" marB="27432" anchor="ctr"/>
                </a:tc>
                <a:extLst>
                  <a:ext uri="{0D108BD9-81ED-4DB2-BD59-A6C34878D82A}">
                    <a16:rowId xmlns:a16="http://schemas.microsoft.com/office/drawing/2014/main" val="3267230689"/>
                  </a:ext>
                </a:extLst>
              </a:tr>
              <a:tr h="159471">
                <a:tc>
                  <a:txBody>
                    <a:bodyPr/>
                    <a:lstStyle/>
                    <a:p>
                      <a:r>
                        <a:rPr lang="en-US" sz="1400" dirty="0">
                          <a:effectLst/>
                        </a:rPr>
                        <a:t>Mean (±SD) change – </a:t>
                      </a:r>
                      <a:r>
                        <a:rPr lang="en-US" sz="1400" dirty="0" err="1">
                          <a:effectLst/>
                        </a:rPr>
                        <a:t>pg</a:t>
                      </a:r>
                      <a:r>
                        <a:rPr lang="en-US" sz="1400" dirty="0">
                          <a:effectLst/>
                        </a:rPr>
                        <a:t>/ml</a:t>
                      </a:r>
                    </a:p>
                  </a:txBody>
                  <a:tcPr marL="45720" marR="45720" marT="27432" marB="27432" anchor="ctr"/>
                </a:tc>
                <a:tc>
                  <a:txBody>
                    <a:bodyPr/>
                    <a:lstStyle/>
                    <a:p>
                      <a:pPr algn="ctr"/>
                      <a:r>
                        <a:rPr lang="en-US" sz="1400" dirty="0">
                          <a:effectLst/>
                        </a:rPr>
                        <a:t>-396.35±1904.90</a:t>
                      </a:r>
                    </a:p>
                  </a:txBody>
                  <a:tcPr marL="45720" marR="45720" marT="27432" marB="27432" anchor="ctr"/>
                </a:tc>
                <a:tc>
                  <a:txBody>
                    <a:bodyPr/>
                    <a:lstStyle/>
                    <a:p>
                      <a:pPr algn="ctr"/>
                      <a:r>
                        <a:rPr lang="en-US" sz="1400" dirty="0">
                          <a:effectLst/>
                        </a:rPr>
                        <a:t>1453.95±7296.20</a:t>
                      </a:r>
                    </a:p>
                  </a:txBody>
                  <a:tcPr marL="45720" marR="45720" marT="27432" marB="27432" anchor="ctr"/>
                </a:tc>
                <a:tc>
                  <a:txBody>
                    <a:bodyPr/>
                    <a:lstStyle/>
                    <a:p>
                      <a:pPr algn="ctr"/>
                      <a:endParaRPr lang="en-US" sz="1400">
                        <a:effectLst/>
                      </a:endParaRPr>
                    </a:p>
                  </a:txBody>
                  <a:tcPr marL="45720" marR="45720" marT="27432" marB="27432" anchor="ctr"/>
                </a:tc>
                <a:tc>
                  <a:txBody>
                    <a:bodyPr/>
                    <a:lstStyle/>
                    <a:p>
                      <a:pPr algn="ctr"/>
                      <a:endParaRPr lang="en-US" sz="1400" dirty="0">
                        <a:effectLst/>
                      </a:endParaRPr>
                    </a:p>
                  </a:txBody>
                  <a:tcPr marL="45720" marR="45720" marT="27432" marB="27432" anchor="ctr"/>
                </a:tc>
                <a:extLst>
                  <a:ext uri="{0D108BD9-81ED-4DB2-BD59-A6C34878D82A}">
                    <a16:rowId xmlns:a16="http://schemas.microsoft.com/office/drawing/2014/main" val="3364615258"/>
                  </a:ext>
                </a:extLst>
              </a:tr>
              <a:tr h="159471">
                <a:tc>
                  <a:txBody>
                    <a:bodyPr/>
                    <a:lstStyle/>
                    <a:p>
                      <a:r>
                        <a:rPr lang="en-US" sz="1400" dirty="0">
                          <a:effectLst/>
                        </a:rPr>
                        <a:t>Median – </a:t>
                      </a:r>
                      <a:r>
                        <a:rPr lang="en-US" sz="1400" dirty="0" err="1">
                          <a:effectLst/>
                        </a:rPr>
                        <a:t>pg</a:t>
                      </a:r>
                      <a:r>
                        <a:rPr lang="en-US" sz="1400" dirty="0">
                          <a:effectLst/>
                        </a:rPr>
                        <a:t>/ml</a:t>
                      </a:r>
                    </a:p>
                  </a:txBody>
                  <a:tcPr marL="45720" marR="45720" marT="27432" marB="27432" anchor="ctr"/>
                </a:tc>
                <a:tc>
                  <a:txBody>
                    <a:bodyPr/>
                    <a:lstStyle/>
                    <a:p>
                      <a:pPr algn="ctr"/>
                      <a:r>
                        <a:rPr lang="en-US" sz="1400" dirty="0">
                          <a:effectLst/>
                        </a:rPr>
                        <a:t>-22.65</a:t>
                      </a:r>
                    </a:p>
                  </a:txBody>
                  <a:tcPr marL="45720" marR="45720" marT="27432" marB="27432" anchor="ctr"/>
                </a:tc>
                <a:tc>
                  <a:txBody>
                    <a:bodyPr/>
                    <a:lstStyle/>
                    <a:p>
                      <a:pPr algn="ctr"/>
                      <a:r>
                        <a:rPr lang="en-US" sz="1400" dirty="0">
                          <a:effectLst/>
                        </a:rPr>
                        <a:t>20.65</a:t>
                      </a:r>
                    </a:p>
                  </a:txBody>
                  <a:tcPr marL="45720" marR="45720" marT="27432" marB="27432" anchor="ctr"/>
                </a:tc>
                <a:tc>
                  <a:txBody>
                    <a:bodyPr/>
                    <a:lstStyle/>
                    <a:p>
                      <a:pPr algn="ctr"/>
                      <a:endParaRPr lang="en-US" sz="1400" dirty="0">
                        <a:effectLst/>
                      </a:endParaRPr>
                    </a:p>
                  </a:txBody>
                  <a:tcPr marL="45720" marR="45720" marT="27432" marB="27432" anchor="ctr"/>
                </a:tc>
                <a:tc>
                  <a:txBody>
                    <a:bodyPr/>
                    <a:lstStyle/>
                    <a:p>
                      <a:pPr algn="ctr"/>
                      <a:endParaRPr lang="en-US" sz="1400">
                        <a:effectLst/>
                      </a:endParaRPr>
                    </a:p>
                  </a:txBody>
                  <a:tcPr marL="45720" marR="45720" marT="27432" marB="27432" anchor="ctr"/>
                </a:tc>
                <a:extLst>
                  <a:ext uri="{0D108BD9-81ED-4DB2-BD59-A6C34878D82A}">
                    <a16:rowId xmlns:a16="http://schemas.microsoft.com/office/drawing/2014/main" val="922201923"/>
                  </a:ext>
                </a:extLst>
              </a:tr>
              <a:tr h="159471">
                <a:tc>
                  <a:txBody>
                    <a:bodyPr/>
                    <a:lstStyle/>
                    <a:p>
                      <a:r>
                        <a:rPr lang="en-US" sz="1400" dirty="0">
                          <a:effectLst/>
                        </a:rPr>
                        <a:t>Range – </a:t>
                      </a:r>
                      <a:r>
                        <a:rPr lang="en-US" sz="1400" dirty="0" err="1">
                          <a:effectLst/>
                        </a:rPr>
                        <a:t>pg</a:t>
                      </a:r>
                      <a:r>
                        <a:rPr lang="en-US" sz="1400" dirty="0">
                          <a:effectLst/>
                        </a:rPr>
                        <a:t>/ml</a:t>
                      </a:r>
                    </a:p>
                  </a:txBody>
                  <a:tcPr marL="45720" marR="45720" marT="27432" marB="27432" anchor="ctr"/>
                </a:tc>
                <a:tc>
                  <a:txBody>
                    <a:bodyPr/>
                    <a:lstStyle/>
                    <a:p>
                      <a:pPr algn="ctr"/>
                      <a:r>
                        <a:rPr lang="en-US" sz="1400" dirty="0">
                          <a:effectLst/>
                        </a:rPr>
                        <a:t>-11,433.0 to 5373.1</a:t>
                      </a:r>
                    </a:p>
                  </a:txBody>
                  <a:tcPr marL="45720" marR="45720" marT="27432" marB="27432" anchor="ctr"/>
                </a:tc>
                <a:tc>
                  <a:txBody>
                    <a:bodyPr/>
                    <a:lstStyle/>
                    <a:p>
                      <a:pPr algn="ctr"/>
                      <a:r>
                        <a:rPr lang="en-US" sz="1400" dirty="0">
                          <a:effectLst/>
                        </a:rPr>
                        <a:t>-5483.3 to 87,148.3</a:t>
                      </a:r>
                    </a:p>
                  </a:txBody>
                  <a:tcPr marL="45720" marR="45720" marT="27432" marB="27432" anchor="ctr"/>
                </a:tc>
                <a:tc>
                  <a:txBody>
                    <a:bodyPr/>
                    <a:lstStyle/>
                    <a:p>
                      <a:pPr algn="ctr"/>
                      <a:endParaRPr lang="en-US" sz="1400" dirty="0">
                        <a:effectLst/>
                      </a:endParaRPr>
                    </a:p>
                  </a:txBody>
                  <a:tcPr marL="45720" marR="45720" marT="27432" marB="27432" anchor="ctr"/>
                </a:tc>
                <a:tc>
                  <a:txBody>
                    <a:bodyPr/>
                    <a:lstStyle/>
                    <a:p>
                      <a:pPr algn="ctr"/>
                      <a:endParaRPr lang="en-US" sz="1400">
                        <a:effectLst/>
                      </a:endParaRPr>
                    </a:p>
                  </a:txBody>
                  <a:tcPr marL="45720" marR="45720" marT="27432" marB="27432" anchor="ctr"/>
                </a:tc>
                <a:extLst>
                  <a:ext uri="{0D108BD9-81ED-4DB2-BD59-A6C34878D82A}">
                    <a16:rowId xmlns:a16="http://schemas.microsoft.com/office/drawing/2014/main" val="2928665196"/>
                  </a:ext>
                </a:extLst>
              </a:tr>
              <a:tr h="164963">
                <a:tc>
                  <a:txBody>
                    <a:bodyPr/>
                    <a:lstStyle/>
                    <a:p>
                      <a:r>
                        <a:rPr lang="en-US" sz="1400">
                          <a:effectLst/>
                        </a:rPr>
                        <a:t>Ratio to baseline</a:t>
                      </a:r>
                    </a:p>
                  </a:txBody>
                  <a:tcPr marL="45720" marR="45720" marT="27432" marB="27432" anchor="ctr"/>
                </a:tc>
                <a:tc>
                  <a:txBody>
                    <a:bodyPr/>
                    <a:lstStyle/>
                    <a:p>
                      <a:pPr algn="ctr"/>
                      <a:r>
                        <a:rPr lang="en-US" sz="1400" dirty="0">
                          <a:effectLst/>
                        </a:rPr>
                        <a:t>0.85±0.06</a:t>
                      </a:r>
                    </a:p>
                  </a:txBody>
                  <a:tcPr marL="45720" marR="45720" marT="27432" marB="27432" anchor="ctr"/>
                </a:tc>
                <a:tc>
                  <a:txBody>
                    <a:bodyPr/>
                    <a:lstStyle/>
                    <a:p>
                      <a:pPr algn="ctr"/>
                      <a:r>
                        <a:rPr lang="en-US" sz="1400" dirty="0">
                          <a:effectLst/>
                        </a:rPr>
                        <a:t>1.46±0.11</a:t>
                      </a:r>
                    </a:p>
                  </a:txBody>
                  <a:tcPr marL="45720" marR="45720" marT="27432" marB="27432" anchor="ctr"/>
                </a:tc>
                <a:tc>
                  <a:txBody>
                    <a:bodyPr/>
                    <a:lstStyle/>
                    <a:p>
                      <a:pPr algn="ctr"/>
                      <a:r>
                        <a:rPr lang="en-US" sz="1400" dirty="0">
                          <a:effectLst/>
                        </a:rPr>
                        <a:t>0.58±0.06 (0.47 to 0.72)</a:t>
                      </a:r>
                    </a:p>
                  </a:txBody>
                  <a:tcPr marL="45720" marR="45720" marT="27432" marB="27432" anchor="ctr"/>
                </a:tc>
                <a:tc>
                  <a:txBody>
                    <a:bodyPr/>
                    <a:lstStyle/>
                    <a:p>
                      <a:pPr algn="ctr"/>
                      <a:r>
                        <a:rPr lang="en-US" sz="1400" dirty="0">
                          <a:effectLst/>
                        </a:rPr>
                        <a:t>&lt;0.001</a:t>
                      </a:r>
                    </a:p>
                  </a:txBody>
                  <a:tcPr marL="45720" marR="45720" marT="27432" marB="27432" anchor="ctr"/>
                </a:tc>
                <a:extLst>
                  <a:ext uri="{0D108BD9-81ED-4DB2-BD59-A6C34878D82A}">
                    <a16:rowId xmlns:a16="http://schemas.microsoft.com/office/drawing/2014/main" val="137402328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8F46-5D22-2FF4-B855-D1D0AC8FB9E3}"/>
              </a:ext>
            </a:extLst>
          </p:cNvPr>
          <p:cNvSpPr>
            <a:spLocks noGrp="1"/>
          </p:cNvSpPr>
          <p:nvPr>
            <p:ph type="title"/>
          </p:nvPr>
        </p:nvSpPr>
        <p:spPr>
          <a:xfrm>
            <a:off x="609600" y="199505"/>
            <a:ext cx="10744200" cy="1185577"/>
          </a:xfrm>
        </p:spPr>
        <p:txBody>
          <a:bodyPr anchor="t">
            <a:normAutofit/>
          </a:bodyPr>
          <a:lstStyle/>
          <a:p>
            <a:r>
              <a:rPr lang="en-US" altLang="en-US" sz="2800" dirty="0"/>
              <a:t>Long term data for inhaled </a:t>
            </a:r>
            <a:r>
              <a:rPr lang="en-US" altLang="en-US" sz="2800" dirty="0" err="1"/>
              <a:t>treprostinil</a:t>
            </a:r>
            <a:r>
              <a:rPr lang="en-US" altLang="en-US" sz="2800" dirty="0"/>
              <a:t> in PH-ILD is available: </a:t>
            </a:r>
            <a:r>
              <a:rPr lang="en-US" altLang="en-US" sz="2400" b="0" dirty="0">
                <a:solidFill>
                  <a:schemeClr val="accent2"/>
                </a:solidFill>
              </a:rPr>
              <a:t>INCREASE OLE</a:t>
            </a:r>
            <a:endParaRPr lang="en-US" sz="2800" b="0" dirty="0">
              <a:solidFill>
                <a:schemeClr val="accent2"/>
              </a:solidFill>
            </a:endParaRPr>
          </a:p>
        </p:txBody>
      </p:sp>
      <p:sp>
        <p:nvSpPr>
          <p:cNvPr id="21506" name="Content Placeholder 2">
            <a:extLst>
              <a:ext uri="{FF2B5EF4-FFF2-40B4-BE49-F238E27FC236}">
                <a16:creationId xmlns:a16="http://schemas.microsoft.com/office/drawing/2014/main" id="{E60AC4F8-18A2-3FF0-E786-4EC730C90074}"/>
              </a:ext>
            </a:extLst>
          </p:cNvPr>
          <p:cNvSpPr>
            <a:spLocks noGrp="1" noChangeArrowheads="1"/>
          </p:cNvSpPr>
          <p:nvPr>
            <p:ph idx="1"/>
          </p:nvPr>
        </p:nvSpPr>
        <p:spPr bwMode="auto">
          <a:xfrm>
            <a:off x="609600" y="1188086"/>
            <a:ext cx="10744200" cy="4722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2000" dirty="0"/>
              <a:t>6MWD is sustained long term in those originally in IT group who remained on IT.</a:t>
            </a:r>
          </a:p>
          <a:p>
            <a:r>
              <a:rPr lang="en-US" altLang="en-US" sz="2000" dirty="0"/>
              <a:t>6MWD improves in those transitioning from placebo to IT.</a:t>
            </a:r>
          </a:p>
        </p:txBody>
      </p:sp>
      <p:pic>
        <p:nvPicPr>
          <p:cNvPr id="21507" name="Picture 4">
            <a:extLst>
              <a:ext uri="{FF2B5EF4-FFF2-40B4-BE49-F238E27FC236}">
                <a16:creationId xmlns:a16="http://schemas.microsoft.com/office/drawing/2014/main" id="{4EBC33FB-94D7-B2F9-3630-D167609B749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09450" y="2111429"/>
            <a:ext cx="9544497" cy="415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18264FAA-B4B4-5094-D56C-9529EFF80898}"/>
              </a:ext>
            </a:extLst>
          </p:cNvPr>
          <p:cNvCxnSpPr>
            <a:cxnSpLocks/>
          </p:cNvCxnSpPr>
          <p:nvPr/>
        </p:nvCxnSpPr>
        <p:spPr>
          <a:xfrm>
            <a:off x="2282381" y="2670715"/>
            <a:ext cx="742078" cy="87877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2998A33-9465-FB04-9191-28477A22A8DB}"/>
              </a:ext>
            </a:extLst>
          </p:cNvPr>
          <p:cNvCxnSpPr/>
          <p:nvPr/>
        </p:nvCxnSpPr>
        <p:spPr>
          <a:xfrm>
            <a:off x="3707952" y="3774068"/>
            <a:ext cx="2021188" cy="33198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Footer Placeholder 8">
            <a:extLst>
              <a:ext uri="{FF2B5EF4-FFF2-40B4-BE49-F238E27FC236}">
                <a16:creationId xmlns:a16="http://schemas.microsoft.com/office/drawing/2014/main" id="{47C21637-8C0C-0A02-A747-23C288022D5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Waxman A. et al. Long-term inhaled Treprostinil for pulmonary hypertension due to </a:t>
            </a: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interstial</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lung disease.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Respi</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J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2023; 61:2202414.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F2FA71D-AAD7-17D6-9F43-A38CAA2A6771}"/>
              </a:ext>
            </a:extLst>
          </p:cNvPr>
          <p:cNvSpPr>
            <a:spLocks noGrp="1"/>
          </p:cNvSpPr>
          <p:nvPr>
            <p:ph type="title"/>
          </p:nvPr>
        </p:nvSpPr>
        <p:spPr>
          <a:xfrm>
            <a:off x="609600" y="1128842"/>
            <a:ext cx="5351362" cy="1185577"/>
          </a:xfrm>
        </p:spPr>
        <p:txBody>
          <a:bodyPr/>
          <a:lstStyle/>
          <a:p>
            <a:r>
              <a:rPr lang="en-US" dirty="0"/>
              <a:t>Sildenafil… or no sildenafil…?</a:t>
            </a:r>
          </a:p>
        </p:txBody>
      </p:sp>
      <p:sp>
        <p:nvSpPr>
          <p:cNvPr id="3" name="Content Placeholder 2">
            <a:extLst>
              <a:ext uri="{FF2B5EF4-FFF2-40B4-BE49-F238E27FC236}">
                <a16:creationId xmlns:a16="http://schemas.microsoft.com/office/drawing/2014/main" id="{42C9FDDF-3946-7605-B36C-F6D5BD088B3B}"/>
              </a:ext>
            </a:extLst>
          </p:cNvPr>
          <p:cNvSpPr>
            <a:spLocks noGrp="1"/>
          </p:cNvSpPr>
          <p:nvPr>
            <p:ph idx="1"/>
          </p:nvPr>
        </p:nvSpPr>
        <p:spPr>
          <a:xfrm>
            <a:off x="609600" y="1477906"/>
            <a:ext cx="10629418" cy="4722477"/>
          </a:xfrm>
        </p:spPr>
        <p:txBody>
          <a:bodyPr anchor="b">
            <a:normAutofit/>
          </a:bodyPr>
          <a:lstStyle/>
          <a:p>
            <a:r>
              <a:rPr lang="en-US" sz="2000" dirty="0"/>
              <a:t>STEP-IPF: randomized, double-blinded, placebo-controlled trial.</a:t>
            </a:r>
          </a:p>
          <a:p>
            <a:r>
              <a:rPr lang="en-US" sz="2000" dirty="0"/>
              <a:t>180 patient with idiopathic pulmonary fibrosis (IPF) and DLCO &lt; 35% (PH not an inclusion criteria).</a:t>
            </a:r>
          </a:p>
          <a:p>
            <a:r>
              <a:rPr lang="en-US" sz="2000" b="1" dirty="0">
                <a:solidFill>
                  <a:schemeClr val="accent2"/>
                </a:solidFill>
              </a:rPr>
              <a:t>Results: </a:t>
            </a:r>
          </a:p>
          <a:p>
            <a:pPr lvl="1"/>
            <a:r>
              <a:rPr lang="en-US" sz="1800" dirty="0"/>
              <a:t>No difference in increase in 20% or more of 6MWD between placebo and sildenafil</a:t>
            </a:r>
          </a:p>
          <a:p>
            <a:pPr lvl="1"/>
            <a:r>
              <a:rPr lang="en-US" sz="1800" dirty="0"/>
              <a:t>Improvement in secondary endpoint such as dyspnea and QoL</a:t>
            </a:r>
          </a:p>
          <a:p>
            <a:pPr lvl="1"/>
            <a:r>
              <a:rPr lang="en-US" sz="1800" dirty="0"/>
              <a:t>No signal of harm with use of sildenafil</a:t>
            </a:r>
          </a:p>
        </p:txBody>
      </p:sp>
      <p:pic>
        <p:nvPicPr>
          <p:cNvPr id="5" name="Picture 4">
            <a:extLst>
              <a:ext uri="{FF2B5EF4-FFF2-40B4-BE49-F238E27FC236}">
                <a16:creationId xmlns:a16="http://schemas.microsoft.com/office/drawing/2014/main" id="{E9FE9DCD-C935-48D5-D54A-F1D92DCA48CA}"/>
              </a:ext>
            </a:extLst>
          </p:cNvPr>
          <p:cNvPicPr>
            <a:picLocks noChangeAspect="1"/>
          </p:cNvPicPr>
          <p:nvPr/>
        </p:nvPicPr>
        <p:blipFill>
          <a:blip r:embed="rId2"/>
          <a:stretch>
            <a:fillRect/>
          </a:stretch>
        </p:blipFill>
        <p:spPr>
          <a:xfrm>
            <a:off x="4890691" y="657617"/>
            <a:ext cx="6463108" cy="2340226"/>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Footer Placeholder 9">
            <a:extLst>
              <a:ext uri="{FF2B5EF4-FFF2-40B4-BE49-F238E27FC236}">
                <a16:creationId xmlns:a16="http://schemas.microsoft.com/office/drawing/2014/main" id="{BC282E86-B054-828E-DA2B-4E6EAB51CBE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Zisman DA et al. A controlled Trial of Sildenafil in Advanced Idiopathic Pulmonary Fibrosis.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N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Eng</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J Med.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2010;363:620-8.</a:t>
            </a:r>
          </a:p>
        </p:txBody>
      </p:sp>
    </p:spTree>
    <p:extLst>
      <p:ext uri="{BB962C8B-B14F-4D97-AF65-F5344CB8AC3E}">
        <p14:creationId xmlns:p14="http://schemas.microsoft.com/office/powerpoint/2010/main" val="96427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Midwest Regional PH Summit – Management of Pulmonary Hypertension with Comorbidities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ERS/ERC guideline updates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available evidence-based data and patient management strategies for PH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opportunities to apply effective management strategies to improve patient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63945B-84BF-B82C-DB88-CCA52E2860AB}"/>
              </a:ext>
            </a:extLst>
          </p:cNvPr>
          <p:cNvSpPr>
            <a:spLocks noGrp="1"/>
          </p:cNvSpPr>
          <p:nvPr>
            <p:ph type="title"/>
          </p:nvPr>
        </p:nvSpPr>
        <p:spPr/>
        <p:txBody>
          <a:bodyPr/>
          <a:lstStyle/>
          <a:p>
            <a:r>
              <a:rPr lang="en-US" altLang="en-US"/>
              <a:t>Riociguat Should Be Avoided in PH-ILD</a:t>
            </a:r>
            <a:endParaRPr lang="en-US" altLang="en-US" dirty="0"/>
          </a:p>
        </p:txBody>
      </p:sp>
      <p:sp>
        <p:nvSpPr>
          <p:cNvPr id="18434" name="Content Placeholder 2">
            <a:extLst>
              <a:ext uri="{FF2B5EF4-FFF2-40B4-BE49-F238E27FC236}">
                <a16:creationId xmlns:a16="http://schemas.microsoft.com/office/drawing/2014/main" id="{ED6A0B7B-2290-7A3F-7316-2F8AFA09FFEF}"/>
              </a:ext>
            </a:extLst>
          </p:cNvPr>
          <p:cNvSpPr>
            <a:spLocks noGrp="1" noChangeArrowheads="1"/>
          </p:cNvSpPr>
          <p:nvPr>
            <p:ph idx="1"/>
          </p:nvPr>
        </p:nvSpPr>
        <p:spPr bwMode="auto">
          <a:xfrm>
            <a:off x="609600" y="3806032"/>
            <a:ext cx="10744200" cy="2771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a:t>Randomized controlled trial of 147 patients with PH-ILD, </a:t>
            </a:r>
            <a:r>
              <a:rPr lang="en-US" altLang="en-US" dirty="0" err="1"/>
              <a:t>riociguat</a:t>
            </a:r>
            <a:r>
              <a:rPr lang="en-US" altLang="en-US" dirty="0"/>
              <a:t> versus placebo</a:t>
            </a:r>
          </a:p>
          <a:p>
            <a:r>
              <a:rPr lang="en-US" altLang="en-US" dirty="0"/>
              <a:t>Study was terminated early due to increased serious adverse events and mortality in the </a:t>
            </a:r>
            <a:r>
              <a:rPr lang="en-US" altLang="en-US" dirty="0" err="1"/>
              <a:t>riociguat</a:t>
            </a:r>
            <a:r>
              <a:rPr lang="en-US" altLang="en-US" dirty="0"/>
              <a:t> group</a:t>
            </a:r>
          </a:p>
        </p:txBody>
      </p:sp>
      <p:pic>
        <p:nvPicPr>
          <p:cNvPr id="18436" name="Picture 5">
            <a:extLst>
              <a:ext uri="{FF2B5EF4-FFF2-40B4-BE49-F238E27FC236}">
                <a16:creationId xmlns:a16="http://schemas.microsoft.com/office/drawing/2014/main" id="{FAF37378-8582-EE13-0BFF-BB6FA4CA5CA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76590" y="1580335"/>
            <a:ext cx="7426906" cy="1848665"/>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Footer Placeholder 9">
            <a:extLst>
              <a:ext uri="{FF2B5EF4-FFF2-40B4-BE49-F238E27FC236}">
                <a16:creationId xmlns:a16="http://schemas.microsoft.com/office/drawing/2014/main" id="{C5B72E35-D45A-8192-DE93-51AD1F642773}"/>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rgbClr val="929292"/>
                </a:solidFill>
                <a:effectLst/>
                <a:uLnTx/>
                <a:uFillTx/>
                <a:latin typeface="Arial" panose="020B0604020202020204"/>
                <a:ea typeface="+mn-ea"/>
                <a:cs typeface="Times New Roman" panose="02020603050405020304" pitchFamily="18" charset="0"/>
              </a:rPr>
              <a:t>Nathan SD, et al. </a:t>
            </a:r>
            <a:r>
              <a:rPr kumimoji="0" lang="en-US" altLang="en-US" sz="1000" b="0" i="1" u="none" strike="noStrike" kern="1200" cap="none" spc="0" normalizeH="0" baseline="0" noProof="0">
                <a:ln>
                  <a:noFill/>
                </a:ln>
                <a:solidFill>
                  <a:srgbClr val="929292"/>
                </a:solidFill>
                <a:effectLst/>
                <a:uLnTx/>
                <a:uFillTx/>
                <a:latin typeface="Arial" panose="020B0604020202020204"/>
                <a:ea typeface="+mn-ea"/>
                <a:cs typeface="Times New Roman" panose="02020603050405020304" pitchFamily="18" charset="0"/>
              </a:rPr>
              <a:t>Lancet Respir Med. </a:t>
            </a:r>
            <a:r>
              <a:rPr kumimoji="0" lang="en-US" altLang="en-US" sz="1000" b="0" i="0" u="none" strike="noStrike" kern="1200" cap="none" spc="0" normalizeH="0" baseline="0" noProof="0">
                <a:ln>
                  <a:noFill/>
                </a:ln>
                <a:solidFill>
                  <a:srgbClr val="929292"/>
                </a:solidFill>
                <a:effectLst/>
                <a:uLnTx/>
                <a:uFillTx/>
                <a:latin typeface="Arial" panose="020B0604020202020204"/>
                <a:ea typeface="+mn-ea"/>
                <a:cs typeface="Times New Roman" panose="02020603050405020304" pitchFamily="18" charset="0"/>
              </a:rPr>
              <a:t>2019;7(9):780-790.</a:t>
            </a:r>
            <a:endParaRPr kumimoji="0" lang="en-US" altLang="en-US" sz="1000" b="0" i="0"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DE80AD-C089-73C9-24C8-A5811423BC09}"/>
              </a:ext>
            </a:extLst>
          </p:cNvPr>
          <p:cNvSpPr>
            <a:spLocks noGrp="1"/>
          </p:cNvSpPr>
          <p:nvPr>
            <p:ph type="title"/>
          </p:nvPr>
        </p:nvSpPr>
        <p:spPr>
          <a:xfrm>
            <a:off x="609600" y="199505"/>
            <a:ext cx="10744200" cy="1185577"/>
          </a:xfrm>
        </p:spPr>
        <p:txBody>
          <a:bodyPr/>
          <a:lstStyle/>
          <a:p>
            <a:r>
              <a:rPr lang="en-US" altLang="en-US" dirty="0"/>
              <a:t>Conclusions</a:t>
            </a:r>
            <a:endParaRPr lang="en-US" dirty="0"/>
          </a:p>
        </p:txBody>
      </p:sp>
      <p:sp>
        <p:nvSpPr>
          <p:cNvPr id="24578" name="Content Placeholder 2">
            <a:extLst>
              <a:ext uri="{FF2B5EF4-FFF2-40B4-BE49-F238E27FC236}">
                <a16:creationId xmlns:a16="http://schemas.microsoft.com/office/drawing/2014/main" id="{300BA788-C771-5F12-2D41-49B90E7E73D8}"/>
              </a:ext>
            </a:extLst>
          </p:cNvPr>
          <p:cNvSpPr>
            <a:spLocks noGrp="1" noChangeArrowheads="1"/>
          </p:cNvSpPr>
          <p:nvPr>
            <p:ph idx="1"/>
          </p:nvPr>
        </p:nvSpPr>
        <p:spPr bwMode="auto">
          <a:xfrm>
            <a:off x="609600" y="1477963"/>
            <a:ext cx="10744200" cy="518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a:t>PH is a serious comorbidity complicating ILD and is associated with worsen prognosis.</a:t>
            </a:r>
          </a:p>
          <a:p>
            <a:r>
              <a:rPr lang="en-US" altLang="en-US" dirty="0"/>
              <a:t>Screening of PH in patients with ILD is reasonable:</a:t>
            </a:r>
          </a:p>
          <a:p>
            <a:pPr lvl="1"/>
            <a:r>
              <a:rPr lang="en-US" altLang="en-US" dirty="0"/>
              <a:t>PFTs</a:t>
            </a:r>
          </a:p>
          <a:p>
            <a:pPr lvl="1"/>
            <a:r>
              <a:rPr lang="en-US" altLang="en-US" dirty="0"/>
              <a:t>CT scan</a:t>
            </a:r>
          </a:p>
          <a:p>
            <a:pPr lvl="1"/>
            <a:r>
              <a:rPr lang="en-US" altLang="en-US" dirty="0"/>
              <a:t>Oxygenation and 6MWD</a:t>
            </a:r>
          </a:p>
          <a:p>
            <a:pPr lvl="1"/>
            <a:r>
              <a:rPr lang="en-US" altLang="en-US" dirty="0"/>
              <a:t>BNP/NTproBNP</a:t>
            </a:r>
          </a:p>
          <a:p>
            <a:pPr lvl="1"/>
            <a:r>
              <a:rPr lang="en-US" altLang="en-US" dirty="0"/>
              <a:t>Echocardiogram</a:t>
            </a:r>
          </a:p>
          <a:p>
            <a:r>
              <a:rPr lang="en-US" altLang="en-US" dirty="0"/>
              <a:t>A right heart catheterization is needed for the diagnosis and stratification.</a:t>
            </a:r>
          </a:p>
          <a:p>
            <a:r>
              <a:rPr lang="en-US" altLang="en-US" dirty="0"/>
              <a:t>Inhaled </a:t>
            </a:r>
            <a:r>
              <a:rPr lang="en-US" altLang="en-US" dirty="0" err="1"/>
              <a:t>treprostinil</a:t>
            </a:r>
            <a:r>
              <a:rPr lang="en-US" altLang="en-US" dirty="0"/>
              <a:t> is the only current FDA approved medication to treat PH-ILD.</a:t>
            </a:r>
          </a:p>
          <a:p>
            <a:r>
              <a:rPr lang="en-US" altLang="en-US" dirty="0"/>
              <a:t>Methodical follow up is crucial.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2"/>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2" y="1658516"/>
            <a:ext cx="9321114" cy="1966550"/>
          </a:xfrm>
        </p:spPr>
        <p:txBody>
          <a:bodyPr>
            <a:normAutofit/>
          </a:bodyPr>
          <a:lstStyle/>
          <a:p>
            <a:pPr>
              <a:lnSpc>
                <a:spcPct val="100000"/>
              </a:lnSpc>
            </a:pPr>
            <a:r>
              <a:rPr lang="en-US" sz="4800" b="1" dirty="0">
                <a:solidFill>
                  <a:schemeClr val="bg1"/>
                </a:solidFill>
                <a:latin typeface="Century Gothic" panose="020B0502020202020204" pitchFamily="34" charset="0"/>
              </a:rPr>
              <a:t>Screening, Diagnosis, and Treatment of PH-ILD</a:t>
            </a:r>
            <a:endParaRPr lang="en-US" sz="6600" b="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09B0D5C5-A089-E63F-2103-B416A75C8D00}"/>
              </a:ext>
            </a:extLst>
          </p:cNvPr>
          <p:cNvSpPr txBox="1"/>
          <p:nvPr/>
        </p:nvSpPr>
        <p:spPr>
          <a:xfrm>
            <a:off x="1986871" y="3660601"/>
            <a:ext cx="6345469"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Victor M. Moles, MD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Clinical Assistant Professor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Associate Director, Pulmonary Hypertension Program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University of Michigan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Ann Arbor, MI</a:t>
            </a:r>
            <a:endParaRPr kumimoji="0" lang="en-US" sz="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035FC555-7661-F482-617A-5FD08987EC4B}"/>
              </a:ext>
            </a:extLst>
          </p:cNvPr>
          <p:cNvCxnSpPr>
            <a:cxnSpLocks/>
          </p:cNvCxnSpPr>
          <p:nvPr/>
        </p:nvCxnSpPr>
        <p:spPr>
          <a:xfrm>
            <a:off x="1483743" y="2040059"/>
            <a:ext cx="0" cy="32716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pic>
        <p:nvPicPr>
          <p:cNvPr id="10" name="Graphic 9">
            <a:extLst>
              <a:ext uri="{FF2B5EF4-FFF2-40B4-BE49-F238E27FC236}">
                <a16:creationId xmlns:a16="http://schemas.microsoft.com/office/drawing/2014/main" id="{F18D8FA0-281C-E2C9-1499-8A27D24D813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195767" y="5011177"/>
            <a:ext cx="2196181" cy="1077214"/>
          </a:xfrm>
          <a:prstGeom prst="rect">
            <a:avLst/>
          </a:prstGeom>
        </p:spPr>
      </p:pic>
    </p:spTree>
    <p:extLst>
      <p:ext uri="{BB962C8B-B14F-4D97-AF65-F5344CB8AC3E}">
        <p14:creationId xmlns:p14="http://schemas.microsoft.com/office/powerpoint/2010/main" val="1425573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DDEACD-4CE9-1BD4-DBC7-94877BB4D9F6}"/>
              </a:ext>
            </a:extLst>
          </p:cNvPr>
          <p:cNvSpPr>
            <a:spLocks noGrp="1"/>
          </p:cNvSpPr>
          <p:nvPr>
            <p:ph type="title"/>
          </p:nvPr>
        </p:nvSpPr>
        <p:spPr>
          <a:xfrm>
            <a:off x="609600" y="199505"/>
            <a:ext cx="10744200" cy="1185577"/>
          </a:xfrm>
        </p:spPr>
        <p:txBody>
          <a:bodyPr/>
          <a:lstStyle/>
          <a:p>
            <a:r>
              <a:rPr lang="en-US" altLang="en-US" dirty="0"/>
              <a:t>Introduction</a:t>
            </a:r>
            <a:endParaRPr lang="en-US" dirty="0"/>
          </a:p>
        </p:txBody>
      </p:sp>
      <p:sp>
        <p:nvSpPr>
          <p:cNvPr id="6146" name="Content Placeholder 2">
            <a:extLst>
              <a:ext uri="{FF2B5EF4-FFF2-40B4-BE49-F238E27FC236}">
                <a16:creationId xmlns:a16="http://schemas.microsoft.com/office/drawing/2014/main" id="{0ADEC724-C9AA-ACB4-994B-4F879AB68A1D}"/>
              </a:ext>
            </a:extLst>
          </p:cNvPr>
          <p:cNvSpPr>
            <a:spLocks noGrp="1" noChangeArrowheads="1"/>
          </p:cNvSpPr>
          <p:nvPr>
            <p:ph idx="1"/>
          </p:nvPr>
        </p:nvSpPr>
        <p:spPr bwMode="auto">
          <a:xfrm>
            <a:off x="609600" y="1477906"/>
            <a:ext cx="10744200" cy="4722477"/>
          </a:xfrm>
        </p:spPr>
        <p:txBody>
          <a:bodyPr vert="horz" wrap="square" lIns="91440" tIns="45720" rIns="91440" bIns="45720" numCol="1" rtlCol="0" anchor="t" anchorCtr="0" compatLnSpc="1">
            <a:prstTxWarp prst="textNoShape">
              <a:avLst/>
            </a:prstTxWarp>
            <a:normAutofit lnSpcReduction="10000"/>
          </a:bodyPr>
          <a:lstStyle/>
          <a:p>
            <a:r>
              <a:rPr lang="en-US" altLang="en-US" dirty="0"/>
              <a:t>Pulmonary hypertension (PH) is a common and underrecognized complication of interstitial lung disease (ILD).</a:t>
            </a:r>
          </a:p>
          <a:p>
            <a:pPr lvl="1"/>
            <a:r>
              <a:rPr lang="en-US" dirty="0"/>
              <a:t>The prevalence of PH associated with ILD (PH-ILD) can range from 8% to &gt;60% and is associated with disease severity</a:t>
            </a:r>
          </a:p>
          <a:p>
            <a:r>
              <a:rPr lang="en-US" altLang="en-US" dirty="0"/>
              <a:t>The mechanisms leading to PH and those driving ILD are incompletely understood.</a:t>
            </a:r>
          </a:p>
          <a:p>
            <a:pPr lvl="1"/>
            <a:r>
              <a:rPr lang="en-US" altLang="en-US" dirty="0"/>
              <a:t>Molecular and genetic pathways</a:t>
            </a:r>
          </a:p>
          <a:p>
            <a:pPr lvl="1"/>
            <a:r>
              <a:rPr lang="en-US" altLang="en-US" dirty="0"/>
              <a:t>Destruction of lung parenchyma</a:t>
            </a:r>
          </a:p>
          <a:p>
            <a:pPr lvl="1"/>
            <a:r>
              <a:rPr lang="en-US" altLang="en-US" dirty="0"/>
              <a:t>Hypoxia leading to vasoconstriction</a:t>
            </a:r>
          </a:p>
          <a:p>
            <a:r>
              <a:rPr lang="en-US" altLang="en-US" dirty="0"/>
              <a:t>PH-ILD is associated with reduced functional capacity, impaired quality of life, greater oxygen requirements and an increased risk of mortality. </a:t>
            </a:r>
          </a:p>
          <a:p>
            <a:pPr lvl="1"/>
            <a:r>
              <a:rPr lang="en-US" altLang="en-US" dirty="0"/>
              <a:t>Until recently, no PH specific medical therapy had demonstrated to be effective in treating this condition</a:t>
            </a:r>
          </a:p>
        </p:txBody>
      </p:sp>
      <p:sp>
        <p:nvSpPr>
          <p:cNvPr id="6" name="Footer Placeholder 5">
            <a:extLst>
              <a:ext uri="{FF2B5EF4-FFF2-40B4-BE49-F238E27FC236}">
                <a16:creationId xmlns:a16="http://schemas.microsoft.com/office/drawing/2014/main" id="{12DDC182-3CD9-D3DB-8A22-CBCF7C1C785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Nathan SD et al. Pulmonary hypertension in chronic lung disease and hypoxia.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Respir J.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2019;53:1801914.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199505"/>
            <a:ext cx="10744200" cy="1185577"/>
          </a:xfrm>
        </p:spPr>
        <p:txBody>
          <a:bodyPr/>
          <a:lstStyle/>
          <a:p>
            <a:r>
              <a:rPr lang="en-US" altLang="en-US" dirty="0"/>
              <a:t>Screening: Noninvasive Testing</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600" y="1477963"/>
            <a:ext cx="10744200" cy="5180532"/>
          </a:xfrm>
        </p:spPr>
        <p:txBody>
          <a:bodyPr>
            <a:normAutofit/>
          </a:bodyPr>
          <a:lstStyle/>
          <a:p>
            <a:r>
              <a:rPr lang="en-US" altLang="en-US" dirty="0"/>
              <a:t>Pulmonary function testing (</a:t>
            </a:r>
            <a:r>
              <a:rPr lang="en-US" altLang="en-US" dirty="0" err="1"/>
              <a:t>PFT</a:t>
            </a:r>
            <a:r>
              <a:rPr lang="en-US" altLang="en-US" dirty="0"/>
              <a:t>)</a:t>
            </a:r>
          </a:p>
          <a:p>
            <a:r>
              <a:rPr lang="en-US" altLang="en-US" dirty="0"/>
              <a:t>Computed tomography (CT) of the chest</a:t>
            </a:r>
          </a:p>
        </p:txBody>
      </p:sp>
      <p:graphicFrame>
        <p:nvGraphicFramePr>
          <p:cNvPr id="8" name="Table 3">
            <a:extLst>
              <a:ext uri="{FF2B5EF4-FFF2-40B4-BE49-F238E27FC236}">
                <a16:creationId xmlns:a16="http://schemas.microsoft.com/office/drawing/2014/main" id="{DBD59328-095A-F53A-593E-A7869F33376F}"/>
              </a:ext>
            </a:extLst>
          </p:cNvPr>
          <p:cNvGraphicFramePr>
            <a:graphicFrameLocks noGrp="1"/>
          </p:cNvGraphicFramePr>
          <p:nvPr/>
        </p:nvGraphicFramePr>
        <p:xfrm>
          <a:off x="1132523" y="2651149"/>
          <a:ext cx="9690351" cy="2130803"/>
        </p:xfrm>
        <a:graphic>
          <a:graphicData uri="http://schemas.openxmlformats.org/drawingml/2006/table">
            <a:tbl>
              <a:tblPr firstRow="1" bandRow="1">
                <a:tableStyleId>{5C22544A-7EE6-4342-B048-85BDC9FD1C3A}</a:tableStyleId>
              </a:tblPr>
              <a:tblGrid>
                <a:gridCol w="3230117">
                  <a:extLst>
                    <a:ext uri="{9D8B030D-6E8A-4147-A177-3AD203B41FA5}">
                      <a16:colId xmlns:a16="http://schemas.microsoft.com/office/drawing/2014/main" val="20000"/>
                    </a:ext>
                  </a:extLst>
                </a:gridCol>
                <a:gridCol w="3230117">
                  <a:extLst>
                    <a:ext uri="{9D8B030D-6E8A-4147-A177-3AD203B41FA5}">
                      <a16:colId xmlns:a16="http://schemas.microsoft.com/office/drawing/2014/main" val="20001"/>
                    </a:ext>
                  </a:extLst>
                </a:gridCol>
                <a:gridCol w="3230117">
                  <a:extLst>
                    <a:ext uri="{9D8B030D-6E8A-4147-A177-3AD203B41FA5}">
                      <a16:colId xmlns:a16="http://schemas.microsoft.com/office/drawing/2014/main" val="20002"/>
                    </a:ext>
                  </a:extLst>
                </a:gridCol>
              </a:tblGrid>
              <a:tr h="775571">
                <a:tc>
                  <a:txBody>
                    <a:bodyPr/>
                    <a:lstStyle/>
                    <a:p>
                      <a:pPr algn="ctr"/>
                      <a:r>
                        <a:rPr lang="en-US" sz="2400" dirty="0">
                          <a:solidFill>
                            <a:schemeClr val="tx1"/>
                          </a:solidFill>
                          <a:latin typeface="+mn-lt"/>
                          <a:cs typeface="Times New Roman" panose="02020603050405020304" pitchFamily="18" charset="0"/>
                        </a:rPr>
                        <a:t>Mild lung disease</a:t>
                      </a:r>
                    </a:p>
                  </a:txBody>
                  <a:tcPr marL="129115" marR="129115" marT="64488" marB="644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a:solidFill>
                          <a:schemeClr val="tx1"/>
                        </a:solidFill>
                        <a:latin typeface="+mn-lt"/>
                        <a:cs typeface="Times New Roman" panose="02020603050405020304" pitchFamily="18" charset="0"/>
                      </a:endParaRPr>
                    </a:p>
                  </a:txBody>
                  <a:tcPr marL="129115" marR="129115" marT="64488" marB="644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a:solidFill>
                            <a:schemeClr val="tx1"/>
                          </a:solidFill>
                          <a:latin typeface="+mn-lt"/>
                          <a:cs typeface="Times New Roman" panose="02020603050405020304" pitchFamily="18" charset="0"/>
                        </a:rPr>
                        <a:t>Severe lung disease</a:t>
                      </a:r>
                    </a:p>
                  </a:txBody>
                  <a:tcPr marL="129115" marR="129115" marT="64488" marB="644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2911">
                <a:tc>
                  <a:txBody>
                    <a:bodyPr/>
                    <a:lstStyle/>
                    <a:p>
                      <a:pPr algn="ctr"/>
                      <a:r>
                        <a:rPr lang="en-US" sz="1800" dirty="0">
                          <a:solidFill>
                            <a:schemeClr val="tx1"/>
                          </a:solidFill>
                          <a:latin typeface="+mn-lt"/>
                          <a:cs typeface="Times New Roman" panose="02020603050405020304" pitchFamily="18" charset="0"/>
                        </a:rPr>
                        <a:t>Obstructive FEV</a:t>
                      </a:r>
                      <a:r>
                        <a:rPr lang="en-US" sz="1800" baseline="0" dirty="0">
                          <a:solidFill>
                            <a:schemeClr val="tx1"/>
                          </a:solidFill>
                          <a:latin typeface="+mn-lt"/>
                          <a:cs typeface="Times New Roman" panose="02020603050405020304" pitchFamily="18" charset="0"/>
                        </a:rPr>
                        <a:t>1</a:t>
                      </a:r>
                      <a:r>
                        <a:rPr lang="en-US" sz="1800" dirty="0">
                          <a:solidFill>
                            <a:schemeClr val="tx1"/>
                          </a:solidFill>
                          <a:latin typeface="+mn-lt"/>
                          <a:cs typeface="Times New Roman" panose="02020603050405020304" pitchFamily="18" charset="0"/>
                        </a:rPr>
                        <a:t>&gt;60%</a:t>
                      </a:r>
                    </a:p>
                    <a:p>
                      <a:pPr algn="ctr"/>
                      <a:r>
                        <a:rPr lang="en-US" sz="1800" dirty="0">
                          <a:solidFill>
                            <a:schemeClr val="tx1"/>
                          </a:solidFill>
                          <a:latin typeface="+mn-lt"/>
                          <a:cs typeface="Times New Roman" panose="02020603050405020304" pitchFamily="18" charset="0"/>
                        </a:rPr>
                        <a:t>Restrictive FVC&gt;70%</a:t>
                      </a:r>
                    </a:p>
                  </a:txBody>
                  <a:tcPr marL="129115" marR="129115" marT="64488" marB="644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a:solidFill>
                            <a:schemeClr val="tx1"/>
                          </a:solidFill>
                          <a:latin typeface="+mn-lt"/>
                          <a:cs typeface="Times New Roman" panose="02020603050405020304" pitchFamily="18" charset="0"/>
                        </a:rPr>
                        <a:t>Physiological severity</a:t>
                      </a:r>
                    </a:p>
                  </a:txBody>
                  <a:tcPr marL="129115" marR="129115" marT="64488" marB="644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mn-lt"/>
                          <a:cs typeface="Times New Roman" panose="02020603050405020304" pitchFamily="18" charset="0"/>
                        </a:rPr>
                        <a:t>Obstructive </a:t>
                      </a:r>
                      <a:r>
                        <a:rPr lang="en-US" sz="1800" dirty="0" err="1">
                          <a:solidFill>
                            <a:schemeClr val="tx1"/>
                          </a:solidFill>
                          <a:latin typeface="+mn-lt"/>
                          <a:cs typeface="Times New Roman" panose="02020603050405020304" pitchFamily="18" charset="0"/>
                        </a:rPr>
                        <a:t>FEV</a:t>
                      </a:r>
                      <a:r>
                        <a:rPr lang="en-US" sz="1800" baseline="0" dirty="0" err="1">
                          <a:solidFill>
                            <a:schemeClr val="tx1"/>
                          </a:solidFill>
                          <a:latin typeface="+mn-lt"/>
                          <a:cs typeface="Times New Roman" panose="02020603050405020304" pitchFamily="18" charset="0"/>
                        </a:rPr>
                        <a:t>1</a:t>
                      </a:r>
                      <a:r>
                        <a:rPr lang="en-US" sz="1800" dirty="0">
                          <a:solidFill>
                            <a:schemeClr val="tx1"/>
                          </a:solidFill>
                          <a:latin typeface="+mn-lt"/>
                          <a:cs typeface="Times New Roman" panose="02020603050405020304" pitchFamily="18" charset="0"/>
                        </a:rPr>
                        <a:t>&lt;60%</a:t>
                      </a:r>
                    </a:p>
                    <a:p>
                      <a:pPr algn="ctr"/>
                      <a:r>
                        <a:rPr lang="en-US" sz="1800" dirty="0">
                          <a:solidFill>
                            <a:schemeClr val="tx1"/>
                          </a:solidFill>
                          <a:latin typeface="+mn-lt"/>
                          <a:cs typeface="Times New Roman" panose="02020603050405020304" pitchFamily="18" charset="0"/>
                        </a:rPr>
                        <a:t>Restrictive FVC&lt;70%</a:t>
                      </a:r>
                    </a:p>
                  </a:txBody>
                  <a:tcPr marL="129115" marR="129115" marT="64488" marB="644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2911">
                <a:tc>
                  <a:txBody>
                    <a:bodyPr/>
                    <a:lstStyle/>
                    <a:p>
                      <a:pPr algn="ctr"/>
                      <a:r>
                        <a:rPr lang="en-US" sz="1800">
                          <a:solidFill>
                            <a:schemeClr val="tx1"/>
                          </a:solidFill>
                          <a:latin typeface="+mn-lt"/>
                          <a:cs typeface="Times New Roman" panose="02020603050405020304" pitchFamily="18" charset="0"/>
                        </a:rPr>
                        <a:t>Minimal parenchymal changes in CT</a:t>
                      </a:r>
                    </a:p>
                  </a:txBody>
                  <a:tcPr marL="129115" marR="129115" marT="64488" marB="644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mn-lt"/>
                          <a:cs typeface="Times New Roman" panose="02020603050405020304" pitchFamily="18" charset="0"/>
                        </a:rPr>
                        <a:t>Morphological severity</a:t>
                      </a:r>
                    </a:p>
                  </a:txBody>
                  <a:tcPr marL="129115" marR="129115" marT="64488" marB="644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mn-lt"/>
                          <a:cs typeface="Times New Roman" panose="02020603050405020304" pitchFamily="18" charset="0"/>
                        </a:rPr>
                        <a:t>Extensive parenchymal changes in CT</a:t>
                      </a:r>
                    </a:p>
                  </a:txBody>
                  <a:tcPr marL="129115" marR="129115" marT="64488" marB="644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0" name="Footer Placeholder 9">
            <a:extLst>
              <a:ext uri="{FF2B5EF4-FFF2-40B4-BE49-F238E27FC236}">
                <a16:creationId xmlns:a16="http://schemas.microsoft.com/office/drawing/2014/main" id="{833C7926-9341-643C-BBDC-D7E4FA61068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err="1">
                <a:ln>
                  <a:noFill/>
                </a:ln>
                <a:solidFill>
                  <a:srgbClr val="929292"/>
                </a:solidFill>
                <a:effectLst/>
                <a:uLnTx/>
                <a:uFillTx/>
                <a:latin typeface="Arial" panose="020B0604020202020204"/>
                <a:ea typeface="+mn-ea"/>
                <a:cs typeface="Times New Roman" panose="02020603050405020304" pitchFamily="18" charset="0"/>
              </a:rPr>
              <a:t>FEV</a:t>
            </a:r>
            <a:r>
              <a:rPr kumimoji="0" lang="en-US" altLang="en-US" sz="1000" b="0" i="0" u="none" strike="noStrike" kern="1200" cap="none" spc="0" normalizeH="0" baseline="-25000" noProof="0" dirty="0" err="1">
                <a:ln>
                  <a:noFill/>
                </a:ln>
                <a:solidFill>
                  <a:srgbClr val="929292"/>
                </a:solidFill>
                <a:effectLst/>
                <a:uLnTx/>
                <a:uFillTx/>
                <a:latin typeface="Arial" panose="020B0604020202020204"/>
                <a:ea typeface="+mn-ea"/>
                <a:cs typeface="Times New Roman" panose="02020603050405020304" pitchFamily="18" charset="0"/>
              </a:rPr>
              <a:t>1</a:t>
            </a:r>
            <a:r>
              <a:rPr kumimoji="0" lang="en-US" altLang="en-US" sz="1000" b="0" i="0"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 forced expiratory volume in 1 s; FVC, forced vital capacity.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Nathan SD, et al.</a:t>
            </a:r>
            <a:r>
              <a:rPr kumimoji="0" lang="en-US" altLang="en-US" sz="1000" b="0" i="1"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 </a:t>
            </a:r>
            <a:r>
              <a:rPr kumimoji="0" lang="en-US" altLang="en-US" sz="1000" b="0" i="1" u="none" strike="noStrike" kern="1200" cap="none" spc="0" normalizeH="0" baseline="0" noProof="0" dirty="0" err="1">
                <a:ln>
                  <a:noFill/>
                </a:ln>
                <a:solidFill>
                  <a:srgbClr val="929292"/>
                </a:solidFill>
                <a:effectLst/>
                <a:uLnTx/>
                <a:uFillTx/>
                <a:latin typeface="Arial" panose="020B0604020202020204"/>
                <a:ea typeface="+mn-ea"/>
                <a:cs typeface="Times New Roman" panose="02020603050405020304" pitchFamily="18" charset="0"/>
              </a:rPr>
              <a:t>Eur</a:t>
            </a:r>
            <a:r>
              <a:rPr kumimoji="0" lang="en-US" altLang="en-US" sz="1000" b="0" i="1"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 Respir J. </a:t>
            </a:r>
            <a:r>
              <a:rPr kumimoji="0" lang="en-US" altLang="en-US" sz="1000" b="0" i="0"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2019;53(1):1801914.</a:t>
            </a:r>
          </a:p>
        </p:txBody>
      </p:sp>
      <p:sp>
        <p:nvSpPr>
          <p:cNvPr id="2" name="Content Placeholder 4">
            <a:extLst>
              <a:ext uri="{FF2B5EF4-FFF2-40B4-BE49-F238E27FC236}">
                <a16:creationId xmlns:a16="http://schemas.microsoft.com/office/drawing/2014/main" id="{9F44875B-358D-F583-9187-C485CD2EA7B3}"/>
              </a:ext>
            </a:extLst>
          </p:cNvPr>
          <p:cNvSpPr txBox="1">
            <a:spLocks/>
          </p:cNvSpPr>
          <p:nvPr/>
        </p:nvSpPr>
        <p:spPr>
          <a:xfrm>
            <a:off x="723900" y="5083810"/>
            <a:ext cx="10744200" cy="9706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Mismatch between degree of ILD and symptoms…?</a:t>
            </a:r>
          </a:p>
          <a:p>
            <a:pPr marL="228600" marR="0" lvl="0" indent="-22860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Consider PH</a:t>
            </a:r>
          </a:p>
          <a:p>
            <a:pPr marL="228600" marR="0" lvl="0" indent="-22860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01877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9">
            <a:extLst>
              <a:ext uri="{FF2B5EF4-FFF2-40B4-BE49-F238E27FC236}">
                <a16:creationId xmlns:a16="http://schemas.microsoft.com/office/drawing/2014/main" id="{3250A804-88C0-CDF0-C677-E629909BA628}"/>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Leuchte</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HH,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Am J Respir Crit Care Med</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2006;173(7):744-750.</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199505"/>
            <a:ext cx="10744200" cy="1185577"/>
          </a:xfrm>
        </p:spPr>
        <p:txBody>
          <a:bodyPr/>
          <a:lstStyle/>
          <a:p>
            <a:r>
              <a:rPr lang="en-US" altLang="en-US"/>
              <a:t>Screening: Noninvasive Testing</a:t>
            </a:r>
            <a:endParaRPr lang="en-US" altLang="en-US" dirty="0"/>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600" y="1477906"/>
            <a:ext cx="10744200" cy="4722477"/>
          </a:xfrm>
        </p:spPr>
        <p:txBody>
          <a:bodyPr>
            <a:normAutofit/>
          </a:bodyPr>
          <a:lstStyle/>
          <a:p>
            <a:pPr marL="0" indent="0">
              <a:buNone/>
            </a:pPr>
            <a:r>
              <a:rPr lang="en-US" altLang="en-US" sz="2800" b="1" dirty="0"/>
              <a:t>Plasma levels of brain natriuretic peptide (BNP) or N-terminal pro-BNP… </a:t>
            </a:r>
          </a:p>
          <a:p>
            <a:r>
              <a:rPr lang="en-US" altLang="en-US" sz="2800" dirty="0"/>
              <a:t>Are elevated in significant  PH-ILD</a:t>
            </a:r>
          </a:p>
          <a:p>
            <a:pPr lvl="1"/>
            <a:r>
              <a:rPr lang="en-US" altLang="en-US" sz="2200" dirty="0"/>
              <a:t>176 patients with chronic lung disease</a:t>
            </a:r>
          </a:p>
          <a:p>
            <a:pPr lvl="1"/>
            <a:r>
              <a:rPr lang="en-US" altLang="en-US" sz="2200" dirty="0"/>
              <a:t>BNP levels predicted presence of significant PH (mean PA &gt; 35 mmHg) as well as 1-year survival</a:t>
            </a:r>
          </a:p>
          <a:p>
            <a:r>
              <a:rPr lang="en-US" altLang="en-US" sz="2800" dirty="0"/>
              <a:t>May have less sensitivity and specificity for milder PH </a:t>
            </a:r>
          </a:p>
          <a:p>
            <a:r>
              <a:rPr lang="en-US" altLang="en-US" sz="2800" dirty="0"/>
              <a:t>May be confounded by left heart abnormalities (e.g. heart failure) </a:t>
            </a:r>
          </a:p>
        </p:txBody>
      </p:sp>
    </p:spTree>
    <p:extLst>
      <p:ext uri="{BB962C8B-B14F-4D97-AF65-F5344CB8AC3E}">
        <p14:creationId xmlns:p14="http://schemas.microsoft.com/office/powerpoint/2010/main" val="287701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199505"/>
            <a:ext cx="4258329" cy="1363077"/>
          </a:xfrm>
        </p:spPr>
        <p:txBody>
          <a:bodyPr/>
          <a:lstStyle/>
          <a:p>
            <a:r>
              <a:rPr lang="en-US" altLang="en-US" dirty="0"/>
              <a:t>Screening: Noninvasive Testing</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600" y="1594068"/>
            <a:ext cx="10744200" cy="652051"/>
          </a:xfrm>
        </p:spPr>
        <p:txBody>
          <a:bodyPr/>
          <a:lstStyle/>
          <a:p>
            <a:r>
              <a:rPr lang="en-US" altLang="en-US" dirty="0"/>
              <a:t>Echocardiography</a:t>
            </a:r>
          </a:p>
        </p:txBody>
      </p:sp>
      <p:pic>
        <p:nvPicPr>
          <p:cNvPr id="6" name="Picture 4">
            <a:extLst>
              <a:ext uri="{FF2B5EF4-FFF2-40B4-BE49-F238E27FC236}">
                <a16:creationId xmlns:a16="http://schemas.microsoft.com/office/drawing/2014/main" id="{8EF77E3D-F7D2-BD95-47A1-CA8A49EBE90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67929" y="266131"/>
            <a:ext cx="7171921" cy="639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a:extLst>
              <a:ext uri="{FF2B5EF4-FFF2-40B4-BE49-F238E27FC236}">
                <a16:creationId xmlns:a16="http://schemas.microsoft.com/office/drawing/2014/main" id="{58D220B7-6DE6-5AE0-C254-110AEEE7A95F}"/>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219075" algn="l"/>
              </a:tabLst>
              <a:defRPr/>
            </a:pPr>
            <a:r>
              <a:rPr kumimoji="0" lang="fr-FR" sz="1000" b="0" i="0"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Humbert M, et al. </a:t>
            </a:r>
            <a:r>
              <a:rPr kumimoji="0" lang="fr-FR" sz="1000" b="0" i="1" u="none" strike="noStrike" kern="1200" cap="none" spc="0" normalizeH="0" baseline="0" noProof="0" dirty="0" err="1">
                <a:ln>
                  <a:noFill/>
                </a:ln>
                <a:solidFill>
                  <a:srgbClr val="929292"/>
                </a:solidFill>
                <a:effectLst/>
                <a:uLnTx/>
                <a:uFillTx/>
                <a:latin typeface="Arial" panose="020B0604020202020204"/>
                <a:ea typeface="+mn-ea"/>
                <a:cs typeface="Times New Roman" panose="02020603050405020304" pitchFamily="18" charset="0"/>
              </a:rPr>
              <a:t>Eur</a:t>
            </a:r>
            <a:r>
              <a:rPr kumimoji="0" lang="fr-FR" sz="1000" b="0" i="1"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 </a:t>
            </a:r>
            <a:r>
              <a:rPr kumimoji="0" lang="fr-FR" sz="1000" b="0" i="1" u="none" strike="noStrike" kern="1200" cap="none" spc="0" normalizeH="0" baseline="0" noProof="0" dirty="0" err="1">
                <a:ln>
                  <a:noFill/>
                </a:ln>
                <a:solidFill>
                  <a:srgbClr val="929292"/>
                </a:solidFill>
                <a:effectLst/>
                <a:uLnTx/>
                <a:uFillTx/>
                <a:latin typeface="Arial" panose="020B0604020202020204"/>
                <a:ea typeface="+mn-ea"/>
                <a:cs typeface="Times New Roman" panose="02020603050405020304" pitchFamily="18" charset="0"/>
              </a:rPr>
              <a:t>Respir</a:t>
            </a:r>
            <a:r>
              <a:rPr kumimoji="0" lang="fr-FR" sz="1000" b="0" i="1"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 J. </a:t>
            </a:r>
            <a:r>
              <a:rPr kumimoji="0" lang="fr-FR" sz="1000" b="0" i="0" u="none" strike="noStrike" kern="1200" cap="none" spc="0" normalizeH="0" baseline="0" noProof="0" dirty="0">
                <a:ln>
                  <a:noFill/>
                </a:ln>
                <a:solidFill>
                  <a:srgbClr val="929292"/>
                </a:solidFill>
                <a:effectLst/>
                <a:uLnTx/>
                <a:uFillTx/>
                <a:latin typeface="Arial" panose="020B0604020202020204"/>
                <a:ea typeface="+mn-ea"/>
                <a:cs typeface="Times New Roman" panose="02020603050405020304" pitchFamily="18" charset="0"/>
              </a:rPr>
              <a:t>2023;61(1):2200879.</a:t>
            </a:r>
          </a:p>
        </p:txBody>
      </p:sp>
    </p:spTree>
    <p:extLst>
      <p:ext uri="{BB962C8B-B14F-4D97-AF65-F5344CB8AC3E}">
        <p14:creationId xmlns:p14="http://schemas.microsoft.com/office/powerpoint/2010/main" val="56508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477286" y="1690112"/>
            <a:ext cx="2838304" cy="3245947"/>
          </a:xfrm>
        </p:spPr>
        <p:txBody>
          <a:bodyPr>
            <a:normAutofit/>
          </a:bodyPr>
          <a:lstStyle/>
          <a:p>
            <a:r>
              <a:rPr lang="en-US" altLang="en-US" dirty="0"/>
              <a:t>Screening: Noninvasive Testing</a:t>
            </a:r>
            <a:br>
              <a:rPr lang="en-US" altLang="en-US" dirty="0"/>
            </a:br>
            <a:br>
              <a:rPr lang="en-US" altLang="en-US" dirty="0"/>
            </a:br>
            <a:r>
              <a:rPr lang="en-US" altLang="en-US" sz="2400" b="0" dirty="0"/>
              <a:t>Examples of Echocardiogram</a:t>
            </a:r>
            <a:endParaRPr lang="en-US" altLang="en-US" b="0" dirty="0"/>
          </a:p>
        </p:txBody>
      </p:sp>
      <p:pic>
        <p:nvPicPr>
          <p:cNvPr id="2" name="Picture 4">
            <a:extLst>
              <a:ext uri="{FF2B5EF4-FFF2-40B4-BE49-F238E27FC236}">
                <a16:creationId xmlns:a16="http://schemas.microsoft.com/office/drawing/2014/main" id="{B027C534-28F7-B62F-E2F2-25653423740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784990" y="409233"/>
            <a:ext cx="3929724" cy="294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07735C0-A024-FEB6-FF1B-9C6377D96AC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86940" y="3502449"/>
            <a:ext cx="3927774" cy="294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K psax">
            <a:hlinkClick r:id="" action="ppaction://media"/>
            <a:extLst>
              <a:ext uri="{FF2B5EF4-FFF2-40B4-BE49-F238E27FC236}">
                <a16:creationId xmlns:a16="http://schemas.microsoft.com/office/drawing/2014/main" id="{F6FE6E95-4E6D-F189-A605-7098C28FA009}"/>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3709852" y="3502449"/>
            <a:ext cx="3929724" cy="2947293"/>
          </a:xfrm>
          <a:prstGeom prst="rect">
            <a:avLst/>
          </a:prstGeom>
        </p:spPr>
      </p:pic>
      <p:pic>
        <p:nvPicPr>
          <p:cNvPr id="8" name="KJ a4">
            <a:hlinkClick r:id="" action="ppaction://media"/>
            <a:extLst>
              <a:ext uri="{FF2B5EF4-FFF2-40B4-BE49-F238E27FC236}">
                <a16:creationId xmlns:a16="http://schemas.microsoft.com/office/drawing/2014/main" id="{272B81FC-64B8-F0D4-39B2-CC402F450041}"/>
              </a:ext>
            </a:extLst>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3709852" y="408258"/>
            <a:ext cx="3929724" cy="2947293"/>
          </a:xfrm>
          <a:prstGeom prst="rect">
            <a:avLst/>
          </a:prstGeom>
        </p:spPr>
      </p:pic>
    </p:spTree>
    <p:extLst>
      <p:ext uri="{BB962C8B-B14F-4D97-AF65-F5344CB8AC3E}">
        <p14:creationId xmlns:p14="http://schemas.microsoft.com/office/powerpoint/2010/main" val="288521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49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repeatCount="indefinite"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repeatCount="indefinite"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3.xml><?xml version="1.0" encoding="utf-8"?>
<a:theme xmlns:a="http://schemas.openxmlformats.org/drawingml/2006/main" name="2_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1657</Words>
  <Application>Microsoft Macintosh PowerPoint</Application>
  <PresentationFormat>Widescreen</PresentationFormat>
  <Paragraphs>207</Paragraphs>
  <Slides>22</Slides>
  <Notes>5</Notes>
  <HiddenSlides>0</HiddenSlides>
  <MMClips>4</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Calibri Light</vt:lpstr>
      <vt:lpstr>Century Gothic</vt:lpstr>
      <vt:lpstr>Trebuchet MS</vt:lpstr>
      <vt:lpstr>Office Theme</vt:lpstr>
      <vt:lpstr>1_PCC20</vt:lpstr>
      <vt:lpstr>2_PCC20</vt:lpstr>
      <vt:lpstr>PowerPoint Presentation</vt:lpstr>
      <vt:lpstr>PowerPoint Presentation</vt:lpstr>
      <vt:lpstr>Disclaimer</vt:lpstr>
      <vt:lpstr>Screening, Diagnosis, and Treatment of PH-ILD</vt:lpstr>
      <vt:lpstr>Introduction</vt:lpstr>
      <vt:lpstr>Screening: Noninvasive Testing</vt:lpstr>
      <vt:lpstr>Screening: Noninvasive Testing</vt:lpstr>
      <vt:lpstr>Screening: Noninvasive Testing</vt:lpstr>
      <vt:lpstr>Screening: Noninvasive Testing  Examples of Echocardiogram</vt:lpstr>
      <vt:lpstr>Diagnosis: Right Heart Catheterization</vt:lpstr>
      <vt:lpstr>Parenchymal Lung Changes and Vasculopathy May Exist Across a Multidimensional Spectrum</vt:lpstr>
      <vt:lpstr>Consensus approach to screening pH in ILD patients</vt:lpstr>
      <vt:lpstr>PowerPoint Presentation</vt:lpstr>
      <vt:lpstr>Any Level of PH Portends Worse Survival in Patients with ILD</vt:lpstr>
      <vt:lpstr>Treatment of PH-ILD</vt:lpstr>
      <vt:lpstr>Inhaled Treprostinil INCREASEs Functional Capacity  in PH-ILD</vt:lpstr>
      <vt:lpstr>Inhaled treprostinil decreases NTproBNP and occurrence of clinical worsening event</vt:lpstr>
      <vt:lpstr>Long term data for inhaled treprostinil in PH-ILD is available: INCREASE OLE</vt:lpstr>
      <vt:lpstr>Sildenafil… or no sildenafil…?</vt:lpstr>
      <vt:lpstr>Riociguat Should Be Avoided in PH-ILD</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Moriah Diethorn</cp:lastModifiedBy>
  <cp:revision>6</cp:revision>
  <dcterms:created xsi:type="dcterms:W3CDTF">2023-11-27T22:21:49Z</dcterms:created>
  <dcterms:modified xsi:type="dcterms:W3CDTF">2023-11-28T14:12:49Z</dcterms:modified>
  <cp:category/>
</cp:coreProperties>
</file>