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4" r:id="rId3"/>
  </p:sldMasterIdLst>
  <p:notesMasterIdLst>
    <p:notesMasterId r:id="rId38"/>
  </p:notesMasterIdLst>
  <p:sldIdLst>
    <p:sldId id="2147375305" r:id="rId4"/>
    <p:sldId id="265" r:id="rId5"/>
    <p:sldId id="256" r:id="rId6"/>
    <p:sldId id="2147375308" r:id="rId7"/>
    <p:sldId id="2147375312" r:id="rId8"/>
    <p:sldId id="322" r:id="rId9"/>
    <p:sldId id="323" r:id="rId10"/>
    <p:sldId id="373" r:id="rId11"/>
    <p:sldId id="374" r:id="rId12"/>
    <p:sldId id="377" r:id="rId13"/>
    <p:sldId id="380" r:id="rId14"/>
    <p:sldId id="381" r:id="rId15"/>
    <p:sldId id="379" r:id="rId16"/>
    <p:sldId id="385" r:id="rId17"/>
    <p:sldId id="386" r:id="rId18"/>
    <p:sldId id="303" r:id="rId19"/>
    <p:sldId id="285" r:id="rId20"/>
    <p:sldId id="384" r:id="rId21"/>
    <p:sldId id="406" r:id="rId22"/>
    <p:sldId id="404" r:id="rId23"/>
    <p:sldId id="405" r:id="rId24"/>
    <p:sldId id="407" r:id="rId25"/>
    <p:sldId id="388" r:id="rId26"/>
    <p:sldId id="2147375316" r:id="rId27"/>
    <p:sldId id="367" r:id="rId28"/>
    <p:sldId id="366" r:id="rId29"/>
    <p:sldId id="2147375313" r:id="rId30"/>
    <p:sldId id="409" r:id="rId31"/>
    <p:sldId id="410" r:id="rId32"/>
    <p:sldId id="411" r:id="rId33"/>
    <p:sldId id="412" r:id="rId34"/>
    <p:sldId id="413" r:id="rId35"/>
    <p:sldId id="414" r:id="rId36"/>
    <p:sldId id="214737529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p:cViewPr varScale="1">
        <p:scale>
          <a:sx n="124" d="100"/>
          <a:sy n="124" d="100"/>
        </p:scale>
        <p:origin x="5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771036-7D32-B74B-8AF6-AD5CB019209B}" type="datetimeFigureOut">
              <a:rPr lang="en-US" smtClean="0"/>
              <a:t>11/28/23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92A491-EBAB-3842-8B9E-3C84D40360B2}" type="slidenum">
              <a:rPr lang="en-US" smtClean="0"/>
              <a:t>‹#›</a:t>
            </a:fld>
            <a:endParaRPr lang="en-US"/>
          </a:p>
        </p:txBody>
      </p:sp>
    </p:spTree>
    <p:extLst>
      <p:ext uri="{BB962C8B-B14F-4D97-AF65-F5344CB8AC3E}">
        <p14:creationId xmlns:p14="http://schemas.microsoft.com/office/powerpoint/2010/main" val="344533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15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6D261-4ACC-5E49-97C5-9D8FD2D9A3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3893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477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5EE7-F82B-CB90-B9CC-F1E6CBA15E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9F7035-07E1-DBF5-04F5-01194DA1C4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F78E57-4F19-CFCD-7922-C8BC98C820AF}"/>
              </a:ext>
            </a:extLst>
          </p:cNvPr>
          <p:cNvSpPr>
            <a:spLocks noGrp="1"/>
          </p:cNvSpPr>
          <p:nvPr>
            <p:ph type="dt" sz="half" idx="10"/>
          </p:nvPr>
        </p:nvSpPr>
        <p:spPr/>
        <p:txBody>
          <a:bodyPr/>
          <a:lstStyle/>
          <a:p>
            <a:fld id="{76FBF86D-1F24-9041-9B06-6D2E4BBFF0F8}" type="datetimeFigureOut">
              <a:rPr lang="en-US" smtClean="0"/>
              <a:t>11/28/23</a:t>
            </a:fld>
            <a:endParaRPr lang="en-US"/>
          </a:p>
        </p:txBody>
      </p:sp>
      <p:sp>
        <p:nvSpPr>
          <p:cNvPr id="5" name="Footer Placeholder 4">
            <a:extLst>
              <a:ext uri="{FF2B5EF4-FFF2-40B4-BE49-F238E27FC236}">
                <a16:creationId xmlns:a16="http://schemas.microsoft.com/office/drawing/2014/main" id="{0EF20217-64F4-72F9-F017-ACAAA8A2CB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E7678-B39E-8BC7-6FD6-B695E0E7D9A9}"/>
              </a:ext>
            </a:extLst>
          </p:cNvPr>
          <p:cNvSpPr>
            <a:spLocks noGrp="1"/>
          </p:cNvSpPr>
          <p:nvPr>
            <p:ph type="sldNum" sz="quarter" idx="12"/>
          </p:nvPr>
        </p:nvSpPr>
        <p:spPr/>
        <p:txBody>
          <a:bodyPr/>
          <a:lstStyle/>
          <a:p>
            <a:fld id="{550A9EF4-61FD-7C42-9ABA-C6B42C7D7904}" type="slidenum">
              <a:rPr lang="en-US" smtClean="0"/>
              <a:t>‹#›</a:t>
            </a:fld>
            <a:endParaRPr lang="en-US"/>
          </a:p>
        </p:txBody>
      </p:sp>
    </p:spTree>
    <p:extLst>
      <p:ext uri="{BB962C8B-B14F-4D97-AF65-F5344CB8AC3E}">
        <p14:creationId xmlns:p14="http://schemas.microsoft.com/office/powerpoint/2010/main" val="2889266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CDC00-D58B-78D0-6E63-327DE4D736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260E8B-CA82-3F8C-8206-04A45AD581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F4F7B-9E57-0A96-F0E3-989F9AC00014}"/>
              </a:ext>
            </a:extLst>
          </p:cNvPr>
          <p:cNvSpPr>
            <a:spLocks noGrp="1"/>
          </p:cNvSpPr>
          <p:nvPr>
            <p:ph type="dt" sz="half" idx="10"/>
          </p:nvPr>
        </p:nvSpPr>
        <p:spPr/>
        <p:txBody>
          <a:bodyPr/>
          <a:lstStyle/>
          <a:p>
            <a:fld id="{76FBF86D-1F24-9041-9B06-6D2E4BBFF0F8}" type="datetimeFigureOut">
              <a:rPr lang="en-US" smtClean="0"/>
              <a:t>11/28/23</a:t>
            </a:fld>
            <a:endParaRPr lang="en-US"/>
          </a:p>
        </p:txBody>
      </p:sp>
      <p:sp>
        <p:nvSpPr>
          <p:cNvPr id="5" name="Footer Placeholder 4">
            <a:extLst>
              <a:ext uri="{FF2B5EF4-FFF2-40B4-BE49-F238E27FC236}">
                <a16:creationId xmlns:a16="http://schemas.microsoft.com/office/drawing/2014/main" id="{4546AAA3-10DE-8962-9D36-91C9D2B3F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3893C5-1566-A5A8-8955-679AC7FE6346}"/>
              </a:ext>
            </a:extLst>
          </p:cNvPr>
          <p:cNvSpPr>
            <a:spLocks noGrp="1"/>
          </p:cNvSpPr>
          <p:nvPr>
            <p:ph type="sldNum" sz="quarter" idx="12"/>
          </p:nvPr>
        </p:nvSpPr>
        <p:spPr/>
        <p:txBody>
          <a:bodyPr/>
          <a:lstStyle/>
          <a:p>
            <a:fld id="{550A9EF4-61FD-7C42-9ABA-C6B42C7D7904}" type="slidenum">
              <a:rPr lang="en-US" smtClean="0"/>
              <a:t>‹#›</a:t>
            </a:fld>
            <a:endParaRPr lang="en-US"/>
          </a:p>
        </p:txBody>
      </p:sp>
    </p:spTree>
    <p:extLst>
      <p:ext uri="{BB962C8B-B14F-4D97-AF65-F5344CB8AC3E}">
        <p14:creationId xmlns:p14="http://schemas.microsoft.com/office/powerpoint/2010/main" val="119431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09FF35-425B-E274-5254-34AD15E1D4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B33CC-CAAD-44E9-9531-F216F12283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70FB20-9F05-B51E-1E42-D0D599949AA4}"/>
              </a:ext>
            </a:extLst>
          </p:cNvPr>
          <p:cNvSpPr>
            <a:spLocks noGrp="1"/>
          </p:cNvSpPr>
          <p:nvPr>
            <p:ph type="dt" sz="half" idx="10"/>
          </p:nvPr>
        </p:nvSpPr>
        <p:spPr/>
        <p:txBody>
          <a:bodyPr/>
          <a:lstStyle/>
          <a:p>
            <a:fld id="{76FBF86D-1F24-9041-9B06-6D2E4BBFF0F8}" type="datetimeFigureOut">
              <a:rPr lang="en-US" smtClean="0"/>
              <a:t>11/28/23</a:t>
            </a:fld>
            <a:endParaRPr lang="en-US"/>
          </a:p>
        </p:txBody>
      </p:sp>
      <p:sp>
        <p:nvSpPr>
          <p:cNvPr id="5" name="Footer Placeholder 4">
            <a:extLst>
              <a:ext uri="{FF2B5EF4-FFF2-40B4-BE49-F238E27FC236}">
                <a16:creationId xmlns:a16="http://schemas.microsoft.com/office/drawing/2014/main" id="{E1538B17-02D4-85D4-F2B5-A5FC764A7F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2A35B-00DD-B9C8-6BCF-61E60DAAEA2A}"/>
              </a:ext>
            </a:extLst>
          </p:cNvPr>
          <p:cNvSpPr>
            <a:spLocks noGrp="1"/>
          </p:cNvSpPr>
          <p:nvPr>
            <p:ph type="sldNum" sz="quarter" idx="12"/>
          </p:nvPr>
        </p:nvSpPr>
        <p:spPr/>
        <p:txBody>
          <a:bodyPr/>
          <a:lstStyle/>
          <a:p>
            <a:fld id="{550A9EF4-61FD-7C42-9ABA-C6B42C7D7904}" type="slidenum">
              <a:rPr lang="en-US" smtClean="0"/>
              <a:t>‹#›</a:t>
            </a:fld>
            <a:endParaRPr lang="en-US"/>
          </a:p>
        </p:txBody>
      </p:sp>
    </p:spTree>
    <p:extLst>
      <p:ext uri="{BB962C8B-B14F-4D97-AF65-F5344CB8AC3E}">
        <p14:creationId xmlns:p14="http://schemas.microsoft.com/office/powerpoint/2010/main" val="3424528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40"/>
            <a:ext cx="10515600" cy="2852737"/>
          </a:xfrm>
        </p:spPr>
        <p:txBody>
          <a:bodyPr anchor="ctr">
            <a:normAutofit/>
          </a:bodyPr>
          <a:lstStyle>
            <a:lvl1pPr>
              <a:defRPr sz="48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4"/>
            <a:ext cx="10515600" cy="1500187"/>
          </a:xfrm>
          <a:prstGeom prst="rect">
            <a:avLst/>
          </a:prstGeo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2" y="6356351"/>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r>
              <a:rPr lang="en-US"/>
              <a:t>Delcroix M, et al. Eur Respir Rev. 2015;24(138):621-629, Hoeper MM, et al. Lancet Respir Med. 2016;4(4):306-322, Humbert M, et al. Eur Respir J. 2010;36(3):549–555.</a:t>
            </a:r>
          </a:p>
        </p:txBody>
      </p:sp>
      <p:pic>
        <p:nvPicPr>
          <p:cNvPr id="8" name="Picture 7">
            <a:extLst>
              <a:ext uri="{FF2B5EF4-FFF2-40B4-BE49-F238E27FC236}">
                <a16:creationId xmlns:a16="http://schemas.microsoft.com/office/drawing/2014/main" id="{46147BEB-DBFC-41AF-8A4B-718D90B9AB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10" name="Picture 9">
            <a:extLst>
              <a:ext uri="{FF2B5EF4-FFF2-40B4-BE49-F238E27FC236}">
                <a16:creationId xmlns:a16="http://schemas.microsoft.com/office/drawing/2014/main" id="{1AA4465C-7E8E-47D9-93EC-E2ADB99327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93854"/>
            <a:ext cx="1537747" cy="787653"/>
          </a:xfrm>
          <a:prstGeom prst="rect">
            <a:avLst/>
          </a:prstGeom>
        </p:spPr>
      </p:pic>
    </p:spTree>
    <p:extLst>
      <p:ext uri="{BB962C8B-B14F-4D97-AF65-F5344CB8AC3E}">
        <p14:creationId xmlns:p14="http://schemas.microsoft.com/office/powerpoint/2010/main" val="1682180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pisode Tit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40"/>
            <a:ext cx="10515600" cy="2852737"/>
          </a:xfrm>
        </p:spPr>
        <p:txBody>
          <a:bodyPr anchor="b">
            <a:normAutofit/>
          </a:bodyPr>
          <a:lstStyle>
            <a:lvl1pPr algn="r">
              <a:defRPr sz="36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4"/>
            <a:ext cx="10515600" cy="1500187"/>
          </a:xfrm>
          <a:prstGeom prst="rect">
            <a:avLst/>
          </a:prstGeom>
        </p:spPr>
        <p:txBody>
          <a:bodyPr>
            <a:normAutofit/>
          </a:bodyPr>
          <a:lstStyle>
            <a:lvl1pPr marL="0" indent="0" algn="r">
              <a:buNone/>
              <a:defRPr sz="16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2" y="6356351"/>
            <a:ext cx="10515599" cy="442131"/>
          </a:xfrm>
          <a:prstGeom prst="rect">
            <a:avLst/>
          </a:prstGeom>
        </p:spPr>
        <p:txBody>
          <a:bodyPr vert="horz" lIns="91440" tIns="45720" rIns="91440" bIns="45720" rtlCol="0" anchor="b"/>
          <a:lstStyle>
            <a:lvl1pPr algn="l">
              <a:defRPr sz="1200">
                <a:solidFill>
                  <a:schemeClr val="tx1">
                    <a:tint val="75000"/>
                  </a:schemeClr>
                </a:solidFill>
              </a:defRPr>
            </a:lvl1pPr>
          </a:lstStyle>
          <a:p>
            <a:r>
              <a:rPr lang="en-US"/>
              <a:t>Delcroix M, et al. Eur Respir Rev. 2015;24(138):621-629, Hoeper MM, et al. Lancet Respir Med. 2016;4(4):306-322, Humbert M, et al. Eur Respir J. 2010;36(3):549–555.</a:t>
            </a:r>
          </a:p>
        </p:txBody>
      </p:sp>
      <p:pic>
        <p:nvPicPr>
          <p:cNvPr id="8" name="Picture 7">
            <a:extLst>
              <a:ext uri="{FF2B5EF4-FFF2-40B4-BE49-F238E27FC236}">
                <a16:creationId xmlns:a16="http://schemas.microsoft.com/office/drawing/2014/main" id="{DF5F5FB5-B40D-470D-8C41-B7CE27E5193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7" name="Picture 6">
            <a:extLst>
              <a:ext uri="{FF2B5EF4-FFF2-40B4-BE49-F238E27FC236}">
                <a16:creationId xmlns:a16="http://schemas.microsoft.com/office/drawing/2014/main" id="{9F979B0B-4A4D-4553-BE93-A1959FB58E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93854"/>
            <a:ext cx="1537747" cy="787653"/>
          </a:xfrm>
          <a:prstGeom prst="rect">
            <a:avLst/>
          </a:prstGeom>
        </p:spPr>
      </p:pic>
    </p:spTree>
    <p:extLst>
      <p:ext uri="{BB962C8B-B14F-4D97-AF65-F5344CB8AC3E}">
        <p14:creationId xmlns:p14="http://schemas.microsoft.com/office/powerpoint/2010/main" val="3767899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88FA194F-9E80-4991-A301-2D14D459B8B6}"/>
              </a:ext>
            </a:extLst>
          </p:cNvPr>
          <p:cNvSpPr>
            <a:spLocks noGrp="1"/>
          </p:cNvSpPr>
          <p:nvPr>
            <p:ph type="ftr" sz="quarter" idx="3"/>
          </p:nvPr>
        </p:nvSpPr>
        <p:spPr>
          <a:xfrm>
            <a:off x="609602" y="6356351"/>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r>
              <a:rPr lang="en-US"/>
              <a:t>Delcroix M, et al. Eur Respir Rev. 2015;24(138):621-629, Hoeper MM, et al. Lancet Respir Med. 2016;4(4):306-322, Humbert M, et al. Eur Respir J. 2010;36(3):549–555.</a:t>
            </a:r>
          </a:p>
        </p:txBody>
      </p:sp>
    </p:spTree>
    <p:extLst>
      <p:ext uri="{BB962C8B-B14F-4D97-AF65-F5344CB8AC3E}">
        <p14:creationId xmlns:p14="http://schemas.microsoft.com/office/powerpoint/2010/main" val="238165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d 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4E47-6B81-4DA6-BC35-65E2DCA474B0}"/>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2F70BFC7-62AB-4097-AE5E-3ACB64158A60}"/>
              </a:ext>
            </a:extLst>
          </p:cNvPr>
          <p:cNvSpPr>
            <a:spLocks noGrp="1"/>
          </p:cNvSpPr>
          <p:nvPr>
            <p:ph type="ftr" sz="quarter" idx="3"/>
          </p:nvPr>
        </p:nvSpPr>
        <p:spPr>
          <a:xfrm>
            <a:off x="609602" y="6356351"/>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r>
              <a:rPr lang="en-US"/>
              <a:t>Delcroix M, et al. Eur Respir Rev. 2015;24(138):621-629, Hoeper MM, et al. Lancet Respir Med. 2016;4(4):306-322, Humbert M, et al. Eur Respir J. 2010;36(3):549–555.</a:t>
            </a:r>
          </a:p>
        </p:txBody>
      </p:sp>
    </p:spTree>
    <p:extLst>
      <p:ext uri="{BB962C8B-B14F-4D97-AF65-F5344CB8AC3E}">
        <p14:creationId xmlns:p14="http://schemas.microsoft.com/office/powerpoint/2010/main" val="1676743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FFFFF"/>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68C6A00-68E4-474E-9AA8-0891DD87D051}"/>
              </a:ext>
            </a:extLst>
          </p:cNvPr>
          <p:cNvSpPr>
            <a:spLocks noGrp="1"/>
          </p:cNvSpPr>
          <p:nvPr>
            <p:ph type="ftr" sz="quarter" idx="3"/>
          </p:nvPr>
        </p:nvSpPr>
        <p:spPr>
          <a:xfrm>
            <a:off x="609600" y="6356351"/>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r>
              <a:rPr lang="en-US"/>
              <a:t>Delcroix M, et al. Eur Respir Rev. 2015;24(138):621-629, Hoeper MM, et al. Lancet Respir Med. 2016;4(4):306-322, Humbert M, et al. Eur Respir J. 2010;36(3):549–555.</a:t>
            </a:r>
          </a:p>
        </p:txBody>
      </p:sp>
      <p:sp>
        <p:nvSpPr>
          <p:cNvPr id="6" name="Title Placeholder 1">
            <a:extLst>
              <a:ext uri="{FF2B5EF4-FFF2-40B4-BE49-F238E27FC236}">
                <a16:creationId xmlns:a16="http://schemas.microsoft.com/office/drawing/2014/main" id="{C3A58A5E-CE8B-4381-B491-4E79B68F618B}"/>
              </a:ext>
            </a:extLst>
          </p:cNvPr>
          <p:cNvSpPr>
            <a:spLocks noGrp="1"/>
          </p:cNvSpPr>
          <p:nvPr>
            <p:ph type="title"/>
          </p:nvPr>
        </p:nvSpPr>
        <p:spPr>
          <a:xfrm>
            <a:off x="609600" y="199506"/>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B8793117-580E-4BE7-82EC-6BE8CEEDED56}"/>
              </a:ext>
            </a:extLst>
          </p:cNvPr>
          <p:cNvSpPr>
            <a:spLocks noGrp="1"/>
          </p:cNvSpPr>
          <p:nvPr>
            <p:ph idx="1"/>
          </p:nvPr>
        </p:nvSpPr>
        <p:spPr>
          <a:xfrm>
            <a:off x="609600" y="1477907"/>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7328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8544-5F66-42F5-A339-E46C7881EF7F}"/>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609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5943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DE44C219-F83B-4E76-BAE0-A183B8940696}"/>
              </a:ext>
            </a:extLst>
          </p:cNvPr>
          <p:cNvSpPr>
            <a:spLocks noGrp="1"/>
          </p:cNvSpPr>
          <p:nvPr>
            <p:ph type="ftr" sz="quarter" idx="3"/>
          </p:nvPr>
        </p:nvSpPr>
        <p:spPr>
          <a:xfrm>
            <a:off x="609602" y="6356351"/>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r>
              <a:rPr lang="en-US"/>
              <a:t>Delcroix M, et al. Eur Respir Rev. 2015;24(138):621-629, Hoeper MM, et al. Lancet Respir Med. 2016;4(4):306-322, Humbert M, et al. Eur Respir J. 2010;36(3):549–555.</a:t>
            </a:r>
          </a:p>
        </p:txBody>
      </p:sp>
    </p:spTree>
    <p:extLst>
      <p:ext uri="{BB962C8B-B14F-4D97-AF65-F5344CB8AC3E}">
        <p14:creationId xmlns:p14="http://schemas.microsoft.com/office/powerpoint/2010/main" val="967731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609601" y="1459896"/>
            <a:ext cx="5157787" cy="651539"/>
          </a:xfrm>
          <a:prstGeom prst="rect">
            <a:avLst/>
          </a:prstGeom>
        </p:spPr>
        <p:txBody>
          <a:bodyPr anchor="b"/>
          <a:lstStyle>
            <a:lvl1pPr marL="0" indent="0">
              <a:buNone/>
              <a:defRPr sz="2400" b="1">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609601" y="2111435"/>
            <a:ext cx="5157787" cy="3956856"/>
          </a:xfrm>
          <a:prstGeom prst="rect">
            <a:avLst/>
          </a:prstGeom>
        </p:spPr>
        <p:txBody>
          <a:bodyPr/>
          <a:lstStyle>
            <a:lvl1pPr marL="228594" indent="-228594">
              <a:buClr>
                <a:schemeClr val="accent1"/>
              </a:buClr>
              <a:buSzPct val="100000"/>
              <a:buFont typeface="Arial" panose="020B0604020202020204" pitchFamily="34" charset="0"/>
              <a:buChar char="•"/>
              <a:defRPr/>
            </a:lvl1pPr>
            <a:lvl2pPr marL="685783" indent="-228594">
              <a:buClr>
                <a:schemeClr val="accent1"/>
              </a:buClr>
              <a:buSzPct val="100000"/>
              <a:buFont typeface="Arial" panose="020B0604020202020204" pitchFamily="34" charset="0"/>
              <a:buChar char="•"/>
              <a:defRPr/>
            </a:lvl2pPr>
            <a:lvl3pPr marL="1142971" indent="-228594">
              <a:buClr>
                <a:schemeClr val="accent1"/>
              </a:buClr>
              <a:buSzPct val="100000"/>
              <a:buFont typeface="Arial" panose="020B0604020202020204" pitchFamily="34" charset="0"/>
              <a:buChar char="•"/>
              <a:defRPr/>
            </a:lvl3pPr>
            <a:lvl4pPr marL="1600160" indent="-228594">
              <a:buClr>
                <a:schemeClr val="accent1"/>
              </a:buClr>
              <a:buSzPct val="100000"/>
              <a:buFont typeface="Arial" panose="020B0604020202020204" pitchFamily="34" charset="0"/>
              <a:buChar char="•"/>
              <a:defRPr/>
            </a:lvl4pPr>
            <a:lvl5pPr marL="2057349" indent="-228594">
              <a:buClr>
                <a:schemeClr val="accent1"/>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5942014" y="1459896"/>
            <a:ext cx="5183188" cy="651539"/>
          </a:xfrm>
          <a:prstGeom prst="rect">
            <a:avLst/>
          </a:prstGeom>
        </p:spPr>
        <p:txBody>
          <a:bodyPr anchor="b"/>
          <a:lstStyle>
            <a:lvl1pPr marL="0" indent="0">
              <a:buNone/>
              <a:defRPr sz="24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5942014" y="2111435"/>
            <a:ext cx="5183188" cy="3956856"/>
          </a:xfrm>
          <a:prstGeom prst="rect">
            <a:avLst/>
          </a:prstGeom>
        </p:spPr>
        <p:txBody>
          <a:bodyPr/>
          <a:lstStyle>
            <a:lvl1pPr marL="228594" indent="-228594">
              <a:buClr>
                <a:schemeClr val="accent3"/>
              </a:buClr>
              <a:buFont typeface="Arial" panose="020B0604020202020204" pitchFamily="34" charset="0"/>
              <a:buChar char="•"/>
              <a:defRPr/>
            </a:lvl1pPr>
            <a:lvl2pPr marL="685783" indent="-228594">
              <a:buClr>
                <a:schemeClr val="accent3"/>
              </a:buClr>
              <a:buFont typeface="Arial" panose="020B0604020202020204" pitchFamily="34" charset="0"/>
              <a:buChar char="•"/>
              <a:defRPr/>
            </a:lvl2pPr>
            <a:lvl3pPr marL="1142971" indent="-228594">
              <a:buClr>
                <a:schemeClr val="accent3"/>
              </a:buClr>
              <a:buFont typeface="Arial" panose="020B0604020202020204" pitchFamily="34" charset="0"/>
              <a:buChar char="•"/>
              <a:defRPr/>
            </a:lvl3pPr>
            <a:lvl4pPr marL="1600160" indent="-228594">
              <a:buClr>
                <a:schemeClr val="accent3"/>
              </a:buClr>
              <a:buFont typeface="Arial" panose="020B0604020202020204" pitchFamily="34" charset="0"/>
              <a:buChar char="•"/>
              <a:defRPr/>
            </a:lvl4pPr>
            <a:lvl5pPr marL="2057349" indent="-228594">
              <a:buClr>
                <a:schemeClr val="accent3"/>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a:extLst>
              <a:ext uri="{FF2B5EF4-FFF2-40B4-BE49-F238E27FC236}">
                <a16:creationId xmlns:a16="http://schemas.microsoft.com/office/drawing/2014/main" id="{1994057A-1166-4C4D-AF69-0BF68EE85991}"/>
              </a:ext>
            </a:extLst>
          </p:cNvPr>
          <p:cNvSpPr>
            <a:spLocks noGrp="1"/>
          </p:cNvSpPr>
          <p:nvPr>
            <p:ph type="ftr" sz="quarter" idx="12"/>
          </p:nvPr>
        </p:nvSpPr>
        <p:spPr>
          <a:xfrm>
            <a:off x="609602" y="6356351"/>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r>
              <a:rPr lang="en-US"/>
              <a:t>Delcroix M, et al. Eur Respir Rev. 2015;24(138):621-629, Hoeper MM, et al. Lancet Respir Med. 2016;4(4):306-322, Humbert M, et al. Eur Respir J. 2010;36(3):549–555.</a:t>
            </a:r>
          </a:p>
        </p:txBody>
      </p:sp>
      <p:sp>
        <p:nvSpPr>
          <p:cNvPr id="10" name="Title 1">
            <a:extLst>
              <a:ext uri="{FF2B5EF4-FFF2-40B4-BE49-F238E27FC236}">
                <a16:creationId xmlns:a16="http://schemas.microsoft.com/office/drawing/2014/main" id="{DAD82D1D-D8EA-40A0-9D3E-9683300C0F61}"/>
              </a:ext>
            </a:extLst>
          </p:cNvPr>
          <p:cNvSpPr>
            <a:spLocks noGrp="1"/>
          </p:cNvSpPr>
          <p:nvPr>
            <p:ph type="title"/>
          </p:nvPr>
        </p:nvSpPr>
        <p:spPr>
          <a:xfrm>
            <a:off x="609600" y="199506"/>
            <a:ext cx="10744200" cy="118557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4202761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2062-0692-44AF-80AA-510E920DCD1B}"/>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2D517FC-F71A-47DC-8036-78E7C8941DC5}"/>
              </a:ext>
            </a:extLst>
          </p:cNvPr>
          <p:cNvSpPr>
            <a:spLocks noGrp="1"/>
          </p:cNvSpPr>
          <p:nvPr>
            <p:ph type="ftr" sz="quarter" idx="3"/>
          </p:nvPr>
        </p:nvSpPr>
        <p:spPr>
          <a:xfrm>
            <a:off x="609600" y="6356351"/>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r>
              <a:rPr lang="en-US"/>
              <a:t>Delcroix M, et al. Eur Respir Rev. 2015;24(138):621-629, Hoeper MM, et al. Lancet Respir Med. 2016;4(4):306-322, Humbert M, et al. Eur Respir J. 2010;36(3):549–555.</a:t>
            </a:r>
          </a:p>
        </p:txBody>
      </p:sp>
    </p:spTree>
    <p:extLst>
      <p:ext uri="{BB962C8B-B14F-4D97-AF65-F5344CB8AC3E}">
        <p14:creationId xmlns:p14="http://schemas.microsoft.com/office/powerpoint/2010/main" val="1546115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E33E3-C113-ED52-9914-1E1917FE1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1184EF-216A-6326-5B17-D10F69D3DD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29154-AB36-FF0B-1904-85A7CC16FD51}"/>
              </a:ext>
            </a:extLst>
          </p:cNvPr>
          <p:cNvSpPr>
            <a:spLocks noGrp="1"/>
          </p:cNvSpPr>
          <p:nvPr>
            <p:ph type="dt" sz="half" idx="10"/>
          </p:nvPr>
        </p:nvSpPr>
        <p:spPr/>
        <p:txBody>
          <a:bodyPr/>
          <a:lstStyle/>
          <a:p>
            <a:fld id="{76FBF86D-1F24-9041-9B06-6D2E4BBFF0F8}" type="datetimeFigureOut">
              <a:rPr lang="en-US" smtClean="0"/>
              <a:t>11/28/23</a:t>
            </a:fld>
            <a:endParaRPr lang="en-US"/>
          </a:p>
        </p:txBody>
      </p:sp>
      <p:sp>
        <p:nvSpPr>
          <p:cNvPr id="5" name="Footer Placeholder 4">
            <a:extLst>
              <a:ext uri="{FF2B5EF4-FFF2-40B4-BE49-F238E27FC236}">
                <a16:creationId xmlns:a16="http://schemas.microsoft.com/office/drawing/2014/main" id="{0C5E80D6-FA96-A7C0-E331-D8DE081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56C577-AA00-712E-4E1D-83A8D4F97761}"/>
              </a:ext>
            </a:extLst>
          </p:cNvPr>
          <p:cNvSpPr>
            <a:spLocks noGrp="1"/>
          </p:cNvSpPr>
          <p:nvPr>
            <p:ph type="sldNum" sz="quarter" idx="12"/>
          </p:nvPr>
        </p:nvSpPr>
        <p:spPr/>
        <p:txBody>
          <a:bodyPr/>
          <a:lstStyle/>
          <a:p>
            <a:fld id="{550A9EF4-61FD-7C42-9ABA-C6B42C7D7904}" type="slidenum">
              <a:rPr lang="en-US" smtClean="0"/>
              <a:t>‹#›</a:t>
            </a:fld>
            <a:endParaRPr lang="en-US"/>
          </a:p>
        </p:txBody>
      </p:sp>
    </p:spTree>
    <p:extLst>
      <p:ext uri="{BB962C8B-B14F-4D97-AF65-F5344CB8AC3E}">
        <p14:creationId xmlns:p14="http://schemas.microsoft.com/office/powerpoint/2010/main" val="359511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B2F6B2D7-D2F9-4F1B-8FB7-00DCD968C2C6}"/>
              </a:ext>
            </a:extLst>
          </p:cNvPr>
          <p:cNvSpPr>
            <a:spLocks noGrp="1"/>
          </p:cNvSpPr>
          <p:nvPr>
            <p:ph type="ftr" sz="quarter" idx="3"/>
          </p:nvPr>
        </p:nvSpPr>
        <p:spPr>
          <a:xfrm>
            <a:off x="609600" y="6356351"/>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r>
              <a:rPr lang="en-US"/>
              <a:t>Delcroix M, et al. Eur Respir Rev. 2015;24(138):621-629, Hoeper MM, et al. Lancet Respir Med. 2016;4(4):306-322, Humbert M, et al. Eur Respir J. 2010;36(3):549–555.</a:t>
            </a:r>
          </a:p>
        </p:txBody>
      </p:sp>
    </p:spTree>
    <p:extLst>
      <p:ext uri="{BB962C8B-B14F-4D97-AF65-F5344CB8AC3E}">
        <p14:creationId xmlns:p14="http://schemas.microsoft.com/office/powerpoint/2010/main" val="2486986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6E8-50A6-47D6-B45F-134145E07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C1316-9B30-4E35-91A7-4F8799CAE8FC}"/>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B594DE-1DED-4824-B3AF-6D8B99419FD8}"/>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67258FC2-34FC-49D0-A161-40DD5BA51713}"/>
              </a:ext>
            </a:extLst>
          </p:cNvPr>
          <p:cNvSpPr>
            <a:spLocks noGrp="1"/>
          </p:cNvSpPr>
          <p:nvPr>
            <p:ph type="ftr" sz="quarter" idx="3"/>
          </p:nvPr>
        </p:nvSpPr>
        <p:spPr>
          <a:xfrm>
            <a:off x="609600" y="6356351"/>
            <a:ext cx="9020175" cy="442131"/>
          </a:xfrm>
          <a:prstGeom prst="rect">
            <a:avLst/>
          </a:prstGeom>
        </p:spPr>
        <p:txBody>
          <a:bodyPr vert="horz" lIns="91440" tIns="45720" rIns="91440" bIns="45720" rtlCol="0" anchor="b"/>
          <a:lstStyle>
            <a:lvl1pPr algn="l">
              <a:defRPr sz="1000">
                <a:solidFill>
                  <a:schemeClr val="tx1">
                    <a:tint val="75000"/>
                  </a:schemeClr>
                </a:solidFill>
              </a:defRPr>
            </a:lvl1pPr>
          </a:lstStyle>
          <a:p>
            <a:r>
              <a:rPr lang="en-US"/>
              <a:t>Delcroix M, et al. Eur Respir Rev. 2015;24(138):621-629, Hoeper MM, et al. Lancet Respir Med. 2016;4(4):306-322, Humbert M, et al. Eur Respir J. 2010;36(3):549–555.</a:t>
            </a:r>
          </a:p>
        </p:txBody>
      </p:sp>
    </p:spTree>
    <p:extLst>
      <p:ext uri="{BB962C8B-B14F-4D97-AF65-F5344CB8AC3E}">
        <p14:creationId xmlns:p14="http://schemas.microsoft.com/office/powerpoint/2010/main" val="916366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382589" y="457200"/>
            <a:ext cx="4272539" cy="4015047"/>
          </a:xfrm>
        </p:spPr>
        <p:txBody>
          <a:bodyPr anchor="ct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606829"/>
            <a:ext cx="6172200" cy="525422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0" y="6356351"/>
            <a:ext cx="9020175" cy="442131"/>
          </a:xfrm>
          <a:prstGeom prst="rect">
            <a:avLst/>
          </a:prstGeom>
        </p:spPr>
        <p:txBody>
          <a:bodyPr vert="horz" lIns="91440" tIns="45720" rIns="91440" bIns="45720" rtlCol="0" anchor="b"/>
          <a:lstStyle>
            <a:lvl1pPr algn="l">
              <a:defRPr sz="1000">
                <a:solidFill>
                  <a:schemeClr val="tx1">
                    <a:tint val="75000"/>
                  </a:schemeClr>
                </a:solidFill>
              </a:defRPr>
            </a:lvl1pPr>
          </a:lstStyle>
          <a:p>
            <a:r>
              <a:rPr lang="en-US"/>
              <a:t>Delcroix M, et al. Eur Respir Rev. 2015;24(138):621-629, Hoeper MM, et al. Lancet Respir Med. 2016;4(4):306-322, Humbert M, et al. Eur Respir J. 2010;36(3):549–555.</a:t>
            </a:r>
          </a:p>
        </p:txBody>
      </p:sp>
    </p:spTree>
    <p:extLst>
      <p:ext uri="{BB962C8B-B14F-4D97-AF65-F5344CB8AC3E}">
        <p14:creationId xmlns:p14="http://schemas.microsoft.com/office/powerpoint/2010/main" val="934153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E26C3D8-9015-40F4-B59B-697F1260941D}"/>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0" y="6356351"/>
            <a:ext cx="9020175" cy="442131"/>
          </a:xfrm>
          <a:prstGeom prst="rect">
            <a:avLst/>
          </a:prstGeom>
        </p:spPr>
        <p:txBody>
          <a:bodyPr vert="horz" lIns="91440" tIns="45720" rIns="91440" bIns="45720" rtlCol="0" anchor="b"/>
          <a:lstStyle>
            <a:lvl1pPr algn="l">
              <a:defRPr sz="1000">
                <a:solidFill>
                  <a:schemeClr val="tx1">
                    <a:tint val="75000"/>
                  </a:schemeClr>
                </a:solidFill>
              </a:defRPr>
            </a:lvl1pPr>
          </a:lstStyle>
          <a:p>
            <a:r>
              <a:rPr lang="en-US"/>
              <a:t>Delcroix M, et al. Eur Respir Rev. 2015;24(138):621-629, Hoeper MM, et al. Lancet Respir Med. 2016;4(4):306-322, Humbert M, et al. Eur Respir J. 2010;36(3):549–555.</a:t>
            </a:r>
          </a:p>
        </p:txBody>
      </p:sp>
    </p:spTree>
    <p:extLst>
      <p:ext uri="{BB962C8B-B14F-4D97-AF65-F5344CB8AC3E}">
        <p14:creationId xmlns:p14="http://schemas.microsoft.com/office/powerpoint/2010/main" val="4006372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40"/>
            <a:ext cx="10515600" cy="2852737"/>
          </a:xfrm>
        </p:spPr>
        <p:txBody>
          <a:bodyPr anchor="b">
            <a:normAutofit/>
          </a:bodyPr>
          <a:lstStyle>
            <a:lvl1pPr algn="r">
              <a:defRPr sz="36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4"/>
            <a:ext cx="10515600" cy="1500187"/>
          </a:xfrm>
          <a:prstGeom prst="rect">
            <a:avLst/>
          </a:prstGeom>
        </p:spPr>
        <p:txBody>
          <a:bodyPr>
            <a:normAutofit/>
          </a:bodyPr>
          <a:lstStyle>
            <a:lvl1pPr marL="0" indent="0" algn="r">
              <a:buNone/>
              <a:defRPr sz="16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2" y="6356351"/>
            <a:ext cx="10515599" cy="442131"/>
          </a:xfrm>
          <a:prstGeom prst="rect">
            <a:avLst/>
          </a:prstGeom>
        </p:spPr>
        <p:txBody>
          <a:bodyPr vert="horz" lIns="91440" tIns="45720" rIns="91440" bIns="45720" rtlCol="0" anchor="b"/>
          <a:lstStyle>
            <a:lvl1pPr algn="l">
              <a:defRPr sz="1200">
                <a:solidFill>
                  <a:schemeClr val="tx1">
                    <a:tint val="75000"/>
                  </a:schemeClr>
                </a:solidFill>
              </a:defRPr>
            </a:lvl1pPr>
          </a:lstStyle>
          <a:p>
            <a:r>
              <a:rPr lang="en-US"/>
              <a:t>Delcroix M, et al. Eur Respir Rev. 2015;24(138):621-629, Hoeper MM, et al. Lancet Respir Med. 2016;4(4):306-322, Humbert M, et al. Eur Respir J. 2010;36(3):549–555.</a:t>
            </a:r>
          </a:p>
        </p:txBody>
      </p:sp>
      <p:pic>
        <p:nvPicPr>
          <p:cNvPr id="8" name="Picture 7">
            <a:extLst>
              <a:ext uri="{FF2B5EF4-FFF2-40B4-BE49-F238E27FC236}">
                <a16:creationId xmlns:a16="http://schemas.microsoft.com/office/drawing/2014/main" id="{DF5F5FB5-B40D-470D-8C41-B7CE27E5193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7" name="Picture 6">
            <a:extLst>
              <a:ext uri="{FF2B5EF4-FFF2-40B4-BE49-F238E27FC236}">
                <a16:creationId xmlns:a16="http://schemas.microsoft.com/office/drawing/2014/main" id="{9F979B0B-4A4D-4553-BE93-A1959FB58E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93854"/>
            <a:ext cx="1537747" cy="787653"/>
          </a:xfrm>
          <a:prstGeom prst="rect">
            <a:avLst/>
          </a:prstGeom>
        </p:spPr>
      </p:pic>
    </p:spTree>
    <p:extLst>
      <p:ext uri="{BB962C8B-B14F-4D97-AF65-F5344CB8AC3E}">
        <p14:creationId xmlns:p14="http://schemas.microsoft.com/office/powerpoint/2010/main" val="2024843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ctr">
            <a:normAutofit/>
          </a:bodyPr>
          <a:lstStyle>
            <a:lvl1pPr>
              <a:defRPr sz="48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pic>
        <p:nvPicPr>
          <p:cNvPr id="8" name="Picture 7">
            <a:extLst>
              <a:ext uri="{FF2B5EF4-FFF2-40B4-BE49-F238E27FC236}">
                <a16:creationId xmlns:a16="http://schemas.microsoft.com/office/drawing/2014/main" id="{46147BEB-DBFC-41AF-8A4B-718D90B9AB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10" name="Picture 9">
            <a:extLst>
              <a:ext uri="{FF2B5EF4-FFF2-40B4-BE49-F238E27FC236}">
                <a16:creationId xmlns:a16="http://schemas.microsoft.com/office/drawing/2014/main" id="{1AA4465C-7E8E-47D9-93EC-E2ADB99327A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97689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b">
            <a:normAutofit/>
          </a:bodyPr>
          <a:lstStyle>
            <a:lvl1pPr algn="r">
              <a:defRPr sz="36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id="{DF5F5FB5-B40D-470D-8C41-B7CE27E519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7" name="Picture 6">
            <a:extLst>
              <a:ext uri="{FF2B5EF4-FFF2-40B4-BE49-F238E27FC236}">
                <a16:creationId xmlns:a16="http://schemas.microsoft.com/office/drawing/2014/main" id="{9F979B0B-4A4D-4553-BE93-A1959FB58E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1583857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88FA194F-9E80-4991-A301-2D14D459B8B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1809074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d 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4E47-6B81-4DA6-BC35-65E2DCA474B0}"/>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2F70BFC7-62AB-4097-AE5E-3ACB64158A6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dirty="0"/>
          </a:p>
        </p:txBody>
      </p:sp>
    </p:spTree>
    <p:extLst>
      <p:ext uri="{BB962C8B-B14F-4D97-AF65-F5344CB8AC3E}">
        <p14:creationId xmlns:p14="http://schemas.microsoft.com/office/powerpoint/2010/main" val="946739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FFFFF"/>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68C6A00-68E4-474E-9AA8-0891DD87D051}"/>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
        <p:nvSpPr>
          <p:cNvPr id="6" name="Title Placeholder 1">
            <a:extLst>
              <a:ext uri="{FF2B5EF4-FFF2-40B4-BE49-F238E27FC236}">
                <a16:creationId xmlns:a16="http://schemas.microsoft.com/office/drawing/2014/main" id="{C3A58A5E-CE8B-4381-B491-4E79B68F618B}"/>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B8793117-580E-4BE7-82EC-6BE8CEEDED56}"/>
              </a:ext>
            </a:extLst>
          </p:cNvPr>
          <p:cNvSpPr>
            <a:spLocks noGrp="1"/>
          </p:cNvSpPr>
          <p:nvPr>
            <p:ph idx="1"/>
          </p:nvPr>
        </p:nvSpPr>
        <p:spPr>
          <a:xfrm>
            <a:off x="609600" y="1477906"/>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7665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9E56A-A039-27BC-D7D4-F615E4EA87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CDBBD-BA81-1A96-7619-D82D591DAA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D842FD-8107-E1D5-6F0C-06BE537A85F8}"/>
              </a:ext>
            </a:extLst>
          </p:cNvPr>
          <p:cNvSpPr>
            <a:spLocks noGrp="1"/>
          </p:cNvSpPr>
          <p:nvPr>
            <p:ph type="dt" sz="half" idx="10"/>
          </p:nvPr>
        </p:nvSpPr>
        <p:spPr/>
        <p:txBody>
          <a:bodyPr/>
          <a:lstStyle/>
          <a:p>
            <a:fld id="{76FBF86D-1F24-9041-9B06-6D2E4BBFF0F8}" type="datetimeFigureOut">
              <a:rPr lang="en-US" smtClean="0"/>
              <a:t>11/28/23</a:t>
            </a:fld>
            <a:endParaRPr lang="en-US"/>
          </a:p>
        </p:txBody>
      </p:sp>
      <p:sp>
        <p:nvSpPr>
          <p:cNvPr id="5" name="Footer Placeholder 4">
            <a:extLst>
              <a:ext uri="{FF2B5EF4-FFF2-40B4-BE49-F238E27FC236}">
                <a16:creationId xmlns:a16="http://schemas.microsoft.com/office/drawing/2014/main" id="{2B6E2A5D-F0BF-E4BA-BCC8-544601426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971F5-929A-8D48-35A9-E8B43477A483}"/>
              </a:ext>
            </a:extLst>
          </p:cNvPr>
          <p:cNvSpPr>
            <a:spLocks noGrp="1"/>
          </p:cNvSpPr>
          <p:nvPr>
            <p:ph type="sldNum" sz="quarter" idx="12"/>
          </p:nvPr>
        </p:nvSpPr>
        <p:spPr/>
        <p:txBody>
          <a:bodyPr/>
          <a:lstStyle/>
          <a:p>
            <a:fld id="{550A9EF4-61FD-7C42-9ABA-C6B42C7D7904}" type="slidenum">
              <a:rPr lang="en-US" smtClean="0"/>
              <a:t>‹#›</a:t>
            </a:fld>
            <a:endParaRPr lang="en-US"/>
          </a:p>
        </p:txBody>
      </p:sp>
    </p:spTree>
    <p:extLst>
      <p:ext uri="{BB962C8B-B14F-4D97-AF65-F5344CB8AC3E}">
        <p14:creationId xmlns:p14="http://schemas.microsoft.com/office/powerpoint/2010/main" val="29218769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8544-5F66-42F5-A339-E46C7881EF7F}"/>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609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5943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DE44C219-F83B-4E76-BAE0-A183B894069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127944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609601" y="1459896"/>
            <a:ext cx="5157787" cy="651538"/>
          </a:xfrm>
          <a:prstGeom prst="rect">
            <a:avLst/>
          </a:prstGeo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609601" y="2111434"/>
            <a:ext cx="5157787" cy="3956856"/>
          </a:xfrm>
          <a:prstGeom prst="rect">
            <a:avLst/>
          </a:prstGeom>
        </p:spPr>
        <p:txBody>
          <a:bodyPr/>
          <a:lstStyle>
            <a:lvl1pPr marL="228600" indent="-228600">
              <a:buClr>
                <a:schemeClr val="accent1"/>
              </a:buClr>
              <a:buSzPct val="100000"/>
              <a:buFont typeface="Arial" panose="020B0604020202020204" pitchFamily="34" charset="0"/>
              <a:buChar char="•"/>
              <a:defRPr/>
            </a:lvl1pPr>
            <a:lvl2pPr marL="685800" indent="-228600">
              <a:buClr>
                <a:schemeClr val="accent1"/>
              </a:buClr>
              <a:buSzPct val="100000"/>
              <a:buFont typeface="Arial" panose="020B0604020202020204" pitchFamily="34" charset="0"/>
              <a:buChar char="•"/>
              <a:defRPr/>
            </a:lvl2pPr>
            <a:lvl3pPr marL="1143000" indent="-228600">
              <a:buClr>
                <a:schemeClr val="accent1"/>
              </a:buClr>
              <a:buSzPct val="100000"/>
              <a:buFont typeface="Arial" panose="020B0604020202020204" pitchFamily="34" charset="0"/>
              <a:buChar char="•"/>
              <a:defRPr/>
            </a:lvl3pPr>
            <a:lvl4pPr marL="1600200" indent="-228600">
              <a:buClr>
                <a:schemeClr val="accent1"/>
              </a:buClr>
              <a:buSzPct val="100000"/>
              <a:buFont typeface="Arial" panose="020B0604020202020204" pitchFamily="34" charset="0"/>
              <a:buChar char="•"/>
              <a:defRPr/>
            </a:lvl4pPr>
            <a:lvl5pPr marL="2057400" indent="-228600">
              <a:buClr>
                <a:schemeClr val="accent1"/>
              </a:buClr>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5942013" y="1459896"/>
            <a:ext cx="5183188" cy="651538"/>
          </a:xfrm>
          <a:prstGeom prst="rect">
            <a:avLst/>
          </a:prstGeo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5942013" y="2111434"/>
            <a:ext cx="5183188" cy="3956856"/>
          </a:xfrm>
          <a:prstGeom prst="rect">
            <a:avLst/>
          </a:prstGeom>
        </p:spPr>
        <p:txBody>
          <a:bodyPr/>
          <a:lstStyle>
            <a:lvl1pPr marL="228600" indent="-228600">
              <a:buClr>
                <a:schemeClr val="accent3"/>
              </a:buClr>
              <a:buFont typeface="Arial" panose="020B0604020202020204" pitchFamily="34" charset="0"/>
              <a:buChar char="•"/>
              <a:defRPr/>
            </a:lvl1pPr>
            <a:lvl2pPr marL="685800" indent="-228600">
              <a:buClr>
                <a:schemeClr val="accent3"/>
              </a:buClr>
              <a:buFont typeface="Arial" panose="020B0604020202020204" pitchFamily="34" charset="0"/>
              <a:buChar char="•"/>
              <a:defRPr/>
            </a:lvl2pPr>
            <a:lvl3pPr marL="1143000" indent="-228600">
              <a:buClr>
                <a:schemeClr val="accent3"/>
              </a:buClr>
              <a:buFont typeface="Arial" panose="020B0604020202020204" pitchFamily="34" charset="0"/>
              <a:buChar char="•"/>
              <a:defRPr/>
            </a:lvl3pPr>
            <a:lvl4pPr marL="1600200" indent="-228600">
              <a:buClr>
                <a:schemeClr val="accent3"/>
              </a:buClr>
              <a:buFont typeface="Arial" panose="020B0604020202020204" pitchFamily="34" charset="0"/>
              <a:buChar char="•"/>
              <a:defRPr/>
            </a:lvl4pPr>
            <a:lvl5pPr marL="2057400" indent="-228600">
              <a:buClr>
                <a:schemeClr val="accent3"/>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1994057A-1166-4C4D-AF69-0BF68EE85991}"/>
              </a:ext>
            </a:extLst>
          </p:cNvPr>
          <p:cNvSpPr>
            <a:spLocks noGrp="1"/>
          </p:cNvSpPr>
          <p:nvPr>
            <p:ph type="ftr" sz="quarter" idx="12"/>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dirty="0"/>
          </a:p>
        </p:txBody>
      </p:sp>
      <p:sp>
        <p:nvSpPr>
          <p:cNvPr id="10" name="Title 1">
            <a:extLst>
              <a:ext uri="{FF2B5EF4-FFF2-40B4-BE49-F238E27FC236}">
                <a16:creationId xmlns:a16="http://schemas.microsoft.com/office/drawing/2014/main" id="{DAD82D1D-D8EA-40A0-9D3E-9683300C0F61}"/>
              </a:ext>
            </a:extLst>
          </p:cNvPr>
          <p:cNvSpPr>
            <a:spLocks noGrp="1"/>
          </p:cNvSpPr>
          <p:nvPr>
            <p:ph type="title"/>
          </p:nvPr>
        </p:nvSpPr>
        <p:spPr>
          <a:xfrm>
            <a:off x="609600" y="199505"/>
            <a:ext cx="10744200" cy="118557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956118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2062-0692-44AF-80AA-510E920DCD1B}"/>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2D517FC-F71A-47DC-8036-78E7C8941DC5}"/>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1825535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B2F6B2D7-D2F9-4F1B-8FB7-00DCD968C2C6}"/>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3793658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6E8-50A6-47D6-B45F-134145E07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C1316-9B30-4E35-91A7-4F8799CAE8F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B594DE-1DED-4824-B3AF-6D8B99419F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67258FC2-34FC-49D0-A161-40DD5BA51713}"/>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1286357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382588" y="457199"/>
            <a:ext cx="4272539" cy="4015047"/>
          </a:xfrm>
        </p:spPr>
        <p:txBody>
          <a:bodyPr anchor="ct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606829"/>
            <a:ext cx="6172200" cy="52542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1098943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E26C3D8-9015-40F4-B59B-697F126094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3015268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a:xfrm>
            <a:off x="9328151" y="6415089"/>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C54EF2-C8A3-4E28-A2A5-71DB01CDB154}" type="slidenum">
              <a:rPr kumimoji="0" lang="en-US" sz="1800" b="0" i="0" u="none" strike="noStrike" kern="1200" cap="none" spc="0" normalizeH="0" baseline="0" noProof="0" smtClean="0">
                <a:ln>
                  <a:noFill/>
                </a:ln>
                <a:solidFill>
                  <a:srgbClr val="3F3F3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70952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F3F3F">
                  <a:tint val="75000"/>
                </a:srgb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800" b="0" i="0" u="none" strike="noStrike" kern="1200" cap="none" spc="0" normalizeH="0" baseline="0" noProof="0" smtClean="0">
                <a:ln>
                  <a:noFill/>
                </a:ln>
                <a:solidFill>
                  <a:srgbClr val="3F3F3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8"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7180942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0BCF85-058B-4262-B233-9F16AC7A6163}" type="datetime1">
              <a:rPr lang="en-US" smtClean="0"/>
              <a:t>11/28/23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a:p>
        </p:txBody>
      </p:sp>
      <p:sp>
        <p:nvSpPr>
          <p:cNvPr id="8"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2460764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0862-D387-2B4D-7DE0-21336208B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25D51-4DC3-7637-F499-F00A933044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23E955-BC97-F06F-5B58-74C88287EF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8FAA9E-6E02-195E-BE02-AFCB8720E908}"/>
              </a:ext>
            </a:extLst>
          </p:cNvPr>
          <p:cNvSpPr>
            <a:spLocks noGrp="1"/>
          </p:cNvSpPr>
          <p:nvPr>
            <p:ph type="dt" sz="half" idx="10"/>
          </p:nvPr>
        </p:nvSpPr>
        <p:spPr/>
        <p:txBody>
          <a:bodyPr/>
          <a:lstStyle/>
          <a:p>
            <a:fld id="{76FBF86D-1F24-9041-9B06-6D2E4BBFF0F8}" type="datetimeFigureOut">
              <a:rPr lang="en-US" smtClean="0"/>
              <a:t>11/28/23</a:t>
            </a:fld>
            <a:endParaRPr lang="en-US"/>
          </a:p>
        </p:txBody>
      </p:sp>
      <p:sp>
        <p:nvSpPr>
          <p:cNvPr id="6" name="Footer Placeholder 5">
            <a:extLst>
              <a:ext uri="{FF2B5EF4-FFF2-40B4-BE49-F238E27FC236}">
                <a16:creationId xmlns:a16="http://schemas.microsoft.com/office/drawing/2014/main" id="{107EA6EA-3807-AA21-F2DB-6C065F4C51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1DB56C-6794-D9F6-1C15-97DD88527EB6}"/>
              </a:ext>
            </a:extLst>
          </p:cNvPr>
          <p:cNvSpPr>
            <a:spLocks noGrp="1"/>
          </p:cNvSpPr>
          <p:nvPr>
            <p:ph type="sldNum" sz="quarter" idx="12"/>
          </p:nvPr>
        </p:nvSpPr>
        <p:spPr/>
        <p:txBody>
          <a:bodyPr/>
          <a:lstStyle/>
          <a:p>
            <a:fld id="{550A9EF4-61FD-7C42-9ABA-C6B42C7D7904}" type="slidenum">
              <a:rPr lang="en-US" smtClean="0"/>
              <a:t>‹#›</a:t>
            </a:fld>
            <a:endParaRPr lang="en-US"/>
          </a:p>
        </p:txBody>
      </p:sp>
    </p:spTree>
    <p:extLst>
      <p:ext uri="{BB962C8B-B14F-4D97-AF65-F5344CB8AC3E}">
        <p14:creationId xmlns:p14="http://schemas.microsoft.com/office/powerpoint/2010/main" val="631364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1564-8180-8755-FBE1-2511744C73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74B445-2429-4F2A-BA52-7994C5DEE9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B64AC6-2F70-7050-7B7E-A198EF550C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AA1BBC-B6C2-5BFE-FBE5-8FFFD2780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A89F8-5793-D9ED-01B4-8E3AF6BDBD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12BD71-E0D7-060D-CCFB-B4640390CCB9}"/>
              </a:ext>
            </a:extLst>
          </p:cNvPr>
          <p:cNvSpPr>
            <a:spLocks noGrp="1"/>
          </p:cNvSpPr>
          <p:nvPr>
            <p:ph type="dt" sz="half" idx="10"/>
          </p:nvPr>
        </p:nvSpPr>
        <p:spPr/>
        <p:txBody>
          <a:bodyPr/>
          <a:lstStyle/>
          <a:p>
            <a:fld id="{76FBF86D-1F24-9041-9B06-6D2E4BBFF0F8}" type="datetimeFigureOut">
              <a:rPr lang="en-US" smtClean="0"/>
              <a:t>11/28/23</a:t>
            </a:fld>
            <a:endParaRPr lang="en-US"/>
          </a:p>
        </p:txBody>
      </p:sp>
      <p:sp>
        <p:nvSpPr>
          <p:cNvPr id="8" name="Footer Placeholder 7">
            <a:extLst>
              <a:ext uri="{FF2B5EF4-FFF2-40B4-BE49-F238E27FC236}">
                <a16:creationId xmlns:a16="http://schemas.microsoft.com/office/drawing/2014/main" id="{93CF59BE-EB92-49D2-15B5-1400026B0A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11DE67-049B-95E3-173D-3FC04ED07E9C}"/>
              </a:ext>
            </a:extLst>
          </p:cNvPr>
          <p:cNvSpPr>
            <a:spLocks noGrp="1"/>
          </p:cNvSpPr>
          <p:nvPr>
            <p:ph type="sldNum" sz="quarter" idx="12"/>
          </p:nvPr>
        </p:nvSpPr>
        <p:spPr/>
        <p:txBody>
          <a:bodyPr/>
          <a:lstStyle/>
          <a:p>
            <a:fld id="{550A9EF4-61FD-7C42-9ABA-C6B42C7D7904}" type="slidenum">
              <a:rPr lang="en-US" smtClean="0"/>
              <a:t>‹#›</a:t>
            </a:fld>
            <a:endParaRPr lang="en-US"/>
          </a:p>
        </p:txBody>
      </p:sp>
    </p:spTree>
    <p:extLst>
      <p:ext uri="{BB962C8B-B14F-4D97-AF65-F5344CB8AC3E}">
        <p14:creationId xmlns:p14="http://schemas.microsoft.com/office/powerpoint/2010/main" val="1887609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7087E-014D-5A88-60AB-72098E880E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74C095-7423-A0DC-D29C-DBD9FB54ED2E}"/>
              </a:ext>
            </a:extLst>
          </p:cNvPr>
          <p:cNvSpPr>
            <a:spLocks noGrp="1"/>
          </p:cNvSpPr>
          <p:nvPr>
            <p:ph type="dt" sz="half" idx="10"/>
          </p:nvPr>
        </p:nvSpPr>
        <p:spPr/>
        <p:txBody>
          <a:bodyPr/>
          <a:lstStyle/>
          <a:p>
            <a:fld id="{76FBF86D-1F24-9041-9B06-6D2E4BBFF0F8}" type="datetimeFigureOut">
              <a:rPr lang="en-US" smtClean="0"/>
              <a:t>11/28/23</a:t>
            </a:fld>
            <a:endParaRPr lang="en-US"/>
          </a:p>
        </p:txBody>
      </p:sp>
      <p:sp>
        <p:nvSpPr>
          <p:cNvPr id="4" name="Footer Placeholder 3">
            <a:extLst>
              <a:ext uri="{FF2B5EF4-FFF2-40B4-BE49-F238E27FC236}">
                <a16:creationId xmlns:a16="http://schemas.microsoft.com/office/drawing/2014/main" id="{11EB9C90-2B20-4119-77AF-9EC38E9D28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DC5C05-DAE4-677D-4619-65B77154D239}"/>
              </a:ext>
            </a:extLst>
          </p:cNvPr>
          <p:cNvSpPr>
            <a:spLocks noGrp="1"/>
          </p:cNvSpPr>
          <p:nvPr>
            <p:ph type="sldNum" sz="quarter" idx="12"/>
          </p:nvPr>
        </p:nvSpPr>
        <p:spPr/>
        <p:txBody>
          <a:bodyPr/>
          <a:lstStyle/>
          <a:p>
            <a:fld id="{550A9EF4-61FD-7C42-9ABA-C6B42C7D7904}" type="slidenum">
              <a:rPr lang="en-US" smtClean="0"/>
              <a:t>‹#›</a:t>
            </a:fld>
            <a:endParaRPr lang="en-US"/>
          </a:p>
        </p:txBody>
      </p:sp>
    </p:spTree>
    <p:extLst>
      <p:ext uri="{BB962C8B-B14F-4D97-AF65-F5344CB8AC3E}">
        <p14:creationId xmlns:p14="http://schemas.microsoft.com/office/powerpoint/2010/main" val="600642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34FCBC-2D40-198C-26D6-D884EEFF7055}"/>
              </a:ext>
            </a:extLst>
          </p:cNvPr>
          <p:cNvSpPr>
            <a:spLocks noGrp="1"/>
          </p:cNvSpPr>
          <p:nvPr>
            <p:ph type="dt" sz="half" idx="10"/>
          </p:nvPr>
        </p:nvSpPr>
        <p:spPr/>
        <p:txBody>
          <a:bodyPr/>
          <a:lstStyle/>
          <a:p>
            <a:fld id="{76FBF86D-1F24-9041-9B06-6D2E4BBFF0F8}" type="datetimeFigureOut">
              <a:rPr lang="en-US" smtClean="0"/>
              <a:t>11/28/23</a:t>
            </a:fld>
            <a:endParaRPr lang="en-US"/>
          </a:p>
        </p:txBody>
      </p:sp>
      <p:sp>
        <p:nvSpPr>
          <p:cNvPr id="3" name="Footer Placeholder 2">
            <a:extLst>
              <a:ext uri="{FF2B5EF4-FFF2-40B4-BE49-F238E27FC236}">
                <a16:creationId xmlns:a16="http://schemas.microsoft.com/office/drawing/2014/main" id="{5023394E-9DDA-AB19-21E7-E31E5EFC64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B3FC1A-98E8-C879-B685-DC2078C5E597}"/>
              </a:ext>
            </a:extLst>
          </p:cNvPr>
          <p:cNvSpPr>
            <a:spLocks noGrp="1"/>
          </p:cNvSpPr>
          <p:nvPr>
            <p:ph type="sldNum" sz="quarter" idx="12"/>
          </p:nvPr>
        </p:nvSpPr>
        <p:spPr/>
        <p:txBody>
          <a:bodyPr/>
          <a:lstStyle/>
          <a:p>
            <a:fld id="{550A9EF4-61FD-7C42-9ABA-C6B42C7D7904}" type="slidenum">
              <a:rPr lang="en-US" smtClean="0"/>
              <a:t>‹#›</a:t>
            </a:fld>
            <a:endParaRPr lang="en-US"/>
          </a:p>
        </p:txBody>
      </p:sp>
    </p:spTree>
    <p:extLst>
      <p:ext uri="{BB962C8B-B14F-4D97-AF65-F5344CB8AC3E}">
        <p14:creationId xmlns:p14="http://schemas.microsoft.com/office/powerpoint/2010/main" val="1637169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53788-B50B-5B14-280E-C7C7D277A0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AD573B-B0B4-A923-D134-076D9C17BD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B899C1-5587-A467-B703-F545AAA51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99F6FA-BE0E-0797-E42B-63D43A7BB636}"/>
              </a:ext>
            </a:extLst>
          </p:cNvPr>
          <p:cNvSpPr>
            <a:spLocks noGrp="1"/>
          </p:cNvSpPr>
          <p:nvPr>
            <p:ph type="dt" sz="half" idx="10"/>
          </p:nvPr>
        </p:nvSpPr>
        <p:spPr/>
        <p:txBody>
          <a:bodyPr/>
          <a:lstStyle/>
          <a:p>
            <a:fld id="{76FBF86D-1F24-9041-9B06-6D2E4BBFF0F8}" type="datetimeFigureOut">
              <a:rPr lang="en-US" smtClean="0"/>
              <a:t>11/28/23</a:t>
            </a:fld>
            <a:endParaRPr lang="en-US"/>
          </a:p>
        </p:txBody>
      </p:sp>
      <p:sp>
        <p:nvSpPr>
          <p:cNvPr id="6" name="Footer Placeholder 5">
            <a:extLst>
              <a:ext uri="{FF2B5EF4-FFF2-40B4-BE49-F238E27FC236}">
                <a16:creationId xmlns:a16="http://schemas.microsoft.com/office/drawing/2014/main" id="{97E96488-7E92-770A-060F-226E4B107B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803BC-422E-473C-35AB-B6F20801BA7E}"/>
              </a:ext>
            </a:extLst>
          </p:cNvPr>
          <p:cNvSpPr>
            <a:spLocks noGrp="1"/>
          </p:cNvSpPr>
          <p:nvPr>
            <p:ph type="sldNum" sz="quarter" idx="12"/>
          </p:nvPr>
        </p:nvSpPr>
        <p:spPr/>
        <p:txBody>
          <a:bodyPr/>
          <a:lstStyle/>
          <a:p>
            <a:fld id="{550A9EF4-61FD-7C42-9ABA-C6B42C7D7904}" type="slidenum">
              <a:rPr lang="en-US" smtClean="0"/>
              <a:t>‹#›</a:t>
            </a:fld>
            <a:endParaRPr lang="en-US"/>
          </a:p>
        </p:txBody>
      </p:sp>
    </p:spTree>
    <p:extLst>
      <p:ext uri="{BB962C8B-B14F-4D97-AF65-F5344CB8AC3E}">
        <p14:creationId xmlns:p14="http://schemas.microsoft.com/office/powerpoint/2010/main" val="917417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15B67-C4A2-53E4-AD5C-CD11B48474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AAC368-C681-6A83-B817-82BD6732E0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4046EA-F0BD-291C-A240-0AB7C01961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6C9191-FFCD-DF37-C34F-156A177A292E}"/>
              </a:ext>
            </a:extLst>
          </p:cNvPr>
          <p:cNvSpPr>
            <a:spLocks noGrp="1"/>
          </p:cNvSpPr>
          <p:nvPr>
            <p:ph type="dt" sz="half" idx="10"/>
          </p:nvPr>
        </p:nvSpPr>
        <p:spPr/>
        <p:txBody>
          <a:bodyPr/>
          <a:lstStyle/>
          <a:p>
            <a:fld id="{76FBF86D-1F24-9041-9B06-6D2E4BBFF0F8}" type="datetimeFigureOut">
              <a:rPr lang="en-US" smtClean="0"/>
              <a:t>11/28/23</a:t>
            </a:fld>
            <a:endParaRPr lang="en-US"/>
          </a:p>
        </p:txBody>
      </p:sp>
      <p:sp>
        <p:nvSpPr>
          <p:cNvPr id="6" name="Footer Placeholder 5">
            <a:extLst>
              <a:ext uri="{FF2B5EF4-FFF2-40B4-BE49-F238E27FC236}">
                <a16:creationId xmlns:a16="http://schemas.microsoft.com/office/drawing/2014/main" id="{BB6E2008-B55C-5344-89A4-25FB7E4EB0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1CAFD4-1CA7-801C-A41C-B0D83C37D9E4}"/>
              </a:ext>
            </a:extLst>
          </p:cNvPr>
          <p:cNvSpPr>
            <a:spLocks noGrp="1"/>
          </p:cNvSpPr>
          <p:nvPr>
            <p:ph type="sldNum" sz="quarter" idx="12"/>
          </p:nvPr>
        </p:nvSpPr>
        <p:spPr/>
        <p:txBody>
          <a:bodyPr/>
          <a:lstStyle/>
          <a:p>
            <a:fld id="{550A9EF4-61FD-7C42-9ABA-C6B42C7D7904}" type="slidenum">
              <a:rPr lang="en-US" smtClean="0"/>
              <a:t>‹#›</a:t>
            </a:fld>
            <a:endParaRPr lang="en-US"/>
          </a:p>
        </p:txBody>
      </p:sp>
    </p:spTree>
    <p:extLst>
      <p:ext uri="{BB962C8B-B14F-4D97-AF65-F5344CB8AC3E}">
        <p14:creationId xmlns:p14="http://schemas.microsoft.com/office/powerpoint/2010/main" val="1579391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27889A-AC64-0FE1-78E5-65C8D16EEB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0B6598-E7D6-49BF-A854-7DB6444563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CFAFD-953A-FF95-7406-907E69E277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FBF86D-1F24-9041-9B06-6D2E4BBFF0F8}" type="datetimeFigureOut">
              <a:rPr lang="en-US" smtClean="0"/>
              <a:t>11/28/23</a:t>
            </a:fld>
            <a:endParaRPr lang="en-US"/>
          </a:p>
        </p:txBody>
      </p:sp>
      <p:sp>
        <p:nvSpPr>
          <p:cNvPr id="5" name="Footer Placeholder 4">
            <a:extLst>
              <a:ext uri="{FF2B5EF4-FFF2-40B4-BE49-F238E27FC236}">
                <a16:creationId xmlns:a16="http://schemas.microsoft.com/office/drawing/2014/main" id="{FDC84A00-6EC9-D21B-DC1A-DFBF6C0E4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888A3F-A0AC-FA18-ACFB-057CE35830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A9EF4-61FD-7C42-9ABA-C6B42C7D7904}" type="slidenum">
              <a:rPr lang="en-US" smtClean="0"/>
              <a:t>‹#›</a:t>
            </a:fld>
            <a:endParaRPr lang="en-US"/>
          </a:p>
        </p:txBody>
      </p:sp>
    </p:spTree>
    <p:extLst>
      <p:ext uri="{BB962C8B-B14F-4D97-AF65-F5344CB8AC3E}">
        <p14:creationId xmlns:p14="http://schemas.microsoft.com/office/powerpoint/2010/main" val="3449633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E5A1C-F765-4923-B698-01CBA0052385}"/>
              </a:ext>
            </a:extLst>
          </p:cNvPr>
          <p:cNvSpPr>
            <a:spLocks noGrp="1"/>
          </p:cNvSpPr>
          <p:nvPr>
            <p:ph type="title"/>
          </p:nvPr>
        </p:nvSpPr>
        <p:spPr>
          <a:xfrm>
            <a:off x="609600" y="199506"/>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3F89C-32B6-4955-824F-31AA77424000}"/>
              </a:ext>
            </a:extLst>
          </p:cNvPr>
          <p:cNvSpPr>
            <a:spLocks noGrp="1"/>
          </p:cNvSpPr>
          <p:nvPr>
            <p:ph type="body" idx="1"/>
          </p:nvPr>
        </p:nvSpPr>
        <p:spPr>
          <a:xfrm>
            <a:off x="609600" y="1477907"/>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300410A-8F64-41F0-A611-DD8C96B97C6E}"/>
              </a:ext>
            </a:extLst>
          </p:cNvPr>
          <p:cNvSpPr>
            <a:spLocks noGrp="1"/>
          </p:cNvSpPr>
          <p:nvPr>
            <p:ph type="ftr" sz="quarter" idx="3"/>
          </p:nvPr>
        </p:nvSpPr>
        <p:spPr>
          <a:xfrm>
            <a:off x="609600" y="6356351"/>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r>
              <a:rPr lang="en-US"/>
              <a:t>Delcroix M, et al. Eur Respir Rev. 2015;24(138):621-629, Hoeper MM, et al. Lancet Respir Med. 2016;4(4):306-322, Humbert M, et al. Eur Respir J. 2010;36(3):549–555.</a:t>
            </a:r>
            <a:endParaRPr lang="en-US" dirty="0"/>
          </a:p>
        </p:txBody>
      </p:sp>
      <p:sp>
        <p:nvSpPr>
          <p:cNvPr id="4" name="Rectangle 3">
            <a:extLst>
              <a:ext uri="{FF2B5EF4-FFF2-40B4-BE49-F238E27FC236}">
                <a16:creationId xmlns:a16="http://schemas.microsoft.com/office/drawing/2014/main" id="{460081F7-D62D-474E-160A-5A1CE04AD0B3}"/>
              </a:ext>
            </a:extLst>
          </p:cNvPr>
          <p:cNvSpPr/>
          <p:nvPr userDrawn="1"/>
        </p:nvSpPr>
        <p:spPr>
          <a:xfrm>
            <a:off x="0" y="0"/>
            <a:ext cx="12192000" cy="106681"/>
          </a:xfrm>
          <a:prstGeom prst="rect">
            <a:avLst/>
          </a:prstGeom>
          <a:gradFill flip="none" rotWithShape="1">
            <a:gsLst>
              <a:gs pos="99000">
                <a:srgbClr val="173057"/>
              </a:gs>
              <a:gs pos="0">
                <a:srgbClr val="0258A6">
                  <a:lumMod val="10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06550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algn="l" defTabSz="914377" rtl="0" eaLnBrk="1" latinLnBrk="0" hangingPunct="1">
        <a:lnSpc>
          <a:spcPct val="100000"/>
        </a:lnSpc>
        <a:spcBef>
          <a:spcPct val="0"/>
        </a:spcBef>
        <a:buNone/>
        <a:defRPr sz="3200" b="1" i="0" kern="1200">
          <a:solidFill>
            <a:srgbClr val="4D4E4D"/>
          </a:solidFill>
          <a:latin typeface="+mj-lt"/>
          <a:ea typeface="+mj-ea"/>
          <a:cs typeface="+mj-cs"/>
        </a:defRPr>
      </a:lvl1pPr>
    </p:titleStyle>
    <p:bodyStyle>
      <a:lvl1pPr marL="228594" indent="-228594" algn="l" defTabSz="914377"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75000"/>
            </a:schemeClr>
          </a:solidFill>
          <a:latin typeface="+mn-lt"/>
          <a:ea typeface="+mn-ea"/>
          <a:cs typeface="+mn-cs"/>
        </a:defRPr>
      </a:lvl1pPr>
      <a:lvl2pPr marL="685783" indent="-228594" algn="l" defTabSz="914377"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75000"/>
            </a:schemeClr>
          </a:solidFill>
          <a:latin typeface="+mn-lt"/>
          <a:ea typeface="+mn-ea"/>
          <a:cs typeface="+mn-cs"/>
        </a:defRPr>
      </a:lvl2pPr>
      <a:lvl3pPr marL="1142971" indent="-228594" algn="l" defTabSz="914377" rtl="0" eaLnBrk="1" latinLnBrk="0" hangingPunct="1">
        <a:lnSpc>
          <a:spcPct val="100000"/>
        </a:lnSpc>
        <a:spcBef>
          <a:spcPts val="500"/>
        </a:spcBef>
        <a:buClr>
          <a:schemeClr val="tx2">
            <a:lumMod val="60000"/>
            <a:lumOff val="40000"/>
          </a:schemeClr>
        </a:buClr>
        <a:buFont typeface="Arial" panose="020B0604020202020204" pitchFamily="34" charset="0"/>
        <a:buChar char="–"/>
        <a:defRPr sz="1800" kern="1200">
          <a:solidFill>
            <a:schemeClr val="tx1">
              <a:lumMod val="75000"/>
            </a:schemeClr>
          </a:solidFill>
          <a:latin typeface="+mn-lt"/>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864">
          <p15:clr>
            <a:srgbClr val="F26B43"/>
          </p15:clr>
        </p15:guide>
        <p15:guide id="4" orient="horz" pos="1056">
          <p15:clr>
            <a:srgbClr val="F26B43"/>
          </p15:clr>
        </p15:guide>
        <p15:guide id="5" pos="6168">
          <p15:clr>
            <a:srgbClr val="F26B43"/>
          </p15:clr>
        </p15:guide>
        <p15:guide id="6" pos="60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E5A1C-F765-4923-B698-01CBA0052385}"/>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3F89C-32B6-4955-824F-31AA77424000}"/>
              </a:ext>
            </a:extLst>
          </p:cNvPr>
          <p:cNvSpPr>
            <a:spLocks noGrp="1"/>
          </p:cNvSpPr>
          <p:nvPr>
            <p:ph type="body" idx="1"/>
          </p:nvPr>
        </p:nvSpPr>
        <p:spPr>
          <a:xfrm>
            <a:off x="609600" y="1477906"/>
            <a:ext cx="10744200" cy="47224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300410A-8F64-41F0-A611-DD8C96B97C6E}"/>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dirty="0"/>
          </a:p>
        </p:txBody>
      </p:sp>
      <p:sp>
        <p:nvSpPr>
          <p:cNvPr id="4" name="Rectangle 3">
            <a:extLst>
              <a:ext uri="{FF2B5EF4-FFF2-40B4-BE49-F238E27FC236}">
                <a16:creationId xmlns:a16="http://schemas.microsoft.com/office/drawing/2014/main" id="{21DA9F18-B3F6-5ADB-D563-F50CA39708DA}"/>
              </a:ext>
            </a:extLst>
          </p:cNvPr>
          <p:cNvSpPr/>
          <p:nvPr userDrawn="1"/>
        </p:nvSpPr>
        <p:spPr>
          <a:xfrm>
            <a:off x="0" y="-1"/>
            <a:ext cx="12192000" cy="106681"/>
          </a:xfrm>
          <a:prstGeom prst="rect">
            <a:avLst/>
          </a:prstGeom>
          <a:gradFill flip="none" rotWithShape="1">
            <a:gsLst>
              <a:gs pos="99000">
                <a:srgbClr val="173057"/>
              </a:gs>
              <a:gs pos="0">
                <a:srgbClr val="0258A6">
                  <a:lumMod val="10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841811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hf sldNum="0" hdr="0" dt="0"/>
  <p:txStyles>
    <p:titleStyle>
      <a:lvl1pPr algn="l" defTabSz="914400" rtl="0" eaLnBrk="1" latinLnBrk="0" hangingPunct="1">
        <a:lnSpc>
          <a:spcPct val="100000"/>
        </a:lnSpc>
        <a:spcBef>
          <a:spcPct val="0"/>
        </a:spcBef>
        <a:buNone/>
        <a:defRPr sz="3200" b="1" i="0" kern="1200">
          <a:solidFill>
            <a:srgbClr val="4D4E4D"/>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864">
          <p15:clr>
            <a:srgbClr val="F26B43"/>
          </p15:clr>
        </p15:guide>
        <p15:guide id="4" orient="horz" pos="1056">
          <p15:clr>
            <a:srgbClr val="F26B43"/>
          </p15:clr>
        </p15:guide>
        <p15:guide id="5" pos="6168">
          <p15:clr>
            <a:srgbClr val="F26B43"/>
          </p15:clr>
        </p15:guide>
        <p15:guide id="6" pos="6072">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hyperlink" Target="http://www.detect-pah.com/" TargetMode="Externa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mededonthego.com/Video/program/969" TargetMode="External"/><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hyperlink" Target="mailto:support@MedEdOTG.com" TargetMode="External"/><Relationship Id="rId10" Type="http://schemas.openxmlformats.org/officeDocument/2006/relationships/image" Target="../media/image15.png"/><Relationship Id="rId4" Type="http://schemas.openxmlformats.org/officeDocument/2006/relationships/hyperlink" Target="http://www.mededonthego.com/" TargetMode="External"/><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8" Type="http://schemas.openxmlformats.org/officeDocument/2006/relationships/hyperlink" Target="http://www.mededotg.com/" TargetMode="External"/><Relationship Id="rId3" Type="http://schemas.openxmlformats.org/officeDocument/2006/relationships/image" Target="../media/image40.png"/><Relationship Id="rId7" Type="http://schemas.openxmlformats.org/officeDocument/2006/relationships/hyperlink" Target="http://www.mededonthego.com/"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5.svg"/><Relationship Id="rId4" Type="http://schemas.openxmlformats.org/officeDocument/2006/relationships/image" Target="../media/image41.svg"/><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blurry background&#10;&#10;Description automatically generated">
            <a:extLst>
              <a:ext uri="{FF2B5EF4-FFF2-40B4-BE49-F238E27FC236}">
                <a16:creationId xmlns:a16="http://schemas.microsoft.com/office/drawing/2014/main" id="{9BF08945-34A3-E5F2-4BAF-7983BE49AFD6}"/>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blue lines on a black background&#10;&#10;Description automatically generated">
            <a:extLst>
              <a:ext uri="{FF2B5EF4-FFF2-40B4-BE49-F238E27FC236}">
                <a16:creationId xmlns:a16="http://schemas.microsoft.com/office/drawing/2014/main" id="{AB51C7B5-1DFB-F230-6F40-645FC46B0B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0"/>
            <a:ext cx="4927834" cy="1383323"/>
          </a:xfrm>
          <a:prstGeom prst="rect">
            <a:avLst/>
          </a:prstGeom>
        </p:spPr>
      </p:pic>
      <p:sp>
        <p:nvSpPr>
          <p:cNvPr id="13" name="Rounded Rectangle 12">
            <a:extLst>
              <a:ext uri="{FF2B5EF4-FFF2-40B4-BE49-F238E27FC236}">
                <a16:creationId xmlns:a16="http://schemas.microsoft.com/office/drawing/2014/main" id="{75343E5B-A693-2FAA-D3E6-8D4900539CEB}"/>
              </a:ext>
            </a:extLst>
          </p:cNvPr>
          <p:cNvSpPr/>
          <p:nvPr/>
        </p:nvSpPr>
        <p:spPr>
          <a:xfrm>
            <a:off x="371153" y="358028"/>
            <a:ext cx="11483788" cy="6141944"/>
          </a:xfrm>
          <a:prstGeom prst="roundRect">
            <a:avLst>
              <a:gd name="adj" fmla="val 5617"/>
            </a:avLst>
          </a:prstGeom>
          <a:gradFill flip="none" rotWithShape="1">
            <a:gsLst>
              <a:gs pos="99000">
                <a:srgbClr val="173057"/>
              </a:gs>
              <a:gs pos="0">
                <a:srgbClr val="0258A6">
                  <a:lumMod val="10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6F7485AE-8111-BA54-282E-6E7337310E3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359350" y="601155"/>
            <a:ext cx="5473299" cy="2684621"/>
          </a:xfrm>
          <a:prstGeom prst="rect">
            <a:avLst/>
          </a:prstGeom>
        </p:spPr>
      </p:pic>
      <p:sp>
        <p:nvSpPr>
          <p:cNvPr id="15" name="Text Placeholder 4">
            <a:extLst>
              <a:ext uri="{FF2B5EF4-FFF2-40B4-BE49-F238E27FC236}">
                <a16:creationId xmlns:a16="http://schemas.microsoft.com/office/drawing/2014/main" id="{9BDAA57A-7B75-B6FF-C407-ABDBD17ECC61}"/>
              </a:ext>
            </a:extLst>
          </p:cNvPr>
          <p:cNvSpPr txBox="1">
            <a:spLocks/>
          </p:cNvSpPr>
          <p:nvPr/>
        </p:nvSpPr>
        <p:spPr>
          <a:xfrm>
            <a:off x="2547752" y="3636296"/>
            <a:ext cx="7096496" cy="1721492"/>
          </a:xfrm>
          <a:prstGeom prst="roundRect">
            <a:avLst>
              <a:gd name="adj" fmla="val 23876"/>
            </a:avLst>
          </a:prstGeom>
          <a:solidFill>
            <a:schemeClr val="bg1"/>
          </a:solidFill>
        </p:spPr>
        <p:txBody>
          <a:bodyPr anchor="ctr">
            <a:normAutofit fontScale="850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rgbClr val="ED7D31"/>
              </a:buClr>
              <a:buSzTx/>
              <a:buFont typeface="Arial" panose="020B0604020202020204" pitchFamily="34" charset="0"/>
              <a:buNone/>
              <a:tabLst/>
              <a:defRPr/>
            </a:pPr>
            <a:r>
              <a:rPr kumimoji="0" lang="en-US" sz="2800" b="1"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t>Saturday, October 14, 2023 </a:t>
            </a:r>
            <a:br>
              <a:rPr kumimoji="0" lang="en-US" sz="2800" b="1"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t>9:00am – 2:45pm CT </a:t>
            </a:r>
          </a:p>
          <a:p>
            <a:pPr marL="0" marR="0" lvl="0" indent="0" algn="ctr" defTabSz="914400" rtl="0" eaLnBrk="1" fontAlgn="auto" latinLnBrk="0" hangingPunct="1">
              <a:lnSpc>
                <a:spcPct val="120000"/>
              </a:lnSpc>
              <a:spcBef>
                <a:spcPts val="1000"/>
              </a:spcBef>
              <a:spcAft>
                <a:spcPts val="600"/>
              </a:spcAft>
              <a:buClr>
                <a:srgbClr val="ED7D31"/>
              </a:buClr>
              <a:buSzTx/>
              <a:buFont typeface="Arial" panose="020B0604020202020204" pitchFamily="34" charset="0"/>
              <a:buNone/>
              <a:tabLst/>
              <a:defRPr/>
            </a:pPr>
            <a:r>
              <a:rPr kumimoji="0" lang="en-US" sz="1900" b="0"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t>InterContinental Chicago Magnificent Mile Hotel | Chicago, IL</a:t>
            </a:r>
          </a:p>
        </p:txBody>
      </p:sp>
      <p:sp>
        <p:nvSpPr>
          <p:cNvPr id="21" name="TextBox 20">
            <a:extLst>
              <a:ext uri="{FF2B5EF4-FFF2-40B4-BE49-F238E27FC236}">
                <a16:creationId xmlns:a16="http://schemas.microsoft.com/office/drawing/2014/main" id="{CC9FF750-37FB-61C7-B7B7-50EC6E352E9A}"/>
              </a:ext>
            </a:extLst>
          </p:cNvPr>
          <p:cNvSpPr txBox="1"/>
          <p:nvPr/>
        </p:nvSpPr>
        <p:spPr>
          <a:xfrm>
            <a:off x="4547555" y="5715816"/>
            <a:ext cx="5419406"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This activity is supported by independent educational grants from Actelion Pharmaceuticals US, Division of Janssen Pharmaceuticals and United Therapeutics Corporation. </a:t>
            </a:r>
            <a:b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Jointly provided by the Global Learning Collaborative (GLC) and Total CME, LLC.</a:t>
            </a:r>
          </a:p>
        </p:txBody>
      </p:sp>
      <p:pic>
        <p:nvPicPr>
          <p:cNvPr id="6" name="Picture 5" descr="A blue lines on a black background&#10;&#10;Description automatically generated">
            <a:extLst>
              <a:ext uri="{FF2B5EF4-FFF2-40B4-BE49-F238E27FC236}">
                <a16:creationId xmlns:a16="http://schemas.microsoft.com/office/drawing/2014/main" id="{980869EC-E7D9-AE56-DF99-AF0A189E5FD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88482" y="5357788"/>
            <a:ext cx="4503517" cy="1500212"/>
          </a:xfrm>
          <a:prstGeom prst="rect">
            <a:avLst/>
          </a:prstGeom>
        </p:spPr>
      </p:pic>
      <p:grpSp>
        <p:nvGrpSpPr>
          <p:cNvPr id="3" name="Group 2">
            <a:extLst>
              <a:ext uri="{FF2B5EF4-FFF2-40B4-BE49-F238E27FC236}">
                <a16:creationId xmlns:a16="http://schemas.microsoft.com/office/drawing/2014/main" id="{7D1E19FE-DB7D-B9F1-3523-6702B9577493}"/>
              </a:ext>
            </a:extLst>
          </p:cNvPr>
          <p:cNvGrpSpPr/>
          <p:nvPr/>
        </p:nvGrpSpPr>
        <p:grpSpPr>
          <a:xfrm>
            <a:off x="2148346" y="5782649"/>
            <a:ext cx="2226924" cy="452122"/>
            <a:chOff x="6988995" y="4117401"/>
            <a:chExt cx="3016124" cy="612349"/>
          </a:xfrm>
        </p:grpSpPr>
        <p:pic>
          <p:nvPicPr>
            <p:cNvPr id="4" name="Picture 2">
              <a:extLst>
                <a:ext uri="{FF2B5EF4-FFF2-40B4-BE49-F238E27FC236}">
                  <a16:creationId xmlns:a16="http://schemas.microsoft.com/office/drawing/2014/main" id="{72F21B3F-F598-90FD-68CF-512886D8F17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6988995" y="4117401"/>
              <a:ext cx="1654996" cy="612349"/>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8FA9A73A-9E57-BCD7-F571-99173B1195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67281" y="4117401"/>
              <a:ext cx="1237838" cy="600164"/>
            </a:xfrm>
            <a:prstGeom prst="rect">
              <a:avLst/>
            </a:prstGeom>
          </p:spPr>
        </p:pic>
      </p:grpSp>
    </p:spTree>
    <p:extLst>
      <p:ext uri="{BB962C8B-B14F-4D97-AF65-F5344CB8AC3E}">
        <p14:creationId xmlns:p14="http://schemas.microsoft.com/office/powerpoint/2010/main" val="2046093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48D0-1E44-4A6B-B9FE-66BD68C715EA}"/>
              </a:ext>
            </a:extLst>
          </p:cNvPr>
          <p:cNvSpPr>
            <a:spLocks noGrp="1"/>
          </p:cNvSpPr>
          <p:nvPr>
            <p:ph type="title"/>
          </p:nvPr>
        </p:nvSpPr>
        <p:spPr>
          <a:xfrm>
            <a:off x="609600" y="199506"/>
            <a:ext cx="10744200" cy="1185577"/>
          </a:xfrm>
        </p:spPr>
        <p:txBody>
          <a:bodyPr/>
          <a:lstStyle/>
          <a:p>
            <a:r>
              <a:rPr lang="en-US" dirty="0"/>
              <a:t>PH and Connective Tissue Disease</a:t>
            </a:r>
          </a:p>
        </p:txBody>
      </p:sp>
      <p:sp>
        <p:nvSpPr>
          <p:cNvPr id="3" name="Content Placeholder 2">
            <a:extLst>
              <a:ext uri="{FF2B5EF4-FFF2-40B4-BE49-F238E27FC236}">
                <a16:creationId xmlns:a16="http://schemas.microsoft.com/office/drawing/2014/main" id="{1DAF14D5-285A-4139-BF3D-0F8CDB3AFB40}"/>
              </a:ext>
            </a:extLst>
          </p:cNvPr>
          <p:cNvSpPr>
            <a:spLocks noGrp="1"/>
          </p:cNvSpPr>
          <p:nvPr>
            <p:ph idx="1"/>
          </p:nvPr>
        </p:nvSpPr>
        <p:spPr>
          <a:xfrm>
            <a:off x="609600" y="1477907"/>
            <a:ext cx="10744200" cy="4722477"/>
          </a:xfrm>
        </p:spPr>
        <p:txBody>
          <a:bodyPr vert="horz" lIns="121920" tIns="60960" rIns="121920" bIns="60960" rtlCol="0" anchor="t">
            <a:normAutofit/>
          </a:bodyPr>
          <a:lstStyle/>
          <a:p>
            <a:pPr>
              <a:spcAft>
                <a:spcPts val="1600"/>
              </a:spcAft>
            </a:pPr>
            <a:r>
              <a:rPr lang="en-US" dirty="0"/>
              <a:t>Immune dysfunction is a common contributor in the pathogenesis of PAH</a:t>
            </a:r>
          </a:p>
          <a:p>
            <a:pPr>
              <a:spcAft>
                <a:spcPts val="1600"/>
              </a:spcAft>
            </a:pPr>
            <a:r>
              <a:rPr lang="en-US" dirty="0"/>
              <a:t>Vascular lesions in CTD-APAH are indistinguishable from those in IPAH</a:t>
            </a:r>
          </a:p>
          <a:p>
            <a:pPr>
              <a:spcAft>
                <a:spcPts val="1600"/>
              </a:spcAft>
            </a:pPr>
            <a:r>
              <a:rPr lang="en-US" dirty="0"/>
              <a:t>Survival and clinical outcomes are significantly worse for CTD-APAH (especially </a:t>
            </a:r>
            <a:r>
              <a:rPr lang="en-US" dirty="0" err="1"/>
              <a:t>SSc</a:t>
            </a:r>
            <a:r>
              <a:rPr lang="en-US" dirty="0"/>
              <a:t>)</a:t>
            </a:r>
          </a:p>
        </p:txBody>
      </p:sp>
      <p:sp>
        <p:nvSpPr>
          <p:cNvPr id="7" name="Footer Placeholder 6">
            <a:extLst>
              <a:ext uri="{FF2B5EF4-FFF2-40B4-BE49-F238E27FC236}">
                <a16:creationId xmlns:a16="http://schemas.microsoft.com/office/drawing/2014/main" id="{D0DA886B-072E-FBEB-5CEF-3EB9F3EC5A4E}"/>
              </a:ext>
            </a:extLst>
          </p:cNvPr>
          <p:cNvSpPr>
            <a:spLocks noGrp="1"/>
          </p:cNvSpPr>
          <p:nvPr>
            <p:ph type="ftr" sz="quarter" idx="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Fisher MR,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Arthritis Rheum</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2006;54(9):3043-3050; </a:t>
            </a: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Kawut</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SM,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Chest</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2003;123(2):344-350; Rabinovitch M.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J Clin Invest</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2012;122(12):4306-4313.</a:t>
            </a:r>
          </a:p>
        </p:txBody>
      </p:sp>
    </p:spTree>
    <p:extLst>
      <p:ext uri="{BB962C8B-B14F-4D97-AF65-F5344CB8AC3E}">
        <p14:creationId xmlns:p14="http://schemas.microsoft.com/office/powerpoint/2010/main" val="386712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1DDD0E17-B481-C24F-C728-2ABFB33DC8EE}"/>
              </a:ext>
            </a:extLst>
          </p:cNvPr>
          <p:cNvSpPr>
            <a:spLocks noGrp="1"/>
          </p:cNvSpPr>
          <p:nvPr>
            <p:ph type="ftr" sz="quarter" idx="3"/>
          </p:nvPr>
        </p:nvSpPr>
        <p:spPr>
          <a:xfrm>
            <a:off x="609601" y="6356351"/>
            <a:ext cx="10744199" cy="442131"/>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VGEF, vascular endothelial growth factor.</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Fisher MR,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Arthritis Rheum. </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2006;54(9):3043-3050; </a:t>
            </a: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Hachulla</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E,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Arthritis Rheum</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2005;52(12):3792-3800; Hummers LK,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J </a:t>
            </a:r>
            <a:r>
              <a:rPr kumimoji="0" lang="en-US" sz="1000" b="0" i="1"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Rheumatol</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2009;36(3):576-582; Okano Y,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Arthritis Rheum. </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1992;35(1):95-100.</a:t>
            </a:r>
          </a:p>
        </p:txBody>
      </p:sp>
      <p:sp>
        <p:nvSpPr>
          <p:cNvPr id="2" name="Title 1">
            <a:extLst>
              <a:ext uri="{FF2B5EF4-FFF2-40B4-BE49-F238E27FC236}">
                <a16:creationId xmlns:a16="http://schemas.microsoft.com/office/drawing/2014/main" id="{7B8148D0-1E44-4A6B-B9FE-66BD68C715EA}"/>
              </a:ext>
            </a:extLst>
          </p:cNvPr>
          <p:cNvSpPr>
            <a:spLocks noGrp="1"/>
          </p:cNvSpPr>
          <p:nvPr>
            <p:ph type="title"/>
          </p:nvPr>
        </p:nvSpPr>
        <p:spPr>
          <a:xfrm>
            <a:off x="609600" y="199506"/>
            <a:ext cx="10744200" cy="1185577"/>
          </a:xfrm>
        </p:spPr>
        <p:txBody>
          <a:bodyPr/>
          <a:lstStyle/>
          <a:p>
            <a:r>
              <a:rPr lang="en-US" dirty="0"/>
              <a:t>PAH and </a:t>
            </a:r>
            <a:r>
              <a:rPr lang="en-US" dirty="0" err="1"/>
              <a:t>SSc</a:t>
            </a:r>
          </a:p>
        </p:txBody>
      </p:sp>
      <p:sp>
        <p:nvSpPr>
          <p:cNvPr id="3" name="Content Placeholder 2">
            <a:extLst>
              <a:ext uri="{FF2B5EF4-FFF2-40B4-BE49-F238E27FC236}">
                <a16:creationId xmlns:a16="http://schemas.microsoft.com/office/drawing/2014/main" id="{1DAF14D5-285A-4139-BF3D-0F8CDB3AFB40}"/>
              </a:ext>
            </a:extLst>
          </p:cNvPr>
          <p:cNvSpPr>
            <a:spLocks noGrp="1"/>
          </p:cNvSpPr>
          <p:nvPr>
            <p:ph idx="1"/>
          </p:nvPr>
        </p:nvSpPr>
        <p:spPr>
          <a:xfrm>
            <a:off x="609600" y="1477907"/>
            <a:ext cx="10744200" cy="4722477"/>
          </a:xfrm>
        </p:spPr>
        <p:txBody>
          <a:bodyPr vert="horz" lIns="121920" tIns="60960" rIns="121920" bIns="60960" rtlCol="0" anchor="t">
            <a:normAutofit/>
          </a:bodyPr>
          <a:lstStyle/>
          <a:p>
            <a:pPr>
              <a:lnSpc>
                <a:spcPct val="150000"/>
              </a:lnSpc>
            </a:pPr>
            <a:r>
              <a:rPr lang="en-US" sz="2667" dirty="0"/>
              <a:t>Prevalence 8-12%</a:t>
            </a:r>
          </a:p>
          <a:p>
            <a:pPr>
              <a:lnSpc>
                <a:spcPct val="150000"/>
              </a:lnSpc>
            </a:pPr>
            <a:r>
              <a:rPr lang="en-US" sz="2667" dirty="0"/>
              <a:t>Disturbances in angiogenesis (increased VGEF)</a:t>
            </a:r>
          </a:p>
          <a:p>
            <a:pPr>
              <a:lnSpc>
                <a:spcPct val="150000"/>
              </a:lnSpc>
            </a:pPr>
            <a:r>
              <a:rPr lang="en-US" sz="2667" dirty="0"/>
              <a:t>Presence auto-antibodies (U3 RNP)</a:t>
            </a:r>
          </a:p>
          <a:p>
            <a:pPr>
              <a:lnSpc>
                <a:spcPct val="150000"/>
              </a:lnSpc>
            </a:pPr>
            <a:r>
              <a:rPr lang="en-US" sz="2667" dirty="0"/>
              <a:t>Similar hemodynamic profile, less hemodynamic impairment</a:t>
            </a:r>
          </a:p>
        </p:txBody>
      </p:sp>
    </p:spTree>
    <p:extLst>
      <p:ext uri="{BB962C8B-B14F-4D97-AF65-F5344CB8AC3E}">
        <p14:creationId xmlns:p14="http://schemas.microsoft.com/office/powerpoint/2010/main" val="1589833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382002-210C-C18C-CCE6-2C7918F8FD49}"/>
              </a:ext>
            </a:extLst>
          </p:cNvPr>
          <p:cNvSpPr>
            <a:spLocks noGrp="1"/>
          </p:cNvSpPr>
          <p:nvPr>
            <p:ph type="ftr" sz="quarter" idx="3"/>
          </p:nvPr>
        </p:nvSpPr>
        <p:spPr>
          <a:xfrm>
            <a:off x="609601" y="6356351"/>
            <a:ext cx="10744199" cy="442131"/>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PAH-</a:t>
            </a: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Scl</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scleroderma-related PAH.</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Fisher MR,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Arthritis Rheum</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2006;54(9):3043-3050.</a:t>
            </a:r>
          </a:p>
        </p:txBody>
      </p:sp>
      <p:pic>
        <p:nvPicPr>
          <p:cNvPr id="7" name="Picture 6" descr="A table with numbers and symbols&#10;&#10;Description automatically generated">
            <a:extLst>
              <a:ext uri="{FF2B5EF4-FFF2-40B4-BE49-F238E27FC236}">
                <a16:creationId xmlns:a16="http://schemas.microsoft.com/office/drawing/2014/main" id="{EAF23CC8-C389-6AEE-BFF2-B192F69BC4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4056" y="353044"/>
            <a:ext cx="8003889" cy="5737385"/>
          </a:xfrm>
          <a:prstGeom prst="rect">
            <a:avLst/>
          </a:prstGeom>
        </p:spPr>
      </p:pic>
    </p:spTree>
    <p:extLst>
      <p:ext uri="{BB962C8B-B14F-4D97-AF65-F5344CB8AC3E}">
        <p14:creationId xmlns:p14="http://schemas.microsoft.com/office/powerpoint/2010/main" val="395796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2DF58-E8D5-4F0E-AE2A-75B6AFDD7AE3}"/>
              </a:ext>
            </a:extLst>
          </p:cNvPr>
          <p:cNvSpPr>
            <a:spLocks noGrp="1"/>
          </p:cNvSpPr>
          <p:nvPr>
            <p:ph type="title"/>
          </p:nvPr>
        </p:nvSpPr>
        <p:spPr>
          <a:xfrm>
            <a:off x="609600" y="1755931"/>
            <a:ext cx="2957208" cy="1673069"/>
          </a:xfrm>
        </p:spPr>
        <p:txBody>
          <a:bodyPr/>
          <a:lstStyle/>
          <a:p>
            <a:r>
              <a:rPr lang="en-US" dirty="0"/>
              <a:t>Survival</a:t>
            </a:r>
            <a:br>
              <a:rPr lang="en-US" dirty="0"/>
            </a:br>
            <a:r>
              <a:rPr lang="en-US" dirty="0"/>
              <a:t>Comparison</a:t>
            </a:r>
          </a:p>
        </p:txBody>
      </p:sp>
      <p:pic>
        <p:nvPicPr>
          <p:cNvPr id="8" name="Content Placeholder 7">
            <a:extLst>
              <a:ext uri="{FF2B5EF4-FFF2-40B4-BE49-F238E27FC236}">
                <a16:creationId xmlns:a16="http://schemas.microsoft.com/office/drawing/2014/main" id="{88A9026E-36AF-4BE4-9064-90E85EFC502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86492" y="392214"/>
            <a:ext cx="7016403" cy="6073573"/>
          </a:xfrm>
        </p:spPr>
      </p:pic>
      <p:sp>
        <p:nvSpPr>
          <p:cNvPr id="5" name="Footer Placeholder 4">
            <a:extLst>
              <a:ext uri="{FF2B5EF4-FFF2-40B4-BE49-F238E27FC236}">
                <a16:creationId xmlns:a16="http://schemas.microsoft.com/office/drawing/2014/main" id="{91F14DA5-363B-7C0C-C1FA-8123CA4AFAE8}"/>
              </a:ext>
            </a:extLst>
          </p:cNvPr>
          <p:cNvSpPr>
            <a:spLocks noGrp="1"/>
          </p:cNvSpPr>
          <p:nvPr>
            <p:ph type="ftr" sz="quarter" idx="3"/>
          </p:nvPr>
        </p:nvSpPr>
        <p:spPr>
          <a:xfrm>
            <a:off x="609601" y="6356351"/>
            <a:ext cx="3839183" cy="442131"/>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CTEPH, chronic thrombo-embolic pulmonary hypertension; PVOD, pulmonary </a:t>
            </a: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veno</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-occlusive disease.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a:t>
            </a: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Escribano-Subias</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P, et al. </a:t>
            </a:r>
            <a:r>
              <a:rPr kumimoji="0" lang="en-US" sz="1000" b="0" i="1"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Eur</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Respir J. </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2012;40(3):596-603.</a:t>
            </a:r>
          </a:p>
        </p:txBody>
      </p:sp>
    </p:spTree>
    <p:extLst>
      <p:ext uri="{BB962C8B-B14F-4D97-AF65-F5344CB8AC3E}">
        <p14:creationId xmlns:p14="http://schemas.microsoft.com/office/powerpoint/2010/main" val="3470504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0D89FD-5372-6F6A-A588-F6037C50B841}"/>
              </a:ext>
            </a:extLst>
          </p:cNvPr>
          <p:cNvSpPr>
            <a:spLocks noGrp="1"/>
          </p:cNvSpPr>
          <p:nvPr>
            <p:ph type="ftr" sz="quarter" idx="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Chung L,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Chest</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2014;146(6):1494-1504.</a:t>
            </a:r>
          </a:p>
        </p:txBody>
      </p:sp>
      <p:pic>
        <p:nvPicPr>
          <p:cNvPr id="2" name="Content Placeholder 9">
            <a:extLst>
              <a:ext uri="{FF2B5EF4-FFF2-40B4-BE49-F238E27FC236}">
                <a16:creationId xmlns:a16="http://schemas.microsoft.com/office/drawing/2014/main" id="{8E5FD337-3C23-7222-9F55-86B2DDF339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71265" y="1695406"/>
            <a:ext cx="5264115" cy="3467189"/>
          </a:xfrm>
          <a:prstGeom prst="rect">
            <a:avLst/>
          </a:prstGeom>
        </p:spPr>
      </p:pic>
      <p:pic>
        <p:nvPicPr>
          <p:cNvPr id="5" name="Content Placeholder 9">
            <a:extLst>
              <a:ext uri="{FF2B5EF4-FFF2-40B4-BE49-F238E27FC236}">
                <a16:creationId xmlns:a16="http://schemas.microsoft.com/office/drawing/2014/main" id="{5E8A07A9-FFBE-6B7F-1364-D9845209DC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8018" y="1696126"/>
            <a:ext cx="5264151" cy="3467100"/>
          </a:xfrm>
          <a:prstGeom prst="rect">
            <a:avLst/>
          </a:prstGeom>
        </p:spPr>
      </p:pic>
    </p:spTree>
    <p:extLst>
      <p:ext uri="{BB962C8B-B14F-4D97-AF65-F5344CB8AC3E}">
        <p14:creationId xmlns:p14="http://schemas.microsoft.com/office/powerpoint/2010/main" val="717689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FF130B-14A4-443C-B6F9-601BBF2D1102}"/>
              </a:ext>
            </a:extLst>
          </p:cNvPr>
          <p:cNvSpPr>
            <a:spLocks noGrp="1"/>
          </p:cNvSpPr>
          <p:nvPr>
            <p:ph type="title"/>
          </p:nvPr>
        </p:nvSpPr>
        <p:spPr>
          <a:xfrm>
            <a:off x="609600" y="199506"/>
            <a:ext cx="10744200" cy="1185577"/>
          </a:xfrm>
        </p:spPr>
        <p:txBody>
          <a:bodyPr/>
          <a:lstStyle/>
          <a:p>
            <a:r>
              <a:rPr lang="en-US" dirty="0"/>
              <a:t>RV Adaptation in </a:t>
            </a:r>
            <a:r>
              <a:rPr lang="en-US" dirty="0" err="1"/>
              <a:t>SSc</a:t>
            </a:r>
            <a:endParaRPr lang="en-US" dirty="0"/>
          </a:p>
        </p:txBody>
      </p:sp>
      <p:pic>
        <p:nvPicPr>
          <p:cNvPr id="6" name="Content Placeholder 5">
            <a:extLst>
              <a:ext uri="{FF2B5EF4-FFF2-40B4-BE49-F238E27FC236}">
                <a16:creationId xmlns:a16="http://schemas.microsoft.com/office/drawing/2014/main" id="{1B2D8238-A2D6-4F7F-9B18-670A7A6EFE68}"/>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723900" y="1557868"/>
            <a:ext cx="10744200" cy="3323817"/>
          </a:xfrm>
        </p:spPr>
      </p:pic>
      <p:sp>
        <p:nvSpPr>
          <p:cNvPr id="5" name="Footer Placeholder 4">
            <a:extLst>
              <a:ext uri="{FF2B5EF4-FFF2-40B4-BE49-F238E27FC236}">
                <a16:creationId xmlns:a16="http://schemas.microsoft.com/office/drawing/2014/main" id="{C42E70DF-CCD6-53E2-B589-5D19EE3F1082}"/>
              </a:ext>
            </a:extLst>
          </p:cNvPr>
          <p:cNvSpPr>
            <a:spLocks noGrp="1"/>
          </p:cNvSpPr>
          <p:nvPr>
            <p:ph type="ftr" sz="quarter" idx="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Hassoun PM. </a:t>
            </a:r>
            <a:r>
              <a:rPr kumimoji="0" lang="en-US" sz="1000" b="0" i="1"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Pulm</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Circ</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2015;5(1):3-14; Tedford RJ,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Circ Heart Fail</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2013;6(5):953-963.</a:t>
            </a:r>
          </a:p>
        </p:txBody>
      </p:sp>
    </p:spTree>
    <p:extLst>
      <p:ext uri="{BB962C8B-B14F-4D97-AF65-F5344CB8AC3E}">
        <p14:creationId xmlns:p14="http://schemas.microsoft.com/office/powerpoint/2010/main" val="34633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EA84A4B-2194-1A56-167D-6375FA0386A4}"/>
              </a:ext>
            </a:extLst>
          </p:cNvPr>
          <p:cNvSpPr>
            <a:spLocks noGrp="1"/>
          </p:cNvSpPr>
          <p:nvPr>
            <p:ph type="ftr" sz="quarter" idx="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CO, cardiac output; </a:t>
            </a: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mPAP</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mean pulmonary arterial pressure.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a:t>
            </a: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Vonk</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a:t>
            </a: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Noordegraaf</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A, et al. </a:t>
            </a:r>
            <a:r>
              <a:rPr kumimoji="0" lang="en-US" sz="1000" b="0" i="1"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Eur</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Respir J</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2019;53(1):1801900.</a:t>
            </a:r>
          </a:p>
        </p:txBody>
      </p:sp>
      <p:pic>
        <p:nvPicPr>
          <p:cNvPr id="6" name="Picture 5">
            <a:extLst>
              <a:ext uri="{FF2B5EF4-FFF2-40B4-BE49-F238E27FC236}">
                <a16:creationId xmlns:a16="http://schemas.microsoft.com/office/drawing/2014/main" id="{81751852-C278-A964-07D1-4AAA6349CA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04809" y="943445"/>
            <a:ext cx="7953779" cy="4971111"/>
          </a:xfrm>
          <a:prstGeom prst="rect">
            <a:avLst/>
          </a:prstGeom>
        </p:spPr>
      </p:pic>
    </p:spTree>
    <p:extLst>
      <p:ext uri="{BB962C8B-B14F-4D97-AF65-F5344CB8AC3E}">
        <p14:creationId xmlns:p14="http://schemas.microsoft.com/office/powerpoint/2010/main" val="2980254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3CF178-29DD-8F8B-AF12-37194459C0B2}"/>
              </a:ext>
            </a:extLst>
          </p:cNvPr>
          <p:cNvSpPr>
            <a:spLocks noGrp="1"/>
          </p:cNvSpPr>
          <p:nvPr>
            <p:ph type="ftr" sz="quarter" idx="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Lewis GD,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Circulation</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2013;128(13):1470-1479; </a:t>
            </a: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Vonk</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a:t>
            </a: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Noordegraaf</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A, et al. </a:t>
            </a:r>
            <a:r>
              <a:rPr kumimoji="0" lang="en-US" sz="1000" b="0" i="1"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Eur</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Respir J.</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2019;53(1):1801900.</a:t>
            </a:r>
          </a:p>
        </p:txBody>
      </p:sp>
      <p:pic>
        <p:nvPicPr>
          <p:cNvPr id="2" name="Picture 1">
            <a:extLst>
              <a:ext uri="{FF2B5EF4-FFF2-40B4-BE49-F238E27FC236}">
                <a16:creationId xmlns:a16="http://schemas.microsoft.com/office/drawing/2014/main" id="{A789277E-B917-2AA2-A274-F6FAFDC727AB}"/>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2004808" y="937035"/>
            <a:ext cx="7953773" cy="4971109"/>
          </a:xfrm>
          <a:prstGeom prst="rect">
            <a:avLst/>
          </a:prstGeom>
        </p:spPr>
      </p:pic>
    </p:spTree>
    <p:extLst>
      <p:ext uri="{BB962C8B-B14F-4D97-AF65-F5344CB8AC3E}">
        <p14:creationId xmlns:p14="http://schemas.microsoft.com/office/powerpoint/2010/main" val="97643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48D0-1E44-4A6B-B9FE-66BD68C715EA}"/>
              </a:ext>
            </a:extLst>
          </p:cNvPr>
          <p:cNvSpPr>
            <a:spLocks noGrp="1"/>
          </p:cNvSpPr>
          <p:nvPr>
            <p:ph type="title"/>
          </p:nvPr>
        </p:nvSpPr>
        <p:spPr>
          <a:xfrm>
            <a:off x="609600" y="199506"/>
            <a:ext cx="10744200" cy="1185577"/>
          </a:xfrm>
        </p:spPr>
        <p:txBody>
          <a:bodyPr/>
          <a:lstStyle/>
          <a:p>
            <a:r>
              <a:rPr lang="en-US" dirty="0"/>
              <a:t>Risk Factors</a:t>
            </a:r>
          </a:p>
        </p:txBody>
      </p:sp>
      <p:sp>
        <p:nvSpPr>
          <p:cNvPr id="3" name="Content Placeholder 2">
            <a:extLst>
              <a:ext uri="{FF2B5EF4-FFF2-40B4-BE49-F238E27FC236}">
                <a16:creationId xmlns:a16="http://schemas.microsoft.com/office/drawing/2014/main" id="{1DAF14D5-285A-4139-BF3D-0F8CDB3AFB40}"/>
              </a:ext>
            </a:extLst>
          </p:cNvPr>
          <p:cNvSpPr>
            <a:spLocks noGrp="1"/>
          </p:cNvSpPr>
          <p:nvPr>
            <p:ph sz="half" idx="1"/>
          </p:nvPr>
        </p:nvSpPr>
        <p:spPr>
          <a:xfrm>
            <a:off x="609600" y="1496291"/>
            <a:ext cx="5181600" cy="4680672"/>
          </a:xfrm>
        </p:spPr>
        <p:txBody>
          <a:bodyPr vert="horz" lIns="121920" tIns="60960" rIns="121920" bIns="60960" rtlCol="0" anchor="t">
            <a:normAutofit/>
          </a:bodyPr>
          <a:lstStyle/>
          <a:p>
            <a:pPr>
              <a:spcAft>
                <a:spcPts val="1600"/>
              </a:spcAft>
            </a:pPr>
            <a:r>
              <a:rPr lang="en-US" sz="3200" dirty="0"/>
              <a:t>Limited </a:t>
            </a:r>
            <a:r>
              <a:rPr lang="en-US" sz="3200" dirty="0" err="1"/>
              <a:t>SSc</a:t>
            </a:r>
            <a:endParaRPr lang="en-US" sz="3200" dirty="0"/>
          </a:p>
          <a:p>
            <a:pPr>
              <a:spcAft>
                <a:spcPts val="1600"/>
              </a:spcAft>
            </a:pPr>
            <a:r>
              <a:rPr lang="en-US" sz="3200" dirty="0"/>
              <a:t>Late age of onset</a:t>
            </a:r>
          </a:p>
          <a:p>
            <a:pPr>
              <a:spcAft>
                <a:spcPts val="1600"/>
              </a:spcAft>
            </a:pPr>
            <a:r>
              <a:rPr lang="en-US" sz="3200" dirty="0"/>
              <a:t>Duration of </a:t>
            </a:r>
            <a:r>
              <a:rPr lang="en-US" sz="3200" dirty="0" err="1"/>
              <a:t>SSc</a:t>
            </a:r>
            <a:endParaRPr lang="en-US" sz="3200" dirty="0"/>
          </a:p>
          <a:p>
            <a:pPr>
              <a:spcAft>
                <a:spcPts val="1600"/>
              </a:spcAft>
            </a:pPr>
            <a:r>
              <a:rPr lang="en-US" sz="3200" dirty="0"/>
              <a:t>Raynaud</a:t>
            </a:r>
          </a:p>
          <a:p>
            <a:pPr>
              <a:spcAft>
                <a:spcPts val="1600"/>
              </a:spcAft>
            </a:pPr>
            <a:r>
              <a:rPr lang="en-US" sz="3200" dirty="0"/>
              <a:t>Digital ulcers</a:t>
            </a:r>
          </a:p>
        </p:txBody>
      </p:sp>
      <p:sp>
        <p:nvSpPr>
          <p:cNvPr id="8" name="Content Placeholder 7">
            <a:extLst>
              <a:ext uri="{FF2B5EF4-FFF2-40B4-BE49-F238E27FC236}">
                <a16:creationId xmlns:a16="http://schemas.microsoft.com/office/drawing/2014/main" id="{16CE4593-9EE4-59AE-A249-E4FFFE6EBB80}"/>
              </a:ext>
            </a:extLst>
          </p:cNvPr>
          <p:cNvSpPr>
            <a:spLocks noGrp="1"/>
          </p:cNvSpPr>
          <p:nvPr>
            <p:ph sz="half" idx="2"/>
          </p:nvPr>
        </p:nvSpPr>
        <p:spPr>
          <a:xfrm>
            <a:off x="5943600" y="1496291"/>
            <a:ext cx="5529072" cy="4680672"/>
          </a:xfrm>
        </p:spPr>
        <p:txBody>
          <a:bodyPr>
            <a:normAutofit/>
          </a:bodyPr>
          <a:lstStyle/>
          <a:p>
            <a:pPr>
              <a:spcAft>
                <a:spcPts val="1600"/>
              </a:spcAft>
            </a:pPr>
            <a:r>
              <a:rPr lang="en-US" sz="3200" dirty="0"/>
              <a:t>Number of telangiectasia</a:t>
            </a:r>
          </a:p>
          <a:p>
            <a:pPr>
              <a:spcAft>
                <a:spcPts val="1600"/>
              </a:spcAft>
            </a:pPr>
            <a:r>
              <a:rPr lang="en-US" sz="3200" dirty="0"/>
              <a:t>Decreased DLCO-FVC/ DLCO &gt;1.6</a:t>
            </a:r>
          </a:p>
          <a:p>
            <a:pPr>
              <a:spcAft>
                <a:spcPts val="1600"/>
              </a:spcAft>
            </a:pPr>
            <a:r>
              <a:rPr lang="en-US" sz="3200" dirty="0"/>
              <a:t>Increased BNP</a:t>
            </a:r>
          </a:p>
          <a:p>
            <a:pPr>
              <a:spcAft>
                <a:spcPts val="1600"/>
              </a:spcAft>
            </a:pPr>
            <a:r>
              <a:rPr lang="en-US" sz="3200" dirty="0"/>
              <a:t>Presence auto-antibodies</a:t>
            </a:r>
          </a:p>
        </p:txBody>
      </p:sp>
      <p:sp>
        <p:nvSpPr>
          <p:cNvPr id="12" name="Footer Placeholder 11">
            <a:extLst>
              <a:ext uri="{FF2B5EF4-FFF2-40B4-BE49-F238E27FC236}">
                <a16:creationId xmlns:a16="http://schemas.microsoft.com/office/drawing/2014/main" id="{DAA19636-5A17-E85E-96AE-9DDDFB2F3308}"/>
              </a:ext>
            </a:extLst>
          </p:cNvPr>
          <p:cNvSpPr>
            <a:spLocks noGrp="1"/>
          </p:cNvSpPr>
          <p:nvPr>
            <p:ph type="ftr" sz="quarter" idx="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DLCO, pulmonary diffusing capacity for carbon monoxide; FVC, forced vital capacity.</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Peacock AJ, et al, eds.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Pulmonary Circulation</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4th ed. CRC Press; 2016.</a:t>
            </a:r>
          </a:p>
        </p:txBody>
      </p:sp>
    </p:spTree>
    <p:extLst>
      <p:ext uri="{BB962C8B-B14F-4D97-AF65-F5344CB8AC3E}">
        <p14:creationId xmlns:p14="http://schemas.microsoft.com/office/powerpoint/2010/main" val="1831656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DD04D-CA7E-670D-5E57-678590B42C7A}"/>
              </a:ext>
            </a:extLst>
          </p:cNvPr>
          <p:cNvSpPr>
            <a:spLocks noGrp="1"/>
          </p:cNvSpPr>
          <p:nvPr>
            <p:ph type="title"/>
          </p:nvPr>
        </p:nvSpPr>
        <p:spPr>
          <a:xfrm>
            <a:off x="609600" y="199506"/>
            <a:ext cx="10744200" cy="1185577"/>
          </a:xfrm>
        </p:spPr>
        <p:txBody>
          <a:bodyPr anchor="t">
            <a:normAutofit/>
          </a:bodyPr>
          <a:lstStyle/>
          <a:p>
            <a:r>
              <a:rPr lang="en-US" sz="2800" dirty="0"/>
              <a:t>Screening for PAH: DETECT</a:t>
            </a:r>
          </a:p>
        </p:txBody>
      </p:sp>
      <p:sp>
        <p:nvSpPr>
          <p:cNvPr id="6" name="Footer Placeholder 5">
            <a:extLst>
              <a:ext uri="{FF2B5EF4-FFF2-40B4-BE49-F238E27FC236}">
                <a16:creationId xmlns:a16="http://schemas.microsoft.com/office/drawing/2014/main" id="{C0EEF6F7-7942-67CA-4DC5-A7A8F1D19BF3}"/>
              </a:ext>
            </a:extLst>
          </p:cNvPr>
          <p:cNvSpPr>
            <a:spLocks noGrp="1"/>
          </p:cNvSpPr>
          <p:nvPr>
            <p:ph type="ftr" sz="quarter" idx="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NTproBNP</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N-terminal pro-brain natriuretic peptide; TRJ, tricuspid regurgitant jet.</a:t>
            </a:r>
          </a:p>
        </p:txBody>
      </p:sp>
      <p:sp>
        <p:nvSpPr>
          <p:cNvPr id="4" name="TextBox 3">
            <a:extLst>
              <a:ext uri="{FF2B5EF4-FFF2-40B4-BE49-F238E27FC236}">
                <a16:creationId xmlns:a16="http://schemas.microsoft.com/office/drawing/2014/main" id="{D4D98F3C-DEE3-D9E0-569A-A1A1F133B73E}"/>
              </a:ext>
            </a:extLst>
          </p:cNvPr>
          <p:cNvSpPr txBox="1"/>
          <p:nvPr/>
        </p:nvSpPr>
        <p:spPr>
          <a:xfrm>
            <a:off x="684582" y="792294"/>
            <a:ext cx="8318904" cy="59093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Arial" panose="020B0604020202020204"/>
                <a:ea typeface="+mn-ea"/>
                <a:cs typeface="+mn-cs"/>
              </a:rPr>
              <a:t>Step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FVC% predicted / DLCO% predicted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Telangiectasias present yes/no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Anti-centromere antibody (ACA) present yes/no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3F3F3F"/>
                </a:solidFill>
                <a:effectLst/>
                <a:uLnTx/>
                <a:uFillTx/>
                <a:latin typeface="Arial" panose="020B0604020202020204"/>
                <a:ea typeface="+mn-ea"/>
                <a:cs typeface="+mn-cs"/>
              </a:rPr>
              <a:t>NTproBNP</a:t>
            </a:r>
            <a:endPar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Serum urate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Right axis deviation on ECG present yes/no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Calculate on </a:t>
            </a: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hlinkClick r:id="rId2"/>
              </a:rPr>
              <a:t>www.detect-pah.com</a:t>
            </a:r>
            <a:b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Total risk score 220-300: no echo recommended</a:t>
            </a:r>
            <a:b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Total risk score 300-400: echo recommended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endPar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3F3F"/>
                </a:solidFill>
                <a:effectLst/>
                <a:uLnTx/>
                <a:uFillTx/>
                <a:latin typeface="Arial" panose="020B0604020202020204"/>
                <a:ea typeface="+mn-ea"/>
                <a:cs typeface="+mn-cs"/>
              </a:rPr>
              <a:t>Step 2 </a:t>
            </a: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	Echocardiography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Step 1 total risk score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Right atrium area in cm</a:t>
            </a:r>
            <a:r>
              <a:rPr kumimoji="0" lang="en-US" sz="1800" b="0" i="0" u="none" strike="noStrike" kern="1200" cap="none" spc="0" normalizeH="0" baseline="30000" noProof="0" dirty="0">
                <a:ln>
                  <a:noFill/>
                </a:ln>
                <a:solidFill>
                  <a:srgbClr val="3F3F3F"/>
                </a:solidFill>
                <a:effectLst/>
                <a:uLnTx/>
                <a:uFillTx/>
                <a:latin typeface="Arial" panose="020B0604020202020204"/>
                <a:ea typeface="+mn-ea"/>
                <a:cs typeface="+mn-cs"/>
              </a:rPr>
              <a:t>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TRJ velocity in m/s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Calculate on </a:t>
            </a: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hlinkClick r:id="rId2"/>
              </a:rPr>
              <a:t>www.detect-pah.com</a:t>
            </a:r>
            <a:b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Total risk score 10-35: no right heart catheterization recommended</a:t>
            </a:r>
            <a:b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rPr>
              <a:t>Total risk score 35-90: right heart catheterization recommended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66713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183204-970A-B111-5DCA-6C0B2E08FD03}"/>
              </a:ext>
            </a:extLst>
          </p:cNvPr>
          <p:cNvSpPr txBox="1"/>
          <p:nvPr/>
        </p:nvSpPr>
        <p:spPr>
          <a:xfrm>
            <a:off x="1557505" y="5707282"/>
            <a:ext cx="26129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or portions thereof may not be published, posted online or used in presentations without permission.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EE13496-F6DC-B1E6-63D7-6A65639436E6}"/>
              </a:ext>
            </a:extLst>
          </p:cNvPr>
          <p:cNvSpPr txBox="1"/>
          <p:nvPr/>
        </p:nvSpPr>
        <p:spPr>
          <a:xfrm>
            <a:off x="594592" y="359469"/>
            <a:ext cx="10997719" cy="692468"/>
          </a:xfrm>
          <a:prstGeom prst="roundRect">
            <a:avLst>
              <a:gd name="adj" fmla="val 50000"/>
            </a:avLst>
          </a:prstGeom>
          <a:solidFill>
            <a:srgbClr val="0098EA"/>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Calibri" panose="020F0502020204030204" pitchFamily="34" charset="0"/>
              </a:rPr>
              <a:t>Resource Information</a:t>
            </a:r>
          </a:p>
        </p:txBody>
      </p:sp>
      <p:sp>
        <p:nvSpPr>
          <p:cNvPr id="4" name="TextBox 3">
            <a:extLst>
              <a:ext uri="{FF2B5EF4-FFF2-40B4-BE49-F238E27FC236}">
                <a16:creationId xmlns:a16="http://schemas.microsoft.com/office/drawing/2014/main" id="{821270A0-01CF-6D78-64D3-D2393CA1DB1B}"/>
              </a:ext>
            </a:extLst>
          </p:cNvPr>
          <p:cNvSpPr txBox="1"/>
          <p:nvPr/>
        </p:nvSpPr>
        <p:spPr>
          <a:xfrm>
            <a:off x="594592" y="1162619"/>
            <a:ext cx="10997719" cy="33547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mn-cs"/>
              </a:rPr>
              <a:t>About This Resource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These slides are one component of a continuing education program available online at </a:t>
            </a:r>
            <a:r>
              <a:rPr kumimoji="0" lang="en-US" sz="1500" b="0" i="0" u="none" strike="noStrike" kern="1200" cap="none" spc="0" normalizeH="0" baseline="0" noProof="0" dirty="0" err="1">
                <a:ln>
                  <a:noFill/>
                </a:ln>
                <a:solidFill>
                  <a:srgbClr val="747474"/>
                </a:solidFill>
                <a:effectLst/>
                <a:uLnTx/>
                <a:uFillTx/>
                <a:latin typeface="Arial" panose="020B0604020202020204" pitchFamily="34" charset="0"/>
                <a:ea typeface="+mn-ea"/>
                <a:cs typeface="Arial" panose="020B0604020202020204" pitchFamily="34" charset="0"/>
              </a:rPr>
              <a:t>MedEd</a:t>
            </a: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 On The Go titled </a:t>
            </a:r>
            <a:r>
              <a:rPr kumimoji="0" lang="en-US" sz="1500" b="0" i="0" u="sng" strike="noStrike" kern="1200" cap="none" spc="0" normalizeH="0" baseline="0" noProof="0" dirty="0">
                <a:ln>
                  <a:noFill/>
                </a:ln>
                <a:solidFill>
                  <a:srgbClr val="0078D7"/>
                </a:solidFill>
                <a:effectLst/>
                <a:uLnTx/>
                <a:uFillTx/>
                <a:latin typeface="Arial" panose="020B0604020202020204" pitchFamily="34" charset="0"/>
                <a:ea typeface="+mn-ea"/>
                <a:cs typeface="Arial" panose="020B0604020202020204" pitchFamily="34" charset="0"/>
                <a:hlinkClick r:id="rId3"/>
              </a:rPr>
              <a:t>Midwest Regional PH Summit – Management of Pulmonary Hypertension with Comorbidities</a:t>
            </a:r>
            <a:endParaRPr kumimoji="0" lang="en-US" sz="1500" b="0" i="0" u="sng" strike="noStrike" kern="1200" cap="none" spc="0" normalizeH="0" baseline="0" noProof="0" dirty="0">
              <a:ln>
                <a:noFill/>
              </a:ln>
              <a:solidFill>
                <a:srgbClr val="0078D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sng" strike="noStrike" kern="1200" cap="none" spc="0" normalizeH="0" baseline="0" noProof="0" dirty="0">
              <a:ln>
                <a:noFill/>
              </a:ln>
              <a:solidFill>
                <a:srgbClr val="0078D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Program Learning Objectives:</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Explain the ERS/ERC guideline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Evaluate available evidence-based data and patient management strategies for PH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Identify opportunities to apply effective management strategies to improve patient outcomes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0098EA"/>
                </a:solidFill>
                <a:effectLst/>
                <a:uLnTx/>
                <a:uFillTx/>
                <a:latin typeface="Century Gothic" panose="020B0502020202020204" pitchFamily="34" charset="0"/>
                <a:ea typeface="+mn-ea"/>
                <a:cs typeface="Arial" panose="020B0604020202020204" pitchFamily="34" charset="0"/>
              </a:rPr>
              <a:t>MedEd</a:t>
            </a:r>
            <a:r>
              <a:rPr kumimoji="0" lang="en-US" sz="15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Arial" panose="020B0604020202020204" pitchFamily="34" charset="0"/>
              </a:rPr>
              <a:t> On The Go</a:t>
            </a:r>
            <a:r>
              <a:rPr kumimoji="0" lang="en-US" sz="1500" b="1" i="0" u="none" strike="noStrike" kern="1200" cap="none" spc="0" normalizeH="0" baseline="30000" noProof="0" dirty="0">
                <a:ln>
                  <a:noFill/>
                </a:ln>
                <a:solidFill>
                  <a:srgbClr val="0098EA"/>
                </a:solidFill>
                <a:effectLst/>
                <a:uLnTx/>
                <a:uFillTx/>
                <a:latin typeface="Century Gothic" panose="020B0502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hlinkClick r:id="rId4"/>
              </a:rPr>
              <a:t>www.mededonthego.com</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747474"/>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6D57FF65-33DE-661D-FDBA-12500FF6E05A}"/>
              </a:ext>
            </a:extLst>
          </p:cNvPr>
          <p:cNvCxnSpPr>
            <a:cxnSpLocks/>
          </p:cNvCxnSpPr>
          <p:nvPr/>
        </p:nvCxnSpPr>
        <p:spPr>
          <a:xfrm>
            <a:off x="600876" y="5388512"/>
            <a:ext cx="10996532" cy="0"/>
          </a:xfrm>
          <a:prstGeom prst="line">
            <a:avLst/>
          </a:prstGeom>
          <a:ln>
            <a:solidFill>
              <a:srgbClr val="0098E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187CAD-40DF-359C-4264-683025719B57}"/>
              </a:ext>
            </a:extLst>
          </p:cNvPr>
          <p:cNvSpPr txBox="1"/>
          <p:nvPr/>
        </p:nvSpPr>
        <p:spPr>
          <a:xfrm>
            <a:off x="9217940" y="5707282"/>
            <a:ext cx="21656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47474"/>
                </a:solidFill>
                <a:effectLst/>
                <a:uLnTx/>
                <a:uFillTx/>
                <a:latin typeface="Arial" panose="020B0604020202020204" pitchFamily="34" charset="0"/>
                <a:ea typeface="Times New Roman" panose="02020603050405020304" pitchFamily="18" charset="0"/>
                <a:cs typeface="Arial" panose="020B0604020202020204" pitchFamily="34" charset="0"/>
              </a:rPr>
              <a:t>To contact us regarding inaccuracies, omissions or permissions please email us at </a:t>
            </a:r>
            <a:r>
              <a:rPr kumimoji="0" lang="en-US" sz="1200" b="0" i="0" u="sng" strike="noStrike" kern="1200" cap="none" spc="0" normalizeH="0" baseline="0" noProof="0" dirty="0">
                <a:ln>
                  <a:noFill/>
                </a:ln>
                <a:solidFill>
                  <a:srgbClr val="3898F9"/>
                </a:solidFill>
                <a:effectLst/>
                <a:uLnTx/>
                <a:uFillTx/>
                <a:latin typeface="Arial" panose="020B0604020202020204" pitchFamily="34" charset="0"/>
                <a:ea typeface="Times New Roman" panose="02020603050405020304" pitchFamily="18" charset="0"/>
                <a:cs typeface="Arial" panose="020B0604020202020204" pitchFamily="34" charset="0"/>
                <a:hlinkClick r:id="rId5"/>
              </a:rPr>
              <a:t>support@MedEdOTG.com</a:t>
            </a: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Graphic 7" descr="Chat bubble outline">
            <a:extLst>
              <a:ext uri="{FF2B5EF4-FFF2-40B4-BE49-F238E27FC236}">
                <a16:creationId xmlns:a16="http://schemas.microsoft.com/office/drawing/2014/main" id="{06F4C142-8867-0F42-B3B7-D4F09FB224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375917" y="5590710"/>
            <a:ext cx="787862" cy="787862"/>
          </a:xfrm>
          <a:prstGeom prst="rect">
            <a:avLst/>
          </a:prstGeom>
        </p:spPr>
      </p:pic>
      <p:pic>
        <p:nvPicPr>
          <p:cNvPr id="20" name="Graphic 19">
            <a:extLst>
              <a:ext uri="{FF2B5EF4-FFF2-40B4-BE49-F238E27FC236}">
                <a16:creationId xmlns:a16="http://schemas.microsoft.com/office/drawing/2014/main" id="{9D6FF3C3-E8EB-6F75-281D-7EC60CF26BB5}"/>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b="17964"/>
          <a:stretch/>
        </p:blipFill>
        <p:spPr>
          <a:xfrm>
            <a:off x="618797" y="5731536"/>
            <a:ext cx="787862" cy="646331"/>
          </a:xfrm>
          <a:prstGeom prst="rect">
            <a:avLst/>
          </a:prstGeom>
        </p:spPr>
      </p:pic>
      <p:sp>
        <p:nvSpPr>
          <p:cNvPr id="2" name="TextBox 1">
            <a:extLst>
              <a:ext uri="{FF2B5EF4-FFF2-40B4-BE49-F238E27FC236}">
                <a16:creationId xmlns:a16="http://schemas.microsoft.com/office/drawing/2014/main" id="{6CFC2CE5-F394-6990-63F0-E857AC5C3519}"/>
              </a:ext>
            </a:extLst>
          </p:cNvPr>
          <p:cNvSpPr txBox="1"/>
          <p:nvPr/>
        </p:nvSpPr>
        <p:spPr>
          <a:xfrm>
            <a:off x="5366615" y="5707282"/>
            <a:ext cx="246944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can be saved for personal use (non-commercial use only) with credit given to the resource authors.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Graphic 5" descr="Download from cloud outline">
            <a:extLst>
              <a:ext uri="{FF2B5EF4-FFF2-40B4-BE49-F238E27FC236}">
                <a16:creationId xmlns:a16="http://schemas.microsoft.com/office/drawing/2014/main" id="{2D69C189-75F0-6840-CF40-7D57A5931D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79126" y="5625435"/>
            <a:ext cx="787862" cy="787862"/>
          </a:xfrm>
          <a:prstGeom prst="rect">
            <a:avLst/>
          </a:prstGeom>
        </p:spPr>
      </p:pic>
    </p:spTree>
    <p:extLst>
      <p:ext uri="{BB962C8B-B14F-4D97-AF65-F5344CB8AC3E}">
        <p14:creationId xmlns:p14="http://schemas.microsoft.com/office/powerpoint/2010/main" val="2600770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atient's risk score&#10;&#10;Description automatically generated">
            <a:extLst>
              <a:ext uri="{FF2B5EF4-FFF2-40B4-BE49-F238E27FC236}">
                <a16:creationId xmlns:a16="http://schemas.microsoft.com/office/drawing/2014/main" id="{1C7CE688-9DF0-A04A-7EED-3DD91E673F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672"/>
          <a:stretch/>
        </p:blipFill>
        <p:spPr>
          <a:xfrm>
            <a:off x="1941698" y="1641856"/>
            <a:ext cx="8308605" cy="4994464"/>
          </a:xfrm>
          <a:prstGeom prst="rect">
            <a:avLst/>
          </a:prstGeom>
        </p:spPr>
      </p:pic>
      <p:sp>
        <p:nvSpPr>
          <p:cNvPr id="2" name="Title 1">
            <a:extLst>
              <a:ext uri="{FF2B5EF4-FFF2-40B4-BE49-F238E27FC236}">
                <a16:creationId xmlns:a16="http://schemas.microsoft.com/office/drawing/2014/main" id="{89842D3E-0EE3-12A9-141F-372459208D2D}"/>
              </a:ext>
            </a:extLst>
          </p:cNvPr>
          <p:cNvSpPr>
            <a:spLocks noGrp="1"/>
          </p:cNvSpPr>
          <p:nvPr>
            <p:ph type="title"/>
          </p:nvPr>
        </p:nvSpPr>
        <p:spPr/>
        <p:txBody>
          <a:bodyPr>
            <a:normAutofit/>
          </a:bodyPr>
          <a:lstStyle/>
          <a:p>
            <a:r>
              <a:rPr lang="en-US" dirty="0">
                <a:solidFill>
                  <a:srgbClr val="3F3F3F"/>
                </a:solidFill>
                <a:effectLst/>
                <a:latin typeface="Helvetica" pitchFamily="2" charset="0"/>
              </a:rPr>
              <a:t>DETECT Algorithm Nomogram Step 1: Example Patient Total Risk Score</a:t>
            </a:r>
            <a:endParaRPr lang="en-US" dirty="0"/>
          </a:p>
        </p:txBody>
      </p:sp>
    </p:spTree>
    <p:extLst>
      <p:ext uri="{BB962C8B-B14F-4D97-AF65-F5344CB8AC3E}">
        <p14:creationId xmlns:p14="http://schemas.microsoft.com/office/powerpoint/2010/main" val="2836470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atient points&#10;&#10;Description automatically generated">
            <a:extLst>
              <a:ext uri="{FF2B5EF4-FFF2-40B4-BE49-F238E27FC236}">
                <a16:creationId xmlns:a16="http://schemas.microsoft.com/office/drawing/2014/main" id="{CA371DF4-CFD1-5678-D3AD-F8F0BB9678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8888"/>
          <a:stretch/>
        </p:blipFill>
        <p:spPr>
          <a:xfrm>
            <a:off x="1914533" y="1609344"/>
            <a:ext cx="8362935" cy="5076243"/>
          </a:xfrm>
          <a:prstGeom prst="rect">
            <a:avLst/>
          </a:prstGeom>
        </p:spPr>
      </p:pic>
      <p:sp>
        <p:nvSpPr>
          <p:cNvPr id="2" name="Title 1">
            <a:extLst>
              <a:ext uri="{FF2B5EF4-FFF2-40B4-BE49-F238E27FC236}">
                <a16:creationId xmlns:a16="http://schemas.microsoft.com/office/drawing/2014/main" id="{3538E301-87B6-275F-739A-12EE9A6E3562}"/>
              </a:ext>
            </a:extLst>
          </p:cNvPr>
          <p:cNvSpPr>
            <a:spLocks noGrp="1"/>
          </p:cNvSpPr>
          <p:nvPr>
            <p:ph type="title"/>
          </p:nvPr>
        </p:nvSpPr>
        <p:spPr/>
        <p:txBody>
          <a:bodyPr>
            <a:normAutofit/>
          </a:bodyPr>
          <a:lstStyle/>
          <a:p>
            <a:r>
              <a:rPr lang="en-US" dirty="0">
                <a:solidFill>
                  <a:srgbClr val="3F3F3F"/>
                </a:solidFill>
                <a:effectLst/>
                <a:latin typeface="Helvetica" pitchFamily="2" charset="0"/>
              </a:rPr>
              <a:t>DETECT Algorithm Nomogram Step 2: Example Patient Points</a:t>
            </a:r>
            <a:endParaRPr lang="en-US" dirty="0"/>
          </a:p>
        </p:txBody>
      </p:sp>
    </p:spTree>
    <p:extLst>
      <p:ext uri="{BB962C8B-B14F-4D97-AF65-F5344CB8AC3E}">
        <p14:creationId xmlns:p14="http://schemas.microsoft.com/office/powerpoint/2010/main" val="2163441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4F16B-9B12-0FDD-9C05-202FE766D78F}"/>
              </a:ext>
            </a:extLst>
          </p:cNvPr>
          <p:cNvSpPr>
            <a:spLocks noGrp="1"/>
          </p:cNvSpPr>
          <p:nvPr>
            <p:ph type="title"/>
          </p:nvPr>
        </p:nvSpPr>
        <p:spPr>
          <a:xfrm>
            <a:off x="609600" y="199506"/>
            <a:ext cx="10744200" cy="1185577"/>
          </a:xfrm>
        </p:spPr>
        <p:txBody>
          <a:bodyPr>
            <a:normAutofit/>
          </a:bodyPr>
          <a:lstStyle/>
          <a:p>
            <a:pPr algn="ctr"/>
            <a:r>
              <a:rPr lang="en-US" sz="5333" dirty="0" err="1"/>
              <a:t>detectionofpah.com</a:t>
            </a:r>
            <a:endParaRPr lang="en-US" sz="5333" dirty="0"/>
          </a:p>
        </p:txBody>
      </p:sp>
      <p:pic>
        <p:nvPicPr>
          <p:cNvPr id="5" name="Content Placeholder 4" descr="A qr code with a dinosaur&#10;&#10;Description automatically generated">
            <a:extLst>
              <a:ext uri="{FF2B5EF4-FFF2-40B4-BE49-F238E27FC236}">
                <a16:creationId xmlns:a16="http://schemas.microsoft.com/office/drawing/2014/main" id="{285F9F04-8C10-234D-7468-2C139DABA79C}"/>
              </a:ext>
            </a:extLst>
          </p:cNvPr>
          <p:cNvPicPr>
            <a:picLocks noGrp="1" noChangeAspect="1"/>
          </p:cNvPicPr>
          <p:nvPr>
            <p:ph idx="4294967295"/>
          </p:nvPr>
        </p:nvPicPr>
        <p:blipFill>
          <a:blip r:embed="rId2"/>
          <a:stretch>
            <a:fillRect/>
          </a:stretch>
        </p:blipFill>
        <p:spPr>
          <a:xfrm>
            <a:off x="3400816" y="1385084"/>
            <a:ext cx="5161769" cy="5161769"/>
          </a:xfrm>
        </p:spPr>
      </p:pic>
    </p:spTree>
    <p:extLst>
      <p:ext uri="{BB962C8B-B14F-4D97-AF65-F5344CB8AC3E}">
        <p14:creationId xmlns:p14="http://schemas.microsoft.com/office/powerpoint/2010/main" val="3390308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47885-34B6-467C-95FB-304C290E36D8}"/>
              </a:ext>
            </a:extLst>
          </p:cNvPr>
          <p:cNvSpPr>
            <a:spLocks noGrp="1"/>
          </p:cNvSpPr>
          <p:nvPr>
            <p:ph type="title"/>
          </p:nvPr>
        </p:nvSpPr>
        <p:spPr>
          <a:xfrm>
            <a:off x="609600" y="199506"/>
            <a:ext cx="10744200" cy="1185577"/>
          </a:xfrm>
        </p:spPr>
        <p:txBody>
          <a:bodyPr/>
          <a:lstStyle/>
          <a:p>
            <a:r>
              <a:rPr lang="en-US" dirty="0"/>
              <a:t>Screening for PH: Echo</a:t>
            </a:r>
          </a:p>
        </p:txBody>
      </p:sp>
      <p:sp>
        <p:nvSpPr>
          <p:cNvPr id="3" name="Content Placeholder 2">
            <a:extLst>
              <a:ext uri="{FF2B5EF4-FFF2-40B4-BE49-F238E27FC236}">
                <a16:creationId xmlns:a16="http://schemas.microsoft.com/office/drawing/2014/main" id="{E4C49836-9C7B-4A34-A7BF-671FFCD97513}"/>
              </a:ext>
            </a:extLst>
          </p:cNvPr>
          <p:cNvSpPr>
            <a:spLocks noGrp="1"/>
          </p:cNvSpPr>
          <p:nvPr>
            <p:ph idx="1"/>
          </p:nvPr>
        </p:nvSpPr>
        <p:spPr>
          <a:xfrm>
            <a:off x="609601" y="2019685"/>
            <a:ext cx="3718559" cy="3859839"/>
          </a:xfrm>
        </p:spPr>
        <p:txBody>
          <a:bodyPr vert="horz" lIns="121920" tIns="60960" rIns="121920" bIns="60960" rtlCol="0" anchor="t">
            <a:normAutofit/>
          </a:bodyPr>
          <a:lstStyle/>
          <a:p>
            <a:r>
              <a:rPr lang="en-US" sz="2667" dirty="0"/>
              <a:t>Echo allows for estimation of pulmonary pressures</a:t>
            </a:r>
          </a:p>
        </p:txBody>
      </p:sp>
      <p:pic>
        <p:nvPicPr>
          <p:cNvPr id="7" name="Content Placeholder 6">
            <a:extLst>
              <a:ext uri="{FF2B5EF4-FFF2-40B4-BE49-F238E27FC236}">
                <a16:creationId xmlns:a16="http://schemas.microsoft.com/office/drawing/2014/main" id="{23E76BFA-7A5E-4263-BC20-65BCCF3EA72F}"/>
              </a:ext>
            </a:extLst>
          </p:cNvPr>
          <p:cNvPicPr>
            <a:picLocks noGrp="1" noChangeAspect="1"/>
          </p:cNvPicPr>
          <p:nvPr>
            <p:ph sz="half" idx="4294967295"/>
          </p:nvPr>
        </p:nvPicPr>
        <p:blipFill>
          <a:blip r:embed="rId2">
            <a:extLst>
              <a:ext uri="{28A0092B-C50C-407E-A947-70E740481C1C}">
                <a14:useLocalDpi xmlns:a14="http://schemas.microsoft.com/office/drawing/2010/main"/>
              </a:ext>
            </a:extLst>
          </a:blip>
          <a:stretch>
            <a:fillRect/>
          </a:stretch>
        </p:blipFill>
        <p:spPr>
          <a:xfrm>
            <a:off x="5149334" y="1484787"/>
            <a:ext cx="6144765" cy="4597195"/>
          </a:xfrm>
        </p:spPr>
      </p:pic>
    </p:spTree>
    <p:extLst>
      <p:ext uri="{BB962C8B-B14F-4D97-AF65-F5344CB8AC3E}">
        <p14:creationId xmlns:p14="http://schemas.microsoft.com/office/powerpoint/2010/main" val="535377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47885-34B6-467C-95FB-304C290E36D8}"/>
              </a:ext>
            </a:extLst>
          </p:cNvPr>
          <p:cNvSpPr>
            <a:spLocks noGrp="1"/>
          </p:cNvSpPr>
          <p:nvPr>
            <p:ph type="title"/>
          </p:nvPr>
        </p:nvSpPr>
        <p:spPr>
          <a:xfrm>
            <a:off x="609600" y="199506"/>
            <a:ext cx="10744200" cy="1185577"/>
          </a:xfrm>
        </p:spPr>
        <p:txBody>
          <a:bodyPr/>
          <a:lstStyle/>
          <a:p>
            <a:r>
              <a:rPr lang="en-US" dirty="0"/>
              <a:t>Screening for PH: Echo</a:t>
            </a:r>
          </a:p>
        </p:txBody>
      </p:sp>
      <p:sp>
        <p:nvSpPr>
          <p:cNvPr id="3" name="Content Placeholder 2">
            <a:extLst>
              <a:ext uri="{FF2B5EF4-FFF2-40B4-BE49-F238E27FC236}">
                <a16:creationId xmlns:a16="http://schemas.microsoft.com/office/drawing/2014/main" id="{E4C49836-9C7B-4A34-A7BF-671FFCD97513}"/>
              </a:ext>
            </a:extLst>
          </p:cNvPr>
          <p:cNvSpPr>
            <a:spLocks noGrp="1"/>
          </p:cNvSpPr>
          <p:nvPr>
            <p:ph idx="1"/>
          </p:nvPr>
        </p:nvSpPr>
        <p:spPr>
          <a:xfrm>
            <a:off x="609601" y="2019685"/>
            <a:ext cx="3718559" cy="3859839"/>
          </a:xfrm>
        </p:spPr>
        <p:txBody>
          <a:bodyPr vert="horz" lIns="121920" tIns="60960" rIns="121920" bIns="60960" rtlCol="0" anchor="t">
            <a:normAutofit/>
          </a:bodyPr>
          <a:lstStyle/>
          <a:p>
            <a:r>
              <a:rPr lang="en-US" sz="2667" dirty="0"/>
              <a:t>Echo allows for estimation of pulmonary pressures</a:t>
            </a:r>
          </a:p>
          <a:p>
            <a:endParaRPr lang="en-US" sz="2667" dirty="0"/>
          </a:p>
          <a:p>
            <a:r>
              <a:rPr lang="en-US" sz="2667" dirty="0"/>
              <a:t>Echo provides information about RV performance</a:t>
            </a:r>
          </a:p>
        </p:txBody>
      </p:sp>
      <p:pic>
        <p:nvPicPr>
          <p:cNvPr id="9" name="Picture 8">
            <a:extLst>
              <a:ext uri="{FF2B5EF4-FFF2-40B4-BE49-F238E27FC236}">
                <a16:creationId xmlns:a16="http://schemas.microsoft.com/office/drawing/2014/main" id="{CB7BDA27-A500-40EF-92F9-F40CCC89B9E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61032" y="2264222"/>
            <a:ext cx="6721368" cy="3038324"/>
          </a:xfrm>
          <a:prstGeom prst="rect">
            <a:avLst/>
          </a:prstGeom>
        </p:spPr>
      </p:pic>
    </p:spTree>
    <p:extLst>
      <p:ext uri="{BB962C8B-B14F-4D97-AF65-F5344CB8AC3E}">
        <p14:creationId xmlns:p14="http://schemas.microsoft.com/office/powerpoint/2010/main" val="1769809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462B97-E9A8-7EE8-2869-8BE4379768B0}"/>
              </a:ext>
            </a:extLst>
          </p:cNvPr>
          <p:cNvSpPr>
            <a:spLocks noGrp="1"/>
          </p:cNvSpPr>
          <p:nvPr>
            <p:ph type="title"/>
          </p:nvPr>
        </p:nvSpPr>
        <p:spPr>
          <a:xfrm>
            <a:off x="609601" y="199506"/>
            <a:ext cx="4539575" cy="1185577"/>
          </a:xfrm>
        </p:spPr>
        <p:txBody>
          <a:bodyPr>
            <a:normAutofit fontScale="90000"/>
          </a:bodyPr>
          <a:lstStyle/>
          <a:p>
            <a:r>
              <a:rPr lang="en-US" dirty="0"/>
              <a:t>Right Ventricular Clinical Imaging Metrics</a:t>
            </a:r>
          </a:p>
        </p:txBody>
      </p:sp>
      <p:sp>
        <p:nvSpPr>
          <p:cNvPr id="6" name="Footer Placeholder 5">
            <a:extLst>
              <a:ext uri="{FF2B5EF4-FFF2-40B4-BE49-F238E27FC236}">
                <a16:creationId xmlns:a16="http://schemas.microsoft.com/office/drawing/2014/main" id="{007FE87A-52DC-F1BA-4C7D-E9B38F921478}"/>
              </a:ext>
            </a:extLst>
          </p:cNvPr>
          <p:cNvSpPr>
            <a:spLocks noGrp="1"/>
          </p:cNvSpPr>
          <p:nvPr>
            <p:ph type="ftr" sz="quarter" idx="3"/>
          </p:nvPr>
        </p:nvSpPr>
        <p:spPr>
          <a:xfrm>
            <a:off x="609601" y="6356351"/>
            <a:ext cx="4332051" cy="442131"/>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CMR, cardiac magnetic resonance imaging; IVCT, isovolumetric contraction time; IVRT, isovolumetric relaxation time; MPI, myocardial performance index; RVEDA, right ventricular end-diastolic area index; RVESA, right ventricular end-systolic area; RVESV, right ventricular end-systolic volume; RVFAC, right ventricular fractional area change; RVLS, right ventricular longitudinal strain; TAPSE, tricuspid annular plane systolic excursion; TDI, tissue doppler imaging.</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Bernardo RJ, et al. </a:t>
            </a:r>
            <a:r>
              <a:rPr kumimoji="0" lang="en-US" sz="8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Cardiovasc </a:t>
            </a:r>
            <a:r>
              <a:rPr kumimoji="0" lang="en-US" sz="800" b="0" i="1"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Diagn</a:t>
            </a:r>
            <a:r>
              <a:rPr kumimoji="0" lang="en-US" sz="8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a:t>
            </a:r>
            <a:r>
              <a:rPr kumimoji="0" lang="en-US" sz="800" b="0" i="1"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Ther</a:t>
            </a:r>
            <a:r>
              <a:rPr kumimoji="0" lang="en-US" sz="8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2020;10(5):1580-1603.</a:t>
            </a:r>
          </a:p>
        </p:txBody>
      </p:sp>
      <p:pic>
        <p:nvPicPr>
          <p:cNvPr id="7" name="Picture 6">
            <a:extLst>
              <a:ext uri="{FF2B5EF4-FFF2-40B4-BE49-F238E27FC236}">
                <a16:creationId xmlns:a16="http://schemas.microsoft.com/office/drawing/2014/main" id="{065B5342-0019-30BB-71DA-AC1C27A284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03119" y="273250"/>
            <a:ext cx="6347892" cy="6465244"/>
          </a:xfrm>
          <a:prstGeom prst="rect">
            <a:avLst/>
          </a:prstGeom>
        </p:spPr>
      </p:pic>
    </p:spTree>
    <p:extLst>
      <p:ext uri="{BB962C8B-B14F-4D97-AF65-F5344CB8AC3E}">
        <p14:creationId xmlns:p14="http://schemas.microsoft.com/office/powerpoint/2010/main" val="1841370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9C9627-E617-48E3-93A3-F7D9364A1426}"/>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2762800" y="345094"/>
            <a:ext cx="6437797" cy="5913215"/>
          </a:xfrm>
        </p:spPr>
      </p:pic>
      <p:sp>
        <p:nvSpPr>
          <p:cNvPr id="2" name="Footer Placeholder 1">
            <a:extLst>
              <a:ext uri="{FF2B5EF4-FFF2-40B4-BE49-F238E27FC236}">
                <a16:creationId xmlns:a16="http://schemas.microsoft.com/office/drawing/2014/main" id="{29FC2875-60FB-B19F-0246-4894B4E148C9}"/>
              </a:ext>
            </a:extLst>
          </p:cNvPr>
          <p:cNvSpPr>
            <a:spLocks noGrp="1"/>
          </p:cNvSpPr>
          <p:nvPr>
            <p:ph type="ftr" sz="quarter" idx="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Humbert M,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Circulation</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2014;130(24):2189-2208.</a:t>
            </a:r>
          </a:p>
        </p:txBody>
      </p:sp>
    </p:spTree>
    <p:extLst>
      <p:ext uri="{BB962C8B-B14F-4D97-AF65-F5344CB8AC3E}">
        <p14:creationId xmlns:p14="http://schemas.microsoft.com/office/powerpoint/2010/main" val="2139281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E92FF3-D8A0-D8DB-0579-F65519B3E0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54022" y="106680"/>
            <a:ext cx="5801127" cy="6763048"/>
          </a:xfrm>
          <a:prstGeom prst="rect">
            <a:avLst/>
          </a:prstGeom>
        </p:spPr>
      </p:pic>
      <p:sp>
        <p:nvSpPr>
          <p:cNvPr id="4" name="Title 3">
            <a:extLst>
              <a:ext uri="{FF2B5EF4-FFF2-40B4-BE49-F238E27FC236}">
                <a16:creationId xmlns:a16="http://schemas.microsoft.com/office/drawing/2014/main" id="{AE1EA958-166F-6E8B-8F2D-440B7BAAC742}"/>
              </a:ext>
            </a:extLst>
          </p:cNvPr>
          <p:cNvSpPr>
            <a:spLocks noGrp="1"/>
          </p:cNvSpPr>
          <p:nvPr>
            <p:ph type="title"/>
          </p:nvPr>
        </p:nvSpPr>
        <p:spPr>
          <a:xfrm>
            <a:off x="609601" y="549702"/>
            <a:ext cx="5801127" cy="1185577"/>
          </a:xfrm>
        </p:spPr>
        <p:txBody>
          <a:bodyPr>
            <a:normAutofit fontScale="90000"/>
          </a:bodyPr>
          <a:lstStyle/>
          <a:p>
            <a:r>
              <a:rPr lang="en-US" dirty="0"/>
              <a:t>Drugs That Target the Prostacyclin Pathway and Their Routes of Administration</a:t>
            </a:r>
          </a:p>
        </p:txBody>
      </p:sp>
      <p:sp>
        <p:nvSpPr>
          <p:cNvPr id="2" name="Footer Placeholder 1">
            <a:extLst>
              <a:ext uri="{FF2B5EF4-FFF2-40B4-BE49-F238E27FC236}">
                <a16:creationId xmlns:a16="http://schemas.microsoft.com/office/drawing/2014/main" id="{5CF12A45-8C85-2C8B-81E4-63CDDE2BE98C}"/>
              </a:ext>
            </a:extLst>
          </p:cNvPr>
          <p:cNvSpPr>
            <a:spLocks noGrp="1"/>
          </p:cNvSpPr>
          <p:nvPr>
            <p:ph type="ftr" sz="quarter" idx="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Farber HW, et al. </a:t>
            </a:r>
            <a:r>
              <a:rPr kumimoji="0" lang="en-US" sz="1000" b="0" i="1"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Eur</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Respir Rev</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2016;25(142):418-430.</a:t>
            </a:r>
          </a:p>
        </p:txBody>
      </p:sp>
    </p:spTree>
    <p:extLst>
      <p:ext uri="{BB962C8B-B14F-4D97-AF65-F5344CB8AC3E}">
        <p14:creationId xmlns:p14="http://schemas.microsoft.com/office/powerpoint/2010/main" val="2741301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34CC6-F114-465F-99AA-E5BDB8E53806}"/>
              </a:ext>
            </a:extLst>
          </p:cNvPr>
          <p:cNvSpPr>
            <a:spLocks noGrp="1"/>
          </p:cNvSpPr>
          <p:nvPr>
            <p:ph type="title"/>
          </p:nvPr>
        </p:nvSpPr>
        <p:spPr>
          <a:xfrm>
            <a:off x="609600" y="211698"/>
            <a:ext cx="10744200" cy="1185577"/>
          </a:xfrm>
        </p:spPr>
        <p:txBody>
          <a:bodyPr>
            <a:normAutofit/>
          </a:bodyPr>
          <a:lstStyle/>
          <a:p>
            <a:r>
              <a:rPr lang="en-US" dirty="0"/>
              <a:t>Role of Immunosuppression in CTD-PH</a:t>
            </a:r>
          </a:p>
        </p:txBody>
      </p:sp>
      <p:grpSp>
        <p:nvGrpSpPr>
          <p:cNvPr id="5" name="Group 4">
            <a:extLst>
              <a:ext uri="{FF2B5EF4-FFF2-40B4-BE49-F238E27FC236}">
                <a16:creationId xmlns:a16="http://schemas.microsoft.com/office/drawing/2014/main" id="{29287610-BAD8-6870-802F-317EDFBA13E1}"/>
              </a:ext>
            </a:extLst>
          </p:cNvPr>
          <p:cNvGrpSpPr/>
          <p:nvPr/>
        </p:nvGrpSpPr>
        <p:grpSpPr>
          <a:xfrm>
            <a:off x="1346884" y="2181857"/>
            <a:ext cx="9498232" cy="2881211"/>
            <a:chOff x="458226" y="1585592"/>
            <a:chExt cx="8405347" cy="2401527"/>
          </a:xfrm>
        </p:grpSpPr>
        <p:sp>
          <p:nvSpPr>
            <p:cNvPr id="6" name="Freeform 5">
              <a:extLst>
                <a:ext uri="{FF2B5EF4-FFF2-40B4-BE49-F238E27FC236}">
                  <a16:creationId xmlns:a16="http://schemas.microsoft.com/office/drawing/2014/main" id="{86DEABA6-9175-D4DE-69BC-7A1C3507B47A}"/>
                </a:ext>
              </a:extLst>
            </p:cNvPr>
            <p:cNvSpPr/>
            <p:nvPr/>
          </p:nvSpPr>
          <p:spPr>
            <a:xfrm>
              <a:off x="458226" y="1585592"/>
              <a:ext cx="4002546" cy="2401527"/>
            </a:xfrm>
            <a:custGeom>
              <a:avLst/>
              <a:gdLst>
                <a:gd name="connsiteX0" fmla="*/ 0 w 4002546"/>
                <a:gd name="connsiteY0" fmla="*/ 0 h 2401527"/>
                <a:gd name="connsiteX1" fmla="*/ 4002546 w 4002546"/>
                <a:gd name="connsiteY1" fmla="*/ 0 h 2401527"/>
                <a:gd name="connsiteX2" fmla="*/ 4002546 w 4002546"/>
                <a:gd name="connsiteY2" fmla="*/ 2401527 h 2401527"/>
                <a:gd name="connsiteX3" fmla="*/ 0 w 4002546"/>
                <a:gd name="connsiteY3" fmla="*/ 2401527 h 2401527"/>
                <a:gd name="connsiteX4" fmla="*/ 0 w 4002546"/>
                <a:gd name="connsiteY4" fmla="*/ 0 h 240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2546" h="2401527">
                  <a:moveTo>
                    <a:pt x="0" y="0"/>
                  </a:moveTo>
                  <a:lnTo>
                    <a:pt x="4002546" y="0"/>
                  </a:lnTo>
                  <a:lnTo>
                    <a:pt x="4002546" y="2401527"/>
                  </a:lnTo>
                  <a:lnTo>
                    <a:pt x="0" y="2401527"/>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4000" tIns="254000" rIns="254000" bIns="254000" numCol="1" spcCol="1270" anchor="t" anchorCtr="0">
              <a:noAutofit/>
            </a:bodyPr>
            <a:lstStyle/>
            <a:p>
              <a:pPr marL="0" marR="0" lvl="0" indent="0" algn="ctr" defTabSz="2963259" rtl="0" eaLnBrk="1" fontAlgn="auto" latinLnBrk="0" hangingPunct="1">
                <a:lnSpc>
                  <a:spcPct val="90000"/>
                </a:lnSpc>
                <a:spcBef>
                  <a:spcPct val="0"/>
                </a:spcBef>
                <a:spcAft>
                  <a:spcPct val="35000"/>
                </a:spcAft>
                <a:buClrTx/>
                <a:buSzTx/>
                <a:buFontTx/>
                <a:buNone/>
                <a:tabLst/>
                <a:defRPr/>
              </a:pPr>
              <a:r>
                <a:rPr kumimoji="0" lang="en-US" sz="5867" b="1" i="0" u="none" strike="noStrike" kern="1200" cap="none" spc="0" normalizeH="0" baseline="0" noProof="0" dirty="0">
                  <a:ln>
                    <a:noFill/>
                  </a:ln>
                  <a:solidFill>
                    <a:srgbClr val="FFFFFF"/>
                  </a:solidFill>
                  <a:effectLst/>
                  <a:uLnTx/>
                  <a:uFillTx/>
                  <a:latin typeface="Arial" panose="020B0604020202020204"/>
                  <a:ea typeface="+mn-ea"/>
                  <a:cs typeface="+mn-cs"/>
                </a:rPr>
                <a:t>SLE</a:t>
              </a:r>
            </a:p>
            <a:p>
              <a:pPr marL="0" marR="0" lvl="1" indent="0" algn="ctr" defTabSz="2311342" rtl="0" eaLnBrk="1" fontAlgn="auto" latinLnBrk="0" hangingPunct="1">
                <a:lnSpc>
                  <a:spcPct val="90000"/>
                </a:lnSpc>
                <a:spcBef>
                  <a:spcPct val="0"/>
                </a:spcBef>
                <a:spcAft>
                  <a:spcPct val="15000"/>
                </a:spcAft>
                <a:buClrTx/>
                <a:buSzTx/>
                <a:buFontTx/>
                <a:buNone/>
                <a:tabLst/>
                <a:defRPr/>
              </a:pPr>
              <a:r>
                <a:rPr kumimoji="0" lang="en-US" sz="3733" b="0" i="0" u="none" strike="noStrike" kern="1200" cap="none" spc="0" normalizeH="0" baseline="0" noProof="0" dirty="0">
                  <a:ln>
                    <a:noFill/>
                  </a:ln>
                  <a:solidFill>
                    <a:srgbClr val="FFFFFF"/>
                  </a:solidFill>
                  <a:effectLst/>
                  <a:uLnTx/>
                  <a:uFillTx/>
                  <a:latin typeface="Arial" panose="020B0604020202020204"/>
                  <a:ea typeface="+mn-ea"/>
                  <a:cs typeface="+mn-cs"/>
                </a:rPr>
                <a:t>Systemic lupus erythematosus</a:t>
              </a:r>
            </a:p>
          </p:txBody>
        </p:sp>
        <p:sp>
          <p:nvSpPr>
            <p:cNvPr id="7" name="Freeform 6">
              <a:extLst>
                <a:ext uri="{FF2B5EF4-FFF2-40B4-BE49-F238E27FC236}">
                  <a16:creationId xmlns:a16="http://schemas.microsoft.com/office/drawing/2014/main" id="{DA39CBE8-84C0-2AB8-C3BD-E89F489F3135}"/>
                </a:ext>
              </a:extLst>
            </p:cNvPr>
            <p:cNvSpPr/>
            <p:nvPr/>
          </p:nvSpPr>
          <p:spPr>
            <a:xfrm>
              <a:off x="4861027" y="1585592"/>
              <a:ext cx="4002546" cy="2401527"/>
            </a:xfrm>
            <a:custGeom>
              <a:avLst/>
              <a:gdLst>
                <a:gd name="connsiteX0" fmla="*/ 0 w 4002546"/>
                <a:gd name="connsiteY0" fmla="*/ 0 h 2401527"/>
                <a:gd name="connsiteX1" fmla="*/ 4002546 w 4002546"/>
                <a:gd name="connsiteY1" fmla="*/ 0 h 2401527"/>
                <a:gd name="connsiteX2" fmla="*/ 4002546 w 4002546"/>
                <a:gd name="connsiteY2" fmla="*/ 2401527 h 2401527"/>
                <a:gd name="connsiteX3" fmla="*/ 0 w 4002546"/>
                <a:gd name="connsiteY3" fmla="*/ 2401527 h 2401527"/>
                <a:gd name="connsiteX4" fmla="*/ 0 w 4002546"/>
                <a:gd name="connsiteY4" fmla="*/ 0 h 240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2546" h="2401527">
                  <a:moveTo>
                    <a:pt x="0" y="0"/>
                  </a:moveTo>
                  <a:lnTo>
                    <a:pt x="4002546" y="0"/>
                  </a:lnTo>
                  <a:lnTo>
                    <a:pt x="4002546" y="2401527"/>
                  </a:lnTo>
                  <a:lnTo>
                    <a:pt x="0" y="2401527"/>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54000" tIns="254000" rIns="254000" bIns="254000" numCol="1" spcCol="1270" anchor="t" anchorCtr="0">
              <a:noAutofit/>
            </a:bodyPr>
            <a:lstStyle/>
            <a:p>
              <a:pPr marL="0" marR="0" lvl="0" indent="0" algn="ctr" defTabSz="2963259" rtl="0" eaLnBrk="1" fontAlgn="auto" latinLnBrk="0" hangingPunct="1">
                <a:lnSpc>
                  <a:spcPct val="90000"/>
                </a:lnSpc>
                <a:spcBef>
                  <a:spcPct val="0"/>
                </a:spcBef>
                <a:spcAft>
                  <a:spcPct val="35000"/>
                </a:spcAft>
                <a:buClrTx/>
                <a:buSzTx/>
                <a:buFontTx/>
                <a:buNone/>
                <a:tabLst/>
                <a:defRPr/>
              </a:pPr>
              <a:r>
                <a:rPr kumimoji="0" lang="en-US" sz="5867" b="1" i="0" u="none" strike="noStrike" kern="1200" cap="none" spc="0" normalizeH="0" baseline="0" noProof="0" dirty="0" err="1">
                  <a:ln>
                    <a:noFill/>
                  </a:ln>
                  <a:solidFill>
                    <a:srgbClr val="FFFFFF"/>
                  </a:solidFill>
                  <a:effectLst/>
                  <a:uLnTx/>
                  <a:uFillTx/>
                  <a:latin typeface="Arial" panose="020B0604020202020204"/>
                  <a:ea typeface="+mn-ea"/>
                  <a:cs typeface="+mn-cs"/>
                </a:rPr>
                <a:t>SSc</a:t>
              </a:r>
              <a:endParaRPr kumimoji="0" lang="en-US" sz="5867"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1" indent="0" algn="ctr" defTabSz="2311342" rtl="0" eaLnBrk="1" fontAlgn="auto" latinLnBrk="0" hangingPunct="1">
                <a:lnSpc>
                  <a:spcPct val="90000"/>
                </a:lnSpc>
                <a:spcBef>
                  <a:spcPct val="0"/>
                </a:spcBef>
                <a:spcAft>
                  <a:spcPct val="15000"/>
                </a:spcAft>
                <a:buClrTx/>
                <a:buSzTx/>
                <a:buFontTx/>
                <a:buNone/>
                <a:tabLst/>
                <a:defRPr/>
              </a:pPr>
              <a:r>
                <a:rPr kumimoji="0" lang="en-US" sz="3733" b="0" i="0" u="none" strike="noStrike" kern="1200" cap="none" spc="0" normalizeH="0" baseline="0" noProof="0" dirty="0">
                  <a:ln>
                    <a:noFill/>
                  </a:ln>
                  <a:solidFill>
                    <a:srgbClr val="FFFFFF"/>
                  </a:solidFill>
                  <a:effectLst/>
                  <a:uLnTx/>
                  <a:uFillTx/>
                  <a:latin typeface="Arial" panose="020B0604020202020204"/>
                  <a:ea typeface="+mn-ea"/>
                  <a:cs typeface="+mn-cs"/>
                </a:rPr>
                <a:t>Systemic </a:t>
              </a:r>
            </a:p>
            <a:p>
              <a:pPr marL="0" marR="0" lvl="1" indent="0" algn="ctr" defTabSz="2311342" rtl="0" eaLnBrk="1" fontAlgn="auto" latinLnBrk="0" hangingPunct="1">
                <a:lnSpc>
                  <a:spcPct val="90000"/>
                </a:lnSpc>
                <a:spcBef>
                  <a:spcPct val="0"/>
                </a:spcBef>
                <a:spcAft>
                  <a:spcPct val="15000"/>
                </a:spcAft>
                <a:buClrTx/>
                <a:buSzTx/>
                <a:buFontTx/>
                <a:buNone/>
                <a:tabLst/>
                <a:defRPr/>
              </a:pPr>
              <a:r>
                <a:rPr kumimoji="0" lang="en-US" sz="3733" b="0" i="0" u="none" strike="noStrike" kern="1200" cap="none" spc="0" normalizeH="0" baseline="0" noProof="0" dirty="0">
                  <a:ln>
                    <a:noFill/>
                  </a:ln>
                  <a:solidFill>
                    <a:srgbClr val="FFFFFF"/>
                  </a:solidFill>
                  <a:effectLst/>
                  <a:uLnTx/>
                  <a:uFillTx/>
                  <a:latin typeface="Arial" panose="020B0604020202020204"/>
                  <a:ea typeface="+mn-ea"/>
                  <a:cs typeface="+mn-cs"/>
                </a:rPr>
                <a:t>sclerosis</a:t>
              </a:r>
            </a:p>
          </p:txBody>
        </p:sp>
      </p:grpSp>
    </p:spTree>
    <p:extLst>
      <p:ext uri="{BB962C8B-B14F-4D97-AF65-F5344CB8AC3E}">
        <p14:creationId xmlns:p14="http://schemas.microsoft.com/office/powerpoint/2010/main" val="2441867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D9299F24-DECD-4A58-BA79-0D09D61E1A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6153"/>
          <a:stretch/>
        </p:blipFill>
        <p:spPr>
          <a:xfrm>
            <a:off x="297033" y="1658869"/>
            <a:ext cx="11462468" cy="3878331"/>
          </a:xfrm>
          <a:prstGeom prst="rect">
            <a:avLst/>
          </a:prstGeom>
        </p:spPr>
      </p:pic>
      <p:sp>
        <p:nvSpPr>
          <p:cNvPr id="2" name="Footer Placeholder 1">
            <a:extLst>
              <a:ext uri="{FF2B5EF4-FFF2-40B4-BE49-F238E27FC236}">
                <a16:creationId xmlns:a16="http://schemas.microsoft.com/office/drawing/2014/main" id="{045E531F-F479-3D4D-32DF-9FA5AC55A6A1}"/>
              </a:ext>
            </a:extLst>
          </p:cNvPr>
          <p:cNvSpPr>
            <a:spLocks noGrp="1"/>
          </p:cNvSpPr>
          <p:nvPr>
            <p:ph type="ftr" sz="quarter" idx="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Gonzalez-Lopez L,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Lupus</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2004;13(2):105-112.</a:t>
            </a:r>
          </a:p>
        </p:txBody>
      </p:sp>
    </p:spTree>
    <p:extLst>
      <p:ext uri="{BB962C8B-B14F-4D97-AF65-F5344CB8AC3E}">
        <p14:creationId xmlns:p14="http://schemas.microsoft.com/office/powerpoint/2010/main" val="3459510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5B30D-6EBE-AAA4-358F-AC940433A275}"/>
              </a:ext>
            </a:extLst>
          </p:cNvPr>
          <p:cNvSpPr>
            <a:spLocks noGrp="1"/>
          </p:cNvSpPr>
          <p:nvPr>
            <p:ph type="title"/>
          </p:nvPr>
        </p:nvSpPr>
        <p:spPr/>
        <p:txBody>
          <a:bodyPr/>
          <a:lstStyle/>
          <a:p>
            <a:r>
              <a:rPr lang="en-US" dirty="0"/>
              <a:t>Disclaimer</a:t>
            </a:r>
          </a:p>
        </p:txBody>
      </p:sp>
      <p:sp>
        <p:nvSpPr>
          <p:cNvPr id="10" name="Content Placeholder 4">
            <a:extLst>
              <a:ext uri="{FF2B5EF4-FFF2-40B4-BE49-F238E27FC236}">
                <a16:creationId xmlns:a16="http://schemas.microsoft.com/office/drawing/2014/main" id="{ED686F8A-DE79-29E4-3A92-6740BE7B4ED7}"/>
              </a:ext>
            </a:extLst>
          </p:cNvPr>
          <p:cNvSpPr txBox="1">
            <a:spLocks/>
          </p:cNvSpPr>
          <p:nvPr/>
        </p:nvSpPr>
        <p:spPr>
          <a:xfrm>
            <a:off x="838200" y="1825625"/>
            <a:ext cx="10515600" cy="28465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views and opinions expressed in this educational activity are those of the faculty and do not necessarily represent the views of Total CME, LLC, the CME providers, or the companies providing educational grants. This presentation is not intended to define an exclusive course of patient management; the participant should use their clinical judgment, knowledge, experience, and diagnostic skills in applying or adopting for professional use any of the information provided herein. Any procedures, medications, or other courses of diagnosis or treatment discussed or suggested in this activity should not be used by clinicians without evaluation of their patient's conditions and possible contraindications or dangers in use, review of any applicable manufacturer’s product information, and comparison with recommendations of other authorities. Links to other sites may be provided as additional sources of information. </a:t>
            </a:r>
          </a:p>
        </p:txBody>
      </p:sp>
    </p:spTree>
    <p:extLst>
      <p:ext uri="{BB962C8B-B14F-4D97-AF65-F5344CB8AC3E}">
        <p14:creationId xmlns:p14="http://schemas.microsoft.com/office/powerpoint/2010/main" val="3306514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timeline&#10;&#10;Description automatically generated with medium confidence">
            <a:extLst>
              <a:ext uri="{FF2B5EF4-FFF2-40B4-BE49-F238E27FC236}">
                <a16:creationId xmlns:a16="http://schemas.microsoft.com/office/drawing/2014/main" id="{13582C74-AD63-480A-9149-2F120A659D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599" y="1025405"/>
            <a:ext cx="9796703" cy="4885147"/>
          </a:xfrm>
          <a:prstGeom prst="rect">
            <a:avLst/>
          </a:prstGeom>
        </p:spPr>
      </p:pic>
      <p:sp>
        <p:nvSpPr>
          <p:cNvPr id="2" name="Footer Placeholder 1">
            <a:extLst>
              <a:ext uri="{FF2B5EF4-FFF2-40B4-BE49-F238E27FC236}">
                <a16:creationId xmlns:a16="http://schemas.microsoft.com/office/drawing/2014/main" id="{1E796F04-8356-3677-B1E0-74DAFF828D70}"/>
              </a:ext>
            </a:extLst>
          </p:cNvPr>
          <p:cNvSpPr>
            <a:spLocks noGrp="1"/>
          </p:cNvSpPr>
          <p:nvPr>
            <p:ph type="ftr" sz="quarter" idx="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Zamanian</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RT, et al</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Am J Respir Crit Care Med.</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2021;204(2):209-221.</a:t>
            </a:r>
          </a:p>
        </p:txBody>
      </p:sp>
    </p:spTree>
    <p:extLst>
      <p:ext uri="{BB962C8B-B14F-4D97-AF65-F5344CB8AC3E}">
        <p14:creationId xmlns:p14="http://schemas.microsoft.com/office/powerpoint/2010/main" val="2598029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line chart&#10;&#10;Description automatically generated">
            <a:extLst>
              <a:ext uri="{FF2B5EF4-FFF2-40B4-BE49-F238E27FC236}">
                <a16:creationId xmlns:a16="http://schemas.microsoft.com/office/drawing/2014/main" id="{8DA803D7-50B6-4F6C-BD53-461BC690FF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5852" y="1635491"/>
            <a:ext cx="5048445" cy="3784735"/>
          </a:xfrm>
          <a:prstGeom prst="rect">
            <a:avLst/>
          </a:prstGeom>
        </p:spPr>
      </p:pic>
      <p:pic>
        <p:nvPicPr>
          <p:cNvPr id="6" name="Picture 5" descr="Chart, line chart&#10;&#10;Description automatically generated">
            <a:extLst>
              <a:ext uri="{FF2B5EF4-FFF2-40B4-BE49-F238E27FC236}">
                <a16:creationId xmlns:a16="http://schemas.microsoft.com/office/drawing/2014/main" id="{550DF197-D400-E185-4558-2E85B8EA6A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05355" y="1630918"/>
            <a:ext cx="5048445" cy="4793548"/>
          </a:xfrm>
          <a:prstGeom prst="rect">
            <a:avLst/>
          </a:prstGeom>
        </p:spPr>
      </p:pic>
      <p:sp>
        <p:nvSpPr>
          <p:cNvPr id="7" name="Title 6">
            <a:extLst>
              <a:ext uri="{FF2B5EF4-FFF2-40B4-BE49-F238E27FC236}">
                <a16:creationId xmlns:a16="http://schemas.microsoft.com/office/drawing/2014/main" id="{76880553-7A99-ADB1-7CD0-980193C1FA5B}"/>
              </a:ext>
            </a:extLst>
          </p:cNvPr>
          <p:cNvSpPr>
            <a:spLocks noGrp="1"/>
          </p:cNvSpPr>
          <p:nvPr>
            <p:ph type="title"/>
          </p:nvPr>
        </p:nvSpPr>
        <p:spPr/>
        <p:txBody>
          <a:bodyPr/>
          <a:lstStyle/>
          <a:p>
            <a:r>
              <a:rPr lang="en-US" dirty="0"/>
              <a:t>Change from Baseline in 6-Minute Walk Distance (m)</a:t>
            </a:r>
          </a:p>
        </p:txBody>
      </p:sp>
      <p:sp>
        <p:nvSpPr>
          <p:cNvPr id="3" name="Footer Placeholder 2">
            <a:extLst>
              <a:ext uri="{FF2B5EF4-FFF2-40B4-BE49-F238E27FC236}">
                <a16:creationId xmlns:a16="http://schemas.microsoft.com/office/drawing/2014/main" id="{8A9F3A6E-3FD5-6C7C-6D5C-DB20F19343E3}"/>
              </a:ext>
            </a:extLst>
          </p:cNvPr>
          <p:cNvSpPr>
            <a:spLocks noGrp="1"/>
          </p:cNvSpPr>
          <p:nvPr>
            <p:ph type="ftr" sz="quarter" idx="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Zamanian</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RT,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Am J Respir Crit Care Med. </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2021;204(2):209-221.</a:t>
            </a:r>
          </a:p>
        </p:txBody>
      </p:sp>
    </p:spTree>
    <p:extLst>
      <p:ext uri="{BB962C8B-B14F-4D97-AF65-F5344CB8AC3E}">
        <p14:creationId xmlns:p14="http://schemas.microsoft.com/office/powerpoint/2010/main" val="2723926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line chart&#10;&#10;Description automatically generated">
            <a:extLst>
              <a:ext uri="{FF2B5EF4-FFF2-40B4-BE49-F238E27FC236}">
                <a16:creationId xmlns:a16="http://schemas.microsoft.com/office/drawing/2014/main" id="{7D3A9DA7-B229-4CE7-AAD3-15D30A54FA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1966" y="1508998"/>
            <a:ext cx="4335141" cy="3721519"/>
          </a:xfrm>
          <a:prstGeom prst="rect">
            <a:avLst/>
          </a:prstGeom>
        </p:spPr>
      </p:pic>
      <p:sp>
        <p:nvSpPr>
          <p:cNvPr id="8" name="Title 7">
            <a:extLst>
              <a:ext uri="{FF2B5EF4-FFF2-40B4-BE49-F238E27FC236}">
                <a16:creationId xmlns:a16="http://schemas.microsoft.com/office/drawing/2014/main" id="{20471428-2B61-C57A-151F-1FC11D32D799}"/>
              </a:ext>
            </a:extLst>
          </p:cNvPr>
          <p:cNvSpPr>
            <a:spLocks noGrp="1"/>
          </p:cNvSpPr>
          <p:nvPr>
            <p:ph type="title"/>
          </p:nvPr>
        </p:nvSpPr>
        <p:spPr/>
        <p:txBody>
          <a:bodyPr/>
          <a:lstStyle/>
          <a:p>
            <a:r>
              <a:rPr lang="en-US" dirty="0"/>
              <a:t>Change from Baseline in 6-Minute Walk Distance (m)</a:t>
            </a:r>
          </a:p>
        </p:txBody>
      </p:sp>
      <p:pic>
        <p:nvPicPr>
          <p:cNvPr id="5" name="Picture 4" descr="Chart, line chart&#10;&#10;Description automatically generated">
            <a:extLst>
              <a:ext uri="{FF2B5EF4-FFF2-40B4-BE49-F238E27FC236}">
                <a16:creationId xmlns:a16="http://schemas.microsoft.com/office/drawing/2014/main" id="{50748DF3-66D3-D9B2-92A1-5D28F169D1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11695" y="1662312"/>
            <a:ext cx="5001008" cy="4601136"/>
          </a:xfrm>
          <a:prstGeom prst="rect">
            <a:avLst/>
          </a:prstGeom>
        </p:spPr>
      </p:pic>
      <p:sp>
        <p:nvSpPr>
          <p:cNvPr id="7" name="TextBox 6">
            <a:extLst>
              <a:ext uri="{FF2B5EF4-FFF2-40B4-BE49-F238E27FC236}">
                <a16:creationId xmlns:a16="http://schemas.microsoft.com/office/drawing/2014/main" id="{EF84D461-DB94-8F54-36F5-46B6312E9049}"/>
              </a:ext>
            </a:extLst>
          </p:cNvPr>
          <p:cNvSpPr txBox="1"/>
          <p:nvPr/>
        </p:nvSpPr>
        <p:spPr>
          <a:xfrm rot="16200000">
            <a:off x="10194966" y="2967633"/>
            <a:ext cx="1673652"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3F3F3F"/>
                </a:solidFill>
                <a:effectLst/>
                <a:uLnTx/>
                <a:uFillTx/>
                <a:latin typeface="Arial" panose="020B0604020202020204"/>
                <a:ea typeface="+mn-ea"/>
                <a:cs typeface="+mn-cs"/>
              </a:rPr>
              <a:t>B Cells (cells/</a:t>
            </a:r>
            <a:r>
              <a:rPr kumimoji="0" lang="en-US" sz="1333" b="1" i="0" u="none" strike="noStrike" kern="1200" cap="none" spc="0" normalizeH="0" baseline="0" noProof="0" dirty="0" err="1">
                <a:ln>
                  <a:noFill/>
                </a:ln>
                <a:solidFill>
                  <a:srgbClr val="3F3F3F"/>
                </a:solidFill>
                <a:effectLst/>
                <a:uLnTx/>
                <a:uFillTx/>
                <a:latin typeface="Arial" panose="020B0604020202020204"/>
                <a:ea typeface="+mn-ea"/>
                <a:cs typeface="+mn-cs"/>
              </a:rPr>
              <a:t>uL</a:t>
            </a:r>
            <a:endParaRPr kumimoji="0" lang="en-US" sz="1333" b="1" i="0" u="none" strike="noStrike" kern="1200" cap="none" spc="0" normalizeH="0" baseline="0" noProof="0" dirty="0">
              <a:ln>
                <a:noFill/>
              </a:ln>
              <a:solidFill>
                <a:srgbClr val="3F3F3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FE3B852A-EAE2-D88E-5C40-2EBB89EBD659}"/>
              </a:ext>
            </a:extLst>
          </p:cNvPr>
          <p:cNvSpPr txBox="1"/>
          <p:nvPr/>
        </p:nvSpPr>
        <p:spPr>
          <a:xfrm rot="16200000">
            <a:off x="4419159" y="2967633"/>
            <a:ext cx="1673652" cy="2974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3F3F3F"/>
                </a:solidFill>
                <a:effectLst/>
                <a:uLnTx/>
                <a:uFillTx/>
                <a:latin typeface="Arial" panose="020B0604020202020204"/>
                <a:ea typeface="+mn-ea"/>
                <a:cs typeface="+mn-cs"/>
              </a:rPr>
              <a:t>B Cells (cells/</a:t>
            </a:r>
            <a:r>
              <a:rPr kumimoji="0" lang="en-US" sz="1333" b="1" i="0" u="none" strike="noStrike" kern="1200" cap="none" spc="0" normalizeH="0" baseline="0" noProof="0" dirty="0" err="1">
                <a:ln>
                  <a:noFill/>
                </a:ln>
                <a:solidFill>
                  <a:srgbClr val="3F3F3F"/>
                </a:solidFill>
                <a:effectLst/>
                <a:uLnTx/>
                <a:uFillTx/>
                <a:latin typeface="Arial" panose="020B0604020202020204"/>
                <a:ea typeface="+mn-ea"/>
                <a:cs typeface="+mn-cs"/>
              </a:rPr>
              <a:t>uL</a:t>
            </a:r>
            <a:endParaRPr kumimoji="0" lang="en-US" sz="1333" b="1" i="0" u="none" strike="noStrike" kern="1200" cap="none" spc="0" normalizeH="0" baseline="0" noProof="0" dirty="0">
              <a:ln>
                <a:noFill/>
              </a:ln>
              <a:solidFill>
                <a:srgbClr val="3F3F3F"/>
              </a:solidFill>
              <a:effectLst/>
              <a:uLnTx/>
              <a:uFillTx/>
              <a:latin typeface="Arial" panose="020B0604020202020204"/>
              <a:ea typeface="+mn-ea"/>
              <a:cs typeface="+mn-cs"/>
            </a:endParaRPr>
          </a:p>
        </p:txBody>
      </p:sp>
      <p:sp>
        <p:nvSpPr>
          <p:cNvPr id="2" name="Footer Placeholder 1">
            <a:extLst>
              <a:ext uri="{FF2B5EF4-FFF2-40B4-BE49-F238E27FC236}">
                <a16:creationId xmlns:a16="http://schemas.microsoft.com/office/drawing/2014/main" id="{D2828E93-6E85-3AA1-EBA2-3909C7DF5DE9}"/>
              </a:ext>
            </a:extLst>
          </p:cNvPr>
          <p:cNvSpPr>
            <a:spLocks noGrp="1"/>
          </p:cNvSpPr>
          <p:nvPr>
            <p:ph type="ftr" sz="quarter" idx="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Zamanian</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RT,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Am J Respir Crit Care Med. </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2021;204(2):209-221.</a:t>
            </a:r>
          </a:p>
        </p:txBody>
      </p:sp>
    </p:spTree>
    <p:extLst>
      <p:ext uri="{BB962C8B-B14F-4D97-AF65-F5344CB8AC3E}">
        <p14:creationId xmlns:p14="http://schemas.microsoft.com/office/powerpoint/2010/main" val="308571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D8E5-7B89-408A-B939-04E175034E8C}"/>
              </a:ext>
            </a:extLst>
          </p:cNvPr>
          <p:cNvSpPr>
            <a:spLocks noGrp="1"/>
          </p:cNvSpPr>
          <p:nvPr>
            <p:ph type="title"/>
          </p:nvPr>
        </p:nvSpPr>
        <p:spPr>
          <a:xfrm>
            <a:off x="609600" y="199506"/>
            <a:ext cx="10744200" cy="1185577"/>
          </a:xfrm>
        </p:spPr>
        <p:txBody>
          <a:bodyPr/>
          <a:lstStyle/>
          <a:p>
            <a:r>
              <a:rPr lang="en-US" dirty="0"/>
              <a:t>Summary</a:t>
            </a:r>
          </a:p>
        </p:txBody>
      </p:sp>
      <p:sp>
        <p:nvSpPr>
          <p:cNvPr id="3" name="Content Placeholder 2">
            <a:extLst>
              <a:ext uri="{FF2B5EF4-FFF2-40B4-BE49-F238E27FC236}">
                <a16:creationId xmlns:a16="http://schemas.microsoft.com/office/drawing/2014/main" id="{0E5621DB-7F1D-4825-9C3C-441BE57D7837}"/>
              </a:ext>
            </a:extLst>
          </p:cNvPr>
          <p:cNvSpPr>
            <a:spLocks noGrp="1"/>
          </p:cNvSpPr>
          <p:nvPr>
            <p:ph idx="1"/>
          </p:nvPr>
        </p:nvSpPr>
        <p:spPr>
          <a:xfrm>
            <a:off x="609600" y="1477907"/>
            <a:ext cx="10744200" cy="4722477"/>
          </a:xfrm>
        </p:spPr>
        <p:txBody>
          <a:bodyPr>
            <a:normAutofit/>
          </a:bodyPr>
          <a:lstStyle/>
          <a:p>
            <a:r>
              <a:rPr lang="en-US" sz="3200" dirty="0"/>
              <a:t>PH in patients with CTD is associated with impaired clinical outcomes despite similar hemodynamic profile</a:t>
            </a:r>
          </a:p>
          <a:p>
            <a:endParaRPr lang="en-US" sz="3200" dirty="0"/>
          </a:p>
          <a:p>
            <a:r>
              <a:rPr lang="en-US" sz="3200" dirty="0"/>
              <a:t>Early recognition is key</a:t>
            </a:r>
          </a:p>
        </p:txBody>
      </p:sp>
    </p:spTree>
    <p:extLst>
      <p:ext uri="{BB962C8B-B14F-4D97-AF65-F5344CB8AC3E}">
        <p14:creationId xmlns:p14="http://schemas.microsoft.com/office/powerpoint/2010/main" val="1763514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C52CB23-A893-F3BC-7EE2-D977C82AA838}"/>
              </a:ext>
            </a:extLst>
          </p:cNvPr>
          <p:cNvSpPr/>
          <p:nvPr/>
        </p:nvSpPr>
        <p:spPr>
          <a:xfrm>
            <a:off x="-1" y="0"/>
            <a:ext cx="12192000" cy="6858000"/>
          </a:xfrm>
          <a:prstGeom prst="rect">
            <a:avLst/>
          </a:prstGeom>
          <a:solidFill>
            <a:srgbClr val="009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phic 16" descr="User with solid fill">
            <a:extLst>
              <a:ext uri="{FF2B5EF4-FFF2-40B4-BE49-F238E27FC236}">
                <a16:creationId xmlns:a16="http://schemas.microsoft.com/office/drawing/2014/main" id="{74847793-B893-A93A-FFCC-6C95F2C9FE2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8418" t="35016" r="44861" b="50079"/>
          <a:stretch/>
        </p:blipFill>
        <p:spPr>
          <a:xfrm>
            <a:off x="6250613" y="0"/>
            <a:ext cx="5941387" cy="3314044"/>
          </a:xfrm>
          <a:prstGeom prst="rect">
            <a:avLst/>
          </a:prstGeom>
        </p:spPr>
      </p:pic>
      <p:sp>
        <p:nvSpPr>
          <p:cNvPr id="7" name="TextBox 6">
            <a:extLst>
              <a:ext uri="{FF2B5EF4-FFF2-40B4-BE49-F238E27FC236}">
                <a16:creationId xmlns:a16="http://schemas.microsoft.com/office/drawing/2014/main" id="{FD65D34E-012D-57F2-01D9-E33429ED2AC6}"/>
              </a:ext>
            </a:extLst>
          </p:cNvPr>
          <p:cNvSpPr txBox="1"/>
          <p:nvPr/>
        </p:nvSpPr>
        <p:spPr>
          <a:xfrm>
            <a:off x="870978" y="550718"/>
            <a:ext cx="779352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Looking for more resources </a:t>
            </a:r>
            <a:b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 this topic?</a:t>
            </a:r>
          </a:p>
        </p:txBody>
      </p:sp>
      <p:pic>
        <p:nvPicPr>
          <p:cNvPr id="18" name="Graphic 17" descr="User with solid fill">
            <a:extLst>
              <a:ext uri="{FF2B5EF4-FFF2-40B4-BE49-F238E27FC236}">
                <a16:creationId xmlns:a16="http://schemas.microsoft.com/office/drawing/2014/main" id="{5C24E54E-14AB-F843-0853-616E04BAE91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8418" t="41261" r="53427" b="50079"/>
          <a:stretch/>
        </p:blipFill>
        <p:spPr>
          <a:xfrm flipH="1" flipV="1">
            <a:off x="-1" y="3543956"/>
            <a:ext cx="6948177" cy="3314044"/>
          </a:xfrm>
          <a:prstGeom prst="rect">
            <a:avLst/>
          </a:prstGeom>
        </p:spPr>
      </p:pic>
      <p:sp>
        <p:nvSpPr>
          <p:cNvPr id="2" name="TextBox 1">
            <a:hlinkClick r:id="rId7" tooltip="MedEd On The Go"/>
            <a:extLst>
              <a:ext uri="{FF2B5EF4-FFF2-40B4-BE49-F238E27FC236}">
                <a16:creationId xmlns:a16="http://schemas.microsoft.com/office/drawing/2014/main" id="{624C7CEC-6FAA-E8C2-47BA-84734D0A035F}"/>
              </a:ext>
            </a:extLst>
          </p:cNvPr>
          <p:cNvSpPr txBox="1"/>
          <p:nvPr/>
        </p:nvSpPr>
        <p:spPr>
          <a:xfrm>
            <a:off x="870978" y="5018509"/>
            <a:ext cx="6077198" cy="1152465"/>
          </a:xfrm>
          <a:prstGeom prst="roundRect">
            <a:avLst>
              <a:gd name="adj" fmla="val 48137"/>
            </a:avLst>
          </a:prstGeom>
          <a:solidFill>
            <a:schemeClr val="bg1"/>
          </a:solidFill>
          <a:ln>
            <a:noFill/>
          </a:ln>
          <a:effectLst/>
        </p:spPr>
        <p:txBody>
          <a:bodyPr wrap="square" tIns="182880" bIns="9144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hlinkClick r:id="rId8" tooltip="Visit us now!"/>
              </a:rPr>
              <a:t>www.MedEdOTG.com</a:t>
            </a:r>
            <a:endPar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C54A7D02-C060-E473-59D6-ABDD4DCC19A6}"/>
              </a:ext>
            </a:extLst>
          </p:cNvPr>
          <p:cNvSpPr txBox="1"/>
          <p:nvPr/>
        </p:nvSpPr>
        <p:spPr>
          <a:xfrm>
            <a:off x="870979" y="2424875"/>
            <a:ext cx="4310622" cy="203132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CME/CE in minutes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Congress highlights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Late-breaking data</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Quizzes</a:t>
            </a:r>
          </a:p>
        </p:txBody>
      </p:sp>
      <p:sp>
        <p:nvSpPr>
          <p:cNvPr id="8" name="TextBox 7">
            <a:extLst>
              <a:ext uri="{FF2B5EF4-FFF2-40B4-BE49-F238E27FC236}">
                <a16:creationId xmlns:a16="http://schemas.microsoft.com/office/drawing/2014/main" id="{531AC232-9957-4A51-B937-C4AB6A46FA92}"/>
              </a:ext>
            </a:extLst>
          </p:cNvPr>
          <p:cNvSpPr txBox="1"/>
          <p:nvPr/>
        </p:nvSpPr>
        <p:spPr>
          <a:xfrm>
            <a:off x="5058796" y="2424875"/>
            <a:ext cx="5225023" cy="150810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Webinars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In-person events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Slides &amp; resources</a:t>
            </a:r>
          </a:p>
        </p:txBody>
      </p:sp>
      <p:pic>
        <p:nvPicPr>
          <p:cNvPr id="10" name="Graphic 9">
            <a:extLst>
              <a:ext uri="{FF2B5EF4-FFF2-40B4-BE49-F238E27FC236}">
                <a16:creationId xmlns:a16="http://schemas.microsoft.com/office/drawing/2014/main" id="{93E4D248-876E-0145-581A-20C841F43DE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36699" y="446062"/>
            <a:ext cx="2494241" cy="1255751"/>
          </a:xfrm>
          <a:prstGeom prst="rect">
            <a:avLst/>
          </a:prstGeom>
        </p:spPr>
      </p:pic>
    </p:spTree>
    <p:extLst>
      <p:ext uri="{BB962C8B-B14F-4D97-AF65-F5344CB8AC3E}">
        <p14:creationId xmlns:p14="http://schemas.microsoft.com/office/powerpoint/2010/main" val="2405816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01C1260-64D9-8E03-9F7C-03DB71C1E2FF}"/>
              </a:ext>
            </a:extLst>
          </p:cNvPr>
          <p:cNvGrpSpPr/>
          <p:nvPr/>
        </p:nvGrpSpPr>
        <p:grpSpPr>
          <a:xfrm>
            <a:off x="0" y="0"/>
            <a:ext cx="12192000" cy="6858000"/>
            <a:chOff x="0" y="0"/>
            <a:chExt cx="12192000" cy="6858000"/>
          </a:xfrm>
        </p:grpSpPr>
        <p:pic>
          <p:nvPicPr>
            <p:cNvPr id="7" name="Picture 6" descr="A blue and white blurry background&#10;&#10;Description automatically generated">
              <a:extLst>
                <a:ext uri="{FF2B5EF4-FFF2-40B4-BE49-F238E27FC236}">
                  <a16:creationId xmlns:a16="http://schemas.microsoft.com/office/drawing/2014/main" id="{E0A1E528-6EF1-7CEF-337C-71EB5EFA7827}"/>
                </a:ext>
              </a:extLst>
            </p:cNvPr>
            <p:cNvPicPr>
              <a:picLocks noChangeAspect="1"/>
            </p:cNvPicPr>
            <p:nvPr/>
          </p:nvPicPr>
          <p:blipFill>
            <a:blip r:embed="rId2"/>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48A1FB33-FFD5-5777-2A8F-A95179416F28}"/>
                </a:ext>
              </a:extLst>
            </p:cNvPr>
            <p:cNvSpPr/>
            <p:nvPr/>
          </p:nvSpPr>
          <p:spPr>
            <a:xfrm>
              <a:off x="371153" y="358028"/>
              <a:ext cx="11483788" cy="6141944"/>
            </a:xfrm>
            <a:prstGeom prst="roundRect">
              <a:avLst>
                <a:gd name="adj" fmla="val 5617"/>
              </a:avLst>
            </a:prstGeom>
            <a:gradFill flip="none" rotWithShape="1">
              <a:gsLst>
                <a:gs pos="99000">
                  <a:srgbClr val="173057"/>
                </a:gs>
                <a:gs pos="0">
                  <a:srgbClr val="0258A6">
                    <a:lumMod val="10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 name="Title 3">
            <a:extLst>
              <a:ext uri="{FF2B5EF4-FFF2-40B4-BE49-F238E27FC236}">
                <a16:creationId xmlns:a16="http://schemas.microsoft.com/office/drawing/2014/main" id="{0082A5D6-26E3-8ED7-EEAE-3D22F5563067}"/>
              </a:ext>
            </a:extLst>
          </p:cNvPr>
          <p:cNvSpPr>
            <a:spLocks noGrp="1"/>
          </p:cNvSpPr>
          <p:nvPr>
            <p:ph type="title" idx="4294967295"/>
          </p:nvPr>
        </p:nvSpPr>
        <p:spPr>
          <a:xfrm>
            <a:off x="1980452" y="1658516"/>
            <a:ext cx="9321114" cy="1966550"/>
          </a:xfrm>
        </p:spPr>
        <p:txBody>
          <a:bodyPr>
            <a:normAutofit fontScale="90000"/>
          </a:bodyPr>
          <a:lstStyle/>
          <a:p>
            <a:r>
              <a:rPr lang="en-US" sz="4800" b="1" dirty="0">
                <a:solidFill>
                  <a:schemeClr val="bg1"/>
                </a:solidFill>
                <a:latin typeface="Century Gothic" panose="020B0502020202020204" pitchFamily="34" charset="0"/>
              </a:rPr>
              <a:t>Pulmonary Arterial Hypertension and Connective Tissue Disease</a:t>
            </a:r>
            <a:endParaRPr lang="en-US" sz="6600" b="1"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09B0D5C5-A089-E63F-2103-B416A75C8D00}"/>
              </a:ext>
            </a:extLst>
          </p:cNvPr>
          <p:cNvSpPr txBox="1"/>
          <p:nvPr/>
        </p:nvSpPr>
        <p:spPr>
          <a:xfrm>
            <a:off x="1986871" y="3660601"/>
            <a:ext cx="6345469"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Michael J. </a:t>
            </a:r>
            <a:r>
              <a:rPr kumimoji="0" lang="en-US"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Cuttica</a:t>
            </a: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MD, MS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Associate Professor of Medicine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Director, Northwestern Pulmonary Vascular Disease Program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Northwestern Medicine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Chicago, IL</a:t>
            </a:r>
            <a:endParaRPr kumimoji="0" lang="en-US" sz="105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cxnSp>
        <p:nvCxnSpPr>
          <p:cNvPr id="3" name="Straight Connector 2">
            <a:extLst>
              <a:ext uri="{FF2B5EF4-FFF2-40B4-BE49-F238E27FC236}">
                <a16:creationId xmlns:a16="http://schemas.microsoft.com/office/drawing/2014/main" id="{035FC555-7661-F482-617A-5FD08987EC4B}"/>
              </a:ext>
            </a:extLst>
          </p:cNvPr>
          <p:cNvCxnSpPr>
            <a:cxnSpLocks/>
          </p:cNvCxnSpPr>
          <p:nvPr/>
        </p:nvCxnSpPr>
        <p:spPr>
          <a:xfrm>
            <a:off x="1483743" y="2040059"/>
            <a:ext cx="0" cy="2773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blue lines on a black background&#10;&#10;Description automatically generated">
            <a:extLst>
              <a:ext uri="{FF2B5EF4-FFF2-40B4-BE49-F238E27FC236}">
                <a16:creationId xmlns:a16="http://schemas.microsoft.com/office/drawing/2014/main" id="{60BD0787-790E-491D-103C-4D01BF3FE9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0"/>
            <a:ext cx="4927834" cy="1383323"/>
          </a:xfrm>
          <a:prstGeom prst="rect">
            <a:avLst/>
          </a:prstGeom>
        </p:spPr>
      </p:pic>
      <p:pic>
        <p:nvPicPr>
          <p:cNvPr id="10" name="Graphic 9">
            <a:extLst>
              <a:ext uri="{FF2B5EF4-FFF2-40B4-BE49-F238E27FC236}">
                <a16:creationId xmlns:a16="http://schemas.microsoft.com/office/drawing/2014/main" id="{F18D8FA0-281C-E2C9-1499-8A27D24D813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195767" y="5011177"/>
            <a:ext cx="2196181" cy="1077214"/>
          </a:xfrm>
          <a:prstGeom prst="rect">
            <a:avLst/>
          </a:prstGeom>
        </p:spPr>
      </p:pic>
    </p:spTree>
    <p:extLst>
      <p:ext uri="{BB962C8B-B14F-4D97-AF65-F5344CB8AC3E}">
        <p14:creationId xmlns:p14="http://schemas.microsoft.com/office/powerpoint/2010/main" val="3575513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5C3D8-C016-4DD5-BBC4-C1C33BF96931}"/>
              </a:ext>
            </a:extLst>
          </p:cNvPr>
          <p:cNvSpPr>
            <a:spLocks noGrp="1"/>
          </p:cNvSpPr>
          <p:nvPr>
            <p:ph type="title"/>
          </p:nvPr>
        </p:nvSpPr>
        <p:spPr>
          <a:xfrm>
            <a:off x="609600" y="199506"/>
            <a:ext cx="10744200" cy="1185577"/>
          </a:xfrm>
        </p:spPr>
        <p:txBody>
          <a:bodyPr/>
          <a:lstStyle/>
          <a:p>
            <a:r>
              <a:rPr lang="en-US" dirty="0"/>
              <a:t>Learning Objectives</a:t>
            </a:r>
          </a:p>
        </p:txBody>
      </p:sp>
      <p:sp>
        <p:nvSpPr>
          <p:cNvPr id="3" name="Content Placeholder 2">
            <a:extLst>
              <a:ext uri="{FF2B5EF4-FFF2-40B4-BE49-F238E27FC236}">
                <a16:creationId xmlns:a16="http://schemas.microsoft.com/office/drawing/2014/main" id="{97EAECD1-A693-4298-8A2E-79577F9D8429}"/>
              </a:ext>
            </a:extLst>
          </p:cNvPr>
          <p:cNvSpPr>
            <a:spLocks noGrp="1"/>
          </p:cNvSpPr>
          <p:nvPr>
            <p:ph idx="1"/>
          </p:nvPr>
        </p:nvSpPr>
        <p:spPr>
          <a:xfrm>
            <a:off x="609601" y="1477907"/>
            <a:ext cx="9960244" cy="4722477"/>
          </a:xfrm>
        </p:spPr>
        <p:txBody>
          <a:bodyPr>
            <a:normAutofit/>
          </a:bodyPr>
          <a:lstStyle/>
          <a:p>
            <a:pPr marL="457189" indent="-457189">
              <a:buFont typeface="+mj-lt"/>
              <a:buAutoNum type="arabicPeriod"/>
            </a:pPr>
            <a:r>
              <a:rPr lang="en-US" sz="3200" dirty="0"/>
              <a:t>Review the current knowledge of pulmonary vascular disease in patients with connective tissue disease</a:t>
            </a:r>
          </a:p>
          <a:p>
            <a:pPr marL="457189" indent="-457189">
              <a:buFont typeface="+mj-lt"/>
              <a:buAutoNum type="arabicPeriod"/>
            </a:pPr>
            <a:endParaRPr lang="en-US" sz="3200" dirty="0"/>
          </a:p>
          <a:p>
            <a:pPr marL="457189" indent="-457189">
              <a:buFont typeface="+mj-lt"/>
              <a:buAutoNum type="arabicPeriod"/>
            </a:pPr>
            <a:r>
              <a:rPr lang="en-US" sz="3200" dirty="0"/>
              <a:t>Focus on screening, diagnosis and treatment of CTD-PAH</a:t>
            </a:r>
          </a:p>
        </p:txBody>
      </p:sp>
      <p:sp>
        <p:nvSpPr>
          <p:cNvPr id="7" name="Footer Placeholder 6">
            <a:extLst>
              <a:ext uri="{FF2B5EF4-FFF2-40B4-BE49-F238E27FC236}">
                <a16:creationId xmlns:a16="http://schemas.microsoft.com/office/drawing/2014/main" id="{89FEDFE0-B3D7-DFD6-EB86-89EF4C97C510}"/>
              </a:ext>
            </a:extLst>
          </p:cNvPr>
          <p:cNvSpPr>
            <a:spLocks noGrp="1"/>
          </p:cNvSpPr>
          <p:nvPr>
            <p:ph type="ftr" sz="quarter" idx="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3F3F3F">
                    <a:tint val="75000"/>
                  </a:srgbClr>
                </a:solidFill>
                <a:effectLst/>
                <a:uLnTx/>
                <a:uFillTx/>
                <a:latin typeface="Arial" panose="020B0604020202020204"/>
                <a:ea typeface="+mn-ea"/>
                <a:cs typeface="Arial"/>
              </a:rPr>
              <a:t>CTD-PAH, pulmonary arterial hypertension associated with connective tissue disorder.</a:t>
            </a:r>
          </a:p>
        </p:txBody>
      </p:sp>
    </p:spTree>
    <p:extLst>
      <p:ext uri="{BB962C8B-B14F-4D97-AF65-F5344CB8AC3E}">
        <p14:creationId xmlns:p14="http://schemas.microsoft.com/office/powerpoint/2010/main" val="1132716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2C3EF-23EA-74AF-C528-C1FF9ED5D2B2}"/>
              </a:ext>
            </a:extLst>
          </p:cNvPr>
          <p:cNvSpPr>
            <a:spLocks noGrp="1"/>
          </p:cNvSpPr>
          <p:nvPr>
            <p:ph type="title"/>
          </p:nvPr>
        </p:nvSpPr>
        <p:spPr>
          <a:xfrm>
            <a:off x="609600" y="199506"/>
            <a:ext cx="10744200" cy="1185577"/>
          </a:xfrm>
        </p:spPr>
        <p:txBody>
          <a:bodyPr/>
          <a:lstStyle/>
          <a:p>
            <a:r>
              <a:rPr lang="en-US" dirty="0"/>
              <a:t>Pulmonary Hypertension (PH)</a:t>
            </a:r>
          </a:p>
        </p:txBody>
      </p:sp>
      <p:sp>
        <p:nvSpPr>
          <p:cNvPr id="3" name="Content Placeholder 2">
            <a:extLst>
              <a:ext uri="{FF2B5EF4-FFF2-40B4-BE49-F238E27FC236}">
                <a16:creationId xmlns:a16="http://schemas.microsoft.com/office/drawing/2014/main" id="{DB5263E8-F6AB-20D3-0CFF-000192C6001E}"/>
              </a:ext>
            </a:extLst>
          </p:cNvPr>
          <p:cNvSpPr>
            <a:spLocks noGrp="1"/>
          </p:cNvSpPr>
          <p:nvPr>
            <p:ph idx="1"/>
          </p:nvPr>
        </p:nvSpPr>
        <p:spPr>
          <a:xfrm>
            <a:off x="609600" y="1477434"/>
            <a:ext cx="10744200" cy="4722284"/>
          </a:xfrm>
        </p:spPr>
        <p:txBody>
          <a:bodyPr vert="horz" lIns="121920" tIns="60960" rIns="121920" bIns="60960" rtlCol="0" anchor="t">
            <a:normAutofit/>
          </a:bodyPr>
          <a:lstStyle/>
          <a:p>
            <a:r>
              <a:rPr lang="en-US" sz="3200" dirty="0"/>
              <a:t>PH is a progressive and debilitating disease, associated with significant morbidity and mortality, as well as poor quality of life</a:t>
            </a:r>
          </a:p>
          <a:p>
            <a:endParaRPr lang="en-US" sz="3200" dirty="0"/>
          </a:p>
          <a:p>
            <a:r>
              <a:rPr lang="en-US" sz="3200" dirty="0"/>
              <a:t>PH eventually leads to right heart failure and death</a:t>
            </a:r>
          </a:p>
        </p:txBody>
      </p:sp>
      <p:sp>
        <p:nvSpPr>
          <p:cNvPr id="7" name="Footer Placeholder 6">
            <a:extLst>
              <a:ext uri="{FF2B5EF4-FFF2-40B4-BE49-F238E27FC236}">
                <a16:creationId xmlns:a16="http://schemas.microsoft.com/office/drawing/2014/main" id="{9A2E9F13-56B8-4804-DAA1-CFD3DF7DDAEF}"/>
              </a:ext>
            </a:extLst>
          </p:cNvPr>
          <p:cNvSpPr>
            <a:spLocks noGrp="1"/>
          </p:cNvSpPr>
          <p:nvPr>
            <p:ph type="ftr" sz="quarter" idx="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Delcroix M, et al. </a:t>
            </a:r>
            <a:r>
              <a:rPr kumimoji="0" lang="en-US" sz="1000" b="0" i="1"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Eur</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Respir Rev</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2015;24(138):621-629, </a:t>
            </a: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Hoeper</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MM,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Lancet Respir Med. </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2016;4(4):306-322, Humbert M, et al. </a:t>
            </a:r>
            <a:r>
              <a:rPr kumimoji="0" lang="en-US" sz="1000" b="0" i="1"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Eur</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Respir J. </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2010;36(3):549–555.</a:t>
            </a:r>
          </a:p>
        </p:txBody>
      </p:sp>
    </p:spTree>
    <p:extLst>
      <p:ext uri="{BB962C8B-B14F-4D97-AF65-F5344CB8AC3E}">
        <p14:creationId xmlns:p14="http://schemas.microsoft.com/office/powerpoint/2010/main" val="2483302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4A619-E1D3-06B6-C564-3C1F1FAF42FC}"/>
              </a:ext>
            </a:extLst>
          </p:cNvPr>
          <p:cNvSpPr>
            <a:spLocks noGrp="1"/>
          </p:cNvSpPr>
          <p:nvPr>
            <p:ph type="title"/>
          </p:nvPr>
        </p:nvSpPr>
        <p:spPr>
          <a:xfrm>
            <a:off x="839788" y="457200"/>
            <a:ext cx="3932237" cy="1292016"/>
          </a:xfrm>
        </p:spPr>
        <p:txBody>
          <a:bodyPr/>
          <a:lstStyle/>
          <a:p>
            <a:r>
              <a:rPr lang="en-US" dirty="0"/>
              <a:t>Pulmonary Arterial Hypertension</a:t>
            </a:r>
          </a:p>
        </p:txBody>
      </p:sp>
      <p:sp>
        <p:nvSpPr>
          <p:cNvPr id="8" name="Text Placeholder 7">
            <a:extLst>
              <a:ext uri="{FF2B5EF4-FFF2-40B4-BE49-F238E27FC236}">
                <a16:creationId xmlns:a16="http://schemas.microsoft.com/office/drawing/2014/main" id="{65BDDF96-7099-349D-619D-4292889469AA}"/>
              </a:ext>
            </a:extLst>
          </p:cNvPr>
          <p:cNvSpPr>
            <a:spLocks noGrp="1"/>
          </p:cNvSpPr>
          <p:nvPr>
            <p:ph type="body" sz="half" idx="2"/>
          </p:nvPr>
        </p:nvSpPr>
        <p:spPr>
          <a:xfrm>
            <a:off x="839788" y="2057401"/>
            <a:ext cx="4675640" cy="3811588"/>
          </a:xfrm>
        </p:spPr>
        <p:txBody>
          <a:bodyPr>
            <a:normAutofit/>
          </a:bodyPr>
          <a:lstStyle/>
          <a:p>
            <a:pPr marL="380990" indent="-380990">
              <a:buFont typeface="Arial" panose="020B0604020202020204" pitchFamily="34" charset="0"/>
              <a:buChar char="•"/>
            </a:pPr>
            <a:r>
              <a:rPr lang="en-US" sz="2400" dirty="0"/>
              <a:t>The prevalence of PAH is 0.66 to 2.6 per 100,000 adults in the developed world</a:t>
            </a:r>
          </a:p>
        </p:txBody>
      </p:sp>
      <p:sp>
        <p:nvSpPr>
          <p:cNvPr id="9" name="Footer Placeholder 8">
            <a:extLst>
              <a:ext uri="{FF2B5EF4-FFF2-40B4-BE49-F238E27FC236}">
                <a16:creationId xmlns:a16="http://schemas.microsoft.com/office/drawing/2014/main" id="{AC9E4870-219A-3A1B-C793-4CA983F3CFAD}"/>
              </a:ext>
            </a:extLst>
          </p:cNvPr>
          <p:cNvSpPr>
            <a:spLocks noGrp="1"/>
          </p:cNvSpPr>
          <p:nvPr>
            <p:ph type="ftr" sz="quarter" idx="3"/>
          </p:nvPr>
        </p:nvSpPr>
        <p:spPr>
          <a:xfrm>
            <a:off x="609601" y="6356351"/>
            <a:ext cx="9020175" cy="442131"/>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APAH, associated PAH; CHD, congenital heart disease; D&amp;T-APAH, drug and toxin APAH; IPAH, idiopathic PAH; </a:t>
            </a: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PoPH</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portal hypertension.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a:t>
            </a: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Hoeper</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MM,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Lancet Respir Med. </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2016;4(4):306-322; </a:t>
            </a: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Mcgoon</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MD, et al. </a:t>
            </a:r>
            <a:r>
              <a:rPr kumimoji="0" lang="en-US" sz="1000" b="0" i="1"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Eur</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Respir Rev. </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2012;21(123):8-18.</a:t>
            </a:r>
          </a:p>
        </p:txBody>
      </p:sp>
      <p:grpSp>
        <p:nvGrpSpPr>
          <p:cNvPr id="14" name="Group 13">
            <a:extLst>
              <a:ext uri="{FF2B5EF4-FFF2-40B4-BE49-F238E27FC236}">
                <a16:creationId xmlns:a16="http://schemas.microsoft.com/office/drawing/2014/main" id="{DC37C4CF-7857-6992-F608-4CE37B45738E}"/>
              </a:ext>
            </a:extLst>
          </p:cNvPr>
          <p:cNvGrpSpPr/>
          <p:nvPr/>
        </p:nvGrpSpPr>
        <p:grpSpPr>
          <a:xfrm>
            <a:off x="5705000" y="842121"/>
            <a:ext cx="6213091" cy="5006344"/>
            <a:chOff x="3930407" y="631591"/>
            <a:chExt cx="4659818" cy="3754757"/>
          </a:xfrm>
        </p:grpSpPr>
        <p:pic>
          <p:nvPicPr>
            <p:cNvPr id="10" name="Picture 9" descr="A pie chart with numbers and text&#10;&#10;Description automatically generated">
              <a:extLst>
                <a:ext uri="{FF2B5EF4-FFF2-40B4-BE49-F238E27FC236}">
                  <a16:creationId xmlns:a16="http://schemas.microsoft.com/office/drawing/2014/main" id="{92F5D481-981D-CD50-3875-B0666464EE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4808" y="637308"/>
              <a:ext cx="4465417" cy="3749040"/>
            </a:xfrm>
            <a:prstGeom prst="rect">
              <a:avLst/>
            </a:prstGeom>
          </p:spPr>
        </p:pic>
        <p:sp>
          <p:nvSpPr>
            <p:cNvPr id="3" name="TextBox 2">
              <a:extLst>
                <a:ext uri="{FF2B5EF4-FFF2-40B4-BE49-F238E27FC236}">
                  <a16:creationId xmlns:a16="http://schemas.microsoft.com/office/drawing/2014/main" id="{BBE32D2C-9CB1-B237-D955-4846FABE880E}"/>
                </a:ext>
              </a:extLst>
            </p:cNvPr>
            <p:cNvSpPr txBox="1"/>
            <p:nvPr/>
          </p:nvSpPr>
          <p:spPr>
            <a:xfrm>
              <a:off x="5018809" y="631591"/>
              <a:ext cx="2618509" cy="34624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3F3F"/>
                  </a:solidFill>
                  <a:effectLst/>
                  <a:uLnTx/>
                  <a:uFillTx/>
                  <a:latin typeface="Arial" panose="020B0604020202020204"/>
                  <a:ea typeface="+mn-ea"/>
                  <a:cs typeface="+mn-cs"/>
                </a:rPr>
                <a:t>REVEAL (n=2525)</a:t>
              </a:r>
            </a:p>
          </p:txBody>
        </p:sp>
        <p:sp>
          <p:nvSpPr>
            <p:cNvPr id="4" name="TextBox 3">
              <a:extLst>
                <a:ext uri="{FF2B5EF4-FFF2-40B4-BE49-F238E27FC236}">
                  <a16:creationId xmlns:a16="http://schemas.microsoft.com/office/drawing/2014/main" id="{0670DECC-55EE-EE66-F8AC-7E5AC32894F0}"/>
                </a:ext>
              </a:extLst>
            </p:cNvPr>
            <p:cNvSpPr txBox="1"/>
            <p:nvPr/>
          </p:nvSpPr>
          <p:spPr>
            <a:xfrm>
              <a:off x="7782790" y="2320135"/>
              <a:ext cx="602673" cy="376930"/>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4472C4"/>
                  </a:solidFill>
                  <a:effectLst/>
                  <a:uLnTx/>
                  <a:uFillTx/>
                  <a:latin typeface="Arial" panose="020B0604020202020204"/>
                  <a:ea typeface="+mn-ea"/>
                  <a:cs typeface="+mn-cs"/>
                </a:rPr>
                <a:t>IPAH</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4472C4"/>
                  </a:solidFill>
                  <a:effectLst/>
                  <a:uLnTx/>
                  <a:uFillTx/>
                  <a:latin typeface="Arial" panose="020B0604020202020204"/>
                  <a:ea typeface="+mn-ea"/>
                  <a:cs typeface="+mn-cs"/>
                </a:rPr>
                <a:t>46%</a:t>
              </a:r>
            </a:p>
          </p:txBody>
        </p:sp>
        <p:sp>
          <p:nvSpPr>
            <p:cNvPr id="5" name="TextBox 4">
              <a:extLst>
                <a:ext uri="{FF2B5EF4-FFF2-40B4-BE49-F238E27FC236}">
                  <a16:creationId xmlns:a16="http://schemas.microsoft.com/office/drawing/2014/main" id="{B13DE278-F4D7-64DF-4AA7-CF07EB9B14AD}"/>
                </a:ext>
              </a:extLst>
            </p:cNvPr>
            <p:cNvSpPr txBox="1"/>
            <p:nvPr/>
          </p:nvSpPr>
          <p:spPr>
            <a:xfrm>
              <a:off x="4592782" y="3881614"/>
              <a:ext cx="1011383" cy="376930"/>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A5A5A5"/>
                  </a:solidFill>
                  <a:effectLst/>
                  <a:uLnTx/>
                  <a:uFillTx/>
                  <a:latin typeface="Arial" panose="020B0604020202020204"/>
                  <a:ea typeface="+mn-ea"/>
                  <a:cs typeface="+mn-cs"/>
                </a:rPr>
                <a:t>CTD-APAH</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A5A5A5"/>
                  </a:solidFill>
                  <a:effectLst/>
                  <a:uLnTx/>
                  <a:uFillTx/>
                  <a:latin typeface="Arial" panose="020B0604020202020204"/>
                  <a:ea typeface="+mn-ea"/>
                  <a:cs typeface="+mn-cs"/>
                </a:rPr>
                <a:t>25%</a:t>
              </a:r>
            </a:p>
          </p:txBody>
        </p:sp>
        <p:sp>
          <p:nvSpPr>
            <p:cNvPr id="7" name="TextBox 6">
              <a:extLst>
                <a:ext uri="{FF2B5EF4-FFF2-40B4-BE49-F238E27FC236}">
                  <a16:creationId xmlns:a16="http://schemas.microsoft.com/office/drawing/2014/main" id="{260E2F99-8B3D-FFD7-2F41-4DF9B2F787CE}"/>
                </a:ext>
              </a:extLst>
            </p:cNvPr>
            <p:cNvSpPr txBox="1"/>
            <p:nvPr/>
          </p:nvSpPr>
          <p:spPr>
            <a:xfrm>
              <a:off x="3930407" y="2330526"/>
              <a:ext cx="1011383" cy="376930"/>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5998D1"/>
                  </a:solidFill>
                  <a:effectLst/>
                  <a:uLnTx/>
                  <a:uFillTx/>
                  <a:latin typeface="Arial" panose="020B0604020202020204"/>
                  <a:ea typeface="+mn-ea"/>
                  <a:cs typeface="+mn-cs"/>
                </a:rPr>
                <a:t>CHD-APAH</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5998D1"/>
                  </a:solidFill>
                  <a:effectLst/>
                  <a:uLnTx/>
                  <a:uFillTx/>
                  <a:latin typeface="Arial" panose="020B0604020202020204"/>
                  <a:ea typeface="+mn-ea"/>
                  <a:cs typeface="+mn-cs"/>
                </a:rPr>
                <a:t>10%</a:t>
              </a:r>
            </a:p>
          </p:txBody>
        </p:sp>
        <p:sp>
          <p:nvSpPr>
            <p:cNvPr id="11" name="TextBox 10">
              <a:extLst>
                <a:ext uri="{FF2B5EF4-FFF2-40B4-BE49-F238E27FC236}">
                  <a16:creationId xmlns:a16="http://schemas.microsoft.com/office/drawing/2014/main" id="{4C89313C-C935-394D-F3BB-2FBBFD807F92}"/>
                </a:ext>
              </a:extLst>
            </p:cNvPr>
            <p:cNvSpPr txBox="1"/>
            <p:nvPr/>
          </p:nvSpPr>
          <p:spPr>
            <a:xfrm>
              <a:off x="4405745" y="1596480"/>
              <a:ext cx="730446" cy="376930"/>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srgbClr val="244073"/>
                  </a:solidFill>
                  <a:effectLst/>
                  <a:uLnTx/>
                  <a:uFillTx/>
                  <a:latin typeface="Arial" panose="020B0604020202020204"/>
                  <a:ea typeface="+mn-ea"/>
                  <a:cs typeface="+mn-cs"/>
                </a:rPr>
                <a:t>PoPH</a:t>
              </a:r>
              <a:endParaRPr kumimoji="0" lang="en-US" sz="1333" b="1" i="0" u="none" strike="noStrike" kern="1200" cap="none" spc="0" normalizeH="0" baseline="0" noProof="0" dirty="0">
                <a:ln>
                  <a:noFill/>
                </a:ln>
                <a:solidFill>
                  <a:srgbClr val="244073"/>
                </a:solidFill>
                <a:effectLst/>
                <a:uLnTx/>
                <a:uFillTx/>
                <a:latin typeface="Arial" panose="020B0604020202020204"/>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44073"/>
                  </a:solidFill>
                  <a:effectLst/>
                  <a:uLnTx/>
                  <a:uFillTx/>
                  <a:latin typeface="Arial" panose="020B0604020202020204"/>
                  <a:ea typeface="+mn-ea"/>
                  <a:cs typeface="+mn-cs"/>
                </a:rPr>
                <a:t>6%</a:t>
              </a:r>
            </a:p>
          </p:txBody>
        </p:sp>
        <p:sp>
          <p:nvSpPr>
            <p:cNvPr id="12" name="TextBox 11">
              <a:extLst>
                <a:ext uri="{FF2B5EF4-FFF2-40B4-BE49-F238E27FC236}">
                  <a16:creationId xmlns:a16="http://schemas.microsoft.com/office/drawing/2014/main" id="{5E7C9B64-066B-13E1-CFFC-F88432D4790B}"/>
                </a:ext>
              </a:extLst>
            </p:cNvPr>
            <p:cNvSpPr txBox="1"/>
            <p:nvPr/>
          </p:nvSpPr>
          <p:spPr>
            <a:xfrm>
              <a:off x="4473096" y="1155078"/>
              <a:ext cx="1011383" cy="376930"/>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626262"/>
                  </a:solidFill>
                  <a:effectLst/>
                  <a:uLnTx/>
                  <a:uFillTx/>
                  <a:latin typeface="Arial" panose="020B0604020202020204"/>
                  <a:ea typeface="+mn-ea"/>
                  <a:cs typeface="+mn-cs"/>
                </a:rPr>
                <a:t>D&amp;T-APAH</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626262"/>
                  </a:solidFill>
                  <a:effectLst/>
                  <a:uLnTx/>
                  <a:uFillTx/>
                  <a:latin typeface="Arial" panose="020B0604020202020204"/>
                  <a:ea typeface="+mn-ea"/>
                  <a:cs typeface="+mn-cs"/>
                </a:rPr>
                <a:t>5%</a:t>
              </a:r>
            </a:p>
          </p:txBody>
        </p:sp>
        <p:sp>
          <p:nvSpPr>
            <p:cNvPr id="13" name="TextBox 12">
              <a:extLst>
                <a:ext uri="{FF2B5EF4-FFF2-40B4-BE49-F238E27FC236}">
                  <a16:creationId xmlns:a16="http://schemas.microsoft.com/office/drawing/2014/main" id="{01563816-FAA9-2550-8B83-C5533B27D6C9}"/>
                </a:ext>
              </a:extLst>
            </p:cNvPr>
            <p:cNvSpPr txBox="1"/>
            <p:nvPr/>
          </p:nvSpPr>
          <p:spPr>
            <a:xfrm>
              <a:off x="5521037" y="911802"/>
              <a:ext cx="663171" cy="376930"/>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55E90"/>
                  </a:solidFill>
                  <a:effectLst/>
                  <a:uLnTx/>
                  <a:uFillTx/>
                  <a:latin typeface="Arial" panose="020B0604020202020204"/>
                  <a:ea typeface="+mn-ea"/>
                  <a:cs typeface="+mn-cs"/>
                </a:rPr>
                <a:t>Others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55E90"/>
                  </a:solidFill>
                  <a:effectLst/>
                  <a:uLnTx/>
                  <a:uFillTx/>
                  <a:latin typeface="Arial" panose="020B0604020202020204"/>
                  <a:ea typeface="+mn-ea"/>
                  <a:cs typeface="+mn-cs"/>
                </a:rPr>
                <a:t>8%</a:t>
              </a:r>
            </a:p>
          </p:txBody>
        </p:sp>
      </p:grpSp>
    </p:spTree>
    <p:extLst>
      <p:ext uri="{BB962C8B-B14F-4D97-AF65-F5344CB8AC3E}">
        <p14:creationId xmlns:p14="http://schemas.microsoft.com/office/powerpoint/2010/main" val="4029924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1CBE954-D90B-44B0-B54D-88B3DCFEC056}"/>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588207" y="1128951"/>
            <a:ext cx="11015587" cy="2243328"/>
          </a:xfrm>
        </p:spPr>
      </p:pic>
      <p:sp>
        <p:nvSpPr>
          <p:cNvPr id="2" name="TextBox 1">
            <a:extLst>
              <a:ext uri="{FF2B5EF4-FFF2-40B4-BE49-F238E27FC236}">
                <a16:creationId xmlns:a16="http://schemas.microsoft.com/office/drawing/2014/main" id="{C8FDA15B-8623-4B62-99B0-B0359718884D}"/>
              </a:ext>
            </a:extLst>
          </p:cNvPr>
          <p:cNvSpPr txBox="1"/>
          <p:nvPr/>
        </p:nvSpPr>
        <p:spPr>
          <a:xfrm>
            <a:off x="588207" y="3628551"/>
            <a:ext cx="1801583" cy="58477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Primary pulmonary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arterial vasculopathy</a:t>
            </a:r>
          </a:p>
        </p:txBody>
      </p:sp>
      <p:sp>
        <p:nvSpPr>
          <p:cNvPr id="3" name="TextBox 2">
            <a:extLst>
              <a:ext uri="{FF2B5EF4-FFF2-40B4-BE49-F238E27FC236}">
                <a16:creationId xmlns:a16="http://schemas.microsoft.com/office/drawing/2014/main" id="{F6DF2989-1F4F-47E9-BB11-CE56DE202628}"/>
              </a:ext>
            </a:extLst>
          </p:cNvPr>
          <p:cNvSpPr txBox="1"/>
          <p:nvPr/>
        </p:nvSpPr>
        <p:spPr>
          <a:xfrm>
            <a:off x="2761296" y="3633663"/>
            <a:ext cx="2131609" cy="156966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Chronic pulmonary</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venous congestion</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Left atrial dysfunction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Left atrial hypertension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Abnormal LV relaxation</a:t>
            </a:r>
          </a:p>
        </p:txBody>
      </p:sp>
      <p:sp>
        <p:nvSpPr>
          <p:cNvPr id="5" name="TextBox 4">
            <a:extLst>
              <a:ext uri="{FF2B5EF4-FFF2-40B4-BE49-F238E27FC236}">
                <a16:creationId xmlns:a16="http://schemas.microsoft.com/office/drawing/2014/main" id="{9D15E0BF-1BE7-43DA-9CF6-DC23CC415A87}"/>
              </a:ext>
            </a:extLst>
          </p:cNvPr>
          <p:cNvSpPr txBox="1"/>
          <p:nvPr/>
        </p:nvSpPr>
        <p:spPr>
          <a:xfrm>
            <a:off x="4995474" y="3628551"/>
            <a:ext cx="2350729" cy="132343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Destruction of</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pulmonary parenchyma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Loss of capillaries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Pre-capillary disease</a:t>
            </a:r>
          </a:p>
        </p:txBody>
      </p:sp>
      <p:sp>
        <p:nvSpPr>
          <p:cNvPr id="11" name="TextBox 10">
            <a:extLst>
              <a:ext uri="{FF2B5EF4-FFF2-40B4-BE49-F238E27FC236}">
                <a16:creationId xmlns:a16="http://schemas.microsoft.com/office/drawing/2014/main" id="{8E6CBA36-4CFF-4DC4-A08D-0B7C5EEBBC07}"/>
              </a:ext>
            </a:extLst>
          </p:cNvPr>
          <p:cNvSpPr txBox="1"/>
          <p:nvPr/>
        </p:nvSpPr>
        <p:spPr>
          <a:xfrm>
            <a:off x="7276125" y="3628551"/>
            <a:ext cx="2350729"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Chronic intraluminal</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occlusion of pulmonary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vasculature</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Pre- or post-capillary disease</a:t>
            </a:r>
          </a:p>
        </p:txBody>
      </p:sp>
      <p:sp>
        <p:nvSpPr>
          <p:cNvPr id="13" name="TextBox 12">
            <a:extLst>
              <a:ext uri="{FF2B5EF4-FFF2-40B4-BE49-F238E27FC236}">
                <a16:creationId xmlns:a16="http://schemas.microsoft.com/office/drawing/2014/main" id="{99FBF0AE-0E1A-420F-98F6-D5402FB373A4}"/>
              </a:ext>
            </a:extLst>
          </p:cNvPr>
          <p:cNvSpPr txBox="1"/>
          <p:nvPr/>
        </p:nvSpPr>
        <p:spPr>
          <a:xfrm>
            <a:off x="9626854" y="3638976"/>
            <a:ext cx="1557349" cy="107721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Miscellaneous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Sickle cell disease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Sarcoidosis</a:t>
            </a:r>
          </a:p>
        </p:txBody>
      </p:sp>
      <p:sp>
        <p:nvSpPr>
          <p:cNvPr id="8" name="Footer Placeholder 7">
            <a:extLst>
              <a:ext uri="{FF2B5EF4-FFF2-40B4-BE49-F238E27FC236}">
                <a16:creationId xmlns:a16="http://schemas.microsoft.com/office/drawing/2014/main" id="{5A008F2F-3041-339B-6CC9-0C98D2BA6F97}"/>
              </a:ext>
            </a:extLst>
          </p:cNvPr>
          <p:cNvSpPr>
            <a:spLocks noGrp="1"/>
          </p:cNvSpPr>
          <p:nvPr>
            <p:ph type="ftr" sz="quarter" idx="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Modified from </a:t>
            </a: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Hoeper</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MM,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Lancet Respir Med</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2016;4(4):306-322.</a:t>
            </a:r>
          </a:p>
        </p:txBody>
      </p:sp>
    </p:spTree>
    <p:extLst>
      <p:ext uri="{BB962C8B-B14F-4D97-AF65-F5344CB8AC3E}">
        <p14:creationId xmlns:p14="http://schemas.microsoft.com/office/powerpoint/2010/main" val="701985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1CBE954-D90B-44B0-B54D-88B3DCFEC056}"/>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1018117" y="789514"/>
            <a:ext cx="10155767" cy="2067983"/>
          </a:xfrm>
        </p:spPr>
      </p:pic>
      <p:sp>
        <p:nvSpPr>
          <p:cNvPr id="2" name="TextBox 1">
            <a:extLst>
              <a:ext uri="{FF2B5EF4-FFF2-40B4-BE49-F238E27FC236}">
                <a16:creationId xmlns:a16="http://schemas.microsoft.com/office/drawing/2014/main" id="{C8FDA15B-8623-4B62-99B0-B0359718884D}"/>
              </a:ext>
            </a:extLst>
          </p:cNvPr>
          <p:cNvSpPr txBox="1"/>
          <p:nvPr/>
        </p:nvSpPr>
        <p:spPr>
          <a:xfrm>
            <a:off x="1018115" y="2828610"/>
            <a:ext cx="1835407" cy="2585323"/>
          </a:xfrm>
          <a:prstGeom prst="rect">
            <a:avLst/>
          </a:prstGeom>
          <a:noFill/>
        </p:spPr>
        <p:txBody>
          <a:bodyPr wrap="square" lIns="121920" tIns="60960" rIns="121920" bIns="60960"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Primary pulmonary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arterial vasculopathy</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841617"/>
                </a:solidFill>
                <a:effectLst/>
                <a:uLnTx/>
                <a:uFillTx/>
                <a:latin typeface="Garamond"/>
                <a:ea typeface="+mn-ea"/>
                <a:cs typeface="+mn-cs"/>
              </a:rPr>
              <a:t>SSc</a:t>
            </a:r>
            <a:endParaRPr kumimoji="0" lang="en-US" sz="1600" b="1" i="0" u="none" strike="noStrike" kern="1200" cap="none" spc="0" normalizeH="0" baseline="0" noProof="0" dirty="0" err="1">
              <a:ln>
                <a:noFill/>
              </a:ln>
              <a:solidFill>
                <a:srgbClr val="841617"/>
              </a:solidFill>
              <a:effectLst/>
              <a:uLnTx/>
              <a:uFillTx/>
              <a:latin typeface="Garamond" panose="02020404030301010803" pitchFamily="18"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41617"/>
                </a:solidFill>
                <a:effectLst/>
                <a:uLnTx/>
                <a:uFillTx/>
                <a:latin typeface="Garamond" panose="02020404030301010803" pitchFamily="18" charset="0"/>
                <a:ea typeface="+mn-ea"/>
                <a:cs typeface="+mn-cs"/>
              </a:rPr>
              <a:t>SLE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41617"/>
                </a:solidFill>
                <a:effectLst/>
                <a:uLnTx/>
                <a:uFillTx/>
                <a:latin typeface="Garamond" panose="02020404030301010803" pitchFamily="18" charset="0"/>
                <a:ea typeface="+mn-ea"/>
                <a:cs typeface="+mn-cs"/>
              </a:rPr>
              <a:t>MCTD</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41617"/>
                </a:solidFill>
                <a:effectLst/>
                <a:uLnTx/>
                <a:uFillTx/>
                <a:latin typeface="Garamond" panose="02020404030301010803" pitchFamily="18" charset="0"/>
                <a:ea typeface="+mn-ea"/>
                <a:cs typeface="+mn-cs"/>
              </a:rPr>
              <a:t>RA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41617"/>
                </a:solidFill>
                <a:effectLst/>
                <a:uLnTx/>
                <a:uFillTx/>
                <a:latin typeface="Garamond"/>
                <a:ea typeface="+mn-ea"/>
                <a:cs typeface="+mn-cs"/>
              </a:rPr>
              <a:t>Sjogren</a:t>
            </a:r>
            <a:endParaRPr kumimoji="0" lang="en-US" sz="1600" b="1" i="0" u="none" strike="noStrike" kern="1200" cap="none" spc="0" normalizeH="0" baseline="0" noProof="0" dirty="0">
              <a:ln>
                <a:noFill/>
              </a:ln>
              <a:solidFill>
                <a:srgbClr val="841617"/>
              </a:solidFill>
              <a:effectLst/>
              <a:uLnTx/>
              <a:uFillTx/>
              <a:latin typeface="Garamond" panose="02020404030301010803" pitchFamily="18" charset="0"/>
              <a:ea typeface="+mn-ea"/>
              <a:cs typeface="+mn-cs"/>
            </a:endParaRPr>
          </a:p>
        </p:txBody>
      </p:sp>
      <p:sp>
        <p:nvSpPr>
          <p:cNvPr id="3" name="TextBox 2">
            <a:extLst>
              <a:ext uri="{FF2B5EF4-FFF2-40B4-BE49-F238E27FC236}">
                <a16:creationId xmlns:a16="http://schemas.microsoft.com/office/drawing/2014/main" id="{F6DF2989-1F4F-47E9-BB11-CE56DE202628}"/>
              </a:ext>
            </a:extLst>
          </p:cNvPr>
          <p:cNvSpPr txBox="1"/>
          <p:nvPr/>
        </p:nvSpPr>
        <p:spPr>
          <a:xfrm>
            <a:off x="3112862" y="2833722"/>
            <a:ext cx="1810753" cy="1846659"/>
          </a:xfrm>
          <a:prstGeom prst="rect">
            <a:avLst/>
          </a:prstGeom>
          <a:noFill/>
        </p:spPr>
        <p:txBody>
          <a:bodyPr wrap="square" lIns="121920" tIns="60960" rIns="121920" bIns="60960"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Chronic pulmonary</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venous congestion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Abnormal LV relaxation</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841617"/>
                </a:solidFill>
                <a:effectLst/>
                <a:uLnTx/>
                <a:uFillTx/>
                <a:latin typeface="Garamond"/>
                <a:ea typeface="+mn-ea"/>
                <a:cs typeface="+mn-cs"/>
              </a:rPr>
              <a:t>SSc</a:t>
            </a:r>
            <a:endParaRPr kumimoji="0" lang="en-US" sz="1600" b="1" i="0" u="none" strike="noStrike" kern="1200" cap="none" spc="0" normalizeH="0" baseline="0" noProof="0" dirty="0" err="1">
              <a:ln>
                <a:noFill/>
              </a:ln>
              <a:solidFill>
                <a:srgbClr val="841617"/>
              </a:solidFill>
              <a:effectLst/>
              <a:uLnTx/>
              <a:uFillTx/>
              <a:latin typeface="Garamond" panose="02020404030301010803" pitchFamily="18"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41617"/>
                </a:solidFill>
                <a:effectLst/>
                <a:uLnTx/>
                <a:uFillTx/>
                <a:latin typeface="Garamond" panose="02020404030301010803" pitchFamily="18" charset="0"/>
                <a:ea typeface="+mn-ea"/>
                <a:cs typeface="+mn-cs"/>
              </a:rPr>
              <a:t>SLE</a:t>
            </a:r>
          </a:p>
        </p:txBody>
      </p:sp>
      <p:sp>
        <p:nvSpPr>
          <p:cNvPr id="5" name="TextBox 4">
            <a:extLst>
              <a:ext uri="{FF2B5EF4-FFF2-40B4-BE49-F238E27FC236}">
                <a16:creationId xmlns:a16="http://schemas.microsoft.com/office/drawing/2014/main" id="{9D15E0BF-1BE7-43DA-9CF6-DC23CC415A87}"/>
              </a:ext>
            </a:extLst>
          </p:cNvPr>
          <p:cNvSpPr txBox="1"/>
          <p:nvPr/>
        </p:nvSpPr>
        <p:spPr>
          <a:xfrm>
            <a:off x="5182956" y="2828609"/>
            <a:ext cx="1810753" cy="2831544"/>
          </a:xfrm>
          <a:prstGeom prst="rect">
            <a:avLst/>
          </a:prstGeom>
          <a:noFill/>
        </p:spPr>
        <p:txBody>
          <a:bodyPr wrap="square" lIns="121920" tIns="60960" rIns="121920" bIns="60960"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Destruction of</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pulmonary parenchyma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Loss of capillaries</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841617"/>
                </a:solidFill>
                <a:effectLst/>
                <a:uLnTx/>
                <a:uFillTx/>
                <a:latin typeface="Garamond"/>
                <a:ea typeface="+mn-ea"/>
                <a:cs typeface="+mn-cs"/>
              </a:rPr>
              <a:t>SSc</a:t>
            </a:r>
            <a:endParaRPr kumimoji="0" lang="en-US" sz="1600" b="1" i="0" u="none" strike="noStrike" kern="1200" cap="none" spc="0" normalizeH="0" baseline="0" noProof="0" dirty="0" err="1">
              <a:ln>
                <a:noFill/>
              </a:ln>
              <a:solidFill>
                <a:srgbClr val="841617"/>
              </a:solidFill>
              <a:effectLst/>
              <a:uLnTx/>
              <a:uFillTx/>
              <a:latin typeface="Garamond" panose="02020404030301010803" pitchFamily="18"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41617"/>
                </a:solidFill>
                <a:effectLst/>
                <a:uLnTx/>
                <a:uFillTx/>
                <a:latin typeface="Garamond" panose="02020404030301010803" pitchFamily="18" charset="0"/>
                <a:ea typeface="+mn-ea"/>
                <a:cs typeface="+mn-cs"/>
              </a:rPr>
              <a:t>MCTD</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41617"/>
                </a:solidFill>
                <a:effectLst/>
                <a:uLnTx/>
                <a:uFillTx/>
                <a:latin typeface="Garamond"/>
                <a:ea typeface="+mn-ea"/>
                <a:cs typeface="+mn-cs"/>
              </a:rPr>
              <a:t>Sjogren</a:t>
            </a:r>
            <a:endParaRPr kumimoji="0" lang="en-US" sz="1600" b="1" i="0" u="none" strike="noStrike" kern="1200" cap="none" spc="0" normalizeH="0" baseline="0" noProof="0" dirty="0">
              <a:ln>
                <a:noFill/>
              </a:ln>
              <a:solidFill>
                <a:srgbClr val="841617"/>
              </a:solidFill>
              <a:effectLst/>
              <a:uLnTx/>
              <a:uFillTx/>
              <a:latin typeface="Garamond" panose="02020404030301010803" pitchFamily="18"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41617"/>
                </a:solidFill>
                <a:effectLst/>
                <a:uLnTx/>
                <a:uFillTx/>
                <a:latin typeface="Garamond" panose="02020404030301010803" pitchFamily="18" charset="0"/>
                <a:ea typeface="+mn-ea"/>
                <a:cs typeface="+mn-cs"/>
              </a:rPr>
              <a:t>RA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41617"/>
                </a:solidFill>
                <a:effectLst/>
                <a:uLnTx/>
                <a:uFillTx/>
                <a:latin typeface="Garamond" panose="02020404030301010803" pitchFamily="18" charset="0"/>
                <a:ea typeface="+mn-ea"/>
                <a:cs typeface="+mn-cs"/>
              </a:rPr>
              <a:t>SLE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41617"/>
                </a:solidFill>
                <a:effectLst/>
                <a:uLnTx/>
                <a:uFillTx/>
                <a:latin typeface="Garamond" panose="02020404030301010803" pitchFamily="18" charset="0"/>
                <a:ea typeface="+mn-ea"/>
                <a:cs typeface="+mn-cs"/>
              </a:rPr>
              <a:t>Anti-synthetase</a:t>
            </a:r>
          </a:p>
        </p:txBody>
      </p:sp>
      <p:sp>
        <p:nvSpPr>
          <p:cNvPr id="11" name="TextBox 10">
            <a:extLst>
              <a:ext uri="{FF2B5EF4-FFF2-40B4-BE49-F238E27FC236}">
                <a16:creationId xmlns:a16="http://schemas.microsoft.com/office/drawing/2014/main" id="{8E6CBA36-4CFF-4DC4-A08D-0B7C5EEBBC07}"/>
              </a:ext>
            </a:extLst>
          </p:cNvPr>
          <p:cNvSpPr txBox="1"/>
          <p:nvPr/>
        </p:nvSpPr>
        <p:spPr>
          <a:xfrm>
            <a:off x="7253049" y="2828610"/>
            <a:ext cx="1810753" cy="2092881"/>
          </a:xfrm>
          <a:prstGeom prst="rect">
            <a:avLst/>
          </a:prstGeom>
          <a:noFill/>
        </p:spPr>
        <p:txBody>
          <a:bodyPr wrap="square" lIns="121920" tIns="60960" rIns="121920" bIns="60960"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Chronic intraluminal</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rPr>
              <a:t>occlusion of pulmonary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F3F3F"/>
                </a:solidFill>
                <a:effectLst/>
                <a:uLnTx/>
                <a:uFillTx/>
                <a:latin typeface="Garamond"/>
                <a:ea typeface="+mn-ea"/>
                <a:cs typeface="+mn-cs"/>
              </a:rPr>
              <a:t>vasculature</a:t>
            </a:r>
            <a:endPar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F3F3F"/>
              </a:solidFill>
              <a:effectLst/>
              <a:uLnTx/>
              <a:uFillTx/>
              <a:latin typeface="Garamond" panose="02020404030301010803" pitchFamily="18"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41617"/>
                </a:solidFill>
                <a:effectLst/>
                <a:uLnTx/>
                <a:uFillTx/>
                <a:latin typeface="Garamond" panose="02020404030301010803" pitchFamily="18" charset="0"/>
                <a:ea typeface="+mn-ea"/>
                <a:cs typeface="+mn-cs"/>
              </a:rPr>
              <a:t>SLE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41617"/>
                </a:solidFill>
                <a:effectLst/>
                <a:uLnTx/>
                <a:uFillTx/>
                <a:latin typeface="Garamond" panose="02020404030301010803" pitchFamily="18" charset="0"/>
                <a:ea typeface="+mn-ea"/>
                <a:cs typeface="+mn-cs"/>
              </a:rPr>
              <a:t>APS</a:t>
            </a:r>
          </a:p>
        </p:txBody>
      </p:sp>
      <p:sp>
        <p:nvSpPr>
          <p:cNvPr id="4" name="Footer Placeholder 3">
            <a:extLst>
              <a:ext uri="{FF2B5EF4-FFF2-40B4-BE49-F238E27FC236}">
                <a16:creationId xmlns:a16="http://schemas.microsoft.com/office/drawing/2014/main" id="{3578C651-2746-C6EF-8983-24FD2A58AE43}"/>
              </a:ext>
            </a:extLst>
          </p:cNvPr>
          <p:cNvSpPr>
            <a:spLocks noGrp="1"/>
          </p:cNvSpPr>
          <p:nvPr>
            <p:ph type="ftr" sz="quarter" idx="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APS, antiphospholipid syndrome; MCTD, mixed connective tissue disease; RA, rheumatoid arthritis; SLE, systemic lupus erythematosus; </a:t>
            </a: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SSc</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systemic sclerosis.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Modified from </a:t>
            </a:r>
            <a:r>
              <a:rPr kumimoji="0" lang="en-US" sz="1000" b="0" i="0" u="none" strike="noStrike" kern="1200" cap="none" spc="0" normalizeH="0" baseline="0" noProof="0" dirty="0" err="1">
                <a:ln>
                  <a:noFill/>
                </a:ln>
                <a:solidFill>
                  <a:srgbClr val="3F3F3F">
                    <a:tint val="75000"/>
                  </a:srgbClr>
                </a:solidFill>
                <a:effectLst/>
                <a:uLnTx/>
                <a:uFillTx/>
                <a:latin typeface="Arial" panose="020B0604020202020204"/>
                <a:ea typeface="+mn-ea"/>
                <a:cs typeface="+mn-cs"/>
              </a:rPr>
              <a:t>Hoeper</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 MM, et al. </a:t>
            </a:r>
            <a:r>
              <a:rPr kumimoji="0" lang="en-US" sz="1000" b="0" i="1" u="none" strike="noStrike" kern="1200" cap="none" spc="0" normalizeH="0" baseline="0" noProof="0" dirty="0">
                <a:ln>
                  <a:noFill/>
                </a:ln>
                <a:solidFill>
                  <a:srgbClr val="3F3F3F">
                    <a:tint val="75000"/>
                  </a:srgbClr>
                </a:solidFill>
                <a:effectLst/>
                <a:uLnTx/>
                <a:uFillTx/>
                <a:latin typeface="Arial" panose="020B0604020202020204"/>
                <a:ea typeface="+mn-ea"/>
                <a:cs typeface="+mn-cs"/>
              </a:rPr>
              <a:t>Lancet Respir Med. </a:t>
            </a:r>
            <a:r>
              <a:rPr kumimoji="0" lang="en-US" sz="1000" b="0" i="0" u="none" strike="noStrike" kern="1200" cap="none" spc="0" normalizeH="0" baseline="0" noProof="0" dirty="0">
                <a:ln>
                  <a:noFill/>
                </a:ln>
                <a:solidFill>
                  <a:srgbClr val="3F3F3F">
                    <a:tint val="75000"/>
                  </a:srgbClr>
                </a:solidFill>
                <a:effectLst/>
                <a:uLnTx/>
                <a:uFillTx/>
                <a:latin typeface="Arial" panose="020B0604020202020204"/>
                <a:ea typeface="+mn-ea"/>
                <a:cs typeface="+mn-cs"/>
              </a:rPr>
              <a:t>2016;4(4):306-322.</a:t>
            </a:r>
          </a:p>
        </p:txBody>
      </p:sp>
    </p:spTree>
    <p:extLst>
      <p:ext uri="{BB962C8B-B14F-4D97-AF65-F5344CB8AC3E}">
        <p14:creationId xmlns:p14="http://schemas.microsoft.com/office/powerpoint/2010/main" val="28521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ulmCC-22-NewTheme">
  <a:themeElements>
    <a:clrScheme name="MedEd PCC">
      <a:dk1>
        <a:srgbClr val="3F3F3F"/>
      </a:dk1>
      <a:lt1>
        <a:srgbClr val="FFFFFF"/>
      </a:lt1>
      <a:dk2>
        <a:srgbClr val="3F3F3F"/>
      </a:dk2>
      <a:lt2>
        <a:srgbClr val="FAFAFA"/>
      </a:lt2>
      <a:accent1>
        <a:srgbClr val="8E1537"/>
      </a:accent1>
      <a:accent2>
        <a:srgbClr val="B21E6C"/>
      </a:accent2>
      <a:accent3>
        <a:srgbClr val="10416A"/>
      </a:accent3>
      <a:accent4>
        <a:srgbClr val="0075C9"/>
      </a:accent4>
      <a:accent5>
        <a:srgbClr val="FCB315"/>
      </a:accent5>
      <a:accent6>
        <a:srgbClr val="7CC109"/>
      </a:accent6>
      <a:hlink>
        <a:srgbClr val="CE0E2D"/>
      </a:hlink>
      <a:folHlink>
        <a:srgbClr val="001B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lmCC-22-NewTheme" id="{F921073E-A3C0-884B-8F58-CE9D520F0D44}" vid="{6DB17755-6C76-BC46-A802-900C7A32D076}"/>
    </a:ext>
  </a:extLst>
</a:theme>
</file>

<file path=ppt/theme/theme3.xml><?xml version="1.0" encoding="utf-8"?>
<a:theme xmlns:a="http://schemas.openxmlformats.org/drawingml/2006/main" name="1_PCC20">
  <a:themeElements>
    <a:clrScheme name="MedEd PCC">
      <a:dk1>
        <a:srgbClr val="3F3F3F"/>
      </a:dk1>
      <a:lt1>
        <a:srgbClr val="FFFFFF"/>
      </a:lt1>
      <a:dk2>
        <a:srgbClr val="3F3F3F"/>
      </a:dk2>
      <a:lt2>
        <a:srgbClr val="FAFAFA"/>
      </a:lt2>
      <a:accent1>
        <a:srgbClr val="8E1537"/>
      </a:accent1>
      <a:accent2>
        <a:srgbClr val="B21E6C"/>
      </a:accent2>
      <a:accent3>
        <a:srgbClr val="10416A"/>
      </a:accent3>
      <a:accent4>
        <a:srgbClr val="0075C9"/>
      </a:accent4>
      <a:accent5>
        <a:srgbClr val="FCB315"/>
      </a:accent5>
      <a:accent6>
        <a:srgbClr val="7CC109"/>
      </a:accent6>
      <a:hlink>
        <a:srgbClr val="CE0E2D"/>
      </a:hlink>
      <a:folHlink>
        <a:srgbClr val="001B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c-2019" id="{D6DD6064-0306-4FD1-AF18-B4FBE2D85156}" vid="{AD8A80D0-AC63-402F-8A18-93598A44339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1569</Words>
  <Application>Microsoft Macintosh PowerPoint</Application>
  <PresentationFormat>Widescreen</PresentationFormat>
  <Paragraphs>208</Paragraphs>
  <Slides>34</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34</vt:i4>
      </vt:variant>
    </vt:vector>
  </HeadingPairs>
  <TitlesOfParts>
    <vt:vector size="45" baseType="lpstr">
      <vt:lpstr>Arial</vt:lpstr>
      <vt:lpstr>Calibri</vt:lpstr>
      <vt:lpstr>Calibri Light</vt:lpstr>
      <vt:lpstr>Century Gothic</vt:lpstr>
      <vt:lpstr>Garamond</vt:lpstr>
      <vt:lpstr>Helvetica</vt:lpstr>
      <vt:lpstr>Trebuchet MS</vt:lpstr>
      <vt:lpstr>Wingdings</vt:lpstr>
      <vt:lpstr>Office Theme</vt:lpstr>
      <vt:lpstr>PulmCC-22-NewTheme</vt:lpstr>
      <vt:lpstr>1_PCC20</vt:lpstr>
      <vt:lpstr>PowerPoint Presentation</vt:lpstr>
      <vt:lpstr>PowerPoint Presentation</vt:lpstr>
      <vt:lpstr>Disclaimer</vt:lpstr>
      <vt:lpstr>Pulmonary Arterial Hypertension and Connective Tissue Disease</vt:lpstr>
      <vt:lpstr>Learning Objectives</vt:lpstr>
      <vt:lpstr>Pulmonary Hypertension (PH)</vt:lpstr>
      <vt:lpstr>Pulmonary Arterial Hypertension</vt:lpstr>
      <vt:lpstr>PowerPoint Presentation</vt:lpstr>
      <vt:lpstr>PowerPoint Presentation</vt:lpstr>
      <vt:lpstr>PH and Connective Tissue Disease</vt:lpstr>
      <vt:lpstr>PAH and SSc</vt:lpstr>
      <vt:lpstr>PowerPoint Presentation</vt:lpstr>
      <vt:lpstr>Survival Comparison</vt:lpstr>
      <vt:lpstr>PowerPoint Presentation</vt:lpstr>
      <vt:lpstr>RV Adaptation in SSc</vt:lpstr>
      <vt:lpstr>PowerPoint Presentation</vt:lpstr>
      <vt:lpstr>PowerPoint Presentation</vt:lpstr>
      <vt:lpstr>Risk Factors</vt:lpstr>
      <vt:lpstr>Screening for PAH: DETECT</vt:lpstr>
      <vt:lpstr>DETECT Algorithm Nomogram Step 1: Example Patient Total Risk Score</vt:lpstr>
      <vt:lpstr>DETECT Algorithm Nomogram Step 2: Example Patient Points</vt:lpstr>
      <vt:lpstr>detectionofpah.com</vt:lpstr>
      <vt:lpstr>Screening for PH: Echo</vt:lpstr>
      <vt:lpstr>Screening for PH: Echo</vt:lpstr>
      <vt:lpstr>Right Ventricular Clinical Imaging Metrics</vt:lpstr>
      <vt:lpstr>PowerPoint Presentation</vt:lpstr>
      <vt:lpstr>Drugs That Target the Prostacyclin Pathway and Their Routes of Administration</vt:lpstr>
      <vt:lpstr>Role of Immunosuppression in CTD-PH</vt:lpstr>
      <vt:lpstr>PowerPoint Presentation</vt:lpstr>
      <vt:lpstr>PowerPoint Presentation</vt:lpstr>
      <vt:lpstr>Change from Baseline in 6-Minute Walk Distance (m)</vt:lpstr>
      <vt:lpstr>Change from Baseline in 6-Minute Walk Distance (m)</vt:lpstr>
      <vt:lpstr>Summary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Moriah Diethorn</cp:lastModifiedBy>
  <cp:revision>6</cp:revision>
  <dcterms:created xsi:type="dcterms:W3CDTF">2023-11-27T22:21:22Z</dcterms:created>
  <dcterms:modified xsi:type="dcterms:W3CDTF">2023-11-28T14:11:52Z</dcterms:modified>
  <cp:category/>
</cp:coreProperties>
</file>