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Lst>
  <p:notesMasterIdLst>
    <p:notesMasterId r:id="rId18"/>
  </p:notesMasterIdLst>
  <p:sldIdLst>
    <p:sldId id="2147375305" r:id="rId4"/>
    <p:sldId id="2147375340" r:id="rId5"/>
    <p:sldId id="256" r:id="rId6"/>
    <p:sldId id="2147375307" r:id="rId7"/>
    <p:sldId id="261" r:id="rId8"/>
    <p:sldId id="263" r:id="rId9"/>
    <p:sldId id="264" r:id="rId10"/>
    <p:sldId id="265" r:id="rId11"/>
    <p:sldId id="266" r:id="rId12"/>
    <p:sldId id="289" r:id="rId13"/>
    <p:sldId id="290" r:id="rId14"/>
    <p:sldId id="291" r:id="rId15"/>
    <p:sldId id="292" r:id="rId16"/>
    <p:sldId id="2147375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327"/>
  </p:normalViewPr>
  <p:slideViewPr>
    <p:cSldViewPr snapToGrid="0">
      <p:cViewPr varScale="1">
        <p:scale>
          <a:sx n="102" d="100"/>
          <a:sy n="102" d="100"/>
        </p:scale>
        <p:origin x="19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FE57A-A126-A94E-AF65-46E98B8BE590}"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DBAA9-3BD1-F44D-989F-1ED72B59A20B}" type="slidenum">
              <a:rPr lang="en-US" smtClean="0"/>
              <a:t>‹#›</a:t>
            </a:fld>
            <a:endParaRPr lang="en-US"/>
          </a:p>
        </p:txBody>
      </p:sp>
    </p:spTree>
    <p:extLst>
      <p:ext uri="{BB962C8B-B14F-4D97-AF65-F5344CB8AC3E}">
        <p14:creationId xmlns:p14="http://schemas.microsoft.com/office/powerpoint/2010/main" val="418612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E6D0-70AF-D13B-01FC-9D4C8161C0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43F8F7-45C4-F86D-2520-263AE8392E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2E03B-F46E-E121-D20D-B9FBCC39E862}"/>
              </a:ext>
            </a:extLst>
          </p:cNvPr>
          <p:cNvSpPr>
            <a:spLocks noGrp="1"/>
          </p:cNvSpPr>
          <p:nvPr>
            <p:ph type="dt" sz="half" idx="10"/>
          </p:nvPr>
        </p:nvSpPr>
        <p:spPr/>
        <p:txBody>
          <a:bodyPr/>
          <a:lstStyle/>
          <a:p>
            <a:fld id="{114B54EB-A866-5D4E-B836-113BB2F08931}" type="datetimeFigureOut">
              <a:rPr lang="en-US" smtClean="0"/>
              <a:t>11/28/23</a:t>
            </a:fld>
            <a:endParaRPr lang="en-US"/>
          </a:p>
        </p:txBody>
      </p:sp>
      <p:sp>
        <p:nvSpPr>
          <p:cNvPr id="5" name="Footer Placeholder 4">
            <a:extLst>
              <a:ext uri="{FF2B5EF4-FFF2-40B4-BE49-F238E27FC236}">
                <a16:creationId xmlns:a16="http://schemas.microsoft.com/office/drawing/2014/main" id="{4AD9B734-6792-32AF-E0DD-C03DA04B2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CCAE3-B025-9209-C1A8-4E99EDCBA8FC}"/>
              </a:ext>
            </a:extLst>
          </p:cNvPr>
          <p:cNvSpPr>
            <a:spLocks noGrp="1"/>
          </p:cNvSpPr>
          <p:nvPr>
            <p:ph type="sldNum" sz="quarter" idx="12"/>
          </p:nvPr>
        </p:nvSpPr>
        <p:spPr/>
        <p:txBody>
          <a:bodyPr/>
          <a:lstStyle/>
          <a:p>
            <a:fld id="{04B7AD17-35AE-AA49-BA9D-8A336E3746BE}" type="slidenum">
              <a:rPr lang="en-US" smtClean="0"/>
              <a:t>‹#›</a:t>
            </a:fld>
            <a:endParaRPr lang="en-US"/>
          </a:p>
        </p:txBody>
      </p:sp>
    </p:spTree>
    <p:extLst>
      <p:ext uri="{BB962C8B-B14F-4D97-AF65-F5344CB8AC3E}">
        <p14:creationId xmlns:p14="http://schemas.microsoft.com/office/powerpoint/2010/main" val="345580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1046-BF30-A9D2-1A02-F6DCEB3447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5BA417-F671-F003-97CC-7C6F14BD0F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8E680-08AE-9F19-82FD-75B37C93C123}"/>
              </a:ext>
            </a:extLst>
          </p:cNvPr>
          <p:cNvSpPr>
            <a:spLocks noGrp="1"/>
          </p:cNvSpPr>
          <p:nvPr>
            <p:ph type="dt" sz="half" idx="10"/>
          </p:nvPr>
        </p:nvSpPr>
        <p:spPr/>
        <p:txBody>
          <a:bodyPr/>
          <a:lstStyle/>
          <a:p>
            <a:fld id="{114B54EB-A866-5D4E-B836-113BB2F08931}" type="datetimeFigureOut">
              <a:rPr lang="en-US" smtClean="0"/>
              <a:t>11/28/23</a:t>
            </a:fld>
            <a:endParaRPr lang="en-US"/>
          </a:p>
        </p:txBody>
      </p:sp>
      <p:sp>
        <p:nvSpPr>
          <p:cNvPr id="5" name="Footer Placeholder 4">
            <a:extLst>
              <a:ext uri="{FF2B5EF4-FFF2-40B4-BE49-F238E27FC236}">
                <a16:creationId xmlns:a16="http://schemas.microsoft.com/office/drawing/2014/main" id="{C6271C20-67F7-4E8E-BF6F-9DD0EE6FD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717CE-18B0-CFB8-2234-C734AD94563E}"/>
              </a:ext>
            </a:extLst>
          </p:cNvPr>
          <p:cNvSpPr>
            <a:spLocks noGrp="1"/>
          </p:cNvSpPr>
          <p:nvPr>
            <p:ph type="sldNum" sz="quarter" idx="12"/>
          </p:nvPr>
        </p:nvSpPr>
        <p:spPr/>
        <p:txBody>
          <a:bodyPr/>
          <a:lstStyle/>
          <a:p>
            <a:fld id="{04B7AD17-35AE-AA49-BA9D-8A336E3746BE}" type="slidenum">
              <a:rPr lang="en-US" smtClean="0"/>
              <a:t>‹#›</a:t>
            </a:fld>
            <a:endParaRPr lang="en-US"/>
          </a:p>
        </p:txBody>
      </p:sp>
    </p:spTree>
    <p:extLst>
      <p:ext uri="{BB962C8B-B14F-4D97-AF65-F5344CB8AC3E}">
        <p14:creationId xmlns:p14="http://schemas.microsoft.com/office/powerpoint/2010/main" val="30972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DB8AD6-F33B-4520-ACEB-426511163F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CD4061-F5E1-6D1F-C1A7-E819EF905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626F1-8736-8C32-E3F3-E003622D899D}"/>
              </a:ext>
            </a:extLst>
          </p:cNvPr>
          <p:cNvSpPr>
            <a:spLocks noGrp="1"/>
          </p:cNvSpPr>
          <p:nvPr>
            <p:ph type="dt" sz="half" idx="10"/>
          </p:nvPr>
        </p:nvSpPr>
        <p:spPr/>
        <p:txBody>
          <a:bodyPr/>
          <a:lstStyle/>
          <a:p>
            <a:fld id="{114B54EB-A866-5D4E-B836-113BB2F08931}" type="datetimeFigureOut">
              <a:rPr lang="en-US" smtClean="0"/>
              <a:t>11/28/23</a:t>
            </a:fld>
            <a:endParaRPr lang="en-US"/>
          </a:p>
        </p:txBody>
      </p:sp>
      <p:sp>
        <p:nvSpPr>
          <p:cNvPr id="5" name="Footer Placeholder 4">
            <a:extLst>
              <a:ext uri="{FF2B5EF4-FFF2-40B4-BE49-F238E27FC236}">
                <a16:creationId xmlns:a16="http://schemas.microsoft.com/office/drawing/2014/main" id="{163C514E-F020-30D2-F7F8-5CC8DAD18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47136-E7E7-6DAB-A3D9-1013476CB5A2}"/>
              </a:ext>
            </a:extLst>
          </p:cNvPr>
          <p:cNvSpPr>
            <a:spLocks noGrp="1"/>
          </p:cNvSpPr>
          <p:nvPr>
            <p:ph type="sldNum" sz="quarter" idx="12"/>
          </p:nvPr>
        </p:nvSpPr>
        <p:spPr/>
        <p:txBody>
          <a:bodyPr/>
          <a:lstStyle/>
          <a:p>
            <a:fld id="{04B7AD17-35AE-AA49-BA9D-8A336E3746BE}" type="slidenum">
              <a:rPr lang="en-US" smtClean="0"/>
              <a:t>‹#›</a:t>
            </a:fld>
            <a:endParaRPr lang="en-US"/>
          </a:p>
        </p:txBody>
      </p:sp>
    </p:spTree>
    <p:extLst>
      <p:ext uri="{BB962C8B-B14F-4D97-AF65-F5344CB8AC3E}">
        <p14:creationId xmlns:p14="http://schemas.microsoft.com/office/powerpoint/2010/main" val="897163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233830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173770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766623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266972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4417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8017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790020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14613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3A8C-EA77-E55D-55A6-C7E03DA8B1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D90C07-8D9D-FAAE-5147-C101DC965C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3FA1D-A158-A0FE-F440-AC7E3887DE1E}"/>
              </a:ext>
            </a:extLst>
          </p:cNvPr>
          <p:cNvSpPr>
            <a:spLocks noGrp="1"/>
          </p:cNvSpPr>
          <p:nvPr>
            <p:ph type="dt" sz="half" idx="10"/>
          </p:nvPr>
        </p:nvSpPr>
        <p:spPr/>
        <p:txBody>
          <a:bodyPr/>
          <a:lstStyle/>
          <a:p>
            <a:fld id="{114B54EB-A866-5D4E-B836-113BB2F08931}" type="datetimeFigureOut">
              <a:rPr lang="en-US" smtClean="0"/>
              <a:t>11/28/23</a:t>
            </a:fld>
            <a:endParaRPr lang="en-US"/>
          </a:p>
        </p:txBody>
      </p:sp>
      <p:sp>
        <p:nvSpPr>
          <p:cNvPr id="5" name="Footer Placeholder 4">
            <a:extLst>
              <a:ext uri="{FF2B5EF4-FFF2-40B4-BE49-F238E27FC236}">
                <a16:creationId xmlns:a16="http://schemas.microsoft.com/office/drawing/2014/main" id="{B0F071E7-E80B-6D34-A01C-E01F1512F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6FC3C-A913-B0A5-F90F-E8EE48056514}"/>
              </a:ext>
            </a:extLst>
          </p:cNvPr>
          <p:cNvSpPr>
            <a:spLocks noGrp="1"/>
          </p:cNvSpPr>
          <p:nvPr>
            <p:ph type="sldNum" sz="quarter" idx="12"/>
          </p:nvPr>
        </p:nvSpPr>
        <p:spPr/>
        <p:txBody>
          <a:bodyPr/>
          <a:lstStyle/>
          <a:p>
            <a:fld id="{04B7AD17-35AE-AA49-BA9D-8A336E3746BE}" type="slidenum">
              <a:rPr lang="en-US" smtClean="0"/>
              <a:t>‹#›</a:t>
            </a:fld>
            <a:endParaRPr lang="en-US"/>
          </a:p>
        </p:txBody>
      </p:sp>
    </p:spTree>
    <p:extLst>
      <p:ext uri="{BB962C8B-B14F-4D97-AF65-F5344CB8AC3E}">
        <p14:creationId xmlns:p14="http://schemas.microsoft.com/office/powerpoint/2010/main" val="1259923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043087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75540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902584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11343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704" y="629462"/>
            <a:ext cx="10672521" cy="932087"/>
          </a:xfrm>
          <a:prstGeom prst="rect">
            <a:avLst/>
          </a:prstGeo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705594"/>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p:cNvSpPr>
            <a:spLocks noGrp="1"/>
          </p:cNvSpPr>
          <p:nvPr>
            <p:ph type="body" sz="quarter" idx="10" hasCustomPrompt="1"/>
          </p:nvPr>
        </p:nvSpPr>
        <p:spPr>
          <a:xfrm>
            <a:off x="6445275" y="198394"/>
            <a:ext cx="4933949" cy="336549"/>
          </a:xfrm>
          <a:prstGeom prst="rect">
            <a:avLst/>
          </a:prstGeom>
        </p:spPr>
        <p:txBody>
          <a:bodyPr>
            <a:noAutofit/>
          </a:bodyPr>
          <a:lstStyle>
            <a:lvl1pPr marL="0" indent="0" algn="r">
              <a:buNone/>
              <a:defRPr sz="1467" b="0" i="0" spc="0" baseline="0">
                <a:solidFill>
                  <a:schemeClr val="tx1"/>
                </a:solidFill>
                <a:latin typeface="Arial"/>
                <a:cs typeface="Arial"/>
              </a:defRPr>
            </a:lvl1pPr>
          </a:lstStyle>
          <a:p>
            <a:pPr lvl="0"/>
            <a:r>
              <a:rPr lang="en-US" dirty="0"/>
              <a:t>SECTION TITLE OR SUBTITLE</a:t>
            </a:r>
          </a:p>
        </p:txBody>
      </p:sp>
      <p:sp>
        <p:nvSpPr>
          <p:cNvPr id="4" name="TextBox 3"/>
          <p:cNvSpPr txBox="1"/>
          <p:nvPr userDrawn="1"/>
        </p:nvSpPr>
        <p:spPr>
          <a:xfrm>
            <a:off x="4741338" y="4721415"/>
            <a:ext cx="184731" cy="461665"/>
          </a:xfrm>
          <a:prstGeom prst="rect">
            <a:avLst/>
          </a:prstGeom>
          <a:noFill/>
        </p:spPr>
        <p:txBody>
          <a:bodyPr wrap="none" rtlCol="0">
            <a:spAutoFit/>
          </a:bodyPr>
          <a:lstStyle/>
          <a:p>
            <a:endParaRPr lang="en-US" sz="2400" dirty="0"/>
          </a:p>
        </p:txBody>
      </p:sp>
      <p:sp>
        <p:nvSpPr>
          <p:cNvPr id="7" name="Text Placeholder 2"/>
          <p:cNvSpPr>
            <a:spLocks noGrp="1"/>
          </p:cNvSpPr>
          <p:nvPr>
            <p:ph idx="1" hasCustomPrompt="1"/>
          </p:nvPr>
        </p:nvSpPr>
        <p:spPr>
          <a:xfrm>
            <a:off x="691765" y="1695168"/>
            <a:ext cx="10687459" cy="3747511"/>
          </a:xfrm>
          <a:prstGeom prst="rect">
            <a:avLst/>
          </a:prstGeom>
        </p:spPr>
        <p:txBody>
          <a:bodyPr vert="horz" lIns="91440" tIns="45720" rIns="91440" bIns="45720" rtlCol="0">
            <a:normAutofit/>
          </a:bodyPr>
          <a:lstStyle>
            <a:lvl1pPr marL="457178" marR="0" indent="-457178" algn="l" defTabSz="609570"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sz="2400">
                <a:solidFill>
                  <a:srgbClr val="404041"/>
                </a:solidFill>
                <a:latin typeface="Arial"/>
                <a:cs typeface="Arial"/>
              </a:defRPr>
            </a:lvl1pPr>
            <a:lvl2pPr>
              <a:lnSpc>
                <a:spcPct val="100000"/>
              </a:lnSpc>
              <a:defRPr sz="2133">
                <a:solidFill>
                  <a:srgbClr val="404041"/>
                </a:solidFill>
                <a:latin typeface="Arial"/>
                <a:cs typeface="Arial"/>
              </a:defRPr>
            </a:lvl2pPr>
            <a:lvl3pPr>
              <a:lnSpc>
                <a:spcPct val="100000"/>
              </a:lnSpc>
              <a:defRPr sz="2133">
                <a:solidFill>
                  <a:srgbClr val="404041"/>
                </a:solidFill>
                <a:latin typeface="Arial"/>
                <a:cs typeface="Arial"/>
              </a:defRPr>
            </a:lvl3pPr>
            <a:lvl4pPr>
              <a:lnSpc>
                <a:spcPct val="100000"/>
              </a:lnSpc>
              <a:defRPr sz="2133">
                <a:solidFill>
                  <a:srgbClr val="404041"/>
                </a:solidFill>
                <a:latin typeface="Arial"/>
                <a:cs typeface="Arial"/>
              </a:defRPr>
            </a:lvl4pPr>
            <a:lvl5pPr>
              <a:lnSpc>
                <a:spcPct val="100000"/>
              </a:lnSpc>
              <a:defRPr sz="2133">
                <a:solidFill>
                  <a:srgbClr val="404041"/>
                </a:solidFill>
                <a:latin typeface="Arial"/>
                <a:cs typeface="Arial"/>
              </a:defRPr>
            </a:lvl5pPr>
          </a:lstStyle>
          <a:p>
            <a:pPr lvl="0"/>
            <a:r>
              <a:rPr lang="en-US" dirty="0"/>
              <a:t>Click to edit master subtitle style</a:t>
            </a:r>
          </a:p>
        </p:txBody>
      </p:sp>
      <p:grpSp>
        <p:nvGrpSpPr>
          <p:cNvPr id="14" name="Group 13">
            <a:extLst>
              <a:ext uri="{FF2B5EF4-FFF2-40B4-BE49-F238E27FC236}">
                <a16:creationId xmlns:a16="http://schemas.microsoft.com/office/drawing/2014/main" id="{11831900-5DFA-C449-B203-FD4419ECAFB6}"/>
              </a:ext>
            </a:extLst>
          </p:cNvPr>
          <p:cNvGrpSpPr/>
          <p:nvPr userDrawn="1"/>
        </p:nvGrpSpPr>
        <p:grpSpPr>
          <a:xfrm>
            <a:off x="-108373" y="6004274"/>
            <a:ext cx="12300375" cy="853727"/>
            <a:chOff x="-81280" y="6004273"/>
            <a:chExt cx="9225281" cy="853727"/>
          </a:xfrm>
        </p:grpSpPr>
        <p:sp>
          <p:nvSpPr>
            <p:cNvPr id="15" name="Rectangle 14">
              <a:extLst>
                <a:ext uri="{FF2B5EF4-FFF2-40B4-BE49-F238E27FC236}">
                  <a16:creationId xmlns:a16="http://schemas.microsoft.com/office/drawing/2014/main" id="{83225EC0-58C9-9C42-8DC7-BA6495418F7E}"/>
                </a:ext>
              </a:extLst>
            </p:cNvPr>
            <p:cNvSpPr/>
            <p:nvPr userDrawn="1"/>
          </p:nvSpPr>
          <p:spPr>
            <a:xfrm>
              <a:off x="-81280" y="6356229"/>
              <a:ext cx="9225281"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TextBox 21">
              <a:extLst>
                <a:ext uri="{FF2B5EF4-FFF2-40B4-BE49-F238E27FC236}">
                  <a16:creationId xmlns:a16="http://schemas.microsoft.com/office/drawing/2014/main" id="{171B2A61-BCB8-CD43-9877-D736AF8DCF63}"/>
                </a:ext>
              </a:extLst>
            </p:cNvPr>
            <p:cNvSpPr txBox="1"/>
            <p:nvPr userDrawn="1"/>
          </p:nvSpPr>
          <p:spPr>
            <a:xfrm>
              <a:off x="2609575" y="6409823"/>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23" name="Group 22">
              <a:extLst>
                <a:ext uri="{FF2B5EF4-FFF2-40B4-BE49-F238E27FC236}">
                  <a16:creationId xmlns:a16="http://schemas.microsoft.com/office/drawing/2014/main" id="{725AD022-C541-9040-B617-72073904F5B2}"/>
                </a:ext>
              </a:extLst>
            </p:cNvPr>
            <p:cNvGrpSpPr/>
            <p:nvPr userDrawn="1"/>
          </p:nvGrpSpPr>
          <p:grpSpPr>
            <a:xfrm>
              <a:off x="456234" y="6004273"/>
              <a:ext cx="725830" cy="853727"/>
              <a:chOff x="422970" y="4298510"/>
              <a:chExt cx="725830" cy="853727"/>
            </a:xfrm>
          </p:grpSpPr>
          <p:sp>
            <p:nvSpPr>
              <p:cNvPr id="24" name="Rectangle 23">
                <a:extLst>
                  <a:ext uri="{FF2B5EF4-FFF2-40B4-BE49-F238E27FC236}">
                    <a16:creationId xmlns:a16="http://schemas.microsoft.com/office/drawing/2014/main" id="{04C1B5F8-8A4E-914F-A816-83B6487604B2}"/>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5" name="Picture 24">
                <a:extLst>
                  <a:ext uri="{FF2B5EF4-FFF2-40B4-BE49-F238E27FC236}">
                    <a16:creationId xmlns:a16="http://schemas.microsoft.com/office/drawing/2014/main" id="{CF0EA74E-378E-EE4D-BA58-6C3280AFF4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4227900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240249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735445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14635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95898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487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0B71-E1C4-9268-5546-35BD21728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9AD423-D4E8-9709-7177-2B74A35B22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A36147-1E45-1091-E171-FDC6AFF53025}"/>
              </a:ext>
            </a:extLst>
          </p:cNvPr>
          <p:cNvSpPr>
            <a:spLocks noGrp="1"/>
          </p:cNvSpPr>
          <p:nvPr>
            <p:ph type="dt" sz="half" idx="10"/>
          </p:nvPr>
        </p:nvSpPr>
        <p:spPr/>
        <p:txBody>
          <a:bodyPr/>
          <a:lstStyle/>
          <a:p>
            <a:fld id="{114B54EB-A866-5D4E-B836-113BB2F08931}" type="datetimeFigureOut">
              <a:rPr lang="en-US" smtClean="0"/>
              <a:t>11/28/23</a:t>
            </a:fld>
            <a:endParaRPr lang="en-US"/>
          </a:p>
        </p:txBody>
      </p:sp>
      <p:sp>
        <p:nvSpPr>
          <p:cNvPr id="5" name="Footer Placeholder 4">
            <a:extLst>
              <a:ext uri="{FF2B5EF4-FFF2-40B4-BE49-F238E27FC236}">
                <a16:creationId xmlns:a16="http://schemas.microsoft.com/office/drawing/2014/main" id="{8268C9CC-7E84-581B-8EE9-B884142EA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78BC8-29AC-BC11-49B5-FD1A3869D8C0}"/>
              </a:ext>
            </a:extLst>
          </p:cNvPr>
          <p:cNvSpPr>
            <a:spLocks noGrp="1"/>
          </p:cNvSpPr>
          <p:nvPr>
            <p:ph type="sldNum" sz="quarter" idx="12"/>
          </p:nvPr>
        </p:nvSpPr>
        <p:spPr/>
        <p:txBody>
          <a:bodyPr/>
          <a:lstStyle/>
          <a:p>
            <a:fld id="{04B7AD17-35AE-AA49-BA9D-8A336E3746BE}" type="slidenum">
              <a:rPr lang="en-US" smtClean="0"/>
              <a:t>‹#›</a:t>
            </a:fld>
            <a:endParaRPr lang="en-US"/>
          </a:p>
        </p:txBody>
      </p:sp>
    </p:spTree>
    <p:extLst>
      <p:ext uri="{BB962C8B-B14F-4D97-AF65-F5344CB8AC3E}">
        <p14:creationId xmlns:p14="http://schemas.microsoft.com/office/powerpoint/2010/main" val="4293501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861626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5979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40863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43578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889752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580221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458303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9328151" y="6415089"/>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C54EF2-C8A3-4E28-A2A5-71DB01CDB154}"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91587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260099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0BCF85-058B-4262-B233-9F16AC7A6163}" type="datetime1">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94630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24474-CEEB-A435-674C-3E9F29E8C7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102E8-B995-843A-E6AE-7DA26F8926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F7038C-0B03-8FA1-333A-4B8CC6770F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6CA1A3-1D2F-A147-90D5-2EE35992E94D}"/>
              </a:ext>
            </a:extLst>
          </p:cNvPr>
          <p:cNvSpPr>
            <a:spLocks noGrp="1"/>
          </p:cNvSpPr>
          <p:nvPr>
            <p:ph type="dt" sz="half" idx="10"/>
          </p:nvPr>
        </p:nvSpPr>
        <p:spPr/>
        <p:txBody>
          <a:bodyPr/>
          <a:lstStyle/>
          <a:p>
            <a:fld id="{114B54EB-A866-5D4E-B836-113BB2F08931}" type="datetimeFigureOut">
              <a:rPr lang="en-US" smtClean="0"/>
              <a:t>11/28/23</a:t>
            </a:fld>
            <a:endParaRPr lang="en-US"/>
          </a:p>
        </p:txBody>
      </p:sp>
      <p:sp>
        <p:nvSpPr>
          <p:cNvPr id="6" name="Footer Placeholder 5">
            <a:extLst>
              <a:ext uri="{FF2B5EF4-FFF2-40B4-BE49-F238E27FC236}">
                <a16:creationId xmlns:a16="http://schemas.microsoft.com/office/drawing/2014/main" id="{9DF14146-A4BB-A91E-F0A2-45CACE4DC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4211AD-3DBC-EDC2-915A-E7F67652B0A7}"/>
              </a:ext>
            </a:extLst>
          </p:cNvPr>
          <p:cNvSpPr>
            <a:spLocks noGrp="1"/>
          </p:cNvSpPr>
          <p:nvPr>
            <p:ph type="sldNum" sz="quarter" idx="12"/>
          </p:nvPr>
        </p:nvSpPr>
        <p:spPr/>
        <p:txBody>
          <a:bodyPr/>
          <a:lstStyle/>
          <a:p>
            <a:fld id="{04B7AD17-35AE-AA49-BA9D-8A336E3746BE}" type="slidenum">
              <a:rPr lang="en-US" smtClean="0"/>
              <a:t>‹#›</a:t>
            </a:fld>
            <a:endParaRPr lang="en-US"/>
          </a:p>
        </p:txBody>
      </p:sp>
    </p:spTree>
    <p:extLst>
      <p:ext uri="{BB962C8B-B14F-4D97-AF65-F5344CB8AC3E}">
        <p14:creationId xmlns:p14="http://schemas.microsoft.com/office/powerpoint/2010/main" val="351042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7489-D9FE-889C-882B-3FCEF0F751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DEC791-353A-0A48-2B22-28E9AC8385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BF3040-DB0F-F4CE-4141-CD42F0D875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433F79-2EC7-4684-0F50-2699BB07A1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24A250-4A4C-BA6F-805F-A3E4312B17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DA794B-451C-9237-3FF9-99D98A4B63A5}"/>
              </a:ext>
            </a:extLst>
          </p:cNvPr>
          <p:cNvSpPr>
            <a:spLocks noGrp="1"/>
          </p:cNvSpPr>
          <p:nvPr>
            <p:ph type="dt" sz="half" idx="10"/>
          </p:nvPr>
        </p:nvSpPr>
        <p:spPr/>
        <p:txBody>
          <a:bodyPr/>
          <a:lstStyle/>
          <a:p>
            <a:fld id="{114B54EB-A866-5D4E-B836-113BB2F08931}" type="datetimeFigureOut">
              <a:rPr lang="en-US" smtClean="0"/>
              <a:t>11/28/23</a:t>
            </a:fld>
            <a:endParaRPr lang="en-US"/>
          </a:p>
        </p:txBody>
      </p:sp>
      <p:sp>
        <p:nvSpPr>
          <p:cNvPr id="8" name="Footer Placeholder 7">
            <a:extLst>
              <a:ext uri="{FF2B5EF4-FFF2-40B4-BE49-F238E27FC236}">
                <a16:creationId xmlns:a16="http://schemas.microsoft.com/office/drawing/2014/main" id="{DEB8D558-8B86-EBFE-E9CD-DA23114162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B95920-7C0A-90B0-3F11-A55F7184A851}"/>
              </a:ext>
            </a:extLst>
          </p:cNvPr>
          <p:cNvSpPr>
            <a:spLocks noGrp="1"/>
          </p:cNvSpPr>
          <p:nvPr>
            <p:ph type="sldNum" sz="quarter" idx="12"/>
          </p:nvPr>
        </p:nvSpPr>
        <p:spPr/>
        <p:txBody>
          <a:bodyPr/>
          <a:lstStyle/>
          <a:p>
            <a:fld id="{04B7AD17-35AE-AA49-BA9D-8A336E3746BE}" type="slidenum">
              <a:rPr lang="en-US" smtClean="0"/>
              <a:t>‹#›</a:t>
            </a:fld>
            <a:endParaRPr lang="en-US"/>
          </a:p>
        </p:txBody>
      </p:sp>
    </p:spTree>
    <p:extLst>
      <p:ext uri="{BB962C8B-B14F-4D97-AF65-F5344CB8AC3E}">
        <p14:creationId xmlns:p14="http://schemas.microsoft.com/office/powerpoint/2010/main" val="427820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1DA2-0E04-C6F4-5D81-8A3A1BE80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D4BBD0-E49F-0DFD-9A6F-4348577D5AAA}"/>
              </a:ext>
            </a:extLst>
          </p:cNvPr>
          <p:cNvSpPr>
            <a:spLocks noGrp="1"/>
          </p:cNvSpPr>
          <p:nvPr>
            <p:ph type="dt" sz="half" idx="10"/>
          </p:nvPr>
        </p:nvSpPr>
        <p:spPr/>
        <p:txBody>
          <a:bodyPr/>
          <a:lstStyle/>
          <a:p>
            <a:fld id="{114B54EB-A866-5D4E-B836-113BB2F08931}" type="datetimeFigureOut">
              <a:rPr lang="en-US" smtClean="0"/>
              <a:t>11/28/23</a:t>
            </a:fld>
            <a:endParaRPr lang="en-US"/>
          </a:p>
        </p:txBody>
      </p:sp>
      <p:sp>
        <p:nvSpPr>
          <p:cNvPr id="4" name="Footer Placeholder 3">
            <a:extLst>
              <a:ext uri="{FF2B5EF4-FFF2-40B4-BE49-F238E27FC236}">
                <a16:creationId xmlns:a16="http://schemas.microsoft.com/office/drawing/2014/main" id="{C74F4279-08C2-508E-6E53-AC8D2E2483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2E6B62-75C5-7B4C-06DB-F012C5BB11B7}"/>
              </a:ext>
            </a:extLst>
          </p:cNvPr>
          <p:cNvSpPr>
            <a:spLocks noGrp="1"/>
          </p:cNvSpPr>
          <p:nvPr>
            <p:ph type="sldNum" sz="quarter" idx="12"/>
          </p:nvPr>
        </p:nvSpPr>
        <p:spPr/>
        <p:txBody>
          <a:bodyPr/>
          <a:lstStyle/>
          <a:p>
            <a:fld id="{04B7AD17-35AE-AA49-BA9D-8A336E3746BE}" type="slidenum">
              <a:rPr lang="en-US" smtClean="0"/>
              <a:t>‹#›</a:t>
            </a:fld>
            <a:endParaRPr lang="en-US"/>
          </a:p>
        </p:txBody>
      </p:sp>
    </p:spTree>
    <p:extLst>
      <p:ext uri="{BB962C8B-B14F-4D97-AF65-F5344CB8AC3E}">
        <p14:creationId xmlns:p14="http://schemas.microsoft.com/office/powerpoint/2010/main" val="2579282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F652B-145B-9FCE-35A8-948172BCD3D8}"/>
              </a:ext>
            </a:extLst>
          </p:cNvPr>
          <p:cNvSpPr>
            <a:spLocks noGrp="1"/>
          </p:cNvSpPr>
          <p:nvPr>
            <p:ph type="dt" sz="half" idx="10"/>
          </p:nvPr>
        </p:nvSpPr>
        <p:spPr/>
        <p:txBody>
          <a:bodyPr/>
          <a:lstStyle/>
          <a:p>
            <a:fld id="{114B54EB-A866-5D4E-B836-113BB2F08931}" type="datetimeFigureOut">
              <a:rPr lang="en-US" smtClean="0"/>
              <a:t>11/28/23</a:t>
            </a:fld>
            <a:endParaRPr lang="en-US"/>
          </a:p>
        </p:txBody>
      </p:sp>
      <p:sp>
        <p:nvSpPr>
          <p:cNvPr id="3" name="Footer Placeholder 2">
            <a:extLst>
              <a:ext uri="{FF2B5EF4-FFF2-40B4-BE49-F238E27FC236}">
                <a16:creationId xmlns:a16="http://schemas.microsoft.com/office/drawing/2014/main" id="{625B9B3B-FABE-D2F3-8467-BE623AF416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B39B23-54E2-1750-6EA4-291A7FE319B7}"/>
              </a:ext>
            </a:extLst>
          </p:cNvPr>
          <p:cNvSpPr>
            <a:spLocks noGrp="1"/>
          </p:cNvSpPr>
          <p:nvPr>
            <p:ph type="sldNum" sz="quarter" idx="12"/>
          </p:nvPr>
        </p:nvSpPr>
        <p:spPr/>
        <p:txBody>
          <a:bodyPr/>
          <a:lstStyle/>
          <a:p>
            <a:fld id="{04B7AD17-35AE-AA49-BA9D-8A336E3746BE}" type="slidenum">
              <a:rPr lang="en-US" smtClean="0"/>
              <a:t>‹#›</a:t>
            </a:fld>
            <a:endParaRPr lang="en-US"/>
          </a:p>
        </p:txBody>
      </p:sp>
    </p:spTree>
    <p:extLst>
      <p:ext uri="{BB962C8B-B14F-4D97-AF65-F5344CB8AC3E}">
        <p14:creationId xmlns:p14="http://schemas.microsoft.com/office/powerpoint/2010/main" val="312062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6F1D-ED00-630D-E510-AC52A82AD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EF918E-A67D-D679-2887-AA70F0AD0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87F2E1-72E3-C4BA-4F99-E8C11C836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E6025-E37E-EC00-61A7-F616075F11EC}"/>
              </a:ext>
            </a:extLst>
          </p:cNvPr>
          <p:cNvSpPr>
            <a:spLocks noGrp="1"/>
          </p:cNvSpPr>
          <p:nvPr>
            <p:ph type="dt" sz="half" idx="10"/>
          </p:nvPr>
        </p:nvSpPr>
        <p:spPr/>
        <p:txBody>
          <a:bodyPr/>
          <a:lstStyle/>
          <a:p>
            <a:fld id="{114B54EB-A866-5D4E-B836-113BB2F08931}" type="datetimeFigureOut">
              <a:rPr lang="en-US" smtClean="0"/>
              <a:t>11/28/23</a:t>
            </a:fld>
            <a:endParaRPr lang="en-US"/>
          </a:p>
        </p:txBody>
      </p:sp>
      <p:sp>
        <p:nvSpPr>
          <p:cNvPr id="6" name="Footer Placeholder 5">
            <a:extLst>
              <a:ext uri="{FF2B5EF4-FFF2-40B4-BE49-F238E27FC236}">
                <a16:creationId xmlns:a16="http://schemas.microsoft.com/office/drawing/2014/main" id="{91831577-7188-7CA4-DF06-7B14EDEF0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B9421A-9E54-C11F-42DA-444A3F44FADA}"/>
              </a:ext>
            </a:extLst>
          </p:cNvPr>
          <p:cNvSpPr>
            <a:spLocks noGrp="1"/>
          </p:cNvSpPr>
          <p:nvPr>
            <p:ph type="sldNum" sz="quarter" idx="12"/>
          </p:nvPr>
        </p:nvSpPr>
        <p:spPr/>
        <p:txBody>
          <a:bodyPr/>
          <a:lstStyle/>
          <a:p>
            <a:fld id="{04B7AD17-35AE-AA49-BA9D-8A336E3746BE}" type="slidenum">
              <a:rPr lang="en-US" smtClean="0"/>
              <a:t>‹#›</a:t>
            </a:fld>
            <a:endParaRPr lang="en-US"/>
          </a:p>
        </p:txBody>
      </p:sp>
    </p:spTree>
    <p:extLst>
      <p:ext uri="{BB962C8B-B14F-4D97-AF65-F5344CB8AC3E}">
        <p14:creationId xmlns:p14="http://schemas.microsoft.com/office/powerpoint/2010/main" val="169295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035D-BB55-5A8E-3B28-810E65B1B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25B4B7-7C98-12DC-931E-E7B2173093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EF630B-A24A-25C4-7376-BB0148902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83A843-7B8D-451E-537E-2331A16A37D7}"/>
              </a:ext>
            </a:extLst>
          </p:cNvPr>
          <p:cNvSpPr>
            <a:spLocks noGrp="1"/>
          </p:cNvSpPr>
          <p:nvPr>
            <p:ph type="dt" sz="half" idx="10"/>
          </p:nvPr>
        </p:nvSpPr>
        <p:spPr/>
        <p:txBody>
          <a:bodyPr/>
          <a:lstStyle/>
          <a:p>
            <a:fld id="{114B54EB-A866-5D4E-B836-113BB2F08931}" type="datetimeFigureOut">
              <a:rPr lang="en-US" smtClean="0"/>
              <a:t>11/28/23</a:t>
            </a:fld>
            <a:endParaRPr lang="en-US"/>
          </a:p>
        </p:txBody>
      </p:sp>
      <p:sp>
        <p:nvSpPr>
          <p:cNvPr id="6" name="Footer Placeholder 5">
            <a:extLst>
              <a:ext uri="{FF2B5EF4-FFF2-40B4-BE49-F238E27FC236}">
                <a16:creationId xmlns:a16="http://schemas.microsoft.com/office/drawing/2014/main" id="{3E45CF50-204D-C151-C5B5-882DFE3901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12E33-D164-3D75-8511-095A99CDFD1B}"/>
              </a:ext>
            </a:extLst>
          </p:cNvPr>
          <p:cNvSpPr>
            <a:spLocks noGrp="1"/>
          </p:cNvSpPr>
          <p:nvPr>
            <p:ph type="sldNum" sz="quarter" idx="12"/>
          </p:nvPr>
        </p:nvSpPr>
        <p:spPr/>
        <p:txBody>
          <a:bodyPr/>
          <a:lstStyle/>
          <a:p>
            <a:fld id="{04B7AD17-35AE-AA49-BA9D-8A336E3746BE}" type="slidenum">
              <a:rPr lang="en-US" smtClean="0"/>
              <a:t>‹#›</a:t>
            </a:fld>
            <a:endParaRPr lang="en-US"/>
          </a:p>
        </p:txBody>
      </p:sp>
    </p:spTree>
    <p:extLst>
      <p:ext uri="{BB962C8B-B14F-4D97-AF65-F5344CB8AC3E}">
        <p14:creationId xmlns:p14="http://schemas.microsoft.com/office/powerpoint/2010/main" val="350835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A5662F-B481-7B24-60EE-7BB9F250D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60114E-DBD1-69F5-53A8-3C8E1BA1BB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FC500-FEF9-A650-67AF-BD7E7D5FD6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B54EB-A866-5D4E-B836-113BB2F08931}" type="datetimeFigureOut">
              <a:rPr lang="en-US" smtClean="0"/>
              <a:t>11/28/23</a:t>
            </a:fld>
            <a:endParaRPr lang="en-US"/>
          </a:p>
        </p:txBody>
      </p:sp>
      <p:sp>
        <p:nvSpPr>
          <p:cNvPr id="5" name="Footer Placeholder 4">
            <a:extLst>
              <a:ext uri="{FF2B5EF4-FFF2-40B4-BE49-F238E27FC236}">
                <a16:creationId xmlns:a16="http://schemas.microsoft.com/office/drawing/2014/main" id="{29A28F91-A368-C9E7-620E-FAE56F19AC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C746D2-ACC8-CECF-6CA4-9B39E9D151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7AD17-35AE-AA49-BA9D-8A336E3746BE}" type="slidenum">
              <a:rPr lang="en-US" smtClean="0"/>
              <a:t>‹#›</a:t>
            </a:fld>
            <a:endParaRPr lang="en-US"/>
          </a:p>
        </p:txBody>
      </p:sp>
    </p:spTree>
    <p:extLst>
      <p:ext uri="{BB962C8B-B14F-4D97-AF65-F5344CB8AC3E}">
        <p14:creationId xmlns:p14="http://schemas.microsoft.com/office/powerpoint/2010/main" val="387871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AD2A60FF-B876-F3F3-E2A3-8427D70D7B4A}"/>
              </a:ext>
            </a:extLst>
          </p:cNvPr>
          <p:cNvSpPr/>
          <p:nvPr userDrawn="1"/>
        </p:nvSpPr>
        <p:spPr>
          <a:xfrm>
            <a:off x="0" y="6178"/>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21DA9F18-B3F6-5ADB-D563-F50CA39708DA}"/>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4383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1.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ededonthego.com/Video/program/969" TargetMode="External"/><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mailto:support@MedEdOTG.com" TargetMode="External"/><Relationship Id="rId10" Type="http://schemas.openxmlformats.org/officeDocument/2006/relationships/image" Target="../media/image16.png"/><Relationship Id="rId4" Type="http://schemas.openxmlformats.org/officeDocument/2006/relationships/hyperlink" Target="http://www.mededonthego.com/" TargetMode="External"/><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AB51C7B5-1DFB-F230-6F40-645FC46B0B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6F7485AE-8111-BA54-282E-6E7337310E3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359350" y="601155"/>
            <a:ext cx="5473299" cy="2684621"/>
          </a:xfrm>
          <a:prstGeom prst="rect">
            <a:avLst/>
          </a:prstGeom>
        </p:spPr>
      </p:pic>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547752" y="3636296"/>
            <a:ext cx="7096496" cy="1721492"/>
          </a:xfrm>
          <a:prstGeom prst="roundRect">
            <a:avLst>
              <a:gd name="adj" fmla="val 23876"/>
            </a:avLst>
          </a:prstGeom>
          <a:solidFill>
            <a:schemeClr val="bg1"/>
          </a:solidFill>
        </p:spPr>
        <p:txBody>
          <a:bodyPr anchor="ctr">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October 14,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2:45pm CT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19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InterContinental Chicago Magnificent Mile Hotel | Chicago, IL</a:t>
            </a:r>
          </a:p>
        </p:txBody>
      </p:sp>
      <p:grpSp>
        <p:nvGrpSpPr>
          <p:cNvPr id="18" name="Group 17">
            <a:extLst>
              <a:ext uri="{FF2B5EF4-FFF2-40B4-BE49-F238E27FC236}">
                <a16:creationId xmlns:a16="http://schemas.microsoft.com/office/drawing/2014/main" id="{29413730-D0A1-43A3-192B-54BBB38967BB}"/>
              </a:ext>
            </a:extLst>
          </p:cNvPr>
          <p:cNvGrpSpPr/>
          <p:nvPr/>
        </p:nvGrpSpPr>
        <p:grpSpPr>
          <a:xfrm>
            <a:off x="2148346" y="5782649"/>
            <a:ext cx="2226924" cy="452122"/>
            <a:chOff x="6988995" y="4117401"/>
            <a:chExt cx="3016124" cy="612349"/>
          </a:xfrm>
        </p:grpSpPr>
        <p:pic>
          <p:nvPicPr>
            <p:cNvPr id="19" name="Picture 2">
              <a:extLst>
                <a:ext uri="{FF2B5EF4-FFF2-40B4-BE49-F238E27FC236}">
                  <a16:creationId xmlns:a16="http://schemas.microsoft.com/office/drawing/2014/main" id="{AAC5381B-59DF-4133-501D-5F6D8D0186D5}"/>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BBC76106-1ECE-2681-43E6-14092E2777F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67281" y="4117401"/>
              <a:ext cx="1237838" cy="600164"/>
            </a:xfrm>
            <a:prstGeom prst="rect">
              <a:avLst/>
            </a:prstGeom>
          </p:spPr>
        </p:pic>
      </p:gr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6" name="Picture 5" descr="A blue lines on a black background&#10;&#10;Description automatically generated">
            <a:extLst>
              <a:ext uri="{FF2B5EF4-FFF2-40B4-BE49-F238E27FC236}">
                <a16:creationId xmlns:a16="http://schemas.microsoft.com/office/drawing/2014/main" id="{980869EC-E7D9-AE56-DF99-AF0A189E5FD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688482" y="5357788"/>
            <a:ext cx="4503517" cy="1500212"/>
          </a:xfrm>
          <a:prstGeom prst="rect">
            <a:avLst/>
          </a:prstGeom>
        </p:spPr>
      </p:pic>
    </p:spTree>
    <p:extLst>
      <p:ext uri="{BB962C8B-B14F-4D97-AF65-F5344CB8AC3E}">
        <p14:creationId xmlns:p14="http://schemas.microsoft.com/office/powerpoint/2010/main" val="204609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cho case 2">
            <a:hlinkClick r:id="" action="ppaction://media"/>
            <a:extLst>
              <a:ext uri="{FF2B5EF4-FFF2-40B4-BE49-F238E27FC236}">
                <a16:creationId xmlns:a16="http://schemas.microsoft.com/office/drawing/2014/main" id="{2EAE9699-8D7C-221A-53F5-0F3F97BB49D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87733" y="0"/>
            <a:ext cx="9144000" cy="6858000"/>
          </a:xfrm>
          <a:prstGeom prst="rect">
            <a:avLst/>
          </a:prstGeom>
        </p:spPr>
      </p:pic>
      <p:sp>
        <p:nvSpPr>
          <p:cNvPr id="4" name="Rectangle 3">
            <a:extLst>
              <a:ext uri="{FF2B5EF4-FFF2-40B4-BE49-F238E27FC236}">
                <a16:creationId xmlns:a16="http://schemas.microsoft.com/office/drawing/2014/main" id="{BD39A0D5-1B3D-4BBC-D4DD-7EEA5CC2F037}"/>
              </a:ext>
            </a:extLst>
          </p:cNvPr>
          <p:cNvSpPr/>
          <p:nvPr/>
        </p:nvSpPr>
        <p:spPr>
          <a:xfrm>
            <a:off x="1502485" y="0"/>
            <a:ext cx="9034943" cy="302004"/>
          </a:xfrm>
          <a:prstGeom prst="rect">
            <a:avLst/>
          </a:prstGeom>
          <a:solidFill>
            <a:srgbClr val="1635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67D10DED-E6FA-798D-3092-48BD34E0C8A1}"/>
              </a:ext>
            </a:extLst>
          </p:cNvPr>
          <p:cNvSpPr/>
          <p:nvPr/>
        </p:nvSpPr>
        <p:spPr>
          <a:xfrm>
            <a:off x="1517235" y="3429000"/>
            <a:ext cx="9034943" cy="302004"/>
          </a:xfrm>
          <a:prstGeom prst="rect">
            <a:avLst/>
          </a:prstGeom>
          <a:solidFill>
            <a:srgbClr val="1635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260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63C0-B94C-5CA4-3168-F5CCCD40B5C7}"/>
              </a:ext>
            </a:extLst>
          </p:cNvPr>
          <p:cNvSpPr>
            <a:spLocks noGrp="1"/>
          </p:cNvSpPr>
          <p:nvPr>
            <p:ph type="title"/>
          </p:nvPr>
        </p:nvSpPr>
        <p:spPr/>
        <p:txBody>
          <a:bodyPr/>
          <a:lstStyle/>
          <a:p>
            <a:r>
              <a:rPr lang="en-US" dirty="0">
                <a:solidFill>
                  <a:schemeClr val="tx2"/>
                </a:solidFill>
              </a:rPr>
              <a:t>Right Heart Catheterization</a:t>
            </a:r>
          </a:p>
        </p:txBody>
      </p:sp>
      <p:sp>
        <p:nvSpPr>
          <p:cNvPr id="3" name="Content Placeholder 2">
            <a:extLst>
              <a:ext uri="{FF2B5EF4-FFF2-40B4-BE49-F238E27FC236}">
                <a16:creationId xmlns:a16="http://schemas.microsoft.com/office/drawing/2014/main" id="{B6B6DCD2-48BB-2347-F454-E1D866A11804}"/>
              </a:ext>
            </a:extLst>
          </p:cNvPr>
          <p:cNvSpPr>
            <a:spLocks noGrp="1"/>
          </p:cNvSpPr>
          <p:nvPr>
            <p:ph idx="1"/>
          </p:nvPr>
        </p:nvSpPr>
        <p:spPr/>
        <p:txBody>
          <a:bodyPr numCol="2"/>
          <a:lstStyle/>
          <a:p>
            <a:pPr marL="0" indent="0">
              <a:buNone/>
            </a:pPr>
            <a:r>
              <a:rPr lang="en-US" dirty="0"/>
              <a:t>RAP 17 mmHg</a:t>
            </a:r>
          </a:p>
          <a:p>
            <a:pPr marL="0" indent="0">
              <a:buNone/>
            </a:pPr>
            <a:r>
              <a:rPr lang="en-US" dirty="0"/>
              <a:t>RV 92/6/22 mmHg</a:t>
            </a:r>
          </a:p>
          <a:p>
            <a:pPr marL="0" indent="0">
              <a:buNone/>
            </a:pPr>
            <a:r>
              <a:rPr lang="en-US" dirty="0"/>
              <a:t>PAP 92/42 (63) mmHg</a:t>
            </a:r>
          </a:p>
          <a:p>
            <a:pPr marL="0" indent="0">
              <a:buNone/>
            </a:pPr>
            <a:r>
              <a:rPr lang="en-US" dirty="0"/>
              <a:t>PCWP 7 mmHg</a:t>
            </a:r>
          </a:p>
          <a:p>
            <a:pPr marL="0" indent="0">
              <a:buNone/>
            </a:pPr>
            <a:r>
              <a:rPr lang="en-US" dirty="0"/>
              <a:t>LVEDP 9 mmHg</a:t>
            </a:r>
          </a:p>
          <a:p>
            <a:pPr marL="0" indent="0">
              <a:buNone/>
            </a:pPr>
            <a:r>
              <a:rPr lang="en-US" dirty="0"/>
              <a:t>PVR 14.9 WU</a:t>
            </a:r>
          </a:p>
          <a:p>
            <a:pPr marL="0" indent="0">
              <a:buNone/>
            </a:pPr>
            <a:r>
              <a:rPr lang="en-US" dirty="0"/>
              <a:t>CO (TD) 2.68, CI 1.5</a:t>
            </a:r>
          </a:p>
          <a:p>
            <a:pPr marL="0" indent="0">
              <a:buNone/>
            </a:pPr>
            <a:r>
              <a:rPr lang="en-US" dirty="0"/>
              <a:t>CO (indirect Fick) 3/71, CI 2.1</a:t>
            </a:r>
          </a:p>
          <a:p>
            <a:pPr marL="0" indent="0">
              <a:buNone/>
            </a:pPr>
            <a:r>
              <a:rPr lang="en-US" dirty="0"/>
              <a:t>No response to nitric oxide</a:t>
            </a:r>
          </a:p>
        </p:txBody>
      </p:sp>
      <p:sp>
        <p:nvSpPr>
          <p:cNvPr id="4" name="Footer Placeholder 3">
            <a:extLst>
              <a:ext uri="{FF2B5EF4-FFF2-40B4-BE49-F238E27FC236}">
                <a16:creationId xmlns:a16="http://schemas.microsoft.com/office/drawing/2014/main" id="{27C9F4C4-B7C6-A7A4-24C6-057E7C96816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CI, cardiac index; CO, cardiac output.; LVEDP, left ventricular end-diastolic pressure; PAP, pulmonary artery pressure; PCWP, pulmonary capillary wedge pressure; PVR, pulmonary vascular resistance; RAP, right atrial pressure; RV, right ventricular (pressure).</a:t>
            </a:r>
          </a:p>
        </p:txBody>
      </p:sp>
    </p:spTree>
    <p:extLst>
      <p:ext uri="{BB962C8B-B14F-4D97-AF65-F5344CB8AC3E}">
        <p14:creationId xmlns:p14="http://schemas.microsoft.com/office/powerpoint/2010/main" val="21438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2F1B-830E-0683-DC9B-340B62BE3D1C}"/>
              </a:ext>
            </a:extLst>
          </p:cNvPr>
          <p:cNvSpPr>
            <a:spLocks noGrp="1"/>
          </p:cNvSpPr>
          <p:nvPr>
            <p:ph type="title"/>
          </p:nvPr>
        </p:nvSpPr>
        <p:spPr/>
        <p:txBody>
          <a:bodyPr/>
          <a:lstStyle/>
          <a:p>
            <a:r>
              <a:rPr lang="en-US" dirty="0"/>
              <a:t>Treatment</a:t>
            </a:r>
            <a:endParaRPr lang="en-US"/>
          </a:p>
        </p:txBody>
      </p:sp>
      <p:sp>
        <p:nvSpPr>
          <p:cNvPr id="3" name="Content Placeholder 2">
            <a:extLst>
              <a:ext uri="{FF2B5EF4-FFF2-40B4-BE49-F238E27FC236}">
                <a16:creationId xmlns:a16="http://schemas.microsoft.com/office/drawing/2014/main" id="{954B0241-35CC-42BB-3E03-370A765C80BD}"/>
              </a:ext>
            </a:extLst>
          </p:cNvPr>
          <p:cNvSpPr>
            <a:spLocks noGrp="1"/>
          </p:cNvSpPr>
          <p:nvPr>
            <p:ph idx="1"/>
          </p:nvPr>
        </p:nvSpPr>
        <p:spPr/>
        <p:txBody>
          <a:bodyPr>
            <a:normAutofit/>
          </a:bodyPr>
          <a:lstStyle/>
          <a:p>
            <a:pPr marL="0" indent="0">
              <a:buNone/>
            </a:pPr>
            <a:r>
              <a:rPr lang="en-US" sz="2800" dirty="0">
                <a:solidFill>
                  <a:schemeClr val="bg2">
                    <a:lumMod val="10000"/>
                  </a:schemeClr>
                </a:solidFill>
              </a:rPr>
              <a:t>Patient was started on triple therapy with subcutaneous </a:t>
            </a:r>
            <a:r>
              <a:rPr lang="en-US" sz="2800" dirty="0" err="1">
                <a:solidFill>
                  <a:schemeClr val="bg2">
                    <a:lumMod val="10000"/>
                  </a:schemeClr>
                </a:solidFill>
              </a:rPr>
              <a:t>treprostinil</a:t>
            </a:r>
            <a:r>
              <a:rPr lang="en-US" sz="2800" dirty="0">
                <a:solidFill>
                  <a:schemeClr val="bg2">
                    <a:lumMod val="10000"/>
                  </a:schemeClr>
                </a:solidFill>
              </a:rPr>
              <a:t>. Additionally, a diuretic regimen was initiated with improved weights and lower extremity edema.</a:t>
            </a:r>
            <a:br>
              <a:rPr lang="en-US" sz="2800" dirty="0">
                <a:solidFill>
                  <a:schemeClr val="bg2">
                    <a:lumMod val="10000"/>
                  </a:schemeClr>
                </a:solidFill>
              </a:rPr>
            </a:br>
            <a:endParaRPr lang="en-US" sz="2800" dirty="0">
              <a:solidFill>
                <a:schemeClr val="bg2">
                  <a:lumMod val="10000"/>
                </a:schemeClr>
              </a:solidFill>
            </a:endParaRPr>
          </a:p>
          <a:p>
            <a:pPr marL="0" indent="0">
              <a:buNone/>
            </a:pPr>
            <a:r>
              <a:rPr lang="en-US" sz="2800" dirty="0">
                <a:solidFill>
                  <a:schemeClr val="bg2">
                    <a:lumMod val="10000"/>
                  </a:schemeClr>
                </a:solidFill>
              </a:rPr>
              <a:t>She was evaluated by rheumatology, diagnosed formally with scleroderma, and started on mycophenolate. </a:t>
            </a:r>
            <a:br>
              <a:rPr lang="en-US" sz="2800" dirty="0">
                <a:solidFill>
                  <a:schemeClr val="bg2">
                    <a:lumMod val="10000"/>
                  </a:schemeClr>
                </a:solidFill>
              </a:rPr>
            </a:br>
            <a:endParaRPr lang="en-US" sz="2800" dirty="0">
              <a:solidFill>
                <a:schemeClr val="bg2">
                  <a:lumMod val="10000"/>
                </a:schemeClr>
              </a:solidFill>
            </a:endParaRPr>
          </a:p>
          <a:p>
            <a:pPr marL="0" indent="0">
              <a:buNone/>
            </a:pPr>
            <a:r>
              <a:rPr lang="en-US" sz="2800" dirty="0">
                <a:solidFill>
                  <a:schemeClr val="bg2">
                    <a:lumMod val="10000"/>
                  </a:schemeClr>
                </a:solidFill>
              </a:rPr>
              <a:t>She was referred to pulmonary rehab.</a:t>
            </a:r>
          </a:p>
        </p:txBody>
      </p:sp>
    </p:spTree>
    <p:extLst>
      <p:ext uri="{BB962C8B-B14F-4D97-AF65-F5344CB8AC3E}">
        <p14:creationId xmlns:p14="http://schemas.microsoft.com/office/powerpoint/2010/main" val="276300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0513-6A2E-E805-D97C-7BE61431CB4B}"/>
              </a:ext>
            </a:extLst>
          </p:cNvPr>
          <p:cNvSpPr>
            <a:spLocks noGrp="1"/>
          </p:cNvSpPr>
          <p:nvPr>
            <p:ph type="title"/>
          </p:nvPr>
        </p:nvSpPr>
        <p:spPr/>
        <p:txBody>
          <a:bodyPr/>
          <a:lstStyle/>
          <a:p>
            <a:r>
              <a:rPr lang="en-US" dirty="0">
                <a:solidFill>
                  <a:schemeClr val="tx1"/>
                </a:solidFill>
              </a:rPr>
              <a:t>Follow-Up</a:t>
            </a:r>
          </a:p>
        </p:txBody>
      </p:sp>
      <p:sp>
        <p:nvSpPr>
          <p:cNvPr id="3" name="Content Placeholder 2">
            <a:extLst>
              <a:ext uri="{FF2B5EF4-FFF2-40B4-BE49-F238E27FC236}">
                <a16:creationId xmlns:a16="http://schemas.microsoft.com/office/drawing/2014/main" id="{46479605-CCE9-9AD1-4102-23065BD8CE87}"/>
              </a:ext>
            </a:extLst>
          </p:cNvPr>
          <p:cNvSpPr>
            <a:spLocks noGrp="1"/>
          </p:cNvSpPr>
          <p:nvPr>
            <p:ph idx="1"/>
          </p:nvPr>
        </p:nvSpPr>
        <p:spPr/>
        <p:txBody>
          <a:bodyPr>
            <a:normAutofit lnSpcReduction="10000"/>
          </a:bodyPr>
          <a:lstStyle/>
          <a:p>
            <a:pPr marL="0" indent="0">
              <a:buNone/>
            </a:pPr>
            <a:r>
              <a:rPr lang="en-US" dirty="0">
                <a:solidFill>
                  <a:schemeClr val="bg2">
                    <a:lumMod val="10000"/>
                  </a:schemeClr>
                </a:solidFill>
              </a:rPr>
              <a:t>Since initiation of PAH therapy and immunosuppression for scleroderma, she has improved symptomatically. Functional class has improved from class III to  class II. She remains in pulmonary rehab and finds it beneficial. Her high-risk features are now considered low-risk.</a:t>
            </a:r>
          </a:p>
          <a:p>
            <a:pPr marL="0" indent="0">
              <a:buNone/>
            </a:pPr>
            <a:r>
              <a:rPr lang="en-US" dirty="0">
                <a:solidFill>
                  <a:schemeClr val="bg2">
                    <a:lumMod val="10000"/>
                  </a:schemeClr>
                </a:solidFill>
              </a:rPr>
              <a:t>RHC 12/2022: RA 3, RV 64/8, PA 66/23 (41), PCWP 9, Fick CO 4.92, TD CO 5.37 – all improved.</a:t>
            </a:r>
          </a:p>
          <a:p>
            <a:pPr marL="0" indent="0">
              <a:buNone/>
            </a:pPr>
            <a:r>
              <a:rPr lang="en-US" dirty="0">
                <a:solidFill>
                  <a:schemeClr val="bg2">
                    <a:lumMod val="10000"/>
                  </a:schemeClr>
                </a:solidFill>
              </a:rPr>
              <a:t>Echo 6/2023: RV mildly dilated, RA pressure low-normal, improved RV systolic function, development of stage 2 diastolic dysfunction</a:t>
            </a:r>
          </a:p>
          <a:p>
            <a:pPr marL="0" indent="0">
              <a:buNone/>
            </a:pPr>
            <a:r>
              <a:rPr lang="en-US" dirty="0">
                <a:solidFill>
                  <a:schemeClr val="bg2">
                    <a:lumMod val="10000"/>
                  </a:schemeClr>
                </a:solidFill>
              </a:rPr>
              <a:t>PFTs 12/2022: FVC 2.92 (96%), FEV1 1.99 (86%), DLCO 2.39 (12%) – all improved</a:t>
            </a:r>
          </a:p>
          <a:p>
            <a:pPr marL="0" indent="0">
              <a:buNone/>
            </a:pPr>
            <a:r>
              <a:rPr lang="en-US" dirty="0">
                <a:solidFill>
                  <a:schemeClr val="bg2">
                    <a:lumMod val="10000"/>
                  </a:schemeClr>
                </a:solidFill>
              </a:rPr>
              <a:t>Home O2 needs have increased to 1 L with rest and 6L with exertion.</a:t>
            </a:r>
          </a:p>
          <a:p>
            <a:pPr marL="0" indent="0">
              <a:buNone/>
            </a:pPr>
            <a:r>
              <a:rPr lang="en-US" dirty="0">
                <a:solidFill>
                  <a:schemeClr val="bg2">
                    <a:lumMod val="10000"/>
                  </a:schemeClr>
                </a:solidFill>
              </a:rPr>
              <a:t>6MWT has improved from 243 m to 444 m.</a:t>
            </a:r>
          </a:p>
        </p:txBody>
      </p:sp>
      <p:sp>
        <p:nvSpPr>
          <p:cNvPr id="4" name="Footer Placeholder 3">
            <a:extLst>
              <a:ext uri="{FF2B5EF4-FFF2-40B4-BE49-F238E27FC236}">
                <a16:creationId xmlns:a16="http://schemas.microsoft.com/office/drawing/2014/main" id="{21169F65-E7F8-2E45-B712-A83D962FFD5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AFAFA">
                    <a:lumMod val="10000"/>
                  </a:srgbClr>
                </a:solidFill>
                <a:effectLst/>
                <a:uLnTx/>
                <a:uFillTx/>
                <a:latin typeface="Arial" panose="020B0604020202020204"/>
                <a:ea typeface="+mn-ea"/>
                <a:cs typeface="+mn-cs"/>
              </a:rPr>
              <a:t>Echo, echocardiogram; PAH, pulmonary arterial hypertension; RA, right atrial; RHC, right heart catheterization; TD, thermodilution.</a:t>
            </a:r>
          </a:p>
        </p:txBody>
      </p:sp>
    </p:spTree>
    <p:extLst>
      <p:ext uri="{BB962C8B-B14F-4D97-AF65-F5344CB8AC3E}">
        <p14:creationId xmlns:p14="http://schemas.microsoft.com/office/powerpoint/2010/main" val="3683757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Midwest Regional PH Summit – Management of Pulmonary Hypertension with Comorbidities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ERS/ERC guideline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available evidence-based data and patient management strategies for PH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opportunities to apply effective management strategies to improve patient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658516"/>
            <a:ext cx="9321114" cy="1966550"/>
          </a:xfrm>
        </p:spPr>
        <p:txBody>
          <a:bodyPr>
            <a:normAutofit/>
          </a:bodyPr>
          <a:lstStyle/>
          <a:p>
            <a:r>
              <a:rPr lang="en-US" sz="4800" b="1" dirty="0">
                <a:solidFill>
                  <a:schemeClr val="bg1"/>
                </a:solidFill>
                <a:latin typeface="Century Gothic" panose="020B0502020202020204" pitchFamily="34" charset="0"/>
              </a:rPr>
              <a:t>PH-ILD: Diagnosis and Management </a:t>
            </a:r>
            <a:endParaRPr lang="en-US" sz="66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5963059" cy="14619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Sydney Schacht, DO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Pulmonary/Critical Care Fellow</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Indiana University School of Medicine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Indianapolis, IN </a:t>
            </a:r>
            <a:endPar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83743" y="2040059"/>
            <a:ext cx="0" cy="27734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pic>
        <p:nvPicPr>
          <p:cNvPr id="10" name="Graphic 9">
            <a:extLst>
              <a:ext uri="{FF2B5EF4-FFF2-40B4-BE49-F238E27FC236}">
                <a16:creationId xmlns:a16="http://schemas.microsoft.com/office/drawing/2014/main" id="{F18D8FA0-281C-E2C9-1499-8A27D24D813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195767" y="5011177"/>
            <a:ext cx="2196181" cy="1077214"/>
          </a:xfrm>
          <a:prstGeom prst="rect">
            <a:avLst/>
          </a:prstGeom>
        </p:spPr>
      </p:pic>
    </p:spTree>
    <p:extLst>
      <p:ext uri="{BB962C8B-B14F-4D97-AF65-F5344CB8AC3E}">
        <p14:creationId xmlns:p14="http://schemas.microsoft.com/office/powerpoint/2010/main" val="77831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Initial Presentation</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477906"/>
            <a:ext cx="10744200" cy="4955167"/>
          </a:xfrm>
        </p:spPr>
        <p:txBody>
          <a:bodyPr>
            <a:normAutofit fontScale="85000" lnSpcReduction="10000"/>
          </a:bodyPr>
          <a:lstStyle/>
          <a:p>
            <a:pPr marL="0" indent="0">
              <a:lnSpc>
                <a:spcPct val="120000"/>
              </a:lnSpc>
              <a:buNone/>
            </a:pPr>
            <a:r>
              <a:rPr lang="en-US" sz="2400" dirty="0">
                <a:solidFill>
                  <a:schemeClr val="bg2">
                    <a:lumMod val="10000"/>
                  </a:schemeClr>
                </a:solidFill>
              </a:rPr>
              <a:t>64-year-old female </a:t>
            </a:r>
            <a:r>
              <a:rPr lang="en-US" sz="2400" dirty="0"/>
              <a:t>with PMHx chronic cough, recurrent pneumonia, HTN, Hashimoto thyroiditis s/p thyroidectomy, and bronchiectasis who presented for evaluation of DOE.</a:t>
            </a:r>
          </a:p>
          <a:p>
            <a:pPr marL="342900" indent="-342900">
              <a:lnSpc>
                <a:spcPct val="120000"/>
              </a:lnSpc>
              <a:buFont typeface="Arial" panose="020B0604020202020204" pitchFamily="34" charset="0"/>
              <a:buChar char="•"/>
            </a:pPr>
            <a:r>
              <a:rPr lang="en-US" sz="2400" b="1" dirty="0"/>
              <a:t>4 years prior: </a:t>
            </a:r>
            <a:r>
              <a:rPr lang="en-US" sz="2400" dirty="0"/>
              <a:t>Persistent cough after her thyroidectomy</a:t>
            </a:r>
            <a:endParaRPr lang="en-US" sz="2400" strike="sngStrike" dirty="0">
              <a:solidFill>
                <a:srgbClr val="FF0000"/>
              </a:solidFill>
            </a:endParaRPr>
          </a:p>
          <a:p>
            <a:pPr marL="342900" indent="-342900">
              <a:lnSpc>
                <a:spcPct val="120000"/>
              </a:lnSpc>
              <a:buFont typeface="Arial" panose="020B0604020202020204" pitchFamily="34" charset="0"/>
              <a:buChar char="•"/>
            </a:pPr>
            <a:r>
              <a:rPr lang="en-US" sz="2400" b="1" dirty="0"/>
              <a:t>2 years prior: </a:t>
            </a:r>
            <a:r>
              <a:rPr lang="en-US" sz="2400" dirty="0"/>
              <a:t>Hospitalized for pneumonia two times, one of which required mechanical ventilation</a:t>
            </a:r>
            <a:endParaRPr lang="en-US" sz="2400" strike="sngStrike" dirty="0">
              <a:solidFill>
                <a:srgbClr val="FF0000"/>
              </a:solidFill>
            </a:endParaRPr>
          </a:p>
          <a:p>
            <a:pPr marL="342900" indent="-342900">
              <a:lnSpc>
                <a:spcPct val="120000"/>
              </a:lnSpc>
              <a:buFont typeface="Arial" panose="020B0604020202020204" pitchFamily="34" charset="0"/>
              <a:buChar char="•"/>
            </a:pPr>
            <a:r>
              <a:rPr lang="en-US" sz="2400" b="1" dirty="0"/>
              <a:t>Last 6 months: </a:t>
            </a:r>
            <a:r>
              <a:rPr lang="en-US" sz="2400" dirty="0"/>
              <a:t>Significant functional decline with DOE. She previously walked 3 miles per day and now must rest after ADLs. Exertional chest pain but no syncope or pre-syncope. + lower extremity edema and weight gain of an unknown amount. Symptoms worse during the day and with activity. Cough not productive</a:t>
            </a:r>
          </a:p>
          <a:p>
            <a:pPr marL="342900" indent="-342900">
              <a:lnSpc>
                <a:spcPct val="120000"/>
              </a:lnSpc>
              <a:buFont typeface="Arial" panose="020B0604020202020204" pitchFamily="34" charset="0"/>
              <a:buChar char="•"/>
            </a:pPr>
            <a:r>
              <a:rPr lang="en-US" sz="2400" dirty="0"/>
              <a:t>She has mild GERD with improved symptoms when on esomeprazole. Inhaled bronchodilators do not seem to help. No joint tenderness, no rashes</a:t>
            </a:r>
            <a:endParaRPr lang="en-US" sz="2400" strike="sngStrike" dirty="0">
              <a:solidFill>
                <a:srgbClr val="FF0000"/>
              </a:solidFill>
            </a:endParaRPr>
          </a:p>
          <a:p>
            <a:pPr marL="0" indent="0">
              <a:lnSpc>
                <a:spcPct val="120000"/>
              </a:lnSpc>
              <a:buNone/>
            </a:pPr>
            <a:r>
              <a:rPr lang="en-US" sz="2400" dirty="0"/>
              <a:t>Denies: tobacco use, drugs, alcohol use. Environmental changes: none. Pets: none</a:t>
            </a:r>
          </a:p>
        </p:txBody>
      </p:sp>
      <p:sp>
        <p:nvSpPr>
          <p:cNvPr id="2" name="Footer Placeholder 1">
            <a:extLst>
              <a:ext uri="{FF2B5EF4-FFF2-40B4-BE49-F238E27FC236}">
                <a16:creationId xmlns:a16="http://schemas.microsoft.com/office/drawing/2014/main" id="{FB504EDD-7B57-2F9E-6AF4-47434EB62A5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AFAFA">
                    <a:lumMod val="10000"/>
                  </a:srgbClr>
                </a:solidFill>
                <a:effectLst/>
                <a:uLnTx/>
                <a:uFillTx/>
                <a:latin typeface="Arial" panose="020B0604020202020204"/>
                <a:ea typeface="+mn-ea"/>
                <a:cs typeface="+mn-cs"/>
              </a:rPr>
              <a:t>ADL, activity of daily living; DOE, dyspnea on exertion; GERD, gastroesophageal reflux disease; HTN, hypertension; PMHx, past medical history; s/p, status post.</a:t>
            </a:r>
          </a:p>
        </p:txBody>
      </p:sp>
    </p:spTree>
    <p:extLst>
      <p:ext uri="{BB962C8B-B14F-4D97-AF65-F5344CB8AC3E}">
        <p14:creationId xmlns:p14="http://schemas.microsoft.com/office/powerpoint/2010/main" val="399378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Exam</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385082"/>
            <a:ext cx="10744200" cy="5019713"/>
          </a:xfrm>
        </p:spPr>
        <p:txBody>
          <a:bodyPr>
            <a:normAutofit fontScale="92500" lnSpcReduction="10000"/>
          </a:bodyPr>
          <a:lstStyle/>
          <a:p>
            <a:r>
              <a:rPr lang="en-US" b="1" dirty="0"/>
              <a:t>Vitals: </a:t>
            </a:r>
            <a:r>
              <a:rPr lang="en-US" dirty="0"/>
              <a:t>Temp 36.7 deg C, </a:t>
            </a:r>
            <a:r>
              <a:rPr lang="en-US" dirty="0">
                <a:solidFill>
                  <a:srgbClr val="FF0000"/>
                </a:solidFill>
              </a:rPr>
              <a:t>HR 107</a:t>
            </a:r>
            <a:r>
              <a:rPr lang="en-US" dirty="0"/>
              <a:t>, RR 18, BP 134/91, SpO2 94%</a:t>
            </a:r>
          </a:p>
          <a:p>
            <a:r>
              <a:rPr lang="en-US" b="1" dirty="0"/>
              <a:t>General: </a:t>
            </a:r>
            <a:r>
              <a:rPr lang="en-US" dirty="0">
                <a:solidFill>
                  <a:schemeClr val="bg2">
                    <a:lumMod val="10000"/>
                  </a:schemeClr>
                </a:solidFill>
              </a:rPr>
              <a:t>Well-ap</a:t>
            </a:r>
            <a:r>
              <a:rPr lang="en-US" dirty="0"/>
              <a:t>pearing, no distress</a:t>
            </a:r>
          </a:p>
          <a:p>
            <a:r>
              <a:rPr lang="en-US" b="1" dirty="0"/>
              <a:t>Eyes: </a:t>
            </a:r>
            <a:r>
              <a:rPr lang="en-US" dirty="0"/>
              <a:t>anicteric</a:t>
            </a:r>
          </a:p>
          <a:p>
            <a:r>
              <a:rPr lang="en-US" b="1" dirty="0"/>
              <a:t>ENT: </a:t>
            </a:r>
            <a:r>
              <a:rPr lang="en-US" dirty="0"/>
              <a:t>moist mucus membranes, </a:t>
            </a:r>
            <a:r>
              <a:rPr lang="en-US" dirty="0">
                <a:solidFill>
                  <a:srgbClr val="FF0000"/>
                </a:solidFill>
              </a:rPr>
              <a:t>scattered telangiectasias on forehead</a:t>
            </a:r>
          </a:p>
          <a:p>
            <a:r>
              <a:rPr lang="en-US" b="1" dirty="0"/>
              <a:t>Neck: </a:t>
            </a:r>
            <a:r>
              <a:rPr lang="en-US" dirty="0"/>
              <a:t>supple, no lymphadenopathy, </a:t>
            </a:r>
            <a:r>
              <a:rPr lang="en-US" dirty="0">
                <a:solidFill>
                  <a:srgbClr val="FF0000"/>
                </a:solidFill>
              </a:rPr>
              <a:t>+JVD</a:t>
            </a:r>
          </a:p>
          <a:p>
            <a:r>
              <a:rPr lang="en-US" b="1" dirty="0"/>
              <a:t>Cardiac: </a:t>
            </a:r>
            <a:r>
              <a:rPr lang="en-US" dirty="0"/>
              <a:t>normal rate, regular rhythm, </a:t>
            </a:r>
            <a:r>
              <a:rPr lang="en-US" dirty="0">
                <a:solidFill>
                  <a:srgbClr val="FF0000"/>
                </a:solidFill>
              </a:rPr>
              <a:t>S3</a:t>
            </a:r>
            <a:r>
              <a:rPr lang="en-US" dirty="0"/>
              <a:t>+, no murmurs, no edema</a:t>
            </a:r>
          </a:p>
          <a:p>
            <a:r>
              <a:rPr lang="en-US" b="1" dirty="0"/>
              <a:t>Pulmonary: </a:t>
            </a:r>
            <a:r>
              <a:rPr lang="en-US" dirty="0">
                <a:solidFill>
                  <a:srgbClr val="FF0000"/>
                </a:solidFill>
              </a:rPr>
              <a:t>basilar crackles</a:t>
            </a:r>
            <a:r>
              <a:rPr lang="en-US" dirty="0"/>
              <a:t>, not labored, no wheezing</a:t>
            </a:r>
          </a:p>
          <a:p>
            <a:r>
              <a:rPr lang="en-US" b="1" dirty="0"/>
              <a:t>Abdomen: </a:t>
            </a:r>
            <a:r>
              <a:rPr lang="en-US" dirty="0"/>
              <a:t>soft, non-tender</a:t>
            </a:r>
          </a:p>
          <a:p>
            <a:r>
              <a:rPr lang="en-US" b="1" dirty="0"/>
              <a:t>Extremities: </a:t>
            </a:r>
            <a:r>
              <a:rPr lang="en-US" dirty="0"/>
              <a:t>no deformities</a:t>
            </a:r>
          </a:p>
          <a:p>
            <a:r>
              <a:rPr lang="en-US" b="1" dirty="0"/>
              <a:t>Skin: </a:t>
            </a:r>
            <a:r>
              <a:rPr lang="en-US" dirty="0"/>
              <a:t>no cyanosis or clubbing, no rashes on exposed skin. </a:t>
            </a:r>
            <a:r>
              <a:rPr lang="en-US" dirty="0">
                <a:solidFill>
                  <a:srgbClr val="FF0000"/>
                </a:solidFill>
              </a:rPr>
              <a:t>Some skin tightening and periungual erythema</a:t>
            </a:r>
          </a:p>
          <a:p>
            <a:r>
              <a:rPr lang="en-US" b="1" dirty="0"/>
              <a:t>Neuro: </a:t>
            </a:r>
            <a:r>
              <a:rPr lang="en-US" dirty="0"/>
              <a:t>alert, oriented, no focal deficits</a:t>
            </a:r>
          </a:p>
        </p:txBody>
      </p:sp>
      <p:sp>
        <p:nvSpPr>
          <p:cNvPr id="2" name="Footer Placeholder 1">
            <a:extLst>
              <a:ext uri="{FF2B5EF4-FFF2-40B4-BE49-F238E27FC236}">
                <a16:creationId xmlns:a16="http://schemas.microsoft.com/office/drawing/2014/main" id="{B89820F6-0351-C8FA-EECE-DE8C7A89427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AFAFA">
                    <a:lumMod val="10000"/>
                  </a:srgbClr>
                </a:solidFill>
                <a:effectLst/>
                <a:uLnTx/>
                <a:uFillTx/>
                <a:latin typeface="Arial" panose="020B0604020202020204"/>
                <a:ea typeface="+mn-ea"/>
                <a:cs typeface="+mn-cs"/>
              </a:rPr>
              <a:t>BP, blood pressure; ENT, ears, nose, and throat; HR, heart rate; JVD, jugular vein distention; RR, respiratory rate. </a:t>
            </a:r>
          </a:p>
        </p:txBody>
      </p:sp>
    </p:spTree>
    <p:extLst>
      <p:ext uri="{BB962C8B-B14F-4D97-AF65-F5344CB8AC3E}">
        <p14:creationId xmlns:p14="http://schemas.microsoft.com/office/powerpoint/2010/main" val="421757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Initial Diagnostics</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477906"/>
            <a:ext cx="5866504" cy="4722477"/>
          </a:xfrm>
        </p:spPr>
        <p:txBody>
          <a:bodyPr>
            <a:normAutofit/>
          </a:bodyPr>
          <a:lstStyle/>
          <a:p>
            <a:pPr marL="0" indent="0">
              <a:buNone/>
            </a:pPr>
            <a:r>
              <a:rPr lang="en-US" sz="2800" dirty="0"/>
              <a:t>PFTs 3/2021:</a:t>
            </a:r>
            <a:br>
              <a:rPr lang="en-US" sz="2800" dirty="0"/>
            </a:br>
            <a:r>
              <a:rPr lang="en-US" sz="2800" dirty="0"/>
              <a:t> </a:t>
            </a:r>
          </a:p>
          <a:p>
            <a:pPr marL="0" indent="0">
              <a:buNone/>
            </a:pPr>
            <a:r>
              <a:rPr lang="en-US" sz="2800" dirty="0"/>
              <a:t>FVC 2.58 (80%), </a:t>
            </a:r>
            <a:br>
              <a:rPr lang="en-US" sz="2800" dirty="0"/>
            </a:br>
            <a:r>
              <a:rPr lang="en-US" sz="2800" dirty="0"/>
              <a:t>FEV1 1.87 (76%), </a:t>
            </a:r>
            <a:br>
              <a:rPr lang="en-US" sz="2800" dirty="0"/>
            </a:br>
            <a:r>
              <a:rPr lang="en-US" sz="2800" dirty="0"/>
              <a:t>FEV1/FVC 73, </a:t>
            </a:r>
            <a:br>
              <a:rPr lang="en-US" sz="2800" dirty="0"/>
            </a:br>
            <a:r>
              <a:rPr lang="en-US" sz="2800" dirty="0"/>
              <a:t>no bronchodilator response. </a:t>
            </a:r>
            <a:br>
              <a:rPr lang="en-US" sz="2800" dirty="0"/>
            </a:br>
            <a:endParaRPr lang="en-US" sz="2800" dirty="0"/>
          </a:p>
          <a:p>
            <a:pPr marL="0" indent="0">
              <a:buNone/>
            </a:pPr>
            <a:r>
              <a:rPr lang="en-US" sz="2800" dirty="0"/>
              <a:t>TLC 4.06 (77%) </a:t>
            </a:r>
            <a:br>
              <a:rPr lang="en-US" sz="2800" dirty="0"/>
            </a:br>
            <a:r>
              <a:rPr lang="en-US" sz="2800"/>
              <a:t>DLCO 8.4 </a:t>
            </a:r>
            <a:r>
              <a:rPr lang="en-US" sz="2800" dirty="0"/>
              <a:t>(40%)</a:t>
            </a:r>
          </a:p>
        </p:txBody>
      </p:sp>
      <p:pic>
        <p:nvPicPr>
          <p:cNvPr id="2" name="Picture 1">
            <a:extLst>
              <a:ext uri="{FF2B5EF4-FFF2-40B4-BE49-F238E27FC236}">
                <a16:creationId xmlns:a16="http://schemas.microsoft.com/office/drawing/2014/main" id="{086AD670-E7F9-68A6-BD08-9D914DC03344}"/>
              </a:ext>
            </a:extLst>
          </p:cNvPr>
          <p:cNvPicPr>
            <a:picLocks noChangeAspect="1"/>
          </p:cNvPicPr>
          <p:nvPr/>
        </p:nvPicPr>
        <p:blipFill>
          <a:blip r:embed="rId2"/>
          <a:stretch>
            <a:fillRect/>
          </a:stretch>
        </p:blipFill>
        <p:spPr>
          <a:xfrm>
            <a:off x="6742698" y="341221"/>
            <a:ext cx="3839930" cy="3087779"/>
          </a:xfrm>
          <a:prstGeom prst="rect">
            <a:avLst/>
          </a:prstGeom>
        </p:spPr>
      </p:pic>
      <p:pic>
        <p:nvPicPr>
          <p:cNvPr id="3" name="Picture 2">
            <a:extLst>
              <a:ext uri="{FF2B5EF4-FFF2-40B4-BE49-F238E27FC236}">
                <a16:creationId xmlns:a16="http://schemas.microsoft.com/office/drawing/2014/main" id="{0D4AEDBC-4969-5C64-053C-8B1D0382A1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2698" y="3540401"/>
            <a:ext cx="3888007" cy="2971800"/>
          </a:xfrm>
          <a:prstGeom prst="rect">
            <a:avLst/>
          </a:prstGeom>
        </p:spPr>
      </p:pic>
      <p:sp>
        <p:nvSpPr>
          <p:cNvPr id="6" name="Footer Placeholder 5">
            <a:extLst>
              <a:ext uri="{FF2B5EF4-FFF2-40B4-BE49-F238E27FC236}">
                <a16:creationId xmlns:a16="http://schemas.microsoft.com/office/drawing/2014/main" id="{ECD79D68-4EB7-83F1-D6C6-7476541FF01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AFAFA">
                    <a:lumMod val="10000"/>
                  </a:srgbClr>
                </a:solidFill>
                <a:effectLst/>
                <a:uLnTx/>
                <a:uFillTx/>
                <a:latin typeface="Arial" panose="020B0604020202020204"/>
                <a:ea typeface="+mn-ea"/>
                <a:cs typeface="+mn-cs"/>
              </a:rPr>
              <a:t>DLCO, diffusing capacity of lungs for carbon monoxide; FEV1, forced expiratory volume in 1 second; FVC, forced vital capacity; PFT, pulmonary function test; TLC, total lung capacity.</a:t>
            </a:r>
          </a:p>
        </p:txBody>
      </p:sp>
    </p:spTree>
    <p:extLst>
      <p:ext uri="{BB962C8B-B14F-4D97-AF65-F5344CB8AC3E}">
        <p14:creationId xmlns:p14="http://schemas.microsoft.com/office/powerpoint/2010/main" val="85252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Laboratory Data</a:t>
            </a:r>
          </a:p>
        </p:txBody>
      </p:sp>
      <p:sp>
        <p:nvSpPr>
          <p:cNvPr id="6" name="Content Placeholder 3">
            <a:extLst>
              <a:ext uri="{FF2B5EF4-FFF2-40B4-BE49-F238E27FC236}">
                <a16:creationId xmlns:a16="http://schemas.microsoft.com/office/drawing/2014/main" id="{02FBC1FD-0DC9-B47E-B245-FC999F23468F}"/>
              </a:ext>
            </a:extLst>
          </p:cNvPr>
          <p:cNvSpPr txBox="1">
            <a:spLocks/>
          </p:cNvSpPr>
          <p:nvPr/>
        </p:nvSpPr>
        <p:spPr>
          <a:xfrm>
            <a:off x="609600" y="1385082"/>
            <a:ext cx="10759670" cy="501871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21E6C"/>
              </a:buClr>
              <a:buSzTx/>
              <a:buFont typeface="Arial" panose="020B0604020202020204" pitchFamily="34" charset="0"/>
              <a:buNone/>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CBC: WBC 15.3, Hgb 14.8, Plt 413</a:t>
            </a:r>
          </a:p>
          <a:p>
            <a:pPr marL="0" marR="0" lvl="0" indent="0" algn="l" defTabSz="914400" rtl="0" eaLnBrk="1" fontAlgn="auto" latinLnBrk="0" hangingPunct="1">
              <a:lnSpc>
                <a:spcPct val="120000"/>
              </a:lnSpc>
              <a:spcBef>
                <a:spcPts val="1000"/>
              </a:spcBef>
              <a:spcAft>
                <a:spcPts val="0"/>
              </a:spcAft>
              <a:buClr>
                <a:srgbClr val="B21E6C"/>
              </a:buClr>
              <a:buSzTx/>
              <a:buFont typeface="Arial" panose="020B0604020202020204" pitchFamily="34" charset="0"/>
              <a:buNone/>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BMP: Na 139, K 3.8, Cl 103, HCO3 21, BUN 33, Cr 1.17, </a:t>
            </a:r>
            <a:r>
              <a:rPr kumimoji="0" lang="en-US" sz="2400" b="0" i="0" u="none" strike="noStrike" kern="1200" cap="none" spc="0" normalizeH="0" baseline="0" noProof="0" dirty="0" err="1">
                <a:ln>
                  <a:noFill/>
                </a:ln>
                <a:solidFill>
                  <a:srgbClr val="3F3F3F">
                    <a:lumMod val="75000"/>
                  </a:srgbClr>
                </a:solidFill>
                <a:effectLst/>
                <a:uLnTx/>
                <a:uFillTx/>
                <a:latin typeface="Arial" panose="020B0604020202020204"/>
                <a:ea typeface="+mn-ea"/>
                <a:cs typeface="+mn-cs"/>
              </a:rPr>
              <a:t>Gluc</a:t>
            </a: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150</a:t>
            </a:r>
          </a:p>
          <a:p>
            <a:pPr marL="0" marR="0" lvl="0" indent="0" algn="l" defTabSz="914400" rtl="0" eaLnBrk="1" fontAlgn="auto" latinLnBrk="0" hangingPunct="1">
              <a:lnSpc>
                <a:spcPct val="120000"/>
              </a:lnSpc>
              <a:spcBef>
                <a:spcPts val="1000"/>
              </a:spcBef>
              <a:spcAft>
                <a:spcPts val="0"/>
              </a:spcAft>
              <a:buClr>
                <a:srgbClr val="B21E6C"/>
              </a:buClr>
              <a:buSzTx/>
              <a:buFont typeface="Arial" panose="020B0604020202020204" pitchFamily="34" charset="0"/>
              <a:buNone/>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Serologies:                                                                                                                                 </a:t>
            </a:r>
            <a:r>
              <a:rPr kumimoji="0" lang="en-US" sz="2400" b="0" i="0" u="none" strike="noStrike" kern="1200" cap="none" spc="0" normalizeH="0" baseline="0" noProof="0" dirty="0">
                <a:ln>
                  <a:noFill/>
                </a:ln>
                <a:solidFill>
                  <a:srgbClr val="FF0000"/>
                </a:solidFill>
                <a:effectLst/>
                <a:uLnTx/>
                <a:uFillTx/>
                <a:latin typeface="Arial" panose="020B0604020202020204"/>
                <a:ea typeface="+mn-ea"/>
                <a:cs typeface="+mn-cs"/>
              </a:rPr>
              <a:t>ANA 1:160</a:t>
            </a: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homogeneous                                                                                                         anti-centromere ab negative                                                                                                      </a:t>
            </a:r>
            <a:r>
              <a:rPr kumimoji="0" lang="en-US" sz="2400" b="0" i="0" u="none" strike="noStrike" kern="1200" cap="none" spc="0" normalizeH="0" baseline="0" noProof="0" dirty="0">
                <a:ln>
                  <a:noFill/>
                </a:ln>
                <a:solidFill>
                  <a:srgbClr val="FF0000"/>
                </a:solidFill>
                <a:effectLst/>
                <a:uLnTx/>
                <a:uFillTx/>
                <a:latin typeface="Arial" panose="020B0604020202020204"/>
                <a:ea typeface="+mn-ea"/>
                <a:cs typeface="+mn-cs"/>
              </a:rPr>
              <a:t>SCL 70 Ab 51 </a:t>
            </a: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(positive)                                                                                                              SS-A and SS-B negative, Smith/RNP Ab negative, Anti Jo Ab negative, Anti-dsDNA negative, RF negative, anti-CCP Ab negative</a:t>
            </a:r>
          </a:p>
          <a:p>
            <a:pPr marL="0" marR="0" lvl="0" indent="0" algn="l" defTabSz="914400" rtl="0" eaLnBrk="1" fontAlgn="auto" latinLnBrk="0" hangingPunct="1">
              <a:lnSpc>
                <a:spcPct val="120000"/>
              </a:lnSpc>
              <a:spcBef>
                <a:spcPts val="1000"/>
              </a:spcBef>
              <a:spcAft>
                <a:spcPts val="0"/>
              </a:spcAft>
              <a:buClr>
                <a:srgbClr val="B21E6C"/>
              </a:buClr>
              <a:buSzTx/>
              <a:buFont typeface="Arial" panose="020B0604020202020204" pitchFamily="34" charset="0"/>
              <a:buNone/>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HIV and hepatitis serologies negative</a:t>
            </a:r>
          </a:p>
          <a:p>
            <a:pPr marL="0" marR="0" lvl="0" indent="0" algn="l" defTabSz="914400" rtl="0" eaLnBrk="1" fontAlgn="auto" latinLnBrk="0" hangingPunct="1">
              <a:lnSpc>
                <a:spcPct val="120000"/>
              </a:lnSpc>
              <a:spcBef>
                <a:spcPts val="1000"/>
              </a:spcBef>
              <a:spcAft>
                <a:spcPts val="0"/>
              </a:spcAft>
              <a:buClr>
                <a:srgbClr val="B21E6C"/>
              </a:buClr>
              <a:buSzTx/>
              <a:buFont typeface="Arial" panose="020B0604020202020204" pitchFamily="34" charset="0"/>
              <a:buNone/>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C3 133, C4 28</a:t>
            </a:r>
          </a:p>
          <a:p>
            <a:pPr marL="0" marR="0" lvl="0" indent="0" algn="l" defTabSz="914400" rtl="0" eaLnBrk="1" fontAlgn="auto" latinLnBrk="0" hangingPunct="1">
              <a:lnSpc>
                <a:spcPct val="120000"/>
              </a:lnSpc>
              <a:spcBef>
                <a:spcPts val="1000"/>
              </a:spcBef>
              <a:spcAft>
                <a:spcPts val="0"/>
              </a:spcAft>
              <a:buClr>
                <a:srgbClr val="B21E6C"/>
              </a:buClr>
              <a:buSzTx/>
              <a:buFont typeface="Arial" panose="020B0604020202020204" pitchFamily="34" charset="0"/>
              <a:buNone/>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Immunoglobulins within normal limits</a:t>
            </a:r>
          </a:p>
          <a:p>
            <a:pPr marL="0" marR="0" lvl="0" indent="0" algn="l" defTabSz="914400" rtl="0" eaLnBrk="1" fontAlgn="auto" latinLnBrk="0" hangingPunct="1">
              <a:lnSpc>
                <a:spcPct val="120000"/>
              </a:lnSpc>
              <a:spcBef>
                <a:spcPts val="1000"/>
              </a:spcBef>
              <a:spcAft>
                <a:spcPts val="0"/>
              </a:spcAft>
              <a:buClr>
                <a:srgbClr val="B21E6C"/>
              </a:buClr>
              <a:buSzTx/>
              <a:buFont typeface="Arial" panose="020B0604020202020204" pitchFamily="34" charset="0"/>
              <a:buNone/>
              <a:tabLst/>
              <a:defRPr/>
            </a:pPr>
            <a:r>
              <a:rPr kumimoji="0" lang="en-US" sz="2400" b="0" i="0" u="none" strike="noStrike" kern="1200" cap="none" spc="0" normalizeH="0" baseline="0" noProof="0" dirty="0">
                <a:ln>
                  <a:noFill/>
                </a:ln>
                <a:solidFill>
                  <a:srgbClr val="FF0000"/>
                </a:solidFill>
                <a:effectLst/>
                <a:uLnTx/>
                <a:uFillTx/>
                <a:latin typeface="Arial" panose="020B0604020202020204"/>
                <a:ea typeface="+mn-ea"/>
                <a:cs typeface="+mn-cs"/>
              </a:rPr>
              <a:t>NT-proBNP</a:t>
            </a: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srgbClr val="FF0000"/>
                </a:solidFill>
                <a:effectLst/>
                <a:uLnTx/>
                <a:uFillTx/>
                <a:latin typeface="Arial" panose="020B0604020202020204"/>
                <a:ea typeface="+mn-ea"/>
                <a:cs typeface="+mn-cs"/>
              </a:rPr>
              <a:t>2797, BNP: 405</a:t>
            </a:r>
          </a:p>
        </p:txBody>
      </p:sp>
      <p:sp>
        <p:nvSpPr>
          <p:cNvPr id="2" name="Footer Placeholder 1">
            <a:extLst>
              <a:ext uri="{FF2B5EF4-FFF2-40B4-BE49-F238E27FC236}">
                <a16:creationId xmlns:a16="http://schemas.microsoft.com/office/drawing/2014/main" id="{6786113E-B6DF-C7A4-4FA8-EE00810F7F3A}"/>
              </a:ext>
            </a:extLst>
          </p:cNvPr>
          <p:cNvSpPr>
            <a:spLocks noGrp="1"/>
          </p:cNvSpPr>
          <p:nvPr>
            <p:ph type="ftr" sz="quarter" idx="3"/>
          </p:nvPr>
        </p:nvSpPr>
        <p:spPr>
          <a:xfrm>
            <a:off x="609600" y="6356350"/>
            <a:ext cx="11486322"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AFAFA">
                    <a:lumMod val="10000"/>
                  </a:srgbClr>
                </a:solidFill>
                <a:effectLst/>
                <a:uLnTx/>
                <a:uFillTx/>
                <a:latin typeface="Arial" panose="020B0604020202020204"/>
                <a:ea typeface="+mn-ea"/>
                <a:cs typeface="+mn-cs"/>
              </a:rPr>
              <a:t>Ab, antibody; ANA, antinuclear antibody; BMP, basic metabolic panel; BNP, brain natriuretic peptide; BUN, blood urea nitrogen; CBC, complete blood count; CCP, cyclic citrullinated peptide; </a:t>
            </a:r>
            <a:r>
              <a:rPr kumimoji="0" lang="en-US" sz="1000" b="0" i="0" u="none" strike="noStrike" kern="1200" cap="none" spc="0" normalizeH="0" baseline="0" noProof="0" dirty="0" err="1">
                <a:ln>
                  <a:noFill/>
                </a:ln>
                <a:solidFill>
                  <a:srgbClr val="FAFAFA">
                    <a:lumMod val="10000"/>
                  </a:srgbClr>
                </a:solidFill>
                <a:effectLst/>
                <a:uLnTx/>
                <a:uFillTx/>
                <a:latin typeface="Arial" panose="020B0604020202020204"/>
                <a:ea typeface="+mn-ea"/>
                <a:cs typeface="+mn-cs"/>
              </a:rPr>
              <a:t>Gluc</a:t>
            </a:r>
            <a:r>
              <a:rPr kumimoji="0" lang="en-US" sz="1000" b="0" i="0" u="none" strike="noStrike" kern="1200" cap="none" spc="0" normalizeH="0" baseline="0" noProof="0" dirty="0">
                <a:ln>
                  <a:noFill/>
                </a:ln>
                <a:solidFill>
                  <a:srgbClr val="FAFAFA">
                    <a:lumMod val="10000"/>
                  </a:srgbClr>
                </a:solidFill>
                <a:effectLst/>
                <a:uLnTx/>
                <a:uFillTx/>
                <a:latin typeface="Arial" panose="020B0604020202020204"/>
                <a:ea typeface="+mn-ea"/>
                <a:cs typeface="+mn-cs"/>
              </a:rPr>
              <a:t>, glucose; Hgb, hemoglobin; HIV, human immunodeficiency virus; NT-</a:t>
            </a:r>
            <a:r>
              <a:rPr kumimoji="0" lang="en-US" sz="1000" b="0" i="0" u="none" strike="noStrike" kern="1200" cap="none" spc="0" normalizeH="0" baseline="0" noProof="0" dirty="0" err="1">
                <a:ln>
                  <a:noFill/>
                </a:ln>
                <a:solidFill>
                  <a:srgbClr val="FAFAFA">
                    <a:lumMod val="10000"/>
                  </a:srgbClr>
                </a:solidFill>
                <a:effectLst/>
                <a:uLnTx/>
                <a:uFillTx/>
                <a:latin typeface="Arial" panose="020B0604020202020204"/>
                <a:ea typeface="+mn-ea"/>
                <a:cs typeface="+mn-cs"/>
              </a:rPr>
              <a:t>proBNP</a:t>
            </a:r>
            <a:r>
              <a:rPr kumimoji="0" lang="en-US" sz="1000" b="0" i="0" u="none" strike="noStrike" kern="1200" cap="none" spc="0" normalizeH="0" baseline="0" noProof="0" dirty="0">
                <a:ln>
                  <a:noFill/>
                </a:ln>
                <a:solidFill>
                  <a:srgbClr val="FAFAFA">
                    <a:lumMod val="10000"/>
                  </a:srgbClr>
                </a:solidFill>
                <a:effectLst/>
                <a:uLnTx/>
                <a:uFillTx/>
                <a:latin typeface="Arial" panose="020B0604020202020204"/>
                <a:ea typeface="+mn-ea"/>
                <a:cs typeface="+mn-cs"/>
              </a:rPr>
              <a:t>, N-terminal pro-brain natriuretic peptide; </a:t>
            </a:r>
            <a:r>
              <a:rPr kumimoji="0" lang="en-US" sz="1000" b="0" i="0" u="none" strike="noStrike" kern="1200" cap="none" spc="0" normalizeH="0" baseline="0" noProof="0" dirty="0" err="1">
                <a:ln>
                  <a:noFill/>
                </a:ln>
                <a:solidFill>
                  <a:srgbClr val="FAFAFA">
                    <a:lumMod val="10000"/>
                  </a:srgbClr>
                </a:solidFill>
                <a:effectLst/>
                <a:uLnTx/>
                <a:uFillTx/>
                <a:latin typeface="Arial" panose="020B0604020202020204"/>
                <a:ea typeface="+mn-ea"/>
                <a:cs typeface="+mn-cs"/>
              </a:rPr>
              <a:t>Plt</a:t>
            </a:r>
            <a:r>
              <a:rPr kumimoji="0" lang="en-US" sz="1000" b="0" i="0" u="none" strike="noStrike" kern="1200" cap="none" spc="0" normalizeH="0" baseline="0" noProof="0" dirty="0">
                <a:ln>
                  <a:noFill/>
                </a:ln>
                <a:solidFill>
                  <a:srgbClr val="FAFAFA">
                    <a:lumMod val="10000"/>
                  </a:srgbClr>
                </a:solidFill>
                <a:effectLst/>
                <a:uLnTx/>
                <a:uFillTx/>
                <a:latin typeface="Arial" panose="020B0604020202020204"/>
                <a:ea typeface="+mn-ea"/>
                <a:cs typeface="+mn-cs"/>
              </a:rPr>
              <a:t>, platelets; RF, rheumatoid factor; RNP, ribonucleoprotein; SS, Sjogren syndrome; WBC, white blood cell.</a:t>
            </a:r>
          </a:p>
        </p:txBody>
      </p:sp>
    </p:spTree>
    <p:extLst>
      <p:ext uri="{BB962C8B-B14F-4D97-AF65-F5344CB8AC3E}">
        <p14:creationId xmlns:p14="http://schemas.microsoft.com/office/powerpoint/2010/main" val="283087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Other Diagnostics</a:t>
            </a:r>
          </a:p>
        </p:txBody>
      </p:sp>
      <p:sp>
        <p:nvSpPr>
          <p:cNvPr id="2" name="Content Placeholder 3">
            <a:extLst>
              <a:ext uri="{FF2B5EF4-FFF2-40B4-BE49-F238E27FC236}">
                <a16:creationId xmlns:a16="http://schemas.microsoft.com/office/drawing/2014/main" id="{E2DA5430-8ECD-E854-C28A-9129A5F0565E}"/>
              </a:ext>
            </a:extLst>
          </p:cNvPr>
          <p:cNvSpPr txBox="1">
            <a:spLocks/>
          </p:cNvSpPr>
          <p:nvPr/>
        </p:nvSpPr>
        <p:spPr>
          <a:xfrm>
            <a:off x="609599" y="1477906"/>
            <a:ext cx="10744199" cy="46647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Home O2 4/2021: 93% on RA with rest, 86% on RA with exertion, 1L prescribed with exertion</a:t>
            </a:r>
            <a:b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br>
            <a:endPar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VQ scan 4/2021: Negative for pulmonary embolism</a:t>
            </a:r>
            <a:b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br>
            <a:endPar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Bronchoscopy with bronchial washing 5/2021: airways normal, EDAC noted. Microbiology negative</a:t>
            </a:r>
            <a:b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br>
            <a:endPar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PSG 7/2021: AHI 6.8</a:t>
            </a:r>
            <a:b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br>
            <a:endPar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6MWT 9/2021: 243.84 m on 3L</a:t>
            </a:r>
          </a:p>
        </p:txBody>
      </p:sp>
      <p:sp>
        <p:nvSpPr>
          <p:cNvPr id="3" name="Footer Placeholder 2">
            <a:extLst>
              <a:ext uri="{FF2B5EF4-FFF2-40B4-BE49-F238E27FC236}">
                <a16:creationId xmlns:a16="http://schemas.microsoft.com/office/drawing/2014/main" id="{30EB699A-AD37-6CB9-79E5-361A035C4A9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AFAFA">
                    <a:lumMod val="10000"/>
                  </a:srgbClr>
                </a:solidFill>
                <a:effectLst/>
                <a:uLnTx/>
                <a:uFillTx/>
                <a:latin typeface="Arial" panose="020B0604020202020204"/>
                <a:ea typeface="+mn-ea"/>
                <a:cs typeface="+mn-cs"/>
              </a:rPr>
              <a:t>6MWT, 6-minute walk time; AHI, apnea-hypopnea index; EDAC, excessive dynamic airway collapse; PSG, polysomnography; RA, room air; VQ, ventilation/perfusion.</a:t>
            </a:r>
          </a:p>
        </p:txBody>
      </p:sp>
    </p:spTree>
    <p:extLst>
      <p:ext uri="{BB962C8B-B14F-4D97-AF65-F5344CB8AC3E}">
        <p14:creationId xmlns:p14="http://schemas.microsoft.com/office/powerpoint/2010/main" val="341647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1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1392</Words>
  <Application>Microsoft Macintosh PowerPoint</Application>
  <PresentationFormat>Widescreen</PresentationFormat>
  <Paragraphs>102</Paragraphs>
  <Slides>14</Slides>
  <Notes>2</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Century Gothic</vt:lpstr>
      <vt:lpstr>Trebuchet MS</vt:lpstr>
      <vt:lpstr>Office Theme</vt:lpstr>
      <vt:lpstr>PCC20</vt:lpstr>
      <vt:lpstr>1_PCC20</vt:lpstr>
      <vt:lpstr>PowerPoint Presentation</vt:lpstr>
      <vt:lpstr>PowerPoint Presentation</vt:lpstr>
      <vt:lpstr>Disclaimer</vt:lpstr>
      <vt:lpstr>PH-ILD: Diagnosis and Management </vt:lpstr>
      <vt:lpstr>Initial Presentation</vt:lpstr>
      <vt:lpstr>Exam</vt:lpstr>
      <vt:lpstr>Initial Diagnostics</vt:lpstr>
      <vt:lpstr>Laboratory Data</vt:lpstr>
      <vt:lpstr>Other Diagnostics</vt:lpstr>
      <vt:lpstr>PowerPoint Presentation</vt:lpstr>
      <vt:lpstr>Right Heart Catheterization</vt:lpstr>
      <vt:lpstr>Treatment</vt:lpstr>
      <vt:lpstr>Follow-Up</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 Diethorn</cp:lastModifiedBy>
  <cp:revision>4</cp:revision>
  <dcterms:created xsi:type="dcterms:W3CDTF">2023-11-27T22:20:37Z</dcterms:created>
  <dcterms:modified xsi:type="dcterms:W3CDTF">2023-11-28T19:15:06Z</dcterms:modified>
  <cp:category/>
</cp:coreProperties>
</file>