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7" r:id="rId4"/>
  </p:sldMasterIdLst>
  <p:notesMasterIdLst>
    <p:notesMasterId r:id="rId28"/>
  </p:notesMasterIdLst>
  <p:sldIdLst>
    <p:sldId id="2141411962" r:id="rId5"/>
    <p:sldId id="265" r:id="rId6"/>
    <p:sldId id="256" r:id="rId7"/>
    <p:sldId id="2147375302" r:id="rId8"/>
    <p:sldId id="380" r:id="rId9"/>
    <p:sldId id="381" r:id="rId10"/>
    <p:sldId id="325" r:id="rId11"/>
    <p:sldId id="323" r:id="rId12"/>
    <p:sldId id="2147375325" r:id="rId13"/>
    <p:sldId id="2147375326" r:id="rId14"/>
    <p:sldId id="2147375327" r:id="rId15"/>
    <p:sldId id="2147375328" r:id="rId16"/>
    <p:sldId id="2147375333" r:id="rId17"/>
    <p:sldId id="2147375330" r:id="rId18"/>
    <p:sldId id="382" r:id="rId19"/>
    <p:sldId id="373" r:id="rId20"/>
    <p:sldId id="2147375331" r:id="rId21"/>
    <p:sldId id="375" r:id="rId22"/>
    <p:sldId id="377" r:id="rId23"/>
    <p:sldId id="359" r:id="rId24"/>
    <p:sldId id="376" r:id="rId25"/>
    <p:sldId id="2147375332" r:id="rId26"/>
    <p:sldId id="2147375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F330D-2CCD-D44E-B73E-D0A2A0E219EA}"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B2B33-C36B-8C43-BFAD-1C7FEA258755}" type="slidenum">
              <a:rPr lang="en-US" smtClean="0"/>
              <a:t>‹#›</a:t>
            </a:fld>
            <a:endParaRPr lang="en-US"/>
          </a:p>
        </p:txBody>
      </p:sp>
    </p:spTree>
    <p:extLst>
      <p:ext uri="{BB962C8B-B14F-4D97-AF65-F5344CB8AC3E}">
        <p14:creationId xmlns:p14="http://schemas.microsoft.com/office/powerpoint/2010/main" val="15315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C0117-B560-49EF-922F-974245BEC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36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39C7-349C-4E60-B60D-7F6680B59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0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DB7E6E-C727-46C5-A327-5A5FDDC726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66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9607-E954-BDA5-EAB9-3AC47E49C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38D3D4-F475-37EE-58A6-A57B00F09F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F73044-2694-8882-57B1-988A72F20905}"/>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5" name="Footer Placeholder 4">
            <a:extLst>
              <a:ext uri="{FF2B5EF4-FFF2-40B4-BE49-F238E27FC236}">
                <a16:creationId xmlns:a16="http://schemas.microsoft.com/office/drawing/2014/main" id="{1014C668-806A-8011-D197-4F4BE5682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75259-B60B-319B-082A-BB0A05766EA4}"/>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377446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5ED1-B4AC-75C8-FC21-64628F2618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8ADB6B-EA3F-5C9B-1BD4-BBB1AE638C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AF933-CC9F-5BBA-51C3-573E6285DA23}"/>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5" name="Footer Placeholder 4">
            <a:extLst>
              <a:ext uri="{FF2B5EF4-FFF2-40B4-BE49-F238E27FC236}">
                <a16:creationId xmlns:a16="http://schemas.microsoft.com/office/drawing/2014/main" id="{C250D36D-A3FA-E625-903F-38FF913E9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0B1AF-664D-9948-E432-1AF45C38A913}"/>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408251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3FE9B-23E2-CC83-5DC5-0AD1016CB0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9E5087-20DB-0912-0AC8-987A808FA9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327CB-BCBD-8CBE-47C0-43F4F571F6D5}"/>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5" name="Footer Placeholder 4">
            <a:extLst>
              <a:ext uri="{FF2B5EF4-FFF2-40B4-BE49-F238E27FC236}">
                <a16:creationId xmlns:a16="http://schemas.microsoft.com/office/drawing/2014/main" id="{04C6A035-8084-6271-B89F-6F1BB4A22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393F7-D8BD-CC10-D362-103EF7E18588}"/>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298702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4633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68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2611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42221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300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62124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2488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8743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FE82-12EB-CA9A-6DFD-B386E1465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20CA12-E1E7-64CF-C76A-7A482BD58D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157AF-66C6-ED35-29B0-75BAA40FAD3C}"/>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5" name="Footer Placeholder 4">
            <a:extLst>
              <a:ext uri="{FF2B5EF4-FFF2-40B4-BE49-F238E27FC236}">
                <a16:creationId xmlns:a16="http://schemas.microsoft.com/office/drawing/2014/main" id="{08CB962A-05E7-D37F-23FA-66F100AC6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CB90E-29F8-52B3-C766-EC23144E64CA}"/>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4115237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54993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19799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992006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27592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0744438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4947857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791432785"/>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624988012"/>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4170668"/>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9191740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230F-C1D6-A31B-8BDF-9133DD439A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2FECD0-45CE-6F66-2AEC-BC80E2251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5219F3-EF4C-9388-A8CB-B10AB5A3BF59}"/>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5" name="Footer Placeholder 4">
            <a:extLst>
              <a:ext uri="{FF2B5EF4-FFF2-40B4-BE49-F238E27FC236}">
                <a16:creationId xmlns:a16="http://schemas.microsoft.com/office/drawing/2014/main" id="{0DF9D578-4DC2-B46E-4691-E0FB80AB0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AED54-ECCF-11DD-634C-BAEE2E006878}"/>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1396123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8264729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799666052"/>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5848536"/>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010150"/>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11279278"/>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1099905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50836898"/>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25587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23215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6372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D918-09E0-DEF4-501B-713C5C84A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FA4BD1-76E9-954C-092D-B213DA732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89203-444B-D08A-264B-EC03A3E23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88395F-DBA0-E115-B98A-D9486825C1C8}"/>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6" name="Footer Placeholder 5">
            <a:extLst>
              <a:ext uri="{FF2B5EF4-FFF2-40B4-BE49-F238E27FC236}">
                <a16:creationId xmlns:a16="http://schemas.microsoft.com/office/drawing/2014/main" id="{430A003A-EBE0-8745-4AFB-210602D01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D61E3-A95D-A78B-B3B4-5FE66F9CCF8F}"/>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4271146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182462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8440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67390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8252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04976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882201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538014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29127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78544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447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6E1A-9480-3D92-2693-1B9F0A981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E3E74-0CF9-2CC2-A95F-05A32EAE83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75FA4A-4178-D811-0F2D-57E246069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F0B15-7161-0EEB-73A0-A99373EFA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BEC205-AFE0-1894-66ED-FDE53B6427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C4BE6-7317-19F3-84FE-991853B10C1C}"/>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8" name="Footer Placeholder 7">
            <a:extLst>
              <a:ext uri="{FF2B5EF4-FFF2-40B4-BE49-F238E27FC236}">
                <a16:creationId xmlns:a16="http://schemas.microsoft.com/office/drawing/2014/main" id="{4D7C2757-7227-1572-2D31-CE91E932B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CC39A-8E03-15D3-BF67-36CA317E0561}"/>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143672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945813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38241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F1D2-65C6-BD3E-58BD-4FB3A2AF24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1EC27-7507-905C-2147-32D58A1EA284}"/>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4" name="Footer Placeholder 3">
            <a:extLst>
              <a:ext uri="{FF2B5EF4-FFF2-40B4-BE49-F238E27FC236}">
                <a16:creationId xmlns:a16="http://schemas.microsoft.com/office/drawing/2014/main" id="{D8DEAC1F-4C81-83F4-CA40-E1D467AF6C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0BE5D8-E2E2-6E66-482C-C5401A6D5F84}"/>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102411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1CF12-298E-0A2E-12CA-83954B141E43}"/>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3" name="Footer Placeholder 2">
            <a:extLst>
              <a:ext uri="{FF2B5EF4-FFF2-40B4-BE49-F238E27FC236}">
                <a16:creationId xmlns:a16="http://schemas.microsoft.com/office/drawing/2014/main" id="{DDC90E0F-E9C9-B885-DFC8-58F99E5BF1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10C77D-0D42-E06A-3A2C-E066D4CAA2A5}"/>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21921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3607-839A-EB4A-30F7-0A24E42E8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D2688-6630-6DDF-22F1-5C8C0681F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C34E12-F44C-7716-ED4D-289C1E930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6F60C-C1F8-7E29-393D-DC66169E3343}"/>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6" name="Footer Placeholder 5">
            <a:extLst>
              <a:ext uri="{FF2B5EF4-FFF2-40B4-BE49-F238E27FC236}">
                <a16:creationId xmlns:a16="http://schemas.microsoft.com/office/drawing/2014/main" id="{2153B37D-7861-616A-8290-A7E482898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0B679-A081-0C6A-905D-93554A79C7FD}"/>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192370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743D-24F6-46A7-9580-2ED2D8CA1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52A699-DD4C-11B8-C089-864050A04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559BD-E30A-16D2-6FB7-70015E744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5AF0D-45F7-4927-0D0E-DDEA736E62CF}"/>
              </a:ext>
            </a:extLst>
          </p:cNvPr>
          <p:cNvSpPr>
            <a:spLocks noGrp="1"/>
          </p:cNvSpPr>
          <p:nvPr>
            <p:ph type="dt" sz="half" idx="10"/>
          </p:nvPr>
        </p:nvSpPr>
        <p:spPr/>
        <p:txBody>
          <a:bodyPr/>
          <a:lstStyle/>
          <a:p>
            <a:fld id="{D4774F9E-4FB0-EB43-813E-AAE94A7791F5}" type="datetimeFigureOut">
              <a:rPr lang="en-US" smtClean="0"/>
              <a:t>11/28/23</a:t>
            </a:fld>
            <a:endParaRPr lang="en-US"/>
          </a:p>
        </p:txBody>
      </p:sp>
      <p:sp>
        <p:nvSpPr>
          <p:cNvPr id="6" name="Footer Placeholder 5">
            <a:extLst>
              <a:ext uri="{FF2B5EF4-FFF2-40B4-BE49-F238E27FC236}">
                <a16:creationId xmlns:a16="http://schemas.microsoft.com/office/drawing/2014/main" id="{8117A8E8-8C28-B5FD-2C5B-D99FCB465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5982C-464D-E490-6F83-CD8F89463815}"/>
              </a:ext>
            </a:extLst>
          </p:cNvPr>
          <p:cNvSpPr>
            <a:spLocks noGrp="1"/>
          </p:cNvSpPr>
          <p:nvPr>
            <p:ph type="sldNum" sz="quarter" idx="12"/>
          </p:nvPr>
        </p:nvSpPr>
        <p:spPr/>
        <p:txBody>
          <a:bodyPr/>
          <a:lstStyle/>
          <a:p>
            <a:fld id="{A6EF09F4-7E53-AA48-9DDF-8128FDF55907}" type="slidenum">
              <a:rPr lang="en-US" smtClean="0"/>
              <a:t>‹#›</a:t>
            </a:fld>
            <a:endParaRPr lang="en-US"/>
          </a:p>
        </p:txBody>
      </p:sp>
    </p:spTree>
    <p:extLst>
      <p:ext uri="{BB962C8B-B14F-4D97-AF65-F5344CB8AC3E}">
        <p14:creationId xmlns:p14="http://schemas.microsoft.com/office/powerpoint/2010/main" val="252274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36320-4BAC-AF0F-A45E-35A203814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9B1E78-E13E-853F-6A1D-2E90DCDE4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80BB8-4A2F-47E7-33A6-968CA6A08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74F9E-4FB0-EB43-813E-AAE94A7791F5}" type="datetimeFigureOut">
              <a:rPr lang="en-US" smtClean="0"/>
              <a:t>11/28/23</a:t>
            </a:fld>
            <a:endParaRPr lang="en-US"/>
          </a:p>
        </p:txBody>
      </p:sp>
      <p:sp>
        <p:nvSpPr>
          <p:cNvPr id="5" name="Footer Placeholder 4">
            <a:extLst>
              <a:ext uri="{FF2B5EF4-FFF2-40B4-BE49-F238E27FC236}">
                <a16:creationId xmlns:a16="http://schemas.microsoft.com/office/drawing/2014/main" id="{7A633746-AAAC-61BE-368E-89B4F3D06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22AD8-561A-9828-B4F8-E1C0F9FC3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F09F4-7E53-AA48-9DDF-8128FDF55907}" type="slidenum">
              <a:rPr lang="en-US" smtClean="0"/>
              <a:t>‹#›</a:t>
            </a:fld>
            <a:endParaRPr lang="en-US"/>
          </a:p>
        </p:txBody>
      </p:sp>
    </p:spTree>
    <p:extLst>
      <p:ext uri="{BB962C8B-B14F-4D97-AF65-F5344CB8AC3E}">
        <p14:creationId xmlns:p14="http://schemas.microsoft.com/office/powerpoint/2010/main" val="2965810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3830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1AB9BC1B-EAE2-8C20-7FBC-918BA8E3DE6D}"/>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43488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97146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32.xml"/><Relationship Id="rId5" Type="http://schemas.microsoft.com/office/2007/relationships/hdphoto" Target="../media/hdphoto3.wdp"/><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2.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64.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69.svg"/><Relationship Id="rId4" Type="http://schemas.openxmlformats.org/officeDocument/2006/relationships/image" Target="../media/image65.sv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68413592-5E17-6FC7-5E8E-B47D49F25854}"/>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07C9591B-F1A0-8487-E43F-DCEF54060000}"/>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E525A099-687D-19BD-1194-361ACEFF2E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138913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213EDC-7FD8-48D2-17EE-75416E3525E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F3F3F">
                    <a:tint val="75000"/>
                  </a:srgbClr>
                </a:solidFill>
                <a:effectLst/>
                <a:uLnTx/>
                <a:uFillTx/>
                <a:latin typeface="Arial" panose="020B0604020202020204"/>
                <a:ea typeface="Calibri"/>
                <a:cs typeface="Calibri"/>
              </a:rPr>
              <a:t>CPB, cardiopulmonary bypass.</a:t>
            </a:r>
            <a:endPar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endParaRPr>
          </a:p>
        </p:txBody>
      </p:sp>
      <p:sp>
        <p:nvSpPr>
          <p:cNvPr id="4" name="Title 1"/>
          <p:cNvSpPr>
            <a:spLocks noGrp="1"/>
          </p:cNvSpPr>
          <p:nvPr>
            <p:ph type="title"/>
          </p:nvPr>
        </p:nvSpPr>
        <p:spPr/>
        <p:txBody>
          <a:bodyPr/>
          <a:lstStyle/>
          <a:p>
            <a:r>
              <a:rPr lang="en-US" dirty="0"/>
              <a:t>Surgical Techniques</a:t>
            </a:r>
          </a:p>
        </p:txBody>
      </p:sp>
      <p:sp>
        <p:nvSpPr>
          <p:cNvPr id="8" name="Content Placeholder 7">
            <a:extLst>
              <a:ext uri="{FF2B5EF4-FFF2-40B4-BE49-F238E27FC236}">
                <a16:creationId xmlns:a16="http://schemas.microsoft.com/office/drawing/2014/main" id="{CD88D513-6EF2-67D5-96FF-EB2C1361D541}"/>
              </a:ext>
            </a:extLst>
          </p:cNvPr>
          <p:cNvSpPr>
            <a:spLocks noGrp="1"/>
          </p:cNvSpPr>
          <p:nvPr>
            <p:ph idx="1"/>
          </p:nvPr>
        </p:nvSpPr>
        <p:spPr>
          <a:xfrm>
            <a:off x="609600" y="1363606"/>
            <a:ext cx="6430178" cy="4878444"/>
          </a:xfrm>
        </p:spPr>
        <p:txBody>
          <a:bodyPr>
            <a:normAutofit fontScale="92500" lnSpcReduction="10000"/>
          </a:bodyPr>
          <a:lstStyle/>
          <a:p>
            <a:pPr marL="285750" indent="-285750">
              <a:buFont typeface="Arial" panose="020B0604020202020204" pitchFamily="34" charset="0"/>
              <a:buChar char="•"/>
            </a:pPr>
            <a:r>
              <a:rPr lang="en-US" dirty="0"/>
              <a:t>Standard CPB cannulation</a:t>
            </a:r>
          </a:p>
          <a:p>
            <a:pPr marL="742950" lvl="1" indent="-285750">
              <a:buFont typeface="Arial" panose="020B0604020202020204" pitchFamily="34" charset="0"/>
              <a:buChar char="•"/>
            </a:pPr>
            <a:r>
              <a:rPr lang="en-US" dirty="0" err="1"/>
              <a:t>Bicaval</a:t>
            </a:r>
            <a:r>
              <a:rPr lang="en-US" dirty="0"/>
              <a:t> venous drainage</a:t>
            </a:r>
          </a:p>
          <a:p>
            <a:pPr marL="742950" lvl="1" indent="-285750">
              <a:buFont typeface="Arial" panose="020B0604020202020204" pitchFamily="34" charset="0"/>
              <a:buChar char="•"/>
            </a:pPr>
            <a:r>
              <a:rPr lang="en-US" dirty="0"/>
              <a:t>Ascending aortic infusion</a:t>
            </a:r>
          </a:p>
          <a:p>
            <a:pPr marL="742950" lvl="1" indent="-285750">
              <a:buFont typeface="Arial" panose="020B0604020202020204" pitchFamily="34" charset="0"/>
              <a:buChar char="•"/>
            </a:pPr>
            <a:r>
              <a:rPr lang="en-US" dirty="0"/>
              <a:t>Left ventricular vent</a:t>
            </a:r>
          </a:p>
          <a:p>
            <a:pPr marL="285750" indent="-285750">
              <a:buFont typeface="Arial" panose="020B0604020202020204" pitchFamily="34" charset="0"/>
              <a:buChar char="•"/>
            </a:pPr>
            <a:r>
              <a:rPr lang="en-US" dirty="0"/>
              <a:t>Systemic cooling to 18 degrees</a:t>
            </a:r>
          </a:p>
          <a:p>
            <a:pPr marL="742950" lvl="1" indent="-285750">
              <a:buFont typeface="Arial" panose="020B0604020202020204" pitchFamily="34" charset="0"/>
              <a:buChar char="•"/>
            </a:pPr>
            <a:r>
              <a:rPr lang="en-US" dirty="0"/>
              <a:t>45-90 minutes</a:t>
            </a:r>
          </a:p>
          <a:p>
            <a:pPr marL="285750" indent="-285750">
              <a:buFont typeface="Arial" panose="020B0604020202020204" pitchFamily="34" charset="0"/>
              <a:buChar char="•"/>
            </a:pPr>
            <a:r>
              <a:rPr lang="en-US" dirty="0"/>
              <a:t>Mobilization of the right pulmonary artery from the ascending aorta and superior vena cava</a:t>
            </a:r>
          </a:p>
          <a:p>
            <a:pPr marL="285750" indent="-285750">
              <a:buFont typeface="Arial" panose="020B0604020202020204" pitchFamily="34" charset="0"/>
              <a:buChar char="•"/>
            </a:pPr>
            <a:r>
              <a:rPr lang="en-US" dirty="0"/>
              <a:t>Aortic cross clamp</a:t>
            </a:r>
          </a:p>
          <a:p>
            <a:pPr marL="285750" indent="-285750">
              <a:buFont typeface="Arial" panose="020B0604020202020204" pitchFamily="34" charset="0"/>
              <a:buChar char="•"/>
            </a:pPr>
            <a:r>
              <a:rPr lang="en-US" dirty="0"/>
              <a:t>Cold blood cardioplegia</a:t>
            </a:r>
          </a:p>
          <a:p>
            <a:pPr marL="285750" indent="-285750">
              <a:buFont typeface="Arial" panose="020B0604020202020204" pitchFamily="34" charset="0"/>
              <a:buChar char="•"/>
            </a:pPr>
            <a:r>
              <a:rPr lang="en-US" dirty="0"/>
              <a:t>Incision in the right pulmonary artery beyond the upper lobe branch</a:t>
            </a:r>
          </a:p>
          <a:p>
            <a:pPr marL="285750" indent="-285750">
              <a:buFont typeface="Arial" panose="020B0604020202020204" pitchFamily="34" charset="0"/>
              <a:buChar char="•"/>
            </a:pPr>
            <a:r>
              <a:rPr lang="en-US" dirty="0"/>
              <a:t>Circulatory arrest for the dissection</a:t>
            </a:r>
          </a:p>
        </p:txBody>
      </p:sp>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63730" y="633875"/>
            <a:ext cx="3241727" cy="245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43987" y="3357846"/>
            <a:ext cx="3481388"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39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Surgical Techniques</a:t>
            </a:r>
          </a:p>
        </p:txBody>
      </p:sp>
      <p:sp>
        <p:nvSpPr>
          <p:cNvPr id="3" name="Content Placeholder 2"/>
          <p:cNvSpPr>
            <a:spLocks noGrp="1"/>
          </p:cNvSpPr>
          <p:nvPr>
            <p:ph idx="1"/>
          </p:nvPr>
        </p:nvSpPr>
        <p:spPr>
          <a:xfrm>
            <a:off x="609600" y="1477906"/>
            <a:ext cx="6064716" cy="4949271"/>
          </a:xfrm>
        </p:spPr>
        <p:txBody>
          <a:bodyPr vert="horz" lIns="91440" tIns="45720" rIns="91440" bIns="45720" rtlCol="0" anchor="t">
            <a:normAutofit/>
          </a:bodyPr>
          <a:lstStyle/>
          <a:p>
            <a:r>
              <a:rPr lang="en-US" dirty="0"/>
              <a:t>Identification of correct dissection plane</a:t>
            </a:r>
          </a:p>
          <a:p>
            <a:pPr lvl="1"/>
            <a:r>
              <a:rPr lang="en-US" dirty="0"/>
              <a:t>Jamieson suction device</a:t>
            </a:r>
          </a:p>
          <a:p>
            <a:pPr lvl="1"/>
            <a:r>
              <a:rPr lang="en-US" dirty="0"/>
              <a:t>Long fine double action forceps</a:t>
            </a:r>
          </a:p>
          <a:p>
            <a:pPr lvl="1"/>
            <a:r>
              <a:rPr lang="en-US" dirty="0"/>
              <a:t>“Pearly white”</a:t>
            </a:r>
          </a:p>
          <a:p>
            <a:pPr lvl="1"/>
            <a:r>
              <a:rPr lang="en-US" dirty="0"/>
              <a:t>Pink color suggest too deep, entering adventitial plane</a:t>
            </a:r>
          </a:p>
          <a:p>
            <a:pPr lvl="1"/>
            <a:r>
              <a:rPr lang="en-US" dirty="0"/>
              <a:t>Begin where it's easy</a:t>
            </a:r>
          </a:p>
          <a:p>
            <a:pPr lvl="2"/>
            <a:r>
              <a:rPr lang="en-US" dirty="0"/>
              <a:t>At the level of the incision</a:t>
            </a:r>
          </a:p>
          <a:p>
            <a:pPr lvl="2"/>
            <a:r>
              <a:rPr lang="en-US" dirty="0"/>
              <a:t>More distally where there is clearly mural organized thrombus</a:t>
            </a:r>
          </a:p>
          <a:p>
            <a:pPr lvl="1"/>
            <a:endParaRPr lang="en-US"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8695" y="685800"/>
            <a:ext cx="346603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9F504103-9CDE-A996-AD42-351D9CD46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9090" y="3611887"/>
            <a:ext cx="4679484" cy="1200150"/>
          </a:xfrm>
          <a:prstGeom prst="rect">
            <a:avLst/>
          </a:prstGeom>
        </p:spPr>
      </p:pic>
      <p:pic>
        <p:nvPicPr>
          <p:cNvPr id="5" name="Picture 4">
            <a:extLst>
              <a:ext uri="{FF2B5EF4-FFF2-40B4-BE49-F238E27FC236}">
                <a16:creationId xmlns:a16="http://schemas.microsoft.com/office/drawing/2014/main" id="{03467AB8-80B4-0D68-DA54-D312FA909F1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9090" y="4696138"/>
            <a:ext cx="4679484" cy="1962357"/>
          </a:xfrm>
          <a:prstGeom prst="rect">
            <a:avLst/>
          </a:prstGeom>
        </p:spPr>
      </p:pic>
    </p:spTree>
    <p:extLst>
      <p:ext uri="{BB962C8B-B14F-4D97-AF65-F5344CB8AC3E}">
        <p14:creationId xmlns:p14="http://schemas.microsoft.com/office/powerpoint/2010/main" val="417384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Techniques</a:t>
            </a:r>
          </a:p>
        </p:txBody>
      </p:sp>
      <p:sp>
        <p:nvSpPr>
          <p:cNvPr id="3" name="Content Placeholder 2"/>
          <p:cNvSpPr>
            <a:spLocks noGrp="1"/>
          </p:cNvSpPr>
          <p:nvPr>
            <p:ph idx="4294967295"/>
          </p:nvPr>
        </p:nvSpPr>
        <p:spPr>
          <a:xfrm>
            <a:off x="609600" y="1499839"/>
            <a:ext cx="10412186" cy="4949947"/>
          </a:xfrm>
        </p:spPr>
        <p:txBody>
          <a:bodyPr>
            <a:normAutofit fontScale="92500" lnSpcReduction="10000"/>
          </a:bodyPr>
          <a:lstStyle/>
          <a:p>
            <a:r>
              <a:rPr lang="en-US" dirty="0"/>
              <a:t>Continue dissection distally into each </a:t>
            </a:r>
            <a:r>
              <a:rPr lang="en-US" dirty="0" err="1"/>
              <a:t>subsegmental</a:t>
            </a:r>
            <a:r>
              <a:rPr lang="en-US" dirty="0"/>
              <a:t> branch</a:t>
            </a:r>
          </a:p>
          <a:p>
            <a:pPr lvl="1"/>
            <a:r>
              <a:rPr lang="en-US" dirty="0"/>
              <a:t>Eversion technique</a:t>
            </a:r>
          </a:p>
          <a:p>
            <a:pPr lvl="1"/>
            <a:r>
              <a:rPr lang="en-US" dirty="0"/>
              <a:t>“Feathered tail”</a:t>
            </a:r>
          </a:p>
          <a:p>
            <a:r>
              <a:rPr lang="en-US" dirty="0"/>
              <a:t>Transection = trouble!</a:t>
            </a:r>
          </a:p>
          <a:p>
            <a:pPr lvl="1"/>
            <a:r>
              <a:rPr lang="en-US" dirty="0"/>
              <a:t>No benefit if cannot retrieve residual specimen</a:t>
            </a:r>
          </a:p>
          <a:p>
            <a:r>
              <a:rPr lang="en-US" dirty="0"/>
              <a:t>Tearing = BIG TROUBLE!</a:t>
            </a:r>
          </a:p>
          <a:p>
            <a:pPr lvl="1"/>
            <a:r>
              <a:rPr lang="en-US" dirty="0"/>
              <a:t>Pulmonary hemorrhage</a:t>
            </a:r>
          </a:p>
          <a:p>
            <a:r>
              <a:rPr lang="en-US" dirty="0"/>
              <a:t>Hypothermic circulatory arrest essential</a:t>
            </a:r>
          </a:p>
          <a:p>
            <a:pPr lvl="1"/>
            <a:r>
              <a:rPr lang="en-US" dirty="0"/>
              <a:t>Robust bronchial circulation</a:t>
            </a:r>
          </a:p>
          <a:p>
            <a:pPr lvl="1"/>
            <a:r>
              <a:rPr lang="en-US" dirty="0"/>
              <a:t>20 minutes/10 minute reperfusion</a:t>
            </a:r>
          </a:p>
          <a:p>
            <a:r>
              <a:rPr lang="en-US" dirty="0"/>
              <a:t>Slow rewarming</a:t>
            </a:r>
          </a:p>
          <a:p>
            <a:pPr lvl="1"/>
            <a:r>
              <a:rPr lang="en-US" dirty="0"/>
              <a:t>&lt;10 degree gradient between blood and body</a:t>
            </a:r>
          </a:p>
          <a:p>
            <a:pPr lvl="1"/>
            <a:r>
              <a:rPr lang="en-US" dirty="0"/>
              <a:t>90-120 minutes</a:t>
            </a:r>
          </a:p>
          <a:p>
            <a:endParaRPr lang="en-US" dirty="0"/>
          </a:p>
          <a:p>
            <a:endParaRPr lang="en-US" dirty="0"/>
          </a:p>
        </p:txBody>
      </p:sp>
    </p:spTree>
    <p:extLst>
      <p:ext uri="{BB962C8B-B14F-4D97-AF65-F5344CB8AC3E}">
        <p14:creationId xmlns:p14="http://schemas.microsoft.com/office/powerpoint/2010/main" val="251737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3B3A56-E866-266F-BB20-3E005D83F0D2}"/>
              </a:ext>
            </a:extLst>
          </p:cNvPr>
          <p:cNvGrpSpPr/>
          <p:nvPr/>
        </p:nvGrpSpPr>
        <p:grpSpPr>
          <a:xfrm>
            <a:off x="0" y="0"/>
            <a:ext cx="12192000" cy="6858000"/>
            <a:chOff x="0" y="0"/>
            <a:chExt cx="12192000" cy="6858000"/>
          </a:xfrm>
        </p:grpSpPr>
        <p:pic>
          <p:nvPicPr>
            <p:cNvPr id="5" name="Picture 4" descr="A blue and white blurry background&#10;&#10;Description automatically generated">
              <a:extLst>
                <a:ext uri="{FF2B5EF4-FFF2-40B4-BE49-F238E27FC236}">
                  <a16:creationId xmlns:a16="http://schemas.microsoft.com/office/drawing/2014/main" id="{ACC88553-98FC-E34E-E301-BADBDCA151B1}"/>
                </a:ext>
              </a:extLst>
            </p:cNvPr>
            <p:cNvPicPr>
              <a:picLocks noChangeAspect="1"/>
            </p:cNvPicPr>
            <p:nvPr/>
          </p:nvPicPr>
          <p:blipFill>
            <a:blip r:embed="rId3"/>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FBBDA27-C208-67CE-F680-697E3C470EB2}"/>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Title 3">
            <a:extLst>
              <a:ext uri="{FF2B5EF4-FFF2-40B4-BE49-F238E27FC236}">
                <a16:creationId xmlns:a16="http://schemas.microsoft.com/office/drawing/2014/main" id="{9C4E2436-DB47-4992-EEC7-16763E0273D8}"/>
              </a:ext>
            </a:extLst>
          </p:cNvPr>
          <p:cNvSpPr txBox="1">
            <a:spLocks/>
          </p:cNvSpPr>
          <p:nvPr/>
        </p:nvSpPr>
        <p:spPr>
          <a:xfrm>
            <a:off x="1435443" y="2203045"/>
            <a:ext cx="9321114" cy="196655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rPr>
              <a:t>Results</a:t>
            </a:r>
            <a:endParaRPr kumimoji="0" lang="en-US" sz="6600" b="1" i="0" u="none" strike="noStrike" kern="1200" cap="none" spc="0" normalizeH="0" baseline="0" noProof="0" dirty="0">
              <a:ln>
                <a:noFill/>
              </a:ln>
              <a:solidFill>
                <a:srgbClr val="FFFFFF"/>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65754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CA6607-B7EA-16F0-0FFF-5C08C43E2184}"/>
              </a:ext>
            </a:extLst>
          </p:cNvPr>
          <p:cNvPicPr>
            <a:picLocks noChangeAspect="1"/>
          </p:cNvPicPr>
          <p:nvPr/>
        </p:nvPicPr>
        <p:blipFill>
          <a:blip r:embed="rId2"/>
          <a:stretch>
            <a:fillRect/>
          </a:stretch>
        </p:blipFill>
        <p:spPr>
          <a:xfrm>
            <a:off x="471301" y="540663"/>
            <a:ext cx="5740695" cy="1111307"/>
          </a:xfrm>
          <a:prstGeom prst="rect">
            <a:avLst/>
          </a:prstGeom>
        </p:spPr>
      </p:pic>
      <p:pic>
        <p:nvPicPr>
          <p:cNvPr id="7" name="Picture 6">
            <a:extLst>
              <a:ext uri="{FF2B5EF4-FFF2-40B4-BE49-F238E27FC236}">
                <a16:creationId xmlns:a16="http://schemas.microsoft.com/office/drawing/2014/main" id="{76F6B24E-6BE7-770E-E82F-59C3BBB46C47}"/>
              </a:ext>
            </a:extLst>
          </p:cNvPr>
          <p:cNvPicPr>
            <a:picLocks noChangeAspect="1"/>
          </p:cNvPicPr>
          <p:nvPr/>
        </p:nvPicPr>
        <p:blipFill>
          <a:blip r:embed="rId3"/>
          <a:stretch>
            <a:fillRect/>
          </a:stretch>
        </p:blipFill>
        <p:spPr>
          <a:xfrm>
            <a:off x="599167" y="1612178"/>
            <a:ext cx="4178515" cy="819192"/>
          </a:xfrm>
          <a:prstGeom prst="rect">
            <a:avLst/>
          </a:prstGeom>
        </p:spPr>
      </p:pic>
      <p:pic>
        <p:nvPicPr>
          <p:cNvPr id="11" name="Picture 10">
            <a:extLst>
              <a:ext uri="{FF2B5EF4-FFF2-40B4-BE49-F238E27FC236}">
                <a16:creationId xmlns:a16="http://schemas.microsoft.com/office/drawing/2014/main" id="{B8A903FB-68C5-A34A-E8EB-A61D81969EFC}"/>
              </a:ext>
            </a:extLst>
          </p:cNvPr>
          <p:cNvPicPr>
            <a:picLocks noChangeAspect="1"/>
          </p:cNvPicPr>
          <p:nvPr/>
        </p:nvPicPr>
        <p:blipFill>
          <a:blip r:embed="rId4"/>
          <a:stretch>
            <a:fillRect/>
          </a:stretch>
        </p:blipFill>
        <p:spPr>
          <a:xfrm>
            <a:off x="6501160" y="2569678"/>
            <a:ext cx="4938951" cy="2637942"/>
          </a:xfrm>
          <a:prstGeom prst="rect">
            <a:avLst/>
          </a:prstGeom>
        </p:spPr>
      </p:pic>
      <p:pic>
        <p:nvPicPr>
          <p:cNvPr id="13" name="Picture 12">
            <a:extLst>
              <a:ext uri="{FF2B5EF4-FFF2-40B4-BE49-F238E27FC236}">
                <a16:creationId xmlns:a16="http://schemas.microsoft.com/office/drawing/2014/main" id="{9B2DC034-109A-6FA0-A7CC-7EC22D1EDF76}"/>
              </a:ext>
            </a:extLst>
          </p:cNvPr>
          <p:cNvPicPr>
            <a:picLocks noChangeAspect="1"/>
          </p:cNvPicPr>
          <p:nvPr/>
        </p:nvPicPr>
        <p:blipFill>
          <a:blip r:embed="rId5"/>
          <a:stretch>
            <a:fillRect/>
          </a:stretch>
        </p:blipFill>
        <p:spPr>
          <a:xfrm>
            <a:off x="611732" y="2569678"/>
            <a:ext cx="5397026" cy="2933704"/>
          </a:xfrm>
          <a:prstGeom prst="rect">
            <a:avLst/>
          </a:prstGeom>
        </p:spPr>
      </p:pic>
      <p:sp>
        <p:nvSpPr>
          <p:cNvPr id="14" name="TextBox 13">
            <a:extLst>
              <a:ext uri="{FF2B5EF4-FFF2-40B4-BE49-F238E27FC236}">
                <a16:creationId xmlns:a16="http://schemas.microsoft.com/office/drawing/2014/main" id="{6FA6FC1B-A8C4-116A-F49B-1175BCE02748}"/>
              </a:ext>
            </a:extLst>
          </p:cNvPr>
          <p:cNvSpPr txBox="1"/>
          <p:nvPr/>
        </p:nvSpPr>
        <p:spPr>
          <a:xfrm>
            <a:off x="4724400" y="5715400"/>
            <a:ext cx="2771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Operative mortality of 8.7%</a:t>
            </a:r>
          </a:p>
        </p:txBody>
      </p:sp>
      <p:sp>
        <p:nvSpPr>
          <p:cNvPr id="2" name="Footer Placeholder 1">
            <a:extLst>
              <a:ext uri="{FF2B5EF4-FFF2-40B4-BE49-F238E27FC236}">
                <a16:creationId xmlns:a16="http://schemas.microsoft.com/office/drawing/2014/main" id="{ADD9ED94-0FF0-ED12-2EEF-0A2067033C0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CO, cardiac output; PAP, pulmonary artery pressure.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Jamieson SW,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Cardiovasc Surg.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1993;106(1):116-26.</a:t>
            </a:r>
          </a:p>
        </p:txBody>
      </p:sp>
      <p:pic>
        <p:nvPicPr>
          <p:cNvPr id="3" name="Picture 2">
            <a:extLst>
              <a:ext uri="{FF2B5EF4-FFF2-40B4-BE49-F238E27FC236}">
                <a16:creationId xmlns:a16="http://schemas.microsoft.com/office/drawing/2014/main" id="{8609F619-3B9D-AA32-4888-EDAC04C27C63}"/>
              </a:ext>
            </a:extLst>
          </p:cNvPr>
          <p:cNvPicPr>
            <a:picLocks noChangeAspect="1"/>
          </p:cNvPicPr>
          <p:nvPr/>
        </p:nvPicPr>
        <p:blipFill>
          <a:blip r:embed="rId6"/>
          <a:stretch>
            <a:fillRect/>
          </a:stretch>
        </p:blipFill>
        <p:spPr>
          <a:xfrm>
            <a:off x="5355557" y="6256343"/>
            <a:ext cx="1257365" cy="476274"/>
          </a:xfrm>
          <a:prstGeom prst="rect">
            <a:avLst/>
          </a:prstGeom>
        </p:spPr>
      </p:pic>
    </p:spTree>
    <p:extLst>
      <p:ext uri="{BB962C8B-B14F-4D97-AF65-F5344CB8AC3E}">
        <p14:creationId xmlns:p14="http://schemas.microsoft.com/office/powerpoint/2010/main" val="121703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5ED1F7-C90B-2D81-8BCD-D6BD100A0D5D}"/>
              </a:ext>
            </a:extLst>
          </p:cNvPr>
          <p:cNvGrpSpPr/>
          <p:nvPr/>
        </p:nvGrpSpPr>
        <p:grpSpPr>
          <a:xfrm>
            <a:off x="726332" y="1278082"/>
            <a:ext cx="7825565" cy="4865729"/>
            <a:chOff x="726333" y="2275443"/>
            <a:chExt cx="6138162" cy="3816546"/>
          </a:xfrm>
        </p:grpSpPr>
        <p:pic>
          <p:nvPicPr>
            <p:cNvPr id="9" name="Picture 8">
              <a:extLst>
                <a:ext uri="{FF2B5EF4-FFF2-40B4-BE49-F238E27FC236}">
                  <a16:creationId xmlns:a16="http://schemas.microsoft.com/office/drawing/2014/main" id="{BECFDDE8-6CA2-AA25-A6F9-A12A881B799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26333" y="2275443"/>
              <a:ext cx="2800494" cy="3816546"/>
            </a:xfrm>
            <a:prstGeom prst="rect">
              <a:avLst/>
            </a:prstGeom>
          </p:spPr>
        </p:pic>
        <p:pic>
          <p:nvPicPr>
            <p:cNvPr id="11" name="Picture 10">
              <a:extLst>
                <a:ext uri="{FF2B5EF4-FFF2-40B4-BE49-F238E27FC236}">
                  <a16:creationId xmlns:a16="http://schemas.microsoft.com/office/drawing/2014/main" id="{92B5C732-F0CE-D9B9-3E03-894064C7D3E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038600" y="2276408"/>
              <a:ext cx="2825895" cy="2609984"/>
            </a:xfrm>
            <a:prstGeom prst="rect">
              <a:avLst/>
            </a:prstGeom>
          </p:spPr>
        </p:pic>
      </p:grpSp>
      <p:sp>
        <p:nvSpPr>
          <p:cNvPr id="4" name="Rectangle 3">
            <a:extLst>
              <a:ext uri="{FF2B5EF4-FFF2-40B4-BE49-F238E27FC236}">
                <a16:creationId xmlns:a16="http://schemas.microsoft.com/office/drawing/2014/main" id="{3035325B-C8C5-8C8D-BABE-E9BA1B7D2938}"/>
              </a:ext>
            </a:extLst>
          </p:cNvPr>
          <p:cNvSpPr/>
          <p:nvPr/>
        </p:nvSpPr>
        <p:spPr>
          <a:xfrm>
            <a:off x="735857" y="1986275"/>
            <a:ext cx="3489765" cy="238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807D027-FCE9-58DA-6EE6-06B71D262312}"/>
              </a:ext>
            </a:extLst>
          </p:cNvPr>
          <p:cNvSpPr/>
          <p:nvPr/>
        </p:nvSpPr>
        <p:spPr>
          <a:xfrm>
            <a:off x="735857" y="2468495"/>
            <a:ext cx="3489765" cy="238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190641E-A83B-C3B5-78F4-7D2EB1F08E24}"/>
              </a:ext>
            </a:extLst>
          </p:cNvPr>
          <p:cNvSpPr/>
          <p:nvPr/>
        </p:nvSpPr>
        <p:spPr>
          <a:xfrm>
            <a:off x="726330" y="2962589"/>
            <a:ext cx="3489765" cy="442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80B6E249-0FB8-C4F9-89E7-34421C56B406}"/>
              </a:ext>
            </a:extLst>
          </p:cNvPr>
          <p:cNvSpPr/>
          <p:nvPr/>
        </p:nvSpPr>
        <p:spPr>
          <a:xfrm>
            <a:off x="735857" y="5678549"/>
            <a:ext cx="3489765" cy="238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84DE6E26-E12C-F904-68F3-3E0A91029D92}"/>
              </a:ext>
            </a:extLst>
          </p:cNvPr>
          <p:cNvSpPr/>
          <p:nvPr/>
        </p:nvSpPr>
        <p:spPr>
          <a:xfrm>
            <a:off x="5099004" y="3026221"/>
            <a:ext cx="3366039" cy="238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4313361C-0A5B-D0CC-4BCE-E7866F34760E}"/>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ICU, intensive care unit; NYHA, New York Heart Association.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Madani</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MM,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Ann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Surg.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2012;94(1):97-103.</a:t>
            </a:r>
          </a:p>
        </p:txBody>
      </p:sp>
      <p:sp>
        <p:nvSpPr>
          <p:cNvPr id="6" name="TextBox 5">
            <a:extLst>
              <a:ext uri="{FF2B5EF4-FFF2-40B4-BE49-F238E27FC236}">
                <a16:creationId xmlns:a16="http://schemas.microsoft.com/office/drawing/2014/main" id="{89D8473C-C134-AF45-E083-C8BD41F98D7C}"/>
              </a:ext>
            </a:extLst>
          </p:cNvPr>
          <p:cNvSpPr txBox="1"/>
          <p:nvPr/>
        </p:nvSpPr>
        <p:spPr>
          <a:xfrm>
            <a:off x="609600" y="318507"/>
            <a:ext cx="11485418"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3F3F3F"/>
                </a:solidFill>
                <a:effectLst/>
                <a:uLnTx/>
                <a:uFillTx/>
                <a:latin typeface="Arial" panose="020B0604020202020204"/>
                <a:ea typeface="+mn-ea"/>
                <a:cs typeface="+mn-cs"/>
              </a:rPr>
              <a:t>Pulmonary Endarterectomy: Recent Changes in a Single Institution's Experience of More Than 2,700 Patients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Michael M.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Madani</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MD, William R. Auger, MD, Victor Pretorius, MD,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Naohide</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Sakakibara</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MD, Kim M. Kerr, MD, Nick H. Kim, MD, Peter F.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Fedullo</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MD, and Stuart W. Jamieson, MD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Divisions of Cardiovascular and Thoracic Surgery and Pulmonary and Critical Care Medicine, University of California San Diego Health Center, San Diego, California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953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8FAC28-F276-69F7-9912-8FB9C0FC3F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739"/>
          <a:stretch/>
        </p:blipFill>
        <p:spPr>
          <a:xfrm>
            <a:off x="5261024" y="1148783"/>
            <a:ext cx="5170176" cy="4947960"/>
          </a:xfrm>
          <a:prstGeom prst="rect">
            <a:avLst/>
          </a:prstGeom>
        </p:spPr>
      </p:pic>
      <p:pic>
        <p:nvPicPr>
          <p:cNvPr id="6" name="Picture 5">
            <a:extLst>
              <a:ext uri="{FF2B5EF4-FFF2-40B4-BE49-F238E27FC236}">
                <a16:creationId xmlns:a16="http://schemas.microsoft.com/office/drawing/2014/main" id="{1C775275-4D31-D9A5-058B-A1869B62EEA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77327" y="1237850"/>
            <a:ext cx="3362951" cy="5118500"/>
          </a:xfrm>
          <a:prstGeom prst="rect">
            <a:avLst/>
          </a:prstGeom>
        </p:spPr>
      </p:pic>
      <p:sp>
        <p:nvSpPr>
          <p:cNvPr id="10" name="Rectangle 9">
            <a:extLst>
              <a:ext uri="{FF2B5EF4-FFF2-40B4-BE49-F238E27FC236}">
                <a16:creationId xmlns:a16="http://schemas.microsoft.com/office/drawing/2014/main" id="{0CF1CF3F-405C-8B17-EFCB-BDC25C544C83}"/>
              </a:ext>
            </a:extLst>
          </p:cNvPr>
          <p:cNvSpPr/>
          <p:nvPr/>
        </p:nvSpPr>
        <p:spPr>
          <a:xfrm>
            <a:off x="761678" y="2685534"/>
            <a:ext cx="3378600" cy="329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C952F5BE-1604-7E61-7138-E2E0A61EB3F8}"/>
              </a:ext>
            </a:extLst>
          </p:cNvPr>
          <p:cNvSpPr/>
          <p:nvPr/>
        </p:nvSpPr>
        <p:spPr>
          <a:xfrm>
            <a:off x="777327" y="3393694"/>
            <a:ext cx="3362951" cy="329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DE64E70-46FF-EB97-0FF1-935BD8B184C8}"/>
              </a:ext>
            </a:extLst>
          </p:cNvPr>
          <p:cNvSpPr/>
          <p:nvPr/>
        </p:nvSpPr>
        <p:spPr>
          <a:xfrm>
            <a:off x="761677" y="5961618"/>
            <a:ext cx="3378599" cy="3295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8A6F9350-E25E-59FF-08E4-C8B4DE7BB1C8}"/>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ICU, intensive care unit; NYHA, New York Heart Association.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Madani</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MM,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Ann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Surg.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2012;94(1):97-103.</a:t>
            </a:r>
          </a:p>
        </p:txBody>
      </p:sp>
      <p:sp>
        <p:nvSpPr>
          <p:cNvPr id="2" name="TextBox 1">
            <a:extLst>
              <a:ext uri="{FF2B5EF4-FFF2-40B4-BE49-F238E27FC236}">
                <a16:creationId xmlns:a16="http://schemas.microsoft.com/office/drawing/2014/main" id="{B3D9C73B-69CD-C344-B00C-EF338EF1C5CC}"/>
              </a:ext>
            </a:extLst>
          </p:cNvPr>
          <p:cNvSpPr txBox="1"/>
          <p:nvPr/>
        </p:nvSpPr>
        <p:spPr>
          <a:xfrm>
            <a:off x="609600" y="318507"/>
            <a:ext cx="11485418"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700" b="1" i="0" u="none" strike="noStrike" kern="1200" cap="none" spc="0" normalizeH="0" baseline="0" noProof="0" dirty="0">
                <a:ln>
                  <a:noFill/>
                </a:ln>
                <a:solidFill>
                  <a:srgbClr val="3F3F3F"/>
                </a:solidFill>
                <a:effectLst/>
                <a:uLnTx/>
                <a:uFillTx/>
                <a:latin typeface="Arial" panose="020B0604020202020204"/>
                <a:ea typeface="+mn-ea"/>
                <a:cs typeface="+mn-cs"/>
              </a:rPr>
              <a:t>Pulmonary Endarterectomy: Recent Changes in a Single Institution's Experience of More Than 2,700 Patients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Michael M.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Madani</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MD, William R. Auger, MD, Victor Pretorius, MD,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Naohide</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Sakakibara</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MD, Kim M. Kerr, MD, Nick H. Kim, MD, Peter F. </a:t>
            </a:r>
            <a:r>
              <a:rPr kumimoji="0" lang="en-US" sz="1100" b="0" i="0" u="none" strike="noStrike" kern="1200" cap="none" spc="0" normalizeH="0" baseline="0" noProof="0" dirty="0" err="1">
                <a:ln>
                  <a:noFill/>
                </a:ln>
                <a:solidFill>
                  <a:srgbClr val="3F3F3F"/>
                </a:solidFill>
                <a:effectLst/>
                <a:uLnTx/>
                <a:uFillTx/>
                <a:latin typeface="Arial" panose="020B0604020202020204"/>
                <a:ea typeface="+mn-ea"/>
                <a:cs typeface="+mn-cs"/>
              </a:rPr>
              <a:t>Fedullo</a:t>
            </a:r>
            <a:r>
              <a:rPr kumimoji="0" lang="en-US" sz="1100" b="0" i="0" u="none" strike="noStrike" kern="1200" cap="none" spc="0" normalizeH="0" baseline="0" noProof="0" dirty="0">
                <a:ln>
                  <a:noFill/>
                </a:ln>
                <a:solidFill>
                  <a:srgbClr val="3F3F3F"/>
                </a:solidFill>
                <a:effectLst/>
                <a:uLnTx/>
                <a:uFillTx/>
                <a:latin typeface="Arial" panose="020B0604020202020204"/>
                <a:ea typeface="+mn-ea"/>
                <a:cs typeface="+mn-cs"/>
              </a:rPr>
              <a:t>, MD, and Stuart W. Jamieson, MD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3F3F3F"/>
                </a:solidFill>
                <a:effectLst/>
                <a:uLnTx/>
                <a:uFillTx/>
                <a:latin typeface="Arial" panose="020B0604020202020204"/>
                <a:ea typeface="+mn-ea"/>
                <a:cs typeface="+mn-cs"/>
              </a:rPr>
              <a:t>Divisions of Cardiovascular and Thoracic Surgery and Pulmonary and Critical Care Medicine, University of California San Diego Health Center, San Diego, California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687BA53B-284B-C596-E248-C9CC3DF77854}"/>
              </a:ext>
            </a:extLst>
          </p:cNvPr>
          <p:cNvSpPr txBox="1"/>
          <p:nvPr/>
        </p:nvSpPr>
        <p:spPr>
          <a:xfrm>
            <a:off x="6967503" y="6123687"/>
            <a:ext cx="29241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cs typeface="+mn-cs"/>
              </a:rPr>
              <a:t>Operative mortality ~2%</a:t>
            </a:r>
          </a:p>
        </p:txBody>
      </p:sp>
    </p:spTree>
    <p:extLst>
      <p:ext uri="{BB962C8B-B14F-4D97-AF65-F5344CB8AC3E}">
        <p14:creationId xmlns:p14="http://schemas.microsoft.com/office/powerpoint/2010/main" val="382332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9267CC-39FB-5B25-0585-8C4688787A37}"/>
              </a:ext>
            </a:extLst>
          </p:cNvPr>
          <p:cNvPicPr>
            <a:picLocks noChangeAspect="1"/>
          </p:cNvPicPr>
          <p:nvPr/>
        </p:nvPicPr>
        <p:blipFill>
          <a:blip r:embed="rId2"/>
          <a:stretch>
            <a:fillRect/>
          </a:stretch>
        </p:blipFill>
        <p:spPr>
          <a:xfrm>
            <a:off x="459221" y="2450270"/>
            <a:ext cx="5848651" cy="3272024"/>
          </a:xfrm>
          <a:prstGeom prst="rect">
            <a:avLst/>
          </a:prstGeom>
        </p:spPr>
      </p:pic>
      <p:pic>
        <p:nvPicPr>
          <p:cNvPr id="9" name="Picture 8">
            <a:extLst>
              <a:ext uri="{FF2B5EF4-FFF2-40B4-BE49-F238E27FC236}">
                <a16:creationId xmlns:a16="http://schemas.microsoft.com/office/drawing/2014/main" id="{A4B2FB56-09B3-5081-435C-0A0EED6D8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4233" y="879834"/>
            <a:ext cx="5258546" cy="5476516"/>
          </a:xfrm>
          <a:prstGeom prst="rect">
            <a:avLst/>
          </a:prstGeom>
        </p:spPr>
      </p:pic>
      <p:sp>
        <p:nvSpPr>
          <p:cNvPr id="10" name="TextBox 9">
            <a:extLst>
              <a:ext uri="{FF2B5EF4-FFF2-40B4-BE49-F238E27FC236}">
                <a16:creationId xmlns:a16="http://schemas.microsoft.com/office/drawing/2014/main" id="{745E25F5-3B8B-0C94-1883-35A8C16EF84A}"/>
              </a:ext>
            </a:extLst>
          </p:cNvPr>
          <p:cNvSpPr txBox="1"/>
          <p:nvPr/>
        </p:nvSpPr>
        <p:spPr>
          <a:xfrm>
            <a:off x="2217938" y="5800637"/>
            <a:ext cx="233121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Surgical mortality 3.9%</a:t>
            </a:r>
          </a:p>
        </p:txBody>
      </p:sp>
      <p:sp>
        <p:nvSpPr>
          <p:cNvPr id="6" name="Footer Placeholder 5">
            <a:extLst>
              <a:ext uri="{FF2B5EF4-FFF2-40B4-BE49-F238E27FC236}">
                <a16:creationId xmlns:a16="http://schemas.microsoft.com/office/drawing/2014/main" id="{810EC8A9-3F98-9811-67FC-E4B7F2B5B159}"/>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WHO, World Health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Kerr MM,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Chest.</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2021;160(5):1822-31. </a:t>
            </a:r>
          </a:p>
        </p:txBody>
      </p:sp>
      <p:grpSp>
        <p:nvGrpSpPr>
          <p:cNvPr id="3" name="Group 2">
            <a:extLst>
              <a:ext uri="{FF2B5EF4-FFF2-40B4-BE49-F238E27FC236}">
                <a16:creationId xmlns:a16="http://schemas.microsoft.com/office/drawing/2014/main" id="{CD9BD155-29F1-4942-BC73-E9EAB13AB554}"/>
              </a:ext>
            </a:extLst>
          </p:cNvPr>
          <p:cNvGrpSpPr/>
          <p:nvPr/>
        </p:nvGrpSpPr>
        <p:grpSpPr>
          <a:xfrm>
            <a:off x="459221" y="196646"/>
            <a:ext cx="5576792" cy="1990616"/>
            <a:chOff x="459221" y="371068"/>
            <a:chExt cx="5088139" cy="1816193"/>
          </a:xfrm>
        </p:grpSpPr>
        <p:pic>
          <p:nvPicPr>
            <p:cNvPr id="4" name="Picture 3">
              <a:extLst>
                <a:ext uri="{FF2B5EF4-FFF2-40B4-BE49-F238E27FC236}">
                  <a16:creationId xmlns:a16="http://schemas.microsoft.com/office/drawing/2014/main" id="{2E2BFA02-FE73-6430-771B-6F4EF8B845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4957"/>
            <a:stretch/>
          </p:blipFill>
          <p:spPr>
            <a:xfrm>
              <a:off x="459221" y="371068"/>
              <a:ext cx="4973839" cy="1816193"/>
            </a:xfrm>
            <a:prstGeom prst="rect">
              <a:avLst/>
            </a:prstGeom>
          </p:spPr>
        </p:pic>
        <p:sp>
          <p:nvSpPr>
            <p:cNvPr id="2" name="Rectangle 1">
              <a:extLst>
                <a:ext uri="{FF2B5EF4-FFF2-40B4-BE49-F238E27FC236}">
                  <a16:creationId xmlns:a16="http://schemas.microsoft.com/office/drawing/2014/main" id="{259FFD18-5ECD-6E44-F22E-47D87348668B}"/>
                </a:ext>
              </a:extLst>
            </p:cNvPr>
            <p:cNvSpPr/>
            <p:nvPr/>
          </p:nvSpPr>
          <p:spPr>
            <a:xfrm>
              <a:off x="5097780" y="495300"/>
              <a:ext cx="449580" cy="327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46283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21FFB-6BF7-E8DB-C5A2-59D4DF52C6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91" y="1743699"/>
            <a:ext cx="3776511" cy="2160086"/>
          </a:xfrm>
          <a:prstGeom prst="rect">
            <a:avLst/>
          </a:prstGeom>
        </p:spPr>
      </p:pic>
      <p:pic>
        <p:nvPicPr>
          <p:cNvPr id="12" name="Picture 11">
            <a:extLst>
              <a:ext uri="{FF2B5EF4-FFF2-40B4-BE49-F238E27FC236}">
                <a16:creationId xmlns:a16="http://schemas.microsoft.com/office/drawing/2014/main" id="{D11D67F2-7618-64C9-850D-F0CF7E139F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092" y="3937510"/>
            <a:ext cx="3801730" cy="2418840"/>
          </a:xfrm>
          <a:prstGeom prst="rect">
            <a:avLst/>
          </a:prstGeom>
        </p:spPr>
      </p:pic>
      <p:pic>
        <p:nvPicPr>
          <p:cNvPr id="14" name="Picture 13">
            <a:extLst>
              <a:ext uri="{FF2B5EF4-FFF2-40B4-BE49-F238E27FC236}">
                <a16:creationId xmlns:a16="http://schemas.microsoft.com/office/drawing/2014/main" id="{E5BD5DBE-724E-79FC-1889-FCE7D39749E4}"/>
              </a:ext>
            </a:extLst>
          </p:cNvPr>
          <p:cNvPicPr>
            <a:picLocks noChangeAspect="1"/>
          </p:cNvPicPr>
          <p:nvPr/>
        </p:nvPicPr>
        <p:blipFill>
          <a:blip r:embed="rId4"/>
          <a:stretch>
            <a:fillRect/>
          </a:stretch>
        </p:blipFill>
        <p:spPr>
          <a:xfrm>
            <a:off x="5234750" y="1743699"/>
            <a:ext cx="6271660" cy="4923697"/>
          </a:xfrm>
          <a:prstGeom prst="rect">
            <a:avLst/>
          </a:prstGeom>
        </p:spPr>
      </p:pic>
      <p:sp>
        <p:nvSpPr>
          <p:cNvPr id="4" name="Footer Placeholder 3">
            <a:extLst>
              <a:ext uri="{FF2B5EF4-FFF2-40B4-BE49-F238E27FC236}">
                <a16:creationId xmlns:a16="http://schemas.microsoft.com/office/drawing/2014/main" id="{2082AF46-6CA6-147D-7C79-D940C5FE63A7}"/>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ECMO, extracorporeal membrane oxygenation; SE, standard error. 
Bergquist CS, et al. </a:t>
            </a:r>
            <a:r>
              <a:rPr kumimoji="0" lang="en-US" sz="7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Ann </a:t>
            </a:r>
            <a:r>
              <a:rPr kumimoji="0" lang="en-US" sz="7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Thorac</a:t>
            </a:r>
            <a:r>
              <a:rPr kumimoji="0" lang="en-US" sz="7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Surg. </a:t>
            </a:r>
            <a:r>
              <a:rPr kumimoji="0" lang="en-US" sz="7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2022;114(6):2157-62.</a:t>
            </a:r>
          </a:p>
        </p:txBody>
      </p:sp>
      <p:sp>
        <p:nvSpPr>
          <p:cNvPr id="3" name="TextBox 2">
            <a:extLst>
              <a:ext uri="{FF2B5EF4-FFF2-40B4-BE49-F238E27FC236}">
                <a16:creationId xmlns:a16="http://schemas.microsoft.com/office/drawing/2014/main" id="{5A561C20-89D6-3110-2550-89F903A19E98}"/>
              </a:ext>
            </a:extLst>
          </p:cNvPr>
          <p:cNvSpPr txBox="1"/>
          <p:nvPr/>
        </p:nvSpPr>
        <p:spPr>
          <a:xfrm>
            <a:off x="561358" y="190604"/>
            <a:ext cx="10507696"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3F3F"/>
                </a:solidFill>
                <a:effectLst/>
                <a:uLnTx/>
                <a:uFillTx/>
                <a:latin typeface="Arial" panose="020B0604020202020204"/>
                <a:ea typeface="+mn-ea"/>
                <a:cs typeface="+mn-cs"/>
              </a:rPr>
              <a:t>Pulmonary Endarterectomy for Chronic Thromboembolic Pulmonary Hypertension: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F3F3F"/>
                </a:solidFill>
                <a:effectLst/>
                <a:uLnTx/>
                <a:uFillTx/>
                <a:latin typeface="Arial" panose="020B0604020202020204"/>
                <a:ea typeface="+mn-ea"/>
                <a:cs typeface="+mn-cs"/>
              </a:rPr>
              <a:t>An STS Database Analysis</a:t>
            </a: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Curtis S. Bergquist, MD, </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Xiaoting</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Wu, PhD, </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Vallerie</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V. McLaughlin, MD, Carlo M. Rosati, MD, Victor Pretorius, MBChB, Donald S. </a:t>
            </a:r>
            <a:r>
              <a:rPr kumimoji="0" lang="en-US" sz="1200" b="0" i="0" u="none" strike="noStrike" kern="1200" cap="none" spc="0" normalizeH="0" baseline="0" noProof="0" dirty="0" err="1">
                <a:ln>
                  <a:noFill/>
                </a:ln>
                <a:solidFill>
                  <a:srgbClr val="3F3F3F"/>
                </a:solidFill>
                <a:effectLst/>
                <a:uLnTx/>
                <a:uFillTx/>
                <a:latin typeface="Arial" panose="020B0604020202020204"/>
                <a:ea typeface="+mn-ea"/>
                <a:cs typeface="+mn-cs"/>
              </a:rPr>
              <a:t>Likosky</a:t>
            </a: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 PhD, and Jonathan W. Haft, MD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3F3F3F"/>
                </a:solidFill>
                <a:effectLst/>
                <a:uLnTx/>
                <a:uFillTx/>
                <a:latin typeface="Arial" panose="020B0604020202020204"/>
                <a:ea typeface="+mn-ea"/>
                <a:cs typeface="+mn-cs"/>
              </a:rPr>
              <a:t>Department of Cardiac Surgery, Michigan Medicine, University of Michigan, Ann Arbor, Michigan; Division of Cardiovascular Medicine, Department of Internal Medicine, Michigan Medicine, University of Michigan, Ann Arbor, Michigan; and Sulpizio Cardiovascular Center, University of California San Diego, La Jolla, California </a:t>
            </a:r>
          </a:p>
        </p:txBody>
      </p:sp>
    </p:spTree>
    <p:extLst>
      <p:ext uri="{BB962C8B-B14F-4D97-AF65-F5344CB8AC3E}">
        <p14:creationId xmlns:p14="http://schemas.microsoft.com/office/powerpoint/2010/main" val="10232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47635-5C9A-D6A6-6402-DCE8E3E83272}"/>
              </a:ext>
            </a:extLst>
          </p:cNvPr>
          <p:cNvSpPr>
            <a:spLocks noGrp="1"/>
          </p:cNvSpPr>
          <p:nvPr>
            <p:ph type="title"/>
          </p:nvPr>
        </p:nvSpPr>
        <p:spPr>
          <a:xfrm>
            <a:off x="609600" y="199505"/>
            <a:ext cx="10744200" cy="1185577"/>
          </a:xfrm>
        </p:spPr>
        <p:txBody>
          <a:bodyPr/>
          <a:lstStyle/>
          <a:p>
            <a:r>
              <a:rPr lang="en-US"/>
              <a:t>UM CTEPH PEA Program</a:t>
            </a:r>
            <a:endParaRPr lang="en-US" dirty="0"/>
          </a:p>
        </p:txBody>
      </p:sp>
      <p:sp>
        <p:nvSpPr>
          <p:cNvPr id="9" name="TextBox 8">
            <a:extLst>
              <a:ext uri="{FF2B5EF4-FFF2-40B4-BE49-F238E27FC236}">
                <a16:creationId xmlns:a16="http://schemas.microsoft.com/office/drawing/2014/main" id="{9AC9B9D6-C751-1A50-123C-C30727AA837E}"/>
              </a:ext>
            </a:extLst>
          </p:cNvPr>
          <p:cNvSpPr txBox="1"/>
          <p:nvPr/>
        </p:nvSpPr>
        <p:spPr>
          <a:xfrm>
            <a:off x="1892711" y="5510464"/>
            <a:ext cx="25259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Operative mortality 4.1%</a:t>
            </a:r>
          </a:p>
        </p:txBody>
      </p:sp>
      <p:pic>
        <p:nvPicPr>
          <p:cNvPr id="2" name="Picture 1">
            <a:extLst>
              <a:ext uri="{FF2B5EF4-FFF2-40B4-BE49-F238E27FC236}">
                <a16:creationId xmlns:a16="http://schemas.microsoft.com/office/drawing/2014/main" id="{92623F7B-6301-83BE-9676-0E8269B0B1FB}"/>
              </a:ext>
            </a:extLst>
          </p:cNvPr>
          <p:cNvPicPr>
            <a:picLocks noChangeAspect="1"/>
          </p:cNvPicPr>
          <p:nvPr/>
        </p:nvPicPr>
        <p:blipFill>
          <a:blip r:embed="rId2"/>
          <a:stretch>
            <a:fillRect/>
          </a:stretch>
        </p:blipFill>
        <p:spPr>
          <a:xfrm>
            <a:off x="751923" y="1883161"/>
            <a:ext cx="4584589" cy="3517697"/>
          </a:xfrm>
          <a:prstGeom prst="rect">
            <a:avLst/>
          </a:prstGeom>
        </p:spPr>
      </p:pic>
      <p:pic>
        <p:nvPicPr>
          <p:cNvPr id="3" name="Picture 2">
            <a:extLst>
              <a:ext uri="{FF2B5EF4-FFF2-40B4-BE49-F238E27FC236}">
                <a16:creationId xmlns:a16="http://schemas.microsoft.com/office/drawing/2014/main" id="{565680D0-EBC8-EAD2-5074-8C4F9B194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437" y="1238152"/>
            <a:ext cx="4064340" cy="4974839"/>
          </a:xfrm>
          <a:prstGeom prst="rect">
            <a:avLst/>
          </a:prstGeom>
        </p:spPr>
      </p:pic>
      <p:sp>
        <p:nvSpPr>
          <p:cNvPr id="8" name="TextBox 7">
            <a:extLst>
              <a:ext uri="{FF2B5EF4-FFF2-40B4-BE49-F238E27FC236}">
                <a16:creationId xmlns:a16="http://schemas.microsoft.com/office/drawing/2014/main" id="{116E6457-EF86-7796-CD48-61E6CE317BA5}"/>
              </a:ext>
            </a:extLst>
          </p:cNvPr>
          <p:cNvSpPr txBox="1"/>
          <p:nvPr/>
        </p:nvSpPr>
        <p:spPr>
          <a:xfrm>
            <a:off x="7386906" y="1489605"/>
            <a:ext cx="11176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223 Cases</a:t>
            </a:r>
          </a:p>
        </p:txBody>
      </p:sp>
    </p:spTree>
    <p:extLst>
      <p:ext uri="{BB962C8B-B14F-4D97-AF65-F5344CB8AC3E}">
        <p14:creationId xmlns:p14="http://schemas.microsoft.com/office/powerpoint/2010/main" val="202572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330928-88E0-4CBF-D99E-2363888A8716}"/>
              </a:ext>
            </a:extLst>
          </p:cNvPr>
          <p:cNvPicPr>
            <a:picLocks noChangeAspect="1"/>
          </p:cNvPicPr>
          <p:nvPr/>
        </p:nvPicPr>
        <p:blipFill>
          <a:blip r:embed="rId2"/>
          <a:stretch>
            <a:fillRect/>
          </a:stretch>
        </p:blipFill>
        <p:spPr>
          <a:xfrm>
            <a:off x="1764439" y="368511"/>
            <a:ext cx="8663121" cy="6120977"/>
          </a:xfrm>
          <a:prstGeom prst="rect">
            <a:avLst/>
          </a:prstGeom>
        </p:spPr>
      </p:pic>
    </p:spTree>
    <p:extLst>
      <p:ext uri="{BB962C8B-B14F-4D97-AF65-F5344CB8AC3E}">
        <p14:creationId xmlns:p14="http://schemas.microsoft.com/office/powerpoint/2010/main" val="201103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CD85-A984-FFD0-A584-4CC9513F0847}"/>
              </a:ext>
            </a:extLst>
          </p:cNvPr>
          <p:cNvSpPr>
            <a:spLocks noGrp="1"/>
          </p:cNvSpPr>
          <p:nvPr>
            <p:ph type="title"/>
          </p:nvPr>
        </p:nvSpPr>
        <p:spPr/>
        <p:txBody>
          <a:bodyPr/>
          <a:lstStyle/>
          <a:p>
            <a:r>
              <a:rPr lang="en-US" dirty="0"/>
              <a:t>6-Month Follow Up</a:t>
            </a:r>
          </a:p>
        </p:txBody>
      </p:sp>
      <p:sp>
        <p:nvSpPr>
          <p:cNvPr id="3" name="Content Placeholder 2">
            <a:extLst>
              <a:ext uri="{FF2B5EF4-FFF2-40B4-BE49-F238E27FC236}">
                <a16:creationId xmlns:a16="http://schemas.microsoft.com/office/drawing/2014/main" id="{978CE56E-B336-A164-1685-5E5A82B86B5E}"/>
              </a:ext>
            </a:extLst>
          </p:cNvPr>
          <p:cNvSpPr>
            <a:spLocks noGrp="1"/>
          </p:cNvSpPr>
          <p:nvPr>
            <p:ph idx="1"/>
          </p:nvPr>
        </p:nvSpPr>
        <p:spPr/>
        <p:txBody>
          <a:bodyPr vert="horz" lIns="91440" tIns="45720" rIns="91440" bIns="45720" rtlCol="0" anchor="t">
            <a:normAutofit/>
          </a:bodyPr>
          <a:lstStyle/>
          <a:p>
            <a:r>
              <a:rPr lang="en-US" sz="3200" dirty="0"/>
              <a:t>6-minute hall walk</a:t>
            </a:r>
          </a:p>
          <a:p>
            <a:endParaRPr lang="en-US" sz="3200" dirty="0"/>
          </a:p>
          <a:p>
            <a:r>
              <a:rPr lang="en-US" sz="3200" dirty="0"/>
              <a:t>Echocardiogram</a:t>
            </a:r>
          </a:p>
          <a:p>
            <a:endParaRPr lang="en-US" sz="3200" dirty="0"/>
          </a:p>
          <a:p>
            <a:r>
              <a:rPr lang="en-US" sz="3200" dirty="0"/>
              <a:t>Right heart </a:t>
            </a:r>
            <a:r>
              <a:rPr lang="en-US" sz="3200" dirty="0" err="1"/>
              <a:t>cath</a:t>
            </a:r>
            <a:endParaRPr lang="en-US" sz="3200" dirty="0"/>
          </a:p>
          <a:p>
            <a:endParaRPr lang="en-US" sz="3200" dirty="0"/>
          </a:p>
          <a:p>
            <a:r>
              <a:rPr lang="en-US" sz="3200" dirty="0"/>
              <a:t>V/Q scan</a:t>
            </a:r>
          </a:p>
        </p:txBody>
      </p:sp>
    </p:spTree>
    <p:extLst>
      <p:ext uri="{BB962C8B-B14F-4D97-AF65-F5344CB8AC3E}">
        <p14:creationId xmlns:p14="http://schemas.microsoft.com/office/powerpoint/2010/main" val="29725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F382C3B-9346-3F2E-0B80-C90A621637F2}"/>
              </a:ext>
            </a:extLst>
          </p:cNvPr>
          <p:cNvGrpSpPr/>
          <p:nvPr/>
        </p:nvGrpSpPr>
        <p:grpSpPr>
          <a:xfrm>
            <a:off x="162291" y="496408"/>
            <a:ext cx="11867418" cy="6181978"/>
            <a:chOff x="1876066" y="640723"/>
            <a:chExt cx="9866414" cy="5139614"/>
          </a:xfrm>
        </p:grpSpPr>
        <p:pic>
          <p:nvPicPr>
            <p:cNvPr id="2" name="Content Placeholder 4" descr="A blue towel with a drawing on it&#10;&#10;Description automatically generated">
              <a:extLst>
                <a:ext uri="{FF2B5EF4-FFF2-40B4-BE49-F238E27FC236}">
                  <a16:creationId xmlns:a16="http://schemas.microsoft.com/office/drawing/2014/main" id="{B2102ADA-1EB4-42F9-E029-C1564FE19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601255" y="355401"/>
              <a:ext cx="1713546" cy="2284277"/>
            </a:xfrm>
            <a:prstGeom prst="rect">
              <a:avLst/>
            </a:prstGeom>
          </p:spPr>
        </p:pic>
        <p:pic>
          <p:nvPicPr>
            <p:cNvPr id="3" name="Picture 2" descr="A green fabric with a drawing of a ship and mice&#10;&#10;Description automatically generated">
              <a:extLst>
                <a:ext uri="{FF2B5EF4-FFF2-40B4-BE49-F238E27FC236}">
                  <a16:creationId xmlns:a16="http://schemas.microsoft.com/office/drawing/2014/main" id="{D43B8923-5ECE-DE1D-C33A-4DD786FFEB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9576296" y="236287"/>
              <a:ext cx="1713207" cy="2522079"/>
            </a:xfrm>
            <a:prstGeom prst="rect">
              <a:avLst/>
            </a:prstGeom>
          </p:spPr>
        </p:pic>
        <p:pic>
          <p:nvPicPr>
            <p:cNvPr id="4" name="Picture 3" descr="A drawing of a bird on a green surface&#10;&#10;Description automatically generated">
              <a:extLst>
                <a:ext uri="{FF2B5EF4-FFF2-40B4-BE49-F238E27FC236}">
                  <a16:creationId xmlns:a16="http://schemas.microsoft.com/office/drawing/2014/main" id="{7C8C2480-EFB4-E1A2-4365-EDC7D943CC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017568" y="355188"/>
              <a:ext cx="1713207" cy="2284277"/>
            </a:xfrm>
            <a:prstGeom prst="rect">
              <a:avLst/>
            </a:prstGeom>
          </p:spPr>
        </p:pic>
        <p:pic>
          <p:nvPicPr>
            <p:cNvPr id="6" name="Picture 5" descr="A green cloth with a drawing of a human body&#10;&#10;Description automatically generated">
              <a:extLst>
                <a:ext uri="{FF2B5EF4-FFF2-40B4-BE49-F238E27FC236}">
                  <a16:creationId xmlns:a16="http://schemas.microsoft.com/office/drawing/2014/main" id="{81678E7C-5593-4E1B-594E-0BFB5E3B79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76066" y="640725"/>
              <a:ext cx="2284274" cy="1713205"/>
            </a:xfrm>
            <a:prstGeom prst="rect">
              <a:avLst/>
            </a:prstGeom>
          </p:spPr>
        </p:pic>
        <p:pic>
          <p:nvPicPr>
            <p:cNvPr id="8" name="Picture 7" descr="A green towel with a drawing of a mermaid and a ruler&#10;&#10;Description automatically generated">
              <a:extLst>
                <a:ext uri="{FF2B5EF4-FFF2-40B4-BE49-F238E27FC236}">
                  <a16:creationId xmlns:a16="http://schemas.microsoft.com/office/drawing/2014/main" id="{C074F7E7-B4FC-5952-F242-45C0E33160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32032" y="2515555"/>
              <a:ext cx="2279855" cy="3039807"/>
            </a:xfrm>
            <a:prstGeom prst="rect">
              <a:avLst/>
            </a:prstGeom>
          </p:spPr>
        </p:pic>
        <p:pic>
          <p:nvPicPr>
            <p:cNvPr id="10" name="Picture 9" descr="A towel on a chair&#10;&#10;Description automatically generated">
              <a:extLst>
                <a:ext uri="{FF2B5EF4-FFF2-40B4-BE49-F238E27FC236}">
                  <a16:creationId xmlns:a16="http://schemas.microsoft.com/office/drawing/2014/main" id="{DD8C3B92-100E-BD60-B31B-A31AF2AB497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4906627" y="4082374"/>
              <a:ext cx="1514550" cy="1881375"/>
            </a:xfrm>
            <a:prstGeom prst="rect">
              <a:avLst/>
            </a:prstGeom>
          </p:spPr>
        </p:pic>
        <p:pic>
          <p:nvPicPr>
            <p:cNvPr id="12" name="Picture 11" descr="A grey cloth with a drawing of birds and a candle&#10;&#10;Description automatically generated">
              <a:extLst>
                <a:ext uri="{FF2B5EF4-FFF2-40B4-BE49-F238E27FC236}">
                  <a16:creationId xmlns:a16="http://schemas.microsoft.com/office/drawing/2014/main" id="{BD24EDB4-C81D-5D12-5D07-21376FE244E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24137" y="2497085"/>
              <a:ext cx="1876030" cy="1625930"/>
            </a:xfrm>
            <a:prstGeom prst="rect">
              <a:avLst/>
            </a:prstGeom>
          </p:spPr>
        </p:pic>
        <p:pic>
          <p:nvPicPr>
            <p:cNvPr id="14" name="Picture 13" descr="A grey fabric with a drawing on it&#10;&#10;Description automatically generated">
              <a:extLst>
                <a:ext uri="{FF2B5EF4-FFF2-40B4-BE49-F238E27FC236}">
                  <a16:creationId xmlns:a16="http://schemas.microsoft.com/office/drawing/2014/main" id="{1291AF2C-7E6B-106D-1F3E-A0299939974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71860" y="2515555"/>
              <a:ext cx="2570620" cy="1927966"/>
            </a:xfrm>
            <a:prstGeom prst="rect">
              <a:avLst/>
            </a:prstGeom>
          </p:spPr>
        </p:pic>
        <p:pic>
          <p:nvPicPr>
            <p:cNvPr id="16" name="Picture 15" descr="A piece of denim with a drawing on it&#10;&#10;Description automatically generated">
              <a:extLst>
                <a:ext uri="{FF2B5EF4-FFF2-40B4-BE49-F238E27FC236}">
                  <a16:creationId xmlns:a16="http://schemas.microsoft.com/office/drawing/2014/main" id="{55EFC87D-4447-A644-F994-FE21BBCB85B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200000">
              <a:off x="2208066" y="2165087"/>
              <a:ext cx="1996392" cy="2660390"/>
            </a:xfrm>
            <a:prstGeom prst="rect">
              <a:avLst/>
            </a:prstGeom>
          </p:spPr>
        </p:pic>
      </p:grpSp>
    </p:spTree>
    <p:extLst>
      <p:ext uri="{BB962C8B-B14F-4D97-AF65-F5344CB8AC3E}">
        <p14:creationId xmlns:p14="http://schemas.microsoft.com/office/powerpoint/2010/main" val="1308349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658516"/>
            <a:ext cx="9321114" cy="1966550"/>
          </a:xfrm>
        </p:spPr>
        <p:txBody>
          <a:bodyPr>
            <a:normAutofit/>
          </a:bodyPr>
          <a:lstStyle/>
          <a:p>
            <a:r>
              <a:rPr lang="en-US" sz="4800" dirty="0">
                <a:solidFill>
                  <a:schemeClr val="bg1"/>
                </a:solidFill>
                <a:latin typeface="Century Gothic" panose="020B0502020202020204" pitchFamily="34" charset="0"/>
              </a:rPr>
              <a:t>Pulmonary Thrombo-endarterectomy for CTEPH</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5963059" cy="21390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Jonathan Haft, MD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Robert H. Bartlett Professor of Cardiac Surgery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Department of Cardiac Surgery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Frankel Cardiovascular Center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Michigan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Ann Arbor, MI</a:t>
            </a:r>
            <a:endPar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cxnSp>
        <p:nvCxnSpPr>
          <p:cNvPr id="11" name="Straight Connector 10">
            <a:extLst>
              <a:ext uri="{FF2B5EF4-FFF2-40B4-BE49-F238E27FC236}">
                <a16:creationId xmlns:a16="http://schemas.microsoft.com/office/drawing/2014/main" id="{E386E07F-8395-8DC6-A03A-EDB6D3120801}"/>
              </a:ext>
            </a:extLst>
          </p:cNvPr>
          <p:cNvCxnSpPr>
            <a:cxnSpLocks/>
          </p:cNvCxnSpPr>
          <p:nvPr/>
        </p:nvCxnSpPr>
        <p:spPr>
          <a:xfrm>
            <a:off x="1483743" y="2040059"/>
            <a:ext cx="0" cy="3541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37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0528C1-AD19-C557-6244-DDD59351986E}"/>
              </a:ext>
            </a:extLst>
          </p:cNvPr>
          <p:cNvPicPr>
            <a:picLocks noChangeAspect="1"/>
          </p:cNvPicPr>
          <p:nvPr/>
        </p:nvPicPr>
        <p:blipFill>
          <a:blip r:embed="rId2"/>
          <a:stretch>
            <a:fillRect/>
          </a:stretch>
        </p:blipFill>
        <p:spPr>
          <a:xfrm>
            <a:off x="6296025" y="4001294"/>
            <a:ext cx="5378726" cy="1625684"/>
          </a:xfrm>
          <a:prstGeom prst="rect">
            <a:avLst/>
          </a:prstGeom>
        </p:spPr>
      </p:pic>
      <p:pic>
        <p:nvPicPr>
          <p:cNvPr id="9" name="Picture 8">
            <a:extLst>
              <a:ext uri="{FF2B5EF4-FFF2-40B4-BE49-F238E27FC236}">
                <a16:creationId xmlns:a16="http://schemas.microsoft.com/office/drawing/2014/main" id="{6BCC8515-7D4D-499E-2FBC-1C8DB2827810}"/>
              </a:ext>
            </a:extLst>
          </p:cNvPr>
          <p:cNvPicPr>
            <a:picLocks noChangeAspect="1"/>
          </p:cNvPicPr>
          <p:nvPr/>
        </p:nvPicPr>
        <p:blipFill>
          <a:blip r:embed="rId3"/>
          <a:stretch>
            <a:fillRect/>
          </a:stretch>
        </p:blipFill>
        <p:spPr>
          <a:xfrm>
            <a:off x="6296025" y="538836"/>
            <a:ext cx="4496031" cy="692186"/>
          </a:xfrm>
          <a:prstGeom prst="rect">
            <a:avLst/>
          </a:prstGeom>
        </p:spPr>
      </p:pic>
      <p:pic>
        <p:nvPicPr>
          <p:cNvPr id="11" name="Picture 10">
            <a:extLst>
              <a:ext uri="{FF2B5EF4-FFF2-40B4-BE49-F238E27FC236}">
                <a16:creationId xmlns:a16="http://schemas.microsoft.com/office/drawing/2014/main" id="{CAC98D96-35B3-0C9C-8E9B-166CC13453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9848" y="1214507"/>
            <a:ext cx="4336936" cy="2496872"/>
          </a:xfrm>
          <a:prstGeom prst="rect">
            <a:avLst/>
          </a:prstGeom>
        </p:spPr>
      </p:pic>
      <p:sp>
        <p:nvSpPr>
          <p:cNvPr id="2" name="Footer Placeholder 1">
            <a:extLst>
              <a:ext uri="{FF2B5EF4-FFF2-40B4-BE49-F238E27FC236}">
                <a16:creationId xmlns:a16="http://schemas.microsoft.com/office/drawing/2014/main" id="{6E8BC33E-3FC4-05DA-529D-ECC265567A8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rPr>
              <a:t>BPA, balloon pulmonary angioplasty; ERN-LUNG, European Reference Network on rare respiratory diseases; ERS, European Respiratory Society; ESC, European Society of Cardiology; ISHLT, International Society for Heart and Lung Transplantation; MDT, multidisciplinary team; PA, pulmonary artery; PEA, pulmonary endarterectomy; PH, pulmonary hypertension.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rPr>
              <a:t>
Hubert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Calibri"/>
                <a:cs typeface="Calibri"/>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Calibri"/>
                <a:cs typeface="Calibri"/>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rPr>
              <a:t>2022;43(38):3618-731.</a:t>
            </a:r>
          </a:p>
        </p:txBody>
      </p:sp>
      <p:pic>
        <p:nvPicPr>
          <p:cNvPr id="4" name="Picture 3" descr="A diagram of a patient's flowchart&#10;&#10;Description automatically generated">
            <a:extLst>
              <a:ext uri="{FF2B5EF4-FFF2-40B4-BE49-F238E27FC236}">
                <a16:creationId xmlns:a16="http://schemas.microsoft.com/office/drawing/2014/main" id="{458BAF44-71BB-16C8-D0FE-580AD0B9A1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880" y="685799"/>
            <a:ext cx="5636233" cy="4577493"/>
          </a:xfrm>
          <a:prstGeom prst="rect">
            <a:avLst/>
          </a:prstGeom>
        </p:spPr>
      </p:pic>
    </p:spTree>
    <p:extLst>
      <p:ext uri="{BB962C8B-B14F-4D97-AF65-F5344CB8AC3E}">
        <p14:creationId xmlns:p14="http://schemas.microsoft.com/office/powerpoint/2010/main" val="327599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3723CD-838E-DBB7-8B3F-7BB1E86F4073}"/>
              </a:ext>
            </a:extLst>
          </p:cNvPr>
          <p:cNvPicPr>
            <a:picLocks noChangeAspect="1"/>
          </p:cNvPicPr>
          <p:nvPr/>
        </p:nvPicPr>
        <p:blipFill>
          <a:blip r:embed="rId2"/>
          <a:stretch>
            <a:fillRect/>
          </a:stretch>
        </p:blipFill>
        <p:spPr>
          <a:xfrm>
            <a:off x="439748" y="558512"/>
            <a:ext cx="4064209" cy="1333569"/>
          </a:xfrm>
          <a:prstGeom prst="rect">
            <a:avLst/>
          </a:prstGeom>
        </p:spPr>
      </p:pic>
      <p:pic>
        <p:nvPicPr>
          <p:cNvPr id="7" name="Picture 6">
            <a:extLst>
              <a:ext uri="{FF2B5EF4-FFF2-40B4-BE49-F238E27FC236}">
                <a16:creationId xmlns:a16="http://schemas.microsoft.com/office/drawing/2014/main" id="{A8B15A6C-778F-478E-7622-2ABFF2A5D2FC}"/>
              </a:ext>
            </a:extLst>
          </p:cNvPr>
          <p:cNvPicPr>
            <a:picLocks noChangeAspect="1"/>
          </p:cNvPicPr>
          <p:nvPr/>
        </p:nvPicPr>
        <p:blipFill>
          <a:blip r:embed="rId3"/>
          <a:stretch>
            <a:fillRect/>
          </a:stretch>
        </p:blipFill>
        <p:spPr>
          <a:xfrm>
            <a:off x="4949765" y="6356343"/>
            <a:ext cx="2292468" cy="273064"/>
          </a:xfrm>
          <a:prstGeom prst="rect">
            <a:avLst/>
          </a:prstGeom>
        </p:spPr>
      </p:pic>
      <p:pic>
        <p:nvPicPr>
          <p:cNvPr id="9" name="Picture 8">
            <a:extLst>
              <a:ext uri="{FF2B5EF4-FFF2-40B4-BE49-F238E27FC236}">
                <a16:creationId xmlns:a16="http://schemas.microsoft.com/office/drawing/2014/main" id="{B9A380C4-358A-EF49-78F4-AF7041AE0AD9}"/>
              </a:ext>
            </a:extLst>
          </p:cNvPr>
          <p:cNvPicPr>
            <a:picLocks noChangeAspect="1"/>
          </p:cNvPicPr>
          <p:nvPr/>
        </p:nvPicPr>
        <p:blipFill>
          <a:blip r:embed="rId4"/>
          <a:stretch>
            <a:fillRect/>
          </a:stretch>
        </p:blipFill>
        <p:spPr>
          <a:xfrm>
            <a:off x="4949765" y="1177238"/>
            <a:ext cx="2692538" cy="2712288"/>
          </a:xfrm>
          <a:prstGeom prst="rect">
            <a:avLst/>
          </a:prstGeom>
        </p:spPr>
      </p:pic>
      <p:pic>
        <p:nvPicPr>
          <p:cNvPr id="11" name="Picture 10">
            <a:extLst>
              <a:ext uri="{FF2B5EF4-FFF2-40B4-BE49-F238E27FC236}">
                <a16:creationId xmlns:a16="http://schemas.microsoft.com/office/drawing/2014/main" id="{98DC09DC-94CF-783E-9658-D99E3E991B79}"/>
              </a:ext>
            </a:extLst>
          </p:cNvPr>
          <p:cNvPicPr>
            <a:picLocks noChangeAspect="1"/>
          </p:cNvPicPr>
          <p:nvPr/>
        </p:nvPicPr>
        <p:blipFill>
          <a:blip r:embed="rId5"/>
          <a:stretch>
            <a:fillRect/>
          </a:stretch>
        </p:blipFill>
        <p:spPr>
          <a:xfrm>
            <a:off x="7899300" y="1224869"/>
            <a:ext cx="2809876" cy="2776425"/>
          </a:xfrm>
          <a:prstGeom prst="rect">
            <a:avLst/>
          </a:prstGeom>
        </p:spPr>
      </p:pic>
      <p:pic>
        <p:nvPicPr>
          <p:cNvPr id="13" name="Picture 12">
            <a:extLst>
              <a:ext uri="{FF2B5EF4-FFF2-40B4-BE49-F238E27FC236}">
                <a16:creationId xmlns:a16="http://schemas.microsoft.com/office/drawing/2014/main" id="{B26330C1-C960-F9C5-7B49-E4150F8642A8}"/>
              </a:ext>
            </a:extLst>
          </p:cNvPr>
          <p:cNvPicPr>
            <a:picLocks noChangeAspect="1"/>
          </p:cNvPicPr>
          <p:nvPr/>
        </p:nvPicPr>
        <p:blipFill>
          <a:blip r:embed="rId6"/>
          <a:stretch>
            <a:fillRect/>
          </a:stretch>
        </p:blipFill>
        <p:spPr>
          <a:xfrm>
            <a:off x="4949765" y="4006722"/>
            <a:ext cx="2692538" cy="2349621"/>
          </a:xfrm>
          <a:prstGeom prst="rect">
            <a:avLst/>
          </a:prstGeom>
        </p:spPr>
      </p:pic>
      <p:pic>
        <p:nvPicPr>
          <p:cNvPr id="15" name="Picture 14">
            <a:extLst>
              <a:ext uri="{FF2B5EF4-FFF2-40B4-BE49-F238E27FC236}">
                <a16:creationId xmlns:a16="http://schemas.microsoft.com/office/drawing/2014/main" id="{9BD7EA56-D8E9-9E62-5064-994BD0E0620A}"/>
              </a:ext>
            </a:extLst>
          </p:cNvPr>
          <p:cNvPicPr>
            <a:picLocks noChangeAspect="1"/>
          </p:cNvPicPr>
          <p:nvPr/>
        </p:nvPicPr>
        <p:blipFill>
          <a:blip r:embed="rId7"/>
          <a:stretch>
            <a:fillRect/>
          </a:stretch>
        </p:blipFill>
        <p:spPr>
          <a:xfrm>
            <a:off x="7882313" y="4320069"/>
            <a:ext cx="2766703" cy="1884566"/>
          </a:xfrm>
          <a:prstGeom prst="rect">
            <a:avLst/>
          </a:prstGeom>
        </p:spPr>
      </p:pic>
      <p:pic>
        <p:nvPicPr>
          <p:cNvPr id="16" name="Picture 15">
            <a:extLst>
              <a:ext uri="{FF2B5EF4-FFF2-40B4-BE49-F238E27FC236}">
                <a16:creationId xmlns:a16="http://schemas.microsoft.com/office/drawing/2014/main" id="{7DEB03C2-3D04-16B8-D028-A6562D91E008}"/>
              </a:ext>
            </a:extLst>
          </p:cNvPr>
          <p:cNvPicPr>
            <a:picLocks noChangeAspect="1"/>
          </p:cNvPicPr>
          <p:nvPr/>
        </p:nvPicPr>
        <p:blipFill>
          <a:blip r:embed="rId8"/>
          <a:stretch>
            <a:fillRect/>
          </a:stretch>
        </p:blipFill>
        <p:spPr>
          <a:xfrm>
            <a:off x="614946" y="2005105"/>
            <a:ext cx="3209922" cy="4116853"/>
          </a:xfrm>
          <a:prstGeom prst="rect">
            <a:avLst/>
          </a:prstGeom>
        </p:spPr>
      </p:pic>
      <p:sp>
        <p:nvSpPr>
          <p:cNvPr id="4" name="Footer Placeholder 3">
            <a:extLst>
              <a:ext uri="{FF2B5EF4-FFF2-40B4-BE49-F238E27FC236}">
                <a16:creationId xmlns:a16="http://schemas.microsoft.com/office/drawing/2014/main" id="{B0B4AC6A-2BF2-2543-EFFD-D533ABF8F24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panose="020F0502020204030204"/>
                <a:cs typeface="Calibri" panose="020F0502020204030204"/>
              </a:rPr>
              <a:t>Moser KM,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Calibri" panose="020F0502020204030204"/>
                <a:cs typeface="Calibri" panose="020F0502020204030204"/>
              </a:rPr>
              <a:t>Chest.</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panose="020F0502020204030204"/>
                <a:cs typeface="Calibri" panose="020F0502020204030204"/>
              </a:rPr>
              <a:t> 1973; 64:29-35.</a:t>
            </a:r>
          </a:p>
        </p:txBody>
      </p:sp>
    </p:spTree>
    <p:extLst>
      <p:ext uri="{BB962C8B-B14F-4D97-AF65-F5344CB8AC3E}">
        <p14:creationId xmlns:p14="http://schemas.microsoft.com/office/powerpoint/2010/main" val="226120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13B3-9004-E030-9758-3818A159F162}"/>
              </a:ext>
            </a:extLst>
          </p:cNvPr>
          <p:cNvSpPr>
            <a:spLocks noGrp="1"/>
          </p:cNvSpPr>
          <p:nvPr>
            <p:ph type="title"/>
          </p:nvPr>
        </p:nvSpPr>
        <p:spPr>
          <a:xfrm>
            <a:off x="7264790" y="440119"/>
            <a:ext cx="3355470" cy="1185577"/>
          </a:xfrm>
        </p:spPr>
        <p:txBody>
          <a:bodyPr/>
          <a:lstStyle/>
          <a:p>
            <a:pPr algn="ctr"/>
            <a:r>
              <a:rPr lang="en-US" dirty="0"/>
              <a:t>William Auger</a:t>
            </a:r>
          </a:p>
        </p:txBody>
      </p:sp>
      <p:pic>
        <p:nvPicPr>
          <p:cNvPr id="5" name="Picture 4">
            <a:extLst>
              <a:ext uri="{FF2B5EF4-FFF2-40B4-BE49-F238E27FC236}">
                <a16:creationId xmlns:a16="http://schemas.microsoft.com/office/drawing/2014/main" id="{F3579AD2-AFF6-7E1E-7C68-B52515C4EA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4790" y="1627319"/>
            <a:ext cx="3355470" cy="4508912"/>
          </a:xfrm>
          <a:prstGeom prst="rect">
            <a:avLst/>
          </a:prstGeom>
        </p:spPr>
      </p:pic>
      <p:pic>
        <p:nvPicPr>
          <p:cNvPr id="4" name="Picture 3">
            <a:extLst>
              <a:ext uri="{FF2B5EF4-FFF2-40B4-BE49-F238E27FC236}">
                <a16:creationId xmlns:a16="http://schemas.microsoft.com/office/drawing/2014/main" id="{76928F56-57F9-B15C-B711-2E2E2B8FE5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0912" y="1627319"/>
            <a:ext cx="3355470" cy="4508912"/>
          </a:xfrm>
          <a:prstGeom prst="rect">
            <a:avLst/>
          </a:prstGeom>
        </p:spPr>
      </p:pic>
      <p:sp>
        <p:nvSpPr>
          <p:cNvPr id="6" name="Title 1">
            <a:extLst>
              <a:ext uri="{FF2B5EF4-FFF2-40B4-BE49-F238E27FC236}">
                <a16:creationId xmlns:a16="http://schemas.microsoft.com/office/drawing/2014/main" id="{56C5AB8F-2966-7F4A-0984-FE1E61ED7201}"/>
              </a:ext>
            </a:extLst>
          </p:cNvPr>
          <p:cNvSpPr txBox="1">
            <a:spLocks/>
          </p:cNvSpPr>
          <p:nvPr/>
        </p:nvSpPr>
        <p:spPr>
          <a:xfrm>
            <a:off x="1571740" y="440120"/>
            <a:ext cx="335547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4D4E4D"/>
                </a:solidFill>
                <a:effectLst/>
                <a:uLnTx/>
                <a:uFillTx/>
                <a:latin typeface="Arial" panose="020B0604020202020204"/>
                <a:ea typeface="+mj-ea"/>
                <a:cs typeface="+mj-cs"/>
              </a:rPr>
              <a:t>Stuart Jamieson</a:t>
            </a:r>
          </a:p>
        </p:txBody>
      </p:sp>
    </p:spTree>
    <p:extLst>
      <p:ext uri="{BB962C8B-B14F-4D97-AF65-F5344CB8AC3E}">
        <p14:creationId xmlns:p14="http://schemas.microsoft.com/office/powerpoint/2010/main" val="194242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A69E4F1-C75D-6B8A-9869-4347B2DB244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Calibri"/>
                <a:cs typeface="Calibri"/>
              </a:rPr>
              <a:t>CT, computed tomography; V/Q, ventilation/perfusion.</a:t>
            </a:r>
          </a:p>
        </p:txBody>
      </p:sp>
      <p:sp>
        <p:nvSpPr>
          <p:cNvPr id="2" name="Title 1"/>
          <p:cNvSpPr>
            <a:spLocks noGrp="1"/>
          </p:cNvSpPr>
          <p:nvPr>
            <p:ph type="title"/>
          </p:nvPr>
        </p:nvSpPr>
        <p:spPr/>
        <p:txBody>
          <a:bodyPr/>
          <a:lstStyle/>
          <a:p>
            <a:r>
              <a:rPr lang="en-US" dirty="0"/>
              <a:t>PEA Surgical Accessibility</a:t>
            </a:r>
          </a:p>
        </p:txBody>
      </p:sp>
      <p:sp>
        <p:nvSpPr>
          <p:cNvPr id="3" name="Content Placeholder 2"/>
          <p:cNvSpPr>
            <a:spLocks noGrp="1"/>
          </p:cNvSpPr>
          <p:nvPr>
            <p:ph idx="1"/>
          </p:nvPr>
        </p:nvSpPr>
        <p:spPr>
          <a:xfrm>
            <a:off x="609600" y="1308035"/>
            <a:ext cx="5739551" cy="4722477"/>
          </a:xfrm>
        </p:spPr>
        <p:txBody>
          <a:bodyPr vert="horz" lIns="91440" tIns="45720" rIns="91440" bIns="45720" rtlCol="0" anchor="t">
            <a:normAutofit fontScale="92500"/>
          </a:bodyPr>
          <a:lstStyle/>
          <a:p>
            <a:pPr marL="0" indent="0">
              <a:buNone/>
            </a:pPr>
            <a:r>
              <a:rPr lang="en-US" dirty="0"/>
              <a:t>1) Established diagnosis</a:t>
            </a:r>
          </a:p>
          <a:p>
            <a:pPr lvl="1"/>
            <a:r>
              <a:rPr lang="en-US" dirty="0"/>
              <a:t>Mismatched defects on V/Q or anatomic obstructions on CT</a:t>
            </a:r>
          </a:p>
          <a:p>
            <a:pPr lvl="1"/>
            <a:r>
              <a:rPr lang="en-US" dirty="0"/>
              <a:t>Significant functional limitations or symptoms</a:t>
            </a:r>
          </a:p>
          <a:p>
            <a:pPr marL="0" indent="0">
              <a:buNone/>
            </a:pPr>
            <a:r>
              <a:rPr lang="en-US" dirty="0"/>
              <a:t>2) Is the disease surgically accessible?</a:t>
            </a:r>
          </a:p>
          <a:p>
            <a:pPr lvl="1"/>
            <a:r>
              <a:rPr lang="en-US" dirty="0"/>
              <a:t>Jamieson classification</a:t>
            </a:r>
          </a:p>
          <a:p>
            <a:pPr lvl="2"/>
            <a:r>
              <a:rPr lang="en-US" dirty="0"/>
              <a:t>I: Branch PA</a:t>
            </a:r>
          </a:p>
          <a:p>
            <a:pPr lvl="2"/>
            <a:r>
              <a:rPr lang="en-US" dirty="0"/>
              <a:t>II: Lobar</a:t>
            </a:r>
          </a:p>
          <a:p>
            <a:pPr lvl="2"/>
            <a:r>
              <a:rPr lang="en-US" dirty="0"/>
              <a:t>III: Segmental</a:t>
            </a:r>
          </a:p>
          <a:p>
            <a:pPr lvl="2"/>
            <a:r>
              <a:rPr lang="en-US" dirty="0"/>
              <a:t>IV: Subsegmental</a:t>
            </a:r>
          </a:p>
          <a:p>
            <a:pPr marL="0" indent="0">
              <a:buNone/>
            </a:pPr>
            <a:r>
              <a:rPr lang="en-US" dirty="0"/>
              <a:t>3) Balancing risks versus benefits?</a:t>
            </a:r>
            <a:endParaRPr lang="en-US" dirty="0">
              <a:ea typeface="Calibri"/>
              <a:cs typeface="Calibri"/>
            </a:endParaRPr>
          </a:p>
          <a:p>
            <a:pPr lvl="1"/>
            <a:r>
              <a:rPr lang="en-US" dirty="0"/>
              <a:t>Comorbid conditions</a:t>
            </a:r>
          </a:p>
          <a:p>
            <a:pPr lvl="1"/>
            <a:r>
              <a:rPr lang="en-US" dirty="0"/>
              <a:t>Functional status</a:t>
            </a:r>
          </a:p>
          <a:p>
            <a:pPr lvl="1"/>
            <a:endParaRPr lang="en-US" dirty="0"/>
          </a:p>
        </p:txBody>
      </p:sp>
      <p:pic>
        <p:nvPicPr>
          <p:cNvPr id="4" name="Picture 3">
            <a:extLst>
              <a:ext uri="{FF2B5EF4-FFF2-40B4-BE49-F238E27FC236}">
                <a16:creationId xmlns:a16="http://schemas.microsoft.com/office/drawing/2014/main" id="{89ACEF35-5070-416B-1B8E-A14ED1E33D61}"/>
              </a:ext>
            </a:extLst>
          </p:cNvPr>
          <p:cNvPicPr>
            <a:picLocks noChangeAspect="1"/>
          </p:cNvPicPr>
          <p:nvPr/>
        </p:nvPicPr>
        <p:blipFill>
          <a:blip r:embed="rId2"/>
          <a:stretch>
            <a:fillRect/>
          </a:stretch>
        </p:blipFill>
        <p:spPr>
          <a:xfrm>
            <a:off x="6568966" y="1030395"/>
            <a:ext cx="4138119" cy="5146568"/>
          </a:xfrm>
          <a:prstGeom prst="rect">
            <a:avLst/>
          </a:prstGeom>
        </p:spPr>
      </p:pic>
      <p:sp>
        <p:nvSpPr>
          <p:cNvPr id="5" name="TextBox 4">
            <a:extLst>
              <a:ext uri="{FF2B5EF4-FFF2-40B4-BE49-F238E27FC236}">
                <a16:creationId xmlns:a16="http://schemas.microsoft.com/office/drawing/2014/main" id="{4872AF25-A5D2-4EA6-5847-28C8AF061537}"/>
              </a:ext>
            </a:extLst>
          </p:cNvPr>
          <p:cNvSpPr txBox="1"/>
          <p:nvPr/>
        </p:nvSpPr>
        <p:spPr>
          <a:xfrm>
            <a:off x="11002851" y="212604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1</a:t>
            </a:r>
          </a:p>
        </p:txBody>
      </p:sp>
      <p:cxnSp>
        <p:nvCxnSpPr>
          <p:cNvPr id="7" name="Straight Arrow Connector 6">
            <a:extLst>
              <a:ext uri="{FF2B5EF4-FFF2-40B4-BE49-F238E27FC236}">
                <a16:creationId xmlns:a16="http://schemas.microsoft.com/office/drawing/2014/main" id="{165DA4BE-64A7-1275-F763-FE6AEA3072C2}"/>
              </a:ext>
            </a:extLst>
          </p:cNvPr>
          <p:cNvCxnSpPr/>
          <p:nvPr/>
        </p:nvCxnSpPr>
        <p:spPr>
          <a:xfrm flipH="1">
            <a:off x="10331669" y="2402348"/>
            <a:ext cx="698773" cy="950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0D6E89E-A146-AE53-D27B-F1BE9B088C9E}"/>
              </a:ext>
            </a:extLst>
          </p:cNvPr>
          <p:cNvSpPr txBox="1"/>
          <p:nvPr/>
        </p:nvSpPr>
        <p:spPr>
          <a:xfrm>
            <a:off x="10889616" y="419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2</a:t>
            </a:r>
          </a:p>
        </p:txBody>
      </p:sp>
      <p:cxnSp>
        <p:nvCxnSpPr>
          <p:cNvPr id="10" name="Straight Arrow Connector 9">
            <a:extLst>
              <a:ext uri="{FF2B5EF4-FFF2-40B4-BE49-F238E27FC236}">
                <a16:creationId xmlns:a16="http://schemas.microsoft.com/office/drawing/2014/main" id="{91DEC21C-96BD-8E33-D8A6-87DBEB531836}"/>
              </a:ext>
            </a:extLst>
          </p:cNvPr>
          <p:cNvCxnSpPr>
            <a:cxnSpLocks/>
            <a:stCxn id="8" idx="1"/>
          </p:cNvCxnSpPr>
          <p:nvPr/>
        </p:nvCxnSpPr>
        <p:spPr>
          <a:xfrm flipH="1" flipV="1">
            <a:off x="9496425" y="4001294"/>
            <a:ext cx="1393191" cy="3743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7ADCCA6-763C-A5D8-548E-FABA7168F3FA}"/>
              </a:ext>
            </a:extLst>
          </p:cNvPr>
          <p:cNvCxnSpPr>
            <a:cxnSpLocks/>
            <a:stCxn id="8" idx="1"/>
          </p:cNvCxnSpPr>
          <p:nvPr/>
        </p:nvCxnSpPr>
        <p:spPr>
          <a:xfrm flipH="1" flipV="1">
            <a:off x="9715500" y="3429000"/>
            <a:ext cx="1174116" cy="946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DA44D60-9937-23DC-C10E-3DD7EC51BE0E}"/>
              </a:ext>
            </a:extLst>
          </p:cNvPr>
          <p:cNvSpPr txBox="1"/>
          <p:nvPr/>
        </p:nvSpPr>
        <p:spPr>
          <a:xfrm>
            <a:off x="10889616" y="485405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3</a:t>
            </a:r>
          </a:p>
        </p:txBody>
      </p:sp>
      <p:cxnSp>
        <p:nvCxnSpPr>
          <p:cNvPr id="17" name="Straight Arrow Connector 16">
            <a:extLst>
              <a:ext uri="{FF2B5EF4-FFF2-40B4-BE49-F238E27FC236}">
                <a16:creationId xmlns:a16="http://schemas.microsoft.com/office/drawing/2014/main" id="{6F0333D8-4889-FA72-B6F3-362A262D8803}"/>
              </a:ext>
            </a:extLst>
          </p:cNvPr>
          <p:cNvCxnSpPr>
            <a:stCxn id="15" idx="1"/>
          </p:cNvCxnSpPr>
          <p:nvPr/>
        </p:nvCxnSpPr>
        <p:spPr>
          <a:xfrm flipH="1" flipV="1">
            <a:off x="9182100" y="4560332"/>
            <a:ext cx="1707516" cy="4783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743B409-B7CF-2A83-BBE2-8D9B81E2F44D}"/>
              </a:ext>
            </a:extLst>
          </p:cNvPr>
          <p:cNvCxnSpPr>
            <a:stCxn id="15" idx="1"/>
          </p:cNvCxnSpPr>
          <p:nvPr/>
        </p:nvCxnSpPr>
        <p:spPr>
          <a:xfrm flipH="1" flipV="1">
            <a:off x="8772525" y="4829969"/>
            <a:ext cx="2117091" cy="208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2EFA40F-5743-DB0B-C9F1-DA56B2FD34BD}"/>
              </a:ext>
            </a:extLst>
          </p:cNvPr>
          <p:cNvCxnSpPr>
            <a:stCxn id="15" idx="1"/>
          </p:cNvCxnSpPr>
          <p:nvPr/>
        </p:nvCxnSpPr>
        <p:spPr>
          <a:xfrm flipH="1" flipV="1">
            <a:off x="8867775" y="4123319"/>
            <a:ext cx="2021841" cy="915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5AA1ED-14CB-36AA-893C-F7F34682E320}"/>
              </a:ext>
            </a:extLst>
          </p:cNvPr>
          <p:cNvCxnSpPr>
            <a:cxnSpLocks/>
            <a:stCxn id="15" idx="1"/>
          </p:cNvCxnSpPr>
          <p:nvPr/>
        </p:nvCxnSpPr>
        <p:spPr>
          <a:xfrm flipH="1" flipV="1">
            <a:off x="9334500" y="3257444"/>
            <a:ext cx="1555116" cy="1781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717B4E-EDC7-B3ED-7EA2-5868E5ABB87C}"/>
              </a:ext>
            </a:extLst>
          </p:cNvPr>
          <p:cNvSpPr txBox="1"/>
          <p:nvPr/>
        </p:nvSpPr>
        <p:spPr>
          <a:xfrm>
            <a:off x="6139435" y="449210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4</a:t>
            </a:r>
          </a:p>
        </p:txBody>
      </p:sp>
      <p:cxnSp>
        <p:nvCxnSpPr>
          <p:cNvPr id="28" name="Straight Arrow Connector 27">
            <a:extLst>
              <a:ext uri="{FF2B5EF4-FFF2-40B4-BE49-F238E27FC236}">
                <a16:creationId xmlns:a16="http://schemas.microsoft.com/office/drawing/2014/main" id="{EF0B1307-909B-E45B-F924-9C09CE1FC988}"/>
              </a:ext>
            </a:extLst>
          </p:cNvPr>
          <p:cNvCxnSpPr>
            <a:stCxn id="26" idx="3"/>
          </p:cNvCxnSpPr>
          <p:nvPr/>
        </p:nvCxnSpPr>
        <p:spPr>
          <a:xfrm>
            <a:off x="6441121" y="4676775"/>
            <a:ext cx="1679762" cy="4381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FD6385-8FF1-B6E0-DAE9-B7ABFEF04918}"/>
              </a:ext>
            </a:extLst>
          </p:cNvPr>
          <p:cNvCxnSpPr>
            <a:stCxn id="26" idx="3"/>
          </p:cNvCxnSpPr>
          <p:nvPr/>
        </p:nvCxnSpPr>
        <p:spPr>
          <a:xfrm>
            <a:off x="6441121" y="4676775"/>
            <a:ext cx="1962233" cy="6286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54FD7FC-C25D-4AEB-ABDA-FFA761422CE9}"/>
              </a:ext>
            </a:extLst>
          </p:cNvPr>
          <p:cNvCxnSpPr>
            <a:cxnSpLocks/>
            <a:stCxn id="26" idx="3"/>
          </p:cNvCxnSpPr>
          <p:nvPr/>
        </p:nvCxnSpPr>
        <p:spPr>
          <a:xfrm flipV="1">
            <a:off x="6441121" y="4375666"/>
            <a:ext cx="2094264" cy="3011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4251BB2-2CED-A452-E099-15B98549E3E2}"/>
              </a:ext>
            </a:extLst>
          </p:cNvPr>
          <p:cNvCxnSpPr>
            <a:cxnSpLocks/>
          </p:cNvCxnSpPr>
          <p:nvPr/>
        </p:nvCxnSpPr>
        <p:spPr>
          <a:xfrm flipV="1">
            <a:off x="6413073" y="3168701"/>
            <a:ext cx="2390780" cy="15264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37AA26A-4DBB-E370-1D03-7AB73F003011}"/>
              </a:ext>
            </a:extLst>
          </p:cNvPr>
          <p:cNvCxnSpPr>
            <a:cxnSpLocks/>
          </p:cNvCxnSpPr>
          <p:nvPr/>
        </p:nvCxnSpPr>
        <p:spPr>
          <a:xfrm flipV="1">
            <a:off x="6441121" y="2693245"/>
            <a:ext cx="2893379" cy="1952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8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Surgical Guiding Principles</a:t>
            </a:r>
          </a:p>
        </p:txBody>
      </p:sp>
      <p:sp>
        <p:nvSpPr>
          <p:cNvPr id="3" name="Content Placeholder 2"/>
          <p:cNvSpPr>
            <a:spLocks noGrp="1"/>
          </p:cNvSpPr>
          <p:nvPr>
            <p:ph idx="4294967295"/>
          </p:nvPr>
        </p:nvSpPr>
        <p:spPr>
          <a:xfrm>
            <a:off x="609600" y="1477963"/>
            <a:ext cx="10134600" cy="4722812"/>
          </a:xfrm>
        </p:spPr>
        <p:txBody>
          <a:bodyPr>
            <a:normAutofit/>
          </a:bodyPr>
          <a:lstStyle/>
          <a:p>
            <a:r>
              <a:rPr lang="en-US" sz="2800" dirty="0"/>
              <a:t>Bilateral access</a:t>
            </a:r>
          </a:p>
          <a:p>
            <a:pPr lvl="1"/>
            <a:r>
              <a:rPr lang="en-US" sz="2400" dirty="0"/>
              <a:t>Median sternotomy</a:t>
            </a:r>
          </a:p>
          <a:p>
            <a:pPr lvl="1"/>
            <a:r>
              <a:rPr lang="en-US" sz="2400" dirty="0"/>
              <a:t>Avoids bloody pleural adhesions with collateral vessels</a:t>
            </a:r>
          </a:p>
          <a:p>
            <a:pPr lvl="1"/>
            <a:endParaRPr lang="en-US" sz="2400" dirty="0"/>
          </a:p>
          <a:p>
            <a:r>
              <a:rPr lang="en-US" sz="2800" dirty="0"/>
              <a:t>Cardiopulmonary bypass</a:t>
            </a:r>
          </a:p>
          <a:p>
            <a:pPr lvl="1"/>
            <a:r>
              <a:rPr lang="en-US" sz="2400" dirty="0"/>
              <a:t>Deep hypothermic circulatory arrest</a:t>
            </a:r>
          </a:p>
          <a:p>
            <a:pPr lvl="2"/>
            <a:r>
              <a:rPr lang="en-US" sz="2000" dirty="0"/>
              <a:t>18°</a:t>
            </a:r>
          </a:p>
          <a:p>
            <a:pPr lvl="2"/>
            <a:endParaRPr lang="en-US" sz="2000" dirty="0"/>
          </a:p>
          <a:p>
            <a:r>
              <a:rPr lang="en-US" sz="2800" dirty="0"/>
              <a:t>Endarterectomy to the tail in subsegmental branches</a:t>
            </a:r>
          </a:p>
          <a:p>
            <a:pPr lvl="1"/>
            <a:endParaRPr lang="en-US" sz="2400" dirty="0"/>
          </a:p>
        </p:txBody>
      </p:sp>
    </p:spTree>
    <p:extLst>
      <p:ext uri="{BB962C8B-B14F-4D97-AF65-F5344CB8AC3E}">
        <p14:creationId xmlns:p14="http://schemas.microsoft.com/office/powerpoint/2010/main" val="4243117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ulmCC-22-New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22-NewTheme" id="{F921073E-A3C0-884B-8F58-CE9D520F0D44}" vid="{6DB17755-6C76-BC46-A802-900C7A32D076}"/>
    </a:ext>
  </a:extLst>
</a:theme>
</file>

<file path=ppt/theme/theme4.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1230</Words>
  <Application>Microsoft Macintosh PowerPoint</Application>
  <PresentationFormat>Widescreen</PresentationFormat>
  <Paragraphs>143</Paragraphs>
  <Slides>23</Slides>
  <Notes>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Calibri Light</vt:lpstr>
      <vt:lpstr>Century Gothic</vt:lpstr>
      <vt:lpstr>Trebuchet MS</vt:lpstr>
      <vt:lpstr>Office Theme</vt:lpstr>
      <vt:lpstr>Pulm-CC 22</vt:lpstr>
      <vt:lpstr>PulmCC-22-NewTheme</vt:lpstr>
      <vt:lpstr>1_PCC20</vt:lpstr>
      <vt:lpstr>PowerPoint Presentation</vt:lpstr>
      <vt:lpstr>PowerPoint Presentation</vt:lpstr>
      <vt:lpstr>Disclaimer</vt:lpstr>
      <vt:lpstr>Pulmonary Thrombo-endarterectomy for CTEPH</vt:lpstr>
      <vt:lpstr>PowerPoint Presentation</vt:lpstr>
      <vt:lpstr>PowerPoint Presentation</vt:lpstr>
      <vt:lpstr>William Auger</vt:lpstr>
      <vt:lpstr>PEA Surgical Accessibility</vt:lpstr>
      <vt:lpstr>Surgical Guiding Principles</vt:lpstr>
      <vt:lpstr>Surgical Techniques</vt:lpstr>
      <vt:lpstr>Surgical Techniques</vt:lpstr>
      <vt:lpstr>Surgical Techniques</vt:lpstr>
      <vt:lpstr>PowerPoint Presentation</vt:lpstr>
      <vt:lpstr>PowerPoint Presentation</vt:lpstr>
      <vt:lpstr>PowerPoint Presentation</vt:lpstr>
      <vt:lpstr>PowerPoint Presentation</vt:lpstr>
      <vt:lpstr>PowerPoint Presentation</vt:lpstr>
      <vt:lpstr>PowerPoint Presentation</vt:lpstr>
      <vt:lpstr>UM CTEPH PEA Program</vt:lpstr>
      <vt:lpstr>PowerPoint Presentation</vt:lpstr>
      <vt:lpstr>6-Month Follow Up</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5</cp:revision>
  <dcterms:created xsi:type="dcterms:W3CDTF">2023-11-27T22:17:49Z</dcterms:created>
  <dcterms:modified xsi:type="dcterms:W3CDTF">2023-11-28T14:14:06Z</dcterms:modified>
  <cp:category/>
</cp:coreProperties>
</file>