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Lst>
  <p:notesMasterIdLst>
    <p:notesMasterId r:id="rId30"/>
  </p:notesMasterIdLst>
  <p:sldIdLst>
    <p:sldId id="2141411962" r:id="rId4"/>
    <p:sldId id="2147375340" r:id="rId5"/>
    <p:sldId id="256" r:id="rId6"/>
    <p:sldId id="2147375300" r:id="rId7"/>
    <p:sldId id="263" r:id="rId8"/>
    <p:sldId id="261" r:id="rId9"/>
    <p:sldId id="2147375316" r:id="rId10"/>
    <p:sldId id="264" r:id="rId11"/>
    <p:sldId id="271" r:id="rId12"/>
    <p:sldId id="279" r:id="rId13"/>
    <p:sldId id="2147375337" r:id="rId14"/>
    <p:sldId id="2147375338" r:id="rId15"/>
    <p:sldId id="2147375320" r:id="rId16"/>
    <p:sldId id="276" r:id="rId17"/>
    <p:sldId id="277" r:id="rId18"/>
    <p:sldId id="278" r:id="rId19"/>
    <p:sldId id="265" r:id="rId20"/>
    <p:sldId id="2147375339" r:id="rId21"/>
    <p:sldId id="814" r:id="rId22"/>
    <p:sldId id="269" r:id="rId23"/>
    <p:sldId id="268" r:id="rId24"/>
    <p:sldId id="2147375318" r:id="rId25"/>
    <p:sldId id="267" r:id="rId26"/>
    <p:sldId id="1792" r:id="rId27"/>
    <p:sldId id="965" r:id="rId28"/>
    <p:sldId id="214737529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p:cViewPr varScale="1">
        <p:scale>
          <a:sx n="124" d="100"/>
          <a:sy n="124" d="100"/>
        </p:scale>
        <p:origin x="5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BPA papers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Sheet1!$B$1:$U$1</c:f>
              <c:strCache>
                <c:ptCount val="20"/>
                <c:pt idx="0">
                  <c:v>1980-2000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strCache>
            </c:strRef>
          </c:cat>
          <c:val>
            <c:numRef>
              <c:f>Sheet1!$B$2:$U$2</c:f>
              <c:numCache>
                <c:formatCode>General</c:formatCode>
                <c:ptCount val="20"/>
                <c:pt idx="0">
                  <c:v>2</c:v>
                </c:pt>
                <c:pt idx="1">
                  <c:v>1</c:v>
                </c:pt>
                <c:pt idx="2">
                  <c:v>0</c:v>
                </c:pt>
                <c:pt idx="3">
                  <c:v>1</c:v>
                </c:pt>
                <c:pt idx="4">
                  <c:v>0</c:v>
                </c:pt>
                <c:pt idx="5">
                  <c:v>0</c:v>
                </c:pt>
                <c:pt idx="6">
                  <c:v>0</c:v>
                </c:pt>
                <c:pt idx="7">
                  <c:v>0</c:v>
                </c:pt>
                <c:pt idx="8">
                  <c:v>0</c:v>
                </c:pt>
                <c:pt idx="9">
                  <c:v>0</c:v>
                </c:pt>
                <c:pt idx="10">
                  <c:v>0</c:v>
                </c:pt>
                <c:pt idx="11">
                  <c:v>0</c:v>
                </c:pt>
                <c:pt idx="12">
                  <c:v>4</c:v>
                </c:pt>
                <c:pt idx="13">
                  <c:v>6</c:v>
                </c:pt>
                <c:pt idx="14">
                  <c:v>19</c:v>
                </c:pt>
                <c:pt idx="15">
                  <c:v>34</c:v>
                </c:pt>
                <c:pt idx="16">
                  <c:v>57</c:v>
                </c:pt>
                <c:pt idx="17">
                  <c:v>50</c:v>
                </c:pt>
                <c:pt idx="18">
                  <c:v>67</c:v>
                </c:pt>
                <c:pt idx="19">
                  <c:v>49</c:v>
                </c:pt>
              </c:numCache>
            </c:numRef>
          </c:val>
          <c:extLst>
            <c:ext xmlns:c16="http://schemas.microsoft.com/office/drawing/2014/chart" uri="{C3380CC4-5D6E-409C-BE32-E72D297353CC}">
              <c16:uniqueId val="{00000000-4829-B243-A083-AD820AF31757}"/>
            </c:ext>
          </c:extLst>
        </c:ser>
        <c:ser>
          <c:idx val="1"/>
          <c:order val="1"/>
          <c:tx>
            <c:strRef>
              <c:f>Sheet1!$A$3</c:f>
              <c:strCache>
                <c:ptCount val="1"/>
                <c:pt idx="0">
                  <c:v>Surgical papers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Sheet1!$B$1:$U$1</c:f>
              <c:strCache>
                <c:ptCount val="20"/>
                <c:pt idx="0">
                  <c:v>1980-2000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strCache>
            </c:strRef>
          </c:cat>
          <c:val>
            <c:numRef>
              <c:f>Sheet1!$B$3:$U$3</c:f>
              <c:numCache>
                <c:formatCode>General</c:formatCode>
                <c:ptCount val="20"/>
                <c:pt idx="0">
                  <c:v>100</c:v>
                </c:pt>
                <c:pt idx="1">
                  <c:v>14</c:v>
                </c:pt>
                <c:pt idx="2">
                  <c:v>10</c:v>
                </c:pt>
                <c:pt idx="3">
                  <c:v>17</c:v>
                </c:pt>
                <c:pt idx="4">
                  <c:v>18</c:v>
                </c:pt>
                <c:pt idx="5">
                  <c:v>20</c:v>
                </c:pt>
                <c:pt idx="6">
                  <c:v>36</c:v>
                </c:pt>
                <c:pt idx="7">
                  <c:v>35</c:v>
                </c:pt>
                <c:pt idx="8">
                  <c:v>35</c:v>
                </c:pt>
                <c:pt idx="9">
                  <c:v>41</c:v>
                </c:pt>
                <c:pt idx="10">
                  <c:v>45</c:v>
                </c:pt>
                <c:pt idx="11">
                  <c:v>42</c:v>
                </c:pt>
                <c:pt idx="12">
                  <c:v>41</c:v>
                </c:pt>
                <c:pt idx="13">
                  <c:v>41</c:v>
                </c:pt>
                <c:pt idx="14">
                  <c:v>78</c:v>
                </c:pt>
                <c:pt idx="15">
                  <c:v>66</c:v>
                </c:pt>
                <c:pt idx="16">
                  <c:v>95</c:v>
                </c:pt>
                <c:pt idx="17">
                  <c:v>66</c:v>
                </c:pt>
                <c:pt idx="18">
                  <c:v>94</c:v>
                </c:pt>
                <c:pt idx="19">
                  <c:v>46</c:v>
                </c:pt>
              </c:numCache>
            </c:numRef>
          </c:val>
          <c:extLst>
            <c:ext xmlns:c16="http://schemas.microsoft.com/office/drawing/2014/chart" uri="{C3380CC4-5D6E-409C-BE32-E72D297353CC}">
              <c16:uniqueId val="{00000001-4829-B243-A083-AD820AF31757}"/>
            </c:ext>
          </c:extLst>
        </c:ser>
        <c:dLbls>
          <c:showLegendKey val="0"/>
          <c:showVal val="1"/>
          <c:showCatName val="0"/>
          <c:showSerName val="0"/>
          <c:showPercent val="0"/>
          <c:showBubbleSize val="0"/>
        </c:dLbls>
        <c:gapWidth val="75"/>
        <c:axId val="236616792"/>
        <c:axId val="515245832"/>
      </c:barChart>
      <c:catAx>
        <c:axId val="236616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5245832"/>
        <c:crosses val="autoZero"/>
        <c:auto val="1"/>
        <c:lblAlgn val="ctr"/>
        <c:lblOffset val="100"/>
        <c:noMultiLvlLbl val="0"/>
      </c:catAx>
      <c:valAx>
        <c:axId val="5152458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6616792"/>
        <c:crosses val="autoZero"/>
        <c:crossBetween val="between"/>
      </c:valAx>
      <c:spPr>
        <a:noFill/>
        <a:ln>
          <a:noFill/>
        </a:ln>
        <a:effectLst/>
      </c:spPr>
    </c:plotArea>
    <c:legend>
      <c:legendPos val="b"/>
      <c:layout>
        <c:manualLayout>
          <c:xMode val="edge"/>
          <c:yMode val="edge"/>
          <c:x val="0.25391038420526957"/>
          <c:y val="0.91506675430439066"/>
          <c:w val="0.42755842306859854"/>
          <c:h val="7.1476781595230271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NYHA functional class before and after angioplasty (n=154)</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Class I/II</c:v>
                </c:pt>
              </c:strCache>
            </c:strRef>
          </c:tx>
          <c:spPr>
            <a:solidFill>
              <a:schemeClr val="accent1"/>
            </a:solidFill>
            <a:ln>
              <a:noFill/>
            </a:ln>
            <a:effectLst/>
          </c:spPr>
          <c:invertIfNegative val="0"/>
          <c:cat>
            <c:strRef>
              <c:f>Sheet1!$A$2:$A$3</c:f>
              <c:strCache>
                <c:ptCount val="2"/>
                <c:pt idx="0">
                  <c:v>Before angioplasty</c:v>
                </c:pt>
                <c:pt idx="1">
                  <c:v>After angioplasty</c:v>
                </c:pt>
              </c:strCache>
            </c:strRef>
          </c:cat>
          <c:val>
            <c:numRef>
              <c:f>Sheet1!$B$2:$B$3</c:f>
              <c:numCache>
                <c:formatCode>General</c:formatCode>
                <c:ptCount val="2"/>
                <c:pt idx="0">
                  <c:v>35.299999999999997</c:v>
                </c:pt>
                <c:pt idx="1">
                  <c:v>78.7</c:v>
                </c:pt>
              </c:numCache>
            </c:numRef>
          </c:val>
          <c:extLst>
            <c:ext xmlns:c16="http://schemas.microsoft.com/office/drawing/2014/chart" uri="{C3380CC4-5D6E-409C-BE32-E72D297353CC}">
              <c16:uniqueId val="{00000000-2E40-7545-B8FE-712AF854A7DE}"/>
            </c:ext>
          </c:extLst>
        </c:ser>
        <c:ser>
          <c:idx val="1"/>
          <c:order val="1"/>
          <c:tx>
            <c:strRef>
              <c:f>Sheet1!$C$1</c:f>
              <c:strCache>
                <c:ptCount val="1"/>
                <c:pt idx="0">
                  <c:v>Class III/IV</c:v>
                </c:pt>
              </c:strCache>
            </c:strRef>
          </c:tx>
          <c:spPr>
            <a:solidFill>
              <a:schemeClr val="accent4"/>
            </a:solidFill>
            <a:ln>
              <a:noFill/>
            </a:ln>
            <a:effectLst/>
          </c:spPr>
          <c:invertIfNegative val="0"/>
          <c:cat>
            <c:strRef>
              <c:f>Sheet1!$A$2:$A$3</c:f>
              <c:strCache>
                <c:ptCount val="2"/>
                <c:pt idx="0">
                  <c:v>Before angioplasty</c:v>
                </c:pt>
                <c:pt idx="1">
                  <c:v>After angioplasty</c:v>
                </c:pt>
              </c:strCache>
            </c:strRef>
          </c:cat>
          <c:val>
            <c:numRef>
              <c:f>Sheet1!$C$2:$C$3</c:f>
              <c:numCache>
                <c:formatCode>General</c:formatCode>
                <c:ptCount val="2"/>
                <c:pt idx="0">
                  <c:v>64.7</c:v>
                </c:pt>
                <c:pt idx="1">
                  <c:v>21.3</c:v>
                </c:pt>
              </c:numCache>
            </c:numRef>
          </c:val>
          <c:extLst>
            <c:ext xmlns:c16="http://schemas.microsoft.com/office/drawing/2014/chart" uri="{C3380CC4-5D6E-409C-BE32-E72D297353CC}">
              <c16:uniqueId val="{00000001-2E40-7545-B8FE-712AF854A7DE}"/>
            </c:ext>
          </c:extLst>
        </c:ser>
        <c:dLbls>
          <c:showLegendKey val="0"/>
          <c:showVal val="0"/>
          <c:showCatName val="0"/>
          <c:showSerName val="0"/>
          <c:showPercent val="0"/>
          <c:showBubbleSize val="0"/>
        </c:dLbls>
        <c:gapWidth val="219"/>
        <c:overlap val="-27"/>
        <c:axId val="47103327"/>
        <c:axId val="47122879"/>
      </c:barChart>
      <c:catAx>
        <c:axId val="47103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122879"/>
        <c:crosses val="autoZero"/>
        <c:auto val="1"/>
        <c:lblAlgn val="ctr"/>
        <c:lblOffset val="100"/>
        <c:noMultiLvlLbl val="0"/>
      </c:catAx>
      <c:valAx>
        <c:axId val="47122879"/>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Patients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103327"/>
        <c:crosses val="autoZero"/>
        <c:crossBetween val="between"/>
      </c:valAx>
      <c:spPr>
        <a:noFill/>
        <a:ln>
          <a:noFill/>
        </a:ln>
        <a:effectLst/>
      </c:spPr>
    </c:plotArea>
    <c:legend>
      <c:legendPos val="b"/>
      <c:layout>
        <c:manualLayout>
          <c:xMode val="edge"/>
          <c:yMode val="edge"/>
          <c:x val="0.75237773877526737"/>
          <c:y val="0.11283765052374106"/>
          <c:w val="0.24515908435265249"/>
          <c:h val="0.1598036427881868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C5CD5A-51DA-A947-ADFF-C77351071AEF}" type="datetimeFigureOut">
              <a:rPr lang="en-US" smtClean="0"/>
              <a:t>11/28/23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55A4A8-3F5D-CD4B-8532-78C8AB261E54}" type="slidenum">
              <a:rPr lang="en-US" smtClean="0"/>
              <a:t>‹#›</a:t>
            </a:fld>
            <a:endParaRPr lang="en-US"/>
          </a:p>
        </p:txBody>
      </p:sp>
    </p:spTree>
    <p:extLst>
      <p:ext uri="{BB962C8B-B14F-4D97-AF65-F5344CB8AC3E}">
        <p14:creationId xmlns:p14="http://schemas.microsoft.com/office/powerpoint/2010/main" val="3509209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65F76-0011-CA4E-92EC-80CC7B89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154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601B4-069F-5C49-8828-640B5F132A6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475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601B4-069F-5C49-8828-640B5F132A6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191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601B4-069F-5C49-8828-640B5F132A6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999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709F14-5C6C-4324-BBB4-5DBC09DFED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463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65F76-0011-CA4E-92EC-80CC7B89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477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0FD1F-D367-E2D4-7C2E-5BC046E0CC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417B41-8FC9-959F-3CC0-293B5C4533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AA705E-8E73-EFBE-8A9B-FAD17561F5BB}"/>
              </a:ext>
            </a:extLst>
          </p:cNvPr>
          <p:cNvSpPr>
            <a:spLocks noGrp="1"/>
          </p:cNvSpPr>
          <p:nvPr>
            <p:ph type="dt" sz="half" idx="10"/>
          </p:nvPr>
        </p:nvSpPr>
        <p:spPr/>
        <p:txBody>
          <a:bodyPr/>
          <a:lstStyle/>
          <a:p>
            <a:fld id="{1C2F899F-DED5-294A-BA7E-1FA701B0FA03}" type="datetimeFigureOut">
              <a:rPr lang="en-US" smtClean="0"/>
              <a:t>11/28/23</a:t>
            </a:fld>
            <a:endParaRPr lang="en-US"/>
          </a:p>
        </p:txBody>
      </p:sp>
      <p:sp>
        <p:nvSpPr>
          <p:cNvPr id="5" name="Footer Placeholder 4">
            <a:extLst>
              <a:ext uri="{FF2B5EF4-FFF2-40B4-BE49-F238E27FC236}">
                <a16:creationId xmlns:a16="http://schemas.microsoft.com/office/drawing/2014/main" id="{60501270-CF43-E9F5-FFB9-9F42BF4C6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BA1A9-6855-3B40-596E-990ADF1A4D33}"/>
              </a:ext>
            </a:extLst>
          </p:cNvPr>
          <p:cNvSpPr>
            <a:spLocks noGrp="1"/>
          </p:cNvSpPr>
          <p:nvPr>
            <p:ph type="sldNum" sz="quarter" idx="12"/>
          </p:nvPr>
        </p:nvSpPr>
        <p:spPr/>
        <p:txBody>
          <a:bodyPr/>
          <a:lstStyle/>
          <a:p>
            <a:fld id="{05633091-863D-DA44-8D27-DF790019855F}" type="slidenum">
              <a:rPr lang="en-US" smtClean="0"/>
              <a:t>‹#›</a:t>
            </a:fld>
            <a:endParaRPr lang="en-US"/>
          </a:p>
        </p:txBody>
      </p:sp>
    </p:spTree>
    <p:extLst>
      <p:ext uri="{BB962C8B-B14F-4D97-AF65-F5344CB8AC3E}">
        <p14:creationId xmlns:p14="http://schemas.microsoft.com/office/powerpoint/2010/main" val="4005436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F8623-F27D-DDAB-5112-50C23C194C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FBF004-779F-CBD6-1B35-B405752FC0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FC8D4-226D-BC0F-F91B-F46221CDD63C}"/>
              </a:ext>
            </a:extLst>
          </p:cNvPr>
          <p:cNvSpPr>
            <a:spLocks noGrp="1"/>
          </p:cNvSpPr>
          <p:nvPr>
            <p:ph type="dt" sz="half" idx="10"/>
          </p:nvPr>
        </p:nvSpPr>
        <p:spPr/>
        <p:txBody>
          <a:bodyPr/>
          <a:lstStyle/>
          <a:p>
            <a:fld id="{1C2F899F-DED5-294A-BA7E-1FA701B0FA03}" type="datetimeFigureOut">
              <a:rPr lang="en-US" smtClean="0"/>
              <a:t>11/28/23</a:t>
            </a:fld>
            <a:endParaRPr lang="en-US"/>
          </a:p>
        </p:txBody>
      </p:sp>
      <p:sp>
        <p:nvSpPr>
          <p:cNvPr id="5" name="Footer Placeholder 4">
            <a:extLst>
              <a:ext uri="{FF2B5EF4-FFF2-40B4-BE49-F238E27FC236}">
                <a16:creationId xmlns:a16="http://schemas.microsoft.com/office/drawing/2014/main" id="{35F9A7B1-932B-0246-A88A-07C7A48C03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665885-92E4-A400-3716-B5181C1B83F1}"/>
              </a:ext>
            </a:extLst>
          </p:cNvPr>
          <p:cNvSpPr>
            <a:spLocks noGrp="1"/>
          </p:cNvSpPr>
          <p:nvPr>
            <p:ph type="sldNum" sz="quarter" idx="12"/>
          </p:nvPr>
        </p:nvSpPr>
        <p:spPr/>
        <p:txBody>
          <a:bodyPr/>
          <a:lstStyle/>
          <a:p>
            <a:fld id="{05633091-863D-DA44-8D27-DF790019855F}" type="slidenum">
              <a:rPr lang="en-US" smtClean="0"/>
              <a:t>‹#›</a:t>
            </a:fld>
            <a:endParaRPr lang="en-US"/>
          </a:p>
        </p:txBody>
      </p:sp>
    </p:spTree>
    <p:extLst>
      <p:ext uri="{BB962C8B-B14F-4D97-AF65-F5344CB8AC3E}">
        <p14:creationId xmlns:p14="http://schemas.microsoft.com/office/powerpoint/2010/main" val="3737816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B8B01C-14A1-DAE5-23C5-BE86743E3E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156930-53F9-20D7-A8F9-568D49EBF7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FD9956-D327-E74F-7E8D-D4CEF7AD055B}"/>
              </a:ext>
            </a:extLst>
          </p:cNvPr>
          <p:cNvSpPr>
            <a:spLocks noGrp="1"/>
          </p:cNvSpPr>
          <p:nvPr>
            <p:ph type="dt" sz="half" idx="10"/>
          </p:nvPr>
        </p:nvSpPr>
        <p:spPr/>
        <p:txBody>
          <a:bodyPr/>
          <a:lstStyle/>
          <a:p>
            <a:fld id="{1C2F899F-DED5-294A-BA7E-1FA701B0FA03}" type="datetimeFigureOut">
              <a:rPr lang="en-US" smtClean="0"/>
              <a:t>11/28/23</a:t>
            </a:fld>
            <a:endParaRPr lang="en-US"/>
          </a:p>
        </p:txBody>
      </p:sp>
      <p:sp>
        <p:nvSpPr>
          <p:cNvPr id="5" name="Footer Placeholder 4">
            <a:extLst>
              <a:ext uri="{FF2B5EF4-FFF2-40B4-BE49-F238E27FC236}">
                <a16:creationId xmlns:a16="http://schemas.microsoft.com/office/drawing/2014/main" id="{7547FE4C-0BC0-8796-90B3-9A8A027227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6C2526-0B7F-493D-39B2-47CF97F0AC9F}"/>
              </a:ext>
            </a:extLst>
          </p:cNvPr>
          <p:cNvSpPr>
            <a:spLocks noGrp="1"/>
          </p:cNvSpPr>
          <p:nvPr>
            <p:ph type="sldNum" sz="quarter" idx="12"/>
          </p:nvPr>
        </p:nvSpPr>
        <p:spPr/>
        <p:txBody>
          <a:bodyPr/>
          <a:lstStyle/>
          <a:p>
            <a:fld id="{05633091-863D-DA44-8D27-DF790019855F}" type="slidenum">
              <a:rPr lang="en-US" smtClean="0"/>
              <a:t>‹#›</a:t>
            </a:fld>
            <a:endParaRPr lang="en-US"/>
          </a:p>
        </p:txBody>
      </p:sp>
    </p:spTree>
    <p:extLst>
      <p:ext uri="{BB962C8B-B14F-4D97-AF65-F5344CB8AC3E}">
        <p14:creationId xmlns:p14="http://schemas.microsoft.com/office/powerpoint/2010/main" val="332789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38"/>
            <a:ext cx="10515600" cy="2852737"/>
          </a:xfrm>
        </p:spPr>
        <p:txBody>
          <a:bodyPr anchor="ctr">
            <a:normAutofit/>
          </a:bodyPr>
          <a:lstStyle>
            <a:lvl1pPr>
              <a:defRPr sz="4800"/>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3"/>
            <a:ext cx="10515600" cy="1500187"/>
          </a:xfrm>
          <a:prstGeom prst="rect">
            <a:avLst/>
          </a:prstGeo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pic>
        <p:nvPicPr>
          <p:cNvPr id="8" name="Picture 7">
            <a:extLst>
              <a:ext uri="{FF2B5EF4-FFF2-40B4-BE49-F238E27FC236}">
                <a16:creationId xmlns:a16="http://schemas.microsoft.com/office/drawing/2014/main" id="{46147BEB-DBFC-41AF-8A4B-718D90B9AB6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975360"/>
          </a:xfrm>
          <a:prstGeom prst="rect">
            <a:avLst/>
          </a:prstGeom>
        </p:spPr>
      </p:pic>
      <p:pic>
        <p:nvPicPr>
          <p:cNvPr id="10" name="Picture 9">
            <a:extLst>
              <a:ext uri="{FF2B5EF4-FFF2-40B4-BE49-F238E27FC236}">
                <a16:creationId xmlns:a16="http://schemas.microsoft.com/office/drawing/2014/main" id="{1AA4465C-7E8E-47D9-93EC-E2ADB99327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 y="93853"/>
            <a:ext cx="1537746" cy="787653"/>
          </a:xfrm>
          <a:prstGeom prst="rect">
            <a:avLst/>
          </a:prstGeom>
        </p:spPr>
      </p:pic>
    </p:spTree>
    <p:extLst>
      <p:ext uri="{BB962C8B-B14F-4D97-AF65-F5344CB8AC3E}">
        <p14:creationId xmlns:p14="http://schemas.microsoft.com/office/powerpoint/2010/main" val="1647256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Episode Titl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38"/>
            <a:ext cx="10515600" cy="2852737"/>
          </a:xfrm>
        </p:spPr>
        <p:txBody>
          <a:bodyPr anchor="b">
            <a:normAutofit/>
          </a:bodyPr>
          <a:lstStyle>
            <a:lvl1pPr algn="r">
              <a:defRPr sz="3600"/>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3"/>
            <a:ext cx="10515600" cy="1500187"/>
          </a:xfrm>
          <a:prstGeom prst="rect">
            <a:avLst/>
          </a:prstGeo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200">
                <a:solidFill>
                  <a:schemeClr val="tx1">
                    <a:tint val="75000"/>
                  </a:schemeClr>
                </a:solidFill>
              </a:defRPr>
            </a:lvl1pPr>
          </a:lstStyle>
          <a:p>
            <a:endParaRPr lang="en-US"/>
          </a:p>
        </p:txBody>
      </p:sp>
      <p:pic>
        <p:nvPicPr>
          <p:cNvPr id="8" name="Picture 7">
            <a:extLst>
              <a:ext uri="{FF2B5EF4-FFF2-40B4-BE49-F238E27FC236}">
                <a16:creationId xmlns:a16="http://schemas.microsoft.com/office/drawing/2014/main" id="{DF5F5FB5-B40D-470D-8C41-B7CE27E5193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975360"/>
          </a:xfrm>
          <a:prstGeom prst="rect">
            <a:avLst/>
          </a:prstGeom>
        </p:spPr>
      </p:pic>
      <p:pic>
        <p:nvPicPr>
          <p:cNvPr id="7" name="Picture 6">
            <a:extLst>
              <a:ext uri="{FF2B5EF4-FFF2-40B4-BE49-F238E27FC236}">
                <a16:creationId xmlns:a16="http://schemas.microsoft.com/office/drawing/2014/main" id="{9F979B0B-4A4D-4553-BE93-A1959FB58E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 y="93853"/>
            <a:ext cx="1537746" cy="787653"/>
          </a:xfrm>
          <a:prstGeom prst="rect">
            <a:avLst/>
          </a:prstGeom>
        </p:spPr>
      </p:pic>
    </p:spTree>
    <p:extLst>
      <p:ext uri="{BB962C8B-B14F-4D97-AF65-F5344CB8AC3E}">
        <p14:creationId xmlns:p14="http://schemas.microsoft.com/office/powerpoint/2010/main" val="3338831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iagram Layout">
    <p:bg>
      <p:bgPr>
        <a:gradFill flip="none" rotWithShape="1">
          <a:gsLst>
            <a:gs pos="0">
              <a:schemeClr val="bg1"/>
            </a:gs>
            <a:gs pos="100000">
              <a:srgbClr val="EBEBEB"/>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88FA194F-9E80-4991-A301-2D14D459B8B6}"/>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4089613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d Diagram Layout">
    <p:bg>
      <p:bgPr>
        <a:gradFill flip="none" rotWithShape="1">
          <a:gsLst>
            <a:gs pos="0">
              <a:schemeClr val="bg1"/>
            </a:gs>
            <a:gs pos="100000">
              <a:srgbClr val="EBEBEB"/>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74E47-6B81-4DA6-BC35-65E2DCA474B0}"/>
              </a:ext>
            </a:extLst>
          </p:cNvPr>
          <p:cNvSpPr>
            <a:spLocks noGrp="1"/>
          </p:cNvSpPr>
          <p:nvPr>
            <p:ph type="title"/>
          </p:nvPr>
        </p:nvSpPr>
        <p:spPr/>
        <p:txBody>
          <a:bodyPr/>
          <a:lstStyle/>
          <a:p>
            <a:r>
              <a:rPr lang="en-US"/>
              <a:t>Click to edit Master title style</a:t>
            </a:r>
          </a:p>
        </p:txBody>
      </p:sp>
      <p:sp>
        <p:nvSpPr>
          <p:cNvPr id="3" name="Footer Placeholder 4">
            <a:extLst>
              <a:ext uri="{FF2B5EF4-FFF2-40B4-BE49-F238E27FC236}">
                <a16:creationId xmlns:a16="http://schemas.microsoft.com/office/drawing/2014/main" id="{2F70BFC7-62AB-4097-AE5E-3ACB64158A6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2411482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bg>
      <p:bgPr>
        <a:solidFill>
          <a:srgbClr val="FFFFFF"/>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F68C6A00-68E4-474E-9AA8-0891DD87D051}"/>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
        <p:nvSpPr>
          <p:cNvPr id="6" name="Title Placeholder 1">
            <a:extLst>
              <a:ext uri="{FF2B5EF4-FFF2-40B4-BE49-F238E27FC236}">
                <a16:creationId xmlns:a16="http://schemas.microsoft.com/office/drawing/2014/main" id="{C3A58A5E-CE8B-4381-B491-4E79B68F618B}"/>
              </a:ext>
            </a:extLst>
          </p:cNvPr>
          <p:cNvSpPr>
            <a:spLocks noGrp="1"/>
          </p:cNvSpPr>
          <p:nvPr>
            <p:ph type="title"/>
          </p:nvPr>
        </p:nvSpPr>
        <p:spPr>
          <a:xfrm>
            <a:off x="609600" y="199505"/>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B8793117-580E-4BE7-82EC-6BE8CEEDED56}"/>
              </a:ext>
            </a:extLst>
          </p:cNvPr>
          <p:cNvSpPr>
            <a:spLocks noGrp="1"/>
          </p:cNvSpPr>
          <p:nvPr>
            <p:ph idx="1"/>
          </p:nvPr>
        </p:nvSpPr>
        <p:spPr>
          <a:xfrm>
            <a:off x="609600" y="1477906"/>
            <a:ext cx="10744200" cy="47224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0925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F8544-5F66-42F5-A339-E46C7881EF7F}"/>
              </a:ext>
            </a:extLst>
          </p:cNvPr>
          <p:cNvSpPr>
            <a:spLocks noGrp="1"/>
          </p:cNvSpPr>
          <p:nvPr>
            <p:ph type="title"/>
          </p:nvPr>
        </p:nvSpPr>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98E0E9-1525-4AB4-A8AF-8BF10D89D4E7}"/>
              </a:ext>
            </a:extLst>
          </p:cNvPr>
          <p:cNvSpPr>
            <a:spLocks noGrp="1"/>
          </p:cNvSpPr>
          <p:nvPr>
            <p:ph sz="half" idx="1"/>
          </p:nvPr>
        </p:nvSpPr>
        <p:spPr>
          <a:xfrm>
            <a:off x="609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FA8448F-6F16-4184-A898-7F06CF6766C6}"/>
              </a:ext>
            </a:extLst>
          </p:cNvPr>
          <p:cNvSpPr>
            <a:spLocks noGrp="1"/>
          </p:cNvSpPr>
          <p:nvPr>
            <p:ph sz="half" idx="2"/>
          </p:nvPr>
        </p:nvSpPr>
        <p:spPr>
          <a:xfrm>
            <a:off x="5943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DE44C219-F83B-4E76-BAE0-A183B8940696}"/>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11427564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22D2BB-B893-45AC-B4B9-21CF5F89EABD}"/>
              </a:ext>
            </a:extLst>
          </p:cNvPr>
          <p:cNvSpPr>
            <a:spLocks noGrp="1"/>
          </p:cNvSpPr>
          <p:nvPr>
            <p:ph type="body" idx="1"/>
          </p:nvPr>
        </p:nvSpPr>
        <p:spPr>
          <a:xfrm>
            <a:off x="609601" y="1459896"/>
            <a:ext cx="5157787" cy="651538"/>
          </a:xfrm>
          <a:prstGeom prst="rect">
            <a:avLst/>
          </a:prstGeo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27EFEE-C04A-49BE-8AC8-1C93672FAC03}"/>
              </a:ext>
            </a:extLst>
          </p:cNvPr>
          <p:cNvSpPr>
            <a:spLocks noGrp="1"/>
          </p:cNvSpPr>
          <p:nvPr>
            <p:ph sz="half" idx="2"/>
          </p:nvPr>
        </p:nvSpPr>
        <p:spPr>
          <a:xfrm>
            <a:off x="609601" y="2111434"/>
            <a:ext cx="5157787" cy="3956856"/>
          </a:xfrm>
          <a:prstGeom prst="rect">
            <a:avLst/>
          </a:prstGeom>
        </p:spPr>
        <p:txBody>
          <a:bodyPr/>
          <a:lstStyle>
            <a:lvl1pPr marL="228600" indent="-228600">
              <a:buClr>
                <a:schemeClr val="accent1"/>
              </a:buClr>
              <a:buSzPct val="100000"/>
              <a:buFont typeface="Arial" panose="020B0604020202020204" pitchFamily="34" charset="0"/>
              <a:buChar char="•"/>
              <a:defRPr/>
            </a:lvl1pPr>
            <a:lvl2pPr marL="685800" indent="-228600">
              <a:buClr>
                <a:schemeClr val="accent1"/>
              </a:buClr>
              <a:buSzPct val="100000"/>
              <a:buFont typeface="Arial" panose="020B0604020202020204" pitchFamily="34" charset="0"/>
              <a:buChar char="•"/>
              <a:defRPr/>
            </a:lvl2pPr>
            <a:lvl3pPr marL="1143000" indent="-228600">
              <a:buClr>
                <a:schemeClr val="accent1"/>
              </a:buClr>
              <a:buSzPct val="100000"/>
              <a:buFont typeface="Arial" panose="020B0604020202020204" pitchFamily="34" charset="0"/>
              <a:buChar char="•"/>
              <a:defRPr/>
            </a:lvl3pPr>
            <a:lvl4pPr marL="1600200" indent="-228600">
              <a:buClr>
                <a:schemeClr val="accent1"/>
              </a:buClr>
              <a:buSzPct val="100000"/>
              <a:buFont typeface="Arial" panose="020B0604020202020204" pitchFamily="34" charset="0"/>
              <a:buChar char="•"/>
              <a:defRPr/>
            </a:lvl4pPr>
            <a:lvl5pPr marL="2057400" indent="-228600">
              <a:buClr>
                <a:schemeClr val="accent1"/>
              </a:buClr>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3B977BB-61BD-47AD-991E-2E6E5CEC0643}"/>
              </a:ext>
            </a:extLst>
          </p:cNvPr>
          <p:cNvSpPr>
            <a:spLocks noGrp="1"/>
          </p:cNvSpPr>
          <p:nvPr>
            <p:ph type="body" sz="quarter" idx="3"/>
          </p:nvPr>
        </p:nvSpPr>
        <p:spPr>
          <a:xfrm>
            <a:off x="5942013" y="1459896"/>
            <a:ext cx="5183188" cy="651538"/>
          </a:xfrm>
          <a:prstGeom prst="rect">
            <a:avLst/>
          </a:prstGeo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B34560-D90F-4AA9-86F0-EA373D1678B8}"/>
              </a:ext>
            </a:extLst>
          </p:cNvPr>
          <p:cNvSpPr>
            <a:spLocks noGrp="1"/>
          </p:cNvSpPr>
          <p:nvPr>
            <p:ph sz="quarter" idx="4"/>
          </p:nvPr>
        </p:nvSpPr>
        <p:spPr>
          <a:xfrm>
            <a:off x="5942013" y="2111434"/>
            <a:ext cx="5183188" cy="3956856"/>
          </a:xfrm>
          <a:prstGeom prst="rect">
            <a:avLst/>
          </a:prstGeom>
        </p:spPr>
        <p:txBody>
          <a:bodyPr/>
          <a:lstStyle>
            <a:lvl1pPr marL="228600" indent="-228600">
              <a:buClr>
                <a:schemeClr val="accent3"/>
              </a:buClr>
              <a:buFont typeface="Arial" panose="020B0604020202020204" pitchFamily="34" charset="0"/>
              <a:buChar char="•"/>
              <a:defRPr/>
            </a:lvl1pPr>
            <a:lvl2pPr marL="685800" indent="-228600">
              <a:buClr>
                <a:schemeClr val="accent3"/>
              </a:buClr>
              <a:buFont typeface="Arial" panose="020B0604020202020204" pitchFamily="34" charset="0"/>
              <a:buChar char="•"/>
              <a:defRPr/>
            </a:lvl2pPr>
            <a:lvl3pPr marL="1143000" indent="-228600">
              <a:buClr>
                <a:schemeClr val="accent3"/>
              </a:buClr>
              <a:buFont typeface="Arial" panose="020B0604020202020204" pitchFamily="34" charset="0"/>
              <a:buChar char="•"/>
              <a:defRPr/>
            </a:lvl3pPr>
            <a:lvl4pPr marL="1600200" indent="-228600">
              <a:buClr>
                <a:schemeClr val="accent3"/>
              </a:buClr>
              <a:buFont typeface="Arial" panose="020B0604020202020204" pitchFamily="34" charset="0"/>
              <a:buChar char="•"/>
              <a:defRPr/>
            </a:lvl4pPr>
            <a:lvl5pPr marL="2057400" indent="-228600">
              <a:buClr>
                <a:schemeClr val="accent3"/>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a:extLst>
              <a:ext uri="{FF2B5EF4-FFF2-40B4-BE49-F238E27FC236}">
                <a16:creationId xmlns:a16="http://schemas.microsoft.com/office/drawing/2014/main" id="{1994057A-1166-4C4D-AF69-0BF68EE85991}"/>
              </a:ext>
            </a:extLst>
          </p:cNvPr>
          <p:cNvSpPr>
            <a:spLocks noGrp="1"/>
          </p:cNvSpPr>
          <p:nvPr>
            <p:ph type="ftr" sz="quarter" idx="12"/>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
        <p:nvSpPr>
          <p:cNvPr id="10" name="Title 1">
            <a:extLst>
              <a:ext uri="{FF2B5EF4-FFF2-40B4-BE49-F238E27FC236}">
                <a16:creationId xmlns:a16="http://schemas.microsoft.com/office/drawing/2014/main" id="{DAD82D1D-D8EA-40A0-9D3E-9683300C0F61}"/>
              </a:ext>
            </a:extLst>
          </p:cNvPr>
          <p:cNvSpPr>
            <a:spLocks noGrp="1"/>
          </p:cNvSpPr>
          <p:nvPr>
            <p:ph type="title"/>
          </p:nvPr>
        </p:nvSpPr>
        <p:spPr>
          <a:xfrm>
            <a:off x="609600" y="199505"/>
            <a:ext cx="10744200" cy="1185577"/>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1697329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2062-0692-44AF-80AA-510E920DCD1B}"/>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2D517FC-F71A-47DC-8036-78E7C8941DC5}"/>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3148315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07EA2-4029-3B66-A717-C9C46C41C9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E542A8-CDBC-6E02-81C4-CC0E8F293A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ADE98B-99C2-8E51-A2E5-90FFFFCED082}"/>
              </a:ext>
            </a:extLst>
          </p:cNvPr>
          <p:cNvSpPr>
            <a:spLocks noGrp="1"/>
          </p:cNvSpPr>
          <p:nvPr>
            <p:ph type="dt" sz="half" idx="10"/>
          </p:nvPr>
        </p:nvSpPr>
        <p:spPr/>
        <p:txBody>
          <a:bodyPr/>
          <a:lstStyle/>
          <a:p>
            <a:fld id="{1C2F899F-DED5-294A-BA7E-1FA701B0FA03}" type="datetimeFigureOut">
              <a:rPr lang="en-US" smtClean="0"/>
              <a:t>11/28/23</a:t>
            </a:fld>
            <a:endParaRPr lang="en-US"/>
          </a:p>
        </p:txBody>
      </p:sp>
      <p:sp>
        <p:nvSpPr>
          <p:cNvPr id="5" name="Footer Placeholder 4">
            <a:extLst>
              <a:ext uri="{FF2B5EF4-FFF2-40B4-BE49-F238E27FC236}">
                <a16:creationId xmlns:a16="http://schemas.microsoft.com/office/drawing/2014/main" id="{C0196BD6-1ADF-64F6-0F6F-9AE332C1A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C6B42E-79CE-E538-296D-AEEC1E6E375D}"/>
              </a:ext>
            </a:extLst>
          </p:cNvPr>
          <p:cNvSpPr>
            <a:spLocks noGrp="1"/>
          </p:cNvSpPr>
          <p:nvPr>
            <p:ph type="sldNum" sz="quarter" idx="12"/>
          </p:nvPr>
        </p:nvSpPr>
        <p:spPr/>
        <p:txBody>
          <a:bodyPr/>
          <a:lstStyle/>
          <a:p>
            <a:fld id="{05633091-863D-DA44-8D27-DF790019855F}" type="slidenum">
              <a:rPr lang="en-US" smtClean="0"/>
              <a:t>‹#›</a:t>
            </a:fld>
            <a:endParaRPr lang="en-US"/>
          </a:p>
        </p:txBody>
      </p:sp>
    </p:spTree>
    <p:extLst>
      <p:ext uri="{BB962C8B-B14F-4D97-AF65-F5344CB8AC3E}">
        <p14:creationId xmlns:p14="http://schemas.microsoft.com/office/powerpoint/2010/main" val="1246687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B2F6B2D7-D2F9-4F1B-8FB7-00DCD968C2C6}"/>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2271104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26E8-50A6-47D6-B45F-134145E07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5C1316-9B30-4E35-91A7-4F8799CAE8F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B594DE-1DED-4824-B3AF-6D8B99419F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67258FC2-34FC-49D0-A161-40DD5BA51713}"/>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3946455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382588" y="457199"/>
            <a:ext cx="4272539" cy="4015047"/>
          </a:xfrm>
        </p:spPr>
        <p:txBody>
          <a:bodyPr anchor="ct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606829"/>
            <a:ext cx="6172200" cy="52542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Footer Placeholder 4">
            <a:extLst>
              <a:ext uri="{FF2B5EF4-FFF2-40B4-BE49-F238E27FC236}">
                <a16:creationId xmlns:a16="http://schemas.microsoft.com/office/drawing/2014/main" id="{9FB64453-E8A2-48FD-8B67-B9DC2A133255}"/>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3971017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E26C3D8-9015-40F4-B59B-697F126094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9FB64453-E8A2-48FD-8B67-B9DC2A133255}"/>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3774087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38"/>
            <a:ext cx="10515600" cy="2852737"/>
          </a:xfrm>
        </p:spPr>
        <p:txBody>
          <a:bodyPr anchor="ctr">
            <a:normAutofit/>
          </a:bodyPr>
          <a:lstStyle>
            <a:lvl1pPr>
              <a:defRPr sz="4800"/>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3"/>
            <a:ext cx="10515600" cy="1500187"/>
          </a:xfrm>
          <a:prstGeom prst="rect">
            <a:avLst/>
          </a:prstGeo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pic>
        <p:nvPicPr>
          <p:cNvPr id="8" name="Picture 7">
            <a:extLst>
              <a:ext uri="{FF2B5EF4-FFF2-40B4-BE49-F238E27FC236}">
                <a16:creationId xmlns:a16="http://schemas.microsoft.com/office/drawing/2014/main" id="{46147BEB-DBFC-41AF-8A4B-718D90B9AB6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975360"/>
          </a:xfrm>
          <a:prstGeom prst="rect">
            <a:avLst/>
          </a:prstGeom>
        </p:spPr>
      </p:pic>
      <p:pic>
        <p:nvPicPr>
          <p:cNvPr id="10" name="Picture 9">
            <a:extLst>
              <a:ext uri="{FF2B5EF4-FFF2-40B4-BE49-F238E27FC236}">
                <a16:creationId xmlns:a16="http://schemas.microsoft.com/office/drawing/2014/main" id="{1AA4465C-7E8E-47D9-93EC-E2ADB99327A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9600" y="93853"/>
            <a:ext cx="1537746" cy="787653"/>
          </a:xfrm>
          <a:prstGeom prst="rect">
            <a:avLst/>
          </a:prstGeom>
        </p:spPr>
      </p:pic>
    </p:spTree>
    <p:extLst>
      <p:ext uri="{BB962C8B-B14F-4D97-AF65-F5344CB8AC3E}">
        <p14:creationId xmlns:p14="http://schemas.microsoft.com/office/powerpoint/2010/main" val="4033851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38"/>
            <a:ext cx="10515600" cy="2852737"/>
          </a:xfrm>
        </p:spPr>
        <p:txBody>
          <a:bodyPr anchor="b">
            <a:normAutofit/>
          </a:bodyPr>
          <a:lstStyle>
            <a:lvl1pPr algn="r">
              <a:defRPr sz="3600"/>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3"/>
            <a:ext cx="10515600" cy="1500187"/>
          </a:xfrm>
          <a:prstGeom prst="rect">
            <a:avLst/>
          </a:prstGeo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200">
                <a:solidFill>
                  <a:schemeClr val="tx1">
                    <a:tint val="75000"/>
                  </a:schemeClr>
                </a:solidFill>
              </a:defRPr>
            </a:lvl1pPr>
          </a:lstStyle>
          <a:p>
            <a:endParaRPr lang="en-US"/>
          </a:p>
        </p:txBody>
      </p:sp>
      <p:pic>
        <p:nvPicPr>
          <p:cNvPr id="8" name="Picture 7">
            <a:extLst>
              <a:ext uri="{FF2B5EF4-FFF2-40B4-BE49-F238E27FC236}">
                <a16:creationId xmlns:a16="http://schemas.microsoft.com/office/drawing/2014/main" id="{DF5F5FB5-B40D-470D-8C41-B7CE27E519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975360"/>
          </a:xfrm>
          <a:prstGeom prst="rect">
            <a:avLst/>
          </a:prstGeom>
        </p:spPr>
      </p:pic>
      <p:pic>
        <p:nvPicPr>
          <p:cNvPr id="7" name="Picture 6">
            <a:extLst>
              <a:ext uri="{FF2B5EF4-FFF2-40B4-BE49-F238E27FC236}">
                <a16:creationId xmlns:a16="http://schemas.microsoft.com/office/drawing/2014/main" id="{9F979B0B-4A4D-4553-BE93-A1959FB58E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9600" y="93853"/>
            <a:ext cx="1537746" cy="787653"/>
          </a:xfrm>
          <a:prstGeom prst="rect">
            <a:avLst/>
          </a:prstGeom>
        </p:spPr>
      </p:pic>
    </p:spTree>
    <p:extLst>
      <p:ext uri="{BB962C8B-B14F-4D97-AF65-F5344CB8AC3E}">
        <p14:creationId xmlns:p14="http://schemas.microsoft.com/office/powerpoint/2010/main" val="34132570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iagram Layout">
    <p:bg>
      <p:bgPr>
        <a:gradFill flip="none" rotWithShape="1">
          <a:gsLst>
            <a:gs pos="0">
              <a:schemeClr val="bg1"/>
            </a:gs>
            <a:gs pos="100000">
              <a:srgbClr val="EBEBEB"/>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88FA194F-9E80-4991-A301-2D14D459B8B6}"/>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2211402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d Diagram Layout">
    <p:bg>
      <p:bgPr>
        <a:gradFill flip="none" rotWithShape="1">
          <a:gsLst>
            <a:gs pos="0">
              <a:schemeClr val="bg1"/>
            </a:gs>
            <a:gs pos="100000">
              <a:srgbClr val="EBEBEB"/>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74E47-6B81-4DA6-BC35-65E2DCA474B0}"/>
              </a:ext>
            </a:extLst>
          </p:cNvPr>
          <p:cNvSpPr>
            <a:spLocks noGrp="1"/>
          </p:cNvSpPr>
          <p:nvPr>
            <p:ph type="title"/>
          </p:nvPr>
        </p:nvSpPr>
        <p:spPr/>
        <p:txBody>
          <a:bodyPr/>
          <a:lstStyle/>
          <a:p>
            <a:r>
              <a:rPr lang="en-US"/>
              <a:t>Click to edit Master title style</a:t>
            </a:r>
          </a:p>
        </p:txBody>
      </p:sp>
      <p:sp>
        <p:nvSpPr>
          <p:cNvPr id="3" name="Footer Placeholder 4">
            <a:extLst>
              <a:ext uri="{FF2B5EF4-FFF2-40B4-BE49-F238E27FC236}">
                <a16:creationId xmlns:a16="http://schemas.microsoft.com/office/drawing/2014/main" id="{2F70BFC7-62AB-4097-AE5E-3ACB64158A6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dirty="0"/>
          </a:p>
        </p:txBody>
      </p:sp>
    </p:spTree>
    <p:extLst>
      <p:ext uri="{BB962C8B-B14F-4D97-AF65-F5344CB8AC3E}">
        <p14:creationId xmlns:p14="http://schemas.microsoft.com/office/powerpoint/2010/main" val="13428653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p:bg>
      <p:bgPr>
        <a:solidFill>
          <a:srgbClr val="FFFFFF"/>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F68C6A00-68E4-474E-9AA8-0891DD87D051}"/>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
        <p:nvSpPr>
          <p:cNvPr id="6" name="Title Placeholder 1">
            <a:extLst>
              <a:ext uri="{FF2B5EF4-FFF2-40B4-BE49-F238E27FC236}">
                <a16:creationId xmlns:a16="http://schemas.microsoft.com/office/drawing/2014/main" id="{C3A58A5E-CE8B-4381-B491-4E79B68F618B}"/>
              </a:ext>
            </a:extLst>
          </p:cNvPr>
          <p:cNvSpPr>
            <a:spLocks noGrp="1"/>
          </p:cNvSpPr>
          <p:nvPr>
            <p:ph type="title"/>
          </p:nvPr>
        </p:nvSpPr>
        <p:spPr>
          <a:xfrm>
            <a:off x="609600" y="199505"/>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B8793117-580E-4BE7-82EC-6BE8CEEDED56}"/>
              </a:ext>
            </a:extLst>
          </p:cNvPr>
          <p:cNvSpPr>
            <a:spLocks noGrp="1"/>
          </p:cNvSpPr>
          <p:nvPr>
            <p:ph idx="1"/>
          </p:nvPr>
        </p:nvSpPr>
        <p:spPr>
          <a:xfrm>
            <a:off x="609600" y="1477906"/>
            <a:ext cx="10744200" cy="47224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3518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F8544-5F66-42F5-A339-E46C7881EF7F}"/>
              </a:ext>
            </a:extLst>
          </p:cNvPr>
          <p:cNvSpPr>
            <a:spLocks noGrp="1"/>
          </p:cNvSpPr>
          <p:nvPr>
            <p:ph type="title"/>
          </p:nvPr>
        </p:nvSpPr>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98E0E9-1525-4AB4-A8AF-8BF10D89D4E7}"/>
              </a:ext>
            </a:extLst>
          </p:cNvPr>
          <p:cNvSpPr>
            <a:spLocks noGrp="1"/>
          </p:cNvSpPr>
          <p:nvPr>
            <p:ph sz="half" idx="1"/>
          </p:nvPr>
        </p:nvSpPr>
        <p:spPr>
          <a:xfrm>
            <a:off x="609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FA8448F-6F16-4184-A898-7F06CF6766C6}"/>
              </a:ext>
            </a:extLst>
          </p:cNvPr>
          <p:cNvSpPr>
            <a:spLocks noGrp="1"/>
          </p:cNvSpPr>
          <p:nvPr>
            <p:ph sz="half" idx="2"/>
          </p:nvPr>
        </p:nvSpPr>
        <p:spPr>
          <a:xfrm>
            <a:off x="5943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DE44C219-F83B-4E76-BAE0-A183B8940696}"/>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3962708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AED24-35A5-E844-E055-F5ABC6A10D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B564BA-C679-4A5D-38CE-0261D89B58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741D32-301E-8339-7041-4B1EA2B5BBCB}"/>
              </a:ext>
            </a:extLst>
          </p:cNvPr>
          <p:cNvSpPr>
            <a:spLocks noGrp="1"/>
          </p:cNvSpPr>
          <p:nvPr>
            <p:ph type="dt" sz="half" idx="10"/>
          </p:nvPr>
        </p:nvSpPr>
        <p:spPr/>
        <p:txBody>
          <a:bodyPr/>
          <a:lstStyle/>
          <a:p>
            <a:fld id="{1C2F899F-DED5-294A-BA7E-1FA701B0FA03}" type="datetimeFigureOut">
              <a:rPr lang="en-US" smtClean="0"/>
              <a:t>11/28/23</a:t>
            </a:fld>
            <a:endParaRPr lang="en-US"/>
          </a:p>
        </p:txBody>
      </p:sp>
      <p:sp>
        <p:nvSpPr>
          <p:cNvPr id="5" name="Footer Placeholder 4">
            <a:extLst>
              <a:ext uri="{FF2B5EF4-FFF2-40B4-BE49-F238E27FC236}">
                <a16:creationId xmlns:a16="http://schemas.microsoft.com/office/drawing/2014/main" id="{3BBE221F-F0AD-CD29-92CF-F56ECC86A8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7EB7C-338A-ABA4-F725-596A5B81DC74}"/>
              </a:ext>
            </a:extLst>
          </p:cNvPr>
          <p:cNvSpPr>
            <a:spLocks noGrp="1"/>
          </p:cNvSpPr>
          <p:nvPr>
            <p:ph type="sldNum" sz="quarter" idx="12"/>
          </p:nvPr>
        </p:nvSpPr>
        <p:spPr/>
        <p:txBody>
          <a:bodyPr/>
          <a:lstStyle/>
          <a:p>
            <a:fld id="{05633091-863D-DA44-8D27-DF790019855F}" type="slidenum">
              <a:rPr lang="en-US" smtClean="0"/>
              <a:t>‹#›</a:t>
            </a:fld>
            <a:endParaRPr lang="en-US"/>
          </a:p>
        </p:txBody>
      </p:sp>
    </p:spTree>
    <p:extLst>
      <p:ext uri="{BB962C8B-B14F-4D97-AF65-F5344CB8AC3E}">
        <p14:creationId xmlns:p14="http://schemas.microsoft.com/office/powerpoint/2010/main" val="1739129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22D2BB-B893-45AC-B4B9-21CF5F89EABD}"/>
              </a:ext>
            </a:extLst>
          </p:cNvPr>
          <p:cNvSpPr>
            <a:spLocks noGrp="1"/>
          </p:cNvSpPr>
          <p:nvPr>
            <p:ph type="body" idx="1"/>
          </p:nvPr>
        </p:nvSpPr>
        <p:spPr>
          <a:xfrm>
            <a:off x="609601" y="1459896"/>
            <a:ext cx="5157787" cy="651538"/>
          </a:xfrm>
          <a:prstGeom prst="rect">
            <a:avLst/>
          </a:prstGeo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27EFEE-C04A-49BE-8AC8-1C93672FAC03}"/>
              </a:ext>
            </a:extLst>
          </p:cNvPr>
          <p:cNvSpPr>
            <a:spLocks noGrp="1"/>
          </p:cNvSpPr>
          <p:nvPr>
            <p:ph sz="half" idx="2"/>
          </p:nvPr>
        </p:nvSpPr>
        <p:spPr>
          <a:xfrm>
            <a:off x="609601" y="2111434"/>
            <a:ext cx="5157787" cy="3956856"/>
          </a:xfrm>
          <a:prstGeom prst="rect">
            <a:avLst/>
          </a:prstGeom>
        </p:spPr>
        <p:txBody>
          <a:bodyPr/>
          <a:lstStyle>
            <a:lvl1pPr marL="228600" indent="-228600">
              <a:buClr>
                <a:schemeClr val="accent1"/>
              </a:buClr>
              <a:buSzPct val="100000"/>
              <a:buFont typeface="Arial" panose="020B0604020202020204" pitchFamily="34" charset="0"/>
              <a:buChar char="•"/>
              <a:defRPr/>
            </a:lvl1pPr>
            <a:lvl2pPr marL="685800" indent="-228600">
              <a:buClr>
                <a:schemeClr val="accent1"/>
              </a:buClr>
              <a:buSzPct val="100000"/>
              <a:buFont typeface="Arial" panose="020B0604020202020204" pitchFamily="34" charset="0"/>
              <a:buChar char="•"/>
              <a:defRPr/>
            </a:lvl2pPr>
            <a:lvl3pPr marL="1143000" indent="-228600">
              <a:buClr>
                <a:schemeClr val="accent1"/>
              </a:buClr>
              <a:buSzPct val="100000"/>
              <a:buFont typeface="Arial" panose="020B0604020202020204" pitchFamily="34" charset="0"/>
              <a:buChar char="•"/>
              <a:defRPr/>
            </a:lvl3pPr>
            <a:lvl4pPr marL="1600200" indent="-228600">
              <a:buClr>
                <a:schemeClr val="accent1"/>
              </a:buClr>
              <a:buSzPct val="100000"/>
              <a:buFont typeface="Arial" panose="020B0604020202020204" pitchFamily="34" charset="0"/>
              <a:buChar char="•"/>
              <a:defRPr/>
            </a:lvl4pPr>
            <a:lvl5pPr marL="2057400" indent="-228600">
              <a:buClr>
                <a:schemeClr val="accent1"/>
              </a:buClr>
              <a:buSzPct val="10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3B977BB-61BD-47AD-991E-2E6E5CEC0643}"/>
              </a:ext>
            </a:extLst>
          </p:cNvPr>
          <p:cNvSpPr>
            <a:spLocks noGrp="1"/>
          </p:cNvSpPr>
          <p:nvPr>
            <p:ph type="body" sz="quarter" idx="3"/>
          </p:nvPr>
        </p:nvSpPr>
        <p:spPr>
          <a:xfrm>
            <a:off x="5942013" y="1459896"/>
            <a:ext cx="5183188" cy="651538"/>
          </a:xfrm>
          <a:prstGeom prst="rect">
            <a:avLst/>
          </a:prstGeo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B34560-D90F-4AA9-86F0-EA373D1678B8}"/>
              </a:ext>
            </a:extLst>
          </p:cNvPr>
          <p:cNvSpPr>
            <a:spLocks noGrp="1"/>
          </p:cNvSpPr>
          <p:nvPr>
            <p:ph sz="quarter" idx="4"/>
          </p:nvPr>
        </p:nvSpPr>
        <p:spPr>
          <a:xfrm>
            <a:off x="5942013" y="2111434"/>
            <a:ext cx="5183188" cy="3956856"/>
          </a:xfrm>
          <a:prstGeom prst="rect">
            <a:avLst/>
          </a:prstGeom>
        </p:spPr>
        <p:txBody>
          <a:bodyPr/>
          <a:lstStyle>
            <a:lvl1pPr marL="228600" indent="-228600">
              <a:buClr>
                <a:schemeClr val="accent3"/>
              </a:buClr>
              <a:buFont typeface="Arial" panose="020B0604020202020204" pitchFamily="34" charset="0"/>
              <a:buChar char="•"/>
              <a:defRPr/>
            </a:lvl1pPr>
            <a:lvl2pPr marL="685800" indent="-228600">
              <a:buClr>
                <a:schemeClr val="accent3"/>
              </a:buClr>
              <a:buFont typeface="Arial" panose="020B0604020202020204" pitchFamily="34" charset="0"/>
              <a:buChar char="•"/>
              <a:defRPr/>
            </a:lvl2pPr>
            <a:lvl3pPr marL="1143000" indent="-228600">
              <a:buClr>
                <a:schemeClr val="accent3"/>
              </a:buClr>
              <a:buFont typeface="Arial" panose="020B0604020202020204" pitchFamily="34" charset="0"/>
              <a:buChar char="•"/>
              <a:defRPr/>
            </a:lvl3pPr>
            <a:lvl4pPr marL="1600200" indent="-228600">
              <a:buClr>
                <a:schemeClr val="accent3"/>
              </a:buClr>
              <a:buFont typeface="Arial" panose="020B0604020202020204" pitchFamily="34" charset="0"/>
              <a:buChar char="•"/>
              <a:defRPr/>
            </a:lvl4pPr>
            <a:lvl5pPr marL="2057400" indent="-228600">
              <a:buClr>
                <a:schemeClr val="accent3"/>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1994057A-1166-4C4D-AF69-0BF68EE85991}"/>
              </a:ext>
            </a:extLst>
          </p:cNvPr>
          <p:cNvSpPr>
            <a:spLocks noGrp="1"/>
          </p:cNvSpPr>
          <p:nvPr>
            <p:ph type="ftr" sz="quarter" idx="12"/>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dirty="0"/>
          </a:p>
        </p:txBody>
      </p:sp>
      <p:sp>
        <p:nvSpPr>
          <p:cNvPr id="10" name="Title 1">
            <a:extLst>
              <a:ext uri="{FF2B5EF4-FFF2-40B4-BE49-F238E27FC236}">
                <a16:creationId xmlns:a16="http://schemas.microsoft.com/office/drawing/2014/main" id="{DAD82D1D-D8EA-40A0-9D3E-9683300C0F61}"/>
              </a:ext>
            </a:extLst>
          </p:cNvPr>
          <p:cNvSpPr>
            <a:spLocks noGrp="1"/>
          </p:cNvSpPr>
          <p:nvPr>
            <p:ph type="title"/>
          </p:nvPr>
        </p:nvSpPr>
        <p:spPr>
          <a:xfrm>
            <a:off x="609600" y="199505"/>
            <a:ext cx="10744200" cy="1185577"/>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58276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2062-0692-44AF-80AA-510E920DCD1B}"/>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2D517FC-F71A-47DC-8036-78E7C8941DC5}"/>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4294697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B2F6B2D7-D2F9-4F1B-8FB7-00DCD968C2C6}"/>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1773096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26E8-50A6-47D6-B45F-134145E07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5C1316-9B30-4E35-91A7-4F8799CAE8F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B594DE-1DED-4824-B3AF-6D8B99419F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67258FC2-34FC-49D0-A161-40DD5BA51713}"/>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2424159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382588" y="457199"/>
            <a:ext cx="4272539" cy="4015047"/>
          </a:xfrm>
        </p:spPr>
        <p:txBody>
          <a:bodyPr anchor="ct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606829"/>
            <a:ext cx="6172200" cy="52542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Footer Placeholder 4">
            <a:extLst>
              <a:ext uri="{FF2B5EF4-FFF2-40B4-BE49-F238E27FC236}">
                <a16:creationId xmlns:a16="http://schemas.microsoft.com/office/drawing/2014/main" id="{9FB64453-E8A2-48FD-8B67-B9DC2A133255}"/>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3582737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E26C3D8-9015-40F4-B59B-697F126094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9FB64453-E8A2-48FD-8B67-B9DC2A133255}"/>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20477856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a:xfrm>
            <a:off x="9328151" y="6415089"/>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C54EF2-C8A3-4E28-A2A5-71DB01CDB154}" type="slidenum">
              <a:rPr kumimoji="0" lang="en-US" sz="1800" b="0" i="0" u="none" strike="noStrike" kern="1200" cap="none" spc="0" normalizeH="0" baseline="0" noProof="0" smtClean="0">
                <a:ln>
                  <a:noFill/>
                </a:ln>
                <a:solidFill>
                  <a:srgbClr val="3F3F3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endParaRPr>
          </a:p>
        </p:txBody>
      </p:sp>
    </p:spTree>
    <p:extLst>
      <p:ext uri="{BB962C8B-B14F-4D97-AF65-F5344CB8AC3E}">
        <p14:creationId xmlns:p14="http://schemas.microsoft.com/office/powerpoint/2010/main" val="925853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F3F3F">
                  <a:tint val="75000"/>
                </a:srgb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800" b="0" i="0" u="none" strike="noStrike" kern="1200" cap="none" spc="0" normalizeH="0" baseline="0" noProof="0" smtClean="0">
                <a:ln>
                  <a:noFill/>
                </a:ln>
                <a:solidFill>
                  <a:srgbClr val="3F3F3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8" name="Text Placeholder 10"/>
          <p:cNvSpPr>
            <a:spLocks noGrp="1"/>
          </p:cNvSpPr>
          <p:nvPr>
            <p:ph type="body" sz="quarter" idx="13" hasCustomPrompt="1"/>
          </p:nvPr>
        </p:nvSpPr>
        <p:spPr>
          <a:xfrm>
            <a:off x="1320800" y="914400"/>
            <a:ext cx="9139936" cy="457200"/>
          </a:xfrm>
        </p:spPr>
        <p:txBody>
          <a:bodyPr/>
          <a:lstStyle>
            <a:lvl1pPr marL="0" indent="0">
              <a:lnSpc>
                <a:spcPct val="85000"/>
              </a:lnSpc>
              <a:spcBef>
                <a:spcPts val="0"/>
              </a:spcBef>
              <a:buNone/>
              <a:defRPr sz="2000" spc="-80" baseline="0">
                <a:solidFill>
                  <a:schemeClr val="accent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3543999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0BCF85-058B-4262-B233-9F16AC7A6163}" type="datetime1">
              <a:rPr lang="en-US" smtClean="0"/>
              <a:t>11/28/23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a:p>
        </p:txBody>
      </p:sp>
      <p:sp>
        <p:nvSpPr>
          <p:cNvPr id="8" name="Text Placeholder 10"/>
          <p:cNvSpPr>
            <a:spLocks noGrp="1"/>
          </p:cNvSpPr>
          <p:nvPr>
            <p:ph type="body" sz="quarter" idx="13" hasCustomPrompt="1"/>
          </p:nvPr>
        </p:nvSpPr>
        <p:spPr>
          <a:xfrm>
            <a:off x="1320800" y="914400"/>
            <a:ext cx="9139936" cy="457200"/>
          </a:xfrm>
        </p:spPr>
        <p:txBody>
          <a:bodyPr/>
          <a:lstStyle>
            <a:lvl1pPr marL="0" indent="0">
              <a:lnSpc>
                <a:spcPct val="85000"/>
              </a:lnSpc>
              <a:spcBef>
                <a:spcPts val="0"/>
              </a:spcBef>
              <a:buNone/>
              <a:defRPr sz="2000" spc="-80" baseline="0">
                <a:solidFill>
                  <a:schemeClr val="accent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1091519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A236A-E675-A091-32E0-0F879180F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0EB9CC-1B1F-5D24-AF75-AFFA9CA260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359015-0ED5-05EF-A890-FB76B4B85A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44703A-4634-B5A1-125F-FE1E871EDC3A}"/>
              </a:ext>
            </a:extLst>
          </p:cNvPr>
          <p:cNvSpPr>
            <a:spLocks noGrp="1"/>
          </p:cNvSpPr>
          <p:nvPr>
            <p:ph type="dt" sz="half" idx="10"/>
          </p:nvPr>
        </p:nvSpPr>
        <p:spPr/>
        <p:txBody>
          <a:bodyPr/>
          <a:lstStyle/>
          <a:p>
            <a:fld id="{1C2F899F-DED5-294A-BA7E-1FA701B0FA03}" type="datetimeFigureOut">
              <a:rPr lang="en-US" smtClean="0"/>
              <a:t>11/28/23</a:t>
            </a:fld>
            <a:endParaRPr lang="en-US"/>
          </a:p>
        </p:txBody>
      </p:sp>
      <p:sp>
        <p:nvSpPr>
          <p:cNvPr id="6" name="Footer Placeholder 5">
            <a:extLst>
              <a:ext uri="{FF2B5EF4-FFF2-40B4-BE49-F238E27FC236}">
                <a16:creationId xmlns:a16="http://schemas.microsoft.com/office/drawing/2014/main" id="{00EC330E-401F-2719-43B1-7AEBA14514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1D8671-4DC0-FA7B-AF24-B749F863A8F3}"/>
              </a:ext>
            </a:extLst>
          </p:cNvPr>
          <p:cNvSpPr>
            <a:spLocks noGrp="1"/>
          </p:cNvSpPr>
          <p:nvPr>
            <p:ph type="sldNum" sz="quarter" idx="12"/>
          </p:nvPr>
        </p:nvSpPr>
        <p:spPr/>
        <p:txBody>
          <a:bodyPr/>
          <a:lstStyle/>
          <a:p>
            <a:fld id="{05633091-863D-DA44-8D27-DF790019855F}" type="slidenum">
              <a:rPr lang="en-US" smtClean="0"/>
              <a:t>‹#›</a:t>
            </a:fld>
            <a:endParaRPr lang="en-US"/>
          </a:p>
        </p:txBody>
      </p:sp>
    </p:spTree>
    <p:extLst>
      <p:ext uri="{BB962C8B-B14F-4D97-AF65-F5344CB8AC3E}">
        <p14:creationId xmlns:p14="http://schemas.microsoft.com/office/powerpoint/2010/main" val="1706631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C83D9-169D-EBD5-BF92-16C500917E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BD978F-2607-9D36-AB0B-15E7E38DC8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956827-55AF-B0C4-6AB2-94610241D7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EC57C6-9558-9D43-F7D1-309A2C9C1C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4BF7F8-C726-CE48-B1F6-6852B80338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209989-588A-561B-E785-B8D52E7E5DD8}"/>
              </a:ext>
            </a:extLst>
          </p:cNvPr>
          <p:cNvSpPr>
            <a:spLocks noGrp="1"/>
          </p:cNvSpPr>
          <p:nvPr>
            <p:ph type="dt" sz="half" idx="10"/>
          </p:nvPr>
        </p:nvSpPr>
        <p:spPr/>
        <p:txBody>
          <a:bodyPr/>
          <a:lstStyle/>
          <a:p>
            <a:fld id="{1C2F899F-DED5-294A-BA7E-1FA701B0FA03}" type="datetimeFigureOut">
              <a:rPr lang="en-US" smtClean="0"/>
              <a:t>11/28/23</a:t>
            </a:fld>
            <a:endParaRPr lang="en-US"/>
          </a:p>
        </p:txBody>
      </p:sp>
      <p:sp>
        <p:nvSpPr>
          <p:cNvPr id="8" name="Footer Placeholder 7">
            <a:extLst>
              <a:ext uri="{FF2B5EF4-FFF2-40B4-BE49-F238E27FC236}">
                <a16:creationId xmlns:a16="http://schemas.microsoft.com/office/drawing/2014/main" id="{BA3B230A-BA1F-CFFB-7FB6-2C1F710CCD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3485A1-565F-2D42-DB34-14418E9BD5C9}"/>
              </a:ext>
            </a:extLst>
          </p:cNvPr>
          <p:cNvSpPr>
            <a:spLocks noGrp="1"/>
          </p:cNvSpPr>
          <p:nvPr>
            <p:ph type="sldNum" sz="quarter" idx="12"/>
          </p:nvPr>
        </p:nvSpPr>
        <p:spPr/>
        <p:txBody>
          <a:bodyPr/>
          <a:lstStyle/>
          <a:p>
            <a:fld id="{05633091-863D-DA44-8D27-DF790019855F}" type="slidenum">
              <a:rPr lang="en-US" smtClean="0"/>
              <a:t>‹#›</a:t>
            </a:fld>
            <a:endParaRPr lang="en-US"/>
          </a:p>
        </p:txBody>
      </p:sp>
    </p:spTree>
    <p:extLst>
      <p:ext uri="{BB962C8B-B14F-4D97-AF65-F5344CB8AC3E}">
        <p14:creationId xmlns:p14="http://schemas.microsoft.com/office/powerpoint/2010/main" val="1467426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CD76C-3EF4-5E8F-0138-4969EA5CFA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6924B2-F748-6C36-C257-D7516053181F}"/>
              </a:ext>
            </a:extLst>
          </p:cNvPr>
          <p:cNvSpPr>
            <a:spLocks noGrp="1"/>
          </p:cNvSpPr>
          <p:nvPr>
            <p:ph type="dt" sz="half" idx="10"/>
          </p:nvPr>
        </p:nvSpPr>
        <p:spPr/>
        <p:txBody>
          <a:bodyPr/>
          <a:lstStyle/>
          <a:p>
            <a:fld id="{1C2F899F-DED5-294A-BA7E-1FA701B0FA03}" type="datetimeFigureOut">
              <a:rPr lang="en-US" smtClean="0"/>
              <a:t>11/28/23</a:t>
            </a:fld>
            <a:endParaRPr lang="en-US"/>
          </a:p>
        </p:txBody>
      </p:sp>
      <p:sp>
        <p:nvSpPr>
          <p:cNvPr id="4" name="Footer Placeholder 3">
            <a:extLst>
              <a:ext uri="{FF2B5EF4-FFF2-40B4-BE49-F238E27FC236}">
                <a16:creationId xmlns:a16="http://schemas.microsoft.com/office/drawing/2014/main" id="{C15EA779-E0F5-C7B1-CEE4-07659D8DCA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E22073-BA89-89EE-00A8-14B7C2B4C9E2}"/>
              </a:ext>
            </a:extLst>
          </p:cNvPr>
          <p:cNvSpPr>
            <a:spLocks noGrp="1"/>
          </p:cNvSpPr>
          <p:nvPr>
            <p:ph type="sldNum" sz="quarter" idx="12"/>
          </p:nvPr>
        </p:nvSpPr>
        <p:spPr/>
        <p:txBody>
          <a:bodyPr/>
          <a:lstStyle/>
          <a:p>
            <a:fld id="{05633091-863D-DA44-8D27-DF790019855F}" type="slidenum">
              <a:rPr lang="en-US" smtClean="0"/>
              <a:t>‹#›</a:t>
            </a:fld>
            <a:endParaRPr lang="en-US"/>
          </a:p>
        </p:txBody>
      </p:sp>
    </p:spTree>
    <p:extLst>
      <p:ext uri="{BB962C8B-B14F-4D97-AF65-F5344CB8AC3E}">
        <p14:creationId xmlns:p14="http://schemas.microsoft.com/office/powerpoint/2010/main" val="369570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EE6592-A60C-2853-B9B7-7A6CE8E958DC}"/>
              </a:ext>
            </a:extLst>
          </p:cNvPr>
          <p:cNvSpPr>
            <a:spLocks noGrp="1"/>
          </p:cNvSpPr>
          <p:nvPr>
            <p:ph type="dt" sz="half" idx="10"/>
          </p:nvPr>
        </p:nvSpPr>
        <p:spPr/>
        <p:txBody>
          <a:bodyPr/>
          <a:lstStyle/>
          <a:p>
            <a:fld id="{1C2F899F-DED5-294A-BA7E-1FA701B0FA03}" type="datetimeFigureOut">
              <a:rPr lang="en-US" smtClean="0"/>
              <a:t>11/28/23</a:t>
            </a:fld>
            <a:endParaRPr lang="en-US"/>
          </a:p>
        </p:txBody>
      </p:sp>
      <p:sp>
        <p:nvSpPr>
          <p:cNvPr id="3" name="Footer Placeholder 2">
            <a:extLst>
              <a:ext uri="{FF2B5EF4-FFF2-40B4-BE49-F238E27FC236}">
                <a16:creationId xmlns:a16="http://schemas.microsoft.com/office/drawing/2014/main" id="{DB20DB52-9CD2-49E2-2555-DC7C7D772F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D6864A-BF59-0F4A-D0CC-6C9B89DC480C}"/>
              </a:ext>
            </a:extLst>
          </p:cNvPr>
          <p:cNvSpPr>
            <a:spLocks noGrp="1"/>
          </p:cNvSpPr>
          <p:nvPr>
            <p:ph type="sldNum" sz="quarter" idx="12"/>
          </p:nvPr>
        </p:nvSpPr>
        <p:spPr/>
        <p:txBody>
          <a:bodyPr/>
          <a:lstStyle/>
          <a:p>
            <a:fld id="{05633091-863D-DA44-8D27-DF790019855F}" type="slidenum">
              <a:rPr lang="en-US" smtClean="0"/>
              <a:t>‹#›</a:t>
            </a:fld>
            <a:endParaRPr lang="en-US"/>
          </a:p>
        </p:txBody>
      </p:sp>
    </p:spTree>
    <p:extLst>
      <p:ext uri="{BB962C8B-B14F-4D97-AF65-F5344CB8AC3E}">
        <p14:creationId xmlns:p14="http://schemas.microsoft.com/office/powerpoint/2010/main" val="2766140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560FE-23CF-C45D-E54F-A95343EB31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4ED09B-574A-7835-1FF1-F794E54707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9D942A-FAF3-C413-CF0F-371FD8052F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322C9D-0709-12D3-A37B-7FECD5381848}"/>
              </a:ext>
            </a:extLst>
          </p:cNvPr>
          <p:cNvSpPr>
            <a:spLocks noGrp="1"/>
          </p:cNvSpPr>
          <p:nvPr>
            <p:ph type="dt" sz="half" idx="10"/>
          </p:nvPr>
        </p:nvSpPr>
        <p:spPr/>
        <p:txBody>
          <a:bodyPr/>
          <a:lstStyle/>
          <a:p>
            <a:fld id="{1C2F899F-DED5-294A-BA7E-1FA701B0FA03}" type="datetimeFigureOut">
              <a:rPr lang="en-US" smtClean="0"/>
              <a:t>11/28/23</a:t>
            </a:fld>
            <a:endParaRPr lang="en-US"/>
          </a:p>
        </p:txBody>
      </p:sp>
      <p:sp>
        <p:nvSpPr>
          <p:cNvPr id="6" name="Footer Placeholder 5">
            <a:extLst>
              <a:ext uri="{FF2B5EF4-FFF2-40B4-BE49-F238E27FC236}">
                <a16:creationId xmlns:a16="http://schemas.microsoft.com/office/drawing/2014/main" id="{622DB53B-D19E-11FD-376A-A9E19D57F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8EAFEE-C847-745D-4302-CD1B2AD941DE}"/>
              </a:ext>
            </a:extLst>
          </p:cNvPr>
          <p:cNvSpPr>
            <a:spLocks noGrp="1"/>
          </p:cNvSpPr>
          <p:nvPr>
            <p:ph type="sldNum" sz="quarter" idx="12"/>
          </p:nvPr>
        </p:nvSpPr>
        <p:spPr/>
        <p:txBody>
          <a:bodyPr/>
          <a:lstStyle/>
          <a:p>
            <a:fld id="{05633091-863D-DA44-8D27-DF790019855F}" type="slidenum">
              <a:rPr lang="en-US" smtClean="0"/>
              <a:t>‹#›</a:t>
            </a:fld>
            <a:endParaRPr lang="en-US"/>
          </a:p>
        </p:txBody>
      </p:sp>
    </p:spTree>
    <p:extLst>
      <p:ext uri="{BB962C8B-B14F-4D97-AF65-F5344CB8AC3E}">
        <p14:creationId xmlns:p14="http://schemas.microsoft.com/office/powerpoint/2010/main" val="2755497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39F4A-929C-1A68-ED82-78CF530D8C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5B2F5-CCC9-A75C-0E23-3FBFA980A6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F6AFA8-6BA6-3A0A-7CB4-EE9A89580C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6844B8-32BE-A52E-6612-774BB6E5E9C5}"/>
              </a:ext>
            </a:extLst>
          </p:cNvPr>
          <p:cNvSpPr>
            <a:spLocks noGrp="1"/>
          </p:cNvSpPr>
          <p:nvPr>
            <p:ph type="dt" sz="half" idx="10"/>
          </p:nvPr>
        </p:nvSpPr>
        <p:spPr/>
        <p:txBody>
          <a:bodyPr/>
          <a:lstStyle/>
          <a:p>
            <a:fld id="{1C2F899F-DED5-294A-BA7E-1FA701B0FA03}" type="datetimeFigureOut">
              <a:rPr lang="en-US" smtClean="0"/>
              <a:t>11/28/23</a:t>
            </a:fld>
            <a:endParaRPr lang="en-US"/>
          </a:p>
        </p:txBody>
      </p:sp>
      <p:sp>
        <p:nvSpPr>
          <p:cNvPr id="6" name="Footer Placeholder 5">
            <a:extLst>
              <a:ext uri="{FF2B5EF4-FFF2-40B4-BE49-F238E27FC236}">
                <a16:creationId xmlns:a16="http://schemas.microsoft.com/office/drawing/2014/main" id="{4F56B67F-1BF2-3C66-F390-2964C0BE59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08C151-57C9-9B0C-E553-044ED0632F00}"/>
              </a:ext>
            </a:extLst>
          </p:cNvPr>
          <p:cNvSpPr>
            <a:spLocks noGrp="1"/>
          </p:cNvSpPr>
          <p:nvPr>
            <p:ph type="sldNum" sz="quarter" idx="12"/>
          </p:nvPr>
        </p:nvSpPr>
        <p:spPr/>
        <p:txBody>
          <a:bodyPr/>
          <a:lstStyle/>
          <a:p>
            <a:fld id="{05633091-863D-DA44-8D27-DF790019855F}" type="slidenum">
              <a:rPr lang="en-US" smtClean="0"/>
              <a:t>‹#›</a:t>
            </a:fld>
            <a:endParaRPr lang="en-US"/>
          </a:p>
        </p:txBody>
      </p:sp>
    </p:spTree>
    <p:extLst>
      <p:ext uri="{BB962C8B-B14F-4D97-AF65-F5344CB8AC3E}">
        <p14:creationId xmlns:p14="http://schemas.microsoft.com/office/powerpoint/2010/main" val="1547489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8F1013-DA7E-585A-8147-131FCD31BC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F748A2-7D93-A650-F31C-F987F0BFFC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197499-07DD-A3DB-6AC4-73DC10A66C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2F899F-DED5-294A-BA7E-1FA701B0FA03}" type="datetimeFigureOut">
              <a:rPr lang="en-US" smtClean="0"/>
              <a:t>11/28/23</a:t>
            </a:fld>
            <a:endParaRPr lang="en-US"/>
          </a:p>
        </p:txBody>
      </p:sp>
      <p:sp>
        <p:nvSpPr>
          <p:cNvPr id="5" name="Footer Placeholder 4">
            <a:extLst>
              <a:ext uri="{FF2B5EF4-FFF2-40B4-BE49-F238E27FC236}">
                <a16:creationId xmlns:a16="http://schemas.microsoft.com/office/drawing/2014/main" id="{993F63FA-E3E5-024F-C14B-BF12CD02C4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EBE379-8C3F-1479-0504-64499D7CA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633091-863D-DA44-8D27-DF790019855F}" type="slidenum">
              <a:rPr lang="en-US" smtClean="0"/>
              <a:t>‹#›</a:t>
            </a:fld>
            <a:endParaRPr lang="en-US"/>
          </a:p>
        </p:txBody>
      </p:sp>
    </p:spTree>
    <p:extLst>
      <p:ext uri="{BB962C8B-B14F-4D97-AF65-F5344CB8AC3E}">
        <p14:creationId xmlns:p14="http://schemas.microsoft.com/office/powerpoint/2010/main" val="3993748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BE5A1C-F765-4923-B698-01CBA0052385}"/>
              </a:ext>
            </a:extLst>
          </p:cNvPr>
          <p:cNvSpPr>
            <a:spLocks noGrp="1"/>
          </p:cNvSpPr>
          <p:nvPr>
            <p:ph type="title"/>
          </p:nvPr>
        </p:nvSpPr>
        <p:spPr>
          <a:xfrm>
            <a:off x="609600" y="199505"/>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E3F89C-32B6-4955-824F-31AA77424000}"/>
              </a:ext>
            </a:extLst>
          </p:cNvPr>
          <p:cNvSpPr>
            <a:spLocks noGrp="1"/>
          </p:cNvSpPr>
          <p:nvPr>
            <p:ph type="body" idx="1"/>
          </p:nvPr>
        </p:nvSpPr>
        <p:spPr>
          <a:xfrm>
            <a:off x="609600" y="1477906"/>
            <a:ext cx="10744200" cy="47224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300410A-8F64-41F0-A611-DD8C96B97C6E}"/>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
        <p:nvSpPr>
          <p:cNvPr id="6" name="Rectangle 5">
            <a:extLst>
              <a:ext uri="{FF2B5EF4-FFF2-40B4-BE49-F238E27FC236}">
                <a16:creationId xmlns:a16="http://schemas.microsoft.com/office/drawing/2014/main" id="{4B5D83E7-F2B7-417F-9348-222F18A74341}"/>
              </a:ext>
            </a:extLst>
          </p:cNvPr>
          <p:cNvSpPr/>
          <p:nvPr/>
        </p:nvSpPr>
        <p:spPr>
          <a:xfrm>
            <a:off x="0" y="-1"/>
            <a:ext cx="12192000" cy="106681"/>
          </a:xfrm>
          <a:prstGeom prst="rect">
            <a:avLst/>
          </a:prstGeom>
          <a:gradFill flip="none" rotWithShape="1">
            <a:gsLst>
              <a:gs pos="99000">
                <a:srgbClr val="173057"/>
              </a:gs>
              <a:gs pos="0">
                <a:srgbClr val="0258A6">
                  <a:lumMod val="10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246727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100000"/>
        </a:lnSpc>
        <a:spcBef>
          <a:spcPct val="0"/>
        </a:spcBef>
        <a:buNone/>
        <a:defRPr sz="3200" b="1" i="0" kern="1200">
          <a:solidFill>
            <a:srgbClr val="4D4E4D"/>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8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864">
          <p15:clr>
            <a:srgbClr val="F26B43"/>
          </p15:clr>
        </p15:guide>
        <p15:guide id="4" orient="horz" pos="1056">
          <p15:clr>
            <a:srgbClr val="F26B43"/>
          </p15:clr>
        </p15:guide>
        <p15:guide id="5" pos="6168">
          <p15:clr>
            <a:srgbClr val="F26B43"/>
          </p15:clr>
        </p15:guide>
        <p15:guide id="6" pos="607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BE5A1C-F765-4923-B698-01CBA0052385}"/>
              </a:ext>
            </a:extLst>
          </p:cNvPr>
          <p:cNvSpPr>
            <a:spLocks noGrp="1"/>
          </p:cNvSpPr>
          <p:nvPr>
            <p:ph type="title"/>
          </p:nvPr>
        </p:nvSpPr>
        <p:spPr>
          <a:xfrm>
            <a:off x="609600" y="199505"/>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E3F89C-32B6-4955-824F-31AA77424000}"/>
              </a:ext>
            </a:extLst>
          </p:cNvPr>
          <p:cNvSpPr>
            <a:spLocks noGrp="1"/>
          </p:cNvSpPr>
          <p:nvPr>
            <p:ph type="body" idx="1"/>
          </p:nvPr>
        </p:nvSpPr>
        <p:spPr>
          <a:xfrm>
            <a:off x="609600" y="1477906"/>
            <a:ext cx="10744200" cy="472247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300410A-8F64-41F0-A611-DD8C96B97C6E}"/>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dirty="0"/>
          </a:p>
        </p:txBody>
      </p:sp>
      <p:sp>
        <p:nvSpPr>
          <p:cNvPr id="4" name="Rectangle 3">
            <a:extLst>
              <a:ext uri="{FF2B5EF4-FFF2-40B4-BE49-F238E27FC236}">
                <a16:creationId xmlns:a16="http://schemas.microsoft.com/office/drawing/2014/main" id="{21DA9F18-B3F6-5ADB-D563-F50CA39708DA}"/>
              </a:ext>
            </a:extLst>
          </p:cNvPr>
          <p:cNvSpPr/>
          <p:nvPr userDrawn="1"/>
        </p:nvSpPr>
        <p:spPr>
          <a:xfrm>
            <a:off x="0" y="-1"/>
            <a:ext cx="12192000" cy="106681"/>
          </a:xfrm>
          <a:prstGeom prst="rect">
            <a:avLst/>
          </a:prstGeom>
          <a:gradFill flip="none" rotWithShape="1">
            <a:gsLst>
              <a:gs pos="99000">
                <a:srgbClr val="173057"/>
              </a:gs>
              <a:gs pos="0">
                <a:srgbClr val="0258A6">
                  <a:lumMod val="10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75588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hf sldNum="0" hdr="0" dt="0"/>
  <p:txStyles>
    <p:titleStyle>
      <a:lvl1pPr algn="l" defTabSz="914400" rtl="0" eaLnBrk="1" latinLnBrk="0" hangingPunct="1">
        <a:lnSpc>
          <a:spcPct val="100000"/>
        </a:lnSpc>
        <a:spcBef>
          <a:spcPct val="0"/>
        </a:spcBef>
        <a:buNone/>
        <a:defRPr sz="3200" b="1" i="0" kern="1200">
          <a:solidFill>
            <a:srgbClr val="4D4E4D"/>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8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864">
          <p15:clr>
            <a:srgbClr val="F26B43"/>
          </p15:clr>
        </p15:guide>
        <p15:guide id="4" orient="horz" pos="1056">
          <p15:clr>
            <a:srgbClr val="F26B43"/>
          </p15:clr>
        </p15:guide>
        <p15:guide id="5" pos="6168">
          <p15:clr>
            <a:srgbClr val="F26B43"/>
          </p15:clr>
        </p15:guide>
        <p15:guide id="6" pos="6072">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10"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8.xml"/><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8.xml"/><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3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mededonthego.com/Video/program/969" TargetMode="External"/><Relationship Id="rId7"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hyperlink" Target="mailto:support@MedEdOTG.com" TargetMode="External"/><Relationship Id="rId10" Type="http://schemas.openxmlformats.org/officeDocument/2006/relationships/image" Target="../media/image16.png"/><Relationship Id="rId4" Type="http://schemas.openxmlformats.org/officeDocument/2006/relationships/hyperlink" Target="http://www.mededonthego.com/" TargetMode="External"/><Relationship Id="rId9" Type="http://schemas.openxmlformats.org/officeDocument/2006/relationships/image" Target="../media/image15.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8" Type="http://schemas.openxmlformats.org/officeDocument/2006/relationships/hyperlink" Target="http://www.mededotg.com/" TargetMode="External"/><Relationship Id="rId3" Type="http://schemas.openxmlformats.org/officeDocument/2006/relationships/image" Target="../media/image54.png"/><Relationship Id="rId7" Type="http://schemas.openxmlformats.org/officeDocument/2006/relationships/hyperlink" Target="http://www.mededonthego.com/"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59.svg"/><Relationship Id="rId4" Type="http://schemas.openxmlformats.org/officeDocument/2006/relationships/image" Target="../media/image55.svg"/><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0.xml"/><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slideLayout" Target="../slideLayouts/slideLayout32.xml"/><Relationship Id="rId4" Type="http://schemas.openxmlformats.org/officeDocument/2006/relationships/video" Target="../media/media2.mp4"/></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white blurry background&#10;&#10;Description automatically generated">
            <a:extLst>
              <a:ext uri="{FF2B5EF4-FFF2-40B4-BE49-F238E27FC236}">
                <a16:creationId xmlns:a16="http://schemas.microsoft.com/office/drawing/2014/main" id="{9BF08945-34A3-E5F2-4BAF-7983BE49AFD6}"/>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blue lines on a black background&#10;&#10;Description automatically generated">
            <a:extLst>
              <a:ext uri="{FF2B5EF4-FFF2-40B4-BE49-F238E27FC236}">
                <a16:creationId xmlns:a16="http://schemas.microsoft.com/office/drawing/2014/main" id="{AB51C7B5-1DFB-F230-6F40-645FC46B0B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0"/>
            <a:ext cx="4927834" cy="1383323"/>
          </a:xfrm>
          <a:prstGeom prst="rect">
            <a:avLst/>
          </a:prstGeom>
        </p:spPr>
      </p:pic>
      <p:sp>
        <p:nvSpPr>
          <p:cNvPr id="13" name="Rounded Rectangle 12">
            <a:extLst>
              <a:ext uri="{FF2B5EF4-FFF2-40B4-BE49-F238E27FC236}">
                <a16:creationId xmlns:a16="http://schemas.microsoft.com/office/drawing/2014/main" id="{75343E5B-A693-2FAA-D3E6-8D4900539CEB}"/>
              </a:ext>
            </a:extLst>
          </p:cNvPr>
          <p:cNvSpPr/>
          <p:nvPr/>
        </p:nvSpPr>
        <p:spPr>
          <a:xfrm>
            <a:off x="371153" y="358028"/>
            <a:ext cx="11483788" cy="6141944"/>
          </a:xfrm>
          <a:prstGeom prst="roundRect">
            <a:avLst>
              <a:gd name="adj" fmla="val 5617"/>
            </a:avLst>
          </a:prstGeom>
          <a:gradFill flip="none" rotWithShape="1">
            <a:gsLst>
              <a:gs pos="99000">
                <a:srgbClr val="173057"/>
              </a:gs>
              <a:gs pos="0">
                <a:srgbClr val="0258A6">
                  <a:lumMod val="10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Graphic 13">
            <a:extLst>
              <a:ext uri="{FF2B5EF4-FFF2-40B4-BE49-F238E27FC236}">
                <a16:creationId xmlns:a16="http://schemas.microsoft.com/office/drawing/2014/main" id="{6F7485AE-8111-BA54-282E-6E7337310E3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359350" y="601155"/>
            <a:ext cx="5473299" cy="2684621"/>
          </a:xfrm>
          <a:prstGeom prst="rect">
            <a:avLst/>
          </a:prstGeom>
        </p:spPr>
      </p:pic>
      <p:sp>
        <p:nvSpPr>
          <p:cNvPr id="15" name="Text Placeholder 4">
            <a:extLst>
              <a:ext uri="{FF2B5EF4-FFF2-40B4-BE49-F238E27FC236}">
                <a16:creationId xmlns:a16="http://schemas.microsoft.com/office/drawing/2014/main" id="{9BDAA57A-7B75-B6FF-C407-ABDBD17ECC61}"/>
              </a:ext>
            </a:extLst>
          </p:cNvPr>
          <p:cNvSpPr txBox="1">
            <a:spLocks/>
          </p:cNvSpPr>
          <p:nvPr/>
        </p:nvSpPr>
        <p:spPr>
          <a:xfrm>
            <a:off x="2547752" y="3636296"/>
            <a:ext cx="7096496" cy="1721492"/>
          </a:xfrm>
          <a:prstGeom prst="roundRect">
            <a:avLst>
              <a:gd name="adj" fmla="val 23876"/>
            </a:avLst>
          </a:prstGeom>
          <a:solidFill>
            <a:schemeClr val="bg1"/>
          </a:solidFill>
        </p:spPr>
        <p:txBody>
          <a:bodyPr anchor="ctr">
            <a:normAutofit fontScale="85000"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8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
                <a:srgbClr val="ED7D31"/>
              </a:buClr>
              <a:buSzTx/>
              <a:buFont typeface="Arial" panose="020B0604020202020204" pitchFamily="34" charset="0"/>
              <a:buNone/>
              <a:tabLst/>
              <a:defRPr/>
            </a:pPr>
            <a:r>
              <a:rPr kumimoji="0" lang="en-US" sz="2800" b="1" i="0" u="none" strike="noStrike" kern="1200" cap="none" spc="0" normalizeH="0" baseline="0" noProof="0" dirty="0">
                <a:ln>
                  <a:noFill/>
                </a:ln>
                <a:solidFill>
                  <a:srgbClr val="03549F"/>
                </a:solidFill>
                <a:effectLst/>
                <a:uLnTx/>
                <a:uFillTx/>
                <a:latin typeface="Century Gothic" panose="020B0502020202020204" pitchFamily="34" charset="0"/>
                <a:ea typeface="+mn-ea"/>
                <a:cs typeface="+mn-cs"/>
              </a:rPr>
              <a:t>Saturday, October 14, 2023 </a:t>
            </a:r>
            <a:br>
              <a:rPr kumimoji="0" lang="en-US" sz="2800" b="1" i="0" u="none" strike="noStrike" kern="1200" cap="none" spc="0" normalizeH="0" baseline="0" noProof="0" dirty="0">
                <a:ln>
                  <a:noFill/>
                </a:ln>
                <a:solidFill>
                  <a:srgbClr val="03549F"/>
                </a:solidFill>
                <a:effectLst/>
                <a:uLnTx/>
                <a:uFillTx/>
                <a:latin typeface="Century Gothic" panose="020B0502020202020204" pitchFamily="34" charset="0"/>
                <a:ea typeface="+mn-ea"/>
                <a:cs typeface="+mn-cs"/>
              </a:rPr>
            </a:br>
            <a:r>
              <a:rPr kumimoji="0" lang="en-US" sz="2800" b="1" i="0" u="none" strike="noStrike" kern="1200" cap="none" spc="0" normalizeH="0" baseline="0" noProof="0" dirty="0">
                <a:ln>
                  <a:noFill/>
                </a:ln>
                <a:solidFill>
                  <a:srgbClr val="03549F"/>
                </a:solidFill>
                <a:effectLst/>
                <a:uLnTx/>
                <a:uFillTx/>
                <a:latin typeface="Century Gothic" panose="020B0502020202020204" pitchFamily="34" charset="0"/>
                <a:ea typeface="+mn-ea"/>
                <a:cs typeface="+mn-cs"/>
              </a:rPr>
              <a:t>9:00am – 2:45pm CT </a:t>
            </a:r>
          </a:p>
          <a:p>
            <a:pPr marL="0" marR="0" lvl="0" indent="0" algn="ctr" defTabSz="914400" rtl="0" eaLnBrk="1" fontAlgn="auto" latinLnBrk="0" hangingPunct="1">
              <a:lnSpc>
                <a:spcPct val="120000"/>
              </a:lnSpc>
              <a:spcBef>
                <a:spcPts val="1000"/>
              </a:spcBef>
              <a:spcAft>
                <a:spcPts val="600"/>
              </a:spcAft>
              <a:buClr>
                <a:srgbClr val="ED7D31"/>
              </a:buClr>
              <a:buSzTx/>
              <a:buFont typeface="Arial" panose="020B0604020202020204" pitchFamily="34" charset="0"/>
              <a:buNone/>
              <a:tabLst/>
              <a:defRPr/>
            </a:pPr>
            <a:r>
              <a:rPr kumimoji="0" lang="en-US" sz="1900" b="0" i="0" u="none" strike="noStrike" kern="1200" cap="none" spc="0" normalizeH="0" baseline="0" noProof="0" dirty="0">
                <a:ln>
                  <a:noFill/>
                </a:ln>
                <a:solidFill>
                  <a:srgbClr val="03549F"/>
                </a:solidFill>
                <a:effectLst/>
                <a:uLnTx/>
                <a:uFillTx/>
                <a:latin typeface="Century Gothic" panose="020B0502020202020204" pitchFamily="34" charset="0"/>
                <a:ea typeface="+mn-ea"/>
                <a:cs typeface="+mn-cs"/>
              </a:rPr>
              <a:t>InterContinental Chicago Magnificent Mile Hotel | Chicago, IL</a:t>
            </a:r>
          </a:p>
        </p:txBody>
      </p:sp>
      <p:sp>
        <p:nvSpPr>
          <p:cNvPr id="21" name="TextBox 20">
            <a:extLst>
              <a:ext uri="{FF2B5EF4-FFF2-40B4-BE49-F238E27FC236}">
                <a16:creationId xmlns:a16="http://schemas.microsoft.com/office/drawing/2014/main" id="{CC9FF750-37FB-61C7-B7B7-50EC6E352E9A}"/>
              </a:ext>
            </a:extLst>
          </p:cNvPr>
          <p:cNvSpPr txBox="1"/>
          <p:nvPr/>
        </p:nvSpPr>
        <p:spPr>
          <a:xfrm>
            <a:off x="4547555" y="5715816"/>
            <a:ext cx="5419406"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This activity is supported by independent educational grants from Actelion Pharmaceuticals US, Division of Janssen Pharmaceuticals and United Therapeutics Corporation. </a:t>
            </a:r>
            <a:b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Jointly provided by the Global Learning Collaborative (GLC) and Total CME, LLC.</a:t>
            </a:r>
          </a:p>
        </p:txBody>
      </p:sp>
      <p:pic>
        <p:nvPicPr>
          <p:cNvPr id="6" name="Picture 5" descr="A blue lines on a black background&#10;&#10;Description automatically generated">
            <a:extLst>
              <a:ext uri="{FF2B5EF4-FFF2-40B4-BE49-F238E27FC236}">
                <a16:creationId xmlns:a16="http://schemas.microsoft.com/office/drawing/2014/main" id="{980869EC-E7D9-AE56-DF99-AF0A189E5FD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688482" y="5357788"/>
            <a:ext cx="4503517" cy="1500212"/>
          </a:xfrm>
          <a:prstGeom prst="rect">
            <a:avLst/>
          </a:prstGeom>
        </p:spPr>
      </p:pic>
      <p:grpSp>
        <p:nvGrpSpPr>
          <p:cNvPr id="3" name="Group 2">
            <a:extLst>
              <a:ext uri="{FF2B5EF4-FFF2-40B4-BE49-F238E27FC236}">
                <a16:creationId xmlns:a16="http://schemas.microsoft.com/office/drawing/2014/main" id="{F3F83407-FF21-5CEE-1EE7-1213F9FE6651}"/>
              </a:ext>
            </a:extLst>
          </p:cNvPr>
          <p:cNvGrpSpPr/>
          <p:nvPr/>
        </p:nvGrpSpPr>
        <p:grpSpPr>
          <a:xfrm>
            <a:off x="2148346" y="5782649"/>
            <a:ext cx="2226924" cy="452122"/>
            <a:chOff x="6988995" y="4117401"/>
            <a:chExt cx="3016124" cy="612349"/>
          </a:xfrm>
        </p:grpSpPr>
        <p:pic>
          <p:nvPicPr>
            <p:cNvPr id="4" name="Picture 2">
              <a:extLst>
                <a:ext uri="{FF2B5EF4-FFF2-40B4-BE49-F238E27FC236}">
                  <a16:creationId xmlns:a16="http://schemas.microsoft.com/office/drawing/2014/main" id="{8312A31B-94C3-4F58-599A-EBB492D21CA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6988995" y="4117401"/>
              <a:ext cx="1654996" cy="612349"/>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a:extLst>
                <a:ext uri="{FF2B5EF4-FFF2-40B4-BE49-F238E27FC236}">
                  <a16:creationId xmlns:a16="http://schemas.microsoft.com/office/drawing/2014/main" id="{951C2D57-624C-F1EF-87C1-7FA4FF43EF7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67281" y="4117401"/>
              <a:ext cx="1237838" cy="600164"/>
            </a:xfrm>
            <a:prstGeom prst="rect">
              <a:avLst/>
            </a:prstGeom>
          </p:spPr>
        </p:pic>
      </p:grpSp>
    </p:spTree>
    <p:extLst>
      <p:ext uri="{BB962C8B-B14F-4D97-AF65-F5344CB8AC3E}">
        <p14:creationId xmlns:p14="http://schemas.microsoft.com/office/powerpoint/2010/main" val="1389132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078C8CE-4DFC-6B14-F73B-BD37CD4EDF95}"/>
              </a:ext>
            </a:extLst>
          </p:cNvPr>
          <p:cNvSpPr>
            <a:spLocks noGrp="1"/>
          </p:cNvSpPr>
          <p:nvPr>
            <p:ph type="title"/>
          </p:nvPr>
        </p:nvSpPr>
        <p:spPr/>
        <p:txBody>
          <a:bodyPr/>
          <a:lstStyle/>
          <a:p>
            <a:r>
              <a:rPr lang="en-US" dirty="0">
                <a:solidFill>
                  <a:schemeClr val="tx2"/>
                </a:solidFill>
              </a:rPr>
              <a:t>Case 1</a:t>
            </a:r>
          </a:p>
        </p:txBody>
      </p:sp>
      <p:sp>
        <p:nvSpPr>
          <p:cNvPr id="12" name="Content Placeholder 11">
            <a:extLst>
              <a:ext uri="{FF2B5EF4-FFF2-40B4-BE49-F238E27FC236}">
                <a16:creationId xmlns:a16="http://schemas.microsoft.com/office/drawing/2014/main" id="{59CCD33B-B3E3-22D5-6BAA-229AC40AC1C1}"/>
              </a:ext>
            </a:extLst>
          </p:cNvPr>
          <p:cNvSpPr>
            <a:spLocks noGrp="1"/>
          </p:cNvSpPr>
          <p:nvPr>
            <p:ph idx="1"/>
          </p:nvPr>
        </p:nvSpPr>
        <p:spPr>
          <a:xfrm>
            <a:off x="249907" y="1451904"/>
            <a:ext cx="6072887" cy="4722477"/>
          </a:xfrm>
        </p:spPr>
        <p:txBody>
          <a:bodyPr>
            <a:normAutofit fontScale="62500" lnSpcReduction="20000"/>
          </a:bodyPr>
          <a:lstStyle/>
          <a:p>
            <a:pPr>
              <a:lnSpc>
                <a:spcPct val="200000"/>
              </a:lnSpc>
              <a:spcAft>
                <a:spcPts val="1000"/>
              </a:spcAft>
            </a:pPr>
            <a:r>
              <a:rPr lang="en-US" sz="2800" dirty="0"/>
              <a:t>44 year old </a:t>
            </a:r>
            <a:r>
              <a:rPr lang="en-US" sz="2800" dirty="0" err="1"/>
              <a:t>waoman</a:t>
            </a:r>
            <a:r>
              <a:rPr lang="en-US" sz="2800" dirty="0"/>
              <a:t> with multiple </a:t>
            </a:r>
            <a:r>
              <a:rPr lang="en-US" sz="2800" dirty="0" err="1"/>
              <a:t>schlerosis</a:t>
            </a:r>
            <a:r>
              <a:rPr lang="en-US" sz="2800" dirty="0"/>
              <a:t> and history of remote DVT/PE admitted for acute on chronic dyspnea and newly discovered hypoxia </a:t>
            </a:r>
          </a:p>
          <a:p>
            <a:pPr>
              <a:lnSpc>
                <a:spcPct val="200000"/>
              </a:lnSpc>
              <a:spcAft>
                <a:spcPts val="1000"/>
              </a:spcAft>
            </a:pPr>
            <a:r>
              <a:rPr lang="en-US" sz="2800" dirty="0"/>
              <a:t>Failed catheter thrombolysis and suction embolectomy, performed for tachycardia and hypoxia in setting of severe right ventricular dilation and dysfunction </a:t>
            </a:r>
          </a:p>
          <a:p>
            <a:pPr>
              <a:lnSpc>
                <a:spcPct val="200000"/>
              </a:lnSpc>
              <a:spcAft>
                <a:spcPts val="1000"/>
              </a:spcAft>
            </a:pPr>
            <a:r>
              <a:rPr lang="en-US" sz="2800" dirty="0"/>
              <a:t>Persistent tachycardia and hypoxia transferred to Northwestern for CTEPH evaluation</a:t>
            </a:r>
          </a:p>
        </p:txBody>
      </p:sp>
      <p:sp>
        <p:nvSpPr>
          <p:cNvPr id="2" name="Footer Placeholder 1">
            <a:extLst>
              <a:ext uri="{FF2B5EF4-FFF2-40B4-BE49-F238E27FC236}">
                <a16:creationId xmlns:a16="http://schemas.microsoft.com/office/drawing/2014/main" id="{ACA0B6FF-0707-F825-0E34-14F513088D3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solidFill>
                <a:effectLst/>
                <a:uLnTx/>
                <a:uFillTx/>
                <a:latin typeface="Arial" panose="020B0604020202020204"/>
                <a:ea typeface="+mn-ea"/>
                <a:cs typeface="+mn-cs"/>
              </a:rPr>
              <a:t>CTEPH, chronic thromboembolic pulmonary hypertension; SOB, shortness of breath.</a:t>
            </a:r>
          </a:p>
        </p:txBody>
      </p:sp>
      <p:pic>
        <p:nvPicPr>
          <p:cNvPr id="3" name="Picture 2">
            <a:extLst>
              <a:ext uri="{FF2B5EF4-FFF2-40B4-BE49-F238E27FC236}">
                <a16:creationId xmlns:a16="http://schemas.microsoft.com/office/drawing/2014/main" id="{F7DECE4B-80DE-B80D-EF94-83D5F64F0C5F}"/>
              </a:ext>
            </a:extLst>
          </p:cNvPr>
          <p:cNvPicPr>
            <a:picLocks noChangeAspect="1"/>
          </p:cNvPicPr>
          <p:nvPr/>
        </p:nvPicPr>
        <p:blipFill>
          <a:blip r:embed="rId2"/>
          <a:stretch>
            <a:fillRect/>
          </a:stretch>
        </p:blipFill>
        <p:spPr>
          <a:xfrm>
            <a:off x="6705304" y="1623530"/>
            <a:ext cx="5175242" cy="143602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78DFB25C-B057-39C9-B90D-58AFD8E5D3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85071" y="3544502"/>
            <a:ext cx="3895475" cy="28716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8502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078C8CE-4DFC-6B14-F73B-BD37CD4EDF95}"/>
              </a:ext>
            </a:extLst>
          </p:cNvPr>
          <p:cNvSpPr>
            <a:spLocks noGrp="1"/>
          </p:cNvSpPr>
          <p:nvPr>
            <p:ph type="title"/>
          </p:nvPr>
        </p:nvSpPr>
        <p:spPr/>
        <p:txBody>
          <a:bodyPr/>
          <a:lstStyle/>
          <a:p>
            <a:r>
              <a:rPr lang="en-US" dirty="0">
                <a:solidFill>
                  <a:schemeClr val="tx2"/>
                </a:solidFill>
              </a:rPr>
              <a:t>Case 1</a:t>
            </a:r>
          </a:p>
        </p:txBody>
      </p:sp>
      <p:sp>
        <p:nvSpPr>
          <p:cNvPr id="2" name="Footer Placeholder 1">
            <a:extLst>
              <a:ext uri="{FF2B5EF4-FFF2-40B4-BE49-F238E27FC236}">
                <a16:creationId xmlns:a16="http://schemas.microsoft.com/office/drawing/2014/main" id="{ACA0B6FF-0707-F825-0E34-14F513088D3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solidFill>
                <a:effectLst/>
                <a:uLnTx/>
                <a:uFillTx/>
                <a:latin typeface="Arial" panose="020B0604020202020204"/>
                <a:ea typeface="+mn-ea"/>
                <a:cs typeface="+mn-cs"/>
              </a:rPr>
              <a:t>CTEPH, chronic thromboembolic pulmonary hypertension; SOB, shortness of breath.</a:t>
            </a:r>
          </a:p>
        </p:txBody>
      </p:sp>
      <p:sp>
        <p:nvSpPr>
          <p:cNvPr id="6" name="Content Placeholder 5">
            <a:extLst>
              <a:ext uri="{FF2B5EF4-FFF2-40B4-BE49-F238E27FC236}">
                <a16:creationId xmlns:a16="http://schemas.microsoft.com/office/drawing/2014/main" id="{20A71A7A-5787-10BD-BC0B-25A7F7A83079}"/>
              </a:ext>
            </a:extLst>
          </p:cNvPr>
          <p:cNvSpPr>
            <a:spLocks noGrp="1"/>
          </p:cNvSpPr>
          <p:nvPr>
            <p:ph idx="1"/>
          </p:nvPr>
        </p:nvSpPr>
        <p:spPr>
          <a:xfrm>
            <a:off x="609600" y="1477907"/>
            <a:ext cx="10744200" cy="442131"/>
          </a:xfrm>
        </p:spPr>
        <p:txBody>
          <a:bodyPr>
            <a:normAutofit lnSpcReduction="10000"/>
          </a:bodyPr>
          <a:lstStyle/>
          <a:p>
            <a:pPr marL="0" indent="0">
              <a:buNone/>
            </a:pPr>
            <a:r>
              <a:rPr lang="en-US" dirty="0"/>
              <a:t>Young patient, central disease with large perfusion defects</a:t>
            </a:r>
          </a:p>
        </p:txBody>
      </p:sp>
      <p:pic>
        <p:nvPicPr>
          <p:cNvPr id="7" name="Picture 6">
            <a:extLst>
              <a:ext uri="{FF2B5EF4-FFF2-40B4-BE49-F238E27FC236}">
                <a16:creationId xmlns:a16="http://schemas.microsoft.com/office/drawing/2014/main" id="{BA52B1C1-A462-DC1E-8A7E-40A0EC68B8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90998" y="2663482"/>
            <a:ext cx="2271654" cy="3091651"/>
          </a:xfrm>
          <a:prstGeom prst="rect">
            <a:avLst/>
          </a:prstGeom>
          <a:ln>
            <a:noFill/>
          </a:ln>
          <a:effectLst>
            <a:softEdge rad="112500"/>
          </a:effectLst>
        </p:spPr>
      </p:pic>
      <p:pic>
        <p:nvPicPr>
          <p:cNvPr id="8" name="Picture 7">
            <a:extLst>
              <a:ext uri="{FF2B5EF4-FFF2-40B4-BE49-F238E27FC236}">
                <a16:creationId xmlns:a16="http://schemas.microsoft.com/office/drawing/2014/main" id="{4B1D79F9-C2F1-3971-2EFA-4D89F0ECAB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43570" y="2663482"/>
            <a:ext cx="2430526" cy="3091651"/>
          </a:xfrm>
          <a:prstGeom prst="rect">
            <a:avLst/>
          </a:prstGeom>
          <a:ln>
            <a:noFill/>
          </a:ln>
          <a:effectLst>
            <a:softEdge rad="112500"/>
          </a:effectLst>
        </p:spPr>
      </p:pic>
      <p:pic>
        <p:nvPicPr>
          <p:cNvPr id="9" name="Picture 8">
            <a:extLst>
              <a:ext uri="{FF2B5EF4-FFF2-40B4-BE49-F238E27FC236}">
                <a16:creationId xmlns:a16="http://schemas.microsoft.com/office/drawing/2014/main" id="{621F1725-8786-D09B-16BF-8943F117EE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 y="2663484"/>
            <a:ext cx="2117068" cy="3091651"/>
          </a:xfrm>
          <a:prstGeom prst="rect">
            <a:avLst/>
          </a:prstGeom>
          <a:ln>
            <a:noFill/>
          </a:ln>
          <a:effectLst>
            <a:softEdge rad="112500"/>
          </a:effectLst>
        </p:spPr>
      </p:pic>
      <p:pic>
        <p:nvPicPr>
          <p:cNvPr id="11" name="Picture 10">
            <a:extLst>
              <a:ext uri="{FF2B5EF4-FFF2-40B4-BE49-F238E27FC236}">
                <a16:creationId xmlns:a16="http://schemas.microsoft.com/office/drawing/2014/main" id="{E6332A44-A3AE-A26B-6AA1-E9D2DD862D3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54417" y="2663482"/>
            <a:ext cx="2199382" cy="3091651"/>
          </a:xfrm>
          <a:prstGeom prst="rect">
            <a:avLst/>
          </a:prstGeom>
          <a:ln>
            <a:noFill/>
          </a:ln>
          <a:effectLst>
            <a:softEdge rad="112500"/>
          </a:effectLst>
        </p:spPr>
      </p:pic>
      <p:sp>
        <p:nvSpPr>
          <p:cNvPr id="13" name="TextBox 12">
            <a:extLst>
              <a:ext uri="{FF2B5EF4-FFF2-40B4-BE49-F238E27FC236}">
                <a16:creationId xmlns:a16="http://schemas.microsoft.com/office/drawing/2014/main" id="{AF2DBF7E-9608-A486-3227-B07A8D7418CF}"/>
              </a:ext>
            </a:extLst>
          </p:cNvPr>
          <p:cNvSpPr txBox="1"/>
          <p:nvPr/>
        </p:nvSpPr>
        <p:spPr>
          <a:xfrm>
            <a:off x="736267" y="2240497"/>
            <a:ext cx="18637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Right lung RAO</a:t>
            </a:r>
          </a:p>
        </p:txBody>
      </p:sp>
      <p:sp>
        <p:nvSpPr>
          <p:cNvPr id="14" name="TextBox 13">
            <a:extLst>
              <a:ext uri="{FF2B5EF4-FFF2-40B4-BE49-F238E27FC236}">
                <a16:creationId xmlns:a16="http://schemas.microsoft.com/office/drawing/2014/main" id="{74BA009C-9CDB-AD10-5301-C409325865C7}"/>
              </a:ext>
            </a:extLst>
          </p:cNvPr>
          <p:cNvSpPr txBox="1"/>
          <p:nvPr/>
        </p:nvSpPr>
        <p:spPr>
          <a:xfrm>
            <a:off x="3506191" y="2240497"/>
            <a:ext cx="18637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Right lung LAO</a:t>
            </a:r>
          </a:p>
        </p:txBody>
      </p:sp>
      <p:sp>
        <p:nvSpPr>
          <p:cNvPr id="15" name="TextBox 14">
            <a:extLst>
              <a:ext uri="{FF2B5EF4-FFF2-40B4-BE49-F238E27FC236}">
                <a16:creationId xmlns:a16="http://schemas.microsoft.com/office/drawing/2014/main" id="{C19DFB1C-F7E4-68E7-D93D-BE4F3B95492A}"/>
              </a:ext>
            </a:extLst>
          </p:cNvPr>
          <p:cNvSpPr txBox="1"/>
          <p:nvPr/>
        </p:nvSpPr>
        <p:spPr>
          <a:xfrm>
            <a:off x="6669755" y="2178208"/>
            <a:ext cx="18637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Left lung RAO</a:t>
            </a:r>
          </a:p>
        </p:txBody>
      </p:sp>
      <p:sp>
        <p:nvSpPr>
          <p:cNvPr id="16" name="TextBox 15">
            <a:extLst>
              <a:ext uri="{FF2B5EF4-FFF2-40B4-BE49-F238E27FC236}">
                <a16:creationId xmlns:a16="http://schemas.microsoft.com/office/drawing/2014/main" id="{11DDBA23-804F-19C8-2494-A94B46D8E0D5}"/>
              </a:ext>
            </a:extLst>
          </p:cNvPr>
          <p:cNvSpPr txBox="1"/>
          <p:nvPr/>
        </p:nvSpPr>
        <p:spPr>
          <a:xfrm>
            <a:off x="9439679" y="2240497"/>
            <a:ext cx="18637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Right lung RAO</a:t>
            </a:r>
          </a:p>
        </p:txBody>
      </p:sp>
    </p:spTree>
    <p:extLst>
      <p:ext uri="{BB962C8B-B14F-4D97-AF65-F5344CB8AC3E}">
        <p14:creationId xmlns:p14="http://schemas.microsoft.com/office/powerpoint/2010/main" val="19613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078C8CE-4DFC-6B14-F73B-BD37CD4EDF95}"/>
              </a:ext>
            </a:extLst>
          </p:cNvPr>
          <p:cNvSpPr>
            <a:spLocks noGrp="1"/>
          </p:cNvSpPr>
          <p:nvPr>
            <p:ph type="title"/>
          </p:nvPr>
        </p:nvSpPr>
        <p:spPr/>
        <p:txBody>
          <a:bodyPr/>
          <a:lstStyle/>
          <a:p>
            <a:r>
              <a:rPr lang="en-US" dirty="0">
                <a:solidFill>
                  <a:schemeClr val="tx2"/>
                </a:solidFill>
              </a:rPr>
              <a:t>Case 1</a:t>
            </a:r>
          </a:p>
        </p:txBody>
      </p:sp>
      <p:sp>
        <p:nvSpPr>
          <p:cNvPr id="12" name="Content Placeholder 11">
            <a:extLst>
              <a:ext uri="{FF2B5EF4-FFF2-40B4-BE49-F238E27FC236}">
                <a16:creationId xmlns:a16="http://schemas.microsoft.com/office/drawing/2014/main" id="{59CCD33B-B3E3-22D5-6BAA-229AC40AC1C1}"/>
              </a:ext>
            </a:extLst>
          </p:cNvPr>
          <p:cNvSpPr>
            <a:spLocks noGrp="1"/>
          </p:cNvSpPr>
          <p:nvPr>
            <p:ph idx="1"/>
          </p:nvPr>
        </p:nvSpPr>
        <p:spPr>
          <a:xfrm>
            <a:off x="249907" y="1451904"/>
            <a:ext cx="6631928" cy="4722477"/>
          </a:xfrm>
        </p:spPr>
        <p:txBody>
          <a:bodyPr>
            <a:normAutofit/>
          </a:bodyPr>
          <a:lstStyle/>
          <a:p>
            <a:pPr>
              <a:lnSpc>
                <a:spcPct val="110000"/>
              </a:lnSpc>
              <a:spcAft>
                <a:spcPts val="1000"/>
              </a:spcAft>
            </a:pPr>
            <a:r>
              <a:rPr lang="en-US" sz="2800" dirty="0"/>
              <a:t>Extubated post-operative day 1 </a:t>
            </a:r>
          </a:p>
          <a:p>
            <a:pPr>
              <a:lnSpc>
                <a:spcPct val="110000"/>
              </a:lnSpc>
              <a:spcAft>
                <a:spcPts val="1000"/>
              </a:spcAft>
            </a:pPr>
            <a:r>
              <a:rPr lang="en-US" sz="2800" dirty="0"/>
              <a:t>Post-operative day 3 working with PT/OT and wonders if her symptoms were ever due to multiple sclerosis </a:t>
            </a:r>
          </a:p>
          <a:p>
            <a:pPr>
              <a:lnSpc>
                <a:spcPct val="110000"/>
              </a:lnSpc>
              <a:spcAft>
                <a:spcPts val="1000"/>
              </a:spcAft>
            </a:pPr>
            <a:r>
              <a:rPr lang="en-US" sz="2800" dirty="0"/>
              <a:t>PVR 480 dyn-s-cm5 – 216 dyn-s-cm5</a:t>
            </a:r>
          </a:p>
          <a:p>
            <a:pPr>
              <a:lnSpc>
                <a:spcPct val="110000"/>
              </a:lnSpc>
              <a:spcAft>
                <a:spcPts val="1000"/>
              </a:spcAft>
            </a:pPr>
            <a:r>
              <a:rPr lang="en-US" sz="2800" dirty="0"/>
              <a:t>Discharged </a:t>
            </a:r>
          </a:p>
        </p:txBody>
      </p:sp>
      <p:sp>
        <p:nvSpPr>
          <p:cNvPr id="2" name="Footer Placeholder 1">
            <a:extLst>
              <a:ext uri="{FF2B5EF4-FFF2-40B4-BE49-F238E27FC236}">
                <a16:creationId xmlns:a16="http://schemas.microsoft.com/office/drawing/2014/main" id="{ACA0B6FF-0707-F825-0E34-14F513088D3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solidFill>
                <a:effectLst/>
                <a:uLnTx/>
                <a:uFillTx/>
                <a:latin typeface="Arial" panose="020B0604020202020204"/>
                <a:ea typeface="+mn-ea"/>
                <a:cs typeface="+mn-cs"/>
              </a:rPr>
              <a:t>CTEPH, chronic thromboembolic pulmonary hypertension; SOB, shortness of breath.</a:t>
            </a:r>
          </a:p>
        </p:txBody>
      </p:sp>
      <p:pic>
        <p:nvPicPr>
          <p:cNvPr id="5" name="Content Placeholder 10">
            <a:extLst>
              <a:ext uri="{FF2B5EF4-FFF2-40B4-BE49-F238E27FC236}">
                <a16:creationId xmlns:a16="http://schemas.microsoft.com/office/drawing/2014/main" id="{08297768-06EB-0649-F641-9F84823440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45168" y="1741244"/>
            <a:ext cx="3362417" cy="37723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8192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C750AD-24D2-4770-9E79-122EA6DC23E1}"/>
              </a:ext>
            </a:extLst>
          </p:cNvPr>
          <p:cNvSpPr>
            <a:spLocks noGrp="1"/>
          </p:cNvSpPr>
          <p:nvPr>
            <p:ph type="title"/>
          </p:nvPr>
        </p:nvSpPr>
        <p:spPr/>
        <p:txBody>
          <a:bodyPr/>
          <a:lstStyle/>
          <a:p>
            <a:r>
              <a:rPr lang="en-US" dirty="0"/>
              <a:t>Case 2</a:t>
            </a:r>
          </a:p>
        </p:txBody>
      </p:sp>
      <p:sp>
        <p:nvSpPr>
          <p:cNvPr id="5" name="Content Placeholder 4">
            <a:extLst>
              <a:ext uri="{FF2B5EF4-FFF2-40B4-BE49-F238E27FC236}">
                <a16:creationId xmlns:a16="http://schemas.microsoft.com/office/drawing/2014/main" id="{FE83F1C3-E75F-4873-B05E-53FBF212A2E9}"/>
              </a:ext>
            </a:extLst>
          </p:cNvPr>
          <p:cNvSpPr>
            <a:spLocks noGrp="1"/>
          </p:cNvSpPr>
          <p:nvPr>
            <p:ph idx="1"/>
          </p:nvPr>
        </p:nvSpPr>
        <p:spPr>
          <a:xfrm>
            <a:off x="609599" y="1477906"/>
            <a:ext cx="5388171" cy="4722477"/>
          </a:xfrm>
        </p:spPr>
        <p:txBody>
          <a:bodyPr>
            <a:normAutofit lnSpcReduction="10000"/>
          </a:bodyPr>
          <a:lstStyle/>
          <a:p>
            <a:pPr>
              <a:lnSpc>
                <a:spcPct val="110000"/>
              </a:lnSpc>
            </a:pPr>
            <a:r>
              <a:rPr lang="en-US" sz="2400" dirty="0">
                <a:solidFill>
                  <a:schemeClr val="tx2"/>
                </a:solidFill>
              </a:rPr>
              <a:t>80-year-old woman with history of remote PE presents with dizziness and recurrent syncope</a:t>
            </a:r>
          </a:p>
          <a:p>
            <a:pPr>
              <a:lnSpc>
                <a:spcPct val="110000"/>
              </a:lnSpc>
            </a:pPr>
            <a:r>
              <a:rPr lang="en-US" sz="2400" dirty="0">
                <a:solidFill>
                  <a:schemeClr val="tx2"/>
                </a:solidFill>
              </a:rPr>
              <a:t>Echo: RV dilation; estimated PASP 89 mmHg</a:t>
            </a:r>
          </a:p>
          <a:p>
            <a:pPr>
              <a:lnSpc>
                <a:spcPct val="110000"/>
              </a:lnSpc>
            </a:pPr>
            <a:r>
              <a:rPr lang="en-US" sz="2400" dirty="0">
                <a:solidFill>
                  <a:schemeClr val="tx2"/>
                </a:solidFill>
              </a:rPr>
              <a:t>Right heart catheterization:</a:t>
            </a:r>
          </a:p>
          <a:p>
            <a:pPr lvl="1">
              <a:lnSpc>
                <a:spcPct val="110000"/>
              </a:lnSpc>
            </a:pPr>
            <a:r>
              <a:rPr lang="en-US" dirty="0">
                <a:solidFill>
                  <a:schemeClr val="tx2"/>
                </a:solidFill>
              </a:rPr>
              <a:t>RA 20</a:t>
            </a:r>
          </a:p>
          <a:p>
            <a:pPr lvl="1">
              <a:lnSpc>
                <a:spcPct val="110000"/>
              </a:lnSpc>
            </a:pPr>
            <a:r>
              <a:rPr lang="en-US" dirty="0">
                <a:solidFill>
                  <a:schemeClr val="tx2"/>
                </a:solidFill>
              </a:rPr>
              <a:t>PA 110/40 (65)</a:t>
            </a:r>
          </a:p>
          <a:p>
            <a:pPr lvl="1">
              <a:lnSpc>
                <a:spcPct val="110000"/>
              </a:lnSpc>
            </a:pPr>
            <a:r>
              <a:rPr lang="en-US" dirty="0">
                <a:solidFill>
                  <a:schemeClr val="tx2"/>
                </a:solidFill>
              </a:rPr>
              <a:t>Wedge 12</a:t>
            </a:r>
          </a:p>
          <a:p>
            <a:pPr lvl="1">
              <a:lnSpc>
                <a:spcPct val="110000"/>
              </a:lnSpc>
            </a:pPr>
            <a:r>
              <a:rPr lang="en-US" dirty="0">
                <a:solidFill>
                  <a:schemeClr val="tx2"/>
                </a:solidFill>
              </a:rPr>
              <a:t>Cardiac output/index (thermo) 2.13 / 1.3</a:t>
            </a:r>
          </a:p>
          <a:p>
            <a:pPr>
              <a:lnSpc>
                <a:spcPct val="110000"/>
              </a:lnSpc>
            </a:pPr>
            <a:r>
              <a:rPr lang="en-US" sz="2400" dirty="0">
                <a:solidFill>
                  <a:schemeClr val="tx2"/>
                </a:solidFill>
              </a:rPr>
              <a:t>PVR 1990 dyn-s-cm</a:t>
            </a:r>
            <a:r>
              <a:rPr lang="en-US" sz="2400" baseline="30000" dirty="0">
                <a:solidFill>
                  <a:schemeClr val="tx2"/>
                </a:solidFill>
              </a:rPr>
              <a:t>5</a:t>
            </a:r>
            <a:endParaRPr lang="en-US" sz="2400" dirty="0">
              <a:solidFill>
                <a:schemeClr val="tx2"/>
              </a:solidFill>
            </a:endParaRPr>
          </a:p>
        </p:txBody>
      </p:sp>
      <p:pic>
        <p:nvPicPr>
          <p:cNvPr id="3" name="clip-58-1.2.840.113619.2.391.50056.1573048169.528.1.512">
            <a:hlinkClick r:id="" action="ppaction://media"/>
            <a:extLst>
              <a:ext uri="{FF2B5EF4-FFF2-40B4-BE49-F238E27FC236}">
                <a16:creationId xmlns:a16="http://schemas.microsoft.com/office/drawing/2014/main" id="{C03CEBA7-4709-5FE7-87B4-EAF88163AB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89556" y="502920"/>
            <a:ext cx="4201550" cy="2926080"/>
          </a:xfrm>
          <a:prstGeom prst="rect">
            <a:avLst/>
          </a:prstGeom>
        </p:spPr>
      </p:pic>
      <p:pic>
        <p:nvPicPr>
          <p:cNvPr id="6" name="Picture 5">
            <a:extLst>
              <a:ext uri="{FF2B5EF4-FFF2-40B4-BE49-F238E27FC236}">
                <a16:creationId xmlns:a16="http://schemas.microsoft.com/office/drawing/2014/main" id="{743946D2-C645-E468-AEAF-BA3A073DBE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4547" y="3616666"/>
            <a:ext cx="4226559" cy="2926080"/>
          </a:xfrm>
          <a:prstGeom prst="rect">
            <a:avLst/>
          </a:prstGeom>
        </p:spPr>
      </p:pic>
      <p:sp>
        <p:nvSpPr>
          <p:cNvPr id="2" name="Footer Placeholder 1">
            <a:extLst>
              <a:ext uri="{FF2B5EF4-FFF2-40B4-BE49-F238E27FC236}">
                <a16:creationId xmlns:a16="http://schemas.microsoft.com/office/drawing/2014/main" id="{5072820B-CF24-B8F2-7742-718942C2141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solidFill>
                <a:effectLst/>
                <a:uLnTx/>
                <a:uFillTx/>
                <a:latin typeface="Arial" panose="020B0604020202020204"/>
                <a:ea typeface="+mn-ea"/>
                <a:cs typeface="+mn-cs"/>
              </a:rPr>
              <a:t>PA, pulmonary artery; PASP, pulmonary arterial systolic pressure; PE, pulmonary embolism; RA, right atrium; RV, right ventricle.</a:t>
            </a:r>
          </a:p>
        </p:txBody>
      </p:sp>
    </p:spTree>
    <p:extLst>
      <p:ext uri="{BB962C8B-B14F-4D97-AF65-F5344CB8AC3E}">
        <p14:creationId xmlns:p14="http://schemas.microsoft.com/office/powerpoint/2010/main" val="85514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0BF6AF-9C00-E3E0-894E-908715ABCCF9}"/>
              </a:ext>
            </a:extLst>
          </p:cNvPr>
          <p:cNvSpPr>
            <a:spLocks noGrp="1"/>
          </p:cNvSpPr>
          <p:nvPr>
            <p:ph type="title"/>
          </p:nvPr>
        </p:nvSpPr>
        <p:spPr/>
        <p:txBody>
          <a:bodyPr/>
          <a:lstStyle/>
          <a:p>
            <a:r>
              <a:rPr lang="en-US" sz="3200" dirty="0"/>
              <a:t>Case 2</a:t>
            </a:r>
            <a:endParaRPr lang="en-US" dirty="0"/>
          </a:p>
        </p:txBody>
      </p:sp>
      <p:grpSp>
        <p:nvGrpSpPr>
          <p:cNvPr id="9" name="Group 8">
            <a:extLst>
              <a:ext uri="{FF2B5EF4-FFF2-40B4-BE49-F238E27FC236}">
                <a16:creationId xmlns:a16="http://schemas.microsoft.com/office/drawing/2014/main" id="{E0C60C75-8912-0889-C882-82479E88326E}"/>
              </a:ext>
            </a:extLst>
          </p:cNvPr>
          <p:cNvGrpSpPr/>
          <p:nvPr/>
        </p:nvGrpSpPr>
        <p:grpSpPr>
          <a:xfrm>
            <a:off x="382268" y="2243790"/>
            <a:ext cx="11427463" cy="3240405"/>
            <a:chOff x="151858" y="2276475"/>
            <a:chExt cx="8685518" cy="2462891"/>
          </a:xfrm>
        </p:grpSpPr>
        <p:pic>
          <p:nvPicPr>
            <p:cNvPr id="5" name="Picture 4">
              <a:extLst>
                <a:ext uri="{FF2B5EF4-FFF2-40B4-BE49-F238E27FC236}">
                  <a16:creationId xmlns:a16="http://schemas.microsoft.com/office/drawing/2014/main" id="{3585E575-3FE9-DB45-5860-52B922CD20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2331967" y="2278828"/>
              <a:ext cx="2025341" cy="2460538"/>
            </a:xfrm>
            <a:prstGeom prst="rect">
              <a:avLst/>
            </a:prstGeom>
            <a:ln>
              <a:noFill/>
            </a:ln>
            <a:effectLst>
              <a:softEdge rad="112500"/>
            </a:effectLst>
          </p:spPr>
        </p:pic>
        <p:pic>
          <p:nvPicPr>
            <p:cNvPr id="6" name="Picture 5">
              <a:extLst>
                <a:ext uri="{FF2B5EF4-FFF2-40B4-BE49-F238E27FC236}">
                  <a16:creationId xmlns:a16="http://schemas.microsoft.com/office/drawing/2014/main" id="{A3629AEF-2FCC-4FCE-5ACD-7EE0405BB6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858" y="2276475"/>
              <a:ext cx="2025341" cy="2460538"/>
            </a:xfrm>
            <a:prstGeom prst="rect">
              <a:avLst/>
            </a:prstGeom>
            <a:ln>
              <a:noFill/>
            </a:ln>
            <a:effectLst>
              <a:softEdge rad="112500"/>
            </a:effectLst>
          </p:spPr>
        </p:pic>
        <p:pic>
          <p:nvPicPr>
            <p:cNvPr id="7" name="Picture 6">
              <a:extLst>
                <a:ext uri="{FF2B5EF4-FFF2-40B4-BE49-F238E27FC236}">
                  <a16:creationId xmlns:a16="http://schemas.microsoft.com/office/drawing/2014/main" id="{9B76DD79-EAF3-912C-D578-49F4DCB03A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2000" y="2278828"/>
              <a:ext cx="2025341" cy="2458185"/>
            </a:xfrm>
            <a:prstGeom prst="rect">
              <a:avLst/>
            </a:prstGeom>
            <a:ln>
              <a:noFill/>
            </a:ln>
            <a:effectLst>
              <a:softEdge rad="112500"/>
            </a:effectLst>
          </p:spPr>
        </p:pic>
        <p:pic>
          <p:nvPicPr>
            <p:cNvPr id="8" name="Picture 7">
              <a:extLst>
                <a:ext uri="{FF2B5EF4-FFF2-40B4-BE49-F238E27FC236}">
                  <a16:creationId xmlns:a16="http://schemas.microsoft.com/office/drawing/2014/main" id="{59C48D6C-6C1E-D06E-BACC-1336A4A4582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12035" y="2276475"/>
              <a:ext cx="2025341" cy="2458184"/>
            </a:xfrm>
            <a:prstGeom prst="rect">
              <a:avLst/>
            </a:prstGeom>
            <a:ln>
              <a:noFill/>
            </a:ln>
            <a:effectLst>
              <a:softEdge rad="112500"/>
            </a:effectLst>
          </p:spPr>
        </p:pic>
      </p:grpSp>
      <p:sp>
        <p:nvSpPr>
          <p:cNvPr id="2" name="Content Placeholder 5">
            <a:extLst>
              <a:ext uri="{FF2B5EF4-FFF2-40B4-BE49-F238E27FC236}">
                <a16:creationId xmlns:a16="http://schemas.microsoft.com/office/drawing/2014/main" id="{D57F2E06-E261-49D5-B39D-98083DC606A0}"/>
              </a:ext>
            </a:extLst>
          </p:cNvPr>
          <p:cNvSpPr>
            <a:spLocks noGrp="1"/>
          </p:cNvSpPr>
          <p:nvPr>
            <p:ph idx="1"/>
          </p:nvPr>
        </p:nvSpPr>
        <p:spPr>
          <a:xfrm>
            <a:off x="622089" y="929469"/>
            <a:ext cx="10744200" cy="442131"/>
          </a:xfrm>
        </p:spPr>
        <p:txBody>
          <a:bodyPr>
            <a:normAutofit lnSpcReduction="10000"/>
          </a:bodyPr>
          <a:lstStyle/>
          <a:p>
            <a:pPr marL="0" indent="0">
              <a:buNone/>
            </a:pPr>
            <a:r>
              <a:rPr lang="en-US" dirty="0"/>
              <a:t>Young patient, central disease with large perfusion defects</a:t>
            </a:r>
          </a:p>
        </p:txBody>
      </p:sp>
      <p:sp>
        <p:nvSpPr>
          <p:cNvPr id="4" name="TextBox 3">
            <a:extLst>
              <a:ext uri="{FF2B5EF4-FFF2-40B4-BE49-F238E27FC236}">
                <a16:creationId xmlns:a16="http://schemas.microsoft.com/office/drawing/2014/main" id="{35DBCFF0-2D28-4179-E86D-34093038A021}"/>
              </a:ext>
            </a:extLst>
          </p:cNvPr>
          <p:cNvSpPr txBox="1"/>
          <p:nvPr/>
        </p:nvSpPr>
        <p:spPr>
          <a:xfrm>
            <a:off x="748756" y="1692059"/>
            <a:ext cx="18637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Right lung RAO</a:t>
            </a:r>
          </a:p>
        </p:txBody>
      </p:sp>
      <p:sp>
        <p:nvSpPr>
          <p:cNvPr id="10" name="TextBox 9">
            <a:extLst>
              <a:ext uri="{FF2B5EF4-FFF2-40B4-BE49-F238E27FC236}">
                <a16:creationId xmlns:a16="http://schemas.microsoft.com/office/drawing/2014/main" id="{2D19F93F-2567-AA11-1EF5-C60E50FADD24}"/>
              </a:ext>
            </a:extLst>
          </p:cNvPr>
          <p:cNvSpPr txBox="1"/>
          <p:nvPr/>
        </p:nvSpPr>
        <p:spPr>
          <a:xfrm>
            <a:off x="3518680" y="1692059"/>
            <a:ext cx="18637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Right lung LAO</a:t>
            </a:r>
          </a:p>
        </p:txBody>
      </p:sp>
      <p:sp>
        <p:nvSpPr>
          <p:cNvPr id="11" name="TextBox 10">
            <a:extLst>
              <a:ext uri="{FF2B5EF4-FFF2-40B4-BE49-F238E27FC236}">
                <a16:creationId xmlns:a16="http://schemas.microsoft.com/office/drawing/2014/main" id="{81BDDA87-E0B3-7638-1A65-57D5C8AF26E7}"/>
              </a:ext>
            </a:extLst>
          </p:cNvPr>
          <p:cNvSpPr txBox="1"/>
          <p:nvPr/>
        </p:nvSpPr>
        <p:spPr>
          <a:xfrm>
            <a:off x="6682244" y="1629770"/>
            <a:ext cx="18637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Left lung RAO</a:t>
            </a:r>
          </a:p>
        </p:txBody>
      </p:sp>
      <p:sp>
        <p:nvSpPr>
          <p:cNvPr id="12" name="TextBox 11">
            <a:extLst>
              <a:ext uri="{FF2B5EF4-FFF2-40B4-BE49-F238E27FC236}">
                <a16:creationId xmlns:a16="http://schemas.microsoft.com/office/drawing/2014/main" id="{8D0B2BFA-559F-38A9-022E-55C24B318C28}"/>
              </a:ext>
            </a:extLst>
          </p:cNvPr>
          <p:cNvSpPr txBox="1"/>
          <p:nvPr/>
        </p:nvSpPr>
        <p:spPr>
          <a:xfrm>
            <a:off x="9452168" y="1692059"/>
            <a:ext cx="18637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Right lung RAO</a:t>
            </a:r>
          </a:p>
        </p:txBody>
      </p:sp>
    </p:spTree>
    <p:extLst>
      <p:ext uri="{BB962C8B-B14F-4D97-AF65-F5344CB8AC3E}">
        <p14:creationId xmlns:p14="http://schemas.microsoft.com/office/powerpoint/2010/main" val="3325321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7E7775-167C-A2A0-5F73-B989E0905891}"/>
              </a:ext>
            </a:extLst>
          </p:cNvPr>
          <p:cNvSpPr>
            <a:spLocks noGrp="1"/>
          </p:cNvSpPr>
          <p:nvPr>
            <p:ph type="title"/>
          </p:nvPr>
        </p:nvSpPr>
        <p:spPr/>
        <p:txBody>
          <a:bodyPr/>
          <a:lstStyle/>
          <a:p>
            <a:r>
              <a:rPr lang="en-US" dirty="0"/>
              <a:t>Case 2</a:t>
            </a:r>
          </a:p>
        </p:txBody>
      </p:sp>
      <p:pic>
        <p:nvPicPr>
          <p:cNvPr id="2" name="Content Placeholder 3">
            <a:extLst>
              <a:ext uri="{FF2B5EF4-FFF2-40B4-BE49-F238E27FC236}">
                <a16:creationId xmlns:a16="http://schemas.microsoft.com/office/drawing/2014/main" id="{03B74AC4-97BD-F833-5515-AB9CE593DC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5936" y="1308689"/>
            <a:ext cx="4527727" cy="4837107"/>
          </a:xfrm>
          <a:prstGeom prst="rect">
            <a:avLst/>
          </a:prstGeom>
          <a:ln>
            <a:noFill/>
          </a:ln>
          <a:effectLst>
            <a:softEdge rad="112500"/>
          </a:effectLst>
        </p:spPr>
      </p:pic>
      <p:pic>
        <p:nvPicPr>
          <p:cNvPr id="4" name="Picture 3">
            <a:extLst>
              <a:ext uri="{FF2B5EF4-FFF2-40B4-BE49-F238E27FC236}">
                <a16:creationId xmlns:a16="http://schemas.microsoft.com/office/drawing/2014/main" id="{D64D58F6-7F91-5811-5DD2-B1449F194B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14077" y="1317991"/>
            <a:ext cx="4515386" cy="4818502"/>
          </a:xfrm>
          <a:prstGeom prst="rect">
            <a:avLst/>
          </a:prstGeom>
          <a:ln>
            <a:noFill/>
          </a:ln>
          <a:effectLst>
            <a:softEdge rad="112500"/>
          </a:effectLst>
        </p:spPr>
      </p:pic>
    </p:spTree>
    <p:extLst>
      <p:ext uri="{BB962C8B-B14F-4D97-AF65-F5344CB8AC3E}">
        <p14:creationId xmlns:p14="http://schemas.microsoft.com/office/powerpoint/2010/main" val="935168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7E7775-167C-A2A0-5F73-B989E0905891}"/>
              </a:ext>
            </a:extLst>
          </p:cNvPr>
          <p:cNvSpPr>
            <a:spLocks noGrp="1"/>
          </p:cNvSpPr>
          <p:nvPr>
            <p:ph type="title"/>
          </p:nvPr>
        </p:nvSpPr>
        <p:spPr/>
        <p:txBody>
          <a:bodyPr/>
          <a:lstStyle/>
          <a:p>
            <a:r>
              <a:rPr lang="en-US" dirty="0"/>
              <a:t>Case 2</a:t>
            </a:r>
          </a:p>
        </p:txBody>
      </p:sp>
      <p:sp>
        <p:nvSpPr>
          <p:cNvPr id="4" name="Content Placeholder 3">
            <a:extLst>
              <a:ext uri="{FF2B5EF4-FFF2-40B4-BE49-F238E27FC236}">
                <a16:creationId xmlns:a16="http://schemas.microsoft.com/office/drawing/2014/main" id="{362C9585-4466-A422-DC59-1CD177613D12}"/>
              </a:ext>
            </a:extLst>
          </p:cNvPr>
          <p:cNvSpPr>
            <a:spLocks noGrp="1"/>
          </p:cNvSpPr>
          <p:nvPr>
            <p:ph idx="1"/>
          </p:nvPr>
        </p:nvSpPr>
        <p:spPr>
          <a:xfrm>
            <a:off x="609600" y="1385082"/>
            <a:ext cx="10744200" cy="534957"/>
          </a:xfrm>
          <a:solidFill>
            <a:schemeClr val="accent4">
              <a:lumMod val="20000"/>
              <a:lumOff val="80000"/>
            </a:schemeClr>
          </a:solidFill>
        </p:spPr>
        <p:txBody>
          <a:bodyPr>
            <a:noAutofit/>
          </a:bodyPr>
          <a:lstStyle/>
          <a:p>
            <a:pPr marL="0" indent="0" algn="ctr">
              <a:buNone/>
            </a:pPr>
            <a:r>
              <a:rPr lang="en-US" sz="2800" b="1" spc="-50" dirty="0">
                <a:solidFill>
                  <a:schemeClr val="tx1">
                    <a:lumMod val="50000"/>
                  </a:schemeClr>
                </a:solidFill>
              </a:rPr>
              <a:t>4 Sessions</a:t>
            </a:r>
          </a:p>
        </p:txBody>
      </p:sp>
      <p:sp>
        <p:nvSpPr>
          <p:cNvPr id="6" name="Content Placeholder 5">
            <a:extLst>
              <a:ext uri="{FF2B5EF4-FFF2-40B4-BE49-F238E27FC236}">
                <a16:creationId xmlns:a16="http://schemas.microsoft.com/office/drawing/2014/main" id="{5EF231C2-F700-C475-F47E-69A3ED4DDDE2}"/>
              </a:ext>
            </a:extLst>
          </p:cNvPr>
          <p:cNvSpPr txBox="1">
            <a:spLocks/>
          </p:cNvSpPr>
          <p:nvPr/>
        </p:nvSpPr>
        <p:spPr>
          <a:xfrm>
            <a:off x="609600" y="2245953"/>
            <a:ext cx="5181600" cy="393100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8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B21E6C"/>
              </a:buClr>
              <a:buSzTx/>
              <a:buFont typeface="Arial" panose="020B0604020202020204" pitchFamily="34" charset="0"/>
              <a:buNone/>
              <a:tabLst/>
              <a:defRPr/>
            </a:pPr>
            <a:r>
              <a:rPr kumimoji="0" lang="en-US" sz="2400" b="1" i="0" u="none" strike="noStrike" kern="1200" cap="none" spc="0" normalizeH="0" baseline="0" noProof="0" dirty="0">
                <a:ln>
                  <a:noFill/>
                </a:ln>
                <a:solidFill>
                  <a:srgbClr val="3F3F3F"/>
                </a:solidFill>
                <a:effectLst/>
                <a:uLnTx/>
                <a:uFillTx/>
                <a:latin typeface="Arial" panose="020B0604020202020204"/>
                <a:ea typeface="+mn-ea"/>
                <a:cs typeface="+mn-cs"/>
              </a:rPr>
              <a:t>Right heart catheterization:</a:t>
            </a:r>
          </a:p>
          <a:p>
            <a:pPr marL="228600" marR="0" lvl="0" indent="-228600" algn="l" defTabSz="914400" rtl="0" eaLnBrk="1" fontAlgn="auto" latinLnBrk="0" hangingPunct="1">
              <a:lnSpc>
                <a:spcPct val="100000"/>
              </a:lnSpc>
              <a:spcBef>
                <a:spcPts val="1000"/>
              </a:spcBef>
              <a:spcAft>
                <a:spcPts val="0"/>
              </a:spcAft>
              <a:buClr>
                <a:srgbClr val="B21E6C"/>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3F3F3F"/>
                </a:solidFill>
                <a:effectLst/>
                <a:uLnTx/>
                <a:uFillTx/>
                <a:latin typeface="Arial" panose="020B0604020202020204"/>
                <a:ea typeface="+mn-ea"/>
                <a:cs typeface="+mn-cs"/>
              </a:rPr>
              <a:t>RA 20</a:t>
            </a:r>
          </a:p>
          <a:p>
            <a:pPr marL="228600" marR="0" lvl="0" indent="-228600" algn="l" defTabSz="914400" rtl="0" eaLnBrk="1" fontAlgn="auto" latinLnBrk="0" hangingPunct="1">
              <a:lnSpc>
                <a:spcPct val="100000"/>
              </a:lnSpc>
              <a:spcBef>
                <a:spcPts val="1000"/>
              </a:spcBef>
              <a:spcAft>
                <a:spcPts val="0"/>
              </a:spcAft>
              <a:buClr>
                <a:srgbClr val="B21E6C"/>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3F3F3F"/>
                </a:solidFill>
                <a:effectLst/>
                <a:uLnTx/>
                <a:uFillTx/>
                <a:latin typeface="Arial" panose="020B0604020202020204"/>
                <a:ea typeface="+mn-ea"/>
                <a:cs typeface="+mn-cs"/>
              </a:rPr>
              <a:t>PA 110/40 (65)</a:t>
            </a:r>
          </a:p>
          <a:p>
            <a:pPr marL="228600" marR="0" lvl="0" indent="-228600" algn="l" defTabSz="914400" rtl="0" eaLnBrk="1" fontAlgn="auto" latinLnBrk="0" hangingPunct="1">
              <a:lnSpc>
                <a:spcPct val="100000"/>
              </a:lnSpc>
              <a:spcBef>
                <a:spcPts val="1000"/>
              </a:spcBef>
              <a:spcAft>
                <a:spcPts val="0"/>
              </a:spcAft>
              <a:buClr>
                <a:srgbClr val="B21E6C"/>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3F3F3F"/>
                </a:solidFill>
                <a:effectLst/>
                <a:uLnTx/>
                <a:uFillTx/>
                <a:latin typeface="Arial" panose="020B0604020202020204"/>
                <a:ea typeface="+mn-ea"/>
                <a:cs typeface="+mn-cs"/>
              </a:rPr>
              <a:t>Wedge 12</a:t>
            </a:r>
          </a:p>
          <a:p>
            <a:pPr marL="228600" marR="0" lvl="0" indent="-228600" algn="l" defTabSz="914400" rtl="0" eaLnBrk="1" fontAlgn="auto" latinLnBrk="0" hangingPunct="1">
              <a:lnSpc>
                <a:spcPct val="100000"/>
              </a:lnSpc>
              <a:spcBef>
                <a:spcPts val="1000"/>
              </a:spcBef>
              <a:spcAft>
                <a:spcPts val="0"/>
              </a:spcAft>
              <a:buClr>
                <a:srgbClr val="B21E6C"/>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3F3F3F"/>
                </a:solidFill>
                <a:effectLst/>
                <a:uLnTx/>
                <a:uFillTx/>
                <a:latin typeface="Arial" panose="020B0604020202020204"/>
                <a:ea typeface="+mn-ea"/>
                <a:cs typeface="+mn-cs"/>
              </a:rPr>
              <a:t>Cardiac output/index (thermo)</a:t>
            </a:r>
          </a:p>
          <a:p>
            <a:pPr marL="228600" marR="0" lvl="0" indent="-228600" algn="l" defTabSz="914400" rtl="0" eaLnBrk="1" fontAlgn="auto" latinLnBrk="0" hangingPunct="1">
              <a:lnSpc>
                <a:spcPct val="100000"/>
              </a:lnSpc>
              <a:spcBef>
                <a:spcPts val="1000"/>
              </a:spcBef>
              <a:spcAft>
                <a:spcPts val="0"/>
              </a:spcAft>
              <a:buClr>
                <a:srgbClr val="B21E6C"/>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3F3F3F"/>
                </a:solidFill>
                <a:effectLst/>
                <a:uLnTx/>
                <a:uFillTx/>
                <a:latin typeface="Arial" panose="020B0604020202020204"/>
                <a:ea typeface="+mn-ea"/>
                <a:cs typeface="+mn-cs"/>
              </a:rPr>
              <a:t>2.13 / 1.3</a:t>
            </a:r>
          </a:p>
          <a:p>
            <a:pPr marL="228600" marR="0" lvl="0" indent="-228600" algn="l" defTabSz="914400" rtl="0" eaLnBrk="1" fontAlgn="auto" latinLnBrk="0" hangingPunct="1">
              <a:lnSpc>
                <a:spcPct val="100000"/>
              </a:lnSpc>
              <a:spcBef>
                <a:spcPts val="1000"/>
              </a:spcBef>
              <a:spcAft>
                <a:spcPts val="0"/>
              </a:spcAft>
              <a:buClr>
                <a:srgbClr val="B21E6C"/>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3F3F3F"/>
                </a:solidFill>
                <a:effectLst/>
                <a:uLnTx/>
                <a:uFillTx/>
                <a:latin typeface="Arial" panose="020B0604020202020204"/>
                <a:ea typeface="+mn-ea"/>
                <a:cs typeface="+mn-cs"/>
              </a:rPr>
              <a:t>PVR 1990 dyn-s-cm</a:t>
            </a:r>
            <a:r>
              <a:rPr kumimoji="0" lang="en-US" sz="2400" b="0" i="0" u="none" strike="noStrike" kern="1200" cap="none" spc="0" normalizeH="0" baseline="30000" noProof="0" dirty="0">
                <a:ln>
                  <a:noFill/>
                </a:ln>
                <a:solidFill>
                  <a:srgbClr val="3F3F3F"/>
                </a:solidFill>
                <a:effectLst/>
                <a:uLnTx/>
                <a:uFillTx/>
                <a:latin typeface="Arial" panose="020B0604020202020204"/>
                <a:ea typeface="+mn-ea"/>
                <a:cs typeface="+mn-cs"/>
              </a:rPr>
              <a:t>5</a:t>
            </a:r>
            <a:endParaRPr kumimoji="0" lang="en-US" sz="2400" b="0" i="0" u="none" strike="noStrike" kern="1200" cap="none" spc="0" normalizeH="0" baseline="0" noProof="0" dirty="0">
              <a:ln>
                <a:noFill/>
              </a:ln>
              <a:solidFill>
                <a:srgbClr val="3F3F3F"/>
              </a:solidFill>
              <a:effectLst/>
              <a:uLnTx/>
              <a:uFillTx/>
              <a:latin typeface="Arial" panose="020B0604020202020204"/>
              <a:ea typeface="+mn-ea"/>
              <a:cs typeface="+mn-cs"/>
            </a:endParaRPr>
          </a:p>
        </p:txBody>
      </p:sp>
      <p:sp>
        <p:nvSpPr>
          <p:cNvPr id="7" name="Content Placeholder 6">
            <a:extLst>
              <a:ext uri="{FF2B5EF4-FFF2-40B4-BE49-F238E27FC236}">
                <a16:creationId xmlns:a16="http://schemas.microsoft.com/office/drawing/2014/main" id="{25684534-F4E2-9369-878B-23311B28A08E}"/>
              </a:ext>
            </a:extLst>
          </p:cNvPr>
          <p:cNvSpPr txBox="1">
            <a:spLocks/>
          </p:cNvSpPr>
          <p:nvPr/>
        </p:nvSpPr>
        <p:spPr>
          <a:xfrm>
            <a:off x="6400800" y="2245953"/>
            <a:ext cx="5181600" cy="3931010"/>
          </a:xfrm>
          <a:prstGeom prst="rect">
            <a:avLst/>
          </a:prstGeom>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8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B21E6C"/>
              </a:buClr>
              <a:buSzTx/>
              <a:buFont typeface="Arial" panose="020B0604020202020204" pitchFamily="34" charset="0"/>
              <a:buNone/>
              <a:tabLst/>
              <a:defRPr/>
            </a:pPr>
            <a:r>
              <a:rPr kumimoji="0" lang="en-US" sz="2400" b="1" i="0" u="none" strike="noStrike" kern="1200" cap="none" spc="0" normalizeH="0" baseline="0" noProof="0" dirty="0">
                <a:ln>
                  <a:noFill/>
                </a:ln>
                <a:solidFill>
                  <a:srgbClr val="3F3F3F"/>
                </a:solidFill>
                <a:effectLst/>
                <a:uLnTx/>
                <a:uFillTx/>
                <a:latin typeface="Arial" panose="020B0604020202020204"/>
                <a:ea typeface="+mn-ea"/>
                <a:cs typeface="+mn-cs"/>
              </a:rPr>
              <a:t>Right heart catheterization:</a:t>
            </a:r>
          </a:p>
          <a:p>
            <a:pPr marL="228600" marR="0" lvl="0" indent="-228600" algn="l" defTabSz="914400" rtl="0" eaLnBrk="1" fontAlgn="auto" latinLnBrk="0" hangingPunct="1">
              <a:lnSpc>
                <a:spcPct val="100000"/>
              </a:lnSpc>
              <a:spcBef>
                <a:spcPts val="1000"/>
              </a:spcBef>
              <a:spcAft>
                <a:spcPts val="0"/>
              </a:spcAft>
              <a:buClr>
                <a:srgbClr val="B21E6C"/>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3F3F3F"/>
                </a:solidFill>
                <a:effectLst/>
                <a:uLnTx/>
                <a:uFillTx/>
                <a:latin typeface="Arial" panose="020B0604020202020204"/>
                <a:ea typeface="+mn-ea"/>
                <a:cs typeface="+mn-cs"/>
              </a:rPr>
              <a:t>RA 10</a:t>
            </a:r>
          </a:p>
          <a:p>
            <a:pPr marL="228600" marR="0" lvl="0" indent="-228600" algn="l" defTabSz="914400" rtl="0" eaLnBrk="1" fontAlgn="auto" latinLnBrk="0" hangingPunct="1">
              <a:lnSpc>
                <a:spcPct val="100000"/>
              </a:lnSpc>
              <a:spcBef>
                <a:spcPts val="1000"/>
              </a:spcBef>
              <a:spcAft>
                <a:spcPts val="0"/>
              </a:spcAft>
              <a:buClr>
                <a:srgbClr val="B21E6C"/>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3F3F3F"/>
                </a:solidFill>
                <a:effectLst/>
                <a:uLnTx/>
                <a:uFillTx/>
                <a:latin typeface="Arial" panose="020B0604020202020204"/>
                <a:ea typeface="+mn-ea"/>
                <a:cs typeface="+mn-cs"/>
              </a:rPr>
              <a:t>PA 90/35 (57)</a:t>
            </a:r>
          </a:p>
          <a:p>
            <a:pPr marL="228600" marR="0" lvl="0" indent="-228600" algn="l" defTabSz="914400" rtl="0" eaLnBrk="1" fontAlgn="auto" latinLnBrk="0" hangingPunct="1">
              <a:lnSpc>
                <a:spcPct val="100000"/>
              </a:lnSpc>
              <a:spcBef>
                <a:spcPts val="1000"/>
              </a:spcBef>
              <a:spcAft>
                <a:spcPts val="0"/>
              </a:spcAft>
              <a:buClr>
                <a:srgbClr val="B21E6C"/>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3F3F3F"/>
                </a:solidFill>
                <a:effectLst/>
                <a:uLnTx/>
                <a:uFillTx/>
                <a:latin typeface="Arial" panose="020B0604020202020204"/>
                <a:ea typeface="+mn-ea"/>
                <a:cs typeface="+mn-cs"/>
              </a:rPr>
              <a:t>Wedge 11</a:t>
            </a:r>
          </a:p>
          <a:p>
            <a:pPr marL="228600" marR="0" lvl="0" indent="-228600" algn="l" defTabSz="914400" rtl="0" eaLnBrk="1" fontAlgn="auto" latinLnBrk="0" hangingPunct="1">
              <a:lnSpc>
                <a:spcPct val="100000"/>
              </a:lnSpc>
              <a:spcBef>
                <a:spcPts val="1000"/>
              </a:spcBef>
              <a:spcAft>
                <a:spcPts val="0"/>
              </a:spcAft>
              <a:buClr>
                <a:srgbClr val="B21E6C"/>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3F3F3F"/>
                </a:solidFill>
                <a:effectLst/>
                <a:uLnTx/>
                <a:uFillTx/>
                <a:latin typeface="Arial" panose="020B0604020202020204"/>
                <a:ea typeface="+mn-ea"/>
                <a:cs typeface="+mn-cs"/>
              </a:rPr>
              <a:t>Cardiac output/index (thermo)</a:t>
            </a:r>
          </a:p>
          <a:p>
            <a:pPr marL="228600" marR="0" lvl="0" indent="-228600" algn="l" defTabSz="914400" rtl="0" eaLnBrk="1" fontAlgn="auto" latinLnBrk="0" hangingPunct="1">
              <a:lnSpc>
                <a:spcPct val="100000"/>
              </a:lnSpc>
              <a:spcBef>
                <a:spcPts val="1000"/>
              </a:spcBef>
              <a:spcAft>
                <a:spcPts val="0"/>
              </a:spcAft>
              <a:buClr>
                <a:srgbClr val="B21E6C"/>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3F3F3F"/>
                </a:solidFill>
                <a:effectLst/>
                <a:uLnTx/>
                <a:uFillTx/>
                <a:latin typeface="Arial" panose="020B0604020202020204"/>
                <a:ea typeface="+mn-ea"/>
                <a:cs typeface="+mn-cs"/>
              </a:rPr>
              <a:t>2.67 / 1.87</a:t>
            </a:r>
          </a:p>
          <a:p>
            <a:pPr marL="228600" marR="0" lvl="0" indent="-228600" algn="l" defTabSz="914400" rtl="0" eaLnBrk="1" fontAlgn="auto" latinLnBrk="0" hangingPunct="1">
              <a:lnSpc>
                <a:spcPct val="100000"/>
              </a:lnSpc>
              <a:spcBef>
                <a:spcPts val="1000"/>
              </a:spcBef>
              <a:spcAft>
                <a:spcPts val="0"/>
              </a:spcAft>
              <a:buClr>
                <a:srgbClr val="B21E6C"/>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3F3F3F"/>
                </a:solidFill>
                <a:effectLst/>
                <a:uLnTx/>
                <a:uFillTx/>
                <a:latin typeface="Arial" panose="020B0604020202020204"/>
                <a:ea typeface="+mn-ea"/>
                <a:cs typeface="+mn-cs"/>
              </a:rPr>
              <a:t>PVR 1378 dyn-s-cm</a:t>
            </a:r>
            <a:r>
              <a:rPr kumimoji="0" lang="en-US" sz="2400" b="0" i="0" u="none" strike="noStrike" kern="1200" cap="none" spc="0" normalizeH="0" baseline="30000" noProof="0" dirty="0">
                <a:ln>
                  <a:noFill/>
                </a:ln>
                <a:solidFill>
                  <a:srgbClr val="3F3F3F"/>
                </a:solidFill>
                <a:effectLst/>
                <a:uLnTx/>
                <a:uFillTx/>
                <a:latin typeface="Arial" panose="020B0604020202020204"/>
                <a:ea typeface="+mn-ea"/>
                <a:cs typeface="+mn-cs"/>
              </a:rPr>
              <a:t>5</a:t>
            </a:r>
            <a:endParaRPr kumimoji="0" lang="en-US" sz="2400" b="0" i="0" u="none" strike="noStrike" kern="1200" cap="none" spc="0" normalizeH="0" baseline="0" noProof="0" dirty="0">
              <a:ln>
                <a:noFill/>
              </a:ln>
              <a:solidFill>
                <a:srgbClr val="3F3F3F"/>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600"/>
              </a:spcBef>
              <a:spcAft>
                <a:spcPts val="0"/>
              </a:spcAft>
              <a:buClr>
                <a:srgbClr val="B21E6C"/>
              </a:buClr>
              <a:buSzTx/>
              <a:buFont typeface="Arial" panose="020B0604020202020204" pitchFamily="34" charset="0"/>
              <a:buChar char="•"/>
              <a:tabLst/>
              <a:defRPr/>
            </a:pPr>
            <a:endParaRPr kumimoji="0" lang="en-US" sz="2400" b="0" i="0" u="none" strike="noStrike" kern="1200" cap="none" spc="-50" normalizeH="0" baseline="0" noProof="0" dirty="0">
              <a:ln>
                <a:noFill/>
              </a:ln>
              <a:solidFill>
                <a:srgbClr val="3F3F3F"/>
              </a:solidFill>
              <a:effectLst/>
              <a:uLnTx/>
              <a:uFillTx/>
              <a:latin typeface="Arial" panose="020B0604020202020204"/>
              <a:ea typeface="+mn-ea"/>
              <a:cs typeface="+mn-cs"/>
            </a:endParaRPr>
          </a:p>
        </p:txBody>
      </p:sp>
      <p:sp>
        <p:nvSpPr>
          <p:cNvPr id="9" name="Arrow: Right 5">
            <a:extLst>
              <a:ext uri="{FF2B5EF4-FFF2-40B4-BE49-F238E27FC236}">
                <a16:creationId xmlns:a16="http://schemas.microsoft.com/office/drawing/2014/main" id="{9143840E-0CC6-BDC4-D0A6-DA177E7E495A}"/>
              </a:ext>
            </a:extLst>
          </p:cNvPr>
          <p:cNvSpPr/>
          <p:nvPr/>
        </p:nvSpPr>
        <p:spPr>
          <a:xfrm>
            <a:off x="5631695" y="5175222"/>
            <a:ext cx="990601" cy="5334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51039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C750AD-24D2-4770-9E79-122EA6DC23E1}"/>
              </a:ext>
            </a:extLst>
          </p:cNvPr>
          <p:cNvSpPr>
            <a:spLocks noGrp="1"/>
          </p:cNvSpPr>
          <p:nvPr>
            <p:ph type="title"/>
          </p:nvPr>
        </p:nvSpPr>
        <p:spPr/>
        <p:txBody>
          <a:bodyPr/>
          <a:lstStyle/>
          <a:p>
            <a:r>
              <a:rPr lang="en-US" dirty="0">
                <a:solidFill>
                  <a:schemeClr val="tx2"/>
                </a:solidFill>
              </a:rPr>
              <a:t>BPA and PTE Papers by Year</a:t>
            </a:r>
          </a:p>
        </p:txBody>
      </p:sp>
      <p:graphicFrame>
        <p:nvGraphicFramePr>
          <p:cNvPr id="6" name="Chart 5">
            <a:extLst>
              <a:ext uri="{FF2B5EF4-FFF2-40B4-BE49-F238E27FC236}">
                <a16:creationId xmlns:a16="http://schemas.microsoft.com/office/drawing/2014/main" id="{9FB1707B-352E-E363-05B2-A798ADE7535A}"/>
              </a:ext>
            </a:extLst>
          </p:cNvPr>
          <p:cNvGraphicFramePr>
            <a:graphicFrameLocks/>
          </p:cNvGraphicFramePr>
          <p:nvPr/>
        </p:nvGraphicFramePr>
        <p:xfrm>
          <a:off x="1021080" y="1116324"/>
          <a:ext cx="10149840" cy="5557411"/>
        </p:xfrm>
        <a:graphic>
          <a:graphicData uri="http://schemas.openxmlformats.org/drawingml/2006/chart">
            <c:chart xmlns:c="http://schemas.openxmlformats.org/drawingml/2006/chart" xmlns:r="http://schemas.openxmlformats.org/officeDocument/2006/relationships" r:id="rId3"/>
          </a:graphicData>
        </a:graphic>
      </p:graphicFrame>
      <p:sp>
        <p:nvSpPr>
          <p:cNvPr id="2" name="Footer Placeholder 1">
            <a:extLst>
              <a:ext uri="{FF2B5EF4-FFF2-40B4-BE49-F238E27FC236}">
                <a16:creationId xmlns:a16="http://schemas.microsoft.com/office/drawing/2014/main" id="{5E0187A4-1E8F-E0AE-04B2-E5F08869F0A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solidFill>
                <a:effectLst/>
                <a:uLnTx/>
                <a:uFillTx/>
                <a:latin typeface="Arial" panose="020B0604020202020204"/>
                <a:ea typeface="+mn-ea"/>
                <a:cs typeface="+mn-cs"/>
              </a:rPr>
              <a:t>BPA, balloon pulmonary angioplasty.</a:t>
            </a:r>
          </a:p>
        </p:txBody>
      </p:sp>
    </p:spTree>
    <p:extLst>
      <p:ext uri="{BB962C8B-B14F-4D97-AF65-F5344CB8AC3E}">
        <p14:creationId xmlns:p14="http://schemas.microsoft.com/office/powerpoint/2010/main" val="3398246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7E7775-167C-A2A0-5F73-B989E0905891}"/>
              </a:ext>
            </a:extLst>
          </p:cNvPr>
          <p:cNvSpPr>
            <a:spLocks noGrp="1"/>
          </p:cNvSpPr>
          <p:nvPr>
            <p:ph type="title"/>
          </p:nvPr>
        </p:nvSpPr>
        <p:spPr/>
        <p:txBody>
          <a:bodyPr/>
          <a:lstStyle/>
          <a:p>
            <a:r>
              <a:rPr lang="en-US" dirty="0"/>
              <a:t>Case 3</a:t>
            </a:r>
          </a:p>
        </p:txBody>
      </p:sp>
      <p:pic>
        <p:nvPicPr>
          <p:cNvPr id="5" name="Content Placeholder 8">
            <a:extLst>
              <a:ext uri="{FF2B5EF4-FFF2-40B4-BE49-F238E27FC236}">
                <a16:creationId xmlns:a16="http://schemas.microsoft.com/office/drawing/2014/main" id="{C512BA58-E099-15E8-40F4-3FCA88E0BEB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34603" y="1575592"/>
            <a:ext cx="4130383" cy="4962197"/>
          </a:xfrm>
          <a:prstGeom prst="rect">
            <a:avLst/>
          </a:prstGeom>
        </p:spPr>
      </p:pic>
      <p:sp>
        <p:nvSpPr>
          <p:cNvPr id="7" name="Oval 6">
            <a:extLst>
              <a:ext uri="{FF2B5EF4-FFF2-40B4-BE49-F238E27FC236}">
                <a16:creationId xmlns:a16="http://schemas.microsoft.com/office/drawing/2014/main" id="{50DBF36D-CECA-2596-B13E-C6888515BA6C}"/>
              </a:ext>
            </a:extLst>
          </p:cNvPr>
          <p:cNvSpPr/>
          <p:nvPr/>
        </p:nvSpPr>
        <p:spPr>
          <a:xfrm>
            <a:off x="982978" y="1828799"/>
            <a:ext cx="2968075" cy="1481479"/>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D420A66E-BE5B-9F00-3AA3-A53712DB1C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51480" y="1575592"/>
            <a:ext cx="4194105" cy="4962197"/>
          </a:xfrm>
          <a:prstGeom prst="rect">
            <a:avLst/>
          </a:prstGeom>
        </p:spPr>
      </p:pic>
      <p:sp>
        <p:nvSpPr>
          <p:cNvPr id="10" name="Oval 9">
            <a:extLst>
              <a:ext uri="{FF2B5EF4-FFF2-40B4-BE49-F238E27FC236}">
                <a16:creationId xmlns:a16="http://schemas.microsoft.com/office/drawing/2014/main" id="{AA07E174-A3B4-25AA-74C0-A2D9D0477501}"/>
              </a:ext>
            </a:extLst>
          </p:cNvPr>
          <p:cNvSpPr/>
          <p:nvPr/>
        </p:nvSpPr>
        <p:spPr>
          <a:xfrm>
            <a:off x="5855141" y="1828799"/>
            <a:ext cx="2846222" cy="1481479"/>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Content Placeholder 5">
            <a:extLst>
              <a:ext uri="{FF2B5EF4-FFF2-40B4-BE49-F238E27FC236}">
                <a16:creationId xmlns:a16="http://schemas.microsoft.com/office/drawing/2014/main" id="{F38A5C7D-959F-3786-77D6-B929E96CA960}"/>
              </a:ext>
            </a:extLst>
          </p:cNvPr>
          <p:cNvSpPr>
            <a:spLocks noGrp="1"/>
          </p:cNvSpPr>
          <p:nvPr>
            <p:ph idx="1"/>
          </p:nvPr>
        </p:nvSpPr>
        <p:spPr>
          <a:xfrm>
            <a:off x="643757" y="1089814"/>
            <a:ext cx="10744200" cy="442131"/>
          </a:xfrm>
        </p:spPr>
        <p:txBody>
          <a:bodyPr>
            <a:normAutofit lnSpcReduction="10000"/>
          </a:bodyPr>
          <a:lstStyle/>
          <a:p>
            <a:pPr marL="0" indent="0">
              <a:buNone/>
            </a:pPr>
            <a:r>
              <a:rPr lang="en-US" dirty="0"/>
              <a:t>Very distal disease not accessible to the surgeon</a:t>
            </a:r>
          </a:p>
        </p:txBody>
      </p:sp>
    </p:spTree>
    <p:extLst>
      <p:ext uri="{BB962C8B-B14F-4D97-AF65-F5344CB8AC3E}">
        <p14:creationId xmlns:p14="http://schemas.microsoft.com/office/powerpoint/2010/main" val="1878635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1048523-1A9D-4DE5-9DB8-1F688E3EA05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51065" y="353341"/>
            <a:ext cx="2026034" cy="3006027"/>
          </a:xfrm>
          <a:prstGeom prst="rect">
            <a:avLst/>
          </a:prstGeom>
        </p:spPr>
      </p:pic>
      <p:pic>
        <p:nvPicPr>
          <p:cNvPr id="17" name="Picture 16">
            <a:extLst>
              <a:ext uri="{FF2B5EF4-FFF2-40B4-BE49-F238E27FC236}">
                <a16:creationId xmlns:a16="http://schemas.microsoft.com/office/drawing/2014/main" id="{C0FB8A5D-3C2C-4D96-B45D-7BF2A79F4E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32882" y="353342"/>
            <a:ext cx="2018784" cy="2995270"/>
          </a:xfrm>
          <a:prstGeom prst="rect">
            <a:avLst/>
          </a:prstGeom>
        </p:spPr>
      </p:pic>
      <p:pic>
        <p:nvPicPr>
          <p:cNvPr id="19" name="Picture 18">
            <a:extLst>
              <a:ext uri="{FF2B5EF4-FFF2-40B4-BE49-F238E27FC236}">
                <a16:creationId xmlns:a16="http://schemas.microsoft.com/office/drawing/2014/main" id="{3085C251-9363-482E-B502-F0A92C39CC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65925" y="353341"/>
            <a:ext cx="2018784" cy="2995272"/>
          </a:xfrm>
          <a:prstGeom prst="rect">
            <a:avLst/>
          </a:prstGeom>
        </p:spPr>
      </p:pic>
      <p:pic>
        <p:nvPicPr>
          <p:cNvPr id="21" name="Picture 20">
            <a:extLst>
              <a:ext uri="{FF2B5EF4-FFF2-40B4-BE49-F238E27FC236}">
                <a16:creationId xmlns:a16="http://schemas.microsoft.com/office/drawing/2014/main" id="{4D24F2EE-189A-4ED0-8B79-50CCEFAC73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51064" y="3429000"/>
            <a:ext cx="2051666" cy="2881851"/>
          </a:xfrm>
          <a:prstGeom prst="rect">
            <a:avLst/>
          </a:prstGeom>
        </p:spPr>
      </p:pic>
      <p:pic>
        <p:nvPicPr>
          <p:cNvPr id="23" name="Picture 22">
            <a:extLst>
              <a:ext uri="{FF2B5EF4-FFF2-40B4-BE49-F238E27FC236}">
                <a16:creationId xmlns:a16="http://schemas.microsoft.com/office/drawing/2014/main" id="{92B5FB2B-A21B-45E9-9853-2658D944700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19055" y="3432386"/>
            <a:ext cx="2026034" cy="2892262"/>
          </a:xfrm>
          <a:prstGeom prst="rect">
            <a:avLst/>
          </a:prstGeom>
        </p:spPr>
      </p:pic>
      <p:pic>
        <p:nvPicPr>
          <p:cNvPr id="25" name="Picture 24">
            <a:extLst>
              <a:ext uri="{FF2B5EF4-FFF2-40B4-BE49-F238E27FC236}">
                <a16:creationId xmlns:a16="http://schemas.microsoft.com/office/drawing/2014/main" id="{9BFADD06-99F3-4C17-9E91-F87230677C1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165925" y="3429000"/>
            <a:ext cx="2018784" cy="2969807"/>
          </a:xfrm>
          <a:prstGeom prst="rect">
            <a:avLst/>
          </a:prstGeom>
        </p:spPr>
      </p:pic>
      <p:sp>
        <p:nvSpPr>
          <p:cNvPr id="26" name="Arrow: Right 25">
            <a:extLst>
              <a:ext uri="{FF2B5EF4-FFF2-40B4-BE49-F238E27FC236}">
                <a16:creationId xmlns:a16="http://schemas.microsoft.com/office/drawing/2014/main" id="{69A50D3C-980C-44BD-9790-828BC51E7232}"/>
              </a:ext>
            </a:extLst>
          </p:cNvPr>
          <p:cNvSpPr/>
          <p:nvPr/>
        </p:nvSpPr>
        <p:spPr bwMode="auto">
          <a:xfrm>
            <a:off x="5170716" y="1914289"/>
            <a:ext cx="352697" cy="23513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Times"/>
              <a:ea typeface="+mn-ea"/>
              <a:cs typeface="+mn-cs"/>
            </a:endParaRPr>
          </a:p>
        </p:txBody>
      </p:sp>
      <p:sp>
        <p:nvSpPr>
          <p:cNvPr id="27" name="Arrow: Right 26">
            <a:extLst>
              <a:ext uri="{FF2B5EF4-FFF2-40B4-BE49-F238E27FC236}">
                <a16:creationId xmlns:a16="http://schemas.microsoft.com/office/drawing/2014/main" id="{0FFFBF8C-28EA-4918-B717-6EDF002CFA9A}"/>
              </a:ext>
            </a:extLst>
          </p:cNvPr>
          <p:cNvSpPr/>
          <p:nvPr/>
        </p:nvSpPr>
        <p:spPr bwMode="auto">
          <a:xfrm>
            <a:off x="7719219" y="1914289"/>
            <a:ext cx="352697" cy="23513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Times"/>
              <a:ea typeface="+mn-ea"/>
              <a:cs typeface="+mn-cs"/>
            </a:endParaRPr>
          </a:p>
        </p:txBody>
      </p:sp>
      <p:sp>
        <p:nvSpPr>
          <p:cNvPr id="28" name="Arrow: Right 27">
            <a:extLst>
              <a:ext uri="{FF2B5EF4-FFF2-40B4-BE49-F238E27FC236}">
                <a16:creationId xmlns:a16="http://schemas.microsoft.com/office/drawing/2014/main" id="{9F7DEEE8-3065-4E33-B26A-84747BA152EB}"/>
              </a:ext>
            </a:extLst>
          </p:cNvPr>
          <p:cNvSpPr/>
          <p:nvPr/>
        </p:nvSpPr>
        <p:spPr bwMode="auto">
          <a:xfrm>
            <a:off x="5171726" y="4343982"/>
            <a:ext cx="352697" cy="23513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Times"/>
              <a:ea typeface="+mn-ea"/>
              <a:cs typeface="+mn-cs"/>
            </a:endParaRPr>
          </a:p>
        </p:txBody>
      </p:sp>
      <p:sp>
        <p:nvSpPr>
          <p:cNvPr id="29" name="Arrow: Right 28">
            <a:extLst>
              <a:ext uri="{FF2B5EF4-FFF2-40B4-BE49-F238E27FC236}">
                <a16:creationId xmlns:a16="http://schemas.microsoft.com/office/drawing/2014/main" id="{1A6B9872-46A2-4A17-A9AA-050BFD72D650}"/>
              </a:ext>
            </a:extLst>
          </p:cNvPr>
          <p:cNvSpPr/>
          <p:nvPr/>
        </p:nvSpPr>
        <p:spPr bwMode="auto">
          <a:xfrm>
            <a:off x="7733261" y="4343982"/>
            <a:ext cx="352697" cy="23513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Times"/>
              <a:ea typeface="+mn-ea"/>
              <a:cs typeface="+mn-cs"/>
            </a:endParaRPr>
          </a:p>
        </p:txBody>
      </p:sp>
      <p:sp>
        <p:nvSpPr>
          <p:cNvPr id="2" name="Title 2">
            <a:extLst>
              <a:ext uri="{FF2B5EF4-FFF2-40B4-BE49-F238E27FC236}">
                <a16:creationId xmlns:a16="http://schemas.microsoft.com/office/drawing/2014/main" id="{95EEAA41-1907-28A7-891E-AF4533156050}"/>
              </a:ext>
            </a:extLst>
          </p:cNvPr>
          <p:cNvSpPr>
            <a:spLocks noGrp="1"/>
          </p:cNvSpPr>
          <p:nvPr>
            <p:ph type="title"/>
          </p:nvPr>
        </p:nvSpPr>
        <p:spPr>
          <a:xfrm>
            <a:off x="609600" y="199505"/>
            <a:ext cx="10744200" cy="1185577"/>
          </a:xfrm>
        </p:spPr>
        <p:txBody>
          <a:bodyPr/>
          <a:lstStyle/>
          <a:p>
            <a:r>
              <a:rPr lang="en-US" dirty="0"/>
              <a:t>Case 4</a:t>
            </a:r>
          </a:p>
        </p:txBody>
      </p:sp>
      <p:sp>
        <p:nvSpPr>
          <p:cNvPr id="3" name="Content Placeholder 5">
            <a:extLst>
              <a:ext uri="{FF2B5EF4-FFF2-40B4-BE49-F238E27FC236}">
                <a16:creationId xmlns:a16="http://schemas.microsoft.com/office/drawing/2014/main" id="{DA0105C4-B9F5-459F-AFBA-57C9720024FE}"/>
              </a:ext>
            </a:extLst>
          </p:cNvPr>
          <p:cNvSpPr>
            <a:spLocks noGrp="1"/>
          </p:cNvSpPr>
          <p:nvPr>
            <p:ph idx="1"/>
          </p:nvPr>
        </p:nvSpPr>
        <p:spPr>
          <a:xfrm>
            <a:off x="643756" y="1089814"/>
            <a:ext cx="2313299" cy="1059606"/>
          </a:xfrm>
        </p:spPr>
        <p:txBody>
          <a:bodyPr>
            <a:normAutofit/>
          </a:bodyPr>
          <a:lstStyle/>
          <a:p>
            <a:pPr marL="0" indent="0">
              <a:buNone/>
            </a:pPr>
            <a:r>
              <a:rPr lang="en-US" dirty="0"/>
              <a:t>Complete Total Occlusions</a:t>
            </a:r>
          </a:p>
        </p:txBody>
      </p:sp>
    </p:spTree>
    <p:extLst>
      <p:ext uri="{BB962C8B-B14F-4D97-AF65-F5344CB8AC3E}">
        <p14:creationId xmlns:p14="http://schemas.microsoft.com/office/powerpoint/2010/main" val="3129199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2183204-970A-B111-5DCA-6C0B2E08FD03}"/>
              </a:ext>
            </a:extLst>
          </p:cNvPr>
          <p:cNvSpPr txBox="1"/>
          <p:nvPr/>
        </p:nvSpPr>
        <p:spPr>
          <a:xfrm>
            <a:off x="1557505" y="5707282"/>
            <a:ext cx="26129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This content or portions thereof may not be published, posted online or used in presentations without permission.</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0EE13496-F6DC-B1E6-63D7-6A65639436E6}"/>
              </a:ext>
            </a:extLst>
          </p:cNvPr>
          <p:cNvSpPr txBox="1"/>
          <p:nvPr/>
        </p:nvSpPr>
        <p:spPr>
          <a:xfrm>
            <a:off x="594592" y="359469"/>
            <a:ext cx="10997719" cy="692468"/>
          </a:xfrm>
          <a:prstGeom prst="roundRect">
            <a:avLst>
              <a:gd name="adj" fmla="val 50000"/>
            </a:avLst>
          </a:prstGeom>
          <a:solidFill>
            <a:srgbClr val="0098EA"/>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Calibri" panose="020F0502020204030204" pitchFamily="34" charset="0"/>
              </a:rPr>
              <a:t>Resource Information</a:t>
            </a:r>
          </a:p>
        </p:txBody>
      </p:sp>
      <p:sp>
        <p:nvSpPr>
          <p:cNvPr id="4" name="TextBox 3">
            <a:extLst>
              <a:ext uri="{FF2B5EF4-FFF2-40B4-BE49-F238E27FC236}">
                <a16:creationId xmlns:a16="http://schemas.microsoft.com/office/drawing/2014/main" id="{821270A0-01CF-6D78-64D3-D2393CA1DB1B}"/>
              </a:ext>
            </a:extLst>
          </p:cNvPr>
          <p:cNvSpPr txBox="1"/>
          <p:nvPr/>
        </p:nvSpPr>
        <p:spPr>
          <a:xfrm>
            <a:off x="594592" y="1162619"/>
            <a:ext cx="10997719" cy="33547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98EA"/>
                </a:solidFill>
                <a:effectLst/>
                <a:uLnTx/>
                <a:uFillTx/>
                <a:latin typeface="Century Gothic" panose="020B0502020202020204" pitchFamily="34" charset="0"/>
                <a:ea typeface="+mn-ea"/>
                <a:cs typeface="+mn-cs"/>
              </a:rPr>
              <a:t>About This Resource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These slides are one component of a continuing education program available online at </a:t>
            </a:r>
            <a:r>
              <a:rPr kumimoji="0" lang="en-US" sz="1500" b="0" i="0" u="none" strike="noStrike" kern="1200" cap="none" spc="0" normalizeH="0" baseline="0" noProof="0" dirty="0" err="1">
                <a:ln>
                  <a:noFill/>
                </a:ln>
                <a:solidFill>
                  <a:srgbClr val="747474"/>
                </a:solidFill>
                <a:effectLst/>
                <a:uLnTx/>
                <a:uFillTx/>
                <a:latin typeface="Arial" panose="020B0604020202020204" pitchFamily="34" charset="0"/>
                <a:ea typeface="+mn-ea"/>
                <a:cs typeface="Arial" panose="020B0604020202020204" pitchFamily="34" charset="0"/>
              </a:rPr>
              <a:t>MedEd</a:t>
            </a: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 On The Go titled </a:t>
            </a:r>
            <a:r>
              <a:rPr kumimoji="0" lang="en-US" sz="1500" b="0" i="0" u="sng" strike="noStrike" kern="1200" cap="none" spc="0" normalizeH="0" baseline="0" noProof="0" dirty="0">
                <a:ln>
                  <a:noFill/>
                </a:ln>
                <a:solidFill>
                  <a:srgbClr val="0078D7"/>
                </a:solidFill>
                <a:effectLst/>
                <a:uLnTx/>
                <a:uFillTx/>
                <a:latin typeface="Arial" panose="020B0604020202020204" pitchFamily="34" charset="0"/>
                <a:ea typeface="+mn-ea"/>
                <a:cs typeface="Arial" panose="020B0604020202020204" pitchFamily="34" charset="0"/>
                <a:hlinkClick r:id="rId3"/>
              </a:rPr>
              <a:t>Midwest Regional PH Summit – Management of Pulmonary Hypertension with Comorbidities</a:t>
            </a:r>
            <a:endParaRPr kumimoji="0" lang="en-US" sz="1500" b="0" i="0" u="sng" strike="noStrike" kern="1200" cap="none" spc="0" normalizeH="0" baseline="0" noProof="0" dirty="0">
              <a:ln>
                <a:noFill/>
              </a:ln>
              <a:solidFill>
                <a:srgbClr val="0078D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sng" strike="noStrike" kern="1200" cap="none" spc="0" normalizeH="0" baseline="0" noProof="0" dirty="0">
              <a:ln>
                <a:noFill/>
              </a:ln>
              <a:solidFill>
                <a:srgbClr val="0078D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Program Learning Objectives:</a:t>
            </a: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Explain the ERS/ERC guideline updates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Evaluate available evidence-based data and patient management strategies for PH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Identify opportunities to apply effective management strategies to improve patient outcomes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srgbClr val="0098EA"/>
                </a:solidFill>
                <a:effectLst/>
                <a:uLnTx/>
                <a:uFillTx/>
                <a:latin typeface="Century Gothic" panose="020B0502020202020204" pitchFamily="34" charset="0"/>
                <a:ea typeface="+mn-ea"/>
                <a:cs typeface="Arial" panose="020B0604020202020204" pitchFamily="34" charset="0"/>
              </a:rPr>
              <a:t>MedEd</a:t>
            </a:r>
            <a:r>
              <a:rPr kumimoji="0" lang="en-US" sz="1500" b="1" i="0" u="none" strike="noStrike" kern="1200" cap="none" spc="0" normalizeH="0" baseline="0" noProof="0" dirty="0">
                <a:ln>
                  <a:noFill/>
                </a:ln>
                <a:solidFill>
                  <a:srgbClr val="0098EA"/>
                </a:solidFill>
                <a:effectLst/>
                <a:uLnTx/>
                <a:uFillTx/>
                <a:latin typeface="Century Gothic" panose="020B0502020202020204" pitchFamily="34" charset="0"/>
                <a:ea typeface="+mn-ea"/>
                <a:cs typeface="Arial" panose="020B0604020202020204" pitchFamily="34" charset="0"/>
              </a:rPr>
              <a:t> On The Go</a:t>
            </a:r>
            <a:r>
              <a:rPr kumimoji="0" lang="en-US" sz="1500" b="1" i="0" u="none" strike="noStrike" kern="1200" cap="none" spc="0" normalizeH="0" baseline="30000" noProof="0" dirty="0">
                <a:ln>
                  <a:noFill/>
                </a:ln>
                <a:solidFill>
                  <a:srgbClr val="0098EA"/>
                </a:solidFill>
                <a:effectLst/>
                <a:uLnTx/>
                <a:uFillTx/>
                <a:latin typeface="Century Gothic" panose="020B0502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hlinkClick r:id="rId4"/>
              </a:rPr>
              <a:t>www.mededonthego.com</a:t>
            </a: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747474"/>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6D57FF65-33DE-661D-FDBA-12500FF6E05A}"/>
              </a:ext>
            </a:extLst>
          </p:cNvPr>
          <p:cNvCxnSpPr>
            <a:cxnSpLocks/>
          </p:cNvCxnSpPr>
          <p:nvPr/>
        </p:nvCxnSpPr>
        <p:spPr>
          <a:xfrm>
            <a:off x="600876" y="5388512"/>
            <a:ext cx="10996532" cy="0"/>
          </a:xfrm>
          <a:prstGeom prst="line">
            <a:avLst/>
          </a:prstGeom>
          <a:ln>
            <a:solidFill>
              <a:srgbClr val="0098EA"/>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2187CAD-40DF-359C-4264-683025719B57}"/>
              </a:ext>
            </a:extLst>
          </p:cNvPr>
          <p:cNvSpPr txBox="1"/>
          <p:nvPr/>
        </p:nvSpPr>
        <p:spPr>
          <a:xfrm>
            <a:off x="9217940" y="5707282"/>
            <a:ext cx="216567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47474"/>
                </a:solidFill>
                <a:effectLst/>
                <a:uLnTx/>
                <a:uFillTx/>
                <a:latin typeface="Arial" panose="020B0604020202020204" pitchFamily="34" charset="0"/>
                <a:ea typeface="Times New Roman" panose="02020603050405020304" pitchFamily="18" charset="0"/>
                <a:cs typeface="Arial" panose="020B0604020202020204" pitchFamily="34" charset="0"/>
              </a:rPr>
              <a:t>To contact us regarding inaccuracies, omissions or permissions please email us at </a:t>
            </a:r>
            <a:r>
              <a:rPr kumimoji="0" lang="en-US" sz="1200" b="0" i="0" u="sng" strike="noStrike" kern="1200" cap="none" spc="0" normalizeH="0" baseline="0" noProof="0" dirty="0">
                <a:ln>
                  <a:noFill/>
                </a:ln>
                <a:solidFill>
                  <a:srgbClr val="3898F9"/>
                </a:solidFill>
                <a:effectLst/>
                <a:uLnTx/>
                <a:uFillTx/>
                <a:latin typeface="Arial" panose="020B0604020202020204" pitchFamily="34" charset="0"/>
                <a:ea typeface="Times New Roman" panose="02020603050405020304" pitchFamily="18" charset="0"/>
                <a:cs typeface="Arial" panose="020B0604020202020204" pitchFamily="34" charset="0"/>
                <a:hlinkClick r:id="rId5"/>
              </a:rPr>
              <a:t>support@MedEdOTG.com</a:t>
            </a: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Graphic 7" descr="Chat bubble outline">
            <a:extLst>
              <a:ext uri="{FF2B5EF4-FFF2-40B4-BE49-F238E27FC236}">
                <a16:creationId xmlns:a16="http://schemas.microsoft.com/office/drawing/2014/main" id="{06F4C142-8867-0F42-B3B7-D4F09FB224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375917" y="5590710"/>
            <a:ext cx="787862" cy="787862"/>
          </a:xfrm>
          <a:prstGeom prst="rect">
            <a:avLst/>
          </a:prstGeom>
        </p:spPr>
      </p:pic>
      <p:pic>
        <p:nvPicPr>
          <p:cNvPr id="20" name="Graphic 19">
            <a:extLst>
              <a:ext uri="{FF2B5EF4-FFF2-40B4-BE49-F238E27FC236}">
                <a16:creationId xmlns:a16="http://schemas.microsoft.com/office/drawing/2014/main" id="{9D6FF3C3-E8EB-6F75-281D-7EC60CF26BB5}"/>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b="17964"/>
          <a:stretch/>
        </p:blipFill>
        <p:spPr>
          <a:xfrm>
            <a:off x="618797" y="5731536"/>
            <a:ext cx="787862" cy="646331"/>
          </a:xfrm>
          <a:prstGeom prst="rect">
            <a:avLst/>
          </a:prstGeom>
        </p:spPr>
      </p:pic>
      <p:sp>
        <p:nvSpPr>
          <p:cNvPr id="2" name="TextBox 1">
            <a:extLst>
              <a:ext uri="{FF2B5EF4-FFF2-40B4-BE49-F238E27FC236}">
                <a16:creationId xmlns:a16="http://schemas.microsoft.com/office/drawing/2014/main" id="{6CFC2CE5-F394-6990-63F0-E857AC5C3519}"/>
              </a:ext>
            </a:extLst>
          </p:cNvPr>
          <p:cNvSpPr txBox="1"/>
          <p:nvPr/>
        </p:nvSpPr>
        <p:spPr>
          <a:xfrm>
            <a:off x="5366615" y="5707282"/>
            <a:ext cx="246944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This content can be saved for personal use (non-commercial use only) with credit given to the resource authors.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Graphic 5" descr="Download from cloud outline">
            <a:extLst>
              <a:ext uri="{FF2B5EF4-FFF2-40B4-BE49-F238E27FC236}">
                <a16:creationId xmlns:a16="http://schemas.microsoft.com/office/drawing/2014/main" id="{2D69C189-75F0-6840-CF40-7D57A5931D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79126" y="5625435"/>
            <a:ext cx="787862" cy="787862"/>
          </a:xfrm>
          <a:prstGeom prst="rect">
            <a:avLst/>
          </a:prstGeom>
        </p:spPr>
      </p:pic>
    </p:spTree>
    <p:extLst>
      <p:ext uri="{BB962C8B-B14F-4D97-AF65-F5344CB8AC3E}">
        <p14:creationId xmlns:p14="http://schemas.microsoft.com/office/powerpoint/2010/main" val="2600770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C750AD-24D2-4770-9E79-122EA6DC23E1}"/>
              </a:ext>
            </a:extLst>
          </p:cNvPr>
          <p:cNvSpPr>
            <a:spLocks noGrp="1"/>
          </p:cNvSpPr>
          <p:nvPr>
            <p:ph type="title"/>
          </p:nvPr>
        </p:nvSpPr>
        <p:spPr/>
        <p:txBody>
          <a:bodyPr/>
          <a:lstStyle/>
          <a:p>
            <a:r>
              <a:rPr lang="en-US" dirty="0"/>
              <a:t>Mechanics of Balloon Pulmonary Angioplasty (BPA)</a:t>
            </a:r>
          </a:p>
        </p:txBody>
      </p:sp>
      <p:sp>
        <p:nvSpPr>
          <p:cNvPr id="5" name="Content Placeholder 4">
            <a:extLst>
              <a:ext uri="{FF2B5EF4-FFF2-40B4-BE49-F238E27FC236}">
                <a16:creationId xmlns:a16="http://schemas.microsoft.com/office/drawing/2014/main" id="{FE83F1C3-E75F-4873-B05E-53FBF212A2E9}"/>
              </a:ext>
            </a:extLst>
          </p:cNvPr>
          <p:cNvSpPr>
            <a:spLocks noGrp="1"/>
          </p:cNvSpPr>
          <p:nvPr>
            <p:ph sz="half" idx="1"/>
          </p:nvPr>
        </p:nvSpPr>
        <p:spPr>
          <a:xfrm>
            <a:off x="609600" y="1496291"/>
            <a:ext cx="5334000" cy="4680672"/>
          </a:xfrm>
        </p:spPr>
        <p:txBody>
          <a:bodyPr/>
          <a:lstStyle/>
          <a:p>
            <a:r>
              <a:rPr lang="en-US" sz="2400" dirty="0"/>
              <a:t>6F-9F short sheath</a:t>
            </a:r>
          </a:p>
          <a:p>
            <a:r>
              <a:rPr lang="en-US" sz="2400" dirty="0"/>
              <a:t>Angled pigtail catheter</a:t>
            </a:r>
          </a:p>
          <a:p>
            <a:r>
              <a:rPr lang="en-US" sz="2400" dirty="0"/>
              <a:t>70cm sheath</a:t>
            </a:r>
          </a:p>
          <a:p>
            <a:r>
              <a:rPr lang="en-US" sz="2400" dirty="0">
                <a:ea typeface="Verdana"/>
                <a:cs typeface="Verdana"/>
              </a:rPr>
              <a:t>MP, JR4, AL1 Guide </a:t>
            </a:r>
          </a:p>
          <a:p>
            <a:r>
              <a:rPr lang="en-US" sz="2400" dirty="0"/>
              <a:t>DSA thorax 6fps versus </a:t>
            </a:r>
            <a:r>
              <a:rPr lang="en-US" sz="2400" dirty="0">
                <a:solidFill>
                  <a:schemeClr val="tx2"/>
                </a:solidFill>
              </a:rPr>
              <a:t>fluoroscopy</a:t>
            </a:r>
          </a:p>
          <a:p>
            <a:r>
              <a:rPr lang="en-US" sz="2400" dirty="0"/>
              <a:t>Conscious sedation</a:t>
            </a:r>
          </a:p>
          <a:p>
            <a:r>
              <a:rPr lang="en-US" sz="2400" dirty="0"/>
              <a:t>Treat 1-2 segments in a session for 2-8 sessions</a:t>
            </a:r>
          </a:p>
        </p:txBody>
      </p:sp>
      <p:sp>
        <p:nvSpPr>
          <p:cNvPr id="3" name="Content Placeholder 2">
            <a:extLst>
              <a:ext uri="{FF2B5EF4-FFF2-40B4-BE49-F238E27FC236}">
                <a16:creationId xmlns:a16="http://schemas.microsoft.com/office/drawing/2014/main" id="{DF7507BD-ABFA-E9BB-8E7D-3130103083C0}"/>
              </a:ext>
            </a:extLst>
          </p:cNvPr>
          <p:cNvSpPr>
            <a:spLocks noGrp="1"/>
          </p:cNvSpPr>
          <p:nvPr>
            <p:ph sz="half" idx="2"/>
          </p:nvPr>
        </p:nvSpPr>
        <p:spPr/>
        <p:txBody>
          <a:bodyPr/>
          <a:lstStyle/>
          <a:p>
            <a:r>
              <a:rPr lang="en-US" sz="2400" dirty="0"/>
              <a:t>Possibly continued anticoagulation versus minimal time off for procedure</a:t>
            </a:r>
          </a:p>
          <a:p>
            <a:r>
              <a:rPr lang="en-US" sz="2400" dirty="0"/>
              <a:t>Observation with same day discharge or overnight</a:t>
            </a:r>
          </a:p>
          <a:p>
            <a:r>
              <a:rPr lang="en-US" sz="2400" dirty="0"/>
              <a:t>+/- CXR next morning</a:t>
            </a:r>
          </a:p>
        </p:txBody>
      </p:sp>
      <p:sp>
        <p:nvSpPr>
          <p:cNvPr id="2" name="Footer Placeholder 1">
            <a:extLst>
              <a:ext uri="{FF2B5EF4-FFF2-40B4-BE49-F238E27FC236}">
                <a16:creationId xmlns:a16="http://schemas.microsoft.com/office/drawing/2014/main" id="{61524B1E-013D-5759-28FB-A6D3510617B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solidFill>
                <a:effectLst/>
                <a:uLnTx/>
                <a:uFillTx/>
                <a:latin typeface="Arial" panose="020B0604020202020204"/>
                <a:ea typeface="+mn-ea"/>
                <a:cs typeface="+mn-cs"/>
              </a:rPr>
              <a:t>CXR, chest x-ray; DSA, digital subtraction angiography; </a:t>
            </a:r>
          </a:p>
        </p:txBody>
      </p:sp>
    </p:spTree>
    <p:extLst>
      <p:ext uri="{BB962C8B-B14F-4D97-AF65-F5344CB8AC3E}">
        <p14:creationId xmlns:p14="http://schemas.microsoft.com/office/powerpoint/2010/main" val="2880189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C750AD-24D2-4770-9E79-122EA6DC23E1}"/>
              </a:ext>
            </a:extLst>
          </p:cNvPr>
          <p:cNvSpPr>
            <a:spLocks noGrp="1"/>
          </p:cNvSpPr>
          <p:nvPr>
            <p:ph type="title"/>
          </p:nvPr>
        </p:nvSpPr>
        <p:spPr/>
        <p:txBody>
          <a:bodyPr/>
          <a:lstStyle/>
          <a:p>
            <a:r>
              <a:rPr lang="en-US" dirty="0"/>
              <a:t>Balloon Pulmonary Angioplasty Outcomes </a:t>
            </a:r>
            <a:br>
              <a:rPr lang="en-US" dirty="0"/>
            </a:br>
            <a:r>
              <a:rPr lang="en-US" sz="2800" b="0" dirty="0"/>
              <a:t>(Single Center) </a:t>
            </a:r>
            <a:endParaRPr lang="en-US" b="0" dirty="0"/>
          </a:p>
        </p:txBody>
      </p:sp>
      <p:sp>
        <p:nvSpPr>
          <p:cNvPr id="5" name="Content Placeholder 4">
            <a:extLst>
              <a:ext uri="{FF2B5EF4-FFF2-40B4-BE49-F238E27FC236}">
                <a16:creationId xmlns:a16="http://schemas.microsoft.com/office/drawing/2014/main" id="{FE83F1C3-E75F-4873-B05E-53FBF212A2E9}"/>
              </a:ext>
            </a:extLst>
          </p:cNvPr>
          <p:cNvSpPr>
            <a:spLocks noGrp="1"/>
          </p:cNvSpPr>
          <p:nvPr>
            <p:ph idx="1"/>
          </p:nvPr>
        </p:nvSpPr>
        <p:spPr>
          <a:xfrm>
            <a:off x="609600" y="1477906"/>
            <a:ext cx="4922520" cy="4722477"/>
          </a:xfrm>
        </p:spPr>
        <p:txBody>
          <a:bodyPr>
            <a:normAutofit lnSpcReduction="10000"/>
          </a:bodyPr>
          <a:lstStyle/>
          <a:p>
            <a:r>
              <a:rPr lang="en-US" sz="2400" dirty="0">
                <a:solidFill>
                  <a:schemeClr val="tx2"/>
                </a:solidFill>
              </a:rPr>
              <a:t>Median reduction </a:t>
            </a:r>
            <a:br>
              <a:rPr lang="en-US" sz="2400" dirty="0">
                <a:solidFill>
                  <a:schemeClr val="tx2"/>
                </a:solidFill>
              </a:rPr>
            </a:br>
            <a:endParaRPr lang="en-US" sz="2400" dirty="0">
              <a:solidFill>
                <a:schemeClr val="tx2"/>
              </a:solidFill>
            </a:endParaRPr>
          </a:p>
          <a:p>
            <a:r>
              <a:rPr lang="en-US" sz="2400" dirty="0">
                <a:solidFill>
                  <a:schemeClr val="tx2"/>
                </a:solidFill>
              </a:rPr>
              <a:t>PVR 604 </a:t>
            </a:r>
            <a:r>
              <a:rPr lang="en-US" sz="2400" dirty="0">
                <a:solidFill>
                  <a:schemeClr val="tx2"/>
                </a:solidFill>
                <a:sym typeface="Wingdings" panose="05000000000000000000" pitchFamily="2" charset="2"/>
              </a:rPr>
              <a:t></a:t>
            </a:r>
            <a:r>
              <a:rPr lang="en-US" sz="2400" dirty="0">
                <a:solidFill>
                  <a:schemeClr val="tx2"/>
                </a:solidFill>
              </a:rPr>
              <a:t> 329 dyn-s-cm5</a:t>
            </a:r>
          </a:p>
          <a:p>
            <a:endParaRPr lang="en-US" sz="2400" dirty="0">
              <a:solidFill>
                <a:schemeClr val="tx2"/>
              </a:solidFill>
            </a:endParaRPr>
          </a:p>
          <a:p>
            <a:r>
              <a:rPr lang="en-US" sz="2400" dirty="0">
                <a:solidFill>
                  <a:schemeClr val="tx2"/>
                </a:solidFill>
              </a:rPr>
              <a:t>Significant reduction in heart failure symptoms</a:t>
            </a:r>
          </a:p>
          <a:p>
            <a:endParaRPr lang="en-US" sz="2400" dirty="0">
              <a:solidFill>
                <a:schemeClr val="tx2"/>
              </a:solidFill>
            </a:endParaRPr>
          </a:p>
          <a:p>
            <a:r>
              <a:rPr lang="en-US" sz="2400" dirty="0">
                <a:solidFill>
                  <a:schemeClr val="tx2"/>
                </a:solidFill>
              </a:rPr>
              <a:t>Median 6-minute walk increase 396 to 441 m</a:t>
            </a:r>
          </a:p>
          <a:p>
            <a:endParaRPr lang="en-US" sz="2400" dirty="0">
              <a:solidFill>
                <a:schemeClr val="tx2"/>
              </a:solidFill>
            </a:endParaRPr>
          </a:p>
          <a:p>
            <a:r>
              <a:rPr lang="en-US" sz="2400" dirty="0">
                <a:solidFill>
                  <a:schemeClr val="tx2"/>
                </a:solidFill>
              </a:rPr>
              <a:t>Mortality less than 4%</a:t>
            </a:r>
          </a:p>
          <a:p>
            <a:endParaRPr lang="en-US" sz="2400" dirty="0">
              <a:solidFill>
                <a:schemeClr val="tx2"/>
              </a:solidFill>
            </a:endParaRPr>
          </a:p>
          <a:p>
            <a:endParaRPr lang="en-US" sz="2400" dirty="0">
              <a:solidFill>
                <a:schemeClr val="tx2"/>
              </a:solidFill>
            </a:endParaRPr>
          </a:p>
        </p:txBody>
      </p:sp>
      <p:sp>
        <p:nvSpPr>
          <p:cNvPr id="2" name="Footer Placeholder 1">
            <a:extLst>
              <a:ext uri="{FF2B5EF4-FFF2-40B4-BE49-F238E27FC236}">
                <a16:creationId xmlns:a16="http://schemas.microsoft.com/office/drawing/2014/main" id="{A1DF5823-6589-6197-9325-9582352D3D2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solidFill>
                <a:effectLst/>
                <a:uLnTx/>
                <a:uFillTx/>
                <a:latin typeface="Arial" panose="020B0604020202020204"/>
                <a:ea typeface="+mn-ea"/>
                <a:cs typeface="+mn-cs"/>
              </a:rPr>
              <a:t>NYHA, New York Heart Association; PVR, pulmonary vascular resistance.</a:t>
            </a:r>
          </a:p>
        </p:txBody>
      </p:sp>
      <p:graphicFrame>
        <p:nvGraphicFramePr>
          <p:cNvPr id="3" name="Chart 2">
            <a:extLst>
              <a:ext uri="{FF2B5EF4-FFF2-40B4-BE49-F238E27FC236}">
                <a16:creationId xmlns:a16="http://schemas.microsoft.com/office/drawing/2014/main" id="{655D3393-F421-AAAC-614E-51FF51EDD4DA}"/>
              </a:ext>
            </a:extLst>
          </p:cNvPr>
          <p:cNvGraphicFramePr/>
          <p:nvPr/>
        </p:nvGraphicFramePr>
        <p:xfrm>
          <a:off x="5532119" y="1477906"/>
          <a:ext cx="5821679" cy="49527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1156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C750AD-24D2-4770-9E79-122EA6DC23E1}"/>
              </a:ext>
            </a:extLst>
          </p:cNvPr>
          <p:cNvSpPr>
            <a:spLocks noGrp="1"/>
          </p:cNvSpPr>
          <p:nvPr>
            <p:ph type="title"/>
          </p:nvPr>
        </p:nvSpPr>
        <p:spPr/>
        <p:txBody>
          <a:bodyPr/>
          <a:lstStyle/>
          <a:p>
            <a:r>
              <a:rPr lang="en-US" dirty="0"/>
              <a:t>BPA After Pulmonary Thromboendarterectomy</a:t>
            </a:r>
          </a:p>
        </p:txBody>
      </p:sp>
      <p:sp>
        <p:nvSpPr>
          <p:cNvPr id="2" name="Footer Placeholder 1">
            <a:extLst>
              <a:ext uri="{FF2B5EF4-FFF2-40B4-BE49-F238E27FC236}">
                <a16:creationId xmlns:a16="http://schemas.microsoft.com/office/drawing/2014/main" id="{E7C614E6-61AC-7322-F116-A0A761178A0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3F3F3F"/>
                </a:solidFill>
                <a:effectLst/>
                <a:uLnTx/>
                <a:uFillTx/>
                <a:latin typeface="Arial" panose="020B0604020202020204"/>
                <a:ea typeface="+mn-ea"/>
                <a:cs typeface="+mn-cs"/>
              </a:rPr>
              <a:t>mPAP</a:t>
            </a:r>
            <a:r>
              <a:rPr kumimoji="0" lang="en-US" sz="1000" b="0" i="0" u="none" strike="noStrike" kern="1200" cap="none" spc="0" normalizeH="0" baseline="0" noProof="0" dirty="0">
                <a:ln>
                  <a:noFill/>
                </a:ln>
                <a:solidFill>
                  <a:srgbClr val="3F3F3F"/>
                </a:solidFill>
                <a:effectLst/>
                <a:uLnTx/>
                <a:uFillTx/>
                <a:latin typeface="Arial" panose="020B0604020202020204"/>
                <a:ea typeface="+mn-ea"/>
                <a:cs typeface="+mn-cs"/>
              </a:rPr>
              <a:t>, mean pulmonary artery pressure; WHO-Fc, World Health Organization- Functional Class.</a:t>
            </a:r>
          </a:p>
        </p:txBody>
      </p:sp>
      <p:pic>
        <p:nvPicPr>
          <p:cNvPr id="7" name="Content Placeholder 8">
            <a:extLst>
              <a:ext uri="{FF2B5EF4-FFF2-40B4-BE49-F238E27FC236}">
                <a16:creationId xmlns:a16="http://schemas.microsoft.com/office/drawing/2014/main" id="{955610F0-48E3-3E55-CDAF-92A136C66DA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82742" y="1068969"/>
            <a:ext cx="7626516" cy="5486172"/>
          </a:xfrm>
        </p:spPr>
      </p:pic>
    </p:spTree>
    <p:extLst>
      <p:ext uri="{BB962C8B-B14F-4D97-AF65-F5344CB8AC3E}">
        <p14:creationId xmlns:p14="http://schemas.microsoft.com/office/powerpoint/2010/main" val="2276334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C750AD-24D2-4770-9E79-122EA6DC23E1}"/>
              </a:ext>
            </a:extLst>
          </p:cNvPr>
          <p:cNvSpPr>
            <a:spLocks noGrp="1"/>
          </p:cNvSpPr>
          <p:nvPr>
            <p:ph type="title"/>
          </p:nvPr>
        </p:nvSpPr>
        <p:spPr/>
        <p:txBody>
          <a:bodyPr/>
          <a:lstStyle/>
          <a:p>
            <a:r>
              <a:rPr lang="en-US" dirty="0"/>
              <a:t>BPA Impact on PTE Surgical Volumes</a:t>
            </a:r>
          </a:p>
        </p:txBody>
      </p:sp>
      <p:pic>
        <p:nvPicPr>
          <p:cNvPr id="6" name="Picture 5">
            <a:extLst>
              <a:ext uri="{FF2B5EF4-FFF2-40B4-BE49-F238E27FC236}">
                <a16:creationId xmlns:a16="http://schemas.microsoft.com/office/drawing/2014/main" id="{75A46481-274A-1A4D-A7CB-A47130CA26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71699" y="1203716"/>
            <a:ext cx="7620000" cy="5334000"/>
          </a:xfrm>
          <a:prstGeom prst="rect">
            <a:avLst/>
          </a:prstGeom>
        </p:spPr>
      </p:pic>
      <p:sp>
        <p:nvSpPr>
          <p:cNvPr id="7" name="Footer Placeholder 6">
            <a:extLst>
              <a:ext uri="{FF2B5EF4-FFF2-40B4-BE49-F238E27FC236}">
                <a16:creationId xmlns:a16="http://schemas.microsoft.com/office/drawing/2014/main" id="{E9350D38-9923-52BA-F986-6553C60CECC9}"/>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solidFill>
                <a:effectLst/>
                <a:uLnTx/>
                <a:uFillTx/>
                <a:latin typeface="Arial" panose="020B0604020202020204"/>
                <a:ea typeface="+mn-ea"/>
                <a:cs typeface="+mn-cs"/>
              </a:rPr>
              <a:t>NS, non-significant; PEA, pulmonary endarterectomy.</a:t>
            </a:r>
          </a:p>
        </p:txBody>
      </p:sp>
    </p:spTree>
    <p:extLst>
      <p:ext uri="{BB962C8B-B14F-4D97-AF65-F5344CB8AC3E}">
        <p14:creationId xmlns:p14="http://schemas.microsoft.com/office/powerpoint/2010/main" val="1875544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961A0B-0212-2941-91A3-5242501C6AD9}"/>
              </a:ext>
            </a:extLst>
          </p:cNvPr>
          <p:cNvSpPr>
            <a:spLocks noGrp="1"/>
          </p:cNvSpPr>
          <p:nvPr>
            <p:ph type="title"/>
          </p:nvPr>
        </p:nvSpPr>
        <p:spPr/>
        <p:txBody>
          <a:bodyPr/>
          <a:lstStyle/>
          <a:p>
            <a:r>
              <a:rPr lang="en-US" dirty="0"/>
              <a:t>Appropriate Candidates for Intervention</a:t>
            </a:r>
          </a:p>
        </p:txBody>
      </p:sp>
      <p:sp>
        <p:nvSpPr>
          <p:cNvPr id="2" name="Rectangle: Rounded Corners 1">
            <a:extLst>
              <a:ext uri="{FF2B5EF4-FFF2-40B4-BE49-F238E27FC236}">
                <a16:creationId xmlns:a16="http://schemas.microsoft.com/office/drawing/2014/main" id="{AA5AD309-1DF1-473C-A666-6D3FD7A86AD5}"/>
              </a:ext>
            </a:extLst>
          </p:cNvPr>
          <p:cNvSpPr/>
          <p:nvPr/>
        </p:nvSpPr>
        <p:spPr>
          <a:xfrm>
            <a:off x="4915646" y="1405987"/>
            <a:ext cx="2017451" cy="5927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rPr>
              <a:t>CTEPH/CTED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rPr>
              <a:t>Diagnosis</a:t>
            </a:r>
          </a:p>
        </p:txBody>
      </p:sp>
      <p:sp>
        <p:nvSpPr>
          <p:cNvPr id="8" name="Rectangle: Rounded Corners 7">
            <a:extLst>
              <a:ext uri="{FF2B5EF4-FFF2-40B4-BE49-F238E27FC236}">
                <a16:creationId xmlns:a16="http://schemas.microsoft.com/office/drawing/2014/main" id="{F1D7B433-FB0B-40F6-82A5-209F5C96F712}"/>
              </a:ext>
            </a:extLst>
          </p:cNvPr>
          <p:cNvSpPr/>
          <p:nvPr/>
        </p:nvSpPr>
        <p:spPr>
          <a:xfrm>
            <a:off x="4915646" y="2284346"/>
            <a:ext cx="2017451" cy="24822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rPr>
              <a:t>Operability assessment</a:t>
            </a:r>
          </a:p>
        </p:txBody>
      </p:sp>
      <p:sp>
        <p:nvSpPr>
          <p:cNvPr id="9" name="Rectangle: Rounded Corners 8">
            <a:extLst>
              <a:ext uri="{FF2B5EF4-FFF2-40B4-BE49-F238E27FC236}">
                <a16:creationId xmlns:a16="http://schemas.microsoft.com/office/drawing/2014/main" id="{90A4A7D1-E39A-480D-B4CE-071E1FF47B70}"/>
              </a:ext>
            </a:extLst>
          </p:cNvPr>
          <p:cNvSpPr/>
          <p:nvPr/>
        </p:nvSpPr>
        <p:spPr>
          <a:xfrm>
            <a:off x="2696962" y="2786591"/>
            <a:ext cx="2017451" cy="24822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rPr>
              <a:t>Technically operable</a:t>
            </a:r>
          </a:p>
        </p:txBody>
      </p:sp>
      <p:sp>
        <p:nvSpPr>
          <p:cNvPr id="10" name="Rectangle: Rounded Corners 9">
            <a:extLst>
              <a:ext uri="{FF2B5EF4-FFF2-40B4-BE49-F238E27FC236}">
                <a16:creationId xmlns:a16="http://schemas.microsoft.com/office/drawing/2014/main" id="{7AF443FD-6F7F-4338-9C1E-9AA65CC441AF}"/>
              </a:ext>
            </a:extLst>
          </p:cNvPr>
          <p:cNvSpPr/>
          <p:nvPr/>
        </p:nvSpPr>
        <p:spPr>
          <a:xfrm>
            <a:off x="2696962" y="4589945"/>
            <a:ext cx="2017451" cy="59276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Arial" panose="020B0604020202020204"/>
                <a:ea typeface="+mn-ea"/>
                <a:cs typeface="+mn-cs"/>
              </a:rPr>
              <a:t>Pulmonary endarterectomy</a:t>
            </a:r>
          </a:p>
        </p:txBody>
      </p:sp>
      <p:sp>
        <p:nvSpPr>
          <p:cNvPr id="11" name="Rectangle: Rounded Corners 10">
            <a:extLst>
              <a:ext uri="{FF2B5EF4-FFF2-40B4-BE49-F238E27FC236}">
                <a16:creationId xmlns:a16="http://schemas.microsoft.com/office/drawing/2014/main" id="{18E5BC92-1C27-49B0-9B03-5CF1FE2FB009}"/>
              </a:ext>
            </a:extLst>
          </p:cNvPr>
          <p:cNvSpPr/>
          <p:nvPr/>
        </p:nvSpPr>
        <p:spPr>
          <a:xfrm>
            <a:off x="6282524" y="3547587"/>
            <a:ext cx="1773552" cy="24822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Arial" panose="020B0604020202020204"/>
                <a:ea typeface="+mn-ea"/>
                <a:cs typeface="+mn-cs"/>
              </a:rPr>
              <a:t>Targeted drug therapy</a:t>
            </a:r>
          </a:p>
        </p:txBody>
      </p:sp>
      <p:sp>
        <p:nvSpPr>
          <p:cNvPr id="12" name="Rectangle: Rounded Corners 11">
            <a:extLst>
              <a:ext uri="{FF2B5EF4-FFF2-40B4-BE49-F238E27FC236}">
                <a16:creationId xmlns:a16="http://schemas.microsoft.com/office/drawing/2014/main" id="{A98BBCB0-ACA8-470F-96DA-1A09F419ADC5}"/>
              </a:ext>
            </a:extLst>
          </p:cNvPr>
          <p:cNvSpPr/>
          <p:nvPr/>
        </p:nvSpPr>
        <p:spPr>
          <a:xfrm>
            <a:off x="3727975" y="3361621"/>
            <a:ext cx="2017451" cy="39927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rPr>
              <a:t>Unacceptable risk/benefit ratio</a:t>
            </a:r>
          </a:p>
        </p:txBody>
      </p:sp>
      <p:sp>
        <p:nvSpPr>
          <p:cNvPr id="13" name="Rectangle: Rounded Corners 12">
            <a:extLst>
              <a:ext uri="{FF2B5EF4-FFF2-40B4-BE49-F238E27FC236}">
                <a16:creationId xmlns:a16="http://schemas.microsoft.com/office/drawing/2014/main" id="{DEDF370D-BE3C-4352-BD52-B2804241B5D2}"/>
              </a:ext>
            </a:extLst>
          </p:cNvPr>
          <p:cNvSpPr/>
          <p:nvPr/>
        </p:nvSpPr>
        <p:spPr>
          <a:xfrm>
            <a:off x="8056075" y="4449575"/>
            <a:ext cx="2070980" cy="561410"/>
          </a:xfrm>
          <a:prstGeom prst="round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w="12700">
                  <a:noFill/>
                </a:ln>
                <a:solidFill>
                  <a:srgbClr val="FFFFFF"/>
                </a:solidFill>
                <a:effectLst/>
                <a:uLnTx/>
                <a:uFillTx/>
                <a:latin typeface="Arial" panose="020B0604020202020204"/>
                <a:ea typeface="+mn-ea"/>
                <a:cs typeface="+mn-cs"/>
              </a:rPr>
              <a:t>Balloon pulmonary angioplasty</a:t>
            </a:r>
          </a:p>
        </p:txBody>
      </p:sp>
      <p:sp>
        <p:nvSpPr>
          <p:cNvPr id="14" name="Rectangle: Rounded Corners 13">
            <a:extLst>
              <a:ext uri="{FF2B5EF4-FFF2-40B4-BE49-F238E27FC236}">
                <a16:creationId xmlns:a16="http://schemas.microsoft.com/office/drawing/2014/main" id="{D4C705F2-8360-45C2-A0B3-4DFBC6131DA5}"/>
              </a:ext>
            </a:extLst>
          </p:cNvPr>
          <p:cNvSpPr/>
          <p:nvPr/>
        </p:nvSpPr>
        <p:spPr>
          <a:xfrm>
            <a:off x="6933097" y="2876047"/>
            <a:ext cx="2017451" cy="2482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rPr>
              <a:t>Technically inoperable</a:t>
            </a:r>
          </a:p>
        </p:txBody>
      </p:sp>
      <p:sp>
        <p:nvSpPr>
          <p:cNvPr id="15" name="Rectangle: Rounded Corners 14">
            <a:extLst>
              <a:ext uri="{FF2B5EF4-FFF2-40B4-BE49-F238E27FC236}">
                <a16:creationId xmlns:a16="http://schemas.microsoft.com/office/drawing/2014/main" id="{B874BD1D-A040-445A-AD6F-3D01B7B08451}"/>
              </a:ext>
            </a:extLst>
          </p:cNvPr>
          <p:cNvSpPr/>
          <p:nvPr/>
        </p:nvSpPr>
        <p:spPr>
          <a:xfrm>
            <a:off x="5426046" y="4834641"/>
            <a:ext cx="2017451" cy="24822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rPr>
              <a:t>Persistent symptoms</a:t>
            </a:r>
          </a:p>
        </p:txBody>
      </p:sp>
      <p:sp>
        <p:nvSpPr>
          <p:cNvPr id="16" name="Rectangle: Rounded Corners 15">
            <a:extLst>
              <a:ext uri="{FF2B5EF4-FFF2-40B4-BE49-F238E27FC236}">
                <a16:creationId xmlns:a16="http://schemas.microsoft.com/office/drawing/2014/main" id="{8224A611-8DA9-46B8-B555-B6AC6E5B38AB}"/>
              </a:ext>
            </a:extLst>
          </p:cNvPr>
          <p:cNvSpPr/>
          <p:nvPr/>
        </p:nvSpPr>
        <p:spPr>
          <a:xfrm>
            <a:off x="5426046" y="5560212"/>
            <a:ext cx="2017451" cy="2309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rPr>
              <a:t>Lung transplant</a:t>
            </a:r>
          </a:p>
        </p:txBody>
      </p:sp>
      <p:cxnSp>
        <p:nvCxnSpPr>
          <p:cNvPr id="6" name="Straight Arrow Connector 5">
            <a:extLst>
              <a:ext uri="{FF2B5EF4-FFF2-40B4-BE49-F238E27FC236}">
                <a16:creationId xmlns:a16="http://schemas.microsoft.com/office/drawing/2014/main" id="{B695BD1C-D359-45F2-9F38-B06D92562D5A}"/>
              </a:ext>
            </a:extLst>
          </p:cNvPr>
          <p:cNvCxnSpPr>
            <a:stCxn id="2" idx="2"/>
            <a:endCxn id="8" idx="0"/>
          </p:cNvCxnSpPr>
          <p:nvPr/>
        </p:nvCxnSpPr>
        <p:spPr>
          <a:xfrm>
            <a:off x="5924371" y="1998756"/>
            <a:ext cx="0" cy="28559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7BA7F4C-168A-4CC5-862F-FFA7C8D0135F}"/>
              </a:ext>
            </a:extLst>
          </p:cNvPr>
          <p:cNvCxnSpPr>
            <a:cxnSpLocks/>
          </p:cNvCxnSpPr>
          <p:nvPr/>
        </p:nvCxnSpPr>
        <p:spPr>
          <a:xfrm flipH="1">
            <a:off x="4191000" y="2477852"/>
            <a:ext cx="724646" cy="2888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5A59700-F129-41C7-846B-790423ACE7B7}"/>
              </a:ext>
            </a:extLst>
          </p:cNvPr>
          <p:cNvCxnSpPr>
            <a:cxnSpLocks/>
          </p:cNvCxnSpPr>
          <p:nvPr/>
        </p:nvCxnSpPr>
        <p:spPr>
          <a:xfrm>
            <a:off x="6743324" y="2576531"/>
            <a:ext cx="700172" cy="2773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403D1B8-09E5-4E35-A7C1-25916C98B229}"/>
              </a:ext>
            </a:extLst>
          </p:cNvPr>
          <p:cNvCxnSpPr>
            <a:cxnSpLocks/>
          </p:cNvCxnSpPr>
          <p:nvPr/>
        </p:nvCxnSpPr>
        <p:spPr>
          <a:xfrm>
            <a:off x="3276600" y="3034816"/>
            <a:ext cx="0" cy="155512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01A36F7-8F06-4A90-8A59-B17FFF6BD54D}"/>
              </a:ext>
            </a:extLst>
          </p:cNvPr>
          <p:cNvCxnSpPr>
            <a:cxnSpLocks/>
          </p:cNvCxnSpPr>
          <p:nvPr/>
        </p:nvCxnSpPr>
        <p:spPr>
          <a:xfrm>
            <a:off x="4253620" y="3034815"/>
            <a:ext cx="0" cy="3268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741C2F5-4485-4EEA-9B79-55CEAA906381}"/>
              </a:ext>
            </a:extLst>
          </p:cNvPr>
          <p:cNvCxnSpPr>
            <a:cxnSpLocks/>
          </p:cNvCxnSpPr>
          <p:nvPr/>
        </p:nvCxnSpPr>
        <p:spPr>
          <a:xfrm flipH="1">
            <a:off x="7078302" y="3124271"/>
            <a:ext cx="15108" cy="4233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7D7884C-535D-4C81-B33C-19570F98F100}"/>
              </a:ext>
            </a:extLst>
          </p:cNvPr>
          <p:cNvCxnSpPr>
            <a:cxnSpLocks/>
          </p:cNvCxnSpPr>
          <p:nvPr/>
        </p:nvCxnSpPr>
        <p:spPr>
          <a:xfrm>
            <a:off x="8354840" y="3124271"/>
            <a:ext cx="0" cy="13253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79C8861-2894-4132-B640-4AAE844323AD}"/>
              </a:ext>
            </a:extLst>
          </p:cNvPr>
          <p:cNvCxnSpPr/>
          <p:nvPr/>
        </p:nvCxnSpPr>
        <p:spPr>
          <a:xfrm>
            <a:off x="5745426" y="3695512"/>
            <a:ext cx="53709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83C285B-FF78-49F0-821F-4B960C2CF90A}"/>
              </a:ext>
            </a:extLst>
          </p:cNvPr>
          <p:cNvCxnSpPr>
            <a:stCxn id="15" idx="2"/>
            <a:endCxn id="16" idx="0"/>
          </p:cNvCxnSpPr>
          <p:nvPr/>
        </p:nvCxnSpPr>
        <p:spPr>
          <a:xfrm>
            <a:off x="6434771" y="5082866"/>
            <a:ext cx="0" cy="47734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DED87B8-48A3-4A20-B266-5A6BC44344FE}"/>
              </a:ext>
            </a:extLst>
          </p:cNvPr>
          <p:cNvCxnSpPr>
            <a:cxnSpLocks/>
          </p:cNvCxnSpPr>
          <p:nvPr/>
        </p:nvCxnSpPr>
        <p:spPr>
          <a:xfrm flipV="1">
            <a:off x="6743325" y="3795812"/>
            <a:ext cx="151645" cy="103882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AA925F1-19E4-4FE7-A03E-388F5BB264F7}"/>
              </a:ext>
            </a:extLst>
          </p:cNvPr>
          <p:cNvCxnSpPr>
            <a:cxnSpLocks/>
          </p:cNvCxnSpPr>
          <p:nvPr/>
        </p:nvCxnSpPr>
        <p:spPr>
          <a:xfrm>
            <a:off x="7825213" y="3795810"/>
            <a:ext cx="346295" cy="68470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D1D8533-9F9E-4D55-81FC-1FD900F284CD}"/>
              </a:ext>
            </a:extLst>
          </p:cNvPr>
          <p:cNvCxnSpPr>
            <a:endCxn id="15" idx="1"/>
          </p:cNvCxnSpPr>
          <p:nvPr/>
        </p:nvCxnSpPr>
        <p:spPr>
          <a:xfrm>
            <a:off x="4714413" y="5010985"/>
            <a:ext cx="711633"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A69FDBE-EE9C-4B2A-B543-7C1FCA002DE2}"/>
              </a:ext>
            </a:extLst>
          </p:cNvPr>
          <p:cNvCxnSpPr>
            <a:cxnSpLocks/>
            <a:stCxn id="15" idx="3"/>
            <a:endCxn id="13" idx="1"/>
          </p:cNvCxnSpPr>
          <p:nvPr/>
        </p:nvCxnSpPr>
        <p:spPr>
          <a:xfrm flipV="1">
            <a:off x="7443497" y="4730281"/>
            <a:ext cx="612579" cy="228473"/>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A170E3CE-1F97-49E0-83F6-D852AE1C37F7}"/>
              </a:ext>
            </a:extLst>
          </p:cNvPr>
          <p:cNvSpPr txBox="1"/>
          <p:nvPr/>
        </p:nvSpPr>
        <p:spPr>
          <a:xfrm>
            <a:off x="2098228" y="5791200"/>
            <a:ext cx="2616185"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Arial" panose="020B0604020202020204"/>
                <a:ea typeface="+mn-ea"/>
                <a:cs typeface="+mn-cs"/>
              </a:rPr>
              <a:t>Wilkens, et al. IJC 272 2018: 69–7</a:t>
            </a:r>
          </a:p>
        </p:txBody>
      </p:sp>
    </p:spTree>
    <p:extLst>
      <p:ext uri="{BB962C8B-B14F-4D97-AF65-F5344CB8AC3E}">
        <p14:creationId xmlns:p14="http://schemas.microsoft.com/office/powerpoint/2010/main" val="2852441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BE4B-4010-4C9D-9BEA-9AEA8A874D2D}"/>
              </a:ext>
            </a:extLst>
          </p:cNvPr>
          <p:cNvSpPr>
            <a:spLocks noGrp="1"/>
          </p:cNvSpPr>
          <p:nvPr>
            <p:ph type="title"/>
          </p:nvPr>
        </p:nvSpPr>
        <p:spPr>
          <a:xfrm>
            <a:off x="609600" y="199505"/>
            <a:ext cx="10744200" cy="1185577"/>
          </a:xfrm>
        </p:spPr>
        <p:txBody>
          <a:bodyPr>
            <a:normAutofit/>
          </a:bodyPr>
          <a:lstStyle/>
          <a:p>
            <a:r>
              <a:rPr lang="en-US"/>
              <a:t>Outstanding Questions</a:t>
            </a:r>
            <a:endParaRPr lang="en-US" dirty="0"/>
          </a:p>
        </p:txBody>
      </p:sp>
      <p:sp>
        <p:nvSpPr>
          <p:cNvPr id="3" name="Content Placeholder 2">
            <a:extLst>
              <a:ext uri="{FF2B5EF4-FFF2-40B4-BE49-F238E27FC236}">
                <a16:creationId xmlns:a16="http://schemas.microsoft.com/office/drawing/2014/main" id="{EC586AEE-F933-EAF7-EA0C-C8A2F41DC7D6}"/>
              </a:ext>
            </a:extLst>
          </p:cNvPr>
          <p:cNvSpPr>
            <a:spLocks noGrp="1"/>
          </p:cNvSpPr>
          <p:nvPr>
            <p:ph idx="1"/>
          </p:nvPr>
        </p:nvSpPr>
        <p:spPr>
          <a:xfrm>
            <a:off x="609600" y="1477906"/>
            <a:ext cx="10744200" cy="4722477"/>
          </a:xfrm>
        </p:spPr>
        <p:txBody>
          <a:bodyPr/>
          <a:lstStyle/>
          <a:p>
            <a:r>
              <a:rPr lang="en-US" dirty="0">
                <a:solidFill>
                  <a:schemeClr val="tx2"/>
                </a:solidFill>
              </a:rPr>
              <a:t>Is BPA a treatment pathway for patients with chronic thromboembolic disease who do not have pulmonary hypertension?</a:t>
            </a:r>
          </a:p>
          <a:p>
            <a:endParaRPr lang="en-US" dirty="0">
              <a:solidFill>
                <a:schemeClr val="tx2"/>
              </a:solidFill>
            </a:endParaRPr>
          </a:p>
          <a:p>
            <a:r>
              <a:rPr lang="en-US" dirty="0">
                <a:solidFill>
                  <a:schemeClr val="tx2"/>
                </a:solidFill>
              </a:rPr>
              <a:t>1-2 segmental disease with CPET proven vascular limitation?</a:t>
            </a:r>
          </a:p>
          <a:p>
            <a:endParaRPr lang="en-US" dirty="0">
              <a:solidFill>
                <a:schemeClr val="tx2"/>
              </a:solidFill>
            </a:endParaRPr>
          </a:p>
          <a:p>
            <a:r>
              <a:rPr lang="en-US" dirty="0">
                <a:solidFill>
                  <a:schemeClr val="tx2"/>
                </a:solidFill>
              </a:rPr>
              <a:t>Medicine before balloon pulmonary angioplasty versus initiation together</a:t>
            </a:r>
          </a:p>
          <a:p>
            <a:endParaRPr lang="en-US" dirty="0">
              <a:solidFill>
                <a:schemeClr val="tx2"/>
              </a:solidFill>
            </a:endParaRPr>
          </a:p>
          <a:p>
            <a:r>
              <a:rPr lang="en-US" dirty="0">
                <a:solidFill>
                  <a:schemeClr val="tx2"/>
                </a:solidFill>
              </a:rPr>
              <a:t>Balloon pulmonary angioplasty before pulmonary endarterectomy for distal disease - unlikely</a:t>
            </a:r>
          </a:p>
        </p:txBody>
      </p:sp>
    </p:spTree>
    <p:extLst>
      <p:ext uri="{BB962C8B-B14F-4D97-AF65-F5344CB8AC3E}">
        <p14:creationId xmlns:p14="http://schemas.microsoft.com/office/powerpoint/2010/main" val="3852188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C52CB23-A893-F3BC-7EE2-D977C82AA838}"/>
              </a:ext>
            </a:extLst>
          </p:cNvPr>
          <p:cNvSpPr/>
          <p:nvPr/>
        </p:nvSpPr>
        <p:spPr>
          <a:xfrm>
            <a:off x="-1" y="0"/>
            <a:ext cx="12192000" cy="6858000"/>
          </a:xfrm>
          <a:prstGeom prst="rect">
            <a:avLst/>
          </a:prstGeom>
          <a:solidFill>
            <a:srgbClr val="009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Graphic 16" descr="User with solid fill">
            <a:extLst>
              <a:ext uri="{FF2B5EF4-FFF2-40B4-BE49-F238E27FC236}">
                <a16:creationId xmlns:a16="http://schemas.microsoft.com/office/drawing/2014/main" id="{74847793-B893-A93A-FFCC-6C95F2C9FE2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8418" t="35016" r="44861" b="50079"/>
          <a:stretch/>
        </p:blipFill>
        <p:spPr>
          <a:xfrm>
            <a:off x="6250613" y="0"/>
            <a:ext cx="5941387" cy="3314044"/>
          </a:xfrm>
          <a:prstGeom prst="rect">
            <a:avLst/>
          </a:prstGeom>
        </p:spPr>
      </p:pic>
      <p:sp>
        <p:nvSpPr>
          <p:cNvPr id="7" name="TextBox 6">
            <a:extLst>
              <a:ext uri="{FF2B5EF4-FFF2-40B4-BE49-F238E27FC236}">
                <a16:creationId xmlns:a16="http://schemas.microsoft.com/office/drawing/2014/main" id="{FD65D34E-012D-57F2-01D9-E33429ED2AC6}"/>
              </a:ext>
            </a:extLst>
          </p:cNvPr>
          <p:cNvSpPr txBox="1"/>
          <p:nvPr/>
        </p:nvSpPr>
        <p:spPr>
          <a:xfrm>
            <a:off x="870978" y="550718"/>
            <a:ext cx="779352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Looking for more resources </a:t>
            </a:r>
            <a:b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 this topic?</a:t>
            </a:r>
          </a:p>
        </p:txBody>
      </p:sp>
      <p:pic>
        <p:nvPicPr>
          <p:cNvPr id="18" name="Graphic 17" descr="User with solid fill">
            <a:extLst>
              <a:ext uri="{FF2B5EF4-FFF2-40B4-BE49-F238E27FC236}">
                <a16:creationId xmlns:a16="http://schemas.microsoft.com/office/drawing/2014/main" id="{5C24E54E-14AB-F843-0853-616E04BAE910}"/>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8418" t="41261" r="53427" b="50079"/>
          <a:stretch/>
        </p:blipFill>
        <p:spPr>
          <a:xfrm flipH="1" flipV="1">
            <a:off x="-1" y="3543956"/>
            <a:ext cx="6948177" cy="3314044"/>
          </a:xfrm>
          <a:prstGeom prst="rect">
            <a:avLst/>
          </a:prstGeom>
        </p:spPr>
      </p:pic>
      <p:sp>
        <p:nvSpPr>
          <p:cNvPr id="2" name="TextBox 1">
            <a:hlinkClick r:id="rId7" tooltip="MedEd On The Go"/>
            <a:extLst>
              <a:ext uri="{FF2B5EF4-FFF2-40B4-BE49-F238E27FC236}">
                <a16:creationId xmlns:a16="http://schemas.microsoft.com/office/drawing/2014/main" id="{624C7CEC-6FAA-E8C2-47BA-84734D0A035F}"/>
              </a:ext>
            </a:extLst>
          </p:cNvPr>
          <p:cNvSpPr txBox="1"/>
          <p:nvPr/>
        </p:nvSpPr>
        <p:spPr>
          <a:xfrm>
            <a:off x="870978" y="5018509"/>
            <a:ext cx="6077198" cy="1152465"/>
          </a:xfrm>
          <a:prstGeom prst="roundRect">
            <a:avLst>
              <a:gd name="adj" fmla="val 48137"/>
            </a:avLst>
          </a:prstGeom>
          <a:solidFill>
            <a:schemeClr val="bg1"/>
          </a:solidFill>
          <a:ln>
            <a:noFill/>
          </a:ln>
          <a:effectLst/>
        </p:spPr>
        <p:txBody>
          <a:bodyPr wrap="square" tIns="182880" bIns="9144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98EA"/>
                </a:solidFill>
                <a:effectLst/>
                <a:uLnTx/>
                <a:uFillTx/>
                <a:latin typeface="Century Gothic" panose="020B0502020202020204" pitchFamily="34" charset="0"/>
                <a:ea typeface="+mn-ea"/>
                <a:cs typeface="Calibri" panose="020F0502020204030204" pitchFamily="34" charset="0"/>
                <a:hlinkClick r:id="rId8" tooltip="Visit us now!"/>
              </a:rPr>
              <a:t>www.MedEdOTG.com</a:t>
            </a:r>
            <a:endParaRPr kumimoji="0" lang="en-US" sz="3600" b="0" i="0" u="none" strike="noStrike" kern="1200" cap="none" spc="0" normalizeH="0" baseline="0" noProof="0" dirty="0">
              <a:ln>
                <a:noFill/>
              </a:ln>
              <a:solidFill>
                <a:srgbClr val="0098EA"/>
              </a:solidFill>
              <a:effectLst/>
              <a:uLnTx/>
              <a:uFillTx/>
              <a:latin typeface="Century Gothic" panose="020B050202020202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C54A7D02-C060-E473-59D6-ABDD4DCC19A6}"/>
              </a:ext>
            </a:extLst>
          </p:cNvPr>
          <p:cNvSpPr txBox="1"/>
          <p:nvPr/>
        </p:nvSpPr>
        <p:spPr>
          <a:xfrm>
            <a:off x="870979" y="2424875"/>
            <a:ext cx="4310622" cy="203132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CME/CE in minutes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Congress highlights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Late-breaking data</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Quizzes</a:t>
            </a:r>
          </a:p>
        </p:txBody>
      </p:sp>
      <p:sp>
        <p:nvSpPr>
          <p:cNvPr id="8" name="TextBox 7">
            <a:extLst>
              <a:ext uri="{FF2B5EF4-FFF2-40B4-BE49-F238E27FC236}">
                <a16:creationId xmlns:a16="http://schemas.microsoft.com/office/drawing/2014/main" id="{531AC232-9957-4A51-B937-C4AB6A46FA92}"/>
              </a:ext>
            </a:extLst>
          </p:cNvPr>
          <p:cNvSpPr txBox="1"/>
          <p:nvPr/>
        </p:nvSpPr>
        <p:spPr>
          <a:xfrm>
            <a:off x="5058796" y="2424875"/>
            <a:ext cx="5225023" cy="150810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Webinars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In-person events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Slides &amp; resources</a:t>
            </a:r>
          </a:p>
        </p:txBody>
      </p:sp>
      <p:pic>
        <p:nvPicPr>
          <p:cNvPr id="10" name="Graphic 9">
            <a:extLst>
              <a:ext uri="{FF2B5EF4-FFF2-40B4-BE49-F238E27FC236}">
                <a16:creationId xmlns:a16="http://schemas.microsoft.com/office/drawing/2014/main" id="{93E4D248-876E-0145-581A-20C841F43DE5}"/>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036699" y="446062"/>
            <a:ext cx="2494241" cy="1255751"/>
          </a:xfrm>
          <a:prstGeom prst="rect">
            <a:avLst/>
          </a:prstGeom>
        </p:spPr>
      </p:pic>
    </p:spTree>
    <p:extLst>
      <p:ext uri="{BB962C8B-B14F-4D97-AF65-F5344CB8AC3E}">
        <p14:creationId xmlns:p14="http://schemas.microsoft.com/office/powerpoint/2010/main" val="2405816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A5B30D-6EBE-AAA4-358F-AC940433A275}"/>
              </a:ext>
            </a:extLst>
          </p:cNvPr>
          <p:cNvSpPr>
            <a:spLocks noGrp="1"/>
          </p:cNvSpPr>
          <p:nvPr>
            <p:ph type="title"/>
          </p:nvPr>
        </p:nvSpPr>
        <p:spPr/>
        <p:txBody>
          <a:bodyPr/>
          <a:lstStyle/>
          <a:p>
            <a:r>
              <a:rPr lang="en-US" dirty="0"/>
              <a:t>Disclaimer</a:t>
            </a:r>
          </a:p>
        </p:txBody>
      </p:sp>
      <p:sp>
        <p:nvSpPr>
          <p:cNvPr id="10" name="Content Placeholder 4">
            <a:extLst>
              <a:ext uri="{FF2B5EF4-FFF2-40B4-BE49-F238E27FC236}">
                <a16:creationId xmlns:a16="http://schemas.microsoft.com/office/drawing/2014/main" id="{ED686F8A-DE79-29E4-3A92-6740BE7B4ED7}"/>
              </a:ext>
            </a:extLst>
          </p:cNvPr>
          <p:cNvSpPr txBox="1">
            <a:spLocks/>
          </p:cNvSpPr>
          <p:nvPr/>
        </p:nvSpPr>
        <p:spPr>
          <a:xfrm>
            <a:off x="838200" y="1825625"/>
            <a:ext cx="10515600" cy="28465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views and opinions expressed in this educational activity are those of the faculty and do not necessarily represent the views of Total CME, LLC, the CME providers, or the companies providing educational grants. This presentation is not intended to define an exclusive course of patient management; the participant should use their clinical judgment, knowledge, experience, and diagnostic skills in applying or adopting for professional use any of the information provided herein. Any procedures, medications, or other courses of diagnosis or treatment discussed or suggested in this activity should not be used by clinicians without evaluation of their patient's conditions and possible contraindications or dangers in use, review of any applicable manufacturer’s product information, and comparison with recommendations of other authorities. Links to other sites may be provided as additional sources of information. </a:t>
            </a:r>
          </a:p>
        </p:txBody>
      </p:sp>
    </p:spTree>
    <p:extLst>
      <p:ext uri="{BB962C8B-B14F-4D97-AF65-F5344CB8AC3E}">
        <p14:creationId xmlns:p14="http://schemas.microsoft.com/office/powerpoint/2010/main" val="3306514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01C1260-64D9-8E03-9F7C-03DB71C1E2FF}"/>
              </a:ext>
            </a:extLst>
          </p:cNvPr>
          <p:cNvGrpSpPr/>
          <p:nvPr/>
        </p:nvGrpSpPr>
        <p:grpSpPr>
          <a:xfrm>
            <a:off x="0" y="0"/>
            <a:ext cx="12192000" cy="6858000"/>
            <a:chOff x="0" y="0"/>
            <a:chExt cx="12192000" cy="6858000"/>
          </a:xfrm>
        </p:grpSpPr>
        <p:pic>
          <p:nvPicPr>
            <p:cNvPr id="7" name="Picture 6" descr="A blue and white blurry background&#10;&#10;Description automatically generated">
              <a:extLst>
                <a:ext uri="{FF2B5EF4-FFF2-40B4-BE49-F238E27FC236}">
                  <a16:creationId xmlns:a16="http://schemas.microsoft.com/office/drawing/2014/main" id="{E0A1E528-6EF1-7CEF-337C-71EB5EFA7827}"/>
                </a:ext>
              </a:extLst>
            </p:cNvPr>
            <p:cNvPicPr>
              <a:picLocks noChangeAspect="1"/>
            </p:cNvPicPr>
            <p:nvPr/>
          </p:nvPicPr>
          <p:blipFill>
            <a:blip r:embed="rId2"/>
            <a:stretch>
              <a:fillRect/>
            </a:stretch>
          </p:blipFill>
          <p:spPr>
            <a:xfrm>
              <a:off x="0" y="0"/>
              <a:ext cx="12192000" cy="6858000"/>
            </a:xfrm>
            <a:prstGeom prst="rect">
              <a:avLst/>
            </a:prstGeom>
          </p:spPr>
        </p:pic>
        <p:sp>
          <p:nvSpPr>
            <p:cNvPr id="8" name="Rounded Rectangle 7">
              <a:extLst>
                <a:ext uri="{FF2B5EF4-FFF2-40B4-BE49-F238E27FC236}">
                  <a16:creationId xmlns:a16="http://schemas.microsoft.com/office/drawing/2014/main" id="{48A1FB33-FFD5-5777-2A8F-A95179416F28}"/>
                </a:ext>
              </a:extLst>
            </p:cNvPr>
            <p:cNvSpPr/>
            <p:nvPr/>
          </p:nvSpPr>
          <p:spPr>
            <a:xfrm>
              <a:off x="371153" y="358028"/>
              <a:ext cx="11483788" cy="6141944"/>
            </a:xfrm>
            <a:prstGeom prst="roundRect">
              <a:avLst>
                <a:gd name="adj" fmla="val 5617"/>
              </a:avLst>
            </a:prstGeom>
            <a:gradFill flip="none" rotWithShape="1">
              <a:gsLst>
                <a:gs pos="99000">
                  <a:srgbClr val="173057"/>
                </a:gs>
                <a:gs pos="0">
                  <a:srgbClr val="0258A6">
                    <a:lumMod val="10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4" name="Title 3">
            <a:extLst>
              <a:ext uri="{FF2B5EF4-FFF2-40B4-BE49-F238E27FC236}">
                <a16:creationId xmlns:a16="http://schemas.microsoft.com/office/drawing/2014/main" id="{0082A5D6-26E3-8ED7-EEAE-3D22F5563067}"/>
              </a:ext>
            </a:extLst>
          </p:cNvPr>
          <p:cNvSpPr>
            <a:spLocks noGrp="1"/>
          </p:cNvSpPr>
          <p:nvPr>
            <p:ph type="title" idx="4294967295"/>
          </p:nvPr>
        </p:nvSpPr>
        <p:spPr>
          <a:xfrm>
            <a:off x="1980452" y="1658516"/>
            <a:ext cx="9321114" cy="1966550"/>
          </a:xfrm>
        </p:spPr>
        <p:txBody>
          <a:bodyPr>
            <a:normAutofit fontScale="90000"/>
          </a:bodyPr>
          <a:lstStyle/>
          <a:p>
            <a:r>
              <a:rPr lang="en-US" sz="4800" dirty="0">
                <a:solidFill>
                  <a:schemeClr val="bg1"/>
                </a:solidFill>
                <a:latin typeface="Century Gothic" panose="020B0502020202020204" pitchFamily="34" charset="0"/>
              </a:rPr>
              <a:t>Balloon Pulmonary Angioplasty: Issues and Perspectives</a:t>
            </a:r>
            <a:endParaRPr lang="en-US" sz="6600" dirty="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09B0D5C5-A089-E63F-2103-B416A75C8D00}"/>
              </a:ext>
            </a:extLst>
          </p:cNvPr>
          <p:cNvSpPr txBox="1"/>
          <p:nvPr/>
        </p:nvSpPr>
        <p:spPr>
          <a:xfrm>
            <a:off x="1986871" y="3660601"/>
            <a:ext cx="5963059" cy="21390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Dan Schimmel, MD, MS, FACC, FSCAI</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Associate Professor of Medicine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Director, Cardiac Catheterization Laboratory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Bluhm Cardiovascular Institute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Northwestern University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Chicago, IL</a:t>
            </a:r>
            <a:endParaRPr kumimoji="0" lang="en-US" sz="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5" name="Picture 4" descr="A blue lines on a black background&#10;&#10;Description automatically generated">
            <a:extLst>
              <a:ext uri="{FF2B5EF4-FFF2-40B4-BE49-F238E27FC236}">
                <a16:creationId xmlns:a16="http://schemas.microsoft.com/office/drawing/2014/main" id="{60BD0787-790E-491D-103C-4D01BF3FE9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0"/>
            <a:ext cx="4927834" cy="1383323"/>
          </a:xfrm>
          <a:prstGeom prst="rect">
            <a:avLst/>
          </a:prstGeom>
        </p:spPr>
      </p:pic>
      <p:pic>
        <p:nvPicPr>
          <p:cNvPr id="10" name="Graphic 9">
            <a:extLst>
              <a:ext uri="{FF2B5EF4-FFF2-40B4-BE49-F238E27FC236}">
                <a16:creationId xmlns:a16="http://schemas.microsoft.com/office/drawing/2014/main" id="{F18D8FA0-281C-E2C9-1499-8A27D24D813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195767" y="5011177"/>
            <a:ext cx="2196181" cy="1077214"/>
          </a:xfrm>
          <a:prstGeom prst="rect">
            <a:avLst/>
          </a:prstGeom>
        </p:spPr>
      </p:pic>
      <p:cxnSp>
        <p:nvCxnSpPr>
          <p:cNvPr id="9" name="Straight Connector 8">
            <a:extLst>
              <a:ext uri="{FF2B5EF4-FFF2-40B4-BE49-F238E27FC236}">
                <a16:creationId xmlns:a16="http://schemas.microsoft.com/office/drawing/2014/main" id="{A4E3EDAB-8775-62DB-052B-070E38B76BF1}"/>
              </a:ext>
            </a:extLst>
          </p:cNvPr>
          <p:cNvCxnSpPr>
            <a:cxnSpLocks/>
          </p:cNvCxnSpPr>
          <p:nvPr/>
        </p:nvCxnSpPr>
        <p:spPr>
          <a:xfrm>
            <a:off x="1483743" y="2040059"/>
            <a:ext cx="0" cy="3541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5398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C750AD-24D2-4770-9E79-122EA6DC23E1}"/>
              </a:ext>
            </a:extLst>
          </p:cNvPr>
          <p:cNvSpPr>
            <a:spLocks noGrp="1"/>
          </p:cNvSpPr>
          <p:nvPr>
            <p:ph type="title"/>
          </p:nvPr>
        </p:nvSpPr>
        <p:spPr/>
        <p:txBody>
          <a:bodyPr>
            <a:normAutofit/>
          </a:bodyPr>
          <a:lstStyle/>
          <a:p>
            <a:r>
              <a:rPr lang="en-US" dirty="0"/>
              <a:t>Chronic Thromboembolic Pulmonary Hypertension</a:t>
            </a:r>
            <a:br>
              <a:rPr lang="en-US" dirty="0"/>
            </a:br>
            <a:r>
              <a:rPr lang="en-US" sz="2000" dirty="0">
                <a:solidFill>
                  <a:schemeClr val="accent4"/>
                </a:solidFill>
              </a:rPr>
              <a:t>Surgical therapy is considered curative</a:t>
            </a:r>
          </a:p>
        </p:txBody>
      </p:sp>
      <p:pic>
        <p:nvPicPr>
          <p:cNvPr id="6" name="Picture 5">
            <a:extLst>
              <a:ext uri="{FF2B5EF4-FFF2-40B4-BE49-F238E27FC236}">
                <a16:creationId xmlns:a16="http://schemas.microsoft.com/office/drawing/2014/main" id="{B762B92C-498C-2FEB-ED58-B2C7E91753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5457" y="2059744"/>
            <a:ext cx="5548202" cy="4598751"/>
          </a:xfrm>
          <a:prstGeom prst="rect">
            <a:avLst/>
          </a:prstGeom>
        </p:spPr>
      </p:pic>
      <p:pic>
        <p:nvPicPr>
          <p:cNvPr id="7" name="Picture 6">
            <a:extLst>
              <a:ext uri="{FF2B5EF4-FFF2-40B4-BE49-F238E27FC236}">
                <a16:creationId xmlns:a16="http://schemas.microsoft.com/office/drawing/2014/main" id="{D922E706-EEB8-B299-B454-B8C3E7A148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44503" y="2059744"/>
            <a:ext cx="5715073" cy="4598751"/>
          </a:xfrm>
          <a:prstGeom prst="rect">
            <a:avLst/>
          </a:prstGeom>
        </p:spPr>
      </p:pic>
      <p:sp>
        <p:nvSpPr>
          <p:cNvPr id="8" name="TextBox 7">
            <a:extLst>
              <a:ext uri="{FF2B5EF4-FFF2-40B4-BE49-F238E27FC236}">
                <a16:creationId xmlns:a16="http://schemas.microsoft.com/office/drawing/2014/main" id="{0E330DD6-FEE6-D40D-8202-39514CA08C27}"/>
              </a:ext>
            </a:extLst>
          </p:cNvPr>
          <p:cNvSpPr txBox="1"/>
          <p:nvPr/>
        </p:nvSpPr>
        <p:spPr>
          <a:xfrm>
            <a:off x="1774335" y="1616612"/>
            <a:ext cx="2690446" cy="1033976"/>
          </a:xfrm>
          <a:prstGeom prst="rect">
            <a:avLst/>
          </a:prstGeom>
          <a:noFill/>
        </p:spPr>
        <p:txBody>
          <a:bodyPr wrap="none" lIns="0" tIns="0" rIns="0" bIns="0" rtlCol="0">
            <a:noAutofit/>
          </a:bodyPr>
          <a:lstStyle/>
          <a:p>
            <a:pPr marL="0" marR="0" lvl="0" indent="0" algn="ctr" defTabSz="914400" rtl="0" eaLnBrk="1" fontAlgn="auto" latinLnBrk="0" hangingPunct="1">
              <a:lnSpc>
                <a:spcPct val="90000"/>
              </a:lnSpc>
              <a:spcBef>
                <a:spcPts val="450"/>
              </a:spcBef>
              <a:spcAft>
                <a:spcPts val="0"/>
              </a:spcAft>
              <a:buClrTx/>
              <a:buSzTx/>
              <a:buFontTx/>
              <a:buNone/>
              <a:tabLst/>
              <a:defRPr/>
            </a:pPr>
            <a:r>
              <a:rPr kumimoji="0" lang="en-US" sz="2400" b="0" i="0" u="none" strike="noStrike" kern="1200" cap="none" spc="-38" normalizeH="0" baseline="0" noProof="0" dirty="0">
                <a:ln>
                  <a:noFill/>
                </a:ln>
                <a:solidFill>
                  <a:srgbClr val="3F3F3F"/>
                </a:solidFill>
                <a:effectLst/>
                <a:uLnTx/>
                <a:uFillTx/>
                <a:latin typeface="Arial" panose="020B0604020202020204"/>
                <a:ea typeface="+mn-ea"/>
                <a:cs typeface="+mn-cs"/>
              </a:rPr>
              <a:t>Proximal Disease</a:t>
            </a:r>
          </a:p>
        </p:txBody>
      </p:sp>
      <p:sp>
        <p:nvSpPr>
          <p:cNvPr id="9" name="TextBox 8">
            <a:extLst>
              <a:ext uri="{FF2B5EF4-FFF2-40B4-BE49-F238E27FC236}">
                <a16:creationId xmlns:a16="http://schemas.microsoft.com/office/drawing/2014/main" id="{20F9188C-3C56-0024-24D2-6D2850C437E4}"/>
              </a:ext>
            </a:extLst>
          </p:cNvPr>
          <p:cNvSpPr txBox="1"/>
          <p:nvPr/>
        </p:nvSpPr>
        <p:spPr>
          <a:xfrm rot="10800000" flipV="1">
            <a:off x="8026092" y="1616612"/>
            <a:ext cx="1951893" cy="886265"/>
          </a:xfrm>
          <a:prstGeom prst="rect">
            <a:avLst/>
          </a:prstGeom>
          <a:noFill/>
        </p:spPr>
        <p:txBody>
          <a:bodyPr wrap="none" lIns="0" tIns="0" rIns="0" bIns="0" rtlCol="0">
            <a:noAutofit/>
          </a:bodyPr>
          <a:lstStyle/>
          <a:p>
            <a:pPr marL="0" marR="0" lvl="0" indent="0" algn="ctr" defTabSz="914400" rtl="0" eaLnBrk="1" fontAlgn="auto" latinLnBrk="0" hangingPunct="1">
              <a:lnSpc>
                <a:spcPct val="90000"/>
              </a:lnSpc>
              <a:spcBef>
                <a:spcPts val="450"/>
              </a:spcBef>
              <a:spcAft>
                <a:spcPts val="0"/>
              </a:spcAft>
              <a:buClrTx/>
              <a:buSzTx/>
              <a:buFontTx/>
              <a:buNone/>
              <a:tabLst/>
              <a:defRPr/>
            </a:pPr>
            <a:r>
              <a:rPr kumimoji="0" lang="en-US" sz="2400" b="0" i="0" u="none" strike="noStrike" kern="1200" cap="none" spc="-38" normalizeH="0" baseline="0" noProof="0" dirty="0">
                <a:ln>
                  <a:noFill/>
                </a:ln>
                <a:solidFill>
                  <a:srgbClr val="3F3F3F"/>
                </a:solidFill>
                <a:effectLst/>
                <a:uLnTx/>
                <a:uFillTx/>
                <a:latin typeface="Arial" panose="020B0604020202020204"/>
                <a:ea typeface="+mn-ea"/>
                <a:cs typeface="+mn-cs"/>
              </a:rPr>
              <a:t>Proximal and Segmental Disease</a:t>
            </a:r>
          </a:p>
        </p:txBody>
      </p:sp>
    </p:spTree>
    <p:extLst>
      <p:ext uri="{BB962C8B-B14F-4D97-AF65-F5344CB8AC3E}">
        <p14:creationId xmlns:p14="http://schemas.microsoft.com/office/powerpoint/2010/main" val="1815278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C750AD-24D2-4770-9E79-122EA6DC23E1}"/>
              </a:ext>
            </a:extLst>
          </p:cNvPr>
          <p:cNvSpPr>
            <a:spLocks noGrp="1"/>
          </p:cNvSpPr>
          <p:nvPr>
            <p:ph type="title"/>
          </p:nvPr>
        </p:nvSpPr>
        <p:spPr/>
        <p:txBody>
          <a:bodyPr>
            <a:normAutofit/>
          </a:bodyPr>
          <a:lstStyle/>
          <a:p>
            <a:r>
              <a:rPr lang="en-US" dirty="0"/>
              <a:t>Defining Operable Disease Anatomically</a:t>
            </a:r>
            <a:r>
              <a:rPr lang="is-IS" dirty="0"/>
              <a:t>…</a:t>
            </a:r>
            <a:br>
              <a:rPr lang="is-IS" dirty="0"/>
            </a:br>
            <a:r>
              <a:rPr lang="en-US" sz="2000" dirty="0">
                <a:solidFill>
                  <a:schemeClr val="accent4"/>
                </a:solidFill>
              </a:rPr>
              <a:t>AN INEXACT SCIENCE</a:t>
            </a:r>
          </a:p>
        </p:txBody>
      </p:sp>
      <p:sp>
        <p:nvSpPr>
          <p:cNvPr id="5" name="Content Placeholder 4">
            <a:extLst>
              <a:ext uri="{FF2B5EF4-FFF2-40B4-BE49-F238E27FC236}">
                <a16:creationId xmlns:a16="http://schemas.microsoft.com/office/drawing/2014/main" id="{FE83F1C3-E75F-4873-B05E-53FBF212A2E9}"/>
              </a:ext>
            </a:extLst>
          </p:cNvPr>
          <p:cNvSpPr>
            <a:spLocks noGrp="1"/>
          </p:cNvSpPr>
          <p:nvPr>
            <p:ph idx="1"/>
          </p:nvPr>
        </p:nvSpPr>
        <p:spPr/>
        <p:txBody>
          <a:bodyPr/>
          <a:lstStyle/>
          <a:p>
            <a:r>
              <a:rPr lang="en-US" dirty="0"/>
              <a:t>The success of PTE is dependent on the location of the </a:t>
            </a:r>
            <a:r>
              <a:rPr lang="en-US" dirty="0" err="1"/>
              <a:t>thromboemboli</a:t>
            </a:r>
            <a:endParaRPr lang="en-US" dirty="0"/>
          </a:p>
          <a:p>
            <a:pPr lvl="1"/>
            <a:r>
              <a:rPr lang="en-US" dirty="0"/>
              <a:t>Extraction can be achieved in the main pulmonary, lobar, or segmental arteries</a:t>
            </a:r>
          </a:p>
          <a:p>
            <a:pPr lvl="1"/>
            <a:r>
              <a:rPr lang="en-US" dirty="0"/>
              <a:t>Dependent on surgeon, center expertise</a:t>
            </a:r>
          </a:p>
        </p:txBody>
      </p:sp>
      <p:pic>
        <p:nvPicPr>
          <p:cNvPr id="2" name="Picture 1">
            <a:extLst>
              <a:ext uri="{FF2B5EF4-FFF2-40B4-BE49-F238E27FC236}">
                <a16:creationId xmlns:a16="http://schemas.microsoft.com/office/drawing/2014/main" id="{52F3DCAE-C875-872B-4315-C20135CB5D21}"/>
              </a:ext>
            </a:extLst>
          </p:cNvPr>
          <p:cNvPicPr>
            <a:picLocks noChangeAspect="1"/>
          </p:cNvPicPr>
          <p:nvPr/>
        </p:nvPicPr>
        <p:blipFill>
          <a:blip r:embed="rId2"/>
          <a:stretch>
            <a:fillRect/>
          </a:stretch>
        </p:blipFill>
        <p:spPr>
          <a:xfrm>
            <a:off x="1783034" y="2692433"/>
            <a:ext cx="4011634" cy="3824684"/>
          </a:xfrm>
          <a:prstGeom prst="rect">
            <a:avLst/>
          </a:prstGeom>
        </p:spPr>
      </p:pic>
      <p:pic>
        <p:nvPicPr>
          <p:cNvPr id="3" name="Picture 2">
            <a:extLst>
              <a:ext uri="{FF2B5EF4-FFF2-40B4-BE49-F238E27FC236}">
                <a16:creationId xmlns:a16="http://schemas.microsoft.com/office/drawing/2014/main" id="{78A25A3A-B67C-F9F5-E7DC-A81ADAE47DDE}"/>
              </a:ext>
            </a:extLst>
          </p:cNvPr>
          <p:cNvPicPr>
            <a:picLocks noChangeAspect="1"/>
          </p:cNvPicPr>
          <p:nvPr/>
        </p:nvPicPr>
        <p:blipFill>
          <a:blip r:embed="rId3"/>
          <a:stretch>
            <a:fillRect/>
          </a:stretch>
        </p:blipFill>
        <p:spPr>
          <a:xfrm>
            <a:off x="6096001" y="2692432"/>
            <a:ext cx="3670210" cy="3819579"/>
          </a:xfrm>
          <a:prstGeom prst="rect">
            <a:avLst/>
          </a:prstGeom>
        </p:spPr>
      </p:pic>
      <p:sp>
        <p:nvSpPr>
          <p:cNvPr id="6" name="Footer Placeholder 5">
            <a:extLst>
              <a:ext uri="{FF2B5EF4-FFF2-40B4-BE49-F238E27FC236}">
                <a16:creationId xmlns:a16="http://schemas.microsoft.com/office/drawing/2014/main" id="{C70B9194-3EA5-EF8A-6740-BE707DD5DDC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solidFill>
                <a:effectLst/>
                <a:uLnTx/>
                <a:uFillTx/>
                <a:latin typeface="Arial" panose="020B0604020202020204"/>
                <a:ea typeface="+mn-ea"/>
                <a:cs typeface="+mn-cs"/>
              </a:rPr>
              <a:t>PTE, pulmonary thromboendarterectomy.</a:t>
            </a:r>
          </a:p>
        </p:txBody>
      </p:sp>
    </p:spTree>
    <p:extLst>
      <p:ext uri="{BB962C8B-B14F-4D97-AF65-F5344CB8AC3E}">
        <p14:creationId xmlns:p14="http://schemas.microsoft.com/office/powerpoint/2010/main" val="3993785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C750AD-24D2-4770-9E79-122EA6DC23E1}"/>
              </a:ext>
            </a:extLst>
          </p:cNvPr>
          <p:cNvSpPr>
            <a:spLocks noGrp="1"/>
          </p:cNvSpPr>
          <p:nvPr>
            <p:ph type="title"/>
          </p:nvPr>
        </p:nvSpPr>
        <p:spPr/>
        <p:txBody>
          <a:bodyPr/>
          <a:lstStyle/>
          <a:p>
            <a:r>
              <a:rPr lang="en-US" dirty="0"/>
              <a:t>Balloon Pulmonary Angioplasty</a:t>
            </a:r>
          </a:p>
        </p:txBody>
      </p:sp>
      <p:pic>
        <p:nvPicPr>
          <p:cNvPr id="6" name="Picture 2" descr="ogo t1.png">
            <a:extLst>
              <a:ext uri="{FF2B5EF4-FFF2-40B4-BE49-F238E27FC236}">
                <a16:creationId xmlns:a16="http://schemas.microsoft.com/office/drawing/2014/main" id="{A6CD6A92-94BC-E5D8-53C4-B0255101789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24305" y="4301053"/>
            <a:ext cx="8943389" cy="2299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02DFCBA9-1337-F70F-2B9B-D309B9125BD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36763" y="1087000"/>
            <a:ext cx="3710164" cy="28921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21FF1D6F-1F60-20E6-81F9-8E30B3DB4961}"/>
              </a:ext>
            </a:extLst>
          </p:cNvPr>
          <p:cNvSpPr txBox="1"/>
          <p:nvPr/>
        </p:nvSpPr>
        <p:spPr>
          <a:xfrm>
            <a:off x="2008374" y="4021707"/>
            <a:ext cx="89197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B6B6B"/>
                </a:solidFill>
                <a:effectLst/>
                <a:uLnTx/>
                <a:uFillTx/>
                <a:latin typeface="Arial" panose="020B0604020202020204"/>
                <a:ea typeface="+mn-ea"/>
                <a:cs typeface="+mn-cs"/>
              </a:rPr>
              <a:t>Before BPA</a:t>
            </a:r>
          </a:p>
        </p:txBody>
      </p:sp>
      <p:sp>
        <p:nvSpPr>
          <p:cNvPr id="10" name="TextBox 9">
            <a:extLst>
              <a:ext uri="{FF2B5EF4-FFF2-40B4-BE49-F238E27FC236}">
                <a16:creationId xmlns:a16="http://schemas.microsoft.com/office/drawing/2014/main" id="{0EE473CC-0BCC-7EC7-49C6-3FDE25D5BF97}"/>
              </a:ext>
            </a:extLst>
          </p:cNvPr>
          <p:cNvSpPr txBox="1"/>
          <p:nvPr/>
        </p:nvSpPr>
        <p:spPr>
          <a:xfrm>
            <a:off x="5177804" y="4007792"/>
            <a:ext cx="79432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B6B6B"/>
                </a:solidFill>
                <a:effectLst/>
                <a:uLnTx/>
                <a:uFillTx/>
                <a:latin typeface="Arial" panose="020B0604020202020204"/>
                <a:ea typeface="+mn-ea"/>
                <a:cs typeface="+mn-cs"/>
              </a:rPr>
              <a:t>After BPA</a:t>
            </a:r>
          </a:p>
        </p:txBody>
      </p:sp>
      <p:pic>
        <p:nvPicPr>
          <p:cNvPr id="11" name="Content Placeholder 3">
            <a:extLst>
              <a:ext uri="{FF2B5EF4-FFF2-40B4-BE49-F238E27FC236}">
                <a16:creationId xmlns:a16="http://schemas.microsoft.com/office/drawing/2014/main" id="{1CECAF71-2B7C-14F5-A6B7-CBDF990061E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1842" b="18670"/>
          <a:stretch/>
        </p:blipFill>
        <p:spPr>
          <a:xfrm>
            <a:off x="1045073" y="1087001"/>
            <a:ext cx="2830913" cy="2945816"/>
          </a:xfrm>
          <a:prstGeom prst="rect">
            <a:avLst/>
          </a:prstGeom>
        </p:spPr>
      </p:pic>
      <p:pic>
        <p:nvPicPr>
          <p:cNvPr id="12" name="Picture 11">
            <a:extLst>
              <a:ext uri="{FF2B5EF4-FFF2-40B4-BE49-F238E27FC236}">
                <a16:creationId xmlns:a16="http://schemas.microsoft.com/office/drawing/2014/main" id="{78C1955E-4E38-CDE4-D90D-1ECE955405C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22008" b="18670"/>
          <a:stretch/>
        </p:blipFill>
        <p:spPr>
          <a:xfrm>
            <a:off x="4159508" y="1087000"/>
            <a:ext cx="2830912" cy="2945817"/>
          </a:xfrm>
          <a:prstGeom prst="rect">
            <a:avLst/>
          </a:prstGeom>
        </p:spPr>
      </p:pic>
      <p:sp>
        <p:nvSpPr>
          <p:cNvPr id="13" name="Footer Placeholder 12">
            <a:extLst>
              <a:ext uri="{FF2B5EF4-FFF2-40B4-BE49-F238E27FC236}">
                <a16:creationId xmlns:a16="http://schemas.microsoft.com/office/drawing/2014/main" id="{B943AB5C-E39E-0A3A-39E4-E71F8C6AC5A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000" b="0" i="0" u="none" strike="noStrike" kern="1200" cap="none" spc="0" normalizeH="0" baseline="0" noProof="0" dirty="0">
                <a:ln>
                  <a:noFill/>
                </a:ln>
                <a:solidFill>
                  <a:srgbClr val="3F3F3F"/>
                </a:solidFill>
                <a:effectLst/>
                <a:uLnTx/>
                <a:uFillTx/>
                <a:latin typeface="Arial" panose="020B0604020202020204"/>
                <a:ea typeface="+mn-ea"/>
                <a:cs typeface="+mn-cs"/>
              </a:rPr>
              <a:t>Ogawa A, et al. </a:t>
            </a:r>
            <a:r>
              <a:rPr kumimoji="0" lang="fr-FR" altLang="en-US" sz="1000" b="0" i="1" u="none" strike="noStrike" kern="1200" cap="none" spc="0" normalizeH="0" baseline="0" noProof="0" dirty="0">
                <a:ln>
                  <a:noFill/>
                </a:ln>
                <a:solidFill>
                  <a:srgbClr val="3F3F3F"/>
                </a:solidFill>
                <a:effectLst/>
                <a:uLnTx/>
                <a:uFillTx/>
                <a:latin typeface="Arial" panose="020B0604020202020204"/>
                <a:ea typeface="+mn-ea"/>
                <a:cs typeface="+mn-cs"/>
              </a:rPr>
              <a:t>Front </a:t>
            </a:r>
            <a:r>
              <a:rPr kumimoji="0" lang="fr-FR" altLang="en-US" sz="1000" b="0" i="1" u="none" strike="noStrike" kern="1200" cap="none" spc="0" normalizeH="0" baseline="0" noProof="0" dirty="0" err="1">
                <a:ln>
                  <a:noFill/>
                </a:ln>
                <a:solidFill>
                  <a:srgbClr val="3F3F3F"/>
                </a:solidFill>
                <a:effectLst/>
                <a:uLnTx/>
                <a:uFillTx/>
                <a:latin typeface="Arial" panose="020B0604020202020204"/>
                <a:ea typeface="+mn-ea"/>
                <a:cs typeface="+mn-cs"/>
              </a:rPr>
              <a:t>Cardiovasc</a:t>
            </a:r>
            <a:r>
              <a:rPr kumimoji="0" lang="fr-FR" altLang="en-US" sz="1000" b="0" i="1" u="none" strike="noStrike" kern="1200" cap="none" spc="0" normalizeH="0" baseline="0" noProof="0" dirty="0">
                <a:ln>
                  <a:noFill/>
                </a:ln>
                <a:solidFill>
                  <a:srgbClr val="3F3F3F"/>
                </a:solidFill>
                <a:effectLst/>
                <a:uLnTx/>
                <a:uFillTx/>
                <a:latin typeface="Arial" panose="020B0604020202020204"/>
                <a:ea typeface="+mn-ea"/>
                <a:cs typeface="+mn-cs"/>
              </a:rPr>
              <a:t> Med. </a:t>
            </a:r>
            <a:r>
              <a:rPr kumimoji="0" lang="fr-FR" altLang="en-US" sz="1000" b="0" i="0" u="none" strike="noStrike" kern="1200" cap="none" spc="0" normalizeH="0" baseline="0" noProof="0" dirty="0">
                <a:ln>
                  <a:noFill/>
                </a:ln>
                <a:solidFill>
                  <a:srgbClr val="3F3F3F"/>
                </a:solidFill>
                <a:effectLst/>
                <a:uLnTx/>
                <a:uFillTx/>
                <a:latin typeface="Arial" panose="020B0604020202020204"/>
                <a:ea typeface="+mn-ea"/>
                <a:cs typeface="+mn-cs"/>
              </a:rPr>
              <a:t>2015;2:4.</a:t>
            </a:r>
          </a:p>
        </p:txBody>
      </p:sp>
      <p:sp>
        <p:nvSpPr>
          <p:cNvPr id="2" name="Right Arrow 15">
            <a:extLst>
              <a:ext uri="{FF2B5EF4-FFF2-40B4-BE49-F238E27FC236}">
                <a16:creationId xmlns:a16="http://schemas.microsoft.com/office/drawing/2014/main" id="{49AA0F4A-AB27-77DD-A5E1-E85B0379615B}"/>
              </a:ext>
            </a:extLst>
          </p:cNvPr>
          <p:cNvSpPr/>
          <p:nvPr/>
        </p:nvSpPr>
        <p:spPr>
          <a:xfrm rot="1448731">
            <a:off x="1553609" y="1673410"/>
            <a:ext cx="757646" cy="31350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ight Arrow 16">
            <a:extLst>
              <a:ext uri="{FF2B5EF4-FFF2-40B4-BE49-F238E27FC236}">
                <a16:creationId xmlns:a16="http://schemas.microsoft.com/office/drawing/2014/main" id="{8D72E3DA-5823-DA03-C0A0-3F9ED3E6BE00}"/>
              </a:ext>
            </a:extLst>
          </p:cNvPr>
          <p:cNvSpPr/>
          <p:nvPr/>
        </p:nvSpPr>
        <p:spPr>
          <a:xfrm rot="1448731">
            <a:off x="4798981" y="1643922"/>
            <a:ext cx="757646" cy="31350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68197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47_CPT4iu.mp4">
            <a:hlinkClick r:id="" action="ppaction://media"/>
            <a:extLst>
              <a:ext uri="{FF2B5EF4-FFF2-40B4-BE49-F238E27FC236}">
                <a16:creationId xmlns:a16="http://schemas.microsoft.com/office/drawing/2014/main" id="{3E9959DB-34A0-C6BE-4A67-DF8F830567A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1493" t="12596" r="18549" b="12499"/>
          <a:stretch/>
        </p:blipFill>
        <p:spPr>
          <a:xfrm>
            <a:off x="521207" y="170446"/>
            <a:ext cx="5202936" cy="6501384"/>
          </a:xfrm>
          <a:prstGeom prst="rect">
            <a:avLst/>
          </a:prstGeom>
        </p:spPr>
      </p:pic>
      <p:pic>
        <p:nvPicPr>
          <p:cNvPr id="3" name="Image-55_KVHqHD.mp4">
            <a:hlinkClick r:id="" action="ppaction://media"/>
            <a:extLst>
              <a:ext uri="{FF2B5EF4-FFF2-40B4-BE49-F238E27FC236}">
                <a16:creationId xmlns:a16="http://schemas.microsoft.com/office/drawing/2014/main" id="{69DCCF4A-638B-B246-F760-8954C7DF155D}"/>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21531" t="12488" r="18511" b="12593"/>
          <a:stretch/>
        </p:blipFill>
        <p:spPr>
          <a:xfrm>
            <a:off x="6467857" y="170446"/>
            <a:ext cx="5202936" cy="6501384"/>
          </a:xfrm>
          <a:prstGeom prst="rect">
            <a:avLst/>
          </a:prstGeom>
        </p:spPr>
      </p:pic>
    </p:spTree>
    <p:extLst>
      <p:ext uri="{BB962C8B-B14F-4D97-AF65-F5344CB8AC3E}">
        <p14:creationId xmlns:p14="http://schemas.microsoft.com/office/powerpoint/2010/main" val="3749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
                                        </p:tgtEl>
                                      </p:cBhvr>
                                    </p:cmd>
                                  </p:childTnLst>
                                </p:cTn>
                              </p:par>
                              <p:par>
                                <p:cTn id="11" presetID="1" presetClass="mediacall" presetSubtype="0" fill="hold" nodeType="withEffect">
                                  <p:stCondLst>
                                    <p:cond delay="0"/>
                                  </p:stCondLst>
                                  <p:childTnLst>
                                    <p:cmd type="call" cmd="playFrom(0.0)">
                                      <p:cBhvr>
                                        <p:cTn id="12" dur="4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3"/>
                </p:tgtEl>
              </p:cMediaNode>
            </p:video>
            <p:video>
              <p:cMediaNode vol="80000">
                <p:cTn id="14" repeatCount="indefinite"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C750AD-24D2-4770-9E79-122EA6DC23E1}"/>
              </a:ext>
            </a:extLst>
          </p:cNvPr>
          <p:cNvSpPr>
            <a:spLocks noGrp="1"/>
          </p:cNvSpPr>
          <p:nvPr>
            <p:ph type="title"/>
          </p:nvPr>
        </p:nvSpPr>
        <p:spPr>
          <a:xfrm>
            <a:off x="609600" y="199504"/>
            <a:ext cx="4125238" cy="2756637"/>
          </a:xfrm>
        </p:spPr>
        <p:txBody>
          <a:bodyPr>
            <a:normAutofit/>
          </a:bodyPr>
          <a:lstStyle/>
          <a:p>
            <a:r>
              <a:rPr lang="en-US" dirty="0"/>
              <a:t>Chronic Thromboembolic Pulmonary Hypertension</a:t>
            </a:r>
            <a:br>
              <a:rPr lang="en-US" dirty="0"/>
            </a:br>
            <a:r>
              <a:rPr lang="en-US" sz="2000" dirty="0">
                <a:solidFill>
                  <a:schemeClr val="accent4"/>
                </a:solidFill>
              </a:rPr>
              <a:t>Pressure wire assessment for treatment guide</a:t>
            </a:r>
          </a:p>
        </p:txBody>
      </p:sp>
      <p:sp>
        <p:nvSpPr>
          <p:cNvPr id="2" name="Footer Placeholder 1">
            <a:extLst>
              <a:ext uri="{FF2B5EF4-FFF2-40B4-BE49-F238E27FC236}">
                <a16:creationId xmlns:a16="http://schemas.microsoft.com/office/drawing/2014/main" id="{E7C614E6-61AC-7322-F116-A0A761178A0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50" normalizeH="0" baseline="0" noProof="0" dirty="0">
                <a:ln>
                  <a:noFill/>
                </a:ln>
                <a:solidFill>
                  <a:srgbClr val="3F3F3F"/>
                </a:solidFill>
                <a:effectLst/>
                <a:uLnTx/>
                <a:uFillTx/>
                <a:latin typeface="Arial" panose="020B0604020202020204"/>
                <a:ea typeface="+mn-ea"/>
                <a:cs typeface="+mn-cs"/>
              </a:rPr>
              <a:t>FFR, functional flow reserve; Pa, aortic pressure; Pd distal coronary pressure. </a:t>
            </a:r>
          </a:p>
        </p:txBody>
      </p:sp>
      <p:pic>
        <p:nvPicPr>
          <p:cNvPr id="7" name="Content Placeholder 4">
            <a:extLst>
              <a:ext uri="{FF2B5EF4-FFF2-40B4-BE49-F238E27FC236}">
                <a16:creationId xmlns:a16="http://schemas.microsoft.com/office/drawing/2014/main" id="{792CF164-6C42-07C8-A3D1-E6512F0CCD73}"/>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339"/>
          <a:stretch/>
        </p:blipFill>
        <p:spPr>
          <a:xfrm>
            <a:off x="4885151" y="199505"/>
            <a:ext cx="7172418" cy="6521392"/>
          </a:xfrm>
        </p:spPr>
      </p:pic>
    </p:spTree>
    <p:extLst>
      <p:ext uri="{BB962C8B-B14F-4D97-AF65-F5344CB8AC3E}">
        <p14:creationId xmlns:p14="http://schemas.microsoft.com/office/powerpoint/2010/main" val="1861749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ulm-CC 22">
  <a:themeElements>
    <a:clrScheme name="MedEd PCC">
      <a:dk1>
        <a:srgbClr val="3F3F3F"/>
      </a:dk1>
      <a:lt1>
        <a:srgbClr val="FFFFFF"/>
      </a:lt1>
      <a:dk2>
        <a:srgbClr val="3F3F3F"/>
      </a:dk2>
      <a:lt2>
        <a:srgbClr val="FAFAFA"/>
      </a:lt2>
      <a:accent1>
        <a:srgbClr val="8E1537"/>
      </a:accent1>
      <a:accent2>
        <a:srgbClr val="B21E6C"/>
      </a:accent2>
      <a:accent3>
        <a:srgbClr val="10416A"/>
      </a:accent3>
      <a:accent4>
        <a:srgbClr val="0075C9"/>
      </a:accent4>
      <a:accent5>
        <a:srgbClr val="FCB315"/>
      </a:accent5>
      <a:accent6>
        <a:srgbClr val="7CC109"/>
      </a:accent6>
      <a:hlink>
        <a:srgbClr val="CE0E2D"/>
      </a:hlink>
      <a:folHlink>
        <a:srgbClr val="001B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lm-CC 22" id="{531201B4-8445-4141-93B6-FA22BE945EA7}" vid="{347CFE89-6E71-2F4D-90B1-9AC42A8969BB}"/>
    </a:ext>
  </a:extLst>
</a:theme>
</file>

<file path=ppt/theme/theme3.xml><?xml version="1.0" encoding="utf-8"?>
<a:theme xmlns:a="http://schemas.openxmlformats.org/drawingml/2006/main" name="1_PCC20">
  <a:themeElements>
    <a:clrScheme name="MedEd PCC">
      <a:dk1>
        <a:srgbClr val="3F3F3F"/>
      </a:dk1>
      <a:lt1>
        <a:srgbClr val="FFFFFF"/>
      </a:lt1>
      <a:dk2>
        <a:srgbClr val="3F3F3F"/>
      </a:dk2>
      <a:lt2>
        <a:srgbClr val="FAFAFA"/>
      </a:lt2>
      <a:accent1>
        <a:srgbClr val="8E1537"/>
      </a:accent1>
      <a:accent2>
        <a:srgbClr val="B21E6C"/>
      </a:accent2>
      <a:accent3>
        <a:srgbClr val="10416A"/>
      </a:accent3>
      <a:accent4>
        <a:srgbClr val="0075C9"/>
      </a:accent4>
      <a:accent5>
        <a:srgbClr val="FCB315"/>
      </a:accent5>
      <a:accent6>
        <a:srgbClr val="7CC109"/>
      </a:accent6>
      <a:hlink>
        <a:srgbClr val="CE0E2D"/>
      </a:hlink>
      <a:folHlink>
        <a:srgbClr val="001B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nc-2019" id="{D6DD6064-0306-4FD1-AF18-B4FBE2D85156}" vid="{AD8A80D0-AC63-402F-8A18-93598A44339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1111</Words>
  <Application>Microsoft Macintosh PowerPoint</Application>
  <PresentationFormat>Widescreen</PresentationFormat>
  <Paragraphs>163</Paragraphs>
  <Slides>26</Slides>
  <Notes>6</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26</vt:i4>
      </vt:variant>
    </vt:vector>
  </HeadingPairs>
  <TitlesOfParts>
    <vt:vector size="35" baseType="lpstr">
      <vt:lpstr>Arial</vt:lpstr>
      <vt:lpstr>Calibri</vt:lpstr>
      <vt:lpstr>Calibri Light</vt:lpstr>
      <vt:lpstr>Century Gothic</vt:lpstr>
      <vt:lpstr>Times</vt:lpstr>
      <vt:lpstr>Trebuchet MS</vt:lpstr>
      <vt:lpstr>Office Theme</vt:lpstr>
      <vt:lpstr>Pulm-CC 22</vt:lpstr>
      <vt:lpstr>1_PCC20</vt:lpstr>
      <vt:lpstr>PowerPoint Presentation</vt:lpstr>
      <vt:lpstr>PowerPoint Presentation</vt:lpstr>
      <vt:lpstr>Disclaimer</vt:lpstr>
      <vt:lpstr>Balloon Pulmonary Angioplasty: Issues and Perspectives</vt:lpstr>
      <vt:lpstr>Chronic Thromboembolic Pulmonary Hypertension Surgical therapy is considered curative</vt:lpstr>
      <vt:lpstr>Defining Operable Disease Anatomically… AN INEXACT SCIENCE</vt:lpstr>
      <vt:lpstr>Balloon Pulmonary Angioplasty</vt:lpstr>
      <vt:lpstr>PowerPoint Presentation</vt:lpstr>
      <vt:lpstr>Chronic Thromboembolic Pulmonary Hypertension Pressure wire assessment for treatment guide</vt:lpstr>
      <vt:lpstr>Case 1</vt:lpstr>
      <vt:lpstr>Case 1</vt:lpstr>
      <vt:lpstr>Case 1</vt:lpstr>
      <vt:lpstr>Case 2</vt:lpstr>
      <vt:lpstr>Case 2</vt:lpstr>
      <vt:lpstr>Case 2</vt:lpstr>
      <vt:lpstr>Case 2</vt:lpstr>
      <vt:lpstr>BPA and PTE Papers by Year</vt:lpstr>
      <vt:lpstr>Case 3</vt:lpstr>
      <vt:lpstr>Case 4</vt:lpstr>
      <vt:lpstr>Mechanics of Balloon Pulmonary Angioplasty (BPA)</vt:lpstr>
      <vt:lpstr>Balloon Pulmonary Angioplasty Outcomes  (Single Center) </vt:lpstr>
      <vt:lpstr>BPA After Pulmonary Thromboendarterectomy</vt:lpstr>
      <vt:lpstr>BPA Impact on PTE Surgical Volumes</vt:lpstr>
      <vt:lpstr>Appropriate Candidates for Intervention</vt:lpstr>
      <vt:lpstr>Outstanding Questions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Moriah Diethorn</cp:lastModifiedBy>
  <cp:revision>5</cp:revision>
  <dcterms:created xsi:type="dcterms:W3CDTF">2023-11-27T22:17:05Z</dcterms:created>
  <dcterms:modified xsi:type="dcterms:W3CDTF">2023-11-28T14:12:22Z</dcterms:modified>
  <cp:category/>
</cp:coreProperties>
</file>