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Lst>
  <p:notesMasterIdLst>
    <p:notesMasterId r:id="rId14"/>
  </p:notesMasterIdLst>
  <p:sldIdLst>
    <p:sldId id="2135716264" r:id="rId4"/>
    <p:sldId id="265" r:id="rId5"/>
    <p:sldId id="256" r:id="rId6"/>
    <p:sldId id="258" r:id="rId7"/>
    <p:sldId id="2135716265" r:id="rId8"/>
    <p:sldId id="2135716266" r:id="rId9"/>
    <p:sldId id="2135716262" r:id="rId10"/>
    <p:sldId id="2135716261" r:id="rId11"/>
    <p:sldId id="2135716267"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7A5"/>
    <a:srgbClr val="A91B34"/>
    <a:srgbClr val="00B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6327"/>
  </p:normalViewPr>
  <p:slideViewPr>
    <p:cSldViewPr snapToGrid="0">
      <p:cViewPr varScale="1">
        <p:scale>
          <a:sx n="107" d="100"/>
          <a:sy n="107" d="100"/>
        </p:scale>
        <p:origin x="17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406FD-9346-5E45-9443-BF75B33496D4}" type="datetimeFigureOut">
              <a:rPr lang="en-US" smtClean="0"/>
              <a:t>6/22/23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03153-3CC2-C347-B1EF-51C40E2D92A0}" type="slidenum">
              <a:rPr lang="en-US" smtClean="0"/>
              <a:t>‹#›</a:t>
            </a:fld>
            <a:endParaRPr lang="en-US"/>
          </a:p>
        </p:txBody>
      </p:sp>
    </p:spTree>
    <p:extLst>
      <p:ext uri="{BB962C8B-B14F-4D97-AF65-F5344CB8AC3E}">
        <p14:creationId xmlns:p14="http://schemas.microsoft.com/office/powerpoint/2010/main" val="4098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0124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985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591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6281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78463" y="1397000"/>
            <a:ext cx="11435077" cy="4622800"/>
          </a:xfrm>
        </p:spPr>
        <p:txBody>
          <a:bodyPr/>
          <a:lstStyle>
            <a:lvl1pPr marL="0" indent="0">
              <a:buNone/>
              <a:defRPr b="1">
                <a:solidFill>
                  <a:schemeClr val="tx2"/>
                </a:solidFill>
              </a:defRPr>
            </a:lvl1pPr>
            <a:lvl2pPr marL="256026" indent="-256026">
              <a:buFont typeface="Arial" panose="020B0604020202020204" pitchFamily="34" charset="0"/>
              <a:buChar char="•"/>
              <a:defRPr/>
            </a:lvl2pPr>
            <a:lvl3pPr marL="755885" indent="-341367">
              <a:buFont typeface="Arial" panose="020B0604020202020204" pitchFamily="34" charset="0"/>
              <a:buChar char="–"/>
              <a:defRPr/>
            </a:lvl3pPr>
            <a:lvl4pPr marL="1182594" indent="-268217">
              <a:buFont typeface="Arial" panose="020B0604020202020204" pitchFamily="34" charset="0"/>
              <a:buChar char="•"/>
              <a:defRPr/>
            </a:lvl4pPr>
            <a:lvl5pPr marL="1609304" indent="-30479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334443" y="6413122"/>
            <a:ext cx="662940" cy="365125"/>
          </a:xfrm>
          <a:prstGeom prst="rect">
            <a:avLst/>
          </a:prstGeom>
        </p:spPr>
        <p:txBody>
          <a:bodyPr vert="horz" lIns="91440" tIns="45720" rIns="91440" bIns="45720" rtlCol="0" anchor="ctr"/>
          <a:lstStyle>
            <a:lvl1pPr algn="r">
              <a:defRPr lang="en-US" sz="1467" smtClean="0"/>
            </a:lvl1pPr>
          </a:lstStyle>
          <a:p>
            <a:fld id="{AF1AFCDA-ABCC-4704-AB71-48FDE4F2FA4C}" type="slidenum">
              <a:rPr lang="en-US" smtClean="0"/>
              <a:pPr/>
              <a:t>‹#›</a:t>
            </a:fld>
            <a:endParaRPr lang="en-US"/>
          </a:p>
        </p:txBody>
      </p:sp>
      <p:sp>
        <p:nvSpPr>
          <p:cNvPr id="5" name="Text Placeholder 4"/>
          <p:cNvSpPr>
            <a:spLocks noGrp="1"/>
          </p:cNvSpPr>
          <p:nvPr>
            <p:ph type="body" sz="quarter" idx="10" hasCustomPrompt="1"/>
          </p:nvPr>
        </p:nvSpPr>
        <p:spPr>
          <a:xfrm>
            <a:off x="9665819" y="2"/>
            <a:ext cx="2526183" cy="249283"/>
          </a:xfrm>
        </p:spPr>
        <p:txBody>
          <a:bodyPr/>
          <a:lstStyle>
            <a:lvl1pPr algn="r">
              <a:defRPr sz="1067" baseline="0"/>
            </a:lvl1pPr>
          </a:lstStyle>
          <a:p>
            <a:pPr lvl="0"/>
            <a:r>
              <a:rPr lang="en-US" dirty="0"/>
              <a:t>CheckMate 067</a:t>
            </a:r>
          </a:p>
        </p:txBody>
      </p:sp>
    </p:spTree>
    <p:custDataLst>
      <p:tags r:id="rId1"/>
    </p:custDataLst>
    <p:extLst>
      <p:ext uri="{BB962C8B-B14F-4D97-AF65-F5344CB8AC3E}">
        <p14:creationId xmlns:p14="http://schemas.microsoft.com/office/powerpoint/2010/main" val="1607837730"/>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487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690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529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4495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1782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83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337403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4010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0970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53133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6798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5399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7887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6525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54759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50082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226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9946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553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86248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6483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8083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9116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7670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935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lIns="90000"/>
          <a:lstStyle>
            <a:lvl1pPr marL="0" indent="0">
              <a:tabLst/>
              <a:defRPr/>
            </a:lvl1pPr>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5245742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9" y="483162"/>
            <a:ext cx="10820401" cy="988192"/>
          </a:xfrm>
          <a:prstGeom prst="rect">
            <a:avLst/>
          </a:prstGeom>
        </p:spPr>
        <p:txBody>
          <a:bodyPr anchor="b">
            <a:normAutofit/>
          </a:bodyPr>
          <a:lstStyle>
            <a:lvl1pPr algn="l">
              <a:defRPr sz="24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783803"/>
            <a:ext cx="10820400" cy="3976917"/>
          </a:xfrm>
          <a:prstGeom prst="rect">
            <a:avLst/>
          </a:prstGeom>
        </p:spPr>
        <p:txBody>
          <a:bodyPr>
            <a:normAutofit/>
          </a:bodyPr>
          <a:lstStyle>
            <a:lvl1pPr marL="0" indent="0">
              <a:spcBef>
                <a:spcPts val="900"/>
              </a:spcBef>
              <a:buNone/>
              <a:defRPr sz="1350"/>
            </a:lvl1pPr>
            <a:lvl2pPr marL="557213" indent="-214313">
              <a:spcBef>
                <a:spcPts val="900"/>
              </a:spcBef>
              <a:buFont typeface="Arial" panose="020B0604020202020204" pitchFamily="34" charset="0"/>
              <a:buChar char="•"/>
              <a:defRPr sz="1200"/>
            </a:lvl2pPr>
            <a:lvl3pPr marL="900113" indent="-214313">
              <a:spcBef>
                <a:spcPts val="900"/>
              </a:spcBef>
              <a:buFont typeface="Arial" panose="020B0604020202020204" pitchFamily="34" charset="0"/>
              <a:buChar char="•"/>
              <a:defRPr sz="1050"/>
            </a:lvl3pPr>
            <a:lvl4pPr marL="10287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945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396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751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73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8273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7788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8320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6680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6/22/23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10170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74207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7"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DDC3-9CB2-FF0E-310E-A1EA9603EC8F}"/>
              </a:ext>
            </a:extLst>
          </p:cNvPr>
          <p:cNvSpPr>
            <a:spLocks noGrp="1"/>
          </p:cNvSpPr>
          <p:nvPr>
            <p:ph type="title"/>
          </p:nvPr>
        </p:nvSpPr>
        <p:spPr>
          <a:xfrm>
            <a:off x="609601" y="1709738"/>
            <a:ext cx="10515600" cy="2852737"/>
          </a:xfrm>
        </p:spPr>
        <p:txBody>
          <a:bodyPr>
            <a:normAutofit fontScale="90000"/>
          </a:bodyPr>
          <a:lstStyle/>
          <a:p>
            <a:r>
              <a:rPr lang="en-US" dirty="0"/>
              <a:t>Can You Use a Dual Checkpoint Inhibitor Regimen in an Unfit Patient With BRAF WT Metastatic Melanoma?</a:t>
            </a:r>
          </a:p>
        </p:txBody>
      </p:sp>
      <p:sp>
        <p:nvSpPr>
          <p:cNvPr id="3" name="Subtitle 2">
            <a:extLst>
              <a:ext uri="{FF2B5EF4-FFF2-40B4-BE49-F238E27FC236}">
                <a16:creationId xmlns:a16="http://schemas.microsoft.com/office/drawing/2014/main" id="{090C7E4E-6EE4-2E7A-0420-B476FC9FD389}"/>
              </a:ext>
            </a:extLst>
          </p:cNvPr>
          <p:cNvSpPr>
            <a:spLocks noGrp="1"/>
          </p:cNvSpPr>
          <p:nvPr>
            <p:ph type="body" idx="1"/>
          </p:nvPr>
        </p:nvSpPr>
        <p:spPr>
          <a:xfrm>
            <a:off x="609601" y="4589463"/>
            <a:ext cx="10515600" cy="1500187"/>
          </a:xfrm>
        </p:spPr>
        <p:txBody>
          <a:bodyPr>
            <a:noAutofit/>
          </a:bodyPr>
          <a:lstStyle/>
          <a:p>
            <a:pPr>
              <a:spcBef>
                <a:spcPts val="0"/>
              </a:spcBef>
            </a:pPr>
            <a:r>
              <a:rPr lang="en-US" sz="1600" dirty="0"/>
              <a:t>Jason J. Luke, MD, FACP</a:t>
            </a:r>
          </a:p>
          <a:p>
            <a:pPr>
              <a:spcBef>
                <a:spcPts val="0"/>
              </a:spcBef>
            </a:pPr>
            <a:r>
              <a:rPr lang="en-US" sz="1400" dirty="0"/>
              <a:t>Interim Associate Director for Clinical Research</a:t>
            </a:r>
          </a:p>
          <a:p>
            <a:pPr>
              <a:spcBef>
                <a:spcPts val="0"/>
              </a:spcBef>
            </a:pPr>
            <a:r>
              <a:rPr lang="en-US" sz="1400" dirty="0"/>
              <a:t>Director - Immunotherapy and Drug Development Center</a:t>
            </a:r>
          </a:p>
          <a:p>
            <a:pPr>
              <a:spcBef>
                <a:spcPts val="0"/>
              </a:spcBef>
            </a:pPr>
            <a:r>
              <a:rPr lang="en-US" sz="1400" dirty="0"/>
              <a:t>Associate Professor of Medicine</a:t>
            </a:r>
          </a:p>
          <a:p>
            <a:pPr>
              <a:spcBef>
                <a:spcPts val="0"/>
              </a:spcBef>
            </a:pPr>
            <a:r>
              <a:rPr lang="en-US" sz="1400" dirty="0"/>
              <a:t>UPMC Hillman Cancer Center and University of Pittsburgh</a:t>
            </a:r>
          </a:p>
          <a:p>
            <a:pPr>
              <a:spcBef>
                <a:spcPts val="0"/>
              </a:spcBef>
            </a:pPr>
            <a:r>
              <a:rPr lang="en-US" sz="1400" dirty="0"/>
              <a:t>Pittsburgh, PA</a:t>
            </a:r>
          </a:p>
          <a:p>
            <a:pPr>
              <a:spcBef>
                <a:spcPts val="0"/>
              </a:spcBef>
            </a:pPr>
            <a:endParaRPr lang="en-US" sz="1600" dirty="0"/>
          </a:p>
        </p:txBody>
      </p:sp>
      <p:sp>
        <p:nvSpPr>
          <p:cNvPr id="4" name="TextBox 3">
            <a:extLst>
              <a:ext uri="{FF2B5EF4-FFF2-40B4-BE49-F238E27FC236}">
                <a16:creationId xmlns:a16="http://schemas.microsoft.com/office/drawing/2014/main" id="{BFB70C74-A5DC-8381-D40B-DA03D328A3A3}"/>
              </a:ext>
            </a:extLst>
          </p:cNvPr>
          <p:cNvSpPr txBox="1"/>
          <p:nvPr/>
        </p:nvSpPr>
        <p:spPr>
          <a:xfrm>
            <a:off x="6511461" y="4589463"/>
            <a:ext cx="5365465" cy="1231106"/>
          </a:xfrm>
          <a:prstGeom prst="rect">
            <a:avLst/>
          </a:prstGeom>
          <a:noFill/>
        </p:spPr>
        <p:txBody>
          <a:bodyPr wrap="square" rtlCol="0">
            <a:spAutoFit/>
          </a:bodyPr>
          <a:lstStyle/>
          <a:p>
            <a:r>
              <a:rPr lang="en-US" dirty="0"/>
              <a:t>Elizabeth Buchbinder, MD</a:t>
            </a:r>
          </a:p>
          <a:p>
            <a:r>
              <a:rPr lang="en-US" sz="1400" dirty="0"/>
              <a:t>Assistant Professor</a:t>
            </a:r>
          </a:p>
          <a:p>
            <a:r>
              <a:rPr lang="en-US" sz="1400" dirty="0"/>
              <a:t>Dana-Farber Cancer Institute </a:t>
            </a:r>
          </a:p>
          <a:p>
            <a:r>
              <a:rPr lang="en-US" sz="1400" dirty="0"/>
              <a:t>Harvard Medical School</a:t>
            </a:r>
          </a:p>
          <a:p>
            <a:r>
              <a:rPr lang="en-US" sz="1400" dirty="0"/>
              <a:t>Boston, MA</a:t>
            </a:r>
          </a:p>
        </p:txBody>
      </p:sp>
    </p:spTree>
    <p:extLst>
      <p:ext uri="{BB962C8B-B14F-4D97-AF65-F5344CB8AC3E}">
        <p14:creationId xmlns:p14="http://schemas.microsoft.com/office/powerpoint/2010/main" val="350477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Metastatic Melanoma: Solving Clinical Dilemmas in Frontline ICI Treatment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risks and benefits of dual immune checkpoint inhibition and identify patient and disease characteristics that may impact the choice of therapy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Use data to determine optimal treatment sequencing for BRAF-mutated,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clinical challenges surrounding the use of immune checkpoint inhibitors in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506EF-FE6E-8F19-D1BA-1C204E2344F5}"/>
              </a:ext>
            </a:extLst>
          </p:cNvPr>
          <p:cNvSpPr>
            <a:spLocks noGrp="1"/>
          </p:cNvSpPr>
          <p:nvPr>
            <p:ph type="title"/>
          </p:nvPr>
        </p:nvSpPr>
        <p:spPr>
          <a:xfrm>
            <a:off x="609600" y="199505"/>
            <a:ext cx="10744200" cy="1185577"/>
          </a:xfrm>
        </p:spPr>
        <p:txBody>
          <a:bodyPr>
            <a:normAutofit/>
          </a:bodyPr>
          <a:lstStyle/>
          <a:p>
            <a:r>
              <a:rPr lang="en-US" dirty="0"/>
              <a:t>An Unfit Patient With BRAF Wild-Type (WT) Metastatic Melanoma</a:t>
            </a:r>
          </a:p>
        </p:txBody>
      </p:sp>
      <p:sp>
        <p:nvSpPr>
          <p:cNvPr id="5" name="Content Placeholder 4">
            <a:extLst>
              <a:ext uri="{FF2B5EF4-FFF2-40B4-BE49-F238E27FC236}">
                <a16:creationId xmlns:a16="http://schemas.microsoft.com/office/drawing/2014/main" id="{95BC8DBD-B85C-7375-98C1-4A64A8156D85}"/>
              </a:ext>
            </a:extLst>
          </p:cNvPr>
          <p:cNvSpPr>
            <a:spLocks noGrp="1"/>
          </p:cNvSpPr>
          <p:nvPr>
            <p:ph idx="1"/>
          </p:nvPr>
        </p:nvSpPr>
        <p:spPr>
          <a:xfrm>
            <a:off x="609600" y="1477906"/>
            <a:ext cx="10744200" cy="4722477"/>
          </a:xfrm>
        </p:spPr>
        <p:txBody>
          <a:bodyPr/>
          <a:lstStyle/>
          <a:p>
            <a:r>
              <a:rPr lang="en-US" dirty="0"/>
              <a:t>72-year-old man with a previous medical history of deformative arthritis who lives alone and presents with back pain</a:t>
            </a:r>
          </a:p>
          <a:p>
            <a:r>
              <a:rPr lang="en-US" dirty="0"/>
              <a:t>Upon exam is found to have a T4b primary on the upper back</a:t>
            </a:r>
          </a:p>
          <a:p>
            <a:r>
              <a:rPr lang="en-US" dirty="0"/>
              <a:t>Imaging shows metastatic disease in multiple vertebrae as well as nodal chains</a:t>
            </a:r>
          </a:p>
          <a:p>
            <a:r>
              <a:rPr lang="en-US" dirty="0"/>
              <a:t>Biopsy of a node identifies BRAF WT, NRAS </a:t>
            </a:r>
            <a:r>
              <a:rPr lang="en-US" dirty="0" err="1"/>
              <a:t>Q61K</a:t>
            </a:r>
            <a:r>
              <a:rPr lang="en-US" dirty="0"/>
              <a:t>, PD-L1 negative</a:t>
            </a:r>
          </a:p>
          <a:p>
            <a:r>
              <a:rPr lang="en-US" dirty="0"/>
              <a:t>Patient is able to complete activities of daily living but not able to work in his tool garage as he used to do</a:t>
            </a:r>
          </a:p>
          <a:p>
            <a:endParaRPr lang="en-US" dirty="0"/>
          </a:p>
        </p:txBody>
      </p:sp>
      <p:sp>
        <p:nvSpPr>
          <p:cNvPr id="7" name="Footer Placeholder 6">
            <a:extLst>
              <a:ext uri="{FF2B5EF4-FFF2-40B4-BE49-F238E27FC236}">
                <a16:creationId xmlns:a16="http://schemas.microsoft.com/office/drawing/2014/main" id="{050A985A-7494-42E1-F54C-A6BD47967EA1}"/>
              </a:ext>
            </a:extLst>
          </p:cNvPr>
          <p:cNvSpPr>
            <a:spLocks noGrp="1"/>
          </p:cNvSpPr>
          <p:nvPr>
            <p:ph type="ftr" sz="quarter" idx="3"/>
          </p:nvPr>
        </p:nvSpPr>
        <p:spPr/>
        <p:txBody>
          <a:bodyPr/>
          <a:lstStyle/>
          <a:p>
            <a:r>
              <a:rPr lang="en-US" dirty="0"/>
              <a:t>PD-L1, programmed death 1; WT, wild-type.</a:t>
            </a:r>
          </a:p>
        </p:txBody>
      </p:sp>
    </p:spTree>
    <p:extLst>
      <p:ext uri="{BB962C8B-B14F-4D97-AF65-F5344CB8AC3E}">
        <p14:creationId xmlns:p14="http://schemas.microsoft.com/office/powerpoint/2010/main" val="281320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25FA-ED89-9962-D1B3-F25C0F90CE25}"/>
              </a:ext>
            </a:extLst>
          </p:cNvPr>
          <p:cNvSpPr>
            <a:spLocks noGrp="1"/>
          </p:cNvSpPr>
          <p:nvPr>
            <p:ph type="title"/>
          </p:nvPr>
        </p:nvSpPr>
        <p:spPr>
          <a:xfrm>
            <a:off x="469542" y="208873"/>
            <a:ext cx="11390616" cy="1184275"/>
          </a:xfrm>
        </p:spPr>
        <p:txBody>
          <a:bodyPr anchor="t">
            <a:noAutofit/>
          </a:bodyPr>
          <a:lstStyle/>
          <a:p>
            <a:pPr algn="ctr"/>
            <a:r>
              <a:rPr lang="en-US" sz="2800" dirty="0"/>
              <a:t>OS with Single Agent &amp; Dual Agent Immune Checkpoint Inhibition</a:t>
            </a:r>
          </a:p>
        </p:txBody>
      </p:sp>
      <p:grpSp>
        <p:nvGrpSpPr>
          <p:cNvPr id="24" name="Group 23">
            <a:extLst>
              <a:ext uri="{FF2B5EF4-FFF2-40B4-BE49-F238E27FC236}">
                <a16:creationId xmlns:a16="http://schemas.microsoft.com/office/drawing/2014/main" id="{55C2E4E3-4232-7A09-AC61-A8BEDC4C24AB}"/>
              </a:ext>
            </a:extLst>
          </p:cNvPr>
          <p:cNvGrpSpPr/>
          <p:nvPr/>
        </p:nvGrpSpPr>
        <p:grpSpPr>
          <a:xfrm>
            <a:off x="7014001" y="1010349"/>
            <a:ext cx="4070338" cy="2665960"/>
            <a:chOff x="7208643" y="3912232"/>
            <a:chExt cx="3793688" cy="2484762"/>
          </a:xfrm>
        </p:grpSpPr>
        <p:pic>
          <p:nvPicPr>
            <p:cNvPr id="15" name="Picture 14">
              <a:extLst>
                <a:ext uri="{FF2B5EF4-FFF2-40B4-BE49-F238E27FC236}">
                  <a16:creationId xmlns:a16="http://schemas.microsoft.com/office/drawing/2014/main" id="{3A2DF810-440C-1047-9238-335409A68FB8}"/>
                </a:ext>
              </a:extLst>
            </p:cNvPr>
            <p:cNvPicPr>
              <a:picLocks noChangeAspect="1"/>
            </p:cNvPicPr>
            <p:nvPr/>
          </p:nvPicPr>
          <p:blipFill rotWithShape="1">
            <a:blip r:embed="rId2"/>
            <a:srcRect t="4885"/>
            <a:stretch/>
          </p:blipFill>
          <p:spPr>
            <a:xfrm>
              <a:off x="7208643" y="3928114"/>
              <a:ext cx="3793688" cy="2468880"/>
            </a:xfrm>
            <a:prstGeom prst="rect">
              <a:avLst/>
            </a:prstGeom>
          </p:spPr>
        </p:pic>
        <p:sp>
          <p:nvSpPr>
            <p:cNvPr id="16" name="TextBox 15">
              <a:extLst>
                <a:ext uri="{FF2B5EF4-FFF2-40B4-BE49-F238E27FC236}">
                  <a16:creationId xmlns:a16="http://schemas.microsoft.com/office/drawing/2014/main" id="{67414E10-BD9D-C429-E416-A6BD1243B841}"/>
                </a:ext>
              </a:extLst>
            </p:cNvPr>
            <p:cNvSpPr txBox="1"/>
            <p:nvPr/>
          </p:nvSpPr>
          <p:spPr>
            <a:xfrm>
              <a:off x="8496711" y="3912232"/>
              <a:ext cx="1680140" cy="369332"/>
            </a:xfrm>
            <a:prstGeom prst="rect">
              <a:avLst/>
            </a:prstGeom>
            <a:noFill/>
          </p:spPr>
          <p:txBody>
            <a:bodyPr wrap="none" rtlCol="0">
              <a:spAutoFit/>
            </a:bodyPr>
            <a:lstStyle/>
            <a:p>
              <a:r>
                <a:rPr lang="en-US" b="1" dirty="0"/>
                <a:t>CheckMate-066</a:t>
              </a:r>
            </a:p>
          </p:txBody>
        </p:sp>
      </p:grpSp>
      <p:sp>
        <p:nvSpPr>
          <p:cNvPr id="11" name="Footer Placeholder 10">
            <a:extLst>
              <a:ext uri="{FF2B5EF4-FFF2-40B4-BE49-F238E27FC236}">
                <a16:creationId xmlns:a16="http://schemas.microsoft.com/office/drawing/2014/main" id="{BF6D7B8C-FDD9-4C64-1239-BB8C27F79A15}"/>
              </a:ext>
            </a:extLst>
          </p:cNvPr>
          <p:cNvSpPr>
            <a:spLocks noGrp="1"/>
          </p:cNvSpPr>
          <p:nvPr>
            <p:ph type="ftr" sz="quarter" idx="3"/>
          </p:nvPr>
        </p:nvSpPr>
        <p:spPr>
          <a:xfrm>
            <a:off x="609601" y="6356350"/>
            <a:ext cx="11310550" cy="442131"/>
          </a:xfrm>
        </p:spPr>
        <p:txBody>
          <a:bodyPr/>
          <a:lstStyle/>
          <a:p>
            <a:r>
              <a:rPr lang="en-US" sz="900" dirty="0"/>
              <a:t>CI; confidence interval; DTIC, dacarbazine; HR, hazard ratio; NIVO, nivolumab; NR, not reached; OS, overall survival; RELA, </a:t>
            </a:r>
            <a:r>
              <a:rPr lang="en-US" sz="900" dirty="0" err="1"/>
              <a:t>relatlimab</a:t>
            </a:r>
            <a:r>
              <a:rPr lang="en-US" sz="900" dirty="0"/>
              <a:t>.</a:t>
            </a:r>
          </a:p>
          <a:p>
            <a:r>
              <a:rPr lang="en-US" sz="900" dirty="0"/>
              <a:t>Robert C, et al. </a:t>
            </a:r>
            <a:r>
              <a:rPr lang="en-US" sz="900" i="1" dirty="0"/>
              <a:t>Lancet Oncol. </a:t>
            </a:r>
            <a:r>
              <a:rPr lang="en-US" sz="900" dirty="0"/>
              <a:t>2019;20(9):1239-1251; Robert C, et al. </a:t>
            </a:r>
            <a:r>
              <a:rPr lang="en-US" sz="900" i="1" dirty="0"/>
              <a:t>J Clin Oncol. </a:t>
            </a:r>
            <a:r>
              <a:rPr lang="en-US" sz="900" dirty="0"/>
              <a:t>2020;38(33):3937-3946; </a:t>
            </a:r>
            <a:r>
              <a:rPr lang="en-US" sz="900" dirty="0" err="1"/>
              <a:t>Tawbi</a:t>
            </a:r>
            <a:r>
              <a:rPr lang="en-US" sz="900" dirty="0"/>
              <a:t> HA, et al. ASCO 2023. Abstract 9502; </a:t>
            </a:r>
            <a:r>
              <a:rPr lang="en-US" sz="900" dirty="0" err="1"/>
              <a:t>Wolchok</a:t>
            </a:r>
            <a:r>
              <a:rPr lang="en-US" sz="900" dirty="0"/>
              <a:t> JD, et al. </a:t>
            </a:r>
            <a:r>
              <a:rPr lang="en-US" sz="900" i="1" dirty="0"/>
              <a:t>J Clin Oncol. </a:t>
            </a:r>
            <a:r>
              <a:rPr lang="en-US" sz="900" dirty="0"/>
              <a:t>2022;40(2):127-137.</a:t>
            </a:r>
          </a:p>
        </p:txBody>
      </p:sp>
      <p:grpSp>
        <p:nvGrpSpPr>
          <p:cNvPr id="20" name="Group 19">
            <a:extLst>
              <a:ext uri="{FF2B5EF4-FFF2-40B4-BE49-F238E27FC236}">
                <a16:creationId xmlns:a16="http://schemas.microsoft.com/office/drawing/2014/main" id="{D2F3F96B-F0C9-9945-DC4B-1E0B88752A5B}"/>
              </a:ext>
            </a:extLst>
          </p:cNvPr>
          <p:cNvGrpSpPr/>
          <p:nvPr/>
        </p:nvGrpSpPr>
        <p:grpSpPr>
          <a:xfrm>
            <a:off x="6375280" y="3947292"/>
            <a:ext cx="5602177" cy="2480004"/>
            <a:chOff x="797548" y="4012107"/>
            <a:chExt cx="5056002" cy="2238220"/>
          </a:xfrm>
        </p:grpSpPr>
        <p:pic>
          <p:nvPicPr>
            <p:cNvPr id="12" name="Picture 11">
              <a:extLst>
                <a:ext uri="{FF2B5EF4-FFF2-40B4-BE49-F238E27FC236}">
                  <a16:creationId xmlns:a16="http://schemas.microsoft.com/office/drawing/2014/main" id="{F4DD0822-A28B-C70C-2412-0FEF0614AC6B}"/>
                </a:ext>
              </a:extLst>
            </p:cNvPr>
            <p:cNvPicPr>
              <a:picLocks noChangeAspect="1"/>
            </p:cNvPicPr>
            <p:nvPr/>
          </p:nvPicPr>
          <p:blipFill rotWithShape="1">
            <a:blip r:embed="rId3"/>
            <a:srcRect t="9781" b="16734"/>
            <a:stretch/>
          </p:blipFill>
          <p:spPr>
            <a:xfrm>
              <a:off x="797548" y="4215860"/>
              <a:ext cx="5056002" cy="1814238"/>
            </a:xfrm>
            <a:prstGeom prst="rect">
              <a:avLst/>
            </a:prstGeom>
          </p:spPr>
        </p:pic>
        <p:sp>
          <p:nvSpPr>
            <p:cNvPr id="14" name="Rectangle 13">
              <a:extLst>
                <a:ext uri="{FF2B5EF4-FFF2-40B4-BE49-F238E27FC236}">
                  <a16:creationId xmlns:a16="http://schemas.microsoft.com/office/drawing/2014/main" id="{F45EC324-AEA4-A546-D3E0-78EBD267D240}"/>
                </a:ext>
              </a:extLst>
            </p:cNvPr>
            <p:cNvSpPr/>
            <p:nvPr/>
          </p:nvSpPr>
          <p:spPr>
            <a:xfrm>
              <a:off x="3435178" y="4012107"/>
              <a:ext cx="1968844" cy="7520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2324DA-ED42-DD8D-BB25-8C388832485B}"/>
                </a:ext>
              </a:extLst>
            </p:cNvPr>
            <p:cNvSpPr txBox="1"/>
            <p:nvPr/>
          </p:nvSpPr>
          <p:spPr>
            <a:xfrm>
              <a:off x="2344062" y="4031194"/>
              <a:ext cx="1962973" cy="369332"/>
            </a:xfrm>
            <a:prstGeom prst="rect">
              <a:avLst/>
            </a:prstGeom>
            <a:noFill/>
          </p:spPr>
          <p:txBody>
            <a:bodyPr wrap="none" rtlCol="0">
              <a:spAutoFit/>
            </a:bodyPr>
            <a:lstStyle/>
            <a:p>
              <a:pPr algn="ctr"/>
              <a:r>
                <a:rPr lang="en-US" b="1" dirty="0"/>
                <a:t>RELATIVITY-047</a:t>
              </a:r>
            </a:p>
          </p:txBody>
        </p:sp>
        <p:sp>
          <p:nvSpPr>
            <p:cNvPr id="19" name="TextBox 18">
              <a:extLst>
                <a:ext uri="{FF2B5EF4-FFF2-40B4-BE49-F238E27FC236}">
                  <a16:creationId xmlns:a16="http://schemas.microsoft.com/office/drawing/2014/main" id="{296238C6-5DD9-9DA7-F29F-504A0A06231B}"/>
                </a:ext>
              </a:extLst>
            </p:cNvPr>
            <p:cNvSpPr txBox="1"/>
            <p:nvPr/>
          </p:nvSpPr>
          <p:spPr>
            <a:xfrm>
              <a:off x="2905727" y="5988717"/>
              <a:ext cx="744619" cy="261610"/>
            </a:xfrm>
            <a:prstGeom prst="rect">
              <a:avLst/>
            </a:prstGeom>
            <a:noFill/>
          </p:spPr>
          <p:txBody>
            <a:bodyPr wrap="square">
              <a:spAutoFit/>
            </a:bodyPr>
            <a:lstStyle/>
            <a:p>
              <a:pPr algn="ctr"/>
              <a:r>
                <a:rPr lang="en-US" sz="1100" dirty="0"/>
                <a:t>Months</a:t>
              </a:r>
            </a:p>
          </p:txBody>
        </p:sp>
      </p:grpSp>
      <p:grpSp>
        <p:nvGrpSpPr>
          <p:cNvPr id="26" name="Group 25">
            <a:extLst>
              <a:ext uri="{FF2B5EF4-FFF2-40B4-BE49-F238E27FC236}">
                <a16:creationId xmlns:a16="http://schemas.microsoft.com/office/drawing/2014/main" id="{3F89B194-A0F4-ECF6-929D-447EE82E5D7F}"/>
              </a:ext>
            </a:extLst>
          </p:cNvPr>
          <p:cNvGrpSpPr/>
          <p:nvPr/>
        </p:nvGrpSpPr>
        <p:grpSpPr>
          <a:xfrm>
            <a:off x="98961" y="1150625"/>
            <a:ext cx="6729749" cy="2602493"/>
            <a:chOff x="98961" y="1150625"/>
            <a:chExt cx="6729749" cy="2602493"/>
          </a:xfrm>
        </p:grpSpPr>
        <p:grpSp>
          <p:nvGrpSpPr>
            <p:cNvPr id="7" name="Group 6">
              <a:extLst>
                <a:ext uri="{FF2B5EF4-FFF2-40B4-BE49-F238E27FC236}">
                  <a16:creationId xmlns:a16="http://schemas.microsoft.com/office/drawing/2014/main" id="{7EEAF584-E095-9742-E06B-408A2A3E31CA}"/>
                </a:ext>
              </a:extLst>
            </p:cNvPr>
            <p:cNvGrpSpPr/>
            <p:nvPr/>
          </p:nvGrpSpPr>
          <p:grpSpPr>
            <a:xfrm>
              <a:off x="98961" y="1150625"/>
              <a:ext cx="6729749" cy="2466017"/>
              <a:chOff x="98961" y="1155933"/>
              <a:chExt cx="6729749" cy="2466017"/>
            </a:xfrm>
          </p:grpSpPr>
          <p:pic>
            <p:nvPicPr>
              <p:cNvPr id="4" name="Picture 3">
                <a:extLst>
                  <a:ext uri="{FF2B5EF4-FFF2-40B4-BE49-F238E27FC236}">
                    <a16:creationId xmlns:a16="http://schemas.microsoft.com/office/drawing/2014/main" id="{C3238765-3998-00B9-1E60-B72568F60220}"/>
                  </a:ext>
                </a:extLst>
              </p:cNvPr>
              <p:cNvPicPr>
                <a:picLocks noChangeAspect="1"/>
              </p:cNvPicPr>
              <p:nvPr/>
            </p:nvPicPr>
            <p:blipFill>
              <a:blip r:embed="rId4"/>
              <a:stretch>
                <a:fillRect/>
              </a:stretch>
            </p:blipFill>
            <p:spPr>
              <a:xfrm>
                <a:off x="98961" y="1155933"/>
                <a:ext cx="6453179" cy="2466017"/>
              </a:xfrm>
              <a:prstGeom prst="rect">
                <a:avLst/>
              </a:prstGeom>
            </p:spPr>
          </p:pic>
          <p:sp>
            <p:nvSpPr>
              <p:cNvPr id="6" name="TextBox 5">
                <a:extLst>
                  <a:ext uri="{FF2B5EF4-FFF2-40B4-BE49-F238E27FC236}">
                    <a16:creationId xmlns:a16="http://schemas.microsoft.com/office/drawing/2014/main" id="{D47BDA9D-43C7-6288-DACE-B4D5899796F5}"/>
                  </a:ext>
                </a:extLst>
              </p:cNvPr>
              <p:cNvSpPr txBox="1"/>
              <p:nvPr/>
            </p:nvSpPr>
            <p:spPr>
              <a:xfrm>
                <a:off x="4407613" y="1237290"/>
                <a:ext cx="2421097" cy="523220"/>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dirty="0">
                  <a:solidFill>
                    <a:srgbClr val="000000"/>
                  </a:solidFill>
                  <a:latin typeface="Arial" pitchFamily="34" charset="0"/>
                  <a:cs typeface="Arial" pitchFamily="34" charset="0"/>
                </a:endParaRPr>
              </a:p>
            </p:txBody>
          </p:sp>
        </p:grpSp>
        <p:sp>
          <p:nvSpPr>
            <p:cNvPr id="25" name="TextBox 24">
              <a:extLst>
                <a:ext uri="{FF2B5EF4-FFF2-40B4-BE49-F238E27FC236}">
                  <a16:creationId xmlns:a16="http://schemas.microsoft.com/office/drawing/2014/main" id="{AE31D689-1F69-C105-2BE0-A3466EBA3A9B}"/>
                </a:ext>
              </a:extLst>
            </p:cNvPr>
            <p:cNvSpPr txBox="1"/>
            <p:nvPr/>
          </p:nvSpPr>
          <p:spPr>
            <a:xfrm>
              <a:off x="2257561" y="3522286"/>
              <a:ext cx="2682146" cy="230832"/>
            </a:xfrm>
            <a:prstGeom prst="rect">
              <a:avLst/>
            </a:prstGeom>
            <a:solidFill>
              <a:schemeClr val="bg1"/>
            </a:solidFill>
          </p:spPr>
          <p:txBody>
            <a:bodyPr wrap="square">
              <a:spAutoFit/>
            </a:bodyPr>
            <a:lstStyle/>
            <a:p>
              <a:pPr algn="ctr"/>
              <a:r>
                <a:rPr lang="en-US" sz="900" dirty="0"/>
                <a:t>Time since randomization (months)</a:t>
              </a:r>
            </a:p>
          </p:txBody>
        </p:sp>
      </p:grpSp>
      <p:sp>
        <p:nvSpPr>
          <p:cNvPr id="27" name="TextBox 26">
            <a:extLst>
              <a:ext uri="{FF2B5EF4-FFF2-40B4-BE49-F238E27FC236}">
                <a16:creationId xmlns:a16="http://schemas.microsoft.com/office/drawing/2014/main" id="{17731F6B-69C3-D093-2747-AB8D04E7260F}"/>
              </a:ext>
            </a:extLst>
          </p:cNvPr>
          <p:cNvSpPr txBox="1"/>
          <p:nvPr/>
        </p:nvSpPr>
        <p:spPr>
          <a:xfrm>
            <a:off x="2798958" y="1023816"/>
            <a:ext cx="1494063" cy="369332"/>
          </a:xfrm>
          <a:prstGeom prst="rect">
            <a:avLst/>
          </a:prstGeom>
          <a:noFill/>
        </p:spPr>
        <p:txBody>
          <a:bodyPr wrap="none" rtlCol="0">
            <a:spAutoFit/>
          </a:bodyPr>
          <a:lstStyle/>
          <a:p>
            <a:r>
              <a:rPr lang="en-US" b="1" dirty="0"/>
              <a:t>KEYNOTE-006</a:t>
            </a:r>
          </a:p>
        </p:txBody>
      </p:sp>
      <p:grpSp>
        <p:nvGrpSpPr>
          <p:cNvPr id="10" name="Group 9">
            <a:extLst>
              <a:ext uri="{FF2B5EF4-FFF2-40B4-BE49-F238E27FC236}">
                <a16:creationId xmlns:a16="http://schemas.microsoft.com/office/drawing/2014/main" id="{2142F7BC-9EEA-7B49-5976-71AA059EB893}"/>
              </a:ext>
            </a:extLst>
          </p:cNvPr>
          <p:cNvGrpSpPr/>
          <p:nvPr/>
        </p:nvGrpSpPr>
        <p:grpSpPr>
          <a:xfrm>
            <a:off x="1174610" y="3883798"/>
            <a:ext cx="5152686" cy="2418500"/>
            <a:chOff x="1222594" y="3864454"/>
            <a:chExt cx="5152686" cy="2418500"/>
          </a:xfrm>
        </p:grpSpPr>
        <p:grpSp>
          <p:nvGrpSpPr>
            <p:cNvPr id="23" name="Group 22">
              <a:extLst>
                <a:ext uri="{FF2B5EF4-FFF2-40B4-BE49-F238E27FC236}">
                  <a16:creationId xmlns:a16="http://schemas.microsoft.com/office/drawing/2014/main" id="{C4EC765C-9557-42EC-20D0-306184E3B473}"/>
                </a:ext>
              </a:extLst>
            </p:cNvPr>
            <p:cNvGrpSpPr/>
            <p:nvPr/>
          </p:nvGrpSpPr>
          <p:grpSpPr>
            <a:xfrm>
              <a:off x="1222594" y="3864454"/>
              <a:ext cx="4645254" cy="2418500"/>
              <a:chOff x="6782860" y="1117422"/>
              <a:chExt cx="4645254" cy="2418500"/>
            </a:xfrm>
          </p:grpSpPr>
          <p:pic>
            <p:nvPicPr>
              <p:cNvPr id="8" name="Picture 7">
                <a:extLst>
                  <a:ext uri="{FF2B5EF4-FFF2-40B4-BE49-F238E27FC236}">
                    <a16:creationId xmlns:a16="http://schemas.microsoft.com/office/drawing/2014/main" id="{87867F6A-2F94-2618-9CA5-6F275B3B9430}"/>
                  </a:ext>
                </a:extLst>
              </p:cNvPr>
              <p:cNvPicPr>
                <a:picLocks noChangeAspect="1"/>
              </p:cNvPicPr>
              <p:nvPr/>
            </p:nvPicPr>
            <p:blipFill rotWithShape="1">
              <a:blip r:embed="rId5"/>
              <a:srcRect t="13726" b="7611"/>
              <a:stretch/>
            </p:blipFill>
            <p:spPr>
              <a:xfrm>
                <a:off x="6782860" y="1200260"/>
                <a:ext cx="4645254" cy="2335662"/>
              </a:xfrm>
              <a:prstGeom prst="rect">
                <a:avLst/>
              </a:prstGeom>
            </p:spPr>
          </p:pic>
          <p:sp>
            <p:nvSpPr>
              <p:cNvPr id="21" name="Rectangle 20">
                <a:extLst>
                  <a:ext uri="{FF2B5EF4-FFF2-40B4-BE49-F238E27FC236}">
                    <a16:creationId xmlns:a16="http://schemas.microsoft.com/office/drawing/2014/main" id="{0CD38422-FA88-B106-327C-3BB5CA0DC973}"/>
                  </a:ext>
                </a:extLst>
              </p:cNvPr>
              <p:cNvSpPr/>
              <p:nvPr/>
            </p:nvSpPr>
            <p:spPr>
              <a:xfrm>
                <a:off x="8005566" y="1117422"/>
                <a:ext cx="3422548" cy="655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6388C3-4FB9-B83B-6477-4FCA7F0E702A}"/>
                  </a:ext>
                </a:extLst>
              </p:cNvPr>
              <p:cNvSpPr txBox="1"/>
              <p:nvPr/>
            </p:nvSpPr>
            <p:spPr>
              <a:xfrm>
                <a:off x="8328136" y="1226843"/>
                <a:ext cx="1864613" cy="369332"/>
              </a:xfrm>
              <a:prstGeom prst="rect">
                <a:avLst/>
              </a:prstGeom>
              <a:noFill/>
            </p:spPr>
            <p:txBody>
              <a:bodyPr wrap="none" rtlCol="0">
                <a:spAutoFit/>
              </a:bodyPr>
              <a:lstStyle/>
              <a:p>
                <a:pPr algn="ctr"/>
                <a:r>
                  <a:rPr lang="en-US" b="1" dirty="0"/>
                  <a:t>CheckMate-067</a:t>
                </a:r>
              </a:p>
            </p:txBody>
          </p:sp>
        </p:grpSp>
        <p:sp>
          <p:nvSpPr>
            <p:cNvPr id="3" name="TextBox 2">
              <a:extLst>
                <a:ext uri="{FF2B5EF4-FFF2-40B4-BE49-F238E27FC236}">
                  <a16:creationId xmlns:a16="http://schemas.microsoft.com/office/drawing/2014/main" id="{AE90D002-073A-54FD-33C4-17405E9CEB24}"/>
                </a:ext>
              </a:extLst>
            </p:cNvPr>
            <p:cNvSpPr txBox="1"/>
            <p:nvPr/>
          </p:nvSpPr>
          <p:spPr>
            <a:xfrm>
              <a:off x="5695759" y="4947333"/>
              <a:ext cx="679521" cy="230832"/>
            </a:xfrm>
            <a:prstGeom prst="rect">
              <a:avLst/>
            </a:prstGeom>
            <a:noFill/>
          </p:spPr>
          <p:txBody>
            <a:bodyPr wrap="square">
              <a:spAutoFit/>
            </a:bodyPr>
            <a:lstStyle/>
            <a:p>
              <a:pPr algn="ctr"/>
              <a:r>
                <a:rPr lang="en-US" sz="900" b="1" dirty="0">
                  <a:solidFill>
                    <a:srgbClr val="A91B34"/>
                  </a:solidFill>
                </a:rPr>
                <a:t>NIVO/IPI</a:t>
              </a:r>
            </a:p>
          </p:txBody>
        </p:sp>
        <p:sp>
          <p:nvSpPr>
            <p:cNvPr id="5" name="TextBox 4">
              <a:extLst>
                <a:ext uri="{FF2B5EF4-FFF2-40B4-BE49-F238E27FC236}">
                  <a16:creationId xmlns:a16="http://schemas.microsoft.com/office/drawing/2014/main" id="{D77C7FD4-3A81-3BF9-55DB-A7DE9E8556A2}"/>
                </a:ext>
              </a:extLst>
            </p:cNvPr>
            <p:cNvSpPr txBox="1"/>
            <p:nvPr/>
          </p:nvSpPr>
          <p:spPr>
            <a:xfrm>
              <a:off x="5574797" y="5115123"/>
              <a:ext cx="679521" cy="230832"/>
            </a:xfrm>
            <a:prstGeom prst="rect">
              <a:avLst/>
            </a:prstGeom>
            <a:noFill/>
          </p:spPr>
          <p:txBody>
            <a:bodyPr wrap="square">
              <a:spAutoFit/>
            </a:bodyPr>
            <a:lstStyle/>
            <a:p>
              <a:pPr algn="ctr"/>
              <a:r>
                <a:rPr lang="en-US" sz="900" b="1" dirty="0">
                  <a:solidFill>
                    <a:srgbClr val="0177A5"/>
                  </a:solidFill>
                </a:rPr>
                <a:t>NIVO</a:t>
              </a:r>
            </a:p>
          </p:txBody>
        </p:sp>
        <p:sp>
          <p:nvSpPr>
            <p:cNvPr id="9" name="TextBox 8">
              <a:extLst>
                <a:ext uri="{FF2B5EF4-FFF2-40B4-BE49-F238E27FC236}">
                  <a16:creationId xmlns:a16="http://schemas.microsoft.com/office/drawing/2014/main" id="{74018A87-CB84-0DFF-3535-920259353C5B}"/>
                </a:ext>
              </a:extLst>
            </p:cNvPr>
            <p:cNvSpPr txBox="1"/>
            <p:nvPr/>
          </p:nvSpPr>
          <p:spPr>
            <a:xfrm>
              <a:off x="5502524" y="5467040"/>
              <a:ext cx="679521" cy="230832"/>
            </a:xfrm>
            <a:prstGeom prst="rect">
              <a:avLst/>
            </a:prstGeom>
            <a:noFill/>
          </p:spPr>
          <p:txBody>
            <a:bodyPr wrap="square">
              <a:spAutoFit/>
            </a:bodyPr>
            <a:lstStyle/>
            <a:p>
              <a:pPr algn="ctr"/>
              <a:r>
                <a:rPr lang="en-US" sz="900" b="1" dirty="0">
                  <a:solidFill>
                    <a:srgbClr val="00B087"/>
                  </a:solidFill>
                </a:rPr>
                <a:t>IPI</a:t>
              </a:r>
            </a:p>
          </p:txBody>
        </p:sp>
      </p:grpSp>
      <p:grpSp>
        <p:nvGrpSpPr>
          <p:cNvPr id="31" name="Group 30">
            <a:extLst>
              <a:ext uri="{FF2B5EF4-FFF2-40B4-BE49-F238E27FC236}">
                <a16:creationId xmlns:a16="http://schemas.microsoft.com/office/drawing/2014/main" id="{B5E943A2-E36E-3736-0605-158AA109C1EE}"/>
              </a:ext>
            </a:extLst>
          </p:cNvPr>
          <p:cNvGrpSpPr/>
          <p:nvPr/>
        </p:nvGrpSpPr>
        <p:grpSpPr>
          <a:xfrm>
            <a:off x="5068335" y="1751408"/>
            <a:ext cx="1401498" cy="461665"/>
            <a:chOff x="4973782" y="1289743"/>
            <a:chExt cx="1401498" cy="461665"/>
          </a:xfrm>
        </p:grpSpPr>
        <p:cxnSp>
          <p:nvCxnSpPr>
            <p:cNvPr id="18" name="Straight Connector 17">
              <a:extLst>
                <a:ext uri="{FF2B5EF4-FFF2-40B4-BE49-F238E27FC236}">
                  <a16:creationId xmlns:a16="http://schemas.microsoft.com/office/drawing/2014/main" id="{E8436256-5966-5C9F-1FAF-B061B25542F2}"/>
                </a:ext>
              </a:extLst>
            </p:cNvPr>
            <p:cNvCxnSpPr/>
            <p:nvPr/>
          </p:nvCxnSpPr>
          <p:spPr>
            <a:xfrm>
              <a:off x="4973782" y="1394913"/>
              <a:ext cx="461818" cy="0"/>
            </a:xfrm>
            <a:prstGeom prst="line">
              <a:avLst/>
            </a:prstGeom>
            <a:ln w="38100">
              <a:solidFill>
                <a:srgbClr val="A91B3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39745-8C23-79E1-A6DC-832E835E9406}"/>
                </a:ext>
              </a:extLst>
            </p:cNvPr>
            <p:cNvCxnSpPr/>
            <p:nvPr/>
          </p:nvCxnSpPr>
          <p:spPr>
            <a:xfrm>
              <a:off x="4973782" y="1619436"/>
              <a:ext cx="461818" cy="0"/>
            </a:xfrm>
            <a:prstGeom prst="line">
              <a:avLst/>
            </a:prstGeom>
            <a:ln w="38100">
              <a:solidFill>
                <a:srgbClr val="0177A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5BA0436-6062-469A-51E9-726DEE079503}"/>
                </a:ext>
              </a:extLst>
            </p:cNvPr>
            <p:cNvSpPr txBox="1"/>
            <p:nvPr/>
          </p:nvSpPr>
          <p:spPr>
            <a:xfrm>
              <a:off x="5435600" y="1289743"/>
              <a:ext cx="939680" cy="461665"/>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PEMBRO</a:t>
              </a:r>
            </a:p>
            <a:p>
              <a:pPr marL="0" marR="0" lvl="0" indent="0" defTabSz="914400" rtl="0" eaLnBrk="1" fontAlgn="base" latinLnBrk="0" hangingPunct="1">
                <a:lnSpc>
                  <a:spcPct val="100000"/>
                </a:lnSpc>
                <a:spcBef>
                  <a:spcPct val="0"/>
                </a:spcBef>
                <a:spcAft>
                  <a:spcPct val="0"/>
                </a:spcAft>
                <a:buClrTx/>
                <a:buSzTx/>
                <a:buFontTx/>
                <a:buNone/>
                <a:tabLst/>
                <a:defRPr/>
              </a:pPr>
              <a:r>
                <a:rPr lang="en-US" sz="1200" dirty="0">
                  <a:solidFill>
                    <a:srgbClr val="000000"/>
                  </a:solidFill>
                  <a:latin typeface="Arial" pitchFamily="34" charset="0"/>
                  <a:cs typeface="Arial" pitchFamily="34" charset="0"/>
                </a:rPr>
                <a:t>IPI</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201068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4C7A-E4C8-0AD9-3CC3-A728930B0CF9}"/>
              </a:ext>
            </a:extLst>
          </p:cNvPr>
          <p:cNvSpPr>
            <a:spLocks noGrp="1"/>
          </p:cNvSpPr>
          <p:nvPr>
            <p:ph type="title"/>
          </p:nvPr>
        </p:nvSpPr>
        <p:spPr>
          <a:xfrm>
            <a:off x="609600" y="199505"/>
            <a:ext cx="10744200" cy="1185577"/>
          </a:xfrm>
        </p:spPr>
        <p:txBody>
          <a:bodyPr/>
          <a:lstStyle/>
          <a:p>
            <a:r>
              <a:rPr lang="en-US" dirty="0"/>
              <a:t>Checkmate 511: NIVO+IPI 1 mg/kg or IPI 3 mg/kg</a:t>
            </a:r>
          </a:p>
        </p:txBody>
      </p:sp>
      <p:sp>
        <p:nvSpPr>
          <p:cNvPr id="4" name="Footer Placeholder 3">
            <a:extLst>
              <a:ext uri="{FF2B5EF4-FFF2-40B4-BE49-F238E27FC236}">
                <a16:creationId xmlns:a16="http://schemas.microsoft.com/office/drawing/2014/main" id="{4A659226-AB1D-856B-40B0-70A3B8A69EF3}"/>
              </a:ext>
            </a:extLst>
          </p:cNvPr>
          <p:cNvSpPr>
            <a:spLocks noGrp="1"/>
          </p:cNvSpPr>
          <p:nvPr>
            <p:ph type="ftr" sz="quarter" idx="3"/>
          </p:nvPr>
        </p:nvSpPr>
        <p:spPr/>
        <p:txBody>
          <a:bodyPr/>
          <a:lstStyle/>
          <a:p>
            <a:r>
              <a:rPr lang="en-US" dirty="0"/>
              <a:t>CI, confidence interval; HR, hazard ratio; IPI, ipilimumab; NIVO, nivolumab; OS, overall survival; PFS, progression-free survival</a:t>
            </a:r>
          </a:p>
          <a:p>
            <a:r>
              <a:rPr lang="en-US" dirty="0"/>
              <a:t> </a:t>
            </a:r>
            <a:r>
              <a:rPr lang="en-US" dirty="0" err="1"/>
              <a:t>Lebbe</a:t>
            </a:r>
            <a:r>
              <a:rPr lang="en-US" dirty="0"/>
              <a:t> C, et al. ASCO 2021. Abstract 9516.</a:t>
            </a:r>
          </a:p>
        </p:txBody>
      </p:sp>
      <p:sp>
        <p:nvSpPr>
          <p:cNvPr id="6" name="TextBox 5">
            <a:extLst>
              <a:ext uri="{FF2B5EF4-FFF2-40B4-BE49-F238E27FC236}">
                <a16:creationId xmlns:a16="http://schemas.microsoft.com/office/drawing/2014/main" id="{1EEBE723-7F93-AEA8-20EC-837F948C33E8}"/>
              </a:ext>
            </a:extLst>
          </p:cNvPr>
          <p:cNvSpPr txBox="1"/>
          <p:nvPr/>
        </p:nvSpPr>
        <p:spPr>
          <a:xfrm>
            <a:off x="609600" y="5739022"/>
            <a:ext cx="10469078" cy="369332"/>
          </a:xfrm>
          <a:prstGeom prst="rect">
            <a:avLst/>
          </a:prstGeom>
          <a:noFill/>
        </p:spPr>
        <p:txBody>
          <a:bodyPr wrap="square">
            <a:spAutoFit/>
          </a:bodyPr>
          <a:lstStyle/>
          <a:p>
            <a:r>
              <a:rPr lang="en-US" sz="1800" dirty="0"/>
              <a:t>*Flipped dose IPI1/NIVO3: Grade III/IV toxicity rate of 34% compared to 48% with NIVO1/IPI3</a:t>
            </a:r>
          </a:p>
        </p:txBody>
      </p:sp>
      <p:pic>
        <p:nvPicPr>
          <p:cNvPr id="8" name="Picture 7" descr="A picture containing text, line, screenshot, diagram&#10;&#10;Description automatically generated">
            <a:extLst>
              <a:ext uri="{FF2B5EF4-FFF2-40B4-BE49-F238E27FC236}">
                <a16:creationId xmlns:a16="http://schemas.microsoft.com/office/drawing/2014/main" id="{6954654B-2160-E0AC-8EB0-6ECD9DA95F6A}"/>
              </a:ext>
            </a:extLst>
          </p:cNvPr>
          <p:cNvPicPr>
            <a:picLocks noChangeAspect="1"/>
          </p:cNvPicPr>
          <p:nvPr/>
        </p:nvPicPr>
        <p:blipFill>
          <a:blip r:embed="rId2"/>
          <a:stretch>
            <a:fillRect/>
          </a:stretch>
        </p:blipFill>
        <p:spPr>
          <a:xfrm>
            <a:off x="609600" y="1280814"/>
            <a:ext cx="11009567" cy="4378517"/>
          </a:xfrm>
          <a:prstGeom prst="rect">
            <a:avLst/>
          </a:prstGeom>
        </p:spPr>
      </p:pic>
    </p:spTree>
    <p:extLst>
      <p:ext uri="{BB962C8B-B14F-4D97-AF65-F5344CB8AC3E}">
        <p14:creationId xmlns:p14="http://schemas.microsoft.com/office/powerpoint/2010/main" val="40115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ED5FC-3FF2-E085-573E-F018BE03CC12}"/>
              </a:ext>
            </a:extLst>
          </p:cNvPr>
          <p:cNvSpPr>
            <a:spLocks noGrp="1"/>
          </p:cNvSpPr>
          <p:nvPr>
            <p:ph type="title"/>
          </p:nvPr>
        </p:nvSpPr>
        <p:spPr>
          <a:xfrm>
            <a:off x="609600" y="200025"/>
            <a:ext cx="11277600" cy="1184275"/>
          </a:xfrm>
        </p:spPr>
        <p:txBody>
          <a:bodyPr anchor="t">
            <a:noAutofit/>
          </a:bodyPr>
          <a:lstStyle/>
          <a:p>
            <a:r>
              <a:rPr lang="en-US" sz="2600" dirty="0"/>
              <a:t>Checkmate 511: NIVO+IPI 1 mg/kg or IPI 3 mg/kg Safety Comparison </a:t>
            </a:r>
            <a:br>
              <a:rPr lang="en-US" sz="2400" dirty="0"/>
            </a:br>
            <a:r>
              <a:rPr lang="en-US" sz="2400" b="0" dirty="0"/>
              <a:t>Safety Summary</a:t>
            </a:r>
          </a:p>
        </p:txBody>
      </p:sp>
      <p:sp>
        <p:nvSpPr>
          <p:cNvPr id="8" name="Footer Placeholder 7">
            <a:extLst>
              <a:ext uri="{FF2B5EF4-FFF2-40B4-BE49-F238E27FC236}">
                <a16:creationId xmlns:a16="http://schemas.microsoft.com/office/drawing/2014/main" id="{8F9A07C1-A662-B7A6-A188-C41FC7701D5B}"/>
              </a:ext>
            </a:extLst>
          </p:cNvPr>
          <p:cNvSpPr>
            <a:spLocks noGrp="1"/>
          </p:cNvSpPr>
          <p:nvPr>
            <p:ph type="ftr" sz="quarter" idx="3"/>
          </p:nvPr>
        </p:nvSpPr>
        <p:spPr>
          <a:xfrm>
            <a:off x="609600" y="6356350"/>
            <a:ext cx="10744199" cy="442131"/>
          </a:xfrm>
        </p:spPr>
        <p:txBody>
          <a:bodyPr/>
          <a:lstStyle/>
          <a:p>
            <a:r>
              <a:rPr lang="en-US" dirty="0"/>
              <a:t>AE, adverse event; CI, confidence interval; IPI, ipilimumab; NIVO, nivolumab; TRAE, treatment-related adverse event.
</a:t>
            </a:r>
            <a:r>
              <a:rPr lang="en-US" baseline="30000" dirty="0" err="1"/>
              <a:t>a</a:t>
            </a:r>
            <a:r>
              <a:rPr lang="en-US" dirty="0" err="1"/>
              <a:t>Rhabdomyolysis</a:t>
            </a:r>
            <a:r>
              <a:rPr lang="en-US" dirty="0"/>
              <a:t> and autoimmune myocarditis
</a:t>
            </a:r>
            <a:r>
              <a:rPr lang="en-US" dirty="0" err="1"/>
              <a:t>Lebbe</a:t>
            </a:r>
            <a:r>
              <a:rPr lang="en-US" dirty="0"/>
              <a:t> C, et al. ASCO 2021. Abstract 9516.</a:t>
            </a:r>
          </a:p>
        </p:txBody>
      </p:sp>
      <p:sp>
        <p:nvSpPr>
          <p:cNvPr id="7" name="TextBox 6">
            <a:extLst>
              <a:ext uri="{FF2B5EF4-FFF2-40B4-BE49-F238E27FC236}">
                <a16:creationId xmlns:a16="http://schemas.microsoft.com/office/drawing/2014/main" id="{E15CA9A5-B3C2-77AA-225C-8BBE090C8D8F}"/>
              </a:ext>
            </a:extLst>
          </p:cNvPr>
          <p:cNvSpPr txBox="1"/>
          <p:nvPr/>
        </p:nvSpPr>
        <p:spPr>
          <a:xfrm>
            <a:off x="609600" y="5650048"/>
            <a:ext cx="9593893" cy="369332"/>
          </a:xfrm>
          <a:prstGeom prst="rect">
            <a:avLst/>
          </a:prstGeom>
          <a:noFill/>
        </p:spPr>
        <p:txBody>
          <a:bodyPr wrap="square">
            <a:spAutoFit/>
          </a:bodyPr>
          <a:lstStyle/>
          <a:p>
            <a:pPr marL="285750" indent="-285750">
              <a:buFont typeface="Arial" panose="020B0604020202020204" pitchFamily="34" charset="0"/>
              <a:buChar char="•"/>
            </a:pPr>
            <a:r>
              <a:rPr lang="en-US" dirty="0"/>
              <a:t>The most common TRAEs in both groups were diarrhea, fatigue, and </a:t>
            </a:r>
            <a:r>
              <a:rPr lang="en-US" dirty="0" err="1"/>
              <a:t>pruitus</a:t>
            </a:r>
            <a:endParaRPr lang="en-US" dirty="0"/>
          </a:p>
        </p:txBody>
      </p:sp>
      <p:graphicFrame>
        <p:nvGraphicFramePr>
          <p:cNvPr id="11" name="Table 10">
            <a:extLst>
              <a:ext uri="{FF2B5EF4-FFF2-40B4-BE49-F238E27FC236}">
                <a16:creationId xmlns:a16="http://schemas.microsoft.com/office/drawing/2014/main" id="{9CEF2168-A184-59D5-69D5-1EC32494133E}"/>
              </a:ext>
            </a:extLst>
          </p:cNvPr>
          <p:cNvGraphicFramePr>
            <a:graphicFrameLocks noGrp="1"/>
          </p:cNvGraphicFramePr>
          <p:nvPr>
            <p:extLst>
              <p:ext uri="{D42A27DB-BD31-4B8C-83A1-F6EECF244321}">
                <p14:modId xmlns:p14="http://schemas.microsoft.com/office/powerpoint/2010/main" val="2490999439"/>
              </p:ext>
            </p:extLst>
          </p:nvPr>
        </p:nvGraphicFramePr>
        <p:xfrm>
          <a:off x="736962" y="1163563"/>
          <a:ext cx="10144397" cy="4318000"/>
        </p:xfrm>
        <a:graphic>
          <a:graphicData uri="http://schemas.openxmlformats.org/drawingml/2006/table">
            <a:tbl>
              <a:tblPr firstRow="1">
                <a:tableStyleId>{5940675A-B579-460E-94D1-54222C63F5DA}</a:tableStyleId>
              </a:tblPr>
              <a:tblGrid>
                <a:gridCol w="4566111">
                  <a:extLst>
                    <a:ext uri="{9D8B030D-6E8A-4147-A177-3AD203B41FA5}">
                      <a16:colId xmlns:a16="http://schemas.microsoft.com/office/drawing/2014/main" val="4279026846"/>
                    </a:ext>
                  </a:extLst>
                </a:gridCol>
                <a:gridCol w="2789143">
                  <a:extLst>
                    <a:ext uri="{9D8B030D-6E8A-4147-A177-3AD203B41FA5}">
                      <a16:colId xmlns:a16="http://schemas.microsoft.com/office/drawing/2014/main" val="2209414268"/>
                    </a:ext>
                  </a:extLst>
                </a:gridCol>
                <a:gridCol w="2789143">
                  <a:extLst>
                    <a:ext uri="{9D8B030D-6E8A-4147-A177-3AD203B41FA5}">
                      <a16:colId xmlns:a16="http://schemas.microsoft.com/office/drawing/2014/main" val="98529996"/>
                    </a:ext>
                  </a:extLst>
                </a:gridCol>
              </a:tblGrid>
              <a:tr h="537592">
                <a:tc>
                  <a:txBody>
                    <a:bodyPr/>
                    <a:lstStyle/>
                    <a:p>
                      <a:r>
                        <a:rPr lang="en-US" sz="1600" b="1" dirty="0">
                          <a:effectLst/>
                        </a:rPr>
                        <a:t>TRAE</a:t>
                      </a:r>
                    </a:p>
                  </a:txBody>
                  <a:tcPr anchor="b">
                    <a:solidFill>
                      <a:schemeClr val="bg1">
                        <a:lumMod val="85000"/>
                      </a:schemeClr>
                    </a:solidFill>
                  </a:tcPr>
                </a:tc>
                <a:tc>
                  <a:txBody>
                    <a:bodyPr/>
                    <a:lstStyle/>
                    <a:p>
                      <a:pPr algn="ctr"/>
                      <a:r>
                        <a:rPr lang="en-US" sz="1600" b="1" dirty="0">
                          <a:solidFill>
                            <a:schemeClr val="bg1"/>
                          </a:solidFill>
                          <a:effectLst/>
                        </a:rPr>
                        <a:t>NIVO3 + IPI1 </a:t>
                      </a:r>
                    </a:p>
                    <a:p>
                      <a:pPr algn="ctr"/>
                      <a:r>
                        <a:rPr lang="en-US" sz="1600" b="1" dirty="0">
                          <a:solidFill>
                            <a:schemeClr val="bg1"/>
                          </a:solidFill>
                          <a:effectLst/>
                        </a:rPr>
                        <a:t>(n = 180)</a:t>
                      </a:r>
                    </a:p>
                  </a:txBody>
                  <a:tcPr anchor="b">
                    <a:solidFill>
                      <a:schemeClr val="accent1">
                        <a:lumMod val="50000"/>
                      </a:schemeClr>
                    </a:solidFill>
                  </a:tcPr>
                </a:tc>
                <a:tc>
                  <a:txBody>
                    <a:bodyPr/>
                    <a:lstStyle/>
                    <a:p>
                      <a:pPr algn="ctr"/>
                      <a:r>
                        <a:rPr lang="en-US" sz="1600" b="1" dirty="0">
                          <a:solidFill>
                            <a:schemeClr val="bg1"/>
                          </a:solidFill>
                          <a:effectLst/>
                        </a:rPr>
                        <a:t>NIVO1 + IPI3 </a:t>
                      </a:r>
                    </a:p>
                    <a:p>
                      <a:pPr algn="ctr"/>
                      <a:r>
                        <a:rPr lang="en-US" sz="1600" b="1" dirty="0">
                          <a:solidFill>
                            <a:schemeClr val="bg1"/>
                          </a:solidFill>
                          <a:effectLst/>
                        </a:rPr>
                        <a:t>(n = 178)</a:t>
                      </a:r>
                    </a:p>
                  </a:txBody>
                  <a:tcPr anchor="b">
                    <a:solidFill>
                      <a:schemeClr val="accent1">
                        <a:lumMod val="75000"/>
                      </a:schemeClr>
                    </a:solidFill>
                  </a:tcPr>
                </a:tc>
                <a:extLst>
                  <a:ext uri="{0D108BD9-81ED-4DB2-BD59-A6C34878D82A}">
                    <a16:rowId xmlns:a16="http://schemas.microsoft.com/office/drawing/2014/main" val="2374388020"/>
                  </a:ext>
                </a:extLst>
              </a:tr>
              <a:tr h="311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Grade 3-5 TRAEs, n (%)</a:t>
                      </a:r>
                    </a:p>
                  </a:txBody>
                  <a:tcPr anchor="ctr">
                    <a:lnB w="12700" cap="flat" cmpd="sng" algn="ctr">
                      <a:noFill/>
                      <a:prstDash val="solid"/>
                      <a:round/>
                      <a:headEnd type="none" w="med" len="med"/>
                      <a:tailEnd type="none" w="med" len="med"/>
                    </a:lnB>
                  </a:tcPr>
                </a:tc>
                <a:tc>
                  <a:txBody>
                    <a:bodyPr/>
                    <a:lstStyle/>
                    <a:p>
                      <a:pPr algn="ctr"/>
                      <a:r>
                        <a:rPr lang="en-US" sz="1600" dirty="0">
                          <a:effectLst/>
                        </a:rPr>
                        <a:t>61 (34)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600" dirty="0">
                          <a:effectLst/>
                        </a:rPr>
                        <a:t>86 (48)</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3052527113"/>
                  </a:ext>
                </a:extLst>
              </a:tr>
              <a:tr h="584749">
                <a:tc>
                  <a:txBody>
                    <a:bodyPr/>
                    <a:lstStyle/>
                    <a:p>
                      <a:pPr lvl="1">
                        <a:spcAft>
                          <a:spcPts val="400"/>
                        </a:spcAft>
                      </a:pPr>
                      <a:r>
                        <a:rPr lang="en-US" sz="1600" b="1" dirty="0">
                          <a:effectLst/>
                        </a:rPr>
                        <a:t>Difference (95% CI) </a:t>
                      </a:r>
                    </a:p>
                    <a:p>
                      <a:pPr lvl="1">
                        <a:spcAft>
                          <a:spcPts val="400"/>
                        </a:spcAft>
                      </a:pPr>
                      <a:r>
                        <a:rPr lang="en-US" sz="1600" b="1" i="1" dirty="0">
                          <a:effectLst/>
                        </a:rPr>
                        <a:t>P</a:t>
                      </a:r>
                      <a:r>
                        <a:rPr lang="en-US" sz="1600" b="1" dirty="0">
                          <a:effectLst/>
                        </a:rPr>
                        <a:t> value (descriptive)</a:t>
                      </a:r>
                    </a:p>
                  </a:txBody>
                  <a:tcPr anchor="ctr">
                    <a:lnT w="12700" cap="flat" cmpd="sng" algn="ctr">
                      <a:noFill/>
                      <a:prstDash val="solid"/>
                      <a:round/>
                      <a:headEnd type="none" w="med" len="med"/>
                      <a:tailEnd type="none" w="med" len="med"/>
                    </a:lnT>
                  </a:tcPr>
                </a:tc>
                <a:tc gridSpan="2">
                  <a:txBody>
                    <a:bodyPr/>
                    <a:lstStyle/>
                    <a:p>
                      <a:pPr algn="ctr">
                        <a:spcAft>
                          <a:spcPts val="400"/>
                        </a:spcAft>
                      </a:pPr>
                      <a:r>
                        <a:rPr lang="en-US" sz="1600" dirty="0">
                          <a:effectLst/>
                        </a:rPr>
                        <a:t>-14.4% (-24.5 to -4.3)</a:t>
                      </a:r>
                    </a:p>
                    <a:p>
                      <a:pPr algn="ctr">
                        <a:spcAft>
                          <a:spcPts val="400"/>
                        </a:spcAft>
                      </a:pPr>
                      <a:r>
                        <a:rPr lang="en-US" sz="1600" dirty="0">
                          <a:effectLst/>
                        </a:rPr>
                        <a:t>0.0059</a:t>
                      </a:r>
                    </a:p>
                  </a:txBody>
                  <a:tcPr anchor="ctr">
                    <a:lnT w="12700" cap="flat" cmpd="sng" algn="ctr">
                      <a:noFill/>
                      <a:prstDash val="solid"/>
                      <a:round/>
                      <a:headEnd type="none" w="med" len="med"/>
                      <a:tailEnd type="none" w="med" len="med"/>
                    </a:lnT>
                  </a:tcPr>
                </a:tc>
                <a:tc hMerge="1">
                  <a:txBody>
                    <a:bodyPr/>
                    <a:lstStyle/>
                    <a:p>
                      <a:pPr algn="ctr"/>
                      <a:r>
                        <a:rPr lang="en-US" sz="1600" dirty="0">
                          <a:effectLst/>
                        </a:rPr>
                        <a:t>to -4.3)</a:t>
                      </a:r>
                    </a:p>
                  </a:txBody>
                  <a:tcPr anchor="ctr"/>
                </a:tc>
                <a:extLst>
                  <a:ext uri="{0D108BD9-81ED-4DB2-BD59-A6C34878D82A}">
                    <a16:rowId xmlns:a16="http://schemas.microsoft.com/office/drawing/2014/main" val="2051782003"/>
                  </a:ext>
                </a:extLst>
              </a:tr>
              <a:tr h="858260">
                <a:tc>
                  <a:txBody>
                    <a:bodyPr/>
                    <a:lstStyle/>
                    <a:p>
                      <a:pPr>
                        <a:spcAft>
                          <a:spcPts val="400"/>
                        </a:spcAft>
                      </a:pPr>
                      <a:r>
                        <a:rPr lang="en-US" sz="1600" b="1" dirty="0">
                          <a:effectLst/>
                        </a:rPr>
                        <a:t>TRAEs, n (%) </a:t>
                      </a:r>
                    </a:p>
                    <a:p>
                      <a:pPr lvl="1">
                        <a:spcAft>
                          <a:spcPts val="400"/>
                        </a:spcAft>
                      </a:pPr>
                      <a:r>
                        <a:rPr lang="en-US" sz="1600" dirty="0">
                          <a:effectLst/>
                        </a:rPr>
                        <a:t>Grade 3-4 </a:t>
                      </a:r>
                    </a:p>
                    <a:p>
                      <a:pPr lvl="1">
                        <a:spcAft>
                          <a:spcPts val="400"/>
                        </a:spcAft>
                      </a:pPr>
                      <a:r>
                        <a:rPr lang="en-US" sz="1600" dirty="0">
                          <a:effectLst/>
                        </a:rPr>
                        <a:t>Grade 5</a:t>
                      </a:r>
                    </a:p>
                  </a:txBody>
                  <a:tcPr anchor="ctr"/>
                </a:tc>
                <a:tc>
                  <a:txBody>
                    <a:bodyPr/>
                    <a:lstStyle/>
                    <a:p>
                      <a:pPr algn="ctr">
                        <a:spcAft>
                          <a:spcPts val="400"/>
                        </a:spcAft>
                      </a:pPr>
                      <a:r>
                        <a:rPr lang="en-US" sz="1600" dirty="0">
                          <a:effectLst/>
                        </a:rPr>
                        <a:t>60 (33) </a:t>
                      </a:r>
                    </a:p>
                    <a:p>
                      <a:pPr algn="ctr">
                        <a:spcAft>
                          <a:spcPts val="400"/>
                        </a:spcAft>
                      </a:pPr>
                      <a:r>
                        <a:rPr lang="en-US" sz="1600" dirty="0">
                          <a:effectLst/>
                        </a:rPr>
                        <a:t>1 (1)</a:t>
                      </a:r>
                      <a:r>
                        <a:rPr lang="en-US" sz="1600" baseline="30000" dirty="0">
                          <a:effectLst/>
                        </a:rPr>
                        <a:t>a</a:t>
                      </a:r>
                    </a:p>
                  </a:txBody>
                  <a:tcPr anchor="ctr"/>
                </a:tc>
                <a:tc>
                  <a:txBody>
                    <a:bodyPr/>
                    <a:lstStyle/>
                    <a:p>
                      <a:pPr algn="ctr">
                        <a:spcAft>
                          <a:spcPts val="400"/>
                        </a:spcAft>
                      </a:pPr>
                      <a:r>
                        <a:rPr lang="en-US" sz="1600" dirty="0">
                          <a:effectLst/>
                        </a:rPr>
                        <a:t>86 (48) </a:t>
                      </a:r>
                    </a:p>
                    <a:p>
                      <a:pPr algn="ctr">
                        <a:spcAft>
                          <a:spcPts val="400"/>
                        </a:spcAft>
                      </a:pPr>
                      <a:r>
                        <a:rPr lang="en-US" sz="1600" dirty="0">
                          <a:effectLst/>
                        </a:rPr>
                        <a:t>0</a:t>
                      </a:r>
                    </a:p>
                  </a:txBody>
                  <a:tcPr anchor="ctr"/>
                </a:tc>
                <a:extLst>
                  <a:ext uri="{0D108BD9-81ED-4DB2-BD59-A6C34878D82A}">
                    <a16:rowId xmlns:a16="http://schemas.microsoft.com/office/drawing/2014/main" val="3980599615"/>
                  </a:ext>
                </a:extLst>
              </a:tr>
              <a:tr h="858260">
                <a:tc>
                  <a:txBody>
                    <a:bodyPr/>
                    <a:lstStyle/>
                    <a:p>
                      <a:pPr>
                        <a:spcAft>
                          <a:spcPts val="400"/>
                        </a:spcAft>
                      </a:pPr>
                      <a:r>
                        <a:rPr lang="en-US" sz="1600" b="1" dirty="0">
                          <a:effectLst/>
                        </a:rPr>
                        <a:t>Treatment-related serious AEs, n (%) </a:t>
                      </a:r>
                    </a:p>
                    <a:p>
                      <a:pPr lvl="1">
                        <a:spcAft>
                          <a:spcPts val="400"/>
                        </a:spcAft>
                      </a:pPr>
                      <a:r>
                        <a:rPr lang="en-US" sz="1600" dirty="0">
                          <a:effectLst/>
                        </a:rPr>
                        <a:t>Grade 3-4 </a:t>
                      </a:r>
                    </a:p>
                    <a:p>
                      <a:pPr lvl="1">
                        <a:spcAft>
                          <a:spcPts val="400"/>
                        </a:spcAft>
                      </a:pPr>
                      <a:r>
                        <a:rPr lang="en-US" sz="1600" dirty="0">
                          <a:effectLst/>
                        </a:rPr>
                        <a:t>Grade 5</a:t>
                      </a:r>
                    </a:p>
                  </a:txBody>
                  <a:tcPr anchor="ctr"/>
                </a:tc>
                <a:tc>
                  <a:txBody>
                    <a:bodyPr/>
                    <a:lstStyle/>
                    <a:p>
                      <a:pPr algn="ctr">
                        <a:spcAft>
                          <a:spcPts val="400"/>
                        </a:spcAft>
                      </a:pPr>
                      <a:r>
                        <a:rPr lang="en-US" sz="1600" dirty="0">
                          <a:effectLst/>
                        </a:rPr>
                        <a:t>35 (19) </a:t>
                      </a:r>
                    </a:p>
                    <a:p>
                      <a:pPr algn="ctr">
                        <a:spcAft>
                          <a:spcPts val="400"/>
                        </a:spcAft>
                      </a:pPr>
                      <a:r>
                        <a:rPr lang="en-US" sz="1600" dirty="0">
                          <a:effectLst/>
                        </a:rPr>
                        <a:t>1 (1)</a:t>
                      </a:r>
                      <a:r>
                        <a:rPr lang="en-US" sz="1600" baseline="30000" dirty="0">
                          <a:effectLst/>
                        </a:rPr>
                        <a:t>a</a:t>
                      </a:r>
                      <a:endParaRPr lang="en-US" sz="1600" dirty="0">
                        <a:effectLst/>
                      </a:endParaRPr>
                    </a:p>
                  </a:txBody>
                  <a:tcPr anchor="ctr"/>
                </a:tc>
                <a:tc>
                  <a:txBody>
                    <a:bodyPr/>
                    <a:lstStyle/>
                    <a:p>
                      <a:pPr algn="ctr">
                        <a:spcAft>
                          <a:spcPts val="400"/>
                        </a:spcAft>
                      </a:pPr>
                      <a:r>
                        <a:rPr lang="en-US" sz="1600" dirty="0">
                          <a:effectLst/>
                        </a:rPr>
                        <a:t>60 (34) </a:t>
                      </a:r>
                    </a:p>
                    <a:p>
                      <a:pPr algn="ctr">
                        <a:spcAft>
                          <a:spcPts val="400"/>
                        </a:spcAft>
                      </a:pPr>
                      <a:r>
                        <a:rPr lang="en-US" sz="1600" dirty="0">
                          <a:effectLst/>
                        </a:rPr>
                        <a:t>0</a:t>
                      </a:r>
                    </a:p>
                  </a:txBody>
                  <a:tcPr anchor="ctr"/>
                </a:tc>
                <a:extLst>
                  <a:ext uri="{0D108BD9-81ED-4DB2-BD59-A6C34878D82A}">
                    <a16:rowId xmlns:a16="http://schemas.microsoft.com/office/drawing/2014/main" val="1384677783"/>
                  </a:ext>
                </a:extLst>
              </a:tr>
              <a:tr h="858260">
                <a:tc>
                  <a:txBody>
                    <a:bodyPr/>
                    <a:lstStyle/>
                    <a:p>
                      <a:pPr>
                        <a:spcAft>
                          <a:spcPts val="400"/>
                        </a:spcAft>
                      </a:pPr>
                      <a:r>
                        <a:rPr lang="en-US" sz="1600" b="1" dirty="0">
                          <a:effectLst/>
                        </a:rPr>
                        <a:t>TRAEs leading to discontinuation, n (%) </a:t>
                      </a:r>
                    </a:p>
                    <a:p>
                      <a:pPr lvl="1">
                        <a:spcAft>
                          <a:spcPts val="400"/>
                        </a:spcAft>
                      </a:pPr>
                      <a:r>
                        <a:rPr lang="en-US" sz="1600" dirty="0">
                          <a:effectLst/>
                        </a:rPr>
                        <a:t>Grade 3-4</a:t>
                      </a:r>
                    </a:p>
                    <a:p>
                      <a:pPr lvl="1">
                        <a:spcAft>
                          <a:spcPts val="400"/>
                        </a:spcAft>
                      </a:pPr>
                      <a:r>
                        <a:rPr lang="en-US" sz="1600" dirty="0">
                          <a:effectLst/>
                        </a:rPr>
                        <a:t>Grade 5</a:t>
                      </a:r>
                    </a:p>
                  </a:txBody>
                  <a:tcPr anchor="ctr"/>
                </a:tc>
                <a:tc>
                  <a:txBody>
                    <a:bodyPr/>
                    <a:lstStyle/>
                    <a:p>
                      <a:pPr algn="ctr">
                        <a:spcAft>
                          <a:spcPts val="400"/>
                        </a:spcAft>
                      </a:pPr>
                      <a:r>
                        <a:rPr lang="en-US" sz="1600" dirty="0">
                          <a:effectLst/>
                        </a:rPr>
                        <a:t>43 (24) </a:t>
                      </a:r>
                    </a:p>
                    <a:p>
                      <a:pPr algn="ctr">
                        <a:spcAft>
                          <a:spcPts val="400"/>
                        </a:spcAft>
                      </a:pPr>
                      <a:r>
                        <a:rPr lang="en-US" sz="1600" dirty="0">
                          <a:effectLst/>
                        </a:rPr>
                        <a:t>30 (17)</a:t>
                      </a:r>
                    </a:p>
                    <a:p>
                      <a:pPr algn="ctr">
                        <a:spcAft>
                          <a:spcPts val="400"/>
                        </a:spcAft>
                      </a:pPr>
                      <a:r>
                        <a:rPr lang="en-US" sz="1600" dirty="0">
                          <a:effectLst/>
                        </a:rPr>
                        <a:t>1 (1)</a:t>
                      </a:r>
                      <a:r>
                        <a:rPr lang="en-US" sz="1600" baseline="30000" dirty="0">
                          <a:effectLst/>
                        </a:rPr>
                        <a:t>a</a:t>
                      </a:r>
                      <a:endParaRPr lang="en-US" sz="1600" dirty="0">
                        <a:effectLst/>
                      </a:endParaRPr>
                    </a:p>
                  </a:txBody>
                  <a:tcPr anchor="ctr"/>
                </a:tc>
                <a:tc>
                  <a:txBody>
                    <a:bodyPr/>
                    <a:lstStyle/>
                    <a:p>
                      <a:pPr algn="ctr">
                        <a:spcAft>
                          <a:spcPts val="400"/>
                        </a:spcAft>
                      </a:pPr>
                      <a:r>
                        <a:rPr lang="en-US" sz="1600" dirty="0">
                          <a:effectLst/>
                        </a:rPr>
                        <a:t>60 (34)</a:t>
                      </a:r>
                    </a:p>
                    <a:p>
                      <a:pPr algn="ctr">
                        <a:spcAft>
                          <a:spcPts val="400"/>
                        </a:spcAft>
                      </a:pPr>
                      <a:r>
                        <a:rPr lang="en-US" sz="1600" dirty="0">
                          <a:effectLst/>
                        </a:rPr>
                        <a:t>50 (28)</a:t>
                      </a:r>
                    </a:p>
                    <a:p>
                      <a:pPr algn="ctr">
                        <a:spcAft>
                          <a:spcPts val="400"/>
                        </a:spcAft>
                      </a:pPr>
                      <a:r>
                        <a:rPr lang="en-US" sz="1600" dirty="0">
                          <a:effectLst/>
                        </a:rPr>
                        <a:t>0</a:t>
                      </a:r>
                    </a:p>
                  </a:txBody>
                  <a:tcPr anchor="ctr"/>
                </a:tc>
                <a:extLst>
                  <a:ext uri="{0D108BD9-81ED-4DB2-BD59-A6C34878D82A}">
                    <a16:rowId xmlns:a16="http://schemas.microsoft.com/office/drawing/2014/main" val="2185623747"/>
                  </a:ext>
                </a:extLst>
              </a:tr>
            </a:tbl>
          </a:graphicData>
        </a:graphic>
      </p:graphicFrame>
    </p:spTree>
    <p:extLst>
      <p:ext uri="{BB962C8B-B14F-4D97-AF65-F5344CB8AC3E}">
        <p14:creationId xmlns:p14="http://schemas.microsoft.com/office/powerpoint/2010/main" val="309009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B6B89A-A1BF-10E7-2B3A-EE14D7561130}"/>
              </a:ext>
            </a:extLst>
          </p:cNvPr>
          <p:cNvGrpSpPr/>
          <p:nvPr/>
        </p:nvGrpSpPr>
        <p:grpSpPr>
          <a:xfrm>
            <a:off x="6276114" y="1063426"/>
            <a:ext cx="5561105" cy="5144382"/>
            <a:chOff x="7048376" y="1248627"/>
            <a:chExt cx="4990450" cy="4616489"/>
          </a:xfrm>
        </p:grpSpPr>
        <p:pic>
          <p:nvPicPr>
            <p:cNvPr id="10" name="Picture 9">
              <a:extLst>
                <a:ext uri="{FF2B5EF4-FFF2-40B4-BE49-F238E27FC236}">
                  <a16:creationId xmlns:a16="http://schemas.microsoft.com/office/drawing/2014/main" id="{898F74A2-82AF-4D9D-94FD-1AAD848715FB}"/>
                </a:ext>
              </a:extLst>
            </p:cNvPr>
            <p:cNvPicPr>
              <a:picLocks noChangeAspect="1"/>
            </p:cNvPicPr>
            <p:nvPr/>
          </p:nvPicPr>
          <p:blipFill>
            <a:blip r:embed="rId2"/>
            <a:stretch>
              <a:fillRect/>
            </a:stretch>
          </p:blipFill>
          <p:spPr>
            <a:xfrm>
              <a:off x="7048376" y="1248627"/>
              <a:ext cx="4990450" cy="4616489"/>
            </a:xfrm>
            <a:prstGeom prst="rect">
              <a:avLst/>
            </a:prstGeom>
          </p:spPr>
        </p:pic>
        <p:sp>
          <p:nvSpPr>
            <p:cNvPr id="14" name="Rectangle 13">
              <a:extLst>
                <a:ext uri="{FF2B5EF4-FFF2-40B4-BE49-F238E27FC236}">
                  <a16:creationId xmlns:a16="http://schemas.microsoft.com/office/drawing/2014/main" id="{75227B88-8069-4DB8-BB85-88863644E7B6}"/>
                </a:ext>
              </a:extLst>
            </p:cNvPr>
            <p:cNvSpPr/>
            <p:nvPr/>
          </p:nvSpPr>
          <p:spPr>
            <a:xfrm>
              <a:off x="9734111" y="2215425"/>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61A42E6A-665F-49C3-9447-6008F1CBD00D}"/>
                </a:ext>
              </a:extLst>
            </p:cNvPr>
            <p:cNvSpPr/>
            <p:nvPr/>
          </p:nvSpPr>
          <p:spPr>
            <a:xfrm>
              <a:off x="11313823" y="2215425"/>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323C351-17EC-410E-AB99-1C2232CB97F2}"/>
                </a:ext>
              </a:extLst>
            </p:cNvPr>
            <p:cNvSpPr/>
            <p:nvPr/>
          </p:nvSpPr>
          <p:spPr>
            <a:xfrm>
              <a:off x="9734111" y="2437830"/>
              <a:ext cx="633818" cy="23192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0A3AC3BA-DAAC-44DB-B6EE-A76D8DFC937D}"/>
                </a:ext>
              </a:extLst>
            </p:cNvPr>
            <p:cNvSpPr/>
            <p:nvPr/>
          </p:nvSpPr>
          <p:spPr>
            <a:xfrm>
              <a:off x="11315427" y="2447354"/>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4F45586F-1B78-4703-A9B1-A49CDE685728}"/>
                </a:ext>
              </a:extLst>
            </p:cNvPr>
            <p:cNvSpPr/>
            <p:nvPr/>
          </p:nvSpPr>
          <p:spPr>
            <a:xfrm>
              <a:off x="11315427" y="4800421"/>
              <a:ext cx="633818" cy="231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247CB918-2A47-FBE3-5FFD-B85C48745FBF}"/>
              </a:ext>
            </a:extLst>
          </p:cNvPr>
          <p:cNvSpPr>
            <a:spLocks noGrp="1"/>
          </p:cNvSpPr>
          <p:nvPr>
            <p:ph type="title"/>
          </p:nvPr>
        </p:nvSpPr>
        <p:spPr>
          <a:xfrm>
            <a:off x="609600" y="200025"/>
            <a:ext cx="5375564" cy="1573357"/>
          </a:xfrm>
        </p:spPr>
        <p:txBody>
          <a:bodyPr>
            <a:normAutofit/>
          </a:bodyPr>
          <a:lstStyle/>
          <a:p>
            <a:r>
              <a:rPr lang="en-US" sz="2800" noProof="0" dirty="0"/>
              <a:t>Toxicity of RELA+NIVO Similar to that Seen with NIVO in CheckMate-067</a:t>
            </a:r>
            <a:endParaRPr lang="en-US" sz="2800" dirty="0"/>
          </a:p>
        </p:txBody>
      </p:sp>
      <p:sp>
        <p:nvSpPr>
          <p:cNvPr id="4" name="Footer Placeholder 3">
            <a:extLst>
              <a:ext uri="{FF2B5EF4-FFF2-40B4-BE49-F238E27FC236}">
                <a16:creationId xmlns:a16="http://schemas.microsoft.com/office/drawing/2014/main" id="{3D678DD1-4DC3-B76E-2646-B83E7405EC9C}"/>
              </a:ext>
            </a:extLst>
          </p:cNvPr>
          <p:cNvSpPr>
            <a:spLocks noGrp="1"/>
          </p:cNvSpPr>
          <p:nvPr>
            <p:ph type="ftr" sz="quarter" idx="3"/>
          </p:nvPr>
        </p:nvSpPr>
        <p:spPr>
          <a:xfrm>
            <a:off x="518160" y="6393009"/>
            <a:ext cx="10744199" cy="442131"/>
          </a:xfrm>
        </p:spPr>
        <p:txBody>
          <a:bodyPr/>
          <a:lstStyle/>
          <a:p>
            <a:r>
              <a:rPr lang="en-US" dirty="0"/>
              <a:t>AE, adverse effect; NIVO, nivolumab; RELA, </a:t>
            </a:r>
            <a:r>
              <a:rPr lang="en-US" dirty="0" err="1"/>
              <a:t>relatlimab</a:t>
            </a:r>
            <a:r>
              <a:rPr lang="en-US" dirty="0"/>
              <a:t>. 
</a:t>
            </a:r>
            <a:r>
              <a:rPr lang="en-US" dirty="0" err="1"/>
              <a:t>Tawbi</a:t>
            </a:r>
            <a:r>
              <a:rPr lang="en-US" dirty="0"/>
              <a:t> HA, et al. ASCO 2023. Abstract 9502; Larkin J, et al. </a:t>
            </a:r>
            <a:r>
              <a:rPr lang="en-US" i="1" dirty="0"/>
              <a:t>N </a:t>
            </a:r>
            <a:r>
              <a:rPr lang="en-US" i="1" dirty="0" err="1"/>
              <a:t>Engl</a:t>
            </a:r>
            <a:r>
              <a:rPr lang="en-US" i="1" dirty="0"/>
              <a:t> J Med. </a:t>
            </a:r>
            <a:r>
              <a:rPr lang="en-US" dirty="0"/>
              <a:t>2015;373(1):23-34. </a:t>
            </a:r>
          </a:p>
        </p:txBody>
      </p:sp>
      <p:graphicFrame>
        <p:nvGraphicFramePr>
          <p:cNvPr id="6" name="Table 5">
            <a:extLst>
              <a:ext uri="{FF2B5EF4-FFF2-40B4-BE49-F238E27FC236}">
                <a16:creationId xmlns:a16="http://schemas.microsoft.com/office/drawing/2014/main" id="{B43111BB-8C40-A05C-1CD9-07ACE03BCDB4}"/>
              </a:ext>
            </a:extLst>
          </p:cNvPr>
          <p:cNvGraphicFramePr>
            <a:graphicFrameLocks noGrp="1"/>
          </p:cNvGraphicFramePr>
          <p:nvPr>
            <p:extLst>
              <p:ext uri="{D42A27DB-BD31-4B8C-83A1-F6EECF244321}">
                <p14:modId xmlns:p14="http://schemas.microsoft.com/office/powerpoint/2010/main" val="3902660101"/>
              </p:ext>
            </p:extLst>
          </p:nvPr>
        </p:nvGraphicFramePr>
        <p:xfrm>
          <a:off x="601623" y="2112723"/>
          <a:ext cx="5270497" cy="3167093"/>
        </p:xfrm>
        <a:graphic>
          <a:graphicData uri="http://schemas.openxmlformats.org/drawingml/2006/table">
            <a:tbl>
              <a:tblPr firstRow="1">
                <a:tableStyleId>{5940675A-B579-460E-94D1-54222C63F5DA}</a:tableStyleId>
              </a:tblPr>
              <a:tblGrid>
                <a:gridCol w="1807515">
                  <a:extLst>
                    <a:ext uri="{9D8B030D-6E8A-4147-A177-3AD203B41FA5}">
                      <a16:colId xmlns:a16="http://schemas.microsoft.com/office/drawing/2014/main" val="3349372440"/>
                    </a:ext>
                  </a:extLst>
                </a:gridCol>
                <a:gridCol w="834483">
                  <a:extLst>
                    <a:ext uri="{9D8B030D-6E8A-4147-A177-3AD203B41FA5}">
                      <a16:colId xmlns:a16="http://schemas.microsoft.com/office/drawing/2014/main" val="4203709055"/>
                    </a:ext>
                  </a:extLst>
                </a:gridCol>
                <a:gridCol w="834483">
                  <a:extLst>
                    <a:ext uri="{9D8B030D-6E8A-4147-A177-3AD203B41FA5}">
                      <a16:colId xmlns:a16="http://schemas.microsoft.com/office/drawing/2014/main" val="322728943"/>
                    </a:ext>
                  </a:extLst>
                </a:gridCol>
                <a:gridCol w="897008">
                  <a:extLst>
                    <a:ext uri="{9D8B030D-6E8A-4147-A177-3AD203B41FA5}">
                      <a16:colId xmlns:a16="http://schemas.microsoft.com/office/drawing/2014/main" val="3911179874"/>
                    </a:ext>
                  </a:extLst>
                </a:gridCol>
                <a:gridCol w="897008">
                  <a:extLst>
                    <a:ext uri="{9D8B030D-6E8A-4147-A177-3AD203B41FA5}">
                      <a16:colId xmlns:a16="http://schemas.microsoft.com/office/drawing/2014/main" val="1455388029"/>
                    </a:ext>
                  </a:extLst>
                </a:gridCol>
              </a:tblGrid>
              <a:tr h="505931">
                <a:tc rowSpan="2">
                  <a:txBody>
                    <a:bodyPr/>
                    <a:lstStyle/>
                    <a:p>
                      <a:r>
                        <a:rPr lang="en-US" sz="1200" b="1" dirty="0">
                          <a:solidFill>
                            <a:schemeClr val="bg1"/>
                          </a:solidFill>
                          <a:effectLst/>
                        </a:rPr>
                        <a:t>AE, n (%)</a:t>
                      </a:r>
                    </a:p>
                  </a:txBody>
                  <a:tcPr anchor="b">
                    <a:solidFill>
                      <a:schemeClr val="tx1"/>
                    </a:solidFill>
                  </a:tcPr>
                </a:tc>
                <a:tc gridSpan="2">
                  <a:txBody>
                    <a:bodyPr/>
                    <a:lstStyle/>
                    <a:p>
                      <a:pPr algn="ctr"/>
                      <a:r>
                        <a:rPr lang="en-US" sz="1200" b="1" dirty="0">
                          <a:solidFill>
                            <a:schemeClr val="bg1"/>
                          </a:solidFill>
                          <a:effectLst/>
                        </a:rPr>
                        <a:t>NIVO + RELA </a:t>
                      </a:r>
                      <a:br>
                        <a:rPr lang="en-US" sz="1200" b="1" dirty="0">
                          <a:solidFill>
                            <a:schemeClr val="bg1"/>
                          </a:solidFill>
                          <a:effectLst/>
                        </a:rPr>
                      </a:br>
                      <a:r>
                        <a:rPr lang="en-US" sz="1200" b="1" dirty="0">
                          <a:solidFill>
                            <a:schemeClr val="bg1"/>
                          </a:solidFill>
                          <a:effectLst/>
                        </a:rPr>
                        <a:t>(n = 355)</a:t>
                      </a:r>
                    </a:p>
                  </a:txBody>
                  <a:tcPr anchor="ctr">
                    <a:solidFill>
                      <a:srgbClr val="00B0F0"/>
                    </a:solidFill>
                  </a:tcPr>
                </a:tc>
                <a:tc hMerge="1">
                  <a:txBody>
                    <a:bodyPr/>
                    <a:lstStyle/>
                    <a:p>
                      <a:r>
                        <a:rPr lang="en-US" sz="1400" dirty="0">
                          <a:effectLst/>
                        </a:rPr>
                        <a:t>(n = 355)</a:t>
                      </a:r>
                    </a:p>
                  </a:txBody>
                  <a:tcPr anchor="ctr"/>
                </a:tc>
                <a:tc gridSpan="2">
                  <a:txBody>
                    <a:bodyPr/>
                    <a:lstStyle/>
                    <a:p>
                      <a:pPr algn="ctr"/>
                      <a:r>
                        <a:rPr lang="en-US" sz="1200" b="1" dirty="0">
                          <a:solidFill>
                            <a:schemeClr val="bg1"/>
                          </a:solidFill>
                          <a:effectLst/>
                        </a:rPr>
                        <a:t>NIVO </a:t>
                      </a:r>
                      <a:br>
                        <a:rPr lang="en-US" sz="1200" b="1" dirty="0">
                          <a:solidFill>
                            <a:schemeClr val="bg1"/>
                          </a:solidFill>
                          <a:effectLst/>
                        </a:rPr>
                      </a:br>
                      <a:r>
                        <a:rPr lang="en-US" sz="1200" b="1" dirty="0">
                          <a:solidFill>
                            <a:schemeClr val="bg1"/>
                          </a:solidFill>
                          <a:effectLst/>
                        </a:rPr>
                        <a:t>(n = 359)</a:t>
                      </a:r>
                    </a:p>
                  </a:txBody>
                  <a:tcPr anchor="ctr">
                    <a:solidFill>
                      <a:srgbClr val="00B087"/>
                    </a:solidFill>
                  </a:tcPr>
                </a:tc>
                <a:tc hMerge="1">
                  <a:txBody>
                    <a:bodyPr/>
                    <a:lstStyle/>
                    <a:p>
                      <a:r>
                        <a:rPr lang="en-US" sz="1400" dirty="0">
                          <a:effectLst/>
                        </a:rPr>
                        <a:t>359)</a:t>
                      </a:r>
                    </a:p>
                  </a:txBody>
                  <a:tcPr anchor="ctr"/>
                </a:tc>
                <a:extLst>
                  <a:ext uri="{0D108BD9-81ED-4DB2-BD59-A6C34878D82A}">
                    <a16:rowId xmlns:a16="http://schemas.microsoft.com/office/drawing/2014/main" val="3474431712"/>
                  </a:ext>
                </a:extLst>
              </a:tr>
              <a:tr h="765013">
                <a:tc vMerge="1">
                  <a:txBody>
                    <a:bodyPr/>
                    <a:lstStyle/>
                    <a:p>
                      <a:r>
                        <a:rPr lang="en-US" sz="1400" b="1" dirty="0">
                          <a:effectLst/>
                        </a:rPr>
                        <a:t>AE, n (%)</a:t>
                      </a:r>
                    </a:p>
                  </a:txBody>
                  <a:tcPr anchor="ctr"/>
                </a:tc>
                <a:tc>
                  <a:txBody>
                    <a:bodyPr/>
                    <a:lstStyle/>
                    <a:p>
                      <a:pPr algn="ctr"/>
                      <a:r>
                        <a:rPr lang="en-US" sz="1200" b="1" dirty="0">
                          <a:solidFill>
                            <a:schemeClr val="bg1"/>
                          </a:solidFill>
                          <a:effectLst/>
                        </a:rPr>
                        <a:t>Any grade</a:t>
                      </a:r>
                    </a:p>
                  </a:txBody>
                  <a:tcPr anchor="ctr">
                    <a:solidFill>
                      <a:srgbClr val="00B0F0"/>
                    </a:solidFill>
                  </a:tcPr>
                </a:tc>
                <a:tc>
                  <a:txBody>
                    <a:bodyPr/>
                    <a:lstStyle/>
                    <a:p>
                      <a:pPr algn="ctr"/>
                      <a:r>
                        <a:rPr lang="en-US" sz="1200" b="1" dirty="0">
                          <a:solidFill>
                            <a:schemeClr val="bg1"/>
                          </a:solidFill>
                          <a:effectLst/>
                        </a:rPr>
                        <a:t>Grade 3-4</a:t>
                      </a:r>
                    </a:p>
                  </a:txBody>
                  <a:tcPr anchor="ctr">
                    <a:solidFill>
                      <a:srgbClr val="00B0F0"/>
                    </a:solidFill>
                  </a:tcPr>
                </a:tc>
                <a:tc>
                  <a:txBody>
                    <a:bodyPr/>
                    <a:lstStyle/>
                    <a:p>
                      <a:pPr algn="ctr"/>
                      <a:r>
                        <a:rPr lang="en-US" sz="1200" b="1" dirty="0">
                          <a:solidFill>
                            <a:schemeClr val="bg1"/>
                          </a:solidFill>
                          <a:effectLst/>
                        </a:rPr>
                        <a:t>Any grade</a:t>
                      </a:r>
                    </a:p>
                  </a:txBody>
                  <a:tcPr anchor="ctr">
                    <a:solidFill>
                      <a:srgbClr val="00B087"/>
                    </a:solidFill>
                  </a:tcPr>
                </a:tc>
                <a:tc>
                  <a:txBody>
                    <a:bodyPr/>
                    <a:lstStyle/>
                    <a:p>
                      <a:pPr algn="ctr"/>
                      <a:r>
                        <a:rPr lang="en-US" sz="1200" b="1" dirty="0">
                          <a:solidFill>
                            <a:schemeClr val="bg1"/>
                          </a:solidFill>
                          <a:effectLst/>
                        </a:rPr>
                        <a:t>Grade 3-4</a:t>
                      </a:r>
                    </a:p>
                  </a:txBody>
                  <a:tcPr anchor="ctr">
                    <a:solidFill>
                      <a:srgbClr val="00B087"/>
                    </a:solidFill>
                  </a:tcPr>
                </a:tc>
                <a:extLst>
                  <a:ext uri="{0D108BD9-81ED-4DB2-BD59-A6C34878D82A}">
                    <a16:rowId xmlns:a16="http://schemas.microsoft.com/office/drawing/2014/main" val="3468390162"/>
                  </a:ext>
                </a:extLst>
              </a:tr>
              <a:tr h="459008">
                <a:tc>
                  <a:txBody>
                    <a:bodyPr/>
                    <a:lstStyle/>
                    <a:p>
                      <a:r>
                        <a:rPr lang="en-US" sz="1200" b="1" dirty="0">
                          <a:effectLst/>
                        </a:rPr>
                        <a:t>Any AE</a:t>
                      </a:r>
                    </a:p>
                  </a:txBody>
                  <a:tcPr anchor="ctr"/>
                </a:tc>
                <a:tc>
                  <a:txBody>
                    <a:bodyPr/>
                    <a:lstStyle/>
                    <a:p>
                      <a:pPr algn="ctr"/>
                      <a:r>
                        <a:rPr lang="en-US" sz="1200" dirty="0">
                          <a:effectLst/>
                        </a:rPr>
                        <a:t>352 (99)</a:t>
                      </a:r>
                    </a:p>
                  </a:txBody>
                  <a:tcPr anchor="ctr"/>
                </a:tc>
                <a:tc>
                  <a:txBody>
                    <a:bodyPr/>
                    <a:lstStyle/>
                    <a:p>
                      <a:pPr algn="ctr"/>
                      <a:r>
                        <a:rPr lang="en-US" sz="1200" dirty="0">
                          <a:effectLst/>
                        </a:rPr>
                        <a:t>161 (45)</a:t>
                      </a:r>
                    </a:p>
                  </a:txBody>
                  <a:tcPr anchor="ctr"/>
                </a:tc>
                <a:tc>
                  <a:txBody>
                    <a:bodyPr/>
                    <a:lstStyle/>
                    <a:p>
                      <a:pPr algn="ctr"/>
                      <a:r>
                        <a:rPr lang="en-US" sz="1200" dirty="0">
                          <a:effectLst/>
                        </a:rPr>
                        <a:t>344 (96)</a:t>
                      </a:r>
                    </a:p>
                  </a:txBody>
                  <a:tcPr anchor="ctr"/>
                </a:tc>
                <a:tc>
                  <a:txBody>
                    <a:bodyPr/>
                    <a:lstStyle/>
                    <a:p>
                      <a:pPr algn="ctr"/>
                      <a:r>
                        <a:rPr lang="en-US" sz="1200" dirty="0">
                          <a:effectLst/>
                        </a:rPr>
                        <a:t>139 (39)</a:t>
                      </a:r>
                    </a:p>
                  </a:txBody>
                  <a:tcPr anchor="ctr"/>
                </a:tc>
                <a:extLst>
                  <a:ext uri="{0D108BD9-81ED-4DB2-BD59-A6C34878D82A}">
                    <a16:rowId xmlns:a16="http://schemas.microsoft.com/office/drawing/2014/main" val="1795264311"/>
                  </a:ext>
                </a:extLst>
              </a:tr>
              <a:tr h="459008">
                <a:tc>
                  <a:txBody>
                    <a:bodyPr/>
                    <a:lstStyle/>
                    <a:p>
                      <a:r>
                        <a:rPr lang="en-US" sz="1200" b="1" dirty="0">
                          <a:effectLst/>
                        </a:rPr>
                        <a:t>TRAE</a:t>
                      </a:r>
                    </a:p>
                  </a:txBody>
                  <a:tcPr anchor="ctr"/>
                </a:tc>
                <a:tc>
                  <a:txBody>
                    <a:bodyPr/>
                    <a:lstStyle/>
                    <a:p>
                      <a:pPr algn="ctr"/>
                      <a:r>
                        <a:rPr lang="en-US" sz="1200">
                          <a:effectLst/>
                        </a:rPr>
                        <a:t>301 (85)</a:t>
                      </a:r>
                    </a:p>
                  </a:txBody>
                  <a:tcPr anchor="ctr"/>
                </a:tc>
                <a:tc>
                  <a:txBody>
                    <a:bodyPr/>
                    <a:lstStyle/>
                    <a:p>
                      <a:pPr algn="ctr"/>
                      <a:r>
                        <a:rPr lang="en-US" sz="1200" dirty="0">
                          <a:effectLst/>
                        </a:rPr>
                        <a:t>78 (22)</a:t>
                      </a:r>
                    </a:p>
                  </a:txBody>
                  <a:tcPr anchor="ctr"/>
                </a:tc>
                <a:tc>
                  <a:txBody>
                    <a:bodyPr/>
                    <a:lstStyle/>
                    <a:p>
                      <a:pPr algn="ctr"/>
                      <a:r>
                        <a:rPr lang="en-US" sz="1200" dirty="0">
                          <a:effectLst/>
                        </a:rPr>
                        <a:t>262 (73)</a:t>
                      </a:r>
                    </a:p>
                  </a:txBody>
                  <a:tcPr anchor="ctr"/>
                </a:tc>
                <a:tc>
                  <a:txBody>
                    <a:bodyPr/>
                    <a:lstStyle/>
                    <a:p>
                      <a:pPr algn="ctr"/>
                      <a:r>
                        <a:rPr lang="en-US" sz="1200" dirty="0">
                          <a:effectLst/>
                        </a:rPr>
                        <a:t>43 (12)</a:t>
                      </a:r>
                    </a:p>
                  </a:txBody>
                  <a:tcPr anchor="ctr"/>
                </a:tc>
                <a:extLst>
                  <a:ext uri="{0D108BD9-81ED-4DB2-BD59-A6C34878D82A}">
                    <a16:rowId xmlns:a16="http://schemas.microsoft.com/office/drawing/2014/main" val="3279890397"/>
                  </a:ext>
                </a:extLst>
              </a:tr>
              <a:tr h="472202">
                <a:tc>
                  <a:txBody>
                    <a:bodyPr/>
                    <a:lstStyle/>
                    <a:p>
                      <a:r>
                        <a:rPr lang="en-US" sz="1100" b="0" dirty="0">
                          <a:effectLst/>
                        </a:rPr>
                        <a:t>   Leading to discontinuation</a:t>
                      </a:r>
                    </a:p>
                  </a:txBody>
                  <a:tcPr anchor="ctr"/>
                </a:tc>
                <a:tc>
                  <a:txBody>
                    <a:bodyPr/>
                    <a:lstStyle/>
                    <a:p>
                      <a:pPr algn="ctr"/>
                      <a:r>
                        <a:rPr lang="en-US" sz="1200" dirty="0">
                          <a:effectLst/>
                        </a:rPr>
                        <a:t>61 (17)</a:t>
                      </a:r>
                    </a:p>
                  </a:txBody>
                  <a:tcPr anchor="ctr"/>
                </a:tc>
                <a:tc>
                  <a:txBody>
                    <a:bodyPr/>
                    <a:lstStyle/>
                    <a:p>
                      <a:pPr algn="ctr"/>
                      <a:r>
                        <a:rPr lang="en-US" sz="1200" dirty="0">
                          <a:effectLst/>
                        </a:rPr>
                        <a:t>34 (10)</a:t>
                      </a:r>
                    </a:p>
                  </a:txBody>
                  <a:tcPr anchor="ctr"/>
                </a:tc>
                <a:tc>
                  <a:txBody>
                    <a:bodyPr/>
                    <a:lstStyle/>
                    <a:p>
                      <a:pPr algn="ctr"/>
                      <a:r>
                        <a:rPr lang="en-US" sz="1200">
                          <a:effectLst/>
                        </a:rPr>
                        <a:t>31 (9)</a:t>
                      </a:r>
                    </a:p>
                  </a:txBody>
                  <a:tcPr anchor="ctr"/>
                </a:tc>
                <a:tc>
                  <a:txBody>
                    <a:bodyPr/>
                    <a:lstStyle/>
                    <a:p>
                      <a:pPr algn="ctr"/>
                      <a:r>
                        <a:rPr lang="en-US" sz="1200" dirty="0">
                          <a:effectLst/>
                        </a:rPr>
                        <a:t>14 (4)</a:t>
                      </a:r>
                    </a:p>
                  </a:txBody>
                  <a:tcPr anchor="ctr"/>
                </a:tc>
                <a:extLst>
                  <a:ext uri="{0D108BD9-81ED-4DB2-BD59-A6C34878D82A}">
                    <a16:rowId xmlns:a16="http://schemas.microsoft.com/office/drawing/2014/main" val="2143144634"/>
                  </a:ext>
                </a:extLst>
              </a:tr>
              <a:tr h="505931">
                <a:tc>
                  <a:txBody>
                    <a:bodyPr/>
                    <a:lstStyle/>
                    <a:p>
                      <a:r>
                        <a:rPr lang="en-US" sz="1200" b="1" dirty="0">
                          <a:effectLst/>
                        </a:rPr>
                        <a:t>Treatment-related deaths</a:t>
                      </a:r>
                    </a:p>
                  </a:txBody>
                  <a:tcPr anchor="ctr"/>
                </a:tc>
                <a:tc gridSpan="2">
                  <a:txBody>
                    <a:bodyPr/>
                    <a:lstStyle/>
                    <a:p>
                      <a:pPr algn="ctr"/>
                      <a:r>
                        <a:rPr lang="en-US" sz="1200" dirty="0">
                          <a:effectLst/>
                        </a:rPr>
                        <a:t>4 (1)</a:t>
                      </a:r>
                    </a:p>
                  </a:txBody>
                  <a:tcPr anchor="ctr"/>
                </a:tc>
                <a:tc hMerge="1">
                  <a:txBody>
                    <a:bodyPr/>
                    <a:lstStyle/>
                    <a:p>
                      <a:pPr algn="ctr"/>
                      <a:r>
                        <a:rPr lang="en-US" sz="1400" dirty="0">
                          <a:effectLst/>
                        </a:rPr>
                        <a:t>(1)</a:t>
                      </a:r>
                    </a:p>
                  </a:txBody>
                  <a:tcPr anchor="ctr"/>
                </a:tc>
                <a:tc gridSpan="2">
                  <a:txBody>
                    <a:bodyPr/>
                    <a:lstStyle/>
                    <a:p>
                      <a:pPr algn="ctr"/>
                      <a:r>
                        <a:rPr lang="en-US" sz="1200" dirty="0">
                          <a:effectLst/>
                        </a:rPr>
                        <a:t>2 (1)</a:t>
                      </a:r>
                    </a:p>
                  </a:txBody>
                  <a:tcPr anchor="ctr"/>
                </a:tc>
                <a:tc hMerge="1">
                  <a:txBody>
                    <a:bodyPr/>
                    <a:lstStyle/>
                    <a:p>
                      <a:pPr algn="ctr"/>
                      <a:r>
                        <a:rPr lang="en-US" sz="1400" dirty="0">
                          <a:effectLst/>
                        </a:rPr>
                        <a:t>(1)</a:t>
                      </a:r>
                    </a:p>
                  </a:txBody>
                  <a:tcPr anchor="ctr"/>
                </a:tc>
                <a:extLst>
                  <a:ext uri="{0D108BD9-81ED-4DB2-BD59-A6C34878D82A}">
                    <a16:rowId xmlns:a16="http://schemas.microsoft.com/office/drawing/2014/main" val="594878920"/>
                  </a:ext>
                </a:extLst>
              </a:tr>
            </a:tbl>
          </a:graphicData>
        </a:graphic>
      </p:graphicFrame>
      <p:sp>
        <p:nvSpPr>
          <p:cNvPr id="7" name="Rectangle 6">
            <a:extLst>
              <a:ext uri="{FF2B5EF4-FFF2-40B4-BE49-F238E27FC236}">
                <a16:creationId xmlns:a16="http://schemas.microsoft.com/office/drawing/2014/main" id="{FD49DE2C-37FC-A3C8-911F-8BC173215779}"/>
              </a:ext>
            </a:extLst>
          </p:cNvPr>
          <p:cNvSpPr/>
          <p:nvPr/>
        </p:nvSpPr>
        <p:spPr>
          <a:xfrm>
            <a:off x="3248921" y="3836113"/>
            <a:ext cx="833358" cy="448941"/>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6A28BFE-9752-C166-5D3C-CE43DC9B8DDD}"/>
              </a:ext>
            </a:extLst>
          </p:cNvPr>
          <p:cNvSpPr/>
          <p:nvPr/>
        </p:nvSpPr>
        <p:spPr>
          <a:xfrm>
            <a:off x="4974921" y="3836113"/>
            <a:ext cx="897199" cy="47572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317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506EF-FE6E-8F19-D1BA-1C204E2344F5}"/>
              </a:ext>
            </a:extLst>
          </p:cNvPr>
          <p:cNvSpPr>
            <a:spLocks noGrp="1"/>
          </p:cNvSpPr>
          <p:nvPr>
            <p:ph type="title"/>
          </p:nvPr>
        </p:nvSpPr>
        <p:spPr>
          <a:xfrm>
            <a:off x="609600" y="199505"/>
            <a:ext cx="10744200" cy="1185577"/>
          </a:xfrm>
        </p:spPr>
        <p:txBody>
          <a:bodyPr>
            <a:normAutofit/>
          </a:bodyPr>
          <a:lstStyle/>
          <a:p>
            <a:r>
              <a:rPr lang="en-US" dirty="0"/>
              <a:t>An Unfit Patient With BRAF Wild-Type (WT) Metastatic Melanoma</a:t>
            </a:r>
          </a:p>
        </p:txBody>
      </p:sp>
      <p:sp>
        <p:nvSpPr>
          <p:cNvPr id="5" name="Content Placeholder 4">
            <a:extLst>
              <a:ext uri="{FF2B5EF4-FFF2-40B4-BE49-F238E27FC236}">
                <a16:creationId xmlns:a16="http://schemas.microsoft.com/office/drawing/2014/main" id="{95BC8DBD-B85C-7375-98C1-4A64A8156D85}"/>
              </a:ext>
            </a:extLst>
          </p:cNvPr>
          <p:cNvSpPr>
            <a:spLocks noGrp="1"/>
          </p:cNvSpPr>
          <p:nvPr>
            <p:ph idx="1"/>
          </p:nvPr>
        </p:nvSpPr>
        <p:spPr>
          <a:xfrm>
            <a:off x="609600" y="1477906"/>
            <a:ext cx="10744200" cy="4722477"/>
          </a:xfrm>
        </p:spPr>
        <p:txBody>
          <a:bodyPr/>
          <a:lstStyle/>
          <a:p>
            <a:r>
              <a:rPr lang="en-US" dirty="0"/>
              <a:t>72-year-old man with a previous medical history of deformative arthritis who lives alone and presents with back pain</a:t>
            </a:r>
          </a:p>
          <a:p>
            <a:r>
              <a:rPr lang="en-US" dirty="0"/>
              <a:t>Upon exam is found to have a T4b primary on the upper back</a:t>
            </a:r>
          </a:p>
          <a:p>
            <a:r>
              <a:rPr lang="en-US" dirty="0"/>
              <a:t>Imaging shows metastatic disease in multiple vertebrae as well as nodal chains</a:t>
            </a:r>
          </a:p>
          <a:p>
            <a:r>
              <a:rPr lang="en-US" dirty="0"/>
              <a:t>Biopsy of a node identifies BRAF WT, NRAS </a:t>
            </a:r>
            <a:r>
              <a:rPr lang="en-US" dirty="0" err="1"/>
              <a:t>Q61K</a:t>
            </a:r>
            <a:r>
              <a:rPr lang="en-US" dirty="0"/>
              <a:t>, PD-L1 negative</a:t>
            </a:r>
          </a:p>
          <a:p>
            <a:r>
              <a:rPr lang="en-US" dirty="0"/>
              <a:t>Patient is able to complete activities of daily living but not able to work in his tool garage as he used to do</a:t>
            </a:r>
          </a:p>
          <a:p>
            <a:endParaRPr lang="en-US" dirty="0"/>
          </a:p>
        </p:txBody>
      </p:sp>
      <p:sp>
        <p:nvSpPr>
          <p:cNvPr id="7" name="Footer Placeholder 6">
            <a:extLst>
              <a:ext uri="{FF2B5EF4-FFF2-40B4-BE49-F238E27FC236}">
                <a16:creationId xmlns:a16="http://schemas.microsoft.com/office/drawing/2014/main" id="{050A985A-7494-42E1-F54C-A6BD47967EA1}"/>
              </a:ext>
            </a:extLst>
          </p:cNvPr>
          <p:cNvSpPr>
            <a:spLocks noGrp="1"/>
          </p:cNvSpPr>
          <p:nvPr>
            <p:ph type="ftr" sz="quarter" idx="3"/>
          </p:nvPr>
        </p:nvSpPr>
        <p:spPr/>
        <p:txBody>
          <a:bodyPr/>
          <a:lstStyle/>
          <a:p>
            <a:r>
              <a:rPr lang="en-US" dirty="0"/>
              <a:t>PD-L1, programmed death 1; WT, wild-type.</a:t>
            </a:r>
          </a:p>
        </p:txBody>
      </p:sp>
    </p:spTree>
    <p:extLst>
      <p:ext uri="{BB962C8B-B14F-4D97-AF65-F5344CB8AC3E}">
        <p14:creationId xmlns:p14="http://schemas.microsoft.com/office/powerpoint/2010/main" val="2749200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70</TotalTime>
  <Words>1151</Words>
  <Application>Microsoft Macintosh PowerPoint</Application>
  <PresentationFormat>Widescreen</PresentationFormat>
  <Paragraphs>137</Paragraphs>
  <Slides>10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Century Gothic</vt:lpstr>
      <vt:lpstr>Trebuchet MS</vt:lpstr>
      <vt:lpstr>Hem-Onc 22</vt:lpstr>
      <vt:lpstr>Office Theme</vt:lpstr>
      <vt:lpstr>1_Hem-Onc 22</vt:lpstr>
      <vt:lpstr>Can You Use a Dual Checkpoint Inhibitor Regimen in an Unfit Patient With BRAF WT Metastatic Melanoma?</vt:lpstr>
      <vt:lpstr>PowerPoint Presentation</vt:lpstr>
      <vt:lpstr>Disclaimer</vt:lpstr>
      <vt:lpstr>An Unfit Patient With BRAF Wild-Type (WT) Metastatic Melanoma</vt:lpstr>
      <vt:lpstr>OS with Single Agent &amp; Dual Agent Immune Checkpoint Inhibition</vt:lpstr>
      <vt:lpstr>Checkmate 511: NIVO+IPI 1 mg/kg or IPI 3 mg/kg</vt:lpstr>
      <vt:lpstr>Checkmate 511: NIVO+IPI 1 mg/kg or IPI 3 mg/kg Safety Comparison  Safety Summary</vt:lpstr>
      <vt:lpstr>Toxicity of RELA+NIVO Similar to that Seen with NIVO in CheckMate-067</vt:lpstr>
      <vt:lpstr>An Unfit Patient With BRAF Wild-Type (WT) Metastatic Melanoma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Use a Dual Checkpoint Inhibitor Regimen in an Unfit Patient With BRAF WT Metastatic Melanoma?</dc:title>
  <dc:subject/>
  <dc:creator>MedEd On The Go</dc:creator>
  <cp:keywords/>
  <dc:description/>
  <cp:lastModifiedBy>Moriah Diethorn</cp:lastModifiedBy>
  <cp:revision>10</cp:revision>
  <dcterms:created xsi:type="dcterms:W3CDTF">2023-06-12T21:12:27Z</dcterms:created>
  <dcterms:modified xsi:type="dcterms:W3CDTF">2023-06-22T17:03:44Z</dcterms:modified>
  <cp:category/>
</cp:coreProperties>
</file>