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7" r:id="rId3"/>
  </p:sldMasterIdLst>
  <p:notesMasterIdLst>
    <p:notesMasterId r:id="rId13"/>
  </p:notesMasterIdLst>
  <p:sldIdLst>
    <p:sldId id="2135716266" r:id="rId4"/>
    <p:sldId id="265" r:id="rId5"/>
    <p:sldId id="256" r:id="rId6"/>
    <p:sldId id="261" r:id="rId7"/>
    <p:sldId id="2135716267" r:id="rId8"/>
    <p:sldId id="2135716268" r:id="rId9"/>
    <p:sldId id="1034" r:id="rId10"/>
    <p:sldId id="2135716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PB" userId="S::mreimann@ushealthconnect.com::551785c5-e18e-4f20-8abf-31b115b8a49a" providerId="AD"/>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71C1"/>
    <a:srgbClr val="0272C1"/>
    <a:srgbClr val="E7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p:restoredTop sz="95510"/>
  </p:normalViewPr>
  <p:slideViewPr>
    <p:cSldViewPr snapToGrid="0">
      <p:cViewPr varScale="1">
        <p:scale>
          <a:sx n="99" d="100"/>
          <a:sy n="99" d="100"/>
        </p:scale>
        <p:origin x="192"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69A36-180A-A44B-BEBB-16CB237F4EC1}" type="datetimeFigureOut">
              <a:rPr lang="en-US" smtClean="0"/>
              <a:t>6/5/23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39FE1-1CCC-B748-B739-62794374BD70}" type="slidenum">
              <a:rPr lang="en-US" smtClean="0"/>
              <a:t>‹#›</a:t>
            </a:fld>
            <a:endParaRPr lang="en-US"/>
          </a:p>
        </p:txBody>
      </p:sp>
    </p:spTree>
    <p:extLst>
      <p:ext uri="{BB962C8B-B14F-4D97-AF65-F5344CB8AC3E}">
        <p14:creationId xmlns:p14="http://schemas.microsoft.com/office/powerpoint/2010/main" val="42897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28D681-7867-E949-A3D2-41DDE609BE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52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50469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6522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3344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4785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717" y="313267"/>
            <a:ext cx="10979150" cy="1155700"/>
          </a:xfrm>
        </p:spPr>
        <p:txBody>
          <a:bodyPr anchor="ctr">
            <a:normAutofit/>
          </a:bodyPr>
          <a:lstStyle>
            <a:lvl1pPr>
              <a:defRPr sz="4267" b="1">
                <a:solidFill>
                  <a:schemeClr val="accent1">
                    <a:lumMod val="75000"/>
                  </a:schemeClr>
                </a:solidFill>
                <a:latin typeface="Arial" panose="020B0604020202020204" pitchFamily="34" charset="0"/>
                <a:cs typeface="Arial" panose="020B0604020202020204" pitchFamily="34" charset="0"/>
              </a:defRPr>
            </a:lvl1pPr>
          </a:lstStyle>
          <a:p>
            <a:r>
              <a:rPr lang="en-US" dirty="0"/>
              <a:t>&lt;Slide title&gt;</a:t>
            </a:r>
          </a:p>
        </p:txBody>
      </p:sp>
      <p:sp>
        <p:nvSpPr>
          <p:cNvPr id="3" name="Content Placeholder 2"/>
          <p:cNvSpPr>
            <a:spLocks noGrp="1"/>
          </p:cNvSpPr>
          <p:nvPr>
            <p:ph idx="1"/>
          </p:nvPr>
        </p:nvSpPr>
        <p:spPr>
          <a:xfrm>
            <a:off x="611717" y="1598085"/>
            <a:ext cx="10979150" cy="4482044"/>
          </a:xfrm>
          <a:prstGeom prst="rect">
            <a:avLst/>
          </a:prstGeom>
        </p:spPr>
        <p:txBody>
          <a:bodyPr>
            <a:normAutofit/>
          </a:bodyPr>
          <a:lstStyle>
            <a:lvl1pPr>
              <a:lnSpc>
                <a:spcPct val="100000"/>
              </a:lnSpc>
              <a:spcBef>
                <a:spcPts val="0"/>
              </a:spcBef>
              <a:defRPr sz="3200">
                <a:solidFill>
                  <a:schemeClr val="tx1"/>
                </a:solidFill>
                <a:latin typeface="Arial" panose="020B0604020202020204" pitchFamily="34" charset="0"/>
                <a:cs typeface="Arial" panose="020B0604020202020204" pitchFamily="34" charset="0"/>
              </a:defRPr>
            </a:lvl1pPr>
            <a:lvl2pPr marL="829050" indent="-219454">
              <a:lnSpc>
                <a:spcPct val="100000"/>
              </a:lnSpc>
              <a:spcBef>
                <a:spcPts val="0"/>
              </a:spcBef>
              <a:buClr>
                <a:schemeClr val="accent1"/>
              </a:buClr>
              <a:buSzPct val="100000"/>
              <a:buFont typeface="Arial Narrow" panose="020B0606020202030204" pitchFamily="34" charset="0"/>
              <a:buChar char="–"/>
              <a:defRPr sz="2667">
                <a:solidFill>
                  <a:schemeClr val="tx1"/>
                </a:solidFill>
                <a:latin typeface="Arial" panose="020B0604020202020204" pitchFamily="34" charset="0"/>
                <a:cs typeface="Arial" panose="020B0604020202020204" pitchFamily="34" charset="0"/>
              </a:defRPr>
            </a:lvl2pPr>
            <a:lvl3pPr marL="1377688" indent="-158495">
              <a:lnSpc>
                <a:spcPct val="100000"/>
              </a:lnSpc>
              <a:spcBef>
                <a:spcPts val="0"/>
              </a:spcBef>
              <a:buClr>
                <a:schemeClr val="accent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828789" indent="-156633">
              <a:lnSpc>
                <a:spcPct val="100000"/>
              </a:lnSpc>
              <a:spcBef>
                <a:spcPts val="0"/>
              </a:spcBef>
              <a:buSzPct val="100000"/>
              <a:tabLst/>
              <a:defRPr sz="2133">
                <a:solidFill>
                  <a:schemeClr val="tx1"/>
                </a:solidFill>
                <a:latin typeface="Arial" panose="020B0604020202020204" pitchFamily="34" charset="0"/>
                <a:cs typeface="Arial" panose="020B0604020202020204" pitchFamily="34" charset="0"/>
              </a:defRPr>
            </a:lvl4pPr>
            <a:lvl5pPr marL="2438385">
              <a:lnSpc>
                <a:spcPct val="100000"/>
              </a:lnSpc>
              <a:spcBef>
                <a:spcPts val="0"/>
              </a:spcBef>
              <a:defRPr sz="2133">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p:cNvSpPr>
            <a:spLocks noGrp="1"/>
          </p:cNvSpPr>
          <p:nvPr>
            <p:ph type="body" sz="quarter" idx="13" hasCustomPrompt="1"/>
          </p:nvPr>
        </p:nvSpPr>
        <p:spPr>
          <a:xfrm>
            <a:off x="0" y="6608839"/>
            <a:ext cx="12192000" cy="249161"/>
          </a:xfrm>
        </p:spPr>
        <p:txBody>
          <a:bodyPr lIns="91440" bIns="45720" anchor="b" anchorCtr="0">
            <a:noAutofit/>
          </a:bodyP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vl2pPr marL="227041" indent="0">
              <a:spcBef>
                <a:spcPts val="0"/>
              </a:spcBef>
              <a:buNone/>
              <a:defRPr sz="1200"/>
            </a:lvl2pPr>
            <a:lvl3pPr marL="460433" indent="0">
              <a:spcBef>
                <a:spcPts val="0"/>
              </a:spcBef>
              <a:buNone/>
              <a:defRPr sz="1200"/>
            </a:lvl3pPr>
            <a:lvl4pPr marL="687474" indent="0">
              <a:spcBef>
                <a:spcPts val="0"/>
              </a:spcBef>
              <a:buNone/>
              <a:defRPr sz="1200"/>
            </a:lvl4pPr>
            <a:lvl5pPr marL="914516" indent="0">
              <a:spcBef>
                <a:spcPts val="0"/>
              </a:spcBef>
              <a:buNone/>
              <a:defRPr sz="1200"/>
            </a:lvl5pPr>
          </a:lstStyle>
          <a:p>
            <a:pPr lvl="0"/>
            <a:r>
              <a:rPr lang="en-US" dirty="0"/>
              <a:t>Click to add footnote. Do not use “footer” placeholder at left: for sensitivity labeling only.</a:t>
            </a:r>
          </a:p>
        </p:txBody>
      </p:sp>
      <p:sp>
        <p:nvSpPr>
          <p:cNvPr id="8" name="Text Placeholder 10"/>
          <p:cNvSpPr>
            <a:spLocks noGrp="1"/>
          </p:cNvSpPr>
          <p:nvPr>
            <p:ph type="body" sz="quarter" idx="14" hasCustomPrompt="1"/>
          </p:nvPr>
        </p:nvSpPr>
        <p:spPr>
          <a:xfrm>
            <a:off x="10469639" y="2"/>
            <a:ext cx="1722361" cy="309639"/>
          </a:xfrm>
        </p:spPr>
        <p:txBody>
          <a:bodyPr lIns="91440" bIns="45720" anchor="t" anchorCtr="0">
            <a:noAutofit/>
          </a:bodyPr>
          <a:lstStyle>
            <a:lvl1pPr marL="0" indent="0" algn="r">
              <a:spcBef>
                <a:spcPts val="0"/>
              </a:spcBef>
              <a:buNone/>
              <a:defRPr sz="1333">
                <a:solidFill>
                  <a:schemeClr val="tx1"/>
                </a:solidFill>
                <a:latin typeface="Arial" panose="020B0604020202020204" pitchFamily="34" charset="0"/>
                <a:cs typeface="Arial" panose="020B0604020202020204" pitchFamily="34" charset="0"/>
              </a:defRPr>
            </a:lvl1pPr>
            <a:lvl2pPr marL="227041" indent="0">
              <a:spcBef>
                <a:spcPts val="0"/>
              </a:spcBef>
              <a:buNone/>
              <a:defRPr sz="1200"/>
            </a:lvl2pPr>
            <a:lvl3pPr marL="460433" indent="0">
              <a:spcBef>
                <a:spcPts val="0"/>
              </a:spcBef>
              <a:buNone/>
              <a:defRPr sz="1200"/>
            </a:lvl3pPr>
            <a:lvl4pPr marL="687474" indent="0">
              <a:spcBef>
                <a:spcPts val="0"/>
              </a:spcBef>
              <a:buNone/>
              <a:defRPr sz="1200"/>
            </a:lvl4pPr>
            <a:lvl5pPr marL="914516" indent="0">
              <a:spcBef>
                <a:spcPts val="0"/>
              </a:spcBef>
              <a:buNone/>
              <a:defRPr sz="1200"/>
            </a:lvl5pPr>
          </a:lstStyle>
          <a:p>
            <a:pPr lvl="0"/>
            <a:r>
              <a:rPr lang="en-US" dirty="0"/>
              <a:t>Label for Locking</a:t>
            </a:r>
          </a:p>
        </p:txBody>
      </p:sp>
    </p:spTree>
    <p:extLst>
      <p:ext uri="{BB962C8B-B14F-4D97-AF65-F5344CB8AC3E}">
        <p14:creationId xmlns:p14="http://schemas.microsoft.com/office/powerpoint/2010/main" val="410274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78463" y="1397000"/>
            <a:ext cx="11435077" cy="4622800"/>
          </a:xfrm>
        </p:spPr>
        <p:txBody>
          <a:bodyPr/>
          <a:lstStyle>
            <a:lvl1pPr marL="0" indent="0">
              <a:buNone/>
              <a:defRPr b="1">
                <a:solidFill>
                  <a:schemeClr val="tx2"/>
                </a:solidFill>
              </a:defRPr>
            </a:lvl1pPr>
            <a:lvl2pPr marL="256026" indent="-256026">
              <a:buFont typeface="Arial" panose="020B0604020202020204" pitchFamily="34" charset="0"/>
              <a:buChar char="•"/>
              <a:defRPr/>
            </a:lvl2pPr>
            <a:lvl3pPr marL="755885" indent="-341367">
              <a:buFont typeface="Arial" panose="020B0604020202020204" pitchFamily="34" charset="0"/>
              <a:buChar char="–"/>
              <a:defRPr/>
            </a:lvl3pPr>
            <a:lvl4pPr marL="1182594" indent="-268217">
              <a:buFont typeface="Arial" panose="020B0604020202020204" pitchFamily="34" charset="0"/>
              <a:buChar char="•"/>
              <a:defRPr/>
            </a:lvl4pPr>
            <a:lvl5pPr marL="1609304" indent="-304792">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334443" y="6413122"/>
            <a:ext cx="662940" cy="365125"/>
          </a:xfrm>
          <a:prstGeom prst="rect">
            <a:avLst/>
          </a:prstGeom>
        </p:spPr>
        <p:txBody>
          <a:bodyPr vert="horz" lIns="91440" tIns="45720" rIns="91440" bIns="45720" rtlCol="0" anchor="ctr"/>
          <a:lstStyle>
            <a:lvl1pPr algn="r">
              <a:defRPr lang="en-US" sz="1467" smtClean="0"/>
            </a:lvl1pPr>
          </a:lstStyle>
          <a:p>
            <a:fld id="{AF1AFCDA-ABCC-4704-AB71-48FDE4F2FA4C}" type="slidenum">
              <a:rPr lang="en-US" smtClean="0"/>
              <a:pPr/>
              <a:t>‹#›</a:t>
            </a:fld>
            <a:endParaRPr lang="en-US"/>
          </a:p>
        </p:txBody>
      </p:sp>
      <p:sp>
        <p:nvSpPr>
          <p:cNvPr id="5" name="Text Placeholder 4"/>
          <p:cNvSpPr>
            <a:spLocks noGrp="1"/>
          </p:cNvSpPr>
          <p:nvPr>
            <p:ph type="body" sz="quarter" idx="10" hasCustomPrompt="1"/>
          </p:nvPr>
        </p:nvSpPr>
        <p:spPr>
          <a:xfrm>
            <a:off x="9665819" y="2"/>
            <a:ext cx="2526183" cy="249283"/>
          </a:xfrm>
        </p:spPr>
        <p:txBody>
          <a:bodyPr/>
          <a:lstStyle>
            <a:lvl1pPr algn="r">
              <a:defRPr sz="1067" baseline="0"/>
            </a:lvl1pPr>
          </a:lstStyle>
          <a:p>
            <a:pPr lvl="0"/>
            <a:r>
              <a:rPr lang="en-US" dirty="0"/>
              <a:t>CheckMate 067</a:t>
            </a:r>
          </a:p>
        </p:txBody>
      </p:sp>
    </p:spTree>
    <p:custDataLst>
      <p:tags r:id="rId1"/>
    </p:custDataLst>
    <p:extLst>
      <p:ext uri="{BB962C8B-B14F-4D97-AF65-F5344CB8AC3E}">
        <p14:creationId xmlns:p14="http://schemas.microsoft.com/office/powerpoint/2010/main" val="1835572981"/>
      </p:ext>
    </p:extLst>
  </p:cSld>
  <p:clrMapOvr>
    <a:masterClrMapping/>
  </p:clrMapOvr>
  <p:extLst>
    <p:ext uri="{DCECCB84-F9BA-43D5-87BE-67443E8EF086}">
      <p15:sldGuideLst xmlns:p15="http://schemas.microsoft.com/office/powerpoint/2012/main">
        <p15:guide id="1" orient="horz" pos="6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4654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54280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7484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28847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1724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52144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239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1369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15808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40470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27333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6450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726254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7011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13240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041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18803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2239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8027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13261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32201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54694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44949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4802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0842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DED229-FF74-4A62-88C2-BBB1F4AD1004}"/>
              </a:ext>
            </a:extLst>
          </p:cNvPr>
          <p:cNvSpPr>
            <a:spLocks noGrp="1"/>
          </p:cNvSpPr>
          <p:nvPr>
            <p:ph type="body" sz="quarter" idx="12" hasCustomPrompt="1"/>
          </p:nvPr>
        </p:nvSpPr>
        <p:spPr>
          <a:xfrm>
            <a:off x="9665818" y="0"/>
            <a:ext cx="2526183" cy="249283"/>
          </a:xfrm>
        </p:spPr>
        <p:txBody>
          <a:bodyPr lIns="72000" tIns="61200" rIns="100800"/>
          <a:lstStyle>
            <a:lvl1pPr algn="r">
              <a:defRPr sz="1100">
                <a:solidFill>
                  <a:schemeClr val="tx2"/>
                </a:solidFill>
              </a:defRPr>
            </a:lvl1pPr>
          </a:lstStyle>
          <a:p>
            <a:r>
              <a:rPr lang="en-GB" dirty="0">
                <a:solidFill>
                  <a:schemeClr val="accent1"/>
                </a:solidFill>
              </a:rPr>
              <a:t>RELA</a:t>
            </a:r>
            <a:r>
              <a:rPr lang="en-GB" dirty="0"/>
              <a:t>TIVITY-047</a:t>
            </a:r>
          </a:p>
        </p:txBody>
      </p:sp>
      <p:sp>
        <p:nvSpPr>
          <p:cNvPr id="2" name="Title 1"/>
          <p:cNvSpPr>
            <a:spLocks noGrp="1"/>
          </p:cNvSpPr>
          <p:nvPr>
            <p:ph type="title"/>
          </p:nvPr>
        </p:nvSpPr>
        <p:spPr/>
        <p:txBody>
          <a:bodyPr/>
          <a:lstStyle/>
          <a:p>
            <a:r>
              <a:rPr lang="en-US" dirty="0"/>
              <a:t>Click to edit Master title style</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00" smtClean="0"/>
            </a:lvl1pPr>
          </a:lstStyle>
          <a:p>
            <a:fld id="{AF1AFCDA-ABCC-4704-AB71-48FDE4F2FA4C}" type="slidenum">
              <a:rPr lang="en-US" smtClean="0"/>
              <a:pPr/>
              <a:t>‹#›</a:t>
            </a:fld>
            <a:endParaRPr lang="en-US"/>
          </a:p>
        </p:txBody>
      </p:sp>
      <p:sp>
        <p:nvSpPr>
          <p:cNvPr id="6" name="Content Placeholder 5">
            <a:extLst>
              <a:ext uri="{FF2B5EF4-FFF2-40B4-BE49-F238E27FC236}">
                <a16:creationId xmlns:a16="http://schemas.microsoft.com/office/drawing/2014/main" id="{E6C95D4A-3CC5-4C27-823A-CAA475AFD2E8}"/>
              </a:ext>
            </a:extLst>
          </p:cNvPr>
          <p:cNvSpPr>
            <a:spLocks noGrp="1"/>
          </p:cNvSpPr>
          <p:nvPr>
            <p:ph sz="quarter" idx="13"/>
          </p:nvPr>
        </p:nvSpPr>
        <p:spPr>
          <a:xfrm>
            <a:off x="378000" y="1396800"/>
            <a:ext cx="11433600" cy="4622400"/>
          </a:xfrm>
        </p:spPr>
        <p:txBody>
          <a:bodyPr lIns="90000"/>
          <a:lstStyle>
            <a:lvl1pPr marL="0" indent="0">
              <a:tabLst/>
              <a:defRPr/>
            </a:lvl1pPr>
            <a:lvl2pPr>
              <a:defRPr/>
            </a:lvl2pPr>
            <a:lvl3pPr>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429010222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A39B4E-6369-7A4C-AEBC-E5041664B930}"/>
              </a:ext>
            </a:extLst>
          </p:cNvPr>
          <p:cNvSpPr>
            <a:spLocks noGrp="1"/>
          </p:cNvSpPr>
          <p:nvPr>
            <p:ph type="ctrTitle" hasCustomPrompt="1"/>
          </p:nvPr>
        </p:nvSpPr>
        <p:spPr>
          <a:xfrm>
            <a:off x="713509" y="483162"/>
            <a:ext cx="10820401" cy="988192"/>
          </a:xfrm>
          <a:prstGeom prst="rect">
            <a:avLst/>
          </a:prstGeom>
        </p:spPr>
        <p:txBody>
          <a:bodyPr anchor="b">
            <a:normAutofit/>
          </a:bodyPr>
          <a:lstStyle>
            <a:lvl1pPr algn="l">
              <a:defRPr sz="2400" b="0">
                <a:solidFill>
                  <a:schemeClr val="tx2"/>
                </a:solidFill>
              </a:defRPr>
            </a:lvl1pPr>
          </a:lstStyle>
          <a:p>
            <a:r>
              <a:rPr lang="en-US" dirty="0"/>
              <a:t>Arial Bold 32pt Title</a:t>
            </a:r>
          </a:p>
        </p:txBody>
      </p:sp>
      <p:sp>
        <p:nvSpPr>
          <p:cNvPr id="4" name="Text Placeholder 3">
            <a:extLst>
              <a:ext uri="{FF2B5EF4-FFF2-40B4-BE49-F238E27FC236}">
                <a16:creationId xmlns:a16="http://schemas.microsoft.com/office/drawing/2014/main" id="{2A986596-390E-3248-87B9-968CFA788F82}"/>
              </a:ext>
            </a:extLst>
          </p:cNvPr>
          <p:cNvSpPr>
            <a:spLocks noGrp="1"/>
          </p:cNvSpPr>
          <p:nvPr>
            <p:ph type="body" sz="quarter" idx="10"/>
          </p:nvPr>
        </p:nvSpPr>
        <p:spPr>
          <a:xfrm>
            <a:off x="712788" y="1783803"/>
            <a:ext cx="10820400" cy="3976917"/>
          </a:xfrm>
          <a:prstGeom prst="rect">
            <a:avLst/>
          </a:prstGeom>
        </p:spPr>
        <p:txBody>
          <a:bodyPr>
            <a:normAutofit/>
          </a:bodyPr>
          <a:lstStyle>
            <a:lvl1pPr marL="0" indent="0">
              <a:spcBef>
                <a:spcPts val="900"/>
              </a:spcBef>
              <a:buNone/>
              <a:defRPr sz="1350"/>
            </a:lvl1pPr>
            <a:lvl2pPr marL="557213" indent="-214313">
              <a:spcBef>
                <a:spcPts val="900"/>
              </a:spcBef>
              <a:buFont typeface="Arial" panose="020B0604020202020204" pitchFamily="34" charset="0"/>
              <a:buChar char="•"/>
              <a:defRPr sz="1200"/>
            </a:lvl2pPr>
            <a:lvl3pPr marL="900113" indent="-214313">
              <a:spcBef>
                <a:spcPts val="900"/>
              </a:spcBef>
              <a:buFont typeface="Arial" panose="020B0604020202020204" pitchFamily="34" charset="0"/>
              <a:buChar char="•"/>
              <a:defRPr sz="1050"/>
            </a:lvl3pPr>
            <a:lvl4pPr marL="1028700" indent="0">
              <a:buNone/>
              <a:defRPr sz="1200"/>
            </a:lvl4pPr>
            <a:lvl5pPr marL="1371600" indent="0">
              <a:buNone/>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88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5385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074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4390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6715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7247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20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27678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863679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905374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7"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D341-1AC6-7EBA-3B8A-FFB75E63F7E5}"/>
              </a:ext>
            </a:extLst>
          </p:cNvPr>
          <p:cNvSpPr>
            <a:spLocks noGrp="1"/>
          </p:cNvSpPr>
          <p:nvPr>
            <p:ph type="ctrTitle"/>
          </p:nvPr>
        </p:nvSpPr>
        <p:spPr/>
        <p:txBody>
          <a:bodyPr>
            <a:normAutofit/>
          </a:bodyPr>
          <a:lstStyle/>
          <a:p>
            <a:r>
              <a:rPr lang="en-US" sz="4000" dirty="0"/>
              <a:t>How Does Symptom Severity Influence Choice of Frontline Therapy for a Patient with BRAF-Mutated Metastatic Melanoma?</a:t>
            </a:r>
          </a:p>
        </p:txBody>
      </p:sp>
      <p:sp>
        <p:nvSpPr>
          <p:cNvPr id="3" name="Subtitle 2">
            <a:extLst>
              <a:ext uri="{FF2B5EF4-FFF2-40B4-BE49-F238E27FC236}">
                <a16:creationId xmlns:a16="http://schemas.microsoft.com/office/drawing/2014/main" id="{A8F0D795-2DF7-7AD7-73C4-BFC4586E2E30}"/>
              </a:ext>
            </a:extLst>
          </p:cNvPr>
          <p:cNvSpPr>
            <a:spLocks noGrp="1"/>
          </p:cNvSpPr>
          <p:nvPr>
            <p:ph type="subTitle" idx="1"/>
          </p:nvPr>
        </p:nvSpPr>
        <p:spPr/>
        <p:txBody>
          <a:bodyPr numCol="2">
            <a:normAutofit/>
          </a:bodyPr>
          <a:lstStyle/>
          <a:p>
            <a:pPr>
              <a:spcBef>
                <a:spcPts val="0"/>
              </a:spcBef>
            </a:pPr>
            <a:r>
              <a:rPr lang="en-US" sz="1400" dirty="0"/>
              <a:t>Jason J. Luke, MD, FACP</a:t>
            </a:r>
          </a:p>
          <a:p>
            <a:pPr>
              <a:spcBef>
                <a:spcPts val="0"/>
              </a:spcBef>
            </a:pPr>
            <a:r>
              <a:rPr lang="en-US" sz="1400" dirty="0"/>
              <a:t>Interim Associate Director for Clinical Research</a:t>
            </a:r>
          </a:p>
          <a:p>
            <a:pPr>
              <a:spcBef>
                <a:spcPts val="0"/>
              </a:spcBef>
            </a:pPr>
            <a:r>
              <a:rPr lang="en-US" sz="1400" dirty="0"/>
              <a:t>Director - Immunotherapy and Drug Development Center</a:t>
            </a:r>
          </a:p>
          <a:p>
            <a:pPr>
              <a:spcBef>
                <a:spcPts val="0"/>
              </a:spcBef>
            </a:pPr>
            <a:r>
              <a:rPr lang="en-US" sz="1400" dirty="0"/>
              <a:t>Associate Professor of Medicine</a:t>
            </a:r>
          </a:p>
          <a:p>
            <a:pPr>
              <a:spcBef>
                <a:spcPts val="0"/>
              </a:spcBef>
            </a:pPr>
            <a:r>
              <a:rPr lang="en-US" sz="1400" dirty="0"/>
              <a:t>UPMC Hillman Cancer Center and University of Pittsburgh</a:t>
            </a:r>
          </a:p>
          <a:p>
            <a:pPr>
              <a:spcBef>
                <a:spcPts val="0"/>
              </a:spcBef>
            </a:pPr>
            <a:r>
              <a:rPr lang="en-US" sz="1400" dirty="0"/>
              <a:t>Pittsburgh, PA</a:t>
            </a:r>
          </a:p>
          <a:p>
            <a:pPr>
              <a:spcBef>
                <a:spcPts val="0"/>
              </a:spcBef>
            </a:pPr>
            <a:r>
              <a:rPr lang="en-US" sz="1400" dirty="0"/>
              <a:t>Elizabeth Buchbinder, MD</a:t>
            </a:r>
          </a:p>
          <a:p>
            <a:pPr>
              <a:spcBef>
                <a:spcPts val="0"/>
              </a:spcBef>
            </a:pPr>
            <a:r>
              <a:rPr lang="en-US" sz="1400" dirty="0"/>
              <a:t>Assistant Professor, Dana-Farber Cancer Institute </a:t>
            </a:r>
          </a:p>
          <a:p>
            <a:pPr>
              <a:spcBef>
                <a:spcPts val="0"/>
              </a:spcBef>
            </a:pPr>
            <a:r>
              <a:rPr lang="en-US" sz="1400" dirty="0"/>
              <a:t>Harvard Medical School</a:t>
            </a:r>
          </a:p>
          <a:p>
            <a:pPr>
              <a:spcBef>
                <a:spcPts val="0"/>
              </a:spcBef>
            </a:pPr>
            <a:r>
              <a:rPr lang="en-US" sz="1400" dirty="0"/>
              <a:t>Boston, MA</a:t>
            </a:r>
          </a:p>
          <a:p>
            <a:pPr>
              <a:spcBef>
                <a:spcPts val="0"/>
              </a:spcBef>
            </a:pPr>
            <a:endParaRPr lang="en-US" sz="1400" dirty="0"/>
          </a:p>
        </p:txBody>
      </p:sp>
    </p:spTree>
    <p:extLst>
      <p:ext uri="{BB962C8B-B14F-4D97-AF65-F5344CB8AC3E}">
        <p14:creationId xmlns:p14="http://schemas.microsoft.com/office/powerpoint/2010/main" val="337371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Metastatic Melanoma: Solving Clinical Dilemmas in Frontline ICI Treatment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the risks and benefits of dual immune checkpoint inhibition and identify patient and disease characteristics that may impact the choice of therapy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Use data to determine optimal treatment sequencing for BRAF-mutated,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clinical challenges surrounding the use of immune checkpoint inhibitors in metastatic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D4D4D"/>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506EF-FE6E-8F19-D1BA-1C204E2344F5}"/>
              </a:ext>
            </a:extLst>
          </p:cNvPr>
          <p:cNvSpPr>
            <a:spLocks noGrp="1"/>
          </p:cNvSpPr>
          <p:nvPr>
            <p:ph type="title"/>
          </p:nvPr>
        </p:nvSpPr>
        <p:spPr/>
        <p:txBody>
          <a:bodyPr/>
          <a:lstStyle/>
          <a:p>
            <a:r>
              <a:rPr lang="en-US" dirty="0"/>
              <a:t>A Patient with BRAF-Mutated Metastatic Melanoma</a:t>
            </a:r>
          </a:p>
        </p:txBody>
      </p:sp>
      <p:sp>
        <p:nvSpPr>
          <p:cNvPr id="5" name="Content Placeholder 4">
            <a:extLst>
              <a:ext uri="{FF2B5EF4-FFF2-40B4-BE49-F238E27FC236}">
                <a16:creationId xmlns:a16="http://schemas.microsoft.com/office/drawing/2014/main" id="{95BC8DBD-B85C-7375-98C1-4A64A8156D85}"/>
              </a:ext>
            </a:extLst>
          </p:cNvPr>
          <p:cNvSpPr>
            <a:spLocks noGrp="1"/>
          </p:cNvSpPr>
          <p:nvPr>
            <p:ph idx="1"/>
          </p:nvPr>
        </p:nvSpPr>
        <p:spPr/>
        <p:txBody>
          <a:bodyPr>
            <a:normAutofit/>
          </a:bodyPr>
          <a:lstStyle/>
          <a:p>
            <a:r>
              <a:rPr lang="en-US" sz="2800" dirty="0"/>
              <a:t>58-year-old man admitted with confusion and observed on MRI to have a parietal mass</a:t>
            </a:r>
          </a:p>
          <a:p>
            <a:r>
              <a:rPr lang="en-US" sz="2800" dirty="0"/>
              <a:t>Resection shows melanoma, BRAFV600E</a:t>
            </a:r>
          </a:p>
          <a:p>
            <a:r>
              <a:rPr lang="en-US" sz="2800" dirty="0"/>
              <a:t>Systemic imaging showing metastases in multiple nodes, liver, and bone</a:t>
            </a:r>
          </a:p>
          <a:p>
            <a:r>
              <a:rPr lang="en-US" sz="2800" dirty="0"/>
              <a:t>LDH is 2x ULN</a:t>
            </a:r>
          </a:p>
          <a:p>
            <a:r>
              <a:rPr lang="en-US" sz="2800" dirty="0"/>
              <a:t>Patient follows up as an outpatient and is observed to have lost 20 lbs. in past two months but still plans to return to work full time</a:t>
            </a:r>
          </a:p>
        </p:txBody>
      </p:sp>
      <p:sp>
        <p:nvSpPr>
          <p:cNvPr id="7" name="Footer Placeholder 6">
            <a:extLst>
              <a:ext uri="{FF2B5EF4-FFF2-40B4-BE49-F238E27FC236}">
                <a16:creationId xmlns:a16="http://schemas.microsoft.com/office/drawing/2014/main" id="{4A60BD94-0DA3-C7E5-EE35-8D257573B738}"/>
              </a:ext>
            </a:extLst>
          </p:cNvPr>
          <p:cNvSpPr>
            <a:spLocks noGrp="1"/>
          </p:cNvSpPr>
          <p:nvPr>
            <p:ph type="ftr" sz="quarter" idx="3"/>
          </p:nvPr>
        </p:nvSpPr>
        <p:spPr/>
        <p:txBody>
          <a:bodyPr/>
          <a:lstStyle/>
          <a:p>
            <a:r>
              <a:rPr lang="en-US"/>
              <a:t>LDH, lactate dehydrogenase; ULN, upper limit of normal; lbs, pounds. </a:t>
            </a:r>
          </a:p>
        </p:txBody>
      </p:sp>
    </p:spTree>
    <p:extLst>
      <p:ext uri="{BB962C8B-B14F-4D97-AF65-F5344CB8AC3E}">
        <p14:creationId xmlns:p14="http://schemas.microsoft.com/office/powerpoint/2010/main" val="274200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A4F0-370A-5462-33C9-9F06146F73AA}"/>
              </a:ext>
            </a:extLst>
          </p:cNvPr>
          <p:cNvSpPr>
            <a:spLocks noGrp="1"/>
          </p:cNvSpPr>
          <p:nvPr>
            <p:ph type="title"/>
          </p:nvPr>
        </p:nvSpPr>
        <p:spPr>
          <a:xfrm>
            <a:off x="609600" y="199505"/>
            <a:ext cx="3636723" cy="2405909"/>
          </a:xfrm>
        </p:spPr>
        <p:txBody>
          <a:bodyPr anchor="t">
            <a:normAutofit/>
          </a:bodyPr>
          <a:lstStyle/>
          <a:p>
            <a:r>
              <a:rPr lang="en-US" sz="3000" noProof="0" dirty="0"/>
              <a:t>PD-1 + CTLA4 Superior to BRAF-MEK in Frontline Melanoma</a:t>
            </a:r>
            <a:endParaRPr lang="en-US" sz="3000" dirty="0"/>
          </a:p>
        </p:txBody>
      </p:sp>
      <p:sp>
        <p:nvSpPr>
          <p:cNvPr id="4" name="Footer Placeholder 3">
            <a:extLst>
              <a:ext uri="{FF2B5EF4-FFF2-40B4-BE49-F238E27FC236}">
                <a16:creationId xmlns:a16="http://schemas.microsoft.com/office/drawing/2014/main" id="{9CC23136-4ABF-5147-892C-5AD0A739FEF5}"/>
              </a:ext>
            </a:extLst>
          </p:cNvPr>
          <p:cNvSpPr>
            <a:spLocks noGrp="1"/>
          </p:cNvSpPr>
          <p:nvPr>
            <p:ph type="ftr" sz="quarter" idx="3"/>
          </p:nvPr>
        </p:nvSpPr>
        <p:spPr>
          <a:xfrm>
            <a:off x="609601" y="6356350"/>
            <a:ext cx="3824614" cy="442131"/>
          </a:xfrm>
        </p:spPr>
        <p:txBody>
          <a:bodyPr/>
          <a:lstStyle/>
          <a:p>
            <a:r>
              <a:rPr lang="en-US" dirty="0"/>
              <a:t>A/C, nivolumab/ipilimumab followed by dabrafenib/trametinib; B/D, dabrafenib/trametinib followed by nivolumab/ipilimumab	
Atkins MB, et al. </a:t>
            </a:r>
            <a:r>
              <a:rPr lang="en-US" i="1" dirty="0"/>
              <a:t>J Clin Oncol</a:t>
            </a:r>
            <a:r>
              <a:rPr lang="en-US" dirty="0"/>
              <a:t>. 2023;41(2):186-197. </a:t>
            </a:r>
          </a:p>
        </p:txBody>
      </p:sp>
      <p:pic>
        <p:nvPicPr>
          <p:cNvPr id="6" name="Picture 5">
            <a:extLst>
              <a:ext uri="{FF2B5EF4-FFF2-40B4-BE49-F238E27FC236}">
                <a16:creationId xmlns:a16="http://schemas.microsoft.com/office/drawing/2014/main" id="{89305518-78BE-47D1-9AF1-1D85BE98D1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498"/>
          <a:stretch/>
        </p:blipFill>
        <p:spPr>
          <a:xfrm>
            <a:off x="5041844" y="300406"/>
            <a:ext cx="6431997" cy="6257187"/>
          </a:xfrm>
          <a:prstGeom prst="rect">
            <a:avLst/>
          </a:prstGeom>
        </p:spPr>
      </p:pic>
    </p:spTree>
    <p:extLst>
      <p:ext uri="{BB962C8B-B14F-4D97-AF65-F5344CB8AC3E}">
        <p14:creationId xmlns:p14="http://schemas.microsoft.com/office/powerpoint/2010/main" val="99908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BD90-0A29-33F3-238F-911EF6198D97}"/>
              </a:ext>
            </a:extLst>
          </p:cNvPr>
          <p:cNvSpPr>
            <a:spLocks noGrp="1"/>
          </p:cNvSpPr>
          <p:nvPr>
            <p:ph type="title"/>
          </p:nvPr>
        </p:nvSpPr>
        <p:spPr>
          <a:xfrm>
            <a:off x="609599" y="199505"/>
            <a:ext cx="10976975" cy="1185577"/>
          </a:xfrm>
        </p:spPr>
        <p:txBody>
          <a:bodyPr anchor="t">
            <a:normAutofit/>
          </a:bodyPr>
          <a:lstStyle/>
          <a:p>
            <a:r>
              <a:rPr lang="en-US" sz="2800" noProof="0" dirty="0"/>
              <a:t>Sequential Combo Immuno- and Targeted Therapy (SECOMBIT) </a:t>
            </a:r>
            <a:endParaRPr lang="en-US" sz="2800" dirty="0"/>
          </a:p>
        </p:txBody>
      </p:sp>
      <p:sp>
        <p:nvSpPr>
          <p:cNvPr id="4" name="Footer Placeholder 3">
            <a:extLst>
              <a:ext uri="{FF2B5EF4-FFF2-40B4-BE49-F238E27FC236}">
                <a16:creationId xmlns:a16="http://schemas.microsoft.com/office/drawing/2014/main" id="{CC190602-3825-A1C6-CF49-B7280EB6A7D8}"/>
              </a:ext>
            </a:extLst>
          </p:cNvPr>
          <p:cNvSpPr>
            <a:spLocks noGrp="1"/>
          </p:cNvSpPr>
          <p:nvPr>
            <p:ph type="ftr" sz="quarter" idx="3"/>
          </p:nvPr>
        </p:nvSpPr>
        <p:spPr>
          <a:xfrm>
            <a:off x="609599" y="6349182"/>
            <a:ext cx="3837141" cy="442131"/>
          </a:xfrm>
        </p:spPr>
        <p:txBody>
          <a:bodyPr/>
          <a:lstStyle/>
          <a:p>
            <a:r>
              <a:rPr lang="en-US" dirty="0"/>
              <a:t>Bini, </a:t>
            </a:r>
            <a:r>
              <a:rPr lang="en-US" dirty="0" err="1"/>
              <a:t>binimetinib</a:t>
            </a:r>
            <a:r>
              <a:rPr lang="en-US" dirty="0"/>
              <a:t>; Enco, </a:t>
            </a:r>
            <a:r>
              <a:rPr lang="en-US" dirty="0" err="1"/>
              <a:t>encorafenib</a:t>
            </a:r>
            <a:r>
              <a:rPr lang="en-US" dirty="0"/>
              <a:t>; </a:t>
            </a:r>
            <a:r>
              <a:rPr lang="en-US" dirty="0" err="1"/>
              <a:t>ipi</a:t>
            </a:r>
            <a:r>
              <a:rPr lang="en-US" dirty="0"/>
              <a:t>, Ipilimumab; Nivo, nivolumab; OS, overall survival.</a:t>
            </a:r>
          </a:p>
          <a:p>
            <a:r>
              <a:rPr lang="en-US" dirty="0"/>
              <a:t>Ascierto et al. </a:t>
            </a:r>
            <a:r>
              <a:rPr lang="en-US" i="1" dirty="0"/>
              <a:t>J Clin Oncol. </a:t>
            </a:r>
            <a:r>
              <a:rPr lang="en-US" dirty="0"/>
              <a:t>2023;41(2):212-221.</a:t>
            </a:r>
          </a:p>
        </p:txBody>
      </p:sp>
      <p:sp>
        <p:nvSpPr>
          <p:cNvPr id="15" name="Rectangle 14">
            <a:extLst>
              <a:ext uri="{FF2B5EF4-FFF2-40B4-BE49-F238E27FC236}">
                <a16:creationId xmlns:a16="http://schemas.microsoft.com/office/drawing/2014/main" id="{83E522C1-0246-CAEE-A3EF-71C8C94096AC}"/>
              </a:ext>
            </a:extLst>
          </p:cNvPr>
          <p:cNvSpPr/>
          <p:nvPr/>
        </p:nvSpPr>
        <p:spPr>
          <a:xfrm>
            <a:off x="6914366" y="5881883"/>
            <a:ext cx="4990577" cy="83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rgbClr val="0272C1"/>
                </a:solidFill>
                <a:latin typeface="Calibri" panose="020F0502020204030204" pitchFamily="34" charset="0"/>
                <a:cs typeface="Calibri" panose="020F0502020204030204" pitchFamily="34" charset="0"/>
              </a:rPr>
              <a:t>ARM A:</a:t>
            </a:r>
            <a:r>
              <a:rPr lang="en-US" sz="1600" b="1" dirty="0">
                <a:solidFill>
                  <a:schemeClr val="tx1">
                    <a:lumMod val="50000"/>
                  </a:schemeClr>
                </a:solidFill>
                <a:latin typeface="Calibri" panose="020F0502020204030204" pitchFamily="34" charset="0"/>
                <a:cs typeface="Calibri" panose="020F0502020204030204" pitchFamily="34" charset="0"/>
              </a:rPr>
              <a:t>  Enco/Bini </a:t>
            </a:r>
            <a:r>
              <a:rPr lang="en-US" sz="1600" b="1" dirty="0">
                <a:solidFill>
                  <a:srgbClr val="FF0000"/>
                </a:solidFill>
                <a:latin typeface="Calibri" panose="020F0502020204030204" pitchFamily="34" charset="0"/>
                <a:cs typeface="Calibri" panose="020F0502020204030204" pitchFamily="34" charset="0"/>
              </a:rPr>
              <a:t>PD</a:t>
            </a:r>
            <a:r>
              <a:rPr lang="en-US" sz="1600" b="1" dirty="0">
                <a:solidFill>
                  <a:schemeClr val="tx1">
                    <a:lumMod val="50000"/>
                  </a:schemeClr>
                </a:solidFill>
                <a:latin typeface="Calibri" panose="020F0502020204030204" pitchFamily="34" charset="0"/>
                <a:cs typeface="Calibri" panose="020F0502020204030204" pitchFamily="34" charset="0"/>
              </a:rPr>
              <a:t> → Ipi/Nivo</a:t>
            </a:r>
          </a:p>
          <a:p>
            <a:r>
              <a:rPr lang="en-US" sz="1600" b="1" u="sng" dirty="0">
                <a:solidFill>
                  <a:srgbClr val="FF0000"/>
                </a:solidFill>
                <a:latin typeface="Calibri" panose="020F0502020204030204" pitchFamily="34" charset="0"/>
                <a:cs typeface="Calibri" panose="020F0502020204030204" pitchFamily="34" charset="0"/>
              </a:rPr>
              <a:t>ARM B:</a:t>
            </a:r>
            <a:r>
              <a:rPr lang="en-US" sz="1600" b="1" dirty="0">
                <a:solidFill>
                  <a:srgbClr val="FF0000"/>
                </a:solidFill>
                <a:latin typeface="Calibri" panose="020F0502020204030204" pitchFamily="34" charset="0"/>
                <a:cs typeface="Calibri" panose="020F0502020204030204" pitchFamily="34" charset="0"/>
              </a:rPr>
              <a:t>  </a:t>
            </a:r>
            <a:r>
              <a:rPr lang="en-US" sz="1600" b="1" dirty="0">
                <a:solidFill>
                  <a:schemeClr val="tx1">
                    <a:lumMod val="50000"/>
                  </a:schemeClr>
                </a:solidFill>
                <a:latin typeface="Calibri" panose="020F0502020204030204" pitchFamily="34" charset="0"/>
                <a:cs typeface="Calibri" panose="020F0502020204030204" pitchFamily="34" charset="0"/>
              </a:rPr>
              <a:t>Ipi/Nivo </a:t>
            </a:r>
            <a:r>
              <a:rPr lang="en-US" sz="1600" b="1" dirty="0">
                <a:solidFill>
                  <a:srgbClr val="FF0000"/>
                </a:solidFill>
                <a:latin typeface="Calibri" panose="020F0502020204030204" pitchFamily="34" charset="0"/>
                <a:cs typeface="Calibri" panose="020F0502020204030204" pitchFamily="34" charset="0"/>
              </a:rPr>
              <a:t>PD</a:t>
            </a:r>
            <a:r>
              <a:rPr lang="en-US" sz="1600" b="1" dirty="0">
                <a:solidFill>
                  <a:schemeClr val="tx1">
                    <a:lumMod val="50000"/>
                  </a:schemeClr>
                </a:solidFill>
                <a:latin typeface="Calibri" panose="020F0502020204030204" pitchFamily="34" charset="0"/>
                <a:cs typeface="Calibri" panose="020F0502020204030204" pitchFamily="34" charset="0"/>
              </a:rPr>
              <a:t> → Enco/Bini</a:t>
            </a:r>
          </a:p>
          <a:p>
            <a:r>
              <a:rPr lang="en-US" sz="1600" b="1" u="sng" dirty="0">
                <a:solidFill>
                  <a:srgbClr val="00B050"/>
                </a:solidFill>
                <a:latin typeface="Calibri" panose="020F0502020204030204" pitchFamily="34" charset="0"/>
                <a:cs typeface="Calibri" panose="020F0502020204030204" pitchFamily="34" charset="0"/>
              </a:rPr>
              <a:t>ARM C:</a:t>
            </a:r>
            <a:r>
              <a:rPr lang="en-US" sz="1600" b="1" dirty="0">
                <a:solidFill>
                  <a:srgbClr val="00B050"/>
                </a:solidFill>
                <a:latin typeface="Calibri" panose="020F0502020204030204" pitchFamily="34" charset="0"/>
                <a:cs typeface="Calibri" panose="020F0502020204030204" pitchFamily="34" charset="0"/>
              </a:rPr>
              <a:t>  </a:t>
            </a:r>
            <a:r>
              <a:rPr lang="en-US" sz="1600" b="1" dirty="0">
                <a:solidFill>
                  <a:schemeClr val="tx1">
                    <a:lumMod val="50000"/>
                  </a:schemeClr>
                </a:solidFill>
                <a:latin typeface="Calibri" panose="020F0502020204030204" pitchFamily="34" charset="0"/>
                <a:cs typeface="Calibri" panose="020F0502020204030204" pitchFamily="34" charset="0"/>
              </a:rPr>
              <a:t>Enco/Bini (8 weeks) → Ipi/Nivo </a:t>
            </a:r>
            <a:r>
              <a:rPr lang="en-US" sz="1600" b="1" dirty="0">
                <a:solidFill>
                  <a:srgbClr val="FF0000"/>
                </a:solidFill>
                <a:latin typeface="Calibri" panose="020F0502020204030204" pitchFamily="34" charset="0"/>
                <a:cs typeface="Calibri" panose="020F0502020204030204" pitchFamily="34" charset="0"/>
              </a:rPr>
              <a:t>PD</a:t>
            </a:r>
            <a:r>
              <a:rPr lang="en-US" sz="1600" b="1" dirty="0">
                <a:solidFill>
                  <a:schemeClr val="tx1">
                    <a:lumMod val="50000"/>
                  </a:schemeClr>
                </a:solidFill>
                <a:latin typeface="Calibri" panose="020F0502020204030204" pitchFamily="34" charset="0"/>
                <a:cs typeface="Calibri" panose="020F0502020204030204" pitchFamily="34" charset="0"/>
              </a:rPr>
              <a:t> → Enco/Bini</a:t>
            </a:r>
          </a:p>
        </p:txBody>
      </p:sp>
      <p:pic>
        <p:nvPicPr>
          <p:cNvPr id="6" name="Picture 5">
            <a:extLst>
              <a:ext uri="{FF2B5EF4-FFF2-40B4-BE49-F238E27FC236}">
                <a16:creationId xmlns:a16="http://schemas.microsoft.com/office/drawing/2014/main" id="{7556CD7C-1CD2-3847-9809-F266B42B66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67212" y="814191"/>
            <a:ext cx="8079288" cy="4910203"/>
          </a:xfrm>
          <a:prstGeom prst="rect">
            <a:avLst/>
          </a:prstGeom>
          <a:ln>
            <a:solidFill>
              <a:schemeClr val="bg1">
                <a:lumMod val="75000"/>
              </a:schemeClr>
            </a:solidFill>
          </a:ln>
        </p:spPr>
      </p:pic>
      <p:sp>
        <p:nvSpPr>
          <p:cNvPr id="3" name="Rectangle 2">
            <a:extLst>
              <a:ext uri="{FF2B5EF4-FFF2-40B4-BE49-F238E27FC236}">
                <a16:creationId xmlns:a16="http://schemas.microsoft.com/office/drawing/2014/main" id="{8F024D47-ABC1-E7C7-C263-52BFBBC59807}"/>
              </a:ext>
            </a:extLst>
          </p:cNvPr>
          <p:cNvSpPr/>
          <p:nvPr/>
        </p:nvSpPr>
        <p:spPr>
          <a:xfrm>
            <a:off x="2423160" y="5006340"/>
            <a:ext cx="7646670" cy="236350"/>
          </a:xfrm>
          <a:prstGeom prst="rect">
            <a:avLst/>
          </a:prstGeom>
          <a:solidFill>
            <a:schemeClr val="accent1">
              <a:alpha val="15972"/>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8B268C-1EDF-D446-597C-3822AFCB9FCA}"/>
              </a:ext>
            </a:extLst>
          </p:cNvPr>
          <p:cNvSpPr/>
          <p:nvPr/>
        </p:nvSpPr>
        <p:spPr>
          <a:xfrm>
            <a:off x="2423160" y="5238750"/>
            <a:ext cx="7646670" cy="236350"/>
          </a:xfrm>
          <a:prstGeom prst="rect">
            <a:avLst/>
          </a:prstGeom>
          <a:solidFill>
            <a:schemeClr val="accent3">
              <a:alpha val="18443"/>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EC64B5-BF1B-28AD-F794-5B3B9EDE44C5}"/>
              </a:ext>
            </a:extLst>
          </p:cNvPr>
          <p:cNvSpPr/>
          <p:nvPr/>
        </p:nvSpPr>
        <p:spPr>
          <a:xfrm>
            <a:off x="2423160" y="5471160"/>
            <a:ext cx="7646670" cy="203835"/>
          </a:xfrm>
          <a:prstGeom prst="rect">
            <a:avLst/>
          </a:prstGeom>
          <a:solidFill>
            <a:srgbClr val="00B050">
              <a:alpha val="18443"/>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29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6ACA540-D154-7669-98FE-BB7C0378E65E}"/>
              </a:ext>
            </a:extLst>
          </p:cNvPr>
          <p:cNvGrpSpPr/>
          <p:nvPr/>
        </p:nvGrpSpPr>
        <p:grpSpPr>
          <a:xfrm>
            <a:off x="650024" y="771651"/>
            <a:ext cx="11003489" cy="2839288"/>
            <a:chOff x="617353" y="739361"/>
            <a:chExt cx="11091056" cy="2861884"/>
          </a:xfrm>
        </p:grpSpPr>
        <p:pic>
          <p:nvPicPr>
            <p:cNvPr id="12" name="Picture 11">
              <a:extLst>
                <a:ext uri="{FF2B5EF4-FFF2-40B4-BE49-F238E27FC236}">
                  <a16:creationId xmlns:a16="http://schemas.microsoft.com/office/drawing/2014/main" id="{172EA86C-58E9-7764-69C9-F559E6753C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86" t="1534" r="894" b="1788"/>
            <a:stretch/>
          </p:blipFill>
          <p:spPr>
            <a:xfrm>
              <a:off x="632637" y="1206501"/>
              <a:ext cx="5319328" cy="2328633"/>
            </a:xfrm>
            <a:prstGeom prst="rect">
              <a:avLst/>
            </a:prstGeom>
            <a:ln>
              <a:solidFill>
                <a:schemeClr val="bg1">
                  <a:lumMod val="65000"/>
                </a:schemeClr>
              </a:solidFill>
            </a:ln>
          </p:spPr>
        </p:pic>
        <p:sp>
          <p:nvSpPr>
            <p:cNvPr id="15" name="TextBox 14">
              <a:extLst>
                <a:ext uri="{FF2B5EF4-FFF2-40B4-BE49-F238E27FC236}">
                  <a16:creationId xmlns:a16="http://schemas.microsoft.com/office/drawing/2014/main" id="{B416FEAB-48DB-8A1E-45D1-442459EB8627}"/>
                </a:ext>
              </a:extLst>
            </p:cNvPr>
            <p:cNvSpPr txBox="1"/>
            <p:nvPr/>
          </p:nvSpPr>
          <p:spPr>
            <a:xfrm>
              <a:off x="617353" y="739361"/>
              <a:ext cx="4544435" cy="324579"/>
            </a:xfrm>
            <a:prstGeom prst="rect">
              <a:avLst/>
            </a:prstGeom>
            <a:noFill/>
          </p:spPr>
          <p:txBody>
            <a:bodyPr wrap="none" rtlCol="0">
              <a:spAutoFit/>
            </a:bodyPr>
            <a:lstStyle/>
            <a:p>
              <a:pPr algn="ctr"/>
              <a:r>
                <a:rPr lang="en-US" sz="1400" b="1" dirty="0">
                  <a:solidFill>
                    <a:schemeClr val="tx1">
                      <a:lumMod val="50000"/>
                    </a:schemeClr>
                  </a:solidFill>
                  <a:latin typeface="Arial Narrow" panose="020B0604020202020204" pitchFamily="34" charset="0"/>
                  <a:cs typeface="Arial Narrow" panose="020B0604020202020204" pitchFamily="34" charset="0"/>
                </a:rPr>
                <a:t>IMspire150: Primary End Point: Investigator-Assessed PFS</a:t>
              </a:r>
            </a:p>
          </p:txBody>
        </p:sp>
        <p:pic>
          <p:nvPicPr>
            <p:cNvPr id="17" name="Picture 16">
              <a:extLst>
                <a:ext uri="{FF2B5EF4-FFF2-40B4-BE49-F238E27FC236}">
                  <a16:creationId xmlns:a16="http://schemas.microsoft.com/office/drawing/2014/main" id="{FB1BC2B4-7DF0-FE10-0154-E345B987F5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3" t="1792" r="977" b="1809"/>
            <a:stretch/>
          </p:blipFill>
          <p:spPr>
            <a:xfrm>
              <a:off x="6261374" y="1206499"/>
              <a:ext cx="5447035" cy="2394746"/>
            </a:xfrm>
            <a:prstGeom prst="rect">
              <a:avLst/>
            </a:prstGeom>
            <a:ln>
              <a:solidFill>
                <a:schemeClr val="bg1">
                  <a:lumMod val="65000"/>
                </a:schemeClr>
              </a:solidFill>
            </a:ln>
          </p:spPr>
        </p:pic>
        <p:sp>
          <p:nvSpPr>
            <p:cNvPr id="18" name="TextBox 17">
              <a:extLst>
                <a:ext uri="{FF2B5EF4-FFF2-40B4-BE49-F238E27FC236}">
                  <a16:creationId xmlns:a16="http://schemas.microsoft.com/office/drawing/2014/main" id="{419EB348-3ED1-6D62-A0FB-3330615489B1}"/>
                </a:ext>
              </a:extLst>
            </p:cNvPr>
            <p:cNvSpPr txBox="1"/>
            <p:nvPr/>
          </p:nvSpPr>
          <p:spPr>
            <a:xfrm>
              <a:off x="6603189" y="739361"/>
              <a:ext cx="2272387" cy="324579"/>
            </a:xfrm>
            <a:prstGeom prst="rect">
              <a:avLst/>
            </a:prstGeom>
            <a:noFill/>
          </p:spPr>
          <p:txBody>
            <a:bodyPr wrap="none" rtlCol="0">
              <a:spAutoFit/>
            </a:bodyPr>
            <a:lstStyle/>
            <a:p>
              <a:pPr algn="ctr"/>
              <a:r>
                <a:rPr lang="en-US" sz="1400" b="1" dirty="0">
                  <a:solidFill>
                    <a:schemeClr val="tx1">
                      <a:lumMod val="50000"/>
                    </a:schemeClr>
                  </a:solidFill>
                  <a:latin typeface="Arial Narrow" panose="020B0604020202020204" pitchFamily="34" charset="0"/>
                  <a:cs typeface="Arial Narrow" panose="020B0604020202020204" pitchFamily="34" charset="0"/>
                </a:rPr>
                <a:t>IMspire150: Overall Survival</a:t>
              </a:r>
            </a:p>
          </p:txBody>
        </p:sp>
        <p:pic>
          <p:nvPicPr>
            <p:cNvPr id="29" name="Picture 28" descr="A picture containing text, font, screenshot&#10;&#10;Description automatically generated">
              <a:extLst>
                <a:ext uri="{FF2B5EF4-FFF2-40B4-BE49-F238E27FC236}">
                  <a16:creationId xmlns:a16="http://schemas.microsoft.com/office/drawing/2014/main" id="{269050FB-B535-66A7-9B2E-335D4AD5A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0115" y="2465763"/>
              <a:ext cx="1619684" cy="316895"/>
            </a:xfrm>
            <a:prstGeom prst="rect">
              <a:avLst/>
            </a:prstGeom>
          </p:spPr>
        </p:pic>
      </p:grpSp>
      <p:sp>
        <p:nvSpPr>
          <p:cNvPr id="3" name="Title 2">
            <a:extLst>
              <a:ext uri="{FF2B5EF4-FFF2-40B4-BE49-F238E27FC236}">
                <a16:creationId xmlns:a16="http://schemas.microsoft.com/office/drawing/2014/main" id="{A051B914-94CA-5CBE-D018-44C0A627D8F9}"/>
              </a:ext>
            </a:extLst>
          </p:cNvPr>
          <p:cNvSpPr>
            <a:spLocks noGrp="1"/>
          </p:cNvSpPr>
          <p:nvPr>
            <p:ph type="title"/>
          </p:nvPr>
        </p:nvSpPr>
        <p:spPr>
          <a:xfrm>
            <a:off x="609600" y="199505"/>
            <a:ext cx="10744200" cy="718321"/>
          </a:xfrm>
        </p:spPr>
        <p:txBody>
          <a:bodyPr anchor="t">
            <a:normAutofit/>
          </a:bodyPr>
          <a:lstStyle/>
          <a:p>
            <a:r>
              <a:rPr lang="en-US" sz="2400" dirty="0"/>
              <a:t>Triplet BRAF + MEK + PD-1/L1 Combos</a:t>
            </a:r>
          </a:p>
        </p:txBody>
      </p:sp>
      <p:sp>
        <p:nvSpPr>
          <p:cNvPr id="6" name="Footer Placeholder 5">
            <a:extLst>
              <a:ext uri="{FF2B5EF4-FFF2-40B4-BE49-F238E27FC236}">
                <a16:creationId xmlns:a16="http://schemas.microsoft.com/office/drawing/2014/main" id="{5D3C6E04-B044-6000-1FC7-27479EC3AF54}"/>
              </a:ext>
            </a:extLst>
          </p:cNvPr>
          <p:cNvSpPr>
            <a:spLocks noGrp="1"/>
          </p:cNvSpPr>
          <p:nvPr>
            <p:ph type="ftr" sz="quarter" idx="3"/>
          </p:nvPr>
        </p:nvSpPr>
        <p:spPr/>
        <p:txBody>
          <a:bodyPr/>
          <a:lstStyle/>
          <a:p>
            <a:r>
              <a:rPr lang="en-US" sz="1050" dirty="0" err="1"/>
              <a:t>Atezo</a:t>
            </a:r>
            <a:r>
              <a:rPr lang="en-US" sz="1050" dirty="0"/>
              <a:t>, atezolizumab; Cobi, </a:t>
            </a:r>
            <a:r>
              <a:rPr lang="en-US" sz="1050" dirty="0" err="1"/>
              <a:t>cobimetinib</a:t>
            </a:r>
            <a:r>
              <a:rPr lang="en-US" sz="1050" dirty="0"/>
              <a:t>; Dab, dabrafenib; </a:t>
            </a:r>
            <a:r>
              <a:rPr lang="en-US" sz="1050" dirty="0" err="1"/>
              <a:t>Pbo</a:t>
            </a:r>
            <a:r>
              <a:rPr lang="en-US" sz="1050" dirty="0"/>
              <a:t>, placebo; Sparta, </a:t>
            </a:r>
            <a:r>
              <a:rPr lang="en-US" sz="1050" dirty="0" err="1"/>
              <a:t>spartalizumab</a:t>
            </a:r>
            <a:r>
              <a:rPr lang="en-US" sz="1050" dirty="0"/>
              <a:t>; Tram, trametinib; Vem, vemurafenib.</a:t>
            </a:r>
          </a:p>
          <a:p>
            <a:r>
              <a:rPr lang="en-US" sz="1050" dirty="0" err="1"/>
              <a:t>Ascierto</a:t>
            </a:r>
            <a:r>
              <a:rPr lang="en-US" sz="1050" dirty="0"/>
              <a:t> PA, et al. </a:t>
            </a:r>
            <a:r>
              <a:rPr lang="en-US" sz="1050" i="1" dirty="0"/>
              <a:t>Lancet Oncol</a:t>
            </a:r>
            <a:r>
              <a:rPr lang="en-US" sz="1050" dirty="0"/>
              <a:t>. 2023;24(1):33-44; </a:t>
            </a:r>
            <a:r>
              <a:rPr lang="en-US" sz="1050" dirty="0" err="1"/>
              <a:t>Dummer</a:t>
            </a:r>
            <a:r>
              <a:rPr lang="en-US" sz="1050" dirty="0"/>
              <a:t> R, et al. </a:t>
            </a:r>
            <a:r>
              <a:rPr lang="en-US" sz="1050" i="1" dirty="0"/>
              <a:t>J Clin Oncol. </a:t>
            </a:r>
            <a:r>
              <a:rPr lang="en-US" sz="1050" dirty="0"/>
              <a:t>2022;40(13):1428-1438; Nathan P, et al. ESMO 2020. Abstract LBA43.</a:t>
            </a:r>
          </a:p>
        </p:txBody>
      </p:sp>
      <p:graphicFrame>
        <p:nvGraphicFramePr>
          <p:cNvPr id="19" name="Table 19">
            <a:extLst>
              <a:ext uri="{FF2B5EF4-FFF2-40B4-BE49-F238E27FC236}">
                <a16:creationId xmlns:a16="http://schemas.microsoft.com/office/drawing/2014/main" id="{D28ED868-5563-166B-D3B6-400E67B7F0D1}"/>
              </a:ext>
            </a:extLst>
          </p:cNvPr>
          <p:cNvGraphicFramePr>
            <a:graphicFrameLocks noGrp="1"/>
          </p:cNvGraphicFramePr>
          <p:nvPr>
            <p:extLst>
              <p:ext uri="{D42A27DB-BD31-4B8C-83A1-F6EECF244321}">
                <p14:modId xmlns:p14="http://schemas.microsoft.com/office/powerpoint/2010/main" val="831644230"/>
              </p:ext>
            </p:extLst>
          </p:nvPr>
        </p:nvGraphicFramePr>
        <p:xfrm>
          <a:off x="3396923" y="1085346"/>
          <a:ext cx="2667000" cy="792480"/>
        </p:xfrm>
        <a:graphic>
          <a:graphicData uri="http://schemas.openxmlformats.org/drawingml/2006/table">
            <a:tbl>
              <a:tblPr firstRow="1" bandRow="1">
                <a:tableStyleId>{5C22544A-7EE6-4342-B048-85BDC9FD1C3A}</a:tableStyleId>
              </a:tblPr>
              <a:tblGrid>
                <a:gridCol w="1110861">
                  <a:extLst>
                    <a:ext uri="{9D8B030D-6E8A-4147-A177-3AD203B41FA5}">
                      <a16:colId xmlns:a16="http://schemas.microsoft.com/office/drawing/2014/main" val="2042765031"/>
                    </a:ext>
                  </a:extLst>
                </a:gridCol>
                <a:gridCol w="734675">
                  <a:extLst>
                    <a:ext uri="{9D8B030D-6E8A-4147-A177-3AD203B41FA5}">
                      <a16:colId xmlns:a16="http://schemas.microsoft.com/office/drawing/2014/main" val="2985009573"/>
                    </a:ext>
                  </a:extLst>
                </a:gridCol>
                <a:gridCol w="821464">
                  <a:extLst>
                    <a:ext uri="{9D8B030D-6E8A-4147-A177-3AD203B41FA5}">
                      <a16:colId xmlns:a16="http://schemas.microsoft.com/office/drawing/2014/main" val="3326527826"/>
                    </a:ext>
                  </a:extLst>
                </a:gridCol>
              </a:tblGrid>
              <a:tr h="365760">
                <a:tc>
                  <a:txBody>
                    <a:bodyPr/>
                    <a:lstStyle/>
                    <a:p>
                      <a:r>
                        <a:rPr lang="en-US" sz="1000" b="0" i="0" dirty="0">
                          <a:latin typeface="Arial Narrow" panose="020B0604020202020204" pitchFamily="34" charset="0"/>
                          <a:cs typeface="Arial Narrow" panose="020B0604020202020204" pitchFamily="34" charset="0"/>
                        </a:rPr>
                        <a:t>Assessed by investigator</a:t>
                      </a:r>
                    </a:p>
                  </a:txBody>
                  <a:tcPr marL="45720" marR="45720"/>
                </a:tc>
                <a:tc>
                  <a:txBody>
                    <a:bodyPr/>
                    <a:lstStyle/>
                    <a:p>
                      <a:pPr algn="ctr"/>
                      <a:r>
                        <a:rPr lang="en-US" sz="1000" b="0" i="0" dirty="0" err="1">
                          <a:latin typeface="Arial Narrow" panose="020B0604020202020204" pitchFamily="34" charset="0"/>
                          <a:cs typeface="Arial Narrow" panose="020B0604020202020204" pitchFamily="34" charset="0"/>
                        </a:rPr>
                        <a:t>Atezo+Cobi</a:t>
                      </a:r>
                      <a:r>
                        <a:rPr lang="en-US" sz="1000" b="0" i="0" dirty="0">
                          <a:latin typeface="Arial Narrow" panose="020B0604020202020204" pitchFamily="34" charset="0"/>
                          <a:cs typeface="Arial Narrow" panose="020B0604020202020204" pitchFamily="34" charset="0"/>
                        </a:rPr>
                        <a:t>+</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Vem</a:t>
                      </a:r>
                    </a:p>
                  </a:txBody>
                  <a:tcPr marL="45720" marR="45720"/>
                </a:tc>
                <a:tc>
                  <a:txBody>
                    <a:bodyPr/>
                    <a:lstStyle/>
                    <a:p>
                      <a:pPr algn="ctr"/>
                      <a:r>
                        <a:rPr lang="en-US" sz="1000" b="0" i="0" dirty="0" err="1">
                          <a:latin typeface="Arial Narrow" panose="020B0604020202020204" pitchFamily="34" charset="0"/>
                          <a:cs typeface="Arial Narrow" panose="020B0604020202020204" pitchFamily="34" charset="0"/>
                        </a:rPr>
                        <a:t>Pbo+Cobi</a:t>
                      </a:r>
                      <a:r>
                        <a:rPr lang="en-US" sz="1000" b="0" i="0" dirty="0">
                          <a:latin typeface="Arial Narrow" panose="020B0604020202020204" pitchFamily="34" charset="0"/>
                          <a:cs typeface="Arial Narrow" panose="020B0604020202020204" pitchFamily="34" charset="0"/>
                        </a:rPr>
                        <a:t>+</a:t>
                      </a:r>
                      <a:br>
                        <a:rPr lang="en-US" sz="1000" b="0" i="0" dirty="0">
                          <a:latin typeface="Arial Narrow" panose="020B0604020202020204" pitchFamily="34" charset="0"/>
                          <a:cs typeface="Arial Narrow" panose="020B0604020202020204" pitchFamily="34" charset="0"/>
                        </a:rPr>
                      </a:br>
                      <a:r>
                        <a:rPr lang="en-US" sz="1000" b="0" i="0" dirty="0">
                          <a:latin typeface="Arial Narrow" panose="020B0604020202020204" pitchFamily="34" charset="0"/>
                          <a:cs typeface="Arial Narrow" panose="020B0604020202020204" pitchFamily="34" charset="0"/>
                        </a:rPr>
                        <a:t>Vem</a:t>
                      </a:r>
                    </a:p>
                  </a:txBody>
                  <a:tcPr marL="45720" marR="45720"/>
                </a:tc>
                <a:extLst>
                  <a:ext uri="{0D108BD9-81ED-4DB2-BD59-A6C34878D82A}">
                    <a16:rowId xmlns:a16="http://schemas.microsoft.com/office/drawing/2014/main" val="1756468770"/>
                  </a:ext>
                </a:extLst>
              </a:tr>
              <a:tr h="365760">
                <a:tc>
                  <a:txBody>
                    <a:bodyPr/>
                    <a:lstStyle/>
                    <a:p>
                      <a:r>
                        <a:rPr lang="en-US" sz="1000" b="0" i="0">
                          <a:solidFill>
                            <a:schemeClr val="tx1">
                              <a:lumMod val="50000"/>
                            </a:schemeClr>
                          </a:solidFill>
                          <a:latin typeface="Arial Narrow" panose="020B0604020202020204" pitchFamily="34" charset="0"/>
                          <a:cs typeface="Arial Narrow" panose="020B0604020202020204" pitchFamily="34" charset="0"/>
                        </a:rPr>
                        <a:t>PFS, median months</a:t>
                      </a:r>
                    </a:p>
                    <a:p>
                      <a:r>
                        <a:rPr lang="en-US" sz="1000" b="0" i="0">
                          <a:solidFill>
                            <a:schemeClr val="tx1">
                              <a:lumMod val="50000"/>
                            </a:schemeClr>
                          </a:solidFill>
                          <a:latin typeface="Arial Narrow" panose="020B0604020202020204" pitchFamily="34" charset="0"/>
                          <a:cs typeface="Arial Narrow" panose="020B0604020202020204" pitchFamily="34" charset="0"/>
                        </a:rPr>
                        <a:t>(95% CI)</a:t>
                      </a:r>
                    </a:p>
                  </a:txBody>
                  <a:tcPr marL="45720" marR="45720"/>
                </a:tc>
                <a:tc>
                  <a:txBody>
                    <a:bodyPr/>
                    <a:lstStyle/>
                    <a:p>
                      <a:pPr algn="ctr"/>
                      <a:r>
                        <a:rPr lang="en-US" sz="1000" b="0" i="0" dirty="0">
                          <a:solidFill>
                            <a:schemeClr val="tx1">
                              <a:lumMod val="50000"/>
                            </a:schemeClr>
                          </a:solidFill>
                          <a:latin typeface="Arial Narrow" panose="020B0604020202020204" pitchFamily="34" charset="0"/>
                          <a:cs typeface="Arial Narrow" panose="020B0604020202020204" pitchFamily="34" charset="0"/>
                        </a:rPr>
                        <a:t>15.1</a:t>
                      </a:r>
                    </a:p>
                    <a:p>
                      <a:pPr algn="ctr"/>
                      <a:r>
                        <a:rPr lang="en-US" sz="1000" b="0" i="0" dirty="0">
                          <a:solidFill>
                            <a:schemeClr val="tx1">
                              <a:lumMod val="50000"/>
                            </a:schemeClr>
                          </a:solidFill>
                          <a:latin typeface="Arial Narrow" panose="020B0604020202020204" pitchFamily="34" charset="0"/>
                          <a:cs typeface="Arial Narrow" panose="020B0604020202020204" pitchFamily="34" charset="0"/>
                        </a:rPr>
                        <a:t>(11.4-18.4)</a:t>
                      </a:r>
                    </a:p>
                  </a:txBody>
                  <a:tcPr marL="45720" marR="45720"/>
                </a:tc>
                <a:tc>
                  <a:txBody>
                    <a:bodyPr/>
                    <a:lstStyle/>
                    <a:p>
                      <a:pPr algn="ctr"/>
                      <a:r>
                        <a:rPr lang="en-US" sz="1000" b="0" i="0" dirty="0">
                          <a:solidFill>
                            <a:schemeClr val="tx1">
                              <a:lumMod val="50000"/>
                            </a:schemeClr>
                          </a:solidFill>
                          <a:latin typeface="Arial Narrow" panose="020B0604020202020204" pitchFamily="34" charset="0"/>
                          <a:cs typeface="Arial Narrow" panose="020B0604020202020204" pitchFamily="34" charset="0"/>
                        </a:rPr>
                        <a:t>10.6</a:t>
                      </a:r>
                    </a:p>
                    <a:p>
                      <a:pPr algn="ctr"/>
                      <a:r>
                        <a:rPr lang="en-US" sz="1000" b="0" i="0" dirty="0">
                          <a:solidFill>
                            <a:schemeClr val="tx1">
                              <a:lumMod val="50000"/>
                            </a:schemeClr>
                          </a:solidFill>
                          <a:latin typeface="Arial Narrow" panose="020B0604020202020204" pitchFamily="34" charset="0"/>
                          <a:cs typeface="Arial Narrow" panose="020B0604020202020204" pitchFamily="34" charset="0"/>
                        </a:rPr>
                        <a:t>(9.3-12.7)</a:t>
                      </a:r>
                    </a:p>
                  </a:txBody>
                  <a:tcPr marL="45720" marR="45720"/>
                </a:tc>
                <a:extLst>
                  <a:ext uri="{0D108BD9-81ED-4DB2-BD59-A6C34878D82A}">
                    <a16:rowId xmlns:a16="http://schemas.microsoft.com/office/drawing/2014/main" val="3088116262"/>
                  </a:ext>
                </a:extLst>
              </a:tr>
            </a:tbl>
          </a:graphicData>
        </a:graphic>
      </p:graphicFrame>
      <p:graphicFrame>
        <p:nvGraphicFramePr>
          <p:cNvPr id="20" name="Table 19">
            <a:extLst>
              <a:ext uri="{FF2B5EF4-FFF2-40B4-BE49-F238E27FC236}">
                <a16:creationId xmlns:a16="http://schemas.microsoft.com/office/drawing/2014/main" id="{122DABE6-9A3A-2C7B-094D-BF2DD1A43757}"/>
              </a:ext>
            </a:extLst>
          </p:cNvPr>
          <p:cNvGraphicFramePr>
            <a:graphicFrameLocks noGrp="1"/>
          </p:cNvGraphicFramePr>
          <p:nvPr>
            <p:extLst>
              <p:ext uri="{D42A27DB-BD31-4B8C-83A1-F6EECF244321}">
                <p14:modId xmlns:p14="http://schemas.microsoft.com/office/powerpoint/2010/main" val="3886428669"/>
              </p:ext>
            </p:extLst>
          </p:nvPr>
        </p:nvGraphicFramePr>
        <p:xfrm>
          <a:off x="9292456" y="1052244"/>
          <a:ext cx="2846441" cy="822960"/>
        </p:xfrm>
        <a:graphic>
          <a:graphicData uri="http://schemas.openxmlformats.org/drawingml/2006/table">
            <a:tbl>
              <a:tblPr firstRow="1" bandRow="1">
                <a:tableStyleId>{5C22544A-7EE6-4342-B048-85BDC9FD1C3A}</a:tableStyleId>
              </a:tblPr>
              <a:tblGrid>
                <a:gridCol w="1046205">
                  <a:extLst>
                    <a:ext uri="{9D8B030D-6E8A-4147-A177-3AD203B41FA5}">
                      <a16:colId xmlns:a16="http://schemas.microsoft.com/office/drawing/2014/main" val="2042765031"/>
                    </a:ext>
                  </a:extLst>
                </a:gridCol>
                <a:gridCol w="1101776">
                  <a:extLst>
                    <a:ext uri="{9D8B030D-6E8A-4147-A177-3AD203B41FA5}">
                      <a16:colId xmlns:a16="http://schemas.microsoft.com/office/drawing/2014/main" val="2985009573"/>
                    </a:ext>
                  </a:extLst>
                </a:gridCol>
                <a:gridCol w="698460">
                  <a:extLst>
                    <a:ext uri="{9D8B030D-6E8A-4147-A177-3AD203B41FA5}">
                      <a16:colId xmlns:a16="http://schemas.microsoft.com/office/drawing/2014/main" val="3326527826"/>
                    </a:ext>
                  </a:extLst>
                </a:gridCol>
              </a:tblGrid>
              <a:tr h="224440">
                <a:tc>
                  <a:txBody>
                    <a:bodyPr/>
                    <a:lstStyle/>
                    <a:p>
                      <a:endParaRPr lang="en-US" sz="1050" b="0" i="0" dirty="0">
                        <a:latin typeface="Arial Narrow" panose="020B0604020202020204" pitchFamily="34" charset="0"/>
                        <a:cs typeface="Arial Narrow" panose="020B0604020202020204" pitchFamily="34" charset="0"/>
                      </a:endParaRPr>
                    </a:p>
                  </a:txBody>
                  <a:tcPr marL="45720" marR="45720"/>
                </a:tc>
                <a:tc>
                  <a:txBody>
                    <a:bodyPr/>
                    <a:lstStyle/>
                    <a:p>
                      <a:pPr algn="ctr"/>
                      <a:r>
                        <a:rPr lang="en-US" sz="1050" b="0" i="0" dirty="0" err="1">
                          <a:latin typeface="Arial Narrow" panose="020B0604020202020204" pitchFamily="34" charset="0"/>
                          <a:cs typeface="Arial Narrow" panose="020B0604020202020204" pitchFamily="34" charset="0"/>
                        </a:rPr>
                        <a:t>Atezo+Cobi</a:t>
                      </a:r>
                      <a:r>
                        <a:rPr lang="en-US" sz="1050" b="0" i="0" dirty="0">
                          <a:latin typeface="Arial Narrow" panose="020B0604020202020204" pitchFamily="34" charset="0"/>
                          <a:cs typeface="Arial Narrow" panose="020B0604020202020204" pitchFamily="34" charset="0"/>
                        </a:rPr>
                        <a:t>+</a:t>
                      </a:r>
                      <a:br>
                        <a:rPr lang="en-US" sz="1050" b="0" i="0" dirty="0">
                          <a:latin typeface="Arial Narrow" panose="020B0604020202020204" pitchFamily="34" charset="0"/>
                          <a:cs typeface="Arial Narrow" panose="020B0604020202020204" pitchFamily="34" charset="0"/>
                        </a:rPr>
                      </a:br>
                      <a:r>
                        <a:rPr lang="en-US" sz="1050" b="0" i="0" dirty="0">
                          <a:latin typeface="Arial Narrow" panose="020B0604020202020204" pitchFamily="34" charset="0"/>
                          <a:cs typeface="Arial Narrow" panose="020B0604020202020204" pitchFamily="34" charset="0"/>
                        </a:rPr>
                        <a:t>Vem</a:t>
                      </a:r>
                    </a:p>
                  </a:txBody>
                  <a:tcPr marL="45720" marR="45720"/>
                </a:tc>
                <a:tc>
                  <a:txBody>
                    <a:bodyPr/>
                    <a:lstStyle/>
                    <a:p>
                      <a:pPr algn="ctr"/>
                      <a:r>
                        <a:rPr lang="en-US" sz="1050" b="0" i="0" dirty="0" err="1">
                          <a:latin typeface="Arial Narrow" panose="020B0604020202020204" pitchFamily="34" charset="0"/>
                          <a:cs typeface="Arial Narrow" panose="020B0604020202020204" pitchFamily="34" charset="0"/>
                        </a:rPr>
                        <a:t>Pbo+Cobi</a:t>
                      </a:r>
                      <a:r>
                        <a:rPr lang="en-US" sz="1050" b="0" i="0" dirty="0">
                          <a:latin typeface="Arial Narrow" panose="020B0604020202020204" pitchFamily="34" charset="0"/>
                          <a:cs typeface="Arial Narrow" panose="020B0604020202020204" pitchFamily="34" charset="0"/>
                        </a:rPr>
                        <a:t>+</a:t>
                      </a:r>
                      <a:br>
                        <a:rPr lang="en-US" sz="1050" b="0" i="0" dirty="0">
                          <a:latin typeface="Arial Narrow" panose="020B0604020202020204" pitchFamily="34" charset="0"/>
                          <a:cs typeface="Arial Narrow" panose="020B0604020202020204" pitchFamily="34" charset="0"/>
                        </a:rPr>
                      </a:br>
                      <a:r>
                        <a:rPr lang="en-US" sz="1050" b="0" i="0" dirty="0">
                          <a:latin typeface="Arial Narrow" panose="020B0604020202020204" pitchFamily="34" charset="0"/>
                          <a:cs typeface="Arial Narrow" panose="020B0604020202020204" pitchFamily="34" charset="0"/>
                        </a:rPr>
                        <a:t>Vem</a:t>
                      </a:r>
                    </a:p>
                  </a:txBody>
                  <a:tcPr marL="45720" marR="45720"/>
                </a:tc>
                <a:extLst>
                  <a:ext uri="{0D108BD9-81ED-4DB2-BD59-A6C34878D82A}">
                    <a16:rowId xmlns:a16="http://schemas.microsoft.com/office/drawing/2014/main" val="1756468770"/>
                  </a:ext>
                </a:extLst>
              </a:tr>
              <a:tr h="224440">
                <a:tc>
                  <a:txBody>
                    <a:bodyPr/>
                    <a:lstStyle/>
                    <a:p>
                      <a:r>
                        <a:rPr lang="en-US" sz="1050" b="0" i="0" dirty="0">
                          <a:solidFill>
                            <a:schemeClr val="tx1">
                              <a:lumMod val="50000"/>
                            </a:schemeClr>
                          </a:solidFill>
                          <a:latin typeface="Arial Narrow" panose="020B0604020202020204" pitchFamily="34" charset="0"/>
                          <a:cs typeface="Arial Narrow" panose="020B0604020202020204" pitchFamily="34" charset="0"/>
                        </a:rPr>
                        <a:t>OS, median </a:t>
                      </a:r>
                      <a:br>
                        <a:rPr lang="en-US" sz="1050" b="0" i="0" dirty="0">
                          <a:solidFill>
                            <a:schemeClr val="tx1">
                              <a:lumMod val="50000"/>
                            </a:schemeClr>
                          </a:solidFill>
                          <a:latin typeface="Arial Narrow" panose="020B0604020202020204" pitchFamily="34" charset="0"/>
                          <a:cs typeface="Arial Narrow" panose="020B0604020202020204" pitchFamily="34" charset="0"/>
                        </a:rPr>
                      </a:br>
                      <a:r>
                        <a:rPr lang="en-US" sz="1050" b="0" i="0" dirty="0">
                          <a:solidFill>
                            <a:schemeClr val="tx1">
                              <a:lumMod val="50000"/>
                            </a:schemeClr>
                          </a:solidFill>
                          <a:latin typeface="Arial Narrow" panose="020B0604020202020204" pitchFamily="34" charset="0"/>
                          <a:cs typeface="Arial Narrow" panose="020B0604020202020204" pitchFamily="34" charset="0"/>
                        </a:rPr>
                        <a:t>months (95% CI)</a:t>
                      </a:r>
                    </a:p>
                  </a:txBody>
                  <a:tcPr marL="45720" marR="45720"/>
                </a:tc>
                <a:tc>
                  <a:txBody>
                    <a:bodyPr/>
                    <a:lstStyle/>
                    <a:p>
                      <a:pPr algn="ctr"/>
                      <a:r>
                        <a:rPr lang="en-US" sz="1050" b="0" i="0" dirty="0">
                          <a:solidFill>
                            <a:schemeClr val="tx1">
                              <a:lumMod val="50000"/>
                            </a:schemeClr>
                          </a:solidFill>
                          <a:latin typeface="Arial Narrow" panose="020B0604020202020204" pitchFamily="34" charset="0"/>
                          <a:cs typeface="Arial Narrow" panose="020B0604020202020204" pitchFamily="34" charset="0"/>
                        </a:rPr>
                        <a:t>39.0</a:t>
                      </a:r>
                    </a:p>
                    <a:p>
                      <a:pPr algn="ctr"/>
                      <a:r>
                        <a:rPr lang="en-US" sz="1050" b="0" i="0" dirty="0">
                          <a:solidFill>
                            <a:schemeClr val="tx1">
                              <a:lumMod val="50000"/>
                            </a:schemeClr>
                          </a:solidFill>
                          <a:latin typeface="Arial Narrow" panose="020B0604020202020204" pitchFamily="34" charset="0"/>
                          <a:cs typeface="Arial Narrow" panose="020B0604020202020204" pitchFamily="34" charset="0"/>
                        </a:rPr>
                        <a:t>(29.9-not estimable)</a:t>
                      </a:r>
                    </a:p>
                  </a:txBody>
                  <a:tcPr marL="45720" marR="45720"/>
                </a:tc>
                <a:tc>
                  <a:txBody>
                    <a:bodyPr/>
                    <a:lstStyle/>
                    <a:p>
                      <a:pPr algn="ctr"/>
                      <a:r>
                        <a:rPr lang="en-US" sz="1050" b="0" i="0" dirty="0">
                          <a:solidFill>
                            <a:schemeClr val="tx1">
                              <a:lumMod val="50000"/>
                            </a:schemeClr>
                          </a:solidFill>
                          <a:latin typeface="Arial Narrow" panose="020B0604020202020204" pitchFamily="34" charset="0"/>
                          <a:cs typeface="Arial Narrow" panose="020B0604020202020204" pitchFamily="34" charset="0"/>
                        </a:rPr>
                        <a:t>25.8</a:t>
                      </a:r>
                    </a:p>
                    <a:p>
                      <a:pPr algn="ctr"/>
                      <a:r>
                        <a:rPr lang="en-US" sz="1050" b="0" i="0" dirty="0">
                          <a:solidFill>
                            <a:schemeClr val="tx1">
                              <a:lumMod val="50000"/>
                            </a:schemeClr>
                          </a:solidFill>
                          <a:latin typeface="Arial Narrow" panose="020B0604020202020204" pitchFamily="34" charset="0"/>
                          <a:cs typeface="Arial Narrow" panose="020B0604020202020204" pitchFamily="34" charset="0"/>
                        </a:rPr>
                        <a:t>(22.0-34.9)</a:t>
                      </a:r>
                    </a:p>
                  </a:txBody>
                  <a:tcPr marL="45720" marR="45720"/>
                </a:tc>
                <a:extLst>
                  <a:ext uri="{0D108BD9-81ED-4DB2-BD59-A6C34878D82A}">
                    <a16:rowId xmlns:a16="http://schemas.microsoft.com/office/drawing/2014/main" val="3088116262"/>
                  </a:ext>
                </a:extLst>
              </a:tr>
            </a:tbl>
          </a:graphicData>
        </a:graphic>
      </p:graphicFrame>
      <p:grpSp>
        <p:nvGrpSpPr>
          <p:cNvPr id="31" name="Group 30">
            <a:extLst>
              <a:ext uri="{FF2B5EF4-FFF2-40B4-BE49-F238E27FC236}">
                <a16:creationId xmlns:a16="http://schemas.microsoft.com/office/drawing/2014/main" id="{D8383CA4-6548-6B3F-1438-E262654CC9FD}"/>
              </a:ext>
            </a:extLst>
          </p:cNvPr>
          <p:cNvGrpSpPr/>
          <p:nvPr/>
        </p:nvGrpSpPr>
        <p:grpSpPr>
          <a:xfrm>
            <a:off x="577084" y="3610939"/>
            <a:ext cx="11125301" cy="2612413"/>
            <a:chOff x="518784" y="3704048"/>
            <a:chExt cx="11214386" cy="2633331"/>
          </a:xfrm>
        </p:grpSpPr>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 y="4084453"/>
              <a:ext cx="5397497" cy="2252142"/>
            </a:xfrm>
            <a:prstGeom prst="rect">
              <a:avLst/>
            </a:prstGeom>
            <a:ln>
              <a:solidFill>
                <a:schemeClr val="bg1">
                  <a:lumMod val="65000"/>
                </a:schemeClr>
              </a:solidFill>
            </a:ln>
          </p:spPr>
        </p:pic>
        <p:sp>
          <p:nvSpPr>
            <p:cNvPr id="14" name="TextBox 13"/>
            <p:cNvSpPr txBox="1"/>
            <p:nvPr/>
          </p:nvSpPr>
          <p:spPr>
            <a:xfrm>
              <a:off x="518784" y="3704048"/>
              <a:ext cx="9300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u="none" strike="noStrike" kern="1200" cap="none" spc="0" normalizeH="0" baseline="0" noProof="0" dirty="0">
                  <a:ln>
                    <a:noFill/>
                  </a:ln>
                  <a:solidFill>
                    <a:schemeClr val="tx1">
                      <a:lumMod val="50000"/>
                    </a:schemeClr>
                  </a:solidFill>
                  <a:effectLst/>
                  <a:uLnTx/>
                  <a:uFillTx/>
                  <a:latin typeface="Arial Narrow" panose="020B0604020202020204" pitchFamily="34" charset="0"/>
                  <a:cs typeface="Arial Narrow" panose="020B0604020202020204" pitchFamily="34" charset="0"/>
                </a:rPr>
                <a:t>COMBI-I</a:t>
              </a:r>
            </a:p>
          </p:txBody>
        </p:sp>
        <p:grpSp>
          <p:nvGrpSpPr>
            <p:cNvPr id="22" name="Group 21">
              <a:extLst>
                <a:ext uri="{FF2B5EF4-FFF2-40B4-BE49-F238E27FC236}">
                  <a16:creationId xmlns:a16="http://schemas.microsoft.com/office/drawing/2014/main" id="{82878536-92AC-65FE-CB35-BA3214632140}"/>
                </a:ext>
              </a:extLst>
            </p:cNvPr>
            <p:cNvGrpSpPr/>
            <p:nvPr/>
          </p:nvGrpSpPr>
          <p:grpSpPr>
            <a:xfrm>
              <a:off x="6233415" y="4075339"/>
              <a:ext cx="5499755" cy="2262040"/>
              <a:chOff x="7055815" y="4085862"/>
              <a:chExt cx="4965031" cy="2042109"/>
            </a:xfrm>
          </p:grpSpPr>
          <p:pic>
            <p:nvPicPr>
              <p:cNvPr id="4" name="Picture 3">
                <a:extLst>
                  <a:ext uri="{FF2B5EF4-FFF2-40B4-BE49-F238E27FC236}">
                    <a16:creationId xmlns:a16="http://schemas.microsoft.com/office/drawing/2014/main" id="{73825008-F6DB-D515-74AB-095EA4BB3E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5815" y="4085863"/>
                <a:ext cx="4965031" cy="2042108"/>
              </a:xfrm>
              <a:prstGeom prst="rect">
                <a:avLst/>
              </a:prstGeom>
              <a:ln>
                <a:solidFill>
                  <a:schemeClr val="bg1">
                    <a:lumMod val="65000"/>
                  </a:schemeClr>
                </a:solidFill>
              </a:ln>
            </p:spPr>
          </p:pic>
          <p:sp>
            <p:nvSpPr>
              <p:cNvPr id="21" name="Rectangle 20">
                <a:extLst>
                  <a:ext uri="{FF2B5EF4-FFF2-40B4-BE49-F238E27FC236}">
                    <a16:creationId xmlns:a16="http://schemas.microsoft.com/office/drawing/2014/main" id="{CB13D205-6C86-1682-FFE4-3B3E5A926FDB}"/>
                  </a:ext>
                </a:extLst>
              </p:cNvPr>
              <p:cNvSpPr/>
              <p:nvPr/>
            </p:nvSpPr>
            <p:spPr>
              <a:xfrm>
                <a:off x="7055815" y="4085862"/>
                <a:ext cx="2326619" cy="333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7025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506EF-FE6E-8F19-D1BA-1C204E2344F5}"/>
              </a:ext>
            </a:extLst>
          </p:cNvPr>
          <p:cNvSpPr>
            <a:spLocks noGrp="1"/>
          </p:cNvSpPr>
          <p:nvPr>
            <p:ph type="title"/>
          </p:nvPr>
        </p:nvSpPr>
        <p:spPr/>
        <p:txBody>
          <a:bodyPr>
            <a:normAutofit/>
          </a:bodyPr>
          <a:lstStyle/>
          <a:p>
            <a:r>
              <a:rPr lang="en-US" dirty="0"/>
              <a:t>Start Directly with Immunotherapy?</a:t>
            </a:r>
          </a:p>
        </p:txBody>
      </p:sp>
      <p:grpSp>
        <p:nvGrpSpPr>
          <p:cNvPr id="6" name="Group 5">
            <a:extLst>
              <a:ext uri="{FF2B5EF4-FFF2-40B4-BE49-F238E27FC236}">
                <a16:creationId xmlns:a16="http://schemas.microsoft.com/office/drawing/2014/main" id="{EB98DC7C-C793-FA5E-2D05-56109E45E569}"/>
              </a:ext>
            </a:extLst>
          </p:cNvPr>
          <p:cNvGrpSpPr/>
          <p:nvPr/>
        </p:nvGrpSpPr>
        <p:grpSpPr>
          <a:xfrm>
            <a:off x="593833" y="1692167"/>
            <a:ext cx="11004333" cy="3773213"/>
            <a:chOff x="1478008" y="830318"/>
            <a:chExt cx="9329958" cy="3773213"/>
          </a:xfrm>
        </p:grpSpPr>
        <p:sp>
          <p:nvSpPr>
            <p:cNvPr id="7" name="Freeform 6">
              <a:extLst>
                <a:ext uri="{FF2B5EF4-FFF2-40B4-BE49-F238E27FC236}">
                  <a16:creationId xmlns:a16="http://schemas.microsoft.com/office/drawing/2014/main" id="{11E67A12-5D76-4C25-EEE6-91943AB84B5A}"/>
                </a:ext>
              </a:extLst>
            </p:cNvPr>
            <p:cNvSpPr/>
            <p:nvPr/>
          </p:nvSpPr>
          <p:spPr>
            <a:xfrm>
              <a:off x="1478008" y="830318"/>
              <a:ext cx="2980339" cy="1552226"/>
            </a:xfrm>
            <a:custGeom>
              <a:avLst/>
              <a:gdLst>
                <a:gd name="connsiteX0" fmla="*/ 0 w 2980339"/>
                <a:gd name="connsiteY0" fmla="*/ 0 h 1192135"/>
                <a:gd name="connsiteX1" fmla="*/ 2980339 w 2980339"/>
                <a:gd name="connsiteY1" fmla="*/ 0 h 1192135"/>
                <a:gd name="connsiteX2" fmla="*/ 2980339 w 2980339"/>
                <a:gd name="connsiteY2" fmla="*/ 1192135 h 1192135"/>
                <a:gd name="connsiteX3" fmla="*/ 0 w 2980339"/>
                <a:gd name="connsiteY3" fmla="*/ 1192135 h 1192135"/>
                <a:gd name="connsiteX4" fmla="*/ 0 w 2980339"/>
                <a:gd name="connsiteY4" fmla="*/ 0 h 119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339" h="1192135">
                  <a:moveTo>
                    <a:pt x="0" y="0"/>
                  </a:moveTo>
                  <a:lnTo>
                    <a:pt x="2980339" y="0"/>
                  </a:lnTo>
                  <a:lnTo>
                    <a:pt x="2980339" y="1192135"/>
                  </a:lnTo>
                  <a:lnTo>
                    <a:pt x="0" y="1192135"/>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400" b="1" kern="1200"/>
                <a:t>Anti-PD-1 monotherapy?</a:t>
              </a:r>
            </a:p>
          </p:txBody>
        </p:sp>
        <p:sp>
          <p:nvSpPr>
            <p:cNvPr id="8" name="Freeform 7">
              <a:extLst>
                <a:ext uri="{FF2B5EF4-FFF2-40B4-BE49-F238E27FC236}">
                  <a16:creationId xmlns:a16="http://schemas.microsoft.com/office/drawing/2014/main" id="{37B463E1-52AB-6548-8FE5-33FE2863AFDA}"/>
                </a:ext>
              </a:extLst>
            </p:cNvPr>
            <p:cNvSpPr/>
            <p:nvPr/>
          </p:nvSpPr>
          <p:spPr>
            <a:xfrm>
              <a:off x="1478008" y="2382544"/>
              <a:ext cx="2980339" cy="2220987"/>
            </a:xfrm>
            <a:custGeom>
              <a:avLst/>
              <a:gdLst>
                <a:gd name="connsiteX0" fmla="*/ 0 w 2980339"/>
                <a:gd name="connsiteY0" fmla="*/ 0 h 3684438"/>
                <a:gd name="connsiteX1" fmla="*/ 2980339 w 2980339"/>
                <a:gd name="connsiteY1" fmla="*/ 0 h 3684438"/>
                <a:gd name="connsiteX2" fmla="*/ 2980339 w 2980339"/>
                <a:gd name="connsiteY2" fmla="*/ 3684438 h 3684438"/>
                <a:gd name="connsiteX3" fmla="*/ 0 w 2980339"/>
                <a:gd name="connsiteY3" fmla="*/ 3684438 h 3684438"/>
                <a:gd name="connsiteX4" fmla="*/ 0 w 2980339"/>
                <a:gd name="connsiteY4" fmla="*/ 0 h 36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339" h="3684438">
                  <a:moveTo>
                    <a:pt x="0" y="0"/>
                  </a:moveTo>
                  <a:lnTo>
                    <a:pt x="2980339" y="0"/>
                  </a:lnTo>
                  <a:lnTo>
                    <a:pt x="2980339" y="3684438"/>
                  </a:lnTo>
                  <a:lnTo>
                    <a:pt x="0" y="3684438"/>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spcBef>
                  <a:spcPct val="0"/>
                </a:spcBef>
                <a:spcAft>
                  <a:spcPct val="15000"/>
                </a:spcAft>
                <a:buChar char="•"/>
              </a:pPr>
              <a:r>
                <a:rPr lang="en-US" sz="2000" kern="1200" dirty="0">
                  <a:solidFill>
                    <a:schemeClr val="tx1">
                      <a:lumMod val="50000"/>
                    </a:schemeClr>
                  </a:solidFill>
                </a:rPr>
                <a:t>Delivers most of the benefit of combination and least toxicity</a:t>
              </a:r>
            </a:p>
          </p:txBody>
        </p:sp>
        <p:sp>
          <p:nvSpPr>
            <p:cNvPr id="9" name="Freeform 8">
              <a:extLst>
                <a:ext uri="{FF2B5EF4-FFF2-40B4-BE49-F238E27FC236}">
                  <a16:creationId xmlns:a16="http://schemas.microsoft.com/office/drawing/2014/main" id="{6683856A-D633-D0EA-7C85-A732B081DF58}"/>
                </a:ext>
              </a:extLst>
            </p:cNvPr>
            <p:cNvSpPr/>
            <p:nvPr/>
          </p:nvSpPr>
          <p:spPr>
            <a:xfrm>
              <a:off x="4652818" y="830318"/>
              <a:ext cx="2980339" cy="1552226"/>
            </a:xfrm>
            <a:custGeom>
              <a:avLst/>
              <a:gdLst>
                <a:gd name="connsiteX0" fmla="*/ 0 w 2980339"/>
                <a:gd name="connsiteY0" fmla="*/ 0 h 1192135"/>
                <a:gd name="connsiteX1" fmla="*/ 2980339 w 2980339"/>
                <a:gd name="connsiteY1" fmla="*/ 0 h 1192135"/>
                <a:gd name="connsiteX2" fmla="*/ 2980339 w 2980339"/>
                <a:gd name="connsiteY2" fmla="*/ 1192135 h 1192135"/>
                <a:gd name="connsiteX3" fmla="*/ 0 w 2980339"/>
                <a:gd name="connsiteY3" fmla="*/ 1192135 h 1192135"/>
                <a:gd name="connsiteX4" fmla="*/ 0 w 2980339"/>
                <a:gd name="connsiteY4" fmla="*/ 0 h 119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339" h="1192135">
                  <a:moveTo>
                    <a:pt x="0" y="0"/>
                  </a:moveTo>
                  <a:lnTo>
                    <a:pt x="2980339" y="0"/>
                  </a:lnTo>
                  <a:lnTo>
                    <a:pt x="2980339" y="1192135"/>
                  </a:lnTo>
                  <a:lnTo>
                    <a:pt x="0" y="1192135"/>
                  </a:lnTo>
                  <a:lnTo>
                    <a:pt x="0" y="0"/>
                  </a:lnTo>
                  <a:close/>
                </a:path>
              </a:pathLst>
            </a:custGeom>
          </p:spPr>
          <p:style>
            <a:lnRef idx="2">
              <a:schemeClr val="accent5">
                <a:hueOff val="-4533544"/>
                <a:satOff val="-1434"/>
                <a:lumOff val="-490"/>
                <a:alphaOff val="0"/>
              </a:schemeClr>
            </a:lnRef>
            <a:fillRef idx="1">
              <a:schemeClr val="accent5">
                <a:hueOff val="-4533544"/>
                <a:satOff val="-1434"/>
                <a:lumOff val="-490"/>
                <a:alphaOff val="0"/>
              </a:schemeClr>
            </a:fillRef>
            <a:effectRef idx="0">
              <a:schemeClr val="accent5">
                <a:hueOff val="-4533544"/>
                <a:satOff val="-1434"/>
                <a:lumOff val="-49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400" b="1" kern="1200" dirty="0"/>
                <a:t>Anti-PD-1 + low versus regular dose ipilimumab?</a:t>
              </a:r>
            </a:p>
          </p:txBody>
        </p:sp>
        <p:sp>
          <p:nvSpPr>
            <p:cNvPr id="10" name="Freeform 9">
              <a:extLst>
                <a:ext uri="{FF2B5EF4-FFF2-40B4-BE49-F238E27FC236}">
                  <a16:creationId xmlns:a16="http://schemas.microsoft.com/office/drawing/2014/main" id="{6669EDBE-FAF2-CAC2-0946-65C2C78CE70A}"/>
                </a:ext>
              </a:extLst>
            </p:cNvPr>
            <p:cNvSpPr/>
            <p:nvPr/>
          </p:nvSpPr>
          <p:spPr>
            <a:xfrm>
              <a:off x="4652818" y="2382544"/>
              <a:ext cx="2980339" cy="2220987"/>
            </a:xfrm>
            <a:custGeom>
              <a:avLst/>
              <a:gdLst>
                <a:gd name="connsiteX0" fmla="*/ 0 w 2980339"/>
                <a:gd name="connsiteY0" fmla="*/ 0 h 3684438"/>
                <a:gd name="connsiteX1" fmla="*/ 2980339 w 2980339"/>
                <a:gd name="connsiteY1" fmla="*/ 0 h 3684438"/>
                <a:gd name="connsiteX2" fmla="*/ 2980339 w 2980339"/>
                <a:gd name="connsiteY2" fmla="*/ 3684438 h 3684438"/>
                <a:gd name="connsiteX3" fmla="*/ 0 w 2980339"/>
                <a:gd name="connsiteY3" fmla="*/ 3684438 h 3684438"/>
                <a:gd name="connsiteX4" fmla="*/ 0 w 2980339"/>
                <a:gd name="connsiteY4" fmla="*/ 0 h 36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339" h="3684438">
                  <a:moveTo>
                    <a:pt x="0" y="0"/>
                  </a:moveTo>
                  <a:lnTo>
                    <a:pt x="2980339" y="0"/>
                  </a:lnTo>
                  <a:lnTo>
                    <a:pt x="2980339" y="3684438"/>
                  </a:lnTo>
                  <a:lnTo>
                    <a:pt x="0" y="3684438"/>
                  </a:lnTo>
                  <a:lnTo>
                    <a:pt x="0" y="0"/>
                  </a:lnTo>
                  <a:close/>
                </a:path>
              </a:pathLst>
            </a:custGeom>
          </p:spPr>
          <p:style>
            <a:lnRef idx="2">
              <a:schemeClr val="accent5">
                <a:tint val="40000"/>
                <a:alpha val="90000"/>
                <a:hueOff val="-4912376"/>
                <a:satOff val="-1613"/>
                <a:lumOff val="-174"/>
                <a:alphaOff val="0"/>
              </a:schemeClr>
            </a:lnRef>
            <a:fillRef idx="1">
              <a:schemeClr val="accent5">
                <a:tint val="40000"/>
                <a:alpha val="90000"/>
                <a:hueOff val="-4912376"/>
                <a:satOff val="-1613"/>
                <a:lumOff val="-174"/>
                <a:alphaOff val="0"/>
              </a:schemeClr>
            </a:fillRef>
            <a:effectRef idx="0">
              <a:schemeClr val="accent5">
                <a:tint val="40000"/>
                <a:alpha val="90000"/>
                <a:hueOff val="-4912376"/>
                <a:satOff val="-1613"/>
                <a:lumOff val="-174"/>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spcBef>
                  <a:spcPct val="0"/>
                </a:spcBef>
                <a:spcAft>
                  <a:spcPct val="15000"/>
                </a:spcAft>
                <a:buChar char="•"/>
              </a:pPr>
              <a:r>
                <a:rPr lang="en-US" sz="2000" kern="1200" dirty="0">
                  <a:solidFill>
                    <a:schemeClr val="tx1">
                      <a:lumMod val="50000"/>
                    </a:schemeClr>
                  </a:solidFill>
                </a:rPr>
                <a:t>Maximizes potential for long-term response but risks more toxicity</a:t>
              </a:r>
            </a:p>
          </p:txBody>
        </p:sp>
        <p:sp>
          <p:nvSpPr>
            <p:cNvPr id="11" name="Freeform 10">
              <a:extLst>
                <a:ext uri="{FF2B5EF4-FFF2-40B4-BE49-F238E27FC236}">
                  <a16:creationId xmlns:a16="http://schemas.microsoft.com/office/drawing/2014/main" id="{66F11BCA-9D6F-1926-08C3-12CEC6587A82}"/>
                </a:ext>
              </a:extLst>
            </p:cNvPr>
            <p:cNvSpPr/>
            <p:nvPr/>
          </p:nvSpPr>
          <p:spPr>
            <a:xfrm>
              <a:off x="7827627" y="830318"/>
              <a:ext cx="2980339" cy="1552226"/>
            </a:xfrm>
            <a:custGeom>
              <a:avLst/>
              <a:gdLst>
                <a:gd name="connsiteX0" fmla="*/ 0 w 2980339"/>
                <a:gd name="connsiteY0" fmla="*/ 0 h 1192135"/>
                <a:gd name="connsiteX1" fmla="*/ 2980339 w 2980339"/>
                <a:gd name="connsiteY1" fmla="*/ 0 h 1192135"/>
                <a:gd name="connsiteX2" fmla="*/ 2980339 w 2980339"/>
                <a:gd name="connsiteY2" fmla="*/ 1192135 h 1192135"/>
                <a:gd name="connsiteX3" fmla="*/ 0 w 2980339"/>
                <a:gd name="connsiteY3" fmla="*/ 1192135 h 1192135"/>
                <a:gd name="connsiteX4" fmla="*/ 0 w 2980339"/>
                <a:gd name="connsiteY4" fmla="*/ 0 h 119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339" h="1192135">
                  <a:moveTo>
                    <a:pt x="0" y="0"/>
                  </a:moveTo>
                  <a:lnTo>
                    <a:pt x="2980339" y="0"/>
                  </a:lnTo>
                  <a:lnTo>
                    <a:pt x="2980339" y="1192135"/>
                  </a:lnTo>
                  <a:lnTo>
                    <a:pt x="0" y="1192135"/>
                  </a:lnTo>
                  <a:lnTo>
                    <a:pt x="0" y="0"/>
                  </a:lnTo>
                  <a:close/>
                </a:path>
              </a:pathLst>
            </a:custGeom>
          </p:spPr>
          <p:style>
            <a:lnRef idx="2">
              <a:schemeClr val="accent5">
                <a:hueOff val="-9067089"/>
                <a:satOff val="-2868"/>
                <a:lumOff val="-980"/>
                <a:alphaOff val="0"/>
              </a:schemeClr>
            </a:lnRef>
            <a:fillRef idx="1">
              <a:schemeClr val="accent5">
                <a:hueOff val="-9067089"/>
                <a:satOff val="-2868"/>
                <a:lumOff val="-980"/>
                <a:alphaOff val="0"/>
              </a:schemeClr>
            </a:fillRef>
            <a:effectRef idx="0">
              <a:schemeClr val="accent5">
                <a:hueOff val="-9067089"/>
                <a:satOff val="-2868"/>
                <a:lumOff val="-98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400" b="1" kern="1200" dirty="0"/>
                <a:t>Anti-PD-1 + </a:t>
              </a:r>
              <a:r>
                <a:rPr lang="en-US" sz="2400" b="1" kern="1200" dirty="0" err="1"/>
                <a:t>relatlimab</a:t>
              </a:r>
              <a:r>
                <a:rPr lang="en-US" sz="2400" b="1" kern="1200" dirty="0"/>
                <a:t>?</a:t>
              </a:r>
            </a:p>
          </p:txBody>
        </p:sp>
        <p:sp>
          <p:nvSpPr>
            <p:cNvPr id="12" name="Freeform 11">
              <a:extLst>
                <a:ext uri="{FF2B5EF4-FFF2-40B4-BE49-F238E27FC236}">
                  <a16:creationId xmlns:a16="http://schemas.microsoft.com/office/drawing/2014/main" id="{54CD4D88-A627-F592-4DCD-68D4E0C0C41C}"/>
                </a:ext>
              </a:extLst>
            </p:cNvPr>
            <p:cNvSpPr/>
            <p:nvPr/>
          </p:nvSpPr>
          <p:spPr>
            <a:xfrm>
              <a:off x="7827627" y="2382544"/>
              <a:ext cx="2980339" cy="2220987"/>
            </a:xfrm>
            <a:custGeom>
              <a:avLst/>
              <a:gdLst>
                <a:gd name="connsiteX0" fmla="*/ 0 w 2980339"/>
                <a:gd name="connsiteY0" fmla="*/ 0 h 3684438"/>
                <a:gd name="connsiteX1" fmla="*/ 2980339 w 2980339"/>
                <a:gd name="connsiteY1" fmla="*/ 0 h 3684438"/>
                <a:gd name="connsiteX2" fmla="*/ 2980339 w 2980339"/>
                <a:gd name="connsiteY2" fmla="*/ 3684438 h 3684438"/>
                <a:gd name="connsiteX3" fmla="*/ 0 w 2980339"/>
                <a:gd name="connsiteY3" fmla="*/ 3684438 h 3684438"/>
                <a:gd name="connsiteX4" fmla="*/ 0 w 2980339"/>
                <a:gd name="connsiteY4" fmla="*/ 0 h 36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339" h="3684438">
                  <a:moveTo>
                    <a:pt x="0" y="0"/>
                  </a:moveTo>
                  <a:lnTo>
                    <a:pt x="2980339" y="0"/>
                  </a:lnTo>
                  <a:lnTo>
                    <a:pt x="2980339" y="3684438"/>
                  </a:lnTo>
                  <a:lnTo>
                    <a:pt x="0" y="3684438"/>
                  </a:lnTo>
                  <a:lnTo>
                    <a:pt x="0" y="0"/>
                  </a:lnTo>
                  <a:close/>
                </a:path>
              </a:pathLst>
            </a:custGeom>
          </p:spPr>
          <p:style>
            <a:lnRef idx="2">
              <a:schemeClr val="accent5">
                <a:tint val="40000"/>
                <a:alpha val="90000"/>
                <a:hueOff val="-9824753"/>
                <a:satOff val="-3226"/>
                <a:lumOff val="-348"/>
                <a:alphaOff val="0"/>
              </a:schemeClr>
            </a:lnRef>
            <a:fillRef idx="1">
              <a:schemeClr val="accent5">
                <a:tint val="40000"/>
                <a:alpha val="90000"/>
                <a:hueOff val="-9824753"/>
                <a:satOff val="-3226"/>
                <a:lumOff val="-348"/>
                <a:alphaOff val="0"/>
              </a:schemeClr>
            </a:fillRef>
            <a:effectRef idx="0">
              <a:schemeClr val="accent5">
                <a:tint val="40000"/>
                <a:alpha val="90000"/>
                <a:hueOff val="-9824753"/>
                <a:satOff val="-3226"/>
                <a:lumOff val="-348"/>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spcBef>
                  <a:spcPct val="0"/>
                </a:spcBef>
                <a:spcAft>
                  <a:spcPct val="15000"/>
                </a:spcAft>
                <a:buChar char="•"/>
              </a:pPr>
              <a:r>
                <a:rPr lang="en-US" sz="2000" kern="1200" dirty="0">
                  <a:solidFill>
                    <a:schemeClr val="tx1">
                      <a:lumMod val="50000"/>
                    </a:schemeClr>
                  </a:solidFill>
                </a:rPr>
                <a:t>Appears to enhance response but less clear whether efficacy extends to higher risk disease and if responses will be as durable as PD-1 + CTLA4</a:t>
              </a:r>
            </a:p>
          </p:txBody>
        </p:sp>
      </p:grpSp>
    </p:spTree>
    <p:extLst>
      <p:ext uri="{BB962C8B-B14F-4D97-AF65-F5344CB8AC3E}">
        <p14:creationId xmlns:p14="http://schemas.microsoft.com/office/powerpoint/2010/main" val="283938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93</TotalTime>
  <Words>838</Words>
  <Application>Microsoft Macintosh PowerPoint</Application>
  <PresentationFormat>Widescreen</PresentationFormat>
  <Paragraphs>84</Paragraphs>
  <Slides>9</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Arial Narrow</vt:lpstr>
      <vt:lpstr>Calibri</vt:lpstr>
      <vt:lpstr>Calibri Light</vt:lpstr>
      <vt:lpstr>Century Gothic</vt:lpstr>
      <vt:lpstr>Trebuchet MS</vt:lpstr>
      <vt:lpstr>Wingdings</vt:lpstr>
      <vt:lpstr>Hem-Onc 22</vt:lpstr>
      <vt:lpstr>Office Theme</vt:lpstr>
      <vt:lpstr>1_Hem-Onc 22</vt:lpstr>
      <vt:lpstr>How Does Symptom Severity Influence Choice of Frontline Therapy for a Patient with BRAF-Mutated Metastatic Melanoma?</vt:lpstr>
      <vt:lpstr>PowerPoint Presentation</vt:lpstr>
      <vt:lpstr>Disclaimer</vt:lpstr>
      <vt:lpstr>A Patient with BRAF-Mutated Metastatic Melanoma</vt:lpstr>
      <vt:lpstr>PD-1 + CTLA4 Superior to BRAF-MEK in Frontline Melanoma</vt:lpstr>
      <vt:lpstr>Sequential Combo Immuno- and Targeted Therapy (SECOMBIT) </vt:lpstr>
      <vt:lpstr>Triplet BRAF + MEK + PD-1/L1 Combos</vt:lpstr>
      <vt:lpstr>Start Directly with Immunotherapy?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Symptom Severity Influence Choice of Frontline Therapy for a Patient with BRAF-Mutated Metastatic Melanoma?</dc:title>
  <dc:subject/>
  <dc:creator>MedEd On The Go</dc:creator>
  <cp:keywords/>
  <dc:description/>
  <cp:lastModifiedBy>Moriah Diethorn</cp:lastModifiedBy>
  <cp:revision>9</cp:revision>
  <dcterms:created xsi:type="dcterms:W3CDTF">2023-05-15T19:05:09Z</dcterms:created>
  <dcterms:modified xsi:type="dcterms:W3CDTF">2023-06-05T19:07:50Z</dcterms:modified>
  <cp:category/>
</cp:coreProperties>
</file>