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4"/>
  </p:notesMasterIdLst>
  <p:sldIdLst>
    <p:sldId id="380" r:id="rId2"/>
    <p:sldId id="256" r:id="rId3"/>
    <p:sldId id="13123" r:id="rId4"/>
    <p:sldId id="13126" r:id="rId5"/>
    <p:sldId id="13115" r:id="rId6"/>
    <p:sldId id="13116" r:id="rId7"/>
    <p:sldId id="13118" r:id="rId8"/>
    <p:sldId id="13119" r:id="rId9"/>
    <p:sldId id="13120" r:id="rId10"/>
    <p:sldId id="13121" r:id="rId11"/>
    <p:sldId id="13122" r:id="rId12"/>
    <p:sldId id="1312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28" userDrawn="1">
          <p15:clr>
            <a:srgbClr val="A4A3A4"/>
          </p15:clr>
        </p15:guide>
        <p15:guide id="4" orient="horz" pos="3132" userDrawn="1">
          <p15:clr>
            <a:srgbClr val="A4A3A4"/>
          </p15:clr>
        </p15:guide>
        <p15:guide id="5" orient="horz" pos="1104" userDrawn="1">
          <p15:clr>
            <a:srgbClr val="A4A3A4"/>
          </p15:clr>
        </p15:guide>
        <p15:guide id="6" orient="horz" pos="2616" userDrawn="1">
          <p15:clr>
            <a:srgbClr val="A4A3A4"/>
          </p15:clr>
        </p15:guide>
        <p15:guide id="7" orient="horz" pos="2844" userDrawn="1">
          <p15:clr>
            <a:srgbClr val="A4A3A4"/>
          </p15:clr>
        </p15:guide>
        <p15:guide id="8" pos="456" userDrawn="1">
          <p15:clr>
            <a:srgbClr val="A4A3A4"/>
          </p15:clr>
        </p15:guide>
        <p15:guide id="9" orient="horz" pos="288" userDrawn="1">
          <p15:clr>
            <a:srgbClr val="A4A3A4"/>
          </p15:clr>
        </p15:guide>
        <p15:guide id="10" pos="3024" userDrawn="1">
          <p15:clr>
            <a:srgbClr val="A4A3A4"/>
          </p15:clr>
        </p15:guide>
        <p15:guide id="11" pos="5448" userDrawn="1">
          <p15:clr>
            <a:srgbClr val="A4A3A4"/>
          </p15:clr>
        </p15:guide>
        <p15:guide id="12" orient="horz" pos="7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5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81731D-6A50-4008-837A-E8DB55D2EC4A}" v="1" dt="2023-02-01T21:54:09.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68" autoAdjust="0"/>
    <p:restoredTop sz="91077" autoAdjust="0"/>
  </p:normalViewPr>
  <p:slideViewPr>
    <p:cSldViewPr snapToGrid="0">
      <p:cViewPr varScale="1">
        <p:scale>
          <a:sx n="91" d="100"/>
          <a:sy n="91" d="100"/>
        </p:scale>
        <p:origin x="102" y="426"/>
      </p:cViewPr>
      <p:guideLst>
        <p:guide orient="horz" pos="2160"/>
        <p:guide pos="3840"/>
        <p:guide orient="horz" pos="3528"/>
        <p:guide orient="horz" pos="3132"/>
        <p:guide orient="horz" pos="1104"/>
        <p:guide orient="horz" pos="2616"/>
        <p:guide orient="horz" pos="2844"/>
        <p:guide pos="456"/>
        <p:guide orient="horz" pos="288"/>
        <p:guide pos="3024"/>
        <p:guide pos="5448"/>
        <p:guide orient="horz" pos="7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42C7B8-E333-F845-BE78-0CB70D93D53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517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extLst>
      <p:ext uri="{BB962C8B-B14F-4D97-AF65-F5344CB8AC3E}">
        <p14:creationId xmlns:p14="http://schemas.microsoft.com/office/powerpoint/2010/main" val="53740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C3392-0EAF-49B1-80B2-5068FC0D5F70}" type="slidenum">
              <a:rPr lang="en-US" smtClean="0"/>
              <a:t>10</a:t>
            </a:fld>
            <a:endParaRPr lang="en-US" dirty="0"/>
          </a:p>
        </p:txBody>
      </p:sp>
    </p:spTree>
    <p:extLst>
      <p:ext uri="{BB962C8B-B14F-4D97-AF65-F5344CB8AC3E}">
        <p14:creationId xmlns:p14="http://schemas.microsoft.com/office/powerpoint/2010/main" val="67538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C3392-0EAF-49B1-80B2-5068FC0D5F70}" type="slidenum">
              <a:rPr lang="en-US" smtClean="0"/>
              <a:t>11</a:t>
            </a:fld>
            <a:endParaRPr lang="en-US" dirty="0"/>
          </a:p>
        </p:txBody>
      </p:sp>
    </p:spTree>
    <p:extLst>
      <p:ext uri="{BB962C8B-B14F-4D97-AF65-F5344CB8AC3E}">
        <p14:creationId xmlns:p14="http://schemas.microsoft.com/office/powerpoint/2010/main" val="602418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26E39-2412-4ACE-8A9E-69973F0B842B}"/>
              </a:ext>
            </a:extLst>
          </p:cNvPr>
          <p:cNvSpPr>
            <a:spLocks noGrp="1"/>
          </p:cNvSpPr>
          <p:nvPr>
            <p:ph type="title"/>
          </p:nvPr>
        </p:nvSpPr>
        <p:spPr bwMode="gray"/>
        <p:txBody>
          <a:bodyPr/>
          <a:lstStyle/>
          <a:p>
            <a:r>
              <a:rPr lang="de-DE"/>
              <a:t>Titelmasterformat durch Klicken bearbeiten</a:t>
            </a:r>
          </a:p>
        </p:txBody>
      </p:sp>
      <p:sp>
        <p:nvSpPr>
          <p:cNvPr id="4" name="Fußzeilenplatzhalter 3">
            <a:extLst>
              <a:ext uri="{FF2B5EF4-FFF2-40B4-BE49-F238E27FC236}">
                <a16:creationId xmlns:a16="http://schemas.microsoft.com/office/drawing/2014/main" id="{B13B0368-721B-46BE-B536-5F060B7D7838}"/>
              </a:ext>
            </a:extLst>
          </p:cNvPr>
          <p:cNvSpPr>
            <a:spLocks noGrp="1"/>
          </p:cNvSpPr>
          <p:nvPr>
            <p:ph type="ftr" sz="quarter" idx="11"/>
          </p:nvPr>
        </p:nvSpPr>
        <p:spPr bwMode="gray"/>
        <p:txBody>
          <a:bodyPr/>
          <a:lstStyle/>
          <a:p>
            <a:r>
              <a:rPr lang="de-DE"/>
              <a:t>Titel | Abteilung/Institut | Datum</a:t>
            </a:r>
          </a:p>
        </p:txBody>
      </p:sp>
      <p:sp>
        <p:nvSpPr>
          <p:cNvPr id="5" name="Foliennummernplatzhalter 4">
            <a:extLst>
              <a:ext uri="{FF2B5EF4-FFF2-40B4-BE49-F238E27FC236}">
                <a16:creationId xmlns:a16="http://schemas.microsoft.com/office/drawing/2014/main" id="{C57B24DB-66D3-4CC2-918A-F9BD00CA065F}"/>
              </a:ext>
            </a:extLst>
          </p:cNvPr>
          <p:cNvSpPr>
            <a:spLocks noGrp="1"/>
          </p:cNvSpPr>
          <p:nvPr>
            <p:ph type="sldNum" sz="quarter" idx="12"/>
          </p:nvPr>
        </p:nvSpPr>
        <p:spPr bwMode="gray"/>
        <p:txBody>
          <a:bodyPr/>
          <a:lstStyle/>
          <a:p>
            <a:fld id="{C457A7E8-3F45-46AC-80A6-5B03F18BB502}" type="slidenum">
              <a:rPr lang="de-DE" smtClean="0"/>
              <a:t>‹#›</a:t>
            </a:fld>
            <a:endParaRPr lang="de-DE"/>
          </a:p>
        </p:txBody>
      </p:sp>
      <p:sp>
        <p:nvSpPr>
          <p:cNvPr id="6" name="Textplatzhalter 7">
            <a:extLst>
              <a:ext uri="{FF2B5EF4-FFF2-40B4-BE49-F238E27FC236}">
                <a16:creationId xmlns:a16="http://schemas.microsoft.com/office/drawing/2014/main" id="{F63ACECD-7201-4706-9BCF-0DA28138EB04}"/>
              </a:ext>
            </a:extLst>
          </p:cNvPr>
          <p:cNvSpPr>
            <a:spLocks noGrp="1"/>
          </p:cNvSpPr>
          <p:nvPr>
            <p:ph type="body" sz="quarter" idx="13" hasCustomPrompt="1"/>
          </p:nvPr>
        </p:nvSpPr>
        <p:spPr bwMode="gray">
          <a:xfrm>
            <a:off x="874713" y="1046988"/>
            <a:ext cx="1717435" cy="368302"/>
          </a:xfrm>
          <a:solidFill>
            <a:schemeClr val="accent4"/>
          </a:solidFill>
        </p:spPr>
        <p:txBody>
          <a:bodyPr wrap="none" lIns="108000" tIns="18000" rIns="72000" bIns="18000">
            <a:spAutoFit/>
          </a:bodyPr>
          <a:lstStyle>
            <a:lvl1pPr marL="0" indent="0">
              <a:lnSpc>
                <a:spcPct val="100000"/>
              </a:lnSpc>
              <a:spcAft>
                <a:spcPts val="0"/>
              </a:spcAft>
              <a:buNone/>
              <a:defRPr sz="2157" b="1">
                <a:solidFill>
                  <a:schemeClr val="bg1"/>
                </a:solidFill>
              </a:defRPr>
            </a:lvl1pPr>
            <a:lvl2pPr marL="165237" indent="0">
              <a:buNone/>
              <a:defRPr/>
            </a:lvl2pPr>
          </a:lstStyle>
          <a:p>
            <a:pPr lvl="0"/>
            <a:r>
              <a:rPr lang="de-DE" dirty="0"/>
              <a:t>zweite Zeile</a:t>
            </a:r>
          </a:p>
        </p:txBody>
      </p:sp>
    </p:spTree>
    <p:extLst>
      <p:ext uri="{BB962C8B-B14F-4D97-AF65-F5344CB8AC3E}">
        <p14:creationId xmlns:p14="http://schemas.microsoft.com/office/powerpoint/2010/main" val="1465644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BCD7-9239-4597-9137-9EEAD01D17CA}"/>
              </a:ext>
            </a:extLst>
          </p:cNvPr>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80C5EF-A139-430F-9CD0-2E41BF34E950}"/>
              </a:ext>
            </a:extLst>
          </p:cNvPr>
          <p:cNvSpPr>
            <a:spLocks noGrp="1"/>
          </p:cNvSpPr>
          <p:nvPr>
            <p:ph idx="1"/>
          </p:nvPr>
        </p:nvSpPr>
        <p:spPr>
          <a:xfrm>
            <a:off x="838203" y="1321200"/>
            <a:ext cx="10515600" cy="4862784"/>
          </a:xfrm>
        </p:spPr>
        <p:txBody>
          <a:bodyPr/>
          <a:lstStyle>
            <a:lvl1pPr marL="206366" indent="-206366">
              <a:tabLst/>
              <a:defRPr sz="2200">
                <a:solidFill>
                  <a:srgbClr val="000000"/>
                </a:solidFill>
              </a:defRPr>
            </a:lvl1pPr>
            <a:lvl2pPr marL="412730" indent="-195254">
              <a:buClr>
                <a:srgbClr val="1A334B"/>
              </a:buClr>
              <a:buFont typeface="Cambria" panose="02040503050406030204" pitchFamily="18" charset="0"/>
              <a:buChar char="⎻"/>
              <a:tabLst/>
              <a:defRPr sz="1600">
                <a:solidFill>
                  <a:srgbClr val="000000"/>
                </a:solidFill>
              </a:defRPr>
            </a:lvl2pPr>
            <a:lvl3pPr marL="603221" indent="-184142">
              <a:tabLst/>
              <a:defRPr sz="1400">
                <a:solidFill>
                  <a:srgbClr val="000000"/>
                </a:solidFill>
              </a:defRPr>
            </a:lvl3pPr>
            <a:lvl4pPr>
              <a:defRPr>
                <a:solidFill>
                  <a:srgbClr val="1A334B"/>
                </a:solidFill>
              </a:defRPr>
            </a:lvl4pPr>
            <a:lvl5pPr>
              <a:defRPr>
                <a:solidFill>
                  <a:srgbClr val="1A334B"/>
                </a:solidFill>
              </a:defRPr>
            </a:lvl5pPr>
          </a:lstStyle>
          <a:p>
            <a:pPr lvl="0"/>
            <a:r>
              <a:rPr lang="en-GB"/>
              <a:t>Click to edit Master text styles</a:t>
            </a:r>
          </a:p>
          <a:p>
            <a:pPr lvl="1"/>
            <a:r>
              <a:rPr lang="en-GB"/>
              <a:t>Second level</a:t>
            </a:r>
          </a:p>
          <a:p>
            <a:pPr lvl="2"/>
            <a:r>
              <a:rPr lang="en-GB"/>
              <a:t>Third level</a:t>
            </a:r>
          </a:p>
        </p:txBody>
      </p:sp>
      <p:sp>
        <p:nvSpPr>
          <p:cNvPr id="4" name="Text Placeholder 9">
            <a:extLst>
              <a:ext uri="{FF2B5EF4-FFF2-40B4-BE49-F238E27FC236}">
                <a16:creationId xmlns:a16="http://schemas.microsoft.com/office/drawing/2014/main" id="{18998AF4-CE05-4208-BE71-743984D7D5BD}"/>
              </a:ext>
            </a:extLst>
          </p:cNvPr>
          <p:cNvSpPr>
            <a:spLocks noGrp="1"/>
          </p:cNvSpPr>
          <p:nvPr>
            <p:ph type="body" sz="quarter" idx="10"/>
          </p:nvPr>
        </p:nvSpPr>
        <p:spPr>
          <a:xfrm>
            <a:off x="252002" y="6240544"/>
            <a:ext cx="11701188" cy="497813"/>
          </a:xfrm>
        </p:spPr>
        <p:txBody>
          <a:bodyPr anchor="b" anchorCtr="0">
            <a:normAutofit/>
          </a:bodyPr>
          <a:lstStyle>
            <a:lvl1pPr marL="0" indent="0">
              <a:buNone/>
              <a:defRPr sz="800">
                <a:solidFill>
                  <a:srgbClr val="000000"/>
                </a:solidFill>
              </a:defRPr>
            </a:lvl1pPr>
            <a:lvl2pPr marL="457178" indent="0">
              <a:buNone/>
              <a:defRPr/>
            </a:lvl2pPr>
          </a:lstStyle>
          <a:p>
            <a:pPr lvl="0"/>
            <a:r>
              <a:rPr lang="en-GB"/>
              <a:t>Click to edit Master text styles</a:t>
            </a:r>
          </a:p>
        </p:txBody>
      </p:sp>
    </p:spTree>
    <p:extLst>
      <p:ext uri="{BB962C8B-B14F-4D97-AF65-F5344CB8AC3E}">
        <p14:creationId xmlns:p14="http://schemas.microsoft.com/office/powerpoint/2010/main" val="228329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10.wdp"/><Relationship Id="rId5" Type="http://schemas.openxmlformats.org/officeDocument/2006/relationships/image" Target="../media/image13.png"/><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0" y="1759160"/>
            <a:ext cx="11141675" cy="2852737"/>
          </a:xfrm>
        </p:spPr>
        <p:txBody>
          <a:bodyPr>
            <a:noAutofit/>
          </a:bodyPr>
          <a:lstStyle/>
          <a:p>
            <a:r>
              <a:rPr lang="en-US" sz="3200" dirty="0"/>
              <a:t>How Does Real-World Evidence Expand Understanding of CDK4/6 Inhibitor Use in Special Populations With HR+/HER2- Metastatic Breast Cancer?</a:t>
            </a:r>
          </a:p>
        </p:txBody>
      </p:sp>
      <p:sp>
        <p:nvSpPr>
          <p:cNvPr id="134146" name="Rectangle 3"/>
          <p:cNvSpPr>
            <a:spLocks noGrp="1" noChangeArrowheads="1"/>
          </p:cNvSpPr>
          <p:nvPr>
            <p:ph type="body" idx="1"/>
          </p:nvPr>
        </p:nvSpPr>
        <p:spPr>
          <a:xfrm>
            <a:off x="609601" y="4292896"/>
            <a:ext cx="10515600" cy="2725737"/>
          </a:xfrm>
        </p:spPr>
        <p:txBody>
          <a:bodyPr>
            <a:normAutofit/>
          </a:bodyPr>
          <a:lstStyle/>
          <a:p>
            <a:r>
              <a:rPr lang="en-US" dirty="0"/>
              <a:t>Adam Brufsky, MD, PhD</a:t>
            </a:r>
          </a:p>
          <a:p>
            <a:r>
              <a:rPr lang="en-US" dirty="0"/>
              <a:t>Professor of Medicine</a:t>
            </a:r>
          </a:p>
          <a:p>
            <a:r>
              <a:rPr lang="en-US" dirty="0"/>
              <a:t>Co-Director, Comprehensive Breast Cancer Center</a:t>
            </a:r>
          </a:p>
          <a:p>
            <a:r>
              <a:rPr lang="en-US" dirty="0"/>
              <a:t>University of Pittsburgh Cancer Institute</a:t>
            </a:r>
          </a:p>
          <a:p>
            <a:r>
              <a:rPr lang="en-US" dirty="0"/>
              <a:t>Pittsburgh, Pennsylvania</a:t>
            </a:r>
          </a:p>
        </p:txBody>
      </p:sp>
    </p:spTree>
    <p:extLst>
      <p:ext uri="{BB962C8B-B14F-4D97-AF65-F5344CB8AC3E}">
        <p14:creationId xmlns:p14="http://schemas.microsoft.com/office/powerpoint/2010/main" val="318919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35FACDAD-144F-D811-0C1E-9373B943492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978" t="2539" r="3846" b="2793"/>
          <a:stretch/>
        </p:blipFill>
        <p:spPr>
          <a:xfrm>
            <a:off x="1513489" y="1193187"/>
            <a:ext cx="3962400" cy="4482400"/>
          </a:xfrm>
          <a:prstGeom prst="rect">
            <a:avLst/>
          </a:prstGeom>
        </p:spPr>
      </p:pic>
      <p:pic>
        <p:nvPicPr>
          <p:cNvPr id="9" name="Picture 8" descr="Table&#10;&#10;Description automatically generated">
            <a:extLst>
              <a:ext uri="{FF2B5EF4-FFF2-40B4-BE49-F238E27FC236}">
                <a16:creationId xmlns:a16="http://schemas.microsoft.com/office/drawing/2014/main" id="{731EADF6-DEEA-0475-92C2-3C4EB4F22EE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2824" t="2973" r="3277" b="19220"/>
          <a:stretch/>
        </p:blipFill>
        <p:spPr>
          <a:xfrm>
            <a:off x="6222122" y="1650071"/>
            <a:ext cx="4582511" cy="3468467"/>
          </a:xfrm>
          <a:prstGeom prst="rect">
            <a:avLst/>
          </a:prstGeom>
        </p:spPr>
      </p:pic>
      <p:sp>
        <p:nvSpPr>
          <p:cNvPr id="3" name="Title 2">
            <a:extLst>
              <a:ext uri="{FF2B5EF4-FFF2-40B4-BE49-F238E27FC236}">
                <a16:creationId xmlns:a16="http://schemas.microsoft.com/office/drawing/2014/main" id="{4554AEAE-CC39-5B16-BFAE-5A34FFF01CC2}"/>
              </a:ext>
            </a:extLst>
          </p:cNvPr>
          <p:cNvSpPr>
            <a:spLocks noGrp="1"/>
          </p:cNvSpPr>
          <p:nvPr>
            <p:ph type="title"/>
          </p:nvPr>
        </p:nvSpPr>
        <p:spPr>
          <a:xfrm>
            <a:off x="609600" y="199505"/>
            <a:ext cx="10744200" cy="930795"/>
          </a:xfrm>
        </p:spPr>
        <p:txBody>
          <a:bodyPr>
            <a:normAutofit fontScale="90000"/>
          </a:bodyPr>
          <a:lstStyle/>
          <a:p>
            <a:r>
              <a:rPr lang="en-US" sz="2800" dirty="0"/>
              <a:t>Real-World Effectiveness of Palbociclib Plus Aromatase Inhibitors in African American Patients with MBC</a:t>
            </a:r>
          </a:p>
        </p:txBody>
      </p:sp>
      <p:sp>
        <p:nvSpPr>
          <p:cNvPr id="5" name="Footer Placeholder 4">
            <a:extLst>
              <a:ext uri="{FF2B5EF4-FFF2-40B4-BE49-F238E27FC236}">
                <a16:creationId xmlns:a16="http://schemas.microsoft.com/office/drawing/2014/main" id="{CB02874F-EA3F-7E0A-5741-636C384B5085}"/>
              </a:ext>
            </a:extLst>
          </p:cNvPr>
          <p:cNvSpPr>
            <a:spLocks noGrp="1"/>
          </p:cNvSpPr>
          <p:nvPr>
            <p:ph type="ftr" sz="quarter" idx="3"/>
          </p:nvPr>
        </p:nvSpPr>
        <p:spPr>
          <a:xfrm>
            <a:off x="609600" y="5675588"/>
            <a:ext cx="10744199" cy="1122894"/>
          </a:xfrm>
        </p:spPr>
        <p:txBody>
          <a:bodyPr/>
          <a:lstStyle/>
          <a:p>
            <a:r>
              <a:rPr lang="en-US" sz="1000" baseline="30000" dirty="0" err="1"/>
              <a:t>a</a:t>
            </a:r>
            <a:r>
              <a:rPr lang="en-US" sz="1000" dirty="0" err="1"/>
              <a:t>Covariates</a:t>
            </a:r>
            <a:r>
              <a:rPr lang="en-US" sz="1000" dirty="0"/>
              <a:t> used in multivariate Cox proportional hazards models; </a:t>
            </a:r>
            <a:r>
              <a:rPr lang="en-US" sz="1000" baseline="30000" dirty="0" err="1"/>
              <a:t>b</a:t>
            </a:r>
            <a:r>
              <a:rPr lang="en-US" sz="1000" dirty="0" err="1"/>
              <a:t>Visceral</a:t>
            </a:r>
            <a:r>
              <a:rPr lang="en-US" sz="1000" dirty="0"/>
              <a:t> disease is defined as metastatic disease in the lung and/or liver; patients could have had other sites of metastases; </a:t>
            </a:r>
            <a:r>
              <a:rPr lang="en-US" sz="1000" baseline="30000" dirty="0" err="1"/>
              <a:t>c</a:t>
            </a:r>
            <a:r>
              <a:rPr lang="en-US" sz="1000" dirty="0" err="1"/>
              <a:t>Bone</a:t>
            </a:r>
            <a:r>
              <a:rPr lang="en-US" sz="1000" dirty="0"/>
              <a:t>-only disease is defined as metastatic disease in the bone only; </a:t>
            </a:r>
            <a:r>
              <a:rPr lang="en-US" sz="1000" baseline="30000" dirty="0" err="1"/>
              <a:t>d</a:t>
            </a:r>
            <a:r>
              <a:rPr lang="en-US" sz="1000" dirty="0" err="1"/>
              <a:t>Multiple</a:t>
            </a:r>
            <a:r>
              <a:rPr lang="en-US" sz="1000" dirty="0"/>
              <a:t> metastases at the same site were counted as 1 site (e.g., 3 bone metastases in the spine is considered only 1 site).</a:t>
            </a:r>
          </a:p>
          <a:p>
            <a:r>
              <a:rPr lang="en-US" sz="1000" dirty="0"/>
              <a:t>BC, breast cancer; </a:t>
            </a:r>
            <a:r>
              <a:rPr lang="en-US" sz="1000" dirty="0" err="1"/>
              <a:t>ECOG</a:t>
            </a:r>
            <a:r>
              <a:rPr lang="en-US" sz="1000" dirty="0"/>
              <a:t>, Eastern Cooperative Oncology Group; </a:t>
            </a:r>
            <a:r>
              <a:rPr lang="en-US" sz="1000" dirty="0" err="1"/>
              <a:t>IQR</a:t>
            </a:r>
            <a:r>
              <a:rPr lang="en-US" sz="1000" dirty="0"/>
              <a:t>, interquartile range.</a:t>
            </a:r>
          </a:p>
          <a:p>
            <a:r>
              <a:rPr lang="en-US" sz="1000" dirty="0" err="1"/>
              <a:t>Rugo</a:t>
            </a:r>
            <a:r>
              <a:rPr lang="en-US" sz="1000" dirty="0"/>
              <a:t> H, et al. </a:t>
            </a:r>
            <a:r>
              <a:rPr lang="en-US" sz="1000" dirty="0" err="1"/>
              <a:t>SABCS</a:t>
            </a:r>
            <a:r>
              <a:rPr lang="en-US" sz="1000" dirty="0"/>
              <a:t> 2022. Abstract P3-01-15. </a:t>
            </a:r>
          </a:p>
        </p:txBody>
      </p:sp>
    </p:spTree>
    <p:extLst>
      <p:ext uri="{BB962C8B-B14F-4D97-AF65-F5344CB8AC3E}">
        <p14:creationId xmlns:p14="http://schemas.microsoft.com/office/powerpoint/2010/main" val="139439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E56FDB71-2942-422D-3285-49B194F19EF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7000"/>
                    </a14:imgEffect>
                  </a14:imgLayer>
                </a14:imgProps>
              </a:ext>
              <a:ext uri="{28A0092B-C50C-407E-A947-70E740481C1C}">
                <a14:useLocalDpi xmlns:a14="http://schemas.microsoft.com/office/drawing/2010/main" val="0"/>
              </a:ext>
            </a:extLst>
          </a:blip>
          <a:srcRect l="1938" t="5333" r="2290" b="9242"/>
          <a:stretch/>
        </p:blipFill>
        <p:spPr>
          <a:xfrm>
            <a:off x="539778" y="1730971"/>
            <a:ext cx="5130996" cy="3582900"/>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FFF707DB-881C-3124-65C2-7DD4D789A59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14000"/>
                    </a14:imgEffect>
                  </a14:imgLayer>
                </a14:imgProps>
              </a:ext>
              <a:ext uri="{28A0092B-C50C-407E-A947-70E740481C1C}">
                <a14:useLocalDpi xmlns:a14="http://schemas.microsoft.com/office/drawing/2010/main" val="0"/>
              </a:ext>
            </a:extLst>
          </a:blip>
          <a:srcRect l="1157" t="1385" r="2087" b="7281"/>
          <a:stretch/>
        </p:blipFill>
        <p:spPr>
          <a:xfrm>
            <a:off x="6172200" y="580774"/>
            <a:ext cx="5534026" cy="5773766"/>
          </a:xfrm>
          <a:prstGeom prst="rect">
            <a:avLst/>
          </a:prstGeom>
        </p:spPr>
      </p:pic>
      <p:sp>
        <p:nvSpPr>
          <p:cNvPr id="3" name="Title 2">
            <a:extLst>
              <a:ext uri="{FF2B5EF4-FFF2-40B4-BE49-F238E27FC236}">
                <a16:creationId xmlns:a16="http://schemas.microsoft.com/office/drawing/2014/main" id="{EEA2FE42-12F7-782F-54F5-602C8E3454FD}"/>
              </a:ext>
            </a:extLst>
          </p:cNvPr>
          <p:cNvSpPr>
            <a:spLocks noGrp="1"/>
          </p:cNvSpPr>
          <p:nvPr>
            <p:ph type="title"/>
          </p:nvPr>
        </p:nvSpPr>
        <p:spPr/>
        <p:txBody>
          <a:bodyPr/>
          <a:lstStyle/>
          <a:p>
            <a:r>
              <a:rPr lang="en-US" dirty="0"/>
              <a:t>Survival Outcomes</a:t>
            </a:r>
          </a:p>
        </p:txBody>
      </p:sp>
      <p:sp>
        <p:nvSpPr>
          <p:cNvPr id="5" name="Footer Placeholder 4">
            <a:extLst>
              <a:ext uri="{FF2B5EF4-FFF2-40B4-BE49-F238E27FC236}">
                <a16:creationId xmlns:a16="http://schemas.microsoft.com/office/drawing/2014/main" id="{57741B9E-BF5B-75CC-47FF-F0E9AA5A5F90}"/>
              </a:ext>
            </a:extLst>
          </p:cNvPr>
          <p:cNvSpPr>
            <a:spLocks noGrp="1"/>
          </p:cNvSpPr>
          <p:nvPr>
            <p:ph type="ftr" sz="quarter" idx="3"/>
          </p:nvPr>
        </p:nvSpPr>
        <p:spPr/>
        <p:txBody>
          <a:bodyPr/>
          <a:lstStyle/>
          <a:p>
            <a:r>
              <a:rPr lang="en-US" sz="1000" dirty="0"/>
              <a:t>HR, hazard ratio; NR, not reached; OS, overall survival; </a:t>
            </a:r>
            <a:r>
              <a:rPr lang="en-US" sz="1000" dirty="0" err="1"/>
              <a:t>rwPFS</a:t>
            </a:r>
            <a:r>
              <a:rPr lang="en-US" sz="1000" dirty="0"/>
              <a:t>, real-world progression-free survival.</a:t>
            </a:r>
          </a:p>
          <a:p>
            <a:r>
              <a:rPr lang="en-US" sz="1000" dirty="0" err="1"/>
              <a:t>Rugo</a:t>
            </a:r>
            <a:r>
              <a:rPr lang="en-US" sz="1000" dirty="0"/>
              <a:t> H, et al. </a:t>
            </a:r>
            <a:r>
              <a:rPr lang="en-US" sz="1000" dirty="0" err="1"/>
              <a:t>SABCS</a:t>
            </a:r>
            <a:r>
              <a:rPr lang="en-US" sz="1000" dirty="0"/>
              <a:t> 2022. Abstract P3-01-15. </a:t>
            </a:r>
          </a:p>
        </p:txBody>
      </p:sp>
    </p:spTree>
    <p:extLst>
      <p:ext uri="{BB962C8B-B14F-4D97-AF65-F5344CB8AC3E}">
        <p14:creationId xmlns:p14="http://schemas.microsoft.com/office/powerpoint/2010/main" val="287188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CE20-DC6A-14AF-86A4-1D0CB9B40D8D}"/>
              </a:ext>
            </a:extLst>
          </p:cNvPr>
          <p:cNvSpPr>
            <a:spLocks noGrp="1"/>
          </p:cNvSpPr>
          <p:nvPr>
            <p:ph type="title"/>
          </p:nvPr>
        </p:nvSpPr>
        <p:spPr/>
        <p:txBody>
          <a:bodyPr/>
          <a:lstStyle/>
          <a:p>
            <a:r>
              <a:rPr lang="en-US" dirty="0"/>
              <a:t>Real-World Evidence in Special Populations</a:t>
            </a:r>
          </a:p>
        </p:txBody>
      </p:sp>
      <p:sp>
        <p:nvSpPr>
          <p:cNvPr id="3" name="Content Placeholder 2">
            <a:extLst>
              <a:ext uri="{FF2B5EF4-FFF2-40B4-BE49-F238E27FC236}">
                <a16:creationId xmlns:a16="http://schemas.microsoft.com/office/drawing/2014/main" id="{88631BED-0BD9-A0B1-DB9E-F0830A2FED9C}"/>
              </a:ext>
            </a:extLst>
          </p:cNvPr>
          <p:cNvSpPr>
            <a:spLocks noGrp="1"/>
          </p:cNvSpPr>
          <p:nvPr>
            <p:ph idx="1"/>
          </p:nvPr>
        </p:nvSpPr>
        <p:spPr/>
        <p:txBody>
          <a:bodyPr>
            <a:normAutofit/>
          </a:bodyPr>
          <a:lstStyle/>
          <a:p>
            <a:pPr>
              <a:lnSpc>
                <a:spcPct val="150000"/>
              </a:lnSpc>
            </a:pPr>
            <a:r>
              <a:rPr lang="en-US" sz="2800" dirty="0"/>
              <a:t>RWE helps with understanding CDK4/6 in special populations</a:t>
            </a:r>
          </a:p>
          <a:p>
            <a:pPr>
              <a:lnSpc>
                <a:spcPct val="150000"/>
              </a:lnSpc>
            </a:pPr>
            <a:r>
              <a:rPr lang="en-US" sz="2800" dirty="0"/>
              <a:t>HR consistent with RCTs in all scenarios</a:t>
            </a:r>
          </a:p>
          <a:p>
            <a:pPr>
              <a:lnSpc>
                <a:spcPct val="150000"/>
              </a:lnSpc>
            </a:pPr>
            <a:r>
              <a:rPr lang="en-US" sz="2800" dirty="0"/>
              <a:t>Absolute PFS consistent with RCT data for Asians and AAs</a:t>
            </a:r>
          </a:p>
          <a:p>
            <a:pPr>
              <a:lnSpc>
                <a:spcPct val="150000"/>
              </a:lnSpc>
            </a:pPr>
            <a:r>
              <a:rPr lang="en-US" sz="2800" dirty="0"/>
              <a:t>Data can be used for shared decision making</a:t>
            </a:r>
          </a:p>
        </p:txBody>
      </p:sp>
      <p:sp>
        <p:nvSpPr>
          <p:cNvPr id="5" name="Footer Placeholder 4">
            <a:extLst>
              <a:ext uri="{FF2B5EF4-FFF2-40B4-BE49-F238E27FC236}">
                <a16:creationId xmlns:a16="http://schemas.microsoft.com/office/drawing/2014/main" id="{EDB5FF2E-9B89-E3D0-9B76-1223FBE5A82D}"/>
              </a:ext>
            </a:extLst>
          </p:cNvPr>
          <p:cNvSpPr>
            <a:spLocks noGrp="1"/>
          </p:cNvSpPr>
          <p:nvPr>
            <p:ph type="ftr" sz="quarter" idx="3"/>
          </p:nvPr>
        </p:nvSpPr>
        <p:spPr/>
        <p:txBody>
          <a:bodyPr/>
          <a:lstStyle/>
          <a:p>
            <a:r>
              <a:rPr lang="en-US" sz="1000" dirty="0"/>
              <a:t>AA, African American; </a:t>
            </a:r>
            <a:r>
              <a:rPr lang="en-US" sz="1000" dirty="0" err="1"/>
              <a:t>CDK</a:t>
            </a:r>
            <a:r>
              <a:rPr lang="en-US" sz="1000" dirty="0"/>
              <a:t>, cyclin-dependent kinase; </a:t>
            </a:r>
            <a:r>
              <a:rPr lang="en-US" sz="1000" dirty="0" err="1"/>
              <a:t>RCT</a:t>
            </a:r>
            <a:r>
              <a:rPr lang="en-US" sz="1000" dirty="0"/>
              <a:t>, randomized controlled trial. </a:t>
            </a:r>
          </a:p>
        </p:txBody>
      </p:sp>
    </p:spTree>
    <p:extLst>
      <p:ext uri="{BB962C8B-B14F-4D97-AF65-F5344CB8AC3E}">
        <p14:creationId xmlns:p14="http://schemas.microsoft.com/office/powerpoint/2010/main" val="168422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327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7F57-395F-F3D7-5E16-CF2DE21E308B}"/>
              </a:ext>
            </a:extLst>
          </p:cNvPr>
          <p:cNvSpPr>
            <a:spLocks noGrp="1"/>
          </p:cNvSpPr>
          <p:nvPr>
            <p:ph type="title"/>
          </p:nvPr>
        </p:nvSpPr>
        <p:spPr>
          <a:xfrm>
            <a:off x="609600" y="199505"/>
            <a:ext cx="10744200" cy="1825377"/>
          </a:xfrm>
        </p:spPr>
        <p:txBody>
          <a:bodyPr/>
          <a:lstStyle/>
          <a:p>
            <a:r>
              <a:rPr lang="en-US" dirty="0"/>
              <a:t>RWE to Address Populations Not Included in</a:t>
            </a:r>
            <a:br>
              <a:rPr lang="en-US" dirty="0"/>
            </a:br>
            <a:r>
              <a:rPr lang="en-US" dirty="0"/>
              <a:t>Clinical Trials</a:t>
            </a:r>
          </a:p>
        </p:txBody>
      </p:sp>
      <p:sp>
        <p:nvSpPr>
          <p:cNvPr id="3" name="Content Placeholder 2">
            <a:extLst>
              <a:ext uri="{FF2B5EF4-FFF2-40B4-BE49-F238E27FC236}">
                <a16:creationId xmlns:a16="http://schemas.microsoft.com/office/drawing/2014/main" id="{CCDAB914-1E56-9177-A8B9-7AD3E3D11E48}"/>
              </a:ext>
            </a:extLst>
          </p:cNvPr>
          <p:cNvSpPr>
            <a:spLocks noGrp="1"/>
          </p:cNvSpPr>
          <p:nvPr>
            <p:ph idx="1"/>
          </p:nvPr>
        </p:nvSpPr>
        <p:spPr>
          <a:xfrm>
            <a:off x="609600" y="2113005"/>
            <a:ext cx="10744200" cy="4087378"/>
          </a:xfrm>
        </p:spPr>
        <p:txBody>
          <a:bodyPr>
            <a:normAutofit/>
          </a:bodyPr>
          <a:lstStyle/>
          <a:p>
            <a:pPr>
              <a:lnSpc>
                <a:spcPct val="150000"/>
              </a:lnSpc>
            </a:pPr>
            <a:r>
              <a:rPr lang="en-US" sz="2800" dirty="0"/>
              <a:t>Male breast cancer patients</a:t>
            </a:r>
          </a:p>
          <a:p>
            <a:pPr>
              <a:lnSpc>
                <a:spcPct val="150000"/>
              </a:lnSpc>
            </a:pPr>
            <a:r>
              <a:rPr lang="en-US" sz="2800" dirty="0"/>
              <a:t>Asians</a:t>
            </a:r>
          </a:p>
          <a:p>
            <a:pPr>
              <a:lnSpc>
                <a:spcPct val="150000"/>
              </a:lnSpc>
            </a:pPr>
            <a:r>
              <a:rPr lang="en-US" sz="2800" dirty="0"/>
              <a:t>African Americans</a:t>
            </a:r>
          </a:p>
        </p:txBody>
      </p:sp>
      <p:sp>
        <p:nvSpPr>
          <p:cNvPr id="7" name="Footer Placeholder 6">
            <a:extLst>
              <a:ext uri="{FF2B5EF4-FFF2-40B4-BE49-F238E27FC236}">
                <a16:creationId xmlns:a16="http://schemas.microsoft.com/office/drawing/2014/main" id="{447386B7-22BE-25A7-B158-A8D2DA57AA1E}"/>
              </a:ext>
            </a:extLst>
          </p:cNvPr>
          <p:cNvSpPr>
            <a:spLocks noGrp="1"/>
          </p:cNvSpPr>
          <p:nvPr>
            <p:ph type="ftr" sz="quarter" idx="3"/>
          </p:nvPr>
        </p:nvSpPr>
        <p:spPr/>
        <p:txBody>
          <a:bodyPr/>
          <a:lstStyle/>
          <a:p>
            <a:r>
              <a:rPr lang="en-US" dirty="0"/>
              <a:t>RWE, real-world evidence.</a:t>
            </a:r>
          </a:p>
        </p:txBody>
      </p:sp>
    </p:spTree>
    <p:extLst>
      <p:ext uri="{BB962C8B-B14F-4D97-AF65-F5344CB8AC3E}">
        <p14:creationId xmlns:p14="http://schemas.microsoft.com/office/powerpoint/2010/main" val="4313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C0F02-1CE1-D2A2-9E7E-B94879FD5BB4}"/>
              </a:ext>
            </a:extLst>
          </p:cNvPr>
          <p:cNvSpPr>
            <a:spLocks noGrp="1"/>
          </p:cNvSpPr>
          <p:nvPr>
            <p:ph type="title"/>
          </p:nvPr>
        </p:nvSpPr>
        <p:spPr>
          <a:xfrm>
            <a:off x="609600" y="131409"/>
            <a:ext cx="10744200" cy="1185577"/>
          </a:xfrm>
        </p:spPr>
        <p:txBody>
          <a:bodyPr>
            <a:noAutofit/>
          </a:bodyPr>
          <a:lstStyle/>
          <a:p>
            <a:r>
              <a:rPr lang="en-US" sz="2400" dirty="0"/>
              <a:t>Real-World Data of Palbociclib in Combination with Endocrine Therapy for the Treatment of Metastatic Breast Cancer in Men: Cohort Selection</a:t>
            </a:r>
            <a:br>
              <a:rPr lang="en-US" sz="2400" dirty="0"/>
            </a:br>
            <a:endParaRPr lang="en-US" sz="2400" dirty="0"/>
          </a:p>
        </p:txBody>
      </p:sp>
      <p:sp>
        <p:nvSpPr>
          <p:cNvPr id="7" name="Footer Placeholder 6">
            <a:extLst>
              <a:ext uri="{FF2B5EF4-FFF2-40B4-BE49-F238E27FC236}">
                <a16:creationId xmlns:a16="http://schemas.microsoft.com/office/drawing/2014/main" id="{DCAE9D6E-645E-A2B1-4519-D0A4A57E1B8B}"/>
              </a:ext>
            </a:extLst>
          </p:cNvPr>
          <p:cNvSpPr>
            <a:spLocks noGrp="1"/>
          </p:cNvSpPr>
          <p:nvPr>
            <p:ph type="ftr" sz="quarter" idx="3"/>
          </p:nvPr>
        </p:nvSpPr>
        <p:spPr>
          <a:xfrm>
            <a:off x="252920" y="6356350"/>
            <a:ext cx="11585642" cy="442131"/>
          </a:xfrm>
        </p:spPr>
        <p:txBody>
          <a:bodyPr/>
          <a:lstStyle/>
          <a:p>
            <a:r>
              <a:rPr lang="en-US" sz="900" dirty="0">
                <a:ea typeface="Times New Roman" panose="02020603050405020304" pitchFamily="18" charset="0"/>
              </a:rPr>
              <a:t>(a) Pharmacy and medical records database; (b) </a:t>
            </a:r>
            <a:r>
              <a:rPr lang="en-US" sz="900" dirty="0" err="1">
                <a:ea typeface="Times New Roman" panose="02020603050405020304" pitchFamily="18" charset="0"/>
              </a:rPr>
              <a:t>EHR</a:t>
            </a:r>
            <a:r>
              <a:rPr lang="en-US" sz="900" dirty="0">
                <a:ea typeface="Times New Roman" panose="02020603050405020304" pitchFamily="18" charset="0"/>
              </a:rPr>
              <a:t>-derived database.</a:t>
            </a:r>
          </a:p>
          <a:p>
            <a:r>
              <a:rPr lang="en-US" sz="900" dirty="0">
                <a:ea typeface="Times New Roman" panose="02020603050405020304" pitchFamily="18" charset="0"/>
              </a:rPr>
              <a:t>AI, aromatase inhibitor; </a:t>
            </a:r>
            <a:r>
              <a:rPr lang="en-US" sz="900" dirty="0" err="1">
                <a:ea typeface="Times New Roman" panose="02020603050405020304" pitchFamily="18" charset="0"/>
              </a:rPr>
              <a:t>EHR</a:t>
            </a:r>
            <a:r>
              <a:rPr lang="en-US" sz="900" dirty="0">
                <a:ea typeface="Times New Roman" panose="02020603050405020304" pitchFamily="18" charset="0"/>
              </a:rPr>
              <a:t>, electronic health record; HER2-, human epidermal growth factor receptor 2-negative; ICD, International Classification of Diseases; LOT, line of therapy; MBC, metastatic breast cancer. </a:t>
            </a:r>
          </a:p>
          <a:p>
            <a:r>
              <a:rPr lang="en-US" sz="900" dirty="0">
                <a:ea typeface="Times New Roman" panose="02020603050405020304" pitchFamily="18" charset="0"/>
              </a:rPr>
              <a:t>Kraus AL, et al. </a:t>
            </a:r>
            <a:r>
              <a:rPr lang="en-US" sz="900" i="1" dirty="0">
                <a:ea typeface="Times New Roman" panose="02020603050405020304" pitchFamily="18" charset="0"/>
              </a:rPr>
              <a:t>Clin </a:t>
            </a:r>
            <a:r>
              <a:rPr lang="en-US" sz="900" i="1" dirty="0" err="1">
                <a:ea typeface="Times New Roman" panose="02020603050405020304" pitchFamily="18" charset="0"/>
              </a:rPr>
              <a:t>Pharmacol</a:t>
            </a:r>
            <a:r>
              <a:rPr lang="en-US" sz="900" i="1" dirty="0">
                <a:ea typeface="Times New Roman" panose="02020603050405020304" pitchFamily="18" charset="0"/>
              </a:rPr>
              <a:t> </a:t>
            </a:r>
            <a:r>
              <a:rPr lang="en-US" sz="900" i="1" dirty="0" err="1">
                <a:ea typeface="Times New Roman" panose="02020603050405020304" pitchFamily="18" charset="0"/>
              </a:rPr>
              <a:t>Ther</a:t>
            </a:r>
            <a:r>
              <a:rPr lang="en-US" sz="900" dirty="0">
                <a:ea typeface="Times New Roman" panose="02020603050405020304" pitchFamily="18" charset="0"/>
              </a:rPr>
              <a:t>. 2022;111(1):302-9.</a:t>
            </a:r>
            <a:endParaRPr lang="en-US" sz="900" dirty="0"/>
          </a:p>
        </p:txBody>
      </p:sp>
      <p:pic>
        <p:nvPicPr>
          <p:cNvPr id="6" name="Picture 5" descr="Diagram, table&#10;&#10;Description automatically generated">
            <a:extLst>
              <a:ext uri="{FF2B5EF4-FFF2-40B4-BE49-F238E27FC236}">
                <a16:creationId xmlns:a16="http://schemas.microsoft.com/office/drawing/2014/main" id="{E45C02F6-09F5-3B76-2536-330AFBB46C5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tretch>
            <a:fillRect/>
          </a:stretch>
        </p:blipFill>
        <p:spPr>
          <a:xfrm>
            <a:off x="1835946" y="1030622"/>
            <a:ext cx="8520107" cy="5301574"/>
          </a:xfrm>
          <a:prstGeom prst="rect">
            <a:avLst/>
          </a:prstGeom>
        </p:spPr>
      </p:pic>
      <p:sp>
        <p:nvSpPr>
          <p:cNvPr id="8" name="TextBox 7">
            <a:extLst>
              <a:ext uri="{FF2B5EF4-FFF2-40B4-BE49-F238E27FC236}">
                <a16:creationId xmlns:a16="http://schemas.microsoft.com/office/drawing/2014/main" id="{6834DDF3-0899-2DEF-153E-D4DE22DC226F}"/>
              </a:ext>
            </a:extLst>
          </p:cNvPr>
          <p:cNvSpPr txBox="1"/>
          <p:nvPr/>
        </p:nvSpPr>
        <p:spPr>
          <a:xfrm>
            <a:off x="1743768" y="1055942"/>
            <a:ext cx="367408" cy="338554"/>
          </a:xfrm>
          <a:prstGeom prst="rect">
            <a:avLst/>
          </a:prstGeom>
          <a:noFill/>
        </p:spPr>
        <p:txBody>
          <a:bodyPr wrap="none" rtlCol="0">
            <a:spAutoFit/>
          </a:bodyPr>
          <a:lstStyle/>
          <a:p>
            <a:pPr algn="ctr"/>
            <a:r>
              <a:rPr lang="en-US" sz="1600" b="1" dirty="0"/>
              <a:t>a)</a:t>
            </a:r>
          </a:p>
        </p:txBody>
      </p:sp>
      <p:sp>
        <p:nvSpPr>
          <p:cNvPr id="9" name="TextBox 8">
            <a:extLst>
              <a:ext uri="{FF2B5EF4-FFF2-40B4-BE49-F238E27FC236}">
                <a16:creationId xmlns:a16="http://schemas.microsoft.com/office/drawing/2014/main" id="{B3EF4082-DCA7-FE8C-1DCB-33A3B9FB791B}"/>
              </a:ext>
            </a:extLst>
          </p:cNvPr>
          <p:cNvSpPr txBox="1"/>
          <p:nvPr/>
        </p:nvSpPr>
        <p:spPr>
          <a:xfrm>
            <a:off x="5573758" y="1055942"/>
            <a:ext cx="378630" cy="338554"/>
          </a:xfrm>
          <a:prstGeom prst="rect">
            <a:avLst/>
          </a:prstGeom>
          <a:noFill/>
        </p:spPr>
        <p:txBody>
          <a:bodyPr wrap="none" rtlCol="0">
            <a:spAutoFit/>
          </a:bodyPr>
          <a:lstStyle/>
          <a:p>
            <a:pPr algn="ctr"/>
            <a:r>
              <a:rPr lang="en-US" sz="1600" b="1" dirty="0"/>
              <a:t>b)</a:t>
            </a:r>
          </a:p>
        </p:txBody>
      </p:sp>
    </p:spTree>
    <p:extLst>
      <p:ext uri="{BB962C8B-B14F-4D97-AF65-F5344CB8AC3E}">
        <p14:creationId xmlns:p14="http://schemas.microsoft.com/office/powerpoint/2010/main" val="111105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6564B-48AB-34AD-CAC0-06277E16AE2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rcRect l="1548" t="7145" r="3203" b="13036"/>
          <a:stretch/>
        </p:blipFill>
        <p:spPr>
          <a:xfrm>
            <a:off x="2279057" y="984715"/>
            <a:ext cx="7633886" cy="4924330"/>
          </a:xfrm>
          <a:prstGeom prst="rect">
            <a:avLst/>
          </a:prstGeom>
        </p:spPr>
      </p:pic>
      <p:sp>
        <p:nvSpPr>
          <p:cNvPr id="6" name="Title 5">
            <a:extLst>
              <a:ext uri="{FF2B5EF4-FFF2-40B4-BE49-F238E27FC236}">
                <a16:creationId xmlns:a16="http://schemas.microsoft.com/office/drawing/2014/main" id="{C27A89CD-C261-9E1E-0FC9-D949312DF23D}"/>
              </a:ext>
            </a:extLst>
          </p:cNvPr>
          <p:cNvSpPr>
            <a:spLocks noGrp="1"/>
          </p:cNvSpPr>
          <p:nvPr>
            <p:ph type="title"/>
          </p:nvPr>
        </p:nvSpPr>
        <p:spPr>
          <a:xfrm>
            <a:off x="304800" y="199506"/>
            <a:ext cx="11582400" cy="787550"/>
          </a:xfrm>
        </p:spPr>
        <p:txBody>
          <a:bodyPr>
            <a:normAutofit/>
          </a:bodyPr>
          <a:lstStyle/>
          <a:p>
            <a:pPr algn="ctr"/>
            <a:r>
              <a:rPr lang="en-US" sz="2000" dirty="0"/>
              <a:t>Baseline Demographics and Disease Characteristics of Patients in the </a:t>
            </a:r>
            <a:r>
              <a:rPr lang="en-US" sz="2000" dirty="0" err="1"/>
              <a:t>EHR</a:t>
            </a:r>
            <a:r>
              <a:rPr lang="en-US" sz="2000" dirty="0"/>
              <a:t>-Derived Database</a:t>
            </a:r>
          </a:p>
        </p:txBody>
      </p:sp>
      <p:sp>
        <p:nvSpPr>
          <p:cNvPr id="5" name="Footer Placeholder 4">
            <a:extLst>
              <a:ext uri="{FF2B5EF4-FFF2-40B4-BE49-F238E27FC236}">
                <a16:creationId xmlns:a16="http://schemas.microsoft.com/office/drawing/2014/main" id="{417B97BB-436D-D895-CB55-7E2D02E4396D}"/>
              </a:ext>
            </a:extLst>
          </p:cNvPr>
          <p:cNvSpPr>
            <a:spLocks noGrp="1"/>
          </p:cNvSpPr>
          <p:nvPr>
            <p:ph type="ftr" sz="quarter" idx="3"/>
          </p:nvPr>
        </p:nvSpPr>
        <p:spPr/>
        <p:txBody>
          <a:bodyPr/>
          <a:lstStyle/>
          <a:p>
            <a:r>
              <a:rPr lang="en-US" sz="1000" baseline="30000" dirty="0" err="1"/>
              <a:t>a</a:t>
            </a:r>
            <a:r>
              <a:rPr lang="en-US" sz="1000" dirty="0" err="1"/>
              <a:t>Status</a:t>
            </a:r>
            <a:r>
              <a:rPr lang="en-US" sz="1000" dirty="0"/>
              <a:t> based on closest available result to the metastatic diagnosis date (includes results any time before and up to 60 days after the metastatic diagnosis date); </a:t>
            </a:r>
            <a:r>
              <a:rPr lang="en-US" sz="1000" baseline="30000" dirty="0" err="1"/>
              <a:t>b</a:t>
            </a:r>
            <a:r>
              <a:rPr lang="en-US" sz="1000" dirty="0" err="1"/>
              <a:t>Line</a:t>
            </a:r>
            <a:r>
              <a:rPr lang="en-US" sz="1000" dirty="0"/>
              <a:t> of therapy number of the first Palbociclib-containing regimen given to patients in the </a:t>
            </a:r>
            <a:r>
              <a:rPr lang="en-US" sz="1000" dirty="0" err="1"/>
              <a:t>palbociclib</a:t>
            </a:r>
            <a:r>
              <a:rPr lang="en-US" sz="1000" dirty="0"/>
              <a:t> +AI/FUL cohort and the line of therapy number of the first endocrine-containing regimen (i.e., letrozole, anastrozole, exemestane, </a:t>
            </a:r>
            <a:r>
              <a:rPr lang="en-US" sz="1000" dirty="0" err="1"/>
              <a:t>fulvestrant</a:t>
            </a:r>
            <a:r>
              <a:rPr lang="en-US" sz="1000" dirty="0"/>
              <a:t>, or tamoxifen) given to the AI/FUL-alone cohort.</a:t>
            </a:r>
          </a:p>
          <a:p>
            <a:r>
              <a:rPr lang="en-US" sz="1000" dirty="0"/>
              <a:t>ER, estrogen receptor; FUL, </a:t>
            </a:r>
            <a:r>
              <a:rPr lang="en-US" sz="1000" dirty="0" err="1"/>
              <a:t>fulvestrant</a:t>
            </a:r>
            <a:r>
              <a:rPr lang="en-US" sz="1000" dirty="0"/>
              <a:t>; </a:t>
            </a:r>
            <a:r>
              <a:rPr lang="en-US" sz="1000" dirty="0" err="1"/>
              <a:t>IQR</a:t>
            </a:r>
            <a:r>
              <a:rPr lang="en-US" sz="1000" dirty="0"/>
              <a:t>, interquartile range; PR, progesterone receptor.</a:t>
            </a:r>
          </a:p>
          <a:p>
            <a:r>
              <a:rPr lang="en-US" sz="1000" dirty="0"/>
              <a:t>Kraus AL, et al. </a:t>
            </a:r>
            <a:r>
              <a:rPr lang="en-US" sz="1000" i="1" dirty="0"/>
              <a:t>Clin </a:t>
            </a:r>
            <a:r>
              <a:rPr lang="en-US" sz="1000" i="1" dirty="0" err="1"/>
              <a:t>Pharmacol</a:t>
            </a:r>
            <a:r>
              <a:rPr lang="en-US" sz="1000" i="1" dirty="0"/>
              <a:t> </a:t>
            </a:r>
            <a:r>
              <a:rPr lang="en-US" sz="1000" i="1" dirty="0" err="1"/>
              <a:t>Ther</a:t>
            </a:r>
            <a:r>
              <a:rPr lang="en-US" sz="1000" i="1" dirty="0"/>
              <a:t>. </a:t>
            </a:r>
            <a:r>
              <a:rPr lang="en-US" sz="1000" dirty="0"/>
              <a:t>2022;111(1):302-9. </a:t>
            </a:r>
          </a:p>
        </p:txBody>
      </p:sp>
    </p:spTree>
    <p:extLst>
      <p:ext uri="{BB962C8B-B14F-4D97-AF65-F5344CB8AC3E}">
        <p14:creationId xmlns:p14="http://schemas.microsoft.com/office/powerpoint/2010/main" val="171918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FFB9FC-7400-30F7-F308-ECF508C6D91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rcRect/>
          <a:stretch/>
        </p:blipFill>
        <p:spPr>
          <a:xfrm>
            <a:off x="1177958" y="1498215"/>
            <a:ext cx="9836083" cy="3919696"/>
          </a:xfrm>
          <a:prstGeom prst="rect">
            <a:avLst/>
          </a:prstGeom>
        </p:spPr>
      </p:pic>
      <p:sp>
        <p:nvSpPr>
          <p:cNvPr id="3" name="TextBox 2">
            <a:extLst>
              <a:ext uri="{FF2B5EF4-FFF2-40B4-BE49-F238E27FC236}">
                <a16:creationId xmlns:a16="http://schemas.microsoft.com/office/drawing/2014/main" id="{4D0701B7-9C52-E201-999E-17B9C6751855}"/>
              </a:ext>
            </a:extLst>
          </p:cNvPr>
          <p:cNvSpPr txBox="1"/>
          <p:nvPr/>
        </p:nvSpPr>
        <p:spPr>
          <a:xfrm>
            <a:off x="814418" y="5460112"/>
            <a:ext cx="10226831" cy="523220"/>
          </a:xfrm>
          <a:prstGeom prst="rect">
            <a:avLst/>
          </a:prstGeom>
          <a:noFill/>
        </p:spPr>
        <p:txBody>
          <a:bodyPr wrap="square" rtlCol="0">
            <a:spAutoFit/>
          </a:bodyPr>
          <a:lstStyle/>
          <a:p>
            <a:pPr algn="ctr"/>
            <a:r>
              <a:rPr lang="en-US" sz="1400" dirty="0"/>
              <a:t>Pharmacy and medical records database. </a:t>
            </a:r>
          </a:p>
          <a:p>
            <a:pPr algn="ctr"/>
            <a:r>
              <a:rPr lang="en-US" sz="1400" dirty="0"/>
              <a:t>Kaplan-Meier plot of duration of therapy in the first-line setting comparing PAL + LET with LET alone.</a:t>
            </a:r>
          </a:p>
        </p:txBody>
      </p:sp>
      <p:sp>
        <p:nvSpPr>
          <p:cNvPr id="5" name="Title 4">
            <a:extLst>
              <a:ext uri="{FF2B5EF4-FFF2-40B4-BE49-F238E27FC236}">
                <a16:creationId xmlns:a16="http://schemas.microsoft.com/office/drawing/2014/main" id="{4F376EA9-DCD4-0D33-F7C0-46AE9E914155}"/>
              </a:ext>
            </a:extLst>
          </p:cNvPr>
          <p:cNvSpPr>
            <a:spLocks noGrp="1"/>
          </p:cNvSpPr>
          <p:nvPr>
            <p:ph type="title"/>
          </p:nvPr>
        </p:nvSpPr>
        <p:spPr/>
        <p:txBody>
          <a:bodyPr/>
          <a:lstStyle/>
          <a:p>
            <a:r>
              <a:rPr lang="en-US" dirty="0"/>
              <a:t>Duration of Therapy in the First-Line Setting</a:t>
            </a:r>
          </a:p>
        </p:txBody>
      </p:sp>
      <p:sp>
        <p:nvSpPr>
          <p:cNvPr id="6" name="Footer Placeholder 5">
            <a:extLst>
              <a:ext uri="{FF2B5EF4-FFF2-40B4-BE49-F238E27FC236}">
                <a16:creationId xmlns:a16="http://schemas.microsoft.com/office/drawing/2014/main" id="{D24772E7-B9BA-3B1F-E954-52886BDCF401}"/>
              </a:ext>
            </a:extLst>
          </p:cNvPr>
          <p:cNvSpPr>
            <a:spLocks noGrp="1"/>
          </p:cNvSpPr>
          <p:nvPr>
            <p:ph type="ftr" sz="quarter" idx="3"/>
          </p:nvPr>
        </p:nvSpPr>
        <p:spPr/>
        <p:txBody>
          <a:bodyPr/>
          <a:lstStyle/>
          <a:p>
            <a:r>
              <a:rPr lang="en-US" sz="1000" dirty="0"/>
              <a:t>CI, confidence interval; DoT, duration of therapy; LET, letrozole; PAL, </a:t>
            </a:r>
            <a:r>
              <a:rPr lang="en-US" sz="1000" dirty="0" err="1"/>
              <a:t>palbociclib</a:t>
            </a:r>
            <a:r>
              <a:rPr lang="en-US" sz="1000" dirty="0"/>
              <a:t>. </a:t>
            </a:r>
          </a:p>
          <a:p>
            <a:r>
              <a:rPr lang="en-US" sz="1000" dirty="0"/>
              <a:t>Kraus AL, et al. </a:t>
            </a:r>
            <a:r>
              <a:rPr lang="en-US" sz="1000" i="1" dirty="0"/>
              <a:t>Clin </a:t>
            </a:r>
            <a:r>
              <a:rPr lang="en-US" sz="1000" i="1" dirty="0" err="1"/>
              <a:t>Pharmacol</a:t>
            </a:r>
            <a:r>
              <a:rPr lang="en-US" sz="1000" i="1" dirty="0"/>
              <a:t> </a:t>
            </a:r>
            <a:r>
              <a:rPr lang="en-US" sz="1000" i="1" dirty="0" err="1"/>
              <a:t>Ther</a:t>
            </a:r>
            <a:r>
              <a:rPr lang="en-US" sz="1000" i="1" dirty="0"/>
              <a:t>. </a:t>
            </a:r>
            <a:r>
              <a:rPr lang="en-US" sz="1000" dirty="0"/>
              <a:t>2022;111(1):302-9. </a:t>
            </a:r>
          </a:p>
        </p:txBody>
      </p:sp>
    </p:spTree>
    <p:extLst>
      <p:ext uri="{BB962C8B-B14F-4D97-AF65-F5344CB8AC3E}">
        <p14:creationId xmlns:p14="http://schemas.microsoft.com/office/powerpoint/2010/main" val="399782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083C1-124F-7F18-E868-510B707FB26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rcRect t="3549" b="9278"/>
          <a:stretch/>
        </p:blipFill>
        <p:spPr>
          <a:xfrm>
            <a:off x="1627970" y="1531710"/>
            <a:ext cx="8954305" cy="4739969"/>
          </a:xfrm>
          <a:prstGeom prst="rect">
            <a:avLst/>
          </a:prstGeom>
        </p:spPr>
      </p:pic>
      <p:sp>
        <p:nvSpPr>
          <p:cNvPr id="5" name="Title 4">
            <a:extLst>
              <a:ext uri="{FF2B5EF4-FFF2-40B4-BE49-F238E27FC236}">
                <a16:creationId xmlns:a16="http://schemas.microsoft.com/office/drawing/2014/main" id="{6528BE2B-153A-A4F8-9F69-9CDDB59A2C11}"/>
              </a:ext>
            </a:extLst>
          </p:cNvPr>
          <p:cNvSpPr>
            <a:spLocks noGrp="1"/>
          </p:cNvSpPr>
          <p:nvPr>
            <p:ph type="title"/>
          </p:nvPr>
        </p:nvSpPr>
        <p:spPr/>
        <p:txBody>
          <a:bodyPr/>
          <a:lstStyle/>
          <a:p>
            <a:r>
              <a:rPr lang="en-US" dirty="0"/>
              <a:t>Real-World Clinical Data of Palbociclib in Asian MBC Patients: Experiences from Eight Institutions</a:t>
            </a:r>
          </a:p>
        </p:txBody>
      </p:sp>
      <p:sp>
        <p:nvSpPr>
          <p:cNvPr id="7" name="Footer Placeholder 6">
            <a:extLst>
              <a:ext uri="{FF2B5EF4-FFF2-40B4-BE49-F238E27FC236}">
                <a16:creationId xmlns:a16="http://schemas.microsoft.com/office/drawing/2014/main" id="{979CEC3D-98E6-EA9E-8BDD-A7FAE077A540}"/>
              </a:ext>
            </a:extLst>
          </p:cNvPr>
          <p:cNvSpPr>
            <a:spLocks noGrp="1"/>
          </p:cNvSpPr>
          <p:nvPr>
            <p:ph type="ftr" sz="quarter" idx="3"/>
          </p:nvPr>
        </p:nvSpPr>
        <p:spPr/>
        <p:txBody>
          <a:bodyPr/>
          <a:lstStyle/>
          <a:p>
            <a:r>
              <a:rPr lang="en-US" sz="1000" dirty="0"/>
              <a:t>Lee J, et al. </a:t>
            </a:r>
            <a:r>
              <a:rPr lang="en-US" sz="1000" i="1" dirty="0"/>
              <a:t>Cancer Res Treat. </a:t>
            </a:r>
            <a:r>
              <a:rPr lang="en-US" sz="1000" dirty="0"/>
              <a:t>2021;53(2):409-23. </a:t>
            </a:r>
          </a:p>
        </p:txBody>
      </p:sp>
    </p:spTree>
    <p:extLst>
      <p:ext uri="{BB962C8B-B14F-4D97-AF65-F5344CB8AC3E}">
        <p14:creationId xmlns:p14="http://schemas.microsoft.com/office/powerpoint/2010/main" val="404754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E9C543E6-B4B9-7AE8-63D1-18ED0EA133A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8000"/>
                    </a14:imgEffect>
                  </a14:imgLayer>
                </a14:imgProps>
              </a:ext>
              <a:ext uri="{28A0092B-C50C-407E-A947-70E740481C1C}">
                <a14:useLocalDpi xmlns:a14="http://schemas.microsoft.com/office/drawing/2010/main" val="0"/>
              </a:ext>
            </a:extLst>
          </a:blip>
          <a:srcRect l="7760" r="9762" b="16616"/>
          <a:stretch/>
        </p:blipFill>
        <p:spPr>
          <a:xfrm>
            <a:off x="1071562" y="1356118"/>
            <a:ext cx="9820274" cy="4145764"/>
          </a:xfrm>
          <a:prstGeom prst="rect">
            <a:avLst/>
          </a:prstGeom>
        </p:spPr>
      </p:pic>
      <p:sp>
        <p:nvSpPr>
          <p:cNvPr id="3" name="Title 2">
            <a:extLst>
              <a:ext uri="{FF2B5EF4-FFF2-40B4-BE49-F238E27FC236}">
                <a16:creationId xmlns:a16="http://schemas.microsoft.com/office/drawing/2014/main" id="{F46E3512-D159-3A09-0481-6A9606D002CC}"/>
              </a:ext>
            </a:extLst>
          </p:cNvPr>
          <p:cNvSpPr>
            <a:spLocks noGrp="1"/>
          </p:cNvSpPr>
          <p:nvPr>
            <p:ph type="title"/>
          </p:nvPr>
        </p:nvSpPr>
        <p:spPr/>
        <p:txBody>
          <a:bodyPr/>
          <a:lstStyle/>
          <a:p>
            <a:r>
              <a:rPr lang="en-US" dirty="0"/>
              <a:t>Progression-Free Survival</a:t>
            </a:r>
          </a:p>
        </p:txBody>
      </p:sp>
      <p:sp>
        <p:nvSpPr>
          <p:cNvPr id="6" name="Footer Placeholder 5">
            <a:extLst>
              <a:ext uri="{FF2B5EF4-FFF2-40B4-BE49-F238E27FC236}">
                <a16:creationId xmlns:a16="http://schemas.microsoft.com/office/drawing/2014/main" id="{428DEF7B-86BD-F18D-BB52-3D75067CB053}"/>
              </a:ext>
            </a:extLst>
          </p:cNvPr>
          <p:cNvSpPr>
            <a:spLocks noGrp="1"/>
          </p:cNvSpPr>
          <p:nvPr>
            <p:ph type="ftr" sz="quarter" idx="3"/>
          </p:nvPr>
        </p:nvSpPr>
        <p:spPr>
          <a:xfrm>
            <a:off x="609600" y="6076950"/>
            <a:ext cx="10744199" cy="721531"/>
          </a:xfrm>
        </p:spPr>
        <p:txBody>
          <a:bodyPr/>
          <a:lstStyle/>
          <a:p>
            <a:r>
              <a:rPr lang="en-US" sz="1000" dirty="0"/>
              <a:t>Progression-free survival in letrozole (A) or </a:t>
            </a:r>
            <a:r>
              <a:rPr lang="en-US" sz="1000" dirty="0" err="1"/>
              <a:t>fulvestrant</a:t>
            </a:r>
            <a:r>
              <a:rPr lang="en-US" sz="1000" dirty="0"/>
              <a:t> (B) plus </a:t>
            </a:r>
            <a:r>
              <a:rPr lang="en-US" sz="1000" dirty="0" err="1"/>
              <a:t>palbociclib</a:t>
            </a:r>
            <a:r>
              <a:rPr lang="en-US" sz="1000" dirty="0"/>
              <a:t> treated patients.</a:t>
            </a:r>
          </a:p>
          <a:p>
            <a:r>
              <a:rPr lang="en-US" sz="1000" dirty="0" err="1"/>
              <a:t>mPFS</a:t>
            </a:r>
            <a:r>
              <a:rPr lang="en-US" sz="1000" dirty="0"/>
              <a:t>, median progression-free survival; NA, not available.</a:t>
            </a:r>
          </a:p>
          <a:p>
            <a:r>
              <a:rPr lang="en-US" sz="1000" dirty="0"/>
              <a:t>Lee J, et al. </a:t>
            </a:r>
            <a:r>
              <a:rPr lang="en-US" sz="1000" i="1" dirty="0"/>
              <a:t>Cancer Res Treat. </a:t>
            </a:r>
            <a:r>
              <a:rPr lang="en-US" sz="1000" dirty="0"/>
              <a:t>2021;53(2):409-423. </a:t>
            </a:r>
          </a:p>
        </p:txBody>
      </p:sp>
    </p:spTree>
    <p:extLst>
      <p:ext uri="{BB962C8B-B14F-4D97-AF65-F5344CB8AC3E}">
        <p14:creationId xmlns:p14="http://schemas.microsoft.com/office/powerpoint/2010/main" val="268888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4F6B9B6E-BCEF-BF60-40BA-1DD3F6DED86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9000"/>
                    </a14:imgEffect>
                  </a14:imgLayer>
                </a14:imgProps>
              </a:ext>
              <a:ext uri="{28A0092B-C50C-407E-A947-70E740481C1C}">
                <a14:useLocalDpi xmlns:a14="http://schemas.microsoft.com/office/drawing/2010/main" val="0"/>
              </a:ext>
            </a:extLst>
          </a:blip>
          <a:srcRect t="15152" b="16132"/>
          <a:stretch/>
        </p:blipFill>
        <p:spPr>
          <a:xfrm>
            <a:off x="2321405" y="1428515"/>
            <a:ext cx="7549190" cy="4193356"/>
          </a:xfrm>
          <a:prstGeom prst="rect">
            <a:avLst/>
          </a:prstGeom>
        </p:spPr>
      </p:pic>
      <p:sp>
        <p:nvSpPr>
          <p:cNvPr id="5" name="Title 4">
            <a:extLst>
              <a:ext uri="{FF2B5EF4-FFF2-40B4-BE49-F238E27FC236}">
                <a16:creationId xmlns:a16="http://schemas.microsoft.com/office/drawing/2014/main" id="{15291D27-8B29-8A54-2492-4709EB9A4E69}"/>
              </a:ext>
            </a:extLst>
          </p:cNvPr>
          <p:cNvSpPr>
            <a:spLocks noGrp="1"/>
          </p:cNvSpPr>
          <p:nvPr>
            <p:ph type="title"/>
          </p:nvPr>
        </p:nvSpPr>
        <p:spPr>
          <a:xfrm>
            <a:off x="609600" y="199505"/>
            <a:ext cx="11258550" cy="1185577"/>
          </a:xfrm>
        </p:spPr>
        <p:txBody>
          <a:bodyPr>
            <a:normAutofit/>
          </a:bodyPr>
          <a:lstStyle/>
          <a:p>
            <a:r>
              <a:rPr lang="en-US" sz="3000" dirty="0"/>
              <a:t>Best Overall Response In Patients with Measurable Disease</a:t>
            </a:r>
          </a:p>
        </p:txBody>
      </p:sp>
      <p:sp>
        <p:nvSpPr>
          <p:cNvPr id="6" name="Footer Placeholder 5">
            <a:extLst>
              <a:ext uri="{FF2B5EF4-FFF2-40B4-BE49-F238E27FC236}">
                <a16:creationId xmlns:a16="http://schemas.microsoft.com/office/drawing/2014/main" id="{36136F67-21FC-41AE-9D0B-6C5267591FFA}"/>
              </a:ext>
            </a:extLst>
          </p:cNvPr>
          <p:cNvSpPr>
            <a:spLocks noGrp="1"/>
          </p:cNvSpPr>
          <p:nvPr>
            <p:ph type="ftr" sz="quarter" idx="3"/>
          </p:nvPr>
        </p:nvSpPr>
        <p:spPr/>
        <p:txBody>
          <a:bodyPr/>
          <a:lstStyle/>
          <a:p>
            <a:r>
              <a:rPr lang="en-US" sz="1000" dirty="0" err="1"/>
              <a:t>PFS</a:t>
            </a:r>
            <a:r>
              <a:rPr lang="en-US" sz="1000" dirty="0"/>
              <a:t>, progression-free survival.</a:t>
            </a:r>
          </a:p>
          <a:p>
            <a:r>
              <a:rPr lang="en-US" sz="1000" dirty="0"/>
              <a:t>Lee J, et al. </a:t>
            </a:r>
            <a:r>
              <a:rPr lang="en-US" sz="1000" i="1" dirty="0"/>
              <a:t>Cancer Res Treat. </a:t>
            </a:r>
            <a:r>
              <a:rPr lang="en-US" sz="1000" dirty="0"/>
              <a:t>2021;53(2):409-23. </a:t>
            </a:r>
          </a:p>
        </p:txBody>
      </p:sp>
    </p:spTree>
    <p:extLst>
      <p:ext uri="{BB962C8B-B14F-4D97-AF65-F5344CB8AC3E}">
        <p14:creationId xmlns:p14="http://schemas.microsoft.com/office/powerpoint/2010/main" val="630554029"/>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805</Words>
  <Application>Microsoft Office PowerPoint</Application>
  <PresentationFormat>Widescreen</PresentationFormat>
  <Paragraphs>53</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Times New Roman</vt:lpstr>
      <vt:lpstr>HemOnc-2020</vt:lpstr>
      <vt:lpstr>How Does Real-World Evidence Expand Understanding of CDK4/6 Inhibitor Use in Special Populations With HR+/HER2- Metastatic Breast Cancer?</vt:lpstr>
      <vt:lpstr>Disclaimer</vt:lpstr>
      <vt:lpstr>RWE to Address Populations Not Included in Clinical Trials</vt:lpstr>
      <vt:lpstr>Real-World Data of Palbociclib in Combination with Endocrine Therapy for the Treatment of Metastatic Breast Cancer in Men: Cohort Selection </vt:lpstr>
      <vt:lpstr>Baseline Demographics and Disease Characteristics of Patients in the EHR-Derived Database</vt:lpstr>
      <vt:lpstr>Duration of Therapy in the First-Line Setting</vt:lpstr>
      <vt:lpstr>Real-World Clinical Data of Palbociclib in Asian MBC Patients: Experiences from Eight Institutions</vt:lpstr>
      <vt:lpstr>Progression-Free Survival</vt:lpstr>
      <vt:lpstr>Best Overall Response In Patients with Measurable Disease</vt:lpstr>
      <vt:lpstr>Real-World Effectiveness of Palbociclib Plus Aromatase Inhibitors in African American Patients with MBC</vt:lpstr>
      <vt:lpstr>Survival Outcomes</vt:lpstr>
      <vt:lpstr>Real-World Evidence in Special Populations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2023-02-01T21:54:15Z</dcterms:modified>
</cp:coreProperties>
</file>