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4"/>
  </p:notesMasterIdLst>
  <p:sldIdLst>
    <p:sldId id="2134959030" r:id="rId2"/>
    <p:sldId id="256" r:id="rId3"/>
    <p:sldId id="342" r:id="rId4"/>
    <p:sldId id="2147471854" r:id="rId5"/>
    <p:sldId id="2147470880" r:id="rId6"/>
    <p:sldId id="2147471934" r:id="rId7"/>
    <p:sldId id="2147479211" r:id="rId8"/>
    <p:sldId id="2147479212" r:id="rId9"/>
    <p:sldId id="2147479213" r:id="rId10"/>
    <p:sldId id="2147479214" r:id="rId11"/>
    <p:sldId id="2147479215" r:id="rId12"/>
    <p:sldId id="21474708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528" userDrawn="1">
          <p15:clr>
            <a:srgbClr val="A4A3A4"/>
          </p15:clr>
        </p15:guide>
        <p15:guide id="4" orient="horz" pos="3132" userDrawn="1">
          <p15:clr>
            <a:srgbClr val="A4A3A4"/>
          </p15:clr>
        </p15:guide>
        <p15:guide id="5" orient="horz" pos="1104" userDrawn="1">
          <p15:clr>
            <a:srgbClr val="A4A3A4"/>
          </p15:clr>
        </p15:guide>
        <p15:guide id="6" orient="horz" pos="2616" userDrawn="1">
          <p15:clr>
            <a:srgbClr val="A4A3A4"/>
          </p15:clr>
        </p15:guide>
        <p15:guide id="7" orient="horz" pos="2844" userDrawn="1">
          <p15:clr>
            <a:srgbClr val="A4A3A4"/>
          </p15:clr>
        </p15:guide>
        <p15:guide id="8" pos="456" userDrawn="1">
          <p15:clr>
            <a:srgbClr val="A4A3A4"/>
          </p15:clr>
        </p15:guide>
        <p15:guide id="9" orient="horz" pos="288" userDrawn="1">
          <p15:clr>
            <a:srgbClr val="A4A3A4"/>
          </p15:clr>
        </p15:guide>
        <p15:guide id="10" pos="3024" userDrawn="1">
          <p15:clr>
            <a:srgbClr val="A4A3A4"/>
          </p15:clr>
        </p15:guide>
        <p15:guide id="11" pos="5448" userDrawn="1">
          <p15:clr>
            <a:srgbClr val="A4A3A4"/>
          </p15:clr>
        </p15:guide>
        <p15:guide id="12" orient="horz" pos="100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5FF"/>
    <a:srgbClr val="0000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68" autoAdjust="0"/>
    <p:restoredTop sz="91077" autoAdjust="0"/>
  </p:normalViewPr>
  <p:slideViewPr>
    <p:cSldViewPr snapToGrid="0">
      <p:cViewPr varScale="1">
        <p:scale>
          <a:sx n="83" d="100"/>
          <a:sy n="83" d="100"/>
        </p:scale>
        <p:origin x="102" y="606"/>
      </p:cViewPr>
      <p:guideLst>
        <p:guide orient="horz" pos="2160"/>
        <p:guide pos="3840"/>
        <p:guide orient="horz" pos="3528"/>
        <p:guide orient="horz" pos="3132"/>
        <p:guide orient="horz" pos="1104"/>
        <p:guide orient="horz" pos="2616"/>
        <p:guide orient="horz" pos="2844"/>
        <p:guide pos="456"/>
        <p:guide orient="horz" pos="288"/>
        <p:guide pos="3024"/>
        <p:guide pos="5448"/>
        <p:guide orient="horz" pos="10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custDataLst>
              <p:tags r:id="rId1"/>
            </p:custDataLst>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50000"/>
              </a:spcBef>
              <a:spcAft>
                <a:spcPct val="0"/>
              </a:spcAft>
              <a:buClrTx/>
              <a:buSzTx/>
              <a:buFontTx/>
              <a:buNone/>
              <a:tabLst/>
              <a:defRPr/>
            </a:pPr>
            <a:fld id="{44F7786F-14F3-4A29-AB5B-FBAEBBBFBEE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5000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0247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9930" y="4925407"/>
            <a:ext cx="5679440" cy="4547560"/>
          </a:xfrm>
        </p:spPr>
        <p:txBody>
          <a:bodyPr/>
          <a:lstStyle/>
          <a:p>
            <a:pPr marL="194400" indent="-19440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12936F-43FE-48BC-8856-AC36B34764E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263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28980" y="4857069"/>
            <a:ext cx="5831840" cy="4238278"/>
          </a:xfrm>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5672" rtl="0" eaLnBrk="1" fontAlgn="auto" latinLnBrk="0" hangingPunct="1">
              <a:lnSpc>
                <a:spcPct val="100000"/>
              </a:lnSpc>
              <a:spcBef>
                <a:spcPts val="0"/>
              </a:spcBef>
              <a:spcAft>
                <a:spcPts val="0"/>
              </a:spcAft>
              <a:buClrTx/>
              <a:buSzTx/>
              <a:buFontTx/>
              <a:buNone/>
              <a:tabLst/>
              <a:defRPr/>
            </a:pPr>
            <a:fld id="{7F12936F-43FE-48BC-8856-AC36B34764E5}"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rPr>
              <a:pPr marL="0" marR="0" lvl="0" indent="0" algn="r" defTabSz="945672"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itchFamily="34" charset="0"/>
            </a:endParaRPr>
          </a:p>
        </p:txBody>
      </p:sp>
    </p:spTree>
    <p:extLst>
      <p:ext uri="{BB962C8B-B14F-4D97-AF65-F5344CB8AC3E}">
        <p14:creationId xmlns:p14="http://schemas.microsoft.com/office/powerpoint/2010/main" val="309619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2D7A40-9B2E-427E-B69F-31B3DCEEE407}" type="slidenum">
              <a:rPr lang="en-US" smtClean="0"/>
              <a:t>10</a:t>
            </a:fld>
            <a:endParaRPr lang="en-US"/>
          </a:p>
        </p:txBody>
      </p:sp>
    </p:spTree>
    <p:extLst>
      <p:ext uri="{BB962C8B-B14F-4D97-AF65-F5344CB8AC3E}">
        <p14:creationId xmlns:p14="http://schemas.microsoft.com/office/powerpoint/2010/main" val="374051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0340402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26E39-2412-4ACE-8A9E-69973F0B842B}"/>
              </a:ext>
            </a:extLst>
          </p:cNvPr>
          <p:cNvSpPr>
            <a:spLocks noGrp="1"/>
          </p:cNvSpPr>
          <p:nvPr>
            <p:ph type="title"/>
          </p:nvPr>
        </p:nvSpPr>
        <p:spPr bwMode="gray"/>
        <p:txBody>
          <a:bodyPr/>
          <a:lstStyle/>
          <a:p>
            <a:r>
              <a:rPr lang="de-DE"/>
              <a:t>Titelmasterformat durch Klicken bearbeiten</a:t>
            </a:r>
          </a:p>
        </p:txBody>
      </p:sp>
      <p:sp>
        <p:nvSpPr>
          <p:cNvPr id="4" name="Fußzeilenplatzhalter 3">
            <a:extLst>
              <a:ext uri="{FF2B5EF4-FFF2-40B4-BE49-F238E27FC236}">
                <a16:creationId xmlns:a16="http://schemas.microsoft.com/office/drawing/2014/main" id="{B13B0368-721B-46BE-B536-5F060B7D7838}"/>
              </a:ext>
            </a:extLst>
          </p:cNvPr>
          <p:cNvSpPr>
            <a:spLocks noGrp="1"/>
          </p:cNvSpPr>
          <p:nvPr>
            <p:ph type="ftr" sz="quarter" idx="11"/>
          </p:nvPr>
        </p:nvSpPr>
        <p:spPr bwMode="gray"/>
        <p:txBody>
          <a:bodyPr/>
          <a:lstStyle/>
          <a:p>
            <a:r>
              <a:rPr lang="de-DE"/>
              <a:t>Titel | Abteilung/Institut | Datum</a:t>
            </a:r>
          </a:p>
        </p:txBody>
      </p:sp>
      <p:sp>
        <p:nvSpPr>
          <p:cNvPr id="5" name="Foliennummernplatzhalter 4">
            <a:extLst>
              <a:ext uri="{FF2B5EF4-FFF2-40B4-BE49-F238E27FC236}">
                <a16:creationId xmlns:a16="http://schemas.microsoft.com/office/drawing/2014/main" id="{C57B24DB-66D3-4CC2-918A-F9BD00CA065F}"/>
              </a:ext>
            </a:extLst>
          </p:cNvPr>
          <p:cNvSpPr>
            <a:spLocks noGrp="1"/>
          </p:cNvSpPr>
          <p:nvPr>
            <p:ph type="sldNum" sz="quarter" idx="12"/>
          </p:nvPr>
        </p:nvSpPr>
        <p:spPr bwMode="gray"/>
        <p:txBody>
          <a:bodyPr/>
          <a:lstStyle/>
          <a:p>
            <a:fld id="{C457A7E8-3F45-46AC-80A6-5B03F18BB502}" type="slidenum">
              <a:rPr lang="de-DE" smtClean="0"/>
              <a:t>‹#›</a:t>
            </a:fld>
            <a:endParaRPr lang="de-DE"/>
          </a:p>
        </p:txBody>
      </p:sp>
      <p:sp>
        <p:nvSpPr>
          <p:cNvPr id="6" name="Textplatzhalter 7">
            <a:extLst>
              <a:ext uri="{FF2B5EF4-FFF2-40B4-BE49-F238E27FC236}">
                <a16:creationId xmlns:a16="http://schemas.microsoft.com/office/drawing/2014/main" id="{F63ACECD-7201-4706-9BCF-0DA28138EB04}"/>
              </a:ext>
            </a:extLst>
          </p:cNvPr>
          <p:cNvSpPr>
            <a:spLocks noGrp="1"/>
          </p:cNvSpPr>
          <p:nvPr>
            <p:ph type="body" sz="quarter" idx="13" hasCustomPrompt="1"/>
          </p:nvPr>
        </p:nvSpPr>
        <p:spPr bwMode="gray">
          <a:xfrm>
            <a:off x="874713" y="1046988"/>
            <a:ext cx="1717435" cy="368302"/>
          </a:xfrm>
          <a:solidFill>
            <a:schemeClr val="accent4"/>
          </a:solidFill>
        </p:spPr>
        <p:txBody>
          <a:bodyPr wrap="none" lIns="108000" tIns="18000" rIns="72000" bIns="18000">
            <a:spAutoFit/>
          </a:bodyPr>
          <a:lstStyle>
            <a:lvl1pPr marL="0" indent="0">
              <a:lnSpc>
                <a:spcPct val="100000"/>
              </a:lnSpc>
              <a:spcAft>
                <a:spcPts val="0"/>
              </a:spcAft>
              <a:buNone/>
              <a:defRPr sz="2157" b="1">
                <a:solidFill>
                  <a:schemeClr val="bg1"/>
                </a:solidFill>
              </a:defRPr>
            </a:lvl1pPr>
            <a:lvl2pPr marL="165237" indent="0">
              <a:buNone/>
              <a:defRPr/>
            </a:lvl2pPr>
          </a:lstStyle>
          <a:p>
            <a:pPr lvl="0"/>
            <a:r>
              <a:rPr lang="de-DE" dirty="0"/>
              <a:t>zweite Zeile</a:t>
            </a:r>
          </a:p>
        </p:txBody>
      </p:sp>
    </p:spTree>
    <p:extLst>
      <p:ext uri="{BB962C8B-B14F-4D97-AF65-F5344CB8AC3E}">
        <p14:creationId xmlns:p14="http://schemas.microsoft.com/office/powerpoint/2010/main" val="1465644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2BCD7-9239-4597-9137-9EEAD01D17CA}"/>
              </a:ext>
            </a:extLst>
          </p:cNvPr>
          <p:cNvSpPr>
            <a:spLocks noGrp="1"/>
          </p:cNvSpPr>
          <p:nvPr>
            <p:ph type="title"/>
          </p:nvPr>
        </p:nvSpPr>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80C5EF-A139-430F-9CD0-2E41BF34E950}"/>
              </a:ext>
            </a:extLst>
          </p:cNvPr>
          <p:cNvSpPr>
            <a:spLocks noGrp="1"/>
          </p:cNvSpPr>
          <p:nvPr>
            <p:ph idx="1"/>
          </p:nvPr>
        </p:nvSpPr>
        <p:spPr>
          <a:xfrm>
            <a:off x="838203" y="1321200"/>
            <a:ext cx="10515600" cy="4862784"/>
          </a:xfrm>
        </p:spPr>
        <p:txBody>
          <a:bodyPr/>
          <a:lstStyle>
            <a:lvl1pPr marL="206366" indent="-206366">
              <a:tabLst/>
              <a:defRPr sz="2200">
                <a:solidFill>
                  <a:srgbClr val="000000"/>
                </a:solidFill>
              </a:defRPr>
            </a:lvl1pPr>
            <a:lvl2pPr marL="412730" indent="-195254">
              <a:buClr>
                <a:srgbClr val="1A334B"/>
              </a:buClr>
              <a:buFont typeface="Cambria" panose="02040503050406030204" pitchFamily="18" charset="0"/>
              <a:buChar char="⎻"/>
              <a:tabLst/>
              <a:defRPr sz="1600">
                <a:solidFill>
                  <a:srgbClr val="000000"/>
                </a:solidFill>
              </a:defRPr>
            </a:lvl2pPr>
            <a:lvl3pPr marL="603221" indent="-184142">
              <a:tabLst/>
              <a:defRPr sz="1400">
                <a:solidFill>
                  <a:srgbClr val="000000"/>
                </a:solidFill>
              </a:defRPr>
            </a:lvl3pPr>
            <a:lvl4pPr>
              <a:defRPr>
                <a:solidFill>
                  <a:srgbClr val="1A334B"/>
                </a:solidFill>
              </a:defRPr>
            </a:lvl4pPr>
            <a:lvl5pPr>
              <a:defRPr>
                <a:solidFill>
                  <a:srgbClr val="1A334B"/>
                </a:solidFill>
              </a:defRPr>
            </a:lvl5pPr>
          </a:lstStyle>
          <a:p>
            <a:pPr lvl="0"/>
            <a:r>
              <a:rPr lang="en-GB"/>
              <a:t>Click to edit Master text styles</a:t>
            </a:r>
          </a:p>
          <a:p>
            <a:pPr lvl="1"/>
            <a:r>
              <a:rPr lang="en-GB"/>
              <a:t>Second level</a:t>
            </a:r>
          </a:p>
          <a:p>
            <a:pPr lvl="2"/>
            <a:r>
              <a:rPr lang="en-GB"/>
              <a:t>Third level</a:t>
            </a:r>
          </a:p>
        </p:txBody>
      </p:sp>
      <p:sp>
        <p:nvSpPr>
          <p:cNvPr id="4" name="Text Placeholder 9">
            <a:extLst>
              <a:ext uri="{FF2B5EF4-FFF2-40B4-BE49-F238E27FC236}">
                <a16:creationId xmlns:a16="http://schemas.microsoft.com/office/drawing/2014/main" id="{18998AF4-CE05-4208-BE71-743984D7D5BD}"/>
              </a:ext>
            </a:extLst>
          </p:cNvPr>
          <p:cNvSpPr>
            <a:spLocks noGrp="1"/>
          </p:cNvSpPr>
          <p:nvPr>
            <p:ph type="body" sz="quarter" idx="10"/>
          </p:nvPr>
        </p:nvSpPr>
        <p:spPr>
          <a:xfrm>
            <a:off x="252002" y="6240544"/>
            <a:ext cx="11701188" cy="497813"/>
          </a:xfrm>
        </p:spPr>
        <p:txBody>
          <a:bodyPr anchor="b" anchorCtr="0">
            <a:normAutofit/>
          </a:bodyPr>
          <a:lstStyle>
            <a:lvl1pPr marL="0" indent="0">
              <a:buNone/>
              <a:defRPr sz="800">
                <a:solidFill>
                  <a:srgbClr val="000000"/>
                </a:solidFill>
              </a:defRPr>
            </a:lvl1pPr>
            <a:lvl2pPr marL="457178" indent="0">
              <a:buNone/>
              <a:defRPr/>
            </a:lvl2pPr>
          </a:lstStyle>
          <a:p>
            <a:pPr lvl="0"/>
            <a:r>
              <a:rPr lang="en-GB"/>
              <a:t>Click to edit Master text styles</a:t>
            </a:r>
          </a:p>
        </p:txBody>
      </p:sp>
    </p:spTree>
    <p:extLst>
      <p:ext uri="{BB962C8B-B14F-4D97-AF65-F5344CB8AC3E}">
        <p14:creationId xmlns:p14="http://schemas.microsoft.com/office/powerpoint/2010/main" val="228329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svg"/><Relationship Id="rId1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svg"/><Relationship Id="rId2" Type="http://schemas.openxmlformats.org/officeDocument/2006/relationships/notesSlide" Target="../notesSlides/notesSlide2.xml"/><Relationship Id="rId16" Type="http://schemas.openxmlformats.org/officeDocument/2006/relationships/image" Target="../media/image16.png"/><Relationship Id="rId1" Type="http://schemas.openxmlformats.org/officeDocument/2006/relationships/slideLayout" Target="../slideLayouts/slideLayout8.xml"/><Relationship Id="rId6" Type="http://schemas.openxmlformats.org/officeDocument/2006/relationships/image" Target="../media/image6.sv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19" Type="http://schemas.openxmlformats.org/officeDocument/2006/relationships/image" Target="../media/image19.sv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8.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7" Type="http://schemas.microsoft.com/office/2007/relationships/hdphoto" Target="../media/hdphoto4.wdp"/><Relationship Id="rId2" Type="http://schemas.openxmlformats.org/officeDocument/2006/relationships/image" Target="../media/image45.png"/><Relationship Id="rId1" Type="http://schemas.openxmlformats.org/officeDocument/2006/relationships/slideLayout" Target="../slideLayouts/slideLayout8.xml"/><Relationship Id="rId6" Type="http://schemas.openxmlformats.org/officeDocument/2006/relationships/image" Target="../media/image48.png"/><Relationship Id="rId5" Type="http://schemas.microsoft.com/office/2007/relationships/hdphoto" Target="../media/hdphoto3.wdp"/><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34EB7-8964-C74C-B96D-9B5A7EED7FED}"/>
              </a:ext>
            </a:extLst>
          </p:cNvPr>
          <p:cNvSpPr>
            <a:spLocks noGrp="1"/>
          </p:cNvSpPr>
          <p:nvPr>
            <p:ph type="title"/>
          </p:nvPr>
        </p:nvSpPr>
        <p:spPr>
          <a:xfrm>
            <a:off x="609601" y="1381122"/>
            <a:ext cx="10515600" cy="2852737"/>
          </a:xfrm>
        </p:spPr>
        <p:txBody>
          <a:bodyPr>
            <a:normAutofit/>
          </a:bodyPr>
          <a:lstStyle/>
          <a:p>
            <a:r>
              <a:rPr lang="en-US" sz="4400" dirty="0"/>
              <a:t>What Is the Latest Real-World Evidence for CDK4/6 Inhibitors in Metastatic HR+ Breast Cancer?</a:t>
            </a:r>
          </a:p>
        </p:txBody>
      </p:sp>
      <p:sp>
        <p:nvSpPr>
          <p:cNvPr id="3" name="Subtitle 2">
            <a:extLst>
              <a:ext uri="{FF2B5EF4-FFF2-40B4-BE49-F238E27FC236}">
                <a16:creationId xmlns:a16="http://schemas.microsoft.com/office/drawing/2014/main" id="{ADA1FBD0-A686-2542-AEEF-8E388DC39F54}"/>
              </a:ext>
            </a:extLst>
          </p:cNvPr>
          <p:cNvSpPr>
            <a:spLocks noGrp="1"/>
          </p:cNvSpPr>
          <p:nvPr>
            <p:ph type="body" idx="1"/>
          </p:nvPr>
        </p:nvSpPr>
        <p:spPr>
          <a:xfrm>
            <a:off x="609601" y="4260847"/>
            <a:ext cx="10515600" cy="2597153"/>
          </a:xfrm>
        </p:spPr>
        <p:txBody>
          <a:bodyPr>
            <a:normAutofit/>
          </a:bodyPr>
          <a:lstStyle/>
          <a:p>
            <a:r>
              <a:rPr lang="en-US" dirty="0"/>
              <a:t>Hope S. Rugo, MD</a:t>
            </a:r>
          </a:p>
          <a:p>
            <a:r>
              <a:rPr lang="en-US" dirty="0"/>
              <a:t>Professor of Medicine</a:t>
            </a:r>
          </a:p>
          <a:p>
            <a:r>
              <a:rPr lang="en-US" dirty="0"/>
              <a:t>Director, Breast Oncology and Clinical Trials Education</a:t>
            </a:r>
          </a:p>
          <a:p>
            <a:r>
              <a:rPr lang="en-US" dirty="0"/>
              <a:t>University of California San Francisco Comprehensive Cancer Center</a:t>
            </a:r>
          </a:p>
          <a:p>
            <a:r>
              <a:rPr lang="en-US" dirty="0"/>
              <a:t>San Francisco, California</a:t>
            </a:r>
          </a:p>
        </p:txBody>
      </p:sp>
    </p:spTree>
    <p:extLst>
      <p:ext uri="{BB962C8B-B14F-4D97-AF65-F5344CB8AC3E}">
        <p14:creationId xmlns:p14="http://schemas.microsoft.com/office/powerpoint/2010/main" val="4261645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AD2D27-0F92-B31C-15D8-C88E5E5B54A4}"/>
              </a:ext>
            </a:extLst>
          </p:cNvPr>
          <p:cNvSpPr>
            <a:spLocks noGrp="1"/>
          </p:cNvSpPr>
          <p:nvPr>
            <p:ph type="title"/>
          </p:nvPr>
        </p:nvSpPr>
        <p:spPr/>
        <p:txBody>
          <a:bodyPr/>
          <a:lstStyle/>
          <a:p>
            <a:r>
              <a:rPr lang="en-US" dirty="0"/>
              <a:t>Real-World Data: </a:t>
            </a:r>
            <a:r>
              <a:rPr lang="en-US" dirty="0" err="1"/>
              <a:t>Abemaciclib</a:t>
            </a:r>
            <a:endParaRPr lang="en-US" dirty="0"/>
          </a:p>
        </p:txBody>
      </p:sp>
      <p:sp>
        <p:nvSpPr>
          <p:cNvPr id="4" name="Content Placeholder 3">
            <a:extLst>
              <a:ext uri="{FF2B5EF4-FFF2-40B4-BE49-F238E27FC236}">
                <a16:creationId xmlns:a16="http://schemas.microsoft.com/office/drawing/2014/main" id="{81264BF9-14F7-0312-B421-B4440D4D2DBC}"/>
              </a:ext>
            </a:extLst>
          </p:cNvPr>
          <p:cNvSpPr>
            <a:spLocks noGrp="1"/>
          </p:cNvSpPr>
          <p:nvPr>
            <p:ph idx="1"/>
          </p:nvPr>
        </p:nvSpPr>
        <p:spPr>
          <a:xfrm>
            <a:off x="609600" y="1195538"/>
            <a:ext cx="10744200" cy="4722477"/>
          </a:xfrm>
        </p:spPr>
        <p:txBody>
          <a:bodyPr/>
          <a:lstStyle/>
          <a:p>
            <a:r>
              <a:rPr lang="en-US" dirty="0"/>
              <a:t>Retrospective study using the Flatiron Health electronic health record (EHR)-derived database</a:t>
            </a:r>
          </a:p>
          <a:p>
            <a:r>
              <a:rPr lang="en-US" dirty="0"/>
              <a:t>Inclusion: Female patients with HR+, HER2- MBC who initiated treatment with </a:t>
            </a:r>
            <a:r>
              <a:rPr lang="en-US" dirty="0" err="1"/>
              <a:t>abemaciclib</a:t>
            </a:r>
            <a:r>
              <a:rPr lang="en-US" dirty="0"/>
              <a:t> between 6/30/2016 and 8/31/2018: 1st 21 months of approval!</a:t>
            </a:r>
          </a:p>
          <a:p>
            <a:r>
              <a:rPr lang="en-US" dirty="0" err="1"/>
              <a:t>Abemaciclib</a:t>
            </a:r>
            <a:r>
              <a:rPr lang="en-US" dirty="0"/>
              <a:t> given most commonly in the 2nd line setting with </a:t>
            </a:r>
            <a:r>
              <a:rPr lang="en-US" dirty="0" err="1"/>
              <a:t>fulvestrant</a:t>
            </a:r>
            <a:endParaRPr lang="en-US" dirty="0"/>
          </a:p>
          <a:p>
            <a:endParaRPr lang="en-US" dirty="0"/>
          </a:p>
        </p:txBody>
      </p:sp>
      <p:pic>
        <p:nvPicPr>
          <p:cNvPr id="7" name="Picture 6">
            <a:extLst>
              <a:ext uri="{FF2B5EF4-FFF2-40B4-BE49-F238E27FC236}">
                <a16:creationId xmlns:a16="http://schemas.microsoft.com/office/drawing/2014/main" id="{C62C1B60-EDED-86DF-6C82-C74B5FA6D4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134" y="3953130"/>
            <a:ext cx="10363200" cy="2228264"/>
          </a:xfrm>
          <a:prstGeom prst="rect">
            <a:avLst/>
          </a:prstGeom>
        </p:spPr>
      </p:pic>
      <p:sp>
        <p:nvSpPr>
          <p:cNvPr id="8" name="Footer Placeholder 7">
            <a:extLst>
              <a:ext uri="{FF2B5EF4-FFF2-40B4-BE49-F238E27FC236}">
                <a16:creationId xmlns:a16="http://schemas.microsoft.com/office/drawing/2014/main" id="{6FB05790-F379-0A27-8B09-581ED1722856}"/>
              </a:ext>
            </a:extLst>
          </p:cNvPr>
          <p:cNvSpPr>
            <a:spLocks noGrp="1"/>
          </p:cNvSpPr>
          <p:nvPr>
            <p:ph type="ftr" sz="quarter" idx="3"/>
          </p:nvPr>
        </p:nvSpPr>
        <p:spPr/>
        <p:txBody>
          <a:bodyPr/>
          <a:lstStyle/>
          <a:p>
            <a:r>
              <a:rPr lang="fr-FR" sz="1000" dirty="0"/>
              <a:t>Carter GC, et al. </a:t>
            </a:r>
            <a:r>
              <a:rPr lang="fr-FR" sz="1000" dirty="0" err="1"/>
              <a:t>SABCS</a:t>
            </a:r>
            <a:r>
              <a:rPr lang="fr-FR" sz="1000" dirty="0"/>
              <a:t> 2019. Abstract P2-08-12; Carter GC, et al. </a:t>
            </a:r>
            <a:r>
              <a:rPr lang="fr-FR" sz="1000" i="1" dirty="0" err="1"/>
              <a:t>Curr</a:t>
            </a:r>
            <a:r>
              <a:rPr lang="fr-FR" sz="1000" i="1" dirty="0"/>
              <a:t> Med </a:t>
            </a:r>
            <a:r>
              <a:rPr lang="fr-FR" sz="1000" i="1" dirty="0" err="1"/>
              <a:t>Res</a:t>
            </a:r>
            <a:r>
              <a:rPr lang="fr-FR" sz="1000" i="1" dirty="0"/>
              <a:t> </a:t>
            </a:r>
            <a:r>
              <a:rPr lang="fr-FR" sz="1000" i="1" dirty="0" err="1"/>
              <a:t>Opin</a:t>
            </a:r>
            <a:r>
              <a:rPr lang="fr-FR" sz="1000" i="1" dirty="0"/>
              <a:t>. </a:t>
            </a:r>
            <a:r>
              <a:rPr lang="fr-FR" sz="1000" dirty="0"/>
              <a:t>2021;37(7):1179-87.</a:t>
            </a:r>
          </a:p>
        </p:txBody>
      </p:sp>
    </p:spTree>
    <p:extLst>
      <p:ext uri="{BB962C8B-B14F-4D97-AF65-F5344CB8AC3E}">
        <p14:creationId xmlns:p14="http://schemas.microsoft.com/office/powerpoint/2010/main" val="818106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46FFA-8AD5-3458-826C-C3F9DAA1F62F}"/>
              </a:ext>
            </a:extLst>
          </p:cNvPr>
          <p:cNvSpPr>
            <a:spLocks noGrp="1"/>
          </p:cNvSpPr>
          <p:nvPr>
            <p:ph type="title"/>
          </p:nvPr>
        </p:nvSpPr>
        <p:spPr/>
        <p:txBody>
          <a:bodyPr/>
          <a:lstStyle/>
          <a:p>
            <a:r>
              <a:rPr lang="en-US" dirty="0" err="1"/>
              <a:t>rwPFS</a:t>
            </a:r>
            <a:r>
              <a:rPr lang="en-US" dirty="0"/>
              <a:t> in the Overall Cohort</a:t>
            </a:r>
          </a:p>
        </p:txBody>
      </p:sp>
      <p:sp>
        <p:nvSpPr>
          <p:cNvPr id="5" name="Content Placeholder 4">
            <a:extLst>
              <a:ext uri="{FF2B5EF4-FFF2-40B4-BE49-F238E27FC236}">
                <a16:creationId xmlns:a16="http://schemas.microsoft.com/office/drawing/2014/main" id="{31678525-300C-DD69-0077-50AB69ECA9E5}"/>
              </a:ext>
            </a:extLst>
          </p:cNvPr>
          <p:cNvSpPr>
            <a:spLocks noGrp="1"/>
          </p:cNvSpPr>
          <p:nvPr>
            <p:ph idx="1"/>
          </p:nvPr>
        </p:nvSpPr>
        <p:spPr>
          <a:xfrm>
            <a:off x="7180673" y="1608856"/>
            <a:ext cx="4771978" cy="4722477"/>
          </a:xfrm>
        </p:spPr>
        <p:txBody>
          <a:bodyPr/>
          <a:lstStyle/>
          <a:p>
            <a:pPr>
              <a:spcBef>
                <a:spcPts val="3000"/>
              </a:spcBef>
            </a:pPr>
            <a:r>
              <a:rPr lang="en-US" dirty="0"/>
              <a:t>50% had visceral </a:t>
            </a:r>
            <a:r>
              <a:rPr lang="en-US" dirty="0" err="1"/>
              <a:t>mets</a:t>
            </a:r>
            <a:r>
              <a:rPr lang="en-US" dirty="0"/>
              <a:t>; 25% had prior </a:t>
            </a:r>
            <a:r>
              <a:rPr lang="en-US" dirty="0" err="1"/>
              <a:t>CDKi</a:t>
            </a:r>
            <a:r>
              <a:rPr lang="en-US" dirty="0"/>
              <a:t> treatment</a:t>
            </a:r>
          </a:p>
          <a:p>
            <a:pPr>
              <a:spcBef>
                <a:spcPts val="3000"/>
              </a:spcBef>
            </a:pPr>
            <a:r>
              <a:rPr lang="en-US" dirty="0"/>
              <a:t>Median </a:t>
            </a:r>
            <a:r>
              <a:rPr lang="en-US" dirty="0" err="1"/>
              <a:t>rwPFS</a:t>
            </a:r>
            <a:r>
              <a:rPr lang="en-US" dirty="0"/>
              <a:t> was not reached in the overall cohort (95% CI:9.02, NR)</a:t>
            </a:r>
          </a:p>
          <a:p>
            <a:pPr>
              <a:spcBef>
                <a:spcPts val="3000"/>
              </a:spcBef>
            </a:pPr>
            <a:r>
              <a:rPr lang="en-US" dirty="0"/>
              <a:t>1-year </a:t>
            </a:r>
            <a:r>
              <a:rPr lang="en-US" dirty="0" err="1"/>
              <a:t>rwPFS</a:t>
            </a:r>
            <a:r>
              <a:rPr lang="en-US" dirty="0"/>
              <a:t> rate was 61.7%</a:t>
            </a:r>
          </a:p>
          <a:p>
            <a:pPr>
              <a:spcBef>
                <a:spcPts val="3000"/>
              </a:spcBef>
            </a:pPr>
            <a:endParaRPr lang="en-US" dirty="0"/>
          </a:p>
        </p:txBody>
      </p:sp>
      <p:pic>
        <p:nvPicPr>
          <p:cNvPr id="4" name="Picture 3">
            <a:extLst>
              <a:ext uri="{FF2B5EF4-FFF2-40B4-BE49-F238E27FC236}">
                <a16:creationId xmlns:a16="http://schemas.microsoft.com/office/drawing/2014/main" id="{7B38533D-F365-038A-5310-F23EBB92870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9768"/>
          <a:stretch/>
        </p:blipFill>
        <p:spPr>
          <a:xfrm>
            <a:off x="351161" y="1276389"/>
            <a:ext cx="7236755" cy="4579765"/>
          </a:xfrm>
          <a:prstGeom prst="rect">
            <a:avLst/>
          </a:prstGeom>
        </p:spPr>
      </p:pic>
      <p:sp>
        <p:nvSpPr>
          <p:cNvPr id="9" name="Footer Placeholder 8">
            <a:extLst>
              <a:ext uri="{FF2B5EF4-FFF2-40B4-BE49-F238E27FC236}">
                <a16:creationId xmlns:a16="http://schemas.microsoft.com/office/drawing/2014/main" id="{532DBEDF-B24A-5099-86A1-A463D33A5010}"/>
              </a:ext>
            </a:extLst>
          </p:cNvPr>
          <p:cNvSpPr>
            <a:spLocks noGrp="1"/>
          </p:cNvSpPr>
          <p:nvPr>
            <p:ph type="ftr" sz="quarter" idx="3"/>
          </p:nvPr>
        </p:nvSpPr>
        <p:spPr/>
        <p:txBody>
          <a:bodyPr/>
          <a:lstStyle/>
          <a:p>
            <a:r>
              <a:rPr lang="en-US" sz="1000" dirty="0" err="1"/>
              <a:t>CDKi</a:t>
            </a:r>
            <a:r>
              <a:rPr lang="en-US" sz="1000" dirty="0"/>
              <a:t>, cycling-dependent kinase inhibitor; </a:t>
            </a:r>
            <a:r>
              <a:rPr lang="en-US" sz="1000" dirty="0" err="1"/>
              <a:t>mets</a:t>
            </a:r>
            <a:r>
              <a:rPr lang="en-US" sz="1000" dirty="0"/>
              <a:t>, metastasis; NR, not reached.</a:t>
            </a:r>
          </a:p>
          <a:p>
            <a:r>
              <a:rPr lang="en-US" sz="1000" dirty="0"/>
              <a:t>Carter GC, et al. </a:t>
            </a:r>
            <a:r>
              <a:rPr lang="en-US" sz="1000" dirty="0" err="1"/>
              <a:t>SABCS</a:t>
            </a:r>
            <a:r>
              <a:rPr lang="en-US" sz="1000" dirty="0"/>
              <a:t> 2019. Abstract P2-08-12; Carter GC, et al. </a:t>
            </a:r>
            <a:r>
              <a:rPr lang="en-US" sz="1000" i="1" dirty="0" err="1"/>
              <a:t>Curr</a:t>
            </a:r>
            <a:r>
              <a:rPr lang="en-US" sz="1000" i="1" dirty="0"/>
              <a:t> Med Res </a:t>
            </a:r>
            <a:r>
              <a:rPr lang="en-US" sz="1000" i="1" dirty="0" err="1"/>
              <a:t>Opin</a:t>
            </a:r>
            <a:r>
              <a:rPr lang="en-US" sz="1000" i="1" dirty="0"/>
              <a:t>. </a:t>
            </a:r>
            <a:r>
              <a:rPr lang="en-US" sz="1000" dirty="0"/>
              <a:t>2021;37(7):1179-1187.</a:t>
            </a:r>
          </a:p>
        </p:txBody>
      </p:sp>
    </p:spTree>
    <p:extLst>
      <p:ext uri="{BB962C8B-B14F-4D97-AF65-F5344CB8AC3E}">
        <p14:creationId xmlns:p14="http://schemas.microsoft.com/office/powerpoint/2010/main" val="283897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300FD-2879-4C12-A2F6-249D8CA6FCCD}"/>
              </a:ext>
            </a:extLst>
          </p:cNvPr>
          <p:cNvSpPr>
            <a:spLocks noGrp="1"/>
          </p:cNvSpPr>
          <p:nvPr>
            <p:ph type="title"/>
          </p:nvPr>
        </p:nvSpPr>
        <p:spPr/>
        <p:txBody>
          <a:bodyPr/>
          <a:lstStyle/>
          <a:p>
            <a:r>
              <a:rPr lang="en-GB" dirty="0"/>
              <a:t>Summary</a:t>
            </a:r>
            <a:endParaRPr lang="en-US" dirty="0"/>
          </a:p>
        </p:txBody>
      </p:sp>
      <p:sp>
        <p:nvSpPr>
          <p:cNvPr id="3" name="Text Placeholder 2">
            <a:extLst>
              <a:ext uri="{FF2B5EF4-FFF2-40B4-BE49-F238E27FC236}">
                <a16:creationId xmlns:a16="http://schemas.microsoft.com/office/drawing/2014/main" id="{9FC773A3-077E-405B-85BD-D1273DFBDBD0}"/>
              </a:ext>
            </a:extLst>
          </p:cNvPr>
          <p:cNvSpPr>
            <a:spLocks noGrp="1"/>
          </p:cNvSpPr>
          <p:nvPr>
            <p:ph idx="1"/>
          </p:nvPr>
        </p:nvSpPr>
        <p:spPr>
          <a:xfrm>
            <a:off x="609600" y="1201480"/>
            <a:ext cx="10744200" cy="5156790"/>
          </a:xfrm>
        </p:spPr>
        <p:txBody>
          <a:bodyPr/>
          <a:lstStyle/>
          <a:p>
            <a:pPr>
              <a:spcBef>
                <a:spcPts val="800"/>
              </a:spcBef>
            </a:pPr>
            <a:r>
              <a:rPr lang="en-US" dirty="0">
                <a:sym typeface="Wingdings" panose="05000000000000000000" pitchFamily="2" charset="2"/>
              </a:rPr>
              <a:t>Real-world studies evaluating CDK4/6i in metastatic HR+ BC</a:t>
            </a:r>
          </a:p>
          <a:p>
            <a:pPr lvl="1">
              <a:spcBef>
                <a:spcPts val="800"/>
              </a:spcBef>
            </a:pPr>
            <a:r>
              <a:rPr lang="en-US" dirty="0">
                <a:sym typeface="Wingdings" panose="05000000000000000000" pitchFamily="2" charset="2"/>
              </a:rPr>
              <a:t>Several methodologies</a:t>
            </a:r>
          </a:p>
          <a:p>
            <a:pPr lvl="2">
              <a:spcBef>
                <a:spcPts val="800"/>
              </a:spcBef>
            </a:pPr>
            <a:r>
              <a:rPr lang="en-US" dirty="0">
                <a:sym typeface="Wingdings" panose="05000000000000000000" pitchFamily="2" charset="2"/>
              </a:rPr>
              <a:t>Retrospective database</a:t>
            </a:r>
          </a:p>
          <a:p>
            <a:pPr lvl="3">
              <a:spcBef>
                <a:spcPts val="800"/>
              </a:spcBef>
            </a:pPr>
            <a:r>
              <a:rPr lang="en-US" dirty="0">
                <a:sym typeface="Wingdings" panose="05000000000000000000" pitchFamily="2" charset="2"/>
              </a:rPr>
              <a:t>Largest vetted database is Flatiron; data collected prospectively</a:t>
            </a:r>
          </a:p>
          <a:p>
            <a:pPr lvl="3">
              <a:spcBef>
                <a:spcPts val="800"/>
              </a:spcBef>
            </a:pPr>
            <a:r>
              <a:rPr lang="en-US" dirty="0">
                <a:sym typeface="Wingdings" panose="05000000000000000000" pitchFamily="2" charset="2"/>
              </a:rPr>
              <a:t>Can be created by an institution or groups of institutions, but populations are smaller and data are not collected prospectively</a:t>
            </a:r>
          </a:p>
          <a:p>
            <a:pPr lvl="3">
              <a:spcBef>
                <a:spcPts val="800"/>
              </a:spcBef>
            </a:pPr>
            <a:r>
              <a:rPr lang="en-US" dirty="0">
                <a:sym typeface="Wingdings" panose="05000000000000000000" pitchFamily="2" charset="2"/>
              </a:rPr>
              <a:t>Limited by how long the drug was available to the studied population</a:t>
            </a:r>
          </a:p>
          <a:p>
            <a:pPr lvl="2">
              <a:spcBef>
                <a:spcPts val="800"/>
              </a:spcBef>
            </a:pPr>
            <a:r>
              <a:rPr lang="en-US" dirty="0">
                <a:sym typeface="Wingdings" panose="05000000000000000000" pitchFamily="2" charset="2"/>
              </a:rPr>
              <a:t>Prospective real-world studies</a:t>
            </a:r>
          </a:p>
          <a:p>
            <a:pPr lvl="3">
              <a:spcBef>
                <a:spcPts val="800"/>
              </a:spcBef>
            </a:pPr>
            <a:r>
              <a:rPr lang="en-US" dirty="0">
                <a:sym typeface="Wingdings" panose="05000000000000000000" pitchFamily="2" charset="2"/>
              </a:rPr>
              <a:t>Population is generally smaller; longer time to data maturity</a:t>
            </a:r>
          </a:p>
          <a:p>
            <a:pPr>
              <a:spcBef>
                <a:spcPts val="800"/>
              </a:spcBef>
            </a:pPr>
            <a:r>
              <a:rPr lang="en-US" dirty="0"/>
              <a:t>Heterogeneous population</a:t>
            </a:r>
          </a:p>
          <a:p>
            <a:pPr lvl="1">
              <a:spcBef>
                <a:spcPts val="800"/>
              </a:spcBef>
            </a:pPr>
            <a:r>
              <a:rPr lang="en-US" dirty="0"/>
              <a:t>More accurate representation of real-world patient populations</a:t>
            </a:r>
          </a:p>
          <a:p>
            <a:pPr lvl="1">
              <a:spcBef>
                <a:spcPts val="800"/>
              </a:spcBef>
            </a:pPr>
            <a:r>
              <a:rPr lang="en-US" dirty="0"/>
              <a:t>Clarifies and confirms efficacy and safety data from phase III trials</a:t>
            </a:r>
          </a:p>
          <a:p>
            <a:pPr lvl="1">
              <a:spcBef>
                <a:spcPts val="800"/>
              </a:spcBef>
            </a:pPr>
            <a:r>
              <a:rPr lang="en-US" dirty="0"/>
              <a:t>Advantageous for the evaluation of small populations</a:t>
            </a:r>
          </a:p>
        </p:txBody>
      </p:sp>
      <p:sp>
        <p:nvSpPr>
          <p:cNvPr id="7" name="Footer Placeholder 6">
            <a:extLst>
              <a:ext uri="{FF2B5EF4-FFF2-40B4-BE49-F238E27FC236}">
                <a16:creationId xmlns:a16="http://schemas.microsoft.com/office/drawing/2014/main" id="{F90BA539-B851-08E0-C4F7-5387FD99C7AB}"/>
              </a:ext>
            </a:extLst>
          </p:cNvPr>
          <p:cNvSpPr>
            <a:spLocks noGrp="1"/>
          </p:cNvSpPr>
          <p:nvPr>
            <p:ph type="ftr" sz="quarter" idx="3"/>
          </p:nvPr>
        </p:nvSpPr>
        <p:spPr/>
        <p:txBody>
          <a:bodyPr/>
          <a:lstStyle/>
          <a:p>
            <a:r>
              <a:rPr lang="en-US" sz="1000" dirty="0"/>
              <a:t>BC, breast cancer. </a:t>
            </a:r>
          </a:p>
        </p:txBody>
      </p:sp>
    </p:spTree>
    <p:extLst>
      <p:ext uri="{BB962C8B-B14F-4D97-AF65-F5344CB8AC3E}">
        <p14:creationId xmlns:p14="http://schemas.microsoft.com/office/powerpoint/2010/main" val="18899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9662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a:extLst>
              <a:ext uri="{FF2B5EF4-FFF2-40B4-BE49-F238E27FC236}">
                <a16:creationId xmlns:a16="http://schemas.microsoft.com/office/drawing/2014/main" id="{1CFE760F-10DF-4B76-AEB0-57B47EFEEE49}"/>
              </a:ext>
            </a:extLst>
          </p:cNvPr>
          <p:cNvSpPr/>
          <p:nvPr/>
        </p:nvSpPr>
        <p:spPr bwMode="auto">
          <a:xfrm>
            <a:off x="6273589" y="1520080"/>
            <a:ext cx="4864908" cy="4282840"/>
          </a:xfrm>
          <a:prstGeom prst="rect">
            <a:avLst/>
          </a:prstGeom>
          <a:solidFill>
            <a:schemeClr val="bg1"/>
          </a:solidFill>
          <a:ln w="19050" algn="ctr">
            <a:solidFill>
              <a:schemeClr val="tx1">
                <a:lumMod val="50000"/>
                <a:lumOff val="50000"/>
              </a:schemeClr>
            </a:solidFill>
            <a:miter lim="800000"/>
            <a:headEnd/>
            <a:tailEnd/>
          </a:ln>
          <a:effectLst/>
        </p:spPr>
        <p:txBody>
          <a:bodyPr wrap="square" lIns="90012" tIns="45007" rIns="90012" bIns="45007" rtlCol="0" anchor="ctr">
            <a:noAutofit/>
          </a:bodyPr>
          <a:lstStyle/>
          <a:p>
            <a:pPr algn="ctr" defTabSz="1143237">
              <a:spcBef>
                <a:spcPct val="50000"/>
              </a:spcBef>
              <a:defRPr/>
            </a:pPr>
            <a:endParaRPr lang="en-US" sz="1751" dirty="0">
              <a:solidFill>
                <a:srgbClr val="000000">
                  <a:lumMod val="65000"/>
                  <a:lumOff val="35000"/>
                </a:srgbClr>
              </a:solidFill>
            </a:endParaRPr>
          </a:p>
        </p:txBody>
      </p:sp>
      <p:sp>
        <p:nvSpPr>
          <p:cNvPr id="100" name="Rectangle 99">
            <a:extLst>
              <a:ext uri="{FF2B5EF4-FFF2-40B4-BE49-F238E27FC236}">
                <a16:creationId xmlns:a16="http://schemas.microsoft.com/office/drawing/2014/main" id="{1B3FB00B-8DF7-4846-A5BB-8CD039F1B88D}"/>
              </a:ext>
            </a:extLst>
          </p:cNvPr>
          <p:cNvSpPr/>
          <p:nvPr/>
        </p:nvSpPr>
        <p:spPr bwMode="auto">
          <a:xfrm>
            <a:off x="6273590" y="1520081"/>
            <a:ext cx="4864905" cy="382291"/>
          </a:xfrm>
          <a:prstGeom prst="rect">
            <a:avLst/>
          </a:prstGeom>
          <a:solidFill>
            <a:srgbClr val="7AD1EA"/>
          </a:solidFill>
          <a:ln w="19050" algn="ctr">
            <a:solidFill>
              <a:srgbClr val="808983"/>
            </a:solidFill>
            <a:miter lim="800000"/>
            <a:headEnd/>
            <a:tailEnd/>
          </a:ln>
          <a:effectLst/>
        </p:spPr>
        <p:txBody>
          <a:bodyPr wrap="square" lIns="90012" tIns="45007" rIns="90012" bIns="45007" rtlCol="0" anchor="ctr">
            <a:noAutofit/>
          </a:bodyPr>
          <a:lstStyle/>
          <a:p>
            <a:pPr algn="ctr" defTabSz="1143237">
              <a:spcBef>
                <a:spcPct val="50000"/>
              </a:spcBef>
              <a:defRPr/>
            </a:pPr>
            <a:r>
              <a:rPr lang="en-US" sz="2251" b="1" dirty="0">
                <a:solidFill>
                  <a:srgbClr val="FFFFFF"/>
                </a:solidFill>
              </a:rPr>
              <a:t>RWE: Does the Drug Work?</a:t>
            </a:r>
          </a:p>
        </p:txBody>
      </p:sp>
      <p:sp>
        <p:nvSpPr>
          <p:cNvPr id="129" name="Text Placeholder 2">
            <a:extLst>
              <a:ext uri="{FF2B5EF4-FFF2-40B4-BE49-F238E27FC236}">
                <a16:creationId xmlns:a16="http://schemas.microsoft.com/office/drawing/2014/main" id="{2F57A7BF-E941-4C0E-A55D-1F78CDF45151}"/>
              </a:ext>
            </a:extLst>
          </p:cNvPr>
          <p:cNvSpPr txBox="1">
            <a:spLocks/>
          </p:cNvSpPr>
          <p:nvPr/>
        </p:nvSpPr>
        <p:spPr>
          <a:xfrm>
            <a:off x="6330386" y="2004832"/>
            <a:ext cx="4741428" cy="1658940"/>
          </a:xfrm>
          <a:prstGeom prst="rect">
            <a:avLst/>
          </a:prstGeom>
        </p:spPr>
        <p:txBody>
          <a:bodyPr lIns="0" tIns="0" rIns="0" bIns="0"/>
          <a:lstStyle>
            <a:lvl1pPr marL="268281" indent="-268281" algn="l" rtl="0" eaLnBrk="1" fontAlgn="base" hangingPunct="1">
              <a:spcBef>
                <a:spcPct val="25000"/>
              </a:spcBef>
              <a:spcAft>
                <a:spcPct val="0"/>
              </a:spcAft>
              <a:buClr>
                <a:schemeClr val="bg2"/>
              </a:buClr>
              <a:buSzPct val="80000"/>
              <a:buFont typeface="Wingdings" panose="05000000000000000000" pitchFamily="2" charset="2"/>
              <a:buChar char=""/>
              <a:tabLst>
                <a:tab pos="1238219" algn="l"/>
              </a:tabLst>
              <a:defRPr sz="1800">
                <a:solidFill>
                  <a:schemeClr val="tx1">
                    <a:lumMod val="65000"/>
                    <a:lumOff val="35000"/>
                  </a:schemeClr>
                </a:solidFill>
                <a:latin typeface="+mn-lt"/>
                <a:ea typeface="+mn-ea"/>
                <a:cs typeface="+mn-cs"/>
              </a:defRPr>
            </a:lvl1pPr>
            <a:lvl2pPr marL="546086" indent="-276218" algn="l" rtl="0" eaLnBrk="1" fontAlgn="base" hangingPunct="1">
              <a:spcBef>
                <a:spcPct val="25000"/>
              </a:spcBef>
              <a:spcAft>
                <a:spcPct val="0"/>
              </a:spcAft>
              <a:buClr>
                <a:schemeClr val="bg2"/>
              </a:buClr>
              <a:buFont typeface="Symbol" panose="05050102010706020507" pitchFamily="18" charset="2"/>
              <a:buChar char=""/>
              <a:tabLst>
                <a:tab pos="1238219" algn="l"/>
              </a:tabLst>
              <a:defRPr sz="1600">
                <a:solidFill>
                  <a:schemeClr val="tx1">
                    <a:lumMod val="65000"/>
                    <a:lumOff val="35000"/>
                  </a:schemeClr>
                </a:solidFill>
                <a:latin typeface="+mn-lt"/>
              </a:defRPr>
            </a:lvl2pPr>
            <a:lvl3pPr marL="835004" indent="-287331" algn="l" rtl="0" eaLnBrk="1" fontAlgn="base" hangingPunct="1">
              <a:spcBef>
                <a:spcPct val="25000"/>
              </a:spcBef>
              <a:spcAft>
                <a:spcPct val="0"/>
              </a:spcAft>
              <a:buClr>
                <a:schemeClr val="bg2"/>
              </a:buClr>
              <a:buFont typeface="Arial" panose="020B0604020202020204" pitchFamily="34" charset="0"/>
              <a:buChar char="–"/>
              <a:tabLst>
                <a:tab pos="1238219" algn="l"/>
              </a:tabLst>
              <a:defRPr sz="1400">
                <a:solidFill>
                  <a:schemeClr val="tx1">
                    <a:lumMod val="65000"/>
                    <a:lumOff val="35000"/>
                  </a:schemeClr>
                </a:solidFill>
                <a:latin typeface="+mn-lt"/>
              </a:defRPr>
            </a:lvl3pPr>
            <a:lvl4pPr marL="1103285" indent="-266693" algn="l" rtl="0" eaLnBrk="1" fontAlgn="base" hangingPunct="1">
              <a:spcBef>
                <a:spcPct val="25000"/>
              </a:spcBef>
              <a:spcAft>
                <a:spcPct val="0"/>
              </a:spcAft>
              <a:buClr>
                <a:schemeClr val="bg2"/>
              </a:buClr>
              <a:buFont typeface="Arial" charset="0"/>
              <a:buChar char="–"/>
              <a:tabLst>
                <a:tab pos="1238219" algn="l"/>
              </a:tabLst>
              <a:defRPr sz="1400">
                <a:solidFill>
                  <a:schemeClr val="tx1">
                    <a:lumMod val="65000"/>
                    <a:lumOff val="35000"/>
                  </a:schemeClr>
                </a:solidFill>
                <a:latin typeface="+mn-lt"/>
              </a:defRPr>
            </a:lvl4pPr>
            <a:lvl5pPr marL="1362041" indent="-285743"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673"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6pPr>
            <a:lvl7pPr marL="3055862"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7pPr>
            <a:lvl8pPr marL="3513050"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8pPr>
            <a:lvl9pPr marL="3970239"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9pPr>
          </a:lstStyle>
          <a:p>
            <a:pPr marL="335421" indent="-335421" defTabSz="1143237">
              <a:spcBef>
                <a:spcPts val="563"/>
              </a:spcBef>
              <a:spcAft>
                <a:spcPts val="0"/>
              </a:spcAft>
              <a:buClr>
                <a:srgbClr val="000000">
                  <a:lumMod val="50000"/>
                  <a:lumOff val="50000"/>
                </a:srgbClr>
              </a:buClr>
              <a:tabLst>
                <a:tab pos="1548093" algn="l"/>
              </a:tabLst>
              <a:defRPr/>
            </a:pPr>
            <a:r>
              <a:rPr lang="en-US" sz="1400" kern="0" dirty="0">
                <a:solidFill>
                  <a:schemeClr val="tx1"/>
                </a:solidFill>
                <a:latin typeface="Calibri" panose="020F0502020204030204"/>
              </a:rPr>
              <a:t>Diverse and nonselective populations with few to no exclusion criteria</a:t>
            </a:r>
          </a:p>
          <a:p>
            <a:pPr marL="335421" indent="-335421" defTabSz="1143237">
              <a:spcBef>
                <a:spcPts val="563"/>
              </a:spcBef>
              <a:spcAft>
                <a:spcPts val="0"/>
              </a:spcAft>
              <a:buClr>
                <a:srgbClr val="000000">
                  <a:lumMod val="50000"/>
                  <a:lumOff val="50000"/>
                </a:srgbClr>
              </a:buClr>
              <a:tabLst>
                <a:tab pos="1548093" algn="l"/>
              </a:tabLst>
              <a:defRPr/>
            </a:pPr>
            <a:r>
              <a:rPr lang="en-US" sz="1400" kern="0" dirty="0">
                <a:solidFill>
                  <a:schemeClr val="tx1"/>
                </a:solidFill>
                <a:latin typeface="Calibri" panose="020F0502020204030204"/>
              </a:rPr>
              <a:t>Routine clinical practice</a:t>
            </a:r>
          </a:p>
          <a:p>
            <a:pPr marL="335421" indent="-335421" defTabSz="1143237">
              <a:spcBef>
                <a:spcPts val="563"/>
              </a:spcBef>
              <a:spcAft>
                <a:spcPts val="0"/>
              </a:spcAft>
              <a:buClr>
                <a:srgbClr val="000000">
                  <a:lumMod val="50000"/>
                  <a:lumOff val="50000"/>
                </a:srgbClr>
              </a:buClr>
              <a:tabLst>
                <a:tab pos="1548093" algn="l"/>
              </a:tabLst>
              <a:defRPr/>
            </a:pPr>
            <a:r>
              <a:rPr lang="en-US" sz="1400" kern="0" dirty="0">
                <a:solidFill>
                  <a:schemeClr val="tx1"/>
                </a:solidFill>
                <a:latin typeface="Calibri" panose="020F0502020204030204"/>
              </a:rPr>
              <a:t>Comparator(s) of interest may reflect options used in clinical practice, not the comparators in clinical trials</a:t>
            </a:r>
          </a:p>
          <a:p>
            <a:pPr marL="335421" indent="-335421" defTabSz="1143237">
              <a:spcBef>
                <a:spcPts val="563"/>
              </a:spcBef>
              <a:spcAft>
                <a:spcPts val="0"/>
              </a:spcAft>
              <a:buClr>
                <a:srgbClr val="000000">
                  <a:lumMod val="50000"/>
                  <a:lumOff val="50000"/>
                </a:srgbClr>
              </a:buClr>
              <a:tabLst>
                <a:tab pos="1548093" algn="l"/>
              </a:tabLst>
              <a:defRPr/>
            </a:pPr>
            <a:r>
              <a:rPr lang="en-US" sz="1400" kern="0" dirty="0">
                <a:solidFill>
                  <a:schemeClr val="tx1"/>
                </a:solidFill>
                <a:latin typeface="Calibri" panose="020F0502020204030204"/>
              </a:rPr>
              <a:t>Intervention is at the discretion of treating physician</a:t>
            </a:r>
          </a:p>
        </p:txBody>
      </p:sp>
      <p:sp>
        <p:nvSpPr>
          <p:cNvPr id="2" name="Title 1"/>
          <p:cNvSpPr>
            <a:spLocks noGrp="1"/>
          </p:cNvSpPr>
          <p:nvPr>
            <p:ph type="title"/>
          </p:nvPr>
        </p:nvSpPr>
        <p:spPr/>
        <p:txBody>
          <a:bodyPr/>
          <a:lstStyle/>
          <a:p>
            <a:r>
              <a:rPr lang="en-US" dirty="0"/>
              <a:t>Randomized Clinical Trials and Real-World Evidence Serve Different Purposes</a:t>
            </a:r>
          </a:p>
        </p:txBody>
      </p:sp>
      <p:sp>
        <p:nvSpPr>
          <p:cNvPr id="10" name="Footer Placeholder 9">
            <a:extLst>
              <a:ext uri="{FF2B5EF4-FFF2-40B4-BE49-F238E27FC236}">
                <a16:creationId xmlns:a16="http://schemas.microsoft.com/office/drawing/2014/main" id="{A3880C4C-72EE-4090-54DE-C6FCF0EF0ECF}"/>
              </a:ext>
            </a:extLst>
          </p:cNvPr>
          <p:cNvSpPr>
            <a:spLocks noGrp="1"/>
          </p:cNvSpPr>
          <p:nvPr>
            <p:ph type="ftr" sz="quarter" idx="3"/>
          </p:nvPr>
        </p:nvSpPr>
        <p:spPr/>
        <p:txBody>
          <a:bodyPr/>
          <a:lstStyle/>
          <a:p>
            <a:r>
              <a:rPr lang="en-GB" sz="1000" dirty="0" err="1"/>
              <a:t>RCT</a:t>
            </a:r>
            <a:r>
              <a:rPr lang="en-GB" sz="1000" dirty="0"/>
              <a:t>, randomised clinical trial; RWE, real-world evidence.</a:t>
            </a:r>
          </a:p>
          <a:p>
            <a:r>
              <a:rPr lang="en-US" sz="1000" dirty="0"/>
              <a:t>FDA. https://healthpolicy.duke.edu/sites/default/files/atoms/files/rwe_white_paper_2017.09.06.pdf. Accessed 10 October 2017; 2. Kennedy-Martin T, et al. Trials. 2015;16:495; 3. Rothwell PM. </a:t>
            </a:r>
            <a:r>
              <a:rPr lang="en-US" sz="1000" i="1" dirty="0" err="1"/>
              <a:t>PLoS</a:t>
            </a:r>
            <a:r>
              <a:rPr lang="en-US" sz="1000" i="1" dirty="0"/>
              <a:t> Clin Trials. </a:t>
            </a:r>
            <a:r>
              <a:rPr lang="en-US" sz="1000" dirty="0"/>
              <a:t>2006;1:e9</a:t>
            </a:r>
          </a:p>
        </p:txBody>
      </p:sp>
      <p:sp>
        <p:nvSpPr>
          <p:cNvPr id="7" name="Text Placeholder 2"/>
          <p:cNvSpPr txBox="1">
            <a:spLocks/>
          </p:cNvSpPr>
          <p:nvPr/>
        </p:nvSpPr>
        <p:spPr>
          <a:xfrm>
            <a:off x="6267697" y="1910155"/>
            <a:ext cx="3856983" cy="3906164"/>
          </a:xfrm>
          <a:prstGeom prst="rect">
            <a:avLst/>
          </a:prstGeom>
          <a:ln w="12700">
            <a:miter lim="400000"/>
          </a:ln>
          <a:extLst>
            <a:ext uri="{C572A759-6A51-4108-AA02-DFA0A04FC94B}">
              <ma14:wrappingTextBoxFlag xmlns="" xmlns:ma14="http://schemas.microsoft.com/office/mac/drawingml/2011/main" val="1"/>
            </a:ext>
          </a:extLst>
        </p:spPr>
        <p:txBody>
          <a:bodyPr lIns="47631" tIns="47631" rIns="47631" bIns="47631">
            <a:noAutofit/>
          </a:bodyPr>
          <a:lstStyle>
            <a:lvl1pPr marL="230188" marR="0" indent="-230188" defTabSz="309563">
              <a:lnSpc>
                <a:spcPct val="100000"/>
              </a:lnSpc>
              <a:spcBef>
                <a:spcPts val="0"/>
              </a:spcBef>
              <a:spcAft>
                <a:spcPts val="0"/>
              </a:spcAft>
              <a:buClr>
                <a:schemeClr val="accent2"/>
              </a:buClr>
              <a:buSzTx/>
              <a:buFont typeface="Wingdings" panose="05000000000000000000" pitchFamily="2" charset="2"/>
              <a:buChar char="§"/>
              <a:tabLst/>
              <a:defRPr sz="1800" b="0" i="0" u="none" strike="noStrike" cap="none" spc="300" baseline="0">
                <a:ln>
                  <a:noFill/>
                </a:ln>
                <a:solidFill>
                  <a:srgbClr val="373842"/>
                </a:solidFill>
                <a:uFillTx/>
                <a:sym typeface="Nexa Light"/>
              </a:defRPr>
            </a:lvl1pPr>
            <a:lvl2pPr marL="461963" marR="0" lvl="1" indent="-230188" defTabSz="309563">
              <a:lnSpc>
                <a:spcPct val="100000"/>
              </a:lnSpc>
              <a:spcBef>
                <a:spcPts val="0"/>
              </a:spcBef>
              <a:spcAft>
                <a:spcPts val="0"/>
              </a:spcAft>
              <a:buClr>
                <a:schemeClr val="accent2"/>
              </a:buClr>
              <a:buSzTx/>
              <a:buFont typeface="Arial" panose="020B0604020202020204" pitchFamily="34" charset="0"/>
              <a:buChar char="•"/>
              <a:tabLst/>
              <a:defRPr sz="1600" b="0" i="0" u="none" strike="noStrike" cap="none" spc="300" baseline="0">
                <a:ln>
                  <a:noFill/>
                </a:ln>
                <a:solidFill>
                  <a:srgbClr val="373842"/>
                </a:solidFill>
                <a:uFillTx/>
                <a:sym typeface="Nexa Light"/>
              </a:defRPr>
            </a:lvl2pPr>
            <a:lvl3pPr marL="684213" marR="0" indent="-231775" defTabSz="309563">
              <a:lnSpc>
                <a:spcPct val="100000"/>
              </a:lnSpc>
              <a:spcBef>
                <a:spcPts val="0"/>
              </a:spcBef>
              <a:spcAft>
                <a:spcPts val="0"/>
              </a:spcAft>
              <a:buClr>
                <a:schemeClr val="accent2"/>
              </a:buClr>
              <a:buSzTx/>
              <a:buFont typeface="Arial" panose="020B0604020202020204" pitchFamily="34" charset="0"/>
              <a:buChar char="−"/>
              <a:tabLst/>
              <a:defRPr sz="1400" b="0" i="0" u="none" strike="noStrike" cap="none" spc="300" baseline="0">
                <a:ln>
                  <a:noFill/>
                </a:ln>
                <a:solidFill>
                  <a:srgbClr val="373842"/>
                </a:solidFill>
                <a:uFillTx/>
                <a:sym typeface="Nexa Light"/>
              </a:defRPr>
            </a:lvl3pPr>
            <a:lvl4pPr marL="684213" marR="0" indent="-222250" defTabSz="309563">
              <a:lnSpc>
                <a:spcPct val="100000"/>
              </a:lnSpc>
              <a:spcBef>
                <a:spcPts val="0"/>
              </a:spcBef>
              <a:spcAft>
                <a:spcPts val="0"/>
              </a:spcAft>
              <a:buClrTx/>
              <a:buSzTx/>
              <a:buFont typeface="Wingdings" panose="05000000000000000000" pitchFamily="2" charset="2"/>
              <a:buChar char="§"/>
              <a:tabLst/>
              <a:defRPr sz="1400" b="0" i="0" u="none" strike="noStrike" cap="all" spc="563" baseline="0">
                <a:ln>
                  <a:noFill/>
                </a:ln>
                <a:solidFill>
                  <a:srgbClr val="373842"/>
                </a:solidFill>
                <a:uFillTx/>
                <a:sym typeface="Nexa Light"/>
              </a:defRPr>
            </a:lvl4pPr>
            <a:lvl5pPr marL="285750" marR="0" indent="-285750" defTabSz="309563">
              <a:lnSpc>
                <a:spcPct val="100000"/>
              </a:lnSpc>
              <a:spcBef>
                <a:spcPts val="0"/>
              </a:spcBef>
              <a:spcAft>
                <a:spcPts val="0"/>
              </a:spcAft>
              <a:buClrTx/>
              <a:buSzTx/>
              <a:buFont typeface="Wingdings" panose="05000000000000000000" pitchFamily="2" charset="2"/>
              <a:buChar char="§"/>
              <a:tabLst/>
              <a:defRPr sz="1800" b="0" i="0" u="none" strike="noStrike" cap="all" spc="563" baseline="0">
                <a:ln>
                  <a:noFill/>
                </a:ln>
                <a:solidFill>
                  <a:srgbClr val="373842"/>
                </a:solidFill>
                <a:uFillTx/>
                <a:sym typeface="Nexa Light"/>
              </a:defRPr>
            </a:lvl5pPr>
            <a:lvl6pPr marL="0" marR="0" indent="428625" defTabSz="309563">
              <a:lnSpc>
                <a:spcPct val="100000"/>
              </a:lnSpc>
              <a:spcBef>
                <a:spcPts val="0"/>
              </a:spcBef>
              <a:spcAft>
                <a:spcPts val="0"/>
              </a:spcAft>
              <a:buClrTx/>
              <a:buSzTx/>
              <a:buFontTx/>
              <a:buNone/>
              <a:tabLst/>
              <a:defRPr sz="3750" b="0" i="0" u="none" strike="noStrike" cap="all" spc="563" baseline="0">
                <a:ln>
                  <a:noFill/>
                </a:ln>
                <a:solidFill>
                  <a:srgbClr val="373842"/>
                </a:solidFill>
                <a:uFillTx/>
                <a:sym typeface="Nexa Light"/>
              </a:defRPr>
            </a:lvl6pPr>
            <a:lvl7pPr marL="0" marR="0" indent="514350" defTabSz="309563">
              <a:lnSpc>
                <a:spcPct val="100000"/>
              </a:lnSpc>
              <a:spcBef>
                <a:spcPts val="0"/>
              </a:spcBef>
              <a:spcAft>
                <a:spcPts val="0"/>
              </a:spcAft>
              <a:buClrTx/>
              <a:buSzTx/>
              <a:buFontTx/>
              <a:buNone/>
              <a:tabLst/>
              <a:defRPr sz="3750" b="0" i="0" u="none" strike="noStrike" cap="all" spc="563" baseline="0">
                <a:ln>
                  <a:noFill/>
                </a:ln>
                <a:solidFill>
                  <a:srgbClr val="373842"/>
                </a:solidFill>
                <a:uFillTx/>
                <a:sym typeface="Nexa Light"/>
              </a:defRPr>
            </a:lvl7pPr>
            <a:lvl8pPr marL="0" marR="0" indent="600075" defTabSz="309563">
              <a:lnSpc>
                <a:spcPct val="100000"/>
              </a:lnSpc>
              <a:spcBef>
                <a:spcPts val="0"/>
              </a:spcBef>
              <a:spcAft>
                <a:spcPts val="0"/>
              </a:spcAft>
              <a:buClrTx/>
              <a:buSzTx/>
              <a:buFontTx/>
              <a:buNone/>
              <a:tabLst/>
              <a:defRPr sz="3750" b="0" i="0" u="none" strike="noStrike" cap="all" spc="563" baseline="0">
                <a:ln>
                  <a:noFill/>
                </a:ln>
                <a:solidFill>
                  <a:srgbClr val="373842"/>
                </a:solidFill>
                <a:uFillTx/>
                <a:sym typeface="Nexa Light"/>
              </a:defRPr>
            </a:lvl8pPr>
            <a:lvl9pPr marL="0" marR="0" indent="685800" defTabSz="309563">
              <a:lnSpc>
                <a:spcPct val="100000"/>
              </a:lnSpc>
              <a:spcBef>
                <a:spcPts val="0"/>
              </a:spcBef>
              <a:spcAft>
                <a:spcPts val="0"/>
              </a:spcAft>
              <a:buClrTx/>
              <a:buSzTx/>
              <a:buFontTx/>
              <a:buNone/>
              <a:tabLst/>
              <a:defRPr sz="3750" b="0" i="0" u="none" strike="noStrike" cap="all" spc="563" baseline="0">
                <a:ln>
                  <a:noFill/>
                </a:ln>
                <a:solidFill>
                  <a:srgbClr val="373842"/>
                </a:solidFill>
                <a:uFillTx/>
                <a:sym typeface="Nexa Light"/>
              </a:defRPr>
            </a:lvl9pPr>
          </a:lstStyle>
          <a:p>
            <a:pPr marL="0" indent="0" defTabSz="387033">
              <a:buClr>
                <a:srgbClr val="F2B646"/>
              </a:buClr>
              <a:buNone/>
              <a:defRPr/>
            </a:pPr>
            <a:r>
              <a:rPr lang="en-US" sz="1688" spc="375" dirty="0"/>
              <a:t> </a:t>
            </a:r>
          </a:p>
          <a:p>
            <a:pPr marL="0" indent="0" defTabSz="387033">
              <a:buClr>
                <a:srgbClr val="F2B646"/>
              </a:buClr>
              <a:buNone/>
              <a:defRPr/>
            </a:pPr>
            <a:endParaRPr lang="en-US" sz="1688" b="1" spc="375" dirty="0"/>
          </a:p>
        </p:txBody>
      </p:sp>
      <p:sp>
        <p:nvSpPr>
          <p:cNvPr id="67" name="Rectangle 66">
            <a:extLst>
              <a:ext uri="{FF2B5EF4-FFF2-40B4-BE49-F238E27FC236}">
                <a16:creationId xmlns:a16="http://schemas.microsoft.com/office/drawing/2014/main" id="{756BD6D0-3BFC-4DF9-A7E8-A73F21034D80}"/>
              </a:ext>
            </a:extLst>
          </p:cNvPr>
          <p:cNvSpPr/>
          <p:nvPr/>
        </p:nvSpPr>
        <p:spPr bwMode="auto">
          <a:xfrm>
            <a:off x="1078683" y="1520080"/>
            <a:ext cx="4864908" cy="4282840"/>
          </a:xfrm>
          <a:prstGeom prst="rect">
            <a:avLst/>
          </a:prstGeom>
          <a:solidFill>
            <a:schemeClr val="bg1"/>
          </a:solidFill>
          <a:ln w="19050" algn="ctr">
            <a:solidFill>
              <a:schemeClr val="bg1">
                <a:lumMod val="65000"/>
              </a:schemeClr>
            </a:solidFill>
            <a:miter lim="800000"/>
            <a:headEnd/>
            <a:tailEnd/>
          </a:ln>
          <a:effectLst/>
        </p:spPr>
        <p:txBody>
          <a:bodyPr wrap="square" lIns="90012" tIns="45007" rIns="90012" bIns="45007" rtlCol="0" anchor="ctr">
            <a:noAutofit/>
          </a:bodyPr>
          <a:lstStyle/>
          <a:p>
            <a:pPr algn="ctr" defTabSz="1143237">
              <a:spcBef>
                <a:spcPct val="50000"/>
              </a:spcBef>
              <a:defRPr/>
            </a:pPr>
            <a:endParaRPr lang="en-US" sz="1751" dirty="0">
              <a:solidFill>
                <a:srgbClr val="000000">
                  <a:lumMod val="65000"/>
                  <a:lumOff val="35000"/>
                </a:srgbClr>
              </a:solidFill>
            </a:endParaRPr>
          </a:p>
        </p:txBody>
      </p:sp>
      <p:sp>
        <p:nvSpPr>
          <p:cNvPr id="68" name="Rectangle 67">
            <a:extLst>
              <a:ext uri="{FF2B5EF4-FFF2-40B4-BE49-F238E27FC236}">
                <a16:creationId xmlns:a16="http://schemas.microsoft.com/office/drawing/2014/main" id="{C95B6755-E274-4B56-ABB6-68B034B15473}"/>
              </a:ext>
            </a:extLst>
          </p:cNvPr>
          <p:cNvSpPr/>
          <p:nvPr/>
        </p:nvSpPr>
        <p:spPr bwMode="auto">
          <a:xfrm>
            <a:off x="1078685" y="1520081"/>
            <a:ext cx="4864905" cy="382291"/>
          </a:xfrm>
          <a:prstGeom prst="rect">
            <a:avLst/>
          </a:prstGeom>
          <a:solidFill>
            <a:srgbClr val="298ACB"/>
          </a:solidFill>
          <a:ln w="19050" algn="ctr">
            <a:solidFill>
              <a:srgbClr val="808983"/>
            </a:solidFill>
            <a:miter lim="800000"/>
            <a:headEnd/>
            <a:tailEnd/>
          </a:ln>
          <a:effectLst/>
        </p:spPr>
        <p:txBody>
          <a:bodyPr wrap="square" lIns="90012" tIns="45007" rIns="90012" bIns="45007" rtlCol="0" anchor="ctr">
            <a:noAutofit/>
          </a:bodyPr>
          <a:lstStyle/>
          <a:p>
            <a:pPr algn="ctr" defTabSz="1143237">
              <a:spcBef>
                <a:spcPct val="50000"/>
              </a:spcBef>
              <a:defRPr/>
            </a:pPr>
            <a:r>
              <a:rPr lang="en-US" sz="2251" b="1" dirty="0" err="1">
                <a:solidFill>
                  <a:srgbClr val="FFFFFF"/>
                </a:solidFill>
              </a:rPr>
              <a:t>RCT</a:t>
            </a:r>
            <a:r>
              <a:rPr lang="en-US" sz="2251" b="1" dirty="0">
                <a:solidFill>
                  <a:srgbClr val="FFFFFF"/>
                </a:solidFill>
              </a:rPr>
              <a:t>: Can the Drug Work?</a:t>
            </a:r>
          </a:p>
        </p:txBody>
      </p:sp>
      <p:sp>
        <p:nvSpPr>
          <p:cNvPr id="97" name="Text Placeholder 2">
            <a:extLst>
              <a:ext uri="{FF2B5EF4-FFF2-40B4-BE49-F238E27FC236}">
                <a16:creationId xmlns:a16="http://schemas.microsoft.com/office/drawing/2014/main" id="{89478EC6-A18E-4270-9763-5A9F2EB52EE0}"/>
              </a:ext>
            </a:extLst>
          </p:cNvPr>
          <p:cNvSpPr txBox="1">
            <a:spLocks/>
          </p:cNvSpPr>
          <p:nvPr/>
        </p:nvSpPr>
        <p:spPr>
          <a:xfrm>
            <a:off x="1135479" y="2004832"/>
            <a:ext cx="4741428" cy="1658940"/>
          </a:xfrm>
          <a:prstGeom prst="rect">
            <a:avLst/>
          </a:prstGeom>
        </p:spPr>
        <p:txBody>
          <a:bodyPr vert="horz" lIns="0" tIns="0" rIns="0" bIns="0" rtlCol="0">
            <a:noAutofit/>
          </a:bodyPr>
          <a:lstStyle>
            <a:lvl1pPr marL="268281" indent="-268281" algn="l" rtl="0" eaLnBrk="1" fontAlgn="base" hangingPunct="1">
              <a:spcBef>
                <a:spcPct val="25000"/>
              </a:spcBef>
              <a:spcAft>
                <a:spcPct val="0"/>
              </a:spcAft>
              <a:buClr>
                <a:schemeClr val="bg2"/>
              </a:buClr>
              <a:buSzPct val="80000"/>
              <a:buFont typeface="Wingdings" panose="05000000000000000000" pitchFamily="2" charset="2"/>
              <a:buChar char=""/>
              <a:tabLst>
                <a:tab pos="1238219" algn="l"/>
              </a:tabLst>
              <a:defRPr sz="1800">
                <a:solidFill>
                  <a:schemeClr val="tx1">
                    <a:lumMod val="65000"/>
                    <a:lumOff val="35000"/>
                  </a:schemeClr>
                </a:solidFill>
                <a:latin typeface="+mn-lt"/>
                <a:ea typeface="+mn-ea"/>
                <a:cs typeface="+mn-cs"/>
              </a:defRPr>
            </a:lvl1pPr>
            <a:lvl2pPr marL="546086" indent="-276218" algn="l" rtl="0" eaLnBrk="1" fontAlgn="base" hangingPunct="1">
              <a:spcBef>
                <a:spcPct val="25000"/>
              </a:spcBef>
              <a:spcAft>
                <a:spcPct val="0"/>
              </a:spcAft>
              <a:buClr>
                <a:schemeClr val="bg2"/>
              </a:buClr>
              <a:buFont typeface="Symbol" panose="05050102010706020507" pitchFamily="18" charset="2"/>
              <a:buChar char=""/>
              <a:tabLst>
                <a:tab pos="1238219" algn="l"/>
              </a:tabLst>
              <a:defRPr sz="1600">
                <a:solidFill>
                  <a:schemeClr val="tx1">
                    <a:lumMod val="65000"/>
                    <a:lumOff val="35000"/>
                  </a:schemeClr>
                </a:solidFill>
                <a:latin typeface="+mn-lt"/>
              </a:defRPr>
            </a:lvl2pPr>
            <a:lvl3pPr marL="835004" indent="-287331" algn="l" rtl="0" eaLnBrk="1" fontAlgn="base" hangingPunct="1">
              <a:spcBef>
                <a:spcPct val="25000"/>
              </a:spcBef>
              <a:spcAft>
                <a:spcPct val="0"/>
              </a:spcAft>
              <a:buClr>
                <a:schemeClr val="bg2"/>
              </a:buClr>
              <a:buFont typeface="Arial" panose="020B0604020202020204" pitchFamily="34" charset="0"/>
              <a:buChar char="–"/>
              <a:tabLst>
                <a:tab pos="1238219" algn="l"/>
              </a:tabLst>
              <a:defRPr sz="1400">
                <a:solidFill>
                  <a:schemeClr val="tx1">
                    <a:lumMod val="65000"/>
                    <a:lumOff val="35000"/>
                  </a:schemeClr>
                </a:solidFill>
                <a:latin typeface="+mn-lt"/>
              </a:defRPr>
            </a:lvl3pPr>
            <a:lvl4pPr marL="1103285" indent="-266693" algn="l" rtl="0" eaLnBrk="1" fontAlgn="base" hangingPunct="1">
              <a:spcBef>
                <a:spcPct val="25000"/>
              </a:spcBef>
              <a:spcAft>
                <a:spcPct val="0"/>
              </a:spcAft>
              <a:buClr>
                <a:schemeClr val="bg2"/>
              </a:buClr>
              <a:buFont typeface="Arial" charset="0"/>
              <a:buChar char="–"/>
              <a:tabLst>
                <a:tab pos="1238219" algn="l"/>
              </a:tabLst>
              <a:defRPr sz="1400">
                <a:solidFill>
                  <a:schemeClr val="tx1">
                    <a:lumMod val="65000"/>
                    <a:lumOff val="35000"/>
                  </a:schemeClr>
                </a:solidFill>
                <a:latin typeface="+mn-lt"/>
              </a:defRPr>
            </a:lvl4pPr>
            <a:lvl5pPr marL="1362041" indent="-285743" algn="l" rtl="0" eaLnBrk="1" fontAlgn="base" hangingPunct="1">
              <a:spcBef>
                <a:spcPct val="25000"/>
              </a:spcBef>
              <a:spcAft>
                <a:spcPct val="0"/>
              </a:spcAft>
              <a:buClr>
                <a:schemeClr val="bg2"/>
              </a:buClr>
              <a:buFont typeface="Arial" panose="020B0604020202020204" pitchFamily="34" charset="0"/>
              <a:buChar char="–"/>
              <a:tabLst/>
              <a:defRPr sz="1600" baseline="0">
                <a:solidFill>
                  <a:schemeClr val="tx1">
                    <a:lumMod val="65000"/>
                    <a:lumOff val="35000"/>
                  </a:schemeClr>
                </a:solidFill>
                <a:latin typeface="+mn-lt"/>
              </a:defRPr>
            </a:lvl5pPr>
            <a:lvl6pPr marL="2598673"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6pPr>
            <a:lvl7pPr marL="3055862"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7pPr>
            <a:lvl8pPr marL="3513050"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8pPr>
            <a:lvl9pPr marL="3970239" indent="-239707" algn="l" rtl="0" eaLnBrk="1" fontAlgn="base" hangingPunct="1">
              <a:spcBef>
                <a:spcPct val="25000"/>
              </a:spcBef>
              <a:spcAft>
                <a:spcPct val="0"/>
              </a:spcAft>
              <a:buClr>
                <a:schemeClr val="bg2"/>
              </a:buClr>
              <a:buFont typeface="Arial" charset="0"/>
              <a:buChar char="–"/>
              <a:tabLst>
                <a:tab pos="1238219" algn="l"/>
              </a:tabLst>
              <a:defRPr sz="1600">
                <a:solidFill>
                  <a:schemeClr val="tx1"/>
                </a:solidFill>
                <a:latin typeface="+mn-lt"/>
              </a:defRPr>
            </a:lvl9pPr>
          </a:lstStyle>
          <a:p>
            <a:pPr marL="335421" indent="-335421" defTabSz="1143237">
              <a:spcBef>
                <a:spcPts val="563"/>
              </a:spcBef>
              <a:spcAft>
                <a:spcPts val="0"/>
              </a:spcAft>
              <a:buClr>
                <a:srgbClr val="808983"/>
              </a:buClr>
              <a:tabLst>
                <a:tab pos="1548093" algn="l"/>
              </a:tabLst>
              <a:defRPr/>
            </a:pPr>
            <a:r>
              <a:rPr lang="en-US" sz="1400" kern="0" dirty="0">
                <a:solidFill>
                  <a:schemeClr val="tx1"/>
                </a:solidFill>
                <a:latin typeface="Calibri" panose="020F0502020204030204"/>
              </a:rPr>
              <a:t>Patient population selected by using strict inclusion and exclusion criteria</a:t>
            </a:r>
            <a:endParaRPr lang="en-US" sz="1400" kern="0" baseline="30000" dirty="0">
              <a:solidFill>
                <a:schemeClr val="tx1"/>
              </a:solidFill>
              <a:latin typeface="Calibri" panose="020F0502020204030204"/>
            </a:endParaRPr>
          </a:p>
          <a:p>
            <a:pPr marL="335421" indent="-335421" defTabSz="1143237">
              <a:spcBef>
                <a:spcPts val="563"/>
              </a:spcBef>
              <a:spcAft>
                <a:spcPts val="0"/>
              </a:spcAft>
              <a:buClr>
                <a:srgbClr val="808983"/>
              </a:buClr>
              <a:tabLst>
                <a:tab pos="1548093" algn="l"/>
              </a:tabLst>
              <a:defRPr/>
            </a:pPr>
            <a:r>
              <a:rPr lang="en-US" sz="1400" kern="0" dirty="0">
                <a:solidFill>
                  <a:schemeClr val="tx1"/>
                </a:solidFill>
                <a:latin typeface="Calibri" panose="020F0502020204030204"/>
              </a:rPr>
              <a:t>Protocol-driven treatment in an ‘ideal setting’ </a:t>
            </a:r>
            <a:r>
              <a:rPr lang="en-NZ" sz="1400" kern="0" dirty="0">
                <a:solidFill>
                  <a:schemeClr val="tx1"/>
                </a:solidFill>
                <a:latin typeface="Calibri" panose="020F0502020204030204"/>
              </a:rPr>
              <a:t>designed to meet the requirements of regulators and payers</a:t>
            </a:r>
          </a:p>
          <a:p>
            <a:pPr marL="335421" indent="-335421" defTabSz="1143237">
              <a:spcBef>
                <a:spcPts val="563"/>
              </a:spcBef>
              <a:spcAft>
                <a:spcPts val="0"/>
              </a:spcAft>
              <a:buClr>
                <a:srgbClr val="808983"/>
              </a:buClr>
              <a:tabLst>
                <a:tab pos="1548093" algn="l"/>
              </a:tabLst>
              <a:defRPr/>
            </a:pPr>
            <a:r>
              <a:rPr lang="en-US" sz="1400" kern="0" dirty="0">
                <a:solidFill>
                  <a:schemeClr val="tx1"/>
                </a:solidFill>
                <a:latin typeface="Calibri" panose="020F0502020204030204"/>
              </a:rPr>
              <a:t>Comparator and placebo may not reflect clinical practice</a:t>
            </a:r>
          </a:p>
          <a:p>
            <a:pPr marL="335421" indent="-335421" defTabSz="1143237">
              <a:spcBef>
                <a:spcPts val="563"/>
              </a:spcBef>
              <a:spcAft>
                <a:spcPts val="0"/>
              </a:spcAft>
              <a:buClr>
                <a:srgbClr val="808983"/>
              </a:buClr>
              <a:tabLst>
                <a:tab pos="1548093" algn="l"/>
              </a:tabLst>
              <a:defRPr/>
            </a:pPr>
            <a:r>
              <a:rPr lang="en-US" sz="1400" kern="0" dirty="0">
                <a:solidFill>
                  <a:schemeClr val="tx1"/>
                </a:solidFill>
                <a:latin typeface="Calibri" panose="020F0502020204030204"/>
              </a:rPr>
              <a:t>Intervention is </a:t>
            </a:r>
            <a:r>
              <a:rPr lang="en-NZ" sz="1400" dirty="0">
                <a:solidFill>
                  <a:schemeClr val="tx1"/>
                </a:solidFill>
                <a:latin typeface="Calibri" panose="020F0502020204030204"/>
              </a:rPr>
              <a:t>strictly enforced and standardised</a:t>
            </a:r>
          </a:p>
        </p:txBody>
      </p:sp>
      <p:grpSp>
        <p:nvGrpSpPr>
          <p:cNvPr id="5" name="Group 4">
            <a:extLst>
              <a:ext uri="{FF2B5EF4-FFF2-40B4-BE49-F238E27FC236}">
                <a16:creationId xmlns:a16="http://schemas.microsoft.com/office/drawing/2014/main" id="{EDA1103F-ACE5-4910-B38C-8431DA88C4EB}"/>
              </a:ext>
            </a:extLst>
          </p:cNvPr>
          <p:cNvGrpSpPr/>
          <p:nvPr/>
        </p:nvGrpSpPr>
        <p:grpSpPr>
          <a:xfrm>
            <a:off x="6709201" y="3846755"/>
            <a:ext cx="4089140" cy="1773932"/>
            <a:chOff x="4898951" y="2729154"/>
            <a:chExt cx="3597975" cy="1560857"/>
          </a:xfrm>
        </p:grpSpPr>
        <p:grpSp>
          <p:nvGrpSpPr>
            <p:cNvPr id="184" name="Group 183">
              <a:extLst>
                <a:ext uri="{FF2B5EF4-FFF2-40B4-BE49-F238E27FC236}">
                  <a16:creationId xmlns:a16="http://schemas.microsoft.com/office/drawing/2014/main" id="{A4518B85-400B-445E-9D7C-CBFF737DC0D4}"/>
                </a:ext>
              </a:extLst>
            </p:cNvPr>
            <p:cNvGrpSpPr/>
            <p:nvPr/>
          </p:nvGrpSpPr>
          <p:grpSpPr>
            <a:xfrm>
              <a:off x="8025319" y="2879043"/>
              <a:ext cx="172941" cy="419450"/>
              <a:chOff x="3372666" y="2680613"/>
              <a:chExt cx="172941" cy="461395"/>
            </a:xfrm>
          </p:grpSpPr>
          <p:sp>
            <p:nvSpPr>
              <p:cNvPr id="263" name="Freeform 5">
                <a:extLst>
                  <a:ext uri="{FF2B5EF4-FFF2-40B4-BE49-F238E27FC236}">
                    <a16:creationId xmlns:a16="http://schemas.microsoft.com/office/drawing/2014/main" id="{1DE8D8DE-A412-45F9-89BF-B7B89344F9F9}"/>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64" name="Freeform 6">
                <a:extLst>
                  <a:ext uri="{FF2B5EF4-FFF2-40B4-BE49-F238E27FC236}">
                    <a16:creationId xmlns:a16="http://schemas.microsoft.com/office/drawing/2014/main" id="{6773B60B-C712-483C-B26A-368C84F78E1E}"/>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85" name="Group 184">
              <a:extLst>
                <a:ext uri="{FF2B5EF4-FFF2-40B4-BE49-F238E27FC236}">
                  <a16:creationId xmlns:a16="http://schemas.microsoft.com/office/drawing/2014/main" id="{03E59E0A-E579-4900-B683-5C4D568B0712}"/>
                </a:ext>
              </a:extLst>
            </p:cNvPr>
            <p:cNvGrpSpPr/>
            <p:nvPr/>
          </p:nvGrpSpPr>
          <p:grpSpPr>
            <a:xfrm rot="467445">
              <a:off x="7708052" y="2787879"/>
              <a:ext cx="172941" cy="419450"/>
              <a:chOff x="3372666" y="2680613"/>
              <a:chExt cx="172941" cy="461395"/>
            </a:xfrm>
          </p:grpSpPr>
          <p:sp>
            <p:nvSpPr>
              <p:cNvPr id="261" name="Freeform 5">
                <a:extLst>
                  <a:ext uri="{FF2B5EF4-FFF2-40B4-BE49-F238E27FC236}">
                    <a16:creationId xmlns:a16="http://schemas.microsoft.com/office/drawing/2014/main" id="{EFCE0DE8-07EF-4D73-98E0-97E56E5FA392}"/>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62" name="Freeform 6">
                <a:extLst>
                  <a:ext uri="{FF2B5EF4-FFF2-40B4-BE49-F238E27FC236}">
                    <a16:creationId xmlns:a16="http://schemas.microsoft.com/office/drawing/2014/main" id="{750572BA-77A7-472A-855D-CA3D24451564}"/>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86" name="Group 185">
              <a:extLst>
                <a:ext uri="{FF2B5EF4-FFF2-40B4-BE49-F238E27FC236}">
                  <a16:creationId xmlns:a16="http://schemas.microsoft.com/office/drawing/2014/main" id="{DE71AF4E-4494-4E9E-A63D-5689642804FB}"/>
                </a:ext>
              </a:extLst>
            </p:cNvPr>
            <p:cNvGrpSpPr/>
            <p:nvPr/>
          </p:nvGrpSpPr>
          <p:grpSpPr>
            <a:xfrm>
              <a:off x="7344889" y="2833485"/>
              <a:ext cx="172941" cy="419450"/>
              <a:chOff x="3372666" y="2680613"/>
              <a:chExt cx="172941" cy="461395"/>
            </a:xfrm>
          </p:grpSpPr>
          <p:sp>
            <p:nvSpPr>
              <p:cNvPr id="259" name="Freeform 5">
                <a:extLst>
                  <a:ext uri="{FF2B5EF4-FFF2-40B4-BE49-F238E27FC236}">
                    <a16:creationId xmlns:a16="http://schemas.microsoft.com/office/drawing/2014/main" id="{B92C21D0-362B-4FEB-8240-523500BD2F6B}"/>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60" name="Freeform 6">
                <a:extLst>
                  <a:ext uri="{FF2B5EF4-FFF2-40B4-BE49-F238E27FC236}">
                    <a16:creationId xmlns:a16="http://schemas.microsoft.com/office/drawing/2014/main" id="{F74A81B6-7361-467B-B899-FE0DEBFEAE4D}"/>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87" name="Group 186">
              <a:extLst>
                <a:ext uri="{FF2B5EF4-FFF2-40B4-BE49-F238E27FC236}">
                  <a16:creationId xmlns:a16="http://schemas.microsoft.com/office/drawing/2014/main" id="{52014DA1-8DCD-418D-AC0B-8638F6BC4BE9}"/>
                </a:ext>
              </a:extLst>
            </p:cNvPr>
            <p:cNvGrpSpPr/>
            <p:nvPr/>
          </p:nvGrpSpPr>
          <p:grpSpPr>
            <a:xfrm>
              <a:off x="6934729" y="2825185"/>
              <a:ext cx="172941" cy="419450"/>
              <a:chOff x="3372666" y="2680613"/>
              <a:chExt cx="172941" cy="461395"/>
            </a:xfrm>
          </p:grpSpPr>
          <p:sp>
            <p:nvSpPr>
              <p:cNvPr id="257" name="Freeform 5">
                <a:extLst>
                  <a:ext uri="{FF2B5EF4-FFF2-40B4-BE49-F238E27FC236}">
                    <a16:creationId xmlns:a16="http://schemas.microsoft.com/office/drawing/2014/main" id="{3D6948A2-5107-42B0-BA2B-77DB8D62DEE7}"/>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58" name="Freeform 6">
                <a:extLst>
                  <a:ext uri="{FF2B5EF4-FFF2-40B4-BE49-F238E27FC236}">
                    <a16:creationId xmlns:a16="http://schemas.microsoft.com/office/drawing/2014/main" id="{2AAD2F17-9144-4BD3-B5E3-D0A1DDAE952D}"/>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88" name="Group 187">
              <a:extLst>
                <a:ext uri="{FF2B5EF4-FFF2-40B4-BE49-F238E27FC236}">
                  <a16:creationId xmlns:a16="http://schemas.microsoft.com/office/drawing/2014/main" id="{3F969672-EEFF-4415-B3EB-2E541CC5DF66}"/>
                </a:ext>
              </a:extLst>
            </p:cNvPr>
            <p:cNvGrpSpPr/>
            <p:nvPr/>
          </p:nvGrpSpPr>
          <p:grpSpPr>
            <a:xfrm>
              <a:off x="6383760" y="2736420"/>
              <a:ext cx="172941" cy="419450"/>
              <a:chOff x="3372666" y="2680613"/>
              <a:chExt cx="172941" cy="461395"/>
            </a:xfrm>
            <a:solidFill>
              <a:schemeClr val="accent1"/>
            </a:solidFill>
          </p:grpSpPr>
          <p:sp>
            <p:nvSpPr>
              <p:cNvPr id="255" name="Freeform 5">
                <a:extLst>
                  <a:ext uri="{FF2B5EF4-FFF2-40B4-BE49-F238E27FC236}">
                    <a16:creationId xmlns:a16="http://schemas.microsoft.com/office/drawing/2014/main" id="{2829E8FA-C353-49F6-B564-CE5EDCB9ABBF}"/>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79A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56" name="Freeform 6">
                <a:extLst>
                  <a:ext uri="{FF2B5EF4-FFF2-40B4-BE49-F238E27FC236}">
                    <a16:creationId xmlns:a16="http://schemas.microsoft.com/office/drawing/2014/main" id="{9FED0039-6B33-4BEB-A6BF-282780EFB726}"/>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79A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89" name="Group 188">
              <a:extLst>
                <a:ext uri="{FF2B5EF4-FFF2-40B4-BE49-F238E27FC236}">
                  <a16:creationId xmlns:a16="http://schemas.microsoft.com/office/drawing/2014/main" id="{677C193C-BA9F-4F9E-90C5-EE9CC99BB144}"/>
                </a:ext>
              </a:extLst>
            </p:cNvPr>
            <p:cNvGrpSpPr/>
            <p:nvPr/>
          </p:nvGrpSpPr>
          <p:grpSpPr>
            <a:xfrm>
              <a:off x="6064013" y="2833485"/>
              <a:ext cx="172941" cy="419450"/>
              <a:chOff x="3372666" y="2680613"/>
              <a:chExt cx="172941" cy="461395"/>
            </a:xfrm>
            <a:solidFill>
              <a:schemeClr val="accent1"/>
            </a:solidFill>
          </p:grpSpPr>
          <p:sp>
            <p:nvSpPr>
              <p:cNvPr id="253" name="Freeform 5">
                <a:extLst>
                  <a:ext uri="{FF2B5EF4-FFF2-40B4-BE49-F238E27FC236}">
                    <a16:creationId xmlns:a16="http://schemas.microsoft.com/office/drawing/2014/main" id="{18BF58B1-767F-4107-90A2-E43B39B35961}"/>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79A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54" name="Freeform 6">
                <a:extLst>
                  <a:ext uri="{FF2B5EF4-FFF2-40B4-BE49-F238E27FC236}">
                    <a16:creationId xmlns:a16="http://schemas.microsoft.com/office/drawing/2014/main" id="{0960A38D-1ACF-4C39-B0B3-959E8AC73E7D}"/>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79A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90" name="Group 189">
              <a:extLst>
                <a:ext uri="{FF2B5EF4-FFF2-40B4-BE49-F238E27FC236}">
                  <a16:creationId xmlns:a16="http://schemas.microsoft.com/office/drawing/2014/main" id="{7E69954B-91F7-43D3-95E8-ABC46FB51A8A}"/>
                </a:ext>
              </a:extLst>
            </p:cNvPr>
            <p:cNvGrpSpPr/>
            <p:nvPr/>
          </p:nvGrpSpPr>
          <p:grpSpPr>
            <a:xfrm>
              <a:off x="5777879" y="2879043"/>
              <a:ext cx="172941" cy="419450"/>
              <a:chOff x="3372666" y="2680613"/>
              <a:chExt cx="172941" cy="461395"/>
            </a:xfrm>
            <a:solidFill>
              <a:schemeClr val="accent3"/>
            </a:solidFill>
          </p:grpSpPr>
          <p:sp>
            <p:nvSpPr>
              <p:cNvPr id="251" name="Freeform 5">
                <a:extLst>
                  <a:ext uri="{FF2B5EF4-FFF2-40B4-BE49-F238E27FC236}">
                    <a16:creationId xmlns:a16="http://schemas.microsoft.com/office/drawing/2014/main" id="{684683C9-EB5D-401D-A424-9B82189916DB}"/>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52" name="Freeform 6">
                <a:extLst>
                  <a:ext uri="{FF2B5EF4-FFF2-40B4-BE49-F238E27FC236}">
                    <a16:creationId xmlns:a16="http://schemas.microsoft.com/office/drawing/2014/main" id="{A5C7C752-A570-4AE5-881B-A6F67C7A4541}"/>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91" name="Group 190">
              <a:extLst>
                <a:ext uri="{FF2B5EF4-FFF2-40B4-BE49-F238E27FC236}">
                  <a16:creationId xmlns:a16="http://schemas.microsoft.com/office/drawing/2014/main" id="{27F000D2-CF28-48CB-97D0-1F98F15E3CE1}"/>
                </a:ext>
              </a:extLst>
            </p:cNvPr>
            <p:cNvGrpSpPr/>
            <p:nvPr/>
          </p:nvGrpSpPr>
          <p:grpSpPr>
            <a:xfrm>
              <a:off x="5341505" y="2729154"/>
              <a:ext cx="234741" cy="569339"/>
              <a:chOff x="3372666" y="2680613"/>
              <a:chExt cx="172941" cy="461395"/>
            </a:xfrm>
            <a:solidFill>
              <a:schemeClr val="accent3"/>
            </a:solidFill>
          </p:grpSpPr>
          <p:sp>
            <p:nvSpPr>
              <p:cNvPr id="249" name="Freeform 5">
                <a:extLst>
                  <a:ext uri="{FF2B5EF4-FFF2-40B4-BE49-F238E27FC236}">
                    <a16:creationId xmlns:a16="http://schemas.microsoft.com/office/drawing/2014/main" id="{5E589CD8-AD95-492E-88C7-D1E4EA78800D}"/>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50" name="Freeform 6">
                <a:extLst>
                  <a:ext uri="{FF2B5EF4-FFF2-40B4-BE49-F238E27FC236}">
                    <a16:creationId xmlns:a16="http://schemas.microsoft.com/office/drawing/2014/main" id="{A4DA2CE1-4E1A-49D1-83ED-30C58BF8CF54}"/>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92" name="Group 191">
              <a:extLst>
                <a:ext uri="{FF2B5EF4-FFF2-40B4-BE49-F238E27FC236}">
                  <a16:creationId xmlns:a16="http://schemas.microsoft.com/office/drawing/2014/main" id="{DFDB95E9-CB46-4BE1-A0CD-28CA52589816}"/>
                </a:ext>
              </a:extLst>
            </p:cNvPr>
            <p:cNvGrpSpPr/>
            <p:nvPr/>
          </p:nvGrpSpPr>
          <p:grpSpPr>
            <a:xfrm rot="20955859">
              <a:off x="4898951" y="3008314"/>
              <a:ext cx="234741" cy="569339"/>
              <a:chOff x="3372666" y="2680613"/>
              <a:chExt cx="172941" cy="461395"/>
            </a:xfrm>
            <a:solidFill>
              <a:schemeClr val="accent3"/>
            </a:solidFill>
          </p:grpSpPr>
          <p:sp>
            <p:nvSpPr>
              <p:cNvPr id="247" name="Freeform 5">
                <a:extLst>
                  <a:ext uri="{FF2B5EF4-FFF2-40B4-BE49-F238E27FC236}">
                    <a16:creationId xmlns:a16="http://schemas.microsoft.com/office/drawing/2014/main" id="{5E3C0247-FF14-4FA5-9438-5A2949B36E07}"/>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48" name="Freeform 6">
                <a:extLst>
                  <a:ext uri="{FF2B5EF4-FFF2-40B4-BE49-F238E27FC236}">
                    <a16:creationId xmlns:a16="http://schemas.microsoft.com/office/drawing/2014/main" id="{0A8082D6-BE1E-41C0-8968-FAF4CAE1CB4B}"/>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93" name="Group 192">
              <a:extLst>
                <a:ext uri="{FF2B5EF4-FFF2-40B4-BE49-F238E27FC236}">
                  <a16:creationId xmlns:a16="http://schemas.microsoft.com/office/drawing/2014/main" id="{565AE590-1780-4AC7-BB88-CB0161141BFC}"/>
                </a:ext>
              </a:extLst>
            </p:cNvPr>
            <p:cNvGrpSpPr/>
            <p:nvPr/>
          </p:nvGrpSpPr>
          <p:grpSpPr>
            <a:xfrm>
              <a:off x="8311962" y="3357867"/>
              <a:ext cx="184964" cy="448611"/>
              <a:chOff x="3372666" y="2680613"/>
              <a:chExt cx="172941" cy="461395"/>
            </a:xfrm>
            <a:solidFill>
              <a:schemeClr val="accent3"/>
            </a:solidFill>
          </p:grpSpPr>
          <p:sp>
            <p:nvSpPr>
              <p:cNvPr id="245" name="Freeform 5">
                <a:extLst>
                  <a:ext uri="{FF2B5EF4-FFF2-40B4-BE49-F238E27FC236}">
                    <a16:creationId xmlns:a16="http://schemas.microsoft.com/office/drawing/2014/main" id="{E37EBD2A-037C-4220-81BB-C28606D84370}"/>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46" name="Freeform 6">
                <a:extLst>
                  <a:ext uri="{FF2B5EF4-FFF2-40B4-BE49-F238E27FC236}">
                    <a16:creationId xmlns:a16="http://schemas.microsoft.com/office/drawing/2014/main" id="{A66B10BD-4539-42FE-B653-831941070172}"/>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94" name="Group 193">
              <a:extLst>
                <a:ext uri="{FF2B5EF4-FFF2-40B4-BE49-F238E27FC236}">
                  <a16:creationId xmlns:a16="http://schemas.microsoft.com/office/drawing/2014/main" id="{5652EF47-1C5E-48AA-A9E8-58538E2F77B9}"/>
                </a:ext>
              </a:extLst>
            </p:cNvPr>
            <p:cNvGrpSpPr/>
            <p:nvPr/>
          </p:nvGrpSpPr>
          <p:grpSpPr>
            <a:xfrm>
              <a:off x="7868007" y="3357867"/>
              <a:ext cx="184964" cy="448611"/>
              <a:chOff x="3372666" y="2680613"/>
              <a:chExt cx="172941" cy="461395"/>
            </a:xfrm>
            <a:solidFill>
              <a:schemeClr val="accent3"/>
            </a:solidFill>
          </p:grpSpPr>
          <p:sp>
            <p:nvSpPr>
              <p:cNvPr id="243" name="Freeform 5">
                <a:extLst>
                  <a:ext uri="{FF2B5EF4-FFF2-40B4-BE49-F238E27FC236}">
                    <a16:creationId xmlns:a16="http://schemas.microsoft.com/office/drawing/2014/main" id="{DA0B875E-5443-479B-91AD-9E4F2062EAFB}"/>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44" name="Freeform 6">
                <a:extLst>
                  <a:ext uri="{FF2B5EF4-FFF2-40B4-BE49-F238E27FC236}">
                    <a16:creationId xmlns:a16="http://schemas.microsoft.com/office/drawing/2014/main" id="{237409DF-9C98-4262-8378-D39C0A00D9DA}"/>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95" name="Group 194">
              <a:extLst>
                <a:ext uri="{FF2B5EF4-FFF2-40B4-BE49-F238E27FC236}">
                  <a16:creationId xmlns:a16="http://schemas.microsoft.com/office/drawing/2014/main" id="{BD7A6497-7FBB-46ED-BFC3-30C7B47A4D15}"/>
                </a:ext>
              </a:extLst>
            </p:cNvPr>
            <p:cNvGrpSpPr/>
            <p:nvPr/>
          </p:nvGrpSpPr>
          <p:grpSpPr>
            <a:xfrm>
              <a:off x="7424054" y="3357867"/>
              <a:ext cx="184964" cy="448611"/>
              <a:chOff x="3372666" y="2680613"/>
              <a:chExt cx="172941" cy="461395"/>
            </a:xfrm>
            <a:solidFill>
              <a:schemeClr val="accent3"/>
            </a:solidFill>
          </p:grpSpPr>
          <p:sp>
            <p:nvSpPr>
              <p:cNvPr id="241" name="Freeform 5">
                <a:extLst>
                  <a:ext uri="{FF2B5EF4-FFF2-40B4-BE49-F238E27FC236}">
                    <a16:creationId xmlns:a16="http://schemas.microsoft.com/office/drawing/2014/main" id="{03D68D43-E9F6-49FC-9C52-428014A29D8C}"/>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42" name="Freeform 6">
                <a:extLst>
                  <a:ext uri="{FF2B5EF4-FFF2-40B4-BE49-F238E27FC236}">
                    <a16:creationId xmlns:a16="http://schemas.microsoft.com/office/drawing/2014/main" id="{8FFB65B2-6BA0-458E-81CA-8A660437AD64}"/>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96" name="Group 195">
              <a:extLst>
                <a:ext uri="{FF2B5EF4-FFF2-40B4-BE49-F238E27FC236}">
                  <a16:creationId xmlns:a16="http://schemas.microsoft.com/office/drawing/2014/main" id="{5ADD96B8-98AE-405F-BDF7-DF96B89014FE}"/>
                </a:ext>
              </a:extLst>
            </p:cNvPr>
            <p:cNvGrpSpPr/>
            <p:nvPr/>
          </p:nvGrpSpPr>
          <p:grpSpPr>
            <a:xfrm rot="900000">
              <a:off x="7024043" y="3313381"/>
              <a:ext cx="184964" cy="448611"/>
              <a:chOff x="3372666" y="2680613"/>
              <a:chExt cx="172941" cy="461395"/>
            </a:xfrm>
            <a:solidFill>
              <a:schemeClr val="tx2"/>
            </a:solidFill>
          </p:grpSpPr>
          <p:sp>
            <p:nvSpPr>
              <p:cNvPr id="239" name="Freeform 5">
                <a:extLst>
                  <a:ext uri="{FF2B5EF4-FFF2-40B4-BE49-F238E27FC236}">
                    <a16:creationId xmlns:a16="http://schemas.microsoft.com/office/drawing/2014/main" id="{228A7B22-04B7-43F1-8B94-710624554AC2}"/>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0B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40" name="Freeform 6">
                <a:extLst>
                  <a:ext uri="{FF2B5EF4-FFF2-40B4-BE49-F238E27FC236}">
                    <a16:creationId xmlns:a16="http://schemas.microsoft.com/office/drawing/2014/main" id="{1BB12996-138E-42D6-98F0-42BBAB5D5914}"/>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0B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97" name="Group 196">
              <a:extLst>
                <a:ext uri="{FF2B5EF4-FFF2-40B4-BE49-F238E27FC236}">
                  <a16:creationId xmlns:a16="http://schemas.microsoft.com/office/drawing/2014/main" id="{E3212086-6A60-4400-A117-6E73DC2D4001}"/>
                </a:ext>
              </a:extLst>
            </p:cNvPr>
            <p:cNvGrpSpPr/>
            <p:nvPr/>
          </p:nvGrpSpPr>
          <p:grpSpPr>
            <a:xfrm>
              <a:off x="6536147" y="3078677"/>
              <a:ext cx="300075" cy="727801"/>
              <a:chOff x="3372666" y="2680613"/>
              <a:chExt cx="172941" cy="461395"/>
            </a:xfrm>
            <a:solidFill>
              <a:schemeClr val="tx2"/>
            </a:solidFill>
          </p:grpSpPr>
          <p:sp>
            <p:nvSpPr>
              <p:cNvPr id="237" name="Freeform 5">
                <a:extLst>
                  <a:ext uri="{FF2B5EF4-FFF2-40B4-BE49-F238E27FC236}">
                    <a16:creationId xmlns:a16="http://schemas.microsoft.com/office/drawing/2014/main" id="{41A86C78-FEFE-4FA1-8953-1FD81C2DAE56}"/>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0B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38" name="Freeform 6">
                <a:extLst>
                  <a:ext uri="{FF2B5EF4-FFF2-40B4-BE49-F238E27FC236}">
                    <a16:creationId xmlns:a16="http://schemas.microsoft.com/office/drawing/2014/main" id="{A3C2B5A6-6664-448A-852E-4A681C5A6508}"/>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0B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98" name="Group 197">
              <a:extLst>
                <a:ext uri="{FF2B5EF4-FFF2-40B4-BE49-F238E27FC236}">
                  <a16:creationId xmlns:a16="http://schemas.microsoft.com/office/drawing/2014/main" id="{8F6B19D3-8C02-4680-8C2E-ECDC31D4F14C}"/>
                </a:ext>
              </a:extLst>
            </p:cNvPr>
            <p:cNvGrpSpPr/>
            <p:nvPr/>
          </p:nvGrpSpPr>
          <p:grpSpPr>
            <a:xfrm>
              <a:off x="6197453" y="3287820"/>
              <a:ext cx="172941" cy="419450"/>
              <a:chOff x="3372666" y="2680613"/>
              <a:chExt cx="172941" cy="461395"/>
            </a:xfrm>
          </p:grpSpPr>
          <p:sp>
            <p:nvSpPr>
              <p:cNvPr id="235" name="Freeform 5">
                <a:extLst>
                  <a:ext uri="{FF2B5EF4-FFF2-40B4-BE49-F238E27FC236}">
                    <a16:creationId xmlns:a16="http://schemas.microsoft.com/office/drawing/2014/main" id="{2A6A5897-EFD3-4939-B3B7-676F9AB4C4E6}"/>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36" name="Freeform 6">
                <a:extLst>
                  <a:ext uri="{FF2B5EF4-FFF2-40B4-BE49-F238E27FC236}">
                    <a16:creationId xmlns:a16="http://schemas.microsoft.com/office/drawing/2014/main" id="{0C161C25-6FE9-4CB9-BC1A-A5EA240616D5}"/>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199" name="Group 198">
              <a:extLst>
                <a:ext uri="{FF2B5EF4-FFF2-40B4-BE49-F238E27FC236}">
                  <a16:creationId xmlns:a16="http://schemas.microsoft.com/office/drawing/2014/main" id="{27DC1EAE-5D83-4E50-BC36-CB2E7563E57A}"/>
                </a:ext>
              </a:extLst>
            </p:cNvPr>
            <p:cNvGrpSpPr/>
            <p:nvPr/>
          </p:nvGrpSpPr>
          <p:grpSpPr>
            <a:xfrm>
              <a:off x="5777879" y="3369795"/>
              <a:ext cx="172941" cy="419450"/>
              <a:chOff x="3372666" y="2680613"/>
              <a:chExt cx="172941" cy="461395"/>
            </a:xfrm>
            <a:solidFill>
              <a:schemeClr val="accent6"/>
            </a:solidFill>
          </p:grpSpPr>
          <p:sp>
            <p:nvSpPr>
              <p:cNvPr id="233" name="Freeform 5">
                <a:extLst>
                  <a:ext uri="{FF2B5EF4-FFF2-40B4-BE49-F238E27FC236}">
                    <a16:creationId xmlns:a16="http://schemas.microsoft.com/office/drawing/2014/main" id="{8A70813A-D521-4C81-8281-42BEE30CE6A8}"/>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003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34" name="Freeform 6">
                <a:extLst>
                  <a:ext uri="{FF2B5EF4-FFF2-40B4-BE49-F238E27FC236}">
                    <a16:creationId xmlns:a16="http://schemas.microsoft.com/office/drawing/2014/main" id="{A49B40F2-E73C-40AC-BE4C-C468BECAC4A4}"/>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003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4" name="Group 3">
              <a:extLst>
                <a:ext uri="{FF2B5EF4-FFF2-40B4-BE49-F238E27FC236}">
                  <a16:creationId xmlns:a16="http://schemas.microsoft.com/office/drawing/2014/main" id="{141624F4-0595-4FB4-8492-692589C9B8A7}"/>
                </a:ext>
              </a:extLst>
            </p:cNvPr>
            <p:cNvGrpSpPr/>
            <p:nvPr/>
          </p:nvGrpSpPr>
          <p:grpSpPr>
            <a:xfrm>
              <a:off x="5279795" y="3368371"/>
              <a:ext cx="339735" cy="260270"/>
              <a:chOff x="5028731" y="3369795"/>
              <a:chExt cx="547515" cy="419450"/>
            </a:xfrm>
          </p:grpSpPr>
          <p:grpSp>
            <p:nvGrpSpPr>
              <p:cNvPr id="200" name="Group 199">
                <a:extLst>
                  <a:ext uri="{FF2B5EF4-FFF2-40B4-BE49-F238E27FC236}">
                    <a16:creationId xmlns:a16="http://schemas.microsoft.com/office/drawing/2014/main" id="{9348E731-1B1B-4009-B728-5397FAE7DB9E}"/>
                  </a:ext>
                </a:extLst>
              </p:cNvPr>
              <p:cNvGrpSpPr/>
              <p:nvPr/>
            </p:nvGrpSpPr>
            <p:grpSpPr>
              <a:xfrm>
                <a:off x="5403305" y="3369795"/>
                <a:ext cx="172941" cy="419450"/>
                <a:chOff x="3372666" y="2680613"/>
                <a:chExt cx="172941" cy="461395"/>
              </a:xfrm>
              <a:solidFill>
                <a:schemeClr val="accent6"/>
              </a:solidFill>
            </p:grpSpPr>
            <p:sp>
              <p:nvSpPr>
                <p:cNvPr id="231" name="Freeform 5">
                  <a:extLst>
                    <a:ext uri="{FF2B5EF4-FFF2-40B4-BE49-F238E27FC236}">
                      <a16:creationId xmlns:a16="http://schemas.microsoft.com/office/drawing/2014/main" id="{1ED87AC1-42CE-4B58-98ED-AE14CC701DA9}"/>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003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32" name="Freeform 6">
                  <a:extLst>
                    <a:ext uri="{FF2B5EF4-FFF2-40B4-BE49-F238E27FC236}">
                      <a16:creationId xmlns:a16="http://schemas.microsoft.com/office/drawing/2014/main" id="{16515DAB-0B0B-47FB-8904-E45BB714B1D7}"/>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003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201" name="Group 200">
                <a:extLst>
                  <a:ext uri="{FF2B5EF4-FFF2-40B4-BE49-F238E27FC236}">
                    <a16:creationId xmlns:a16="http://schemas.microsoft.com/office/drawing/2014/main" id="{69C6104A-9641-453B-AFDD-9ED62EFD1A57}"/>
                  </a:ext>
                </a:extLst>
              </p:cNvPr>
              <p:cNvGrpSpPr/>
              <p:nvPr/>
            </p:nvGrpSpPr>
            <p:grpSpPr>
              <a:xfrm>
                <a:off x="5028731" y="3369795"/>
                <a:ext cx="172941" cy="419450"/>
                <a:chOff x="3372666" y="2680613"/>
                <a:chExt cx="172941" cy="461395"/>
              </a:xfrm>
              <a:solidFill>
                <a:schemeClr val="accent6"/>
              </a:solidFill>
            </p:grpSpPr>
            <p:sp>
              <p:nvSpPr>
                <p:cNvPr id="229" name="Freeform 5">
                  <a:extLst>
                    <a:ext uri="{FF2B5EF4-FFF2-40B4-BE49-F238E27FC236}">
                      <a16:creationId xmlns:a16="http://schemas.microsoft.com/office/drawing/2014/main" id="{4D4D40E2-20EB-46B8-8E7C-93D034226267}"/>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003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30" name="Freeform 6">
                  <a:extLst>
                    <a:ext uri="{FF2B5EF4-FFF2-40B4-BE49-F238E27FC236}">
                      <a16:creationId xmlns:a16="http://schemas.microsoft.com/office/drawing/2014/main" id="{87A4D1E6-B667-4215-B418-FFD7458B6907}"/>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003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grpSp>
          <p:nvGrpSpPr>
            <p:cNvPr id="202" name="Group 201">
              <a:extLst>
                <a:ext uri="{FF2B5EF4-FFF2-40B4-BE49-F238E27FC236}">
                  <a16:creationId xmlns:a16="http://schemas.microsoft.com/office/drawing/2014/main" id="{884DD510-168D-4276-8807-B01C5E453A53}"/>
                </a:ext>
              </a:extLst>
            </p:cNvPr>
            <p:cNvGrpSpPr/>
            <p:nvPr/>
          </p:nvGrpSpPr>
          <p:grpSpPr>
            <a:xfrm>
              <a:off x="5042235" y="3711295"/>
              <a:ext cx="229200" cy="555900"/>
              <a:chOff x="3372666" y="2680613"/>
              <a:chExt cx="172941" cy="461395"/>
            </a:xfrm>
            <a:solidFill>
              <a:schemeClr val="accent1"/>
            </a:solidFill>
          </p:grpSpPr>
          <p:sp>
            <p:nvSpPr>
              <p:cNvPr id="227" name="Freeform 5">
                <a:extLst>
                  <a:ext uri="{FF2B5EF4-FFF2-40B4-BE49-F238E27FC236}">
                    <a16:creationId xmlns:a16="http://schemas.microsoft.com/office/drawing/2014/main" id="{A3CE0BAE-9548-43FC-A6CF-EEF46F1A08C5}"/>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79A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28" name="Freeform 6">
                <a:extLst>
                  <a:ext uri="{FF2B5EF4-FFF2-40B4-BE49-F238E27FC236}">
                    <a16:creationId xmlns:a16="http://schemas.microsoft.com/office/drawing/2014/main" id="{AFC92A6F-1001-4C17-8235-C6DB5CAA3A11}"/>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79A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203" name="Group 202">
              <a:extLst>
                <a:ext uri="{FF2B5EF4-FFF2-40B4-BE49-F238E27FC236}">
                  <a16:creationId xmlns:a16="http://schemas.microsoft.com/office/drawing/2014/main" id="{D7CAF94D-60AD-4412-BECA-83019ADC6C8B}"/>
                </a:ext>
              </a:extLst>
            </p:cNvPr>
            <p:cNvGrpSpPr/>
            <p:nvPr/>
          </p:nvGrpSpPr>
          <p:grpSpPr>
            <a:xfrm>
              <a:off x="7650747" y="3870561"/>
              <a:ext cx="172941" cy="419450"/>
              <a:chOff x="3372666" y="2680613"/>
              <a:chExt cx="172941" cy="461395"/>
            </a:xfrm>
            <a:solidFill>
              <a:schemeClr val="accent1"/>
            </a:solidFill>
          </p:grpSpPr>
          <p:sp>
            <p:nvSpPr>
              <p:cNvPr id="225" name="Freeform 5">
                <a:extLst>
                  <a:ext uri="{FF2B5EF4-FFF2-40B4-BE49-F238E27FC236}">
                    <a16:creationId xmlns:a16="http://schemas.microsoft.com/office/drawing/2014/main" id="{002C67D1-22C2-44A9-B9E7-5CA42E6894FD}"/>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79A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26" name="Freeform 6">
                <a:extLst>
                  <a:ext uri="{FF2B5EF4-FFF2-40B4-BE49-F238E27FC236}">
                    <a16:creationId xmlns:a16="http://schemas.microsoft.com/office/drawing/2014/main" id="{9E435A61-9055-4972-BECC-50F76D9DEB85}"/>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79A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204" name="Group 203">
              <a:extLst>
                <a:ext uri="{FF2B5EF4-FFF2-40B4-BE49-F238E27FC236}">
                  <a16:creationId xmlns:a16="http://schemas.microsoft.com/office/drawing/2014/main" id="{2F86D16C-F6E4-4CE3-92FB-A85B89EB8330}"/>
                </a:ext>
              </a:extLst>
            </p:cNvPr>
            <p:cNvGrpSpPr/>
            <p:nvPr/>
          </p:nvGrpSpPr>
          <p:grpSpPr>
            <a:xfrm>
              <a:off x="7276174" y="3870561"/>
              <a:ext cx="172941" cy="419450"/>
              <a:chOff x="3372666" y="2680613"/>
              <a:chExt cx="172941" cy="461395"/>
            </a:xfrm>
            <a:solidFill>
              <a:schemeClr val="accent6"/>
            </a:solidFill>
          </p:grpSpPr>
          <p:sp>
            <p:nvSpPr>
              <p:cNvPr id="223" name="Freeform 5">
                <a:extLst>
                  <a:ext uri="{FF2B5EF4-FFF2-40B4-BE49-F238E27FC236}">
                    <a16:creationId xmlns:a16="http://schemas.microsoft.com/office/drawing/2014/main" id="{13AFAF42-09C8-4CCA-9E0C-412759F05585}"/>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003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24" name="Freeform 6">
                <a:extLst>
                  <a:ext uri="{FF2B5EF4-FFF2-40B4-BE49-F238E27FC236}">
                    <a16:creationId xmlns:a16="http://schemas.microsoft.com/office/drawing/2014/main" id="{30AA3A07-A06F-4429-BF47-CA5DC4C5EE4A}"/>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003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205" name="Group 204">
              <a:extLst>
                <a:ext uri="{FF2B5EF4-FFF2-40B4-BE49-F238E27FC236}">
                  <a16:creationId xmlns:a16="http://schemas.microsoft.com/office/drawing/2014/main" id="{93AA1DD1-3DA4-4798-A70C-D8E159AFFCD5}"/>
                </a:ext>
              </a:extLst>
            </p:cNvPr>
            <p:cNvGrpSpPr/>
            <p:nvPr/>
          </p:nvGrpSpPr>
          <p:grpSpPr>
            <a:xfrm>
              <a:off x="6901601" y="3870561"/>
              <a:ext cx="172941" cy="419450"/>
              <a:chOff x="3372666" y="2680613"/>
              <a:chExt cx="172941" cy="461395"/>
            </a:xfrm>
            <a:solidFill>
              <a:schemeClr val="accent6"/>
            </a:solidFill>
          </p:grpSpPr>
          <p:sp>
            <p:nvSpPr>
              <p:cNvPr id="221" name="Freeform 5">
                <a:extLst>
                  <a:ext uri="{FF2B5EF4-FFF2-40B4-BE49-F238E27FC236}">
                    <a16:creationId xmlns:a16="http://schemas.microsoft.com/office/drawing/2014/main" id="{919A16F9-4C0C-46A7-8D3E-8D75D3E29300}"/>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003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22" name="Freeform 6">
                <a:extLst>
                  <a:ext uri="{FF2B5EF4-FFF2-40B4-BE49-F238E27FC236}">
                    <a16:creationId xmlns:a16="http://schemas.microsoft.com/office/drawing/2014/main" id="{8D56548E-988C-4E94-B50F-BBDD174DBA95}"/>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0039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206" name="Group 205">
              <a:extLst>
                <a:ext uri="{FF2B5EF4-FFF2-40B4-BE49-F238E27FC236}">
                  <a16:creationId xmlns:a16="http://schemas.microsoft.com/office/drawing/2014/main" id="{A8903806-DCB1-4610-AA86-7EF8F51EFD96}"/>
                </a:ext>
              </a:extLst>
            </p:cNvPr>
            <p:cNvGrpSpPr/>
            <p:nvPr/>
          </p:nvGrpSpPr>
          <p:grpSpPr>
            <a:xfrm>
              <a:off x="6527027" y="3870561"/>
              <a:ext cx="172941" cy="419450"/>
              <a:chOff x="3372666" y="2680613"/>
              <a:chExt cx="172941" cy="461395"/>
            </a:xfrm>
          </p:grpSpPr>
          <p:sp>
            <p:nvSpPr>
              <p:cNvPr id="219" name="Freeform 5">
                <a:extLst>
                  <a:ext uri="{FF2B5EF4-FFF2-40B4-BE49-F238E27FC236}">
                    <a16:creationId xmlns:a16="http://schemas.microsoft.com/office/drawing/2014/main" id="{34D84809-B084-4666-BB15-F03BCFE582D1}"/>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20" name="Freeform 6">
                <a:extLst>
                  <a:ext uri="{FF2B5EF4-FFF2-40B4-BE49-F238E27FC236}">
                    <a16:creationId xmlns:a16="http://schemas.microsoft.com/office/drawing/2014/main" id="{0794ABBA-24B9-4AED-8EB0-1CE20ED0156C}"/>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207" name="Group 206">
              <a:extLst>
                <a:ext uri="{FF2B5EF4-FFF2-40B4-BE49-F238E27FC236}">
                  <a16:creationId xmlns:a16="http://schemas.microsoft.com/office/drawing/2014/main" id="{E2A22682-5514-4888-BFC3-19966B665EEC}"/>
                </a:ext>
              </a:extLst>
            </p:cNvPr>
            <p:cNvGrpSpPr/>
            <p:nvPr/>
          </p:nvGrpSpPr>
          <p:grpSpPr>
            <a:xfrm rot="375212">
              <a:off x="6152453" y="3870561"/>
              <a:ext cx="172941" cy="419450"/>
              <a:chOff x="3372666" y="2680613"/>
              <a:chExt cx="172941" cy="461395"/>
            </a:xfrm>
          </p:grpSpPr>
          <p:sp>
            <p:nvSpPr>
              <p:cNvPr id="217" name="Freeform 5">
                <a:extLst>
                  <a:ext uri="{FF2B5EF4-FFF2-40B4-BE49-F238E27FC236}">
                    <a16:creationId xmlns:a16="http://schemas.microsoft.com/office/drawing/2014/main" id="{C21CFE3B-0D07-451D-B481-6CB602BCA652}"/>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18" name="Freeform 6">
                <a:extLst>
                  <a:ext uri="{FF2B5EF4-FFF2-40B4-BE49-F238E27FC236}">
                    <a16:creationId xmlns:a16="http://schemas.microsoft.com/office/drawing/2014/main" id="{18D1A01B-474C-4FAE-A246-B6F3EBD942CE}"/>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208" name="Group 207">
              <a:extLst>
                <a:ext uri="{FF2B5EF4-FFF2-40B4-BE49-F238E27FC236}">
                  <a16:creationId xmlns:a16="http://schemas.microsoft.com/office/drawing/2014/main" id="{BE745224-8D47-445B-AE69-B3B6AD31C10B}"/>
                </a:ext>
              </a:extLst>
            </p:cNvPr>
            <p:cNvGrpSpPr/>
            <p:nvPr/>
          </p:nvGrpSpPr>
          <p:grpSpPr>
            <a:xfrm>
              <a:off x="5777879" y="3870561"/>
              <a:ext cx="172941" cy="419450"/>
              <a:chOff x="3372666" y="2680613"/>
              <a:chExt cx="172941" cy="461395"/>
            </a:xfrm>
          </p:grpSpPr>
          <p:sp>
            <p:nvSpPr>
              <p:cNvPr id="215" name="Freeform 5">
                <a:extLst>
                  <a:ext uri="{FF2B5EF4-FFF2-40B4-BE49-F238E27FC236}">
                    <a16:creationId xmlns:a16="http://schemas.microsoft.com/office/drawing/2014/main" id="{D76277DB-0DF5-4498-8EB7-E682A5AAB1EA}"/>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16" name="Freeform 6">
                <a:extLst>
                  <a:ext uri="{FF2B5EF4-FFF2-40B4-BE49-F238E27FC236}">
                    <a16:creationId xmlns:a16="http://schemas.microsoft.com/office/drawing/2014/main" id="{C27B06A9-E585-4485-96C6-94A56ED2F891}"/>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209" name="Group 208">
              <a:extLst>
                <a:ext uri="{FF2B5EF4-FFF2-40B4-BE49-F238E27FC236}">
                  <a16:creationId xmlns:a16="http://schemas.microsoft.com/office/drawing/2014/main" id="{4020DBCD-AD6D-4FEF-9DA0-32BAFDC09AFE}"/>
                </a:ext>
              </a:extLst>
            </p:cNvPr>
            <p:cNvGrpSpPr/>
            <p:nvPr/>
          </p:nvGrpSpPr>
          <p:grpSpPr>
            <a:xfrm>
              <a:off x="5403305" y="3870561"/>
              <a:ext cx="172941" cy="419450"/>
              <a:chOff x="3372666" y="2680613"/>
              <a:chExt cx="172941" cy="461395"/>
            </a:xfrm>
            <a:solidFill>
              <a:schemeClr val="accent3"/>
            </a:solidFill>
          </p:grpSpPr>
          <p:sp>
            <p:nvSpPr>
              <p:cNvPr id="213" name="Freeform 5">
                <a:extLst>
                  <a:ext uri="{FF2B5EF4-FFF2-40B4-BE49-F238E27FC236}">
                    <a16:creationId xmlns:a16="http://schemas.microsoft.com/office/drawing/2014/main" id="{95F3000B-7DD3-42C1-9CCF-ED99E26D5DDF}"/>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14" name="Freeform 6">
                <a:extLst>
                  <a:ext uri="{FF2B5EF4-FFF2-40B4-BE49-F238E27FC236}">
                    <a16:creationId xmlns:a16="http://schemas.microsoft.com/office/drawing/2014/main" id="{3AB51D85-661F-49E4-89FE-E377C6E0BE43}"/>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210" name="Group 209">
              <a:extLst>
                <a:ext uri="{FF2B5EF4-FFF2-40B4-BE49-F238E27FC236}">
                  <a16:creationId xmlns:a16="http://schemas.microsoft.com/office/drawing/2014/main" id="{F2462333-3B35-4E66-8BA0-9B654D267BE5}"/>
                </a:ext>
              </a:extLst>
            </p:cNvPr>
            <p:cNvGrpSpPr/>
            <p:nvPr/>
          </p:nvGrpSpPr>
          <p:grpSpPr>
            <a:xfrm>
              <a:off x="7944663" y="3870561"/>
              <a:ext cx="172941" cy="419450"/>
              <a:chOff x="3372666" y="2680613"/>
              <a:chExt cx="172941" cy="461395"/>
            </a:xfrm>
            <a:solidFill>
              <a:schemeClr val="accent3"/>
            </a:solidFill>
          </p:grpSpPr>
          <p:sp>
            <p:nvSpPr>
              <p:cNvPr id="211" name="Freeform 5">
                <a:extLst>
                  <a:ext uri="{FF2B5EF4-FFF2-40B4-BE49-F238E27FC236}">
                    <a16:creationId xmlns:a16="http://schemas.microsoft.com/office/drawing/2014/main" id="{9A03BE1A-D59C-4866-A4DB-2D955402ECFF}"/>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212" name="Freeform 6">
                <a:extLst>
                  <a:ext uri="{FF2B5EF4-FFF2-40B4-BE49-F238E27FC236}">
                    <a16:creationId xmlns:a16="http://schemas.microsoft.com/office/drawing/2014/main" id="{AF12D86B-AF01-4921-B3D4-1015B285EC32}"/>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grpSp>
        <p:nvGrpSpPr>
          <p:cNvPr id="6" name="Group 5">
            <a:extLst>
              <a:ext uri="{FF2B5EF4-FFF2-40B4-BE49-F238E27FC236}">
                <a16:creationId xmlns:a16="http://schemas.microsoft.com/office/drawing/2014/main" id="{3B92A3AD-7C01-458A-8B22-68E961E2909C}"/>
              </a:ext>
            </a:extLst>
          </p:cNvPr>
          <p:cNvGrpSpPr/>
          <p:nvPr/>
        </p:nvGrpSpPr>
        <p:grpSpPr>
          <a:xfrm>
            <a:off x="1650983" y="4007760"/>
            <a:ext cx="3602205" cy="1603581"/>
            <a:chOff x="1426375" y="4138244"/>
            <a:chExt cx="3841853" cy="1710264"/>
          </a:xfrm>
        </p:grpSpPr>
        <p:grpSp>
          <p:nvGrpSpPr>
            <p:cNvPr id="347" name="Group 346">
              <a:extLst>
                <a:ext uri="{FF2B5EF4-FFF2-40B4-BE49-F238E27FC236}">
                  <a16:creationId xmlns:a16="http://schemas.microsoft.com/office/drawing/2014/main" id="{08FF1B44-CEB7-4DBE-8B77-618078790BCD}"/>
                </a:ext>
              </a:extLst>
            </p:cNvPr>
            <p:cNvGrpSpPr/>
            <p:nvPr/>
          </p:nvGrpSpPr>
          <p:grpSpPr>
            <a:xfrm>
              <a:off x="5058603" y="4138244"/>
              <a:ext cx="209625" cy="508424"/>
              <a:chOff x="3372666" y="2680613"/>
              <a:chExt cx="172941" cy="461395"/>
            </a:xfrm>
          </p:grpSpPr>
          <p:sp>
            <p:nvSpPr>
              <p:cNvPr id="426" name="Freeform 5">
                <a:extLst>
                  <a:ext uri="{FF2B5EF4-FFF2-40B4-BE49-F238E27FC236}">
                    <a16:creationId xmlns:a16="http://schemas.microsoft.com/office/drawing/2014/main" id="{CA391D0D-4580-4A56-BF8D-9A474CBA690D}"/>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27" name="Freeform 6">
                <a:extLst>
                  <a:ext uri="{FF2B5EF4-FFF2-40B4-BE49-F238E27FC236}">
                    <a16:creationId xmlns:a16="http://schemas.microsoft.com/office/drawing/2014/main" id="{A92EFCDB-9283-4127-99EE-23FC7A01E067}"/>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48" name="Group 347">
              <a:extLst>
                <a:ext uri="{FF2B5EF4-FFF2-40B4-BE49-F238E27FC236}">
                  <a16:creationId xmlns:a16="http://schemas.microsoft.com/office/drawing/2014/main" id="{6B515A04-3B24-453F-968E-D4AEA01A9F67}"/>
                </a:ext>
              </a:extLst>
            </p:cNvPr>
            <p:cNvGrpSpPr/>
            <p:nvPr/>
          </p:nvGrpSpPr>
          <p:grpSpPr>
            <a:xfrm>
              <a:off x="4604576" y="4138244"/>
              <a:ext cx="209625" cy="508424"/>
              <a:chOff x="3372666" y="2680613"/>
              <a:chExt cx="172941" cy="461395"/>
            </a:xfrm>
          </p:grpSpPr>
          <p:sp>
            <p:nvSpPr>
              <p:cNvPr id="424" name="Freeform 5">
                <a:extLst>
                  <a:ext uri="{FF2B5EF4-FFF2-40B4-BE49-F238E27FC236}">
                    <a16:creationId xmlns:a16="http://schemas.microsoft.com/office/drawing/2014/main" id="{0A352EAE-418C-4791-B953-69C77A34D978}"/>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25" name="Freeform 6">
                <a:extLst>
                  <a:ext uri="{FF2B5EF4-FFF2-40B4-BE49-F238E27FC236}">
                    <a16:creationId xmlns:a16="http://schemas.microsoft.com/office/drawing/2014/main" id="{E863198E-C707-4985-88E8-11FDB42125B9}"/>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49" name="Group 348">
              <a:extLst>
                <a:ext uri="{FF2B5EF4-FFF2-40B4-BE49-F238E27FC236}">
                  <a16:creationId xmlns:a16="http://schemas.microsoft.com/office/drawing/2014/main" id="{CF8674B3-5AD3-4E94-90BA-26C07D7821EE}"/>
                </a:ext>
              </a:extLst>
            </p:cNvPr>
            <p:cNvGrpSpPr/>
            <p:nvPr/>
          </p:nvGrpSpPr>
          <p:grpSpPr>
            <a:xfrm>
              <a:off x="4150548" y="4138244"/>
              <a:ext cx="209625" cy="508424"/>
              <a:chOff x="3372666" y="2680613"/>
              <a:chExt cx="172941" cy="461395"/>
            </a:xfrm>
          </p:grpSpPr>
          <p:sp>
            <p:nvSpPr>
              <p:cNvPr id="422" name="Freeform 5">
                <a:extLst>
                  <a:ext uri="{FF2B5EF4-FFF2-40B4-BE49-F238E27FC236}">
                    <a16:creationId xmlns:a16="http://schemas.microsoft.com/office/drawing/2014/main" id="{29974FC1-A37D-49FA-879C-34BCC415E3CA}"/>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23" name="Freeform 6">
                <a:extLst>
                  <a:ext uri="{FF2B5EF4-FFF2-40B4-BE49-F238E27FC236}">
                    <a16:creationId xmlns:a16="http://schemas.microsoft.com/office/drawing/2014/main" id="{EDAD4E10-B0B6-42B8-874B-710B48A1961A}"/>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50" name="Group 349">
              <a:extLst>
                <a:ext uri="{FF2B5EF4-FFF2-40B4-BE49-F238E27FC236}">
                  <a16:creationId xmlns:a16="http://schemas.microsoft.com/office/drawing/2014/main" id="{A3CC7A37-C0F3-49A5-89EB-16CBF2442656}"/>
                </a:ext>
              </a:extLst>
            </p:cNvPr>
            <p:cNvGrpSpPr/>
            <p:nvPr/>
          </p:nvGrpSpPr>
          <p:grpSpPr>
            <a:xfrm>
              <a:off x="3696520" y="4138244"/>
              <a:ext cx="209625" cy="508424"/>
              <a:chOff x="3372666" y="2680613"/>
              <a:chExt cx="172941" cy="461395"/>
            </a:xfrm>
          </p:grpSpPr>
          <p:sp>
            <p:nvSpPr>
              <p:cNvPr id="420" name="Freeform 5">
                <a:extLst>
                  <a:ext uri="{FF2B5EF4-FFF2-40B4-BE49-F238E27FC236}">
                    <a16:creationId xmlns:a16="http://schemas.microsoft.com/office/drawing/2014/main" id="{170AF857-E9BA-4C91-96D1-02933EB3242C}"/>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21" name="Freeform 6">
                <a:extLst>
                  <a:ext uri="{FF2B5EF4-FFF2-40B4-BE49-F238E27FC236}">
                    <a16:creationId xmlns:a16="http://schemas.microsoft.com/office/drawing/2014/main" id="{731CC219-8697-45D5-BF04-18609D28A48B}"/>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51" name="Group 350">
              <a:extLst>
                <a:ext uri="{FF2B5EF4-FFF2-40B4-BE49-F238E27FC236}">
                  <a16:creationId xmlns:a16="http://schemas.microsoft.com/office/drawing/2014/main" id="{F8ABBF82-A326-4F05-BA58-A18B3CAB75B6}"/>
                </a:ext>
              </a:extLst>
            </p:cNvPr>
            <p:cNvGrpSpPr/>
            <p:nvPr/>
          </p:nvGrpSpPr>
          <p:grpSpPr>
            <a:xfrm>
              <a:off x="3242491" y="4138244"/>
              <a:ext cx="209625" cy="508424"/>
              <a:chOff x="3372666" y="2680613"/>
              <a:chExt cx="172941" cy="461395"/>
            </a:xfrm>
            <a:solidFill>
              <a:srgbClr val="79AD00"/>
            </a:solidFill>
          </p:grpSpPr>
          <p:sp>
            <p:nvSpPr>
              <p:cNvPr id="418" name="Freeform 5">
                <a:extLst>
                  <a:ext uri="{FF2B5EF4-FFF2-40B4-BE49-F238E27FC236}">
                    <a16:creationId xmlns:a16="http://schemas.microsoft.com/office/drawing/2014/main" id="{10BC80B1-E20F-4EA2-B07F-568746231022}"/>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grpFill/>
              <a:ln w="9525">
                <a:noFill/>
                <a:round/>
                <a:headEnd/>
                <a:tailEnd/>
              </a:ln>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19" name="Freeform 6">
                <a:extLst>
                  <a:ext uri="{FF2B5EF4-FFF2-40B4-BE49-F238E27FC236}">
                    <a16:creationId xmlns:a16="http://schemas.microsoft.com/office/drawing/2014/main" id="{606B705E-E2E8-4C45-9EFE-A7F9852F0B73}"/>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grpFill/>
              <a:ln w="9525">
                <a:noFill/>
                <a:round/>
                <a:headEnd/>
                <a:tailEnd/>
              </a:ln>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52" name="Group 351">
              <a:extLst>
                <a:ext uri="{FF2B5EF4-FFF2-40B4-BE49-F238E27FC236}">
                  <a16:creationId xmlns:a16="http://schemas.microsoft.com/office/drawing/2014/main" id="{2CD46683-47D7-4B1B-8DF8-97C562E41D9B}"/>
                </a:ext>
              </a:extLst>
            </p:cNvPr>
            <p:cNvGrpSpPr/>
            <p:nvPr/>
          </p:nvGrpSpPr>
          <p:grpSpPr>
            <a:xfrm>
              <a:off x="2788462" y="4138244"/>
              <a:ext cx="209625" cy="508424"/>
              <a:chOff x="3372666" y="2680613"/>
              <a:chExt cx="172941" cy="461395"/>
            </a:xfrm>
            <a:solidFill>
              <a:srgbClr val="79AD00"/>
            </a:solidFill>
          </p:grpSpPr>
          <p:sp>
            <p:nvSpPr>
              <p:cNvPr id="416" name="Freeform 5">
                <a:extLst>
                  <a:ext uri="{FF2B5EF4-FFF2-40B4-BE49-F238E27FC236}">
                    <a16:creationId xmlns:a16="http://schemas.microsoft.com/office/drawing/2014/main" id="{02FBC9DA-31B4-41B4-AD5D-30006F76476B}"/>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grpFill/>
              <a:ln w="9525">
                <a:noFill/>
                <a:round/>
                <a:headEnd/>
                <a:tailEnd/>
              </a:ln>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17" name="Freeform 6">
                <a:extLst>
                  <a:ext uri="{FF2B5EF4-FFF2-40B4-BE49-F238E27FC236}">
                    <a16:creationId xmlns:a16="http://schemas.microsoft.com/office/drawing/2014/main" id="{860770B8-4C82-4CDD-B684-1527452A988B}"/>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grpFill/>
              <a:ln w="9525">
                <a:noFill/>
                <a:round/>
                <a:headEnd/>
                <a:tailEnd/>
              </a:ln>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53" name="Group 352">
              <a:extLst>
                <a:ext uri="{FF2B5EF4-FFF2-40B4-BE49-F238E27FC236}">
                  <a16:creationId xmlns:a16="http://schemas.microsoft.com/office/drawing/2014/main" id="{B8E0B439-6F75-4796-A876-8323910F9F55}"/>
                </a:ext>
              </a:extLst>
            </p:cNvPr>
            <p:cNvGrpSpPr/>
            <p:nvPr/>
          </p:nvGrpSpPr>
          <p:grpSpPr>
            <a:xfrm>
              <a:off x="2334433" y="4138244"/>
              <a:ext cx="209625" cy="508424"/>
              <a:chOff x="3372666" y="2680613"/>
              <a:chExt cx="172941" cy="461395"/>
            </a:xfrm>
            <a:solidFill>
              <a:schemeClr val="accent3"/>
            </a:solidFill>
          </p:grpSpPr>
          <p:sp>
            <p:nvSpPr>
              <p:cNvPr id="414" name="Freeform 5">
                <a:extLst>
                  <a:ext uri="{FF2B5EF4-FFF2-40B4-BE49-F238E27FC236}">
                    <a16:creationId xmlns:a16="http://schemas.microsoft.com/office/drawing/2014/main" id="{696FACB7-C9A7-42CD-8112-D6BA9FA3225E}"/>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15" name="Freeform 6">
                <a:extLst>
                  <a:ext uri="{FF2B5EF4-FFF2-40B4-BE49-F238E27FC236}">
                    <a16:creationId xmlns:a16="http://schemas.microsoft.com/office/drawing/2014/main" id="{6AD7774E-DBE1-4D2C-A083-9D54139CCBD5}"/>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54" name="Group 353">
              <a:extLst>
                <a:ext uri="{FF2B5EF4-FFF2-40B4-BE49-F238E27FC236}">
                  <a16:creationId xmlns:a16="http://schemas.microsoft.com/office/drawing/2014/main" id="{E8177C7A-767F-439D-8CDD-AEE590F28251}"/>
                </a:ext>
              </a:extLst>
            </p:cNvPr>
            <p:cNvGrpSpPr/>
            <p:nvPr/>
          </p:nvGrpSpPr>
          <p:grpSpPr>
            <a:xfrm>
              <a:off x="1880404" y="4138244"/>
              <a:ext cx="209625" cy="508424"/>
              <a:chOff x="3372666" y="2680613"/>
              <a:chExt cx="172941" cy="461395"/>
            </a:xfrm>
            <a:solidFill>
              <a:schemeClr val="accent3"/>
            </a:solidFill>
          </p:grpSpPr>
          <p:sp>
            <p:nvSpPr>
              <p:cNvPr id="412" name="Freeform 5">
                <a:extLst>
                  <a:ext uri="{FF2B5EF4-FFF2-40B4-BE49-F238E27FC236}">
                    <a16:creationId xmlns:a16="http://schemas.microsoft.com/office/drawing/2014/main" id="{F2901F58-7639-4C84-BF6D-0FD731F03B1B}"/>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13" name="Freeform 6">
                <a:extLst>
                  <a:ext uri="{FF2B5EF4-FFF2-40B4-BE49-F238E27FC236}">
                    <a16:creationId xmlns:a16="http://schemas.microsoft.com/office/drawing/2014/main" id="{BC3F5597-C047-4D12-85E2-769EE61F3D84}"/>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55" name="Group 354">
              <a:extLst>
                <a:ext uri="{FF2B5EF4-FFF2-40B4-BE49-F238E27FC236}">
                  <a16:creationId xmlns:a16="http://schemas.microsoft.com/office/drawing/2014/main" id="{DB939199-65B5-4645-B69E-E408F15B14AF}"/>
                </a:ext>
              </a:extLst>
            </p:cNvPr>
            <p:cNvGrpSpPr/>
            <p:nvPr/>
          </p:nvGrpSpPr>
          <p:grpSpPr>
            <a:xfrm>
              <a:off x="1426375" y="4138244"/>
              <a:ext cx="209625" cy="508424"/>
              <a:chOff x="3372666" y="2680613"/>
              <a:chExt cx="172941" cy="461395"/>
            </a:xfrm>
            <a:solidFill>
              <a:schemeClr val="accent3"/>
            </a:solidFill>
          </p:grpSpPr>
          <p:sp>
            <p:nvSpPr>
              <p:cNvPr id="410" name="Freeform 5">
                <a:extLst>
                  <a:ext uri="{FF2B5EF4-FFF2-40B4-BE49-F238E27FC236}">
                    <a16:creationId xmlns:a16="http://schemas.microsoft.com/office/drawing/2014/main" id="{AE71C304-C52E-48B5-9B46-772D4BCDF650}"/>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11" name="Freeform 6">
                <a:extLst>
                  <a:ext uri="{FF2B5EF4-FFF2-40B4-BE49-F238E27FC236}">
                    <a16:creationId xmlns:a16="http://schemas.microsoft.com/office/drawing/2014/main" id="{9C7BA709-58A6-4788-989D-899605665C36}"/>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56" name="Group 355">
              <a:extLst>
                <a:ext uri="{FF2B5EF4-FFF2-40B4-BE49-F238E27FC236}">
                  <a16:creationId xmlns:a16="http://schemas.microsoft.com/office/drawing/2014/main" id="{1D928DA8-1D73-49A1-B08C-394C8942BB3B}"/>
                </a:ext>
              </a:extLst>
            </p:cNvPr>
            <p:cNvGrpSpPr/>
            <p:nvPr/>
          </p:nvGrpSpPr>
          <p:grpSpPr>
            <a:xfrm>
              <a:off x="5058603" y="4733095"/>
              <a:ext cx="209625" cy="508424"/>
              <a:chOff x="3372666" y="2680613"/>
              <a:chExt cx="172941" cy="461395"/>
            </a:xfrm>
            <a:solidFill>
              <a:schemeClr val="accent3"/>
            </a:solidFill>
          </p:grpSpPr>
          <p:sp>
            <p:nvSpPr>
              <p:cNvPr id="408" name="Freeform 5">
                <a:extLst>
                  <a:ext uri="{FF2B5EF4-FFF2-40B4-BE49-F238E27FC236}">
                    <a16:creationId xmlns:a16="http://schemas.microsoft.com/office/drawing/2014/main" id="{84128C31-3D9D-413A-9806-AF1EBF122695}"/>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09" name="Freeform 6">
                <a:extLst>
                  <a:ext uri="{FF2B5EF4-FFF2-40B4-BE49-F238E27FC236}">
                    <a16:creationId xmlns:a16="http://schemas.microsoft.com/office/drawing/2014/main" id="{BF99400D-2220-4FD4-9483-9C3496ACFB8D}"/>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57" name="Group 356">
              <a:extLst>
                <a:ext uri="{FF2B5EF4-FFF2-40B4-BE49-F238E27FC236}">
                  <a16:creationId xmlns:a16="http://schemas.microsoft.com/office/drawing/2014/main" id="{6CCBA36D-9A65-433D-8B6B-ABB938357F2A}"/>
                </a:ext>
              </a:extLst>
            </p:cNvPr>
            <p:cNvGrpSpPr/>
            <p:nvPr/>
          </p:nvGrpSpPr>
          <p:grpSpPr>
            <a:xfrm>
              <a:off x="4604576" y="4733095"/>
              <a:ext cx="209625" cy="508424"/>
              <a:chOff x="3372666" y="2680613"/>
              <a:chExt cx="172941" cy="461395"/>
            </a:xfrm>
            <a:solidFill>
              <a:schemeClr val="accent3"/>
            </a:solidFill>
          </p:grpSpPr>
          <p:sp>
            <p:nvSpPr>
              <p:cNvPr id="406" name="Freeform 5">
                <a:extLst>
                  <a:ext uri="{FF2B5EF4-FFF2-40B4-BE49-F238E27FC236}">
                    <a16:creationId xmlns:a16="http://schemas.microsoft.com/office/drawing/2014/main" id="{8D7FE3FB-0005-4A4B-BA58-5B80F9AA85F2}"/>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07" name="Freeform 6">
                <a:extLst>
                  <a:ext uri="{FF2B5EF4-FFF2-40B4-BE49-F238E27FC236}">
                    <a16:creationId xmlns:a16="http://schemas.microsoft.com/office/drawing/2014/main" id="{9C43CB82-A49E-45B1-A5FC-15844F0E4CDD}"/>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58" name="Group 357">
              <a:extLst>
                <a:ext uri="{FF2B5EF4-FFF2-40B4-BE49-F238E27FC236}">
                  <a16:creationId xmlns:a16="http://schemas.microsoft.com/office/drawing/2014/main" id="{61A42BD8-9D54-461F-B231-970935BC06B3}"/>
                </a:ext>
              </a:extLst>
            </p:cNvPr>
            <p:cNvGrpSpPr/>
            <p:nvPr/>
          </p:nvGrpSpPr>
          <p:grpSpPr>
            <a:xfrm>
              <a:off x="4150548" y="4733095"/>
              <a:ext cx="209625" cy="508424"/>
              <a:chOff x="3372666" y="2680613"/>
              <a:chExt cx="172941" cy="461395"/>
            </a:xfrm>
            <a:solidFill>
              <a:schemeClr val="accent3"/>
            </a:solidFill>
          </p:grpSpPr>
          <p:sp>
            <p:nvSpPr>
              <p:cNvPr id="404" name="Freeform 5">
                <a:extLst>
                  <a:ext uri="{FF2B5EF4-FFF2-40B4-BE49-F238E27FC236}">
                    <a16:creationId xmlns:a16="http://schemas.microsoft.com/office/drawing/2014/main" id="{22323DC6-75E4-4556-AC66-96B3E04773F6}"/>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05" name="Freeform 6">
                <a:extLst>
                  <a:ext uri="{FF2B5EF4-FFF2-40B4-BE49-F238E27FC236}">
                    <a16:creationId xmlns:a16="http://schemas.microsoft.com/office/drawing/2014/main" id="{012A7F70-11E1-4718-B1B6-9A760775BDA2}"/>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59" name="Group 358">
              <a:extLst>
                <a:ext uri="{FF2B5EF4-FFF2-40B4-BE49-F238E27FC236}">
                  <a16:creationId xmlns:a16="http://schemas.microsoft.com/office/drawing/2014/main" id="{5241D8F0-B284-48F5-9AE8-EFB6BDD4CD26}"/>
                </a:ext>
              </a:extLst>
            </p:cNvPr>
            <p:cNvGrpSpPr/>
            <p:nvPr/>
          </p:nvGrpSpPr>
          <p:grpSpPr>
            <a:xfrm>
              <a:off x="3696520" y="4733095"/>
              <a:ext cx="209625" cy="508424"/>
              <a:chOff x="3372666" y="2680613"/>
              <a:chExt cx="172941" cy="461395"/>
            </a:xfrm>
            <a:solidFill>
              <a:schemeClr val="accent3"/>
            </a:solidFill>
          </p:grpSpPr>
          <p:sp>
            <p:nvSpPr>
              <p:cNvPr id="402" name="Freeform 5">
                <a:extLst>
                  <a:ext uri="{FF2B5EF4-FFF2-40B4-BE49-F238E27FC236}">
                    <a16:creationId xmlns:a16="http://schemas.microsoft.com/office/drawing/2014/main" id="{EC4EA573-C4F9-475E-A986-116CA8768833}"/>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03" name="Freeform 6">
                <a:extLst>
                  <a:ext uri="{FF2B5EF4-FFF2-40B4-BE49-F238E27FC236}">
                    <a16:creationId xmlns:a16="http://schemas.microsoft.com/office/drawing/2014/main" id="{B763EF80-5945-4FD5-BFDE-9F9917A826B9}"/>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60" name="Group 359">
              <a:extLst>
                <a:ext uri="{FF2B5EF4-FFF2-40B4-BE49-F238E27FC236}">
                  <a16:creationId xmlns:a16="http://schemas.microsoft.com/office/drawing/2014/main" id="{03BF038B-7FAA-4CE7-8BE4-62748DC9D79F}"/>
                </a:ext>
              </a:extLst>
            </p:cNvPr>
            <p:cNvGrpSpPr/>
            <p:nvPr/>
          </p:nvGrpSpPr>
          <p:grpSpPr>
            <a:xfrm>
              <a:off x="3242491" y="4733095"/>
              <a:ext cx="209625" cy="508424"/>
              <a:chOff x="3372666" y="2680613"/>
              <a:chExt cx="172941" cy="461395"/>
            </a:xfrm>
            <a:solidFill>
              <a:schemeClr val="accent3"/>
            </a:solidFill>
          </p:grpSpPr>
          <p:sp>
            <p:nvSpPr>
              <p:cNvPr id="400" name="Freeform 5">
                <a:extLst>
                  <a:ext uri="{FF2B5EF4-FFF2-40B4-BE49-F238E27FC236}">
                    <a16:creationId xmlns:a16="http://schemas.microsoft.com/office/drawing/2014/main" id="{62F27D42-A52C-47CB-8B54-4C1665F5482E}"/>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401" name="Freeform 6">
                <a:extLst>
                  <a:ext uri="{FF2B5EF4-FFF2-40B4-BE49-F238E27FC236}">
                    <a16:creationId xmlns:a16="http://schemas.microsoft.com/office/drawing/2014/main" id="{0A4014FF-956F-4CA5-9E27-9240D522B487}"/>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61" name="Group 360">
              <a:extLst>
                <a:ext uri="{FF2B5EF4-FFF2-40B4-BE49-F238E27FC236}">
                  <a16:creationId xmlns:a16="http://schemas.microsoft.com/office/drawing/2014/main" id="{E73869C5-E364-4507-87ED-662610B287D5}"/>
                </a:ext>
              </a:extLst>
            </p:cNvPr>
            <p:cNvGrpSpPr/>
            <p:nvPr/>
          </p:nvGrpSpPr>
          <p:grpSpPr>
            <a:xfrm>
              <a:off x="2788462" y="4733095"/>
              <a:ext cx="209625" cy="508424"/>
              <a:chOff x="3372666" y="2680613"/>
              <a:chExt cx="172941" cy="461395"/>
            </a:xfrm>
          </p:grpSpPr>
          <p:sp>
            <p:nvSpPr>
              <p:cNvPr id="398" name="Freeform 5">
                <a:extLst>
                  <a:ext uri="{FF2B5EF4-FFF2-40B4-BE49-F238E27FC236}">
                    <a16:creationId xmlns:a16="http://schemas.microsoft.com/office/drawing/2014/main" id="{1270D737-B8A6-4406-833F-9071FEEDC404}"/>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99" name="Freeform 6">
                <a:extLst>
                  <a:ext uri="{FF2B5EF4-FFF2-40B4-BE49-F238E27FC236}">
                    <a16:creationId xmlns:a16="http://schemas.microsoft.com/office/drawing/2014/main" id="{C8FCEB52-0424-4EB2-B8C8-68527D4D2E0D}"/>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62" name="Group 361">
              <a:extLst>
                <a:ext uri="{FF2B5EF4-FFF2-40B4-BE49-F238E27FC236}">
                  <a16:creationId xmlns:a16="http://schemas.microsoft.com/office/drawing/2014/main" id="{AAB7F280-093B-463C-B8F9-6BFA26F6025E}"/>
                </a:ext>
              </a:extLst>
            </p:cNvPr>
            <p:cNvGrpSpPr/>
            <p:nvPr/>
          </p:nvGrpSpPr>
          <p:grpSpPr>
            <a:xfrm>
              <a:off x="2334433" y="4733095"/>
              <a:ext cx="209625" cy="508424"/>
              <a:chOff x="3372666" y="2680613"/>
              <a:chExt cx="172941" cy="461395"/>
            </a:xfrm>
          </p:grpSpPr>
          <p:sp>
            <p:nvSpPr>
              <p:cNvPr id="396" name="Freeform 5">
                <a:extLst>
                  <a:ext uri="{FF2B5EF4-FFF2-40B4-BE49-F238E27FC236}">
                    <a16:creationId xmlns:a16="http://schemas.microsoft.com/office/drawing/2014/main" id="{8B26E218-04DA-4B14-AD2A-353214FDF693}"/>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97" name="Freeform 6">
                <a:extLst>
                  <a:ext uri="{FF2B5EF4-FFF2-40B4-BE49-F238E27FC236}">
                    <a16:creationId xmlns:a16="http://schemas.microsoft.com/office/drawing/2014/main" id="{D757953D-2B48-412C-8705-3D99F17797F3}"/>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63" name="Group 362">
              <a:extLst>
                <a:ext uri="{FF2B5EF4-FFF2-40B4-BE49-F238E27FC236}">
                  <a16:creationId xmlns:a16="http://schemas.microsoft.com/office/drawing/2014/main" id="{C2D6979D-D28B-46E5-AE99-543B5AAE752A}"/>
                </a:ext>
              </a:extLst>
            </p:cNvPr>
            <p:cNvGrpSpPr/>
            <p:nvPr/>
          </p:nvGrpSpPr>
          <p:grpSpPr>
            <a:xfrm>
              <a:off x="1880404" y="4733095"/>
              <a:ext cx="209625" cy="508425"/>
              <a:chOff x="3372666" y="2680612"/>
              <a:chExt cx="172941" cy="461396"/>
            </a:xfrm>
          </p:grpSpPr>
          <p:sp>
            <p:nvSpPr>
              <p:cNvPr id="394" name="Freeform 5">
                <a:extLst>
                  <a:ext uri="{FF2B5EF4-FFF2-40B4-BE49-F238E27FC236}">
                    <a16:creationId xmlns:a16="http://schemas.microsoft.com/office/drawing/2014/main" id="{78812F8F-AC55-4544-9FC7-242FE0A200C0}"/>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95" name="Freeform 6">
                <a:extLst>
                  <a:ext uri="{FF2B5EF4-FFF2-40B4-BE49-F238E27FC236}">
                    <a16:creationId xmlns:a16="http://schemas.microsoft.com/office/drawing/2014/main" id="{3AD7E3D0-9731-41D8-80E2-64601BFCBFAF}"/>
                  </a:ext>
                </a:extLst>
              </p:cNvPr>
              <p:cNvSpPr>
                <a:spLocks/>
              </p:cNvSpPr>
              <p:nvPr/>
            </p:nvSpPr>
            <p:spPr bwMode="auto">
              <a:xfrm>
                <a:off x="3413031" y="2680612"/>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64" name="Group 363">
              <a:extLst>
                <a:ext uri="{FF2B5EF4-FFF2-40B4-BE49-F238E27FC236}">
                  <a16:creationId xmlns:a16="http://schemas.microsoft.com/office/drawing/2014/main" id="{9B745DC7-F7D1-4568-93B8-0D71C23A1BCA}"/>
                </a:ext>
              </a:extLst>
            </p:cNvPr>
            <p:cNvGrpSpPr/>
            <p:nvPr/>
          </p:nvGrpSpPr>
          <p:grpSpPr>
            <a:xfrm>
              <a:off x="1426375" y="4733095"/>
              <a:ext cx="209625" cy="508424"/>
              <a:chOff x="3372666" y="2680613"/>
              <a:chExt cx="172941" cy="461395"/>
            </a:xfrm>
          </p:grpSpPr>
          <p:sp>
            <p:nvSpPr>
              <p:cNvPr id="392" name="Freeform 5">
                <a:extLst>
                  <a:ext uri="{FF2B5EF4-FFF2-40B4-BE49-F238E27FC236}">
                    <a16:creationId xmlns:a16="http://schemas.microsoft.com/office/drawing/2014/main" id="{CB122990-1223-4046-9C57-DFF91496664F}"/>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93" name="Freeform 6">
                <a:extLst>
                  <a:ext uri="{FF2B5EF4-FFF2-40B4-BE49-F238E27FC236}">
                    <a16:creationId xmlns:a16="http://schemas.microsoft.com/office/drawing/2014/main" id="{5A1CA278-411B-4CDA-858D-5C0A856AACF9}"/>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65" name="Group 364">
              <a:extLst>
                <a:ext uri="{FF2B5EF4-FFF2-40B4-BE49-F238E27FC236}">
                  <a16:creationId xmlns:a16="http://schemas.microsoft.com/office/drawing/2014/main" id="{D9B82BD0-6815-43D7-8D7B-C27F2507E17F}"/>
                </a:ext>
              </a:extLst>
            </p:cNvPr>
            <p:cNvGrpSpPr/>
            <p:nvPr/>
          </p:nvGrpSpPr>
          <p:grpSpPr>
            <a:xfrm>
              <a:off x="5058603" y="5340084"/>
              <a:ext cx="209625" cy="508424"/>
              <a:chOff x="3372666" y="2680613"/>
              <a:chExt cx="172941" cy="461395"/>
            </a:xfrm>
            <a:solidFill>
              <a:srgbClr val="79AD00"/>
            </a:solidFill>
          </p:grpSpPr>
          <p:sp>
            <p:nvSpPr>
              <p:cNvPr id="390" name="Freeform 5">
                <a:extLst>
                  <a:ext uri="{FF2B5EF4-FFF2-40B4-BE49-F238E27FC236}">
                    <a16:creationId xmlns:a16="http://schemas.microsoft.com/office/drawing/2014/main" id="{CC6AFEC7-2A9B-4EC2-8E6F-ECA285D277AF}"/>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grpFill/>
              <a:ln w="9525">
                <a:noFill/>
                <a:round/>
                <a:headEnd/>
                <a:tailEnd/>
              </a:ln>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91" name="Freeform 6">
                <a:extLst>
                  <a:ext uri="{FF2B5EF4-FFF2-40B4-BE49-F238E27FC236}">
                    <a16:creationId xmlns:a16="http://schemas.microsoft.com/office/drawing/2014/main" id="{FCE5528F-A764-4339-9E6F-D5FA65302E86}"/>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grpFill/>
              <a:ln w="9525">
                <a:noFill/>
                <a:round/>
                <a:headEnd/>
                <a:tailEnd/>
              </a:ln>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66" name="Group 365">
              <a:extLst>
                <a:ext uri="{FF2B5EF4-FFF2-40B4-BE49-F238E27FC236}">
                  <a16:creationId xmlns:a16="http://schemas.microsoft.com/office/drawing/2014/main" id="{7C8220C0-9D05-4C6E-87FC-6B4F6C67E6AF}"/>
                </a:ext>
              </a:extLst>
            </p:cNvPr>
            <p:cNvGrpSpPr/>
            <p:nvPr/>
          </p:nvGrpSpPr>
          <p:grpSpPr>
            <a:xfrm>
              <a:off x="4604576" y="5340084"/>
              <a:ext cx="209625" cy="508424"/>
              <a:chOff x="3372666" y="2680613"/>
              <a:chExt cx="172941" cy="461395"/>
            </a:xfrm>
            <a:solidFill>
              <a:srgbClr val="79AD00"/>
            </a:solidFill>
          </p:grpSpPr>
          <p:sp>
            <p:nvSpPr>
              <p:cNvPr id="388" name="Freeform 5">
                <a:extLst>
                  <a:ext uri="{FF2B5EF4-FFF2-40B4-BE49-F238E27FC236}">
                    <a16:creationId xmlns:a16="http://schemas.microsoft.com/office/drawing/2014/main" id="{692B4AFC-BB2E-4E2C-852B-A977B9A7062E}"/>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grpFill/>
              <a:ln w="9525">
                <a:noFill/>
                <a:round/>
                <a:headEnd/>
                <a:tailEnd/>
              </a:ln>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89" name="Freeform 6">
                <a:extLst>
                  <a:ext uri="{FF2B5EF4-FFF2-40B4-BE49-F238E27FC236}">
                    <a16:creationId xmlns:a16="http://schemas.microsoft.com/office/drawing/2014/main" id="{9B0A133A-815E-4FAE-930C-A26A959618A1}"/>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grpFill/>
              <a:ln w="9525">
                <a:noFill/>
                <a:round/>
                <a:headEnd/>
                <a:tailEnd/>
              </a:ln>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67" name="Group 366">
              <a:extLst>
                <a:ext uri="{FF2B5EF4-FFF2-40B4-BE49-F238E27FC236}">
                  <a16:creationId xmlns:a16="http://schemas.microsoft.com/office/drawing/2014/main" id="{D3632648-5C3A-4A76-B989-8E479258555D}"/>
                </a:ext>
              </a:extLst>
            </p:cNvPr>
            <p:cNvGrpSpPr/>
            <p:nvPr/>
          </p:nvGrpSpPr>
          <p:grpSpPr>
            <a:xfrm>
              <a:off x="4150548" y="5340084"/>
              <a:ext cx="209625" cy="508424"/>
              <a:chOff x="3372666" y="2680613"/>
              <a:chExt cx="172941" cy="461395"/>
            </a:xfrm>
            <a:solidFill>
              <a:srgbClr val="79AD00"/>
            </a:solidFill>
          </p:grpSpPr>
          <p:sp>
            <p:nvSpPr>
              <p:cNvPr id="386" name="Freeform 5">
                <a:extLst>
                  <a:ext uri="{FF2B5EF4-FFF2-40B4-BE49-F238E27FC236}">
                    <a16:creationId xmlns:a16="http://schemas.microsoft.com/office/drawing/2014/main" id="{07F6997F-44B6-471A-9F16-46ED1FBC2CA2}"/>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grpFill/>
              <a:ln w="9525">
                <a:noFill/>
                <a:round/>
                <a:headEnd/>
                <a:tailEnd/>
              </a:ln>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87" name="Freeform 6">
                <a:extLst>
                  <a:ext uri="{FF2B5EF4-FFF2-40B4-BE49-F238E27FC236}">
                    <a16:creationId xmlns:a16="http://schemas.microsoft.com/office/drawing/2014/main" id="{F034842B-464A-4632-B1A5-3DDBD174260F}"/>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grpFill/>
              <a:ln w="9525">
                <a:noFill/>
                <a:round/>
                <a:headEnd/>
                <a:tailEnd/>
              </a:ln>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68" name="Group 367">
              <a:extLst>
                <a:ext uri="{FF2B5EF4-FFF2-40B4-BE49-F238E27FC236}">
                  <a16:creationId xmlns:a16="http://schemas.microsoft.com/office/drawing/2014/main" id="{B9B1A5C4-BC60-4C7F-AE8B-A3AF05090300}"/>
                </a:ext>
              </a:extLst>
            </p:cNvPr>
            <p:cNvGrpSpPr/>
            <p:nvPr/>
          </p:nvGrpSpPr>
          <p:grpSpPr>
            <a:xfrm>
              <a:off x="3696520" y="5340084"/>
              <a:ext cx="209625" cy="508424"/>
              <a:chOff x="3372666" y="2680613"/>
              <a:chExt cx="172941" cy="461395"/>
            </a:xfrm>
            <a:solidFill>
              <a:srgbClr val="79AD00"/>
            </a:solidFill>
          </p:grpSpPr>
          <p:sp>
            <p:nvSpPr>
              <p:cNvPr id="384" name="Freeform 5">
                <a:extLst>
                  <a:ext uri="{FF2B5EF4-FFF2-40B4-BE49-F238E27FC236}">
                    <a16:creationId xmlns:a16="http://schemas.microsoft.com/office/drawing/2014/main" id="{877BCCB9-5477-4A1A-A976-9B87D45813C7}"/>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grpFill/>
              <a:ln w="9525">
                <a:noFill/>
                <a:round/>
                <a:headEnd/>
                <a:tailEnd/>
              </a:ln>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85" name="Freeform 6">
                <a:extLst>
                  <a:ext uri="{FF2B5EF4-FFF2-40B4-BE49-F238E27FC236}">
                    <a16:creationId xmlns:a16="http://schemas.microsoft.com/office/drawing/2014/main" id="{0EB2F3C4-6511-41E7-98B7-7C60F70FD3EF}"/>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grpFill/>
              <a:ln w="9525">
                <a:noFill/>
                <a:round/>
                <a:headEnd/>
                <a:tailEnd/>
              </a:ln>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69" name="Group 368">
              <a:extLst>
                <a:ext uri="{FF2B5EF4-FFF2-40B4-BE49-F238E27FC236}">
                  <a16:creationId xmlns:a16="http://schemas.microsoft.com/office/drawing/2014/main" id="{A5DBB528-A41E-4FC1-8BDD-DD916B8FD638}"/>
                </a:ext>
              </a:extLst>
            </p:cNvPr>
            <p:cNvGrpSpPr/>
            <p:nvPr/>
          </p:nvGrpSpPr>
          <p:grpSpPr>
            <a:xfrm>
              <a:off x="3242491" y="5340084"/>
              <a:ext cx="209625" cy="508424"/>
              <a:chOff x="3372666" y="2680613"/>
              <a:chExt cx="172941" cy="461395"/>
            </a:xfrm>
          </p:grpSpPr>
          <p:sp>
            <p:nvSpPr>
              <p:cNvPr id="382" name="Freeform 5">
                <a:extLst>
                  <a:ext uri="{FF2B5EF4-FFF2-40B4-BE49-F238E27FC236}">
                    <a16:creationId xmlns:a16="http://schemas.microsoft.com/office/drawing/2014/main" id="{9AA44C8D-B654-4A94-8244-5475E8C5EA32}"/>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83" name="Freeform 6">
                <a:extLst>
                  <a:ext uri="{FF2B5EF4-FFF2-40B4-BE49-F238E27FC236}">
                    <a16:creationId xmlns:a16="http://schemas.microsoft.com/office/drawing/2014/main" id="{106B1209-C3C3-4FD0-B830-9B54069BE5C2}"/>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70" name="Group 369">
              <a:extLst>
                <a:ext uri="{FF2B5EF4-FFF2-40B4-BE49-F238E27FC236}">
                  <a16:creationId xmlns:a16="http://schemas.microsoft.com/office/drawing/2014/main" id="{61137BCE-B5CE-4F94-AA0C-A4900A9D1997}"/>
                </a:ext>
              </a:extLst>
            </p:cNvPr>
            <p:cNvGrpSpPr/>
            <p:nvPr/>
          </p:nvGrpSpPr>
          <p:grpSpPr>
            <a:xfrm>
              <a:off x="2788462" y="5340084"/>
              <a:ext cx="209625" cy="508424"/>
              <a:chOff x="3372666" y="2680613"/>
              <a:chExt cx="172941" cy="461395"/>
            </a:xfrm>
          </p:grpSpPr>
          <p:sp>
            <p:nvSpPr>
              <p:cNvPr id="380" name="Freeform 5">
                <a:extLst>
                  <a:ext uri="{FF2B5EF4-FFF2-40B4-BE49-F238E27FC236}">
                    <a16:creationId xmlns:a16="http://schemas.microsoft.com/office/drawing/2014/main" id="{E1CFC5C1-5609-451E-B368-8CD7186D85A3}"/>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81" name="Freeform 6">
                <a:extLst>
                  <a:ext uri="{FF2B5EF4-FFF2-40B4-BE49-F238E27FC236}">
                    <a16:creationId xmlns:a16="http://schemas.microsoft.com/office/drawing/2014/main" id="{E1E4EFC4-BD3C-4EA1-85EA-A010A4C35634}"/>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71" name="Group 370">
              <a:extLst>
                <a:ext uri="{FF2B5EF4-FFF2-40B4-BE49-F238E27FC236}">
                  <a16:creationId xmlns:a16="http://schemas.microsoft.com/office/drawing/2014/main" id="{C560827A-43F9-4955-BE30-B2DC6A45E7E7}"/>
                </a:ext>
              </a:extLst>
            </p:cNvPr>
            <p:cNvGrpSpPr/>
            <p:nvPr/>
          </p:nvGrpSpPr>
          <p:grpSpPr>
            <a:xfrm>
              <a:off x="2334433" y="5340084"/>
              <a:ext cx="209625" cy="508424"/>
              <a:chOff x="3372666" y="2680613"/>
              <a:chExt cx="172941" cy="461395"/>
            </a:xfrm>
          </p:grpSpPr>
          <p:sp>
            <p:nvSpPr>
              <p:cNvPr id="378" name="Freeform 5">
                <a:extLst>
                  <a:ext uri="{FF2B5EF4-FFF2-40B4-BE49-F238E27FC236}">
                    <a16:creationId xmlns:a16="http://schemas.microsoft.com/office/drawing/2014/main" id="{21C5B5FF-A64D-494F-9DB9-43245CA8335D}"/>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79" name="Freeform 6">
                <a:extLst>
                  <a:ext uri="{FF2B5EF4-FFF2-40B4-BE49-F238E27FC236}">
                    <a16:creationId xmlns:a16="http://schemas.microsoft.com/office/drawing/2014/main" id="{3BACD1FC-E8DC-4299-9F4E-65EAF4DC5AF9}"/>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3961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72" name="Group 371">
              <a:extLst>
                <a:ext uri="{FF2B5EF4-FFF2-40B4-BE49-F238E27FC236}">
                  <a16:creationId xmlns:a16="http://schemas.microsoft.com/office/drawing/2014/main" id="{2C070222-E927-4A24-84E0-FEF19B0BACA4}"/>
                </a:ext>
              </a:extLst>
            </p:cNvPr>
            <p:cNvGrpSpPr/>
            <p:nvPr/>
          </p:nvGrpSpPr>
          <p:grpSpPr>
            <a:xfrm>
              <a:off x="1880404" y="5340084"/>
              <a:ext cx="209625" cy="508424"/>
              <a:chOff x="3372666" y="2680613"/>
              <a:chExt cx="172941" cy="461395"/>
            </a:xfrm>
            <a:solidFill>
              <a:schemeClr val="accent3"/>
            </a:solidFill>
          </p:grpSpPr>
          <p:sp>
            <p:nvSpPr>
              <p:cNvPr id="376" name="Freeform 5">
                <a:extLst>
                  <a:ext uri="{FF2B5EF4-FFF2-40B4-BE49-F238E27FC236}">
                    <a16:creationId xmlns:a16="http://schemas.microsoft.com/office/drawing/2014/main" id="{37898BF1-7AD2-47E2-ACC8-78B8B3EA5E63}"/>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77" name="Freeform 6">
                <a:extLst>
                  <a:ext uri="{FF2B5EF4-FFF2-40B4-BE49-F238E27FC236}">
                    <a16:creationId xmlns:a16="http://schemas.microsoft.com/office/drawing/2014/main" id="{A839EC5B-347E-4438-A00F-201265DA2FBF}"/>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nvGrpSpPr>
            <p:cNvPr id="373" name="Group 372">
              <a:extLst>
                <a:ext uri="{FF2B5EF4-FFF2-40B4-BE49-F238E27FC236}">
                  <a16:creationId xmlns:a16="http://schemas.microsoft.com/office/drawing/2014/main" id="{557194CF-3F4F-4818-A9BB-1226E356E657}"/>
                </a:ext>
              </a:extLst>
            </p:cNvPr>
            <p:cNvGrpSpPr/>
            <p:nvPr/>
          </p:nvGrpSpPr>
          <p:grpSpPr>
            <a:xfrm>
              <a:off x="1426375" y="5340084"/>
              <a:ext cx="209625" cy="508424"/>
              <a:chOff x="3372666" y="2680613"/>
              <a:chExt cx="172941" cy="461395"/>
            </a:xfrm>
            <a:solidFill>
              <a:schemeClr val="accent3"/>
            </a:solidFill>
          </p:grpSpPr>
          <p:sp>
            <p:nvSpPr>
              <p:cNvPr id="374" name="Freeform 5">
                <a:extLst>
                  <a:ext uri="{FF2B5EF4-FFF2-40B4-BE49-F238E27FC236}">
                    <a16:creationId xmlns:a16="http://schemas.microsoft.com/office/drawing/2014/main" id="{A1C4F2F1-AB15-4A86-965C-31833E60376A}"/>
                  </a:ext>
                </a:extLst>
              </p:cNvPr>
              <p:cNvSpPr>
                <a:spLocks/>
              </p:cNvSpPr>
              <p:nvPr/>
            </p:nvSpPr>
            <p:spPr bwMode="auto">
              <a:xfrm>
                <a:off x="3372666" y="2764950"/>
                <a:ext cx="172941" cy="377058"/>
              </a:xfrm>
              <a:custGeom>
                <a:avLst/>
                <a:gdLst>
                  <a:gd name="T0" fmla="*/ 0 w 220"/>
                  <a:gd name="T1" fmla="*/ 227 h 484"/>
                  <a:gd name="T2" fmla="*/ 0 w 220"/>
                  <a:gd name="T3" fmla="*/ 79 h 484"/>
                  <a:gd name="T4" fmla="*/ 12 w 220"/>
                  <a:gd name="T5" fmla="*/ 40 h 484"/>
                  <a:gd name="T6" fmla="*/ 65 w 220"/>
                  <a:gd name="T7" fmla="*/ 2 h 484"/>
                  <a:gd name="T8" fmla="*/ 75 w 220"/>
                  <a:gd name="T9" fmla="*/ 2 h 484"/>
                  <a:gd name="T10" fmla="*/ 115 w 220"/>
                  <a:gd name="T11" fmla="*/ 3 h 484"/>
                  <a:gd name="T12" fmla="*/ 149 w 220"/>
                  <a:gd name="T13" fmla="*/ 2 h 484"/>
                  <a:gd name="T14" fmla="*/ 195 w 220"/>
                  <a:gd name="T15" fmla="*/ 20 h 484"/>
                  <a:gd name="T16" fmla="*/ 220 w 220"/>
                  <a:gd name="T17" fmla="*/ 58 h 484"/>
                  <a:gd name="T18" fmla="*/ 220 w 220"/>
                  <a:gd name="T19" fmla="*/ 237 h 484"/>
                  <a:gd name="T20" fmla="*/ 197 w 220"/>
                  <a:gd name="T21" fmla="*/ 247 h 484"/>
                  <a:gd name="T22" fmla="*/ 178 w 220"/>
                  <a:gd name="T23" fmla="*/ 228 h 484"/>
                  <a:gd name="T24" fmla="*/ 178 w 220"/>
                  <a:gd name="T25" fmla="*/ 216 h 484"/>
                  <a:gd name="T26" fmla="*/ 178 w 220"/>
                  <a:gd name="T27" fmla="*/ 96 h 484"/>
                  <a:gd name="T28" fmla="*/ 175 w 220"/>
                  <a:gd name="T29" fmla="*/ 75 h 484"/>
                  <a:gd name="T30" fmla="*/ 174 w 220"/>
                  <a:gd name="T31" fmla="*/ 86 h 484"/>
                  <a:gd name="T32" fmla="*/ 174 w 220"/>
                  <a:gd name="T33" fmla="*/ 442 h 484"/>
                  <a:gd name="T34" fmla="*/ 174 w 220"/>
                  <a:gd name="T35" fmla="*/ 452 h 484"/>
                  <a:gd name="T36" fmla="*/ 152 w 220"/>
                  <a:gd name="T37" fmla="*/ 484 h 484"/>
                  <a:gd name="T38" fmla="*/ 142 w 220"/>
                  <a:gd name="T39" fmla="*/ 484 h 484"/>
                  <a:gd name="T40" fmla="*/ 129 w 220"/>
                  <a:gd name="T41" fmla="*/ 479 h 484"/>
                  <a:gd name="T42" fmla="*/ 119 w 220"/>
                  <a:gd name="T43" fmla="*/ 454 h 484"/>
                  <a:gd name="T44" fmla="*/ 119 w 220"/>
                  <a:gd name="T45" fmla="*/ 334 h 484"/>
                  <a:gd name="T46" fmla="*/ 119 w 220"/>
                  <a:gd name="T47" fmla="*/ 278 h 484"/>
                  <a:gd name="T48" fmla="*/ 110 w 220"/>
                  <a:gd name="T49" fmla="*/ 270 h 484"/>
                  <a:gd name="T50" fmla="*/ 105 w 220"/>
                  <a:gd name="T51" fmla="*/ 279 h 484"/>
                  <a:gd name="T52" fmla="*/ 105 w 220"/>
                  <a:gd name="T53" fmla="*/ 354 h 484"/>
                  <a:gd name="T54" fmla="*/ 105 w 220"/>
                  <a:gd name="T55" fmla="*/ 445 h 484"/>
                  <a:gd name="T56" fmla="*/ 105 w 220"/>
                  <a:gd name="T57" fmla="*/ 451 h 484"/>
                  <a:gd name="T58" fmla="*/ 84 w 220"/>
                  <a:gd name="T59" fmla="*/ 484 h 484"/>
                  <a:gd name="T60" fmla="*/ 72 w 220"/>
                  <a:gd name="T61" fmla="*/ 484 h 484"/>
                  <a:gd name="T62" fmla="*/ 50 w 220"/>
                  <a:gd name="T63" fmla="*/ 451 h 484"/>
                  <a:gd name="T64" fmla="*/ 50 w 220"/>
                  <a:gd name="T65" fmla="*/ 86 h 484"/>
                  <a:gd name="T66" fmla="*/ 50 w 220"/>
                  <a:gd name="T67" fmla="*/ 75 h 484"/>
                  <a:gd name="T68" fmla="*/ 46 w 220"/>
                  <a:gd name="T69" fmla="*/ 95 h 484"/>
                  <a:gd name="T70" fmla="*/ 48 w 220"/>
                  <a:gd name="T71" fmla="*/ 210 h 484"/>
                  <a:gd name="T72" fmla="*/ 46 w 220"/>
                  <a:gd name="T73" fmla="*/ 230 h 484"/>
                  <a:gd name="T74" fmla="*/ 28 w 220"/>
                  <a:gd name="T75" fmla="*/ 247 h 484"/>
                  <a:gd name="T76" fmla="*/ 4 w 220"/>
                  <a:gd name="T77" fmla="*/ 239 h 484"/>
                  <a:gd name="T78" fmla="*/ 0 w 220"/>
                  <a:gd name="T79" fmla="*/ 227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0" h="484">
                    <a:moveTo>
                      <a:pt x="0" y="227"/>
                    </a:moveTo>
                    <a:cubicBezTo>
                      <a:pt x="0" y="178"/>
                      <a:pt x="0" y="128"/>
                      <a:pt x="0" y="79"/>
                    </a:cubicBezTo>
                    <a:cubicBezTo>
                      <a:pt x="1" y="65"/>
                      <a:pt x="4" y="52"/>
                      <a:pt x="12" y="40"/>
                    </a:cubicBezTo>
                    <a:cubicBezTo>
                      <a:pt x="26" y="20"/>
                      <a:pt x="43" y="7"/>
                      <a:pt x="65" y="2"/>
                    </a:cubicBezTo>
                    <a:cubicBezTo>
                      <a:pt x="69" y="1"/>
                      <a:pt x="72" y="1"/>
                      <a:pt x="75" y="2"/>
                    </a:cubicBezTo>
                    <a:cubicBezTo>
                      <a:pt x="88" y="3"/>
                      <a:pt x="101" y="3"/>
                      <a:pt x="115" y="3"/>
                    </a:cubicBezTo>
                    <a:cubicBezTo>
                      <a:pt x="127" y="3"/>
                      <a:pt x="138" y="3"/>
                      <a:pt x="149" y="2"/>
                    </a:cubicBezTo>
                    <a:cubicBezTo>
                      <a:pt x="167" y="0"/>
                      <a:pt x="181" y="8"/>
                      <a:pt x="195" y="20"/>
                    </a:cubicBezTo>
                    <a:cubicBezTo>
                      <a:pt x="207" y="31"/>
                      <a:pt x="216" y="42"/>
                      <a:pt x="220" y="58"/>
                    </a:cubicBezTo>
                    <a:cubicBezTo>
                      <a:pt x="220" y="118"/>
                      <a:pt x="220" y="177"/>
                      <a:pt x="220" y="237"/>
                    </a:cubicBezTo>
                    <a:cubicBezTo>
                      <a:pt x="215" y="246"/>
                      <a:pt x="207" y="248"/>
                      <a:pt x="197" y="247"/>
                    </a:cubicBezTo>
                    <a:cubicBezTo>
                      <a:pt x="187" y="244"/>
                      <a:pt x="180" y="238"/>
                      <a:pt x="178" y="228"/>
                    </a:cubicBezTo>
                    <a:cubicBezTo>
                      <a:pt x="178" y="224"/>
                      <a:pt x="178" y="220"/>
                      <a:pt x="178" y="216"/>
                    </a:cubicBezTo>
                    <a:cubicBezTo>
                      <a:pt x="178" y="176"/>
                      <a:pt x="178" y="137"/>
                      <a:pt x="178" y="96"/>
                    </a:cubicBezTo>
                    <a:cubicBezTo>
                      <a:pt x="178" y="90"/>
                      <a:pt x="178" y="83"/>
                      <a:pt x="175" y="75"/>
                    </a:cubicBezTo>
                    <a:cubicBezTo>
                      <a:pt x="174" y="80"/>
                      <a:pt x="174" y="83"/>
                      <a:pt x="174" y="86"/>
                    </a:cubicBezTo>
                    <a:cubicBezTo>
                      <a:pt x="174" y="205"/>
                      <a:pt x="174" y="323"/>
                      <a:pt x="174" y="442"/>
                    </a:cubicBezTo>
                    <a:cubicBezTo>
                      <a:pt x="174" y="445"/>
                      <a:pt x="174" y="448"/>
                      <a:pt x="174" y="452"/>
                    </a:cubicBezTo>
                    <a:cubicBezTo>
                      <a:pt x="174" y="471"/>
                      <a:pt x="169" y="478"/>
                      <a:pt x="152" y="484"/>
                    </a:cubicBezTo>
                    <a:cubicBezTo>
                      <a:pt x="149" y="484"/>
                      <a:pt x="146" y="484"/>
                      <a:pt x="142" y="484"/>
                    </a:cubicBezTo>
                    <a:cubicBezTo>
                      <a:pt x="138" y="482"/>
                      <a:pt x="133" y="483"/>
                      <a:pt x="129" y="479"/>
                    </a:cubicBezTo>
                    <a:cubicBezTo>
                      <a:pt x="121" y="472"/>
                      <a:pt x="119" y="464"/>
                      <a:pt x="119" y="454"/>
                    </a:cubicBezTo>
                    <a:cubicBezTo>
                      <a:pt x="119" y="414"/>
                      <a:pt x="119" y="373"/>
                      <a:pt x="119" y="334"/>
                    </a:cubicBezTo>
                    <a:cubicBezTo>
                      <a:pt x="119" y="315"/>
                      <a:pt x="120" y="296"/>
                      <a:pt x="119" y="278"/>
                    </a:cubicBezTo>
                    <a:cubicBezTo>
                      <a:pt x="119" y="271"/>
                      <a:pt x="117" y="268"/>
                      <a:pt x="110" y="270"/>
                    </a:cubicBezTo>
                    <a:cubicBezTo>
                      <a:pt x="104" y="271"/>
                      <a:pt x="105" y="276"/>
                      <a:pt x="105" y="279"/>
                    </a:cubicBezTo>
                    <a:cubicBezTo>
                      <a:pt x="105" y="304"/>
                      <a:pt x="105" y="330"/>
                      <a:pt x="105" y="354"/>
                    </a:cubicBezTo>
                    <a:cubicBezTo>
                      <a:pt x="105" y="385"/>
                      <a:pt x="105" y="415"/>
                      <a:pt x="105" y="445"/>
                    </a:cubicBezTo>
                    <a:cubicBezTo>
                      <a:pt x="105" y="447"/>
                      <a:pt x="105" y="449"/>
                      <a:pt x="105" y="451"/>
                    </a:cubicBezTo>
                    <a:cubicBezTo>
                      <a:pt x="105" y="472"/>
                      <a:pt x="101" y="478"/>
                      <a:pt x="84" y="484"/>
                    </a:cubicBezTo>
                    <a:cubicBezTo>
                      <a:pt x="79" y="484"/>
                      <a:pt x="75" y="484"/>
                      <a:pt x="72" y="484"/>
                    </a:cubicBezTo>
                    <a:cubicBezTo>
                      <a:pt x="55" y="478"/>
                      <a:pt x="50" y="471"/>
                      <a:pt x="50" y="451"/>
                    </a:cubicBezTo>
                    <a:cubicBezTo>
                      <a:pt x="50" y="329"/>
                      <a:pt x="50" y="208"/>
                      <a:pt x="50" y="86"/>
                    </a:cubicBezTo>
                    <a:cubicBezTo>
                      <a:pt x="50" y="83"/>
                      <a:pt x="50" y="80"/>
                      <a:pt x="50" y="75"/>
                    </a:cubicBezTo>
                    <a:cubicBezTo>
                      <a:pt x="47" y="82"/>
                      <a:pt x="46" y="89"/>
                      <a:pt x="46" y="95"/>
                    </a:cubicBezTo>
                    <a:cubicBezTo>
                      <a:pt x="46" y="133"/>
                      <a:pt x="49" y="172"/>
                      <a:pt x="48" y="210"/>
                    </a:cubicBezTo>
                    <a:cubicBezTo>
                      <a:pt x="48" y="216"/>
                      <a:pt x="47" y="223"/>
                      <a:pt x="46" y="230"/>
                    </a:cubicBezTo>
                    <a:cubicBezTo>
                      <a:pt x="43" y="239"/>
                      <a:pt x="37" y="244"/>
                      <a:pt x="28" y="247"/>
                    </a:cubicBezTo>
                    <a:cubicBezTo>
                      <a:pt x="19" y="248"/>
                      <a:pt x="11" y="246"/>
                      <a:pt x="4" y="239"/>
                    </a:cubicBezTo>
                    <a:cubicBezTo>
                      <a:pt x="1" y="235"/>
                      <a:pt x="2" y="230"/>
                      <a:pt x="0" y="227"/>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sp>
            <p:nvSpPr>
              <p:cNvPr id="375" name="Freeform 6">
                <a:extLst>
                  <a:ext uri="{FF2B5EF4-FFF2-40B4-BE49-F238E27FC236}">
                    <a16:creationId xmlns:a16="http://schemas.microsoft.com/office/drawing/2014/main" id="{6CF7A719-06F9-464D-9C27-E726158D540B}"/>
                  </a:ext>
                </a:extLst>
              </p:cNvPr>
              <p:cNvSpPr>
                <a:spLocks/>
              </p:cNvSpPr>
              <p:nvPr/>
            </p:nvSpPr>
            <p:spPr bwMode="auto">
              <a:xfrm>
                <a:off x="3413030" y="2680613"/>
                <a:ext cx="90244" cy="85650"/>
              </a:xfrm>
              <a:custGeom>
                <a:avLst/>
                <a:gdLst>
                  <a:gd name="T0" fmla="*/ 70 w 115"/>
                  <a:gd name="T1" fmla="*/ 0 h 110"/>
                  <a:gd name="T2" fmla="*/ 74 w 115"/>
                  <a:gd name="T3" fmla="*/ 3 h 110"/>
                  <a:gd name="T4" fmla="*/ 111 w 115"/>
                  <a:gd name="T5" fmla="*/ 45 h 110"/>
                  <a:gd name="T6" fmla="*/ 81 w 115"/>
                  <a:gd name="T7" fmla="*/ 100 h 110"/>
                  <a:gd name="T8" fmla="*/ 8 w 115"/>
                  <a:gd name="T9" fmla="*/ 68 h 110"/>
                  <a:gd name="T10" fmla="*/ 44 w 115"/>
                  <a:gd name="T11" fmla="*/ 3 h 110"/>
                  <a:gd name="T12" fmla="*/ 49 w 115"/>
                  <a:gd name="T13" fmla="*/ 0 h 110"/>
                  <a:gd name="T14" fmla="*/ 70 w 115"/>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0">
                    <a:moveTo>
                      <a:pt x="70" y="0"/>
                    </a:moveTo>
                    <a:cubicBezTo>
                      <a:pt x="71" y="2"/>
                      <a:pt x="71" y="3"/>
                      <a:pt x="74" y="3"/>
                    </a:cubicBezTo>
                    <a:cubicBezTo>
                      <a:pt x="93" y="7"/>
                      <a:pt x="108" y="26"/>
                      <a:pt x="111" y="45"/>
                    </a:cubicBezTo>
                    <a:cubicBezTo>
                      <a:pt x="115" y="70"/>
                      <a:pt x="100" y="92"/>
                      <a:pt x="81" y="100"/>
                    </a:cubicBezTo>
                    <a:cubicBezTo>
                      <a:pt x="53" y="110"/>
                      <a:pt x="19" y="101"/>
                      <a:pt x="8" y="68"/>
                    </a:cubicBezTo>
                    <a:cubicBezTo>
                      <a:pt x="0" y="40"/>
                      <a:pt x="16" y="9"/>
                      <a:pt x="44" y="3"/>
                    </a:cubicBezTo>
                    <a:cubicBezTo>
                      <a:pt x="47" y="3"/>
                      <a:pt x="48" y="2"/>
                      <a:pt x="49" y="0"/>
                    </a:cubicBezTo>
                    <a:cubicBezTo>
                      <a:pt x="56" y="0"/>
                      <a:pt x="62" y="0"/>
                      <a:pt x="70" y="0"/>
                    </a:cubicBezTo>
                    <a:close/>
                  </a:path>
                </a:pathLst>
              </a:custGeom>
              <a:solidFill>
                <a:srgbClr val="8089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5736" tIns="42868" rIns="85736" bIns="42868" numCol="1" anchor="t" anchorCtr="0" compatLnSpc="1">
                <a:prstTxWarp prst="textNoShape">
                  <a:avLst/>
                </a:prstTxWarp>
              </a:bodyPr>
              <a:lstStyle/>
              <a:p>
                <a:pPr defTabSz="1143237">
                  <a:spcBef>
                    <a:spcPct val="50000"/>
                  </a:spcBef>
                  <a:defRPr/>
                </a:pPr>
                <a:endParaRPr lang="en-US" sz="2251" dirty="0">
                  <a:solidFill>
                    <a:srgbClr val="000000"/>
                  </a:solidFill>
                </a:endParaRPr>
              </a:p>
            </p:txBody>
          </p:sp>
        </p:grpSp>
      </p:grpSp>
    </p:spTree>
    <p:extLst>
      <p:ext uri="{BB962C8B-B14F-4D97-AF65-F5344CB8AC3E}">
        <p14:creationId xmlns:p14="http://schemas.microsoft.com/office/powerpoint/2010/main" val="61032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80D6-51AA-4278-9D2B-24627ABAB0DB}"/>
              </a:ext>
            </a:extLst>
          </p:cNvPr>
          <p:cNvSpPr>
            <a:spLocks noGrp="1"/>
          </p:cNvSpPr>
          <p:nvPr>
            <p:ph type="title"/>
          </p:nvPr>
        </p:nvSpPr>
        <p:spPr>
          <a:xfrm>
            <a:off x="442450" y="86435"/>
            <a:ext cx="11699966" cy="928990"/>
          </a:xfrm>
        </p:spPr>
        <p:txBody>
          <a:bodyPr>
            <a:normAutofit/>
          </a:bodyPr>
          <a:lstStyle/>
          <a:p>
            <a:r>
              <a:rPr lang="en-US" sz="2400" dirty="0"/>
              <a:t>Statistical Techniques to Address Inherent Bias in Non-Randomized Studies</a:t>
            </a:r>
            <a:endParaRPr lang="en-GB" sz="2400" dirty="0"/>
          </a:p>
        </p:txBody>
      </p:sp>
      <p:sp>
        <p:nvSpPr>
          <p:cNvPr id="23" name="Rectangle 22">
            <a:extLst>
              <a:ext uri="{FF2B5EF4-FFF2-40B4-BE49-F238E27FC236}">
                <a16:creationId xmlns:a16="http://schemas.microsoft.com/office/drawing/2014/main" id="{7015480F-9282-48DC-9066-2E876C553C94}"/>
              </a:ext>
            </a:extLst>
          </p:cNvPr>
          <p:cNvSpPr/>
          <p:nvPr/>
        </p:nvSpPr>
        <p:spPr>
          <a:xfrm>
            <a:off x="446173" y="969559"/>
            <a:ext cx="11381133" cy="738664"/>
          </a:xfrm>
          <a:prstGeom prst="rect">
            <a:avLst/>
          </a:prstGeom>
        </p:spPr>
        <p:txBody>
          <a:bodyPr wrap="square">
            <a:spAutoFit/>
          </a:bodyPr>
          <a:lstStyle/>
          <a:p>
            <a:pPr marL="285744" indent="-285744" defTabSz="914377">
              <a:buClr>
                <a:schemeClr val="accent2"/>
              </a:buClr>
              <a:buFont typeface="Arial" panose="020B0604020202020204" pitchFamily="34" charset="0"/>
              <a:buChar char="•"/>
            </a:pPr>
            <a:r>
              <a:rPr lang="en-GB" sz="1400" i="1" dirty="0">
                <a:solidFill>
                  <a:prstClr val="black"/>
                </a:solidFill>
                <a:latin typeface="Arial Nova" panose="020B0504020202020204" pitchFamily="34" charset="0"/>
              </a:rPr>
              <a:t>The propensity score (PS) is the probability of a subject being assigned to a particular treatment given a set of observed key covariates (e.g.</a:t>
            </a:r>
            <a:r>
              <a:rPr lang="en-GB" sz="1400" i="1" dirty="0">
                <a:latin typeface="Arial Nova" panose="020B0504020202020204" pitchFamily="34" charset="0"/>
              </a:rPr>
              <a:t>,</a:t>
            </a:r>
            <a:r>
              <a:rPr lang="en-GB" sz="1400" i="1" dirty="0">
                <a:solidFill>
                  <a:prstClr val="black"/>
                </a:solidFill>
                <a:latin typeface="Arial Nova" panose="020B0504020202020204" pitchFamily="34" charset="0"/>
              </a:rPr>
              <a:t> patient age or performance status) that may impact on this treatment decision</a:t>
            </a:r>
          </a:p>
          <a:p>
            <a:pPr marL="285744" indent="-285744" defTabSz="914377">
              <a:buClr>
                <a:schemeClr val="accent2"/>
              </a:buClr>
              <a:buFont typeface="Arial" panose="020B0604020202020204" pitchFamily="34" charset="0"/>
              <a:buChar char="•"/>
            </a:pPr>
            <a:r>
              <a:rPr lang="en-GB" sz="1400" i="1" dirty="0">
                <a:solidFill>
                  <a:prstClr val="black"/>
                </a:solidFill>
                <a:latin typeface="Arial Nova" panose="020B0504020202020204" pitchFamily="34" charset="0"/>
              </a:rPr>
              <a:t>PS-based statistical approaches can be used to create balance between treatment groups in the absence of randomization</a:t>
            </a:r>
          </a:p>
        </p:txBody>
      </p:sp>
      <p:grpSp>
        <p:nvGrpSpPr>
          <p:cNvPr id="5" name="Group 4">
            <a:extLst>
              <a:ext uri="{FF2B5EF4-FFF2-40B4-BE49-F238E27FC236}">
                <a16:creationId xmlns:a16="http://schemas.microsoft.com/office/drawing/2014/main" id="{8D85F43E-87CC-F236-1F2C-09114093501C}"/>
              </a:ext>
            </a:extLst>
          </p:cNvPr>
          <p:cNvGrpSpPr/>
          <p:nvPr/>
        </p:nvGrpSpPr>
        <p:grpSpPr>
          <a:xfrm>
            <a:off x="179005" y="1794053"/>
            <a:ext cx="6183083" cy="4530643"/>
            <a:chOff x="6201646" y="1780509"/>
            <a:chExt cx="6183083" cy="4530642"/>
          </a:xfrm>
        </p:grpSpPr>
        <p:grpSp>
          <p:nvGrpSpPr>
            <p:cNvPr id="10" name="Group 9">
              <a:extLst>
                <a:ext uri="{FF2B5EF4-FFF2-40B4-BE49-F238E27FC236}">
                  <a16:creationId xmlns:a16="http://schemas.microsoft.com/office/drawing/2014/main" id="{663E4218-462E-419D-A561-05923FD9AF30}"/>
                </a:ext>
              </a:extLst>
            </p:cNvPr>
            <p:cNvGrpSpPr/>
            <p:nvPr/>
          </p:nvGrpSpPr>
          <p:grpSpPr>
            <a:xfrm>
              <a:off x="6201646" y="1780509"/>
              <a:ext cx="6183083" cy="4530642"/>
              <a:chOff x="6187132" y="1618094"/>
              <a:chExt cx="6183083" cy="4530642"/>
            </a:xfrm>
          </p:grpSpPr>
          <p:grpSp>
            <p:nvGrpSpPr>
              <p:cNvPr id="8" name="Group 7">
                <a:extLst>
                  <a:ext uri="{FF2B5EF4-FFF2-40B4-BE49-F238E27FC236}">
                    <a16:creationId xmlns:a16="http://schemas.microsoft.com/office/drawing/2014/main" id="{C37416D5-9CF4-4BFA-8B9C-C7E9D783E406}"/>
                  </a:ext>
                </a:extLst>
              </p:cNvPr>
              <p:cNvGrpSpPr/>
              <p:nvPr/>
            </p:nvGrpSpPr>
            <p:grpSpPr>
              <a:xfrm>
                <a:off x="6193624" y="2270752"/>
                <a:ext cx="5671863" cy="3877984"/>
                <a:chOff x="485922" y="2291319"/>
                <a:chExt cx="5671863" cy="3877984"/>
              </a:xfrm>
            </p:grpSpPr>
            <p:pic>
              <p:nvPicPr>
                <p:cNvPr id="7" name="Picture 4" descr="decision rule Icon 1958230">
                  <a:extLst>
                    <a:ext uri="{FF2B5EF4-FFF2-40B4-BE49-F238E27FC236}">
                      <a16:creationId xmlns:a16="http://schemas.microsoft.com/office/drawing/2014/main" id="{FF64FBBD-FB59-4905-8D47-D002B2F1E5E6}"/>
                    </a:ext>
                  </a:extLst>
                </p:cNvPr>
                <p:cNvPicPr>
                  <a:picLocks noChangeAspect="1" noChangeArrowheads="1"/>
                </p:cNvPicPr>
                <p:nvPr/>
              </p:nvPicPr>
              <p:blipFill>
                <a:blip r:embed="rId3" cstate="email">
                  <a:duotone>
                    <a:schemeClr val="bg2">
                      <a:shade val="45000"/>
                      <a:satMod val="135000"/>
                    </a:scheme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485922" y="2369610"/>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21591BA8-2F6D-4DD8-9494-671F696170D5}"/>
                    </a:ext>
                  </a:extLst>
                </p:cNvPr>
                <p:cNvSpPr txBox="1"/>
                <p:nvPr/>
              </p:nvSpPr>
              <p:spPr>
                <a:xfrm>
                  <a:off x="1070233" y="2291319"/>
                  <a:ext cx="5087552" cy="3877984"/>
                </a:xfrm>
                <a:prstGeom prst="rect">
                  <a:avLst/>
                </a:prstGeom>
                <a:noFill/>
              </p:spPr>
              <p:txBody>
                <a:bodyPr wrap="square" rIns="72000">
                  <a:spAutoFit/>
                </a:bodyPr>
                <a:lstStyle/>
                <a:p>
                  <a:pPr marL="285744" indent="-285744" defTabSz="914377">
                    <a:spcAft>
                      <a:spcPts val="2400"/>
                    </a:spcAft>
                    <a:buClr>
                      <a:srgbClr val="4472C4"/>
                    </a:buClr>
                    <a:buFont typeface="Arial" panose="020B0604020202020204" pitchFamily="34" charset="0"/>
                    <a:buChar char="•"/>
                  </a:pPr>
                  <a:r>
                    <a:rPr lang="en-GB" sz="1600" b="1" dirty="0">
                      <a:solidFill>
                        <a:srgbClr val="000000"/>
                      </a:solidFill>
                      <a:latin typeface="Arial" panose="020B0604020202020204" pitchFamily="34" charset="0"/>
                      <a:cs typeface="Arial" panose="020B0604020202020204" pitchFamily="34" charset="0"/>
                    </a:rPr>
                    <a:t>Aim</a:t>
                  </a:r>
                  <a:r>
                    <a:rPr lang="en-GB" sz="1600" dirty="0">
                      <a:solidFill>
                        <a:srgbClr val="000000"/>
                      </a:solidFill>
                      <a:latin typeface="Arial" panose="020B0604020202020204" pitchFamily="34" charset="0"/>
                      <a:cs typeface="Arial" panose="020B0604020202020204" pitchFamily="34" charset="0"/>
                    </a:rPr>
                    <a:t>: To adjust for differences in characteristics of study subjects by adjusting weighting assigned to variables</a:t>
                  </a:r>
                </a:p>
                <a:p>
                  <a:pPr marL="285744" indent="-285744" defTabSz="914377">
                    <a:spcAft>
                      <a:spcPts val="2400"/>
                    </a:spcAft>
                    <a:buClr>
                      <a:srgbClr val="4472C4"/>
                    </a:buClr>
                    <a:buFont typeface="Arial" panose="020B0604020202020204" pitchFamily="34" charset="0"/>
                    <a:buChar char="•"/>
                  </a:pPr>
                  <a:r>
                    <a:rPr lang="en-GB" sz="1600" b="1" dirty="0">
                      <a:solidFill>
                        <a:srgbClr val="000000"/>
                      </a:solidFill>
                      <a:latin typeface="Arial" panose="020B0604020202020204" pitchFamily="34" charset="0"/>
                      <a:cs typeface="Arial" panose="020B0604020202020204" pitchFamily="34" charset="0"/>
                    </a:rPr>
                    <a:t>Goal</a:t>
                  </a:r>
                  <a:r>
                    <a:rPr lang="en-GB" sz="1600" dirty="0">
                      <a:solidFill>
                        <a:srgbClr val="000000"/>
                      </a:solidFill>
                      <a:latin typeface="Arial" panose="020B0604020202020204" pitchFamily="34" charset="0"/>
                      <a:cs typeface="Arial" panose="020B0604020202020204" pitchFamily="34" charset="0"/>
                    </a:rPr>
                    <a:t>: To create a pseudo-population that resembles a reference population</a:t>
                  </a:r>
                </a:p>
                <a:p>
                  <a:pPr marL="285744" indent="-285744" defTabSz="914377">
                    <a:spcAft>
                      <a:spcPts val="2400"/>
                    </a:spcAft>
                    <a:buClr>
                      <a:srgbClr val="4472C4"/>
                    </a:buClr>
                    <a:buFont typeface="Arial" panose="020B0604020202020204" pitchFamily="34" charset="0"/>
                    <a:buChar char="•"/>
                  </a:pPr>
                  <a:r>
                    <a:rPr lang="en-GB" sz="1600" b="1" dirty="0">
                      <a:solidFill>
                        <a:srgbClr val="000000"/>
                      </a:solidFill>
                      <a:latin typeface="Arial" panose="020B0604020202020204" pitchFamily="34" charset="0"/>
                      <a:cs typeface="Arial" panose="020B0604020202020204" pitchFamily="34" charset="0"/>
                    </a:rPr>
                    <a:t>Advantages</a:t>
                  </a:r>
                  <a:r>
                    <a:rPr lang="en-GB" sz="1600" dirty="0">
                      <a:solidFill>
                        <a:srgbClr val="000000"/>
                      </a:solidFill>
                      <a:latin typeface="Arial" panose="020B0604020202020204" pitchFamily="34" charset="0"/>
                      <a:cs typeface="Arial" panose="020B0604020202020204" pitchFamily="34" charset="0"/>
                    </a:rPr>
                    <a:t>: Keep all eligible subjects​; can include more than two comparisons</a:t>
                  </a:r>
                </a:p>
                <a:p>
                  <a:pPr marL="285744" indent="-285744" defTabSz="914377">
                    <a:spcAft>
                      <a:spcPts val="2400"/>
                    </a:spcAft>
                    <a:buClr>
                      <a:srgbClr val="4472C4"/>
                    </a:buClr>
                    <a:buFont typeface="Arial" panose="020B0604020202020204" pitchFamily="34" charset="0"/>
                    <a:buChar char="•"/>
                  </a:pPr>
                  <a:r>
                    <a:rPr lang="en-GB" sz="1600" b="1" dirty="0">
                      <a:solidFill>
                        <a:srgbClr val="000000"/>
                      </a:solidFill>
                      <a:latin typeface="Arial" panose="020B0604020202020204" pitchFamily="34" charset="0"/>
                      <a:cs typeface="Arial" panose="020B0604020202020204" pitchFamily="34" charset="0"/>
                    </a:rPr>
                    <a:t>Extreme weights</a:t>
                  </a:r>
                  <a:r>
                    <a:rPr lang="en-GB" sz="1600" dirty="0">
                      <a:solidFill>
                        <a:srgbClr val="000000"/>
                      </a:solidFill>
                      <a:latin typeface="Arial" panose="020B0604020202020204" pitchFamily="34" charset="0"/>
                      <a:cs typeface="Arial" panose="020B0604020202020204" pitchFamily="34" charset="0"/>
                    </a:rPr>
                    <a:t>: The use of </a:t>
                  </a:r>
                  <a:r>
                    <a:rPr lang="en-GB" sz="1600" b="1" dirty="0">
                      <a:solidFill>
                        <a:srgbClr val="000000"/>
                      </a:solidFill>
                      <a:latin typeface="Arial" panose="020B0604020202020204" pitchFamily="34" charset="0"/>
                      <a:cs typeface="Arial" panose="020B0604020202020204" pitchFamily="34" charset="0"/>
                    </a:rPr>
                    <a:t>stabilized</a:t>
                  </a:r>
                  <a:r>
                    <a:rPr lang="en-GB" sz="1600" dirty="0">
                      <a:solidFill>
                        <a:srgbClr val="000000"/>
                      </a:solidFill>
                      <a:latin typeface="Arial" panose="020B0604020202020204" pitchFamily="34" charset="0"/>
                      <a:cs typeface="Arial" panose="020B0604020202020204" pitchFamily="34" charset="0"/>
                    </a:rPr>
                    <a:t> weights can address extreme weight​ issues</a:t>
                  </a:r>
                </a:p>
                <a:p>
                  <a:pPr marL="285744" indent="-285744" defTabSz="914377">
                    <a:spcAft>
                      <a:spcPts val="1800"/>
                    </a:spcAft>
                    <a:buClr>
                      <a:srgbClr val="4472C4"/>
                    </a:buClr>
                    <a:buFont typeface="Arial" panose="020B0604020202020204" pitchFamily="34" charset="0"/>
                    <a:buChar char="•"/>
                  </a:pPr>
                  <a:endParaRPr lang="en-GB" sz="1600" dirty="0">
                    <a:solidFill>
                      <a:srgbClr val="000000"/>
                    </a:solidFill>
                    <a:latin typeface="Arial" panose="020B0604020202020204" pitchFamily="34" charset="0"/>
                    <a:cs typeface="Arial" panose="020B0604020202020204" pitchFamily="34" charset="0"/>
                  </a:endParaRPr>
                </a:p>
              </p:txBody>
            </p:sp>
          </p:grpSp>
          <p:sp>
            <p:nvSpPr>
              <p:cNvPr id="19" name="TextBox 18">
                <a:extLst>
                  <a:ext uri="{FF2B5EF4-FFF2-40B4-BE49-F238E27FC236}">
                    <a16:creationId xmlns:a16="http://schemas.microsoft.com/office/drawing/2014/main" id="{4D1AAA6B-EB39-4DB0-A061-7169952B9216}"/>
                  </a:ext>
                </a:extLst>
              </p:cNvPr>
              <p:cNvSpPr txBox="1"/>
              <p:nvPr/>
            </p:nvSpPr>
            <p:spPr>
              <a:xfrm>
                <a:off x="6187132" y="1618094"/>
                <a:ext cx="6183083" cy="400110"/>
              </a:xfrm>
              <a:prstGeom prst="rect">
                <a:avLst/>
              </a:prstGeom>
              <a:noFill/>
            </p:spPr>
            <p:txBody>
              <a:bodyPr wrap="square">
                <a:spAutoFit/>
              </a:bodyPr>
              <a:lstStyle/>
              <a:p>
                <a:pPr algn="ctr" defTabSz="914377"/>
                <a:r>
                  <a:rPr lang="en-GB" sz="2000" b="1" dirty="0">
                    <a:solidFill>
                      <a:srgbClr val="4472C4"/>
                    </a:solidFill>
                    <a:latin typeface="Arial Nova" panose="020B0504020202020204" pitchFamily="34" charset="0"/>
                  </a:rPr>
                  <a:t>Inverse probability treatment weighting (IPTW)</a:t>
                </a:r>
                <a:r>
                  <a:rPr lang="en-GB" sz="2000" b="1" baseline="30000" dirty="0">
                    <a:solidFill>
                      <a:srgbClr val="4472C4"/>
                    </a:solidFill>
                    <a:latin typeface="Arial Nova" panose="020B0504020202020204" pitchFamily="34" charset="0"/>
                  </a:rPr>
                  <a:t>1–4</a:t>
                </a:r>
              </a:p>
            </p:txBody>
          </p:sp>
        </p:grpSp>
        <p:grpSp>
          <p:nvGrpSpPr>
            <p:cNvPr id="26" name="Group 25">
              <a:extLst>
                <a:ext uri="{FF2B5EF4-FFF2-40B4-BE49-F238E27FC236}">
                  <a16:creationId xmlns:a16="http://schemas.microsoft.com/office/drawing/2014/main" id="{2FD13922-5D6B-431E-8ED7-A1BD52DBD12E}"/>
                </a:ext>
              </a:extLst>
            </p:cNvPr>
            <p:cNvGrpSpPr/>
            <p:nvPr/>
          </p:nvGrpSpPr>
          <p:grpSpPr>
            <a:xfrm>
              <a:off x="6311801" y="4200467"/>
              <a:ext cx="504000" cy="847661"/>
              <a:chOff x="638461" y="3936679"/>
              <a:chExt cx="914400" cy="1545843"/>
            </a:xfrm>
          </p:grpSpPr>
          <p:pic>
            <p:nvPicPr>
              <p:cNvPr id="27" name="Graphic 26" descr="Users">
                <a:extLst>
                  <a:ext uri="{FF2B5EF4-FFF2-40B4-BE49-F238E27FC236}">
                    <a16:creationId xmlns:a16="http://schemas.microsoft.com/office/drawing/2014/main" id="{8F6B06CB-186B-46BA-B62B-B6D50D2F60F8}"/>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8461" y="3936679"/>
                <a:ext cx="914400" cy="1007231"/>
              </a:xfrm>
              <a:prstGeom prst="rect">
                <a:avLst/>
              </a:prstGeom>
            </p:spPr>
          </p:pic>
          <p:pic>
            <p:nvPicPr>
              <p:cNvPr id="28" name="Graphic 27" descr="Users">
                <a:extLst>
                  <a:ext uri="{FF2B5EF4-FFF2-40B4-BE49-F238E27FC236}">
                    <a16:creationId xmlns:a16="http://schemas.microsoft.com/office/drawing/2014/main" id="{B8160983-726B-4974-9992-978E4A6CCB2C}"/>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8461" y="4475289"/>
                <a:ext cx="914400" cy="1007233"/>
              </a:xfrm>
              <a:prstGeom prst="rect">
                <a:avLst/>
              </a:prstGeom>
            </p:spPr>
          </p:pic>
        </p:grpSp>
        <p:pic>
          <p:nvPicPr>
            <p:cNvPr id="30" name="Picture 2" descr="asymmetry Icon 2336570">
              <a:extLst>
                <a:ext uri="{FF2B5EF4-FFF2-40B4-BE49-F238E27FC236}">
                  <a16:creationId xmlns:a16="http://schemas.microsoft.com/office/drawing/2014/main" id="{CB1AA66E-52C5-4B77-860D-CA40BFA00916}"/>
                </a:ext>
              </a:extLst>
            </p:cNvPr>
            <p:cNvPicPr>
              <a:picLocks noChangeAspect="1" noChangeArrowheads="1"/>
            </p:cNvPicPr>
            <p:nvPr/>
          </p:nvPicPr>
          <p:blipFill>
            <a:blip r:embed="rId9"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262654" y="5138281"/>
              <a:ext cx="553147" cy="553147"/>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descr="Bullseye">
              <a:extLst>
                <a:ext uri="{FF2B5EF4-FFF2-40B4-BE49-F238E27FC236}">
                  <a16:creationId xmlns:a16="http://schemas.microsoft.com/office/drawing/2014/main" id="{D689F58A-C811-4480-8513-4529BA768A7C}"/>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208288" y="3461861"/>
              <a:ext cx="666366" cy="666366"/>
            </a:xfrm>
            <a:prstGeom prst="rect">
              <a:avLst/>
            </a:prstGeom>
          </p:spPr>
        </p:pic>
      </p:grpSp>
      <p:cxnSp>
        <p:nvCxnSpPr>
          <p:cNvPr id="9" name="Straight Connector 8">
            <a:extLst>
              <a:ext uri="{FF2B5EF4-FFF2-40B4-BE49-F238E27FC236}">
                <a16:creationId xmlns:a16="http://schemas.microsoft.com/office/drawing/2014/main" id="{BAF16B94-CC57-4FD2-8F43-4C01E39554D5}"/>
              </a:ext>
            </a:extLst>
          </p:cNvPr>
          <p:cNvCxnSpPr>
            <a:cxnSpLocks/>
          </p:cNvCxnSpPr>
          <p:nvPr/>
        </p:nvCxnSpPr>
        <p:spPr>
          <a:xfrm>
            <a:off x="6056274" y="2440234"/>
            <a:ext cx="0" cy="340996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518AD180-616E-E904-58BE-F34CCB634EDD}"/>
              </a:ext>
            </a:extLst>
          </p:cNvPr>
          <p:cNvGrpSpPr/>
          <p:nvPr/>
        </p:nvGrpSpPr>
        <p:grpSpPr>
          <a:xfrm>
            <a:off x="6028162" y="1802281"/>
            <a:ext cx="6282663" cy="4362049"/>
            <a:chOff x="-101655" y="1771358"/>
            <a:chExt cx="6282663" cy="4362049"/>
          </a:xfrm>
        </p:grpSpPr>
        <p:grpSp>
          <p:nvGrpSpPr>
            <p:cNvPr id="38" name="Group 37">
              <a:extLst>
                <a:ext uri="{FF2B5EF4-FFF2-40B4-BE49-F238E27FC236}">
                  <a16:creationId xmlns:a16="http://schemas.microsoft.com/office/drawing/2014/main" id="{8E5FE365-BFF9-BBCD-20E5-B8B9EFA92ECA}"/>
                </a:ext>
              </a:extLst>
            </p:cNvPr>
            <p:cNvGrpSpPr/>
            <p:nvPr/>
          </p:nvGrpSpPr>
          <p:grpSpPr>
            <a:xfrm>
              <a:off x="-101655" y="1771358"/>
              <a:ext cx="6282663" cy="4362049"/>
              <a:chOff x="-14571" y="1561770"/>
              <a:chExt cx="6282663" cy="4362049"/>
            </a:xfrm>
          </p:grpSpPr>
          <p:grpSp>
            <p:nvGrpSpPr>
              <p:cNvPr id="43" name="Group 42">
                <a:extLst>
                  <a:ext uri="{FF2B5EF4-FFF2-40B4-BE49-F238E27FC236}">
                    <a16:creationId xmlns:a16="http://schemas.microsoft.com/office/drawing/2014/main" id="{F0DA9205-5209-048F-075C-ED664414AB7E}"/>
                  </a:ext>
                </a:extLst>
              </p:cNvPr>
              <p:cNvGrpSpPr/>
              <p:nvPr/>
            </p:nvGrpSpPr>
            <p:grpSpPr>
              <a:xfrm>
                <a:off x="-14571" y="1561770"/>
                <a:ext cx="6183084" cy="1359140"/>
                <a:chOff x="-14571" y="1774043"/>
                <a:chExt cx="6183084" cy="1359140"/>
              </a:xfrm>
            </p:grpSpPr>
            <p:pic>
              <p:nvPicPr>
                <p:cNvPr id="45" name="Graphic 44" descr="Scales of justice">
                  <a:extLst>
                    <a:ext uri="{FF2B5EF4-FFF2-40B4-BE49-F238E27FC236}">
                      <a16:creationId xmlns:a16="http://schemas.microsoft.com/office/drawing/2014/main" id="{E4A1FAF0-4BB8-C329-3C0F-828A79BD43E5}"/>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72694" y="2485183"/>
                  <a:ext cx="648000" cy="648000"/>
                </a:xfrm>
                <a:prstGeom prst="rect">
                  <a:avLst/>
                </a:prstGeom>
              </p:spPr>
            </p:pic>
            <p:sp>
              <p:nvSpPr>
                <p:cNvPr id="46" name="TextBox 45">
                  <a:extLst>
                    <a:ext uri="{FF2B5EF4-FFF2-40B4-BE49-F238E27FC236}">
                      <a16:creationId xmlns:a16="http://schemas.microsoft.com/office/drawing/2014/main" id="{8190D50C-2FD9-89CD-921F-76E8C1AF3B49}"/>
                    </a:ext>
                  </a:extLst>
                </p:cNvPr>
                <p:cNvSpPr txBox="1"/>
                <p:nvPr/>
              </p:nvSpPr>
              <p:spPr>
                <a:xfrm>
                  <a:off x="-14571" y="1774043"/>
                  <a:ext cx="6183084" cy="400110"/>
                </a:xfrm>
                <a:prstGeom prst="rect">
                  <a:avLst/>
                </a:prstGeom>
                <a:noFill/>
              </p:spPr>
              <p:txBody>
                <a:bodyPr wrap="square">
                  <a:spAutoFit/>
                </a:bodyPr>
                <a:lstStyle/>
                <a:p>
                  <a:pPr algn="ctr" defTabSz="914377"/>
                  <a:r>
                    <a:rPr lang="en-GB" sz="2000" b="1" dirty="0">
                      <a:solidFill>
                        <a:srgbClr val="4472C4"/>
                      </a:solidFill>
                      <a:latin typeface="Arial Nova" panose="020B0504020202020204" pitchFamily="34" charset="0"/>
                    </a:rPr>
                    <a:t>Propensity score matching (</a:t>
                  </a:r>
                  <a:r>
                    <a:rPr lang="en-GB" sz="2000" b="1" dirty="0" err="1">
                      <a:solidFill>
                        <a:srgbClr val="4472C4"/>
                      </a:solidFill>
                      <a:latin typeface="Arial Nova" panose="020B0504020202020204" pitchFamily="34" charset="0"/>
                    </a:rPr>
                    <a:t>PSM</a:t>
                  </a:r>
                  <a:r>
                    <a:rPr lang="en-GB" sz="2000" b="1" dirty="0">
                      <a:solidFill>
                        <a:srgbClr val="4472C4"/>
                      </a:solidFill>
                      <a:latin typeface="Arial Nova" panose="020B0504020202020204" pitchFamily="34" charset="0"/>
                    </a:rPr>
                    <a:t>)</a:t>
                  </a:r>
                  <a:r>
                    <a:rPr lang="en-GB" sz="2000" b="1" baseline="30000" dirty="0">
                      <a:solidFill>
                        <a:srgbClr val="4472C4"/>
                      </a:solidFill>
                      <a:latin typeface="Arial Nova" panose="020B0504020202020204" pitchFamily="34" charset="0"/>
                    </a:rPr>
                    <a:t>1</a:t>
                  </a:r>
                </a:p>
              </p:txBody>
            </p:sp>
          </p:grpSp>
          <p:sp>
            <p:nvSpPr>
              <p:cNvPr id="44" name="TextBox 43">
                <a:extLst>
                  <a:ext uri="{FF2B5EF4-FFF2-40B4-BE49-F238E27FC236}">
                    <a16:creationId xmlns:a16="http://schemas.microsoft.com/office/drawing/2014/main" id="{22C38E09-5CBB-ED9B-8E38-95508921A7FC}"/>
                  </a:ext>
                </a:extLst>
              </p:cNvPr>
              <p:cNvSpPr txBox="1"/>
              <p:nvPr/>
            </p:nvSpPr>
            <p:spPr>
              <a:xfrm>
                <a:off x="765506" y="2199723"/>
                <a:ext cx="5502586" cy="3724096"/>
              </a:xfrm>
              <a:prstGeom prst="rect">
                <a:avLst/>
              </a:prstGeom>
              <a:noFill/>
            </p:spPr>
            <p:txBody>
              <a:bodyPr wrap="square" rIns="72000">
                <a:spAutoFit/>
              </a:bodyPr>
              <a:lstStyle/>
              <a:p>
                <a:pPr marL="285744" indent="-285744" defTabSz="914377">
                  <a:spcAft>
                    <a:spcPts val="2400"/>
                  </a:spcAft>
                  <a:buClr>
                    <a:srgbClr val="4472C4"/>
                  </a:buClr>
                  <a:buFont typeface="Arial" panose="020B0604020202020204" pitchFamily="34" charset="0"/>
                  <a:buChar char="•"/>
                </a:pPr>
                <a:r>
                  <a:rPr lang="en-GB" sz="1600" b="1" dirty="0">
                    <a:solidFill>
                      <a:srgbClr val="000000"/>
                    </a:solidFill>
                    <a:latin typeface="Arial" panose="020B0604020202020204" pitchFamily="34" charset="0"/>
                    <a:cs typeface="Arial" panose="020B0604020202020204" pitchFamily="34" charset="0"/>
                  </a:rPr>
                  <a:t>Aim</a:t>
                </a:r>
                <a:r>
                  <a:rPr lang="en-GB" sz="1600" dirty="0">
                    <a:solidFill>
                      <a:srgbClr val="000000"/>
                    </a:solidFill>
                    <a:latin typeface="Arial" panose="020B0604020202020204" pitchFamily="34" charset="0"/>
                    <a:cs typeface="Arial" panose="020B0604020202020204" pitchFamily="34" charset="0"/>
                  </a:rPr>
                  <a:t>: To match patients across treatment </a:t>
                </a:r>
                <a:br>
                  <a:rPr lang="en-GB" sz="1600" dirty="0">
                    <a:solidFill>
                      <a:srgbClr val="000000"/>
                    </a:solidFill>
                    <a:latin typeface="Arial" panose="020B0604020202020204" pitchFamily="34" charset="0"/>
                    <a:cs typeface="Arial" panose="020B0604020202020204" pitchFamily="34" charset="0"/>
                  </a:rPr>
                </a:br>
                <a:r>
                  <a:rPr lang="en-GB" sz="1600" dirty="0">
                    <a:solidFill>
                      <a:srgbClr val="000000"/>
                    </a:solidFill>
                    <a:latin typeface="Arial" panose="020B0604020202020204" pitchFamily="34" charset="0"/>
                    <a:cs typeface="Arial" panose="020B0604020202020204" pitchFamily="34" charset="0"/>
                  </a:rPr>
                  <a:t>groups according to demographic and clinical characteristics</a:t>
                </a:r>
              </a:p>
              <a:p>
                <a:pPr marL="285744" indent="-285744" defTabSz="914377">
                  <a:spcAft>
                    <a:spcPts val="2400"/>
                  </a:spcAft>
                  <a:buClr>
                    <a:srgbClr val="4472C4"/>
                  </a:buClr>
                  <a:buFont typeface="Arial" panose="020B0604020202020204" pitchFamily="34" charset="0"/>
                  <a:buChar char="•"/>
                </a:pPr>
                <a:r>
                  <a:rPr lang="en-GB" sz="1600" b="1" dirty="0">
                    <a:solidFill>
                      <a:srgbClr val="000000"/>
                    </a:solidFill>
                    <a:latin typeface="Arial" panose="020B0604020202020204" pitchFamily="34" charset="0"/>
                    <a:cs typeface="Arial" panose="020B0604020202020204" pitchFamily="34" charset="0"/>
                  </a:rPr>
                  <a:t>Goal</a:t>
                </a:r>
                <a:r>
                  <a:rPr lang="en-GB" sz="1600" dirty="0">
                    <a:solidFill>
                      <a:srgbClr val="000000"/>
                    </a:solidFill>
                    <a:latin typeface="Arial" panose="020B0604020202020204" pitchFamily="34" charset="0"/>
                    <a:cs typeface="Arial" panose="020B0604020202020204" pitchFamily="34" charset="0"/>
                  </a:rPr>
                  <a:t>: To compare patients with the same propensity score but who receive different treatments – similar to randomization in an RCT</a:t>
                </a:r>
              </a:p>
              <a:p>
                <a:pPr marL="285744" indent="-285744" defTabSz="914377">
                  <a:spcAft>
                    <a:spcPts val="2400"/>
                  </a:spcAft>
                  <a:buClr>
                    <a:srgbClr val="4472C4"/>
                  </a:buClr>
                  <a:buFont typeface="Arial" panose="020B0604020202020204" pitchFamily="34" charset="0"/>
                  <a:buChar char="•"/>
                </a:pPr>
                <a:r>
                  <a:rPr lang="en-GB" sz="1600" b="1" dirty="0">
                    <a:solidFill>
                      <a:srgbClr val="000000"/>
                    </a:solidFill>
                    <a:latin typeface="Arial" panose="020B0604020202020204" pitchFamily="34" charset="0"/>
                    <a:cs typeface="Arial" panose="020B0604020202020204" pitchFamily="34" charset="0"/>
                  </a:rPr>
                  <a:t>Advantages</a:t>
                </a:r>
                <a:r>
                  <a:rPr lang="en-GB" sz="1600" dirty="0">
                    <a:solidFill>
                      <a:srgbClr val="000000"/>
                    </a:solidFill>
                    <a:latin typeface="Arial" panose="020B0604020202020204" pitchFamily="34" charset="0"/>
                    <a:cs typeface="Arial" panose="020B0604020202020204" pitchFamily="34" charset="0"/>
                  </a:rPr>
                  <a:t>: Treatment effects can be directly compared between matched patients</a:t>
                </a:r>
              </a:p>
              <a:p>
                <a:pPr defTabSz="914377">
                  <a:spcAft>
                    <a:spcPts val="2400"/>
                  </a:spcAft>
                  <a:buClr>
                    <a:srgbClr val="4472C4"/>
                  </a:buClr>
                </a:pPr>
                <a:br>
                  <a:rPr lang="en-GB" sz="1600" dirty="0">
                    <a:solidFill>
                      <a:srgbClr val="000000"/>
                    </a:solidFill>
                    <a:latin typeface="Arial" panose="020B0604020202020204" pitchFamily="34" charset="0"/>
                    <a:cs typeface="Arial" panose="020B0604020202020204" pitchFamily="34" charset="0"/>
                  </a:rPr>
                </a:br>
                <a:br>
                  <a:rPr lang="en-GB" sz="1600" dirty="0">
                    <a:solidFill>
                      <a:srgbClr val="000000"/>
                    </a:solidFill>
                    <a:latin typeface="Arial" panose="020B0604020202020204" pitchFamily="34" charset="0"/>
                    <a:cs typeface="Arial" panose="020B0604020202020204" pitchFamily="34" charset="0"/>
                  </a:rPr>
                </a:br>
                <a:endParaRPr lang="en-GB" sz="1600" dirty="0">
                  <a:solidFill>
                    <a:srgbClr val="000000"/>
                  </a:solidFill>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FDE11453-820E-9CD6-AC5D-2EDDD961A195}"/>
                </a:ext>
              </a:extLst>
            </p:cNvPr>
            <p:cNvGrpSpPr/>
            <p:nvPr/>
          </p:nvGrpSpPr>
          <p:grpSpPr>
            <a:xfrm>
              <a:off x="194034" y="4386560"/>
              <a:ext cx="504000" cy="847664"/>
              <a:chOff x="638461" y="3578078"/>
              <a:chExt cx="914400" cy="1545845"/>
            </a:xfrm>
          </p:grpSpPr>
          <p:pic>
            <p:nvPicPr>
              <p:cNvPr id="41" name="Graphic 40" descr="Users">
                <a:extLst>
                  <a:ext uri="{FF2B5EF4-FFF2-40B4-BE49-F238E27FC236}">
                    <a16:creationId xmlns:a16="http://schemas.microsoft.com/office/drawing/2014/main" id="{6D41E123-CE0F-8F71-D91C-660F1653B9BD}"/>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638461" y="3578078"/>
                <a:ext cx="914400" cy="1007231"/>
              </a:xfrm>
              <a:prstGeom prst="rect">
                <a:avLst/>
              </a:prstGeom>
            </p:spPr>
          </p:pic>
          <p:pic>
            <p:nvPicPr>
              <p:cNvPr id="42" name="Graphic 41" descr="Users">
                <a:extLst>
                  <a:ext uri="{FF2B5EF4-FFF2-40B4-BE49-F238E27FC236}">
                    <a16:creationId xmlns:a16="http://schemas.microsoft.com/office/drawing/2014/main" id="{4253367D-2712-719C-8734-7D960BD844D6}"/>
                  </a:ext>
                </a:extLst>
              </p:cNvPr>
              <p:cNvPicPr>
                <a:picLocks noChangeAspect="1"/>
              </p:cNvPicPr>
              <p:nvPr/>
            </p:nvPicPr>
            <p:blipFill>
              <a:blip r:embed="rId16" cstate="email">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38461" y="4116692"/>
                <a:ext cx="914400" cy="1007231"/>
              </a:xfrm>
              <a:prstGeom prst="rect">
                <a:avLst/>
              </a:prstGeom>
            </p:spPr>
          </p:pic>
        </p:grpSp>
      </p:grpSp>
      <p:sp>
        <p:nvSpPr>
          <p:cNvPr id="11" name="Footer Placeholder 10">
            <a:extLst>
              <a:ext uri="{FF2B5EF4-FFF2-40B4-BE49-F238E27FC236}">
                <a16:creationId xmlns:a16="http://schemas.microsoft.com/office/drawing/2014/main" id="{55AA7B65-4C24-EBE6-936D-C00FDC2ED559}"/>
              </a:ext>
            </a:extLst>
          </p:cNvPr>
          <p:cNvSpPr>
            <a:spLocks noGrp="1"/>
          </p:cNvSpPr>
          <p:nvPr>
            <p:ph type="ftr" sz="quarter" idx="3"/>
          </p:nvPr>
        </p:nvSpPr>
        <p:spPr/>
        <p:txBody>
          <a:bodyPr/>
          <a:lstStyle/>
          <a:p>
            <a:r>
              <a:rPr lang="en-US" sz="1000" dirty="0" err="1"/>
              <a:t>IPTW</a:t>
            </a:r>
            <a:r>
              <a:rPr lang="en-US" sz="1000" dirty="0"/>
              <a:t>, inverse probability treatment weighting; PS, propensity score; </a:t>
            </a:r>
            <a:r>
              <a:rPr lang="en-US" sz="1000" dirty="0" err="1"/>
              <a:t>PSM</a:t>
            </a:r>
            <a:r>
              <a:rPr lang="en-US" sz="1000" dirty="0"/>
              <a:t>, propensity score matching.</a:t>
            </a:r>
            <a:br>
              <a:rPr lang="en-US" sz="1000" dirty="0"/>
            </a:br>
            <a:r>
              <a:rPr lang="en-US" sz="1000" dirty="0"/>
              <a:t>1. Austin PC. Multivariate </a:t>
            </a:r>
            <a:r>
              <a:rPr lang="en-US" sz="1000" i="1" dirty="0" err="1"/>
              <a:t>Behav</a:t>
            </a:r>
            <a:r>
              <a:rPr lang="en-US" sz="1000" i="1" dirty="0"/>
              <a:t> Res. </a:t>
            </a:r>
            <a:r>
              <a:rPr lang="en-US" sz="1000" dirty="0"/>
              <a:t>2011;46:399–424; 2. </a:t>
            </a:r>
            <a:r>
              <a:rPr lang="en-US" sz="1000" dirty="0" err="1"/>
              <a:t>Pezzi</a:t>
            </a:r>
            <a:r>
              <a:rPr lang="en-US" sz="1000" dirty="0"/>
              <a:t> A, et al. </a:t>
            </a:r>
            <a:r>
              <a:rPr lang="en-US" sz="1000" i="1" dirty="0"/>
              <a:t>BMC Med Res </a:t>
            </a:r>
            <a:r>
              <a:rPr lang="en-US" sz="1000" i="1" dirty="0" err="1"/>
              <a:t>Methodol</a:t>
            </a:r>
            <a:r>
              <a:rPr lang="en-US" sz="1000" i="1" dirty="0"/>
              <a:t>. </a:t>
            </a:r>
            <a:r>
              <a:rPr lang="en-US" sz="1000" dirty="0"/>
              <a:t>2016;16:150; 3. Xu S, et al. </a:t>
            </a:r>
            <a:r>
              <a:rPr lang="en-US" sz="1000" i="1" dirty="0"/>
              <a:t>Value Health. </a:t>
            </a:r>
            <a:r>
              <a:rPr lang="en-US" sz="1000" dirty="0"/>
              <a:t>2010; 13:273–77; 4. Yoshida K, et al. </a:t>
            </a:r>
            <a:r>
              <a:rPr lang="en-US" sz="1000" i="1" dirty="0"/>
              <a:t>Epidemiology. </a:t>
            </a:r>
            <a:r>
              <a:rPr lang="en-US" sz="1000" dirty="0"/>
              <a:t>2017;28:387–95. </a:t>
            </a:r>
          </a:p>
        </p:txBody>
      </p:sp>
      <p:pic>
        <p:nvPicPr>
          <p:cNvPr id="17" name="Graphic 16" descr="Bullseye">
            <a:extLst>
              <a:ext uri="{FF2B5EF4-FFF2-40B4-BE49-F238E27FC236}">
                <a16:creationId xmlns:a16="http://schemas.microsoft.com/office/drawing/2014/main" id="{2C6A71DC-6805-24C1-9C1C-05884FF2FAF7}"/>
              </a:ext>
            </a:extLst>
          </p:cNvPr>
          <p:cNvPicPr>
            <a:picLocks noChangeAspect="1"/>
          </p:cNvPicPr>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247253" y="3470493"/>
            <a:ext cx="666366" cy="666366"/>
          </a:xfrm>
          <a:prstGeom prst="rect">
            <a:avLst/>
          </a:prstGeom>
        </p:spPr>
      </p:pic>
    </p:spTree>
    <p:extLst>
      <p:ext uri="{BB962C8B-B14F-4D97-AF65-F5344CB8AC3E}">
        <p14:creationId xmlns:p14="http://schemas.microsoft.com/office/powerpoint/2010/main" val="621517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B148-650A-403D-BC23-C800F7D9D852}"/>
              </a:ext>
            </a:extLst>
          </p:cNvPr>
          <p:cNvSpPr>
            <a:spLocks noGrp="1"/>
          </p:cNvSpPr>
          <p:nvPr>
            <p:ph type="title"/>
          </p:nvPr>
        </p:nvSpPr>
        <p:spPr/>
        <p:txBody>
          <a:bodyPr>
            <a:normAutofit/>
          </a:bodyPr>
          <a:lstStyle/>
          <a:p>
            <a:r>
              <a:rPr lang="en-US" sz="2800" dirty="0"/>
              <a:t>P-REALITY X: </a:t>
            </a:r>
            <a:r>
              <a:rPr lang="en-US" sz="2800" dirty="0">
                <a:solidFill>
                  <a:srgbClr val="0095FF"/>
                </a:solidFill>
              </a:rPr>
              <a:t>P</a:t>
            </a:r>
            <a:r>
              <a:rPr lang="en-US" sz="2800" dirty="0"/>
              <a:t>albociclib </a:t>
            </a:r>
            <a:r>
              <a:rPr lang="en-US" sz="2800" dirty="0">
                <a:solidFill>
                  <a:srgbClr val="0095FF"/>
                </a:solidFill>
              </a:rPr>
              <a:t>Rea</a:t>
            </a:r>
            <a:r>
              <a:rPr lang="en-US" sz="2800" dirty="0"/>
              <a:t>l-World First-</a:t>
            </a:r>
            <a:r>
              <a:rPr lang="en-US" sz="2800" dirty="0">
                <a:solidFill>
                  <a:srgbClr val="0095FF"/>
                </a:solidFill>
              </a:rPr>
              <a:t>Li</a:t>
            </a:r>
            <a:r>
              <a:rPr lang="en-US" sz="2800" dirty="0"/>
              <a:t>ne Compara</a:t>
            </a:r>
            <a:r>
              <a:rPr lang="en-US" sz="2800" dirty="0">
                <a:solidFill>
                  <a:srgbClr val="0095FF"/>
                </a:solidFill>
              </a:rPr>
              <a:t>t</a:t>
            </a:r>
            <a:r>
              <a:rPr lang="en-US" sz="2800" dirty="0"/>
              <a:t>ive Effectiveness Stud</a:t>
            </a:r>
            <a:r>
              <a:rPr lang="en-US" sz="2800" dirty="0">
                <a:solidFill>
                  <a:srgbClr val="0095FF"/>
                </a:solidFill>
              </a:rPr>
              <a:t>y</a:t>
            </a:r>
            <a:r>
              <a:rPr lang="en-US" sz="2800" dirty="0"/>
              <a:t> E</a:t>
            </a:r>
            <a:r>
              <a:rPr lang="en-US" sz="2800" dirty="0">
                <a:solidFill>
                  <a:srgbClr val="0095FF"/>
                </a:solidFill>
              </a:rPr>
              <a:t>x</a:t>
            </a:r>
            <a:r>
              <a:rPr lang="en-US" sz="2800" dirty="0"/>
              <a:t>tended</a:t>
            </a:r>
          </a:p>
        </p:txBody>
      </p:sp>
      <p:sp>
        <p:nvSpPr>
          <p:cNvPr id="15" name="TextBox 29">
            <a:extLst>
              <a:ext uri="{FF2B5EF4-FFF2-40B4-BE49-F238E27FC236}">
                <a16:creationId xmlns:a16="http://schemas.microsoft.com/office/drawing/2014/main" id="{17E5BDE0-AD33-4ACA-B817-DC0507A91282}"/>
              </a:ext>
            </a:extLst>
          </p:cNvPr>
          <p:cNvSpPr txBox="1"/>
          <p:nvPr/>
        </p:nvSpPr>
        <p:spPr>
          <a:xfrm>
            <a:off x="1610881" y="1506363"/>
            <a:ext cx="9984776" cy="543867"/>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297" indent="-114297" defTabSz="914377">
              <a:buClr>
                <a:schemeClr val="accent2"/>
              </a:buClr>
              <a:buFont typeface="Arial" panose="020B0604020202020204" pitchFamily="34" charset="0"/>
              <a:buChar char="•"/>
              <a:defRPr/>
            </a:pPr>
            <a:r>
              <a:rPr lang="en-US" sz="1400" dirty="0"/>
              <a:t>To evaluate the effectiveness of first-line PAL + AI, as compared with AI alone, in patients with HR+/HER2– MBC treated in real-world clinical practice in the United States</a:t>
            </a:r>
          </a:p>
        </p:txBody>
      </p:sp>
      <p:sp>
        <p:nvSpPr>
          <p:cNvPr id="16" name="Rectangle: Rounded Corners 15">
            <a:extLst>
              <a:ext uri="{FF2B5EF4-FFF2-40B4-BE49-F238E27FC236}">
                <a16:creationId xmlns:a16="http://schemas.microsoft.com/office/drawing/2014/main" id="{13187F4C-9EAD-4795-9416-7C104D30A57E}"/>
              </a:ext>
            </a:extLst>
          </p:cNvPr>
          <p:cNvSpPr/>
          <p:nvPr/>
        </p:nvSpPr>
        <p:spPr>
          <a:xfrm>
            <a:off x="1545230" y="1493013"/>
            <a:ext cx="10157623" cy="548640"/>
          </a:xfrm>
          <a:prstGeom prst="roundRect">
            <a:avLst/>
          </a:prstGeom>
          <a:noFill/>
          <a:ln w="28575" cap="flat" cmpd="sng" algn="ctr">
            <a:solidFill>
              <a:srgbClr val="0000C9"/>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defRPr/>
            </a:pPr>
            <a:endParaRPr lang="en-US">
              <a:solidFill>
                <a:prstClr val="white"/>
              </a:solidFill>
              <a:latin typeface="Trebuchet MS" panose="020B0603020202020204"/>
            </a:endParaRPr>
          </a:p>
        </p:txBody>
      </p:sp>
      <p:grpSp>
        <p:nvGrpSpPr>
          <p:cNvPr id="17" name="Group 16">
            <a:extLst>
              <a:ext uri="{FF2B5EF4-FFF2-40B4-BE49-F238E27FC236}">
                <a16:creationId xmlns:a16="http://schemas.microsoft.com/office/drawing/2014/main" id="{EC3D632E-0CFB-49FE-8D14-13C5D8D6BD03}"/>
              </a:ext>
            </a:extLst>
          </p:cNvPr>
          <p:cNvGrpSpPr/>
          <p:nvPr/>
        </p:nvGrpSpPr>
        <p:grpSpPr>
          <a:xfrm>
            <a:off x="446400" y="1398321"/>
            <a:ext cx="1040389" cy="731520"/>
            <a:chOff x="725419" y="1520098"/>
            <a:chExt cx="987378" cy="694470"/>
          </a:xfrm>
          <a:solidFill>
            <a:srgbClr val="0000C9"/>
          </a:solidFill>
        </p:grpSpPr>
        <p:sp>
          <p:nvSpPr>
            <p:cNvPr id="18" name="Oval 17">
              <a:extLst>
                <a:ext uri="{FF2B5EF4-FFF2-40B4-BE49-F238E27FC236}">
                  <a16:creationId xmlns:a16="http://schemas.microsoft.com/office/drawing/2014/main" id="{F4D60A62-E62F-423D-8B9C-3D37A4C31117}"/>
                </a:ext>
              </a:extLst>
            </p:cNvPr>
            <p:cNvSpPr/>
            <p:nvPr/>
          </p:nvSpPr>
          <p:spPr>
            <a:xfrm>
              <a:off x="725419" y="1520098"/>
              <a:ext cx="694247" cy="694470"/>
            </a:xfrm>
            <a:prstGeom prst="ellipse">
              <a:avLst/>
            </a:prstGeom>
            <a:grpFill/>
            <a:ln w="12700" cap="flat" cmpd="sng" algn="ctr">
              <a:no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defRPr/>
              </a:pPr>
              <a:r>
                <a:rPr lang="en-US" sz="900" b="1">
                  <a:solidFill>
                    <a:prstClr val="white"/>
                  </a:solidFill>
                  <a:latin typeface="Arial"/>
                </a:rPr>
                <a:t>Objective</a:t>
              </a:r>
            </a:p>
          </p:txBody>
        </p:sp>
        <p:sp>
          <p:nvSpPr>
            <p:cNvPr id="19" name="Isosceles Triangle 18">
              <a:extLst>
                <a:ext uri="{FF2B5EF4-FFF2-40B4-BE49-F238E27FC236}">
                  <a16:creationId xmlns:a16="http://schemas.microsoft.com/office/drawing/2014/main" id="{6F24A967-2E6F-41E4-923A-49652A10CC44}"/>
                </a:ext>
              </a:extLst>
            </p:cNvPr>
            <p:cNvSpPr/>
            <p:nvPr/>
          </p:nvSpPr>
          <p:spPr>
            <a:xfrm rot="5400000">
              <a:off x="1457616" y="1763140"/>
              <a:ext cx="276446" cy="233916"/>
            </a:xfrm>
            <a:prstGeom prst="triangle">
              <a:avLst/>
            </a:prstGeom>
            <a:grpFill/>
            <a:ln w="12700" cap="flat" cmpd="sng" algn="ctr">
              <a:solidFill>
                <a:srgbClr val="0000C9"/>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defRPr/>
              </a:pPr>
              <a:endParaRPr lang="en-US">
                <a:solidFill>
                  <a:prstClr val="white"/>
                </a:solidFill>
                <a:latin typeface="Arial"/>
              </a:endParaRPr>
            </a:p>
          </p:txBody>
        </p:sp>
      </p:grpSp>
      <p:sp>
        <p:nvSpPr>
          <p:cNvPr id="20" name="TextBox 40">
            <a:extLst>
              <a:ext uri="{FF2B5EF4-FFF2-40B4-BE49-F238E27FC236}">
                <a16:creationId xmlns:a16="http://schemas.microsoft.com/office/drawing/2014/main" id="{63B0714C-ECC0-499E-8410-B8792D8FCF95}"/>
              </a:ext>
            </a:extLst>
          </p:cNvPr>
          <p:cNvSpPr txBox="1"/>
          <p:nvPr/>
        </p:nvSpPr>
        <p:spPr>
          <a:xfrm>
            <a:off x="1614337" y="2471200"/>
            <a:ext cx="10079295" cy="295530"/>
          </a:xfrm>
          <a:prstGeom prst="rect">
            <a:avLst/>
          </a:prstGeom>
          <a:noFill/>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14297" lvl="1" indent="-114297" defTabSz="710969">
              <a:lnSpc>
                <a:spcPct val="90000"/>
              </a:lnSpc>
              <a:spcBef>
                <a:spcPts val="600"/>
              </a:spcBef>
              <a:buClr>
                <a:schemeClr val="accent2"/>
              </a:buClr>
              <a:buFont typeface="Arial" panose="020B0604020202020204" pitchFamily="34" charset="0"/>
              <a:buChar char="•"/>
              <a:defRPr/>
            </a:pPr>
            <a:r>
              <a:rPr lang="en-US" sz="1400" dirty="0">
                <a:cs typeface="Arial" panose="020B0604020202020204" pitchFamily="34" charset="0"/>
              </a:rPr>
              <a:t>Retrospective, cohort analysis of electronic health records within the US Flatiron Health Analytic Database</a:t>
            </a:r>
          </a:p>
        </p:txBody>
      </p:sp>
      <p:sp>
        <p:nvSpPr>
          <p:cNvPr id="21" name="Rectangle: Rounded Corners 20">
            <a:extLst>
              <a:ext uri="{FF2B5EF4-FFF2-40B4-BE49-F238E27FC236}">
                <a16:creationId xmlns:a16="http://schemas.microsoft.com/office/drawing/2014/main" id="{A97793C4-93FF-4796-A860-5351D8DE930A}"/>
              </a:ext>
            </a:extLst>
          </p:cNvPr>
          <p:cNvSpPr/>
          <p:nvPr/>
        </p:nvSpPr>
        <p:spPr>
          <a:xfrm>
            <a:off x="1550179" y="2289037"/>
            <a:ext cx="10157623" cy="561356"/>
          </a:xfrm>
          <a:prstGeom prst="roundRect">
            <a:avLst/>
          </a:prstGeom>
          <a:noFill/>
          <a:ln w="28575" cap="flat" cmpd="sng" algn="ctr">
            <a:solidFill>
              <a:srgbClr val="0095FF"/>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defRPr/>
            </a:pPr>
            <a:endParaRPr lang="en-US">
              <a:solidFill>
                <a:prstClr val="white"/>
              </a:solidFill>
              <a:latin typeface="Trebuchet MS" panose="020B0603020202020204"/>
            </a:endParaRPr>
          </a:p>
        </p:txBody>
      </p:sp>
      <p:sp>
        <p:nvSpPr>
          <p:cNvPr id="23" name="Oval 22">
            <a:extLst>
              <a:ext uri="{FF2B5EF4-FFF2-40B4-BE49-F238E27FC236}">
                <a16:creationId xmlns:a16="http://schemas.microsoft.com/office/drawing/2014/main" id="{5970EC1D-B45A-4A8C-8128-806BE4B57608}"/>
              </a:ext>
            </a:extLst>
          </p:cNvPr>
          <p:cNvSpPr/>
          <p:nvPr/>
        </p:nvSpPr>
        <p:spPr>
          <a:xfrm>
            <a:off x="451351" y="2222236"/>
            <a:ext cx="731520" cy="731520"/>
          </a:xfrm>
          <a:prstGeom prst="ellipse">
            <a:avLst/>
          </a:prstGeom>
          <a:solidFill>
            <a:srgbClr val="0095FF"/>
          </a:solidFill>
          <a:ln w="12700" cap="flat" cmpd="sng" algn="ctr">
            <a:noFill/>
            <a:prstDash val="solid"/>
            <a:miter lim="800000"/>
          </a:ln>
          <a:effectLst/>
        </p:spPr>
        <p:txBody>
          <a:bodyPr lIns="0" tIns="0" rIns="0" b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defRPr/>
            </a:pPr>
            <a:r>
              <a:rPr lang="en-US" sz="900" b="1">
                <a:solidFill>
                  <a:prstClr val="white"/>
                </a:solidFill>
                <a:latin typeface="Arial"/>
              </a:rPr>
              <a:t>Method</a:t>
            </a:r>
          </a:p>
        </p:txBody>
      </p:sp>
      <p:sp>
        <p:nvSpPr>
          <p:cNvPr id="24" name="Isosceles Triangle 23">
            <a:extLst>
              <a:ext uri="{FF2B5EF4-FFF2-40B4-BE49-F238E27FC236}">
                <a16:creationId xmlns:a16="http://schemas.microsoft.com/office/drawing/2014/main" id="{833D3DBB-8924-4DED-8CE3-4586DAC1D4E9}"/>
              </a:ext>
            </a:extLst>
          </p:cNvPr>
          <p:cNvSpPr/>
          <p:nvPr/>
        </p:nvSpPr>
        <p:spPr>
          <a:xfrm rot="5400000">
            <a:off x="1222905" y="2478205"/>
            <a:ext cx="291194" cy="246475"/>
          </a:xfrm>
          <a:prstGeom prst="triangle">
            <a:avLst/>
          </a:prstGeom>
          <a:solidFill>
            <a:srgbClr val="0095FF"/>
          </a:solidFill>
          <a:ln w="12700" cap="flat" cmpd="sng" algn="ctr">
            <a:solidFill>
              <a:srgbClr val="6A98A4"/>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defRPr/>
            </a:pPr>
            <a:endParaRPr lang="en-US">
              <a:solidFill>
                <a:prstClr val="white"/>
              </a:solidFill>
              <a:latin typeface="Arial"/>
            </a:endParaRPr>
          </a:p>
        </p:txBody>
      </p:sp>
      <p:sp>
        <p:nvSpPr>
          <p:cNvPr id="37" name="Rectangle 36">
            <a:extLst>
              <a:ext uri="{FF2B5EF4-FFF2-40B4-BE49-F238E27FC236}">
                <a16:creationId xmlns:a16="http://schemas.microsoft.com/office/drawing/2014/main" id="{BA133F06-7D23-49A2-8A5F-760CF6E604D3}"/>
              </a:ext>
            </a:extLst>
          </p:cNvPr>
          <p:cNvSpPr/>
          <p:nvPr/>
        </p:nvSpPr>
        <p:spPr>
          <a:xfrm>
            <a:off x="6229779" y="3920116"/>
            <a:ext cx="5515821" cy="1922391"/>
          </a:xfrm>
          <a:prstGeom prst="rect">
            <a:avLst/>
          </a:prstGeom>
          <a:solidFill>
            <a:srgbClr val="F5F5F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710969">
              <a:lnSpc>
                <a:spcPct val="90000"/>
              </a:lnSpc>
              <a:defRPr/>
            </a:pPr>
            <a:r>
              <a:rPr lang="en-US" sz="1200" b="1" kern="0" dirty="0">
                <a:solidFill>
                  <a:schemeClr val="tx1"/>
                </a:solidFill>
              </a:rPr>
              <a:t>Statistical analyses:</a:t>
            </a:r>
          </a:p>
          <a:p>
            <a:pPr marL="285657" lvl="1" indent="-285657" defTabSz="710969">
              <a:buClr>
                <a:schemeClr val="accent2"/>
              </a:buClr>
              <a:buFont typeface="Arial" panose="020B0604020202020204" pitchFamily="34" charset="0"/>
              <a:buChar char="•"/>
              <a:defRPr/>
            </a:pPr>
            <a:r>
              <a:rPr lang="en-GB" sz="1200" kern="0" dirty="0">
                <a:solidFill>
                  <a:schemeClr val="tx1"/>
                </a:solidFill>
              </a:rPr>
              <a:t>Unadjusted analyses were conducted first</a:t>
            </a:r>
          </a:p>
          <a:p>
            <a:pPr marL="285657" lvl="1" indent="-285657" defTabSz="710969">
              <a:buClr>
                <a:schemeClr val="accent2"/>
              </a:buClr>
              <a:buFont typeface="Arial" panose="020B0604020202020204" pitchFamily="34" charset="0"/>
              <a:buChar char="•"/>
              <a:defRPr/>
            </a:pPr>
            <a:r>
              <a:rPr lang="en-GB" sz="1200" b="1" kern="0" dirty="0" err="1">
                <a:solidFill>
                  <a:schemeClr val="tx1"/>
                </a:solidFill>
              </a:rPr>
              <a:t>sIPTW</a:t>
            </a:r>
            <a:r>
              <a:rPr lang="en-GB" sz="1200" kern="0" dirty="0">
                <a:solidFill>
                  <a:schemeClr val="tx1"/>
                </a:solidFill>
              </a:rPr>
              <a:t>,</a:t>
            </a:r>
            <a:r>
              <a:rPr lang="en-GB" sz="1200" b="1" kern="0" dirty="0">
                <a:solidFill>
                  <a:schemeClr val="tx1"/>
                </a:solidFill>
              </a:rPr>
              <a:t> </a:t>
            </a:r>
            <a:r>
              <a:rPr lang="en-GB" sz="1200" kern="0" dirty="0">
                <a:solidFill>
                  <a:schemeClr val="tx1"/>
                </a:solidFill>
              </a:rPr>
              <a:t>as the </a:t>
            </a:r>
            <a:r>
              <a:rPr lang="en-GB" sz="1200" b="1" kern="0" dirty="0">
                <a:solidFill>
                  <a:schemeClr val="tx1"/>
                </a:solidFill>
              </a:rPr>
              <a:t>primary analysis</a:t>
            </a:r>
            <a:r>
              <a:rPr lang="en-GB" sz="1200" kern="0" dirty="0">
                <a:solidFill>
                  <a:schemeClr val="tx1"/>
                </a:solidFill>
              </a:rPr>
              <a:t>,</a:t>
            </a:r>
            <a:r>
              <a:rPr lang="en-GB" sz="1200" b="1" kern="0" dirty="0">
                <a:solidFill>
                  <a:schemeClr val="tx1"/>
                </a:solidFill>
              </a:rPr>
              <a:t> </a:t>
            </a:r>
            <a:r>
              <a:rPr lang="en-GB" sz="1200" kern="0" dirty="0">
                <a:solidFill>
                  <a:schemeClr val="tx1"/>
                </a:solidFill>
              </a:rPr>
              <a:t>was performed to balance baseline demographic and clinical characteristics</a:t>
            </a:r>
          </a:p>
          <a:p>
            <a:pPr marL="285657" lvl="1" indent="-285657" defTabSz="710969">
              <a:buClr>
                <a:schemeClr val="accent2"/>
              </a:buClr>
              <a:buFont typeface="Arial" panose="020B0604020202020204" pitchFamily="34" charset="0"/>
              <a:buChar char="•"/>
              <a:defRPr/>
            </a:pPr>
            <a:r>
              <a:rPr lang="en-GB" sz="1200" kern="0" dirty="0">
                <a:solidFill>
                  <a:schemeClr val="tx1"/>
                </a:solidFill>
              </a:rPr>
              <a:t>1:1 PSM was conducted in the sensitivity analysis</a:t>
            </a:r>
          </a:p>
          <a:p>
            <a:pPr marL="285657" lvl="1" indent="-285657" defTabSz="710969">
              <a:buClr>
                <a:schemeClr val="accent2"/>
              </a:buClr>
              <a:buFont typeface="Arial" panose="020B0604020202020204" pitchFamily="34" charset="0"/>
              <a:buChar char="•"/>
              <a:defRPr/>
            </a:pPr>
            <a:r>
              <a:rPr lang="en-GB" sz="1200" kern="0" dirty="0">
                <a:solidFill>
                  <a:schemeClr val="tx1"/>
                </a:solidFill>
              </a:rPr>
              <a:t>Median survival times and 95% CIs for OS and </a:t>
            </a:r>
            <a:r>
              <a:rPr lang="en-GB" sz="1200" kern="0" dirty="0" err="1">
                <a:solidFill>
                  <a:schemeClr val="tx1"/>
                </a:solidFill>
              </a:rPr>
              <a:t>rwPFS</a:t>
            </a:r>
            <a:r>
              <a:rPr lang="en-GB" sz="1200" kern="0" dirty="0">
                <a:solidFill>
                  <a:schemeClr val="tx1"/>
                </a:solidFill>
              </a:rPr>
              <a:t> were estimated using the weighted Kaplan-Meier method</a:t>
            </a:r>
            <a:endParaRPr lang="en-GB" sz="1200" strike="sngStrike" kern="0" dirty="0">
              <a:solidFill>
                <a:schemeClr val="tx1"/>
              </a:solidFill>
            </a:endParaRPr>
          </a:p>
          <a:p>
            <a:pPr marL="285657" lvl="1" indent="-285657" defTabSz="710969">
              <a:buClr>
                <a:schemeClr val="accent2"/>
              </a:buClr>
              <a:buFont typeface="Arial" panose="020B0604020202020204" pitchFamily="34" charset="0"/>
              <a:buChar char="•"/>
              <a:defRPr/>
            </a:pPr>
            <a:r>
              <a:rPr lang="en-GB" sz="1200" kern="0" dirty="0">
                <a:solidFill>
                  <a:schemeClr val="tx1"/>
                </a:solidFill>
              </a:rPr>
              <a:t>Cox proportional hazards model was used to compute the HR and the corresponding 95% CI</a:t>
            </a:r>
            <a:endParaRPr lang="en-GB" sz="1200" strike="sngStrike" kern="0" dirty="0">
              <a:solidFill>
                <a:schemeClr val="tx1"/>
              </a:solidFill>
            </a:endParaRPr>
          </a:p>
        </p:txBody>
      </p:sp>
      <p:sp>
        <p:nvSpPr>
          <p:cNvPr id="38" name="Rectangle 37">
            <a:extLst>
              <a:ext uri="{FF2B5EF4-FFF2-40B4-BE49-F238E27FC236}">
                <a16:creationId xmlns:a16="http://schemas.microsoft.com/office/drawing/2014/main" id="{665A767D-9A60-4E3D-8D64-A174EC90A568}"/>
              </a:ext>
            </a:extLst>
          </p:cNvPr>
          <p:cNvSpPr/>
          <p:nvPr/>
        </p:nvSpPr>
        <p:spPr>
          <a:xfrm>
            <a:off x="6204857" y="3023410"/>
            <a:ext cx="5515819" cy="656119"/>
          </a:xfrm>
          <a:prstGeom prst="rect">
            <a:avLst/>
          </a:prstGeom>
          <a:solidFill>
            <a:srgbClr val="F5F5F5"/>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14377">
              <a:defRPr/>
            </a:pPr>
            <a:r>
              <a:rPr lang="en-GB" sz="1400" b="1" dirty="0">
                <a:solidFill>
                  <a:schemeClr val="tx1"/>
                </a:solidFill>
              </a:rPr>
              <a:t>Endpoints:</a:t>
            </a:r>
          </a:p>
          <a:p>
            <a:pPr marL="285744" indent="-285744" defTabSz="914377">
              <a:buClr>
                <a:schemeClr val="accent2"/>
              </a:buClr>
              <a:buFont typeface="Arial" panose="020B0604020202020204" pitchFamily="34" charset="0"/>
              <a:buChar char="•"/>
              <a:defRPr/>
            </a:pPr>
            <a:r>
              <a:rPr lang="en-GB" sz="1400" dirty="0">
                <a:solidFill>
                  <a:schemeClr val="tx1"/>
                </a:solidFill>
              </a:rPr>
              <a:t>Primary - OS*</a:t>
            </a:r>
          </a:p>
          <a:p>
            <a:pPr marL="285744" indent="-285744" defTabSz="914377">
              <a:buClr>
                <a:schemeClr val="accent2"/>
              </a:buClr>
              <a:buFont typeface="Arial" panose="020B0604020202020204" pitchFamily="34" charset="0"/>
              <a:buChar char="•"/>
              <a:defRPr/>
            </a:pPr>
            <a:r>
              <a:rPr lang="en-GB" sz="1400" dirty="0">
                <a:solidFill>
                  <a:schemeClr val="tx1"/>
                </a:solidFill>
              </a:rPr>
              <a:t>Secondary - </a:t>
            </a:r>
            <a:r>
              <a:rPr lang="en-GB" sz="1400" dirty="0" err="1">
                <a:solidFill>
                  <a:schemeClr val="tx1"/>
                </a:solidFill>
              </a:rPr>
              <a:t>rwPFS</a:t>
            </a:r>
            <a:r>
              <a:rPr lang="en-GB" sz="1400" baseline="30000" dirty="0">
                <a:solidFill>
                  <a:schemeClr val="tx1"/>
                </a:solidFill>
                <a:cs typeface="Calibri" panose="020F0502020204030204" pitchFamily="34" charset="0"/>
              </a:rPr>
              <a:t>†</a:t>
            </a:r>
            <a:r>
              <a:rPr lang="en-GB" sz="1400" dirty="0">
                <a:solidFill>
                  <a:schemeClr val="tx1"/>
                </a:solidFill>
              </a:rPr>
              <a:t> </a:t>
            </a:r>
            <a:endParaRPr lang="en-GB" sz="1200" dirty="0">
              <a:solidFill>
                <a:schemeClr val="tx1"/>
              </a:solidFill>
            </a:endParaRPr>
          </a:p>
        </p:txBody>
      </p:sp>
      <p:sp>
        <p:nvSpPr>
          <p:cNvPr id="39" name="Rectangle: Rounded Corners 38">
            <a:extLst>
              <a:ext uri="{FF2B5EF4-FFF2-40B4-BE49-F238E27FC236}">
                <a16:creationId xmlns:a16="http://schemas.microsoft.com/office/drawing/2014/main" id="{269A616A-8930-4C8D-9B75-EB472E4B1A25}"/>
              </a:ext>
            </a:extLst>
          </p:cNvPr>
          <p:cNvSpPr/>
          <p:nvPr/>
        </p:nvSpPr>
        <p:spPr>
          <a:xfrm>
            <a:off x="446401" y="3320878"/>
            <a:ext cx="3831687" cy="2521628"/>
          </a:xfrm>
          <a:prstGeom prst="roundRect">
            <a:avLst>
              <a:gd name="adj" fmla="val 10871"/>
            </a:avLst>
          </a:prstGeom>
          <a:noFill/>
          <a:ln w="12700" cap="flat" cmpd="sng" algn="ctr">
            <a:solidFill>
              <a:srgbClr val="0000C9"/>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algn="ctr" defTabSz="622284">
              <a:lnSpc>
                <a:spcPct val="90000"/>
              </a:lnSpc>
              <a:spcAft>
                <a:spcPts val="900"/>
              </a:spcAft>
              <a:defRPr/>
            </a:pPr>
            <a:r>
              <a:rPr lang="en-US" sz="1400" b="1" dirty="0">
                <a:solidFill>
                  <a:schemeClr val="tx1"/>
                </a:solidFill>
                <a:latin typeface="Arial"/>
                <a:cs typeface="Arial" panose="020B0604020202020204" pitchFamily="34" charset="0"/>
              </a:rPr>
              <a:t>KEY ELIGIBILITY CRITERIA</a:t>
            </a:r>
          </a:p>
          <a:p>
            <a:pPr marL="114297" lvl="1" indent="-114297" defTabSz="622284">
              <a:lnSpc>
                <a:spcPct val="90000"/>
              </a:lnSpc>
              <a:spcAft>
                <a:spcPts val="900"/>
              </a:spcAft>
              <a:buClr>
                <a:schemeClr val="accent2"/>
              </a:buClr>
              <a:buFontTx/>
              <a:buChar char="•"/>
              <a:defRPr/>
            </a:pPr>
            <a:r>
              <a:rPr lang="en-US" sz="1333" dirty="0">
                <a:solidFill>
                  <a:schemeClr val="tx1"/>
                </a:solidFill>
                <a:latin typeface="Arial"/>
                <a:cs typeface="Arial" panose="020B0604020202020204" pitchFamily="34" charset="0"/>
              </a:rPr>
              <a:t>Postmenopausal women and men aged ≥18 years with HR+/HER2‒ MBC (N = 2888)</a:t>
            </a:r>
          </a:p>
          <a:p>
            <a:pPr marL="114297" lvl="1" indent="-114297" defTabSz="622284">
              <a:lnSpc>
                <a:spcPct val="90000"/>
              </a:lnSpc>
              <a:spcAft>
                <a:spcPts val="900"/>
              </a:spcAft>
              <a:buClr>
                <a:schemeClr val="accent2"/>
              </a:buClr>
              <a:buFontTx/>
              <a:buChar char="•"/>
              <a:defRPr/>
            </a:pPr>
            <a:r>
              <a:rPr lang="en-US" sz="1333" dirty="0">
                <a:solidFill>
                  <a:schemeClr val="tx1"/>
                </a:solidFill>
                <a:latin typeface="Arial"/>
                <a:cs typeface="Arial" panose="020B0604020202020204" pitchFamily="34" charset="0"/>
              </a:rPr>
              <a:t>Index date i.e., start date of the first line MBC treatment (PAL plus AI or AI alone)  from 03 February 2015 to 31 March 2020 </a:t>
            </a:r>
          </a:p>
          <a:p>
            <a:pPr marL="114297" lvl="1" indent="-114297" defTabSz="622284">
              <a:lnSpc>
                <a:spcPct val="90000"/>
              </a:lnSpc>
              <a:spcAft>
                <a:spcPts val="900"/>
              </a:spcAft>
              <a:buClr>
                <a:schemeClr val="accent2"/>
              </a:buClr>
              <a:buFontTx/>
              <a:buChar char="•"/>
              <a:defRPr/>
            </a:pPr>
            <a:r>
              <a:rPr lang="en-US" sz="1333" dirty="0">
                <a:solidFill>
                  <a:schemeClr val="tx1"/>
                </a:solidFill>
                <a:latin typeface="Arial"/>
                <a:cs typeface="Arial" panose="020B0604020202020204" pitchFamily="34" charset="0"/>
              </a:rPr>
              <a:t>Follow up from index date to death, study end (data cut-off, 30 September 2020), or last visit, whichever occurred first</a:t>
            </a:r>
          </a:p>
          <a:p>
            <a:pPr marL="114297" lvl="1" indent="-114297" defTabSz="622284">
              <a:lnSpc>
                <a:spcPct val="90000"/>
              </a:lnSpc>
              <a:spcAft>
                <a:spcPts val="900"/>
              </a:spcAft>
              <a:buClr>
                <a:schemeClr val="accent2"/>
              </a:buClr>
              <a:buFontTx/>
              <a:buChar char="•"/>
              <a:defRPr/>
            </a:pPr>
            <a:r>
              <a:rPr lang="en-US" sz="1333" dirty="0">
                <a:solidFill>
                  <a:schemeClr val="tx1"/>
                </a:solidFill>
                <a:latin typeface="Arial"/>
                <a:cs typeface="Arial" panose="020B0604020202020204" pitchFamily="34" charset="0"/>
              </a:rPr>
              <a:t>Available for 6-month follow up</a:t>
            </a:r>
            <a:endParaRPr lang="en-US" sz="1333" strike="sngStrike" dirty="0">
              <a:solidFill>
                <a:schemeClr val="tx1"/>
              </a:solidFill>
              <a:latin typeface="Arial"/>
              <a:cs typeface="Arial" panose="020B0604020202020204" pitchFamily="34" charset="0"/>
            </a:endParaRPr>
          </a:p>
        </p:txBody>
      </p:sp>
      <p:sp>
        <p:nvSpPr>
          <p:cNvPr id="40" name="Rectangle: Rounded Corners 39">
            <a:extLst>
              <a:ext uri="{FF2B5EF4-FFF2-40B4-BE49-F238E27FC236}">
                <a16:creationId xmlns:a16="http://schemas.microsoft.com/office/drawing/2014/main" id="{5D5F0409-9871-4A22-8EF8-3464A1E8656B}"/>
              </a:ext>
            </a:extLst>
          </p:cNvPr>
          <p:cNvSpPr/>
          <p:nvPr/>
        </p:nvSpPr>
        <p:spPr>
          <a:xfrm>
            <a:off x="4618486" y="3576213"/>
            <a:ext cx="1477516" cy="709372"/>
          </a:xfrm>
          <a:prstGeom prst="roundRect">
            <a:avLst/>
          </a:prstGeom>
          <a:solidFill>
            <a:srgbClr val="7EBA00"/>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defRPr/>
            </a:pPr>
            <a:r>
              <a:rPr lang="en-GB" sz="1400">
                <a:solidFill>
                  <a:prstClr val="white"/>
                </a:solidFill>
                <a:latin typeface="Arial"/>
              </a:rPr>
              <a:t>PAL+AI</a:t>
            </a:r>
          </a:p>
          <a:p>
            <a:pPr algn="ctr" defTabSz="914377">
              <a:defRPr/>
            </a:pPr>
            <a:r>
              <a:rPr lang="en-GB" sz="1400">
                <a:solidFill>
                  <a:prstClr val="white"/>
                </a:solidFill>
                <a:latin typeface="Arial"/>
              </a:rPr>
              <a:t>(n=1,324) </a:t>
            </a:r>
            <a:endParaRPr lang="en-US" sz="1400">
              <a:solidFill>
                <a:prstClr val="white"/>
              </a:solidFill>
              <a:latin typeface="Arial"/>
            </a:endParaRPr>
          </a:p>
        </p:txBody>
      </p:sp>
      <p:sp>
        <p:nvSpPr>
          <p:cNvPr id="41" name="Rectangle: Rounded Corners 40">
            <a:extLst>
              <a:ext uri="{FF2B5EF4-FFF2-40B4-BE49-F238E27FC236}">
                <a16:creationId xmlns:a16="http://schemas.microsoft.com/office/drawing/2014/main" id="{74BAB9C6-8D3B-4894-AB46-9B32FBA711EE}"/>
              </a:ext>
            </a:extLst>
          </p:cNvPr>
          <p:cNvSpPr/>
          <p:nvPr/>
        </p:nvSpPr>
        <p:spPr>
          <a:xfrm>
            <a:off x="4618483" y="4390048"/>
            <a:ext cx="1477516" cy="709372"/>
          </a:xfrm>
          <a:prstGeom prst="roundRect">
            <a:avLst/>
          </a:prstGeom>
          <a:solidFill>
            <a:srgbClr val="666666"/>
          </a:solidFill>
          <a:ln w="12700" cap="flat" cmpd="sng" algn="ctr">
            <a:no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77">
              <a:defRPr/>
            </a:pPr>
            <a:r>
              <a:rPr lang="en-GB" sz="1400">
                <a:solidFill>
                  <a:prstClr val="white"/>
                </a:solidFill>
                <a:latin typeface="Arial"/>
              </a:rPr>
              <a:t>AI</a:t>
            </a:r>
          </a:p>
          <a:p>
            <a:pPr algn="ctr" defTabSz="914377">
              <a:defRPr/>
            </a:pPr>
            <a:r>
              <a:rPr lang="en-GB" sz="1400">
                <a:solidFill>
                  <a:prstClr val="white"/>
                </a:solidFill>
                <a:latin typeface="Arial"/>
              </a:rPr>
              <a:t>(n=1,564) </a:t>
            </a:r>
          </a:p>
        </p:txBody>
      </p:sp>
      <p:cxnSp>
        <p:nvCxnSpPr>
          <p:cNvPr id="42" name="Connector: Elbow 41">
            <a:extLst>
              <a:ext uri="{FF2B5EF4-FFF2-40B4-BE49-F238E27FC236}">
                <a16:creationId xmlns:a16="http://schemas.microsoft.com/office/drawing/2014/main" id="{A8322AC7-EB95-43B8-91AF-58B6B4838DDE}"/>
              </a:ext>
            </a:extLst>
          </p:cNvPr>
          <p:cNvCxnSpPr>
            <a:cxnSpLocks/>
            <a:stCxn id="39" idx="3"/>
            <a:endCxn id="40" idx="1"/>
          </p:cNvCxnSpPr>
          <p:nvPr/>
        </p:nvCxnSpPr>
        <p:spPr>
          <a:xfrm flipV="1">
            <a:off x="4278087" y="3930900"/>
            <a:ext cx="340399" cy="650793"/>
          </a:xfrm>
          <a:prstGeom prst="bentConnector3">
            <a:avLst/>
          </a:prstGeom>
          <a:noFill/>
          <a:ln w="6350" cap="flat" cmpd="sng" algn="ctr">
            <a:solidFill>
              <a:srgbClr val="000000"/>
            </a:solidFill>
            <a:prstDash val="solid"/>
            <a:miter lim="800000"/>
            <a:tailEnd type="triangle"/>
          </a:ln>
          <a:effectLst/>
        </p:spPr>
      </p:cxnSp>
      <p:cxnSp>
        <p:nvCxnSpPr>
          <p:cNvPr id="43" name="Connector: Elbow 42">
            <a:extLst>
              <a:ext uri="{FF2B5EF4-FFF2-40B4-BE49-F238E27FC236}">
                <a16:creationId xmlns:a16="http://schemas.microsoft.com/office/drawing/2014/main" id="{0D3E5CF6-4FDF-4627-9C87-F8EEBE4838DF}"/>
              </a:ext>
            </a:extLst>
          </p:cNvPr>
          <p:cNvCxnSpPr>
            <a:cxnSpLocks/>
            <a:stCxn id="39" idx="3"/>
            <a:endCxn id="41" idx="1"/>
          </p:cNvCxnSpPr>
          <p:nvPr/>
        </p:nvCxnSpPr>
        <p:spPr>
          <a:xfrm>
            <a:off x="4278087" y="4581693"/>
            <a:ext cx="340396" cy="163041"/>
          </a:xfrm>
          <a:prstGeom prst="bentConnector3">
            <a:avLst/>
          </a:prstGeom>
          <a:noFill/>
          <a:ln w="6350" cap="flat" cmpd="sng" algn="ctr">
            <a:solidFill>
              <a:srgbClr val="000000"/>
            </a:solidFill>
            <a:prstDash val="solid"/>
            <a:miter lim="800000"/>
            <a:tailEnd type="triangle"/>
          </a:ln>
          <a:effectLst/>
        </p:spPr>
      </p:cxnSp>
      <p:sp>
        <p:nvSpPr>
          <p:cNvPr id="4" name="Footer Placeholder 3">
            <a:extLst>
              <a:ext uri="{FF2B5EF4-FFF2-40B4-BE49-F238E27FC236}">
                <a16:creationId xmlns:a16="http://schemas.microsoft.com/office/drawing/2014/main" id="{AA791C5D-F88F-E28B-A479-C6D07BE3F49F}"/>
              </a:ext>
            </a:extLst>
          </p:cNvPr>
          <p:cNvSpPr>
            <a:spLocks noGrp="1"/>
          </p:cNvSpPr>
          <p:nvPr>
            <p:ph type="ftr" sz="quarter" idx="3"/>
          </p:nvPr>
        </p:nvSpPr>
        <p:spPr/>
        <p:txBody>
          <a:bodyPr/>
          <a:lstStyle/>
          <a:p>
            <a:r>
              <a:rPr lang="en-US" sz="1000" dirty="0"/>
              <a:t>*OS was defined as the time in months from the index date to death from any cause; </a:t>
            </a:r>
            <a:r>
              <a:rPr lang="en-US" sz="1000" baseline="30000" dirty="0"/>
              <a:t>†</a:t>
            </a:r>
            <a:r>
              <a:rPr lang="en-US" sz="1000" dirty="0" err="1"/>
              <a:t>rwPFS</a:t>
            </a:r>
            <a:r>
              <a:rPr lang="en-US" sz="1000" dirty="0"/>
              <a:t> was defined as the number of months from index date to the date of the first documentation of real-world progressive disease or death due to any cause, whichever occurred first.</a:t>
            </a:r>
          </a:p>
          <a:p>
            <a:r>
              <a:rPr lang="en-US" sz="1000" dirty="0"/>
              <a:t>AI, aromatase inhibitor; CI, confidence interval; CR, complete response; HER2-, human epidermal growth factor receptor 2 negative; HR, hazard ratio; HR+, hormone receptor positive; </a:t>
            </a:r>
            <a:r>
              <a:rPr lang="en-US" sz="1000" dirty="0" err="1"/>
              <a:t>mBC</a:t>
            </a:r>
            <a:r>
              <a:rPr lang="en-US" sz="1000" dirty="0"/>
              <a:t>, metastatic breast cancer; OS, overall survival; PAL, </a:t>
            </a:r>
            <a:r>
              <a:rPr lang="en-US" sz="1000" dirty="0" err="1"/>
              <a:t>palbociclib</a:t>
            </a:r>
            <a:r>
              <a:rPr lang="en-US" sz="1000" dirty="0"/>
              <a:t>; </a:t>
            </a:r>
            <a:r>
              <a:rPr lang="en-US" sz="1000" dirty="0" err="1"/>
              <a:t>rwPFS</a:t>
            </a:r>
            <a:r>
              <a:rPr lang="en-US" sz="1000" dirty="0"/>
              <a:t>, real-world progression-free survival; </a:t>
            </a:r>
            <a:r>
              <a:rPr lang="en-US" sz="1000" dirty="0" err="1"/>
              <a:t>sIPTW</a:t>
            </a:r>
            <a:r>
              <a:rPr lang="en-US" sz="1000" dirty="0"/>
              <a:t>, stabilized inverse probability treatment weighting.</a:t>
            </a:r>
          </a:p>
          <a:p>
            <a:r>
              <a:rPr lang="en-US" sz="1000" dirty="0" err="1"/>
              <a:t>Rugo</a:t>
            </a:r>
            <a:r>
              <a:rPr lang="en-US" sz="1000" dirty="0"/>
              <a:t> HS, et al. </a:t>
            </a:r>
            <a:r>
              <a:rPr lang="en-US" sz="1000" i="1" dirty="0" err="1"/>
              <a:t>NPJ</a:t>
            </a:r>
            <a:r>
              <a:rPr lang="en-US" sz="1000" i="1" dirty="0"/>
              <a:t> Breast Cancer. </a:t>
            </a:r>
            <a:r>
              <a:rPr lang="en-US" sz="1000" dirty="0"/>
              <a:t>2022;8(1):114.</a:t>
            </a:r>
          </a:p>
        </p:txBody>
      </p:sp>
    </p:spTree>
    <p:extLst>
      <p:ext uri="{BB962C8B-B14F-4D97-AF65-F5344CB8AC3E}">
        <p14:creationId xmlns:p14="http://schemas.microsoft.com/office/powerpoint/2010/main" val="3593655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Rectangle 319">
            <a:extLst>
              <a:ext uri="{FF2B5EF4-FFF2-40B4-BE49-F238E27FC236}">
                <a16:creationId xmlns:a16="http://schemas.microsoft.com/office/drawing/2014/main" id="{A200AFCF-3B80-4262-8379-3136193D4059}"/>
              </a:ext>
            </a:extLst>
          </p:cNvPr>
          <p:cNvSpPr/>
          <p:nvPr/>
        </p:nvSpPr>
        <p:spPr>
          <a:xfrm>
            <a:off x="296337" y="6247056"/>
            <a:ext cx="1733571" cy="52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6">
              <a:defRPr/>
            </a:pPr>
            <a:endParaRPr lang="en-US">
              <a:solidFill>
                <a:srgbClr val="FFFFFF"/>
              </a:solidFill>
              <a:latin typeface="Arial"/>
            </a:endParaRPr>
          </a:p>
        </p:txBody>
      </p:sp>
      <p:sp>
        <p:nvSpPr>
          <p:cNvPr id="2" name="Title 1">
            <a:extLst>
              <a:ext uri="{FF2B5EF4-FFF2-40B4-BE49-F238E27FC236}">
                <a16:creationId xmlns:a16="http://schemas.microsoft.com/office/drawing/2014/main" id="{EADA81C4-3BAA-40B2-B408-7EFC73A5654F}"/>
              </a:ext>
            </a:extLst>
          </p:cNvPr>
          <p:cNvSpPr>
            <a:spLocks noGrp="1"/>
          </p:cNvSpPr>
          <p:nvPr>
            <p:ph type="title"/>
          </p:nvPr>
        </p:nvSpPr>
        <p:spPr>
          <a:xfrm>
            <a:off x="609600" y="199506"/>
            <a:ext cx="10744200" cy="1201022"/>
          </a:xfrm>
        </p:spPr>
        <p:txBody>
          <a:bodyPr>
            <a:normAutofit/>
          </a:bodyPr>
          <a:lstStyle/>
          <a:p>
            <a:r>
              <a:rPr lang="en-GB" sz="2800" dirty="0"/>
              <a:t>P-REALITY X: </a:t>
            </a:r>
            <a:br>
              <a:rPr lang="en-GB" sz="2800" dirty="0"/>
            </a:br>
            <a:r>
              <a:rPr lang="en-GB" sz="2800" dirty="0"/>
              <a:t>Overall Survival Before and After </a:t>
            </a:r>
            <a:r>
              <a:rPr lang="en-GB" sz="2800" dirty="0" err="1"/>
              <a:t>sIPTW</a:t>
            </a:r>
            <a:r>
              <a:rPr lang="en-GB" sz="2800" dirty="0"/>
              <a:t> and PSM</a:t>
            </a:r>
            <a:endParaRPr lang="en-US" sz="2800" dirty="0"/>
          </a:p>
        </p:txBody>
      </p:sp>
      <p:pic>
        <p:nvPicPr>
          <p:cNvPr id="600" name="Graphic 599">
            <a:extLst>
              <a:ext uri="{FF2B5EF4-FFF2-40B4-BE49-F238E27FC236}">
                <a16:creationId xmlns:a16="http://schemas.microsoft.com/office/drawing/2014/main" id="{8025CFB0-00EF-4F4A-A1A3-EBCD22DB765F}"/>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51268" y="1740125"/>
            <a:ext cx="3143875" cy="1316633"/>
          </a:xfrm>
          <a:prstGeom prst="rect">
            <a:avLst/>
          </a:prstGeom>
        </p:spPr>
      </p:pic>
      <p:pic>
        <p:nvPicPr>
          <p:cNvPr id="601" name="Graphic 600">
            <a:extLst>
              <a:ext uri="{FF2B5EF4-FFF2-40B4-BE49-F238E27FC236}">
                <a16:creationId xmlns:a16="http://schemas.microsoft.com/office/drawing/2014/main" id="{FFB75CED-944F-4FDC-A6B8-744784837C56}"/>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99541" y="1744382"/>
            <a:ext cx="3138319" cy="1296501"/>
          </a:xfrm>
          <a:prstGeom prst="rect">
            <a:avLst/>
          </a:prstGeom>
        </p:spPr>
      </p:pic>
      <p:pic>
        <p:nvPicPr>
          <p:cNvPr id="602" name="Graphic 601">
            <a:extLst>
              <a:ext uri="{FF2B5EF4-FFF2-40B4-BE49-F238E27FC236}">
                <a16:creationId xmlns:a16="http://schemas.microsoft.com/office/drawing/2014/main" id="{C0A89F87-236E-4441-A601-148BF934E48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88665" y="1754361"/>
            <a:ext cx="3096349" cy="1318271"/>
          </a:xfrm>
          <a:prstGeom prst="rect">
            <a:avLst/>
          </a:prstGeom>
        </p:spPr>
      </p:pic>
      <p:sp>
        <p:nvSpPr>
          <p:cNvPr id="603" name="TextBox 602">
            <a:extLst>
              <a:ext uri="{FF2B5EF4-FFF2-40B4-BE49-F238E27FC236}">
                <a16:creationId xmlns:a16="http://schemas.microsoft.com/office/drawing/2014/main" id="{78EC809D-DBFA-4497-A612-23F86A2879E2}"/>
              </a:ext>
            </a:extLst>
          </p:cNvPr>
          <p:cNvSpPr txBox="1"/>
          <p:nvPr/>
        </p:nvSpPr>
        <p:spPr>
          <a:xfrm>
            <a:off x="769267" y="3784649"/>
            <a:ext cx="57708"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0</a:t>
            </a:r>
          </a:p>
        </p:txBody>
      </p:sp>
      <p:cxnSp>
        <p:nvCxnSpPr>
          <p:cNvPr id="604" name="Straight Connector 603">
            <a:extLst>
              <a:ext uri="{FF2B5EF4-FFF2-40B4-BE49-F238E27FC236}">
                <a16:creationId xmlns:a16="http://schemas.microsoft.com/office/drawing/2014/main" id="{62264395-7B15-4215-A6F5-C6B8342ACA28}"/>
              </a:ext>
            </a:extLst>
          </p:cNvPr>
          <p:cNvCxnSpPr/>
          <p:nvPr/>
        </p:nvCxnSpPr>
        <p:spPr>
          <a:xfrm>
            <a:off x="841920" y="3837239"/>
            <a:ext cx="48603" cy="0"/>
          </a:xfrm>
          <a:prstGeom prst="line">
            <a:avLst/>
          </a:prstGeom>
          <a:noFill/>
          <a:ln w="9525" cap="flat" cmpd="sng" algn="ctr">
            <a:solidFill>
              <a:srgbClr val="666666"/>
            </a:solidFill>
            <a:prstDash val="solid"/>
            <a:miter lim="800000"/>
          </a:ln>
          <a:effectLst/>
        </p:spPr>
      </p:cxnSp>
      <p:sp>
        <p:nvSpPr>
          <p:cNvPr id="605" name="TextBox 604">
            <a:extLst>
              <a:ext uri="{FF2B5EF4-FFF2-40B4-BE49-F238E27FC236}">
                <a16:creationId xmlns:a16="http://schemas.microsoft.com/office/drawing/2014/main" id="{2B9C3141-1C78-47C3-A177-7C9BF71FCC9F}"/>
              </a:ext>
            </a:extLst>
          </p:cNvPr>
          <p:cNvSpPr txBox="1"/>
          <p:nvPr/>
        </p:nvSpPr>
        <p:spPr>
          <a:xfrm>
            <a:off x="861802" y="3900913"/>
            <a:ext cx="57708"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0</a:t>
            </a:r>
          </a:p>
        </p:txBody>
      </p:sp>
      <p:cxnSp>
        <p:nvCxnSpPr>
          <p:cNvPr id="606" name="Straight Connector 605">
            <a:extLst>
              <a:ext uri="{FF2B5EF4-FFF2-40B4-BE49-F238E27FC236}">
                <a16:creationId xmlns:a16="http://schemas.microsoft.com/office/drawing/2014/main" id="{48338562-3222-42B7-8726-2159C3425078}"/>
              </a:ext>
            </a:extLst>
          </p:cNvPr>
          <p:cNvCxnSpPr>
            <a:cxnSpLocks/>
          </p:cNvCxnSpPr>
          <p:nvPr/>
        </p:nvCxnSpPr>
        <p:spPr>
          <a:xfrm rot="5400000">
            <a:off x="859220" y="3869263"/>
            <a:ext cx="55880" cy="0"/>
          </a:xfrm>
          <a:prstGeom prst="line">
            <a:avLst/>
          </a:prstGeom>
          <a:noFill/>
          <a:ln w="9525" cap="flat" cmpd="sng" algn="ctr">
            <a:solidFill>
              <a:srgbClr val="666666"/>
            </a:solidFill>
            <a:prstDash val="solid"/>
            <a:miter lim="800000"/>
          </a:ln>
          <a:effectLst/>
        </p:spPr>
      </p:cxnSp>
      <p:sp>
        <p:nvSpPr>
          <p:cNvPr id="607" name="TextBox 606">
            <a:extLst>
              <a:ext uri="{FF2B5EF4-FFF2-40B4-BE49-F238E27FC236}">
                <a16:creationId xmlns:a16="http://schemas.microsoft.com/office/drawing/2014/main" id="{A4A2452B-76C0-4D20-B93F-FFCFB1C4C847}"/>
              </a:ext>
            </a:extLst>
          </p:cNvPr>
          <p:cNvSpPr txBox="1"/>
          <p:nvPr/>
        </p:nvSpPr>
        <p:spPr>
          <a:xfrm rot="16200000">
            <a:off x="-733114" y="2742891"/>
            <a:ext cx="2578889" cy="153888"/>
          </a:xfrm>
          <a:prstGeom prst="rect">
            <a:avLst/>
          </a:prstGeom>
          <a:noFill/>
        </p:spPr>
        <p:txBody>
          <a:bodyPr wrap="square" lIns="0" tIns="0" rIns="0" bIns="0" rtlCol="0">
            <a:spAutoFit/>
          </a:bodyPr>
          <a:lstStyle/>
          <a:p>
            <a:pPr algn="ctr" defTabSz="914286">
              <a:defRPr/>
            </a:pPr>
            <a:r>
              <a:rPr lang="en-US" sz="1000" b="1">
                <a:solidFill>
                  <a:srgbClr val="000000"/>
                </a:solidFill>
                <a:latin typeface="Arial"/>
                <a:cs typeface="Arial" panose="020B0604020202020204" pitchFamily="34" charset="0"/>
              </a:rPr>
              <a:t>Overall Survival (%)</a:t>
            </a:r>
          </a:p>
        </p:txBody>
      </p:sp>
      <p:sp>
        <p:nvSpPr>
          <p:cNvPr id="608" name="TextBox 607">
            <a:extLst>
              <a:ext uri="{FF2B5EF4-FFF2-40B4-BE49-F238E27FC236}">
                <a16:creationId xmlns:a16="http://schemas.microsoft.com/office/drawing/2014/main" id="{CEF6B29F-878E-4473-80FF-1AABA88EE158}"/>
              </a:ext>
            </a:extLst>
          </p:cNvPr>
          <p:cNvSpPr txBox="1"/>
          <p:nvPr/>
        </p:nvSpPr>
        <p:spPr>
          <a:xfrm>
            <a:off x="711557" y="3361653"/>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20</a:t>
            </a:r>
          </a:p>
        </p:txBody>
      </p:sp>
      <p:cxnSp>
        <p:nvCxnSpPr>
          <p:cNvPr id="609" name="Straight Connector 608">
            <a:extLst>
              <a:ext uri="{FF2B5EF4-FFF2-40B4-BE49-F238E27FC236}">
                <a16:creationId xmlns:a16="http://schemas.microsoft.com/office/drawing/2014/main" id="{D0187979-3C49-4639-8F70-83A25F6E08C1}"/>
              </a:ext>
            </a:extLst>
          </p:cNvPr>
          <p:cNvCxnSpPr/>
          <p:nvPr/>
        </p:nvCxnSpPr>
        <p:spPr>
          <a:xfrm>
            <a:off x="841920" y="3420831"/>
            <a:ext cx="48603" cy="0"/>
          </a:xfrm>
          <a:prstGeom prst="line">
            <a:avLst/>
          </a:prstGeom>
          <a:noFill/>
          <a:ln w="9525" cap="flat" cmpd="sng" algn="ctr">
            <a:solidFill>
              <a:srgbClr val="666666"/>
            </a:solidFill>
            <a:prstDash val="solid"/>
            <a:miter lim="800000"/>
          </a:ln>
          <a:effectLst/>
        </p:spPr>
      </p:cxnSp>
      <p:sp>
        <p:nvSpPr>
          <p:cNvPr id="610" name="TextBox 609">
            <a:extLst>
              <a:ext uri="{FF2B5EF4-FFF2-40B4-BE49-F238E27FC236}">
                <a16:creationId xmlns:a16="http://schemas.microsoft.com/office/drawing/2014/main" id="{09B75025-B7E5-4F0C-9BE8-AA22C223BF82}"/>
              </a:ext>
            </a:extLst>
          </p:cNvPr>
          <p:cNvSpPr txBox="1"/>
          <p:nvPr/>
        </p:nvSpPr>
        <p:spPr>
          <a:xfrm>
            <a:off x="711557" y="2948909"/>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40</a:t>
            </a:r>
          </a:p>
        </p:txBody>
      </p:sp>
      <p:cxnSp>
        <p:nvCxnSpPr>
          <p:cNvPr id="611" name="Straight Connector 610">
            <a:extLst>
              <a:ext uri="{FF2B5EF4-FFF2-40B4-BE49-F238E27FC236}">
                <a16:creationId xmlns:a16="http://schemas.microsoft.com/office/drawing/2014/main" id="{EFA5966D-4470-48F2-9120-CA0E043C3A71}"/>
              </a:ext>
            </a:extLst>
          </p:cNvPr>
          <p:cNvCxnSpPr/>
          <p:nvPr/>
        </p:nvCxnSpPr>
        <p:spPr>
          <a:xfrm>
            <a:off x="841920" y="3003983"/>
            <a:ext cx="48603" cy="0"/>
          </a:xfrm>
          <a:prstGeom prst="line">
            <a:avLst/>
          </a:prstGeom>
          <a:noFill/>
          <a:ln w="9525" cap="flat" cmpd="sng" algn="ctr">
            <a:solidFill>
              <a:srgbClr val="666666"/>
            </a:solidFill>
            <a:prstDash val="solid"/>
            <a:miter lim="800000"/>
          </a:ln>
          <a:effectLst/>
        </p:spPr>
      </p:cxnSp>
      <p:sp>
        <p:nvSpPr>
          <p:cNvPr id="612" name="TextBox 611">
            <a:extLst>
              <a:ext uri="{FF2B5EF4-FFF2-40B4-BE49-F238E27FC236}">
                <a16:creationId xmlns:a16="http://schemas.microsoft.com/office/drawing/2014/main" id="{3948AF65-E5FD-498D-83E9-7B0265849B31}"/>
              </a:ext>
            </a:extLst>
          </p:cNvPr>
          <p:cNvSpPr txBox="1"/>
          <p:nvPr/>
        </p:nvSpPr>
        <p:spPr>
          <a:xfrm>
            <a:off x="711557" y="2535250"/>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60</a:t>
            </a:r>
          </a:p>
        </p:txBody>
      </p:sp>
      <p:cxnSp>
        <p:nvCxnSpPr>
          <p:cNvPr id="613" name="Straight Connector 612">
            <a:extLst>
              <a:ext uri="{FF2B5EF4-FFF2-40B4-BE49-F238E27FC236}">
                <a16:creationId xmlns:a16="http://schemas.microsoft.com/office/drawing/2014/main" id="{0F7A05A0-0A5E-4F62-B4DF-0F4E830F4B38}"/>
              </a:ext>
            </a:extLst>
          </p:cNvPr>
          <p:cNvCxnSpPr/>
          <p:nvPr/>
        </p:nvCxnSpPr>
        <p:spPr>
          <a:xfrm>
            <a:off x="841920" y="2587135"/>
            <a:ext cx="48603" cy="0"/>
          </a:xfrm>
          <a:prstGeom prst="line">
            <a:avLst/>
          </a:prstGeom>
          <a:noFill/>
          <a:ln w="9525" cap="flat" cmpd="sng" algn="ctr">
            <a:solidFill>
              <a:srgbClr val="666666"/>
            </a:solidFill>
            <a:prstDash val="solid"/>
            <a:miter lim="800000"/>
          </a:ln>
          <a:effectLst/>
        </p:spPr>
      </p:cxnSp>
      <p:sp>
        <p:nvSpPr>
          <p:cNvPr id="614" name="TextBox 613">
            <a:extLst>
              <a:ext uri="{FF2B5EF4-FFF2-40B4-BE49-F238E27FC236}">
                <a16:creationId xmlns:a16="http://schemas.microsoft.com/office/drawing/2014/main" id="{88B82789-02AC-49C2-ADEA-9B2F3A0CFB3F}"/>
              </a:ext>
            </a:extLst>
          </p:cNvPr>
          <p:cNvSpPr txBox="1"/>
          <p:nvPr/>
        </p:nvSpPr>
        <p:spPr>
          <a:xfrm>
            <a:off x="711557" y="2120875"/>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80</a:t>
            </a:r>
          </a:p>
        </p:txBody>
      </p:sp>
      <p:cxnSp>
        <p:nvCxnSpPr>
          <p:cNvPr id="615" name="Straight Connector 614">
            <a:extLst>
              <a:ext uri="{FF2B5EF4-FFF2-40B4-BE49-F238E27FC236}">
                <a16:creationId xmlns:a16="http://schemas.microsoft.com/office/drawing/2014/main" id="{68E5D5B7-4E10-473C-85C0-A5A0A59BFAD7}"/>
              </a:ext>
            </a:extLst>
          </p:cNvPr>
          <p:cNvCxnSpPr/>
          <p:nvPr/>
        </p:nvCxnSpPr>
        <p:spPr>
          <a:xfrm>
            <a:off x="841920" y="2170287"/>
            <a:ext cx="48603" cy="0"/>
          </a:xfrm>
          <a:prstGeom prst="line">
            <a:avLst/>
          </a:prstGeom>
          <a:noFill/>
          <a:ln w="9525" cap="flat" cmpd="sng" algn="ctr">
            <a:solidFill>
              <a:srgbClr val="666666"/>
            </a:solidFill>
            <a:prstDash val="solid"/>
            <a:miter lim="800000"/>
          </a:ln>
          <a:effectLst/>
        </p:spPr>
      </p:cxnSp>
      <p:sp>
        <p:nvSpPr>
          <p:cNvPr id="616" name="TextBox 615">
            <a:extLst>
              <a:ext uri="{FF2B5EF4-FFF2-40B4-BE49-F238E27FC236}">
                <a16:creationId xmlns:a16="http://schemas.microsoft.com/office/drawing/2014/main" id="{5DFFFFB3-EF2F-4B7E-8F58-56BA6162BB86}"/>
              </a:ext>
            </a:extLst>
          </p:cNvPr>
          <p:cNvSpPr txBox="1"/>
          <p:nvPr/>
        </p:nvSpPr>
        <p:spPr>
          <a:xfrm>
            <a:off x="653848" y="1695301"/>
            <a:ext cx="173124"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100</a:t>
            </a:r>
          </a:p>
        </p:txBody>
      </p:sp>
      <p:cxnSp>
        <p:nvCxnSpPr>
          <p:cNvPr id="617" name="Straight Connector 616">
            <a:extLst>
              <a:ext uri="{FF2B5EF4-FFF2-40B4-BE49-F238E27FC236}">
                <a16:creationId xmlns:a16="http://schemas.microsoft.com/office/drawing/2014/main" id="{320FF127-D43F-4DD0-AAE9-1971DAF1BBD8}"/>
              </a:ext>
            </a:extLst>
          </p:cNvPr>
          <p:cNvCxnSpPr/>
          <p:nvPr/>
        </p:nvCxnSpPr>
        <p:spPr>
          <a:xfrm>
            <a:off x="841920" y="1753439"/>
            <a:ext cx="48603" cy="0"/>
          </a:xfrm>
          <a:prstGeom prst="line">
            <a:avLst/>
          </a:prstGeom>
          <a:noFill/>
          <a:ln w="9525" cap="flat" cmpd="sng" algn="ctr">
            <a:solidFill>
              <a:srgbClr val="666666"/>
            </a:solidFill>
            <a:prstDash val="solid"/>
            <a:miter lim="800000"/>
          </a:ln>
          <a:effectLst/>
        </p:spPr>
      </p:cxnSp>
      <p:sp>
        <p:nvSpPr>
          <p:cNvPr id="618" name="TextBox 617">
            <a:extLst>
              <a:ext uri="{FF2B5EF4-FFF2-40B4-BE49-F238E27FC236}">
                <a16:creationId xmlns:a16="http://schemas.microsoft.com/office/drawing/2014/main" id="{2352A3EA-33F8-427D-90BE-7C2F7B44ECF7}"/>
              </a:ext>
            </a:extLst>
          </p:cNvPr>
          <p:cNvSpPr txBox="1"/>
          <p:nvPr/>
        </p:nvSpPr>
        <p:spPr>
          <a:xfrm>
            <a:off x="1139843" y="3900913"/>
            <a:ext cx="43591" cy="123111"/>
          </a:xfrm>
          <a:prstGeom prst="rect">
            <a:avLst/>
          </a:prstGeom>
          <a:noFill/>
        </p:spPr>
        <p:txBody>
          <a:bodyPr wrap="square" lIns="0" tIns="0" rIns="0" bIns="0" rtlCol="0">
            <a:spAutoFit/>
          </a:bodyPr>
          <a:lstStyle/>
          <a:p>
            <a:pPr algn="ctr" defTabSz="914286">
              <a:defRPr/>
            </a:pPr>
            <a:r>
              <a:rPr lang="en-US" sz="800">
                <a:solidFill>
                  <a:srgbClr val="000000"/>
                </a:solidFill>
                <a:latin typeface="Arial"/>
                <a:cs typeface="Arial" panose="020B0604020202020204" pitchFamily="34" charset="0"/>
              </a:rPr>
              <a:t>6</a:t>
            </a:r>
          </a:p>
        </p:txBody>
      </p:sp>
      <p:cxnSp>
        <p:nvCxnSpPr>
          <p:cNvPr id="619" name="Straight Connector 618">
            <a:extLst>
              <a:ext uri="{FF2B5EF4-FFF2-40B4-BE49-F238E27FC236}">
                <a16:creationId xmlns:a16="http://schemas.microsoft.com/office/drawing/2014/main" id="{8E09C1AB-EF68-443E-8CA3-8745F5669153}"/>
              </a:ext>
            </a:extLst>
          </p:cNvPr>
          <p:cNvCxnSpPr>
            <a:cxnSpLocks/>
          </p:cNvCxnSpPr>
          <p:nvPr/>
        </p:nvCxnSpPr>
        <p:spPr>
          <a:xfrm rot="5400000">
            <a:off x="1135170" y="3869263"/>
            <a:ext cx="55880" cy="0"/>
          </a:xfrm>
          <a:prstGeom prst="line">
            <a:avLst/>
          </a:prstGeom>
          <a:noFill/>
          <a:ln w="9525" cap="flat" cmpd="sng" algn="ctr">
            <a:solidFill>
              <a:srgbClr val="666666"/>
            </a:solidFill>
            <a:prstDash val="solid"/>
            <a:miter lim="800000"/>
          </a:ln>
          <a:effectLst/>
        </p:spPr>
      </p:cxnSp>
      <p:sp>
        <p:nvSpPr>
          <p:cNvPr id="620" name="TextBox 619">
            <a:extLst>
              <a:ext uri="{FF2B5EF4-FFF2-40B4-BE49-F238E27FC236}">
                <a16:creationId xmlns:a16="http://schemas.microsoft.com/office/drawing/2014/main" id="{AC2CE025-660D-4A39-8D8C-4B0E7D5AC9C5}"/>
              </a:ext>
            </a:extLst>
          </p:cNvPr>
          <p:cNvSpPr txBox="1"/>
          <p:nvPr/>
        </p:nvSpPr>
        <p:spPr>
          <a:xfrm>
            <a:off x="1368761" y="3900913"/>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12</a:t>
            </a:r>
          </a:p>
        </p:txBody>
      </p:sp>
      <p:cxnSp>
        <p:nvCxnSpPr>
          <p:cNvPr id="621" name="Straight Connector 620">
            <a:extLst>
              <a:ext uri="{FF2B5EF4-FFF2-40B4-BE49-F238E27FC236}">
                <a16:creationId xmlns:a16="http://schemas.microsoft.com/office/drawing/2014/main" id="{49BB4B5A-CBF2-4252-BF52-8FA07DA97D78}"/>
              </a:ext>
            </a:extLst>
          </p:cNvPr>
          <p:cNvCxnSpPr>
            <a:cxnSpLocks/>
          </p:cNvCxnSpPr>
          <p:nvPr/>
        </p:nvCxnSpPr>
        <p:spPr>
          <a:xfrm rot="5400000">
            <a:off x="1407946" y="3869263"/>
            <a:ext cx="55880" cy="0"/>
          </a:xfrm>
          <a:prstGeom prst="line">
            <a:avLst/>
          </a:prstGeom>
          <a:noFill/>
          <a:ln w="9525" cap="flat" cmpd="sng" algn="ctr">
            <a:solidFill>
              <a:srgbClr val="666666"/>
            </a:solidFill>
            <a:prstDash val="solid"/>
            <a:miter lim="800000"/>
          </a:ln>
          <a:effectLst/>
        </p:spPr>
      </p:cxnSp>
      <p:sp>
        <p:nvSpPr>
          <p:cNvPr id="622" name="TextBox 621">
            <a:extLst>
              <a:ext uri="{FF2B5EF4-FFF2-40B4-BE49-F238E27FC236}">
                <a16:creationId xmlns:a16="http://schemas.microsoft.com/office/drawing/2014/main" id="{7FA5A953-33D7-42BC-836E-2EA47B6FD9A0}"/>
              </a:ext>
            </a:extLst>
          </p:cNvPr>
          <p:cNvSpPr txBox="1"/>
          <p:nvPr/>
        </p:nvSpPr>
        <p:spPr>
          <a:xfrm>
            <a:off x="1647301" y="3900913"/>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18</a:t>
            </a:r>
          </a:p>
        </p:txBody>
      </p:sp>
      <p:cxnSp>
        <p:nvCxnSpPr>
          <p:cNvPr id="623" name="Straight Connector 622">
            <a:extLst>
              <a:ext uri="{FF2B5EF4-FFF2-40B4-BE49-F238E27FC236}">
                <a16:creationId xmlns:a16="http://schemas.microsoft.com/office/drawing/2014/main" id="{C569B85A-AC96-4E91-8C23-E26A8FBD1242}"/>
              </a:ext>
            </a:extLst>
          </p:cNvPr>
          <p:cNvCxnSpPr>
            <a:cxnSpLocks/>
          </p:cNvCxnSpPr>
          <p:nvPr/>
        </p:nvCxnSpPr>
        <p:spPr>
          <a:xfrm rot="5400000">
            <a:off x="1680722" y="3869263"/>
            <a:ext cx="55880" cy="0"/>
          </a:xfrm>
          <a:prstGeom prst="line">
            <a:avLst/>
          </a:prstGeom>
          <a:noFill/>
          <a:ln w="9525" cap="flat" cmpd="sng" algn="ctr">
            <a:solidFill>
              <a:srgbClr val="666666"/>
            </a:solidFill>
            <a:prstDash val="solid"/>
            <a:miter lim="800000"/>
          </a:ln>
          <a:effectLst/>
        </p:spPr>
      </p:cxnSp>
      <p:sp>
        <p:nvSpPr>
          <p:cNvPr id="624" name="TextBox 623">
            <a:extLst>
              <a:ext uri="{FF2B5EF4-FFF2-40B4-BE49-F238E27FC236}">
                <a16:creationId xmlns:a16="http://schemas.microsoft.com/office/drawing/2014/main" id="{7E72E229-E180-493D-ADA0-C462712737B3}"/>
              </a:ext>
            </a:extLst>
          </p:cNvPr>
          <p:cNvSpPr txBox="1"/>
          <p:nvPr/>
        </p:nvSpPr>
        <p:spPr>
          <a:xfrm>
            <a:off x="1923557" y="3900913"/>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24</a:t>
            </a:r>
          </a:p>
        </p:txBody>
      </p:sp>
      <p:cxnSp>
        <p:nvCxnSpPr>
          <p:cNvPr id="625" name="Straight Connector 624">
            <a:extLst>
              <a:ext uri="{FF2B5EF4-FFF2-40B4-BE49-F238E27FC236}">
                <a16:creationId xmlns:a16="http://schemas.microsoft.com/office/drawing/2014/main" id="{95AD41A5-02A4-4FE6-AC95-26D491818E4C}"/>
              </a:ext>
            </a:extLst>
          </p:cNvPr>
          <p:cNvCxnSpPr>
            <a:cxnSpLocks/>
          </p:cNvCxnSpPr>
          <p:nvPr/>
        </p:nvCxnSpPr>
        <p:spPr>
          <a:xfrm rot="5400000">
            <a:off x="1953498" y="3869263"/>
            <a:ext cx="55880" cy="0"/>
          </a:xfrm>
          <a:prstGeom prst="line">
            <a:avLst/>
          </a:prstGeom>
          <a:noFill/>
          <a:ln w="9525" cap="flat" cmpd="sng" algn="ctr">
            <a:solidFill>
              <a:srgbClr val="666666"/>
            </a:solidFill>
            <a:prstDash val="solid"/>
            <a:miter lim="800000"/>
          </a:ln>
          <a:effectLst/>
        </p:spPr>
      </p:cxnSp>
      <p:sp>
        <p:nvSpPr>
          <p:cNvPr id="626" name="TextBox 625">
            <a:extLst>
              <a:ext uri="{FF2B5EF4-FFF2-40B4-BE49-F238E27FC236}">
                <a16:creationId xmlns:a16="http://schemas.microsoft.com/office/drawing/2014/main" id="{6BEC490C-A47D-43C6-9659-056BF757291B}"/>
              </a:ext>
            </a:extLst>
          </p:cNvPr>
          <p:cNvSpPr txBox="1"/>
          <p:nvPr/>
        </p:nvSpPr>
        <p:spPr>
          <a:xfrm>
            <a:off x="2196535" y="3900913"/>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30</a:t>
            </a:r>
          </a:p>
        </p:txBody>
      </p:sp>
      <p:cxnSp>
        <p:nvCxnSpPr>
          <p:cNvPr id="627" name="Straight Connector 626">
            <a:extLst>
              <a:ext uri="{FF2B5EF4-FFF2-40B4-BE49-F238E27FC236}">
                <a16:creationId xmlns:a16="http://schemas.microsoft.com/office/drawing/2014/main" id="{C08BD479-2233-4E84-B497-E6C723811A2C}"/>
              </a:ext>
            </a:extLst>
          </p:cNvPr>
          <p:cNvCxnSpPr>
            <a:cxnSpLocks/>
          </p:cNvCxnSpPr>
          <p:nvPr/>
        </p:nvCxnSpPr>
        <p:spPr>
          <a:xfrm rot="5400000">
            <a:off x="2226276" y="3869263"/>
            <a:ext cx="55880" cy="0"/>
          </a:xfrm>
          <a:prstGeom prst="line">
            <a:avLst/>
          </a:prstGeom>
          <a:noFill/>
          <a:ln w="9525" cap="flat" cmpd="sng" algn="ctr">
            <a:solidFill>
              <a:srgbClr val="666666"/>
            </a:solidFill>
            <a:prstDash val="solid"/>
            <a:miter lim="800000"/>
          </a:ln>
          <a:effectLst/>
        </p:spPr>
      </p:cxnSp>
      <p:sp>
        <p:nvSpPr>
          <p:cNvPr id="628" name="TextBox 627">
            <a:extLst>
              <a:ext uri="{FF2B5EF4-FFF2-40B4-BE49-F238E27FC236}">
                <a16:creationId xmlns:a16="http://schemas.microsoft.com/office/drawing/2014/main" id="{7F118EBC-D48D-4277-928D-19C02573396B}"/>
              </a:ext>
            </a:extLst>
          </p:cNvPr>
          <p:cNvSpPr txBox="1"/>
          <p:nvPr/>
        </p:nvSpPr>
        <p:spPr>
          <a:xfrm>
            <a:off x="2742491" y="3900913"/>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42</a:t>
            </a:r>
          </a:p>
        </p:txBody>
      </p:sp>
      <p:cxnSp>
        <p:nvCxnSpPr>
          <p:cNvPr id="629" name="Straight Connector 628">
            <a:extLst>
              <a:ext uri="{FF2B5EF4-FFF2-40B4-BE49-F238E27FC236}">
                <a16:creationId xmlns:a16="http://schemas.microsoft.com/office/drawing/2014/main" id="{7CDD50C9-8704-4D19-8C77-F081BE273EA2}"/>
              </a:ext>
            </a:extLst>
          </p:cNvPr>
          <p:cNvCxnSpPr>
            <a:cxnSpLocks/>
          </p:cNvCxnSpPr>
          <p:nvPr/>
        </p:nvCxnSpPr>
        <p:spPr>
          <a:xfrm rot="5400000">
            <a:off x="2771828" y="3869263"/>
            <a:ext cx="55880" cy="0"/>
          </a:xfrm>
          <a:prstGeom prst="line">
            <a:avLst/>
          </a:prstGeom>
          <a:noFill/>
          <a:ln w="9525" cap="flat" cmpd="sng" algn="ctr">
            <a:solidFill>
              <a:srgbClr val="666666"/>
            </a:solidFill>
            <a:prstDash val="solid"/>
            <a:miter lim="800000"/>
          </a:ln>
          <a:effectLst/>
        </p:spPr>
      </p:cxnSp>
      <p:sp>
        <p:nvSpPr>
          <p:cNvPr id="630" name="TextBox 629">
            <a:extLst>
              <a:ext uri="{FF2B5EF4-FFF2-40B4-BE49-F238E27FC236}">
                <a16:creationId xmlns:a16="http://schemas.microsoft.com/office/drawing/2014/main" id="{5B0007C2-0E56-47AF-B446-0602653DE4AF}"/>
              </a:ext>
            </a:extLst>
          </p:cNvPr>
          <p:cNvSpPr txBox="1"/>
          <p:nvPr/>
        </p:nvSpPr>
        <p:spPr>
          <a:xfrm>
            <a:off x="3288446" y="3900913"/>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54</a:t>
            </a:r>
          </a:p>
        </p:txBody>
      </p:sp>
      <p:cxnSp>
        <p:nvCxnSpPr>
          <p:cNvPr id="631" name="Straight Connector 630">
            <a:extLst>
              <a:ext uri="{FF2B5EF4-FFF2-40B4-BE49-F238E27FC236}">
                <a16:creationId xmlns:a16="http://schemas.microsoft.com/office/drawing/2014/main" id="{7963C26A-2B17-4F73-9D83-4EC0B9CAB9E2}"/>
              </a:ext>
            </a:extLst>
          </p:cNvPr>
          <p:cNvCxnSpPr>
            <a:cxnSpLocks/>
          </p:cNvCxnSpPr>
          <p:nvPr/>
        </p:nvCxnSpPr>
        <p:spPr>
          <a:xfrm rot="5400000">
            <a:off x="3317380" y="3869263"/>
            <a:ext cx="55880" cy="0"/>
          </a:xfrm>
          <a:prstGeom prst="line">
            <a:avLst/>
          </a:prstGeom>
          <a:noFill/>
          <a:ln w="9525" cap="flat" cmpd="sng" algn="ctr">
            <a:solidFill>
              <a:srgbClr val="666666"/>
            </a:solidFill>
            <a:prstDash val="solid"/>
            <a:miter lim="800000"/>
          </a:ln>
          <a:effectLst/>
        </p:spPr>
      </p:cxnSp>
      <p:sp>
        <p:nvSpPr>
          <p:cNvPr id="632" name="TextBox 631">
            <a:extLst>
              <a:ext uri="{FF2B5EF4-FFF2-40B4-BE49-F238E27FC236}">
                <a16:creationId xmlns:a16="http://schemas.microsoft.com/office/drawing/2014/main" id="{E78370C4-8C06-472E-B1C8-6FFDC2F140E6}"/>
              </a:ext>
            </a:extLst>
          </p:cNvPr>
          <p:cNvSpPr txBox="1"/>
          <p:nvPr/>
        </p:nvSpPr>
        <p:spPr>
          <a:xfrm>
            <a:off x="3831706" y="3900913"/>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66</a:t>
            </a:r>
          </a:p>
        </p:txBody>
      </p:sp>
      <p:cxnSp>
        <p:nvCxnSpPr>
          <p:cNvPr id="633" name="Straight Connector 632">
            <a:extLst>
              <a:ext uri="{FF2B5EF4-FFF2-40B4-BE49-F238E27FC236}">
                <a16:creationId xmlns:a16="http://schemas.microsoft.com/office/drawing/2014/main" id="{DE2F3F61-9966-4075-B852-037A0821349D}"/>
              </a:ext>
            </a:extLst>
          </p:cNvPr>
          <p:cNvCxnSpPr>
            <a:cxnSpLocks/>
          </p:cNvCxnSpPr>
          <p:nvPr/>
        </p:nvCxnSpPr>
        <p:spPr>
          <a:xfrm rot="5400000">
            <a:off x="3860232" y="3869263"/>
            <a:ext cx="55880" cy="0"/>
          </a:xfrm>
          <a:prstGeom prst="line">
            <a:avLst/>
          </a:prstGeom>
          <a:noFill/>
          <a:ln w="9525" cap="flat" cmpd="sng" algn="ctr">
            <a:solidFill>
              <a:srgbClr val="666666"/>
            </a:solidFill>
            <a:prstDash val="solid"/>
            <a:miter lim="800000"/>
          </a:ln>
          <a:effectLst/>
        </p:spPr>
      </p:cxnSp>
      <p:sp>
        <p:nvSpPr>
          <p:cNvPr id="634" name="TextBox 633">
            <a:extLst>
              <a:ext uri="{FF2B5EF4-FFF2-40B4-BE49-F238E27FC236}">
                <a16:creationId xmlns:a16="http://schemas.microsoft.com/office/drawing/2014/main" id="{346E23A0-7CFB-49AD-8D65-9425294FEC34}"/>
              </a:ext>
            </a:extLst>
          </p:cNvPr>
          <p:cNvSpPr txBox="1"/>
          <p:nvPr/>
        </p:nvSpPr>
        <p:spPr>
          <a:xfrm>
            <a:off x="812686" y="4075723"/>
            <a:ext cx="3204083" cy="153888"/>
          </a:xfrm>
          <a:prstGeom prst="rect">
            <a:avLst/>
          </a:prstGeom>
          <a:noFill/>
        </p:spPr>
        <p:txBody>
          <a:bodyPr wrap="square" lIns="0" tIns="0" rIns="0" bIns="0" rtlCol="0">
            <a:spAutoFit/>
          </a:bodyPr>
          <a:lstStyle/>
          <a:p>
            <a:pPr algn="ctr" defTabSz="914286">
              <a:defRPr/>
            </a:pPr>
            <a:r>
              <a:rPr lang="en-US" sz="1000" b="1" dirty="0">
                <a:solidFill>
                  <a:srgbClr val="000000"/>
                </a:solidFill>
                <a:latin typeface="Arial"/>
                <a:cs typeface="Arial" panose="020B0604020202020204" pitchFamily="34" charset="0"/>
              </a:rPr>
              <a:t>Time (months)</a:t>
            </a:r>
          </a:p>
        </p:txBody>
      </p:sp>
      <p:sp>
        <p:nvSpPr>
          <p:cNvPr id="635" name="TextBox 634">
            <a:extLst>
              <a:ext uri="{FF2B5EF4-FFF2-40B4-BE49-F238E27FC236}">
                <a16:creationId xmlns:a16="http://schemas.microsoft.com/office/drawing/2014/main" id="{2EF35D16-F2B0-4F9D-9BC0-1DCE9BDB8DD1}"/>
              </a:ext>
            </a:extLst>
          </p:cNvPr>
          <p:cNvSpPr txBox="1"/>
          <p:nvPr/>
        </p:nvSpPr>
        <p:spPr>
          <a:xfrm>
            <a:off x="2469513" y="3900913"/>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36</a:t>
            </a:r>
          </a:p>
        </p:txBody>
      </p:sp>
      <p:cxnSp>
        <p:nvCxnSpPr>
          <p:cNvPr id="636" name="Straight Connector 635">
            <a:extLst>
              <a:ext uri="{FF2B5EF4-FFF2-40B4-BE49-F238E27FC236}">
                <a16:creationId xmlns:a16="http://schemas.microsoft.com/office/drawing/2014/main" id="{371D881C-7930-4DDA-9FF2-D9D1FB442379}"/>
              </a:ext>
            </a:extLst>
          </p:cNvPr>
          <p:cNvCxnSpPr>
            <a:cxnSpLocks/>
          </p:cNvCxnSpPr>
          <p:nvPr/>
        </p:nvCxnSpPr>
        <p:spPr>
          <a:xfrm rot="5400000">
            <a:off x="2499052" y="3869263"/>
            <a:ext cx="55880" cy="0"/>
          </a:xfrm>
          <a:prstGeom prst="line">
            <a:avLst/>
          </a:prstGeom>
          <a:noFill/>
          <a:ln w="9525" cap="flat" cmpd="sng" algn="ctr">
            <a:solidFill>
              <a:srgbClr val="666666"/>
            </a:solidFill>
            <a:prstDash val="solid"/>
            <a:miter lim="800000"/>
          </a:ln>
          <a:effectLst/>
        </p:spPr>
      </p:cxnSp>
      <p:sp>
        <p:nvSpPr>
          <p:cNvPr id="637" name="TextBox 636">
            <a:extLst>
              <a:ext uri="{FF2B5EF4-FFF2-40B4-BE49-F238E27FC236}">
                <a16:creationId xmlns:a16="http://schemas.microsoft.com/office/drawing/2014/main" id="{E7816638-9E80-4855-AF74-F728B1ACB4F9}"/>
              </a:ext>
            </a:extLst>
          </p:cNvPr>
          <p:cNvSpPr txBox="1"/>
          <p:nvPr/>
        </p:nvSpPr>
        <p:spPr>
          <a:xfrm>
            <a:off x="3015469" y="3900913"/>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48</a:t>
            </a:r>
          </a:p>
        </p:txBody>
      </p:sp>
      <p:cxnSp>
        <p:nvCxnSpPr>
          <p:cNvPr id="638" name="Straight Connector 637">
            <a:extLst>
              <a:ext uri="{FF2B5EF4-FFF2-40B4-BE49-F238E27FC236}">
                <a16:creationId xmlns:a16="http://schemas.microsoft.com/office/drawing/2014/main" id="{7E3407E5-7215-4130-BBA6-35E03320C400}"/>
              </a:ext>
            </a:extLst>
          </p:cNvPr>
          <p:cNvCxnSpPr>
            <a:cxnSpLocks/>
          </p:cNvCxnSpPr>
          <p:nvPr/>
        </p:nvCxnSpPr>
        <p:spPr>
          <a:xfrm rot="5400000">
            <a:off x="3044604" y="3869263"/>
            <a:ext cx="55880" cy="0"/>
          </a:xfrm>
          <a:prstGeom prst="line">
            <a:avLst/>
          </a:prstGeom>
          <a:noFill/>
          <a:ln w="9525" cap="flat" cmpd="sng" algn="ctr">
            <a:solidFill>
              <a:srgbClr val="666666"/>
            </a:solidFill>
            <a:prstDash val="solid"/>
            <a:miter lim="800000"/>
          </a:ln>
          <a:effectLst/>
        </p:spPr>
      </p:cxnSp>
      <p:sp>
        <p:nvSpPr>
          <p:cNvPr id="639" name="TextBox 638">
            <a:extLst>
              <a:ext uri="{FF2B5EF4-FFF2-40B4-BE49-F238E27FC236}">
                <a16:creationId xmlns:a16="http://schemas.microsoft.com/office/drawing/2014/main" id="{7026835E-C6CA-4770-874F-7CDBF2E07E42}"/>
              </a:ext>
            </a:extLst>
          </p:cNvPr>
          <p:cNvSpPr txBox="1"/>
          <p:nvPr/>
        </p:nvSpPr>
        <p:spPr>
          <a:xfrm>
            <a:off x="3561425" y="3900913"/>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60</a:t>
            </a:r>
          </a:p>
        </p:txBody>
      </p:sp>
      <p:sp>
        <p:nvSpPr>
          <p:cNvPr id="640" name="TextBox 639">
            <a:extLst>
              <a:ext uri="{FF2B5EF4-FFF2-40B4-BE49-F238E27FC236}">
                <a16:creationId xmlns:a16="http://schemas.microsoft.com/office/drawing/2014/main" id="{A4EA7E0A-8A38-4B9D-8180-C59DDF3E5B42}"/>
              </a:ext>
            </a:extLst>
          </p:cNvPr>
          <p:cNvSpPr txBox="1"/>
          <p:nvPr/>
        </p:nvSpPr>
        <p:spPr>
          <a:xfrm>
            <a:off x="8976158" y="1362024"/>
            <a:ext cx="2458796" cy="502573"/>
          </a:xfrm>
          <a:prstGeom prst="rect">
            <a:avLst/>
          </a:prstGeom>
          <a:noFill/>
        </p:spPr>
        <p:txBody>
          <a:bodyPr wrap="square">
            <a:spAutoFit/>
          </a:bodyPr>
          <a:lstStyle/>
          <a:p>
            <a:pPr algn="ctr" defTabSz="914377">
              <a:defRPr/>
            </a:pPr>
            <a:r>
              <a:rPr lang="en-GB" sz="1333" b="1" dirty="0">
                <a:solidFill>
                  <a:prstClr val="black"/>
                </a:solidFill>
                <a:latin typeface="Arial Nova" panose="020B0504020202020204" pitchFamily="34" charset="0"/>
              </a:rPr>
              <a:t>Propensity score matching (PSM) analysis</a:t>
            </a:r>
          </a:p>
        </p:txBody>
      </p:sp>
      <p:sp>
        <p:nvSpPr>
          <p:cNvPr id="641" name="TextBox 640">
            <a:extLst>
              <a:ext uri="{FF2B5EF4-FFF2-40B4-BE49-F238E27FC236}">
                <a16:creationId xmlns:a16="http://schemas.microsoft.com/office/drawing/2014/main" id="{F22B3670-7B55-42F3-94A8-FEFD6D7B90E8}"/>
              </a:ext>
            </a:extLst>
          </p:cNvPr>
          <p:cNvSpPr txBox="1"/>
          <p:nvPr/>
        </p:nvSpPr>
        <p:spPr>
          <a:xfrm>
            <a:off x="8520242" y="3775124"/>
            <a:ext cx="57708" cy="123111"/>
          </a:xfrm>
          <a:prstGeom prst="rect">
            <a:avLst/>
          </a:prstGeom>
          <a:noFill/>
          <a:ln>
            <a:noFill/>
          </a:ln>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0</a:t>
            </a:r>
          </a:p>
        </p:txBody>
      </p:sp>
      <p:cxnSp>
        <p:nvCxnSpPr>
          <p:cNvPr id="642" name="Straight Connector 641">
            <a:extLst>
              <a:ext uri="{FF2B5EF4-FFF2-40B4-BE49-F238E27FC236}">
                <a16:creationId xmlns:a16="http://schemas.microsoft.com/office/drawing/2014/main" id="{84CE08E4-B50D-4307-B831-AD42C177A544}"/>
              </a:ext>
            </a:extLst>
          </p:cNvPr>
          <p:cNvCxnSpPr/>
          <p:nvPr/>
        </p:nvCxnSpPr>
        <p:spPr>
          <a:xfrm>
            <a:off x="8592895" y="3834063"/>
            <a:ext cx="48603" cy="0"/>
          </a:xfrm>
          <a:prstGeom prst="line">
            <a:avLst/>
          </a:prstGeom>
          <a:noFill/>
          <a:ln w="9525" cap="flat" cmpd="sng" algn="ctr">
            <a:solidFill>
              <a:srgbClr val="666666"/>
            </a:solidFill>
            <a:prstDash val="solid"/>
            <a:miter lim="800000"/>
          </a:ln>
          <a:effectLst/>
        </p:spPr>
      </p:cxnSp>
      <p:sp>
        <p:nvSpPr>
          <p:cNvPr id="643" name="TextBox 642">
            <a:extLst>
              <a:ext uri="{FF2B5EF4-FFF2-40B4-BE49-F238E27FC236}">
                <a16:creationId xmlns:a16="http://schemas.microsoft.com/office/drawing/2014/main" id="{B4BCEB7C-F50E-442B-B050-A2E271B20186}"/>
              </a:ext>
            </a:extLst>
          </p:cNvPr>
          <p:cNvSpPr txBox="1"/>
          <p:nvPr/>
        </p:nvSpPr>
        <p:spPr>
          <a:xfrm>
            <a:off x="8612778" y="3891388"/>
            <a:ext cx="57708"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0</a:t>
            </a:r>
          </a:p>
        </p:txBody>
      </p:sp>
      <p:cxnSp>
        <p:nvCxnSpPr>
          <p:cNvPr id="644" name="Straight Connector 643">
            <a:extLst>
              <a:ext uri="{FF2B5EF4-FFF2-40B4-BE49-F238E27FC236}">
                <a16:creationId xmlns:a16="http://schemas.microsoft.com/office/drawing/2014/main" id="{BE3FA2F3-5163-4E16-A21A-63EC1714ED51}"/>
              </a:ext>
            </a:extLst>
          </p:cNvPr>
          <p:cNvCxnSpPr>
            <a:cxnSpLocks/>
          </p:cNvCxnSpPr>
          <p:nvPr/>
        </p:nvCxnSpPr>
        <p:spPr>
          <a:xfrm rot="5400000">
            <a:off x="8616544" y="3859738"/>
            <a:ext cx="55880" cy="0"/>
          </a:xfrm>
          <a:prstGeom prst="line">
            <a:avLst/>
          </a:prstGeom>
          <a:noFill/>
          <a:ln w="9525" cap="flat" cmpd="sng" algn="ctr">
            <a:solidFill>
              <a:srgbClr val="666666"/>
            </a:solidFill>
            <a:prstDash val="solid"/>
            <a:miter lim="800000"/>
          </a:ln>
          <a:effectLst/>
        </p:spPr>
      </p:cxnSp>
      <p:sp>
        <p:nvSpPr>
          <p:cNvPr id="645" name="TextBox 644">
            <a:extLst>
              <a:ext uri="{FF2B5EF4-FFF2-40B4-BE49-F238E27FC236}">
                <a16:creationId xmlns:a16="http://schemas.microsoft.com/office/drawing/2014/main" id="{FB4387EE-B644-4FD9-A4FD-09DE2DFB85D1}"/>
              </a:ext>
            </a:extLst>
          </p:cNvPr>
          <p:cNvSpPr txBox="1"/>
          <p:nvPr/>
        </p:nvSpPr>
        <p:spPr>
          <a:xfrm rot="16200000">
            <a:off x="7040844" y="2733366"/>
            <a:ext cx="2532923" cy="153888"/>
          </a:xfrm>
          <a:prstGeom prst="rect">
            <a:avLst/>
          </a:prstGeom>
          <a:noFill/>
        </p:spPr>
        <p:txBody>
          <a:bodyPr wrap="square" lIns="0" tIns="0" rIns="0" bIns="0" rtlCol="0">
            <a:spAutoFit/>
          </a:bodyPr>
          <a:lstStyle/>
          <a:p>
            <a:pPr algn="ctr" defTabSz="914286">
              <a:defRPr/>
            </a:pPr>
            <a:r>
              <a:rPr lang="en-US" sz="1000" b="1">
                <a:solidFill>
                  <a:srgbClr val="000000"/>
                </a:solidFill>
                <a:latin typeface="Arial"/>
                <a:cs typeface="Arial" panose="020B0604020202020204" pitchFamily="34" charset="0"/>
              </a:rPr>
              <a:t>Overall Survival (%)</a:t>
            </a:r>
          </a:p>
        </p:txBody>
      </p:sp>
      <p:sp>
        <p:nvSpPr>
          <p:cNvPr id="646" name="TextBox 645">
            <a:extLst>
              <a:ext uri="{FF2B5EF4-FFF2-40B4-BE49-F238E27FC236}">
                <a16:creationId xmlns:a16="http://schemas.microsoft.com/office/drawing/2014/main" id="{A042F652-9B69-47C0-9EDD-DC8A98EF58DD}"/>
              </a:ext>
            </a:extLst>
          </p:cNvPr>
          <p:cNvSpPr txBox="1"/>
          <p:nvPr/>
        </p:nvSpPr>
        <p:spPr>
          <a:xfrm>
            <a:off x="8462532" y="3352128"/>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20</a:t>
            </a:r>
          </a:p>
        </p:txBody>
      </p:sp>
      <p:cxnSp>
        <p:nvCxnSpPr>
          <p:cNvPr id="647" name="Straight Connector 646">
            <a:extLst>
              <a:ext uri="{FF2B5EF4-FFF2-40B4-BE49-F238E27FC236}">
                <a16:creationId xmlns:a16="http://schemas.microsoft.com/office/drawing/2014/main" id="{616E154C-5A0C-40D0-AD62-107A5A7BA7FE}"/>
              </a:ext>
            </a:extLst>
          </p:cNvPr>
          <p:cNvCxnSpPr/>
          <p:nvPr/>
        </p:nvCxnSpPr>
        <p:spPr>
          <a:xfrm>
            <a:off x="8592895" y="3411306"/>
            <a:ext cx="48603" cy="0"/>
          </a:xfrm>
          <a:prstGeom prst="line">
            <a:avLst/>
          </a:prstGeom>
          <a:noFill/>
          <a:ln w="9525" cap="flat" cmpd="sng" algn="ctr">
            <a:solidFill>
              <a:srgbClr val="666666"/>
            </a:solidFill>
            <a:prstDash val="solid"/>
            <a:miter lim="800000"/>
          </a:ln>
          <a:effectLst/>
        </p:spPr>
      </p:cxnSp>
      <p:sp>
        <p:nvSpPr>
          <p:cNvPr id="648" name="TextBox 647">
            <a:extLst>
              <a:ext uri="{FF2B5EF4-FFF2-40B4-BE49-F238E27FC236}">
                <a16:creationId xmlns:a16="http://schemas.microsoft.com/office/drawing/2014/main" id="{4869BFC8-BF3F-4B5C-9A11-E0999461B0C6}"/>
              </a:ext>
            </a:extLst>
          </p:cNvPr>
          <p:cNvSpPr txBox="1"/>
          <p:nvPr/>
        </p:nvSpPr>
        <p:spPr>
          <a:xfrm>
            <a:off x="8462532" y="2939384"/>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40</a:t>
            </a:r>
          </a:p>
        </p:txBody>
      </p:sp>
      <p:cxnSp>
        <p:nvCxnSpPr>
          <p:cNvPr id="649" name="Straight Connector 648">
            <a:extLst>
              <a:ext uri="{FF2B5EF4-FFF2-40B4-BE49-F238E27FC236}">
                <a16:creationId xmlns:a16="http://schemas.microsoft.com/office/drawing/2014/main" id="{7CFCDB96-ED4E-4D1D-B79A-0615E4634FBB}"/>
              </a:ext>
            </a:extLst>
          </p:cNvPr>
          <p:cNvCxnSpPr/>
          <p:nvPr/>
        </p:nvCxnSpPr>
        <p:spPr>
          <a:xfrm>
            <a:off x="8592895" y="2994458"/>
            <a:ext cx="48603" cy="0"/>
          </a:xfrm>
          <a:prstGeom prst="line">
            <a:avLst/>
          </a:prstGeom>
          <a:noFill/>
          <a:ln w="9525" cap="flat" cmpd="sng" algn="ctr">
            <a:solidFill>
              <a:srgbClr val="666666"/>
            </a:solidFill>
            <a:prstDash val="solid"/>
            <a:miter lim="800000"/>
          </a:ln>
          <a:effectLst/>
        </p:spPr>
      </p:cxnSp>
      <p:sp>
        <p:nvSpPr>
          <p:cNvPr id="650" name="TextBox 649">
            <a:extLst>
              <a:ext uri="{FF2B5EF4-FFF2-40B4-BE49-F238E27FC236}">
                <a16:creationId xmlns:a16="http://schemas.microsoft.com/office/drawing/2014/main" id="{8D6CC758-914B-4B93-9BDB-D0634FBB12D8}"/>
              </a:ext>
            </a:extLst>
          </p:cNvPr>
          <p:cNvSpPr txBox="1"/>
          <p:nvPr/>
        </p:nvSpPr>
        <p:spPr>
          <a:xfrm>
            <a:off x="8462532" y="2525725"/>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60</a:t>
            </a:r>
          </a:p>
        </p:txBody>
      </p:sp>
      <p:cxnSp>
        <p:nvCxnSpPr>
          <p:cNvPr id="651" name="Straight Connector 650">
            <a:extLst>
              <a:ext uri="{FF2B5EF4-FFF2-40B4-BE49-F238E27FC236}">
                <a16:creationId xmlns:a16="http://schemas.microsoft.com/office/drawing/2014/main" id="{B4450856-EA65-485F-9EFF-E9DC6D41E1AE}"/>
              </a:ext>
            </a:extLst>
          </p:cNvPr>
          <p:cNvCxnSpPr/>
          <p:nvPr/>
        </p:nvCxnSpPr>
        <p:spPr>
          <a:xfrm>
            <a:off x="8592895" y="2577610"/>
            <a:ext cx="48603" cy="0"/>
          </a:xfrm>
          <a:prstGeom prst="line">
            <a:avLst/>
          </a:prstGeom>
          <a:noFill/>
          <a:ln w="9525" cap="flat" cmpd="sng" algn="ctr">
            <a:solidFill>
              <a:srgbClr val="666666"/>
            </a:solidFill>
            <a:prstDash val="solid"/>
            <a:miter lim="800000"/>
          </a:ln>
          <a:effectLst/>
        </p:spPr>
      </p:cxnSp>
      <p:sp>
        <p:nvSpPr>
          <p:cNvPr id="652" name="TextBox 651">
            <a:extLst>
              <a:ext uri="{FF2B5EF4-FFF2-40B4-BE49-F238E27FC236}">
                <a16:creationId xmlns:a16="http://schemas.microsoft.com/office/drawing/2014/main" id="{EE8248D3-E046-4463-9561-C20381ED7121}"/>
              </a:ext>
            </a:extLst>
          </p:cNvPr>
          <p:cNvSpPr txBox="1"/>
          <p:nvPr/>
        </p:nvSpPr>
        <p:spPr>
          <a:xfrm>
            <a:off x="8462532" y="2111350"/>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80</a:t>
            </a:r>
          </a:p>
        </p:txBody>
      </p:sp>
      <p:cxnSp>
        <p:nvCxnSpPr>
          <p:cNvPr id="653" name="Straight Connector 652">
            <a:extLst>
              <a:ext uri="{FF2B5EF4-FFF2-40B4-BE49-F238E27FC236}">
                <a16:creationId xmlns:a16="http://schemas.microsoft.com/office/drawing/2014/main" id="{5AD19100-92B1-4F1C-8D6E-C363F7E5666D}"/>
              </a:ext>
            </a:extLst>
          </p:cNvPr>
          <p:cNvCxnSpPr/>
          <p:nvPr/>
        </p:nvCxnSpPr>
        <p:spPr>
          <a:xfrm>
            <a:off x="8592895" y="2160762"/>
            <a:ext cx="48603" cy="0"/>
          </a:xfrm>
          <a:prstGeom prst="line">
            <a:avLst/>
          </a:prstGeom>
          <a:noFill/>
          <a:ln w="9525" cap="flat" cmpd="sng" algn="ctr">
            <a:solidFill>
              <a:srgbClr val="666666"/>
            </a:solidFill>
            <a:prstDash val="solid"/>
            <a:miter lim="800000"/>
          </a:ln>
          <a:effectLst/>
        </p:spPr>
      </p:cxnSp>
      <p:sp>
        <p:nvSpPr>
          <p:cNvPr id="654" name="TextBox 653">
            <a:extLst>
              <a:ext uri="{FF2B5EF4-FFF2-40B4-BE49-F238E27FC236}">
                <a16:creationId xmlns:a16="http://schemas.microsoft.com/office/drawing/2014/main" id="{B4306DE2-A336-4573-BCBE-B03B710E8834}"/>
              </a:ext>
            </a:extLst>
          </p:cNvPr>
          <p:cNvSpPr txBox="1"/>
          <p:nvPr/>
        </p:nvSpPr>
        <p:spPr>
          <a:xfrm>
            <a:off x="8404823" y="1685776"/>
            <a:ext cx="173124"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100</a:t>
            </a:r>
          </a:p>
        </p:txBody>
      </p:sp>
      <p:cxnSp>
        <p:nvCxnSpPr>
          <p:cNvPr id="655" name="Straight Connector 654">
            <a:extLst>
              <a:ext uri="{FF2B5EF4-FFF2-40B4-BE49-F238E27FC236}">
                <a16:creationId xmlns:a16="http://schemas.microsoft.com/office/drawing/2014/main" id="{36BC30E7-179A-4481-AC61-8888DECA1524}"/>
              </a:ext>
            </a:extLst>
          </p:cNvPr>
          <p:cNvCxnSpPr/>
          <p:nvPr/>
        </p:nvCxnSpPr>
        <p:spPr>
          <a:xfrm>
            <a:off x="8592895" y="1743914"/>
            <a:ext cx="48603" cy="0"/>
          </a:xfrm>
          <a:prstGeom prst="line">
            <a:avLst/>
          </a:prstGeom>
          <a:noFill/>
          <a:ln w="9525" cap="flat" cmpd="sng" algn="ctr">
            <a:solidFill>
              <a:srgbClr val="666666"/>
            </a:solidFill>
            <a:prstDash val="solid"/>
            <a:miter lim="800000"/>
          </a:ln>
          <a:effectLst/>
        </p:spPr>
      </p:cxnSp>
      <p:sp>
        <p:nvSpPr>
          <p:cNvPr id="656" name="TextBox 655">
            <a:extLst>
              <a:ext uri="{FF2B5EF4-FFF2-40B4-BE49-F238E27FC236}">
                <a16:creationId xmlns:a16="http://schemas.microsoft.com/office/drawing/2014/main" id="{54C0775F-D621-4A19-A449-1A8CF114F035}"/>
              </a:ext>
            </a:extLst>
          </p:cNvPr>
          <p:cNvSpPr txBox="1"/>
          <p:nvPr/>
        </p:nvSpPr>
        <p:spPr>
          <a:xfrm>
            <a:off x="8890818" y="3891388"/>
            <a:ext cx="43591" cy="123111"/>
          </a:xfrm>
          <a:prstGeom prst="rect">
            <a:avLst/>
          </a:prstGeom>
          <a:noFill/>
        </p:spPr>
        <p:txBody>
          <a:bodyPr wrap="square" lIns="0" tIns="0" rIns="0" bIns="0" rtlCol="0">
            <a:spAutoFit/>
          </a:bodyPr>
          <a:lstStyle/>
          <a:p>
            <a:pPr algn="ctr" defTabSz="914286">
              <a:defRPr/>
            </a:pPr>
            <a:r>
              <a:rPr lang="en-US" sz="800">
                <a:solidFill>
                  <a:srgbClr val="000000"/>
                </a:solidFill>
                <a:latin typeface="Arial"/>
                <a:cs typeface="Arial" panose="020B0604020202020204" pitchFamily="34" charset="0"/>
              </a:rPr>
              <a:t>6</a:t>
            </a:r>
          </a:p>
        </p:txBody>
      </p:sp>
      <p:cxnSp>
        <p:nvCxnSpPr>
          <p:cNvPr id="657" name="Straight Connector 656">
            <a:extLst>
              <a:ext uri="{FF2B5EF4-FFF2-40B4-BE49-F238E27FC236}">
                <a16:creationId xmlns:a16="http://schemas.microsoft.com/office/drawing/2014/main" id="{466F189A-D443-454C-8534-4BD52782D562}"/>
              </a:ext>
            </a:extLst>
          </p:cNvPr>
          <p:cNvCxnSpPr>
            <a:cxnSpLocks/>
          </p:cNvCxnSpPr>
          <p:nvPr/>
        </p:nvCxnSpPr>
        <p:spPr>
          <a:xfrm rot="5400000">
            <a:off x="8886147" y="3859738"/>
            <a:ext cx="55880" cy="0"/>
          </a:xfrm>
          <a:prstGeom prst="line">
            <a:avLst/>
          </a:prstGeom>
          <a:noFill/>
          <a:ln w="9525" cap="flat" cmpd="sng" algn="ctr">
            <a:solidFill>
              <a:srgbClr val="666666"/>
            </a:solidFill>
            <a:prstDash val="solid"/>
            <a:miter lim="800000"/>
          </a:ln>
          <a:effectLst/>
        </p:spPr>
      </p:cxnSp>
      <p:sp>
        <p:nvSpPr>
          <p:cNvPr id="658" name="TextBox 657">
            <a:extLst>
              <a:ext uri="{FF2B5EF4-FFF2-40B4-BE49-F238E27FC236}">
                <a16:creationId xmlns:a16="http://schemas.microsoft.com/office/drawing/2014/main" id="{C5833B09-AF5F-4209-AC88-7F8211D8B1B7}"/>
              </a:ext>
            </a:extLst>
          </p:cNvPr>
          <p:cNvSpPr txBox="1"/>
          <p:nvPr/>
        </p:nvSpPr>
        <p:spPr>
          <a:xfrm>
            <a:off x="9119737" y="3891388"/>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12</a:t>
            </a:r>
          </a:p>
        </p:txBody>
      </p:sp>
      <p:cxnSp>
        <p:nvCxnSpPr>
          <p:cNvPr id="659" name="Straight Connector 658">
            <a:extLst>
              <a:ext uri="{FF2B5EF4-FFF2-40B4-BE49-F238E27FC236}">
                <a16:creationId xmlns:a16="http://schemas.microsoft.com/office/drawing/2014/main" id="{2EFA88F3-CCE4-421D-9B17-BE942329F8FA}"/>
              </a:ext>
            </a:extLst>
          </p:cNvPr>
          <p:cNvCxnSpPr>
            <a:cxnSpLocks/>
          </p:cNvCxnSpPr>
          <p:nvPr/>
        </p:nvCxnSpPr>
        <p:spPr>
          <a:xfrm rot="5400000">
            <a:off x="9158923" y="3859738"/>
            <a:ext cx="55880" cy="0"/>
          </a:xfrm>
          <a:prstGeom prst="line">
            <a:avLst/>
          </a:prstGeom>
          <a:noFill/>
          <a:ln w="9525" cap="flat" cmpd="sng" algn="ctr">
            <a:solidFill>
              <a:srgbClr val="666666"/>
            </a:solidFill>
            <a:prstDash val="solid"/>
            <a:miter lim="800000"/>
          </a:ln>
          <a:effectLst/>
        </p:spPr>
      </p:cxnSp>
      <p:sp>
        <p:nvSpPr>
          <p:cNvPr id="660" name="TextBox 659">
            <a:extLst>
              <a:ext uri="{FF2B5EF4-FFF2-40B4-BE49-F238E27FC236}">
                <a16:creationId xmlns:a16="http://schemas.microsoft.com/office/drawing/2014/main" id="{4FDFD231-91C2-43FE-8171-7F863F7587A8}"/>
              </a:ext>
            </a:extLst>
          </p:cNvPr>
          <p:cNvSpPr txBox="1"/>
          <p:nvPr/>
        </p:nvSpPr>
        <p:spPr>
          <a:xfrm>
            <a:off x="9398277" y="3891388"/>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18</a:t>
            </a:r>
          </a:p>
        </p:txBody>
      </p:sp>
      <p:cxnSp>
        <p:nvCxnSpPr>
          <p:cNvPr id="661" name="Straight Connector 660">
            <a:extLst>
              <a:ext uri="{FF2B5EF4-FFF2-40B4-BE49-F238E27FC236}">
                <a16:creationId xmlns:a16="http://schemas.microsoft.com/office/drawing/2014/main" id="{EA3D7EF1-87C4-42D8-B1BA-13A7EAFC9862}"/>
              </a:ext>
            </a:extLst>
          </p:cNvPr>
          <p:cNvCxnSpPr>
            <a:cxnSpLocks/>
          </p:cNvCxnSpPr>
          <p:nvPr/>
        </p:nvCxnSpPr>
        <p:spPr>
          <a:xfrm rot="5400000">
            <a:off x="9431699" y="3859738"/>
            <a:ext cx="55880" cy="0"/>
          </a:xfrm>
          <a:prstGeom prst="line">
            <a:avLst/>
          </a:prstGeom>
          <a:noFill/>
          <a:ln w="9525" cap="flat" cmpd="sng" algn="ctr">
            <a:solidFill>
              <a:srgbClr val="666666"/>
            </a:solidFill>
            <a:prstDash val="solid"/>
            <a:miter lim="800000"/>
          </a:ln>
          <a:effectLst/>
        </p:spPr>
      </p:cxnSp>
      <p:sp>
        <p:nvSpPr>
          <p:cNvPr id="662" name="TextBox 661">
            <a:extLst>
              <a:ext uri="{FF2B5EF4-FFF2-40B4-BE49-F238E27FC236}">
                <a16:creationId xmlns:a16="http://schemas.microsoft.com/office/drawing/2014/main" id="{898371BA-33A5-44AC-99FB-F3F4308AF6AB}"/>
              </a:ext>
            </a:extLst>
          </p:cNvPr>
          <p:cNvSpPr txBox="1"/>
          <p:nvPr/>
        </p:nvSpPr>
        <p:spPr>
          <a:xfrm>
            <a:off x="9674533" y="3891388"/>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24</a:t>
            </a:r>
          </a:p>
        </p:txBody>
      </p:sp>
      <p:cxnSp>
        <p:nvCxnSpPr>
          <p:cNvPr id="663" name="Straight Connector 662">
            <a:extLst>
              <a:ext uri="{FF2B5EF4-FFF2-40B4-BE49-F238E27FC236}">
                <a16:creationId xmlns:a16="http://schemas.microsoft.com/office/drawing/2014/main" id="{6D1CA658-111C-4DB2-A087-D2096721C3C5}"/>
              </a:ext>
            </a:extLst>
          </p:cNvPr>
          <p:cNvCxnSpPr>
            <a:cxnSpLocks/>
          </p:cNvCxnSpPr>
          <p:nvPr/>
        </p:nvCxnSpPr>
        <p:spPr>
          <a:xfrm rot="5400000">
            <a:off x="9704475" y="3859738"/>
            <a:ext cx="55880" cy="0"/>
          </a:xfrm>
          <a:prstGeom prst="line">
            <a:avLst/>
          </a:prstGeom>
          <a:noFill/>
          <a:ln w="9525" cap="flat" cmpd="sng" algn="ctr">
            <a:solidFill>
              <a:srgbClr val="666666"/>
            </a:solidFill>
            <a:prstDash val="solid"/>
            <a:miter lim="800000"/>
          </a:ln>
          <a:effectLst/>
        </p:spPr>
      </p:cxnSp>
      <p:sp>
        <p:nvSpPr>
          <p:cNvPr id="664" name="TextBox 663">
            <a:extLst>
              <a:ext uri="{FF2B5EF4-FFF2-40B4-BE49-F238E27FC236}">
                <a16:creationId xmlns:a16="http://schemas.microsoft.com/office/drawing/2014/main" id="{61BC1ACA-3B85-47E3-BE0A-AE7661145447}"/>
              </a:ext>
            </a:extLst>
          </p:cNvPr>
          <p:cNvSpPr txBox="1"/>
          <p:nvPr/>
        </p:nvSpPr>
        <p:spPr>
          <a:xfrm>
            <a:off x="9947512" y="3891388"/>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30</a:t>
            </a:r>
          </a:p>
        </p:txBody>
      </p:sp>
      <p:cxnSp>
        <p:nvCxnSpPr>
          <p:cNvPr id="665" name="Straight Connector 664">
            <a:extLst>
              <a:ext uri="{FF2B5EF4-FFF2-40B4-BE49-F238E27FC236}">
                <a16:creationId xmlns:a16="http://schemas.microsoft.com/office/drawing/2014/main" id="{1BF321FF-1F53-4771-BBE4-068049825B65}"/>
              </a:ext>
            </a:extLst>
          </p:cNvPr>
          <p:cNvCxnSpPr>
            <a:cxnSpLocks/>
          </p:cNvCxnSpPr>
          <p:nvPr/>
        </p:nvCxnSpPr>
        <p:spPr>
          <a:xfrm rot="5400000">
            <a:off x="9977251" y="3859738"/>
            <a:ext cx="55880" cy="0"/>
          </a:xfrm>
          <a:prstGeom prst="line">
            <a:avLst/>
          </a:prstGeom>
          <a:noFill/>
          <a:ln w="9525" cap="flat" cmpd="sng" algn="ctr">
            <a:solidFill>
              <a:srgbClr val="666666"/>
            </a:solidFill>
            <a:prstDash val="solid"/>
            <a:miter lim="800000"/>
          </a:ln>
          <a:effectLst/>
        </p:spPr>
      </p:cxnSp>
      <p:sp>
        <p:nvSpPr>
          <p:cNvPr id="666" name="TextBox 665">
            <a:extLst>
              <a:ext uri="{FF2B5EF4-FFF2-40B4-BE49-F238E27FC236}">
                <a16:creationId xmlns:a16="http://schemas.microsoft.com/office/drawing/2014/main" id="{1F3F0F2A-7064-4033-8A07-BE802778C742}"/>
              </a:ext>
            </a:extLst>
          </p:cNvPr>
          <p:cNvSpPr txBox="1"/>
          <p:nvPr/>
        </p:nvSpPr>
        <p:spPr>
          <a:xfrm>
            <a:off x="10493466" y="3891388"/>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42</a:t>
            </a:r>
          </a:p>
        </p:txBody>
      </p:sp>
      <p:cxnSp>
        <p:nvCxnSpPr>
          <p:cNvPr id="667" name="Straight Connector 666">
            <a:extLst>
              <a:ext uri="{FF2B5EF4-FFF2-40B4-BE49-F238E27FC236}">
                <a16:creationId xmlns:a16="http://schemas.microsoft.com/office/drawing/2014/main" id="{E998F4C8-479D-4805-A9B9-552866BEA556}"/>
              </a:ext>
            </a:extLst>
          </p:cNvPr>
          <p:cNvCxnSpPr>
            <a:cxnSpLocks/>
          </p:cNvCxnSpPr>
          <p:nvPr/>
        </p:nvCxnSpPr>
        <p:spPr>
          <a:xfrm rot="5400000">
            <a:off x="10522803" y="3859738"/>
            <a:ext cx="55880" cy="0"/>
          </a:xfrm>
          <a:prstGeom prst="line">
            <a:avLst/>
          </a:prstGeom>
          <a:noFill/>
          <a:ln w="9525" cap="flat" cmpd="sng" algn="ctr">
            <a:solidFill>
              <a:srgbClr val="666666"/>
            </a:solidFill>
            <a:prstDash val="solid"/>
            <a:miter lim="800000"/>
          </a:ln>
          <a:effectLst/>
        </p:spPr>
      </p:cxnSp>
      <p:sp>
        <p:nvSpPr>
          <p:cNvPr id="668" name="TextBox 667">
            <a:extLst>
              <a:ext uri="{FF2B5EF4-FFF2-40B4-BE49-F238E27FC236}">
                <a16:creationId xmlns:a16="http://schemas.microsoft.com/office/drawing/2014/main" id="{7E98A26D-1B4C-42A1-A2D7-9B307DAA1B2C}"/>
              </a:ext>
            </a:extLst>
          </p:cNvPr>
          <p:cNvSpPr txBox="1"/>
          <p:nvPr/>
        </p:nvSpPr>
        <p:spPr>
          <a:xfrm>
            <a:off x="11039422" y="3891388"/>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54</a:t>
            </a:r>
          </a:p>
        </p:txBody>
      </p:sp>
      <p:cxnSp>
        <p:nvCxnSpPr>
          <p:cNvPr id="669" name="Straight Connector 668">
            <a:extLst>
              <a:ext uri="{FF2B5EF4-FFF2-40B4-BE49-F238E27FC236}">
                <a16:creationId xmlns:a16="http://schemas.microsoft.com/office/drawing/2014/main" id="{42B61C84-6D0A-44F3-8E6E-69A115373957}"/>
              </a:ext>
            </a:extLst>
          </p:cNvPr>
          <p:cNvCxnSpPr>
            <a:cxnSpLocks/>
          </p:cNvCxnSpPr>
          <p:nvPr/>
        </p:nvCxnSpPr>
        <p:spPr>
          <a:xfrm rot="5400000">
            <a:off x="11068355" y="3859738"/>
            <a:ext cx="55880" cy="0"/>
          </a:xfrm>
          <a:prstGeom prst="line">
            <a:avLst/>
          </a:prstGeom>
          <a:noFill/>
          <a:ln w="9525" cap="flat" cmpd="sng" algn="ctr">
            <a:solidFill>
              <a:srgbClr val="666666"/>
            </a:solidFill>
            <a:prstDash val="solid"/>
            <a:miter lim="800000"/>
          </a:ln>
          <a:effectLst/>
        </p:spPr>
      </p:cxnSp>
      <p:sp>
        <p:nvSpPr>
          <p:cNvPr id="670" name="TextBox 669">
            <a:extLst>
              <a:ext uri="{FF2B5EF4-FFF2-40B4-BE49-F238E27FC236}">
                <a16:creationId xmlns:a16="http://schemas.microsoft.com/office/drawing/2014/main" id="{3EFA609F-D117-49FA-92D1-0A252EED922B}"/>
              </a:ext>
            </a:extLst>
          </p:cNvPr>
          <p:cNvSpPr txBox="1"/>
          <p:nvPr/>
        </p:nvSpPr>
        <p:spPr>
          <a:xfrm>
            <a:off x="11585378" y="3891388"/>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66</a:t>
            </a:r>
          </a:p>
        </p:txBody>
      </p:sp>
      <p:cxnSp>
        <p:nvCxnSpPr>
          <p:cNvPr id="671" name="Straight Connector 670">
            <a:extLst>
              <a:ext uri="{FF2B5EF4-FFF2-40B4-BE49-F238E27FC236}">
                <a16:creationId xmlns:a16="http://schemas.microsoft.com/office/drawing/2014/main" id="{E820ECAF-2880-41DD-B327-C2184D0288ED}"/>
              </a:ext>
            </a:extLst>
          </p:cNvPr>
          <p:cNvCxnSpPr>
            <a:cxnSpLocks/>
          </p:cNvCxnSpPr>
          <p:nvPr/>
        </p:nvCxnSpPr>
        <p:spPr>
          <a:xfrm rot="5400000">
            <a:off x="11613904" y="3859738"/>
            <a:ext cx="55880" cy="0"/>
          </a:xfrm>
          <a:prstGeom prst="line">
            <a:avLst/>
          </a:prstGeom>
          <a:noFill/>
          <a:ln w="9525" cap="flat" cmpd="sng" algn="ctr">
            <a:solidFill>
              <a:srgbClr val="666666"/>
            </a:solidFill>
            <a:prstDash val="solid"/>
            <a:miter lim="800000"/>
          </a:ln>
          <a:effectLst/>
        </p:spPr>
      </p:cxnSp>
      <p:sp>
        <p:nvSpPr>
          <p:cNvPr id="672" name="TextBox 671">
            <a:extLst>
              <a:ext uri="{FF2B5EF4-FFF2-40B4-BE49-F238E27FC236}">
                <a16:creationId xmlns:a16="http://schemas.microsoft.com/office/drawing/2014/main" id="{6E1EF055-1614-47DE-814F-1C21562B4F2A}"/>
              </a:ext>
            </a:extLst>
          </p:cNvPr>
          <p:cNvSpPr txBox="1"/>
          <p:nvPr/>
        </p:nvSpPr>
        <p:spPr>
          <a:xfrm>
            <a:off x="8587641" y="4078270"/>
            <a:ext cx="3204083" cy="153888"/>
          </a:xfrm>
          <a:prstGeom prst="rect">
            <a:avLst/>
          </a:prstGeom>
          <a:noFill/>
        </p:spPr>
        <p:txBody>
          <a:bodyPr wrap="square" lIns="0" tIns="0" rIns="0" bIns="0" rtlCol="0">
            <a:spAutoFit/>
          </a:bodyPr>
          <a:lstStyle/>
          <a:p>
            <a:pPr algn="ctr" defTabSz="914286">
              <a:defRPr/>
            </a:pPr>
            <a:r>
              <a:rPr lang="en-US" sz="1000" b="1" dirty="0">
                <a:solidFill>
                  <a:srgbClr val="000000"/>
                </a:solidFill>
                <a:latin typeface="Arial"/>
                <a:cs typeface="Arial" panose="020B0604020202020204" pitchFamily="34" charset="0"/>
              </a:rPr>
              <a:t>Time (months)</a:t>
            </a:r>
          </a:p>
        </p:txBody>
      </p:sp>
      <p:sp>
        <p:nvSpPr>
          <p:cNvPr id="673" name="TextBox 672">
            <a:extLst>
              <a:ext uri="{FF2B5EF4-FFF2-40B4-BE49-F238E27FC236}">
                <a16:creationId xmlns:a16="http://schemas.microsoft.com/office/drawing/2014/main" id="{B05F213C-E10C-48AC-B639-88B742C390F8}"/>
              </a:ext>
            </a:extLst>
          </p:cNvPr>
          <p:cNvSpPr txBox="1"/>
          <p:nvPr/>
        </p:nvSpPr>
        <p:spPr>
          <a:xfrm>
            <a:off x="10220488" y="3891388"/>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36</a:t>
            </a:r>
          </a:p>
        </p:txBody>
      </p:sp>
      <p:cxnSp>
        <p:nvCxnSpPr>
          <p:cNvPr id="674" name="Straight Connector 673">
            <a:extLst>
              <a:ext uri="{FF2B5EF4-FFF2-40B4-BE49-F238E27FC236}">
                <a16:creationId xmlns:a16="http://schemas.microsoft.com/office/drawing/2014/main" id="{550A0A53-1C39-4A50-A6FE-126DFE72CC8D}"/>
              </a:ext>
            </a:extLst>
          </p:cNvPr>
          <p:cNvCxnSpPr>
            <a:cxnSpLocks/>
          </p:cNvCxnSpPr>
          <p:nvPr/>
        </p:nvCxnSpPr>
        <p:spPr>
          <a:xfrm rot="5400000">
            <a:off x="10250027" y="3859738"/>
            <a:ext cx="55880" cy="0"/>
          </a:xfrm>
          <a:prstGeom prst="line">
            <a:avLst/>
          </a:prstGeom>
          <a:noFill/>
          <a:ln w="9525" cap="flat" cmpd="sng" algn="ctr">
            <a:solidFill>
              <a:srgbClr val="666666"/>
            </a:solidFill>
            <a:prstDash val="solid"/>
            <a:miter lim="800000"/>
          </a:ln>
          <a:effectLst/>
        </p:spPr>
      </p:cxnSp>
      <p:sp>
        <p:nvSpPr>
          <p:cNvPr id="675" name="TextBox 674">
            <a:extLst>
              <a:ext uri="{FF2B5EF4-FFF2-40B4-BE49-F238E27FC236}">
                <a16:creationId xmlns:a16="http://schemas.microsoft.com/office/drawing/2014/main" id="{2039520B-B88D-4F0A-8BEC-998981782B80}"/>
              </a:ext>
            </a:extLst>
          </p:cNvPr>
          <p:cNvSpPr txBox="1"/>
          <p:nvPr/>
        </p:nvSpPr>
        <p:spPr>
          <a:xfrm>
            <a:off x="10766444" y="3891388"/>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48</a:t>
            </a:r>
          </a:p>
        </p:txBody>
      </p:sp>
      <p:cxnSp>
        <p:nvCxnSpPr>
          <p:cNvPr id="676" name="Straight Connector 675">
            <a:extLst>
              <a:ext uri="{FF2B5EF4-FFF2-40B4-BE49-F238E27FC236}">
                <a16:creationId xmlns:a16="http://schemas.microsoft.com/office/drawing/2014/main" id="{4A312580-2FA8-4EBF-BC2D-DA7DEE230938}"/>
              </a:ext>
            </a:extLst>
          </p:cNvPr>
          <p:cNvCxnSpPr>
            <a:cxnSpLocks/>
          </p:cNvCxnSpPr>
          <p:nvPr/>
        </p:nvCxnSpPr>
        <p:spPr>
          <a:xfrm rot="5400000">
            <a:off x="10795579" y="3859738"/>
            <a:ext cx="55880" cy="0"/>
          </a:xfrm>
          <a:prstGeom prst="line">
            <a:avLst/>
          </a:prstGeom>
          <a:noFill/>
          <a:ln w="9525" cap="flat" cmpd="sng" algn="ctr">
            <a:solidFill>
              <a:srgbClr val="666666"/>
            </a:solidFill>
            <a:prstDash val="solid"/>
            <a:miter lim="800000"/>
          </a:ln>
          <a:effectLst/>
        </p:spPr>
      </p:cxnSp>
      <p:sp>
        <p:nvSpPr>
          <p:cNvPr id="677" name="TextBox 676">
            <a:extLst>
              <a:ext uri="{FF2B5EF4-FFF2-40B4-BE49-F238E27FC236}">
                <a16:creationId xmlns:a16="http://schemas.microsoft.com/office/drawing/2014/main" id="{B9E1A7E0-A30A-4657-A06D-BB0F4118EC86}"/>
              </a:ext>
            </a:extLst>
          </p:cNvPr>
          <p:cNvSpPr txBox="1"/>
          <p:nvPr/>
        </p:nvSpPr>
        <p:spPr>
          <a:xfrm>
            <a:off x="11312400" y="3891388"/>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60</a:t>
            </a:r>
          </a:p>
        </p:txBody>
      </p:sp>
      <p:cxnSp>
        <p:nvCxnSpPr>
          <p:cNvPr id="678" name="Straight Connector 677">
            <a:extLst>
              <a:ext uri="{FF2B5EF4-FFF2-40B4-BE49-F238E27FC236}">
                <a16:creationId xmlns:a16="http://schemas.microsoft.com/office/drawing/2014/main" id="{0017189D-AB0A-4B97-8C4B-AB3739749C35}"/>
              </a:ext>
            </a:extLst>
          </p:cNvPr>
          <p:cNvCxnSpPr>
            <a:cxnSpLocks/>
          </p:cNvCxnSpPr>
          <p:nvPr/>
        </p:nvCxnSpPr>
        <p:spPr>
          <a:xfrm rot="5400000">
            <a:off x="11341131" y="3859738"/>
            <a:ext cx="55880" cy="0"/>
          </a:xfrm>
          <a:prstGeom prst="line">
            <a:avLst/>
          </a:prstGeom>
          <a:noFill/>
          <a:ln w="9525" cap="flat" cmpd="sng" algn="ctr">
            <a:solidFill>
              <a:srgbClr val="666666"/>
            </a:solidFill>
            <a:prstDash val="solid"/>
            <a:miter lim="800000"/>
          </a:ln>
          <a:effectLst/>
        </p:spPr>
      </p:cxnSp>
      <p:sp>
        <p:nvSpPr>
          <p:cNvPr id="679" name="TextBox 678">
            <a:extLst>
              <a:ext uri="{FF2B5EF4-FFF2-40B4-BE49-F238E27FC236}">
                <a16:creationId xmlns:a16="http://schemas.microsoft.com/office/drawing/2014/main" id="{A11D45E4-9554-48C5-930A-5F8FDACF2908}"/>
              </a:ext>
            </a:extLst>
          </p:cNvPr>
          <p:cNvSpPr txBox="1"/>
          <p:nvPr/>
        </p:nvSpPr>
        <p:spPr>
          <a:xfrm>
            <a:off x="4813422" y="1357814"/>
            <a:ext cx="3322664" cy="502573"/>
          </a:xfrm>
          <a:prstGeom prst="rect">
            <a:avLst/>
          </a:prstGeom>
          <a:noFill/>
        </p:spPr>
        <p:txBody>
          <a:bodyPr wrap="square">
            <a:spAutoFit/>
          </a:bodyPr>
          <a:lstStyle/>
          <a:p>
            <a:pPr algn="ctr" defTabSz="914377">
              <a:defRPr/>
            </a:pPr>
            <a:r>
              <a:rPr lang="en-GB" sz="1333" b="1" dirty="0">
                <a:solidFill>
                  <a:prstClr val="black"/>
                </a:solidFill>
                <a:latin typeface="Arial Nova" panose="020B0504020202020204" pitchFamily="34" charset="0"/>
              </a:rPr>
              <a:t>Stabilized inverse probability of treatment weighting (</a:t>
            </a:r>
            <a:r>
              <a:rPr lang="en-GB" sz="1333" b="1" dirty="0" err="1">
                <a:solidFill>
                  <a:prstClr val="black"/>
                </a:solidFill>
                <a:latin typeface="Arial Nova" panose="020B0504020202020204" pitchFamily="34" charset="0"/>
              </a:rPr>
              <a:t>sIPTW</a:t>
            </a:r>
            <a:r>
              <a:rPr lang="en-GB" sz="1333" b="1" dirty="0">
                <a:solidFill>
                  <a:prstClr val="black"/>
                </a:solidFill>
                <a:latin typeface="Arial Nova" panose="020B0504020202020204" pitchFamily="34" charset="0"/>
              </a:rPr>
              <a:t>) analysis</a:t>
            </a:r>
            <a:endParaRPr lang="en-GB" sz="1333" b="1" baseline="30000" dirty="0">
              <a:solidFill>
                <a:prstClr val="black"/>
              </a:solidFill>
              <a:latin typeface="Arial Nova" panose="020B0504020202020204" pitchFamily="34" charset="0"/>
            </a:endParaRPr>
          </a:p>
        </p:txBody>
      </p:sp>
      <p:sp>
        <p:nvSpPr>
          <p:cNvPr id="680" name="TextBox 679">
            <a:extLst>
              <a:ext uri="{FF2B5EF4-FFF2-40B4-BE49-F238E27FC236}">
                <a16:creationId xmlns:a16="http://schemas.microsoft.com/office/drawing/2014/main" id="{4437E02A-9216-4FCF-BE06-6C4019E60104}"/>
              </a:ext>
            </a:extLst>
          </p:cNvPr>
          <p:cNvSpPr txBox="1"/>
          <p:nvPr/>
        </p:nvSpPr>
        <p:spPr>
          <a:xfrm>
            <a:off x="4679909" y="3777350"/>
            <a:ext cx="57708"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0</a:t>
            </a:r>
          </a:p>
        </p:txBody>
      </p:sp>
      <p:cxnSp>
        <p:nvCxnSpPr>
          <p:cNvPr id="681" name="Straight Connector 680">
            <a:extLst>
              <a:ext uri="{FF2B5EF4-FFF2-40B4-BE49-F238E27FC236}">
                <a16:creationId xmlns:a16="http://schemas.microsoft.com/office/drawing/2014/main" id="{EB76CE17-05BB-4BA5-A83D-869A70A10DB9}"/>
              </a:ext>
            </a:extLst>
          </p:cNvPr>
          <p:cNvCxnSpPr/>
          <p:nvPr/>
        </p:nvCxnSpPr>
        <p:spPr>
          <a:xfrm>
            <a:off x="4752562" y="3836290"/>
            <a:ext cx="48603" cy="0"/>
          </a:xfrm>
          <a:prstGeom prst="line">
            <a:avLst/>
          </a:prstGeom>
          <a:noFill/>
          <a:ln w="9525" cap="flat" cmpd="sng" algn="ctr">
            <a:solidFill>
              <a:srgbClr val="666666"/>
            </a:solidFill>
            <a:prstDash val="solid"/>
            <a:miter lim="800000"/>
          </a:ln>
          <a:effectLst/>
        </p:spPr>
      </p:cxnSp>
      <p:sp>
        <p:nvSpPr>
          <p:cNvPr id="682" name="TextBox 681">
            <a:extLst>
              <a:ext uri="{FF2B5EF4-FFF2-40B4-BE49-F238E27FC236}">
                <a16:creationId xmlns:a16="http://schemas.microsoft.com/office/drawing/2014/main" id="{D312E20E-6457-4E55-B3BA-7B58213EA73B}"/>
              </a:ext>
            </a:extLst>
          </p:cNvPr>
          <p:cNvSpPr txBox="1"/>
          <p:nvPr/>
        </p:nvSpPr>
        <p:spPr>
          <a:xfrm>
            <a:off x="4772444" y="3896790"/>
            <a:ext cx="57708"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0</a:t>
            </a:r>
          </a:p>
        </p:txBody>
      </p:sp>
      <p:cxnSp>
        <p:nvCxnSpPr>
          <p:cNvPr id="683" name="Straight Connector 682">
            <a:extLst>
              <a:ext uri="{FF2B5EF4-FFF2-40B4-BE49-F238E27FC236}">
                <a16:creationId xmlns:a16="http://schemas.microsoft.com/office/drawing/2014/main" id="{D3FCAD35-A568-4597-8C49-8680E2B7230A}"/>
              </a:ext>
            </a:extLst>
          </p:cNvPr>
          <p:cNvCxnSpPr>
            <a:cxnSpLocks/>
          </p:cNvCxnSpPr>
          <p:nvPr/>
        </p:nvCxnSpPr>
        <p:spPr>
          <a:xfrm rot="5400000">
            <a:off x="4776211" y="3865139"/>
            <a:ext cx="55880" cy="0"/>
          </a:xfrm>
          <a:prstGeom prst="line">
            <a:avLst/>
          </a:prstGeom>
          <a:noFill/>
          <a:ln w="9525" cap="flat" cmpd="sng" algn="ctr">
            <a:solidFill>
              <a:srgbClr val="666666"/>
            </a:solidFill>
            <a:prstDash val="solid"/>
            <a:miter lim="800000"/>
          </a:ln>
          <a:effectLst/>
        </p:spPr>
      </p:cxnSp>
      <p:sp>
        <p:nvSpPr>
          <p:cNvPr id="684" name="TextBox 683">
            <a:extLst>
              <a:ext uri="{FF2B5EF4-FFF2-40B4-BE49-F238E27FC236}">
                <a16:creationId xmlns:a16="http://schemas.microsoft.com/office/drawing/2014/main" id="{61A37898-1F70-44FA-8A81-A6E68B39B42C}"/>
              </a:ext>
            </a:extLst>
          </p:cNvPr>
          <p:cNvSpPr txBox="1"/>
          <p:nvPr/>
        </p:nvSpPr>
        <p:spPr>
          <a:xfrm rot="16200000">
            <a:off x="3177529" y="2784730"/>
            <a:ext cx="2578889" cy="153888"/>
          </a:xfrm>
          <a:prstGeom prst="rect">
            <a:avLst/>
          </a:prstGeom>
          <a:noFill/>
        </p:spPr>
        <p:txBody>
          <a:bodyPr wrap="square" lIns="0" tIns="0" rIns="0" bIns="0" rtlCol="0">
            <a:spAutoFit/>
          </a:bodyPr>
          <a:lstStyle/>
          <a:p>
            <a:pPr algn="ctr" defTabSz="914286">
              <a:defRPr/>
            </a:pPr>
            <a:r>
              <a:rPr lang="en-US" sz="1000" b="1">
                <a:solidFill>
                  <a:srgbClr val="000000"/>
                </a:solidFill>
                <a:latin typeface="Arial"/>
                <a:cs typeface="Arial" panose="020B0604020202020204" pitchFamily="34" charset="0"/>
              </a:rPr>
              <a:t>Overall Survival (%)</a:t>
            </a:r>
          </a:p>
        </p:txBody>
      </p:sp>
      <p:sp>
        <p:nvSpPr>
          <p:cNvPr id="685" name="TextBox 684">
            <a:extLst>
              <a:ext uri="{FF2B5EF4-FFF2-40B4-BE49-F238E27FC236}">
                <a16:creationId xmlns:a16="http://schemas.microsoft.com/office/drawing/2014/main" id="{9E1864E4-7C86-4886-B48E-4F25119AB36E}"/>
              </a:ext>
            </a:extLst>
          </p:cNvPr>
          <p:cNvSpPr txBox="1"/>
          <p:nvPr/>
        </p:nvSpPr>
        <p:spPr>
          <a:xfrm>
            <a:off x="4622199" y="3354353"/>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20</a:t>
            </a:r>
          </a:p>
        </p:txBody>
      </p:sp>
      <p:cxnSp>
        <p:nvCxnSpPr>
          <p:cNvPr id="686" name="Straight Connector 685">
            <a:extLst>
              <a:ext uri="{FF2B5EF4-FFF2-40B4-BE49-F238E27FC236}">
                <a16:creationId xmlns:a16="http://schemas.microsoft.com/office/drawing/2014/main" id="{69DD8306-A808-4EE9-93B4-DAE882E6D9AF}"/>
              </a:ext>
            </a:extLst>
          </p:cNvPr>
          <p:cNvCxnSpPr/>
          <p:nvPr/>
        </p:nvCxnSpPr>
        <p:spPr>
          <a:xfrm>
            <a:off x="4752562" y="3416708"/>
            <a:ext cx="48603" cy="0"/>
          </a:xfrm>
          <a:prstGeom prst="line">
            <a:avLst/>
          </a:prstGeom>
          <a:noFill/>
          <a:ln w="9525" cap="flat" cmpd="sng" algn="ctr">
            <a:solidFill>
              <a:srgbClr val="666666"/>
            </a:solidFill>
            <a:prstDash val="solid"/>
            <a:miter lim="800000"/>
          </a:ln>
          <a:effectLst/>
        </p:spPr>
      </p:cxnSp>
      <p:sp>
        <p:nvSpPr>
          <p:cNvPr id="687" name="TextBox 686">
            <a:extLst>
              <a:ext uri="{FF2B5EF4-FFF2-40B4-BE49-F238E27FC236}">
                <a16:creationId xmlns:a16="http://schemas.microsoft.com/office/drawing/2014/main" id="{A32EC51F-4736-4682-A9E0-4B5687174A0E}"/>
              </a:ext>
            </a:extLst>
          </p:cNvPr>
          <p:cNvSpPr txBox="1"/>
          <p:nvPr/>
        </p:nvSpPr>
        <p:spPr>
          <a:xfrm>
            <a:off x="4622199" y="2941610"/>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40</a:t>
            </a:r>
          </a:p>
        </p:txBody>
      </p:sp>
      <p:cxnSp>
        <p:nvCxnSpPr>
          <p:cNvPr id="688" name="Straight Connector 687">
            <a:extLst>
              <a:ext uri="{FF2B5EF4-FFF2-40B4-BE49-F238E27FC236}">
                <a16:creationId xmlns:a16="http://schemas.microsoft.com/office/drawing/2014/main" id="{23FCA9B5-358B-49D2-8394-DA2D288D5738}"/>
              </a:ext>
            </a:extLst>
          </p:cNvPr>
          <p:cNvCxnSpPr/>
          <p:nvPr/>
        </p:nvCxnSpPr>
        <p:spPr>
          <a:xfrm>
            <a:off x="4752562" y="2999859"/>
            <a:ext cx="48603" cy="0"/>
          </a:xfrm>
          <a:prstGeom prst="line">
            <a:avLst/>
          </a:prstGeom>
          <a:noFill/>
          <a:ln w="9525" cap="flat" cmpd="sng" algn="ctr">
            <a:solidFill>
              <a:srgbClr val="666666"/>
            </a:solidFill>
            <a:prstDash val="solid"/>
            <a:miter lim="800000"/>
          </a:ln>
          <a:effectLst/>
        </p:spPr>
      </p:cxnSp>
      <p:sp>
        <p:nvSpPr>
          <p:cNvPr id="689" name="TextBox 688">
            <a:extLst>
              <a:ext uri="{FF2B5EF4-FFF2-40B4-BE49-F238E27FC236}">
                <a16:creationId xmlns:a16="http://schemas.microsoft.com/office/drawing/2014/main" id="{9D7E344E-EF01-48A2-A079-0C862C7A8781}"/>
              </a:ext>
            </a:extLst>
          </p:cNvPr>
          <p:cNvSpPr txBox="1"/>
          <p:nvPr/>
        </p:nvSpPr>
        <p:spPr>
          <a:xfrm>
            <a:off x="4622199" y="2527952"/>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60</a:t>
            </a:r>
          </a:p>
        </p:txBody>
      </p:sp>
      <p:cxnSp>
        <p:nvCxnSpPr>
          <p:cNvPr id="690" name="Straight Connector 689">
            <a:extLst>
              <a:ext uri="{FF2B5EF4-FFF2-40B4-BE49-F238E27FC236}">
                <a16:creationId xmlns:a16="http://schemas.microsoft.com/office/drawing/2014/main" id="{0C0A384A-43A3-4722-8ABF-661A82534F0E}"/>
              </a:ext>
            </a:extLst>
          </p:cNvPr>
          <p:cNvCxnSpPr/>
          <p:nvPr/>
        </p:nvCxnSpPr>
        <p:spPr>
          <a:xfrm>
            <a:off x="4752562" y="2583011"/>
            <a:ext cx="48603" cy="0"/>
          </a:xfrm>
          <a:prstGeom prst="line">
            <a:avLst/>
          </a:prstGeom>
          <a:noFill/>
          <a:ln w="9525" cap="flat" cmpd="sng" algn="ctr">
            <a:solidFill>
              <a:srgbClr val="666666"/>
            </a:solidFill>
            <a:prstDash val="solid"/>
            <a:miter lim="800000"/>
          </a:ln>
          <a:effectLst/>
        </p:spPr>
      </p:cxnSp>
      <p:sp>
        <p:nvSpPr>
          <p:cNvPr id="691" name="TextBox 690">
            <a:extLst>
              <a:ext uri="{FF2B5EF4-FFF2-40B4-BE49-F238E27FC236}">
                <a16:creationId xmlns:a16="http://schemas.microsoft.com/office/drawing/2014/main" id="{D40864F6-A722-4664-B2D5-8A842B0293B8}"/>
              </a:ext>
            </a:extLst>
          </p:cNvPr>
          <p:cNvSpPr txBox="1"/>
          <p:nvPr/>
        </p:nvSpPr>
        <p:spPr>
          <a:xfrm>
            <a:off x="4622199" y="2113577"/>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80</a:t>
            </a:r>
          </a:p>
        </p:txBody>
      </p:sp>
      <p:cxnSp>
        <p:nvCxnSpPr>
          <p:cNvPr id="692" name="Straight Connector 691">
            <a:extLst>
              <a:ext uri="{FF2B5EF4-FFF2-40B4-BE49-F238E27FC236}">
                <a16:creationId xmlns:a16="http://schemas.microsoft.com/office/drawing/2014/main" id="{20C85631-07ED-4872-8D81-2CEB60F1E485}"/>
              </a:ext>
            </a:extLst>
          </p:cNvPr>
          <p:cNvCxnSpPr/>
          <p:nvPr/>
        </p:nvCxnSpPr>
        <p:spPr>
          <a:xfrm>
            <a:off x="4752562" y="2166162"/>
            <a:ext cx="48603" cy="0"/>
          </a:xfrm>
          <a:prstGeom prst="line">
            <a:avLst/>
          </a:prstGeom>
          <a:noFill/>
          <a:ln w="9525" cap="flat" cmpd="sng" algn="ctr">
            <a:solidFill>
              <a:srgbClr val="666666"/>
            </a:solidFill>
            <a:prstDash val="solid"/>
            <a:miter lim="800000"/>
          </a:ln>
          <a:effectLst/>
        </p:spPr>
      </p:cxnSp>
      <p:sp>
        <p:nvSpPr>
          <p:cNvPr id="693" name="TextBox 692">
            <a:extLst>
              <a:ext uri="{FF2B5EF4-FFF2-40B4-BE49-F238E27FC236}">
                <a16:creationId xmlns:a16="http://schemas.microsoft.com/office/drawing/2014/main" id="{D5514D52-D5D5-4729-9DAA-B0940F923ECC}"/>
              </a:ext>
            </a:extLst>
          </p:cNvPr>
          <p:cNvSpPr txBox="1"/>
          <p:nvPr/>
        </p:nvSpPr>
        <p:spPr>
          <a:xfrm>
            <a:off x="4564490" y="1688001"/>
            <a:ext cx="173124"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100</a:t>
            </a:r>
          </a:p>
        </p:txBody>
      </p:sp>
      <p:cxnSp>
        <p:nvCxnSpPr>
          <p:cNvPr id="694" name="Straight Connector 693">
            <a:extLst>
              <a:ext uri="{FF2B5EF4-FFF2-40B4-BE49-F238E27FC236}">
                <a16:creationId xmlns:a16="http://schemas.microsoft.com/office/drawing/2014/main" id="{BB975BE0-AE8D-4C4D-A71A-E47DEDA9BAAC}"/>
              </a:ext>
            </a:extLst>
          </p:cNvPr>
          <p:cNvCxnSpPr/>
          <p:nvPr/>
        </p:nvCxnSpPr>
        <p:spPr>
          <a:xfrm>
            <a:off x="4752562" y="1749315"/>
            <a:ext cx="48603" cy="0"/>
          </a:xfrm>
          <a:prstGeom prst="line">
            <a:avLst/>
          </a:prstGeom>
          <a:noFill/>
          <a:ln w="9525" cap="flat" cmpd="sng" algn="ctr">
            <a:solidFill>
              <a:srgbClr val="666666"/>
            </a:solidFill>
            <a:prstDash val="solid"/>
            <a:miter lim="800000"/>
          </a:ln>
          <a:effectLst/>
        </p:spPr>
      </p:cxnSp>
      <p:sp>
        <p:nvSpPr>
          <p:cNvPr id="695" name="TextBox 694">
            <a:extLst>
              <a:ext uri="{FF2B5EF4-FFF2-40B4-BE49-F238E27FC236}">
                <a16:creationId xmlns:a16="http://schemas.microsoft.com/office/drawing/2014/main" id="{549E9DEA-137F-48A4-B669-42EA5FDCD182}"/>
              </a:ext>
            </a:extLst>
          </p:cNvPr>
          <p:cNvSpPr txBox="1"/>
          <p:nvPr/>
        </p:nvSpPr>
        <p:spPr>
          <a:xfrm>
            <a:off x="5050485" y="3896790"/>
            <a:ext cx="43591" cy="123111"/>
          </a:xfrm>
          <a:prstGeom prst="rect">
            <a:avLst/>
          </a:prstGeom>
          <a:noFill/>
        </p:spPr>
        <p:txBody>
          <a:bodyPr wrap="square" lIns="0" tIns="0" rIns="0" bIns="0" rtlCol="0">
            <a:spAutoFit/>
          </a:bodyPr>
          <a:lstStyle/>
          <a:p>
            <a:pPr algn="ctr" defTabSz="914286">
              <a:defRPr/>
            </a:pPr>
            <a:r>
              <a:rPr lang="en-US" sz="800">
                <a:solidFill>
                  <a:srgbClr val="000000"/>
                </a:solidFill>
                <a:latin typeface="Arial"/>
                <a:cs typeface="Arial" panose="020B0604020202020204" pitchFamily="34" charset="0"/>
              </a:rPr>
              <a:t>6</a:t>
            </a:r>
          </a:p>
        </p:txBody>
      </p:sp>
      <p:cxnSp>
        <p:nvCxnSpPr>
          <p:cNvPr id="696" name="Straight Connector 695">
            <a:extLst>
              <a:ext uri="{FF2B5EF4-FFF2-40B4-BE49-F238E27FC236}">
                <a16:creationId xmlns:a16="http://schemas.microsoft.com/office/drawing/2014/main" id="{EA1388AE-090F-42E6-B8A9-20D101FD42DB}"/>
              </a:ext>
            </a:extLst>
          </p:cNvPr>
          <p:cNvCxnSpPr>
            <a:cxnSpLocks/>
          </p:cNvCxnSpPr>
          <p:nvPr/>
        </p:nvCxnSpPr>
        <p:spPr>
          <a:xfrm rot="5400000">
            <a:off x="5045812" y="3865139"/>
            <a:ext cx="55880" cy="0"/>
          </a:xfrm>
          <a:prstGeom prst="line">
            <a:avLst/>
          </a:prstGeom>
          <a:noFill/>
          <a:ln w="9525" cap="flat" cmpd="sng" algn="ctr">
            <a:solidFill>
              <a:srgbClr val="666666"/>
            </a:solidFill>
            <a:prstDash val="solid"/>
            <a:miter lim="800000"/>
          </a:ln>
          <a:effectLst/>
        </p:spPr>
      </p:cxnSp>
      <p:sp>
        <p:nvSpPr>
          <p:cNvPr id="697" name="TextBox 696">
            <a:extLst>
              <a:ext uri="{FF2B5EF4-FFF2-40B4-BE49-F238E27FC236}">
                <a16:creationId xmlns:a16="http://schemas.microsoft.com/office/drawing/2014/main" id="{870FA9EF-859C-40A7-8A55-861080AECB47}"/>
              </a:ext>
            </a:extLst>
          </p:cNvPr>
          <p:cNvSpPr txBox="1"/>
          <p:nvPr/>
        </p:nvSpPr>
        <p:spPr>
          <a:xfrm>
            <a:off x="5279404" y="3896790"/>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12</a:t>
            </a:r>
          </a:p>
        </p:txBody>
      </p:sp>
      <p:cxnSp>
        <p:nvCxnSpPr>
          <p:cNvPr id="698" name="Straight Connector 697">
            <a:extLst>
              <a:ext uri="{FF2B5EF4-FFF2-40B4-BE49-F238E27FC236}">
                <a16:creationId xmlns:a16="http://schemas.microsoft.com/office/drawing/2014/main" id="{D3ACA4BE-1383-41C4-AB03-E93DE1744E76}"/>
              </a:ext>
            </a:extLst>
          </p:cNvPr>
          <p:cNvCxnSpPr>
            <a:cxnSpLocks/>
          </p:cNvCxnSpPr>
          <p:nvPr/>
        </p:nvCxnSpPr>
        <p:spPr>
          <a:xfrm rot="5400000">
            <a:off x="5318590" y="3865139"/>
            <a:ext cx="55880" cy="0"/>
          </a:xfrm>
          <a:prstGeom prst="line">
            <a:avLst/>
          </a:prstGeom>
          <a:noFill/>
          <a:ln w="9525" cap="flat" cmpd="sng" algn="ctr">
            <a:solidFill>
              <a:srgbClr val="666666"/>
            </a:solidFill>
            <a:prstDash val="solid"/>
            <a:miter lim="800000"/>
          </a:ln>
          <a:effectLst/>
        </p:spPr>
      </p:cxnSp>
      <p:sp>
        <p:nvSpPr>
          <p:cNvPr id="699" name="TextBox 698">
            <a:extLst>
              <a:ext uri="{FF2B5EF4-FFF2-40B4-BE49-F238E27FC236}">
                <a16:creationId xmlns:a16="http://schemas.microsoft.com/office/drawing/2014/main" id="{48D9E3E2-D00C-4FB9-8422-770577770435}"/>
              </a:ext>
            </a:extLst>
          </p:cNvPr>
          <p:cNvSpPr txBox="1"/>
          <p:nvPr/>
        </p:nvSpPr>
        <p:spPr>
          <a:xfrm>
            <a:off x="5557943" y="3896790"/>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18</a:t>
            </a:r>
          </a:p>
        </p:txBody>
      </p:sp>
      <p:cxnSp>
        <p:nvCxnSpPr>
          <p:cNvPr id="700" name="Straight Connector 699">
            <a:extLst>
              <a:ext uri="{FF2B5EF4-FFF2-40B4-BE49-F238E27FC236}">
                <a16:creationId xmlns:a16="http://schemas.microsoft.com/office/drawing/2014/main" id="{F3A38E08-BC4A-4723-A5B8-0D497950E3F2}"/>
              </a:ext>
            </a:extLst>
          </p:cNvPr>
          <p:cNvCxnSpPr>
            <a:cxnSpLocks/>
          </p:cNvCxnSpPr>
          <p:nvPr/>
        </p:nvCxnSpPr>
        <p:spPr>
          <a:xfrm rot="5400000">
            <a:off x="5591364" y="3865139"/>
            <a:ext cx="55880" cy="0"/>
          </a:xfrm>
          <a:prstGeom prst="line">
            <a:avLst/>
          </a:prstGeom>
          <a:noFill/>
          <a:ln w="9525" cap="flat" cmpd="sng" algn="ctr">
            <a:solidFill>
              <a:srgbClr val="666666"/>
            </a:solidFill>
            <a:prstDash val="solid"/>
            <a:miter lim="800000"/>
          </a:ln>
          <a:effectLst/>
        </p:spPr>
      </p:cxnSp>
      <p:sp>
        <p:nvSpPr>
          <p:cNvPr id="701" name="TextBox 700">
            <a:extLst>
              <a:ext uri="{FF2B5EF4-FFF2-40B4-BE49-F238E27FC236}">
                <a16:creationId xmlns:a16="http://schemas.microsoft.com/office/drawing/2014/main" id="{B50BC98C-0E88-4601-9872-A4E414950255}"/>
              </a:ext>
            </a:extLst>
          </p:cNvPr>
          <p:cNvSpPr txBox="1"/>
          <p:nvPr/>
        </p:nvSpPr>
        <p:spPr>
          <a:xfrm>
            <a:off x="5834199" y="3896790"/>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24</a:t>
            </a:r>
          </a:p>
        </p:txBody>
      </p:sp>
      <p:cxnSp>
        <p:nvCxnSpPr>
          <p:cNvPr id="702" name="Straight Connector 701">
            <a:extLst>
              <a:ext uri="{FF2B5EF4-FFF2-40B4-BE49-F238E27FC236}">
                <a16:creationId xmlns:a16="http://schemas.microsoft.com/office/drawing/2014/main" id="{8E53001F-E818-4D3F-B17A-9CD3B8127CBF}"/>
              </a:ext>
            </a:extLst>
          </p:cNvPr>
          <p:cNvCxnSpPr>
            <a:cxnSpLocks/>
          </p:cNvCxnSpPr>
          <p:nvPr/>
        </p:nvCxnSpPr>
        <p:spPr>
          <a:xfrm rot="5400000">
            <a:off x="5864142" y="3865139"/>
            <a:ext cx="55880" cy="0"/>
          </a:xfrm>
          <a:prstGeom prst="line">
            <a:avLst/>
          </a:prstGeom>
          <a:noFill/>
          <a:ln w="9525" cap="flat" cmpd="sng" algn="ctr">
            <a:solidFill>
              <a:srgbClr val="666666"/>
            </a:solidFill>
            <a:prstDash val="solid"/>
            <a:miter lim="800000"/>
          </a:ln>
          <a:effectLst/>
        </p:spPr>
      </p:cxnSp>
      <p:sp>
        <p:nvSpPr>
          <p:cNvPr id="703" name="TextBox 702">
            <a:extLst>
              <a:ext uri="{FF2B5EF4-FFF2-40B4-BE49-F238E27FC236}">
                <a16:creationId xmlns:a16="http://schemas.microsoft.com/office/drawing/2014/main" id="{95972A37-E613-4DD8-A7B1-F67ED2A134B2}"/>
              </a:ext>
            </a:extLst>
          </p:cNvPr>
          <p:cNvSpPr txBox="1"/>
          <p:nvPr/>
        </p:nvSpPr>
        <p:spPr>
          <a:xfrm>
            <a:off x="6107179" y="3896790"/>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30</a:t>
            </a:r>
          </a:p>
        </p:txBody>
      </p:sp>
      <p:cxnSp>
        <p:nvCxnSpPr>
          <p:cNvPr id="704" name="Straight Connector 703">
            <a:extLst>
              <a:ext uri="{FF2B5EF4-FFF2-40B4-BE49-F238E27FC236}">
                <a16:creationId xmlns:a16="http://schemas.microsoft.com/office/drawing/2014/main" id="{5C20739C-2EC4-4EFC-A2C1-48A7E8FC6F81}"/>
              </a:ext>
            </a:extLst>
          </p:cNvPr>
          <p:cNvCxnSpPr>
            <a:cxnSpLocks/>
          </p:cNvCxnSpPr>
          <p:nvPr/>
        </p:nvCxnSpPr>
        <p:spPr>
          <a:xfrm rot="5400000">
            <a:off x="6136918" y="3865139"/>
            <a:ext cx="55880" cy="0"/>
          </a:xfrm>
          <a:prstGeom prst="line">
            <a:avLst/>
          </a:prstGeom>
          <a:noFill/>
          <a:ln w="9525" cap="flat" cmpd="sng" algn="ctr">
            <a:solidFill>
              <a:srgbClr val="666666"/>
            </a:solidFill>
            <a:prstDash val="solid"/>
            <a:miter lim="800000"/>
          </a:ln>
          <a:effectLst/>
        </p:spPr>
      </p:cxnSp>
      <p:sp>
        <p:nvSpPr>
          <p:cNvPr id="705" name="TextBox 704">
            <a:extLst>
              <a:ext uri="{FF2B5EF4-FFF2-40B4-BE49-F238E27FC236}">
                <a16:creationId xmlns:a16="http://schemas.microsoft.com/office/drawing/2014/main" id="{C743460D-BF6B-4342-8B5B-5E98F59772B9}"/>
              </a:ext>
            </a:extLst>
          </p:cNvPr>
          <p:cNvSpPr txBox="1"/>
          <p:nvPr/>
        </p:nvSpPr>
        <p:spPr>
          <a:xfrm>
            <a:off x="6653135" y="3896790"/>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42</a:t>
            </a:r>
          </a:p>
        </p:txBody>
      </p:sp>
      <p:cxnSp>
        <p:nvCxnSpPr>
          <p:cNvPr id="706" name="Straight Connector 705">
            <a:extLst>
              <a:ext uri="{FF2B5EF4-FFF2-40B4-BE49-F238E27FC236}">
                <a16:creationId xmlns:a16="http://schemas.microsoft.com/office/drawing/2014/main" id="{C62BEF39-354C-40B6-9D97-36AA7D6E2568}"/>
              </a:ext>
            </a:extLst>
          </p:cNvPr>
          <p:cNvCxnSpPr>
            <a:cxnSpLocks/>
          </p:cNvCxnSpPr>
          <p:nvPr/>
        </p:nvCxnSpPr>
        <p:spPr>
          <a:xfrm rot="5400000">
            <a:off x="6682470" y="3865139"/>
            <a:ext cx="55880" cy="0"/>
          </a:xfrm>
          <a:prstGeom prst="line">
            <a:avLst/>
          </a:prstGeom>
          <a:noFill/>
          <a:ln w="9525" cap="flat" cmpd="sng" algn="ctr">
            <a:solidFill>
              <a:srgbClr val="666666"/>
            </a:solidFill>
            <a:prstDash val="solid"/>
            <a:miter lim="800000"/>
          </a:ln>
          <a:effectLst/>
        </p:spPr>
      </p:cxnSp>
      <p:sp>
        <p:nvSpPr>
          <p:cNvPr id="707" name="TextBox 706">
            <a:extLst>
              <a:ext uri="{FF2B5EF4-FFF2-40B4-BE49-F238E27FC236}">
                <a16:creationId xmlns:a16="http://schemas.microsoft.com/office/drawing/2014/main" id="{C5BC85E4-DC60-47E6-8F90-B94E68688430}"/>
              </a:ext>
            </a:extLst>
          </p:cNvPr>
          <p:cNvSpPr txBox="1"/>
          <p:nvPr/>
        </p:nvSpPr>
        <p:spPr>
          <a:xfrm>
            <a:off x="7199089" y="3896790"/>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54</a:t>
            </a:r>
          </a:p>
        </p:txBody>
      </p:sp>
      <p:cxnSp>
        <p:nvCxnSpPr>
          <p:cNvPr id="708" name="Straight Connector 707">
            <a:extLst>
              <a:ext uri="{FF2B5EF4-FFF2-40B4-BE49-F238E27FC236}">
                <a16:creationId xmlns:a16="http://schemas.microsoft.com/office/drawing/2014/main" id="{AD8DF88A-0D58-43CB-A20A-2850874F33EB}"/>
              </a:ext>
            </a:extLst>
          </p:cNvPr>
          <p:cNvCxnSpPr>
            <a:cxnSpLocks/>
          </p:cNvCxnSpPr>
          <p:nvPr/>
        </p:nvCxnSpPr>
        <p:spPr>
          <a:xfrm rot="5400000">
            <a:off x="7228022" y="3865139"/>
            <a:ext cx="55880" cy="0"/>
          </a:xfrm>
          <a:prstGeom prst="line">
            <a:avLst/>
          </a:prstGeom>
          <a:noFill/>
          <a:ln w="9525" cap="flat" cmpd="sng" algn="ctr">
            <a:solidFill>
              <a:srgbClr val="666666"/>
            </a:solidFill>
            <a:prstDash val="solid"/>
            <a:miter lim="800000"/>
          </a:ln>
          <a:effectLst/>
        </p:spPr>
      </p:cxnSp>
      <p:sp>
        <p:nvSpPr>
          <p:cNvPr id="709" name="TextBox 708">
            <a:extLst>
              <a:ext uri="{FF2B5EF4-FFF2-40B4-BE49-F238E27FC236}">
                <a16:creationId xmlns:a16="http://schemas.microsoft.com/office/drawing/2014/main" id="{8D4EEEB9-DC9C-4AE0-B9A3-A55457BDA3A6}"/>
              </a:ext>
            </a:extLst>
          </p:cNvPr>
          <p:cNvSpPr txBox="1"/>
          <p:nvPr/>
        </p:nvSpPr>
        <p:spPr>
          <a:xfrm>
            <a:off x="7745047" y="3896790"/>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66</a:t>
            </a:r>
          </a:p>
        </p:txBody>
      </p:sp>
      <p:cxnSp>
        <p:nvCxnSpPr>
          <p:cNvPr id="710" name="Straight Connector 709">
            <a:extLst>
              <a:ext uri="{FF2B5EF4-FFF2-40B4-BE49-F238E27FC236}">
                <a16:creationId xmlns:a16="http://schemas.microsoft.com/office/drawing/2014/main" id="{C7129A42-7728-45FF-BBDF-E45A2B6BF38B}"/>
              </a:ext>
            </a:extLst>
          </p:cNvPr>
          <p:cNvCxnSpPr>
            <a:cxnSpLocks/>
          </p:cNvCxnSpPr>
          <p:nvPr/>
        </p:nvCxnSpPr>
        <p:spPr>
          <a:xfrm rot="5400000">
            <a:off x="7773571" y="3865139"/>
            <a:ext cx="55880" cy="0"/>
          </a:xfrm>
          <a:prstGeom prst="line">
            <a:avLst/>
          </a:prstGeom>
          <a:noFill/>
          <a:ln w="9525" cap="flat" cmpd="sng" algn="ctr">
            <a:solidFill>
              <a:srgbClr val="666666"/>
            </a:solidFill>
            <a:prstDash val="solid"/>
            <a:miter lim="800000"/>
          </a:ln>
          <a:effectLst/>
        </p:spPr>
      </p:cxnSp>
      <p:sp>
        <p:nvSpPr>
          <p:cNvPr id="711" name="TextBox 710">
            <a:extLst>
              <a:ext uri="{FF2B5EF4-FFF2-40B4-BE49-F238E27FC236}">
                <a16:creationId xmlns:a16="http://schemas.microsoft.com/office/drawing/2014/main" id="{23DF7614-F021-460F-B260-950D996F231E}"/>
              </a:ext>
            </a:extLst>
          </p:cNvPr>
          <p:cNvSpPr txBox="1"/>
          <p:nvPr/>
        </p:nvSpPr>
        <p:spPr>
          <a:xfrm>
            <a:off x="4747308" y="4078270"/>
            <a:ext cx="3204083" cy="153888"/>
          </a:xfrm>
          <a:prstGeom prst="rect">
            <a:avLst/>
          </a:prstGeom>
          <a:noFill/>
        </p:spPr>
        <p:txBody>
          <a:bodyPr wrap="square" lIns="0" tIns="0" rIns="0" bIns="0" rtlCol="0">
            <a:spAutoFit/>
          </a:bodyPr>
          <a:lstStyle/>
          <a:p>
            <a:pPr algn="ctr" defTabSz="914286">
              <a:defRPr/>
            </a:pPr>
            <a:r>
              <a:rPr lang="en-US" sz="1000" b="1" dirty="0">
                <a:solidFill>
                  <a:srgbClr val="000000"/>
                </a:solidFill>
                <a:latin typeface="Arial"/>
                <a:cs typeface="Arial" panose="020B0604020202020204" pitchFamily="34" charset="0"/>
              </a:rPr>
              <a:t>Time (months)</a:t>
            </a:r>
          </a:p>
        </p:txBody>
      </p:sp>
      <p:sp>
        <p:nvSpPr>
          <p:cNvPr id="712" name="TextBox 711">
            <a:extLst>
              <a:ext uri="{FF2B5EF4-FFF2-40B4-BE49-F238E27FC236}">
                <a16:creationId xmlns:a16="http://schemas.microsoft.com/office/drawing/2014/main" id="{E52BCB50-B980-4994-B7BE-6B874F0F28F5}"/>
              </a:ext>
            </a:extLst>
          </p:cNvPr>
          <p:cNvSpPr txBox="1"/>
          <p:nvPr/>
        </p:nvSpPr>
        <p:spPr>
          <a:xfrm>
            <a:off x="6380155" y="3896790"/>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36</a:t>
            </a:r>
          </a:p>
        </p:txBody>
      </p:sp>
      <p:cxnSp>
        <p:nvCxnSpPr>
          <p:cNvPr id="713" name="Straight Connector 712">
            <a:extLst>
              <a:ext uri="{FF2B5EF4-FFF2-40B4-BE49-F238E27FC236}">
                <a16:creationId xmlns:a16="http://schemas.microsoft.com/office/drawing/2014/main" id="{A998DC43-0B8B-4483-9C9F-2717AA6C5E26}"/>
              </a:ext>
            </a:extLst>
          </p:cNvPr>
          <p:cNvCxnSpPr>
            <a:cxnSpLocks/>
          </p:cNvCxnSpPr>
          <p:nvPr/>
        </p:nvCxnSpPr>
        <p:spPr>
          <a:xfrm rot="5400000">
            <a:off x="6409694" y="3865139"/>
            <a:ext cx="55880" cy="0"/>
          </a:xfrm>
          <a:prstGeom prst="line">
            <a:avLst/>
          </a:prstGeom>
          <a:noFill/>
          <a:ln w="9525" cap="flat" cmpd="sng" algn="ctr">
            <a:solidFill>
              <a:srgbClr val="666666"/>
            </a:solidFill>
            <a:prstDash val="solid"/>
            <a:miter lim="800000"/>
          </a:ln>
          <a:effectLst/>
        </p:spPr>
      </p:cxnSp>
      <p:sp>
        <p:nvSpPr>
          <p:cNvPr id="714" name="TextBox 713">
            <a:extLst>
              <a:ext uri="{FF2B5EF4-FFF2-40B4-BE49-F238E27FC236}">
                <a16:creationId xmlns:a16="http://schemas.microsoft.com/office/drawing/2014/main" id="{258D4BE7-9803-4290-82E3-0B3E180851C7}"/>
              </a:ext>
            </a:extLst>
          </p:cNvPr>
          <p:cNvSpPr txBox="1"/>
          <p:nvPr/>
        </p:nvSpPr>
        <p:spPr>
          <a:xfrm>
            <a:off x="6926111" y="3896790"/>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48</a:t>
            </a:r>
          </a:p>
        </p:txBody>
      </p:sp>
      <p:cxnSp>
        <p:nvCxnSpPr>
          <p:cNvPr id="715" name="Straight Connector 714">
            <a:extLst>
              <a:ext uri="{FF2B5EF4-FFF2-40B4-BE49-F238E27FC236}">
                <a16:creationId xmlns:a16="http://schemas.microsoft.com/office/drawing/2014/main" id="{AAA7A241-772B-418F-AAD7-47A011710CFE}"/>
              </a:ext>
            </a:extLst>
          </p:cNvPr>
          <p:cNvCxnSpPr>
            <a:cxnSpLocks/>
          </p:cNvCxnSpPr>
          <p:nvPr/>
        </p:nvCxnSpPr>
        <p:spPr>
          <a:xfrm rot="5400000">
            <a:off x="6955246" y="3865139"/>
            <a:ext cx="55880" cy="0"/>
          </a:xfrm>
          <a:prstGeom prst="line">
            <a:avLst/>
          </a:prstGeom>
          <a:noFill/>
          <a:ln w="9525" cap="flat" cmpd="sng" algn="ctr">
            <a:solidFill>
              <a:srgbClr val="666666"/>
            </a:solidFill>
            <a:prstDash val="solid"/>
            <a:miter lim="800000"/>
          </a:ln>
          <a:effectLst/>
        </p:spPr>
      </p:cxnSp>
      <p:sp>
        <p:nvSpPr>
          <p:cNvPr id="716" name="TextBox 715">
            <a:extLst>
              <a:ext uri="{FF2B5EF4-FFF2-40B4-BE49-F238E27FC236}">
                <a16:creationId xmlns:a16="http://schemas.microsoft.com/office/drawing/2014/main" id="{60128BF0-7C79-40FF-A0ED-8C8CC0BEEE4E}"/>
              </a:ext>
            </a:extLst>
          </p:cNvPr>
          <p:cNvSpPr txBox="1"/>
          <p:nvPr/>
        </p:nvSpPr>
        <p:spPr>
          <a:xfrm>
            <a:off x="7472067" y="3896790"/>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60</a:t>
            </a:r>
          </a:p>
        </p:txBody>
      </p:sp>
      <p:cxnSp>
        <p:nvCxnSpPr>
          <p:cNvPr id="717" name="Straight Connector 716">
            <a:extLst>
              <a:ext uri="{FF2B5EF4-FFF2-40B4-BE49-F238E27FC236}">
                <a16:creationId xmlns:a16="http://schemas.microsoft.com/office/drawing/2014/main" id="{E64382EE-1023-4729-A83F-CE62FE2BE3E9}"/>
              </a:ext>
            </a:extLst>
          </p:cNvPr>
          <p:cNvCxnSpPr>
            <a:cxnSpLocks/>
          </p:cNvCxnSpPr>
          <p:nvPr/>
        </p:nvCxnSpPr>
        <p:spPr>
          <a:xfrm rot="5400000">
            <a:off x="7500799" y="3865139"/>
            <a:ext cx="55880" cy="0"/>
          </a:xfrm>
          <a:prstGeom prst="line">
            <a:avLst/>
          </a:prstGeom>
          <a:noFill/>
          <a:ln w="9525" cap="flat" cmpd="sng" algn="ctr">
            <a:solidFill>
              <a:srgbClr val="666666"/>
            </a:solidFill>
            <a:prstDash val="solid"/>
            <a:miter lim="800000"/>
          </a:ln>
          <a:effectLst/>
        </p:spPr>
      </p:cxnSp>
      <p:sp>
        <p:nvSpPr>
          <p:cNvPr id="718" name="TextBox 717">
            <a:extLst>
              <a:ext uri="{FF2B5EF4-FFF2-40B4-BE49-F238E27FC236}">
                <a16:creationId xmlns:a16="http://schemas.microsoft.com/office/drawing/2014/main" id="{840E31C4-C49F-416F-B306-44453B470D00}"/>
              </a:ext>
            </a:extLst>
          </p:cNvPr>
          <p:cNvSpPr txBox="1"/>
          <p:nvPr/>
        </p:nvSpPr>
        <p:spPr>
          <a:xfrm>
            <a:off x="1440926" y="1446855"/>
            <a:ext cx="2087607" cy="300210"/>
          </a:xfrm>
          <a:prstGeom prst="rect">
            <a:avLst/>
          </a:prstGeom>
          <a:noFill/>
        </p:spPr>
        <p:txBody>
          <a:bodyPr wrap="square">
            <a:spAutoFit/>
          </a:bodyPr>
          <a:lstStyle/>
          <a:p>
            <a:pPr algn="ctr" defTabSz="914286">
              <a:defRPr/>
            </a:pPr>
            <a:r>
              <a:rPr lang="en-US" sz="1351" b="1" dirty="0">
                <a:solidFill>
                  <a:srgbClr val="000000"/>
                </a:solidFill>
                <a:latin typeface="Arial"/>
                <a:cs typeface="Arial" panose="020B0604020202020204" pitchFamily="34" charset="0"/>
              </a:rPr>
              <a:t>Unadjusted analysis</a:t>
            </a:r>
          </a:p>
        </p:txBody>
      </p:sp>
      <p:cxnSp>
        <p:nvCxnSpPr>
          <p:cNvPr id="719" name="Straight Connector 718">
            <a:extLst>
              <a:ext uri="{FF2B5EF4-FFF2-40B4-BE49-F238E27FC236}">
                <a16:creationId xmlns:a16="http://schemas.microsoft.com/office/drawing/2014/main" id="{55948992-11E6-4AE1-AD0A-9B95E9B899CE}"/>
              </a:ext>
            </a:extLst>
          </p:cNvPr>
          <p:cNvCxnSpPr>
            <a:cxnSpLocks/>
          </p:cNvCxnSpPr>
          <p:nvPr/>
        </p:nvCxnSpPr>
        <p:spPr>
          <a:xfrm>
            <a:off x="3620163" y="3837164"/>
            <a:ext cx="0" cy="60039"/>
          </a:xfrm>
          <a:prstGeom prst="line">
            <a:avLst/>
          </a:prstGeom>
          <a:noFill/>
          <a:ln w="9525" cap="flat" cmpd="sng" algn="ctr">
            <a:solidFill>
              <a:srgbClr val="666666"/>
            </a:solidFill>
            <a:prstDash val="solid"/>
            <a:miter lim="800000"/>
          </a:ln>
          <a:effectLst/>
        </p:spPr>
      </p:cxnSp>
      <p:cxnSp>
        <p:nvCxnSpPr>
          <p:cNvPr id="720" name="Straight Connector 719">
            <a:extLst>
              <a:ext uri="{FF2B5EF4-FFF2-40B4-BE49-F238E27FC236}">
                <a16:creationId xmlns:a16="http://schemas.microsoft.com/office/drawing/2014/main" id="{A218521D-F39F-40C5-97ED-7EAB8C53B169}"/>
              </a:ext>
            </a:extLst>
          </p:cNvPr>
          <p:cNvCxnSpPr>
            <a:cxnSpLocks/>
          </p:cNvCxnSpPr>
          <p:nvPr/>
        </p:nvCxnSpPr>
        <p:spPr>
          <a:xfrm>
            <a:off x="887466" y="1748826"/>
            <a:ext cx="0" cy="2088879"/>
          </a:xfrm>
          <a:prstGeom prst="line">
            <a:avLst/>
          </a:prstGeom>
          <a:noFill/>
          <a:ln w="9525" cap="flat" cmpd="sng" algn="ctr">
            <a:solidFill>
              <a:srgbClr val="666666"/>
            </a:solidFill>
            <a:prstDash val="solid"/>
            <a:miter lim="800000"/>
          </a:ln>
          <a:effectLst/>
        </p:spPr>
      </p:cxnSp>
      <p:cxnSp>
        <p:nvCxnSpPr>
          <p:cNvPr id="721" name="Straight Connector 720">
            <a:extLst>
              <a:ext uri="{FF2B5EF4-FFF2-40B4-BE49-F238E27FC236}">
                <a16:creationId xmlns:a16="http://schemas.microsoft.com/office/drawing/2014/main" id="{49D46167-F330-4792-BC7B-CA8CB233ABFA}"/>
              </a:ext>
            </a:extLst>
          </p:cNvPr>
          <p:cNvCxnSpPr>
            <a:cxnSpLocks/>
          </p:cNvCxnSpPr>
          <p:nvPr/>
        </p:nvCxnSpPr>
        <p:spPr>
          <a:xfrm flipH="1">
            <a:off x="893972" y="3837164"/>
            <a:ext cx="3000573" cy="0"/>
          </a:xfrm>
          <a:prstGeom prst="line">
            <a:avLst/>
          </a:prstGeom>
          <a:noFill/>
          <a:ln w="9525" cap="flat" cmpd="sng" algn="ctr">
            <a:solidFill>
              <a:srgbClr val="666666"/>
            </a:solidFill>
            <a:prstDash val="solid"/>
            <a:miter lim="800000"/>
          </a:ln>
          <a:effectLst/>
        </p:spPr>
      </p:cxnSp>
      <p:cxnSp>
        <p:nvCxnSpPr>
          <p:cNvPr id="722" name="Straight Connector 721">
            <a:extLst>
              <a:ext uri="{FF2B5EF4-FFF2-40B4-BE49-F238E27FC236}">
                <a16:creationId xmlns:a16="http://schemas.microsoft.com/office/drawing/2014/main" id="{33FCDAAE-5FA6-4825-BD7D-080C753ECF16}"/>
              </a:ext>
            </a:extLst>
          </p:cNvPr>
          <p:cNvCxnSpPr>
            <a:cxnSpLocks/>
          </p:cNvCxnSpPr>
          <p:nvPr/>
        </p:nvCxnSpPr>
        <p:spPr>
          <a:xfrm>
            <a:off x="4805014" y="1746224"/>
            <a:ext cx="0" cy="2104945"/>
          </a:xfrm>
          <a:prstGeom prst="line">
            <a:avLst/>
          </a:prstGeom>
          <a:noFill/>
          <a:ln w="9525" cap="flat" cmpd="sng" algn="ctr">
            <a:solidFill>
              <a:srgbClr val="666666"/>
            </a:solidFill>
            <a:prstDash val="solid"/>
            <a:miter lim="800000"/>
          </a:ln>
          <a:effectLst/>
        </p:spPr>
      </p:cxnSp>
      <p:cxnSp>
        <p:nvCxnSpPr>
          <p:cNvPr id="723" name="Straight Connector 722">
            <a:extLst>
              <a:ext uri="{FF2B5EF4-FFF2-40B4-BE49-F238E27FC236}">
                <a16:creationId xmlns:a16="http://schemas.microsoft.com/office/drawing/2014/main" id="{424CAA3B-A84C-4A33-BAE2-F9862E37474B}"/>
              </a:ext>
            </a:extLst>
          </p:cNvPr>
          <p:cNvCxnSpPr>
            <a:cxnSpLocks/>
          </p:cNvCxnSpPr>
          <p:nvPr/>
        </p:nvCxnSpPr>
        <p:spPr>
          <a:xfrm flipH="1">
            <a:off x="4799946" y="3836290"/>
            <a:ext cx="3008196" cy="0"/>
          </a:xfrm>
          <a:prstGeom prst="line">
            <a:avLst/>
          </a:prstGeom>
          <a:noFill/>
          <a:ln w="9525" cap="flat" cmpd="sng" algn="ctr">
            <a:solidFill>
              <a:srgbClr val="666666"/>
            </a:solidFill>
            <a:prstDash val="solid"/>
            <a:miter lim="800000"/>
          </a:ln>
          <a:effectLst/>
        </p:spPr>
      </p:cxnSp>
      <p:cxnSp>
        <p:nvCxnSpPr>
          <p:cNvPr id="724" name="Straight Connector 723">
            <a:extLst>
              <a:ext uri="{FF2B5EF4-FFF2-40B4-BE49-F238E27FC236}">
                <a16:creationId xmlns:a16="http://schemas.microsoft.com/office/drawing/2014/main" id="{C2ECBC75-8179-4262-BBB2-FA3F09766219}"/>
              </a:ext>
            </a:extLst>
          </p:cNvPr>
          <p:cNvCxnSpPr/>
          <p:nvPr/>
        </p:nvCxnSpPr>
        <p:spPr>
          <a:xfrm>
            <a:off x="8645348" y="1738458"/>
            <a:ext cx="0" cy="2110269"/>
          </a:xfrm>
          <a:prstGeom prst="line">
            <a:avLst/>
          </a:prstGeom>
          <a:noFill/>
          <a:ln w="9525" cap="flat" cmpd="sng" algn="ctr">
            <a:solidFill>
              <a:srgbClr val="666666"/>
            </a:solidFill>
            <a:prstDash val="solid"/>
            <a:miter lim="800000"/>
          </a:ln>
          <a:effectLst/>
        </p:spPr>
      </p:cxnSp>
      <p:cxnSp>
        <p:nvCxnSpPr>
          <p:cNvPr id="725" name="Straight Connector 724">
            <a:extLst>
              <a:ext uri="{FF2B5EF4-FFF2-40B4-BE49-F238E27FC236}">
                <a16:creationId xmlns:a16="http://schemas.microsoft.com/office/drawing/2014/main" id="{D86E9B93-E0B0-4BDF-B1F9-930028FF6AEA}"/>
              </a:ext>
            </a:extLst>
          </p:cNvPr>
          <p:cNvCxnSpPr>
            <a:cxnSpLocks/>
          </p:cNvCxnSpPr>
          <p:nvPr/>
        </p:nvCxnSpPr>
        <p:spPr>
          <a:xfrm flipH="1">
            <a:off x="8640281" y="3833850"/>
            <a:ext cx="3005657" cy="0"/>
          </a:xfrm>
          <a:prstGeom prst="line">
            <a:avLst/>
          </a:prstGeom>
          <a:noFill/>
          <a:ln w="9525" cap="flat" cmpd="sng" algn="ctr">
            <a:solidFill>
              <a:srgbClr val="666666"/>
            </a:solidFill>
            <a:prstDash val="solid"/>
            <a:miter lim="800000"/>
          </a:ln>
          <a:effectLst/>
        </p:spPr>
      </p:cxnSp>
      <p:sp>
        <p:nvSpPr>
          <p:cNvPr id="726" name="TextBox 725">
            <a:extLst>
              <a:ext uri="{FF2B5EF4-FFF2-40B4-BE49-F238E27FC236}">
                <a16:creationId xmlns:a16="http://schemas.microsoft.com/office/drawing/2014/main" id="{7C6BBCFE-113C-493D-9C16-29563DEFED1A}"/>
              </a:ext>
            </a:extLst>
          </p:cNvPr>
          <p:cNvSpPr txBox="1"/>
          <p:nvPr/>
        </p:nvSpPr>
        <p:spPr bwMode="gray">
          <a:xfrm>
            <a:off x="8455223" y="5605919"/>
            <a:ext cx="0" cy="0"/>
          </a:xfrm>
          <a:prstGeom prst="rect">
            <a:avLst/>
          </a:prstGeom>
        </p:spPr>
        <p:txBody>
          <a:bodyPr wrap="none" lIns="45715" tIns="45715" rIns="45715" bIns="45715" rtlCol="0">
            <a:noAutofit/>
          </a:bodyPr>
          <a:lstStyle/>
          <a:p>
            <a:pPr marL="171429" indent="-171429" defTabSz="914286">
              <a:lnSpc>
                <a:spcPct val="90000"/>
              </a:lnSpc>
              <a:spcBef>
                <a:spcPts val="1000"/>
              </a:spcBef>
              <a:buFont typeface="Arial" panose="020B0604020202020204" pitchFamily="34" charset="0"/>
              <a:buChar char="•"/>
              <a:defRPr/>
            </a:pPr>
            <a:endParaRPr lang="en-US" sz="1600" err="1">
              <a:solidFill>
                <a:srgbClr val="000000"/>
              </a:solidFill>
              <a:latin typeface="Arial"/>
              <a:cs typeface="Arial" panose="020B0604020202020204" pitchFamily="34" charset="0"/>
            </a:endParaRPr>
          </a:p>
        </p:txBody>
      </p:sp>
      <p:sp>
        <p:nvSpPr>
          <p:cNvPr id="727" name="TextBox 726">
            <a:extLst>
              <a:ext uri="{FF2B5EF4-FFF2-40B4-BE49-F238E27FC236}">
                <a16:creationId xmlns:a16="http://schemas.microsoft.com/office/drawing/2014/main" id="{C66AB510-7293-4C50-B785-1B52352F0E9E}"/>
              </a:ext>
            </a:extLst>
          </p:cNvPr>
          <p:cNvSpPr txBox="1"/>
          <p:nvPr/>
        </p:nvSpPr>
        <p:spPr bwMode="gray">
          <a:xfrm>
            <a:off x="8455223" y="5605919"/>
            <a:ext cx="0" cy="0"/>
          </a:xfrm>
          <a:prstGeom prst="rect">
            <a:avLst/>
          </a:prstGeom>
        </p:spPr>
        <p:txBody>
          <a:bodyPr wrap="none" lIns="45715" tIns="45715" rIns="45715" bIns="45715" rtlCol="0">
            <a:noAutofit/>
          </a:bodyPr>
          <a:lstStyle/>
          <a:p>
            <a:pPr marL="171429" indent="-171429" defTabSz="914286">
              <a:lnSpc>
                <a:spcPct val="90000"/>
              </a:lnSpc>
              <a:spcBef>
                <a:spcPts val="1000"/>
              </a:spcBef>
              <a:buFont typeface="Arial" panose="020B0604020202020204" pitchFamily="34" charset="0"/>
              <a:buChar char="•"/>
              <a:defRPr/>
            </a:pPr>
            <a:endParaRPr lang="en-US" sz="1600">
              <a:solidFill>
                <a:srgbClr val="000000"/>
              </a:solidFill>
              <a:latin typeface="Arial"/>
              <a:cs typeface="Arial" panose="020B0604020202020204" pitchFamily="34" charset="0"/>
            </a:endParaRPr>
          </a:p>
        </p:txBody>
      </p:sp>
      <p:graphicFrame>
        <p:nvGraphicFramePr>
          <p:cNvPr id="728" name="Table 727">
            <a:extLst>
              <a:ext uri="{FF2B5EF4-FFF2-40B4-BE49-F238E27FC236}">
                <a16:creationId xmlns:a16="http://schemas.microsoft.com/office/drawing/2014/main" id="{93A36D7A-DDFA-490C-A675-7B4B9EFDA619}"/>
              </a:ext>
            </a:extLst>
          </p:cNvPr>
          <p:cNvGraphicFramePr>
            <a:graphicFrameLocks noGrp="1"/>
          </p:cNvGraphicFramePr>
          <p:nvPr>
            <p:extLst>
              <p:ext uri="{D42A27DB-BD31-4B8C-83A1-F6EECF244321}">
                <p14:modId xmlns:p14="http://schemas.microsoft.com/office/powerpoint/2010/main" val="3572497979"/>
              </p:ext>
            </p:extLst>
          </p:nvPr>
        </p:nvGraphicFramePr>
        <p:xfrm>
          <a:off x="8759773" y="2923803"/>
          <a:ext cx="2223215" cy="877815"/>
        </p:xfrm>
        <a:graphic>
          <a:graphicData uri="http://schemas.openxmlformats.org/drawingml/2006/table">
            <a:tbl>
              <a:tblPr/>
              <a:tblGrid>
                <a:gridCol w="808693">
                  <a:extLst>
                    <a:ext uri="{9D8B030D-6E8A-4147-A177-3AD203B41FA5}">
                      <a16:colId xmlns:a16="http://schemas.microsoft.com/office/drawing/2014/main" val="20000"/>
                    </a:ext>
                  </a:extLst>
                </a:gridCol>
                <a:gridCol w="603677">
                  <a:extLst>
                    <a:ext uri="{9D8B030D-6E8A-4147-A177-3AD203B41FA5}">
                      <a16:colId xmlns:a16="http://schemas.microsoft.com/office/drawing/2014/main" val="20001"/>
                    </a:ext>
                  </a:extLst>
                </a:gridCol>
                <a:gridCol w="810845">
                  <a:extLst>
                    <a:ext uri="{9D8B030D-6E8A-4147-A177-3AD203B41FA5}">
                      <a16:colId xmlns:a16="http://schemas.microsoft.com/office/drawing/2014/main" val="20002"/>
                    </a:ext>
                  </a:extLst>
                </a:gridCol>
              </a:tblGrid>
              <a:tr h="29260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90000"/>
                        </a:lnSpc>
                      </a:pPr>
                      <a:endParaRPr lang="en-US" sz="90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7EBA00"/>
                          </a:solidFill>
                          <a:latin typeface="+mn-lt"/>
                        </a:rPr>
                        <a:t>PAL+ AI</a:t>
                      </a:r>
                    </a:p>
                    <a:p>
                      <a:pPr algn="ctr">
                        <a:lnSpc>
                          <a:spcPct val="90000"/>
                        </a:lnSpc>
                      </a:pPr>
                      <a:r>
                        <a:rPr lang="en-US" sz="900">
                          <a:solidFill>
                            <a:srgbClr val="7EBA00"/>
                          </a:solidFill>
                          <a:latin typeface="+mn-lt"/>
                        </a:rPr>
                        <a:t>(N=939)</a:t>
                      </a:r>
                    </a:p>
                  </a:txBody>
                  <a:tcPr marL="0" marR="0" marT="18287" marB="18287" anchor="ctr">
                    <a:lnL>
                      <a:noFill/>
                    </a:lnL>
                    <a:lnR>
                      <a:noFill/>
                    </a:lnR>
                    <a:lnT>
                      <a:noFill/>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595959"/>
                          </a:solidFill>
                          <a:latin typeface="+mn-lt"/>
                        </a:rPr>
                        <a:t>AI</a:t>
                      </a:r>
                    </a:p>
                    <a:p>
                      <a:pPr algn="ctr">
                        <a:lnSpc>
                          <a:spcPct val="90000"/>
                        </a:lnSpc>
                      </a:pPr>
                      <a:r>
                        <a:rPr lang="en-US" sz="900">
                          <a:solidFill>
                            <a:srgbClr val="595959"/>
                          </a:solidFill>
                          <a:latin typeface="+mn-lt"/>
                        </a:rPr>
                        <a:t>(N=939)</a:t>
                      </a:r>
                    </a:p>
                  </a:txBody>
                  <a:tcPr marL="0" marR="0" marT="18287" marB="18287" anchor="ctr">
                    <a:lnL>
                      <a:noFill/>
                    </a:lnL>
                    <a:lnR>
                      <a:noFill/>
                    </a:lnR>
                    <a:lnT>
                      <a:noFill/>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062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900" b="1">
                          <a:solidFill>
                            <a:schemeClr val="tx1"/>
                          </a:solidFill>
                          <a:latin typeface="+mn-lt"/>
                        </a:rPr>
                        <a:t>Median OS</a:t>
                      </a:r>
                      <a:r>
                        <a:rPr lang="en-US" sz="900" b="1" baseline="0">
                          <a:solidFill>
                            <a:schemeClr val="tx1"/>
                          </a:solidFill>
                          <a:latin typeface="+mn-lt"/>
                        </a:rPr>
                        <a:t>, months </a:t>
                      </a:r>
                    </a:p>
                    <a:p>
                      <a:pPr>
                        <a:lnSpc>
                          <a:spcPct val="90000"/>
                        </a:lnSpc>
                      </a:pPr>
                      <a:r>
                        <a:rPr lang="en-US" sz="900" b="0" baseline="0">
                          <a:solidFill>
                            <a:schemeClr val="tx1"/>
                          </a:solidFill>
                          <a:latin typeface="+mn-lt"/>
                        </a:rPr>
                        <a:t>(95% CI)</a:t>
                      </a:r>
                      <a:endParaRPr lang="en-US" sz="900" b="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7EBA00"/>
                          </a:solidFill>
                          <a:latin typeface="+mn-lt"/>
                          <a:ea typeface="+mn-ea"/>
                          <a:cs typeface="+mn-cs"/>
                        </a:rPr>
                        <a:t>57.8</a:t>
                      </a:r>
                      <a:br>
                        <a:rPr lang="en-US" sz="900" b="0" i="0" u="none" strike="noStrike" kern="1200" baseline="0">
                          <a:solidFill>
                            <a:srgbClr val="7EBA00"/>
                          </a:solidFill>
                          <a:latin typeface="+mn-lt"/>
                          <a:ea typeface="+mn-ea"/>
                          <a:cs typeface="+mn-cs"/>
                        </a:rPr>
                      </a:br>
                      <a:r>
                        <a:rPr lang="en-US" sz="900" b="0" i="0" u="none" strike="noStrike" kern="1200" baseline="0">
                          <a:solidFill>
                            <a:srgbClr val="7EBA00"/>
                          </a:solidFill>
                          <a:latin typeface="+mn-lt"/>
                          <a:ea typeface="+mn-ea"/>
                          <a:cs typeface="+mn-cs"/>
                        </a:rPr>
                        <a:t>(47.2‒NE)</a:t>
                      </a:r>
                    </a:p>
                  </a:txBody>
                  <a:tcPr marL="0" marR="0" marT="18287" marB="18287" anchor="ctr">
                    <a:lnL>
                      <a:noFill/>
                    </a:lnL>
                    <a:lnR>
                      <a:noFill/>
                    </a:lnR>
                    <a:lnT w="12700" cap="flat" cmpd="sng" algn="ctr">
                      <a:solidFill>
                        <a:srgbClr val="666666"/>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595959"/>
                          </a:solidFill>
                          <a:latin typeface="+mn-lt"/>
                          <a:ea typeface="+mn-ea"/>
                          <a:cs typeface="+mn-cs"/>
                        </a:rPr>
                        <a:t>43.5</a:t>
                      </a:r>
                      <a:br>
                        <a:rPr lang="en-US" sz="900" b="0" i="0" u="none" strike="noStrike" kern="1200" baseline="0">
                          <a:solidFill>
                            <a:srgbClr val="595959"/>
                          </a:solidFill>
                          <a:latin typeface="+mn-lt"/>
                          <a:ea typeface="+mn-ea"/>
                          <a:cs typeface="+mn-cs"/>
                        </a:rPr>
                      </a:br>
                      <a:r>
                        <a:rPr lang="en-US" sz="900" b="0" i="0" u="none" strike="noStrike" kern="1200" baseline="0">
                          <a:solidFill>
                            <a:srgbClr val="595959"/>
                          </a:solidFill>
                          <a:latin typeface="+mn-lt"/>
                          <a:ea typeface="+mn-ea"/>
                          <a:cs typeface="+mn-cs"/>
                        </a:rPr>
                        <a:t>(37.6‒48.9)</a:t>
                      </a:r>
                    </a:p>
                  </a:txBody>
                  <a:tcPr marL="0" marR="0" marT="18287" marB="18287" anchor="ctr">
                    <a:lnL>
                      <a:noFill/>
                    </a:lnL>
                    <a:lnR>
                      <a:noFill/>
                    </a:lnR>
                    <a:lnT w="12700" cap="flat" cmpd="sng" algn="ctr">
                      <a:solidFill>
                        <a:srgbClr val="666666"/>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4589">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tx1"/>
                          </a:solidFill>
                          <a:effectLst/>
                          <a:uLnTx/>
                          <a:uFillTx/>
                          <a:latin typeface="+mn-lt"/>
                        </a:rPr>
                        <a:t> </a:t>
                      </a:r>
                      <a:r>
                        <a:rPr kumimoji="0" lang="en-US" sz="900" b="1" u="none" strike="noStrike" kern="1200" cap="none" spc="0" normalizeH="0" baseline="0" noProof="0" dirty="0">
                          <a:ln>
                            <a:noFill/>
                          </a:ln>
                          <a:solidFill>
                            <a:schemeClr val="tx1"/>
                          </a:solidFill>
                          <a:effectLst/>
                          <a:uLnTx/>
                          <a:uFillTx/>
                          <a:latin typeface="+mn-lt"/>
                        </a:rPr>
                        <a:t>HR=0.72 </a:t>
                      </a:r>
                      <a:r>
                        <a:rPr kumimoji="0" lang="en-US" sz="900" b="0" u="none" strike="noStrike" kern="1200" cap="none" spc="0" normalizeH="0" baseline="0" noProof="0" dirty="0">
                          <a:ln>
                            <a:noFill/>
                          </a:ln>
                          <a:solidFill>
                            <a:schemeClr val="tx1"/>
                          </a:solidFill>
                          <a:effectLst/>
                          <a:uLnTx/>
                          <a:uFillTx/>
                          <a:latin typeface="+mn-lt"/>
                        </a:rPr>
                        <a:t>[95% CI: 0.62</a:t>
                      </a:r>
                      <a:r>
                        <a:rPr lang="en-US" altLang="en-US" sz="900" b="0" dirty="0">
                          <a:solidFill>
                            <a:schemeClr val="tx1"/>
                          </a:solidFill>
                          <a:latin typeface="+mn-lt"/>
                        </a:rPr>
                        <a:t>–</a:t>
                      </a:r>
                      <a:r>
                        <a:rPr kumimoji="0" lang="en-US" altLang="en-US" sz="900" b="0" u="none" strike="noStrike" kern="1200" cap="none" spc="0" normalizeH="0" baseline="0" noProof="0" dirty="0">
                          <a:ln>
                            <a:noFill/>
                          </a:ln>
                          <a:solidFill>
                            <a:schemeClr val="tx1"/>
                          </a:solidFill>
                          <a:effectLst/>
                          <a:uLnTx/>
                          <a:uFillTx/>
                          <a:latin typeface="+mn-lt"/>
                        </a:rPr>
                        <a:t>0.83], </a:t>
                      </a:r>
                      <a:r>
                        <a:rPr kumimoji="0" lang="en-US" altLang="en-US" sz="900" b="0" i="1" u="none" strike="noStrike" kern="1200" cap="none" spc="0" normalizeH="0" baseline="0" noProof="0" dirty="0">
                          <a:ln>
                            <a:noFill/>
                          </a:ln>
                          <a:solidFill>
                            <a:schemeClr val="tx1"/>
                          </a:solidFill>
                          <a:effectLst/>
                          <a:uLnTx/>
                          <a:uFillTx/>
                          <a:latin typeface="+mn-lt"/>
                        </a:rPr>
                        <a:t>P</a:t>
                      </a:r>
                      <a:r>
                        <a:rPr kumimoji="0" lang="en-US" sz="900" b="0" i="1" u="none" strike="noStrike" kern="1200" cap="none" spc="0" normalizeH="0" baseline="0" noProof="0" dirty="0">
                          <a:ln>
                            <a:noFill/>
                          </a:ln>
                          <a:solidFill>
                            <a:schemeClr val="tx1"/>
                          </a:solidFill>
                          <a:effectLst/>
                          <a:uLnTx/>
                          <a:uFillTx/>
                          <a:latin typeface="+mn-lt"/>
                        </a:rPr>
                        <a:t>&lt;</a:t>
                      </a:r>
                      <a:r>
                        <a:rPr kumimoji="0" lang="en-US" sz="900" b="0" u="none" strike="noStrike" kern="1200" cap="none" spc="0" normalizeH="0" baseline="0" noProof="0" dirty="0">
                          <a:ln>
                            <a:noFill/>
                          </a:ln>
                          <a:solidFill>
                            <a:schemeClr val="tx1"/>
                          </a:solidFill>
                          <a:effectLst/>
                          <a:uLnTx/>
                          <a:uFillTx/>
                          <a:latin typeface="+mn-lt"/>
                        </a:rPr>
                        <a:t>0.0001</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txBody>
                  <a:tcPr marL="0" marR="0" marT="18287" marB="18287">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u="none" strike="noStrike" kern="1200" cap="none" spc="0" normalizeH="0" baseline="0" noProof="0">
                          <a:ln>
                            <a:noFill/>
                          </a:ln>
                          <a:solidFill>
                            <a:schemeClr val="tx1"/>
                          </a:solidFill>
                          <a:effectLst/>
                          <a:uLnTx/>
                          <a:uFillTx/>
                          <a:latin typeface="+mn-lt"/>
                        </a:rPr>
                        <a:t> </a:t>
                      </a:r>
                      <a:r>
                        <a:rPr kumimoji="0" lang="en-US" sz="1000" b="1" u="none" strike="noStrike" kern="1200" cap="none" spc="0" normalizeH="0" baseline="0" noProof="0">
                          <a:ln>
                            <a:noFill/>
                          </a:ln>
                          <a:solidFill>
                            <a:schemeClr val="tx1"/>
                          </a:solidFill>
                          <a:effectLst/>
                          <a:uLnTx/>
                          <a:uFillTx/>
                          <a:latin typeface="+mn-lt"/>
                        </a:rPr>
                        <a:t>HR=0.72 </a:t>
                      </a:r>
                      <a:br>
                        <a:rPr kumimoji="0" lang="en-US" sz="1000" b="1" u="none" strike="noStrike" kern="1200" cap="none" spc="0" normalizeH="0" baseline="0" noProof="0">
                          <a:ln>
                            <a:noFill/>
                          </a:ln>
                          <a:solidFill>
                            <a:schemeClr val="tx1"/>
                          </a:solidFill>
                          <a:effectLst/>
                          <a:uLnTx/>
                          <a:uFillTx/>
                          <a:latin typeface="+mn-lt"/>
                        </a:rPr>
                      </a:br>
                      <a:r>
                        <a:rPr kumimoji="0" lang="en-US" sz="1000" b="0" u="none" strike="noStrike" kern="1200" cap="none" spc="0" normalizeH="0" baseline="0" noProof="0">
                          <a:ln>
                            <a:noFill/>
                          </a:ln>
                          <a:solidFill>
                            <a:schemeClr val="tx1"/>
                          </a:solidFill>
                          <a:effectLst/>
                          <a:uLnTx/>
                          <a:uFillTx/>
                          <a:latin typeface="+mn-lt"/>
                        </a:rPr>
                        <a:t>95% CI: 0.63</a:t>
                      </a:r>
                      <a:r>
                        <a:rPr lang="en-US" altLang="en-US" sz="1000" b="0">
                          <a:solidFill>
                            <a:schemeClr val="tx1"/>
                          </a:solidFill>
                          <a:latin typeface="+mn-lt"/>
                        </a:rPr>
                        <a:t>–</a:t>
                      </a:r>
                      <a:r>
                        <a:rPr kumimoji="0" lang="en-US" altLang="en-US" sz="1000" b="0" u="none" strike="noStrike" kern="1200" cap="none" spc="0" normalizeH="0" baseline="0" noProof="0">
                          <a:ln>
                            <a:noFill/>
                          </a:ln>
                          <a:solidFill>
                            <a:schemeClr val="tx1"/>
                          </a:solidFill>
                          <a:effectLst/>
                          <a:uLnTx/>
                          <a:uFillTx/>
                          <a:latin typeface="+mn-lt"/>
                        </a:rPr>
                        <a:t>0.82</a:t>
                      </a:r>
                      <a:endParaRPr kumimoji="0" lang="en-US" sz="1000" b="0" u="none" strike="noStrike" kern="1200" cap="none" spc="0" normalizeH="0" baseline="0" noProof="0">
                        <a:ln>
                          <a:noFill/>
                        </a:ln>
                        <a:solidFill>
                          <a:schemeClr val="tx1"/>
                        </a:solidFill>
                        <a:effectLst/>
                        <a:uLnTx/>
                        <a:uFillTx/>
                        <a:latin typeface="+mn-lt"/>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1" u="none" strike="noStrike" kern="1200" cap="none" spc="0" normalizeH="0" baseline="0" noProof="0">
                          <a:ln>
                            <a:noFill/>
                          </a:ln>
                          <a:solidFill>
                            <a:schemeClr val="tx1"/>
                          </a:solidFill>
                          <a:effectLst/>
                          <a:uLnTx/>
                          <a:uFillTx/>
                          <a:latin typeface="+mn-lt"/>
                        </a:rPr>
                        <a:t>P&lt;</a:t>
                      </a:r>
                      <a:r>
                        <a:rPr kumimoji="0" lang="en-US" sz="1000" b="0" u="none" strike="noStrike" kern="1200" cap="none" spc="0" normalizeH="0" baseline="0" noProof="0">
                          <a:ln>
                            <a:noFill/>
                          </a:ln>
                          <a:solidFill>
                            <a:schemeClr val="tx1"/>
                          </a:solidFill>
                          <a:effectLst/>
                          <a:uLnTx/>
                          <a:uFillTx/>
                          <a:latin typeface="+mn-lt"/>
                        </a:rPr>
                        <a:t>0.0001</a:t>
                      </a:r>
                      <a:endParaRPr kumimoji="0" lang="en-US" sz="1000" b="0" i="0" u="none" strike="noStrike" kern="1200" cap="none" spc="0" normalizeH="0" baseline="0" noProof="0">
                        <a:ln>
                          <a:noFill/>
                        </a:ln>
                        <a:solidFill>
                          <a:schemeClr val="tx1"/>
                        </a:solidFill>
                        <a:effectLst/>
                        <a:uLnTx/>
                        <a:uFillTx/>
                        <a:latin typeface="+mn-lt"/>
                        <a:ea typeface="+mn-ea"/>
                        <a:cs typeface="+mn-cs"/>
                      </a:endParaRPr>
                    </a:p>
                  </a:txBody>
                  <a:tcPr marL="0" marR="0" marT="18288" marB="18288"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729" name="Table 728">
            <a:extLst>
              <a:ext uri="{FF2B5EF4-FFF2-40B4-BE49-F238E27FC236}">
                <a16:creationId xmlns:a16="http://schemas.microsoft.com/office/drawing/2014/main" id="{82E93A60-E828-47F4-A834-5E9D4FDE0AFA}"/>
              </a:ext>
            </a:extLst>
          </p:cNvPr>
          <p:cNvGraphicFramePr>
            <a:graphicFrameLocks noGrp="1"/>
          </p:cNvGraphicFramePr>
          <p:nvPr>
            <p:extLst>
              <p:ext uri="{D42A27DB-BD31-4B8C-83A1-F6EECF244321}">
                <p14:modId xmlns:p14="http://schemas.microsoft.com/office/powerpoint/2010/main" val="2310795645"/>
              </p:ext>
            </p:extLst>
          </p:nvPr>
        </p:nvGraphicFramePr>
        <p:xfrm>
          <a:off x="4907496" y="2923803"/>
          <a:ext cx="2223215" cy="877815"/>
        </p:xfrm>
        <a:graphic>
          <a:graphicData uri="http://schemas.openxmlformats.org/drawingml/2006/table">
            <a:tbl>
              <a:tblPr/>
              <a:tblGrid>
                <a:gridCol w="808693">
                  <a:extLst>
                    <a:ext uri="{9D8B030D-6E8A-4147-A177-3AD203B41FA5}">
                      <a16:colId xmlns:a16="http://schemas.microsoft.com/office/drawing/2014/main" val="20000"/>
                    </a:ext>
                  </a:extLst>
                </a:gridCol>
                <a:gridCol w="603677">
                  <a:extLst>
                    <a:ext uri="{9D8B030D-6E8A-4147-A177-3AD203B41FA5}">
                      <a16:colId xmlns:a16="http://schemas.microsoft.com/office/drawing/2014/main" val="20001"/>
                    </a:ext>
                  </a:extLst>
                </a:gridCol>
                <a:gridCol w="810845">
                  <a:extLst>
                    <a:ext uri="{9D8B030D-6E8A-4147-A177-3AD203B41FA5}">
                      <a16:colId xmlns:a16="http://schemas.microsoft.com/office/drawing/2014/main" val="20002"/>
                    </a:ext>
                  </a:extLst>
                </a:gridCol>
              </a:tblGrid>
              <a:tr h="29260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90000"/>
                        </a:lnSpc>
                      </a:pPr>
                      <a:endParaRPr lang="en-US" sz="90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7EBA00"/>
                          </a:solidFill>
                          <a:latin typeface="+mn-lt"/>
                        </a:rPr>
                        <a:t>PAL+ AI</a:t>
                      </a:r>
                    </a:p>
                    <a:p>
                      <a:pPr algn="ctr">
                        <a:lnSpc>
                          <a:spcPct val="90000"/>
                        </a:lnSpc>
                      </a:pPr>
                      <a:r>
                        <a:rPr lang="en-US" sz="900">
                          <a:solidFill>
                            <a:srgbClr val="7EBA00"/>
                          </a:solidFill>
                          <a:latin typeface="+mn-lt"/>
                        </a:rPr>
                        <a:t>(N=1572)</a:t>
                      </a:r>
                    </a:p>
                  </a:txBody>
                  <a:tcPr marL="0" marR="0" marT="18287" marB="18287" anchor="ctr">
                    <a:lnL>
                      <a:noFill/>
                    </a:lnL>
                    <a:lnR>
                      <a:noFill/>
                    </a:lnR>
                    <a:lnT>
                      <a:noFill/>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595959"/>
                          </a:solidFill>
                          <a:latin typeface="+mn-lt"/>
                        </a:rPr>
                        <a:t>AI</a:t>
                      </a:r>
                    </a:p>
                    <a:p>
                      <a:pPr algn="ctr">
                        <a:lnSpc>
                          <a:spcPct val="90000"/>
                        </a:lnSpc>
                      </a:pPr>
                      <a:r>
                        <a:rPr lang="en-US" sz="900">
                          <a:solidFill>
                            <a:srgbClr val="595959"/>
                          </a:solidFill>
                          <a:latin typeface="+mn-lt"/>
                        </a:rPr>
                        <a:t>(N=1137)</a:t>
                      </a:r>
                    </a:p>
                  </a:txBody>
                  <a:tcPr marL="0" marR="0" marT="18287" marB="18287" anchor="ctr">
                    <a:lnL>
                      <a:noFill/>
                    </a:lnL>
                    <a:lnR>
                      <a:noFill/>
                    </a:lnR>
                    <a:lnT>
                      <a:noFill/>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062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900" b="1">
                          <a:solidFill>
                            <a:schemeClr val="tx1"/>
                          </a:solidFill>
                          <a:latin typeface="+mn-lt"/>
                        </a:rPr>
                        <a:t>Median OS</a:t>
                      </a:r>
                      <a:r>
                        <a:rPr lang="en-US" sz="900" b="1" baseline="0">
                          <a:solidFill>
                            <a:schemeClr val="tx1"/>
                          </a:solidFill>
                          <a:latin typeface="+mn-lt"/>
                        </a:rPr>
                        <a:t>, months </a:t>
                      </a:r>
                    </a:p>
                    <a:p>
                      <a:pPr>
                        <a:lnSpc>
                          <a:spcPct val="90000"/>
                        </a:lnSpc>
                      </a:pPr>
                      <a:r>
                        <a:rPr lang="en-US" sz="900" b="0" baseline="0">
                          <a:solidFill>
                            <a:schemeClr val="tx1"/>
                          </a:solidFill>
                          <a:latin typeface="+mn-lt"/>
                        </a:rPr>
                        <a:t>(95% CI)</a:t>
                      </a:r>
                      <a:endParaRPr lang="en-US" sz="900" b="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7EBA00"/>
                          </a:solidFill>
                          <a:latin typeface="+mn-lt"/>
                          <a:ea typeface="+mn-ea"/>
                          <a:cs typeface="+mn-cs"/>
                        </a:rPr>
                        <a:t>49.1</a:t>
                      </a:r>
                      <a:br>
                        <a:rPr lang="en-US" sz="900" b="0" i="0" u="none" strike="noStrike" kern="1200" baseline="0">
                          <a:solidFill>
                            <a:srgbClr val="7EBA00"/>
                          </a:solidFill>
                          <a:latin typeface="+mn-lt"/>
                          <a:ea typeface="+mn-ea"/>
                          <a:cs typeface="+mn-cs"/>
                        </a:rPr>
                      </a:br>
                      <a:r>
                        <a:rPr lang="en-US" sz="900" b="0" i="0" u="none" strike="noStrike" kern="1200" baseline="0">
                          <a:solidFill>
                            <a:srgbClr val="7EBA00"/>
                          </a:solidFill>
                          <a:latin typeface="+mn-lt"/>
                          <a:ea typeface="+mn-ea"/>
                          <a:cs typeface="+mn-cs"/>
                        </a:rPr>
                        <a:t>(45.2‒57.7)</a:t>
                      </a:r>
                    </a:p>
                  </a:txBody>
                  <a:tcPr marL="0" marR="0" marT="18287" marB="18287" anchor="ctr">
                    <a:lnL>
                      <a:noFill/>
                    </a:lnL>
                    <a:lnR>
                      <a:noFill/>
                    </a:lnR>
                    <a:lnT w="12700" cap="flat" cmpd="sng" algn="ctr">
                      <a:solidFill>
                        <a:srgbClr val="666666"/>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595959"/>
                          </a:solidFill>
                          <a:latin typeface="+mn-lt"/>
                          <a:ea typeface="+mn-ea"/>
                          <a:cs typeface="+mn-cs"/>
                        </a:rPr>
                        <a:t>43.2</a:t>
                      </a:r>
                      <a:br>
                        <a:rPr lang="en-US" sz="900" b="0" i="0" u="none" strike="noStrike" kern="1200" baseline="0">
                          <a:solidFill>
                            <a:srgbClr val="595959"/>
                          </a:solidFill>
                          <a:latin typeface="+mn-lt"/>
                          <a:ea typeface="+mn-ea"/>
                          <a:cs typeface="+mn-cs"/>
                        </a:rPr>
                      </a:br>
                      <a:r>
                        <a:rPr lang="en-US" sz="900" b="0" i="0" u="none" strike="noStrike" kern="1200" baseline="0">
                          <a:solidFill>
                            <a:srgbClr val="595959"/>
                          </a:solidFill>
                          <a:latin typeface="+mn-lt"/>
                          <a:ea typeface="+mn-ea"/>
                          <a:cs typeface="+mn-cs"/>
                        </a:rPr>
                        <a:t>(37.6‒48.0)</a:t>
                      </a:r>
                    </a:p>
                  </a:txBody>
                  <a:tcPr marL="0" marR="0" marT="18287" marB="18287" anchor="ctr">
                    <a:lnL>
                      <a:noFill/>
                    </a:lnL>
                    <a:lnR>
                      <a:noFill/>
                    </a:lnR>
                    <a:lnT w="12700" cap="flat" cmpd="sng" algn="ctr">
                      <a:solidFill>
                        <a:srgbClr val="666666"/>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4589">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tx1"/>
                          </a:solidFill>
                          <a:effectLst/>
                          <a:uLnTx/>
                          <a:uFillTx/>
                          <a:latin typeface="Arial" panose="020B0604020202020204"/>
                          <a:ea typeface="+mn-ea"/>
                          <a:cs typeface="+mn-cs"/>
                        </a:rPr>
                        <a:t> </a:t>
                      </a:r>
                      <a:r>
                        <a:rPr kumimoji="0" lang="en-US" sz="900" b="1" u="none" strike="noStrike" kern="1200" cap="none" spc="0" normalizeH="0" baseline="0" noProof="0" dirty="0">
                          <a:ln>
                            <a:noFill/>
                          </a:ln>
                          <a:solidFill>
                            <a:schemeClr val="tx1"/>
                          </a:solidFill>
                          <a:effectLst/>
                          <a:uLnTx/>
                          <a:uFillTx/>
                          <a:latin typeface="Arial" panose="020B0604020202020204"/>
                          <a:ea typeface="+mn-ea"/>
                          <a:cs typeface="+mn-cs"/>
                        </a:rPr>
                        <a:t>HR=0.76 </a:t>
                      </a:r>
                      <a:r>
                        <a:rPr kumimoji="0" lang="en-US" sz="900" b="0" u="none" strike="noStrike" kern="1200" cap="none" spc="0" normalizeH="0" baseline="0" noProof="0" dirty="0">
                          <a:ln>
                            <a:noFill/>
                          </a:ln>
                          <a:solidFill>
                            <a:schemeClr val="tx1"/>
                          </a:solidFill>
                          <a:effectLst/>
                          <a:uLnTx/>
                          <a:uFillTx/>
                          <a:latin typeface="Arial" panose="020B0604020202020204"/>
                          <a:ea typeface="+mn-ea"/>
                          <a:cs typeface="+mn-cs"/>
                        </a:rPr>
                        <a:t>[95% CI: 0.65</a:t>
                      </a:r>
                      <a:r>
                        <a:rPr lang="en-US" altLang="en-US" sz="900" b="0" kern="1200" dirty="0">
                          <a:solidFill>
                            <a:schemeClr val="tx1"/>
                          </a:solidFill>
                          <a:latin typeface="Arial" panose="020B0604020202020204"/>
                          <a:ea typeface="+mn-ea"/>
                          <a:cs typeface="+mn-cs"/>
                        </a:rPr>
                        <a:t>–</a:t>
                      </a:r>
                      <a:r>
                        <a:rPr kumimoji="0" lang="en-US" altLang="en-US" sz="900" b="0" u="none" strike="noStrike" kern="1200" cap="none" spc="0" normalizeH="0" baseline="0" noProof="0" dirty="0">
                          <a:ln>
                            <a:noFill/>
                          </a:ln>
                          <a:solidFill>
                            <a:schemeClr val="tx1"/>
                          </a:solidFill>
                          <a:effectLst/>
                          <a:uLnTx/>
                          <a:uFillTx/>
                          <a:latin typeface="Arial" panose="020B0604020202020204"/>
                          <a:ea typeface="+mn-ea"/>
                          <a:cs typeface="+mn-cs"/>
                        </a:rPr>
                        <a:t>0.87], </a:t>
                      </a:r>
                      <a:r>
                        <a:rPr kumimoji="0" lang="en-US" altLang="en-US" sz="900" b="0" i="1" u="none" strike="noStrike" kern="1200" cap="none" spc="0" normalizeH="0" baseline="0" noProof="0" dirty="0">
                          <a:ln>
                            <a:noFill/>
                          </a:ln>
                          <a:solidFill>
                            <a:schemeClr val="tx1"/>
                          </a:solidFill>
                          <a:effectLst/>
                          <a:uLnTx/>
                          <a:uFillTx/>
                          <a:latin typeface="Arial" panose="020B0604020202020204"/>
                          <a:ea typeface="+mn-ea"/>
                          <a:cs typeface="+mn-cs"/>
                        </a:rPr>
                        <a:t>P=</a:t>
                      </a:r>
                      <a:r>
                        <a:rPr kumimoji="0" lang="en-US" sz="900" b="0" u="none" strike="noStrike" kern="1200" cap="none" spc="0" normalizeH="0" baseline="0" noProof="0" dirty="0">
                          <a:ln>
                            <a:noFill/>
                          </a:ln>
                          <a:solidFill>
                            <a:schemeClr val="tx1"/>
                          </a:solidFill>
                          <a:effectLst/>
                          <a:uLnTx/>
                          <a:uFillTx/>
                          <a:latin typeface="Arial" panose="020B0604020202020204"/>
                          <a:ea typeface="+mn-ea"/>
                          <a:cs typeface="+mn-cs"/>
                        </a:rPr>
                        <a:t>0.0001</a:t>
                      </a:r>
                      <a:endParaRPr kumimoji="0" lang="en-US" sz="900" b="0" i="0" u="none" strike="noStrike" kern="1200" cap="none" spc="0" normalizeH="0" baseline="0" noProof="0" dirty="0">
                        <a:ln>
                          <a:noFill/>
                        </a:ln>
                        <a:solidFill>
                          <a:schemeClr val="tx1"/>
                        </a:solidFill>
                        <a:effectLst/>
                        <a:uLnTx/>
                        <a:uFillTx/>
                        <a:latin typeface="Arial" panose="020B0604020202020204"/>
                        <a:ea typeface="+mn-ea"/>
                        <a:cs typeface="+mn-cs"/>
                      </a:endParaRPr>
                    </a:p>
                  </a:txBody>
                  <a:tcPr marL="0" marR="0" marT="18287" marB="18287">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u="none" strike="noStrike" kern="1200" cap="none" spc="0" normalizeH="0" baseline="0" noProof="0">
                          <a:ln>
                            <a:noFill/>
                          </a:ln>
                          <a:solidFill>
                            <a:schemeClr val="tx1"/>
                          </a:solidFill>
                          <a:effectLst/>
                          <a:uLnTx/>
                          <a:uFillTx/>
                          <a:latin typeface="+mn-lt"/>
                        </a:rPr>
                        <a:t> </a:t>
                      </a:r>
                      <a:r>
                        <a:rPr kumimoji="0" lang="en-US" sz="1000" b="1" u="none" strike="noStrike" kern="1200" cap="none" spc="0" normalizeH="0" baseline="0" noProof="0">
                          <a:ln>
                            <a:noFill/>
                          </a:ln>
                          <a:solidFill>
                            <a:schemeClr val="tx1"/>
                          </a:solidFill>
                          <a:effectLst/>
                          <a:uLnTx/>
                          <a:uFillTx/>
                          <a:latin typeface="+mn-lt"/>
                        </a:rPr>
                        <a:t>HR=0.72 </a:t>
                      </a:r>
                      <a:br>
                        <a:rPr kumimoji="0" lang="en-US" sz="1000" b="1" u="none" strike="noStrike" kern="1200" cap="none" spc="0" normalizeH="0" baseline="0" noProof="0">
                          <a:ln>
                            <a:noFill/>
                          </a:ln>
                          <a:solidFill>
                            <a:schemeClr val="tx1"/>
                          </a:solidFill>
                          <a:effectLst/>
                          <a:uLnTx/>
                          <a:uFillTx/>
                          <a:latin typeface="+mn-lt"/>
                        </a:rPr>
                      </a:br>
                      <a:r>
                        <a:rPr kumimoji="0" lang="en-US" sz="1000" b="0" u="none" strike="noStrike" kern="1200" cap="none" spc="0" normalizeH="0" baseline="0" noProof="0">
                          <a:ln>
                            <a:noFill/>
                          </a:ln>
                          <a:solidFill>
                            <a:schemeClr val="tx1"/>
                          </a:solidFill>
                          <a:effectLst/>
                          <a:uLnTx/>
                          <a:uFillTx/>
                          <a:latin typeface="+mn-lt"/>
                        </a:rPr>
                        <a:t>95% CI: 0.63</a:t>
                      </a:r>
                      <a:r>
                        <a:rPr lang="en-US" altLang="en-US" sz="1000" b="0">
                          <a:solidFill>
                            <a:schemeClr val="tx1"/>
                          </a:solidFill>
                          <a:latin typeface="+mn-lt"/>
                        </a:rPr>
                        <a:t>–</a:t>
                      </a:r>
                      <a:r>
                        <a:rPr kumimoji="0" lang="en-US" altLang="en-US" sz="1000" b="0" u="none" strike="noStrike" kern="1200" cap="none" spc="0" normalizeH="0" baseline="0" noProof="0">
                          <a:ln>
                            <a:noFill/>
                          </a:ln>
                          <a:solidFill>
                            <a:schemeClr val="tx1"/>
                          </a:solidFill>
                          <a:effectLst/>
                          <a:uLnTx/>
                          <a:uFillTx/>
                          <a:latin typeface="+mn-lt"/>
                        </a:rPr>
                        <a:t>0.82</a:t>
                      </a:r>
                      <a:endParaRPr kumimoji="0" lang="en-US" sz="1000" b="0" u="none" strike="noStrike" kern="1200" cap="none" spc="0" normalizeH="0" baseline="0" noProof="0">
                        <a:ln>
                          <a:noFill/>
                        </a:ln>
                        <a:solidFill>
                          <a:schemeClr val="tx1"/>
                        </a:solidFill>
                        <a:effectLst/>
                        <a:uLnTx/>
                        <a:uFillTx/>
                        <a:latin typeface="+mn-lt"/>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1" u="none" strike="noStrike" kern="1200" cap="none" spc="0" normalizeH="0" baseline="0" noProof="0">
                          <a:ln>
                            <a:noFill/>
                          </a:ln>
                          <a:solidFill>
                            <a:schemeClr val="tx1"/>
                          </a:solidFill>
                          <a:effectLst/>
                          <a:uLnTx/>
                          <a:uFillTx/>
                          <a:latin typeface="+mn-lt"/>
                        </a:rPr>
                        <a:t>P&lt;</a:t>
                      </a:r>
                      <a:r>
                        <a:rPr kumimoji="0" lang="en-US" sz="1000" b="0" u="none" strike="noStrike" kern="1200" cap="none" spc="0" normalizeH="0" baseline="0" noProof="0">
                          <a:ln>
                            <a:noFill/>
                          </a:ln>
                          <a:solidFill>
                            <a:schemeClr val="tx1"/>
                          </a:solidFill>
                          <a:effectLst/>
                          <a:uLnTx/>
                          <a:uFillTx/>
                          <a:latin typeface="+mn-lt"/>
                        </a:rPr>
                        <a:t>0.0001</a:t>
                      </a:r>
                      <a:endParaRPr kumimoji="0" lang="en-US" sz="1000" b="0" i="0" u="none" strike="noStrike" kern="1200" cap="none" spc="0" normalizeH="0" baseline="0" noProof="0">
                        <a:ln>
                          <a:noFill/>
                        </a:ln>
                        <a:solidFill>
                          <a:schemeClr val="tx1"/>
                        </a:solidFill>
                        <a:effectLst/>
                        <a:uLnTx/>
                        <a:uFillTx/>
                        <a:latin typeface="+mn-lt"/>
                        <a:ea typeface="+mn-ea"/>
                        <a:cs typeface="+mn-cs"/>
                      </a:endParaRPr>
                    </a:p>
                  </a:txBody>
                  <a:tcPr marL="0" marR="0" marT="18288" marB="18288"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730" name="Table 729">
            <a:extLst>
              <a:ext uri="{FF2B5EF4-FFF2-40B4-BE49-F238E27FC236}">
                <a16:creationId xmlns:a16="http://schemas.microsoft.com/office/drawing/2014/main" id="{EDF0818E-8DEC-434B-A084-24B863D23462}"/>
              </a:ext>
            </a:extLst>
          </p:cNvPr>
          <p:cNvGraphicFramePr>
            <a:graphicFrameLocks noGrp="1"/>
          </p:cNvGraphicFramePr>
          <p:nvPr>
            <p:extLst>
              <p:ext uri="{D42A27DB-BD31-4B8C-83A1-F6EECF244321}">
                <p14:modId xmlns:p14="http://schemas.microsoft.com/office/powerpoint/2010/main" val="1452135951"/>
              </p:ext>
            </p:extLst>
          </p:nvPr>
        </p:nvGraphicFramePr>
        <p:xfrm>
          <a:off x="1023213" y="2933328"/>
          <a:ext cx="2223215" cy="877815"/>
        </p:xfrm>
        <a:graphic>
          <a:graphicData uri="http://schemas.openxmlformats.org/drawingml/2006/table">
            <a:tbl>
              <a:tblPr/>
              <a:tblGrid>
                <a:gridCol w="808693">
                  <a:extLst>
                    <a:ext uri="{9D8B030D-6E8A-4147-A177-3AD203B41FA5}">
                      <a16:colId xmlns:a16="http://schemas.microsoft.com/office/drawing/2014/main" val="20000"/>
                    </a:ext>
                  </a:extLst>
                </a:gridCol>
                <a:gridCol w="603677">
                  <a:extLst>
                    <a:ext uri="{9D8B030D-6E8A-4147-A177-3AD203B41FA5}">
                      <a16:colId xmlns:a16="http://schemas.microsoft.com/office/drawing/2014/main" val="20001"/>
                    </a:ext>
                  </a:extLst>
                </a:gridCol>
                <a:gridCol w="810845">
                  <a:extLst>
                    <a:ext uri="{9D8B030D-6E8A-4147-A177-3AD203B41FA5}">
                      <a16:colId xmlns:a16="http://schemas.microsoft.com/office/drawing/2014/main" val="20002"/>
                    </a:ext>
                  </a:extLst>
                </a:gridCol>
              </a:tblGrid>
              <a:tr h="292605">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90000"/>
                        </a:lnSpc>
                      </a:pPr>
                      <a:endParaRPr lang="en-US" sz="90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7EBA00"/>
                          </a:solidFill>
                          <a:latin typeface="+mn-lt"/>
                        </a:rPr>
                        <a:t>PAL+ AI</a:t>
                      </a:r>
                    </a:p>
                    <a:p>
                      <a:pPr algn="ctr">
                        <a:lnSpc>
                          <a:spcPct val="90000"/>
                        </a:lnSpc>
                      </a:pPr>
                      <a:r>
                        <a:rPr lang="en-US" sz="900">
                          <a:solidFill>
                            <a:srgbClr val="7EBA00"/>
                          </a:solidFill>
                          <a:latin typeface="+mn-lt"/>
                        </a:rPr>
                        <a:t>(N=1324)</a:t>
                      </a:r>
                    </a:p>
                  </a:txBody>
                  <a:tcPr marL="0" marR="0" marT="18287" marB="18287" anchor="ctr">
                    <a:lnL>
                      <a:noFill/>
                    </a:lnL>
                    <a:lnR>
                      <a:noFill/>
                    </a:lnR>
                    <a:lnT>
                      <a:noFill/>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595959"/>
                          </a:solidFill>
                          <a:latin typeface="+mn-lt"/>
                        </a:rPr>
                        <a:t>AI</a:t>
                      </a:r>
                    </a:p>
                    <a:p>
                      <a:pPr algn="ctr">
                        <a:lnSpc>
                          <a:spcPct val="90000"/>
                        </a:lnSpc>
                      </a:pPr>
                      <a:r>
                        <a:rPr lang="en-US" sz="900">
                          <a:solidFill>
                            <a:srgbClr val="595959"/>
                          </a:solidFill>
                          <a:latin typeface="+mn-lt"/>
                        </a:rPr>
                        <a:t>(N=1564)</a:t>
                      </a:r>
                    </a:p>
                  </a:txBody>
                  <a:tcPr marL="0" marR="0" marT="18287" marB="18287" anchor="ctr">
                    <a:lnL>
                      <a:noFill/>
                    </a:lnL>
                    <a:lnR>
                      <a:noFill/>
                    </a:lnR>
                    <a:lnT>
                      <a:noFill/>
                    </a:lnT>
                    <a:lnB w="12700" cap="flat" cmpd="sng" algn="ctr">
                      <a:solidFill>
                        <a:srgbClr val="66666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062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900" b="1">
                          <a:solidFill>
                            <a:schemeClr val="tx1"/>
                          </a:solidFill>
                          <a:latin typeface="+mn-lt"/>
                        </a:rPr>
                        <a:t>Median OS</a:t>
                      </a:r>
                      <a:r>
                        <a:rPr lang="en-US" sz="900" b="1" baseline="0">
                          <a:solidFill>
                            <a:schemeClr val="tx1"/>
                          </a:solidFill>
                          <a:latin typeface="+mn-lt"/>
                        </a:rPr>
                        <a:t>, months </a:t>
                      </a:r>
                    </a:p>
                    <a:p>
                      <a:pPr>
                        <a:lnSpc>
                          <a:spcPct val="90000"/>
                        </a:lnSpc>
                      </a:pPr>
                      <a:r>
                        <a:rPr lang="en-US" sz="900" b="0" baseline="0">
                          <a:solidFill>
                            <a:schemeClr val="tx1"/>
                          </a:solidFill>
                          <a:latin typeface="+mn-lt"/>
                        </a:rPr>
                        <a:t>(95% CI)</a:t>
                      </a:r>
                      <a:endParaRPr lang="en-US" sz="900" b="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7EBA00"/>
                          </a:solidFill>
                          <a:latin typeface="+mn-lt"/>
                          <a:ea typeface="+mn-ea"/>
                          <a:cs typeface="+mn-cs"/>
                        </a:rPr>
                        <a:t>53.4</a:t>
                      </a:r>
                      <a:br>
                        <a:rPr lang="en-US" sz="900" b="0" i="0" u="none" strike="noStrike" kern="1200" baseline="0">
                          <a:solidFill>
                            <a:srgbClr val="7EBA00"/>
                          </a:solidFill>
                          <a:latin typeface="+mn-lt"/>
                          <a:ea typeface="+mn-ea"/>
                          <a:cs typeface="+mn-cs"/>
                        </a:rPr>
                      </a:br>
                      <a:r>
                        <a:rPr lang="en-US" sz="900" b="0" i="0" u="none" strike="noStrike" kern="1200" baseline="0">
                          <a:solidFill>
                            <a:srgbClr val="7EBA00"/>
                          </a:solidFill>
                          <a:latin typeface="+mn-lt"/>
                          <a:ea typeface="+mn-ea"/>
                          <a:cs typeface="+mn-cs"/>
                        </a:rPr>
                        <a:t>(48.7‒58.6)</a:t>
                      </a:r>
                    </a:p>
                  </a:txBody>
                  <a:tcPr marL="0" marR="0" marT="18287" marB="18287" anchor="ctr">
                    <a:lnL>
                      <a:noFill/>
                    </a:lnL>
                    <a:lnR>
                      <a:noFill/>
                    </a:lnR>
                    <a:lnT w="12700" cap="flat" cmpd="sng" algn="ctr">
                      <a:solidFill>
                        <a:srgbClr val="666666"/>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595959"/>
                          </a:solidFill>
                          <a:latin typeface="+mn-lt"/>
                          <a:ea typeface="+mn-ea"/>
                          <a:cs typeface="+mn-cs"/>
                        </a:rPr>
                        <a:t>40.4</a:t>
                      </a:r>
                      <a:br>
                        <a:rPr lang="en-US" sz="900" b="0" i="0" u="none" strike="noStrike" kern="1200" baseline="0">
                          <a:solidFill>
                            <a:srgbClr val="595959"/>
                          </a:solidFill>
                          <a:latin typeface="+mn-lt"/>
                          <a:ea typeface="+mn-ea"/>
                          <a:cs typeface="+mn-cs"/>
                        </a:rPr>
                      </a:br>
                      <a:r>
                        <a:rPr lang="en-US" sz="900" b="0" i="0" u="none" strike="noStrike" kern="1200" baseline="0">
                          <a:solidFill>
                            <a:srgbClr val="595959"/>
                          </a:solidFill>
                          <a:latin typeface="+mn-lt"/>
                          <a:ea typeface="+mn-ea"/>
                          <a:cs typeface="+mn-cs"/>
                        </a:rPr>
                        <a:t>(36.3‒44.9)</a:t>
                      </a:r>
                    </a:p>
                  </a:txBody>
                  <a:tcPr marL="0" marR="0" marT="18287" marB="18287" anchor="ctr">
                    <a:lnL>
                      <a:noFill/>
                    </a:lnL>
                    <a:lnR>
                      <a:noFill/>
                    </a:lnR>
                    <a:lnT w="12700" cap="flat" cmpd="sng" algn="ctr">
                      <a:solidFill>
                        <a:srgbClr val="666666"/>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4589">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tx1"/>
                          </a:solidFill>
                          <a:effectLst/>
                          <a:uLnTx/>
                          <a:uFillTx/>
                          <a:latin typeface="+mn-lt"/>
                        </a:rPr>
                        <a:t> </a:t>
                      </a:r>
                      <a:r>
                        <a:rPr kumimoji="0" lang="en-US" sz="900" b="1" u="none" strike="noStrike" kern="1200" cap="none" spc="0" normalizeH="0" baseline="0" noProof="0" dirty="0">
                          <a:ln>
                            <a:noFill/>
                          </a:ln>
                          <a:solidFill>
                            <a:schemeClr val="tx1"/>
                          </a:solidFill>
                          <a:effectLst/>
                          <a:uLnTx/>
                          <a:uFillTx/>
                          <a:latin typeface="+mn-lt"/>
                        </a:rPr>
                        <a:t>HR=0.67 </a:t>
                      </a:r>
                      <a:r>
                        <a:rPr kumimoji="0" lang="en-US" sz="900" b="0" u="none" strike="noStrike" kern="1200" cap="none" spc="0" normalizeH="0" baseline="0" noProof="0" dirty="0">
                          <a:ln>
                            <a:noFill/>
                          </a:ln>
                          <a:solidFill>
                            <a:schemeClr val="tx1"/>
                          </a:solidFill>
                          <a:effectLst/>
                          <a:uLnTx/>
                          <a:uFillTx/>
                          <a:latin typeface="+mn-lt"/>
                        </a:rPr>
                        <a:t>[95% CI: 0.60</a:t>
                      </a:r>
                      <a:r>
                        <a:rPr lang="en-US" altLang="en-US" sz="900" b="0" dirty="0">
                          <a:solidFill>
                            <a:schemeClr val="tx1"/>
                          </a:solidFill>
                          <a:latin typeface="+mn-lt"/>
                        </a:rPr>
                        <a:t>–</a:t>
                      </a:r>
                      <a:r>
                        <a:rPr kumimoji="0" lang="en-US" altLang="en-US" sz="900" b="0" u="none" strike="noStrike" kern="1200" cap="none" spc="0" normalizeH="0" baseline="0" noProof="0" dirty="0">
                          <a:ln>
                            <a:noFill/>
                          </a:ln>
                          <a:solidFill>
                            <a:schemeClr val="tx1"/>
                          </a:solidFill>
                          <a:effectLst/>
                          <a:uLnTx/>
                          <a:uFillTx/>
                          <a:latin typeface="+mn-lt"/>
                        </a:rPr>
                        <a:t>0.76], </a:t>
                      </a:r>
                      <a:r>
                        <a:rPr kumimoji="0" lang="en-US" altLang="en-US" sz="900" b="0" i="1" u="none" strike="noStrike" kern="1200" cap="none" spc="0" normalizeH="0" baseline="0" noProof="0" dirty="0">
                          <a:ln>
                            <a:noFill/>
                          </a:ln>
                          <a:solidFill>
                            <a:schemeClr val="tx1"/>
                          </a:solidFill>
                          <a:effectLst/>
                          <a:uLnTx/>
                          <a:uFillTx/>
                          <a:latin typeface="+mn-lt"/>
                        </a:rPr>
                        <a:t>P</a:t>
                      </a:r>
                      <a:r>
                        <a:rPr kumimoji="0" lang="en-US" sz="900" b="0" i="1" u="none" strike="noStrike" kern="1200" cap="none" spc="0" normalizeH="0" baseline="0" noProof="0" dirty="0">
                          <a:ln>
                            <a:noFill/>
                          </a:ln>
                          <a:solidFill>
                            <a:schemeClr val="tx1"/>
                          </a:solidFill>
                          <a:effectLst/>
                          <a:uLnTx/>
                          <a:uFillTx/>
                          <a:latin typeface="+mn-lt"/>
                        </a:rPr>
                        <a:t>&lt;</a:t>
                      </a:r>
                      <a:r>
                        <a:rPr kumimoji="0" lang="en-US" sz="900" b="0" u="none" strike="noStrike" kern="1200" cap="none" spc="0" normalizeH="0" baseline="0" noProof="0" dirty="0">
                          <a:ln>
                            <a:noFill/>
                          </a:ln>
                          <a:solidFill>
                            <a:schemeClr val="tx1"/>
                          </a:solidFill>
                          <a:effectLst/>
                          <a:uLnTx/>
                          <a:uFillTx/>
                          <a:latin typeface="+mn-lt"/>
                        </a:rPr>
                        <a:t>0.0001</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txBody>
                  <a:tcPr marL="0" marR="0" marT="18287" marB="18287">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u="none" strike="noStrike" kern="1200" cap="none" spc="0" normalizeH="0" baseline="0" noProof="0">
                          <a:ln>
                            <a:noFill/>
                          </a:ln>
                          <a:solidFill>
                            <a:schemeClr val="tx1"/>
                          </a:solidFill>
                          <a:effectLst/>
                          <a:uLnTx/>
                          <a:uFillTx/>
                          <a:latin typeface="+mn-lt"/>
                        </a:rPr>
                        <a:t> </a:t>
                      </a:r>
                      <a:r>
                        <a:rPr kumimoji="0" lang="en-US" sz="1000" b="1" u="none" strike="noStrike" kern="1200" cap="none" spc="0" normalizeH="0" baseline="0" noProof="0">
                          <a:ln>
                            <a:noFill/>
                          </a:ln>
                          <a:solidFill>
                            <a:schemeClr val="tx1"/>
                          </a:solidFill>
                          <a:effectLst/>
                          <a:uLnTx/>
                          <a:uFillTx/>
                          <a:latin typeface="+mn-lt"/>
                        </a:rPr>
                        <a:t>HR=0.72 </a:t>
                      </a:r>
                      <a:br>
                        <a:rPr kumimoji="0" lang="en-US" sz="1000" b="1" u="none" strike="noStrike" kern="1200" cap="none" spc="0" normalizeH="0" baseline="0" noProof="0">
                          <a:ln>
                            <a:noFill/>
                          </a:ln>
                          <a:solidFill>
                            <a:schemeClr val="tx1"/>
                          </a:solidFill>
                          <a:effectLst/>
                          <a:uLnTx/>
                          <a:uFillTx/>
                          <a:latin typeface="+mn-lt"/>
                        </a:rPr>
                      </a:br>
                      <a:r>
                        <a:rPr kumimoji="0" lang="en-US" sz="1000" b="0" u="none" strike="noStrike" kern="1200" cap="none" spc="0" normalizeH="0" baseline="0" noProof="0">
                          <a:ln>
                            <a:noFill/>
                          </a:ln>
                          <a:solidFill>
                            <a:schemeClr val="tx1"/>
                          </a:solidFill>
                          <a:effectLst/>
                          <a:uLnTx/>
                          <a:uFillTx/>
                          <a:latin typeface="+mn-lt"/>
                        </a:rPr>
                        <a:t>95% CI: 0.63</a:t>
                      </a:r>
                      <a:r>
                        <a:rPr lang="en-US" altLang="en-US" sz="1000" b="0">
                          <a:solidFill>
                            <a:schemeClr val="tx1"/>
                          </a:solidFill>
                          <a:latin typeface="+mn-lt"/>
                        </a:rPr>
                        <a:t>–</a:t>
                      </a:r>
                      <a:r>
                        <a:rPr kumimoji="0" lang="en-US" altLang="en-US" sz="1000" b="0" u="none" strike="noStrike" kern="1200" cap="none" spc="0" normalizeH="0" baseline="0" noProof="0">
                          <a:ln>
                            <a:noFill/>
                          </a:ln>
                          <a:solidFill>
                            <a:schemeClr val="tx1"/>
                          </a:solidFill>
                          <a:effectLst/>
                          <a:uLnTx/>
                          <a:uFillTx/>
                          <a:latin typeface="+mn-lt"/>
                        </a:rPr>
                        <a:t>0.82</a:t>
                      </a:r>
                      <a:endParaRPr kumimoji="0" lang="en-US" sz="1000" b="0" u="none" strike="noStrike" kern="1200" cap="none" spc="0" normalizeH="0" baseline="0" noProof="0">
                        <a:ln>
                          <a:noFill/>
                        </a:ln>
                        <a:solidFill>
                          <a:schemeClr val="tx1"/>
                        </a:solidFill>
                        <a:effectLst/>
                        <a:uLnTx/>
                        <a:uFillTx/>
                        <a:latin typeface="+mn-lt"/>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1" u="none" strike="noStrike" kern="1200" cap="none" spc="0" normalizeH="0" baseline="0" noProof="0">
                          <a:ln>
                            <a:noFill/>
                          </a:ln>
                          <a:solidFill>
                            <a:schemeClr val="tx1"/>
                          </a:solidFill>
                          <a:effectLst/>
                          <a:uLnTx/>
                          <a:uFillTx/>
                          <a:latin typeface="+mn-lt"/>
                        </a:rPr>
                        <a:t>P&lt;</a:t>
                      </a:r>
                      <a:r>
                        <a:rPr kumimoji="0" lang="en-US" sz="1000" b="0" u="none" strike="noStrike" kern="1200" cap="none" spc="0" normalizeH="0" baseline="0" noProof="0">
                          <a:ln>
                            <a:noFill/>
                          </a:ln>
                          <a:solidFill>
                            <a:schemeClr val="tx1"/>
                          </a:solidFill>
                          <a:effectLst/>
                          <a:uLnTx/>
                          <a:uFillTx/>
                          <a:latin typeface="+mn-lt"/>
                        </a:rPr>
                        <a:t>0.0001</a:t>
                      </a:r>
                      <a:endParaRPr kumimoji="0" lang="en-US" sz="1000" b="0" i="0" u="none" strike="noStrike" kern="1200" cap="none" spc="0" normalizeH="0" baseline="0" noProof="0">
                        <a:ln>
                          <a:noFill/>
                        </a:ln>
                        <a:solidFill>
                          <a:schemeClr val="tx1"/>
                        </a:solidFill>
                        <a:effectLst/>
                        <a:uLnTx/>
                        <a:uFillTx/>
                        <a:latin typeface="+mn-lt"/>
                        <a:ea typeface="+mn-ea"/>
                        <a:cs typeface="+mn-cs"/>
                      </a:endParaRPr>
                    </a:p>
                  </a:txBody>
                  <a:tcPr marL="0" marR="0" marT="18288" marB="18288"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731" name="Table 49">
            <a:extLst>
              <a:ext uri="{FF2B5EF4-FFF2-40B4-BE49-F238E27FC236}">
                <a16:creationId xmlns:a16="http://schemas.microsoft.com/office/drawing/2014/main" id="{B90670F6-F26E-4F4D-B74B-3D9F6F874A91}"/>
              </a:ext>
            </a:extLst>
          </p:cNvPr>
          <p:cNvGraphicFramePr>
            <a:graphicFrameLocks noGrp="1"/>
          </p:cNvGraphicFramePr>
          <p:nvPr>
            <p:extLst>
              <p:ext uri="{D42A27DB-BD31-4B8C-83A1-F6EECF244321}">
                <p14:modId xmlns:p14="http://schemas.microsoft.com/office/powerpoint/2010/main" val="929006841"/>
              </p:ext>
            </p:extLst>
          </p:nvPr>
        </p:nvGraphicFramePr>
        <p:xfrm>
          <a:off x="7875061" y="4197581"/>
          <a:ext cx="3931207" cy="426700"/>
        </p:xfrm>
        <a:graphic>
          <a:graphicData uri="http://schemas.openxmlformats.org/drawingml/2006/table">
            <a:tbl>
              <a:tblPr firstRow="1" bandRow="1"/>
              <a:tblGrid>
                <a:gridCol w="629011">
                  <a:extLst>
                    <a:ext uri="{9D8B030D-6E8A-4147-A177-3AD203B41FA5}">
                      <a16:colId xmlns:a16="http://schemas.microsoft.com/office/drawing/2014/main" val="760133208"/>
                    </a:ext>
                  </a:extLst>
                </a:gridCol>
                <a:gridCol w="275183">
                  <a:extLst>
                    <a:ext uri="{9D8B030D-6E8A-4147-A177-3AD203B41FA5}">
                      <a16:colId xmlns:a16="http://schemas.microsoft.com/office/drawing/2014/main" val="2272132022"/>
                    </a:ext>
                  </a:extLst>
                </a:gridCol>
                <a:gridCol w="275183">
                  <a:extLst>
                    <a:ext uri="{9D8B030D-6E8A-4147-A177-3AD203B41FA5}">
                      <a16:colId xmlns:a16="http://schemas.microsoft.com/office/drawing/2014/main" val="2064758621"/>
                    </a:ext>
                  </a:extLst>
                </a:gridCol>
                <a:gridCol w="275183">
                  <a:extLst>
                    <a:ext uri="{9D8B030D-6E8A-4147-A177-3AD203B41FA5}">
                      <a16:colId xmlns:a16="http://schemas.microsoft.com/office/drawing/2014/main" val="3165796330"/>
                    </a:ext>
                  </a:extLst>
                </a:gridCol>
                <a:gridCol w="275183">
                  <a:extLst>
                    <a:ext uri="{9D8B030D-6E8A-4147-A177-3AD203B41FA5}">
                      <a16:colId xmlns:a16="http://schemas.microsoft.com/office/drawing/2014/main" val="3389742384"/>
                    </a:ext>
                  </a:extLst>
                </a:gridCol>
                <a:gridCol w="275183">
                  <a:extLst>
                    <a:ext uri="{9D8B030D-6E8A-4147-A177-3AD203B41FA5}">
                      <a16:colId xmlns:a16="http://schemas.microsoft.com/office/drawing/2014/main" val="794083467"/>
                    </a:ext>
                  </a:extLst>
                </a:gridCol>
                <a:gridCol w="275183">
                  <a:extLst>
                    <a:ext uri="{9D8B030D-6E8A-4147-A177-3AD203B41FA5}">
                      <a16:colId xmlns:a16="http://schemas.microsoft.com/office/drawing/2014/main" val="2280437148"/>
                    </a:ext>
                  </a:extLst>
                </a:gridCol>
                <a:gridCol w="275183">
                  <a:extLst>
                    <a:ext uri="{9D8B030D-6E8A-4147-A177-3AD203B41FA5}">
                      <a16:colId xmlns:a16="http://schemas.microsoft.com/office/drawing/2014/main" val="3729180401"/>
                    </a:ext>
                  </a:extLst>
                </a:gridCol>
                <a:gridCol w="275183">
                  <a:extLst>
                    <a:ext uri="{9D8B030D-6E8A-4147-A177-3AD203B41FA5}">
                      <a16:colId xmlns:a16="http://schemas.microsoft.com/office/drawing/2014/main" val="3904393107"/>
                    </a:ext>
                  </a:extLst>
                </a:gridCol>
                <a:gridCol w="275183">
                  <a:extLst>
                    <a:ext uri="{9D8B030D-6E8A-4147-A177-3AD203B41FA5}">
                      <a16:colId xmlns:a16="http://schemas.microsoft.com/office/drawing/2014/main" val="3427553296"/>
                    </a:ext>
                  </a:extLst>
                </a:gridCol>
                <a:gridCol w="275183">
                  <a:extLst>
                    <a:ext uri="{9D8B030D-6E8A-4147-A177-3AD203B41FA5}">
                      <a16:colId xmlns:a16="http://schemas.microsoft.com/office/drawing/2014/main" val="2052944368"/>
                    </a:ext>
                  </a:extLst>
                </a:gridCol>
                <a:gridCol w="275183">
                  <a:extLst>
                    <a:ext uri="{9D8B030D-6E8A-4147-A177-3AD203B41FA5}">
                      <a16:colId xmlns:a16="http://schemas.microsoft.com/office/drawing/2014/main" val="3443943553"/>
                    </a:ext>
                  </a:extLst>
                </a:gridCol>
                <a:gridCol w="275183">
                  <a:extLst>
                    <a:ext uri="{9D8B030D-6E8A-4147-A177-3AD203B41FA5}">
                      <a16:colId xmlns:a16="http://schemas.microsoft.com/office/drawing/2014/main" val="3878698249"/>
                    </a:ext>
                  </a:extLst>
                </a:gridCol>
              </a:tblGrid>
              <a:tr h="21333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endParaRPr lang="en-US" sz="800" b="0">
                        <a:solidFill>
                          <a:schemeClr val="tx1"/>
                        </a:solidFill>
                      </a:endParaRPr>
                    </a:p>
                  </a:txBody>
                  <a:tcPr marL="91428" marR="91428"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939</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846</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711</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585</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485</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394</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326</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262</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186</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117</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62</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18</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846835"/>
                  </a:ext>
                </a:extLst>
              </a:tr>
              <a:tr h="2133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US" sz="800" b="0">
                        <a:solidFill>
                          <a:schemeClr val="tx1"/>
                        </a:solidFill>
                      </a:endParaRPr>
                    </a:p>
                  </a:txBody>
                  <a:tcPr marL="91428" marR="91428"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939</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884</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731</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579</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450</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349</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261</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184</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122</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76</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40</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dirty="0">
                          <a:ln>
                            <a:noFill/>
                          </a:ln>
                          <a:solidFill>
                            <a:schemeClr val="tx1"/>
                          </a:solidFill>
                          <a:effectLst/>
                          <a:uLnTx/>
                          <a:uFillTx/>
                          <a:ea typeface="+mn-ea"/>
                          <a:cs typeface="Arial" panose="020B0604020202020204" pitchFamily="34" charset="0"/>
                        </a:rPr>
                        <a:t>11</a:t>
                      </a:r>
                      <a:endParaRPr lang="en-US" sz="800" b="0" dirty="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8613052"/>
                  </a:ext>
                </a:extLst>
              </a:tr>
            </a:tbl>
          </a:graphicData>
        </a:graphic>
      </p:graphicFrame>
      <p:graphicFrame>
        <p:nvGraphicFramePr>
          <p:cNvPr id="732" name="Table 49">
            <a:extLst>
              <a:ext uri="{FF2B5EF4-FFF2-40B4-BE49-F238E27FC236}">
                <a16:creationId xmlns:a16="http://schemas.microsoft.com/office/drawing/2014/main" id="{E896C286-22E2-439B-A85C-3F6A9477E115}"/>
              </a:ext>
            </a:extLst>
          </p:cNvPr>
          <p:cNvGraphicFramePr>
            <a:graphicFrameLocks noGrp="1"/>
          </p:cNvGraphicFramePr>
          <p:nvPr>
            <p:extLst>
              <p:ext uri="{D42A27DB-BD31-4B8C-83A1-F6EECF244321}">
                <p14:modId xmlns:p14="http://schemas.microsoft.com/office/powerpoint/2010/main" val="2142905891"/>
              </p:ext>
            </p:extLst>
          </p:nvPr>
        </p:nvGraphicFramePr>
        <p:xfrm>
          <a:off x="4048032" y="4197581"/>
          <a:ext cx="3931207" cy="426700"/>
        </p:xfrm>
        <a:graphic>
          <a:graphicData uri="http://schemas.openxmlformats.org/drawingml/2006/table">
            <a:tbl>
              <a:tblPr firstRow="1" bandRow="1"/>
              <a:tblGrid>
                <a:gridCol w="629011">
                  <a:extLst>
                    <a:ext uri="{9D8B030D-6E8A-4147-A177-3AD203B41FA5}">
                      <a16:colId xmlns:a16="http://schemas.microsoft.com/office/drawing/2014/main" val="760133208"/>
                    </a:ext>
                  </a:extLst>
                </a:gridCol>
                <a:gridCol w="275183">
                  <a:extLst>
                    <a:ext uri="{9D8B030D-6E8A-4147-A177-3AD203B41FA5}">
                      <a16:colId xmlns:a16="http://schemas.microsoft.com/office/drawing/2014/main" val="2272132022"/>
                    </a:ext>
                  </a:extLst>
                </a:gridCol>
                <a:gridCol w="275183">
                  <a:extLst>
                    <a:ext uri="{9D8B030D-6E8A-4147-A177-3AD203B41FA5}">
                      <a16:colId xmlns:a16="http://schemas.microsoft.com/office/drawing/2014/main" val="2064758621"/>
                    </a:ext>
                  </a:extLst>
                </a:gridCol>
                <a:gridCol w="275183">
                  <a:extLst>
                    <a:ext uri="{9D8B030D-6E8A-4147-A177-3AD203B41FA5}">
                      <a16:colId xmlns:a16="http://schemas.microsoft.com/office/drawing/2014/main" val="3165796330"/>
                    </a:ext>
                  </a:extLst>
                </a:gridCol>
                <a:gridCol w="275183">
                  <a:extLst>
                    <a:ext uri="{9D8B030D-6E8A-4147-A177-3AD203B41FA5}">
                      <a16:colId xmlns:a16="http://schemas.microsoft.com/office/drawing/2014/main" val="3389742384"/>
                    </a:ext>
                  </a:extLst>
                </a:gridCol>
                <a:gridCol w="275183">
                  <a:extLst>
                    <a:ext uri="{9D8B030D-6E8A-4147-A177-3AD203B41FA5}">
                      <a16:colId xmlns:a16="http://schemas.microsoft.com/office/drawing/2014/main" val="794083467"/>
                    </a:ext>
                  </a:extLst>
                </a:gridCol>
                <a:gridCol w="275183">
                  <a:extLst>
                    <a:ext uri="{9D8B030D-6E8A-4147-A177-3AD203B41FA5}">
                      <a16:colId xmlns:a16="http://schemas.microsoft.com/office/drawing/2014/main" val="2280437148"/>
                    </a:ext>
                  </a:extLst>
                </a:gridCol>
                <a:gridCol w="275183">
                  <a:extLst>
                    <a:ext uri="{9D8B030D-6E8A-4147-A177-3AD203B41FA5}">
                      <a16:colId xmlns:a16="http://schemas.microsoft.com/office/drawing/2014/main" val="3729180401"/>
                    </a:ext>
                  </a:extLst>
                </a:gridCol>
                <a:gridCol w="275183">
                  <a:extLst>
                    <a:ext uri="{9D8B030D-6E8A-4147-A177-3AD203B41FA5}">
                      <a16:colId xmlns:a16="http://schemas.microsoft.com/office/drawing/2014/main" val="3904393107"/>
                    </a:ext>
                  </a:extLst>
                </a:gridCol>
                <a:gridCol w="275183">
                  <a:extLst>
                    <a:ext uri="{9D8B030D-6E8A-4147-A177-3AD203B41FA5}">
                      <a16:colId xmlns:a16="http://schemas.microsoft.com/office/drawing/2014/main" val="3427553296"/>
                    </a:ext>
                  </a:extLst>
                </a:gridCol>
                <a:gridCol w="275183">
                  <a:extLst>
                    <a:ext uri="{9D8B030D-6E8A-4147-A177-3AD203B41FA5}">
                      <a16:colId xmlns:a16="http://schemas.microsoft.com/office/drawing/2014/main" val="2052944368"/>
                    </a:ext>
                  </a:extLst>
                </a:gridCol>
                <a:gridCol w="275183">
                  <a:extLst>
                    <a:ext uri="{9D8B030D-6E8A-4147-A177-3AD203B41FA5}">
                      <a16:colId xmlns:a16="http://schemas.microsoft.com/office/drawing/2014/main" val="3443943553"/>
                    </a:ext>
                  </a:extLst>
                </a:gridCol>
                <a:gridCol w="275183">
                  <a:extLst>
                    <a:ext uri="{9D8B030D-6E8A-4147-A177-3AD203B41FA5}">
                      <a16:colId xmlns:a16="http://schemas.microsoft.com/office/drawing/2014/main" val="3878698249"/>
                    </a:ext>
                  </a:extLst>
                </a:gridCol>
              </a:tblGrid>
              <a:tr h="21333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endParaRPr lang="en-US" sz="800" b="0">
                        <a:solidFill>
                          <a:schemeClr val="tx1"/>
                        </a:solidFill>
                      </a:endParaRPr>
                    </a:p>
                  </a:txBody>
                  <a:tcPr marL="91428" marR="91428"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1137</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1014</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852</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697</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577</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463</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dirty="0">
                          <a:ln>
                            <a:noFill/>
                          </a:ln>
                          <a:solidFill>
                            <a:schemeClr val="tx1"/>
                          </a:solidFill>
                          <a:effectLst/>
                          <a:uLnTx/>
                          <a:uFillTx/>
                          <a:ea typeface="+mn-ea"/>
                          <a:cs typeface="Arial" panose="020B0604020202020204" pitchFamily="34" charset="0"/>
                        </a:rPr>
                        <a:t>380</a:t>
                      </a:r>
                      <a:endParaRPr lang="en-US" sz="800" b="0" dirty="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299</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210</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135</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73</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21</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846835"/>
                  </a:ext>
                </a:extLst>
              </a:tr>
              <a:tr h="2133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US" sz="800" b="0">
                        <a:solidFill>
                          <a:schemeClr val="tx1"/>
                        </a:solidFill>
                      </a:endParaRPr>
                    </a:p>
                  </a:txBody>
                  <a:tcPr marL="91428" marR="91428"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1572</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1465</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1214</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988</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775</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588</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435</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296</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192</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112</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53</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dirty="0">
                          <a:ln>
                            <a:noFill/>
                          </a:ln>
                          <a:solidFill>
                            <a:schemeClr val="tx1"/>
                          </a:solidFill>
                          <a:effectLst/>
                          <a:uLnTx/>
                          <a:uFillTx/>
                          <a:ea typeface="+mn-ea"/>
                          <a:cs typeface="Arial" panose="020B0604020202020204" pitchFamily="34" charset="0"/>
                        </a:rPr>
                        <a:t>14</a:t>
                      </a:r>
                      <a:endParaRPr lang="en-US" sz="800" b="0" dirty="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8613052"/>
                  </a:ext>
                </a:extLst>
              </a:tr>
            </a:tbl>
          </a:graphicData>
        </a:graphic>
      </p:graphicFrame>
      <p:graphicFrame>
        <p:nvGraphicFramePr>
          <p:cNvPr id="733" name="Table 49">
            <a:extLst>
              <a:ext uri="{FF2B5EF4-FFF2-40B4-BE49-F238E27FC236}">
                <a16:creationId xmlns:a16="http://schemas.microsoft.com/office/drawing/2014/main" id="{AC69A86B-3E39-42D4-9BB8-20655BC6BEC6}"/>
              </a:ext>
            </a:extLst>
          </p:cNvPr>
          <p:cNvGraphicFramePr>
            <a:graphicFrameLocks noGrp="1"/>
          </p:cNvGraphicFramePr>
          <p:nvPr>
            <p:extLst>
              <p:ext uri="{D42A27DB-BD31-4B8C-83A1-F6EECF244321}">
                <p14:modId xmlns:p14="http://schemas.microsoft.com/office/powerpoint/2010/main" val="3731999488"/>
              </p:ext>
            </p:extLst>
          </p:nvPr>
        </p:nvGraphicFramePr>
        <p:xfrm>
          <a:off x="122250" y="4311881"/>
          <a:ext cx="3931207" cy="426700"/>
        </p:xfrm>
        <a:graphic>
          <a:graphicData uri="http://schemas.openxmlformats.org/drawingml/2006/table">
            <a:tbl>
              <a:tblPr firstRow="1" bandRow="1"/>
              <a:tblGrid>
                <a:gridCol w="629011">
                  <a:extLst>
                    <a:ext uri="{9D8B030D-6E8A-4147-A177-3AD203B41FA5}">
                      <a16:colId xmlns:a16="http://schemas.microsoft.com/office/drawing/2014/main" val="760133208"/>
                    </a:ext>
                  </a:extLst>
                </a:gridCol>
                <a:gridCol w="275183">
                  <a:extLst>
                    <a:ext uri="{9D8B030D-6E8A-4147-A177-3AD203B41FA5}">
                      <a16:colId xmlns:a16="http://schemas.microsoft.com/office/drawing/2014/main" val="2272132022"/>
                    </a:ext>
                  </a:extLst>
                </a:gridCol>
                <a:gridCol w="275183">
                  <a:extLst>
                    <a:ext uri="{9D8B030D-6E8A-4147-A177-3AD203B41FA5}">
                      <a16:colId xmlns:a16="http://schemas.microsoft.com/office/drawing/2014/main" val="2064758621"/>
                    </a:ext>
                  </a:extLst>
                </a:gridCol>
                <a:gridCol w="275183">
                  <a:extLst>
                    <a:ext uri="{9D8B030D-6E8A-4147-A177-3AD203B41FA5}">
                      <a16:colId xmlns:a16="http://schemas.microsoft.com/office/drawing/2014/main" val="3165796330"/>
                    </a:ext>
                  </a:extLst>
                </a:gridCol>
                <a:gridCol w="275183">
                  <a:extLst>
                    <a:ext uri="{9D8B030D-6E8A-4147-A177-3AD203B41FA5}">
                      <a16:colId xmlns:a16="http://schemas.microsoft.com/office/drawing/2014/main" val="3389742384"/>
                    </a:ext>
                  </a:extLst>
                </a:gridCol>
                <a:gridCol w="275183">
                  <a:extLst>
                    <a:ext uri="{9D8B030D-6E8A-4147-A177-3AD203B41FA5}">
                      <a16:colId xmlns:a16="http://schemas.microsoft.com/office/drawing/2014/main" val="794083467"/>
                    </a:ext>
                  </a:extLst>
                </a:gridCol>
                <a:gridCol w="275183">
                  <a:extLst>
                    <a:ext uri="{9D8B030D-6E8A-4147-A177-3AD203B41FA5}">
                      <a16:colId xmlns:a16="http://schemas.microsoft.com/office/drawing/2014/main" val="2280437148"/>
                    </a:ext>
                  </a:extLst>
                </a:gridCol>
                <a:gridCol w="275183">
                  <a:extLst>
                    <a:ext uri="{9D8B030D-6E8A-4147-A177-3AD203B41FA5}">
                      <a16:colId xmlns:a16="http://schemas.microsoft.com/office/drawing/2014/main" val="3729180401"/>
                    </a:ext>
                  </a:extLst>
                </a:gridCol>
                <a:gridCol w="275183">
                  <a:extLst>
                    <a:ext uri="{9D8B030D-6E8A-4147-A177-3AD203B41FA5}">
                      <a16:colId xmlns:a16="http://schemas.microsoft.com/office/drawing/2014/main" val="3904393107"/>
                    </a:ext>
                  </a:extLst>
                </a:gridCol>
                <a:gridCol w="275183">
                  <a:extLst>
                    <a:ext uri="{9D8B030D-6E8A-4147-A177-3AD203B41FA5}">
                      <a16:colId xmlns:a16="http://schemas.microsoft.com/office/drawing/2014/main" val="3427553296"/>
                    </a:ext>
                  </a:extLst>
                </a:gridCol>
                <a:gridCol w="275183">
                  <a:extLst>
                    <a:ext uri="{9D8B030D-6E8A-4147-A177-3AD203B41FA5}">
                      <a16:colId xmlns:a16="http://schemas.microsoft.com/office/drawing/2014/main" val="2052944368"/>
                    </a:ext>
                  </a:extLst>
                </a:gridCol>
                <a:gridCol w="275183">
                  <a:extLst>
                    <a:ext uri="{9D8B030D-6E8A-4147-A177-3AD203B41FA5}">
                      <a16:colId xmlns:a16="http://schemas.microsoft.com/office/drawing/2014/main" val="3443943553"/>
                    </a:ext>
                  </a:extLst>
                </a:gridCol>
                <a:gridCol w="275183">
                  <a:extLst>
                    <a:ext uri="{9D8B030D-6E8A-4147-A177-3AD203B41FA5}">
                      <a16:colId xmlns:a16="http://schemas.microsoft.com/office/drawing/2014/main" val="3878698249"/>
                    </a:ext>
                  </a:extLst>
                </a:gridCol>
              </a:tblGrid>
              <a:tr h="213332">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endParaRPr lang="en-US" sz="800" b="0">
                        <a:solidFill>
                          <a:schemeClr val="tx1"/>
                        </a:solidFill>
                      </a:endParaRPr>
                    </a:p>
                  </a:txBody>
                  <a:tcPr marL="91428" marR="91428"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1564</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1390</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1163</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949</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768</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608</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501</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396</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279</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180</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dirty="0">
                          <a:ln>
                            <a:noFill/>
                          </a:ln>
                          <a:solidFill>
                            <a:schemeClr val="tx1"/>
                          </a:solidFill>
                          <a:effectLst/>
                          <a:uLnTx/>
                          <a:uFillTx/>
                          <a:ea typeface="+mn-ea"/>
                          <a:cs typeface="Arial" panose="020B0604020202020204" pitchFamily="34" charset="0"/>
                        </a:rPr>
                        <a:t>98</a:t>
                      </a:r>
                      <a:endParaRPr lang="en-US" sz="800" b="0" dirty="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dirty="0">
                          <a:ln>
                            <a:noFill/>
                          </a:ln>
                          <a:solidFill>
                            <a:schemeClr val="tx1"/>
                          </a:solidFill>
                          <a:effectLst/>
                          <a:uLnTx/>
                          <a:uFillTx/>
                          <a:ea typeface="+mn-ea"/>
                          <a:cs typeface="Arial" panose="020B0604020202020204" pitchFamily="34" charset="0"/>
                        </a:rPr>
                        <a:t>28</a:t>
                      </a:r>
                      <a:endParaRPr lang="en-US" sz="800" b="0" dirty="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846835"/>
                  </a:ext>
                </a:extLst>
              </a:tr>
              <a:tr h="21333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US" sz="800" b="0">
                        <a:solidFill>
                          <a:schemeClr val="tx1"/>
                        </a:solidFill>
                      </a:endParaRPr>
                    </a:p>
                  </a:txBody>
                  <a:tcPr marL="91428" marR="91428"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1324</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1251</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1049</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857</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694</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521</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dirty="0">
                          <a:ln>
                            <a:noFill/>
                          </a:ln>
                          <a:solidFill>
                            <a:schemeClr val="tx1"/>
                          </a:solidFill>
                          <a:effectLst/>
                          <a:uLnTx/>
                          <a:uFillTx/>
                          <a:ea typeface="+mn-ea"/>
                          <a:cs typeface="Arial" panose="020B0604020202020204" pitchFamily="34" charset="0"/>
                        </a:rPr>
                        <a:t>378</a:t>
                      </a:r>
                      <a:endParaRPr lang="en-US" sz="800" b="0" dirty="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267</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174</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102</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47</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dirty="0">
                          <a:ln>
                            <a:noFill/>
                          </a:ln>
                          <a:solidFill>
                            <a:schemeClr val="tx1"/>
                          </a:solidFill>
                          <a:effectLst/>
                          <a:uLnTx/>
                          <a:uFillTx/>
                          <a:ea typeface="+mn-ea"/>
                          <a:cs typeface="Arial" panose="020B0604020202020204" pitchFamily="34" charset="0"/>
                        </a:rPr>
                        <a:t>11</a:t>
                      </a:r>
                      <a:endParaRPr lang="en-US" sz="800" b="0" dirty="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8613052"/>
                  </a:ext>
                </a:extLst>
              </a:tr>
            </a:tbl>
          </a:graphicData>
        </a:graphic>
      </p:graphicFrame>
      <p:graphicFrame>
        <p:nvGraphicFramePr>
          <p:cNvPr id="734" name="Table 733">
            <a:extLst>
              <a:ext uri="{FF2B5EF4-FFF2-40B4-BE49-F238E27FC236}">
                <a16:creationId xmlns:a16="http://schemas.microsoft.com/office/drawing/2014/main" id="{7777B767-E79C-43F2-8327-B59B826A51FE}"/>
              </a:ext>
            </a:extLst>
          </p:cNvPr>
          <p:cNvGraphicFramePr>
            <a:graphicFrameLocks noGrp="1"/>
          </p:cNvGraphicFramePr>
          <p:nvPr>
            <p:extLst>
              <p:ext uri="{D42A27DB-BD31-4B8C-83A1-F6EECF244321}">
                <p14:modId xmlns:p14="http://schemas.microsoft.com/office/powerpoint/2010/main" val="2592732439"/>
              </p:ext>
            </p:extLst>
          </p:nvPr>
        </p:nvGraphicFramePr>
        <p:xfrm>
          <a:off x="8664319" y="4795946"/>
          <a:ext cx="3061095" cy="489788"/>
        </p:xfrm>
        <a:graphic>
          <a:graphicData uri="http://schemas.openxmlformats.org/drawingml/2006/table">
            <a:tbl>
              <a:tblPr/>
              <a:tblGrid>
                <a:gridCol w="999571">
                  <a:extLst>
                    <a:ext uri="{9D8B030D-6E8A-4147-A177-3AD203B41FA5}">
                      <a16:colId xmlns:a16="http://schemas.microsoft.com/office/drawing/2014/main" val="20000"/>
                    </a:ext>
                  </a:extLst>
                </a:gridCol>
                <a:gridCol w="1013689">
                  <a:extLst>
                    <a:ext uri="{9D8B030D-6E8A-4147-A177-3AD203B41FA5}">
                      <a16:colId xmlns:a16="http://schemas.microsoft.com/office/drawing/2014/main" val="20001"/>
                    </a:ext>
                  </a:extLst>
                </a:gridCol>
                <a:gridCol w="1047835">
                  <a:extLst>
                    <a:ext uri="{9D8B030D-6E8A-4147-A177-3AD203B41FA5}">
                      <a16:colId xmlns:a16="http://schemas.microsoft.com/office/drawing/2014/main" val="20002"/>
                    </a:ext>
                  </a:extLst>
                </a:gridCol>
              </a:tblGrid>
              <a:tr h="17371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90000"/>
                        </a:lnSpc>
                      </a:pPr>
                      <a:endParaRPr lang="en-US" sz="90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7EBA00"/>
                          </a:solidFill>
                          <a:latin typeface="+mn-lt"/>
                        </a:rPr>
                        <a:t>PAL+ AI</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595959"/>
                          </a:solidFill>
                          <a:latin typeface="+mn-lt"/>
                        </a:rPr>
                        <a:t>AI</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07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b="1" kern="1200">
                          <a:solidFill>
                            <a:schemeClr val="tx1"/>
                          </a:solidFill>
                          <a:latin typeface="+mn-lt"/>
                          <a:ea typeface="+mn-ea"/>
                          <a:cs typeface="+mn-cs"/>
                        </a:rPr>
                        <a:t>Median follow-up (IQR), months</a:t>
                      </a:r>
                      <a:endParaRPr lang="en-US" sz="900" b="0" kern="1200">
                        <a:solidFill>
                          <a:schemeClr val="tx1"/>
                        </a:solidFill>
                        <a:latin typeface="+mn-lt"/>
                        <a:ea typeface="+mn-ea"/>
                        <a:cs typeface="+mn-cs"/>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7EBA00"/>
                          </a:solidFill>
                          <a:latin typeface="+mn-lt"/>
                          <a:ea typeface="+mn-ea"/>
                          <a:cs typeface="+mn-cs"/>
                        </a:rPr>
                        <a:t>23.4 (13.1–37.8)</a:t>
                      </a:r>
                      <a:endParaRPr lang="en-US" sz="900" b="0" i="0" u="none" strike="noStrike" kern="1200" baseline="0">
                        <a:solidFill>
                          <a:srgbClr val="7EBA00"/>
                        </a:solidFill>
                        <a:latin typeface="+mn-lt"/>
                        <a:ea typeface="+mn-ea"/>
                        <a:cs typeface="+mn-cs"/>
                      </a:endParaRP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dirty="0">
                          <a:solidFill>
                            <a:srgbClr val="595959"/>
                          </a:solidFill>
                          <a:latin typeface="+mn-lt"/>
                          <a:ea typeface="+mn-ea"/>
                          <a:cs typeface="+mn-cs"/>
                        </a:rPr>
                        <a:t>24.9 (12.4–44.4)</a:t>
                      </a:r>
                      <a:endParaRPr lang="en-US" sz="900" b="0" i="0" u="none" strike="noStrike" kern="1200" baseline="0" dirty="0">
                        <a:solidFill>
                          <a:srgbClr val="595959"/>
                        </a:solidFill>
                        <a:latin typeface="+mn-lt"/>
                        <a:ea typeface="+mn-ea"/>
                        <a:cs typeface="+mn-cs"/>
                      </a:endParaRP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735" name="Table 734">
            <a:extLst>
              <a:ext uri="{FF2B5EF4-FFF2-40B4-BE49-F238E27FC236}">
                <a16:creationId xmlns:a16="http://schemas.microsoft.com/office/drawing/2014/main" id="{03831635-B79C-4902-A2E9-931C60F3244A}"/>
              </a:ext>
            </a:extLst>
          </p:cNvPr>
          <p:cNvGraphicFramePr>
            <a:graphicFrameLocks noGrp="1"/>
          </p:cNvGraphicFramePr>
          <p:nvPr>
            <p:extLst>
              <p:ext uri="{D42A27DB-BD31-4B8C-83A1-F6EECF244321}">
                <p14:modId xmlns:p14="http://schemas.microsoft.com/office/powerpoint/2010/main" val="3761624378"/>
              </p:ext>
            </p:extLst>
          </p:nvPr>
        </p:nvGraphicFramePr>
        <p:xfrm>
          <a:off x="4836604" y="4795946"/>
          <a:ext cx="3061095" cy="489788"/>
        </p:xfrm>
        <a:graphic>
          <a:graphicData uri="http://schemas.openxmlformats.org/drawingml/2006/table">
            <a:tbl>
              <a:tblPr/>
              <a:tblGrid>
                <a:gridCol w="999571">
                  <a:extLst>
                    <a:ext uri="{9D8B030D-6E8A-4147-A177-3AD203B41FA5}">
                      <a16:colId xmlns:a16="http://schemas.microsoft.com/office/drawing/2014/main" val="20000"/>
                    </a:ext>
                  </a:extLst>
                </a:gridCol>
                <a:gridCol w="1013689">
                  <a:extLst>
                    <a:ext uri="{9D8B030D-6E8A-4147-A177-3AD203B41FA5}">
                      <a16:colId xmlns:a16="http://schemas.microsoft.com/office/drawing/2014/main" val="20001"/>
                    </a:ext>
                  </a:extLst>
                </a:gridCol>
                <a:gridCol w="1047835">
                  <a:extLst>
                    <a:ext uri="{9D8B030D-6E8A-4147-A177-3AD203B41FA5}">
                      <a16:colId xmlns:a16="http://schemas.microsoft.com/office/drawing/2014/main" val="20002"/>
                    </a:ext>
                  </a:extLst>
                </a:gridCol>
              </a:tblGrid>
              <a:tr h="17371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90000"/>
                        </a:lnSpc>
                      </a:pPr>
                      <a:endParaRPr lang="en-US" sz="90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7EBA00"/>
                          </a:solidFill>
                          <a:latin typeface="+mn-lt"/>
                        </a:rPr>
                        <a:t>PAL+ AI</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595959"/>
                          </a:solidFill>
                          <a:latin typeface="+mn-lt"/>
                        </a:rPr>
                        <a:t>AI</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07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b="1" kern="1200">
                          <a:solidFill>
                            <a:schemeClr val="tx1"/>
                          </a:solidFill>
                          <a:latin typeface="+mn-lt"/>
                          <a:ea typeface="+mn-ea"/>
                          <a:cs typeface="+mn-cs"/>
                        </a:rPr>
                        <a:t>Median follow-up (IQR), months</a:t>
                      </a:r>
                      <a:endParaRPr lang="en-US" sz="900" b="0" kern="1200">
                        <a:solidFill>
                          <a:schemeClr val="tx1"/>
                        </a:solidFill>
                        <a:latin typeface="+mn-lt"/>
                        <a:ea typeface="+mn-ea"/>
                        <a:cs typeface="+mn-cs"/>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7EBA00"/>
                          </a:solidFill>
                          <a:latin typeface="+mn-lt"/>
                          <a:ea typeface="+mn-ea"/>
                          <a:cs typeface="+mn-cs"/>
                        </a:rPr>
                        <a:t>23.9 (12.8–38.0)</a:t>
                      </a:r>
                      <a:endParaRPr lang="en-US" sz="900" b="0" i="0" u="none" strike="noStrike" kern="1200" baseline="0">
                        <a:solidFill>
                          <a:srgbClr val="7EBA00"/>
                        </a:solidFill>
                        <a:latin typeface="+mn-lt"/>
                        <a:ea typeface="+mn-ea"/>
                        <a:cs typeface="+mn-cs"/>
                      </a:endParaRP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dirty="0">
                          <a:solidFill>
                            <a:srgbClr val="595959"/>
                          </a:solidFill>
                          <a:latin typeface="+mn-lt"/>
                          <a:ea typeface="+mn-ea"/>
                          <a:cs typeface="+mn-cs"/>
                        </a:rPr>
                        <a:t>24.5 (12.0–42.9)</a:t>
                      </a:r>
                      <a:endParaRPr lang="en-US" sz="900" b="0" i="0" u="none" strike="noStrike" kern="1200" baseline="0" dirty="0">
                        <a:solidFill>
                          <a:srgbClr val="595959"/>
                        </a:solidFill>
                        <a:latin typeface="+mn-lt"/>
                        <a:ea typeface="+mn-ea"/>
                        <a:cs typeface="+mn-cs"/>
                      </a:endParaRP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736" name="Table 735">
            <a:extLst>
              <a:ext uri="{FF2B5EF4-FFF2-40B4-BE49-F238E27FC236}">
                <a16:creationId xmlns:a16="http://schemas.microsoft.com/office/drawing/2014/main" id="{90265A9C-2FA1-4028-BA01-75F4919D6821}"/>
              </a:ext>
            </a:extLst>
          </p:cNvPr>
          <p:cNvGraphicFramePr>
            <a:graphicFrameLocks noGrp="1"/>
          </p:cNvGraphicFramePr>
          <p:nvPr>
            <p:extLst>
              <p:ext uri="{D42A27DB-BD31-4B8C-83A1-F6EECF244321}">
                <p14:modId xmlns:p14="http://schemas.microsoft.com/office/powerpoint/2010/main" val="3193608135"/>
              </p:ext>
            </p:extLst>
          </p:nvPr>
        </p:nvGraphicFramePr>
        <p:xfrm>
          <a:off x="910866" y="4818558"/>
          <a:ext cx="3061095" cy="489788"/>
        </p:xfrm>
        <a:graphic>
          <a:graphicData uri="http://schemas.openxmlformats.org/drawingml/2006/table">
            <a:tbl>
              <a:tblPr/>
              <a:tblGrid>
                <a:gridCol w="999571">
                  <a:extLst>
                    <a:ext uri="{9D8B030D-6E8A-4147-A177-3AD203B41FA5}">
                      <a16:colId xmlns:a16="http://schemas.microsoft.com/office/drawing/2014/main" val="20000"/>
                    </a:ext>
                  </a:extLst>
                </a:gridCol>
                <a:gridCol w="1013689">
                  <a:extLst>
                    <a:ext uri="{9D8B030D-6E8A-4147-A177-3AD203B41FA5}">
                      <a16:colId xmlns:a16="http://schemas.microsoft.com/office/drawing/2014/main" val="20001"/>
                    </a:ext>
                  </a:extLst>
                </a:gridCol>
                <a:gridCol w="1047835">
                  <a:extLst>
                    <a:ext uri="{9D8B030D-6E8A-4147-A177-3AD203B41FA5}">
                      <a16:colId xmlns:a16="http://schemas.microsoft.com/office/drawing/2014/main" val="20002"/>
                    </a:ext>
                  </a:extLst>
                </a:gridCol>
              </a:tblGrid>
              <a:tr h="173713">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90000"/>
                        </a:lnSpc>
                      </a:pPr>
                      <a:endParaRPr lang="en-US" sz="90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7EBA00"/>
                          </a:solidFill>
                          <a:latin typeface="+mn-lt"/>
                        </a:rPr>
                        <a:t>PAL+ AI</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595959"/>
                          </a:solidFill>
                          <a:latin typeface="+mn-lt"/>
                        </a:rPr>
                        <a:t>AI</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07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900" b="1">
                          <a:solidFill>
                            <a:schemeClr val="tx1"/>
                          </a:solidFill>
                          <a:latin typeface="+mn-lt"/>
                        </a:rPr>
                        <a:t>Median follow-up (IQR), months</a:t>
                      </a:r>
                      <a:endParaRPr lang="en-US" sz="900" b="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7EBA00"/>
                          </a:solidFill>
                          <a:latin typeface="+mn-lt"/>
                          <a:ea typeface="+mn-ea"/>
                          <a:cs typeface="+mn-cs"/>
                        </a:rPr>
                        <a:t>25.0 (13.8–38.3)</a:t>
                      </a:r>
                    </a:p>
                  </a:txBody>
                  <a:tcPr marL="68571" marR="68571" marT="0" marB="0"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dirty="0">
                          <a:solidFill>
                            <a:srgbClr val="595959"/>
                          </a:solidFill>
                          <a:latin typeface="+mn-lt"/>
                          <a:ea typeface="+mn-ea"/>
                          <a:cs typeface="+mn-cs"/>
                        </a:rPr>
                        <a:t>23.3 (11.8–42.3)</a:t>
                      </a:r>
                    </a:p>
                  </a:txBody>
                  <a:tcPr marL="68571" marR="68571" marT="0" marB="0"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737" name="Graphic 736">
            <a:extLst>
              <a:ext uri="{FF2B5EF4-FFF2-40B4-BE49-F238E27FC236}">
                <a16:creationId xmlns:a16="http://schemas.microsoft.com/office/drawing/2014/main" id="{3FFACC33-B376-49BA-B8B5-F5933E5D662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90296" y="1749824"/>
            <a:ext cx="3074088" cy="1208520"/>
          </a:xfrm>
          <a:prstGeom prst="rect">
            <a:avLst/>
          </a:prstGeom>
        </p:spPr>
      </p:pic>
      <p:pic>
        <p:nvPicPr>
          <p:cNvPr id="738" name="Graphic 737">
            <a:extLst>
              <a:ext uri="{FF2B5EF4-FFF2-40B4-BE49-F238E27FC236}">
                <a16:creationId xmlns:a16="http://schemas.microsoft.com/office/drawing/2014/main" id="{A4706A67-A634-4BF3-A0AB-A86939DA2CA1}"/>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42776" y="1739908"/>
            <a:ext cx="3126968" cy="1120539"/>
          </a:xfrm>
          <a:prstGeom prst="rect">
            <a:avLst/>
          </a:prstGeom>
        </p:spPr>
      </p:pic>
      <p:pic>
        <p:nvPicPr>
          <p:cNvPr id="739" name="Graphic 738">
            <a:extLst>
              <a:ext uri="{FF2B5EF4-FFF2-40B4-BE49-F238E27FC236}">
                <a16:creationId xmlns:a16="http://schemas.microsoft.com/office/drawing/2014/main" id="{3978E05C-CBB2-4F44-8094-159B0A9B6646}"/>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4801989" y="1744473"/>
            <a:ext cx="3109791" cy="1249865"/>
          </a:xfrm>
          <a:prstGeom prst="rect">
            <a:avLst/>
          </a:prstGeom>
        </p:spPr>
      </p:pic>
      <p:cxnSp>
        <p:nvCxnSpPr>
          <p:cNvPr id="740" name="Straight Connector 739">
            <a:extLst>
              <a:ext uri="{FF2B5EF4-FFF2-40B4-BE49-F238E27FC236}">
                <a16:creationId xmlns:a16="http://schemas.microsoft.com/office/drawing/2014/main" id="{D700F816-6692-4D1D-A8EE-A4164FFD20CD}"/>
              </a:ext>
            </a:extLst>
          </p:cNvPr>
          <p:cNvCxnSpPr/>
          <p:nvPr/>
        </p:nvCxnSpPr>
        <p:spPr>
          <a:xfrm flipH="1">
            <a:off x="8289537" y="4501754"/>
            <a:ext cx="169335" cy="0"/>
          </a:xfrm>
          <a:prstGeom prst="line">
            <a:avLst/>
          </a:prstGeom>
          <a:noFill/>
          <a:ln w="28575" cap="flat" cmpd="sng" algn="ctr">
            <a:solidFill>
              <a:srgbClr val="8CC63F"/>
            </a:solidFill>
            <a:prstDash val="solid"/>
            <a:miter lim="800000"/>
          </a:ln>
          <a:effectLst/>
        </p:spPr>
      </p:cxnSp>
      <p:cxnSp>
        <p:nvCxnSpPr>
          <p:cNvPr id="741" name="Straight Connector 740">
            <a:extLst>
              <a:ext uri="{FF2B5EF4-FFF2-40B4-BE49-F238E27FC236}">
                <a16:creationId xmlns:a16="http://schemas.microsoft.com/office/drawing/2014/main" id="{8DF3C070-01EA-4128-8336-6CC155D911C2}"/>
              </a:ext>
            </a:extLst>
          </p:cNvPr>
          <p:cNvCxnSpPr/>
          <p:nvPr/>
        </p:nvCxnSpPr>
        <p:spPr>
          <a:xfrm flipH="1">
            <a:off x="8289537" y="4299735"/>
            <a:ext cx="169335" cy="0"/>
          </a:xfrm>
          <a:prstGeom prst="line">
            <a:avLst/>
          </a:prstGeom>
          <a:noFill/>
          <a:ln w="28575" cap="flat" cmpd="sng" algn="ctr">
            <a:solidFill>
              <a:srgbClr val="666666"/>
            </a:solidFill>
            <a:prstDash val="solid"/>
            <a:miter lim="800000"/>
          </a:ln>
          <a:effectLst/>
        </p:spPr>
      </p:cxnSp>
      <p:cxnSp>
        <p:nvCxnSpPr>
          <p:cNvPr id="742" name="Straight Connector 741">
            <a:extLst>
              <a:ext uri="{FF2B5EF4-FFF2-40B4-BE49-F238E27FC236}">
                <a16:creationId xmlns:a16="http://schemas.microsoft.com/office/drawing/2014/main" id="{D6630136-4079-4D0C-9F04-EC522C410BFF}"/>
              </a:ext>
            </a:extLst>
          </p:cNvPr>
          <p:cNvCxnSpPr/>
          <p:nvPr/>
        </p:nvCxnSpPr>
        <p:spPr>
          <a:xfrm flipH="1">
            <a:off x="4446940" y="4501754"/>
            <a:ext cx="169335" cy="0"/>
          </a:xfrm>
          <a:prstGeom prst="line">
            <a:avLst/>
          </a:prstGeom>
          <a:noFill/>
          <a:ln w="28575" cap="flat" cmpd="sng" algn="ctr">
            <a:solidFill>
              <a:srgbClr val="8CC63F"/>
            </a:solidFill>
            <a:prstDash val="solid"/>
            <a:miter lim="800000"/>
          </a:ln>
          <a:effectLst/>
        </p:spPr>
      </p:cxnSp>
      <p:cxnSp>
        <p:nvCxnSpPr>
          <p:cNvPr id="743" name="Straight Connector 742">
            <a:extLst>
              <a:ext uri="{FF2B5EF4-FFF2-40B4-BE49-F238E27FC236}">
                <a16:creationId xmlns:a16="http://schemas.microsoft.com/office/drawing/2014/main" id="{D7928B1B-058F-412B-AD6B-0FC14C49C8FA}"/>
              </a:ext>
            </a:extLst>
          </p:cNvPr>
          <p:cNvCxnSpPr/>
          <p:nvPr/>
        </p:nvCxnSpPr>
        <p:spPr>
          <a:xfrm flipH="1">
            <a:off x="4446940" y="4299735"/>
            <a:ext cx="169335" cy="0"/>
          </a:xfrm>
          <a:prstGeom prst="line">
            <a:avLst/>
          </a:prstGeom>
          <a:noFill/>
          <a:ln w="28575" cap="flat" cmpd="sng" algn="ctr">
            <a:solidFill>
              <a:srgbClr val="666666"/>
            </a:solidFill>
            <a:prstDash val="solid"/>
            <a:miter lim="800000"/>
          </a:ln>
          <a:effectLst/>
        </p:spPr>
      </p:cxnSp>
      <p:cxnSp>
        <p:nvCxnSpPr>
          <p:cNvPr id="744" name="Straight Connector 743">
            <a:extLst>
              <a:ext uri="{FF2B5EF4-FFF2-40B4-BE49-F238E27FC236}">
                <a16:creationId xmlns:a16="http://schemas.microsoft.com/office/drawing/2014/main" id="{BBE31326-BFA1-4596-87CF-051360963CC2}"/>
              </a:ext>
            </a:extLst>
          </p:cNvPr>
          <p:cNvCxnSpPr/>
          <p:nvPr/>
        </p:nvCxnSpPr>
        <p:spPr>
          <a:xfrm flipH="1">
            <a:off x="548594" y="4644629"/>
            <a:ext cx="169335" cy="0"/>
          </a:xfrm>
          <a:prstGeom prst="line">
            <a:avLst/>
          </a:prstGeom>
          <a:noFill/>
          <a:ln w="28575" cap="flat" cmpd="sng" algn="ctr">
            <a:solidFill>
              <a:srgbClr val="8CC63F"/>
            </a:solidFill>
            <a:prstDash val="solid"/>
            <a:miter lim="800000"/>
          </a:ln>
          <a:effectLst/>
        </p:spPr>
      </p:cxnSp>
      <p:cxnSp>
        <p:nvCxnSpPr>
          <p:cNvPr id="745" name="Straight Connector 744">
            <a:extLst>
              <a:ext uri="{FF2B5EF4-FFF2-40B4-BE49-F238E27FC236}">
                <a16:creationId xmlns:a16="http://schemas.microsoft.com/office/drawing/2014/main" id="{F82C6A98-D0CD-489D-9D84-228E38679B80}"/>
              </a:ext>
            </a:extLst>
          </p:cNvPr>
          <p:cNvCxnSpPr/>
          <p:nvPr/>
        </p:nvCxnSpPr>
        <p:spPr>
          <a:xfrm flipH="1">
            <a:off x="548594" y="4414035"/>
            <a:ext cx="169335" cy="0"/>
          </a:xfrm>
          <a:prstGeom prst="line">
            <a:avLst/>
          </a:prstGeom>
          <a:noFill/>
          <a:ln w="28575" cap="flat" cmpd="sng" algn="ctr">
            <a:solidFill>
              <a:srgbClr val="666666"/>
            </a:solidFill>
            <a:prstDash val="solid"/>
            <a:miter lim="800000"/>
          </a:ln>
          <a:effectLst/>
        </p:spPr>
      </p:cxnSp>
      <p:sp>
        <p:nvSpPr>
          <p:cNvPr id="746" name="TextBox 745">
            <a:extLst>
              <a:ext uri="{FF2B5EF4-FFF2-40B4-BE49-F238E27FC236}">
                <a16:creationId xmlns:a16="http://schemas.microsoft.com/office/drawing/2014/main" id="{CE3D2BEE-B242-47BC-8835-B74AD0530605}"/>
              </a:ext>
            </a:extLst>
          </p:cNvPr>
          <p:cNvSpPr txBox="1"/>
          <p:nvPr/>
        </p:nvSpPr>
        <p:spPr>
          <a:xfrm>
            <a:off x="600341" y="5610656"/>
            <a:ext cx="10988928" cy="351941"/>
          </a:xfrm>
          <a:prstGeom prst="roundRect">
            <a:avLst/>
          </a:prstGeom>
          <a:ln w="28575">
            <a:solidFill>
              <a:srgbClr val="0070C0"/>
            </a:solidFill>
          </a:ln>
        </p:spPr>
        <p:style>
          <a:lnRef idx="2">
            <a:schemeClr val="accent1"/>
          </a:lnRef>
          <a:fillRef idx="1">
            <a:schemeClr val="lt1"/>
          </a:fillRef>
          <a:effectRef idx="0">
            <a:schemeClr val="accent1"/>
          </a:effectRef>
          <a:fontRef idx="minor">
            <a:schemeClr val="dk1"/>
          </a:fontRef>
        </p:style>
        <p:txBody>
          <a:bodyPr wrap="square" tIns="45720" bIns="45720" anchor="ctr">
            <a:spAutoFit/>
          </a:bodyPr>
          <a:lstStyle/>
          <a:p>
            <a:pPr algn="ctr" defTabSz="914377">
              <a:defRPr/>
            </a:pPr>
            <a:r>
              <a:rPr lang="en-GB" sz="1467" dirty="0">
                <a:solidFill>
                  <a:srgbClr val="000000"/>
                </a:solidFill>
                <a:latin typeface="Arial"/>
              </a:rPr>
              <a:t>Median OS* was significantly longer among patients who received PAL+ </a:t>
            </a:r>
            <a:r>
              <a:rPr lang="en-GB" sz="1467" dirty="0">
                <a:solidFill>
                  <a:schemeClr val="tx1"/>
                </a:solidFill>
                <a:latin typeface="Arial"/>
              </a:rPr>
              <a:t>AI versus AI alone before and </a:t>
            </a:r>
            <a:r>
              <a:rPr lang="en-GB" sz="1467" dirty="0">
                <a:solidFill>
                  <a:srgbClr val="000000"/>
                </a:solidFill>
                <a:latin typeface="Arial"/>
              </a:rPr>
              <a:t>after </a:t>
            </a:r>
            <a:r>
              <a:rPr lang="en-GB" sz="1467" dirty="0" err="1">
                <a:solidFill>
                  <a:srgbClr val="000000"/>
                </a:solidFill>
                <a:latin typeface="Arial"/>
              </a:rPr>
              <a:t>sIPTW</a:t>
            </a:r>
            <a:r>
              <a:rPr lang="en-GB" sz="1467" dirty="0">
                <a:solidFill>
                  <a:srgbClr val="000000"/>
                </a:solidFill>
                <a:latin typeface="Arial"/>
              </a:rPr>
              <a:t> and PSM</a:t>
            </a:r>
          </a:p>
        </p:txBody>
      </p:sp>
      <p:sp>
        <p:nvSpPr>
          <p:cNvPr id="4" name="Footer Placeholder 3">
            <a:extLst>
              <a:ext uri="{FF2B5EF4-FFF2-40B4-BE49-F238E27FC236}">
                <a16:creationId xmlns:a16="http://schemas.microsoft.com/office/drawing/2014/main" id="{11B2CF77-77DF-8B59-6F44-796174767C7C}"/>
              </a:ext>
            </a:extLst>
          </p:cNvPr>
          <p:cNvSpPr>
            <a:spLocks noGrp="1"/>
          </p:cNvSpPr>
          <p:nvPr>
            <p:ph type="ftr" sz="quarter" idx="3"/>
          </p:nvPr>
        </p:nvSpPr>
        <p:spPr/>
        <p:txBody>
          <a:bodyPr/>
          <a:lstStyle/>
          <a:p>
            <a:r>
              <a:rPr lang="en-US" sz="1000" dirty="0"/>
              <a:t>*OS was defined as the time in months from the index date to death from any cause.</a:t>
            </a:r>
          </a:p>
          <a:p>
            <a:r>
              <a:rPr lang="en-US" sz="1000" dirty="0" err="1"/>
              <a:t>IQR</a:t>
            </a:r>
            <a:r>
              <a:rPr lang="en-US" sz="1000" dirty="0"/>
              <a:t>, interquartile range; </a:t>
            </a:r>
            <a:r>
              <a:rPr lang="en-US" sz="1000" dirty="0" err="1"/>
              <a:t>sIPTW</a:t>
            </a:r>
            <a:r>
              <a:rPr lang="en-US" sz="1000" dirty="0"/>
              <a:t>, stabilized inverse probability of treatment weighting.</a:t>
            </a:r>
          </a:p>
          <a:p>
            <a:r>
              <a:rPr lang="en-US" sz="1000" dirty="0" err="1"/>
              <a:t>Rugo</a:t>
            </a:r>
            <a:r>
              <a:rPr lang="en-US" sz="1000" dirty="0"/>
              <a:t> HS, et al. </a:t>
            </a:r>
            <a:r>
              <a:rPr lang="en-US" sz="1000" i="1" dirty="0" err="1"/>
              <a:t>NPJ</a:t>
            </a:r>
            <a:r>
              <a:rPr lang="en-US" sz="1000" i="1" dirty="0"/>
              <a:t> Breast Cancer. </a:t>
            </a:r>
            <a:r>
              <a:rPr lang="en-US" sz="1000" dirty="0"/>
              <a:t>2022;8(1):114; </a:t>
            </a:r>
            <a:r>
              <a:rPr lang="en-US" sz="1000" dirty="0" err="1"/>
              <a:t>Rugo</a:t>
            </a:r>
            <a:r>
              <a:rPr lang="en-US" sz="1000" dirty="0"/>
              <a:t> HS, et al. </a:t>
            </a:r>
            <a:r>
              <a:rPr lang="en-US" sz="1000" dirty="0" err="1"/>
              <a:t>ESMO</a:t>
            </a:r>
            <a:r>
              <a:rPr lang="en-US" sz="1000" dirty="0"/>
              <a:t> BC. 2022. Abstract 169P.</a:t>
            </a:r>
          </a:p>
        </p:txBody>
      </p:sp>
    </p:spTree>
    <p:extLst>
      <p:ext uri="{BB962C8B-B14F-4D97-AF65-F5344CB8AC3E}">
        <p14:creationId xmlns:p14="http://schemas.microsoft.com/office/powerpoint/2010/main" val="3044280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Box 310">
            <a:extLst>
              <a:ext uri="{FF2B5EF4-FFF2-40B4-BE49-F238E27FC236}">
                <a16:creationId xmlns:a16="http://schemas.microsoft.com/office/drawing/2014/main" id="{3A238918-F045-7813-3ECB-47EB17A504FB}"/>
              </a:ext>
            </a:extLst>
          </p:cNvPr>
          <p:cNvSpPr txBox="1"/>
          <p:nvPr/>
        </p:nvSpPr>
        <p:spPr bwMode="gray">
          <a:xfrm>
            <a:off x="8022359" y="5537026"/>
            <a:ext cx="0" cy="0"/>
          </a:xfrm>
          <a:prstGeom prst="rect">
            <a:avLst/>
          </a:prstGeom>
        </p:spPr>
        <p:txBody>
          <a:bodyPr wrap="none" lIns="45715" tIns="45715" rIns="45715" bIns="45715" rtlCol="0">
            <a:noAutofit/>
          </a:bodyPr>
          <a:lstStyle/>
          <a:p>
            <a:pPr marL="171429" indent="-171429" defTabSz="914286">
              <a:lnSpc>
                <a:spcPct val="90000"/>
              </a:lnSpc>
              <a:spcBef>
                <a:spcPts val="1000"/>
              </a:spcBef>
              <a:buFont typeface="Arial" panose="020B0604020202020204" pitchFamily="34" charset="0"/>
              <a:buChar char="•"/>
              <a:defRPr/>
            </a:pPr>
            <a:endParaRPr lang="en-US" sz="1600" err="1">
              <a:solidFill>
                <a:srgbClr val="000000"/>
              </a:solidFill>
              <a:latin typeface="Arial"/>
              <a:cs typeface="Arial" panose="020B0604020202020204" pitchFamily="34" charset="0"/>
            </a:endParaRPr>
          </a:p>
        </p:txBody>
      </p:sp>
      <p:graphicFrame>
        <p:nvGraphicFramePr>
          <p:cNvPr id="312" name="Table 49">
            <a:extLst>
              <a:ext uri="{FF2B5EF4-FFF2-40B4-BE49-F238E27FC236}">
                <a16:creationId xmlns:a16="http://schemas.microsoft.com/office/drawing/2014/main" id="{6E8AEB3B-541B-898F-3034-A0A9EBBA2C0C}"/>
              </a:ext>
            </a:extLst>
          </p:cNvPr>
          <p:cNvGraphicFramePr>
            <a:graphicFrameLocks noGrp="1"/>
          </p:cNvGraphicFramePr>
          <p:nvPr>
            <p:extLst>
              <p:ext uri="{D42A27DB-BD31-4B8C-83A1-F6EECF244321}">
                <p14:modId xmlns:p14="http://schemas.microsoft.com/office/powerpoint/2010/main" val="83262165"/>
              </p:ext>
            </p:extLst>
          </p:nvPr>
        </p:nvGraphicFramePr>
        <p:xfrm>
          <a:off x="7892027" y="4195725"/>
          <a:ext cx="3931207" cy="457142"/>
        </p:xfrm>
        <a:graphic>
          <a:graphicData uri="http://schemas.openxmlformats.org/drawingml/2006/table">
            <a:tbl>
              <a:tblPr firstRow="1" bandRow="1"/>
              <a:tblGrid>
                <a:gridCol w="629011">
                  <a:extLst>
                    <a:ext uri="{9D8B030D-6E8A-4147-A177-3AD203B41FA5}">
                      <a16:colId xmlns:a16="http://schemas.microsoft.com/office/drawing/2014/main" val="760133208"/>
                    </a:ext>
                  </a:extLst>
                </a:gridCol>
                <a:gridCol w="275183">
                  <a:extLst>
                    <a:ext uri="{9D8B030D-6E8A-4147-A177-3AD203B41FA5}">
                      <a16:colId xmlns:a16="http://schemas.microsoft.com/office/drawing/2014/main" val="2272132022"/>
                    </a:ext>
                  </a:extLst>
                </a:gridCol>
                <a:gridCol w="275183">
                  <a:extLst>
                    <a:ext uri="{9D8B030D-6E8A-4147-A177-3AD203B41FA5}">
                      <a16:colId xmlns:a16="http://schemas.microsoft.com/office/drawing/2014/main" val="2064758621"/>
                    </a:ext>
                  </a:extLst>
                </a:gridCol>
                <a:gridCol w="275183">
                  <a:extLst>
                    <a:ext uri="{9D8B030D-6E8A-4147-A177-3AD203B41FA5}">
                      <a16:colId xmlns:a16="http://schemas.microsoft.com/office/drawing/2014/main" val="3165796330"/>
                    </a:ext>
                  </a:extLst>
                </a:gridCol>
                <a:gridCol w="275183">
                  <a:extLst>
                    <a:ext uri="{9D8B030D-6E8A-4147-A177-3AD203B41FA5}">
                      <a16:colId xmlns:a16="http://schemas.microsoft.com/office/drawing/2014/main" val="3389742384"/>
                    </a:ext>
                  </a:extLst>
                </a:gridCol>
                <a:gridCol w="275183">
                  <a:extLst>
                    <a:ext uri="{9D8B030D-6E8A-4147-A177-3AD203B41FA5}">
                      <a16:colId xmlns:a16="http://schemas.microsoft.com/office/drawing/2014/main" val="794083467"/>
                    </a:ext>
                  </a:extLst>
                </a:gridCol>
                <a:gridCol w="275183">
                  <a:extLst>
                    <a:ext uri="{9D8B030D-6E8A-4147-A177-3AD203B41FA5}">
                      <a16:colId xmlns:a16="http://schemas.microsoft.com/office/drawing/2014/main" val="2280437148"/>
                    </a:ext>
                  </a:extLst>
                </a:gridCol>
                <a:gridCol w="275183">
                  <a:extLst>
                    <a:ext uri="{9D8B030D-6E8A-4147-A177-3AD203B41FA5}">
                      <a16:colId xmlns:a16="http://schemas.microsoft.com/office/drawing/2014/main" val="3729180401"/>
                    </a:ext>
                  </a:extLst>
                </a:gridCol>
                <a:gridCol w="275183">
                  <a:extLst>
                    <a:ext uri="{9D8B030D-6E8A-4147-A177-3AD203B41FA5}">
                      <a16:colId xmlns:a16="http://schemas.microsoft.com/office/drawing/2014/main" val="3904393107"/>
                    </a:ext>
                  </a:extLst>
                </a:gridCol>
                <a:gridCol w="275183">
                  <a:extLst>
                    <a:ext uri="{9D8B030D-6E8A-4147-A177-3AD203B41FA5}">
                      <a16:colId xmlns:a16="http://schemas.microsoft.com/office/drawing/2014/main" val="3427553296"/>
                    </a:ext>
                  </a:extLst>
                </a:gridCol>
                <a:gridCol w="275183">
                  <a:extLst>
                    <a:ext uri="{9D8B030D-6E8A-4147-A177-3AD203B41FA5}">
                      <a16:colId xmlns:a16="http://schemas.microsoft.com/office/drawing/2014/main" val="2052944368"/>
                    </a:ext>
                  </a:extLst>
                </a:gridCol>
                <a:gridCol w="275183">
                  <a:extLst>
                    <a:ext uri="{9D8B030D-6E8A-4147-A177-3AD203B41FA5}">
                      <a16:colId xmlns:a16="http://schemas.microsoft.com/office/drawing/2014/main" val="3443943553"/>
                    </a:ext>
                  </a:extLst>
                </a:gridCol>
                <a:gridCol w="275183">
                  <a:extLst>
                    <a:ext uri="{9D8B030D-6E8A-4147-A177-3AD203B41FA5}">
                      <a16:colId xmlns:a16="http://schemas.microsoft.com/office/drawing/2014/main" val="3878698249"/>
                    </a:ext>
                  </a:extLst>
                </a:gridCol>
              </a:tblGrid>
              <a:tr h="22857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endParaRPr lang="en-US" sz="800" b="0">
                        <a:solidFill>
                          <a:schemeClr val="tx1"/>
                        </a:solidFill>
                      </a:endParaRPr>
                    </a:p>
                  </a:txBody>
                  <a:tcPr marL="91428" marR="91428"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939</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431</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283</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189</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130</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82</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55</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41</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25</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10</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3</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0</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846835"/>
                  </a:ext>
                </a:extLst>
              </a:tr>
              <a:tr h="2285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US" sz="800" b="1">
                        <a:solidFill>
                          <a:srgbClr val="7EBA00"/>
                        </a:solidFill>
                      </a:endParaRPr>
                    </a:p>
                  </a:txBody>
                  <a:tcPr marL="91428" marR="91428"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939</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682</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439</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288</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196</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137</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93</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61</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40</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22</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11</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dirty="0">
                          <a:ln>
                            <a:noFill/>
                          </a:ln>
                          <a:solidFill>
                            <a:schemeClr val="tx1"/>
                          </a:solidFill>
                          <a:effectLst/>
                          <a:uLnTx/>
                          <a:uFillTx/>
                          <a:ea typeface="+mn-ea"/>
                          <a:cs typeface="Arial" panose="020B0604020202020204" pitchFamily="34" charset="0"/>
                        </a:rPr>
                        <a:t>1</a:t>
                      </a:r>
                      <a:endParaRPr lang="en-US" sz="800" b="0" dirty="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8613052"/>
                  </a:ext>
                </a:extLst>
              </a:tr>
            </a:tbl>
          </a:graphicData>
        </a:graphic>
      </p:graphicFrame>
      <p:graphicFrame>
        <p:nvGraphicFramePr>
          <p:cNvPr id="313" name="Table 49">
            <a:extLst>
              <a:ext uri="{FF2B5EF4-FFF2-40B4-BE49-F238E27FC236}">
                <a16:creationId xmlns:a16="http://schemas.microsoft.com/office/drawing/2014/main" id="{C66D91D6-CFE3-6625-32D5-94F43448D012}"/>
              </a:ext>
            </a:extLst>
          </p:cNvPr>
          <p:cNvGraphicFramePr>
            <a:graphicFrameLocks noGrp="1"/>
          </p:cNvGraphicFramePr>
          <p:nvPr>
            <p:extLst>
              <p:ext uri="{D42A27DB-BD31-4B8C-83A1-F6EECF244321}">
                <p14:modId xmlns:p14="http://schemas.microsoft.com/office/powerpoint/2010/main" val="2873130948"/>
              </p:ext>
            </p:extLst>
          </p:nvPr>
        </p:nvGraphicFramePr>
        <p:xfrm>
          <a:off x="4011870" y="4197744"/>
          <a:ext cx="4042349" cy="457142"/>
        </p:xfrm>
        <a:graphic>
          <a:graphicData uri="http://schemas.openxmlformats.org/drawingml/2006/table">
            <a:tbl>
              <a:tblPr firstRow="1" bandRow="1"/>
              <a:tblGrid>
                <a:gridCol w="643563">
                  <a:extLst>
                    <a:ext uri="{9D8B030D-6E8A-4147-A177-3AD203B41FA5}">
                      <a16:colId xmlns:a16="http://schemas.microsoft.com/office/drawing/2014/main" val="760133208"/>
                    </a:ext>
                  </a:extLst>
                </a:gridCol>
                <a:gridCol w="301767">
                  <a:extLst>
                    <a:ext uri="{9D8B030D-6E8A-4147-A177-3AD203B41FA5}">
                      <a16:colId xmlns:a16="http://schemas.microsoft.com/office/drawing/2014/main" val="2272132022"/>
                    </a:ext>
                  </a:extLst>
                </a:gridCol>
                <a:gridCol w="281547">
                  <a:extLst>
                    <a:ext uri="{9D8B030D-6E8A-4147-A177-3AD203B41FA5}">
                      <a16:colId xmlns:a16="http://schemas.microsoft.com/office/drawing/2014/main" val="2064758621"/>
                    </a:ext>
                  </a:extLst>
                </a:gridCol>
                <a:gridCol w="281547">
                  <a:extLst>
                    <a:ext uri="{9D8B030D-6E8A-4147-A177-3AD203B41FA5}">
                      <a16:colId xmlns:a16="http://schemas.microsoft.com/office/drawing/2014/main" val="3165796330"/>
                    </a:ext>
                  </a:extLst>
                </a:gridCol>
                <a:gridCol w="281547">
                  <a:extLst>
                    <a:ext uri="{9D8B030D-6E8A-4147-A177-3AD203B41FA5}">
                      <a16:colId xmlns:a16="http://schemas.microsoft.com/office/drawing/2014/main" val="3389742384"/>
                    </a:ext>
                  </a:extLst>
                </a:gridCol>
                <a:gridCol w="281547">
                  <a:extLst>
                    <a:ext uri="{9D8B030D-6E8A-4147-A177-3AD203B41FA5}">
                      <a16:colId xmlns:a16="http://schemas.microsoft.com/office/drawing/2014/main" val="794083467"/>
                    </a:ext>
                  </a:extLst>
                </a:gridCol>
                <a:gridCol w="281547">
                  <a:extLst>
                    <a:ext uri="{9D8B030D-6E8A-4147-A177-3AD203B41FA5}">
                      <a16:colId xmlns:a16="http://schemas.microsoft.com/office/drawing/2014/main" val="2280437148"/>
                    </a:ext>
                  </a:extLst>
                </a:gridCol>
                <a:gridCol w="281547">
                  <a:extLst>
                    <a:ext uri="{9D8B030D-6E8A-4147-A177-3AD203B41FA5}">
                      <a16:colId xmlns:a16="http://schemas.microsoft.com/office/drawing/2014/main" val="3729180401"/>
                    </a:ext>
                  </a:extLst>
                </a:gridCol>
                <a:gridCol w="281547">
                  <a:extLst>
                    <a:ext uri="{9D8B030D-6E8A-4147-A177-3AD203B41FA5}">
                      <a16:colId xmlns:a16="http://schemas.microsoft.com/office/drawing/2014/main" val="3904393107"/>
                    </a:ext>
                  </a:extLst>
                </a:gridCol>
                <a:gridCol w="281547">
                  <a:extLst>
                    <a:ext uri="{9D8B030D-6E8A-4147-A177-3AD203B41FA5}">
                      <a16:colId xmlns:a16="http://schemas.microsoft.com/office/drawing/2014/main" val="3427553296"/>
                    </a:ext>
                  </a:extLst>
                </a:gridCol>
                <a:gridCol w="298195">
                  <a:extLst>
                    <a:ext uri="{9D8B030D-6E8A-4147-A177-3AD203B41FA5}">
                      <a16:colId xmlns:a16="http://schemas.microsoft.com/office/drawing/2014/main" val="2052944368"/>
                    </a:ext>
                  </a:extLst>
                </a:gridCol>
                <a:gridCol w="165079">
                  <a:extLst>
                    <a:ext uri="{9D8B030D-6E8A-4147-A177-3AD203B41FA5}">
                      <a16:colId xmlns:a16="http://schemas.microsoft.com/office/drawing/2014/main" val="3443943553"/>
                    </a:ext>
                  </a:extLst>
                </a:gridCol>
                <a:gridCol w="381369">
                  <a:extLst>
                    <a:ext uri="{9D8B030D-6E8A-4147-A177-3AD203B41FA5}">
                      <a16:colId xmlns:a16="http://schemas.microsoft.com/office/drawing/2014/main" val="3878698249"/>
                    </a:ext>
                  </a:extLst>
                </a:gridCol>
              </a:tblGrid>
              <a:tr h="228571">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endParaRPr lang="en-US" sz="800" b="0">
                        <a:solidFill>
                          <a:schemeClr val="tx1"/>
                        </a:solidFill>
                      </a:endParaRPr>
                    </a:p>
                  </a:txBody>
                  <a:tcPr marL="91428" marR="91428"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1137</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489</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320</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215</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147</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93</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60</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41</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23</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800" b="0">
                          <a:solidFill>
                            <a:schemeClr val="tx1"/>
                          </a:solidFill>
                        </a:rPr>
                        <a:t>10</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4</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kumimoji="0" lang="en-US" sz="800" b="0" i="0" u="none" strike="noStrike" kern="1200" cap="none" spc="0" normalizeH="0" baseline="0" noProof="0" dirty="0">
                          <a:ln>
                            <a:noFill/>
                          </a:ln>
                          <a:solidFill>
                            <a:schemeClr val="tx1"/>
                          </a:solidFill>
                          <a:effectLst/>
                          <a:uLnTx/>
                          <a:uFillTx/>
                          <a:ea typeface="+mn-ea"/>
                          <a:cs typeface="Arial"/>
                        </a:rPr>
                        <a:t>0</a:t>
                      </a:r>
                      <a:endParaRPr lang="en-US" sz="800" b="0" dirty="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846835"/>
                  </a:ext>
                </a:extLst>
              </a:tr>
              <a:tr h="22857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endParaRPr lang="en-US" sz="800" b="1">
                        <a:solidFill>
                          <a:srgbClr val="7EBA00"/>
                        </a:solidFill>
                      </a:endParaRPr>
                    </a:p>
                  </a:txBody>
                  <a:tcPr marL="91428" marR="91428"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1572</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1129</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729</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489</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316</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223</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145</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94</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62</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800" b="0">
                          <a:solidFill>
                            <a:schemeClr val="tx1"/>
                          </a:solidFill>
                        </a:rPr>
                        <a:t>29</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a:ln>
                            <a:noFill/>
                          </a:ln>
                          <a:solidFill>
                            <a:schemeClr val="tx1"/>
                          </a:solidFill>
                          <a:effectLst/>
                          <a:uLnTx/>
                          <a:uFillTx/>
                          <a:ea typeface="+mn-ea"/>
                          <a:cs typeface="Arial"/>
                        </a:rPr>
                        <a:t>12</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kumimoji="0" lang="en-US" sz="800" b="0" i="0" u="none" strike="noStrike" kern="1200" cap="none" spc="0" normalizeH="0" baseline="0" noProof="0" dirty="0">
                          <a:ln>
                            <a:noFill/>
                          </a:ln>
                          <a:solidFill>
                            <a:schemeClr val="tx1"/>
                          </a:solidFill>
                          <a:effectLst/>
                          <a:uLnTx/>
                          <a:uFillTx/>
                          <a:ea typeface="+mn-ea"/>
                          <a:cs typeface="Arial" panose="020B0604020202020204" pitchFamily="34" charset="0"/>
                        </a:rPr>
                        <a:t>1</a:t>
                      </a:r>
                      <a:endParaRPr lang="en-US" sz="800" b="0" dirty="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8613052"/>
                  </a:ext>
                </a:extLst>
              </a:tr>
            </a:tbl>
          </a:graphicData>
        </a:graphic>
      </p:graphicFrame>
      <p:sp>
        <p:nvSpPr>
          <p:cNvPr id="314" name="TextBox 313">
            <a:extLst>
              <a:ext uri="{FF2B5EF4-FFF2-40B4-BE49-F238E27FC236}">
                <a16:creationId xmlns:a16="http://schemas.microsoft.com/office/drawing/2014/main" id="{61ABE084-AD17-9441-2ADB-9915D00C24EF}"/>
              </a:ext>
            </a:extLst>
          </p:cNvPr>
          <p:cNvSpPr txBox="1"/>
          <p:nvPr/>
        </p:nvSpPr>
        <p:spPr>
          <a:xfrm>
            <a:off x="775864" y="3781567"/>
            <a:ext cx="57708"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0</a:t>
            </a:r>
          </a:p>
        </p:txBody>
      </p:sp>
      <p:cxnSp>
        <p:nvCxnSpPr>
          <p:cNvPr id="315" name="Straight Connector 314">
            <a:extLst>
              <a:ext uri="{FF2B5EF4-FFF2-40B4-BE49-F238E27FC236}">
                <a16:creationId xmlns:a16="http://schemas.microsoft.com/office/drawing/2014/main" id="{BC8EA688-B2FF-D75A-5D53-E90B9DF709CA}"/>
              </a:ext>
            </a:extLst>
          </p:cNvPr>
          <p:cNvCxnSpPr/>
          <p:nvPr/>
        </p:nvCxnSpPr>
        <p:spPr>
          <a:xfrm>
            <a:off x="848515" y="3840509"/>
            <a:ext cx="48603" cy="0"/>
          </a:xfrm>
          <a:prstGeom prst="line">
            <a:avLst/>
          </a:prstGeom>
          <a:noFill/>
          <a:ln w="9525" cap="flat" cmpd="sng" algn="ctr">
            <a:solidFill>
              <a:srgbClr val="666666"/>
            </a:solidFill>
            <a:prstDash val="solid"/>
            <a:miter lim="800000"/>
          </a:ln>
          <a:effectLst/>
        </p:spPr>
      </p:cxnSp>
      <p:sp>
        <p:nvSpPr>
          <p:cNvPr id="316" name="TextBox 315">
            <a:extLst>
              <a:ext uri="{FF2B5EF4-FFF2-40B4-BE49-F238E27FC236}">
                <a16:creationId xmlns:a16="http://schemas.microsoft.com/office/drawing/2014/main" id="{714D4C1D-E254-69A8-C781-FED324698697}"/>
              </a:ext>
            </a:extLst>
          </p:cNvPr>
          <p:cNvSpPr txBox="1"/>
          <p:nvPr/>
        </p:nvSpPr>
        <p:spPr>
          <a:xfrm>
            <a:off x="868397" y="3904181"/>
            <a:ext cx="57708"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0</a:t>
            </a:r>
          </a:p>
        </p:txBody>
      </p:sp>
      <p:cxnSp>
        <p:nvCxnSpPr>
          <p:cNvPr id="317" name="Straight Connector 316">
            <a:extLst>
              <a:ext uri="{FF2B5EF4-FFF2-40B4-BE49-F238E27FC236}">
                <a16:creationId xmlns:a16="http://schemas.microsoft.com/office/drawing/2014/main" id="{1958E68C-0101-F108-2BD9-100C6F47B678}"/>
              </a:ext>
            </a:extLst>
          </p:cNvPr>
          <p:cNvCxnSpPr>
            <a:cxnSpLocks/>
          </p:cNvCxnSpPr>
          <p:nvPr/>
        </p:nvCxnSpPr>
        <p:spPr>
          <a:xfrm rot="5400000">
            <a:off x="868990" y="3872533"/>
            <a:ext cx="55880" cy="0"/>
          </a:xfrm>
          <a:prstGeom prst="line">
            <a:avLst/>
          </a:prstGeom>
          <a:noFill/>
          <a:ln w="9525" cap="flat" cmpd="sng" algn="ctr">
            <a:solidFill>
              <a:srgbClr val="666666"/>
            </a:solidFill>
            <a:prstDash val="solid"/>
            <a:miter lim="800000"/>
          </a:ln>
          <a:effectLst/>
        </p:spPr>
      </p:cxnSp>
      <p:sp>
        <p:nvSpPr>
          <p:cNvPr id="318" name="TextBox 317">
            <a:extLst>
              <a:ext uri="{FF2B5EF4-FFF2-40B4-BE49-F238E27FC236}">
                <a16:creationId xmlns:a16="http://schemas.microsoft.com/office/drawing/2014/main" id="{5D37775E-83C3-591D-D606-7D5C57F89E87}"/>
              </a:ext>
            </a:extLst>
          </p:cNvPr>
          <p:cNvSpPr txBox="1"/>
          <p:nvPr/>
        </p:nvSpPr>
        <p:spPr>
          <a:xfrm rot="16200000">
            <a:off x="-705935" y="2772037"/>
            <a:ext cx="2578889" cy="153888"/>
          </a:xfrm>
          <a:prstGeom prst="rect">
            <a:avLst/>
          </a:prstGeom>
          <a:noFill/>
        </p:spPr>
        <p:txBody>
          <a:bodyPr wrap="square" lIns="0" tIns="0" rIns="0" bIns="0" rtlCol="0">
            <a:spAutoFit/>
          </a:bodyPr>
          <a:lstStyle/>
          <a:p>
            <a:pPr algn="ctr" defTabSz="914286">
              <a:defRPr/>
            </a:pPr>
            <a:r>
              <a:rPr lang="en-US" sz="1000" b="1">
                <a:solidFill>
                  <a:srgbClr val="000000"/>
                </a:solidFill>
                <a:latin typeface="Arial"/>
                <a:cs typeface="Arial" panose="020B0604020202020204" pitchFamily="34" charset="0"/>
              </a:rPr>
              <a:t>Real-World PFS (%)</a:t>
            </a:r>
          </a:p>
        </p:txBody>
      </p:sp>
      <p:sp>
        <p:nvSpPr>
          <p:cNvPr id="319" name="TextBox 318">
            <a:extLst>
              <a:ext uri="{FF2B5EF4-FFF2-40B4-BE49-F238E27FC236}">
                <a16:creationId xmlns:a16="http://schemas.microsoft.com/office/drawing/2014/main" id="{462AFE89-6AF6-2964-F0A7-9DD153BCE20A}"/>
              </a:ext>
            </a:extLst>
          </p:cNvPr>
          <p:cNvSpPr txBox="1"/>
          <p:nvPr/>
        </p:nvSpPr>
        <p:spPr>
          <a:xfrm>
            <a:off x="718153" y="3368095"/>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20</a:t>
            </a:r>
          </a:p>
        </p:txBody>
      </p:sp>
      <p:cxnSp>
        <p:nvCxnSpPr>
          <p:cNvPr id="320" name="Straight Connector 319">
            <a:extLst>
              <a:ext uri="{FF2B5EF4-FFF2-40B4-BE49-F238E27FC236}">
                <a16:creationId xmlns:a16="http://schemas.microsoft.com/office/drawing/2014/main" id="{E5466C87-7532-ADD0-D50A-917EB1F04AF4}"/>
              </a:ext>
            </a:extLst>
          </p:cNvPr>
          <p:cNvCxnSpPr/>
          <p:nvPr/>
        </p:nvCxnSpPr>
        <p:spPr>
          <a:xfrm>
            <a:off x="848515" y="3424101"/>
            <a:ext cx="48603" cy="0"/>
          </a:xfrm>
          <a:prstGeom prst="line">
            <a:avLst/>
          </a:prstGeom>
          <a:noFill/>
          <a:ln w="9525" cap="flat" cmpd="sng" algn="ctr">
            <a:solidFill>
              <a:srgbClr val="666666"/>
            </a:solidFill>
            <a:prstDash val="solid"/>
            <a:miter lim="800000"/>
          </a:ln>
          <a:effectLst/>
        </p:spPr>
      </p:cxnSp>
      <p:sp>
        <p:nvSpPr>
          <p:cNvPr id="321" name="TextBox 320">
            <a:extLst>
              <a:ext uri="{FF2B5EF4-FFF2-40B4-BE49-F238E27FC236}">
                <a16:creationId xmlns:a16="http://schemas.microsoft.com/office/drawing/2014/main" id="{DB666EAD-719A-AA04-60BF-7F8D4467C2D4}"/>
              </a:ext>
            </a:extLst>
          </p:cNvPr>
          <p:cNvSpPr txBox="1"/>
          <p:nvPr/>
        </p:nvSpPr>
        <p:spPr>
          <a:xfrm>
            <a:off x="718153" y="2955351"/>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40</a:t>
            </a:r>
          </a:p>
        </p:txBody>
      </p:sp>
      <p:cxnSp>
        <p:nvCxnSpPr>
          <p:cNvPr id="322" name="Straight Connector 321">
            <a:extLst>
              <a:ext uri="{FF2B5EF4-FFF2-40B4-BE49-F238E27FC236}">
                <a16:creationId xmlns:a16="http://schemas.microsoft.com/office/drawing/2014/main" id="{E0B5F9DF-F235-B74E-2130-84168312F397}"/>
              </a:ext>
            </a:extLst>
          </p:cNvPr>
          <p:cNvCxnSpPr/>
          <p:nvPr/>
        </p:nvCxnSpPr>
        <p:spPr>
          <a:xfrm>
            <a:off x="848515" y="3007251"/>
            <a:ext cx="48603" cy="0"/>
          </a:xfrm>
          <a:prstGeom prst="line">
            <a:avLst/>
          </a:prstGeom>
          <a:noFill/>
          <a:ln w="9525" cap="flat" cmpd="sng" algn="ctr">
            <a:solidFill>
              <a:srgbClr val="666666"/>
            </a:solidFill>
            <a:prstDash val="solid"/>
            <a:miter lim="800000"/>
          </a:ln>
          <a:effectLst/>
        </p:spPr>
      </p:cxnSp>
      <p:sp>
        <p:nvSpPr>
          <p:cNvPr id="323" name="TextBox 322">
            <a:extLst>
              <a:ext uri="{FF2B5EF4-FFF2-40B4-BE49-F238E27FC236}">
                <a16:creationId xmlns:a16="http://schemas.microsoft.com/office/drawing/2014/main" id="{3A79BABD-A38B-5673-50B2-2491DFF7F572}"/>
              </a:ext>
            </a:extLst>
          </p:cNvPr>
          <p:cNvSpPr txBox="1"/>
          <p:nvPr/>
        </p:nvSpPr>
        <p:spPr>
          <a:xfrm>
            <a:off x="718153" y="2541692"/>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60</a:t>
            </a:r>
          </a:p>
        </p:txBody>
      </p:sp>
      <p:cxnSp>
        <p:nvCxnSpPr>
          <p:cNvPr id="324" name="Straight Connector 323">
            <a:extLst>
              <a:ext uri="{FF2B5EF4-FFF2-40B4-BE49-F238E27FC236}">
                <a16:creationId xmlns:a16="http://schemas.microsoft.com/office/drawing/2014/main" id="{6B6BCCD8-D9AD-7046-2C61-686892C3B4BC}"/>
              </a:ext>
            </a:extLst>
          </p:cNvPr>
          <p:cNvCxnSpPr/>
          <p:nvPr/>
        </p:nvCxnSpPr>
        <p:spPr>
          <a:xfrm>
            <a:off x="848515" y="2590405"/>
            <a:ext cx="48603" cy="0"/>
          </a:xfrm>
          <a:prstGeom prst="line">
            <a:avLst/>
          </a:prstGeom>
          <a:noFill/>
          <a:ln w="9525" cap="flat" cmpd="sng" algn="ctr">
            <a:solidFill>
              <a:srgbClr val="666666"/>
            </a:solidFill>
            <a:prstDash val="solid"/>
            <a:miter lim="800000"/>
          </a:ln>
          <a:effectLst/>
        </p:spPr>
      </p:cxnSp>
      <p:sp>
        <p:nvSpPr>
          <p:cNvPr id="325" name="TextBox 324">
            <a:extLst>
              <a:ext uri="{FF2B5EF4-FFF2-40B4-BE49-F238E27FC236}">
                <a16:creationId xmlns:a16="http://schemas.microsoft.com/office/drawing/2014/main" id="{1BE98E34-CCA1-6540-B13B-AF611C592BE5}"/>
              </a:ext>
            </a:extLst>
          </p:cNvPr>
          <p:cNvSpPr txBox="1"/>
          <p:nvPr/>
        </p:nvSpPr>
        <p:spPr>
          <a:xfrm>
            <a:off x="718153" y="2127317"/>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80</a:t>
            </a:r>
          </a:p>
        </p:txBody>
      </p:sp>
      <p:cxnSp>
        <p:nvCxnSpPr>
          <p:cNvPr id="326" name="Straight Connector 325">
            <a:extLst>
              <a:ext uri="{FF2B5EF4-FFF2-40B4-BE49-F238E27FC236}">
                <a16:creationId xmlns:a16="http://schemas.microsoft.com/office/drawing/2014/main" id="{FF984842-16CB-14E4-D92F-E8CA0C4399B0}"/>
              </a:ext>
            </a:extLst>
          </p:cNvPr>
          <p:cNvCxnSpPr/>
          <p:nvPr/>
        </p:nvCxnSpPr>
        <p:spPr>
          <a:xfrm>
            <a:off x="848515" y="2173555"/>
            <a:ext cx="48603" cy="0"/>
          </a:xfrm>
          <a:prstGeom prst="line">
            <a:avLst/>
          </a:prstGeom>
          <a:noFill/>
          <a:ln w="9525" cap="flat" cmpd="sng" algn="ctr">
            <a:solidFill>
              <a:srgbClr val="666666"/>
            </a:solidFill>
            <a:prstDash val="solid"/>
            <a:miter lim="800000"/>
          </a:ln>
          <a:effectLst/>
        </p:spPr>
      </p:cxnSp>
      <p:sp>
        <p:nvSpPr>
          <p:cNvPr id="327" name="TextBox 326">
            <a:extLst>
              <a:ext uri="{FF2B5EF4-FFF2-40B4-BE49-F238E27FC236}">
                <a16:creationId xmlns:a16="http://schemas.microsoft.com/office/drawing/2014/main" id="{E601FDFF-9AEB-7A45-AB94-785A9A3B9CFF}"/>
              </a:ext>
            </a:extLst>
          </p:cNvPr>
          <p:cNvSpPr txBox="1"/>
          <p:nvPr/>
        </p:nvSpPr>
        <p:spPr>
          <a:xfrm>
            <a:off x="660444" y="1701743"/>
            <a:ext cx="173124"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100</a:t>
            </a:r>
          </a:p>
        </p:txBody>
      </p:sp>
      <p:cxnSp>
        <p:nvCxnSpPr>
          <p:cNvPr id="328" name="Straight Connector 327">
            <a:extLst>
              <a:ext uri="{FF2B5EF4-FFF2-40B4-BE49-F238E27FC236}">
                <a16:creationId xmlns:a16="http://schemas.microsoft.com/office/drawing/2014/main" id="{FE921EDF-0ADA-276F-13C1-6922E10600AB}"/>
              </a:ext>
            </a:extLst>
          </p:cNvPr>
          <p:cNvCxnSpPr/>
          <p:nvPr/>
        </p:nvCxnSpPr>
        <p:spPr>
          <a:xfrm>
            <a:off x="848515" y="1756707"/>
            <a:ext cx="48603" cy="0"/>
          </a:xfrm>
          <a:prstGeom prst="line">
            <a:avLst/>
          </a:prstGeom>
          <a:noFill/>
          <a:ln w="9525" cap="flat" cmpd="sng" algn="ctr">
            <a:solidFill>
              <a:srgbClr val="666666"/>
            </a:solidFill>
            <a:prstDash val="solid"/>
            <a:miter lim="800000"/>
          </a:ln>
          <a:effectLst/>
        </p:spPr>
      </p:cxnSp>
      <p:sp>
        <p:nvSpPr>
          <p:cNvPr id="329" name="TextBox 328">
            <a:extLst>
              <a:ext uri="{FF2B5EF4-FFF2-40B4-BE49-F238E27FC236}">
                <a16:creationId xmlns:a16="http://schemas.microsoft.com/office/drawing/2014/main" id="{7B7868D2-909C-B31D-EE04-FB8FE77AE4AC}"/>
              </a:ext>
            </a:extLst>
          </p:cNvPr>
          <p:cNvSpPr txBox="1"/>
          <p:nvPr/>
        </p:nvSpPr>
        <p:spPr>
          <a:xfrm>
            <a:off x="1146439" y="3904181"/>
            <a:ext cx="43591" cy="123111"/>
          </a:xfrm>
          <a:prstGeom prst="rect">
            <a:avLst/>
          </a:prstGeom>
          <a:noFill/>
        </p:spPr>
        <p:txBody>
          <a:bodyPr wrap="square" lIns="0" tIns="0" rIns="0" bIns="0" rtlCol="0">
            <a:spAutoFit/>
          </a:bodyPr>
          <a:lstStyle/>
          <a:p>
            <a:pPr algn="ctr" defTabSz="914286">
              <a:defRPr/>
            </a:pPr>
            <a:r>
              <a:rPr lang="en-US" sz="800">
                <a:solidFill>
                  <a:srgbClr val="000000"/>
                </a:solidFill>
                <a:latin typeface="Arial"/>
                <a:cs typeface="Arial" panose="020B0604020202020204" pitchFamily="34" charset="0"/>
              </a:rPr>
              <a:t>6</a:t>
            </a:r>
          </a:p>
        </p:txBody>
      </p:sp>
      <p:cxnSp>
        <p:nvCxnSpPr>
          <p:cNvPr id="330" name="Straight Connector 329">
            <a:extLst>
              <a:ext uri="{FF2B5EF4-FFF2-40B4-BE49-F238E27FC236}">
                <a16:creationId xmlns:a16="http://schemas.microsoft.com/office/drawing/2014/main" id="{49EAF1CF-6058-9E2F-CD24-A2B6278210A8}"/>
              </a:ext>
            </a:extLst>
          </p:cNvPr>
          <p:cNvCxnSpPr>
            <a:cxnSpLocks/>
          </p:cNvCxnSpPr>
          <p:nvPr/>
        </p:nvCxnSpPr>
        <p:spPr>
          <a:xfrm rot="5400000">
            <a:off x="1141767" y="3872533"/>
            <a:ext cx="55880" cy="0"/>
          </a:xfrm>
          <a:prstGeom prst="line">
            <a:avLst/>
          </a:prstGeom>
          <a:noFill/>
          <a:ln w="9525" cap="flat" cmpd="sng" algn="ctr">
            <a:solidFill>
              <a:srgbClr val="666666"/>
            </a:solidFill>
            <a:prstDash val="solid"/>
            <a:miter lim="800000"/>
          </a:ln>
          <a:effectLst/>
        </p:spPr>
      </p:cxnSp>
      <p:sp>
        <p:nvSpPr>
          <p:cNvPr id="331" name="TextBox 330">
            <a:extLst>
              <a:ext uri="{FF2B5EF4-FFF2-40B4-BE49-F238E27FC236}">
                <a16:creationId xmlns:a16="http://schemas.microsoft.com/office/drawing/2014/main" id="{64420E6B-1045-FF59-1130-86243F749CDA}"/>
              </a:ext>
            </a:extLst>
          </p:cNvPr>
          <p:cNvSpPr txBox="1"/>
          <p:nvPr/>
        </p:nvSpPr>
        <p:spPr>
          <a:xfrm>
            <a:off x="1375358" y="390418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12</a:t>
            </a:r>
          </a:p>
        </p:txBody>
      </p:sp>
      <p:cxnSp>
        <p:nvCxnSpPr>
          <p:cNvPr id="332" name="Straight Connector 331">
            <a:extLst>
              <a:ext uri="{FF2B5EF4-FFF2-40B4-BE49-F238E27FC236}">
                <a16:creationId xmlns:a16="http://schemas.microsoft.com/office/drawing/2014/main" id="{89FBEE64-B2C1-7BF4-BFCB-CC1E014DFD58}"/>
              </a:ext>
            </a:extLst>
          </p:cNvPr>
          <p:cNvCxnSpPr>
            <a:cxnSpLocks/>
          </p:cNvCxnSpPr>
          <p:nvPr/>
        </p:nvCxnSpPr>
        <p:spPr>
          <a:xfrm rot="5400000">
            <a:off x="1414543" y="3872533"/>
            <a:ext cx="55880" cy="0"/>
          </a:xfrm>
          <a:prstGeom prst="line">
            <a:avLst/>
          </a:prstGeom>
          <a:noFill/>
          <a:ln w="9525" cap="flat" cmpd="sng" algn="ctr">
            <a:solidFill>
              <a:srgbClr val="666666"/>
            </a:solidFill>
            <a:prstDash val="solid"/>
            <a:miter lim="800000"/>
          </a:ln>
          <a:effectLst/>
        </p:spPr>
      </p:cxnSp>
      <p:sp>
        <p:nvSpPr>
          <p:cNvPr id="333" name="TextBox 332">
            <a:extLst>
              <a:ext uri="{FF2B5EF4-FFF2-40B4-BE49-F238E27FC236}">
                <a16:creationId xmlns:a16="http://schemas.microsoft.com/office/drawing/2014/main" id="{BC8CB0C3-C512-C6CA-5D58-C2B5AB414A34}"/>
              </a:ext>
            </a:extLst>
          </p:cNvPr>
          <p:cNvSpPr txBox="1"/>
          <p:nvPr/>
        </p:nvSpPr>
        <p:spPr>
          <a:xfrm>
            <a:off x="1653898" y="390418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18</a:t>
            </a:r>
          </a:p>
        </p:txBody>
      </p:sp>
      <p:cxnSp>
        <p:nvCxnSpPr>
          <p:cNvPr id="334" name="Straight Connector 333">
            <a:extLst>
              <a:ext uri="{FF2B5EF4-FFF2-40B4-BE49-F238E27FC236}">
                <a16:creationId xmlns:a16="http://schemas.microsoft.com/office/drawing/2014/main" id="{E289A40B-1A37-EEA8-C6E9-05EE078A51EA}"/>
              </a:ext>
            </a:extLst>
          </p:cNvPr>
          <p:cNvCxnSpPr>
            <a:cxnSpLocks/>
          </p:cNvCxnSpPr>
          <p:nvPr/>
        </p:nvCxnSpPr>
        <p:spPr>
          <a:xfrm rot="5400000">
            <a:off x="1687319" y="3872533"/>
            <a:ext cx="55880" cy="0"/>
          </a:xfrm>
          <a:prstGeom prst="line">
            <a:avLst/>
          </a:prstGeom>
          <a:noFill/>
          <a:ln w="9525" cap="flat" cmpd="sng" algn="ctr">
            <a:solidFill>
              <a:srgbClr val="666666"/>
            </a:solidFill>
            <a:prstDash val="solid"/>
            <a:miter lim="800000"/>
          </a:ln>
          <a:effectLst/>
        </p:spPr>
      </p:cxnSp>
      <p:sp>
        <p:nvSpPr>
          <p:cNvPr id="335" name="TextBox 334">
            <a:extLst>
              <a:ext uri="{FF2B5EF4-FFF2-40B4-BE49-F238E27FC236}">
                <a16:creationId xmlns:a16="http://schemas.microsoft.com/office/drawing/2014/main" id="{2DB0D1EA-E4A3-BBA1-51C9-2442AA179F70}"/>
              </a:ext>
            </a:extLst>
          </p:cNvPr>
          <p:cNvSpPr txBox="1"/>
          <p:nvPr/>
        </p:nvSpPr>
        <p:spPr>
          <a:xfrm>
            <a:off x="1930154" y="390418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24</a:t>
            </a:r>
          </a:p>
        </p:txBody>
      </p:sp>
      <p:cxnSp>
        <p:nvCxnSpPr>
          <p:cNvPr id="336" name="Straight Connector 335">
            <a:extLst>
              <a:ext uri="{FF2B5EF4-FFF2-40B4-BE49-F238E27FC236}">
                <a16:creationId xmlns:a16="http://schemas.microsoft.com/office/drawing/2014/main" id="{2EBCBB65-B029-8310-1504-DFEE0D72CF93}"/>
              </a:ext>
            </a:extLst>
          </p:cNvPr>
          <p:cNvCxnSpPr>
            <a:cxnSpLocks/>
          </p:cNvCxnSpPr>
          <p:nvPr/>
        </p:nvCxnSpPr>
        <p:spPr>
          <a:xfrm rot="5400000">
            <a:off x="1960095" y="3872533"/>
            <a:ext cx="55880" cy="0"/>
          </a:xfrm>
          <a:prstGeom prst="line">
            <a:avLst/>
          </a:prstGeom>
          <a:noFill/>
          <a:ln w="9525" cap="flat" cmpd="sng" algn="ctr">
            <a:solidFill>
              <a:srgbClr val="666666"/>
            </a:solidFill>
            <a:prstDash val="solid"/>
            <a:miter lim="800000"/>
          </a:ln>
          <a:effectLst/>
        </p:spPr>
      </p:cxnSp>
      <p:sp>
        <p:nvSpPr>
          <p:cNvPr id="337" name="TextBox 336">
            <a:extLst>
              <a:ext uri="{FF2B5EF4-FFF2-40B4-BE49-F238E27FC236}">
                <a16:creationId xmlns:a16="http://schemas.microsoft.com/office/drawing/2014/main" id="{F1CAA627-42C2-DFD4-5B0A-67923515F955}"/>
              </a:ext>
            </a:extLst>
          </p:cNvPr>
          <p:cNvSpPr txBox="1"/>
          <p:nvPr/>
        </p:nvSpPr>
        <p:spPr>
          <a:xfrm>
            <a:off x="2203132" y="390418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30</a:t>
            </a:r>
          </a:p>
        </p:txBody>
      </p:sp>
      <p:cxnSp>
        <p:nvCxnSpPr>
          <p:cNvPr id="338" name="Straight Connector 337">
            <a:extLst>
              <a:ext uri="{FF2B5EF4-FFF2-40B4-BE49-F238E27FC236}">
                <a16:creationId xmlns:a16="http://schemas.microsoft.com/office/drawing/2014/main" id="{84598F9F-1324-FE57-3ABF-328813552909}"/>
              </a:ext>
            </a:extLst>
          </p:cNvPr>
          <p:cNvCxnSpPr>
            <a:cxnSpLocks/>
          </p:cNvCxnSpPr>
          <p:nvPr/>
        </p:nvCxnSpPr>
        <p:spPr>
          <a:xfrm rot="5400000">
            <a:off x="2232871" y="3872533"/>
            <a:ext cx="55880" cy="0"/>
          </a:xfrm>
          <a:prstGeom prst="line">
            <a:avLst/>
          </a:prstGeom>
          <a:noFill/>
          <a:ln w="9525" cap="flat" cmpd="sng" algn="ctr">
            <a:solidFill>
              <a:srgbClr val="666666"/>
            </a:solidFill>
            <a:prstDash val="solid"/>
            <a:miter lim="800000"/>
          </a:ln>
          <a:effectLst/>
        </p:spPr>
      </p:cxnSp>
      <p:sp>
        <p:nvSpPr>
          <p:cNvPr id="339" name="TextBox 338">
            <a:extLst>
              <a:ext uri="{FF2B5EF4-FFF2-40B4-BE49-F238E27FC236}">
                <a16:creationId xmlns:a16="http://schemas.microsoft.com/office/drawing/2014/main" id="{2FB04267-95C6-2F5D-01F7-77C4D67ADEF9}"/>
              </a:ext>
            </a:extLst>
          </p:cNvPr>
          <p:cNvSpPr txBox="1"/>
          <p:nvPr/>
        </p:nvSpPr>
        <p:spPr>
          <a:xfrm>
            <a:off x="2749088" y="390418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42</a:t>
            </a:r>
          </a:p>
        </p:txBody>
      </p:sp>
      <p:cxnSp>
        <p:nvCxnSpPr>
          <p:cNvPr id="340" name="Straight Connector 339">
            <a:extLst>
              <a:ext uri="{FF2B5EF4-FFF2-40B4-BE49-F238E27FC236}">
                <a16:creationId xmlns:a16="http://schemas.microsoft.com/office/drawing/2014/main" id="{7B55855E-A758-17D6-6043-F5F62C856031}"/>
              </a:ext>
            </a:extLst>
          </p:cNvPr>
          <p:cNvCxnSpPr>
            <a:cxnSpLocks/>
          </p:cNvCxnSpPr>
          <p:nvPr/>
        </p:nvCxnSpPr>
        <p:spPr>
          <a:xfrm rot="5400000">
            <a:off x="2778423" y="3872533"/>
            <a:ext cx="55880" cy="0"/>
          </a:xfrm>
          <a:prstGeom prst="line">
            <a:avLst/>
          </a:prstGeom>
          <a:noFill/>
          <a:ln w="9525" cap="flat" cmpd="sng" algn="ctr">
            <a:solidFill>
              <a:srgbClr val="666666"/>
            </a:solidFill>
            <a:prstDash val="solid"/>
            <a:miter lim="800000"/>
          </a:ln>
          <a:effectLst/>
        </p:spPr>
      </p:cxnSp>
      <p:sp>
        <p:nvSpPr>
          <p:cNvPr id="341" name="TextBox 340">
            <a:extLst>
              <a:ext uri="{FF2B5EF4-FFF2-40B4-BE49-F238E27FC236}">
                <a16:creationId xmlns:a16="http://schemas.microsoft.com/office/drawing/2014/main" id="{EE9ACC13-FB15-A445-9F83-6C0C42880B7F}"/>
              </a:ext>
            </a:extLst>
          </p:cNvPr>
          <p:cNvSpPr txBox="1"/>
          <p:nvPr/>
        </p:nvSpPr>
        <p:spPr>
          <a:xfrm>
            <a:off x="3295043" y="390418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54</a:t>
            </a:r>
          </a:p>
        </p:txBody>
      </p:sp>
      <p:cxnSp>
        <p:nvCxnSpPr>
          <p:cNvPr id="342" name="Straight Connector 341">
            <a:extLst>
              <a:ext uri="{FF2B5EF4-FFF2-40B4-BE49-F238E27FC236}">
                <a16:creationId xmlns:a16="http://schemas.microsoft.com/office/drawing/2014/main" id="{C054C693-D94F-3EE6-375C-7AD382696CC5}"/>
              </a:ext>
            </a:extLst>
          </p:cNvPr>
          <p:cNvCxnSpPr>
            <a:cxnSpLocks/>
          </p:cNvCxnSpPr>
          <p:nvPr/>
        </p:nvCxnSpPr>
        <p:spPr>
          <a:xfrm rot="5400000">
            <a:off x="3323977" y="3872533"/>
            <a:ext cx="55880" cy="0"/>
          </a:xfrm>
          <a:prstGeom prst="line">
            <a:avLst/>
          </a:prstGeom>
          <a:noFill/>
          <a:ln w="9525" cap="flat" cmpd="sng" algn="ctr">
            <a:solidFill>
              <a:srgbClr val="666666"/>
            </a:solidFill>
            <a:prstDash val="solid"/>
            <a:miter lim="800000"/>
          </a:ln>
          <a:effectLst/>
        </p:spPr>
      </p:cxnSp>
      <p:sp>
        <p:nvSpPr>
          <p:cNvPr id="343" name="TextBox 342">
            <a:extLst>
              <a:ext uri="{FF2B5EF4-FFF2-40B4-BE49-F238E27FC236}">
                <a16:creationId xmlns:a16="http://schemas.microsoft.com/office/drawing/2014/main" id="{307AC5FB-022B-1DD4-55D7-8CDEA4AE08E9}"/>
              </a:ext>
            </a:extLst>
          </p:cNvPr>
          <p:cNvSpPr txBox="1"/>
          <p:nvPr/>
        </p:nvSpPr>
        <p:spPr>
          <a:xfrm>
            <a:off x="3841000" y="3904181"/>
            <a:ext cx="115416" cy="123111"/>
          </a:xfrm>
          <a:prstGeom prst="rect">
            <a:avLst/>
          </a:prstGeom>
          <a:noFill/>
        </p:spPr>
        <p:txBody>
          <a:bodyPr wrap="none" lIns="0" tIns="0" rIns="0" bIns="0" rtlCol="0">
            <a:spAutoFit/>
          </a:bodyPr>
          <a:lstStyle/>
          <a:p>
            <a:pPr algn="ctr" defTabSz="914286">
              <a:defRPr/>
            </a:pPr>
            <a:r>
              <a:rPr lang="en-US" sz="800" dirty="0">
                <a:solidFill>
                  <a:srgbClr val="000000"/>
                </a:solidFill>
                <a:latin typeface="Arial"/>
                <a:cs typeface="Arial" panose="020B0604020202020204" pitchFamily="34" charset="0"/>
              </a:rPr>
              <a:t>66</a:t>
            </a:r>
          </a:p>
        </p:txBody>
      </p:sp>
      <p:cxnSp>
        <p:nvCxnSpPr>
          <p:cNvPr id="344" name="Straight Connector 343">
            <a:extLst>
              <a:ext uri="{FF2B5EF4-FFF2-40B4-BE49-F238E27FC236}">
                <a16:creationId xmlns:a16="http://schemas.microsoft.com/office/drawing/2014/main" id="{C5455484-FA62-E9DE-5BB9-88A2F76E5D48}"/>
              </a:ext>
            </a:extLst>
          </p:cNvPr>
          <p:cNvCxnSpPr>
            <a:cxnSpLocks/>
          </p:cNvCxnSpPr>
          <p:nvPr/>
        </p:nvCxnSpPr>
        <p:spPr>
          <a:xfrm rot="5400000">
            <a:off x="3869525" y="3872533"/>
            <a:ext cx="55880" cy="0"/>
          </a:xfrm>
          <a:prstGeom prst="line">
            <a:avLst/>
          </a:prstGeom>
          <a:noFill/>
          <a:ln w="9525" cap="flat" cmpd="sng" algn="ctr">
            <a:solidFill>
              <a:srgbClr val="666666"/>
            </a:solidFill>
            <a:prstDash val="solid"/>
            <a:miter lim="800000"/>
          </a:ln>
          <a:effectLst/>
        </p:spPr>
      </p:cxnSp>
      <p:sp>
        <p:nvSpPr>
          <p:cNvPr id="345" name="TextBox 344">
            <a:extLst>
              <a:ext uri="{FF2B5EF4-FFF2-40B4-BE49-F238E27FC236}">
                <a16:creationId xmlns:a16="http://schemas.microsoft.com/office/drawing/2014/main" id="{1402A608-2AA4-334F-6466-B7D19FFBDF29}"/>
              </a:ext>
            </a:extLst>
          </p:cNvPr>
          <p:cNvSpPr txBox="1"/>
          <p:nvPr/>
        </p:nvSpPr>
        <p:spPr>
          <a:xfrm>
            <a:off x="843262" y="4092227"/>
            <a:ext cx="3204083" cy="153888"/>
          </a:xfrm>
          <a:prstGeom prst="rect">
            <a:avLst/>
          </a:prstGeom>
          <a:noFill/>
        </p:spPr>
        <p:txBody>
          <a:bodyPr wrap="square" lIns="0" tIns="0" rIns="0" bIns="0" rtlCol="0">
            <a:spAutoFit/>
          </a:bodyPr>
          <a:lstStyle/>
          <a:p>
            <a:pPr algn="ctr" defTabSz="914286">
              <a:defRPr/>
            </a:pPr>
            <a:r>
              <a:rPr lang="en-US" sz="1000" b="1">
                <a:solidFill>
                  <a:srgbClr val="000000"/>
                </a:solidFill>
                <a:latin typeface="Arial"/>
                <a:cs typeface="Arial" panose="020B0604020202020204" pitchFamily="34" charset="0"/>
              </a:rPr>
              <a:t>Time (months)</a:t>
            </a:r>
          </a:p>
        </p:txBody>
      </p:sp>
      <p:sp>
        <p:nvSpPr>
          <p:cNvPr id="346" name="TextBox 345">
            <a:extLst>
              <a:ext uri="{FF2B5EF4-FFF2-40B4-BE49-F238E27FC236}">
                <a16:creationId xmlns:a16="http://schemas.microsoft.com/office/drawing/2014/main" id="{6E60EEC0-A85A-C03D-3ECB-B41FA3A363D5}"/>
              </a:ext>
            </a:extLst>
          </p:cNvPr>
          <p:cNvSpPr txBox="1"/>
          <p:nvPr/>
        </p:nvSpPr>
        <p:spPr>
          <a:xfrm>
            <a:off x="2476110" y="390418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36</a:t>
            </a:r>
          </a:p>
        </p:txBody>
      </p:sp>
      <p:cxnSp>
        <p:nvCxnSpPr>
          <p:cNvPr id="347" name="Straight Connector 346">
            <a:extLst>
              <a:ext uri="{FF2B5EF4-FFF2-40B4-BE49-F238E27FC236}">
                <a16:creationId xmlns:a16="http://schemas.microsoft.com/office/drawing/2014/main" id="{31ED8643-D9F7-4B69-B5B8-4F9F79739D05}"/>
              </a:ext>
            </a:extLst>
          </p:cNvPr>
          <p:cNvCxnSpPr>
            <a:cxnSpLocks/>
          </p:cNvCxnSpPr>
          <p:nvPr/>
        </p:nvCxnSpPr>
        <p:spPr>
          <a:xfrm rot="5400000">
            <a:off x="2505649" y="3872533"/>
            <a:ext cx="55880" cy="0"/>
          </a:xfrm>
          <a:prstGeom prst="line">
            <a:avLst/>
          </a:prstGeom>
          <a:noFill/>
          <a:ln w="9525" cap="flat" cmpd="sng" algn="ctr">
            <a:solidFill>
              <a:srgbClr val="666666"/>
            </a:solidFill>
            <a:prstDash val="solid"/>
            <a:miter lim="800000"/>
          </a:ln>
          <a:effectLst/>
        </p:spPr>
      </p:cxnSp>
      <p:sp>
        <p:nvSpPr>
          <p:cNvPr id="348" name="TextBox 347">
            <a:extLst>
              <a:ext uri="{FF2B5EF4-FFF2-40B4-BE49-F238E27FC236}">
                <a16:creationId xmlns:a16="http://schemas.microsoft.com/office/drawing/2014/main" id="{B26D7420-7389-A0F9-274E-533C776E529A}"/>
              </a:ext>
            </a:extLst>
          </p:cNvPr>
          <p:cNvSpPr txBox="1"/>
          <p:nvPr/>
        </p:nvSpPr>
        <p:spPr>
          <a:xfrm>
            <a:off x="3022066" y="390418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48</a:t>
            </a:r>
          </a:p>
        </p:txBody>
      </p:sp>
      <p:cxnSp>
        <p:nvCxnSpPr>
          <p:cNvPr id="349" name="Straight Connector 348">
            <a:extLst>
              <a:ext uri="{FF2B5EF4-FFF2-40B4-BE49-F238E27FC236}">
                <a16:creationId xmlns:a16="http://schemas.microsoft.com/office/drawing/2014/main" id="{794E2573-828D-236A-81D7-FECD20FB9CB6}"/>
              </a:ext>
            </a:extLst>
          </p:cNvPr>
          <p:cNvCxnSpPr>
            <a:cxnSpLocks/>
          </p:cNvCxnSpPr>
          <p:nvPr/>
        </p:nvCxnSpPr>
        <p:spPr>
          <a:xfrm rot="5400000">
            <a:off x="3051201" y="3872533"/>
            <a:ext cx="55880" cy="0"/>
          </a:xfrm>
          <a:prstGeom prst="line">
            <a:avLst/>
          </a:prstGeom>
          <a:noFill/>
          <a:ln w="9525" cap="flat" cmpd="sng" algn="ctr">
            <a:solidFill>
              <a:srgbClr val="666666"/>
            </a:solidFill>
            <a:prstDash val="solid"/>
            <a:miter lim="800000"/>
          </a:ln>
          <a:effectLst/>
        </p:spPr>
      </p:cxnSp>
      <p:sp>
        <p:nvSpPr>
          <p:cNvPr id="350" name="TextBox 349">
            <a:extLst>
              <a:ext uri="{FF2B5EF4-FFF2-40B4-BE49-F238E27FC236}">
                <a16:creationId xmlns:a16="http://schemas.microsoft.com/office/drawing/2014/main" id="{FC6EAAFF-9AC9-007C-A9E0-F2561787C631}"/>
              </a:ext>
            </a:extLst>
          </p:cNvPr>
          <p:cNvSpPr txBox="1"/>
          <p:nvPr/>
        </p:nvSpPr>
        <p:spPr>
          <a:xfrm>
            <a:off x="3568022" y="390418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60</a:t>
            </a:r>
          </a:p>
        </p:txBody>
      </p:sp>
      <p:cxnSp>
        <p:nvCxnSpPr>
          <p:cNvPr id="351" name="Straight Connector 350">
            <a:extLst>
              <a:ext uri="{FF2B5EF4-FFF2-40B4-BE49-F238E27FC236}">
                <a16:creationId xmlns:a16="http://schemas.microsoft.com/office/drawing/2014/main" id="{A1AEB78D-F7DC-03B3-1D9A-9F65E34F1052}"/>
              </a:ext>
            </a:extLst>
          </p:cNvPr>
          <p:cNvCxnSpPr>
            <a:cxnSpLocks/>
          </p:cNvCxnSpPr>
          <p:nvPr/>
        </p:nvCxnSpPr>
        <p:spPr>
          <a:xfrm rot="5400000">
            <a:off x="3596753" y="3872533"/>
            <a:ext cx="55880" cy="0"/>
          </a:xfrm>
          <a:prstGeom prst="line">
            <a:avLst/>
          </a:prstGeom>
          <a:noFill/>
          <a:ln w="9525" cap="flat" cmpd="sng" algn="ctr">
            <a:solidFill>
              <a:srgbClr val="666666"/>
            </a:solidFill>
            <a:prstDash val="solid"/>
            <a:miter lim="800000"/>
          </a:ln>
          <a:effectLst/>
        </p:spPr>
      </p:cxnSp>
      <p:grpSp>
        <p:nvGrpSpPr>
          <p:cNvPr id="352" name="Group 351">
            <a:extLst>
              <a:ext uri="{FF2B5EF4-FFF2-40B4-BE49-F238E27FC236}">
                <a16:creationId xmlns:a16="http://schemas.microsoft.com/office/drawing/2014/main" id="{05B7ABFC-26C1-7515-3A48-E394D5D06218}"/>
              </a:ext>
            </a:extLst>
          </p:cNvPr>
          <p:cNvGrpSpPr/>
          <p:nvPr/>
        </p:nvGrpSpPr>
        <p:grpSpPr>
          <a:xfrm>
            <a:off x="895307" y="1758013"/>
            <a:ext cx="3007795" cy="2090148"/>
            <a:chOff x="917956" y="1978393"/>
            <a:chExt cx="3007794" cy="2090420"/>
          </a:xfrm>
        </p:grpSpPr>
        <p:cxnSp>
          <p:nvCxnSpPr>
            <p:cNvPr id="353" name="Straight Connector 352">
              <a:extLst>
                <a:ext uri="{FF2B5EF4-FFF2-40B4-BE49-F238E27FC236}">
                  <a16:creationId xmlns:a16="http://schemas.microsoft.com/office/drawing/2014/main" id="{C5615257-8DB8-ABC8-9A0D-65DD1981222D}"/>
                </a:ext>
              </a:extLst>
            </p:cNvPr>
            <p:cNvCxnSpPr>
              <a:cxnSpLocks/>
            </p:cNvCxnSpPr>
            <p:nvPr/>
          </p:nvCxnSpPr>
          <p:spPr>
            <a:xfrm>
              <a:off x="917956" y="1978393"/>
              <a:ext cx="0" cy="2090420"/>
            </a:xfrm>
            <a:prstGeom prst="line">
              <a:avLst/>
            </a:prstGeom>
            <a:noFill/>
            <a:ln w="9525" cap="flat" cmpd="sng" algn="ctr">
              <a:solidFill>
                <a:srgbClr val="666666"/>
              </a:solidFill>
              <a:prstDash val="solid"/>
              <a:miter lim="800000"/>
            </a:ln>
            <a:effectLst/>
          </p:spPr>
        </p:cxnSp>
        <p:cxnSp>
          <p:nvCxnSpPr>
            <p:cNvPr id="354" name="Straight Connector 353">
              <a:extLst>
                <a:ext uri="{FF2B5EF4-FFF2-40B4-BE49-F238E27FC236}">
                  <a16:creationId xmlns:a16="http://schemas.microsoft.com/office/drawing/2014/main" id="{E2CFBF81-B6FA-7B2E-2493-BFF5DB049F8C}"/>
                </a:ext>
              </a:extLst>
            </p:cNvPr>
            <p:cNvCxnSpPr>
              <a:cxnSpLocks/>
            </p:cNvCxnSpPr>
            <p:nvPr/>
          </p:nvCxnSpPr>
          <p:spPr>
            <a:xfrm flipH="1">
              <a:off x="923336" y="4060285"/>
              <a:ext cx="3002414" cy="0"/>
            </a:xfrm>
            <a:prstGeom prst="line">
              <a:avLst/>
            </a:prstGeom>
            <a:noFill/>
            <a:ln w="9525" cap="flat" cmpd="sng" algn="ctr">
              <a:solidFill>
                <a:srgbClr val="666666"/>
              </a:solidFill>
              <a:prstDash val="solid"/>
              <a:miter lim="800000"/>
            </a:ln>
            <a:effectLst/>
          </p:spPr>
        </p:cxnSp>
      </p:grpSp>
      <p:sp>
        <p:nvSpPr>
          <p:cNvPr id="355" name="TextBox 354">
            <a:extLst>
              <a:ext uri="{FF2B5EF4-FFF2-40B4-BE49-F238E27FC236}">
                <a16:creationId xmlns:a16="http://schemas.microsoft.com/office/drawing/2014/main" id="{FFF40B92-02C6-FF1C-31BD-7A946A7DD3D9}"/>
              </a:ext>
            </a:extLst>
          </p:cNvPr>
          <p:cNvSpPr txBox="1"/>
          <p:nvPr/>
        </p:nvSpPr>
        <p:spPr>
          <a:xfrm>
            <a:off x="4682844" y="3780211"/>
            <a:ext cx="57708"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0</a:t>
            </a:r>
          </a:p>
        </p:txBody>
      </p:sp>
      <p:cxnSp>
        <p:nvCxnSpPr>
          <p:cNvPr id="356" name="Straight Connector 355">
            <a:extLst>
              <a:ext uri="{FF2B5EF4-FFF2-40B4-BE49-F238E27FC236}">
                <a16:creationId xmlns:a16="http://schemas.microsoft.com/office/drawing/2014/main" id="{DE7126EC-0EAE-0E90-989B-0632FFCC3C3F}"/>
              </a:ext>
            </a:extLst>
          </p:cNvPr>
          <p:cNvCxnSpPr/>
          <p:nvPr/>
        </p:nvCxnSpPr>
        <p:spPr>
          <a:xfrm>
            <a:off x="4755496" y="3845501"/>
            <a:ext cx="48603" cy="0"/>
          </a:xfrm>
          <a:prstGeom prst="line">
            <a:avLst/>
          </a:prstGeom>
          <a:noFill/>
          <a:ln w="9525" cap="flat" cmpd="sng" algn="ctr">
            <a:solidFill>
              <a:srgbClr val="666666"/>
            </a:solidFill>
            <a:prstDash val="solid"/>
            <a:miter lim="800000"/>
          </a:ln>
          <a:effectLst/>
        </p:spPr>
      </p:cxnSp>
      <p:sp>
        <p:nvSpPr>
          <p:cNvPr id="357" name="TextBox 356">
            <a:extLst>
              <a:ext uri="{FF2B5EF4-FFF2-40B4-BE49-F238E27FC236}">
                <a16:creationId xmlns:a16="http://schemas.microsoft.com/office/drawing/2014/main" id="{09A332AF-ACA1-1881-C668-F4006A92D274}"/>
              </a:ext>
            </a:extLst>
          </p:cNvPr>
          <p:cNvSpPr txBox="1"/>
          <p:nvPr/>
        </p:nvSpPr>
        <p:spPr>
          <a:xfrm>
            <a:off x="4778552" y="3899651"/>
            <a:ext cx="57708"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0</a:t>
            </a:r>
          </a:p>
        </p:txBody>
      </p:sp>
      <p:cxnSp>
        <p:nvCxnSpPr>
          <p:cNvPr id="358" name="Straight Connector 357">
            <a:extLst>
              <a:ext uri="{FF2B5EF4-FFF2-40B4-BE49-F238E27FC236}">
                <a16:creationId xmlns:a16="http://schemas.microsoft.com/office/drawing/2014/main" id="{C0C16C36-973A-6FDD-B64D-399AFF76BE36}"/>
              </a:ext>
            </a:extLst>
          </p:cNvPr>
          <p:cNvCxnSpPr>
            <a:cxnSpLocks/>
          </p:cNvCxnSpPr>
          <p:nvPr/>
        </p:nvCxnSpPr>
        <p:spPr>
          <a:xfrm rot="5400000">
            <a:off x="4779146" y="3868001"/>
            <a:ext cx="55880" cy="0"/>
          </a:xfrm>
          <a:prstGeom prst="line">
            <a:avLst/>
          </a:prstGeom>
          <a:noFill/>
          <a:ln w="9525" cap="flat" cmpd="sng" algn="ctr">
            <a:solidFill>
              <a:srgbClr val="666666"/>
            </a:solidFill>
            <a:prstDash val="solid"/>
            <a:miter lim="800000"/>
          </a:ln>
          <a:effectLst/>
        </p:spPr>
      </p:cxnSp>
      <p:sp>
        <p:nvSpPr>
          <p:cNvPr id="359" name="TextBox 358">
            <a:extLst>
              <a:ext uri="{FF2B5EF4-FFF2-40B4-BE49-F238E27FC236}">
                <a16:creationId xmlns:a16="http://schemas.microsoft.com/office/drawing/2014/main" id="{E766C626-878C-0986-85DA-D7C4D6760030}"/>
              </a:ext>
            </a:extLst>
          </p:cNvPr>
          <p:cNvSpPr txBox="1"/>
          <p:nvPr/>
        </p:nvSpPr>
        <p:spPr>
          <a:xfrm rot="16200000">
            <a:off x="3201045" y="2780930"/>
            <a:ext cx="2578889" cy="153888"/>
          </a:xfrm>
          <a:prstGeom prst="rect">
            <a:avLst/>
          </a:prstGeom>
          <a:noFill/>
        </p:spPr>
        <p:txBody>
          <a:bodyPr wrap="square" lIns="0" tIns="0" rIns="0" bIns="0" rtlCol="0">
            <a:spAutoFit/>
          </a:bodyPr>
          <a:lstStyle/>
          <a:p>
            <a:pPr algn="ctr" defTabSz="914286">
              <a:defRPr/>
            </a:pPr>
            <a:r>
              <a:rPr lang="en-US" sz="1000" b="1" dirty="0">
                <a:solidFill>
                  <a:srgbClr val="000000"/>
                </a:solidFill>
                <a:latin typeface="Arial"/>
                <a:cs typeface="Arial" panose="020B0604020202020204" pitchFamily="34" charset="0"/>
              </a:rPr>
              <a:t>Real-World </a:t>
            </a:r>
            <a:r>
              <a:rPr lang="en-US" sz="1000" b="1" dirty="0" err="1">
                <a:solidFill>
                  <a:srgbClr val="000000"/>
                </a:solidFill>
                <a:latin typeface="Arial"/>
                <a:cs typeface="Arial" panose="020B0604020202020204" pitchFamily="34" charset="0"/>
              </a:rPr>
              <a:t>PFS</a:t>
            </a:r>
            <a:r>
              <a:rPr lang="en-US" sz="1000" b="1" dirty="0">
                <a:solidFill>
                  <a:srgbClr val="000000"/>
                </a:solidFill>
                <a:latin typeface="Arial"/>
                <a:cs typeface="Arial" panose="020B0604020202020204" pitchFamily="34" charset="0"/>
              </a:rPr>
              <a:t> (%)</a:t>
            </a:r>
          </a:p>
        </p:txBody>
      </p:sp>
      <p:sp>
        <p:nvSpPr>
          <p:cNvPr id="360" name="TextBox 359">
            <a:extLst>
              <a:ext uri="{FF2B5EF4-FFF2-40B4-BE49-F238E27FC236}">
                <a16:creationId xmlns:a16="http://schemas.microsoft.com/office/drawing/2014/main" id="{A6A429B6-3208-FD07-D9DA-82D6F96B1437}"/>
              </a:ext>
            </a:extLst>
          </p:cNvPr>
          <p:cNvSpPr txBox="1"/>
          <p:nvPr/>
        </p:nvSpPr>
        <p:spPr>
          <a:xfrm>
            <a:off x="4625134" y="3354041"/>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20</a:t>
            </a:r>
          </a:p>
        </p:txBody>
      </p:sp>
      <p:cxnSp>
        <p:nvCxnSpPr>
          <p:cNvPr id="361" name="Straight Connector 360">
            <a:extLst>
              <a:ext uri="{FF2B5EF4-FFF2-40B4-BE49-F238E27FC236}">
                <a16:creationId xmlns:a16="http://schemas.microsoft.com/office/drawing/2014/main" id="{629E2EF8-1184-25D5-F7C6-41A7239F3182}"/>
              </a:ext>
            </a:extLst>
          </p:cNvPr>
          <p:cNvCxnSpPr/>
          <p:nvPr/>
        </p:nvCxnSpPr>
        <p:spPr>
          <a:xfrm>
            <a:off x="4755496" y="3419571"/>
            <a:ext cx="48603" cy="0"/>
          </a:xfrm>
          <a:prstGeom prst="line">
            <a:avLst/>
          </a:prstGeom>
          <a:noFill/>
          <a:ln w="9525" cap="flat" cmpd="sng" algn="ctr">
            <a:solidFill>
              <a:srgbClr val="666666"/>
            </a:solidFill>
            <a:prstDash val="solid"/>
            <a:miter lim="800000"/>
          </a:ln>
          <a:effectLst/>
        </p:spPr>
      </p:cxnSp>
      <p:sp>
        <p:nvSpPr>
          <p:cNvPr id="362" name="TextBox 361">
            <a:extLst>
              <a:ext uri="{FF2B5EF4-FFF2-40B4-BE49-F238E27FC236}">
                <a16:creationId xmlns:a16="http://schemas.microsoft.com/office/drawing/2014/main" id="{3648C62E-4E83-C75F-5F2F-9F1B7EE27C77}"/>
              </a:ext>
            </a:extLst>
          </p:cNvPr>
          <p:cNvSpPr txBox="1"/>
          <p:nvPr/>
        </p:nvSpPr>
        <p:spPr>
          <a:xfrm>
            <a:off x="4625134" y="2941297"/>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40</a:t>
            </a:r>
          </a:p>
        </p:txBody>
      </p:sp>
      <p:cxnSp>
        <p:nvCxnSpPr>
          <p:cNvPr id="363" name="Straight Connector 362">
            <a:extLst>
              <a:ext uri="{FF2B5EF4-FFF2-40B4-BE49-F238E27FC236}">
                <a16:creationId xmlns:a16="http://schemas.microsoft.com/office/drawing/2014/main" id="{BD0D6D9F-15DD-2066-0D66-59CBF49F6969}"/>
              </a:ext>
            </a:extLst>
          </p:cNvPr>
          <p:cNvCxnSpPr/>
          <p:nvPr/>
        </p:nvCxnSpPr>
        <p:spPr>
          <a:xfrm>
            <a:off x="4755496" y="3002721"/>
            <a:ext cx="48603" cy="0"/>
          </a:xfrm>
          <a:prstGeom prst="line">
            <a:avLst/>
          </a:prstGeom>
          <a:noFill/>
          <a:ln w="9525" cap="flat" cmpd="sng" algn="ctr">
            <a:solidFill>
              <a:srgbClr val="666666"/>
            </a:solidFill>
            <a:prstDash val="solid"/>
            <a:miter lim="800000"/>
          </a:ln>
          <a:effectLst/>
        </p:spPr>
      </p:cxnSp>
      <p:sp>
        <p:nvSpPr>
          <p:cNvPr id="364" name="TextBox 363">
            <a:extLst>
              <a:ext uri="{FF2B5EF4-FFF2-40B4-BE49-F238E27FC236}">
                <a16:creationId xmlns:a16="http://schemas.microsoft.com/office/drawing/2014/main" id="{648F31D6-0018-3804-5E6B-E4FCB925DFA8}"/>
              </a:ext>
            </a:extLst>
          </p:cNvPr>
          <p:cNvSpPr txBox="1"/>
          <p:nvPr/>
        </p:nvSpPr>
        <p:spPr>
          <a:xfrm>
            <a:off x="4625134" y="2527638"/>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60</a:t>
            </a:r>
          </a:p>
        </p:txBody>
      </p:sp>
      <p:cxnSp>
        <p:nvCxnSpPr>
          <p:cNvPr id="365" name="Straight Connector 364">
            <a:extLst>
              <a:ext uri="{FF2B5EF4-FFF2-40B4-BE49-F238E27FC236}">
                <a16:creationId xmlns:a16="http://schemas.microsoft.com/office/drawing/2014/main" id="{AA66044D-C7A5-C6C6-ECB7-1DEBAEA617BB}"/>
              </a:ext>
            </a:extLst>
          </p:cNvPr>
          <p:cNvCxnSpPr/>
          <p:nvPr/>
        </p:nvCxnSpPr>
        <p:spPr>
          <a:xfrm>
            <a:off x="4755496" y="2585873"/>
            <a:ext cx="48603" cy="0"/>
          </a:xfrm>
          <a:prstGeom prst="line">
            <a:avLst/>
          </a:prstGeom>
          <a:noFill/>
          <a:ln w="9525" cap="flat" cmpd="sng" algn="ctr">
            <a:solidFill>
              <a:srgbClr val="666666"/>
            </a:solidFill>
            <a:prstDash val="solid"/>
            <a:miter lim="800000"/>
          </a:ln>
          <a:effectLst/>
        </p:spPr>
      </p:cxnSp>
      <p:sp>
        <p:nvSpPr>
          <p:cNvPr id="366" name="TextBox 365">
            <a:extLst>
              <a:ext uri="{FF2B5EF4-FFF2-40B4-BE49-F238E27FC236}">
                <a16:creationId xmlns:a16="http://schemas.microsoft.com/office/drawing/2014/main" id="{5D07D65F-FA96-A05F-364B-4077F921D63B}"/>
              </a:ext>
            </a:extLst>
          </p:cNvPr>
          <p:cNvSpPr txBox="1"/>
          <p:nvPr/>
        </p:nvSpPr>
        <p:spPr>
          <a:xfrm>
            <a:off x="4625134" y="2113263"/>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80</a:t>
            </a:r>
          </a:p>
        </p:txBody>
      </p:sp>
      <p:cxnSp>
        <p:nvCxnSpPr>
          <p:cNvPr id="367" name="Straight Connector 366">
            <a:extLst>
              <a:ext uri="{FF2B5EF4-FFF2-40B4-BE49-F238E27FC236}">
                <a16:creationId xmlns:a16="http://schemas.microsoft.com/office/drawing/2014/main" id="{2262681A-F3A7-1D1A-4F34-654BE858373E}"/>
              </a:ext>
            </a:extLst>
          </p:cNvPr>
          <p:cNvCxnSpPr/>
          <p:nvPr/>
        </p:nvCxnSpPr>
        <p:spPr>
          <a:xfrm>
            <a:off x="4755496" y="2169025"/>
            <a:ext cx="48603" cy="0"/>
          </a:xfrm>
          <a:prstGeom prst="line">
            <a:avLst/>
          </a:prstGeom>
          <a:noFill/>
          <a:ln w="9525" cap="flat" cmpd="sng" algn="ctr">
            <a:solidFill>
              <a:srgbClr val="666666"/>
            </a:solidFill>
            <a:prstDash val="solid"/>
            <a:miter lim="800000"/>
          </a:ln>
          <a:effectLst/>
        </p:spPr>
      </p:cxnSp>
      <p:sp>
        <p:nvSpPr>
          <p:cNvPr id="368" name="TextBox 367">
            <a:extLst>
              <a:ext uri="{FF2B5EF4-FFF2-40B4-BE49-F238E27FC236}">
                <a16:creationId xmlns:a16="http://schemas.microsoft.com/office/drawing/2014/main" id="{C68F1EA5-0927-B31C-4CA3-5B9B25FBAB09}"/>
              </a:ext>
            </a:extLst>
          </p:cNvPr>
          <p:cNvSpPr txBox="1"/>
          <p:nvPr/>
        </p:nvSpPr>
        <p:spPr>
          <a:xfrm>
            <a:off x="4567425" y="1687689"/>
            <a:ext cx="173124"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100</a:t>
            </a:r>
          </a:p>
        </p:txBody>
      </p:sp>
      <p:cxnSp>
        <p:nvCxnSpPr>
          <p:cNvPr id="369" name="Straight Connector 368">
            <a:extLst>
              <a:ext uri="{FF2B5EF4-FFF2-40B4-BE49-F238E27FC236}">
                <a16:creationId xmlns:a16="http://schemas.microsoft.com/office/drawing/2014/main" id="{4A61D108-DC43-F21E-AD70-0D9ECA724E58}"/>
              </a:ext>
            </a:extLst>
          </p:cNvPr>
          <p:cNvCxnSpPr/>
          <p:nvPr/>
        </p:nvCxnSpPr>
        <p:spPr>
          <a:xfrm>
            <a:off x="4755496" y="1752177"/>
            <a:ext cx="48603" cy="0"/>
          </a:xfrm>
          <a:prstGeom prst="line">
            <a:avLst/>
          </a:prstGeom>
          <a:noFill/>
          <a:ln w="9525" cap="flat" cmpd="sng" algn="ctr">
            <a:solidFill>
              <a:srgbClr val="666666"/>
            </a:solidFill>
            <a:prstDash val="solid"/>
            <a:miter lim="800000"/>
          </a:ln>
          <a:effectLst/>
        </p:spPr>
      </p:cxnSp>
      <p:sp>
        <p:nvSpPr>
          <p:cNvPr id="370" name="TextBox 369">
            <a:extLst>
              <a:ext uri="{FF2B5EF4-FFF2-40B4-BE49-F238E27FC236}">
                <a16:creationId xmlns:a16="http://schemas.microsoft.com/office/drawing/2014/main" id="{9FC9AC2B-1531-417A-BDDF-D2C4E2BAA7B1}"/>
              </a:ext>
            </a:extLst>
          </p:cNvPr>
          <p:cNvSpPr txBox="1"/>
          <p:nvPr/>
        </p:nvSpPr>
        <p:spPr>
          <a:xfrm>
            <a:off x="5053420" y="3899651"/>
            <a:ext cx="43591" cy="123111"/>
          </a:xfrm>
          <a:prstGeom prst="rect">
            <a:avLst/>
          </a:prstGeom>
          <a:noFill/>
        </p:spPr>
        <p:txBody>
          <a:bodyPr wrap="square" lIns="0" tIns="0" rIns="0" bIns="0" rtlCol="0">
            <a:spAutoFit/>
          </a:bodyPr>
          <a:lstStyle/>
          <a:p>
            <a:pPr algn="ctr" defTabSz="914286">
              <a:defRPr/>
            </a:pPr>
            <a:r>
              <a:rPr lang="en-US" sz="800">
                <a:solidFill>
                  <a:srgbClr val="000000"/>
                </a:solidFill>
                <a:latin typeface="Arial"/>
                <a:cs typeface="Arial" panose="020B0604020202020204" pitchFamily="34" charset="0"/>
              </a:rPr>
              <a:t>6</a:t>
            </a:r>
          </a:p>
        </p:txBody>
      </p:sp>
      <p:cxnSp>
        <p:nvCxnSpPr>
          <p:cNvPr id="371" name="Straight Connector 370">
            <a:extLst>
              <a:ext uri="{FF2B5EF4-FFF2-40B4-BE49-F238E27FC236}">
                <a16:creationId xmlns:a16="http://schemas.microsoft.com/office/drawing/2014/main" id="{514C9CAC-2D92-7282-DD04-260F5E514CC0}"/>
              </a:ext>
            </a:extLst>
          </p:cNvPr>
          <p:cNvCxnSpPr>
            <a:cxnSpLocks/>
          </p:cNvCxnSpPr>
          <p:nvPr/>
        </p:nvCxnSpPr>
        <p:spPr>
          <a:xfrm rot="5400000">
            <a:off x="5048747" y="3868001"/>
            <a:ext cx="55880" cy="0"/>
          </a:xfrm>
          <a:prstGeom prst="line">
            <a:avLst/>
          </a:prstGeom>
          <a:noFill/>
          <a:ln w="9525" cap="flat" cmpd="sng" algn="ctr">
            <a:solidFill>
              <a:srgbClr val="666666"/>
            </a:solidFill>
            <a:prstDash val="solid"/>
            <a:miter lim="800000"/>
          </a:ln>
          <a:effectLst/>
        </p:spPr>
      </p:cxnSp>
      <p:sp>
        <p:nvSpPr>
          <p:cNvPr id="372" name="TextBox 371">
            <a:extLst>
              <a:ext uri="{FF2B5EF4-FFF2-40B4-BE49-F238E27FC236}">
                <a16:creationId xmlns:a16="http://schemas.microsoft.com/office/drawing/2014/main" id="{862F0D18-3FA8-7E2F-37CF-40B0B0F70516}"/>
              </a:ext>
            </a:extLst>
          </p:cNvPr>
          <p:cNvSpPr txBox="1"/>
          <p:nvPr/>
        </p:nvSpPr>
        <p:spPr>
          <a:xfrm>
            <a:off x="5282339" y="389965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12</a:t>
            </a:r>
          </a:p>
        </p:txBody>
      </p:sp>
      <p:cxnSp>
        <p:nvCxnSpPr>
          <p:cNvPr id="373" name="Straight Connector 372">
            <a:extLst>
              <a:ext uri="{FF2B5EF4-FFF2-40B4-BE49-F238E27FC236}">
                <a16:creationId xmlns:a16="http://schemas.microsoft.com/office/drawing/2014/main" id="{7706B18A-BB65-EF9E-AEFF-D77D28B4AB8D}"/>
              </a:ext>
            </a:extLst>
          </p:cNvPr>
          <p:cNvCxnSpPr>
            <a:cxnSpLocks/>
          </p:cNvCxnSpPr>
          <p:nvPr/>
        </p:nvCxnSpPr>
        <p:spPr>
          <a:xfrm rot="5400000">
            <a:off x="5321523" y="3868001"/>
            <a:ext cx="55880" cy="0"/>
          </a:xfrm>
          <a:prstGeom prst="line">
            <a:avLst/>
          </a:prstGeom>
          <a:noFill/>
          <a:ln w="9525" cap="flat" cmpd="sng" algn="ctr">
            <a:solidFill>
              <a:srgbClr val="666666"/>
            </a:solidFill>
            <a:prstDash val="solid"/>
            <a:miter lim="800000"/>
          </a:ln>
          <a:effectLst/>
        </p:spPr>
      </p:cxnSp>
      <p:sp>
        <p:nvSpPr>
          <p:cNvPr id="374" name="TextBox 373">
            <a:extLst>
              <a:ext uri="{FF2B5EF4-FFF2-40B4-BE49-F238E27FC236}">
                <a16:creationId xmlns:a16="http://schemas.microsoft.com/office/drawing/2014/main" id="{4B882547-58E4-B9F3-1C72-539036AFF3B0}"/>
              </a:ext>
            </a:extLst>
          </p:cNvPr>
          <p:cNvSpPr txBox="1"/>
          <p:nvPr/>
        </p:nvSpPr>
        <p:spPr>
          <a:xfrm>
            <a:off x="5560879" y="389965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18</a:t>
            </a:r>
          </a:p>
        </p:txBody>
      </p:sp>
      <p:cxnSp>
        <p:nvCxnSpPr>
          <p:cNvPr id="375" name="Straight Connector 374">
            <a:extLst>
              <a:ext uri="{FF2B5EF4-FFF2-40B4-BE49-F238E27FC236}">
                <a16:creationId xmlns:a16="http://schemas.microsoft.com/office/drawing/2014/main" id="{21FDEF48-F174-C63C-57EF-5825717AFA25}"/>
              </a:ext>
            </a:extLst>
          </p:cNvPr>
          <p:cNvCxnSpPr>
            <a:cxnSpLocks/>
          </p:cNvCxnSpPr>
          <p:nvPr/>
        </p:nvCxnSpPr>
        <p:spPr>
          <a:xfrm rot="5400000">
            <a:off x="5594299" y="3868001"/>
            <a:ext cx="55880" cy="0"/>
          </a:xfrm>
          <a:prstGeom prst="line">
            <a:avLst/>
          </a:prstGeom>
          <a:noFill/>
          <a:ln w="9525" cap="flat" cmpd="sng" algn="ctr">
            <a:solidFill>
              <a:srgbClr val="666666"/>
            </a:solidFill>
            <a:prstDash val="solid"/>
            <a:miter lim="800000"/>
          </a:ln>
          <a:effectLst/>
        </p:spPr>
      </p:cxnSp>
      <p:sp>
        <p:nvSpPr>
          <p:cNvPr id="376" name="TextBox 375">
            <a:extLst>
              <a:ext uri="{FF2B5EF4-FFF2-40B4-BE49-F238E27FC236}">
                <a16:creationId xmlns:a16="http://schemas.microsoft.com/office/drawing/2014/main" id="{6FC2A1B2-682C-9FF2-98E7-BB9D31E48D92}"/>
              </a:ext>
            </a:extLst>
          </p:cNvPr>
          <p:cNvSpPr txBox="1"/>
          <p:nvPr/>
        </p:nvSpPr>
        <p:spPr>
          <a:xfrm>
            <a:off x="5837135" y="389965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24</a:t>
            </a:r>
          </a:p>
        </p:txBody>
      </p:sp>
      <p:cxnSp>
        <p:nvCxnSpPr>
          <p:cNvPr id="377" name="Straight Connector 376">
            <a:extLst>
              <a:ext uri="{FF2B5EF4-FFF2-40B4-BE49-F238E27FC236}">
                <a16:creationId xmlns:a16="http://schemas.microsoft.com/office/drawing/2014/main" id="{0AF4FCE6-B44F-5F14-DD37-882BC036E3A9}"/>
              </a:ext>
            </a:extLst>
          </p:cNvPr>
          <p:cNvCxnSpPr>
            <a:cxnSpLocks/>
          </p:cNvCxnSpPr>
          <p:nvPr/>
        </p:nvCxnSpPr>
        <p:spPr>
          <a:xfrm rot="5400000">
            <a:off x="5867075" y="3868001"/>
            <a:ext cx="55880" cy="0"/>
          </a:xfrm>
          <a:prstGeom prst="line">
            <a:avLst/>
          </a:prstGeom>
          <a:noFill/>
          <a:ln w="9525" cap="flat" cmpd="sng" algn="ctr">
            <a:solidFill>
              <a:srgbClr val="666666"/>
            </a:solidFill>
            <a:prstDash val="solid"/>
            <a:miter lim="800000"/>
          </a:ln>
          <a:effectLst/>
        </p:spPr>
      </p:cxnSp>
      <p:sp>
        <p:nvSpPr>
          <p:cNvPr id="378" name="TextBox 377">
            <a:extLst>
              <a:ext uri="{FF2B5EF4-FFF2-40B4-BE49-F238E27FC236}">
                <a16:creationId xmlns:a16="http://schemas.microsoft.com/office/drawing/2014/main" id="{869A5BE2-06AE-16CC-D274-AC1CDA04C9BF}"/>
              </a:ext>
            </a:extLst>
          </p:cNvPr>
          <p:cNvSpPr txBox="1"/>
          <p:nvPr/>
        </p:nvSpPr>
        <p:spPr>
          <a:xfrm>
            <a:off x="6110112" y="389965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30</a:t>
            </a:r>
          </a:p>
        </p:txBody>
      </p:sp>
      <p:cxnSp>
        <p:nvCxnSpPr>
          <p:cNvPr id="379" name="Straight Connector 378">
            <a:extLst>
              <a:ext uri="{FF2B5EF4-FFF2-40B4-BE49-F238E27FC236}">
                <a16:creationId xmlns:a16="http://schemas.microsoft.com/office/drawing/2014/main" id="{E8E79A26-8CEE-8656-8A20-7F0560FDD7DA}"/>
              </a:ext>
            </a:extLst>
          </p:cNvPr>
          <p:cNvCxnSpPr>
            <a:cxnSpLocks/>
          </p:cNvCxnSpPr>
          <p:nvPr/>
        </p:nvCxnSpPr>
        <p:spPr>
          <a:xfrm rot="5400000">
            <a:off x="6139852" y="3868001"/>
            <a:ext cx="55880" cy="0"/>
          </a:xfrm>
          <a:prstGeom prst="line">
            <a:avLst/>
          </a:prstGeom>
          <a:noFill/>
          <a:ln w="9525" cap="flat" cmpd="sng" algn="ctr">
            <a:solidFill>
              <a:srgbClr val="666666"/>
            </a:solidFill>
            <a:prstDash val="solid"/>
            <a:miter lim="800000"/>
          </a:ln>
          <a:effectLst/>
        </p:spPr>
      </p:cxnSp>
      <p:sp>
        <p:nvSpPr>
          <p:cNvPr id="380" name="TextBox 379">
            <a:extLst>
              <a:ext uri="{FF2B5EF4-FFF2-40B4-BE49-F238E27FC236}">
                <a16:creationId xmlns:a16="http://schemas.microsoft.com/office/drawing/2014/main" id="{C75945EB-B52C-7A0C-9F11-DA02561618D6}"/>
              </a:ext>
            </a:extLst>
          </p:cNvPr>
          <p:cNvSpPr txBox="1"/>
          <p:nvPr/>
        </p:nvSpPr>
        <p:spPr>
          <a:xfrm>
            <a:off x="6656068" y="389965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42</a:t>
            </a:r>
          </a:p>
        </p:txBody>
      </p:sp>
      <p:cxnSp>
        <p:nvCxnSpPr>
          <p:cNvPr id="381" name="Straight Connector 380">
            <a:extLst>
              <a:ext uri="{FF2B5EF4-FFF2-40B4-BE49-F238E27FC236}">
                <a16:creationId xmlns:a16="http://schemas.microsoft.com/office/drawing/2014/main" id="{8BB110B3-52CC-4490-1CF0-6BA1AA2B57BF}"/>
              </a:ext>
            </a:extLst>
          </p:cNvPr>
          <p:cNvCxnSpPr>
            <a:cxnSpLocks/>
          </p:cNvCxnSpPr>
          <p:nvPr/>
        </p:nvCxnSpPr>
        <p:spPr>
          <a:xfrm rot="5400000">
            <a:off x="6685404" y="3868001"/>
            <a:ext cx="55880" cy="0"/>
          </a:xfrm>
          <a:prstGeom prst="line">
            <a:avLst/>
          </a:prstGeom>
          <a:noFill/>
          <a:ln w="9525" cap="flat" cmpd="sng" algn="ctr">
            <a:solidFill>
              <a:srgbClr val="666666"/>
            </a:solidFill>
            <a:prstDash val="solid"/>
            <a:miter lim="800000"/>
          </a:ln>
          <a:effectLst/>
        </p:spPr>
      </p:cxnSp>
      <p:sp>
        <p:nvSpPr>
          <p:cNvPr id="382" name="TextBox 381">
            <a:extLst>
              <a:ext uri="{FF2B5EF4-FFF2-40B4-BE49-F238E27FC236}">
                <a16:creationId xmlns:a16="http://schemas.microsoft.com/office/drawing/2014/main" id="{6F0D5901-40D1-9A14-6181-6F8631AFC88E}"/>
              </a:ext>
            </a:extLst>
          </p:cNvPr>
          <p:cNvSpPr txBox="1"/>
          <p:nvPr/>
        </p:nvSpPr>
        <p:spPr>
          <a:xfrm>
            <a:off x="7202023" y="389965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54</a:t>
            </a:r>
          </a:p>
        </p:txBody>
      </p:sp>
      <p:cxnSp>
        <p:nvCxnSpPr>
          <p:cNvPr id="383" name="Straight Connector 382">
            <a:extLst>
              <a:ext uri="{FF2B5EF4-FFF2-40B4-BE49-F238E27FC236}">
                <a16:creationId xmlns:a16="http://schemas.microsoft.com/office/drawing/2014/main" id="{63F1408D-52A9-1FAC-2C94-8DF2DB45F41D}"/>
              </a:ext>
            </a:extLst>
          </p:cNvPr>
          <p:cNvCxnSpPr>
            <a:cxnSpLocks/>
          </p:cNvCxnSpPr>
          <p:nvPr/>
        </p:nvCxnSpPr>
        <p:spPr>
          <a:xfrm rot="5400000">
            <a:off x="7230958" y="3868001"/>
            <a:ext cx="55880" cy="0"/>
          </a:xfrm>
          <a:prstGeom prst="line">
            <a:avLst/>
          </a:prstGeom>
          <a:noFill/>
          <a:ln w="9525" cap="flat" cmpd="sng" algn="ctr">
            <a:solidFill>
              <a:srgbClr val="666666"/>
            </a:solidFill>
            <a:prstDash val="solid"/>
            <a:miter lim="800000"/>
          </a:ln>
          <a:effectLst/>
        </p:spPr>
      </p:cxnSp>
      <p:sp>
        <p:nvSpPr>
          <p:cNvPr id="384" name="TextBox 383">
            <a:extLst>
              <a:ext uri="{FF2B5EF4-FFF2-40B4-BE49-F238E27FC236}">
                <a16:creationId xmlns:a16="http://schemas.microsoft.com/office/drawing/2014/main" id="{693085DE-CE8A-C60C-5D3E-E000D3975E60}"/>
              </a:ext>
            </a:extLst>
          </p:cNvPr>
          <p:cNvSpPr txBox="1"/>
          <p:nvPr/>
        </p:nvSpPr>
        <p:spPr>
          <a:xfrm>
            <a:off x="7747980" y="389965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66</a:t>
            </a:r>
          </a:p>
        </p:txBody>
      </p:sp>
      <p:cxnSp>
        <p:nvCxnSpPr>
          <p:cNvPr id="385" name="Straight Connector 384">
            <a:extLst>
              <a:ext uri="{FF2B5EF4-FFF2-40B4-BE49-F238E27FC236}">
                <a16:creationId xmlns:a16="http://schemas.microsoft.com/office/drawing/2014/main" id="{84398719-E10F-C0B6-9A2B-7A2593D8BA3C}"/>
              </a:ext>
            </a:extLst>
          </p:cNvPr>
          <p:cNvCxnSpPr>
            <a:cxnSpLocks/>
          </p:cNvCxnSpPr>
          <p:nvPr/>
        </p:nvCxnSpPr>
        <p:spPr>
          <a:xfrm rot="5400000">
            <a:off x="7776506" y="3868001"/>
            <a:ext cx="55880" cy="0"/>
          </a:xfrm>
          <a:prstGeom prst="line">
            <a:avLst/>
          </a:prstGeom>
          <a:noFill/>
          <a:ln w="9525" cap="flat" cmpd="sng" algn="ctr">
            <a:solidFill>
              <a:srgbClr val="666666"/>
            </a:solidFill>
            <a:prstDash val="solid"/>
            <a:miter lim="800000"/>
          </a:ln>
          <a:effectLst/>
        </p:spPr>
      </p:cxnSp>
      <p:sp>
        <p:nvSpPr>
          <p:cNvPr id="386" name="TextBox 385">
            <a:extLst>
              <a:ext uri="{FF2B5EF4-FFF2-40B4-BE49-F238E27FC236}">
                <a16:creationId xmlns:a16="http://schemas.microsoft.com/office/drawing/2014/main" id="{5AA165B8-3373-D87F-768A-B3634BE4360C}"/>
              </a:ext>
            </a:extLst>
          </p:cNvPr>
          <p:cNvSpPr txBox="1"/>
          <p:nvPr/>
        </p:nvSpPr>
        <p:spPr>
          <a:xfrm>
            <a:off x="4750242" y="4076983"/>
            <a:ext cx="3204083" cy="153888"/>
          </a:xfrm>
          <a:prstGeom prst="rect">
            <a:avLst/>
          </a:prstGeom>
          <a:noFill/>
        </p:spPr>
        <p:txBody>
          <a:bodyPr wrap="square" lIns="0" tIns="0" rIns="0" bIns="0" rtlCol="0">
            <a:spAutoFit/>
          </a:bodyPr>
          <a:lstStyle/>
          <a:p>
            <a:pPr algn="ctr" defTabSz="914286">
              <a:defRPr/>
            </a:pPr>
            <a:r>
              <a:rPr lang="en-US" sz="1000" b="1" dirty="0">
                <a:solidFill>
                  <a:srgbClr val="000000"/>
                </a:solidFill>
                <a:latin typeface="Arial"/>
                <a:cs typeface="Arial" panose="020B0604020202020204" pitchFamily="34" charset="0"/>
              </a:rPr>
              <a:t>Time (months)</a:t>
            </a:r>
          </a:p>
        </p:txBody>
      </p:sp>
      <p:sp>
        <p:nvSpPr>
          <p:cNvPr id="387" name="TextBox 386">
            <a:extLst>
              <a:ext uri="{FF2B5EF4-FFF2-40B4-BE49-F238E27FC236}">
                <a16:creationId xmlns:a16="http://schemas.microsoft.com/office/drawing/2014/main" id="{FD7BF005-A4A6-F0CF-ABBC-AAC5AAC7263C}"/>
              </a:ext>
            </a:extLst>
          </p:cNvPr>
          <p:cNvSpPr txBox="1"/>
          <p:nvPr/>
        </p:nvSpPr>
        <p:spPr>
          <a:xfrm>
            <a:off x="6383091" y="389965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36</a:t>
            </a:r>
          </a:p>
        </p:txBody>
      </p:sp>
      <p:cxnSp>
        <p:nvCxnSpPr>
          <p:cNvPr id="388" name="Straight Connector 387">
            <a:extLst>
              <a:ext uri="{FF2B5EF4-FFF2-40B4-BE49-F238E27FC236}">
                <a16:creationId xmlns:a16="http://schemas.microsoft.com/office/drawing/2014/main" id="{57BF9CE6-374F-3980-FF3A-6802559D58BF}"/>
              </a:ext>
            </a:extLst>
          </p:cNvPr>
          <p:cNvCxnSpPr>
            <a:cxnSpLocks/>
          </p:cNvCxnSpPr>
          <p:nvPr/>
        </p:nvCxnSpPr>
        <p:spPr>
          <a:xfrm rot="5400000">
            <a:off x="6412628" y="3868001"/>
            <a:ext cx="55880" cy="0"/>
          </a:xfrm>
          <a:prstGeom prst="line">
            <a:avLst/>
          </a:prstGeom>
          <a:noFill/>
          <a:ln w="9525" cap="flat" cmpd="sng" algn="ctr">
            <a:solidFill>
              <a:srgbClr val="666666"/>
            </a:solidFill>
            <a:prstDash val="solid"/>
            <a:miter lim="800000"/>
          </a:ln>
          <a:effectLst/>
        </p:spPr>
      </p:cxnSp>
      <p:sp>
        <p:nvSpPr>
          <p:cNvPr id="389" name="TextBox 388">
            <a:extLst>
              <a:ext uri="{FF2B5EF4-FFF2-40B4-BE49-F238E27FC236}">
                <a16:creationId xmlns:a16="http://schemas.microsoft.com/office/drawing/2014/main" id="{E9A26458-3E80-F375-C6AB-9EFBED1F55F2}"/>
              </a:ext>
            </a:extLst>
          </p:cNvPr>
          <p:cNvSpPr txBox="1"/>
          <p:nvPr/>
        </p:nvSpPr>
        <p:spPr>
          <a:xfrm>
            <a:off x="6929047" y="389965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48</a:t>
            </a:r>
          </a:p>
        </p:txBody>
      </p:sp>
      <p:cxnSp>
        <p:nvCxnSpPr>
          <p:cNvPr id="390" name="Straight Connector 389">
            <a:extLst>
              <a:ext uri="{FF2B5EF4-FFF2-40B4-BE49-F238E27FC236}">
                <a16:creationId xmlns:a16="http://schemas.microsoft.com/office/drawing/2014/main" id="{DA71E321-78F7-0926-0351-D891D2378A23}"/>
              </a:ext>
            </a:extLst>
          </p:cNvPr>
          <p:cNvCxnSpPr>
            <a:cxnSpLocks/>
          </p:cNvCxnSpPr>
          <p:nvPr/>
        </p:nvCxnSpPr>
        <p:spPr>
          <a:xfrm rot="5400000">
            <a:off x="6958180" y="3868001"/>
            <a:ext cx="55880" cy="0"/>
          </a:xfrm>
          <a:prstGeom prst="line">
            <a:avLst/>
          </a:prstGeom>
          <a:noFill/>
          <a:ln w="9525" cap="flat" cmpd="sng" algn="ctr">
            <a:solidFill>
              <a:srgbClr val="666666"/>
            </a:solidFill>
            <a:prstDash val="solid"/>
            <a:miter lim="800000"/>
          </a:ln>
          <a:effectLst/>
        </p:spPr>
      </p:cxnSp>
      <p:sp>
        <p:nvSpPr>
          <p:cNvPr id="391" name="TextBox 390">
            <a:extLst>
              <a:ext uri="{FF2B5EF4-FFF2-40B4-BE49-F238E27FC236}">
                <a16:creationId xmlns:a16="http://schemas.microsoft.com/office/drawing/2014/main" id="{18A11C51-47C4-4BE4-1744-16107E57C24B}"/>
              </a:ext>
            </a:extLst>
          </p:cNvPr>
          <p:cNvSpPr txBox="1"/>
          <p:nvPr/>
        </p:nvSpPr>
        <p:spPr>
          <a:xfrm>
            <a:off x="7475003" y="3899651"/>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60</a:t>
            </a:r>
          </a:p>
        </p:txBody>
      </p:sp>
      <p:cxnSp>
        <p:nvCxnSpPr>
          <p:cNvPr id="392" name="Straight Connector 391">
            <a:extLst>
              <a:ext uri="{FF2B5EF4-FFF2-40B4-BE49-F238E27FC236}">
                <a16:creationId xmlns:a16="http://schemas.microsoft.com/office/drawing/2014/main" id="{9A3B5DA8-9D03-B2B9-AA0A-A8DCF789911D}"/>
              </a:ext>
            </a:extLst>
          </p:cNvPr>
          <p:cNvCxnSpPr>
            <a:cxnSpLocks/>
          </p:cNvCxnSpPr>
          <p:nvPr/>
        </p:nvCxnSpPr>
        <p:spPr>
          <a:xfrm rot="5400000">
            <a:off x="7503734" y="3868001"/>
            <a:ext cx="55880" cy="0"/>
          </a:xfrm>
          <a:prstGeom prst="line">
            <a:avLst/>
          </a:prstGeom>
          <a:noFill/>
          <a:ln w="9525" cap="flat" cmpd="sng" algn="ctr">
            <a:solidFill>
              <a:srgbClr val="666666"/>
            </a:solidFill>
            <a:prstDash val="solid"/>
            <a:miter lim="800000"/>
          </a:ln>
          <a:effectLst/>
        </p:spPr>
      </p:cxnSp>
      <p:grpSp>
        <p:nvGrpSpPr>
          <p:cNvPr id="393" name="Group 392">
            <a:extLst>
              <a:ext uri="{FF2B5EF4-FFF2-40B4-BE49-F238E27FC236}">
                <a16:creationId xmlns:a16="http://schemas.microsoft.com/office/drawing/2014/main" id="{9CC05EF0-4403-6DA3-4B27-568F52A7291E}"/>
              </a:ext>
            </a:extLst>
          </p:cNvPr>
          <p:cNvGrpSpPr/>
          <p:nvPr/>
        </p:nvGrpSpPr>
        <p:grpSpPr>
          <a:xfrm>
            <a:off x="4805372" y="1748470"/>
            <a:ext cx="3000137" cy="2110269"/>
            <a:chOff x="905256" y="1964619"/>
            <a:chExt cx="3000137" cy="2110544"/>
          </a:xfrm>
        </p:grpSpPr>
        <p:cxnSp>
          <p:nvCxnSpPr>
            <p:cNvPr id="394" name="Straight Connector 393">
              <a:extLst>
                <a:ext uri="{FF2B5EF4-FFF2-40B4-BE49-F238E27FC236}">
                  <a16:creationId xmlns:a16="http://schemas.microsoft.com/office/drawing/2014/main" id="{D6241B19-4B29-0FB7-3772-73372BA159EB}"/>
                </a:ext>
              </a:extLst>
            </p:cNvPr>
            <p:cNvCxnSpPr/>
            <p:nvPr/>
          </p:nvCxnSpPr>
          <p:spPr>
            <a:xfrm>
              <a:off x="905256" y="1964619"/>
              <a:ext cx="0" cy="2110544"/>
            </a:xfrm>
            <a:prstGeom prst="line">
              <a:avLst/>
            </a:prstGeom>
            <a:noFill/>
            <a:ln w="9525" cap="flat" cmpd="sng" algn="ctr">
              <a:solidFill>
                <a:srgbClr val="666666"/>
              </a:solidFill>
              <a:prstDash val="solid"/>
              <a:miter lim="800000"/>
            </a:ln>
            <a:effectLst/>
          </p:spPr>
        </p:cxnSp>
        <p:cxnSp>
          <p:nvCxnSpPr>
            <p:cNvPr id="395" name="Straight Connector 394">
              <a:extLst>
                <a:ext uri="{FF2B5EF4-FFF2-40B4-BE49-F238E27FC236}">
                  <a16:creationId xmlns:a16="http://schemas.microsoft.com/office/drawing/2014/main" id="{9B861E08-6C17-079C-D4CD-EB805A96FA3E}"/>
                </a:ext>
              </a:extLst>
            </p:cNvPr>
            <p:cNvCxnSpPr>
              <a:cxnSpLocks/>
            </p:cNvCxnSpPr>
            <p:nvPr/>
          </p:nvCxnSpPr>
          <p:spPr>
            <a:xfrm flipH="1">
              <a:off x="910636" y="4060285"/>
              <a:ext cx="2994757" cy="0"/>
            </a:xfrm>
            <a:prstGeom prst="line">
              <a:avLst/>
            </a:prstGeom>
            <a:noFill/>
            <a:ln w="9525" cap="flat" cmpd="sng" algn="ctr">
              <a:solidFill>
                <a:srgbClr val="666666"/>
              </a:solidFill>
              <a:prstDash val="solid"/>
              <a:miter lim="800000"/>
            </a:ln>
            <a:effectLst/>
          </p:spPr>
        </p:cxnSp>
      </p:grpSp>
      <p:sp>
        <p:nvSpPr>
          <p:cNvPr id="396" name="TextBox 395">
            <a:extLst>
              <a:ext uri="{FF2B5EF4-FFF2-40B4-BE49-F238E27FC236}">
                <a16:creationId xmlns:a16="http://schemas.microsoft.com/office/drawing/2014/main" id="{CB25DAEF-5D75-8BC6-B493-BBE7288A7840}"/>
              </a:ext>
            </a:extLst>
          </p:cNvPr>
          <p:cNvSpPr txBox="1"/>
          <p:nvPr/>
        </p:nvSpPr>
        <p:spPr>
          <a:xfrm>
            <a:off x="8540383" y="3778620"/>
            <a:ext cx="57708"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0</a:t>
            </a:r>
          </a:p>
        </p:txBody>
      </p:sp>
      <p:cxnSp>
        <p:nvCxnSpPr>
          <p:cNvPr id="397" name="Straight Connector 396">
            <a:extLst>
              <a:ext uri="{FF2B5EF4-FFF2-40B4-BE49-F238E27FC236}">
                <a16:creationId xmlns:a16="http://schemas.microsoft.com/office/drawing/2014/main" id="{80D0EBC3-197F-4FF2-4FB7-92E54D4DF306}"/>
              </a:ext>
            </a:extLst>
          </p:cNvPr>
          <p:cNvCxnSpPr/>
          <p:nvPr/>
        </p:nvCxnSpPr>
        <p:spPr>
          <a:xfrm>
            <a:off x="8613035" y="3837562"/>
            <a:ext cx="48603" cy="0"/>
          </a:xfrm>
          <a:prstGeom prst="line">
            <a:avLst/>
          </a:prstGeom>
          <a:noFill/>
          <a:ln w="9525" cap="flat" cmpd="sng" algn="ctr">
            <a:solidFill>
              <a:srgbClr val="666666"/>
            </a:solidFill>
            <a:prstDash val="solid"/>
            <a:miter lim="800000"/>
          </a:ln>
          <a:effectLst/>
        </p:spPr>
      </p:cxnSp>
      <p:sp>
        <p:nvSpPr>
          <p:cNvPr id="398" name="TextBox 397">
            <a:extLst>
              <a:ext uri="{FF2B5EF4-FFF2-40B4-BE49-F238E27FC236}">
                <a16:creationId xmlns:a16="http://schemas.microsoft.com/office/drawing/2014/main" id="{A5EA113D-2769-CB70-84E7-2EB5E0189499}"/>
              </a:ext>
            </a:extLst>
          </p:cNvPr>
          <p:cNvSpPr txBox="1"/>
          <p:nvPr/>
        </p:nvSpPr>
        <p:spPr>
          <a:xfrm>
            <a:off x="8632917" y="3901234"/>
            <a:ext cx="57708"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0</a:t>
            </a:r>
          </a:p>
        </p:txBody>
      </p:sp>
      <p:cxnSp>
        <p:nvCxnSpPr>
          <p:cNvPr id="399" name="Straight Connector 398">
            <a:extLst>
              <a:ext uri="{FF2B5EF4-FFF2-40B4-BE49-F238E27FC236}">
                <a16:creationId xmlns:a16="http://schemas.microsoft.com/office/drawing/2014/main" id="{205DF248-7957-6D50-9401-D3418FC90D9B}"/>
              </a:ext>
            </a:extLst>
          </p:cNvPr>
          <p:cNvCxnSpPr>
            <a:cxnSpLocks/>
          </p:cNvCxnSpPr>
          <p:nvPr/>
        </p:nvCxnSpPr>
        <p:spPr>
          <a:xfrm rot="5400000">
            <a:off x="8633510" y="3869586"/>
            <a:ext cx="55880" cy="0"/>
          </a:xfrm>
          <a:prstGeom prst="line">
            <a:avLst/>
          </a:prstGeom>
          <a:noFill/>
          <a:ln w="9525" cap="flat" cmpd="sng" algn="ctr">
            <a:solidFill>
              <a:srgbClr val="666666"/>
            </a:solidFill>
            <a:prstDash val="solid"/>
            <a:miter lim="800000"/>
          </a:ln>
          <a:effectLst/>
        </p:spPr>
      </p:cxnSp>
      <p:sp>
        <p:nvSpPr>
          <p:cNvPr id="400" name="TextBox 399">
            <a:extLst>
              <a:ext uri="{FF2B5EF4-FFF2-40B4-BE49-F238E27FC236}">
                <a16:creationId xmlns:a16="http://schemas.microsoft.com/office/drawing/2014/main" id="{639BDFE9-4F08-6C73-F1D8-8B76A2CDDD78}"/>
              </a:ext>
            </a:extLst>
          </p:cNvPr>
          <p:cNvSpPr txBox="1"/>
          <p:nvPr/>
        </p:nvSpPr>
        <p:spPr>
          <a:xfrm rot="16200000">
            <a:off x="7081567" y="2769090"/>
            <a:ext cx="2532923" cy="153888"/>
          </a:xfrm>
          <a:prstGeom prst="rect">
            <a:avLst/>
          </a:prstGeom>
          <a:noFill/>
        </p:spPr>
        <p:txBody>
          <a:bodyPr wrap="square" lIns="0" tIns="0" rIns="0" bIns="0" rtlCol="0">
            <a:spAutoFit/>
          </a:bodyPr>
          <a:lstStyle/>
          <a:p>
            <a:pPr algn="ctr" defTabSz="914286">
              <a:defRPr/>
            </a:pPr>
            <a:r>
              <a:rPr lang="en-US" sz="1000" b="1">
                <a:solidFill>
                  <a:srgbClr val="000000"/>
                </a:solidFill>
                <a:latin typeface="Arial"/>
                <a:cs typeface="Arial" panose="020B0604020202020204" pitchFamily="34" charset="0"/>
              </a:rPr>
              <a:t>Real-World PFS (%)</a:t>
            </a:r>
          </a:p>
        </p:txBody>
      </p:sp>
      <p:sp>
        <p:nvSpPr>
          <p:cNvPr id="401" name="TextBox 400">
            <a:extLst>
              <a:ext uri="{FF2B5EF4-FFF2-40B4-BE49-F238E27FC236}">
                <a16:creationId xmlns:a16="http://schemas.microsoft.com/office/drawing/2014/main" id="{14493E5F-B28C-F486-6437-624E0D1AEDBE}"/>
              </a:ext>
            </a:extLst>
          </p:cNvPr>
          <p:cNvSpPr txBox="1"/>
          <p:nvPr/>
        </p:nvSpPr>
        <p:spPr>
          <a:xfrm>
            <a:off x="8482674" y="3361972"/>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20</a:t>
            </a:r>
          </a:p>
        </p:txBody>
      </p:sp>
      <p:cxnSp>
        <p:nvCxnSpPr>
          <p:cNvPr id="402" name="Straight Connector 401">
            <a:extLst>
              <a:ext uri="{FF2B5EF4-FFF2-40B4-BE49-F238E27FC236}">
                <a16:creationId xmlns:a16="http://schemas.microsoft.com/office/drawing/2014/main" id="{07B24B41-E674-0AC7-D994-8B1E06B1B6F7}"/>
              </a:ext>
            </a:extLst>
          </p:cNvPr>
          <p:cNvCxnSpPr/>
          <p:nvPr/>
        </p:nvCxnSpPr>
        <p:spPr>
          <a:xfrm>
            <a:off x="8613035" y="3421154"/>
            <a:ext cx="48603" cy="0"/>
          </a:xfrm>
          <a:prstGeom prst="line">
            <a:avLst/>
          </a:prstGeom>
          <a:noFill/>
          <a:ln w="9525" cap="flat" cmpd="sng" algn="ctr">
            <a:solidFill>
              <a:srgbClr val="666666"/>
            </a:solidFill>
            <a:prstDash val="solid"/>
            <a:miter lim="800000"/>
          </a:ln>
          <a:effectLst/>
        </p:spPr>
      </p:cxnSp>
      <p:sp>
        <p:nvSpPr>
          <p:cNvPr id="403" name="TextBox 402">
            <a:extLst>
              <a:ext uri="{FF2B5EF4-FFF2-40B4-BE49-F238E27FC236}">
                <a16:creationId xmlns:a16="http://schemas.microsoft.com/office/drawing/2014/main" id="{2E695D00-078B-C762-8C1E-3D6EDFE7E01F}"/>
              </a:ext>
            </a:extLst>
          </p:cNvPr>
          <p:cNvSpPr txBox="1"/>
          <p:nvPr/>
        </p:nvSpPr>
        <p:spPr>
          <a:xfrm>
            <a:off x="8482674" y="2949229"/>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40</a:t>
            </a:r>
          </a:p>
        </p:txBody>
      </p:sp>
      <p:cxnSp>
        <p:nvCxnSpPr>
          <p:cNvPr id="404" name="Straight Connector 403">
            <a:extLst>
              <a:ext uri="{FF2B5EF4-FFF2-40B4-BE49-F238E27FC236}">
                <a16:creationId xmlns:a16="http://schemas.microsoft.com/office/drawing/2014/main" id="{4C9CF7F4-FFA7-96F1-5FBE-8380CD71F62D}"/>
              </a:ext>
            </a:extLst>
          </p:cNvPr>
          <p:cNvCxnSpPr/>
          <p:nvPr/>
        </p:nvCxnSpPr>
        <p:spPr>
          <a:xfrm>
            <a:off x="8613035" y="3004304"/>
            <a:ext cx="48603" cy="0"/>
          </a:xfrm>
          <a:prstGeom prst="line">
            <a:avLst/>
          </a:prstGeom>
          <a:noFill/>
          <a:ln w="9525" cap="flat" cmpd="sng" algn="ctr">
            <a:solidFill>
              <a:srgbClr val="666666"/>
            </a:solidFill>
            <a:prstDash val="solid"/>
            <a:miter lim="800000"/>
          </a:ln>
          <a:effectLst/>
        </p:spPr>
      </p:cxnSp>
      <p:sp>
        <p:nvSpPr>
          <p:cNvPr id="405" name="TextBox 404">
            <a:extLst>
              <a:ext uri="{FF2B5EF4-FFF2-40B4-BE49-F238E27FC236}">
                <a16:creationId xmlns:a16="http://schemas.microsoft.com/office/drawing/2014/main" id="{4E49C240-BFDA-1EEA-3CA6-AB846778B730}"/>
              </a:ext>
            </a:extLst>
          </p:cNvPr>
          <p:cNvSpPr txBox="1"/>
          <p:nvPr/>
        </p:nvSpPr>
        <p:spPr>
          <a:xfrm>
            <a:off x="8482674" y="2535572"/>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60</a:t>
            </a:r>
          </a:p>
        </p:txBody>
      </p:sp>
      <p:cxnSp>
        <p:nvCxnSpPr>
          <p:cNvPr id="406" name="Straight Connector 405">
            <a:extLst>
              <a:ext uri="{FF2B5EF4-FFF2-40B4-BE49-F238E27FC236}">
                <a16:creationId xmlns:a16="http://schemas.microsoft.com/office/drawing/2014/main" id="{CAB77B8D-C3E9-15C4-7A25-814A6D0C1AF1}"/>
              </a:ext>
            </a:extLst>
          </p:cNvPr>
          <p:cNvCxnSpPr/>
          <p:nvPr/>
        </p:nvCxnSpPr>
        <p:spPr>
          <a:xfrm>
            <a:off x="8613035" y="2587458"/>
            <a:ext cx="48603" cy="0"/>
          </a:xfrm>
          <a:prstGeom prst="line">
            <a:avLst/>
          </a:prstGeom>
          <a:noFill/>
          <a:ln w="9525" cap="flat" cmpd="sng" algn="ctr">
            <a:solidFill>
              <a:srgbClr val="666666"/>
            </a:solidFill>
            <a:prstDash val="solid"/>
            <a:miter lim="800000"/>
          </a:ln>
          <a:effectLst/>
        </p:spPr>
      </p:cxnSp>
      <p:sp>
        <p:nvSpPr>
          <p:cNvPr id="407" name="TextBox 406">
            <a:extLst>
              <a:ext uri="{FF2B5EF4-FFF2-40B4-BE49-F238E27FC236}">
                <a16:creationId xmlns:a16="http://schemas.microsoft.com/office/drawing/2014/main" id="{0FCDCBC1-898B-EA9E-0344-83AD78650537}"/>
              </a:ext>
            </a:extLst>
          </p:cNvPr>
          <p:cNvSpPr txBox="1"/>
          <p:nvPr/>
        </p:nvSpPr>
        <p:spPr>
          <a:xfrm>
            <a:off x="8482674" y="2121196"/>
            <a:ext cx="115416"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80</a:t>
            </a:r>
          </a:p>
        </p:txBody>
      </p:sp>
      <p:cxnSp>
        <p:nvCxnSpPr>
          <p:cNvPr id="408" name="Straight Connector 407">
            <a:extLst>
              <a:ext uri="{FF2B5EF4-FFF2-40B4-BE49-F238E27FC236}">
                <a16:creationId xmlns:a16="http://schemas.microsoft.com/office/drawing/2014/main" id="{90D38EA8-D186-4AAF-2784-C047227789FC}"/>
              </a:ext>
            </a:extLst>
          </p:cNvPr>
          <p:cNvCxnSpPr/>
          <p:nvPr/>
        </p:nvCxnSpPr>
        <p:spPr>
          <a:xfrm>
            <a:off x="8613035" y="2170608"/>
            <a:ext cx="48603" cy="0"/>
          </a:xfrm>
          <a:prstGeom prst="line">
            <a:avLst/>
          </a:prstGeom>
          <a:noFill/>
          <a:ln w="9525" cap="flat" cmpd="sng" algn="ctr">
            <a:solidFill>
              <a:srgbClr val="666666"/>
            </a:solidFill>
            <a:prstDash val="solid"/>
            <a:miter lim="800000"/>
          </a:ln>
          <a:effectLst/>
        </p:spPr>
      </p:cxnSp>
      <p:sp>
        <p:nvSpPr>
          <p:cNvPr id="409" name="TextBox 408">
            <a:extLst>
              <a:ext uri="{FF2B5EF4-FFF2-40B4-BE49-F238E27FC236}">
                <a16:creationId xmlns:a16="http://schemas.microsoft.com/office/drawing/2014/main" id="{E091B073-B18B-1802-F3A3-71173A022018}"/>
              </a:ext>
            </a:extLst>
          </p:cNvPr>
          <p:cNvSpPr txBox="1"/>
          <p:nvPr/>
        </p:nvSpPr>
        <p:spPr>
          <a:xfrm>
            <a:off x="8424965" y="1695620"/>
            <a:ext cx="173124" cy="123111"/>
          </a:xfrm>
          <a:prstGeom prst="rect">
            <a:avLst/>
          </a:prstGeom>
          <a:noFill/>
        </p:spPr>
        <p:txBody>
          <a:bodyPr wrap="none" lIns="0" tIns="0" rIns="0" bIns="0" rtlCol="0">
            <a:spAutoFit/>
          </a:bodyPr>
          <a:lstStyle/>
          <a:p>
            <a:pPr algn="r" defTabSz="914286">
              <a:defRPr/>
            </a:pPr>
            <a:r>
              <a:rPr lang="en-US" sz="800">
                <a:solidFill>
                  <a:srgbClr val="000000"/>
                </a:solidFill>
                <a:latin typeface="Arial"/>
                <a:cs typeface="Arial" panose="020B0604020202020204" pitchFamily="34" charset="0"/>
              </a:rPr>
              <a:t>100</a:t>
            </a:r>
          </a:p>
        </p:txBody>
      </p:sp>
      <p:cxnSp>
        <p:nvCxnSpPr>
          <p:cNvPr id="410" name="Straight Connector 409">
            <a:extLst>
              <a:ext uri="{FF2B5EF4-FFF2-40B4-BE49-F238E27FC236}">
                <a16:creationId xmlns:a16="http://schemas.microsoft.com/office/drawing/2014/main" id="{6C9FE7E9-524D-962B-211C-A5E5156B5D68}"/>
              </a:ext>
            </a:extLst>
          </p:cNvPr>
          <p:cNvCxnSpPr/>
          <p:nvPr/>
        </p:nvCxnSpPr>
        <p:spPr>
          <a:xfrm>
            <a:off x="8613035" y="1753760"/>
            <a:ext cx="48603" cy="0"/>
          </a:xfrm>
          <a:prstGeom prst="line">
            <a:avLst/>
          </a:prstGeom>
          <a:noFill/>
          <a:ln w="9525" cap="flat" cmpd="sng" algn="ctr">
            <a:solidFill>
              <a:srgbClr val="666666"/>
            </a:solidFill>
            <a:prstDash val="solid"/>
            <a:miter lim="800000"/>
          </a:ln>
          <a:effectLst/>
        </p:spPr>
      </p:cxnSp>
      <p:sp>
        <p:nvSpPr>
          <p:cNvPr id="411" name="TextBox 410">
            <a:extLst>
              <a:ext uri="{FF2B5EF4-FFF2-40B4-BE49-F238E27FC236}">
                <a16:creationId xmlns:a16="http://schemas.microsoft.com/office/drawing/2014/main" id="{AEDC7584-8105-50A7-A8E9-54344A56C8BF}"/>
              </a:ext>
            </a:extLst>
          </p:cNvPr>
          <p:cNvSpPr txBox="1"/>
          <p:nvPr/>
        </p:nvSpPr>
        <p:spPr>
          <a:xfrm>
            <a:off x="8910957" y="3901234"/>
            <a:ext cx="43591" cy="123111"/>
          </a:xfrm>
          <a:prstGeom prst="rect">
            <a:avLst/>
          </a:prstGeom>
          <a:noFill/>
        </p:spPr>
        <p:txBody>
          <a:bodyPr wrap="square" lIns="0" tIns="0" rIns="0" bIns="0" rtlCol="0">
            <a:spAutoFit/>
          </a:bodyPr>
          <a:lstStyle/>
          <a:p>
            <a:pPr algn="ctr" defTabSz="914286">
              <a:defRPr/>
            </a:pPr>
            <a:r>
              <a:rPr lang="en-US" sz="800">
                <a:solidFill>
                  <a:srgbClr val="000000"/>
                </a:solidFill>
                <a:latin typeface="Arial"/>
                <a:cs typeface="Arial" panose="020B0604020202020204" pitchFamily="34" charset="0"/>
              </a:rPr>
              <a:t>6</a:t>
            </a:r>
          </a:p>
        </p:txBody>
      </p:sp>
      <p:cxnSp>
        <p:nvCxnSpPr>
          <p:cNvPr id="412" name="Straight Connector 411">
            <a:extLst>
              <a:ext uri="{FF2B5EF4-FFF2-40B4-BE49-F238E27FC236}">
                <a16:creationId xmlns:a16="http://schemas.microsoft.com/office/drawing/2014/main" id="{A8241FAB-6D9A-4D76-AF9E-EE96FBA78863}"/>
              </a:ext>
            </a:extLst>
          </p:cNvPr>
          <p:cNvCxnSpPr>
            <a:cxnSpLocks/>
          </p:cNvCxnSpPr>
          <p:nvPr/>
        </p:nvCxnSpPr>
        <p:spPr>
          <a:xfrm rot="5400000">
            <a:off x="8906287" y="3869586"/>
            <a:ext cx="55880" cy="0"/>
          </a:xfrm>
          <a:prstGeom prst="line">
            <a:avLst/>
          </a:prstGeom>
          <a:noFill/>
          <a:ln w="9525" cap="flat" cmpd="sng" algn="ctr">
            <a:solidFill>
              <a:srgbClr val="666666"/>
            </a:solidFill>
            <a:prstDash val="solid"/>
            <a:miter lim="800000"/>
          </a:ln>
          <a:effectLst/>
        </p:spPr>
      </p:cxnSp>
      <p:sp>
        <p:nvSpPr>
          <p:cNvPr id="413" name="TextBox 412">
            <a:extLst>
              <a:ext uri="{FF2B5EF4-FFF2-40B4-BE49-F238E27FC236}">
                <a16:creationId xmlns:a16="http://schemas.microsoft.com/office/drawing/2014/main" id="{0CD776D0-F2F5-13C8-FA2C-DD2F448152F3}"/>
              </a:ext>
            </a:extLst>
          </p:cNvPr>
          <p:cNvSpPr txBox="1"/>
          <p:nvPr/>
        </p:nvSpPr>
        <p:spPr>
          <a:xfrm>
            <a:off x="9139878" y="3901234"/>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12</a:t>
            </a:r>
          </a:p>
        </p:txBody>
      </p:sp>
      <p:cxnSp>
        <p:nvCxnSpPr>
          <p:cNvPr id="414" name="Straight Connector 413">
            <a:extLst>
              <a:ext uri="{FF2B5EF4-FFF2-40B4-BE49-F238E27FC236}">
                <a16:creationId xmlns:a16="http://schemas.microsoft.com/office/drawing/2014/main" id="{99B7E0CC-C139-219B-5792-E0CBB0EBEF38}"/>
              </a:ext>
            </a:extLst>
          </p:cNvPr>
          <p:cNvCxnSpPr>
            <a:cxnSpLocks/>
          </p:cNvCxnSpPr>
          <p:nvPr/>
        </p:nvCxnSpPr>
        <p:spPr>
          <a:xfrm rot="5400000">
            <a:off x="9179062" y="3869586"/>
            <a:ext cx="55880" cy="0"/>
          </a:xfrm>
          <a:prstGeom prst="line">
            <a:avLst/>
          </a:prstGeom>
          <a:noFill/>
          <a:ln w="9525" cap="flat" cmpd="sng" algn="ctr">
            <a:solidFill>
              <a:srgbClr val="666666"/>
            </a:solidFill>
            <a:prstDash val="solid"/>
            <a:miter lim="800000"/>
          </a:ln>
          <a:effectLst/>
        </p:spPr>
      </p:cxnSp>
      <p:sp>
        <p:nvSpPr>
          <p:cNvPr id="415" name="TextBox 414">
            <a:extLst>
              <a:ext uri="{FF2B5EF4-FFF2-40B4-BE49-F238E27FC236}">
                <a16:creationId xmlns:a16="http://schemas.microsoft.com/office/drawing/2014/main" id="{69DF9A8D-A736-9D48-A26F-9D1740671F29}"/>
              </a:ext>
            </a:extLst>
          </p:cNvPr>
          <p:cNvSpPr txBox="1"/>
          <p:nvPr/>
        </p:nvSpPr>
        <p:spPr>
          <a:xfrm>
            <a:off x="9418418" y="3901234"/>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18</a:t>
            </a:r>
          </a:p>
        </p:txBody>
      </p:sp>
      <p:cxnSp>
        <p:nvCxnSpPr>
          <p:cNvPr id="416" name="Straight Connector 415">
            <a:extLst>
              <a:ext uri="{FF2B5EF4-FFF2-40B4-BE49-F238E27FC236}">
                <a16:creationId xmlns:a16="http://schemas.microsoft.com/office/drawing/2014/main" id="{208A8EBE-4943-F7C9-D297-2820B9097127}"/>
              </a:ext>
            </a:extLst>
          </p:cNvPr>
          <p:cNvCxnSpPr>
            <a:cxnSpLocks/>
          </p:cNvCxnSpPr>
          <p:nvPr/>
        </p:nvCxnSpPr>
        <p:spPr>
          <a:xfrm rot="5400000">
            <a:off x="9451839" y="3869586"/>
            <a:ext cx="55880" cy="0"/>
          </a:xfrm>
          <a:prstGeom prst="line">
            <a:avLst/>
          </a:prstGeom>
          <a:noFill/>
          <a:ln w="9525" cap="flat" cmpd="sng" algn="ctr">
            <a:solidFill>
              <a:srgbClr val="666666"/>
            </a:solidFill>
            <a:prstDash val="solid"/>
            <a:miter lim="800000"/>
          </a:ln>
          <a:effectLst/>
        </p:spPr>
      </p:cxnSp>
      <p:sp>
        <p:nvSpPr>
          <p:cNvPr id="417" name="TextBox 416">
            <a:extLst>
              <a:ext uri="{FF2B5EF4-FFF2-40B4-BE49-F238E27FC236}">
                <a16:creationId xmlns:a16="http://schemas.microsoft.com/office/drawing/2014/main" id="{E0ECA9B8-08DB-0410-871C-5DC118C0E15F}"/>
              </a:ext>
            </a:extLst>
          </p:cNvPr>
          <p:cNvSpPr txBox="1"/>
          <p:nvPr/>
        </p:nvSpPr>
        <p:spPr>
          <a:xfrm>
            <a:off x="9694674" y="3901234"/>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24</a:t>
            </a:r>
          </a:p>
        </p:txBody>
      </p:sp>
      <p:cxnSp>
        <p:nvCxnSpPr>
          <p:cNvPr id="418" name="Straight Connector 417">
            <a:extLst>
              <a:ext uri="{FF2B5EF4-FFF2-40B4-BE49-F238E27FC236}">
                <a16:creationId xmlns:a16="http://schemas.microsoft.com/office/drawing/2014/main" id="{9562DFE1-09E6-683C-3EAA-98E80C2071F8}"/>
              </a:ext>
            </a:extLst>
          </p:cNvPr>
          <p:cNvCxnSpPr>
            <a:cxnSpLocks/>
          </p:cNvCxnSpPr>
          <p:nvPr/>
        </p:nvCxnSpPr>
        <p:spPr>
          <a:xfrm rot="5400000">
            <a:off x="9724615" y="3869586"/>
            <a:ext cx="55880" cy="0"/>
          </a:xfrm>
          <a:prstGeom prst="line">
            <a:avLst/>
          </a:prstGeom>
          <a:noFill/>
          <a:ln w="9525" cap="flat" cmpd="sng" algn="ctr">
            <a:solidFill>
              <a:srgbClr val="666666"/>
            </a:solidFill>
            <a:prstDash val="solid"/>
            <a:miter lim="800000"/>
          </a:ln>
          <a:effectLst/>
        </p:spPr>
      </p:cxnSp>
      <p:sp>
        <p:nvSpPr>
          <p:cNvPr id="419" name="TextBox 418">
            <a:extLst>
              <a:ext uri="{FF2B5EF4-FFF2-40B4-BE49-F238E27FC236}">
                <a16:creationId xmlns:a16="http://schemas.microsoft.com/office/drawing/2014/main" id="{F8758E86-89E5-9D67-E36A-78480133737F}"/>
              </a:ext>
            </a:extLst>
          </p:cNvPr>
          <p:cNvSpPr txBox="1"/>
          <p:nvPr/>
        </p:nvSpPr>
        <p:spPr>
          <a:xfrm>
            <a:off x="9967651" y="3901234"/>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30</a:t>
            </a:r>
          </a:p>
        </p:txBody>
      </p:sp>
      <p:cxnSp>
        <p:nvCxnSpPr>
          <p:cNvPr id="420" name="Straight Connector 419">
            <a:extLst>
              <a:ext uri="{FF2B5EF4-FFF2-40B4-BE49-F238E27FC236}">
                <a16:creationId xmlns:a16="http://schemas.microsoft.com/office/drawing/2014/main" id="{9117F70F-491C-8492-5C6E-B41EDDE083AA}"/>
              </a:ext>
            </a:extLst>
          </p:cNvPr>
          <p:cNvCxnSpPr>
            <a:cxnSpLocks/>
          </p:cNvCxnSpPr>
          <p:nvPr/>
        </p:nvCxnSpPr>
        <p:spPr>
          <a:xfrm rot="5400000">
            <a:off x="9997391" y="3869586"/>
            <a:ext cx="55880" cy="0"/>
          </a:xfrm>
          <a:prstGeom prst="line">
            <a:avLst/>
          </a:prstGeom>
          <a:noFill/>
          <a:ln w="9525" cap="flat" cmpd="sng" algn="ctr">
            <a:solidFill>
              <a:srgbClr val="666666"/>
            </a:solidFill>
            <a:prstDash val="solid"/>
            <a:miter lim="800000"/>
          </a:ln>
          <a:effectLst/>
        </p:spPr>
      </p:cxnSp>
      <p:sp>
        <p:nvSpPr>
          <p:cNvPr id="421" name="TextBox 420">
            <a:extLst>
              <a:ext uri="{FF2B5EF4-FFF2-40B4-BE49-F238E27FC236}">
                <a16:creationId xmlns:a16="http://schemas.microsoft.com/office/drawing/2014/main" id="{29B0EB8E-C876-572A-1531-282C47745A51}"/>
              </a:ext>
            </a:extLst>
          </p:cNvPr>
          <p:cNvSpPr txBox="1"/>
          <p:nvPr/>
        </p:nvSpPr>
        <p:spPr>
          <a:xfrm>
            <a:off x="10513607" y="3901234"/>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42</a:t>
            </a:r>
          </a:p>
        </p:txBody>
      </p:sp>
      <p:cxnSp>
        <p:nvCxnSpPr>
          <p:cNvPr id="422" name="Straight Connector 421">
            <a:extLst>
              <a:ext uri="{FF2B5EF4-FFF2-40B4-BE49-F238E27FC236}">
                <a16:creationId xmlns:a16="http://schemas.microsoft.com/office/drawing/2014/main" id="{FF497319-9D43-0E33-C0D7-7EF88ACA11B3}"/>
              </a:ext>
            </a:extLst>
          </p:cNvPr>
          <p:cNvCxnSpPr>
            <a:cxnSpLocks/>
          </p:cNvCxnSpPr>
          <p:nvPr/>
        </p:nvCxnSpPr>
        <p:spPr>
          <a:xfrm rot="5400000">
            <a:off x="10542945" y="3869586"/>
            <a:ext cx="55880" cy="0"/>
          </a:xfrm>
          <a:prstGeom prst="line">
            <a:avLst/>
          </a:prstGeom>
          <a:noFill/>
          <a:ln w="9525" cap="flat" cmpd="sng" algn="ctr">
            <a:solidFill>
              <a:srgbClr val="666666"/>
            </a:solidFill>
            <a:prstDash val="solid"/>
            <a:miter lim="800000"/>
          </a:ln>
          <a:effectLst/>
        </p:spPr>
      </p:cxnSp>
      <p:sp>
        <p:nvSpPr>
          <p:cNvPr id="423" name="TextBox 422">
            <a:extLst>
              <a:ext uri="{FF2B5EF4-FFF2-40B4-BE49-F238E27FC236}">
                <a16:creationId xmlns:a16="http://schemas.microsoft.com/office/drawing/2014/main" id="{10BF0F00-D429-714C-8B18-1F50734CACFE}"/>
              </a:ext>
            </a:extLst>
          </p:cNvPr>
          <p:cNvSpPr txBox="1"/>
          <p:nvPr/>
        </p:nvSpPr>
        <p:spPr>
          <a:xfrm>
            <a:off x="11059563" y="3901234"/>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54</a:t>
            </a:r>
          </a:p>
        </p:txBody>
      </p:sp>
      <p:cxnSp>
        <p:nvCxnSpPr>
          <p:cNvPr id="424" name="Straight Connector 423">
            <a:extLst>
              <a:ext uri="{FF2B5EF4-FFF2-40B4-BE49-F238E27FC236}">
                <a16:creationId xmlns:a16="http://schemas.microsoft.com/office/drawing/2014/main" id="{B1BFA898-9D24-5438-6709-795A792A1E71}"/>
              </a:ext>
            </a:extLst>
          </p:cNvPr>
          <p:cNvCxnSpPr>
            <a:cxnSpLocks/>
          </p:cNvCxnSpPr>
          <p:nvPr/>
        </p:nvCxnSpPr>
        <p:spPr>
          <a:xfrm rot="5400000">
            <a:off x="11088497" y="3869586"/>
            <a:ext cx="55880" cy="0"/>
          </a:xfrm>
          <a:prstGeom prst="line">
            <a:avLst/>
          </a:prstGeom>
          <a:noFill/>
          <a:ln w="9525" cap="flat" cmpd="sng" algn="ctr">
            <a:solidFill>
              <a:srgbClr val="666666"/>
            </a:solidFill>
            <a:prstDash val="solid"/>
            <a:miter lim="800000"/>
          </a:ln>
          <a:effectLst/>
        </p:spPr>
      </p:cxnSp>
      <p:sp>
        <p:nvSpPr>
          <p:cNvPr id="425" name="TextBox 424">
            <a:extLst>
              <a:ext uri="{FF2B5EF4-FFF2-40B4-BE49-F238E27FC236}">
                <a16:creationId xmlns:a16="http://schemas.microsoft.com/office/drawing/2014/main" id="{E981A727-655D-A2AF-F350-13167469461B}"/>
              </a:ext>
            </a:extLst>
          </p:cNvPr>
          <p:cNvSpPr txBox="1"/>
          <p:nvPr/>
        </p:nvSpPr>
        <p:spPr>
          <a:xfrm>
            <a:off x="11605519" y="3901234"/>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66</a:t>
            </a:r>
          </a:p>
        </p:txBody>
      </p:sp>
      <p:cxnSp>
        <p:nvCxnSpPr>
          <p:cNvPr id="426" name="Straight Connector 425">
            <a:extLst>
              <a:ext uri="{FF2B5EF4-FFF2-40B4-BE49-F238E27FC236}">
                <a16:creationId xmlns:a16="http://schemas.microsoft.com/office/drawing/2014/main" id="{DA822233-D796-27AF-D664-F8B4B6E0C878}"/>
              </a:ext>
            </a:extLst>
          </p:cNvPr>
          <p:cNvCxnSpPr>
            <a:cxnSpLocks/>
          </p:cNvCxnSpPr>
          <p:nvPr/>
        </p:nvCxnSpPr>
        <p:spPr>
          <a:xfrm rot="5400000">
            <a:off x="11634045" y="3869586"/>
            <a:ext cx="55880" cy="0"/>
          </a:xfrm>
          <a:prstGeom prst="line">
            <a:avLst/>
          </a:prstGeom>
          <a:noFill/>
          <a:ln w="9525" cap="flat" cmpd="sng" algn="ctr">
            <a:solidFill>
              <a:srgbClr val="666666"/>
            </a:solidFill>
            <a:prstDash val="solid"/>
            <a:miter lim="800000"/>
          </a:ln>
          <a:effectLst/>
        </p:spPr>
      </p:cxnSp>
      <p:sp>
        <p:nvSpPr>
          <p:cNvPr id="427" name="TextBox 426">
            <a:extLst>
              <a:ext uri="{FF2B5EF4-FFF2-40B4-BE49-F238E27FC236}">
                <a16:creationId xmlns:a16="http://schemas.microsoft.com/office/drawing/2014/main" id="{E4E8E9DD-050A-DB52-C8E3-D0911BA1C8F6}"/>
              </a:ext>
            </a:extLst>
          </p:cNvPr>
          <p:cNvSpPr txBox="1"/>
          <p:nvPr/>
        </p:nvSpPr>
        <p:spPr>
          <a:xfrm>
            <a:off x="8607781" y="4077208"/>
            <a:ext cx="3204083" cy="153888"/>
          </a:xfrm>
          <a:prstGeom prst="rect">
            <a:avLst/>
          </a:prstGeom>
          <a:noFill/>
        </p:spPr>
        <p:txBody>
          <a:bodyPr wrap="square" lIns="0" tIns="0" rIns="0" bIns="0" rtlCol="0">
            <a:spAutoFit/>
          </a:bodyPr>
          <a:lstStyle/>
          <a:p>
            <a:pPr algn="ctr" defTabSz="914286">
              <a:defRPr/>
            </a:pPr>
            <a:r>
              <a:rPr lang="en-US" sz="1000" b="1" dirty="0">
                <a:solidFill>
                  <a:srgbClr val="000000"/>
                </a:solidFill>
                <a:latin typeface="Arial"/>
                <a:cs typeface="Arial" panose="020B0604020202020204" pitchFamily="34" charset="0"/>
              </a:rPr>
              <a:t>Time (months)</a:t>
            </a:r>
          </a:p>
        </p:txBody>
      </p:sp>
      <p:sp>
        <p:nvSpPr>
          <p:cNvPr id="428" name="TextBox 427">
            <a:extLst>
              <a:ext uri="{FF2B5EF4-FFF2-40B4-BE49-F238E27FC236}">
                <a16:creationId xmlns:a16="http://schemas.microsoft.com/office/drawing/2014/main" id="{0AD7E652-E976-FC22-F717-9B298E6C9970}"/>
              </a:ext>
            </a:extLst>
          </p:cNvPr>
          <p:cNvSpPr txBox="1"/>
          <p:nvPr/>
        </p:nvSpPr>
        <p:spPr>
          <a:xfrm>
            <a:off x="10240630" y="3901234"/>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36</a:t>
            </a:r>
          </a:p>
        </p:txBody>
      </p:sp>
      <p:cxnSp>
        <p:nvCxnSpPr>
          <p:cNvPr id="429" name="Straight Connector 428">
            <a:extLst>
              <a:ext uri="{FF2B5EF4-FFF2-40B4-BE49-F238E27FC236}">
                <a16:creationId xmlns:a16="http://schemas.microsoft.com/office/drawing/2014/main" id="{EC86D84D-C2D3-240A-26BF-AD83B83C9233}"/>
              </a:ext>
            </a:extLst>
          </p:cNvPr>
          <p:cNvCxnSpPr>
            <a:cxnSpLocks/>
          </p:cNvCxnSpPr>
          <p:nvPr/>
        </p:nvCxnSpPr>
        <p:spPr>
          <a:xfrm rot="5400000">
            <a:off x="10270167" y="3869586"/>
            <a:ext cx="55880" cy="0"/>
          </a:xfrm>
          <a:prstGeom prst="line">
            <a:avLst/>
          </a:prstGeom>
          <a:noFill/>
          <a:ln w="9525" cap="flat" cmpd="sng" algn="ctr">
            <a:solidFill>
              <a:srgbClr val="666666"/>
            </a:solidFill>
            <a:prstDash val="solid"/>
            <a:miter lim="800000"/>
          </a:ln>
          <a:effectLst/>
        </p:spPr>
      </p:cxnSp>
      <p:sp>
        <p:nvSpPr>
          <p:cNvPr id="430" name="TextBox 429">
            <a:extLst>
              <a:ext uri="{FF2B5EF4-FFF2-40B4-BE49-F238E27FC236}">
                <a16:creationId xmlns:a16="http://schemas.microsoft.com/office/drawing/2014/main" id="{6E11089F-FD16-8C17-08F4-CC652F6616FA}"/>
              </a:ext>
            </a:extLst>
          </p:cNvPr>
          <p:cNvSpPr txBox="1"/>
          <p:nvPr/>
        </p:nvSpPr>
        <p:spPr>
          <a:xfrm>
            <a:off x="10786584" y="3901234"/>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48</a:t>
            </a:r>
          </a:p>
        </p:txBody>
      </p:sp>
      <p:cxnSp>
        <p:nvCxnSpPr>
          <p:cNvPr id="431" name="Straight Connector 430">
            <a:extLst>
              <a:ext uri="{FF2B5EF4-FFF2-40B4-BE49-F238E27FC236}">
                <a16:creationId xmlns:a16="http://schemas.microsoft.com/office/drawing/2014/main" id="{B5A8E9D0-3139-955E-10AA-F9DABAE548AF}"/>
              </a:ext>
            </a:extLst>
          </p:cNvPr>
          <p:cNvCxnSpPr>
            <a:cxnSpLocks/>
          </p:cNvCxnSpPr>
          <p:nvPr/>
        </p:nvCxnSpPr>
        <p:spPr>
          <a:xfrm rot="5400000">
            <a:off x="10815719" y="3869586"/>
            <a:ext cx="55880" cy="0"/>
          </a:xfrm>
          <a:prstGeom prst="line">
            <a:avLst/>
          </a:prstGeom>
          <a:noFill/>
          <a:ln w="9525" cap="flat" cmpd="sng" algn="ctr">
            <a:solidFill>
              <a:srgbClr val="666666"/>
            </a:solidFill>
            <a:prstDash val="solid"/>
            <a:miter lim="800000"/>
          </a:ln>
          <a:effectLst/>
        </p:spPr>
      </p:cxnSp>
      <p:sp>
        <p:nvSpPr>
          <p:cNvPr id="432" name="TextBox 431">
            <a:extLst>
              <a:ext uri="{FF2B5EF4-FFF2-40B4-BE49-F238E27FC236}">
                <a16:creationId xmlns:a16="http://schemas.microsoft.com/office/drawing/2014/main" id="{C17617E4-90A1-C2A3-3E35-B4F37CC523D7}"/>
              </a:ext>
            </a:extLst>
          </p:cNvPr>
          <p:cNvSpPr txBox="1"/>
          <p:nvPr/>
        </p:nvSpPr>
        <p:spPr>
          <a:xfrm>
            <a:off x="11332540" y="3901234"/>
            <a:ext cx="115416" cy="123111"/>
          </a:xfrm>
          <a:prstGeom prst="rect">
            <a:avLst/>
          </a:prstGeom>
          <a:noFill/>
        </p:spPr>
        <p:txBody>
          <a:bodyPr wrap="none" lIns="0" tIns="0" rIns="0" bIns="0" rtlCol="0">
            <a:spAutoFit/>
          </a:bodyPr>
          <a:lstStyle/>
          <a:p>
            <a:pPr algn="ctr" defTabSz="914286">
              <a:defRPr/>
            </a:pPr>
            <a:r>
              <a:rPr lang="en-US" sz="800">
                <a:solidFill>
                  <a:srgbClr val="000000"/>
                </a:solidFill>
                <a:latin typeface="Arial"/>
                <a:cs typeface="Arial" panose="020B0604020202020204" pitchFamily="34" charset="0"/>
              </a:rPr>
              <a:t>60</a:t>
            </a:r>
          </a:p>
        </p:txBody>
      </p:sp>
      <p:cxnSp>
        <p:nvCxnSpPr>
          <p:cNvPr id="433" name="Straight Connector 432">
            <a:extLst>
              <a:ext uri="{FF2B5EF4-FFF2-40B4-BE49-F238E27FC236}">
                <a16:creationId xmlns:a16="http://schemas.microsoft.com/office/drawing/2014/main" id="{74B30F83-6CBF-79A4-12AF-FDB697C9685C}"/>
              </a:ext>
            </a:extLst>
          </p:cNvPr>
          <p:cNvCxnSpPr>
            <a:cxnSpLocks/>
          </p:cNvCxnSpPr>
          <p:nvPr/>
        </p:nvCxnSpPr>
        <p:spPr>
          <a:xfrm rot="5400000">
            <a:off x="11361273" y="3869586"/>
            <a:ext cx="55880" cy="0"/>
          </a:xfrm>
          <a:prstGeom prst="line">
            <a:avLst/>
          </a:prstGeom>
          <a:noFill/>
          <a:ln w="9525" cap="flat" cmpd="sng" algn="ctr">
            <a:solidFill>
              <a:srgbClr val="666666"/>
            </a:solidFill>
            <a:prstDash val="solid"/>
            <a:miter lim="800000"/>
          </a:ln>
          <a:effectLst/>
        </p:spPr>
      </p:cxnSp>
      <p:grpSp>
        <p:nvGrpSpPr>
          <p:cNvPr id="434" name="Group 433">
            <a:extLst>
              <a:ext uri="{FF2B5EF4-FFF2-40B4-BE49-F238E27FC236}">
                <a16:creationId xmlns:a16="http://schemas.microsoft.com/office/drawing/2014/main" id="{7F8EF7A4-DDEE-0F45-B594-B78F4A181F9D}"/>
              </a:ext>
            </a:extLst>
          </p:cNvPr>
          <p:cNvGrpSpPr/>
          <p:nvPr/>
        </p:nvGrpSpPr>
        <p:grpSpPr>
          <a:xfrm>
            <a:off x="8659015" y="1751891"/>
            <a:ext cx="3009025" cy="2087107"/>
            <a:chOff x="923336" y="1972907"/>
            <a:chExt cx="3009025" cy="2087378"/>
          </a:xfrm>
        </p:grpSpPr>
        <p:cxnSp>
          <p:nvCxnSpPr>
            <p:cNvPr id="435" name="Straight Connector 434">
              <a:extLst>
                <a:ext uri="{FF2B5EF4-FFF2-40B4-BE49-F238E27FC236}">
                  <a16:creationId xmlns:a16="http://schemas.microsoft.com/office/drawing/2014/main" id="{905D830E-DDC0-856C-26CB-51A3855058A4}"/>
                </a:ext>
              </a:extLst>
            </p:cNvPr>
            <p:cNvCxnSpPr>
              <a:cxnSpLocks/>
            </p:cNvCxnSpPr>
            <p:nvPr/>
          </p:nvCxnSpPr>
          <p:spPr>
            <a:xfrm>
              <a:off x="924306" y="1972907"/>
              <a:ext cx="0" cy="2086381"/>
            </a:xfrm>
            <a:prstGeom prst="line">
              <a:avLst/>
            </a:prstGeom>
            <a:noFill/>
            <a:ln w="9525" cap="flat" cmpd="sng" algn="ctr">
              <a:solidFill>
                <a:srgbClr val="666666"/>
              </a:solidFill>
              <a:prstDash val="solid"/>
              <a:miter lim="800000"/>
            </a:ln>
            <a:effectLst/>
          </p:spPr>
        </p:cxnSp>
        <p:cxnSp>
          <p:nvCxnSpPr>
            <p:cNvPr id="436" name="Straight Connector 435">
              <a:extLst>
                <a:ext uri="{FF2B5EF4-FFF2-40B4-BE49-F238E27FC236}">
                  <a16:creationId xmlns:a16="http://schemas.microsoft.com/office/drawing/2014/main" id="{33CB3C8A-FB8E-BBA2-0552-F764D223068C}"/>
                </a:ext>
              </a:extLst>
            </p:cNvPr>
            <p:cNvCxnSpPr>
              <a:cxnSpLocks/>
            </p:cNvCxnSpPr>
            <p:nvPr/>
          </p:nvCxnSpPr>
          <p:spPr>
            <a:xfrm flipH="1">
              <a:off x="923336" y="4060285"/>
              <a:ext cx="3009025" cy="0"/>
            </a:xfrm>
            <a:prstGeom prst="line">
              <a:avLst/>
            </a:prstGeom>
            <a:noFill/>
            <a:ln w="9525" cap="flat" cmpd="sng" algn="ctr">
              <a:solidFill>
                <a:srgbClr val="666666"/>
              </a:solidFill>
              <a:prstDash val="solid"/>
              <a:miter lim="800000"/>
            </a:ln>
            <a:effectLst/>
          </p:spPr>
        </p:cxnSp>
      </p:grpSp>
      <p:sp>
        <p:nvSpPr>
          <p:cNvPr id="437" name="TextBox 436">
            <a:extLst>
              <a:ext uri="{FF2B5EF4-FFF2-40B4-BE49-F238E27FC236}">
                <a16:creationId xmlns:a16="http://schemas.microsoft.com/office/drawing/2014/main" id="{AEF8D763-573A-CBB1-8B60-1C5ECB66C018}"/>
              </a:ext>
            </a:extLst>
          </p:cNvPr>
          <p:cNvSpPr txBox="1"/>
          <p:nvPr/>
        </p:nvSpPr>
        <p:spPr>
          <a:xfrm>
            <a:off x="602442" y="5600872"/>
            <a:ext cx="10988928" cy="323493"/>
          </a:xfrm>
          <a:prstGeom prst="roundRect">
            <a:avLst/>
          </a:prstGeom>
          <a:solidFill>
            <a:srgbClr val="FFFFFF"/>
          </a:solidFill>
          <a:ln w="28575" cap="flat" cmpd="sng" algn="ctr">
            <a:solidFill>
              <a:srgbClr val="0070C0"/>
            </a:solidFill>
            <a:prstDash val="solid"/>
            <a:miter lim="800000"/>
          </a:ln>
          <a:effectLst/>
        </p:spPr>
        <p:txBody>
          <a:bodyPr wrap="square" tIns="45720" bIns="45720" anchor="ctr">
            <a:spAutoFit/>
          </a:bodyPr>
          <a:lstStyle/>
          <a:p>
            <a:pPr algn="ctr" defTabSz="914286">
              <a:defRPr/>
            </a:pPr>
            <a:r>
              <a:rPr lang="en-GB" sz="1300" kern="0" dirty="0">
                <a:solidFill>
                  <a:srgbClr val="000000"/>
                </a:solidFill>
                <a:latin typeface="Arial"/>
                <a:cs typeface="Arial" panose="020B0604020202020204" pitchFamily="34" charset="0"/>
              </a:rPr>
              <a:t>Median </a:t>
            </a:r>
            <a:r>
              <a:rPr lang="en-GB" sz="1300" kern="0" dirty="0" err="1">
                <a:solidFill>
                  <a:srgbClr val="000000"/>
                </a:solidFill>
                <a:latin typeface="Arial"/>
                <a:cs typeface="Arial" panose="020B0604020202020204" pitchFamily="34" charset="0"/>
              </a:rPr>
              <a:t>rwPFS</a:t>
            </a:r>
            <a:r>
              <a:rPr lang="en-GB" sz="1300" kern="0" dirty="0">
                <a:solidFill>
                  <a:srgbClr val="000000"/>
                </a:solidFill>
                <a:latin typeface="Arial"/>
                <a:cs typeface="Arial" panose="020B0604020202020204" pitchFamily="34" charset="0"/>
              </a:rPr>
              <a:t>* was </a:t>
            </a:r>
            <a:r>
              <a:rPr lang="en-US" sz="1300" kern="0" dirty="0">
                <a:solidFill>
                  <a:srgbClr val="000000"/>
                </a:solidFill>
                <a:latin typeface="Arial"/>
                <a:cs typeface="Arial" panose="020B0604020202020204" pitchFamily="34" charset="0"/>
              </a:rPr>
              <a:t>statistically </a:t>
            </a:r>
            <a:r>
              <a:rPr lang="en-GB" sz="1300" kern="0" dirty="0">
                <a:solidFill>
                  <a:srgbClr val="000000"/>
                </a:solidFill>
                <a:latin typeface="Arial"/>
                <a:cs typeface="Arial" panose="020B0604020202020204" pitchFamily="34" charset="0"/>
              </a:rPr>
              <a:t>significantly longer among patients who </a:t>
            </a:r>
            <a:r>
              <a:rPr lang="en-GB" sz="1300" kern="0" dirty="0">
                <a:latin typeface="Arial"/>
                <a:cs typeface="Arial" panose="020B0604020202020204" pitchFamily="34" charset="0"/>
              </a:rPr>
              <a:t>received PAL+ AI versus AI alone </a:t>
            </a:r>
            <a:r>
              <a:rPr lang="en-GB" sz="1300" kern="0" dirty="0">
                <a:solidFill>
                  <a:srgbClr val="000000"/>
                </a:solidFill>
                <a:latin typeface="Arial"/>
                <a:cs typeface="Arial" panose="020B0604020202020204" pitchFamily="34" charset="0"/>
              </a:rPr>
              <a:t>before and after </a:t>
            </a:r>
            <a:r>
              <a:rPr lang="en-GB" sz="1300" kern="0" dirty="0" err="1">
                <a:solidFill>
                  <a:srgbClr val="000000"/>
                </a:solidFill>
                <a:latin typeface="Arial"/>
                <a:cs typeface="Arial" panose="020B0604020202020204" pitchFamily="34" charset="0"/>
              </a:rPr>
              <a:t>sIPTW</a:t>
            </a:r>
            <a:r>
              <a:rPr lang="en-GB" sz="1300" kern="0" dirty="0">
                <a:solidFill>
                  <a:srgbClr val="000000"/>
                </a:solidFill>
                <a:latin typeface="Arial"/>
                <a:cs typeface="Arial" panose="020B0604020202020204" pitchFamily="34" charset="0"/>
              </a:rPr>
              <a:t> and PSM</a:t>
            </a:r>
          </a:p>
        </p:txBody>
      </p:sp>
      <p:graphicFrame>
        <p:nvGraphicFramePr>
          <p:cNvPr id="438" name="Table 437">
            <a:extLst>
              <a:ext uri="{FF2B5EF4-FFF2-40B4-BE49-F238E27FC236}">
                <a16:creationId xmlns:a16="http://schemas.microsoft.com/office/drawing/2014/main" id="{C19862E8-ED98-1B8C-43AD-DCD7E7DE5112}"/>
              </a:ext>
            </a:extLst>
          </p:cNvPr>
          <p:cNvGraphicFramePr>
            <a:graphicFrameLocks noGrp="1"/>
          </p:cNvGraphicFramePr>
          <p:nvPr>
            <p:extLst>
              <p:ext uri="{D42A27DB-BD31-4B8C-83A1-F6EECF244321}">
                <p14:modId xmlns:p14="http://schemas.microsoft.com/office/powerpoint/2010/main" val="1894593535"/>
              </p:ext>
            </p:extLst>
          </p:nvPr>
        </p:nvGraphicFramePr>
        <p:xfrm>
          <a:off x="8610260" y="4812559"/>
          <a:ext cx="3157227" cy="457194"/>
        </p:xfrm>
        <a:graphic>
          <a:graphicData uri="http://schemas.openxmlformats.org/drawingml/2006/table">
            <a:tbl>
              <a:tblPr/>
              <a:tblGrid>
                <a:gridCol w="1030961">
                  <a:extLst>
                    <a:ext uri="{9D8B030D-6E8A-4147-A177-3AD203B41FA5}">
                      <a16:colId xmlns:a16="http://schemas.microsoft.com/office/drawing/2014/main" val="20000"/>
                    </a:ext>
                  </a:extLst>
                </a:gridCol>
                <a:gridCol w="1045525">
                  <a:extLst>
                    <a:ext uri="{9D8B030D-6E8A-4147-A177-3AD203B41FA5}">
                      <a16:colId xmlns:a16="http://schemas.microsoft.com/office/drawing/2014/main" val="20001"/>
                    </a:ext>
                  </a:extLst>
                </a:gridCol>
                <a:gridCol w="1080741">
                  <a:extLst>
                    <a:ext uri="{9D8B030D-6E8A-4147-A177-3AD203B41FA5}">
                      <a16:colId xmlns:a16="http://schemas.microsoft.com/office/drawing/2014/main" val="20002"/>
                    </a:ext>
                  </a:extLst>
                </a:gridCol>
              </a:tblGrid>
              <a:tr h="164589">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90000"/>
                        </a:lnSpc>
                      </a:pPr>
                      <a:endParaRPr lang="en-US" sz="90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7EBA00"/>
                          </a:solidFill>
                          <a:latin typeface="+mn-lt"/>
                        </a:rPr>
                        <a:t>PAL+ AI</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chemeClr val="tx2"/>
                          </a:solidFill>
                          <a:latin typeface="+mn-lt"/>
                        </a:rPr>
                        <a:t>AI</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260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b="1" kern="1200">
                          <a:solidFill>
                            <a:schemeClr val="tx1"/>
                          </a:solidFill>
                          <a:latin typeface="+mn-lt"/>
                          <a:ea typeface="+mn-ea"/>
                          <a:cs typeface="+mn-cs"/>
                        </a:rPr>
                        <a:t>Median follow-up (IQR), months</a:t>
                      </a:r>
                      <a:endParaRPr lang="en-US" sz="900" b="0" kern="1200">
                        <a:solidFill>
                          <a:schemeClr val="tx1"/>
                        </a:solidFill>
                        <a:latin typeface="+mn-lt"/>
                        <a:ea typeface="+mn-ea"/>
                        <a:cs typeface="+mn-cs"/>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7EBA00"/>
                          </a:solidFill>
                          <a:latin typeface="+mn-lt"/>
                          <a:ea typeface="+mn-ea"/>
                          <a:cs typeface="+mn-cs"/>
                        </a:rPr>
                        <a:t>23.4 (13.1–37.8)</a:t>
                      </a:r>
                      <a:endParaRPr lang="en-US" sz="900" b="0" i="0" u="none" strike="noStrike" kern="1200" baseline="0">
                        <a:solidFill>
                          <a:srgbClr val="7EBA00"/>
                        </a:solidFill>
                        <a:latin typeface="+mn-lt"/>
                        <a:ea typeface="+mn-ea"/>
                        <a:cs typeface="+mn-cs"/>
                      </a:endParaRP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24.9 (12.4–44.4)</a:t>
                      </a:r>
                      <a:endParaRPr lang="en-US" sz="900" b="0" i="0" u="none" strike="noStrike" kern="1200" baseline="0" dirty="0">
                        <a:solidFill>
                          <a:schemeClr val="tx2"/>
                        </a:solidFill>
                        <a:latin typeface="+mn-lt"/>
                        <a:ea typeface="+mn-ea"/>
                        <a:cs typeface="+mn-cs"/>
                      </a:endParaRP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439" name="Table 438">
            <a:extLst>
              <a:ext uri="{FF2B5EF4-FFF2-40B4-BE49-F238E27FC236}">
                <a16:creationId xmlns:a16="http://schemas.microsoft.com/office/drawing/2014/main" id="{89E905C4-7DC8-7EA3-CBE9-2E46080C875C}"/>
              </a:ext>
            </a:extLst>
          </p:cNvPr>
          <p:cNvGraphicFramePr>
            <a:graphicFrameLocks noGrp="1"/>
          </p:cNvGraphicFramePr>
          <p:nvPr>
            <p:extLst>
              <p:ext uri="{D42A27DB-BD31-4B8C-83A1-F6EECF244321}">
                <p14:modId xmlns:p14="http://schemas.microsoft.com/office/powerpoint/2010/main" val="2180772119"/>
              </p:ext>
            </p:extLst>
          </p:nvPr>
        </p:nvGraphicFramePr>
        <p:xfrm>
          <a:off x="4765340" y="4812559"/>
          <a:ext cx="3157227" cy="457194"/>
        </p:xfrm>
        <a:graphic>
          <a:graphicData uri="http://schemas.openxmlformats.org/drawingml/2006/table">
            <a:tbl>
              <a:tblPr/>
              <a:tblGrid>
                <a:gridCol w="1030961">
                  <a:extLst>
                    <a:ext uri="{9D8B030D-6E8A-4147-A177-3AD203B41FA5}">
                      <a16:colId xmlns:a16="http://schemas.microsoft.com/office/drawing/2014/main" val="20000"/>
                    </a:ext>
                  </a:extLst>
                </a:gridCol>
                <a:gridCol w="1045525">
                  <a:extLst>
                    <a:ext uri="{9D8B030D-6E8A-4147-A177-3AD203B41FA5}">
                      <a16:colId xmlns:a16="http://schemas.microsoft.com/office/drawing/2014/main" val="20001"/>
                    </a:ext>
                  </a:extLst>
                </a:gridCol>
                <a:gridCol w="1080741">
                  <a:extLst>
                    <a:ext uri="{9D8B030D-6E8A-4147-A177-3AD203B41FA5}">
                      <a16:colId xmlns:a16="http://schemas.microsoft.com/office/drawing/2014/main" val="20002"/>
                    </a:ext>
                  </a:extLst>
                </a:gridCol>
              </a:tblGrid>
              <a:tr h="164589">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90000"/>
                        </a:lnSpc>
                      </a:pPr>
                      <a:endParaRPr lang="en-US" sz="90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7EBA00"/>
                          </a:solidFill>
                          <a:latin typeface="+mn-lt"/>
                        </a:rPr>
                        <a:t>PAL+ AI</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chemeClr val="tx2"/>
                          </a:solidFill>
                          <a:latin typeface="+mn-lt"/>
                        </a:rPr>
                        <a:t>AI</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260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900" b="1" kern="1200">
                          <a:solidFill>
                            <a:schemeClr val="tx1"/>
                          </a:solidFill>
                          <a:latin typeface="+mn-lt"/>
                          <a:ea typeface="+mn-ea"/>
                          <a:cs typeface="+mn-cs"/>
                        </a:rPr>
                        <a:t>Median follow-up (IQR), months</a:t>
                      </a:r>
                      <a:endParaRPr lang="en-US" sz="900" b="0" kern="1200">
                        <a:solidFill>
                          <a:schemeClr val="tx1"/>
                        </a:solidFill>
                        <a:latin typeface="+mn-lt"/>
                        <a:ea typeface="+mn-ea"/>
                        <a:cs typeface="+mn-cs"/>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7EBA00"/>
                          </a:solidFill>
                          <a:latin typeface="+mn-lt"/>
                          <a:ea typeface="+mn-ea"/>
                          <a:cs typeface="+mn-cs"/>
                        </a:rPr>
                        <a:t>23.9 (12.8–38.0)</a:t>
                      </a:r>
                      <a:endParaRPr lang="en-US" sz="900" b="0" i="0" u="none" strike="noStrike" kern="1200" baseline="0">
                        <a:solidFill>
                          <a:srgbClr val="7EBA00"/>
                        </a:solidFill>
                        <a:latin typeface="+mn-lt"/>
                        <a:ea typeface="+mn-ea"/>
                        <a:cs typeface="+mn-cs"/>
                      </a:endParaRP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24.5 (12.0–42.9)</a:t>
                      </a:r>
                      <a:endParaRPr lang="en-US" sz="900" b="0" i="0" u="none" strike="noStrike" kern="1200" baseline="0" dirty="0">
                        <a:solidFill>
                          <a:schemeClr val="tx2"/>
                        </a:solidFill>
                        <a:latin typeface="+mn-lt"/>
                        <a:ea typeface="+mn-ea"/>
                        <a:cs typeface="+mn-cs"/>
                      </a:endParaRP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440" name="Table 439">
            <a:extLst>
              <a:ext uri="{FF2B5EF4-FFF2-40B4-BE49-F238E27FC236}">
                <a16:creationId xmlns:a16="http://schemas.microsoft.com/office/drawing/2014/main" id="{82D06CE8-4338-1825-ECC4-C651B2D8628F}"/>
              </a:ext>
            </a:extLst>
          </p:cNvPr>
          <p:cNvGraphicFramePr>
            <a:graphicFrameLocks noGrp="1"/>
          </p:cNvGraphicFramePr>
          <p:nvPr>
            <p:extLst>
              <p:ext uri="{D42A27DB-BD31-4B8C-83A1-F6EECF244321}">
                <p14:modId xmlns:p14="http://schemas.microsoft.com/office/powerpoint/2010/main" val="3496199578"/>
              </p:ext>
            </p:extLst>
          </p:nvPr>
        </p:nvGraphicFramePr>
        <p:xfrm>
          <a:off x="843263" y="4812559"/>
          <a:ext cx="3157227" cy="457194"/>
        </p:xfrm>
        <a:graphic>
          <a:graphicData uri="http://schemas.openxmlformats.org/drawingml/2006/table">
            <a:tbl>
              <a:tblPr/>
              <a:tblGrid>
                <a:gridCol w="1030961">
                  <a:extLst>
                    <a:ext uri="{9D8B030D-6E8A-4147-A177-3AD203B41FA5}">
                      <a16:colId xmlns:a16="http://schemas.microsoft.com/office/drawing/2014/main" val="20000"/>
                    </a:ext>
                  </a:extLst>
                </a:gridCol>
                <a:gridCol w="1045525">
                  <a:extLst>
                    <a:ext uri="{9D8B030D-6E8A-4147-A177-3AD203B41FA5}">
                      <a16:colId xmlns:a16="http://schemas.microsoft.com/office/drawing/2014/main" val="20001"/>
                    </a:ext>
                  </a:extLst>
                </a:gridCol>
                <a:gridCol w="1080741">
                  <a:extLst>
                    <a:ext uri="{9D8B030D-6E8A-4147-A177-3AD203B41FA5}">
                      <a16:colId xmlns:a16="http://schemas.microsoft.com/office/drawing/2014/main" val="20002"/>
                    </a:ext>
                  </a:extLst>
                </a:gridCol>
              </a:tblGrid>
              <a:tr h="164589">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90000"/>
                        </a:lnSpc>
                      </a:pPr>
                      <a:endParaRPr lang="en-US" sz="900">
                        <a:solidFill>
                          <a:schemeClr val="tx1"/>
                        </a:solidFill>
                        <a:latin typeface="+mn-lt"/>
                      </a:endParaRPr>
                    </a:p>
                  </a:txBody>
                  <a:tcPr marL="0" marR="0" marT="18287" marB="18287"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7EBA00"/>
                          </a:solidFill>
                          <a:latin typeface="+mn-lt"/>
                        </a:rPr>
                        <a:t>PAL+ AI</a:t>
                      </a:r>
                    </a:p>
                  </a:txBody>
                  <a:tcPr marL="0" marR="0" marT="18287" marB="18287" anchor="ctr">
                    <a:lnL>
                      <a:noFill/>
                    </a:lnL>
                    <a:lnR>
                      <a:noFill/>
                    </a:lnR>
                    <a:lnT w="12700" cap="flat" cmpd="sng" algn="ctr">
                      <a:noFill/>
                      <a:prstDash val="solid"/>
                      <a:round/>
                      <a:headEnd type="none" w="med" len="med"/>
                      <a:tailEnd type="none" w="med" len="med"/>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chemeClr val="tx2"/>
                          </a:solidFill>
                          <a:latin typeface="+mn-lt"/>
                        </a:rPr>
                        <a:t>AI</a:t>
                      </a:r>
                    </a:p>
                  </a:txBody>
                  <a:tcPr marL="0" marR="0" marT="18287" marB="18287"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2605">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900" b="1">
                          <a:solidFill>
                            <a:schemeClr val="tx1"/>
                          </a:solidFill>
                          <a:latin typeface="+mn-lt"/>
                        </a:rPr>
                        <a:t>Median follow-up (IQR), months</a:t>
                      </a:r>
                      <a:endParaRPr lang="en-US" sz="900" b="0">
                        <a:solidFill>
                          <a:schemeClr val="tx1"/>
                        </a:solidFill>
                        <a:latin typeface="+mn-lt"/>
                      </a:endParaRPr>
                    </a:p>
                  </a:txBody>
                  <a:tcPr marL="0" marR="0" marT="18287" marB="18287"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7EBA00"/>
                          </a:solidFill>
                          <a:latin typeface="+mn-lt"/>
                          <a:ea typeface="+mn-ea"/>
                          <a:cs typeface="+mn-cs"/>
                        </a:rPr>
                        <a:t>25.0 (13.8–38.3)</a:t>
                      </a:r>
                    </a:p>
                  </a:txBody>
                  <a:tcPr marL="68571" marR="68571" marT="0" marB="0" anchor="ctr">
                    <a:lnL>
                      <a:noFill/>
                    </a:lnL>
                    <a:lnR>
                      <a:noFill/>
                    </a:lnR>
                    <a:lnT w="12700" cap="flat" cmpd="sng" algn="ctr">
                      <a:solidFill>
                        <a:srgbClr val="5A5A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dirty="0">
                          <a:solidFill>
                            <a:schemeClr val="tx2"/>
                          </a:solidFill>
                          <a:latin typeface="+mn-lt"/>
                          <a:ea typeface="+mn-ea"/>
                          <a:cs typeface="+mn-cs"/>
                        </a:rPr>
                        <a:t>23.3 (11.8–42.3)</a:t>
                      </a:r>
                    </a:p>
                  </a:txBody>
                  <a:tcPr marL="68571" marR="68571" marT="0" marB="0" anchor="ctr">
                    <a:lnL>
                      <a:noFill/>
                    </a:lnL>
                    <a:lnR w="12700" cap="flat" cmpd="sng" algn="ctr">
                      <a:noFill/>
                      <a:prstDash val="solid"/>
                      <a:round/>
                      <a:headEnd type="none" w="med" len="med"/>
                      <a:tailEnd type="none" w="med" len="med"/>
                    </a:lnR>
                    <a:lnT w="12700" cap="flat" cmpd="sng" algn="ctr">
                      <a:solidFill>
                        <a:srgbClr val="5A5A5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pic>
        <p:nvPicPr>
          <p:cNvPr id="441" name="Graphic 440">
            <a:extLst>
              <a:ext uri="{FF2B5EF4-FFF2-40B4-BE49-F238E27FC236}">
                <a16:creationId xmlns:a16="http://schemas.microsoft.com/office/drawing/2014/main" id="{F1E45B83-693D-9785-907D-0834E78F22CC}"/>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93626" y="1756080"/>
            <a:ext cx="3082979" cy="1745447"/>
          </a:xfrm>
          <a:prstGeom prst="rect">
            <a:avLst/>
          </a:prstGeom>
        </p:spPr>
      </p:pic>
      <p:pic>
        <p:nvPicPr>
          <p:cNvPr id="442" name="Graphic 441">
            <a:extLst>
              <a:ext uri="{FF2B5EF4-FFF2-40B4-BE49-F238E27FC236}">
                <a16:creationId xmlns:a16="http://schemas.microsoft.com/office/drawing/2014/main" id="{26FBCFC0-8F0A-11EB-4944-6F2564BCAE29}"/>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83470" y="1748979"/>
            <a:ext cx="3040200" cy="1962145"/>
          </a:xfrm>
          <a:prstGeom prst="rect">
            <a:avLst/>
          </a:prstGeom>
        </p:spPr>
      </p:pic>
      <p:pic>
        <p:nvPicPr>
          <p:cNvPr id="443" name="Graphic 442">
            <a:extLst>
              <a:ext uri="{FF2B5EF4-FFF2-40B4-BE49-F238E27FC236}">
                <a16:creationId xmlns:a16="http://schemas.microsoft.com/office/drawing/2014/main" id="{3B87D028-ACC1-AFC2-606E-C82A5B56B1A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809821" y="1728241"/>
            <a:ext cx="3043431" cy="1769787"/>
          </a:xfrm>
          <a:prstGeom prst="rect">
            <a:avLst/>
          </a:prstGeom>
        </p:spPr>
      </p:pic>
      <p:pic>
        <p:nvPicPr>
          <p:cNvPr id="444" name="Graphic 443">
            <a:extLst>
              <a:ext uri="{FF2B5EF4-FFF2-40B4-BE49-F238E27FC236}">
                <a16:creationId xmlns:a16="http://schemas.microsoft.com/office/drawing/2014/main" id="{0887E4EA-1763-DF28-7F9B-E10C38D505C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800388" y="1738944"/>
            <a:ext cx="2999441" cy="1959083"/>
          </a:xfrm>
          <a:prstGeom prst="rect">
            <a:avLst/>
          </a:prstGeom>
        </p:spPr>
      </p:pic>
      <p:pic>
        <p:nvPicPr>
          <p:cNvPr id="445" name="Graphic 444">
            <a:extLst>
              <a:ext uri="{FF2B5EF4-FFF2-40B4-BE49-F238E27FC236}">
                <a16:creationId xmlns:a16="http://schemas.microsoft.com/office/drawing/2014/main" id="{825BDD85-B7C9-9AF6-DD16-FE7EC9565231}"/>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44140" y="1741642"/>
            <a:ext cx="3027559" cy="1711828"/>
          </a:xfrm>
          <a:prstGeom prst="rect">
            <a:avLst/>
          </a:prstGeom>
        </p:spPr>
      </p:pic>
      <p:pic>
        <p:nvPicPr>
          <p:cNvPr id="446" name="Graphic 445">
            <a:extLst>
              <a:ext uri="{FF2B5EF4-FFF2-40B4-BE49-F238E27FC236}">
                <a16:creationId xmlns:a16="http://schemas.microsoft.com/office/drawing/2014/main" id="{CBE65D88-4CA1-9848-6D74-A81D46122A0B}"/>
              </a:ext>
            </a:extLst>
          </p:cNvPr>
          <p:cNvPicPr>
            <a:picLocks noChangeAspect="1"/>
          </p:cNvPicPr>
          <p:nvPr/>
        </p:nvPicPr>
        <p:blipFill>
          <a:blip r:embed="rId12" cstate="email">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651397" y="1755429"/>
            <a:ext cx="2931685" cy="1958357"/>
          </a:xfrm>
          <a:prstGeom prst="rect">
            <a:avLst/>
          </a:prstGeom>
        </p:spPr>
      </p:pic>
      <p:graphicFrame>
        <p:nvGraphicFramePr>
          <p:cNvPr id="449" name="Table 448">
            <a:extLst>
              <a:ext uri="{FF2B5EF4-FFF2-40B4-BE49-F238E27FC236}">
                <a16:creationId xmlns:a16="http://schemas.microsoft.com/office/drawing/2014/main" id="{73D532E5-7F8E-63C8-22DD-7628126BA824}"/>
              </a:ext>
            </a:extLst>
          </p:cNvPr>
          <p:cNvGraphicFramePr>
            <a:graphicFrameLocks noGrp="1"/>
          </p:cNvGraphicFramePr>
          <p:nvPr>
            <p:extLst>
              <p:ext uri="{D42A27DB-BD31-4B8C-83A1-F6EECF244321}">
                <p14:modId xmlns:p14="http://schemas.microsoft.com/office/powerpoint/2010/main" val="1958490474"/>
              </p:ext>
            </p:extLst>
          </p:nvPr>
        </p:nvGraphicFramePr>
        <p:xfrm>
          <a:off x="1662355" y="1717844"/>
          <a:ext cx="2294435" cy="1182348"/>
        </p:xfrm>
        <a:graphic>
          <a:graphicData uri="http://schemas.openxmlformats.org/drawingml/2006/table">
            <a:tbl>
              <a:tblPr/>
              <a:tblGrid>
                <a:gridCol w="825167">
                  <a:extLst>
                    <a:ext uri="{9D8B030D-6E8A-4147-A177-3AD203B41FA5}">
                      <a16:colId xmlns:a16="http://schemas.microsoft.com/office/drawing/2014/main" val="20000"/>
                    </a:ext>
                  </a:extLst>
                </a:gridCol>
                <a:gridCol w="683867">
                  <a:extLst>
                    <a:ext uri="{9D8B030D-6E8A-4147-A177-3AD203B41FA5}">
                      <a16:colId xmlns:a16="http://schemas.microsoft.com/office/drawing/2014/main" val="20001"/>
                    </a:ext>
                  </a:extLst>
                </a:gridCol>
                <a:gridCol w="785401">
                  <a:extLst>
                    <a:ext uri="{9D8B030D-6E8A-4147-A177-3AD203B41FA5}">
                      <a16:colId xmlns:a16="http://schemas.microsoft.com/office/drawing/2014/main" val="20002"/>
                    </a:ext>
                  </a:extLst>
                </a:gridCol>
              </a:tblGrid>
              <a:tr h="31085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90000"/>
                        </a:lnSpc>
                      </a:pPr>
                      <a:endParaRPr lang="en-US" sz="90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7EBA00"/>
                          </a:solidFill>
                          <a:latin typeface="+mn-lt"/>
                        </a:rPr>
                        <a:t>PAL+ AI</a:t>
                      </a:r>
                    </a:p>
                    <a:p>
                      <a:pPr algn="ctr">
                        <a:lnSpc>
                          <a:spcPct val="90000"/>
                        </a:lnSpc>
                      </a:pPr>
                      <a:r>
                        <a:rPr lang="en-US" sz="900">
                          <a:solidFill>
                            <a:srgbClr val="7EBA00"/>
                          </a:solidFill>
                          <a:latin typeface="+mn-lt"/>
                        </a:rPr>
                        <a:t>(N=1324)</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chemeClr val="tx2"/>
                          </a:solidFill>
                          <a:latin typeface="+mn-lt"/>
                        </a:rPr>
                        <a:t>AI</a:t>
                      </a:r>
                    </a:p>
                    <a:p>
                      <a:pPr algn="ctr">
                        <a:lnSpc>
                          <a:spcPct val="90000"/>
                        </a:lnSpc>
                      </a:pPr>
                      <a:r>
                        <a:rPr lang="en-US" sz="900">
                          <a:solidFill>
                            <a:schemeClr val="tx2"/>
                          </a:solidFill>
                          <a:latin typeface="+mn-lt"/>
                        </a:rPr>
                        <a:t>(N=1564)</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3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900" b="1">
                          <a:solidFill>
                            <a:schemeClr val="tx1"/>
                          </a:solidFill>
                          <a:latin typeface="+mn-lt"/>
                        </a:rPr>
                        <a:t>Median </a:t>
                      </a:r>
                      <a:r>
                        <a:rPr lang="en-US" sz="900" b="1" err="1">
                          <a:solidFill>
                            <a:schemeClr val="tx1"/>
                          </a:solidFill>
                          <a:latin typeface="+mn-lt"/>
                        </a:rPr>
                        <a:t>rwPFS</a:t>
                      </a:r>
                      <a:r>
                        <a:rPr lang="en-US" sz="900" b="1" baseline="0">
                          <a:solidFill>
                            <a:schemeClr val="tx1"/>
                          </a:solidFill>
                          <a:latin typeface="+mn-lt"/>
                        </a:rPr>
                        <a:t>, months </a:t>
                      </a:r>
                    </a:p>
                    <a:p>
                      <a:pPr>
                        <a:lnSpc>
                          <a:spcPct val="90000"/>
                        </a:lnSpc>
                      </a:pPr>
                      <a:r>
                        <a:rPr lang="en-US" sz="900" b="0" baseline="0">
                          <a:solidFill>
                            <a:schemeClr val="tx1"/>
                          </a:solidFill>
                          <a:latin typeface="+mn-lt"/>
                        </a:rPr>
                        <a:t>(95% CI)</a:t>
                      </a:r>
                      <a:endParaRPr lang="en-US" sz="900" b="0">
                        <a:solidFill>
                          <a:schemeClr val="tx1"/>
                        </a:solidFill>
                        <a:latin typeface="+mn-lt"/>
                      </a:endParaRPr>
                    </a:p>
                  </a:txBody>
                  <a:tcPr marL="0" marR="0" marT="18287" marB="18287">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7EBA00"/>
                          </a:solidFill>
                          <a:latin typeface="+mn-lt"/>
                          <a:ea typeface="+mn-ea"/>
                          <a:cs typeface="+mn-cs"/>
                        </a:rPr>
                        <a:t>19.8</a:t>
                      </a:r>
                      <a:br>
                        <a:rPr lang="en-US" sz="900" b="0" i="0" u="none" strike="noStrike" kern="1200" baseline="0">
                          <a:solidFill>
                            <a:srgbClr val="7EBA00"/>
                          </a:solidFill>
                          <a:latin typeface="+mn-lt"/>
                          <a:ea typeface="+mn-ea"/>
                          <a:cs typeface="+mn-cs"/>
                        </a:rPr>
                      </a:br>
                      <a:r>
                        <a:rPr lang="en-US" sz="900" b="0" i="0" u="none" strike="noStrike" kern="1200" baseline="0">
                          <a:solidFill>
                            <a:srgbClr val="7EBA00"/>
                          </a:solidFill>
                          <a:latin typeface="+mn-lt"/>
                          <a:ea typeface="+mn-ea"/>
                          <a:cs typeface="+mn-cs"/>
                        </a:rPr>
                        <a:t>(17.9‒21.7)</a:t>
                      </a: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chemeClr val="tx2"/>
                          </a:solidFill>
                          <a:latin typeface="+mn-lt"/>
                          <a:ea typeface="+mn-ea"/>
                          <a:cs typeface="+mn-cs"/>
                        </a:rPr>
                        <a:t>13.9</a:t>
                      </a:r>
                      <a:br>
                        <a:rPr lang="en-US" sz="900" b="0" i="0" u="none" strike="noStrike" kern="1200" baseline="0">
                          <a:solidFill>
                            <a:schemeClr val="tx2"/>
                          </a:solidFill>
                          <a:latin typeface="+mn-lt"/>
                          <a:ea typeface="+mn-ea"/>
                          <a:cs typeface="+mn-cs"/>
                        </a:rPr>
                      </a:br>
                      <a:r>
                        <a:rPr lang="en-US" sz="900" b="0" i="0" u="none" strike="noStrike" kern="1200" baseline="0">
                          <a:solidFill>
                            <a:schemeClr val="tx2"/>
                          </a:solidFill>
                          <a:latin typeface="+mn-lt"/>
                          <a:ea typeface="+mn-ea"/>
                          <a:cs typeface="+mn-cs"/>
                        </a:rPr>
                        <a:t>(12.7‒15.2)</a:t>
                      </a: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2855">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tx1"/>
                          </a:solidFill>
                          <a:effectLst/>
                          <a:uLnTx/>
                          <a:uFillTx/>
                          <a:latin typeface="+mn-lt"/>
                        </a:rPr>
                        <a:t> </a:t>
                      </a:r>
                      <a:r>
                        <a:rPr kumimoji="0" lang="en-US" sz="900" b="1" u="none" strike="noStrike" kern="1200" cap="none" spc="0" normalizeH="0" baseline="0" noProof="0" dirty="0">
                          <a:ln>
                            <a:noFill/>
                          </a:ln>
                          <a:solidFill>
                            <a:schemeClr val="tx1"/>
                          </a:solidFill>
                          <a:effectLst/>
                          <a:uLnTx/>
                          <a:uFillTx/>
                          <a:latin typeface="+mn-lt"/>
                        </a:rPr>
                        <a:t>HR=0.68 </a:t>
                      </a:r>
                      <a:r>
                        <a:rPr kumimoji="0" lang="en-US" sz="900" b="0" u="none" strike="noStrike" kern="1200" cap="none" spc="0" normalizeH="0" baseline="0" noProof="0" dirty="0">
                          <a:ln>
                            <a:noFill/>
                          </a:ln>
                          <a:solidFill>
                            <a:schemeClr val="tx1"/>
                          </a:solidFill>
                          <a:effectLst/>
                          <a:uLnTx/>
                          <a:uFillTx/>
                          <a:latin typeface="+mn-lt"/>
                        </a:rPr>
                        <a:t>[95% CI: 0.62</a:t>
                      </a:r>
                      <a:r>
                        <a:rPr lang="en-US" altLang="en-US" sz="900" b="0" dirty="0">
                          <a:solidFill>
                            <a:schemeClr val="tx1"/>
                          </a:solidFill>
                          <a:latin typeface="+mn-lt"/>
                        </a:rPr>
                        <a:t>–</a:t>
                      </a:r>
                      <a:r>
                        <a:rPr kumimoji="0" lang="en-US" altLang="en-US" sz="900" b="0" u="none" strike="noStrike" kern="1200" cap="none" spc="0" normalizeH="0" baseline="0" noProof="0" dirty="0">
                          <a:ln>
                            <a:noFill/>
                          </a:ln>
                          <a:solidFill>
                            <a:schemeClr val="tx1"/>
                          </a:solidFill>
                          <a:effectLst/>
                          <a:uLnTx/>
                          <a:uFillTx/>
                          <a:latin typeface="+mn-lt"/>
                        </a:rPr>
                        <a:t>0.76], </a:t>
                      </a:r>
                      <a:r>
                        <a:rPr kumimoji="0" lang="en-US" altLang="en-US" sz="900" b="0" i="1" u="none" strike="noStrike" kern="1200" cap="none" spc="0" normalizeH="0" baseline="0" noProof="0" dirty="0">
                          <a:ln>
                            <a:noFill/>
                          </a:ln>
                          <a:solidFill>
                            <a:schemeClr val="tx1"/>
                          </a:solidFill>
                          <a:effectLst/>
                          <a:uLnTx/>
                          <a:uFillTx/>
                          <a:latin typeface="+mn-lt"/>
                        </a:rPr>
                        <a:t>P</a:t>
                      </a:r>
                      <a:r>
                        <a:rPr kumimoji="0" lang="en-US" sz="900" b="0" i="1" u="none" strike="noStrike" kern="1200" cap="none" spc="0" normalizeH="0" baseline="0" noProof="0" dirty="0">
                          <a:ln>
                            <a:noFill/>
                          </a:ln>
                          <a:solidFill>
                            <a:schemeClr val="tx1"/>
                          </a:solidFill>
                          <a:effectLst/>
                          <a:uLnTx/>
                          <a:uFillTx/>
                          <a:latin typeface="+mn-lt"/>
                        </a:rPr>
                        <a:t>&lt;</a:t>
                      </a:r>
                      <a:r>
                        <a:rPr kumimoji="0" lang="en-US" sz="900" b="0" u="none" strike="noStrike" kern="1200" cap="none" spc="0" normalizeH="0" baseline="0" noProof="0" dirty="0">
                          <a:ln>
                            <a:noFill/>
                          </a:ln>
                          <a:solidFill>
                            <a:schemeClr val="tx1"/>
                          </a:solidFill>
                          <a:effectLst/>
                          <a:uLnTx/>
                          <a:uFillTx/>
                          <a:latin typeface="+mn-lt"/>
                        </a:rPr>
                        <a:t>0.0001</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txBody>
                  <a:tcPr marL="0" marR="0" marT="18287" marB="18287" anchor="ctr">
                    <a:lnL>
                      <a:noFill/>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u="none" strike="noStrike" kern="1200" cap="none" spc="0" normalizeH="0" baseline="0" noProof="0">
                          <a:ln>
                            <a:noFill/>
                          </a:ln>
                          <a:solidFill>
                            <a:schemeClr val="tx1"/>
                          </a:solidFill>
                          <a:effectLst/>
                          <a:uLnTx/>
                          <a:uFillTx/>
                          <a:latin typeface="+mn-lt"/>
                        </a:rPr>
                        <a:t> </a:t>
                      </a:r>
                      <a:r>
                        <a:rPr kumimoji="0" lang="en-US" sz="1000" b="1" u="none" strike="noStrike" kern="1200" cap="none" spc="0" normalizeH="0" baseline="0" noProof="0">
                          <a:ln>
                            <a:noFill/>
                          </a:ln>
                          <a:solidFill>
                            <a:schemeClr val="tx1"/>
                          </a:solidFill>
                          <a:effectLst/>
                          <a:uLnTx/>
                          <a:uFillTx/>
                          <a:latin typeface="+mn-lt"/>
                        </a:rPr>
                        <a:t>HR=0.68 </a:t>
                      </a:r>
                      <a:br>
                        <a:rPr kumimoji="0" lang="en-US" sz="1000" b="1" u="none" strike="noStrike" kern="1200" cap="none" spc="0" normalizeH="0" baseline="0" noProof="0">
                          <a:ln>
                            <a:noFill/>
                          </a:ln>
                          <a:solidFill>
                            <a:schemeClr val="tx1"/>
                          </a:solidFill>
                          <a:effectLst/>
                          <a:uLnTx/>
                          <a:uFillTx/>
                          <a:latin typeface="+mn-lt"/>
                        </a:rPr>
                      </a:br>
                      <a:r>
                        <a:rPr kumimoji="0" lang="en-US" sz="1000" b="0" u="none" strike="noStrike" kern="1200" cap="none" spc="0" normalizeH="0" baseline="0" noProof="0">
                          <a:ln>
                            <a:noFill/>
                          </a:ln>
                          <a:solidFill>
                            <a:schemeClr val="tx1"/>
                          </a:solidFill>
                          <a:effectLst/>
                          <a:uLnTx/>
                          <a:uFillTx/>
                          <a:latin typeface="+mn-lt"/>
                        </a:rPr>
                        <a:t>95% CI: 0.62</a:t>
                      </a:r>
                      <a:r>
                        <a:rPr lang="en-US" altLang="en-US" sz="1000" b="0">
                          <a:solidFill>
                            <a:schemeClr val="tx1"/>
                          </a:solidFill>
                          <a:latin typeface="+mn-lt"/>
                        </a:rPr>
                        <a:t>–</a:t>
                      </a:r>
                      <a:r>
                        <a:rPr kumimoji="0" lang="en-US" altLang="en-US" sz="1000" b="0" u="none" strike="noStrike" kern="1200" cap="none" spc="0" normalizeH="0" baseline="0" noProof="0">
                          <a:ln>
                            <a:noFill/>
                          </a:ln>
                          <a:solidFill>
                            <a:schemeClr val="tx1"/>
                          </a:solidFill>
                          <a:effectLst/>
                          <a:uLnTx/>
                          <a:uFillTx/>
                          <a:latin typeface="+mn-lt"/>
                        </a:rPr>
                        <a:t>0.76</a:t>
                      </a:r>
                      <a:endParaRPr kumimoji="0" lang="en-US" sz="1000" b="0" u="none" strike="noStrike" kern="1200" cap="none" spc="0" normalizeH="0" baseline="0" noProof="0">
                        <a:ln>
                          <a:noFill/>
                        </a:ln>
                        <a:solidFill>
                          <a:schemeClr val="tx1"/>
                        </a:solidFill>
                        <a:effectLst/>
                        <a:uLnTx/>
                        <a:uFillTx/>
                        <a:latin typeface="+mn-lt"/>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1" u="none" strike="noStrike" kern="1200" cap="none" spc="0" normalizeH="0" baseline="0" noProof="0">
                          <a:ln>
                            <a:noFill/>
                          </a:ln>
                          <a:solidFill>
                            <a:schemeClr val="tx1"/>
                          </a:solidFill>
                          <a:effectLst/>
                          <a:uLnTx/>
                          <a:uFillTx/>
                          <a:latin typeface="+mn-lt"/>
                        </a:rPr>
                        <a:t>P&lt;</a:t>
                      </a:r>
                      <a:r>
                        <a:rPr kumimoji="0" lang="en-US" sz="1000" b="0" u="none" strike="noStrike" kern="1200" cap="none" spc="0" normalizeH="0" baseline="0" noProof="0">
                          <a:ln>
                            <a:noFill/>
                          </a:ln>
                          <a:solidFill>
                            <a:schemeClr val="tx1"/>
                          </a:solidFill>
                          <a:effectLst/>
                          <a:uLnTx/>
                          <a:uFillTx/>
                          <a:latin typeface="+mn-lt"/>
                        </a:rPr>
                        <a:t>0.0001</a:t>
                      </a:r>
                      <a:endParaRPr kumimoji="0" lang="en-US" sz="1000" b="0" i="0" u="none" strike="noStrike" kern="1200" cap="none" spc="0" normalizeH="0" baseline="0" noProof="0">
                        <a:ln>
                          <a:noFill/>
                        </a:ln>
                        <a:solidFill>
                          <a:schemeClr val="tx1"/>
                        </a:solidFill>
                        <a:effectLst/>
                        <a:uLnTx/>
                        <a:uFillTx/>
                        <a:latin typeface="+mn-lt"/>
                        <a:ea typeface="+mn-ea"/>
                        <a:cs typeface="+mn-cs"/>
                      </a:endParaRPr>
                    </a:p>
                  </a:txBody>
                  <a:tcPr marL="0" marR="0" marT="18288" marB="18288"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450" name="Table 449">
            <a:extLst>
              <a:ext uri="{FF2B5EF4-FFF2-40B4-BE49-F238E27FC236}">
                <a16:creationId xmlns:a16="http://schemas.microsoft.com/office/drawing/2014/main" id="{26F535D0-1989-4146-3356-8B3FC81A404F}"/>
              </a:ext>
            </a:extLst>
          </p:cNvPr>
          <p:cNvGraphicFramePr>
            <a:graphicFrameLocks noGrp="1"/>
          </p:cNvGraphicFramePr>
          <p:nvPr>
            <p:extLst>
              <p:ext uri="{D42A27DB-BD31-4B8C-83A1-F6EECF244321}">
                <p14:modId xmlns:p14="http://schemas.microsoft.com/office/powerpoint/2010/main" val="3499618431"/>
              </p:ext>
            </p:extLst>
          </p:nvPr>
        </p:nvGraphicFramePr>
        <p:xfrm>
          <a:off x="5525656" y="1692889"/>
          <a:ext cx="2446038" cy="1167776"/>
        </p:xfrm>
        <a:graphic>
          <a:graphicData uri="http://schemas.openxmlformats.org/drawingml/2006/table">
            <a:tbl>
              <a:tblPr/>
              <a:tblGrid>
                <a:gridCol w="834361">
                  <a:extLst>
                    <a:ext uri="{9D8B030D-6E8A-4147-A177-3AD203B41FA5}">
                      <a16:colId xmlns:a16="http://schemas.microsoft.com/office/drawing/2014/main" val="20000"/>
                    </a:ext>
                  </a:extLst>
                </a:gridCol>
                <a:gridCol w="719564">
                  <a:extLst>
                    <a:ext uri="{9D8B030D-6E8A-4147-A177-3AD203B41FA5}">
                      <a16:colId xmlns:a16="http://schemas.microsoft.com/office/drawing/2014/main" val="20001"/>
                    </a:ext>
                  </a:extLst>
                </a:gridCol>
                <a:gridCol w="892113">
                  <a:extLst>
                    <a:ext uri="{9D8B030D-6E8A-4147-A177-3AD203B41FA5}">
                      <a16:colId xmlns:a16="http://schemas.microsoft.com/office/drawing/2014/main" val="20002"/>
                    </a:ext>
                  </a:extLst>
                </a:gridCol>
              </a:tblGrid>
              <a:tr h="31085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90000"/>
                        </a:lnSpc>
                      </a:pPr>
                      <a:endParaRPr lang="en-US" sz="90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7EBA00"/>
                          </a:solidFill>
                          <a:latin typeface="+mn-lt"/>
                        </a:rPr>
                        <a:t>PAL+ AI</a:t>
                      </a:r>
                    </a:p>
                    <a:p>
                      <a:pPr algn="ctr">
                        <a:lnSpc>
                          <a:spcPct val="90000"/>
                        </a:lnSpc>
                      </a:pPr>
                      <a:r>
                        <a:rPr lang="en-US" sz="900">
                          <a:solidFill>
                            <a:srgbClr val="7EBA00"/>
                          </a:solidFill>
                          <a:latin typeface="+mn-lt"/>
                        </a:rPr>
                        <a:t>(N=1572)</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chemeClr val="tx2"/>
                          </a:solidFill>
                          <a:latin typeface="+mn-lt"/>
                        </a:rPr>
                        <a:t>AI</a:t>
                      </a:r>
                    </a:p>
                    <a:p>
                      <a:pPr algn="ctr">
                        <a:lnSpc>
                          <a:spcPct val="90000"/>
                        </a:lnSpc>
                      </a:pPr>
                      <a:r>
                        <a:rPr lang="en-US" sz="900">
                          <a:solidFill>
                            <a:schemeClr val="tx2"/>
                          </a:solidFill>
                          <a:latin typeface="+mn-lt"/>
                        </a:rPr>
                        <a:t>(N=1137)</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3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900" b="1">
                          <a:solidFill>
                            <a:schemeClr val="tx1"/>
                          </a:solidFill>
                          <a:latin typeface="+mn-lt"/>
                        </a:rPr>
                        <a:t>Median </a:t>
                      </a:r>
                      <a:r>
                        <a:rPr lang="en-US" sz="900" b="1" err="1">
                          <a:solidFill>
                            <a:schemeClr val="tx1"/>
                          </a:solidFill>
                          <a:latin typeface="+mn-lt"/>
                        </a:rPr>
                        <a:t>rwPFS</a:t>
                      </a:r>
                      <a:r>
                        <a:rPr lang="en-US" sz="900" b="1" baseline="0">
                          <a:solidFill>
                            <a:schemeClr val="tx1"/>
                          </a:solidFill>
                          <a:latin typeface="+mn-lt"/>
                        </a:rPr>
                        <a:t>, months </a:t>
                      </a:r>
                    </a:p>
                    <a:p>
                      <a:pPr>
                        <a:lnSpc>
                          <a:spcPct val="90000"/>
                        </a:lnSpc>
                      </a:pPr>
                      <a:r>
                        <a:rPr lang="en-US" sz="900" b="0" baseline="0">
                          <a:solidFill>
                            <a:schemeClr val="tx1"/>
                          </a:solidFill>
                          <a:latin typeface="+mn-lt"/>
                        </a:rPr>
                        <a:t>(95% CI)</a:t>
                      </a:r>
                      <a:endParaRPr lang="en-US" sz="900" b="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7EBA00"/>
                          </a:solidFill>
                          <a:latin typeface="+mn-lt"/>
                          <a:ea typeface="+mn-ea"/>
                          <a:cs typeface="+mn-cs"/>
                        </a:rPr>
                        <a:t>19.3</a:t>
                      </a:r>
                      <a:br>
                        <a:rPr lang="en-US" sz="900" b="0" i="0" u="none" strike="noStrike" kern="1200" baseline="0">
                          <a:solidFill>
                            <a:srgbClr val="7EBA00"/>
                          </a:solidFill>
                          <a:latin typeface="+mn-lt"/>
                          <a:ea typeface="+mn-ea"/>
                          <a:cs typeface="+mn-cs"/>
                        </a:rPr>
                      </a:br>
                      <a:r>
                        <a:rPr lang="en-US" sz="900" b="0" i="0" u="none" strike="noStrike" kern="1200" baseline="0">
                          <a:solidFill>
                            <a:srgbClr val="7EBA00"/>
                          </a:solidFill>
                          <a:latin typeface="+mn-lt"/>
                          <a:ea typeface="+mn-ea"/>
                          <a:cs typeface="+mn-cs"/>
                        </a:rPr>
                        <a:t>(17.5‒20.7)</a:t>
                      </a: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chemeClr val="tx2"/>
                          </a:solidFill>
                          <a:latin typeface="+mn-lt"/>
                          <a:ea typeface="+mn-ea"/>
                          <a:cs typeface="+mn-cs"/>
                        </a:rPr>
                        <a:t>13.9</a:t>
                      </a:r>
                      <a:br>
                        <a:rPr lang="en-US" sz="900" b="0" i="0" u="none" strike="noStrike" kern="1200" baseline="0">
                          <a:solidFill>
                            <a:schemeClr val="tx2"/>
                          </a:solidFill>
                          <a:latin typeface="+mn-lt"/>
                          <a:ea typeface="+mn-ea"/>
                          <a:cs typeface="+mn-cs"/>
                        </a:rPr>
                      </a:br>
                      <a:r>
                        <a:rPr lang="en-US" sz="900" b="0" i="0" u="none" strike="noStrike" kern="1200" baseline="0">
                          <a:solidFill>
                            <a:schemeClr val="tx2"/>
                          </a:solidFill>
                          <a:latin typeface="+mn-lt"/>
                          <a:ea typeface="+mn-ea"/>
                          <a:cs typeface="+mn-cs"/>
                        </a:rPr>
                        <a:t>(12.5‒15.2)</a:t>
                      </a: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8283">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b="1" u="none" strike="noStrike" kern="1200" cap="none" spc="0" normalizeH="0" baseline="0" noProof="0" dirty="0">
                          <a:ln>
                            <a:noFill/>
                          </a:ln>
                          <a:solidFill>
                            <a:schemeClr val="tx1"/>
                          </a:solidFill>
                          <a:effectLst/>
                          <a:uLnTx/>
                          <a:uFillTx/>
                          <a:latin typeface="+mn-lt"/>
                        </a:rPr>
                        <a:t> HR=0.70 </a:t>
                      </a:r>
                      <a:r>
                        <a:rPr kumimoji="0" lang="en-US" sz="900" b="0" u="none" strike="noStrike" kern="1200" cap="none" spc="0" normalizeH="0" baseline="0" noProof="0" dirty="0">
                          <a:ln>
                            <a:noFill/>
                          </a:ln>
                          <a:solidFill>
                            <a:schemeClr val="tx1"/>
                          </a:solidFill>
                          <a:effectLst/>
                          <a:uLnTx/>
                          <a:uFillTx/>
                          <a:latin typeface="+mn-lt"/>
                        </a:rPr>
                        <a:t>[95% CI: 0.62</a:t>
                      </a:r>
                      <a:r>
                        <a:rPr lang="en-US" altLang="en-US" sz="900" b="0" dirty="0">
                          <a:solidFill>
                            <a:schemeClr val="tx1"/>
                          </a:solidFill>
                          <a:latin typeface="+mn-lt"/>
                        </a:rPr>
                        <a:t>–</a:t>
                      </a:r>
                      <a:r>
                        <a:rPr kumimoji="0" lang="en-US" altLang="en-US" sz="900" b="0" u="none" strike="noStrike" kern="1200" cap="none" spc="0" normalizeH="0" baseline="0" noProof="0" dirty="0">
                          <a:ln>
                            <a:noFill/>
                          </a:ln>
                          <a:solidFill>
                            <a:schemeClr val="tx1"/>
                          </a:solidFill>
                          <a:effectLst/>
                          <a:uLnTx/>
                          <a:uFillTx/>
                          <a:latin typeface="+mn-lt"/>
                        </a:rPr>
                        <a:t>0.78], </a:t>
                      </a:r>
                      <a:r>
                        <a:rPr kumimoji="0" lang="en-US" altLang="en-US" sz="900" b="0" i="1" u="none" strike="noStrike" kern="1200" cap="none" spc="0" normalizeH="0" baseline="0" noProof="0" dirty="0">
                          <a:ln>
                            <a:noFill/>
                          </a:ln>
                          <a:solidFill>
                            <a:schemeClr val="tx1"/>
                          </a:solidFill>
                          <a:effectLst/>
                          <a:uLnTx/>
                          <a:uFillTx/>
                          <a:latin typeface="+mn-lt"/>
                        </a:rPr>
                        <a:t>P</a:t>
                      </a:r>
                      <a:r>
                        <a:rPr kumimoji="0" lang="en-US" sz="900" b="0" i="1" u="none" strike="noStrike" kern="1200" cap="none" spc="0" normalizeH="0" baseline="0" noProof="0" dirty="0">
                          <a:ln>
                            <a:noFill/>
                          </a:ln>
                          <a:solidFill>
                            <a:schemeClr val="tx1"/>
                          </a:solidFill>
                          <a:effectLst/>
                          <a:uLnTx/>
                          <a:uFillTx/>
                          <a:latin typeface="+mn-lt"/>
                        </a:rPr>
                        <a:t>&lt;</a:t>
                      </a:r>
                      <a:r>
                        <a:rPr kumimoji="0" lang="en-US" sz="900" b="0" u="none" strike="noStrike" kern="1200" cap="none" spc="0" normalizeH="0" baseline="0" noProof="0" dirty="0">
                          <a:ln>
                            <a:noFill/>
                          </a:ln>
                          <a:solidFill>
                            <a:schemeClr val="tx1"/>
                          </a:solidFill>
                          <a:effectLst/>
                          <a:uLnTx/>
                          <a:uFillTx/>
                          <a:latin typeface="+mn-lt"/>
                        </a:rPr>
                        <a:t>0.0001</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txBody>
                  <a:tcPr marL="0" marR="0" marT="18287" marB="18287" anchor="ctr">
                    <a:lnL>
                      <a:noFill/>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u="none" strike="noStrike" kern="1200" cap="none" spc="0" normalizeH="0" baseline="0" noProof="0">
                          <a:ln>
                            <a:noFill/>
                          </a:ln>
                          <a:solidFill>
                            <a:schemeClr val="tx1"/>
                          </a:solidFill>
                          <a:effectLst/>
                          <a:uLnTx/>
                          <a:uFillTx/>
                          <a:latin typeface="+mn-lt"/>
                        </a:rPr>
                        <a:t> </a:t>
                      </a:r>
                      <a:r>
                        <a:rPr kumimoji="0" lang="en-US" sz="1000" b="1" u="none" strike="noStrike" kern="1200" cap="none" spc="0" normalizeH="0" baseline="0" noProof="0">
                          <a:ln>
                            <a:noFill/>
                          </a:ln>
                          <a:solidFill>
                            <a:schemeClr val="tx1"/>
                          </a:solidFill>
                          <a:effectLst/>
                          <a:uLnTx/>
                          <a:uFillTx/>
                          <a:latin typeface="+mn-lt"/>
                        </a:rPr>
                        <a:t>HR=0.70 </a:t>
                      </a:r>
                      <a:br>
                        <a:rPr kumimoji="0" lang="en-US" sz="1000" b="1" u="none" strike="noStrike" kern="1200" cap="none" spc="0" normalizeH="0" baseline="0" noProof="0">
                          <a:ln>
                            <a:noFill/>
                          </a:ln>
                          <a:solidFill>
                            <a:schemeClr val="tx1"/>
                          </a:solidFill>
                          <a:effectLst/>
                          <a:uLnTx/>
                          <a:uFillTx/>
                          <a:latin typeface="+mn-lt"/>
                        </a:rPr>
                      </a:br>
                      <a:r>
                        <a:rPr kumimoji="0" lang="en-US" sz="1000" b="0" u="none" strike="noStrike" kern="1200" cap="none" spc="0" normalizeH="0" baseline="0" noProof="0">
                          <a:ln>
                            <a:noFill/>
                          </a:ln>
                          <a:solidFill>
                            <a:schemeClr val="tx1"/>
                          </a:solidFill>
                          <a:effectLst/>
                          <a:uLnTx/>
                          <a:uFillTx/>
                          <a:latin typeface="+mn-lt"/>
                        </a:rPr>
                        <a:t>95% CI: 0.62</a:t>
                      </a:r>
                      <a:r>
                        <a:rPr lang="en-US" altLang="en-US" sz="1000" b="0">
                          <a:solidFill>
                            <a:schemeClr val="tx1"/>
                          </a:solidFill>
                          <a:latin typeface="+mn-lt"/>
                        </a:rPr>
                        <a:t>–</a:t>
                      </a:r>
                      <a:r>
                        <a:rPr kumimoji="0" lang="en-US" altLang="en-US" sz="1000" b="0" u="none" strike="noStrike" kern="1200" cap="none" spc="0" normalizeH="0" baseline="0" noProof="0">
                          <a:ln>
                            <a:noFill/>
                          </a:ln>
                          <a:solidFill>
                            <a:schemeClr val="tx1"/>
                          </a:solidFill>
                          <a:effectLst/>
                          <a:uLnTx/>
                          <a:uFillTx/>
                          <a:latin typeface="+mn-lt"/>
                        </a:rPr>
                        <a:t>0.78</a:t>
                      </a:r>
                      <a:endParaRPr kumimoji="0" lang="en-US" sz="1000" b="0" u="none" strike="noStrike" kern="1200" cap="none" spc="0" normalizeH="0" baseline="0" noProof="0">
                        <a:ln>
                          <a:noFill/>
                        </a:ln>
                        <a:solidFill>
                          <a:schemeClr val="tx1"/>
                        </a:solidFill>
                        <a:effectLst/>
                        <a:uLnTx/>
                        <a:uFillTx/>
                        <a:latin typeface="+mn-lt"/>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1" u="none" strike="noStrike" kern="1200" cap="none" spc="0" normalizeH="0" baseline="0" noProof="0">
                          <a:ln>
                            <a:noFill/>
                          </a:ln>
                          <a:solidFill>
                            <a:schemeClr val="tx1"/>
                          </a:solidFill>
                          <a:effectLst/>
                          <a:uLnTx/>
                          <a:uFillTx/>
                          <a:latin typeface="+mn-lt"/>
                        </a:rPr>
                        <a:t>P&lt;</a:t>
                      </a:r>
                      <a:r>
                        <a:rPr kumimoji="0" lang="en-US" sz="1000" b="0" u="none" strike="noStrike" kern="1200" cap="none" spc="0" normalizeH="0" baseline="0" noProof="0">
                          <a:ln>
                            <a:noFill/>
                          </a:ln>
                          <a:solidFill>
                            <a:schemeClr val="tx1"/>
                          </a:solidFill>
                          <a:effectLst/>
                          <a:uLnTx/>
                          <a:uFillTx/>
                          <a:latin typeface="+mn-lt"/>
                        </a:rPr>
                        <a:t>0.0001</a:t>
                      </a:r>
                      <a:endParaRPr kumimoji="0" lang="en-US" sz="1000" b="0" i="0" u="none" strike="noStrike" kern="1200" cap="none" spc="0" normalizeH="0" baseline="0" noProof="0">
                        <a:ln>
                          <a:noFill/>
                        </a:ln>
                        <a:solidFill>
                          <a:schemeClr val="tx1"/>
                        </a:solidFill>
                        <a:effectLst/>
                        <a:uLnTx/>
                        <a:uFillTx/>
                        <a:latin typeface="+mn-lt"/>
                        <a:ea typeface="+mn-ea"/>
                        <a:cs typeface="+mn-cs"/>
                      </a:endParaRPr>
                    </a:p>
                  </a:txBody>
                  <a:tcPr marL="0" marR="0" marT="18288" marB="18288"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451" name="Table 450">
            <a:extLst>
              <a:ext uri="{FF2B5EF4-FFF2-40B4-BE49-F238E27FC236}">
                <a16:creationId xmlns:a16="http://schemas.microsoft.com/office/drawing/2014/main" id="{9E7F5D5F-7D08-AFB7-0675-C43DCF0BD655}"/>
              </a:ext>
            </a:extLst>
          </p:cNvPr>
          <p:cNvGraphicFramePr>
            <a:graphicFrameLocks noGrp="1"/>
          </p:cNvGraphicFramePr>
          <p:nvPr>
            <p:extLst>
              <p:ext uri="{D42A27DB-BD31-4B8C-83A1-F6EECF244321}">
                <p14:modId xmlns:p14="http://schemas.microsoft.com/office/powerpoint/2010/main" val="2317586982"/>
              </p:ext>
            </p:extLst>
          </p:nvPr>
        </p:nvGraphicFramePr>
        <p:xfrm>
          <a:off x="9318682" y="1657220"/>
          <a:ext cx="2360272" cy="1084118"/>
        </p:xfrm>
        <a:graphic>
          <a:graphicData uri="http://schemas.openxmlformats.org/drawingml/2006/table">
            <a:tbl>
              <a:tblPr/>
              <a:tblGrid>
                <a:gridCol w="858547">
                  <a:extLst>
                    <a:ext uri="{9D8B030D-6E8A-4147-A177-3AD203B41FA5}">
                      <a16:colId xmlns:a16="http://schemas.microsoft.com/office/drawing/2014/main" val="20000"/>
                    </a:ext>
                  </a:extLst>
                </a:gridCol>
                <a:gridCol w="640893">
                  <a:extLst>
                    <a:ext uri="{9D8B030D-6E8A-4147-A177-3AD203B41FA5}">
                      <a16:colId xmlns:a16="http://schemas.microsoft.com/office/drawing/2014/main" val="20001"/>
                    </a:ext>
                  </a:extLst>
                </a:gridCol>
                <a:gridCol w="860832">
                  <a:extLst>
                    <a:ext uri="{9D8B030D-6E8A-4147-A177-3AD203B41FA5}">
                      <a16:colId xmlns:a16="http://schemas.microsoft.com/office/drawing/2014/main" val="20002"/>
                    </a:ext>
                  </a:extLst>
                </a:gridCol>
              </a:tblGrid>
              <a:tr h="310856">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nSpc>
                          <a:spcPct val="90000"/>
                        </a:lnSpc>
                      </a:pPr>
                      <a:endParaRPr lang="en-US" sz="90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rgbClr val="7EBA00"/>
                          </a:solidFill>
                          <a:latin typeface="+mn-lt"/>
                        </a:rPr>
                        <a:t>PAL+ AI</a:t>
                      </a:r>
                    </a:p>
                    <a:p>
                      <a:pPr algn="ctr">
                        <a:lnSpc>
                          <a:spcPct val="90000"/>
                        </a:lnSpc>
                      </a:pPr>
                      <a:r>
                        <a:rPr lang="en-US" sz="900">
                          <a:solidFill>
                            <a:srgbClr val="7EBA00"/>
                          </a:solidFill>
                          <a:latin typeface="+mn-lt"/>
                        </a:rPr>
                        <a:t>(N=939)</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90000"/>
                        </a:lnSpc>
                      </a:pPr>
                      <a:r>
                        <a:rPr lang="en-US" sz="900">
                          <a:solidFill>
                            <a:schemeClr val="tx2"/>
                          </a:solidFill>
                          <a:latin typeface="+mn-lt"/>
                        </a:rPr>
                        <a:t>AI</a:t>
                      </a:r>
                    </a:p>
                    <a:p>
                      <a:pPr algn="ctr">
                        <a:lnSpc>
                          <a:spcPct val="90000"/>
                        </a:lnSpc>
                      </a:pPr>
                      <a:r>
                        <a:rPr lang="en-US" sz="900">
                          <a:solidFill>
                            <a:schemeClr val="tx2"/>
                          </a:solidFill>
                          <a:latin typeface="+mn-lt"/>
                        </a:rPr>
                        <a:t>(N=939)</a:t>
                      </a:r>
                    </a:p>
                  </a:txBody>
                  <a:tcPr marL="0" marR="0" marT="18287" marB="18287" anchor="ctr">
                    <a:lnL>
                      <a:noFill/>
                    </a:lnL>
                    <a:lnR>
                      <a:noFill/>
                    </a:lnR>
                    <a:lnT>
                      <a:noFill/>
                    </a:lnT>
                    <a:lnB w="12700" cap="flat" cmpd="sng" algn="ctr">
                      <a:solidFill>
                        <a:srgbClr val="5A5A5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20621">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nSpc>
                          <a:spcPct val="90000"/>
                        </a:lnSpc>
                      </a:pPr>
                      <a:r>
                        <a:rPr lang="en-US" sz="900" b="1">
                          <a:solidFill>
                            <a:schemeClr val="tx1"/>
                          </a:solidFill>
                          <a:latin typeface="+mn-lt"/>
                        </a:rPr>
                        <a:t>Median </a:t>
                      </a:r>
                      <a:r>
                        <a:rPr lang="en-US" sz="900" b="1" err="1">
                          <a:solidFill>
                            <a:schemeClr val="tx1"/>
                          </a:solidFill>
                          <a:latin typeface="+mn-lt"/>
                        </a:rPr>
                        <a:t>rwPFS</a:t>
                      </a:r>
                      <a:r>
                        <a:rPr lang="en-US" sz="900" b="1" baseline="0">
                          <a:solidFill>
                            <a:schemeClr val="tx1"/>
                          </a:solidFill>
                          <a:latin typeface="+mn-lt"/>
                        </a:rPr>
                        <a:t>, months </a:t>
                      </a:r>
                    </a:p>
                    <a:p>
                      <a:pPr>
                        <a:lnSpc>
                          <a:spcPct val="90000"/>
                        </a:lnSpc>
                      </a:pPr>
                      <a:r>
                        <a:rPr lang="en-US" sz="900" b="0" baseline="0">
                          <a:solidFill>
                            <a:schemeClr val="tx1"/>
                          </a:solidFill>
                          <a:latin typeface="+mn-lt"/>
                        </a:rPr>
                        <a:t>(95% CI)</a:t>
                      </a:r>
                      <a:endParaRPr lang="en-US" sz="900" b="0">
                        <a:solidFill>
                          <a:schemeClr val="tx1"/>
                        </a:solidFill>
                        <a:latin typeface="+mn-lt"/>
                      </a:endParaRPr>
                    </a:p>
                  </a:txBody>
                  <a:tcPr marL="0" marR="0" marT="18287" marB="18287"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rgbClr val="7EBA00"/>
                          </a:solidFill>
                          <a:latin typeface="+mn-lt"/>
                          <a:ea typeface="+mn-ea"/>
                          <a:cs typeface="+mn-cs"/>
                        </a:rPr>
                        <a:t>19.8</a:t>
                      </a:r>
                      <a:br>
                        <a:rPr lang="en-US" sz="900" b="0" i="0" u="none" strike="noStrike" kern="1200" baseline="0">
                          <a:solidFill>
                            <a:srgbClr val="7EBA00"/>
                          </a:solidFill>
                          <a:latin typeface="+mn-lt"/>
                          <a:ea typeface="+mn-ea"/>
                          <a:cs typeface="+mn-cs"/>
                        </a:rPr>
                      </a:br>
                      <a:r>
                        <a:rPr lang="en-US" sz="900" b="0" i="0" u="none" strike="noStrike" kern="1200" baseline="0">
                          <a:solidFill>
                            <a:srgbClr val="7EBA00"/>
                          </a:solidFill>
                          <a:latin typeface="+mn-lt"/>
                          <a:ea typeface="+mn-ea"/>
                          <a:cs typeface="+mn-cs"/>
                        </a:rPr>
                        <a:t>(17.3‒21.9)</a:t>
                      </a: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indent="0" algn="ctr" defTabSz="914400" rtl="0" eaLnBrk="1" fontAlgn="auto" latinLnBrk="0" hangingPunct="1">
                        <a:lnSpc>
                          <a:spcPct val="90000"/>
                        </a:lnSpc>
                        <a:spcBef>
                          <a:spcPts val="0"/>
                        </a:spcBef>
                        <a:spcAft>
                          <a:spcPts val="0"/>
                        </a:spcAft>
                        <a:buClrTx/>
                        <a:buSzTx/>
                        <a:buFontTx/>
                        <a:buNone/>
                        <a:tabLst/>
                        <a:defRPr/>
                      </a:pPr>
                      <a:r>
                        <a:rPr lang="en-US" sz="900" b="1" i="0" u="none" strike="noStrike" kern="1200" baseline="0">
                          <a:solidFill>
                            <a:schemeClr val="tx2"/>
                          </a:solidFill>
                          <a:latin typeface="+mn-lt"/>
                          <a:ea typeface="+mn-ea"/>
                          <a:cs typeface="+mn-cs"/>
                        </a:rPr>
                        <a:t>14.9</a:t>
                      </a:r>
                      <a:br>
                        <a:rPr lang="en-US" sz="900" b="0" i="0" u="none" strike="noStrike" kern="1200" baseline="0">
                          <a:solidFill>
                            <a:schemeClr val="tx2"/>
                          </a:solidFill>
                          <a:latin typeface="+mn-lt"/>
                          <a:ea typeface="+mn-ea"/>
                          <a:cs typeface="+mn-cs"/>
                        </a:rPr>
                      </a:br>
                      <a:r>
                        <a:rPr lang="en-US" sz="900" b="0" i="0" u="none" strike="noStrike" kern="1200" baseline="0">
                          <a:solidFill>
                            <a:schemeClr val="tx2"/>
                          </a:solidFill>
                          <a:latin typeface="+mn-lt"/>
                          <a:ea typeface="+mn-ea"/>
                          <a:cs typeface="+mn-cs"/>
                        </a:rPr>
                        <a:t>(12.9‒16.9)</a:t>
                      </a:r>
                    </a:p>
                  </a:txBody>
                  <a:tcPr marL="0" marR="0" marT="18287" marB="18287" anchor="ctr">
                    <a:lnL>
                      <a:noFill/>
                    </a:lnL>
                    <a:lnR>
                      <a:noFill/>
                    </a:lnR>
                    <a:lnT w="12700" cap="flat" cmpd="sng" algn="ctr">
                      <a:solidFill>
                        <a:srgbClr val="5A5A5A"/>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2641">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tx1"/>
                          </a:solidFill>
                          <a:effectLst/>
                          <a:uLnTx/>
                          <a:uFillTx/>
                          <a:latin typeface="+mn-lt"/>
                        </a:rPr>
                        <a:t> </a:t>
                      </a:r>
                      <a:r>
                        <a:rPr kumimoji="0" lang="en-US" sz="900" b="1" u="none" strike="noStrike" kern="1200" cap="none" spc="0" normalizeH="0" baseline="0" noProof="0" dirty="0">
                          <a:ln>
                            <a:noFill/>
                          </a:ln>
                          <a:solidFill>
                            <a:schemeClr val="tx1"/>
                          </a:solidFill>
                          <a:effectLst/>
                          <a:uLnTx/>
                          <a:uFillTx/>
                          <a:latin typeface="+mn-lt"/>
                        </a:rPr>
                        <a:t>HR=0.72 </a:t>
                      </a:r>
                      <a:r>
                        <a:rPr kumimoji="0" lang="en-US" sz="900" b="0" u="none" strike="noStrike" kern="1200" cap="none" spc="0" normalizeH="0" baseline="0" noProof="0" dirty="0">
                          <a:ln>
                            <a:noFill/>
                          </a:ln>
                          <a:solidFill>
                            <a:schemeClr val="tx1"/>
                          </a:solidFill>
                          <a:effectLst/>
                          <a:uLnTx/>
                          <a:uFillTx/>
                          <a:latin typeface="+mn-lt"/>
                        </a:rPr>
                        <a:t>[95% CI: 0.63</a:t>
                      </a:r>
                      <a:r>
                        <a:rPr lang="en-US" altLang="en-US" sz="900" b="0" dirty="0">
                          <a:solidFill>
                            <a:schemeClr val="tx1"/>
                          </a:solidFill>
                          <a:latin typeface="+mn-lt"/>
                        </a:rPr>
                        <a:t>–</a:t>
                      </a:r>
                      <a:r>
                        <a:rPr kumimoji="0" lang="en-US" altLang="en-US" sz="900" b="0" u="none" strike="noStrike" kern="1200" cap="none" spc="0" normalizeH="0" baseline="0" noProof="0" dirty="0">
                          <a:ln>
                            <a:noFill/>
                          </a:ln>
                          <a:solidFill>
                            <a:schemeClr val="tx1"/>
                          </a:solidFill>
                          <a:effectLst/>
                          <a:uLnTx/>
                          <a:uFillTx/>
                          <a:latin typeface="+mn-lt"/>
                        </a:rPr>
                        <a:t>0.82], </a:t>
                      </a:r>
                      <a:r>
                        <a:rPr kumimoji="0" lang="en-US" altLang="en-US" sz="900" b="0" i="1" u="none" strike="noStrike" kern="1200" cap="none" spc="0" normalizeH="0" baseline="0" noProof="0" dirty="0">
                          <a:ln>
                            <a:noFill/>
                          </a:ln>
                          <a:solidFill>
                            <a:schemeClr val="tx1"/>
                          </a:solidFill>
                          <a:effectLst/>
                          <a:uLnTx/>
                          <a:uFillTx/>
                          <a:latin typeface="+mn-lt"/>
                        </a:rPr>
                        <a:t>P</a:t>
                      </a:r>
                      <a:r>
                        <a:rPr kumimoji="0" lang="en-US" sz="900" b="0" i="1" u="none" strike="noStrike" kern="1200" cap="none" spc="0" normalizeH="0" baseline="0" noProof="0" dirty="0">
                          <a:ln>
                            <a:noFill/>
                          </a:ln>
                          <a:solidFill>
                            <a:schemeClr val="tx1"/>
                          </a:solidFill>
                          <a:effectLst/>
                          <a:uLnTx/>
                          <a:uFillTx/>
                          <a:latin typeface="+mn-lt"/>
                        </a:rPr>
                        <a:t>&lt;</a:t>
                      </a:r>
                      <a:r>
                        <a:rPr kumimoji="0" lang="en-US" sz="900" b="0" u="none" strike="noStrike" kern="1200" cap="none" spc="0" normalizeH="0" baseline="0" noProof="0" dirty="0">
                          <a:ln>
                            <a:noFill/>
                          </a:ln>
                          <a:solidFill>
                            <a:schemeClr val="tx1"/>
                          </a:solidFill>
                          <a:effectLst/>
                          <a:uLnTx/>
                          <a:uFillTx/>
                          <a:latin typeface="+mn-lt"/>
                        </a:rPr>
                        <a:t>0.0001</a:t>
                      </a:r>
                      <a:endParaRPr kumimoji="0" lang="en-US" sz="900" b="0" i="0" u="none" strike="noStrike" kern="1200" cap="none" spc="0" normalizeH="0" baseline="0" noProof="0" dirty="0">
                        <a:ln>
                          <a:noFill/>
                        </a:ln>
                        <a:solidFill>
                          <a:schemeClr val="tx1"/>
                        </a:solidFill>
                        <a:effectLst/>
                        <a:uLnTx/>
                        <a:uFillTx/>
                        <a:latin typeface="+mn-lt"/>
                        <a:ea typeface="+mn-ea"/>
                        <a:cs typeface="+mn-cs"/>
                      </a:endParaRPr>
                    </a:p>
                  </a:txBody>
                  <a:tcPr marL="0" marR="0" marT="18287" marB="18287" anchor="ctr">
                    <a:lnL>
                      <a:noFill/>
                    </a:lnL>
                    <a:lnR w="12700" cap="flat" cmpd="sng" algn="ctr">
                      <a:solidFill>
                        <a:srgbClr val="FFFFFF"/>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u="none" strike="noStrike" kern="1200" cap="none" spc="0" normalizeH="0" baseline="0" noProof="0">
                          <a:ln>
                            <a:noFill/>
                          </a:ln>
                          <a:solidFill>
                            <a:schemeClr val="tx1"/>
                          </a:solidFill>
                          <a:effectLst/>
                          <a:uLnTx/>
                          <a:uFillTx/>
                          <a:latin typeface="+mn-lt"/>
                        </a:rPr>
                        <a:t> </a:t>
                      </a:r>
                      <a:r>
                        <a:rPr kumimoji="0" lang="en-US" sz="1000" b="1" u="none" strike="noStrike" kern="1200" cap="none" spc="0" normalizeH="0" baseline="0" noProof="0">
                          <a:ln>
                            <a:noFill/>
                          </a:ln>
                          <a:solidFill>
                            <a:schemeClr val="tx1"/>
                          </a:solidFill>
                          <a:effectLst/>
                          <a:uLnTx/>
                          <a:uFillTx/>
                          <a:latin typeface="+mn-lt"/>
                        </a:rPr>
                        <a:t>HR=0.72 </a:t>
                      </a:r>
                      <a:br>
                        <a:rPr kumimoji="0" lang="en-US" sz="1000" b="1" u="none" strike="noStrike" kern="1200" cap="none" spc="0" normalizeH="0" baseline="0" noProof="0">
                          <a:ln>
                            <a:noFill/>
                          </a:ln>
                          <a:solidFill>
                            <a:schemeClr val="tx1"/>
                          </a:solidFill>
                          <a:effectLst/>
                          <a:uLnTx/>
                          <a:uFillTx/>
                          <a:latin typeface="+mn-lt"/>
                        </a:rPr>
                      </a:br>
                      <a:r>
                        <a:rPr kumimoji="0" lang="en-US" sz="1000" b="0" u="none" strike="noStrike" kern="1200" cap="none" spc="0" normalizeH="0" baseline="0" noProof="0">
                          <a:ln>
                            <a:noFill/>
                          </a:ln>
                          <a:solidFill>
                            <a:schemeClr val="tx1"/>
                          </a:solidFill>
                          <a:effectLst/>
                          <a:uLnTx/>
                          <a:uFillTx/>
                          <a:latin typeface="+mn-lt"/>
                        </a:rPr>
                        <a:t>95% CI: 0.63</a:t>
                      </a:r>
                      <a:r>
                        <a:rPr lang="en-US" altLang="en-US" sz="1000" b="0">
                          <a:solidFill>
                            <a:schemeClr val="tx1"/>
                          </a:solidFill>
                          <a:latin typeface="+mn-lt"/>
                        </a:rPr>
                        <a:t>–</a:t>
                      </a:r>
                      <a:r>
                        <a:rPr kumimoji="0" lang="en-US" altLang="en-US" sz="1000" b="0" u="none" strike="noStrike" kern="1200" cap="none" spc="0" normalizeH="0" baseline="0" noProof="0">
                          <a:ln>
                            <a:noFill/>
                          </a:ln>
                          <a:solidFill>
                            <a:schemeClr val="tx1"/>
                          </a:solidFill>
                          <a:effectLst/>
                          <a:uLnTx/>
                          <a:uFillTx/>
                          <a:latin typeface="+mn-lt"/>
                        </a:rPr>
                        <a:t>0.82</a:t>
                      </a:r>
                      <a:endParaRPr kumimoji="0" lang="en-US" sz="1000" b="0" u="none" strike="noStrike" kern="1200" cap="none" spc="0" normalizeH="0" baseline="0" noProof="0">
                        <a:ln>
                          <a:noFill/>
                        </a:ln>
                        <a:solidFill>
                          <a:schemeClr val="tx1"/>
                        </a:solidFill>
                        <a:effectLst/>
                        <a:uLnTx/>
                        <a:uFillTx/>
                        <a:latin typeface="+mn-lt"/>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000" b="0" i="1" u="none" strike="noStrike" kern="1200" cap="none" spc="0" normalizeH="0" baseline="0" noProof="0">
                          <a:ln>
                            <a:noFill/>
                          </a:ln>
                          <a:solidFill>
                            <a:schemeClr val="tx1"/>
                          </a:solidFill>
                          <a:effectLst/>
                          <a:uLnTx/>
                          <a:uFillTx/>
                          <a:latin typeface="+mn-lt"/>
                        </a:rPr>
                        <a:t>P&lt;</a:t>
                      </a:r>
                      <a:r>
                        <a:rPr kumimoji="0" lang="en-US" sz="1000" b="0" u="none" strike="noStrike" kern="1200" cap="none" spc="0" normalizeH="0" baseline="0" noProof="0">
                          <a:ln>
                            <a:noFill/>
                          </a:ln>
                          <a:solidFill>
                            <a:schemeClr val="tx1"/>
                          </a:solidFill>
                          <a:effectLst/>
                          <a:uLnTx/>
                          <a:uFillTx/>
                          <a:latin typeface="+mn-lt"/>
                        </a:rPr>
                        <a:t>0.0001</a:t>
                      </a:r>
                      <a:endParaRPr kumimoji="0" lang="en-US" sz="1000" b="0" i="0" u="none" strike="noStrike" kern="1200" cap="none" spc="0" normalizeH="0" baseline="0" noProof="0">
                        <a:ln>
                          <a:noFill/>
                        </a:ln>
                        <a:solidFill>
                          <a:schemeClr val="tx1"/>
                        </a:solidFill>
                        <a:effectLst/>
                        <a:uLnTx/>
                        <a:uFillTx/>
                        <a:latin typeface="+mn-lt"/>
                        <a:ea typeface="+mn-ea"/>
                        <a:cs typeface="+mn-cs"/>
                      </a:endParaRPr>
                    </a:p>
                  </a:txBody>
                  <a:tcPr marL="0" marR="0" marT="18288" marB="18288"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452" name="TextBox 451">
            <a:extLst>
              <a:ext uri="{FF2B5EF4-FFF2-40B4-BE49-F238E27FC236}">
                <a16:creationId xmlns:a16="http://schemas.microsoft.com/office/drawing/2014/main" id="{30012F97-420F-FEA2-670A-3DC8BB37E84F}"/>
              </a:ext>
            </a:extLst>
          </p:cNvPr>
          <p:cNvSpPr txBox="1"/>
          <p:nvPr/>
        </p:nvSpPr>
        <p:spPr>
          <a:xfrm>
            <a:off x="802467" y="1253990"/>
            <a:ext cx="3152308" cy="300210"/>
          </a:xfrm>
          <a:prstGeom prst="rect">
            <a:avLst/>
          </a:prstGeom>
          <a:noFill/>
        </p:spPr>
        <p:txBody>
          <a:bodyPr wrap="square">
            <a:spAutoFit/>
          </a:bodyPr>
          <a:lstStyle/>
          <a:p>
            <a:pPr algn="ctr" defTabSz="914286">
              <a:defRPr/>
            </a:pPr>
            <a:r>
              <a:rPr lang="en-US" sz="1351" b="1">
                <a:solidFill>
                  <a:srgbClr val="000000"/>
                </a:solidFill>
                <a:latin typeface="Arial"/>
                <a:cs typeface="Arial" panose="020B0604020202020204" pitchFamily="34" charset="0"/>
              </a:rPr>
              <a:t>Unadjusted analysis </a:t>
            </a:r>
          </a:p>
        </p:txBody>
      </p:sp>
      <p:cxnSp>
        <p:nvCxnSpPr>
          <p:cNvPr id="453" name="Straight Connector 452">
            <a:extLst>
              <a:ext uri="{FF2B5EF4-FFF2-40B4-BE49-F238E27FC236}">
                <a16:creationId xmlns:a16="http://schemas.microsoft.com/office/drawing/2014/main" id="{30C29542-44F7-B75A-2CC1-5A27ECB476A0}"/>
              </a:ext>
            </a:extLst>
          </p:cNvPr>
          <p:cNvCxnSpPr/>
          <p:nvPr/>
        </p:nvCxnSpPr>
        <p:spPr>
          <a:xfrm flipH="1">
            <a:off x="8334171" y="4523921"/>
            <a:ext cx="169335" cy="0"/>
          </a:xfrm>
          <a:prstGeom prst="line">
            <a:avLst/>
          </a:prstGeom>
          <a:noFill/>
          <a:ln w="28575" cap="flat" cmpd="sng" algn="ctr">
            <a:solidFill>
              <a:srgbClr val="8CC63F"/>
            </a:solidFill>
            <a:prstDash val="solid"/>
            <a:miter lim="800000"/>
          </a:ln>
          <a:effectLst/>
        </p:spPr>
      </p:cxnSp>
      <p:cxnSp>
        <p:nvCxnSpPr>
          <p:cNvPr id="454" name="Straight Connector 453">
            <a:extLst>
              <a:ext uri="{FF2B5EF4-FFF2-40B4-BE49-F238E27FC236}">
                <a16:creationId xmlns:a16="http://schemas.microsoft.com/office/drawing/2014/main" id="{86F14ECA-3BB3-9265-F033-CDCA72669A52}"/>
              </a:ext>
            </a:extLst>
          </p:cNvPr>
          <p:cNvCxnSpPr/>
          <p:nvPr/>
        </p:nvCxnSpPr>
        <p:spPr>
          <a:xfrm flipH="1">
            <a:off x="8334171" y="4293327"/>
            <a:ext cx="169335" cy="0"/>
          </a:xfrm>
          <a:prstGeom prst="line">
            <a:avLst/>
          </a:prstGeom>
          <a:noFill/>
          <a:ln w="28575" cap="flat" cmpd="sng" algn="ctr">
            <a:solidFill>
              <a:srgbClr val="666666"/>
            </a:solidFill>
            <a:prstDash val="solid"/>
            <a:miter lim="800000"/>
          </a:ln>
          <a:effectLst/>
        </p:spPr>
      </p:cxnSp>
      <p:cxnSp>
        <p:nvCxnSpPr>
          <p:cNvPr id="455" name="Straight Connector 454">
            <a:extLst>
              <a:ext uri="{FF2B5EF4-FFF2-40B4-BE49-F238E27FC236}">
                <a16:creationId xmlns:a16="http://schemas.microsoft.com/office/drawing/2014/main" id="{9BE2FAA2-EE02-24C4-3FCA-C62B9A80CD2C}"/>
              </a:ext>
            </a:extLst>
          </p:cNvPr>
          <p:cNvCxnSpPr/>
          <p:nvPr/>
        </p:nvCxnSpPr>
        <p:spPr>
          <a:xfrm flipH="1">
            <a:off x="4435364" y="4523921"/>
            <a:ext cx="169335" cy="0"/>
          </a:xfrm>
          <a:prstGeom prst="line">
            <a:avLst/>
          </a:prstGeom>
          <a:noFill/>
          <a:ln w="28575" cap="flat" cmpd="sng" algn="ctr">
            <a:solidFill>
              <a:srgbClr val="8CC63F"/>
            </a:solidFill>
            <a:prstDash val="solid"/>
            <a:miter lim="800000"/>
          </a:ln>
          <a:effectLst/>
        </p:spPr>
      </p:cxnSp>
      <p:cxnSp>
        <p:nvCxnSpPr>
          <p:cNvPr id="456" name="Straight Connector 455">
            <a:extLst>
              <a:ext uri="{FF2B5EF4-FFF2-40B4-BE49-F238E27FC236}">
                <a16:creationId xmlns:a16="http://schemas.microsoft.com/office/drawing/2014/main" id="{3EECE938-E57C-769F-0D91-518453C10257}"/>
              </a:ext>
            </a:extLst>
          </p:cNvPr>
          <p:cNvCxnSpPr/>
          <p:nvPr/>
        </p:nvCxnSpPr>
        <p:spPr>
          <a:xfrm flipH="1">
            <a:off x="4435364" y="4293327"/>
            <a:ext cx="169335" cy="0"/>
          </a:xfrm>
          <a:prstGeom prst="line">
            <a:avLst/>
          </a:prstGeom>
          <a:noFill/>
          <a:ln w="28575" cap="flat" cmpd="sng" algn="ctr">
            <a:solidFill>
              <a:srgbClr val="666666"/>
            </a:solidFill>
            <a:prstDash val="solid"/>
            <a:miter lim="800000"/>
          </a:ln>
          <a:effectLst/>
        </p:spPr>
      </p:cxnSp>
      <p:cxnSp>
        <p:nvCxnSpPr>
          <p:cNvPr id="457" name="Straight Connector 456">
            <a:extLst>
              <a:ext uri="{FF2B5EF4-FFF2-40B4-BE49-F238E27FC236}">
                <a16:creationId xmlns:a16="http://schemas.microsoft.com/office/drawing/2014/main" id="{15EA06F9-966A-8361-7651-997099176A89}"/>
              </a:ext>
            </a:extLst>
          </p:cNvPr>
          <p:cNvCxnSpPr/>
          <p:nvPr/>
        </p:nvCxnSpPr>
        <p:spPr>
          <a:xfrm flipH="1">
            <a:off x="542523" y="4533446"/>
            <a:ext cx="169335" cy="0"/>
          </a:xfrm>
          <a:prstGeom prst="line">
            <a:avLst/>
          </a:prstGeom>
          <a:noFill/>
          <a:ln w="28575" cap="flat" cmpd="sng" algn="ctr">
            <a:solidFill>
              <a:srgbClr val="8CC63F"/>
            </a:solidFill>
            <a:prstDash val="solid"/>
            <a:miter lim="800000"/>
          </a:ln>
          <a:effectLst/>
        </p:spPr>
      </p:cxnSp>
      <p:cxnSp>
        <p:nvCxnSpPr>
          <p:cNvPr id="458" name="Straight Connector 457">
            <a:extLst>
              <a:ext uri="{FF2B5EF4-FFF2-40B4-BE49-F238E27FC236}">
                <a16:creationId xmlns:a16="http://schemas.microsoft.com/office/drawing/2014/main" id="{E10D56F8-9CA4-D381-A218-DF1656A0148A}"/>
              </a:ext>
            </a:extLst>
          </p:cNvPr>
          <p:cNvCxnSpPr/>
          <p:nvPr/>
        </p:nvCxnSpPr>
        <p:spPr>
          <a:xfrm flipH="1">
            <a:off x="542523" y="4302852"/>
            <a:ext cx="169335" cy="0"/>
          </a:xfrm>
          <a:prstGeom prst="line">
            <a:avLst/>
          </a:prstGeom>
          <a:noFill/>
          <a:ln w="28575" cap="flat" cmpd="sng" algn="ctr">
            <a:solidFill>
              <a:srgbClr val="666666"/>
            </a:solidFill>
            <a:prstDash val="solid"/>
            <a:miter lim="800000"/>
          </a:ln>
          <a:effectLst/>
        </p:spPr>
      </p:cxnSp>
      <p:sp>
        <p:nvSpPr>
          <p:cNvPr id="459" name="TextBox 458">
            <a:extLst>
              <a:ext uri="{FF2B5EF4-FFF2-40B4-BE49-F238E27FC236}">
                <a16:creationId xmlns:a16="http://schemas.microsoft.com/office/drawing/2014/main" id="{767F8F5D-5617-6580-2CEB-5EF9F290C82D}"/>
              </a:ext>
            </a:extLst>
          </p:cNvPr>
          <p:cNvSpPr txBox="1"/>
          <p:nvPr/>
        </p:nvSpPr>
        <p:spPr>
          <a:xfrm>
            <a:off x="9233801" y="1234940"/>
            <a:ext cx="1727803" cy="300210"/>
          </a:xfrm>
          <a:prstGeom prst="rect">
            <a:avLst/>
          </a:prstGeom>
          <a:noFill/>
        </p:spPr>
        <p:txBody>
          <a:bodyPr wrap="square">
            <a:spAutoFit/>
          </a:bodyPr>
          <a:lstStyle/>
          <a:p>
            <a:pPr algn="ctr" defTabSz="914286">
              <a:defRPr/>
            </a:pPr>
            <a:r>
              <a:rPr lang="en-GB" sz="1351" b="1">
                <a:solidFill>
                  <a:srgbClr val="000000"/>
                </a:solidFill>
                <a:latin typeface="Arial"/>
                <a:cs typeface="Arial" panose="020B0604020202020204" pitchFamily="34" charset="0"/>
              </a:rPr>
              <a:t>After PSM</a:t>
            </a:r>
          </a:p>
        </p:txBody>
      </p:sp>
      <p:sp>
        <p:nvSpPr>
          <p:cNvPr id="460" name="TextBox 459">
            <a:extLst>
              <a:ext uri="{FF2B5EF4-FFF2-40B4-BE49-F238E27FC236}">
                <a16:creationId xmlns:a16="http://schemas.microsoft.com/office/drawing/2014/main" id="{00979A36-7CA4-B476-B8D7-04922BCC2898}"/>
              </a:ext>
            </a:extLst>
          </p:cNvPr>
          <p:cNvSpPr txBox="1"/>
          <p:nvPr/>
        </p:nvSpPr>
        <p:spPr>
          <a:xfrm>
            <a:off x="5458794" y="1301615"/>
            <a:ext cx="1829468" cy="300210"/>
          </a:xfrm>
          <a:prstGeom prst="rect">
            <a:avLst/>
          </a:prstGeom>
          <a:noFill/>
        </p:spPr>
        <p:txBody>
          <a:bodyPr wrap="square">
            <a:spAutoFit/>
          </a:bodyPr>
          <a:lstStyle/>
          <a:p>
            <a:pPr algn="ctr" defTabSz="914286">
              <a:defRPr/>
            </a:pPr>
            <a:r>
              <a:rPr lang="en-GB" sz="1351" b="1">
                <a:solidFill>
                  <a:srgbClr val="000000"/>
                </a:solidFill>
                <a:latin typeface="Arial"/>
                <a:cs typeface="Arial" panose="020B0604020202020204" pitchFamily="34" charset="0"/>
              </a:rPr>
              <a:t>After </a:t>
            </a:r>
            <a:r>
              <a:rPr lang="en-GB" sz="1351" b="1" err="1">
                <a:solidFill>
                  <a:srgbClr val="000000"/>
                </a:solidFill>
                <a:latin typeface="Arial"/>
                <a:cs typeface="Arial" panose="020B0604020202020204" pitchFamily="34" charset="0"/>
              </a:rPr>
              <a:t>sIPTW</a:t>
            </a:r>
            <a:endParaRPr lang="en-GB" sz="1351" b="1" baseline="30000">
              <a:solidFill>
                <a:srgbClr val="000000"/>
              </a:solidFill>
              <a:latin typeface="Arial"/>
              <a:cs typeface="Arial" panose="020B0604020202020204" pitchFamily="34" charset="0"/>
            </a:endParaRPr>
          </a:p>
        </p:txBody>
      </p:sp>
      <p:graphicFrame>
        <p:nvGraphicFramePr>
          <p:cNvPr id="462" name="Table 49">
            <a:extLst>
              <a:ext uri="{FF2B5EF4-FFF2-40B4-BE49-F238E27FC236}">
                <a16:creationId xmlns:a16="http://schemas.microsoft.com/office/drawing/2014/main" id="{3433091D-34EF-4831-FD80-919BB014390D}"/>
              </a:ext>
            </a:extLst>
          </p:cNvPr>
          <p:cNvGraphicFramePr>
            <a:graphicFrameLocks noGrp="1"/>
          </p:cNvGraphicFramePr>
          <p:nvPr>
            <p:extLst>
              <p:ext uri="{D42A27DB-BD31-4B8C-83A1-F6EECF244321}">
                <p14:modId xmlns:p14="http://schemas.microsoft.com/office/powerpoint/2010/main" val="2688074525"/>
              </p:ext>
            </p:extLst>
          </p:nvPr>
        </p:nvGraphicFramePr>
        <p:xfrm>
          <a:off x="123826" y="4203537"/>
          <a:ext cx="3931207" cy="457142"/>
        </p:xfrm>
        <a:graphic>
          <a:graphicData uri="http://schemas.openxmlformats.org/drawingml/2006/table">
            <a:tbl>
              <a:tblPr firstRow="1" bandRow="1">
                <a:tableStyleId>{5C22544A-7EE6-4342-B048-85BDC9FD1C3A}</a:tableStyleId>
              </a:tblPr>
              <a:tblGrid>
                <a:gridCol w="629011">
                  <a:extLst>
                    <a:ext uri="{9D8B030D-6E8A-4147-A177-3AD203B41FA5}">
                      <a16:colId xmlns:a16="http://schemas.microsoft.com/office/drawing/2014/main" val="760133208"/>
                    </a:ext>
                  </a:extLst>
                </a:gridCol>
                <a:gridCol w="275183">
                  <a:extLst>
                    <a:ext uri="{9D8B030D-6E8A-4147-A177-3AD203B41FA5}">
                      <a16:colId xmlns:a16="http://schemas.microsoft.com/office/drawing/2014/main" val="2272132022"/>
                    </a:ext>
                  </a:extLst>
                </a:gridCol>
                <a:gridCol w="275183">
                  <a:extLst>
                    <a:ext uri="{9D8B030D-6E8A-4147-A177-3AD203B41FA5}">
                      <a16:colId xmlns:a16="http://schemas.microsoft.com/office/drawing/2014/main" val="2064758621"/>
                    </a:ext>
                  </a:extLst>
                </a:gridCol>
                <a:gridCol w="275183">
                  <a:extLst>
                    <a:ext uri="{9D8B030D-6E8A-4147-A177-3AD203B41FA5}">
                      <a16:colId xmlns:a16="http://schemas.microsoft.com/office/drawing/2014/main" val="3165796330"/>
                    </a:ext>
                  </a:extLst>
                </a:gridCol>
                <a:gridCol w="275183">
                  <a:extLst>
                    <a:ext uri="{9D8B030D-6E8A-4147-A177-3AD203B41FA5}">
                      <a16:colId xmlns:a16="http://schemas.microsoft.com/office/drawing/2014/main" val="3389742384"/>
                    </a:ext>
                  </a:extLst>
                </a:gridCol>
                <a:gridCol w="275183">
                  <a:extLst>
                    <a:ext uri="{9D8B030D-6E8A-4147-A177-3AD203B41FA5}">
                      <a16:colId xmlns:a16="http://schemas.microsoft.com/office/drawing/2014/main" val="794083467"/>
                    </a:ext>
                  </a:extLst>
                </a:gridCol>
                <a:gridCol w="275183">
                  <a:extLst>
                    <a:ext uri="{9D8B030D-6E8A-4147-A177-3AD203B41FA5}">
                      <a16:colId xmlns:a16="http://schemas.microsoft.com/office/drawing/2014/main" val="2280437148"/>
                    </a:ext>
                  </a:extLst>
                </a:gridCol>
                <a:gridCol w="275183">
                  <a:extLst>
                    <a:ext uri="{9D8B030D-6E8A-4147-A177-3AD203B41FA5}">
                      <a16:colId xmlns:a16="http://schemas.microsoft.com/office/drawing/2014/main" val="3729180401"/>
                    </a:ext>
                  </a:extLst>
                </a:gridCol>
                <a:gridCol w="275183">
                  <a:extLst>
                    <a:ext uri="{9D8B030D-6E8A-4147-A177-3AD203B41FA5}">
                      <a16:colId xmlns:a16="http://schemas.microsoft.com/office/drawing/2014/main" val="3904393107"/>
                    </a:ext>
                  </a:extLst>
                </a:gridCol>
                <a:gridCol w="275183">
                  <a:extLst>
                    <a:ext uri="{9D8B030D-6E8A-4147-A177-3AD203B41FA5}">
                      <a16:colId xmlns:a16="http://schemas.microsoft.com/office/drawing/2014/main" val="3427553296"/>
                    </a:ext>
                  </a:extLst>
                </a:gridCol>
                <a:gridCol w="275183">
                  <a:extLst>
                    <a:ext uri="{9D8B030D-6E8A-4147-A177-3AD203B41FA5}">
                      <a16:colId xmlns:a16="http://schemas.microsoft.com/office/drawing/2014/main" val="2052944368"/>
                    </a:ext>
                  </a:extLst>
                </a:gridCol>
                <a:gridCol w="275183">
                  <a:extLst>
                    <a:ext uri="{9D8B030D-6E8A-4147-A177-3AD203B41FA5}">
                      <a16:colId xmlns:a16="http://schemas.microsoft.com/office/drawing/2014/main" val="3443943553"/>
                    </a:ext>
                  </a:extLst>
                </a:gridCol>
                <a:gridCol w="275183">
                  <a:extLst>
                    <a:ext uri="{9D8B030D-6E8A-4147-A177-3AD203B41FA5}">
                      <a16:colId xmlns:a16="http://schemas.microsoft.com/office/drawing/2014/main" val="3878698249"/>
                    </a:ext>
                  </a:extLst>
                </a:gridCol>
              </a:tblGrid>
              <a:tr h="228571">
                <a:tc>
                  <a:txBody>
                    <a:bodyPr/>
                    <a:lstStyle/>
                    <a:p>
                      <a:pPr algn="r"/>
                      <a:endParaRPr lang="en-US" sz="800" b="0">
                        <a:solidFill>
                          <a:schemeClr val="tx1"/>
                        </a:solidFill>
                      </a:endParaRPr>
                    </a:p>
                  </a:txBody>
                  <a:tcPr marL="91428" marR="91428"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1564</a:t>
                      </a:r>
                      <a:endParaRPr lang="en-US" sz="800" b="0">
                        <a:solidFill>
                          <a:schemeClr val="tx1"/>
                        </a:solidFil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669</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435</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293</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195</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126</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88</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rPr>
                        <a:t>60</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rPr>
                        <a:t>35</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800" b="0">
                          <a:solidFill>
                            <a:schemeClr val="tx1"/>
                          </a:solidFill>
                        </a:rPr>
                        <a:t>16</a:t>
                      </a: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7</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0</a:t>
                      </a:r>
                      <a:endParaRPr lang="en-US" sz="800" b="0">
                        <a:solidFill>
                          <a:schemeClr val="tx1"/>
                        </a:solidFill>
                        <a:cs typeface="Arial"/>
                      </a:endParaRPr>
                    </a:p>
                  </a:txBody>
                  <a:tcPr marL="0" marR="0" marT="45715" marB="45715" anchor="ctr">
                    <a:lnL w="12700" cmpd="sng">
                      <a:noFill/>
                    </a:lnL>
                    <a:lnR w="12700" cmpd="sng">
                      <a:noFill/>
                    </a:lnR>
                    <a:lnT w="12700" cmpd="sng">
                      <a:noFill/>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5846835"/>
                  </a:ext>
                </a:extLst>
              </a:tr>
              <a:tr h="228571">
                <a:tc>
                  <a:txBody>
                    <a:bodyPr/>
                    <a:lstStyle/>
                    <a:p>
                      <a:pPr algn="r"/>
                      <a:endParaRPr lang="en-US" sz="800" b="1" dirty="0">
                        <a:solidFill>
                          <a:srgbClr val="7EBA00"/>
                        </a:solidFill>
                      </a:endParaRPr>
                    </a:p>
                  </a:txBody>
                  <a:tcPr marL="91428" marR="91428"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1324</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982</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650</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panose="020B0604020202020204" pitchFamily="34" charset="0"/>
                        </a:rPr>
                        <a:t>440</a:t>
                      </a:r>
                      <a:endParaRPr lang="en-US" sz="800" b="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299</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208</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133</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0">
                          <a:solidFill>
                            <a:schemeClr val="tx1"/>
                          </a:solidFill>
                        </a:rPr>
                        <a:t>85</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0">
                          <a:solidFill>
                            <a:schemeClr val="tx1"/>
                          </a:solidFill>
                        </a:rPr>
                        <a:t>55</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800" b="0">
                          <a:solidFill>
                            <a:schemeClr val="tx1"/>
                          </a:solidFill>
                        </a:rPr>
                        <a:t>26</a:t>
                      </a: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a:ln>
                            <a:noFill/>
                          </a:ln>
                          <a:solidFill>
                            <a:schemeClr val="tx1"/>
                          </a:solidFill>
                          <a:effectLst/>
                          <a:uLnTx/>
                          <a:uFillTx/>
                          <a:ea typeface="+mn-ea"/>
                          <a:cs typeface="Arial"/>
                        </a:rPr>
                        <a:t>11</a:t>
                      </a:r>
                      <a:endParaRPr lang="en-US" sz="800" b="0">
                        <a:solidFill>
                          <a:schemeClr val="tx1"/>
                        </a:solidFill>
                        <a:cs typeface="Aria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0" lang="en-US" sz="800" b="0" i="0" u="none" strike="noStrike" kern="1200" cap="none" spc="0" normalizeH="0" baseline="0" noProof="0" dirty="0">
                          <a:ln>
                            <a:noFill/>
                          </a:ln>
                          <a:solidFill>
                            <a:schemeClr val="tx1"/>
                          </a:solidFill>
                          <a:effectLst/>
                          <a:uLnTx/>
                          <a:uFillTx/>
                          <a:ea typeface="+mn-ea"/>
                          <a:cs typeface="Arial" panose="020B0604020202020204" pitchFamily="34" charset="0"/>
                        </a:rPr>
                        <a:t>1</a:t>
                      </a:r>
                      <a:endParaRPr lang="en-US" sz="800" b="0" dirty="0">
                        <a:solidFill>
                          <a:schemeClr val="tx1"/>
                        </a:solidFill>
                      </a:endParaRPr>
                    </a:p>
                  </a:txBody>
                  <a:tcPr marL="0" marR="0" marT="45715" marB="45715" anchor="ctr">
                    <a:lnL w="12700" cmpd="sng">
                      <a:noFill/>
                    </a:lnL>
                    <a:lnR w="12700" cmpd="sng">
                      <a:noFill/>
                    </a:lnR>
                    <a:lnT w="12700" cap="flat" cmpd="sng" algn="ctr">
                      <a:noFill/>
                      <a:prstDash val="sys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88613052"/>
                  </a:ext>
                </a:extLst>
              </a:tr>
            </a:tbl>
          </a:graphicData>
        </a:graphic>
      </p:graphicFrame>
      <p:sp>
        <p:nvSpPr>
          <p:cNvPr id="2" name="Title 1">
            <a:extLst>
              <a:ext uri="{FF2B5EF4-FFF2-40B4-BE49-F238E27FC236}">
                <a16:creationId xmlns:a16="http://schemas.microsoft.com/office/drawing/2014/main" id="{C8B6C96C-0626-37C8-0C25-0C51BA2E4CC2}"/>
              </a:ext>
            </a:extLst>
          </p:cNvPr>
          <p:cNvSpPr>
            <a:spLocks noGrp="1"/>
          </p:cNvSpPr>
          <p:nvPr>
            <p:ph type="title"/>
          </p:nvPr>
        </p:nvSpPr>
        <p:spPr>
          <a:xfrm>
            <a:off x="609600" y="154209"/>
            <a:ext cx="10744200" cy="1185577"/>
          </a:xfrm>
        </p:spPr>
        <p:txBody>
          <a:bodyPr>
            <a:normAutofit/>
          </a:bodyPr>
          <a:lstStyle/>
          <a:p>
            <a:r>
              <a:rPr lang="en-US" sz="2800" dirty="0"/>
              <a:t>P-REALITY X: Real-World </a:t>
            </a:r>
            <a:r>
              <a:rPr lang="en-US" sz="2800" dirty="0" err="1"/>
              <a:t>PFS</a:t>
            </a:r>
            <a:br>
              <a:rPr lang="en-US" sz="2800" dirty="0"/>
            </a:br>
            <a:r>
              <a:rPr lang="en-US" sz="2000" b="0" i="1" dirty="0"/>
              <a:t>Secondary Endpoint</a:t>
            </a:r>
            <a:endParaRPr lang="en-US" b="0" i="1" dirty="0"/>
          </a:p>
        </p:txBody>
      </p:sp>
      <p:sp>
        <p:nvSpPr>
          <p:cNvPr id="3" name="Footer Placeholder 2">
            <a:extLst>
              <a:ext uri="{FF2B5EF4-FFF2-40B4-BE49-F238E27FC236}">
                <a16:creationId xmlns:a16="http://schemas.microsoft.com/office/drawing/2014/main" id="{20FD0769-E2A2-23AB-59E0-35298BECBEF7}"/>
              </a:ext>
            </a:extLst>
          </p:cNvPr>
          <p:cNvSpPr>
            <a:spLocks noGrp="1"/>
          </p:cNvSpPr>
          <p:nvPr>
            <p:ph type="ftr" sz="quarter" idx="3"/>
          </p:nvPr>
        </p:nvSpPr>
        <p:spPr>
          <a:xfrm>
            <a:off x="453485" y="6356350"/>
            <a:ext cx="11738515" cy="442131"/>
          </a:xfrm>
        </p:spPr>
        <p:txBody>
          <a:bodyPr/>
          <a:lstStyle/>
          <a:p>
            <a:r>
              <a:rPr lang="en-US" sz="1000" dirty="0"/>
              <a:t>*</a:t>
            </a:r>
            <a:r>
              <a:rPr lang="en-US" sz="1000" dirty="0" err="1"/>
              <a:t>rwPFS</a:t>
            </a:r>
            <a:r>
              <a:rPr lang="en-US" sz="1000" dirty="0"/>
              <a:t> was defined as the number of months from start of </a:t>
            </a:r>
            <a:r>
              <a:rPr lang="en-US" sz="1000" dirty="0" err="1"/>
              <a:t>PAL+AI</a:t>
            </a:r>
            <a:r>
              <a:rPr lang="en-US" sz="1000" dirty="0"/>
              <a:t> or AI alone to the date of the first documentation of real-world progressive disease or death due to any cause, whichever occurred first.</a:t>
            </a:r>
            <a:br>
              <a:rPr lang="en-US" sz="1000" dirty="0"/>
            </a:br>
            <a:r>
              <a:rPr lang="en-US" sz="1000" dirty="0" err="1"/>
              <a:t>Rugo</a:t>
            </a:r>
            <a:r>
              <a:rPr lang="en-US" sz="1000" dirty="0"/>
              <a:t> HS, et al. </a:t>
            </a:r>
            <a:r>
              <a:rPr lang="en-US" sz="1000" dirty="0" err="1"/>
              <a:t>NPJ</a:t>
            </a:r>
            <a:r>
              <a:rPr lang="en-US" sz="1000" dirty="0"/>
              <a:t> Breast Cancer. 2022;8(1):114.</a:t>
            </a:r>
          </a:p>
        </p:txBody>
      </p:sp>
    </p:spTree>
    <p:extLst>
      <p:ext uri="{BB962C8B-B14F-4D97-AF65-F5344CB8AC3E}">
        <p14:creationId xmlns:p14="http://schemas.microsoft.com/office/powerpoint/2010/main" val="4198777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E6DC1-ADAE-B2DF-8BA9-8BE8343426D1}"/>
              </a:ext>
            </a:extLst>
          </p:cNvPr>
          <p:cNvSpPr>
            <a:spLocks noGrp="1"/>
          </p:cNvSpPr>
          <p:nvPr>
            <p:ph type="title"/>
          </p:nvPr>
        </p:nvSpPr>
        <p:spPr/>
        <p:txBody>
          <a:bodyPr>
            <a:normAutofit/>
          </a:bodyPr>
          <a:lstStyle/>
          <a:p>
            <a:r>
              <a:rPr lang="en-US" sz="2800" dirty="0"/>
              <a:t>REACH AUT: RW Study of First-Line </a:t>
            </a:r>
            <a:r>
              <a:rPr lang="en-US" sz="2800" dirty="0" err="1"/>
              <a:t>Ribociclib</a:t>
            </a:r>
            <a:r>
              <a:rPr lang="en-US" sz="2800" dirty="0"/>
              <a:t> and ET in HR+, HER2– MBC</a:t>
            </a:r>
          </a:p>
        </p:txBody>
      </p:sp>
      <p:pic>
        <p:nvPicPr>
          <p:cNvPr id="4" name="Picture 3">
            <a:extLst>
              <a:ext uri="{FF2B5EF4-FFF2-40B4-BE49-F238E27FC236}">
                <a16:creationId xmlns:a16="http://schemas.microsoft.com/office/drawing/2014/main" id="{E258892B-0477-CF62-33D0-3A518A3E3C9D}"/>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1000"/>
                    </a14:imgEffect>
                  </a14:imgLayer>
                </a14:imgProps>
              </a:ext>
              <a:ext uri="{28A0092B-C50C-407E-A947-70E740481C1C}">
                <a14:useLocalDpi xmlns:a14="http://schemas.microsoft.com/office/drawing/2010/main"/>
              </a:ext>
            </a:extLst>
          </a:blip>
          <a:srcRect/>
          <a:stretch/>
        </p:blipFill>
        <p:spPr>
          <a:xfrm>
            <a:off x="1011602" y="1685365"/>
            <a:ext cx="10177131" cy="3072341"/>
          </a:xfrm>
          <a:prstGeom prst="rect">
            <a:avLst/>
          </a:prstGeom>
        </p:spPr>
      </p:pic>
      <p:sp>
        <p:nvSpPr>
          <p:cNvPr id="5" name="TextBox 4">
            <a:extLst>
              <a:ext uri="{FF2B5EF4-FFF2-40B4-BE49-F238E27FC236}">
                <a16:creationId xmlns:a16="http://schemas.microsoft.com/office/drawing/2014/main" id="{660DB223-3928-23C5-BEE0-C64625511203}"/>
              </a:ext>
            </a:extLst>
          </p:cNvPr>
          <p:cNvSpPr txBox="1"/>
          <p:nvPr/>
        </p:nvSpPr>
        <p:spPr>
          <a:xfrm>
            <a:off x="5194899" y="4197086"/>
            <a:ext cx="1745991" cy="461665"/>
          </a:xfrm>
          <a:prstGeom prst="rect">
            <a:avLst/>
          </a:prstGeom>
          <a:noFill/>
        </p:spPr>
        <p:txBody>
          <a:bodyPr wrap="none" rtlCol="0">
            <a:spAutoFit/>
          </a:bodyPr>
          <a:lstStyle/>
          <a:p>
            <a:r>
              <a:rPr lang="en-US" sz="2400" dirty="0"/>
              <a:t>283 eligible</a:t>
            </a:r>
          </a:p>
        </p:txBody>
      </p:sp>
      <p:sp>
        <p:nvSpPr>
          <p:cNvPr id="8" name="Footer Placeholder 7">
            <a:extLst>
              <a:ext uri="{FF2B5EF4-FFF2-40B4-BE49-F238E27FC236}">
                <a16:creationId xmlns:a16="http://schemas.microsoft.com/office/drawing/2014/main" id="{9BC5C958-879F-F594-F374-55549E815EA7}"/>
              </a:ext>
            </a:extLst>
          </p:cNvPr>
          <p:cNvSpPr>
            <a:spLocks noGrp="1"/>
          </p:cNvSpPr>
          <p:nvPr>
            <p:ph type="ftr" sz="quarter" idx="3"/>
          </p:nvPr>
        </p:nvSpPr>
        <p:spPr/>
        <p:txBody>
          <a:bodyPr/>
          <a:lstStyle/>
          <a:p>
            <a:r>
              <a:rPr lang="en-US" sz="1000" dirty="0"/>
              <a:t>*Treatment with RIB + ET is given according to the clinical routine and labelling text from the RIB Summary of Product Characteristics.</a:t>
            </a:r>
          </a:p>
          <a:p>
            <a:r>
              <a:rPr lang="en-US" sz="1000" dirty="0"/>
              <a:t>1L, first-line; ABC, advanced breast cancer; CDK4/6i, cyclin-dependent kinase 4/6 inhibitor; ET, endocrine therapy; FUL, </a:t>
            </a:r>
            <a:r>
              <a:rPr lang="en-US" sz="1000" dirty="0" err="1"/>
              <a:t>fulvestrant</a:t>
            </a:r>
            <a:r>
              <a:rPr lang="en-US" sz="1000" dirty="0"/>
              <a:t>; QoL, quality of life; </a:t>
            </a:r>
            <a:r>
              <a:rPr lang="en-US" sz="1000" dirty="0" err="1"/>
              <a:t>QTcF</a:t>
            </a:r>
            <a:r>
              <a:rPr lang="en-US" sz="1000" dirty="0"/>
              <a:t>, QT interval with Fridericia’s correction; RIB, </a:t>
            </a:r>
            <a:r>
              <a:rPr lang="en-US" sz="1000" dirty="0" err="1"/>
              <a:t>ribociclib</a:t>
            </a:r>
            <a:r>
              <a:rPr lang="en-US" sz="1000" dirty="0"/>
              <a:t>; </a:t>
            </a:r>
            <a:r>
              <a:rPr lang="en-US" sz="1000" dirty="0" err="1"/>
              <a:t>RW</a:t>
            </a:r>
            <a:r>
              <a:rPr lang="en-US" sz="1000" dirty="0"/>
              <a:t>, real-world.</a:t>
            </a:r>
          </a:p>
          <a:p>
            <a:r>
              <a:rPr lang="en-US" sz="1000" dirty="0"/>
              <a:t>Singer CF, et al. </a:t>
            </a:r>
            <a:r>
              <a:rPr lang="en-US" sz="1000" dirty="0" err="1"/>
              <a:t>ESMO</a:t>
            </a:r>
            <a:r>
              <a:rPr lang="en-US" sz="1000" dirty="0"/>
              <a:t> BC 2022. Abstract 195P.</a:t>
            </a:r>
          </a:p>
        </p:txBody>
      </p:sp>
    </p:spTree>
    <p:extLst>
      <p:ext uri="{BB962C8B-B14F-4D97-AF65-F5344CB8AC3E}">
        <p14:creationId xmlns:p14="http://schemas.microsoft.com/office/powerpoint/2010/main" val="367904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BD9105-14AC-297B-3A67-C7A3F6D110B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642" y="1106013"/>
            <a:ext cx="6131774" cy="2845620"/>
          </a:xfrm>
          <a:prstGeom prst="rect">
            <a:avLst/>
          </a:prstGeom>
        </p:spPr>
      </p:pic>
      <p:grpSp>
        <p:nvGrpSpPr>
          <p:cNvPr id="12" name="Group 11">
            <a:extLst>
              <a:ext uri="{FF2B5EF4-FFF2-40B4-BE49-F238E27FC236}">
                <a16:creationId xmlns:a16="http://schemas.microsoft.com/office/drawing/2014/main" id="{7B476330-344C-1CE8-5E16-55DD8FD041FB}"/>
              </a:ext>
            </a:extLst>
          </p:cNvPr>
          <p:cNvGrpSpPr/>
          <p:nvPr/>
        </p:nvGrpSpPr>
        <p:grpSpPr>
          <a:xfrm>
            <a:off x="6460288" y="1085626"/>
            <a:ext cx="5731712" cy="2519721"/>
            <a:chOff x="4845710" y="1851670"/>
            <a:chExt cx="4298784" cy="1889791"/>
          </a:xfrm>
        </p:grpSpPr>
        <p:pic>
          <p:nvPicPr>
            <p:cNvPr id="8" name="Picture 7">
              <a:extLst>
                <a:ext uri="{FF2B5EF4-FFF2-40B4-BE49-F238E27FC236}">
                  <a16:creationId xmlns:a16="http://schemas.microsoft.com/office/drawing/2014/main" id="{B0FA37AF-EE65-65C5-9409-CD5CDAACBD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5710" y="1851670"/>
              <a:ext cx="4298784" cy="1889791"/>
            </a:xfrm>
            <a:prstGeom prst="rect">
              <a:avLst/>
            </a:prstGeom>
          </p:spPr>
        </p:pic>
        <p:sp>
          <p:nvSpPr>
            <p:cNvPr id="11" name="Rectangle 10">
              <a:extLst>
                <a:ext uri="{FF2B5EF4-FFF2-40B4-BE49-F238E27FC236}">
                  <a16:creationId xmlns:a16="http://schemas.microsoft.com/office/drawing/2014/main" id="{16844F78-244A-34CE-800E-4437B30EDF8C}"/>
                </a:ext>
              </a:extLst>
            </p:cNvPr>
            <p:cNvSpPr/>
            <p:nvPr/>
          </p:nvSpPr>
          <p:spPr>
            <a:xfrm>
              <a:off x="6300192" y="1851670"/>
              <a:ext cx="1224136" cy="17285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400"/>
            </a:p>
          </p:txBody>
        </p:sp>
      </p:grpSp>
      <p:sp>
        <p:nvSpPr>
          <p:cNvPr id="26" name="TextBox 25">
            <a:extLst>
              <a:ext uri="{FF2B5EF4-FFF2-40B4-BE49-F238E27FC236}">
                <a16:creationId xmlns:a16="http://schemas.microsoft.com/office/drawing/2014/main" id="{CE7993E5-6402-ABCE-75D7-F9953936E276}"/>
              </a:ext>
            </a:extLst>
          </p:cNvPr>
          <p:cNvSpPr txBox="1"/>
          <p:nvPr/>
        </p:nvSpPr>
        <p:spPr>
          <a:xfrm>
            <a:off x="7344139" y="2018744"/>
            <a:ext cx="6096000" cy="1938992"/>
          </a:xfrm>
          <a:prstGeom prst="rect">
            <a:avLst/>
          </a:prstGeom>
          <a:noFill/>
        </p:spPr>
        <p:txBody>
          <a:bodyPr wrap="square">
            <a:spAutoFit/>
          </a:bodyPr>
          <a:lstStyle/>
          <a:p>
            <a:br>
              <a:rPr lang="en-US" sz="2400" dirty="0">
                <a:latin typeface="Helvetica" pitchFamily="2" charset="0"/>
              </a:rPr>
            </a:br>
            <a:endParaRPr lang="en-US" sz="2400" dirty="0">
              <a:latin typeface="Helvetica" pitchFamily="2" charset="0"/>
            </a:endParaRPr>
          </a:p>
          <a:p>
            <a:r>
              <a:rPr lang="en-US" sz="2400" dirty="0">
                <a:latin typeface="Helvetica" pitchFamily="2" charset="0"/>
              </a:rPr>
              <a:t> </a:t>
            </a:r>
          </a:p>
          <a:p>
            <a:br>
              <a:rPr lang="en-US" sz="2400" dirty="0">
                <a:latin typeface="Helvetica" pitchFamily="2" charset="0"/>
              </a:rPr>
            </a:br>
            <a:endParaRPr lang="en-US" sz="2400" dirty="0">
              <a:latin typeface="Helvetica" pitchFamily="2" charset="0"/>
            </a:endParaRPr>
          </a:p>
        </p:txBody>
      </p:sp>
      <p:sp>
        <p:nvSpPr>
          <p:cNvPr id="28" name="TextBox 27">
            <a:extLst>
              <a:ext uri="{FF2B5EF4-FFF2-40B4-BE49-F238E27FC236}">
                <a16:creationId xmlns:a16="http://schemas.microsoft.com/office/drawing/2014/main" id="{5060B462-A974-E973-1CFB-D268613AE5C8}"/>
              </a:ext>
            </a:extLst>
          </p:cNvPr>
          <p:cNvSpPr txBox="1"/>
          <p:nvPr/>
        </p:nvSpPr>
        <p:spPr>
          <a:xfrm>
            <a:off x="6640492" y="4407612"/>
            <a:ext cx="5150390" cy="1631216"/>
          </a:xfrm>
          <a:prstGeom prst="rect">
            <a:avLst/>
          </a:prstGeom>
          <a:noFill/>
        </p:spPr>
        <p:txBody>
          <a:bodyPr wrap="square">
            <a:spAutoFit/>
          </a:bodyPr>
          <a:lstStyle/>
          <a:p>
            <a:pPr marL="380990" indent="-380990">
              <a:spcBef>
                <a:spcPts val="1200"/>
              </a:spcBef>
              <a:buClr>
                <a:schemeClr val="accent2"/>
              </a:buClr>
              <a:buFont typeface="Arial" panose="020B0604020202020204" pitchFamily="34" charset="0"/>
              <a:buChar char="•"/>
            </a:pPr>
            <a:r>
              <a:rPr lang="en-US" sz="2000" dirty="0">
                <a:solidFill>
                  <a:srgbClr val="211D1E"/>
                </a:solidFill>
                <a:latin typeface="Helvetica" pitchFamily="2" charset="0"/>
              </a:rPr>
              <a:t>QTc prolongation in 11.0% (gr 1: 8.5%; gr 2: 3.5%; gr 3: 0.4%) </a:t>
            </a:r>
          </a:p>
          <a:p>
            <a:pPr marL="380990" indent="-380990">
              <a:spcBef>
                <a:spcPts val="1200"/>
              </a:spcBef>
              <a:buClr>
                <a:schemeClr val="accent2"/>
              </a:buClr>
              <a:buFont typeface="Arial" panose="020B0604020202020204" pitchFamily="34" charset="0"/>
              <a:buChar char="•"/>
            </a:pPr>
            <a:r>
              <a:rPr lang="en-US" sz="2000" dirty="0">
                <a:solidFill>
                  <a:srgbClr val="211D1E"/>
                </a:solidFill>
                <a:latin typeface="Helvetica" pitchFamily="2" charset="0"/>
              </a:rPr>
              <a:t>61% co-meds causing QT prolongation</a:t>
            </a:r>
          </a:p>
          <a:p>
            <a:pPr marL="380990" indent="-380990">
              <a:spcBef>
                <a:spcPts val="1200"/>
              </a:spcBef>
              <a:buClr>
                <a:schemeClr val="accent2"/>
              </a:buClr>
              <a:buFont typeface="Arial" panose="020B0604020202020204" pitchFamily="34" charset="0"/>
              <a:buChar char="•"/>
            </a:pPr>
            <a:r>
              <a:rPr lang="en-US" sz="2000" dirty="0">
                <a:solidFill>
                  <a:srgbClr val="211D1E"/>
                </a:solidFill>
                <a:latin typeface="Helvetica" pitchFamily="2" charset="0"/>
              </a:rPr>
              <a:t>Managed with dose reduction or delay</a:t>
            </a:r>
          </a:p>
        </p:txBody>
      </p:sp>
      <p:sp>
        <p:nvSpPr>
          <p:cNvPr id="2" name="Title 1">
            <a:extLst>
              <a:ext uri="{FF2B5EF4-FFF2-40B4-BE49-F238E27FC236}">
                <a16:creationId xmlns:a16="http://schemas.microsoft.com/office/drawing/2014/main" id="{FDC4027B-6899-DCFC-554C-1562FA7A26E8}"/>
              </a:ext>
            </a:extLst>
          </p:cNvPr>
          <p:cNvSpPr>
            <a:spLocks noGrp="1"/>
          </p:cNvSpPr>
          <p:nvPr>
            <p:ph type="title"/>
          </p:nvPr>
        </p:nvSpPr>
        <p:spPr>
          <a:xfrm>
            <a:off x="665050" y="129461"/>
            <a:ext cx="5350136" cy="1185577"/>
          </a:xfrm>
        </p:spPr>
        <p:txBody>
          <a:bodyPr>
            <a:normAutofit fontScale="90000"/>
          </a:bodyPr>
          <a:lstStyle/>
          <a:p>
            <a:r>
              <a:rPr lang="en-US" sz="2400" dirty="0"/>
              <a:t>Kaplan-Meier Estimate of Median </a:t>
            </a:r>
            <a:r>
              <a:rPr lang="en-US" sz="2400" dirty="0" err="1"/>
              <a:t>PFS</a:t>
            </a:r>
            <a:r>
              <a:rPr lang="en-US" sz="2400" dirty="0"/>
              <a:t> of Overall Population </a:t>
            </a:r>
            <a:r>
              <a:rPr lang="en-US" sz="2400" dirty="0" err="1"/>
              <a:t>mPFS</a:t>
            </a:r>
            <a:r>
              <a:rPr lang="en-US" sz="2400" dirty="0"/>
              <a:t>=29.7 </a:t>
            </a:r>
            <a:r>
              <a:rPr lang="en-US" sz="2400" dirty="0" err="1"/>
              <a:t>mo</a:t>
            </a:r>
            <a:endParaRPr lang="en-US" sz="2400" dirty="0"/>
          </a:p>
        </p:txBody>
      </p:sp>
      <p:sp>
        <p:nvSpPr>
          <p:cNvPr id="5" name="Title 1">
            <a:extLst>
              <a:ext uri="{FF2B5EF4-FFF2-40B4-BE49-F238E27FC236}">
                <a16:creationId xmlns:a16="http://schemas.microsoft.com/office/drawing/2014/main" id="{B3D73A51-39ED-645A-AE3B-3734FAE83027}"/>
              </a:ext>
            </a:extLst>
          </p:cNvPr>
          <p:cNvSpPr txBox="1">
            <a:spLocks/>
          </p:cNvSpPr>
          <p:nvPr/>
        </p:nvSpPr>
        <p:spPr>
          <a:xfrm>
            <a:off x="7474627" y="140218"/>
            <a:ext cx="4310509" cy="1185577"/>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sz="2400" dirty="0"/>
              <a:t>Overall Survival Rate</a:t>
            </a:r>
          </a:p>
        </p:txBody>
      </p:sp>
      <p:grpSp>
        <p:nvGrpSpPr>
          <p:cNvPr id="7" name="Group 6">
            <a:extLst>
              <a:ext uri="{FF2B5EF4-FFF2-40B4-BE49-F238E27FC236}">
                <a16:creationId xmlns:a16="http://schemas.microsoft.com/office/drawing/2014/main" id="{CF77D824-A9FA-7676-D1E1-4E20D4995AD8}"/>
              </a:ext>
            </a:extLst>
          </p:cNvPr>
          <p:cNvGrpSpPr/>
          <p:nvPr/>
        </p:nvGrpSpPr>
        <p:grpSpPr>
          <a:xfrm>
            <a:off x="631863" y="4117685"/>
            <a:ext cx="5498720" cy="2150534"/>
            <a:chOff x="516466" y="4229418"/>
            <a:chExt cx="5498720" cy="2150534"/>
          </a:xfrm>
        </p:grpSpPr>
        <p:pic>
          <p:nvPicPr>
            <p:cNvPr id="14" name="Picture 13">
              <a:extLst>
                <a:ext uri="{FF2B5EF4-FFF2-40B4-BE49-F238E27FC236}">
                  <a16:creationId xmlns:a16="http://schemas.microsoft.com/office/drawing/2014/main" id="{A2944BF9-7178-4CBD-91C9-1C4E1B5C5F10}"/>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18000"/>
                      </a14:imgEffect>
                    </a14:imgLayer>
                  </a14:imgProps>
                </a:ext>
                <a:ext uri="{28A0092B-C50C-407E-A947-70E740481C1C}">
                  <a14:useLocalDpi xmlns:a14="http://schemas.microsoft.com/office/drawing/2010/main"/>
                </a:ext>
              </a:extLst>
            </a:blip>
            <a:srcRect r="51664"/>
            <a:stretch/>
          </p:blipFill>
          <p:spPr>
            <a:xfrm>
              <a:off x="516466" y="4229419"/>
              <a:ext cx="4141595" cy="2150533"/>
            </a:xfrm>
            <a:prstGeom prst="rect">
              <a:avLst/>
            </a:prstGeom>
          </p:spPr>
        </p:pic>
        <p:pic>
          <p:nvPicPr>
            <p:cNvPr id="6" name="Picture 5">
              <a:extLst>
                <a:ext uri="{FF2B5EF4-FFF2-40B4-BE49-F238E27FC236}">
                  <a16:creationId xmlns:a16="http://schemas.microsoft.com/office/drawing/2014/main" id="{4CBBA1DC-9C96-A0BD-F0FE-56E62DDF3EBE}"/>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18000"/>
                      </a14:imgEffect>
                    </a14:imgLayer>
                  </a14:imgProps>
                </a:ext>
                <a:ext uri="{28A0092B-C50C-407E-A947-70E740481C1C}">
                  <a14:useLocalDpi xmlns:a14="http://schemas.microsoft.com/office/drawing/2010/main"/>
                </a:ext>
              </a:extLst>
            </a:blip>
            <a:srcRect/>
            <a:stretch/>
          </p:blipFill>
          <p:spPr>
            <a:xfrm>
              <a:off x="4177423" y="4229418"/>
              <a:ext cx="1837763" cy="2150533"/>
            </a:xfrm>
            <a:prstGeom prst="rect">
              <a:avLst/>
            </a:prstGeom>
          </p:spPr>
        </p:pic>
      </p:grpSp>
      <p:sp>
        <p:nvSpPr>
          <p:cNvPr id="13" name="Footer Placeholder 12">
            <a:extLst>
              <a:ext uri="{FF2B5EF4-FFF2-40B4-BE49-F238E27FC236}">
                <a16:creationId xmlns:a16="http://schemas.microsoft.com/office/drawing/2014/main" id="{0205799A-AA7D-3EFD-5C6D-9107F0523779}"/>
              </a:ext>
            </a:extLst>
          </p:cNvPr>
          <p:cNvSpPr>
            <a:spLocks noGrp="1"/>
          </p:cNvSpPr>
          <p:nvPr>
            <p:ph type="ftr" sz="quarter" idx="3"/>
          </p:nvPr>
        </p:nvSpPr>
        <p:spPr/>
        <p:txBody>
          <a:bodyPr/>
          <a:lstStyle/>
          <a:p>
            <a:r>
              <a:rPr lang="en-US" sz="1000" dirty="0"/>
              <a:t>gr, grade; QTc, QT interval corrected.</a:t>
            </a:r>
          </a:p>
          <a:p>
            <a:r>
              <a:rPr lang="en-US" sz="1000" dirty="0"/>
              <a:t>Singer CF, et al. </a:t>
            </a:r>
            <a:r>
              <a:rPr lang="en-US" sz="1000" dirty="0" err="1"/>
              <a:t>ESMO</a:t>
            </a:r>
            <a:r>
              <a:rPr lang="en-US" sz="1000" dirty="0"/>
              <a:t> BC 2022. Abstract 195P.</a:t>
            </a:r>
          </a:p>
        </p:txBody>
      </p:sp>
      <p:sp>
        <p:nvSpPr>
          <p:cNvPr id="15" name="Rectangle 14">
            <a:extLst>
              <a:ext uri="{FF2B5EF4-FFF2-40B4-BE49-F238E27FC236}">
                <a16:creationId xmlns:a16="http://schemas.microsoft.com/office/drawing/2014/main" id="{9760BA1A-83ED-695D-248E-662A804753DC}"/>
              </a:ext>
            </a:extLst>
          </p:cNvPr>
          <p:cNvSpPr/>
          <p:nvPr/>
        </p:nvSpPr>
        <p:spPr>
          <a:xfrm>
            <a:off x="2382253" y="1106013"/>
            <a:ext cx="1676400" cy="278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5844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2333</Words>
  <Application>Microsoft Office PowerPoint</Application>
  <PresentationFormat>Widescreen</PresentationFormat>
  <Paragraphs>468</Paragraphs>
  <Slides>12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Arial Nova</vt:lpstr>
      <vt:lpstr>Calibri</vt:lpstr>
      <vt:lpstr>Cambria</vt:lpstr>
      <vt:lpstr>Helvetica</vt:lpstr>
      <vt:lpstr>Trebuchet MS</vt:lpstr>
      <vt:lpstr>Wingdings</vt:lpstr>
      <vt:lpstr>HemOnc-2020</vt:lpstr>
      <vt:lpstr>What Is the Latest Real-World Evidence for CDK4/6 Inhibitors in Metastatic HR+ Breast Cancer?</vt:lpstr>
      <vt:lpstr>Disclaimer</vt:lpstr>
      <vt:lpstr>Randomized Clinical Trials and Real-World Evidence Serve Different Purposes</vt:lpstr>
      <vt:lpstr>Statistical Techniques to Address Inherent Bias in Non-Randomized Studies</vt:lpstr>
      <vt:lpstr>P-REALITY X: Palbociclib Real-World First-Line Comparative Effectiveness Study Extended</vt:lpstr>
      <vt:lpstr>P-REALITY X:  Overall Survival Before and After sIPTW and PSM</vt:lpstr>
      <vt:lpstr>P-REALITY X: Real-World PFS Secondary Endpoint</vt:lpstr>
      <vt:lpstr>REACH AUT: RW Study of First-Line Ribociclib and ET in HR+, HER2– MBC</vt:lpstr>
      <vt:lpstr>Kaplan-Meier Estimate of Median PFS of Overall Population mPFS=29.7 mo</vt:lpstr>
      <vt:lpstr>Real-World Data: Abemaciclib</vt:lpstr>
      <vt:lpstr>rwPFS in the Overall Cohort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2023-02-01T21:53:53Z</dcterms:modified>
</cp:coreProperties>
</file>