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11"/>
  </p:notesMasterIdLst>
  <p:sldIdLst>
    <p:sldId id="345" r:id="rId3"/>
    <p:sldId id="265" r:id="rId4"/>
    <p:sldId id="256" r:id="rId5"/>
    <p:sldId id="2134806058" r:id="rId6"/>
    <p:sldId id="2134806059" r:id="rId7"/>
    <p:sldId id="2134806062" r:id="rId8"/>
    <p:sldId id="21348060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A3045-76F0-6A46-A17B-73C1927E28E2}"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BDB9D-6A9F-8A43-9D9C-CE2B8D5ECFDB}" type="slidenum">
              <a:rPr lang="en-US" smtClean="0"/>
              <a:t>‹#›</a:t>
            </a:fld>
            <a:endParaRPr lang="en-US"/>
          </a:p>
        </p:txBody>
      </p:sp>
    </p:spTree>
    <p:extLst>
      <p:ext uri="{BB962C8B-B14F-4D97-AF65-F5344CB8AC3E}">
        <p14:creationId xmlns:p14="http://schemas.microsoft.com/office/powerpoint/2010/main" val="124977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60071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666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1744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422680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166397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697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464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500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4491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727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029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505282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569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574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7384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810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34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49082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7177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85643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9588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81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939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9492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881299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036"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A6A8BA-522B-E0E3-EABC-A21D9CBAC80B}"/>
              </a:ext>
            </a:extLst>
          </p:cNvPr>
          <p:cNvSpPr>
            <a:spLocks noGrp="1"/>
          </p:cNvSpPr>
          <p:nvPr>
            <p:ph type="title"/>
          </p:nvPr>
        </p:nvSpPr>
        <p:spPr>
          <a:xfrm>
            <a:off x="609601" y="1288498"/>
            <a:ext cx="10515600" cy="2852737"/>
          </a:xfrm>
        </p:spPr>
        <p:txBody>
          <a:bodyPr anchor="t">
            <a:normAutofit/>
          </a:bodyPr>
          <a:lstStyle/>
          <a:p>
            <a:r>
              <a:rPr lang="en-US" sz="4400" dirty="0"/>
              <a:t>Case Presentation: Management of a Patient with Anticoagulation and Severe Traumatic Injuries</a:t>
            </a:r>
          </a:p>
        </p:txBody>
      </p:sp>
      <p:sp>
        <p:nvSpPr>
          <p:cNvPr id="2" name="Text Placeholder 2">
            <a:extLst>
              <a:ext uri="{FF2B5EF4-FFF2-40B4-BE49-F238E27FC236}">
                <a16:creationId xmlns:a16="http://schemas.microsoft.com/office/drawing/2014/main" id="{1BEB9709-FE84-18EC-3462-F53A0EC7863F}"/>
              </a:ext>
            </a:extLst>
          </p:cNvPr>
          <p:cNvSpPr txBox="1">
            <a:spLocks/>
          </p:cNvSpPr>
          <p:nvPr/>
        </p:nvSpPr>
        <p:spPr>
          <a:xfrm>
            <a:off x="727754" y="3855375"/>
            <a:ext cx="4820280" cy="26430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Presenter:</a:t>
            </a:r>
          </a:p>
          <a:p>
            <a:pPr>
              <a:spcBef>
                <a:spcPts val="400"/>
              </a:spcBef>
              <a:spcAft>
                <a:spcPts val="1200"/>
              </a:spcAft>
            </a:pPr>
            <a:r>
              <a:rPr lang="en-US" sz="1600" b="1" dirty="0"/>
              <a:t>Tobias Lindner, MD</a:t>
            </a:r>
            <a:br>
              <a:rPr lang="en-US" sz="1400" dirty="0"/>
            </a:br>
            <a:r>
              <a:rPr lang="en-US" sz="1200" dirty="0"/>
              <a:t>Deputy Medical Director, Acute and Emergency Medicine</a:t>
            </a:r>
            <a:br>
              <a:rPr lang="en-US" sz="1200" dirty="0"/>
            </a:br>
            <a:r>
              <a:rPr lang="en-US" sz="1200" dirty="0"/>
              <a:t>Campus Virchow </a:t>
            </a:r>
            <a:r>
              <a:rPr lang="en-US" sz="1200" dirty="0" err="1"/>
              <a:t>Klinikum</a:t>
            </a:r>
            <a:br>
              <a:rPr lang="en-US" sz="1200" dirty="0"/>
            </a:br>
            <a:r>
              <a:rPr lang="en-US" sz="1200" dirty="0" err="1"/>
              <a:t>Charité</a:t>
            </a:r>
            <a:r>
              <a:rPr lang="en-US" sz="1200" dirty="0"/>
              <a:t>- University Medicine Berlin </a:t>
            </a:r>
            <a:br>
              <a:rPr lang="en-US" sz="1200" dirty="0"/>
            </a:br>
            <a:r>
              <a:rPr lang="en-US" sz="1200" dirty="0"/>
              <a:t>Berlin, Germany</a:t>
            </a:r>
          </a:p>
        </p:txBody>
      </p:sp>
      <p:sp>
        <p:nvSpPr>
          <p:cNvPr id="4" name="Text Placeholder 2">
            <a:extLst>
              <a:ext uri="{FF2B5EF4-FFF2-40B4-BE49-F238E27FC236}">
                <a16:creationId xmlns:a16="http://schemas.microsoft.com/office/drawing/2014/main" id="{1B7A8B11-B77F-CF15-80AD-EAA888B30372}"/>
              </a:ext>
            </a:extLst>
          </p:cNvPr>
          <p:cNvSpPr txBox="1">
            <a:spLocks/>
          </p:cNvSpPr>
          <p:nvPr/>
        </p:nvSpPr>
        <p:spPr>
          <a:xfrm>
            <a:off x="6330593" y="3855375"/>
            <a:ext cx="4404188" cy="273549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a:solidFill>
                  <a:schemeClr val="accent4"/>
                </a:solidFill>
              </a:rPr>
              <a:t>Expert Emergency Medicine Panel:</a:t>
            </a:r>
          </a:p>
          <a:p>
            <a:pPr>
              <a:spcAft>
                <a:spcPts val="600"/>
              </a:spcAft>
            </a:pPr>
            <a:r>
              <a:rPr lang="en-US" sz="1600" b="1" dirty="0"/>
              <a:t>Richard Body, MBChB, PhD</a:t>
            </a:r>
            <a:br>
              <a:rPr lang="en-US" sz="1400" b="1" dirty="0"/>
            </a:br>
            <a:r>
              <a:rPr lang="en-US" sz="1200" dirty="0"/>
              <a:t>University of Manchester</a:t>
            </a:r>
            <a:br>
              <a:rPr lang="en-US" sz="1200" dirty="0"/>
            </a:br>
            <a:r>
              <a:rPr lang="en-US" sz="1200" dirty="0"/>
              <a:t>Manchester, United Kingdom</a:t>
            </a:r>
          </a:p>
          <a:p>
            <a:pPr>
              <a:spcAft>
                <a:spcPts val="600"/>
              </a:spcAft>
            </a:pPr>
            <a:r>
              <a:rPr lang="en-US" sz="1600" b="1" dirty="0"/>
              <a:t>Martin </a:t>
            </a:r>
            <a:r>
              <a:rPr lang="en-US" sz="1600" b="1" dirty="0" err="1"/>
              <a:t>Möckel</a:t>
            </a:r>
            <a:r>
              <a:rPr lang="en-US" sz="1600" b="1" dirty="0"/>
              <a:t>, MD, PhD </a:t>
            </a:r>
            <a:br>
              <a:rPr lang="en-US" sz="1400" b="1" dirty="0"/>
            </a:br>
            <a:r>
              <a:rPr lang="en-US" sz="1200" dirty="0" err="1"/>
              <a:t>Charité</a:t>
            </a:r>
            <a:r>
              <a:rPr lang="en-US" sz="1200" dirty="0"/>
              <a:t> - </a:t>
            </a:r>
            <a:r>
              <a:rPr lang="en-US" sz="1200" dirty="0" err="1"/>
              <a:t>Universitätsmedizin</a:t>
            </a:r>
            <a:r>
              <a:rPr lang="en-US" sz="1200" dirty="0"/>
              <a:t> Hospital</a:t>
            </a:r>
            <a:br>
              <a:rPr lang="en-US" sz="1200" dirty="0"/>
            </a:br>
            <a:r>
              <a:rPr lang="en-US" sz="1200" dirty="0"/>
              <a:t>Berlin, Germany</a:t>
            </a:r>
          </a:p>
          <a:p>
            <a:r>
              <a:rPr lang="en-US" sz="1600" b="1" dirty="0"/>
              <a:t>Susann </a:t>
            </a:r>
            <a:r>
              <a:rPr lang="en-US" sz="1600" b="1" dirty="0" err="1"/>
              <a:t>Järhult</a:t>
            </a:r>
            <a:r>
              <a:rPr lang="en-US" sz="1600" b="1" dirty="0"/>
              <a:t>, MD </a:t>
            </a:r>
            <a:br>
              <a:rPr lang="en-US" sz="1400" b="1" dirty="0"/>
            </a:br>
            <a:r>
              <a:rPr lang="en-US" sz="1200" dirty="0"/>
              <a:t>Uppsala University Hospital</a:t>
            </a:r>
            <a:br>
              <a:rPr lang="en-US" sz="1200" dirty="0"/>
            </a:br>
            <a:r>
              <a:rPr lang="en-US" sz="1200" dirty="0"/>
              <a:t>Uppsala, Sweden </a:t>
            </a:r>
          </a:p>
          <a:p>
            <a:endParaRPr lang="en-US" sz="1400" dirty="0"/>
          </a:p>
        </p:txBody>
      </p:sp>
      <p:cxnSp>
        <p:nvCxnSpPr>
          <p:cNvPr id="7" name="Straight Connector 6">
            <a:extLst>
              <a:ext uri="{FF2B5EF4-FFF2-40B4-BE49-F238E27FC236}">
                <a16:creationId xmlns:a16="http://schemas.microsoft.com/office/drawing/2014/main" id="{B18AEFF3-1E7A-F465-643A-32ECAE6DC1E3}"/>
              </a:ext>
            </a:extLst>
          </p:cNvPr>
          <p:cNvCxnSpPr>
            <a:cxnSpLocks/>
          </p:cNvCxnSpPr>
          <p:nvPr/>
        </p:nvCxnSpPr>
        <p:spPr>
          <a:xfrm>
            <a:off x="5650779" y="3896471"/>
            <a:ext cx="0" cy="26430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433CEF67-5A71-604F-749E-A1371E3D1E47}"/>
              </a:ext>
            </a:extLst>
          </p:cNvPr>
          <p:cNvSpPr txBox="1">
            <a:spLocks/>
          </p:cNvSpPr>
          <p:nvPr/>
        </p:nvSpPr>
        <p:spPr>
          <a:xfrm>
            <a:off x="727754" y="5415336"/>
            <a:ext cx="4481242" cy="14118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Moderator:</a:t>
            </a:r>
          </a:p>
          <a:p>
            <a:pPr>
              <a:spcBef>
                <a:spcPts val="400"/>
              </a:spcBef>
            </a:pPr>
            <a:r>
              <a:rPr lang="en-US" sz="1600" b="1" dirty="0"/>
              <a:t>W. Brian </a:t>
            </a:r>
            <a:r>
              <a:rPr lang="en-US" sz="1600" b="1" dirty="0" err="1"/>
              <a:t>Gibler</a:t>
            </a:r>
            <a:r>
              <a:rPr lang="en-US" sz="1600" b="1" dirty="0"/>
              <a:t>, MD, FACEP, FACC, FAHA </a:t>
            </a:r>
            <a:br>
              <a:rPr lang="en-US" sz="1400" dirty="0"/>
            </a:br>
            <a:r>
              <a:rPr lang="en-US" sz="1200" dirty="0"/>
              <a:t>President, EMCREG-International</a:t>
            </a:r>
            <a:br>
              <a:rPr lang="en-US" sz="1200" dirty="0"/>
            </a:br>
            <a:r>
              <a:rPr lang="en-US" sz="1200" dirty="0"/>
              <a:t>University of Cincinnati College of Medicine</a:t>
            </a:r>
            <a:br>
              <a:rPr lang="en-US" sz="1200" dirty="0"/>
            </a:br>
            <a:r>
              <a:rPr lang="en-US" sz="1200" dirty="0"/>
              <a:t>Cincinnati, Ohio USA </a:t>
            </a:r>
          </a:p>
        </p:txBody>
      </p:sp>
    </p:spTree>
    <p:extLst>
      <p:ext uri="{BB962C8B-B14F-4D97-AF65-F5344CB8AC3E}">
        <p14:creationId xmlns:p14="http://schemas.microsoft.com/office/powerpoint/2010/main" val="351239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9505"/>
            <a:ext cx="10744200" cy="1185577"/>
          </a:xfrm>
        </p:spPr>
        <p:txBody>
          <a:bodyPr>
            <a:noAutofit/>
          </a:bodyPr>
          <a:lstStyle/>
          <a:p>
            <a:r>
              <a:rPr lang="en-US" dirty="0"/>
              <a:t>Trauma in the Anticoagulated Patient: </a:t>
            </a:r>
            <a:br>
              <a:rPr lang="en-US" dirty="0"/>
            </a:br>
            <a:r>
              <a:rPr lang="en-US" sz="2800" dirty="0"/>
              <a:t>Decreasing Morbidity and Mortality in Severe Injuries</a:t>
            </a:r>
            <a:endParaRPr lang="en-US" dirty="0"/>
          </a:p>
        </p:txBody>
      </p:sp>
      <p:sp>
        <p:nvSpPr>
          <p:cNvPr id="4" name="AutoShape 2" descr="Leipzig, Deutschland, ADAC Rettung Hubschrauber Christoph 61 in der  Innenstadt von Stockfotografie - Ala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BE53997-20E4-BCA0-3387-5E6E449C3FF3}"/>
              </a:ext>
            </a:extLst>
          </p:cNvPr>
          <p:cNvSpPr txBox="1"/>
          <p:nvPr/>
        </p:nvSpPr>
        <p:spPr>
          <a:xfrm>
            <a:off x="609364" y="1406458"/>
            <a:ext cx="73947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E3540"/>
                </a:solidFill>
                <a:effectLst/>
                <a:uLnTx/>
                <a:uFillTx/>
                <a:latin typeface="Arial" panose="020B0604020202020204"/>
                <a:ea typeface="+mn-ea"/>
                <a:cs typeface="+mn-cs"/>
              </a:rPr>
              <a:t>Case report </a:t>
            </a:r>
            <a:r>
              <a:rPr kumimoji="0" lang="en-US" sz="2800" b="0" i="0" u="none" strike="noStrike" kern="1200" cap="none" spc="0" normalizeH="0" baseline="0" noProof="0" dirty="0">
                <a:ln>
                  <a:noFill/>
                </a:ln>
                <a:solidFill>
                  <a:srgbClr val="BE3540"/>
                </a:solidFill>
                <a:effectLst/>
                <a:uLnTx/>
                <a:uFillTx/>
                <a:latin typeface="Arial" panose="020B0604020202020204"/>
                <a:ea typeface="+mn-ea"/>
                <a:cs typeface="+mn-cs"/>
              </a:rPr>
              <a:t>(published 03/2023), Germany</a:t>
            </a:r>
          </a:p>
        </p:txBody>
      </p:sp>
      <p:pic>
        <p:nvPicPr>
          <p:cNvPr id="9" name="Grafik 8"/>
          <p:cNvPicPr>
            <a:picLocks noChangeAspect="1"/>
          </p:cNvPicPr>
          <p:nvPr/>
        </p:nvPicPr>
        <p:blipFill rotWithShape="1">
          <a:blip r:embed="rId2"/>
          <a:srcRect l="31902" t="13215" r="24826" b="24613"/>
          <a:stretch/>
        </p:blipFill>
        <p:spPr>
          <a:xfrm>
            <a:off x="680926" y="2078275"/>
            <a:ext cx="7512439" cy="449725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672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3722C-DAC4-B875-8C9D-B02773C750B3}"/>
              </a:ext>
            </a:extLst>
          </p:cNvPr>
          <p:cNvSpPr>
            <a:spLocks noGrp="1"/>
          </p:cNvSpPr>
          <p:nvPr>
            <p:ph type="title"/>
          </p:nvPr>
        </p:nvSpPr>
        <p:spPr>
          <a:xfrm>
            <a:off x="609600" y="199505"/>
            <a:ext cx="10744200" cy="1185577"/>
          </a:xfrm>
        </p:spPr>
        <p:txBody>
          <a:bodyPr anchor="t"/>
          <a:lstStyle/>
          <a:p>
            <a:r>
              <a:rPr lang="en-US" dirty="0"/>
              <a:t>Male, 54 years old. RTA  </a:t>
            </a:r>
          </a:p>
        </p:txBody>
      </p:sp>
      <p:sp>
        <p:nvSpPr>
          <p:cNvPr id="5" name="Content Placeholder 4">
            <a:extLst>
              <a:ext uri="{FF2B5EF4-FFF2-40B4-BE49-F238E27FC236}">
                <a16:creationId xmlns:a16="http://schemas.microsoft.com/office/drawing/2014/main" id="{F9250ED1-41C5-F9DE-8631-5476DDBD7777}"/>
              </a:ext>
            </a:extLst>
          </p:cNvPr>
          <p:cNvSpPr>
            <a:spLocks noGrp="1"/>
          </p:cNvSpPr>
          <p:nvPr>
            <p:ph idx="1"/>
          </p:nvPr>
        </p:nvSpPr>
        <p:spPr>
          <a:xfrm>
            <a:off x="609600" y="980252"/>
            <a:ext cx="10744200" cy="4722812"/>
          </a:xfrm>
        </p:spPr>
        <p:txBody>
          <a:bodyPr>
            <a:normAutofit/>
          </a:bodyPr>
          <a:lstStyle/>
          <a:p>
            <a:pPr marL="0" indent="0">
              <a:buNone/>
            </a:pPr>
            <a:r>
              <a:rPr lang="en-US" b="1" dirty="0"/>
              <a:t>(C):</a:t>
            </a:r>
            <a:r>
              <a:rPr lang="en-US" dirty="0"/>
              <a:t>	No</a:t>
            </a:r>
          </a:p>
          <a:p>
            <a:pPr marL="0" indent="0">
              <a:buNone/>
            </a:pPr>
            <a:r>
              <a:rPr lang="en-US" b="1" dirty="0"/>
              <a:t>A: </a:t>
            </a:r>
            <a:r>
              <a:rPr lang="en-US" dirty="0"/>
              <a:t>	Ok</a:t>
            </a:r>
          </a:p>
          <a:p>
            <a:pPr marL="0" indent="0">
              <a:buNone/>
            </a:pPr>
            <a:r>
              <a:rPr lang="en-US" b="1" dirty="0"/>
              <a:t>B: </a:t>
            </a:r>
            <a:r>
              <a:rPr lang="en-US" dirty="0"/>
              <a:t>	Ok</a:t>
            </a:r>
          </a:p>
          <a:p>
            <a:pPr marL="0" indent="0">
              <a:buNone/>
            </a:pPr>
            <a:r>
              <a:rPr lang="en-US" b="1" dirty="0"/>
              <a:t>C: </a:t>
            </a:r>
            <a:r>
              <a:rPr lang="en-US" dirty="0"/>
              <a:t>	Suspicion of pelvic </a:t>
            </a:r>
            <a:r>
              <a:rPr lang="en-US" dirty="0" err="1"/>
              <a:t>fx</a:t>
            </a:r>
            <a:r>
              <a:rPr lang="en-US" dirty="0"/>
              <a:t>, unstable femur L, free intra-</a:t>
            </a:r>
            <a:r>
              <a:rPr lang="en-US" dirty="0" err="1"/>
              <a:t>abd</a:t>
            </a:r>
            <a:r>
              <a:rPr lang="en-US" dirty="0"/>
              <a:t> fluid (US)</a:t>
            </a:r>
          </a:p>
          <a:p>
            <a:pPr marL="0" indent="0">
              <a:buNone/>
            </a:pPr>
            <a:r>
              <a:rPr lang="en-US" b="1" dirty="0"/>
              <a:t>D: </a:t>
            </a:r>
            <a:r>
              <a:rPr lang="en-US" dirty="0"/>
              <a:t>	GCS 14 </a:t>
            </a:r>
          </a:p>
          <a:p>
            <a:pPr marL="0" indent="0">
              <a:buNone/>
            </a:pPr>
            <a:r>
              <a:rPr lang="en-US" b="1" dirty="0"/>
              <a:t>E: </a:t>
            </a:r>
            <a:r>
              <a:rPr lang="en-US" dirty="0"/>
              <a:t>	Lower limb </a:t>
            </a:r>
            <a:r>
              <a:rPr lang="en-US" dirty="0" err="1"/>
              <a:t>fx</a:t>
            </a:r>
            <a:r>
              <a:rPr lang="en-US" dirty="0"/>
              <a:t> R</a:t>
            </a:r>
          </a:p>
        </p:txBody>
      </p:sp>
      <p:sp>
        <p:nvSpPr>
          <p:cNvPr id="6" name="Ellipse 2">
            <a:extLst>
              <a:ext uri="{FF2B5EF4-FFF2-40B4-BE49-F238E27FC236}">
                <a16:creationId xmlns:a16="http://schemas.microsoft.com/office/drawing/2014/main" id="{DFDD0E30-E146-D24F-51A3-B583FF282BC6}"/>
              </a:ext>
            </a:extLst>
          </p:cNvPr>
          <p:cNvSpPr/>
          <p:nvPr/>
        </p:nvSpPr>
        <p:spPr>
          <a:xfrm>
            <a:off x="1411998" y="2935217"/>
            <a:ext cx="1529984" cy="4711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C00000"/>
              </a:solidFill>
              <a:effectLst/>
              <a:uLnTx/>
              <a:uFillTx/>
              <a:latin typeface="Arial" panose="020B0604020202020204"/>
              <a:ea typeface="+mn-ea"/>
              <a:cs typeface="+mn-cs"/>
            </a:endParaRPr>
          </a:p>
        </p:txBody>
      </p:sp>
      <p:sp>
        <p:nvSpPr>
          <p:cNvPr id="2" name="Content Placeholder 4">
            <a:extLst>
              <a:ext uri="{FF2B5EF4-FFF2-40B4-BE49-F238E27FC236}">
                <a16:creationId xmlns:a16="http://schemas.microsoft.com/office/drawing/2014/main" id="{AD3844C4-D295-1FE6-4DBB-014E337106D1}"/>
              </a:ext>
            </a:extLst>
          </p:cNvPr>
          <p:cNvSpPr txBox="1">
            <a:spLocks/>
          </p:cNvSpPr>
          <p:nvPr/>
        </p:nvSpPr>
        <p:spPr>
          <a:xfrm>
            <a:off x="609600" y="4260296"/>
            <a:ext cx="7795364" cy="2180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13854"/>
              </a:buClr>
              <a:buSzTx/>
              <a:buFont typeface="Arial" panose="020B0604020202020204" pitchFamily="34" charset="0"/>
              <a:buChar char="•"/>
              <a:tabLst/>
              <a:defRPr/>
            </a:pPr>
            <a:endParaRPr kumimoji="0" lang="en-US" sz="2300" b="1" i="1" u="none" strike="noStrike" kern="1200" cap="none" spc="0" normalizeH="0" baseline="0" noProof="0" dirty="0">
              <a:ln>
                <a:noFill/>
              </a:ln>
              <a:solidFill>
                <a:srgbClr val="000000">
                  <a:lumMod val="75000"/>
                </a:srgbClr>
              </a:solidFill>
              <a:effectLst/>
              <a:uLnTx/>
              <a:uFillTx/>
              <a:latin typeface="Arial" panose="020B0604020202020204"/>
              <a:ea typeface="+mn-ea"/>
              <a:cs typeface="+mn-cs"/>
            </a:endParaRPr>
          </a:p>
        </p:txBody>
      </p:sp>
      <p:sp>
        <p:nvSpPr>
          <p:cNvPr id="7" name="Content Placeholder 4">
            <a:extLst>
              <a:ext uri="{FF2B5EF4-FFF2-40B4-BE49-F238E27FC236}">
                <a16:creationId xmlns:a16="http://schemas.microsoft.com/office/drawing/2014/main" id="{C317F188-6CDF-A942-59A2-7C9515C31F04}"/>
              </a:ext>
            </a:extLst>
          </p:cNvPr>
          <p:cNvSpPr txBox="1">
            <a:spLocks/>
          </p:cNvSpPr>
          <p:nvPr/>
        </p:nvSpPr>
        <p:spPr>
          <a:xfrm>
            <a:off x="609600" y="4408733"/>
            <a:ext cx="11499257" cy="14690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1385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t>SA</a:t>
            </a:r>
            <a:r>
              <a:rPr kumimoji="0" lang="en-US" sz="2400" b="1" i="0" u="none" strike="noStrike" kern="1200" cap="none" spc="0" normalizeH="0" baseline="0" noProof="0" dirty="0">
                <a:ln>
                  <a:noFill/>
                </a:ln>
                <a:solidFill>
                  <a:srgbClr val="BE3540"/>
                </a:solidFill>
                <a:effectLst/>
                <a:uLnTx/>
                <a:uFillTx/>
                <a:latin typeface="Arial" panose="020B0604020202020204"/>
                <a:ea typeface="+mn-ea"/>
                <a:cs typeface="+mn-cs"/>
              </a:rPr>
              <a:t>M</a:t>
            </a:r>
            <a:r>
              <a:rPr kumimoji="0" lang="en-US" sz="2400" b="0" i="0"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t>PLER</a:t>
            </a:r>
            <a:r>
              <a:rPr kumimoji="0" lang="en-US" sz="2400" b="1" i="0"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on Apixaban, 2/day 2,5 g (after PE), last intake this morning</a:t>
            </a:r>
            <a:endParaRPr kumimoji="0" lang="en-US" sz="2400" b="1" i="1"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113854"/>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BE3540"/>
                </a:solidFill>
                <a:effectLst/>
                <a:uLnTx/>
                <a:uFillTx/>
                <a:latin typeface="Arial" panose="020B0604020202020204"/>
                <a:ea typeface="+mn-ea"/>
                <a:cs typeface="+mn-cs"/>
              </a:rPr>
              <a:t>Fluids, pelvic binder,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immobilisation</a:t>
            </a:r>
          </a:p>
          <a:p>
            <a:pPr marL="228600" marR="0" lvl="0" indent="-228600" algn="l" defTabSz="914400" rtl="0" eaLnBrk="1" fontAlgn="auto" latinLnBrk="0" hangingPunct="1">
              <a:lnSpc>
                <a:spcPct val="100000"/>
              </a:lnSpc>
              <a:spcBef>
                <a:spcPts val="1000"/>
              </a:spcBef>
              <a:spcAft>
                <a:spcPts val="0"/>
              </a:spcAft>
              <a:buClr>
                <a:srgbClr val="11385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t>Transport via </a:t>
            </a:r>
            <a:r>
              <a:rPr kumimoji="0" lang="en-US" sz="2400" b="1" i="0" u="none" strike="noStrike" kern="1200" cap="none" spc="0" normalizeH="0" baseline="0" noProof="0" dirty="0">
                <a:ln>
                  <a:noFill/>
                </a:ln>
                <a:solidFill>
                  <a:srgbClr val="BE3540"/>
                </a:solidFill>
                <a:effectLst/>
                <a:uLnTx/>
                <a:uFillTx/>
                <a:latin typeface="Arial" panose="020B0604020202020204"/>
                <a:ea typeface="+mn-ea"/>
                <a:cs typeface="+mn-cs"/>
              </a:rPr>
              <a:t>helicopter to tertiary trauma center </a:t>
            </a:r>
            <a:br>
              <a:rPr kumimoji="0" lang="en-US" sz="2400" b="1" i="1"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rgbClr val="000000">
                    <a:lumMod val="75000"/>
                  </a:srgbClr>
                </a:solidFill>
                <a:effectLst/>
                <a:uLnTx/>
                <a:uFillTx/>
                <a:latin typeface="Arial" panose="020B0604020202020204"/>
                <a:ea typeface="+mn-ea"/>
                <a:cs typeface="+mn-cs"/>
              </a:rPr>
              <a:t>(Cologne, Klinikum Merheim)</a:t>
            </a:r>
          </a:p>
        </p:txBody>
      </p:sp>
    </p:spTree>
    <p:extLst>
      <p:ext uri="{BB962C8B-B14F-4D97-AF65-F5344CB8AC3E}">
        <p14:creationId xmlns:p14="http://schemas.microsoft.com/office/powerpoint/2010/main" val="354243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handlungsraum in der Zentralen Notaufnahme des Klinikums Merheim. Zuerst gilt es, die Vitalfunktionen der Notfallpatienten zu stabilisi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352" y="200025"/>
            <a:ext cx="4742601" cy="23713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15924AB-96A1-5B9E-9EAD-B6226285F812}"/>
              </a:ext>
            </a:extLst>
          </p:cNvPr>
          <p:cNvSpPr>
            <a:spLocks noGrp="1"/>
          </p:cNvSpPr>
          <p:nvPr>
            <p:ph type="title"/>
          </p:nvPr>
        </p:nvSpPr>
        <p:spPr>
          <a:xfrm>
            <a:off x="609600" y="199505"/>
            <a:ext cx="10744200" cy="1185577"/>
          </a:xfrm>
        </p:spPr>
        <p:txBody>
          <a:bodyPr anchor="t"/>
          <a:lstStyle/>
          <a:p>
            <a:r>
              <a:rPr lang="en-US" dirty="0"/>
              <a:t>Shock Trauma Room</a:t>
            </a:r>
          </a:p>
        </p:txBody>
      </p:sp>
      <p:sp>
        <p:nvSpPr>
          <p:cNvPr id="4" name="Content Placeholder 3">
            <a:extLst>
              <a:ext uri="{FF2B5EF4-FFF2-40B4-BE49-F238E27FC236}">
                <a16:creationId xmlns:a16="http://schemas.microsoft.com/office/drawing/2014/main" id="{CDCA9F77-4065-191A-E526-76DE399E1841}"/>
              </a:ext>
            </a:extLst>
          </p:cNvPr>
          <p:cNvSpPr>
            <a:spLocks noGrp="1"/>
          </p:cNvSpPr>
          <p:nvPr>
            <p:ph idx="1"/>
          </p:nvPr>
        </p:nvSpPr>
        <p:spPr>
          <a:xfrm>
            <a:off x="609600" y="1002473"/>
            <a:ext cx="10744200" cy="4722812"/>
          </a:xfrm>
        </p:spPr>
        <p:txBody>
          <a:bodyPr>
            <a:normAutofit/>
          </a:bodyPr>
          <a:lstStyle/>
          <a:p>
            <a:pPr marL="0" indent="0">
              <a:buNone/>
            </a:pPr>
            <a:r>
              <a:rPr lang="en-US" b="1" dirty="0"/>
              <a:t>B: </a:t>
            </a:r>
            <a:r>
              <a:rPr lang="en-US" dirty="0"/>
              <a:t>	20/min (10 l/min O</a:t>
            </a:r>
            <a:r>
              <a:rPr lang="en-US" baseline="-25000" dirty="0"/>
              <a:t>2</a:t>
            </a:r>
            <a:r>
              <a:rPr lang="en-US" dirty="0"/>
              <a:t>)</a:t>
            </a:r>
          </a:p>
          <a:p>
            <a:pPr marL="0" indent="0">
              <a:buNone/>
            </a:pPr>
            <a:r>
              <a:rPr lang="en-US" b="1" dirty="0"/>
              <a:t>C: </a:t>
            </a:r>
            <a:r>
              <a:rPr lang="en-US" dirty="0"/>
              <a:t>	f 125/min, MAP 100mmHg</a:t>
            </a:r>
          </a:p>
          <a:p>
            <a:pPr marL="0" indent="0">
              <a:spcAft>
                <a:spcPts val="1800"/>
              </a:spcAft>
              <a:buNone/>
            </a:pPr>
            <a:r>
              <a:rPr lang="en-US" b="1" dirty="0"/>
              <a:t>D: </a:t>
            </a:r>
            <a:r>
              <a:rPr lang="en-US" dirty="0"/>
              <a:t>	GCS 11 (sedated)</a:t>
            </a:r>
          </a:p>
          <a:p>
            <a:r>
              <a:rPr lang="en-US" dirty="0"/>
              <a:t>Blood gases: Hb 15,6 g/dl, ph 7,269, lactate 4,4 mmol/l, BE – 1,1 mmol/l.</a:t>
            </a:r>
          </a:p>
          <a:p>
            <a:r>
              <a:rPr lang="en-US" dirty="0"/>
              <a:t>US: Increasing amount of free abdominal fluid </a:t>
            </a:r>
          </a:p>
        </p:txBody>
      </p:sp>
      <p:sp>
        <p:nvSpPr>
          <p:cNvPr id="6" name="TextBox 5">
            <a:extLst>
              <a:ext uri="{FF2B5EF4-FFF2-40B4-BE49-F238E27FC236}">
                <a16:creationId xmlns:a16="http://schemas.microsoft.com/office/drawing/2014/main" id="{A05F1500-A709-4F9C-9403-D72B37EEED89}"/>
              </a:ext>
            </a:extLst>
          </p:cNvPr>
          <p:cNvSpPr txBox="1"/>
          <p:nvPr/>
        </p:nvSpPr>
        <p:spPr>
          <a:xfrm>
            <a:off x="609600" y="5434951"/>
            <a:ext cx="7993711"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Arial" panose="020B0604020202020204"/>
                <a:ea typeface="+mn-ea"/>
                <a:cs typeface="+mn-cs"/>
              </a:rPr>
              <a:t>1 g </a:t>
            </a: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TXA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Emergency laparotomy</a:t>
            </a:r>
            <a:r>
              <a:rPr kumimoji="0" lang="en-US" sz="2400" b="0" i="0" u="none" strike="noStrike" kern="1200" cap="none" spc="0" normalizeH="0" baseline="0" noProof="0" dirty="0">
                <a:ln>
                  <a:noFill/>
                </a:ln>
                <a:solidFill>
                  <a:srgbClr val="C00000"/>
                </a:solidFill>
                <a:effectLst/>
                <a:uLnTx/>
                <a:uFillTx/>
                <a:latin typeface="Arial" panose="020B0604020202020204"/>
                <a:ea typeface="+mn-ea"/>
                <a:cs typeface="+mn-cs"/>
              </a:rPr>
              <a:t> as C- problem arises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BE3540"/>
                </a:solidFill>
                <a:effectLst/>
                <a:uLnTx/>
                <a:uFillTx/>
                <a:latin typeface="Arial" panose="020B0604020202020204"/>
                <a:ea typeface="+mn-ea"/>
                <a:cs typeface="+mn-cs"/>
              </a:rPr>
              <a:t>Replacement: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2000 IE PPSB, 4 x FFP (as INR 2,75)</a:t>
            </a:r>
          </a:p>
        </p:txBody>
      </p:sp>
      <p:sp>
        <p:nvSpPr>
          <p:cNvPr id="2" name="Rechteck 1"/>
          <p:cNvSpPr/>
          <p:nvPr/>
        </p:nvSpPr>
        <p:spPr>
          <a:xfrm>
            <a:off x="609601" y="3920732"/>
            <a:ext cx="1135275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CT: </a:t>
            </a:r>
            <a:b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Multiple active bleedings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from (meso)colon, 3 </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segmental fracture of L femur</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fx lower R limb &amp;  lung contusions, dissection L art. iliaca comm.  </a:t>
            </a:r>
          </a:p>
        </p:txBody>
      </p:sp>
    </p:spTree>
    <p:extLst>
      <p:ext uri="{BB962C8B-B14F-4D97-AF65-F5344CB8AC3E}">
        <p14:creationId xmlns:p14="http://schemas.microsoft.com/office/powerpoint/2010/main" val="13450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6C8A98-DB6E-7A16-A92A-1101EA97367F}"/>
              </a:ext>
            </a:extLst>
          </p:cNvPr>
          <p:cNvGrpSpPr/>
          <p:nvPr/>
        </p:nvGrpSpPr>
        <p:grpSpPr>
          <a:xfrm>
            <a:off x="8213697" y="420913"/>
            <a:ext cx="3180522" cy="2070257"/>
            <a:chOff x="9219251" y="3497153"/>
            <a:chExt cx="4540987" cy="3172271"/>
          </a:xfrm>
        </p:grpSpPr>
        <p:pic>
          <p:nvPicPr>
            <p:cNvPr id="7" name="Grafik 3">
              <a:extLst>
                <a:ext uri="{FF2B5EF4-FFF2-40B4-BE49-F238E27FC236}">
                  <a16:creationId xmlns:a16="http://schemas.microsoft.com/office/drawing/2014/main" id="{07289359-8128-76DB-5638-AE03F7FCA9F9}"/>
                </a:ext>
              </a:extLst>
            </p:cNvPr>
            <p:cNvPicPr>
              <a:picLocks noChangeAspect="1"/>
            </p:cNvPicPr>
            <p:nvPr/>
          </p:nvPicPr>
          <p:blipFill rotWithShape="1">
            <a:blip r:embed="rId2"/>
            <a:srcRect l="54364" t="24573" r="36815" b="37765"/>
            <a:stretch/>
          </p:blipFill>
          <p:spPr>
            <a:xfrm>
              <a:off x="9219251" y="3497153"/>
              <a:ext cx="1783067" cy="3172271"/>
            </a:xfrm>
            <a:prstGeom prst="rect">
              <a:avLst/>
            </a:prstGeom>
          </p:spPr>
        </p:pic>
        <p:pic>
          <p:nvPicPr>
            <p:cNvPr id="8" name="Picture 4" descr="ClotPro">
              <a:extLst>
                <a:ext uri="{FF2B5EF4-FFF2-40B4-BE49-F238E27FC236}">
                  <a16:creationId xmlns:a16="http://schemas.microsoft.com/office/drawing/2014/main" id="{9B3A5336-9E4D-4E8F-87BA-B0E2D33C52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6" t="17221" r="4873" b="18586"/>
            <a:stretch/>
          </p:blipFill>
          <p:spPr bwMode="auto">
            <a:xfrm>
              <a:off x="11144628" y="4013963"/>
              <a:ext cx="2615610" cy="225981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A67BD5EF-7F3A-9AF6-CDCB-85330E9F4F88}"/>
              </a:ext>
            </a:extLst>
          </p:cNvPr>
          <p:cNvSpPr txBox="1"/>
          <p:nvPr/>
        </p:nvSpPr>
        <p:spPr>
          <a:xfrm>
            <a:off x="405591" y="420913"/>
            <a:ext cx="8631358" cy="76944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VEM- ClotPro</a:t>
            </a:r>
            <a:r>
              <a:rPr kumimoji="0" lang="en-US" sz="2400" b="1" i="0" u="none" strike="noStrike" kern="1200" cap="none" spc="0" normalizeH="0" baseline="30000" noProof="0" dirty="0">
                <a:ln>
                  <a:noFill/>
                </a:ln>
                <a:solidFill>
                  <a:srgbClr val="C00000"/>
                </a:solidFill>
                <a:effectLst/>
                <a:uLnTx/>
                <a:uFillTx/>
                <a:latin typeface="Arial" panose="020B0604020202020204"/>
                <a:ea typeface="+mn-ea"/>
                <a:cs typeface="+mn-cs"/>
              </a:rPr>
              <a:t>®</a:t>
            </a: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0" i="1" u="none" strike="noStrike" kern="1200" cap="none" spc="0" normalizeH="0" baseline="0" noProof="0" dirty="0">
                <a:ln>
                  <a:noFill/>
                </a:ln>
                <a:solidFill>
                  <a:srgbClr val="C00000"/>
                </a:solidFill>
                <a:effectLst/>
                <a:uLnTx/>
                <a:uFillTx/>
                <a:latin typeface="Arial" panose="020B0604020202020204"/>
                <a:ea typeface="+mn-ea"/>
                <a:cs typeface="+mn-cs"/>
              </a:rPr>
              <a:t>(TAT: 4 minutes!)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Russell – Viper Verum: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CT 116 sec </a:t>
            </a:r>
            <a:r>
              <a:rPr kumimoji="0" lang="en-US" sz="2000" b="0" i="1" u="none" strike="noStrike" kern="1200" cap="none" spc="0" normalizeH="0" baseline="0" noProof="0" dirty="0">
                <a:ln>
                  <a:noFill/>
                </a:ln>
                <a:solidFill>
                  <a:srgbClr val="000000"/>
                </a:solidFill>
                <a:effectLst/>
                <a:uLnTx/>
                <a:uFillTx/>
                <a:latin typeface="Arial" panose="020B0604020202020204"/>
                <a:ea typeface="+mn-ea"/>
                <a:cs typeface="+mn-cs"/>
              </a:rPr>
              <a:t>(normal 48-77 sec) </a:t>
            </a:r>
          </a:p>
        </p:txBody>
      </p:sp>
      <p:sp>
        <p:nvSpPr>
          <p:cNvPr id="2" name="Rechteck 1"/>
          <p:cNvSpPr/>
          <p:nvPr/>
        </p:nvSpPr>
        <p:spPr>
          <a:xfrm>
            <a:off x="449843" y="4061186"/>
            <a:ext cx="11505537" cy="13849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BE3540"/>
                </a:solidFill>
                <a:effectLst/>
                <a:uLnTx/>
                <a:uFillTx/>
                <a:latin typeface="Arial" panose="020B0604020202020204"/>
                <a:ea typeface="+mn-ea"/>
                <a:cs typeface="+mn-cs"/>
              </a:rPr>
              <a:t>Reversal: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400 mg andexanet/15 min. followed by 480 mg/120 min. (low dose as ≤ 5 mg, &lt; 8 hrs.)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 name="Gruppieren 8"/>
          <p:cNvGrpSpPr/>
          <p:nvPr/>
        </p:nvGrpSpPr>
        <p:grpSpPr>
          <a:xfrm>
            <a:off x="405591" y="2455923"/>
            <a:ext cx="10677401" cy="915186"/>
            <a:chOff x="480488" y="3002676"/>
            <a:chExt cx="10677401" cy="915186"/>
          </a:xfrm>
        </p:grpSpPr>
        <p:sp>
          <p:nvSpPr>
            <p:cNvPr id="12" name="TextBox 11">
              <a:extLst>
                <a:ext uri="{FF2B5EF4-FFF2-40B4-BE49-F238E27FC236}">
                  <a16:creationId xmlns:a16="http://schemas.microsoft.com/office/drawing/2014/main" id="{5A6870E6-56C5-51EA-15E8-22F01117D3EB}"/>
                </a:ext>
              </a:extLst>
            </p:cNvPr>
            <p:cNvSpPr txBox="1"/>
            <p:nvPr/>
          </p:nvSpPr>
          <p:spPr>
            <a:xfrm>
              <a:off x="480488" y="3002676"/>
              <a:ext cx="10126552"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BE3540"/>
                  </a:solidFill>
                  <a:effectLst/>
                  <a:uLnTx/>
                  <a:uFillTx/>
                  <a:latin typeface="Arial" panose="020B0604020202020204"/>
                  <a:ea typeface="+mn-ea"/>
                  <a:cs typeface="+mn-cs"/>
                </a:rPr>
                <a:t>Interdisciplinary agreement to reverse apixaban: </a:t>
              </a:r>
            </a:p>
          </p:txBody>
        </p:sp>
        <p:sp>
          <p:nvSpPr>
            <p:cNvPr id="3" name="Rechteck 2"/>
            <p:cNvSpPr/>
            <p:nvPr/>
          </p:nvSpPr>
          <p:spPr>
            <a:xfrm>
              <a:off x="968689" y="3517752"/>
              <a:ext cx="1018920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panose="020B0604020202020204"/>
                  <a:ea typeface="+mn-ea"/>
                  <a:cs typeface="+mn-cs"/>
                </a:rPr>
                <a:t>Injury pattern, ongoing life-threatening bleeding, proven ongoing apixaban effect </a:t>
              </a:r>
            </a:p>
          </p:txBody>
        </p:sp>
      </p:grpSp>
      <p:sp>
        <p:nvSpPr>
          <p:cNvPr id="4" name="Rechteck 3"/>
          <p:cNvSpPr/>
          <p:nvPr/>
        </p:nvSpPr>
        <p:spPr>
          <a:xfrm>
            <a:off x="449843" y="5173796"/>
            <a:ext cx="5050229" cy="1077218"/>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Re- VEM- ClotPro</a:t>
            </a:r>
            <a:r>
              <a:rPr kumimoji="0" lang="en-US" sz="2400" b="1" i="0" u="none" strike="noStrike" kern="1200" cap="none" spc="0" normalizeH="0" baseline="30000" noProof="0" dirty="0">
                <a:ln>
                  <a:noFill/>
                </a:ln>
                <a:solidFill>
                  <a:srgbClr val="C00000"/>
                </a:solidFill>
                <a:effectLst/>
                <a:uLnTx/>
                <a:uFillTx/>
                <a:latin typeface="Arial" panose="020B0604020202020204"/>
                <a:ea typeface="+mn-ea"/>
                <a:cs typeface="+mn-cs"/>
              </a:rPr>
              <a:t>®</a:t>
            </a: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	Russell – Viper Verum: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CT 79 sec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431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804</Words>
  <Application>Microsoft Macintosh PowerPoint</Application>
  <PresentationFormat>Widescreen</PresentationFormat>
  <Paragraphs>68</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EMCREG-MedEd Dual</vt:lpstr>
      <vt:lpstr>Office Theme</vt:lpstr>
      <vt:lpstr>Case Presentation: Management of a Patient with Anticoagulation and Severe Traumatic Injuries</vt:lpstr>
      <vt:lpstr>PowerPoint Presentation</vt:lpstr>
      <vt:lpstr>Disclaimer</vt:lpstr>
      <vt:lpstr>Trauma in the Anticoagulated Patient:  Decreasing Morbidity and Mortality in Severe Injuries</vt:lpstr>
      <vt:lpstr>Male, 54 years old. RTA  </vt:lpstr>
      <vt:lpstr>Shock Trauma Room</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 the Anticoagulated Patient: Decreasing Morbidity and Mortality in Severe Injuries Case Report </dc:title>
  <dc:subject/>
  <dc:creator>MedEd On The Go</dc:creator>
  <cp:keywords/>
  <dc:description/>
  <cp:lastModifiedBy>Moriah Diethorn</cp:lastModifiedBy>
  <cp:revision>6</cp:revision>
  <dcterms:created xsi:type="dcterms:W3CDTF">2023-09-26T13:45:49Z</dcterms:created>
  <dcterms:modified xsi:type="dcterms:W3CDTF">2023-09-29T12:56:43Z</dcterms:modified>
  <cp:category/>
</cp:coreProperties>
</file>