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Lst>
  <p:notesMasterIdLst>
    <p:notesMasterId r:id="rId12"/>
  </p:notesMasterIdLst>
  <p:sldIdLst>
    <p:sldId id="2134806056" r:id="rId3"/>
    <p:sldId id="265" r:id="rId4"/>
    <p:sldId id="256" r:id="rId5"/>
    <p:sldId id="2134806016" r:id="rId6"/>
    <p:sldId id="2134806042" r:id="rId7"/>
    <p:sldId id="824" r:id="rId8"/>
    <p:sldId id="2134806043" r:id="rId9"/>
    <p:sldId id="2134806012"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p:cViewPr varScale="1">
        <p:scale>
          <a:sx n="124" d="100"/>
          <a:sy n="124" d="100"/>
        </p:scale>
        <p:origin x="528"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F586F-8514-AD4C-88CC-EA907CF5DFF3}" type="datetimeFigureOut">
              <a:rPr lang="en-US" smtClean="0"/>
              <a:t>9/29/23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451E27-4CBA-4140-8329-5DAE64E016E8}" type="slidenum">
              <a:rPr lang="en-US" smtClean="0"/>
              <a:t>‹#›</a:t>
            </a:fld>
            <a:endParaRPr lang="en-US"/>
          </a:p>
        </p:txBody>
      </p:sp>
    </p:spTree>
    <p:extLst>
      <p:ext uri="{BB962C8B-B14F-4D97-AF65-F5344CB8AC3E}">
        <p14:creationId xmlns:p14="http://schemas.microsoft.com/office/powerpoint/2010/main" val="3006945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794EA5-7B99-D64C-BF0D-49075E53CA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8911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794EA5-7B99-D64C-BF0D-49075E53CA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8936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794EA5-7B99-D64C-BF0D-49075E53CA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8328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grpSp>
        <p:nvGrpSpPr>
          <p:cNvPr id="2" name="Group 1">
            <a:extLst>
              <a:ext uri="{FF2B5EF4-FFF2-40B4-BE49-F238E27FC236}">
                <a16:creationId xmlns:a16="http://schemas.microsoft.com/office/drawing/2014/main" id="{52B88683-F4CA-439F-8BE8-ED2F20FC2E60}"/>
              </a:ext>
            </a:extLst>
          </p:cNvPr>
          <p:cNvGrpSpPr/>
          <p:nvPr userDrawn="1"/>
        </p:nvGrpSpPr>
        <p:grpSpPr>
          <a:xfrm>
            <a:off x="0" y="0"/>
            <a:ext cx="12192000" cy="975360"/>
            <a:chOff x="0" y="0"/>
            <a:chExt cx="12192000" cy="975360"/>
          </a:xfrm>
        </p:grpSpPr>
        <p:pic>
          <p:nvPicPr>
            <p:cNvPr id="8" name="Picture 7">
              <a:extLst>
                <a:ext uri="{FF2B5EF4-FFF2-40B4-BE49-F238E27FC236}">
                  <a16:creationId xmlns:a16="http://schemas.microsoft.com/office/drawing/2014/main" id="{812D41A0-A12B-4C60-BD42-0644A38EF1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9" name="Picture 8">
              <a:extLst>
                <a:ext uri="{FF2B5EF4-FFF2-40B4-BE49-F238E27FC236}">
                  <a16:creationId xmlns:a16="http://schemas.microsoft.com/office/drawing/2014/main" id="{491DB813-C245-435B-B415-FC1D631188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98D7BE7B-D2B3-48B4-96E3-689D1AC137D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97270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606829"/>
            <a:ext cx="4272539" cy="5254221"/>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626224"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1199811"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968087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08457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dirty="0"/>
          </a:p>
        </p:txBody>
      </p:sp>
    </p:spTree>
    <p:extLst>
      <p:ext uri="{BB962C8B-B14F-4D97-AF65-F5344CB8AC3E}">
        <p14:creationId xmlns:p14="http://schemas.microsoft.com/office/powerpoint/2010/main" val="4250133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2C950F1-3393-44F0-9F30-58B261E63366}" type="datetimeFigureOut">
              <a:rPr lang="de-DE" smtClean="0"/>
              <a:t>29.09.23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10D603E-5E12-418E-8897-FD3E97DEF4A7}" type="slidenum">
              <a:rPr lang="de-DE" smtClean="0"/>
              <a:t>‹#›</a:t>
            </a:fld>
            <a:endParaRPr lang="de-DE"/>
          </a:p>
        </p:txBody>
      </p:sp>
    </p:spTree>
    <p:extLst>
      <p:ext uri="{BB962C8B-B14F-4D97-AF65-F5344CB8AC3E}">
        <p14:creationId xmlns:p14="http://schemas.microsoft.com/office/powerpoint/2010/main" val="2898774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6446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33687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43384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37163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04072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48248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0" y="6356350"/>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grpSp>
        <p:nvGrpSpPr>
          <p:cNvPr id="8" name="Group 7">
            <a:extLst>
              <a:ext uri="{FF2B5EF4-FFF2-40B4-BE49-F238E27FC236}">
                <a16:creationId xmlns:a16="http://schemas.microsoft.com/office/drawing/2014/main" id="{089A264A-AC5B-4283-916B-BEA290A0B0D0}"/>
              </a:ext>
            </a:extLst>
          </p:cNvPr>
          <p:cNvGrpSpPr/>
          <p:nvPr userDrawn="1"/>
        </p:nvGrpSpPr>
        <p:grpSpPr>
          <a:xfrm>
            <a:off x="0" y="0"/>
            <a:ext cx="12192000" cy="975360"/>
            <a:chOff x="0" y="0"/>
            <a:chExt cx="12192000" cy="975360"/>
          </a:xfrm>
        </p:grpSpPr>
        <p:pic>
          <p:nvPicPr>
            <p:cNvPr id="9" name="Picture 8">
              <a:extLst>
                <a:ext uri="{FF2B5EF4-FFF2-40B4-BE49-F238E27FC236}">
                  <a16:creationId xmlns:a16="http://schemas.microsoft.com/office/drawing/2014/main" id="{96D2F3A7-2DDF-43EE-9D90-4DFF2A231EE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858AA69B-06EA-4D76-8AD0-30EE6A4CE60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8C9AB0E5-B29C-4E14-A39A-DA7D5DD440E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643" y="6093534"/>
            <a:ext cx="1267742" cy="649084"/>
          </a:xfrm>
          <a:prstGeom prst="rect">
            <a:avLst/>
          </a:prstGeom>
        </p:spPr>
      </p:pic>
    </p:spTree>
    <p:extLst>
      <p:ext uri="{BB962C8B-B14F-4D97-AF65-F5344CB8AC3E}">
        <p14:creationId xmlns:p14="http://schemas.microsoft.com/office/powerpoint/2010/main" val="3052651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0825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67265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96887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35193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61201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610349"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0" y="6356350"/>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
        <p:nvSpPr>
          <p:cNvPr id="11" name="Text Placeholder 2">
            <a:extLst>
              <a:ext uri="{FF2B5EF4-FFF2-40B4-BE49-F238E27FC236}">
                <a16:creationId xmlns:a16="http://schemas.microsoft.com/office/drawing/2014/main" id="{1FD911D0-DADF-4587-B77C-7892147F7563}"/>
              </a:ext>
            </a:extLst>
          </p:cNvPr>
          <p:cNvSpPr>
            <a:spLocks noGrp="1"/>
          </p:cNvSpPr>
          <p:nvPr>
            <p:ph type="body" idx="10"/>
          </p:nvPr>
        </p:nvSpPr>
        <p:spPr>
          <a:xfrm>
            <a:off x="1703543"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9" name="Group 8">
            <a:extLst>
              <a:ext uri="{FF2B5EF4-FFF2-40B4-BE49-F238E27FC236}">
                <a16:creationId xmlns:a16="http://schemas.microsoft.com/office/drawing/2014/main" id="{3F418F41-1686-4328-9724-A570C42561FC}"/>
              </a:ext>
            </a:extLst>
          </p:cNvPr>
          <p:cNvGrpSpPr/>
          <p:nvPr userDrawn="1"/>
        </p:nvGrpSpPr>
        <p:grpSpPr>
          <a:xfrm>
            <a:off x="0" y="0"/>
            <a:ext cx="12192000" cy="975360"/>
            <a:chOff x="0" y="0"/>
            <a:chExt cx="12192000" cy="975360"/>
          </a:xfrm>
        </p:grpSpPr>
        <p:pic>
          <p:nvPicPr>
            <p:cNvPr id="10" name="Picture 9">
              <a:extLst>
                <a:ext uri="{FF2B5EF4-FFF2-40B4-BE49-F238E27FC236}">
                  <a16:creationId xmlns:a16="http://schemas.microsoft.com/office/drawing/2014/main" id="{A9EEAEED-EB44-477F-806E-60576BE3F4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3" name="Picture 12">
              <a:extLst>
                <a:ext uri="{FF2B5EF4-FFF2-40B4-BE49-F238E27FC236}">
                  <a16:creationId xmlns:a16="http://schemas.microsoft.com/office/drawing/2014/main" id="{798061BD-8256-4ADE-A9F4-7FDD002651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7" name="Picture 16">
            <a:extLst>
              <a:ext uri="{FF2B5EF4-FFF2-40B4-BE49-F238E27FC236}">
                <a16:creationId xmlns:a16="http://schemas.microsoft.com/office/drawing/2014/main" id="{A269C1E7-9B03-4DB0-8768-BFB3B740D52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643" y="6093534"/>
            <a:ext cx="1267742" cy="649084"/>
          </a:xfrm>
          <a:prstGeom prst="rect">
            <a:avLst/>
          </a:prstGeom>
        </p:spPr>
      </p:pic>
    </p:spTree>
    <p:extLst>
      <p:ext uri="{BB962C8B-B14F-4D97-AF65-F5344CB8AC3E}">
        <p14:creationId xmlns:p14="http://schemas.microsoft.com/office/powerpoint/2010/main" val="2248388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2313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155099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6"/>
              </a:buClr>
              <a:buSzPct val="100000"/>
              <a:buFont typeface="Arial" panose="020B0604020202020204" pitchFamily="34" charset="0"/>
              <a:buChar char="•"/>
              <a:defRPr/>
            </a:lvl1pPr>
            <a:lvl2pPr marL="685800" indent="-228600">
              <a:buClr>
                <a:schemeClr val="accent6"/>
              </a:buClr>
              <a:buSzPct val="100000"/>
              <a:buFont typeface="Arial" panose="020B0604020202020204" pitchFamily="34" charset="0"/>
              <a:buChar char="•"/>
              <a:defRPr/>
            </a:lvl2pPr>
            <a:lvl3pPr marL="1143000" indent="-228600">
              <a:buClr>
                <a:schemeClr val="accent6"/>
              </a:buClr>
              <a:buSzPct val="100000"/>
              <a:buFont typeface="Arial" panose="020B0604020202020204" pitchFamily="34" charset="0"/>
              <a:buChar char="•"/>
              <a:defRPr/>
            </a:lvl3pPr>
            <a:lvl4pPr marL="1600200" indent="-228600">
              <a:buClr>
                <a:schemeClr val="accent6"/>
              </a:buClr>
              <a:buSzPct val="100000"/>
              <a:buFont typeface="Arial" panose="020B0604020202020204" pitchFamily="34" charset="0"/>
              <a:buChar char="•"/>
              <a:defRPr/>
            </a:lvl4pPr>
            <a:lvl5pPr marL="2057400" indent="-228600">
              <a:buClr>
                <a:schemeClr val="accent6"/>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416307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927404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944640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787132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89BEF74D-8D28-4131-8F45-3779D7055172}"/>
              </a:ext>
            </a:extLst>
          </p:cNvPr>
          <p:cNvPicPr>
            <a:picLocks noChangeAspect="1"/>
          </p:cNvPicPr>
          <p:nvPr userDrawn="1"/>
        </p:nvPicPr>
        <p:blipFill rotWithShape="1">
          <a:blip r:embed="rId15" cstate="screen">
            <a:extLst>
              <a:ext uri="{BEBA8EAE-BF5A-486C-A8C5-ECC9F3942E4B}">
                <a14:imgProps xmlns:a14="http://schemas.microsoft.com/office/drawing/2010/main">
                  <a14:imgLayer r:embed="rId16">
                    <a14:imgEffect>
                      <a14:sharpenSoften amount="-100000"/>
                    </a14:imgEffect>
                  </a14:imgLayer>
                </a14:imgProps>
              </a:ext>
              <a:ext uri="{28A0092B-C50C-407E-A947-70E740481C1C}">
                <a14:useLocalDpi xmlns:a14="http://schemas.microsoft.com/office/drawing/2010/main"/>
              </a:ext>
            </a:extLst>
          </a:blip>
          <a:srcRect/>
          <a:stretch/>
        </p:blipFill>
        <p:spPr>
          <a:xfrm>
            <a:off x="0" y="-3586"/>
            <a:ext cx="12192000" cy="106682"/>
          </a:xfrm>
          <a:prstGeom prst="rect">
            <a:avLst/>
          </a:prstGeom>
        </p:spPr>
      </p:pic>
      <p:sp>
        <p:nvSpPr>
          <p:cNvPr id="8" name="Footer Placeholder 4">
            <a:extLst>
              <a:ext uri="{FF2B5EF4-FFF2-40B4-BE49-F238E27FC236}">
                <a16:creationId xmlns:a16="http://schemas.microsoft.com/office/drawing/2014/main" id="{B6C3302F-87F6-4619-9382-93EEA9D2B073}"/>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154495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dt="0"/>
  <p:txStyles>
    <p:titleStyle>
      <a:lvl1pPr algn="l" defTabSz="914400" rtl="0" eaLnBrk="1" latinLnBrk="0" hangingPunct="1">
        <a:lnSpc>
          <a:spcPct val="100000"/>
        </a:lnSpc>
        <a:spcBef>
          <a:spcPct val="0"/>
        </a:spcBef>
        <a:buNone/>
        <a:defRPr sz="3200" b="1" i="0" kern="1200">
          <a:solidFill>
            <a:schemeClr val="accent6">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9/29/23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416229601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mededonthego.com/Video/program/1036" TargetMode="External"/><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hyperlink" Target="mailto:support@MedEdOTG.com" TargetMode="External"/><Relationship Id="rId10" Type="http://schemas.openxmlformats.org/officeDocument/2006/relationships/image" Target="../media/image10.png"/><Relationship Id="rId4" Type="http://schemas.openxmlformats.org/officeDocument/2006/relationships/hyperlink" Target="http://www.mededonthego.com/" TargetMode="External"/><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5.tif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0.png"/><Relationship Id="rId7" Type="http://schemas.openxmlformats.org/officeDocument/2006/relationships/hyperlink" Target="http://www.mededonthego.com/"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5.svg"/><Relationship Id="rId4" Type="http://schemas.openxmlformats.org/officeDocument/2006/relationships/image" Target="../media/image21.sv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9" y="1709738"/>
            <a:ext cx="11161853" cy="2852737"/>
          </a:xfrm>
        </p:spPr>
        <p:txBody>
          <a:bodyPr>
            <a:noAutofit/>
          </a:bodyPr>
          <a:lstStyle/>
          <a:p>
            <a:r>
              <a:rPr lang="en-GB" dirty="0"/>
              <a:t>Severe Gastrointestinal Bleeding: Who Needs Reversal Or Repletion For Upper GI And Lower GI Bleeding?</a:t>
            </a:r>
            <a:endParaRPr lang="en-US" dirty="0"/>
          </a:p>
        </p:txBody>
      </p:sp>
      <p:sp>
        <p:nvSpPr>
          <p:cNvPr id="5" name="Subtitle 4"/>
          <p:cNvSpPr>
            <a:spLocks noGrp="1"/>
          </p:cNvSpPr>
          <p:nvPr>
            <p:ph type="body" idx="1"/>
          </p:nvPr>
        </p:nvSpPr>
        <p:spPr>
          <a:xfrm>
            <a:off x="609601" y="4589463"/>
            <a:ext cx="10515600" cy="1500187"/>
          </a:xfrm>
        </p:spPr>
        <p:txBody>
          <a:bodyPr rtlCol="0">
            <a:normAutofit/>
          </a:bodyPr>
          <a:lstStyle/>
          <a:p>
            <a:r>
              <a:rPr lang="en-GB" b="1" dirty="0"/>
              <a:t>Vinay Sehgal, MBChB, MRCP, PhD</a:t>
            </a:r>
            <a:br>
              <a:rPr lang="en-GB" sz="1800" dirty="0"/>
            </a:br>
            <a:r>
              <a:rPr lang="en-GB" sz="1800" dirty="0"/>
              <a:t>Consultant Gastroenterologist and Interventional Endoscopist</a:t>
            </a:r>
            <a:br>
              <a:rPr lang="en-GB" sz="1800" dirty="0"/>
            </a:br>
            <a:r>
              <a:rPr lang="en-GB" sz="1800" dirty="0"/>
              <a:t>University College London Hospital</a:t>
            </a:r>
            <a:br>
              <a:rPr lang="en-GB" sz="1800" dirty="0"/>
            </a:br>
            <a:r>
              <a:rPr lang="en-GB" sz="1800" dirty="0"/>
              <a:t>London, UK</a:t>
            </a:r>
          </a:p>
        </p:txBody>
      </p:sp>
      <p:pic>
        <p:nvPicPr>
          <p:cNvPr id="14" name="Picture 13"/>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26272541" y="18362523"/>
            <a:ext cx="4590612" cy="810107"/>
          </a:xfrm>
          <a:prstGeom prst="rect">
            <a:avLst/>
          </a:prstGeom>
        </p:spPr>
      </p:pic>
    </p:spTree>
    <p:extLst>
      <p:ext uri="{BB962C8B-B14F-4D97-AF65-F5344CB8AC3E}">
        <p14:creationId xmlns:p14="http://schemas.microsoft.com/office/powerpoint/2010/main" val="1453948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40472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Meet the Experts: Managing Life-Threatening Bleeding in Anticoagulated Patients in the Emergency Department</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Demonstrate the ability to delineate reversal from repletion for life-threatening bleeding in the anticoagulated patient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Demonstrate the ability to distinguish treatment implications for intracerebral, cerebellar, subdural, and subarachnoid hemorrhage in the anticoagulated patient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Distinguish between gastrointestinal bleeding in the anticoagulated patient, which requires observation in the ICU, versus life-threatening bleeding, which requires specific reversal therapy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specific reversal and repletion management by the emergency physician for anticoagulated patients with trivial to major trauma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line chart&#10;&#10;Description automatically generated">
            <a:extLst>
              <a:ext uri="{FF2B5EF4-FFF2-40B4-BE49-F238E27FC236}">
                <a16:creationId xmlns:a16="http://schemas.microsoft.com/office/drawing/2014/main" id="{B4A78B4C-C58D-46F5-EBE8-CEF39F1D8BB0}"/>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11000"/>
                    </a14:imgEffect>
                  </a14:imgLayer>
                </a14:imgProps>
              </a:ext>
              <a:ext uri="{28A0092B-C50C-407E-A947-70E740481C1C}">
                <a14:useLocalDpi xmlns:a14="http://schemas.microsoft.com/office/drawing/2010/main"/>
              </a:ext>
            </a:extLst>
          </a:blip>
          <a:srcRect/>
          <a:stretch/>
        </p:blipFill>
        <p:spPr>
          <a:xfrm>
            <a:off x="738909" y="1250066"/>
            <a:ext cx="11215153" cy="4872942"/>
          </a:xfrm>
          <a:prstGeom prst="rect">
            <a:avLst/>
          </a:prstGeom>
        </p:spPr>
      </p:pic>
      <p:sp>
        <p:nvSpPr>
          <p:cNvPr id="7" name="Title 1">
            <a:extLst>
              <a:ext uri="{FF2B5EF4-FFF2-40B4-BE49-F238E27FC236}">
                <a16:creationId xmlns:a16="http://schemas.microsoft.com/office/drawing/2014/main" id="{31A59058-4048-4041-FCFD-33DAD3C4A783}"/>
              </a:ext>
            </a:extLst>
          </p:cNvPr>
          <p:cNvSpPr>
            <a:spLocks noGrp="1"/>
          </p:cNvSpPr>
          <p:nvPr>
            <p:ph type="title"/>
          </p:nvPr>
        </p:nvSpPr>
        <p:spPr>
          <a:xfrm>
            <a:off x="609600" y="199505"/>
            <a:ext cx="10744200" cy="1185577"/>
          </a:xfrm>
        </p:spPr>
        <p:txBody>
          <a:bodyPr/>
          <a:lstStyle/>
          <a:p>
            <a:r>
              <a:rPr lang="en-US" dirty="0"/>
              <a:t>Increasing use of DOACs</a:t>
            </a:r>
          </a:p>
        </p:txBody>
      </p:sp>
      <p:sp>
        <p:nvSpPr>
          <p:cNvPr id="4" name="Footer Placeholder 3">
            <a:extLst>
              <a:ext uri="{FF2B5EF4-FFF2-40B4-BE49-F238E27FC236}">
                <a16:creationId xmlns:a16="http://schemas.microsoft.com/office/drawing/2014/main" id="{CAA3151B-31D1-26EA-3368-3DF8EB5FE097}"/>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Adapted from Loo SY et al., 2017</a:t>
            </a:r>
          </a:p>
        </p:txBody>
      </p:sp>
    </p:spTree>
    <p:extLst>
      <p:ext uri="{BB962C8B-B14F-4D97-AF65-F5344CB8AC3E}">
        <p14:creationId xmlns:p14="http://schemas.microsoft.com/office/powerpoint/2010/main" val="693614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15B3A4-EC51-7BBF-5211-489487A692E2}"/>
              </a:ext>
            </a:extLst>
          </p:cNvPr>
          <p:cNvGrpSpPr/>
          <p:nvPr/>
        </p:nvGrpSpPr>
        <p:grpSpPr>
          <a:xfrm>
            <a:off x="1529430" y="2676111"/>
            <a:ext cx="8734391" cy="3521869"/>
            <a:chOff x="1529430" y="2676111"/>
            <a:chExt cx="8734391" cy="3521869"/>
          </a:xfrm>
        </p:grpSpPr>
        <p:pic>
          <p:nvPicPr>
            <p:cNvPr id="5" name="Picture 4"/>
            <p:cNvPicPr>
              <a:picLocks noChangeAspect="1"/>
            </p:cNvPicPr>
            <p:nvPr/>
          </p:nvPicPr>
          <p:blipFill>
            <a:blip r:embed="rId2"/>
            <a:stretch>
              <a:fillRect/>
            </a:stretch>
          </p:blipFill>
          <p:spPr>
            <a:xfrm>
              <a:off x="1635379" y="2676111"/>
              <a:ext cx="8522494" cy="3521869"/>
            </a:xfrm>
            <a:prstGeom prst="rect">
              <a:avLst/>
            </a:prstGeom>
          </p:spPr>
        </p:pic>
        <p:sp>
          <p:nvSpPr>
            <p:cNvPr id="6" name="Oval 5"/>
            <p:cNvSpPr/>
            <p:nvPr/>
          </p:nvSpPr>
          <p:spPr>
            <a:xfrm>
              <a:off x="1529430" y="4129400"/>
              <a:ext cx="8734391" cy="9137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12601279-BFCA-41C5-AE85-124F2FE7A47C}"/>
                </a:ext>
              </a:extLst>
            </p:cNvPr>
            <p:cNvSpPr txBox="1"/>
            <p:nvPr/>
          </p:nvSpPr>
          <p:spPr>
            <a:xfrm>
              <a:off x="3515416" y="2839055"/>
              <a:ext cx="319259" cy="126958"/>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DOAC</a:t>
              </a:r>
              <a:endParaRPr kumimoji="0" lang="en-GB" sz="825"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8" name="TextBox 7">
            <a:extLst>
              <a:ext uri="{FF2B5EF4-FFF2-40B4-BE49-F238E27FC236}">
                <a16:creationId xmlns:a16="http://schemas.microsoft.com/office/drawing/2014/main" id="{A7090DA1-50E9-4B0E-B431-059DC197A39F}"/>
              </a:ext>
            </a:extLst>
          </p:cNvPr>
          <p:cNvSpPr txBox="1"/>
          <p:nvPr/>
        </p:nvSpPr>
        <p:spPr>
          <a:xfrm>
            <a:off x="8321422" y="5991097"/>
            <a:ext cx="1684843" cy="181485"/>
          </a:xfrm>
          <a:prstGeom prst="rect">
            <a:avLst/>
          </a:prstGeom>
          <a:solidFill>
            <a:schemeClr val="bg1"/>
          </a:solidFill>
        </p:spPr>
        <p:txBody>
          <a:bodyPr wrap="square" lIns="0" tIns="27000" rIns="0" bIns="27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DOAC = Direct oral anticoagulant</a:t>
            </a:r>
            <a:endParaRPr kumimoji="0" lang="en-GB" sz="825"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Footer Placeholder 8">
            <a:extLst>
              <a:ext uri="{FF2B5EF4-FFF2-40B4-BE49-F238E27FC236}">
                <a16:creationId xmlns:a16="http://schemas.microsoft.com/office/drawing/2014/main" id="{828846C3-3D9D-5950-F71A-10EE74C4E64A}"/>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Ruff et al. </a:t>
            </a:r>
            <a:r>
              <a:rPr kumimoji="0" lang="en-US" sz="1200" b="0" i="1" u="none" strike="noStrike" kern="1200" cap="none" spc="0" normalizeH="0" baseline="0" noProof="0" dirty="0">
                <a:ln>
                  <a:noFill/>
                </a:ln>
                <a:solidFill>
                  <a:srgbClr val="000000">
                    <a:tint val="75000"/>
                  </a:srgbClr>
                </a:solidFill>
                <a:effectLst/>
                <a:uLnTx/>
                <a:uFillTx/>
                <a:latin typeface="Arial" panose="020B0604020202020204"/>
                <a:ea typeface="+mn-ea"/>
                <a:cs typeface="+mn-cs"/>
              </a:rPr>
              <a:t>Lancet</a:t>
            </a:r>
            <a:r>
              <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 2014;383:955-62</a:t>
            </a:r>
          </a:p>
        </p:txBody>
      </p:sp>
      <p:sp>
        <p:nvSpPr>
          <p:cNvPr id="12" name="Title 11">
            <a:extLst>
              <a:ext uri="{FF2B5EF4-FFF2-40B4-BE49-F238E27FC236}">
                <a16:creationId xmlns:a16="http://schemas.microsoft.com/office/drawing/2014/main" id="{5E731E32-26EC-B24C-E0FF-D0CEC8A08002}"/>
              </a:ext>
            </a:extLst>
          </p:cNvPr>
          <p:cNvSpPr>
            <a:spLocks noGrp="1"/>
          </p:cNvSpPr>
          <p:nvPr>
            <p:ph type="title"/>
          </p:nvPr>
        </p:nvSpPr>
        <p:spPr/>
        <p:txBody>
          <a:bodyPr/>
          <a:lstStyle/>
          <a:p>
            <a:r>
              <a:rPr lang="en-US" b="1" dirty="0"/>
              <a:t>GI Bleeding and DOACs</a:t>
            </a:r>
            <a:endParaRPr lang="en-US" dirty="0"/>
          </a:p>
        </p:txBody>
      </p:sp>
      <p:sp>
        <p:nvSpPr>
          <p:cNvPr id="14" name="Content Placeholder 13">
            <a:extLst>
              <a:ext uri="{FF2B5EF4-FFF2-40B4-BE49-F238E27FC236}">
                <a16:creationId xmlns:a16="http://schemas.microsoft.com/office/drawing/2014/main" id="{6E53E16D-A9B4-B67F-81EC-7A13D6B85531}"/>
              </a:ext>
            </a:extLst>
          </p:cNvPr>
          <p:cNvSpPr>
            <a:spLocks noGrp="1"/>
          </p:cNvSpPr>
          <p:nvPr>
            <p:ph idx="1"/>
          </p:nvPr>
        </p:nvSpPr>
        <p:spPr>
          <a:xfrm>
            <a:off x="609600" y="1282990"/>
            <a:ext cx="10744200" cy="1393121"/>
          </a:xfrm>
        </p:spPr>
        <p:txBody>
          <a:bodyPr>
            <a:normAutofit/>
          </a:bodyPr>
          <a:lstStyle/>
          <a:p>
            <a:pPr marL="0" indent="0">
              <a:buNone/>
            </a:pPr>
            <a:r>
              <a:rPr lang="en-US" sz="2000" b="1" dirty="0">
                <a:solidFill>
                  <a:schemeClr val="accent1"/>
                </a:solidFill>
              </a:rPr>
              <a:t>Comparison of the efficacy and safety of oral anticoagulants with warfarin in patients with atrial fibrillation: a meta-analysis of randomized trials</a:t>
            </a:r>
          </a:p>
          <a:p>
            <a:pPr marL="0" indent="0">
              <a:buNone/>
            </a:pPr>
            <a:r>
              <a:rPr lang="en-US" sz="1400" i="1" dirty="0"/>
              <a:t>Christian T Ruff, Robert P </a:t>
            </a:r>
            <a:r>
              <a:rPr lang="en-US" sz="1400" i="1" dirty="0" err="1"/>
              <a:t>Giugliano</a:t>
            </a:r>
            <a:r>
              <a:rPr lang="en-US" sz="1400" i="1" dirty="0"/>
              <a:t>, Eugene </a:t>
            </a:r>
            <a:r>
              <a:rPr lang="en-US" sz="1400" i="1" dirty="0" err="1"/>
              <a:t>Braunwald</a:t>
            </a:r>
            <a:r>
              <a:rPr lang="en-US" sz="1400" i="1" dirty="0"/>
              <a:t>, Elaine B Hoffman, Naveen </a:t>
            </a:r>
            <a:r>
              <a:rPr lang="en-US" sz="1400" i="1" dirty="0" err="1"/>
              <a:t>Deenadayalu</a:t>
            </a:r>
            <a:r>
              <a:rPr lang="en-US" sz="1400" i="1" dirty="0"/>
              <a:t>, Michael D </a:t>
            </a:r>
            <a:r>
              <a:rPr lang="en-US" sz="1400" i="1" dirty="0" err="1"/>
              <a:t>Ezekowitz</a:t>
            </a:r>
            <a:r>
              <a:rPr lang="en-US" sz="1400" i="1" dirty="0"/>
              <a:t>, A John </a:t>
            </a:r>
            <a:r>
              <a:rPr lang="en-US" sz="1400" i="1" dirty="0" err="1"/>
              <a:t>Camm</a:t>
            </a:r>
            <a:r>
              <a:rPr lang="en-US" sz="1400" i="1" dirty="0"/>
              <a:t>, Jeffrey I Weitz, Basil S Lewis, Alexander </a:t>
            </a:r>
            <a:r>
              <a:rPr lang="en-US" sz="1400" i="1" dirty="0" err="1"/>
              <a:t>Parkhomenko</a:t>
            </a:r>
            <a:r>
              <a:rPr lang="en-US" sz="1400" i="1" dirty="0"/>
              <a:t>, Takeshi Yamashita, Elliott M Antman</a:t>
            </a:r>
          </a:p>
        </p:txBody>
      </p:sp>
    </p:spTree>
    <p:extLst>
      <p:ext uri="{BB962C8B-B14F-4D97-AF65-F5344CB8AC3E}">
        <p14:creationId xmlns:p14="http://schemas.microsoft.com/office/powerpoint/2010/main" val="1732704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1A38F6F2-F0A5-0B40-8DBE-DB5108199F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62931" y="2150364"/>
            <a:ext cx="2836031" cy="3531228"/>
          </a:xfrm>
          <a:prstGeom prst="rect">
            <a:avLst/>
          </a:prstGeom>
        </p:spPr>
      </p:pic>
      <p:pic>
        <p:nvPicPr>
          <p:cNvPr id="6" name="Picture 5">
            <a:extLst>
              <a:ext uri="{FF2B5EF4-FFF2-40B4-BE49-F238E27FC236}">
                <a16:creationId xmlns:a16="http://schemas.microsoft.com/office/drawing/2014/main" id="{983687F9-D417-454F-84C9-9E1F66CC7FC0}"/>
              </a:ext>
            </a:extLst>
          </p:cNvPr>
          <p:cNvPicPr>
            <a:picLocks noChangeAspect="1"/>
          </p:cNvPicPr>
          <p:nvPr/>
        </p:nvPicPr>
        <p:blipFill>
          <a:blip r:embed="rId4"/>
          <a:stretch>
            <a:fillRect/>
          </a:stretch>
        </p:blipFill>
        <p:spPr>
          <a:xfrm>
            <a:off x="753663" y="2120107"/>
            <a:ext cx="3241661" cy="3865057"/>
          </a:xfrm>
          <a:prstGeom prst="rect">
            <a:avLst/>
          </a:prstGeom>
        </p:spPr>
      </p:pic>
      <p:graphicFrame>
        <p:nvGraphicFramePr>
          <p:cNvPr id="7" name="Table 6">
            <a:extLst>
              <a:ext uri="{FF2B5EF4-FFF2-40B4-BE49-F238E27FC236}">
                <a16:creationId xmlns:a16="http://schemas.microsoft.com/office/drawing/2014/main" id="{846D0BC0-D7F1-D34E-AA2A-1270384386F4}"/>
              </a:ext>
            </a:extLst>
          </p:cNvPr>
          <p:cNvGraphicFramePr>
            <a:graphicFrameLocks noGrp="1"/>
          </p:cNvGraphicFramePr>
          <p:nvPr/>
        </p:nvGraphicFramePr>
        <p:xfrm>
          <a:off x="4461165" y="2120107"/>
          <a:ext cx="3435925" cy="3531229"/>
        </p:xfrm>
        <a:graphic>
          <a:graphicData uri="http://schemas.openxmlformats.org/drawingml/2006/table">
            <a:tbl>
              <a:tblPr firstRow="1">
                <a:tableStyleId>{00A15C55-8517-42AA-B614-E9B94910E393}</a:tableStyleId>
              </a:tblPr>
              <a:tblGrid>
                <a:gridCol w="817040">
                  <a:extLst>
                    <a:ext uri="{9D8B030D-6E8A-4147-A177-3AD203B41FA5}">
                      <a16:colId xmlns:a16="http://schemas.microsoft.com/office/drawing/2014/main" val="20000"/>
                    </a:ext>
                  </a:extLst>
                </a:gridCol>
                <a:gridCol w="1137883">
                  <a:extLst>
                    <a:ext uri="{9D8B030D-6E8A-4147-A177-3AD203B41FA5}">
                      <a16:colId xmlns:a16="http://schemas.microsoft.com/office/drawing/2014/main" val="20001"/>
                    </a:ext>
                  </a:extLst>
                </a:gridCol>
                <a:gridCol w="1481002">
                  <a:extLst>
                    <a:ext uri="{9D8B030D-6E8A-4147-A177-3AD203B41FA5}">
                      <a16:colId xmlns:a16="http://schemas.microsoft.com/office/drawing/2014/main" val="20002"/>
                    </a:ext>
                  </a:extLst>
                </a:gridCol>
              </a:tblGrid>
              <a:tr h="544146">
                <a:tc gridSpan="3">
                  <a:txBody>
                    <a:bodyPr/>
                    <a:lstStyle/>
                    <a:p>
                      <a:pPr algn="ctr" fontAlgn="ctr"/>
                      <a:r>
                        <a:rPr lang="en-US" sz="1200" b="1" u="none" strike="noStrike" dirty="0">
                          <a:effectLst/>
                        </a:rPr>
                        <a:t>Rockall score and corresponding risk of </a:t>
                      </a:r>
                    </a:p>
                    <a:p>
                      <a:pPr algn="ctr" fontAlgn="ctr"/>
                      <a:r>
                        <a:rPr lang="en-US" sz="1200" b="1" u="none" strike="noStrike" dirty="0">
                          <a:effectLst/>
                        </a:rPr>
                        <a:t>Mortality and Re-bleeding </a:t>
                      </a:r>
                      <a:r>
                        <a:rPr lang="en-US" sz="1200" b="1" u="none" strike="noStrike" baseline="30000" dirty="0">
                          <a:effectLst/>
                        </a:rPr>
                        <a:t>4,5</a:t>
                      </a:r>
                      <a:endParaRPr lang="en-US" sz="1200" b="1" i="0" u="none" strike="noStrike" dirty="0">
                        <a:solidFill>
                          <a:srgbClr val="000000"/>
                        </a:solidFill>
                        <a:effectLst/>
                        <a:latin typeface="Verdana" charset="0"/>
                      </a:endParaRPr>
                    </a:p>
                  </a:txBody>
                  <a:tcPr marL="6350" marR="6350" marT="6351"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5429">
                <a:tc>
                  <a:txBody>
                    <a:bodyPr/>
                    <a:lstStyle/>
                    <a:p>
                      <a:pPr algn="l" fontAlgn="ctr"/>
                      <a:r>
                        <a:rPr lang="en-US" sz="1200" b="1" u="none" strike="noStrike" dirty="0">
                          <a:effectLst/>
                        </a:rPr>
                        <a:t>Score</a:t>
                      </a:r>
                      <a:endParaRPr lang="en-US" sz="1200" b="1" i="0" u="none" strike="noStrike" dirty="0">
                        <a:solidFill>
                          <a:srgbClr val="000000"/>
                        </a:solidFill>
                        <a:effectLst/>
                        <a:latin typeface="Verdana" charset="0"/>
                      </a:endParaRPr>
                    </a:p>
                  </a:txBody>
                  <a:tcPr anchor="ctr"/>
                </a:tc>
                <a:tc>
                  <a:txBody>
                    <a:bodyPr/>
                    <a:lstStyle/>
                    <a:p>
                      <a:pPr algn="ctr" fontAlgn="ctr"/>
                      <a:r>
                        <a:rPr lang="en-US" sz="1200" b="1" u="none" strike="noStrike" dirty="0">
                          <a:effectLst/>
                        </a:rPr>
                        <a:t>Mortality</a:t>
                      </a:r>
                      <a:endParaRPr lang="en-US" sz="1200" b="1" i="0" u="none" strike="noStrike" dirty="0">
                        <a:solidFill>
                          <a:srgbClr val="000000"/>
                        </a:solidFill>
                        <a:effectLst/>
                        <a:latin typeface="Verdana" charset="0"/>
                      </a:endParaRPr>
                    </a:p>
                  </a:txBody>
                  <a:tcPr anchor="ctr"/>
                </a:tc>
                <a:tc>
                  <a:txBody>
                    <a:bodyPr/>
                    <a:lstStyle/>
                    <a:p>
                      <a:pPr algn="ctr" fontAlgn="ctr"/>
                      <a:r>
                        <a:rPr lang="en-US" sz="1200" b="1" u="none" strike="noStrike" dirty="0">
                          <a:effectLst/>
                        </a:rPr>
                        <a:t>Re-bleeding</a:t>
                      </a:r>
                      <a:endParaRPr lang="en-US" sz="1200" b="1" i="0" u="none" strike="noStrike" dirty="0">
                        <a:solidFill>
                          <a:srgbClr val="000000"/>
                        </a:solidFill>
                        <a:effectLst/>
                        <a:latin typeface="Verdana" charset="0"/>
                      </a:endParaRPr>
                    </a:p>
                  </a:txBody>
                  <a:tcPr anchor="ctr"/>
                </a:tc>
                <a:extLst>
                  <a:ext uri="{0D108BD9-81ED-4DB2-BD59-A6C34878D82A}">
                    <a16:rowId xmlns:a16="http://schemas.microsoft.com/office/drawing/2014/main" val="10001"/>
                  </a:ext>
                </a:extLst>
              </a:tr>
              <a:tr h="344286">
                <a:tc>
                  <a:txBody>
                    <a:bodyPr/>
                    <a:lstStyle/>
                    <a:p>
                      <a:pPr algn="l" fontAlgn="ctr"/>
                      <a:r>
                        <a:rPr lang="en-US" sz="1200" b="1" u="none" strike="noStrike" dirty="0">
                          <a:solidFill>
                            <a:schemeClr val="accent4"/>
                          </a:solidFill>
                          <a:effectLst/>
                        </a:rPr>
                        <a:t>Score 1</a:t>
                      </a:r>
                      <a:endParaRPr lang="en-US" sz="1200" b="1" i="0" u="none" strike="noStrike" dirty="0">
                        <a:solidFill>
                          <a:schemeClr val="accent4"/>
                        </a:solidFill>
                        <a:effectLst/>
                        <a:latin typeface="Verdana" charset="0"/>
                      </a:endParaRPr>
                    </a:p>
                  </a:txBody>
                  <a:tcPr anchor="ctr"/>
                </a:tc>
                <a:tc>
                  <a:txBody>
                    <a:bodyPr/>
                    <a:lstStyle/>
                    <a:p>
                      <a:pPr algn="ctr" fontAlgn="ctr"/>
                      <a:r>
                        <a:rPr lang="en-US" sz="1200" u="none" strike="noStrike" dirty="0">
                          <a:effectLst/>
                        </a:rPr>
                        <a:t>Nil</a:t>
                      </a:r>
                      <a:endParaRPr lang="en-US" sz="1200" b="0" i="0" u="none" strike="noStrike" dirty="0">
                        <a:solidFill>
                          <a:srgbClr val="000000"/>
                        </a:solidFill>
                        <a:effectLst/>
                        <a:latin typeface="Verdana" charset="0"/>
                      </a:endParaRPr>
                    </a:p>
                  </a:txBody>
                  <a:tcPr marL="6350" marR="6350" marT="6351" marB="0" anchor="ctr"/>
                </a:tc>
                <a:tc>
                  <a:txBody>
                    <a:bodyPr/>
                    <a:lstStyle/>
                    <a:p>
                      <a:pPr algn="ctr" fontAlgn="ctr"/>
                      <a:r>
                        <a:rPr lang="en-US" sz="1200" u="none" strike="noStrike" dirty="0">
                          <a:effectLst/>
                        </a:rPr>
                        <a:t>0-5%</a:t>
                      </a:r>
                      <a:endParaRPr lang="en-US" sz="1200" b="0" i="0" u="none" strike="noStrike" dirty="0">
                        <a:solidFill>
                          <a:srgbClr val="000000"/>
                        </a:solidFill>
                        <a:effectLst/>
                        <a:latin typeface="Verdana" charset="0"/>
                      </a:endParaRPr>
                    </a:p>
                  </a:txBody>
                  <a:tcPr marL="6350" marR="6350" marT="6351" marB="0" anchor="ctr"/>
                </a:tc>
                <a:extLst>
                  <a:ext uri="{0D108BD9-81ED-4DB2-BD59-A6C34878D82A}">
                    <a16:rowId xmlns:a16="http://schemas.microsoft.com/office/drawing/2014/main" val="10002"/>
                  </a:ext>
                </a:extLst>
              </a:tr>
              <a:tr h="344286">
                <a:tc>
                  <a:txBody>
                    <a:bodyPr/>
                    <a:lstStyle/>
                    <a:p>
                      <a:pPr algn="l" fontAlgn="ctr"/>
                      <a:r>
                        <a:rPr lang="en-US" sz="1200" b="1" u="none" strike="noStrike" dirty="0">
                          <a:solidFill>
                            <a:schemeClr val="accent4"/>
                          </a:solidFill>
                          <a:effectLst/>
                        </a:rPr>
                        <a:t>Score 2</a:t>
                      </a:r>
                      <a:endParaRPr lang="en-US" sz="1200" b="1" i="0" u="none" strike="noStrike" dirty="0">
                        <a:solidFill>
                          <a:schemeClr val="accent4"/>
                        </a:solidFill>
                        <a:effectLst/>
                        <a:latin typeface="Verdana" charset="0"/>
                      </a:endParaRPr>
                    </a:p>
                  </a:txBody>
                  <a:tcPr anchor="ctr"/>
                </a:tc>
                <a:tc>
                  <a:txBody>
                    <a:bodyPr/>
                    <a:lstStyle/>
                    <a:p>
                      <a:pPr algn="ctr" fontAlgn="ctr"/>
                      <a:r>
                        <a:rPr lang="en-US" sz="1200" u="none" strike="noStrike" dirty="0">
                          <a:effectLst/>
                        </a:rPr>
                        <a:t>Nil</a:t>
                      </a:r>
                      <a:endParaRPr lang="en-US" sz="1200" b="0" i="0" u="none" strike="noStrike" dirty="0">
                        <a:solidFill>
                          <a:srgbClr val="000000"/>
                        </a:solidFill>
                        <a:effectLst/>
                        <a:latin typeface="Verdana" charset="0"/>
                      </a:endParaRPr>
                    </a:p>
                  </a:txBody>
                  <a:tcPr marL="6350" marR="6350" marT="6351"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a:effectLst/>
                        </a:rPr>
                        <a:t>0-5%</a:t>
                      </a:r>
                      <a:endParaRPr lang="en-US" sz="1200" b="0" i="0" u="none" strike="noStrike" dirty="0">
                        <a:solidFill>
                          <a:srgbClr val="000000"/>
                        </a:solidFill>
                        <a:effectLst/>
                        <a:latin typeface="Verdana" charset="0"/>
                      </a:endParaRPr>
                    </a:p>
                  </a:txBody>
                  <a:tcPr marL="6350" marR="6350" marT="6351" marB="0" anchor="ctr"/>
                </a:tc>
                <a:extLst>
                  <a:ext uri="{0D108BD9-81ED-4DB2-BD59-A6C34878D82A}">
                    <a16:rowId xmlns:a16="http://schemas.microsoft.com/office/drawing/2014/main" val="10003"/>
                  </a:ext>
                </a:extLst>
              </a:tr>
              <a:tr h="283475">
                <a:tc>
                  <a:txBody>
                    <a:bodyPr/>
                    <a:lstStyle/>
                    <a:p>
                      <a:pPr algn="l" fontAlgn="ctr"/>
                      <a:r>
                        <a:rPr lang="en-US" sz="1200" b="1" u="none" strike="noStrike" dirty="0">
                          <a:solidFill>
                            <a:schemeClr val="accent4"/>
                          </a:solidFill>
                          <a:effectLst/>
                        </a:rPr>
                        <a:t>Score 3</a:t>
                      </a:r>
                      <a:endParaRPr lang="en-US" sz="1200" b="1" i="0" u="none" strike="noStrike" dirty="0">
                        <a:solidFill>
                          <a:schemeClr val="accent4"/>
                        </a:solidFill>
                        <a:effectLst/>
                        <a:latin typeface="Verdana" charset="0"/>
                      </a:endParaRPr>
                    </a:p>
                  </a:txBody>
                  <a:tcPr anchor="ctr"/>
                </a:tc>
                <a:tc>
                  <a:txBody>
                    <a:bodyPr/>
                    <a:lstStyle/>
                    <a:p>
                      <a:pPr algn="ctr" fontAlgn="ctr"/>
                      <a:r>
                        <a:rPr lang="it-IT" sz="1200" u="none" strike="noStrike" dirty="0">
                          <a:effectLst/>
                        </a:rPr>
                        <a:t>5%</a:t>
                      </a:r>
                      <a:endParaRPr lang="it-IT" sz="1200" b="0" i="0" u="none" strike="noStrike" dirty="0">
                        <a:solidFill>
                          <a:srgbClr val="000000"/>
                        </a:solidFill>
                        <a:effectLst/>
                        <a:latin typeface="Verdana" charset="0"/>
                      </a:endParaRPr>
                    </a:p>
                  </a:txBody>
                  <a:tcPr marL="6350" marR="6350" marT="6351" marB="0" anchor="ctr"/>
                </a:tc>
                <a:tc>
                  <a:txBody>
                    <a:bodyPr/>
                    <a:lstStyle/>
                    <a:p>
                      <a:pPr algn="ctr" fontAlgn="ctr"/>
                      <a:r>
                        <a:rPr lang="pt-BR" sz="1200" u="none" strike="noStrike" dirty="0">
                          <a:effectLst/>
                        </a:rPr>
                        <a:t>5-10%</a:t>
                      </a:r>
                      <a:endParaRPr lang="pt-BR" sz="1200" b="0" i="0" u="none" strike="noStrike" dirty="0">
                        <a:solidFill>
                          <a:srgbClr val="000000"/>
                        </a:solidFill>
                        <a:effectLst/>
                        <a:latin typeface="Verdana" charset="0"/>
                      </a:endParaRPr>
                    </a:p>
                  </a:txBody>
                  <a:tcPr marL="6350" marR="6350" marT="6351" marB="0" anchor="ctr"/>
                </a:tc>
                <a:extLst>
                  <a:ext uri="{0D108BD9-81ED-4DB2-BD59-A6C34878D82A}">
                    <a16:rowId xmlns:a16="http://schemas.microsoft.com/office/drawing/2014/main" val="10004"/>
                  </a:ext>
                </a:extLst>
              </a:tr>
              <a:tr h="311870">
                <a:tc>
                  <a:txBody>
                    <a:bodyPr/>
                    <a:lstStyle/>
                    <a:p>
                      <a:pPr algn="l" fontAlgn="ctr"/>
                      <a:r>
                        <a:rPr lang="en-US" sz="1200" b="1" u="none" strike="noStrike" dirty="0">
                          <a:solidFill>
                            <a:schemeClr val="accent4"/>
                          </a:solidFill>
                          <a:effectLst/>
                        </a:rPr>
                        <a:t>Score 4</a:t>
                      </a:r>
                      <a:endParaRPr lang="en-US" sz="1200" b="1" i="0" u="none" strike="noStrike" dirty="0">
                        <a:solidFill>
                          <a:schemeClr val="accent4"/>
                        </a:solidFill>
                        <a:effectLst/>
                        <a:latin typeface="Verdana" charset="0"/>
                      </a:endParaRPr>
                    </a:p>
                  </a:txBody>
                  <a:tcPr anchor="ctr"/>
                </a:tc>
                <a:tc>
                  <a:txBody>
                    <a:bodyPr/>
                    <a:lstStyle/>
                    <a:p>
                      <a:pPr algn="ctr" fontAlgn="ctr"/>
                      <a:r>
                        <a:rPr lang="pt-BR" sz="1200" u="none" strike="noStrike" dirty="0">
                          <a:effectLst/>
                        </a:rPr>
                        <a:t>5-10%</a:t>
                      </a:r>
                      <a:endParaRPr lang="pt-BR" sz="1200" b="0" i="0" u="none" strike="noStrike" dirty="0">
                        <a:solidFill>
                          <a:srgbClr val="000000"/>
                        </a:solidFill>
                        <a:effectLst/>
                        <a:latin typeface="Verdana" charset="0"/>
                      </a:endParaRPr>
                    </a:p>
                  </a:txBody>
                  <a:tcPr marL="6350" marR="6350" marT="6351" marB="0" anchor="ctr"/>
                </a:tc>
                <a:tc>
                  <a:txBody>
                    <a:bodyPr/>
                    <a:lstStyle/>
                    <a:p>
                      <a:pPr algn="ctr" fontAlgn="ctr"/>
                      <a:r>
                        <a:rPr lang="it-IT" sz="1200" u="none" strike="noStrike" dirty="0">
                          <a:effectLst/>
                        </a:rPr>
                        <a:t>10-15%</a:t>
                      </a:r>
                      <a:endParaRPr lang="it-IT" sz="1200" b="0" i="0" u="none" strike="noStrike" dirty="0">
                        <a:solidFill>
                          <a:srgbClr val="000000"/>
                        </a:solidFill>
                        <a:effectLst/>
                        <a:latin typeface="Verdana" charset="0"/>
                      </a:endParaRPr>
                    </a:p>
                  </a:txBody>
                  <a:tcPr marL="6350" marR="6350" marT="6351" marB="0" anchor="ctr"/>
                </a:tc>
                <a:extLst>
                  <a:ext uri="{0D108BD9-81ED-4DB2-BD59-A6C34878D82A}">
                    <a16:rowId xmlns:a16="http://schemas.microsoft.com/office/drawing/2014/main" val="10005"/>
                  </a:ext>
                </a:extLst>
              </a:tr>
              <a:tr h="311870">
                <a:tc>
                  <a:txBody>
                    <a:bodyPr/>
                    <a:lstStyle/>
                    <a:p>
                      <a:pPr algn="l" fontAlgn="ctr"/>
                      <a:r>
                        <a:rPr lang="en-US" sz="1200" b="1" u="none" strike="noStrike" dirty="0">
                          <a:solidFill>
                            <a:schemeClr val="accent4"/>
                          </a:solidFill>
                          <a:effectLst/>
                        </a:rPr>
                        <a:t>Score 5</a:t>
                      </a:r>
                      <a:endParaRPr lang="en-US" sz="1200" b="1" i="0" u="none" strike="noStrike" dirty="0">
                        <a:solidFill>
                          <a:schemeClr val="accent4"/>
                        </a:solidFill>
                        <a:effectLst/>
                        <a:latin typeface="Verdana" charset="0"/>
                      </a:endParaRPr>
                    </a:p>
                  </a:txBody>
                  <a:tcPr anchor="ctr"/>
                </a:tc>
                <a:tc>
                  <a:txBody>
                    <a:bodyPr/>
                    <a:lstStyle/>
                    <a:p>
                      <a:pPr algn="ctr" fontAlgn="ctr"/>
                      <a:r>
                        <a:rPr lang="pt-BR" sz="1200" u="none" strike="noStrike" dirty="0">
                          <a:effectLst/>
                        </a:rPr>
                        <a:t>5-10%</a:t>
                      </a:r>
                      <a:endParaRPr lang="pt-BR" sz="1200" b="0" i="0" u="none" strike="noStrike" dirty="0">
                        <a:solidFill>
                          <a:srgbClr val="000000"/>
                        </a:solidFill>
                        <a:effectLst/>
                        <a:latin typeface="Verdana" charset="0"/>
                      </a:endParaRPr>
                    </a:p>
                  </a:txBody>
                  <a:tcPr marL="6350" marR="6350" marT="6351" marB="0" anchor="ctr"/>
                </a:tc>
                <a:tc>
                  <a:txBody>
                    <a:bodyPr/>
                    <a:lstStyle/>
                    <a:p>
                      <a:pPr algn="ctr" fontAlgn="ctr"/>
                      <a:r>
                        <a:rPr lang="it-IT" sz="1200" u="none" strike="noStrike" dirty="0">
                          <a:effectLst/>
                        </a:rPr>
                        <a:t>15-25%</a:t>
                      </a:r>
                      <a:endParaRPr lang="it-IT" sz="1200" b="0" i="0" u="none" strike="noStrike" dirty="0">
                        <a:solidFill>
                          <a:srgbClr val="000000"/>
                        </a:solidFill>
                        <a:effectLst/>
                        <a:latin typeface="Verdana" charset="0"/>
                      </a:endParaRPr>
                    </a:p>
                  </a:txBody>
                  <a:tcPr marL="6350" marR="6350" marT="6351" marB="0" anchor="ctr"/>
                </a:tc>
                <a:extLst>
                  <a:ext uri="{0D108BD9-81ED-4DB2-BD59-A6C34878D82A}">
                    <a16:rowId xmlns:a16="http://schemas.microsoft.com/office/drawing/2014/main" val="10006"/>
                  </a:ext>
                </a:extLst>
              </a:tr>
              <a:tr h="311870">
                <a:tc>
                  <a:txBody>
                    <a:bodyPr/>
                    <a:lstStyle/>
                    <a:p>
                      <a:pPr algn="l" fontAlgn="ctr"/>
                      <a:r>
                        <a:rPr lang="en-US" sz="1200" b="1" u="none" strike="noStrike" dirty="0">
                          <a:solidFill>
                            <a:schemeClr val="accent4"/>
                          </a:solidFill>
                          <a:effectLst/>
                        </a:rPr>
                        <a:t>Score 6</a:t>
                      </a:r>
                      <a:endParaRPr lang="en-US" sz="1200" b="1" i="0" u="none" strike="noStrike" dirty="0">
                        <a:solidFill>
                          <a:schemeClr val="accent4"/>
                        </a:solidFill>
                        <a:effectLst/>
                        <a:latin typeface="Verdana" charset="0"/>
                      </a:endParaRPr>
                    </a:p>
                  </a:txBody>
                  <a:tcPr anchor="ctr"/>
                </a:tc>
                <a:tc>
                  <a:txBody>
                    <a:bodyPr/>
                    <a:lstStyle/>
                    <a:p>
                      <a:pPr algn="ctr" fontAlgn="ctr"/>
                      <a:r>
                        <a:rPr lang="pt-BR" sz="1200" u="none" strike="noStrike" dirty="0">
                          <a:effectLst/>
                        </a:rPr>
                        <a:t>5-15%</a:t>
                      </a:r>
                      <a:endParaRPr lang="pt-BR" sz="1200" b="0" i="0" u="none" strike="noStrike" dirty="0">
                        <a:solidFill>
                          <a:srgbClr val="000000"/>
                        </a:solidFill>
                        <a:effectLst/>
                        <a:latin typeface="Verdana" charset="0"/>
                      </a:endParaRPr>
                    </a:p>
                  </a:txBody>
                  <a:tcPr marL="6350" marR="6350" marT="6351" marB="0" anchor="ctr"/>
                </a:tc>
                <a:tc>
                  <a:txBody>
                    <a:bodyPr/>
                    <a:lstStyle/>
                    <a:p>
                      <a:pPr algn="ctr" fontAlgn="ctr"/>
                      <a:r>
                        <a:rPr lang="it-IT" sz="1200" u="none" strike="noStrike" dirty="0">
                          <a:effectLst/>
                        </a:rPr>
                        <a:t>15-25%</a:t>
                      </a:r>
                      <a:endParaRPr lang="it-IT" sz="1200" b="0" i="0" u="none" strike="noStrike" dirty="0">
                        <a:solidFill>
                          <a:srgbClr val="000000"/>
                        </a:solidFill>
                        <a:effectLst/>
                        <a:latin typeface="Verdana" charset="0"/>
                      </a:endParaRPr>
                    </a:p>
                  </a:txBody>
                  <a:tcPr marL="6350" marR="6350" marT="6351" marB="0" anchor="ctr"/>
                </a:tc>
                <a:extLst>
                  <a:ext uri="{0D108BD9-81ED-4DB2-BD59-A6C34878D82A}">
                    <a16:rowId xmlns:a16="http://schemas.microsoft.com/office/drawing/2014/main" val="10007"/>
                  </a:ext>
                </a:extLst>
              </a:tr>
              <a:tr h="467804">
                <a:tc>
                  <a:txBody>
                    <a:bodyPr/>
                    <a:lstStyle/>
                    <a:p>
                      <a:pPr algn="l" fontAlgn="ctr"/>
                      <a:r>
                        <a:rPr lang="en-US" sz="1200" b="1" u="none" strike="noStrike" dirty="0">
                          <a:solidFill>
                            <a:schemeClr val="accent4"/>
                          </a:solidFill>
                          <a:effectLst/>
                        </a:rPr>
                        <a:t>Score 7</a:t>
                      </a:r>
                      <a:endParaRPr lang="en-US" sz="1200" b="1" i="0" u="none" strike="noStrike" dirty="0">
                        <a:solidFill>
                          <a:schemeClr val="accent4"/>
                        </a:solidFill>
                        <a:effectLst/>
                        <a:latin typeface="Verdana" charset="0"/>
                      </a:endParaRPr>
                    </a:p>
                  </a:txBody>
                  <a:tcPr anchor="ctr"/>
                </a:tc>
                <a:tc>
                  <a:txBody>
                    <a:bodyPr/>
                    <a:lstStyle/>
                    <a:p>
                      <a:pPr algn="ctr" fontAlgn="ctr"/>
                      <a:r>
                        <a:rPr lang="cs-CZ" sz="1200" u="none" strike="noStrike" dirty="0">
                          <a:effectLst/>
                        </a:rPr>
                        <a:t>20-30%</a:t>
                      </a:r>
                      <a:endParaRPr lang="cs-CZ" sz="1200" b="1" i="0" u="none" strike="noStrike" dirty="0">
                        <a:solidFill>
                          <a:srgbClr val="000000"/>
                        </a:solidFill>
                        <a:effectLst/>
                        <a:latin typeface="Verdana" charset="0"/>
                      </a:endParaRPr>
                    </a:p>
                  </a:txBody>
                  <a:tcPr marL="6350" marR="6350" marT="6351" marB="0" anchor="ctr"/>
                </a:tc>
                <a:tc>
                  <a:txBody>
                    <a:bodyPr/>
                    <a:lstStyle/>
                    <a:p>
                      <a:pPr algn="ctr" fontAlgn="ctr"/>
                      <a:r>
                        <a:rPr lang="is-IS" sz="1200" u="none" strike="noStrike" dirty="0">
                          <a:effectLst/>
                        </a:rPr>
                        <a:t>25-40%</a:t>
                      </a:r>
                      <a:endParaRPr lang="is-IS" sz="1200" b="1" i="0" u="none" strike="noStrike" dirty="0">
                        <a:solidFill>
                          <a:srgbClr val="000000"/>
                        </a:solidFill>
                        <a:effectLst/>
                        <a:latin typeface="Verdana" charset="0"/>
                      </a:endParaRPr>
                    </a:p>
                  </a:txBody>
                  <a:tcPr marL="6350" marR="6350" marT="6351" marB="0" anchor="ctr"/>
                </a:tc>
                <a:extLst>
                  <a:ext uri="{0D108BD9-81ED-4DB2-BD59-A6C34878D82A}">
                    <a16:rowId xmlns:a16="http://schemas.microsoft.com/office/drawing/2014/main" val="10008"/>
                  </a:ext>
                </a:extLst>
              </a:tr>
              <a:tr h="336193">
                <a:tc>
                  <a:txBody>
                    <a:bodyPr/>
                    <a:lstStyle/>
                    <a:p>
                      <a:pPr algn="l" fontAlgn="ctr"/>
                      <a:r>
                        <a:rPr lang="en-US" sz="1200" b="1" u="none" strike="noStrike" dirty="0">
                          <a:solidFill>
                            <a:schemeClr val="accent4"/>
                          </a:solidFill>
                          <a:effectLst/>
                        </a:rPr>
                        <a:t>Score 8</a:t>
                      </a:r>
                      <a:endParaRPr lang="en-US" sz="1200" b="1" i="0" u="none" strike="noStrike" dirty="0">
                        <a:solidFill>
                          <a:schemeClr val="accent4"/>
                        </a:solidFill>
                        <a:effectLst/>
                        <a:latin typeface="Verdana" charset="0"/>
                      </a:endParaRPr>
                    </a:p>
                  </a:txBody>
                  <a:tcPr anchor="ctr"/>
                </a:tc>
                <a:tc>
                  <a:txBody>
                    <a:bodyPr/>
                    <a:lstStyle/>
                    <a:p>
                      <a:pPr algn="ctr" fontAlgn="ctr"/>
                      <a:r>
                        <a:rPr lang="cs-CZ" sz="1200" u="none" strike="noStrike" dirty="0">
                          <a:effectLst/>
                        </a:rPr>
                        <a:t>40-45%</a:t>
                      </a:r>
                      <a:endParaRPr lang="cs-CZ" sz="1200" b="0" i="0" u="none" strike="noStrike" dirty="0">
                        <a:solidFill>
                          <a:srgbClr val="000000"/>
                        </a:solidFill>
                        <a:effectLst/>
                        <a:latin typeface="Verdana" charset="0"/>
                      </a:endParaRPr>
                    </a:p>
                  </a:txBody>
                  <a:tcPr marL="6350" marR="6350" marT="6351" marB="0" anchor="ctr"/>
                </a:tc>
                <a:tc>
                  <a:txBody>
                    <a:bodyPr/>
                    <a:lstStyle/>
                    <a:p>
                      <a:pPr algn="ctr" fontAlgn="ctr"/>
                      <a:r>
                        <a:rPr lang="is-IS" sz="1200" u="none" strike="noStrike" dirty="0">
                          <a:effectLst/>
                        </a:rPr>
                        <a:t>25-40%</a:t>
                      </a:r>
                      <a:endParaRPr lang="is-IS" sz="1200" b="0" i="0" u="none" strike="noStrike" dirty="0">
                        <a:solidFill>
                          <a:srgbClr val="000000"/>
                        </a:solidFill>
                        <a:effectLst/>
                        <a:latin typeface="Verdana" charset="0"/>
                      </a:endParaRPr>
                    </a:p>
                  </a:txBody>
                  <a:tcPr marL="6350" marR="6350" marT="6351" marB="0" anchor="ctr"/>
                </a:tc>
                <a:extLst>
                  <a:ext uri="{0D108BD9-81ED-4DB2-BD59-A6C34878D82A}">
                    <a16:rowId xmlns:a16="http://schemas.microsoft.com/office/drawing/2014/main" val="10009"/>
                  </a:ext>
                </a:extLst>
              </a:tr>
            </a:tbl>
          </a:graphicData>
        </a:graphic>
      </p:graphicFrame>
      <p:sp>
        <p:nvSpPr>
          <p:cNvPr id="8" name="TextBox 7">
            <a:extLst>
              <a:ext uri="{FF2B5EF4-FFF2-40B4-BE49-F238E27FC236}">
                <a16:creationId xmlns:a16="http://schemas.microsoft.com/office/drawing/2014/main" id="{9CB0F78B-5CAE-6746-9131-3772A9130736}"/>
              </a:ext>
            </a:extLst>
          </p:cNvPr>
          <p:cNvSpPr txBox="1"/>
          <p:nvPr/>
        </p:nvSpPr>
        <p:spPr>
          <a:xfrm>
            <a:off x="679958" y="1528686"/>
            <a:ext cx="338906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13854"/>
                </a:solidFill>
                <a:effectLst/>
                <a:uLnTx/>
                <a:uFillTx/>
                <a:latin typeface="Arial" panose="020B0604020202020204"/>
                <a:ea typeface="+mn-ea"/>
                <a:cs typeface="+mn-cs"/>
              </a:rPr>
              <a:t>Glasgow Blatchford Score</a:t>
            </a:r>
          </a:p>
        </p:txBody>
      </p:sp>
      <p:sp>
        <p:nvSpPr>
          <p:cNvPr id="9" name="TextBox 8">
            <a:extLst>
              <a:ext uri="{FF2B5EF4-FFF2-40B4-BE49-F238E27FC236}">
                <a16:creationId xmlns:a16="http://schemas.microsoft.com/office/drawing/2014/main" id="{E32F92FF-F79E-CD41-B3D3-24814EB5101D}"/>
              </a:ext>
            </a:extLst>
          </p:cNvPr>
          <p:cNvSpPr txBox="1"/>
          <p:nvPr/>
        </p:nvSpPr>
        <p:spPr>
          <a:xfrm>
            <a:off x="4374697" y="1528686"/>
            <a:ext cx="283603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113854"/>
                </a:solidFill>
                <a:effectLst/>
                <a:uLnTx/>
                <a:uFillTx/>
                <a:latin typeface="Arial" panose="020B0604020202020204"/>
                <a:ea typeface="+mn-ea"/>
                <a:cs typeface="+mn-cs"/>
              </a:rPr>
              <a:t>Rockall</a:t>
            </a:r>
            <a:r>
              <a:rPr kumimoji="0" lang="en-US" sz="2000" b="1" i="0" u="none" strike="noStrike" kern="1200" cap="none" spc="0" normalizeH="0" baseline="0" noProof="0" dirty="0">
                <a:ln>
                  <a:noFill/>
                </a:ln>
                <a:solidFill>
                  <a:srgbClr val="113854"/>
                </a:solidFill>
                <a:effectLst/>
                <a:uLnTx/>
                <a:uFillTx/>
                <a:latin typeface="Arial" panose="020B0604020202020204"/>
                <a:ea typeface="+mn-ea"/>
                <a:cs typeface="+mn-cs"/>
              </a:rPr>
              <a:t> Score</a:t>
            </a:r>
          </a:p>
        </p:txBody>
      </p:sp>
      <p:sp>
        <p:nvSpPr>
          <p:cNvPr id="10" name="TextBox 9">
            <a:extLst>
              <a:ext uri="{FF2B5EF4-FFF2-40B4-BE49-F238E27FC236}">
                <a16:creationId xmlns:a16="http://schemas.microsoft.com/office/drawing/2014/main" id="{E69E8A65-6F3E-744F-ADF3-949B96371E18}"/>
              </a:ext>
            </a:extLst>
          </p:cNvPr>
          <p:cNvSpPr txBox="1"/>
          <p:nvPr/>
        </p:nvSpPr>
        <p:spPr>
          <a:xfrm>
            <a:off x="8362930" y="1528686"/>
            <a:ext cx="283603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13854"/>
                </a:solidFill>
                <a:effectLst/>
                <a:uLnTx/>
                <a:uFillTx/>
                <a:latin typeface="Arial" panose="020B0604020202020204"/>
                <a:ea typeface="+mn-ea"/>
                <a:cs typeface="+mn-cs"/>
              </a:rPr>
              <a:t>Care Bundles</a:t>
            </a:r>
          </a:p>
        </p:txBody>
      </p:sp>
      <p:sp>
        <p:nvSpPr>
          <p:cNvPr id="3" name="Title 2">
            <a:extLst>
              <a:ext uri="{FF2B5EF4-FFF2-40B4-BE49-F238E27FC236}">
                <a16:creationId xmlns:a16="http://schemas.microsoft.com/office/drawing/2014/main" id="{270C0633-F846-7FB1-7041-48B48FC012B9}"/>
              </a:ext>
            </a:extLst>
          </p:cNvPr>
          <p:cNvSpPr>
            <a:spLocks noGrp="1"/>
          </p:cNvSpPr>
          <p:nvPr>
            <p:ph type="title"/>
          </p:nvPr>
        </p:nvSpPr>
        <p:spPr>
          <a:xfrm>
            <a:off x="609600" y="199505"/>
            <a:ext cx="10744200" cy="1185577"/>
          </a:xfrm>
        </p:spPr>
        <p:txBody>
          <a:bodyPr/>
          <a:lstStyle/>
          <a:p>
            <a:r>
              <a:rPr lang="en-US" dirty="0"/>
              <a:t>Upper GI Bleeding: Risk Stratification</a:t>
            </a:r>
          </a:p>
        </p:txBody>
      </p:sp>
      <p:sp>
        <p:nvSpPr>
          <p:cNvPr id="2" name="Footer Placeholder 8">
            <a:extLst>
              <a:ext uri="{FF2B5EF4-FFF2-40B4-BE49-F238E27FC236}">
                <a16:creationId xmlns:a16="http://schemas.microsoft.com/office/drawing/2014/main" id="{4AFAFD6C-01C9-D90C-F339-8BD0FBD7AAB7}"/>
              </a:ext>
            </a:extLst>
          </p:cNvPr>
          <p:cNvSpPr>
            <a:spLocks noGrp="1"/>
          </p:cNvSpPr>
          <p:nvPr>
            <p:ph type="ftr" sz="quarter" idx="3"/>
          </p:nvPr>
        </p:nvSpPr>
        <p:spPr>
          <a:xfrm>
            <a:off x="609600" y="6356350"/>
            <a:ext cx="10744199" cy="4421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000000">
                    <a:tint val="75000"/>
                  </a:srgbClr>
                </a:solidFill>
                <a:effectLst/>
                <a:uLnTx/>
                <a:uFillTx/>
                <a:latin typeface="Arial" panose="020B0604020202020204"/>
                <a:ea typeface="+mn-ea"/>
                <a:cs typeface="+mn-cs"/>
              </a:rPr>
              <a:t>Siau</a:t>
            </a:r>
            <a:r>
              <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 et al. </a:t>
            </a:r>
            <a:r>
              <a:rPr kumimoji="0" lang="en-US" sz="1200" b="0" i="1" u="none" strike="noStrike" kern="1200" cap="none" spc="0" normalizeH="0" baseline="0" noProof="0" dirty="0">
                <a:ln>
                  <a:noFill/>
                </a:ln>
                <a:solidFill>
                  <a:srgbClr val="000000">
                    <a:tint val="75000"/>
                  </a:srgbClr>
                </a:solidFill>
                <a:effectLst/>
                <a:uLnTx/>
                <a:uFillTx/>
                <a:latin typeface="Arial" panose="020B0604020202020204"/>
                <a:ea typeface="+mn-ea"/>
                <a:cs typeface="+mn-cs"/>
              </a:rPr>
              <a:t>Frontline Gastroenterology</a:t>
            </a:r>
            <a:r>
              <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 2020</a:t>
            </a:r>
          </a:p>
        </p:txBody>
      </p:sp>
    </p:spTree>
    <p:extLst>
      <p:ext uri="{BB962C8B-B14F-4D97-AF65-F5344CB8AC3E}">
        <p14:creationId xmlns:p14="http://schemas.microsoft.com/office/powerpoint/2010/main" val="3126829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37107D-DE35-0CA7-365E-E483A6AC84F8}"/>
              </a:ext>
            </a:extLst>
          </p:cNvPr>
          <p:cNvSpPr>
            <a:spLocks noGrp="1"/>
          </p:cNvSpPr>
          <p:nvPr>
            <p:ph type="title"/>
          </p:nvPr>
        </p:nvSpPr>
        <p:spPr>
          <a:xfrm>
            <a:off x="609600" y="199505"/>
            <a:ext cx="10744200" cy="1185577"/>
          </a:xfrm>
        </p:spPr>
        <p:txBody>
          <a:bodyPr/>
          <a:lstStyle/>
          <a:p>
            <a:r>
              <a:rPr lang="en-US" dirty="0"/>
              <a:t>Lower GI Bleeding: Risk Stratification</a:t>
            </a:r>
          </a:p>
        </p:txBody>
      </p:sp>
      <p:sp>
        <p:nvSpPr>
          <p:cNvPr id="3" name="Footer Placeholder 8">
            <a:extLst>
              <a:ext uri="{FF2B5EF4-FFF2-40B4-BE49-F238E27FC236}">
                <a16:creationId xmlns:a16="http://schemas.microsoft.com/office/drawing/2014/main" id="{32B85F84-5948-1782-9F6C-05C3347AAC1C}"/>
              </a:ext>
            </a:extLst>
          </p:cNvPr>
          <p:cNvSpPr>
            <a:spLocks noGrp="1"/>
          </p:cNvSpPr>
          <p:nvPr>
            <p:ph type="ftr" sz="quarter" idx="3"/>
          </p:nvPr>
        </p:nvSpPr>
        <p:spPr>
          <a:xfrm>
            <a:off x="609600" y="6356350"/>
            <a:ext cx="10744199" cy="4421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Oakland K et al. </a:t>
            </a:r>
            <a:r>
              <a:rPr kumimoji="0" lang="en-US" sz="1200" b="0" i="1" u="none" strike="noStrike" kern="1200" cap="none" spc="0" normalizeH="0" baseline="0" noProof="0" dirty="0">
                <a:ln>
                  <a:noFill/>
                </a:ln>
                <a:solidFill>
                  <a:srgbClr val="000000">
                    <a:tint val="75000"/>
                  </a:srgbClr>
                </a:solidFill>
                <a:effectLst/>
                <a:uLnTx/>
                <a:uFillTx/>
                <a:latin typeface="Arial" panose="020B0604020202020204"/>
                <a:ea typeface="+mn-ea"/>
                <a:cs typeface="+mn-cs"/>
              </a:rPr>
              <a:t>Gut 2019</a:t>
            </a: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pic>
        <p:nvPicPr>
          <p:cNvPr id="6" name="Picture 5" descr="A table with numbers and symbols&#10;&#10;Description automatically generated">
            <a:extLst>
              <a:ext uri="{FF2B5EF4-FFF2-40B4-BE49-F238E27FC236}">
                <a16:creationId xmlns:a16="http://schemas.microsoft.com/office/drawing/2014/main" id="{E8C4C601-1B46-8421-CB6B-9D6EB3A5BC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1128868"/>
            <a:ext cx="3205347" cy="5415093"/>
          </a:xfrm>
          <a:prstGeom prst="rect">
            <a:avLst/>
          </a:prstGeom>
        </p:spPr>
      </p:pic>
      <p:pic>
        <p:nvPicPr>
          <p:cNvPr id="7" name="Picture 6" descr="A diagram of a patient's blood test&#10;&#10;Description automatically generated">
            <a:extLst>
              <a:ext uri="{FF2B5EF4-FFF2-40B4-BE49-F238E27FC236}">
                <a16:creationId xmlns:a16="http://schemas.microsoft.com/office/drawing/2014/main" id="{8FA80247-8357-3262-3A8B-BFF57FC590F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08500" y="1362466"/>
            <a:ext cx="7073900" cy="4902200"/>
          </a:xfrm>
          <a:prstGeom prst="rect">
            <a:avLst/>
          </a:prstGeom>
        </p:spPr>
      </p:pic>
    </p:spTree>
    <p:extLst>
      <p:ext uri="{BB962C8B-B14F-4D97-AF65-F5344CB8AC3E}">
        <p14:creationId xmlns:p14="http://schemas.microsoft.com/office/powerpoint/2010/main" val="3773076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pplication&#10;&#10;Description automatically generated">
            <a:extLst>
              <a:ext uri="{FF2B5EF4-FFF2-40B4-BE49-F238E27FC236}">
                <a16:creationId xmlns:a16="http://schemas.microsoft.com/office/drawing/2014/main" id="{BB9DD440-C6D8-9357-01A8-2BF7F84E803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1312" y="255818"/>
            <a:ext cx="4699150" cy="6291072"/>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33EE676A-5E88-CDAE-5D85-6775CA0A4A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53431" y="255818"/>
            <a:ext cx="4371265" cy="6291072"/>
          </a:xfrm>
          <a:prstGeom prst="rect">
            <a:avLst/>
          </a:prstGeom>
        </p:spPr>
      </p:pic>
      <p:grpSp>
        <p:nvGrpSpPr>
          <p:cNvPr id="11" name="Group 10">
            <a:extLst>
              <a:ext uri="{FF2B5EF4-FFF2-40B4-BE49-F238E27FC236}">
                <a16:creationId xmlns:a16="http://schemas.microsoft.com/office/drawing/2014/main" id="{DE16619E-41C2-82C8-DF15-342633CF1E46}"/>
              </a:ext>
            </a:extLst>
          </p:cNvPr>
          <p:cNvGrpSpPr/>
          <p:nvPr/>
        </p:nvGrpSpPr>
        <p:grpSpPr>
          <a:xfrm>
            <a:off x="558142" y="255818"/>
            <a:ext cx="10612546" cy="6346364"/>
            <a:chOff x="558142" y="255818"/>
            <a:chExt cx="10612546" cy="6346364"/>
          </a:xfrm>
        </p:grpSpPr>
        <p:sp>
          <p:nvSpPr>
            <p:cNvPr id="2" name="Rectangle 1">
              <a:extLst>
                <a:ext uri="{FF2B5EF4-FFF2-40B4-BE49-F238E27FC236}">
                  <a16:creationId xmlns:a16="http://schemas.microsoft.com/office/drawing/2014/main" id="{5FA5B7F4-44F5-704D-6FE3-9FEB31CFC93C}"/>
                </a:ext>
              </a:extLst>
            </p:cNvPr>
            <p:cNvSpPr/>
            <p:nvPr/>
          </p:nvSpPr>
          <p:spPr>
            <a:xfrm>
              <a:off x="558142" y="255818"/>
              <a:ext cx="5220182" cy="1891460"/>
            </a:xfrm>
            <a:prstGeom prst="rect">
              <a:avLst/>
            </a:prstGeom>
            <a:solidFill>
              <a:schemeClr val="bg1">
                <a:alpha val="4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8AAC9CA3-F9A1-AE49-EEAD-0A6FCC6945D4}"/>
                </a:ext>
              </a:extLst>
            </p:cNvPr>
            <p:cNvSpPr/>
            <p:nvPr/>
          </p:nvSpPr>
          <p:spPr>
            <a:xfrm>
              <a:off x="682330" y="2664439"/>
              <a:ext cx="5220182" cy="1284157"/>
            </a:xfrm>
            <a:prstGeom prst="rect">
              <a:avLst/>
            </a:prstGeom>
            <a:solidFill>
              <a:schemeClr val="bg1">
                <a:alpha val="4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866EE9E5-82FE-186F-5F8F-F1FCB49CC263}"/>
                </a:ext>
              </a:extLst>
            </p:cNvPr>
            <p:cNvSpPr/>
            <p:nvPr/>
          </p:nvSpPr>
          <p:spPr>
            <a:xfrm>
              <a:off x="797352" y="4620655"/>
              <a:ext cx="5220182" cy="1981527"/>
            </a:xfrm>
            <a:prstGeom prst="rect">
              <a:avLst/>
            </a:prstGeom>
            <a:solidFill>
              <a:schemeClr val="bg1">
                <a:alpha val="4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8BAF6AA8-AA73-F2ED-11D5-DCE1FBB23E59}"/>
                </a:ext>
              </a:extLst>
            </p:cNvPr>
            <p:cNvSpPr/>
            <p:nvPr/>
          </p:nvSpPr>
          <p:spPr>
            <a:xfrm>
              <a:off x="5950506" y="311110"/>
              <a:ext cx="5220182" cy="6291072"/>
            </a:xfrm>
            <a:prstGeom prst="rect">
              <a:avLst/>
            </a:prstGeom>
            <a:solidFill>
              <a:schemeClr val="bg1">
                <a:alpha val="4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12" name="Rectangle 11">
            <a:extLst>
              <a:ext uri="{FF2B5EF4-FFF2-40B4-BE49-F238E27FC236}">
                <a16:creationId xmlns:a16="http://schemas.microsoft.com/office/drawing/2014/main" id="{140A569B-9B38-E1B3-20B6-CA6A96D5672E}"/>
              </a:ext>
            </a:extLst>
          </p:cNvPr>
          <p:cNvSpPr/>
          <p:nvPr/>
        </p:nvSpPr>
        <p:spPr>
          <a:xfrm>
            <a:off x="1090017" y="2147278"/>
            <a:ext cx="4490519" cy="517161"/>
          </a:xfrm>
          <a:prstGeom prst="rect">
            <a:avLst/>
          </a:prstGeom>
          <a:solidFill>
            <a:schemeClr val="accent1">
              <a:lumMod val="20000"/>
              <a:lumOff val="80000"/>
              <a:alpha val="0"/>
            </a:schemeClr>
          </a:solidFill>
          <a:ln w="3810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A3230D80-88EF-95DF-BFB8-843F834BFAE7}"/>
              </a:ext>
            </a:extLst>
          </p:cNvPr>
          <p:cNvSpPr/>
          <p:nvPr/>
        </p:nvSpPr>
        <p:spPr>
          <a:xfrm>
            <a:off x="1090018" y="3948596"/>
            <a:ext cx="4490518" cy="672059"/>
          </a:xfrm>
          <a:prstGeom prst="rect">
            <a:avLst/>
          </a:prstGeom>
          <a:solidFill>
            <a:schemeClr val="accent1">
              <a:lumMod val="20000"/>
              <a:lumOff val="80000"/>
              <a:alpha val="0"/>
            </a:schemeClr>
          </a:solidFill>
          <a:ln w="3810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79345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EMCREG-MedEd Dual">
  <a:themeElements>
    <a:clrScheme name="EMCREG-MedEd">
      <a:dk1>
        <a:srgbClr val="000000"/>
      </a:dk1>
      <a:lt1>
        <a:srgbClr val="FFFFFF"/>
      </a:lt1>
      <a:dk2>
        <a:srgbClr val="282525"/>
      </a:dk2>
      <a:lt2>
        <a:srgbClr val="F3F3F3"/>
      </a:lt2>
      <a:accent1>
        <a:srgbClr val="BE3540"/>
      </a:accent1>
      <a:accent2>
        <a:srgbClr val="8B8D9B"/>
      </a:accent2>
      <a:accent3>
        <a:srgbClr val="113854"/>
      </a:accent3>
      <a:accent4>
        <a:srgbClr val="246487"/>
      </a:accent4>
      <a:accent5>
        <a:srgbClr val="75D1D1"/>
      </a:accent5>
      <a:accent6>
        <a:srgbClr val="686762"/>
      </a:accent6>
      <a:hlink>
        <a:srgbClr val="75D1D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CREG-Emed-19-Gray" id="{3E2747F6-3850-45A0-AD4B-0BFE41BD25E7}" vid="{FAD19B55-A48C-4568-AD87-F3AAE25408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597</Words>
  <Application>Microsoft Macintosh PowerPoint</Application>
  <PresentationFormat>Widescreen</PresentationFormat>
  <Paragraphs>78</Paragraphs>
  <Slides>9</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Calibri</vt:lpstr>
      <vt:lpstr>Calibri Light</vt:lpstr>
      <vt:lpstr>Century Gothic</vt:lpstr>
      <vt:lpstr>Trebuchet MS</vt:lpstr>
      <vt:lpstr>Verdana</vt:lpstr>
      <vt:lpstr>EMCREG-MedEd Dual</vt:lpstr>
      <vt:lpstr>Office Theme</vt:lpstr>
      <vt:lpstr>Severe Gastrointestinal Bleeding: Who Needs Reversal Or Repletion For Upper GI And Lower GI Bleeding?</vt:lpstr>
      <vt:lpstr>PowerPoint Presentation</vt:lpstr>
      <vt:lpstr>Disclaimer</vt:lpstr>
      <vt:lpstr>Increasing use of DOACs</vt:lpstr>
      <vt:lpstr>GI Bleeding and DOACs</vt:lpstr>
      <vt:lpstr>Upper GI Bleeding: Risk Stratification</vt:lpstr>
      <vt:lpstr>Lower GI Bleeding: Risk Stratification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Severe Gastrointestinal Bleeding: Who Needs Reversal Or Repletion For Upper GI And Lower GI Bleeding?</dc:title>
  <dc:subject/>
  <dc:creator>MedEd On The Go</dc:creator>
  <cp:keywords/>
  <dc:description/>
  <cp:lastModifiedBy>Moriah Diethorn</cp:lastModifiedBy>
  <cp:revision>3</cp:revision>
  <dcterms:created xsi:type="dcterms:W3CDTF">2023-09-26T13:44:24Z</dcterms:created>
  <dcterms:modified xsi:type="dcterms:W3CDTF">2023-09-29T12:51:14Z</dcterms:modified>
  <cp:category/>
</cp:coreProperties>
</file>