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Lst>
  <p:notesMasterIdLst>
    <p:notesMasterId r:id="rId14"/>
  </p:notesMasterIdLst>
  <p:sldIdLst>
    <p:sldId id="3680" r:id="rId3"/>
    <p:sldId id="3689" r:id="rId4"/>
    <p:sldId id="256" r:id="rId5"/>
    <p:sldId id="261" r:id="rId6"/>
    <p:sldId id="1949" r:id="rId7"/>
    <p:sldId id="263" r:id="rId8"/>
    <p:sldId id="265" r:id="rId9"/>
    <p:sldId id="3681" r:id="rId10"/>
    <p:sldId id="3685" r:id="rId11"/>
    <p:sldId id="281"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varScale="1">
        <p:scale>
          <a:sx n="124" d="100"/>
          <a:sy n="124" d="100"/>
        </p:scale>
        <p:origin x="5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837FB-21C1-E84C-A40A-549454C5DE2E}" type="datetimeFigureOut">
              <a:rPr lang="en-US" smtClean="0"/>
              <a:t>9/29/23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3DDEC-08D9-C14D-902B-72A9DB29C81A}" type="slidenum">
              <a:rPr lang="en-US" smtClean="0"/>
              <a:t>‹#›</a:t>
            </a:fld>
            <a:endParaRPr lang="en-US"/>
          </a:p>
        </p:txBody>
      </p:sp>
    </p:spTree>
    <p:extLst>
      <p:ext uri="{BB962C8B-B14F-4D97-AF65-F5344CB8AC3E}">
        <p14:creationId xmlns:p14="http://schemas.microsoft.com/office/powerpoint/2010/main" val="1028972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36DA0-9D6D-4126-9686-367A88B158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798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grpSp>
        <p:nvGrpSpPr>
          <p:cNvPr id="2" name="Group 1">
            <a:extLst>
              <a:ext uri="{FF2B5EF4-FFF2-40B4-BE49-F238E27FC236}">
                <a16:creationId xmlns:a16="http://schemas.microsoft.com/office/drawing/2014/main" id="{52B88683-F4CA-439F-8BE8-ED2F20FC2E60}"/>
              </a:ext>
            </a:extLst>
          </p:cNvPr>
          <p:cNvGrpSpPr/>
          <p:nvPr userDrawn="1"/>
        </p:nvGrpSpPr>
        <p:grpSpPr>
          <a:xfrm>
            <a:off x="0" y="0"/>
            <a:ext cx="12192000" cy="97536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98D7BE7B-D2B3-48B4-96E3-689D1AC137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087475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606829"/>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626224"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85136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20715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dirty="0"/>
          </a:p>
        </p:txBody>
      </p:sp>
    </p:spTree>
    <p:extLst>
      <p:ext uri="{BB962C8B-B14F-4D97-AF65-F5344CB8AC3E}">
        <p14:creationId xmlns:p14="http://schemas.microsoft.com/office/powerpoint/2010/main" val="797406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2C950F1-3393-44F0-9F30-58B261E63366}" type="datetimeFigureOut">
              <a:rPr lang="de-DE" smtClean="0"/>
              <a:t>29.09.23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10D603E-5E12-418E-8897-FD3E97DEF4A7}" type="slidenum">
              <a:rPr lang="de-DE" smtClean="0"/>
              <a:t>‹#›</a:t>
            </a:fld>
            <a:endParaRPr lang="de-DE"/>
          </a:p>
        </p:txBody>
      </p:sp>
    </p:spTree>
    <p:extLst>
      <p:ext uri="{BB962C8B-B14F-4D97-AF65-F5344CB8AC3E}">
        <p14:creationId xmlns:p14="http://schemas.microsoft.com/office/powerpoint/2010/main" val="2301189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94905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67190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31158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10929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37578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11935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grpSp>
        <p:nvGrpSpPr>
          <p:cNvPr id="8" name="Group 7">
            <a:extLst>
              <a:ext uri="{FF2B5EF4-FFF2-40B4-BE49-F238E27FC236}">
                <a16:creationId xmlns:a16="http://schemas.microsoft.com/office/drawing/2014/main" id="{089A264A-AC5B-4283-916B-BEA290A0B0D0}"/>
              </a:ext>
            </a:extLst>
          </p:cNvPr>
          <p:cNvGrpSpPr/>
          <p:nvPr userDrawn="1"/>
        </p:nvGrpSpPr>
        <p:grpSpPr>
          <a:xfrm>
            <a:off x="0" y="0"/>
            <a:ext cx="12192000" cy="97536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458101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9053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56675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88563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80959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32038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49"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3"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userDrawn="1"/>
        </p:nvGrpSpPr>
        <p:grpSpPr>
          <a:xfrm>
            <a:off x="0" y="0"/>
            <a:ext cx="12192000" cy="97536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130430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3010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5137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6"/>
              </a:buClr>
              <a:buSzPct val="100000"/>
              <a:buFont typeface="Arial" panose="020B0604020202020204" pitchFamily="34" charset="0"/>
              <a:buChar char="•"/>
              <a:defRPr/>
            </a:lvl1pPr>
            <a:lvl2pPr marL="685800" indent="-228600">
              <a:buClr>
                <a:schemeClr val="accent6"/>
              </a:buClr>
              <a:buSzPct val="100000"/>
              <a:buFont typeface="Arial" panose="020B0604020202020204" pitchFamily="34" charset="0"/>
              <a:buChar char="•"/>
              <a:defRPr/>
            </a:lvl2pPr>
            <a:lvl3pPr marL="1143000" indent="-228600">
              <a:buClr>
                <a:schemeClr val="accent6"/>
              </a:buClr>
              <a:buSzPct val="100000"/>
              <a:buFont typeface="Arial" panose="020B0604020202020204" pitchFamily="34" charset="0"/>
              <a:buChar char="•"/>
              <a:defRPr/>
            </a:lvl3pPr>
            <a:lvl4pPr marL="1600200" indent="-228600">
              <a:buClr>
                <a:schemeClr val="accent6"/>
              </a:buClr>
              <a:buSzPct val="100000"/>
              <a:buFont typeface="Arial" panose="020B0604020202020204" pitchFamily="34" charset="0"/>
              <a:buChar char="•"/>
              <a:defRPr/>
            </a:lvl4pPr>
            <a:lvl5pPr marL="2057400" indent="-2286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865870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569759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34461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40133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89BEF74D-8D28-4131-8F45-3779D7055172}"/>
              </a:ext>
            </a:extLst>
          </p:cNvPr>
          <p:cNvPicPr>
            <a:picLocks noChangeAspect="1"/>
          </p:cNvPicPr>
          <p:nvPr userDrawn="1"/>
        </p:nvPicPr>
        <p:blipFill rotWithShape="1">
          <a:blip r:embed="rId15">
            <a:extLst>
              <a:ext uri="{BEBA8EAE-BF5A-486C-A8C5-ECC9F3942E4B}">
                <a14:imgProps xmlns:a14="http://schemas.microsoft.com/office/drawing/2010/main">
                  <a14:imgLayer r:embed="rId16">
                    <a14:imgEffect>
                      <a14:sharpenSoften amount="-100000"/>
                    </a14:imgEffect>
                  </a14:imgLayer>
                </a14:imgProps>
              </a:ext>
              <a:ext uri="{28A0092B-C50C-407E-A947-70E740481C1C}">
                <a14:useLocalDpi xmlns:a14="http://schemas.microsoft.com/office/drawing/2010/main" val="0"/>
              </a:ext>
            </a:extLst>
          </a:blip>
          <a:srcRect b="89063"/>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394126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defTabSz="914400"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7607234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3.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28.svg"/><Relationship Id="rId4" Type="http://schemas.openxmlformats.org/officeDocument/2006/relationships/image" Target="../media/image24.sv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1036" TargetMode="External"/><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salford royal logo"/>
          <p:cNvSpPr>
            <a:spLocks noChangeAspect="1" noChangeArrowheads="1"/>
          </p:cNvSpPr>
          <p:nvPr/>
        </p:nvSpPr>
        <p:spPr bwMode="auto">
          <a:xfrm>
            <a:off x="207433" y="-144462"/>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AutoShape 4" descr="Image result for salford royal logo"/>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667CC85-6581-15E8-B8EE-58D19AE5D1A6}"/>
              </a:ext>
            </a:extLst>
          </p:cNvPr>
          <p:cNvSpPr>
            <a:spLocks noGrp="1"/>
          </p:cNvSpPr>
          <p:nvPr>
            <p:ph type="title"/>
          </p:nvPr>
        </p:nvSpPr>
        <p:spPr>
          <a:xfrm>
            <a:off x="609601" y="1524804"/>
            <a:ext cx="10515600" cy="2852737"/>
          </a:xfrm>
        </p:spPr>
        <p:txBody>
          <a:bodyPr anchor="t"/>
          <a:lstStyle/>
          <a:p>
            <a:r>
              <a:rPr lang="en-GB" altLang="en-US" dirty="0"/>
              <a:t>Delivery of an ICH Care Bundle: Illustrative Case</a:t>
            </a:r>
            <a:endParaRPr lang="en-US" dirty="0"/>
          </a:p>
        </p:txBody>
      </p:sp>
      <p:sp>
        <p:nvSpPr>
          <p:cNvPr id="10" name="Text Placeholder 2">
            <a:extLst>
              <a:ext uri="{FF2B5EF4-FFF2-40B4-BE49-F238E27FC236}">
                <a16:creationId xmlns:a16="http://schemas.microsoft.com/office/drawing/2014/main" id="{3CB1F2B9-39CF-7308-74E6-4EAB534C9007}"/>
              </a:ext>
            </a:extLst>
          </p:cNvPr>
          <p:cNvSpPr txBox="1">
            <a:spLocks/>
          </p:cNvSpPr>
          <p:nvPr/>
        </p:nvSpPr>
        <p:spPr>
          <a:xfrm>
            <a:off x="727754" y="3670440"/>
            <a:ext cx="4481234" cy="264302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accent3"/>
              </a:buClr>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accent1"/>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Clr>
                <a:schemeClr val="accent6"/>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Clr>
                <a:schemeClr val="accent6"/>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400"/>
              </a:spcBef>
            </a:pPr>
            <a:r>
              <a:rPr lang="en-US" sz="1600" b="1" dirty="0">
                <a:solidFill>
                  <a:schemeClr val="accent4"/>
                </a:solidFill>
              </a:rPr>
              <a:t>Presenter:</a:t>
            </a:r>
          </a:p>
          <a:p>
            <a:pPr>
              <a:spcBef>
                <a:spcPts val="400"/>
              </a:spcBef>
              <a:spcAft>
                <a:spcPts val="1200"/>
              </a:spcAft>
            </a:pPr>
            <a:r>
              <a:rPr lang="en-US" sz="1600" b="1" dirty="0"/>
              <a:t>Adrian Parry-Jones, MD, PhD, FRCP</a:t>
            </a:r>
            <a:br>
              <a:rPr lang="en-US" sz="1400" dirty="0"/>
            </a:br>
            <a:r>
              <a:rPr lang="en-US" sz="1200" dirty="0"/>
              <a:t>Consultant Neurologist, Northern Care Alliance NHS Foundation Trust</a:t>
            </a:r>
            <a:br>
              <a:rPr lang="en-US" sz="1200" dirty="0"/>
            </a:br>
            <a:r>
              <a:rPr lang="en-US" sz="1200" dirty="0"/>
              <a:t>Geoffrey Jefferson Brain Research Centre</a:t>
            </a:r>
            <a:br>
              <a:rPr lang="en-US" sz="1200" dirty="0"/>
            </a:br>
            <a:r>
              <a:rPr lang="en-US" sz="1200" dirty="0"/>
              <a:t>University of Manchester</a:t>
            </a:r>
            <a:br>
              <a:rPr lang="en-US" sz="1200" dirty="0"/>
            </a:br>
            <a:r>
              <a:rPr lang="en-US" sz="1200" dirty="0"/>
              <a:t>Manchester, UK</a:t>
            </a:r>
          </a:p>
        </p:txBody>
      </p:sp>
      <p:sp>
        <p:nvSpPr>
          <p:cNvPr id="11" name="Text Placeholder 2">
            <a:extLst>
              <a:ext uri="{FF2B5EF4-FFF2-40B4-BE49-F238E27FC236}">
                <a16:creationId xmlns:a16="http://schemas.microsoft.com/office/drawing/2014/main" id="{7546354A-D472-793B-9C73-2858F7FBE58B}"/>
              </a:ext>
            </a:extLst>
          </p:cNvPr>
          <p:cNvSpPr txBox="1">
            <a:spLocks/>
          </p:cNvSpPr>
          <p:nvPr/>
        </p:nvSpPr>
        <p:spPr>
          <a:xfrm>
            <a:off x="6330593" y="3670440"/>
            <a:ext cx="4404188" cy="273549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accent3"/>
              </a:buClr>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accent1"/>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Clr>
                <a:schemeClr val="accent6"/>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Clr>
                <a:schemeClr val="accent6"/>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600" b="1" dirty="0">
                <a:solidFill>
                  <a:schemeClr val="accent4"/>
                </a:solidFill>
              </a:rPr>
              <a:t>Expert Emergency Medicine Panel:</a:t>
            </a:r>
          </a:p>
          <a:p>
            <a:pPr>
              <a:spcAft>
                <a:spcPts val="600"/>
              </a:spcAft>
            </a:pPr>
            <a:r>
              <a:rPr lang="en-US" sz="1600" b="1" dirty="0"/>
              <a:t>Richard Body, MBChB, PhD</a:t>
            </a:r>
            <a:br>
              <a:rPr lang="en-US" sz="1400" b="1" dirty="0"/>
            </a:br>
            <a:r>
              <a:rPr lang="en-US" sz="1200" dirty="0"/>
              <a:t>University of Manchester</a:t>
            </a:r>
            <a:br>
              <a:rPr lang="en-US" sz="1200" dirty="0"/>
            </a:br>
            <a:r>
              <a:rPr lang="en-US" sz="1200" dirty="0"/>
              <a:t>Manchester, United Kingdom</a:t>
            </a:r>
          </a:p>
          <a:p>
            <a:pPr>
              <a:spcAft>
                <a:spcPts val="600"/>
              </a:spcAft>
            </a:pPr>
            <a:r>
              <a:rPr lang="en-US" sz="1600" b="1" dirty="0"/>
              <a:t>Martin </a:t>
            </a:r>
            <a:r>
              <a:rPr lang="en-US" sz="1600" b="1" dirty="0" err="1"/>
              <a:t>Möckel</a:t>
            </a:r>
            <a:r>
              <a:rPr lang="en-US" sz="1600" b="1" dirty="0"/>
              <a:t>, MD, PhD </a:t>
            </a:r>
            <a:br>
              <a:rPr lang="en-US" sz="1400" b="1" dirty="0"/>
            </a:br>
            <a:r>
              <a:rPr lang="en-US" sz="1200" dirty="0" err="1"/>
              <a:t>Charité</a:t>
            </a:r>
            <a:r>
              <a:rPr lang="en-US" sz="1200" dirty="0"/>
              <a:t> - </a:t>
            </a:r>
            <a:r>
              <a:rPr lang="en-US" sz="1200" dirty="0" err="1"/>
              <a:t>Universitätsmedizin</a:t>
            </a:r>
            <a:r>
              <a:rPr lang="en-US" sz="1200" dirty="0"/>
              <a:t> Hospital</a:t>
            </a:r>
            <a:br>
              <a:rPr lang="en-US" sz="1200" dirty="0"/>
            </a:br>
            <a:r>
              <a:rPr lang="en-US" sz="1200" dirty="0"/>
              <a:t>Berlin, Germany</a:t>
            </a:r>
          </a:p>
          <a:p>
            <a:r>
              <a:rPr lang="en-US" sz="1600" b="1" dirty="0"/>
              <a:t>Susann </a:t>
            </a:r>
            <a:r>
              <a:rPr lang="en-US" sz="1600" b="1" dirty="0" err="1"/>
              <a:t>Järhult</a:t>
            </a:r>
            <a:r>
              <a:rPr lang="en-US" sz="1600" b="1" dirty="0"/>
              <a:t>, MD </a:t>
            </a:r>
            <a:br>
              <a:rPr lang="en-US" sz="1400" b="1" dirty="0"/>
            </a:br>
            <a:r>
              <a:rPr lang="en-US" sz="1200" dirty="0"/>
              <a:t>Uppsala University Hospital</a:t>
            </a:r>
            <a:br>
              <a:rPr lang="en-US" sz="1200" dirty="0"/>
            </a:br>
            <a:r>
              <a:rPr lang="en-US" sz="1200" dirty="0"/>
              <a:t>Uppsala, Sweden </a:t>
            </a:r>
          </a:p>
          <a:p>
            <a:endParaRPr lang="en-US" sz="1400" dirty="0"/>
          </a:p>
        </p:txBody>
      </p:sp>
      <p:cxnSp>
        <p:nvCxnSpPr>
          <p:cNvPr id="12" name="Straight Connector 11">
            <a:extLst>
              <a:ext uri="{FF2B5EF4-FFF2-40B4-BE49-F238E27FC236}">
                <a16:creationId xmlns:a16="http://schemas.microsoft.com/office/drawing/2014/main" id="{E27573C2-5AFD-7532-4D9E-8D42B29CBADE}"/>
              </a:ext>
            </a:extLst>
          </p:cNvPr>
          <p:cNvCxnSpPr>
            <a:cxnSpLocks/>
          </p:cNvCxnSpPr>
          <p:nvPr/>
        </p:nvCxnSpPr>
        <p:spPr>
          <a:xfrm>
            <a:off x="5506951" y="3670440"/>
            <a:ext cx="0" cy="294097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2FD9263C-4FDE-93C9-C1B6-6BB9CC0CAF29}"/>
              </a:ext>
            </a:extLst>
          </p:cNvPr>
          <p:cNvSpPr txBox="1">
            <a:spLocks/>
          </p:cNvSpPr>
          <p:nvPr/>
        </p:nvSpPr>
        <p:spPr>
          <a:xfrm>
            <a:off x="727754" y="5343416"/>
            <a:ext cx="4481242" cy="141184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accent3"/>
              </a:buClr>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accent1"/>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Clr>
                <a:schemeClr val="accent6"/>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Clr>
                <a:schemeClr val="accent6"/>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400"/>
              </a:spcBef>
            </a:pPr>
            <a:r>
              <a:rPr lang="en-US" sz="1600" b="1" dirty="0">
                <a:solidFill>
                  <a:schemeClr val="accent4"/>
                </a:solidFill>
              </a:rPr>
              <a:t>Moderator:</a:t>
            </a:r>
          </a:p>
          <a:p>
            <a:pPr>
              <a:spcBef>
                <a:spcPts val="400"/>
              </a:spcBef>
            </a:pPr>
            <a:r>
              <a:rPr lang="en-US" sz="1600" b="1" dirty="0"/>
              <a:t>W. Brian </a:t>
            </a:r>
            <a:r>
              <a:rPr lang="en-US" sz="1600" b="1" dirty="0" err="1"/>
              <a:t>Gibler</a:t>
            </a:r>
            <a:r>
              <a:rPr lang="en-US" sz="1600" b="1" dirty="0"/>
              <a:t>, MD, FACEP, FACC, FAHA </a:t>
            </a:r>
            <a:br>
              <a:rPr lang="en-US" sz="1400" dirty="0"/>
            </a:br>
            <a:r>
              <a:rPr lang="en-US" sz="1200" dirty="0"/>
              <a:t>President, EMCREG-International</a:t>
            </a:r>
            <a:br>
              <a:rPr lang="en-US" sz="1200" dirty="0"/>
            </a:br>
            <a:r>
              <a:rPr lang="en-US" sz="1200" dirty="0"/>
              <a:t>University of Cincinnati College of Medicine</a:t>
            </a:r>
            <a:br>
              <a:rPr lang="en-US" sz="1200" dirty="0"/>
            </a:br>
            <a:r>
              <a:rPr lang="en-US" sz="1200" dirty="0"/>
              <a:t>Cincinnati, Ohio USA </a:t>
            </a:r>
          </a:p>
        </p:txBody>
      </p:sp>
    </p:spTree>
    <p:extLst>
      <p:ext uri="{BB962C8B-B14F-4D97-AF65-F5344CB8AC3E}">
        <p14:creationId xmlns:p14="http://schemas.microsoft.com/office/powerpoint/2010/main" val="2247230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dirty="0"/>
              <a:t>Summary</a:t>
            </a:r>
          </a:p>
        </p:txBody>
      </p:sp>
      <p:sp>
        <p:nvSpPr>
          <p:cNvPr id="12" name="Content Placeholder 2">
            <a:extLst>
              <a:ext uri="{FF2B5EF4-FFF2-40B4-BE49-F238E27FC236}">
                <a16:creationId xmlns:a16="http://schemas.microsoft.com/office/drawing/2014/main" id="{3DBC1FA1-0E3B-493D-5AFD-9445D774F0F1}"/>
              </a:ext>
            </a:extLst>
          </p:cNvPr>
          <p:cNvSpPr>
            <a:spLocks noGrp="1"/>
          </p:cNvSpPr>
          <p:nvPr>
            <p:ph sz="half" idx="1"/>
          </p:nvPr>
        </p:nvSpPr>
        <p:spPr>
          <a:xfrm>
            <a:off x="609600" y="1496291"/>
            <a:ext cx="4948719" cy="4680672"/>
          </a:xfrm>
        </p:spPr>
        <p:txBody>
          <a:bodyPr>
            <a:normAutofit/>
          </a:bodyPr>
          <a:lstStyle/>
          <a:p>
            <a:r>
              <a:rPr lang="en-US" sz="3200" dirty="0"/>
              <a:t>Approximately 10 to 20% of ICHs occur on anticoagulants</a:t>
            </a:r>
          </a:p>
          <a:p>
            <a:r>
              <a:rPr lang="en-US" sz="3200" dirty="0"/>
              <a:t>Delays increase the risk of expansion</a:t>
            </a:r>
          </a:p>
          <a:p>
            <a:r>
              <a:rPr lang="en-US" sz="3200" dirty="0"/>
              <a:t>Decide quickly whether to treat</a:t>
            </a:r>
          </a:p>
        </p:txBody>
      </p:sp>
      <p:sp>
        <p:nvSpPr>
          <p:cNvPr id="3" name="Content Placeholder 2">
            <a:extLst>
              <a:ext uri="{FF2B5EF4-FFF2-40B4-BE49-F238E27FC236}">
                <a16:creationId xmlns:a16="http://schemas.microsoft.com/office/drawing/2014/main" id="{E725ED27-E3ED-55C3-5F32-95A144A2BFB2}"/>
              </a:ext>
            </a:extLst>
          </p:cNvPr>
          <p:cNvSpPr>
            <a:spLocks noGrp="1"/>
          </p:cNvSpPr>
          <p:nvPr>
            <p:ph sz="half" idx="2"/>
          </p:nvPr>
        </p:nvSpPr>
        <p:spPr>
          <a:xfrm>
            <a:off x="5943599" y="1496291"/>
            <a:ext cx="5758665" cy="4680672"/>
          </a:xfrm>
        </p:spPr>
        <p:txBody>
          <a:bodyPr>
            <a:normAutofit/>
          </a:bodyPr>
          <a:lstStyle/>
          <a:p>
            <a:r>
              <a:rPr lang="en-US" sz="3200" dirty="0"/>
              <a:t>Two key times to consider:</a:t>
            </a:r>
          </a:p>
          <a:p>
            <a:pPr marL="971550" lvl="1" indent="-514350">
              <a:buFont typeface="+mj-lt"/>
              <a:buAutoNum type="arabicPeriod"/>
            </a:pPr>
            <a:r>
              <a:rPr lang="en-US" sz="2800" dirty="0"/>
              <a:t>Time of last anticoagulant</a:t>
            </a:r>
          </a:p>
          <a:p>
            <a:pPr marL="971550" lvl="1" indent="-514350">
              <a:buFont typeface="+mj-lt"/>
              <a:buAutoNum type="arabicPeriod"/>
            </a:pPr>
            <a:r>
              <a:rPr lang="en-US" sz="2800" dirty="0"/>
              <a:t>Time since ICH onset</a:t>
            </a:r>
          </a:p>
          <a:p>
            <a:pPr marL="971550" lvl="1" indent="-514350">
              <a:buFont typeface="+mj-lt"/>
              <a:buAutoNum type="arabicPeriod"/>
            </a:pPr>
            <a:endParaRPr lang="en-US" sz="2800" dirty="0"/>
          </a:p>
          <a:p>
            <a:r>
              <a:rPr lang="en-US" sz="3200" dirty="0"/>
              <a:t>Other key patient factors:</a:t>
            </a:r>
          </a:p>
          <a:p>
            <a:pPr lvl="1"/>
            <a:r>
              <a:rPr lang="en-US" sz="2800" dirty="0"/>
              <a:t>ICH volume (risk of expansion)</a:t>
            </a:r>
          </a:p>
          <a:p>
            <a:pPr lvl="1"/>
            <a:r>
              <a:rPr lang="en-US" sz="2800" dirty="0"/>
              <a:t>Very poor prognosis (futility)</a:t>
            </a:r>
          </a:p>
        </p:txBody>
      </p:sp>
    </p:spTree>
    <p:extLst>
      <p:ext uri="{BB962C8B-B14F-4D97-AF65-F5344CB8AC3E}">
        <p14:creationId xmlns:p14="http://schemas.microsoft.com/office/powerpoint/2010/main" val="1235764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472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Meet the Experts: Managing Life-Threatening Bleeding in Anticoagulated Patients in the Emergency Department</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Demonstrate the ability to delineate reversal from repletion for life-threatening bleeding in the anticoagulated patient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Demonstrate the ability to distinguish treatment implications for intracerebral, cerebellar, subdural, and subarachnoid hemorrhage in the anticoagulated patient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Distinguish between gastrointestinal bleeding in the anticoagulated patient, which requires observation in the ICU, versus life-threatening bleeding, which requires specific reversal therapy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specific reversal and repletion management by the emergency physician for anticoagulated patients with trivial to major trauma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dirty="0"/>
              <a:t>Case – History and Examination</a:t>
            </a:r>
          </a:p>
        </p:txBody>
      </p:sp>
      <p:sp>
        <p:nvSpPr>
          <p:cNvPr id="3" name="Content Placeholder 2"/>
          <p:cNvSpPr>
            <a:spLocks noGrp="1"/>
          </p:cNvSpPr>
          <p:nvPr>
            <p:ph sz="half" idx="1"/>
          </p:nvPr>
        </p:nvSpPr>
        <p:spPr>
          <a:xfrm>
            <a:off x="609600" y="1496291"/>
            <a:ext cx="5181600" cy="4680672"/>
          </a:xfrm>
        </p:spPr>
        <p:txBody>
          <a:bodyPr>
            <a:normAutofit/>
          </a:bodyPr>
          <a:lstStyle/>
          <a:p>
            <a:r>
              <a:rPr lang="en-US" dirty="0"/>
              <a:t>61-year-old male, pre-stroke</a:t>
            </a:r>
            <a:br>
              <a:rPr lang="en-US" dirty="0"/>
            </a:br>
            <a:r>
              <a:rPr lang="en-US" dirty="0" err="1"/>
              <a:t>mRS</a:t>
            </a:r>
            <a:r>
              <a:rPr lang="en-US" dirty="0"/>
              <a:t> 0</a:t>
            </a:r>
          </a:p>
          <a:p>
            <a:r>
              <a:rPr lang="en-US" dirty="0"/>
              <a:t>Known type 2 diabetes mellitus, hypertension, TIA 10 months prior, atrial fibrillation</a:t>
            </a:r>
          </a:p>
          <a:p>
            <a:r>
              <a:rPr lang="en-US" dirty="0"/>
              <a:t>Anticoagulated with apixaban</a:t>
            </a:r>
            <a:br>
              <a:rPr lang="en-US" dirty="0"/>
            </a:br>
            <a:r>
              <a:rPr lang="en-US" dirty="0"/>
              <a:t>5 mg BD</a:t>
            </a:r>
          </a:p>
        </p:txBody>
      </p:sp>
      <p:sp>
        <p:nvSpPr>
          <p:cNvPr id="7" name="Content Placeholder 6">
            <a:extLst>
              <a:ext uri="{FF2B5EF4-FFF2-40B4-BE49-F238E27FC236}">
                <a16:creationId xmlns:a16="http://schemas.microsoft.com/office/drawing/2014/main" id="{C4B348D3-4DB6-7812-0846-2AAED4406CB7}"/>
              </a:ext>
            </a:extLst>
          </p:cNvPr>
          <p:cNvSpPr>
            <a:spLocks noGrp="1"/>
          </p:cNvSpPr>
          <p:nvPr>
            <p:ph sz="half" idx="2"/>
          </p:nvPr>
        </p:nvSpPr>
        <p:spPr>
          <a:xfrm>
            <a:off x="5943600" y="1496291"/>
            <a:ext cx="5181600" cy="4680672"/>
          </a:xfrm>
        </p:spPr>
        <p:txBody>
          <a:bodyPr>
            <a:normAutofit/>
          </a:bodyPr>
          <a:lstStyle/>
          <a:p>
            <a:r>
              <a:rPr lang="en-US" dirty="0"/>
              <a:t>Found with right-sided weakness and drowsiness at 9 a.m. today</a:t>
            </a:r>
            <a:br>
              <a:rPr lang="en-US" dirty="0"/>
            </a:br>
            <a:r>
              <a:rPr lang="en-US" dirty="0"/>
              <a:t>(1 h ago)</a:t>
            </a:r>
          </a:p>
          <a:p>
            <a:r>
              <a:rPr lang="en-US" dirty="0"/>
              <a:t>Examination: GCS M6 V2 E4 (12), right hemiplegia and neglect, NIHSS 21</a:t>
            </a:r>
          </a:p>
          <a:p>
            <a:r>
              <a:rPr lang="en-US" dirty="0"/>
              <a:t>BP 216/114 on arrival</a:t>
            </a:r>
          </a:p>
          <a:p>
            <a:endParaRPr lang="en-US" dirty="0"/>
          </a:p>
        </p:txBody>
      </p:sp>
    </p:spTree>
    <p:extLst>
      <p:ext uri="{BB962C8B-B14F-4D97-AF65-F5344CB8AC3E}">
        <p14:creationId xmlns:p14="http://schemas.microsoft.com/office/powerpoint/2010/main" val="909828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AC56719-D15D-306B-DEA9-E45EC7BCBAE5}"/>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EE91569B-BE60-C456-B800-1B8F1731AC6C}"/>
              </a:ext>
            </a:extLst>
          </p:cNvPr>
          <p:cNvSpPr>
            <a:spLocks noGrp="1"/>
          </p:cNvSpPr>
          <p:nvPr>
            <p:ph type="title"/>
          </p:nvPr>
        </p:nvSpPr>
        <p:spPr>
          <a:xfrm>
            <a:off x="609600" y="199505"/>
            <a:ext cx="10744200" cy="1185577"/>
          </a:xfrm>
        </p:spPr>
        <p:txBody>
          <a:bodyPr/>
          <a:lstStyle/>
          <a:p>
            <a:r>
              <a:rPr lang="en-US" dirty="0"/>
              <a:t>CT Brain Scan</a:t>
            </a:r>
          </a:p>
        </p:txBody>
      </p:sp>
      <p:sp>
        <p:nvSpPr>
          <p:cNvPr id="10" name="Content Placeholder 9">
            <a:extLst>
              <a:ext uri="{FF2B5EF4-FFF2-40B4-BE49-F238E27FC236}">
                <a16:creationId xmlns:a16="http://schemas.microsoft.com/office/drawing/2014/main" id="{73338EC2-EC41-60E4-B367-52E87EA71874}"/>
              </a:ext>
            </a:extLst>
          </p:cNvPr>
          <p:cNvSpPr>
            <a:spLocks noGrp="1"/>
          </p:cNvSpPr>
          <p:nvPr>
            <p:ph idx="1"/>
          </p:nvPr>
        </p:nvSpPr>
        <p:spPr>
          <a:xfrm>
            <a:off x="609600" y="1130372"/>
            <a:ext cx="10744200" cy="507855"/>
          </a:xfrm>
        </p:spPr>
        <p:txBody>
          <a:bodyPr/>
          <a:lstStyle/>
          <a:p>
            <a:pPr marL="0" indent="0">
              <a:buNone/>
            </a:pPr>
            <a:r>
              <a:rPr lang="en-US" dirty="0"/>
              <a:t>Volume (ABC/2) = 20.0 ml</a:t>
            </a:r>
          </a:p>
        </p:txBody>
      </p:sp>
      <p:grpSp>
        <p:nvGrpSpPr>
          <p:cNvPr id="24" name="Group 23">
            <a:extLst>
              <a:ext uri="{FF2B5EF4-FFF2-40B4-BE49-F238E27FC236}">
                <a16:creationId xmlns:a16="http://schemas.microsoft.com/office/drawing/2014/main" id="{E9003152-4787-AC6E-2669-2951A19D5C2F}"/>
              </a:ext>
            </a:extLst>
          </p:cNvPr>
          <p:cNvGrpSpPr/>
          <p:nvPr/>
        </p:nvGrpSpPr>
        <p:grpSpPr>
          <a:xfrm>
            <a:off x="749734" y="1675988"/>
            <a:ext cx="10280977" cy="4680362"/>
            <a:chOff x="1588" y="1280144"/>
            <a:chExt cx="12188825" cy="5548900"/>
          </a:xfrm>
        </p:grpSpPr>
        <p:pic>
          <p:nvPicPr>
            <p:cNvPr id="14" name="Picture 13" descr="A planet in space&#10;&#10;Description automatically generated with low confidence">
              <a:extLst>
                <a:ext uri="{FF2B5EF4-FFF2-40B4-BE49-F238E27FC236}">
                  <a16:creationId xmlns:a16="http://schemas.microsoft.com/office/drawing/2014/main" id="{077549BB-AC2E-2343-BDF9-B940C8E8623F}"/>
                </a:ext>
              </a:extLst>
            </p:cNvPr>
            <p:cNvPicPr>
              <a:picLocks noChangeAspect="1"/>
            </p:cNvPicPr>
            <p:nvPr/>
          </p:nvPicPr>
          <p:blipFill>
            <a:blip r:embed="rId2"/>
            <a:stretch>
              <a:fillRect/>
            </a:stretch>
          </p:blipFill>
          <p:spPr>
            <a:xfrm>
              <a:off x="9419781" y="4045903"/>
              <a:ext cx="2770632" cy="2770632"/>
            </a:xfrm>
            <a:prstGeom prst="rect">
              <a:avLst/>
            </a:prstGeom>
          </p:spPr>
        </p:pic>
        <p:pic>
          <p:nvPicPr>
            <p:cNvPr id="15" name="Picture 14" descr="A planet in space&#10;&#10;Description automatically generated with low confidence">
              <a:extLst>
                <a:ext uri="{FF2B5EF4-FFF2-40B4-BE49-F238E27FC236}">
                  <a16:creationId xmlns:a16="http://schemas.microsoft.com/office/drawing/2014/main" id="{4A86B3D3-8FCF-0FFE-E208-D113F5A94F23}"/>
                </a:ext>
              </a:extLst>
            </p:cNvPr>
            <p:cNvPicPr>
              <a:picLocks noChangeAspect="1"/>
            </p:cNvPicPr>
            <p:nvPr/>
          </p:nvPicPr>
          <p:blipFill>
            <a:blip r:embed="rId3"/>
            <a:stretch>
              <a:fillRect/>
            </a:stretch>
          </p:blipFill>
          <p:spPr>
            <a:xfrm>
              <a:off x="6969189" y="4050855"/>
              <a:ext cx="2770632" cy="2770632"/>
            </a:xfrm>
            <a:prstGeom prst="rect">
              <a:avLst/>
            </a:prstGeom>
          </p:spPr>
        </p:pic>
        <p:pic>
          <p:nvPicPr>
            <p:cNvPr id="16" name="Picture 15" descr="A planet in space&#10;&#10;Description automatically generated with low confidence">
              <a:extLst>
                <a:ext uri="{FF2B5EF4-FFF2-40B4-BE49-F238E27FC236}">
                  <a16:creationId xmlns:a16="http://schemas.microsoft.com/office/drawing/2014/main" id="{73A226B1-514E-59C1-07BD-383857018162}"/>
                </a:ext>
              </a:extLst>
            </p:cNvPr>
            <p:cNvPicPr>
              <a:picLocks noChangeAspect="1"/>
            </p:cNvPicPr>
            <p:nvPr/>
          </p:nvPicPr>
          <p:blipFill>
            <a:blip r:embed="rId4"/>
            <a:stretch>
              <a:fillRect/>
            </a:stretch>
          </p:blipFill>
          <p:spPr>
            <a:xfrm>
              <a:off x="4654392" y="4058095"/>
              <a:ext cx="2770632" cy="2770632"/>
            </a:xfrm>
            <a:prstGeom prst="rect">
              <a:avLst/>
            </a:prstGeom>
          </p:spPr>
        </p:pic>
        <p:pic>
          <p:nvPicPr>
            <p:cNvPr id="17" name="Picture 16" descr="A close-up of the moon&#10;&#10;Description automatically generated with medium confidence">
              <a:extLst>
                <a:ext uri="{FF2B5EF4-FFF2-40B4-BE49-F238E27FC236}">
                  <a16:creationId xmlns:a16="http://schemas.microsoft.com/office/drawing/2014/main" id="{ADEA1BB8-5232-4768-FD13-8940415107BF}"/>
                </a:ext>
              </a:extLst>
            </p:cNvPr>
            <p:cNvPicPr>
              <a:picLocks noChangeAspect="1"/>
            </p:cNvPicPr>
            <p:nvPr/>
          </p:nvPicPr>
          <p:blipFill rotWithShape="1">
            <a:blip r:embed="rId5"/>
            <a:srcRect l="6742"/>
            <a:stretch/>
          </p:blipFill>
          <p:spPr>
            <a:xfrm>
              <a:off x="2452181" y="4058095"/>
              <a:ext cx="2583839" cy="2770632"/>
            </a:xfrm>
            <a:prstGeom prst="rect">
              <a:avLst/>
            </a:prstGeom>
          </p:spPr>
        </p:pic>
        <p:pic>
          <p:nvPicPr>
            <p:cNvPr id="18" name="Picture 17" descr="A planet in space&#10;&#10;Description automatically generated with low confidence">
              <a:extLst>
                <a:ext uri="{FF2B5EF4-FFF2-40B4-BE49-F238E27FC236}">
                  <a16:creationId xmlns:a16="http://schemas.microsoft.com/office/drawing/2014/main" id="{A3505418-5CE7-D065-A264-9D5BC2B31FB5}"/>
                </a:ext>
              </a:extLst>
            </p:cNvPr>
            <p:cNvPicPr>
              <a:picLocks noChangeAspect="1"/>
            </p:cNvPicPr>
            <p:nvPr/>
          </p:nvPicPr>
          <p:blipFill rotWithShape="1">
            <a:blip r:embed="rId6"/>
            <a:srcRect r="11551"/>
            <a:stretch/>
          </p:blipFill>
          <p:spPr>
            <a:xfrm>
              <a:off x="1588" y="4058412"/>
              <a:ext cx="2450592" cy="2770632"/>
            </a:xfrm>
            <a:prstGeom prst="rect">
              <a:avLst/>
            </a:prstGeom>
          </p:spPr>
        </p:pic>
        <p:pic>
          <p:nvPicPr>
            <p:cNvPr id="19" name="Picture 18" descr="A close-up of the moon&#10;&#10;Description automatically generated with medium confidence">
              <a:extLst>
                <a:ext uri="{FF2B5EF4-FFF2-40B4-BE49-F238E27FC236}">
                  <a16:creationId xmlns:a16="http://schemas.microsoft.com/office/drawing/2014/main" id="{E01D6165-654A-04FE-AF26-4289CFCED93A}"/>
                </a:ext>
              </a:extLst>
            </p:cNvPr>
            <p:cNvPicPr>
              <a:picLocks noChangeAspect="1"/>
            </p:cNvPicPr>
            <p:nvPr/>
          </p:nvPicPr>
          <p:blipFill>
            <a:blip r:embed="rId7"/>
            <a:stretch>
              <a:fillRect/>
            </a:stretch>
          </p:blipFill>
          <p:spPr>
            <a:xfrm>
              <a:off x="9419781" y="1280144"/>
              <a:ext cx="2770632" cy="2770632"/>
            </a:xfrm>
            <a:prstGeom prst="rect">
              <a:avLst/>
            </a:prstGeom>
          </p:spPr>
        </p:pic>
        <p:pic>
          <p:nvPicPr>
            <p:cNvPr id="20" name="Picture 19" descr="A planet in space&#10;&#10;Description automatically generated with low confidence">
              <a:extLst>
                <a:ext uri="{FF2B5EF4-FFF2-40B4-BE49-F238E27FC236}">
                  <a16:creationId xmlns:a16="http://schemas.microsoft.com/office/drawing/2014/main" id="{E00B11B0-58B4-2483-3784-FCDDE83E02A9}"/>
                </a:ext>
              </a:extLst>
            </p:cNvPr>
            <p:cNvPicPr>
              <a:picLocks noChangeAspect="1"/>
            </p:cNvPicPr>
            <p:nvPr/>
          </p:nvPicPr>
          <p:blipFill>
            <a:blip r:embed="rId8"/>
            <a:stretch>
              <a:fillRect/>
            </a:stretch>
          </p:blipFill>
          <p:spPr>
            <a:xfrm>
              <a:off x="4623047" y="1287463"/>
              <a:ext cx="2770632" cy="2770632"/>
            </a:xfrm>
            <a:prstGeom prst="rect">
              <a:avLst/>
            </a:prstGeom>
          </p:spPr>
        </p:pic>
        <p:pic>
          <p:nvPicPr>
            <p:cNvPr id="21" name="Picture 20" descr="A close-up of a planet&#10;&#10;Description automatically generated with low confidence">
              <a:extLst>
                <a:ext uri="{FF2B5EF4-FFF2-40B4-BE49-F238E27FC236}">
                  <a16:creationId xmlns:a16="http://schemas.microsoft.com/office/drawing/2014/main" id="{B9246673-F6B0-F9F9-2EA5-DCD844A3251D}"/>
                </a:ext>
              </a:extLst>
            </p:cNvPr>
            <p:cNvPicPr>
              <a:picLocks noChangeAspect="1"/>
            </p:cNvPicPr>
            <p:nvPr/>
          </p:nvPicPr>
          <p:blipFill>
            <a:blip r:embed="rId9"/>
            <a:stretch>
              <a:fillRect/>
            </a:stretch>
          </p:blipFill>
          <p:spPr>
            <a:xfrm>
              <a:off x="6969189" y="1287463"/>
              <a:ext cx="2770632" cy="2770632"/>
            </a:xfrm>
            <a:prstGeom prst="rect">
              <a:avLst/>
            </a:prstGeom>
          </p:spPr>
        </p:pic>
        <p:pic>
          <p:nvPicPr>
            <p:cNvPr id="22" name="Picture 21" descr="A close-up of the moon&#10;&#10;Description automatically generated with medium confidence">
              <a:extLst>
                <a:ext uri="{FF2B5EF4-FFF2-40B4-BE49-F238E27FC236}">
                  <a16:creationId xmlns:a16="http://schemas.microsoft.com/office/drawing/2014/main" id="{FFFD5CBC-F40D-9D3E-76A5-F327909F3654}"/>
                </a:ext>
              </a:extLst>
            </p:cNvPr>
            <p:cNvPicPr>
              <a:picLocks noChangeAspect="1"/>
            </p:cNvPicPr>
            <p:nvPr/>
          </p:nvPicPr>
          <p:blipFill rotWithShape="1">
            <a:blip r:embed="rId10"/>
            <a:srcRect l="6742"/>
            <a:stretch/>
          </p:blipFill>
          <p:spPr>
            <a:xfrm>
              <a:off x="2452181" y="1287463"/>
              <a:ext cx="2583839" cy="2770632"/>
            </a:xfrm>
            <a:prstGeom prst="rect">
              <a:avLst/>
            </a:prstGeom>
          </p:spPr>
        </p:pic>
        <p:pic>
          <p:nvPicPr>
            <p:cNvPr id="23" name="Picture 22" descr="A close up of the moon&#10;&#10;Description automatically generated with medium confidence">
              <a:extLst>
                <a:ext uri="{FF2B5EF4-FFF2-40B4-BE49-F238E27FC236}">
                  <a16:creationId xmlns:a16="http://schemas.microsoft.com/office/drawing/2014/main" id="{9A83B475-8365-A060-35D7-158851B75EB8}"/>
                </a:ext>
              </a:extLst>
            </p:cNvPr>
            <p:cNvPicPr>
              <a:picLocks noChangeAspect="1"/>
            </p:cNvPicPr>
            <p:nvPr/>
          </p:nvPicPr>
          <p:blipFill rotWithShape="1">
            <a:blip r:embed="rId11"/>
            <a:srcRect r="11551"/>
            <a:stretch/>
          </p:blipFill>
          <p:spPr>
            <a:xfrm>
              <a:off x="1588" y="1287780"/>
              <a:ext cx="2450592" cy="2770632"/>
            </a:xfrm>
            <a:prstGeom prst="rect">
              <a:avLst/>
            </a:prstGeom>
          </p:spPr>
        </p:pic>
      </p:grpSp>
    </p:spTree>
    <p:extLst>
      <p:ext uri="{BB962C8B-B14F-4D97-AF65-F5344CB8AC3E}">
        <p14:creationId xmlns:p14="http://schemas.microsoft.com/office/powerpoint/2010/main" val="4029765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dirty="0"/>
              <a:t>Further Assessment</a:t>
            </a:r>
          </a:p>
        </p:txBody>
      </p:sp>
      <p:sp>
        <p:nvSpPr>
          <p:cNvPr id="3" name="Content Placeholder 2"/>
          <p:cNvSpPr>
            <a:spLocks noGrp="1"/>
          </p:cNvSpPr>
          <p:nvPr>
            <p:ph sz="half" idx="1"/>
          </p:nvPr>
        </p:nvSpPr>
        <p:spPr>
          <a:xfrm>
            <a:off x="609600" y="1496291"/>
            <a:ext cx="5181600" cy="4680672"/>
          </a:xfrm>
        </p:spPr>
        <p:txBody>
          <a:bodyPr>
            <a:normAutofit/>
          </a:bodyPr>
          <a:lstStyle/>
          <a:p>
            <a:r>
              <a:rPr lang="en-US" dirty="0"/>
              <a:t>Patient unaccompanied and last apixaban dose unknown</a:t>
            </a:r>
          </a:p>
          <a:p>
            <a:r>
              <a:rPr lang="en-US" dirty="0"/>
              <a:t>Call to patient’s son:</a:t>
            </a:r>
          </a:p>
          <a:p>
            <a:pPr lvl="1"/>
            <a:r>
              <a:rPr lang="en-US" dirty="0"/>
              <a:t>Patient lives alone, looks after his own medication</a:t>
            </a:r>
          </a:p>
          <a:p>
            <a:pPr lvl="1"/>
            <a:r>
              <a:rPr lang="en-US" dirty="0"/>
              <a:t>Last seen well yesterday at 11 a.m., found with weakness today</a:t>
            </a:r>
          </a:p>
          <a:p>
            <a:pPr lvl="1"/>
            <a:r>
              <a:rPr lang="en-US" dirty="0"/>
              <a:t>Seems to have slept in his bed, got up and got dressed</a:t>
            </a:r>
          </a:p>
          <a:p>
            <a:pPr lvl="1"/>
            <a:r>
              <a:rPr lang="en-US" dirty="0"/>
              <a:t>Poor compliance and recently given a blister pack to help with this - blister pack not with patient</a:t>
            </a:r>
          </a:p>
        </p:txBody>
      </p:sp>
      <p:sp>
        <p:nvSpPr>
          <p:cNvPr id="4" name="Content Placeholder 3">
            <a:extLst>
              <a:ext uri="{FF2B5EF4-FFF2-40B4-BE49-F238E27FC236}">
                <a16:creationId xmlns:a16="http://schemas.microsoft.com/office/drawing/2014/main" id="{B7F44205-28BE-F62D-42C0-5D41C336366E}"/>
              </a:ext>
            </a:extLst>
          </p:cNvPr>
          <p:cNvSpPr>
            <a:spLocks noGrp="1"/>
          </p:cNvSpPr>
          <p:nvPr>
            <p:ph sz="half" idx="2"/>
          </p:nvPr>
        </p:nvSpPr>
        <p:spPr>
          <a:xfrm>
            <a:off x="5943600" y="1496291"/>
            <a:ext cx="5181600" cy="4680672"/>
          </a:xfrm>
        </p:spPr>
        <p:txBody>
          <a:bodyPr>
            <a:normAutofit/>
          </a:bodyPr>
          <a:lstStyle/>
          <a:p>
            <a:r>
              <a:rPr lang="en-US" dirty="0"/>
              <a:t>Some lab results back: eGFR &gt; 90</a:t>
            </a:r>
          </a:p>
          <a:p>
            <a:r>
              <a:rPr lang="en-US" dirty="0"/>
              <a:t>Now 11 a.m.; could be 2 to 24 h after onset</a:t>
            </a:r>
          </a:p>
          <a:p>
            <a:endParaRPr lang="en-US" dirty="0"/>
          </a:p>
        </p:txBody>
      </p:sp>
    </p:spTree>
    <p:extLst>
      <p:ext uri="{BB962C8B-B14F-4D97-AF65-F5344CB8AC3E}">
        <p14:creationId xmlns:p14="http://schemas.microsoft.com/office/powerpoint/2010/main" val="2007233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dirty="0"/>
              <a:t>Management</a:t>
            </a:r>
          </a:p>
        </p:txBody>
      </p:sp>
      <p:sp>
        <p:nvSpPr>
          <p:cNvPr id="3" name="Content Placeholder 2"/>
          <p:cNvSpPr>
            <a:spLocks noGrp="1"/>
          </p:cNvSpPr>
          <p:nvPr>
            <p:ph sz="half" idx="1"/>
          </p:nvPr>
        </p:nvSpPr>
        <p:spPr>
          <a:xfrm>
            <a:off x="609600" y="1496291"/>
            <a:ext cx="5181600" cy="4680672"/>
          </a:xfrm>
        </p:spPr>
        <p:txBody>
          <a:bodyPr>
            <a:normAutofit/>
          </a:bodyPr>
          <a:lstStyle/>
          <a:p>
            <a:r>
              <a:rPr lang="en-US" dirty="0"/>
              <a:t>Phone call to </a:t>
            </a:r>
            <a:r>
              <a:rPr lang="en-US" dirty="0" err="1"/>
              <a:t>haematology</a:t>
            </a:r>
            <a:br>
              <a:rPr lang="en-US" dirty="0"/>
            </a:br>
            <a:r>
              <a:rPr lang="en-US" dirty="0"/>
              <a:t>(30 min later), advised give PCC - treatment then commenced</a:t>
            </a:r>
          </a:p>
          <a:p>
            <a:r>
              <a:rPr lang="en-US" dirty="0"/>
              <a:t>Andexanet alfa not currently available in England for ICH</a:t>
            </a:r>
          </a:p>
          <a:p>
            <a:r>
              <a:rPr lang="en-US" dirty="0"/>
              <a:t>BP lowering commenced shortly afterwards</a:t>
            </a:r>
          </a:p>
        </p:txBody>
      </p:sp>
      <p:sp>
        <p:nvSpPr>
          <p:cNvPr id="4" name="Content Placeholder 3">
            <a:extLst>
              <a:ext uri="{FF2B5EF4-FFF2-40B4-BE49-F238E27FC236}">
                <a16:creationId xmlns:a16="http://schemas.microsoft.com/office/drawing/2014/main" id="{CEDB5BE2-0233-6787-7405-1E32CCE9828D}"/>
              </a:ext>
            </a:extLst>
          </p:cNvPr>
          <p:cNvSpPr>
            <a:spLocks noGrp="1"/>
          </p:cNvSpPr>
          <p:nvPr>
            <p:ph sz="half" idx="2"/>
          </p:nvPr>
        </p:nvSpPr>
        <p:spPr>
          <a:xfrm>
            <a:off x="5943600" y="1496291"/>
            <a:ext cx="5181600" cy="4680672"/>
          </a:xfrm>
        </p:spPr>
        <p:txBody>
          <a:bodyPr>
            <a:normAutofit/>
          </a:bodyPr>
          <a:lstStyle/>
          <a:p>
            <a:r>
              <a:rPr lang="en-US" dirty="0"/>
              <a:t>Discussed with Neurosurgery – not for immediate intervention</a:t>
            </a:r>
          </a:p>
          <a:p>
            <a:r>
              <a:rPr lang="en-US" dirty="0"/>
              <a:t>Transferred to High Dependency Unit for arterial line and BP management </a:t>
            </a:r>
          </a:p>
          <a:p>
            <a:r>
              <a:rPr lang="en-US" dirty="0"/>
              <a:t>Transferred back to local hospital on Day 6</a:t>
            </a:r>
          </a:p>
          <a:p>
            <a:endParaRPr lang="en-US" dirty="0"/>
          </a:p>
        </p:txBody>
      </p:sp>
    </p:spTree>
    <p:extLst>
      <p:ext uri="{BB962C8B-B14F-4D97-AF65-F5344CB8AC3E}">
        <p14:creationId xmlns:p14="http://schemas.microsoft.com/office/powerpoint/2010/main" val="4185436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0470669-4E92-7FDD-235A-A68A43EECE1B}"/>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Kreutz R et al. </a:t>
            </a:r>
            <a:r>
              <a:rPr kumimoji="0" lang="en-US" sz="1200" b="0" i="1" u="none" strike="noStrike" kern="1200" cap="none" spc="0" normalizeH="0" baseline="0" noProof="0" dirty="0">
                <a:ln>
                  <a:noFill/>
                </a:ln>
                <a:solidFill>
                  <a:srgbClr val="000000">
                    <a:tint val="75000"/>
                  </a:srgbClr>
                </a:solidFill>
                <a:effectLst/>
                <a:uLnTx/>
                <a:uFillTx/>
                <a:latin typeface="Arial" panose="020B0604020202020204"/>
                <a:ea typeface="+mn-ea"/>
                <a:cs typeface="+mn-cs"/>
              </a:rPr>
              <a:t>J </a:t>
            </a:r>
            <a:r>
              <a:rPr kumimoji="0" lang="en-US" sz="1200" b="0" i="1" u="none" strike="noStrike" kern="1200" cap="none" spc="0" normalizeH="0" baseline="0" noProof="0" dirty="0" err="1">
                <a:ln>
                  <a:noFill/>
                </a:ln>
                <a:solidFill>
                  <a:srgbClr val="000000">
                    <a:tint val="75000"/>
                  </a:srgbClr>
                </a:solidFill>
                <a:effectLst/>
                <a:uLnTx/>
                <a:uFillTx/>
                <a:latin typeface="Arial" panose="020B0604020202020204"/>
                <a:ea typeface="+mn-ea"/>
                <a:cs typeface="+mn-cs"/>
              </a:rPr>
              <a:t>Thromb</a:t>
            </a:r>
            <a:r>
              <a:rPr kumimoji="0" lang="en-US" sz="1200" b="0" i="1" u="none" strike="noStrike" kern="1200" cap="none" spc="0" normalizeH="0" baseline="0" noProof="0" dirty="0">
                <a:ln>
                  <a:noFill/>
                </a:ln>
                <a:solidFill>
                  <a:srgbClr val="000000">
                    <a:tint val="75000"/>
                  </a:srgbClr>
                </a:solidFill>
                <a:effectLst/>
                <a:uLnTx/>
                <a:uFillTx/>
                <a:latin typeface="Arial" panose="020B0604020202020204"/>
                <a:ea typeface="+mn-ea"/>
                <a:cs typeface="+mn-cs"/>
              </a:rPr>
              <a:t> </a:t>
            </a:r>
            <a:r>
              <a:rPr kumimoji="0" lang="en-US" sz="1200" b="0" i="1" u="none" strike="noStrike" kern="1200" cap="none" spc="0" normalizeH="0" baseline="0" noProof="0" dirty="0" err="1">
                <a:ln>
                  <a:noFill/>
                </a:ln>
                <a:solidFill>
                  <a:srgbClr val="000000">
                    <a:tint val="75000"/>
                  </a:srgbClr>
                </a:solidFill>
                <a:effectLst/>
                <a:uLnTx/>
                <a:uFillTx/>
                <a:latin typeface="Arial" panose="020B0604020202020204"/>
                <a:ea typeface="+mn-ea"/>
                <a:cs typeface="+mn-cs"/>
              </a:rPr>
              <a:t>Haemost</a:t>
            </a: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 2017;15(10):2017-28.</a:t>
            </a:r>
          </a:p>
        </p:txBody>
      </p:sp>
      <p:sp>
        <p:nvSpPr>
          <p:cNvPr id="2" name="Title 1"/>
          <p:cNvSpPr>
            <a:spLocks noGrp="1"/>
          </p:cNvSpPr>
          <p:nvPr>
            <p:ph type="title"/>
          </p:nvPr>
        </p:nvSpPr>
        <p:spPr>
          <a:xfrm>
            <a:off x="609600" y="199505"/>
            <a:ext cx="10744200" cy="1185577"/>
          </a:xfrm>
        </p:spPr>
        <p:txBody>
          <a:bodyPr>
            <a:normAutofit/>
          </a:bodyPr>
          <a:lstStyle/>
          <a:p>
            <a:r>
              <a:rPr lang="en-US" dirty="0"/>
              <a:t>Pharmacokinetics of Anti-</a:t>
            </a:r>
            <a:r>
              <a:rPr lang="en-US" dirty="0" err="1"/>
              <a:t>Xa</a:t>
            </a:r>
            <a:r>
              <a:rPr lang="en-US" dirty="0"/>
              <a:t> DOACs</a:t>
            </a:r>
          </a:p>
        </p:txBody>
      </p:sp>
      <p:pic>
        <p:nvPicPr>
          <p:cNvPr id="25" name="Main graphic">
            <a:extLst>
              <a:ext uri="{FF2B5EF4-FFF2-40B4-BE49-F238E27FC236}">
                <a16:creationId xmlns:a16="http://schemas.microsoft.com/office/drawing/2014/main" id="{6CC0A4AA-B1FC-2FAE-DA66-B14ABA11605D}"/>
              </a:ext>
            </a:extLst>
          </p:cNvPr>
          <p:cNvPicPr/>
          <p:nvPr/>
        </p:nvPicPr>
        <p:blipFill>
          <a:blip r:embed="rId2"/>
          <a:stretch/>
        </p:blipFill>
        <p:spPr>
          <a:xfrm>
            <a:off x="1344475" y="1657351"/>
            <a:ext cx="8772664" cy="4724917"/>
          </a:xfrm>
          <a:prstGeom prst="rect">
            <a:avLst/>
          </a:prstGeom>
          <a:ln>
            <a:noFill/>
          </a:ln>
        </p:spPr>
      </p:pic>
      <p:cxnSp>
        <p:nvCxnSpPr>
          <p:cNvPr id="31" name="Straight Connector 30">
            <a:extLst>
              <a:ext uri="{FF2B5EF4-FFF2-40B4-BE49-F238E27FC236}">
                <a16:creationId xmlns:a16="http://schemas.microsoft.com/office/drawing/2014/main" id="{4222111E-51B0-4409-74C9-CC417DFD0D4F}"/>
              </a:ext>
            </a:extLst>
          </p:cNvPr>
          <p:cNvCxnSpPr>
            <a:cxnSpLocks/>
          </p:cNvCxnSpPr>
          <p:nvPr/>
        </p:nvCxnSpPr>
        <p:spPr>
          <a:xfrm>
            <a:off x="2447595" y="1417639"/>
            <a:ext cx="0" cy="4964629"/>
          </a:xfrm>
          <a:prstGeom prst="line">
            <a:avLst/>
          </a:prstGeom>
          <a:ln w="25400">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335A118A-C087-82B8-019C-7CE60020F08A}"/>
              </a:ext>
            </a:extLst>
          </p:cNvPr>
          <p:cNvCxnSpPr>
            <a:cxnSpLocks/>
          </p:cNvCxnSpPr>
          <p:nvPr/>
        </p:nvCxnSpPr>
        <p:spPr>
          <a:xfrm>
            <a:off x="5423925" y="1417639"/>
            <a:ext cx="0" cy="4964629"/>
          </a:xfrm>
          <a:prstGeom prst="line">
            <a:avLst/>
          </a:prstGeom>
          <a:ln w="25400">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47822DD2-F169-A716-B23F-492E71527006}"/>
              </a:ext>
            </a:extLst>
          </p:cNvPr>
          <p:cNvCxnSpPr>
            <a:cxnSpLocks/>
          </p:cNvCxnSpPr>
          <p:nvPr/>
        </p:nvCxnSpPr>
        <p:spPr>
          <a:xfrm>
            <a:off x="7125791" y="1417639"/>
            <a:ext cx="15967" cy="4964629"/>
          </a:xfrm>
          <a:prstGeom prst="line">
            <a:avLst/>
          </a:prstGeom>
          <a:ln w="25400">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AEE1F430-3208-798A-5417-E596EB251CFD}"/>
              </a:ext>
            </a:extLst>
          </p:cNvPr>
          <p:cNvSpPr txBox="1"/>
          <p:nvPr/>
        </p:nvSpPr>
        <p:spPr>
          <a:xfrm>
            <a:off x="2447593" y="1435349"/>
            <a:ext cx="1285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Oxygen" panose="02000503000000000000" pitchFamily="2" charset="77"/>
                <a:ea typeface="+mn-ea"/>
                <a:cs typeface="+mn-cs"/>
              </a:rPr>
              <a:t>Taken as prescribed</a:t>
            </a:r>
          </a:p>
        </p:txBody>
      </p:sp>
      <p:sp>
        <p:nvSpPr>
          <p:cNvPr id="35" name="TextBox 34">
            <a:extLst>
              <a:ext uri="{FF2B5EF4-FFF2-40B4-BE49-F238E27FC236}">
                <a16:creationId xmlns:a16="http://schemas.microsoft.com/office/drawing/2014/main" id="{950E4B92-5C65-5DF8-0BDF-BC7B44D4D044}"/>
              </a:ext>
            </a:extLst>
          </p:cNvPr>
          <p:cNvSpPr txBox="1"/>
          <p:nvPr/>
        </p:nvSpPr>
        <p:spPr>
          <a:xfrm>
            <a:off x="5423925" y="1435351"/>
            <a:ext cx="15635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Oxygen" panose="02000503000000000000" pitchFamily="2" charset="77"/>
                <a:ea typeface="+mn-ea"/>
                <a:cs typeface="+mn-cs"/>
              </a:rPr>
              <a:t>Missed morning dose</a:t>
            </a:r>
          </a:p>
        </p:txBody>
      </p:sp>
      <p:sp>
        <p:nvSpPr>
          <p:cNvPr id="36" name="TextBox 35">
            <a:extLst>
              <a:ext uri="{FF2B5EF4-FFF2-40B4-BE49-F238E27FC236}">
                <a16:creationId xmlns:a16="http://schemas.microsoft.com/office/drawing/2014/main" id="{4D0014F7-75CF-CBE7-D392-FA0FFF3B94EB}"/>
              </a:ext>
            </a:extLst>
          </p:cNvPr>
          <p:cNvSpPr txBox="1"/>
          <p:nvPr/>
        </p:nvSpPr>
        <p:spPr>
          <a:xfrm>
            <a:off x="7166187" y="2813447"/>
            <a:ext cx="15635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Oxygen" panose="02000503000000000000" pitchFamily="2" charset="77"/>
                <a:ea typeface="+mn-ea"/>
                <a:cs typeface="+mn-cs"/>
              </a:rPr>
              <a:t>Missed both doses</a:t>
            </a:r>
          </a:p>
        </p:txBody>
      </p:sp>
      <p:sp>
        <p:nvSpPr>
          <p:cNvPr id="41" name="Rectangle 40">
            <a:extLst>
              <a:ext uri="{FF2B5EF4-FFF2-40B4-BE49-F238E27FC236}">
                <a16:creationId xmlns:a16="http://schemas.microsoft.com/office/drawing/2014/main" id="{F99E37FF-0F2D-9F2A-1188-0B1CD89DA53A}"/>
              </a:ext>
            </a:extLst>
          </p:cNvPr>
          <p:cNvSpPr/>
          <p:nvPr/>
        </p:nvSpPr>
        <p:spPr>
          <a:xfrm>
            <a:off x="2447595" y="4101075"/>
            <a:ext cx="4694163" cy="1585349"/>
          </a:xfrm>
          <a:prstGeom prst="rect">
            <a:avLst/>
          </a:prstGeom>
          <a:solidFill>
            <a:srgbClr val="FF0000">
              <a:alpha val="825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xygen" panose="02000503000000000000" pitchFamily="2" charset="77"/>
              <a:ea typeface="+mn-ea"/>
              <a:cs typeface="+mn-cs"/>
            </a:endParaRPr>
          </a:p>
        </p:txBody>
      </p:sp>
      <p:cxnSp>
        <p:nvCxnSpPr>
          <p:cNvPr id="3" name="Straight Connector 2">
            <a:extLst>
              <a:ext uri="{FF2B5EF4-FFF2-40B4-BE49-F238E27FC236}">
                <a16:creationId xmlns:a16="http://schemas.microsoft.com/office/drawing/2014/main" id="{1351DEFB-3C83-AF7E-2B4B-1377C4538F84}"/>
              </a:ext>
            </a:extLst>
          </p:cNvPr>
          <p:cNvCxnSpPr>
            <a:cxnSpLocks/>
          </p:cNvCxnSpPr>
          <p:nvPr/>
        </p:nvCxnSpPr>
        <p:spPr>
          <a:xfrm flipH="1">
            <a:off x="1493077" y="4101075"/>
            <a:ext cx="7003191" cy="0"/>
          </a:xfrm>
          <a:prstGeom prst="line">
            <a:avLst/>
          </a:prstGeom>
          <a:ln w="25400">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E76B2721-9539-A4F3-9BEC-41C7A17CA8A7}"/>
              </a:ext>
            </a:extLst>
          </p:cNvPr>
          <p:cNvCxnSpPr>
            <a:cxnSpLocks/>
          </p:cNvCxnSpPr>
          <p:nvPr/>
        </p:nvCxnSpPr>
        <p:spPr>
          <a:xfrm flipH="1">
            <a:off x="1493077" y="5061181"/>
            <a:ext cx="7003191" cy="0"/>
          </a:xfrm>
          <a:prstGeom prst="line">
            <a:avLst/>
          </a:prstGeom>
          <a:ln w="25400">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54F374D5-8A25-FA15-C07E-15CBB252F3A9}"/>
              </a:ext>
            </a:extLst>
          </p:cNvPr>
          <p:cNvCxnSpPr>
            <a:cxnSpLocks/>
          </p:cNvCxnSpPr>
          <p:nvPr/>
        </p:nvCxnSpPr>
        <p:spPr>
          <a:xfrm flipH="1">
            <a:off x="1391478" y="5683248"/>
            <a:ext cx="7003191" cy="0"/>
          </a:xfrm>
          <a:prstGeom prst="line">
            <a:avLst/>
          </a:prstGeom>
          <a:ln w="25400">
            <a:solidFill>
              <a:srgbClr val="FF0000"/>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1295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dirty="0" err="1"/>
              <a:t>Haematoma</a:t>
            </a:r>
            <a:r>
              <a:rPr lang="en-US" dirty="0"/>
              <a:t> Expansion – Risk Factors</a:t>
            </a:r>
          </a:p>
        </p:txBody>
      </p:sp>
      <p:pic>
        <p:nvPicPr>
          <p:cNvPr id="20482" name="Picture 2">
            <a:extLst>
              <a:ext uri="{FF2B5EF4-FFF2-40B4-BE49-F238E27FC236}">
                <a16:creationId xmlns:a16="http://schemas.microsoft.com/office/drawing/2014/main" id="{B16A4AFE-902E-2CCF-96C8-B0D16253D54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4051"/>
          <a:stretch/>
        </p:blipFill>
        <p:spPr bwMode="auto">
          <a:xfrm>
            <a:off x="6096002" y="1606954"/>
            <a:ext cx="5249863" cy="3646249"/>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a:extLst>
              <a:ext uri="{FF2B5EF4-FFF2-40B4-BE49-F238E27FC236}">
                <a16:creationId xmlns:a16="http://schemas.microsoft.com/office/drawing/2014/main" id="{BB01681A-9A5B-A08B-369D-9A7BD97EFCE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171" b="50880"/>
          <a:stretch/>
        </p:blipFill>
        <p:spPr bwMode="auto">
          <a:xfrm>
            <a:off x="611033" y="1606954"/>
            <a:ext cx="5249863" cy="36462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AB6F051-DC1D-BE34-1949-24C8B42F64E9}"/>
              </a:ext>
            </a:extLst>
          </p:cNvPr>
          <p:cNvSpPr txBox="1"/>
          <p:nvPr/>
        </p:nvSpPr>
        <p:spPr>
          <a:xfrm>
            <a:off x="2750349" y="1233142"/>
            <a:ext cx="971225"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13854"/>
                </a:solidFill>
                <a:effectLst/>
                <a:uLnTx/>
                <a:uFillTx/>
                <a:latin typeface="Arial" panose="020B0604020202020204"/>
                <a:ea typeface="+mn-ea"/>
                <a:cs typeface="Arial" panose="020B0604020202020204" pitchFamily="34" charset="0"/>
              </a:rPr>
              <a:t>Time</a:t>
            </a:r>
          </a:p>
        </p:txBody>
      </p:sp>
      <p:sp>
        <p:nvSpPr>
          <p:cNvPr id="10" name="TextBox 9">
            <a:extLst>
              <a:ext uri="{FF2B5EF4-FFF2-40B4-BE49-F238E27FC236}">
                <a16:creationId xmlns:a16="http://schemas.microsoft.com/office/drawing/2014/main" id="{40EF48D8-3AEE-95CA-7BEF-20A4DFA531FC}"/>
              </a:ext>
            </a:extLst>
          </p:cNvPr>
          <p:cNvSpPr txBox="1"/>
          <p:nvPr/>
        </p:nvSpPr>
        <p:spPr>
          <a:xfrm>
            <a:off x="8470427" y="1237250"/>
            <a:ext cx="1409360" cy="523220"/>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13854"/>
                </a:solidFill>
                <a:effectLst/>
                <a:uLnTx/>
                <a:uFillTx/>
                <a:latin typeface="Arial" panose="020B0604020202020204"/>
                <a:ea typeface="+mn-ea"/>
                <a:cs typeface="Arial" panose="020B0604020202020204" pitchFamily="34" charset="0"/>
              </a:rPr>
              <a:t>Volume</a:t>
            </a:r>
          </a:p>
        </p:txBody>
      </p:sp>
      <p:cxnSp>
        <p:nvCxnSpPr>
          <p:cNvPr id="11" name="Straight Connector 10">
            <a:extLst>
              <a:ext uri="{FF2B5EF4-FFF2-40B4-BE49-F238E27FC236}">
                <a16:creationId xmlns:a16="http://schemas.microsoft.com/office/drawing/2014/main" id="{2466FAC1-FA82-5F56-2BF8-363B8683EBE6}"/>
              </a:ext>
            </a:extLst>
          </p:cNvPr>
          <p:cNvCxnSpPr>
            <a:cxnSpLocks/>
          </p:cNvCxnSpPr>
          <p:nvPr/>
        </p:nvCxnSpPr>
        <p:spPr>
          <a:xfrm>
            <a:off x="1583499" y="1971998"/>
            <a:ext cx="0" cy="2701647"/>
          </a:xfrm>
          <a:prstGeom prst="line">
            <a:avLst/>
          </a:prstGeom>
          <a:ln w="38100">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4AF078C-CA19-2273-06D0-8345F1A4B2E1}"/>
              </a:ext>
            </a:extLst>
          </p:cNvPr>
          <p:cNvCxnSpPr>
            <a:cxnSpLocks/>
            <a:stCxn id="16" idx="1"/>
          </p:cNvCxnSpPr>
          <p:nvPr/>
        </p:nvCxnSpPr>
        <p:spPr>
          <a:xfrm>
            <a:off x="7289482" y="2095698"/>
            <a:ext cx="0" cy="2577947"/>
          </a:xfrm>
          <a:prstGeom prst="line">
            <a:avLst/>
          </a:prstGeom>
          <a:ln w="38100">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DAD24716-6017-27F3-54EE-21CFB2390533}"/>
              </a:ext>
            </a:extLst>
          </p:cNvPr>
          <p:cNvSpPr txBox="1"/>
          <p:nvPr/>
        </p:nvSpPr>
        <p:spPr>
          <a:xfrm>
            <a:off x="7289482" y="1864865"/>
            <a:ext cx="1285867"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xygen" panose="02000503000000000000" pitchFamily="2" charset="77"/>
                <a:ea typeface="+mn-ea"/>
                <a:cs typeface="+mn-cs"/>
              </a:rPr>
              <a:t>20 ml</a:t>
            </a:r>
          </a:p>
        </p:txBody>
      </p:sp>
      <p:sp>
        <p:nvSpPr>
          <p:cNvPr id="6" name="TextBox 5">
            <a:extLst>
              <a:ext uri="{FF2B5EF4-FFF2-40B4-BE49-F238E27FC236}">
                <a16:creationId xmlns:a16="http://schemas.microsoft.com/office/drawing/2014/main" id="{20F3E274-7648-36C0-D370-446315E700D6}"/>
              </a:ext>
            </a:extLst>
          </p:cNvPr>
          <p:cNvSpPr txBox="1"/>
          <p:nvPr/>
        </p:nvSpPr>
        <p:spPr>
          <a:xfrm>
            <a:off x="611033" y="5472891"/>
            <a:ext cx="11263471" cy="830997"/>
          </a:xfrm>
          <a:prstGeom prst="rect">
            <a:avLst/>
          </a:prstGeom>
          <a:noFill/>
        </p:spPr>
        <p:txBody>
          <a:bodyPr wrap="square" rtlCol="0">
            <a:spAutoFit/>
          </a:bodyPr>
          <a:lstStyle/>
          <a:p>
            <a:pPr marL="285744" marR="0" lvl="0" indent="-28574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Individual patient data meta-analysis: curves derived from 5076 patients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taking anticoagulant therapy</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44" marR="0" lvl="0" indent="-28574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 underestimated probability of expansion in 351 patients taking anticoagulant therapy</a:t>
            </a:r>
          </a:p>
          <a:p>
            <a:pPr marL="285744" marR="0" lvl="0" indent="-28574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Discrimination remained good (0·73, 0·68–0·79) versus non-anticoagulated validation cohort (0·76, 0·73–0·79)</a:t>
            </a:r>
          </a:p>
        </p:txBody>
      </p:sp>
      <p:cxnSp>
        <p:nvCxnSpPr>
          <p:cNvPr id="4" name="Straight Connector 3">
            <a:extLst>
              <a:ext uri="{FF2B5EF4-FFF2-40B4-BE49-F238E27FC236}">
                <a16:creationId xmlns:a16="http://schemas.microsoft.com/office/drawing/2014/main" id="{BB72B499-3EA3-D6E4-C1E0-21BB0518ED01}"/>
              </a:ext>
            </a:extLst>
          </p:cNvPr>
          <p:cNvCxnSpPr>
            <a:cxnSpLocks/>
          </p:cNvCxnSpPr>
          <p:nvPr/>
        </p:nvCxnSpPr>
        <p:spPr>
          <a:xfrm>
            <a:off x="5711957" y="1971998"/>
            <a:ext cx="0" cy="2701647"/>
          </a:xfrm>
          <a:prstGeom prst="line">
            <a:avLst/>
          </a:prstGeom>
          <a:ln w="38100">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AFFBE9CE-235B-B2D3-AB34-FCAC4B7D4DC9}"/>
              </a:ext>
            </a:extLst>
          </p:cNvPr>
          <p:cNvSpPr/>
          <p:nvPr/>
        </p:nvSpPr>
        <p:spPr>
          <a:xfrm>
            <a:off x="1199457" y="3633019"/>
            <a:ext cx="4518603" cy="768085"/>
          </a:xfrm>
          <a:prstGeom prst="rect">
            <a:avLst/>
          </a:prstGeom>
          <a:solidFill>
            <a:srgbClr val="FF0000">
              <a:alpha val="2724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xygen" panose="02000503000000000000" pitchFamily="2" charset="77"/>
              <a:ea typeface="+mn-ea"/>
              <a:cs typeface="+mn-cs"/>
            </a:endParaRPr>
          </a:p>
        </p:txBody>
      </p:sp>
      <p:sp>
        <p:nvSpPr>
          <p:cNvPr id="7" name="TextBox 6">
            <a:extLst>
              <a:ext uri="{FF2B5EF4-FFF2-40B4-BE49-F238E27FC236}">
                <a16:creationId xmlns:a16="http://schemas.microsoft.com/office/drawing/2014/main" id="{FD33344A-6DB5-BEB2-D452-503FDB91FFFF}"/>
              </a:ext>
            </a:extLst>
          </p:cNvPr>
          <p:cNvSpPr txBox="1"/>
          <p:nvPr/>
        </p:nvSpPr>
        <p:spPr>
          <a:xfrm>
            <a:off x="4810132" y="1864865"/>
            <a:ext cx="1285867"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xygen" panose="02000503000000000000" pitchFamily="2" charset="77"/>
                <a:ea typeface="+mn-ea"/>
                <a:cs typeface="+mn-cs"/>
              </a:rPr>
              <a:t>24 h</a:t>
            </a:r>
          </a:p>
        </p:txBody>
      </p:sp>
      <p:sp>
        <p:nvSpPr>
          <p:cNvPr id="8" name="TextBox 7">
            <a:extLst>
              <a:ext uri="{FF2B5EF4-FFF2-40B4-BE49-F238E27FC236}">
                <a16:creationId xmlns:a16="http://schemas.microsoft.com/office/drawing/2014/main" id="{04C7C664-308A-E0A0-988E-C16AE2E3914B}"/>
              </a:ext>
            </a:extLst>
          </p:cNvPr>
          <p:cNvSpPr txBox="1"/>
          <p:nvPr/>
        </p:nvSpPr>
        <p:spPr>
          <a:xfrm>
            <a:off x="1583499" y="1864865"/>
            <a:ext cx="1285867"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xygen" panose="02000503000000000000" pitchFamily="2" charset="77"/>
                <a:ea typeface="+mn-ea"/>
                <a:cs typeface="+mn-cs"/>
              </a:rPr>
              <a:t>2 h</a:t>
            </a:r>
          </a:p>
        </p:txBody>
      </p:sp>
      <p:sp>
        <p:nvSpPr>
          <p:cNvPr id="12" name="Rectangle 11">
            <a:extLst>
              <a:ext uri="{FF2B5EF4-FFF2-40B4-BE49-F238E27FC236}">
                <a16:creationId xmlns:a16="http://schemas.microsoft.com/office/drawing/2014/main" id="{9C2379C0-9581-4036-0196-CA1077D04AE7}"/>
              </a:ext>
            </a:extLst>
          </p:cNvPr>
          <p:cNvSpPr/>
          <p:nvPr/>
        </p:nvSpPr>
        <p:spPr>
          <a:xfrm>
            <a:off x="6690527" y="3537008"/>
            <a:ext cx="598953" cy="311928"/>
          </a:xfrm>
          <a:prstGeom prst="rect">
            <a:avLst/>
          </a:prstGeom>
          <a:solidFill>
            <a:srgbClr val="FF0000">
              <a:alpha val="2724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xygen" panose="02000503000000000000" pitchFamily="2" charset="77"/>
              <a:ea typeface="+mn-ea"/>
              <a:cs typeface="+mn-cs"/>
            </a:endParaRPr>
          </a:p>
        </p:txBody>
      </p:sp>
      <p:sp>
        <p:nvSpPr>
          <p:cNvPr id="13" name="Footer Placeholder 12">
            <a:extLst>
              <a:ext uri="{FF2B5EF4-FFF2-40B4-BE49-F238E27FC236}">
                <a16:creationId xmlns:a16="http://schemas.microsoft.com/office/drawing/2014/main" id="{D90DA333-B2D1-2863-021A-D2959AA29C6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Al-Shahi Salman et al. </a:t>
            </a:r>
            <a:r>
              <a:rPr kumimoji="0" lang="en-US" sz="1200" b="0" i="1" u="none" strike="noStrike" kern="1200" cap="none" spc="0" normalizeH="0" baseline="0" noProof="0" dirty="0">
                <a:ln>
                  <a:noFill/>
                </a:ln>
                <a:solidFill>
                  <a:srgbClr val="000000">
                    <a:tint val="75000"/>
                  </a:srgbClr>
                </a:solidFill>
                <a:effectLst/>
                <a:uLnTx/>
                <a:uFillTx/>
                <a:latin typeface="Arial" panose="020B0604020202020204"/>
                <a:ea typeface="+mn-ea"/>
                <a:cs typeface="+mn-cs"/>
              </a:rPr>
              <a:t>Lancet Neurol. </a:t>
            </a: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2018;17(10):885-94.</a:t>
            </a:r>
          </a:p>
        </p:txBody>
      </p:sp>
    </p:spTree>
    <p:extLst>
      <p:ext uri="{BB962C8B-B14F-4D97-AF65-F5344CB8AC3E}">
        <p14:creationId xmlns:p14="http://schemas.microsoft.com/office/powerpoint/2010/main" val="59909806"/>
      </p:ext>
    </p:extLst>
  </p:cSld>
  <p:clrMapOvr>
    <a:masterClrMapping/>
  </p:clrMapOvr>
</p:sld>
</file>

<file path=ppt/theme/theme1.xml><?xml version="1.0" encoding="utf-8"?>
<a:theme xmlns:a="http://schemas.openxmlformats.org/drawingml/2006/main" name="EMCREG-MedEd Dual">
  <a:themeElements>
    <a:clrScheme name="EMCREG-MedEd">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Emed-19-Gray" id="{3E2747F6-3850-45A0-AD4B-0BFE41BD25E7}" vid="{FAD19B55-A48C-4568-AD87-F3AAE2540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871</Words>
  <Application>Microsoft Macintosh PowerPoint</Application>
  <PresentationFormat>Widescreen</PresentationFormat>
  <Paragraphs>90</Paragraphs>
  <Slides>11</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Century Gothic</vt:lpstr>
      <vt:lpstr>Oxygen</vt:lpstr>
      <vt:lpstr>Trebuchet MS</vt:lpstr>
      <vt:lpstr>EMCREG-MedEd Dual</vt:lpstr>
      <vt:lpstr>Office Theme</vt:lpstr>
      <vt:lpstr>Delivery of an ICH Care Bundle: Illustrative Case</vt:lpstr>
      <vt:lpstr>PowerPoint Presentation</vt:lpstr>
      <vt:lpstr>Disclaimer</vt:lpstr>
      <vt:lpstr>Case – History and Examination</vt:lpstr>
      <vt:lpstr>CT Brain Scan</vt:lpstr>
      <vt:lpstr>Further Assessment</vt:lpstr>
      <vt:lpstr>Management</vt:lpstr>
      <vt:lpstr>Pharmacokinetics of Anti-Xa DOACs</vt:lpstr>
      <vt:lpstr>Haematoma Expansion – Risk Factors</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Delivery of an ICH Care Bundle: Illustrative Case</dc:title>
  <dc:subject/>
  <dc:creator>MedEd On The Go</dc:creator>
  <cp:keywords/>
  <dc:description/>
  <cp:lastModifiedBy>Moriah Diethorn</cp:lastModifiedBy>
  <cp:revision>6</cp:revision>
  <dcterms:created xsi:type="dcterms:W3CDTF">2023-09-26T13:43:52Z</dcterms:created>
  <dcterms:modified xsi:type="dcterms:W3CDTF">2023-09-29T12:49:55Z</dcterms:modified>
  <cp:category/>
</cp:coreProperties>
</file>