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17"/>
  </p:notesMasterIdLst>
  <p:sldIdLst>
    <p:sldId id="422" r:id="rId3"/>
    <p:sldId id="265" r:id="rId4"/>
    <p:sldId id="256" r:id="rId5"/>
    <p:sldId id="3684" r:id="rId6"/>
    <p:sldId id="3679" r:id="rId7"/>
    <p:sldId id="812" r:id="rId8"/>
    <p:sldId id="3680" r:id="rId9"/>
    <p:sldId id="675" r:id="rId10"/>
    <p:sldId id="3681" r:id="rId11"/>
    <p:sldId id="3682" r:id="rId12"/>
    <p:sldId id="879" r:id="rId13"/>
    <p:sldId id="3683" r:id="rId14"/>
    <p:sldId id="870"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9E1FB-BC1E-3742-A899-70EBAAC883C9}" type="datetimeFigureOut">
              <a:rPr lang="en-US" smtClean="0"/>
              <a:t>9/29/23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7C4CD-DB6D-C940-A8B9-370764061702}" type="slidenum">
              <a:rPr lang="en-US" smtClean="0"/>
              <a:t>‹#›</a:t>
            </a:fld>
            <a:endParaRPr lang="en-US"/>
          </a:p>
        </p:txBody>
      </p:sp>
    </p:spTree>
    <p:extLst>
      <p:ext uri="{BB962C8B-B14F-4D97-AF65-F5344CB8AC3E}">
        <p14:creationId xmlns:p14="http://schemas.microsoft.com/office/powerpoint/2010/main" val="174298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91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78975" y="4716667"/>
            <a:ext cx="5431790" cy="4468415"/>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225" name="Shape 225"/>
          <p:cNvSpPr>
            <a:spLocks noGrp="1" noRot="1" noChangeAspect="1"/>
          </p:cNvSpPr>
          <p:nvPr>
            <p:ph type="sldImg" idx="2"/>
          </p:nvPr>
        </p:nvSpPr>
        <p:spPr>
          <a:xfrm>
            <a:off x="85725"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32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78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034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299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69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61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94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05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36DA0-9D6D-4126-9686-367A88B15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00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66875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7287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08899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732317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2C950F1-3393-44F0-9F30-58B261E63366}" type="datetimeFigureOut">
              <a:rPr lang="de-DE" smtClean="0"/>
              <a:t>29.09.23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D603E-5E12-418E-8897-FD3E97DEF4A7}" type="slidenum">
              <a:rPr lang="de-DE" smtClean="0"/>
              <a:t>‹#›</a:t>
            </a:fld>
            <a:endParaRPr lang="de-DE"/>
          </a:p>
        </p:txBody>
      </p:sp>
    </p:spTree>
    <p:extLst>
      <p:ext uri="{BB962C8B-B14F-4D97-AF65-F5344CB8AC3E}">
        <p14:creationId xmlns:p14="http://schemas.microsoft.com/office/powerpoint/2010/main" val="1772226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2110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72393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85891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44696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6689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2017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1016014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02663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92457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20818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3076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2024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410490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633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2555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27898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8601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6871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9731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5">
            <a:extLst>
              <a:ext uri="{BEBA8EAE-BF5A-486C-A8C5-ECC9F3942E4B}">
                <a14:imgProps xmlns:a14="http://schemas.microsoft.com/office/drawing/2010/main">
                  <a14:imgLayer r:embed="rId16">
                    <a14:imgEffect>
                      <a14:sharpenSoften amount="-100000"/>
                    </a14:imgEffect>
                  </a14:imgLayer>
                </a14:imgProps>
              </a:ext>
              <a:ext uri="{28A0092B-C50C-407E-A947-70E740481C1C}">
                <a14:useLocalDpi xmlns:a14="http://schemas.microsoft.com/office/drawing/2010/main" val="0"/>
              </a:ext>
            </a:extLst>
          </a:blip>
          <a:srcRect b="89063"/>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065791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6179389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036"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salford royal logo"/>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AutoShape 4" descr="Image result for salford royal logo"/>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32B7B0C-49EC-656A-F4D3-627D5642A51B}"/>
              </a:ext>
            </a:extLst>
          </p:cNvPr>
          <p:cNvSpPr>
            <a:spLocks noGrp="1"/>
          </p:cNvSpPr>
          <p:nvPr>
            <p:ph type="title"/>
          </p:nvPr>
        </p:nvSpPr>
        <p:spPr>
          <a:xfrm>
            <a:off x="609600" y="1709738"/>
            <a:ext cx="10681699" cy="2852737"/>
          </a:xfrm>
        </p:spPr>
        <p:txBody>
          <a:bodyPr>
            <a:normAutofit/>
          </a:bodyPr>
          <a:lstStyle/>
          <a:p>
            <a:r>
              <a:rPr lang="en-GB" altLang="en-US" dirty="0"/>
              <a:t>Intracranial </a:t>
            </a:r>
            <a:r>
              <a:rPr lang="en-GB" altLang="en-US" dirty="0" err="1"/>
              <a:t>Hemorrhage</a:t>
            </a:r>
            <a:r>
              <a:rPr lang="en-GB" altLang="en-US" dirty="0"/>
              <a:t>: Decreasing Time to Treatment to Improve Outcomes</a:t>
            </a:r>
            <a:endParaRPr lang="en-US" dirty="0"/>
          </a:p>
        </p:txBody>
      </p:sp>
      <p:sp>
        <p:nvSpPr>
          <p:cNvPr id="7" name="Text Placeholder 6">
            <a:extLst>
              <a:ext uri="{FF2B5EF4-FFF2-40B4-BE49-F238E27FC236}">
                <a16:creationId xmlns:a16="http://schemas.microsoft.com/office/drawing/2014/main" id="{BA3A7E23-1A70-903B-DE23-A4ACF8D3DBA0}"/>
              </a:ext>
            </a:extLst>
          </p:cNvPr>
          <p:cNvSpPr>
            <a:spLocks noGrp="1"/>
          </p:cNvSpPr>
          <p:nvPr>
            <p:ph type="body" idx="1"/>
          </p:nvPr>
        </p:nvSpPr>
        <p:spPr>
          <a:xfrm>
            <a:off x="609601" y="4589463"/>
            <a:ext cx="10515600" cy="1500187"/>
          </a:xfrm>
        </p:spPr>
        <p:txBody>
          <a:bodyPr>
            <a:normAutofit/>
          </a:bodyPr>
          <a:lstStyle/>
          <a:p>
            <a:r>
              <a:rPr lang="en-GB" altLang="en-US" b="1" dirty="0"/>
              <a:t>Adrian Parry-Jones, MD, PhD, FRCP</a:t>
            </a:r>
            <a:br>
              <a:rPr lang="en-GB" altLang="en-US" b="1" dirty="0"/>
            </a:br>
            <a:r>
              <a:rPr lang="en-GB" altLang="en-US" dirty="0"/>
              <a:t>Consultant Neurologist, Northern Care Alliance NHS Foundation Trust</a:t>
            </a:r>
            <a:br>
              <a:rPr lang="en-GB" altLang="en-US" dirty="0"/>
            </a:br>
            <a:r>
              <a:rPr lang="en-US" altLang="en-US" dirty="0"/>
              <a:t>Geoffrey Jefferson Brain Research Centre</a:t>
            </a:r>
            <a:br>
              <a:rPr lang="en-US" altLang="en-US" dirty="0"/>
            </a:br>
            <a:r>
              <a:rPr lang="en-US" altLang="en-US" dirty="0"/>
              <a:t>University of Manchester</a:t>
            </a:r>
            <a:br>
              <a:rPr lang="en-US" altLang="en-US" dirty="0"/>
            </a:br>
            <a:r>
              <a:rPr lang="en-US" altLang="en-US" dirty="0"/>
              <a:t>Manchester, UK</a:t>
            </a:r>
            <a:endParaRPr lang="en-GB" altLang="en-US" dirty="0"/>
          </a:p>
          <a:p>
            <a:endParaRPr lang="en-US" dirty="0"/>
          </a:p>
        </p:txBody>
      </p:sp>
    </p:spTree>
    <p:extLst>
      <p:ext uri="{BB962C8B-B14F-4D97-AF65-F5344CB8AC3E}">
        <p14:creationId xmlns:p14="http://schemas.microsoft.com/office/powerpoint/2010/main" val="204728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09687-F222-5144-B538-CBCEAF52DC54}"/>
              </a:ext>
            </a:extLst>
          </p:cNvPr>
          <p:cNvPicPr>
            <a:picLocks noChangeAspect="1"/>
          </p:cNvPicPr>
          <p:nvPr/>
        </p:nvPicPr>
        <p:blipFill>
          <a:blip r:embed="rId3"/>
          <a:stretch>
            <a:fillRect/>
          </a:stretch>
        </p:blipFill>
        <p:spPr>
          <a:xfrm>
            <a:off x="279400" y="1092200"/>
            <a:ext cx="11633200" cy="4673600"/>
          </a:xfrm>
          <a:prstGeom prst="rect">
            <a:avLst/>
          </a:prstGeom>
        </p:spPr>
      </p:pic>
      <p:cxnSp>
        <p:nvCxnSpPr>
          <p:cNvPr id="12" name="Straight Arrow Connector 11"/>
          <p:cNvCxnSpPr/>
          <p:nvPr/>
        </p:nvCxnSpPr>
        <p:spPr>
          <a:xfrm flipV="1">
            <a:off x="7728181" y="5616288"/>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614F039-D369-834E-B436-C9368556748F}"/>
              </a:ext>
            </a:extLst>
          </p:cNvPr>
          <p:cNvPicPr>
            <a:picLocks noChangeAspect="1"/>
          </p:cNvPicPr>
          <p:nvPr/>
        </p:nvPicPr>
        <p:blipFill rotWithShape="1">
          <a:blip r:embed="rId4"/>
          <a:srcRect r="36690"/>
          <a:stretch/>
        </p:blipFill>
        <p:spPr>
          <a:xfrm>
            <a:off x="279400" y="1092200"/>
            <a:ext cx="7364984" cy="4673600"/>
          </a:xfrm>
          <a:prstGeom prst="rect">
            <a:avLst/>
          </a:prstGeom>
        </p:spPr>
      </p:pic>
      <p:sp>
        <p:nvSpPr>
          <p:cNvPr id="13" name="TextBox 12"/>
          <p:cNvSpPr txBox="1"/>
          <p:nvPr/>
        </p:nvSpPr>
        <p:spPr>
          <a:xfrm>
            <a:off x="5898197" y="5983403"/>
            <a:ext cx="365997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BE3540"/>
                </a:solidFill>
                <a:effectLst/>
                <a:uLnTx/>
                <a:uFillTx/>
                <a:latin typeface="Arial" panose="020B0604020202020204" pitchFamily="34" charset="0"/>
                <a:ea typeface="+mn-ea"/>
                <a:cs typeface="Arial" panose="020B0604020202020204" pitchFamily="34" charset="0"/>
              </a:rPr>
              <a:t>Stay in ED until target reached</a:t>
            </a:r>
          </a:p>
        </p:txBody>
      </p:sp>
      <p:cxnSp>
        <p:nvCxnSpPr>
          <p:cNvPr id="17" name="Straight Arrow Connector 16">
            <a:extLst>
              <a:ext uri="{FF2B5EF4-FFF2-40B4-BE49-F238E27FC236}">
                <a16:creationId xmlns:a16="http://schemas.microsoft.com/office/drawing/2014/main" id="{5AEC3E7F-A27C-4C42-97B7-7171683DBA1E}"/>
              </a:ext>
            </a:extLst>
          </p:cNvPr>
          <p:cNvCxnSpPr>
            <a:cxnSpLocks/>
          </p:cNvCxnSpPr>
          <p:nvPr/>
        </p:nvCxnSpPr>
        <p:spPr>
          <a:xfrm>
            <a:off x="4675672" y="4293832"/>
            <a:ext cx="0" cy="3787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F7844DB-7311-D943-972A-C31B2C3133D3}"/>
              </a:ext>
            </a:extLst>
          </p:cNvPr>
          <p:cNvCxnSpPr/>
          <p:nvPr/>
        </p:nvCxnSpPr>
        <p:spPr>
          <a:xfrm flipV="1">
            <a:off x="4079776" y="5616288"/>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0548160-DA0B-09C0-91CB-30FC1F67DC91}"/>
              </a:ext>
            </a:extLst>
          </p:cNvPr>
          <p:cNvSpPr>
            <a:spLocks noGrp="1"/>
          </p:cNvSpPr>
          <p:nvPr>
            <p:ph type="title"/>
          </p:nvPr>
        </p:nvSpPr>
        <p:spPr>
          <a:xfrm>
            <a:off x="609600" y="199505"/>
            <a:ext cx="10744200" cy="1185577"/>
          </a:xfrm>
        </p:spPr>
        <p:txBody>
          <a:bodyPr/>
          <a:lstStyle/>
          <a:p>
            <a:r>
              <a:rPr lang="en-GB" altLang="en-US" dirty="0"/>
              <a:t>PDSA3 - Stay in ED Until Target Met</a:t>
            </a:r>
            <a:endParaRPr lang="en-US" dirty="0"/>
          </a:p>
        </p:txBody>
      </p:sp>
      <p:sp>
        <p:nvSpPr>
          <p:cNvPr id="6" name="TextBox 5">
            <a:extLst>
              <a:ext uri="{FF2B5EF4-FFF2-40B4-BE49-F238E27FC236}">
                <a16:creationId xmlns:a16="http://schemas.microsoft.com/office/drawing/2014/main" id="{1F6E9B83-4087-8017-823A-A5D0C6D9E8AF}"/>
              </a:ext>
            </a:extLst>
          </p:cNvPr>
          <p:cNvSpPr txBox="1"/>
          <p:nvPr/>
        </p:nvSpPr>
        <p:spPr>
          <a:xfrm>
            <a:off x="2965984" y="5983403"/>
            <a:ext cx="226536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BE3540"/>
                </a:solidFill>
                <a:effectLst/>
                <a:uLnTx/>
                <a:uFillTx/>
                <a:latin typeface="Arial" panose="020B0604020202020204" pitchFamily="34" charset="0"/>
                <a:ea typeface="+mn-ea"/>
                <a:cs typeface="Arial" panose="020B0604020202020204" pitchFamily="34" charset="0"/>
              </a:rPr>
              <a:t>Protocol approved</a:t>
            </a:r>
          </a:p>
        </p:txBody>
      </p:sp>
      <p:sp>
        <p:nvSpPr>
          <p:cNvPr id="7" name="TextBox 6">
            <a:extLst>
              <a:ext uri="{FF2B5EF4-FFF2-40B4-BE49-F238E27FC236}">
                <a16:creationId xmlns:a16="http://schemas.microsoft.com/office/drawing/2014/main" id="{53A0A001-F39B-8130-2DEA-E61FA50CEC1E}"/>
              </a:ext>
            </a:extLst>
          </p:cNvPr>
          <p:cNvSpPr txBox="1"/>
          <p:nvPr/>
        </p:nvSpPr>
        <p:spPr>
          <a:xfrm>
            <a:off x="4085036" y="3914030"/>
            <a:ext cx="120898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BE3540"/>
                </a:solidFill>
                <a:effectLst/>
                <a:uLnTx/>
                <a:uFillTx/>
                <a:latin typeface="Arial" panose="020B0604020202020204" pitchFamily="34" charset="0"/>
                <a:ea typeface="+mn-ea"/>
                <a:cs typeface="Arial" panose="020B0604020202020204" pitchFamily="34" charset="0"/>
              </a:rPr>
              <a:t>GTN first</a:t>
            </a:r>
          </a:p>
        </p:txBody>
      </p:sp>
    </p:spTree>
    <p:extLst>
      <p:ext uri="{BB962C8B-B14F-4D97-AF65-F5344CB8AC3E}">
        <p14:creationId xmlns:p14="http://schemas.microsoft.com/office/powerpoint/2010/main" val="401193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F506C-BCE0-6040-B68C-AFCC36AC810B}"/>
              </a:ext>
            </a:extLst>
          </p:cNvPr>
          <p:cNvPicPr>
            <a:picLocks noChangeAspect="1"/>
          </p:cNvPicPr>
          <p:nvPr/>
        </p:nvPicPr>
        <p:blipFill>
          <a:blip r:embed="rId3"/>
          <a:stretch>
            <a:fillRect/>
          </a:stretch>
        </p:blipFill>
        <p:spPr>
          <a:xfrm>
            <a:off x="279400" y="1092200"/>
            <a:ext cx="11633200" cy="4673600"/>
          </a:xfrm>
          <a:prstGeom prst="rect">
            <a:avLst/>
          </a:prstGeom>
        </p:spPr>
      </p:pic>
      <p:cxnSp>
        <p:nvCxnSpPr>
          <p:cNvPr id="20" name="Straight Arrow Connector 19">
            <a:extLst>
              <a:ext uri="{FF2B5EF4-FFF2-40B4-BE49-F238E27FC236}">
                <a16:creationId xmlns:a16="http://schemas.microsoft.com/office/drawing/2014/main" id="{0408CEF9-9BB8-4A48-BCF9-F58594FE2EE1}"/>
              </a:ext>
            </a:extLst>
          </p:cNvPr>
          <p:cNvCxnSpPr/>
          <p:nvPr/>
        </p:nvCxnSpPr>
        <p:spPr>
          <a:xfrm flipV="1">
            <a:off x="7728181" y="5616288"/>
            <a:ext cx="0" cy="36004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76240D-3EAB-534F-97D1-16CA21B1F92C}"/>
              </a:ext>
            </a:extLst>
          </p:cNvPr>
          <p:cNvSpPr txBox="1"/>
          <p:nvPr/>
        </p:nvSpPr>
        <p:spPr>
          <a:xfrm>
            <a:off x="5898197" y="5983403"/>
            <a:ext cx="365997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BE3540"/>
                </a:solidFill>
                <a:effectLst/>
                <a:uLnTx/>
                <a:uFillTx/>
                <a:latin typeface="Arial" panose="020B0604020202020204" pitchFamily="34" charset="0"/>
                <a:ea typeface="+mn-ea"/>
                <a:cs typeface="Arial" panose="020B0604020202020204" pitchFamily="34" charset="0"/>
              </a:rPr>
              <a:t>Stay in ED until target reached</a:t>
            </a:r>
          </a:p>
        </p:txBody>
      </p:sp>
      <p:cxnSp>
        <p:nvCxnSpPr>
          <p:cNvPr id="22" name="Straight Arrow Connector 21">
            <a:extLst>
              <a:ext uri="{FF2B5EF4-FFF2-40B4-BE49-F238E27FC236}">
                <a16:creationId xmlns:a16="http://schemas.microsoft.com/office/drawing/2014/main" id="{0FD6F280-09E7-B843-80A0-5F3CB988A7E1}"/>
              </a:ext>
            </a:extLst>
          </p:cNvPr>
          <p:cNvCxnSpPr/>
          <p:nvPr/>
        </p:nvCxnSpPr>
        <p:spPr>
          <a:xfrm flipV="1">
            <a:off x="4079776" y="5616288"/>
            <a:ext cx="0" cy="36004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403A863-E1B5-F642-B50B-299D9695F609}"/>
              </a:ext>
            </a:extLst>
          </p:cNvPr>
          <p:cNvCxnSpPr>
            <a:cxnSpLocks/>
          </p:cNvCxnSpPr>
          <p:nvPr/>
        </p:nvCxnSpPr>
        <p:spPr>
          <a:xfrm>
            <a:off x="4675672" y="4293832"/>
            <a:ext cx="0" cy="37875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0563BF1-B923-8FA8-6C94-CED972D53ACF}"/>
              </a:ext>
            </a:extLst>
          </p:cNvPr>
          <p:cNvSpPr txBox="1"/>
          <p:nvPr/>
        </p:nvSpPr>
        <p:spPr>
          <a:xfrm>
            <a:off x="2965984" y="5983403"/>
            <a:ext cx="226536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BE3540"/>
                </a:solidFill>
                <a:effectLst/>
                <a:uLnTx/>
                <a:uFillTx/>
                <a:latin typeface="Arial" panose="020B0604020202020204" pitchFamily="34" charset="0"/>
                <a:ea typeface="+mn-ea"/>
                <a:cs typeface="Arial" panose="020B0604020202020204" pitchFamily="34" charset="0"/>
              </a:rPr>
              <a:t>Protocol approved</a:t>
            </a:r>
          </a:p>
        </p:txBody>
      </p:sp>
      <p:sp>
        <p:nvSpPr>
          <p:cNvPr id="4" name="TextBox 3">
            <a:extLst>
              <a:ext uri="{FF2B5EF4-FFF2-40B4-BE49-F238E27FC236}">
                <a16:creationId xmlns:a16="http://schemas.microsoft.com/office/drawing/2014/main" id="{4102A14A-1C3F-D4D0-705D-109399CDA52B}"/>
              </a:ext>
            </a:extLst>
          </p:cNvPr>
          <p:cNvSpPr txBox="1"/>
          <p:nvPr/>
        </p:nvSpPr>
        <p:spPr>
          <a:xfrm>
            <a:off x="4085036" y="3914030"/>
            <a:ext cx="120898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BE3540"/>
                </a:solidFill>
                <a:effectLst/>
                <a:uLnTx/>
                <a:uFillTx/>
                <a:latin typeface="Arial" panose="020B0604020202020204" pitchFamily="34" charset="0"/>
                <a:ea typeface="+mn-ea"/>
                <a:cs typeface="Arial" panose="020B0604020202020204" pitchFamily="34" charset="0"/>
              </a:rPr>
              <a:t>GTN first</a:t>
            </a:r>
          </a:p>
        </p:txBody>
      </p:sp>
    </p:spTree>
    <p:extLst>
      <p:ext uri="{BB962C8B-B14F-4D97-AF65-F5344CB8AC3E}">
        <p14:creationId xmlns:p14="http://schemas.microsoft.com/office/powerpoint/2010/main" val="357811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18" name="Title 17">
            <a:extLst>
              <a:ext uri="{FF2B5EF4-FFF2-40B4-BE49-F238E27FC236}">
                <a16:creationId xmlns:a16="http://schemas.microsoft.com/office/drawing/2014/main" id="{C707637E-40B2-2A2F-FE56-3E5B991C2350}"/>
              </a:ext>
            </a:extLst>
          </p:cNvPr>
          <p:cNvSpPr>
            <a:spLocks noGrp="1"/>
          </p:cNvSpPr>
          <p:nvPr>
            <p:ph type="title"/>
          </p:nvPr>
        </p:nvSpPr>
        <p:spPr>
          <a:noFill/>
        </p:spPr>
        <p:txBody>
          <a:bodyPr/>
          <a:lstStyle/>
          <a:p>
            <a:r>
              <a:rPr lang="en-US" dirty="0"/>
              <a:t>30-Day Case Fatality at Salford</a:t>
            </a:r>
          </a:p>
        </p:txBody>
      </p:sp>
      <p:pic>
        <p:nvPicPr>
          <p:cNvPr id="22" name="Content Placeholder 21">
            <a:extLst>
              <a:ext uri="{FF2B5EF4-FFF2-40B4-BE49-F238E27FC236}">
                <a16:creationId xmlns:a16="http://schemas.microsoft.com/office/drawing/2014/main" id="{8B89343C-799A-F975-EEF4-D73664C356C9}"/>
              </a:ext>
            </a:extLst>
          </p:cNvPr>
          <p:cNvPicPr>
            <a:picLocks noGrp="1"/>
          </p:cNvPicPr>
          <p:nvPr>
            <p:ph sz="half" idx="1"/>
          </p:nvPr>
        </p:nvPicPr>
        <p:blipFill rotWithShape="1">
          <a:blip r:embed="rId3">
            <a:extLst>
              <a:ext uri="{28A0092B-C50C-407E-A947-70E740481C1C}">
                <a14:useLocalDpi xmlns:a14="http://schemas.microsoft.com/office/drawing/2010/main" val="0"/>
              </a:ext>
            </a:extLst>
          </a:blip>
          <a:srcRect t="8255"/>
          <a:stretch/>
        </p:blipFill>
        <p:spPr>
          <a:xfrm>
            <a:off x="833263" y="1854059"/>
            <a:ext cx="5181600" cy="3429871"/>
          </a:xfrm>
          <a:prstGeom prst="rect">
            <a:avLst/>
          </a:prstGeom>
        </p:spPr>
      </p:pic>
      <p:graphicFrame>
        <p:nvGraphicFramePr>
          <p:cNvPr id="21" name="Shape 227">
            <a:extLst>
              <a:ext uri="{FF2B5EF4-FFF2-40B4-BE49-F238E27FC236}">
                <a16:creationId xmlns:a16="http://schemas.microsoft.com/office/drawing/2014/main" id="{E45E02C2-9EB0-0907-F38A-53E618F02668}"/>
              </a:ext>
            </a:extLst>
          </p:cNvPr>
          <p:cNvGraphicFramePr>
            <a:graphicFrameLocks noGrp="1"/>
          </p:cNvGraphicFramePr>
          <p:nvPr>
            <p:ph sz="half" idx="2"/>
          </p:nvPr>
        </p:nvGraphicFramePr>
        <p:xfrm>
          <a:off x="6905602" y="1670143"/>
          <a:ext cx="4453135" cy="3489107"/>
        </p:xfrm>
        <a:graphic>
          <a:graphicData uri="http://schemas.openxmlformats.org/drawingml/2006/table">
            <a:tbl>
              <a:tblPr firstRow="1" bandRow="1">
                <a:tableStyleId>{EB344D84-9AFB-497E-A393-DC336BA19D2E}</a:tableStyleId>
              </a:tblPr>
              <a:tblGrid>
                <a:gridCol w="2592847">
                  <a:extLst>
                    <a:ext uri="{9D8B030D-6E8A-4147-A177-3AD203B41FA5}">
                      <a16:colId xmlns:a16="http://schemas.microsoft.com/office/drawing/2014/main" val="20000"/>
                    </a:ext>
                  </a:extLst>
                </a:gridCol>
                <a:gridCol w="1860288">
                  <a:extLst>
                    <a:ext uri="{9D8B030D-6E8A-4147-A177-3AD203B41FA5}">
                      <a16:colId xmlns:a16="http://schemas.microsoft.com/office/drawing/2014/main" val="20001"/>
                    </a:ext>
                  </a:extLst>
                </a:gridCol>
              </a:tblGrid>
              <a:tr h="497867">
                <a:tc gridSpan="2">
                  <a:txBody>
                    <a:bodyPr/>
                    <a:lstStyle/>
                    <a:p>
                      <a:pPr marL="0" marR="0" lvl="0" indent="0" algn="l" rtl="0">
                        <a:spcBef>
                          <a:spcPts val="0"/>
                        </a:spcBef>
                        <a:buSzPct val="25000"/>
                        <a:buNone/>
                      </a:pPr>
                      <a:r>
                        <a:rPr lang="en-GB" sz="2100" b="1" dirty="0">
                          <a:solidFill>
                            <a:schemeClr val="bg1"/>
                          </a:solidFill>
                        </a:rPr>
                        <a:t>Pre QI</a:t>
                      </a:r>
                      <a:endParaRPr lang="en-GB" sz="2100" b="1" dirty="0">
                        <a:solidFill>
                          <a:schemeClr val="bg1"/>
                        </a:solidFill>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sz="2700" dirty="0">
                        <a:latin typeface="Oxygen" panose="02000503000000000000" pitchFamily="2" charset="77"/>
                        <a:cs typeface="Arial" panose="020B0604020202020204" pitchFamily="34" charset="0"/>
                      </a:endParaRPr>
                    </a:p>
                  </a:txBody>
                  <a:tcPr marL="121933" marR="121933" marT="45733" marB="4573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27320">
                <a:tc>
                  <a:txBody>
                    <a:bodyPr/>
                    <a:lstStyle/>
                    <a:p>
                      <a:pPr marL="0" marR="0" lvl="0" indent="0" algn="l" rtl="0">
                        <a:spcBef>
                          <a:spcPts val="0"/>
                        </a:spcBef>
                        <a:buSzPct val="25000"/>
                        <a:buNone/>
                      </a:pPr>
                      <a:r>
                        <a:rPr lang="en-GB" sz="2100" dirty="0"/>
                        <a:t>    Salford</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35.5%</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27320">
                <a:tc>
                  <a:txBody>
                    <a:bodyPr/>
                    <a:lstStyle/>
                    <a:p>
                      <a:pPr marL="0" marR="0" lvl="0" indent="0" algn="l" rtl="0">
                        <a:spcBef>
                          <a:spcPts val="0"/>
                        </a:spcBef>
                        <a:buSzPct val="25000"/>
                        <a:buNone/>
                      </a:pPr>
                      <a:r>
                        <a:rPr lang="en-GB" sz="2100" dirty="0"/>
                        <a:t>    SSNAP</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31.6%</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27320">
                <a:tc>
                  <a:txBody>
                    <a:bodyPr/>
                    <a:lstStyle/>
                    <a:p>
                      <a:pPr marL="0" marR="0" lvl="0" indent="0" algn="l" rtl="0">
                        <a:spcBef>
                          <a:spcPts val="0"/>
                        </a:spcBef>
                        <a:buSzPct val="25000"/>
                        <a:buNone/>
                      </a:pPr>
                      <a:r>
                        <a:rPr lang="en-GB" sz="2100" b="1" dirty="0"/>
                        <a:t>    </a:t>
                      </a:r>
                      <a:r>
                        <a:rPr lang="en-GB" sz="2100" b="0" i="1" dirty="0"/>
                        <a:t>Difference (pp)</a:t>
                      </a:r>
                      <a:endParaRPr lang="en-GB" sz="2100" b="0" i="1"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+3.9 pp</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27320">
                <a:tc gridSpan="2">
                  <a:txBody>
                    <a:bodyPr/>
                    <a:lstStyle/>
                    <a:p>
                      <a:pPr marL="0" marR="0" lvl="0" indent="0" algn="l" rtl="0">
                        <a:spcBef>
                          <a:spcPts val="0"/>
                        </a:spcBef>
                        <a:buSzPct val="25000"/>
                        <a:buNone/>
                      </a:pPr>
                      <a:r>
                        <a:rPr lang="en-GB" sz="2100" b="1" dirty="0">
                          <a:solidFill>
                            <a:schemeClr val="bg1"/>
                          </a:solidFill>
                        </a:rPr>
                        <a:t>QI / Post QI</a:t>
                      </a:r>
                      <a:endParaRPr lang="en-GB" sz="2100" b="1" dirty="0">
                        <a:solidFill>
                          <a:schemeClr val="bg1"/>
                        </a:solidFill>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lang="en-GB" sz="2100" dirty="0">
                        <a:latin typeface="Oxygen" panose="02000503000000000000" pitchFamily="2" charset="77"/>
                        <a:cs typeface="Arial" panose="020B0604020202020204" pitchFamily="34" charset="0"/>
                      </a:endParaRPr>
                    </a:p>
                  </a:txBody>
                  <a:tcPr marL="121933" marR="121933" marT="45733" marB="45733">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r h="427320">
                <a:tc>
                  <a:txBody>
                    <a:bodyPr/>
                    <a:lstStyle/>
                    <a:p>
                      <a:pPr marL="0" marR="0" lvl="0" indent="0" algn="l" rtl="0">
                        <a:spcBef>
                          <a:spcPts val="0"/>
                        </a:spcBef>
                        <a:buSzPct val="25000"/>
                        <a:buNone/>
                      </a:pPr>
                      <a:r>
                        <a:rPr lang="en-GB" sz="2100" dirty="0"/>
                        <a:t>    Salford</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24.2%</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27320">
                <a:tc>
                  <a:txBody>
                    <a:bodyPr/>
                    <a:lstStyle/>
                    <a:p>
                      <a:pPr marL="0" marR="0" lvl="0" indent="0" algn="l" rtl="0">
                        <a:spcBef>
                          <a:spcPts val="0"/>
                        </a:spcBef>
                        <a:buSzPct val="25000"/>
                        <a:buNone/>
                      </a:pPr>
                      <a:r>
                        <a:rPr lang="en-GB" sz="2100" dirty="0"/>
                        <a:t>    SSNAP</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31.1%</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427320">
                <a:tc>
                  <a:txBody>
                    <a:bodyPr/>
                    <a:lstStyle/>
                    <a:p>
                      <a:pPr marL="0" marR="0" lvl="0" indent="0" algn="l" rtl="0">
                        <a:spcBef>
                          <a:spcPts val="0"/>
                        </a:spcBef>
                        <a:buSzPct val="25000"/>
                        <a:buNone/>
                      </a:pPr>
                      <a:r>
                        <a:rPr lang="en-GB" sz="2100" i="1" dirty="0"/>
                        <a:t>    Difference (pp)</a:t>
                      </a:r>
                      <a:endParaRPr lang="en-GB" sz="2100" i="1"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GB" sz="2100" dirty="0"/>
                        <a:t>-6.9 pp</a:t>
                      </a:r>
                      <a:endParaRPr lang="en-GB" sz="2100" dirty="0">
                        <a:latin typeface="Oxygen" panose="02000503000000000000" pitchFamily="2" charset="77"/>
                        <a:cs typeface="Arial" panose="020B0604020202020204" pitchFamily="34" charset="0"/>
                      </a:endParaRPr>
                    </a:p>
                  </a:txBody>
                  <a:tcPr marL="121933" marR="121933" marT="45733" marB="457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p:cNvSpPr/>
          <p:nvPr/>
        </p:nvSpPr>
        <p:spPr>
          <a:xfrm>
            <a:off x="433029" y="5651094"/>
            <a:ext cx="11163671" cy="400110"/>
          </a:xfrm>
          <a:prstGeom prst="rect">
            <a:avLst/>
          </a:prstGeom>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Arial" panose="020B0604020202020204" pitchFamily="34" charset="0"/>
              </a:rPr>
              <a:t>Difference in difference (Salford vs England and Wales): </a:t>
            </a:r>
            <a:r>
              <a:rPr kumimoji="0" lang="en-GB" sz="2000" b="0" i="0" u="none" strike="noStrike" kern="1200" cap="none" spc="0" normalizeH="0" baseline="0" noProof="0" dirty="0">
                <a:ln>
                  <a:noFill/>
                </a:ln>
                <a:solidFill>
                  <a:srgbClr val="BE3540"/>
                </a:solidFill>
                <a:effectLst/>
                <a:uLnTx/>
                <a:uFillTx/>
                <a:latin typeface="Arial" panose="020B0604020202020204"/>
                <a:ea typeface="+mn-ea"/>
                <a:cs typeface="Arial" panose="020B0604020202020204" pitchFamily="34" charset="0"/>
              </a:rPr>
              <a:t>-</a:t>
            </a:r>
            <a:r>
              <a:rPr kumimoji="0" lang="en-GB" sz="2000" b="1" i="0" u="none" strike="noStrike" kern="1200" cap="none" spc="0" normalizeH="0" baseline="0" noProof="0" dirty="0">
                <a:ln>
                  <a:noFill/>
                </a:ln>
                <a:solidFill>
                  <a:srgbClr val="BE3540"/>
                </a:solidFill>
                <a:effectLst/>
                <a:uLnTx/>
                <a:uFillTx/>
                <a:latin typeface="Arial" panose="020B0604020202020204"/>
                <a:ea typeface="+mn-ea"/>
                <a:cs typeface="Arial" panose="020B0604020202020204" pitchFamily="34" charset="0"/>
              </a:rPr>
              <a:t>10.8 pp (95% CI -17.9 to -3.7), </a:t>
            </a:r>
            <a:r>
              <a:rPr kumimoji="0" lang="en-GB" sz="2000" b="1" i="1" u="none" strike="noStrike" kern="1200" cap="none" spc="0" normalizeH="0" baseline="0" noProof="0" dirty="0">
                <a:ln>
                  <a:noFill/>
                </a:ln>
                <a:solidFill>
                  <a:srgbClr val="BE3540"/>
                </a:solidFill>
                <a:effectLst/>
                <a:uLnTx/>
                <a:uFillTx/>
                <a:latin typeface="Arial" panose="020B0604020202020204"/>
                <a:ea typeface="+mn-ea"/>
                <a:cs typeface="Arial" panose="020B0604020202020204" pitchFamily="34" charset="0"/>
              </a:rPr>
              <a:t>P</a:t>
            </a:r>
            <a:r>
              <a:rPr kumimoji="0" lang="en-GB" sz="2000" b="1" i="0" u="none" strike="noStrike" kern="1200" cap="none" spc="0" normalizeH="0" baseline="0" noProof="0" dirty="0">
                <a:ln>
                  <a:noFill/>
                </a:ln>
                <a:solidFill>
                  <a:srgbClr val="BE3540"/>
                </a:solidFill>
                <a:effectLst/>
                <a:uLnTx/>
                <a:uFillTx/>
                <a:latin typeface="Arial" panose="020B0604020202020204"/>
                <a:ea typeface="+mn-ea"/>
                <a:cs typeface="Arial" panose="020B0604020202020204" pitchFamily="34" charset="0"/>
              </a:rPr>
              <a:t>=0.003</a:t>
            </a:r>
          </a:p>
        </p:txBody>
      </p:sp>
      <p:sp>
        <p:nvSpPr>
          <p:cNvPr id="11" name="TextBox 18">
            <a:extLst>
              <a:ext uri="{FF2B5EF4-FFF2-40B4-BE49-F238E27FC236}">
                <a16:creationId xmlns:a16="http://schemas.microsoft.com/office/drawing/2014/main" id="{C36CDCC4-D4D3-4A4B-9E95-F51F0CAB3886}"/>
              </a:ext>
            </a:extLst>
          </p:cNvPr>
          <p:cNvSpPr txBox="1"/>
          <p:nvPr/>
        </p:nvSpPr>
        <p:spPr>
          <a:xfrm>
            <a:off x="4375449" y="3561577"/>
            <a:ext cx="157767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Before (n=354)</a:t>
            </a:r>
          </a:p>
        </p:txBody>
      </p:sp>
      <p:sp>
        <p:nvSpPr>
          <p:cNvPr id="12" name="TextBox 18">
            <a:extLst>
              <a:ext uri="{FF2B5EF4-FFF2-40B4-BE49-F238E27FC236}">
                <a16:creationId xmlns:a16="http://schemas.microsoft.com/office/drawing/2014/main" id="{01E39725-D90E-D545-8CAF-091C886A6649}"/>
              </a:ext>
            </a:extLst>
          </p:cNvPr>
          <p:cNvSpPr txBox="1"/>
          <p:nvPr/>
        </p:nvSpPr>
        <p:spPr>
          <a:xfrm>
            <a:off x="4395477" y="2639302"/>
            <a:ext cx="1390124"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After (n=243)</a:t>
            </a:r>
          </a:p>
        </p:txBody>
      </p:sp>
      <p:sp>
        <p:nvSpPr>
          <p:cNvPr id="13" name="TextBox 18">
            <a:extLst>
              <a:ext uri="{FF2B5EF4-FFF2-40B4-BE49-F238E27FC236}">
                <a16:creationId xmlns:a16="http://schemas.microsoft.com/office/drawing/2014/main" id="{861661D4-4918-474E-AE35-013B9D7A5D9E}"/>
              </a:ext>
            </a:extLst>
          </p:cNvPr>
          <p:cNvSpPr txBox="1"/>
          <p:nvPr/>
        </p:nvSpPr>
        <p:spPr>
          <a:xfrm>
            <a:off x="4375447" y="3076145"/>
            <a:ext cx="157767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During (n=266)</a:t>
            </a:r>
          </a:p>
        </p:txBody>
      </p:sp>
      <p:pic>
        <p:nvPicPr>
          <p:cNvPr id="29" name="Picture 28">
            <a:extLst>
              <a:ext uri="{FF2B5EF4-FFF2-40B4-BE49-F238E27FC236}">
                <a16:creationId xmlns:a16="http://schemas.microsoft.com/office/drawing/2014/main" id="{D82E7624-51A4-A746-E288-B7B52511681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b="89063"/>
          <a:stretch/>
        </p:blipFill>
        <p:spPr>
          <a:xfrm>
            <a:off x="0" y="-3587"/>
            <a:ext cx="12192000" cy="106683"/>
          </a:xfrm>
          <a:prstGeom prst="rect">
            <a:avLst/>
          </a:prstGeom>
        </p:spPr>
      </p:pic>
      <p:sp>
        <p:nvSpPr>
          <p:cNvPr id="4" name="Footer Placeholder 1">
            <a:extLst>
              <a:ext uri="{FF2B5EF4-FFF2-40B4-BE49-F238E27FC236}">
                <a16:creationId xmlns:a16="http://schemas.microsoft.com/office/drawing/2014/main" id="{528306CF-C33F-F322-07D0-4B82B3D3E321}"/>
              </a:ext>
            </a:extLst>
          </p:cNvPr>
          <p:cNvSpPr txBox="1">
            <a:spLocks/>
          </p:cNvSpPr>
          <p:nvPr/>
        </p:nvSpPr>
        <p:spPr>
          <a:xfrm>
            <a:off x="609602" y="6356351"/>
            <a:ext cx="10515599" cy="442131"/>
          </a:xfrm>
          <a:prstGeom prst="rect">
            <a:avLst/>
          </a:prstGeom>
        </p:spPr>
        <p:txBody>
          <a:bodyPr vert="horz" lIns="91440" tIns="45720" rIns="91440" bIns="45720" rtlCol="0" anchor="b"/>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898989"/>
                </a:solidFill>
                <a:effectLst/>
                <a:uLnTx/>
                <a:uFillTx/>
                <a:latin typeface="Arial" panose="020B0604020202020204"/>
                <a:ea typeface="+mn-ea"/>
                <a:cs typeface="Arial" panose="020B0604020202020204" pitchFamily="34" charset="0"/>
              </a:rPr>
              <a:t>Parry-Jones AR, et al. </a:t>
            </a:r>
            <a:r>
              <a:rPr kumimoji="0" lang="en-GB" sz="1200" b="0" i="1" u="none" strike="noStrike" kern="1200" cap="none" spc="0" normalizeH="0" baseline="0" noProof="0" dirty="0">
                <a:ln>
                  <a:noFill/>
                </a:ln>
                <a:solidFill>
                  <a:srgbClr val="898989"/>
                </a:solidFill>
                <a:effectLst/>
                <a:uLnTx/>
                <a:uFillTx/>
                <a:latin typeface="Arial" panose="020B0604020202020204"/>
                <a:ea typeface="+mn-ea"/>
                <a:cs typeface="Arial" panose="020B0604020202020204" pitchFamily="34" charset="0"/>
              </a:rPr>
              <a:t>Ann Neurol. </a:t>
            </a:r>
            <a:r>
              <a:rPr kumimoji="0" lang="en-GB" sz="1200" b="0" i="0" u="none" strike="noStrike" kern="1200" cap="none" spc="0" normalizeH="0" baseline="0" noProof="0" dirty="0">
                <a:ln>
                  <a:noFill/>
                </a:ln>
                <a:solidFill>
                  <a:srgbClr val="898989"/>
                </a:solidFill>
                <a:effectLst/>
                <a:uLnTx/>
                <a:uFillTx/>
                <a:latin typeface="Arial" panose="020B0604020202020204"/>
                <a:ea typeface="+mn-ea"/>
                <a:cs typeface="Arial" panose="020B0604020202020204" pitchFamily="34" charset="0"/>
              </a:rPr>
              <a:t>2019;86(4):495-503.</a:t>
            </a:r>
            <a:endParaRPr kumimoji="0" lang="en-US" sz="1200" b="0" i="0" u="none" strike="noStrike" kern="1200" cap="none" spc="0" normalizeH="0" baseline="0" noProof="0" dirty="0">
              <a:ln>
                <a:noFill/>
              </a:ln>
              <a:solidFill>
                <a:srgbClr val="898989"/>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31290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C2DF-882E-C36F-15B8-C05AA9A1A77B}"/>
              </a:ext>
            </a:extLst>
          </p:cNvPr>
          <p:cNvSpPr>
            <a:spLocks noGrp="1"/>
          </p:cNvSpPr>
          <p:nvPr>
            <p:ph type="title"/>
          </p:nvPr>
        </p:nvSpPr>
        <p:spPr>
          <a:xfrm>
            <a:off x="609600" y="199505"/>
            <a:ext cx="10744200" cy="1185577"/>
          </a:xfrm>
        </p:spPr>
        <p:txBody>
          <a:bodyPr/>
          <a:lstStyle/>
          <a:p>
            <a:r>
              <a:rPr lang="en-GB" altLang="en-US" dirty="0"/>
              <a:t>Summary</a:t>
            </a:r>
            <a:endParaRPr lang="en-US" dirty="0"/>
          </a:p>
        </p:txBody>
      </p:sp>
      <p:sp>
        <p:nvSpPr>
          <p:cNvPr id="3" name="Content Placeholder 2">
            <a:extLst>
              <a:ext uri="{FF2B5EF4-FFF2-40B4-BE49-F238E27FC236}">
                <a16:creationId xmlns:a16="http://schemas.microsoft.com/office/drawing/2014/main" id="{C3A3927F-6FDF-1FBD-63EE-84D03A3C9C11}"/>
              </a:ext>
            </a:extLst>
          </p:cNvPr>
          <p:cNvSpPr>
            <a:spLocks noGrp="1"/>
          </p:cNvSpPr>
          <p:nvPr>
            <p:ph idx="1"/>
          </p:nvPr>
        </p:nvSpPr>
        <p:spPr>
          <a:xfrm>
            <a:off x="609600" y="1477906"/>
            <a:ext cx="10744200" cy="4722477"/>
          </a:xfrm>
        </p:spPr>
        <p:txBody>
          <a:bodyPr>
            <a:normAutofit/>
          </a:bodyPr>
          <a:lstStyle/>
          <a:p>
            <a:pPr>
              <a:spcAft>
                <a:spcPts val="1200"/>
              </a:spcAft>
            </a:pPr>
            <a:r>
              <a:rPr lang="en-GB" sz="2800" dirty="0"/>
              <a:t>Bundled care is associated with better outcomes after ICH</a:t>
            </a:r>
          </a:p>
          <a:p>
            <a:pPr>
              <a:spcAft>
                <a:spcPts val="1200"/>
              </a:spcAft>
            </a:pPr>
            <a:r>
              <a:rPr lang="en-GB" sz="2800" dirty="0"/>
              <a:t>Key components are anticoagulant reversal and BP lowering</a:t>
            </a:r>
          </a:p>
          <a:p>
            <a:pPr>
              <a:spcAft>
                <a:spcPts val="1200"/>
              </a:spcAft>
            </a:pPr>
            <a:r>
              <a:rPr lang="en-GB" sz="2800" dirty="0"/>
              <a:t>Quality improvement is needed to optimise implementation</a:t>
            </a:r>
          </a:p>
          <a:p>
            <a:pPr>
              <a:spcAft>
                <a:spcPts val="1200"/>
              </a:spcAft>
            </a:pPr>
            <a:r>
              <a:rPr lang="en-GB" sz="2800" dirty="0"/>
              <a:t>ABC-ICH and similar initiatives facilitate implementation</a:t>
            </a:r>
          </a:p>
          <a:p>
            <a:pPr>
              <a:spcAft>
                <a:spcPts val="1200"/>
              </a:spcAft>
            </a:pPr>
            <a:endParaRPr lang="en-US" sz="2800" dirty="0"/>
          </a:p>
          <a:p>
            <a:pPr>
              <a:spcAft>
                <a:spcPts val="1200"/>
              </a:spcAft>
            </a:pPr>
            <a:endParaRPr lang="en-GB" sz="2800" dirty="0"/>
          </a:p>
          <a:p>
            <a:pPr>
              <a:spcAft>
                <a:spcPts val="1200"/>
              </a:spcAft>
            </a:pPr>
            <a:endParaRPr lang="en-US" sz="2800" dirty="0"/>
          </a:p>
        </p:txBody>
      </p:sp>
    </p:spTree>
    <p:extLst>
      <p:ext uri="{BB962C8B-B14F-4D97-AF65-F5344CB8AC3E}">
        <p14:creationId xmlns:p14="http://schemas.microsoft.com/office/powerpoint/2010/main" val="21742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Meet the Experts: Managing Life-Threatening Bleeding in Anticoagulated Patients in the Emergency Department</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delineate reversal from repletion for life-threatening bleeding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distinguish treatment implications for intracerebral, cerebellar, subdural, and subarachnoid hemorrhage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Distinguish between gastrointestinal bleeding in the anticoagulated patient, which requires observation in the ICU, versus life-threatening bleeding, which requires specific reversal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specific reversal and repletion management by the emergency physician for anticoagulated patients with trivial to major trauma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
            <a:extLst>
              <a:ext uri="{FF2B5EF4-FFF2-40B4-BE49-F238E27FC236}">
                <a16:creationId xmlns:a16="http://schemas.microsoft.com/office/drawing/2014/main" id="{9C563E07-B738-6E3E-B6A3-E5B00D8023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204" t="7597" r="8267" b="12458"/>
          <a:stretch/>
        </p:blipFill>
        <p:spPr bwMode="auto">
          <a:xfrm>
            <a:off x="9830163" y="2981893"/>
            <a:ext cx="1266885" cy="16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CA148129-518E-5619-4928-00E671C6B933}"/>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BP, blood pressure.</a:t>
            </a:r>
          </a:p>
        </p:txBody>
      </p:sp>
      <p:sp>
        <p:nvSpPr>
          <p:cNvPr id="3" name="Title 2">
            <a:extLst>
              <a:ext uri="{FF2B5EF4-FFF2-40B4-BE49-F238E27FC236}">
                <a16:creationId xmlns:a16="http://schemas.microsoft.com/office/drawing/2014/main" id="{99F4CC94-E9BC-4C09-8F08-91C3EAB2F28A}"/>
              </a:ext>
            </a:extLst>
          </p:cNvPr>
          <p:cNvSpPr>
            <a:spLocks noGrp="1"/>
          </p:cNvSpPr>
          <p:nvPr>
            <p:ph type="title"/>
          </p:nvPr>
        </p:nvSpPr>
        <p:spPr>
          <a:xfrm>
            <a:off x="609600" y="199505"/>
            <a:ext cx="10744200" cy="1185577"/>
          </a:xfrm>
        </p:spPr>
        <p:txBody>
          <a:bodyPr/>
          <a:lstStyle/>
          <a:p>
            <a:r>
              <a:rPr lang="en-US" dirty="0"/>
              <a:t>Supportive Care: Stroke Unit / Critical Care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204" t="7597" r="8267" b="12458"/>
          <a:stretch/>
        </p:blipFill>
        <p:spPr bwMode="auto">
          <a:xfrm>
            <a:off x="1612678" y="2954337"/>
            <a:ext cx="1266887" cy="162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941207" y="3388034"/>
            <a:ext cx="225827" cy="3731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Oxygen" panose="02000503000000000000" pitchFamily="2" charset="77"/>
              <a:ea typeface="+mn-ea"/>
              <a:cs typeface="+mn-cs"/>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204" t="7597" r="8267" b="12458"/>
          <a:stretch/>
        </p:blipFill>
        <p:spPr bwMode="auto">
          <a:xfrm>
            <a:off x="6700653" y="2858235"/>
            <a:ext cx="1306107" cy="168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6879685" y="3210211"/>
            <a:ext cx="501040" cy="71577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Oxygen" panose="02000503000000000000" pitchFamily="2" charset="77"/>
              <a:ea typeface="+mn-ea"/>
              <a:cs typeface="+mn-cs"/>
            </a:endParaRPr>
          </a:p>
        </p:txBody>
      </p:sp>
      <p:sp>
        <p:nvSpPr>
          <p:cNvPr id="10" name="Oval 9"/>
          <p:cNvSpPr/>
          <p:nvPr/>
        </p:nvSpPr>
        <p:spPr>
          <a:xfrm>
            <a:off x="7030696" y="3384183"/>
            <a:ext cx="247488" cy="4089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Oxygen" panose="02000503000000000000" pitchFamily="2" charset="77"/>
              <a:ea typeface="+mn-ea"/>
              <a:cs typeface="+mn-cs"/>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204" t="7597" r="8267" b="12458"/>
          <a:stretch/>
        </p:blipFill>
        <p:spPr bwMode="auto">
          <a:xfrm>
            <a:off x="9830163" y="2968117"/>
            <a:ext cx="1266885" cy="16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10250794" y="3396186"/>
            <a:ext cx="45719" cy="411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Oxygen" panose="02000503000000000000" pitchFamily="2" charset="77"/>
              <a:ea typeface="+mn-ea"/>
              <a:cs typeface="+mn-cs"/>
            </a:endParaRPr>
          </a:p>
        </p:txBody>
      </p:sp>
      <p:cxnSp>
        <p:nvCxnSpPr>
          <p:cNvPr id="19" name="Straight Arrow Connector 18"/>
          <p:cNvCxnSpPr/>
          <p:nvPr/>
        </p:nvCxnSpPr>
        <p:spPr>
          <a:xfrm>
            <a:off x="8421708" y="3698420"/>
            <a:ext cx="1344149" cy="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E5DF061-C79B-B042-A114-863DA44A490A}"/>
              </a:ext>
            </a:extLst>
          </p:cNvPr>
          <p:cNvGrpSpPr/>
          <p:nvPr/>
        </p:nvGrpSpPr>
        <p:grpSpPr>
          <a:xfrm>
            <a:off x="3045112" y="3316888"/>
            <a:ext cx="3360373" cy="381534"/>
            <a:chOff x="2267744" y="2232444"/>
            <a:chExt cx="2520280" cy="286150"/>
          </a:xfrm>
        </p:grpSpPr>
        <p:cxnSp>
          <p:nvCxnSpPr>
            <p:cNvPr id="4" name="Straight Arrow Connector 3"/>
            <p:cNvCxnSpPr/>
            <p:nvPr/>
          </p:nvCxnSpPr>
          <p:spPr>
            <a:xfrm>
              <a:off x="2267744" y="2518594"/>
              <a:ext cx="2520280" cy="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28064" y="2232444"/>
              <a:ext cx="1523494" cy="276999"/>
            </a:xfrm>
            <a:prstGeom prst="rect">
              <a:avLst/>
            </a:prstGeom>
            <a:noFill/>
            <a:ln>
              <a:noFill/>
              <a:headEnd type="none" w="med" len="med"/>
              <a:tailEnd type="triangle" w="med" len="med"/>
            </a:ln>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secondary injury</a:t>
              </a:r>
            </a:p>
          </p:txBody>
        </p:sp>
      </p:grpSp>
      <p:sp>
        <p:nvSpPr>
          <p:cNvPr id="35" name="TextBox 34"/>
          <p:cNvSpPr txBox="1"/>
          <p:nvPr/>
        </p:nvSpPr>
        <p:spPr>
          <a:xfrm>
            <a:off x="8453724" y="3316885"/>
            <a:ext cx="1249060" cy="369332"/>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clearance</a:t>
            </a:r>
          </a:p>
        </p:txBody>
      </p:sp>
      <p:sp>
        <p:nvSpPr>
          <p:cNvPr id="37" name="TextBox 36"/>
          <p:cNvSpPr txBox="1"/>
          <p:nvPr/>
        </p:nvSpPr>
        <p:spPr>
          <a:xfrm>
            <a:off x="1506037" y="1939322"/>
            <a:ext cx="1716308" cy="646331"/>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Haematoma evacuation</a:t>
            </a:r>
          </a:p>
        </p:txBody>
      </p:sp>
      <p:sp>
        <p:nvSpPr>
          <p:cNvPr id="38" name="TextBox 37"/>
          <p:cNvSpPr txBox="1"/>
          <p:nvPr/>
        </p:nvSpPr>
        <p:spPr>
          <a:xfrm>
            <a:off x="722744" y="4870356"/>
            <a:ext cx="2682355" cy="120032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Anticoagulant reversal</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Arial" panose="020B0604020202020204"/>
                <a:ea typeface="+mn-ea"/>
                <a:cs typeface="Arial" panose="020B0604020202020204" pitchFamily="34" charset="0"/>
              </a:rPr>
              <a:t>BP lowering</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a:ea typeface="+mn-ea"/>
                <a:cs typeface="Arial" panose="020B0604020202020204" pitchFamily="34" charset="0"/>
              </a:rPr>
              <a:t>Platelet transfusion</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8905C"/>
                </a:solidFill>
                <a:effectLst/>
                <a:uLnTx/>
                <a:uFillTx/>
                <a:latin typeface="Arial" panose="020B0604020202020204"/>
                <a:ea typeface="+mn-ea"/>
                <a:cs typeface="Arial" panose="020B0604020202020204" pitchFamily="34" charset="0"/>
              </a:rPr>
              <a:t>Haemostatic drugs?</a:t>
            </a:r>
          </a:p>
        </p:txBody>
      </p:sp>
      <p:grpSp>
        <p:nvGrpSpPr>
          <p:cNvPr id="54" name="Group 53"/>
          <p:cNvGrpSpPr/>
          <p:nvPr/>
        </p:nvGrpSpPr>
        <p:grpSpPr>
          <a:xfrm>
            <a:off x="2661068" y="1238721"/>
            <a:ext cx="7104789" cy="2003557"/>
            <a:chOff x="2195736" y="530966"/>
            <a:chExt cx="5328592" cy="1502668"/>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204" t="7597" r="8267" b="12458"/>
            <a:stretch/>
          </p:blipFill>
          <p:spPr bwMode="auto">
            <a:xfrm>
              <a:off x="3169724" y="543722"/>
              <a:ext cx="950165" cy="122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3503372" y="915106"/>
              <a:ext cx="34290" cy="3556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2" name="Straight Arrow Connector 21"/>
            <p:cNvCxnSpPr/>
            <p:nvPr/>
          </p:nvCxnSpPr>
          <p:spPr>
            <a:xfrm flipV="1">
              <a:off x="2195736" y="1178648"/>
              <a:ext cx="792088" cy="665239"/>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204" t="7597" r="8267" b="12458"/>
            <a:stretch/>
          </p:blipFill>
          <p:spPr bwMode="auto">
            <a:xfrm>
              <a:off x="5185948" y="530966"/>
              <a:ext cx="950165" cy="122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453978" y="798250"/>
              <a:ext cx="123849" cy="52071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p:cNvSpPr/>
            <p:nvPr/>
          </p:nvSpPr>
          <p:spPr>
            <a:xfrm>
              <a:off x="5509650" y="902353"/>
              <a:ext cx="34290" cy="3556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TextBox 46"/>
            <p:cNvSpPr txBox="1"/>
            <p:nvPr/>
          </p:nvSpPr>
          <p:spPr>
            <a:xfrm>
              <a:off x="3155684" y="1756635"/>
              <a:ext cx="1042593"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evacuation</a:t>
              </a:r>
            </a:p>
          </p:txBody>
        </p:sp>
        <p:cxnSp>
          <p:nvCxnSpPr>
            <p:cNvPr id="48" name="Straight Arrow Connector 47"/>
            <p:cNvCxnSpPr/>
            <p:nvPr/>
          </p:nvCxnSpPr>
          <p:spPr>
            <a:xfrm>
              <a:off x="4342548" y="749917"/>
              <a:ext cx="589492" cy="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430780" y="811951"/>
              <a:ext cx="1093548" cy="895703"/>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2658345" y="4360808"/>
            <a:ext cx="7147391" cy="2001115"/>
            <a:chOff x="2193692" y="3358957"/>
            <a:chExt cx="5360543" cy="1500836"/>
          </a:xfrm>
        </p:grpSpPr>
        <p:grpSp>
          <p:nvGrpSpPr>
            <p:cNvPr id="53" name="Group 52"/>
            <p:cNvGrpSpPr/>
            <p:nvPr/>
          </p:nvGrpSpPr>
          <p:grpSpPr>
            <a:xfrm>
              <a:off x="2193692" y="3358957"/>
              <a:ext cx="4011955" cy="1500836"/>
              <a:chOff x="2193692" y="3358957"/>
              <a:chExt cx="4011955" cy="1500836"/>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204" t="7597" r="8267" b="12458"/>
              <a:stretch/>
            </p:blipFill>
            <p:spPr bwMode="auto">
              <a:xfrm>
                <a:off x="3169725" y="3597863"/>
                <a:ext cx="950168" cy="122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361278" y="3947644"/>
                <a:ext cx="284186" cy="4165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1" name="Straight Arrow Connector 20"/>
              <p:cNvCxnSpPr>
                <a:cxnSpLocks/>
              </p:cNvCxnSpPr>
              <p:nvPr/>
            </p:nvCxnSpPr>
            <p:spPr>
              <a:xfrm>
                <a:off x="2193692" y="3483053"/>
                <a:ext cx="866143" cy="528857"/>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28889" y="3358957"/>
                <a:ext cx="1504258" cy="276999"/>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expansion (20%)</a:t>
                </a:r>
              </a:p>
            </p:txBody>
          </p:sp>
          <p:pic>
            <p:nvPicPr>
              <p:cNvPr id="3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204" t="7597" r="8267" b="12458"/>
              <a:stretch/>
            </p:blipFill>
            <p:spPr bwMode="auto">
              <a:xfrm>
                <a:off x="5224783" y="3597864"/>
                <a:ext cx="980864" cy="126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Oval 39"/>
              <p:cNvSpPr/>
              <p:nvPr/>
            </p:nvSpPr>
            <p:spPr>
              <a:xfrm>
                <a:off x="5336056" y="3851256"/>
                <a:ext cx="548060" cy="68405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 name="Oval 41"/>
              <p:cNvSpPr/>
              <p:nvPr/>
            </p:nvSpPr>
            <p:spPr>
              <a:xfrm>
                <a:off x="5453977" y="3985919"/>
                <a:ext cx="293367" cy="430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0" name="Straight Arrow Connector 49"/>
              <p:cNvCxnSpPr/>
              <p:nvPr/>
            </p:nvCxnSpPr>
            <p:spPr>
              <a:xfrm>
                <a:off x="4365880" y="4228827"/>
                <a:ext cx="589492" cy="0"/>
              </a:xfrm>
              <a:prstGeom prst="straightConnector1">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6546123" y="3363838"/>
              <a:ext cx="1008112" cy="864989"/>
            </a:xfrm>
            <a:prstGeom prst="straightConnector1">
              <a:avLst/>
            </a:prstGeom>
            <a:ln w="28575">
              <a:solidFill>
                <a:schemeClr val="accent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381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3B32FF-EE64-9070-86A8-BDCD341943C5}"/>
              </a:ext>
            </a:extLst>
          </p:cNvPr>
          <p:cNvSpPr>
            <a:spLocks noGrp="1"/>
          </p:cNvSpPr>
          <p:nvPr>
            <p:ph type="title"/>
          </p:nvPr>
        </p:nvSpPr>
        <p:spPr/>
        <p:txBody>
          <a:bodyPr/>
          <a:lstStyle/>
          <a:p>
            <a:r>
              <a:rPr lang="en-US" dirty="0"/>
              <a:t>The ABC Care Bundle</a:t>
            </a:r>
          </a:p>
        </p:txBody>
      </p:sp>
      <p:sp>
        <p:nvSpPr>
          <p:cNvPr id="5" name="Content Placeholder 4">
            <a:extLst>
              <a:ext uri="{FF2B5EF4-FFF2-40B4-BE49-F238E27FC236}">
                <a16:creationId xmlns:a16="http://schemas.microsoft.com/office/drawing/2014/main" id="{9008CA26-4A74-3B81-9CD0-8E7D1CCAECEA}"/>
              </a:ext>
            </a:extLst>
          </p:cNvPr>
          <p:cNvSpPr>
            <a:spLocks noGrp="1"/>
          </p:cNvSpPr>
          <p:nvPr>
            <p:ph idx="1"/>
          </p:nvPr>
        </p:nvSpPr>
        <p:spPr>
          <a:xfrm>
            <a:off x="1631504" y="1477906"/>
            <a:ext cx="10225136" cy="5380095"/>
          </a:xfrm>
        </p:spPr>
        <p:txBody>
          <a:bodyPr>
            <a:normAutofit lnSpcReduction="10000"/>
          </a:bodyPr>
          <a:lstStyle/>
          <a:p>
            <a:pPr marL="0" indent="0">
              <a:spcAft>
                <a:spcPts val="2400"/>
              </a:spcAft>
              <a:buNone/>
            </a:pPr>
            <a:r>
              <a:rPr lang="en-GB" sz="3200" b="1" dirty="0">
                <a:solidFill>
                  <a:schemeClr val="accent1"/>
                </a:solidFill>
              </a:rPr>
              <a:t>Anticoagulant reversal:</a:t>
            </a:r>
            <a:br>
              <a:rPr lang="en-GB" sz="3200" dirty="0"/>
            </a:br>
            <a:r>
              <a:rPr lang="en-GB" sz="3200" dirty="0"/>
              <a:t>Reversal agents delivered in less than 60 min</a:t>
            </a:r>
          </a:p>
          <a:p>
            <a:pPr marL="0" indent="0">
              <a:spcAft>
                <a:spcPts val="2400"/>
              </a:spcAft>
              <a:buNone/>
            </a:pPr>
            <a:r>
              <a:rPr lang="en-GB" sz="3200" b="1" dirty="0">
                <a:solidFill>
                  <a:schemeClr val="accent1"/>
                </a:solidFill>
              </a:rPr>
              <a:t>Blood pressure lowering:</a:t>
            </a:r>
            <a:br>
              <a:rPr lang="en-GB" sz="3200" dirty="0"/>
            </a:br>
            <a:r>
              <a:rPr lang="en-GB" sz="3200" dirty="0"/>
              <a:t>SBP to below 140 mmHg within 120 min</a:t>
            </a:r>
          </a:p>
          <a:p>
            <a:pPr marL="0" indent="0">
              <a:spcAft>
                <a:spcPts val="2400"/>
              </a:spcAft>
              <a:buNone/>
            </a:pPr>
            <a:r>
              <a:rPr lang="en-GB" sz="3200" b="1" dirty="0">
                <a:solidFill>
                  <a:schemeClr val="accent1"/>
                </a:solidFill>
              </a:rPr>
              <a:t>Care pathway:</a:t>
            </a:r>
            <a:br>
              <a:rPr lang="en-GB" sz="3200" dirty="0"/>
            </a:br>
            <a:r>
              <a:rPr lang="en-GB" sz="3200" dirty="0"/>
              <a:t>Referral of appropriate patients to neurosurgery (independent prior to ICH and at least one: posterior fossa, hydrocephalus risk, GCS less than 13, vol greater than 30 ml)</a:t>
            </a:r>
            <a:endParaRPr lang="en-US" sz="3200" dirty="0"/>
          </a:p>
          <a:p>
            <a:pPr marL="0" indent="0">
              <a:spcAft>
                <a:spcPts val="2400"/>
              </a:spcAft>
              <a:buNone/>
            </a:pPr>
            <a:endParaRPr lang="en-US" sz="3200" dirty="0"/>
          </a:p>
        </p:txBody>
      </p:sp>
      <p:sp>
        <p:nvSpPr>
          <p:cNvPr id="12" name="Rectangle: Rounded Corners 11">
            <a:extLst>
              <a:ext uri="{FF2B5EF4-FFF2-40B4-BE49-F238E27FC236}">
                <a16:creationId xmlns:a16="http://schemas.microsoft.com/office/drawing/2014/main" id="{98CBEC2C-03B6-E9FB-0890-B52042127036}"/>
              </a:ext>
            </a:extLst>
          </p:cNvPr>
          <p:cNvSpPr/>
          <p:nvPr/>
        </p:nvSpPr>
        <p:spPr>
          <a:xfrm>
            <a:off x="695401" y="1601465"/>
            <a:ext cx="753644" cy="753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a:ea typeface="+mn-ea"/>
                <a:cs typeface="+mn-cs"/>
              </a:rPr>
              <a:t>A</a:t>
            </a:r>
            <a:endParaRPr kumimoji="0" lang="en-US" sz="6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8CE77A42-7B3B-D861-F8B1-66F1A8E773AB}"/>
              </a:ext>
            </a:extLst>
          </p:cNvPr>
          <p:cNvSpPr/>
          <p:nvPr/>
        </p:nvSpPr>
        <p:spPr>
          <a:xfrm>
            <a:off x="695401" y="2894590"/>
            <a:ext cx="753644" cy="753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a:ea typeface="+mn-ea"/>
                <a:cs typeface="+mn-cs"/>
              </a:rPr>
              <a:t>B</a:t>
            </a:r>
            <a:endParaRPr kumimoji="0" lang="en-US" sz="6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CA85A241-08DC-C0C7-4DC9-76E39F8C6007}"/>
              </a:ext>
            </a:extLst>
          </p:cNvPr>
          <p:cNvSpPr/>
          <p:nvPr/>
        </p:nvSpPr>
        <p:spPr>
          <a:xfrm>
            <a:off x="695401" y="4167953"/>
            <a:ext cx="753644" cy="753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a:ea typeface="+mn-ea"/>
                <a:cs typeface="+mn-cs"/>
              </a:rPr>
              <a:t>C</a:t>
            </a:r>
            <a:endParaRPr kumimoji="0" lang="en-US" sz="6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582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1.tif"/>
          <p:cNvPicPr>
            <a:picLocks noChangeAspect="1"/>
          </p:cNvPicPr>
          <p:nvPr/>
        </p:nvPicPr>
        <p:blipFill>
          <a:blip r:embed="rId3" cstate="print"/>
          <a:srcRect l="50858" b="52100"/>
          <a:stretch>
            <a:fillRect/>
          </a:stretch>
        </p:blipFill>
        <p:spPr>
          <a:xfrm>
            <a:off x="7541750" y="1693333"/>
            <a:ext cx="4192369" cy="3887468"/>
          </a:xfrm>
          <a:prstGeom prst="rect">
            <a:avLst/>
          </a:prstGeom>
        </p:spPr>
      </p:pic>
      <p:sp>
        <p:nvSpPr>
          <p:cNvPr id="6" name="Rectangle 7"/>
          <p:cNvSpPr>
            <a:spLocks noChangeArrowheads="1"/>
          </p:cNvSpPr>
          <p:nvPr/>
        </p:nvSpPr>
        <p:spPr bwMode="auto">
          <a:xfrm>
            <a:off x="975754" y="3322285"/>
            <a:ext cx="5741135" cy="207749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bIns="182880">
            <a:spAutoFit/>
          </a:bodyPr>
          <a:lstStyle/>
          <a:p>
            <a:pPr marL="487668" marR="0" lvl="1" indent="-380990" algn="l" defTabSz="914400" rtl="0" eaLnBrk="1" fontAlgn="auto" latinLnBrk="0" hangingPunct="1">
              <a:lnSpc>
                <a:spcPct val="100000"/>
              </a:lnSpc>
              <a:spcBef>
                <a:spcPts val="0"/>
              </a:spcBef>
              <a:spcAft>
                <a:spcPts val="80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Geneva" charset="0"/>
                <a:cs typeface="Arial" panose="020B0604020202020204" pitchFamily="34" charset="0"/>
              </a:rPr>
              <a:t>Three key changes to reduce delays:</a:t>
            </a:r>
          </a:p>
          <a:p>
            <a:pPr marL="792460" marR="0" lvl="1" indent="-685783" algn="l" defTabSz="914400" rtl="0" eaLnBrk="1" fontAlgn="auto" latinLnBrk="0" hangingPunct="1">
              <a:lnSpc>
                <a:spcPct val="100000"/>
              </a:lnSpc>
              <a:spcBef>
                <a:spcPts val="0"/>
              </a:spcBef>
              <a:spcAft>
                <a:spcPts val="800"/>
              </a:spcAft>
              <a:buClrTx/>
              <a:buSzTx/>
              <a:buFont typeface="+mj-lt"/>
              <a:buAutoNum type="arabicPeriod"/>
              <a:tabLst/>
              <a:defRPr/>
            </a:pPr>
            <a:r>
              <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Geneva" charset="0"/>
                <a:cs typeface="Arial" panose="020B0604020202020204" pitchFamily="34" charset="0"/>
              </a:rPr>
              <a:t>PCC stock in the ED</a:t>
            </a:r>
          </a:p>
          <a:p>
            <a:pPr marL="792460" marR="0" lvl="1" indent="-685783" algn="l" defTabSz="914400" rtl="0" eaLnBrk="1" fontAlgn="auto" latinLnBrk="0" hangingPunct="1">
              <a:lnSpc>
                <a:spcPct val="100000"/>
              </a:lnSpc>
              <a:spcBef>
                <a:spcPts val="0"/>
              </a:spcBef>
              <a:spcAft>
                <a:spcPts val="800"/>
              </a:spcAft>
              <a:buClrTx/>
              <a:buSzTx/>
              <a:buFont typeface="+mj-lt"/>
              <a:buAutoNum type="arabicPeriod"/>
              <a:tabLst/>
              <a:defRPr/>
            </a:pPr>
            <a:r>
              <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Geneva" charset="0"/>
                <a:cs typeface="Arial" panose="020B0604020202020204" pitchFamily="34" charset="0"/>
              </a:rPr>
              <a:t>Point-of-care INR device</a:t>
            </a:r>
          </a:p>
          <a:p>
            <a:pPr marL="792460" marR="0" lvl="1" indent="-685783" algn="l" defTabSz="914400" rtl="0" eaLnBrk="1" fontAlgn="auto" latinLnBrk="0" hangingPunct="1">
              <a:lnSpc>
                <a:spcPct val="100000"/>
              </a:lnSpc>
              <a:spcBef>
                <a:spcPts val="0"/>
              </a:spcBef>
              <a:spcAft>
                <a:spcPts val="800"/>
              </a:spcAft>
              <a:buClrTx/>
              <a:buSzTx/>
              <a:buFont typeface="+mj-lt"/>
              <a:buAutoNum type="arabicPeriod"/>
              <a:tabLst/>
              <a:defRPr/>
            </a:pPr>
            <a:r>
              <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Geneva" charset="0"/>
                <a:cs typeface="Arial" panose="020B0604020202020204" pitchFamily="34" charset="0"/>
              </a:rPr>
              <a:t>Standard protocol to deliver PCC without haematology referral for every case</a:t>
            </a:r>
          </a:p>
        </p:txBody>
      </p:sp>
      <p:sp>
        <p:nvSpPr>
          <p:cNvPr id="12" name="Footer Placeholder 11">
            <a:extLst>
              <a:ext uri="{FF2B5EF4-FFF2-40B4-BE49-F238E27FC236}">
                <a16:creationId xmlns:a16="http://schemas.microsoft.com/office/drawing/2014/main" id="{54D054F3-7057-8A92-0F93-8D5C5BC6234F}"/>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Parry-Jones A. </a:t>
            </a:r>
            <a:r>
              <a:rPr kumimoji="0" lang="en-GB"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BMJ Open Quality</a:t>
            </a: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2015; 4:u208763.w3521.</a:t>
            </a:r>
          </a:p>
        </p:txBody>
      </p:sp>
      <p:sp>
        <p:nvSpPr>
          <p:cNvPr id="3" name="Title 2">
            <a:extLst>
              <a:ext uri="{FF2B5EF4-FFF2-40B4-BE49-F238E27FC236}">
                <a16:creationId xmlns:a16="http://schemas.microsoft.com/office/drawing/2014/main" id="{7ACBCD6E-2EEA-3EBA-87A8-A3C9FDC8B740}"/>
              </a:ext>
            </a:extLst>
          </p:cNvPr>
          <p:cNvSpPr>
            <a:spLocks noGrp="1"/>
          </p:cNvSpPr>
          <p:nvPr>
            <p:ph type="title"/>
          </p:nvPr>
        </p:nvSpPr>
        <p:spPr>
          <a:xfrm>
            <a:off x="609600" y="199505"/>
            <a:ext cx="10744200" cy="1185577"/>
          </a:xfrm>
        </p:spPr>
        <p:txBody>
          <a:bodyPr/>
          <a:lstStyle/>
          <a:p>
            <a:r>
              <a:rPr lang="en-GB" altLang="en-US" dirty="0"/>
              <a:t>Improving Door-to-Needle Times (VKA)</a:t>
            </a:r>
            <a:endParaRPr lang="en-US" dirty="0"/>
          </a:p>
        </p:txBody>
      </p:sp>
      <p:sp>
        <p:nvSpPr>
          <p:cNvPr id="9" name="Content Placeholder 8">
            <a:extLst>
              <a:ext uri="{FF2B5EF4-FFF2-40B4-BE49-F238E27FC236}">
                <a16:creationId xmlns:a16="http://schemas.microsoft.com/office/drawing/2014/main" id="{FCEF8B73-8641-4869-0001-16D0286B2563}"/>
              </a:ext>
            </a:extLst>
          </p:cNvPr>
          <p:cNvSpPr>
            <a:spLocks noGrp="1"/>
          </p:cNvSpPr>
          <p:nvPr>
            <p:ph idx="1"/>
          </p:nvPr>
        </p:nvSpPr>
        <p:spPr>
          <a:xfrm>
            <a:off x="609600" y="1477906"/>
            <a:ext cx="10744200" cy="4722477"/>
          </a:xfrm>
        </p:spPr>
        <p:txBody>
          <a:bodyPr/>
          <a:lstStyle/>
          <a:p>
            <a:r>
              <a:rPr lang="en-US" dirty="0"/>
              <a:t>QI project to improve speed of PCC treatment</a:t>
            </a:r>
          </a:p>
          <a:p>
            <a:r>
              <a:rPr lang="en-US" dirty="0"/>
              <a:t>55 patients included in final analysis</a:t>
            </a:r>
          </a:p>
          <a:p>
            <a:r>
              <a:rPr lang="en-US" dirty="0"/>
              <a:t>Primary outcome: scan-to-needle time</a:t>
            </a:r>
          </a:p>
          <a:p>
            <a:endParaRPr lang="en-US" dirty="0"/>
          </a:p>
        </p:txBody>
      </p:sp>
    </p:spTree>
    <p:extLst>
      <p:ext uri="{BB962C8B-B14F-4D97-AF65-F5344CB8AC3E}">
        <p14:creationId xmlns:p14="http://schemas.microsoft.com/office/powerpoint/2010/main" val="349126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371A66-460B-EA45-B411-DA51C59F0C1A}"/>
              </a:ext>
            </a:extLst>
          </p:cNvPr>
          <p:cNvPicPr>
            <a:picLocks noChangeAspect="1"/>
          </p:cNvPicPr>
          <p:nvPr/>
        </p:nvPicPr>
        <p:blipFill rotWithShape="1">
          <a:blip r:embed="rId3">
            <a:extLst>
              <a:ext uri="{28A0092B-C50C-407E-A947-70E740481C1C}">
                <a14:useLocalDpi xmlns:a14="http://schemas.microsoft.com/office/drawing/2010/main" val="0"/>
              </a:ext>
            </a:extLst>
          </a:blip>
          <a:srcRect t="8868"/>
          <a:stretch/>
        </p:blipFill>
        <p:spPr>
          <a:xfrm>
            <a:off x="4766194" y="1288266"/>
            <a:ext cx="6932456" cy="3776561"/>
          </a:xfrm>
          <a:prstGeom prst="rect">
            <a:avLst/>
          </a:prstGeom>
        </p:spPr>
      </p:pic>
      <p:cxnSp>
        <p:nvCxnSpPr>
          <p:cNvPr id="10" name="Straight Arrow Connector 9">
            <a:extLst>
              <a:ext uri="{FF2B5EF4-FFF2-40B4-BE49-F238E27FC236}">
                <a16:creationId xmlns:a16="http://schemas.microsoft.com/office/drawing/2014/main" id="{99E897E2-30ED-8B44-9DD0-1F2B16F00474}"/>
              </a:ext>
            </a:extLst>
          </p:cNvPr>
          <p:cNvCxnSpPr>
            <a:cxnSpLocks/>
          </p:cNvCxnSpPr>
          <p:nvPr/>
        </p:nvCxnSpPr>
        <p:spPr>
          <a:xfrm>
            <a:off x="9075582" y="3176546"/>
            <a:ext cx="376579" cy="853587"/>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2D1478-7BF5-7F40-B13D-7DF2F0CFE617}"/>
              </a:ext>
            </a:extLst>
          </p:cNvPr>
          <p:cNvSpPr txBox="1"/>
          <p:nvPr/>
        </p:nvSpPr>
        <p:spPr>
          <a:xfrm>
            <a:off x="6557155" y="2119033"/>
            <a:ext cx="24002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4-48 h, no anticoag</a:t>
            </a:r>
          </a:p>
        </p:txBody>
      </p:sp>
      <p:sp>
        <p:nvSpPr>
          <p:cNvPr id="16" name="TextBox 15">
            <a:extLst>
              <a:ext uri="{FF2B5EF4-FFF2-40B4-BE49-F238E27FC236}">
                <a16:creationId xmlns:a16="http://schemas.microsoft.com/office/drawing/2014/main" id="{954619D5-FC8F-8A42-A3E4-E2B478327C3D}"/>
              </a:ext>
            </a:extLst>
          </p:cNvPr>
          <p:cNvSpPr txBox="1"/>
          <p:nvPr/>
        </p:nvSpPr>
        <p:spPr>
          <a:xfrm>
            <a:off x="6557155" y="3065433"/>
            <a:ext cx="24002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4-48 h, anticoag</a:t>
            </a:r>
          </a:p>
        </p:txBody>
      </p:sp>
      <p:sp>
        <p:nvSpPr>
          <p:cNvPr id="17" name="TextBox 16">
            <a:extLst>
              <a:ext uri="{FF2B5EF4-FFF2-40B4-BE49-F238E27FC236}">
                <a16:creationId xmlns:a16="http://schemas.microsoft.com/office/drawing/2014/main" id="{678C3928-AA4D-CF42-B2B4-B22283744CB6}"/>
              </a:ext>
            </a:extLst>
          </p:cNvPr>
          <p:cNvSpPr txBox="1"/>
          <p:nvPr/>
        </p:nvSpPr>
        <p:spPr>
          <a:xfrm>
            <a:off x="6557155" y="4322951"/>
            <a:ext cx="24002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 4 h, no anticoag</a:t>
            </a:r>
          </a:p>
        </p:txBody>
      </p:sp>
      <p:sp>
        <p:nvSpPr>
          <p:cNvPr id="18" name="TextBox 17">
            <a:extLst>
              <a:ext uri="{FF2B5EF4-FFF2-40B4-BE49-F238E27FC236}">
                <a16:creationId xmlns:a16="http://schemas.microsoft.com/office/drawing/2014/main" id="{C658ABDA-9AFF-DA4F-850C-3F7B73C5F93D}"/>
              </a:ext>
            </a:extLst>
          </p:cNvPr>
          <p:cNvSpPr txBox="1"/>
          <p:nvPr/>
        </p:nvSpPr>
        <p:spPr>
          <a:xfrm>
            <a:off x="6557155" y="3779549"/>
            <a:ext cx="24002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 4 h, anticoag</a:t>
            </a:r>
          </a:p>
        </p:txBody>
      </p:sp>
      <p:sp>
        <p:nvSpPr>
          <p:cNvPr id="2" name="Title 1">
            <a:extLst>
              <a:ext uri="{FF2B5EF4-FFF2-40B4-BE49-F238E27FC236}">
                <a16:creationId xmlns:a16="http://schemas.microsoft.com/office/drawing/2014/main" id="{3C22A008-0222-9E69-F986-C61E2FBB8AF3}"/>
              </a:ext>
            </a:extLst>
          </p:cNvPr>
          <p:cNvSpPr>
            <a:spLocks noGrp="1"/>
          </p:cNvSpPr>
          <p:nvPr>
            <p:ph type="title"/>
          </p:nvPr>
        </p:nvSpPr>
        <p:spPr>
          <a:xfrm>
            <a:off x="609600" y="199505"/>
            <a:ext cx="10744200" cy="1185577"/>
          </a:xfrm>
        </p:spPr>
        <p:txBody>
          <a:bodyPr/>
          <a:lstStyle/>
          <a:p>
            <a:r>
              <a:rPr lang="en-GB" altLang="en-US" dirty="0"/>
              <a:t>Pre-hospital Pre-alert for Anticoagulant</a:t>
            </a:r>
            <a:endParaRPr lang="en-US" dirty="0"/>
          </a:p>
        </p:txBody>
      </p:sp>
      <p:sp>
        <p:nvSpPr>
          <p:cNvPr id="5" name="Content Placeholder 4">
            <a:extLst>
              <a:ext uri="{FF2B5EF4-FFF2-40B4-BE49-F238E27FC236}">
                <a16:creationId xmlns:a16="http://schemas.microsoft.com/office/drawing/2014/main" id="{3210E820-06B0-1FED-EB7C-83630A32AF7D}"/>
              </a:ext>
            </a:extLst>
          </p:cNvPr>
          <p:cNvSpPr>
            <a:spLocks noGrp="1"/>
          </p:cNvSpPr>
          <p:nvPr>
            <p:ph sz="half" idx="1"/>
          </p:nvPr>
        </p:nvSpPr>
        <p:spPr>
          <a:xfrm>
            <a:off x="609600" y="1497013"/>
            <a:ext cx="3883378" cy="4679950"/>
          </a:xfrm>
        </p:spPr>
        <p:txBody>
          <a:bodyPr/>
          <a:lstStyle/>
          <a:p>
            <a:r>
              <a:rPr lang="en-GB" dirty="0"/>
              <a:t>Pre-alert: suspected strokes 4 to 48 hr</a:t>
            </a:r>
            <a:br>
              <a:rPr lang="en-GB" dirty="0"/>
            </a:br>
            <a:r>
              <a:rPr lang="en-GB" dirty="0"/>
              <a:t>post-onset on anticoagulants</a:t>
            </a:r>
          </a:p>
          <a:p>
            <a:r>
              <a:rPr lang="en-GB" dirty="0"/>
              <a:t>Introduced 13 Mar 2018</a:t>
            </a:r>
          </a:p>
          <a:p>
            <a:r>
              <a:rPr lang="en-GB" dirty="0"/>
              <a:t>Data from SSNAP – 1 Mar 2016 to 31 May 2019</a:t>
            </a:r>
          </a:p>
          <a:p>
            <a:endParaRPr lang="en-US" dirty="0"/>
          </a:p>
        </p:txBody>
      </p:sp>
      <p:sp>
        <p:nvSpPr>
          <p:cNvPr id="21" name="Footer Placeholder 20">
            <a:extLst>
              <a:ext uri="{FF2B5EF4-FFF2-40B4-BE49-F238E27FC236}">
                <a16:creationId xmlns:a16="http://schemas.microsoft.com/office/drawing/2014/main" id="{F3406EBC-CB7E-09AE-6B4E-D3248E6DEB2A}"/>
              </a:ext>
            </a:extLst>
          </p:cNvPr>
          <p:cNvSpPr>
            <a:spLocks noGrp="1"/>
          </p:cNvSpPr>
          <p:nvPr>
            <p:ph type="ftr" sz="quarter" idx="3"/>
          </p:nvPr>
        </p:nvSpPr>
        <p:spPr>
          <a:xfrm>
            <a:off x="609600" y="6356350"/>
            <a:ext cx="105155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Ashton C, et al. </a:t>
            </a:r>
            <a:r>
              <a:rPr kumimoji="0" lang="en-GB"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BMJ Open Quality</a:t>
            </a: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2020;9:e000883. </a:t>
            </a:r>
          </a:p>
        </p:txBody>
      </p:sp>
      <p:sp>
        <p:nvSpPr>
          <p:cNvPr id="4" name="Rectangle 3">
            <a:extLst>
              <a:ext uri="{FF2B5EF4-FFF2-40B4-BE49-F238E27FC236}">
                <a16:creationId xmlns:a16="http://schemas.microsoft.com/office/drawing/2014/main" id="{2A5B2D91-7658-CB57-2363-6E4B6FF8AD00}"/>
              </a:ext>
            </a:extLst>
          </p:cNvPr>
          <p:cNvSpPr/>
          <p:nvPr/>
        </p:nvSpPr>
        <p:spPr>
          <a:xfrm>
            <a:off x="609600" y="4866353"/>
            <a:ext cx="9831028" cy="135421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n=4206 before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n=2408 after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31.4 min reduction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(95%CI: -46.8 to -16.1; p&lt;0.0001)</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636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9FBB511-74DE-1C44-A524-80FC6BEB1D54}"/>
              </a:ext>
            </a:extLst>
          </p:cNvPr>
          <p:cNvPicPr>
            <a:picLocks noChangeAspect="1"/>
          </p:cNvPicPr>
          <p:nvPr/>
        </p:nvPicPr>
        <p:blipFill>
          <a:blip r:embed="rId3"/>
          <a:stretch>
            <a:fillRect/>
          </a:stretch>
        </p:blipFill>
        <p:spPr>
          <a:xfrm>
            <a:off x="279400" y="1092200"/>
            <a:ext cx="11633200" cy="4673600"/>
          </a:xfrm>
          <a:prstGeom prst="rect">
            <a:avLst/>
          </a:prstGeom>
        </p:spPr>
      </p:pic>
      <p:pic>
        <p:nvPicPr>
          <p:cNvPr id="21" name="Picture 20">
            <a:extLst>
              <a:ext uri="{FF2B5EF4-FFF2-40B4-BE49-F238E27FC236}">
                <a16:creationId xmlns:a16="http://schemas.microsoft.com/office/drawing/2014/main" id="{2E9BFA98-E052-B34D-8DB1-CB8D7909EBCA}"/>
              </a:ext>
            </a:extLst>
          </p:cNvPr>
          <p:cNvPicPr>
            <a:picLocks noChangeAspect="1"/>
          </p:cNvPicPr>
          <p:nvPr/>
        </p:nvPicPr>
        <p:blipFill rotWithShape="1">
          <a:blip r:embed="rId4"/>
          <a:srcRect r="67423"/>
          <a:stretch/>
        </p:blipFill>
        <p:spPr>
          <a:xfrm>
            <a:off x="279400" y="1092200"/>
            <a:ext cx="3789733" cy="4673600"/>
          </a:xfrm>
          <a:prstGeom prst="rect">
            <a:avLst/>
          </a:prstGeom>
        </p:spPr>
      </p:pic>
      <p:cxnSp>
        <p:nvCxnSpPr>
          <p:cNvPr id="18" name="Straight Arrow Connector 17"/>
          <p:cNvCxnSpPr/>
          <p:nvPr/>
        </p:nvCxnSpPr>
        <p:spPr>
          <a:xfrm flipV="1">
            <a:off x="4079776" y="5616288"/>
            <a:ext cx="0" cy="36004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65984" y="5983403"/>
            <a:ext cx="226536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BE3540"/>
                </a:solidFill>
                <a:effectLst/>
                <a:uLnTx/>
                <a:uFillTx/>
                <a:latin typeface="Arial" panose="020B0604020202020204" pitchFamily="34" charset="0"/>
                <a:ea typeface="+mn-ea"/>
                <a:cs typeface="Arial" panose="020B0604020202020204" pitchFamily="34" charset="0"/>
              </a:rPr>
              <a:t>Protocol approved</a:t>
            </a:r>
          </a:p>
        </p:txBody>
      </p:sp>
      <p:sp>
        <p:nvSpPr>
          <p:cNvPr id="2" name="Title 1">
            <a:extLst>
              <a:ext uri="{FF2B5EF4-FFF2-40B4-BE49-F238E27FC236}">
                <a16:creationId xmlns:a16="http://schemas.microsoft.com/office/drawing/2014/main" id="{9BFA9708-9BFA-F40E-84E3-1C9DAF6A013D}"/>
              </a:ext>
            </a:extLst>
          </p:cNvPr>
          <p:cNvSpPr>
            <a:spLocks noGrp="1"/>
          </p:cNvSpPr>
          <p:nvPr>
            <p:ph type="title"/>
          </p:nvPr>
        </p:nvSpPr>
        <p:spPr>
          <a:xfrm>
            <a:off x="609600" y="199505"/>
            <a:ext cx="10744200" cy="1185577"/>
          </a:xfrm>
        </p:spPr>
        <p:txBody>
          <a:bodyPr/>
          <a:lstStyle/>
          <a:p>
            <a:r>
              <a:rPr lang="en-GB" altLang="en-US" dirty="0"/>
              <a:t>PDSA1 – Local Protocol Introduced</a:t>
            </a:r>
            <a:endParaRPr lang="en-US" dirty="0"/>
          </a:p>
        </p:txBody>
      </p:sp>
    </p:spTree>
    <p:extLst>
      <p:ext uri="{BB962C8B-B14F-4D97-AF65-F5344CB8AC3E}">
        <p14:creationId xmlns:p14="http://schemas.microsoft.com/office/powerpoint/2010/main" val="117537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0EBF9-AD8F-AC4F-B7F3-D3F95A9600F2}"/>
              </a:ext>
            </a:extLst>
          </p:cNvPr>
          <p:cNvPicPr>
            <a:picLocks noChangeAspect="1"/>
          </p:cNvPicPr>
          <p:nvPr/>
        </p:nvPicPr>
        <p:blipFill>
          <a:blip r:embed="rId3"/>
          <a:stretch>
            <a:fillRect/>
          </a:stretch>
        </p:blipFill>
        <p:spPr>
          <a:xfrm>
            <a:off x="279400" y="1092200"/>
            <a:ext cx="11633200" cy="4673600"/>
          </a:xfrm>
          <a:prstGeom prst="rect">
            <a:avLst/>
          </a:prstGeom>
        </p:spPr>
      </p:pic>
      <p:pic>
        <p:nvPicPr>
          <p:cNvPr id="5" name="Picture 4">
            <a:extLst>
              <a:ext uri="{FF2B5EF4-FFF2-40B4-BE49-F238E27FC236}">
                <a16:creationId xmlns:a16="http://schemas.microsoft.com/office/drawing/2014/main" id="{EAD53560-6D45-4842-BB0C-04982135B23C}"/>
              </a:ext>
            </a:extLst>
          </p:cNvPr>
          <p:cNvPicPr>
            <a:picLocks noChangeAspect="1"/>
          </p:cNvPicPr>
          <p:nvPr/>
        </p:nvPicPr>
        <p:blipFill rotWithShape="1">
          <a:blip r:embed="rId4"/>
          <a:srcRect r="62380"/>
          <a:stretch/>
        </p:blipFill>
        <p:spPr>
          <a:xfrm>
            <a:off x="279400" y="1092200"/>
            <a:ext cx="4376440" cy="4673600"/>
          </a:xfrm>
          <a:prstGeom prst="rect">
            <a:avLst/>
          </a:prstGeom>
        </p:spPr>
      </p:pic>
      <p:cxnSp>
        <p:nvCxnSpPr>
          <p:cNvPr id="10" name="Straight Arrow Connector 9"/>
          <p:cNvCxnSpPr>
            <a:cxnSpLocks/>
          </p:cNvCxnSpPr>
          <p:nvPr/>
        </p:nvCxnSpPr>
        <p:spPr>
          <a:xfrm>
            <a:off x="4675672" y="4293832"/>
            <a:ext cx="0" cy="37875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85036" y="3914030"/>
            <a:ext cx="120898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BE3540"/>
                </a:solidFill>
                <a:effectLst/>
                <a:uLnTx/>
                <a:uFillTx/>
                <a:latin typeface="Arial" panose="020B0604020202020204" pitchFamily="34" charset="0"/>
                <a:ea typeface="+mn-ea"/>
                <a:cs typeface="Arial" panose="020B0604020202020204" pitchFamily="34" charset="0"/>
              </a:rPr>
              <a:t>GTN first</a:t>
            </a:r>
          </a:p>
        </p:txBody>
      </p:sp>
      <p:cxnSp>
        <p:nvCxnSpPr>
          <p:cNvPr id="17" name="Straight Arrow Connector 16">
            <a:extLst>
              <a:ext uri="{FF2B5EF4-FFF2-40B4-BE49-F238E27FC236}">
                <a16:creationId xmlns:a16="http://schemas.microsoft.com/office/drawing/2014/main" id="{11064E6F-0DF1-7B4B-8EA6-12A84E887CD7}"/>
              </a:ext>
            </a:extLst>
          </p:cNvPr>
          <p:cNvCxnSpPr/>
          <p:nvPr/>
        </p:nvCxnSpPr>
        <p:spPr>
          <a:xfrm flipV="1">
            <a:off x="4079776" y="5616288"/>
            <a:ext cx="0" cy="36004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B6D9340-F3FA-B6C5-0C09-55DB9C82CA31}"/>
              </a:ext>
            </a:extLst>
          </p:cNvPr>
          <p:cNvSpPr>
            <a:spLocks noGrp="1"/>
          </p:cNvSpPr>
          <p:nvPr>
            <p:ph type="title"/>
          </p:nvPr>
        </p:nvSpPr>
        <p:spPr>
          <a:xfrm>
            <a:off x="609600" y="199505"/>
            <a:ext cx="10744200" cy="1185577"/>
          </a:xfrm>
        </p:spPr>
        <p:txBody>
          <a:bodyPr/>
          <a:lstStyle/>
          <a:p>
            <a:r>
              <a:rPr lang="en-GB" altLang="en-US" dirty="0"/>
              <a:t>PDSA2 – GTN Used First Line</a:t>
            </a:r>
            <a:endParaRPr lang="en-US" dirty="0"/>
          </a:p>
        </p:txBody>
      </p:sp>
      <p:sp>
        <p:nvSpPr>
          <p:cNvPr id="4" name="TextBox 3">
            <a:extLst>
              <a:ext uri="{FF2B5EF4-FFF2-40B4-BE49-F238E27FC236}">
                <a16:creationId xmlns:a16="http://schemas.microsoft.com/office/drawing/2014/main" id="{13B0539F-A7D6-9087-8498-A9F1DA44FA29}"/>
              </a:ext>
            </a:extLst>
          </p:cNvPr>
          <p:cNvSpPr txBox="1"/>
          <p:nvPr/>
        </p:nvSpPr>
        <p:spPr>
          <a:xfrm>
            <a:off x="2965984" y="5983403"/>
            <a:ext cx="226536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BE3540"/>
                </a:solidFill>
                <a:effectLst/>
                <a:uLnTx/>
                <a:uFillTx/>
                <a:latin typeface="Arial" panose="020B0604020202020204" pitchFamily="34" charset="0"/>
                <a:ea typeface="+mn-ea"/>
                <a:cs typeface="Arial" panose="020B0604020202020204" pitchFamily="34" charset="0"/>
              </a:rPr>
              <a:t>Protocol approved</a:t>
            </a:r>
          </a:p>
        </p:txBody>
      </p:sp>
    </p:spTree>
    <p:extLst>
      <p:ext uri="{BB962C8B-B14F-4D97-AF65-F5344CB8AC3E}">
        <p14:creationId xmlns:p14="http://schemas.microsoft.com/office/powerpoint/2010/main" val="440879403"/>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855</Words>
  <Application>Microsoft Macintosh PowerPoint</Application>
  <PresentationFormat>Widescreen</PresentationFormat>
  <Paragraphs>118</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Century Gothic</vt:lpstr>
      <vt:lpstr>Oxygen</vt:lpstr>
      <vt:lpstr>Trebuchet MS</vt:lpstr>
      <vt:lpstr>EMCREG-MedEd Dual</vt:lpstr>
      <vt:lpstr>Office Theme</vt:lpstr>
      <vt:lpstr>Intracranial Hemorrhage: Decreasing Time to Treatment to Improve Outcomes</vt:lpstr>
      <vt:lpstr>PowerPoint Presentation</vt:lpstr>
      <vt:lpstr>Disclaimer</vt:lpstr>
      <vt:lpstr>Supportive Care: Stroke Unit / Critical Care</vt:lpstr>
      <vt:lpstr>The ABC Care Bundle</vt:lpstr>
      <vt:lpstr>Improving Door-to-Needle Times (VKA)</vt:lpstr>
      <vt:lpstr>Pre-hospital Pre-alert for Anticoagulant</vt:lpstr>
      <vt:lpstr>PDSA1 – Local Protocol Introduced</vt:lpstr>
      <vt:lpstr>PDSA2 – GTN Used First Line</vt:lpstr>
      <vt:lpstr>PDSA3 - Stay in ED Until Target Met</vt:lpstr>
      <vt:lpstr>PowerPoint Presentation</vt:lpstr>
      <vt:lpstr>30-Day Case Fatality at Salford</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Intracranial Hemorrhage: Care Bundling and Decreasing Time to Treatment to Improve Outcomes</dc:title>
  <dc:subject/>
  <dc:creator>MedEd On The Go</dc:creator>
  <cp:keywords/>
  <dc:description/>
  <cp:lastModifiedBy>Moriah Diethorn</cp:lastModifiedBy>
  <cp:revision>4</cp:revision>
  <dcterms:created xsi:type="dcterms:W3CDTF">2023-09-26T13:43:26Z</dcterms:created>
  <dcterms:modified xsi:type="dcterms:W3CDTF">2023-09-29T12:48:49Z</dcterms:modified>
  <cp:category/>
</cp:coreProperties>
</file>