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4" r:id="rId2"/>
  </p:sldMasterIdLst>
  <p:notesMasterIdLst>
    <p:notesMasterId r:id="rId12"/>
  </p:notesMasterIdLst>
  <p:sldIdLst>
    <p:sldId id="1947" r:id="rId3"/>
    <p:sldId id="265" r:id="rId4"/>
    <p:sldId id="256" r:id="rId5"/>
    <p:sldId id="327" r:id="rId6"/>
    <p:sldId id="317" r:id="rId7"/>
    <p:sldId id="328" r:id="rId8"/>
    <p:sldId id="3678" r:id="rId9"/>
    <p:sldId id="332" r:id="rId10"/>
    <p:sldId id="264"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6327"/>
  </p:normalViewPr>
  <p:slideViewPr>
    <p:cSldViewPr snapToGrid="0">
      <p:cViewPr varScale="1">
        <p:scale>
          <a:sx n="119" d="100"/>
          <a:sy n="119" d="100"/>
        </p:scale>
        <p:origin x="760" y="184"/>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4.jpg"/><Relationship Id="rId1" Type="http://schemas.openxmlformats.org/officeDocument/2006/relationships/image" Target="../media/image13.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4.jpg"/><Relationship Id="rId1" Type="http://schemas.openxmlformats.org/officeDocument/2006/relationships/image" Target="../media/image13.pn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37A62C7-7C58-438A-81BA-AB753DA32E15}" type="doc">
      <dgm:prSet loTypeId="urn:microsoft.com/office/officeart/2005/8/layout/vList4" loCatId="list" qsTypeId="urn:microsoft.com/office/officeart/2005/8/quickstyle/simple1" qsCatId="simple" csTypeId="urn:microsoft.com/office/officeart/2005/8/colors/accent2_2" csCatId="accent2" phldr="1"/>
      <dgm:spPr/>
      <dgm:t>
        <a:bodyPr/>
        <a:lstStyle/>
        <a:p>
          <a:endParaRPr lang="en-US"/>
        </a:p>
      </dgm:t>
    </dgm:pt>
    <dgm:pt modelId="{F80A8F1F-BB56-40C4-86F8-1F20674B842F}">
      <dgm:prSet phldrT="[Text]" custT="1">
        <dgm:style>
          <a:lnRef idx="1">
            <a:schemeClr val="accent3"/>
          </a:lnRef>
          <a:fillRef idx="3">
            <a:schemeClr val="accent3"/>
          </a:fillRef>
          <a:effectRef idx="2">
            <a:schemeClr val="accent3"/>
          </a:effectRef>
          <a:fontRef idx="minor">
            <a:schemeClr val="lt1"/>
          </a:fontRef>
        </dgm:style>
      </dgm:prSet>
      <dgm:spPr/>
      <dgm:t>
        <a:bodyPr/>
        <a:lstStyle/>
        <a:p>
          <a:r>
            <a:rPr lang="en-US" sz="2000" b="1" u="none" dirty="0"/>
            <a:t>Study Design</a:t>
          </a:r>
        </a:p>
        <a:p>
          <a:r>
            <a:rPr lang="en-US" sz="1800" dirty="0"/>
            <a:t>Phase IV, multicenter, international</a:t>
          </a:r>
        </a:p>
        <a:p>
          <a:r>
            <a:rPr lang="en-US" sz="1800" dirty="0"/>
            <a:t>Randomized controlled trial</a:t>
          </a:r>
        </a:p>
      </dgm:t>
    </dgm:pt>
    <dgm:pt modelId="{73D1F151-A7E8-4C6F-B199-0CA7E1FD3192}" type="parTrans" cxnId="{8BFCEA16-79DD-4F7E-81EB-D624B63FF0D3}">
      <dgm:prSet/>
      <dgm:spPr/>
      <dgm:t>
        <a:bodyPr/>
        <a:lstStyle/>
        <a:p>
          <a:endParaRPr lang="en-US"/>
        </a:p>
      </dgm:t>
    </dgm:pt>
    <dgm:pt modelId="{2AB68303-547C-452D-B9A0-01E0FB47D769}" type="sibTrans" cxnId="{8BFCEA16-79DD-4F7E-81EB-D624B63FF0D3}">
      <dgm:prSet/>
      <dgm:spPr/>
      <dgm:t>
        <a:bodyPr/>
        <a:lstStyle/>
        <a:p>
          <a:endParaRPr lang="en-US"/>
        </a:p>
      </dgm:t>
    </dgm:pt>
    <dgm:pt modelId="{3D027787-EFAD-4B97-A5EB-396C4EC01F80}">
      <dgm:prSet phldrT="[Text]">
        <dgm:style>
          <a:lnRef idx="1">
            <a:schemeClr val="accent4"/>
          </a:lnRef>
          <a:fillRef idx="3">
            <a:schemeClr val="accent4"/>
          </a:fillRef>
          <a:effectRef idx="2">
            <a:schemeClr val="accent4"/>
          </a:effectRef>
          <a:fontRef idx="minor">
            <a:schemeClr val="lt1"/>
          </a:fontRef>
        </dgm:style>
      </dgm:prSet>
      <dgm:spPr/>
      <dgm:t>
        <a:bodyPr/>
        <a:lstStyle/>
        <a:p>
          <a:r>
            <a:rPr lang="en-US" b="1" u="none" dirty="0"/>
            <a:t>Protocol</a:t>
          </a:r>
        </a:p>
        <a:p>
          <a:r>
            <a:rPr lang="en-US" dirty="0"/>
            <a:t>Last seen well less than 6 hours, within 15 hours last DOAC dose</a:t>
          </a:r>
        </a:p>
        <a:p>
          <a:r>
            <a:rPr lang="en-US" dirty="0"/>
            <a:t>Endpoint: hemostatic efficacy</a:t>
          </a:r>
          <a:endParaRPr lang="en-US" b="1" dirty="0"/>
        </a:p>
      </dgm:t>
    </dgm:pt>
    <dgm:pt modelId="{129AFA1D-7584-4C46-B7B2-78FAB859DED2}" type="parTrans" cxnId="{6D1C2570-92FE-4F57-96FD-EF202FD57BA2}">
      <dgm:prSet/>
      <dgm:spPr/>
      <dgm:t>
        <a:bodyPr/>
        <a:lstStyle/>
        <a:p>
          <a:endParaRPr lang="en-US"/>
        </a:p>
      </dgm:t>
    </dgm:pt>
    <dgm:pt modelId="{B70FBA68-5A1A-41CF-B5BC-ADDCCECA1110}" type="sibTrans" cxnId="{6D1C2570-92FE-4F57-96FD-EF202FD57BA2}">
      <dgm:prSet/>
      <dgm:spPr/>
      <dgm:t>
        <a:bodyPr/>
        <a:lstStyle/>
        <a:p>
          <a:endParaRPr lang="en-US"/>
        </a:p>
      </dgm:t>
    </dgm:pt>
    <dgm:pt modelId="{F75AFFF1-3EB8-4199-B555-4C347102663E}">
      <dgm:prSet phldrT="[Text]">
        <dgm:style>
          <a:lnRef idx="1">
            <a:schemeClr val="accent1"/>
          </a:lnRef>
          <a:fillRef idx="3">
            <a:schemeClr val="accent1"/>
          </a:fillRef>
          <a:effectRef idx="2">
            <a:schemeClr val="accent1"/>
          </a:effectRef>
          <a:fontRef idx="minor">
            <a:schemeClr val="lt1"/>
          </a:fontRef>
        </dgm:style>
      </dgm:prSet>
      <dgm:spPr/>
      <dgm:t>
        <a:bodyPr/>
        <a:lstStyle/>
        <a:p>
          <a:r>
            <a:rPr lang="en-US" b="1" u="none" dirty="0"/>
            <a:t>Enrollment</a:t>
          </a:r>
        </a:p>
        <a:p>
          <a:r>
            <a:rPr lang="en-US" dirty="0"/>
            <a:t>Planned enrollment: 1200 participants</a:t>
          </a:r>
        </a:p>
        <a:p>
          <a:r>
            <a:rPr lang="en-US" dirty="0"/>
            <a:t>DSMB recommended trial to stop early, after 450 participants</a:t>
          </a:r>
        </a:p>
      </dgm:t>
    </dgm:pt>
    <dgm:pt modelId="{150AE2BA-E530-4D35-A96A-177ABF603465}" type="parTrans" cxnId="{7134CCA9-84B4-4BC9-A18A-A95E1B02B647}">
      <dgm:prSet/>
      <dgm:spPr/>
      <dgm:t>
        <a:bodyPr/>
        <a:lstStyle/>
        <a:p>
          <a:endParaRPr lang="en-US"/>
        </a:p>
      </dgm:t>
    </dgm:pt>
    <dgm:pt modelId="{D82DB64D-F207-44FE-8AE9-62C4ED89CF29}" type="sibTrans" cxnId="{7134CCA9-84B4-4BC9-A18A-A95E1B02B647}">
      <dgm:prSet/>
      <dgm:spPr/>
      <dgm:t>
        <a:bodyPr/>
        <a:lstStyle/>
        <a:p>
          <a:endParaRPr lang="en-US"/>
        </a:p>
      </dgm:t>
    </dgm:pt>
    <dgm:pt modelId="{F6E52C88-707F-46B7-94BE-2C9E188EE5A5}" type="pres">
      <dgm:prSet presAssocID="{837A62C7-7C58-438A-81BA-AB753DA32E15}" presName="linear" presStyleCnt="0">
        <dgm:presLayoutVars>
          <dgm:dir/>
          <dgm:resizeHandles val="exact"/>
        </dgm:presLayoutVars>
      </dgm:prSet>
      <dgm:spPr/>
    </dgm:pt>
    <dgm:pt modelId="{664662F9-C925-4AE6-9601-68149CA6F38F}" type="pres">
      <dgm:prSet presAssocID="{F80A8F1F-BB56-40C4-86F8-1F20674B842F}" presName="comp" presStyleCnt="0"/>
      <dgm:spPr/>
    </dgm:pt>
    <dgm:pt modelId="{D9005F4B-A0A8-472B-89DD-A23A182B9E5C}" type="pres">
      <dgm:prSet presAssocID="{F80A8F1F-BB56-40C4-86F8-1F20674B842F}" presName="box" presStyleLbl="node1" presStyleIdx="0" presStyleCnt="3"/>
      <dgm:spPr/>
    </dgm:pt>
    <dgm:pt modelId="{83092E81-BBAF-444A-9C3C-C1294289DC8A}" type="pres">
      <dgm:prSet presAssocID="{F80A8F1F-BB56-40C4-86F8-1F20674B842F}" presName="img"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t="-23000" b="-23000"/>
          </a:stretch>
        </a:blipFill>
      </dgm:spPr>
    </dgm:pt>
    <dgm:pt modelId="{D8F63A41-EF67-445D-80DA-70E1FD987B5D}" type="pres">
      <dgm:prSet presAssocID="{F80A8F1F-BB56-40C4-86F8-1F20674B842F}" presName="text" presStyleLbl="node1" presStyleIdx="0" presStyleCnt="3">
        <dgm:presLayoutVars>
          <dgm:bulletEnabled val="1"/>
        </dgm:presLayoutVars>
      </dgm:prSet>
      <dgm:spPr/>
    </dgm:pt>
    <dgm:pt modelId="{85B2FECF-90DD-4C19-95B6-6A2BFCB821A2}" type="pres">
      <dgm:prSet presAssocID="{2AB68303-547C-452D-B9A0-01E0FB47D769}" presName="spacer" presStyleCnt="0"/>
      <dgm:spPr/>
    </dgm:pt>
    <dgm:pt modelId="{33EB4EFB-89BF-483A-8614-1F19ADEE3C3A}" type="pres">
      <dgm:prSet presAssocID="{3D027787-EFAD-4B97-A5EB-396C4EC01F80}" presName="comp" presStyleCnt="0"/>
      <dgm:spPr/>
    </dgm:pt>
    <dgm:pt modelId="{31899F1E-E206-40D3-BF89-B2CD7C8B5DE2}" type="pres">
      <dgm:prSet presAssocID="{3D027787-EFAD-4B97-A5EB-396C4EC01F80}" presName="box" presStyleLbl="node1" presStyleIdx="1" presStyleCnt="3"/>
      <dgm:spPr/>
    </dgm:pt>
    <dgm:pt modelId="{B5F24B8F-DF38-4745-ADC3-FDC75203DB25}" type="pres">
      <dgm:prSet presAssocID="{3D027787-EFAD-4B97-A5EB-396C4EC01F80}" presName="img" presStyleLbl="fgImgPlace1" presStyleIdx="1" presStyleCnt="3"/>
      <dgm:spPr>
        <a:blipFill rotWithShape="1">
          <a:blip xmlns:r="http://schemas.openxmlformats.org/officeDocument/2006/relationships" r:embed="rId2">
            <a:extLst>
              <a:ext uri="{28A0092B-C50C-407E-A947-70E740481C1C}">
                <a14:useLocalDpi xmlns:a14="http://schemas.microsoft.com/office/drawing/2010/main" val="0"/>
              </a:ext>
            </a:extLst>
          </a:blip>
          <a:srcRect/>
          <a:stretch>
            <a:fillRect t="-80000" b="-80000"/>
          </a:stretch>
        </a:blipFill>
      </dgm:spPr>
    </dgm:pt>
    <dgm:pt modelId="{4565C81F-4962-4A01-A9F0-38982226FB2E}" type="pres">
      <dgm:prSet presAssocID="{3D027787-EFAD-4B97-A5EB-396C4EC01F80}" presName="text" presStyleLbl="node1" presStyleIdx="1" presStyleCnt="3">
        <dgm:presLayoutVars>
          <dgm:bulletEnabled val="1"/>
        </dgm:presLayoutVars>
      </dgm:prSet>
      <dgm:spPr/>
    </dgm:pt>
    <dgm:pt modelId="{6DB63A2D-2B80-4FB2-83CF-1DCE143C55B7}" type="pres">
      <dgm:prSet presAssocID="{B70FBA68-5A1A-41CF-B5BC-ADDCCECA1110}" presName="spacer" presStyleCnt="0"/>
      <dgm:spPr/>
    </dgm:pt>
    <dgm:pt modelId="{E913F327-C954-46EB-B2BF-4E94F448E318}" type="pres">
      <dgm:prSet presAssocID="{F75AFFF1-3EB8-4199-B555-4C347102663E}" presName="comp" presStyleCnt="0"/>
      <dgm:spPr/>
    </dgm:pt>
    <dgm:pt modelId="{CB1D99EA-EA55-482F-BC95-27B304476DB8}" type="pres">
      <dgm:prSet presAssocID="{F75AFFF1-3EB8-4199-B555-4C347102663E}" presName="box" presStyleLbl="node1" presStyleIdx="2" presStyleCnt="3"/>
      <dgm:spPr/>
    </dgm:pt>
    <dgm:pt modelId="{F4C8367C-22FE-4E85-B589-DF4385AF10E8}" type="pres">
      <dgm:prSet presAssocID="{F75AFFF1-3EB8-4199-B555-4C347102663E}" presName="img"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t="-20000" b="-20000"/>
          </a:stretch>
        </a:blipFill>
      </dgm:spPr>
    </dgm:pt>
    <dgm:pt modelId="{BA1B475E-DDF4-4A31-815D-ADA0D2AD9C58}" type="pres">
      <dgm:prSet presAssocID="{F75AFFF1-3EB8-4199-B555-4C347102663E}" presName="text" presStyleLbl="node1" presStyleIdx="2" presStyleCnt="3">
        <dgm:presLayoutVars>
          <dgm:bulletEnabled val="1"/>
        </dgm:presLayoutVars>
      </dgm:prSet>
      <dgm:spPr/>
    </dgm:pt>
  </dgm:ptLst>
  <dgm:cxnLst>
    <dgm:cxn modelId="{8BFCEA16-79DD-4F7E-81EB-D624B63FF0D3}" srcId="{837A62C7-7C58-438A-81BA-AB753DA32E15}" destId="{F80A8F1F-BB56-40C4-86F8-1F20674B842F}" srcOrd="0" destOrd="0" parTransId="{73D1F151-A7E8-4C6F-B199-0CA7E1FD3192}" sibTransId="{2AB68303-547C-452D-B9A0-01E0FB47D769}"/>
    <dgm:cxn modelId="{8FEE6C58-CDD4-4A53-983E-E5046A5B4510}" type="presOf" srcId="{F75AFFF1-3EB8-4199-B555-4C347102663E}" destId="{CB1D99EA-EA55-482F-BC95-27B304476DB8}" srcOrd="0" destOrd="0" presId="urn:microsoft.com/office/officeart/2005/8/layout/vList4"/>
    <dgm:cxn modelId="{6D1C2570-92FE-4F57-96FD-EF202FD57BA2}" srcId="{837A62C7-7C58-438A-81BA-AB753DA32E15}" destId="{3D027787-EFAD-4B97-A5EB-396C4EC01F80}" srcOrd="1" destOrd="0" parTransId="{129AFA1D-7584-4C46-B7B2-78FAB859DED2}" sibTransId="{B70FBA68-5A1A-41CF-B5BC-ADDCCECA1110}"/>
    <dgm:cxn modelId="{6E52CC77-B7BA-459D-8FC3-44B20B1BCF69}" type="presOf" srcId="{F80A8F1F-BB56-40C4-86F8-1F20674B842F}" destId="{D8F63A41-EF67-445D-80DA-70E1FD987B5D}" srcOrd="1" destOrd="0" presId="urn:microsoft.com/office/officeart/2005/8/layout/vList4"/>
    <dgm:cxn modelId="{37D3279E-9C54-485A-AB81-DE0D2039AC63}" type="presOf" srcId="{F75AFFF1-3EB8-4199-B555-4C347102663E}" destId="{BA1B475E-DDF4-4A31-815D-ADA0D2AD9C58}" srcOrd="1" destOrd="0" presId="urn:microsoft.com/office/officeart/2005/8/layout/vList4"/>
    <dgm:cxn modelId="{7134CCA9-84B4-4BC9-A18A-A95E1B02B647}" srcId="{837A62C7-7C58-438A-81BA-AB753DA32E15}" destId="{F75AFFF1-3EB8-4199-B555-4C347102663E}" srcOrd="2" destOrd="0" parTransId="{150AE2BA-E530-4D35-A96A-177ABF603465}" sibTransId="{D82DB64D-F207-44FE-8AE9-62C4ED89CF29}"/>
    <dgm:cxn modelId="{08BAF9AF-50D5-4788-A571-BBF0C9B05CAB}" type="presOf" srcId="{837A62C7-7C58-438A-81BA-AB753DA32E15}" destId="{F6E52C88-707F-46B7-94BE-2C9E188EE5A5}" srcOrd="0" destOrd="0" presId="urn:microsoft.com/office/officeart/2005/8/layout/vList4"/>
    <dgm:cxn modelId="{633027B1-4AC5-4660-9DF5-6D5FC3AD5D21}" type="presOf" srcId="{3D027787-EFAD-4B97-A5EB-396C4EC01F80}" destId="{31899F1E-E206-40D3-BF89-B2CD7C8B5DE2}" srcOrd="0" destOrd="0" presId="urn:microsoft.com/office/officeart/2005/8/layout/vList4"/>
    <dgm:cxn modelId="{A920A1C5-7840-44BD-A7A5-8C5FFAB011AF}" type="presOf" srcId="{3D027787-EFAD-4B97-A5EB-396C4EC01F80}" destId="{4565C81F-4962-4A01-A9F0-38982226FB2E}" srcOrd="1" destOrd="0" presId="urn:microsoft.com/office/officeart/2005/8/layout/vList4"/>
    <dgm:cxn modelId="{DE372CC9-CB14-4552-97D7-04E1D44FF882}" type="presOf" srcId="{F80A8F1F-BB56-40C4-86F8-1F20674B842F}" destId="{D9005F4B-A0A8-472B-89DD-A23A182B9E5C}" srcOrd="0" destOrd="0" presId="urn:microsoft.com/office/officeart/2005/8/layout/vList4"/>
    <dgm:cxn modelId="{7FB0B283-1EEA-421A-A74E-6AD9DAF24BDE}" type="presParOf" srcId="{F6E52C88-707F-46B7-94BE-2C9E188EE5A5}" destId="{664662F9-C925-4AE6-9601-68149CA6F38F}" srcOrd="0" destOrd="0" presId="urn:microsoft.com/office/officeart/2005/8/layout/vList4"/>
    <dgm:cxn modelId="{B026E2F8-23E9-46B2-A19E-7B7F312AF527}" type="presParOf" srcId="{664662F9-C925-4AE6-9601-68149CA6F38F}" destId="{D9005F4B-A0A8-472B-89DD-A23A182B9E5C}" srcOrd="0" destOrd="0" presId="urn:microsoft.com/office/officeart/2005/8/layout/vList4"/>
    <dgm:cxn modelId="{CAD58957-EB1F-488B-B23E-78740C7F3EC7}" type="presParOf" srcId="{664662F9-C925-4AE6-9601-68149CA6F38F}" destId="{83092E81-BBAF-444A-9C3C-C1294289DC8A}" srcOrd="1" destOrd="0" presId="urn:microsoft.com/office/officeart/2005/8/layout/vList4"/>
    <dgm:cxn modelId="{CA36B520-BE22-401B-BA3D-D755F1299B3E}" type="presParOf" srcId="{664662F9-C925-4AE6-9601-68149CA6F38F}" destId="{D8F63A41-EF67-445D-80DA-70E1FD987B5D}" srcOrd="2" destOrd="0" presId="urn:microsoft.com/office/officeart/2005/8/layout/vList4"/>
    <dgm:cxn modelId="{FB56374E-FE3D-40C8-B202-BC7615416D87}" type="presParOf" srcId="{F6E52C88-707F-46B7-94BE-2C9E188EE5A5}" destId="{85B2FECF-90DD-4C19-95B6-6A2BFCB821A2}" srcOrd="1" destOrd="0" presId="urn:microsoft.com/office/officeart/2005/8/layout/vList4"/>
    <dgm:cxn modelId="{3CAF152F-CA8B-450D-9D74-862E520EA2EF}" type="presParOf" srcId="{F6E52C88-707F-46B7-94BE-2C9E188EE5A5}" destId="{33EB4EFB-89BF-483A-8614-1F19ADEE3C3A}" srcOrd="2" destOrd="0" presId="urn:microsoft.com/office/officeart/2005/8/layout/vList4"/>
    <dgm:cxn modelId="{CDC4A0E3-23A1-48E7-A1F1-B56F15B03E9F}" type="presParOf" srcId="{33EB4EFB-89BF-483A-8614-1F19ADEE3C3A}" destId="{31899F1E-E206-40D3-BF89-B2CD7C8B5DE2}" srcOrd="0" destOrd="0" presId="urn:microsoft.com/office/officeart/2005/8/layout/vList4"/>
    <dgm:cxn modelId="{3B4ED3D2-CD92-492F-B33C-1D04C0775C7D}" type="presParOf" srcId="{33EB4EFB-89BF-483A-8614-1F19ADEE3C3A}" destId="{B5F24B8F-DF38-4745-ADC3-FDC75203DB25}" srcOrd="1" destOrd="0" presId="urn:microsoft.com/office/officeart/2005/8/layout/vList4"/>
    <dgm:cxn modelId="{7087C579-D58F-4B65-8C49-6733971621D3}" type="presParOf" srcId="{33EB4EFB-89BF-483A-8614-1F19ADEE3C3A}" destId="{4565C81F-4962-4A01-A9F0-38982226FB2E}" srcOrd="2" destOrd="0" presId="urn:microsoft.com/office/officeart/2005/8/layout/vList4"/>
    <dgm:cxn modelId="{69CF95B1-270F-45B9-B2CC-D7717ED4C13A}" type="presParOf" srcId="{F6E52C88-707F-46B7-94BE-2C9E188EE5A5}" destId="{6DB63A2D-2B80-4FB2-83CF-1DCE143C55B7}" srcOrd="3" destOrd="0" presId="urn:microsoft.com/office/officeart/2005/8/layout/vList4"/>
    <dgm:cxn modelId="{31A6AF05-4438-452C-B1BC-A9CFA6E070E2}" type="presParOf" srcId="{F6E52C88-707F-46B7-94BE-2C9E188EE5A5}" destId="{E913F327-C954-46EB-B2BF-4E94F448E318}" srcOrd="4" destOrd="0" presId="urn:microsoft.com/office/officeart/2005/8/layout/vList4"/>
    <dgm:cxn modelId="{75DA351A-1D3C-4C15-93A4-4D7CD7372A0C}" type="presParOf" srcId="{E913F327-C954-46EB-B2BF-4E94F448E318}" destId="{CB1D99EA-EA55-482F-BC95-27B304476DB8}" srcOrd="0" destOrd="0" presId="urn:microsoft.com/office/officeart/2005/8/layout/vList4"/>
    <dgm:cxn modelId="{68EC4A1F-5716-4ED7-8333-49288BE454B1}" type="presParOf" srcId="{E913F327-C954-46EB-B2BF-4E94F448E318}" destId="{F4C8367C-22FE-4E85-B589-DF4385AF10E8}" srcOrd="1" destOrd="0" presId="urn:microsoft.com/office/officeart/2005/8/layout/vList4"/>
    <dgm:cxn modelId="{077A0DC9-5D80-404E-A5D9-C10BEA879080}" type="presParOf" srcId="{E913F327-C954-46EB-B2BF-4E94F448E318}" destId="{BA1B475E-DDF4-4A31-815D-ADA0D2AD9C58}" srcOrd="2" destOrd="0" presId="urn:microsoft.com/office/officeart/2005/8/layout/vList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005F4B-A0A8-472B-89DD-A23A182B9E5C}">
      <dsp:nvSpPr>
        <dsp:cNvPr id="0" name=""/>
        <dsp:cNvSpPr/>
      </dsp:nvSpPr>
      <dsp:spPr>
        <a:xfrm>
          <a:off x="0" y="0"/>
          <a:ext cx="9842642" cy="1268269"/>
        </a:xfrm>
        <a:prstGeom prst="roundRect">
          <a:avLst>
            <a:gd name="adj" fmla="val 10000"/>
          </a:avLst>
        </a:prstGeom>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w="6350" cap="flat" cmpd="sng" algn="ctr">
          <a:solidFill>
            <a:schemeClr val="accent3"/>
          </a:solidFill>
          <a:prstDash val="solid"/>
          <a:miter lim="800000"/>
        </a:ln>
        <a:effectLst/>
      </dsp:spPr>
      <dsp:style>
        <a:lnRef idx="1">
          <a:schemeClr val="accent3"/>
        </a:lnRef>
        <a:fillRef idx="3">
          <a:schemeClr val="accent3"/>
        </a:fillRef>
        <a:effectRef idx="2">
          <a:schemeClr val="accent3"/>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u="none" kern="1200" dirty="0"/>
            <a:t>Study Design</a:t>
          </a:r>
        </a:p>
        <a:p>
          <a:pPr marL="0" lvl="0" indent="0" algn="l" defTabSz="889000">
            <a:lnSpc>
              <a:spcPct val="90000"/>
            </a:lnSpc>
            <a:spcBef>
              <a:spcPct val="0"/>
            </a:spcBef>
            <a:spcAft>
              <a:spcPct val="35000"/>
            </a:spcAft>
            <a:buNone/>
          </a:pPr>
          <a:r>
            <a:rPr lang="en-US" sz="1800" kern="1200" dirty="0"/>
            <a:t>Phase IV, multicenter, international</a:t>
          </a:r>
        </a:p>
        <a:p>
          <a:pPr marL="0" lvl="0" indent="0" algn="l" defTabSz="889000">
            <a:lnSpc>
              <a:spcPct val="90000"/>
            </a:lnSpc>
            <a:spcBef>
              <a:spcPct val="0"/>
            </a:spcBef>
            <a:spcAft>
              <a:spcPct val="35000"/>
            </a:spcAft>
            <a:buNone/>
          </a:pPr>
          <a:r>
            <a:rPr lang="en-US" sz="1800" kern="1200" dirty="0"/>
            <a:t>Randomized controlled trial</a:t>
          </a:r>
        </a:p>
      </dsp:txBody>
      <dsp:txXfrm>
        <a:off x="2095355" y="0"/>
        <a:ext cx="7747286" cy="1268269"/>
      </dsp:txXfrm>
    </dsp:sp>
    <dsp:sp modelId="{83092E81-BBAF-444A-9C3C-C1294289DC8A}">
      <dsp:nvSpPr>
        <dsp:cNvPr id="0" name=""/>
        <dsp:cNvSpPr/>
      </dsp:nvSpPr>
      <dsp:spPr>
        <a:xfrm>
          <a:off x="126826" y="126826"/>
          <a:ext cx="1968528" cy="1014615"/>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23000" b="-2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1899F1E-E206-40D3-BF89-B2CD7C8B5DE2}">
      <dsp:nvSpPr>
        <dsp:cNvPr id="0" name=""/>
        <dsp:cNvSpPr/>
      </dsp:nvSpPr>
      <dsp:spPr>
        <a:xfrm>
          <a:off x="0" y="1395096"/>
          <a:ext cx="9842642" cy="1268269"/>
        </a:xfrm>
        <a:prstGeom prst="roundRect">
          <a:avLst>
            <a:gd name="adj" fmla="val 10000"/>
          </a:avLst>
        </a:prstGeom>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w="6350" cap="flat" cmpd="sng" algn="ctr">
          <a:solidFill>
            <a:schemeClr val="accent4"/>
          </a:solidFill>
          <a:prstDash val="solid"/>
          <a:miter lim="800000"/>
        </a:ln>
        <a:effectLst/>
      </dsp:spPr>
      <dsp:style>
        <a:lnRef idx="1">
          <a:schemeClr val="accent4"/>
        </a:lnRef>
        <a:fillRef idx="3">
          <a:schemeClr val="accent4"/>
        </a:fillRef>
        <a:effectRef idx="2">
          <a:schemeClr val="accent4"/>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u="none" kern="1200" dirty="0"/>
            <a:t>Protocol</a:t>
          </a:r>
        </a:p>
        <a:p>
          <a:pPr marL="0" lvl="0" indent="0" algn="l" defTabSz="889000">
            <a:lnSpc>
              <a:spcPct val="90000"/>
            </a:lnSpc>
            <a:spcBef>
              <a:spcPct val="0"/>
            </a:spcBef>
            <a:spcAft>
              <a:spcPct val="35000"/>
            </a:spcAft>
            <a:buNone/>
          </a:pPr>
          <a:r>
            <a:rPr lang="en-US" sz="2000" kern="1200" dirty="0"/>
            <a:t>Last seen well less than 6 hours, within 15 hours last DOAC dose</a:t>
          </a:r>
        </a:p>
        <a:p>
          <a:pPr marL="0" lvl="0" indent="0" algn="l" defTabSz="889000">
            <a:lnSpc>
              <a:spcPct val="90000"/>
            </a:lnSpc>
            <a:spcBef>
              <a:spcPct val="0"/>
            </a:spcBef>
            <a:spcAft>
              <a:spcPct val="35000"/>
            </a:spcAft>
            <a:buNone/>
          </a:pPr>
          <a:r>
            <a:rPr lang="en-US" sz="2000" kern="1200" dirty="0"/>
            <a:t>Endpoint: hemostatic efficacy</a:t>
          </a:r>
          <a:endParaRPr lang="en-US" sz="2000" b="1" kern="1200" dirty="0"/>
        </a:p>
      </dsp:txBody>
      <dsp:txXfrm>
        <a:off x="2095355" y="1395096"/>
        <a:ext cx="7747286" cy="1268269"/>
      </dsp:txXfrm>
    </dsp:sp>
    <dsp:sp modelId="{B5F24B8F-DF38-4745-ADC3-FDC75203DB25}">
      <dsp:nvSpPr>
        <dsp:cNvPr id="0" name=""/>
        <dsp:cNvSpPr/>
      </dsp:nvSpPr>
      <dsp:spPr>
        <a:xfrm>
          <a:off x="126826" y="1521923"/>
          <a:ext cx="1968528" cy="1014615"/>
        </a:xfrm>
        <a:prstGeom prst="roundRect">
          <a:avLst>
            <a:gd name="adj" fmla="val 10000"/>
          </a:avLst>
        </a:prstGeom>
        <a:blipFill rotWithShape="1">
          <a:blip xmlns:r="http://schemas.openxmlformats.org/officeDocument/2006/relationships" r:embed="rId2">
            <a:extLst>
              <a:ext uri="{28A0092B-C50C-407E-A947-70E740481C1C}">
                <a14:useLocalDpi xmlns:a14="http://schemas.microsoft.com/office/drawing/2010/main" val="0"/>
              </a:ext>
            </a:extLst>
          </a:blip>
          <a:srcRect/>
          <a:stretch>
            <a:fillRect t="-80000" b="-80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B1D99EA-EA55-482F-BC95-27B304476DB8}">
      <dsp:nvSpPr>
        <dsp:cNvPr id="0" name=""/>
        <dsp:cNvSpPr/>
      </dsp:nvSpPr>
      <dsp:spPr>
        <a:xfrm>
          <a:off x="0" y="2790192"/>
          <a:ext cx="9842642" cy="1268269"/>
        </a:xfrm>
        <a:prstGeom prst="roundRect">
          <a:avLst>
            <a:gd name="adj" fmla="val 10000"/>
          </a:avLst>
        </a:prstGeom>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6350" cap="flat" cmpd="sng" algn="ctr">
          <a:solidFill>
            <a:schemeClr val="accent1"/>
          </a:solidFill>
          <a:prstDash val="solid"/>
          <a:miter lim="800000"/>
        </a:ln>
        <a:effectLst/>
      </dsp:spPr>
      <dsp:style>
        <a:lnRef idx="1">
          <a:schemeClr val="accent1"/>
        </a:lnRef>
        <a:fillRef idx="3">
          <a:schemeClr val="accent1"/>
        </a:fillRef>
        <a:effectRef idx="2">
          <a:schemeClr val="accent1"/>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u="none" kern="1200" dirty="0"/>
            <a:t>Enrollment</a:t>
          </a:r>
        </a:p>
        <a:p>
          <a:pPr marL="0" lvl="0" indent="0" algn="l" defTabSz="889000">
            <a:lnSpc>
              <a:spcPct val="90000"/>
            </a:lnSpc>
            <a:spcBef>
              <a:spcPct val="0"/>
            </a:spcBef>
            <a:spcAft>
              <a:spcPct val="35000"/>
            </a:spcAft>
            <a:buNone/>
          </a:pPr>
          <a:r>
            <a:rPr lang="en-US" sz="2000" kern="1200" dirty="0"/>
            <a:t>Planned enrollment: 1200 participants</a:t>
          </a:r>
        </a:p>
        <a:p>
          <a:pPr marL="0" lvl="0" indent="0" algn="l" defTabSz="889000">
            <a:lnSpc>
              <a:spcPct val="90000"/>
            </a:lnSpc>
            <a:spcBef>
              <a:spcPct val="0"/>
            </a:spcBef>
            <a:spcAft>
              <a:spcPct val="35000"/>
            </a:spcAft>
            <a:buNone/>
          </a:pPr>
          <a:r>
            <a:rPr lang="en-US" sz="2000" kern="1200" dirty="0"/>
            <a:t>DSMB recommended trial to stop early, after 450 participants</a:t>
          </a:r>
        </a:p>
      </dsp:txBody>
      <dsp:txXfrm>
        <a:off x="2095355" y="2790192"/>
        <a:ext cx="7747286" cy="1268269"/>
      </dsp:txXfrm>
    </dsp:sp>
    <dsp:sp modelId="{F4C8367C-22FE-4E85-B589-DF4385AF10E8}">
      <dsp:nvSpPr>
        <dsp:cNvPr id="0" name=""/>
        <dsp:cNvSpPr/>
      </dsp:nvSpPr>
      <dsp:spPr>
        <a:xfrm>
          <a:off x="126826" y="2917019"/>
          <a:ext cx="1968528" cy="1014615"/>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20000" b="-20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1E52EA-EBE1-0B4D-9F03-E0B552A3ACA7}" type="datetimeFigureOut">
              <a:rPr lang="en-US" smtClean="0"/>
              <a:t>9/29/23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A50D20-2B01-7144-9031-C6D3ED07515B}" type="slidenum">
              <a:rPr lang="en-US" smtClean="0"/>
              <a:t>‹#›</a:t>
            </a:fld>
            <a:endParaRPr lang="en-US"/>
          </a:p>
        </p:txBody>
      </p:sp>
    </p:spTree>
    <p:extLst>
      <p:ext uri="{BB962C8B-B14F-4D97-AF65-F5344CB8AC3E}">
        <p14:creationId xmlns:p14="http://schemas.microsoft.com/office/powerpoint/2010/main" val="38013101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661419-07C2-4C88-A427-904D9F3DBC6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262732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51541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661419-07C2-4C88-A427-904D9F3DBC6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496695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661419-07C2-4C88-A427-904D9F3DBC6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012840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661419-07C2-4C88-A427-904D9F3DBC6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68500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661419-07C2-4C88-A427-904D9F3DBC6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825105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1BA0F1-E6D4-4641-9888-CBCB2A8098F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860007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94770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6_Title Slid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defRPr sz="4800">
                <a:solidFill>
                  <a:schemeClr val="accent1"/>
                </a:solidFill>
              </a:defRPr>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dirty="0"/>
          </a:p>
        </p:txBody>
      </p:sp>
      <p:grpSp>
        <p:nvGrpSpPr>
          <p:cNvPr id="2" name="Group 1">
            <a:extLst>
              <a:ext uri="{FF2B5EF4-FFF2-40B4-BE49-F238E27FC236}">
                <a16:creationId xmlns:a16="http://schemas.microsoft.com/office/drawing/2014/main" id="{52B88683-F4CA-439F-8BE8-ED2F20FC2E60}"/>
              </a:ext>
            </a:extLst>
          </p:cNvPr>
          <p:cNvGrpSpPr/>
          <p:nvPr userDrawn="1"/>
        </p:nvGrpSpPr>
        <p:grpSpPr>
          <a:xfrm>
            <a:off x="0" y="0"/>
            <a:ext cx="12192000" cy="975360"/>
            <a:chOff x="0" y="0"/>
            <a:chExt cx="12192000" cy="975360"/>
          </a:xfrm>
        </p:grpSpPr>
        <p:pic>
          <p:nvPicPr>
            <p:cNvPr id="8" name="Picture 7">
              <a:extLst>
                <a:ext uri="{FF2B5EF4-FFF2-40B4-BE49-F238E27FC236}">
                  <a16:creationId xmlns:a16="http://schemas.microsoft.com/office/drawing/2014/main" id="{812D41A0-A12B-4C60-BD42-0644A38EF1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975360"/>
            </a:xfrm>
            <a:prstGeom prst="rect">
              <a:avLst/>
            </a:prstGeom>
          </p:spPr>
        </p:pic>
        <p:pic>
          <p:nvPicPr>
            <p:cNvPr id="9" name="Picture 8">
              <a:extLst>
                <a:ext uri="{FF2B5EF4-FFF2-40B4-BE49-F238E27FC236}">
                  <a16:creationId xmlns:a16="http://schemas.microsoft.com/office/drawing/2014/main" id="{491DB813-C245-435B-B415-FC1D6311886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86591" y="130185"/>
              <a:ext cx="2938657" cy="749188"/>
            </a:xfrm>
            <a:prstGeom prst="rect">
              <a:avLst/>
            </a:prstGeom>
          </p:spPr>
        </p:pic>
      </p:grpSp>
      <p:pic>
        <p:nvPicPr>
          <p:cNvPr id="11" name="Picture 10">
            <a:extLst>
              <a:ext uri="{FF2B5EF4-FFF2-40B4-BE49-F238E27FC236}">
                <a16:creationId xmlns:a16="http://schemas.microsoft.com/office/drawing/2014/main" id="{98D7BE7B-D2B3-48B4-96E3-689D1AC137D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668000" y="6093534"/>
            <a:ext cx="1267742" cy="649084"/>
          </a:xfrm>
          <a:prstGeom prst="rect">
            <a:avLst/>
          </a:prstGeom>
        </p:spPr>
      </p:pic>
    </p:spTree>
    <p:extLst>
      <p:ext uri="{BB962C8B-B14F-4D97-AF65-F5344CB8AC3E}">
        <p14:creationId xmlns:p14="http://schemas.microsoft.com/office/powerpoint/2010/main" val="13802945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382588" y="606829"/>
            <a:ext cx="4272539" cy="5254221"/>
          </a:xfr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606829"/>
            <a:ext cx="6626224" cy="52542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0" y="6356350"/>
            <a:ext cx="11199811"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23163122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457201"/>
            <a:ext cx="6172200" cy="540385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0" y="6356350"/>
            <a:ext cx="10745787"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5380679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88E988-FB04-AB4E-BE5A-59F242AF7F7A}" type="slidenum">
              <a:rPr lang="en-US" smtClean="0"/>
              <a:t>‹#›</a:t>
            </a:fld>
            <a:endParaRPr lang="en-US" dirty="0"/>
          </a:p>
        </p:txBody>
      </p:sp>
    </p:spTree>
    <p:extLst>
      <p:ext uri="{BB962C8B-B14F-4D97-AF65-F5344CB8AC3E}">
        <p14:creationId xmlns:p14="http://schemas.microsoft.com/office/powerpoint/2010/main" val="9542892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12C950F1-3393-44F0-9F30-58B261E63366}" type="datetimeFigureOut">
              <a:rPr lang="de-DE" smtClean="0"/>
              <a:t>29.09.23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D10D603E-5E12-418E-8897-FD3E97DEF4A7}" type="slidenum">
              <a:rPr lang="de-DE" smtClean="0"/>
              <a:t>‹#›</a:t>
            </a:fld>
            <a:endParaRPr lang="de-DE"/>
          </a:p>
        </p:txBody>
      </p:sp>
    </p:spTree>
    <p:extLst>
      <p:ext uri="{BB962C8B-B14F-4D97-AF65-F5344CB8AC3E}">
        <p14:creationId xmlns:p14="http://schemas.microsoft.com/office/powerpoint/2010/main" val="11332521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D250C-6EEA-B1A1-B491-10422548427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BBD3599-E485-39AC-03C7-74F93F01CE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FF96DE3-09DA-C553-4E03-25C8490BF4CE}"/>
              </a:ext>
            </a:extLst>
          </p:cNvPr>
          <p:cNvSpPr>
            <a:spLocks noGrp="1"/>
          </p:cNvSpPr>
          <p:nvPr>
            <p:ph type="dt" sz="half" idx="10"/>
          </p:nvPr>
        </p:nvSpPr>
        <p:spPr/>
        <p:txBody>
          <a:bodyPr/>
          <a:lstStyle/>
          <a:p>
            <a:fld id="{68607845-940D-AF42-90E6-0A3F0004BE78}" type="datetimeFigureOut">
              <a:rPr lang="en-US" smtClean="0"/>
              <a:t>9/29/23</a:t>
            </a:fld>
            <a:endParaRPr lang="en-US"/>
          </a:p>
        </p:txBody>
      </p:sp>
      <p:sp>
        <p:nvSpPr>
          <p:cNvPr id="5" name="Footer Placeholder 4">
            <a:extLst>
              <a:ext uri="{FF2B5EF4-FFF2-40B4-BE49-F238E27FC236}">
                <a16:creationId xmlns:a16="http://schemas.microsoft.com/office/drawing/2014/main" id="{EFA9A60E-868C-52C6-C825-19BA338FF8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21579E-803B-BD28-2DBB-13250B0CA552}"/>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4514420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4FC08-534A-8154-8815-A5BFFB686E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84B8B7-FC0D-4F40-EC2B-62E119F7C5C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17CCE6-3E70-D9AF-F696-4DDE3281A5DF}"/>
              </a:ext>
            </a:extLst>
          </p:cNvPr>
          <p:cNvSpPr>
            <a:spLocks noGrp="1"/>
          </p:cNvSpPr>
          <p:nvPr>
            <p:ph type="dt" sz="half" idx="10"/>
          </p:nvPr>
        </p:nvSpPr>
        <p:spPr/>
        <p:txBody>
          <a:bodyPr/>
          <a:lstStyle/>
          <a:p>
            <a:fld id="{68607845-940D-AF42-90E6-0A3F0004BE78}" type="datetimeFigureOut">
              <a:rPr lang="en-US" smtClean="0"/>
              <a:t>9/29/23</a:t>
            </a:fld>
            <a:endParaRPr lang="en-US"/>
          </a:p>
        </p:txBody>
      </p:sp>
      <p:sp>
        <p:nvSpPr>
          <p:cNvPr id="5" name="Footer Placeholder 4">
            <a:extLst>
              <a:ext uri="{FF2B5EF4-FFF2-40B4-BE49-F238E27FC236}">
                <a16:creationId xmlns:a16="http://schemas.microsoft.com/office/drawing/2014/main" id="{3693B666-A55A-067A-E47A-F4A087A8B2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18EFF9-3F62-FFA8-F4BC-890344B8B66D}"/>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6517587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025A2-2765-239F-A15A-3F2C72B2ACC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DEDEC4F-96BF-9190-2B7F-6CE6BF42144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A41C397-E997-3E50-0FFF-FB8BD85539E4}"/>
              </a:ext>
            </a:extLst>
          </p:cNvPr>
          <p:cNvSpPr>
            <a:spLocks noGrp="1"/>
          </p:cNvSpPr>
          <p:nvPr>
            <p:ph type="dt" sz="half" idx="10"/>
          </p:nvPr>
        </p:nvSpPr>
        <p:spPr/>
        <p:txBody>
          <a:bodyPr/>
          <a:lstStyle/>
          <a:p>
            <a:fld id="{68607845-940D-AF42-90E6-0A3F0004BE78}" type="datetimeFigureOut">
              <a:rPr lang="en-US" smtClean="0"/>
              <a:t>9/29/23</a:t>
            </a:fld>
            <a:endParaRPr lang="en-US"/>
          </a:p>
        </p:txBody>
      </p:sp>
      <p:sp>
        <p:nvSpPr>
          <p:cNvPr id="5" name="Footer Placeholder 4">
            <a:extLst>
              <a:ext uri="{FF2B5EF4-FFF2-40B4-BE49-F238E27FC236}">
                <a16:creationId xmlns:a16="http://schemas.microsoft.com/office/drawing/2014/main" id="{54973FE1-6DFF-CDB4-7A32-D3D242B7AD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9263AC-E06E-CCF8-C678-2295416D6BFD}"/>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8983923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22703-6067-83C5-B7B3-BFB8744510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387963D-72B5-EAAA-B532-937561249D6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D0478CC-A6AE-5BA5-0C93-2ABD2CB91B2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2BF93BF-43F9-E86C-2186-7EE4544814C4}"/>
              </a:ext>
            </a:extLst>
          </p:cNvPr>
          <p:cNvSpPr>
            <a:spLocks noGrp="1"/>
          </p:cNvSpPr>
          <p:nvPr>
            <p:ph type="dt" sz="half" idx="10"/>
          </p:nvPr>
        </p:nvSpPr>
        <p:spPr/>
        <p:txBody>
          <a:bodyPr/>
          <a:lstStyle/>
          <a:p>
            <a:fld id="{68607845-940D-AF42-90E6-0A3F0004BE78}" type="datetimeFigureOut">
              <a:rPr lang="en-US" smtClean="0"/>
              <a:t>9/29/23</a:t>
            </a:fld>
            <a:endParaRPr lang="en-US"/>
          </a:p>
        </p:txBody>
      </p:sp>
      <p:sp>
        <p:nvSpPr>
          <p:cNvPr id="6" name="Footer Placeholder 5">
            <a:extLst>
              <a:ext uri="{FF2B5EF4-FFF2-40B4-BE49-F238E27FC236}">
                <a16:creationId xmlns:a16="http://schemas.microsoft.com/office/drawing/2014/main" id="{42E5678A-92ED-3CA8-25E7-1697F7B109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AA367E-BEF6-76B2-B494-82E3A4FFFA0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3658792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5067C-F02F-CA51-C76E-9AFAA77F467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B7DFFB7-D356-0068-C081-0037355B3B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2F46DE1-B636-ED1B-AB2F-C49A63505C1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FEE0272-F65F-ED84-720C-CA73A9D148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3850EF4-AE51-FB58-8AAB-D7B6106A863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FD4A651-BC82-2322-E0B4-F301EE08EC72}"/>
              </a:ext>
            </a:extLst>
          </p:cNvPr>
          <p:cNvSpPr>
            <a:spLocks noGrp="1"/>
          </p:cNvSpPr>
          <p:nvPr>
            <p:ph type="dt" sz="half" idx="10"/>
          </p:nvPr>
        </p:nvSpPr>
        <p:spPr/>
        <p:txBody>
          <a:bodyPr/>
          <a:lstStyle/>
          <a:p>
            <a:fld id="{68607845-940D-AF42-90E6-0A3F0004BE78}" type="datetimeFigureOut">
              <a:rPr lang="en-US" smtClean="0"/>
              <a:t>9/29/23</a:t>
            </a:fld>
            <a:endParaRPr lang="en-US"/>
          </a:p>
        </p:txBody>
      </p:sp>
      <p:sp>
        <p:nvSpPr>
          <p:cNvPr id="8" name="Footer Placeholder 7">
            <a:extLst>
              <a:ext uri="{FF2B5EF4-FFF2-40B4-BE49-F238E27FC236}">
                <a16:creationId xmlns:a16="http://schemas.microsoft.com/office/drawing/2014/main" id="{36DE80AA-357E-6C98-0356-40E44CEA866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DAEBF76-C709-17B1-7646-653B310FA635}"/>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5624914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A9F76-DC18-5638-D2F2-A8C5E27ACA6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492889F-0B2E-7251-3AFB-6AE4AC334F59}"/>
              </a:ext>
            </a:extLst>
          </p:cNvPr>
          <p:cNvSpPr>
            <a:spLocks noGrp="1"/>
          </p:cNvSpPr>
          <p:nvPr>
            <p:ph type="dt" sz="half" idx="10"/>
          </p:nvPr>
        </p:nvSpPr>
        <p:spPr/>
        <p:txBody>
          <a:bodyPr/>
          <a:lstStyle/>
          <a:p>
            <a:fld id="{68607845-940D-AF42-90E6-0A3F0004BE78}" type="datetimeFigureOut">
              <a:rPr lang="en-US" smtClean="0"/>
              <a:t>9/29/23</a:t>
            </a:fld>
            <a:endParaRPr lang="en-US"/>
          </a:p>
        </p:txBody>
      </p:sp>
      <p:sp>
        <p:nvSpPr>
          <p:cNvPr id="4" name="Footer Placeholder 3">
            <a:extLst>
              <a:ext uri="{FF2B5EF4-FFF2-40B4-BE49-F238E27FC236}">
                <a16:creationId xmlns:a16="http://schemas.microsoft.com/office/drawing/2014/main" id="{7303151B-2399-38C2-5A12-67FB2C49375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8D54789-EB7D-63FF-798A-50C671590E5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4672863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ub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lgn="r">
              <a:defRPr sz="4400">
                <a:solidFill>
                  <a:schemeClr val="accent1"/>
                </a:solidFill>
              </a:defRPr>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2926080" y="6356350"/>
            <a:ext cx="819911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dirty="0"/>
          </a:p>
        </p:txBody>
      </p:sp>
      <p:grpSp>
        <p:nvGrpSpPr>
          <p:cNvPr id="8" name="Group 7">
            <a:extLst>
              <a:ext uri="{FF2B5EF4-FFF2-40B4-BE49-F238E27FC236}">
                <a16:creationId xmlns:a16="http://schemas.microsoft.com/office/drawing/2014/main" id="{089A264A-AC5B-4283-916B-BEA290A0B0D0}"/>
              </a:ext>
            </a:extLst>
          </p:cNvPr>
          <p:cNvGrpSpPr/>
          <p:nvPr userDrawn="1"/>
        </p:nvGrpSpPr>
        <p:grpSpPr>
          <a:xfrm>
            <a:off x="0" y="0"/>
            <a:ext cx="12192000" cy="975360"/>
            <a:chOff x="0" y="0"/>
            <a:chExt cx="12192000" cy="975360"/>
          </a:xfrm>
        </p:grpSpPr>
        <p:pic>
          <p:nvPicPr>
            <p:cNvPr id="9" name="Picture 8">
              <a:extLst>
                <a:ext uri="{FF2B5EF4-FFF2-40B4-BE49-F238E27FC236}">
                  <a16:creationId xmlns:a16="http://schemas.microsoft.com/office/drawing/2014/main" id="{96D2F3A7-2DDF-43EE-9D90-4DFF2A231EE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975360"/>
            </a:xfrm>
            <a:prstGeom prst="rect">
              <a:avLst/>
            </a:prstGeom>
          </p:spPr>
        </p:pic>
        <p:pic>
          <p:nvPicPr>
            <p:cNvPr id="10" name="Picture 9">
              <a:extLst>
                <a:ext uri="{FF2B5EF4-FFF2-40B4-BE49-F238E27FC236}">
                  <a16:creationId xmlns:a16="http://schemas.microsoft.com/office/drawing/2014/main" id="{858AA69B-06EA-4D76-8AD0-30EE6A4CE60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86591" y="130185"/>
              <a:ext cx="2938657" cy="749188"/>
            </a:xfrm>
            <a:prstGeom prst="rect">
              <a:avLst/>
            </a:prstGeom>
          </p:spPr>
        </p:pic>
      </p:grpSp>
      <p:pic>
        <p:nvPicPr>
          <p:cNvPr id="11" name="Picture 10">
            <a:extLst>
              <a:ext uri="{FF2B5EF4-FFF2-40B4-BE49-F238E27FC236}">
                <a16:creationId xmlns:a16="http://schemas.microsoft.com/office/drawing/2014/main" id="{8C9AB0E5-B29C-4E14-A39A-DA7D5DD440E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60643" y="6093534"/>
            <a:ext cx="1267742" cy="649084"/>
          </a:xfrm>
          <a:prstGeom prst="rect">
            <a:avLst/>
          </a:prstGeom>
        </p:spPr>
      </p:pic>
    </p:spTree>
    <p:extLst>
      <p:ext uri="{BB962C8B-B14F-4D97-AF65-F5344CB8AC3E}">
        <p14:creationId xmlns:p14="http://schemas.microsoft.com/office/powerpoint/2010/main" val="286043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FAC998-1345-0A1E-D969-E2343D24E5B0}"/>
              </a:ext>
            </a:extLst>
          </p:cNvPr>
          <p:cNvSpPr>
            <a:spLocks noGrp="1"/>
          </p:cNvSpPr>
          <p:nvPr>
            <p:ph type="dt" sz="half" idx="10"/>
          </p:nvPr>
        </p:nvSpPr>
        <p:spPr/>
        <p:txBody>
          <a:bodyPr/>
          <a:lstStyle/>
          <a:p>
            <a:fld id="{68607845-940D-AF42-90E6-0A3F0004BE78}" type="datetimeFigureOut">
              <a:rPr lang="en-US" smtClean="0"/>
              <a:t>9/29/23</a:t>
            </a:fld>
            <a:endParaRPr lang="en-US"/>
          </a:p>
        </p:txBody>
      </p:sp>
      <p:sp>
        <p:nvSpPr>
          <p:cNvPr id="3" name="Footer Placeholder 2">
            <a:extLst>
              <a:ext uri="{FF2B5EF4-FFF2-40B4-BE49-F238E27FC236}">
                <a16:creationId xmlns:a16="http://schemas.microsoft.com/office/drawing/2014/main" id="{24CBE583-98EF-E399-09BA-BD0061BEF48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9234487-D257-CCB4-7728-4674E825B93B}"/>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6243655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06936-E1B0-0DD5-1952-04504CECDC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EED911E-6386-4271-B6E9-40C5066E25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FE8560E-7E00-2A07-7AE0-12A12B7093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0F7A04-C019-9FFD-A565-15FD384B2CBA}"/>
              </a:ext>
            </a:extLst>
          </p:cNvPr>
          <p:cNvSpPr>
            <a:spLocks noGrp="1"/>
          </p:cNvSpPr>
          <p:nvPr>
            <p:ph type="dt" sz="half" idx="10"/>
          </p:nvPr>
        </p:nvSpPr>
        <p:spPr/>
        <p:txBody>
          <a:bodyPr/>
          <a:lstStyle/>
          <a:p>
            <a:fld id="{68607845-940D-AF42-90E6-0A3F0004BE78}" type="datetimeFigureOut">
              <a:rPr lang="en-US" smtClean="0"/>
              <a:t>9/29/23</a:t>
            </a:fld>
            <a:endParaRPr lang="en-US"/>
          </a:p>
        </p:txBody>
      </p:sp>
      <p:sp>
        <p:nvSpPr>
          <p:cNvPr id="6" name="Footer Placeholder 5">
            <a:extLst>
              <a:ext uri="{FF2B5EF4-FFF2-40B4-BE49-F238E27FC236}">
                <a16:creationId xmlns:a16="http://schemas.microsoft.com/office/drawing/2014/main" id="{3C619466-C547-5950-58EE-EE1847F6B7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BF1FB8-9D79-225C-2626-783076682BD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7142762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E1F79-9E23-3848-6F69-35488B4C97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AEC5418-1A70-E059-01EC-1D72186415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BA7CE12-2BFD-3001-A50F-144325830B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FFDA66-E22F-675F-FEB8-63150CF7F0F3}"/>
              </a:ext>
            </a:extLst>
          </p:cNvPr>
          <p:cNvSpPr>
            <a:spLocks noGrp="1"/>
          </p:cNvSpPr>
          <p:nvPr>
            <p:ph type="dt" sz="half" idx="10"/>
          </p:nvPr>
        </p:nvSpPr>
        <p:spPr/>
        <p:txBody>
          <a:bodyPr/>
          <a:lstStyle/>
          <a:p>
            <a:fld id="{68607845-940D-AF42-90E6-0A3F0004BE78}" type="datetimeFigureOut">
              <a:rPr lang="en-US" smtClean="0"/>
              <a:t>9/29/23</a:t>
            </a:fld>
            <a:endParaRPr lang="en-US"/>
          </a:p>
        </p:txBody>
      </p:sp>
      <p:sp>
        <p:nvSpPr>
          <p:cNvPr id="6" name="Footer Placeholder 5">
            <a:extLst>
              <a:ext uri="{FF2B5EF4-FFF2-40B4-BE49-F238E27FC236}">
                <a16:creationId xmlns:a16="http://schemas.microsoft.com/office/drawing/2014/main" id="{10C83DCB-B75E-E3B9-1D31-F97DD2D654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41B311-4B71-A04A-F24B-8930E95E38DC}"/>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9330732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774C5-0A9B-18F3-9CAF-A2B1A25B925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5D017D1-B693-49B4-3D5E-A85798E9371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AF5442-7CBE-77D1-A385-C70394651352}"/>
              </a:ext>
            </a:extLst>
          </p:cNvPr>
          <p:cNvSpPr>
            <a:spLocks noGrp="1"/>
          </p:cNvSpPr>
          <p:nvPr>
            <p:ph type="dt" sz="half" idx="10"/>
          </p:nvPr>
        </p:nvSpPr>
        <p:spPr/>
        <p:txBody>
          <a:bodyPr/>
          <a:lstStyle/>
          <a:p>
            <a:fld id="{68607845-940D-AF42-90E6-0A3F0004BE78}" type="datetimeFigureOut">
              <a:rPr lang="en-US" smtClean="0"/>
              <a:t>9/29/23</a:t>
            </a:fld>
            <a:endParaRPr lang="en-US"/>
          </a:p>
        </p:txBody>
      </p:sp>
      <p:sp>
        <p:nvSpPr>
          <p:cNvPr id="5" name="Footer Placeholder 4">
            <a:extLst>
              <a:ext uri="{FF2B5EF4-FFF2-40B4-BE49-F238E27FC236}">
                <a16:creationId xmlns:a16="http://schemas.microsoft.com/office/drawing/2014/main" id="{D87A6695-506E-F21D-883F-09C59CE1C5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CE03CC-E804-AE4F-BC35-01C4F6A9E24A}"/>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8607685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70CF5B-1288-5AE1-2A77-4AA7451944B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B6E1E66-A92E-A10E-28AA-282CAF2696D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66E619-06E1-63C2-881D-5EC5E6E70BD2}"/>
              </a:ext>
            </a:extLst>
          </p:cNvPr>
          <p:cNvSpPr>
            <a:spLocks noGrp="1"/>
          </p:cNvSpPr>
          <p:nvPr>
            <p:ph type="dt" sz="half" idx="10"/>
          </p:nvPr>
        </p:nvSpPr>
        <p:spPr/>
        <p:txBody>
          <a:bodyPr/>
          <a:lstStyle/>
          <a:p>
            <a:fld id="{68607845-940D-AF42-90E6-0A3F0004BE78}" type="datetimeFigureOut">
              <a:rPr lang="en-US" smtClean="0"/>
              <a:t>9/29/23</a:t>
            </a:fld>
            <a:endParaRPr lang="en-US"/>
          </a:p>
        </p:txBody>
      </p:sp>
      <p:sp>
        <p:nvSpPr>
          <p:cNvPr id="5" name="Footer Placeholder 4">
            <a:extLst>
              <a:ext uri="{FF2B5EF4-FFF2-40B4-BE49-F238E27FC236}">
                <a16:creationId xmlns:a16="http://schemas.microsoft.com/office/drawing/2014/main" id="{F76803AB-03EE-7B44-B956-081B88BE25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01B24F-3185-E413-DA86-85FF758C4669}"/>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4782461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Sub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lgn="r">
              <a:defRPr sz="4400">
                <a:solidFill>
                  <a:schemeClr val="accent1"/>
                </a:solidFill>
              </a:defRPr>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610349" y="4589463"/>
            <a:ext cx="4514851"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2926080" y="6356350"/>
            <a:ext cx="819911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dirty="0"/>
          </a:p>
        </p:txBody>
      </p:sp>
      <p:sp>
        <p:nvSpPr>
          <p:cNvPr id="11" name="Text Placeholder 2">
            <a:extLst>
              <a:ext uri="{FF2B5EF4-FFF2-40B4-BE49-F238E27FC236}">
                <a16:creationId xmlns:a16="http://schemas.microsoft.com/office/drawing/2014/main" id="{1FD911D0-DADF-4587-B77C-7892147F7563}"/>
              </a:ext>
            </a:extLst>
          </p:cNvPr>
          <p:cNvSpPr>
            <a:spLocks noGrp="1"/>
          </p:cNvSpPr>
          <p:nvPr>
            <p:ph type="body" idx="10"/>
          </p:nvPr>
        </p:nvSpPr>
        <p:spPr>
          <a:xfrm>
            <a:off x="1703543" y="4589463"/>
            <a:ext cx="4514851"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grpSp>
        <p:nvGrpSpPr>
          <p:cNvPr id="9" name="Group 8">
            <a:extLst>
              <a:ext uri="{FF2B5EF4-FFF2-40B4-BE49-F238E27FC236}">
                <a16:creationId xmlns:a16="http://schemas.microsoft.com/office/drawing/2014/main" id="{3F418F41-1686-4328-9724-A570C42561FC}"/>
              </a:ext>
            </a:extLst>
          </p:cNvPr>
          <p:cNvGrpSpPr/>
          <p:nvPr userDrawn="1"/>
        </p:nvGrpSpPr>
        <p:grpSpPr>
          <a:xfrm>
            <a:off x="0" y="0"/>
            <a:ext cx="12192000" cy="975360"/>
            <a:chOff x="0" y="0"/>
            <a:chExt cx="12192000" cy="975360"/>
          </a:xfrm>
        </p:grpSpPr>
        <p:pic>
          <p:nvPicPr>
            <p:cNvPr id="10" name="Picture 9">
              <a:extLst>
                <a:ext uri="{FF2B5EF4-FFF2-40B4-BE49-F238E27FC236}">
                  <a16:creationId xmlns:a16="http://schemas.microsoft.com/office/drawing/2014/main" id="{A9EEAEED-EB44-477F-806E-60576BE3F4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975360"/>
            </a:xfrm>
            <a:prstGeom prst="rect">
              <a:avLst/>
            </a:prstGeom>
          </p:spPr>
        </p:pic>
        <p:pic>
          <p:nvPicPr>
            <p:cNvPr id="13" name="Picture 12">
              <a:extLst>
                <a:ext uri="{FF2B5EF4-FFF2-40B4-BE49-F238E27FC236}">
                  <a16:creationId xmlns:a16="http://schemas.microsoft.com/office/drawing/2014/main" id="{798061BD-8256-4ADE-A9F4-7FDD0026513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86591" y="130185"/>
              <a:ext cx="2938657" cy="749188"/>
            </a:xfrm>
            <a:prstGeom prst="rect">
              <a:avLst/>
            </a:prstGeom>
          </p:spPr>
        </p:pic>
      </p:grpSp>
      <p:pic>
        <p:nvPicPr>
          <p:cNvPr id="17" name="Picture 16">
            <a:extLst>
              <a:ext uri="{FF2B5EF4-FFF2-40B4-BE49-F238E27FC236}">
                <a16:creationId xmlns:a16="http://schemas.microsoft.com/office/drawing/2014/main" id="{A269C1E7-9B03-4DB0-8768-BFB3B740D52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60643" y="6093534"/>
            <a:ext cx="1267742" cy="649084"/>
          </a:xfrm>
          <a:prstGeom prst="rect">
            <a:avLst/>
          </a:prstGeom>
        </p:spPr>
      </p:pic>
    </p:spTree>
    <p:extLst>
      <p:ext uri="{BB962C8B-B14F-4D97-AF65-F5344CB8AC3E}">
        <p14:creationId xmlns:p14="http://schemas.microsoft.com/office/powerpoint/2010/main" val="37701180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p:bg>
      <p:bgPr>
        <a:solidFill>
          <a:srgbClr val="FFFFFF"/>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dirty="0"/>
          </a:p>
        </p:txBody>
      </p:sp>
      <p:sp>
        <p:nvSpPr>
          <p:cNvPr id="6" name="Title Placeholder 1">
            <a:extLst>
              <a:ext uri="{FF2B5EF4-FFF2-40B4-BE49-F238E27FC236}">
                <a16:creationId xmlns:a16="http://schemas.microsoft.com/office/drawing/2014/main" id="{C3A58A5E-CE8B-4381-B491-4E79B68F618B}"/>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B8793117-580E-4BE7-82EC-6BE8CEEDED56}"/>
              </a:ext>
            </a:extLst>
          </p:cNvPr>
          <p:cNvSpPr>
            <a:spLocks noGrp="1"/>
          </p:cNvSpPr>
          <p:nvPr>
            <p:ph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642464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609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5943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24744105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609601" y="1459896"/>
            <a:ext cx="5157787" cy="651538"/>
          </a:xfrm>
          <a:prstGeom prst="rect">
            <a:avLst/>
          </a:prstGeom>
        </p:spPr>
        <p:txBody>
          <a:bodyPr anchor="b"/>
          <a:lstStyle>
            <a:lvl1pPr marL="0" indent="0">
              <a:buNone/>
              <a:defRPr sz="2400" b="1">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609601" y="2111434"/>
            <a:ext cx="5157787" cy="3956856"/>
          </a:xfrm>
          <a:prstGeom prst="rect">
            <a:avLst/>
          </a:prstGeom>
        </p:spPr>
        <p:txBody>
          <a:bodyPr/>
          <a:lstStyle>
            <a:lvl1pPr marL="228600" indent="-228600">
              <a:buClr>
                <a:schemeClr val="accent6"/>
              </a:buClr>
              <a:buSzPct val="100000"/>
              <a:buFont typeface="Arial" panose="020B0604020202020204" pitchFamily="34" charset="0"/>
              <a:buChar char="•"/>
              <a:defRPr/>
            </a:lvl1pPr>
            <a:lvl2pPr marL="685800" indent="-228600">
              <a:buClr>
                <a:schemeClr val="accent6"/>
              </a:buClr>
              <a:buSzPct val="100000"/>
              <a:buFont typeface="Arial" panose="020B0604020202020204" pitchFamily="34" charset="0"/>
              <a:buChar char="•"/>
              <a:defRPr/>
            </a:lvl2pPr>
            <a:lvl3pPr marL="1143000" indent="-228600">
              <a:buClr>
                <a:schemeClr val="accent6"/>
              </a:buClr>
              <a:buSzPct val="100000"/>
              <a:buFont typeface="Arial" panose="020B0604020202020204" pitchFamily="34" charset="0"/>
              <a:buChar char="•"/>
              <a:defRPr/>
            </a:lvl3pPr>
            <a:lvl4pPr marL="1600200" indent="-228600">
              <a:buClr>
                <a:schemeClr val="accent6"/>
              </a:buClr>
              <a:buSzPct val="100000"/>
              <a:buFont typeface="Arial" panose="020B0604020202020204" pitchFamily="34" charset="0"/>
              <a:buChar char="•"/>
              <a:defRPr/>
            </a:lvl4pPr>
            <a:lvl5pPr marL="2057400" indent="-228600">
              <a:buClr>
                <a:schemeClr val="accent6"/>
              </a:buClr>
              <a:buSzPct val="1000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5942013" y="1459896"/>
            <a:ext cx="5183188" cy="651538"/>
          </a:xfrm>
          <a:prstGeom prst="rect">
            <a:avLst/>
          </a:prstGeo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5942013" y="2111434"/>
            <a:ext cx="5183188" cy="3956856"/>
          </a:xfrm>
          <a:prstGeom prst="rect">
            <a:avLst/>
          </a:prstGeom>
        </p:spPr>
        <p:txBody>
          <a:bodyPr/>
          <a:lstStyle>
            <a:lvl1pPr marL="228600" indent="-228600">
              <a:buClr>
                <a:schemeClr val="accent1"/>
              </a:buClr>
              <a:buFont typeface="Arial" panose="020B0604020202020204" pitchFamily="34" charset="0"/>
              <a:buChar char="•"/>
              <a:defRPr/>
            </a:lvl1pPr>
            <a:lvl2pPr marL="685800" indent="-228600">
              <a:buClr>
                <a:schemeClr val="accent1"/>
              </a:buClr>
              <a:buFont typeface="Arial" panose="020B0604020202020204" pitchFamily="34" charset="0"/>
              <a:buChar char="•"/>
              <a:defRPr/>
            </a:lvl2pPr>
            <a:lvl3pPr marL="1143000" indent="-228600">
              <a:buClr>
                <a:schemeClr val="accent1"/>
              </a:buClr>
              <a:buFont typeface="Arial" panose="020B0604020202020204" pitchFamily="34" charset="0"/>
              <a:buChar char="•"/>
              <a:defRPr/>
            </a:lvl3pPr>
            <a:lvl4pPr marL="1600200" indent="-228600">
              <a:buClr>
                <a:schemeClr val="accent1"/>
              </a:buClr>
              <a:buFont typeface="Arial" panose="020B0604020202020204" pitchFamily="34" charset="0"/>
              <a:buChar char="•"/>
              <a:defRPr/>
            </a:lvl4pPr>
            <a:lvl5pPr marL="2057400" indent="-228600">
              <a:buClr>
                <a:schemeClr val="accent1"/>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dirty="0"/>
          </a:p>
        </p:txBody>
      </p:sp>
      <p:sp>
        <p:nvSpPr>
          <p:cNvPr id="10" name="Title 1">
            <a:extLst>
              <a:ext uri="{FF2B5EF4-FFF2-40B4-BE49-F238E27FC236}">
                <a16:creationId xmlns:a16="http://schemas.microsoft.com/office/drawing/2014/main" id="{DAD82D1D-D8EA-40A0-9D3E-9683300C0F61}"/>
              </a:ext>
            </a:extLst>
          </p:cNvPr>
          <p:cNvSpPr>
            <a:spLocks noGrp="1"/>
          </p:cNvSpPr>
          <p:nvPr>
            <p:ph type="title"/>
          </p:nvPr>
        </p:nvSpPr>
        <p:spPr>
          <a:xfrm>
            <a:off x="609600" y="199505"/>
            <a:ext cx="10744200" cy="1185577"/>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23840770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31620831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2F6B2D7-D2F9-4F1B-8FB7-00DCD968C2C6}"/>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8395403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609600" y="6356350"/>
            <a:ext cx="10745787"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6881899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microsoft.com/office/2007/relationships/hdphoto" Target="../media/hdphoto1.wdp"/><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609600" y="1477906"/>
            <a:ext cx="10744200" cy="472247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a:extLst>
              <a:ext uri="{FF2B5EF4-FFF2-40B4-BE49-F238E27FC236}">
                <a16:creationId xmlns:a16="http://schemas.microsoft.com/office/drawing/2014/main" id="{89BEF74D-8D28-4131-8F45-3779D7055172}"/>
              </a:ext>
            </a:extLst>
          </p:cNvPr>
          <p:cNvPicPr>
            <a:picLocks noChangeAspect="1"/>
          </p:cNvPicPr>
          <p:nvPr userDrawn="1"/>
        </p:nvPicPr>
        <p:blipFill rotWithShape="1">
          <a:blip r:embed="rId15">
            <a:extLst>
              <a:ext uri="{BEBA8EAE-BF5A-486C-A8C5-ECC9F3942E4B}">
                <a14:imgProps xmlns:a14="http://schemas.microsoft.com/office/drawing/2010/main">
                  <a14:imgLayer r:embed="rId16">
                    <a14:imgEffect>
                      <a14:sharpenSoften amount="-100000"/>
                    </a14:imgEffect>
                  </a14:imgLayer>
                </a14:imgProps>
              </a:ext>
              <a:ext uri="{28A0092B-C50C-407E-A947-70E740481C1C}">
                <a14:useLocalDpi xmlns:a14="http://schemas.microsoft.com/office/drawing/2010/main" val="0"/>
              </a:ext>
            </a:extLst>
          </a:blip>
          <a:srcRect b="89063"/>
          <a:stretch/>
        </p:blipFill>
        <p:spPr>
          <a:xfrm>
            <a:off x="0" y="-3586"/>
            <a:ext cx="12192000" cy="106682"/>
          </a:xfrm>
          <a:prstGeom prst="rect">
            <a:avLst/>
          </a:prstGeom>
        </p:spPr>
      </p:pic>
      <p:sp>
        <p:nvSpPr>
          <p:cNvPr id="8" name="Footer Placeholder 4">
            <a:extLst>
              <a:ext uri="{FF2B5EF4-FFF2-40B4-BE49-F238E27FC236}">
                <a16:creationId xmlns:a16="http://schemas.microsoft.com/office/drawing/2014/main" id="{B6C3302F-87F6-4619-9382-93EEA9D2B073}"/>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4814921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sldNum="0" hdr="0" dt="0"/>
  <p:txStyles>
    <p:titleStyle>
      <a:lvl1pPr algn="l" defTabSz="914400" rtl="0" eaLnBrk="1" latinLnBrk="0" hangingPunct="1">
        <a:lnSpc>
          <a:spcPct val="100000"/>
        </a:lnSpc>
        <a:spcBef>
          <a:spcPct val="0"/>
        </a:spcBef>
        <a:buNone/>
        <a:defRPr sz="3200" b="1" i="0" kern="1200">
          <a:solidFill>
            <a:schemeClr val="accent6">
              <a:lumMod val="50000"/>
            </a:schemeClr>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3"/>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1"/>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accent6"/>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Clr>
          <a:schemeClr val="accent6"/>
        </a:buClr>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864">
          <p15:clr>
            <a:srgbClr val="F26B43"/>
          </p15:clr>
        </p15:guide>
        <p15:guide id="4" orient="horz" pos="1056">
          <p15:clr>
            <a:srgbClr val="F26B43"/>
          </p15:clr>
        </p15:guide>
        <p15:guide id="5" pos="6168">
          <p15:clr>
            <a:srgbClr val="F26B43"/>
          </p15:clr>
        </p15:guide>
        <p15:guide id="6" pos="607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BC1509-97F9-9AC9-3004-0444397C1F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283713C-9A88-4E7F-B7F0-88A5DDA067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762F71-44E5-6941-7F1B-4DA15FB3D9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607845-940D-AF42-90E6-0A3F0004BE78}" type="datetimeFigureOut">
              <a:rPr lang="en-US" smtClean="0"/>
              <a:t>9/29/23</a:t>
            </a:fld>
            <a:endParaRPr lang="en-US"/>
          </a:p>
        </p:txBody>
      </p:sp>
      <p:sp>
        <p:nvSpPr>
          <p:cNvPr id="5" name="Footer Placeholder 4">
            <a:extLst>
              <a:ext uri="{FF2B5EF4-FFF2-40B4-BE49-F238E27FC236}">
                <a16:creationId xmlns:a16="http://schemas.microsoft.com/office/drawing/2014/main" id="{2D5F44EC-2508-285C-261A-6C6D471B16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8461F35-DC72-C444-9401-DB6D2361974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3C78B3-0045-9547-874D-082F52276EB6}" type="slidenum">
              <a:rPr lang="en-US" smtClean="0"/>
              <a:t>‹#›</a:t>
            </a:fld>
            <a:endParaRPr lang="en-US"/>
          </a:p>
        </p:txBody>
      </p:sp>
    </p:spTree>
    <p:extLst>
      <p:ext uri="{BB962C8B-B14F-4D97-AF65-F5344CB8AC3E}">
        <p14:creationId xmlns:p14="http://schemas.microsoft.com/office/powerpoint/2010/main" val="3731052946"/>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hyperlink" Target="https://www.mededonthego.com/Video/program/1036" TargetMode="External"/><Relationship Id="rId7" Type="http://schemas.openxmlformats.org/officeDocument/2006/relationships/image" Target="../media/image6.svg"/><Relationship Id="rId2" Type="http://schemas.openxmlformats.org/officeDocument/2006/relationships/notesSlide" Target="../notesSlides/notesSlide2.xml"/><Relationship Id="rId1" Type="http://schemas.openxmlformats.org/officeDocument/2006/relationships/slideLayout" Target="../slideLayouts/slideLayout20.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hyperlink" Target="mailto:support@MedEdOTG.com" TargetMode="External"/><Relationship Id="rId10" Type="http://schemas.openxmlformats.org/officeDocument/2006/relationships/image" Target="../media/image9.png"/><Relationship Id="rId4" Type="http://schemas.openxmlformats.org/officeDocument/2006/relationships/hyperlink" Target="http://www.mededonthego.com/" TargetMode="External"/><Relationship Id="rId9" Type="http://schemas.openxmlformats.org/officeDocument/2006/relationships/image" Target="../media/image8.sv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2.png"/><Relationship Id="rId7" Type="http://schemas.openxmlformats.org/officeDocument/2006/relationships/diagramColors" Target="../diagrams/colors1.xm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8" Type="http://schemas.openxmlformats.org/officeDocument/2006/relationships/hyperlink" Target="http://www.mededotg.com/" TargetMode="External"/><Relationship Id="rId3" Type="http://schemas.openxmlformats.org/officeDocument/2006/relationships/image" Target="../media/image17.png"/><Relationship Id="rId7" Type="http://schemas.openxmlformats.org/officeDocument/2006/relationships/hyperlink" Target="http://www.mededonthego.com/" TargetMode="External"/><Relationship Id="rId2" Type="http://schemas.openxmlformats.org/officeDocument/2006/relationships/notesSlide" Target="../notesSlides/notesSlide8.xml"/><Relationship Id="rId1" Type="http://schemas.openxmlformats.org/officeDocument/2006/relationships/slideLayout" Target="../slideLayouts/slideLayout20.xml"/><Relationship Id="rId6" Type="http://schemas.openxmlformats.org/officeDocument/2006/relationships/image" Target="../media/image20.svg"/><Relationship Id="rId5" Type="http://schemas.openxmlformats.org/officeDocument/2006/relationships/image" Target="../media/image19.png"/><Relationship Id="rId10" Type="http://schemas.openxmlformats.org/officeDocument/2006/relationships/image" Target="../media/image22.svg"/><Relationship Id="rId4" Type="http://schemas.openxmlformats.org/officeDocument/2006/relationships/image" Target="../media/image18.svg"/><Relationship Id="rId9"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1" y="1422061"/>
            <a:ext cx="10515600" cy="2852737"/>
          </a:xfrm>
        </p:spPr>
        <p:txBody>
          <a:bodyPr anchor="t">
            <a:normAutofit/>
          </a:bodyPr>
          <a:lstStyle/>
          <a:p>
            <a:r>
              <a:rPr lang="en-US" sz="3600" dirty="0"/>
              <a:t>Case Presentation: Management of a Patient with Anti-Factor Xa Associated Intracranial Hemorrhage (ICH)</a:t>
            </a:r>
            <a:endParaRPr lang="en-US" sz="2800" dirty="0"/>
          </a:p>
        </p:txBody>
      </p:sp>
      <p:sp>
        <p:nvSpPr>
          <p:cNvPr id="3" name="Text Placeholder 2">
            <a:extLst>
              <a:ext uri="{FF2B5EF4-FFF2-40B4-BE49-F238E27FC236}">
                <a16:creationId xmlns:a16="http://schemas.microsoft.com/office/drawing/2014/main" id="{048AE148-66CC-801D-A36C-5A19B2AE36D6}"/>
              </a:ext>
            </a:extLst>
          </p:cNvPr>
          <p:cNvSpPr>
            <a:spLocks noGrp="1"/>
          </p:cNvSpPr>
          <p:nvPr>
            <p:ph type="body" idx="1"/>
          </p:nvPr>
        </p:nvSpPr>
        <p:spPr>
          <a:xfrm>
            <a:off x="727754" y="3670440"/>
            <a:ext cx="4820280" cy="2643027"/>
          </a:xfrm>
        </p:spPr>
        <p:txBody>
          <a:bodyPr>
            <a:normAutofit/>
          </a:bodyPr>
          <a:lstStyle/>
          <a:p>
            <a:pPr>
              <a:spcBef>
                <a:spcPts val="400"/>
              </a:spcBef>
            </a:pPr>
            <a:r>
              <a:rPr lang="en-US" sz="1600" b="1" dirty="0">
                <a:solidFill>
                  <a:schemeClr val="accent4"/>
                </a:solidFill>
              </a:rPr>
              <a:t>Presenter:</a:t>
            </a:r>
          </a:p>
          <a:p>
            <a:pPr>
              <a:spcBef>
                <a:spcPts val="400"/>
              </a:spcBef>
              <a:spcAft>
                <a:spcPts val="1200"/>
              </a:spcAft>
            </a:pPr>
            <a:r>
              <a:rPr lang="en-US" sz="1600" b="1" dirty="0"/>
              <a:t>Natalie </a:t>
            </a:r>
            <a:r>
              <a:rPr lang="en-US" sz="1600" b="1" dirty="0" err="1"/>
              <a:t>Kreitzer</a:t>
            </a:r>
            <a:r>
              <a:rPr lang="en-US" sz="1600" b="1" dirty="0"/>
              <a:t>, MD, MS</a:t>
            </a:r>
            <a:br>
              <a:rPr lang="en-US" sz="1400" dirty="0"/>
            </a:br>
            <a:r>
              <a:rPr lang="en-US" sz="1200" dirty="0"/>
              <a:t>Associate Professor, Emergency Medicine and Neurocritical Care</a:t>
            </a:r>
            <a:br>
              <a:rPr lang="en-US" sz="1200" dirty="0"/>
            </a:br>
            <a:r>
              <a:rPr lang="en-US" sz="1200" dirty="0"/>
              <a:t>University of Cincinnati College of Medicine</a:t>
            </a:r>
            <a:br>
              <a:rPr lang="en-US" sz="1200" dirty="0"/>
            </a:br>
            <a:r>
              <a:rPr lang="en-US" sz="1200" dirty="0"/>
              <a:t>Director of Stroke Services</a:t>
            </a:r>
            <a:br>
              <a:rPr lang="en-US" sz="1200" dirty="0"/>
            </a:br>
            <a:r>
              <a:rPr lang="en-US" sz="1200" dirty="0"/>
              <a:t>West Chester Hospital</a:t>
            </a:r>
            <a:br>
              <a:rPr lang="en-US" sz="1200" dirty="0"/>
            </a:br>
            <a:r>
              <a:rPr lang="en-US" sz="1200" dirty="0"/>
              <a:t>Cincinnati, OH, USA</a:t>
            </a:r>
          </a:p>
        </p:txBody>
      </p:sp>
      <p:sp>
        <p:nvSpPr>
          <p:cNvPr id="6" name="Text Placeholder 2">
            <a:extLst>
              <a:ext uri="{FF2B5EF4-FFF2-40B4-BE49-F238E27FC236}">
                <a16:creationId xmlns:a16="http://schemas.microsoft.com/office/drawing/2014/main" id="{FB88258E-4517-06AB-5DE3-9E5B5F5881EB}"/>
              </a:ext>
            </a:extLst>
          </p:cNvPr>
          <p:cNvSpPr txBox="1">
            <a:spLocks/>
          </p:cNvSpPr>
          <p:nvPr/>
        </p:nvSpPr>
        <p:spPr>
          <a:xfrm>
            <a:off x="6330593" y="3670440"/>
            <a:ext cx="4404188" cy="2735494"/>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1000"/>
              </a:spcBef>
              <a:buClr>
                <a:schemeClr val="accent3"/>
              </a:buClr>
              <a:buFont typeface="Arial" panose="020B0604020202020204" pitchFamily="34" charset="0"/>
              <a:buNone/>
              <a:defRPr sz="1800" kern="1200">
                <a:solidFill>
                  <a:schemeClr val="tx1"/>
                </a:solidFill>
                <a:latin typeface="+mn-lt"/>
                <a:ea typeface="+mn-ea"/>
                <a:cs typeface="+mn-cs"/>
              </a:defRPr>
            </a:lvl1pPr>
            <a:lvl2pPr marL="457200" indent="0" algn="l" defTabSz="914400" rtl="0" eaLnBrk="1" latinLnBrk="0" hangingPunct="1">
              <a:lnSpc>
                <a:spcPct val="100000"/>
              </a:lnSpc>
              <a:spcBef>
                <a:spcPts val="500"/>
              </a:spcBef>
              <a:buClr>
                <a:schemeClr val="accent1"/>
              </a:buClr>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100000"/>
              </a:lnSpc>
              <a:spcBef>
                <a:spcPts val="500"/>
              </a:spcBef>
              <a:buClr>
                <a:schemeClr val="accent6"/>
              </a:buClr>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100000"/>
              </a:lnSpc>
              <a:spcBef>
                <a:spcPts val="500"/>
              </a:spcBef>
              <a:buClr>
                <a:schemeClr val="accent6"/>
              </a:buClr>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sz="1600" b="1" dirty="0">
                <a:solidFill>
                  <a:schemeClr val="accent4"/>
                </a:solidFill>
              </a:rPr>
              <a:t>Expert Emergency Medicine Panel:</a:t>
            </a:r>
          </a:p>
          <a:p>
            <a:pPr>
              <a:spcAft>
                <a:spcPts val="600"/>
              </a:spcAft>
            </a:pPr>
            <a:r>
              <a:rPr lang="en-US" sz="1600" b="1" dirty="0"/>
              <a:t>Richard Body, MBChB, PhD</a:t>
            </a:r>
            <a:br>
              <a:rPr lang="en-US" sz="1400" b="1" dirty="0"/>
            </a:br>
            <a:r>
              <a:rPr lang="en-US" sz="1200" dirty="0"/>
              <a:t>University of Manchester</a:t>
            </a:r>
            <a:br>
              <a:rPr lang="en-US" sz="1200" dirty="0"/>
            </a:br>
            <a:r>
              <a:rPr lang="en-US" sz="1200" dirty="0"/>
              <a:t>Manchester, United Kingdom</a:t>
            </a:r>
          </a:p>
          <a:p>
            <a:pPr>
              <a:spcAft>
                <a:spcPts val="600"/>
              </a:spcAft>
            </a:pPr>
            <a:r>
              <a:rPr lang="en-US" sz="1600" b="1" dirty="0"/>
              <a:t>Martin </a:t>
            </a:r>
            <a:r>
              <a:rPr lang="en-US" sz="1600" b="1" dirty="0" err="1"/>
              <a:t>Möckel</a:t>
            </a:r>
            <a:r>
              <a:rPr lang="en-US" sz="1600" b="1" dirty="0"/>
              <a:t>, MD, PhD </a:t>
            </a:r>
            <a:br>
              <a:rPr lang="en-US" sz="1400" b="1" dirty="0"/>
            </a:br>
            <a:r>
              <a:rPr lang="en-US" sz="1200" dirty="0" err="1"/>
              <a:t>Charité</a:t>
            </a:r>
            <a:r>
              <a:rPr lang="en-US" sz="1200" dirty="0"/>
              <a:t> - </a:t>
            </a:r>
            <a:r>
              <a:rPr lang="en-US" sz="1200" dirty="0" err="1"/>
              <a:t>Universitätsmedizin</a:t>
            </a:r>
            <a:r>
              <a:rPr lang="en-US" sz="1200" dirty="0"/>
              <a:t> Hospital</a:t>
            </a:r>
            <a:br>
              <a:rPr lang="en-US" sz="1200" dirty="0"/>
            </a:br>
            <a:r>
              <a:rPr lang="en-US" sz="1200" dirty="0"/>
              <a:t>Berlin, Germany</a:t>
            </a:r>
          </a:p>
          <a:p>
            <a:r>
              <a:rPr lang="en-US" sz="1600" b="1" dirty="0"/>
              <a:t>Susann </a:t>
            </a:r>
            <a:r>
              <a:rPr lang="en-US" sz="1600" b="1" dirty="0" err="1"/>
              <a:t>Järhult</a:t>
            </a:r>
            <a:r>
              <a:rPr lang="en-US" sz="1600" b="1" dirty="0"/>
              <a:t>, MD </a:t>
            </a:r>
            <a:br>
              <a:rPr lang="en-US" sz="1400" b="1" dirty="0"/>
            </a:br>
            <a:r>
              <a:rPr lang="en-US" sz="1200" dirty="0"/>
              <a:t>Uppsala University Hospital</a:t>
            </a:r>
            <a:br>
              <a:rPr lang="en-US" sz="1200" dirty="0"/>
            </a:br>
            <a:r>
              <a:rPr lang="en-US" sz="1200" dirty="0"/>
              <a:t>Uppsala, Sweden </a:t>
            </a:r>
          </a:p>
          <a:p>
            <a:endParaRPr lang="en-US" sz="1400" dirty="0"/>
          </a:p>
        </p:txBody>
      </p:sp>
      <p:cxnSp>
        <p:nvCxnSpPr>
          <p:cNvPr id="9" name="Straight Connector 8">
            <a:extLst>
              <a:ext uri="{FF2B5EF4-FFF2-40B4-BE49-F238E27FC236}">
                <a16:creationId xmlns:a16="http://schemas.microsoft.com/office/drawing/2014/main" id="{37A77A0E-6F68-7AED-4A2A-8913539FA500}"/>
              </a:ext>
            </a:extLst>
          </p:cNvPr>
          <p:cNvCxnSpPr>
            <a:cxnSpLocks/>
          </p:cNvCxnSpPr>
          <p:nvPr/>
        </p:nvCxnSpPr>
        <p:spPr>
          <a:xfrm>
            <a:off x="5866546" y="3670440"/>
            <a:ext cx="0" cy="294097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7" name="Text Placeholder 2">
            <a:extLst>
              <a:ext uri="{FF2B5EF4-FFF2-40B4-BE49-F238E27FC236}">
                <a16:creationId xmlns:a16="http://schemas.microsoft.com/office/drawing/2014/main" id="{88BC7DF2-23B8-CFD6-5DA4-3A20FDB2757E}"/>
              </a:ext>
            </a:extLst>
          </p:cNvPr>
          <p:cNvSpPr txBox="1">
            <a:spLocks/>
          </p:cNvSpPr>
          <p:nvPr/>
        </p:nvSpPr>
        <p:spPr>
          <a:xfrm>
            <a:off x="727754" y="5343416"/>
            <a:ext cx="4481242" cy="1411842"/>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1000"/>
              </a:spcBef>
              <a:buClr>
                <a:schemeClr val="accent3"/>
              </a:buClr>
              <a:buFont typeface="Arial" panose="020B0604020202020204" pitchFamily="34" charset="0"/>
              <a:buNone/>
              <a:defRPr sz="1800" kern="1200">
                <a:solidFill>
                  <a:schemeClr val="tx1"/>
                </a:solidFill>
                <a:latin typeface="+mn-lt"/>
                <a:ea typeface="+mn-ea"/>
                <a:cs typeface="+mn-cs"/>
              </a:defRPr>
            </a:lvl1pPr>
            <a:lvl2pPr marL="457200" indent="0" algn="l" defTabSz="914400" rtl="0" eaLnBrk="1" latinLnBrk="0" hangingPunct="1">
              <a:lnSpc>
                <a:spcPct val="100000"/>
              </a:lnSpc>
              <a:spcBef>
                <a:spcPts val="500"/>
              </a:spcBef>
              <a:buClr>
                <a:schemeClr val="accent1"/>
              </a:buClr>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100000"/>
              </a:lnSpc>
              <a:spcBef>
                <a:spcPts val="500"/>
              </a:spcBef>
              <a:buClr>
                <a:schemeClr val="accent6"/>
              </a:buClr>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100000"/>
              </a:lnSpc>
              <a:spcBef>
                <a:spcPts val="500"/>
              </a:spcBef>
              <a:buClr>
                <a:schemeClr val="accent6"/>
              </a:buClr>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spcBef>
                <a:spcPts val="400"/>
              </a:spcBef>
            </a:pPr>
            <a:r>
              <a:rPr lang="en-US" sz="1600" b="1" dirty="0">
                <a:solidFill>
                  <a:schemeClr val="accent4"/>
                </a:solidFill>
              </a:rPr>
              <a:t>Moderator:</a:t>
            </a:r>
          </a:p>
          <a:p>
            <a:pPr>
              <a:spcBef>
                <a:spcPts val="400"/>
              </a:spcBef>
            </a:pPr>
            <a:r>
              <a:rPr lang="en-US" sz="1600" b="1" dirty="0"/>
              <a:t>W. Brian </a:t>
            </a:r>
            <a:r>
              <a:rPr lang="en-US" sz="1600" b="1" dirty="0" err="1"/>
              <a:t>Gibler</a:t>
            </a:r>
            <a:r>
              <a:rPr lang="en-US" sz="1600" b="1" dirty="0"/>
              <a:t>, MD, FACEP, FACC, FAHA </a:t>
            </a:r>
            <a:br>
              <a:rPr lang="en-US" sz="1400" dirty="0"/>
            </a:br>
            <a:r>
              <a:rPr lang="en-US" sz="1200" dirty="0"/>
              <a:t>President, EMCREG-International</a:t>
            </a:r>
            <a:br>
              <a:rPr lang="en-US" sz="1200" dirty="0"/>
            </a:br>
            <a:r>
              <a:rPr lang="en-US" sz="1200" dirty="0"/>
              <a:t>University of Cincinnati College of Medicine</a:t>
            </a:r>
            <a:br>
              <a:rPr lang="en-US" sz="1200" dirty="0"/>
            </a:br>
            <a:r>
              <a:rPr lang="en-US" sz="1200" dirty="0"/>
              <a:t>Cincinnati, Ohio USA </a:t>
            </a:r>
          </a:p>
        </p:txBody>
      </p:sp>
    </p:spTree>
    <p:extLst>
      <p:ext uri="{BB962C8B-B14F-4D97-AF65-F5344CB8AC3E}">
        <p14:creationId xmlns:p14="http://schemas.microsoft.com/office/powerpoint/2010/main" val="42317071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2183204-970A-B111-5DCA-6C0B2E08FD03}"/>
              </a:ext>
            </a:extLst>
          </p:cNvPr>
          <p:cNvSpPr txBox="1"/>
          <p:nvPr/>
        </p:nvSpPr>
        <p:spPr>
          <a:xfrm>
            <a:off x="1557505" y="5707282"/>
            <a:ext cx="261296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or portions thereof may not be published, posted online or used in presentations without permission.</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0EE13496-F6DC-B1E6-63D7-6A65639436E6}"/>
              </a:ext>
            </a:extLst>
          </p:cNvPr>
          <p:cNvSpPr txBox="1"/>
          <p:nvPr/>
        </p:nvSpPr>
        <p:spPr>
          <a:xfrm>
            <a:off x="594592" y="359469"/>
            <a:ext cx="10997719" cy="692468"/>
          </a:xfrm>
          <a:prstGeom prst="roundRect">
            <a:avLst>
              <a:gd name="adj" fmla="val 50000"/>
            </a:avLst>
          </a:prstGeom>
          <a:solidFill>
            <a:srgbClr val="0098EA"/>
          </a:solidFill>
        </p:spPr>
        <p:txBody>
          <a:bodyPr wrap="square" t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Trebuchet MS" panose="020B0703020202090204" pitchFamily="34" charset="0"/>
                <a:ea typeface="+mn-ea"/>
                <a:cs typeface="Calibri" panose="020F0502020204030204" pitchFamily="34" charset="0"/>
              </a:rPr>
              <a:t>Resource Information</a:t>
            </a:r>
          </a:p>
        </p:txBody>
      </p:sp>
      <p:sp>
        <p:nvSpPr>
          <p:cNvPr id="4" name="TextBox 3">
            <a:extLst>
              <a:ext uri="{FF2B5EF4-FFF2-40B4-BE49-F238E27FC236}">
                <a16:creationId xmlns:a16="http://schemas.microsoft.com/office/drawing/2014/main" id="{821270A0-01CF-6D78-64D3-D2393CA1DB1B}"/>
              </a:ext>
            </a:extLst>
          </p:cNvPr>
          <p:cNvSpPr txBox="1"/>
          <p:nvPr/>
        </p:nvSpPr>
        <p:spPr>
          <a:xfrm>
            <a:off x="594592" y="1162619"/>
            <a:ext cx="10997719" cy="404726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mn-cs"/>
              </a:rPr>
              <a:t>About This Resource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These slides are one component of a continuing education program available online at </a:t>
            </a:r>
            <a:r>
              <a:rPr kumimoji="0" lang="en-US" sz="1500" b="0" i="0" u="none" strike="noStrike" kern="1200" cap="none" spc="0" normalizeH="0" baseline="0" noProof="0" dirty="0" err="1">
                <a:ln>
                  <a:noFill/>
                </a:ln>
                <a:solidFill>
                  <a:srgbClr val="747474"/>
                </a:solidFill>
                <a:effectLst/>
                <a:uLnTx/>
                <a:uFillTx/>
                <a:latin typeface="Arial" panose="020B0604020202020204" pitchFamily="34" charset="0"/>
                <a:ea typeface="+mn-ea"/>
                <a:cs typeface="Arial" panose="020B0604020202020204" pitchFamily="34" charset="0"/>
              </a:rPr>
              <a:t>MedEd</a:t>
            </a: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 On The Go titled </a:t>
            </a: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hlinkClick r:id="rId3"/>
              </a:rPr>
              <a:t>Meet the Experts: Managing Life-Threatening Bleeding in Anticoagulated Patients in the Emergency Department</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Program Learning Objectives:</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Demonstrate the ability to delineate reversal from repletion for life-threatening bleeding in the anticoagulated patient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Demonstrate the ability to distinguish treatment implications for intracerebral, cerebellar, subdural, and subarachnoid hemorrhage in the anticoagulated patient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Distinguish between gastrointestinal bleeding in the anticoagulated patient, which requires observation in the ICU, versus life-threatening bleeding, which requires specific reversal therapy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Review specific reversal and repletion management by the emergency physician for anticoagulated patients with trivial to major trauma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err="1">
                <a:ln>
                  <a:noFill/>
                </a:ln>
                <a:solidFill>
                  <a:srgbClr val="0098EA"/>
                </a:solidFill>
                <a:effectLst/>
                <a:uLnTx/>
                <a:uFillTx/>
                <a:latin typeface="Century Gothic" panose="020B0502020202020204" pitchFamily="34" charset="0"/>
                <a:ea typeface="+mn-ea"/>
                <a:cs typeface="Arial" panose="020B0604020202020204" pitchFamily="34" charset="0"/>
              </a:rPr>
              <a:t>MedEd</a:t>
            </a:r>
            <a:r>
              <a:rPr kumimoji="0" lang="en-US" sz="15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Arial" panose="020B0604020202020204" pitchFamily="34" charset="0"/>
              </a:rPr>
              <a:t> On The Go</a:t>
            </a:r>
            <a:r>
              <a:rPr kumimoji="0" lang="en-US" sz="1500" b="1" i="0" u="none" strike="noStrike" kern="1200" cap="none" spc="0" normalizeH="0" baseline="30000" noProof="0" dirty="0">
                <a:ln>
                  <a:noFill/>
                </a:ln>
                <a:solidFill>
                  <a:srgbClr val="0098EA"/>
                </a:solidFill>
                <a:effectLst/>
                <a:uLnTx/>
                <a:uFillTx/>
                <a:latin typeface="Century Gothic" panose="020B0502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hlinkClick r:id="rId4"/>
              </a:rPr>
              <a:t>www.mededonthego.com</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747474"/>
              </a:solidFill>
              <a:effectLst/>
              <a:uLnTx/>
              <a:uFillTx/>
              <a:latin typeface="Calibri" panose="020F0502020204030204"/>
              <a:ea typeface="+mn-ea"/>
              <a:cs typeface="+mn-cs"/>
            </a:endParaRPr>
          </a:p>
        </p:txBody>
      </p:sp>
      <p:cxnSp>
        <p:nvCxnSpPr>
          <p:cNvPr id="25" name="Straight Connector 24">
            <a:extLst>
              <a:ext uri="{FF2B5EF4-FFF2-40B4-BE49-F238E27FC236}">
                <a16:creationId xmlns:a16="http://schemas.microsoft.com/office/drawing/2014/main" id="{6D57FF65-33DE-661D-FDBA-12500FF6E05A}"/>
              </a:ext>
            </a:extLst>
          </p:cNvPr>
          <p:cNvCxnSpPr>
            <a:cxnSpLocks/>
          </p:cNvCxnSpPr>
          <p:nvPr/>
        </p:nvCxnSpPr>
        <p:spPr>
          <a:xfrm>
            <a:off x="600876" y="5388512"/>
            <a:ext cx="10996532" cy="0"/>
          </a:xfrm>
          <a:prstGeom prst="line">
            <a:avLst/>
          </a:prstGeom>
          <a:ln>
            <a:solidFill>
              <a:srgbClr val="0098EA"/>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92187CAD-40DF-359C-4264-683025719B57}"/>
              </a:ext>
            </a:extLst>
          </p:cNvPr>
          <p:cNvSpPr txBox="1"/>
          <p:nvPr/>
        </p:nvSpPr>
        <p:spPr>
          <a:xfrm>
            <a:off x="9217940" y="5707282"/>
            <a:ext cx="2165677"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747474"/>
                </a:solidFill>
                <a:effectLst/>
                <a:uLnTx/>
                <a:uFillTx/>
                <a:latin typeface="Arial" panose="020B0604020202020204" pitchFamily="34" charset="0"/>
                <a:ea typeface="Times New Roman" panose="02020603050405020304" pitchFamily="18" charset="0"/>
                <a:cs typeface="Arial" panose="020B0604020202020204" pitchFamily="34" charset="0"/>
              </a:rPr>
              <a:t>To contact us regarding inaccuracies, omissions or permissions please email us at </a:t>
            </a:r>
            <a:r>
              <a:rPr kumimoji="0" lang="en-US" sz="1200" b="0" i="0" u="sng" strike="noStrike" kern="1200" cap="none" spc="0" normalizeH="0" baseline="0" noProof="0" dirty="0">
                <a:ln>
                  <a:noFill/>
                </a:ln>
                <a:solidFill>
                  <a:srgbClr val="3898F9"/>
                </a:solidFill>
                <a:effectLst/>
                <a:uLnTx/>
                <a:uFillTx/>
                <a:latin typeface="Arial" panose="020B0604020202020204" pitchFamily="34" charset="0"/>
                <a:ea typeface="Times New Roman" panose="02020603050405020304" pitchFamily="18" charset="0"/>
                <a:cs typeface="Arial" panose="020B0604020202020204" pitchFamily="34" charset="0"/>
                <a:hlinkClick r:id="rId5"/>
              </a:rPr>
              <a:t>support@MedEdOTG.com</a:t>
            </a: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 </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8" name="Graphic 7" descr="Chat bubble outline">
            <a:extLst>
              <a:ext uri="{FF2B5EF4-FFF2-40B4-BE49-F238E27FC236}">
                <a16:creationId xmlns:a16="http://schemas.microsoft.com/office/drawing/2014/main" id="{06F4C142-8867-0F42-B3B7-D4F09FB224B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H="1">
            <a:off x="8375917" y="5590710"/>
            <a:ext cx="787862" cy="787862"/>
          </a:xfrm>
          <a:prstGeom prst="rect">
            <a:avLst/>
          </a:prstGeom>
        </p:spPr>
      </p:pic>
      <p:pic>
        <p:nvPicPr>
          <p:cNvPr id="20" name="Graphic 19">
            <a:extLst>
              <a:ext uri="{FF2B5EF4-FFF2-40B4-BE49-F238E27FC236}">
                <a16:creationId xmlns:a16="http://schemas.microsoft.com/office/drawing/2014/main" id="{9D6FF3C3-E8EB-6F75-281D-7EC60CF26BB5}"/>
              </a:ext>
            </a:extLst>
          </p:cNvPr>
          <p:cNvPicPr>
            <a:picLocks noChangeAspect="1"/>
          </p:cNvPicPr>
          <p:nvPr/>
        </p:nvPicPr>
        <p:blipFill rotWithShape="1">
          <a:blip r:embed="rId8">
            <a:extLst>
              <a:ext uri="{96DAC541-7B7A-43D3-8B79-37D633B846F1}">
                <asvg:svgBlip xmlns:asvg="http://schemas.microsoft.com/office/drawing/2016/SVG/main" r:embed="rId9"/>
              </a:ext>
            </a:extLst>
          </a:blip>
          <a:srcRect b="17964"/>
          <a:stretch/>
        </p:blipFill>
        <p:spPr>
          <a:xfrm>
            <a:off x="618797" y="5731536"/>
            <a:ext cx="787862" cy="646331"/>
          </a:xfrm>
          <a:prstGeom prst="rect">
            <a:avLst/>
          </a:prstGeom>
        </p:spPr>
      </p:pic>
      <p:sp>
        <p:nvSpPr>
          <p:cNvPr id="2" name="TextBox 1">
            <a:extLst>
              <a:ext uri="{FF2B5EF4-FFF2-40B4-BE49-F238E27FC236}">
                <a16:creationId xmlns:a16="http://schemas.microsoft.com/office/drawing/2014/main" id="{6CFC2CE5-F394-6990-63F0-E857AC5C3519}"/>
              </a:ext>
            </a:extLst>
          </p:cNvPr>
          <p:cNvSpPr txBox="1"/>
          <p:nvPr/>
        </p:nvSpPr>
        <p:spPr>
          <a:xfrm>
            <a:off x="5366615" y="5707282"/>
            <a:ext cx="246944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can be saved for personal use (non-commercial use only) with credit given to the resource authors.</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6" name="Graphic 5" descr="Download from cloud outline">
            <a:extLst>
              <a:ext uri="{FF2B5EF4-FFF2-40B4-BE49-F238E27FC236}">
                <a16:creationId xmlns:a16="http://schemas.microsoft.com/office/drawing/2014/main" id="{2D69C189-75F0-6840-CF40-7D57A5931DA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479126" y="5625435"/>
            <a:ext cx="787862" cy="787862"/>
          </a:xfrm>
          <a:prstGeom prst="rect">
            <a:avLst/>
          </a:prstGeom>
        </p:spPr>
      </p:pic>
    </p:spTree>
    <p:extLst>
      <p:ext uri="{BB962C8B-B14F-4D97-AF65-F5344CB8AC3E}">
        <p14:creationId xmlns:p14="http://schemas.microsoft.com/office/powerpoint/2010/main" val="26007701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A5B30D-6EBE-AAA4-358F-AC940433A275}"/>
              </a:ext>
            </a:extLst>
          </p:cNvPr>
          <p:cNvSpPr>
            <a:spLocks noGrp="1"/>
          </p:cNvSpPr>
          <p:nvPr>
            <p:ph type="title"/>
          </p:nvPr>
        </p:nvSpPr>
        <p:spPr/>
        <p:txBody>
          <a:bodyPr/>
          <a:lstStyle/>
          <a:p>
            <a:r>
              <a:rPr lang="en-US" dirty="0"/>
              <a:t>Disclaimer</a:t>
            </a:r>
          </a:p>
        </p:txBody>
      </p:sp>
      <p:sp>
        <p:nvSpPr>
          <p:cNvPr id="10" name="Content Placeholder 4">
            <a:extLst>
              <a:ext uri="{FF2B5EF4-FFF2-40B4-BE49-F238E27FC236}">
                <a16:creationId xmlns:a16="http://schemas.microsoft.com/office/drawing/2014/main" id="{ED686F8A-DE79-29E4-3A92-6740BE7B4ED7}"/>
              </a:ext>
            </a:extLst>
          </p:cNvPr>
          <p:cNvSpPr txBox="1">
            <a:spLocks/>
          </p:cNvSpPr>
          <p:nvPr/>
        </p:nvSpPr>
        <p:spPr>
          <a:xfrm>
            <a:off x="838200" y="1825625"/>
            <a:ext cx="10515600" cy="284658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The views and opinions expressed in this educational activity are those of the faculty and do not necessarily represent the views of Total CME, LLC, the CME providers, or the companies providing educational grants. This presentation is not intended to define an exclusive course of patient management; the participant should use their clinical judgment, knowledge, experience, and diagnostic skills in applying or adopting for professional use any of the information provided herein. Any procedures, medications, or other courses of diagnosis or treatment discussed or suggested in this activity should not be used by clinicians without evaluation of their patient's conditions and possible contraindications or dangers in use, review of any applicable manufacturer’s product information, and comparison with recommendations of other authorities. Links to other sites may be provided as additional sources of information. </a:t>
            </a:r>
          </a:p>
        </p:txBody>
      </p:sp>
    </p:spTree>
    <p:extLst>
      <p:ext uri="{BB962C8B-B14F-4D97-AF65-F5344CB8AC3E}">
        <p14:creationId xmlns:p14="http://schemas.microsoft.com/office/powerpoint/2010/main" val="3306514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784466-DCF5-4465-A716-01FEA8C48E21}"/>
              </a:ext>
            </a:extLst>
          </p:cNvPr>
          <p:cNvSpPr>
            <a:spLocks noGrp="1"/>
          </p:cNvSpPr>
          <p:nvPr>
            <p:ph type="title"/>
          </p:nvPr>
        </p:nvSpPr>
        <p:spPr/>
        <p:txBody>
          <a:bodyPr vert="horz" lIns="91440" tIns="45720" rIns="91440" bIns="45720" rtlCol="0" anchor="ctr" anchorCtr="0">
            <a:normAutofit/>
          </a:bodyPr>
          <a:lstStyle/>
          <a:p>
            <a:r>
              <a:rPr lang="en-US" b="1" dirty="0"/>
              <a:t>Case Presentation</a:t>
            </a:r>
          </a:p>
        </p:txBody>
      </p:sp>
      <p:sp>
        <p:nvSpPr>
          <p:cNvPr id="4" name="Content Placeholder 3">
            <a:extLst>
              <a:ext uri="{FF2B5EF4-FFF2-40B4-BE49-F238E27FC236}">
                <a16:creationId xmlns:a16="http://schemas.microsoft.com/office/drawing/2014/main" id="{0350E6AD-2CF2-41EC-9190-C2DE5941C7B2}"/>
              </a:ext>
            </a:extLst>
          </p:cNvPr>
          <p:cNvSpPr>
            <a:spLocks noGrp="1"/>
          </p:cNvSpPr>
          <p:nvPr>
            <p:ph sz="half" idx="2"/>
          </p:nvPr>
        </p:nvSpPr>
        <p:spPr>
          <a:xfrm>
            <a:off x="5758665" y="1496291"/>
            <a:ext cx="5181600" cy="4680672"/>
          </a:xfrm>
        </p:spPr>
        <p:txBody>
          <a:bodyPr>
            <a:normAutofit/>
          </a:bodyPr>
          <a:lstStyle/>
          <a:p>
            <a:r>
              <a:rPr lang="en-US" sz="3200" dirty="0"/>
              <a:t>58-year-old male</a:t>
            </a:r>
          </a:p>
          <a:p>
            <a:r>
              <a:rPr lang="en-US" sz="3200" dirty="0"/>
              <a:t>Acute onset left sided weakness</a:t>
            </a:r>
          </a:p>
          <a:p>
            <a:r>
              <a:rPr lang="en-US" sz="3200" dirty="0"/>
              <a:t>History of atrial fibrillation</a:t>
            </a:r>
          </a:p>
          <a:p>
            <a:r>
              <a:rPr lang="en-US" sz="3200" dirty="0"/>
              <a:t>On rivaroxaban</a:t>
            </a:r>
          </a:p>
          <a:p>
            <a:r>
              <a:rPr lang="en-US" sz="3200" dirty="0"/>
              <a:t>Next steps? </a:t>
            </a:r>
          </a:p>
          <a:p>
            <a:r>
              <a:rPr lang="en-US" sz="3200" dirty="0"/>
              <a:t>What if he needs EVD?</a:t>
            </a:r>
          </a:p>
        </p:txBody>
      </p:sp>
      <p:pic>
        <p:nvPicPr>
          <p:cNvPr id="5" name="Picture 4">
            <a:extLst>
              <a:ext uri="{FF2B5EF4-FFF2-40B4-BE49-F238E27FC236}">
                <a16:creationId xmlns:a16="http://schemas.microsoft.com/office/drawing/2014/main" id="{A0B7AD4E-29B1-4967-891E-B1BBD1D55010}"/>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897276" y="1496291"/>
            <a:ext cx="4038600" cy="4376854"/>
          </a:xfrm>
          <a:prstGeom prst="rect">
            <a:avLst/>
          </a:prstGeom>
        </p:spPr>
      </p:pic>
    </p:spTree>
    <p:extLst>
      <p:ext uri="{BB962C8B-B14F-4D97-AF65-F5344CB8AC3E}">
        <p14:creationId xmlns:p14="http://schemas.microsoft.com/office/powerpoint/2010/main" val="13166078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71B84E16-8ACF-AB1C-0BEA-9C671B8DDFB9}"/>
              </a:ext>
            </a:extLst>
          </p:cNvPr>
          <p:cNvSpPr>
            <a:spLocks noGrp="1"/>
          </p:cNvSpPr>
          <p:nvPr>
            <p:ph type="ftr" sz="quarter" idx="3"/>
          </p:nvPr>
        </p:nvSpPr>
        <p:spPr>
          <a:xfrm>
            <a:off x="609600" y="6356350"/>
            <a:ext cx="10744199" cy="442131"/>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tint val="75000"/>
                  </a:srgbClr>
                </a:solidFill>
                <a:effectLst/>
                <a:uLnTx/>
                <a:uFillTx/>
                <a:latin typeface="Arial" panose="020B0604020202020204"/>
                <a:ea typeface="+mn-ea"/>
                <a:cs typeface="+mn-cs"/>
              </a:rPr>
              <a:t>Benjamin EJ et al. </a:t>
            </a:r>
            <a:r>
              <a:rPr kumimoji="0" lang="en-US" sz="1200" b="0" i="1" u="none" strike="noStrike" kern="1200" cap="none" spc="0" normalizeH="0" baseline="0" noProof="0" dirty="0">
                <a:ln>
                  <a:noFill/>
                </a:ln>
                <a:solidFill>
                  <a:srgbClr val="000000">
                    <a:tint val="75000"/>
                  </a:srgbClr>
                </a:solidFill>
                <a:effectLst/>
                <a:uLnTx/>
                <a:uFillTx/>
                <a:latin typeface="Arial" panose="020B0604020202020204"/>
                <a:ea typeface="+mn-ea"/>
                <a:cs typeface="+mn-cs"/>
              </a:rPr>
              <a:t>Circulation</a:t>
            </a:r>
            <a:r>
              <a:rPr kumimoji="0" lang="en-US" sz="1200" b="0" i="0" u="none" strike="noStrike" kern="1200" cap="none" spc="0" normalizeH="0" baseline="0" noProof="0" dirty="0">
                <a:ln>
                  <a:noFill/>
                </a:ln>
                <a:solidFill>
                  <a:srgbClr val="000000">
                    <a:tint val="75000"/>
                  </a:srgbClr>
                </a:solidFill>
                <a:effectLst/>
                <a:uLnTx/>
                <a:uFillTx/>
                <a:latin typeface="Arial" panose="020B0604020202020204"/>
                <a:ea typeface="+mn-ea"/>
                <a:cs typeface="+mn-cs"/>
              </a:rPr>
              <a:t>. 2017;135(10);Woo D et al. </a:t>
            </a:r>
            <a:r>
              <a:rPr kumimoji="0" lang="en-US" sz="1200" b="0" i="1" u="none" strike="noStrike" kern="1200" cap="none" spc="0" normalizeH="0" baseline="0" noProof="0" dirty="0">
                <a:ln>
                  <a:noFill/>
                </a:ln>
                <a:solidFill>
                  <a:srgbClr val="000000">
                    <a:tint val="75000"/>
                  </a:srgbClr>
                </a:solidFill>
                <a:effectLst/>
                <a:uLnTx/>
                <a:uFillTx/>
                <a:latin typeface="Arial" panose="020B0604020202020204"/>
                <a:ea typeface="+mn-ea"/>
                <a:cs typeface="+mn-cs"/>
              </a:rPr>
              <a:t>Stroke</a:t>
            </a:r>
            <a:r>
              <a:rPr kumimoji="0" lang="en-US" sz="1200" b="0" i="0" u="none" strike="noStrike" kern="1200" cap="none" spc="0" normalizeH="0" baseline="0" noProof="0" dirty="0">
                <a:ln>
                  <a:noFill/>
                </a:ln>
                <a:solidFill>
                  <a:srgbClr val="000000">
                    <a:tint val="75000"/>
                  </a:srgbClr>
                </a:solidFill>
                <a:effectLst/>
                <a:uLnTx/>
                <a:uFillTx/>
                <a:latin typeface="Arial" panose="020B0604020202020204"/>
                <a:ea typeface="+mn-ea"/>
                <a:cs typeface="+mn-cs"/>
              </a:rPr>
              <a:t>. 2013;44(11):3013-7.</a:t>
            </a:r>
          </a:p>
        </p:txBody>
      </p:sp>
      <p:sp>
        <p:nvSpPr>
          <p:cNvPr id="2" name="Title 1">
            <a:extLst>
              <a:ext uri="{FF2B5EF4-FFF2-40B4-BE49-F238E27FC236}">
                <a16:creationId xmlns:a16="http://schemas.microsoft.com/office/drawing/2014/main" id="{E62C3D45-3D66-4A36-8613-7496DAE71B0E}"/>
              </a:ext>
            </a:extLst>
          </p:cNvPr>
          <p:cNvSpPr>
            <a:spLocks noGrp="1"/>
          </p:cNvSpPr>
          <p:nvPr>
            <p:ph type="title"/>
          </p:nvPr>
        </p:nvSpPr>
        <p:spPr>
          <a:xfrm>
            <a:off x="609600" y="199505"/>
            <a:ext cx="10744200" cy="1185577"/>
          </a:xfrm>
        </p:spPr>
        <p:txBody>
          <a:bodyPr vert="horz" lIns="91440" tIns="45720" rIns="91440" bIns="45720" rtlCol="0" anchor="ctr" anchorCtr="0">
            <a:normAutofit/>
          </a:bodyPr>
          <a:lstStyle/>
          <a:p>
            <a:r>
              <a:rPr lang="en-US" dirty="0"/>
              <a:t>Intracerebral Hemorrhage (ICH)</a:t>
            </a:r>
          </a:p>
        </p:txBody>
      </p:sp>
      <p:sp>
        <p:nvSpPr>
          <p:cNvPr id="3" name="Content Placeholder 2">
            <a:extLst>
              <a:ext uri="{FF2B5EF4-FFF2-40B4-BE49-F238E27FC236}">
                <a16:creationId xmlns:a16="http://schemas.microsoft.com/office/drawing/2014/main" id="{667194B3-8ADF-4D16-8481-D8A884EC0C8F}"/>
              </a:ext>
            </a:extLst>
          </p:cNvPr>
          <p:cNvSpPr>
            <a:spLocks noGrp="1"/>
          </p:cNvSpPr>
          <p:nvPr>
            <p:ph idx="1"/>
          </p:nvPr>
        </p:nvSpPr>
        <p:spPr>
          <a:xfrm>
            <a:off x="609600" y="1477906"/>
            <a:ext cx="10744200" cy="4722477"/>
          </a:xfrm>
        </p:spPr>
        <p:txBody>
          <a:bodyPr>
            <a:normAutofit/>
          </a:bodyPr>
          <a:lstStyle/>
          <a:p>
            <a:pPr>
              <a:spcAft>
                <a:spcPts val="1200"/>
              </a:spcAft>
            </a:pPr>
            <a:r>
              <a:rPr lang="en-US" sz="3600" dirty="0"/>
              <a:t>10 to 15% of all stroke</a:t>
            </a:r>
          </a:p>
          <a:p>
            <a:pPr>
              <a:spcAft>
                <a:spcPts val="1200"/>
              </a:spcAft>
            </a:pPr>
            <a:r>
              <a:rPr lang="en-US" sz="3600" dirty="0"/>
              <a:t>Mortality 30 to 50%</a:t>
            </a:r>
          </a:p>
          <a:p>
            <a:pPr>
              <a:spcAft>
                <a:spcPts val="1200"/>
              </a:spcAft>
            </a:pPr>
            <a:r>
              <a:rPr lang="en-US" sz="3600" dirty="0"/>
              <a:t>74% functionally dependent at 12 months</a:t>
            </a:r>
          </a:p>
          <a:p>
            <a:pPr>
              <a:spcAft>
                <a:spcPts val="1200"/>
              </a:spcAft>
            </a:pPr>
            <a:r>
              <a:rPr lang="en-US" sz="3600" dirty="0"/>
              <a:t>Incidence likely to double by 2050</a:t>
            </a:r>
          </a:p>
          <a:p>
            <a:pPr lvl="1">
              <a:spcAft>
                <a:spcPts val="1200"/>
              </a:spcAft>
            </a:pPr>
            <a:r>
              <a:rPr lang="en-US" sz="3200" dirty="0"/>
              <a:t>Due to aging and more anticoagulation</a:t>
            </a:r>
          </a:p>
        </p:txBody>
      </p:sp>
    </p:spTree>
    <p:extLst>
      <p:ext uri="{BB962C8B-B14F-4D97-AF65-F5344CB8AC3E}">
        <p14:creationId xmlns:p14="http://schemas.microsoft.com/office/powerpoint/2010/main" val="19844058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a:extLst>
              <a:ext uri="{FF2B5EF4-FFF2-40B4-BE49-F238E27FC236}">
                <a16:creationId xmlns:a16="http://schemas.microsoft.com/office/drawing/2014/main" id="{913BF7E5-81D1-E4E3-FAD7-B7416724E7F6}"/>
              </a:ext>
            </a:extLst>
          </p:cNvPr>
          <p:cNvSpPr>
            <a:spLocks noGrp="1"/>
          </p:cNvSpPr>
          <p:nvPr>
            <p:ph type="ftr" sz="quarter" idx="3"/>
          </p:nvPr>
        </p:nvSpPr>
        <p:spPr>
          <a:xfrm>
            <a:off x="609600" y="6356350"/>
            <a:ext cx="10744199" cy="442131"/>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dirty="0">
                <a:ln>
                  <a:noFill/>
                </a:ln>
                <a:solidFill>
                  <a:srgbClr val="000000">
                    <a:tint val="75000"/>
                  </a:srgbClr>
                </a:solidFill>
                <a:effectLst/>
                <a:uLnTx/>
                <a:uFillTx/>
                <a:latin typeface="Arial" panose="020B0604020202020204"/>
                <a:ea typeface="+mn-ea"/>
                <a:cs typeface="+mn-cs"/>
              </a:rPr>
              <a:t>Connolly SJ et al. </a:t>
            </a:r>
            <a:r>
              <a:rPr kumimoji="0" lang="da-DK" sz="1200" b="0" i="1" u="none" strike="noStrike" kern="1200" cap="none" spc="0" normalizeH="0" baseline="0" noProof="0" dirty="0">
                <a:ln>
                  <a:noFill/>
                </a:ln>
                <a:solidFill>
                  <a:srgbClr val="000000">
                    <a:tint val="75000"/>
                  </a:srgbClr>
                </a:solidFill>
                <a:effectLst/>
                <a:uLnTx/>
                <a:uFillTx/>
                <a:latin typeface="Arial" panose="020B0604020202020204"/>
                <a:ea typeface="+mn-ea"/>
                <a:cs typeface="+mn-cs"/>
              </a:rPr>
              <a:t>N </a:t>
            </a:r>
            <a:r>
              <a:rPr kumimoji="0" lang="da-DK" sz="1200" b="0" i="1" u="none" strike="noStrike" kern="1200" cap="none" spc="0" normalizeH="0" baseline="0" noProof="0" dirty="0" err="1">
                <a:ln>
                  <a:noFill/>
                </a:ln>
                <a:solidFill>
                  <a:srgbClr val="000000">
                    <a:tint val="75000"/>
                  </a:srgbClr>
                </a:solidFill>
                <a:effectLst/>
                <a:uLnTx/>
                <a:uFillTx/>
                <a:latin typeface="Arial" panose="020B0604020202020204"/>
                <a:ea typeface="+mn-ea"/>
                <a:cs typeface="+mn-cs"/>
              </a:rPr>
              <a:t>Engl</a:t>
            </a:r>
            <a:r>
              <a:rPr kumimoji="0" lang="da-DK" sz="1200" b="0" i="1" u="none" strike="noStrike" kern="1200" cap="none" spc="0" normalizeH="0" baseline="0" noProof="0" dirty="0">
                <a:ln>
                  <a:noFill/>
                </a:ln>
                <a:solidFill>
                  <a:srgbClr val="000000">
                    <a:tint val="75000"/>
                  </a:srgbClr>
                </a:solidFill>
                <a:effectLst/>
                <a:uLnTx/>
                <a:uFillTx/>
                <a:latin typeface="Arial" panose="020B0604020202020204"/>
                <a:ea typeface="+mn-ea"/>
                <a:cs typeface="+mn-cs"/>
              </a:rPr>
              <a:t> J Med</a:t>
            </a:r>
            <a:r>
              <a:rPr kumimoji="0" lang="da-DK" sz="1200" b="0" i="0" u="none" strike="noStrike" kern="1200" cap="none" spc="0" normalizeH="0" baseline="0" noProof="0" dirty="0">
                <a:ln>
                  <a:noFill/>
                </a:ln>
                <a:solidFill>
                  <a:srgbClr val="000000">
                    <a:tint val="75000"/>
                  </a:srgbClr>
                </a:solidFill>
                <a:effectLst/>
                <a:uLnTx/>
                <a:uFillTx/>
                <a:latin typeface="Arial" panose="020B0604020202020204"/>
                <a:ea typeface="+mn-ea"/>
                <a:cs typeface="+mn-cs"/>
              </a:rPr>
              <a:t>. 2016;375(12):1131-41; </a:t>
            </a:r>
            <a:r>
              <a:rPr kumimoji="0" lang="da-DK" sz="1200" b="0" i="0" u="none" strike="noStrike" kern="1200" cap="none" spc="0" normalizeH="0" baseline="0" noProof="0" dirty="0" err="1">
                <a:ln>
                  <a:noFill/>
                </a:ln>
                <a:solidFill>
                  <a:srgbClr val="000000">
                    <a:tint val="75000"/>
                  </a:srgbClr>
                </a:solidFill>
                <a:effectLst/>
                <a:uLnTx/>
                <a:uFillTx/>
                <a:latin typeface="Arial" panose="020B0604020202020204"/>
                <a:ea typeface="+mn-ea"/>
                <a:cs typeface="+mn-cs"/>
              </a:rPr>
              <a:t>Perzborn</a:t>
            </a:r>
            <a:r>
              <a:rPr kumimoji="0" lang="da-DK" sz="1200" b="0" i="0" u="none" strike="noStrike" kern="1200" cap="none" spc="0" normalizeH="0" baseline="0" noProof="0" dirty="0">
                <a:ln>
                  <a:noFill/>
                </a:ln>
                <a:solidFill>
                  <a:srgbClr val="000000">
                    <a:tint val="75000"/>
                  </a:srgbClr>
                </a:solidFill>
                <a:effectLst/>
                <a:uLnTx/>
                <a:uFillTx/>
                <a:latin typeface="Arial" panose="020B0604020202020204"/>
                <a:ea typeface="+mn-ea"/>
                <a:cs typeface="+mn-cs"/>
              </a:rPr>
              <a:t> E et al. </a:t>
            </a:r>
            <a:r>
              <a:rPr kumimoji="0" lang="da-DK" sz="1200" b="0" i="1" u="none" strike="noStrike" kern="1200" cap="none" spc="0" normalizeH="0" baseline="0" noProof="0" dirty="0" err="1">
                <a:ln>
                  <a:noFill/>
                </a:ln>
                <a:solidFill>
                  <a:srgbClr val="000000">
                    <a:tint val="75000"/>
                  </a:srgbClr>
                </a:solidFill>
                <a:effectLst/>
                <a:uLnTx/>
                <a:uFillTx/>
                <a:latin typeface="Arial" panose="020B0604020202020204"/>
                <a:ea typeface="+mn-ea"/>
                <a:cs typeface="+mn-cs"/>
              </a:rPr>
              <a:t>Thromb</a:t>
            </a:r>
            <a:r>
              <a:rPr kumimoji="0" lang="da-DK" sz="1200" b="0" i="1" u="none" strike="noStrike" kern="1200" cap="none" spc="0" normalizeH="0" baseline="0" noProof="0" dirty="0">
                <a:ln>
                  <a:noFill/>
                </a:ln>
                <a:solidFill>
                  <a:srgbClr val="000000">
                    <a:tint val="75000"/>
                  </a:srgbClr>
                </a:solidFill>
                <a:effectLst/>
                <a:uLnTx/>
                <a:uFillTx/>
                <a:latin typeface="Arial" panose="020B0604020202020204"/>
                <a:ea typeface="+mn-ea"/>
                <a:cs typeface="+mn-cs"/>
              </a:rPr>
              <a:t>. Res</a:t>
            </a:r>
            <a:r>
              <a:rPr kumimoji="0" lang="da-DK" sz="1200" b="0" i="0" u="none" strike="noStrike" kern="1200" cap="none" spc="0" normalizeH="0" baseline="0" noProof="0" dirty="0">
                <a:ln>
                  <a:noFill/>
                </a:ln>
                <a:solidFill>
                  <a:srgbClr val="000000">
                    <a:tint val="75000"/>
                  </a:srgbClr>
                </a:solidFill>
                <a:effectLst/>
                <a:uLnTx/>
                <a:uFillTx/>
                <a:latin typeface="Arial" panose="020B0604020202020204"/>
                <a:ea typeface="+mn-ea"/>
                <a:cs typeface="+mn-cs"/>
              </a:rPr>
              <a:t>. 2014;133(4):671-81. </a:t>
            </a:r>
            <a:endParaRPr kumimoji="0" lang="en-US" sz="1200" b="0" i="0" u="none" strike="noStrike" kern="1200" cap="none" spc="0" normalizeH="0" baseline="0" noProof="0" dirty="0">
              <a:ln>
                <a:noFill/>
              </a:ln>
              <a:solidFill>
                <a:srgbClr val="000000">
                  <a:tint val="75000"/>
                </a:srgbClr>
              </a:solidFill>
              <a:effectLst/>
              <a:uLnTx/>
              <a:uFillTx/>
              <a:latin typeface="Arial" panose="020B0604020202020204"/>
              <a:ea typeface="+mn-ea"/>
              <a:cs typeface="+mn-cs"/>
            </a:endParaRPr>
          </a:p>
        </p:txBody>
      </p:sp>
      <p:sp>
        <p:nvSpPr>
          <p:cNvPr id="2" name="Title 1">
            <a:extLst>
              <a:ext uri="{FF2B5EF4-FFF2-40B4-BE49-F238E27FC236}">
                <a16:creationId xmlns:a16="http://schemas.microsoft.com/office/drawing/2014/main" id="{26195324-6F23-4F79-9F61-6EDD53C76815}"/>
              </a:ext>
            </a:extLst>
          </p:cNvPr>
          <p:cNvSpPr>
            <a:spLocks noGrp="1"/>
          </p:cNvSpPr>
          <p:nvPr>
            <p:ph type="title"/>
          </p:nvPr>
        </p:nvSpPr>
        <p:spPr>
          <a:xfrm>
            <a:off x="609600" y="199505"/>
            <a:ext cx="10744200" cy="1185577"/>
          </a:xfrm>
        </p:spPr>
        <p:txBody>
          <a:bodyPr vert="horz" lIns="91440" tIns="45720" rIns="91440" bIns="45720" rtlCol="0" anchor="ctr" anchorCtr="0">
            <a:normAutofit/>
          </a:bodyPr>
          <a:lstStyle/>
          <a:p>
            <a:r>
              <a:rPr lang="en-US" dirty="0"/>
              <a:t>Factor Xa Inhibitor Reversal</a:t>
            </a:r>
          </a:p>
        </p:txBody>
      </p:sp>
      <p:sp>
        <p:nvSpPr>
          <p:cNvPr id="3" name="Content Placeholder 2">
            <a:extLst>
              <a:ext uri="{FF2B5EF4-FFF2-40B4-BE49-F238E27FC236}">
                <a16:creationId xmlns:a16="http://schemas.microsoft.com/office/drawing/2014/main" id="{933EA04B-C524-465B-BBED-D9C5693ABF3F}"/>
              </a:ext>
            </a:extLst>
          </p:cNvPr>
          <p:cNvSpPr>
            <a:spLocks noGrp="1"/>
          </p:cNvSpPr>
          <p:nvPr>
            <p:ph idx="1"/>
          </p:nvPr>
        </p:nvSpPr>
        <p:spPr>
          <a:xfrm>
            <a:off x="609600" y="1477906"/>
            <a:ext cx="10744200" cy="4722477"/>
          </a:xfrm>
        </p:spPr>
        <p:txBody>
          <a:bodyPr>
            <a:noAutofit/>
          </a:bodyPr>
          <a:lstStyle/>
          <a:p>
            <a:pPr>
              <a:spcAft>
                <a:spcPts val="1200"/>
              </a:spcAft>
            </a:pPr>
            <a:r>
              <a:rPr lang="en-US" sz="3200" dirty="0"/>
              <a:t>Prior to andexanet alfa, in vitro testing demonstrated that PCCs may be used for reversal </a:t>
            </a:r>
          </a:p>
          <a:p>
            <a:pPr>
              <a:spcAft>
                <a:spcPts val="1200"/>
              </a:spcAft>
            </a:pPr>
            <a:r>
              <a:rPr lang="en-US" sz="3200" dirty="0"/>
              <a:t>ANNEXA-4 cohort: 227 subjects (64%) had an intracranial hemorrhage </a:t>
            </a:r>
          </a:p>
          <a:p>
            <a:pPr>
              <a:spcAft>
                <a:spcPts val="1200"/>
              </a:spcAft>
            </a:pPr>
            <a:r>
              <a:rPr lang="en-US" sz="3200" dirty="0"/>
              <a:t>Average presenting GCS 14, with 80% (95% CI, 74 to 86) excellent or good efficacy of reversal in ICH  </a:t>
            </a:r>
          </a:p>
          <a:p>
            <a:pPr>
              <a:spcAft>
                <a:spcPts val="1200"/>
              </a:spcAft>
            </a:pPr>
            <a:endParaRPr lang="en-US" sz="3200" dirty="0"/>
          </a:p>
        </p:txBody>
      </p:sp>
    </p:spTree>
    <p:extLst>
      <p:ext uri="{BB962C8B-B14F-4D97-AF65-F5344CB8AC3E}">
        <p14:creationId xmlns:p14="http://schemas.microsoft.com/office/powerpoint/2010/main" val="13509730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74365C52-C31E-7E6F-1F0E-2213B0EBB1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415613"/>
            <a:ext cx="3044463" cy="82129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Content Placeholder 7">
            <a:extLst>
              <a:ext uri="{FF2B5EF4-FFF2-40B4-BE49-F238E27FC236}">
                <a16:creationId xmlns:a16="http://schemas.microsoft.com/office/drawing/2014/main" id="{B141937F-75B8-4559-A7FE-7B9464E85138}"/>
              </a:ext>
            </a:extLst>
          </p:cNvPr>
          <p:cNvGraphicFramePr>
            <a:graphicFrameLocks noGrp="1"/>
          </p:cNvGraphicFramePr>
          <p:nvPr>
            <p:ph idx="1"/>
          </p:nvPr>
        </p:nvGraphicFramePr>
        <p:xfrm>
          <a:off x="1325367" y="1664244"/>
          <a:ext cx="9842642" cy="405846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2532906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9EF8B-5A19-4DF9-8B02-F59A9963849A}"/>
              </a:ext>
            </a:extLst>
          </p:cNvPr>
          <p:cNvSpPr>
            <a:spLocks noGrp="1"/>
          </p:cNvSpPr>
          <p:nvPr>
            <p:ph type="title"/>
          </p:nvPr>
        </p:nvSpPr>
        <p:spPr>
          <a:xfrm>
            <a:off x="609600" y="199505"/>
            <a:ext cx="10744200" cy="1185577"/>
          </a:xfrm>
        </p:spPr>
        <p:txBody>
          <a:bodyPr vert="horz" lIns="68580" tIns="34290" rIns="68580" bIns="34290" rtlCol="0" anchor="ctr" anchorCtr="0">
            <a:normAutofit/>
          </a:bodyPr>
          <a:lstStyle/>
          <a:p>
            <a:r>
              <a:rPr lang="en-US" dirty="0"/>
              <a:t>Patient Follow Up</a:t>
            </a:r>
          </a:p>
        </p:txBody>
      </p:sp>
      <p:pic>
        <p:nvPicPr>
          <p:cNvPr id="9" name="Content Placeholder 4">
            <a:extLst>
              <a:ext uri="{FF2B5EF4-FFF2-40B4-BE49-F238E27FC236}">
                <a16:creationId xmlns:a16="http://schemas.microsoft.com/office/drawing/2014/main" id="{3FE6383D-93E6-4D04-B47C-CA2380B837E8}"/>
              </a:ext>
            </a:extLst>
          </p:cNvPr>
          <p:cNvPicPr>
            <a:picLocks noGrp="1" noChangeAspect="1"/>
          </p:cNvPicPr>
          <p:nvPr>
            <p:ph sz="half" idx="1"/>
          </p:nvPr>
        </p:nvPicPr>
        <p:blipFill>
          <a:blip r:embed="rId3" cstate="email">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1322274" y="1348876"/>
            <a:ext cx="2756566" cy="4990562"/>
          </a:xfrm>
        </p:spPr>
      </p:pic>
      <p:sp>
        <p:nvSpPr>
          <p:cNvPr id="8" name="Content Placeholder 7">
            <a:extLst>
              <a:ext uri="{FF2B5EF4-FFF2-40B4-BE49-F238E27FC236}">
                <a16:creationId xmlns:a16="http://schemas.microsoft.com/office/drawing/2014/main" id="{2531D9D4-F4FA-482C-BDB0-1ADEB410B548}"/>
              </a:ext>
            </a:extLst>
          </p:cNvPr>
          <p:cNvSpPr>
            <a:spLocks noGrp="1"/>
          </p:cNvSpPr>
          <p:nvPr>
            <p:ph sz="half" idx="2"/>
          </p:nvPr>
        </p:nvSpPr>
        <p:spPr>
          <a:xfrm>
            <a:off x="5054884" y="1120933"/>
            <a:ext cx="6008670" cy="5182299"/>
          </a:xfrm>
        </p:spPr>
        <p:txBody>
          <a:bodyPr>
            <a:normAutofit lnSpcReduction="10000"/>
          </a:bodyPr>
          <a:lstStyle/>
          <a:p>
            <a:pPr>
              <a:lnSpc>
                <a:spcPct val="150000"/>
              </a:lnSpc>
            </a:pPr>
            <a:r>
              <a:rPr lang="en-US" sz="2800" dirty="0"/>
              <a:t>Given andexanet alfa</a:t>
            </a:r>
          </a:p>
          <a:p>
            <a:pPr>
              <a:lnSpc>
                <a:spcPct val="150000"/>
              </a:lnSpc>
            </a:pPr>
            <a:r>
              <a:rPr lang="en-US" sz="2800" dirty="0"/>
              <a:t>Nicardipine drip</a:t>
            </a:r>
          </a:p>
          <a:p>
            <a:pPr>
              <a:lnSpc>
                <a:spcPct val="150000"/>
              </a:lnSpc>
            </a:pPr>
            <a:r>
              <a:rPr lang="en-US" sz="2800" dirty="0"/>
              <a:t>Admitted to the neuro-ICU</a:t>
            </a:r>
          </a:p>
          <a:p>
            <a:pPr>
              <a:lnSpc>
                <a:spcPct val="150000"/>
              </a:lnSpc>
            </a:pPr>
            <a:r>
              <a:rPr lang="en-US" sz="2800" dirty="0"/>
              <a:t>Required an EVD</a:t>
            </a:r>
          </a:p>
          <a:p>
            <a:pPr>
              <a:lnSpc>
                <a:spcPct val="150000"/>
              </a:lnSpc>
            </a:pPr>
            <a:r>
              <a:rPr lang="en-US" sz="2800" dirty="0"/>
              <a:t>MRI without microbleeds</a:t>
            </a:r>
          </a:p>
          <a:p>
            <a:pPr>
              <a:lnSpc>
                <a:spcPct val="150000"/>
              </a:lnSpc>
            </a:pPr>
            <a:r>
              <a:rPr lang="en-US" sz="2800" dirty="0"/>
              <a:t>Discharged on day 14</a:t>
            </a:r>
          </a:p>
          <a:p>
            <a:pPr>
              <a:lnSpc>
                <a:spcPct val="150000"/>
              </a:lnSpc>
            </a:pPr>
            <a:r>
              <a:rPr lang="en-US" sz="2800" dirty="0"/>
              <a:t>Restarted DOAC one month later</a:t>
            </a:r>
          </a:p>
        </p:txBody>
      </p:sp>
    </p:spTree>
    <p:extLst>
      <p:ext uri="{BB962C8B-B14F-4D97-AF65-F5344CB8AC3E}">
        <p14:creationId xmlns:p14="http://schemas.microsoft.com/office/powerpoint/2010/main" val="39562098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C52CB23-A893-F3BC-7EE2-D977C82AA838}"/>
              </a:ext>
            </a:extLst>
          </p:cNvPr>
          <p:cNvSpPr/>
          <p:nvPr/>
        </p:nvSpPr>
        <p:spPr>
          <a:xfrm>
            <a:off x="-1" y="0"/>
            <a:ext cx="12192000" cy="6858000"/>
          </a:xfrm>
          <a:prstGeom prst="rect">
            <a:avLst/>
          </a:prstGeom>
          <a:solidFill>
            <a:srgbClr val="0098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7" name="Graphic 16" descr="User with solid fill">
            <a:extLst>
              <a:ext uri="{FF2B5EF4-FFF2-40B4-BE49-F238E27FC236}">
                <a16:creationId xmlns:a16="http://schemas.microsoft.com/office/drawing/2014/main" id="{74847793-B893-A93A-FFCC-6C95F2C9FE22}"/>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28418" t="35016" r="44861" b="50079"/>
          <a:stretch/>
        </p:blipFill>
        <p:spPr>
          <a:xfrm>
            <a:off x="6250613" y="0"/>
            <a:ext cx="5941387" cy="3314044"/>
          </a:xfrm>
          <a:prstGeom prst="rect">
            <a:avLst/>
          </a:prstGeom>
        </p:spPr>
      </p:pic>
      <p:sp>
        <p:nvSpPr>
          <p:cNvPr id="7" name="TextBox 6">
            <a:extLst>
              <a:ext uri="{FF2B5EF4-FFF2-40B4-BE49-F238E27FC236}">
                <a16:creationId xmlns:a16="http://schemas.microsoft.com/office/drawing/2014/main" id="{FD65D34E-012D-57F2-01D9-E33429ED2AC6}"/>
              </a:ext>
            </a:extLst>
          </p:cNvPr>
          <p:cNvSpPr txBox="1"/>
          <p:nvPr/>
        </p:nvSpPr>
        <p:spPr>
          <a:xfrm>
            <a:off x="870978" y="550718"/>
            <a:ext cx="7793520"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Looking for more resources </a:t>
            </a:r>
            <a:b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on this topic?</a:t>
            </a:r>
          </a:p>
        </p:txBody>
      </p:sp>
      <p:pic>
        <p:nvPicPr>
          <p:cNvPr id="18" name="Graphic 17" descr="User with solid fill">
            <a:extLst>
              <a:ext uri="{FF2B5EF4-FFF2-40B4-BE49-F238E27FC236}">
                <a16:creationId xmlns:a16="http://schemas.microsoft.com/office/drawing/2014/main" id="{5C24E54E-14AB-F843-0853-616E04BAE910}"/>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l="28418" t="41261" r="53427" b="50079"/>
          <a:stretch/>
        </p:blipFill>
        <p:spPr>
          <a:xfrm flipH="1" flipV="1">
            <a:off x="-1" y="3543956"/>
            <a:ext cx="6948177" cy="3314044"/>
          </a:xfrm>
          <a:prstGeom prst="rect">
            <a:avLst/>
          </a:prstGeom>
        </p:spPr>
      </p:pic>
      <p:sp>
        <p:nvSpPr>
          <p:cNvPr id="2" name="TextBox 1">
            <a:hlinkClick r:id="rId7" tooltip="MedEd On The Go"/>
            <a:extLst>
              <a:ext uri="{FF2B5EF4-FFF2-40B4-BE49-F238E27FC236}">
                <a16:creationId xmlns:a16="http://schemas.microsoft.com/office/drawing/2014/main" id="{624C7CEC-6FAA-E8C2-47BA-84734D0A035F}"/>
              </a:ext>
            </a:extLst>
          </p:cNvPr>
          <p:cNvSpPr txBox="1"/>
          <p:nvPr/>
        </p:nvSpPr>
        <p:spPr>
          <a:xfrm>
            <a:off x="870978" y="5018509"/>
            <a:ext cx="6077198" cy="1152465"/>
          </a:xfrm>
          <a:prstGeom prst="roundRect">
            <a:avLst>
              <a:gd name="adj" fmla="val 48137"/>
            </a:avLst>
          </a:prstGeom>
          <a:solidFill>
            <a:schemeClr val="bg1"/>
          </a:solidFill>
          <a:ln>
            <a:noFill/>
          </a:ln>
          <a:effectLst/>
        </p:spPr>
        <p:txBody>
          <a:bodyPr wrap="square" tIns="182880" bIns="9144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hlinkClick r:id="rId8" tooltip="Visit us now!"/>
              </a:rPr>
              <a:t>www.MedEdOTG.com</a:t>
            </a:r>
            <a:endPar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endParaRPr>
          </a:p>
        </p:txBody>
      </p:sp>
      <p:sp>
        <p:nvSpPr>
          <p:cNvPr id="3" name="TextBox 2">
            <a:extLst>
              <a:ext uri="{FF2B5EF4-FFF2-40B4-BE49-F238E27FC236}">
                <a16:creationId xmlns:a16="http://schemas.microsoft.com/office/drawing/2014/main" id="{C54A7D02-C060-E473-59D6-ABDD4DCC19A6}"/>
              </a:ext>
            </a:extLst>
          </p:cNvPr>
          <p:cNvSpPr txBox="1"/>
          <p:nvPr/>
        </p:nvSpPr>
        <p:spPr>
          <a:xfrm>
            <a:off x="870979" y="2424875"/>
            <a:ext cx="4310622" cy="203132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CME/CE in minutes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Congress highlights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Late-breaking data</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Quizzes</a:t>
            </a:r>
          </a:p>
        </p:txBody>
      </p:sp>
      <p:sp>
        <p:nvSpPr>
          <p:cNvPr id="8" name="TextBox 7">
            <a:extLst>
              <a:ext uri="{FF2B5EF4-FFF2-40B4-BE49-F238E27FC236}">
                <a16:creationId xmlns:a16="http://schemas.microsoft.com/office/drawing/2014/main" id="{531AC232-9957-4A51-B937-C4AB6A46FA92}"/>
              </a:ext>
            </a:extLst>
          </p:cNvPr>
          <p:cNvSpPr txBox="1"/>
          <p:nvPr/>
        </p:nvSpPr>
        <p:spPr>
          <a:xfrm>
            <a:off x="5058796" y="2424875"/>
            <a:ext cx="5225023" cy="150810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Webinars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In-person events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Slides &amp; resources</a:t>
            </a:r>
          </a:p>
        </p:txBody>
      </p:sp>
      <p:pic>
        <p:nvPicPr>
          <p:cNvPr id="10" name="Graphic 9">
            <a:extLst>
              <a:ext uri="{FF2B5EF4-FFF2-40B4-BE49-F238E27FC236}">
                <a16:creationId xmlns:a16="http://schemas.microsoft.com/office/drawing/2014/main" id="{93E4D248-876E-0145-581A-20C841F43DE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036699" y="446062"/>
            <a:ext cx="2494241" cy="1255751"/>
          </a:xfrm>
          <a:prstGeom prst="rect">
            <a:avLst/>
          </a:prstGeom>
        </p:spPr>
      </p:pic>
    </p:spTree>
    <p:extLst>
      <p:ext uri="{BB962C8B-B14F-4D97-AF65-F5344CB8AC3E}">
        <p14:creationId xmlns:p14="http://schemas.microsoft.com/office/powerpoint/2010/main" val="2405816164"/>
      </p:ext>
    </p:extLst>
  </p:cSld>
  <p:clrMapOvr>
    <a:masterClrMapping/>
  </p:clrMapOvr>
</p:sld>
</file>

<file path=ppt/theme/theme1.xml><?xml version="1.0" encoding="utf-8"?>
<a:theme xmlns:a="http://schemas.openxmlformats.org/drawingml/2006/main" name="EMCREG-MedEd Dual">
  <a:themeElements>
    <a:clrScheme name="EMCREG-MedEd">
      <a:dk1>
        <a:srgbClr val="000000"/>
      </a:dk1>
      <a:lt1>
        <a:srgbClr val="FFFFFF"/>
      </a:lt1>
      <a:dk2>
        <a:srgbClr val="282525"/>
      </a:dk2>
      <a:lt2>
        <a:srgbClr val="F3F3F3"/>
      </a:lt2>
      <a:accent1>
        <a:srgbClr val="BE3540"/>
      </a:accent1>
      <a:accent2>
        <a:srgbClr val="8B8D9B"/>
      </a:accent2>
      <a:accent3>
        <a:srgbClr val="113854"/>
      </a:accent3>
      <a:accent4>
        <a:srgbClr val="246487"/>
      </a:accent4>
      <a:accent5>
        <a:srgbClr val="75D1D1"/>
      </a:accent5>
      <a:accent6>
        <a:srgbClr val="686762"/>
      </a:accent6>
      <a:hlink>
        <a:srgbClr val="75D1D1"/>
      </a:hlink>
      <a:folHlink>
        <a:srgbClr val="7F7F7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MCREG-Emed-19-Gray" id="{3E2747F6-3850-45A0-AD4B-0BFE41BD25E7}" vid="{FAD19B55-A48C-4568-AD87-F3AAE25408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TotalTime>
  <Words>744</Words>
  <Application>Microsoft Macintosh PowerPoint</Application>
  <PresentationFormat>Widescreen</PresentationFormat>
  <Paragraphs>80</Paragraphs>
  <Slides>9</Slides>
  <Notes>8</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9</vt:i4>
      </vt:variant>
    </vt:vector>
  </HeadingPairs>
  <TitlesOfParts>
    <vt:vector size="16" baseType="lpstr">
      <vt:lpstr>Arial</vt:lpstr>
      <vt:lpstr>Calibri</vt:lpstr>
      <vt:lpstr>Calibri Light</vt:lpstr>
      <vt:lpstr>Century Gothic</vt:lpstr>
      <vt:lpstr>Trebuchet MS</vt:lpstr>
      <vt:lpstr>EMCREG-MedEd Dual</vt:lpstr>
      <vt:lpstr>Office Theme</vt:lpstr>
      <vt:lpstr>Case Presentation: Management of a Patient with Anti-Factor Xa Associated Intracranial Hemorrhage (ICH)</vt:lpstr>
      <vt:lpstr>PowerPoint Presentation</vt:lpstr>
      <vt:lpstr>Disclaimer</vt:lpstr>
      <vt:lpstr>Case Presentation</vt:lpstr>
      <vt:lpstr>Intracerebral Hemorrhage (ICH)</vt:lpstr>
      <vt:lpstr>Factor Xa Inhibitor Reversal</vt:lpstr>
      <vt:lpstr>PowerPoint Presentation</vt:lpstr>
      <vt:lpstr>Patient Follow Up</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Case Presentation: Management of a Patient with Anti-Factor Xa Associated Intracranial Hemorrhage (ICH)</dc:title>
  <dc:subject/>
  <dc:creator>MedEd On The Go</dc:creator>
  <cp:keywords/>
  <dc:description/>
  <cp:lastModifiedBy>Moriah Diethorn</cp:lastModifiedBy>
  <cp:revision>5</cp:revision>
  <dcterms:created xsi:type="dcterms:W3CDTF">2023-09-26T13:42:44Z</dcterms:created>
  <dcterms:modified xsi:type="dcterms:W3CDTF">2023-09-29T12:47:07Z</dcterms:modified>
  <cp:category/>
</cp:coreProperties>
</file>