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handoutMasterIdLst>
    <p:handoutMasterId r:id="rId7"/>
  </p:handoutMasterIdLst>
  <p:sldIdLst>
    <p:sldId id="2134959403" r:id="rId2"/>
    <p:sldId id="256" r:id="rId3"/>
    <p:sldId id="2134959387" r:id="rId4"/>
    <p:sldId id="213495938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8" autoAdjust="0"/>
    <p:restoredTop sz="94660"/>
  </p:normalViewPr>
  <p:slideViewPr>
    <p:cSldViewPr snapToGrid="0">
      <p:cViewPr varScale="1">
        <p:scale>
          <a:sx n="119" d="100"/>
          <a:sy n="119" d="100"/>
        </p:scale>
        <p:origin x="516" y="114"/>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5/25/2022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84184-4B48-4561-8935-6E5894B1DDAA}" type="datetimeFigureOut">
              <a:rPr lang="en-US" smtClean="0"/>
              <a:t>5/25/2022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E2672-03C6-413A-A6DC-C7079C01BDB1}" type="slidenum">
              <a:rPr lang="en-US" smtClean="0"/>
              <a:t>‹#›</a:t>
            </a:fld>
            <a:endParaRPr lang="en-US"/>
          </a:p>
        </p:txBody>
      </p:sp>
    </p:spTree>
    <p:extLst>
      <p:ext uri="{BB962C8B-B14F-4D97-AF65-F5344CB8AC3E}">
        <p14:creationId xmlns:p14="http://schemas.microsoft.com/office/powerpoint/2010/main" val="1238533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27751"/>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243619"/>
            <a:ext cx="10515600" cy="2193795"/>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089919"/>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1472710" y="1358674"/>
            <a:ext cx="9246578" cy="2852737"/>
          </a:xfrm>
        </p:spPr>
        <p:txBody>
          <a:bodyPr anchor="ctr">
            <a:normAutofit/>
          </a:bodyPr>
          <a:lstStyle>
            <a:lvl1pPr algn="ctr">
              <a:defRPr sz="40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044852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E8BE8-7050-8558-47D7-7997E5250C6A}"/>
              </a:ext>
            </a:extLst>
          </p:cNvPr>
          <p:cNvSpPr>
            <a:spLocks noGrp="1"/>
          </p:cNvSpPr>
          <p:nvPr>
            <p:ph type="title"/>
          </p:nvPr>
        </p:nvSpPr>
        <p:spPr>
          <a:xfrm>
            <a:off x="1227259" y="1358674"/>
            <a:ext cx="9737482" cy="2852737"/>
          </a:xfrm>
        </p:spPr>
        <p:txBody>
          <a:bodyPr/>
          <a:lstStyle/>
          <a:p>
            <a:r>
              <a:rPr lang="en-US" dirty="0"/>
              <a:t>Summing Up: Are We at the Threshold of a Change in How We Approach Risk and Treatment in PAH?</a:t>
            </a:r>
          </a:p>
        </p:txBody>
      </p:sp>
    </p:spTree>
    <p:extLst>
      <p:ext uri="{BB962C8B-B14F-4D97-AF65-F5344CB8AC3E}">
        <p14:creationId xmlns:p14="http://schemas.microsoft.com/office/powerpoint/2010/main" val="234047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6840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891922-7D2C-B24C-93AD-7D550ABB3090}"/>
              </a:ext>
            </a:extLst>
          </p:cNvPr>
          <p:cNvSpPr>
            <a:spLocks noGrp="1"/>
          </p:cNvSpPr>
          <p:nvPr>
            <p:ph type="title"/>
          </p:nvPr>
        </p:nvSpPr>
        <p:spPr/>
        <p:txBody>
          <a:bodyPr/>
          <a:lstStyle/>
          <a:p>
            <a:r>
              <a:rPr lang="en-US" dirty="0"/>
              <a:t>Final Thoughts…</a:t>
            </a:r>
          </a:p>
        </p:txBody>
      </p:sp>
      <p:sp>
        <p:nvSpPr>
          <p:cNvPr id="5" name="Content Placeholder 4">
            <a:extLst>
              <a:ext uri="{FF2B5EF4-FFF2-40B4-BE49-F238E27FC236}">
                <a16:creationId xmlns:a16="http://schemas.microsoft.com/office/drawing/2014/main" id="{C387996A-5FC5-D940-A532-6F05DEB769DA}"/>
              </a:ext>
            </a:extLst>
          </p:cNvPr>
          <p:cNvSpPr>
            <a:spLocks noGrp="1"/>
          </p:cNvSpPr>
          <p:nvPr>
            <p:ph idx="1"/>
          </p:nvPr>
        </p:nvSpPr>
        <p:spPr/>
        <p:txBody>
          <a:bodyPr/>
          <a:lstStyle/>
          <a:p>
            <a:r>
              <a:rPr lang="en-US" dirty="0"/>
              <a:t>PAH risk-assessment algorithms are gaining acceptance as a means to objectively measure a patient’s progress in therapy towards the goal of low-risk status</a:t>
            </a:r>
          </a:p>
          <a:p>
            <a:r>
              <a:rPr lang="en-US" dirty="0"/>
              <a:t>To date, most risk-assessment protocols divide the patient population into low-, intermediate- and high-risk categories</a:t>
            </a:r>
          </a:p>
          <a:p>
            <a:r>
              <a:rPr lang="en-US" dirty="0"/>
              <a:t>However, fully 70% of patients fall into the intermediate category of risk and some of these patients are actually closer to the high-risk category than their general categorization suggests</a:t>
            </a:r>
          </a:p>
          <a:p>
            <a:r>
              <a:rPr lang="en-US" dirty="0"/>
              <a:t>Recent re-analyses of leading risk-scoring algorithms for PAH (FPHN and COMPERA) have further subdivided the large group of intermediate-risk patients into 4 strata: Low, Intermediate–Low, Intermediate–High, and High</a:t>
            </a:r>
          </a:p>
        </p:txBody>
      </p:sp>
    </p:spTree>
    <p:extLst>
      <p:ext uri="{BB962C8B-B14F-4D97-AF65-F5344CB8AC3E}">
        <p14:creationId xmlns:p14="http://schemas.microsoft.com/office/powerpoint/2010/main" val="642376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E23DD-6DE9-9C4A-BC02-42A97D9774D3}"/>
              </a:ext>
            </a:extLst>
          </p:cNvPr>
          <p:cNvSpPr>
            <a:spLocks noGrp="1"/>
          </p:cNvSpPr>
          <p:nvPr>
            <p:ph type="title"/>
          </p:nvPr>
        </p:nvSpPr>
        <p:spPr/>
        <p:txBody>
          <a:bodyPr/>
          <a:lstStyle/>
          <a:p>
            <a:r>
              <a:rPr lang="en-US" dirty="0"/>
              <a:t>Final Thoughts (cont.)</a:t>
            </a:r>
          </a:p>
        </p:txBody>
      </p:sp>
      <p:sp>
        <p:nvSpPr>
          <p:cNvPr id="3" name="Content Placeholder 2">
            <a:extLst>
              <a:ext uri="{FF2B5EF4-FFF2-40B4-BE49-F238E27FC236}">
                <a16:creationId xmlns:a16="http://schemas.microsoft.com/office/drawing/2014/main" id="{9AFD5B3D-22D7-324E-9467-15A275360CBC}"/>
              </a:ext>
            </a:extLst>
          </p:cNvPr>
          <p:cNvSpPr>
            <a:spLocks noGrp="1"/>
          </p:cNvSpPr>
          <p:nvPr>
            <p:ph idx="1"/>
          </p:nvPr>
        </p:nvSpPr>
        <p:spPr/>
        <p:txBody>
          <a:bodyPr/>
          <a:lstStyle/>
          <a:p>
            <a:r>
              <a:rPr lang="en-US" dirty="0"/>
              <a:t>Patients with intermediate–high risk status are likely to require more aggressive </a:t>
            </a:r>
            <a:r>
              <a:rPr lang="en-US"/>
              <a:t>treatment measures, </a:t>
            </a:r>
            <a:r>
              <a:rPr lang="en-US" dirty="0"/>
              <a:t>including prostacyclins and even triple therapy</a:t>
            </a:r>
          </a:p>
          <a:p>
            <a:r>
              <a:rPr lang="en-US" dirty="0"/>
              <a:t>Risk scoring for PAH is not only prognostic, but helps drive management strategies</a:t>
            </a:r>
          </a:p>
          <a:p>
            <a:r>
              <a:rPr lang="en-US" dirty="0"/>
              <a:t>Even for PAH patients with more advanced disease, risk scoring suggests better alternative practices create more realistic options for lung transplantation</a:t>
            </a:r>
          </a:p>
        </p:txBody>
      </p:sp>
    </p:spTree>
    <p:extLst>
      <p:ext uri="{BB962C8B-B14F-4D97-AF65-F5344CB8AC3E}">
        <p14:creationId xmlns:p14="http://schemas.microsoft.com/office/powerpoint/2010/main" val="2534075395"/>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344</Words>
  <Application>Microsoft Office PowerPoint</Application>
  <PresentationFormat>Widescreen</PresentationFormat>
  <Paragraphs>12</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IMPACT-PH-22-NEW</vt:lpstr>
      <vt:lpstr>Summing Up: Are We at the Threshold of a Change in How We Approach Risk and Treatment in PAH?</vt:lpstr>
      <vt:lpstr>Disclaimer</vt:lpstr>
      <vt:lpstr>Final Thoughts…</vt:lpstr>
      <vt:lpstr>Final Thoughts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2022-05-25T18:06:55Z</dcterms:created>
  <dcterms:modified xsi:type="dcterms:W3CDTF">2022-05-25T18:07:17Z</dcterms:modified>
</cp:coreProperties>
</file>