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handoutMasterIdLst>
    <p:handoutMasterId r:id="rId12"/>
  </p:handoutMasterIdLst>
  <p:sldIdLst>
    <p:sldId id="2134959401" r:id="rId2"/>
    <p:sldId id="256" r:id="rId3"/>
    <p:sldId id="2134959378" r:id="rId4"/>
    <p:sldId id="357" r:id="rId5"/>
    <p:sldId id="2134959243" r:id="rId6"/>
    <p:sldId id="2134959244" r:id="rId7"/>
    <p:sldId id="2134959245" r:id="rId8"/>
    <p:sldId id="2134959226" r:id="rId9"/>
    <p:sldId id="213495924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8" autoAdjust="0"/>
    <p:restoredTop sz="94660"/>
  </p:normalViewPr>
  <p:slideViewPr>
    <p:cSldViewPr snapToGrid="0">
      <p:cViewPr varScale="1">
        <p:scale>
          <a:sx n="109" d="100"/>
          <a:sy n="109" d="100"/>
        </p:scale>
        <p:origin x="912" y="78"/>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5/25/2022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84184-4B48-4561-8935-6E5894B1DDAA}" type="datetimeFigureOut">
              <a:rPr lang="en-US" smtClean="0"/>
              <a:t>5/25/2022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E2672-03C6-413A-A6DC-C7079C01BDB1}" type="slidenum">
              <a:rPr lang="en-US" smtClean="0"/>
              <a:t>‹#›</a:t>
            </a:fld>
            <a:endParaRPr lang="en-US"/>
          </a:p>
        </p:txBody>
      </p:sp>
    </p:spTree>
    <p:extLst>
      <p:ext uri="{BB962C8B-B14F-4D97-AF65-F5344CB8AC3E}">
        <p14:creationId xmlns:p14="http://schemas.microsoft.com/office/powerpoint/2010/main" val="1238533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6</a:t>
            </a:fld>
            <a:endParaRPr lang="en-US"/>
          </a:p>
        </p:txBody>
      </p:sp>
    </p:spTree>
    <p:extLst>
      <p:ext uri="{BB962C8B-B14F-4D97-AF65-F5344CB8AC3E}">
        <p14:creationId xmlns:p14="http://schemas.microsoft.com/office/powerpoint/2010/main" val="96185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8</a:t>
            </a:fld>
            <a:endParaRPr lang="en-US" dirty="0"/>
          </a:p>
        </p:txBody>
      </p:sp>
    </p:spTree>
    <p:extLst>
      <p:ext uri="{BB962C8B-B14F-4D97-AF65-F5344CB8AC3E}">
        <p14:creationId xmlns:p14="http://schemas.microsoft.com/office/powerpoint/2010/main" val="3420758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27751"/>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243619"/>
            <a:ext cx="10515600" cy="2193795"/>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089919"/>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1472710" y="1358674"/>
            <a:ext cx="9246578" cy="2852737"/>
          </a:xfrm>
        </p:spPr>
        <p:txBody>
          <a:bodyPr anchor="ctr">
            <a:normAutofit/>
          </a:bodyPr>
          <a:lstStyle>
            <a:lvl1pPr algn="ctr">
              <a:defRPr sz="40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04485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8A9E37-7B08-0353-CEE0-B13585B5CF32}"/>
              </a:ext>
            </a:extLst>
          </p:cNvPr>
          <p:cNvSpPr>
            <a:spLocks noGrp="1"/>
          </p:cNvSpPr>
          <p:nvPr>
            <p:ph type="title"/>
          </p:nvPr>
        </p:nvSpPr>
        <p:spPr/>
        <p:txBody>
          <a:bodyPr/>
          <a:lstStyle/>
          <a:p>
            <a:r>
              <a:rPr lang="en-US" sz="4000" dirty="0"/>
              <a:t>If We Are Rethinking the Risk Tiers in PAH, Do We Also Need To Rethink Management Strategy?</a:t>
            </a:r>
            <a:endParaRPr lang="en-US" dirty="0"/>
          </a:p>
        </p:txBody>
      </p:sp>
    </p:spTree>
    <p:extLst>
      <p:ext uri="{BB962C8B-B14F-4D97-AF65-F5344CB8AC3E}">
        <p14:creationId xmlns:p14="http://schemas.microsoft.com/office/powerpoint/2010/main" val="2725826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6840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6DFC08C4-E499-6248-8503-22DD5AB9E303}"/>
              </a:ext>
            </a:extLst>
          </p:cNvPr>
          <p:cNvGrpSpPr/>
          <p:nvPr/>
        </p:nvGrpSpPr>
        <p:grpSpPr>
          <a:xfrm>
            <a:off x="4430519" y="589377"/>
            <a:ext cx="7151881" cy="5366154"/>
            <a:chOff x="4311805" y="934176"/>
            <a:chExt cx="7432234" cy="5576507"/>
          </a:xfrm>
        </p:grpSpPr>
        <p:pic>
          <p:nvPicPr>
            <p:cNvPr id="25" name="Picture 24">
              <a:extLst>
                <a:ext uri="{FF2B5EF4-FFF2-40B4-BE49-F238E27FC236}">
                  <a16:creationId xmlns:a16="http://schemas.microsoft.com/office/drawing/2014/main" id="{2729A425-1655-8B41-88F7-E619DCA6166B}"/>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311805" y="934176"/>
              <a:ext cx="7432234" cy="5576507"/>
            </a:xfrm>
            <a:prstGeom prst="rect">
              <a:avLst/>
            </a:prstGeom>
          </p:spPr>
        </p:pic>
        <p:sp>
          <p:nvSpPr>
            <p:cNvPr id="37" name="TextBox 36">
              <a:extLst>
                <a:ext uri="{FF2B5EF4-FFF2-40B4-BE49-F238E27FC236}">
                  <a16:creationId xmlns:a16="http://schemas.microsoft.com/office/drawing/2014/main" id="{326747A0-1634-014B-BE62-3EA67B403E16}"/>
                </a:ext>
              </a:extLst>
            </p:cNvPr>
            <p:cNvSpPr txBox="1"/>
            <p:nvPr/>
          </p:nvSpPr>
          <p:spPr>
            <a:xfrm>
              <a:off x="4519961" y="1265719"/>
              <a:ext cx="4060218" cy="707886"/>
            </a:xfrm>
            <a:prstGeom prst="rect">
              <a:avLst/>
            </a:prstGeom>
            <a:solidFill>
              <a:schemeClr val="bg1"/>
            </a:solidFill>
          </p:spPr>
          <p:txBody>
            <a:bodyPr wrap="square" rtlCol="0">
              <a:spAutoFit/>
            </a:bodyPr>
            <a:lstStyle/>
            <a:p>
              <a:r>
                <a:rPr lang="en-US" sz="2000" dirty="0"/>
                <a:t>What Should Be the Initial Treatment Strategy for PAH?</a:t>
              </a:r>
            </a:p>
          </p:txBody>
        </p:sp>
      </p:grpSp>
      <p:sp>
        <p:nvSpPr>
          <p:cNvPr id="2" name="Title 1"/>
          <p:cNvSpPr>
            <a:spLocks noGrp="1"/>
          </p:cNvSpPr>
          <p:nvPr>
            <p:ph type="title"/>
          </p:nvPr>
        </p:nvSpPr>
        <p:spPr>
          <a:xfrm>
            <a:off x="532760" y="199505"/>
            <a:ext cx="11246864" cy="691843"/>
          </a:xfrm>
        </p:spPr>
        <p:txBody>
          <a:bodyPr>
            <a:normAutofit/>
          </a:bodyPr>
          <a:lstStyle/>
          <a:p>
            <a:r>
              <a:rPr lang="en-US" sz="2800" dirty="0"/>
              <a:t>There Is a Spectrum of PAH Management Options Based on Risk</a:t>
            </a:r>
          </a:p>
        </p:txBody>
      </p:sp>
      <p:sp>
        <p:nvSpPr>
          <p:cNvPr id="5" name="Content Placeholder 4">
            <a:extLst>
              <a:ext uri="{FF2B5EF4-FFF2-40B4-BE49-F238E27FC236}">
                <a16:creationId xmlns:a16="http://schemas.microsoft.com/office/drawing/2014/main" id="{C99AD809-4255-4771-B044-714C4417F4CB}"/>
              </a:ext>
            </a:extLst>
          </p:cNvPr>
          <p:cNvSpPr>
            <a:spLocks noGrp="1"/>
          </p:cNvSpPr>
          <p:nvPr>
            <p:ph idx="1"/>
          </p:nvPr>
        </p:nvSpPr>
        <p:spPr>
          <a:xfrm>
            <a:off x="346842" y="826294"/>
            <a:ext cx="4162096" cy="5479909"/>
          </a:xfrm>
        </p:spPr>
        <p:txBody>
          <a:bodyPr>
            <a:noAutofit/>
          </a:bodyPr>
          <a:lstStyle/>
          <a:p>
            <a:r>
              <a:rPr lang="en-US" sz="1800" dirty="0"/>
              <a:t>Intermediate-risk patients can be treated with an initial treatment strategy of either maximal medical therapy with triple combination therapy including a parenteral prostacyclin, or aggressive titration with dual oral therapy </a:t>
            </a:r>
          </a:p>
          <a:p>
            <a:r>
              <a:rPr lang="en-US" sz="1800" dirty="0"/>
              <a:t>Selection of a treatment strategy requires shared decision making </a:t>
            </a:r>
          </a:p>
          <a:p>
            <a:r>
              <a:rPr lang="en-US" sz="1800" dirty="0"/>
              <a:t>The risks, uncertainties, and potential benefits of maximal medical therapy with upfront triple combination therapy including a parenteral prostacyclin, should be discussed at the time of diagnosis </a:t>
            </a:r>
          </a:p>
          <a:p>
            <a:r>
              <a:rPr lang="en-US" sz="1800" dirty="0"/>
              <a:t>There should be a plan for rapid reassessment of response at 3 months if an aggressive titration strategy is chosen</a:t>
            </a:r>
          </a:p>
        </p:txBody>
      </p:sp>
      <p:sp>
        <p:nvSpPr>
          <p:cNvPr id="40" name="TextBox 39">
            <a:extLst>
              <a:ext uri="{FF2B5EF4-FFF2-40B4-BE49-F238E27FC236}">
                <a16:creationId xmlns:a16="http://schemas.microsoft.com/office/drawing/2014/main" id="{B672F419-6D54-2B4A-9E75-C475F09B8927}"/>
              </a:ext>
            </a:extLst>
          </p:cNvPr>
          <p:cNvSpPr txBox="1"/>
          <p:nvPr/>
        </p:nvSpPr>
        <p:spPr>
          <a:xfrm>
            <a:off x="5739795" y="5972741"/>
            <a:ext cx="5976957" cy="646331"/>
          </a:xfrm>
          <a:prstGeom prst="rect">
            <a:avLst/>
          </a:prstGeom>
          <a:solidFill>
            <a:schemeClr val="accent4">
              <a:lumMod val="50000"/>
            </a:schemeClr>
          </a:solidFill>
          <a:effectLst>
            <a:glow rad="292100">
              <a:srgbClr val="FF0000"/>
            </a:glow>
          </a:effectLst>
        </p:spPr>
        <p:txBody>
          <a:bodyPr wrap="none" rtlCol="0">
            <a:spAutoFit/>
          </a:bodyPr>
          <a:lstStyle/>
          <a:p>
            <a:pPr algn="ctr"/>
            <a:r>
              <a:rPr lang="en-US" dirty="0">
                <a:solidFill>
                  <a:schemeClr val="bg1"/>
                </a:solidFill>
              </a:rPr>
              <a:t>It’s not just about green/yellow/red risk levels anymore</a:t>
            </a:r>
            <a:r>
              <a:rPr lang="en-US" dirty="0">
                <a:solidFill>
                  <a:schemeClr val="bg1"/>
                </a:solidFill>
                <a:latin typeface="Arial" panose="020B0604020202020204" pitchFamily="34" charset="0"/>
                <a:cs typeface="Arial" panose="020B0604020202020204" pitchFamily="34" charset="0"/>
              </a:rPr>
              <a:t> – </a:t>
            </a:r>
          </a:p>
          <a:p>
            <a:pPr algn="ctr"/>
            <a:r>
              <a:rPr lang="en-US" dirty="0">
                <a:solidFill>
                  <a:schemeClr val="bg1"/>
                </a:solidFill>
              </a:rPr>
              <a:t>we have to think in </a:t>
            </a:r>
            <a:r>
              <a:rPr lang="en-US" b="1" dirty="0">
                <a:solidFill>
                  <a:schemeClr val="bg1"/>
                </a:solidFill>
              </a:rPr>
              <a:t>shades</a:t>
            </a:r>
            <a:r>
              <a:rPr lang="en-US" dirty="0">
                <a:solidFill>
                  <a:schemeClr val="bg1"/>
                </a:solidFill>
              </a:rPr>
              <a:t> of risk</a:t>
            </a:r>
          </a:p>
        </p:txBody>
      </p:sp>
      <p:sp>
        <p:nvSpPr>
          <p:cNvPr id="6" name="Footer Placeholder 5">
            <a:extLst>
              <a:ext uri="{FF2B5EF4-FFF2-40B4-BE49-F238E27FC236}">
                <a16:creationId xmlns:a16="http://schemas.microsoft.com/office/drawing/2014/main" id="{E7FC858D-4FB2-4414-B66C-DD95B20DAEB6}"/>
              </a:ext>
            </a:extLst>
          </p:cNvPr>
          <p:cNvSpPr>
            <a:spLocks noGrp="1"/>
          </p:cNvSpPr>
          <p:nvPr>
            <p:ph type="ftr" sz="quarter" idx="3"/>
          </p:nvPr>
        </p:nvSpPr>
        <p:spPr/>
        <p:txBody>
          <a:bodyPr/>
          <a:lstStyle/>
          <a:p>
            <a:r>
              <a:rPr lang="en-US" dirty="0" err="1"/>
              <a:t>Cascino</a:t>
            </a:r>
            <a:r>
              <a:rPr lang="en-US" dirty="0"/>
              <a:t> TM, McLaughlin VV</a:t>
            </a:r>
            <a:r>
              <a:rPr lang="en-US" sz="1000" dirty="0">
                <a:ea typeface="Calibri" panose="020F0502020204030204" pitchFamily="34" charset="0"/>
              </a:rPr>
              <a:t>. </a:t>
            </a:r>
            <a:r>
              <a:rPr lang="en-US" sz="1000" i="1" dirty="0"/>
              <a:t>Am J Respir Crit Care Med. </a:t>
            </a:r>
            <a:r>
              <a:rPr lang="en-US" sz="1000" dirty="0"/>
              <a:t>2021;204:756-759.</a:t>
            </a:r>
          </a:p>
        </p:txBody>
      </p:sp>
    </p:spTree>
    <p:extLst>
      <p:ext uri="{BB962C8B-B14F-4D97-AF65-F5344CB8AC3E}">
        <p14:creationId xmlns:p14="http://schemas.microsoft.com/office/powerpoint/2010/main" val="4247896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CE01E0E-52DE-4F4F-ACFB-6FE7DA8C0562}"/>
              </a:ext>
            </a:extLst>
          </p:cNvPr>
          <p:cNvSpPr>
            <a:spLocks noGrp="1"/>
          </p:cNvSpPr>
          <p:nvPr>
            <p:ph type="title"/>
          </p:nvPr>
        </p:nvSpPr>
        <p:spPr>
          <a:xfrm>
            <a:off x="609600" y="199505"/>
            <a:ext cx="10915650" cy="1185577"/>
          </a:xfrm>
        </p:spPr>
        <p:txBody>
          <a:bodyPr/>
          <a:lstStyle/>
          <a:p>
            <a:r>
              <a:rPr lang="en-US" dirty="0"/>
              <a:t>Try for the Hat Trick? When To Consider Triple Therapy</a:t>
            </a:r>
          </a:p>
        </p:txBody>
      </p:sp>
      <p:sp>
        <p:nvSpPr>
          <p:cNvPr id="2" name="Content Placeholder 1">
            <a:extLst>
              <a:ext uri="{FF2B5EF4-FFF2-40B4-BE49-F238E27FC236}">
                <a16:creationId xmlns:a16="http://schemas.microsoft.com/office/drawing/2014/main" id="{4059D943-8B13-7946-B79C-889F8194DAA9}"/>
              </a:ext>
            </a:extLst>
          </p:cNvPr>
          <p:cNvSpPr>
            <a:spLocks noGrp="1"/>
          </p:cNvSpPr>
          <p:nvPr>
            <p:ph idx="1"/>
          </p:nvPr>
        </p:nvSpPr>
        <p:spPr/>
        <p:txBody>
          <a:bodyPr>
            <a:normAutofit/>
          </a:bodyPr>
          <a:lstStyle/>
          <a:p>
            <a:r>
              <a:rPr lang="en-US" dirty="0"/>
              <a:t>Initiation of triple sequential oral combination therapy may be appropriate for patients who are deemed low risk according to the ESC/ERS Guidelines’ risk-stratification table</a:t>
            </a:r>
          </a:p>
          <a:p>
            <a:pPr lvl="1"/>
            <a:r>
              <a:rPr lang="en-US" dirty="0">
                <a:solidFill>
                  <a:schemeClr val="tx1"/>
                </a:solidFill>
              </a:rPr>
              <a:t>Risk may be underestimated in younger patients who have better physiologic reserve, resulting in a preserved 6MWD and FC 2 symptoms despite severe disease</a:t>
            </a:r>
          </a:p>
          <a:p>
            <a:r>
              <a:rPr lang="en-US" dirty="0"/>
              <a:t>Some </a:t>
            </a:r>
            <a:r>
              <a:rPr lang="en-US" b="1" dirty="0"/>
              <a:t>low-risk</a:t>
            </a:r>
            <a:r>
              <a:rPr lang="en-US" dirty="0"/>
              <a:t> patients have additional phenotypic characteristics or comorbidities that convey a poor prognosis; for example, older patients or individuals with connective tissue disease who may benefit from sequential therapy</a:t>
            </a:r>
          </a:p>
          <a:p>
            <a:r>
              <a:rPr lang="en-US" dirty="0"/>
              <a:t>IV prostanoids should be included in combination therapy for high-risk, and some intermediate-risk, incident cases</a:t>
            </a:r>
          </a:p>
          <a:p>
            <a:endParaRPr lang="en-US" dirty="0"/>
          </a:p>
        </p:txBody>
      </p:sp>
      <p:sp>
        <p:nvSpPr>
          <p:cNvPr id="5" name="Footer Placeholder 4">
            <a:extLst>
              <a:ext uri="{FF2B5EF4-FFF2-40B4-BE49-F238E27FC236}">
                <a16:creationId xmlns:a16="http://schemas.microsoft.com/office/drawing/2014/main" id="{4174CCC1-6A43-43AF-AF4D-712352A0F255}"/>
              </a:ext>
            </a:extLst>
          </p:cNvPr>
          <p:cNvSpPr>
            <a:spLocks noGrp="1"/>
          </p:cNvSpPr>
          <p:nvPr>
            <p:ph type="ftr" sz="quarter" idx="3"/>
          </p:nvPr>
        </p:nvSpPr>
        <p:spPr/>
        <p:txBody>
          <a:bodyPr/>
          <a:lstStyle/>
          <a:p>
            <a:r>
              <a:rPr lang="en-US" sz="1000" dirty="0" err="1"/>
              <a:t>Galiè</a:t>
            </a:r>
            <a:r>
              <a:rPr lang="en-US" sz="1000" dirty="0"/>
              <a:t> N, et al. </a:t>
            </a:r>
            <a:r>
              <a:rPr lang="en-US" sz="1000" i="1" dirty="0" err="1"/>
              <a:t>Eur</a:t>
            </a:r>
            <a:r>
              <a:rPr lang="en-US" sz="1000" i="1" dirty="0"/>
              <a:t> Respir J. </a:t>
            </a:r>
            <a:r>
              <a:rPr lang="en-US" sz="1000" dirty="0"/>
              <a:t>2015;46(4):903-975.</a:t>
            </a:r>
          </a:p>
        </p:txBody>
      </p:sp>
    </p:spTree>
    <p:extLst>
      <p:ext uri="{BB962C8B-B14F-4D97-AF65-F5344CB8AC3E}">
        <p14:creationId xmlns:p14="http://schemas.microsoft.com/office/powerpoint/2010/main" val="333452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9">
            <a:extLst>
              <a:ext uri="{FF2B5EF4-FFF2-40B4-BE49-F238E27FC236}">
                <a16:creationId xmlns:a16="http://schemas.microsoft.com/office/drawing/2014/main" id="{325A8CCC-9694-457E-97E4-F22FC69A4225}"/>
              </a:ext>
            </a:extLst>
          </p:cNvPr>
          <p:cNvSpPr>
            <a:spLocks noGrp="1"/>
          </p:cNvSpPr>
          <p:nvPr>
            <p:ph type="ftr" sz="quarter" idx="3"/>
          </p:nvPr>
        </p:nvSpPr>
        <p:spPr>
          <a:xfrm>
            <a:off x="609601" y="6356350"/>
            <a:ext cx="5902712" cy="442131"/>
          </a:xfrm>
        </p:spPr>
        <p:txBody>
          <a:bodyPr/>
          <a:lstStyle/>
          <a:p>
            <a:r>
              <a:rPr lang="fr-FR" dirty="0" err="1"/>
              <a:t>Boucly</a:t>
            </a:r>
            <a:r>
              <a:rPr lang="fr-FR" dirty="0"/>
              <a:t> A, et al. </a:t>
            </a:r>
            <a:r>
              <a:rPr lang="fr-FR" i="1" dirty="0" err="1"/>
              <a:t>Eur</a:t>
            </a:r>
            <a:r>
              <a:rPr lang="fr-FR" i="1" dirty="0"/>
              <a:t> </a:t>
            </a:r>
            <a:r>
              <a:rPr lang="fr-FR" i="1" dirty="0" err="1"/>
              <a:t>Respir</a:t>
            </a:r>
            <a:r>
              <a:rPr lang="fr-FR" i="1" dirty="0"/>
              <a:t> J. </a:t>
            </a:r>
            <a:r>
              <a:rPr lang="fr-FR" dirty="0"/>
              <a:t>2021:2102419. </a:t>
            </a:r>
          </a:p>
        </p:txBody>
      </p:sp>
      <p:sp>
        <p:nvSpPr>
          <p:cNvPr id="3" name="Title 2">
            <a:extLst>
              <a:ext uri="{FF2B5EF4-FFF2-40B4-BE49-F238E27FC236}">
                <a16:creationId xmlns:a16="http://schemas.microsoft.com/office/drawing/2014/main" id="{4FC66243-A884-804F-A1FC-2C35B72A8E54}"/>
              </a:ext>
            </a:extLst>
          </p:cNvPr>
          <p:cNvSpPr>
            <a:spLocks noGrp="1"/>
          </p:cNvSpPr>
          <p:nvPr>
            <p:ph type="title"/>
          </p:nvPr>
        </p:nvSpPr>
        <p:spPr/>
        <p:txBody>
          <a:bodyPr>
            <a:noAutofit/>
          </a:bodyPr>
          <a:lstStyle/>
          <a:p>
            <a:r>
              <a:rPr lang="en-US" sz="2800" dirty="0"/>
              <a:t>FPHR*: Number of Low-Risk Criteria at Baseline or Achieved at First Follow-Up: Influence of Initial Treatment Regimen</a:t>
            </a:r>
          </a:p>
        </p:txBody>
      </p:sp>
      <p:sp>
        <p:nvSpPr>
          <p:cNvPr id="9" name="Content Placeholder 8">
            <a:extLst>
              <a:ext uri="{FF2B5EF4-FFF2-40B4-BE49-F238E27FC236}">
                <a16:creationId xmlns:a16="http://schemas.microsoft.com/office/drawing/2014/main" id="{3F3CDD53-A8C3-4FA5-B3E6-3A0474664B0E}"/>
              </a:ext>
            </a:extLst>
          </p:cNvPr>
          <p:cNvSpPr>
            <a:spLocks noGrp="1"/>
          </p:cNvSpPr>
          <p:nvPr>
            <p:ph idx="1"/>
          </p:nvPr>
        </p:nvSpPr>
        <p:spPr>
          <a:xfrm>
            <a:off x="609600" y="1477906"/>
            <a:ext cx="10744200" cy="4967499"/>
          </a:xfrm>
        </p:spPr>
        <p:txBody>
          <a:bodyPr>
            <a:normAutofit/>
          </a:bodyPr>
          <a:lstStyle/>
          <a:p>
            <a:r>
              <a:rPr lang="en-US" dirty="0"/>
              <a:t>Four low-risk criteria from the 2015 ESC/ERS Guidelines for PH were evaluated:</a:t>
            </a:r>
          </a:p>
          <a:p>
            <a:pPr lvl="1"/>
            <a:r>
              <a:rPr lang="en-US" dirty="0"/>
              <a:t>NYHA FC I–II</a:t>
            </a:r>
          </a:p>
          <a:p>
            <a:pPr lvl="1"/>
            <a:r>
              <a:rPr lang="en-US" dirty="0"/>
              <a:t>6-minute walk distance &gt;440 m</a:t>
            </a:r>
          </a:p>
          <a:p>
            <a:pPr lvl="1"/>
            <a:r>
              <a:rPr lang="en-US" dirty="0"/>
              <a:t>Right atrial pressure &lt;8 mmHg</a:t>
            </a:r>
          </a:p>
          <a:p>
            <a:pPr lvl="1"/>
            <a:r>
              <a:rPr lang="en-US" dirty="0"/>
              <a:t>Cardiac index ≥2.5 L·min</a:t>
            </a:r>
            <a:r>
              <a:rPr lang="en-US" baseline="30000" dirty="0"/>
              <a:t>−1</a:t>
            </a:r>
            <a:r>
              <a:rPr lang="en-US" dirty="0"/>
              <a:t>·m</a:t>
            </a:r>
            <a:r>
              <a:rPr lang="en-US" baseline="30000" dirty="0"/>
              <a:t>−2</a:t>
            </a:r>
          </a:p>
          <a:p>
            <a:r>
              <a:rPr lang="en-US" dirty="0"/>
              <a:t>The impact of initial therapy on survival was analyzed in the subset of patients initiated on parenteral prostacyclin</a:t>
            </a:r>
          </a:p>
          <a:p>
            <a:r>
              <a:rPr lang="en-US" dirty="0"/>
              <a:t>1611 patients in the FPHR comprised the study population: </a:t>
            </a:r>
          </a:p>
          <a:p>
            <a:pPr lvl="1"/>
            <a:r>
              <a:rPr lang="en-US" dirty="0"/>
              <a:t>984 (61%) were initially treated with monotherapy</a:t>
            </a:r>
          </a:p>
          <a:p>
            <a:pPr lvl="1"/>
            <a:r>
              <a:rPr lang="en-US" dirty="0"/>
              <a:t>551 (34%) with dual combination therapy</a:t>
            </a:r>
          </a:p>
          <a:p>
            <a:pPr lvl="1"/>
            <a:r>
              <a:rPr lang="en-US" dirty="0"/>
              <a:t>76 (5%) with triple combination therapy</a:t>
            </a:r>
          </a:p>
        </p:txBody>
      </p:sp>
      <p:sp>
        <p:nvSpPr>
          <p:cNvPr id="8" name="TextBox 7">
            <a:extLst>
              <a:ext uri="{FF2B5EF4-FFF2-40B4-BE49-F238E27FC236}">
                <a16:creationId xmlns:a16="http://schemas.microsoft.com/office/drawing/2014/main" id="{33F16C44-0FFB-FB4C-B3F8-5924D63E827C}"/>
              </a:ext>
            </a:extLst>
          </p:cNvPr>
          <p:cNvSpPr txBox="1"/>
          <p:nvPr/>
        </p:nvSpPr>
        <p:spPr>
          <a:xfrm>
            <a:off x="8440821" y="6551454"/>
            <a:ext cx="3065263" cy="246221"/>
          </a:xfrm>
          <a:prstGeom prst="rect">
            <a:avLst/>
          </a:prstGeom>
          <a:noFill/>
        </p:spPr>
        <p:txBody>
          <a:bodyPr wrap="none" rtlCol="0">
            <a:spAutoFit/>
          </a:bodyPr>
          <a:lstStyle/>
          <a:p>
            <a:r>
              <a:rPr lang="en-US" sz="1000" dirty="0">
                <a:solidFill>
                  <a:srgbClr val="929292"/>
                </a:solidFill>
              </a:rPr>
              <a:t>*FPHR = French Pulmonary Hypertension Registry</a:t>
            </a:r>
          </a:p>
        </p:txBody>
      </p:sp>
    </p:spTree>
    <p:extLst>
      <p:ext uri="{BB962C8B-B14F-4D97-AF65-F5344CB8AC3E}">
        <p14:creationId xmlns:p14="http://schemas.microsoft.com/office/powerpoint/2010/main" val="4058523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6605C23-9DB4-1E43-9DCF-E19F73188D8C}"/>
              </a:ext>
            </a:extLst>
          </p:cNvPr>
          <p:cNvSpPr txBox="1"/>
          <p:nvPr/>
        </p:nvSpPr>
        <p:spPr>
          <a:xfrm>
            <a:off x="8696364" y="1580833"/>
            <a:ext cx="3257471" cy="4278094"/>
          </a:xfrm>
          <a:prstGeom prst="rect">
            <a:avLst/>
          </a:prstGeom>
          <a:solidFill>
            <a:schemeClr val="accent1"/>
          </a:solidFill>
        </p:spPr>
        <p:txBody>
          <a:bodyPr wrap="square" rtlCol="0">
            <a:spAutoFit/>
          </a:bodyPr>
          <a:lstStyle/>
          <a:p>
            <a:r>
              <a:rPr lang="en-US" sz="1600" b="1" dirty="0">
                <a:solidFill>
                  <a:schemeClr val="bg1"/>
                </a:solidFill>
                <a:effectLst>
                  <a:outerShdw blurRad="50800" dist="12700" dir="5400000" algn="ctr" rotWithShape="0">
                    <a:schemeClr val="tx1"/>
                  </a:outerShdw>
                </a:effectLst>
              </a:rPr>
              <a:t>The proportion of patients with 0 or 1 low-risk criteria present at baseline was higher in patients initiated with triple combo therapy (91%) vs. patients receiving either dual combo therapy (72%) or monotherapy (57%)</a:t>
            </a:r>
          </a:p>
          <a:p>
            <a:endParaRPr lang="en-US" sz="1600" b="1" dirty="0">
              <a:solidFill>
                <a:schemeClr val="bg1"/>
              </a:solidFill>
              <a:effectLst>
                <a:outerShdw blurRad="50800" dist="12700" dir="5400000" algn="ctr" rotWithShape="0">
                  <a:schemeClr val="tx1"/>
                </a:outerShdw>
              </a:effectLst>
            </a:endParaRPr>
          </a:p>
          <a:p>
            <a:r>
              <a:rPr lang="en-US" sz="1600" b="1" dirty="0">
                <a:solidFill>
                  <a:schemeClr val="bg1"/>
                </a:solidFill>
                <a:effectLst>
                  <a:outerShdw blurRad="50800" dist="12700" dir="5400000" algn="ctr" rotWithShape="0">
                    <a:schemeClr val="tx1"/>
                  </a:outerShdw>
                </a:effectLst>
              </a:rPr>
              <a:t>At median follow-up of 5 months, 78% of patients in the triple combo therapy group achieved 3 or 4 low-risk criteria vs. 47% of patients in the dual combo therapy group and only 36% of those who received initial monotherapy</a:t>
            </a:r>
          </a:p>
        </p:txBody>
      </p:sp>
      <p:sp>
        <p:nvSpPr>
          <p:cNvPr id="3" name="Title 2">
            <a:extLst>
              <a:ext uri="{FF2B5EF4-FFF2-40B4-BE49-F238E27FC236}">
                <a16:creationId xmlns:a16="http://schemas.microsoft.com/office/drawing/2014/main" id="{6F264497-1DB8-1147-82F6-D15AC7652625}"/>
              </a:ext>
            </a:extLst>
          </p:cNvPr>
          <p:cNvSpPr>
            <a:spLocks noGrp="1"/>
          </p:cNvSpPr>
          <p:nvPr>
            <p:ph type="title"/>
          </p:nvPr>
        </p:nvSpPr>
        <p:spPr/>
        <p:txBody>
          <a:bodyPr>
            <a:normAutofit fontScale="90000"/>
          </a:bodyPr>
          <a:lstStyle/>
          <a:p>
            <a:r>
              <a:rPr lang="en-US" dirty="0"/>
              <a:t>Triple Therapy in the French PH Registry: Impact of Initial Therapeutic Approach on Achieving Low-Risk Criteria</a:t>
            </a:r>
          </a:p>
        </p:txBody>
      </p:sp>
      <p:sp>
        <p:nvSpPr>
          <p:cNvPr id="5" name="Footer Placeholder 4">
            <a:extLst>
              <a:ext uri="{FF2B5EF4-FFF2-40B4-BE49-F238E27FC236}">
                <a16:creationId xmlns:a16="http://schemas.microsoft.com/office/drawing/2014/main" id="{A04B7D33-BF74-4C52-BA0B-4599F8BA9F14}"/>
              </a:ext>
            </a:extLst>
          </p:cNvPr>
          <p:cNvSpPr>
            <a:spLocks noGrp="1"/>
          </p:cNvSpPr>
          <p:nvPr>
            <p:ph type="ftr" sz="quarter" idx="3"/>
          </p:nvPr>
        </p:nvSpPr>
        <p:spPr/>
        <p:txBody>
          <a:bodyPr/>
          <a:lstStyle/>
          <a:p>
            <a:r>
              <a:rPr lang="en-US" sz="1000" dirty="0" err="1">
                <a:latin typeface="Arial" charset="0"/>
                <a:ea typeface="ＭＳ Ｐゴシック" pitchFamily="-109" charset="-128"/>
                <a:cs typeface="Arial"/>
              </a:rPr>
              <a:t>Boucly</a:t>
            </a:r>
            <a:r>
              <a:rPr lang="en-US" sz="1000" dirty="0">
                <a:latin typeface="Arial" charset="0"/>
                <a:ea typeface="ＭＳ Ｐゴシック" pitchFamily="-109" charset="-128"/>
                <a:cs typeface="Arial"/>
              </a:rPr>
              <a:t> A, et al. </a:t>
            </a:r>
            <a:r>
              <a:rPr lang="en-US" sz="1000" i="1" dirty="0" err="1"/>
              <a:t>Eur</a:t>
            </a:r>
            <a:r>
              <a:rPr lang="en-US" sz="1000" i="1" dirty="0"/>
              <a:t> Respir J</a:t>
            </a:r>
            <a:r>
              <a:rPr lang="en-US" sz="1000" dirty="0"/>
              <a:t>. 2021:2102419.</a:t>
            </a:r>
            <a:endParaRPr lang="en-US" sz="1000" dirty="0">
              <a:latin typeface="Arial" charset="0"/>
              <a:ea typeface="ＭＳ Ｐゴシック" pitchFamily="-109" charset="-128"/>
              <a:cs typeface="Arial"/>
            </a:endParaRPr>
          </a:p>
        </p:txBody>
      </p:sp>
      <p:grpSp>
        <p:nvGrpSpPr>
          <p:cNvPr id="93" name="Group 92">
            <a:extLst>
              <a:ext uri="{FF2B5EF4-FFF2-40B4-BE49-F238E27FC236}">
                <a16:creationId xmlns:a16="http://schemas.microsoft.com/office/drawing/2014/main" id="{EFA69997-6E08-40E0-A647-917CC6008540}"/>
              </a:ext>
            </a:extLst>
          </p:cNvPr>
          <p:cNvGrpSpPr/>
          <p:nvPr/>
        </p:nvGrpSpPr>
        <p:grpSpPr>
          <a:xfrm>
            <a:off x="348686" y="2055911"/>
            <a:ext cx="8099211" cy="3515142"/>
            <a:chOff x="348686" y="2055911"/>
            <a:chExt cx="8099211" cy="3515142"/>
          </a:xfrm>
        </p:grpSpPr>
        <p:sp>
          <p:nvSpPr>
            <p:cNvPr id="4" name="Rectangle 3">
              <a:extLst>
                <a:ext uri="{FF2B5EF4-FFF2-40B4-BE49-F238E27FC236}">
                  <a16:creationId xmlns:a16="http://schemas.microsoft.com/office/drawing/2014/main" id="{D9CAB88A-67A7-4B73-8AA3-29DDB0FB2D15}"/>
                </a:ext>
              </a:extLst>
            </p:cNvPr>
            <p:cNvSpPr/>
            <p:nvPr/>
          </p:nvSpPr>
          <p:spPr>
            <a:xfrm>
              <a:off x="527050" y="4502075"/>
              <a:ext cx="635000" cy="55411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C9A3F6A-9F25-4DBE-8EEB-224F18CEE56F}"/>
                </a:ext>
              </a:extLst>
            </p:cNvPr>
            <p:cNvSpPr txBox="1"/>
            <p:nvPr/>
          </p:nvSpPr>
          <p:spPr>
            <a:xfrm>
              <a:off x="484244" y="4675989"/>
              <a:ext cx="720612" cy="230832"/>
            </a:xfrm>
            <a:prstGeom prst="rect">
              <a:avLst/>
            </a:prstGeom>
            <a:noFill/>
          </p:spPr>
          <p:txBody>
            <a:bodyPr wrap="square" rtlCol="0">
              <a:spAutoFit/>
            </a:bodyPr>
            <a:lstStyle/>
            <a:p>
              <a:pPr algn="ctr"/>
              <a:r>
                <a:rPr lang="en-US" sz="900" b="1" dirty="0">
                  <a:solidFill>
                    <a:schemeClr val="bg1"/>
                  </a:solidFill>
                </a:rPr>
                <a:t>207 (21%)</a:t>
              </a:r>
            </a:p>
          </p:txBody>
        </p:sp>
        <p:sp>
          <p:nvSpPr>
            <p:cNvPr id="13" name="Rectangle 12">
              <a:extLst>
                <a:ext uri="{FF2B5EF4-FFF2-40B4-BE49-F238E27FC236}">
                  <a16:creationId xmlns:a16="http://schemas.microsoft.com/office/drawing/2014/main" id="{D42D5C10-D450-4F21-A4D0-9543F4A4D601}"/>
                </a:ext>
              </a:extLst>
            </p:cNvPr>
            <p:cNvSpPr/>
            <p:nvPr/>
          </p:nvSpPr>
          <p:spPr>
            <a:xfrm>
              <a:off x="527050" y="3587675"/>
              <a:ext cx="635000" cy="91628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DD819A63-79E7-465B-A9CD-467D7B6DBA13}"/>
                </a:ext>
              </a:extLst>
            </p:cNvPr>
            <p:cNvSpPr txBox="1"/>
            <p:nvPr/>
          </p:nvSpPr>
          <p:spPr>
            <a:xfrm>
              <a:off x="521671" y="3926541"/>
              <a:ext cx="652743" cy="230832"/>
            </a:xfrm>
            <a:prstGeom prst="rect">
              <a:avLst/>
            </a:prstGeom>
            <a:noFill/>
          </p:spPr>
          <p:txBody>
            <a:bodyPr wrap="none" rtlCol="0">
              <a:spAutoFit/>
            </a:bodyPr>
            <a:lstStyle/>
            <a:p>
              <a:r>
                <a:rPr lang="en-US" sz="900" b="1" dirty="0"/>
                <a:t>354 (36%)</a:t>
              </a:r>
            </a:p>
          </p:txBody>
        </p:sp>
        <p:sp>
          <p:nvSpPr>
            <p:cNvPr id="14" name="Rectangle 13">
              <a:extLst>
                <a:ext uri="{FF2B5EF4-FFF2-40B4-BE49-F238E27FC236}">
                  <a16:creationId xmlns:a16="http://schemas.microsoft.com/office/drawing/2014/main" id="{0EFAD517-599B-4532-9A4C-CC7E2EF59C56}"/>
                </a:ext>
              </a:extLst>
            </p:cNvPr>
            <p:cNvSpPr/>
            <p:nvPr/>
          </p:nvSpPr>
          <p:spPr>
            <a:xfrm>
              <a:off x="527050" y="2931460"/>
              <a:ext cx="635000" cy="649092"/>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59C03D52-BED5-4677-AFB8-9EAEB2916A0A}"/>
                </a:ext>
              </a:extLst>
            </p:cNvPr>
            <p:cNvSpPr txBox="1"/>
            <p:nvPr/>
          </p:nvSpPr>
          <p:spPr>
            <a:xfrm>
              <a:off x="520065" y="3150426"/>
              <a:ext cx="652743" cy="230832"/>
            </a:xfrm>
            <a:prstGeom prst="rect">
              <a:avLst/>
            </a:prstGeom>
            <a:noFill/>
          </p:spPr>
          <p:txBody>
            <a:bodyPr wrap="none" rtlCol="0">
              <a:spAutoFit/>
            </a:bodyPr>
            <a:lstStyle/>
            <a:p>
              <a:r>
                <a:rPr lang="en-US" sz="900" b="1" dirty="0"/>
                <a:t>246 (25%)</a:t>
              </a:r>
            </a:p>
          </p:txBody>
        </p:sp>
        <p:sp>
          <p:nvSpPr>
            <p:cNvPr id="15" name="Rectangle 14">
              <a:extLst>
                <a:ext uri="{FF2B5EF4-FFF2-40B4-BE49-F238E27FC236}">
                  <a16:creationId xmlns:a16="http://schemas.microsoft.com/office/drawing/2014/main" id="{41584768-2042-445D-87BD-DC2DB0B84A62}"/>
                </a:ext>
              </a:extLst>
            </p:cNvPr>
            <p:cNvSpPr/>
            <p:nvPr/>
          </p:nvSpPr>
          <p:spPr>
            <a:xfrm>
              <a:off x="527050" y="2603350"/>
              <a:ext cx="635000" cy="328157"/>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1284BFB1-62A8-4A6E-895A-72B1FC323723}"/>
                </a:ext>
              </a:extLst>
            </p:cNvPr>
            <p:cNvSpPr txBox="1"/>
            <p:nvPr/>
          </p:nvSpPr>
          <p:spPr>
            <a:xfrm>
              <a:off x="509307" y="2649967"/>
              <a:ext cx="652743" cy="230832"/>
            </a:xfrm>
            <a:prstGeom prst="rect">
              <a:avLst/>
            </a:prstGeom>
            <a:noFill/>
          </p:spPr>
          <p:txBody>
            <a:bodyPr wrap="none" rtlCol="0">
              <a:spAutoFit/>
            </a:bodyPr>
            <a:lstStyle/>
            <a:p>
              <a:r>
                <a:rPr lang="en-US" sz="900" b="1" dirty="0"/>
                <a:t>128 (13%)</a:t>
              </a:r>
            </a:p>
          </p:txBody>
        </p:sp>
        <p:sp>
          <p:nvSpPr>
            <p:cNvPr id="16" name="Rectangle 15">
              <a:extLst>
                <a:ext uri="{FF2B5EF4-FFF2-40B4-BE49-F238E27FC236}">
                  <a16:creationId xmlns:a16="http://schemas.microsoft.com/office/drawing/2014/main" id="{7A0B55C7-3738-4EF1-8661-881F3F885289}"/>
                </a:ext>
              </a:extLst>
            </p:cNvPr>
            <p:cNvSpPr/>
            <p:nvPr/>
          </p:nvSpPr>
          <p:spPr>
            <a:xfrm>
              <a:off x="527050" y="2463501"/>
              <a:ext cx="635000" cy="147069"/>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3E62831-7010-46A2-9B93-83F4405A7E28}"/>
                </a:ext>
              </a:extLst>
            </p:cNvPr>
            <p:cNvSpPr txBox="1"/>
            <p:nvPr/>
          </p:nvSpPr>
          <p:spPr>
            <a:xfrm>
              <a:off x="575886" y="2420474"/>
              <a:ext cx="537327" cy="230832"/>
            </a:xfrm>
            <a:prstGeom prst="rect">
              <a:avLst/>
            </a:prstGeom>
            <a:noFill/>
          </p:spPr>
          <p:txBody>
            <a:bodyPr wrap="none" rtlCol="0">
              <a:spAutoFit/>
            </a:bodyPr>
            <a:lstStyle/>
            <a:p>
              <a:r>
                <a:rPr lang="en-US" sz="900" b="1" dirty="0"/>
                <a:t>49 (5%)</a:t>
              </a:r>
            </a:p>
          </p:txBody>
        </p:sp>
        <p:sp>
          <p:nvSpPr>
            <p:cNvPr id="17" name="Rectangle 16">
              <a:extLst>
                <a:ext uri="{FF2B5EF4-FFF2-40B4-BE49-F238E27FC236}">
                  <a16:creationId xmlns:a16="http://schemas.microsoft.com/office/drawing/2014/main" id="{D03346EB-85D5-4456-B631-3CC4D2E99B9E}"/>
                </a:ext>
              </a:extLst>
            </p:cNvPr>
            <p:cNvSpPr/>
            <p:nvPr/>
          </p:nvSpPr>
          <p:spPr>
            <a:xfrm>
              <a:off x="1646238" y="4153877"/>
              <a:ext cx="635000" cy="90231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B0731329-7349-43A3-AAE3-5DA70571216F}"/>
                </a:ext>
              </a:extLst>
            </p:cNvPr>
            <p:cNvSpPr txBox="1"/>
            <p:nvPr/>
          </p:nvSpPr>
          <p:spPr>
            <a:xfrm>
              <a:off x="1567573" y="4488424"/>
              <a:ext cx="792330" cy="230832"/>
            </a:xfrm>
            <a:prstGeom prst="rect">
              <a:avLst/>
            </a:prstGeom>
            <a:noFill/>
          </p:spPr>
          <p:txBody>
            <a:bodyPr wrap="square" rtlCol="0">
              <a:spAutoFit/>
            </a:bodyPr>
            <a:lstStyle/>
            <a:p>
              <a:pPr algn="ctr"/>
              <a:r>
                <a:rPr lang="en-US" sz="900" b="1" dirty="0">
                  <a:solidFill>
                    <a:schemeClr val="bg1"/>
                  </a:solidFill>
                </a:rPr>
                <a:t>190 (34.5%)</a:t>
              </a:r>
            </a:p>
          </p:txBody>
        </p:sp>
        <p:sp>
          <p:nvSpPr>
            <p:cNvPr id="19" name="Rectangle 18">
              <a:extLst>
                <a:ext uri="{FF2B5EF4-FFF2-40B4-BE49-F238E27FC236}">
                  <a16:creationId xmlns:a16="http://schemas.microsoft.com/office/drawing/2014/main" id="{D0915CED-F60F-4079-8332-50EA93E4C1D2}"/>
                </a:ext>
              </a:extLst>
            </p:cNvPr>
            <p:cNvSpPr/>
            <p:nvPr/>
          </p:nvSpPr>
          <p:spPr>
            <a:xfrm>
              <a:off x="1646238" y="3212124"/>
              <a:ext cx="635000" cy="941754"/>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FD4D2FE1-3739-47D8-8460-509EB6623E90}"/>
                </a:ext>
              </a:extLst>
            </p:cNvPr>
            <p:cNvSpPr txBox="1"/>
            <p:nvPr/>
          </p:nvSpPr>
          <p:spPr>
            <a:xfrm>
              <a:off x="1642809" y="3602203"/>
              <a:ext cx="652743" cy="230832"/>
            </a:xfrm>
            <a:prstGeom prst="rect">
              <a:avLst/>
            </a:prstGeom>
            <a:noFill/>
          </p:spPr>
          <p:txBody>
            <a:bodyPr wrap="none" rtlCol="0">
              <a:spAutoFit/>
            </a:bodyPr>
            <a:lstStyle/>
            <a:p>
              <a:pPr algn="ctr"/>
              <a:r>
                <a:rPr lang="en-US" sz="900" b="1" dirty="0"/>
                <a:t>204 (37%)</a:t>
              </a:r>
            </a:p>
          </p:txBody>
        </p:sp>
        <p:sp>
          <p:nvSpPr>
            <p:cNvPr id="21" name="Rectangle 20">
              <a:extLst>
                <a:ext uri="{FF2B5EF4-FFF2-40B4-BE49-F238E27FC236}">
                  <a16:creationId xmlns:a16="http://schemas.microsoft.com/office/drawing/2014/main" id="{CD4D3885-8026-4268-9E62-3A34B2B0E502}"/>
                </a:ext>
              </a:extLst>
            </p:cNvPr>
            <p:cNvSpPr/>
            <p:nvPr/>
          </p:nvSpPr>
          <p:spPr>
            <a:xfrm>
              <a:off x="1646238" y="2743200"/>
              <a:ext cx="635000" cy="4728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FF6D4419-6316-4B93-90A6-9EEDD838A080}"/>
                </a:ext>
              </a:extLst>
            </p:cNvPr>
            <p:cNvSpPr txBox="1"/>
            <p:nvPr/>
          </p:nvSpPr>
          <p:spPr>
            <a:xfrm>
              <a:off x="1598171" y="2869076"/>
              <a:ext cx="740908" cy="230832"/>
            </a:xfrm>
            <a:prstGeom prst="rect">
              <a:avLst/>
            </a:prstGeom>
            <a:noFill/>
          </p:spPr>
          <p:txBody>
            <a:bodyPr wrap="none" rtlCol="0">
              <a:spAutoFit/>
            </a:bodyPr>
            <a:lstStyle/>
            <a:p>
              <a:pPr algn="ctr"/>
              <a:r>
                <a:rPr lang="en-US" sz="900" b="1" dirty="0"/>
                <a:t>102 (18.5%)</a:t>
              </a:r>
            </a:p>
          </p:txBody>
        </p:sp>
        <p:sp>
          <p:nvSpPr>
            <p:cNvPr id="23" name="Rectangle 22">
              <a:extLst>
                <a:ext uri="{FF2B5EF4-FFF2-40B4-BE49-F238E27FC236}">
                  <a16:creationId xmlns:a16="http://schemas.microsoft.com/office/drawing/2014/main" id="{527D9E5D-2D02-4B63-92FE-615D1310C915}"/>
                </a:ext>
              </a:extLst>
            </p:cNvPr>
            <p:cNvSpPr/>
            <p:nvPr/>
          </p:nvSpPr>
          <p:spPr>
            <a:xfrm>
              <a:off x="1646238" y="2554849"/>
              <a:ext cx="635000" cy="189133"/>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1E05E19-BE1D-49EA-A612-F47F1EF6FC3F}"/>
                </a:ext>
              </a:extLst>
            </p:cNvPr>
            <p:cNvSpPr/>
            <p:nvPr/>
          </p:nvSpPr>
          <p:spPr>
            <a:xfrm>
              <a:off x="1646238" y="2473569"/>
              <a:ext cx="635000" cy="85969"/>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B8B7D143-79AA-4A71-BD5D-50F7457873F9}"/>
                </a:ext>
              </a:extLst>
            </p:cNvPr>
            <p:cNvSpPr txBox="1"/>
            <p:nvPr/>
          </p:nvSpPr>
          <p:spPr>
            <a:xfrm>
              <a:off x="1652942" y="2393118"/>
              <a:ext cx="625492" cy="230832"/>
            </a:xfrm>
            <a:prstGeom prst="rect">
              <a:avLst/>
            </a:prstGeom>
            <a:noFill/>
          </p:spPr>
          <p:txBody>
            <a:bodyPr wrap="none" rtlCol="0">
              <a:spAutoFit/>
            </a:bodyPr>
            <a:lstStyle/>
            <a:p>
              <a:pPr algn="ctr"/>
              <a:r>
                <a:rPr lang="en-US" sz="900" b="1" dirty="0"/>
                <a:t>19 (3.5%)</a:t>
              </a:r>
            </a:p>
          </p:txBody>
        </p:sp>
        <p:sp>
          <p:nvSpPr>
            <p:cNvPr id="24" name="TextBox 23">
              <a:extLst>
                <a:ext uri="{FF2B5EF4-FFF2-40B4-BE49-F238E27FC236}">
                  <a16:creationId xmlns:a16="http://schemas.microsoft.com/office/drawing/2014/main" id="{0167C2D1-46DE-4CD2-A84E-FE6B2E794D9E}"/>
                </a:ext>
              </a:extLst>
            </p:cNvPr>
            <p:cNvSpPr txBox="1"/>
            <p:nvPr/>
          </p:nvSpPr>
          <p:spPr>
            <a:xfrm>
              <a:off x="1644071" y="2540554"/>
              <a:ext cx="625492" cy="230832"/>
            </a:xfrm>
            <a:prstGeom prst="rect">
              <a:avLst/>
            </a:prstGeom>
            <a:noFill/>
          </p:spPr>
          <p:txBody>
            <a:bodyPr wrap="none" rtlCol="0">
              <a:spAutoFit/>
            </a:bodyPr>
            <a:lstStyle/>
            <a:p>
              <a:pPr algn="ctr"/>
              <a:r>
                <a:rPr lang="en-US" sz="900" b="1" dirty="0"/>
                <a:t>36 (6.5%)</a:t>
              </a:r>
            </a:p>
          </p:txBody>
        </p:sp>
        <p:sp>
          <p:nvSpPr>
            <p:cNvPr id="27" name="Rectangle 26">
              <a:extLst>
                <a:ext uri="{FF2B5EF4-FFF2-40B4-BE49-F238E27FC236}">
                  <a16:creationId xmlns:a16="http://schemas.microsoft.com/office/drawing/2014/main" id="{BF9DF926-D9FB-4EFF-A268-0A23DC993003}"/>
                </a:ext>
              </a:extLst>
            </p:cNvPr>
            <p:cNvSpPr/>
            <p:nvPr/>
          </p:nvSpPr>
          <p:spPr>
            <a:xfrm>
              <a:off x="2751952" y="3501957"/>
              <a:ext cx="635000" cy="155423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68BB01A4-ADD3-4248-A08B-11D926C563EF}"/>
                </a:ext>
              </a:extLst>
            </p:cNvPr>
            <p:cNvSpPr txBox="1"/>
            <p:nvPr/>
          </p:nvSpPr>
          <p:spPr>
            <a:xfrm>
              <a:off x="2668417" y="4100939"/>
              <a:ext cx="792330" cy="230832"/>
            </a:xfrm>
            <a:prstGeom prst="rect">
              <a:avLst/>
            </a:prstGeom>
            <a:noFill/>
          </p:spPr>
          <p:txBody>
            <a:bodyPr wrap="square" rtlCol="0">
              <a:spAutoFit/>
            </a:bodyPr>
            <a:lstStyle/>
            <a:p>
              <a:pPr algn="ctr"/>
              <a:r>
                <a:rPr lang="en-US" sz="900" b="1" dirty="0">
                  <a:solidFill>
                    <a:schemeClr val="bg1"/>
                  </a:solidFill>
                </a:rPr>
                <a:t>46 (60%)</a:t>
              </a:r>
            </a:p>
          </p:txBody>
        </p:sp>
        <p:sp>
          <p:nvSpPr>
            <p:cNvPr id="29" name="Rectangle 28">
              <a:extLst>
                <a:ext uri="{FF2B5EF4-FFF2-40B4-BE49-F238E27FC236}">
                  <a16:creationId xmlns:a16="http://schemas.microsoft.com/office/drawing/2014/main" id="{F9484579-3537-40A1-AB2A-56EB2ADB1F24}"/>
                </a:ext>
              </a:extLst>
            </p:cNvPr>
            <p:cNvSpPr/>
            <p:nvPr/>
          </p:nvSpPr>
          <p:spPr>
            <a:xfrm>
              <a:off x="2751952" y="2714018"/>
              <a:ext cx="635000" cy="792804"/>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4065AD4F-B6DF-41CB-B66D-15E9869CDCBE}"/>
                </a:ext>
              </a:extLst>
            </p:cNvPr>
            <p:cNvSpPr txBox="1"/>
            <p:nvPr/>
          </p:nvSpPr>
          <p:spPr>
            <a:xfrm>
              <a:off x="2728425" y="2990981"/>
              <a:ext cx="683200" cy="230832"/>
            </a:xfrm>
            <a:prstGeom prst="rect">
              <a:avLst/>
            </a:prstGeom>
            <a:noFill/>
          </p:spPr>
          <p:txBody>
            <a:bodyPr wrap="none" rtlCol="0">
              <a:spAutoFit/>
            </a:bodyPr>
            <a:lstStyle/>
            <a:p>
              <a:pPr algn="ctr"/>
              <a:r>
                <a:rPr lang="en-US" sz="900" b="1" dirty="0"/>
                <a:t>23 (30.5%)</a:t>
              </a:r>
            </a:p>
          </p:txBody>
        </p:sp>
        <p:sp>
          <p:nvSpPr>
            <p:cNvPr id="31" name="Rectangle 30">
              <a:extLst>
                <a:ext uri="{FF2B5EF4-FFF2-40B4-BE49-F238E27FC236}">
                  <a16:creationId xmlns:a16="http://schemas.microsoft.com/office/drawing/2014/main" id="{2BEFC630-0A19-4938-B013-DA6ACDC17F0F}"/>
                </a:ext>
              </a:extLst>
            </p:cNvPr>
            <p:cNvSpPr/>
            <p:nvPr/>
          </p:nvSpPr>
          <p:spPr>
            <a:xfrm>
              <a:off x="2751952" y="2514600"/>
              <a:ext cx="635000" cy="20428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3F92D040-FD1B-4731-881F-1042C934AA9B}"/>
                </a:ext>
              </a:extLst>
            </p:cNvPr>
            <p:cNvSpPr txBox="1"/>
            <p:nvPr/>
          </p:nvSpPr>
          <p:spPr>
            <a:xfrm>
              <a:off x="2834522" y="2501046"/>
              <a:ext cx="479618" cy="230832"/>
            </a:xfrm>
            <a:prstGeom prst="rect">
              <a:avLst/>
            </a:prstGeom>
            <a:noFill/>
          </p:spPr>
          <p:txBody>
            <a:bodyPr wrap="none" rtlCol="0">
              <a:spAutoFit/>
            </a:bodyPr>
            <a:lstStyle/>
            <a:p>
              <a:pPr algn="ctr"/>
              <a:r>
                <a:rPr lang="en-US" sz="900" b="1" dirty="0"/>
                <a:t>6 (8%)</a:t>
              </a:r>
            </a:p>
          </p:txBody>
        </p:sp>
        <p:sp>
          <p:nvSpPr>
            <p:cNvPr id="33" name="Rectangle 32">
              <a:extLst>
                <a:ext uri="{FF2B5EF4-FFF2-40B4-BE49-F238E27FC236}">
                  <a16:creationId xmlns:a16="http://schemas.microsoft.com/office/drawing/2014/main" id="{3E90BB3C-D9A7-4D8D-B7EF-62EB4865104C}"/>
                </a:ext>
              </a:extLst>
            </p:cNvPr>
            <p:cNvSpPr/>
            <p:nvPr/>
          </p:nvSpPr>
          <p:spPr>
            <a:xfrm>
              <a:off x="2751952" y="2475689"/>
              <a:ext cx="635000" cy="45719"/>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BD5745CE-95C4-4D8D-8535-035C93DAB2EF}"/>
                </a:ext>
              </a:extLst>
            </p:cNvPr>
            <p:cNvSpPr txBox="1"/>
            <p:nvPr/>
          </p:nvSpPr>
          <p:spPr>
            <a:xfrm>
              <a:off x="2793224" y="2362213"/>
              <a:ext cx="567783" cy="230832"/>
            </a:xfrm>
            <a:prstGeom prst="rect">
              <a:avLst/>
            </a:prstGeom>
            <a:noFill/>
          </p:spPr>
          <p:txBody>
            <a:bodyPr wrap="none" rtlCol="0">
              <a:spAutoFit/>
            </a:bodyPr>
            <a:lstStyle/>
            <a:p>
              <a:pPr algn="ctr"/>
              <a:r>
                <a:rPr lang="en-US" sz="900" b="1" dirty="0"/>
                <a:t>1 (1.5%)</a:t>
              </a:r>
            </a:p>
          </p:txBody>
        </p:sp>
        <p:sp>
          <p:nvSpPr>
            <p:cNvPr id="37" name="Rectangle 36">
              <a:extLst>
                <a:ext uri="{FF2B5EF4-FFF2-40B4-BE49-F238E27FC236}">
                  <a16:creationId xmlns:a16="http://schemas.microsoft.com/office/drawing/2014/main" id="{16D02409-E883-4EAD-8E2F-42189233629B}"/>
                </a:ext>
              </a:extLst>
            </p:cNvPr>
            <p:cNvSpPr/>
            <p:nvPr/>
          </p:nvSpPr>
          <p:spPr>
            <a:xfrm>
              <a:off x="5445343" y="4669630"/>
              <a:ext cx="635000" cy="30241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3ADA7DA9-9118-41E1-8A7C-1997A3DBE155}"/>
                </a:ext>
              </a:extLst>
            </p:cNvPr>
            <p:cNvSpPr txBox="1"/>
            <p:nvPr/>
          </p:nvSpPr>
          <p:spPr>
            <a:xfrm>
              <a:off x="5366678" y="4709680"/>
              <a:ext cx="792330" cy="230832"/>
            </a:xfrm>
            <a:prstGeom prst="rect">
              <a:avLst/>
            </a:prstGeom>
            <a:noFill/>
          </p:spPr>
          <p:txBody>
            <a:bodyPr wrap="square" rtlCol="0">
              <a:spAutoFit/>
            </a:bodyPr>
            <a:lstStyle/>
            <a:p>
              <a:pPr algn="ctr"/>
              <a:r>
                <a:rPr lang="en-US" sz="900" b="1" dirty="0">
                  <a:solidFill>
                    <a:schemeClr val="bg1"/>
                  </a:solidFill>
                </a:rPr>
                <a:t>105 (11%)</a:t>
              </a:r>
            </a:p>
          </p:txBody>
        </p:sp>
        <p:sp>
          <p:nvSpPr>
            <p:cNvPr id="39" name="Rectangle 38">
              <a:extLst>
                <a:ext uri="{FF2B5EF4-FFF2-40B4-BE49-F238E27FC236}">
                  <a16:creationId xmlns:a16="http://schemas.microsoft.com/office/drawing/2014/main" id="{D20FD411-D749-4902-946D-7DA17C70F7D2}"/>
                </a:ext>
              </a:extLst>
            </p:cNvPr>
            <p:cNvSpPr/>
            <p:nvPr/>
          </p:nvSpPr>
          <p:spPr>
            <a:xfrm>
              <a:off x="5445343" y="4060031"/>
              <a:ext cx="635000" cy="614362"/>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05ECF560-9057-4D12-A574-7EA73BDB6D2B}"/>
                </a:ext>
              </a:extLst>
            </p:cNvPr>
            <p:cNvSpPr txBox="1"/>
            <p:nvPr/>
          </p:nvSpPr>
          <p:spPr>
            <a:xfrm>
              <a:off x="5437152" y="4261615"/>
              <a:ext cx="652743" cy="230832"/>
            </a:xfrm>
            <a:prstGeom prst="rect">
              <a:avLst/>
            </a:prstGeom>
            <a:noFill/>
          </p:spPr>
          <p:txBody>
            <a:bodyPr wrap="none" rtlCol="0">
              <a:spAutoFit/>
            </a:bodyPr>
            <a:lstStyle/>
            <a:p>
              <a:pPr algn="ctr"/>
              <a:r>
                <a:rPr lang="en-US" sz="900" b="1" dirty="0"/>
                <a:t>240 (24%)</a:t>
              </a:r>
            </a:p>
          </p:txBody>
        </p:sp>
        <p:sp>
          <p:nvSpPr>
            <p:cNvPr id="41" name="Rectangle 40">
              <a:extLst>
                <a:ext uri="{FF2B5EF4-FFF2-40B4-BE49-F238E27FC236}">
                  <a16:creationId xmlns:a16="http://schemas.microsoft.com/office/drawing/2014/main" id="{CAA08221-9341-4F21-8A42-C5F5B9FCA9FA}"/>
                </a:ext>
              </a:extLst>
            </p:cNvPr>
            <p:cNvSpPr/>
            <p:nvPr/>
          </p:nvSpPr>
          <p:spPr>
            <a:xfrm>
              <a:off x="5445343" y="3362325"/>
              <a:ext cx="635000" cy="70008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C27B53F1-A05E-4235-AD7E-DC11C7A25333}"/>
                </a:ext>
              </a:extLst>
            </p:cNvPr>
            <p:cNvSpPr txBox="1"/>
            <p:nvPr/>
          </p:nvSpPr>
          <p:spPr>
            <a:xfrm>
              <a:off x="5441358" y="3611838"/>
              <a:ext cx="652743" cy="230832"/>
            </a:xfrm>
            <a:prstGeom prst="rect">
              <a:avLst/>
            </a:prstGeom>
            <a:noFill/>
          </p:spPr>
          <p:txBody>
            <a:bodyPr wrap="none" rtlCol="0">
              <a:spAutoFit/>
            </a:bodyPr>
            <a:lstStyle/>
            <a:p>
              <a:pPr algn="ctr"/>
              <a:r>
                <a:rPr lang="en-US" sz="900" b="1" dirty="0"/>
                <a:t>268 (27%)</a:t>
              </a:r>
            </a:p>
          </p:txBody>
        </p:sp>
        <p:sp>
          <p:nvSpPr>
            <p:cNvPr id="43" name="Rectangle 42">
              <a:extLst>
                <a:ext uri="{FF2B5EF4-FFF2-40B4-BE49-F238E27FC236}">
                  <a16:creationId xmlns:a16="http://schemas.microsoft.com/office/drawing/2014/main" id="{B5589C39-791E-488B-89A8-E8E90E96B07A}"/>
                </a:ext>
              </a:extLst>
            </p:cNvPr>
            <p:cNvSpPr/>
            <p:nvPr/>
          </p:nvSpPr>
          <p:spPr>
            <a:xfrm>
              <a:off x="5445343" y="2788444"/>
              <a:ext cx="635000" cy="573881"/>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B2FFF65-EEE3-441E-9D24-A96EEB9B5409}"/>
                </a:ext>
              </a:extLst>
            </p:cNvPr>
            <p:cNvSpPr/>
            <p:nvPr/>
          </p:nvSpPr>
          <p:spPr>
            <a:xfrm>
              <a:off x="5445343" y="2450306"/>
              <a:ext cx="635000" cy="338138"/>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8B23BA89-6EDC-42D5-86CF-70A79128DAC8}"/>
                </a:ext>
              </a:extLst>
            </p:cNvPr>
            <p:cNvSpPr txBox="1"/>
            <p:nvPr/>
          </p:nvSpPr>
          <p:spPr>
            <a:xfrm>
              <a:off x="5436040" y="2511983"/>
              <a:ext cx="652743" cy="230832"/>
            </a:xfrm>
            <a:prstGeom prst="rect">
              <a:avLst/>
            </a:prstGeom>
            <a:noFill/>
          </p:spPr>
          <p:txBody>
            <a:bodyPr wrap="none" rtlCol="0">
              <a:spAutoFit/>
            </a:bodyPr>
            <a:lstStyle/>
            <a:p>
              <a:pPr algn="ctr"/>
              <a:r>
                <a:rPr lang="en-US" sz="900" b="1" dirty="0"/>
                <a:t>125 (13%)</a:t>
              </a:r>
            </a:p>
          </p:txBody>
        </p:sp>
        <p:sp>
          <p:nvSpPr>
            <p:cNvPr id="46" name="TextBox 45">
              <a:extLst>
                <a:ext uri="{FF2B5EF4-FFF2-40B4-BE49-F238E27FC236}">
                  <a16:creationId xmlns:a16="http://schemas.microsoft.com/office/drawing/2014/main" id="{C600147B-638A-49BF-92BB-A948ADF149C5}"/>
                </a:ext>
              </a:extLst>
            </p:cNvPr>
            <p:cNvSpPr txBox="1"/>
            <p:nvPr/>
          </p:nvSpPr>
          <p:spPr>
            <a:xfrm>
              <a:off x="5436693" y="2942788"/>
              <a:ext cx="652743" cy="230832"/>
            </a:xfrm>
            <a:prstGeom prst="rect">
              <a:avLst/>
            </a:prstGeom>
            <a:noFill/>
          </p:spPr>
          <p:txBody>
            <a:bodyPr wrap="none" rtlCol="0">
              <a:spAutoFit/>
            </a:bodyPr>
            <a:lstStyle/>
            <a:p>
              <a:pPr algn="ctr"/>
              <a:r>
                <a:rPr lang="en-US" sz="900" b="1" dirty="0"/>
                <a:t>220 (22%)</a:t>
              </a:r>
            </a:p>
          </p:txBody>
        </p:sp>
        <p:sp>
          <p:nvSpPr>
            <p:cNvPr id="47" name="Rectangle 46">
              <a:extLst>
                <a:ext uri="{FF2B5EF4-FFF2-40B4-BE49-F238E27FC236}">
                  <a16:creationId xmlns:a16="http://schemas.microsoft.com/office/drawing/2014/main" id="{D8D01052-5668-404F-B334-69388A98FCFA}"/>
                </a:ext>
              </a:extLst>
            </p:cNvPr>
            <p:cNvSpPr/>
            <p:nvPr/>
          </p:nvSpPr>
          <p:spPr>
            <a:xfrm>
              <a:off x="5444481" y="4970835"/>
              <a:ext cx="635000" cy="8535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BFE845CB-C0C2-4359-AB27-2786FC78B77C}"/>
                </a:ext>
              </a:extLst>
            </p:cNvPr>
            <p:cNvSpPr txBox="1"/>
            <p:nvPr/>
          </p:nvSpPr>
          <p:spPr>
            <a:xfrm>
              <a:off x="5359534" y="4897798"/>
              <a:ext cx="792330" cy="230832"/>
            </a:xfrm>
            <a:prstGeom prst="rect">
              <a:avLst/>
            </a:prstGeom>
            <a:noFill/>
          </p:spPr>
          <p:txBody>
            <a:bodyPr wrap="square" rtlCol="0">
              <a:spAutoFit/>
            </a:bodyPr>
            <a:lstStyle/>
            <a:p>
              <a:pPr algn="ctr"/>
              <a:r>
                <a:rPr lang="en-US" sz="900" b="1" dirty="0">
                  <a:solidFill>
                    <a:schemeClr val="bg1"/>
                  </a:solidFill>
                </a:rPr>
                <a:t>26 (3%)</a:t>
              </a:r>
            </a:p>
          </p:txBody>
        </p:sp>
        <p:sp>
          <p:nvSpPr>
            <p:cNvPr id="49" name="Rectangle 48">
              <a:extLst>
                <a:ext uri="{FF2B5EF4-FFF2-40B4-BE49-F238E27FC236}">
                  <a16:creationId xmlns:a16="http://schemas.microsoft.com/office/drawing/2014/main" id="{906F235A-4135-40E7-B5F5-E82F8C796511}"/>
                </a:ext>
              </a:extLst>
            </p:cNvPr>
            <p:cNvSpPr/>
            <p:nvPr/>
          </p:nvSpPr>
          <p:spPr>
            <a:xfrm>
              <a:off x="6567541" y="4804229"/>
              <a:ext cx="635000" cy="16854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E279FFEF-B38C-4106-BA52-727D3F6CDD6C}"/>
                </a:ext>
              </a:extLst>
            </p:cNvPr>
            <p:cNvSpPr txBox="1"/>
            <p:nvPr/>
          </p:nvSpPr>
          <p:spPr>
            <a:xfrm>
              <a:off x="6481601" y="4768459"/>
              <a:ext cx="792330" cy="230832"/>
            </a:xfrm>
            <a:prstGeom prst="rect">
              <a:avLst/>
            </a:prstGeom>
            <a:noFill/>
          </p:spPr>
          <p:txBody>
            <a:bodyPr wrap="square" rtlCol="0">
              <a:spAutoFit/>
            </a:bodyPr>
            <a:lstStyle/>
            <a:p>
              <a:pPr algn="ctr"/>
              <a:r>
                <a:rPr lang="en-US" sz="900" b="1" dirty="0">
                  <a:solidFill>
                    <a:schemeClr val="bg1"/>
                  </a:solidFill>
                </a:rPr>
                <a:t>33 (6%)</a:t>
              </a:r>
            </a:p>
          </p:txBody>
        </p:sp>
        <p:sp>
          <p:nvSpPr>
            <p:cNvPr id="51" name="Rectangle 50">
              <a:extLst>
                <a:ext uri="{FF2B5EF4-FFF2-40B4-BE49-F238E27FC236}">
                  <a16:creationId xmlns:a16="http://schemas.microsoft.com/office/drawing/2014/main" id="{65E44D86-403F-4519-A482-74C680FEB879}"/>
                </a:ext>
              </a:extLst>
            </p:cNvPr>
            <p:cNvSpPr/>
            <p:nvPr/>
          </p:nvSpPr>
          <p:spPr>
            <a:xfrm>
              <a:off x="6567541" y="4356705"/>
              <a:ext cx="635000" cy="452362"/>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C83BEC7F-BE79-41AC-906C-0FACABE34AC6}"/>
                </a:ext>
              </a:extLst>
            </p:cNvPr>
            <p:cNvSpPr txBox="1"/>
            <p:nvPr/>
          </p:nvSpPr>
          <p:spPr>
            <a:xfrm>
              <a:off x="6544104" y="4484889"/>
              <a:ext cx="683200" cy="230832"/>
            </a:xfrm>
            <a:prstGeom prst="rect">
              <a:avLst/>
            </a:prstGeom>
            <a:noFill/>
          </p:spPr>
          <p:txBody>
            <a:bodyPr wrap="none" rtlCol="0">
              <a:spAutoFit/>
            </a:bodyPr>
            <a:lstStyle/>
            <a:p>
              <a:pPr algn="ctr"/>
              <a:r>
                <a:rPr lang="en-US" sz="900" b="1" dirty="0"/>
                <a:t>96 (17.5%)</a:t>
              </a:r>
            </a:p>
          </p:txBody>
        </p:sp>
        <p:sp>
          <p:nvSpPr>
            <p:cNvPr id="53" name="Rectangle 52">
              <a:extLst>
                <a:ext uri="{FF2B5EF4-FFF2-40B4-BE49-F238E27FC236}">
                  <a16:creationId xmlns:a16="http://schemas.microsoft.com/office/drawing/2014/main" id="{D09FF2DC-EE84-4019-905F-B336AF8EF1A5}"/>
                </a:ext>
              </a:extLst>
            </p:cNvPr>
            <p:cNvSpPr/>
            <p:nvPr/>
          </p:nvSpPr>
          <p:spPr>
            <a:xfrm>
              <a:off x="6567541" y="3626152"/>
              <a:ext cx="635000" cy="73297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46FF4150-CAF1-4087-AA32-3D73EA335AB4}"/>
                </a:ext>
              </a:extLst>
            </p:cNvPr>
            <p:cNvSpPr txBox="1"/>
            <p:nvPr/>
          </p:nvSpPr>
          <p:spPr>
            <a:xfrm>
              <a:off x="6556281" y="3876236"/>
              <a:ext cx="652743" cy="230832"/>
            </a:xfrm>
            <a:prstGeom prst="rect">
              <a:avLst/>
            </a:prstGeom>
            <a:noFill/>
          </p:spPr>
          <p:txBody>
            <a:bodyPr wrap="none" rtlCol="0">
              <a:spAutoFit/>
            </a:bodyPr>
            <a:lstStyle/>
            <a:p>
              <a:pPr algn="ctr"/>
              <a:r>
                <a:rPr lang="en-US" sz="900" b="1" dirty="0"/>
                <a:t>155 (28%)</a:t>
              </a:r>
            </a:p>
          </p:txBody>
        </p:sp>
        <p:sp>
          <p:nvSpPr>
            <p:cNvPr id="55" name="Rectangle 54">
              <a:extLst>
                <a:ext uri="{FF2B5EF4-FFF2-40B4-BE49-F238E27FC236}">
                  <a16:creationId xmlns:a16="http://schemas.microsoft.com/office/drawing/2014/main" id="{B7631BF9-692A-4A8C-AC6B-02A81F2ADDD9}"/>
                </a:ext>
              </a:extLst>
            </p:cNvPr>
            <p:cNvSpPr/>
            <p:nvPr/>
          </p:nvSpPr>
          <p:spPr>
            <a:xfrm>
              <a:off x="6567541" y="2910114"/>
              <a:ext cx="635000" cy="716038"/>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8ECFF8F-45F1-4CCD-AB8A-92B477492313}"/>
                </a:ext>
              </a:extLst>
            </p:cNvPr>
            <p:cNvSpPr/>
            <p:nvPr/>
          </p:nvSpPr>
          <p:spPr>
            <a:xfrm>
              <a:off x="6567541" y="2451027"/>
              <a:ext cx="635000" cy="461505"/>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E75E4137-5FA3-44A4-ACF6-5F3126812A02}"/>
                </a:ext>
              </a:extLst>
            </p:cNvPr>
            <p:cNvSpPr txBox="1"/>
            <p:nvPr/>
          </p:nvSpPr>
          <p:spPr>
            <a:xfrm>
              <a:off x="6542992" y="2563505"/>
              <a:ext cx="683200" cy="230832"/>
            </a:xfrm>
            <a:prstGeom prst="rect">
              <a:avLst/>
            </a:prstGeom>
            <a:noFill/>
          </p:spPr>
          <p:txBody>
            <a:bodyPr wrap="none" rtlCol="0">
              <a:spAutoFit/>
            </a:bodyPr>
            <a:lstStyle/>
            <a:p>
              <a:pPr algn="ctr"/>
              <a:r>
                <a:rPr lang="en-US" sz="900" b="1" dirty="0"/>
                <a:t>96 (17.5%)</a:t>
              </a:r>
            </a:p>
          </p:txBody>
        </p:sp>
        <p:sp>
          <p:nvSpPr>
            <p:cNvPr id="58" name="TextBox 57">
              <a:extLst>
                <a:ext uri="{FF2B5EF4-FFF2-40B4-BE49-F238E27FC236}">
                  <a16:creationId xmlns:a16="http://schemas.microsoft.com/office/drawing/2014/main" id="{95DA86A4-80E0-4E12-A463-84AB9298A74A}"/>
                </a:ext>
              </a:extLst>
            </p:cNvPr>
            <p:cNvSpPr txBox="1"/>
            <p:nvPr/>
          </p:nvSpPr>
          <p:spPr>
            <a:xfrm>
              <a:off x="6561292" y="3161184"/>
              <a:ext cx="652743" cy="230832"/>
            </a:xfrm>
            <a:prstGeom prst="rect">
              <a:avLst/>
            </a:prstGeom>
            <a:noFill/>
          </p:spPr>
          <p:txBody>
            <a:bodyPr wrap="none" rtlCol="0">
              <a:spAutoFit/>
            </a:bodyPr>
            <a:lstStyle/>
            <a:p>
              <a:pPr algn="ctr"/>
              <a:r>
                <a:rPr lang="en-US" sz="900" b="1" dirty="0"/>
                <a:t>155 (28%)</a:t>
              </a:r>
            </a:p>
          </p:txBody>
        </p:sp>
        <p:sp>
          <p:nvSpPr>
            <p:cNvPr id="59" name="Rectangle 58">
              <a:extLst>
                <a:ext uri="{FF2B5EF4-FFF2-40B4-BE49-F238E27FC236}">
                  <a16:creationId xmlns:a16="http://schemas.microsoft.com/office/drawing/2014/main" id="{0F460166-D653-44A0-8112-E3A8AACCD4BF}"/>
                </a:ext>
              </a:extLst>
            </p:cNvPr>
            <p:cNvSpPr/>
            <p:nvPr/>
          </p:nvSpPr>
          <p:spPr>
            <a:xfrm>
              <a:off x="6566679" y="4961467"/>
              <a:ext cx="635000" cy="9544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C66D4559-414E-486B-B475-1C20A06BA4B1}"/>
                </a:ext>
              </a:extLst>
            </p:cNvPr>
            <p:cNvSpPr txBox="1"/>
            <p:nvPr/>
          </p:nvSpPr>
          <p:spPr>
            <a:xfrm>
              <a:off x="6484133" y="4888844"/>
              <a:ext cx="792330" cy="230832"/>
            </a:xfrm>
            <a:prstGeom prst="rect">
              <a:avLst/>
            </a:prstGeom>
            <a:noFill/>
          </p:spPr>
          <p:txBody>
            <a:bodyPr wrap="square" rtlCol="0">
              <a:spAutoFit/>
            </a:bodyPr>
            <a:lstStyle/>
            <a:p>
              <a:pPr algn="ctr"/>
              <a:r>
                <a:rPr lang="en-US" sz="900" b="1" dirty="0">
                  <a:solidFill>
                    <a:schemeClr val="bg1"/>
                  </a:solidFill>
                </a:rPr>
                <a:t>26 (3%)</a:t>
              </a:r>
            </a:p>
          </p:txBody>
        </p:sp>
        <p:sp>
          <p:nvSpPr>
            <p:cNvPr id="63" name="Rectangle 62">
              <a:extLst>
                <a:ext uri="{FF2B5EF4-FFF2-40B4-BE49-F238E27FC236}">
                  <a16:creationId xmlns:a16="http://schemas.microsoft.com/office/drawing/2014/main" id="{45FBC6E1-2FD8-448C-AD73-989279E5B252}"/>
                </a:ext>
              </a:extLst>
            </p:cNvPr>
            <p:cNvSpPr/>
            <p:nvPr/>
          </p:nvSpPr>
          <p:spPr>
            <a:xfrm>
              <a:off x="7685919" y="4619625"/>
              <a:ext cx="635000" cy="219074"/>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TextBox 63">
              <a:extLst>
                <a:ext uri="{FF2B5EF4-FFF2-40B4-BE49-F238E27FC236}">
                  <a16:creationId xmlns:a16="http://schemas.microsoft.com/office/drawing/2014/main" id="{F1B73964-2CFF-44CD-BEC6-4C7EA6C3DA4B}"/>
                </a:ext>
              </a:extLst>
            </p:cNvPr>
            <p:cNvSpPr txBox="1"/>
            <p:nvPr/>
          </p:nvSpPr>
          <p:spPr>
            <a:xfrm>
              <a:off x="7768084" y="4613477"/>
              <a:ext cx="479618" cy="230832"/>
            </a:xfrm>
            <a:prstGeom prst="rect">
              <a:avLst/>
            </a:prstGeom>
            <a:noFill/>
          </p:spPr>
          <p:txBody>
            <a:bodyPr wrap="none" rtlCol="0">
              <a:spAutoFit/>
            </a:bodyPr>
            <a:lstStyle/>
            <a:p>
              <a:pPr algn="ctr"/>
              <a:r>
                <a:rPr lang="en-US" sz="900" b="1" dirty="0"/>
                <a:t>6 (8%)</a:t>
              </a:r>
            </a:p>
          </p:txBody>
        </p:sp>
        <p:sp>
          <p:nvSpPr>
            <p:cNvPr id="65" name="Rectangle 64">
              <a:extLst>
                <a:ext uri="{FF2B5EF4-FFF2-40B4-BE49-F238E27FC236}">
                  <a16:creationId xmlns:a16="http://schemas.microsoft.com/office/drawing/2014/main" id="{9A7D2C5F-1C5B-46AF-945D-617495F74D14}"/>
                </a:ext>
              </a:extLst>
            </p:cNvPr>
            <p:cNvSpPr/>
            <p:nvPr/>
          </p:nvSpPr>
          <p:spPr>
            <a:xfrm>
              <a:off x="7685919" y="4324350"/>
              <a:ext cx="635000" cy="29527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a:extLst>
                <a:ext uri="{FF2B5EF4-FFF2-40B4-BE49-F238E27FC236}">
                  <a16:creationId xmlns:a16="http://schemas.microsoft.com/office/drawing/2014/main" id="{1EDC101F-7CDE-422B-9D5A-F1AD6E335BC2}"/>
                </a:ext>
              </a:extLst>
            </p:cNvPr>
            <p:cNvSpPr txBox="1"/>
            <p:nvPr/>
          </p:nvSpPr>
          <p:spPr>
            <a:xfrm>
              <a:off x="7745701" y="4357248"/>
              <a:ext cx="537328" cy="230832"/>
            </a:xfrm>
            <a:prstGeom prst="rect">
              <a:avLst/>
            </a:prstGeom>
            <a:noFill/>
          </p:spPr>
          <p:txBody>
            <a:bodyPr wrap="none" rtlCol="0">
              <a:spAutoFit/>
            </a:bodyPr>
            <a:lstStyle/>
            <a:p>
              <a:pPr algn="ctr"/>
              <a:r>
                <a:rPr lang="en-US" sz="900" b="1" dirty="0"/>
                <a:t>9 (12%)</a:t>
              </a:r>
            </a:p>
          </p:txBody>
        </p:sp>
        <p:sp>
          <p:nvSpPr>
            <p:cNvPr id="67" name="Rectangle 66">
              <a:extLst>
                <a:ext uri="{FF2B5EF4-FFF2-40B4-BE49-F238E27FC236}">
                  <a16:creationId xmlns:a16="http://schemas.microsoft.com/office/drawing/2014/main" id="{342FC599-C000-43DD-8A2E-51439CF0F7C4}"/>
                </a:ext>
              </a:extLst>
            </p:cNvPr>
            <p:cNvSpPr/>
            <p:nvPr/>
          </p:nvSpPr>
          <p:spPr>
            <a:xfrm>
              <a:off x="7685919" y="3479006"/>
              <a:ext cx="635000" cy="847724"/>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DEFC1ED2-E84A-447A-90E3-826E0930C847}"/>
                </a:ext>
              </a:extLst>
            </p:cNvPr>
            <p:cNvSpPr/>
            <p:nvPr/>
          </p:nvSpPr>
          <p:spPr>
            <a:xfrm>
              <a:off x="7685919" y="2451027"/>
              <a:ext cx="635000" cy="1030361"/>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406B6CFC-B3A5-4F88-A5F6-D87E6208177C}"/>
                </a:ext>
              </a:extLst>
            </p:cNvPr>
            <p:cNvSpPr txBox="1"/>
            <p:nvPr/>
          </p:nvSpPr>
          <p:spPr>
            <a:xfrm>
              <a:off x="7706881" y="2842111"/>
              <a:ext cx="595035" cy="230832"/>
            </a:xfrm>
            <a:prstGeom prst="rect">
              <a:avLst/>
            </a:prstGeom>
            <a:noFill/>
          </p:spPr>
          <p:txBody>
            <a:bodyPr wrap="none" rtlCol="0">
              <a:spAutoFit/>
            </a:bodyPr>
            <a:lstStyle/>
            <a:p>
              <a:pPr algn="ctr"/>
              <a:r>
                <a:rPr lang="en-US" sz="900" b="1" dirty="0"/>
                <a:t>30 (39%)</a:t>
              </a:r>
            </a:p>
          </p:txBody>
        </p:sp>
        <p:sp>
          <p:nvSpPr>
            <p:cNvPr id="70" name="TextBox 69">
              <a:extLst>
                <a:ext uri="{FF2B5EF4-FFF2-40B4-BE49-F238E27FC236}">
                  <a16:creationId xmlns:a16="http://schemas.microsoft.com/office/drawing/2014/main" id="{EB2A045D-5F6C-4A96-BE0C-36D13A1DD335}"/>
                </a:ext>
              </a:extLst>
            </p:cNvPr>
            <p:cNvSpPr txBox="1"/>
            <p:nvPr/>
          </p:nvSpPr>
          <p:spPr>
            <a:xfrm>
              <a:off x="7702809" y="3792215"/>
              <a:ext cx="595035" cy="230832"/>
            </a:xfrm>
            <a:prstGeom prst="rect">
              <a:avLst/>
            </a:prstGeom>
            <a:noFill/>
          </p:spPr>
          <p:txBody>
            <a:bodyPr wrap="none" rtlCol="0">
              <a:spAutoFit/>
            </a:bodyPr>
            <a:lstStyle/>
            <a:p>
              <a:pPr algn="ctr"/>
              <a:r>
                <a:rPr lang="en-US" sz="900" b="1" dirty="0"/>
                <a:t>25 (33%)</a:t>
              </a:r>
            </a:p>
          </p:txBody>
        </p:sp>
        <p:sp>
          <p:nvSpPr>
            <p:cNvPr id="71" name="Rectangle 70">
              <a:extLst>
                <a:ext uri="{FF2B5EF4-FFF2-40B4-BE49-F238E27FC236}">
                  <a16:creationId xmlns:a16="http://schemas.microsoft.com/office/drawing/2014/main" id="{B7773046-A82A-4848-887B-548ACFE2B5F5}"/>
                </a:ext>
              </a:extLst>
            </p:cNvPr>
            <p:cNvSpPr/>
            <p:nvPr/>
          </p:nvSpPr>
          <p:spPr>
            <a:xfrm>
              <a:off x="7685057" y="4836319"/>
              <a:ext cx="635000" cy="220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a:extLst>
                <a:ext uri="{FF2B5EF4-FFF2-40B4-BE49-F238E27FC236}">
                  <a16:creationId xmlns:a16="http://schemas.microsoft.com/office/drawing/2014/main" id="{84B2B273-8C69-44C2-AD2E-5889533E30B1}"/>
                </a:ext>
              </a:extLst>
            </p:cNvPr>
            <p:cNvSpPr txBox="1"/>
            <p:nvPr/>
          </p:nvSpPr>
          <p:spPr>
            <a:xfrm>
              <a:off x="7615846" y="4825356"/>
              <a:ext cx="792330" cy="230832"/>
            </a:xfrm>
            <a:prstGeom prst="rect">
              <a:avLst/>
            </a:prstGeom>
            <a:noFill/>
          </p:spPr>
          <p:txBody>
            <a:bodyPr wrap="square" rtlCol="0">
              <a:spAutoFit/>
            </a:bodyPr>
            <a:lstStyle/>
            <a:p>
              <a:pPr algn="ctr"/>
              <a:r>
                <a:rPr lang="en-US" sz="900" b="1" dirty="0">
                  <a:solidFill>
                    <a:schemeClr val="bg1"/>
                  </a:solidFill>
                </a:rPr>
                <a:t>6 (8%)</a:t>
              </a:r>
            </a:p>
          </p:txBody>
        </p:sp>
        <p:sp>
          <p:nvSpPr>
            <p:cNvPr id="73" name="TextBox 72">
              <a:extLst>
                <a:ext uri="{FF2B5EF4-FFF2-40B4-BE49-F238E27FC236}">
                  <a16:creationId xmlns:a16="http://schemas.microsoft.com/office/drawing/2014/main" id="{BAA251DE-09B8-4A1C-AF12-642644F2A35B}"/>
                </a:ext>
              </a:extLst>
            </p:cNvPr>
            <p:cNvSpPr txBox="1"/>
            <p:nvPr/>
          </p:nvSpPr>
          <p:spPr>
            <a:xfrm>
              <a:off x="1515602" y="2067950"/>
              <a:ext cx="896271" cy="307777"/>
            </a:xfrm>
            <a:prstGeom prst="rect">
              <a:avLst/>
            </a:prstGeom>
            <a:noFill/>
          </p:spPr>
          <p:txBody>
            <a:bodyPr wrap="none" rtlCol="0">
              <a:spAutoFit/>
            </a:bodyPr>
            <a:lstStyle/>
            <a:p>
              <a:pPr algn="ctr"/>
              <a:r>
                <a:rPr lang="en-US" sz="1400" b="1" dirty="0"/>
                <a:t>BASELINE</a:t>
              </a:r>
            </a:p>
          </p:txBody>
        </p:sp>
        <p:sp>
          <p:nvSpPr>
            <p:cNvPr id="74" name="TextBox 73">
              <a:extLst>
                <a:ext uri="{FF2B5EF4-FFF2-40B4-BE49-F238E27FC236}">
                  <a16:creationId xmlns:a16="http://schemas.microsoft.com/office/drawing/2014/main" id="{C148D39B-AAD2-446E-AF17-E9466336BE5C}"/>
                </a:ext>
              </a:extLst>
            </p:cNvPr>
            <p:cNvSpPr txBox="1"/>
            <p:nvPr/>
          </p:nvSpPr>
          <p:spPr>
            <a:xfrm>
              <a:off x="6096000" y="2055911"/>
              <a:ext cx="1525867" cy="307777"/>
            </a:xfrm>
            <a:prstGeom prst="rect">
              <a:avLst/>
            </a:prstGeom>
            <a:noFill/>
          </p:spPr>
          <p:txBody>
            <a:bodyPr wrap="none" rtlCol="0">
              <a:spAutoFit/>
            </a:bodyPr>
            <a:lstStyle/>
            <a:p>
              <a:pPr algn="ctr"/>
              <a:r>
                <a:rPr lang="en-US" sz="1400" b="1" dirty="0"/>
                <a:t>FIRST FOLLOW-UP</a:t>
              </a:r>
            </a:p>
          </p:txBody>
        </p:sp>
        <p:sp>
          <p:nvSpPr>
            <p:cNvPr id="75" name="TextBox 74">
              <a:extLst>
                <a:ext uri="{FF2B5EF4-FFF2-40B4-BE49-F238E27FC236}">
                  <a16:creationId xmlns:a16="http://schemas.microsoft.com/office/drawing/2014/main" id="{2F92B403-B7F6-4393-803B-0425E34A097B}"/>
                </a:ext>
              </a:extLst>
            </p:cNvPr>
            <p:cNvSpPr txBox="1"/>
            <p:nvPr/>
          </p:nvSpPr>
          <p:spPr>
            <a:xfrm>
              <a:off x="348686" y="5063222"/>
              <a:ext cx="960519" cy="230832"/>
            </a:xfrm>
            <a:prstGeom prst="rect">
              <a:avLst/>
            </a:prstGeom>
            <a:noFill/>
          </p:spPr>
          <p:txBody>
            <a:bodyPr wrap="none" rtlCol="0">
              <a:spAutoFit/>
            </a:bodyPr>
            <a:lstStyle/>
            <a:p>
              <a:pPr algn="ctr"/>
              <a:r>
                <a:rPr lang="en-US" sz="900" b="1" dirty="0"/>
                <a:t>MONOTHERAPY</a:t>
              </a:r>
            </a:p>
          </p:txBody>
        </p:sp>
        <p:sp>
          <p:nvSpPr>
            <p:cNvPr id="76" name="TextBox 75">
              <a:extLst>
                <a:ext uri="{FF2B5EF4-FFF2-40B4-BE49-F238E27FC236}">
                  <a16:creationId xmlns:a16="http://schemas.microsoft.com/office/drawing/2014/main" id="{6F77F690-297E-4F14-B461-3A7EC725A74E}"/>
                </a:ext>
              </a:extLst>
            </p:cNvPr>
            <p:cNvSpPr txBox="1"/>
            <p:nvPr/>
          </p:nvSpPr>
          <p:spPr>
            <a:xfrm>
              <a:off x="1364055" y="5062074"/>
              <a:ext cx="1199366" cy="369332"/>
            </a:xfrm>
            <a:prstGeom prst="rect">
              <a:avLst/>
            </a:prstGeom>
            <a:noFill/>
          </p:spPr>
          <p:txBody>
            <a:bodyPr wrap="none" rtlCol="0">
              <a:spAutoFit/>
            </a:bodyPr>
            <a:lstStyle/>
            <a:p>
              <a:pPr algn="ctr"/>
              <a:r>
                <a:rPr lang="en-US" sz="900" b="1" dirty="0"/>
                <a:t>DUAL COMBINATION</a:t>
              </a:r>
            </a:p>
            <a:p>
              <a:pPr algn="ctr"/>
              <a:r>
                <a:rPr lang="en-US" sz="900" b="1" dirty="0"/>
                <a:t>THERAPY</a:t>
              </a:r>
            </a:p>
          </p:txBody>
        </p:sp>
        <p:sp>
          <p:nvSpPr>
            <p:cNvPr id="77" name="TextBox 76">
              <a:extLst>
                <a:ext uri="{FF2B5EF4-FFF2-40B4-BE49-F238E27FC236}">
                  <a16:creationId xmlns:a16="http://schemas.microsoft.com/office/drawing/2014/main" id="{7F491FBD-352E-4273-8FF4-FBE49208423E}"/>
                </a:ext>
              </a:extLst>
            </p:cNvPr>
            <p:cNvSpPr txBox="1"/>
            <p:nvPr/>
          </p:nvSpPr>
          <p:spPr>
            <a:xfrm>
              <a:off x="2618930" y="5063222"/>
              <a:ext cx="907620" cy="507831"/>
            </a:xfrm>
            <a:prstGeom prst="rect">
              <a:avLst/>
            </a:prstGeom>
            <a:noFill/>
          </p:spPr>
          <p:txBody>
            <a:bodyPr wrap="none" rtlCol="0">
              <a:spAutoFit/>
            </a:bodyPr>
            <a:lstStyle/>
            <a:p>
              <a:pPr algn="ctr"/>
              <a:r>
                <a:rPr lang="en-US" sz="900" b="1" dirty="0"/>
                <a:t>TRIPLE</a:t>
              </a:r>
            </a:p>
            <a:p>
              <a:pPr algn="ctr"/>
              <a:r>
                <a:rPr lang="en-US" sz="900" b="1" dirty="0"/>
                <a:t>COMBINATION</a:t>
              </a:r>
            </a:p>
            <a:p>
              <a:pPr algn="ctr"/>
              <a:r>
                <a:rPr lang="en-US" sz="900" b="1" dirty="0"/>
                <a:t>THERAPY</a:t>
              </a:r>
            </a:p>
          </p:txBody>
        </p:sp>
        <p:sp>
          <p:nvSpPr>
            <p:cNvPr id="78" name="TextBox 77">
              <a:extLst>
                <a:ext uri="{FF2B5EF4-FFF2-40B4-BE49-F238E27FC236}">
                  <a16:creationId xmlns:a16="http://schemas.microsoft.com/office/drawing/2014/main" id="{B1061140-C37E-42D0-829A-51FC7A0A3DB3}"/>
                </a:ext>
              </a:extLst>
            </p:cNvPr>
            <p:cNvSpPr txBox="1"/>
            <p:nvPr/>
          </p:nvSpPr>
          <p:spPr>
            <a:xfrm>
              <a:off x="5270033" y="5063222"/>
              <a:ext cx="960519" cy="230832"/>
            </a:xfrm>
            <a:prstGeom prst="rect">
              <a:avLst/>
            </a:prstGeom>
            <a:noFill/>
          </p:spPr>
          <p:txBody>
            <a:bodyPr wrap="none" rtlCol="0">
              <a:spAutoFit/>
            </a:bodyPr>
            <a:lstStyle/>
            <a:p>
              <a:pPr algn="ctr"/>
              <a:r>
                <a:rPr lang="en-US" sz="900" b="1" dirty="0"/>
                <a:t>MONOTHERAPY</a:t>
              </a:r>
            </a:p>
          </p:txBody>
        </p:sp>
        <p:sp>
          <p:nvSpPr>
            <p:cNvPr id="79" name="TextBox 78">
              <a:extLst>
                <a:ext uri="{FF2B5EF4-FFF2-40B4-BE49-F238E27FC236}">
                  <a16:creationId xmlns:a16="http://schemas.microsoft.com/office/drawing/2014/main" id="{30F2EF0C-EF27-402B-81EF-E7D273A6BBD5}"/>
                </a:ext>
              </a:extLst>
            </p:cNvPr>
            <p:cNvSpPr txBox="1"/>
            <p:nvPr/>
          </p:nvSpPr>
          <p:spPr>
            <a:xfrm>
              <a:off x="6285402" y="5062074"/>
              <a:ext cx="1199366" cy="369332"/>
            </a:xfrm>
            <a:prstGeom prst="rect">
              <a:avLst/>
            </a:prstGeom>
            <a:noFill/>
          </p:spPr>
          <p:txBody>
            <a:bodyPr wrap="none" rtlCol="0">
              <a:spAutoFit/>
            </a:bodyPr>
            <a:lstStyle/>
            <a:p>
              <a:pPr algn="ctr"/>
              <a:r>
                <a:rPr lang="en-US" sz="900" b="1" dirty="0"/>
                <a:t>DUAL COMBINATION</a:t>
              </a:r>
            </a:p>
            <a:p>
              <a:pPr algn="ctr"/>
              <a:r>
                <a:rPr lang="en-US" sz="900" b="1" dirty="0"/>
                <a:t>THERAPY</a:t>
              </a:r>
            </a:p>
          </p:txBody>
        </p:sp>
        <p:sp>
          <p:nvSpPr>
            <p:cNvPr id="80" name="TextBox 79">
              <a:extLst>
                <a:ext uri="{FF2B5EF4-FFF2-40B4-BE49-F238E27FC236}">
                  <a16:creationId xmlns:a16="http://schemas.microsoft.com/office/drawing/2014/main" id="{52C0A23B-F16D-45B6-85ED-803732FF8B73}"/>
                </a:ext>
              </a:extLst>
            </p:cNvPr>
            <p:cNvSpPr txBox="1"/>
            <p:nvPr/>
          </p:nvSpPr>
          <p:spPr>
            <a:xfrm>
              <a:off x="7540277" y="5063222"/>
              <a:ext cx="907620" cy="507831"/>
            </a:xfrm>
            <a:prstGeom prst="rect">
              <a:avLst/>
            </a:prstGeom>
            <a:noFill/>
          </p:spPr>
          <p:txBody>
            <a:bodyPr wrap="none" rtlCol="0">
              <a:spAutoFit/>
            </a:bodyPr>
            <a:lstStyle/>
            <a:p>
              <a:pPr algn="ctr"/>
              <a:r>
                <a:rPr lang="en-US" sz="900" b="1" dirty="0"/>
                <a:t>TRIPLE</a:t>
              </a:r>
            </a:p>
            <a:p>
              <a:pPr algn="ctr"/>
              <a:r>
                <a:rPr lang="en-US" sz="900" b="1" dirty="0"/>
                <a:t>COMBINATION</a:t>
              </a:r>
            </a:p>
            <a:p>
              <a:pPr algn="ctr"/>
              <a:r>
                <a:rPr lang="en-US" sz="900" b="1" dirty="0"/>
                <a:t>THERAPY</a:t>
              </a:r>
            </a:p>
          </p:txBody>
        </p:sp>
        <p:sp>
          <p:nvSpPr>
            <p:cNvPr id="81" name="Rectangle 80">
              <a:extLst>
                <a:ext uri="{FF2B5EF4-FFF2-40B4-BE49-F238E27FC236}">
                  <a16:creationId xmlns:a16="http://schemas.microsoft.com/office/drawing/2014/main" id="{E9409C34-EDEE-44F0-B66A-66624480AAEB}"/>
                </a:ext>
              </a:extLst>
            </p:cNvPr>
            <p:cNvSpPr/>
            <p:nvPr/>
          </p:nvSpPr>
          <p:spPr>
            <a:xfrm>
              <a:off x="3705225" y="3358551"/>
              <a:ext cx="90268" cy="90268"/>
            </a:xfrm>
            <a:prstGeom prst="rect">
              <a:avLst/>
            </a:prstGeom>
            <a:solidFill>
              <a:srgbClr val="00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a:extLst>
                <a:ext uri="{FF2B5EF4-FFF2-40B4-BE49-F238E27FC236}">
                  <a16:creationId xmlns:a16="http://schemas.microsoft.com/office/drawing/2014/main" id="{13ECF53E-2CAB-4A0C-9DAE-49DBDBB59252}"/>
                </a:ext>
              </a:extLst>
            </p:cNvPr>
            <p:cNvSpPr/>
            <p:nvPr/>
          </p:nvSpPr>
          <p:spPr>
            <a:xfrm>
              <a:off x="3705225" y="3582021"/>
              <a:ext cx="90268" cy="90268"/>
            </a:xfrm>
            <a:prstGeom prst="rect">
              <a:avLst/>
            </a:prstGeom>
            <a:solidFill>
              <a:srgbClr val="85D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AF05A1C0-8842-4E3B-A4DF-BDF5A5E8E3E5}"/>
                </a:ext>
              </a:extLst>
            </p:cNvPr>
            <p:cNvSpPr/>
            <p:nvPr/>
          </p:nvSpPr>
          <p:spPr>
            <a:xfrm>
              <a:off x="3705225" y="4033801"/>
              <a:ext cx="90268" cy="90268"/>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D42846E5-4864-464D-AAE5-3A5C8A576684}"/>
                </a:ext>
              </a:extLst>
            </p:cNvPr>
            <p:cNvSpPr/>
            <p:nvPr/>
          </p:nvSpPr>
          <p:spPr>
            <a:xfrm>
              <a:off x="3705225" y="3805374"/>
              <a:ext cx="90268" cy="902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D10BE562-90F1-448B-A901-FD7AFDED2245}"/>
                </a:ext>
              </a:extLst>
            </p:cNvPr>
            <p:cNvSpPr/>
            <p:nvPr/>
          </p:nvSpPr>
          <p:spPr>
            <a:xfrm>
              <a:off x="3705225" y="4262421"/>
              <a:ext cx="90268" cy="9026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2CA54E59-A3AA-47ED-82D2-17E0DA8328FD}"/>
                </a:ext>
              </a:extLst>
            </p:cNvPr>
            <p:cNvSpPr/>
            <p:nvPr/>
          </p:nvSpPr>
          <p:spPr>
            <a:xfrm>
              <a:off x="3705225" y="4483697"/>
              <a:ext cx="90268" cy="9026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TextBox 86">
              <a:extLst>
                <a:ext uri="{FF2B5EF4-FFF2-40B4-BE49-F238E27FC236}">
                  <a16:creationId xmlns:a16="http://schemas.microsoft.com/office/drawing/2014/main" id="{82DD128A-EF37-4DFE-8F36-78365565C080}"/>
                </a:ext>
              </a:extLst>
            </p:cNvPr>
            <p:cNvSpPr txBox="1"/>
            <p:nvPr/>
          </p:nvSpPr>
          <p:spPr>
            <a:xfrm>
              <a:off x="3750687" y="3294383"/>
              <a:ext cx="1453397" cy="230832"/>
            </a:xfrm>
            <a:prstGeom prst="rect">
              <a:avLst/>
            </a:prstGeom>
            <a:noFill/>
          </p:spPr>
          <p:txBody>
            <a:bodyPr wrap="square" rtlCol="0">
              <a:spAutoFit/>
            </a:bodyPr>
            <a:lstStyle/>
            <a:p>
              <a:r>
                <a:rPr lang="en-US" sz="900" b="1" dirty="0"/>
                <a:t>4 low-risk criteria</a:t>
              </a:r>
            </a:p>
          </p:txBody>
        </p:sp>
        <p:sp>
          <p:nvSpPr>
            <p:cNvPr id="88" name="TextBox 87">
              <a:extLst>
                <a:ext uri="{FF2B5EF4-FFF2-40B4-BE49-F238E27FC236}">
                  <a16:creationId xmlns:a16="http://schemas.microsoft.com/office/drawing/2014/main" id="{72EC7B4B-FA0D-47DF-9BED-8120CF81EF2D}"/>
                </a:ext>
              </a:extLst>
            </p:cNvPr>
            <p:cNvSpPr txBox="1"/>
            <p:nvPr/>
          </p:nvSpPr>
          <p:spPr>
            <a:xfrm>
              <a:off x="3748088" y="3511740"/>
              <a:ext cx="1453397" cy="230832"/>
            </a:xfrm>
            <a:prstGeom prst="rect">
              <a:avLst/>
            </a:prstGeom>
            <a:noFill/>
          </p:spPr>
          <p:txBody>
            <a:bodyPr wrap="square" rtlCol="0">
              <a:spAutoFit/>
            </a:bodyPr>
            <a:lstStyle/>
            <a:p>
              <a:r>
                <a:rPr lang="en-US" sz="900" b="1" dirty="0"/>
                <a:t>3 low-risk criteria</a:t>
              </a:r>
            </a:p>
          </p:txBody>
        </p:sp>
        <p:sp>
          <p:nvSpPr>
            <p:cNvPr id="89" name="TextBox 88">
              <a:extLst>
                <a:ext uri="{FF2B5EF4-FFF2-40B4-BE49-F238E27FC236}">
                  <a16:creationId xmlns:a16="http://schemas.microsoft.com/office/drawing/2014/main" id="{F644FCC8-34BD-4D5E-BDD1-14C773ECAE3C}"/>
                </a:ext>
              </a:extLst>
            </p:cNvPr>
            <p:cNvSpPr txBox="1"/>
            <p:nvPr/>
          </p:nvSpPr>
          <p:spPr>
            <a:xfrm>
              <a:off x="3748088" y="3736593"/>
              <a:ext cx="1453397" cy="230832"/>
            </a:xfrm>
            <a:prstGeom prst="rect">
              <a:avLst/>
            </a:prstGeom>
            <a:noFill/>
          </p:spPr>
          <p:txBody>
            <a:bodyPr wrap="square" rtlCol="0">
              <a:spAutoFit/>
            </a:bodyPr>
            <a:lstStyle/>
            <a:p>
              <a:r>
                <a:rPr lang="en-US" sz="900" b="1" dirty="0"/>
                <a:t>2 low-risk criteria</a:t>
              </a:r>
            </a:p>
          </p:txBody>
        </p:sp>
        <p:sp>
          <p:nvSpPr>
            <p:cNvPr id="90" name="TextBox 89">
              <a:extLst>
                <a:ext uri="{FF2B5EF4-FFF2-40B4-BE49-F238E27FC236}">
                  <a16:creationId xmlns:a16="http://schemas.microsoft.com/office/drawing/2014/main" id="{88428768-059A-443F-8DC7-DFFFBB63DE2F}"/>
                </a:ext>
              </a:extLst>
            </p:cNvPr>
            <p:cNvSpPr txBox="1"/>
            <p:nvPr/>
          </p:nvSpPr>
          <p:spPr>
            <a:xfrm>
              <a:off x="3748088" y="3961445"/>
              <a:ext cx="1453397" cy="230832"/>
            </a:xfrm>
            <a:prstGeom prst="rect">
              <a:avLst/>
            </a:prstGeom>
            <a:noFill/>
          </p:spPr>
          <p:txBody>
            <a:bodyPr wrap="square" rtlCol="0">
              <a:spAutoFit/>
            </a:bodyPr>
            <a:lstStyle/>
            <a:p>
              <a:r>
                <a:rPr lang="en-US" sz="900" b="1" dirty="0"/>
                <a:t>1 low-risk criterion</a:t>
              </a:r>
            </a:p>
          </p:txBody>
        </p:sp>
        <p:sp>
          <p:nvSpPr>
            <p:cNvPr id="91" name="TextBox 90">
              <a:extLst>
                <a:ext uri="{FF2B5EF4-FFF2-40B4-BE49-F238E27FC236}">
                  <a16:creationId xmlns:a16="http://schemas.microsoft.com/office/drawing/2014/main" id="{9D866751-2700-4684-BF3A-FE081B61202C}"/>
                </a:ext>
              </a:extLst>
            </p:cNvPr>
            <p:cNvSpPr txBox="1"/>
            <p:nvPr/>
          </p:nvSpPr>
          <p:spPr>
            <a:xfrm>
              <a:off x="3748088" y="4188795"/>
              <a:ext cx="1453397" cy="230832"/>
            </a:xfrm>
            <a:prstGeom prst="rect">
              <a:avLst/>
            </a:prstGeom>
            <a:noFill/>
          </p:spPr>
          <p:txBody>
            <a:bodyPr wrap="square" rtlCol="0">
              <a:spAutoFit/>
            </a:bodyPr>
            <a:lstStyle/>
            <a:p>
              <a:r>
                <a:rPr lang="en-US" sz="900" b="1" dirty="0"/>
                <a:t>0 low-risk criteria</a:t>
              </a:r>
            </a:p>
          </p:txBody>
        </p:sp>
        <p:sp>
          <p:nvSpPr>
            <p:cNvPr id="92" name="TextBox 91">
              <a:extLst>
                <a:ext uri="{FF2B5EF4-FFF2-40B4-BE49-F238E27FC236}">
                  <a16:creationId xmlns:a16="http://schemas.microsoft.com/office/drawing/2014/main" id="{9CD1C0B9-483B-4247-AB6D-A52759453420}"/>
                </a:ext>
              </a:extLst>
            </p:cNvPr>
            <p:cNvSpPr txBox="1"/>
            <p:nvPr/>
          </p:nvSpPr>
          <p:spPr>
            <a:xfrm>
              <a:off x="3748088" y="4416148"/>
              <a:ext cx="1453397" cy="230832"/>
            </a:xfrm>
            <a:prstGeom prst="rect">
              <a:avLst/>
            </a:prstGeom>
            <a:noFill/>
          </p:spPr>
          <p:txBody>
            <a:bodyPr wrap="square" rtlCol="0">
              <a:spAutoFit/>
            </a:bodyPr>
            <a:lstStyle/>
            <a:p>
              <a:r>
                <a:rPr lang="en-US" sz="900" b="1" dirty="0"/>
                <a:t>death or transplantation</a:t>
              </a:r>
            </a:p>
          </p:txBody>
        </p:sp>
      </p:grpSp>
    </p:spTree>
    <p:extLst>
      <p:ext uri="{BB962C8B-B14F-4D97-AF65-F5344CB8AC3E}">
        <p14:creationId xmlns:p14="http://schemas.microsoft.com/office/powerpoint/2010/main" val="887684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980262A-FC33-5E4D-B1FF-13802E513E42}"/>
              </a:ext>
            </a:extLst>
          </p:cNvPr>
          <p:cNvSpPr>
            <a:spLocks noGrp="1"/>
          </p:cNvSpPr>
          <p:nvPr>
            <p:ph type="title"/>
          </p:nvPr>
        </p:nvSpPr>
        <p:spPr>
          <a:xfrm>
            <a:off x="450856" y="141829"/>
            <a:ext cx="11358287" cy="1118646"/>
          </a:xfrm>
        </p:spPr>
        <p:txBody>
          <a:bodyPr>
            <a:normAutofit/>
          </a:bodyPr>
          <a:lstStyle/>
          <a:p>
            <a:r>
              <a:rPr lang="en-US" sz="2800" dirty="0"/>
              <a:t>FPHR Analysis: Overall Survival Estimates at 1, 3, 5, and 10 Years</a:t>
            </a:r>
          </a:p>
        </p:txBody>
      </p:sp>
      <p:sp>
        <p:nvSpPr>
          <p:cNvPr id="8" name="TextBox 7">
            <a:extLst>
              <a:ext uri="{FF2B5EF4-FFF2-40B4-BE49-F238E27FC236}">
                <a16:creationId xmlns:a16="http://schemas.microsoft.com/office/drawing/2014/main" id="{2D1F637F-DD22-F74B-BAC7-C356581BA2A7}"/>
              </a:ext>
            </a:extLst>
          </p:cNvPr>
          <p:cNvSpPr txBox="1"/>
          <p:nvPr/>
        </p:nvSpPr>
        <p:spPr>
          <a:xfrm>
            <a:off x="2077777" y="1092195"/>
            <a:ext cx="2851062" cy="338554"/>
          </a:xfrm>
          <a:prstGeom prst="rect">
            <a:avLst/>
          </a:prstGeom>
          <a:noFill/>
        </p:spPr>
        <p:txBody>
          <a:bodyPr wrap="square" rtlCol="0">
            <a:spAutoFit/>
          </a:bodyPr>
          <a:lstStyle/>
          <a:p>
            <a:pPr algn="ctr"/>
            <a:r>
              <a:rPr lang="en-US" sz="1600" dirty="0"/>
              <a:t>Overall Study Population</a:t>
            </a:r>
          </a:p>
        </p:txBody>
      </p:sp>
      <p:sp>
        <p:nvSpPr>
          <p:cNvPr id="9" name="TextBox 8">
            <a:extLst>
              <a:ext uri="{FF2B5EF4-FFF2-40B4-BE49-F238E27FC236}">
                <a16:creationId xmlns:a16="http://schemas.microsoft.com/office/drawing/2014/main" id="{953DBC84-44B4-ED49-A9CA-A3870919D2CB}"/>
              </a:ext>
            </a:extLst>
          </p:cNvPr>
          <p:cNvSpPr txBox="1"/>
          <p:nvPr/>
        </p:nvSpPr>
        <p:spPr>
          <a:xfrm>
            <a:off x="6706825" y="1092314"/>
            <a:ext cx="3942588" cy="338554"/>
          </a:xfrm>
          <a:prstGeom prst="rect">
            <a:avLst/>
          </a:prstGeom>
          <a:noFill/>
        </p:spPr>
        <p:txBody>
          <a:bodyPr wrap="square" rtlCol="0">
            <a:spAutoFit/>
          </a:bodyPr>
          <a:lstStyle/>
          <a:p>
            <a:pPr algn="ctr"/>
            <a:r>
              <a:rPr lang="en-US" sz="1600" dirty="0"/>
              <a:t>Survival According to Treatment Group</a:t>
            </a:r>
          </a:p>
        </p:txBody>
      </p:sp>
      <p:sp>
        <p:nvSpPr>
          <p:cNvPr id="11" name="TextBox 10">
            <a:extLst>
              <a:ext uri="{FF2B5EF4-FFF2-40B4-BE49-F238E27FC236}">
                <a16:creationId xmlns:a16="http://schemas.microsoft.com/office/drawing/2014/main" id="{333EEDDC-E4FA-F046-93A1-A406411FE1C5}"/>
              </a:ext>
            </a:extLst>
          </p:cNvPr>
          <p:cNvSpPr txBox="1"/>
          <p:nvPr/>
        </p:nvSpPr>
        <p:spPr>
          <a:xfrm>
            <a:off x="6298058" y="5440641"/>
            <a:ext cx="5355207" cy="954107"/>
          </a:xfrm>
          <a:prstGeom prst="rect">
            <a:avLst/>
          </a:prstGeom>
          <a:solidFill>
            <a:schemeClr val="accent1">
              <a:lumMod val="75000"/>
            </a:schemeClr>
          </a:solidFill>
        </p:spPr>
        <p:txBody>
          <a:bodyPr wrap="square" rtlCol="0">
            <a:spAutoFit/>
          </a:bodyPr>
          <a:lstStyle/>
          <a:p>
            <a:pPr algn="ctr"/>
            <a:r>
              <a:rPr lang="en-US" sz="1400" dirty="0">
                <a:solidFill>
                  <a:schemeClr val="bg1"/>
                </a:solidFill>
                <a:effectLst>
                  <a:outerShdw blurRad="50800" dist="12700" dir="5400000" algn="ctr" rotWithShape="0">
                    <a:schemeClr val="tx1"/>
                  </a:outerShdw>
                </a:effectLst>
              </a:rPr>
              <a:t>In the overall population, survival was significantly better in patients who received triple combination therapy (91% at 5 years) as compared with that of patients initiated on dual combination therapy or monotherapy (61% at 5 years), </a:t>
            </a:r>
            <a:r>
              <a:rPr lang="en-US" sz="1400" i="1" dirty="0">
                <a:solidFill>
                  <a:schemeClr val="bg1"/>
                </a:solidFill>
                <a:effectLst>
                  <a:outerShdw blurRad="50800" dist="12700" dir="5400000" algn="ctr" rotWithShape="0">
                    <a:schemeClr val="tx1"/>
                  </a:outerShdw>
                </a:effectLst>
              </a:rPr>
              <a:t>p</a:t>
            </a:r>
            <a:r>
              <a:rPr lang="en-US" sz="1400" dirty="0">
                <a:solidFill>
                  <a:schemeClr val="bg1"/>
                </a:solidFill>
                <a:effectLst>
                  <a:outerShdw blurRad="50800" dist="12700" dir="5400000" algn="ctr" rotWithShape="0">
                    <a:schemeClr val="tx1"/>
                  </a:outerShdw>
                </a:effectLst>
              </a:rPr>
              <a:t>&lt;.001</a:t>
            </a:r>
          </a:p>
        </p:txBody>
      </p:sp>
      <p:sp>
        <p:nvSpPr>
          <p:cNvPr id="13" name="TextBox 12">
            <a:extLst>
              <a:ext uri="{FF2B5EF4-FFF2-40B4-BE49-F238E27FC236}">
                <a16:creationId xmlns:a16="http://schemas.microsoft.com/office/drawing/2014/main" id="{A3666D4D-C84A-004D-82DA-0B2EBA159471}"/>
              </a:ext>
            </a:extLst>
          </p:cNvPr>
          <p:cNvSpPr txBox="1"/>
          <p:nvPr/>
        </p:nvSpPr>
        <p:spPr>
          <a:xfrm>
            <a:off x="1240597" y="5444588"/>
            <a:ext cx="3800885" cy="523220"/>
          </a:xfrm>
          <a:prstGeom prst="rect">
            <a:avLst/>
          </a:prstGeom>
          <a:solidFill>
            <a:schemeClr val="accent4">
              <a:lumMod val="50000"/>
            </a:schemeClr>
          </a:solidFill>
        </p:spPr>
        <p:txBody>
          <a:bodyPr wrap="square" rtlCol="0">
            <a:spAutoFit/>
          </a:bodyPr>
          <a:lstStyle/>
          <a:p>
            <a:pPr algn="ctr"/>
            <a:r>
              <a:rPr lang="en-US" sz="1400" dirty="0">
                <a:solidFill>
                  <a:schemeClr val="bg1"/>
                </a:solidFill>
                <a:effectLst>
                  <a:outerShdw blurRad="50800" dist="12700" dir="5400000" algn="ctr" rotWithShape="0">
                    <a:schemeClr val="tx1"/>
                  </a:outerShdw>
                </a:effectLst>
              </a:rPr>
              <a:t>Overall survival rates at 1, 3, 5, and 10 years were 93%, 77%, 62%, and 44%, respectively</a:t>
            </a:r>
          </a:p>
        </p:txBody>
      </p:sp>
      <p:sp>
        <p:nvSpPr>
          <p:cNvPr id="17" name="Rectangle 16">
            <a:extLst>
              <a:ext uri="{FF2B5EF4-FFF2-40B4-BE49-F238E27FC236}">
                <a16:creationId xmlns:a16="http://schemas.microsoft.com/office/drawing/2014/main" id="{CF7DA76F-6A5E-CA4D-B8C6-11CEE4B2FF54}"/>
              </a:ext>
            </a:extLst>
          </p:cNvPr>
          <p:cNvSpPr/>
          <p:nvPr/>
        </p:nvSpPr>
        <p:spPr>
          <a:xfrm>
            <a:off x="5685758" y="1946962"/>
            <a:ext cx="182880" cy="31891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11" name="Group 210">
            <a:extLst>
              <a:ext uri="{FF2B5EF4-FFF2-40B4-BE49-F238E27FC236}">
                <a16:creationId xmlns:a16="http://schemas.microsoft.com/office/drawing/2014/main" id="{7C5E5268-616E-416B-9DCE-2606D3845111}"/>
              </a:ext>
            </a:extLst>
          </p:cNvPr>
          <p:cNvGrpSpPr/>
          <p:nvPr/>
        </p:nvGrpSpPr>
        <p:grpSpPr>
          <a:xfrm>
            <a:off x="438788" y="1611347"/>
            <a:ext cx="5229489" cy="2770153"/>
            <a:chOff x="438788" y="1520632"/>
            <a:chExt cx="5229489" cy="2770153"/>
          </a:xfrm>
        </p:grpSpPr>
        <p:cxnSp>
          <p:nvCxnSpPr>
            <p:cNvPr id="5" name="Straight Connector 4">
              <a:extLst>
                <a:ext uri="{FF2B5EF4-FFF2-40B4-BE49-F238E27FC236}">
                  <a16:creationId xmlns:a16="http://schemas.microsoft.com/office/drawing/2014/main" id="{89D08272-3995-49BF-B166-1CA231DE57B6}"/>
                </a:ext>
              </a:extLst>
            </p:cNvPr>
            <p:cNvCxnSpPr/>
            <p:nvPr/>
          </p:nvCxnSpPr>
          <p:spPr>
            <a:xfrm>
              <a:off x="1760538" y="1528233"/>
              <a:ext cx="0" cy="1926167"/>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164FE61-C6C3-493A-B2B2-D9BFF67C0098}"/>
                </a:ext>
              </a:extLst>
            </p:cNvPr>
            <p:cNvCxnSpPr>
              <a:cxnSpLocks/>
            </p:cNvCxnSpPr>
            <p:nvPr/>
          </p:nvCxnSpPr>
          <p:spPr>
            <a:xfrm flipH="1">
              <a:off x="1751014" y="3454400"/>
              <a:ext cx="3662362"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3" name="Freeform: Shape 22">
              <a:extLst>
                <a:ext uri="{FF2B5EF4-FFF2-40B4-BE49-F238E27FC236}">
                  <a16:creationId xmlns:a16="http://schemas.microsoft.com/office/drawing/2014/main" id="{D9E5A5AA-A3E5-4512-9459-3DC82C12EE54}"/>
                </a:ext>
              </a:extLst>
            </p:cNvPr>
            <p:cNvSpPr/>
            <p:nvPr/>
          </p:nvSpPr>
          <p:spPr>
            <a:xfrm>
              <a:off x="1771651" y="1621631"/>
              <a:ext cx="3645694" cy="1045369"/>
            </a:xfrm>
            <a:custGeom>
              <a:avLst/>
              <a:gdLst>
                <a:gd name="connsiteX0" fmla="*/ 3645694 w 3645694"/>
                <a:gd name="connsiteY0" fmla="*/ 1045369 h 1045369"/>
                <a:gd name="connsiteX1" fmla="*/ 3514725 w 3645694"/>
                <a:gd name="connsiteY1" fmla="*/ 1031082 h 1045369"/>
                <a:gd name="connsiteX2" fmla="*/ 3514725 w 3645694"/>
                <a:gd name="connsiteY2" fmla="*/ 1019175 h 1045369"/>
                <a:gd name="connsiteX3" fmla="*/ 3481387 w 3645694"/>
                <a:gd name="connsiteY3" fmla="*/ 1021557 h 1045369"/>
                <a:gd name="connsiteX4" fmla="*/ 3481387 w 3645694"/>
                <a:gd name="connsiteY4" fmla="*/ 1007269 h 1045369"/>
                <a:gd name="connsiteX5" fmla="*/ 3328987 w 3645694"/>
                <a:gd name="connsiteY5" fmla="*/ 1009650 h 1045369"/>
                <a:gd name="connsiteX6" fmla="*/ 3328987 w 3645694"/>
                <a:gd name="connsiteY6" fmla="*/ 997744 h 1045369"/>
                <a:gd name="connsiteX7" fmla="*/ 3176587 w 3645694"/>
                <a:gd name="connsiteY7" fmla="*/ 992982 h 1045369"/>
                <a:gd name="connsiteX8" fmla="*/ 3181350 w 3645694"/>
                <a:gd name="connsiteY8" fmla="*/ 983457 h 1045369"/>
                <a:gd name="connsiteX9" fmla="*/ 3062287 w 3645694"/>
                <a:gd name="connsiteY9" fmla="*/ 985838 h 1045369"/>
                <a:gd name="connsiteX10" fmla="*/ 3062287 w 3645694"/>
                <a:gd name="connsiteY10" fmla="*/ 981075 h 1045369"/>
                <a:gd name="connsiteX11" fmla="*/ 3024187 w 3645694"/>
                <a:gd name="connsiteY11" fmla="*/ 981075 h 1045369"/>
                <a:gd name="connsiteX12" fmla="*/ 3021806 w 3645694"/>
                <a:gd name="connsiteY12" fmla="*/ 973932 h 1045369"/>
                <a:gd name="connsiteX13" fmla="*/ 2914650 w 3645694"/>
                <a:gd name="connsiteY13" fmla="*/ 976313 h 1045369"/>
                <a:gd name="connsiteX14" fmla="*/ 2914650 w 3645694"/>
                <a:gd name="connsiteY14" fmla="*/ 966788 h 1045369"/>
                <a:gd name="connsiteX15" fmla="*/ 2824162 w 3645694"/>
                <a:gd name="connsiteY15" fmla="*/ 966788 h 1045369"/>
                <a:gd name="connsiteX16" fmla="*/ 2814637 w 3645694"/>
                <a:gd name="connsiteY16" fmla="*/ 962025 h 1045369"/>
                <a:gd name="connsiteX17" fmla="*/ 2793206 w 3645694"/>
                <a:gd name="connsiteY17" fmla="*/ 952500 h 1045369"/>
                <a:gd name="connsiteX18" fmla="*/ 2793206 w 3645694"/>
                <a:gd name="connsiteY18" fmla="*/ 952500 h 1045369"/>
                <a:gd name="connsiteX19" fmla="*/ 2767012 w 3645694"/>
                <a:gd name="connsiteY19" fmla="*/ 931069 h 1045369"/>
                <a:gd name="connsiteX20" fmla="*/ 2724150 w 3645694"/>
                <a:gd name="connsiteY20" fmla="*/ 931069 h 1045369"/>
                <a:gd name="connsiteX21" fmla="*/ 2714625 w 3645694"/>
                <a:gd name="connsiteY21" fmla="*/ 926307 h 1045369"/>
                <a:gd name="connsiteX22" fmla="*/ 2688431 w 3645694"/>
                <a:gd name="connsiteY22" fmla="*/ 926307 h 1045369"/>
                <a:gd name="connsiteX23" fmla="*/ 2686050 w 3645694"/>
                <a:gd name="connsiteY23" fmla="*/ 919163 h 1045369"/>
                <a:gd name="connsiteX24" fmla="*/ 2631281 w 3645694"/>
                <a:gd name="connsiteY24" fmla="*/ 921544 h 1045369"/>
                <a:gd name="connsiteX25" fmla="*/ 2571750 w 3645694"/>
                <a:gd name="connsiteY25" fmla="*/ 919163 h 1045369"/>
                <a:gd name="connsiteX26" fmla="*/ 2550319 w 3645694"/>
                <a:gd name="connsiteY26" fmla="*/ 902494 h 1045369"/>
                <a:gd name="connsiteX27" fmla="*/ 2447925 w 3645694"/>
                <a:gd name="connsiteY27" fmla="*/ 900113 h 1045369"/>
                <a:gd name="connsiteX28" fmla="*/ 2447925 w 3645694"/>
                <a:gd name="connsiteY28" fmla="*/ 890588 h 1045369"/>
                <a:gd name="connsiteX29" fmla="*/ 2383631 w 3645694"/>
                <a:gd name="connsiteY29" fmla="*/ 890588 h 1045369"/>
                <a:gd name="connsiteX30" fmla="*/ 2383631 w 3645694"/>
                <a:gd name="connsiteY30" fmla="*/ 883444 h 1045369"/>
                <a:gd name="connsiteX31" fmla="*/ 2338387 w 3645694"/>
                <a:gd name="connsiteY31" fmla="*/ 883444 h 1045369"/>
                <a:gd name="connsiteX32" fmla="*/ 2326481 w 3645694"/>
                <a:gd name="connsiteY32" fmla="*/ 876300 h 1045369"/>
                <a:gd name="connsiteX33" fmla="*/ 2295525 w 3645694"/>
                <a:gd name="connsiteY33" fmla="*/ 876300 h 1045369"/>
                <a:gd name="connsiteX34" fmla="*/ 2283619 w 3645694"/>
                <a:gd name="connsiteY34" fmla="*/ 869157 h 1045369"/>
                <a:gd name="connsiteX35" fmla="*/ 2243137 w 3645694"/>
                <a:gd name="connsiteY35" fmla="*/ 866775 h 1045369"/>
                <a:gd name="connsiteX36" fmla="*/ 2238375 w 3645694"/>
                <a:gd name="connsiteY36" fmla="*/ 857250 h 1045369"/>
                <a:gd name="connsiteX37" fmla="*/ 2219325 w 3645694"/>
                <a:gd name="connsiteY37" fmla="*/ 850107 h 1045369"/>
                <a:gd name="connsiteX38" fmla="*/ 2185987 w 3645694"/>
                <a:gd name="connsiteY38" fmla="*/ 847725 h 1045369"/>
                <a:gd name="connsiteX39" fmla="*/ 2162175 w 3645694"/>
                <a:gd name="connsiteY39" fmla="*/ 833438 h 1045369"/>
                <a:gd name="connsiteX40" fmla="*/ 2155031 w 3645694"/>
                <a:gd name="connsiteY40" fmla="*/ 823913 h 1045369"/>
                <a:gd name="connsiteX41" fmla="*/ 2152650 w 3645694"/>
                <a:gd name="connsiteY41" fmla="*/ 821532 h 1045369"/>
                <a:gd name="connsiteX42" fmla="*/ 2152650 w 3645694"/>
                <a:gd name="connsiteY42" fmla="*/ 823913 h 1045369"/>
                <a:gd name="connsiteX43" fmla="*/ 2064544 w 3645694"/>
                <a:gd name="connsiteY43" fmla="*/ 823913 h 1045369"/>
                <a:gd name="connsiteX44" fmla="*/ 2045494 w 3645694"/>
                <a:gd name="connsiteY44" fmla="*/ 800100 h 1045369"/>
                <a:gd name="connsiteX45" fmla="*/ 1952625 w 3645694"/>
                <a:gd name="connsiteY45" fmla="*/ 771525 h 1045369"/>
                <a:gd name="connsiteX46" fmla="*/ 1914525 w 3645694"/>
                <a:gd name="connsiteY46" fmla="*/ 764382 h 1045369"/>
                <a:gd name="connsiteX47" fmla="*/ 1909762 w 3645694"/>
                <a:gd name="connsiteY47" fmla="*/ 752475 h 1045369"/>
                <a:gd name="connsiteX48" fmla="*/ 1883569 w 3645694"/>
                <a:gd name="connsiteY48" fmla="*/ 738188 h 1045369"/>
                <a:gd name="connsiteX49" fmla="*/ 1862137 w 3645694"/>
                <a:gd name="connsiteY49" fmla="*/ 733425 h 1045369"/>
                <a:gd name="connsiteX50" fmla="*/ 1795462 w 3645694"/>
                <a:gd name="connsiteY50" fmla="*/ 731044 h 1045369"/>
                <a:gd name="connsiteX51" fmla="*/ 1781175 w 3645694"/>
                <a:gd name="connsiteY51" fmla="*/ 711994 h 1045369"/>
                <a:gd name="connsiteX52" fmla="*/ 1762125 w 3645694"/>
                <a:gd name="connsiteY52" fmla="*/ 702469 h 1045369"/>
                <a:gd name="connsiteX53" fmla="*/ 1735931 w 3645694"/>
                <a:gd name="connsiteY53" fmla="*/ 697707 h 1045369"/>
                <a:gd name="connsiteX54" fmla="*/ 1731169 w 3645694"/>
                <a:gd name="connsiteY54" fmla="*/ 690563 h 1045369"/>
                <a:gd name="connsiteX55" fmla="*/ 1707356 w 3645694"/>
                <a:gd name="connsiteY55" fmla="*/ 685800 h 1045369"/>
                <a:gd name="connsiteX56" fmla="*/ 1697831 w 3645694"/>
                <a:gd name="connsiteY56" fmla="*/ 676275 h 1045369"/>
                <a:gd name="connsiteX57" fmla="*/ 1676400 w 3645694"/>
                <a:gd name="connsiteY57" fmla="*/ 664369 h 1045369"/>
                <a:gd name="connsiteX58" fmla="*/ 1647825 w 3645694"/>
                <a:gd name="connsiteY58" fmla="*/ 659607 h 1045369"/>
                <a:gd name="connsiteX59" fmla="*/ 1624012 w 3645694"/>
                <a:gd name="connsiteY59" fmla="*/ 645319 h 1045369"/>
                <a:gd name="connsiteX60" fmla="*/ 1621631 w 3645694"/>
                <a:gd name="connsiteY60" fmla="*/ 628650 h 1045369"/>
                <a:gd name="connsiteX61" fmla="*/ 1588294 w 3645694"/>
                <a:gd name="connsiteY61" fmla="*/ 619125 h 1045369"/>
                <a:gd name="connsiteX62" fmla="*/ 1559719 w 3645694"/>
                <a:gd name="connsiteY62" fmla="*/ 616744 h 1045369"/>
                <a:gd name="connsiteX63" fmla="*/ 1554956 w 3645694"/>
                <a:gd name="connsiteY63" fmla="*/ 609600 h 1045369"/>
                <a:gd name="connsiteX64" fmla="*/ 1512094 w 3645694"/>
                <a:gd name="connsiteY64" fmla="*/ 607219 h 1045369"/>
                <a:gd name="connsiteX65" fmla="*/ 1488281 w 3645694"/>
                <a:gd name="connsiteY65" fmla="*/ 600075 h 1045369"/>
                <a:gd name="connsiteX66" fmla="*/ 1466850 w 3645694"/>
                <a:gd name="connsiteY66" fmla="*/ 592932 h 1045369"/>
                <a:gd name="connsiteX67" fmla="*/ 1440656 w 3645694"/>
                <a:gd name="connsiteY67" fmla="*/ 578644 h 1045369"/>
                <a:gd name="connsiteX68" fmla="*/ 1393031 w 3645694"/>
                <a:gd name="connsiteY68" fmla="*/ 581025 h 1045369"/>
                <a:gd name="connsiteX69" fmla="*/ 1359694 w 3645694"/>
                <a:gd name="connsiteY69" fmla="*/ 545307 h 1045369"/>
                <a:gd name="connsiteX70" fmla="*/ 1347787 w 3645694"/>
                <a:gd name="connsiteY70" fmla="*/ 538163 h 1045369"/>
                <a:gd name="connsiteX71" fmla="*/ 1328737 w 3645694"/>
                <a:gd name="connsiteY71" fmla="*/ 538163 h 1045369"/>
                <a:gd name="connsiteX72" fmla="*/ 1300162 w 3645694"/>
                <a:gd name="connsiteY72" fmla="*/ 521494 h 1045369"/>
                <a:gd name="connsiteX73" fmla="*/ 1276350 w 3645694"/>
                <a:gd name="connsiteY73" fmla="*/ 519113 h 1045369"/>
                <a:gd name="connsiteX74" fmla="*/ 1257300 w 3645694"/>
                <a:gd name="connsiteY74" fmla="*/ 509588 h 1045369"/>
                <a:gd name="connsiteX75" fmla="*/ 1240631 w 3645694"/>
                <a:gd name="connsiteY75" fmla="*/ 502444 h 1045369"/>
                <a:gd name="connsiteX76" fmla="*/ 1231106 w 3645694"/>
                <a:gd name="connsiteY76" fmla="*/ 497682 h 1045369"/>
                <a:gd name="connsiteX77" fmla="*/ 1195387 w 3645694"/>
                <a:gd name="connsiteY77" fmla="*/ 492919 h 1045369"/>
                <a:gd name="connsiteX78" fmla="*/ 1166812 w 3645694"/>
                <a:gd name="connsiteY78" fmla="*/ 476250 h 1045369"/>
                <a:gd name="connsiteX79" fmla="*/ 1152525 w 3645694"/>
                <a:gd name="connsiteY79" fmla="*/ 469107 h 1045369"/>
                <a:gd name="connsiteX80" fmla="*/ 1140619 w 3645694"/>
                <a:gd name="connsiteY80" fmla="*/ 466725 h 1045369"/>
                <a:gd name="connsiteX81" fmla="*/ 1128712 w 3645694"/>
                <a:gd name="connsiteY81" fmla="*/ 461963 h 1045369"/>
                <a:gd name="connsiteX82" fmla="*/ 1085850 w 3645694"/>
                <a:gd name="connsiteY82" fmla="*/ 459582 h 1045369"/>
                <a:gd name="connsiteX83" fmla="*/ 1085850 w 3645694"/>
                <a:gd name="connsiteY83" fmla="*/ 459582 h 1045369"/>
                <a:gd name="connsiteX84" fmla="*/ 1050131 w 3645694"/>
                <a:gd name="connsiteY84" fmla="*/ 447675 h 1045369"/>
                <a:gd name="connsiteX85" fmla="*/ 1040606 w 3645694"/>
                <a:gd name="connsiteY85" fmla="*/ 428625 h 1045369"/>
                <a:gd name="connsiteX86" fmla="*/ 1021556 w 3645694"/>
                <a:gd name="connsiteY86" fmla="*/ 426244 h 1045369"/>
                <a:gd name="connsiteX87" fmla="*/ 1002506 w 3645694"/>
                <a:gd name="connsiteY87" fmla="*/ 421482 h 1045369"/>
                <a:gd name="connsiteX88" fmla="*/ 1002506 w 3645694"/>
                <a:gd name="connsiteY88" fmla="*/ 421482 h 1045369"/>
                <a:gd name="connsiteX89" fmla="*/ 945356 w 3645694"/>
                <a:gd name="connsiteY89" fmla="*/ 402432 h 1045369"/>
                <a:gd name="connsiteX90" fmla="*/ 923925 w 3645694"/>
                <a:gd name="connsiteY90" fmla="*/ 388144 h 1045369"/>
                <a:gd name="connsiteX91" fmla="*/ 909637 w 3645694"/>
                <a:gd name="connsiteY91" fmla="*/ 378619 h 1045369"/>
                <a:gd name="connsiteX92" fmla="*/ 888206 w 3645694"/>
                <a:gd name="connsiteY92" fmla="*/ 376238 h 1045369"/>
                <a:gd name="connsiteX93" fmla="*/ 866775 w 3645694"/>
                <a:gd name="connsiteY93" fmla="*/ 361950 h 1045369"/>
                <a:gd name="connsiteX94" fmla="*/ 857250 w 3645694"/>
                <a:gd name="connsiteY94" fmla="*/ 347663 h 1045369"/>
                <a:gd name="connsiteX95" fmla="*/ 826294 w 3645694"/>
                <a:gd name="connsiteY95" fmla="*/ 347663 h 1045369"/>
                <a:gd name="connsiteX96" fmla="*/ 800100 w 3645694"/>
                <a:gd name="connsiteY96" fmla="*/ 328613 h 1045369"/>
                <a:gd name="connsiteX97" fmla="*/ 773906 w 3645694"/>
                <a:gd name="connsiteY97" fmla="*/ 311944 h 1045369"/>
                <a:gd name="connsiteX98" fmla="*/ 735806 w 3645694"/>
                <a:gd name="connsiteY98" fmla="*/ 307182 h 1045369"/>
                <a:gd name="connsiteX99" fmla="*/ 707231 w 3645694"/>
                <a:gd name="connsiteY99" fmla="*/ 297657 h 1045369"/>
                <a:gd name="connsiteX100" fmla="*/ 671512 w 3645694"/>
                <a:gd name="connsiteY100" fmla="*/ 285750 h 1045369"/>
                <a:gd name="connsiteX101" fmla="*/ 647700 w 3645694"/>
                <a:gd name="connsiteY101" fmla="*/ 273844 h 1045369"/>
                <a:gd name="connsiteX102" fmla="*/ 633412 w 3645694"/>
                <a:gd name="connsiteY102" fmla="*/ 269082 h 1045369"/>
                <a:gd name="connsiteX103" fmla="*/ 595312 w 3645694"/>
                <a:gd name="connsiteY103" fmla="*/ 264319 h 1045369"/>
                <a:gd name="connsiteX104" fmla="*/ 566737 w 3645694"/>
                <a:gd name="connsiteY104" fmla="*/ 254794 h 1045369"/>
                <a:gd name="connsiteX105" fmla="*/ 550069 w 3645694"/>
                <a:gd name="connsiteY105" fmla="*/ 247650 h 1045369"/>
                <a:gd name="connsiteX106" fmla="*/ 523875 w 3645694"/>
                <a:gd name="connsiteY106" fmla="*/ 230982 h 1045369"/>
                <a:gd name="connsiteX107" fmla="*/ 511969 w 3645694"/>
                <a:gd name="connsiteY107" fmla="*/ 221457 h 1045369"/>
                <a:gd name="connsiteX108" fmla="*/ 485775 w 3645694"/>
                <a:gd name="connsiteY108" fmla="*/ 216694 h 1045369"/>
                <a:gd name="connsiteX109" fmla="*/ 461962 w 3645694"/>
                <a:gd name="connsiteY109" fmla="*/ 197644 h 1045369"/>
                <a:gd name="connsiteX110" fmla="*/ 438150 w 3645694"/>
                <a:gd name="connsiteY110" fmla="*/ 180975 h 1045369"/>
                <a:gd name="connsiteX111" fmla="*/ 414337 w 3645694"/>
                <a:gd name="connsiteY111" fmla="*/ 171450 h 1045369"/>
                <a:gd name="connsiteX112" fmla="*/ 388144 w 3645694"/>
                <a:gd name="connsiteY112" fmla="*/ 159544 h 1045369"/>
                <a:gd name="connsiteX113" fmla="*/ 369094 w 3645694"/>
                <a:gd name="connsiteY113" fmla="*/ 152400 h 1045369"/>
                <a:gd name="connsiteX114" fmla="*/ 354806 w 3645694"/>
                <a:gd name="connsiteY114" fmla="*/ 145257 h 1045369"/>
                <a:gd name="connsiteX115" fmla="*/ 340519 w 3645694"/>
                <a:gd name="connsiteY115" fmla="*/ 135732 h 1045369"/>
                <a:gd name="connsiteX116" fmla="*/ 307181 w 3645694"/>
                <a:gd name="connsiteY116" fmla="*/ 133350 h 1045369"/>
                <a:gd name="connsiteX117" fmla="*/ 292894 w 3645694"/>
                <a:gd name="connsiteY117" fmla="*/ 119063 h 1045369"/>
                <a:gd name="connsiteX118" fmla="*/ 273844 w 3645694"/>
                <a:gd name="connsiteY118" fmla="*/ 107157 h 1045369"/>
                <a:gd name="connsiteX119" fmla="*/ 261937 w 3645694"/>
                <a:gd name="connsiteY119" fmla="*/ 100013 h 1045369"/>
                <a:gd name="connsiteX120" fmla="*/ 226219 w 3645694"/>
                <a:gd name="connsiteY120" fmla="*/ 97632 h 1045369"/>
                <a:gd name="connsiteX121" fmla="*/ 202406 w 3645694"/>
                <a:gd name="connsiteY121" fmla="*/ 83344 h 1045369"/>
                <a:gd name="connsiteX122" fmla="*/ 202406 w 3645694"/>
                <a:gd name="connsiteY122" fmla="*/ 83344 h 1045369"/>
                <a:gd name="connsiteX123" fmla="*/ 161925 w 3645694"/>
                <a:gd name="connsiteY123" fmla="*/ 71438 h 1045369"/>
                <a:gd name="connsiteX124" fmla="*/ 145256 w 3645694"/>
                <a:gd name="connsiteY124" fmla="*/ 61913 h 1045369"/>
                <a:gd name="connsiteX125" fmla="*/ 135731 w 3645694"/>
                <a:gd name="connsiteY125" fmla="*/ 52388 h 1045369"/>
                <a:gd name="connsiteX126" fmla="*/ 121444 w 3645694"/>
                <a:gd name="connsiteY126" fmla="*/ 47625 h 1045369"/>
                <a:gd name="connsiteX127" fmla="*/ 97631 w 3645694"/>
                <a:gd name="connsiteY127" fmla="*/ 47625 h 1045369"/>
                <a:gd name="connsiteX128" fmla="*/ 76200 w 3645694"/>
                <a:gd name="connsiteY128" fmla="*/ 26194 h 1045369"/>
                <a:gd name="connsiteX129" fmla="*/ 52387 w 3645694"/>
                <a:gd name="connsiteY129" fmla="*/ 11907 h 1045369"/>
                <a:gd name="connsiteX130" fmla="*/ 40481 w 3645694"/>
                <a:gd name="connsiteY130" fmla="*/ 11907 h 1045369"/>
                <a:gd name="connsiteX131" fmla="*/ 9525 w 3645694"/>
                <a:gd name="connsiteY131" fmla="*/ 2382 h 1045369"/>
                <a:gd name="connsiteX132" fmla="*/ 0 w 3645694"/>
                <a:gd name="connsiteY132" fmla="*/ 0 h 1045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3645694" h="1045369">
                  <a:moveTo>
                    <a:pt x="3645694" y="1045369"/>
                  </a:moveTo>
                  <a:lnTo>
                    <a:pt x="3514725" y="1031082"/>
                  </a:lnTo>
                  <a:lnTo>
                    <a:pt x="3514725" y="1019175"/>
                  </a:lnTo>
                  <a:lnTo>
                    <a:pt x="3481387" y="1021557"/>
                  </a:lnTo>
                  <a:lnTo>
                    <a:pt x="3481387" y="1007269"/>
                  </a:lnTo>
                  <a:lnTo>
                    <a:pt x="3328987" y="1009650"/>
                  </a:lnTo>
                  <a:lnTo>
                    <a:pt x="3328987" y="997744"/>
                  </a:lnTo>
                  <a:lnTo>
                    <a:pt x="3176587" y="992982"/>
                  </a:lnTo>
                  <a:lnTo>
                    <a:pt x="3181350" y="983457"/>
                  </a:lnTo>
                  <a:lnTo>
                    <a:pt x="3062287" y="985838"/>
                  </a:lnTo>
                  <a:lnTo>
                    <a:pt x="3062287" y="981075"/>
                  </a:lnTo>
                  <a:lnTo>
                    <a:pt x="3024187" y="981075"/>
                  </a:lnTo>
                  <a:lnTo>
                    <a:pt x="3021806" y="973932"/>
                  </a:lnTo>
                  <a:lnTo>
                    <a:pt x="2914650" y="976313"/>
                  </a:lnTo>
                  <a:lnTo>
                    <a:pt x="2914650" y="966788"/>
                  </a:lnTo>
                  <a:lnTo>
                    <a:pt x="2824162" y="966788"/>
                  </a:lnTo>
                  <a:lnTo>
                    <a:pt x="2814637" y="962025"/>
                  </a:lnTo>
                  <a:lnTo>
                    <a:pt x="2793206" y="952500"/>
                  </a:lnTo>
                  <a:lnTo>
                    <a:pt x="2793206" y="952500"/>
                  </a:lnTo>
                  <a:lnTo>
                    <a:pt x="2767012" y="931069"/>
                  </a:lnTo>
                  <a:lnTo>
                    <a:pt x="2724150" y="931069"/>
                  </a:lnTo>
                  <a:lnTo>
                    <a:pt x="2714625" y="926307"/>
                  </a:lnTo>
                  <a:lnTo>
                    <a:pt x="2688431" y="926307"/>
                  </a:lnTo>
                  <a:lnTo>
                    <a:pt x="2686050" y="919163"/>
                  </a:lnTo>
                  <a:lnTo>
                    <a:pt x="2631281" y="921544"/>
                  </a:lnTo>
                  <a:lnTo>
                    <a:pt x="2571750" y="919163"/>
                  </a:lnTo>
                  <a:lnTo>
                    <a:pt x="2550319" y="902494"/>
                  </a:lnTo>
                  <a:lnTo>
                    <a:pt x="2447925" y="900113"/>
                  </a:lnTo>
                  <a:lnTo>
                    <a:pt x="2447925" y="890588"/>
                  </a:lnTo>
                  <a:lnTo>
                    <a:pt x="2383631" y="890588"/>
                  </a:lnTo>
                  <a:lnTo>
                    <a:pt x="2383631" y="883444"/>
                  </a:lnTo>
                  <a:lnTo>
                    <a:pt x="2338387" y="883444"/>
                  </a:lnTo>
                  <a:lnTo>
                    <a:pt x="2326481" y="876300"/>
                  </a:lnTo>
                  <a:lnTo>
                    <a:pt x="2295525" y="876300"/>
                  </a:lnTo>
                  <a:lnTo>
                    <a:pt x="2283619" y="869157"/>
                  </a:lnTo>
                  <a:lnTo>
                    <a:pt x="2243137" y="866775"/>
                  </a:lnTo>
                  <a:lnTo>
                    <a:pt x="2238375" y="857250"/>
                  </a:lnTo>
                  <a:lnTo>
                    <a:pt x="2219325" y="850107"/>
                  </a:lnTo>
                  <a:lnTo>
                    <a:pt x="2185987" y="847725"/>
                  </a:lnTo>
                  <a:cubicBezTo>
                    <a:pt x="2178050" y="842963"/>
                    <a:pt x="2169512" y="839082"/>
                    <a:pt x="2162175" y="833438"/>
                  </a:cubicBezTo>
                  <a:cubicBezTo>
                    <a:pt x="2159029" y="831018"/>
                    <a:pt x="2157510" y="827012"/>
                    <a:pt x="2155031" y="823913"/>
                  </a:cubicBezTo>
                  <a:cubicBezTo>
                    <a:pt x="2154330" y="823037"/>
                    <a:pt x="2153444" y="822326"/>
                    <a:pt x="2152650" y="821532"/>
                  </a:cubicBezTo>
                  <a:lnTo>
                    <a:pt x="2152650" y="823913"/>
                  </a:lnTo>
                  <a:lnTo>
                    <a:pt x="2064544" y="823913"/>
                  </a:lnTo>
                  <a:lnTo>
                    <a:pt x="2045494" y="800100"/>
                  </a:lnTo>
                  <a:lnTo>
                    <a:pt x="1952625" y="771525"/>
                  </a:lnTo>
                  <a:lnTo>
                    <a:pt x="1914525" y="764382"/>
                  </a:lnTo>
                  <a:lnTo>
                    <a:pt x="1909762" y="752475"/>
                  </a:lnTo>
                  <a:lnTo>
                    <a:pt x="1883569" y="738188"/>
                  </a:lnTo>
                  <a:lnTo>
                    <a:pt x="1862137" y="733425"/>
                  </a:lnTo>
                  <a:lnTo>
                    <a:pt x="1795462" y="731044"/>
                  </a:lnTo>
                  <a:lnTo>
                    <a:pt x="1781175" y="711994"/>
                  </a:lnTo>
                  <a:lnTo>
                    <a:pt x="1762125" y="702469"/>
                  </a:lnTo>
                  <a:lnTo>
                    <a:pt x="1735931" y="697707"/>
                  </a:lnTo>
                  <a:lnTo>
                    <a:pt x="1731169" y="690563"/>
                  </a:lnTo>
                  <a:lnTo>
                    <a:pt x="1707356" y="685800"/>
                  </a:lnTo>
                  <a:lnTo>
                    <a:pt x="1697831" y="676275"/>
                  </a:lnTo>
                  <a:lnTo>
                    <a:pt x="1676400" y="664369"/>
                  </a:lnTo>
                  <a:lnTo>
                    <a:pt x="1647825" y="659607"/>
                  </a:lnTo>
                  <a:lnTo>
                    <a:pt x="1624012" y="645319"/>
                  </a:lnTo>
                  <a:lnTo>
                    <a:pt x="1621631" y="628650"/>
                  </a:lnTo>
                  <a:lnTo>
                    <a:pt x="1588294" y="619125"/>
                  </a:lnTo>
                  <a:lnTo>
                    <a:pt x="1559719" y="616744"/>
                  </a:lnTo>
                  <a:lnTo>
                    <a:pt x="1554956" y="609600"/>
                  </a:lnTo>
                  <a:lnTo>
                    <a:pt x="1512094" y="607219"/>
                  </a:lnTo>
                  <a:lnTo>
                    <a:pt x="1488281" y="600075"/>
                  </a:lnTo>
                  <a:lnTo>
                    <a:pt x="1466850" y="592932"/>
                  </a:lnTo>
                  <a:lnTo>
                    <a:pt x="1440656" y="578644"/>
                  </a:lnTo>
                  <a:lnTo>
                    <a:pt x="1393031" y="581025"/>
                  </a:lnTo>
                  <a:lnTo>
                    <a:pt x="1359694" y="545307"/>
                  </a:lnTo>
                  <a:lnTo>
                    <a:pt x="1347787" y="538163"/>
                  </a:lnTo>
                  <a:lnTo>
                    <a:pt x="1328737" y="538163"/>
                  </a:lnTo>
                  <a:lnTo>
                    <a:pt x="1300162" y="521494"/>
                  </a:lnTo>
                  <a:lnTo>
                    <a:pt x="1276350" y="519113"/>
                  </a:lnTo>
                  <a:lnTo>
                    <a:pt x="1257300" y="509588"/>
                  </a:lnTo>
                  <a:lnTo>
                    <a:pt x="1240631" y="502444"/>
                  </a:lnTo>
                  <a:lnTo>
                    <a:pt x="1231106" y="497682"/>
                  </a:lnTo>
                  <a:lnTo>
                    <a:pt x="1195387" y="492919"/>
                  </a:lnTo>
                  <a:lnTo>
                    <a:pt x="1166812" y="476250"/>
                  </a:lnTo>
                  <a:lnTo>
                    <a:pt x="1152525" y="469107"/>
                  </a:lnTo>
                  <a:lnTo>
                    <a:pt x="1140619" y="466725"/>
                  </a:lnTo>
                  <a:lnTo>
                    <a:pt x="1128712" y="461963"/>
                  </a:lnTo>
                  <a:lnTo>
                    <a:pt x="1085850" y="459582"/>
                  </a:lnTo>
                  <a:lnTo>
                    <a:pt x="1085850" y="459582"/>
                  </a:lnTo>
                  <a:lnTo>
                    <a:pt x="1050131" y="447675"/>
                  </a:lnTo>
                  <a:lnTo>
                    <a:pt x="1040606" y="428625"/>
                  </a:lnTo>
                  <a:lnTo>
                    <a:pt x="1021556" y="426244"/>
                  </a:lnTo>
                  <a:lnTo>
                    <a:pt x="1002506" y="421482"/>
                  </a:lnTo>
                  <a:lnTo>
                    <a:pt x="1002506" y="421482"/>
                  </a:lnTo>
                  <a:lnTo>
                    <a:pt x="945356" y="402432"/>
                  </a:lnTo>
                  <a:lnTo>
                    <a:pt x="923925" y="388144"/>
                  </a:lnTo>
                  <a:lnTo>
                    <a:pt x="909637" y="378619"/>
                  </a:lnTo>
                  <a:lnTo>
                    <a:pt x="888206" y="376238"/>
                  </a:lnTo>
                  <a:lnTo>
                    <a:pt x="866775" y="361950"/>
                  </a:lnTo>
                  <a:lnTo>
                    <a:pt x="857250" y="347663"/>
                  </a:lnTo>
                  <a:lnTo>
                    <a:pt x="826294" y="347663"/>
                  </a:lnTo>
                  <a:lnTo>
                    <a:pt x="800100" y="328613"/>
                  </a:lnTo>
                  <a:lnTo>
                    <a:pt x="773906" y="311944"/>
                  </a:lnTo>
                  <a:lnTo>
                    <a:pt x="735806" y="307182"/>
                  </a:lnTo>
                  <a:lnTo>
                    <a:pt x="707231" y="297657"/>
                  </a:lnTo>
                  <a:lnTo>
                    <a:pt x="671512" y="285750"/>
                  </a:lnTo>
                  <a:lnTo>
                    <a:pt x="647700" y="273844"/>
                  </a:lnTo>
                  <a:lnTo>
                    <a:pt x="633412" y="269082"/>
                  </a:lnTo>
                  <a:lnTo>
                    <a:pt x="595312" y="264319"/>
                  </a:lnTo>
                  <a:lnTo>
                    <a:pt x="566737" y="254794"/>
                  </a:lnTo>
                  <a:lnTo>
                    <a:pt x="550069" y="247650"/>
                  </a:lnTo>
                  <a:lnTo>
                    <a:pt x="523875" y="230982"/>
                  </a:lnTo>
                  <a:lnTo>
                    <a:pt x="511969" y="221457"/>
                  </a:lnTo>
                  <a:lnTo>
                    <a:pt x="485775" y="216694"/>
                  </a:lnTo>
                  <a:lnTo>
                    <a:pt x="461962" y="197644"/>
                  </a:lnTo>
                  <a:lnTo>
                    <a:pt x="438150" y="180975"/>
                  </a:lnTo>
                  <a:lnTo>
                    <a:pt x="414337" y="171450"/>
                  </a:lnTo>
                  <a:lnTo>
                    <a:pt x="388144" y="159544"/>
                  </a:lnTo>
                  <a:lnTo>
                    <a:pt x="369094" y="152400"/>
                  </a:lnTo>
                  <a:lnTo>
                    <a:pt x="354806" y="145257"/>
                  </a:lnTo>
                  <a:lnTo>
                    <a:pt x="340519" y="135732"/>
                  </a:lnTo>
                  <a:lnTo>
                    <a:pt x="307181" y="133350"/>
                  </a:lnTo>
                  <a:lnTo>
                    <a:pt x="292894" y="119063"/>
                  </a:lnTo>
                  <a:lnTo>
                    <a:pt x="273844" y="107157"/>
                  </a:lnTo>
                  <a:lnTo>
                    <a:pt x="261937" y="100013"/>
                  </a:lnTo>
                  <a:lnTo>
                    <a:pt x="226219" y="97632"/>
                  </a:lnTo>
                  <a:lnTo>
                    <a:pt x="202406" y="83344"/>
                  </a:lnTo>
                  <a:lnTo>
                    <a:pt x="202406" y="83344"/>
                  </a:lnTo>
                  <a:lnTo>
                    <a:pt x="161925" y="71438"/>
                  </a:lnTo>
                  <a:lnTo>
                    <a:pt x="145256" y="61913"/>
                  </a:lnTo>
                  <a:lnTo>
                    <a:pt x="135731" y="52388"/>
                  </a:lnTo>
                  <a:lnTo>
                    <a:pt x="121444" y="47625"/>
                  </a:lnTo>
                  <a:lnTo>
                    <a:pt x="97631" y="47625"/>
                  </a:lnTo>
                  <a:lnTo>
                    <a:pt x="76200" y="26194"/>
                  </a:lnTo>
                  <a:lnTo>
                    <a:pt x="52387" y="11907"/>
                  </a:lnTo>
                  <a:lnTo>
                    <a:pt x="40481" y="11907"/>
                  </a:lnTo>
                  <a:lnTo>
                    <a:pt x="9525" y="2382"/>
                  </a:lnTo>
                  <a:lnTo>
                    <a:pt x="0" y="0"/>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TextBox 23">
              <a:extLst>
                <a:ext uri="{FF2B5EF4-FFF2-40B4-BE49-F238E27FC236}">
                  <a16:creationId xmlns:a16="http://schemas.microsoft.com/office/drawing/2014/main" id="{80707549-B096-4B23-87C5-AC4D88141F98}"/>
                </a:ext>
              </a:extLst>
            </p:cNvPr>
            <p:cNvSpPr txBox="1"/>
            <p:nvPr/>
          </p:nvSpPr>
          <p:spPr>
            <a:xfrm>
              <a:off x="1523832" y="3346678"/>
              <a:ext cx="312906" cy="215444"/>
            </a:xfrm>
            <a:prstGeom prst="rect">
              <a:avLst/>
            </a:prstGeom>
            <a:noFill/>
          </p:spPr>
          <p:txBody>
            <a:bodyPr wrap="none" rtlCol="0">
              <a:spAutoFit/>
            </a:bodyPr>
            <a:lstStyle/>
            <a:p>
              <a:pPr algn="r"/>
              <a:r>
                <a:rPr lang="en-US" sz="800" dirty="0"/>
                <a:t>0.0</a:t>
              </a:r>
            </a:p>
          </p:txBody>
        </p:sp>
        <p:sp>
          <p:nvSpPr>
            <p:cNvPr id="25" name="TextBox 24">
              <a:extLst>
                <a:ext uri="{FF2B5EF4-FFF2-40B4-BE49-F238E27FC236}">
                  <a16:creationId xmlns:a16="http://schemas.microsoft.com/office/drawing/2014/main" id="{B5EFDA63-E768-4F0A-B64C-F438A3B1864E}"/>
                </a:ext>
              </a:extLst>
            </p:cNvPr>
            <p:cNvSpPr txBox="1"/>
            <p:nvPr/>
          </p:nvSpPr>
          <p:spPr>
            <a:xfrm>
              <a:off x="1523832" y="2978531"/>
              <a:ext cx="312906" cy="215444"/>
            </a:xfrm>
            <a:prstGeom prst="rect">
              <a:avLst/>
            </a:prstGeom>
            <a:noFill/>
          </p:spPr>
          <p:txBody>
            <a:bodyPr wrap="none" rtlCol="0">
              <a:spAutoFit/>
            </a:bodyPr>
            <a:lstStyle/>
            <a:p>
              <a:pPr algn="r"/>
              <a:r>
                <a:rPr lang="en-US" sz="800" dirty="0"/>
                <a:t>0.2</a:t>
              </a:r>
            </a:p>
          </p:txBody>
        </p:sp>
        <p:sp>
          <p:nvSpPr>
            <p:cNvPr id="26" name="TextBox 25">
              <a:extLst>
                <a:ext uri="{FF2B5EF4-FFF2-40B4-BE49-F238E27FC236}">
                  <a16:creationId xmlns:a16="http://schemas.microsoft.com/office/drawing/2014/main" id="{12D72A8A-737F-4BCE-B01C-9713E65C88D9}"/>
                </a:ext>
              </a:extLst>
            </p:cNvPr>
            <p:cNvSpPr txBox="1"/>
            <p:nvPr/>
          </p:nvSpPr>
          <p:spPr>
            <a:xfrm>
              <a:off x="1523832" y="2621401"/>
              <a:ext cx="312906" cy="215444"/>
            </a:xfrm>
            <a:prstGeom prst="rect">
              <a:avLst/>
            </a:prstGeom>
            <a:noFill/>
          </p:spPr>
          <p:txBody>
            <a:bodyPr wrap="none" rtlCol="0">
              <a:spAutoFit/>
            </a:bodyPr>
            <a:lstStyle/>
            <a:p>
              <a:pPr algn="r"/>
              <a:r>
                <a:rPr lang="en-US" sz="800" dirty="0"/>
                <a:t>0.4</a:t>
              </a:r>
            </a:p>
          </p:txBody>
        </p:sp>
        <p:sp>
          <p:nvSpPr>
            <p:cNvPr id="27" name="TextBox 26">
              <a:extLst>
                <a:ext uri="{FF2B5EF4-FFF2-40B4-BE49-F238E27FC236}">
                  <a16:creationId xmlns:a16="http://schemas.microsoft.com/office/drawing/2014/main" id="{A2364029-9915-4149-B7E5-1EB543847361}"/>
                </a:ext>
              </a:extLst>
            </p:cNvPr>
            <p:cNvSpPr txBox="1"/>
            <p:nvPr/>
          </p:nvSpPr>
          <p:spPr>
            <a:xfrm>
              <a:off x="1523832" y="2250500"/>
              <a:ext cx="312906" cy="215444"/>
            </a:xfrm>
            <a:prstGeom prst="rect">
              <a:avLst/>
            </a:prstGeom>
            <a:noFill/>
          </p:spPr>
          <p:txBody>
            <a:bodyPr wrap="none" rtlCol="0">
              <a:spAutoFit/>
            </a:bodyPr>
            <a:lstStyle/>
            <a:p>
              <a:pPr algn="r"/>
              <a:r>
                <a:rPr lang="en-US" sz="800" dirty="0"/>
                <a:t>0.6</a:t>
              </a:r>
            </a:p>
          </p:txBody>
        </p:sp>
        <p:sp>
          <p:nvSpPr>
            <p:cNvPr id="28" name="TextBox 27">
              <a:extLst>
                <a:ext uri="{FF2B5EF4-FFF2-40B4-BE49-F238E27FC236}">
                  <a16:creationId xmlns:a16="http://schemas.microsoft.com/office/drawing/2014/main" id="{F3D88DB6-FA90-44BC-8565-055CEF70AEBB}"/>
                </a:ext>
              </a:extLst>
            </p:cNvPr>
            <p:cNvSpPr txBox="1"/>
            <p:nvPr/>
          </p:nvSpPr>
          <p:spPr>
            <a:xfrm>
              <a:off x="1523832" y="1878681"/>
              <a:ext cx="312906" cy="215444"/>
            </a:xfrm>
            <a:prstGeom prst="rect">
              <a:avLst/>
            </a:prstGeom>
            <a:noFill/>
          </p:spPr>
          <p:txBody>
            <a:bodyPr wrap="none" rtlCol="0">
              <a:spAutoFit/>
            </a:bodyPr>
            <a:lstStyle/>
            <a:p>
              <a:pPr algn="r"/>
              <a:r>
                <a:rPr lang="en-US" sz="800" dirty="0"/>
                <a:t>0.8</a:t>
              </a:r>
            </a:p>
          </p:txBody>
        </p:sp>
        <p:sp>
          <p:nvSpPr>
            <p:cNvPr id="29" name="TextBox 28">
              <a:extLst>
                <a:ext uri="{FF2B5EF4-FFF2-40B4-BE49-F238E27FC236}">
                  <a16:creationId xmlns:a16="http://schemas.microsoft.com/office/drawing/2014/main" id="{C2A47A21-1095-4A44-B189-2F0E207DB4E3}"/>
                </a:ext>
              </a:extLst>
            </p:cNvPr>
            <p:cNvSpPr txBox="1"/>
            <p:nvPr/>
          </p:nvSpPr>
          <p:spPr>
            <a:xfrm>
              <a:off x="1523831" y="1520632"/>
              <a:ext cx="312907" cy="215444"/>
            </a:xfrm>
            <a:prstGeom prst="rect">
              <a:avLst/>
            </a:prstGeom>
            <a:noFill/>
          </p:spPr>
          <p:txBody>
            <a:bodyPr wrap="none" rtlCol="0">
              <a:spAutoFit/>
            </a:bodyPr>
            <a:lstStyle/>
            <a:p>
              <a:pPr algn="r"/>
              <a:r>
                <a:rPr lang="en-US" sz="800" dirty="0"/>
                <a:t>1.0</a:t>
              </a:r>
            </a:p>
          </p:txBody>
        </p:sp>
        <p:sp>
          <p:nvSpPr>
            <p:cNvPr id="30" name="TextBox 29">
              <a:extLst>
                <a:ext uri="{FF2B5EF4-FFF2-40B4-BE49-F238E27FC236}">
                  <a16:creationId xmlns:a16="http://schemas.microsoft.com/office/drawing/2014/main" id="{1B4832B7-D446-4C10-B59E-08085430BC56}"/>
                </a:ext>
              </a:extLst>
            </p:cNvPr>
            <p:cNvSpPr txBox="1"/>
            <p:nvPr/>
          </p:nvSpPr>
          <p:spPr>
            <a:xfrm>
              <a:off x="1651270" y="3412779"/>
              <a:ext cx="235962" cy="215444"/>
            </a:xfrm>
            <a:prstGeom prst="rect">
              <a:avLst/>
            </a:prstGeom>
            <a:noFill/>
          </p:spPr>
          <p:txBody>
            <a:bodyPr wrap="none" rtlCol="0">
              <a:spAutoFit/>
            </a:bodyPr>
            <a:lstStyle/>
            <a:p>
              <a:pPr algn="ctr"/>
              <a:r>
                <a:rPr lang="en-US" sz="800" dirty="0"/>
                <a:t>0</a:t>
              </a:r>
            </a:p>
          </p:txBody>
        </p:sp>
        <p:sp>
          <p:nvSpPr>
            <p:cNvPr id="31" name="TextBox 30">
              <a:extLst>
                <a:ext uri="{FF2B5EF4-FFF2-40B4-BE49-F238E27FC236}">
                  <a16:creationId xmlns:a16="http://schemas.microsoft.com/office/drawing/2014/main" id="{311A5EE7-F393-471C-9D45-891A3A077B52}"/>
                </a:ext>
              </a:extLst>
            </p:cNvPr>
            <p:cNvSpPr txBox="1"/>
            <p:nvPr/>
          </p:nvSpPr>
          <p:spPr>
            <a:xfrm>
              <a:off x="1991789" y="3409950"/>
              <a:ext cx="235962" cy="215444"/>
            </a:xfrm>
            <a:prstGeom prst="rect">
              <a:avLst/>
            </a:prstGeom>
            <a:noFill/>
          </p:spPr>
          <p:txBody>
            <a:bodyPr wrap="none" rtlCol="0">
              <a:spAutoFit/>
            </a:bodyPr>
            <a:lstStyle/>
            <a:p>
              <a:pPr algn="ctr"/>
              <a:r>
                <a:rPr lang="en-US" sz="800" dirty="0"/>
                <a:t>1</a:t>
              </a:r>
            </a:p>
          </p:txBody>
        </p:sp>
        <p:sp>
          <p:nvSpPr>
            <p:cNvPr id="32" name="TextBox 31">
              <a:extLst>
                <a:ext uri="{FF2B5EF4-FFF2-40B4-BE49-F238E27FC236}">
                  <a16:creationId xmlns:a16="http://schemas.microsoft.com/office/drawing/2014/main" id="{32F68461-775D-4388-9102-48105C9E8F3E}"/>
                </a:ext>
              </a:extLst>
            </p:cNvPr>
            <p:cNvSpPr txBox="1"/>
            <p:nvPr/>
          </p:nvSpPr>
          <p:spPr>
            <a:xfrm>
              <a:off x="2341832" y="3409950"/>
              <a:ext cx="235962" cy="215444"/>
            </a:xfrm>
            <a:prstGeom prst="rect">
              <a:avLst/>
            </a:prstGeom>
            <a:noFill/>
          </p:spPr>
          <p:txBody>
            <a:bodyPr wrap="none" rtlCol="0">
              <a:spAutoFit/>
            </a:bodyPr>
            <a:lstStyle/>
            <a:p>
              <a:pPr algn="ctr"/>
              <a:r>
                <a:rPr lang="en-US" sz="800" dirty="0"/>
                <a:t>2</a:t>
              </a:r>
            </a:p>
          </p:txBody>
        </p:sp>
        <p:sp>
          <p:nvSpPr>
            <p:cNvPr id="33" name="TextBox 32">
              <a:extLst>
                <a:ext uri="{FF2B5EF4-FFF2-40B4-BE49-F238E27FC236}">
                  <a16:creationId xmlns:a16="http://schemas.microsoft.com/office/drawing/2014/main" id="{C27A0FE3-8FA6-4BAE-9851-FA8C8D6BF784}"/>
                </a:ext>
              </a:extLst>
            </p:cNvPr>
            <p:cNvSpPr txBox="1"/>
            <p:nvPr/>
          </p:nvSpPr>
          <p:spPr>
            <a:xfrm>
              <a:off x="2694258" y="3409950"/>
              <a:ext cx="235962" cy="215444"/>
            </a:xfrm>
            <a:prstGeom prst="rect">
              <a:avLst/>
            </a:prstGeom>
            <a:noFill/>
          </p:spPr>
          <p:txBody>
            <a:bodyPr wrap="none" rtlCol="0">
              <a:spAutoFit/>
            </a:bodyPr>
            <a:lstStyle/>
            <a:p>
              <a:pPr algn="ctr"/>
              <a:r>
                <a:rPr lang="en-US" sz="800" dirty="0"/>
                <a:t>3</a:t>
              </a:r>
            </a:p>
          </p:txBody>
        </p:sp>
        <p:sp>
          <p:nvSpPr>
            <p:cNvPr id="34" name="TextBox 33">
              <a:extLst>
                <a:ext uri="{FF2B5EF4-FFF2-40B4-BE49-F238E27FC236}">
                  <a16:creationId xmlns:a16="http://schemas.microsoft.com/office/drawing/2014/main" id="{65CC7EB0-0143-4D50-9BFC-889102EB8B34}"/>
                </a:ext>
              </a:extLst>
            </p:cNvPr>
            <p:cNvSpPr txBox="1"/>
            <p:nvPr/>
          </p:nvSpPr>
          <p:spPr>
            <a:xfrm>
              <a:off x="3034776" y="3409950"/>
              <a:ext cx="235962" cy="215444"/>
            </a:xfrm>
            <a:prstGeom prst="rect">
              <a:avLst/>
            </a:prstGeom>
            <a:noFill/>
          </p:spPr>
          <p:txBody>
            <a:bodyPr wrap="none" rtlCol="0">
              <a:spAutoFit/>
            </a:bodyPr>
            <a:lstStyle/>
            <a:p>
              <a:pPr algn="ctr"/>
              <a:r>
                <a:rPr lang="en-US" sz="800" dirty="0"/>
                <a:t>4</a:t>
              </a:r>
            </a:p>
          </p:txBody>
        </p:sp>
        <p:sp>
          <p:nvSpPr>
            <p:cNvPr id="35" name="TextBox 34">
              <a:extLst>
                <a:ext uri="{FF2B5EF4-FFF2-40B4-BE49-F238E27FC236}">
                  <a16:creationId xmlns:a16="http://schemas.microsoft.com/office/drawing/2014/main" id="{41FDAEC2-DC06-4148-B3C2-E4D0C1494172}"/>
                </a:ext>
              </a:extLst>
            </p:cNvPr>
            <p:cNvSpPr txBox="1"/>
            <p:nvPr/>
          </p:nvSpPr>
          <p:spPr>
            <a:xfrm>
              <a:off x="3391964" y="3409950"/>
              <a:ext cx="235962" cy="215444"/>
            </a:xfrm>
            <a:prstGeom prst="rect">
              <a:avLst/>
            </a:prstGeom>
            <a:noFill/>
          </p:spPr>
          <p:txBody>
            <a:bodyPr wrap="none" rtlCol="0">
              <a:spAutoFit/>
            </a:bodyPr>
            <a:lstStyle/>
            <a:p>
              <a:pPr algn="ctr"/>
              <a:r>
                <a:rPr lang="en-US" sz="800" dirty="0"/>
                <a:t>5</a:t>
              </a:r>
            </a:p>
          </p:txBody>
        </p:sp>
        <p:sp>
          <p:nvSpPr>
            <p:cNvPr id="36" name="TextBox 35">
              <a:extLst>
                <a:ext uri="{FF2B5EF4-FFF2-40B4-BE49-F238E27FC236}">
                  <a16:creationId xmlns:a16="http://schemas.microsoft.com/office/drawing/2014/main" id="{AEAEC430-58B2-4B03-A2C2-01F9857039EC}"/>
                </a:ext>
              </a:extLst>
            </p:cNvPr>
            <p:cNvSpPr txBox="1"/>
            <p:nvPr/>
          </p:nvSpPr>
          <p:spPr>
            <a:xfrm>
              <a:off x="3736183" y="3409950"/>
              <a:ext cx="235962" cy="215444"/>
            </a:xfrm>
            <a:prstGeom prst="rect">
              <a:avLst/>
            </a:prstGeom>
            <a:noFill/>
          </p:spPr>
          <p:txBody>
            <a:bodyPr wrap="none" rtlCol="0">
              <a:spAutoFit/>
            </a:bodyPr>
            <a:lstStyle/>
            <a:p>
              <a:pPr algn="ctr"/>
              <a:r>
                <a:rPr lang="en-US" sz="800" dirty="0"/>
                <a:t>6</a:t>
              </a:r>
            </a:p>
          </p:txBody>
        </p:sp>
        <p:sp>
          <p:nvSpPr>
            <p:cNvPr id="37" name="TextBox 36">
              <a:extLst>
                <a:ext uri="{FF2B5EF4-FFF2-40B4-BE49-F238E27FC236}">
                  <a16:creationId xmlns:a16="http://schemas.microsoft.com/office/drawing/2014/main" id="{CD5D6F9C-942F-4296-B119-BC416E6A2D5C}"/>
                </a:ext>
              </a:extLst>
            </p:cNvPr>
            <p:cNvSpPr txBox="1"/>
            <p:nvPr/>
          </p:nvSpPr>
          <p:spPr>
            <a:xfrm>
              <a:off x="4083845" y="3412331"/>
              <a:ext cx="235962" cy="215444"/>
            </a:xfrm>
            <a:prstGeom prst="rect">
              <a:avLst/>
            </a:prstGeom>
            <a:noFill/>
          </p:spPr>
          <p:txBody>
            <a:bodyPr wrap="none" rtlCol="0">
              <a:spAutoFit/>
            </a:bodyPr>
            <a:lstStyle/>
            <a:p>
              <a:pPr algn="ctr"/>
              <a:r>
                <a:rPr lang="en-US" sz="800" dirty="0"/>
                <a:t>7</a:t>
              </a:r>
            </a:p>
          </p:txBody>
        </p:sp>
        <p:sp>
          <p:nvSpPr>
            <p:cNvPr id="38" name="TextBox 37">
              <a:extLst>
                <a:ext uri="{FF2B5EF4-FFF2-40B4-BE49-F238E27FC236}">
                  <a16:creationId xmlns:a16="http://schemas.microsoft.com/office/drawing/2014/main" id="{9B8D0FFC-5D8C-4FA8-A38F-AFE8CB7A295D}"/>
                </a:ext>
              </a:extLst>
            </p:cNvPr>
            <p:cNvSpPr txBox="1"/>
            <p:nvPr/>
          </p:nvSpPr>
          <p:spPr>
            <a:xfrm>
              <a:off x="4436270" y="3409950"/>
              <a:ext cx="235962" cy="215444"/>
            </a:xfrm>
            <a:prstGeom prst="rect">
              <a:avLst/>
            </a:prstGeom>
            <a:noFill/>
          </p:spPr>
          <p:txBody>
            <a:bodyPr wrap="none" rtlCol="0">
              <a:spAutoFit/>
            </a:bodyPr>
            <a:lstStyle/>
            <a:p>
              <a:pPr algn="ctr"/>
              <a:r>
                <a:rPr lang="en-US" sz="800" dirty="0"/>
                <a:t>8</a:t>
              </a:r>
            </a:p>
          </p:txBody>
        </p:sp>
        <p:sp>
          <p:nvSpPr>
            <p:cNvPr id="39" name="TextBox 38">
              <a:extLst>
                <a:ext uri="{FF2B5EF4-FFF2-40B4-BE49-F238E27FC236}">
                  <a16:creationId xmlns:a16="http://schemas.microsoft.com/office/drawing/2014/main" id="{48F35649-469B-4246-92D9-668E6C468407}"/>
                </a:ext>
              </a:extLst>
            </p:cNvPr>
            <p:cNvSpPr txBox="1"/>
            <p:nvPr/>
          </p:nvSpPr>
          <p:spPr>
            <a:xfrm>
              <a:off x="4781551" y="3412331"/>
              <a:ext cx="235962" cy="215444"/>
            </a:xfrm>
            <a:prstGeom prst="rect">
              <a:avLst/>
            </a:prstGeom>
            <a:noFill/>
          </p:spPr>
          <p:txBody>
            <a:bodyPr wrap="none" rtlCol="0">
              <a:spAutoFit/>
            </a:bodyPr>
            <a:lstStyle/>
            <a:p>
              <a:pPr algn="ctr"/>
              <a:r>
                <a:rPr lang="en-US" sz="800" dirty="0"/>
                <a:t>9</a:t>
              </a:r>
            </a:p>
          </p:txBody>
        </p:sp>
        <p:sp>
          <p:nvSpPr>
            <p:cNvPr id="40" name="TextBox 39">
              <a:extLst>
                <a:ext uri="{FF2B5EF4-FFF2-40B4-BE49-F238E27FC236}">
                  <a16:creationId xmlns:a16="http://schemas.microsoft.com/office/drawing/2014/main" id="{FAB9CE1B-A8C6-4697-A13F-1311202F4C5E}"/>
                </a:ext>
              </a:extLst>
            </p:cNvPr>
            <p:cNvSpPr txBox="1"/>
            <p:nvPr/>
          </p:nvSpPr>
          <p:spPr>
            <a:xfrm>
              <a:off x="5098803" y="3412331"/>
              <a:ext cx="287259" cy="215444"/>
            </a:xfrm>
            <a:prstGeom prst="rect">
              <a:avLst/>
            </a:prstGeom>
            <a:noFill/>
          </p:spPr>
          <p:txBody>
            <a:bodyPr wrap="none" rtlCol="0">
              <a:spAutoFit/>
            </a:bodyPr>
            <a:lstStyle/>
            <a:p>
              <a:pPr algn="ctr"/>
              <a:r>
                <a:rPr lang="en-US" sz="800" dirty="0"/>
                <a:t>10</a:t>
              </a:r>
            </a:p>
          </p:txBody>
        </p:sp>
        <p:sp>
          <p:nvSpPr>
            <p:cNvPr id="41" name="TextBox 40">
              <a:extLst>
                <a:ext uri="{FF2B5EF4-FFF2-40B4-BE49-F238E27FC236}">
                  <a16:creationId xmlns:a16="http://schemas.microsoft.com/office/drawing/2014/main" id="{BAD726A0-EE4B-4EA4-B744-59B78A19EDFD}"/>
                </a:ext>
              </a:extLst>
            </p:cNvPr>
            <p:cNvSpPr txBox="1"/>
            <p:nvPr/>
          </p:nvSpPr>
          <p:spPr>
            <a:xfrm>
              <a:off x="1557958" y="3713391"/>
              <a:ext cx="417860" cy="215444"/>
            </a:xfrm>
            <a:prstGeom prst="rect">
              <a:avLst/>
            </a:prstGeom>
            <a:noFill/>
          </p:spPr>
          <p:txBody>
            <a:bodyPr wrap="square" rtlCol="0">
              <a:spAutoFit/>
            </a:bodyPr>
            <a:lstStyle/>
            <a:p>
              <a:pPr algn="ctr"/>
              <a:r>
                <a:rPr lang="en-US" sz="800" dirty="0"/>
                <a:t>1611</a:t>
              </a:r>
            </a:p>
          </p:txBody>
        </p:sp>
        <p:sp>
          <p:nvSpPr>
            <p:cNvPr id="42" name="TextBox 41">
              <a:extLst>
                <a:ext uri="{FF2B5EF4-FFF2-40B4-BE49-F238E27FC236}">
                  <a16:creationId xmlns:a16="http://schemas.microsoft.com/office/drawing/2014/main" id="{46A74CD2-4E0B-4694-B173-A49FE0C4A3F0}"/>
                </a:ext>
              </a:extLst>
            </p:cNvPr>
            <p:cNvSpPr txBox="1"/>
            <p:nvPr/>
          </p:nvSpPr>
          <p:spPr>
            <a:xfrm>
              <a:off x="1902288" y="3713391"/>
              <a:ext cx="417860" cy="215444"/>
            </a:xfrm>
            <a:prstGeom prst="rect">
              <a:avLst/>
            </a:prstGeom>
            <a:noFill/>
          </p:spPr>
          <p:txBody>
            <a:bodyPr wrap="square" rtlCol="0">
              <a:spAutoFit/>
            </a:bodyPr>
            <a:lstStyle/>
            <a:p>
              <a:pPr algn="ctr"/>
              <a:r>
                <a:rPr lang="en-US" sz="800" dirty="0"/>
                <a:t>1265</a:t>
              </a:r>
            </a:p>
          </p:txBody>
        </p:sp>
        <p:sp>
          <p:nvSpPr>
            <p:cNvPr id="43" name="TextBox 42">
              <a:extLst>
                <a:ext uri="{FF2B5EF4-FFF2-40B4-BE49-F238E27FC236}">
                  <a16:creationId xmlns:a16="http://schemas.microsoft.com/office/drawing/2014/main" id="{32BD3E14-6B6E-49F6-A52F-D4FC24C6DA67}"/>
                </a:ext>
              </a:extLst>
            </p:cNvPr>
            <p:cNvSpPr txBox="1"/>
            <p:nvPr/>
          </p:nvSpPr>
          <p:spPr>
            <a:xfrm>
              <a:off x="2248520" y="3713391"/>
              <a:ext cx="417860" cy="215444"/>
            </a:xfrm>
            <a:prstGeom prst="rect">
              <a:avLst/>
            </a:prstGeom>
            <a:noFill/>
          </p:spPr>
          <p:txBody>
            <a:bodyPr wrap="square" rtlCol="0">
              <a:spAutoFit/>
            </a:bodyPr>
            <a:lstStyle/>
            <a:p>
              <a:pPr algn="ctr"/>
              <a:r>
                <a:rPr lang="en-US" sz="800" dirty="0"/>
                <a:t>982</a:t>
              </a:r>
            </a:p>
          </p:txBody>
        </p:sp>
        <p:sp>
          <p:nvSpPr>
            <p:cNvPr id="44" name="TextBox 43">
              <a:extLst>
                <a:ext uri="{FF2B5EF4-FFF2-40B4-BE49-F238E27FC236}">
                  <a16:creationId xmlns:a16="http://schemas.microsoft.com/office/drawing/2014/main" id="{1C26E891-E016-47E6-8906-88336116C309}"/>
                </a:ext>
              </a:extLst>
            </p:cNvPr>
            <p:cNvSpPr txBox="1"/>
            <p:nvPr/>
          </p:nvSpPr>
          <p:spPr>
            <a:xfrm>
              <a:off x="2600945" y="3713391"/>
              <a:ext cx="417860" cy="215444"/>
            </a:xfrm>
            <a:prstGeom prst="rect">
              <a:avLst/>
            </a:prstGeom>
            <a:noFill/>
          </p:spPr>
          <p:txBody>
            <a:bodyPr wrap="square" rtlCol="0">
              <a:spAutoFit/>
            </a:bodyPr>
            <a:lstStyle/>
            <a:p>
              <a:pPr algn="ctr"/>
              <a:r>
                <a:rPr lang="en-US" sz="800" dirty="0"/>
                <a:t>748</a:t>
              </a:r>
            </a:p>
          </p:txBody>
        </p:sp>
        <p:sp>
          <p:nvSpPr>
            <p:cNvPr id="45" name="TextBox 44">
              <a:extLst>
                <a:ext uri="{FF2B5EF4-FFF2-40B4-BE49-F238E27FC236}">
                  <a16:creationId xmlns:a16="http://schemas.microsoft.com/office/drawing/2014/main" id="{F150128D-DE6F-4AC0-B916-259E538900F2}"/>
                </a:ext>
              </a:extLst>
            </p:cNvPr>
            <p:cNvSpPr txBox="1"/>
            <p:nvPr/>
          </p:nvSpPr>
          <p:spPr>
            <a:xfrm>
              <a:off x="2942258" y="3713391"/>
              <a:ext cx="417860" cy="215444"/>
            </a:xfrm>
            <a:prstGeom prst="rect">
              <a:avLst/>
            </a:prstGeom>
            <a:noFill/>
          </p:spPr>
          <p:txBody>
            <a:bodyPr wrap="square" rtlCol="0">
              <a:spAutoFit/>
            </a:bodyPr>
            <a:lstStyle/>
            <a:p>
              <a:pPr algn="ctr"/>
              <a:r>
                <a:rPr lang="en-US" sz="800" dirty="0"/>
                <a:t>569</a:t>
              </a:r>
            </a:p>
          </p:txBody>
        </p:sp>
        <p:sp>
          <p:nvSpPr>
            <p:cNvPr id="46" name="TextBox 45">
              <a:extLst>
                <a:ext uri="{FF2B5EF4-FFF2-40B4-BE49-F238E27FC236}">
                  <a16:creationId xmlns:a16="http://schemas.microsoft.com/office/drawing/2014/main" id="{46CF195C-6E99-43FC-961B-235D3ABEEFA3}"/>
                </a:ext>
              </a:extLst>
            </p:cNvPr>
            <p:cNvSpPr txBox="1"/>
            <p:nvPr/>
          </p:nvSpPr>
          <p:spPr>
            <a:xfrm>
              <a:off x="3302463" y="3713391"/>
              <a:ext cx="417860" cy="215444"/>
            </a:xfrm>
            <a:prstGeom prst="rect">
              <a:avLst/>
            </a:prstGeom>
            <a:noFill/>
          </p:spPr>
          <p:txBody>
            <a:bodyPr wrap="square" rtlCol="0">
              <a:spAutoFit/>
            </a:bodyPr>
            <a:lstStyle/>
            <a:p>
              <a:pPr algn="ctr"/>
              <a:r>
                <a:rPr lang="en-US" sz="800" dirty="0"/>
                <a:t>425</a:t>
              </a:r>
            </a:p>
          </p:txBody>
        </p:sp>
        <p:sp>
          <p:nvSpPr>
            <p:cNvPr id="47" name="TextBox 46">
              <a:extLst>
                <a:ext uri="{FF2B5EF4-FFF2-40B4-BE49-F238E27FC236}">
                  <a16:creationId xmlns:a16="http://schemas.microsoft.com/office/drawing/2014/main" id="{538AB79C-BA65-4141-94BF-4183C184DAD9}"/>
                </a:ext>
              </a:extLst>
            </p:cNvPr>
            <p:cNvSpPr txBox="1"/>
            <p:nvPr/>
          </p:nvSpPr>
          <p:spPr>
            <a:xfrm>
              <a:off x="3642345" y="3713391"/>
              <a:ext cx="417860" cy="215444"/>
            </a:xfrm>
            <a:prstGeom prst="rect">
              <a:avLst/>
            </a:prstGeom>
            <a:noFill/>
          </p:spPr>
          <p:txBody>
            <a:bodyPr wrap="square" rtlCol="0">
              <a:spAutoFit/>
            </a:bodyPr>
            <a:lstStyle/>
            <a:p>
              <a:pPr algn="ctr"/>
              <a:r>
                <a:rPr lang="en-US" sz="800" dirty="0"/>
                <a:t>311</a:t>
              </a:r>
            </a:p>
          </p:txBody>
        </p:sp>
        <p:sp>
          <p:nvSpPr>
            <p:cNvPr id="48" name="TextBox 47">
              <a:extLst>
                <a:ext uri="{FF2B5EF4-FFF2-40B4-BE49-F238E27FC236}">
                  <a16:creationId xmlns:a16="http://schemas.microsoft.com/office/drawing/2014/main" id="{982F3475-ECAC-49A1-AD42-A2E450A43A91}"/>
                </a:ext>
              </a:extLst>
            </p:cNvPr>
            <p:cNvSpPr txBox="1"/>
            <p:nvPr/>
          </p:nvSpPr>
          <p:spPr>
            <a:xfrm>
              <a:off x="3991595" y="3713391"/>
              <a:ext cx="417860" cy="215444"/>
            </a:xfrm>
            <a:prstGeom prst="rect">
              <a:avLst/>
            </a:prstGeom>
            <a:noFill/>
          </p:spPr>
          <p:txBody>
            <a:bodyPr wrap="square" rtlCol="0">
              <a:spAutoFit/>
            </a:bodyPr>
            <a:lstStyle/>
            <a:p>
              <a:pPr algn="ctr"/>
              <a:r>
                <a:rPr lang="en-US" sz="800" dirty="0"/>
                <a:t>224</a:t>
              </a:r>
            </a:p>
          </p:txBody>
        </p:sp>
        <p:sp>
          <p:nvSpPr>
            <p:cNvPr id="49" name="TextBox 48">
              <a:extLst>
                <a:ext uri="{FF2B5EF4-FFF2-40B4-BE49-F238E27FC236}">
                  <a16:creationId xmlns:a16="http://schemas.microsoft.com/office/drawing/2014/main" id="{B5DC8C9A-0487-4B88-BEC3-958EAB4C7E19}"/>
                </a:ext>
              </a:extLst>
            </p:cNvPr>
            <p:cNvSpPr txBox="1"/>
            <p:nvPr/>
          </p:nvSpPr>
          <p:spPr>
            <a:xfrm>
              <a:off x="4347038" y="3713391"/>
              <a:ext cx="417860" cy="215444"/>
            </a:xfrm>
            <a:prstGeom prst="rect">
              <a:avLst/>
            </a:prstGeom>
            <a:noFill/>
          </p:spPr>
          <p:txBody>
            <a:bodyPr wrap="square" rtlCol="0">
              <a:spAutoFit/>
            </a:bodyPr>
            <a:lstStyle/>
            <a:p>
              <a:pPr algn="ctr"/>
              <a:r>
                <a:rPr lang="en-US" sz="800" dirty="0"/>
                <a:t>157</a:t>
              </a:r>
            </a:p>
          </p:txBody>
        </p:sp>
        <p:sp>
          <p:nvSpPr>
            <p:cNvPr id="50" name="TextBox 49">
              <a:extLst>
                <a:ext uri="{FF2B5EF4-FFF2-40B4-BE49-F238E27FC236}">
                  <a16:creationId xmlns:a16="http://schemas.microsoft.com/office/drawing/2014/main" id="{266CEA89-4534-468C-B970-CDDF36E71603}"/>
                </a:ext>
              </a:extLst>
            </p:cNvPr>
            <p:cNvSpPr txBox="1"/>
            <p:nvPr/>
          </p:nvSpPr>
          <p:spPr>
            <a:xfrm>
              <a:off x="4690095" y="3713391"/>
              <a:ext cx="417860" cy="215444"/>
            </a:xfrm>
            <a:prstGeom prst="rect">
              <a:avLst/>
            </a:prstGeom>
            <a:noFill/>
          </p:spPr>
          <p:txBody>
            <a:bodyPr wrap="square" rtlCol="0">
              <a:spAutoFit/>
            </a:bodyPr>
            <a:lstStyle/>
            <a:p>
              <a:pPr algn="ctr"/>
              <a:r>
                <a:rPr lang="en-US" sz="800" dirty="0"/>
                <a:t>103</a:t>
              </a:r>
            </a:p>
          </p:txBody>
        </p:sp>
        <p:sp>
          <p:nvSpPr>
            <p:cNvPr id="51" name="TextBox 50">
              <a:extLst>
                <a:ext uri="{FF2B5EF4-FFF2-40B4-BE49-F238E27FC236}">
                  <a16:creationId xmlns:a16="http://schemas.microsoft.com/office/drawing/2014/main" id="{F2D7E72A-ACD7-4393-BC60-EA6365C52DC0}"/>
                </a:ext>
              </a:extLst>
            </p:cNvPr>
            <p:cNvSpPr txBox="1"/>
            <p:nvPr/>
          </p:nvSpPr>
          <p:spPr>
            <a:xfrm>
              <a:off x="5036013" y="3713391"/>
              <a:ext cx="417860" cy="215444"/>
            </a:xfrm>
            <a:prstGeom prst="rect">
              <a:avLst/>
            </a:prstGeom>
            <a:noFill/>
          </p:spPr>
          <p:txBody>
            <a:bodyPr wrap="square" rtlCol="0">
              <a:spAutoFit/>
            </a:bodyPr>
            <a:lstStyle/>
            <a:p>
              <a:pPr algn="ctr"/>
              <a:r>
                <a:rPr lang="en-US" sz="800" dirty="0"/>
                <a:t>69</a:t>
              </a:r>
            </a:p>
          </p:txBody>
        </p:sp>
        <p:sp>
          <p:nvSpPr>
            <p:cNvPr id="52" name="TextBox 51">
              <a:extLst>
                <a:ext uri="{FF2B5EF4-FFF2-40B4-BE49-F238E27FC236}">
                  <a16:creationId xmlns:a16="http://schemas.microsoft.com/office/drawing/2014/main" id="{68829F1F-6396-47F9-A8D5-B938C90AB608}"/>
                </a:ext>
              </a:extLst>
            </p:cNvPr>
            <p:cNvSpPr txBox="1"/>
            <p:nvPr/>
          </p:nvSpPr>
          <p:spPr>
            <a:xfrm>
              <a:off x="1902288" y="3915003"/>
              <a:ext cx="417860" cy="215444"/>
            </a:xfrm>
            <a:prstGeom prst="rect">
              <a:avLst/>
            </a:prstGeom>
            <a:noFill/>
          </p:spPr>
          <p:txBody>
            <a:bodyPr wrap="square" rtlCol="0">
              <a:spAutoFit/>
            </a:bodyPr>
            <a:lstStyle/>
            <a:p>
              <a:pPr algn="ctr"/>
              <a:r>
                <a:rPr lang="en-US" sz="800" dirty="0"/>
                <a:t>93%</a:t>
              </a:r>
            </a:p>
          </p:txBody>
        </p:sp>
        <p:sp>
          <p:nvSpPr>
            <p:cNvPr id="53" name="TextBox 52">
              <a:extLst>
                <a:ext uri="{FF2B5EF4-FFF2-40B4-BE49-F238E27FC236}">
                  <a16:creationId xmlns:a16="http://schemas.microsoft.com/office/drawing/2014/main" id="{52B5AA02-A3E3-40B8-9A22-415E0E5372FE}"/>
                </a:ext>
              </a:extLst>
            </p:cNvPr>
            <p:cNvSpPr txBox="1"/>
            <p:nvPr/>
          </p:nvSpPr>
          <p:spPr>
            <a:xfrm>
              <a:off x="2600945" y="3915003"/>
              <a:ext cx="417860" cy="215444"/>
            </a:xfrm>
            <a:prstGeom prst="rect">
              <a:avLst/>
            </a:prstGeom>
            <a:noFill/>
          </p:spPr>
          <p:txBody>
            <a:bodyPr wrap="square" rtlCol="0">
              <a:spAutoFit/>
            </a:bodyPr>
            <a:lstStyle/>
            <a:p>
              <a:pPr algn="ctr"/>
              <a:r>
                <a:rPr lang="en-US" sz="800" dirty="0"/>
                <a:t>77%</a:t>
              </a:r>
            </a:p>
          </p:txBody>
        </p:sp>
        <p:sp>
          <p:nvSpPr>
            <p:cNvPr id="54" name="TextBox 53">
              <a:extLst>
                <a:ext uri="{FF2B5EF4-FFF2-40B4-BE49-F238E27FC236}">
                  <a16:creationId xmlns:a16="http://schemas.microsoft.com/office/drawing/2014/main" id="{D0FF5EB1-87B3-4D77-966C-FEF185AB8772}"/>
                </a:ext>
              </a:extLst>
            </p:cNvPr>
            <p:cNvSpPr txBox="1"/>
            <p:nvPr/>
          </p:nvSpPr>
          <p:spPr>
            <a:xfrm>
              <a:off x="3299445" y="3915003"/>
              <a:ext cx="417860" cy="215444"/>
            </a:xfrm>
            <a:prstGeom prst="rect">
              <a:avLst/>
            </a:prstGeom>
            <a:noFill/>
          </p:spPr>
          <p:txBody>
            <a:bodyPr wrap="square" rtlCol="0">
              <a:spAutoFit/>
            </a:bodyPr>
            <a:lstStyle/>
            <a:p>
              <a:pPr algn="ctr"/>
              <a:r>
                <a:rPr lang="en-US" sz="800" dirty="0"/>
                <a:t>62%</a:t>
              </a:r>
            </a:p>
          </p:txBody>
        </p:sp>
        <p:sp>
          <p:nvSpPr>
            <p:cNvPr id="55" name="TextBox 54">
              <a:extLst>
                <a:ext uri="{FF2B5EF4-FFF2-40B4-BE49-F238E27FC236}">
                  <a16:creationId xmlns:a16="http://schemas.microsoft.com/office/drawing/2014/main" id="{53285522-4B56-4131-AA60-0E2D11E5A52D}"/>
                </a:ext>
              </a:extLst>
            </p:cNvPr>
            <p:cNvSpPr txBox="1"/>
            <p:nvPr/>
          </p:nvSpPr>
          <p:spPr>
            <a:xfrm>
              <a:off x="5058514" y="3915003"/>
              <a:ext cx="417860" cy="215444"/>
            </a:xfrm>
            <a:prstGeom prst="rect">
              <a:avLst/>
            </a:prstGeom>
            <a:noFill/>
          </p:spPr>
          <p:txBody>
            <a:bodyPr wrap="square" rtlCol="0">
              <a:spAutoFit/>
            </a:bodyPr>
            <a:lstStyle/>
            <a:p>
              <a:pPr algn="ctr"/>
              <a:r>
                <a:rPr lang="en-US" sz="800" dirty="0"/>
                <a:t>44%</a:t>
              </a:r>
            </a:p>
          </p:txBody>
        </p:sp>
        <p:sp>
          <p:nvSpPr>
            <p:cNvPr id="56" name="TextBox 55">
              <a:extLst>
                <a:ext uri="{FF2B5EF4-FFF2-40B4-BE49-F238E27FC236}">
                  <a16:creationId xmlns:a16="http://schemas.microsoft.com/office/drawing/2014/main" id="{5382F665-D0BE-47FE-9D63-400C9DD0F2CB}"/>
                </a:ext>
              </a:extLst>
            </p:cNvPr>
            <p:cNvSpPr txBox="1"/>
            <p:nvPr/>
          </p:nvSpPr>
          <p:spPr>
            <a:xfrm>
              <a:off x="1781718" y="4075341"/>
              <a:ext cx="796076" cy="215444"/>
            </a:xfrm>
            <a:prstGeom prst="rect">
              <a:avLst/>
            </a:prstGeom>
            <a:noFill/>
          </p:spPr>
          <p:txBody>
            <a:bodyPr wrap="square" rtlCol="0">
              <a:spAutoFit/>
            </a:bodyPr>
            <a:lstStyle/>
            <a:p>
              <a:pPr algn="ctr"/>
              <a:r>
                <a:rPr lang="en-US" sz="800" dirty="0"/>
                <a:t>0.91–0.94</a:t>
              </a:r>
            </a:p>
          </p:txBody>
        </p:sp>
        <p:sp>
          <p:nvSpPr>
            <p:cNvPr id="57" name="TextBox 56">
              <a:extLst>
                <a:ext uri="{FF2B5EF4-FFF2-40B4-BE49-F238E27FC236}">
                  <a16:creationId xmlns:a16="http://schemas.microsoft.com/office/drawing/2014/main" id="{CC644520-721D-41DE-B55C-346EED031D9E}"/>
                </a:ext>
              </a:extLst>
            </p:cNvPr>
            <p:cNvSpPr txBox="1"/>
            <p:nvPr/>
          </p:nvSpPr>
          <p:spPr>
            <a:xfrm>
              <a:off x="2480375" y="4075341"/>
              <a:ext cx="755852" cy="215444"/>
            </a:xfrm>
            <a:prstGeom prst="rect">
              <a:avLst/>
            </a:prstGeom>
            <a:noFill/>
          </p:spPr>
          <p:txBody>
            <a:bodyPr wrap="square" rtlCol="0">
              <a:spAutoFit/>
            </a:bodyPr>
            <a:lstStyle/>
            <a:p>
              <a:pPr algn="ctr"/>
              <a:r>
                <a:rPr lang="en-US" sz="800" dirty="0"/>
                <a:t>0.74–0.79</a:t>
              </a:r>
            </a:p>
          </p:txBody>
        </p:sp>
        <p:sp>
          <p:nvSpPr>
            <p:cNvPr id="58" name="TextBox 57">
              <a:extLst>
                <a:ext uri="{FF2B5EF4-FFF2-40B4-BE49-F238E27FC236}">
                  <a16:creationId xmlns:a16="http://schemas.microsoft.com/office/drawing/2014/main" id="{3E08ECCC-9328-479C-8798-F16F1A772C29}"/>
                </a:ext>
              </a:extLst>
            </p:cNvPr>
            <p:cNvSpPr txBox="1"/>
            <p:nvPr/>
          </p:nvSpPr>
          <p:spPr>
            <a:xfrm>
              <a:off x="3181893" y="4075341"/>
              <a:ext cx="729490" cy="215444"/>
            </a:xfrm>
            <a:prstGeom prst="rect">
              <a:avLst/>
            </a:prstGeom>
            <a:noFill/>
          </p:spPr>
          <p:txBody>
            <a:bodyPr wrap="square" rtlCol="0">
              <a:spAutoFit/>
            </a:bodyPr>
            <a:lstStyle/>
            <a:p>
              <a:pPr algn="ctr"/>
              <a:r>
                <a:rPr lang="en-US" sz="800" dirty="0"/>
                <a:t>0.59–0.65</a:t>
              </a:r>
            </a:p>
          </p:txBody>
        </p:sp>
        <p:sp>
          <p:nvSpPr>
            <p:cNvPr id="59" name="TextBox 58">
              <a:extLst>
                <a:ext uri="{FF2B5EF4-FFF2-40B4-BE49-F238E27FC236}">
                  <a16:creationId xmlns:a16="http://schemas.microsoft.com/office/drawing/2014/main" id="{BEF7911A-F854-4CE6-8265-81424C1913FE}"/>
                </a:ext>
              </a:extLst>
            </p:cNvPr>
            <p:cNvSpPr txBox="1"/>
            <p:nvPr/>
          </p:nvSpPr>
          <p:spPr>
            <a:xfrm>
              <a:off x="4912425" y="4075341"/>
              <a:ext cx="755852" cy="215444"/>
            </a:xfrm>
            <a:prstGeom prst="rect">
              <a:avLst/>
            </a:prstGeom>
            <a:noFill/>
          </p:spPr>
          <p:txBody>
            <a:bodyPr wrap="square" rtlCol="0">
              <a:spAutoFit/>
            </a:bodyPr>
            <a:lstStyle/>
            <a:p>
              <a:pPr algn="ctr"/>
              <a:r>
                <a:rPr lang="en-US" sz="800" dirty="0"/>
                <a:t>0.41–0.49</a:t>
              </a:r>
            </a:p>
          </p:txBody>
        </p:sp>
        <p:sp>
          <p:nvSpPr>
            <p:cNvPr id="60" name="TextBox 59">
              <a:extLst>
                <a:ext uri="{FF2B5EF4-FFF2-40B4-BE49-F238E27FC236}">
                  <a16:creationId xmlns:a16="http://schemas.microsoft.com/office/drawing/2014/main" id="{809EBAA5-1D77-48C9-A72C-13B2E33A2FB7}"/>
                </a:ext>
              </a:extLst>
            </p:cNvPr>
            <p:cNvSpPr txBox="1"/>
            <p:nvPr/>
          </p:nvSpPr>
          <p:spPr>
            <a:xfrm>
              <a:off x="443314" y="3713391"/>
              <a:ext cx="1144042" cy="215444"/>
            </a:xfrm>
            <a:prstGeom prst="rect">
              <a:avLst/>
            </a:prstGeom>
            <a:noFill/>
          </p:spPr>
          <p:txBody>
            <a:bodyPr wrap="square" rtlCol="0">
              <a:spAutoFit/>
            </a:bodyPr>
            <a:lstStyle/>
            <a:p>
              <a:r>
                <a:rPr lang="en-US" sz="800" b="1" dirty="0"/>
                <a:t>Patients at Risk (n)</a:t>
              </a:r>
            </a:p>
          </p:txBody>
        </p:sp>
        <p:sp>
          <p:nvSpPr>
            <p:cNvPr id="61" name="TextBox 60">
              <a:extLst>
                <a:ext uri="{FF2B5EF4-FFF2-40B4-BE49-F238E27FC236}">
                  <a16:creationId xmlns:a16="http://schemas.microsoft.com/office/drawing/2014/main" id="{2B025701-83D8-4442-8DC6-810E43995994}"/>
                </a:ext>
              </a:extLst>
            </p:cNvPr>
            <p:cNvSpPr txBox="1"/>
            <p:nvPr/>
          </p:nvSpPr>
          <p:spPr>
            <a:xfrm>
              <a:off x="438788" y="3918021"/>
              <a:ext cx="981099" cy="215444"/>
            </a:xfrm>
            <a:prstGeom prst="rect">
              <a:avLst/>
            </a:prstGeom>
            <a:noFill/>
          </p:spPr>
          <p:txBody>
            <a:bodyPr wrap="square" rtlCol="0">
              <a:spAutoFit/>
            </a:bodyPr>
            <a:lstStyle/>
            <a:p>
              <a:r>
                <a:rPr lang="en-US" sz="800" b="1" dirty="0"/>
                <a:t>Overall Survival</a:t>
              </a:r>
            </a:p>
          </p:txBody>
        </p:sp>
        <p:sp>
          <p:nvSpPr>
            <p:cNvPr id="62" name="TextBox 61">
              <a:extLst>
                <a:ext uri="{FF2B5EF4-FFF2-40B4-BE49-F238E27FC236}">
                  <a16:creationId xmlns:a16="http://schemas.microsoft.com/office/drawing/2014/main" id="{473EC850-AC92-423A-BF61-99A18767C7B7}"/>
                </a:ext>
              </a:extLst>
            </p:cNvPr>
            <p:cNvSpPr txBox="1"/>
            <p:nvPr/>
          </p:nvSpPr>
          <p:spPr>
            <a:xfrm>
              <a:off x="444823" y="4075341"/>
              <a:ext cx="1351644" cy="215444"/>
            </a:xfrm>
            <a:prstGeom prst="rect">
              <a:avLst/>
            </a:prstGeom>
            <a:noFill/>
          </p:spPr>
          <p:txBody>
            <a:bodyPr wrap="square" rtlCol="0">
              <a:spAutoFit/>
            </a:bodyPr>
            <a:lstStyle/>
            <a:p>
              <a:r>
                <a:rPr lang="en-US" sz="800" dirty="0"/>
                <a:t>95% Confidence Interval</a:t>
              </a:r>
            </a:p>
          </p:txBody>
        </p:sp>
        <p:sp>
          <p:nvSpPr>
            <p:cNvPr id="64" name="TextBox 63">
              <a:extLst>
                <a:ext uri="{FF2B5EF4-FFF2-40B4-BE49-F238E27FC236}">
                  <a16:creationId xmlns:a16="http://schemas.microsoft.com/office/drawing/2014/main" id="{E44A5568-4A45-4C57-8789-452C78246F65}"/>
                </a:ext>
              </a:extLst>
            </p:cNvPr>
            <p:cNvSpPr txBox="1"/>
            <p:nvPr/>
          </p:nvSpPr>
          <p:spPr>
            <a:xfrm rot="16200000">
              <a:off x="1016701" y="2289908"/>
              <a:ext cx="981099" cy="215444"/>
            </a:xfrm>
            <a:prstGeom prst="rect">
              <a:avLst/>
            </a:prstGeom>
            <a:noFill/>
          </p:spPr>
          <p:txBody>
            <a:bodyPr wrap="square" rtlCol="0">
              <a:spAutoFit/>
            </a:bodyPr>
            <a:lstStyle/>
            <a:p>
              <a:r>
                <a:rPr lang="en-US" sz="800" b="1" dirty="0"/>
                <a:t>Overall Survival</a:t>
              </a:r>
            </a:p>
          </p:txBody>
        </p:sp>
        <p:sp>
          <p:nvSpPr>
            <p:cNvPr id="65" name="TextBox 64">
              <a:extLst>
                <a:ext uri="{FF2B5EF4-FFF2-40B4-BE49-F238E27FC236}">
                  <a16:creationId xmlns:a16="http://schemas.microsoft.com/office/drawing/2014/main" id="{5C2FF701-E7F7-4BFB-9D77-0A9A980D2E8E}"/>
                </a:ext>
              </a:extLst>
            </p:cNvPr>
            <p:cNvSpPr txBox="1"/>
            <p:nvPr/>
          </p:nvSpPr>
          <p:spPr>
            <a:xfrm>
              <a:off x="3113424" y="3563428"/>
              <a:ext cx="981099" cy="215444"/>
            </a:xfrm>
            <a:prstGeom prst="rect">
              <a:avLst/>
            </a:prstGeom>
            <a:noFill/>
          </p:spPr>
          <p:txBody>
            <a:bodyPr wrap="square" rtlCol="0">
              <a:spAutoFit/>
            </a:bodyPr>
            <a:lstStyle/>
            <a:p>
              <a:pPr algn="ctr"/>
              <a:r>
                <a:rPr lang="en-US" sz="800" b="1" dirty="0"/>
                <a:t>Years</a:t>
              </a:r>
            </a:p>
          </p:txBody>
        </p:sp>
      </p:grpSp>
      <p:grpSp>
        <p:nvGrpSpPr>
          <p:cNvPr id="212" name="Group 211">
            <a:extLst>
              <a:ext uri="{FF2B5EF4-FFF2-40B4-BE49-F238E27FC236}">
                <a16:creationId xmlns:a16="http://schemas.microsoft.com/office/drawing/2014/main" id="{BD0BD47A-863B-40DE-A32D-226BCB76F5C7}"/>
              </a:ext>
            </a:extLst>
          </p:cNvPr>
          <p:cNvGrpSpPr/>
          <p:nvPr/>
        </p:nvGrpSpPr>
        <p:grpSpPr>
          <a:xfrm>
            <a:off x="5980528" y="1553300"/>
            <a:ext cx="5978085" cy="3720350"/>
            <a:chOff x="5980528" y="1530999"/>
            <a:chExt cx="5978085" cy="3588181"/>
          </a:xfrm>
        </p:grpSpPr>
        <p:sp>
          <p:nvSpPr>
            <p:cNvPr id="20" name="Rectangle 19">
              <a:extLst>
                <a:ext uri="{FF2B5EF4-FFF2-40B4-BE49-F238E27FC236}">
                  <a16:creationId xmlns:a16="http://schemas.microsoft.com/office/drawing/2014/main" id="{B60073F2-C3B8-9C45-912E-1DE5F01F592F}"/>
                </a:ext>
              </a:extLst>
            </p:cNvPr>
            <p:cNvSpPr/>
            <p:nvPr/>
          </p:nvSpPr>
          <p:spPr>
            <a:xfrm>
              <a:off x="6182987" y="1919051"/>
              <a:ext cx="210779" cy="2333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66" name="Straight Connector 65">
              <a:extLst>
                <a:ext uri="{FF2B5EF4-FFF2-40B4-BE49-F238E27FC236}">
                  <a16:creationId xmlns:a16="http://schemas.microsoft.com/office/drawing/2014/main" id="{6156F559-FAB0-4E78-B742-08FFB26E52AD}"/>
                </a:ext>
              </a:extLst>
            </p:cNvPr>
            <p:cNvCxnSpPr/>
            <p:nvPr/>
          </p:nvCxnSpPr>
          <p:spPr>
            <a:xfrm>
              <a:off x="7371616" y="1530999"/>
              <a:ext cx="0" cy="1926167"/>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2E23011-6C56-4054-AB25-600543C613FB}"/>
                </a:ext>
              </a:extLst>
            </p:cNvPr>
            <p:cNvCxnSpPr>
              <a:cxnSpLocks/>
            </p:cNvCxnSpPr>
            <p:nvPr/>
          </p:nvCxnSpPr>
          <p:spPr>
            <a:xfrm flipH="1">
              <a:off x="7369126" y="3457166"/>
              <a:ext cx="3662362"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B65C7CDA-4FE6-4909-A13A-708A8269C3F0}"/>
                </a:ext>
              </a:extLst>
            </p:cNvPr>
            <p:cNvSpPr txBox="1"/>
            <p:nvPr/>
          </p:nvSpPr>
          <p:spPr>
            <a:xfrm>
              <a:off x="7134910" y="3358112"/>
              <a:ext cx="312906" cy="215444"/>
            </a:xfrm>
            <a:prstGeom prst="rect">
              <a:avLst/>
            </a:prstGeom>
            <a:noFill/>
          </p:spPr>
          <p:txBody>
            <a:bodyPr wrap="none" rtlCol="0">
              <a:spAutoFit/>
            </a:bodyPr>
            <a:lstStyle/>
            <a:p>
              <a:pPr algn="r"/>
              <a:r>
                <a:rPr lang="en-US" sz="800" dirty="0"/>
                <a:t>0.0</a:t>
              </a:r>
            </a:p>
          </p:txBody>
        </p:sp>
        <p:sp>
          <p:nvSpPr>
            <p:cNvPr id="69" name="TextBox 68">
              <a:extLst>
                <a:ext uri="{FF2B5EF4-FFF2-40B4-BE49-F238E27FC236}">
                  <a16:creationId xmlns:a16="http://schemas.microsoft.com/office/drawing/2014/main" id="{100C2EC1-1C4C-475B-AD5E-D5EC7416D2ED}"/>
                </a:ext>
              </a:extLst>
            </p:cNvPr>
            <p:cNvSpPr txBox="1"/>
            <p:nvPr/>
          </p:nvSpPr>
          <p:spPr>
            <a:xfrm>
              <a:off x="7134910" y="3002967"/>
              <a:ext cx="312906" cy="215444"/>
            </a:xfrm>
            <a:prstGeom prst="rect">
              <a:avLst/>
            </a:prstGeom>
            <a:noFill/>
          </p:spPr>
          <p:txBody>
            <a:bodyPr wrap="none" rtlCol="0">
              <a:spAutoFit/>
            </a:bodyPr>
            <a:lstStyle/>
            <a:p>
              <a:pPr algn="r"/>
              <a:r>
                <a:rPr lang="en-US" sz="800" dirty="0"/>
                <a:t>0.2</a:t>
              </a:r>
            </a:p>
          </p:txBody>
        </p:sp>
        <p:sp>
          <p:nvSpPr>
            <p:cNvPr id="70" name="TextBox 69">
              <a:extLst>
                <a:ext uri="{FF2B5EF4-FFF2-40B4-BE49-F238E27FC236}">
                  <a16:creationId xmlns:a16="http://schemas.microsoft.com/office/drawing/2014/main" id="{5961128F-1331-4898-A4CF-3BC68B8552C5}"/>
                </a:ext>
              </a:extLst>
            </p:cNvPr>
            <p:cNvSpPr txBox="1"/>
            <p:nvPr/>
          </p:nvSpPr>
          <p:spPr>
            <a:xfrm>
              <a:off x="7134910" y="2645837"/>
              <a:ext cx="312906" cy="215444"/>
            </a:xfrm>
            <a:prstGeom prst="rect">
              <a:avLst/>
            </a:prstGeom>
            <a:noFill/>
          </p:spPr>
          <p:txBody>
            <a:bodyPr wrap="none" rtlCol="0">
              <a:spAutoFit/>
            </a:bodyPr>
            <a:lstStyle/>
            <a:p>
              <a:pPr algn="r"/>
              <a:r>
                <a:rPr lang="en-US" sz="800" dirty="0"/>
                <a:t>0.4</a:t>
              </a:r>
            </a:p>
          </p:txBody>
        </p:sp>
        <p:sp>
          <p:nvSpPr>
            <p:cNvPr id="71" name="TextBox 70">
              <a:extLst>
                <a:ext uri="{FF2B5EF4-FFF2-40B4-BE49-F238E27FC236}">
                  <a16:creationId xmlns:a16="http://schemas.microsoft.com/office/drawing/2014/main" id="{B0B81AFE-2C97-44C0-AFB1-7567C453EE2D}"/>
                </a:ext>
              </a:extLst>
            </p:cNvPr>
            <p:cNvSpPr txBox="1"/>
            <p:nvPr/>
          </p:nvSpPr>
          <p:spPr>
            <a:xfrm>
              <a:off x="7134910" y="2296606"/>
              <a:ext cx="312906" cy="215444"/>
            </a:xfrm>
            <a:prstGeom prst="rect">
              <a:avLst/>
            </a:prstGeom>
            <a:noFill/>
          </p:spPr>
          <p:txBody>
            <a:bodyPr wrap="none" rtlCol="0">
              <a:spAutoFit/>
            </a:bodyPr>
            <a:lstStyle/>
            <a:p>
              <a:pPr algn="r"/>
              <a:r>
                <a:rPr lang="en-US" sz="800" dirty="0"/>
                <a:t>0.6</a:t>
              </a:r>
            </a:p>
          </p:txBody>
        </p:sp>
        <p:sp>
          <p:nvSpPr>
            <p:cNvPr id="72" name="TextBox 71">
              <a:extLst>
                <a:ext uri="{FF2B5EF4-FFF2-40B4-BE49-F238E27FC236}">
                  <a16:creationId xmlns:a16="http://schemas.microsoft.com/office/drawing/2014/main" id="{89753635-9D8A-4E46-BDB1-5383CD783F0D}"/>
                </a:ext>
              </a:extLst>
            </p:cNvPr>
            <p:cNvSpPr txBox="1"/>
            <p:nvPr/>
          </p:nvSpPr>
          <p:spPr>
            <a:xfrm>
              <a:off x="7134910" y="1929121"/>
              <a:ext cx="312906" cy="215444"/>
            </a:xfrm>
            <a:prstGeom prst="rect">
              <a:avLst/>
            </a:prstGeom>
            <a:noFill/>
          </p:spPr>
          <p:txBody>
            <a:bodyPr wrap="none" rtlCol="0">
              <a:spAutoFit/>
            </a:bodyPr>
            <a:lstStyle/>
            <a:p>
              <a:pPr algn="r"/>
              <a:r>
                <a:rPr lang="en-US" sz="800" dirty="0"/>
                <a:t>0.8</a:t>
              </a:r>
            </a:p>
          </p:txBody>
        </p:sp>
        <p:sp>
          <p:nvSpPr>
            <p:cNvPr id="73" name="TextBox 72">
              <a:extLst>
                <a:ext uri="{FF2B5EF4-FFF2-40B4-BE49-F238E27FC236}">
                  <a16:creationId xmlns:a16="http://schemas.microsoft.com/office/drawing/2014/main" id="{F99551DF-8479-4E08-B0DD-3B9121818CED}"/>
                </a:ext>
              </a:extLst>
            </p:cNvPr>
            <p:cNvSpPr txBox="1"/>
            <p:nvPr/>
          </p:nvSpPr>
          <p:spPr>
            <a:xfrm>
              <a:off x="7134909" y="1584074"/>
              <a:ext cx="312907" cy="215444"/>
            </a:xfrm>
            <a:prstGeom prst="rect">
              <a:avLst/>
            </a:prstGeom>
            <a:noFill/>
          </p:spPr>
          <p:txBody>
            <a:bodyPr wrap="none" rtlCol="0">
              <a:spAutoFit/>
            </a:bodyPr>
            <a:lstStyle/>
            <a:p>
              <a:pPr algn="r"/>
              <a:r>
                <a:rPr lang="en-US" sz="800" dirty="0"/>
                <a:t>1.0</a:t>
              </a:r>
            </a:p>
          </p:txBody>
        </p:sp>
        <p:sp>
          <p:nvSpPr>
            <p:cNvPr id="74" name="TextBox 73">
              <a:extLst>
                <a:ext uri="{FF2B5EF4-FFF2-40B4-BE49-F238E27FC236}">
                  <a16:creationId xmlns:a16="http://schemas.microsoft.com/office/drawing/2014/main" id="{B2303E20-D394-4B42-975D-84EF448E44B2}"/>
                </a:ext>
              </a:extLst>
            </p:cNvPr>
            <p:cNvSpPr txBox="1"/>
            <p:nvPr/>
          </p:nvSpPr>
          <p:spPr>
            <a:xfrm>
              <a:off x="7262348" y="3415545"/>
              <a:ext cx="235962" cy="215444"/>
            </a:xfrm>
            <a:prstGeom prst="rect">
              <a:avLst/>
            </a:prstGeom>
            <a:noFill/>
          </p:spPr>
          <p:txBody>
            <a:bodyPr wrap="none" rtlCol="0">
              <a:spAutoFit/>
            </a:bodyPr>
            <a:lstStyle/>
            <a:p>
              <a:pPr algn="ctr"/>
              <a:r>
                <a:rPr lang="en-US" sz="800" dirty="0"/>
                <a:t>0</a:t>
              </a:r>
            </a:p>
          </p:txBody>
        </p:sp>
        <p:sp>
          <p:nvSpPr>
            <p:cNvPr id="75" name="TextBox 74">
              <a:extLst>
                <a:ext uri="{FF2B5EF4-FFF2-40B4-BE49-F238E27FC236}">
                  <a16:creationId xmlns:a16="http://schemas.microsoft.com/office/drawing/2014/main" id="{649E24F0-2A9C-4A00-811B-9D8F6130446E}"/>
                </a:ext>
              </a:extLst>
            </p:cNvPr>
            <p:cNvSpPr txBox="1"/>
            <p:nvPr/>
          </p:nvSpPr>
          <p:spPr>
            <a:xfrm>
              <a:off x="7602867" y="3412716"/>
              <a:ext cx="235962" cy="215444"/>
            </a:xfrm>
            <a:prstGeom prst="rect">
              <a:avLst/>
            </a:prstGeom>
            <a:noFill/>
          </p:spPr>
          <p:txBody>
            <a:bodyPr wrap="none" rtlCol="0">
              <a:spAutoFit/>
            </a:bodyPr>
            <a:lstStyle/>
            <a:p>
              <a:pPr algn="ctr"/>
              <a:r>
                <a:rPr lang="en-US" sz="800" dirty="0"/>
                <a:t>1</a:t>
              </a:r>
            </a:p>
          </p:txBody>
        </p:sp>
        <p:sp>
          <p:nvSpPr>
            <p:cNvPr id="76" name="TextBox 75">
              <a:extLst>
                <a:ext uri="{FF2B5EF4-FFF2-40B4-BE49-F238E27FC236}">
                  <a16:creationId xmlns:a16="http://schemas.microsoft.com/office/drawing/2014/main" id="{0C52A502-DEBA-46B2-820E-3A997CD72101}"/>
                </a:ext>
              </a:extLst>
            </p:cNvPr>
            <p:cNvSpPr txBox="1"/>
            <p:nvPr/>
          </p:nvSpPr>
          <p:spPr>
            <a:xfrm>
              <a:off x="7952910" y="3412716"/>
              <a:ext cx="235962" cy="215444"/>
            </a:xfrm>
            <a:prstGeom prst="rect">
              <a:avLst/>
            </a:prstGeom>
            <a:noFill/>
          </p:spPr>
          <p:txBody>
            <a:bodyPr wrap="none" rtlCol="0">
              <a:spAutoFit/>
            </a:bodyPr>
            <a:lstStyle/>
            <a:p>
              <a:pPr algn="ctr"/>
              <a:r>
                <a:rPr lang="en-US" sz="800" dirty="0"/>
                <a:t>2</a:t>
              </a:r>
            </a:p>
          </p:txBody>
        </p:sp>
        <p:sp>
          <p:nvSpPr>
            <p:cNvPr id="77" name="TextBox 76">
              <a:extLst>
                <a:ext uri="{FF2B5EF4-FFF2-40B4-BE49-F238E27FC236}">
                  <a16:creationId xmlns:a16="http://schemas.microsoft.com/office/drawing/2014/main" id="{4B500786-45A3-48CD-A598-12DF8F00C3C1}"/>
                </a:ext>
              </a:extLst>
            </p:cNvPr>
            <p:cNvSpPr txBox="1"/>
            <p:nvPr/>
          </p:nvSpPr>
          <p:spPr>
            <a:xfrm>
              <a:off x="8288710" y="3412716"/>
              <a:ext cx="235962" cy="215444"/>
            </a:xfrm>
            <a:prstGeom prst="rect">
              <a:avLst/>
            </a:prstGeom>
            <a:noFill/>
          </p:spPr>
          <p:txBody>
            <a:bodyPr wrap="none" rtlCol="0">
              <a:spAutoFit/>
            </a:bodyPr>
            <a:lstStyle/>
            <a:p>
              <a:pPr algn="ctr"/>
              <a:r>
                <a:rPr lang="en-US" sz="800" dirty="0"/>
                <a:t>3</a:t>
              </a:r>
            </a:p>
          </p:txBody>
        </p:sp>
        <p:sp>
          <p:nvSpPr>
            <p:cNvPr id="78" name="TextBox 77">
              <a:extLst>
                <a:ext uri="{FF2B5EF4-FFF2-40B4-BE49-F238E27FC236}">
                  <a16:creationId xmlns:a16="http://schemas.microsoft.com/office/drawing/2014/main" id="{3B92FCD1-DE49-4A15-B1EA-81E7653829EF}"/>
                </a:ext>
              </a:extLst>
            </p:cNvPr>
            <p:cNvSpPr txBox="1"/>
            <p:nvPr/>
          </p:nvSpPr>
          <p:spPr>
            <a:xfrm>
              <a:off x="8629187" y="3412716"/>
              <a:ext cx="235962" cy="215444"/>
            </a:xfrm>
            <a:prstGeom prst="rect">
              <a:avLst/>
            </a:prstGeom>
            <a:noFill/>
          </p:spPr>
          <p:txBody>
            <a:bodyPr wrap="none" rtlCol="0">
              <a:spAutoFit/>
            </a:bodyPr>
            <a:lstStyle/>
            <a:p>
              <a:pPr algn="ctr"/>
              <a:r>
                <a:rPr lang="en-US" sz="800" dirty="0"/>
                <a:t>4</a:t>
              </a:r>
            </a:p>
          </p:txBody>
        </p:sp>
        <p:sp>
          <p:nvSpPr>
            <p:cNvPr id="79" name="TextBox 78">
              <a:extLst>
                <a:ext uri="{FF2B5EF4-FFF2-40B4-BE49-F238E27FC236}">
                  <a16:creationId xmlns:a16="http://schemas.microsoft.com/office/drawing/2014/main" id="{6593A76E-4D70-47EE-B1A6-6AA0D413BDDA}"/>
                </a:ext>
              </a:extLst>
            </p:cNvPr>
            <p:cNvSpPr txBox="1"/>
            <p:nvPr/>
          </p:nvSpPr>
          <p:spPr>
            <a:xfrm>
              <a:off x="8972086" y="3412716"/>
              <a:ext cx="235962" cy="215444"/>
            </a:xfrm>
            <a:prstGeom prst="rect">
              <a:avLst/>
            </a:prstGeom>
            <a:noFill/>
          </p:spPr>
          <p:txBody>
            <a:bodyPr wrap="none" rtlCol="0">
              <a:spAutoFit/>
            </a:bodyPr>
            <a:lstStyle/>
            <a:p>
              <a:pPr algn="ctr"/>
              <a:r>
                <a:rPr lang="en-US" sz="800" dirty="0"/>
                <a:t>5</a:t>
              </a:r>
            </a:p>
          </p:txBody>
        </p:sp>
        <p:sp>
          <p:nvSpPr>
            <p:cNvPr id="80" name="TextBox 79">
              <a:extLst>
                <a:ext uri="{FF2B5EF4-FFF2-40B4-BE49-F238E27FC236}">
                  <a16:creationId xmlns:a16="http://schemas.microsoft.com/office/drawing/2014/main" id="{83ABCABC-3FA7-471D-A521-F81DA5329B66}"/>
                </a:ext>
              </a:extLst>
            </p:cNvPr>
            <p:cNvSpPr txBox="1"/>
            <p:nvPr/>
          </p:nvSpPr>
          <p:spPr>
            <a:xfrm>
              <a:off x="9313927" y="3412716"/>
              <a:ext cx="235962" cy="215444"/>
            </a:xfrm>
            <a:prstGeom prst="rect">
              <a:avLst/>
            </a:prstGeom>
            <a:noFill/>
          </p:spPr>
          <p:txBody>
            <a:bodyPr wrap="none" rtlCol="0">
              <a:spAutoFit/>
            </a:bodyPr>
            <a:lstStyle/>
            <a:p>
              <a:pPr algn="ctr"/>
              <a:r>
                <a:rPr lang="en-US" sz="800" dirty="0"/>
                <a:t>6</a:t>
              </a:r>
            </a:p>
          </p:txBody>
        </p:sp>
        <p:sp>
          <p:nvSpPr>
            <p:cNvPr id="81" name="TextBox 80">
              <a:extLst>
                <a:ext uri="{FF2B5EF4-FFF2-40B4-BE49-F238E27FC236}">
                  <a16:creationId xmlns:a16="http://schemas.microsoft.com/office/drawing/2014/main" id="{B5AFF5A8-116F-4D70-A94C-F86E95056B38}"/>
                </a:ext>
              </a:extLst>
            </p:cNvPr>
            <p:cNvSpPr txBox="1"/>
            <p:nvPr/>
          </p:nvSpPr>
          <p:spPr>
            <a:xfrm>
              <a:off x="9656825" y="3415097"/>
              <a:ext cx="235962" cy="215444"/>
            </a:xfrm>
            <a:prstGeom prst="rect">
              <a:avLst/>
            </a:prstGeom>
            <a:noFill/>
          </p:spPr>
          <p:txBody>
            <a:bodyPr wrap="none" rtlCol="0">
              <a:spAutoFit/>
            </a:bodyPr>
            <a:lstStyle/>
            <a:p>
              <a:pPr algn="ctr"/>
              <a:r>
                <a:rPr lang="en-US" sz="800" dirty="0"/>
                <a:t>7</a:t>
              </a:r>
            </a:p>
          </p:txBody>
        </p:sp>
        <p:sp>
          <p:nvSpPr>
            <p:cNvPr id="82" name="TextBox 81">
              <a:extLst>
                <a:ext uri="{FF2B5EF4-FFF2-40B4-BE49-F238E27FC236}">
                  <a16:creationId xmlns:a16="http://schemas.microsoft.com/office/drawing/2014/main" id="{208DA88C-5F1F-4660-927D-06D678213AD6}"/>
                </a:ext>
              </a:extLst>
            </p:cNvPr>
            <p:cNvSpPr txBox="1"/>
            <p:nvPr/>
          </p:nvSpPr>
          <p:spPr>
            <a:xfrm>
              <a:off x="9999725" y="3412716"/>
              <a:ext cx="235962" cy="215444"/>
            </a:xfrm>
            <a:prstGeom prst="rect">
              <a:avLst/>
            </a:prstGeom>
            <a:noFill/>
          </p:spPr>
          <p:txBody>
            <a:bodyPr wrap="none" rtlCol="0">
              <a:spAutoFit/>
            </a:bodyPr>
            <a:lstStyle/>
            <a:p>
              <a:pPr algn="ctr"/>
              <a:r>
                <a:rPr lang="en-US" sz="800" dirty="0"/>
                <a:t>8</a:t>
              </a:r>
            </a:p>
          </p:txBody>
        </p:sp>
        <p:sp>
          <p:nvSpPr>
            <p:cNvPr id="83" name="TextBox 82">
              <a:extLst>
                <a:ext uri="{FF2B5EF4-FFF2-40B4-BE49-F238E27FC236}">
                  <a16:creationId xmlns:a16="http://schemas.microsoft.com/office/drawing/2014/main" id="{C7A49F38-C00F-4FBD-9CEF-8F9D9271340F}"/>
                </a:ext>
              </a:extLst>
            </p:cNvPr>
            <p:cNvSpPr txBox="1"/>
            <p:nvPr/>
          </p:nvSpPr>
          <p:spPr>
            <a:xfrm>
              <a:off x="10337865" y="3415097"/>
              <a:ext cx="235962" cy="215444"/>
            </a:xfrm>
            <a:prstGeom prst="rect">
              <a:avLst/>
            </a:prstGeom>
            <a:noFill/>
          </p:spPr>
          <p:txBody>
            <a:bodyPr wrap="none" rtlCol="0">
              <a:spAutoFit/>
            </a:bodyPr>
            <a:lstStyle/>
            <a:p>
              <a:pPr algn="ctr"/>
              <a:r>
                <a:rPr lang="en-US" sz="800" dirty="0"/>
                <a:t>9</a:t>
              </a:r>
            </a:p>
          </p:txBody>
        </p:sp>
        <p:sp>
          <p:nvSpPr>
            <p:cNvPr id="84" name="TextBox 83">
              <a:extLst>
                <a:ext uri="{FF2B5EF4-FFF2-40B4-BE49-F238E27FC236}">
                  <a16:creationId xmlns:a16="http://schemas.microsoft.com/office/drawing/2014/main" id="{991A35D9-0B9A-4CCB-917B-C67799FB7663}"/>
                </a:ext>
              </a:extLst>
            </p:cNvPr>
            <p:cNvSpPr txBox="1"/>
            <p:nvPr/>
          </p:nvSpPr>
          <p:spPr>
            <a:xfrm>
              <a:off x="10652733" y="3415097"/>
              <a:ext cx="287259" cy="215444"/>
            </a:xfrm>
            <a:prstGeom prst="rect">
              <a:avLst/>
            </a:prstGeom>
            <a:noFill/>
          </p:spPr>
          <p:txBody>
            <a:bodyPr wrap="none" rtlCol="0">
              <a:spAutoFit/>
            </a:bodyPr>
            <a:lstStyle/>
            <a:p>
              <a:pPr algn="ctr"/>
              <a:r>
                <a:rPr lang="en-US" sz="800" dirty="0"/>
                <a:t>10</a:t>
              </a:r>
            </a:p>
          </p:txBody>
        </p:sp>
        <p:sp>
          <p:nvSpPr>
            <p:cNvPr id="85" name="TextBox 84">
              <a:extLst>
                <a:ext uri="{FF2B5EF4-FFF2-40B4-BE49-F238E27FC236}">
                  <a16:creationId xmlns:a16="http://schemas.microsoft.com/office/drawing/2014/main" id="{FB097422-DE9C-4814-A267-849D890FE35C}"/>
                </a:ext>
              </a:extLst>
            </p:cNvPr>
            <p:cNvSpPr txBox="1"/>
            <p:nvPr/>
          </p:nvSpPr>
          <p:spPr>
            <a:xfrm>
              <a:off x="7173631" y="3749903"/>
              <a:ext cx="417860" cy="507383"/>
            </a:xfrm>
            <a:prstGeom prst="rect">
              <a:avLst/>
            </a:prstGeom>
            <a:noFill/>
          </p:spPr>
          <p:txBody>
            <a:bodyPr wrap="square" rtlCol="0">
              <a:spAutoFit/>
            </a:bodyPr>
            <a:lstStyle/>
            <a:p>
              <a:pPr algn="ctr">
                <a:lnSpc>
                  <a:spcPts val="1100"/>
                </a:lnSpc>
              </a:pPr>
              <a:r>
                <a:rPr lang="en-US" sz="800" dirty="0"/>
                <a:t>76</a:t>
              </a:r>
            </a:p>
            <a:p>
              <a:pPr algn="ctr">
                <a:lnSpc>
                  <a:spcPts val="1100"/>
                </a:lnSpc>
              </a:pPr>
              <a:r>
                <a:rPr lang="en-US" sz="800" dirty="0"/>
                <a:t>551</a:t>
              </a:r>
            </a:p>
            <a:p>
              <a:pPr algn="ctr">
                <a:lnSpc>
                  <a:spcPts val="1100"/>
                </a:lnSpc>
              </a:pPr>
              <a:r>
                <a:rPr lang="en-US" sz="800" dirty="0"/>
                <a:t>984</a:t>
              </a:r>
            </a:p>
          </p:txBody>
        </p:sp>
        <p:sp>
          <p:nvSpPr>
            <p:cNvPr id="99" name="TextBox 98">
              <a:extLst>
                <a:ext uri="{FF2B5EF4-FFF2-40B4-BE49-F238E27FC236}">
                  <a16:creationId xmlns:a16="http://schemas.microsoft.com/office/drawing/2014/main" id="{7E1F6427-587E-4E6F-A5EC-2005AF875E8F}"/>
                </a:ext>
              </a:extLst>
            </p:cNvPr>
            <p:cNvSpPr txBox="1"/>
            <p:nvPr/>
          </p:nvSpPr>
          <p:spPr>
            <a:xfrm>
              <a:off x="7353300" y="4357524"/>
              <a:ext cx="825117" cy="276551"/>
            </a:xfrm>
            <a:prstGeom prst="rect">
              <a:avLst/>
            </a:prstGeom>
            <a:noFill/>
          </p:spPr>
          <p:txBody>
            <a:bodyPr wrap="square" rtlCol="0">
              <a:spAutoFit/>
            </a:bodyPr>
            <a:lstStyle/>
            <a:p>
              <a:pPr algn="ctr">
                <a:lnSpc>
                  <a:spcPts val="700"/>
                </a:lnSpc>
              </a:pPr>
              <a:r>
                <a:rPr lang="en-US" sz="800" dirty="0"/>
                <a:t>94%</a:t>
              </a:r>
            </a:p>
            <a:p>
              <a:pPr algn="ctr">
                <a:lnSpc>
                  <a:spcPts val="700"/>
                </a:lnSpc>
              </a:pPr>
              <a:r>
                <a:rPr lang="en-US" sz="800" dirty="0"/>
                <a:t>(0.89–1.00)</a:t>
              </a:r>
            </a:p>
          </p:txBody>
        </p:sp>
        <p:sp>
          <p:nvSpPr>
            <p:cNvPr id="104" name="TextBox 103">
              <a:extLst>
                <a:ext uri="{FF2B5EF4-FFF2-40B4-BE49-F238E27FC236}">
                  <a16:creationId xmlns:a16="http://schemas.microsoft.com/office/drawing/2014/main" id="{8F9F486E-B390-4917-83D2-EF34C366ED2E}"/>
                </a:ext>
              </a:extLst>
            </p:cNvPr>
            <p:cNvSpPr txBox="1"/>
            <p:nvPr/>
          </p:nvSpPr>
          <p:spPr>
            <a:xfrm>
              <a:off x="6024054" y="3577480"/>
              <a:ext cx="1159388" cy="215444"/>
            </a:xfrm>
            <a:prstGeom prst="rect">
              <a:avLst/>
            </a:prstGeom>
            <a:noFill/>
          </p:spPr>
          <p:txBody>
            <a:bodyPr wrap="square" rtlCol="0">
              <a:spAutoFit/>
            </a:bodyPr>
            <a:lstStyle/>
            <a:p>
              <a:r>
                <a:rPr lang="en-US" sz="800" b="1" dirty="0"/>
                <a:t>Patients at Risk (n)</a:t>
              </a:r>
            </a:p>
          </p:txBody>
        </p:sp>
        <p:sp>
          <p:nvSpPr>
            <p:cNvPr id="105" name="TextBox 104">
              <a:extLst>
                <a:ext uri="{FF2B5EF4-FFF2-40B4-BE49-F238E27FC236}">
                  <a16:creationId xmlns:a16="http://schemas.microsoft.com/office/drawing/2014/main" id="{2267A80F-9119-463C-B4AB-0D94D2108419}"/>
                </a:ext>
              </a:extLst>
            </p:cNvPr>
            <p:cNvSpPr txBox="1"/>
            <p:nvPr/>
          </p:nvSpPr>
          <p:spPr>
            <a:xfrm>
              <a:off x="5980528" y="4243186"/>
              <a:ext cx="1479345" cy="215444"/>
            </a:xfrm>
            <a:prstGeom prst="rect">
              <a:avLst/>
            </a:prstGeom>
            <a:noFill/>
          </p:spPr>
          <p:txBody>
            <a:bodyPr wrap="square" rtlCol="0">
              <a:spAutoFit/>
            </a:bodyPr>
            <a:lstStyle/>
            <a:p>
              <a:r>
                <a:rPr lang="en-US" sz="800" b="1" dirty="0"/>
                <a:t>Overall Survival (95%CI)</a:t>
              </a:r>
            </a:p>
          </p:txBody>
        </p:sp>
        <p:sp>
          <p:nvSpPr>
            <p:cNvPr id="107" name="TextBox 106">
              <a:extLst>
                <a:ext uri="{FF2B5EF4-FFF2-40B4-BE49-F238E27FC236}">
                  <a16:creationId xmlns:a16="http://schemas.microsoft.com/office/drawing/2014/main" id="{818DA523-7BDD-435E-AE50-F15582270071}"/>
                </a:ext>
              </a:extLst>
            </p:cNvPr>
            <p:cNvSpPr txBox="1"/>
            <p:nvPr/>
          </p:nvSpPr>
          <p:spPr>
            <a:xfrm rot="16200000">
              <a:off x="6627779" y="2292674"/>
              <a:ext cx="981099" cy="215444"/>
            </a:xfrm>
            <a:prstGeom prst="rect">
              <a:avLst/>
            </a:prstGeom>
            <a:noFill/>
          </p:spPr>
          <p:txBody>
            <a:bodyPr wrap="square" rtlCol="0">
              <a:spAutoFit/>
            </a:bodyPr>
            <a:lstStyle/>
            <a:p>
              <a:r>
                <a:rPr lang="en-US" sz="800" b="1" dirty="0"/>
                <a:t>Overall Survival</a:t>
              </a:r>
            </a:p>
          </p:txBody>
        </p:sp>
        <p:sp>
          <p:nvSpPr>
            <p:cNvPr id="108" name="TextBox 107">
              <a:extLst>
                <a:ext uri="{FF2B5EF4-FFF2-40B4-BE49-F238E27FC236}">
                  <a16:creationId xmlns:a16="http://schemas.microsoft.com/office/drawing/2014/main" id="{A3AB93D3-5342-4218-926C-3C5395461DE2}"/>
                </a:ext>
              </a:extLst>
            </p:cNvPr>
            <p:cNvSpPr txBox="1"/>
            <p:nvPr/>
          </p:nvSpPr>
          <p:spPr>
            <a:xfrm>
              <a:off x="8724502" y="3566194"/>
              <a:ext cx="981099" cy="215444"/>
            </a:xfrm>
            <a:prstGeom prst="rect">
              <a:avLst/>
            </a:prstGeom>
            <a:noFill/>
          </p:spPr>
          <p:txBody>
            <a:bodyPr wrap="square" rtlCol="0">
              <a:spAutoFit/>
            </a:bodyPr>
            <a:lstStyle/>
            <a:p>
              <a:pPr algn="ctr"/>
              <a:r>
                <a:rPr lang="en-US" sz="800" b="1" dirty="0"/>
                <a:t>Years</a:t>
              </a:r>
            </a:p>
          </p:txBody>
        </p:sp>
        <p:sp>
          <p:nvSpPr>
            <p:cNvPr id="152" name="TextBox 151">
              <a:extLst>
                <a:ext uri="{FF2B5EF4-FFF2-40B4-BE49-F238E27FC236}">
                  <a16:creationId xmlns:a16="http://schemas.microsoft.com/office/drawing/2014/main" id="{8516C0AF-B252-476B-BDB6-A75E68C61936}"/>
                </a:ext>
              </a:extLst>
            </p:cNvPr>
            <p:cNvSpPr txBox="1"/>
            <p:nvPr/>
          </p:nvSpPr>
          <p:spPr>
            <a:xfrm>
              <a:off x="6254293" y="3757597"/>
              <a:ext cx="913869" cy="200055"/>
            </a:xfrm>
            <a:prstGeom prst="rect">
              <a:avLst/>
            </a:prstGeom>
            <a:noFill/>
          </p:spPr>
          <p:txBody>
            <a:bodyPr wrap="square" rtlCol="0">
              <a:spAutoFit/>
            </a:bodyPr>
            <a:lstStyle/>
            <a:p>
              <a:r>
                <a:rPr lang="en-US" sz="700" b="1" dirty="0"/>
                <a:t>Triple combo</a:t>
              </a:r>
            </a:p>
          </p:txBody>
        </p:sp>
        <p:sp>
          <p:nvSpPr>
            <p:cNvPr id="153" name="TextBox 152">
              <a:extLst>
                <a:ext uri="{FF2B5EF4-FFF2-40B4-BE49-F238E27FC236}">
                  <a16:creationId xmlns:a16="http://schemas.microsoft.com/office/drawing/2014/main" id="{4487D4A6-F160-44AE-91DA-1EB253C79718}"/>
                </a:ext>
              </a:extLst>
            </p:cNvPr>
            <p:cNvSpPr txBox="1"/>
            <p:nvPr/>
          </p:nvSpPr>
          <p:spPr>
            <a:xfrm>
              <a:off x="6255086" y="3900472"/>
              <a:ext cx="808759" cy="204812"/>
            </a:xfrm>
            <a:prstGeom prst="rect">
              <a:avLst/>
            </a:prstGeom>
            <a:noFill/>
          </p:spPr>
          <p:txBody>
            <a:bodyPr wrap="square" rtlCol="0">
              <a:spAutoFit/>
            </a:bodyPr>
            <a:lstStyle/>
            <a:p>
              <a:r>
                <a:rPr lang="en-US" sz="700" b="1" dirty="0"/>
                <a:t>Dual combo</a:t>
              </a:r>
            </a:p>
          </p:txBody>
        </p:sp>
        <p:sp>
          <p:nvSpPr>
            <p:cNvPr id="154" name="TextBox 153">
              <a:extLst>
                <a:ext uri="{FF2B5EF4-FFF2-40B4-BE49-F238E27FC236}">
                  <a16:creationId xmlns:a16="http://schemas.microsoft.com/office/drawing/2014/main" id="{B96B59AB-45F7-4E6F-88DA-7AC376112E10}"/>
                </a:ext>
              </a:extLst>
            </p:cNvPr>
            <p:cNvSpPr txBox="1"/>
            <p:nvPr/>
          </p:nvSpPr>
          <p:spPr>
            <a:xfrm>
              <a:off x="6241513" y="4052872"/>
              <a:ext cx="839674" cy="200055"/>
            </a:xfrm>
            <a:prstGeom prst="rect">
              <a:avLst/>
            </a:prstGeom>
            <a:noFill/>
          </p:spPr>
          <p:txBody>
            <a:bodyPr wrap="square" rtlCol="0">
              <a:spAutoFit/>
            </a:bodyPr>
            <a:lstStyle/>
            <a:p>
              <a:r>
                <a:rPr lang="en-US" sz="700" b="1" dirty="0"/>
                <a:t>Monotherapy</a:t>
              </a:r>
            </a:p>
          </p:txBody>
        </p:sp>
        <p:sp>
          <p:nvSpPr>
            <p:cNvPr id="155" name="TextBox 154">
              <a:extLst>
                <a:ext uri="{FF2B5EF4-FFF2-40B4-BE49-F238E27FC236}">
                  <a16:creationId xmlns:a16="http://schemas.microsoft.com/office/drawing/2014/main" id="{8D9B2E9C-D827-45C9-876A-6DADBE83A2BF}"/>
                </a:ext>
              </a:extLst>
            </p:cNvPr>
            <p:cNvSpPr txBox="1"/>
            <p:nvPr/>
          </p:nvSpPr>
          <p:spPr>
            <a:xfrm>
              <a:off x="6373526" y="4395365"/>
              <a:ext cx="1300003" cy="200055"/>
            </a:xfrm>
            <a:prstGeom prst="rect">
              <a:avLst/>
            </a:prstGeom>
            <a:noFill/>
          </p:spPr>
          <p:txBody>
            <a:bodyPr wrap="square" rtlCol="0">
              <a:spAutoFit/>
            </a:bodyPr>
            <a:lstStyle/>
            <a:p>
              <a:r>
                <a:rPr lang="en-US" sz="700" b="1" dirty="0"/>
                <a:t>Triple combo</a:t>
              </a:r>
            </a:p>
          </p:txBody>
        </p:sp>
        <p:sp>
          <p:nvSpPr>
            <p:cNvPr id="156" name="TextBox 155">
              <a:extLst>
                <a:ext uri="{FF2B5EF4-FFF2-40B4-BE49-F238E27FC236}">
                  <a16:creationId xmlns:a16="http://schemas.microsoft.com/office/drawing/2014/main" id="{51148FBD-8DC5-490F-920C-5EA3C6D72373}"/>
                </a:ext>
              </a:extLst>
            </p:cNvPr>
            <p:cNvSpPr txBox="1"/>
            <p:nvPr/>
          </p:nvSpPr>
          <p:spPr>
            <a:xfrm>
              <a:off x="6374245" y="4624914"/>
              <a:ext cx="841735" cy="200055"/>
            </a:xfrm>
            <a:prstGeom prst="rect">
              <a:avLst/>
            </a:prstGeom>
            <a:noFill/>
          </p:spPr>
          <p:txBody>
            <a:bodyPr wrap="square" rtlCol="0">
              <a:spAutoFit/>
            </a:bodyPr>
            <a:lstStyle/>
            <a:p>
              <a:r>
                <a:rPr lang="en-US" sz="700" b="1" dirty="0"/>
                <a:t>Dual combo</a:t>
              </a:r>
            </a:p>
          </p:txBody>
        </p:sp>
        <p:sp>
          <p:nvSpPr>
            <p:cNvPr id="157" name="TextBox 156">
              <a:extLst>
                <a:ext uri="{FF2B5EF4-FFF2-40B4-BE49-F238E27FC236}">
                  <a16:creationId xmlns:a16="http://schemas.microsoft.com/office/drawing/2014/main" id="{08C1BA24-5DF0-4886-BC28-68F4A214B7E6}"/>
                </a:ext>
              </a:extLst>
            </p:cNvPr>
            <p:cNvSpPr txBox="1"/>
            <p:nvPr/>
          </p:nvSpPr>
          <p:spPr>
            <a:xfrm>
              <a:off x="6370638" y="4863990"/>
              <a:ext cx="797524" cy="200055"/>
            </a:xfrm>
            <a:prstGeom prst="rect">
              <a:avLst/>
            </a:prstGeom>
            <a:noFill/>
          </p:spPr>
          <p:txBody>
            <a:bodyPr wrap="square" rtlCol="0">
              <a:spAutoFit/>
            </a:bodyPr>
            <a:lstStyle/>
            <a:p>
              <a:r>
                <a:rPr lang="en-US" sz="700" b="1" dirty="0"/>
                <a:t>Monotherapy</a:t>
              </a:r>
            </a:p>
          </p:txBody>
        </p:sp>
        <p:grpSp>
          <p:nvGrpSpPr>
            <p:cNvPr id="169" name="Group 168">
              <a:extLst>
                <a:ext uri="{FF2B5EF4-FFF2-40B4-BE49-F238E27FC236}">
                  <a16:creationId xmlns:a16="http://schemas.microsoft.com/office/drawing/2014/main" id="{D8F4C8D0-9990-45EB-B71B-9653F460AD61}"/>
                </a:ext>
              </a:extLst>
            </p:cNvPr>
            <p:cNvGrpSpPr/>
            <p:nvPr/>
          </p:nvGrpSpPr>
          <p:grpSpPr>
            <a:xfrm>
              <a:off x="7004050" y="3815159"/>
              <a:ext cx="212724" cy="84931"/>
              <a:chOff x="6789738" y="5372895"/>
              <a:chExt cx="212724" cy="84931"/>
            </a:xfrm>
          </p:grpSpPr>
          <p:cxnSp>
            <p:nvCxnSpPr>
              <p:cNvPr id="163" name="Straight Connector 162">
                <a:extLst>
                  <a:ext uri="{FF2B5EF4-FFF2-40B4-BE49-F238E27FC236}">
                    <a16:creationId xmlns:a16="http://schemas.microsoft.com/office/drawing/2014/main" id="{4EB30166-A426-493E-BBDE-5A0514E06CA2}"/>
                  </a:ext>
                </a:extLst>
              </p:cNvPr>
              <p:cNvCxnSpPr/>
              <p:nvPr/>
            </p:nvCxnSpPr>
            <p:spPr>
              <a:xfrm>
                <a:off x="6789738" y="5448300"/>
                <a:ext cx="106362"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FC1C09A6-9A76-4812-9EDC-CB3DEAA87AA7}"/>
                  </a:ext>
                </a:extLst>
              </p:cNvPr>
              <p:cNvCxnSpPr>
                <a:cxnSpLocks/>
              </p:cNvCxnSpPr>
              <p:nvPr/>
            </p:nvCxnSpPr>
            <p:spPr>
              <a:xfrm flipV="1">
                <a:off x="6896100" y="5372895"/>
                <a:ext cx="0" cy="8493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7F7044BF-FED1-41AF-B272-2F7E2B332A85}"/>
                  </a:ext>
                </a:extLst>
              </p:cNvPr>
              <p:cNvCxnSpPr/>
              <p:nvPr/>
            </p:nvCxnSpPr>
            <p:spPr>
              <a:xfrm>
                <a:off x="6896100" y="5382419"/>
                <a:ext cx="106362"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B0D26EF2-AC4E-4297-8FD9-F93B48CBD540}"/>
                  </a:ext>
                </a:extLst>
              </p:cNvPr>
              <p:cNvCxnSpPr>
                <a:cxnSpLocks/>
              </p:cNvCxnSpPr>
              <p:nvPr/>
            </p:nvCxnSpPr>
            <p:spPr>
              <a:xfrm flipV="1">
                <a:off x="7001668" y="5372895"/>
                <a:ext cx="0" cy="8493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0" name="Group 169">
              <a:extLst>
                <a:ext uri="{FF2B5EF4-FFF2-40B4-BE49-F238E27FC236}">
                  <a16:creationId xmlns:a16="http://schemas.microsoft.com/office/drawing/2014/main" id="{1CAEDCA4-E3F1-42B8-AC44-987DE72AA915}"/>
                </a:ext>
              </a:extLst>
            </p:cNvPr>
            <p:cNvGrpSpPr/>
            <p:nvPr/>
          </p:nvGrpSpPr>
          <p:grpSpPr>
            <a:xfrm>
              <a:off x="7006431" y="3962796"/>
              <a:ext cx="212724" cy="84931"/>
              <a:chOff x="6789738" y="5372895"/>
              <a:chExt cx="212724" cy="84931"/>
            </a:xfrm>
          </p:grpSpPr>
          <p:cxnSp>
            <p:nvCxnSpPr>
              <p:cNvPr id="171" name="Straight Connector 170">
                <a:extLst>
                  <a:ext uri="{FF2B5EF4-FFF2-40B4-BE49-F238E27FC236}">
                    <a16:creationId xmlns:a16="http://schemas.microsoft.com/office/drawing/2014/main" id="{FEBB0E73-2515-4CC1-97A2-AEC1C0ADB0A2}"/>
                  </a:ext>
                </a:extLst>
              </p:cNvPr>
              <p:cNvCxnSpPr/>
              <p:nvPr/>
            </p:nvCxnSpPr>
            <p:spPr>
              <a:xfrm>
                <a:off x="6789738" y="5448300"/>
                <a:ext cx="106362" cy="0"/>
              </a:xfrm>
              <a:prstGeom prst="line">
                <a:avLst/>
              </a:prstGeom>
              <a:ln w="19050">
                <a:solidFill>
                  <a:srgbClr val="85D6FF"/>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A7065C6F-0FB0-4C37-B741-DE1173B3218F}"/>
                  </a:ext>
                </a:extLst>
              </p:cNvPr>
              <p:cNvCxnSpPr>
                <a:cxnSpLocks/>
              </p:cNvCxnSpPr>
              <p:nvPr/>
            </p:nvCxnSpPr>
            <p:spPr>
              <a:xfrm flipV="1">
                <a:off x="6896100" y="5372895"/>
                <a:ext cx="0" cy="84931"/>
              </a:xfrm>
              <a:prstGeom prst="line">
                <a:avLst/>
              </a:prstGeom>
              <a:ln w="19050">
                <a:solidFill>
                  <a:srgbClr val="85D6FF"/>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4B8E2E3A-0EEB-4176-BADF-A72449D59767}"/>
                  </a:ext>
                </a:extLst>
              </p:cNvPr>
              <p:cNvCxnSpPr/>
              <p:nvPr/>
            </p:nvCxnSpPr>
            <p:spPr>
              <a:xfrm>
                <a:off x="6896100" y="5380038"/>
                <a:ext cx="106362" cy="0"/>
              </a:xfrm>
              <a:prstGeom prst="line">
                <a:avLst/>
              </a:prstGeom>
              <a:ln w="19050">
                <a:solidFill>
                  <a:srgbClr val="85D6FF"/>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1E3235D2-E032-41C5-BA0B-10FADA6B7F81}"/>
                  </a:ext>
                </a:extLst>
              </p:cNvPr>
              <p:cNvCxnSpPr>
                <a:cxnSpLocks/>
              </p:cNvCxnSpPr>
              <p:nvPr/>
            </p:nvCxnSpPr>
            <p:spPr>
              <a:xfrm flipV="1">
                <a:off x="7001668" y="5372895"/>
                <a:ext cx="0" cy="84931"/>
              </a:xfrm>
              <a:prstGeom prst="line">
                <a:avLst/>
              </a:prstGeom>
              <a:ln w="19050">
                <a:solidFill>
                  <a:srgbClr val="85D6FF"/>
                </a:solidFill>
              </a:ln>
            </p:spPr>
            <p:style>
              <a:lnRef idx="1">
                <a:schemeClr val="accent1"/>
              </a:lnRef>
              <a:fillRef idx="0">
                <a:schemeClr val="accent1"/>
              </a:fillRef>
              <a:effectRef idx="0">
                <a:schemeClr val="accent1"/>
              </a:effectRef>
              <a:fontRef idx="minor">
                <a:schemeClr val="tx1"/>
              </a:fontRef>
            </p:style>
          </p:cxnSp>
        </p:grpSp>
        <p:grpSp>
          <p:nvGrpSpPr>
            <p:cNvPr id="175" name="Group 174">
              <a:extLst>
                <a:ext uri="{FF2B5EF4-FFF2-40B4-BE49-F238E27FC236}">
                  <a16:creationId xmlns:a16="http://schemas.microsoft.com/office/drawing/2014/main" id="{AB8302D3-7407-4BF3-9C41-6C6F1F3B7D95}"/>
                </a:ext>
              </a:extLst>
            </p:cNvPr>
            <p:cNvGrpSpPr/>
            <p:nvPr/>
          </p:nvGrpSpPr>
          <p:grpSpPr>
            <a:xfrm>
              <a:off x="7004050" y="4119960"/>
              <a:ext cx="212724" cy="84931"/>
              <a:chOff x="6789738" y="5372895"/>
              <a:chExt cx="212724" cy="84931"/>
            </a:xfrm>
          </p:grpSpPr>
          <p:cxnSp>
            <p:nvCxnSpPr>
              <p:cNvPr id="176" name="Straight Connector 175">
                <a:extLst>
                  <a:ext uri="{FF2B5EF4-FFF2-40B4-BE49-F238E27FC236}">
                    <a16:creationId xmlns:a16="http://schemas.microsoft.com/office/drawing/2014/main" id="{C0EC7C11-2D4C-42F7-9BA2-2C0A4FF58CB6}"/>
                  </a:ext>
                </a:extLst>
              </p:cNvPr>
              <p:cNvCxnSpPr/>
              <p:nvPr/>
            </p:nvCxnSpPr>
            <p:spPr>
              <a:xfrm>
                <a:off x="6789738" y="5448300"/>
                <a:ext cx="106362" cy="0"/>
              </a:xfrm>
              <a:prstGeom prst="line">
                <a:avLst/>
              </a:prstGeom>
              <a:ln w="19050">
                <a:solidFill>
                  <a:srgbClr val="00FF99"/>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C99A4831-8AA1-446F-B70C-EBB3A222527B}"/>
                  </a:ext>
                </a:extLst>
              </p:cNvPr>
              <p:cNvCxnSpPr>
                <a:cxnSpLocks/>
              </p:cNvCxnSpPr>
              <p:nvPr/>
            </p:nvCxnSpPr>
            <p:spPr>
              <a:xfrm flipV="1">
                <a:off x="6896100" y="5372895"/>
                <a:ext cx="0" cy="84931"/>
              </a:xfrm>
              <a:prstGeom prst="line">
                <a:avLst/>
              </a:prstGeom>
              <a:ln w="19050">
                <a:solidFill>
                  <a:srgbClr val="00FF99"/>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1BD1359E-CE8E-4E56-A404-92962FC7A693}"/>
                  </a:ext>
                </a:extLst>
              </p:cNvPr>
              <p:cNvCxnSpPr/>
              <p:nvPr/>
            </p:nvCxnSpPr>
            <p:spPr>
              <a:xfrm>
                <a:off x="6896100" y="5382419"/>
                <a:ext cx="106362" cy="0"/>
              </a:xfrm>
              <a:prstGeom prst="line">
                <a:avLst/>
              </a:prstGeom>
              <a:ln w="19050">
                <a:solidFill>
                  <a:srgbClr val="00FF99"/>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622F475D-2DC1-4175-80C3-60A8BBA356C1}"/>
                  </a:ext>
                </a:extLst>
              </p:cNvPr>
              <p:cNvCxnSpPr>
                <a:cxnSpLocks/>
              </p:cNvCxnSpPr>
              <p:nvPr/>
            </p:nvCxnSpPr>
            <p:spPr>
              <a:xfrm flipV="1">
                <a:off x="7001668" y="5372895"/>
                <a:ext cx="0" cy="84931"/>
              </a:xfrm>
              <a:prstGeom prst="line">
                <a:avLst/>
              </a:prstGeom>
              <a:ln w="19050">
                <a:solidFill>
                  <a:srgbClr val="00FF99"/>
                </a:solidFill>
              </a:ln>
            </p:spPr>
            <p:style>
              <a:lnRef idx="1">
                <a:schemeClr val="accent1"/>
              </a:lnRef>
              <a:fillRef idx="0">
                <a:schemeClr val="accent1"/>
              </a:fillRef>
              <a:effectRef idx="0">
                <a:schemeClr val="accent1"/>
              </a:effectRef>
              <a:fontRef idx="minor">
                <a:schemeClr val="tx1"/>
              </a:fontRef>
            </p:style>
          </p:cxnSp>
        </p:grpSp>
        <p:sp>
          <p:nvSpPr>
            <p:cNvPr id="180" name="TextBox 179">
              <a:extLst>
                <a:ext uri="{FF2B5EF4-FFF2-40B4-BE49-F238E27FC236}">
                  <a16:creationId xmlns:a16="http://schemas.microsoft.com/office/drawing/2014/main" id="{10AA6307-6893-49C1-9D39-309581A21879}"/>
                </a:ext>
              </a:extLst>
            </p:cNvPr>
            <p:cNvSpPr txBox="1"/>
            <p:nvPr/>
          </p:nvSpPr>
          <p:spPr>
            <a:xfrm>
              <a:off x="7511083" y="3746808"/>
              <a:ext cx="417860" cy="507383"/>
            </a:xfrm>
            <a:prstGeom prst="rect">
              <a:avLst/>
            </a:prstGeom>
            <a:noFill/>
          </p:spPr>
          <p:txBody>
            <a:bodyPr wrap="square" rtlCol="0">
              <a:spAutoFit/>
            </a:bodyPr>
            <a:lstStyle/>
            <a:p>
              <a:pPr algn="ctr">
                <a:lnSpc>
                  <a:spcPts val="1100"/>
                </a:lnSpc>
              </a:pPr>
              <a:r>
                <a:rPr lang="en-US" sz="800" dirty="0"/>
                <a:t>59</a:t>
              </a:r>
            </a:p>
            <a:p>
              <a:pPr algn="ctr">
                <a:lnSpc>
                  <a:spcPts val="1100"/>
                </a:lnSpc>
              </a:pPr>
              <a:r>
                <a:rPr lang="en-US" sz="800" dirty="0"/>
                <a:t>418</a:t>
              </a:r>
            </a:p>
            <a:p>
              <a:pPr algn="ctr">
                <a:lnSpc>
                  <a:spcPts val="1100"/>
                </a:lnSpc>
              </a:pPr>
              <a:r>
                <a:rPr lang="en-US" sz="800" dirty="0"/>
                <a:t>786</a:t>
              </a:r>
            </a:p>
          </p:txBody>
        </p:sp>
        <p:sp>
          <p:nvSpPr>
            <p:cNvPr id="181" name="TextBox 180">
              <a:extLst>
                <a:ext uri="{FF2B5EF4-FFF2-40B4-BE49-F238E27FC236}">
                  <a16:creationId xmlns:a16="http://schemas.microsoft.com/office/drawing/2014/main" id="{947A7274-61A8-4A05-838E-A8C35C0E3239}"/>
                </a:ext>
              </a:extLst>
            </p:cNvPr>
            <p:cNvSpPr txBox="1"/>
            <p:nvPr/>
          </p:nvSpPr>
          <p:spPr>
            <a:xfrm>
              <a:off x="7860333" y="3746808"/>
              <a:ext cx="417860" cy="507383"/>
            </a:xfrm>
            <a:prstGeom prst="rect">
              <a:avLst/>
            </a:prstGeom>
            <a:noFill/>
          </p:spPr>
          <p:txBody>
            <a:bodyPr wrap="square" rtlCol="0">
              <a:spAutoFit/>
            </a:bodyPr>
            <a:lstStyle/>
            <a:p>
              <a:pPr algn="ctr">
                <a:lnSpc>
                  <a:spcPts val="1100"/>
                </a:lnSpc>
              </a:pPr>
              <a:r>
                <a:rPr lang="en-US" sz="800" dirty="0"/>
                <a:t>52</a:t>
              </a:r>
            </a:p>
            <a:p>
              <a:pPr algn="ctr">
                <a:lnSpc>
                  <a:spcPts val="1100"/>
                </a:lnSpc>
              </a:pPr>
              <a:r>
                <a:rPr lang="en-US" sz="800" dirty="0"/>
                <a:t>299</a:t>
              </a:r>
            </a:p>
            <a:p>
              <a:pPr algn="ctr">
                <a:lnSpc>
                  <a:spcPts val="1100"/>
                </a:lnSpc>
              </a:pPr>
              <a:r>
                <a:rPr lang="en-US" sz="800" dirty="0"/>
                <a:t>630</a:t>
              </a:r>
            </a:p>
          </p:txBody>
        </p:sp>
        <p:sp>
          <p:nvSpPr>
            <p:cNvPr id="182" name="TextBox 181">
              <a:extLst>
                <a:ext uri="{FF2B5EF4-FFF2-40B4-BE49-F238E27FC236}">
                  <a16:creationId xmlns:a16="http://schemas.microsoft.com/office/drawing/2014/main" id="{580C0A1E-4212-4227-8DBD-9948DC26AC91}"/>
                </a:ext>
              </a:extLst>
            </p:cNvPr>
            <p:cNvSpPr txBox="1"/>
            <p:nvPr/>
          </p:nvSpPr>
          <p:spPr>
            <a:xfrm>
              <a:off x="8192120" y="3746808"/>
              <a:ext cx="417860" cy="507383"/>
            </a:xfrm>
            <a:prstGeom prst="rect">
              <a:avLst/>
            </a:prstGeom>
            <a:noFill/>
          </p:spPr>
          <p:txBody>
            <a:bodyPr wrap="square" rtlCol="0">
              <a:spAutoFit/>
            </a:bodyPr>
            <a:lstStyle/>
            <a:p>
              <a:pPr algn="ctr">
                <a:lnSpc>
                  <a:spcPts val="1100"/>
                </a:lnSpc>
              </a:pPr>
              <a:r>
                <a:rPr lang="en-US" sz="800" dirty="0"/>
                <a:t>40</a:t>
              </a:r>
            </a:p>
            <a:p>
              <a:pPr algn="ctr">
                <a:lnSpc>
                  <a:spcPts val="1100"/>
                </a:lnSpc>
              </a:pPr>
              <a:r>
                <a:rPr lang="en-US" sz="800" dirty="0"/>
                <a:t>225</a:t>
              </a:r>
            </a:p>
            <a:p>
              <a:pPr algn="ctr">
                <a:lnSpc>
                  <a:spcPts val="1100"/>
                </a:lnSpc>
              </a:pPr>
              <a:r>
                <a:rPr lang="en-US" sz="800" dirty="0"/>
                <a:t>484</a:t>
              </a:r>
            </a:p>
          </p:txBody>
        </p:sp>
        <p:sp>
          <p:nvSpPr>
            <p:cNvPr id="183" name="TextBox 182">
              <a:extLst>
                <a:ext uri="{FF2B5EF4-FFF2-40B4-BE49-F238E27FC236}">
                  <a16:creationId xmlns:a16="http://schemas.microsoft.com/office/drawing/2014/main" id="{18A362BE-F017-4B15-AA38-8FEF71B85B1B}"/>
                </a:ext>
              </a:extLst>
            </p:cNvPr>
            <p:cNvSpPr txBox="1"/>
            <p:nvPr/>
          </p:nvSpPr>
          <p:spPr>
            <a:xfrm>
              <a:off x="8538195" y="3746808"/>
              <a:ext cx="417860" cy="507383"/>
            </a:xfrm>
            <a:prstGeom prst="rect">
              <a:avLst/>
            </a:prstGeom>
            <a:noFill/>
          </p:spPr>
          <p:txBody>
            <a:bodyPr wrap="square" rtlCol="0">
              <a:spAutoFit/>
            </a:bodyPr>
            <a:lstStyle/>
            <a:p>
              <a:pPr algn="ctr">
                <a:lnSpc>
                  <a:spcPts val="1100"/>
                </a:lnSpc>
              </a:pPr>
              <a:r>
                <a:rPr lang="en-US" sz="800" dirty="0"/>
                <a:t>30</a:t>
              </a:r>
            </a:p>
            <a:p>
              <a:pPr algn="ctr">
                <a:lnSpc>
                  <a:spcPts val="1100"/>
                </a:lnSpc>
              </a:pPr>
              <a:r>
                <a:rPr lang="en-US" sz="800" dirty="0"/>
                <a:t>169</a:t>
              </a:r>
            </a:p>
            <a:p>
              <a:pPr algn="ctr">
                <a:lnSpc>
                  <a:spcPts val="1100"/>
                </a:lnSpc>
              </a:pPr>
              <a:r>
                <a:rPr lang="en-US" sz="800" dirty="0"/>
                <a:t>369</a:t>
              </a:r>
            </a:p>
          </p:txBody>
        </p:sp>
        <p:sp>
          <p:nvSpPr>
            <p:cNvPr id="184" name="TextBox 183">
              <a:extLst>
                <a:ext uri="{FF2B5EF4-FFF2-40B4-BE49-F238E27FC236}">
                  <a16:creationId xmlns:a16="http://schemas.microsoft.com/office/drawing/2014/main" id="{1CE62B1F-A6D5-41CF-828C-1196AB2C2B09}"/>
                </a:ext>
              </a:extLst>
            </p:cNvPr>
            <p:cNvSpPr txBox="1"/>
            <p:nvPr/>
          </p:nvSpPr>
          <p:spPr>
            <a:xfrm>
              <a:off x="8881095" y="3746808"/>
              <a:ext cx="417860" cy="507383"/>
            </a:xfrm>
            <a:prstGeom prst="rect">
              <a:avLst/>
            </a:prstGeom>
            <a:noFill/>
          </p:spPr>
          <p:txBody>
            <a:bodyPr wrap="square" rtlCol="0">
              <a:spAutoFit/>
            </a:bodyPr>
            <a:lstStyle/>
            <a:p>
              <a:pPr algn="ctr">
                <a:lnSpc>
                  <a:spcPts val="1100"/>
                </a:lnSpc>
              </a:pPr>
              <a:r>
                <a:rPr lang="en-US" sz="800" dirty="0"/>
                <a:t>26</a:t>
              </a:r>
            </a:p>
            <a:p>
              <a:pPr algn="ctr">
                <a:lnSpc>
                  <a:spcPts val="1100"/>
                </a:lnSpc>
              </a:pPr>
              <a:r>
                <a:rPr lang="en-US" sz="800" dirty="0"/>
                <a:t>115</a:t>
              </a:r>
            </a:p>
            <a:p>
              <a:pPr algn="ctr">
                <a:lnSpc>
                  <a:spcPts val="1100"/>
                </a:lnSpc>
              </a:pPr>
              <a:r>
                <a:rPr lang="en-US" sz="800" dirty="0"/>
                <a:t>284</a:t>
              </a:r>
            </a:p>
          </p:txBody>
        </p:sp>
        <p:sp>
          <p:nvSpPr>
            <p:cNvPr id="185" name="TextBox 184">
              <a:extLst>
                <a:ext uri="{FF2B5EF4-FFF2-40B4-BE49-F238E27FC236}">
                  <a16:creationId xmlns:a16="http://schemas.microsoft.com/office/drawing/2014/main" id="{D2A7D96A-B1B0-477C-ABBB-13A439603C3C}"/>
                </a:ext>
              </a:extLst>
            </p:cNvPr>
            <p:cNvSpPr txBox="1"/>
            <p:nvPr/>
          </p:nvSpPr>
          <p:spPr>
            <a:xfrm>
              <a:off x="9220820" y="3746808"/>
              <a:ext cx="417860" cy="507383"/>
            </a:xfrm>
            <a:prstGeom prst="rect">
              <a:avLst/>
            </a:prstGeom>
            <a:noFill/>
          </p:spPr>
          <p:txBody>
            <a:bodyPr wrap="square" rtlCol="0">
              <a:spAutoFit/>
            </a:bodyPr>
            <a:lstStyle/>
            <a:p>
              <a:pPr algn="ctr">
                <a:lnSpc>
                  <a:spcPts val="1100"/>
                </a:lnSpc>
              </a:pPr>
              <a:r>
                <a:rPr lang="en-US" sz="800" dirty="0"/>
                <a:t>22</a:t>
              </a:r>
            </a:p>
            <a:p>
              <a:pPr algn="ctr">
                <a:lnSpc>
                  <a:spcPts val="1100"/>
                </a:lnSpc>
              </a:pPr>
              <a:r>
                <a:rPr lang="en-US" sz="800" dirty="0"/>
                <a:t>79</a:t>
              </a:r>
            </a:p>
            <a:p>
              <a:pPr algn="ctr">
                <a:lnSpc>
                  <a:spcPts val="1100"/>
                </a:lnSpc>
              </a:pPr>
              <a:r>
                <a:rPr lang="en-US" sz="800" dirty="0"/>
                <a:t>210</a:t>
              </a:r>
            </a:p>
          </p:txBody>
        </p:sp>
        <p:sp>
          <p:nvSpPr>
            <p:cNvPr id="186" name="TextBox 185">
              <a:extLst>
                <a:ext uri="{FF2B5EF4-FFF2-40B4-BE49-F238E27FC236}">
                  <a16:creationId xmlns:a16="http://schemas.microsoft.com/office/drawing/2014/main" id="{579E402E-95B0-4E4B-AE59-CDA5DE8AB0E3}"/>
                </a:ext>
              </a:extLst>
            </p:cNvPr>
            <p:cNvSpPr txBox="1"/>
            <p:nvPr/>
          </p:nvSpPr>
          <p:spPr>
            <a:xfrm>
              <a:off x="9568315" y="3746808"/>
              <a:ext cx="417860" cy="507383"/>
            </a:xfrm>
            <a:prstGeom prst="rect">
              <a:avLst/>
            </a:prstGeom>
            <a:noFill/>
          </p:spPr>
          <p:txBody>
            <a:bodyPr wrap="square" rtlCol="0">
              <a:spAutoFit/>
            </a:bodyPr>
            <a:lstStyle/>
            <a:p>
              <a:pPr algn="ctr">
                <a:lnSpc>
                  <a:spcPts val="1100"/>
                </a:lnSpc>
              </a:pPr>
              <a:r>
                <a:rPr lang="en-US" sz="800" dirty="0"/>
                <a:t>17</a:t>
              </a:r>
            </a:p>
            <a:p>
              <a:pPr algn="ctr">
                <a:lnSpc>
                  <a:spcPts val="1100"/>
                </a:lnSpc>
              </a:pPr>
              <a:r>
                <a:rPr lang="en-US" sz="800" dirty="0"/>
                <a:t>46</a:t>
              </a:r>
            </a:p>
            <a:p>
              <a:pPr algn="ctr">
                <a:lnSpc>
                  <a:spcPts val="1100"/>
                </a:lnSpc>
              </a:pPr>
              <a:r>
                <a:rPr lang="en-US" sz="800" dirty="0"/>
                <a:t>161</a:t>
              </a:r>
            </a:p>
          </p:txBody>
        </p:sp>
        <p:sp>
          <p:nvSpPr>
            <p:cNvPr id="187" name="TextBox 186">
              <a:extLst>
                <a:ext uri="{FF2B5EF4-FFF2-40B4-BE49-F238E27FC236}">
                  <a16:creationId xmlns:a16="http://schemas.microsoft.com/office/drawing/2014/main" id="{F49E6E7C-CD49-417F-84BB-4A3D3578825D}"/>
                </a:ext>
              </a:extLst>
            </p:cNvPr>
            <p:cNvSpPr txBox="1"/>
            <p:nvPr/>
          </p:nvSpPr>
          <p:spPr>
            <a:xfrm>
              <a:off x="9906620" y="3746808"/>
              <a:ext cx="417860" cy="507383"/>
            </a:xfrm>
            <a:prstGeom prst="rect">
              <a:avLst/>
            </a:prstGeom>
            <a:noFill/>
          </p:spPr>
          <p:txBody>
            <a:bodyPr wrap="square" rtlCol="0">
              <a:spAutoFit/>
            </a:bodyPr>
            <a:lstStyle/>
            <a:p>
              <a:pPr algn="ctr">
                <a:lnSpc>
                  <a:spcPts val="1100"/>
                </a:lnSpc>
              </a:pPr>
              <a:r>
                <a:rPr lang="en-US" sz="800" dirty="0"/>
                <a:t>10</a:t>
              </a:r>
            </a:p>
            <a:p>
              <a:pPr algn="ctr">
                <a:lnSpc>
                  <a:spcPts val="1100"/>
                </a:lnSpc>
              </a:pPr>
              <a:r>
                <a:rPr lang="en-US" sz="800" dirty="0"/>
                <a:t>24</a:t>
              </a:r>
            </a:p>
            <a:p>
              <a:pPr algn="ctr">
                <a:lnSpc>
                  <a:spcPts val="1100"/>
                </a:lnSpc>
              </a:pPr>
              <a:r>
                <a:rPr lang="en-US" sz="800" dirty="0"/>
                <a:t>123</a:t>
              </a:r>
            </a:p>
          </p:txBody>
        </p:sp>
        <p:sp>
          <p:nvSpPr>
            <p:cNvPr id="188" name="TextBox 187">
              <a:extLst>
                <a:ext uri="{FF2B5EF4-FFF2-40B4-BE49-F238E27FC236}">
                  <a16:creationId xmlns:a16="http://schemas.microsoft.com/office/drawing/2014/main" id="{1C62E69A-77A8-4C26-9A68-AFF2D4494DE8}"/>
                </a:ext>
              </a:extLst>
            </p:cNvPr>
            <p:cNvSpPr txBox="1"/>
            <p:nvPr/>
          </p:nvSpPr>
          <p:spPr>
            <a:xfrm>
              <a:off x="10244758" y="3746808"/>
              <a:ext cx="417860" cy="507383"/>
            </a:xfrm>
            <a:prstGeom prst="rect">
              <a:avLst/>
            </a:prstGeom>
            <a:noFill/>
          </p:spPr>
          <p:txBody>
            <a:bodyPr wrap="square" rtlCol="0">
              <a:spAutoFit/>
            </a:bodyPr>
            <a:lstStyle/>
            <a:p>
              <a:pPr algn="ctr">
                <a:lnSpc>
                  <a:spcPts val="1100"/>
                </a:lnSpc>
              </a:pPr>
              <a:r>
                <a:rPr lang="en-US" sz="800" dirty="0"/>
                <a:t>6</a:t>
              </a:r>
            </a:p>
            <a:p>
              <a:pPr algn="ctr">
                <a:lnSpc>
                  <a:spcPts val="1100"/>
                </a:lnSpc>
              </a:pPr>
              <a:r>
                <a:rPr lang="en-US" sz="800" dirty="0"/>
                <a:t>12</a:t>
              </a:r>
            </a:p>
            <a:p>
              <a:pPr algn="ctr">
                <a:lnSpc>
                  <a:spcPts val="1100"/>
                </a:lnSpc>
              </a:pPr>
              <a:r>
                <a:rPr lang="en-US" sz="800" dirty="0"/>
                <a:t>85</a:t>
              </a:r>
            </a:p>
          </p:txBody>
        </p:sp>
        <p:sp>
          <p:nvSpPr>
            <p:cNvPr id="189" name="TextBox 188">
              <a:extLst>
                <a:ext uri="{FF2B5EF4-FFF2-40B4-BE49-F238E27FC236}">
                  <a16:creationId xmlns:a16="http://schemas.microsoft.com/office/drawing/2014/main" id="{5E6B89AC-DD3D-4E64-8AEB-ED04AF7187F4}"/>
                </a:ext>
              </a:extLst>
            </p:cNvPr>
            <p:cNvSpPr txBox="1"/>
            <p:nvPr/>
          </p:nvSpPr>
          <p:spPr>
            <a:xfrm>
              <a:off x="10586070" y="3746808"/>
              <a:ext cx="417860" cy="507383"/>
            </a:xfrm>
            <a:prstGeom prst="rect">
              <a:avLst/>
            </a:prstGeom>
            <a:noFill/>
          </p:spPr>
          <p:txBody>
            <a:bodyPr wrap="square" rtlCol="0">
              <a:spAutoFit/>
            </a:bodyPr>
            <a:lstStyle/>
            <a:p>
              <a:pPr algn="ctr">
                <a:lnSpc>
                  <a:spcPts val="1100"/>
                </a:lnSpc>
              </a:pPr>
              <a:r>
                <a:rPr lang="en-US" sz="800" dirty="0"/>
                <a:t>1</a:t>
              </a:r>
            </a:p>
            <a:p>
              <a:pPr algn="ctr">
                <a:lnSpc>
                  <a:spcPts val="1100"/>
                </a:lnSpc>
              </a:pPr>
              <a:r>
                <a:rPr lang="en-US" sz="800" dirty="0"/>
                <a:t>7</a:t>
              </a:r>
            </a:p>
            <a:p>
              <a:pPr algn="ctr">
                <a:lnSpc>
                  <a:spcPts val="1100"/>
                </a:lnSpc>
              </a:pPr>
              <a:r>
                <a:rPr lang="en-US" sz="800" dirty="0"/>
                <a:t>61</a:t>
              </a:r>
            </a:p>
          </p:txBody>
        </p:sp>
        <p:sp>
          <p:nvSpPr>
            <p:cNvPr id="190" name="TextBox 189">
              <a:extLst>
                <a:ext uri="{FF2B5EF4-FFF2-40B4-BE49-F238E27FC236}">
                  <a16:creationId xmlns:a16="http://schemas.microsoft.com/office/drawing/2014/main" id="{4A3FCF04-1D20-4450-8948-B6308C9508CF}"/>
                </a:ext>
              </a:extLst>
            </p:cNvPr>
            <p:cNvSpPr txBox="1"/>
            <p:nvPr/>
          </p:nvSpPr>
          <p:spPr>
            <a:xfrm>
              <a:off x="8043068" y="4357524"/>
              <a:ext cx="816386" cy="276551"/>
            </a:xfrm>
            <a:prstGeom prst="rect">
              <a:avLst/>
            </a:prstGeom>
            <a:noFill/>
          </p:spPr>
          <p:txBody>
            <a:bodyPr wrap="square" rtlCol="0">
              <a:spAutoFit/>
            </a:bodyPr>
            <a:lstStyle/>
            <a:p>
              <a:pPr algn="ctr">
                <a:lnSpc>
                  <a:spcPts val="700"/>
                </a:lnSpc>
              </a:pPr>
              <a:r>
                <a:rPr lang="en-US" sz="800" dirty="0"/>
                <a:t>91%</a:t>
              </a:r>
            </a:p>
            <a:p>
              <a:pPr algn="ctr">
                <a:lnSpc>
                  <a:spcPts val="700"/>
                </a:lnSpc>
              </a:pPr>
              <a:r>
                <a:rPr lang="en-US" sz="800" dirty="0"/>
                <a:t>(0.83–0.98)</a:t>
              </a:r>
            </a:p>
          </p:txBody>
        </p:sp>
        <p:sp>
          <p:nvSpPr>
            <p:cNvPr id="191" name="TextBox 190">
              <a:extLst>
                <a:ext uri="{FF2B5EF4-FFF2-40B4-BE49-F238E27FC236}">
                  <a16:creationId xmlns:a16="http://schemas.microsoft.com/office/drawing/2014/main" id="{CE50832E-0E59-4305-8380-4B78D71A9198}"/>
                </a:ext>
              </a:extLst>
            </p:cNvPr>
            <p:cNvSpPr txBox="1"/>
            <p:nvPr/>
          </p:nvSpPr>
          <p:spPr>
            <a:xfrm>
              <a:off x="8732043" y="4357524"/>
              <a:ext cx="836272" cy="276551"/>
            </a:xfrm>
            <a:prstGeom prst="rect">
              <a:avLst/>
            </a:prstGeom>
            <a:noFill/>
          </p:spPr>
          <p:txBody>
            <a:bodyPr wrap="square" rtlCol="0">
              <a:spAutoFit/>
            </a:bodyPr>
            <a:lstStyle/>
            <a:p>
              <a:pPr algn="ctr">
                <a:lnSpc>
                  <a:spcPts val="700"/>
                </a:lnSpc>
              </a:pPr>
              <a:r>
                <a:rPr lang="en-US" sz="800" dirty="0"/>
                <a:t>91%</a:t>
              </a:r>
            </a:p>
            <a:p>
              <a:pPr algn="ctr">
                <a:lnSpc>
                  <a:spcPts val="700"/>
                </a:lnSpc>
              </a:pPr>
              <a:r>
                <a:rPr lang="en-US" sz="800" dirty="0"/>
                <a:t>(0.83–0.98)</a:t>
              </a:r>
            </a:p>
          </p:txBody>
        </p:sp>
        <p:sp>
          <p:nvSpPr>
            <p:cNvPr id="192" name="TextBox 191">
              <a:extLst>
                <a:ext uri="{FF2B5EF4-FFF2-40B4-BE49-F238E27FC236}">
                  <a16:creationId xmlns:a16="http://schemas.microsoft.com/office/drawing/2014/main" id="{B7416ABF-1376-41E5-A724-6901DBA7148A}"/>
                </a:ext>
              </a:extLst>
            </p:cNvPr>
            <p:cNvSpPr txBox="1"/>
            <p:nvPr/>
          </p:nvSpPr>
          <p:spPr>
            <a:xfrm>
              <a:off x="7353300" y="4595314"/>
              <a:ext cx="825117" cy="276551"/>
            </a:xfrm>
            <a:prstGeom prst="rect">
              <a:avLst/>
            </a:prstGeom>
            <a:noFill/>
          </p:spPr>
          <p:txBody>
            <a:bodyPr wrap="square" rtlCol="0">
              <a:spAutoFit/>
            </a:bodyPr>
            <a:lstStyle/>
            <a:p>
              <a:pPr algn="ctr">
                <a:lnSpc>
                  <a:spcPts val="700"/>
                </a:lnSpc>
              </a:pPr>
              <a:r>
                <a:rPr lang="en-US" sz="800" dirty="0"/>
                <a:t>93%</a:t>
              </a:r>
            </a:p>
            <a:p>
              <a:pPr algn="ctr">
                <a:lnSpc>
                  <a:spcPts val="700"/>
                </a:lnSpc>
              </a:pPr>
              <a:r>
                <a:rPr lang="en-US" sz="800" dirty="0"/>
                <a:t>(0.90–0.95)</a:t>
              </a:r>
            </a:p>
          </p:txBody>
        </p:sp>
        <p:sp>
          <p:nvSpPr>
            <p:cNvPr id="193" name="TextBox 192">
              <a:extLst>
                <a:ext uri="{FF2B5EF4-FFF2-40B4-BE49-F238E27FC236}">
                  <a16:creationId xmlns:a16="http://schemas.microsoft.com/office/drawing/2014/main" id="{BE0E0316-B514-4559-ACD5-139369BF11FC}"/>
                </a:ext>
              </a:extLst>
            </p:cNvPr>
            <p:cNvSpPr txBox="1"/>
            <p:nvPr/>
          </p:nvSpPr>
          <p:spPr>
            <a:xfrm>
              <a:off x="8043068" y="4595314"/>
              <a:ext cx="822081" cy="262211"/>
            </a:xfrm>
            <a:prstGeom prst="rect">
              <a:avLst/>
            </a:prstGeom>
            <a:noFill/>
          </p:spPr>
          <p:txBody>
            <a:bodyPr wrap="square" rtlCol="0">
              <a:spAutoFit/>
            </a:bodyPr>
            <a:lstStyle/>
            <a:p>
              <a:pPr algn="ctr">
                <a:lnSpc>
                  <a:spcPts val="700"/>
                </a:lnSpc>
              </a:pPr>
              <a:r>
                <a:rPr lang="en-US" sz="800" dirty="0"/>
                <a:t>76%</a:t>
              </a:r>
            </a:p>
            <a:p>
              <a:pPr algn="ctr">
                <a:lnSpc>
                  <a:spcPts val="700"/>
                </a:lnSpc>
              </a:pPr>
              <a:r>
                <a:rPr lang="en-US" sz="800" dirty="0"/>
                <a:t>(0.72–0.80)</a:t>
              </a:r>
            </a:p>
          </p:txBody>
        </p:sp>
        <p:sp>
          <p:nvSpPr>
            <p:cNvPr id="194" name="TextBox 193">
              <a:extLst>
                <a:ext uri="{FF2B5EF4-FFF2-40B4-BE49-F238E27FC236}">
                  <a16:creationId xmlns:a16="http://schemas.microsoft.com/office/drawing/2014/main" id="{9F0DD69A-B86D-40F5-8D1F-D09990D5E0FF}"/>
                </a:ext>
              </a:extLst>
            </p:cNvPr>
            <p:cNvSpPr txBox="1"/>
            <p:nvPr/>
          </p:nvSpPr>
          <p:spPr>
            <a:xfrm>
              <a:off x="8733340" y="4595314"/>
              <a:ext cx="807151" cy="262211"/>
            </a:xfrm>
            <a:prstGeom prst="rect">
              <a:avLst/>
            </a:prstGeom>
            <a:noFill/>
          </p:spPr>
          <p:txBody>
            <a:bodyPr wrap="square" rtlCol="0">
              <a:spAutoFit/>
            </a:bodyPr>
            <a:lstStyle/>
            <a:p>
              <a:pPr algn="ctr">
                <a:lnSpc>
                  <a:spcPts val="700"/>
                </a:lnSpc>
              </a:pPr>
              <a:r>
                <a:rPr lang="en-US" sz="800" dirty="0"/>
                <a:t>61%</a:t>
              </a:r>
            </a:p>
            <a:p>
              <a:pPr algn="ctr">
                <a:lnSpc>
                  <a:spcPts val="700"/>
                </a:lnSpc>
              </a:pPr>
              <a:r>
                <a:rPr lang="en-US" sz="800" dirty="0"/>
                <a:t>(0.55–0.66)</a:t>
              </a:r>
            </a:p>
          </p:txBody>
        </p:sp>
        <p:sp>
          <p:nvSpPr>
            <p:cNvPr id="195" name="TextBox 194">
              <a:extLst>
                <a:ext uri="{FF2B5EF4-FFF2-40B4-BE49-F238E27FC236}">
                  <a16:creationId xmlns:a16="http://schemas.microsoft.com/office/drawing/2014/main" id="{6CC5AFC7-F049-4506-AD36-3C8BFCE9701E}"/>
                </a:ext>
              </a:extLst>
            </p:cNvPr>
            <p:cNvSpPr txBox="1"/>
            <p:nvPr/>
          </p:nvSpPr>
          <p:spPr>
            <a:xfrm>
              <a:off x="10437018" y="4366714"/>
              <a:ext cx="836272" cy="262211"/>
            </a:xfrm>
            <a:prstGeom prst="rect">
              <a:avLst/>
            </a:prstGeom>
            <a:noFill/>
          </p:spPr>
          <p:txBody>
            <a:bodyPr wrap="square" rtlCol="0">
              <a:spAutoFit/>
            </a:bodyPr>
            <a:lstStyle/>
            <a:p>
              <a:pPr algn="ctr">
                <a:lnSpc>
                  <a:spcPts val="700"/>
                </a:lnSpc>
              </a:pPr>
              <a:r>
                <a:rPr lang="en-US" sz="800" dirty="0"/>
                <a:t>86%</a:t>
              </a:r>
            </a:p>
            <a:p>
              <a:pPr algn="ctr">
                <a:lnSpc>
                  <a:spcPts val="700"/>
                </a:lnSpc>
              </a:pPr>
              <a:r>
                <a:rPr lang="en-US" sz="800" dirty="0"/>
                <a:t>(0.74–0.97)</a:t>
              </a:r>
            </a:p>
          </p:txBody>
        </p:sp>
        <p:sp>
          <p:nvSpPr>
            <p:cNvPr id="196" name="TextBox 195">
              <a:extLst>
                <a:ext uri="{FF2B5EF4-FFF2-40B4-BE49-F238E27FC236}">
                  <a16:creationId xmlns:a16="http://schemas.microsoft.com/office/drawing/2014/main" id="{4AF5EA14-E4CF-44F3-84AD-3D16D690EFD3}"/>
                </a:ext>
              </a:extLst>
            </p:cNvPr>
            <p:cNvSpPr txBox="1"/>
            <p:nvPr/>
          </p:nvSpPr>
          <p:spPr>
            <a:xfrm>
              <a:off x="7362031" y="4842629"/>
              <a:ext cx="785905" cy="276551"/>
            </a:xfrm>
            <a:prstGeom prst="rect">
              <a:avLst/>
            </a:prstGeom>
            <a:noFill/>
          </p:spPr>
          <p:txBody>
            <a:bodyPr wrap="square" rtlCol="0">
              <a:spAutoFit/>
            </a:bodyPr>
            <a:lstStyle/>
            <a:p>
              <a:pPr algn="ctr">
                <a:lnSpc>
                  <a:spcPts val="700"/>
                </a:lnSpc>
              </a:pPr>
              <a:r>
                <a:rPr lang="en-US" sz="800" dirty="0"/>
                <a:t>92%</a:t>
              </a:r>
            </a:p>
            <a:p>
              <a:pPr algn="ctr">
                <a:lnSpc>
                  <a:spcPts val="700"/>
                </a:lnSpc>
              </a:pPr>
              <a:r>
                <a:rPr lang="en-US" sz="800" dirty="0"/>
                <a:t>(0.91–0.94)</a:t>
              </a:r>
            </a:p>
          </p:txBody>
        </p:sp>
        <p:sp>
          <p:nvSpPr>
            <p:cNvPr id="197" name="TextBox 196">
              <a:extLst>
                <a:ext uri="{FF2B5EF4-FFF2-40B4-BE49-F238E27FC236}">
                  <a16:creationId xmlns:a16="http://schemas.microsoft.com/office/drawing/2014/main" id="{C8B6C03B-F65C-4B0C-BED4-CD723CABDAEB}"/>
                </a:ext>
              </a:extLst>
            </p:cNvPr>
            <p:cNvSpPr txBox="1"/>
            <p:nvPr/>
          </p:nvSpPr>
          <p:spPr>
            <a:xfrm>
              <a:off x="8043068" y="4841573"/>
              <a:ext cx="794636" cy="276551"/>
            </a:xfrm>
            <a:prstGeom prst="rect">
              <a:avLst/>
            </a:prstGeom>
            <a:noFill/>
          </p:spPr>
          <p:txBody>
            <a:bodyPr wrap="square" rtlCol="0">
              <a:spAutoFit/>
            </a:bodyPr>
            <a:lstStyle/>
            <a:p>
              <a:pPr algn="ctr">
                <a:lnSpc>
                  <a:spcPts val="700"/>
                </a:lnSpc>
              </a:pPr>
              <a:r>
                <a:rPr lang="en-US" sz="800" dirty="0"/>
                <a:t>76%</a:t>
              </a:r>
            </a:p>
            <a:p>
              <a:pPr algn="ctr">
                <a:lnSpc>
                  <a:spcPts val="700"/>
                </a:lnSpc>
              </a:pPr>
              <a:r>
                <a:rPr lang="en-US" sz="800" dirty="0"/>
                <a:t>(0.73–0.79)</a:t>
              </a:r>
            </a:p>
          </p:txBody>
        </p:sp>
        <p:sp>
          <p:nvSpPr>
            <p:cNvPr id="198" name="TextBox 197">
              <a:extLst>
                <a:ext uri="{FF2B5EF4-FFF2-40B4-BE49-F238E27FC236}">
                  <a16:creationId xmlns:a16="http://schemas.microsoft.com/office/drawing/2014/main" id="{DFB5B934-3380-4502-953D-ABD962E108E9}"/>
                </a:ext>
              </a:extLst>
            </p:cNvPr>
            <p:cNvSpPr txBox="1"/>
            <p:nvPr/>
          </p:nvSpPr>
          <p:spPr>
            <a:xfrm>
              <a:off x="8733340" y="4846168"/>
              <a:ext cx="773907" cy="262211"/>
            </a:xfrm>
            <a:prstGeom prst="rect">
              <a:avLst/>
            </a:prstGeom>
            <a:noFill/>
          </p:spPr>
          <p:txBody>
            <a:bodyPr wrap="square" rtlCol="0">
              <a:spAutoFit/>
            </a:bodyPr>
            <a:lstStyle/>
            <a:p>
              <a:pPr algn="ctr">
                <a:lnSpc>
                  <a:spcPts val="700"/>
                </a:lnSpc>
              </a:pPr>
              <a:r>
                <a:rPr lang="en-US" sz="800" dirty="0"/>
                <a:t>61%</a:t>
              </a:r>
            </a:p>
            <a:p>
              <a:pPr algn="ctr">
                <a:lnSpc>
                  <a:spcPts val="700"/>
                </a:lnSpc>
              </a:pPr>
              <a:r>
                <a:rPr lang="en-US" sz="800" dirty="0"/>
                <a:t>(0.57–0.65)</a:t>
              </a:r>
            </a:p>
          </p:txBody>
        </p:sp>
        <p:sp>
          <p:nvSpPr>
            <p:cNvPr id="199" name="TextBox 198">
              <a:extLst>
                <a:ext uri="{FF2B5EF4-FFF2-40B4-BE49-F238E27FC236}">
                  <a16:creationId xmlns:a16="http://schemas.microsoft.com/office/drawing/2014/main" id="{DC3BC416-818D-4474-991D-EFDBE765E3B6}"/>
                </a:ext>
              </a:extLst>
            </p:cNvPr>
            <p:cNvSpPr txBox="1"/>
            <p:nvPr/>
          </p:nvSpPr>
          <p:spPr>
            <a:xfrm>
              <a:off x="10437018" y="4604504"/>
              <a:ext cx="773907" cy="262211"/>
            </a:xfrm>
            <a:prstGeom prst="rect">
              <a:avLst/>
            </a:prstGeom>
            <a:noFill/>
          </p:spPr>
          <p:txBody>
            <a:bodyPr wrap="square" rtlCol="0">
              <a:spAutoFit/>
            </a:bodyPr>
            <a:lstStyle/>
            <a:p>
              <a:pPr algn="ctr">
                <a:lnSpc>
                  <a:spcPts val="700"/>
                </a:lnSpc>
              </a:pPr>
              <a:r>
                <a:rPr lang="en-US" sz="800" dirty="0"/>
                <a:t>43%</a:t>
              </a:r>
            </a:p>
            <a:p>
              <a:pPr algn="ctr">
                <a:lnSpc>
                  <a:spcPts val="700"/>
                </a:lnSpc>
              </a:pPr>
              <a:r>
                <a:rPr lang="en-US" sz="800" dirty="0"/>
                <a:t>(0.33–0.54)</a:t>
              </a:r>
            </a:p>
          </p:txBody>
        </p:sp>
        <p:sp>
          <p:nvSpPr>
            <p:cNvPr id="200" name="TextBox 199">
              <a:extLst>
                <a:ext uri="{FF2B5EF4-FFF2-40B4-BE49-F238E27FC236}">
                  <a16:creationId xmlns:a16="http://schemas.microsoft.com/office/drawing/2014/main" id="{41F7793D-C411-48C4-97D5-5C5A7EB794B2}"/>
                </a:ext>
              </a:extLst>
            </p:cNvPr>
            <p:cNvSpPr txBox="1"/>
            <p:nvPr/>
          </p:nvSpPr>
          <p:spPr>
            <a:xfrm>
              <a:off x="10439903" y="4841573"/>
              <a:ext cx="771022" cy="262211"/>
            </a:xfrm>
            <a:prstGeom prst="rect">
              <a:avLst/>
            </a:prstGeom>
            <a:noFill/>
          </p:spPr>
          <p:txBody>
            <a:bodyPr wrap="square" rtlCol="0">
              <a:spAutoFit/>
            </a:bodyPr>
            <a:lstStyle/>
            <a:p>
              <a:pPr algn="ctr">
                <a:lnSpc>
                  <a:spcPts val="700"/>
                </a:lnSpc>
              </a:pPr>
              <a:r>
                <a:rPr lang="en-US" sz="800" dirty="0"/>
                <a:t>43%</a:t>
              </a:r>
            </a:p>
            <a:p>
              <a:pPr algn="ctr">
                <a:lnSpc>
                  <a:spcPts val="700"/>
                </a:lnSpc>
              </a:pPr>
              <a:r>
                <a:rPr lang="en-US" sz="800" dirty="0"/>
                <a:t>(0.38–0.47)</a:t>
              </a:r>
            </a:p>
          </p:txBody>
        </p:sp>
        <p:sp>
          <p:nvSpPr>
            <p:cNvPr id="201" name="TextBox 200">
              <a:extLst>
                <a:ext uri="{FF2B5EF4-FFF2-40B4-BE49-F238E27FC236}">
                  <a16:creationId xmlns:a16="http://schemas.microsoft.com/office/drawing/2014/main" id="{644B4255-B1ED-47D2-BEBF-91904ED2000E}"/>
                </a:ext>
              </a:extLst>
            </p:cNvPr>
            <p:cNvSpPr txBox="1"/>
            <p:nvPr/>
          </p:nvSpPr>
          <p:spPr>
            <a:xfrm>
              <a:off x="7428075" y="3244643"/>
              <a:ext cx="1110553" cy="186782"/>
            </a:xfrm>
            <a:prstGeom prst="rect">
              <a:avLst/>
            </a:prstGeom>
            <a:noFill/>
          </p:spPr>
          <p:txBody>
            <a:bodyPr wrap="square" rtlCol="0">
              <a:spAutoFit/>
            </a:bodyPr>
            <a:lstStyle/>
            <a:p>
              <a:pPr algn="ctr">
                <a:lnSpc>
                  <a:spcPts val="700"/>
                </a:lnSpc>
              </a:pPr>
              <a:r>
                <a:rPr lang="en-US" sz="800" dirty="0"/>
                <a:t>P&lt;0.001 (log rank test)</a:t>
              </a:r>
            </a:p>
          </p:txBody>
        </p:sp>
        <p:sp>
          <p:nvSpPr>
            <p:cNvPr id="202" name="TextBox 201">
              <a:extLst>
                <a:ext uri="{FF2B5EF4-FFF2-40B4-BE49-F238E27FC236}">
                  <a16:creationId xmlns:a16="http://schemas.microsoft.com/office/drawing/2014/main" id="{E0803F61-06A0-4F94-9835-C1F6430B1BBC}"/>
                </a:ext>
              </a:extLst>
            </p:cNvPr>
            <p:cNvSpPr txBox="1"/>
            <p:nvPr/>
          </p:nvSpPr>
          <p:spPr>
            <a:xfrm>
              <a:off x="10964100" y="1797992"/>
              <a:ext cx="589390" cy="186782"/>
            </a:xfrm>
            <a:prstGeom prst="rect">
              <a:avLst/>
            </a:prstGeom>
            <a:noFill/>
          </p:spPr>
          <p:txBody>
            <a:bodyPr wrap="square" rtlCol="0">
              <a:spAutoFit/>
            </a:bodyPr>
            <a:lstStyle/>
            <a:p>
              <a:pPr algn="ctr">
                <a:lnSpc>
                  <a:spcPts val="700"/>
                </a:lnSpc>
              </a:pPr>
              <a:r>
                <a:rPr lang="en-US" sz="800" dirty="0"/>
                <a:t>P&lt;0.001</a:t>
              </a:r>
            </a:p>
          </p:txBody>
        </p:sp>
        <p:sp>
          <p:nvSpPr>
            <p:cNvPr id="203" name="TextBox 202">
              <a:extLst>
                <a:ext uri="{FF2B5EF4-FFF2-40B4-BE49-F238E27FC236}">
                  <a16:creationId xmlns:a16="http://schemas.microsoft.com/office/drawing/2014/main" id="{82C7655E-6844-4099-A5CF-9A7226957660}"/>
                </a:ext>
              </a:extLst>
            </p:cNvPr>
            <p:cNvSpPr txBox="1"/>
            <p:nvPr/>
          </p:nvSpPr>
          <p:spPr>
            <a:xfrm>
              <a:off x="10941125" y="2777493"/>
              <a:ext cx="589390" cy="186782"/>
            </a:xfrm>
            <a:prstGeom prst="rect">
              <a:avLst/>
            </a:prstGeom>
            <a:noFill/>
          </p:spPr>
          <p:txBody>
            <a:bodyPr wrap="square" rtlCol="0">
              <a:spAutoFit/>
            </a:bodyPr>
            <a:lstStyle/>
            <a:p>
              <a:pPr algn="ctr">
                <a:lnSpc>
                  <a:spcPts val="700"/>
                </a:lnSpc>
              </a:pPr>
              <a:r>
                <a:rPr lang="en-US" sz="800" dirty="0"/>
                <a:t>P=0.85</a:t>
              </a:r>
            </a:p>
          </p:txBody>
        </p:sp>
        <p:sp>
          <p:nvSpPr>
            <p:cNvPr id="204" name="TextBox 203">
              <a:extLst>
                <a:ext uri="{FF2B5EF4-FFF2-40B4-BE49-F238E27FC236}">
                  <a16:creationId xmlns:a16="http://schemas.microsoft.com/office/drawing/2014/main" id="{75BF7E5C-8C18-4D23-A4F9-588D63F0E6C6}"/>
                </a:ext>
              </a:extLst>
            </p:cNvPr>
            <p:cNvSpPr txBox="1"/>
            <p:nvPr/>
          </p:nvSpPr>
          <p:spPr>
            <a:xfrm>
              <a:off x="11369223" y="2246560"/>
              <a:ext cx="589390" cy="186782"/>
            </a:xfrm>
            <a:prstGeom prst="rect">
              <a:avLst/>
            </a:prstGeom>
            <a:noFill/>
          </p:spPr>
          <p:txBody>
            <a:bodyPr wrap="square" rtlCol="0">
              <a:spAutoFit/>
            </a:bodyPr>
            <a:lstStyle/>
            <a:p>
              <a:pPr algn="ctr">
                <a:lnSpc>
                  <a:spcPts val="700"/>
                </a:lnSpc>
              </a:pPr>
              <a:r>
                <a:rPr lang="en-US" sz="800" dirty="0"/>
                <a:t>P&lt;0.001</a:t>
              </a:r>
            </a:p>
          </p:txBody>
        </p:sp>
        <p:sp>
          <p:nvSpPr>
            <p:cNvPr id="205" name="Freeform: Shape 204">
              <a:extLst>
                <a:ext uri="{FF2B5EF4-FFF2-40B4-BE49-F238E27FC236}">
                  <a16:creationId xmlns:a16="http://schemas.microsoft.com/office/drawing/2014/main" id="{5A702726-E7C3-4D1D-82CD-7352006BBB54}"/>
                </a:ext>
              </a:extLst>
            </p:cNvPr>
            <p:cNvSpPr/>
            <p:nvPr/>
          </p:nvSpPr>
          <p:spPr>
            <a:xfrm>
              <a:off x="7382170" y="1676836"/>
              <a:ext cx="3549418" cy="257578"/>
            </a:xfrm>
            <a:custGeom>
              <a:avLst/>
              <a:gdLst>
                <a:gd name="connsiteX0" fmla="*/ 0 w 3549418"/>
                <a:gd name="connsiteY0" fmla="*/ 0 h 257578"/>
                <a:gd name="connsiteX1" fmla="*/ 28334 w 3549418"/>
                <a:gd name="connsiteY1" fmla="*/ 28334 h 257578"/>
                <a:gd name="connsiteX2" fmla="*/ 48940 w 3549418"/>
                <a:gd name="connsiteY2" fmla="*/ 48940 h 257578"/>
                <a:gd name="connsiteX3" fmla="*/ 100455 w 3549418"/>
                <a:gd name="connsiteY3" fmla="*/ 48940 h 257578"/>
                <a:gd name="connsiteX4" fmla="*/ 100455 w 3549418"/>
                <a:gd name="connsiteY4" fmla="*/ 72122 h 257578"/>
                <a:gd name="connsiteX5" fmla="*/ 229244 w 3549418"/>
                <a:gd name="connsiteY5" fmla="*/ 72122 h 257578"/>
                <a:gd name="connsiteX6" fmla="*/ 229244 w 3549418"/>
                <a:gd name="connsiteY6" fmla="*/ 100456 h 257578"/>
                <a:gd name="connsiteX7" fmla="*/ 378639 w 3549418"/>
                <a:gd name="connsiteY7" fmla="*/ 100456 h 257578"/>
                <a:gd name="connsiteX8" fmla="*/ 378639 w 3549418"/>
                <a:gd name="connsiteY8" fmla="*/ 131365 h 257578"/>
                <a:gd name="connsiteX9" fmla="*/ 862885 w 3549418"/>
                <a:gd name="connsiteY9" fmla="*/ 131365 h 257578"/>
                <a:gd name="connsiteX10" fmla="*/ 862885 w 3549418"/>
                <a:gd name="connsiteY10" fmla="*/ 172577 h 257578"/>
                <a:gd name="connsiteX11" fmla="*/ 2351682 w 3549418"/>
                <a:gd name="connsiteY11" fmla="*/ 172577 h 257578"/>
                <a:gd name="connsiteX12" fmla="*/ 2351682 w 3549418"/>
                <a:gd name="connsiteY12" fmla="*/ 257578 h 257578"/>
                <a:gd name="connsiteX13" fmla="*/ 3549418 w 3549418"/>
                <a:gd name="connsiteY13" fmla="*/ 257578 h 257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549418" h="257578">
                  <a:moveTo>
                    <a:pt x="0" y="0"/>
                  </a:moveTo>
                  <a:lnTo>
                    <a:pt x="28334" y="28334"/>
                  </a:lnTo>
                  <a:lnTo>
                    <a:pt x="48940" y="48940"/>
                  </a:lnTo>
                  <a:lnTo>
                    <a:pt x="100455" y="48940"/>
                  </a:lnTo>
                  <a:lnTo>
                    <a:pt x="100455" y="72122"/>
                  </a:lnTo>
                  <a:lnTo>
                    <a:pt x="229244" y="72122"/>
                  </a:lnTo>
                  <a:lnTo>
                    <a:pt x="229244" y="100456"/>
                  </a:lnTo>
                  <a:lnTo>
                    <a:pt x="378639" y="100456"/>
                  </a:lnTo>
                  <a:lnTo>
                    <a:pt x="378639" y="131365"/>
                  </a:lnTo>
                  <a:lnTo>
                    <a:pt x="862885" y="131365"/>
                  </a:lnTo>
                  <a:lnTo>
                    <a:pt x="862885" y="172577"/>
                  </a:lnTo>
                  <a:lnTo>
                    <a:pt x="2351682" y="172577"/>
                  </a:lnTo>
                  <a:lnTo>
                    <a:pt x="2351682" y="257578"/>
                  </a:lnTo>
                  <a:lnTo>
                    <a:pt x="3549418" y="257578"/>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6" name="Freeform: Shape 205">
              <a:extLst>
                <a:ext uri="{FF2B5EF4-FFF2-40B4-BE49-F238E27FC236}">
                  <a16:creationId xmlns:a16="http://schemas.microsoft.com/office/drawing/2014/main" id="{A37748E4-EB17-4410-A5AD-BCAA72608EBB}"/>
                </a:ext>
              </a:extLst>
            </p:cNvPr>
            <p:cNvSpPr/>
            <p:nvPr/>
          </p:nvSpPr>
          <p:spPr>
            <a:xfrm>
              <a:off x="7382170" y="1681981"/>
              <a:ext cx="3593206" cy="1001976"/>
            </a:xfrm>
            <a:custGeom>
              <a:avLst/>
              <a:gdLst>
                <a:gd name="connsiteX0" fmla="*/ 0 w 3593206"/>
                <a:gd name="connsiteY0" fmla="*/ 0 h 1001976"/>
                <a:gd name="connsiteX1" fmla="*/ 82425 w 3593206"/>
                <a:gd name="connsiteY1" fmla="*/ 0 h 1001976"/>
                <a:gd name="connsiteX2" fmla="*/ 82425 w 3593206"/>
                <a:gd name="connsiteY2" fmla="*/ 30909 h 1001976"/>
                <a:gd name="connsiteX3" fmla="*/ 85001 w 3593206"/>
                <a:gd name="connsiteY3" fmla="*/ 33485 h 1001976"/>
                <a:gd name="connsiteX4" fmla="*/ 131365 w 3593206"/>
                <a:gd name="connsiteY4" fmla="*/ 33485 h 1001976"/>
                <a:gd name="connsiteX5" fmla="*/ 131365 w 3593206"/>
                <a:gd name="connsiteY5" fmla="*/ 46364 h 1001976"/>
                <a:gd name="connsiteX6" fmla="*/ 167425 w 3593206"/>
                <a:gd name="connsiteY6" fmla="*/ 46364 h 1001976"/>
                <a:gd name="connsiteX7" fmla="*/ 167425 w 3593206"/>
                <a:gd name="connsiteY7" fmla="*/ 69546 h 1001976"/>
                <a:gd name="connsiteX8" fmla="*/ 203486 w 3593206"/>
                <a:gd name="connsiteY8" fmla="*/ 69546 h 1001976"/>
                <a:gd name="connsiteX9" fmla="*/ 203486 w 3593206"/>
                <a:gd name="connsiteY9" fmla="*/ 69546 h 1001976"/>
                <a:gd name="connsiteX10" fmla="*/ 255002 w 3593206"/>
                <a:gd name="connsiteY10" fmla="*/ 69546 h 1001976"/>
                <a:gd name="connsiteX11" fmla="*/ 255002 w 3593206"/>
                <a:gd name="connsiteY11" fmla="*/ 97879 h 1001976"/>
                <a:gd name="connsiteX12" fmla="*/ 280760 w 3593206"/>
                <a:gd name="connsiteY12" fmla="*/ 97879 h 1001976"/>
                <a:gd name="connsiteX13" fmla="*/ 303942 w 3593206"/>
                <a:gd name="connsiteY13" fmla="*/ 121061 h 1001976"/>
                <a:gd name="connsiteX14" fmla="*/ 303942 w 3593206"/>
                <a:gd name="connsiteY14" fmla="*/ 121061 h 1001976"/>
                <a:gd name="connsiteX15" fmla="*/ 355457 w 3593206"/>
                <a:gd name="connsiteY15" fmla="*/ 121061 h 1001976"/>
                <a:gd name="connsiteX16" fmla="*/ 355457 w 3593206"/>
                <a:gd name="connsiteY16" fmla="*/ 146819 h 1001976"/>
                <a:gd name="connsiteX17" fmla="*/ 383791 w 3593206"/>
                <a:gd name="connsiteY17" fmla="*/ 146819 h 1001976"/>
                <a:gd name="connsiteX18" fmla="*/ 417276 w 3593206"/>
                <a:gd name="connsiteY18" fmla="*/ 177728 h 1001976"/>
                <a:gd name="connsiteX19" fmla="*/ 435306 w 3593206"/>
                <a:gd name="connsiteY19" fmla="*/ 193183 h 1001976"/>
                <a:gd name="connsiteX20" fmla="*/ 461064 w 3593206"/>
                <a:gd name="connsiteY20" fmla="*/ 221516 h 1001976"/>
                <a:gd name="connsiteX21" fmla="*/ 535761 w 3593206"/>
                <a:gd name="connsiteY21" fmla="*/ 221516 h 1001976"/>
                <a:gd name="connsiteX22" fmla="*/ 540913 w 3593206"/>
                <a:gd name="connsiteY22" fmla="*/ 239547 h 1001976"/>
                <a:gd name="connsiteX23" fmla="*/ 569246 w 3593206"/>
                <a:gd name="connsiteY23" fmla="*/ 262729 h 1001976"/>
                <a:gd name="connsiteX24" fmla="*/ 592428 w 3593206"/>
                <a:gd name="connsiteY24" fmla="*/ 265304 h 1001976"/>
                <a:gd name="connsiteX25" fmla="*/ 651671 w 3593206"/>
                <a:gd name="connsiteY25" fmla="*/ 265304 h 1001976"/>
                <a:gd name="connsiteX26" fmla="*/ 674853 w 3593206"/>
                <a:gd name="connsiteY26" fmla="*/ 303941 h 1001976"/>
                <a:gd name="connsiteX27" fmla="*/ 716065 w 3593206"/>
                <a:gd name="connsiteY27" fmla="*/ 314244 h 1001976"/>
                <a:gd name="connsiteX28" fmla="*/ 731520 w 3593206"/>
                <a:gd name="connsiteY28" fmla="*/ 327123 h 1001976"/>
                <a:gd name="connsiteX29" fmla="*/ 739247 w 3593206"/>
                <a:gd name="connsiteY29" fmla="*/ 329699 h 1001976"/>
                <a:gd name="connsiteX30" fmla="*/ 813945 w 3593206"/>
                <a:gd name="connsiteY30" fmla="*/ 332275 h 1001976"/>
                <a:gd name="connsiteX31" fmla="*/ 850006 w 3593206"/>
                <a:gd name="connsiteY31" fmla="*/ 358032 h 1001976"/>
                <a:gd name="connsiteX32" fmla="*/ 906673 w 3593206"/>
                <a:gd name="connsiteY32" fmla="*/ 358032 h 1001976"/>
                <a:gd name="connsiteX33" fmla="*/ 906673 w 3593206"/>
                <a:gd name="connsiteY33" fmla="*/ 383790 h 1001976"/>
                <a:gd name="connsiteX34" fmla="*/ 932431 w 3593206"/>
                <a:gd name="connsiteY34" fmla="*/ 396669 h 1001976"/>
                <a:gd name="connsiteX35" fmla="*/ 960764 w 3593206"/>
                <a:gd name="connsiteY35" fmla="*/ 399245 h 1001976"/>
                <a:gd name="connsiteX36" fmla="*/ 994249 w 3593206"/>
                <a:gd name="connsiteY36" fmla="*/ 401820 h 1001976"/>
                <a:gd name="connsiteX37" fmla="*/ 1012280 w 3593206"/>
                <a:gd name="connsiteY37" fmla="*/ 417275 h 1001976"/>
                <a:gd name="connsiteX38" fmla="*/ 1048340 w 3593206"/>
                <a:gd name="connsiteY38" fmla="*/ 443033 h 1001976"/>
                <a:gd name="connsiteX39" fmla="*/ 1071522 w 3593206"/>
                <a:gd name="connsiteY39" fmla="*/ 448184 h 1001976"/>
                <a:gd name="connsiteX40" fmla="*/ 1151371 w 3593206"/>
                <a:gd name="connsiteY40" fmla="*/ 455912 h 1001976"/>
                <a:gd name="connsiteX41" fmla="*/ 1184856 w 3593206"/>
                <a:gd name="connsiteY41" fmla="*/ 473942 h 1001976"/>
                <a:gd name="connsiteX42" fmla="*/ 1205463 w 3593206"/>
                <a:gd name="connsiteY42" fmla="*/ 499700 h 1001976"/>
                <a:gd name="connsiteX43" fmla="*/ 1228645 w 3593206"/>
                <a:gd name="connsiteY43" fmla="*/ 499700 h 1001976"/>
                <a:gd name="connsiteX44" fmla="*/ 1298191 w 3593206"/>
                <a:gd name="connsiteY44" fmla="*/ 499700 h 1001976"/>
                <a:gd name="connsiteX45" fmla="*/ 1316221 w 3593206"/>
                <a:gd name="connsiteY45" fmla="*/ 510003 h 1001976"/>
                <a:gd name="connsiteX46" fmla="*/ 1341979 w 3593206"/>
                <a:gd name="connsiteY46" fmla="*/ 515155 h 1001976"/>
                <a:gd name="connsiteX47" fmla="*/ 1367736 w 3593206"/>
                <a:gd name="connsiteY47" fmla="*/ 561518 h 1001976"/>
                <a:gd name="connsiteX48" fmla="*/ 1403797 w 3593206"/>
                <a:gd name="connsiteY48" fmla="*/ 574397 h 1001976"/>
                <a:gd name="connsiteX49" fmla="*/ 1429555 w 3593206"/>
                <a:gd name="connsiteY49" fmla="*/ 587276 h 1001976"/>
                <a:gd name="connsiteX50" fmla="*/ 1445010 w 3593206"/>
                <a:gd name="connsiteY50" fmla="*/ 587276 h 1001976"/>
                <a:gd name="connsiteX51" fmla="*/ 1447585 w 3593206"/>
                <a:gd name="connsiteY51" fmla="*/ 595004 h 1001976"/>
                <a:gd name="connsiteX52" fmla="*/ 1493949 w 3593206"/>
                <a:gd name="connsiteY52" fmla="*/ 607882 h 1001976"/>
                <a:gd name="connsiteX53" fmla="*/ 1501677 w 3593206"/>
                <a:gd name="connsiteY53" fmla="*/ 623337 h 1001976"/>
                <a:gd name="connsiteX54" fmla="*/ 1609859 w 3593206"/>
                <a:gd name="connsiteY54" fmla="*/ 636216 h 1001976"/>
                <a:gd name="connsiteX55" fmla="*/ 1630465 w 3593206"/>
                <a:gd name="connsiteY55" fmla="*/ 659398 h 1001976"/>
                <a:gd name="connsiteX56" fmla="*/ 1671678 w 3593206"/>
                <a:gd name="connsiteY56" fmla="*/ 680004 h 1001976"/>
                <a:gd name="connsiteX57" fmla="*/ 1702587 w 3593206"/>
                <a:gd name="connsiteY57" fmla="*/ 698035 h 1001976"/>
                <a:gd name="connsiteX58" fmla="*/ 1723193 w 3593206"/>
                <a:gd name="connsiteY58" fmla="*/ 705762 h 1001976"/>
                <a:gd name="connsiteX59" fmla="*/ 1746375 w 3593206"/>
                <a:gd name="connsiteY59" fmla="*/ 708338 h 1001976"/>
                <a:gd name="connsiteX60" fmla="*/ 1769557 w 3593206"/>
                <a:gd name="connsiteY60" fmla="*/ 716065 h 1001976"/>
                <a:gd name="connsiteX61" fmla="*/ 1777285 w 3593206"/>
                <a:gd name="connsiteY61" fmla="*/ 739247 h 1001976"/>
                <a:gd name="connsiteX62" fmla="*/ 1864861 w 3593206"/>
                <a:gd name="connsiteY62" fmla="*/ 744398 h 1001976"/>
                <a:gd name="connsiteX63" fmla="*/ 1885467 w 3593206"/>
                <a:gd name="connsiteY63" fmla="*/ 767580 h 1001976"/>
                <a:gd name="connsiteX64" fmla="*/ 1890619 w 3593206"/>
                <a:gd name="connsiteY64" fmla="*/ 775308 h 1001976"/>
                <a:gd name="connsiteX65" fmla="*/ 1960165 w 3593206"/>
                <a:gd name="connsiteY65" fmla="*/ 772732 h 1001976"/>
                <a:gd name="connsiteX66" fmla="*/ 1965316 w 3593206"/>
                <a:gd name="connsiteY66" fmla="*/ 788187 h 1001976"/>
                <a:gd name="connsiteX67" fmla="*/ 1993650 w 3593206"/>
                <a:gd name="connsiteY67" fmla="*/ 793338 h 1001976"/>
                <a:gd name="connsiteX68" fmla="*/ 1996225 w 3593206"/>
                <a:gd name="connsiteY68" fmla="*/ 801066 h 1001976"/>
                <a:gd name="connsiteX69" fmla="*/ 2019407 w 3593206"/>
                <a:gd name="connsiteY69" fmla="*/ 801066 h 1001976"/>
                <a:gd name="connsiteX70" fmla="*/ 2029711 w 3593206"/>
                <a:gd name="connsiteY70" fmla="*/ 829399 h 1001976"/>
                <a:gd name="connsiteX71" fmla="*/ 2153348 w 3593206"/>
                <a:gd name="connsiteY71" fmla="*/ 829399 h 1001976"/>
                <a:gd name="connsiteX72" fmla="*/ 2153348 w 3593206"/>
                <a:gd name="connsiteY72" fmla="*/ 873187 h 1001976"/>
                <a:gd name="connsiteX73" fmla="*/ 2297591 w 3593206"/>
                <a:gd name="connsiteY73" fmla="*/ 873187 h 1001976"/>
                <a:gd name="connsiteX74" fmla="*/ 2297591 w 3593206"/>
                <a:gd name="connsiteY74" fmla="*/ 891218 h 1001976"/>
                <a:gd name="connsiteX75" fmla="*/ 2598957 w 3593206"/>
                <a:gd name="connsiteY75" fmla="*/ 891218 h 1001976"/>
                <a:gd name="connsiteX76" fmla="*/ 2598957 w 3593206"/>
                <a:gd name="connsiteY76" fmla="*/ 916975 h 1001976"/>
                <a:gd name="connsiteX77" fmla="*/ 3276385 w 3593206"/>
                <a:gd name="connsiteY77" fmla="*/ 916975 h 1001976"/>
                <a:gd name="connsiteX78" fmla="*/ 3276385 w 3593206"/>
                <a:gd name="connsiteY78" fmla="*/ 1001976 h 1001976"/>
                <a:gd name="connsiteX79" fmla="*/ 3593206 w 3593206"/>
                <a:gd name="connsiteY79" fmla="*/ 1001976 h 1001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3593206" h="1001976">
                  <a:moveTo>
                    <a:pt x="0" y="0"/>
                  </a:moveTo>
                  <a:lnTo>
                    <a:pt x="82425" y="0"/>
                  </a:lnTo>
                  <a:lnTo>
                    <a:pt x="82425" y="30909"/>
                  </a:lnTo>
                  <a:lnTo>
                    <a:pt x="85001" y="33485"/>
                  </a:lnTo>
                  <a:lnTo>
                    <a:pt x="131365" y="33485"/>
                  </a:lnTo>
                  <a:lnTo>
                    <a:pt x="131365" y="46364"/>
                  </a:lnTo>
                  <a:lnTo>
                    <a:pt x="167425" y="46364"/>
                  </a:lnTo>
                  <a:lnTo>
                    <a:pt x="167425" y="69546"/>
                  </a:lnTo>
                  <a:lnTo>
                    <a:pt x="203486" y="69546"/>
                  </a:lnTo>
                  <a:lnTo>
                    <a:pt x="203486" y="69546"/>
                  </a:lnTo>
                  <a:lnTo>
                    <a:pt x="255002" y="69546"/>
                  </a:lnTo>
                  <a:lnTo>
                    <a:pt x="255002" y="97879"/>
                  </a:lnTo>
                  <a:lnTo>
                    <a:pt x="280760" y="97879"/>
                  </a:lnTo>
                  <a:lnTo>
                    <a:pt x="303942" y="121061"/>
                  </a:lnTo>
                  <a:lnTo>
                    <a:pt x="303942" y="121061"/>
                  </a:lnTo>
                  <a:lnTo>
                    <a:pt x="355457" y="121061"/>
                  </a:lnTo>
                  <a:lnTo>
                    <a:pt x="355457" y="146819"/>
                  </a:lnTo>
                  <a:lnTo>
                    <a:pt x="383791" y="146819"/>
                  </a:lnTo>
                  <a:lnTo>
                    <a:pt x="417276" y="177728"/>
                  </a:lnTo>
                  <a:lnTo>
                    <a:pt x="435306" y="193183"/>
                  </a:lnTo>
                  <a:lnTo>
                    <a:pt x="461064" y="221516"/>
                  </a:lnTo>
                  <a:lnTo>
                    <a:pt x="535761" y="221516"/>
                  </a:lnTo>
                  <a:lnTo>
                    <a:pt x="540913" y="239547"/>
                  </a:lnTo>
                  <a:lnTo>
                    <a:pt x="569246" y="262729"/>
                  </a:lnTo>
                  <a:lnTo>
                    <a:pt x="592428" y="265304"/>
                  </a:lnTo>
                  <a:lnTo>
                    <a:pt x="651671" y="265304"/>
                  </a:lnTo>
                  <a:lnTo>
                    <a:pt x="674853" y="303941"/>
                  </a:lnTo>
                  <a:lnTo>
                    <a:pt x="716065" y="314244"/>
                  </a:lnTo>
                  <a:lnTo>
                    <a:pt x="731520" y="327123"/>
                  </a:lnTo>
                  <a:lnTo>
                    <a:pt x="739247" y="329699"/>
                  </a:lnTo>
                  <a:lnTo>
                    <a:pt x="813945" y="332275"/>
                  </a:lnTo>
                  <a:lnTo>
                    <a:pt x="850006" y="358032"/>
                  </a:lnTo>
                  <a:lnTo>
                    <a:pt x="906673" y="358032"/>
                  </a:lnTo>
                  <a:lnTo>
                    <a:pt x="906673" y="383790"/>
                  </a:lnTo>
                  <a:lnTo>
                    <a:pt x="932431" y="396669"/>
                  </a:lnTo>
                  <a:lnTo>
                    <a:pt x="960764" y="399245"/>
                  </a:lnTo>
                  <a:lnTo>
                    <a:pt x="994249" y="401820"/>
                  </a:lnTo>
                  <a:lnTo>
                    <a:pt x="1012280" y="417275"/>
                  </a:lnTo>
                  <a:lnTo>
                    <a:pt x="1048340" y="443033"/>
                  </a:lnTo>
                  <a:lnTo>
                    <a:pt x="1071522" y="448184"/>
                  </a:lnTo>
                  <a:lnTo>
                    <a:pt x="1151371" y="455912"/>
                  </a:lnTo>
                  <a:lnTo>
                    <a:pt x="1184856" y="473942"/>
                  </a:lnTo>
                  <a:lnTo>
                    <a:pt x="1205463" y="499700"/>
                  </a:lnTo>
                  <a:lnTo>
                    <a:pt x="1228645" y="499700"/>
                  </a:lnTo>
                  <a:lnTo>
                    <a:pt x="1298191" y="499700"/>
                  </a:lnTo>
                  <a:lnTo>
                    <a:pt x="1316221" y="510003"/>
                  </a:lnTo>
                  <a:lnTo>
                    <a:pt x="1341979" y="515155"/>
                  </a:lnTo>
                  <a:lnTo>
                    <a:pt x="1367736" y="561518"/>
                  </a:lnTo>
                  <a:lnTo>
                    <a:pt x="1403797" y="574397"/>
                  </a:lnTo>
                  <a:lnTo>
                    <a:pt x="1429555" y="587276"/>
                  </a:lnTo>
                  <a:lnTo>
                    <a:pt x="1445010" y="587276"/>
                  </a:lnTo>
                  <a:lnTo>
                    <a:pt x="1447585" y="595004"/>
                  </a:lnTo>
                  <a:lnTo>
                    <a:pt x="1493949" y="607882"/>
                  </a:lnTo>
                  <a:lnTo>
                    <a:pt x="1501677" y="623337"/>
                  </a:lnTo>
                  <a:lnTo>
                    <a:pt x="1609859" y="636216"/>
                  </a:lnTo>
                  <a:lnTo>
                    <a:pt x="1630465" y="659398"/>
                  </a:lnTo>
                  <a:lnTo>
                    <a:pt x="1671678" y="680004"/>
                  </a:lnTo>
                  <a:lnTo>
                    <a:pt x="1702587" y="698035"/>
                  </a:lnTo>
                  <a:lnTo>
                    <a:pt x="1723193" y="705762"/>
                  </a:lnTo>
                  <a:lnTo>
                    <a:pt x="1746375" y="708338"/>
                  </a:lnTo>
                  <a:lnTo>
                    <a:pt x="1769557" y="716065"/>
                  </a:lnTo>
                  <a:lnTo>
                    <a:pt x="1777285" y="739247"/>
                  </a:lnTo>
                  <a:lnTo>
                    <a:pt x="1864861" y="744398"/>
                  </a:lnTo>
                  <a:lnTo>
                    <a:pt x="1885467" y="767580"/>
                  </a:lnTo>
                  <a:lnTo>
                    <a:pt x="1890619" y="775308"/>
                  </a:lnTo>
                  <a:lnTo>
                    <a:pt x="1960165" y="772732"/>
                  </a:lnTo>
                  <a:lnTo>
                    <a:pt x="1965316" y="788187"/>
                  </a:lnTo>
                  <a:lnTo>
                    <a:pt x="1993650" y="793338"/>
                  </a:lnTo>
                  <a:lnTo>
                    <a:pt x="1996225" y="801066"/>
                  </a:lnTo>
                  <a:lnTo>
                    <a:pt x="2019407" y="801066"/>
                  </a:lnTo>
                  <a:lnTo>
                    <a:pt x="2029711" y="829399"/>
                  </a:lnTo>
                  <a:lnTo>
                    <a:pt x="2153348" y="829399"/>
                  </a:lnTo>
                  <a:lnTo>
                    <a:pt x="2153348" y="873187"/>
                  </a:lnTo>
                  <a:lnTo>
                    <a:pt x="2297591" y="873187"/>
                  </a:lnTo>
                  <a:lnTo>
                    <a:pt x="2297591" y="891218"/>
                  </a:lnTo>
                  <a:lnTo>
                    <a:pt x="2598957" y="891218"/>
                  </a:lnTo>
                  <a:lnTo>
                    <a:pt x="2598957" y="916975"/>
                  </a:lnTo>
                  <a:lnTo>
                    <a:pt x="3276385" y="916975"/>
                  </a:lnTo>
                  <a:lnTo>
                    <a:pt x="3276385" y="1001976"/>
                  </a:lnTo>
                  <a:lnTo>
                    <a:pt x="3593206" y="1001976"/>
                  </a:lnTo>
                </a:path>
              </a:pathLst>
            </a:custGeom>
            <a:noFill/>
            <a:ln w="19050">
              <a:solidFill>
                <a:srgbClr val="85D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7" name="Freeform: Shape 206">
              <a:extLst>
                <a:ext uri="{FF2B5EF4-FFF2-40B4-BE49-F238E27FC236}">
                  <a16:creationId xmlns:a16="http://schemas.microsoft.com/office/drawing/2014/main" id="{8E9B552C-5AD7-492D-AF48-23875F051713}"/>
                </a:ext>
              </a:extLst>
            </p:cNvPr>
            <p:cNvSpPr/>
            <p:nvPr/>
          </p:nvSpPr>
          <p:spPr>
            <a:xfrm>
              <a:off x="7387322" y="1684557"/>
              <a:ext cx="3590630" cy="1043188"/>
            </a:xfrm>
            <a:custGeom>
              <a:avLst/>
              <a:gdLst>
                <a:gd name="connsiteX0" fmla="*/ 0 w 3590630"/>
                <a:gd name="connsiteY0" fmla="*/ 0 h 1043188"/>
                <a:gd name="connsiteX1" fmla="*/ 59243 w 3590630"/>
                <a:gd name="connsiteY1" fmla="*/ 0 h 1043188"/>
                <a:gd name="connsiteX2" fmla="*/ 59243 w 3590630"/>
                <a:gd name="connsiteY2" fmla="*/ 25757 h 1043188"/>
                <a:gd name="connsiteX3" fmla="*/ 103031 w 3590630"/>
                <a:gd name="connsiteY3" fmla="*/ 25757 h 1043188"/>
                <a:gd name="connsiteX4" fmla="*/ 103031 w 3590630"/>
                <a:gd name="connsiteY4" fmla="*/ 38636 h 1043188"/>
                <a:gd name="connsiteX5" fmla="*/ 149395 w 3590630"/>
                <a:gd name="connsiteY5" fmla="*/ 38636 h 1043188"/>
                <a:gd name="connsiteX6" fmla="*/ 149395 w 3590630"/>
                <a:gd name="connsiteY6" fmla="*/ 64394 h 1043188"/>
                <a:gd name="connsiteX7" fmla="*/ 198334 w 3590630"/>
                <a:gd name="connsiteY7" fmla="*/ 64394 h 1043188"/>
                <a:gd name="connsiteX8" fmla="*/ 198334 w 3590630"/>
                <a:gd name="connsiteY8" fmla="*/ 82424 h 1043188"/>
                <a:gd name="connsiteX9" fmla="*/ 242123 w 3590630"/>
                <a:gd name="connsiteY9" fmla="*/ 95303 h 1043188"/>
                <a:gd name="connsiteX10" fmla="*/ 278183 w 3590630"/>
                <a:gd name="connsiteY10" fmla="*/ 100455 h 1043188"/>
                <a:gd name="connsiteX11" fmla="*/ 309093 w 3590630"/>
                <a:gd name="connsiteY11" fmla="*/ 123637 h 1043188"/>
                <a:gd name="connsiteX12" fmla="*/ 311668 w 3590630"/>
                <a:gd name="connsiteY12" fmla="*/ 128788 h 1043188"/>
                <a:gd name="connsiteX13" fmla="*/ 345153 w 3590630"/>
                <a:gd name="connsiteY13" fmla="*/ 133940 h 1043188"/>
                <a:gd name="connsiteX14" fmla="*/ 345153 w 3590630"/>
                <a:gd name="connsiteY14" fmla="*/ 146819 h 1043188"/>
                <a:gd name="connsiteX15" fmla="*/ 422427 w 3590630"/>
                <a:gd name="connsiteY15" fmla="*/ 146819 h 1043188"/>
                <a:gd name="connsiteX16" fmla="*/ 422427 w 3590630"/>
                <a:gd name="connsiteY16" fmla="*/ 146819 h 1043188"/>
                <a:gd name="connsiteX17" fmla="*/ 453336 w 3590630"/>
                <a:gd name="connsiteY17" fmla="*/ 180304 h 1043188"/>
                <a:gd name="connsiteX18" fmla="*/ 453336 w 3590630"/>
                <a:gd name="connsiteY18" fmla="*/ 180304 h 1043188"/>
                <a:gd name="connsiteX19" fmla="*/ 486821 w 3590630"/>
                <a:gd name="connsiteY19" fmla="*/ 211213 h 1043188"/>
                <a:gd name="connsiteX20" fmla="*/ 507427 w 3590630"/>
                <a:gd name="connsiteY20" fmla="*/ 213789 h 1043188"/>
                <a:gd name="connsiteX21" fmla="*/ 533185 w 3590630"/>
                <a:gd name="connsiteY21" fmla="*/ 218940 h 1043188"/>
                <a:gd name="connsiteX22" fmla="*/ 548640 w 3590630"/>
                <a:gd name="connsiteY22" fmla="*/ 234395 h 1043188"/>
                <a:gd name="connsiteX23" fmla="*/ 561519 w 3590630"/>
                <a:gd name="connsiteY23" fmla="*/ 244698 h 1043188"/>
                <a:gd name="connsiteX24" fmla="*/ 582125 w 3590630"/>
                <a:gd name="connsiteY24" fmla="*/ 255001 h 1043188"/>
                <a:gd name="connsiteX25" fmla="*/ 610458 w 3590630"/>
                <a:gd name="connsiteY25" fmla="*/ 260153 h 1043188"/>
                <a:gd name="connsiteX26" fmla="*/ 633640 w 3590630"/>
                <a:gd name="connsiteY26" fmla="*/ 267880 h 1043188"/>
                <a:gd name="connsiteX27" fmla="*/ 664550 w 3590630"/>
                <a:gd name="connsiteY27" fmla="*/ 273032 h 1043188"/>
                <a:gd name="connsiteX28" fmla="*/ 692883 w 3590630"/>
                <a:gd name="connsiteY28" fmla="*/ 275608 h 1043188"/>
                <a:gd name="connsiteX29" fmla="*/ 700610 w 3590630"/>
                <a:gd name="connsiteY29" fmla="*/ 291062 h 1043188"/>
                <a:gd name="connsiteX30" fmla="*/ 736671 w 3590630"/>
                <a:gd name="connsiteY30" fmla="*/ 296214 h 1043188"/>
                <a:gd name="connsiteX31" fmla="*/ 767581 w 3590630"/>
                <a:gd name="connsiteY31" fmla="*/ 303941 h 1043188"/>
                <a:gd name="connsiteX32" fmla="*/ 788187 w 3590630"/>
                <a:gd name="connsiteY32" fmla="*/ 321971 h 1043188"/>
                <a:gd name="connsiteX33" fmla="*/ 790763 w 3590630"/>
                <a:gd name="connsiteY33" fmla="*/ 332275 h 1043188"/>
                <a:gd name="connsiteX34" fmla="*/ 811369 w 3590630"/>
                <a:gd name="connsiteY34" fmla="*/ 340002 h 1043188"/>
                <a:gd name="connsiteX35" fmla="*/ 847430 w 3590630"/>
                <a:gd name="connsiteY35" fmla="*/ 352881 h 1043188"/>
                <a:gd name="connsiteX36" fmla="*/ 857733 w 3590630"/>
                <a:gd name="connsiteY36" fmla="*/ 370911 h 1043188"/>
                <a:gd name="connsiteX37" fmla="*/ 893793 w 3590630"/>
                <a:gd name="connsiteY37" fmla="*/ 373487 h 1043188"/>
                <a:gd name="connsiteX38" fmla="*/ 893793 w 3590630"/>
                <a:gd name="connsiteY38" fmla="*/ 386366 h 1043188"/>
                <a:gd name="connsiteX39" fmla="*/ 942733 w 3590630"/>
                <a:gd name="connsiteY39" fmla="*/ 386366 h 1043188"/>
                <a:gd name="connsiteX40" fmla="*/ 942733 w 3590630"/>
                <a:gd name="connsiteY40" fmla="*/ 399245 h 1043188"/>
                <a:gd name="connsiteX41" fmla="*/ 986521 w 3590630"/>
                <a:gd name="connsiteY41" fmla="*/ 404396 h 1043188"/>
                <a:gd name="connsiteX42" fmla="*/ 1007128 w 3590630"/>
                <a:gd name="connsiteY42" fmla="*/ 422427 h 1043188"/>
                <a:gd name="connsiteX43" fmla="*/ 1020006 w 3590630"/>
                <a:gd name="connsiteY43" fmla="*/ 430154 h 1043188"/>
                <a:gd name="connsiteX44" fmla="*/ 1027734 w 3590630"/>
                <a:gd name="connsiteY44" fmla="*/ 430154 h 1043188"/>
                <a:gd name="connsiteX45" fmla="*/ 1027734 w 3590630"/>
                <a:gd name="connsiteY45" fmla="*/ 430154 h 1043188"/>
                <a:gd name="connsiteX46" fmla="*/ 1086977 w 3590630"/>
                <a:gd name="connsiteY46" fmla="*/ 448184 h 1043188"/>
                <a:gd name="connsiteX47" fmla="*/ 1099855 w 3590630"/>
                <a:gd name="connsiteY47" fmla="*/ 463639 h 1043188"/>
                <a:gd name="connsiteX48" fmla="*/ 1128189 w 3590630"/>
                <a:gd name="connsiteY48" fmla="*/ 463639 h 1043188"/>
                <a:gd name="connsiteX49" fmla="*/ 1143644 w 3590630"/>
                <a:gd name="connsiteY49" fmla="*/ 479094 h 1043188"/>
                <a:gd name="connsiteX50" fmla="*/ 1169401 w 3590630"/>
                <a:gd name="connsiteY50" fmla="*/ 484245 h 1043188"/>
                <a:gd name="connsiteX51" fmla="*/ 1213190 w 3590630"/>
                <a:gd name="connsiteY51" fmla="*/ 484245 h 1043188"/>
                <a:gd name="connsiteX52" fmla="*/ 1231220 w 3590630"/>
                <a:gd name="connsiteY52" fmla="*/ 504851 h 1043188"/>
                <a:gd name="connsiteX53" fmla="*/ 1254402 w 3590630"/>
                <a:gd name="connsiteY53" fmla="*/ 522882 h 1043188"/>
                <a:gd name="connsiteX54" fmla="*/ 1269857 w 3590630"/>
                <a:gd name="connsiteY54" fmla="*/ 533185 h 1043188"/>
                <a:gd name="connsiteX55" fmla="*/ 1298190 w 3590630"/>
                <a:gd name="connsiteY55" fmla="*/ 540912 h 1043188"/>
                <a:gd name="connsiteX56" fmla="*/ 1318796 w 3590630"/>
                <a:gd name="connsiteY56" fmla="*/ 548640 h 1043188"/>
                <a:gd name="connsiteX57" fmla="*/ 1347130 w 3590630"/>
                <a:gd name="connsiteY57" fmla="*/ 561518 h 1043188"/>
                <a:gd name="connsiteX58" fmla="*/ 1372888 w 3590630"/>
                <a:gd name="connsiteY58" fmla="*/ 566670 h 1043188"/>
                <a:gd name="connsiteX59" fmla="*/ 1372888 w 3590630"/>
                <a:gd name="connsiteY59" fmla="*/ 566670 h 1043188"/>
                <a:gd name="connsiteX60" fmla="*/ 1432130 w 3590630"/>
                <a:gd name="connsiteY60" fmla="*/ 582125 h 1043188"/>
                <a:gd name="connsiteX61" fmla="*/ 1437282 w 3590630"/>
                <a:gd name="connsiteY61" fmla="*/ 595004 h 1043188"/>
                <a:gd name="connsiteX62" fmla="*/ 1542889 w 3590630"/>
                <a:gd name="connsiteY62" fmla="*/ 600155 h 1043188"/>
                <a:gd name="connsiteX63" fmla="*/ 1568646 w 3590630"/>
                <a:gd name="connsiteY63" fmla="*/ 620761 h 1043188"/>
                <a:gd name="connsiteX64" fmla="*/ 1604707 w 3590630"/>
                <a:gd name="connsiteY64" fmla="*/ 631064 h 1043188"/>
                <a:gd name="connsiteX65" fmla="*/ 1604707 w 3590630"/>
                <a:gd name="connsiteY65" fmla="*/ 631064 h 1043188"/>
                <a:gd name="connsiteX66" fmla="*/ 1620162 w 3590630"/>
                <a:gd name="connsiteY66" fmla="*/ 646519 h 1043188"/>
                <a:gd name="connsiteX67" fmla="*/ 1620162 w 3590630"/>
                <a:gd name="connsiteY67" fmla="*/ 659398 h 1043188"/>
                <a:gd name="connsiteX68" fmla="*/ 1635617 w 3590630"/>
                <a:gd name="connsiteY68" fmla="*/ 659398 h 1043188"/>
                <a:gd name="connsiteX69" fmla="*/ 1635617 w 3590630"/>
                <a:gd name="connsiteY69" fmla="*/ 669701 h 1043188"/>
                <a:gd name="connsiteX70" fmla="*/ 1661374 w 3590630"/>
                <a:gd name="connsiteY70" fmla="*/ 674853 h 1043188"/>
                <a:gd name="connsiteX71" fmla="*/ 1674253 w 3590630"/>
                <a:gd name="connsiteY71" fmla="*/ 682580 h 1043188"/>
                <a:gd name="connsiteX72" fmla="*/ 1692284 w 3590630"/>
                <a:gd name="connsiteY72" fmla="*/ 695459 h 1043188"/>
                <a:gd name="connsiteX73" fmla="*/ 1712890 w 3590630"/>
                <a:gd name="connsiteY73" fmla="*/ 695459 h 1043188"/>
                <a:gd name="connsiteX74" fmla="*/ 1730920 w 3590630"/>
                <a:gd name="connsiteY74" fmla="*/ 708338 h 1043188"/>
                <a:gd name="connsiteX75" fmla="*/ 1761830 w 3590630"/>
                <a:gd name="connsiteY75" fmla="*/ 713489 h 1043188"/>
                <a:gd name="connsiteX76" fmla="*/ 1761830 w 3590630"/>
                <a:gd name="connsiteY76" fmla="*/ 736671 h 1043188"/>
                <a:gd name="connsiteX77" fmla="*/ 1862285 w 3590630"/>
                <a:gd name="connsiteY77" fmla="*/ 736671 h 1043188"/>
                <a:gd name="connsiteX78" fmla="*/ 1877739 w 3590630"/>
                <a:gd name="connsiteY78" fmla="*/ 765005 h 1043188"/>
                <a:gd name="connsiteX79" fmla="*/ 1908649 w 3590630"/>
                <a:gd name="connsiteY79" fmla="*/ 770156 h 1043188"/>
                <a:gd name="connsiteX80" fmla="*/ 1929255 w 3590630"/>
                <a:gd name="connsiteY80" fmla="*/ 785611 h 1043188"/>
                <a:gd name="connsiteX81" fmla="*/ 1952437 w 3590630"/>
                <a:gd name="connsiteY81" fmla="*/ 777884 h 1043188"/>
                <a:gd name="connsiteX82" fmla="*/ 1970467 w 3590630"/>
                <a:gd name="connsiteY82" fmla="*/ 793338 h 1043188"/>
                <a:gd name="connsiteX83" fmla="*/ 1993649 w 3590630"/>
                <a:gd name="connsiteY83" fmla="*/ 803641 h 1043188"/>
                <a:gd name="connsiteX84" fmla="*/ 2016831 w 3590630"/>
                <a:gd name="connsiteY84" fmla="*/ 806217 h 1043188"/>
                <a:gd name="connsiteX85" fmla="*/ 2032286 w 3590630"/>
                <a:gd name="connsiteY85" fmla="*/ 821672 h 1043188"/>
                <a:gd name="connsiteX86" fmla="*/ 2127590 w 3590630"/>
                <a:gd name="connsiteY86" fmla="*/ 821672 h 1043188"/>
                <a:gd name="connsiteX87" fmla="*/ 2158499 w 3590630"/>
                <a:gd name="connsiteY87" fmla="*/ 852581 h 1043188"/>
                <a:gd name="connsiteX88" fmla="*/ 2186832 w 3590630"/>
                <a:gd name="connsiteY88" fmla="*/ 855157 h 1043188"/>
                <a:gd name="connsiteX89" fmla="*/ 2197135 w 3590630"/>
                <a:gd name="connsiteY89" fmla="*/ 875763 h 1043188"/>
                <a:gd name="connsiteX90" fmla="*/ 2253803 w 3590630"/>
                <a:gd name="connsiteY90" fmla="*/ 875763 h 1043188"/>
                <a:gd name="connsiteX91" fmla="*/ 2253803 w 3590630"/>
                <a:gd name="connsiteY91" fmla="*/ 896369 h 1043188"/>
                <a:gd name="connsiteX92" fmla="*/ 2508804 w 3590630"/>
                <a:gd name="connsiteY92" fmla="*/ 896369 h 1043188"/>
                <a:gd name="connsiteX93" fmla="*/ 2508804 w 3590630"/>
                <a:gd name="connsiteY93" fmla="*/ 922127 h 1043188"/>
                <a:gd name="connsiteX94" fmla="*/ 2544865 w 3590630"/>
                <a:gd name="connsiteY94" fmla="*/ 929854 h 1043188"/>
                <a:gd name="connsiteX95" fmla="*/ 2640169 w 3590630"/>
                <a:gd name="connsiteY95" fmla="*/ 932430 h 1043188"/>
                <a:gd name="connsiteX96" fmla="*/ 2683957 w 3590630"/>
                <a:gd name="connsiteY96" fmla="*/ 937582 h 1043188"/>
                <a:gd name="connsiteX97" fmla="*/ 2732897 w 3590630"/>
                <a:gd name="connsiteY97" fmla="*/ 947885 h 1043188"/>
                <a:gd name="connsiteX98" fmla="*/ 2763806 w 3590630"/>
                <a:gd name="connsiteY98" fmla="*/ 965915 h 1043188"/>
                <a:gd name="connsiteX99" fmla="*/ 2776685 w 3590630"/>
                <a:gd name="connsiteY99" fmla="*/ 978794 h 1043188"/>
                <a:gd name="connsiteX100" fmla="*/ 2884867 w 3590630"/>
                <a:gd name="connsiteY100" fmla="*/ 978794 h 1043188"/>
                <a:gd name="connsiteX101" fmla="*/ 2884867 w 3590630"/>
                <a:gd name="connsiteY101" fmla="*/ 994249 h 1043188"/>
                <a:gd name="connsiteX102" fmla="*/ 2977595 w 3590630"/>
                <a:gd name="connsiteY102" fmla="*/ 994249 h 1043188"/>
                <a:gd name="connsiteX103" fmla="*/ 3003353 w 3590630"/>
                <a:gd name="connsiteY103" fmla="*/ 994249 h 1043188"/>
                <a:gd name="connsiteX104" fmla="*/ 3003353 w 3590630"/>
                <a:gd name="connsiteY104" fmla="*/ 1007128 h 1043188"/>
                <a:gd name="connsiteX105" fmla="*/ 3132142 w 3590630"/>
                <a:gd name="connsiteY105" fmla="*/ 1007128 h 1043188"/>
                <a:gd name="connsiteX106" fmla="*/ 3132142 w 3590630"/>
                <a:gd name="connsiteY106" fmla="*/ 1014855 h 1043188"/>
                <a:gd name="connsiteX107" fmla="*/ 3420628 w 3590630"/>
                <a:gd name="connsiteY107" fmla="*/ 1014855 h 1043188"/>
                <a:gd name="connsiteX108" fmla="*/ 3451538 w 3590630"/>
                <a:gd name="connsiteY108" fmla="*/ 1014855 h 1043188"/>
                <a:gd name="connsiteX109" fmla="*/ 3451538 w 3590630"/>
                <a:gd name="connsiteY109" fmla="*/ 1043188 h 1043188"/>
                <a:gd name="connsiteX110" fmla="*/ 3546841 w 3590630"/>
                <a:gd name="connsiteY110" fmla="*/ 1043188 h 1043188"/>
                <a:gd name="connsiteX111" fmla="*/ 3590630 w 3590630"/>
                <a:gd name="connsiteY111" fmla="*/ 1043188 h 104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3590630" h="1043188">
                  <a:moveTo>
                    <a:pt x="0" y="0"/>
                  </a:moveTo>
                  <a:lnTo>
                    <a:pt x="59243" y="0"/>
                  </a:lnTo>
                  <a:lnTo>
                    <a:pt x="59243" y="25757"/>
                  </a:lnTo>
                  <a:lnTo>
                    <a:pt x="103031" y="25757"/>
                  </a:lnTo>
                  <a:lnTo>
                    <a:pt x="103031" y="38636"/>
                  </a:lnTo>
                  <a:lnTo>
                    <a:pt x="149395" y="38636"/>
                  </a:lnTo>
                  <a:lnTo>
                    <a:pt x="149395" y="64394"/>
                  </a:lnTo>
                  <a:lnTo>
                    <a:pt x="198334" y="64394"/>
                  </a:lnTo>
                  <a:lnTo>
                    <a:pt x="198334" y="82424"/>
                  </a:lnTo>
                  <a:lnTo>
                    <a:pt x="242123" y="95303"/>
                  </a:lnTo>
                  <a:lnTo>
                    <a:pt x="278183" y="100455"/>
                  </a:lnTo>
                  <a:lnTo>
                    <a:pt x="309093" y="123637"/>
                  </a:lnTo>
                  <a:lnTo>
                    <a:pt x="311668" y="128788"/>
                  </a:lnTo>
                  <a:lnTo>
                    <a:pt x="345153" y="133940"/>
                  </a:lnTo>
                  <a:lnTo>
                    <a:pt x="345153" y="146819"/>
                  </a:lnTo>
                  <a:lnTo>
                    <a:pt x="422427" y="146819"/>
                  </a:lnTo>
                  <a:lnTo>
                    <a:pt x="422427" y="146819"/>
                  </a:lnTo>
                  <a:lnTo>
                    <a:pt x="453336" y="180304"/>
                  </a:lnTo>
                  <a:lnTo>
                    <a:pt x="453336" y="180304"/>
                  </a:lnTo>
                  <a:lnTo>
                    <a:pt x="486821" y="211213"/>
                  </a:lnTo>
                  <a:lnTo>
                    <a:pt x="507427" y="213789"/>
                  </a:lnTo>
                  <a:lnTo>
                    <a:pt x="533185" y="218940"/>
                  </a:lnTo>
                  <a:lnTo>
                    <a:pt x="548640" y="234395"/>
                  </a:lnTo>
                  <a:lnTo>
                    <a:pt x="561519" y="244698"/>
                  </a:lnTo>
                  <a:lnTo>
                    <a:pt x="582125" y="255001"/>
                  </a:lnTo>
                  <a:lnTo>
                    <a:pt x="610458" y="260153"/>
                  </a:lnTo>
                  <a:lnTo>
                    <a:pt x="633640" y="267880"/>
                  </a:lnTo>
                  <a:lnTo>
                    <a:pt x="664550" y="273032"/>
                  </a:lnTo>
                  <a:lnTo>
                    <a:pt x="692883" y="275608"/>
                  </a:lnTo>
                  <a:lnTo>
                    <a:pt x="700610" y="291062"/>
                  </a:lnTo>
                  <a:lnTo>
                    <a:pt x="736671" y="296214"/>
                  </a:lnTo>
                  <a:lnTo>
                    <a:pt x="767581" y="303941"/>
                  </a:lnTo>
                  <a:lnTo>
                    <a:pt x="788187" y="321971"/>
                  </a:lnTo>
                  <a:lnTo>
                    <a:pt x="790763" y="332275"/>
                  </a:lnTo>
                  <a:lnTo>
                    <a:pt x="811369" y="340002"/>
                  </a:lnTo>
                  <a:lnTo>
                    <a:pt x="847430" y="352881"/>
                  </a:lnTo>
                  <a:lnTo>
                    <a:pt x="857733" y="370911"/>
                  </a:lnTo>
                  <a:lnTo>
                    <a:pt x="893793" y="373487"/>
                  </a:lnTo>
                  <a:lnTo>
                    <a:pt x="893793" y="386366"/>
                  </a:lnTo>
                  <a:lnTo>
                    <a:pt x="942733" y="386366"/>
                  </a:lnTo>
                  <a:lnTo>
                    <a:pt x="942733" y="399245"/>
                  </a:lnTo>
                  <a:lnTo>
                    <a:pt x="986521" y="404396"/>
                  </a:lnTo>
                  <a:lnTo>
                    <a:pt x="1007128" y="422427"/>
                  </a:lnTo>
                  <a:lnTo>
                    <a:pt x="1020006" y="430154"/>
                  </a:lnTo>
                  <a:lnTo>
                    <a:pt x="1027734" y="430154"/>
                  </a:lnTo>
                  <a:lnTo>
                    <a:pt x="1027734" y="430154"/>
                  </a:lnTo>
                  <a:lnTo>
                    <a:pt x="1086977" y="448184"/>
                  </a:lnTo>
                  <a:lnTo>
                    <a:pt x="1099855" y="463639"/>
                  </a:lnTo>
                  <a:lnTo>
                    <a:pt x="1128189" y="463639"/>
                  </a:lnTo>
                  <a:lnTo>
                    <a:pt x="1143644" y="479094"/>
                  </a:lnTo>
                  <a:lnTo>
                    <a:pt x="1169401" y="484245"/>
                  </a:lnTo>
                  <a:lnTo>
                    <a:pt x="1213190" y="484245"/>
                  </a:lnTo>
                  <a:lnTo>
                    <a:pt x="1231220" y="504851"/>
                  </a:lnTo>
                  <a:lnTo>
                    <a:pt x="1254402" y="522882"/>
                  </a:lnTo>
                  <a:lnTo>
                    <a:pt x="1269857" y="533185"/>
                  </a:lnTo>
                  <a:lnTo>
                    <a:pt x="1298190" y="540912"/>
                  </a:lnTo>
                  <a:lnTo>
                    <a:pt x="1318796" y="548640"/>
                  </a:lnTo>
                  <a:lnTo>
                    <a:pt x="1347130" y="561518"/>
                  </a:lnTo>
                  <a:lnTo>
                    <a:pt x="1372888" y="566670"/>
                  </a:lnTo>
                  <a:lnTo>
                    <a:pt x="1372888" y="566670"/>
                  </a:lnTo>
                  <a:lnTo>
                    <a:pt x="1432130" y="582125"/>
                  </a:lnTo>
                  <a:lnTo>
                    <a:pt x="1437282" y="595004"/>
                  </a:lnTo>
                  <a:lnTo>
                    <a:pt x="1542889" y="600155"/>
                  </a:lnTo>
                  <a:lnTo>
                    <a:pt x="1568646" y="620761"/>
                  </a:lnTo>
                  <a:lnTo>
                    <a:pt x="1604707" y="631064"/>
                  </a:lnTo>
                  <a:lnTo>
                    <a:pt x="1604707" y="631064"/>
                  </a:lnTo>
                  <a:lnTo>
                    <a:pt x="1620162" y="646519"/>
                  </a:lnTo>
                  <a:lnTo>
                    <a:pt x="1620162" y="659398"/>
                  </a:lnTo>
                  <a:lnTo>
                    <a:pt x="1635617" y="659398"/>
                  </a:lnTo>
                  <a:lnTo>
                    <a:pt x="1635617" y="669701"/>
                  </a:lnTo>
                  <a:lnTo>
                    <a:pt x="1661374" y="674853"/>
                  </a:lnTo>
                  <a:lnTo>
                    <a:pt x="1674253" y="682580"/>
                  </a:lnTo>
                  <a:lnTo>
                    <a:pt x="1692284" y="695459"/>
                  </a:lnTo>
                  <a:lnTo>
                    <a:pt x="1712890" y="695459"/>
                  </a:lnTo>
                  <a:lnTo>
                    <a:pt x="1730920" y="708338"/>
                  </a:lnTo>
                  <a:lnTo>
                    <a:pt x="1761830" y="713489"/>
                  </a:lnTo>
                  <a:lnTo>
                    <a:pt x="1761830" y="736671"/>
                  </a:lnTo>
                  <a:lnTo>
                    <a:pt x="1862285" y="736671"/>
                  </a:lnTo>
                  <a:lnTo>
                    <a:pt x="1877739" y="765005"/>
                  </a:lnTo>
                  <a:lnTo>
                    <a:pt x="1908649" y="770156"/>
                  </a:lnTo>
                  <a:lnTo>
                    <a:pt x="1929255" y="785611"/>
                  </a:lnTo>
                  <a:lnTo>
                    <a:pt x="1952437" y="777884"/>
                  </a:lnTo>
                  <a:lnTo>
                    <a:pt x="1970467" y="793338"/>
                  </a:lnTo>
                  <a:lnTo>
                    <a:pt x="1993649" y="803641"/>
                  </a:lnTo>
                  <a:lnTo>
                    <a:pt x="2016831" y="806217"/>
                  </a:lnTo>
                  <a:lnTo>
                    <a:pt x="2032286" y="821672"/>
                  </a:lnTo>
                  <a:lnTo>
                    <a:pt x="2127590" y="821672"/>
                  </a:lnTo>
                  <a:lnTo>
                    <a:pt x="2158499" y="852581"/>
                  </a:lnTo>
                  <a:lnTo>
                    <a:pt x="2186832" y="855157"/>
                  </a:lnTo>
                  <a:lnTo>
                    <a:pt x="2197135" y="875763"/>
                  </a:lnTo>
                  <a:lnTo>
                    <a:pt x="2253803" y="875763"/>
                  </a:lnTo>
                  <a:lnTo>
                    <a:pt x="2253803" y="896369"/>
                  </a:lnTo>
                  <a:lnTo>
                    <a:pt x="2508804" y="896369"/>
                  </a:lnTo>
                  <a:lnTo>
                    <a:pt x="2508804" y="922127"/>
                  </a:lnTo>
                  <a:lnTo>
                    <a:pt x="2544865" y="929854"/>
                  </a:lnTo>
                  <a:lnTo>
                    <a:pt x="2640169" y="932430"/>
                  </a:lnTo>
                  <a:lnTo>
                    <a:pt x="2683957" y="937582"/>
                  </a:lnTo>
                  <a:lnTo>
                    <a:pt x="2732897" y="947885"/>
                  </a:lnTo>
                  <a:lnTo>
                    <a:pt x="2763806" y="965915"/>
                  </a:lnTo>
                  <a:lnTo>
                    <a:pt x="2776685" y="978794"/>
                  </a:lnTo>
                  <a:lnTo>
                    <a:pt x="2884867" y="978794"/>
                  </a:lnTo>
                  <a:lnTo>
                    <a:pt x="2884867" y="994249"/>
                  </a:lnTo>
                  <a:lnTo>
                    <a:pt x="2977595" y="994249"/>
                  </a:lnTo>
                  <a:lnTo>
                    <a:pt x="3003353" y="994249"/>
                  </a:lnTo>
                  <a:lnTo>
                    <a:pt x="3003353" y="1007128"/>
                  </a:lnTo>
                  <a:lnTo>
                    <a:pt x="3132142" y="1007128"/>
                  </a:lnTo>
                  <a:lnTo>
                    <a:pt x="3132142" y="1014855"/>
                  </a:lnTo>
                  <a:lnTo>
                    <a:pt x="3420628" y="1014855"/>
                  </a:lnTo>
                  <a:lnTo>
                    <a:pt x="3451538" y="1014855"/>
                  </a:lnTo>
                  <a:lnTo>
                    <a:pt x="3451538" y="1043188"/>
                  </a:lnTo>
                  <a:lnTo>
                    <a:pt x="3546841" y="1043188"/>
                  </a:lnTo>
                  <a:lnTo>
                    <a:pt x="3590630" y="1043188"/>
                  </a:lnTo>
                </a:path>
              </a:pathLst>
            </a:custGeom>
            <a:noFill/>
            <a:ln w="19050">
              <a:solidFill>
                <a:srgbClr val="00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8" name="Right Bracket 207">
              <a:extLst>
                <a:ext uri="{FF2B5EF4-FFF2-40B4-BE49-F238E27FC236}">
                  <a16:creationId xmlns:a16="http://schemas.microsoft.com/office/drawing/2014/main" id="{723DA930-F0F1-47B1-8A68-EA6CC91D770D}"/>
                </a:ext>
              </a:extLst>
            </p:cNvPr>
            <p:cNvSpPr/>
            <p:nvPr/>
          </p:nvSpPr>
          <p:spPr>
            <a:xfrm>
              <a:off x="11210925" y="1935956"/>
              <a:ext cx="95250" cy="728663"/>
            </a:xfrm>
            <a:prstGeom prst="rightBracket">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9" name="Right Bracket 208">
              <a:extLst>
                <a:ext uri="{FF2B5EF4-FFF2-40B4-BE49-F238E27FC236}">
                  <a16:creationId xmlns:a16="http://schemas.microsoft.com/office/drawing/2014/main" id="{D8E77358-7A11-4841-B2A4-1CA5EC8D540E}"/>
                </a:ext>
              </a:extLst>
            </p:cNvPr>
            <p:cNvSpPr/>
            <p:nvPr/>
          </p:nvSpPr>
          <p:spPr>
            <a:xfrm>
              <a:off x="11334750" y="1940718"/>
              <a:ext cx="95250" cy="816770"/>
            </a:xfrm>
            <a:prstGeom prst="rightBracket">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0" name="Right Bracket 209">
              <a:extLst>
                <a:ext uri="{FF2B5EF4-FFF2-40B4-BE49-F238E27FC236}">
                  <a16:creationId xmlns:a16="http://schemas.microsoft.com/office/drawing/2014/main" id="{6845A72F-65EA-4F9D-9683-0A693936C7AE}"/>
                </a:ext>
              </a:extLst>
            </p:cNvPr>
            <p:cNvSpPr/>
            <p:nvPr/>
          </p:nvSpPr>
          <p:spPr>
            <a:xfrm>
              <a:off x="11213307" y="2693194"/>
              <a:ext cx="95250" cy="64294"/>
            </a:xfrm>
            <a:prstGeom prst="rightBracket">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 name="Footer Placeholder 1">
            <a:extLst>
              <a:ext uri="{FF2B5EF4-FFF2-40B4-BE49-F238E27FC236}">
                <a16:creationId xmlns:a16="http://schemas.microsoft.com/office/drawing/2014/main" id="{E0A86DBA-B0C0-4DD9-A2F8-4D8EB7130BEC}"/>
              </a:ext>
            </a:extLst>
          </p:cNvPr>
          <p:cNvSpPr>
            <a:spLocks noGrp="1"/>
          </p:cNvSpPr>
          <p:nvPr>
            <p:ph type="ftr" sz="quarter" idx="3"/>
          </p:nvPr>
        </p:nvSpPr>
        <p:spPr/>
        <p:txBody>
          <a:bodyPr/>
          <a:lstStyle/>
          <a:p>
            <a:r>
              <a:rPr lang="en-US" sz="1000" dirty="0" err="1">
                <a:latin typeface="Arial" charset="0"/>
                <a:ea typeface="ＭＳ Ｐゴシック" pitchFamily="-109" charset="-128"/>
                <a:cs typeface="Arial"/>
              </a:rPr>
              <a:t>Boucly</a:t>
            </a:r>
            <a:r>
              <a:rPr lang="en-US" sz="1000" dirty="0">
                <a:latin typeface="Arial" charset="0"/>
                <a:ea typeface="ＭＳ Ｐゴシック" pitchFamily="-109" charset="-128"/>
                <a:cs typeface="Arial"/>
              </a:rPr>
              <a:t> A, et al. </a:t>
            </a:r>
            <a:r>
              <a:rPr lang="en-US" sz="1000" i="1" dirty="0" err="1"/>
              <a:t>Eur</a:t>
            </a:r>
            <a:r>
              <a:rPr lang="en-US" sz="1000" i="1" dirty="0"/>
              <a:t> Respir J</a:t>
            </a:r>
            <a:r>
              <a:rPr lang="en-US" sz="1000" dirty="0"/>
              <a:t>. 2021:2102419.</a:t>
            </a:r>
          </a:p>
        </p:txBody>
      </p:sp>
    </p:spTree>
    <p:extLst>
      <p:ext uri="{BB962C8B-B14F-4D97-AF65-F5344CB8AC3E}">
        <p14:creationId xmlns:p14="http://schemas.microsoft.com/office/powerpoint/2010/main" val="1465564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96E46D-4F74-0A47-AE98-BD494CECA93C}"/>
              </a:ext>
            </a:extLst>
          </p:cNvPr>
          <p:cNvSpPr>
            <a:spLocks noGrp="1"/>
          </p:cNvSpPr>
          <p:nvPr>
            <p:ph type="title"/>
          </p:nvPr>
        </p:nvSpPr>
        <p:spPr>
          <a:xfrm>
            <a:off x="606972" y="141828"/>
            <a:ext cx="10988565" cy="1325563"/>
          </a:xfrm>
        </p:spPr>
        <p:txBody>
          <a:bodyPr/>
          <a:lstStyle/>
          <a:p>
            <a:r>
              <a:rPr lang="en-US" dirty="0"/>
              <a:t>French PH Registry Analysis: Seeking Meaning</a:t>
            </a:r>
          </a:p>
        </p:txBody>
      </p:sp>
      <p:sp>
        <p:nvSpPr>
          <p:cNvPr id="5" name="Content Placeholder 4">
            <a:extLst>
              <a:ext uri="{FF2B5EF4-FFF2-40B4-BE49-F238E27FC236}">
                <a16:creationId xmlns:a16="http://schemas.microsoft.com/office/drawing/2014/main" id="{0418317B-87EF-A344-8802-032884401D68}"/>
              </a:ext>
            </a:extLst>
          </p:cNvPr>
          <p:cNvSpPr>
            <a:spLocks noGrp="1"/>
          </p:cNvSpPr>
          <p:nvPr>
            <p:ph idx="1"/>
          </p:nvPr>
        </p:nvSpPr>
        <p:spPr>
          <a:xfrm>
            <a:off x="606972" y="1548540"/>
            <a:ext cx="10988565" cy="4351338"/>
          </a:xfrm>
        </p:spPr>
        <p:txBody>
          <a:bodyPr>
            <a:normAutofit fontScale="77500" lnSpcReduction="20000"/>
          </a:bodyPr>
          <a:lstStyle/>
          <a:p>
            <a:r>
              <a:rPr lang="en-US" dirty="0"/>
              <a:t>Initial triple combination therapy (including parenteral prostacyclin) was associated with better long-term survival for the most severe patients with idiopathic, heritable, or anorexigen-induced PAH</a:t>
            </a:r>
            <a:r>
              <a:rPr lang="en-US" baseline="30000" dirty="0"/>
              <a:t>1</a:t>
            </a:r>
          </a:p>
          <a:p>
            <a:r>
              <a:rPr lang="en-US" dirty="0"/>
              <a:t>Transplant-free survival was higher in the triple combination group</a:t>
            </a:r>
          </a:p>
          <a:p>
            <a:r>
              <a:rPr lang="en-US" dirty="0"/>
              <a:t>Study supports utility of multidimensional risk stratification to choose the most appropriate initial treatment strategy for newly diagnosed PAH patients</a:t>
            </a:r>
          </a:p>
          <a:p>
            <a:r>
              <a:rPr lang="en-US" dirty="0"/>
              <a:t>For intermediate-risk patients at diagnosis, dual combination therapy was associated with better survival than monotherapy</a:t>
            </a:r>
          </a:p>
          <a:p>
            <a:r>
              <a:rPr lang="en-US" dirty="0"/>
              <a:t>This was the first study to show a difference in outcomes in the intermediate-risk group treated with parenteral therapy</a:t>
            </a:r>
          </a:p>
          <a:p>
            <a:r>
              <a:rPr lang="en-US" dirty="0"/>
              <a:t>Findings provide new evidence to support the PAH treatment algorithm presented in the ESC/ERS Guidelines and at the 6th World Symposium on Pulmonary Hypertension</a:t>
            </a:r>
          </a:p>
          <a:p>
            <a:r>
              <a:rPr lang="en-US" dirty="0"/>
              <a:t>Although not meeting its primary endpoint, recent data from the TRITON study</a:t>
            </a:r>
            <a:r>
              <a:rPr lang="en-US" baseline="30000" dirty="0"/>
              <a:t>2</a:t>
            </a:r>
            <a:r>
              <a:rPr lang="en-US" dirty="0"/>
              <a:t> suggested initial combination treatment with selexipag, macitentan, and tadalafil may improve survival compared with dual therapy with macitentan plus tadalafil</a:t>
            </a:r>
          </a:p>
        </p:txBody>
      </p:sp>
      <p:sp>
        <p:nvSpPr>
          <p:cNvPr id="2" name="Footer Placeholder 1">
            <a:extLst>
              <a:ext uri="{FF2B5EF4-FFF2-40B4-BE49-F238E27FC236}">
                <a16:creationId xmlns:a16="http://schemas.microsoft.com/office/drawing/2014/main" id="{B0BEE373-B250-45EA-83B4-C86E31BAE794}"/>
              </a:ext>
            </a:extLst>
          </p:cNvPr>
          <p:cNvSpPr>
            <a:spLocks noGrp="1"/>
          </p:cNvSpPr>
          <p:nvPr>
            <p:ph type="ftr" sz="quarter" idx="3"/>
          </p:nvPr>
        </p:nvSpPr>
        <p:spPr/>
        <p:txBody>
          <a:bodyPr/>
          <a:lstStyle/>
          <a:p>
            <a:pPr marL="228600" indent="-228600">
              <a:buFont typeface="+mj-lt"/>
              <a:buAutoNum type="arabicPeriod"/>
            </a:pPr>
            <a:r>
              <a:rPr lang="en-US" sz="1000" dirty="0" err="1">
                <a:latin typeface="Arial" charset="0"/>
                <a:ea typeface="ＭＳ Ｐゴシック" pitchFamily="-109" charset="-128"/>
                <a:cs typeface="Arial"/>
              </a:rPr>
              <a:t>Boucly</a:t>
            </a:r>
            <a:r>
              <a:rPr lang="en-US" sz="1000" dirty="0">
                <a:latin typeface="Arial" charset="0"/>
                <a:ea typeface="ＭＳ Ｐゴシック" pitchFamily="-109" charset="-128"/>
                <a:cs typeface="Arial"/>
              </a:rPr>
              <a:t> A, et al. </a:t>
            </a:r>
            <a:r>
              <a:rPr lang="en-US" sz="1000" i="1" dirty="0" err="1"/>
              <a:t>Eur</a:t>
            </a:r>
            <a:r>
              <a:rPr lang="en-US" sz="1000" i="1" dirty="0"/>
              <a:t> Respir J</a:t>
            </a:r>
            <a:r>
              <a:rPr lang="en-US" sz="1000" dirty="0"/>
              <a:t>. 2021:2102419. </a:t>
            </a:r>
            <a:endParaRPr lang="en-US" sz="1000" dirty="0">
              <a:latin typeface="Arial" charset="0"/>
              <a:ea typeface="ＭＳ Ｐゴシック" pitchFamily="-109" charset="-128"/>
              <a:cs typeface="Arial"/>
            </a:endParaRPr>
          </a:p>
          <a:p>
            <a:pPr marL="228600" indent="-228600">
              <a:buFont typeface="+mj-lt"/>
              <a:buAutoNum type="arabicPeriod"/>
            </a:pPr>
            <a:r>
              <a:rPr lang="en-US" sz="1000" dirty="0"/>
              <a:t>Chin K, et al. </a:t>
            </a:r>
            <a:r>
              <a:rPr lang="en-US" sz="1000" i="1" dirty="0"/>
              <a:t>J Am Coll </a:t>
            </a:r>
            <a:r>
              <a:rPr lang="en-US" sz="1000" i="1" dirty="0" err="1"/>
              <a:t>Cardiol</a:t>
            </a:r>
            <a:r>
              <a:rPr lang="en-US" sz="1000" dirty="0"/>
              <a:t>. 2021;78(14):1393-1403.</a:t>
            </a:r>
          </a:p>
        </p:txBody>
      </p:sp>
    </p:spTree>
    <p:extLst>
      <p:ext uri="{BB962C8B-B14F-4D97-AF65-F5344CB8AC3E}">
        <p14:creationId xmlns:p14="http://schemas.microsoft.com/office/powerpoint/2010/main" val="4581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B609D7-29A8-E44F-A127-D32A0BBC2295}"/>
              </a:ext>
            </a:extLst>
          </p:cNvPr>
          <p:cNvSpPr>
            <a:spLocks noGrp="1"/>
          </p:cNvSpPr>
          <p:nvPr>
            <p:ph type="title"/>
          </p:nvPr>
        </p:nvSpPr>
        <p:spPr>
          <a:xfrm>
            <a:off x="606425" y="141287"/>
            <a:ext cx="10988675" cy="1119187"/>
          </a:xfrm>
        </p:spPr>
        <p:txBody>
          <a:bodyPr>
            <a:normAutofit/>
          </a:bodyPr>
          <a:lstStyle/>
          <a:p>
            <a:r>
              <a:rPr lang="en-US" sz="2800" dirty="0">
                <a:latin typeface="+mn-lt"/>
              </a:rPr>
              <a:t>Should the ‘Hit Early and Hit Hard’ Three-Pronged</a:t>
            </a:r>
            <a:r>
              <a:rPr lang="en-US" sz="2800" dirty="0">
                <a:latin typeface="+mn-lt"/>
                <a:cs typeface="Arial" panose="020B0604020202020204" pitchFamily="34" charset="0"/>
              </a:rPr>
              <a:t> </a:t>
            </a:r>
            <a:r>
              <a:rPr lang="en-US" sz="2800" dirty="0">
                <a:latin typeface="+mn-lt"/>
              </a:rPr>
              <a:t>Treatment Approach Be the New Norm for New PAH Patients? </a:t>
            </a:r>
          </a:p>
        </p:txBody>
      </p:sp>
      <p:graphicFrame>
        <p:nvGraphicFramePr>
          <p:cNvPr id="5" name="Table 5">
            <a:extLst>
              <a:ext uri="{FF2B5EF4-FFF2-40B4-BE49-F238E27FC236}">
                <a16:creationId xmlns:a16="http://schemas.microsoft.com/office/drawing/2014/main" id="{77452850-DDF5-AA4B-B15C-333CF31FB34C}"/>
              </a:ext>
            </a:extLst>
          </p:cNvPr>
          <p:cNvGraphicFramePr>
            <a:graphicFrameLocks noGrp="1"/>
          </p:cNvGraphicFramePr>
          <p:nvPr>
            <p:ph idx="1"/>
          </p:nvPr>
        </p:nvGraphicFramePr>
        <p:xfrm>
          <a:off x="577812" y="1302997"/>
          <a:ext cx="11054994" cy="4592116"/>
        </p:xfrm>
        <a:graphic>
          <a:graphicData uri="http://schemas.openxmlformats.org/drawingml/2006/table">
            <a:tbl>
              <a:tblPr firstRow="1" bandRow="1">
                <a:tableStyleId>{5C22544A-7EE6-4342-B048-85BDC9FD1C3A}</a:tableStyleId>
              </a:tblPr>
              <a:tblGrid>
                <a:gridCol w="5527497">
                  <a:extLst>
                    <a:ext uri="{9D8B030D-6E8A-4147-A177-3AD203B41FA5}">
                      <a16:colId xmlns:a16="http://schemas.microsoft.com/office/drawing/2014/main" val="605138354"/>
                    </a:ext>
                  </a:extLst>
                </a:gridCol>
                <a:gridCol w="5527497">
                  <a:extLst>
                    <a:ext uri="{9D8B030D-6E8A-4147-A177-3AD203B41FA5}">
                      <a16:colId xmlns:a16="http://schemas.microsoft.com/office/drawing/2014/main" val="24826001"/>
                    </a:ext>
                  </a:extLst>
                </a:gridCol>
              </a:tblGrid>
              <a:tr h="37753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Questions and Issues Surrounding Upfront Triple Therapy</a:t>
                      </a:r>
                    </a:p>
                  </a:txBody>
                  <a:tcPr>
                    <a:noFill/>
                  </a:tcPr>
                </a:tc>
                <a:tc hMerge="1">
                  <a:txBody>
                    <a:bodyPr/>
                    <a:lstStyle/>
                    <a:p>
                      <a:pPr algn="ctr"/>
                      <a:endParaRPr lang="en-US" dirty="0">
                        <a:effectLst>
                          <a:outerShdw blurRad="50800" dist="12700" dir="5400000" algn="ctr" rotWithShape="0">
                            <a:schemeClr val="tx1"/>
                          </a:outerShdw>
                        </a:effectLst>
                      </a:endParaRPr>
                    </a:p>
                  </a:txBody>
                  <a:tcPr/>
                </a:tc>
                <a:extLst>
                  <a:ext uri="{0D108BD9-81ED-4DB2-BD59-A6C34878D82A}">
                    <a16:rowId xmlns:a16="http://schemas.microsoft.com/office/drawing/2014/main" val="122545699"/>
                  </a:ext>
                </a:extLst>
              </a:tr>
              <a:tr h="346077">
                <a:tc>
                  <a:txBody>
                    <a:bodyPr/>
                    <a:lstStyle/>
                    <a:p>
                      <a:pPr algn="ctr"/>
                      <a:r>
                        <a:rPr lang="en-US" sz="1600" dirty="0">
                          <a:solidFill>
                            <a:schemeClr val="bg1"/>
                          </a:solidFill>
                          <a:effectLst>
                            <a:outerShdw blurRad="50800" dist="12700" dir="5400000" algn="ctr" rotWithShape="0">
                              <a:schemeClr val="tx1"/>
                            </a:outerShdw>
                          </a:effectLst>
                        </a:rPr>
                        <a:t>YES! Early, triple therapy is the way to go</a:t>
                      </a:r>
                      <a:r>
                        <a:rPr lang="en-US" sz="1600" baseline="30000" dirty="0">
                          <a:solidFill>
                            <a:schemeClr val="bg1"/>
                          </a:solidFill>
                          <a:effectLst>
                            <a:outerShdw blurRad="50800" dist="12700" dir="5400000" algn="ctr" rotWithShape="0">
                              <a:schemeClr val="tx1"/>
                            </a:outerShdw>
                          </a:effectLst>
                        </a:rPr>
                        <a:t>1</a:t>
                      </a: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rgbClr val="A01325"/>
                    </a:solidFill>
                  </a:tcPr>
                </a:tc>
                <a:tc>
                  <a:txBody>
                    <a:bodyPr/>
                    <a:lstStyle/>
                    <a:p>
                      <a:pPr algn="ctr"/>
                      <a:r>
                        <a:rPr lang="en-US" sz="1600" dirty="0">
                          <a:solidFill>
                            <a:schemeClr val="bg1"/>
                          </a:solidFill>
                          <a:effectLst>
                            <a:outerShdw blurRad="50800" dist="12700" dir="5400000" algn="ctr" rotWithShape="0">
                              <a:schemeClr val="tx1"/>
                            </a:outerShdw>
                          </a:effectLst>
                        </a:rPr>
                        <a:t>NO! Upfront triple therapy not a one-size-fits-all approach</a:t>
                      </a:r>
                      <a:r>
                        <a:rPr lang="en-US" sz="1600" baseline="30000" dirty="0">
                          <a:solidFill>
                            <a:schemeClr val="bg1"/>
                          </a:solidFill>
                          <a:effectLst>
                            <a:outerShdw blurRad="50800" dist="12700" dir="5400000" algn="ctr" rotWithShape="0">
                              <a:schemeClr val="tx1"/>
                            </a:outerShdw>
                          </a:effectLst>
                        </a:rPr>
                        <a:t>2</a:t>
                      </a: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rgbClr val="A01325"/>
                    </a:solidFill>
                  </a:tcPr>
                </a:tc>
                <a:extLst>
                  <a:ext uri="{0D108BD9-81ED-4DB2-BD59-A6C34878D82A}">
                    <a16:rowId xmlns:a16="http://schemas.microsoft.com/office/drawing/2014/main" val="918309052"/>
                  </a:ext>
                </a:extLst>
              </a:tr>
              <a:tr h="755076">
                <a:tc>
                  <a:txBody>
                    <a:bodyPr/>
                    <a:lstStyle/>
                    <a:p>
                      <a:r>
                        <a:rPr lang="en-US" sz="1400" dirty="0"/>
                        <a:t>There is ample evidence that the timing of therapies matter.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Clinical worsening that may trigger escalation is associated with increased mortality; PAH treatments are more efficacious early</a:t>
                      </a:r>
                      <a:r>
                        <a:rPr lang="en-US" sz="1400" baseline="30000" dirty="0"/>
                        <a:t>3</a:t>
                      </a:r>
                    </a:p>
                  </a:txBody>
                  <a:tcP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noFill/>
                  </a:tcPr>
                </a:tc>
                <a:tc>
                  <a:txBody>
                    <a:bodyPr/>
                    <a:lstStyle/>
                    <a:p>
                      <a:r>
                        <a:rPr lang="en-US" sz="1400" kern="1200" dirty="0">
                          <a:solidFill>
                            <a:schemeClr val="dk1"/>
                          </a:solidFill>
                          <a:effectLst/>
                          <a:latin typeface="+mn-lt"/>
                          <a:ea typeface="+mn-ea"/>
                          <a:cs typeface="+mn-cs"/>
                        </a:rPr>
                        <a:t>From the FPHR analysis of Boucly </a:t>
                      </a:r>
                      <a:r>
                        <a:rPr lang="en-US" sz="1400" i="0" kern="1200" dirty="0">
                          <a:solidFill>
                            <a:schemeClr val="dk1"/>
                          </a:solidFill>
                          <a:effectLst/>
                          <a:latin typeface="+mn-lt"/>
                          <a:ea typeface="+mn-ea"/>
                          <a:cs typeface="+mn-cs"/>
                        </a:rPr>
                        <a:t>et al</a:t>
                      </a:r>
                      <a:r>
                        <a:rPr lang="en-US" sz="1400" i="0" kern="1200" baseline="30000" dirty="0">
                          <a:solidFill>
                            <a:schemeClr val="dk1"/>
                          </a:solidFill>
                          <a:effectLst/>
                          <a:latin typeface="+mn-lt"/>
                          <a:ea typeface="+mn-ea"/>
                          <a:cs typeface="+mn-cs"/>
                        </a:rPr>
                        <a:t>4</a:t>
                      </a:r>
                      <a:r>
                        <a:rPr lang="en-US" sz="1400" kern="1200" dirty="0">
                          <a:solidFill>
                            <a:schemeClr val="dk1"/>
                          </a:solidFill>
                          <a:effectLst/>
                          <a:latin typeface="+mn-lt"/>
                          <a:ea typeface="+mn-ea"/>
                          <a:cs typeface="+mn-cs"/>
                        </a:rPr>
                        <a:t>, is there an ‘independent effect’ of younger age, female sex, and triple combination therapy?</a:t>
                      </a:r>
                    </a:p>
                  </a:txBody>
                  <a:tcP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noFill/>
                  </a:tcPr>
                </a:tc>
                <a:extLst>
                  <a:ext uri="{0D108BD9-81ED-4DB2-BD59-A6C34878D82A}">
                    <a16:rowId xmlns:a16="http://schemas.microsoft.com/office/drawing/2014/main" val="987941512"/>
                  </a:ext>
                </a:extLst>
              </a:tr>
              <a:tr h="7138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Mortality is higher in incident vs prevalent patients</a:t>
                      </a:r>
                      <a:r>
                        <a:rPr lang="en-US" sz="1400" baseline="30000" dirty="0"/>
                        <a:t>5</a:t>
                      </a:r>
                    </a:p>
                    <a:p>
                      <a:endParaRPr lang="en-US" sz="1400" dirty="0"/>
                    </a:p>
                  </a:txBody>
                  <a:tcPr>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noFill/>
                  </a:tcPr>
                </a:tc>
                <a:tc>
                  <a:txBody>
                    <a:bodyPr/>
                    <a:lstStyle/>
                    <a:p>
                      <a:r>
                        <a:rPr lang="en-US" sz="1400" kern="1200" dirty="0">
                          <a:solidFill>
                            <a:schemeClr val="dk1"/>
                          </a:solidFill>
                          <a:effectLst/>
                          <a:latin typeface="+mn-lt"/>
                          <a:ea typeface="+mn-ea"/>
                          <a:cs typeface="+mn-cs"/>
                        </a:rPr>
                        <a:t>It is risky to conclude that triple combination therapy may equally apply to all PAH patients, particularly to older males with multiple comorbidities</a:t>
                      </a:r>
                    </a:p>
                  </a:txBody>
                  <a:tcPr>
                    <a:lnL w="38100" cap="flat" cmpd="sng" algn="ctr">
                      <a:solidFill>
                        <a:schemeClr val="tx1"/>
                      </a:solidFill>
                      <a:prstDash val="solid"/>
                      <a:round/>
                      <a:headEnd type="none" w="med" len="med"/>
                      <a:tailEnd type="none" w="med" len="med"/>
                    </a:lnL>
                    <a:lnT w="38100" cap="flat" cmpd="sng" algn="ctr">
                      <a:noFill/>
                      <a:prstDash val="solid"/>
                      <a:round/>
                      <a:headEnd type="none" w="med" len="med"/>
                      <a:tailEnd type="none" w="med" len="med"/>
                    </a:lnT>
                    <a:noFill/>
                  </a:tcPr>
                </a:tc>
                <a:extLst>
                  <a:ext uri="{0D108BD9-81ED-4DB2-BD59-A6C34878D82A}">
                    <a16:rowId xmlns:a16="http://schemas.microsoft.com/office/drawing/2014/main" val="2176863963"/>
                  </a:ext>
                </a:extLst>
              </a:tr>
              <a:tr h="9018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In open-label extensions of RCTs, the functional capacity of the placebo group that receives therapy just 12</a:t>
                      </a:r>
                      <a:r>
                        <a:rPr lang="en-US" sz="1400" dirty="0">
                          <a:latin typeface="Arial" panose="020B0604020202020204" pitchFamily="34" charset="0"/>
                          <a:cs typeface="Arial" panose="020B0604020202020204" pitchFamily="34" charset="0"/>
                        </a:rPr>
                        <a:t>–</a:t>
                      </a:r>
                      <a:r>
                        <a:rPr lang="en-US" sz="1400" dirty="0"/>
                        <a:t>16 weeks later never catches up to the initial active treatment group</a:t>
                      </a:r>
                      <a:r>
                        <a:rPr lang="en-US" sz="1400" baseline="30000" dirty="0"/>
                        <a:t>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aseline="30000" dirty="0"/>
                    </a:p>
                  </a:txBody>
                  <a:tcPr>
                    <a:lnR w="3810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What is the effect of triple therapy timing on survival?</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690799034"/>
                  </a:ext>
                </a:extLst>
              </a:tr>
              <a:tr h="7550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a:t>The majority of newly diagnosed PAH patients fall into the intermediate-risk category. Many of them are at the higher end of that risk level and may benefit from upfront triple therapy including a prostacyclin</a:t>
                      </a:r>
                    </a:p>
                  </a:txBody>
                  <a:tcPr>
                    <a:lnR w="3810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Negative results of the recently completed TRITON trial</a:t>
                      </a:r>
                      <a:r>
                        <a:rPr lang="en-US" sz="1400" kern="1200" baseline="30000" dirty="0">
                          <a:solidFill>
                            <a:schemeClr val="dk1"/>
                          </a:solidFill>
                          <a:effectLst/>
                          <a:latin typeface="+mn-lt"/>
                          <a:ea typeface="+mn-ea"/>
                          <a:cs typeface="+mn-cs"/>
                        </a:rPr>
                        <a:t>7</a:t>
                      </a:r>
                      <a:r>
                        <a:rPr lang="en-US" sz="1400" kern="1200" dirty="0">
                          <a:solidFill>
                            <a:schemeClr val="dk1"/>
                          </a:solidFill>
                          <a:effectLst/>
                          <a:latin typeface="+mn-lt"/>
                          <a:ea typeface="+mn-ea"/>
                          <a:cs typeface="+mn-cs"/>
                        </a:rPr>
                        <a:t> should serve as a cautionary tale that upfront triple therapy may not be as effective as expected</a:t>
                      </a:r>
                    </a:p>
                  </a:txBody>
                  <a:tcPr>
                    <a:lnL w="381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802147619"/>
                  </a:ext>
                </a:extLst>
              </a:tr>
              <a:tr h="5351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TRITON</a:t>
                      </a:r>
                      <a:r>
                        <a:rPr lang="en-US" sz="1400" kern="1200" baseline="30000" dirty="0">
                          <a:solidFill>
                            <a:schemeClr val="dk1"/>
                          </a:solidFill>
                          <a:effectLst/>
                          <a:latin typeface="+mn-lt"/>
                          <a:ea typeface="+mn-ea"/>
                          <a:cs typeface="+mn-cs"/>
                        </a:rPr>
                        <a:t>7</a:t>
                      </a:r>
                      <a:r>
                        <a:rPr lang="en-US" sz="1400" kern="1200" dirty="0">
                          <a:solidFill>
                            <a:schemeClr val="dk1"/>
                          </a:solidFill>
                          <a:effectLst/>
                          <a:latin typeface="+mn-lt"/>
                          <a:ea typeface="+mn-ea"/>
                          <a:cs typeface="+mn-cs"/>
                        </a:rPr>
                        <a:t> results are not generalizable to the more potent,</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effectLst/>
                          <a:latin typeface="+mn-lt"/>
                          <a:ea typeface="+mn-ea"/>
                          <a:cs typeface="+mn-cs"/>
                        </a:rPr>
                        <a:t>parenteral,</a:t>
                      </a:r>
                      <a:r>
                        <a:rPr lang="en-US" sz="1400" kern="1200" baseline="0" dirty="0">
                          <a:solidFill>
                            <a:schemeClr val="dk1"/>
                          </a:solidFill>
                          <a:effectLst/>
                          <a:latin typeface="+mn-lt"/>
                          <a:ea typeface="+mn-ea"/>
                          <a:cs typeface="+mn-cs"/>
                        </a:rPr>
                        <a:t> </a:t>
                      </a:r>
                      <a:r>
                        <a:rPr lang="en-US" sz="1400" kern="1200" dirty="0">
                          <a:solidFill>
                            <a:schemeClr val="dk1"/>
                          </a:solidFill>
                          <a:effectLst/>
                          <a:latin typeface="+mn-lt"/>
                          <a:ea typeface="+mn-ea"/>
                          <a:cs typeface="+mn-cs"/>
                        </a:rPr>
                        <a:t>triple therapy combination strategy</a:t>
                      </a:r>
                    </a:p>
                  </a:txBody>
                  <a:tcPr>
                    <a:lnR w="38100" cap="flat" cmpd="sng" algn="ctr">
                      <a:solidFill>
                        <a:schemeClr val="tx1"/>
                      </a:solidFill>
                      <a:prstDash val="solid"/>
                      <a:round/>
                      <a:headEnd type="none" w="med" len="med"/>
                      <a:tailEnd type="none" w="med" len="med"/>
                    </a:lnR>
                    <a:lnB w="38100" cap="flat" cmpd="sng" algn="ctr">
                      <a:no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effectLst/>
                        <a:latin typeface="+mn-lt"/>
                        <a:ea typeface="+mn-ea"/>
                        <a:cs typeface="+mn-cs"/>
                      </a:endParaRPr>
                    </a:p>
                  </a:txBody>
                  <a:tcPr>
                    <a:lnL w="38100" cap="flat" cmpd="sng" algn="ctr">
                      <a:solidFill>
                        <a:schemeClr val="tx1"/>
                      </a:solidFill>
                      <a:prstDash val="solid"/>
                      <a:round/>
                      <a:headEnd type="none" w="med" len="med"/>
                      <a:tailEnd type="none" w="med" len="med"/>
                    </a:lnL>
                    <a:lnB w="38100" cap="flat" cmpd="sng" algn="ctr">
                      <a:noFill/>
                      <a:prstDash val="solid"/>
                      <a:round/>
                      <a:headEnd type="none" w="med" len="med"/>
                      <a:tailEnd type="none" w="med" len="med"/>
                    </a:lnB>
                    <a:noFill/>
                  </a:tcPr>
                </a:tc>
                <a:extLst>
                  <a:ext uri="{0D108BD9-81ED-4DB2-BD59-A6C34878D82A}">
                    <a16:rowId xmlns:a16="http://schemas.microsoft.com/office/drawing/2014/main" val="901975824"/>
                  </a:ext>
                </a:extLst>
              </a:tr>
            </a:tbl>
          </a:graphicData>
        </a:graphic>
      </p:graphicFrame>
      <p:sp>
        <p:nvSpPr>
          <p:cNvPr id="6" name="Footer Placeholder 1">
            <a:extLst>
              <a:ext uri="{FF2B5EF4-FFF2-40B4-BE49-F238E27FC236}">
                <a16:creationId xmlns:a16="http://schemas.microsoft.com/office/drawing/2014/main" id="{BB8C47C5-B1BE-514D-9E72-F6544AAD8683}"/>
              </a:ext>
            </a:extLst>
          </p:cNvPr>
          <p:cNvSpPr txBox="1">
            <a:spLocks/>
          </p:cNvSpPr>
          <p:nvPr/>
        </p:nvSpPr>
        <p:spPr>
          <a:xfrm>
            <a:off x="607681" y="6104716"/>
            <a:ext cx="10329862" cy="864800"/>
          </a:xfrm>
          <a:prstGeom prst="rect">
            <a:avLst/>
          </a:prstGeom>
        </p:spPr>
        <p:txBody>
          <a:bodyPr numCol="2"/>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8600" indent="-228600">
              <a:buFont typeface="+mj-lt"/>
              <a:buAutoNum type="arabicPeriod"/>
            </a:pPr>
            <a:r>
              <a:rPr lang="en-US" sz="1000" dirty="0">
                <a:solidFill>
                  <a:srgbClr val="929292"/>
                </a:solidFill>
              </a:rPr>
              <a:t>Cascino TM, et al. </a:t>
            </a:r>
            <a:r>
              <a:rPr lang="en-US" sz="1000" i="1" dirty="0">
                <a:solidFill>
                  <a:srgbClr val="929292"/>
                </a:solidFill>
              </a:rPr>
              <a:t>Am J Respir Crit Care Med. </a:t>
            </a:r>
            <a:r>
              <a:rPr lang="en-US" sz="1000" dirty="0">
                <a:solidFill>
                  <a:srgbClr val="929292"/>
                </a:solidFill>
              </a:rPr>
              <a:t>2021 Aug 17. [</a:t>
            </a:r>
            <a:r>
              <a:rPr lang="en-US" sz="1000" dirty="0" err="1">
                <a:solidFill>
                  <a:srgbClr val="929292"/>
                </a:solidFill>
              </a:rPr>
              <a:t>Epub</a:t>
            </a:r>
            <a:r>
              <a:rPr lang="en-US" sz="1000" dirty="0">
                <a:solidFill>
                  <a:srgbClr val="929292"/>
                </a:solidFill>
              </a:rPr>
              <a:t> ahead of print]</a:t>
            </a:r>
          </a:p>
          <a:p>
            <a:pPr marL="228600" indent="-228600">
              <a:buFont typeface="+mj-lt"/>
              <a:buAutoNum type="arabicPeriod"/>
            </a:pPr>
            <a:r>
              <a:rPr lang="en-US" sz="1000" dirty="0">
                <a:solidFill>
                  <a:srgbClr val="929292"/>
                </a:solidFill>
              </a:rPr>
              <a:t>Hassoun PM, et al. </a:t>
            </a:r>
            <a:r>
              <a:rPr lang="en-US" sz="1000" i="1" dirty="0">
                <a:solidFill>
                  <a:srgbClr val="929292"/>
                </a:solidFill>
              </a:rPr>
              <a:t>Am J Respir Crit Care Med. </a:t>
            </a:r>
            <a:r>
              <a:rPr lang="en-US" sz="1000" dirty="0">
                <a:solidFill>
                  <a:srgbClr val="929292"/>
                </a:solidFill>
              </a:rPr>
              <a:t>2021 Aug 17. [Epub ahead of print]</a:t>
            </a:r>
          </a:p>
          <a:p>
            <a:pPr marL="228600" indent="-228600">
              <a:buFont typeface="+mj-lt"/>
              <a:buAutoNum type="arabicPeriod"/>
            </a:pPr>
            <a:r>
              <a:rPr lang="en-US" sz="1000" dirty="0">
                <a:solidFill>
                  <a:srgbClr val="929292"/>
                </a:solidFill>
              </a:rPr>
              <a:t>Gaine S, et al. </a:t>
            </a:r>
            <a:r>
              <a:rPr lang="en-US" sz="1000" i="1" dirty="0">
                <a:solidFill>
                  <a:srgbClr val="929292"/>
                </a:solidFill>
              </a:rPr>
              <a:t>Chest. </a:t>
            </a:r>
            <a:r>
              <a:rPr lang="en-US" sz="1000" dirty="0">
                <a:solidFill>
                  <a:srgbClr val="929292"/>
                </a:solidFill>
              </a:rPr>
              <a:t>2021;160(1):277-286.</a:t>
            </a:r>
          </a:p>
          <a:p>
            <a:pPr marL="228600" indent="-228600">
              <a:buFont typeface="+mj-lt"/>
              <a:buAutoNum type="arabicPeriod"/>
            </a:pPr>
            <a:r>
              <a:rPr lang="en-US" sz="1000" dirty="0" err="1">
                <a:solidFill>
                  <a:srgbClr val="929292"/>
                </a:solidFill>
                <a:ea typeface="ＭＳ Ｐゴシック" pitchFamily="-109" charset="-128"/>
                <a:cs typeface="Arial"/>
              </a:rPr>
              <a:t>Boucly</a:t>
            </a:r>
            <a:r>
              <a:rPr lang="en-US" sz="1000" dirty="0">
                <a:solidFill>
                  <a:srgbClr val="929292"/>
                </a:solidFill>
                <a:ea typeface="ＭＳ Ｐゴシック" pitchFamily="-109" charset="-128"/>
                <a:cs typeface="Arial"/>
              </a:rPr>
              <a:t> A, et al. </a:t>
            </a:r>
            <a:r>
              <a:rPr lang="en-US" sz="1000" dirty="0">
                <a:solidFill>
                  <a:srgbClr val="929292"/>
                </a:solidFill>
              </a:rPr>
              <a:t>Eur Respir J, 2021:2102419.</a:t>
            </a:r>
          </a:p>
          <a:p>
            <a:pPr marL="228600" indent="-228600">
              <a:buFont typeface="+mj-lt"/>
              <a:buAutoNum type="arabicPeriod"/>
            </a:pPr>
            <a:endParaRPr lang="en-US" sz="1000" dirty="0">
              <a:solidFill>
                <a:srgbClr val="929292"/>
              </a:solidFill>
            </a:endParaRPr>
          </a:p>
          <a:p>
            <a:pPr marL="228600" indent="-228600">
              <a:buFont typeface="+mj-lt"/>
              <a:buAutoNum type="arabicPeriod"/>
            </a:pPr>
            <a:r>
              <a:rPr lang="en-US" sz="1000" dirty="0">
                <a:solidFill>
                  <a:srgbClr val="929292"/>
                </a:solidFill>
              </a:rPr>
              <a:t>Humbert M, et al. </a:t>
            </a:r>
            <a:r>
              <a:rPr lang="en-US" sz="1000" i="1" dirty="0">
                <a:solidFill>
                  <a:srgbClr val="929292"/>
                </a:solidFill>
              </a:rPr>
              <a:t>Eur Respir J. </a:t>
            </a:r>
            <a:r>
              <a:rPr lang="en-US" sz="1000" dirty="0">
                <a:solidFill>
                  <a:srgbClr val="929292"/>
                </a:solidFill>
              </a:rPr>
              <a:t>2010;36(3):549-555.</a:t>
            </a:r>
          </a:p>
          <a:p>
            <a:pPr marL="228600" indent="-228600">
              <a:buFont typeface="+mj-lt"/>
              <a:buAutoNum type="arabicPeriod"/>
            </a:pPr>
            <a:r>
              <a:rPr lang="en-US" sz="1000" dirty="0">
                <a:solidFill>
                  <a:srgbClr val="929292"/>
                </a:solidFill>
              </a:rPr>
              <a:t>McLaughlin VV, et al. </a:t>
            </a:r>
            <a:r>
              <a:rPr lang="en-US" sz="1000" i="1" dirty="0">
                <a:solidFill>
                  <a:srgbClr val="929292"/>
                </a:solidFill>
              </a:rPr>
              <a:t>J Am Coll Cardiol. </a:t>
            </a:r>
            <a:r>
              <a:rPr lang="en-US" sz="1000" dirty="0">
                <a:solidFill>
                  <a:srgbClr val="929292"/>
                </a:solidFill>
              </a:rPr>
              <a:t>2018;71(7):752-763.</a:t>
            </a:r>
          </a:p>
          <a:p>
            <a:pPr marL="228600" indent="-228600">
              <a:buFont typeface="+mj-lt"/>
              <a:buAutoNum type="arabicPeriod"/>
            </a:pPr>
            <a:r>
              <a:rPr lang="en-US" sz="1000" dirty="0">
                <a:solidFill>
                  <a:srgbClr val="929292"/>
                </a:solidFill>
              </a:rPr>
              <a:t>Chin KM, et al. </a:t>
            </a:r>
            <a:r>
              <a:rPr lang="en-US" sz="1000" i="1" dirty="0">
                <a:solidFill>
                  <a:srgbClr val="929292"/>
                </a:solidFill>
              </a:rPr>
              <a:t>Am J Respir Crit Care Med. </a:t>
            </a:r>
            <a:r>
              <a:rPr lang="en-US" sz="1000" dirty="0">
                <a:solidFill>
                  <a:srgbClr val="929292"/>
                </a:solidFill>
              </a:rPr>
              <a:t>2020;201:A2928.</a:t>
            </a:r>
          </a:p>
        </p:txBody>
      </p:sp>
    </p:spTree>
    <p:extLst>
      <p:ext uri="{BB962C8B-B14F-4D97-AF65-F5344CB8AC3E}">
        <p14:creationId xmlns:p14="http://schemas.microsoft.com/office/powerpoint/2010/main" val="905998975"/>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1722</Words>
  <Application>Microsoft Office PowerPoint</Application>
  <PresentationFormat>Widescreen</PresentationFormat>
  <Paragraphs>257</Paragraphs>
  <Slides>9</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IMPACT-PH-22-NEW</vt:lpstr>
      <vt:lpstr>If We Are Rethinking the Risk Tiers in PAH, Do We Also Need To Rethink Management Strategy?</vt:lpstr>
      <vt:lpstr>Disclaimer</vt:lpstr>
      <vt:lpstr>There Is a Spectrum of PAH Management Options Based on Risk</vt:lpstr>
      <vt:lpstr>Try for the Hat Trick? When To Consider Triple Therapy</vt:lpstr>
      <vt:lpstr>FPHR*: Number of Low-Risk Criteria at Baseline or Achieved at First Follow-Up: Influence of Initial Treatment Regimen</vt:lpstr>
      <vt:lpstr>Triple Therapy in the French PH Registry: Impact of Initial Therapeutic Approach on Achieving Low-Risk Criteria</vt:lpstr>
      <vt:lpstr>FPHR Analysis: Overall Survival Estimates at 1, 3, 5, and 10 Years</vt:lpstr>
      <vt:lpstr>French PH Registry Analysis: Seeking Meaning</vt:lpstr>
      <vt:lpstr>Should the ‘Hit Early and Hit Hard’ Three-Pronged Treatment Approach Be the New Norm for New PAH Patients?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2022-05-25T18:05:45Z</dcterms:created>
  <dcterms:modified xsi:type="dcterms:W3CDTF">2022-05-25T21:42:57Z</dcterms:modified>
</cp:coreProperties>
</file>