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8"/>
  </p:notesMasterIdLst>
  <p:handoutMasterIdLst>
    <p:handoutMasterId r:id="rId9"/>
  </p:handoutMasterIdLst>
  <p:sldIdLst>
    <p:sldId id="2134959400" r:id="rId2"/>
    <p:sldId id="256" r:id="rId3"/>
    <p:sldId id="2134959237" r:id="rId4"/>
    <p:sldId id="353" r:id="rId5"/>
    <p:sldId id="617" r:id="rId6"/>
    <p:sldId id="2134959238" r:id="rId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6BB80BA5-FB31-024A-59AB-ACF04FA46863}" name="Josh Mitchell" initials="JM" userId="S::jmitchell@ushealthconnect.com::564ae208-da58-4bdf-8279-fd21875a16f3" providerId="AD"/>
  <p188:author id="{52C4C9BB-C807-8705-0B08-A3DF41A8D64B}" name="Moriah Diethorn" initials="MD" userId="Moriah Diethorn" providerId="None"/>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Rebecca Barraclough" initials="RB" lastIdx="8" clrIdx="0">
    <p:extLst>
      <p:ext uri="{19B8F6BF-5375-455C-9EA6-DF929625EA0E}">
        <p15:presenceInfo xmlns:p15="http://schemas.microsoft.com/office/powerpoint/2012/main" userId="Rebecca Barraclough"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EBEBEB"/>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9348" autoAdjust="0"/>
    <p:restoredTop sz="94660"/>
  </p:normalViewPr>
  <p:slideViewPr>
    <p:cSldViewPr snapToGrid="0">
      <p:cViewPr varScale="1">
        <p:scale>
          <a:sx n="119" d="100"/>
          <a:sy n="119" d="100"/>
        </p:scale>
        <p:origin x="516" y="114"/>
      </p:cViewPr>
      <p:guideLst/>
    </p:cSldViewPr>
  </p:slideViewPr>
  <p:notesTextViewPr>
    <p:cViewPr>
      <p:scale>
        <a:sx n="1" d="1"/>
        <a:sy n="1" d="1"/>
      </p:scale>
      <p:origin x="0" y="0"/>
    </p:cViewPr>
  </p:notesTextViewPr>
  <p:sorterViewPr>
    <p:cViewPr varScale="1">
      <p:scale>
        <a:sx n="100" d="100"/>
        <a:sy n="100" d="100"/>
      </p:scale>
      <p:origin x="0" y="0"/>
    </p:cViewPr>
  </p:sorterViewPr>
  <p:notesViewPr>
    <p:cSldViewPr snapToGrid="0">
      <p:cViewPr varScale="1">
        <p:scale>
          <a:sx n="54" d="100"/>
          <a:sy n="54" d="100"/>
        </p:scale>
        <p:origin x="1458" y="78"/>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5" Type="http://schemas.microsoft.com/office/2018/10/relationships/authors" Target="authors.xml"/><Relationship Id="rId10"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handoutMaster" Target="handoutMasters/handoutMaster1.xml"/><Relationship Id="rId14"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0A3B0DA8-F06A-4558-9C2B-AF826356DC03}"/>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E7C9FA96-FC60-498D-9E30-230EC4494BAA}"/>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7B8F45FD-A5D8-4CDF-9C55-67D2AFDF6E23}" type="datetimeFigureOut">
              <a:rPr lang="en-US" smtClean="0"/>
              <a:t>5/25/2022</a:t>
            </a:fld>
            <a:endParaRPr lang="en-US"/>
          </a:p>
        </p:txBody>
      </p:sp>
      <p:sp>
        <p:nvSpPr>
          <p:cNvPr id="4" name="Footer Placeholder 3">
            <a:extLst>
              <a:ext uri="{FF2B5EF4-FFF2-40B4-BE49-F238E27FC236}">
                <a16:creationId xmlns:a16="http://schemas.microsoft.com/office/drawing/2014/main" id="{D380155E-A2E2-4E75-A60F-BB6D8E90269C}"/>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C4927CD8-6C5B-470A-8055-CA7A24F8C6B3}"/>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9CA15C69-444E-416E-80C6-9FB82023CAFA}" type="slidenum">
              <a:rPr lang="en-US" smtClean="0"/>
              <a:t>‹#›</a:t>
            </a:fld>
            <a:endParaRPr lang="en-US"/>
          </a:p>
        </p:txBody>
      </p:sp>
    </p:spTree>
    <p:extLst>
      <p:ext uri="{BB962C8B-B14F-4D97-AF65-F5344CB8AC3E}">
        <p14:creationId xmlns:p14="http://schemas.microsoft.com/office/powerpoint/2010/main" val="335632939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0484184-4B48-4561-8935-6E5894B1DDAA}" type="datetimeFigureOut">
              <a:rPr lang="en-US" smtClean="0"/>
              <a:t>5/25/2022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36E2672-03C6-413A-A6DC-C7079C01BDB1}" type="slidenum">
              <a:rPr lang="en-US" smtClean="0"/>
              <a:t>‹#›</a:t>
            </a:fld>
            <a:endParaRPr lang="en-US"/>
          </a:p>
        </p:txBody>
      </p:sp>
    </p:spTree>
    <p:extLst>
      <p:ext uri="{BB962C8B-B14F-4D97-AF65-F5344CB8AC3E}">
        <p14:creationId xmlns:p14="http://schemas.microsoft.com/office/powerpoint/2010/main" val="123853300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Title Slide">
    <p:spTree>
      <p:nvGrpSpPr>
        <p:cNvPr id="1" name=""/>
        <p:cNvGrpSpPr/>
        <p:nvPr/>
      </p:nvGrpSpPr>
      <p:grpSpPr>
        <a:xfrm>
          <a:off x="0" y="0"/>
          <a:ext cx="0" cy="0"/>
          <a:chOff x="0" y="0"/>
          <a:chExt cx="0" cy="0"/>
        </a:xfrm>
      </p:grpSpPr>
      <p:sp>
        <p:nvSpPr>
          <p:cNvPr id="14" name="Title 1">
            <a:extLst>
              <a:ext uri="{FF2B5EF4-FFF2-40B4-BE49-F238E27FC236}">
                <a16:creationId xmlns:a16="http://schemas.microsoft.com/office/drawing/2014/main" id="{E5AE574C-C01D-4451-B818-78560B1180FA}"/>
              </a:ext>
            </a:extLst>
          </p:cNvPr>
          <p:cNvSpPr>
            <a:spLocks noGrp="1"/>
          </p:cNvSpPr>
          <p:nvPr>
            <p:ph type="title"/>
          </p:nvPr>
        </p:nvSpPr>
        <p:spPr>
          <a:xfrm>
            <a:off x="838200" y="1674261"/>
            <a:ext cx="10515600" cy="2852737"/>
          </a:xfrm>
        </p:spPr>
        <p:txBody>
          <a:bodyPr anchor="ctr">
            <a:normAutofit/>
          </a:bodyPr>
          <a:lstStyle>
            <a:lvl1pPr algn="ctr">
              <a:defRPr sz="4800"/>
            </a:lvl1pPr>
          </a:lstStyle>
          <a:p>
            <a:r>
              <a:rPr lang="en-US" dirty="0"/>
              <a:t>Click to edit Master title style</a:t>
            </a:r>
          </a:p>
        </p:txBody>
      </p:sp>
      <p:sp>
        <p:nvSpPr>
          <p:cNvPr id="15" name="Text Placeholder 2">
            <a:extLst>
              <a:ext uri="{FF2B5EF4-FFF2-40B4-BE49-F238E27FC236}">
                <a16:creationId xmlns:a16="http://schemas.microsoft.com/office/drawing/2014/main" id="{1ECCB66C-05CB-49D9-B7E7-0C427D6D7F53}"/>
              </a:ext>
            </a:extLst>
          </p:cNvPr>
          <p:cNvSpPr>
            <a:spLocks noGrp="1"/>
          </p:cNvSpPr>
          <p:nvPr>
            <p:ph type="body" idx="1"/>
          </p:nvPr>
        </p:nvSpPr>
        <p:spPr>
          <a:xfrm>
            <a:off x="838199" y="4589463"/>
            <a:ext cx="10515600" cy="1500187"/>
          </a:xfrm>
          <a:prstGeom prst="rect">
            <a:avLst/>
          </a:prstGeom>
        </p:spPr>
        <p:txBody>
          <a:bodyPr>
            <a:normAutofit/>
          </a:bodyPr>
          <a:lstStyle>
            <a:lvl1pPr marL="0" indent="0" algn="ctr">
              <a:buNone/>
              <a:defRPr sz="18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18" name="Footer Placeholder 4">
            <a:extLst>
              <a:ext uri="{FF2B5EF4-FFF2-40B4-BE49-F238E27FC236}">
                <a16:creationId xmlns:a16="http://schemas.microsoft.com/office/drawing/2014/main" id="{5CD80B2F-AB86-4AC5-ADB1-2230734739B0}"/>
              </a:ext>
            </a:extLst>
          </p:cNvPr>
          <p:cNvSpPr>
            <a:spLocks noGrp="1"/>
          </p:cNvSpPr>
          <p:nvPr>
            <p:ph type="ftr" sz="quarter" idx="3"/>
          </p:nvPr>
        </p:nvSpPr>
        <p:spPr>
          <a:xfrm>
            <a:off x="838200" y="6356350"/>
            <a:ext cx="10515599" cy="442131"/>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sz="1000"/>
          </a:p>
        </p:txBody>
      </p:sp>
      <p:pic>
        <p:nvPicPr>
          <p:cNvPr id="7" name="Picture 6">
            <a:extLst>
              <a:ext uri="{FF2B5EF4-FFF2-40B4-BE49-F238E27FC236}">
                <a16:creationId xmlns:a16="http://schemas.microsoft.com/office/drawing/2014/main" id="{B761D850-8E58-4B53-9815-4E59E40622DF}"/>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4317765" y="290535"/>
            <a:ext cx="3556480" cy="1321262"/>
          </a:xfrm>
          <a:prstGeom prst="rect">
            <a:avLst/>
          </a:prstGeom>
        </p:spPr>
      </p:pic>
    </p:spTree>
    <p:extLst>
      <p:ext uri="{BB962C8B-B14F-4D97-AF65-F5344CB8AC3E}">
        <p14:creationId xmlns:p14="http://schemas.microsoft.com/office/powerpoint/2010/main" val="115814956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Footer Placeholder 4">
            <a:extLst>
              <a:ext uri="{FF2B5EF4-FFF2-40B4-BE49-F238E27FC236}">
                <a16:creationId xmlns:a16="http://schemas.microsoft.com/office/drawing/2014/main" id="{B2F6B2D7-D2F9-4F1B-8FB7-00DCD968C2C6}"/>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sz="1000"/>
          </a:p>
        </p:txBody>
      </p:sp>
    </p:spTree>
    <p:extLst>
      <p:ext uri="{BB962C8B-B14F-4D97-AF65-F5344CB8AC3E}">
        <p14:creationId xmlns:p14="http://schemas.microsoft.com/office/powerpoint/2010/main" val="16850512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0426E8-50A6-47D6-B45F-134145E070B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F65C1316-9B30-4E35-91A7-4F8799CAE8FC}"/>
              </a:ext>
            </a:extLst>
          </p:cNvPr>
          <p:cNvSpPr>
            <a:spLocks noGrp="1"/>
          </p:cNvSpPr>
          <p:nvPr>
            <p:ph idx="1"/>
          </p:nvPr>
        </p:nvSpPr>
        <p:spPr>
          <a:xfrm>
            <a:off x="5183188" y="987425"/>
            <a:ext cx="6172200" cy="4873625"/>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68B594DE-1DED-4824-B3AF-6D8B99419FD8}"/>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10" name="Footer Placeholder 4">
            <a:extLst>
              <a:ext uri="{FF2B5EF4-FFF2-40B4-BE49-F238E27FC236}">
                <a16:creationId xmlns:a16="http://schemas.microsoft.com/office/drawing/2014/main" id="{67258FC2-34FC-49D0-A161-40DD5BA51713}"/>
              </a:ext>
            </a:extLst>
          </p:cNvPr>
          <p:cNvSpPr>
            <a:spLocks noGrp="1"/>
          </p:cNvSpPr>
          <p:nvPr>
            <p:ph type="ftr" sz="quarter" idx="3"/>
          </p:nvPr>
        </p:nvSpPr>
        <p:spPr>
          <a:xfrm>
            <a:off x="609601" y="6356350"/>
            <a:ext cx="9020174" cy="442131"/>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sz="1000"/>
          </a:p>
        </p:txBody>
      </p:sp>
    </p:spTree>
    <p:extLst>
      <p:ext uri="{BB962C8B-B14F-4D97-AF65-F5344CB8AC3E}">
        <p14:creationId xmlns:p14="http://schemas.microsoft.com/office/powerpoint/2010/main" val="374062239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1_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900E2D-A488-4CA5-B001-14767B8D02A8}"/>
              </a:ext>
            </a:extLst>
          </p:cNvPr>
          <p:cNvSpPr>
            <a:spLocks noGrp="1"/>
          </p:cNvSpPr>
          <p:nvPr>
            <p:ph type="title"/>
          </p:nvPr>
        </p:nvSpPr>
        <p:spPr>
          <a:xfrm>
            <a:off x="382588" y="457199"/>
            <a:ext cx="4272539" cy="4015047"/>
          </a:xfrm>
        </p:spPr>
        <p:txBody>
          <a:bodyPr anchor="ctr"/>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4DFDA90-9E3C-451C-9A65-E0C0C3E6FB0A}"/>
              </a:ext>
            </a:extLst>
          </p:cNvPr>
          <p:cNvSpPr>
            <a:spLocks noGrp="1"/>
          </p:cNvSpPr>
          <p:nvPr>
            <p:ph type="pic" idx="1"/>
          </p:nvPr>
        </p:nvSpPr>
        <p:spPr>
          <a:xfrm>
            <a:off x="5183188" y="606829"/>
            <a:ext cx="6172200" cy="5254221"/>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10" name="Footer Placeholder 4">
            <a:extLst>
              <a:ext uri="{FF2B5EF4-FFF2-40B4-BE49-F238E27FC236}">
                <a16:creationId xmlns:a16="http://schemas.microsoft.com/office/drawing/2014/main" id="{9FB64453-E8A2-48FD-8B67-B9DC2A133255}"/>
              </a:ext>
            </a:extLst>
          </p:cNvPr>
          <p:cNvSpPr>
            <a:spLocks noGrp="1"/>
          </p:cNvSpPr>
          <p:nvPr>
            <p:ph type="ftr" sz="quarter" idx="3"/>
          </p:nvPr>
        </p:nvSpPr>
        <p:spPr>
          <a:xfrm>
            <a:off x="609601" y="6356350"/>
            <a:ext cx="9020174" cy="442131"/>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sz="1000"/>
          </a:p>
        </p:txBody>
      </p:sp>
    </p:spTree>
    <p:extLst>
      <p:ext uri="{BB962C8B-B14F-4D97-AF65-F5344CB8AC3E}">
        <p14:creationId xmlns:p14="http://schemas.microsoft.com/office/powerpoint/2010/main" val="119531825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900E2D-A488-4CA5-B001-14767B8D02A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4DFDA90-9E3C-451C-9A65-E0C0C3E6FB0A}"/>
              </a:ext>
            </a:extLst>
          </p:cNvPr>
          <p:cNvSpPr>
            <a:spLocks noGrp="1"/>
          </p:cNvSpPr>
          <p:nvPr>
            <p:ph type="pic" idx="1"/>
          </p:nvPr>
        </p:nvSpPr>
        <p:spPr>
          <a:xfrm>
            <a:off x="5183188" y="987425"/>
            <a:ext cx="6172200" cy="4873625"/>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8E26C3D8-9015-40F4-B59B-697F1260941D}"/>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10" name="Footer Placeholder 4">
            <a:extLst>
              <a:ext uri="{FF2B5EF4-FFF2-40B4-BE49-F238E27FC236}">
                <a16:creationId xmlns:a16="http://schemas.microsoft.com/office/drawing/2014/main" id="{9FB64453-E8A2-48FD-8B67-B9DC2A133255}"/>
              </a:ext>
            </a:extLst>
          </p:cNvPr>
          <p:cNvSpPr>
            <a:spLocks noGrp="1"/>
          </p:cNvSpPr>
          <p:nvPr>
            <p:ph type="ftr" sz="quarter" idx="3"/>
          </p:nvPr>
        </p:nvSpPr>
        <p:spPr>
          <a:xfrm>
            <a:off x="609601" y="6356350"/>
            <a:ext cx="9020174" cy="442131"/>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sz="1000"/>
          </a:p>
        </p:txBody>
      </p:sp>
    </p:spTree>
    <p:extLst>
      <p:ext uri="{BB962C8B-B14F-4D97-AF65-F5344CB8AC3E}">
        <p14:creationId xmlns:p14="http://schemas.microsoft.com/office/powerpoint/2010/main" val="40305510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Episode Title">
    <p:spTree>
      <p:nvGrpSpPr>
        <p:cNvPr id="1" name=""/>
        <p:cNvGrpSpPr/>
        <p:nvPr/>
      </p:nvGrpSpPr>
      <p:grpSpPr>
        <a:xfrm>
          <a:off x="0" y="0"/>
          <a:ext cx="0" cy="0"/>
          <a:chOff x="0" y="0"/>
          <a:chExt cx="0" cy="0"/>
        </a:xfrm>
      </p:grpSpPr>
      <p:sp>
        <p:nvSpPr>
          <p:cNvPr id="14" name="Title 1">
            <a:extLst>
              <a:ext uri="{FF2B5EF4-FFF2-40B4-BE49-F238E27FC236}">
                <a16:creationId xmlns:a16="http://schemas.microsoft.com/office/drawing/2014/main" id="{E5AE574C-C01D-4451-B818-78560B1180FA}"/>
              </a:ext>
            </a:extLst>
          </p:cNvPr>
          <p:cNvSpPr>
            <a:spLocks noGrp="1"/>
          </p:cNvSpPr>
          <p:nvPr>
            <p:ph type="title"/>
          </p:nvPr>
        </p:nvSpPr>
        <p:spPr>
          <a:xfrm>
            <a:off x="838199" y="127751"/>
            <a:ext cx="10515600" cy="2852737"/>
          </a:xfrm>
        </p:spPr>
        <p:txBody>
          <a:bodyPr anchor="b">
            <a:normAutofit/>
          </a:bodyPr>
          <a:lstStyle>
            <a:lvl1pPr algn="ctr">
              <a:defRPr sz="4000"/>
            </a:lvl1pPr>
          </a:lstStyle>
          <a:p>
            <a:r>
              <a:rPr lang="en-US" dirty="0"/>
              <a:t>Click to edit Master title style</a:t>
            </a:r>
          </a:p>
        </p:txBody>
      </p:sp>
      <p:sp>
        <p:nvSpPr>
          <p:cNvPr id="15" name="Text Placeholder 2">
            <a:extLst>
              <a:ext uri="{FF2B5EF4-FFF2-40B4-BE49-F238E27FC236}">
                <a16:creationId xmlns:a16="http://schemas.microsoft.com/office/drawing/2014/main" id="{1ECCB66C-05CB-49D9-B7E7-0C427D6D7F53}"/>
              </a:ext>
            </a:extLst>
          </p:cNvPr>
          <p:cNvSpPr>
            <a:spLocks noGrp="1"/>
          </p:cNvSpPr>
          <p:nvPr>
            <p:ph type="body" idx="1"/>
          </p:nvPr>
        </p:nvSpPr>
        <p:spPr>
          <a:xfrm>
            <a:off x="838199" y="3243619"/>
            <a:ext cx="10515600" cy="2193795"/>
          </a:xfrm>
          <a:prstGeom prst="rect">
            <a:avLst/>
          </a:prstGeom>
        </p:spPr>
        <p:txBody>
          <a:bodyPr>
            <a:normAutofit/>
          </a:bodyPr>
          <a:lstStyle>
            <a:lvl1pPr marL="0" indent="0" algn="ctr">
              <a:buNone/>
              <a:defRPr sz="16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Master text styles</a:t>
            </a:r>
          </a:p>
        </p:txBody>
      </p:sp>
      <p:sp>
        <p:nvSpPr>
          <p:cNvPr id="18" name="Footer Placeholder 4">
            <a:extLst>
              <a:ext uri="{FF2B5EF4-FFF2-40B4-BE49-F238E27FC236}">
                <a16:creationId xmlns:a16="http://schemas.microsoft.com/office/drawing/2014/main" id="{5CD80B2F-AB86-4AC5-ADB1-2230734739B0}"/>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pic>
        <p:nvPicPr>
          <p:cNvPr id="9" name="Picture 8">
            <a:extLst>
              <a:ext uri="{FF2B5EF4-FFF2-40B4-BE49-F238E27FC236}">
                <a16:creationId xmlns:a16="http://schemas.microsoft.com/office/drawing/2014/main" id="{E497655B-49D1-415E-B15A-B2F888EF5FB0}"/>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4883965" y="5548021"/>
            <a:ext cx="2424069" cy="900562"/>
          </a:xfrm>
          <a:prstGeom prst="rect">
            <a:avLst/>
          </a:prstGeom>
        </p:spPr>
      </p:pic>
      <p:cxnSp>
        <p:nvCxnSpPr>
          <p:cNvPr id="10" name="Straight Connector 9">
            <a:extLst>
              <a:ext uri="{FF2B5EF4-FFF2-40B4-BE49-F238E27FC236}">
                <a16:creationId xmlns:a16="http://schemas.microsoft.com/office/drawing/2014/main" id="{1F64938E-35AA-44A4-9C33-7DC47AC84538}"/>
              </a:ext>
            </a:extLst>
          </p:cNvPr>
          <p:cNvCxnSpPr>
            <a:cxnSpLocks/>
          </p:cNvCxnSpPr>
          <p:nvPr userDrawn="1"/>
        </p:nvCxnSpPr>
        <p:spPr>
          <a:xfrm>
            <a:off x="909354" y="3089919"/>
            <a:ext cx="10373293" cy="0"/>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271373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Episode Title">
    <p:spTree>
      <p:nvGrpSpPr>
        <p:cNvPr id="1" name=""/>
        <p:cNvGrpSpPr/>
        <p:nvPr/>
      </p:nvGrpSpPr>
      <p:grpSpPr>
        <a:xfrm>
          <a:off x="0" y="0"/>
          <a:ext cx="0" cy="0"/>
          <a:chOff x="0" y="0"/>
          <a:chExt cx="0" cy="0"/>
        </a:xfrm>
      </p:grpSpPr>
      <p:sp>
        <p:nvSpPr>
          <p:cNvPr id="14" name="Title 1">
            <a:extLst>
              <a:ext uri="{FF2B5EF4-FFF2-40B4-BE49-F238E27FC236}">
                <a16:creationId xmlns:a16="http://schemas.microsoft.com/office/drawing/2014/main" id="{E5AE574C-C01D-4451-B818-78560B1180FA}"/>
              </a:ext>
            </a:extLst>
          </p:cNvPr>
          <p:cNvSpPr>
            <a:spLocks noGrp="1"/>
          </p:cNvSpPr>
          <p:nvPr>
            <p:ph type="title"/>
          </p:nvPr>
        </p:nvSpPr>
        <p:spPr>
          <a:xfrm>
            <a:off x="1472710" y="1358674"/>
            <a:ext cx="9246578" cy="2852737"/>
          </a:xfrm>
        </p:spPr>
        <p:txBody>
          <a:bodyPr anchor="ctr">
            <a:normAutofit/>
          </a:bodyPr>
          <a:lstStyle>
            <a:lvl1pPr algn="ctr">
              <a:defRPr sz="4000"/>
            </a:lvl1pPr>
          </a:lstStyle>
          <a:p>
            <a:r>
              <a:rPr lang="en-US" dirty="0"/>
              <a:t>Click to edit Master title style</a:t>
            </a:r>
          </a:p>
        </p:txBody>
      </p:sp>
      <p:sp>
        <p:nvSpPr>
          <p:cNvPr id="18" name="Footer Placeholder 4">
            <a:extLst>
              <a:ext uri="{FF2B5EF4-FFF2-40B4-BE49-F238E27FC236}">
                <a16:creationId xmlns:a16="http://schemas.microsoft.com/office/drawing/2014/main" id="{5CD80B2F-AB86-4AC5-ADB1-2230734739B0}"/>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pic>
        <p:nvPicPr>
          <p:cNvPr id="9" name="Picture 8">
            <a:extLst>
              <a:ext uri="{FF2B5EF4-FFF2-40B4-BE49-F238E27FC236}">
                <a16:creationId xmlns:a16="http://schemas.microsoft.com/office/drawing/2014/main" id="{E497655B-49D1-415E-B15A-B2F888EF5FB0}"/>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4883965" y="5548021"/>
            <a:ext cx="2424069" cy="900562"/>
          </a:xfrm>
          <a:prstGeom prst="rect">
            <a:avLst/>
          </a:prstGeom>
        </p:spPr>
      </p:pic>
    </p:spTree>
    <p:extLst>
      <p:ext uri="{BB962C8B-B14F-4D97-AF65-F5344CB8AC3E}">
        <p14:creationId xmlns:p14="http://schemas.microsoft.com/office/powerpoint/2010/main" val="30448527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Diagram Layout">
    <p:bg>
      <p:bgPr>
        <a:gradFill flip="none" rotWithShape="1">
          <a:gsLst>
            <a:gs pos="0">
              <a:schemeClr val="bg1"/>
            </a:gs>
            <a:gs pos="100000">
              <a:srgbClr val="EBEBEB"/>
            </a:gs>
          </a:gsLst>
          <a:path path="circle">
            <a:fillToRect l="50000" t="50000" r="50000" b="50000"/>
          </a:path>
          <a:tileRect/>
        </a:gradFill>
        <a:effectLst/>
      </p:bgPr>
    </p:bg>
    <p:spTree>
      <p:nvGrpSpPr>
        <p:cNvPr id="1" name=""/>
        <p:cNvGrpSpPr/>
        <p:nvPr/>
      </p:nvGrpSpPr>
      <p:grpSpPr>
        <a:xfrm>
          <a:off x="0" y="0"/>
          <a:ext cx="0" cy="0"/>
          <a:chOff x="0" y="0"/>
          <a:chExt cx="0" cy="0"/>
        </a:xfrm>
      </p:grpSpPr>
      <p:sp>
        <p:nvSpPr>
          <p:cNvPr id="2" name="Footer Placeholder 4">
            <a:extLst>
              <a:ext uri="{FF2B5EF4-FFF2-40B4-BE49-F238E27FC236}">
                <a16:creationId xmlns:a16="http://schemas.microsoft.com/office/drawing/2014/main" id="{88FA194F-9E80-4991-A301-2D14D459B8B6}"/>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sz="1000"/>
          </a:p>
        </p:txBody>
      </p:sp>
    </p:spTree>
    <p:extLst>
      <p:ext uri="{BB962C8B-B14F-4D97-AF65-F5344CB8AC3E}">
        <p14:creationId xmlns:p14="http://schemas.microsoft.com/office/powerpoint/2010/main" val="207157747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Titled Diagram Layout">
    <p:bg>
      <p:bgPr>
        <a:gradFill flip="none" rotWithShape="1">
          <a:gsLst>
            <a:gs pos="0">
              <a:schemeClr val="bg1"/>
            </a:gs>
            <a:gs pos="100000">
              <a:srgbClr val="EBEBEB"/>
            </a:gs>
          </a:gsLst>
          <a:path path="circle">
            <a:fillToRect l="50000" t="50000" r="50000" b="50000"/>
          </a:path>
          <a:tileRect/>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174E47-6B81-4DA6-BC35-65E2DCA474B0}"/>
              </a:ext>
            </a:extLst>
          </p:cNvPr>
          <p:cNvSpPr>
            <a:spLocks noGrp="1"/>
          </p:cNvSpPr>
          <p:nvPr>
            <p:ph type="title"/>
          </p:nvPr>
        </p:nvSpPr>
        <p:spPr/>
        <p:txBody>
          <a:bodyPr/>
          <a:lstStyle/>
          <a:p>
            <a:r>
              <a:rPr lang="en-US"/>
              <a:t>Click to edit Master title style</a:t>
            </a:r>
          </a:p>
        </p:txBody>
      </p:sp>
      <p:sp>
        <p:nvSpPr>
          <p:cNvPr id="3" name="Footer Placeholder 4">
            <a:extLst>
              <a:ext uri="{FF2B5EF4-FFF2-40B4-BE49-F238E27FC236}">
                <a16:creationId xmlns:a16="http://schemas.microsoft.com/office/drawing/2014/main" id="{2F70BFC7-62AB-4097-AE5E-3ACB64158A60}"/>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sz="1000" dirty="0"/>
          </a:p>
        </p:txBody>
      </p:sp>
    </p:spTree>
    <p:extLst>
      <p:ext uri="{BB962C8B-B14F-4D97-AF65-F5344CB8AC3E}">
        <p14:creationId xmlns:p14="http://schemas.microsoft.com/office/powerpoint/2010/main" val="108611957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Title and Content">
    <p:bg>
      <p:bgPr>
        <a:solidFill>
          <a:srgbClr val="FFFFFF"/>
        </a:solidFill>
        <a:effectLst/>
      </p:bgPr>
    </p:bg>
    <p:spTree>
      <p:nvGrpSpPr>
        <p:cNvPr id="1" name=""/>
        <p:cNvGrpSpPr/>
        <p:nvPr/>
      </p:nvGrpSpPr>
      <p:grpSpPr>
        <a:xfrm>
          <a:off x="0" y="0"/>
          <a:ext cx="0" cy="0"/>
          <a:chOff x="0" y="0"/>
          <a:chExt cx="0" cy="0"/>
        </a:xfrm>
      </p:grpSpPr>
      <p:sp>
        <p:nvSpPr>
          <p:cNvPr id="9" name="Footer Placeholder 4">
            <a:extLst>
              <a:ext uri="{FF2B5EF4-FFF2-40B4-BE49-F238E27FC236}">
                <a16:creationId xmlns:a16="http://schemas.microsoft.com/office/drawing/2014/main" id="{F68C6A00-68E4-474E-9AA8-0891DD87D051}"/>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sz="1000"/>
          </a:p>
        </p:txBody>
      </p:sp>
      <p:sp>
        <p:nvSpPr>
          <p:cNvPr id="6" name="Title Placeholder 1">
            <a:extLst>
              <a:ext uri="{FF2B5EF4-FFF2-40B4-BE49-F238E27FC236}">
                <a16:creationId xmlns:a16="http://schemas.microsoft.com/office/drawing/2014/main" id="{C3A58A5E-CE8B-4381-B491-4E79B68F618B}"/>
              </a:ext>
            </a:extLst>
          </p:cNvPr>
          <p:cNvSpPr>
            <a:spLocks noGrp="1"/>
          </p:cNvSpPr>
          <p:nvPr>
            <p:ph type="title"/>
          </p:nvPr>
        </p:nvSpPr>
        <p:spPr>
          <a:xfrm>
            <a:off x="609600" y="199505"/>
            <a:ext cx="10744200" cy="1185577"/>
          </a:xfrm>
          <a:prstGeom prst="rect">
            <a:avLst/>
          </a:prstGeom>
        </p:spPr>
        <p:txBody>
          <a:bodyPr vert="horz" lIns="91440" tIns="45720" rIns="91440" bIns="45720" rtlCol="0" anchor="ctr" anchorCtr="0">
            <a:normAutofit/>
          </a:bodyPr>
          <a:lstStyle/>
          <a:p>
            <a:r>
              <a:rPr lang="en-US"/>
              <a:t>Click to edit Master title style</a:t>
            </a:r>
            <a:endParaRPr lang="en-US" dirty="0"/>
          </a:p>
        </p:txBody>
      </p:sp>
      <p:sp>
        <p:nvSpPr>
          <p:cNvPr id="7" name="Text Placeholder 2">
            <a:extLst>
              <a:ext uri="{FF2B5EF4-FFF2-40B4-BE49-F238E27FC236}">
                <a16:creationId xmlns:a16="http://schemas.microsoft.com/office/drawing/2014/main" id="{B8793117-580E-4BE7-82EC-6BE8CEEDED56}"/>
              </a:ext>
            </a:extLst>
          </p:cNvPr>
          <p:cNvSpPr>
            <a:spLocks noGrp="1"/>
          </p:cNvSpPr>
          <p:nvPr>
            <p:ph idx="1"/>
          </p:nvPr>
        </p:nvSpPr>
        <p:spPr>
          <a:xfrm>
            <a:off x="609600" y="1477906"/>
            <a:ext cx="10744200" cy="472247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109623946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CF8544-5F66-42F5-A339-E46C7881EF7F}"/>
              </a:ext>
            </a:extLst>
          </p:cNvPr>
          <p:cNvSpPr>
            <a:spLocks noGrp="1"/>
          </p:cNvSpPr>
          <p:nvPr>
            <p:ph type="title"/>
          </p:nvPr>
        </p:nvSpPr>
        <p:spPr/>
        <p:txBody>
          <a:bodyPr>
            <a:normAutofit/>
          </a:bodyPr>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0E98E0E9-1525-4AB4-A8AF-8BF10D89D4E7}"/>
              </a:ext>
            </a:extLst>
          </p:cNvPr>
          <p:cNvSpPr>
            <a:spLocks noGrp="1"/>
          </p:cNvSpPr>
          <p:nvPr>
            <p:ph sz="half" idx="1"/>
          </p:nvPr>
        </p:nvSpPr>
        <p:spPr>
          <a:xfrm>
            <a:off x="609600" y="1496291"/>
            <a:ext cx="5181600" cy="4680672"/>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CFA8448F-6F16-4184-A898-7F06CF6766C6}"/>
              </a:ext>
            </a:extLst>
          </p:cNvPr>
          <p:cNvSpPr>
            <a:spLocks noGrp="1"/>
          </p:cNvSpPr>
          <p:nvPr>
            <p:ph sz="half" idx="2"/>
          </p:nvPr>
        </p:nvSpPr>
        <p:spPr>
          <a:xfrm>
            <a:off x="5943600" y="1496291"/>
            <a:ext cx="5181600" cy="4680672"/>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Footer Placeholder 4">
            <a:extLst>
              <a:ext uri="{FF2B5EF4-FFF2-40B4-BE49-F238E27FC236}">
                <a16:creationId xmlns:a16="http://schemas.microsoft.com/office/drawing/2014/main" id="{DE44C219-F83B-4E76-BAE0-A183B8940696}"/>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sz="1000"/>
          </a:p>
        </p:txBody>
      </p:sp>
    </p:spTree>
    <p:extLst>
      <p:ext uri="{BB962C8B-B14F-4D97-AF65-F5344CB8AC3E}">
        <p14:creationId xmlns:p14="http://schemas.microsoft.com/office/powerpoint/2010/main" val="118461116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7322D2BB-B893-45AC-B4B9-21CF5F89EABD}"/>
              </a:ext>
            </a:extLst>
          </p:cNvPr>
          <p:cNvSpPr>
            <a:spLocks noGrp="1"/>
          </p:cNvSpPr>
          <p:nvPr>
            <p:ph type="body" idx="1"/>
          </p:nvPr>
        </p:nvSpPr>
        <p:spPr>
          <a:xfrm>
            <a:off x="609601" y="1459896"/>
            <a:ext cx="5157787" cy="651538"/>
          </a:xfrm>
          <a:prstGeom prst="rect">
            <a:avLst/>
          </a:prstGeom>
        </p:spPr>
        <p:txBody>
          <a:bodyPr anchor="b"/>
          <a:lstStyle>
            <a:lvl1pPr marL="0" indent="0">
              <a:buNone/>
              <a:defRPr sz="2400" b="1">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527EFEE-C04A-49BE-8AC8-1C93672FAC03}"/>
              </a:ext>
            </a:extLst>
          </p:cNvPr>
          <p:cNvSpPr>
            <a:spLocks noGrp="1"/>
          </p:cNvSpPr>
          <p:nvPr>
            <p:ph sz="half" idx="2"/>
          </p:nvPr>
        </p:nvSpPr>
        <p:spPr>
          <a:xfrm>
            <a:off x="609601" y="2111434"/>
            <a:ext cx="5157787" cy="3956856"/>
          </a:xfrm>
          <a:prstGeom prst="rect">
            <a:avLst/>
          </a:prstGeom>
        </p:spPr>
        <p:txBody>
          <a:bodyPr/>
          <a:lstStyle>
            <a:lvl1pPr marL="228600" indent="-228600">
              <a:buClr>
                <a:schemeClr val="accent1"/>
              </a:buClr>
              <a:buSzPct val="100000"/>
              <a:buFont typeface="Arial" panose="020B0604020202020204" pitchFamily="34" charset="0"/>
              <a:buChar char="•"/>
              <a:defRPr/>
            </a:lvl1pPr>
            <a:lvl2pPr marL="685800" indent="-228600">
              <a:buClr>
                <a:schemeClr val="accent1"/>
              </a:buClr>
              <a:buSzPct val="100000"/>
              <a:buFont typeface="Arial" panose="020B0604020202020204" pitchFamily="34" charset="0"/>
              <a:buChar char="•"/>
              <a:defRPr/>
            </a:lvl2pPr>
            <a:lvl3pPr marL="1143000" indent="-228600">
              <a:buClr>
                <a:schemeClr val="accent1"/>
              </a:buClr>
              <a:buSzPct val="100000"/>
              <a:buFont typeface="Arial" panose="020B0604020202020204" pitchFamily="34" charset="0"/>
              <a:buChar char="•"/>
              <a:defRPr/>
            </a:lvl3pPr>
            <a:lvl4pPr marL="1600200" indent="-228600">
              <a:buClr>
                <a:schemeClr val="accent1"/>
              </a:buClr>
              <a:buSzPct val="100000"/>
              <a:buFont typeface="Arial" panose="020B0604020202020204" pitchFamily="34" charset="0"/>
              <a:buChar char="•"/>
              <a:defRPr/>
            </a:lvl4pPr>
            <a:lvl5pPr marL="2057400" indent="-228600">
              <a:buClr>
                <a:schemeClr val="accent1"/>
              </a:buClr>
              <a:buSzPct val="100000"/>
              <a:buFont typeface="Arial" panose="020B0604020202020204" pitchFamily="34" charset="0"/>
              <a:buChar char="•"/>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a:extLst>
              <a:ext uri="{FF2B5EF4-FFF2-40B4-BE49-F238E27FC236}">
                <a16:creationId xmlns:a16="http://schemas.microsoft.com/office/drawing/2014/main" id="{63B977BB-61BD-47AD-991E-2E6E5CEC0643}"/>
              </a:ext>
            </a:extLst>
          </p:cNvPr>
          <p:cNvSpPr>
            <a:spLocks noGrp="1"/>
          </p:cNvSpPr>
          <p:nvPr>
            <p:ph type="body" sz="quarter" idx="3"/>
          </p:nvPr>
        </p:nvSpPr>
        <p:spPr>
          <a:xfrm>
            <a:off x="5942013" y="1459896"/>
            <a:ext cx="5183188" cy="651538"/>
          </a:xfrm>
          <a:prstGeom prst="rect">
            <a:avLst/>
          </a:prstGeom>
        </p:spPr>
        <p:txBody>
          <a:bodyPr anchor="b"/>
          <a:lstStyle>
            <a:lvl1pPr marL="0" indent="0">
              <a:buNone/>
              <a:defRPr sz="2400" b="1">
                <a:solidFill>
                  <a:schemeClr val="accent3"/>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9B34560-D90F-4AA9-86F0-EA373D1678B8}"/>
              </a:ext>
            </a:extLst>
          </p:cNvPr>
          <p:cNvSpPr>
            <a:spLocks noGrp="1"/>
          </p:cNvSpPr>
          <p:nvPr>
            <p:ph sz="quarter" idx="4"/>
          </p:nvPr>
        </p:nvSpPr>
        <p:spPr>
          <a:xfrm>
            <a:off x="5942013" y="2111434"/>
            <a:ext cx="5183188" cy="3956856"/>
          </a:xfrm>
          <a:prstGeom prst="rect">
            <a:avLst/>
          </a:prstGeom>
        </p:spPr>
        <p:txBody>
          <a:bodyPr/>
          <a:lstStyle>
            <a:lvl1pPr marL="228600" indent="-228600">
              <a:buClr>
                <a:schemeClr val="accent3"/>
              </a:buClr>
              <a:buFont typeface="Arial" panose="020B0604020202020204" pitchFamily="34" charset="0"/>
              <a:buChar char="•"/>
              <a:defRPr/>
            </a:lvl1pPr>
            <a:lvl2pPr marL="685800" indent="-228600">
              <a:buClr>
                <a:schemeClr val="accent3"/>
              </a:buClr>
              <a:buFont typeface="Arial" panose="020B0604020202020204" pitchFamily="34" charset="0"/>
              <a:buChar char="•"/>
              <a:defRPr/>
            </a:lvl2pPr>
            <a:lvl3pPr marL="1143000" indent="-228600">
              <a:buClr>
                <a:schemeClr val="accent3"/>
              </a:buClr>
              <a:buFont typeface="Arial" panose="020B0604020202020204" pitchFamily="34" charset="0"/>
              <a:buChar char="•"/>
              <a:defRPr/>
            </a:lvl3pPr>
            <a:lvl4pPr marL="1600200" indent="-228600">
              <a:buClr>
                <a:schemeClr val="accent3"/>
              </a:buClr>
              <a:buFont typeface="Arial" panose="020B0604020202020204" pitchFamily="34" charset="0"/>
              <a:buChar char="•"/>
              <a:defRPr/>
            </a:lvl4pPr>
            <a:lvl5pPr marL="2057400" indent="-228600">
              <a:buClr>
                <a:schemeClr val="accent3"/>
              </a:buClr>
              <a:buFont typeface="Arial" panose="020B0604020202020204" pitchFamily="34" charset="0"/>
              <a:buChar char="•"/>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Footer Placeholder 4">
            <a:extLst>
              <a:ext uri="{FF2B5EF4-FFF2-40B4-BE49-F238E27FC236}">
                <a16:creationId xmlns:a16="http://schemas.microsoft.com/office/drawing/2014/main" id="{1994057A-1166-4C4D-AF69-0BF68EE85991}"/>
              </a:ext>
            </a:extLst>
          </p:cNvPr>
          <p:cNvSpPr>
            <a:spLocks noGrp="1"/>
          </p:cNvSpPr>
          <p:nvPr>
            <p:ph type="ftr" sz="quarter" idx="12"/>
          </p:nvPr>
        </p:nvSpPr>
        <p:spPr>
          <a:xfrm>
            <a:off x="609600" y="6356350"/>
            <a:ext cx="10515599" cy="442131"/>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sz="1000" dirty="0"/>
          </a:p>
        </p:txBody>
      </p:sp>
      <p:sp>
        <p:nvSpPr>
          <p:cNvPr id="10" name="Title 1">
            <a:extLst>
              <a:ext uri="{FF2B5EF4-FFF2-40B4-BE49-F238E27FC236}">
                <a16:creationId xmlns:a16="http://schemas.microsoft.com/office/drawing/2014/main" id="{DAD82D1D-D8EA-40A0-9D3E-9683300C0F61}"/>
              </a:ext>
            </a:extLst>
          </p:cNvPr>
          <p:cNvSpPr>
            <a:spLocks noGrp="1"/>
          </p:cNvSpPr>
          <p:nvPr>
            <p:ph type="title"/>
          </p:nvPr>
        </p:nvSpPr>
        <p:spPr>
          <a:xfrm>
            <a:off x="609600" y="199505"/>
            <a:ext cx="10744200" cy="1185577"/>
          </a:xfrm>
        </p:spPr>
        <p:txBody>
          <a:bodyPr>
            <a:normAutofit/>
          </a:bodyPr>
          <a:lstStyle>
            <a:lvl1pPr>
              <a:defRPr sz="3200"/>
            </a:lvl1pPr>
          </a:lstStyle>
          <a:p>
            <a:r>
              <a:rPr lang="en-US"/>
              <a:t>Click to edit Master title style</a:t>
            </a:r>
          </a:p>
        </p:txBody>
      </p:sp>
    </p:spTree>
    <p:extLst>
      <p:ext uri="{BB962C8B-B14F-4D97-AF65-F5344CB8AC3E}">
        <p14:creationId xmlns:p14="http://schemas.microsoft.com/office/powerpoint/2010/main" val="41371773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E72062-0692-44AF-80AA-510E920DCD1B}"/>
              </a:ext>
            </a:extLst>
          </p:cNvPr>
          <p:cNvSpPr>
            <a:spLocks noGrp="1"/>
          </p:cNvSpPr>
          <p:nvPr>
            <p:ph type="title"/>
          </p:nvPr>
        </p:nvSpPr>
        <p:spPr/>
        <p:txBody>
          <a:bodyPr/>
          <a:lstStyle/>
          <a:p>
            <a:r>
              <a:rPr lang="en-US"/>
              <a:t>Click to edit Master title style</a:t>
            </a:r>
          </a:p>
        </p:txBody>
      </p:sp>
      <p:sp>
        <p:nvSpPr>
          <p:cNvPr id="5" name="Footer Placeholder 4">
            <a:extLst>
              <a:ext uri="{FF2B5EF4-FFF2-40B4-BE49-F238E27FC236}">
                <a16:creationId xmlns:a16="http://schemas.microsoft.com/office/drawing/2014/main" id="{42D517FC-F71A-47DC-8036-78E7C8941DC5}"/>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sz="1000"/>
          </a:p>
        </p:txBody>
      </p:sp>
    </p:spTree>
    <p:extLst>
      <p:ext uri="{BB962C8B-B14F-4D97-AF65-F5344CB8AC3E}">
        <p14:creationId xmlns:p14="http://schemas.microsoft.com/office/powerpoint/2010/main" val="423031668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1BE5A1C-F765-4923-B698-01CBA0052385}"/>
              </a:ext>
            </a:extLst>
          </p:cNvPr>
          <p:cNvSpPr>
            <a:spLocks noGrp="1"/>
          </p:cNvSpPr>
          <p:nvPr>
            <p:ph type="title"/>
          </p:nvPr>
        </p:nvSpPr>
        <p:spPr>
          <a:xfrm>
            <a:off x="609600" y="199505"/>
            <a:ext cx="10744200" cy="1185577"/>
          </a:xfrm>
          <a:prstGeom prst="rect">
            <a:avLst/>
          </a:prstGeom>
        </p:spPr>
        <p:txBody>
          <a:bodyPr vert="horz" lIns="91440" tIns="45720" rIns="91440" bIns="45720" rtlCol="0" anchor="ctr" anchorCtr="0">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9FE3F89C-32B6-4955-824F-31AA77424000}"/>
              </a:ext>
            </a:extLst>
          </p:cNvPr>
          <p:cNvSpPr>
            <a:spLocks noGrp="1"/>
          </p:cNvSpPr>
          <p:nvPr>
            <p:ph type="body" idx="1"/>
          </p:nvPr>
        </p:nvSpPr>
        <p:spPr>
          <a:xfrm>
            <a:off x="609600" y="1477906"/>
            <a:ext cx="10744200" cy="4722477"/>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a:extLst>
              <a:ext uri="{FF2B5EF4-FFF2-40B4-BE49-F238E27FC236}">
                <a16:creationId xmlns:a16="http://schemas.microsoft.com/office/drawing/2014/main" id="{A300410A-8F64-41F0-A611-DD8C96B97C6E}"/>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sz="1000" dirty="0"/>
          </a:p>
        </p:txBody>
      </p:sp>
      <p:sp>
        <p:nvSpPr>
          <p:cNvPr id="7" name="Rectangle 6">
            <a:extLst>
              <a:ext uri="{FF2B5EF4-FFF2-40B4-BE49-F238E27FC236}">
                <a16:creationId xmlns:a16="http://schemas.microsoft.com/office/drawing/2014/main" id="{BC26A12C-F679-4119-94A1-CB55325B9D2B}"/>
              </a:ext>
            </a:extLst>
          </p:cNvPr>
          <p:cNvSpPr/>
          <p:nvPr userDrawn="1"/>
        </p:nvSpPr>
        <p:spPr>
          <a:xfrm>
            <a:off x="-9145" y="2401"/>
            <a:ext cx="229861" cy="6863481"/>
          </a:xfrm>
          <a:prstGeom prst="rect">
            <a:avLst/>
          </a:prstGeom>
          <a:gradFill flip="none" rotWithShape="1">
            <a:gsLst>
              <a:gs pos="0">
                <a:schemeClr val="accent1"/>
              </a:gs>
              <a:gs pos="100000">
                <a:schemeClr val="accent1">
                  <a:lumMod val="75000"/>
                </a:schemeClr>
              </a:gs>
            </a:gsLst>
            <a:lin ang="5400000" scaled="1"/>
            <a:tileRect/>
          </a:gra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p>
        </p:txBody>
      </p:sp>
    </p:spTree>
    <p:extLst>
      <p:ext uri="{BB962C8B-B14F-4D97-AF65-F5344CB8AC3E}">
        <p14:creationId xmlns:p14="http://schemas.microsoft.com/office/powerpoint/2010/main" val="109385771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73" r:id="rId3"/>
    <p:sldLayoutId id="2147483663" r:id="rId4"/>
    <p:sldLayoutId id="2147483664" r:id="rId5"/>
    <p:sldLayoutId id="2147483665" r:id="rId6"/>
    <p:sldLayoutId id="2147483666" r:id="rId7"/>
    <p:sldLayoutId id="2147483667" r:id="rId8"/>
    <p:sldLayoutId id="2147483668" r:id="rId9"/>
    <p:sldLayoutId id="2147483669" r:id="rId10"/>
    <p:sldLayoutId id="2147483670" r:id="rId11"/>
    <p:sldLayoutId id="2147483671" r:id="rId12"/>
    <p:sldLayoutId id="2147483672" r:id="rId13"/>
  </p:sldLayoutIdLst>
  <p:txStyles>
    <p:titleStyle>
      <a:lvl1pPr algn="l" defTabSz="914400" rtl="0" eaLnBrk="1" latinLnBrk="0" hangingPunct="1">
        <a:lnSpc>
          <a:spcPct val="100000"/>
        </a:lnSpc>
        <a:spcBef>
          <a:spcPct val="0"/>
        </a:spcBef>
        <a:buNone/>
        <a:defRPr sz="3200" b="1" i="0" kern="1200">
          <a:solidFill>
            <a:srgbClr val="4D4E4D"/>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2400" kern="1200">
          <a:solidFill>
            <a:schemeClr val="tx1">
              <a:lumMod val="75000"/>
            </a:schemeClr>
          </a:solidFill>
          <a:latin typeface="+mn-lt"/>
          <a:ea typeface="+mn-ea"/>
          <a:cs typeface="+mn-cs"/>
        </a:defRPr>
      </a:lvl1pPr>
      <a:lvl2pPr marL="685800" indent="-228600" algn="l" defTabSz="914400" rtl="0" eaLnBrk="1" latinLnBrk="0" hangingPunct="1">
        <a:lnSpc>
          <a:spcPct val="100000"/>
        </a:lnSpc>
        <a:spcBef>
          <a:spcPts val="500"/>
        </a:spcBef>
        <a:buClr>
          <a:schemeClr val="accent4"/>
        </a:buClr>
        <a:buFont typeface="Arial" panose="020B0604020202020204" pitchFamily="34" charset="0"/>
        <a:buChar char="•"/>
        <a:defRPr sz="2000" kern="1200">
          <a:solidFill>
            <a:schemeClr val="tx1">
              <a:lumMod val="75000"/>
            </a:schemeClr>
          </a:solidFill>
          <a:latin typeface="+mn-lt"/>
          <a:ea typeface="+mn-ea"/>
          <a:cs typeface="+mn-cs"/>
        </a:defRPr>
      </a:lvl2pPr>
      <a:lvl3pPr marL="1143000" indent="-228600" algn="l" defTabSz="914400" rtl="0" eaLnBrk="1" latinLnBrk="0" hangingPunct="1">
        <a:lnSpc>
          <a:spcPct val="100000"/>
        </a:lnSpc>
        <a:spcBef>
          <a:spcPts val="500"/>
        </a:spcBef>
        <a:buClr>
          <a:schemeClr val="tx2">
            <a:lumMod val="60000"/>
            <a:lumOff val="40000"/>
          </a:schemeClr>
        </a:buClr>
        <a:buFont typeface="Arial" panose="020B0604020202020204" pitchFamily="34" charset="0"/>
        <a:buChar char="–"/>
        <a:defRPr sz="1800" kern="1200">
          <a:solidFill>
            <a:schemeClr val="tx1">
              <a:lumMod val="75000"/>
            </a:schemeClr>
          </a:solidFill>
          <a:latin typeface="+mn-lt"/>
          <a:ea typeface="+mn-ea"/>
          <a:cs typeface="+mn-cs"/>
        </a:defRPr>
      </a:lvl3pPr>
      <a:lvl4pPr marL="1600200" indent="-228600" algn="l" defTabSz="914400" rtl="0" eaLnBrk="1" latinLnBrk="0" hangingPunct="1">
        <a:lnSpc>
          <a:spcPct val="100000"/>
        </a:lnSpc>
        <a:spcBef>
          <a:spcPts val="500"/>
        </a:spcBef>
        <a:buFont typeface="Arial" panose="020B0604020202020204" pitchFamily="34" charset="0"/>
        <a:buChar char="•"/>
        <a:defRPr sz="1600" kern="1200">
          <a:solidFill>
            <a:schemeClr val="tx1">
              <a:lumMod val="75000"/>
            </a:schemeClr>
          </a:solidFill>
          <a:latin typeface="+mn-lt"/>
          <a:ea typeface="+mn-ea"/>
          <a:cs typeface="+mn-cs"/>
        </a:defRPr>
      </a:lvl4pPr>
      <a:lvl5pPr marL="2057400" indent="-228600" algn="l" defTabSz="914400" rtl="0" eaLnBrk="1" latinLnBrk="0" hangingPunct="1">
        <a:lnSpc>
          <a:spcPct val="100000"/>
        </a:lnSpc>
        <a:spcBef>
          <a:spcPts val="500"/>
        </a:spcBef>
        <a:buFont typeface="Arial" panose="020B0604020202020204" pitchFamily="34" charset="0"/>
        <a:buChar char="•"/>
        <a:defRPr sz="1600" kern="1200">
          <a:solidFill>
            <a:schemeClr val="tx1">
              <a:lumMod val="75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p15:clr>
            <a:srgbClr val="F26B43"/>
          </p15:clr>
        </p15:guide>
        <p15:guide id="2" pos="3840">
          <p15:clr>
            <a:srgbClr val="F26B43"/>
          </p15:clr>
        </p15:guide>
        <p15:guide id="3" orient="horz" pos="864">
          <p15:clr>
            <a:srgbClr val="F26B43"/>
          </p15:clr>
        </p15:guide>
        <p15:guide id="4" orient="horz" pos="1056">
          <p15:clr>
            <a:srgbClr val="F26B43"/>
          </p15:clr>
        </p15:guide>
        <p15:guide id="5" pos="6168">
          <p15:clr>
            <a:srgbClr val="F26B43"/>
          </p15:clr>
        </p15:guide>
        <p15:guide id="6" pos="6072">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427969-38F8-6728-FE80-61241A5463B1}"/>
              </a:ext>
            </a:extLst>
          </p:cNvPr>
          <p:cNvSpPr>
            <a:spLocks noGrp="1"/>
          </p:cNvSpPr>
          <p:nvPr>
            <p:ph type="title"/>
          </p:nvPr>
        </p:nvSpPr>
        <p:spPr/>
        <p:txBody>
          <a:bodyPr/>
          <a:lstStyle/>
          <a:p>
            <a:r>
              <a:rPr lang="en-US" dirty="0"/>
              <a:t>Effective PH Care: Do We Need To Rethink Best Practices for Patient Follow-Up? </a:t>
            </a:r>
          </a:p>
        </p:txBody>
      </p:sp>
    </p:spTree>
    <p:extLst>
      <p:ext uri="{BB962C8B-B14F-4D97-AF65-F5344CB8AC3E}">
        <p14:creationId xmlns:p14="http://schemas.microsoft.com/office/powerpoint/2010/main" val="354812569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D8A5B30D-6EBE-AAA4-358F-AC940433A275}"/>
              </a:ext>
            </a:extLst>
          </p:cNvPr>
          <p:cNvSpPr>
            <a:spLocks noGrp="1"/>
          </p:cNvSpPr>
          <p:nvPr>
            <p:ph type="title"/>
          </p:nvPr>
        </p:nvSpPr>
        <p:spPr/>
        <p:txBody>
          <a:bodyPr/>
          <a:lstStyle/>
          <a:p>
            <a:r>
              <a:rPr lang="en-US" dirty="0"/>
              <a:t>Disclaimer</a:t>
            </a:r>
          </a:p>
        </p:txBody>
      </p:sp>
      <p:sp>
        <p:nvSpPr>
          <p:cNvPr id="10" name="Content Placeholder 4">
            <a:extLst>
              <a:ext uri="{FF2B5EF4-FFF2-40B4-BE49-F238E27FC236}">
                <a16:creationId xmlns:a16="http://schemas.microsoft.com/office/drawing/2014/main" id="{ED686F8A-DE79-29E4-3A92-6740BE7B4ED7}"/>
              </a:ext>
            </a:extLst>
          </p:cNvPr>
          <p:cNvSpPr txBox="1">
            <a:spLocks/>
          </p:cNvSpPr>
          <p:nvPr/>
        </p:nvSpPr>
        <p:spPr>
          <a:xfrm>
            <a:off x="838200" y="1825625"/>
            <a:ext cx="10515600" cy="3168406"/>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sz="1600" dirty="0"/>
              <a:t>The views and opinions expressed in this educational activity are those of the faculty and do not necessarily represent the views of </a:t>
            </a:r>
            <a:r>
              <a:rPr lang="en-US" sz="1600" dirty="0" err="1"/>
              <a:t>TotalCME</a:t>
            </a:r>
            <a:r>
              <a:rPr lang="en-US" sz="1600" dirty="0"/>
              <a:t>, Inc., the CME providers, or the companies providing educational grants. This presentation is not intended to define an exclusive course of patient management; the participant should use their clinical judgment, knowledge, experience, and diagnostic skills in applying or adopting for professional use any of the information provided herein. Any procedures, medications, or other courses of diagnosis or treatment discussed or suggested in this activity should not be used by clinicians without evaluation of their patient's conditions and possible contraindications or dangers in use, review of any applicable manufacturer’s product information, and comparison with recommendations of other authorities. Links to other sites may be provided as additional sources of information. </a:t>
            </a:r>
          </a:p>
        </p:txBody>
      </p:sp>
    </p:spTree>
    <p:extLst>
      <p:ext uri="{BB962C8B-B14F-4D97-AF65-F5344CB8AC3E}">
        <p14:creationId xmlns:p14="http://schemas.microsoft.com/office/powerpoint/2010/main" val="330651455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4">
            <a:extLst>
              <a:ext uri="{FF2B5EF4-FFF2-40B4-BE49-F238E27FC236}">
                <a16:creationId xmlns:a16="http://schemas.microsoft.com/office/drawing/2014/main" id="{6419DCFB-BCA8-4015-BD82-103FC70F5136}"/>
              </a:ext>
            </a:extLst>
          </p:cNvPr>
          <p:cNvSpPr>
            <a:spLocks noGrp="1"/>
          </p:cNvSpPr>
          <p:nvPr>
            <p:ph type="ftr" sz="quarter" idx="3"/>
          </p:nvPr>
        </p:nvSpPr>
        <p:spPr/>
        <p:txBody>
          <a:bodyPr/>
          <a:lstStyle/>
          <a:p>
            <a:r>
              <a:rPr lang="fr-FR" dirty="0" err="1"/>
              <a:t>Galie</a:t>
            </a:r>
            <a:r>
              <a:rPr lang="fr-FR" dirty="0"/>
              <a:t> N, et al. </a:t>
            </a:r>
            <a:r>
              <a:rPr lang="fr-FR" i="1" dirty="0" err="1"/>
              <a:t>European</a:t>
            </a:r>
            <a:r>
              <a:rPr lang="fr-FR" i="1" dirty="0"/>
              <a:t> </a:t>
            </a:r>
            <a:r>
              <a:rPr lang="fr-FR" i="1" dirty="0" err="1"/>
              <a:t>Heart</a:t>
            </a:r>
            <a:r>
              <a:rPr lang="fr-FR" i="1" dirty="0"/>
              <a:t> Journal. </a:t>
            </a:r>
            <a:r>
              <a:rPr lang="fr-FR" dirty="0"/>
              <a:t>2016;37(1):67-119.</a:t>
            </a:r>
          </a:p>
        </p:txBody>
      </p:sp>
      <p:sp>
        <p:nvSpPr>
          <p:cNvPr id="2" name="Title 1"/>
          <p:cNvSpPr>
            <a:spLocks noGrp="1"/>
          </p:cNvSpPr>
          <p:nvPr>
            <p:ph type="title"/>
          </p:nvPr>
        </p:nvSpPr>
        <p:spPr>
          <a:xfrm>
            <a:off x="609600" y="199505"/>
            <a:ext cx="11157284" cy="1185577"/>
          </a:xfrm>
        </p:spPr>
        <p:txBody>
          <a:bodyPr>
            <a:normAutofit/>
          </a:bodyPr>
          <a:lstStyle/>
          <a:p>
            <a:r>
              <a:rPr lang="en-US" sz="2800" dirty="0"/>
              <a:t>Goals of Treatment in 2022: Improvement Not Just Preservation</a:t>
            </a:r>
          </a:p>
        </p:txBody>
      </p:sp>
      <p:sp>
        <p:nvSpPr>
          <p:cNvPr id="3" name="Content Placeholder 2"/>
          <p:cNvSpPr>
            <a:spLocks noGrp="1"/>
          </p:cNvSpPr>
          <p:nvPr>
            <p:ph idx="1"/>
          </p:nvPr>
        </p:nvSpPr>
        <p:spPr>
          <a:xfrm>
            <a:off x="609600" y="1128986"/>
            <a:ext cx="10744200" cy="1397643"/>
          </a:xfrm>
        </p:spPr>
        <p:txBody>
          <a:bodyPr>
            <a:normAutofit/>
          </a:bodyPr>
          <a:lstStyle/>
          <a:p>
            <a:r>
              <a:rPr lang="en-US" sz="2000" dirty="0"/>
              <a:t>However….</a:t>
            </a:r>
            <a:r>
              <a:rPr lang="en-US" sz="2000" b="1" dirty="0"/>
              <a:t>improvement</a:t>
            </a:r>
            <a:r>
              <a:rPr lang="en-US" sz="2000" dirty="0"/>
              <a:t> and </a:t>
            </a:r>
            <a:r>
              <a:rPr lang="en-US" sz="2000" b="1" dirty="0"/>
              <a:t>normalization</a:t>
            </a:r>
            <a:r>
              <a:rPr lang="en-US" sz="2000" dirty="0"/>
              <a:t> of </a:t>
            </a:r>
            <a:r>
              <a:rPr lang="en-US" sz="2000" b="1" dirty="0"/>
              <a:t>ALL clinical parameters </a:t>
            </a:r>
            <a:r>
              <a:rPr lang="en-US" sz="2000" dirty="0"/>
              <a:t>to make patients LOW RISK is the goal in PAH treatment   </a:t>
            </a:r>
          </a:p>
          <a:p>
            <a:r>
              <a:rPr lang="en-US" sz="2000" dirty="0"/>
              <a:t>Preservation of status or prevention of worsening is no longer the goal</a:t>
            </a:r>
          </a:p>
        </p:txBody>
      </p:sp>
      <p:graphicFrame>
        <p:nvGraphicFramePr>
          <p:cNvPr id="4" name="Table 3"/>
          <p:cNvGraphicFramePr>
            <a:graphicFrameLocks noGrp="1"/>
          </p:cNvGraphicFramePr>
          <p:nvPr/>
        </p:nvGraphicFramePr>
        <p:xfrm>
          <a:off x="964602" y="2361521"/>
          <a:ext cx="10262795" cy="4039958"/>
        </p:xfrm>
        <a:graphic>
          <a:graphicData uri="http://schemas.openxmlformats.org/drawingml/2006/table">
            <a:tbl>
              <a:tblPr firstRow="1" bandRow="1">
                <a:effectLst/>
                <a:tableStyleId>{5C22544A-7EE6-4342-B048-85BDC9FD1C3A}</a:tableStyleId>
              </a:tblPr>
              <a:tblGrid>
                <a:gridCol w="3010231">
                  <a:extLst>
                    <a:ext uri="{9D8B030D-6E8A-4147-A177-3AD203B41FA5}">
                      <a16:colId xmlns:a16="http://schemas.microsoft.com/office/drawing/2014/main" val="20000"/>
                    </a:ext>
                  </a:extLst>
                </a:gridCol>
                <a:gridCol w="2121166">
                  <a:extLst>
                    <a:ext uri="{9D8B030D-6E8A-4147-A177-3AD203B41FA5}">
                      <a16:colId xmlns:a16="http://schemas.microsoft.com/office/drawing/2014/main" val="20001"/>
                    </a:ext>
                  </a:extLst>
                </a:gridCol>
                <a:gridCol w="2565699">
                  <a:extLst>
                    <a:ext uri="{9D8B030D-6E8A-4147-A177-3AD203B41FA5}">
                      <a16:colId xmlns:a16="http://schemas.microsoft.com/office/drawing/2014/main" val="20002"/>
                    </a:ext>
                  </a:extLst>
                </a:gridCol>
                <a:gridCol w="2565699">
                  <a:extLst>
                    <a:ext uri="{9D8B030D-6E8A-4147-A177-3AD203B41FA5}">
                      <a16:colId xmlns:a16="http://schemas.microsoft.com/office/drawing/2014/main" val="20003"/>
                    </a:ext>
                  </a:extLst>
                </a:gridCol>
              </a:tblGrid>
              <a:tr h="431464">
                <a:tc>
                  <a:txBody>
                    <a:bodyPr/>
                    <a:lstStyle/>
                    <a:p>
                      <a:r>
                        <a:rPr lang="en-US" sz="1400" b="1" dirty="0">
                          <a:effectLst>
                            <a:outerShdw blurRad="50800" dist="38100" dir="2700000" algn="tl" rotWithShape="0">
                              <a:srgbClr val="000000">
                                <a:alpha val="43000"/>
                              </a:srgbClr>
                            </a:outerShdw>
                          </a:effectLst>
                        </a:rPr>
                        <a:t>Determinants of Prognosis*</a:t>
                      </a:r>
                    </a:p>
                    <a:p>
                      <a:r>
                        <a:rPr lang="en-US" sz="1400" b="1" dirty="0">
                          <a:effectLst>
                            <a:outerShdw blurRad="50800" dist="38100" dir="2700000" algn="tl" rotWithShape="0">
                              <a:srgbClr val="000000">
                                <a:alpha val="43000"/>
                              </a:srgbClr>
                            </a:outerShdw>
                          </a:effectLst>
                        </a:rPr>
                        <a:t>(estimated</a:t>
                      </a:r>
                      <a:r>
                        <a:rPr lang="en-US" sz="1400" b="1" baseline="0" dirty="0">
                          <a:effectLst>
                            <a:outerShdw blurRad="50800" dist="38100" dir="2700000" algn="tl" rotWithShape="0">
                              <a:srgbClr val="000000">
                                <a:alpha val="43000"/>
                              </a:srgbClr>
                            </a:outerShdw>
                          </a:effectLst>
                        </a:rPr>
                        <a:t> 1-year mortality)</a:t>
                      </a:r>
                      <a:endParaRPr lang="en-US" sz="1400" b="1" dirty="0">
                        <a:effectLst>
                          <a:outerShdw blurRad="50800" dist="38100" dir="2700000" algn="tl" rotWithShape="0">
                            <a:srgbClr val="000000">
                              <a:alpha val="43000"/>
                            </a:srgbClr>
                          </a:outerShdw>
                        </a:effectLst>
                      </a:endParaRPr>
                    </a:p>
                  </a:txBody>
                  <a:tcPr marT="0">
                    <a:solidFill>
                      <a:schemeClr val="accent2">
                        <a:lumMod val="75000"/>
                      </a:schemeClr>
                    </a:solidFill>
                  </a:tcPr>
                </a:tc>
                <a:tc>
                  <a:txBody>
                    <a:bodyPr/>
                    <a:lstStyle/>
                    <a:p>
                      <a:pPr algn="ctr"/>
                      <a:r>
                        <a:rPr lang="en-US" sz="1400" b="1" dirty="0">
                          <a:effectLst>
                            <a:outerShdw blurRad="50800" dist="38100" dir="2700000" algn="tl" rotWithShape="0">
                              <a:srgbClr val="000000">
                                <a:alpha val="43000"/>
                              </a:srgbClr>
                            </a:outerShdw>
                          </a:effectLst>
                        </a:rPr>
                        <a:t>Low Risk (&lt;5%)</a:t>
                      </a:r>
                    </a:p>
                    <a:p>
                      <a:pPr algn="ctr"/>
                      <a:r>
                        <a:rPr lang="en-US" sz="1400" b="1" dirty="0">
                          <a:effectLst>
                            <a:outerShdw blurRad="50800" dist="38100" dir="2700000" algn="tl" rotWithShape="0">
                              <a:srgbClr val="000000">
                                <a:alpha val="43000"/>
                              </a:srgbClr>
                            </a:outerShdw>
                          </a:effectLst>
                        </a:rPr>
                        <a:t>AT GOAL!!!</a:t>
                      </a:r>
                    </a:p>
                  </a:txBody>
                  <a:tcPr marT="0">
                    <a:solidFill>
                      <a:schemeClr val="accent2">
                        <a:lumMod val="75000"/>
                      </a:schemeClr>
                    </a:solidFill>
                  </a:tcPr>
                </a:tc>
                <a:tc>
                  <a:txBody>
                    <a:bodyPr/>
                    <a:lstStyle/>
                    <a:p>
                      <a:pPr algn="ctr"/>
                      <a:r>
                        <a:rPr lang="en-US" sz="1400" b="1" dirty="0">
                          <a:effectLst>
                            <a:outerShdw blurRad="50800" dist="38100" dir="2700000" algn="tl" rotWithShape="0">
                              <a:srgbClr val="000000">
                                <a:alpha val="43000"/>
                              </a:srgbClr>
                            </a:outerShdw>
                          </a:effectLst>
                        </a:rPr>
                        <a:t>Intermediate Risk (5</a:t>
                      </a:r>
                      <a:r>
                        <a:rPr lang="en-US" sz="1400" b="1" dirty="0">
                          <a:effectLst>
                            <a:outerShdw blurRad="50800" dist="38100" dir="2700000" algn="tl" rotWithShape="0">
                              <a:srgbClr val="000000">
                                <a:alpha val="43000"/>
                              </a:srgbClr>
                            </a:outerShdw>
                          </a:effectLst>
                          <a:latin typeface="Arial" panose="020B0604020202020204" pitchFamily="34" charset="0"/>
                          <a:cs typeface="Arial" panose="020B0604020202020204" pitchFamily="34" charset="0"/>
                        </a:rPr>
                        <a:t>–</a:t>
                      </a:r>
                      <a:r>
                        <a:rPr lang="en-US" sz="1400" b="1" dirty="0">
                          <a:effectLst>
                            <a:outerShdw blurRad="50800" dist="38100" dir="2700000" algn="tl" rotWithShape="0">
                              <a:srgbClr val="000000">
                                <a:alpha val="43000"/>
                              </a:srgbClr>
                            </a:outerShdw>
                          </a:effectLst>
                        </a:rPr>
                        <a:t>10%)</a:t>
                      </a:r>
                    </a:p>
                    <a:p>
                      <a:pPr algn="ctr"/>
                      <a:r>
                        <a:rPr lang="en-US" sz="1400" b="1" u="sng" dirty="0">
                          <a:solidFill>
                            <a:srgbClr val="FFFF00"/>
                          </a:solidFill>
                          <a:effectLst>
                            <a:outerShdw blurRad="50800" dist="38100" dir="2700000" algn="tl" rotWithShape="0">
                              <a:srgbClr val="000000">
                                <a:alpha val="43000"/>
                              </a:srgbClr>
                            </a:outerShdw>
                          </a:effectLst>
                        </a:rPr>
                        <a:t>NOT AT GOAL</a:t>
                      </a:r>
                    </a:p>
                  </a:txBody>
                  <a:tcPr marT="0">
                    <a:solidFill>
                      <a:schemeClr val="accent2">
                        <a:lumMod val="75000"/>
                      </a:schemeClr>
                    </a:solidFill>
                  </a:tcPr>
                </a:tc>
                <a:tc>
                  <a:txBody>
                    <a:bodyPr/>
                    <a:lstStyle/>
                    <a:p>
                      <a:pPr algn="ctr"/>
                      <a:r>
                        <a:rPr lang="en-US" sz="1400" b="1" dirty="0">
                          <a:effectLst>
                            <a:outerShdw blurRad="50800" dist="38100" dir="2700000" algn="tl" rotWithShape="0">
                              <a:srgbClr val="000000">
                                <a:alpha val="43000"/>
                              </a:srgbClr>
                            </a:outerShdw>
                          </a:effectLst>
                        </a:rPr>
                        <a:t>High Risk (&gt;10%)</a:t>
                      </a:r>
                    </a:p>
                    <a:p>
                      <a:pPr algn="ctr"/>
                      <a:r>
                        <a:rPr lang="en-US" sz="1400" b="1" u="sng" dirty="0">
                          <a:solidFill>
                            <a:srgbClr val="FFFF00"/>
                          </a:solidFill>
                          <a:effectLst>
                            <a:outerShdw blurRad="50800" dist="38100" dir="2700000" algn="tl" rotWithShape="0">
                              <a:srgbClr val="000000">
                                <a:alpha val="43000"/>
                              </a:srgbClr>
                            </a:outerShdw>
                          </a:effectLst>
                        </a:rPr>
                        <a:t>NOT AT GOAL</a:t>
                      </a:r>
                    </a:p>
                  </a:txBody>
                  <a:tcPr marT="0">
                    <a:solidFill>
                      <a:schemeClr val="accent2">
                        <a:lumMod val="75000"/>
                      </a:schemeClr>
                    </a:solidFill>
                  </a:tcPr>
                </a:tc>
                <a:extLst>
                  <a:ext uri="{0D108BD9-81ED-4DB2-BD59-A6C34878D82A}">
                    <a16:rowId xmlns:a16="http://schemas.microsoft.com/office/drawing/2014/main" val="10000"/>
                  </a:ext>
                </a:extLst>
              </a:tr>
              <a:tr h="414869">
                <a:tc>
                  <a:txBody>
                    <a:bodyPr/>
                    <a:lstStyle/>
                    <a:p>
                      <a:r>
                        <a:rPr lang="en-US" sz="1200" b="1" dirty="0"/>
                        <a:t>Clinical Signs of Right Heart Failure</a:t>
                      </a:r>
                    </a:p>
                  </a:txBody>
                  <a:tcPr marT="0" anchor="ctr">
                    <a:noFill/>
                  </a:tcPr>
                </a:tc>
                <a:tc>
                  <a:txBody>
                    <a:bodyPr/>
                    <a:lstStyle/>
                    <a:p>
                      <a:pPr algn="ctr"/>
                      <a:r>
                        <a:rPr lang="en-US" sz="1200" b="1" dirty="0">
                          <a:solidFill>
                            <a:schemeClr val="bg1"/>
                          </a:solidFill>
                          <a:effectLst/>
                        </a:rPr>
                        <a:t>Absent</a:t>
                      </a:r>
                    </a:p>
                  </a:txBody>
                  <a:tcPr marT="0">
                    <a:solidFill>
                      <a:srgbClr val="007600"/>
                    </a:solidFill>
                  </a:tcPr>
                </a:tc>
                <a:tc>
                  <a:txBody>
                    <a:bodyPr/>
                    <a:lstStyle/>
                    <a:p>
                      <a:pPr algn="ctr"/>
                      <a:r>
                        <a:rPr lang="en-US" sz="1200" b="1" dirty="0">
                          <a:solidFill>
                            <a:schemeClr val="tx1"/>
                          </a:solidFill>
                          <a:effectLst/>
                        </a:rPr>
                        <a:t>Absent</a:t>
                      </a:r>
                    </a:p>
                  </a:txBody>
                  <a:tcPr marT="0">
                    <a:solidFill>
                      <a:srgbClr val="FFC000"/>
                    </a:solidFill>
                  </a:tcPr>
                </a:tc>
                <a:tc>
                  <a:txBody>
                    <a:bodyPr/>
                    <a:lstStyle/>
                    <a:p>
                      <a:pPr algn="ctr"/>
                      <a:r>
                        <a:rPr lang="en-US" sz="1200" b="1" dirty="0">
                          <a:solidFill>
                            <a:srgbClr val="FFFFFF"/>
                          </a:solidFill>
                          <a:effectLst/>
                        </a:rPr>
                        <a:t>Present</a:t>
                      </a:r>
                    </a:p>
                  </a:txBody>
                  <a:tcPr marT="0">
                    <a:solidFill>
                      <a:schemeClr val="accent1"/>
                    </a:solidFill>
                  </a:tcPr>
                </a:tc>
                <a:extLst>
                  <a:ext uri="{0D108BD9-81ED-4DB2-BD59-A6C34878D82A}">
                    <a16:rowId xmlns:a16="http://schemas.microsoft.com/office/drawing/2014/main" val="10001"/>
                  </a:ext>
                </a:extLst>
              </a:tr>
              <a:tr h="236386">
                <a:tc>
                  <a:txBody>
                    <a:bodyPr/>
                    <a:lstStyle/>
                    <a:p>
                      <a:r>
                        <a:rPr lang="en-US" sz="1200" b="1" dirty="0"/>
                        <a:t>Progression of Symptoms</a:t>
                      </a:r>
                    </a:p>
                  </a:txBody>
                  <a:tcPr marT="0" anchor="ctr">
                    <a:noFill/>
                  </a:tcPr>
                </a:tc>
                <a:tc>
                  <a:txBody>
                    <a:bodyPr/>
                    <a:lstStyle/>
                    <a:p>
                      <a:pPr algn="ctr"/>
                      <a:r>
                        <a:rPr lang="en-US" sz="1200" b="1" dirty="0">
                          <a:solidFill>
                            <a:schemeClr val="bg1"/>
                          </a:solidFill>
                          <a:effectLst/>
                        </a:rPr>
                        <a:t>No</a:t>
                      </a:r>
                    </a:p>
                  </a:txBody>
                  <a:tcPr marT="0">
                    <a:solidFill>
                      <a:srgbClr val="007600"/>
                    </a:solidFill>
                  </a:tcPr>
                </a:tc>
                <a:tc>
                  <a:txBody>
                    <a:bodyPr/>
                    <a:lstStyle/>
                    <a:p>
                      <a:pPr algn="ctr"/>
                      <a:r>
                        <a:rPr lang="en-US" sz="1200" b="1" dirty="0">
                          <a:solidFill>
                            <a:schemeClr val="tx1"/>
                          </a:solidFill>
                          <a:effectLst/>
                        </a:rPr>
                        <a:t>Slow</a:t>
                      </a:r>
                    </a:p>
                  </a:txBody>
                  <a:tcPr marT="0">
                    <a:solidFill>
                      <a:srgbClr val="FFC000"/>
                    </a:solidFill>
                  </a:tcPr>
                </a:tc>
                <a:tc>
                  <a:txBody>
                    <a:bodyPr/>
                    <a:lstStyle/>
                    <a:p>
                      <a:pPr algn="ctr"/>
                      <a:r>
                        <a:rPr lang="en-US" sz="1200" b="1" dirty="0">
                          <a:solidFill>
                            <a:srgbClr val="FFFFFF"/>
                          </a:solidFill>
                          <a:effectLst/>
                        </a:rPr>
                        <a:t>Rapid</a:t>
                      </a:r>
                    </a:p>
                  </a:txBody>
                  <a:tcPr marT="0">
                    <a:solidFill>
                      <a:schemeClr val="accent1"/>
                    </a:solidFill>
                  </a:tcPr>
                </a:tc>
                <a:extLst>
                  <a:ext uri="{0D108BD9-81ED-4DB2-BD59-A6C34878D82A}">
                    <a16:rowId xmlns:a16="http://schemas.microsoft.com/office/drawing/2014/main" val="10002"/>
                  </a:ext>
                </a:extLst>
              </a:tr>
              <a:tr h="236386">
                <a:tc>
                  <a:txBody>
                    <a:bodyPr/>
                    <a:lstStyle/>
                    <a:p>
                      <a:r>
                        <a:rPr lang="en-US" sz="1200" b="1" dirty="0"/>
                        <a:t>Syncope</a:t>
                      </a:r>
                    </a:p>
                  </a:txBody>
                  <a:tcPr marT="0" anchor="ctr">
                    <a:noFill/>
                  </a:tcPr>
                </a:tc>
                <a:tc>
                  <a:txBody>
                    <a:bodyPr/>
                    <a:lstStyle/>
                    <a:p>
                      <a:pPr algn="ctr"/>
                      <a:r>
                        <a:rPr lang="en-US" sz="1200" b="1" dirty="0">
                          <a:solidFill>
                            <a:schemeClr val="bg1"/>
                          </a:solidFill>
                          <a:effectLst/>
                        </a:rPr>
                        <a:t>No</a:t>
                      </a:r>
                    </a:p>
                  </a:txBody>
                  <a:tcPr marT="0">
                    <a:solidFill>
                      <a:srgbClr val="007600"/>
                    </a:solidFill>
                  </a:tcPr>
                </a:tc>
                <a:tc>
                  <a:txBody>
                    <a:bodyPr/>
                    <a:lstStyle/>
                    <a:p>
                      <a:pPr algn="ctr"/>
                      <a:r>
                        <a:rPr lang="en-US" sz="1200" b="1" dirty="0">
                          <a:solidFill>
                            <a:schemeClr val="tx1"/>
                          </a:solidFill>
                          <a:effectLst/>
                        </a:rPr>
                        <a:t>Occasional Syncope</a:t>
                      </a:r>
                    </a:p>
                  </a:txBody>
                  <a:tcPr marT="0">
                    <a:solidFill>
                      <a:srgbClr val="FFC000"/>
                    </a:solidFill>
                  </a:tcPr>
                </a:tc>
                <a:tc>
                  <a:txBody>
                    <a:bodyPr/>
                    <a:lstStyle/>
                    <a:p>
                      <a:pPr algn="ctr"/>
                      <a:r>
                        <a:rPr lang="en-US" sz="1200" b="1" dirty="0">
                          <a:solidFill>
                            <a:srgbClr val="FFFFFF"/>
                          </a:solidFill>
                          <a:effectLst/>
                        </a:rPr>
                        <a:t>Repeated Syncope</a:t>
                      </a:r>
                    </a:p>
                  </a:txBody>
                  <a:tcPr marT="0">
                    <a:solidFill>
                      <a:schemeClr val="accent1"/>
                    </a:solidFill>
                  </a:tcPr>
                </a:tc>
                <a:extLst>
                  <a:ext uri="{0D108BD9-81ED-4DB2-BD59-A6C34878D82A}">
                    <a16:rowId xmlns:a16="http://schemas.microsoft.com/office/drawing/2014/main" val="10003"/>
                  </a:ext>
                </a:extLst>
              </a:tr>
              <a:tr h="236386">
                <a:tc>
                  <a:txBody>
                    <a:bodyPr/>
                    <a:lstStyle/>
                    <a:p>
                      <a:r>
                        <a:rPr lang="en-US" sz="1200" b="1" dirty="0"/>
                        <a:t>WHO Functional Class</a:t>
                      </a:r>
                    </a:p>
                  </a:txBody>
                  <a:tcPr marT="0" anchor="ctr">
                    <a:noFill/>
                  </a:tcPr>
                </a:tc>
                <a:tc>
                  <a:txBody>
                    <a:bodyPr/>
                    <a:lstStyle/>
                    <a:p>
                      <a:pPr algn="ctr"/>
                      <a:r>
                        <a:rPr lang="en-US" sz="1200" b="1" dirty="0">
                          <a:solidFill>
                            <a:schemeClr val="bg1"/>
                          </a:solidFill>
                          <a:effectLst/>
                        </a:rPr>
                        <a:t>I, II</a:t>
                      </a:r>
                    </a:p>
                  </a:txBody>
                  <a:tcPr marT="0">
                    <a:solidFill>
                      <a:srgbClr val="007600"/>
                    </a:solidFill>
                  </a:tcPr>
                </a:tc>
                <a:tc>
                  <a:txBody>
                    <a:bodyPr/>
                    <a:lstStyle/>
                    <a:p>
                      <a:pPr algn="ctr"/>
                      <a:r>
                        <a:rPr lang="en-US" sz="1200" b="1" dirty="0">
                          <a:solidFill>
                            <a:schemeClr val="tx1"/>
                          </a:solidFill>
                          <a:effectLst/>
                        </a:rPr>
                        <a:t>III</a:t>
                      </a:r>
                    </a:p>
                  </a:txBody>
                  <a:tcPr marT="0">
                    <a:solidFill>
                      <a:srgbClr val="FFC000"/>
                    </a:solidFill>
                  </a:tcPr>
                </a:tc>
                <a:tc>
                  <a:txBody>
                    <a:bodyPr/>
                    <a:lstStyle/>
                    <a:p>
                      <a:pPr algn="ctr"/>
                      <a:r>
                        <a:rPr lang="en-US" sz="1200" b="1" dirty="0">
                          <a:solidFill>
                            <a:srgbClr val="FFFFFF"/>
                          </a:solidFill>
                          <a:effectLst/>
                        </a:rPr>
                        <a:t>IV</a:t>
                      </a:r>
                    </a:p>
                  </a:txBody>
                  <a:tcPr marT="0">
                    <a:solidFill>
                      <a:schemeClr val="accent1"/>
                    </a:solidFill>
                  </a:tcPr>
                </a:tc>
                <a:extLst>
                  <a:ext uri="{0D108BD9-81ED-4DB2-BD59-A6C34878D82A}">
                    <a16:rowId xmlns:a16="http://schemas.microsoft.com/office/drawing/2014/main" val="10004"/>
                  </a:ext>
                </a:extLst>
              </a:tr>
              <a:tr h="236386">
                <a:tc>
                  <a:txBody>
                    <a:bodyPr/>
                    <a:lstStyle/>
                    <a:p>
                      <a:r>
                        <a:rPr lang="en-US" sz="1200" b="1" dirty="0"/>
                        <a:t>6MWD</a:t>
                      </a:r>
                    </a:p>
                  </a:txBody>
                  <a:tcPr marT="0" anchor="ctr">
                    <a:noFill/>
                  </a:tcPr>
                </a:tc>
                <a:tc>
                  <a:txBody>
                    <a:bodyPr/>
                    <a:lstStyle/>
                    <a:p>
                      <a:pPr algn="ctr"/>
                      <a:r>
                        <a:rPr lang="en-US" sz="1200" b="1" dirty="0">
                          <a:solidFill>
                            <a:schemeClr val="bg1"/>
                          </a:solidFill>
                          <a:effectLst/>
                        </a:rPr>
                        <a:t>&gt;440 m</a:t>
                      </a:r>
                    </a:p>
                  </a:txBody>
                  <a:tcPr marT="0">
                    <a:solidFill>
                      <a:srgbClr val="007600"/>
                    </a:solidFill>
                  </a:tcPr>
                </a:tc>
                <a:tc>
                  <a:txBody>
                    <a:bodyPr/>
                    <a:lstStyle/>
                    <a:p>
                      <a:pPr algn="ctr"/>
                      <a:r>
                        <a:rPr lang="en-US" sz="1200" b="1" dirty="0">
                          <a:solidFill>
                            <a:schemeClr val="tx1"/>
                          </a:solidFill>
                          <a:effectLst/>
                        </a:rPr>
                        <a:t>165</a:t>
                      </a:r>
                      <a:r>
                        <a:rPr lang="en-US" sz="1200" b="1" baseline="0" dirty="0">
                          <a:solidFill>
                            <a:schemeClr val="tx1"/>
                          </a:solidFill>
                          <a:effectLst/>
                        </a:rPr>
                        <a:t>–440 m</a:t>
                      </a:r>
                      <a:endParaRPr lang="en-US" sz="1200" b="1" dirty="0">
                        <a:solidFill>
                          <a:schemeClr val="tx1"/>
                        </a:solidFill>
                        <a:effectLst/>
                      </a:endParaRPr>
                    </a:p>
                  </a:txBody>
                  <a:tcPr marT="0">
                    <a:solidFill>
                      <a:srgbClr val="FFC000"/>
                    </a:solidFill>
                  </a:tcPr>
                </a:tc>
                <a:tc>
                  <a:txBody>
                    <a:bodyPr/>
                    <a:lstStyle/>
                    <a:p>
                      <a:pPr algn="ctr"/>
                      <a:r>
                        <a:rPr lang="en-US" sz="1200" b="1" dirty="0">
                          <a:solidFill>
                            <a:srgbClr val="FFFFFF"/>
                          </a:solidFill>
                          <a:effectLst/>
                        </a:rPr>
                        <a:t>&lt;</a:t>
                      </a:r>
                      <a:r>
                        <a:rPr lang="en-US" sz="1200" b="1" baseline="0" dirty="0">
                          <a:solidFill>
                            <a:srgbClr val="FFFFFF"/>
                          </a:solidFill>
                          <a:effectLst/>
                        </a:rPr>
                        <a:t>165 m</a:t>
                      </a:r>
                      <a:endParaRPr lang="en-US" sz="1200" b="1" dirty="0">
                        <a:solidFill>
                          <a:srgbClr val="FFFFFF"/>
                        </a:solidFill>
                        <a:effectLst/>
                      </a:endParaRPr>
                    </a:p>
                  </a:txBody>
                  <a:tcPr marT="0">
                    <a:solidFill>
                      <a:schemeClr val="accent1"/>
                    </a:solidFill>
                  </a:tcPr>
                </a:tc>
                <a:extLst>
                  <a:ext uri="{0D108BD9-81ED-4DB2-BD59-A6C34878D82A}">
                    <a16:rowId xmlns:a16="http://schemas.microsoft.com/office/drawing/2014/main" val="10005"/>
                  </a:ext>
                </a:extLst>
              </a:tr>
              <a:tr h="597412">
                <a:tc>
                  <a:txBody>
                    <a:bodyPr/>
                    <a:lstStyle/>
                    <a:p>
                      <a:r>
                        <a:rPr lang="en-US" sz="1200" b="1" dirty="0"/>
                        <a:t>Cardiopulmonary Exercise Testing</a:t>
                      </a:r>
                    </a:p>
                  </a:txBody>
                  <a:tcPr marT="0" anchor="ctr">
                    <a:noFill/>
                  </a:tcPr>
                </a:tc>
                <a:tc>
                  <a:txBody>
                    <a:bodyPr/>
                    <a:lstStyle/>
                    <a:p>
                      <a:pPr algn="ctr"/>
                      <a:r>
                        <a:rPr lang="en-US" sz="1200" b="1" dirty="0">
                          <a:solidFill>
                            <a:schemeClr val="bg1"/>
                          </a:solidFill>
                          <a:effectLst/>
                        </a:rPr>
                        <a:t>Peak VO</a:t>
                      </a:r>
                      <a:r>
                        <a:rPr lang="en-US" sz="1200" b="1" baseline="-25000" dirty="0">
                          <a:solidFill>
                            <a:schemeClr val="bg1"/>
                          </a:solidFill>
                          <a:effectLst/>
                        </a:rPr>
                        <a:t>2</a:t>
                      </a:r>
                      <a:r>
                        <a:rPr lang="en-US" sz="1200" b="1" dirty="0">
                          <a:solidFill>
                            <a:schemeClr val="bg1"/>
                          </a:solidFill>
                          <a:effectLst/>
                        </a:rPr>
                        <a:t> &gt;15 ml/min/kg</a:t>
                      </a:r>
                    </a:p>
                    <a:p>
                      <a:pPr algn="ctr"/>
                      <a:r>
                        <a:rPr lang="en-US" sz="1200" b="1" dirty="0">
                          <a:solidFill>
                            <a:schemeClr val="bg1"/>
                          </a:solidFill>
                          <a:effectLst/>
                        </a:rPr>
                        <a:t>(&gt;65% predicted)</a:t>
                      </a:r>
                    </a:p>
                    <a:p>
                      <a:pPr algn="ctr"/>
                      <a:r>
                        <a:rPr lang="en-US" sz="1200" b="1" dirty="0">
                          <a:solidFill>
                            <a:schemeClr val="bg1"/>
                          </a:solidFill>
                          <a:effectLst/>
                        </a:rPr>
                        <a:t>VE/VCO</a:t>
                      </a:r>
                      <a:r>
                        <a:rPr lang="en-US" sz="1200" b="1" baseline="-25000" dirty="0">
                          <a:solidFill>
                            <a:schemeClr val="bg1"/>
                          </a:solidFill>
                          <a:effectLst/>
                        </a:rPr>
                        <a:t>2</a:t>
                      </a:r>
                      <a:r>
                        <a:rPr lang="en-US" sz="1200" b="1" dirty="0">
                          <a:solidFill>
                            <a:schemeClr val="bg1"/>
                          </a:solidFill>
                          <a:effectLst/>
                        </a:rPr>
                        <a:t> slope &lt;36</a:t>
                      </a:r>
                    </a:p>
                  </a:txBody>
                  <a:tcPr marT="0">
                    <a:solidFill>
                      <a:srgbClr val="007600"/>
                    </a:solidFill>
                  </a:tcPr>
                </a:tc>
                <a:tc>
                  <a:txBody>
                    <a:bodyPr/>
                    <a:lstStyle/>
                    <a:p>
                      <a:pPr algn="ctr"/>
                      <a:r>
                        <a:rPr lang="en-US" sz="1200" b="1" dirty="0">
                          <a:solidFill>
                            <a:schemeClr val="tx1"/>
                          </a:solidFill>
                          <a:effectLst/>
                        </a:rPr>
                        <a:t>Peak VO</a:t>
                      </a:r>
                      <a:r>
                        <a:rPr lang="en-US" sz="1200" b="1" baseline="-25000" dirty="0">
                          <a:solidFill>
                            <a:schemeClr val="tx1"/>
                          </a:solidFill>
                          <a:effectLst/>
                        </a:rPr>
                        <a:t>2</a:t>
                      </a:r>
                      <a:r>
                        <a:rPr lang="en-US" sz="1200" b="1" dirty="0">
                          <a:solidFill>
                            <a:schemeClr val="tx1"/>
                          </a:solidFill>
                          <a:effectLst/>
                        </a:rPr>
                        <a:t> 11</a:t>
                      </a:r>
                      <a:r>
                        <a:rPr lang="en-US" sz="1200" b="1" baseline="0" dirty="0">
                          <a:solidFill>
                            <a:schemeClr val="tx1"/>
                          </a:solidFill>
                          <a:effectLst/>
                        </a:rPr>
                        <a:t>–15 ml/min/kg</a:t>
                      </a:r>
                    </a:p>
                    <a:p>
                      <a:pPr algn="ctr"/>
                      <a:r>
                        <a:rPr lang="en-US" sz="1200" b="1" baseline="0" dirty="0">
                          <a:solidFill>
                            <a:schemeClr val="tx1"/>
                          </a:solidFill>
                          <a:effectLst/>
                        </a:rPr>
                        <a:t>(35–65% predicted)</a:t>
                      </a:r>
                    </a:p>
                    <a:p>
                      <a:pPr algn="ctr"/>
                      <a:r>
                        <a:rPr lang="en-US" sz="1200" b="1" baseline="0" dirty="0">
                          <a:solidFill>
                            <a:schemeClr val="tx1"/>
                          </a:solidFill>
                          <a:effectLst/>
                        </a:rPr>
                        <a:t>VE/VCO</a:t>
                      </a:r>
                      <a:r>
                        <a:rPr lang="en-US" sz="1200" b="1" baseline="-25000" dirty="0">
                          <a:solidFill>
                            <a:schemeClr val="tx1"/>
                          </a:solidFill>
                          <a:effectLst/>
                        </a:rPr>
                        <a:t>2</a:t>
                      </a:r>
                      <a:r>
                        <a:rPr lang="en-US" sz="1200" b="1" baseline="0" dirty="0">
                          <a:solidFill>
                            <a:schemeClr val="tx1"/>
                          </a:solidFill>
                          <a:effectLst/>
                        </a:rPr>
                        <a:t> slope 36–44.9</a:t>
                      </a:r>
                      <a:endParaRPr lang="en-US" sz="1200" b="1" dirty="0">
                        <a:solidFill>
                          <a:schemeClr val="tx1"/>
                        </a:solidFill>
                        <a:effectLst/>
                      </a:endParaRPr>
                    </a:p>
                  </a:txBody>
                  <a:tcPr marT="0">
                    <a:solidFill>
                      <a:srgbClr val="FFC000"/>
                    </a:solidFill>
                  </a:tcPr>
                </a:tc>
                <a:tc>
                  <a:txBody>
                    <a:bodyPr/>
                    <a:lstStyle/>
                    <a:p>
                      <a:pPr algn="ctr"/>
                      <a:r>
                        <a:rPr lang="en-US" sz="1200" b="1" dirty="0">
                          <a:solidFill>
                            <a:srgbClr val="FFFFFF"/>
                          </a:solidFill>
                          <a:effectLst/>
                        </a:rPr>
                        <a:t>Peak VO</a:t>
                      </a:r>
                      <a:r>
                        <a:rPr lang="en-US" sz="1200" b="1" baseline="-25000" dirty="0">
                          <a:solidFill>
                            <a:srgbClr val="FFFFFF"/>
                          </a:solidFill>
                          <a:effectLst/>
                        </a:rPr>
                        <a:t>2</a:t>
                      </a:r>
                      <a:r>
                        <a:rPr lang="en-US" sz="1200" b="1" dirty="0">
                          <a:solidFill>
                            <a:srgbClr val="FFFFFF"/>
                          </a:solidFill>
                          <a:effectLst/>
                        </a:rPr>
                        <a:t> &lt;11 ml/min/kg</a:t>
                      </a:r>
                    </a:p>
                    <a:p>
                      <a:pPr algn="ctr"/>
                      <a:r>
                        <a:rPr lang="en-US" sz="1200" b="1" dirty="0">
                          <a:solidFill>
                            <a:srgbClr val="FFFFFF"/>
                          </a:solidFill>
                          <a:effectLst/>
                        </a:rPr>
                        <a:t>(&lt;35% predicted)</a:t>
                      </a:r>
                    </a:p>
                    <a:p>
                      <a:pPr algn="ctr"/>
                      <a:r>
                        <a:rPr lang="en-US" sz="1200" b="1" dirty="0">
                          <a:solidFill>
                            <a:srgbClr val="FFFFFF"/>
                          </a:solidFill>
                          <a:effectLst/>
                        </a:rPr>
                        <a:t>VE/VCO</a:t>
                      </a:r>
                      <a:r>
                        <a:rPr lang="en-US" sz="1200" b="1" baseline="-25000" dirty="0">
                          <a:solidFill>
                            <a:srgbClr val="FFFFFF"/>
                          </a:solidFill>
                          <a:effectLst/>
                        </a:rPr>
                        <a:t>2</a:t>
                      </a:r>
                      <a:r>
                        <a:rPr lang="en-US" sz="1200" b="1" dirty="0">
                          <a:solidFill>
                            <a:srgbClr val="FFFFFF"/>
                          </a:solidFill>
                          <a:effectLst/>
                        </a:rPr>
                        <a:t> slope </a:t>
                      </a:r>
                      <a:r>
                        <a:rPr lang="en-US" sz="1200" b="1" u="sng" dirty="0">
                          <a:solidFill>
                            <a:srgbClr val="FFFFFF"/>
                          </a:solidFill>
                          <a:effectLst/>
                        </a:rPr>
                        <a:t>&gt;</a:t>
                      </a:r>
                      <a:r>
                        <a:rPr lang="en-US" sz="1200" b="1" u="none" dirty="0">
                          <a:solidFill>
                            <a:srgbClr val="FFFFFF"/>
                          </a:solidFill>
                          <a:effectLst/>
                        </a:rPr>
                        <a:t>45</a:t>
                      </a:r>
                      <a:endParaRPr lang="en-US" sz="1200" b="1" dirty="0">
                        <a:solidFill>
                          <a:srgbClr val="FFFFFF"/>
                        </a:solidFill>
                        <a:effectLst/>
                      </a:endParaRPr>
                    </a:p>
                  </a:txBody>
                  <a:tcPr marT="0">
                    <a:solidFill>
                      <a:schemeClr val="accent1"/>
                    </a:solidFill>
                  </a:tcPr>
                </a:tc>
                <a:extLst>
                  <a:ext uri="{0D108BD9-81ED-4DB2-BD59-A6C34878D82A}">
                    <a16:rowId xmlns:a16="http://schemas.microsoft.com/office/drawing/2014/main" val="10006"/>
                  </a:ext>
                </a:extLst>
              </a:tr>
              <a:tr h="414869">
                <a:tc>
                  <a:txBody>
                    <a:bodyPr/>
                    <a:lstStyle/>
                    <a:p>
                      <a:r>
                        <a:rPr lang="en-US" sz="1200" b="1" dirty="0"/>
                        <a:t>NT-</a:t>
                      </a:r>
                      <a:r>
                        <a:rPr lang="en-US" sz="1200" b="1" dirty="0" err="1"/>
                        <a:t>proBNP</a:t>
                      </a:r>
                      <a:r>
                        <a:rPr lang="en-US" sz="1200" b="1" dirty="0"/>
                        <a:t> Levels</a:t>
                      </a:r>
                    </a:p>
                  </a:txBody>
                  <a:tcPr marT="0" anchor="ctr">
                    <a:noFill/>
                  </a:tcPr>
                </a:tc>
                <a:tc>
                  <a:txBody>
                    <a:bodyPr/>
                    <a:lstStyle/>
                    <a:p>
                      <a:pPr algn="ctr"/>
                      <a:r>
                        <a:rPr lang="en-US" sz="1200" b="1" dirty="0">
                          <a:solidFill>
                            <a:schemeClr val="bg1"/>
                          </a:solidFill>
                          <a:effectLst/>
                        </a:rPr>
                        <a:t>BNP &lt;50 ng/L</a:t>
                      </a:r>
                    </a:p>
                    <a:p>
                      <a:pPr algn="ctr"/>
                      <a:r>
                        <a:rPr lang="en-US" sz="1200" b="1" dirty="0">
                          <a:solidFill>
                            <a:schemeClr val="bg1"/>
                          </a:solidFill>
                          <a:effectLst/>
                        </a:rPr>
                        <a:t>NT-pro BNP &lt;300 ng/L</a:t>
                      </a:r>
                    </a:p>
                  </a:txBody>
                  <a:tcPr marT="0">
                    <a:solidFill>
                      <a:srgbClr val="007600"/>
                    </a:solidFill>
                  </a:tcPr>
                </a:tc>
                <a:tc>
                  <a:txBody>
                    <a:bodyPr/>
                    <a:lstStyle/>
                    <a:p>
                      <a:pPr algn="ctr"/>
                      <a:r>
                        <a:rPr lang="en-US" sz="1200" b="1" dirty="0">
                          <a:solidFill>
                            <a:schemeClr val="tx1"/>
                          </a:solidFill>
                          <a:effectLst/>
                        </a:rPr>
                        <a:t>BNP 50–300 ng/L</a:t>
                      </a:r>
                    </a:p>
                    <a:p>
                      <a:pPr algn="ctr"/>
                      <a:r>
                        <a:rPr lang="en-US" sz="1200" b="1" dirty="0">
                          <a:solidFill>
                            <a:schemeClr val="tx1"/>
                          </a:solidFill>
                          <a:effectLst/>
                        </a:rPr>
                        <a:t>NT-pro BNP 300–1400 ng/L</a:t>
                      </a:r>
                    </a:p>
                  </a:txBody>
                  <a:tcPr marT="0">
                    <a:solidFill>
                      <a:srgbClr val="FFC000"/>
                    </a:solidFill>
                  </a:tcPr>
                </a:tc>
                <a:tc>
                  <a:txBody>
                    <a:bodyPr/>
                    <a:lstStyle/>
                    <a:p>
                      <a:pPr algn="ctr"/>
                      <a:r>
                        <a:rPr lang="en-US" sz="1200" b="1" dirty="0">
                          <a:solidFill>
                            <a:srgbClr val="FFFFFF"/>
                          </a:solidFill>
                          <a:effectLst/>
                        </a:rPr>
                        <a:t>BNP &gt;300 ng/L</a:t>
                      </a:r>
                    </a:p>
                    <a:p>
                      <a:pPr algn="ctr"/>
                      <a:r>
                        <a:rPr lang="en-US" sz="1200" b="1" dirty="0">
                          <a:solidFill>
                            <a:srgbClr val="FFFFFF"/>
                          </a:solidFill>
                          <a:effectLst/>
                        </a:rPr>
                        <a:t>NT-pro BNP &gt;1400 ng/L</a:t>
                      </a:r>
                    </a:p>
                  </a:txBody>
                  <a:tcPr marT="0">
                    <a:solidFill>
                      <a:schemeClr val="accent1"/>
                    </a:solidFill>
                  </a:tcPr>
                </a:tc>
                <a:extLst>
                  <a:ext uri="{0D108BD9-81ED-4DB2-BD59-A6C34878D82A}">
                    <a16:rowId xmlns:a16="http://schemas.microsoft.com/office/drawing/2014/main" val="10007"/>
                  </a:ext>
                </a:extLst>
              </a:tr>
              <a:tr h="597412">
                <a:tc>
                  <a:txBody>
                    <a:bodyPr/>
                    <a:lstStyle/>
                    <a:p>
                      <a:r>
                        <a:rPr lang="en-US" sz="1200" b="1" dirty="0"/>
                        <a:t>Imaging (ECHO or CMR)</a:t>
                      </a:r>
                    </a:p>
                  </a:txBody>
                  <a:tcPr marT="0" anchor="ctr">
                    <a:noFill/>
                  </a:tcPr>
                </a:tc>
                <a:tc>
                  <a:txBody>
                    <a:bodyPr/>
                    <a:lstStyle/>
                    <a:p>
                      <a:pPr algn="ctr"/>
                      <a:r>
                        <a:rPr lang="en-US" sz="1200" b="1" dirty="0">
                          <a:solidFill>
                            <a:schemeClr val="bg1"/>
                          </a:solidFill>
                          <a:effectLst/>
                        </a:rPr>
                        <a:t>RA area &lt;18 cm</a:t>
                      </a:r>
                      <a:r>
                        <a:rPr lang="en-US" sz="1200" b="1" baseline="30000" dirty="0">
                          <a:solidFill>
                            <a:schemeClr val="bg1"/>
                          </a:solidFill>
                          <a:effectLst/>
                        </a:rPr>
                        <a:t>2</a:t>
                      </a:r>
                    </a:p>
                    <a:p>
                      <a:pPr algn="ctr"/>
                      <a:r>
                        <a:rPr lang="en-US" sz="1200" b="1" dirty="0">
                          <a:solidFill>
                            <a:schemeClr val="bg1"/>
                          </a:solidFill>
                          <a:effectLst/>
                        </a:rPr>
                        <a:t>No Pericardial Effusion</a:t>
                      </a:r>
                    </a:p>
                  </a:txBody>
                  <a:tcPr marT="0">
                    <a:solidFill>
                      <a:srgbClr val="007600"/>
                    </a:solidFill>
                  </a:tcPr>
                </a:tc>
                <a:tc>
                  <a:txBody>
                    <a:bodyPr/>
                    <a:lstStyle/>
                    <a:p>
                      <a:pPr algn="ctr"/>
                      <a:r>
                        <a:rPr lang="en-US" sz="1200" b="1" dirty="0">
                          <a:solidFill>
                            <a:schemeClr val="tx1"/>
                          </a:solidFill>
                          <a:effectLst/>
                        </a:rPr>
                        <a:t>RA area 18</a:t>
                      </a:r>
                      <a:r>
                        <a:rPr lang="en-US" sz="1200" b="1" baseline="0" dirty="0">
                          <a:solidFill>
                            <a:schemeClr val="tx1"/>
                          </a:solidFill>
                          <a:effectLst/>
                        </a:rPr>
                        <a:t> – 26 cm</a:t>
                      </a:r>
                      <a:r>
                        <a:rPr lang="en-US" sz="1200" b="1" baseline="30000" dirty="0">
                          <a:solidFill>
                            <a:schemeClr val="tx1"/>
                          </a:solidFill>
                          <a:effectLst/>
                        </a:rPr>
                        <a:t>2</a:t>
                      </a:r>
                    </a:p>
                    <a:p>
                      <a:pPr algn="ctr"/>
                      <a:r>
                        <a:rPr lang="en-US" sz="1200" b="1" baseline="0" dirty="0">
                          <a:solidFill>
                            <a:schemeClr val="tx1"/>
                          </a:solidFill>
                          <a:effectLst/>
                        </a:rPr>
                        <a:t>No/minimal Pericardial Effusion</a:t>
                      </a:r>
                      <a:endParaRPr lang="en-US" sz="1200" b="1" dirty="0">
                        <a:solidFill>
                          <a:schemeClr val="tx1"/>
                        </a:solidFill>
                        <a:effectLst/>
                      </a:endParaRPr>
                    </a:p>
                  </a:txBody>
                  <a:tcPr marT="0">
                    <a:solidFill>
                      <a:srgbClr val="FFC000"/>
                    </a:solidFill>
                  </a:tcPr>
                </a:tc>
                <a:tc>
                  <a:txBody>
                    <a:bodyPr/>
                    <a:lstStyle/>
                    <a:p>
                      <a:pPr algn="ctr"/>
                      <a:r>
                        <a:rPr lang="en-US" sz="1200" b="1" dirty="0">
                          <a:solidFill>
                            <a:srgbClr val="FFFFFF"/>
                          </a:solidFill>
                          <a:effectLst/>
                        </a:rPr>
                        <a:t>RA area &gt;26 cm</a:t>
                      </a:r>
                      <a:r>
                        <a:rPr lang="en-US" sz="1200" b="1" baseline="30000" dirty="0">
                          <a:solidFill>
                            <a:srgbClr val="FFFFFF"/>
                          </a:solidFill>
                          <a:effectLst/>
                        </a:rPr>
                        <a:t>2</a:t>
                      </a:r>
                    </a:p>
                    <a:p>
                      <a:pPr algn="ctr"/>
                      <a:r>
                        <a:rPr lang="en-US" sz="1200" b="1" dirty="0">
                          <a:solidFill>
                            <a:srgbClr val="FFFFFF"/>
                          </a:solidFill>
                          <a:effectLst/>
                        </a:rPr>
                        <a:t>Pericardial</a:t>
                      </a:r>
                      <a:r>
                        <a:rPr lang="en-US" sz="1200" b="1" baseline="0" dirty="0">
                          <a:solidFill>
                            <a:srgbClr val="FFFFFF"/>
                          </a:solidFill>
                          <a:effectLst/>
                        </a:rPr>
                        <a:t> Effusion</a:t>
                      </a:r>
                      <a:endParaRPr lang="en-US" sz="1200" b="1" dirty="0">
                        <a:solidFill>
                          <a:srgbClr val="FFFFFF"/>
                        </a:solidFill>
                        <a:effectLst/>
                      </a:endParaRPr>
                    </a:p>
                  </a:txBody>
                  <a:tcPr marT="0">
                    <a:solidFill>
                      <a:schemeClr val="accent1"/>
                    </a:solidFill>
                  </a:tcPr>
                </a:tc>
                <a:extLst>
                  <a:ext uri="{0D108BD9-81ED-4DB2-BD59-A6C34878D82A}">
                    <a16:rowId xmlns:a16="http://schemas.microsoft.com/office/drawing/2014/main" val="10008"/>
                  </a:ext>
                </a:extLst>
              </a:tr>
              <a:tr h="597412">
                <a:tc>
                  <a:txBody>
                    <a:bodyPr/>
                    <a:lstStyle/>
                    <a:p>
                      <a:r>
                        <a:rPr lang="en-US" sz="1200" b="1" dirty="0"/>
                        <a:t>Hemodynamics</a:t>
                      </a:r>
                    </a:p>
                  </a:txBody>
                  <a:tcPr marT="0" anchor="ctr">
                    <a:noFill/>
                  </a:tcPr>
                </a:tc>
                <a:tc>
                  <a:txBody>
                    <a:bodyPr/>
                    <a:lstStyle/>
                    <a:p>
                      <a:pPr algn="ctr"/>
                      <a:r>
                        <a:rPr lang="en-US" sz="1200" b="1" dirty="0">
                          <a:solidFill>
                            <a:schemeClr val="bg1"/>
                          </a:solidFill>
                          <a:effectLst/>
                        </a:rPr>
                        <a:t>RAP &lt;8 mmHg</a:t>
                      </a:r>
                    </a:p>
                    <a:p>
                      <a:pPr algn="ctr"/>
                      <a:r>
                        <a:rPr lang="en-US" sz="1200" b="1" dirty="0">
                          <a:solidFill>
                            <a:schemeClr val="bg1"/>
                          </a:solidFill>
                          <a:effectLst/>
                        </a:rPr>
                        <a:t>CI </a:t>
                      </a:r>
                      <a:r>
                        <a:rPr lang="en-US" sz="1200" b="1" u="sng" dirty="0">
                          <a:solidFill>
                            <a:schemeClr val="bg1"/>
                          </a:solidFill>
                          <a:effectLst/>
                        </a:rPr>
                        <a:t>&gt;</a:t>
                      </a:r>
                      <a:r>
                        <a:rPr lang="en-US" sz="1200" b="1" u="none" dirty="0">
                          <a:solidFill>
                            <a:schemeClr val="bg1"/>
                          </a:solidFill>
                          <a:effectLst/>
                        </a:rPr>
                        <a:t>2.5L/min/m2</a:t>
                      </a:r>
                    </a:p>
                    <a:p>
                      <a:pPr algn="ctr"/>
                      <a:r>
                        <a:rPr lang="en-US" sz="1200" b="1" u="none" dirty="0">
                          <a:solidFill>
                            <a:schemeClr val="bg1"/>
                          </a:solidFill>
                          <a:effectLst/>
                        </a:rPr>
                        <a:t>SvO</a:t>
                      </a:r>
                      <a:r>
                        <a:rPr lang="en-US" sz="1200" b="1" u="none" baseline="-25000" dirty="0">
                          <a:solidFill>
                            <a:schemeClr val="bg1"/>
                          </a:solidFill>
                          <a:effectLst/>
                        </a:rPr>
                        <a:t>2</a:t>
                      </a:r>
                      <a:r>
                        <a:rPr lang="en-US" sz="1200" b="1" u="none" dirty="0">
                          <a:solidFill>
                            <a:schemeClr val="bg1"/>
                          </a:solidFill>
                          <a:effectLst/>
                        </a:rPr>
                        <a:t> &gt;65%</a:t>
                      </a:r>
                      <a:endParaRPr lang="en-US" sz="1200" b="1" dirty="0">
                        <a:solidFill>
                          <a:schemeClr val="bg1"/>
                        </a:solidFill>
                        <a:effectLst/>
                      </a:endParaRPr>
                    </a:p>
                  </a:txBody>
                  <a:tcPr marT="0">
                    <a:solidFill>
                      <a:srgbClr val="007600"/>
                    </a:solidFill>
                  </a:tcPr>
                </a:tc>
                <a:tc>
                  <a:txBody>
                    <a:bodyPr/>
                    <a:lstStyle/>
                    <a:p>
                      <a:pPr algn="ctr"/>
                      <a:r>
                        <a:rPr lang="en-US" sz="1200" b="1" dirty="0">
                          <a:solidFill>
                            <a:schemeClr val="tx1"/>
                          </a:solidFill>
                          <a:effectLst/>
                        </a:rPr>
                        <a:t>RAP 8–14 mmHg</a:t>
                      </a:r>
                    </a:p>
                    <a:p>
                      <a:pPr algn="ctr"/>
                      <a:r>
                        <a:rPr lang="en-US" sz="1200" b="1" dirty="0">
                          <a:solidFill>
                            <a:schemeClr val="tx1"/>
                          </a:solidFill>
                          <a:effectLst/>
                        </a:rPr>
                        <a:t>CI 2.0–2.4 L/min/m2</a:t>
                      </a:r>
                    </a:p>
                    <a:p>
                      <a:pPr algn="ctr"/>
                      <a:r>
                        <a:rPr lang="en-US" sz="1200" b="1" u="none" dirty="0">
                          <a:solidFill>
                            <a:schemeClr val="tx1"/>
                          </a:solidFill>
                          <a:effectLst/>
                        </a:rPr>
                        <a:t>SvO</a:t>
                      </a:r>
                      <a:r>
                        <a:rPr lang="en-US" sz="1200" b="1" u="none" baseline="-25000" dirty="0">
                          <a:solidFill>
                            <a:schemeClr val="tx1"/>
                          </a:solidFill>
                          <a:effectLst/>
                        </a:rPr>
                        <a:t>2</a:t>
                      </a:r>
                      <a:r>
                        <a:rPr lang="en-US" sz="1200" b="1" u="none" dirty="0">
                          <a:solidFill>
                            <a:schemeClr val="tx1"/>
                          </a:solidFill>
                          <a:effectLst/>
                        </a:rPr>
                        <a:t> </a:t>
                      </a:r>
                      <a:r>
                        <a:rPr lang="en-US" sz="1200" b="1" dirty="0">
                          <a:solidFill>
                            <a:schemeClr val="tx1"/>
                          </a:solidFill>
                          <a:effectLst/>
                        </a:rPr>
                        <a:t> 60–65%</a:t>
                      </a:r>
                    </a:p>
                  </a:txBody>
                  <a:tcPr marT="0">
                    <a:solidFill>
                      <a:srgbClr val="FFC000"/>
                    </a:solidFill>
                  </a:tcPr>
                </a:tc>
                <a:tc>
                  <a:txBody>
                    <a:bodyPr/>
                    <a:lstStyle/>
                    <a:p>
                      <a:pPr algn="ctr"/>
                      <a:r>
                        <a:rPr lang="en-US" sz="1200" b="1" dirty="0">
                          <a:solidFill>
                            <a:srgbClr val="FFFFFF"/>
                          </a:solidFill>
                          <a:effectLst/>
                        </a:rPr>
                        <a:t>RAP &gt;14 mmHg</a:t>
                      </a:r>
                    </a:p>
                    <a:p>
                      <a:pPr algn="ctr"/>
                      <a:r>
                        <a:rPr lang="en-US" sz="1200" b="1" dirty="0">
                          <a:solidFill>
                            <a:srgbClr val="FFFFFF"/>
                          </a:solidFill>
                          <a:effectLst/>
                        </a:rPr>
                        <a:t>CI &lt;2.0 L/min/m2</a:t>
                      </a:r>
                    </a:p>
                    <a:p>
                      <a:pPr algn="ctr"/>
                      <a:r>
                        <a:rPr lang="en-US" sz="1200" b="1" u="none" dirty="0">
                          <a:solidFill>
                            <a:srgbClr val="FFFFFF"/>
                          </a:solidFill>
                          <a:effectLst/>
                        </a:rPr>
                        <a:t>SvO</a:t>
                      </a:r>
                      <a:r>
                        <a:rPr lang="en-US" sz="1200" b="1" u="none" baseline="-25000" dirty="0">
                          <a:solidFill>
                            <a:srgbClr val="FFFFFF"/>
                          </a:solidFill>
                          <a:effectLst/>
                        </a:rPr>
                        <a:t>2</a:t>
                      </a:r>
                      <a:r>
                        <a:rPr lang="en-US" sz="1200" b="1" u="none" dirty="0">
                          <a:solidFill>
                            <a:srgbClr val="FFFFFF"/>
                          </a:solidFill>
                          <a:effectLst/>
                        </a:rPr>
                        <a:t> </a:t>
                      </a:r>
                      <a:r>
                        <a:rPr lang="en-US" sz="1200" b="1" dirty="0">
                          <a:solidFill>
                            <a:srgbClr val="FFFFFF"/>
                          </a:solidFill>
                          <a:effectLst/>
                        </a:rPr>
                        <a:t> &lt;60%</a:t>
                      </a:r>
                    </a:p>
                  </a:txBody>
                  <a:tcPr marT="0">
                    <a:solidFill>
                      <a:schemeClr val="accent1"/>
                    </a:solidFill>
                  </a:tcPr>
                </a:tc>
                <a:extLst>
                  <a:ext uri="{0D108BD9-81ED-4DB2-BD59-A6C34878D82A}">
                    <a16:rowId xmlns:a16="http://schemas.microsoft.com/office/drawing/2014/main" val="10009"/>
                  </a:ext>
                </a:extLst>
              </a:tr>
            </a:tbl>
          </a:graphicData>
        </a:graphic>
      </p:graphicFrame>
    </p:spTree>
    <p:extLst>
      <p:ext uri="{BB962C8B-B14F-4D97-AF65-F5344CB8AC3E}">
        <p14:creationId xmlns:p14="http://schemas.microsoft.com/office/powerpoint/2010/main" val="189538476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a:extLst>
              <a:ext uri="{FF2B5EF4-FFF2-40B4-BE49-F238E27FC236}">
                <a16:creationId xmlns:a16="http://schemas.microsoft.com/office/drawing/2014/main" id="{DC45D69A-7D14-9E40-8A2E-637D6A25F1E9}"/>
              </a:ext>
            </a:extLst>
          </p:cNvPr>
          <p:cNvSpPr>
            <a:spLocks noGrp="1"/>
          </p:cNvSpPr>
          <p:nvPr>
            <p:ph type="ftr" sz="quarter" idx="3"/>
          </p:nvPr>
        </p:nvSpPr>
        <p:spPr/>
        <p:txBody>
          <a:bodyPr/>
          <a:lstStyle/>
          <a:p>
            <a:endParaRPr lang="en-US" dirty="0"/>
          </a:p>
        </p:txBody>
      </p:sp>
      <p:sp>
        <p:nvSpPr>
          <p:cNvPr id="3" name="Title 2">
            <a:extLst>
              <a:ext uri="{FF2B5EF4-FFF2-40B4-BE49-F238E27FC236}">
                <a16:creationId xmlns:a16="http://schemas.microsoft.com/office/drawing/2014/main" id="{D4789A9B-B3BE-494E-AFD8-7F19D20FAD70}"/>
              </a:ext>
            </a:extLst>
          </p:cNvPr>
          <p:cNvSpPr>
            <a:spLocks noGrp="1"/>
          </p:cNvSpPr>
          <p:nvPr>
            <p:ph type="title"/>
          </p:nvPr>
        </p:nvSpPr>
        <p:spPr/>
        <p:txBody>
          <a:bodyPr>
            <a:normAutofit/>
          </a:bodyPr>
          <a:lstStyle/>
          <a:p>
            <a:r>
              <a:rPr lang="en-US" dirty="0"/>
              <a:t>Treatment Strategy Should Be Guided by Level of Risk</a:t>
            </a:r>
          </a:p>
        </p:txBody>
      </p:sp>
      <p:sp>
        <p:nvSpPr>
          <p:cNvPr id="6" name="Content Placeholder 5">
            <a:extLst>
              <a:ext uri="{FF2B5EF4-FFF2-40B4-BE49-F238E27FC236}">
                <a16:creationId xmlns:a16="http://schemas.microsoft.com/office/drawing/2014/main" id="{26795CD9-55C2-4241-A526-0689B8458723}"/>
              </a:ext>
            </a:extLst>
          </p:cNvPr>
          <p:cNvSpPr>
            <a:spLocks noGrp="1"/>
          </p:cNvSpPr>
          <p:nvPr>
            <p:ph idx="1"/>
          </p:nvPr>
        </p:nvSpPr>
        <p:spPr/>
        <p:txBody>
          <a:bodyPr>
            <a:normAutofit/>
          </a:bodyPr>
          <a:lstStyle/>
          <a:p>
            <a:r>
              <a:rPr lang="en-US" sz="2800" dirty="0"/>
              <a:t>Combination therapy has been shown effective in treating PAH and is part of current international treatment guidelines</a:t>
            </a:r>
          </a:p>
          <a:p>
            <a:endParaRPr lang="en-US" sz="2800" dirty="0"/>
          </a:p>
          <a:p>
            <a:r>
              <a:rPr lang="en-US" sz="2800" dirty="0"/>
              <a:t>3 pathways to target: NO/cGMP, endothelin, prostacyclin</a:t>
            </a:r>
          </a:p>
          <a:p>
            <a:pPr lvl="1"/>
            <a:r>
              <a:rPr lang="en-US" sz="2400" dirty="0"/>
              <a:t>Oral, inhaled, and parenteral options</a:t>
            </a:r>
          </a:p>
          <a:p>
            <a:endParaRPr lang="en-US" sz="2800" dirty="0"/>
          </a:p>
          <a:p>
            <a:r>
              <a:rPr lang="en-US" sz="2800" dirty="0"/>
              <a:t>It is important to consider how combination therapy can be optimized in clinical practice, both in terms of which therapies to combine and when to initiate combination therapy</a:t>
            </a:r>
          </a:p>
          <a:p>
            <a:endParaRPr lang="en-US" sz="2800" dirty="0"/>
          </a:p>
        </p:txBody>
      </p:sp>
    </p:spTree>
    <p:extLst>
      <p:ext uri="{BB962C8B-B14F-4D97-AF65-F5344CB8AC3E}">
        <p14:creationId xmlns:p14="http://schemas.microsoft.com/office/powerpoint/2010/main" val="254653285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9B0B38-2EC8-1040-B3E4-4169E6275308}"/>
              </a:ext>
            </a:extLst>
          </p:cNvPr>
          <p:cNvSpPr>
            <a:spLocks noGrp="1"/>
          </p:cNvSpPr>
          <p:nvPr>
            <p:ph idx="1"/>
          </p:nvPr>
        </p:nvSpPr>
        <p:spPr>
          <a:xfrm>
            <a:off x="609600" y="1477907"/>
            <a:ext cx="10744200" cy="4634136"/>
          </a:xfrm>
        </p:spPr>
        <p:txBody>
          <a:bodyPr/>
          <a:lstStyle/>
          <a:p>
            <a:pPr>
              <a:spcBef>
                <a:spcPts val="1200"/>
              </a:spcBef>
              <a:spcAft>
                <a:spcPts val="1200"/>
              </a:spcAft>
            </a:pPr>
            <a:r>
              <a:rPr lang="en-US" dirty="0"/>
              <a:t>Initial Therapeutic Approach</a:t>
            </a:r>
          </a:p>
          <a:p>
            <a:pPr lvl="1">
              <a:spcBef>
                <a:spcPts val="1200"/>
              </a:spcBef>
              <a:spcAft>
                <a:spcPts val="1200"/>
              </a:spcAft>
            </a:pPr>
            <a:r>
              <a:rPr lang="en-US" dirty="0"/>
              <a:t>Acute vasoreactivity testing should be performed to predict response to calcium channel blockers (CCBs) only in patients with IPAH, HPAH, and PAH associated with drugs and toxin use</a:t>
            </a:r>
          </a:p>
          <a:p>
            <a:pPr lvl="1">
              <a:spcBef>
                <a:spcPts val="1200"/>
              </a:spcBef>
              <a:spcAft>
                <a:spcPts val="1200"/>
              </a:spcAft>
            </a:pPr>
            <a:r>
              <a:rPr lang="en-US" dirty="0"/>
              <a:t>Non-responders to acute vasoreactivity testing who are at low or intermediate risk should be treated with </a:t>
            </a:r>
            <a:r>
              <a:rPr lang="en-US" u="sng" dirty="0"/>
              <a:t>initial oral combination therapy with an ERA and a PDE5i</a:t>
            </a:r>
          </a:p>
          <a:p>
            <a:pPr lvl="1">
              <a:spcBef>
                <a:spcPts val="1200"/>
              </a:spcBef>
              <a:spcAft>
                <a:spcPts val="1200"/>
              </a:spcAft>
            </a:pPr>
            <a:r>
              <a:rPr lang="en-US" dirty="0"/>
              <a:t>Some specific PAH subsets for which the efficacy/safety ratio of initial combination therapy is not established should be treated with initial monotherapy</a:t>
            </a:r>
          </a:p>
          <a:p>
            <a:pPr lvl="1">
              <a:spcBef>
                <a:spcPts val="1200"/>
              </a:spcBef>
              <a:spcAft>
                <a:spcPts val="1200"/>
              </a:spcAft>
            </a:pPr>
            <a:r>
              <a:rPr lang="en-US" dirty="0"/>
              <a:t>In non-</a:t>
            </a:r>
            <a:r>
              <a:rPr lang="en-US" dirty="0" err="1"/>
              <a:t>vasoreactive</a:t>
            </a:r>
            <a:r>
              <a:rPr lang="en-US" dirty="0"/>
              <a:t> and treatment-naive patients at high risk, </a:t>
            </a:r>
            <a:r>
              <a:rPr lang="en-US" u="sng" dirty="0"/>
              <a:t>initial combination therapy including </a:t>
            </a:r>
            <a:r>
              <a:rPr lang="en-US" u="sng" dirty="0" err="1"/>
              <a:t>i.v.</a:t>
            </a:r>
            <a:r>
              <a:rPr lang="en-US" u="sng" dirty="0"/>
              <a:t> prostacyclins</a:t>
            </a:r>
            <a:r>
              <a:rPr lang="en-US" dirty="0"/>
              <a:t> is recommended</a:t>
            </a:r>
          </a:p>
          <a:p>
            <a:pPr lvl="1">
              <a:spcBef>
                <a:spcPts val="1200"/>
              </a:spcBef>
              <a:spcAft>
                <a:spcPts val="1200"/>
              </a:spcAft>
            </a:pPr>
            <a:endParaRPr lang="en-US" dirty="0"/>
          </a:p>
        </p:txBody>
      </p:sp>
      <p:sp>
        <p:nvSpPr>
          <p:cNvPr id="5" name="Footer Placeholder 4">
            <a:extLst>
              <a:ext uri="{FF2B5EF4-FFF2-40B4-BE49-F238E27FC236}">
                <a16:creationId xmlns:a16="http://schemas.microsoft.com/office/drawing/2014/main" id="{A02B49EA-BE21-401B-B889-5D44126C9F4E}"/>
              </a:ext>
            </a:extLst>
          </p:cNvPr>
          <p:cNvSpPr>
            <a:spLocks noGrp="1"/>
          </p:cNvSpPr>
          <p:nvPr>
            <p:ph type="ftr" sz="quarter" idx="3"/>
          </p:nvPr>
        </p:nvSpPr>
        <p:spPr>
          <a:xfrm>
            <a:off x="609600" y="6210300"/>
            <a:ext cx="10744199" cy="588181"/>
          </a:xfrm>
        </p:spPr>
        <p:txBody>
          <a:bodyPr/>
          <a:lstStyle/>
          <a:p>
            <a:r>
              <a:rPr lang="fr-FR" dirty="0"/>
              <a:t>Galié N, et al. </a:t>
            </a:r>
            <a:r>
              <a:rPr lang="fr-FR" i="1" dirty="0" err="1"/>
              <a:t>Eur</a:t>
            </a:r>
            <a:r>
              <a:rPr lang="fr-FR" i="1" dirty="0"/>
              <a:t> </a:t>
            </a:r>
            <a:r>
              <a:rPr lang="fr-FR" i="1" dirty="0" err="1"/>
              <a:t>Respir</a:t>
            </a:r>
            <a:r>
              <a:rPr lang="fr-FR" i="1" dirty="0"/>
              <a:t> J. </a:t>
            </a:r>
            <a:r>
              <a:rPr lang="fr-FR" dirty="0"/>
              <a:t>2019;53(1):1802148. </a:t>
            </a:r>
          </a:p>
          <a:p>
            <a:r>
              <a:rPr lang="fr-FR" dirty="0" err="1"/>
              <a:t>Galiè</a:t>
            </a:r>
            <a:r>
              <a:rPr lang="fr-FR" dirty="0"/>
              <a:t> N, et al. </a:t>
            </a:r>
            <a:r>
              <a:rPr lang="fr-FR" i="1" dirty="0" err="1"/>
              <a:t>Eur</a:t>
            </a:r>
            <a:r>
              <a:rPr lang="fr-FR" i="1" dirty="0"/>
              <a:t> </a:t>
            </a:r>
            <a:r>
              <a:rPr lang="fr-FR" i="1" dirty="0" err="1"/>
              <a:t>Respir</a:t>
            </a:r>
            <a:r>
              <a:rPr lang="fr-FR" i="1" dirty="0"/>
              <a:t> J. </a:t>
            </a:r>
            <a:r>
              <a:rPr lang="fr-FR" dirty="0"/>
              <a:t>2014;44:2916.</a:t>
            </a:r>
          </a:p>
          <a:p>
            <a:r>
              <a:rPr lang="fr-FR" dirty="0"/>
              <a:t>Galié N, et al. </a:t>
            </a:r>
            <a:r>
              <a:rPr lang="fr-FR" i="1" dirty="0" err="1"/>
              <a:t>Eur</a:t>
            </a:r>
            <a:r>
              <a:rPr lang="fr-FR" i="1" dirty="0"/>
              <a:t>. </a:t>
            </a:r>
            <a:r>
              <a:rPr lang="fr-FR" i="1" dirty="0" err="1"/>
              <a:t>Heart</a:t>
            </a:r>
            <a:r>
              <a:rPr lang="fr-FR" i="1" dirty="0"/>
              <a:t> J. </a:t>
            </a:r>
            <a:r>
              <a:rPr lang="fr-FR" dirty="0"/>
              <a:t>2016;37(1):67-119.</a:t>
            </a:r>
          </a:p>
        </p:txBody>
      </p:sp>
      <p:sp>
        <p:nvSpPr>
          <p:cNvPr id="2" name="Title 1">
            <a:extLst>
              <a:ext uri="{FF2B5EF4-FFF2-40B4-BE49-F238E27FC236}">
                <a16:creationId xmlns:a16="http://schemas.microsoft.com/office/drawing/2014/main" id="{EA8E1C87-8DBB-5A48-8922-D2F954350303}"/>
              </a:ext>
            </a:extLst>
          </p:cNvPr>
          <p:cNvSpPr>
            <a:spLocks noGrp="1"/>
          </p:cNvSpPr>
          <p:nvPr>
            <p:ph type="title"/>
          </p:nvPr>
        </p:nvSpPr>
        <p:spPr/>
        <p:txBody>
          <a:bodyPr/>
          <a:lstStyle/>
          <a:p>
            <a:r>
              <a:rPr lang="en-US" dirty="0"/>
              <a:t>WSPH 2018 Recommendations on Therapy</a:t>
            </a:r>
            <a:br>
              <a:rPr lang="en-US" dirty="0"/>
            </a:br>
            <a:r>
              <a:rPr lang="en-US" sz="2400" dirty="0"/>
              <a:t>(Effectively Based on the 2015 ERS/ESC Guidelines)</a:t>
            </a:r>
            <a:endParaRPr lang="en-US" dirty="0"/>
          </a:p>
        </p:txBody>
      </p:sp>
    </p:spTree>
    <p:extLst>
      <p:ext uri="{BB962C8B-B14F-4D97-AF65-F5344CB8AC3E}">
        <p14:creationId xmlns:p14="http://schemas.microsoft.com/office/powerpoint/2010/main" val="316059344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F3F07A-E561-194B-A7A7-4B922C59FC0C}"/>
              </a:ext>
            </a:extLst>
          </p:cNvPr>
          <p:cNvSpPr>
            <a:spLocks noGrp="1"/>
          </p:cNvSpPr>
          <p:nvPr>
            <p:ph type="title"/>
          </p:nvPr>
        </p:nvSpPr>
        <p:spPr/>
        <p:txBody>
          <a:bodyPr/>
          <a:lstStyle/>
          <a:p>
            <a:r>
              <a:rPr lang="en-US" dirty="0"/>
              <a:t>If the Initial Therapy Approach Did Not Get the Patient to Low-Risk Status…What’s Next?</a:t>
            </a:r>
          </a:p>
        </p:txBody>
      </p:sp>
      <p:sp>
        <p:nvSpPr>
          <p:cNvPr id="3" name="Content Placeholder 2">
            <a:extLst>
              <a:ext uri="{FF2B5EF4-FFF2-40B4-BE49-F238E27FC236}">
                <a16:creationId xmlns:a16="http://schemas.microsoft.com/office/drawing/2014/main" id="{2201C0B0-9AB2-8240-8FEC-4FBF5EFBD72E}"/>
              </a:ext>
            </a:extLst>
          </p:cNvPr>
          <p:cNvSpPr>
            <a:spLocks noGrp="1"/>
          </p:cNvSpPr>
          <p:nvPr>
            <p:ph idx="1"/>
          </p:nvPr>
        </p:nvSpPr>
        <p:spPr>
          <a:xfrm>
            <a:off x="606972" y="1548540"/>
            <a:ext cx="10988565" cy="5004660"/>
          </a:xfrm>
        </p:spPr>
        <p:txBody>
          <a:bodyPr>
            <a:normAutofit fontScale="92500" lnSpcReduction="10000"/>
          </a:bodyPr>
          <a:lstStyle/>
          <a:p>
            <a:pPr>
              <a:spcBef>
                <a:spcPts val="0"/>
              </a:spcBef>
              <a:spcAft>
                <a:spcPts val="1400"/>
              </a:spcAft>
            </a:pPr>
            <a:r>
              <a:rPr lang="en-US" dirty="0"/>
              <a:t>When the initial treatment approach results in low-risk status within 3–6 months, the therapy should be continued and a structured follow-up established</a:t>
            </a:r>
          </a:p>
          <a:p>
            <a:pPr>
              <a:spcBef>
                <a:spcPts val="0"/>
              </a:spcBef>
              <a:spcAft>
                <a:spcPts val="1400"/>
              </a:spcAft>
            </a:pPr>
            <a:r>
              <a:rPr lang="en-US" dirty="0"/>
              <a:t>When the initial treatment approach results in intermediate-risk status, escalation to triple combination therapy is recommended</a:t>
            </a:r>
          </a:p>
          <a:p>
            <a:pPr>
              <a:spcBef>
                <a:spcPts val="0"/>
              </a:spcBef>
              <a:spcAft>
                <a:spcPts val="1400"/>
              </a:spcAft>
            </a:pPr>
            <a:r>
              <a:rPr lang="en-US" dirty="0"/>
              <a:t>When the initial treatment approach results in high-risk status, maximal medical therapy including </a:t>
            </a:r>
            <a:r>
              <a:rPr lang="en-US" dirty="0" err="1"/>
              <a:t>i.v.</a:t>
            </a:r>
            <a:r>
              <a:rPr lang="en-US" dirty="0"/>
              <a:t> PCAs is recommended</a:t>
            </a:r>
          </a:p>
          <a:p>
            <a:pPr>
              <a:spcBef>
                <a:spcPts val="0"/>
              </a:spcBef>
              <a:spcAft>
                <a:spcPts val="1400"/>
              </a:spcAft>
            </a:pPr>
            <a:r>
              <a:rPr lang="en-US" dirty="0"/>
              <a:t>When the second treatment step results in low-risk status within 3–6 months, the therapy should be continued and structured follow-up continued</a:t>
            </a:r>
          </a:p>
          <a:p>
            <a:pPr>
              <a:spcBef>
                <a:spcPts val="0"/>
              </a:spcBef>
              <a:spcAft>
                <a:spcPts val="1400"/>
              </a:spcAft>
            </a:pPr>
            <a:r>
              <a:rPr lang="en-US" dirty="0"/>
              <a:t>When the second treatment step results in intermediate- or high-risk status, escalation to maximal medical therapy is recommended</a:t>
            </a:r>
          </a:p>
          <a:p>
            <a:pPr>
              <a:spcBef>
                <a:spcPts val="0"/>
              </a:spcBef>
              <a:spcAft>
                <a:spcPts val="1400"/>
              </a:spcAft>
            </a:pPr>
            <a:r>
              <a:rPr lang="en-US" dirty="0"/>
              <a:t>Patients on follow-up with low-risk status who deteriorate to the intermediate- or high-risk groups should be treated with double, triple or maximal combination therapy</a:t>
            </a:r>
          </a:p>
          <a:p>
            <a:pPr>
              <a:spcBef>
                <a:spcPts val="0"/>
              </a:spcBef>
              <a:spcAft>
                <a:spcPts val="1400"/>
              </a:spcAft>
            </a:pPr>
            <a:endParaRPr lang="en-US" dirty="0"/>
          </a:p>
        </p:txBody>
      </p:sp>
      <p:sp>
        <p:nvSpPr>
          <p:cNvPr id="4" name="Footer Placeholder 3">
            <a:extLst>
              <a:ext uri="{FF2B5EF4-FFF2-40B4-BE49-F238E27FC236}">
                <a16:creationId xmlns:a16="http://schemas.microsoft.com/office/drawing/2014/main" id="{964A48C6-E741-49FD-821B-812586310D2B}"/>
              </a:ext>
            </a:extLst>
          </p:cNvPr>
          <p:cNvSpPr>
            <a:spLocks noGrp="1"/>
          </p:cNvSpPr>
          <p:nvPr>
            <p:ph type="ftr" sz="quarter" idx="3"/>
          </p:nvPr>
        </p:nvSpPr>
        <p:spPr/>
        <p:txBody>
          <a:bodyPr/>
          <a:lstStyle/>
          <a:p>
            <a:r>
              <a:rPr lang="en-US" sz="1000" dirty="0" err="1"/>
              <a:t>Galié</a:t>
            </a:r>
            <a:r>
              <a:rPr lang="en-US" sz="1000" dirty="0"/>
              <a:t> N, et al. </a:t>
            </a:r>
            <a:r>
              <a:rPr lang="en-US" sz="1000" i="1" dirty="0"/>
              <a:t>Eur. Heart J. </a:t>
            </a:r>
            <a:r>
              <a:rPr lang="en-US" sz="1000" dirty="0"/>
              <a:t>2016;37(1):67-119.</a:t>
            </a:r>
          </a:p>
        </p:txBody>
      </p:sp>
    </p:spTree>
    <p:extLst>
      <p:ext uri="{BB962C8B-B14F-4D97-AF65-F5344CB8AC3E}">
        <p14:creationId xmlns:p14="http://schemas.microsoft.com/office/powerpoint/2010/main" val="4066388253"/>
      </p:ext>
    </p:extLst>
  </p:cSld>
  <p:clrMapOvr>
    <a:masterClrMapping/>
  </p:clrMapOvr>
</p:sld>
</file>

<file path=ppt/theme/theme1.xml><?xml version="1.0" encoding="utf-8"?>
<a:theme xmlns:a="http://schemas.openxmlformats.org/drawingml/2006/main" name="IMPACT-PH-22-NEW">
  <a:themeElements>
    <a:clrScheme name="MedEd PCC">
      <a:dk1>
        <a:srgbClr val="3F3F3F"/>
      </a:dk1>
      <a:lt1>
        <a:srgbClr val="FFFFFF"/>
      </a:lt1>
      <a:dk2>
        <a:srgbClr val="3F3F3F"/>
      </a:dk2>
      <a:lt2>
        <a:srgbClr val="FAFAFA"/>
      </a:lt2>
      <a:accent1>
        <a:srgbClr val="8E1537"/>
      </a:accent1>
      <a:accent2>
        <a:srgbClr val="B21E6C"/>
      </a:accent2>
      <a:accent3>
        <a:srgbClr val="10416A"/>
      </a:accent3>
      <a:accent4>
        <a:srgbClr val="0075C9"/>
      </a:accent4>
      <a:accent5>
        <a:srgbClr val="FCB315"/>
      </a:accent5>
      <a:accent6>
        <a:srgbClr val="7CC109"/>
      </a:accent6>
      <a:hlink>
        <a:srgbClr val="CE0E2D"/>
      </a:hlink>
      <a:folHlink>
        <a:srgbClr val="001B71"/>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nc-2019" id="{D6DD6064-0306-4FD1-AF18-B4FBE2D85156}" vid="{AD8A80D0-AC63-402F-8A18-93598A443391}"/>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Onc-2019</Template>
  <TotalTime>185</TotalTime>
  <Words>863</Words>
  <Application>Microsoft Office PowerPoint</Application>
  <PresentationFormat>Widescreen</PresentationFormat>
  <Paragraphs>93</Paragraphs>
  <Slides>6</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6</vt:i4>
      </vt:variant>
    </vt:vector>
  </HeadingPairs>
  <TitlesOfParts>
    <vt:vector size="9" baseType="lpstr">
      <vt:lpstr>Arial</vt:lpstr>
      <vt:lpstr>Calibri</vt:lpstr>
      <vt:lpstr>IMPACT-PH-22-NEW</vt:lpstr>
      <vt:lpstr>Effective PH Care: Do We Need To Rethink Best Practices for Patient Follow-Up? </vt:lpstr>
      <vt:lpstr>Disclaimer</vt:lpstr>
      <vt:lpstr>Goals of Treatment in 2022: Improvement Not Just Preservation</vt:lpstr>
      <vt:lpstr>Treatment Strategy Should Be Guided by Level of Risk</vt:lpstr>
      <vt:lpstr>WSPH 2018 Recommendations on Therapy (Effectively Based on the 2015 ERS/ESC Guidelines)</vt:lpstr>
      <vt:lpstr>If the Initial Therapy Approach Did Not Get the Patient to Low-Risk Status…What’s Next?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Moriah Diethorn</dc:creator>
  <cp:lastModifiedBy>Moriah Diethorn</cp:lastModifiedBy>
  <cp:revision>23</cp:revision>
  <dcterms:created xsi:type="dcterms:W3CDTF">2019-05-10T15:43:12Z</dcterms:created>
  <dcterms:modified xsi:type="dcterms:W3CDTF">2022-05-25T18:04:29Z</dcterms:modified>
</cp:coreProperties>
</file>