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0"/>
  </p:notesMasterIdLst>
  <p:handoutMasterIdLst>
    <p:handoutMasterId r:id="rId11"/>
  </p:handoutMasterIdLst>
  <p:sldIdLst>
    <p:sldId id="2134959398" r:id="rId2"/>
    <p:sldId id="256" r:id="rId3"/>
    <p:sldId id="642" r:id="rId4"/>
    <p:sldId id="648" r:id="rId5"/>
    <p:sldId id="2134959390" r:id="rId6"/>
    <p:sldId id="650" r:id="rId7"/>
    <p:sldId id="651" r:id="rId8"/>
    <p:sldId id="71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8" autoAdjust="0"/>
    <p:restoredTop sz="94660"/>
  </p:normalViewPr>
  <p:slideViewPr>
    <p:cSldViewPr snapToGrid="0">
      <p:cViewPr varScale="1">
        <p:scale>
          <a:sx n="119" d="100"/>
          <a:sy n="119" d="100"/>
        </p:scale>
        <p:origin x="516" y="11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5/25/2022</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84184-4B48-4561-8935-6E5894B1DDAA}"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E2672-03C6-413A-A6DC-C7079C01BDB1}" type="slidenum">
              <a:rPr lang="en-US" smtClean="0"/>
              <a:t>‹#›</a:t>
            </a:fld>
            <a:endParaRPr lang="en-US"/>
          </a:p>
        </p:txBody>
      </p:sp>
    </p:spTree>
    <p:extLst>
      <p:ext uri="{BB962C8B-B14F-4D97-AF65-F5344CB8AC3E}">
        <p14:creationId xmlns:p14="http://schemas.microsoft.com/office/powerpoint/2010/main" val="1238533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232ADA-AF8B-D04B-A3FB-7AFE0589BA97}" type="slidenum">
              <a:rPr lang="en-US" smtClean="0"/>
              <a:t>4</a:t>
            </a:fld>
            <a:endParaRPr lang="en-US"/>
          </a:p>
        </p:txBody>
      </p:sp>
    </p:spTree>
    <p:extLst>
      <p:ext uri="{BB962C8B-B14F-4D97-AF65-F5344CB8AC3E}">
        <p14:creationId xmlns:p14="http://schemas.microsoft.com/office/powerpoint/2010/main" val="290847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9CBD-A477-4E58-8D7D-60E0E27F07C8}" type="slidenum">
              <a:rPr lang="en-US" smtClean="0"/>
              <a:t>8</a:t>
            </a:fld>
            <a:endParaRPr lang="en-US" dirty="0"/>
          </a:p>
        </p:txBody>
      </p:sp>
    </p:spTree>
    <p:extLst>
      <p:ext uri="{BB962C8B-B14F-4D97-AF65-F5344CB8AC3E}">
        <p14:creationId xmlns:p14="http://schemas.microsoft.com/office/powerpoint/2010/main" val="4092971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200" y="1674261"/>
            <a:ext cx="10515600" cy="2852737"/>
          </a:xfrm>
        </p:spPr>
        <p:txBody>
          <a:bodyPr anchor="ctr">
            <a:normAutofit/>
          </a:bodyPr>
          <a:lstStyle>
            <a:lvl1pPr algn="ct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4589463"/>
            <a:ext cx="10515600" cy="1500187"/>
          </a:xfrm>
          <a:prstGeom prst="rect">
            <a:avLst/>
          </a:prstGeo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8382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7" name="Picture 6">
            <a:extLst>
              <a:ext uri="{FF2B5EF4-FFF2-40B4-BE49-F238E27FC236}">
                <a16:creationId xmlns:a16="http://schemas.microsoft.com/office/drawing/2014/main" id="{B761D850-8E58-4B53-9815-4E59E4062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7765" y="290535"/>
            <a:ext cx="3556480" cy="1321262"/>
          </a:xfrm>
          <a:prstGeom prst="rect">
            <a:avLst/>
          </a:prstGeom>
        </p:spPr>
      </p:pic>
    </p:spTree>
    <p:extLst>
      <p:ext uri="{BB962C8B-B14F-4D97-AF65-F5344CB8AC3E}">
        <p14:creationId xmlns:p14="http://schemas.microsoft.com/office/powerpoint/2010/main" val="1158149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68505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74062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9531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3055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8199" y="127751"/>
            <a:ext cx="10515600" cy="2852737"/>
          </a:xfrm>
        </p:spPr>
        <p:txBody>
          <a:bodyPr anchor="b">
            <a:normAutofit/>
          </a:bodyPr>
          <a:lstStyle>
            <a:lvl1pPr algn="ctr">
              <a:defRPr sz="40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8199" y="3243619"/>
            <a:ext cx="10515600" cy="2193795"/>
          </a:xfrm>
          <a:prstGeom prst="rect">
            <a:avLst/>
          </a:prstGeom>
        </p:spPr>
        <p:txBody>
          <a:bodyPr>
            <a:normAutofit/>
          </a:bodyPr>
          <a:lstStyle>
            <a:lvl1pPr marL="0" indent="0" algn="ct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E497655B-49D1-415E-B15A-B2F888EF5F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3965" y="5548021"/>
            <a:ext cx="2424069" cy="900562"/>
          </a:xfrm>
          <a:prstGeom prst="rect">
            <a:avLst/>
          </a:prstGeom>
        </p:spPr>
      </p:pic>
      <p:cxnSp>
        <p:nvCxnSpPr>
          <p:cNvPr id="10" name="Straight Connector 9">
            <a:extLst>
              <a:ext uri="{FF2B5EF4-FFF2-40B4-BE49-F238E27FC236}">
                <a16:creationId xmlns:a16="http://schemas.microsoft.com/office/drawing/2014/main" id="{1F64938E-35AA-44A4-9C33-7DC47AC84538}"/>
              </a:ext>
            </a:extLst>
          </p:cNvPr>
          <p:cNvCxnSpPr>
            <a:cxnSpLocks/>
          </p:cNvCxnSpPr>
          <p:nvPr userDrawn="1"/>
        </p:nvCxnSpPr>
        <p:spPr>
          <a:xfrm>
            <a:off x="909354" y="3089919"/>
            <a:ext cx="103732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13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1472710" y="1358674"/>
            <a:ext cx="9246578" cy="2852737"/>
          </a:xfrm>
        </p:spPr>
        <p:txBody>
          <a:bodyPr anchor="ctr">
            <a:normAutofit/>
          </a:bodyPr>
          <a:lstStyle>
            <a:lvl1pPr algn="ctr">
              <a:defRPr sz="4000"/>
            </a:lvl1pPr>
          </a:lstStyle>
          <a:p>
            <a:r>
              <a:rPr lang="en-US" dirty="0"/>
              <a:t>Click to edit Master title style</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E497655B-49D1-415E-B15A-B2F888EF5F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3965" y="5548021"/>
            <a:ext cx="2424069" cy="900562"/>
          </a:xfrm>
          <a:prstGeom prst="rect">
            <a:avLst/>
          </a:prstGeom>
        </p:spPr>
      </p:pic>
    </p:spTree>
    <p:extLst>
      <p:ext uri="{BB962C8B-B14F-4D97-AF65-F5344CB8AC3E}">
        <p14:creationId xmlns:p14="http://schemas.microsoft.com/office/powerpoint/2010/main" val="304485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7157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08611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623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18461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13717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23031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7" name="Rectangle 6">
            <a:extLst>
              <a:ext uri="{FF2B5EF4-FFF2-40B4-BE49-F238E27FC236}">
                <a16:creationId xmlns:a16="http://schemas.microsoft.com/office/drawing/2014/main" id="{BC26A12C-F679-4119-94A1-CB55325B9D2B}"/>
              </a:ext>
            </a:extLst>
          </p:cNvPr>
          <p:cNvSpPr/>
          <p:nvPr userDrawn="1"/>
        </p:nvSpPr>
        <p:spPr>
          <a:xfrm>
            <a:off x="-9145" y="2401"/>
            <a:ext cx="229861" cy="6863481"/>
          </a:xfrm>
          <a:prstGeom prst="rect">
            <a:avLst/>
          </a:prstGeom>
          <a:gradFill flip="none" rotWithShape="1">
            <a:gsLst>
              <a:gs pos="0">
                <a:schemeClr val="accent1"/>
              </a:gs>
              <a:gs pos="100000">
                <a:schemeClr val="accent1">
                  <a:lumMod val="75000"/>
                </a:scheme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093857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DEF1-BF1F-885A-FD4D-A00B01EDC55A}"/>
              </a:ext>
            </a:extLst>
          </p:cNvPr>
          <p:cNvSpPr>
            <a:spLocks noGrp="1"/>
          </p:cNvSpPr>
          <p:nvPr>
            <p:ph type="title"/>
          </p:nvPr>
        </p:nvSpPr>
        <p:spPr/>
        <p:txBody>
          <a:bodyPr/>
          <a:lstStyle/>
          <a:p>
            <a:r>
              <a:rPr lang="en-US" sz="4000" dirty="0"/>
              <a:t>A New Look at Risk-Assessment Models: Changing the Intermediate-Risk Tier</a:t>
            </a:r>
            <a:endParaRPr lang="en-US" dirty="0"/>
          </a:p>
        </p:txBody>
      </p:sp>
    </p:spTree>
    <p:extLst>
      <p:ext uri="{BB962C8B-B14F-4D97-AF65-F5344CB8AC3E}">
        <p14:creationId xmlns:p14="http://schemas.microsoft.com/office/powerpoint/2010/main" val="79831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684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ABF3DFB-3797-4DD3-A082-434F7E24D0EA}"/>
              </a:ext>
            </a:extLst>
          </p:cNvPr>
          <p:cNvSpPr>
            <a:spLocks noGrp="1"/>
          </p:cNvSpPr>
          <p:nvPr>
            <p:ph type="ftr" sz="quarter" idx="3"/>
          </p:nvPr>
        </p:nvSpPr>
        <p:spPr/>
        <p:txBody>
          <a:bodyPr/>
          <a:lstStyle/>
          <a:p>
            <a:pPr marL="228600" indent="-228600">
              <a:buFont typeface="+mj-lt"/>
              <a:buAutoNum type="arabicPeriod"/>
            </a:pPr>
            <a:r>
              <a:rPr lang="en-US" dirty="0" err="1"/>
              <a:t>Boucly</a:t>
            </a:r>
            <a:r>
              <a:rPr lang="en-US" dirty="0"/>
              <a:t> A, et al. </a:t>
            </a:r>
            <a:r>
              <a:rPr lang="en-US" i="1" dirty="0"/>
              <a:t>Am J Respir Crit Care Med. </a:t>
            </a:r>
            <a:r>
              <a:rPr lang="en-US" dirty="0"/>
              <a:t>2021;204(7):842-854.</a:t>
            </a:r>
          </a:p>
          <a:p>
            <a:pPr marL="228600" indent="-228600">
              <a:buFont typeface="+mj-lt"/>
              <a:buAutoNum type="arabicPeriod"/>
            </a:pPr>
            <a:r>
              <a:rPr lang="en-US" dirty="0" err="1"/>
              <a:t>Kylhammar</a:t>
            </a:r>
            <a:r>
              <a:rPr lang="en-US" dirty="0"/>
              <a:t> D, et al. </a:t>
            </a:r>
            <a:r>
              <a:rPr lang="en-US" i="1" dirty="0"/>
              <a:t>ERJ Open Res </a:t>
            </a:r>
            <a:r>
              <a:rPr lang="en-US" dirty="0"/>
              <a:t>2021; 7: 00837-02020. </a:t>
            </a:r>
          </a:p>
          <a:p>
            <a:pPr marL="228600" indent="-228600">
              <a:buFont typeface="+mj-lt"/>
              <a:buAutoNum type="arabicPeriod"/>
            </a:pPr>
            <a:r>
              <a:rPr lang="en-US" dirty="0" err="1"/>
              <a:t>Hoeper</a:t>
            </a:r>
            <a:r>
              <a:rPr lang="en-US" dirty="0"/>
              <a:t> MM, et al. </a:t>
            </a:r>
            <a:r>
              <a:rPr lang="en-US" i="1" dirty="0" err="1"/>
              <a:t>Eur</a:t>
            </a:r>
            <a:r>
              <a:rPr lang="en-US" i="1" dirty="0"/>
              <a:t> Respir J. </a:t>
            </a:r>
            <a:r>
              <a:rPr lang="en-US" dirty="0"/>
              <a:t>2021;2102311. </a:t>
            </a:r>
          </a:p>
        </p:txBody>
      </p:sp>
      <p:sp>
        <p:nvSpPr>
          <p:cNvPr id="2" name="Title 1">
            <a:extLst>
              <a:ext uri="{FF2B5EF4-FFF2-40B4-BE49-F238E27FC236}">
                <a16:creationId xmlns:a16="http://schemas.microsoft.com/office/drawing/2014/main" id="{999BB4E6-CCEB-1640-B416-CDA4BCF7FC54}"/>
              </a:ext>
            </a:extLst>
          </p:cNvPr>
          <p:cNvSpPr>
            <a:spLocks noGrp="1"/>
          </p:cNvSpPr>
          <p:nvPr>
            <p:ph type="title"/>
          </p:nvPr>
        </p:nvSpPr>
        <p:spPr/>
        <p:txBody>
          <a:bodyPr/>
          <a:lstStyle/>
          <a:p>
            <a:r>
              <a:rPr lang="en-US" dirty="0"/>
              <a:t>Looking Again at Risk Tiers: Are 3 Tiers Enough To Describe What We Really See in Our Patients?</a:t>
            </a:r>
          </a:p>
        </p:txBody>
      </p:sp>
      <p:sp>
        <p:nvSpPr>
          <p:cNvPr id="3" name="Content Placeholder 2">
            <a:extLst>
              <a:ext uri="{FF2B5EF4-FFF2-40B4-BE49-F238E27FC236}">
                <a16:creationId xmlns:a16="http://schemas.microsoft.com/office/drawing/2014/main" id="{841019E2-47B8-B145-B66C-42218E98EC1B}"/>
              </a:ext>
            </a:extLst>
          </p:cNvPr>
          <p:cNvSpPr>
            <a:spLocks noGrp="1"/>
          </p:cNvSpPr>
          <p:nvPr>
            <p:ph idx="1"/>
          </p:nvPr>
        </p:nvSpPr>
        <p:spPr/>
        <p:txBody>
          <a:bodyPr>
            <a:normAutofit/>
          </a:bodyPr>
          <a:lstStyle/>
          <a:p>
            <a:r>
              <a:rPr lang="en-US" sz="1800" dirty="0"/>
              <a:t>In spite of advances in and validations of PAH risk scoring methods, the discrimination characteristics of the SPAHR/COMPERA, French PH Registry and REVEAL 2.0 scores are good, but not excellent, and could be further improved</a:t>
            </a:r>
          </a:p>
          <a:p>
            <a:r>
              <a:rPr lang="en-US" sz="1800" dirty="0"/>
              <a:t>It remains uncertain what the best treatment strategy is for patients who remain in the intermediate-risk group using a 3-strata approach</a:t>
            </a:r>
            <a:r>
              <a:rPr lang="en-US" sz="1800" baseline="30000" dirty="0"/>
              <a:t>1</a:t>
            </a:r>
            <a:r>
              <a:rPr lang="en-US" sz="1800" dirty="0"/>
              <a:t> </a:t>
            </a:r>
          </a:p>
          <a:p>
            <a:r>
              <a:rPr lang="en-US" sz="1800" dirty="0"/>
              <a:t>A more nuanced approach with a more refined definition of intermediate-risk patients may help better inform treatment decisions </a:t>
            </a:r>
          </a:p>
          <a:p>
            <a:r>
              <a:rPr lang="en-US" sz="1800" dirty="0"/>
              <a:t>To address this problem of the intermediate-risk group, the SPAHR investigators suggested subdividing the intermediate-risk group into intermediate–low risk and intermediate–high risk groups</a:t>
            </a:r>
            <a:r>
              <a:rPr lang="en-US" sz="1800" baseline="30000" dirty="0"/>
              <a:t>2</a:t>
            </a:r>
          </a:p>
          <a:p>
            <a:r>
              <a:rPr lang="en-US" sz="1800" dirty="0"/>
              <a:t>The 4-strata risk approach described by the COMPERA Registry investigators used revised scoring and cut-off points for the 6MWD, WHO FC, and NT-</a:t>
            </a:r>
            <a:r>
              <a:rPr lang="en-US" sz="1800" dirty="0" err="1"/>
              <a:t>proBNP</a:t>
            </a:r>
            <a:r>
              <a:rPr lang="en-US" sz="1800" dirty="0"/>
              <a:t>/BNP that may better define the risk groups</a:t>
            </a:r>
            <a:r>
              <a:rPr lang="en-US" sz="1800" baseline="30000" dirty="0"/>
              <a:t>3</a:t>
            </a:r>
          </a:p>
          <a:p>
            <a:r>
              <a:rPr lang="en-US" sz="1800" dirty="0"/>
              <a:t>One such analysis looked at validating this approach by assessing whether a 4-strata risk-assessment strategy was associated with survival among patients with PAH from the French PH Registry</a:t>
            </a:r>
          </a:p>
        </p:txBody>
      </p:sp>
    </p:spTree>
    <p:extLst>
      <p:ext uri="{BB962C8B-B14F-4D97-AF65-F5344CB8AC3E}">
        <p14:creationId xmlns:p14="http://schemas.microsoft.com/office/powerpoint/2010/main" val="276158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5054-C3BB-5048-997F-C9F92FA403A0}"/>
              </a:ext>
            </a:extLst>
          </p:cNvPr>
          <p:cNvSpPr>
            <a:spLocks noGrp="1"/>
          </p:cNvSpPr>
          <p:nvPr>
            <p:ph type="title"/>
          </p:nvPr>
        </p:nvSpPr>
        <p:spPr>
          <a:xfrm>
            <a:off x="609600" y="199505"/>
            <a:ext cx="10744200" cy="716701"/>
          </a:xfrm>
        </p:spPr>
        <p:txBody>
          <a:bodyPr/>
          <a:lstStyle/>
          <a:p>
            <a:r>
              <a:rPr lang="en-US" dirty="0"/>
              <a:t>Results: Risk Assessment At Baseline</a:t>
            </a:r>
          </a:p>
        </p:txBody>
      </p:sp>
      <p:sp>
        <p:nvSpPr>
          <p:cNvPr id="3" name="Content Placeholder 2">
            <a:extLst>
              <a:ext uri="{FF2B5EF4-FFF2-40B4-BE49-F238E27FC236}">
                <a16:creationId xmlns:a16="http://schemas.microsoft.com/office/drawing/2014/main" id="{120A3C34-DC20-CB4C-BB6C-25C89E1A75CC}"/>
              </a:ext>
            </a:extLst>
          </p:cNvPr>
          <p:cNvSpPr>
            <a:spLocks noGrp="1"/>
          </p:cNvSpPr>
          <p:nvPr>
            <p:ph idx="1"/>
          </p:nvPr>
        </p:nvSpPr>
        <p:spPr>
          <a:xfrm>
            <a:off x="324196" y="1411631"/>
            <a:ext cx="3403966" cy="4593087"/>
          </a:xfrm>
        </p:spPr>
        <p:txBody>
          <a:bodyPr>
            <a:normAutofit/>
          </a:bodyPr>
          <a:lstStyle/>
          <a:p>
            <a:r>
              <a:rPr lang="en-US" sz="1600" dirty="0"/>
              <a:t>Using the </a:t>
            </a:r>
            <a:r>
              <a:rPr lang="en-US" sz="1600" b="1" dirty="0"/>
              <a:t>3-strata</a:t>
            </a:r>
            <a:r>
              <a:rPr lang="en-US" sz="1600" dirty="0"/>
              <a:t> SPAHR/COMPERA risk-assessment method, most patients (67%) were classified as intermediate risk at baseline, with 16% classified as low risk, and 16% classified as high risk</a:t>
            </a:r>
          </a:p>
          <a:p>
            <a:r>
              <a:rPr lang="en-US" sz="1600" dirty="0"/>
              <a:t>Using the </a:t>
            </a:r>
            <a:r>
              <a:rPr lang="en-US" sz="1600" b="1" dirty="0"/>
              <a:t>4-strata</a:t>
            </a:r>
            <a:r>
              <a:rPr lang="en-US" sz="1600" dirty="0"/>
              <a:t> approach, 12% were low risk, 40% were intermediate</a:t>
            </a:r>
            <a:r>
              <a:rPr lang="en-US" sz="1600" dirty="0">
                <a:latin typeface="Arial" panose="020B0604020202020204" pitchFamily="34" charset="0"/>
                <a:cs typeface="Arial" panose="020B0604020202020204" pitchFamily="34" charset="0"/>
              </a:rPr>
              <a:t>–</a:t>
            </a:r>
            <a:r>
              <a:rPr lang="en-US" sz="1600" dirty="0"/>
              <a:t>low risk, 33% were intermediate</a:t>
            </a:r>
            <a:r>
              <a:rPr lang="en-US" sz="1600" dirty="0">
                <a:latin typeface="Arial" panose="020B0604020202020204" pitchFamily="34" charset="0"/>
                <a:cs typeface="Arial" panose="020B0604020202020204" pitchFamily="34" charset="0"/>
              </a:rPr>
              <a:t>–</a:t>
            </a:r>
            <a:r>
              <a:rPr lang="en-US" sz="1600" dirty="0"/>
              <a:t>high risk, and 15% were high risk</a:t>
            </a:r>
          </a:p>
          <a:p>
            <a:r>
              <a:rPr lang="en-US" sz="1600" dirty="0"/>
              <a:t>There were significant differences in survival rates across risk groups using the 3-strata approach and the 4-strata approach</a:t>
            </a:r>
          </a:p>
        </p:txBody>
      </p:sp>
      <p:pic>
        <p:nvPicPr>
          <p:cNvPr id="5" name="Picture 4">
            <a:extLst>
              <a:ext uri="{FF2B5EF4-FFF2-40B4-BE49-F238E27FC236}">
                <a16:creationId xmlns:a16="http://schemas.microsoft.com/office/drawing/2014/main" id="{BC97F93F-93AD-974B-BBB9-27E2A192144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a:ext>
            </a:extLst>
          </a:blip>
          <a:srcRect/>
          <a:stretch/>
        </p:blipFill>
        <p:spPr>
          <a:xfrm>
            <a:off x="5539841" y="4090739"/>
            <a:ext cx="6224103" cy="2690439"/>
          </a:xfrm>
          <a:prstGeom prst="rect">
            <a:avLst/>
          </a:prstGeom>
        </p:spPr>
      </p:pic>
      <p:sp>
        <p:nvSpPr>
          <p:cNvPr id="6" name="TextBox 5">
            <a:extLst>
              <a:ext uri="{FF2B5EF4-FFF2-40B4-BE49-F238E27FC236}">
                <a16:creationId xmlns:a16="http://schemas.microsoft.com/office/drawing/2014/main" id="{BC1AABF7-509E-9347-A51C-7E74E9E6C2A6}"/>
              </a:ext>
            </a:extLst>
          </p:cNvPr>
          <p:cNvSpPr txBox="1"/>
          <p:nvPr/>
        </p:nvSpPr>
        <p:spPr>
          <a:xfrm>
            <a:off x="6892184" y="842070"/>
            <a:ext cx="3698320" cy="338554"/>
          </a:xfrm>
          <a:prstGeom prst="rect">
            <a:avLst/>
          </a:prstGeom>
          <a:noFill/>
        </p:spPr>
        <p:txBody>
          <a:bodyPr wrap="none" rtlCol="0">
            <a:spAutoFit/>
          </a:bodyPr>
          <a:lstStyle/>
          <a:p>
            <a:r>
              <a:rPr lang="en-US" sz="1600" dirty="0"/>
              <a:t>Survival According to a 3-Strata Model </a:t>
            </a:r>
          </a:p>
        </p:txBody>
      </p:sp>
      <p:sp>
        <p:nvSpPr>
          <p:cNvPr id="7" name="TextBox 6">
            <a:extLst>
              <a:ext uri="{FF2B5EF4-FFF2-40B4-BE49-F238E27FC236}">
                <a16:creationId xmlns:a16="http://schemas.microsoft.com/office/drawing/2014/main" id="{D8BA82F0-E88F-F441-9B3E-827B9A40848A}"/>
              </a:ext>
            </a:extLst>
          </p:cNvPr>
          <p:cNvSpPr txBox="1"/>
          <p:nvPr/>
        </p:nvSpPr>
        <p:spPr>
          <a:xfrm>
            <a:off x="3777729" y="2148165"/>
            <a:ext cx="1867988" cy="3231654"/>
          </a:xfrm>
          <a:prstGeom prst="rect">
            <a:avLst/>
          </a:prstGeom>
          <a:noFill/>
        </p:spPr>
        <p:txBody>
          <a:bodyPr wrap="square" rtlCol="0">
            <a:spAutoFit/>
          </a:bodyPr>
          <a:lstStyle/>
          <a:p>
            <a:r>
              <a:rPr lang="en-US" sz="1200" dirty="0"/>
              <a:t>3-Strata Model:</a:t>
            </a:r>
          </a:p>
          <a:p>
            <a:r>
              <a:rPr lang="en-US" sz="1200" dirty="0"/>
              <a:t>A. After diagnosis</a:t>
            </a:r>
          </a:p>
          <a:p>
            <a:r>
              <a:rPr lang="en-US" sz="1200" dirty="0"/>
              <a:t>B. First Reassessment</a:t>
            </a:r>
          </a:p>
          <a:p>
            <a:pPr marL="342900" indent="-342900">
              <a:buAutoNum type="alphaUcPeriod"/>
            </a:pPr>
            <a:endParaRPr lang="en-US" sz="1200" dirty="0"/>
          </a:p>
          <a:p>
            <a:pPr marL="342900" indent="-342900">
              <a:buAutoNum type="alphaUcPeriod"/>
            </a:pPr>
            <a:endParaRPr lang="en-US" sz="1200" dirty="0"/>
          </a:p>
          <a:p>
            <a:pPr marL="342900" indent="-342900">
              <a:buAutoNum type="alphaUcPeriod"/>
            </a:pPr>
            <a:endParaRPr lang="en-US" sz="1200" dirty="0"/>
          </a:p>
          <a:p>
            <a:pPr marL="342900" indent="-342900">
              <a:buAutoNum type="alphaUcPeriod"/>
            </a:pPr>
            <a:endParaRPr lang="en-US" sz="1200" dirty="0"/>
          </a:p>
          <a:p>
            <a:pPr marL="342900" indent="-342900">
              <a:buAutoNum type="alphaUcPeriod"/>
            </a:pPr>
            <a:endParaRPr lang="en-US" sz="1200" dirty="0"/>
          </a:p>
          <a:p>
            <a:pPr marL="342900" indent="-342900">
              <a:buAutoNum type="alphaUcPeriod"/>
            </a:pPr>
            <a:endParaRPr lang="en-US" sz="1200" dirty="0"/>
          </a:p>
          <a:p>
            <a:pPr marL="342900" indent="-342900">
              <a:buAutoNum type="alphaUcPeriod"/>
            </a:pPr>
            <a:endParaRPr lang="en-US" sz="1200" dirty="0"/>
          </a:p>
          <a:p>
            <a:endParaRPr lang="en-US" sz="1200" dirty="0"/>
          </a:p>
          <a:p>
            <a:pPr marL="342900" indent="-342900">
              <a:buAutoNum type="alphaUcPeriod"/>
            </a:pPr>
            <a:endParaRPr lang="en-US" sz="1200" dirty="0"/>
          </a:p>
          <a:p>
            <a:pPr marL="342900" indent="-342900">
              <a:buAutoNum type="alphaUcPeriod"/>
            </a:pPr>
            <a:endParaRPr lang="en-US" sz="1200" dirty="0"/>
          </a:p>
          <a:p>
            <a:pPr marL="342900" indent="-342900">
              <a:buAutoNum type="alphaUcPeriod"/>
            </a:pPr>
            <a:endParaRPr lang="en-US" sz="1200" dirty="0"/>
          </a:p>
          <a:p>
            <a:r>
              <a:rPr lang="en-US" sz="1200" dirty="0"/>
              <a:t>4-Strata Model:</a:t>
            </a:r>
          </a:p>
          <a:p>
            <a:r>
              <a:rPr lang="en-US" sz="1200" dirty="0"/>
              <a:t>C. After Diagnosis</a:t>
            </a:r>
          </a:p>
          <a:p>
            <a:r>
              <a:rPr lang="en-US" sz="1200" dirty="0"/>
              <a:t>D. First Reassessment</a:t>
            </a:r>
          </a:p>
        </p:txBody>
      </p:sp>
      <p:sp>
        <p:nvSpPr>
          <p:cNvPr id="8" name="TextBox 7">
            <a:extLst>
              <a:ext uri="{FF2B5EF4-FFF2-40B4-BE49-F238E27FC236}">
                <a16:creationId xmlns:a16="http://schemas.microsoft.com/office/drawing/2014/main" id="{22AF378D-9D8F-F541-9709-D7EC8DEC2850}"/>
              </a:ext>
            </a:extLst>
          </p:cNvPr>
          <p:cNvSpPr txBox="1"/>
          <p:nvPr/>
        </p:nvSpPr>
        <p:spPr>
          <a:xfrm>
            <a:off x="6892184" y="3767566"/>
            <a:ext cx="3698320" cy="338554"/>
          </a:xfrm>
          <a:prstGeom prst="rect">
            <a:avLst/>
          </a:prstGeom>
          <a:noFill/>
        </p:spPr>
        <p:txBody>
          <a:bodyPr wrap="none" rtlCol="0">
            <a:spAutoFit/>
          </a:bodyPr>
          <a:lstStyle/>
          <a:p>
            <a:r>
              <a:rPr lang="en-US" sz="1600" dirty="0"/>
              <a:t>Survival According to a 4-Strata Model </a:t>
            </a:r>
          </a:p>
        </p:txBody>
      </p:sp>
      <p:pic>
        <p:nvPicPr>
          <p:cNvPr id="9" name="Picture 8">
            <a:extLst>
              <a:ext uri="{FF2B5EF4-FFF2-40B4-BE49-F238E27FC236}">
                <a16:creationId xmlns:a16="http://schemas.microsoft.com/office/drawing/2014/main" id="{8FFD2128-40EA-44CC-931E-DBA337C0D541}"/>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harpenSoften amount="18000"/>
                    </a14:imgEffect>
                  </a14:imgLayer>
                </a14:imgProps>
              </a:ext>
              <a:ext uri="{28A0092B-C50C-407E-A947-70E740481C1C}">
                <a14:useLocalDpi xmlns:a14="http://schemas.microsoft.com/office/drawing/2010/main"/>
              </a:ext>
            </a:extLst>
          </a:blip>
          <a:srcRect/>
          <a:stretch/>
        </p:blipFill>
        <p:spPr>
          <a:xfrm>
            <a:off x="5629292" y="1152469"/>
            <a:ext cx="6224103" cy="2582131"/>
          </a:xfrm>
          <a:prstGeom prst="rect">
            <a:avLst/>
          </a:prstGeom>
        </p:spPr>
      </p:pic>
      <p:sp>
        <p:nvSpPr>
          <p:cNvPr id="10" name="Footer Placeholder 9">
            <a:extLst>
              <a:ext uri="{FF2B5EF4-FFF2-40B4-BE49-F238E27FC236}">
                <a16:creationId xmlns:a16="http://schemas.microsoft.com/office/drawing/2014/main" id="{98B9F559-DB20-4335-B8A9-6A08B763C3C0}"/>
              </a:ext>
            </a:extLst>
          </p:cNvPr>
          <p:cNvSpPr>
            <a:spLocks noGrp="1"/>
          </p:cNvSpPr>
          <p:nvPr>
            <p:ph type="ftr" sz="quarter" idx="3"/>
          </p:nvPr>
        </p:nvSpPr>
        <p:spPr/>
        <p:txBody>
          <a:bodyPr/>
          <a:lstStyle/>
          <a:p>
            <a:r>
              <a:rPr lang="en-US" sz="1000" dirty="0" err="1"/>
              <a:t>Boucly</a:t>
            </a:r>
            <a:r>
              <a:rPr lang="en-US" sz="1000" dirty="0"/>
              <a:t> A, et al. </a:t>
            </a:r>
            <a:r>
              <a:rPr lang="en-US" sz="1000" i="1" dirty="0"/>
              <a:t>Am J Respir Crit Care Med. </a:t>
            </a:r>
            <a:r>
              <a:rPr lang="en-US" sz="1000" dirty="0"/>
              <a:t>2021;204(7):842-854.</a:t>
            </a:r>
          </a:p>
        </p:txBody>
      </p:sp>
    </p:spTree>
    <p:extLst>
      <p:ext uri="{BB962C8B-B14F-4D97-AF65-F5344CB8AC3E}">
        <p14:creationId xmlns:p14="http://schemas.microsoft.com/office/powerpoint/2010/main" val="277621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7D7D1729-DF87-44A3-B742-35830D8DD742}"/>
              </a:ext>
            </a:extLst>
          </p:cNvPr>
          <p:cNvSpPr>
            <a:spLocks noGrp="1"/>
          </p:cNvSpPr>
          <p:nvPr>
            <p:ph type="ftr" sz="quarter" idx="3"/>
          </p:nvPr>
        </p:nvSpPr>
        <p:spPr/>
        <p:txBody>
          <a:bodyPr/>
          <a:lstStyle/>
          <a:p>
            <a:r>
              <a:rPr lang="en-US" dirty="0" err="1"/>
              <a:t>Boucly</a:t>
            </a:r>
            <a:r>
              <a:rPr lang="en-US" dirty="0"/>
              <a:t> A, et al. </a:t>
            </a:r>
            <a:r>
              <a:rPr lang="en-US" i="1" dirty="0"/>
              <a:t>Am J Respir Crit Care Med. </a:t>
            </a:r>
            <a:r>
              <a:rPr lang="en-US" dirty="0"/>
              <a:t>2021;204(7):842-854.</a:t>
            </a:r>
          </a:p>
        </p:txBody>
      </p:sp>
      <p:sp>
        <p:nvSpPr>
          <p:cNvPr id="2" name="Title 1">
            <a:extLst>
              <a:ext uri="{FF2B5EF4-FFF2-40B4-BE49-F238E27FC236}">
                <a16:creationId xmlns:a16="http://schemas.microsoft.com/office/drawing/2014/main" id="{5545729F-B0AB-A94E-9F87-8425A53A4E39}"/>
              </a:ext>
            </a:extLst>
          </p:cNvPr>
          <p:cNvSpPr>
            <a:spLocks noGrp="1"/>
          </p:cNvSpPr>
          <p:nvPr>
            <p:ph type="title"/>
          </p:nvPr>
        </p:nvSpPr>
        <p:spPr/>
        <p:txBody>
          <a:bodyPr>
            <a:normAutofit/>
          </a:bodyPr>
          <a:lstStyle/>
          <a:p>
            <a:r>
              <a:rPr lang="en-US" sz="2800" dirty="0"/>
              <a:t>Mortality Risk Increases After the First Reassessment With Increasing Risk Strata</a:t>
            </a:r>
          </a:p>
        </p:txBody>
      </p:sp>
      <p:sp>
        <p:nvSpPr>
          <p:cNvPr id="3" name="Content Placeholder 2">
            <a:extLst>
              <a:ext uri="{FF2B5EF4-FFF2-40B4-BE49-F238E27FC236}">
                <a16:creationId xmlns:a16="http://schemas.microsoft.com/office/drawing/2014/main" id="{545BE13D-5FCE-9C48-9999-D36CE9D2A025}"/>
              </a:ext>
            </a:extLst>
          </p:cNvPr>
          <p:cNvSpPr>
            <a:spLocks noGrp="1"/>
          </p:cNvSpPr>
          <p:nvPr>
            <p:ph idx="1"/>
          </p:nvPr>
        </p:nvSpPr>
        <p:spPr>
          <a:xfrm>
            <a:off x="349717" y="1477906"/>
            <a:ext cx="4193406" cy="4722477"/>
          </a:xfrm>
        </p:spPr>
        <p:txBody>
          <a:bodyPr>
            <a:normAutofit/>
          </a:bodyPr>
          <a:lstStyle/>
          <a:p>
            <a:pPr>
              <a:spcBef>
                <a:spcPts val="600"/>
              </a:spcBef>
              <a:spcAft>
                <a:spcPts val="600"/>
              </a:spcAft>
            </a:pPr>
            <a:r>
              <a:rPr lang="en-US" sz="1600" dirty="0"/>
              <a:t>In Cox regression models, there was increased risk of mortality after the first reassessment with increasing risk number of risk strata </a:t>
            </a:r>
          </a:p>
          <a:p>
            <a:pPr>
              <a:spcBef>
                <a:spcPts val="600"/>
              </a:spcBef>
              <a:spcAft>
                <a:spcPts val="600"/>
              </a:spcAft>
            </a:pPr>
            <a:r>
              <a:rPr lang="en-US" sz="1600" dirty="0"/>
              <a:t>As with the baseline risk assessment, the 4-strata discrimination for overall mortality after first reassessment was slightly but significantly higher compared with the 3-strata method (Harrell’s C=0.70, AIC=9242.7 vs. Harrell’s C=0.67, AIC=9299.3; p&lt;0.001) </a:t>
            </a:r>
          </a:p>
          <a:p>
            <a:pPr>
              <a:spcBef>
                <a:spcPts val="600"/>
              </a:spcBef>
              <a:spcAft>
                <a:spcPts val="600"/>
              </a:spcAft>
            </a:pPr>
            <a:r>
              <a:rPr lang="en-US" sz="1600" dirty="0"/>
              <a:t>The 4-strata model discrimination was also higher for 1-year mortality after the first reassessment compared with the 3-strata model (Harrell’s C=0.73, AIC=2434.8, vs. Harrell’s C=0.69, AIC=2466.0; p=0.001) </a:t>
            </a:r>
          </a:p>
          <a:p>
            <a:pPr>
              <a:spcBef>
                <a:spcPts val="600"/>
              </a:spcBef>
              <a:spcAft>
                <a:spcPts val="600"/>
              </a:spcAft>
            </a:pPr>
            <a:endParaRPr lang="en-US" sz="1600" dirty="0"/>
          </a:p>
        </p:txBody>
      </p:sp>
      <p:graphicFrame>
        <p:nvGraphicFramePr>
          <p:cNvPr id="5" name="Table 5">
            <a:extLst>
              <a:ext uri="{FF2B5EF4-FFF2-40B4-BE49-F238E27FC236}">
                <a16:creationId xmlns:a16="http://schemas.microsoft.com/office/drawing/2014/main" id="{E34A1B05-F3A3-8245-9501-69ADC02EBFF0}"/>
              </a:ext>
            </a:extLst>
          </p:cNvPr>
          <p:cNvGraphicFramePr>
            <a:graphicFrameLocks noGrp="1"/>
          </p:cNvGraphicFramePr>
          <p:nvPr/>
        </p:nvGraphicFramePr>
        <p:xfrm>
          <a:off x="4723457" y="1426216"/>
          <a:ext cx="7171765" cy="4433294"/>
        </p:xfrm>
        <a:graphic>
          <a:graphicData uri="http://schemas.openxmlformats.org/drawingml/2006/table">
            <a:tbl>
              <a:tblPr firstRow="1" bandRow="1">
                <a:tableStyleId>{5C22544A-7EE6-4342-B048-85BDC9FD1C3A}</a:tableStyleId>
              </a:tblPr>
              <a:tblGrid>
                <a:gridCol w="1556896">
                  <a:extLst>
                    <a:ext uri="{9D8B030D-6E8A-4147-A177-3AD203B41FA5}">
                      <a16:colId xmlns:a16="http://schemas.microsoft.com/office/drawing/2014/main" val="3882053268"/>
                    </a:ext>
                  </a:extLst>
                </a:gridCol>
                <a:gridCol w="783801">
                  <a:extLst>
                    <a:ext uri="{9D8B030D-6E8A-4147-A177-3AD203B41FA5}">
                      <a16:colId xmlns:a16="http://schemas.microsoft.com/office/drawing/2014/main" val="4136829263"/>
                    </a:ext>
                  </a:extLst>
                </a:gridCol>
                <a:gridCol w="947665">
                  <a:extLst>
                    <a:ext uri="{9D8B030D-6E8A-4147-A177-3AD203B41FA5}">
                      <a16:colId xmlns:a16="http://schemas.microsoft.com/office/drawing/2014/main" val="2712802676"/>
                    </a:ext>
                  </a:extLst>
                </a:gridCol>
                <a:gridCol w="1660257">
                  <a:extLst>
                    <a:ext uri="{9D8B030D-6E8A-4147-A177-3AD203B41FA5}">
                      <a16:colId xmlns:a16="http://schemas.microsoft.com/office/drawing/2014/main" val="978566134"/>
                    </a:ext>
                  </a:extLst>
                </a:gridCol>
                <a:gridCol w="954813">
                  <a:extLst>
                    <a:ext uri="{9D8B030D-6E8A-4147-A177-3AD203B41FA5}">
                      <a16:colId xmlns:a16="http://schemas.microsoft.com/office/drawing/2014/main" val="2000643588"/>
                    </a:ext>
                  </a:extLst>
                </a:gridCol>
                <a:gridCol w="1268333">
                  <a:extLst>
                    <a:ext uri="{9D8B030D-6E8A-4147-A177-3AD203B41FA5}">
                      <a16:colId xmlns:a16="http://schemas.microsoft.com/office/drawing/2014/main" val="475129145"/>
                    </a:ext>
                  </a:extLst>
                </a:gridCol>
              </a:tblGrid>
              <a:tr h="493770">
                <a:tc>
                  <a:txBody>
                    <a:bodyPr/>
                    <a:lstStyle/>
                    <a:p>
                      <a:pPr algn="ctr"/>
                      <a:r>
                        <a:rPr lang="en-US" sz="1200" dirty="0">
                          <a:effectLst>
                            <a:outerShdw blurRad="50800" dist="12700" dir="5400000" algn="ctr" rotWithShape="0">
                              <a:schemeClr val="tx1"/>
                            </a:outerShdw>
                          </a:effectLst>
                        </a:rPr>
                        <a:t>Baseline Risk Assessment</a:t>
                      </a:r>
                    </a:p>
                  </a:txBody>
                  <a:tcPr/>
                </a:tc>
                <a:tc>
                  <a:txBody>
                    <a:bodyPr/>
                    <a:lstStyle/>
                    <a:p>
                      <a:pPr algn="ctr"/>
                      <a:r>
                        <a:rPr lang="en-US" sz="1200" dirty="0">
                          <a:effectLst>
                            <a:outerShdw blurRad="50800" dist="12700" dir="5400000" algn="ctr" rotWithShape="0">
                              <a:schemeClr val="tx1"/>
                            </a:outerShdw>
                          </a:effectLst>
                        </a:rPr>
                        <a:t>Hazard Ratio*</a:t>
                      </a:r>
                    </a:p>
                  </a:txBody>
                  <a:tcPr/>
                </a:tc>
                <a:tc>
                  <a:txBody>
                    <a:bodyPr/>
                    <a:lstStyle/>
                    <a:p>
                      <a:pPr algn="ctr"/>
                      <a:r>
                        <a:rPr lang="en-US" sz="1200" dirty="0">
                          <a:effectLst>
                            <a:outerShdw blurRad="50800" dist="12700" dir="5400000" algn="ctr" rotWithShape="0">
                              <a:schemeClr val="tx1"/>
                            </a:outerShdw>
                          </a:effectLst>
                        </a:rPr>
                        <a:t>95% CI</a:t>
                      </a:r>
                    </a:p>
                  </a:txBody>
                  <a:tcPr/>
                </a:tc>
                <a:tc>
                  <a:txBody>
                    <a:bodyPr/>
                    <a:lstStyle/>
                    <a:p>
                      <a:pPr algn="ctr"/>
                      <a:r>
                        <a:rPr lang="en-US" sz="1200" dirty="0">
                          <a:effectLst>
                            <a:outerShdw blurRad="50800" dist="12700" dir="5400000" algn="ctr" rotWithShape="0">
                              <a:schemeClr val="tx1"/>
                            </a:outerShdw>
                          </a:effectLst>
                        </a:rPr>
                        <a:t>1</a:t>
                      </a:r>
                      <a:r>
                        <a:rPr lang="en-US" sz="1200" baseline="30000" dirty="0">
                          <a:effectLst>
                            <a:outerShdw blurRad="50800" dist="12700" dir="5400000" algn="ctr" rotWithShape="0">
                              <a:schemeClr val="tx1"/>
                            </a:outerShdw>
                          </a:effectLst>
                        </a:rPr>
                        <a:t>st</a:t>
                      </a:r>
                      <a:r>
                        <a:rPr lang="en-US" sz="1200" dirty="0">
                          <a:effectLst>
                            <a:outerShdw blurRad="50800" dist="12700" dir="5400000" algn="ctr" rotWithShape="0">
                              <a:schemeClr val="tx1"/>
                            </a:outerShdw>
                          </a:effectLst>
                        </a:rPr>
                        <a:t> Follow-Up Risk Assessment</a:t>
                      </a:r>
                    </a:p>
                  </a:txBody>
                  <a:tcPr/>
                </a:tc>
                <a:tc>
                  <a:txBody>
                    <a:bodyPr/>
                    <a:lstStyle/>
                    <a:p>
                      <a:pPr algn="ctr"/>
                      <a:r>
                        <a:rPr lang="en-US" sz="1200" dirty="0">
                          <a:effectLst>
                            <a:outerShdw blurRad="50800" dist="12700" dir="5400000" algn="ctr" rotWithShape="0">
                              <a:schemeClr val="tx1"/>
                            </a:outerShdw>
                          </a:effectLst>
                        </a:rPr>
                        <a:t>Hazard Ratio*</a:t>
                      </a:r>
                    </a:p>
                  </a:txBody>
                  <a:tcPr/>
                </a:tc>
                <a:tc>
                  <a:txBody>
                    <a:bodyPr/>
                    <a:lstStyle/>
                    <a:p>
                      <a:pPr algn="ctr"/>
                      <a:r>
                        <a:rPr lang="en-US" sz="1200" dirty="0">
                          <a:effectLst>
                            <a:outerShdw blurRad="50800" dist="12700" dir="5400000" algn="ctr" rotWithShape="0">
                              <a:schemeClr val="tx1"/>
                            </a:outerShdw>
                          </a:effectLst>
                        </a:rPr>
                        <a:t>95% CI</a:t>
                      </a:r>
                    </a:p>
                  </a:txBody>
                  <a:tcPr/>
                </a:tc>
                <a:extLst>
                  <a:ext uri="{0D108BD9-81ED-4DB2-BD59-A6C34878D82A}">
                    <a16:rowId xmlns:a16="http://schemas.microsoft.com/office/drawing/2014/main" val="3497025777"/>
                  </a:ext>
                </a:extLst>
              </a:tr>
              <a:tr h="321951">
                <a:tc>
                  <a:txBody>
                    <a:bodyPr/>
                    <a:lstStyle/>
                    <a:p>
                      <a:r>
                        <a:rPr lang="en-US" sz="1200" b="1" u="none" dirty="0"/>
                        <a:t>3</a:t>
                      </a:r>
                      <a:r>
                        <a:rPr lang="en-US" sz="1200" b="1" u="none" baseline="0" dirty="0"/>
                        <a:t> </a:t>
                      </a:r>
                      <a:r>
                        <a:rPr lang="en-US" sz="1200" b="1" u="none" dirty="0"/>
                        <a:t>Strata</a:t>
                      </a:r>
                    </a:p>
                  </a:txBody>
                  <a:tcPr>
                    <a:lnB w="19050" cap="flat" cmpd="sng" algn="ctr">
                      <a:solidFill>
                        <a:schemeClr val="tx1"/>
                      </a:solidFill>
                      <a:prstDash val="solid"/>
                      <a:round/>
                      <a:headEnd type="none" w="med" len="med"/>
                      <a:tailEnd type="none" w="med" len="med"/>
                    </a:lnB>
                    <a:noFill/>
                  </a:tcPr>
                </a:tc>
                <a:tc>
                  <a:txBody>
                    <a:bodyPr/>
                    <a:lstStyle/>
                    <a:p>
                      <a:endParaRPr lang="en-US" sz="1200" dirty="0"/>
                    </a:p>
                  </a:txBody>
                  <a:tcPr>
                    <a:lnB w="19050" cap="flat" cmpd="sng" algn="ctr">
                      <a:solidFill>
                        <a:schemeClr val="tx1"/>
                      </a:solidFill>
                      <a:prstDash val="solid"/>
                      <a:round/>
                      <a:headEnd type="none" w="med" len="med"/>
                      <a:tailEnd type="none" w="med" len="med"/>
                    </a:lnB>
                    <a:noFill/>
                  </a:tcPr>
                </a:tc>
                <a:tc>
                  <a:txBody>
                    <a:bodyPr/>
                    <a:lstStyle/>
                    <a:p>
                      <a:endParaRPr lang="en-US" sz="1200" dirty="0"/>
                    </a:p>
                  </a:txBody>
                  <a:tcPr>
                    <a:lnB w="19050" cap="flat" cmpd="sng" algn="ctr">
                      <a:solidFill>
                        <a:schemeClr val="tx1"/>
                      </a:solidFill>
                      <a:prstDash val="solid"/>
                      <a:round/>
                      <a:headEnd type="none" w="med" len="med"/>
                      <a:tailEnd type="none" w="med" len="med"/>
                    </a:lnB>
                    <a:noFill/>
                  </a:tcPr>
                </a:tc>
                <a:tc>
                  <a:txBody>
                    <a:bodyPr/>
                    <a:lstStyle/>
                    <a:p>
                      <a:r>
                        <a:rPr lang="en-US" sz="1200" b="1" dirty="0"/>
                        <a:t>3</a:t>
                      </a:r>
                      <a:r>
                        <a:rPr lang="en-US" sz="1200" b="1" baseline="0" dirty="0"/>
                        <a:t> </a:t>
                      </a:r>
                      <a:r>
                        <a:rPr lang="en-US" sz="1200" b="1" dirty="0"/>
                        <a:t>Strata</a:t>
                      </a:r>
                    </a:p>
                  </a:txBody>
                  <a:tcPr>
                    <a:lnB w="19050" cap="flat" cmpd="sng" algn="ctr">
                      <a:solidFill>
                        <a:schemeClr val="tx1"/>
                      </a:solidFill>
                      <a:prstDash val="solid"/>
                      <a:round/>
                      <a:headEnd type="none" w="med" len="med"/>
                      <a:tailEnd type="none" w="med" len="med"/>
                    </a:lnB>
                    <a:noFill/>
                  </a:tcPr>
                </a:tc>
                <a:tc>
                  <a:txBody>
                    <a:bodyPr/>
                    <a:lstStyle/>
                    <a:p>
                      <a:pPr algn="ctr"/>
                      <a:endParaRPr lang="en-US" sz="1200" dirty="0"/>
                    </a:p>
                  </a:txBody>
                  <a:tcPr>
                    <a:lnB w="19050" cap="flat" cmpd="sng" algn="ctr">
                      <a:solidFill>
                        <a:schemeClr val="tx1"/>
                      </a:solidFill>
                      <a:prstDash val="solid"/>
                      <a:round/>
                      <a:headEnd type="none" w="med" len="med"/>
                      <a:tailEnd type="none" w="med" len="med"/>
                    </a:lnB>
                    <a:noFill/>
                  </a:tcPr>
                </a:tc>
                <a:tc>
                  <a:txBody>
                    <a:bodyPr/>
                    <a:lstStyle/>
                    <a:p>
                      <a:pPr algn="ctr"/>
                      <a:endParaRPr lang="en-US" sz="1200" dirty="0"/>
                    </a:p>
                  </a:txBody>
                  <a:tcP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138690"/>
                  </a:ext>
                </a:extLst>
              </a:tr>
              <a:tr h="400502">
                <a:tc>
                  <a:txBody>
                    <a:bodyPr/>
                    <a:lstStyle/>
                    <a:p>
                      <a:pPr marL="114300" indent="0">
                        <a:tabLst/>
                      </a:pPr>
                      <a:r>
                        <a:rPr lang="en-US" sz="1200" dirty="0"/>
                        <a:t>Low</a:t>
                      </a:r>
                    </a:p>
                  </a:txBody>
                  <a:tcPr>
                    <a:lnT w="19050" cap="flat" cmpd="sng" algn="ctr">
                      <a:solidFill>
                        <a:schemeClr val="tx1"/>
                      </a:solidFill>
                      <a:prstDash val="solid"/>
                      <a:round/>
                      <a:headEnd type="none" w="med" len="med"/>
                      <a:tailEnd type="none" w="med" len="med"/>
                    </a:lnT>
                    <a:noFill/>
                  </a:tcPr>
                </a:tc>
                <a:tc>
                  <a:txBody>
                    <a:bodyPr/>
                    <a:lstStyle/>
                    <a:p>
                      <a:pPr algn="ctr"/>
                      <a:r>
                        <a:rPr lang="en-US" sz="1200" dirty="0"/>
                        <a:t>----</a:t>
                      </a:r>
                    </a:p>
                  </a:txBody>
                  <a:tcPr>
                    <a:lnT w="19050" cap="flat" cmpd="sng" algn="ctr">
                      <a:solidFill>
                        <a:schemeClr val="tx1"/>
                      </a:solidFill>
                      <a:prstDash val="solid"/>
                      <a:round/>
                      <a:headEnd type="none" w="med" len="med"/>
                      <a:tailEnd type="none" w="med" len="med"/>
                    </a:lnT>
                    <a:noFill/>
                  </a:tcPr>
                </a:tc>
                <a:tc>
                  <a:txBody>
                    <a:bodyPr/>
                    <a:lstStyle/>
                    <a:p>
                      <a:pPr algn="ctr"/>
                      <a:endParaRPr lang="en-US" sz="1200" dirty="0"/>
                    </a:p>
                  </a:txBody>
                  <a:tcPr>
                    <a:lnT w="19050" cap="flat" cmpd="sng" algn="ctr">
                      <a:solidFill>
                        <a:schemeClr val="tx1"/>
                      </a:solidFill>
                      <a:prstDash val="solid"/>
                      <a:round/>
                      <a:headEnd type="none" w="med" len="med"/>
                      <a:tailEnd type="none" w="med" len="med"/>
                    </a:lnT>
                    <a:noFill/>
                  </a:tcPr>
                </a:tc>
                <a:tc>
                  <a:txBody>
                    <a:bodyPr/>
                    <a:lstStyle/>
                    <a:p>
                      <a:pPr marL="114300" indent="0">
                        <a:tabLst/>
                      </a:pPr>
                      <a:r>
                        <a:rPr lang="en-US" sz="1200" dirty="0"/>
                        <a:t>Low</a:t>
                      </a:r>
                    </a:p>
                  </a:txBody>
                  <a:tcPr>
                    <a:lnT w="19050" cap="flat" cmpd="sng" algn="ctr">
                      <a:solidFill>
                        <a:schemeClr val="tx1"/>
                      </a:solidFill>
                      <a:prstDash val="solid"/>
                      <a:round/>
                      <a:headEnd type="none" w="med" len="med"/>
                      <a:tailEnd type="none" w="med" len="med"/>
                    </a:lnT>
                    <a:noFill/>
                  </a:tcPr>
                </a:tc>
                <a:tc>
                  <a:txBody>
                    <a:bodyPr/>
                    <a:lstStyle/>
                    <a:p>
                      <a:pPr algn="ctr"/>
                      <a:r>
                        <a:rPr lang="en-US" sz="1200" dirty="0"/>
                        <a:t>----</a:t>
                      </a:r>
                    </a:p>
                  </a:txBody>
                  <a:tcPr>
                    <a:lnT w="19050" cap="flat" cmpd="sng" algn="ctr">
                      <a:solidFill>
                        <a:schemeClr val="tx1"/>
                      </a:solidFill>
                      <a:prstDash val="solid"/>
                      <a:round/>
                      <a:headEnd type="none" w="med" len="med"/>
                      <a:tailEnd type="none" w="med" len="med"/>
                    </a:lnT>
                    <a:noFill/>
                  </a:tcPr>
                </a:tc>
                <a:tc>
                  <a:txBody>
                    <a:bodyPr/>
                    <a:lstStyle/>
                    <a:p>
                      <a:pPr algn="ctr"/>
                      <a:endParaRPr lang="en-US" sz="1200"/>
                    </a:p>
                  </a:txBody>
                  <a:tcP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037241705"/>
                  </a:ext>
                </a:extLst>
              </a:tr>
              <a:tr h="400502">
                <a:tc>
                  <a:txBody>
                    <a:bodyPr/>
                    <a:lstStyle/>
                    <a:p>
                      <a:pPr marL="114300" indent="0">
                        <a:tabLst/>
                      </a:pPr>
                      <a:r>
                        <a:rPr lang="en-US" sz="1200" dirty="0"/>
                        <a:t>Intermediate</a:t>
                      </a:r>
                    </a:p>
                  </a:txBody>
                  <a:tcPr>
                    <a:noFill/>
                  </a:tcPr>
                </a:tc>
                <a:tc>
                  <a:txBody>
                    <a:bodyPr/>
                    <a:lstStyle/>
                    <a:p>
                      <a:pPr algn="ctr"/>
                      <a:r>
                        <a:rPr lang="en-US" sz="1200" dirty="0"/>
                        <a:t>2.24</a:t>
                      </a:r>
                    </a:p>
                  </a:txBody>
                  <a:tcPr>
                    <a:noFill/>
                  </a:tcPr>
                </a:tc>
                <a:tc>
                  <a:txBody>
                    <a:bodyPr/>
                    <a:lstStyle/>
                    <a:p>
                      <a:pPr algn="ctr"/>
                      <a:r>
                        <a:rPr lang="en-US" sz="1200" dirty="0"/>
                        <a:t>1.81–2.78</a:t>
                      </a:r>
                    </a:p>
                  </a:txBody>
                  <a:tcPr>
                    <a:noFill/>
                  </a:tcPr>
                </a:tc>
                <a:tc>
                  <a:txBody>
                    <a:bodyPr/>
                    <a:lstStyle/>
                    <a:p>
                      <a:pPr marL="114300" indent="0">
                        <a:tabLst/>
                      </a:pPr>
                      <a:r>
                        <a:rPr lang="en-US" sz="1200" dirty="0"/>
                        <a:t>Intermediate</a:t>
                      </a:r>
                    </a:p>
                  </a:txBody>
                  <a:tcPr>
                    <a:noFill/>
                  </a:tcPr>
                </a:tc>
                <a:tc>
                  <a:txBody>
                    <a:bodyPr/>
                    <a:lstStyle/>
                    <a:p>
                      <a:pPr algn="ctr"/>
                      <a:r>
                        <a:rPr lang="en-US" sz="1200" dirty="0"/>
                        <a:t>3.39</a:t>
                      </a:r>
                    </a:p>
                  </a:txBody>
                  <a:tcPr>
                    <a:noFill/>
                  </a:tcPr>
                </a:tc>
                <a:tc>
                  <a:txBody>
                    <a:bodyPr/>
                    <a:lstStyle/>
                    <a:p>
                      <a:pPr algn="ctr"/>
                      <a:r>
                        <a:rPr lang="en-US" sz="1200" dirty="0"/>
                        <a:t>2.80–4.10</a:t>
                      </a:r>
                    </a:p>
                  </a:txBody>
                  <a:tcPr>
                    <a:noFill/>
                  </a:tcPr>
                </a:tc>
                <a:extLst>
                  <a:ext uri="{0D108BD9-81ED-4DB2-BD59-A6C34878D82A}">
                    <a16:rowId xmlns:a16="http://schemas.microsoft.com/office/drawing/2014/main" val="3077984077"/>
                  </a:ext>
                </a:extLst>
              </a:tr>
              <a:tr h="519954">
                <a:tc>
                  <a:txBody>
                    <a:bodyPr/>
                    <a:lstStyle/>
                    <a:p>
                      <a:pPr marL="114300" indent="0">
                        <a:tabLst/>
                      </a:pPr>
                      <a:r>
                        <a:rPr lang="en-US" sz="1200" dirty="0"/>
                        <a:t>High</a:t>
                      </a:r>
                    </a:p>
                  </a:txBody>
                  <a:tcPr>
                    <a:lnB w="12700" cmpd="sng">
                      <a:noFill/>
                    </a:lnB>
                    <a:noFill/>
                  </a:tcPr>
                </a:tc>
                <a:tc>
                  <a:txBody>
                    <a:bodyPr/>
                    <a:lstStyle/>
                    <a:p>
                      <a:pPr algn="ctr"/>
                      <a:r>
                        <a:rPr lang="en-US" sz="1200" dirty="0"/>
                        <a:t>4.24</a:t>
                      </a:r>
                    </a:p>
                  </a:txBody>
                  <a:tcPr>
                    <a:lnB w="12700" cmpd="sng">
                      <a:noFill/>
                    </a:lnB>
                    <a:noFill/>
                  </a:tcPr>
                </a:tc>
                <a:tc>
                  <a:txBody>
                    <a:bodyPr/>
                    <a:lstStyle/>
                    <a:p>
                      <a:pPr algn="ctr"/>
                      <a:r>
                        <a:rPr lang="en-US" sz="1200" dirty="0"/>
                        <a:t>3.34–5.39</a:t>
                      </a:r>
                    </a:p>
                  </a:txBody>
                  <a:tcPr>
                    <a:lnB w="12700" cmpd="sng">
                      <a:noFill/>
                    </a:lnB>
                    <a:noFill/>
                  </a:tcPr>
                </a:tc>
                <a:tc>
                  <a:txBody>
                    <a:bodyPr/>
                    <a:lstStyle/>
                    <a:p>
                      <a:pPr marL="114300" indent="0">
                        <a:tabLst/>
                      </a:pPr>
                      <a:r>
                        <a:rPr lang="en-US" sz="1200" dirty="0"/>
                        <a:t>High</a:t>
                      </a:r>
                    </a:p>
                  </a:txBody>
                  <a:tcPr>
                    <a:lnB w="12700" cmpd="sng">
                      <a:noFill/>
                    </a:lnB>
                    <a:noFill/>
                  </a:tcPr>
                </a:tc>
                <a:tc>
                  <a:txBody>
                    <a:bodyPr/>
                    <a:lstStyle/>
                    <a:p>
                      <a:pPr algn="ctr"/>
                      <a:r>
                        <a:rPr lang="en-US" sz="1200" dirty="0"/>
                        <a:t>8.95</a:t>
                      </a:r>
                    </a:p>
                  </a:txBody>
                  <a:tcPr>
                    <a:lnB w="12700" cmpd="sng">
                      <a:noFill/>
                    </a:lnB>
                    <a:noFill/>
                  </a:tcPr>
                </a:tc>
                <a:tc>
                  <a:txBody>
                    <a:bodyPr/>
                    <a:lstStyle/>
                    <a:p>
                      <a:pPr algn="ctr"/>
                      <a:r>
                        <a:rPr lang="en-US" sz="1200" dirty="0"/>
                        <a:t>6.83–11.73</a:t>
                      </a:r>
                    </a:p>
                  </a:txBody>
                  <a:tcPr>
                    <a:lnB w="12700" cmpd="sng">
                      <a:noFill/>
                    </a:lnB>
                    <a:noFill/>
                  </a:tcPr>
                </a:tc>
                <a:extLst>
                  <a:ext uri="{0D108BD9-81ED-4DB2-BD59-A6C34878D82A}">
                    <a16:rowId xmlns:a16="http://schemas.microsoft.com/office/drawing/2014/main" val="2153199970"/>
                  </a:ext>
                </a:extLst>
              </a:tr>
              <a:tr h="164590">
                <a:tc>
                  <a:txBody>
                    <a:bodyPr/>
                    <a:lstStyle/>
                    <a:p>
                      <a:endParaRPr lang="en-US" sz="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endParaRPr lang="en-US" sz="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endParaRPr lang="en-US" sz="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endParaRPr lang="en-US" sz="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endParaRPr lang="en-US" sz="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tc>
                  <a:txBody>
                    <a:bodyPr/>
                    <a:lstStyle/>
                    <a:p>
                      <a:pPr algn="ctr"/>
                      <a:endParaRPr lang="en-US" sz="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2292286547"/>
                  </a:ext>
                </a:extLst>
              </a:tr>
              <a:tr h="282307">
                <a:tc>
                  <a:txBody>
                    <a:bodyPr/>
                    <a:lstStyle/>
                    <a:p>
                      <a:r>
                        <a:rPr lang="en-US" sz="1200" b="1" dirty="0"/>
                        <a:t>4</a:t>
                      </a:r>
                      <a:r>
                        <a:rPr lang="en-US" sz="1200" b="1" baseline="0" dirty="0"/>
                        <a:t> </a:t>
                      </a:r>
                      <a:r>
                        <a:rPr lang="en-US" sz="1200" b="1" dirty="0"/>
                        <a:t>Strata</a:t>
                      </a:r>
                    </a:p>
                  </a:txBody>
                  <a:tcPr>
                    <a:lnT w="12700" cmpd="sng">
                      <a:noFill/>
                    </a:lnT>
                    <a:lnB w="19050" cap="flat" cmpd="sng" algn="ctr">
                      <a:solidFill>
                        <a:schemeClr val="tx1"/>
                      </a:solidFill>
                      <a:prstDash val="solid"/>
                      <a:round/>
                      <a:headEnd type="none" w="med" len="med"/>
                      <a:tailEnd type="none" w="med" len="med"/>
                    </a:lnB>
                    <a:noFill/>
                  </a:tcPr>
                </a:tc>
                <a:tc>
                  <a:txBody>
                    <a:bodyPr/>
                    <a:lstStyle/>
                    <a:p>
                      <a:pPr algn="ctr"/>
                      <a:endParaRPr lang="en-US" sz="1200" dirty="0"/>
                    </a:p>
                  </a:txBody>
                  <a:tcPr>
                    <a:lnT w="12700" cmpd="sng">
                      <a:noFill/>
                    </a:lnT>
                    <a:lnB w="19050" cap="flat" cmpd="sng" algn="ctr">
                      <a:solidFill>
                        <a:schemeClr val="tx1"/>
                      </a:solidFill>
                      <a:prstDash val="solid"/>
                      <a:round/>
                      <a:headEnd type="none" w="med" len="med"/>
                      <a:tailEnd type="none" w="med" len="med"/>
                    </a:lnB>
                    <a:noFill/>
                  </a:tcPr>
                </a:tc>
                <a:tc>
                  <a:txBody>
                    <a:bodyPr/>
                    <a:lstStyle/>
                    <a:p>
                      <a:pPr algn="ctr"/>
                      <a:endParaRPr lang="en-US" sz="1200" dirty="0"/>
                    </a:p>
                  </a:txBody>
                  <a:tcPr>
                    <a:lnT w="12700" cmpd="sng">
                      <a:noFill/>
                    </a:lnT>
                    <a:lnB w="19050" cap="flat" cmpd="sng" algn="ctr">
                      <a:solidFill>
                        <a:schemeClr val="tx1"/>
                      </a:solidFill>
                      <a:prstDash val="solid"/>
                      <a:round/>
                      <a:headEnd type="none" w="med" len="med"/>
                      <a:tailEnd type="none" w="med" len="med"/>
                    </a:lnB>
                    <a:noFill/>
                  </a:tcPr>
                </a:tc>
                <a:tc>
                  <a:txBody>
                    <a:bodyPr/>
                    <a:lstStyle/>
                    <a:p>
                      <a:r>
                        <a:rPr lang="en-US" sz="1200" b="1" dirty="0"/>
                        <a:t>4</a:t>
                      </a:r>
                      <a:r>
                        <a:rPr lang="en-US" sz="1200" b="1" baseline="0" dirty="0"/>
                        <a:t> </a:t>
                      </a:r>
                      <a:r>
                        <a:rPr lang="en-US" sz="1200" b="1" dirty="0"/>
                        <a:t>Strata</a:t>
                      </a:r>
                    </a:p>
                  </a:txBody>
                  <a:tcPr>
                    <a:lnT w="12700" cmpd="sng">
                      <a:noFill/>
                    </a:lnT>
                    <a:lnB w="19050" cap="flat" cmpd="sng" algn="ctr">
                      <a:solidFill>
                        <a:schemeClr val="tx1"/>
                      </a:solidFill>
                      <a:prstDash val="solid"/>
                      <a:round/>
                      <a:headEnd type="none" w="med" len="med"/>
                      <a:tailEnd type="none" w="med" len="med"/>
                    </a:lnB>
                    <a:noFill/>
                  </a:tcPr>
                </a:tc>
                <a:tc>
                  <a:txBody>
                    <a:bodyPr/>
                    <a:lstStyle/>
                    <a:p>
                      <a:pPr algn="ctr"/>
                      <a:endParaRPr lang="en-US" sz="1200" dirty="0"/>
                    </a:p>
                  </a:txBody>
                  <a:tcPr>
                    <a:lnT w="12700" cmpd="sng">
                      <a:noFill/>
                    </a:lnT>
                    <a:lnB w="19050" cap="flat" cmpd="sng" algn="ctr">
                      <a:solidFill>
                        <a:schemeClr val="tx1"/>
                      </a:solidFill>
                      <a:prstDash val="solid"/>
                      <a:round/>
                      <a:headEnd type="none" w="med" len="med"/>
                      <a:tailEnd type="none" w="med" len="med"/>
                    </a:lnB>
                    <a:noFill/>
                  </a:tcPr>
                </a:tc>
                <a:tc>
                  <a:txBody>
                    <a:bodyPr/>
                    <a:lstStyle/>
                    <a:p>
                      <a:pPr algn="ctr"/>
                      <a:endParaRPr lang="en-US" sz="1200" dirty="0"/>
                    </a:p>
                  </a:txBody>
                  <a:tcPr>
                    <a:lnT w="12700" cmpd="sng">
                      <a:noFill/>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6908"/>
                  </a:ext>
                </a:extLst>
              </a:tr>
              <a:tr h="461676">
                <a:tc>
                  <a:txBody>
                    <a:bodyPr/>
                    <a:lstStyle/>
                    <a:p>
                      <a:pPr marL="114300" indent="0">
                        <a:tabLst/>
                      </a:pPr>
                      <a:r>
                        <a:rPr lang="en-US" sz="1200" dirty="0"/>
                        <a:t>Low</a:t>
                      </a:r>
                    </a:p>
                  </a:txBody>
                  <a:tcPr>
                    <a:lnT w="19050" cap="flat" cmpd="sng" algn="ctr">
                      <a:solidFill>
                        <a:schemeClr val="tx1"/>
                      </a:solidFill>
                      <a:prstDash val="solid"/>
                      <a:round/>
                      <a:headEnd type="none" w="med" len="med"/>
                      <a:tailEnd type="none" w="med" len="med"/>
                    </a:lnT>
                    <a:noFill/>
                  </a:tcPr>
                </a:tc>
                <a:tc>
                  <a:txBody>
                    <a:bodyPr/>
                    <a:lstStyle/>
                    <a:p>
                      <a:pPr algn="ctr"/>
                      <a:r>
                        <a:rPr lang="en-US" sz="1200" dirty="0"/>
                        <a:t>----</a:t>
                      </a:r>
                    </a:p>
                  </a:txBody>
                  <a:tcPr>
                    <a:lnT w="19050" cap="flat" cmpd="sng" algn="ctr">
                      <a:solidFill>
                        <a:schemeClr val="tx1"/>
                      </a:solidFill>
                      <a:prstDash val="solid"/>
                      <a:round/>
                      <a:headEnd type="none" w="med" len="med"/>
                      <a:tailEnd type="none" w="med" len="med"/>
                    </a:lnT>
                    <a:noFill/>
                  </a:tcPr>
                </a:tc>
                <a:tc>
                  <a:txBody>
                    <a:bodyPr/>
                    <a:lstStyle/>
                    <a:p>
                      <a:pPr algn="ctr"/>
                      <a:endParaRPr lang="en-US" sz="1200" dirty="0"/>
                    </a:p>
                  </a:txBody>
                  <a:tcPr>
                    <a:lnT w="19050" cap="flat" cmpd="sng" algn="ctr">
                      <a:solidFill>
                        <a:schemeClr val="tx1"/>
                      </a:solidFill>
                      <a:prstDash val="solid"/>
                      <a:round/>
                      <a:headEnd type="none" w="med" len="med"/>
                      <a:tailEnd type="none" w="med" len="med"/>
                    </a:lnT>
                    <a:noFill/>
                  </a:tcPr>
                </a:tc>
                <a:tc>
                  <a:txBody>
                    <a:bodyPr/>
                    <a:lstStyle/>
                    <a:p>
                      <a:pPr marL="114300" indent="0">
                        <a:tabLst/>
                      </a:pPr>
                      <a:r>
                        <a:rPr lang="en-US" sz="1200" dirty="0"/>
                        <a:t>Low</a:t>
                      </a:r>
                    </a:p>
                  </a:txBody>
                  <a:tcPr>
                    <a:lnT w="19050" cap="flat" cmpd="sng" algn="ctr">
                      <a:solidFill>
                        <a:schemeClr val="tx1"/>
                      </a:solidFill>
                      <a:prstDash val="solid"/>
                      <a:round/>
                      <a:headEnd type="none" w="med" len="med"/>
                      <a:tailEnd type="none" w="med" len="med"/>
                    </a:lnT>
                    <a:noFill/>
                  </a:tcPr>
                </a:tc>
                <a:tc>
                  <a:txBody>
                    <a:bodyPr/>
                    <a:lstStyle/>
                    <a:p>
                      <a:pPr algn="ctr"/>
                      <a:r>
                        <a:rPr lang="en-US" sz="1200" dirty="0"/>
                        <a:t>----</a:t>
                      </a:r>
                    </a:p>
                  </a:txBody>
                  <a:tcPr>
                    <a:lnT w="19050" cap="flat" cmpd="sng" algn="ctr">
                      <a:solidFill>
                        <a:schemeClr val="tx1"/>
                      </a:solidFill>
                      <a:prstDash val="solid"/>
                      <a:round/>
                      <a:headEnd type="none" w="med" len="med"/>
                      <a:tailEnd type="none" w="med" len="med"/>
                    </a:lnT>
                    <a:noFill/>
                  </a:tcPr>
                </a:tc>
                <a:tc>
                  <a:txBody>
                    <a:bodyPr/>
                    <a:lstStyle/>
                    <a:p>
                      <a:pPr algn="ctr"/>
                      <a:endParaRPr lang="en-US" sz="1200" dirty="0"/>
                    </a:p>
                  </a:txBody>
                  <a:tcP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10309296"/>
                  </a:ext>
                </a:extLst>
              </a:tr>
              <a:tr h="493770">
                <a:tc>
                  <a:txBody>
                    <a:bodyPr/>
                    <a:lstStyle/>
                    <a:p>
                      <a:pPr marL="114300" indent="0">
                        <a:tabLst/>
                      </a:pPr>
                      <a:r>
                        <a:rPr lang="en-US" sz="1200" dirty="0"/>
                        <a:t>Intermediate</a:t>
                      </a:r>
                      <a:r>
                        <a:rPr lang="en-US" sz="1200" dirty="0">
                          <a:latin typeface="Arial" panose="020B0604020202020204" pitchFamily="34" charset="0"/>
                          <a:cs typeface="Arial" panose="020B0604020202020204" pitchFamily="34" charset="0"/>
                        </a:rPr>
                        <a:t>–</a:t>
                      </a:r>
                      <a:r>
                        <a:rPr lang="en-US" sz="1200" dirty="0"/>
                        <a:t>Low</a:t>
                      </a:r>
                    </a:p>
                  </a:txBody>
                  <a:tcPr>
                    <a:noFill/>
                  </a:tcPr>
                </a:tc>
                <a:tc>
                  <a:txBody>
                    <a:bodyPr/>
                    <a:lstStyle/>
                    <a:p>
                      <a:pPr algn="ctr"/>
                      <a:r>
                        <a:rPr lang="en-US" sz="1200" dirty="0"/>
                        <a:t>1.82</a:t>
                      </a:r>
                    </a:p>
                  </a:txBody>
                  <a:tcPr>
                    <a:noFill/>
                  </a:tcPr>
                </a:tc>
                <a:tc>
                  <a:txBody>
                    <a:bodyPr/>
                    <a:lstStyle/>
                    <a:p>
                      <a:pPr algn="ctr"/>
                      <a:r>
                        <a:rPr lang="en-US" sz="1200" dirty="0"/>
                        <a:t>1.37–2.42</a:t>
                      </a:r>
                    </a:p>
                  </a:txBody>
                  <a:tcPr>
                    <a:noFill/>
                  </a:tcPr>
                </a:tc>
                <a:tc>
                  <a:txBody>
                    <a:bodyPr/>
                    <a:lstStyle/>
                    <a:p>
                      <a:pPr marL="114300" indent="0">
                        <a:tabLst/>
                      </a:pPr>
                      <a:r>
                        <a:rPr lang="en-US" sz="1200" dirty="0"/>
                        <a:t>Intermediate</a:t>
                      </a:r>
                      <a:r>
                        <a:rPr lang="en-US" sz="1200" dirty="0">
                          <a:latin typeface="Arial" panose="020B0604020202020204" pitchFamily="34" charset="0"/>
                          <a:cs typeface="Arial" panose="020B0604020202020204" pitchFamily="34" charset="0"/>
                        </a:rPr>
                        <a:t>–</a:t>
                      </a:r>
                      <a:r>
                        <a:rPr lang="en-US" sz="1200" dirty="0"/>
                        <a:t>Low</a:t>
                      </a:r>
                    </a:p>
                  </a:txBody>
                  <a:tcPr>
                    <a:noFill/>
                  </a:tcPr>
                </a:tc>
                <a:tc>
                  <a:txBody>
                    <a:bodyPr/>
                    <a:lstStyle/>
                    <a:p>
                      <a:pPr algn="ctr"/>
                      <a:r>
                        <a:rPr lang="en-US" sz="1200" dirty="0"/>
                        <a:t>2.65</a:t>
                      </a:r>
                    </a:p>
                  </a:txBody>
                  <a:tcPr>
                    <a:noFill/>
                  </a:tcPr>
                </a:tc>
                <a:tc>
                  <a:txBody>
                    <a:bodyPr/>
                    <a:lstStyle/>
                    <a:p>
                      <a:pPr algn="ctr"/>
                      <a:r>
                        <a:rPr lang="en-US" sz="1200" dirty="0"/>
                        <a:t>2.11–3.17</a:t>
                      </a:r>
                    </a:p>
                  </a:txBody>
                  <a:tcPr>
                    <a:noFill/>
                  </a:tcPr>
                </a:tc>
                <a:extLst>
                  <a:ext uri="{0D108BD9-81ED-4DB2-BD59-A6C34878D82A}">
                    <a16:rowId xmlns:a16="http://schemas.microsoft.com/office/drawing/2014/main" val="2298963411"/>
                  </a:ext>
                </a:extLst>
              </a:tr>
              <a:tr h="493770">
                <a:tc>
                  <a:txBody>
                    <a:bodyPr/>
                    <a:lstStyle/>
                    <a:p>
                      <a:pPr marL="114300" indent="0">
                        <a:tabLst/>
                      </a:pPr>
                      <a:r>
                        <a:rPr lang="en-US" sz="1200" dirty="0"/>
                        <a:t>Intermediate</a:t>
                      </a:r>
                      <a:r>
                        <a:rPr lang="en-US" sz="1200" dirty="0">
                          <a:latin typeface="Arial" panose="020B0604020202020204" pitchFamily="34" charset="0"/>
                          <a:cs typeface="Arial" panose="020B0604020202020204" pitchFamily="34" charset="0"/>
                        </a:rPr>
                        <a:t>–</a:t>
                      </a:r>
                      <a:r>
                        <a:rPr lang="en-US" sz="1200" dirty="0"/>
                        <a:t>High</a:t>
                      </a:r>
                    </a:p>
                  </a:txBody>
                  <a:tcPr>
                    <a:noFill/>
                  </a:tcPr>
                </a:tc>
                <a:tc>
                  <a:txBody>
                    <a:bodyPr/>
                    <a:lstStyle/>
                    <a:p>
                      <a:pPr algn="ctr"/>
                      <a:r>
                        <a:rPr lang="en-US" sz="1200" dirty="0"/>
                        <a:t>3.20</a:t>
                      </a:r>
                    </a:p>
                  </a:txBody>
                  <a:tcPr>
                    <a:noFill/>
                  </a:tcPr>
                </a:tc>
                <a:tc>
                  <a:txBody>
                    <a:bodyPr/>
                    <a:lstStyle/>
                    <a:p>
                      <a:pPr algn="ctr"/>
                      <a:r>
                        <a:rPr lang="en-US" sz="1200" dirty="0"/>
                        <a:t>2.44–4.19</a:t>
                      </a:r>
                    </a:p>
                  </a:txBody>
                  <a:tcPr>
                    <a:noFill/>
                  </a:tcPr>
                </a:tc>
                <a:tc>
                  <a:txBody>
                    <a:bodyPr/>
                    <a:lstStyle/>
                    <a:p>
                      <a:pPr marL="114300" indent="0">
                        <a:tabLst/>
                      </a:pPr>
                      <a:r>
                        <a:rPr lang="en-US" sz="1200" dirty="0"/>
                        <a:t>Intermediate</a:t>
                      </a:r>
                      <a:r>
                        <a:rPr lang="en-US" sz="1200" dirty="0">
                          <a:latin typeface="Arial" panose="020B0604020202020204" pitchFamily="34" charset="0"/>
                          <a:cs typeface="Arial" panose="020B0604020202020204" pitchFamily="34" charset="0"/>
                        </a:rPr>
                        <a:t>–</a:t>
                      </a:r>
                      <a:r>
                        <a:rPr lang="en-US" sz="1200" dirty="0"/>
                        <a:t>High</a:t>
                      </a:r>
                    </a:p>
                  </a:txBody>
                  <a:tcPr>
                    <a:noFill/>
                  </a:tcPr>
                </a:tc>
                <a:tc>
                  <a:txBody>
                    <a:bodyPr/>
                    <a:lstStyle/>
                    <a:p>
                      <a:pPr algn="ctr"/>
                      <a:r>
                        <a:rPr lang="en-US" sz="1200" dirty="0"/>
                        <a:t>5.65</a:t>
                      </a:r>
                    </a:p>
                  </a:txBody>
                  <a:tcPr>
                    <a:noFill/>
                  </a:tcPr>
                </a:tc>
                <a:tc>
                  <a:txBody>
                    <a:bodyPr/>
                    <a:lstStyle/>
                    <a:p>
                      <a:pPr algn="ctr"/>
                      <a:r>
                        <a:rPr lang="en-US" sz="1200" dirty="0"/>
                        <a:t>4.50–7.11</a:t>
                      </a:r>
                    </a:p>
                  </a:txBody>
                  <a:tcPr>
                    <a:noFill/>
                  </a:tcPr>
                </a:tc>
                <a:extLst>
                  <a:ext uri="{0D108BD9-81ED-4DB2-BD59-A6C34878D82A}">
                    <a16:rowId xmlns:a16="http://schemas.microsoft.com/office/drawing/2014/main" val="2392347099"/>
                  </a:ext>
                </a:extLst>
              </a:tr>
              <a:tr h="400502">
                <a:tc>
                  <a:txBody>
                    <a:bodyPr/>
                    <a:lstStyle/>
                    <a:p>
                      <a:pPr marL="114300" indent="0">
                        <a:tabLst/>
                      </a:pPr>
                      <a:r>
                        <a:rPr lang="en-US" sz="1200" dirty="0"/>
                        <a:t>High</a:t>
                      </a:r>
                    </a:p>
                  </a:txBody>
                  <a:tcPr>
                    <a:noFill/>
                  </a:tcPr>
                </a:tc>
                <a:tc>
                  <a:txBody>
                    <a:bodyPr/>
                    <a:lstStyle/>
                    <a:p>
                      <a:pPr algn="ctr"/>
                      <a:r>
                        <a:rPr lang="en-US" sz="1200" dirty="0"/>
                        <a:t>5.19</a:t>
                      </a:r>
                    </a:p>
                  </a:txBody>
                  <a:tcPr>
                    <a:noFill/>
                  </a:tcPr>
                </a:tc>
                <a:tc>
                  <a:txBody>
                    <a:bodyPr/>
                    <a:lstStyle/>
                    <a:p>
                      <a:pPr algn="ctr"/>
                      <a:r>
                        <a:rPr lang="en-US" sz="1200" dirty="0"/>
                        <a:t>3.88–6.94</a:t>
                      </a:r>
                    </a:p>
                  </a:txBody>
                  <a:tcPr>
                    <a:noFill/>
                  </a:tcPr>
                </a:tc>
                <a:tc>
                  <a:txBody>
                    <a:bodyPr/>
                    <a:lstStyle/>
                    <a:p>
                      <a:pPr marL="114300" indent="0">
                        <a:tabLst/>
                      </a:pPr>
                      <a:r>
                        <a:rPr lang="en-US" sz="1200" dirty="0"/>
                        <a:t>High</a:t>
                      </a:r>
                    </a:p>
                  </a:txBody>
                  <a:tcPr>
                    <a:noFill/>
                  </a:tcPr>
                </a:tc>
                <a:tc>
                  <a:txBody>
                    <a:bodyPr/>
                    <a:lstStyle/>
                    <a:p>
                      <a:pPr algn="ctr"/>
                      <a:r>
                        <a:rPr lang="en-US" sz="1200" dirty="0"/>
                        <a:t>11.08</a:t>
                      </a:r>
                    </a:p>
                  </a:txBody>
                  <a:tcPr>
                    <a:noFill/>
                  </a:tcPr>
                </a:tc>
                <a:tc>
                  <a:txBody>
                    <a:bodyPr/>
                    <a:lstStyle/>
                    <a:p>
                      <a:pPr algn="ctr"/>
                      <a:r>
                        <a:rPr lang="en-US" sz="1200" dirty="0"/>
                        <a:t>8.23–14.92</a:t>
                      </a:r>
                    </a:p>
                  </a:txBody>
                  <a:tcPr>
                    <a:noFill/>
                  </a:tcPr>
                </a:tc>
                <a:extLst>
                  <a:ext uri="{0D108BD9-81ED-4DB2-BD59-A6C34878D82A}">
                    <a16:rowId xmlns:a16="http://schemas.microsoft.com/office/drawing/2014/main" val="30270156"/>
                  </a:ext>
                </a:extLst>
              </a:tr>
            </a:tbl>
          </a:graphicData>
        </a:graphic>
      </p:graphicFrame>
      <p:sp>
        <p:nvSpPr>
          <p:cNvPr id="6" name="TextBox 5">
            <a:extLst>
              <a:ext uri="{FF2B5EF4-FFF2-40B4-BE49-F238E27FC236}">
                <a16:creationId xmlns:a16="http://schemas.microsoft.com/office/drawing/2014/main" id="{5C9E11BC-860B-1A4B-A95E-4D260B7F0E11}"/>
              </a:ext>
            </a:extLst>
          </p:cNvPr>
          <p:cNvSpPr txBox="1"/>
          <p:nvPr/>
        </p:nvSpPr>
        <p:spPr>
          <a:xfrm>
            <a:off x="8695184" y="5975692"/>
            <a:ext cx="3036409" cy="246221"/>
          </a:xfrm>
          <a:prstGeom prst="rect">
            <a:avLst/>
          </a:prstGeom>
          <a:noFill/>
        </p:spPr>
        <p:txBody>
          <a:bodyPr wrap="none" rtlCol="0">
            <a:spAutoFit/>
          </a:bodyPr>
          <a:lstStyle/>
          <a:p>
            <a:r>
              <a:rPr lang="en-US" sz="1000" dirty="0"/>
              <a:t>*Hazard ratios with reference to the low-risk group </a:t>
            </a:r>
          </a:p>
        </p:txBody>
      </p:sp>
    </p:spTree>
    <p:extLst>
      <p:ext uri="{BB962C8B-B14F-4D97-AF65-F5344CB8AC3E}">
        <p14:creationId xmlns:p14="http://schemas.microsoft.com/office/powerpoint/2010/main" val="2714404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44EB052B-A9F0-4800-98CA-26ADA5E1185F}"/>
              </a:ext>
            </a:extLst>
          </p:cNvPr>
          <p:cNvSpPr>
            <a:spLocks noGrp="1"/>
          </p:cNvSpPr>
          <p:nvPr>
            <p:ph type="ftr" sz="quarter" idx="3"/>
          </p:nvPr>
        </p:nvSpPr>
        <p:spPr/>
        <p:txBody>
          <a:bodyPr/>
          <a:lstStyle/>
          <a:p>
            <a:r>
              <a:rPr lang="en-US" dirty="0" err="1"/>
              <a:t>Boucly</a:t>
            </a:r>
            <a:r>
              <a:rPr lang="en-US" dirty="0"/>
              <a:t> A, et al. </a:t>
            </a:r>
            <a:r>
              <a:rPr lang="en-US" i="1" dirty="0"/>
              <a:t>Am J Respir Crit Care Med. </a:t>
            </a:r>
            <a:r>
              <a:rPr lang="en-US" dirty="0"/>
              <a:t>2021;204(7):842-854.</a:t>
            </a:r>
          </a:p>
        </p:txBody>
      </p:sp>
      <p:sp>
        <p:nvSpPr>
          <p:cNvPr id="2" name="Title 1">
            <a:extLst>
              <a:ext uri="{FF2B5EF4-FFF2-40B4-BE49-F238E27FC236}">
                <a16:creationId xmlns:a16="http://schemas.microsoft.com/office/drawing/2014/main" id="{0EC236C8-4E80-A846-8BF5-057BB859F008}"/>
              </a:ext>
            </a:extLst>
          </p:cNvPr>
          <p:cNvSpPr>
            <a:spLocks noGrp="1"/>
          </p:cNvSpPr>
          <p:nvPr>
            <p:ph type="title"/>
          </p:nvPr>
        </p:nvSpPr>
        <p:spPr/>
        <p:txBody>
          <a:bodyPr/>
          <a:lstStyle/>
          <a:p>
            <a:r>
              <a:rPr lang="en-US" dirty="0"/>
              <a:t>Changes in the 3-Strata Risk Assessment </a:t>
            </a:r>
          </a:p>
        </p:txBody>
      </p:sp>
      <p:sp>
        <p:nvSpPr>
          <p:cNvPr id="3" name="Content Placeholder 2">
            <a:extLst>
              <a:ext uri="{FF2B5EF4-FFF2-40B4-BE49-F238E27FC236}">
                <a16:creationId xmlns:a16="http://schemas.microsoft.com/office/drawing/2014/main" id="{EAC69282-553E-F541-A711-8E2D2839E742}"/>
              </a:ext>
            </a:extLst>
          </p:cNvPr>
          <p:cNvSpPr>
            <a:spLocks noGrp="1"/>
          </p:cNvSpPr>
          <p:nvPr>
            <p:ph idx="1"/>
          </p:nvPr>
        </p:nvSpPr>
        <p:spPr>
          <a:xfrm>
            <a:off x="388219" y="1477906"/>
            <a:ext cx="3510013" cy="4722477"/>
          </a:xfrm>
        </p:spPr>
        <p:txBody>
          <a:bodyPr>
            <a:normAutofit fontScale="92500"/>
          </a:bodyPr>
          <a:lstStyle/>
          <a:p>
            <a:r>
              <a:rPr lang="en-US" sz="1400" dirty="0"/>
              <a:t>In the overall population (n=2879), Sankey diagrams were used to represent changes in risk category using the 3-strata and 4-strata methods </a:t>
            </a:r>
          </a:p>
          <a:p>
            <a:r>
              <a:rPr lang="en-US" sz="1400" b="1" dirty="0"/>
              <a:t>According to the 3-strata method, there was an increase in the proportion of patients in the low-risk category from baseline (16%) to follow-up (28%)</a:t>
            </a:r>
          </a:p>
          <a:p>
            <a:r>
              <a:rPr lang="en-US" sz="1400" dirty="0"/>
              <a:t>10% experienced early mortality or underwent lung transplantation before a full reassessment, and 18% had no reassessment of risk available</a:t>
            </a:r>
          </a:p>
          <a:p>
            <a:r>
              <a:rPr lang="en-US" sz="1400" dirty="0"/>
              <a:t>29% of patients changed risk categories (by improving or worsening) between baseline and follow-up, with 10% remaining as stable low-risk, 31% as stable intermediate-risk, and 3% remaining as high risk</a:t>
            </a:r>
          </a:p>
          <a:p>
            <a:r>
              <a:rPr lang="en-US" sz="1400" dirty="0"/>
              <a:t>Few high-risk patients improved to the low-risk category </a:t>
            </a:r>
          </a:p>
          <a:p>
            <a:endParaRPr lang="en-US" sz="1400" dirty="0"/>
          </a:p>
        </p:txBody>
      </p:sp>
      <p:pic>
        <p:nvPicPr>
          <p:cNvPr id="5" name="Picture 4">
            <a:extLst>
              <a:ext uri="{FF2B5EF4-FFF2-40B4-BE49-F238E27FC236}">
                <a16:creationId xmlns:a16="http://schemas.microsoft.com/office/drawing/2014/main" id="{39A67B27-DD9C-1240-8A95-69E50BDC4E68}"/>
              </a:ext>
            </a:extLst>
          </p:cNvPr>
          <p:cNvPicPr>
            <a:picLocks noChangeAspect="1"/>
          </p:cNvPicPr>
          <p:nvPr/>
        </p:nvPicPr>
        <p:blipFill>
          <a:blip r:embed="rId2"/>
          <a:stretch>
            <a:fillRect/>
          </a:stretch>
        </p:blipFill>
        <p:spPr>
          <a:xfrm>
            <a:off x="4176663" y="1433952"/>
            <a:ext cx="7661131" cy="4760117"/>
          </a:xfrm>
          <a:prstGeom prst="rect">
            <a:avLst/>
          </a:prstGeom>
        </p:spPr>
      </p:pic>
    </p:spTree>
    <p:extLst>
      <p:ext uri="{BB962C8B-B14F-4D97-AF65-F5344CB8AC3E}">
        <p14:creationId xmlns:p14="http://schemas.microsoft.com/office/powerpoint/2010/main" val="164814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B90C9A2-D9DB-4163-BF07-98270E1C737D}"/>
              </a:ext>
            </a:extLst>
          </p:cNvPr>
          <p:cNvSpPr>
            <a:spLocks noGrp="1"/>
          </p:cNvSpPr>
          <p:nvPr>
            <p:ph type="ftr" sz="quarter" idx="3"/>
          </p:nvPr>
        </p:nvSpPr>
        <p:spPr/>
        <p:txBody>
          <a:bodyPr/>
          <a:lstStyle/>
          <a:p>
            <a:r>
              <a:rPr lang="en-US" dirty="0" err="1"/>
              <a:t>Boucly</a:t>
            </a:r>
            <a:r>
              <a:rPr lang="en-US" dirty="0"/>
              <a:t> A, et al. </a:t>
            </a:r>
            <a:r>
              <a:rPr lang="en-US" i="1" dirty="0"/>
              <a:t>Am J Respir Crit Care Med. </a:t>
            </a:r>
            <a:r>
              <a:rPr lang="en-US" dirty="0"/>
              <a:t>2021;204(7):842-854.</a:t>
            </a:r>
          </a:p>
        </p:txBody>
      </p:sp>
      <p:sp>
        <p:nvSpPr>
          <p:cNvPr id="2" name="Title 1">
            <a:extLst>
              <a:ext uri="{FF2B5EF4-FFF2-40B4-BE49-F238E27FC236}">
                <a16:creationId xmlns:a16="http://schemas.microsoft.com/office/drawing/2014/main" id="{19464986-29D4-BB4A-B94E-3C23A7C8E3B8}"/>
              </a:ext>
            </a:extLst>
          </p:cNvPr>
          <p:cNvSpPr>
            <a:spLocks noGrp="1"/>
          </p:cNvSpPr>
          <p:nvPr>
            <p:ph type="title"/>
          </p:nvPr>
        </p:nvSpPr>
        <p:spPr/>
        <p:txBody>
          <a:bodyPr/>
          <a:lstStyle/>
          <a:p>
            <a:r>
              <a:rPr lang="en-US" dirty="0"/>
              <a:t>Changes in Risk Status Using the 4-Strata Method </a:t>
            </a:r>
          </a:p>
        </p:txBody>
      </p:sp>
      <p:sp>
        <p:nvSpPr>
          <p:cNvPr id="3" name="Content Placeholder 2">
            <a:extLst>
              <a:ext uri="{FF2B5EF4-FFF2-40B4-BE49-F238E27FC236}">
                <a16:creationId xmlns:a16="http://schemas.microsoft.com/office/drawing/2014/main" id="{A5272251-320F-644D-9C8E-043A4E7DAFE3}"/>
              </a:ext>
            </a:extLst>
          </p:cNvPr>
          <p:cNvSpPr>
            <a:spLocks noGrp="1"/>
          </p:cNvSpPr>
          <p:nvPr>
            <p:ph idx="1"/>
          </p:nvPr>
        </p:nvSpPr>
        <p:spPr>
          <a:xfrm>
            <a:off x="214962" y="1328287"/>
            <a:ext cx="4183781" cy="5265018"/>
          </a:xfrm>
        </p:spPr>
        <p:txBody>
          <a:bodyPr>
            <a:normAutofit fontScale="92500" lnSpcReduction="10000"/>
          </a:bodyPr>
          <a:lstStyle/>
          <a:p>
            <a:r>
              <a:rPr lang="en-US" sz="1400" dirty="0"/>
              <a:t>With the 4-strata method, the proportion of patients classified as low risk improved from baseline (12%) to follow-up (24%)</a:t>
            </a:r>
          </a:p>
          <a:p>
            <a:r>
              <a:rPr lang="en-US" sz="1400" dirty="0"/>
              <a:t>A higher proportion of patients changed risk categories at follow-up with the 4-strata method (39%) than with the 3-strata method (29%)</a:t>
            </a:r>
          </a:p>
          <a:p>
            <a:r>
              <a:rPr lang="en-US" sz="1400" dirty="0"/>
              <a:t>10% of patients worsened by at least one category using the 4-strata method</a:t>
            </a:r>
          </a:p>
          <a:p>
            <a:pPr lvl="1"/>
            <a:r>
              <a:rPr lang="en-US" sz="1200" dirty="0"/>
              <a:t>32% improved by at least one category</a:t>
            </a:r>
          </a:p>
          <a:p>
            <a:pPr lvl="1"/>
            <a:r>
              <a:rPr lang="en-US" sz="1200" dirty="0"/>
              <a:t>10% were stable in the low-risk category</a:t>
            </a:r>
          </a:p>
          <a:p>
            <a:pPr lvl="1"/>
            <a:r>
              <a:rPr lang="en-US" sz="1200" dirty="0"/>
              <a:t>3% of patients were “stable” in the high-risk category</a:t>
            </a:r>
          </a:p>
          <a:p>
            <a:r>
              <a:rPr lang="en-US" sz="1400" dirty="0"/>
              <a:t>Of the intermediate–low risk patients at baseline, 39% stayed at intermediate–low risk, 6% experienced early death or transplant, and 15% had no follow-up available</a:t>
            </a:r>
          </a:p>
          <a:p>
            <a:r>
              <a:rPr lang="en-US" sz="1400" dirty="0"/>
              <a:t>Of the patients who were at intermediate–high risk at baseline, ~ 48% changed risk categories, 25% remained intermediate–high risk, 10% experienced early death or transplant, and 18% had no follow-up available</a:t>
            </a:r>
          </a:p>
          <a:p>
            <a:r>
              <a:rPr lang="en-US" sz="1400" dirty="0"/>
              <a:t>The proportion of patients who were high risk and remained high risk was similar using the 3- or 4-strata approaches</a:t>
            </a:r>
          </a:p>
        </p:txBody>
      </p:sp>
      <p:pic>
        <p:nvPicPr>
          <p:cNvPr id="5" name="Picture 4">
            <a:extLst>
              <a:ext uri="{FF2B5EF4-FFF2-40B4-BE49-F238E27FC236}">
                <a16:creationId xmlns:a16="http://schemas.microsoft.com/office/drawing/2014/main" id="{1C8C2333-0425-844F-8D67-BDE6095ACBA4}"/>
              </a:ext>
            </a:extLst>
          </p:cNvPr>
          <p:cNvPicPr>
            <a:picLocks noChangeAspect="1"/>
          </p:cNvPicPr>
          <p:nvPr/>
        </p:nvPicPr>
        <p:blipFill>
          <a:blip r:embed="rId2"/>
          <a:stretch>
            <a:fillRect/>
          </a:stretch>
        </p:blipFill>
        <p:spPr>
          <a:xfrm>
            <a:off x="4558899" y="1483492"/>
            <a:ext cx="7429500" cy="4611414"/>
          </a:xfrm>
          <a:prstGeom prst="rect">
            <a:avLst/>
          </a:prstGeom>
        </p:spPr>
      </p:pic>
    </p:spTree>
    <p:extLst>
      <p:ext uri="{BB962C8B-B14F-4D97-AF65-F5344CB8AC3E}">
        <p14:creationId xmlns:p14="http://schemas.microsoft.com/office/powerpoint/2010/main" val="121154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960DD99-86A8-4A91-8E04-593F30336130}"/>
              </a:ext>
            </a:extLst>
          </p:cNvPr>
          <p:cNvSpPr>
            <a:spLocks noGrp="1"/>
          </p:cNvSpPr>
          <p:nvPr>
            <p:ph type="ftr" sz="quarter" idx="3"/>
          </p:nvPr>
        </p:nvSpPr>
        <p:spPr/>
        <p:txBody>
          <a:bodyPr/>
          <a:lstStyle/>
          <a:p>
            <a:r>
              <a:rPr lang="en-US" dirty="0" err="1"/>
              <a:t>Hoeper</a:t>
            </a:r>
            <a:r>
              <a:rPr lang="en-US" dirty="0"/>
              <a:t> MM, et al. </a:t>
            </a:r>
            <a:r>
              <a:rPr lang="en-US" i="1" dirty="0" err="1"/>
              <a:t>Eur</a:t>
            </a:r>
            <a:r>
              <a:rPr lang="en-US" i="1" dirty="0"/>
              <a:t> Respir J. </a:t>
            </a:r>
            <a:r>
              <a:rPr lang="en-US" dirty="0"/>
              <a:t>2021;2102311. </a:t>
            </a:r>
          </a:p>
        </p:txBody>
      </p:sp>
      <p:sp>
        <p:nvSpPr>
          <p:cNvPr id="3" name="Title 2">
            <a:extLst>
              <a:ext uri="{FF2B5EF4-FFF2-40B4-BE49-F238E27FC236}">
                <a16:creationId xmlns:a16="http://schemas.microsoft.com/office/drawing/2014/main" id="{750ED7CC-B885-46F5-B21E-0090079269B8}"/>
              </a:ext>
            </a:extLst>
          </p:cNvPr>
          <p:cNvSpPr>
            <a:spLocks noGrp="1"/>
          </p:cNvSpPr>
          <p:nvPr>
            <p:ph type="title"/>
          </p:nvPr>
        </p:nvSpPr>
        <p:spPr/>
        <p:txBody>
          <a:bodyPr/>
          <a:lstStyle/>
          <a:p>
            <a:r>
              <a:rPr lang="en-US" dirty="0"/>
              <a:t>Moving to More Risk Tiers: Will This Refine Treatment Approaches?</a:t>
            </a:r>
          </a:p>
        </p:txBody>
      </p:sp>
      <p:sp>
        <p:nvSpPr>
          <p:cNvPr id="4" name="Content Placeholder 3">
            <a:extLst>
              <a:ext uri="{FF2B5EF4-FFF2-40B4-BE49-F238E27FC236}">
                <a16:creationId xmlns:a16="http://schemas.microsoft.com/office/drawing/2014/main" id="{FF278960-FC0B-4053-A9B7-8740A62085C4}"/>
              </a:ext>
            </a:extLst>
          </p:cNvPr>
          <p:cNvSpPr>
            <a:spLocks noGrp="1"/>
          </p:cNvSpPr>
          <p:nvPr>
            <p:ph idx="1"/>
          </p:nvPr>
        </p:nvSpPr>
        <p:spPr/>
        <p:txBody>
          <a:bodyPr>
            <a:normAutofit fontScale="92500"/>
          </a:bodyPr>
          <a:lstStyle/>
          <a:p>
            <a:r>
              <a:rPr lang="en-US" dirty="0"/>
              <a:t>4-strata risk models based on refined cut-offs for FC, 6MWD, and BNP/NT-</a:t>
            </a:r>
            <a:r>
              <a:rPr lang="en-US" dirty="0" err="1"/>
              <a:t>proBNP</a:t>
            </a:r>
            <a:r>
              <a:rPr lang="en-US" dirty="0"/>
              <a:t> were more sensitive to prognostically relevant changes in risk compared with the 3-strata model</a:t>
            </a:r>
          </a:p>
          <a:p>
            <a:r>
              <a:rPr lang="en-US" dirty="0"/>
              <a:t>4-strata risk models may be useful in clinical practice and as a research tool in clinical trials</a:t>
            </a:r>
          </a:p>
          <a:p>
            <a:r>
              <a:rPr lang="en-US" dirty="0"/>
              <a:t>Very few (5.6%) patients were low risk at the time of diagnosis, and the long-term survival rates of patients who were low risk or intermediate–low risk at the time of diagnosis were nearly identical</a:t>
            </a:r>
          </a:p>
          <a:p>
            <a:r>
              <a:rPr lang="en-US" dirty="0"/>
              <a:t>The 4-strata model demonstrated changes in risk from baseline to first follow-up in 49.2% of patients compared with 31.1% in the 3-strata model</a:t>
            </a:r>
          </a:p>
          <a:p>
            <a:r>
              <a:rPr lang="en-US" dirty="0"/>
              <a:t>Changes in risk from baseline to first follow-up, including between intermediate–low and intermediate–high, were associated with changes in long-term mortality risk</a:t>
            </a:r>
          </a:p>
        </p:txBody>
      </p:sp>
    </p:spTree>
    <p:extLst>
      <p:ext uri="{BB962C8B-B14F-4D97-AF65-F5344CB8AC3E}">
        <p14:creationId xmlns:p14="http://schemas.microsoft.com/office/powerpoint/2010/main" val="3008239634"/>
      </p:ext>
    </p:extLst>
  </p:cSld>
  <p:clrMapOvr>
    <a:masterClrMapping/>
  </p:clrMapOvr>
</p:sld>
</file>

<file path=ppt/theme/theme1.xml><?xml version="1.0" encoding="utf-8"?>
<a:theme xmlns:a="http://schemas.openxmlformats.org/drawingml/2006/main" name="IMPACT-PH-22-NEW">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Onc-2019</Template>
  <TotalTime>0</TotalTime>
  <Words>1288</Words>
  <Application>Microsoft Office PowerPoint</Application>
  <PresentationFormat>Widescreen</PresentationFormat>
  <Paragraphs>118</Paragraphs>
  <Slides>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IMPACT-PH-22-NEW</vt:lpstr>
      <vt:lpstr>A New Look at Risk-Assessment Models: Changing the Intermediate-Risk Tier</vt:lpstr>
      <vt:lpstr>Disclaimer</vt:lpstr>
      <vt:lpstr>Looking Again at Risk Tiers: Are 3 Tiers Enough To Describe What We Really See in Our Patients?</vt:lpstr>
      <vt:lpstr>Results: Risk Assessment At Baseline</vt:lpstr>
      <vt:lpstr>Mortality Risk Increases After the First Reassessment With Increasing Risk Strata</vt:lpstr>
      <vt:lpstr>Changes in the 3-Strata Risk Assessment </vt:lpstr>
      <vt:lpstr>Changes in Risk Status Using the 4-Strata Method </vt:lpstr>
      <vt:lpstr>Moving to More Risk Tiers: Will This Refine Treatment Approaches?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2022-05-25T18:00:23Z</dcterms:created>
  <dcterms:modified xsi:type="dcterms:W3CDTF">2022-05-25T18:01:12Z</dcterms:modified>
</cp:coreProperties>
</file>