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3"/>
  </p:notesMasterIdLst>
  <p:handoutMasterIdLst>
    <p:handoutMasterId r:id="rId14"/>
  </p:handoutMasterIdLst>
  <p:sldIdLst>
    <p:sldId id="2134959397" r:id="rId2"/>
    <p:sldId id="256" r:id="rId3"/>
    <p:sldId id="624" r:id="rId4"/>
    <p:sldId id="2134959210" r:id="rId5"/>
    <p:sldId id="609" r:id="rId6"/>
    <p:sldId id="2134959391" r:id="rId7"/>
    <p:sldId id="2134959392" r:id="rId8"/>
    <p:sldId id="2134959393" r:id="rId9"/>
    <p:sldId id="618" r:id="rId10"/>
    <p:sldId id="625" r:id="rId11"/>
    <p:sldId id="63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48" autoAdjust="0"/>
    <p:restoredTop sz="94660"/>
  </p:normalViewPr>
  <p:slideViewPr>
    <p:cSldViewPr snapToGrid="0">
      <p:cViewPr varScale="1">
        <p:scale>
          <a:sx n="119" d="100"/>
          <a:sy n="119" d="100"/>
        </p:scale>
        <p:origin x="516" y="114"/>
      </p:cViewPr>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5/25/2022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484184-4B48-4561-8935-6E5894B1DDAA}" type="datetimeFigureOut">
              <a:rPr lang="en-US" smtClean="0"/>
              <a:t>5/25/2022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6E2672-03C6-413A-A6DC-C7079C01BDB1}" type="slidenum">
              <a:rPr lang="en-US" smtClean="0"/>
              <a:t>‹#›</a:t>
            </a:fld>
            <a:endParaRPr lang="en-US"/>
          </a:p>
        </p:txBody>
      </p:sp>
    </p:spTree>
    <p:extLst>
      <p:ext uri="{BB962C8B-B14F-4D97-AF65-F5344CB8AC3E}">
        <p14:creationId xmlns:p14="http://schemas.microsoft.com/office/powerpoint/2010/main" val="1238533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087512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479CBD-A477-4E58-8D7D-60E0E27F07C8}" type="slidenum">
              <a:rPr lang="en-US" smtClean="0"/>
              <a:t>5</a:t>
            </a:fld>
            <a:endParaRPr lang="en-US" dirty="0"/>
          </a:p>
        </p:txBody>
      </p:sp>
    </p:spTree>
    <p:extLst>
      <p:ext uri="{BB962C8B-B14F-4D97-AF65-F5344CB8AC3E}">
        <p14:creationId xmlns:p14="http://schemas.microsoft.com/office/powerpoint/2010/main" val="7131399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479CBD-A477-4E58-8D7D-60E0E27F07C8}" type="slidenum">
              <a:rPr lang="en-US" smtClean="0"/>
              <a:t>6</a:t>
            </a:fld>
            <a:endParaRPr lang="en-US" dirty="0"/>
          </a:p>
        </p:txBody>
      </p:sp>
    </p:spTree>
    <p:extLst>
      <p:ext uri="{BB962C8B-B14F-4D97-AF65-F5344CB8AC3E}">
        <p14:creationId xmlns:p14="http://schemas.microsoft.com/office/powerpoint/2010/main" val="1421739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479CBD-A477-4E58-8D7D-60E0E27F07C8}" type="slidenum">
              <a:rPr lang="en-US" smtClean="0"/>
              <a:t>7</a:t>
            </a:fld>
            <a:endParaRPr lang="en-US" dirty="0"/>
          </a:p>
        </p:txBody>
      </p:sp>
    </p:spTree>
    <p:extLst>
      <p:ext uri="{BB962C8B-B14F-4D97-AF65-F5344CB8AC3E}">
        <p14:creationId xmlns:p14="http://schemas.microsoft.com/office/powerpoint/2010/main" val="3731757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479CBD-A477-4E58-8D7D-60E0E27F07C8}" type="slidenum">
              <a:rPr lang="en-US" smtClean="0"/>
              <a:t>8</a:t>
            </a:fld>
            <a:endParaRPr lang="en-US" dirty="0"/>
          </a:p>
        </p:txBody>
      </p:sp>
    </p:spTree>
    <p:extLst>
      <p:ext uri="{BB962C8B-B14F-4D97-AF65-F5344CB8AC3E}">
        <p14:creationId xmlns:p14="http://schemas.microsoft.com/office/powerpoint/2010/main" val="20951305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fld id="{F1E71FE5-A98C-144C-BC10-05440C96D8C6}" type="slidenum">
              <a:rPr lang="en-GB" smtClean="0"/>
              <a:t>10</a:t>
            </a:fld>
            <a:endParaRPr lang="en-GB"/>
          </a:p>
        </p:txBody>
      </p:sp>
    </p:spTree>
    <p:extLst>
      <p:ext uri="{BB962C8B-B14F-4D97-AF65-F5344CB8AC3E}">
        <p14:creationId xmlns:p14="http://schemas.microsoft.com/office/powerpoint/2010/main" val="41638280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69305BA-9DF0-CD48-B8E9-44EC285E3AB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132715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127751"/>
            <a:ext cx="10515600" cy="2852737"/>
          </a:xfrm>
        </p:spPr>
        <p:txBody>
          <a:bodyPr anchor="b">
            <a:normAutofit/>
          </a:bodyPr>
          <a:lstStyle>
            <a:lvl1pPr algn="ctr">
              <a:defRPr sz="40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3243619"/>
            <a:ext cx="10515600" cy="2193795"/>
          </a:xfrm>
          <a:prstGeom prst="rect">
            <a:avLst/>
          </a:prstGeom>
        </p:spPr>
        <p:txBody>
          <a:bodyPr>
            <a:normAutofit/>
          </a:bodyPr>
          <a:lstStyle>
            <a:lvl1pPr marL="0" indent="0" algn="ct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cxnSp>
        <p:nvCxnSpPr>
          <p:cNvPr id="10" name="Straight Connector 9">
            <a:extLst>
              <a:ext uri="{FF2B5EF4-FFF2-40B4-BE49-F238E27FC236}">
                <a16:creationId xmlns:a16="http://schemas.microsoft.com/office/drawing/2014/main" id="{1F64938E-35AA-44A4-9C33-7DC47AC84538}"/>
              </a:ext>
            </a:extLst>
          </p:cNvPr>
          <p:cNvCxnSpPr>
            <a:cxnSpLocks/>
          </p:cNvCxnSpPr>
          <p:nvPr userDrawn="1"/>
        </p:nvCxnSpPr>
        <p:spPr>
          <a:xfrm>
            <a:off x="909354" y="3089919"/>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1472710" y="1358674"/>
            <a:ext cx="9246578" cy="2852737"/>
          </a:xfrm>
        </p:spPr>
        <p:txBody>
          <a:bodyPr anchor="ctr">
            <a:normAutofit/>
          </a:bodyPr>
          <a:lstStyle>
            <a:lvl1pPr algn="ctr">
              <a:defRPr sz="4000"/>
            </a:lvl1pPr>
          </a:lstStyle>
          <a:p>
            <a:r>
              <a:rPr lang="en-US" dirty="0"/>
              <a:t>Click to edit Master title style</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3044852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3"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9.xml"/><Relationship Id="rId5" Type="http://schemas.microsoft.com/office/2007/relationships/hdphoto" Target="../media/hdphoto2.wdp"/><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9.xml"/><Relationship Id="rId5" Type="http://schemas.openxmlformats.org/officeDocument/2006/relationships/image" Target="../media/image7.png"/><Relationship Id="rId4" Type="http://schemas.microsoft.com/office/2007/relationships/hdphoto" Target="../media/hdphoto3.wdp"/></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94189-63FF-5CC4-CD49-169706C74883}"/>
              </a:ext>
            </a:extLst>
          </p:cNvPr>
          <p:cNvSpPr>
            <a:spLocks noGrp="1"/>
          </p:cNvSpPr>
          <p:nvPr>
            <p:ph type="title"/>
          </p:nvPr>
        </p:nvSpPr>
        <p:spPr/>
        <p:txBody>
          <a:bodyPr/>
          <a:lstStyle/>
          <a:p>
            <a:r>
              <a:rPr lang="en-US" dirty="0"/>
              <a:t>How We Categorize Risk of Mortality Must Dictate How We Treat PAH</a:t>
            </a:r>
          </a:p>
        </p:txBody>
      </p:sp>
    </p:spTree>
    <p:extLst>
      <p:ext uri="{BB962C8B-B14F-4D97-AF65-F5344CB8AC3E}">
        <p14:creationId xmlns:p14="http://schemas.microsoft.com/office/powerpoint/2010/main" val="2798945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EDD3B9F5-D8D8-0746-B12B-FE6349994613}"/>
              </a:ext>
            </a:extLst>
          </p:cNvPr>
          <p:cNvPicPr>
            <a:picLocks noChangeAspect="1"/>
          </p:cNvPicPr>
          <p:nvPr/>
        </p:nvPicPr>
        <p:blipFill rotWithShape="1">
          <a:blip r:embed="rId3">
            <a:extLst>
              <a:ext uri="{BEBA8EAE-BF5A-486C-A8C5-ECC9F3942E4B}">
                <a14:imgProps xmlns:a14="http://schemas.microsoft.com/office/drawing/2010/main">
                  <a14:imgLayer r:embed="rId4">
                    <a14:imgEffect>
                      <a14:sharpenSoften amount="50000"/>
                    </a14:imgEffect>
                  </a14:imgLayer>
                </a14:imgProps>
              </a:ext>
            </a:extLst>
          </a:blip>
          <a:srcRect l="9435" t="1819" b="66869"/>
          <a:stretch/>
        </p:blipFill>
        <p:spPr>
          <a:xfrm>
            <a:off x="298419" y="1904767"/>
            <a:ext cx="5842964" cy="3606734"/>
          </a:xfrm>
          <a:prstGeom prst="rect">
            <a:avLst/>
          </a:prstGeom>
        </p:spPr>
      </p:pic>
      <p:sp>
        <p:nvSpPr>
          <p:cNvPr id="8" name="ZoneTexte 7">
            <a:extLst>
              <a:ext uri="{FF2B5EF4-FFF2-40B4-BE49-F238E27FC236}">
                <a16:creationId xmlns:a16="http://schemas.microsoft.com/office/drawing/2014/main" id="{36F5B5F6-00BA-CE45-AF98-00AA6DD37C92}"/>
              </a:ext>
            </a:extLst>
          </p:cNvPr>
          <p:cNvSpPr txBox="1"/>
          <p:nvPr/>
        </p:nvSpPr>
        <p:spPr>
          <a:xfrm>
            <a:off x="2152942" y="1674197"/>
            <a:ext cx="2223686" cy="369332"/>
          </a:xfrm>
          <a:prstGeom prst="rect">
            <a:avLst/>
          </a:prstGeom>
          <a:noFill/>
        </p:spPr>
        <p:txBody>
          <a:bodyPr wrap="none" rtlCol="0">
            <a:spAutoFit/>
          </a:bodyPr>
          <a:lstStyle/>
          <a:p>
            <a:pPr defTabSz="457189"/>
            <a:r>
              <a:rPr lang="en-GB" b="1" dirty="0">
                <a:solidFill>
                  <a:srgbClr val="2A337E"/>
                </a:solidFill>
                <a:latin typeface="Arial" pitchFamily="34" charset="0"/>
                <a:cs typeface="Arial" pitchFamily="34" charset="0"/>
              </a:rPr>
              <a:t>High-Risk Patients</a:t>
            </a:r>
          </a:p>
        </p:txBody>
      </p:sp>
      <p:sp>
        <p:nvSpPr>
          <p:cNvPr id="9" name="ZoneTexte 8">
            <a:extLst>
              <a:ext uri="{FF2B5EF4-FFF2-40B4-BE49-F238E27FC236}">
                <a16:creationId xmlns:a16="http://schemas.microsoft.com/office/drawing/2014/main" id="{C1C89322-A013-9C4B-AE07-D294C45895BE}"/>
              </a:ext>
            </a:extLst>
          </p:cNvPr>
          <p:cNvSpPr txBox="1"/>
          <p:nvPr/>
        </p:nvSpPr>
        <p:spPr>
          <a:xfrm>
            <a:off x="7492895" y="1659689"/>
            <a:ext cx="3082895" cy="369332"/>
          </a:xfrm>
          <a:prstGeom prst="rect">
            <a:avLst/>
          </a:prstGeom>
          <a:noFill/>
        </p:spPr>
        <p:txBody>
          <a:bodyPr wrap="none" rtlCol="0">
            <a:spAutoFit/>
          </a:bodyPr>
          <a:lstStyle/>
          <a:p>
            <a:pPr defTabSz="457189"/>
            <a:r>
              <a:rPr lang="en-GB" b="1" dirty="0">
                <a:solidFill>
                  <a:srgbClr val="2A337E"/>
                </a:solidFill>
                <a:latin typeface="Arial" pitchFamily="34" charset="0"/>
                <a:cs typeface="Arial" pitchFamily="34" charset="0"/>
              </a:rPr>
              <a:t>Intermediate-Risk Patients</a:t>
            </a:r>
          </a:p>
        </p:txBody>
      </p:sp>
      <p:sp>
        <p:nvSpPr>
          <p:cNvPr id="10" name="Rectangle 9">
            <a:extLst>
              <a:ext uri="{FF2B5EF4-FFF2-40B4-BE49-F238E27FC236}">
                <a16:creationId xmlns:a16="http://schemas.microsoft.com/office/drawing/2014/main" id="{ED98232E-24A5-9141-BFE8-543441F8FE85}"/>
              </a:ext>
            </a:extLst>
          </p:cNvPr>
          <p:cNvSpPr/>
          <p:nvPr/>
        </p:nvSpPr>
        <p:spPr>
          <a:xfrm>
            <a:off x="2031307" y="2529476"/>
            <a:ext cx="385175" cy="3569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endParaRPr lang="en-GB">
              <a:solidFill>
                <a:schemeClr val="tx1"/>
              </a:solidFill>
              <a:latin typeface="Arial"/>
            </a:endParaRPr>
          </a:p>
        </p:txBody>
      </p:sp>
      <p:sp>
        <p:nvSpPr>
          <p:cNvPr id="11" name="Rectangle 10">
            <a:extLst>
              <a:ext uri="{FF2B5EF4-FFF2-40B4-BE49-F238E27FC236}">
                <a16:creationId xmlns:a16="http://schemas.microsoft.com/office/drawing/2014/main" id="{0F1C0B83-3C05-C44E-A888-C9AE94A308CD}"/>
              </a:ext>
            </a:extLst>
          </p:cNvPr>
          <p:cNvSpPr/>
          <p:nvPr/>
        </p:nvSpPr>
        <p:spPr>
          <a:xfrm>
            <a:off x="6448298" y="2606198"/>
            <a:ext cx="385175" cy="3569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endParaRPr lang="en-GB">
              <a:solidFill>
                <a:schemeClr val="tx1"/>
              </a:solidFill>
              <a:latin typeface="Arial"/>
            </a:endParaRPr>
          </a:p>
        </p:txBody>
      </p:sp>
      <p:pic>
        <p:nvPicPr>
          <p:cNvPr id="12" name="Image 5">
            <a:extLst>
              <a:ext uri="{FF2B5EF4-FFF2-40B4-BE49-F238E27FC236}">
                <a16:creationId xmlns:a16="http://schemas.microsoft.com/office/drawing/2014/main" id="{9EC17DD5-B8A6-486F-8057-9F1D1D46D5C1}"/>
              </a:ext>
            </a:extLst>
          </p:cNvPr>
          <p:cNvPicPr>
            <a:picLocks noChangeAspect="1"/>
          </p:cNvPicPr>
          <p:nvPr/>
        </p:nvPicPr>
        <p:blipFill rotWithShape="1">
          <a:blip r:embed="rId3">
            <a:extLst>
              <a:ext uri="{BEBA8EAE-BF5A-486C-A8C5-ECC9F3942E4B}">
                <a14:imgProps xmlns:a14="http://schemas.microsoft.com/office/drawing/2010/main">
                  <a14:imgLayer r:embed="rId5">
                    <a14:imgEffect>
                      <a14:sharpenSoften amount="50000"/>
                    </a14:imgEffect>
                  </a14:imgLayer>
                </a14:imgProps>
              </a:ext>
            </a:extLst>
          </a:blip>
          <a:srcRect l="10503" t="34748" b="32929"/>
          <a:stretch/>
        </p:blipFill>
        <p:spPr>
          <a:xfrm>
            <a:off x="6096000" y="1952997"/>
            <a:ext cx="5774092" cy="3620917"/>
          </a:xfrm>
          <a:prstGeom prst="rect">
            <a:avLst/>
          </a:prstGeom>
        </p:spPr>
      </p:pic>
      <p:sp>
        <p:nvSpPr>
          <p:cNvPr id="2" name="Title 1">
            <a:extLst>
              <a:ext uri="{FF2B5EF4-FFF2-40B4-BE49-F238E27FC236}">
                <a16:creationId xmlns:a16="http://schemas.microsoft.com/office/drawing/2014/main" id="{FCE8322B-7F32-4F53-B677-6A97F65E0752}"/>
              </a:ext>
            </a:extLst>
          </p:cNvPr>
          <p:cNvSpPr>
            <a:spLocks noGrp="1"/>
          </p:cNvSpPr>
          <p:nvPr>
            <p:ph type="title"/>
          </p:nvPr>
        </p:nvSpPr>
        <p:spPr/>
        <p:txBody>
          <a:bodyPr/>
          <a:lstStyle/>
          <a:p>
            <a:r>
              <a:rPr lang="en-GB" dirty="0"/>
              <a:t>FPHN: Survival </a:t>
            </a:r>
            <a:r>
              <a:rPr lang="en-US" dirty="0"/>
              <a:t>According to Initial Treatment Strategy and Baseline Risk Status</a:t>
            </a:r>
          </a:p>
        </p:txBody>
      </p:sp>
      <p:sp>
        <p:nvSpPr>
          <p:cNvPr id="4" name="Footer Placeholder 3">
            <a:extLst>
              <a:ext uri="{FF2B5EF4-FFF2-40B4-BE49-F238E27FC236}">
                <a16:creationId xmlns:a16="http://schemas.microsoft.com/office/drawing/2014/main" id="{3DAF023A-032C-4C32-882D-39D0E12196F3}"/>
              </a:ext>
            </a:extLst>
          </p:cNvPr>
          <p:cNvSpPr>
            <a:spLocks noGrp="1"/>
          </p:cNvSpPr>
          <p:nvPr>
            <p:ph type="ftr" sz="quarter" idx="3"/>
          </p:nvPr>
        </p:nvSpPr>
        <p:spPr/>
        <p:txBody>
          <a:bodyPr/>
          <a:lstStyle/>
          <a:p>
            <a:r>
              <a:rPr lang="en-US" dirty="0"/>
              <a:t>Boucly A, et al. </a:t>
            </a:r>
            <a:r>
              <a:rPr lang="en-US" i="1" dirty="0"/>
              <a:t>Am J Respir Crit Care Med. </a:t>
            </a:r>
            <a:r>
              <a:rPr lang="en-US" dirty="0"/>
              <a:t>2021;204(7):842-854. </a:t>
            </a:r>
          </a:p>
        </p:txBody>
      </p:sp>
    </p:spTree>
    <p:extLst>
      <p:ext uri="{BB962C8B-B14F-4D97-AF65-F5344CB8AC3E}">
        <p14:creationId xmlns:p14="http://schemas.microsoft.com/office/powerpoint/2010/main" val="2897942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Timeline&#10;&#10;Description automatically generated">
            <a:extLst>
              <a:ext uri="{FF2B5EF4-FFF2-40B4-BE49-F238E27FC236}">
                <a16:creationId xmlns:a16="http://schemas.microsoft.com/office/drawing/2014/main" id="{14C0521A-8B9F-D74B-8A6A-FC4E54CD12BA}"/>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19000"/>
                    </a14:imgEffect>
                  </a14:imgLayer>
                </a14:imgProps>
              </a:ext>
            </a:extLst>
          </a:blip>
          <a:stretch>
            <a:fillRect/>
          </a:stretch>
        </p:blipFill>
        <p:spPr>
          <a:xfrm>
            <a:off x="2057400" y="738709"/>
            <a:ext cx="8231280" cy="5872880"/>
          </a:xfrm>
          <a:prstGeom prst="rect">
            <a:avLst/>
          </a:prstGeom>
        </p:spPr>
      </p:pic>
      <p:sp>
        <p:nvSpPr>
          <p:cNvPr id="6" name="Title 5">
            <a:extLst>
              <a:ext uri="{FF2B5EF4-FFF2-40B4-BE49-F238E27FC236}">
                <a16:creationId xmlns:a16="http://schemas.microsoft.com/office/drawing/2014/main" id="{CA998A08-31FA-4A03-8A2C-4AF6026E42DE}"/>
              </a:ext>
            </a:extLst>
          </p:cNvPr>
          <p:cNvSpPr>
            <a:spLocks noGrp="1"/>
          </p:cNvSpPr>
          <p:nvPr>
            <p:ph type="title"/>
          </p:nvPr>
        </p:nvSpPr>
        <p:spPr/>
        <p:txBody>
          <a:bodyPr/>
          <a:lstStyle/>
          <a:p>
            <a:r>
              <a:rPr lang="en-US" dirty="0"/>
              <a:t>Initial Treatment Strategy for PAH</a:t>
            </a:r>
          </a:p>
        </p:txBody>
      </p:sp>
      <p:sp>
        <p:nvSpPr>
          <p:cNvPr id="5" name="Footer Placeholder 4">
            <a:extLst>
              <a:ext uri="{FF2B5EF4-FFF2-40B4-BE49-F238E27FC236}">
                <a16:creationId xmlns:a16="http://schemas.microsoft.com/office/drawing/2014/main" id="{3AA50A3A-BD29-4B1A-B1E9-FFF07119C97E}"/>
              </a:ext>
            </a:extLst>
          </p:cNvPr>
          <p:cNvSpPr>
            <a:spLocks noGrp="1"/>
          </p:cNvSpPr>
          <p:nvPr>
            <p:ph type="ftr" sz="quarter" idx="3"/>
          </p:nvPr>
        </p:nvSpPr>
        <p:spPr/>
        <p:txBody>
          <a:bodyPr/>
          <a:lstStyle/>
          <a:p>
            <a:r>
              <a:rPr lang="en-US" dirty="0" err="1"/>
              <a:t>Cascino</a:t>
            </a:r>
            <a:r>
              <a:rPr lang="en-US" dirty="0"/>
              <a:t> TM, McLaughlin VV</a:t>
            </a:r>
            <a:r>
              <a:rPr lang="en-US" sz="1000" dirty="0">
                <a:ea typeface="Calibri" panose="020F0502020204030204" pitchFamily="34" charset="0"/>
              </a:rPr>
              <a:t>. </a:t>
            </a:r>
            <a:r>
              <a:rPr lang="en-US" sz="1000" i="1" dirty="0"/>
              <a:t>Am J Respir Crit Care Med. </a:t>
            </a:r>
            <a:r>
              <a:rPr lang="en-US" sz="1000" dirty="0"/>
              <a:t>2021;204:756-759.</a:t>
            </a:r>
          </a:p>
        </p:txBody>
      </p:sp>
      <p:sp>
        <p:nvSpPr>
          <p:cNvPr id="7" name="Rectangle 6">
            <a:extLst>
              <a:ext uri="{FF2B5EF4-FFF2-40B4-BE49-F238E27FC236}">
                <a16:creationId xmlns:a16="http://schemas.microsoft.com/office/drawing/2014/main" id="{0EF78119-1CE2-4A63-9861-B52FE6148504}"/>
              </a:ext>
            </a:extLst>
          </p:cNvPr>
          <p:cNvSpPr/>
          <p:nvPr/>
        </p:nvSpPr>
        <p:spPr>
          <a:xfrm>
            <a:off x="2308302" y="1237785"/>
            <a:ext cx="4092498" cy="3679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2" name="TextBox 1"/>
              <p:cNvSpPr txBox="1"/>
              <p:nvPr/>
            </p:nvSpPr>
            <p:spPr>
              <a:xfrm>
                <a:off x="5636623" y="2971800"/>
                <a:ext cx="17953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m:t>
                      </m:r>
                    </m:oMath>
                  </m:oMathPara>
                </a14:m>
                <a:endParaRPr lang="en-US" dirty="0"/>
              </a:p>
            </p:txBody>
          </p:sp>
        </mc:Choice>
        <mc:Fallback xmlns="">
          <p:sp>
            <p:nvSpPr>
              <p:cNvPr id="2" name="TextBox 1"/>
              <p:cNvSpPr txBox="1">
                <a:spLocks noRot="1" noChangeAspect="1" noMove="1" noResize="1" noEditPoints="1" noAdjustHandles="1" noChangeArrowheads="1" noChangeShapeType="1" noTextEdit="1"/>
              </p:cNvSpPr>
              <p:nvPr/>
            </p:nvSpPr>
            <p:spPr>
              <a:xfrm>
                <a:off x="5636623" y="2971800"/>
                <a:ext cx="179536" cy="276999"/>
              </a:xfrm>
              <a:prstGeom prst="rect">
                <a:avLst/>
              </a:prstGeom>
              <a:blipFill>
                <a:blip r:embed="rId5"/>
                <a:stretch>
                  <a:fillRect l="-3448" r="-3448"/>
                </a:stretch>
              </a:blipFill>
            </p:spPr>
            <p:txBody>
              <a:bodyPr/>
              <a:lstStyle/>
              <a:p>
                <a:r>
                  <a:rPr lang="en-US">
                    <a:noFill/>
                  </a:rPr>
                  <a:t> </a:t>
                </a:r>
              </a:p>
            </p:txBody>
          </p:sp>
        </mc:Fallback>
      </mc:AlternateContent>
    </p:spTree>
    <p:extLst>
      <p:ext uri="{BB962C8B-B14F-4D97-AF65-F5344CB8AC3E}">
        <p14:creationId xmlns:p14="http://schemas.microsoft.com/office/powerpoint/2010/main" val="2488671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16840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57FAD-1856-4044-9A6F-01B45DEF6AFB}"/>
              </a:ext>
            </a:extLst>
          </p:cNvPr>
          <p:cNvSpPr>
            <a:spLocks noGrp="1"/>
          </p:cNvSpPr>
          <p:nvPr>
            <p:ph type="title"/>
          </p:nvPr>
        </p:nvSpPr>
        <p:spPr/>
        <p:txBody>
          <a:bodyPr/>
          <a:lstStyle/>
          <a:p>
            <a:r>
              <a:rPr lang="en-US" dirty="0"/>
              <a:t>Risk Stratification Shows the Majority of PAH Patients Fall Into the Intermediate-Risk Category</a:t>
            </a:r>
          </a:p>
        </p:txBody>
      </p:sp>
      <p:sp>
        <p:nvSpPr>
          <p:cNvPr id="3" name="Footer Placeholder 2">
            <a:extLst>
              <a:ext uri="{FF2B5EF4-FFF2-40B4-BE49-F238E27FC236}">
                <a16:creationId xmlns:a16="http://schemas.microsoft.com/office/drawing/2014/main" id="{6B5FE9DB-7276-4568-A5A5-B25165F721EC}"/>
              </a:ext>
            </a:extLst>
          </p:cNvPr>
          <p:cNvSpPr>
            <a:spLocks noGrp="1"/>
          </p:cNvSpPr>
          <p:nvPr>
            <p:ph type="ftr" sz="quarter" idx="3"/>
          </p:nvPr>
        </p:nvSpPr>
        <p:spPr/>
        <p:txBody>
          <a:bodyPr/>
          <a:lstStyle/>
          <a:p>
            <a:r>
              <a:rPr lang="en-GB" dirty="0" err="1"/>
              <a:t>Gaine</a:t>
            </a:r>
            <a:r>
              <a:rPr lang="en-GB" dirty="0"/>
              <a:t> S, et al. </a:t>
            </a:r>
            <a:r>
              <a:rPr lang="en-US" i="1" dirty="0"/>
              <a:t>Eur Respir Rev. </a:t>
            </a:r>
            <a:r>
              <a:rPr lang="en-US" dirty="0"/>
              <a:t>2017;26(146):170095.</a:t>
            </a:r>
            <a:endParaRPr lang="en-GB" dirty="0"/>
          </a:p>
        </p:txBody>
      </p:sp>
      <p:grpSp>
        <p:nvGrpSpPr>
          <p:cNvPr id="93" name="Group 92"/>
          <p:cNvGrpSpPr>
            <a:grpSpLocks noChangeAspect="1"/>
          </p:cNvGrpSpPr>
          <p:nvPr/>
        </p:nvGrpSpPr>
        <p:grpSpPr>
          <a:xfrm>
            <a:off x="787727" y="1542793"/>
            <a:ext cx="10147400" cy="4609221"/>
            <a:chOff x="1784178" y="945907"/>
            <a:chExt cx="5962186" cy="3591803"/>
          </a:xfrm>
        </p:grpSpPr>
        <p:sp>
          <p:nvSpPr>
            <p:cNvPr id="76" name="Freeform 75"/>
            <p:cNvSpPr/>
            <p:nvPr/>
          </p:nvSpPr>
          <p:spPr>
            <a:xfrm>
              <a:off x="2045368" y="3705726"/>
              <a:ext cx="1133977" cy="521369"/>
            </a:xfrm>
            <a:custGeom>
              <a:avLst/>
              <a:gdLst>
                <a:gd name="connsiteX0" fmla="*/ 1110916 w 1122948"/>
                <a:gd name="connsiteY0" fmla="*/ 517358 h 521369"/>
                <a:gd name="connsiteX1" fmla="*/ 0 w 1122948"/>
                <a:gd name="connsiteY1" fmla="*/ 521369 h 521369"/>
                <a:gd name="connsiteX2" fmla="*/ 0 w 1122948"/>
                <a:gd name="connsiteY2" fmla="*/ 521369 h 521369"/>
                <a:gd name="connsiteX3" fmla="*/ 180474 w 1122948"/>
                <a:gd name="connsiteY3" fmla="*/ 497306 h 521369"/>
                <a:gd name="connsiteX4" fmla="*/ 481264 w 1122948"/>
                <a:gd name="connsiteY4" fmla="*/ 417095 h 521369"/>
                <a:gd name="connsiteX5" fmla="*/ 810127 w 1122948"/>
                <a:gd name="connsiteY5" fmla="*/ 248653 h 521369"/>
                <a:gd name="connsiteX6" fmla="*/ 1018674 w 1122948"/>
                <a:gd name="connsiteY6" fmla="*/ 100263 h 521369"/>
                <a:gd name="connsiteX7" fmla="*/ 1122948 w 1122948"/>
                <a:gd name="connsiteY7" fmla="*/ 0 h 521369"/>
                <a:gd name="connsiteX8" fmla="*/ 1122948 w 1122948"/>
                <a:gd name="connsiteY8" fmla="*/ 0 h 521369"/>
                <a:gd name="connsiteX9" fmla="*/ 1110916 w 1122948"/>
                <a:gd name="connsiteY9" fmla="*/ 517358 h 521369"/>
                <a:gd name="connsiteX0" fmla="*/ 1116631 w 1122948"/>
                <a:gd name="connsiteY0" fmla="*/ 513548 h 521369"/>
                <a:gd name="connsiteX1" fmla="*/ 0 w 1122948"/>
                <a:gd name="connsiteY1" fmla="*/ 521369 h 521369"/>
                <a:gd name="connsiteX2" fmla="*/ 0 w 1122948"/>
                <a:gd name="connsiteY2" fmla="*/ 521369 h 521369"/>
                <a:gd name="connsiteX3" fmla="*/ 180474 w 1122948"/>
                <a:gd name="connsiteY3" fmla="*/ 497306 h 521369"/>
                <a:gd name="connsiteX4" fmla="*/ 481264 w 1122948"/>
                <a:gd name="connsiteY4" fmla="*/ 417095 h 521369"/>
                <a:gd name="connsiteX5" fmla="*/ 810127 w 1122948"/>
                <a:gd name="connsiteY5" fmla="*/ 248653 h 521369"/>
                <a:gd name="connsiteX6" fmla="*/ 1018674 w 1122948"/>
                <a:gd name="connsiteY6" fmla="*/ 100263 h 521369"/>
                <a:gd name="connsiteX7" fmla="*/ 1122948 w 1122948"/>
                <a:gd name="connsiteY7" fmla="*/ 0 h 521369"/>
                <a:gd name="connsiteX8" fmla="*/ 1122948 w 1122948"/>
                <a:gd name="connsiteY8" fmla="*/ 0 h 521369"/>
                <a:gd name="connsiteX9" fmla="*/ 1116631 w 1122948"/>
                <a:gd name="connsiteY9" fmla="*/ 513548 h 521369"/>
                <a:gd name="connsiteX0" fmla="*/ 1131871 w 1133977"/>
                <a:gd name="connsiteY0" fmla="*/ 513548 h 521369"/>
                <a:gd name="connsiteX1" fmla="*/ 0 w 1133977"/>
                <a:gd name="connsiteY1" fmla="*/ 521369 h 521369"/>
                <a:gd name="connsiteX2" fmla="*/ 0 w 1133977"/>
                <a:gd name="connsiteY2" fmla="*/ 521369 h 521369"/>
                <a:gd name="connsiteX3" fmla="*/ 180474 w 1133977"/>
                <a:gd name="connsiteY3" fmla="*/ 497306 h 521369"/>
                <a:gd name="connsiteX4" fmla="*/ 481264 w 1133977"/>
                <a:gd name="connsiteY4" fmla="*/ 417095 h 521369"/>
                <a:gd name="connsiteX5" fmla="*/ 810127 w 1133977"/>
                <a:gd name="connsiteY5" fmla="*/ 248653 h 521369"/>
                <a:gd name="connsiteX6" fmla="*/ 1018674 w 1133977"/>
                <a:gd name="connsiteY6" fmla="*/ 100263 h 521369"/>
                <a:gd name="connsiteX7" fmla="*/ 1122948 w 1133977"/>
                <a:gd name="connsiteY7" fmla="*/ 0 h 521369"/>
                <a:gd name="connsiteX8" fmla="*/ 1122948 w 1133977"/>
                <a:gd name="connsiteY8" fmla="*/ 0 h 521369"/>
                <a:gd name="connsiteX9" fmla="*/ 1131871 w 1133977"/>
                <a:gd name="connsiteY9" fmla="*/ 513548 h 5213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33977" h="521369">
                  <a:moveTo>
                    <a:pt x="1131871" y="513548"/>
                  </a:moveTo>
                  <a:lnTo>
                    <a:pt x="0" y="521369"/>
                  </a:lnTo>
                  <a:lnTo>
                    <a:pt x="0" y="521369"/>
                  </a:lnTo>
                  <a:cubicBezTo>
                    <a:pt x="30079" y="517359"/>
                    <a:pt x="100263" y="514685"/>
                    <a:pt x="180474" y="497306"/>
                  </a:cubicBezTo>
                  <a:cubicBezTo>
                    <a:pt x="260685" y="479927"/>
                    <a:pt x="376322" y="458537"/>
                    <a:pt x="481264" y="417095"/>
                  </a:cubicBezTo>
                  <a:cubicBezTo>
                    <a:pt x="586206" y="375653"/>
                    <a:pt x="720559" y="301458"/>
                    <a:pt x="810127" y="248653"/>
                  </a:cubicBezTo>
                  <a:cubicBezTo>
                    <a:pt x="899695" y="195848"/>
                    <a:pt x="966537" y="141705"/>
                    <a:pt x="1018674" y="100263"/>
                  </a:cubicBezTo>
                  <a:cubicBezTo>
                    <a:pt x="1070811" y="58821"/>
                    <a:pt x="1096879" y="29410"/>
                    <a:pt x="1122948" y="0"/>
                  </a:cubicBezTo>
                  <a:lnTo>
                    <a:pt x="1122948" y="0"/>
                  </a:lnTo>
                  <a:cubicBezTo>
                    <a:pt x="1120842" y="171183"/>
                    <a:pt x="1133977" y="342365"/>
                    <a:pt x="1131871" y="513548"/>
                  </a:cubicBezTo>
                  <a:close/>
                </a:path>
              </a:pathLst>
            </a:cu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400" dirty="0">
                <a:solidFill>
                  <a:schemeClr val="tx1"/>
                </a:solidFill>
                <a:latin typeface="Arial"/>
              </a:endParaRPr>
            </a:p>
          </p:txBody>
        </p:sp>
        <p:sp>
          <p:nvSpPr>
            <p:cNvPr id="78" name="Freeform 77"/>
            <p:cNvSpPr/>
            <p:nvPr/>
          </p:nvSpPr>
          <p:spPr>
            <a:xfrm>
              <a:off x="3159937" y="1471864"/>
              <a:ext cx="2575115" cy="2755231"/>
            </a:xfrm>
            <a:custGeom>
              <a:avLst/>
              <a:gdLst>
                <a:gd name="connsiteX0" fmla="*/ 2574758 w 3003884"/>
                <a:gd name="connsiteY0" fmla="*/ 2755231 h 3107489"/>
                <a:gd name="connsiteX1" fmla="*/ 4011 w 3003884"/>
                <a:gd name="connsiteY1" fmla="*/ 2755231 h 3107489"/>
                <a:gd name="connsiteX2" fmla="*/ 0 w 3003884"/>
                <a:gd name="connsiteY2" fmla="*/ 2755231 h 3107489"/>
                <a:gd name="connsiteX3" fmla="*/ 16042 w 3003884"/>
                <a:gd name="connsiteY3" fmla="*/ 2233862 h 3107489"/>
                <a:gd name="connsiteX4" fmla="*/ 16042 w 3003884"/>
                <a:gd name="connsiteY4" fmla="*/ 2233862 h 3107489"/>
                <a:gd name="connsiteX5" fmla="*/ 152400 w 3003884"/>
                <a:gd name="connsiteY5" fmla="*/ 2061410 h 3107489"/>
                <a:gd name="connsiteX6" fmla="*/ 573505 w 3003884"/>
                <a:gd name="connsiteY6" fmla="*/ 1443789 h 3107489"/>
                <a:gd name="connsiteX7" fmla="*/ 1098884 w 3003884"/>
                <a:gd name="connsiteY7" fmla="*/ 677778 h 3107489"/>
                <a:gd name="connsiteX8" fmla="*/ 1536032 w 3003884"/>
                <a:gd name="connsiteY8" fmla="*/ 212557 h 3107489"/>
                <a:gd name="connsiteX9" fmla="*/ 1848853 w 3003884"/>
                <a:gd name="connsiteY9" fmla="*/ 36094 h 3107489"/>
                <a:gd name="connsiteX10" fmla="*/ 2101516 w 3003884"/>
                <a:gd name="connsiteY10" fmla="*/ 56147 h 3107489"/>
                <a:gd name="connsiteX11" fmla="*/ 2422358 w 3003884"/>
                <a:gd name="connsiteY11" fmla="*/ 372978 h 3107489"/>
                <a:gd name="connsiteX12" fmla="*/ 2578769 w 3003884"/>
                <a:gd name="connsiteY12" fmla="*/ 641683 h 3107489"/>
                <a:gd name="connsiteX13" fmla="*/ 2578769 w 3003884"/>
                <a:gd name="connsiteY13" fmla="*/ 641683 h 3107489"/>
                <a:gd name="connsiteX14" fmla="*/ 2574758 w 3003884"/>
                <a:gd name="connsiteY14" fmla="*/ 2755231 h 3107489"/>
                <a:gd name="connsiteX0" fmla="*/ 2574758 w 3003884"/>
                <a:gd name="connsiteY0" fmla="*/ 2755231 h 2847473"/>
                <a:gd name="connsiteX1" fmla="*/ 4011 w 3003884"/>
                <a:gd name="connsiteY1" fmla="*/ 2755231 h 2847473"/>
                <a:gd name="connsiteX2" fmla="*/ 0 w 3003884"/>
                <a:gd name="connsiteY2" fmla="*/ 2755231 h 2847473"/>
                <a:gd name="connsiteX3" fmla="*/ 16042 w 3003884"/>
                <a:gd name="connsiteY3" fmla="*/ 2233862 h 2847473"/>
                <a:gd name="connsiteX4" fmla="*/ 16042 w 3003884"/>
                <a:gd name="connsiteY4" fmla="*/ 2233862 h 2847473"/>
                <a:gd name="connsiteX5" fmla="*/ 152400 w 3003884"/>
                <a:gd name="connsiteY5" fmla="*/ 2061410 h 2847473"/>
                <a:gd name="connsiteX6" fmla="*/ 573505 w 3003884"/>
                <a:gd name="connsiteY6" fmla="*/ 1443789 h 2847473"/>
                <a:gd name="connsiteX7" fmla="*/ 1098884 w 3003884"/>
                <a:gd name="connsiteY7" fmla="*/ 677778 h 2847473"/>
                <a:gd name="connsiteX8" fmla="*/ 1536032 w 3003884"/>
                <a:gd name="connsiteY8" fmla="*/ 212557 h 2847473"/>
                <a:gd name="connsiteX9" fmla="*/ 1848853 w 3003884"/>
                <a:gd name="connsiteY9" fmla="*/ 36094 h 2847473"/>
                <a:gd name="connsiteX10" fmla="*/ 2101516 w 3003884"/>
                <a:gd name="connsiteY10" fmla="*/ 56147 h 2847473"/>
                <a:gd name="connsiteX11" fmla="*/ 2422358 w 3003884"/>
                <a:gd name="connsiteY11" fmla="*/ 372978 h 2847473"/>
                <a:gd name="connsiteX12" fmla="*/ 2578769 w 3003884"/>
                <a:gd name="connsiteY12" fmla="*/ 641683 h 2847473"/>
                <a:gd name="connsiteX13" fmla="*/ 2578769 w 3003884"/>
                <a:gd name="connsiteY13" fmla="*/ 641683 h 2847473"/>
                <a:gd name="connsiteX14" fmla="*/ 2574758 w 3003884"/>
                <a:gd name="connsiteY14" fmla="*/ 2755231 h 2847473"/>
                <a:gd name="connsiteX0" fmla="*/ 2574758 w 2578769"/>
                <a:gd name="connsiteY0" fmla="*/ 2755231 h 2847473"/>
                <a:gd name="connsiteX1" fmla="*/ 4011 w 2578769"/>
                <a:gd name="connsiteY1" fmla="*/ 2755231 h 2847473"/>
                <a:gd name="connsiteX2" fmla="*/ 0 w 2578769"/>
                <a:gd name="connsiteY2" fmla="*/ 2755231 h 2847473"/>
                <a:gd name="connsiteX3" fmla="*/ 16042 w 2578769"/>
                <a:gd name="connsiteY3" fmla="*/ 2233862 h 2847473"/>
                <a:gd name="connsiteX4" fmla="*/ 16042 w 2578769"/>
                <a:gd name="connsiteY4" fmla="*/ 2233862 h 2847473"/>
                <a:gd name="connsiteX5" fmla="*/ 152400 w 2578769"/>
                <a:gd name="connsiteY5" fmla="*/ 2061410 h 2847473"/>
                <a:gd name="connsiteX6" fmla="*/ 573505 w 2578769"/>
                <a:gd name="connsiteY6" fmla="*/ 1443789 h 2847473"/>
                <a:gd name="connsiteX7" fmla="*/ 1098884 w 2578769"/>
                <a:gd name="connsiteY7" fmla="*/ 677778 h 2847473"/>
                <a:gd name="connsiteX8" fmla="*/ 1536032 w 2578769"/>
                <a:gd name="connsiteY8" fmla="*/ 212557 h 2847473"/>
                <a:gd name="connsiteX9" fmla="*/ 1848853 w 2578769"/>
                <a:gd name="connsiteY9" fmla="*/ 36094 h 2847473"/>
                <a:gd name="connsiteX10" fmla="*/ 2101516 w 2578769"/>
                <a:gd name="connsiteY10" fmla="*/ 56147 h 2847473"/>
                <a:gd name="connsiteX11" fmla="*/ 2422358 w 2578769"/>
                <a:gd name="connsiteY11" fmla="*/ 372978 h 2847473"/>
                <a:gd name="connsiteX12" fmla="*/ 2578769 w 2578769"/>
                <a:gd name="connsiteY12" fmla="*/ 641683 h 2847473"/>
                <a:gd name="connsiteX13" fmla="*/ 2578769 w 2578769"/>
                <a:gd name="connsiteY13" fmla="*/ 641683 h 2847473"/>
                <a:gd name="connsiteX14" fmla="*/ 2574758 w 2578769"/>
                <a:gd name="connsiteY14" fmla="*/ 2755231 h 2847473"/>
                <a:gd name="connsiteX0" fmla="*/ 2572084 w 2576095"/>
                <a:gd name="connsiteY0" fmla="*/ 2755231 h 2847891"/>
                <a:gd name="connsiteX1" fmla="*/ 1337 w 2576095"/>
                <a:gd name="connsiteY1" fmla="*/ 2755231 h 2847891"/>
                <a:gd name="connsiteX2" fmla="*/ 108451 w 2576095"/>
                <a:gd name="connsiteY2" fmla="*/ 2755649 h 2847891"/>
                <a:gd name="connsiteX3" fmla="*/ 13368 w 2576095"/>
                <a:gd name="connsiteY3" fmla="*/ 2233862 h 2847891"/>
                <a:gd name="connsiteX4" fmla="*/ 13368 w 2576095"/>
                <a:gd name="connsiteY4" fmla="*/ 2233862 h 2847891"/>
                <a:gd name="connsiteX5" fmla="*/ 149726 w 2576095"/>
                <a:gd name="connsiteY5" fmla="*/ 2061410 h 2847891"/>
                <a:gd name="connsiteX6" fmla="*/ 570831 w 2576095"/>
                <a:gd name="connsiteY6" fmla="*/ 1443789 h 2847891"/>
                <a:gd name="connsiteX7" fmla="*/ 1096210 w 2576095"/>
                <a:gd name="connsiteY7" fmla="*/ 677778 h 2847891"/>
                <a:gd name="connsiteX8" fmla="*/ 1533358 w 2576095"/>
                <a:gd name="connsiteY8" fmla="*/ 212557 h 2847891"/>
                <a:gd name="connsiteX9" fmla="*/ 1846179 w 2576095"/>
                <a:gd name="connsiteY9" fmla="*/ 36094 h 2847891"/>
                <a:gd name="connsiteX10" fmla="*/ 2098842 w 2576095"/>
                <a:gd name="connsiteY10" fmla="*/ 56147 h 2847891"/>
                <a:gd name="connsiteX11" fmla="*/ 2419684 w 2576095"/>
                <a:gd name="connsiteY11" fmla="*/ 372978 h 2847891"/>
                <a:gd name="connsiteX12" fmla="*/ 2576095 w 2576095"/>
                <a:gd name="connsiteY12" fmla="*/ 641683 h 2847891"/>
                <a:gd name="connsiteX13" fmla="*/ 2576095 w 2576095"/>
                <a:gd name="connsiteY13" fmla="*/ 641683 h 2847891"/>
                <a:gd name="connsiteX14" fmla="*/ 2572084 w 2576095"/>
                <a:gd name="connsiteY14" fmla="*/ 2755231 h 2847891"/>
                <a:gd name="connsiteX0" fmla="*/ 2997200 w 3001211"/>
                <a:gd name="connsiteY0" fmla="*/ 2755231 h 2755231"/>
                <a:gd name="connsiteX1" fmla="*/ 426453 w 3001211"/>
                <a:gd name="connsiteY1" fmla="*/ 2755231 h 2755231"/>
                <a:gd name="connsiteX2" fmla="*/ 438484 w 3001211"/>
                <a:gd name="connsiteY2" fmla="*/ 2233862 h 2755231"/>
                <a:gd name="connsiteX3" fmla="*/ 438484 w 3001211"/>
                <a:gd name="connsiteY3" fmla="*/ 2233862 h 2755231"/>
                <a:gd name="connsiteX4" fmla="*/ 574842 w 3001211"/>
                <a:gd name="connsiteY4" fmla="*/ 2061410 h 2755231"/>
                <a:gd name="connsiteX5" fmla="*/ 995947 w 3001211"/>
                <a:gd name="connsiteY5" fmla="*/ 1443789 h 2755231"/>
                <a:gd name="connsiteX6" fmla="*/ 1521326 w 3001211"/>
                <a:gd name="connsiteY6" fmla="*/ 677778 h 2755231"/>
                <a:gd name="connsiteX7" fmla="*/ 1958474 w 3001211"/>
                <a:gd name="connsiteY7" fmla="*/ 212557 h 2755231"/>
                <a:gd name="connsiteX8" fmla="*/ 2271295 w 3001211"/>
                <a:gd name="connsiteY8" fmla="*/ 36094 h 2755231"/>
                <a:gd name="connsiteX9" fmla="*/ 2523958 w 3001211"/>
                <a:gd name="connsiteY9" fmla="*/ 56147 h 2755231"/>
                <a:gd name="connsiteX10" fmla="*/ 2844800 w 3001211"/>
                <a:gd name="connsiteY10" fmla="*/ 372978 h 2755231"/>
                <a:gd name="connsiteX11" fmla="*/ 3001211 w 3001211"/>
                <a:gd name="connsiteY11" fmla="*/ 641683 h 2755231"/>
                <a:gd name="connsiteX12" fmla="*/ 3001211 w 3001211"/>
                <a:gd name="connsiteY12" fmla="*/ 641683 h 2755231"/>
                <a:gd name="connsiteX13" fmla="*/ 2997200 w 3001211"/>
                <a:gd name="connsiteY13" fmla="*/ 2755231 h 2755231"/>
                <a:gd name="connsiteX0" fmla="*/ 2570747 w 2574758"/>
                <a:gd name="connsiteY0" fmla="*/ 2755231 h 2755231"/>
                <a:gd name="connsiteX1" fmla="*/ 0 w 2574758"/>
                <a:gd name="connsiteY1" fmla="*/ 2755231 h 2755231"/>
                <a:gd name="connsiteX2" fmla="*/ 12031 w 2574758"/>
                <a:gd name="connsiteY2" fmla="*/ 2233862 h 2755231"/>
                <a:gd name="connsiteX3" fmla="*/ 12031 w 2574758"/>
                <a:gd name="connsiteY3" fmla="*/ 2233862 h 2755231"/>
                <a:gd name="connsiteX4" fmla="*/ 148389 w 2574758"/>
                <a:gd name="connsiteY4" fmla="*/ 2061410 h 2755231"/>
                <a:gd name="connsiteX5" fmla="*/ 569494 w 2574758"/>
                <a:gd name="connsiteY5" fmla="*/ 1443789 h 2755231"/>
                <a:gd name="connsiteX6" fmla="*/ 1094873 w 2574758"/>
                <a:gd name="connsiteY6" fmla="*/ 677778 h 2755231"/>
                <a:gd name="connsiteX7" fmla="*/ 1532021 w 2574758"/>
                <a:gd name="connsiteY7" fmla="*/ 212557 h 2755231"/>
                <a:gd name="connsiteX8" fmla="*/ 1844842 w 2574758"/>
                <a:gd name="connsiteY8" fmla="*/ 36094 h 2755231"/>
                <a:gd name="connsiteX9" fmla="*/ 2097505 w 2574758"/>
                <a:gd name="connsiteY9" fmla="*/ 56147 h 2755231"/>
                <a:gd name="connsiteX10" fmla="*/ 2418347 w 2574758"/>
                <a:gd name="connsiteY10" fmla="*/ 372978 h 2755231"/>
                <a:gd name="connsiteX11" fmla="*/ 2574758 w 2574758"/>
                <a:gd name="connsiteY11" fmla="*/ 641683 h 2755231"/>
                <a:gd name="connsiteX12" fmla="*/ 2574758 w 2574758"/>
                <a:gd name="connsiteY12" fmla="*/ 641683 h 2755231"/>
                <a:gd name="connsiteX13" fmla="*/ 2570747 w 2574758"/>
                <a:gd name="connsiteY13" fmla="*/ 2755231 h 2755231"/>
                <a:gd name="connsiteX0" fmla="*/ 2570747 w 2574758"/>
                <a:gd name="connsiteY0" fmla="*/ 2755231 h 2755231"/>
                <a:gd name="connsiteX1" fmla="*/ 0 w 2574758"/>
                <a:gd name="connsiteY1" fmla="*/ 2755231 h 2755231"/>
                <a:gd name="connsiteX2" fmla="*/ 12031 w 2574758"/>
                <a:gd name="connsiteY2" fmla="*/ 2233862 h 2755231"/>
                <a:gd name="connsiteX3" fmla="*/ 5180 w 2574758"/>
                <a:gd name="connsiteY3" fmla="*/ 2233862 h 2755231"/>
                <a:gd name="connsiteX4" fmla="*/ 148389 w 2574758"/>
                <a:gd name="connsiteY4" fmla="*/ 2061410 h 2755231"/>
                <a:gd name="connsiteX5" fmla="*/ 569494 w 2574758"/>
                <a:gd name="connsiteY5" fmla="*/ 1443789 h 2755231"/>
                <a:gd name="connsiteX6" fmla="*/ 1094873 w 2574758"/>
                <a:gd name="connsiteY6" fmla="*/ 677778 h 2755231"/>
                <a:gd name="connsiteX7" fmla="*/ 1532021 w 2574758"/>
                <a:gd name="connsiteY7" fmla="*/ 212557 h 2755231"/>
                <a:gd name="connsiteX8" fmla="*/ 1844842 w 2574758"/>
                <a:gd name="connsiteY8" fmla="*/ 36094 h 2755231"/>
                <a:gd name="connsiteX9" fmla="*/ 2097505 w 2574758"/>
                <a:gd name="connsiteY9" fmla="*/ 56147 h 2755231"/>
                <a:gd name="connsiteX10" fmla="*/ 2418347 w 2574758"/>
                <a:gd name="connsiteY10" fmla="*/ 372978 h 2755231"/>
                <a:gd name="connsiteX11" fmla="*/ 2574758 w 2574758"/>
                <a:gd name="connsiteY11" fmla="*/ 641683 h 2755231"/>
                <a:gd name="connsiteX12" fmla="*/ 2574758 w 2574758"/>
                <a:gd name="connsiteY12" fmla="*/ 641683 h 2755231"/>
                <a:gd name="connsiteX13" fmla="*/ 2570747 w 2574758"/>
                <a:gd name="connsiteY13" fmla="*/ 2755231 h 2755231"/>
                <a:gd name="connsiteX0" fmla="*/ 2570747 w 2574758"/>
                <a:gd name="connsiteY0" fmla="*/ 2755231 h 2755231"/>
                <a:gd name="connsiteX1" fmla="*/ 0 w 2574758"/>
                <a:gd name="connsiteY1" fmla="*/ 2755231 h 2755231"/>
                <a:gd name="connsiteX2" fmla="*/ 12031 w 2574758"/>
                <a:gd name="connsiteY2" fmla="*/ 2233862 h 2755231"/>
                <a:gd name="connsiteX3" fmla="*/ 148389 w 2574758"/>
                <a:gd name="connsiteY3" fmla="*/ 2061410 h 2755231"/>
                <a:gd name="connsiteX4" fmla="*/ 569494 w 2574758"/>
                <a:gd name="connsiteY4" fmla="*/ 1443789 h 2755231"/>
                <a:gd name="connsiteX5" fmla="*/ 1094873 w 2574758"/>
                <a:gd name="connsiteY5" fmla="*/ 677778 h 2755231"/>
                <a:gd name="connsiteX6" fmla="*/ 1532021 w 2574758"/>
                <a:gd name="connsiteY6" fmla="*/ 212557 h 2755231"/>
                <a:gd name="connsiteX7" fmla="*/ 1844842 w 2574758"/>
                <a:gd name="connsiteY7" fmla="*/ 36094 h 2755231"/>
                <a:gd name="connsiteX8" fmla="*/ 2097505 w 2574758"/>
                <a:gd name="connsiteY8" fmla="*/ 56147 h 2755231"/>
                <a:gd name="connsiteX9" fmla="*/ 2418347 w 2574758"/>
                <a:gd name="connsiteY9" fmla="*/ 372978 h 2755231"/>
                <a:gd name="connsiteX10" fmla="*/ 2574758 w 2574758"/>
                <a:gd name="connsiteY10" fmla="*/ 641683 h 2755231"/>
                <a:gd name="connsiteX11" fmla="*/ 2574758 w 2574758"/>
                <a:gd name="connsiteY11" fmla="*/ 641683 h 2755231"/>
                <a:gd name="connsiteX12" fmla="*/ 2570747 w 2574758"/>
                <a:gd name="connsiteY12" fmla="*/ 2755231 h 2755231"/>
                <a:gd name="connsiteX0" fmla="*/ 2570747 w 2574758"/>
                <a:gd name="connsiteY0" fmla="*/ 2755231 h 2755231"/>
                <a:gd name="connsiteX1" fmla="*/ 0 w 2574758"/>
                <a:gd name="connsiteY1" fmla="*/ 2755231 h 2755231"/>
                <a:gd name="connsiteX2" fmla="*/ 5180 w 2574758"/>
                <a:gd name="connsiteY2" fmla="*/ 2239577 h 2755231"/>
                <a:gd name="connsiteX3" fmla="*/ 148389 w 2574758"/>
                <a:gd name="connsiteY3" fmla="*/ 2061410 h 2755231"/>
                <a:gd name="connsiteX4" fmla="*/ 569494 w 2574758"/>
                <a:gd name="connsiteY4" fmla="*/ 1443789 h 2755231"/>
                <a:gd name="connsiteX5" fmla="*/ 1094873 w 2574758"/>
                <a:gd name="connsiteY5" fmla="*/ 677778 h 2755231"/>
                <a:gd name="connsiteX6" fmla="*/ 1532021 w 2574758"/>
                <a:gd name="connsiteY6" fmla="*/ 212557 h 2755231"/>
                <a:gd name="connsiteX7" fmla="*/ 1844842 w 2574758"/>
                <a:gd name="connsiteY7" fmla="*/ 36094 h 2755231"/>
                <a:gd name="connsiteX8" fmla="*/ 2097505 w 2574758"/>
                <a:gd name="connsiteY8" fmla="*/ 56147 h 2755231"/>
                <a:gd name="connsiteX9" fmla="*/ 2418347 w 2574758"/>
                <a:gd name="connsiteY9" fmla="*/ 372978 h 2755231"/>
                <a:gd name="connsiteX10" fmla="*/ 2574758 w 2574758"/>
                <a:gd name="connsiteY10" fmla="*/ 641683 h 2755231"/>
                <a:gd name="connsiteX11" fmla="*/ 2574758 w 2574758"/>
                <a:gd name="connsiteY11" fmla="*/ 641683 h 2755231"/>
                <a:gd name="connsiteX12" fmla="*/ 2570747 w 2574758"/>
                <a:gd name="connsiteY12" fmla="*/ 2755231 h 2755231"/>
                <a:gd name="connsiteX0" fmla="*/ 2573009 w 2577020"/>
                <a:gd name="connsiteY0" fmla="*/ 2755231 h 2755231"/>
                <a:gd name="connsiteX1" fmla="*/ 2262 w 2577020"/>
                <a:gd name="connsiteY1" fmla="*/ 2755231 h 2755231"/>
                <a:gd name="connsiteX2" fmla="*/ 1727 w 2577020"/>
                <a:gd name="connsiteY2" fmla="*/ 2249102 h 2755231"/>
                <a:gd name="connsiteX3" fmla="*/ 150651 w 2577020"/>
                <a:gd name="connsiteY3" fmla="*/ 2061410 h 2755231"/>
                <a:gd name="connsiteX4" fmla="*/ 571756 w 2577020"/>
                <a:gd name="connsiteY4" fmla="*/ 1443789 h 2755231"/>
                <a:gd name="connsiteX5" fmla="*/ 1097135 w 2577020"/>
                <a:gd name="connsiteY5" fmla="*/ 677778 h 2755231"/>
                <a:gd name="connsiteX6" fmla="*/ 1534283 w 2577020"/>
                <a:gd name="connsiteY6" fmla="*/ 212557 h 2755231"/>
                <a:gd name="connsiteX7" fmla="*/ 1847104 w 2577020"/>
                <a:gd name="connsiteY7" fmla="*/ 36094 h 2755231"/>
                <a:gd name="connsiteX8" fmla="*/ 2099767 w 2577020"/>
                <a:gd name="connsiteY8" fmla="*/ 56147 h 2755231"/>
                <a:gd name="connsiteX9" fmla="*/ 2420609 w 2577020"/>
                <a:gd name="connsiteY9" fmla="*/ 372978 h 2755231"/>
                <a:gd name="connsiteX10" fmla="*/ 2577020 w 2577020"/>
                <a:gd name="connsiteY10" fmla="*/ 641683 h 2755231"/>
                <a:gd name="connsiteX11" fmla="*/ 2577020 w 2577020"/>
                <a:gd name="connsiteY11" fmla="*/ 641683 h 2755231"/>
                <a:gd name="connsiteX12" fmla="*/ 2573009 w 2577020"/>
                <a:gd name="connsiteY12" fmla="*/ 2755231 h 2755231"/>
                <a:gd name="connsiteX0" fmla="*/ 2570747 w 2574758"/>
                <a:gd name="connsiteY0" fmla="*/ 2755231 h 2755231"/>
                <a:gd name="connsiteX1" fmla="*/ 0 w 2574758"/>
                <a:gd name="connsiteY1" fmla="*/ 2755231 h 2755231"/>
                <a:gd name="connsiteX2" fmla="*/ 5180 w 2574758"/>
                <a:gd name="connsiteY2" fmla="*/ 2249102 h 2755231"/>
                <a:gd name="connsiteX3" fmla="*/ 148389 w 2574758"/>
                <a:gd name="connsiteY3" fmla="*/ 2061410 h 2755231"/>
                <a:gd name="connsiteX4" fmla="*/ 569494 w 2574758"/>
                <a:gd name="connsiteY4" fmla="*/ 1443789 h 2755231"/>
                <a:gd name="connsiteX5" fmla="*/ 1094873 w 2574758"/>
                <a:gd name="connsiteY5" fmla="*/ 677778 h 2755231"/>
                <a:gd name="connsiteX6" fmla="*/ 1532021 w 2574758"/>
                <a:gd name="connsiteY6" fmla="*/ 212557 h 2755231"/>
                <a:gd name="connsiteX7" fmla="*/ 1844842 w 2574758"/>
                <a:gd name="connsiteY7" fmla="*/ 36094 h 2755231"/>
                <a:gd name="connsiteX8" fmla="*/ 2097505 w 2574758"/>
                <a:gd name="connsiteY8" fmla="*/ 56147 h 2755231"/>
                <a:gd name="connsiteX9" fmla="*/ 2418347 w 2574758"/>
                <a:gd name="connsiteY9" fmla="*/ 372978 h 2755231"/>
                <a:gd name="connsiteX10" fmla="*/ 2574758 w 2574758"/>
                <a:gd name="connsiteY10" fmla="*/ 641683 h 2755231"/>
                <a:gd name="connsiteX11" fmla="*/ 2574758 w 2574758"/>
                <a:gd name="connsiteY11" fmla="*/ 641683 h 2755231"/>
                <a:gd name="connsiteX12" fmla="*/ 2570747 w 2574758"/>
                <a:gd name="connsiteY12" fmla="*/ 2755231 h 2755231"/>
                <a:gd name="connsiteX0" fmla="*/ 2571104 w 2575115"/>
                <a:gd name="connsiteY0" fmla="*/ 2755231 h 2755231"/>
                <a:gd name="connsiteX1" fmla="*/ 357 w 2575115"/>
                <a:gd name="connsiteY1" fmla="*/ 2755231 h 2755231"/>
                <a:gd name="connsiteX2" fmla="*/ 1727 w 2575115"/>
                <a:gd name="connsiteY2" fmla="*/ 2256722 h 2755231"/>
                <a:gd name="connsiteX3" fmla="*/ 148746 w 2575115"/>
                <a:gd name="connsiteY3" fmla="*/ 2061410 h 2755231"/>
                <a:gd name="connsiteX4" fmla="*/ 569851 w 2575115"/>
                <a:gd name="connsiteY4" fmla="*/ 1443789 h 2755231"/>
                <a:gd name="connsiteX5" fmla="*/ 1095230 w 2575115"/>
                <a:gd name="connsiteY5" fmla="*/ 677778 h 2755231"/>
                <a:gd name="connsiteX6" fmla="*/ 1532378 w 2575115"/>
                <a:gd name="connsiteY6" fmla="*/ 212557 h 2755231"/>
                <a:gd name="connsiteX7" fmla="*/ 1845199 w 2575115"/>
                <a:gd name="connsiteY7" fmla="*/ 36094 h 2755231"/>
                <a:gd name="connsiteX8" fmla="*/ 2097862 w 2575115"/>
                <a:gd name="connsiteY8" fmla="*/ 56147 h 2755231"/>
                <a:gd name="connsiteX9" fmla="*/ 2418704 w 2575115"/>
                <a:gd name="connsiteY9" fmla="*/ 372978 h 2755231"/>
                <a:gd name="connsiteX10" fmla="*/ 2575115 w 2575115"/>
                <a:gd name="connsiteY10" fmla="*/ 641683 h 2755231"/>
                <a:gd name="connsiteX11" fmla="*/ 2575115 w 2575115"/>
                <a:gd name="connsiteY11" fmla="*/ 641683 h 2755231"/>
                <a:gd name="connsiteX12" fmla="*/ 2571104 w 2575115"/>
                <a:gd name="connsiteY12" fmla="*/ 2755231 h 27552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575115" h="2755231">
                  <a:moveTo>
                    <a:pt x="2571104" y="2755231"/>
                  </a:moveTo>
                  <a:lnTo>
                    <a:pt x="357" y="2755231"/>
                  </a:lnTo>
                  <a:cubicBezTo>
                    <a:pt x="2084" y="2583346"/>
                    <a:pt x="0" y="2428607"/>
                    <a:pt x="1727" y="2256722"/>
                  </a:cubicBezTo>
                  <a:lnTo>
                    <a:pt x="148746" y="2061410"/>
                  </a:lnTo>
                  <a:cubicBezTo>
                    <a:pt x="242798" y="1929731"/>
                    <a:pt x="569851" y="1443789"/>
                    <a:pt x="569851" y="1443789"/>
                  </a:cubicBezTo>
                  <a:cubicBezTo>
                    <a:pt x="727598" y="1213184"/>
                    <a:pt x="934809" y="882983"/>
                    <a:pt x="1095230" y="677778"/>
                  </a:cubicBezTo>
                  <a:cubicBezTo>
                    <a:pt x="1255651" y="472573"/>
                    <a:pt x="1407383" y="319504"/>
                    <a:pt x="1532378" y="212557"/>
                  </a:cubicBezTo>
                  <a:cubicBezTo>
                    <a:pt x="1657373" y="105610"/>
                    <a:pt x="1750952" y="62162"/>
                    <a:pt x="1845199" y="36094"/>
                  </a:cubicBezTo>
                  <a:cubicBezTo>
                    <a:pt x="1939446" y="10026"/>
                    <a:pt x="2002278" y="0"/>
                    <a:pt x="2097862" y="56147"/>
                  </a:cubicBezTo>
                  <a:cubicBezTo>
                    <a:pt x="2193446" y="112294"/>
                    <a:pt x="2339162" y="275389"/>
                    <a:pt x="2418704" y="372978"/>
                  </a:cubicBezTo>
                  <a:cubicBezTo>
                    <a:pt x="2498246" y="470567"/>
                    <a:pt x="2536680" y="556125"/>
                    <a:pt x="2575115" y="641683"/>
                  </a:cubicBezTo>
                  <a:lnTo>
                    <a:pt x="2575115" y="641683"/>
                  </a:lnTo>
                  <a:lnTo>
                    <a:pt x="2571104" y="2755231"/>
                  </a:ln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400" dirty="0">
                <a:solidFill>
                  <a:schemeClr val="tx1"/>
                </a:solidFill>
                <a:latin typeface="Arial"/>
              </a:endParaRPr>
            </a:p>
          </p:txBody>
        </p:sp>
        <p:sp>
          <p:nvSpPr>
            <p:cNvPr id="79" name="Freeform 78"/>
            <p:cNvSpPr/>
            <p:nvPr/>
          </p:nvSpPr>
          <p:spPr>
            <a:xfrm>
              <a:off x="5733097" y="2118360"/>
              <a:ext cx="1645920" cy="2110740"/>
            </a:xfrm>
            <a:custGeom>
              <a:avLst/>
              <a:gdLst>
                <a:gd name="connsiteX0" fmla="*/ 1645920 w 1645920"/>
                <a:gd name="connsiteY0" fmla="*/ 2110740 h 2110740"/>
                <a:gd name="connsiteX1" fmla="*/ 0 w 1645920"/>
                <a:gd name="connsiteY1" fmla="*/ 2110740 h 2110740"/>
                <a:gd name="connsiteX2" fmla="*/ 0 w 1645920"/>
                <a:gd name="connsiteY2" fmla="*/ 2110740 h 2110740"/>
                <a:gd name="connsiteX3" fmla="*/ 3810 w 1645920"/>
                <a:gd name="connsiteY3" fmla="*/ 0 h 2110740"/>
                <a:gd name="connsiteX4" fmla="*/ 3810 w 1645920"/>
                <a:gd name="connsiteY4" fmla="*/ 0 h 2110740"/>
                <a:gd name="connsiteX5" fmla="*/ 175260 w 1645920"/>
                <a:gd name="connsiteY5" fmla="*/ 304800 h 2110740"/>
                <a:gd name="connsiteX6" fmla="*/ 415290 w 1645920"/>
                <a:gd name="connsiteY6" fmla="*/ 815340 h 2110740"/>
                <a:gd name="connsiteX7" fmla="*/ 621030 w 1645920"/>
                <a:gd name="connsiteY7" fmla="*/ 1203960 h 2110740"/>
                <a:gd name="connsiteX8" fmla="*/ 792480 w 1645920"/>
                <a:gd name="connsiteY8" fmla="*/ 1516380 h 2110740"/>
                <a:gd name="connsiteX9" fmla="*/ 1013460 w 1645920"/>
                <a:gd name="connsiteY9" fmla="*/ 1794510 h 2110740"/>
                <a:gd name="connsiteX10" fmla="*/ 1322070 w 1645920"/>
                <a:gd name="connsiteY10" fmla="*/ 2011680 h 2110740"/>
                <a:gd name="connsiteX11" fmla="*/ 1645920 w 1645920"/>
                <a:gd name="connsiteY11" fmla="*/ 2110740 h 2110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45920" h="2110740">
                  <a:moveTo>
                    <a:pt x="1645920" y="2110740"/>
                  </a:moveTo>
                  <a:lnTo>
                    <a:pt x="0" y="2110740"/>
                  </a:lnTo>
                  <a:lnTo>
                    <a:pt x="0" y="2110740"/>
                  </a:lnTo>
                  <a:lnTo>
                    <a:pt x="3810" y="0"/>
                  </a:lnTo>
                  <a:lnTo>
                    <a:pt x="3810" y="0"/>
                  </a:lnTo>
                  <a:cubicBezTo>
                    <a:pt x="32385" y="50800"/>
                    <a:pt x="106680" y="168910"/>
                    <a:pt x="175260" y="304800"/>
                  </a:cubicBezTo>
                  <a:cubicBezTo>
                    <a:pt x="243840" y="440690"/>
                    <a:pt x="340995" y="665480"/>
                    <a:pt x="415290" y="815340"/>
                  </a:cubicBezTo>
                  <a:cubicBezTo>
                    <a:pt x="489585" y="965200"/>
                    <a:pt x="558165" y="1087120"/>
                    <a:pt x="621030" y="1203960"/>
                  </a:cubicBezTo>
                  <a:cubicBezTo>
                    <a:pt x="683895" y="1320800"/>
                    <a:pt x="727075" y="1417955"/>
                    <a:pt x="792480" y="1516380"/>
                  </a:cubicBezTo>
                  <a:cubicBezTo>
                    <a:pt x="857885" y="1614805"/>
                    <a:pt x="925195" y="1711960"/>
                    <a:pt x="1013460" y="1794510"/>
                  </a:cubicBezTo>
                  <a:cubicBezTo>
                    <a:pt x="1101725" y="1877060"/>
                    <a:pt x="1215390" y="1957070"/>
                    <a:pt x="1322070" y="2011680"/>
                  </a:cubicBezTo>
                  <a:cubicBezTo>
                    <a:pt x="1428750" y="2066290"/>
                    <a:pt x="1541145" y="2094230"/>
                    <a:pt x="1645920" y="2110740"/>
                  </a:cubicBez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400" dirty="0">
                <a:solidFill>
                  <a:schemeClr val="tx1"/>
                </a:solidFill>
                <a:latin typeface="Arial"/>
              </a:endParaRPr>
            </a:p>
          </p:txBody>
        </p:sp>
        <p:sp>
          <p:nvSpPr>
            <p:cNvPr id="80" name="Freeform 79"/>
            <p:cNvSpPr/>
            <p:nvPr/>
          </p:nvSpPr>
          <p:spPr>
            <a:xfrm>
              <a:off x="2050837" y="1478138"/>
              <a:ext cx="5345325" cy="2733006"/>
            </a:xfrm>
            <a:custGeom>
              <a:avLst/>
              <a:gdLst>
                <a:gd name="connsiteX0" fmla="*/ 0 w 5338234"/>
                <a:gd name="connsiteY0" fmla="*/ 2760839 h 2762956"/>
                <a:gd name="connsiteX1" fmla="*/ 241300 w 5338234"/>
                <a:gd name="connsiteY1" fmla="*/ 2726973 h 2762956"/>
                <a:gd name="connsiteX2" fmla="*/ 711200 w 5338234"/>
                <a:gd name="connsiteY2" fmla="*/ 2544939 h 2762956"/>
                <a:gd name="connsiteX3" fmla="*/ 1096434 w 5338234"/>
                <a:gd name="connsiteY3" fmla="*/ 2257073 h 2762956"/>
                <a:gd name="connsiteX4" fmla="*/ 1452034 w 5338234"/>
                <a:gd name="connsiteY4" fmla="*/ 1795639 h 2762956"/>
                <a:gd name="connsiteX5" fmla="*/ 1799167 w 5338234"/>
                <a:gd name="connsiteY5" fmla="*/ 1266473 h 2762956"/>
                <a:gd name="connsiteX6" fmla="*/ 2247900 w 5338234"/>
                <a:gd name="connsiteY6" fmla="*/ 627239 h 2762956"/>
                <a:gd name="connsiteX7" fmla="*/ 2637367 w 5338234"/>
                <a:gd name="connsiteY7" fmla="*/ 203906 h 2762956"/>
                <a:gd name="connsiteX8" fmla="*/ 2950634 w 5338234"/>
                <a:gd name="connsiteY8" fmla="*/ 34573 h 2762956"/>
                <a:gd name="connsiteX9" fmla="*/ 3196167 w 5338234"/>
                <a:gd name="connsiteY9" fmla="*/ 43039 h 2762956"/>
                <a:gd name="connsiteX10" fmla="*/ 3471334 w 5338234"/>
                <a:gd name="connsiteY10" fmla="*/ 292806 h 2762956"/>
                <a:gd name="connsiteX11" fmla="*/ 3822700 w 5338234"/>
                <a:gd name="connsiteY11" fmla="*/ 889706 h 2762956"/>
                <a:gd name="connsiteX12" fmla="*/ 4267200 w 5338234"/>
                <a:gd name="connsiteY12" fmla="*/ 1782939 h 2762956"/>
                <a:gd name="connsiteX13" fmla="*/ 4584700 w 5338234"/>
                <a:gd name="connsiteY13" fmla="*/ 2320573 h 2762956"/>
                <a:gd name="connsiteX14" fmla="*/ 4940300 w 5338234"/>
                <a:gd name="connsiteY14" fmla="*/ 2608439 h 2762956"/>
                <a:gd name="connsiteX15" fmla="*/ 5338234 w 5338234"/>
                <a:gd name="connsiteY15" fmla="*/ 2756606 h 2762956"/>
                <a:gd name="connsiteX0" fmla="*/ 0 w 5338234"/>
                <a:gd name="connsiteY0" fmla="*/ 2772128 h 2774245"/>
                <a:gd name="connsiteX1" fmla="*/ 241300 w 5338234"/>
                <a:gd name="connsiteY1" fmla="*/ 2738262 h 2774245"/>
                <a:gd name="connsiteX2" fmla="*/ 711200 w 5338234"/>
                <a:gd name="connsiteY2" fmla="*/ 2556228 h 2774245"/>
                <a:gd name="connsiteX3" fmla="*/ 1096434 w 5338234"/>
                <a:gd name="connsiteY3" fmla="*/ 2268362 h 2774245"/>
                <a:gd name="connsiteX4" fmla="*/ 1452034 w 5338234"/>
                <a:gd name="connsiteY4" fmla="*/ 1806928 h 2774245"/>
                <a:gd name="connsiteX5" fmla="*/ 1799167 w 5338234"/>
                <a:gd name="connsiteY5" fmla="*/ 1277762 h 2774245"/>
                <a:gd name="connsiteX6" fmla="*/ 2247900 w 5338234"/>
                <a:gd name="connsiteY6" fmla="*/ 638528 h 2774245"/>
                <a:gd name="connsiteX7" fmla="*/ 2637367 w 5338234"/>
                <a:gd name="connsiteY7" fmla="*/ 215195 h 2774245"/>
                <a:gd name="connsiteX8" fmla="*/ 2950634 w 5338234"/>
                <a:gd name="connsiteY8" fmla="*/ 45862 h 2774245"/>
                <a:gd name="connsiteX9" fmla="*/ 3196167 w 5338234"/>
                <a:gd name="connsiteY9" fmla="*/ 54328 h 2774245"/>
                <a:gd name="connsiteX10" fmla="*/ 3513667 w 5338234"/>
                <a:gd name="connsiteY10" fmla="*/ 371828 h 2774245"/>
                <a:gd name="connsiteX11" fmla="*/ 3822700 w 5338234"/>
                <a:gd name="connsiteY11" fmla="*/ 900995 h 2774245"/>
                <a:gd name="connsiteX12" fmla="*/ 4267200 w 5338234"/>
                <a:gd name="connsiteY12" fmla="*/ 1794228 h 2774245"/>
                <a:gd name="connsiteX13" fmla="*/ 4584700 w 5338234"/>
                <a:gd name="connsiteY13" fmla="*/ 2331862 h 2774245"/>
                <a:gd name="connsiteX14" fmla="*/ 4940300 w 5338234"/>
                <a:gd name="connsiteY14" fmla="*/ 2619728 h 2774245"/>
                <a:gd name="connsiteX15" fmla="*/ 5338234 w 5338234"/>
                <a:gd name="connsiteY15" fmla="*/ 2767895 h 2774245"/>
                <a:gd name="connsiteX0" fmla="*/ 0 w 5338234"/>
                <a:gd name="connsiteY0" fmla="*/ 2755195 h 2757312"/>
                <a:gd name="connsiteX1" fmla="*/ 241300 w 5338234"/>
                <a:gd name="connsiteY1" fmla="*/ 2721329 h 2757312"/>
                <a:gd name="connsiteX2" fmla="*/ 711200 w 5338234"/>
                <a:gd name="connsiteY2" fmla="*/ 2539295 h 2757312"/>
                <a:gd name="connsiteX3" fmla="*/ 1096434 w 5338234"/>
                <a:gd name="connsiteY3" fmla="*/ 2251429 h 2757312"/>
                <a:gd name="connsiteX4" fmla="*/ 1452034 w 5338234"/>
                <a:gd name="connsiteY4" fmla="*/ 1789995 h 2757312"/>
                <a:gd name="connsiteX5" fmla="*/ 1799167 w 5338234"/>
                <a:gd name="connsiteY5" fmla="*/ 1260829 h 2757312"/>
                <a:gd name="connsiteX6" fmla="*/ 2247900 w 5338234"/>
                <a:gd name="connsiteY6" fmla="*/ 621595 h 2757312"/>
                <a:gd name="connsiteX7" fmla="*/ 2637367 w 5338234"/>
                <a:gd name="connsiteY7" fmla="*/ 198262 h 2757312"/>
                <a:gd name="connsiteX8" fmla="*/ 2950634 w 5338234"/>
                <a:gd name="connsiteY8" fmla="*/ 28929 h 2757312"/>
                <a:gd name="connsiteX9" fmla="*/ 3213100 w 5338234"/>
                <a:gd name="connsiteY9" fmla="*/ 54328 h 2757312"/>
                <a:gd name="connsiteX10" fmla="*/ 3513667 w 5338234"/>
                <a:gd name="connsiteY10" fmla="*/ 354895 h 2757312"/>
                <a:gd name="connsiteX11" fmla="*/ 3822700 w 5338234"/>
                <a:gd name="connsiteY11" fmla="*/ 884062 h 2757312"/>
                <a:gd name="connsiteX12" fmla="*/ 4267200 w 5338234"/>
                <a:gd name="connsiteY12" fmla="*/ 1777295 h 2757312"/>
                <a:gd name="connsiteX13" fmla="*/ 4584700 w 5338234"/>
                <a:gd name="connsiteY13" fmla="*/ 2314929 h 2757312"/>
                <a:gd name="connsiteX14" fmla="*/ 4940300 w 5338234"/>
                <a:gd name="connsiteY14" fmla="*/ 2602795 h 2757312"/>
                <a:gd name="connsiteX15" fmla="*/ 5338234 w 5338234"/>
                <a:gd name="connsiteY15" fmla="*/ 2750962 h 2757312"/>
                <a:gd name="connsiteX0" fmla="*/ 0 w 5347230"/>
                <a:gd name="connsiteY0" fmla="*/ 2755195 h 2757312"/>
                <a:gd name="connsiteX1" fmla="*/ 241300 w 5347230"/>
                <a:gd name="connsiteY1" fmla="*/ 2721329 h 2757312"/>
                <a:gd name="connsiteX2" fmla="*/ 711200 w 5347230"/>
                <a:gd name="connsiteY2" fmla="*/ 2539295 h 2757312"/>
                <a:gd name="connsiteX3" fmla="*/ 1096434 w 5347230"/>
                <a:gd name="connsiteY3" fmla="*/ 2251429 h 2757312"/>
                <a:gd name="connsiteX4" fmla="*/ 1452034 w 5347230"/>
                <a:gd name="connsiteY4" fmla="*/ 1789995 h 2757312"/>
                <a:gd name="connsiteX5" fmla="*/ 1799167 w 5347230"/>
                <a:gd name="connsiteY5" fmla="*/ 1260829 h 2757312"/>
                <a:gd name="connsiteX6" fmla="*/ 2247900 w 5347230"/>
                <a:gd name="connsiteY6" fmla="*/ 621595 h 2757312"/>
                <a:gd name="connsiteX7" fmla="*/ 2637367 w 5347230"/>
                <a:gd name="connsiteY7" fmla="*/ 198262 h 2757312"/>
                <a:gd name="connsiteX8" fmla="*/ 2950634 w 5347230"/>
                <a:gd name="connsiteY8" fmla="*/ 28929 h 2757312"/>
                <a:gd name="connsiteX9" fmla="*/ 3213100 w 5347230"/>
                <a:gd name="connsiteY9" fmla="*/ 54328 h 2757312"/>
                <a:gd name="connsiteX10" fmla="*/ 3513667 w 5347230"/>
                <a:gd name="connsiteY10" fmla="*/ 354895 h 2757312"/>
                <a:gd name="connsiteX11" fmla="*/ 3822700 w 5347230"/>
                <a:gd name="connsiteY11" fmla="*/ 884062 h 2757312"/>
                <a:gd name="connsiteX12" fmla="*/ 4267200 w 5347230"/>
                <a:gd name="connsiteY12" fmla="*/ 1777295 h 2757312"/>
                <a:gd name="connsiteX13" fmla="*/ 4584700 w 5347230"/>
                <a:gd name="connsiteY13" fmla="*/ 2314929 h 2757312"/>
                <a:gd name="connsiteX14" fmla="*/ 4940300 w 5347230"/>
                <a:gd name="connsiteY14" fmla="*/ 2602795 h 2757312"/>
                <a:gd name="connsiteX15" fmla="*/ 5347230 w 5347230"/>
                <a:gd name="connsiteY15" fmla="*/ 2749375 h 2757312"/>
                <a:gd name="connsiteX0" fmla="*/ 0 w 5347230"/>
                <a:gd name="connsiteY0" fmla="*/ 2755195 h 2757312"/>
                <a:gd name="connsiteX1" fmla="*/ 241300 w 5347230"/>
                <a:gd name="connsiteY1" fmla="*/ 2721329 h 2757312"/>
                <a:gd name="connsiteX2" fmla="*/ 711200 w 5347230"/>
                <a:gd name="connsiteY2" fmla="*/ 2539295 h 2757312"/>
                <a:gd name="connsiteX3" fmla="*/ 1096434 w 5347230"/>
                <a:gd name="connsiteY3" fmla="*/ 2251429 h 2757312"/>
                <a:gd name="connsiteX4" fmla="*/ 1452034 w 5347230"/>
                <a:gd name="connsiteY4" fmla="*/ 1789995 h 2757312"/>
                <a:gd name="connsiteX5" fmla="*/ 1799167 w 5347230"/>
                <a:gd name="connsiteY5" fmla="*/ 1260829 h 2757312"/>
                <a:gd name="connsiteX6" fmla="*/ 2247900 w 5347230"/>
                <a:gd name="connsiteY6" fmla="*/ 621595 h 2757312"/>
                <a:gd name="connsiteX7" fmla="*/ 2637367 w 5347230"/>
                <a:gd name="connsiteY7" fmla="*/ 198262 h 2757312"/>
                <a:gd name="connsiteX8" fmla="*/ 2950634 w 5347230"/>
                <a:gd name="connsiteY8" fmla="*/ 28929 h 2757312"/>
                <a:gd name="connsiteX9" fmla="*/ 3213100 w 5347230"/>
                <a:gd name="connsiteY9" fmla="*/ 54328 h 2757312"/>
                <a:gd name="connsiteX10" fmla="*/ 3513667 w 5347230"/>
                <a:gd name="connsiteY10" fmla="*/ 354895 h 2757312"/>
                <a:gd name="connsiteX11" fmla="*/ 3822700 w 5347230"/>
                <a:gd name="connsiteY11" fmla="*/ 884062 h 2757312"/>
                <a:gd name="connsiteX12" fmla="*/ 4267200 w 5347230"/>
                <a:gd name="connsiteY12" fmla="*/ 1777295 h 2757312"/>
                <a:gd name="connsiteX13" fmla="*/ 4584700 w 5347230"/>
                <a:gd name="connsiteY13" fmla="*/ 2314929 h 2757312"/>
                <a:gd name="connsiteX14" fmla="*/ 4940300 w 5347230"/>
                <a:gd name="connsiteY14" fmla="*/ 2602795 h 2757312"/>
                <a:gd name="connsiteX15" fmla="*/ 5347230 w 5347230"/>
                <a:gd name="connsiteY15" fmla="*/ 2749375 h 2757312"/>
                <a:gd name="connsiteX0" fmla="*/ 0 w 5347230"/>
                <a:gd name="connsiteY0" fmla="*/ 2755195 h 2757312"/>
                <a:gd name="connsiteX1" fmla="*/ 241300 w 5347230"/>
                <a:gd name="connsiteY1" fmla="*/ 2721329 h 2757312"/>
                <a:gd name="connsiteX2" fmla="*/ 711200 w 5347230"/>
                <a:gd name="connsiteY2" fmla="*/ 2539295 h 2757312"/>
                <a:gd name="connsiteX3" fmla="*/ 1096434 w 5347230"/>
                <a:gd name="connsiteY3" fmla="*/ 2251429 h 2757312"/>
                <a:gd name="connsiteX4" fmla="*/ 1452034 w 5347230"/>
                <a:gd name="connsiteY4" fmla="*/ 1789995 h 2757312"/>
                <a:gd name="connsiteX5" fmla="*/ 1799167 w 5347230"/>
                <a:gd name="connsiteY5" fmla="*/ 1260829 h 2757312"/>
                <a:gd name="connsiteX6" fmla="*/ 2247900 w 5347230"/>
                <a:gd name="connsiteY6" fmla="*/ 621595 h 2757312"/>
                <a:gd name="connsiteX7" fmla="*/ 2637367 w 5347230"/>
                <a:gd name="connsiteY7" fmla="*/ 198262 h 2757312"/>
                <a:gd name="connsiteX8" fmla="*/ 2950634 w 5347230"/>
                <a:gd name="connsiteY8" fmla="*/ 28929 h 2757312"/>
                <a:gd name="connsiteX9" fmla="*/ 3213100 w 5347230"/>
                <a:gd name="connsiteY9" fmla="*/ 54328 h 2757312"/>
                <a:gd name="connsiteX10" fmla="*/ 3513667 w 5347230"/>
                <a:gd name="connsiteY10" fmla="*/ 354895 h 2757312"/>
                <a:gd name="connsiteX11" fmla="*/ 3822700 w 5347230"/>
                <a:gd name="connsiteY11" fmla="*/ 884062 h 2757312"/>
                <a:gd name="connsiteX12" fmla="*/ 4267200 w 5347230"/>
                <a:gd name="connsiteY12" fmla="*/ 1777295 h 2757312"/>
                <a:gd name="connsiteX13" fmla="*/ 4584700 w 5347230"/>
                <a:gd name="connsiteY13" fmla="*/ 2314929 h 2757312"/>
                <a:gd name="connsiteX14" fmla="*/ 4940300 w 5347230"/>
                <a:gd name="connsiteY14" fmla="*/ 2602795 h 2757312"/>
                <a:gd name="connsiteX15" fmla="*/ 5347230 w 5347230"/>
                <a:gd name="connsiteY15" fmla="*/ 2716037 h 2757312"/>
                <a:gd name="connsiteX0" fmla="*/ 0 w 5347230"/>
                <a:gd name="connsiteY0" fmla="*/ 2755195 h 2757312"/>
                <a:gd name="connsiteX1" fmla="*/ 241300 w 5347230"/>
                <a:gd name="connsiteY1" fmla="*/ 2721329 h 2757312"/>
                <a:gd name="connsiteX2" fmla="*/ 711200 w 5347230"/>
                <a:gd name="connsiteY2" fmla="*/ 2539295 h 2757312"/>
                <a:gd name="connsiteX3" fmla="*/ 1096434 w 5347230"/>
                <a:gd name="connsiteY3" fmla="*/ 2251429 h 2757312"/>
                <a:gd name="connsiteX4" fmla="*/ 1452034 w 5347230"/>
                <a:gd name="connsiteY4" fmla="*/ 1789995 h 2757312"/>
                <a:gd name="connsiteX5" fmla="*/ 1799167 w 5347230"/>
                <a:gd name="connsiteY5" fmla="*/ 1260829 h 2757312"/>
                <a:gd name="connsiteX6" fmla="*/ 2247900 w 5347230"/>
                <a:gd name="connsiteY6" fmla="*/ 621595 h 2757312"/>
                <a:gd name="connsiteX7" fmla="*/ 2637367 w 5347230"/>
                <a:gd name="connsiteY7" fmla="*/ 198262 h 2757312"/>
                <a:gd name="connsiteX8" fmla="*/ 2950634 w 5347230"/>
                <a:gd name="connsiteY8" fmla="*/ 28929 h 2757312"/>
                <a:gd name="connsiteX9" fmla="*/ 3213100 w 5347230"/>
                <a:gd name="connsiteY9" fmla="*/ 54328 h 2757312"/>
                <a:gd name="connsiteX10" fmla="*/ 3513667 w 5347230"/>
                <a:gd name="connsiteY10" fmla="*/ 354895 h 2757312"/>
                <a:gd name="connsiteX11" fmla="*/ 3822700 w 5347230"/>
                <a:gd name="connsiteY11" fmla="*/ 884062 h 2757312"/>
                <a:gd name="connsiteX12" fmla="*/ 4267200 w 5347230"/>
                <a:gd name="connsiteY12" fmla="*/ 1777295 h 2757312"/>
                <a:gd name="connsiteX13" fmla="*/ 4584700 w 5347230"/>
                <a:gd name="connsiteY13" fmla="*/ 2314929 h 2757312"/>
                <a:gd name="connsiteX14" fmla="*/ 4940300 w 5347230"/>
                <a:gd name="connsiteY14" fmla="*/ 2602795 h 2757312"/>
                <a:gd name="connsiteX15" fmla="*/ 5176732 w 5347230"/>
                <a:gd name="connsiteY15" fmla="*/ 2691907 h 2757312"/>
                <a:gd name="connsiteX16" fmla="*/ 5347230 w 5347230"/>
                <a:gd name="connsiteY16" fmla="*/ 2716037 h 2757312"/>
                <a:gd name="connsiteX0" fmla="*/ 0 w 5347230"/>
                <a:gd name="connsiteY0" fmla="*/ 2755195 h 2757312"/>
                <a:gd name="connsiteX1" fmla="*/ 241300 w 5347230"/>
                <a:gd name="connsiteY1" fmla="*/ 2721329 h 2757312"/>
                <a:gd name="connsiteX2" fmla="*/ 711200 w 5347230"/>
                <a:gd name="connsiteY2" fmla="*/ 2539295 h 2757312"/>
                <a:gd name="connsiteX3" fmla="*/ 1096434 w 5347230"/>
                <a:gd name="connsiteY3" fmla="*/ 2251429 h 2757312"/>
                <a:gd name="connsiteX4" fmla="*/ 1452034 w 5347230"/>
                <a:gd name="connsiteY4" fmla="*/ 1789995 h 2757312"/>
                <a:gd name="connsiteX5" fmla="*/ 1799167 w 5347230"/>
                <a:gd name="connsiteY5" fmla="*/ 1260829 h 2757312"/>
                <a:gd name="connsiteX6" fmla="*/ 2247900 w 5347230"/>
                <a:gd name="connsiteY6" fmla="*/ 621595 h 2757312"/>
                <a:gd name="connsiteX7" fmla="*/ 2637367 w 5347230"/>
                <a:gd name="connsiteY7" fmla="*/ 198262 h 2757312"/>
                <a:gd name="connsiteX8" fmla="*/ 2950634 w 5347230"/>
                <a:gd name="connsiteY8" fmla="*/ 28929 h 2757312"/>
                <a:gd name="connsiteX9" fmla="*/ 3213100 w 5347230"/>
                <a:gd name="connsiteY9" fmla="*/ 54328 h 2757312"/>
                <a:gd name="connsiteX10" fmla="*/ 3513667 w 5347230"/>
                <a:gd name="connsiteY10" fmla="*/ 354895 h 2757312"/>
                <a:gd name="connsiteX11" fmla="*/ 3822700 w 5347230"/>
                <a:gd name="connsiteY11" fmla="*/ 884062 h 2757312"/>
                <a:gd name="connsiteX12" fmla="*/ 4267200 w 5347230"/>
                <a:gd name="connsiteY12" fmla="*/ 1777295 h 2757312"/>
                <a:gd name="connsiteX13" fmla="*/ 4584700 w 5347230"/>
                <a:gd name="connsiteY13" fmla="*/ 2314929 h 2757312"/>
                <a:gd name="connsiteX14" fmla="*/ 4915535 w 5347230"/>
                <a:gd name="connsiteY14" fmla="*/ 2589460 h 2757312"/>
                <a:gd name="connsiteX15" fmla="*/ 5176732 w 5347230"/>
                <a:gd name="connsiteY15" fmla="*/ 2691907 h 2757312"/>
                <a:gd name="connsiteX16" fmla="*/ 5347230 w 5347230"/>
                <a:gd name="connsiteY16" fmla="*/ 2716037 h 2757312"/>
                <a:gd name="connsiteX0" fmla="*/ 0 w 5331990"/>
                <a:gd name="connsiteY0" fmla="*/ 2749375 h 2756342"/>
                <a:gd name="connsiteX1" fmla="*/ 226060 w 5331990"/>
                <a:gd name="connsiteY1" fmla="*/ 2721329 h 2756342"/>
                <a:gd name="connsiteX2" fmla="*/ 695960 w 5331990"/>
                <a:gd name="connsiteY2" fmla="*/ 2539295 h 2756342"/>
                <a:gd name="connsiteX3" fmla="*/ 1081194 w 5331990"/>
                <a:gd name="connsiteY3" fmla="*/ 2251429 h 2756342"/>
                <a:gd name="connsiteX4" fmla="*/ 1436794 w 5331990"/>
                <a:gd name="connsiteY4" fmla="*/ 1789995 h 2756342"/>
                <a:gd name="connsiteX5" fmla="*/ 1783927 w 5331990"/>
                <a:gd name="connsiteY5" fmla="*/ 1260829 h 2756342"/>
                <a:gd name="connsiteX6" fmla="*/ 2232660 w 5331990"/>
                <a:gd name="connsiteY6" fmla="*/ 621595 h 2756342"/>
                <a:gd name="connsiteX7" fmla="*/ 2622127 w 5331990"/>
                <a:gd name="connsiteY7" fmla="*/ 198262 h 2756342"/>
                <a:gd name="connsiteX8" fmla="*/ 2935394 w 5331990"/>
                <a:gd name="connsiteY8" fmla="*/ 28929 h 2756342"/>
                <a:gd name="connsiteX9" fmla="*/ 3197860 w 5331990"/>
                <a:gd name="connsiteY9" fmla="*/ 54328 h 2756342"/>
                <a:gd name="connsiteX10" fmla="*/ 3498427 w 5331990"/>
                <a:gd name="connsiteY10" fmla="*/ 354895 h 2756342"/>
                <a:gd name="connsiteX11" fmla="*/ 3807460 w 5331990"/>
                <a:gd name="connsiteY11" fmla="*/ 884062 h 2756342"/>
                <a:gd name="connsiteX12" fmla="*/ 4251960 w 5331990"/>
                <a:gd name="connsiteY12" fmla="*/ 1777295 h 2756342"/>
                <a:gd name="connsiteX13" fmla="*/ 4569460 w 5331990"/>
                <a:gd name="connsiteY13" fmla="*/ 2314929 h 2756342"/>
                <a:gd name="connsiteX14" fmla="*/ 4900295 w 5331990"/>
                <a:gd name="connsiteY14" fmla="*/ 2589460 h 2756342"/>
                <a:gd name="connsiteX15" fmla="*/ 5161492 w 5331990"/>
                <a:gd name="connsiteY15" fmla="*/ 2691907 h 2756342"/>
                <a:gd name="connsiteX16" fmla="*/ 5331990 w 5331990"/>
                <a:gd name="connsiteY16" fmla="*/ 2716037 h 2756342"/>
                <a:gd name="connsiteX0" fmla="*/ 0 w 5343420"/>
                <a:gd name="connsiteY0" fmla="*/ 2716037 h 2750786"/>
                <a:gd name="connsiteX1" fmla="*/ 237490 w 5343420"/>
                <a:gd name="connsiteY1" fmla="*/ 2721329 h 2750786"/>
                <a:gd name="connsiteX2" fmla="*/ 707390 w 5343420"/>
                <a:gd name="connsiteY2" fmla="*/ 2539295 h 2750786"/>
                <a:gd name="connsiteX3" fmla="*/ 1092624 w 5343420"/>
                <a:gd name="connsiteY3" fmla="*/ 2251429 h 2750786"/>
                <a:gd name="connsiteX4" fmla="*/ 1448224 w 5343420"/>
                <a:gd name="connsiteY4" fmla="*/ 1789995 h 2750786"/>
                <a:gd name="connsiteX5" fmla="*/ 1795357 w 5343420"/>
                <a:gd name="connsiteY5" fmla="*/ 1260829 h 2750786"/>
                <a:gd name="connsiteX6" fmla="*/ 2244090 w 5343420"/>
                <a:gd name="connsiteY6" fmla="*/ 621595 h 2750786"/>
                <a:gd name="connsiteX7" fmla="*/ 2633557 w 5343420"/>
                <a:gd name="connsiteY7" fmla="*/ 198262 h 2750786"/>
                <a:gd name="connsiteX8" fmla="*/ 2946824 w 5343420"/>
                <a:gd name="connsiteY8" fmla="*/ 28929 h 2750786"/>
                <a:gd name="connsiteX9" fmla="*/ 3209290 w 5343420"/>
                <a:gd name="connsiteY9" fmla="*/ 54328 h 2750786"/>
                <a:gd name="connsiteX10" fmla="*/ 3509857 w 5343420"/>
                <a:gd name="connsiteY10" fmla="*/ 354895 h 2750786"/>
                <a:gd name="connsiteX11" fmla="*/ 3818890 w 5343420"/>
                <a:gd name="connsiteY11" fmla="*/ 884062 h 2750786"/>
                <a:gd name="connsiteX12" fmla="*/ 4263390 w 5343420"/>
                <a:gd name="connsiteY12" fmla="*/ 1777295 h 2750786"/>
                <a:gd name="connsiteX13" fmla="*/ 4580890 w 5343420"/>
                <a:gd name="connsiteY13" fmla="*/ 2314929 h 2750786"/>
                <a:gd name="connsiteX14" fmla="*/ 4911725 w 5343420"/>
                <a:gd name="connsiteY14" fmla="*/ 2589460 h 2750786"/>
                <a:gd name="connsiteX15" fmla="*/ 5172922 w 5343420"/>
                <a:gd name="connsiteY15" fmla="*/ 2691907 h 2750786"/>
                <a:gd name="connsiteX16" fmla="*/ 5343420 w 5343420"/>
                <a:gd name="connsiteY16" fmla="*/ 2716037 h 2750786"/>
                <a:gd name="connsiteX0" fmla="*/ 0 w 5343420"/>
                <a:gd name="connsiteY0" fmla="*/ 2716037 h 2731736"/>
                <a:gd name="connsiteX1" fmla="*/ 292735 w 5343420"/>
                <a:gd name="connsiteY1" fmla="*/ 2702279 h 2731736"/>
                <a:gd name="connsiteX2" fmla="*/ 707390 w 5343420"/>
                <a:gd name="connsiteY2" fmla="*/ 2539295 h 2731736"/>
                <a:gd name="connsiteX3" fmla="*/ 1092624 w 5343420"/>
                <a:gd name="connsiteY3" fmla="*/ 2251429 h 2731736"/>
                <a:gd name="connsiteX4" fmla="*/ 1448224 w 5343420"/>
                <a:gd name="connsiteY4" fmla="*/ 1789995 h 2731736"/>
                <a:gd name="connsiteX5" fmla="*/ 1795357 w 5343420"/>
                <a:gd name="connsiteY5" fmla="*/ 1260829 h 2731736"/>
                <a:gd name="connsiteX6" fmla="*/ 2244090 w 5343420"/>
                <a:gd name="connsiteY6" fmla="*/ 621595 h 2731736"/>
                <a:gd name="connsiteX7" fmla="*/ 2633557 w 5343420"/>
                <a:gd name="connsiteY7" fmla="*/ 198262 h 2731736"/>
                <a:gd name="connsiteX8" fmla="*/ 2946824 w 5343420"/>
                <a:gd name="connsiteY8" fmla="*/ 28929 h 2731736"/>
                <a:gd name="connsiteX9" fmla="*/ 3209290 w 5343420"/>
                <a:gd name="connsiteY9" fmla="*/ 54328 h 2731736"/>
                <a:gd name="connsiteX10" fmla="*/ 3509857 w 5343420"/>
                <a:gd name="connsiteY10" fmla="*/ 354895 h 2731736"/>
                <a:gd name="connsiteX11" fmla="*/ 3818890 w 5343420"/>
                <a:gd name="connsiteY11" fmla="*/ 884062 h 2731736"/>
                <a:gd name="connsiteX12" fmla="*/ 4263390 w 5343420"/>
                <a:gd name="connsiteY12" fmla="*/ 1777295 h 2731736"/>
                <a:gd name="connsiteX13" fmla="*/ 4580890 w 5343420"/>
                <a:gd name="connsiteY13" fmla="*/ 2314929 h 2731736"/>
                <a:gd name="connsiteX14" fmla="*/ 4911725 w 5343420"/>
                <a:gd name="connsiteY14" fmla="*/ 2589460 h 2731736"/>
                <a:gd name="connsiteX15" fmla="*/ 5172922 w 5343420"/>
                <a:gd name="connsiteY15" fmla="*/ 2691907 h 2731736"/>
                <a:gd name="connsiteX16" fmla="*/ 5343420 w 5343420"/>
                <a:gd name="connsiteY16" fmla="*/ 2716037 h 2731736"/>
                <a:gd name="connsiteX0" fmla="*/ 0 w 5345325"/>
                <a:gd name="connsiteY0" fmla="*/ 2723657 h 2733006"/>
                <a:gd name="connsiteX1" fmla="*/ 294640 w 5345325"/>
                <a:gd name="connsiteY1" fmla="*/ 2702279 h 2733006"/>
                <a:gd name="connsiteX2" fmla="*/ 709295 w 5345325"/>
                <a:gd name="connsiteY2" fmla="*/ 2539295 h 2733006"/>
                <a:gd name="connsiteX3" fmla="*/ 1094529 w 5345325"/>
                <a:gd name="connsiteY3" fmla="*/ 2251429 h 2733006"/>
                <a:gd name="connsiteX4" fmla="*/ 1450129 w 5345325"/>
                <a:gd name="connsiteY4" fmla="*/ 1789995 h 2733006"/>
                <a:gd name="connsiteX5" fmla="*/ 1797262 w 5345325"/>
                <a:gd name="connsiteY5" fmla="*/ 1260829 h 2733006"/>
                <a:gd name="connsiteX6" fmla="*/ 2245995 w 5345325"/>
                <a:gd name="connsiteY6" fmla="*/ 621595 h 2733006"/>
                <a:gd name="connsiteX7" fmla="*/ 2635462 w 5345325"/>
                <a:gd name="connsiteY7" fmla="*/ 198262 h 2733006"/>
                <a:gd name="connsiteX8" fmla="*/ 2948729 w 5345325"/>
                <a:gd name="connsiteY8" fmla="*/ 28929 h 2733006"/>
                <a:gd name="connsiteX9" fmla="*/ 3211195 w 5345325"/>
                <a:gd name="connsiteY9" fmla="*/ 54328 h 2733006"/>
                <a:gd name="connsiteX10" fmla="*/ 3511762 w 5345325"/>
                <a:gd name="connsiteY10" fmla="*/ 354895 h 2733006"/>
                <a:gd name="connsiteX11" fmla="*/ 3820795 w 5345325"/>
                <a:gd name="connsiteY11" fmla="*/ 884062 h 2733006"/>
                <a:gd name="connsiteX12" fmla="*/ 4265295 w 5345325"/>
                <a:gd name="connsiteY12" fmla="*/ 1777295 h 2733006"/>
                <a:gd name="connsiteX13" fmla="*/ 4582795 w 5345325"/>
                <a:gd name="connsiteY13" fmla="*/ 2314929 h 2733006"/>
                <a:gd name="connsiteX14" fmla="*/ 4913630 w 5345325"/>
                <a:gd name="connsiteY14" fmla="*/ 2589460 h 2733006"/>
                <a:gd name="connsiteX15" fmla="*/ 5174827 w 5345325"/>
                <a:gd name="connsiteY15" fmla="*/ 2691907 h 2733006"/>
                <a:gd name="connsiteX16" fmla="*/ 5345325 w 5345325"/>
                <a:gd name="connsiteY16" fmla="*/ 2716037 h 2733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345325" h="2733006">
                  <a:moveTo>
                    <a:pt x="0" y="2723657"/>
                  </a:moveTo>
                  <a:cubicBezTo>
                    <a:pt x="61383" y="2724715"/>
                    <a:pt x="176424" y="2733006"/>
                    <a:pt x="294640" y="2702279"/>
                  </a:cubicBezTo>
                  <a:cubicBezTo>
                    <a:pt x="412856" y="2671552"/>
                    <a:pt x="575980" y="2614437"/>
                    <a:pt x="709295" y="2539295"/>
                  </a:cubicBezTo>
                  <a:cubicBezTo>
                    <a:pt x="842610" y="2464153"/>
                    <a:pt x="971057" y="2376312"/>
                    <a:pt x="1094529" y="2251429"/>
                  </a:cubicBezTo>
                  <a:cubicBezTo>
                    <a:pt x="1218001" y="2126546"/>
                    <a:pt x="1333007" y="1955095"/>
                    <a:pt x="1450129" y="1789995"/>
                  </a:cubicBezTo>
                  <a:cubicBezTo>
                    <a:pt x="1567251" y="1624895"/>
                    <a:pt x="1664618" y="1455562"/>
                    <a:pt x="1797262" y="1260829"/>
                  </a:cubicBezTo>
                  <a:cubicBezTo>
                    <a:pt x="1929906" y="1066096"/>
                    <a:pt x="2106295" y="798689"/>
                    <a:pt x="2245995" y="621595"/>
                  </a:cubicBezTo>
                  <a:cubicBezTo>
                    <a:pt x="2385695" y="444501"/>
                    <a:pt x="2518340" y="297040"/>
                    <a:pt x="2635462" y="198262"/>
                  </a:cubicBezTo>
                  <a:cubicBezTo>
                    <a:pt x="2752584" y="99484"/>
                    <a:pt x="2852774" y="52918"/>
                    <a:pt x="2948729" y="28929"/>
                  </a:cubicBezTo>
                  <a:cubicBezTo>
                    <a:pt x="3044684" y="4940"/>
                    <a:pt x="3117356" y="0"/>
                    <a:pt x="3211195" y="54328"/>
                  </a:cubicBezTo>
                  <a:cubicBezTo>
                    <a:pt x="3305034" y="108656"/>
                    <a:pt x="3410162" y="216606"/>
                    <a:pt x="3511762" y="354895"/>
                  </a:cubicBezTo>
                  <a:cubicBezTo>
                    <a:pt x="3613362" y="493184"/>
                    <a:pt x="3695206" y="646995"/>
                    <a:pt x="3820795" y="884062"/>
                  </a:cubicBezTo>
                  <a:cubicBezTo>
                    <a:pt x="3946384" y="1121129"/>
                    <a:pt x="4138295" y="1538817"/>
                    <a:pt x="4265295" y="1777295"/>
                  </a:cubicBezTo>
                  <a:cubicBezTo>
                    <a:pt x="4392295" y="2015773"/>
                    <a:pt x="4474739" y="2179568"/>
                    <a:pt x="4582795" y="2314929"/>
                  </a:cubicBezTo>
                  <a:cubicBezTo>
                    <a:pt x="4690851" y="2450290"/>
                    <a:pt x="4814958" y="2526630"/>
                    <a:pt x="4913630" y="2589460"/>
                  </a:cubicBezTo>
                  <a:cubicBezTo>
                    <a:pt x="5012302" y="2652290"/>
                    <a:pt x="5102878" y="2670811"/>
                    <a:pt x="5174827" y="2691907"/>
                  </a:cubicBezTo>
                  <a:cubicBezTo>
                    <a:pt x="5246776" y="2713003"/>
                    <a:pt x="5320719" y="2710428"/>
                    <a:pt x="5345325" y="2716037"/>
                  </a:cubicBezTo>
                </a:path>
              </a:pathLst>
            </a:custGeom>
            <a:ln w="57150"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400" dirty="0">
                <a:latin typeface="Arial"/>
              </a:endParaRPr>
            </a:p>
          </p:txBody>
        </p:sp>
        <p:grpSp>
          <p:nvGrpSpPr>
            <p:cNvPr id="92" name="Group 91"/>
            <p:cNvGrpSpPr/>
            <p:nvPr/>
          </p:nvGrpSpPr>
          <p:grpSpPr>
            <a:xfrm>
              <a:off x="2028050" y="1108710"/>
              <a:ext cx="5594277" cy="3429000"/>
              <a:chOff x="2028050" y="1104900"/>
              <a:chExt cx="5594277" cy="3429000"/>
            </a:xfrm>
          </p:grpSpPr>
          <p:cxnSp>
            <p:nvCxnSpPr>
              <p:cNvPr id="39" name="Straight Connector 38"/>
              <p:cNvCxnSpPr/>
              <p:nvPr/>
            </p:nvCxnSpPr>
            <p:spPr>
              <a:xfrm>
                <a:off x="2028092" y="4214605"/>
                <a:ext cx="5594235" cy="0"/>
              </a:xfrm>
              <a:prstGeom prst="line">
                <a:avLst/>
              </a:prstGeom>
              <a:ln w="19050">
                <a:solidFill>
                  <a:schemeClr val="tx1">
                    <a:lumMod val="75000"/>
                    <a:lumOff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49" name="Group 48"/>
              <p:cNvGrpSpPr/>
              <p:nvPr/>
            </p:nvGrpSpPr>
            <p:grpSpPr>
              <a:xfrm>
                <a:off x="2028050" y="1104900"/>
                <a:ext cx="3705443" cy="3429000"/>
                <a:chOff x="2028050" y="1104900"/>
                <a:chExt cx="3705443" cy="3429000"/>
              </a:xfrm>
            </p:grpSpPr>
            <p:cxnSp>
              <p:nvCxnSpPr>
                <p:cNvPr id="36" name="Straight Connector 7"/>
                <p:cNvCxnSpPr/>
                <p:nvPr/>
              </p:nvCxnSpPr>
              <p:spPr>
                <a:xfrm>
                  <a:off x="2028050" y="1104900"/>
                  <a:ext cx="0" cy="3429000"/>
                </a:xfrm>
                <a:prstGeom prst="line">
                  <a:avLst/>
                </a:prstGeom>
                <a:ln w="19050">
                  <a:solidFill>
                    <a:schemeClr val="tx1">
                      <a:lumMod val="75000"/>
                      <a:lumOff val="25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 name="Straight Connector 7"/>
                <p:cNvCxnSpPr/>
                <p:nvPr/>
              </p:nvCxnSpPr>
              <p:spPr>
                <a:xfrm>
                  <a:off x="3723718" y="1104900"/>
                  <a:ext cx="0" cy="3429000"/>
                </a:xfrm>
                <a:prstGeom prst="line">
                  <a:avLst/>
                </a:prstGeom>
                <a:ln w="19050">
                  <a:solidFill>
                    <a:schemeClr val="tx1">
                      <a:lumMod val="75000"/>
                      <a:lumOff val="25000"/>
                    </a:schemeClr>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7" name="Straight Connector 7"/>
                <p:cNvCxnSpPr/>
                <p:nvPr/>
              </p:nvCxnSpPr>
              <p:spPr>
                <a:xfrm>
                  <a:off x="5733493" y="1104900"/>
                  <a:ext cx="0" cy="3429000"/>
                </a:xfrm>
                <a:prstGeom prst="line">
                  <a:avLst/>
                </a:prstGeom>
                <a:ln w="19050">
                  <a:solidFill>
                    <a:schemeClr val="tx1">
                      <a:lumMod val="75000"/>
                      <a:lumOff val="25000"/>
                    </a:schemeClr>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sp>
          <p:nvSpPr>
            <p:cNvPr id="16" name="Rectangle 15"/>
            <p:cNvSpPr/>
            <p:nvPr/>
          </p:nvSpPr>
          <p:spPr>
            <a:xfrm>
              <a:off x="3776778" y="945907"/>
              <a:ext cx="1898089" cy="276999"/>
            </a:xfrm>
            <a:prstGeom prst="rect">
              <a:avLst/>
            </a:prstGeom>
          </p:spPr>
          <p:txBody>
            <a:bodyPr wrap="square">
              <a:spAutoFit/>
            </a:bodyPr>
            <a:lstStyle/>
            <a:p>
              <a:pPr algn="ctr" defTabSz="685783">
                <a:defRPr/>
              </a:pPr>
              <a:r>
                <a:rPr lang="en-US" sz="1200" b="1" kern="0" dirty="0">
                  <a:latin typeface="Arial"/>
                  <a:ea typeface="MS PGothic" pitchFamily="34" charset="-128"/>
                  <a:cs typeface="Arial" charset="0"/>
                </a:rPr>
                <a:t>Combination Oral Therapy</a:t>
              </a:r>
            </a:p>
          </p:txBody>
        </p:sp>
        <p:sp>
          <p:nvSpPr>
            <p:cNvPr id="50" name="Rectangle 49"/>
            <p:cNvSpPr/>
            <p:nvPr/>
          </p:nvSpPr>
          <p:spPr>
            <a:xfrm>
              <a:off x="2059200" y="945907"/>
              <a:ext cx="1641600" cy="276999"/>
            </a:xfrm>
            <a:prstGeom prst="rect">
              <a:avLst/>
            </a:prstGeom>
          </p:spPr>
          <p:txBody>
            <a:bodyPr wrap="square">
              <a:spAutoFit/>
            </a:bodyPr>
            <a:lstStyle/>
            <a:p>
              <a:pPr algn="ctr" defTabSz="685783">
                <a:defRPr/>
              </a:pPr>
              <a:r>
                <a:rPr lang="en-US" sz="1200" b="1" kern="0" dirty="0">
                  <a:latin typeface="Arial"/>
                  <a:ea typeface="MS PGothic" pitchFamily="34" charset="-128"/>
                  <a:cs typeface="Arial" charset="0"/>
                </a:rPr>
                <a:t>Monotherapy</a:t>
              </a:r>
            </a:p>
          </p:txBody>
        </p:sp>
        <p:sp>
          <p:nvSpPr>
            <p:cNvPr id="51" name="Rectangle 50"/>
            <p:cNvSpPr/>
            <p:nvPr/>
          </p:nvSpPr>
          <p:spPr>
            <a:xfrm>
              <a:off x="5787611" y="945907"/>
              <a:ext cx="1832389" cy="646331"/>
            </a:xfrm>
            <a:prstGeom prst="rect">
              <a:avLst/>
            </a:prstGeom>
          </p:spPr>
          <p:txBody>
            <a:bodyPr wrap="square">
              <a:spAutoFit/>
            </a:bodyPr>
            <a:lstStyle/>
            <a:p>
              <a:pPr algn="ctr" defTabSz="685783">
                <a:defRPr/>
              </a:pPr>
              <a:r>
                <a:rPr lang="en-US" sz="1200" b="1" kern="0" dirty="0">
                  <a:latin typeface="Arial"/>
                  <a:ea typeface="MS PGothic" pitchFamily="34" charset="-128"/>
                  <a:cs typeface="Arial" charset="0"/>
                </a:rPr>
                <a:t>Combination Therapy Including</a:t>
              </a:r>
              <a:br>
                <a:rPr lang="en-US" sz="1200" b="1" kern="0" dirty="0">
                  <a:latin typeface="Arial"/>
                  <a:ea typeface="MS PGothic" pitchFamily="34" charset="-128"/>
                  <a:cs typeface="Arial" charset="0"/>
                </a:rPr>
              </a:br>
              <a:r>
                <a:rPr lang="en-US" sz="1200" b="1" kern="0" dirty="0">
                  <a:latin typeface="Arial"/>
                  <a:ea typeface="MS PGothic" pitchFamily="34" charset="-128"/>
                  <a:cs typeface="Arial" charset="0"/>
                </a:rPr>
                <a:t>Parenteral Therapy</a:t>
              </a:r>
            </a:p>
          </p:txBody>
        </p:sp>
        <p:sp>
          <p:nvSpPr>
            <p:cNvPr id="12" name="TextBox 11"/>
            <p:cNvSpPr txBox="1"/>
            <p:nvPr/>
          </p:nvSpPr>
          <p:spPr>
            <a:xfrm rot="16200000">
              <a:off x="435380" y="2784158"/>
              <a:ext cx="2806098" cy="108502"/>
            </a:xfrm>
            <a:prstGeom prst="rect">
              <a:avLst/>
            </a:prstGeom>
            <a:noFill/>
          </p:spPr>
          <p:txBody>
            <a:bodyPr wrap="square" lIns="0" tIns="0" rIns="0" bIns="0" rtlCol="0">
              <a:spAutoFit/>
            </a:bodyPr>
            <a:lstStyle/>
            <a:p>
              <a:pPr algn="ctr" defTabSz="685783">
                <a:defRPr/>
              </a:pPr>
              <a:r>
                <a:rPr lang="en-US" sz="1200" b="1" kern="0" dirty="0">
                  <a:latin typeface="Arial"/>
                  <a:ea typeface="MS PGothic" pitchFamily="34" charset="-128"/>
                  <a:cs typeface="Arial" pitchFamily="34" charset="0"/>
                </a:rPr>
                <a:t>No. of Patients</a:t>
              </a:r>
            </a:p>
          </p:txBody>
        </p:sp>
        <p:grpSp>
          <p:nvGrpSpPr>
            <p:cNvPr id="57" name="Group 56"/>
            <p:cNvGrpSpPr/>
            <p:nvPr/>
          </p:nvGrpSpPr>
          <p:grpSpPr>
            <a:xfrm>
              <a:off x="2028825" y="4302415"/>
              <a:ext cx="1695268" cy="143903"/>
              <a:chOff x="2028825" y="4302415"/>
              <a:chExt cx="1695268" cy="143903"/>
            </a:xfrm>
          </p:grpSpPr>
          <p:sp>
            <p:nvSpPr>
              <p:cNvPr id="13" name="TextBox 12"/>
              <p:cNvSpPr txBox="1"/>
              <p:nvPr/>
            </p:nvSpPr>
            <p:spPr>
              <a:xfrm>
                <a:off x="2028825" y="4302415"/>
                <a:ext cx="1695268" cy="143903"/>
              </a:xfrm>
              <a:prstGeom prst="rect">
                <a:avLst/>
              </a:prstGeom>
              <a:noFill/>
            </p:spPr>
            <p:txBody>
              <a:bodyPr wrap="square" lIns="0" tIns="0" rIns="0" bIns="0" rtlCol="0">
                <a:spAutoFit/>
              </a:bodyPr>
              <a:lstStyle/>
              <a:p>
                <a:pPr algn="ctr" defTabSz="685783">
                  <a:defRPr/>
                </a:pPr>
                <a:r>
                  <a:rPr lang="en-US" sz="1200" b="1" kern="0" dirty="0">
                    <a:latin typeface="Arial"/>
                    <a:ea typeface="MS PGothic" pitchFamily="34" charset="-128"/>
                    <a:cs typeface="Arial" pitchFamily="34" charset="0"/>
                  </a:rPr>
                  <a:t>Low Risk</a:t>
                </a:r>
              </a:p>
            </p:txBody>
          </p:sp>
          <p:cxnSp>
            <p:nvCxnSpPr>
              <p:cNvPr id="55" name="Straight Arrow Connector 54"/>
              <p:cNvCxnSpPr/>
              <p:nvPr/>
            </p:nvCxnSpPr>
            <p:spPr>
              <a:xfrm>
                <a:off x="3201988" y="4397828"/>
                <a:ext cx="515483" cy="0"/>
              </a:xfrm>
              <a:prstGeom prst="straightConnector1">
                <a:avLst/>
              </a:prstGeom>
              <a:ln w="19050">
                <a:solidFill>
                  <a:srgbClr val="00B05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a:off x="2028825" y="4397828"/>
                <a:ext cx="512775" cy="0"/>
              </a:xfrm>
              <a:prstGeom prst="straightConnector1">
                <a:avLst/>
              </a:prstGeom>
              <a:ln w="19050">
                <a:solidFill>
                  <a:srgbClr val="00B05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58" name="Group 57"/>
            <p:cNvGrpSpPr/>
            <p:nvPr/>
          </p:nvGrpSpPr>
          <p:grpSpPr>
            <a:xfrm>
              <a:off x="3721735" y="4302415"/>
              <a:ext cx="2005329" cy="143903"/>
              <a:chOff x="1718764" y="4302415"/>
              <a:chExt cx="2005329" cy="143903"/>
            </a:xfrm>
          </p:grpSpPr>
          <p:sp>
            <p:nvSpPr>
              <p:cNvPr id="59" name="TextBox 58"/>
              <p:cNvSpPr txBox="1"/>
              <p:nvPr/>
            </p:nvSpPr>
            <p:spPr>
              <a:xfrm>
                <a:off x="1718764" y="4302415"/>
                <a:ext cx="2005329" cy="143903"/>
              </a:xfrm>
              <a:prstGeom prst="rect">
                <a:avLst/>
              </a:prstGeom>
              <a:noFill/>
            </p:spPr>
            <p:txBody>
              <a:bodyPr wrap="square" lIns="0" tIns="0" rIns="0" bIns="0" rtlCol="0">
                <a:spAutoFit/>
              </a:bodyPr>
              <a:lstStyle/>
              <a:p>
                <a:pPr algn="ctr" defTabSz="685783">
                  <a:defRPr/>
                </a:pPr>
                <a:r>
                  <a:rPr lang="en-US" sz="1200" b="1" kern="0" dirty="0">
                    <a:latin typeface="Arial"/>
                    <a:ea typeface="MS PGothic" pitchFamily="34" charset="-128"/>
                    <a:cs typeface="Arial" pitchFamily="34" charset="0"/>
                  </a:rPr>
                  <a:t>Intermediate Risk</a:t>
                </a:r>
              </a:p>
            </p:txBody>
          </p:sp>
          <p:cxnSp>
            <p:nvCxnSpPr>
              <p:cNvPr id="60" name="Straight Arrow Connector 59"/>
              <p:cNvCxnSpPr/>
              <p:nvPr/>
            </p:nvCxnSpPr>
            <p:spPr>
              <a:xfrm>
                <a:off x="3347357" y="4397828"/>
                <a:ext cx="370114" cy="0"/>
              </a:xfrm>
              <a:prstGeom prst="straightConnector1">
                <a:avLst/>
              </a:prstGeom>
              <a:ln w="19050">
                <a:solidFill>
                  <a:srgbClr val="FFC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a:off x="1725386" y="4397828"/>
                <a:ext cx="370114" cy="0"/>
              </a:xfrm>
              <a:prstGeom prst="straightConnector1">
                <a:avLst/>
              </a:prstGeom>
              <a:ln w="19050">
                <a:solidFill>
                  <a:srgbClr val="FFC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62" name="Group 61"/>
            <p:cNvGrpSpPr/>
            <p:nvPr/>
          </p:nvGrpSpPr>
          <p:grpSpPr>
            <a:xfrm>
              <a:off x="5741035" y="4302415"/>
              <a:ext cx="2005329" cy="143903"/>
              <a:chOff x="1718764" y="4302415"/>
              <a:chExt cx="2005329" cy="143903"/>
            </a:xfrm>
          </p:grpSpPr>
          <p:sp>
            <p:nvSpPr>
              <p:cNvPr id="63" name="TextBox 62"/>
              <p:cNvSpPr txBox="1"/>
              <p:nvPr/>
            </p:nvSpPr>
            <p:spPr>
              <a:xfrm>
                <a:off x="1718764" y="4302415"/>
                <a:ext cx="2005329" cy="143903"/>
              </a:xfrm>
              <a:prstGeom prst="rect">
                <a:avLst/>
              </a:prstGeom>
              <a:noFill/>
            </p:spPr>
            <p:txBody>
              <a:bodyPr wrap="square" lIns="0" tIns="0" rIns="0" bIns="0" rtlCol="0">
                <a:spAutoFit/>
              </a:bodyPr>
              <a:lstStyle/>
              <a:p>
                <a:pPr algn="ctr" defTabSz="685783">
                  <a:defRPr/>
                </a:pPr>
                <a:r>
                  <a:rPr lang="en-US" sz="1200" b="1" kern="0" dirty="0">
                    <a:latin typeface="Arial"/>
                    <a:ea typeface="MS PGothic" pitchFamily="34" charset="-128"/>
                    <a:cs typeface="Arial" pitchFamily="34" charset="0"/>
                  </a:rPr>
                  <a:t>High Risk</a:t>
                </a:r>
              </a:p>
            </p:txBody>
          </p:sp>
          <p:cxnSp>
            <p:nvCxnSpPr>
              <p:cNvPr id="64" name="Straight Arrow Connector 63"/>
              <p:cNvCxnSpPr/>
              <p:nvPr/>
            </p:nvCxnSpPr>
            <p:spPr>
              <a:xfrm>
                <a:off x="3031672" y="4397828"/>
                <a:ext cx="685799" cy="0"/>
              </a:xfrm>
              <a:prstGeom prst="straightConnector1">
                <a:avLst/>
              </a:prstGeom>
              <a:ln w="1905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a:off x="1725386" y="4397828"/>
                <a:ext cx="664029" cy="0"/>
              </a:xfrm>
              <a:prstGeom prst="straightConnector1">
                <a:avLst/>
              </a:prstGeom>
              <a:ln w="1905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grpSp>
      <p:sp>
        <p:nvSpPr>
          <p:cNvPr id="4" name="TextBox 3">
            <a:extLst>
              <a:ext uri="{FF2B5EF4-FFF2-40B4-BE49-F238E27FC236}">
                <a16:creationId xmlns:a16="http://schemas.microsoft.com/office/drawing/2014/main" id="{87C90ACF-0426-B245-8944-5F87849D6FE7}"/>
              </a:ext>
            </a:extLst>
          </p:cNvPr>
          <p:cNvSpPr txBox="1"/>
          <p:nvPr/>
        </p:nvSpPr>
        <p:spPr>
          <a:xfrm>
            <a:off x="4207123" y="4110796"/>
            <a:ext cx="3212141" cy="1200329"/>
          </a:xfrm>
          <a:prstGeom prst="rect">
            <a:avLst/>
          </a:prstGeom>
          <a:noFill/>
        </p:spPr>
        <p:txBody>
          <a:bodyPr wrap="square" rtlCol="0">
            <a:spAutoFit/>
          </a:bodyPr>
          <a:lstStyle/>
          <a:p>
            <a:pPr algn="ctr"/>
            <a:r>
              <a:rPr lang="en-US" b="1" dirty="0"/>
              <a:t>Approximately 70% of PAH patients fall into the INTERMEDIATE-risk category at initial diagnosis</a:t>
            </a:r>
          </a:p>
        </p:txBody>
      </p:sp>
      <p:sp>
        <p:nvSpPr>
          <p:cNvPr id="5" name="TextBox 4">
            <a:extLst>
              <a:ext uri="{FF2B5EF4-FFF2-40B4-BE49-F238E27FC236}">
                <a16:creationId xmlns:a16="http://schemas.microsoft.com/office/drawing/2014/main" id="{69DA9F83-1596-9340-B586-4FA62ED8ACEA}"/>
              </a:ext>
            </a:extLst>
          </p:cNvPr>
          <p:cNvSpPr txBox="1"/>
          <p:nvPr/>
        </p:nvSpPr>
        <p:spPr>
          <a:xfrm>
            <a:off x="9243614" y="2926800"/>
            <a:ext cx="2482023" cy="646331"/>
          </a:xfrm>
          <a:prstGeom prst="rect">
            <a:avLst/>
          </a:prstGeom>
          <a:solidFill>
            <a:schemeClr val="accent4">
              <a:lumMod val="50000"/>
            </a:schemeClr>
          </a:solidFill>
        </p:spPr>
        <p:txBody>
          <a:bodyPr wrap="square" rtlCol="0">
            <a:spAutoFit/>
          </a:bodyPr>
          <a:lstStyle/>
          <a:p>
            <a:pPr algn="ctr"/>
            <a:r>
              <a:rPr lang="en-US" dirty="0">
                <a:solidFill>
                  <a:schemeClr val="bg1"/>
                </a:solidFill>
              </a:rPr>
              <a:t>The scale of therapy depends on risk status</a:t>
            </a:r>
          </a:p>
        </p:txBody>
      </p:sp>
      <p:sp>
        <p:nvSpPr>
          <p:cNvPr id="6" name="Up Arrow 5">
            <a:extLst>
              <a:ext uri="{FF2B5EF4-FFF2-40B4-BE49-F238E27FC236}">
                <a16:creationId xmlns:a16="http://schemas.microsoft.com/office/drawing/2014/main" id="{09452328-32F9-AF40-AC92-95B19B971A14}"/>
              </a:ext>
            </a:extLst>
          </p:cNvPr>
          <p:cNvSpPr/>
          <p:nvPr/>
        </p:nvSpPr>
        <p:spPr>
          <a:xfrm rot="19450764">
            <a:off x="9174927" y="1935532"/>
            <a:ext cx="195143" cy="100733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67981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AD9A8-581B-ED4B-A205-A53A1B93796D}"/>
              </a:ext>
            </a:extLst>
          </p:cNvPr>
          <p:cNvSpPr>
            <a:spLocks noGrp="1"/>
          </p:cNvSpPr>
          <p:nvPr>
            <p:ph type="title"/>
          </p:nvPr>
        </p:nvSpPr>
        <p:spPr>
          <a:xfrm>
            <a:off x="276224" y="199505"/>
            <a:ext cx="11725275" cy="1185577"/>
          </a:xfrm>
        </p:spPr>
        <p:txBody>
          <a:bodyPr/>
          <a:lstStyle/>
          <a:p>
            <a:r>
              <a:rPr lang="en-US" dirty="0"/>
              <a:t>How We Stratify Risk Determines How We Treat The Patient</a:t>
            </a:r>
          </a:p>
        </p:txBody>
      </p:sp>
      <p:sp>
        <p:nvSpPr>
          <p:cNvPr id="3" name="Content Placeholder 2">
            <a:extLst>
              <a:ext uri="{FF2B5EF4-FFF2-40B4-BE49-F238E27FC236}">
                <a16:creationId xmlns:a16="http://schemas.microsoft.com/office/drawing/2014/main" id="{3CE5D641-1872-6146-BCD4-D643A0D1AA50}"/>
              </a:ext>
            </a:extLst>
          </p:cNvPr>
          <p:cNvSpPr>
            <a:spLocks noGrp="1"/>
          </p:cNvSpPr>
          <p:nvPr>
            <p:ph idx="1"/>
          </p:nvPr>
        </p:nvSpPr>
        <p:spPr>
          <a:xfrm>
            <a:off x="609600" y="1477906"/>
            <a:ext cx="10744200" cy="5027669"/>
          </a:xfrm>
        </p:spPr>
        <p:txBody>
          <a:bodyPr>
            <a:normAutofit/>
          </a:bodyPr>
          <a:lstStyle/>
          <a:p>
            <a:r>
              <a:rPr lang="en-US" dirty="0"/>
              <a:t>Early iterations of risk assessment algorithms stratified patients into a 3-tier system: low-, intermediate- or high-risk categories</a:t>
            </a:r>
          </a:p>
          <a:p>
            <a:r>
              <a:rPr lang="en-US" dirty="0"/>
              <a:t>However, with ~70% of patients falling into the intermediate-risk category, it has become clear that there is a spectrum of risk within this group</a:t>
            </a:r>
          </a:p>
          <a:p>
            <a:r>
              <a:rPr lang="en-US" dirty="0"/>
              <a:t>Therefore, we should consider that initial treatment strategies may differ within the intermediate-risk group, reflecting the range of disease severity</a:t>
            </a:r>
          </a:p>
          <a:p>
            <a:r>
              <a:rPr lang="en-US" dirty="0"/>
              <a:t>Less than half of patients achieve the goal of low-risk status</a:t>
            </a:r>
          </a:p>
          <a:p>
            <a:r>
              <a:rPr lang="en-US" dirty="0"/>
              <a:t>This prompts the consideration of expanding risk categories and their corresponding approaches to therapy</a:t>
            </a:r>
          </a:p>
          <a:p>
            <a:r>
              <a:rPr lang="en-US" dirty="0"/>
              <a:t>Success or failure of overall PAH treatment can depend on the initial treatment strategy, which should be based on the patient’s risk category</a:t>
            </a:r>
          </a:p>
        </p:txBody>
      </p:sp>
    </p:spTree>
    <p:extLst>
      <p:ext uri="{BB962C8B-B14F-4D97-AF65-F5344CB8AC3E}">
        <p14:creationId xmlns:p14="http://schemas.microsoft.com/office/powerpoint/2010/main" val="4172007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22960-B865-BE4B-95B0-089B2C45CFCF}"/>
              </a:ext>
            </a:extLst>
          </p:cNvPr>
          <p:cNvSpPr>
            <a:spLocks noGrp="1"/>
          </p:cNvSpPr>
          <p:nvPr>
            <p:ph type="title"/>
          </p:nvPr>
        </p:nvSpPr>
        <p:spPr>
          <a:xfrm>
            <a:off x="266770" y="331016"/>
            <a:ext cx="11922213" cy="582234"/>
          </a:xfrm>
        </p:spPr>
        <p:txBody>
          <a:bodyPr>
            <a:normAutofit fontScale="90000"/>
          </a:bodyPr>
          <a:lstStyle/>
          <a:p>
            <a:r>
              <a:rPr lang="en-US" sz="2800" dirty="0"/>
              <a:t>PAH Treatment Algorithm: WSPH 2018 (Pathway Determined by Risk Stratum)</a:t>
            </a:r>
          </a:p>
        </p:txBody>
      </p:sp>
      <p:grpSp>
        <p:nvGrpSpPr>
          <p:cNvPr id="74" name="Group 73">
            <a:extLst>
              <a:ext uri="{FF2B5EF4-FFF2-40B4-BE49-F238E27FC236}">
                <a16:creationId xmlns:a16="http://schemas.microsoft.com/office/drawing/2014/main" id="{490804F1-69B9-4342-B471-0A331ADC303A}"/>
              </a:ext>
            </a:extLst>
          </p:cNvPr>
          <p:cNvGrpSpPr/>
          <p:nvPr/>
        </p:nvGrpSpPr>
        <p:grpSpPr>
          <a:xfrm>
            <a:off x="1033664" y="1234146"/>
            <a:ext cx="10479249" cy="5189733"/>
            <a:chOff x="1448096" y="1319212"/>
            <a:chExt cx="10479249" cy="5189733"/>
          </a:xfrm>
        </p:grpSpPr>
        <p:grpSp>
          <p:nvGrpSpPr>
            <p:cNvPr id="85" name="Group 84">
              <a:extLst>
                <a:ext uri="{FF2B5EF4-FFF2-40B4-BE49-F238E27FC236}">
                  <a16:creationId xmlns:a16="http://schemas.microsoft.com/office/drawing/2014/main" id="{9CC49B43-F970-4F31-8B61-BE552632D824}"/>
                </a:ext>
              </a:extLst>
            </p:cNvPr>
            <p:cNvGrpSpPr/>
            <p:nvPr/>
          </p:nvGrpSpPr>
          <p:grpSpPr>
            <a:xfrm>
              <a:off x="4606397" y="4847262"/>
              <a:ext cx="1865248" cy="594425"/>
              <a:chOff x="382663" y="3100038"/>
              <a:chExt cx="1865248" cy="744411"/>
            </a:xfrm>
          </p:grpSpPr>
          <p:sp>
            <p:nvSpPr>
              <p:cNvPr id="117" name="Rectangle 116">
                <a:extLst>
                  <a:ext uri="{FF2B5EF4-FFF2-40B4-BE49-F238E27FC236}">
                    <a16:creationId xmlns:a16="http://schemas.microsoft.com/office/drawing/2014/main" id="{E8B25658-554A-447C-B9CA-DC13BC2F45B5}"/>
                  </a:ext>
                </a:extLst>
              </p:cNvPr>
              <p:cNvSpPr/>
              <p:nvPr/>
            </p:nvSpPr>
            <p:spPr>
              <a:xfrm>
                <a:off x="382663" y="3100038"/>
                <a:ext cx="1865248" cy="7444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B5CE211D-2909-481B-9941-6E4212337B29}"/>
                  </a:ext>
                </a:extLst>
              </p:cNvPr>
              <p:cNvSpPr/>
              <p:nvPr/>
            </p:nvSpPr>
            <p:spPr>
              <a:xfrm>
                <a:off x="505872" y="3220121"/>
                <a:ext cx="1609723" cy="242252"/>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4" name="Rectangle 113">
                <a:extLst>
                  <a:ext uri="{FF2B5EF4-FFF2-40B4-BE49-F238E27FC236}">
                    <a16:creationId xmlns:a16="http://schemas.microsoft.com/office/drawing/2014/main" id="{323E3AA4-73C1-4EFF-8BFA-A41764A66785}"/>
                  </a:ext>
                </a:extLst>
              </p:cNvPr>
              <p:cNvSpPr/>
              <p:nvPr/>
            </p:nvSpPr>
            <p:spPr>
              <a:xfrm>
                <a:off x="503866" y="3453400"/>
                <a:ext cx="1619249" cy="274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5" name="TextBox 114">
                <a:extLst>
                  <a:ext uri="{FF2B5EF4-FFF2-40B4-BE49-F238E27FC236}">
                    <a16:creationId xmlns:a16="http://schemas.microsoft.com/office/drawing/2014/main" id="{96F5EFC5-246E-467E-8FA3-85F9F27BD386}"/>
                  </a:ext>
                </a:extLst>
              </p:cNvPr>
              <p:cNvSpPr txBox="1"/>
              <p:nvPr/>
            </p:nvSpPr>
            <p:spPr>
              <a:xfrm>
                <a:off x="947802" y="3156009"/>
                <a:ext cx="924464" cy="346892"/>
              </a:xfrm>
              <a:prstGeom prst="rect">
                <a:avLst/>
              </a:prstGeom>
              <a:noFill/>
            </p:spPr>
            <p:txBody>
              <a:bodyPr wrap="square" rtlCol="0">
                <a:spAutoFit/>
              </a:bodyPr>
              <a:lstStyle/>
              <a:p>
                <a:r>
                  <a:rPr lang="en-US" sz="1200" dirty="0"/>
                  <a:t>Low Risk</a:t>
                </a:r>
              </a:p>
            </p:txBody>
          </p:sp>
          <p:sp>
            <p:nvSpPr>
              <p:cNvPr id="116" name="TextBox 115">
                <a:extLst>
                  <a:ext uri="{FF2B5EF4-FFF2-40B4-BE49-F238E27FC236}">
                    <a16:creationId xmlns:a16="http://schemas.microsoft.com/office/drawing/2014/main" id="{EFF83C61-C221-43D1-B43C-6645A00895A3}"/>
                  </a:ext>
                </a:extLst>
              </p:cNvPr>
              <p:cNvSpPr txBox="1"/>
              <p:nvPr/>
            </p:nvSpPr>
            <p:spPr>
              <a:xfrm>
                <a:off x="565729" y="3425490"/>
                <a:ext cx="1644453" cy="276998"/>
              </a:xfrm>
              <a:prstGeom prst="rect">
                <a:avLst/>
              </a:prstGeom>
              <a:noFill/>
            </p:spPr>
            <p:txBody>
              <a:bodyPr wrap="square" rtlCol="0">
                <a:spAutoFit/>
              </a:bodyPr>
              <a:lstStyle/>
              <a:p>
                <a:r>
                  <a:rPr lang="en-US" sz="1200" dirty="0"/>
                  <a:t>Structured Follow-Up</a:t>
                </a:r>
              </a:p>
            </p:txBody>
          </p:sp>
        </p:grpSp>
        <p:sp>
          <p:nvSpPr>
            <p:cNvPr id="123" name="Rectangle 122">
              <a:extLst>
                <a:ext uri="{FF2B5EF4-FFF2-40B4-BE49-F238E27FC236}">
                  <a16:creationId xmlns:a16="http://schemas.microsoft.com/office/drawing/2014/main" id="{C607BE8A-3819-4CAF-8877-B6CE85828DF0}"/>
                </a:ext>
              </a:extLst>
            </p:cNvPr>
            <p:cNvSpPr/>
            <p:nvPr/>
          </p:nvSpPr>
          <p:spPr>
            <a:xfrm>
              <a:off x="3144968" y="2919037"/>
              <a:ext cx="2505200" cy="556714"/>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FD2EF2A-DA10-4334-AC55-5DE75CA384A8}"/>
                </a:ext>
              </a:extLst>
            </p:cNvPr>
            <p:cNvSpPr/>
            <p:nvPr/>
          </p:nvSpPr>
          <p:spPr>
            <a:xfrm>
              <a:off x="7572767" y="5952231"/>
              <a:ext cx="2505200" cy="556714"/>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79E3F24D-82B8-4E8E-9D49-7C8EF0575D4B}"/>
                </a:ext>
              </a:extLst>
            </p:cNvPr>
            <p:cNvSpPr/>
            <p:nvPr/>
          </p:nvSpPr>
          <p:spPr>
            <a:xfrm>
              <a:off x="7681105" y="6059459"/>
              <a:ext cx="1534332" cy="336332"/>
            </a:xfrm>
            <a:prstGeom prst="rect">
              <a:avLst/>
            </a:prstGeom>
            <a:solidFill>
              <a:srgbClr val="F0CB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438F7C4C-9563-4391-8584-743816D474EB}"/>
                </a:ext>
              </a:extLst>
            </p:cNvPr>
            <p:cNvSpPr/>
            <p:nvPr/>
          </p:nvSpPr>
          <p:spPr>
            <a:xfrm>
              <a:off x="9215437" y="6057204"/>
              <a:ext cx="764291" cy="336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TextBox 111">
              <a:extLst>
                <a:ext uri="{FF2B5EF4-FFF2-40B4-BE49-F238E27FC236}">
                  <a16:creationId xmlns:a16="http://schemas.microsoft.com/office/drawing/2014/main" id="{CA0F2361-DFD0-4CAE-AB99-0DE0DA1E032F}"/>
                </a:ext>
              </a:extLst>
            </p:cNvPr>
            <p:cNvSpPr txBox="1"/>
            <p:nvPr/>
          </p:nvSpPr>
          <p:spPr>
            <a:xfrm>
              <a:off x="7748909" y="6087746"/>
              <a:ext cx="1505842" cy="276999"/>
            </a:xfrm>
            <a:prstGeom prst="rect">
              <a:avLst/>
            </a:prstGeom>
            <a:noFill/>
          </p:spPr>
          <p:txBody>
            <a:bodyPr wrap="square" rtlCol="0">
              <a:spAutoFit/>
            </a:bodyPr>
            <a:lstStyle/>
            <a:p>
              <a:pPr algn="ctr"/>
              <a:r>
                <a:rPr lang="en-US" sz="1200" dirty="0"/>
                <a:t>Intermediate Risk</a:t>
              </a:r>
            </a:p>
          </p:txBody>
        </p:sp>
        <p:sp>
          <p:nvSpPr>
            <p:cNvPr id="113" name="TextBox 112">
              <a:extLst>
                <a:ext uri="{FF2B5EF4-FFF2-40B4-BE49-F238E27FC236}">
                  <a16:creationId xmlns:a16="http://schemas.microsoft.com/office/drawing/2014/main" id="{F7FDF4D5-262E-4E83-AB60-F1D96F00E04E}"/>
                </a:ext>
              </a:extLst>
            </p:cNvPr>
            <p:cNvSpPr txBox="1"/>
            <p:nvPr/>
          </p:nvSpPr>
          <p:spPr>
            <a:xfrm>
              <a:off x="9154397" y="6097236"/>
              <a:ext cx="875640" cy="276999"/>
            </a:xfrm>
            <a:prstGeom prst="rect">
              <a:avLst/>
            </a:prstGeom>
            <a:noFill/>
          </p:spPr>
          <p:txBody>
            <a:bodyPr wrap="square" rtlCol="0">
              <a:spAutoFit/>
            </a:bodyPr>
            <a:lstStyle/>
            <a:p>
              <a:pPr algn="ctr"/>
              <a:r>
                <a:rPr lang="en-US" sz="1200" dirty="0">
                  <a:solidFill>
                    <a:schemeClr val="bg1"/>
                  </a:solidFill>
                </a:rPr>
                <a:t>High Risk</a:t>
              </a:r>
            </a:p>
          </p:txBody>
        </p:sp>
        <p:sp>
          <p:nvSpPr>
            <p:cNvPr id="106" name="Rectangle 105">
              <a:extLst>
                <a:ext uri="{FF2B5EF4-FFF2-40B4-BE49-F238E27FC236}">
                  <a16:creationId xmlns:a16="http://schemas.microsoft.com/office/drawing/2014/main" id="{0E6E421B-72B8-4B1F-AF96-ECF07F52FB59}"/>
                </a:ext>
              </a:extLst>
            </p:cNvPr>
            <p:cNvSpPr/>
            <p:nvPr/>
          </p:nvSpPr>
          <p:spPr>
            <a:xfrm>
              <a:off x="7598979" y="4272462"/>
              <a:ext cx="2505200" cy="556714"/>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le 9">
              <a:extLst>
                <a:ext uri="{FF2B5EF4-FFF2-40B4-BE49-F238E27FC236}">
                  <a16:creationId xmlns:a16="http://schemas.microsoft.com/office/drawing/2014/main" id="{66934E91-C559-5A46-9A6C-3EDCCBE9654E}"/>
                </a:ext>
              </a:extLst>
            </p:cNvPr>
            <p:cNvSpPr/>
            <p:nvPr/>
          </p:nvSpPr>
          <p:spPr>
            <a:xfrm>
              <a:off x="4598099" y="1409884"/>
              <a:ext cx="2020927" cy="447024"/>
            </a:xfrm>
            <a:prstGeom prst="roundRect">
              <a:avLst/>
            </a:prstGeom>
            <a:solidFill>
              <a:schemeClr val="accent3">
                <a:lumMod val="5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effectLst>
                  <a:outerShdw blurRad="38100" dist="38100" dir="2700000" algn="tl">
                    <a:srgbClr val="000000">
                      <a:alpha val="43137"/>
                    </a:srgbClr>
                  </a:outerShdw>
                </a:effectLst>
              </a:endParaRPr>
            </a:p>
          </p:txBody>
        </p:sp>
        <p:grpSp>
          <p:nvGrpSpPr>
            <p:cNvPr id="126" name="Group 125">
              <a:extLst>
                <a:ext uri="{FF2B5EF4-FFF2-40B4-BE49-F238E27FC236}">
                  <a16:creationId xmlns:a16="http://schemas.microsoft.com/office/drawing/2014/main" id="{41633308-3230-0A45-B0BE-C3AECAB931E5}"/>
                </a:ext>
              </a:extLst>
            </p:cNvPr>
            <p:cNvGrpSpPr/>
            <p:nvPr/>
          </p:nvGrpSpPr>
          <p:grpSpPr>
            <a:xfrm>
              <a:off x="4627730" y="5592191"/>
              <a:ext cx="2020927" cy="783513"/>
              <a:chOff x="4627730" y="5592191"/>
              <a:chExt cx="2020927" cy="783513"/>
            </a:xfrm>
          </p:grpSpPr>
          <p:sp>
            <p:nvSpPr>
              <p:cNvPr id="54" name="Rounded Rectangle 53">
                <a:extLst>
                  <a:ext uri="{FF2B5EF4-FFF2-40B4-BE49-F238E27FC236}">
                    <a16:creationId xmlns:a16="http://schemas.microsoft.com/office/drawing/2014/main" id="{8BE4DC3F-A9EA-3144-8DE5-F03B14036D88}"/>
                  </a:ext>
                </a:extLst>
              </p:cNvPr>
              <p:cNvSpPr/>
              <p:nvPr/>
            </p:nvSpPr>
            <p:spPr>
              <a:xfrm>
                <a:off x="4627730" y="5635783"/>
                <a:ext cx="2020927" cy="739921"/>
              </a:xfrm>
              <a:prstGeom prst="roundRect">
                <a:avLst/>
              </a:prstGeom>
              <a:solidFill>
                <a:schemeClr val="accent2">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TextBox 54">
                <a:extLst>
                  <a:ext uri="{FF2B5EF4-FFF2-40B4-BE49-F238E27FC236}">
                    <a16:creationId xmlns:a16="http://schemas.microsoft.com/office/drawing/2014/main" id="{A9D66D5C-2ABD-9648-92A9-6151E42FFC90}"/>
                  </a:ext>
                </a:extLst>
              </p:cNvPr>
              <p:cNvSpPr txBox="1"/>
              <p:nvPr/>
            </p:nvSpPr>
            <p:spPr>
              <a:xfrm>
                <a:off x="4724400" y="5592191"/>
                <a:ext cx="1752600" cy="646331"/>
              </a:xfrm>
              <a:prstGeom prst="rect">
                <a:avLst/>
              </a:prstGeom>
              <a:noFill/>
            </p:spPr>
            <p:txBody>
              <a:bodyPr wrap="squar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Maximal Medical Therapy and Listing for Lung </a:t>
                </a:r>
                <a:r>
                  <a:rPr lang="en-US" sz="1200" b="1" dirty="0">
                    <a:solidFill>
                      <a:srgbClr val="FFFFFF"/>
                    </a:solidFill>
                  </a:rPr>
                  <a:t>Transplantation</a:t>
                </a:r>
              </a:p>
            </p:txBody>
          </p:sp>
        </p:grpSp>
        <p:grpSp>
          <p:nvGrpSpPr>
            <p:cNvPr id="72" name="Group 71">
              <a:extLst>
                <a:ext uri="{FF2B5EF4-FFF2-40B4-BE49-F238E27FC236}">
                  <a16:creationId xmlns:a16="http://schemas.microsoft.com/office/drawing/2014/main" id="{206AB065-32CE-D24B-BC0D-E2E8969BE22F}"/>
                </a:ext>
              </a:extLst>
            </p:cNvPr>
            <p:cNvGrpSpPr/>
            <p:nvPr/>
          </p:nvGrpSpPr>
          <p:grpSpPr>
            <a:xfrm>
              <a:off x="2031149" y="3622059"/>
              <a:ext cx="1907895" cy="490349"/>
              <a:chOff x="2031149" y="3622059"/>
              <a:chExt cx="1907895" cy="490349"/>
            </a:xfrm>
            <a:solidFill>
              <a:schemeClr val="accent2">
                <a:lumMod val="60000"/>
                <a:lumOff val="40000"/>
              </a:schemeClr>
            </a:solidFill>
          </p:grpSpPr>
          <p:sp>
            <p:nvSpPr>
              <p:cNvPr id="62" name="Rounded Rectangle 61">
                <a:extLst>
                  <a:ext uri="{FF2B5EF4-FFF2-40B4-BE49-F238E27FC236}">
                    <a16:creationId xmlns:a16="http://schemas.microsoft.com/office/drawing/2014/main" id="{DC33CE09-33B4-3141-9F7D-E9F1B680FBBD}"/>
                  </a:ext>
                </a:extLst>
              </p:cNvPr>
              <p:cNvSpPr/>
              <p:nvPr/>
            </p:nvSpPr>
            <p:spPr>
              <a:xfrm>
                <a:off x="2114551" y="3622059"/>
                <a:ext cx="1743074" cy="490349"/>
              </a:xfrm>
              <a:prstGeom prst="roundRect">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3" name="TextBox 62">
                <a:extLst>
                  <a:ext uri="{FF2B5EF4-FFF2-40B4-BE49-F238E27FC236}">
                    <a16:creationId xmlns:a16="http://schemas.microsoft.com/office/drawing/2014/main" id="{7C77F650-840E-F74C-B5CA-670760C803E7}"/>
                  </a:ext>
                </a:extLst>
              </p:cNvPr>
              <p:cNvSpPr txBox="1"/>
              <p:nvPr/>
            </p:nvSpPr>
            <p:spPr>
              <a:xfrm>
                <a:off x="2031149" y="3636401"/>
                <a:ext cx="1907895" cy="461665"/>
              </a:xfrm>
              <a:prstGeom prst="rect">
                <a:avLst/>
              </a:prstGeom>
              <a:noFill/>
              <a:scene3d>
                <a:camera prst="orthographicFront"/>
                <a:lightRig rig="threePt" dir="t"/>
              </a:scene3d>
              <a:sp3d>
                <a:bevelT/>
              </a:sp3d>
            </p:spPr>
            <p:txBody>
              <a:bodyPr wrap="none" rtlCol="0">
                <a:spAutoFit/>
              </a:bodyPr>
              <a:lstStyle/>
              <a:p>
                <a:pPr algn="ctr"/>
                <a:r>
                  <a:rPr lang="en-US" sz="1200" b="1" dirty="0"/>
                  <a:t>Potential Role for Initial</a:t>
                </a:r>
              </a:p>
              <a:p>
                <a:pPr algn="ctr"/>
                <a:r>
                  <a:rPr lang="en-US" sz="1200" b="1" dirty="0"/>
                  <a:t>Monotherapy</a:t>
                </a:r>
              </a:p>
            </p:txBody>
          </p:sp>
        </p:grpSp>
        <p:cxnSp>
          <p:nvCxnSpPr>
            <p:cNvPr id="6" name="Straight Arrow Connector 5">
              <a:extLst>
                <a:ext uri="{FF2B5EF4-FFF2-40B4-BE49-F238E27FC236}">
                  <a16:creationId xmlns:a16="http://schemas.microsoft.com/office/drawing/2014/main" id="{8B26C07A-F706-B542-B68E-14F758288AEC}"/>
                </a:ext>
              </a:extLst>
            </p:cNvPr>
            <p:cNvCxnSpPr/>
            <p:nvPr/>
          </p:nvCxnSpPr>
          <p:spPr>
            <a:xfrm flipH="1">
              <a:off x="5630810" y="3938734"/>
              <a:ext cx="14767" cy="486967"/>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nvGrpSpPr>
            <p:cNvPr id="7" name="Group 6">
              <a:extLst>
                <a:ext uri="{FF2B5EF4-FFF2-40B4-BE49-F238E27FC236}">
                  <a16:creationId xmlns:a16="http://schemas.microsoft.com/office/drawing/2014/main" id="{818B6E5E-AE75-A843-B971-00E628B0B15F}"/>
                </a:ext>
              </a:extLst>
            </p:cNvPr>
            <p:cNvGrpSpPr/>
            <p:nvPr/>
          </p:nvGrpSpPr>
          <p:grpSpPr>
            <a:xfrm>
              <a:off x="1551150" y="1319212"/>
              <a:ext cx="1433943" cy="628369"/>
              <a:chOff x="410850" y="1585290"/>
              <a:chExt cx="1433943" cy="648949"/>
            </a:xfrm>
          </p:grpSpPr>
          <p:sp>
            <p:nvSpPr>
              <p:cNvPr id="70" name="Oval 69">
                <a:extLst>
                  <a:ext uri="{FF2B5EF4-FFF2-40B4-BE49-F238E27FC236}">
                    <a16:creationId xmlns:a16="http://schemas.microsoft.com/office/drawing/2014/main" id="{F0904DCF-E28C-D742-B026-36EE77FD9A7E}"/>
                  </a:ext>
                </a:extLst>
              </p:cNvPr>
              <p:cNvSpPr/>
              <p:nvPr/>
            </p:nvSpPr>
            <p:spPr>
              <a:xfrm>
                <a:off x="461837" y="1585290"/>
                <a:ext cx="1331969" cy="648949"/>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1" name="TextBox 70">
                <a:extLst>
                  <a:ext uri="{FF2B5EF4-FFF2-40B4-BE49-F238E27FC236}">
                    <a16:creationId xmlns:a16="http://schemas.microsoft.com/office/drawing/2014/main" id="{2105A83B-8B8D-FB46-9341-E2D28625441F}"/>
                  </a:ext>
                </a:extLst>
              </p:cNvPr>
              <p:cNvSpPr txBox="1"/>
              <p:nvPr/>
            </p:nvSpPr>
            <p:spPr>
              <a:xfrm>
                <a:off x="410850" y="1678932"/>
                <a:ext cx="1433943" cy="476785"/>
              </a:xfrm>
              <a:prstGeom prst="rect">
                <a:avLst/>
              </a:prstGeom>
              <a:noFill/>
              <a:ln>
                <a:noFill/>
              </a:ln>
            </p:spPr>
            <p:txBody>
              <a:bodyPr wrap="squar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Treatment-Naïve </a:t>
                </a:r>
                <a:r>
                  <a:rPr lang="en-US" sz="1200" b="1" dirty="0">
                    <a:solidFill>
                      <a:srgbClr val="FFFFFF"/>
                    </a:solidFill>
                  </a:rPr>
                  <a:t>Patient</a:t>
                </a:r>
              </a:p>
            </p:txBody>
          </p:sp>
        </p:grpSp>
        <p:grpSp>
          <p:nvGrpSpPr>
            <p:cNvPr id="8" name="Group 7">
              <a:extLst>
                <a:ext uri="{FF2B5EF4-FFF2-40B4-BE49-F238E27FC236}">
                  <a16:creationId xmlns:a16="http://schemas.microsoft.com/office/drawing/2014/main" id="{8DF51045-CCB9-8744-92EF-4DF268E122B7}"/>
                </a:ext>
              </a:extLst>
            </p:cNvPr>
            <p:cNvGrpSpPr/>
            <p:nvPr/>
          </p:nvGrpSpPr>
          <p:grpSpPr>
            <a:xfrm>
              <a:off x="1448096" y="4244336"/>
              <a:ext cx="1561232" cy="649991"/>
              <a:chOff x="307796" y="4133394"/>
              <a:chExt cx="1561232" cy="671279"/>
            </a:xfrm>
          </p:grpSpPr>
          <p:sp>
            <p:nvSpPr>
              <p:cNvPr id="68" name="Oval 67">
                <a:extLst>
                  <a:ext uri="{FF2B5EF4-FFF2-40B4-BE49-F238E27FC236}">
                    <a16:creationId xmlns:a16="http://schemas.microsoft.com/office/drawing/2014/main" id="{230CD7B3-7C76-AC4B-B2BD-7584094CBB91}"/>
                  </a:ext>
                </a:extLst>
              </p:cNvPr>
              <p:cNvSpPr/>
              <p:nvPr/>
            </p:nvSpPr>
            <p:spPr>
              <a:xfrm>
                <a:off x="307796" y="4133394"/>
                <a:ext cx="1561232" cy="671279"/>
              </a:xfrm>
              <a:prstGeom prst="ellipse">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9" name="TextBox 68">
                <a:extLst>
                  <a:ext uri="{FF2B5EF4-FFF2-40B4-BE49-F238E27FC236}">
                    <a16:creationId xmlns:a16="http://schemas.microsoft.com/office/drawing/2014/main" id="{39E3E544-DE3F-5045-A1F7-C3C81A51FC2E}"/>
                  </a:ext>
                </a:extLst>
              </p:cNvPr>
              <p:cNvSpPr txBox="1"/>
              <p:nvPr/>
            </p:nvSpPr>
            <p:spPr>
              <a:xfrm>
                <a:off x="379143" y="4246710"/>
                <a:ext cx="1433943" cy="476785"/>
              </a:xfrm>
              <a:prstGeom prst="rect">
                <a:avLst/>
              </a:prstGeom>
              <a:noFill/>
            </p:spPr>
            <p:txBody>
              <a:bodyPr wrap="squar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Patient Already on Treatment</a:t>
                </a:r>
              </a:p>
            </p:txBody>
          </p:sp>
        </p:grpSp>
        <p:grpSp>
          <p:nvGrpSpPr>
            <p:cNvPr id="9" name="Group 8">
              <a:extLst>
                <a:ext uri="{FF2B5EF4-FFF2-40B4-BE49-F238E27FC236}">
                  <a16:creationId xmlns:a16="http://schemas.microsoft.com/office/drawing/2014/main" id="{76487CD8-B2FC-9143-A45D-ABAAD889586F}"/>
                </a:ext>
              </a:extLst>
            </p:cNvPr>
            <p:cNvGrpSpPr/>
            <p:nvPr/>
          </p:nvGrpSpPr>
          <p:grpSpPr>
            <a:xfrm>
              <a:off x="1665315" y="2064080"/>
              <a:ext cx="1157689" cy="447024"/>
              <a:chOff x="525015" y="2345282"/>
              <a:chExt cx="1157689" cy="461665"/>
            </a:xfrm>
          </p:grpSpPr>
          <p:sp>
            <p:nvSpPr>
              <p:cNvPr id="66" name="Rounded Rectangle 65">
                <a:extLst>
                  <a:ext uri="{FF2B5EF4-FFF2-40B4-BE49-F238E27FC236}">
                    <a16:creationId xmlns:a16="http://schemas.microsoft.com/office/drawing/2014/main" id="{534732CC-E869-B940-8879-3DC184AED4FB}"/>
                  </a:ext>
                </a:extLst>
              </p:cNvPr>
              <p:cNvSpPr/>
              <p:nvPr/>
            </p:nvSpPr>
            <p:spPr>
              <a:xfrm>
                <a:off x="556220" y="2345282"/>
                <a:ext cx="1103166" cy="461665"/>
              </a:xfrm>
              <a:prstGeom prst="roundRect">
                <a:avLst/>
              </a:prstGeom>
              <a:solidFill>
                <a:schemeClr val="accent6">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7" name="TextBox 66">
                <a:extLst>
                  <a:ext uri="{FF2B5EF4-FFF2-40B4-BE49-F238E27FC236}">
                    <a16:creationId xmlns:a16="http://schemas.microsoft.com/office/drawing/2014/main" id="{7AC85CC3-D7BF-8144-8DAA-E7175215DBCC}"/>
                  </a:ext>
                </a:extLst>
              </p:cNvPr>
              <p:cNvSpPr txBox="1"/>
              <p:nvPr/>
            </p:nvSpPr>
            <p:spPr>
              <a:xfrm>
                <a:off x="525015" y="2437615"/>
                <a:ext cx="1157689" cy="286071"/>
              </a:xfrm>
              <a:prstGeom prst="rect">
                <a:avLst/>
              </a:prstGeom>
              <a:noFill/>
            </p:spPr>
            <p:txBody>
              <a:bodyPr wrap="none" rtlCol="0">
                <a:spAutoFit/>
              </a:bodyPr>
              <a:lstStyle/>
              <a:p>
                <a:pPr algn="ctr"/>
                <a:r>
                  <a:rPr lang="en-US" sz="1200" b="1" dirty="0">
                    <a:solidFill>
                      <a:schemeClr val="bg1"/>
                    </a:solidFill>
                  </a:rPr>
                  <a:t>CCB Therapy</a:t>
                </a:r>
              </a:p>
            </p:txBody>
          </p:sp>
        </p:grpSp>
        <p:sp>
          <p:nvSpPr>
            <p:cNvPr id="11" name="TextBox 10">
              <a:extLst>
                <a:ext uri="{FF2B5EF4-FFF2-40B4-BE49-F238E27FC236}">
                  <a16:creationId xmlns:a16="http://schemas.microsoft.com/office/drawing/2014/main" id="{39E6C32C-AFD1-E841-8AF6-9EE39B593C3A}"/>
                </a:ext>
              </a:extLst>
            </p:cNvPr>
            <p:cNvSpPr txBox="1"/>
            <p:nvPr/>
          </p:nvSpPr>
          <p:spPr>
            <a:xfrm>
              <a:off x="4880843" y="1409884"/>
              <a:ext cx="1455439" cy="461665"/>
            </a:xfrm>
            <a:prstGeom prst="rect">
              <a:avLst/>
            </a:prstGeom>
            <a:noFill/>
          </p:spPr>
          <p:txBody>
            <a:bodyPr wrap="square" rtlCol="0">
              <a:spAutoFit/>
            </a:bodyPr>
            <a:lstStyle/>
            <a:p>
              <a:pPr algn="ctr"/>
              <a:r>
                <a:rPr lang="en-US" sz="1200" b="1" dirty="0">
                  <a:solidFill>
                    <a:schemeClr val="bg1"/>
                  </a:solidFill>
                </a:rPr>
                <a:t>PAH Confirmed by Expert Center</a:t>
              </a:r>
            </a:p>
          </p:txBody>
        </p:sp>
        <p:grpSp>
          <p:nvGrpSpPr>
            <p:cNvPr id="12" name="Group 11">
              <a:extLst>
                <a:ext uri="{FF2B5EF4-FFF2-40B4-BE49-F238E27FC236}">
                  <a16:creationId xmlns:a16="http://schemas.microsoft.com/office/drawing/2014/main" id="{0F5F1495-E273-274B-B561-5506856295B0}"/>
                </a:ext>
              </a:extLst>
            </p:cNvPr>
            <p:cNvGrpSpPr/>
            <p:nvPr/>
          </p:nvGrpSpPr>
          <p:grpSpPr>
            <a:xfrm>
              <a:off x="4602332" y="2073055"/>
              <a:ext cx="2020927" cy="461665"/>
              <a:chOff x="3457825" y="2354553"/>
              <a:chExt cx="2020927" cy="476786"/>
            </a:xfrm>
          </p:grpSpPr>
          <p:sp>
            <p:nvSpPr>
              <p:cNvPr id="64" name="Rounded Rectangle 63">
                <a:extLst>
                  <a:ext uri="{FF2B5EF4-FFF2-40B4-BE49-F238E27FC236}">
                    <a16:creationId xmlns:a16="http://schemas.microsoft.com/office/drawing/2014/main" id="{C4EDA0FA-8A9E-CD4F-8EB5-5A5EF384B7AB}"/>
                  </a:ext>
                </a:extLst>
              </p:cNvPr>
              <p:cNvSpPr/>
              <p:nvPr/>
            </p:nvSpPr>
            <p:spPr>
              <a:xfrm>
                <a:off x="3457825" y="2354553"/>
                <a:ext cx="2020927" cy="461665"/>
              </a:xfrm>
              <a:prstGeom prst="roundRect">
                <a:avLst/>
              </a:prstGeom>
              <a:solidFill>
                <a:schemeClr val="accent2">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5" name="TextBox 64">
                <a:extLst>
                  <a:ext uri="{FF2B5EF4-FFF2-40B4-BE49-F238E27FC236}">
                    <a16:creationId xmlns:a16="http://schemas.microsoft.com/office/drawing/2014/main" id="{257E6775-2097-CB40-A139-56257169FB8E}"/>
                  </a:ext>
                </a:extLst>
              </p:cNvPr>
              <p:cNvSpPr txBox="1"/>
              <p:nvPr/>
            </p:nvSpPr>
            <p:spPr>
              <a:xfrm>
                <a:off x="3580769" y="2354553"/>
                <a:ext cx="1775037" cy="476786"/>
              </a:xfrm>
              <a:prstGeom prst="rect">
                <a:avLst/>
              </a:prstGeom>
              <a:noFill/>
            </p:spPr>
            <p:txBody>
              <a:bodyPr wrap="non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Acute Vasoreactivity Test</a:t>
                </a:r>
              </a:p>
              <a:p>
                <a:pPr algn="ctr"/>
                <a:r>
                  <a:rPr lang="en-US" sz="1200" b="1" dirty="0">
                    <a:solidFill>
                      <a:srgbClr val="FFFFFF"/>
                    </a:solidFill>
                    <a:effectLst>
                      <a:outerShdw blurRad="50800" dist="38100" dir="2700000" algn="tl" rotWithShape="0">
                        <a:srgbClr val="000000">
                          <a:alpha val="43000"/>
                        </a:srgbClr>
                      </a:outerShdw>
                    </a:effectLst>
                  </a:rPr>
                  <a:t>(IPAH/hPAH/DPAH Only)</a:t>
                </a:r>
              </a:p>
            </p:txBody>
          </p:sp>
        </p:grpSp>
        <p:grpSp>
          <p:nvGrpSpPr>
            <p:cNvPr id="14" name="Group 13">
              <a:extLst>
                <a:ext uri="{FF2B5EF4-FFF2-40B4-BE49-F238E27FC236}">
                  <a16:creationId xmlns:a16="http://schemas.microsoft.com/office/drawing/2014/main" id="{78B042C1-E678-5D44-BC6C-5ED15A21E1E4}"/>
                </a:ext>
              </a:extLst>
            </p:cNvPr>
            <p:cNvGrpSpPr/>
            <p:nvPr/>
          </p:nvGrpSpPr>
          <p:grpSpPr>
            <a:xfrm>
              <a:off x="5086610" y="3658063"/>
              <a:ext cx="1103166" cy="447024"/>
              <a:chOff x="3905756" y="3330912"/>
              <a:chExt cx="1103166" cy="461665"/>
            </a:xfrm>
            <a:solidFill>
              <a:schemeClr val="accent2">
                <a:lumMod val="75000"/>
              </a:schemeClr>
            </a:solidFill>
          </p:grpSpPr>
          <p:sp>
            <p:nvSpPr>
              <p:cNvPr id="60" name="Rounded Rectangle 59">
                <a:extLst>
                  <a:ext uri="{FF2B5EF4-FFF2-40B4-BE49-F238E27FC236}">
                    <a16:creationId xmlns:a16="http://schemas.microsoft.com/office/drawing/2014/main" id="{36AA7617-5410-1645-B986-6A9E0972E6D2}"/>
                  </a:ext>
                </a:extLst>
              </p:cNvPr>
              <p:cNvSpPr/>
              <p:nvPr/>
            </p:nvSpPr>
            <p:spPr>
              <a:xfrm>
                <a:off x="3905756" y="3330912"/>
                <a:ext cx="1103166" cy="461665"/>
              </a:xfrm>
              <a:prstGeom prst="roundRect">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1" name="TextBox 60">
                <a:extLst>
                  <a:ext uri="{FF2B5EF4-FFF2-40B4-BE49-F238E27FC236}">
                    <a16:creationId xmlns:a16="http://schemas.microsoft.com/office/drawing/2014/main" id="{C83D525B-3072-4349-97A7-6B044F8F0451}"/>
                  </a:ext>
                </a:extLst>
              </p:cNvPr>
              <p:cNvSpPr txBox="1"/>
              <p:nvPr/>
            </p:nvSpPr>
            <p:spPr>
              <a:xfrm>
                <a:off x="3953160" y="3330912"/>
                <a:ext cx="1008359" cy="461665"/>
              </a:xfrm>
              <a:prstGeom prst="rect">
                <a:avLst/>
              </a:prstGeom>
              <a:noFill/>
            </p:spPr>
            <p:txBody>
              <a:bodyPr wrap="non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Initial Oral</a:t>
                </a:r>
              </a:p>
              <a:p>
                <a:pPr algn="ctr"/>
                <a:r>
                  <a:rPr lang="en-US" sz="1200" b="1" dirty="0">
                    <a:solidFill>
                      <a:srgbClr val="FFFFFF"/>
                    </a:solidFill>
                    <a:effectLst>
                      <a:outerShdw blurRad="50800" dist="38100" dir="2700000" algn="tl" rotWithShape="0">
                        <a:srgbClr val="000000">
                          <a:alpha val="43000"/>
                        </a:srgbClr>
                      </a:outerShdw>
                    </a:effectLst>
                  </a:rPr>
                  <a:t>Combination</a:t>
                </a:r>
              </a:p>
            </p:txBody>
          </p:sp>
        </p:grpSp>
        <p:grpSp>
          <p:nvGrpSpPr>
            <p:cNvPr id="15" name="Group 14">
              <a:extLst>
                <a:ext uri="{FF2B5EF4-FFF2-40B4-BE49-F238E27FC236}">
                  <a16:creationId xmlns:a16="http://schemas.microsoft.com/office/drawing/2014/main" id="{7F069AD7-B8D3-E349-ABE9-7A1640BC08A9}"/>
                </a:ext>
              </a:extLst>
            </p:cNvPr>
            <p:cNvGrpSpPr/>
            <p:nvPr/>
          </p:nvGrpSpPr>
          <p:grpSpPr>
            <a:xfrm>
              <a:off x="7699638" y="3658063"/>
              <a:ext cx="1688315" cy="447024"/>
              <a:chOff x="6559338" y="3562687"/>
              <a:chExt cx="1688315" cy="461665"/>
            </a:xfrm>
            <a:solidFill>
              <a:schemeClr val="accent2">
                <a:lumMod val="50000"/>
              </a:schemeClr>
            </a:solidFill>
          </p:grpSpPr>
          <p:sp>
            <p:nvSpPr>
              <p:cNvPr id="58" name="Rounded Rectangle 57">
                <a:extLst>
                  <a:ext uri="{FF2B5EF4-FFF2-40B4-BE49-F238E27FC236}">
                    <a16:creationId xmlns:a16="http://schemas.microsoft.com/office/drawing/2014/main" id="{A18DCDE3-967A-894C-AFDB-212E47C8078A}"/>
                  </a:ext>
                </a:extLst>
              </p:cNvPr>
              <p:cNvSpPr/>
              <p:nvPr/>
            </p:nvSpPr>
            <p:spPr>
              <a:xfrm>
                <a:off x="6559338" y="3562687"/>
                <a:ext cx="1688315" cy="461665"/>
              </a:xfrm>
              <a:prstGeom prst="roundRect">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9" name="TextBox 58">
                <a:extLst>
                  <a:ext uri="{FF2B5EF4-FFF2-40B4-BE49-F238E27FC236}">
                    <a16:creationId xmlns:a16="http://schemas.microsoft.com/office/drawing/2014/main" id="{376C90D4-04B3-3E40-B458-FC67105B4509}"/>
                  </a:ext>
                </a:extLst>
              </p:cNvPr>
              <p:cNvSpPr txBox="1"/>
              <p:nvPr/>
            </p:nvSpPr>
            <p:spPr>
              <a:xfrm>
                <a:off x="6692941" y="3562687"/>
                <a:ext cx="1408408" cy="461665"/>
              </a:xfrm>
              <a:prstGeom prst="rect">
                <a:avLst/>
              </a:prstGeom>
              <a:noFill/>
            </p:spPr>
            <p:txBody>
              <a:bodyPr wrap="none" rtlCol="0">
                <a:spAutoFit/>
              </a:bodyPr>
              <a:lstStyle/>
              <a:p>
                <a:pPr algn="ctr"/>
                <a:r>
                  <a:rPr lang="en-US" sz="1200" b="1" dirty="0">
                    <a:solidFill>
                      <a:srgbClr val="FFFFFF"/>
                    </a:solidFill>
                  </a:rPr>
                  <a:t>Initial Combination</a:t>
                </a:r>
              </a:p>
              <a:p>
                <a:pPr algn="ctr"/>
                <a:r>
                  <a:rPr lang="en-US" sz="1200" b="1" dirty="0">
                    <a:solidFill>
                      <a:srgbClr val="FFFFFF"/>
                    </a:solidFill>
                  </a:rPr>
                  <a:t>Including IV PCA</a:t>
                </a:r>
              </a:p>
            </p:txBody>
          </p:sp>
        </p:grpSp>
        <p:grpSp>
          <p:nvGrpSpPr>
            <p:cNvPr id="16" name="Group 15">
              <a:extLst>
                <a:ext uri="{FF2B5EF4-FFF2-40B4-BE49-F238E27FC236}">
                  <a16:creationId xmlns:a16="http://schemas.microsoft.com/office/drawing/2014/main" id="{5E808831-B31D-5D4C-B865-4EB4C4AB2227}"/>
                </a:ext>
              </a:extLst>
            </p:cNvPr>
            <p:cNvGrpSpPr/>
            <p:nvPr/>
          </p:nvGrpSpPr>
          <p:grpSpPr>
            <a:xfrm>
              <a:off x="7823976" y="4927746"/>
              <a:ext cx="2020927" cy="462509"/>
              <a:chOff x="3429858" y="4895212"/>
              <a:chExt cx="2020927" cy="477658"/>
            </a:xfrm>
            <a:solidFill>
              <a:schemeClr val="accent5">
                <a:lumMod val="75000"/>
              </a:schemeClr>
            </a:solidFill>
          </p:grpSpPr>
          <p:sp>
            <p:nvSpPr>
              <p:cNvPr id="56" name="Rounded Rectangle 55">
                <a:extLst>
                  <a:ext uri="{FF2B5EF4-FFF2-40B4-BE49-F238E27FC236}">
                    <a16:creationId xmlns:a16="http://schemas.microsoft.com/office/drawing/2014/main" id="{2CDF79F0-1AF5-1946-A88C-9AA31CD0F469}"/>
                  </a:ext>
                </a:extLst>
              </p:cNvPr>
              <p:cNvSpPr/>
              <p:nvPr/>
            </p:nvSpPr>
            <p:spPr>
              <a:xfrm>
                <a:off x="3429858" y="4911205"/>
                <a:ext cx="2020927" cy="461665"/>
              </a:xfrm>
              <a:prstGeom prst="roundRect">
                <a:avLst/>
              </a:prstGeom>
              <a:solidFill>
                <a:schemeClr val="accent3">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7" name="TextBox 56">
                <a:extLst>
                  <a:ext uri="{FF2B5EF4-FFF2-40B4-BE49-F238E27FC236}">
                    <a16:creationId xmlns:a16="http://schemas.microsoft.com/office/drawing/2014/main" id="{FF7BC571-7A54-BF48-AF23-4D33E4EF3BFE}"/>
                  </a:ext>
                </a:extLst>
              </p:cNvPr>
              <p:cNvSpPr txBox="1"/>
              <p:nvPr/>
            </p:nvSpPr>
            <p:spPr>
              <a:xfrm>
                <a:off x="3829932" y="4895212"/>
                <a:ext cx="1220782" cy="476786"/>
              </a:xfrm>
              <a:prstGeom prst="rect">
                <a:avLst/>
              </a:prstGeom>
              <a:noFill/>
            </p:spPr>
            <p:txBody>
              <a:bodyPr wrap="non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Add On Therapy</a:t>
                </a:r>
              </a:p>
              <a:p>
                <a:pPr algn="ctr"/>
                <a:r>
                  <a:rPr lang="en-US" sz="1200" b="1" dirty="0">
                    <a:solidFill>
                      <a:srgbClr val="FFFFFF"/>
                    </a:solidFill>
                    <a:effectLst>
                      <a:outerShdw blurRad="50800" dist="38100" dir="2700000" algn="tl" rotWithShape="0">
                        <a:srgbClr val="000000">
                          <a:alpha val="43000"/>
                        </a:srgbClr>
                      </a:outerShdw>
                    </a:effectLst>
                  </a:rPr>
                  <a:t>(Double/Triple)</a:t>
                </a:r>
              </a:p>
            </p:txBody>
          </p:sp>
        </p:grpSp>
        <p:grpSp>
          <p:nvGrpSpPr>
            <p:cNvPr id="18" name="Group 17">
              <a:extLst>
                <a:ext uri="{FF2B5EF4-FFF2-40B4-BE49-F238E27FC236}">
                  <a16:creationId xmlns:a16="http://schemas.microsoft.com/office/drawing/2014/main" id="{28593840-2257-B64C-85DD-BA063510BC47}"/>
                </a:ext>
              </a:extLst>
            </p:cNvPr>
            <p:cNvGrpSpPr/>
            <p:nvPr/>
          </p:nvGrpSpPr>
          <p:grpSpPr>
            <a:xfrm>
              <a:off x="6619052" y="1320479"/>
              <a:ext cx="2618749" cy="625834"/>
              <a:chOff x="5478752" y="1170713"/>
              <a:chExt cx="2618749" cy="646331"/>
            </a:xfrm>
          </p:grpSpPr>
          <p:cxnSp>
            <p:nvCxnSpPr>
              <p:cNvPr id="50" name="Straight Arrow Connector 49">
                <a:extLst>
                  <a:ext uri="{FF2B5EF4-FFF2-40B4-BE49-F238E27FC236}">
                    <a16:creationId xmlns:a16="http://schemas.microsoft.com/office/drawing/2014/main" id="{4CA13A21-C4FF-A44C-A5AA-92665CBFEFD5}"/>
                  </a:ext>
                </a:extLst>
              </p:cNvPr>
              <p:cNvCxnSpPr>
                <a:endCxn id="53" idx="1"/>
              </p:cNvCxnSpPr>
              <p:nvPr/>
            </p:nvCxnSpPr>
            <p:spPr>
              <a:xfrm>
                <a:off x="5478752" y="1493878"/>
                <a:ext cx="1129856" cy="1"/>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grpSp>
            <p:nvGrpSpPr>
              <p:cNvPr id="51" name="Group 50">
                <a:extLst>
                  <a:ext uri="{FF2B5EF4-FFF2-40B4-BE49-F238E27FC236}">
                    <a16:creationId xmlns:a16="http://schemas.microsoft.com/office/drawing/2014/main" id="{449780D6-B1D3-1542-BCBE-AB8415371C36}"/>
                  </a:ext>
                </a:extLst>
              </p:cNvPr>
              <p:cNvGrpSpPr/>
              <p:nvPr/>
            </p:nvGrpSpPr>
            <p:grpSpPr>
              <a:xfrm>
                <a:off x="6608608" y="1170713"/>
                <a:ext cx="1488893" cy="646331"/>
                <a:chOff x="6608608" y="1170713"/>
                <a:chExt cx="1488893" cy="646331"/>
              </a:xfrm>
            </p:grpSpPr>
            <p:sp>
              <p:nvSpPr>
                <p:cNvPr id="52" name="TextBox 51">
                  <a:extLst>
                    <a:ext uri="{FF2B5EF4-FFF2-40B4-BE49-F238E27FC236}">
                      <a16:creationId xmlns:a16="http://schemas.microsoft.com/office/drawing/2014/main" id="{302ACEE1-EED9-4448-BE79-46EADCA8DA99}"/>
                    </a:ext>
                  </a:extLst>
                </p:cNvPr>
                <p:cNvSpPr txBox="1"/>
                <p:nvPr/>
              </p:nvSpPr>
              <p:spPr>
                <a:xfrm>
                  <a:off x="6656081" y="1170713"/>
                  <a:ext cx="1441420" cy="646331"/>
                </a:xfrm>
                <a:prstGeom prst="rect">
                  <a:avLst/>
                </a:prstGeom>
                <a:noFill/>
              </p:spPr>
              <p:txBody>
                <a:bodyPr wrap="none" rtlCol="0">
                  <a:spAutoFit/>
                </a:bodyPr>
                <a:lstStyle/>
                <a:p>
                  <a:r>
                    <a:rPr lang="en-US" sz="1200" b="1" dirty="0"/>
                    <a:t>General Measures</a:t>
                  </a:r>
                </a:p>
                <a:p>
                  <a:endParaRPr lang="en-US" sz="1200" b="1" dirty="0"/>
                </a:p>
                <a:p>
                  <a:r>
                    <a:rPr lang="en-US" sz="1200" b="1" dirty="0"/>
                    <a:t>Supportive Therapy</a:t>
                  </a:r>
                </a:p>
              </p:txBody>
            </p:sp>
            <p:sp>
              <p:nvSpPr>
                <p:cNvPr id="53" name="Left Bracket 52">
                  <a:extLst>
                    <a:ext uri="{FF2B5EF4-FFF2-40B4-BE49-F238E27FC236}">
                      <a16:creationId xmlns:a16="http://schemas.microsoft.com/office/drawing/2014/main" id="{8F8BC758-4A66-614D-8AF9-1050573DE6A4}"/>
                    </a:ext>
                  </a:extLst>
                </p:cNvPr>
                <p:cNvSpPr/>
                <p:nvPr/>
              </p:nvSpPr>
              <p:spPr>
                <a:xfrm>
                  <a:off x="6608608" y="1295495"/>
                  <a:ext cx="103093" cy="396767"/>
                </a:xfrm>
                <a:prstGeom prst="leftBracket">
                  <a:avLst/>
                </a:prstGeom>
                <a:ln>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p>
              </p:txBody>
            </p:sp>
          </p:grpSp>
        </p:grpSp>
        <p:cxnSp>
          <p:nvCxnSpPr>
            <p:cNvPr id="19" name="Straight Arrow Connector 18">
              <a:extLst>
                <a:ext uri="{FF2B5EF4-FFF2-40B4-BE49-F238E27FC236}">
                  <a16:creationId xmlns:a16="http://schemas.microsoft.com/office/drawing/2014/main" id="{3CDF4AE9-8E16-9E41-A975-C33C70656C84}"/>
                </a:ext>
              </a:extLst>
            </p:cNvPr>
            <p:cNvCxnSpPr/>
            <p:nvPr/>
          </p:nvCxnSpPr>
          <p:spPr>
            <a:xfrm>
              <a:off x="2975823" y="1633397"/>
              <a:ext cx="1585065" cy="0"/>
            </a:xfrm>
            <a:prstGeom prst="straightConnector1">
              <a:avLst/>
            </a:prstGeom>
            <a:ln>
              <a:solidFill>
                <a:srgbClr val="000000"/>
              </a:solidFill>
              <a:prstDash val="sysDash"/>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a:extLst>
                <a:ext uri="{FF2B5EF4-FFF2-40B4-BE49-F238E27FC236}">
                  <a16:creationId xmlns:a16="http://schemas.microsoft.com/office/drawing/2014/main" id="{110263F1-5871-914B-905D-8CC570AEE4D2}"/>
                </a:ext>
              </a:extLst>
            </p:cNvPr>
            <p:cNvCxnSpPr>
              <a:stCxn id="11" idx="2"/>
              <a:endCxn id="65" idx="0"/>
            </p:cNvCxnSpPr>
            <p:nvPr/>
          </p:nvCxnSpPr>
          <p:spPr>
            <a:xfrm>
              <a:off x="5608563" y="1871549"/>
              <a:ext cx="4232" cy="201506"/>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21" name="TextBox 20">
              <a:extLst>
                <a:ext uri="{FF2B5EF4-FFF2-40B4-BE49-F238E27FC236}">
                  <a16:creationId xmlns:a16="http://schemas.microsoft.com/office/drawing/2014/main" id="{38DA4658-7608-CE4A-8C03-EE7E3EF92B3F}"/>
                </a:ext>
              </a:extLst>
            </p:cNvPr>
            <p:cNvSpPr txBox="1"/>
            <p:nvPr/>
          </p:nvSpPr>
          <p:spPr>
            <a:xfrm>
              <a:off x="4976970" y="2692662"/>
              <a:ext cx="1322447" cy="268215"/>
            </a:xfrm>
            <a:prstGeom prst="rect">
              <a:avLst/>
            </a:prstGeom>
            <a:noFill/>
          </p:spPr>
          <p:txBody>
            <a:bodyPr wrap="none" rtlCol="0">
              <a:spAutoFit/>
            </a:bodyPr>
            <a:lstStyle/>
            <a:p>
              <a:r>
                <a:rPr lang="en-US" sz="1200" b="1" dirty="0"/>
                <a:t>Non-Vasoreactive</a:t>
              </a:r>
            </a:p>
          </p:txBody>
        </p:sp>
        <p:cxnSp>
          <p:nvCxnSpPr>
            <p:cNvPr id="22" name="Straight Arrow Connector 21">
              <a:extLst>
                <a:ext uri="{FF2B5EF4-FFF2-40B4-BE49-F238E27FC236}">
                  <a16:creationId xmlns:a16="http://schemas.microsoft.com/office/drawing/2014/main" id="{D8D6D86B-799E-5444-AA7B-311D6D17516F}"/>
                </a:ext>
              </a:extLst>
            </p:cNvPr>
            <p:cNvCxnSpPr/>
            <p:nvPr/>
          </p:nvCxnSpPr>
          <p:spPr>
            <a:xfrm>
              <a:off x="5638193" y="2538035"/>
              <a:ext cx="0" cy="172581"/>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nvGrpSpPr>
            <p:cNvPr id="23" name="Group 22">
              <a:extLst>
                <a:ext uri="{FF2B5EF4-FFF2-40B4-BE49-F238E27FC236}">
                  <a16:creationId xmlns:a16="http://schemas.microsoft.com/office/drawing/2014/main" id="{F450857D-6B80-CC40-9868-D517739E71B8}"/>
                </a:ext>
              </a:extLst>
            </p:cNvPr>
            <p:cNvGrpSpPr/>
            <p:nvPr/>
          </p:nvGrpSpPr>
          <p:grpSpPr>
            <a:xfrm>
              <a:off x="6396605" y="2838045"/>
              <a:ext cx="2215414" cy="181496"/>
              <a:chOff x="5184147" y="2718867"/>
              <a:chExt cx="2020023" cy="203956"/>
            </a:xfrm>
          </p:grpSpPr>
          <p:cxnSp>
            <p:nvCxnSpPr>
              <p:cNvPr id="48" name="Straight Connector 47">
                <a:extLst>
                  <a:ext uri="{FF2B5EF4-FFF2-40B4-BE49-F238E27FC236}">
                    <a16:creationId xmlns:a16="http://schemas.microsoft.com/office/drawing/2014/main" id="{06ACA806-8AF5-3A47-9AA3-305E70E9C19F}"/>
                  </a:ext>
                </a:extLst>
              </p:cNvPr>
              <p:cNvCxnSpPr>
                <a:cxnSpLocks/>
              </p:cNvCxnSpPr>
              <p:nvPr/>
            </p:nvCxnSpPr>
            <p:spPr>
              <a:xfrm>
                <a:off x="5184147" y="2720970"/>
                <a:ext cx="2020023"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9" name="Straight Arrow Connector 48">
                <a:extLst>
                  <a:ext uri="{FF2B5EF4-FFF2-40B4-BE49-F238E27FC236}">
                    <a16:creationId xmlns:a16="http://schemas.microsoft.com/office/drawing/2014/main" id="{3F3F43FF-DA10-9147-8B01-75E86658E89B}"/>
                  </a:ext>
                </a:extLst>
              </p:cNvPr>
              <p:cNvCxnSpPr/>
              <p:nvPr/>
            </p:nvCxnSpPr>
            <p:spPr>
              <a:xfrm>
                <a:off x="7204170" y="2718867"/>
                <a:ext cx="0" cy="203956"/>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sp>
          <p:nvSpPr>
            <p:cNvPr id="24" name="TextBox 23">
              <a:extLst>
                <a:ext uri="{FF2B5EF4-FFF2-40B4-BE49-F238E27FC236}">
                  <a16:creationId xmlns:a16="http://schemas.microsoft.com/office/drawing/2014/main" id="{44D2F132-54A8-1B4C-AFAC-092F92394E2A}"/>
                </a:ext>
              </a:extLst>
            </p:cNvPr>
            <p:cNvSpPr txBox="1"/>
            <p:nvPr/>
          </p:nvSpPr>
          <p:spPr>
            <a:xfrm>
              <a:off x="8058776" y="2994035"/>
              <a:ext cx="976998" cy="461665"/>
            </a:xfrm>
            <a:prstGeom prst="rect">
              <a:avLst/>
            </a:prstGeom>
            <a:solidFill>
              <a:schemeClr val="accent1"/>
            </a:solidFill>
            <a:ln>
              <a:noFill/>
            </a:ln>
          </p:spPr>
          <p:txBody>
            <a:bodyPr wrap="none" rtlCol="0">
              <a:spAutoFit/>
            </a:bodyPr>
            <a:lstStyle/>
            <a:p>
              <a:pPr algn="ctr"/>
              <a:r>
                <a:rPr lang="en-US" sz="1200" b="1" dirty="0">
                  <a:solidFill>
                    <a:schemeClr val="bg1"/>
                  </a:solidFill>
                </a:rPr>
                <a:t>High</a:t>
              </a:r>
              <a:r>
                <a:rPr lang="en-US" sz="1200" b="1" dirty="0">
                  <a:solidFill>
                    <a:schemeClr val="bg1"/>
                  </a:solidFill>
                  <a:effectLst>
                    <a:outerShdw blurRad="50800" dist="50800" dir="5400000" algn="ctr" rotWithShape="0">
                      <a:schemeClr val="tx1"/>
                    </a:outerShdw>
                  </a:effectLst>
                </a:rPr>
                <a:t> Risk</a:t>
              </a:r>
            </a:p>
            <a:p>
              <a:pPr algn="ctr"/>
              <a:r>
                <a:rPr lang="en-US" sz="1200" b="1" dirty="0">
                  <a:solidFill>
                    <a:schemeClr val="bg1"/>
                  </a:solidFill>
                </a:rPr>
                <a:t>(WHO FC IV</a:t>
              </a:r>
              <a:r>
                <a:rPr lang="en-US" sz="1200" b="1" dirty="0">
                  <a:solidFill>
                    <a:schemeClr val="bg1"/>
                  </a:solidFill>
                  <a:effectLst>
                    <a:outerShdw blurRad="50800" dist="50800" dir="5400000" algn="ctr" rotWithShape="0">
                      <a:schemeClr val="tx1"/>
                    </a:outerShdw>
                  </a:effectLst>
                </a:rPr>
                <a:t>)</a:t>
              </a:r>
            </a:p>
          </p:txBody>
        </p:sp>
        <p:cxnSp>
          <p:nvCxnSpPr>
            <p:cNvPr id="25" name="Straight Connector 24">
              <a:extLst>
                <a:ext uri="{FF2B5EF4-FFF2-40B4-BE49-F238E27FC236}">
                  <a16:creationId xmlns:a16="http://schemas.microsoft.com/office/drawing/2014/main" id="{A7C4B3E2-8179-BB43-A146-550C7A988512}"/>
                </a:ext>
              </a:extLst>
            </p:cNvPr>
            <p:cNvCxnSpPr/>
            <p:nvPr/>
          </p:nvCxnSpPr>
          <p:spPr>
            <a:xfrm flipH="1">
              <a:off x="4191573" y="2826769"/>
              <a:ext cx="803937"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6" name="Straight Arrow Connector 25">
              <a:extLst>
                <a:ext uri="{FF2B5EF4-FFF2-40B4-BE49-F238E27FC236}">
                  <a16:creationId xmlns:a16="http://schemas.microsoft.com/office/drawing/2014/main" id="{7AC30773-FF33-1E40-9006-465B7D44E0D8}"/>
                </a:ext>
              </a:extLst>
            </p:cNvPr>
            <p:cNvCxnSpPr/>
            <p:nvPr/>
          </p:nvCxnSpPr>
          <p:spPr>
            <a:xfrm>
              <a:off x="4195022" y="2822671"/>
              <a:ext cx="0" cy="197488"/>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a:extLst>
                <a:ext uri="{FF2B5EF4-FFF2-40B4-BE49-F238E27FC236}">
                  <a16:creationId xmlns:a16="http://schemas.microsoft.com/office/drawing/2014/main" id="{14CBA986-C4EA-4D43-BB0E-1894F082D1AC}"/>
                </a:ext>
              </a:extLst>
            </p:cNvPr>
            <p:cNvCxnSpPr>
              <a:stCxn id="24" idx="2"/>
              <a:endCxn id="24" idx="2"/>
            </p:cNvCxnSpPr>
            <p:nvPr/>
          </p:nvCxnSpPr>
          <p:spPr>
            <a:xfrm>
              <a:off x="8547275" y="3455700"/>
              <a:ext cx="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a:extLst>
                <a:ext uri="{FF2B5EF4-FFF2-40B4-BE49-F238E27FC236}">
                  <a16:creationId xmlns:a16="http://schemas.microsoft.com/office/drawing/2014/main" id="{A8CFAA62-9B5E-B94B-BD4B-2F30FF63F64C}"/>
                </a:ext>
              </a:extLst>
            </p:cNvPr>
            <p:cNvCxnSpPr>
              <a:stCxn id="24" idx="2"/>
              <a:endCxn id="58" idx="0"/>
            </p:cNvCxnSpPr>
            <p:nvPr/>
          </p:nvCxnSpPr>
          <p:spPr>
            <a:xfrm flipH="1">
              <a:off x="8543796" y="3455700"/>
              <a:ext cx="3479" cy="202363"/>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46" name="Straight Arrow Connector 45">
              <a:extLst>
                <a:ext uri="{FF2B5EF4-FFF2-40B4-BE49-F238E27FC236}">
                  <a16:creationId xmlns:a16="http://schemas.microsoft.com/office/drawing/2014/main" id="{B4EFA986-A9C5-D54B-BC1F-A6463F97753C}"/>
                </a:ext>
              </a:extLst>
            </p:cNvPr>
            <p:cNvCxnSpPr>
              <a:cxnSpLocks/>
            </p:cNvCxnSpPr>
            <p:nvPr/>
          </p:nvCxnSpPr>
          <p:spPr>
            <a:xfrm>
              <a:off x="2993603" y="3124200"/>
              <a:ext cx="0" cy="520998"/>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47" name="Straight Connector 46">
              <a:extLst>
                <a:ext uri="{FF2B5EF4-FFF2-40B4-BE49-F238E27FC236}">
                  <a16:creationId xmlns:a16="http://schemas.microsoft.com/office/drawing/2014/main" id="{43D55DEA-B9ED-684F-A394-239F7A3C0685}"/>
                </a:ext>
              </a:extLst>
            </p:cNvPr>
            <p:cNvCxnSpPr>
              <a:cxnSpLocks/>
            </p:cNvCxnSpPr>
            <p:nvPr/>
          </p:nvCxnSpPr>
          <p:spPr>
            <a:xfrm flipH="1" flipV="1">
              <a:off x="3000376" y="3114177"/>
              <a:ext cx="253402" cy="1"/>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1" name="Straight Arrow Connector 30">
              <a:extLst>
                <a:ext uri="{FF2B5EF4-FFF2-40B4-BE49-F238E27FC236}">
                  <a16:creationId xmlns:a16="http://schemas.microsoft.com/office/drawing/2014/main" id="{B19C2708-C4F1-EC46-9516-3AA8860A4229}"/>
                </a:ext>
              </a:extLst>
            </p:cNvPr>
            <p:cNvCxnSpPr/>
            <p:nvPr/>
          </p:nvCxnSpPr>
          <p:spPr>
            <a:xfrm>
              <a:off x="5638193" y="3141717"/>
              <a:ext cx="0" cy="523859"/>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A30289F7-DAE3-8A4C-871A-51DFB94D2279}"/>
                </a:ext>
              </a:extLst>
            </p:cNvPr>
            <p:cNvCxnSpPr/>
            <p:nvPr/>
          </p:nvCxnSpPr>
          <p:spPr>
            <a:xfrm flipV="1">
              <a:off x="5052810" y="3149915"/>
              <a:ext cx="579326" cy="1"/>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1F4E6783-4B58-5846-BD96-5AC9DA294118}"/>
                </a:ext>
              </a:extLst>
            </p:cNvPr>
            <p:cNvSpPr txBox="1"/>
            <p:nvPr/>
          </p:nvSpPr>
          <p:spPr>
            <a:xfrm>
              <a:off x="3102928" y="2242341"/>
              <a:ext cx="1008660" cy="268215"/>
            </a:xfrm>
            <a:prstGeom prst="rect">
              <a:avLst/>
            </a:prstGeom>
            <a:noFill/>
          </p:spPr>
          <p:txBody>
            <a:bodyPr wrap="none" rtlCol="0">
              <a:spAutoFit/>
            </a:bodyPr>
            <a:lstStyle/>
            <a:p>
              <a:r>
                <a:rPr lang="en-US" sz="1200" b="1" dirty="0"/>
                <a:t>Vasoreactive</a:t>
              </a:r>
            </a:p>
          </p:txBody>
        </p:sp>
        <p:cxnSp>
          <p:nvCxnSpPr>
            <p:cNvPr id="34" name="Straight Arrow Connector 33">
              <a:extLst>
                <a:ext uri="{FF2B5EF4-FFF2-40B4-BE49-F238E27FC236}">
                  <a16:creationId xmlns:a16="http://schemas.microsoft.com/office/drawing/2014/main" id="{E7A3AA19-3424-894B-A8F7-982E6DD66C0F}"/>
                </a:ext>
              </a:extLst>
            </p:cNvPr>
            <p:cNvCxnSpPr/>
            <p:nvPr/>
          </p:nvCxnSpPr>
          <p:spPr>
            <a:xfrm flipH="1" flipV="1">
              <a:off x="2799686" y="2279732"/>
              <a:ext cx="1798281" cy="8977"/>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07DA0387-7FED-0C4E-A7FA-C85AC3E789CD}"/>
                </a:ext>
              </a:extLst>
            </p:cNvPr>
            <p:cNvCxnSpPr/>
            <p:nvPr/>
          </p:nvCxnSpPr>
          <p:spPr>
            <a:xfrm>
              <a:off x="2985093" y="4293599"/>
              <a:ext cx="5552352"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4AD24731-BD6E-474E-B817-12C374CEA73A}"/>
                </a:ext>
              </a:extLst>
            </p:cNvPr>
            <p:cNvCxnSpPr/>
            <p:nvPr/>
          </p:nvCxnSpPr>
          <p:spPr>
            <a:xfrm flipV="1">
              <a:off x="8532969" y="4109187"/>
              <a:ext cx="4476" cy="188511"/>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187E57DC-F168-DF46-8F39-5D2440DF8807}"/>
                </a:ext>
              </a:extLst>
            </p:cNvPr>
            <p:cNvCxnSpPr/>
            <p:nvPr/>
          </p:nvCxnSpPr>
          <p:spPr>
            <a:xfrm flipV="1">
              <a:off x="2989326" y="4109187"/>
              <a:ext cx="0" cy="188511"/>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38" name="TextBox 37">
              <a:extLst>
                <a:ext uri="{FF2B5EF4-FFF2-40B4-BE49-F238E27FC236}">
                  <a16:creationId xmlns:a16="http://schemas.microsoft.com/office/drawing/2014/main" id="{8B02E7C0-D27C-2243-B86D-F9B429E90DAA}"/>
                </a:ext>
              </a:extLst>
            </p:cNvPr>
            <p:cNvSpPr txBox="1"/>
            <p:nvPr/>
          </p:nvSpPr>
          <p:spPr>
            <a:xfrm>
              <a:off x="4611372" y="4425701"/>
              <a:ext cx="2143857" cy="276999"/>
            </a:xfrm>
            <a:prstGeom prst="rect">
              <a:avLst/>
            </a:prstGeom>
            <a:noFill/>
          </p:spPr>
          <p:txBody>
            <a:bodyPr wrap="none" rtlCol="0">
              <a:spAutoFit/>
            </a:bodyPr>
            <a:lstStyle/>
            <a:p>
              <a:r>
                <a:rPr lang="en-US" sz="1200" b="1" dirty="0"/>
                <a:t>After 3-6 Months of Treatment</a:t>
              </a:r>
            </a:p>
          </p:txBody>
        </p:sp>
        <p:sp>
          <p:nvSpPr>
            <p:cNvPr id="39" name="TextBox 38">
              <a:extLst>
                <a:ext uri="{FF2B5EF4-FFF2-40B4-BE49-F238E27FC236}">
                  <a16:creationId xmlns:a16="http://schemas.microsoft.com/office/drawing/2014/main" id="{F019A37D-BF15-A740-A64D-C59E2DEDB639}"/>
                </a:ext>
              </a:extLst>
            </p:cNvPr>
            <p:cNvSpPr txBox="1"/>
            <p:nvPr/>
          </p:nvSpPr>
          <p:spPr>
            <a:xfrm>
              <a:off x="10405841" y="3574294"/>
              <a:ext cx="1521504" cy="646331"/>
            </a:xfrm>
            <a:prstGeom prst="rect">
              <a:avLst/>
            </a:prstGeom>
            <a:noFill/>
          </p:spPr>
          <p:txBody>
            <a:bodyPr wrap="square" rtlCol="0">
              <a:spAutoFit/>
            </a:bodyPr>
            <a:lstStyle/>
            <a:p>
              <a:pPr algn="ctr"/>
              <a:r>
                <a:rPr lang="en-US" sz="1200" b="1" dirty="0"/>
                <a:t>Consider Referral for Lung Transplantation</a:t>
              </a:r>
            </a:p>
          </p:txBody>
        </p:sp>
        <p:cxnSp>
          <p:nvCxnSpPr>
            <p:cNvPr id="40" name="Straight Arrow Connector 39">
              <a:extLst>
                <a:ext uri="{FF2B5EF4-FFF2-40B4-BE49-F238E27FC236}">
                  <a16:creationId xmlns:a16="http://schemas.microsoft.com/office/drawing/2014/main" id="{605BD4FE-9975-9D42-99F2-EB791BEAC80F}"/>
                </a:ext>
              </a:extLst>
            </p:cNvPr>
            <p:cNvCxnSpPr/>
            <p:nvPr/>
          </p:nvCxnSpPr>
          <p:spPr>
            <a:xfrm>
              <a:off x="3003633" y="4558520"/>
              <a:ext cx="1418357" cy="1289"/>
            </a:xfrm>
            <a:prstGeom prst="straightConnector1">
              <a:avLst/>
            </a:prstGeom>
            <a:ln>
              <a:solidFill>
                <a:srgbClr val="000000"/>
              </a:solidFill>
              <a:prstDash val="sysDash"/>
              <a:tailEnd type="arrow"/>
            </a:ln>
          </p:spPr>
          <p:style>
            <a:lnRef idx="2">
              <a:schemeClr val="accent1"/>
            </a:lnRef>
            <a:fillRef idx="0">
              <a:schemeClr val="accent1"/>
            </a:fillRef>
            <a:effectRef idx="1">
              <a:schemeClr val="accent1"/>
            </a:effectRef>
            <a:fontRef idx="minor">
              <a:schemeClr val="tx1"/>
            </a:fontRef>
          </p:style>
        </p:cxnSp>
        <p:cxnSp>
          <p:nvCxnSpPr>
            <p:cNvPr id="41" name="Straight Arrow Connector 40">
              <a:extLst>
                <a:ext uri="{FF2B5EF4-FFF2-40B4-BE49-F238E27FC236}">
                  <a16:creationId xmlns:a16="http://schemas.microsoft.com/office/drawing/2014/main" id="{A18F04B5-DFED-9C43-A27A-2B91E7B3BB76}"/>
                </a:ext>
              </a:extLst>
            </p:cNvPr>
            <p:cNvCxnSpPr>
              <a:cxnSpLocks/>
            </p:cNvCxnSpPr>
            <p:nvPr/>
          </p:nvCxnSpPr>
          <p:spPr>
            <a:xfrm>
              <a:off x="6940640" y="4558520"/>
              <a:ext cx="655953" cy="1289"/>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42" name="Straight Arrow Connector 41">
              <a:extLst>
                <a:ext uri="{FF2B5EF4-FFF2-40B4-BE49-F238E27FC236}">
                  <a16:creationId xmlns:a16="http://schemas.microsoft.com/office/drawing/2014/main" id="{67EAA417-784E-2443-9E91-EE569A159C3A}"/>
                </a:ext>
              </a:extLst>
            </p:cNvPr>
            <p:cNvCxnSpPr/>
            <p:nvPr/>
          </p:nvCxnSpPr>
          <p:spPr>
            <a:xfrm>
              <a:off x="5627903" y="4666985"/>
              <a:ext cx="0" cy="170563"/>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44" name="Straight Arrow Connector 43">
              <a:extLst>
                <a:ext uri="{FF2B5EF4-FFF2-40B4-BE49-F238E27FC236}">
                  <a16:creationId xmlns:a16="http://schemas.microsoft.com/office/drawing/2014/main" id="{BAFFFA0E-4519-0D45-AA34-658F38C954A8}"/>
                </a:ext>
              </a:extLst>
            </p:cNvPr>
            <p:cNvCxnSpPr/>
            <p:nvPr/>
          </p:nvCxnSpPr>
          <p:spPr>
            <a:xfrm>
              <a:off x="5609618" y="5411362"/>
              <a:ext cx="0" cy="224424"/>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45" name="Straight Arrow Connector 44">
              <a:extLst>
                <a:ext uri="{FF2B5EF4-FFF2-40B4-BE49-F238E27FC236}">
                  <a16:creationId xmlns:a16="http://schemas.microsoft.com/office/drawing/2014/main" id="{D40CEC93-C471-744E-BC64-835A0DC4BD17}"/>
                </a:ext>
              </a:extLst>
            </p:cNvPr>
            <p:cNvCxnSpPr/>
            <p:nvPr/>
          </p:nvCxnSpPr>
          <p:spPr>
            <a:xfrm>
              <a:off x="8834439" y="4733039"/>
              <a:ext cx="0" cy="181895"/>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79" name="Straight Arrow Connector 78">
              <a:extLst>
                <a:ext uri="{FF2B5EF4-FFF2-40B4-BE49-F238E27FC236}">
                  <a16:creationId xmlns:a16="http://schemas.microsoft.com/office/drawing/2014/main" id="{46052DE4-6BB2-334F-AA25-FDCD7442F2A5}"/>
                </a:ext>
              </a:extLst>
            </p:cNvPr>
            <p:cNvCxnSpPr>
              <a:cxnSpLocks/>
              <a:stCxn id="58" idx="3"/>
              <a:endCxn id="39" idx="1"/>
            </p:cNvCxnSpPr>
            <p:nvPr/>
          </p:nvCxnSpPr>
          <p:spPr>
            <a:xfrm>
              <a:off x="9387953" y="3881575"/>
              <a:ext cx="1017888" cy="15885"/>
            </a:xfrm>
            <a:prstGeom prst="straightConnector1">
              <a:avLst/>
            </a:prstGeom>
            <a:ln>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98" name="TextBox 97">
              <a:extLst>
                <a:ext uri="{FF2B5EF4-FFF2-40B4-BE49-F238E27FC236}">
                  <a16:creationId xmlns:a16="http://schemas.microsoft.com/office/drawing/2014/main" id="{750DBE1E-9DE1-8A4E-A05E-340F1AD7E4AC}"/>
                </a:ext>
              </a:extLst>
            </p:cNvPr>
            <p:cNvSpPr txBox="1"/>
            <p:nvPr/>
          </p:nvSpPr>
          <p:spPr>
            <a:xfrm>
              <a:off x="7762511" y="5592514"/>
              <a:ext cx="2143857" cy="276999"/>
            </a:xfrm>
            <a:prstGeom prst="rect">
              <a:avLst/>
            </a:prstGeom>
            <a:noFill/>
          </p:spPr>
          <p:txBody>
            <a:bodyPr wrap="none" rtlCol="0">
              <a:spAutoFit/>
            </a:bodyPr>
            <a:lstStyle/>
            <a:p>
              <a:r>
                <a:rPr lang="en-US" sz="1200" b="1" dirty="0"/>
                <a:t>After 3-6 Months of Treatment</a:t>
              </a:r>
            </a:p>
          </p:txBody>
        </p:sp>
        <p:cxnSp>
          <p:nvCxnSpPr>
            <p:cNvPr id="99" name="Straight Arrow Connector 98">
              <a:extLst>
                <a:ext uri="{FF2B5EF4-FFF2-40B4-BE49-F238E27FC236}">
                  <a16:creationId xmlns:a16="http://schemas.microsoft.com/office/drawing/2014/main" id="{ACE24923-BF4C-FA41-A18B-C6DE827E087F}"/>
                </a:ext>
              </a:extLst>
            </p:cNvPr>
            <p:cNvCxnSpPr/>
            <p:nvPr/>
          </p:nvCxnSpPr>
          <p:spPr>
            <a:xfrm>
              <a:off x="8847248" y="5414076"/>
              <a:ext cx="0" cy="181895"/>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00" name="Straight Arrow Connector 99">
              <a:extLst>
                <a:ext uri="{FF2B5EF4-FFF2-40B4-BE49-F238E27FC236}">
                  <a16:creationId xmlns:a16="http://schemas.microsoft.com/office/drawing/2014/main" id="{7EA6A908-AB4D-8741-B436-F51FF0D8F1B0}"/>
                </a:ext>
              </a:extLst>
            </p:cNvPr>
            <p:cNvCxnSpPr/>
            <p:nvPr/>
          </p:nvCxnSpPr>
          <p:spPr>
            <a:xfrm>
              <a:off x="8834439" y="5809364"/>
              <a:ext cx="0" cy="181895"/>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01" name="Straight Arrow Connector 100">
              <a:extLst>
                <a:ext uri="{FF2B5EF4-FFF2-40B4-BE49-F238E27FC236}">
                  <a16:creationId xmlns:a16="http://schemas.microsoft.com/office/drawing/2014/main" id="{8ECF5562-DFC7-2F4F-B1C0-1BA4A45A990C}"/>
                </a:ext>
              </a:extLst>
            </p:cNvPr>
            <p:cNvCxnSpPr>
              <a:cxnSpLocks/>
              <a:stCxn id="98" idx="1"/>
            </p:cNvCxnSpPr>
            <p:nvPr/>
          </p:nvCxnSpPr>
          <p:spPr>
            <a:xfrm flipH="1" flipV="1">
              <a:off x="6324600" y="5181600"/>
              <a:ext cx="1437911" cy="549414"/>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05" name="Straight Arrow Connector 104">
              <a:extLst>
                <a:ext uri="{FF2B5EF4-FFF2-40B4-BE49-F238E27FC236}">
                  <a16:creationId xmlns:a16="http://schemas.microsoft.com/office/drawing/2014/main" id="{CC950844-E843-C144-83A0-3FA6A256651B}"/>
                </a:ext>
              </a:extLst>
            </p:cNvPr>
            <p:cNvCxnSpPr>
              <a:cxnSpLocks/>
            </p:cNvCxnSpPr>
            <p:nvPr/>
          </p:nvCxnSpPr>
          <p:spPr>
            <a:xfrm>
              <a:off x="6338887" y="5420614"/>
              <a:ext cx="1262063" cy="594424"/>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07" name="Straight Arrow Connector 106">
              <a:extLst>
                <a:ext uri="{FF2B5EF4-FFF2-40B4-BE49-F238E27FC236}">
                  <a16:creationId xmlns:a16="http://schemas.microsoft.com/office/drawing/2014/main" id="{A7E1EEC6-5EBC-D749-BBC6-DF33DDDC3F60}"/>
                </a:ext>
              </a:extLst>
            </p:cNvPr>
            <p:cNvCxnSpPr>
              <a:cxnSpLocks/>
            </p:cNvCxnSpPr>
            <p:nvPr/>
          </p:nvCxnSpPr>
          <p:spPr>
            <a:xfrm flipH="1" flipV="1">
              <a:off x="6629401" y="5943601"/>
              <a:ext cx="976314" cy="22662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25" name="Straight Arrow Connector 124">
              <a:extLst>
                <a:ext uri="{FF2B5EF4-FFF2-40B4-BE49-F238E27FC236}">
                  <a16:creationId xmlns:a16="http://schemas.microsoft.com/office/drawing/2014/main" id="{BE3786B4-270C-0843-BD7D-4AE5A6C6F1A7}"/>
                </a:ext>
              </a:extLst>
            </p:cNvPr>
            <p:cNvCxnSpPr/>
            <p:nvPr/>
          </p:nvCxnSpPr>
          <p:spPr>
            <a:xfrm flipV="1">
              <a:off x="10074442" y="4203032"/>
              <a:ext cx="240632" cy="176463"/>
            </a:xfrm>
            <a:prstGeom prst="straightConnector1">
              <a:avLst/>
            </a:prstGeom>
            <a:ln>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30" name="Rectangle 29">
              <a:extLst>
                <a:ext uri="{FF2B5EF4-FFF2-40B4-BE49-F238E27FC236}">
                  <a16:creationId xmlns:a16="http://schemas.microsoft.com/office/drawing/2014/main" id="{3F9A9FA7-3708-48D6-9C26-813C42788BAF}"/>
                </a:ext>
              </a:extLst>
            </p:cNvPr>
            <p:cNvSpPr/>
            <p:nvPr/>
          </p:nvSpPr>
          <p:spPr>
            <a:xfrm>
              <a:off x="7707317" y="4379690"/>
              <a:ext cx="1534332" cy="336332"/>
            </a:xfrm>
            <a:prstGeom prst="rect">
              <a:avLst/>
            </a:prstGeom>
            <a:solidFill>
              <a:srgbClr val="F0CB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227F3DCA-58EE-476A-BE86-484C268682CD}"/>
                </a:ext>
              </a:extLst>
            </p:cNvPr>
            <p:cNvSpPr/>
            <p:nvPr/>
          </p:nvSpPr>
          <p:spPr>
            <a:xfrm>
              <a:off x="9241649" y="4377435"/>
              <a:ext cx="764291" cy="336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extBox 42">
              <a:extLst>
                <a:ext uri="{FF2B5EF4-FFF2-40B4-BE49-F238E27FC236}">
                  <a16:creationId xmlns:a16="http://schemas.microsoft.com/office/drawing/2014/main" id="{45C27481-1580-489F-A4BF-469E7D4E45B8}"/>
                </a:ext>
              </a:extLst>
            </p:cNvPr>
            <p:cNvSpPr txBox="1"/>
            <p:nvPr/>
          </p:nvSpPr>
          <p:spPr>
            <a:xfrm>
              <a:off x="7766716" y="4407976"/>
              <a:ext cx="1420591" cy="276999"/>
            </a:xfrm>
            <a:prstGeom prst="rect">
              <a:avLst/>
            </a:prstGeom>
            <a:noFill/>
          </p:spPr>
          <p:txBody>
            <a:bodyPr wrap="square" rtlCol="0">
              <a:spAutoFit/>
            </a:bodyPr>
            <a:lstStyle/>
            <a:p>
              <a:pPr algn="ctr"/>
              <a:r>
                <a:rPr lang="en-US" sz="1200" dirty="0"/>
                <a:t>Intermediate Risk</a:t>
              </a:r>
            </a:p>
          </p:txBody>
        </p:sp>
        <p:sp>
          <p:nvSpPr>
            <p:cNvPr id="108" name="TextBox 107">
              <a:extLst>
                <a:ext uri="{FF2B5EF4-FFF2-40B4-BE49-F238E27FC236}">
                  <a16:creationId xmlns:a16="http://schemas.microsoft.com/office/drawing/2014/main" id="{A7E20C6A-735E-447C-B3DD-A35D1813C02C}"/>
                </a:ext>
              </a:extLst>
            </p:cNvPr>
            <p:cNvSpPr txBox="1"/>
            <p:nvPr/>
          </p:nvSpPr>
          <p:spPr>
            <a:xfrm>
              <a:off x="9155894" y="4417467"/>
              <a:ext cx="965553" cy="276999"/>
            </a:xfrm>
            <a:prstGeom prst="rect">
              <a:avLst/>
            </a:prstGeom>
            <a:noFill/>
          </p:spPr>
          <p:txBody>
            <a:bodyPr wrap="square" rtlCol="0">
              <a:spAutoFit/>
            </a:bodyPr>
            <a:lstStyle/>
            <a:p>
              <a:pPr algn="ctr"/>
              <a:r>
                <a:rPr lang="en-US" sz="1200" dirty="0">
                  <a:solidFill>
                    <a:schemeClr val="bg1"/>
                  </a:solidFill>
                </a:rPr>
                <a:t>High Risk</a:t>
              </a:r>
            </a:p>
          </p:txBody>
        </p:sp>
        <p:sp>
          <p:nvSpPr>
            <p:cNvPr id="118" name="Rectangle 117">
              <a:extLst>
                <a:ext uri="{FF2B5EF4-FFF2-40B4-BE49-F238E27FC236}">
                  <a16:creationId xmlns:a16="http://schemas.microsoft.com/office/drawing/2014/main" id="{F2D7F6F8-40EA-4BA3-821B-EC8AD344308A}"/>
                </a:ext>
              </a:extLst>
            </p:cNvPr>
            <p:cNvSpPr/>
            <p:nvPr/>
          </p:nvSpPr>
          <p:spPr>
            <a:xfrm>
              <a:off x="3991244" y="3027122"/>
              <a:ext cx="1534332" cy="336332"/>
            </a:xfrm>
            <a:prstGeom prst="rect">
              <a:avLst/>
            </a:prstGeom>
            <a:solidFill>
              <a:srgbClr val="F0CB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TextBox 118">
              <a:extLst>
                <a:ext uri="{FF2B5EF4-FFF2-40B4-BE49-F238E27FC236}">
                  <a16:creationId xmlns:a16="http://schemas.microsoft.com/office/drawing/2014/main" id="{0F0FDCE5-7D83-4B96-88C2-D2F420DE7E77}"/>
                </a:ext>
              </a:extLst>
            </p:cNvPr>
            <p:cNvSpPr txBox="1"/>
            <p:nvPr/>
          </p:nvSpPr>
          <p:spPr>
            <a:xfrm>
              <a:off x="4008482" y="3044257"/>
              <a:ext cx="1400967" cy="276999"/>
            </a:xfrm>
            <a:prstGeom prst="rect">
              <a:avLst/>
            </a:prstGeom>
            <a:noFill/>
          </p:spPr>
          <p:txBody>
            <a:bodyPr wrap="square" rtlCol="0">
              <a:spAutoFit/>
            </a:bodyPr>
            <a:lstStyle/>
            <a:p>
              <a:pPr algn="ctr"/>
              <a:r>
                <a:rPr lang="en-US" sz="1200" dirty="0"/>
                <a:t>Intermediate Risk</a:t>
              </a:r>
            </a:p>
          </p:txBody>
        </p:sp>
        <p:sp>
          <p:nvSpPr>
            <p:cNvPr id="121" name="Rectangle 120">
              <a:extLst>
                <a:ext uri="{FF2B5EF4-FFF2-40B4-BE49-F238E27FC236}">
                  <a16:creationId xmlns:a16="http://schemas.microsoft.com/office/drawing/2014/main" id="{DABAB621-A076-42D1-9684-2EAD6CD80CCF}"/>
                </a:ext>
              </a:extLst>
            </p:cNvPr>
            <p:cNvSpPr/>
            <p:nvPr/>
          </p:nvSpPr>
          <p:spPr>
            <a:xfrm>
              <a:off x="3231089" y="3024121"/>
              <a:ext cx="764291" cy="33633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 name="TextBox 121">
              <a:extLst>
                <a:ext uri="{FF2B5EF4-FFF2-40B4-BE49-F238E27FC236}">
                  <a16:creationId xmlns:a16="http://schemas.microsoft.com/office/drawing/2014/main" id="{D46A51C1-EFB6-4D58-BCE3-9E997ED49C7F}"/>
                </a:ext>
              </a:extLst>
            </p:cNvPr>
            <p:cNvSpPr txBox="1"/>
            <p:nvPr/>
          </p:nvSpPr>
          <p:spPr>
            <a:xfrm>
              <a:off x="3244190" y="3053002"/>
              <a:ext cx="895781" cy="282594"/>
            </a:xfrm>
            <a:prstGeom prst="rect">
              <a:avLst/>
            </a:prstGeom>
            <a:noFill/>
          </p:spPr>
          <p:txBody>
            <a:bodyPr wrap="square" rtlCol="0">
              <a:spAutoFit/>
            </a:bodyPr>
            <a:lstStyle/>
            <a:p>
              <a:r>
                <a:rPr lang="en-US" sz="1200" dirty="0"/>
                <a:t>Low</a:t>
              </a:r>
              <a:r>
                <a:rPr lang="en-US" sz="1200" dirty="0">
                  <a:solidFill>
                    <a:schemeClr val="bg1"/>
                  </a:solidFill>
                </a:rPr>
                <a:t> </a:t>
              </a:r>
              <a:r>
                <a:rPr lang="en-US" sz="1200" dirty="0"/>
                <a:t>Risk</a:t>
              </a:r>
            </a:p>
          </p:txBody>
        </p:sp>
      </p:grpSp>
      <p:sp>
        <p:nvSpPr>
          <p:cNvPr id="3" name="Footer Placeholder 2">
            <a:extLst>
              <a:ext uri="{FF2B5EF4-FFF2-40B4-BE49-F238E27FC236}">
                <a16:creationId xmlns:a16="http://schemas.microsoft.com/office/drawing/2014/main" id="{684363B8-9243-4444-BEFE-A924EB95AEBD}"/>
              </a:ext>
            </a:extLst>
          </p:cNvPr>
          <p:cNvSpPr>
            <a:spLocks noGrp="1"/>
          </p:cNvSpPr>
          <p:nvPr>
            <p:ph type="ftr" sz="quarter" idx="3"/>
          </p:nvPr>
        </p:nvSpPr>
        <p:spPr>
          <a:xfrm>
            <a:off x="609600" y="6356350"/>
            <a:ext cx="3005293" cy="442131"/>
          </a:xfrm>
        </p:spPr>
        <p:txBody>
          <a:bodyPr/>
          <a:lstStyle/>
          <a:p>
            <a:r>
              <a:rPr lang="en-US" sz="1000" dirty="0"/>
              <a:t>Galiè N, et al. </a:t>
            </a:r>
            <a:r>
              <a:rPr lang="en-US" sz="1000" i="1" dirty="0"/>
              <a:t>Eur Respir J, </a:t>
            </a:r>
            <a:r>
              <a:rPr lang="en-US" sz="1000" dirty="0"/>
              <a:t>2019;53(1):1801889.</a:t>
            </a:r>
          </a:p>
        </p:txBody>
      </p:sp>
    </p:spTree>
    <p:extLst>
      <p:ext uri="{BB962C8B-B14F-4D97-AF65-F5344CB8AC3E}">
        <p14:creationId xmlns:p14="http://schemas.microsoft.com/office/powerpoint/2010/main" val="1194290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22960-B865-BE4B-95B0-089B2C45CFCF}"/>
              </a:ext>
            </a:extLst>
          </p:cNvPr>
          <p:cNvSpPr>
            <a:spLocks noGrp="1"/>
          </p:cNvSpPr>
          <p:nvPr>
            <p:ph type="title"/>
          </p:nvPr>
        </p:nvSpPr>
        <p:spPr>
          <a:xfrm>
            <a:off x="269787" y="331016"/>
            <a:ext cx="11922213" cy="582234"/>
          </a:xfrm>
        </p:spPr>
        <p:txBody>
          <a:bodyPr>
            <a:normAutofit fontScale="90000"/>
          </a:bodyPr>
          <a:lstStyle/>
          <a:p>
            <a:r>
              <a:rPr lang="en-US" sz="2800" dirty="0"/>
              <a:t>PAH Treatment Algorithm: WSPH 2018 (Pathway Determined by Risk Stratum)</a:t>
            </a:r>
          </a:p>
        </p:txBody>
      </p:sp>
      <p:grpSp>
        <p:nvGrpSpPr>
          <p:cNvPr id="74" name="Group 73">
            <a:extLst>
              <a:ext uri="{FF2B5EF4-FFF2-40B4-BE49-F238E27FC236}">
                <a16:creationId xmlns:a16="http://schemas.microsoft.com/office/drawing/2014/main" id="{490804F1-69B9-4342-B471-0A331ADC303A}"/>
              </a:ext>
            </a:extLst>
          </p:cNvPr>
          <p:cNvGrpSpPr/>
          <p:nvPr/>
        </p:nvGrpSpPr>
        <p:grpSpPr>
          <a:xfrm>
            <a:off x="1031000" y="1234146"/>
            <a:ext cx="10479249" cy="5189733"/>
            <a:chOff x="1448096" y="1319212"/>
            <a:chExt cx="10479249" cy="5189733"/>
          </a:xfrm>
        </p:grpSpPr>
        <p:grpSp>
          <p:nvGrpSpPr>
            <p:cNvPr id="85" name="Group 84">
              <a:extLst>
                <a:ext uri="{FF2B5EF4-FFF2-40B4-BE49-F238E27FC236}">
                  <a16:creationId xmlns:a16="http://schemas.microsoft.com/office/drawing/2014/main" id="{9CC49B43-F970-4F31-8B61-BE552632D824}"/>
                </a:ext>
              </a:extLst>
            </p:cNvPr>
            <p:cNvGrpSpPr/>
            <p:nvPr/>
          </p:nvGrpSpPr>
          <p:grpSpPr>
            <a:xfrm>
              <a:off x="4606397" y="4847262"/>
              <a:ext cx="1865248" cy="594425"/>
              <a:chOff x="382663" y="3100038"/>
              <a:chExt cx="1865248" cy="744411"/>
            </a:xfrm>
          </p:grpSpPr>
          <p:sp>
            <p:nvSpPr>
              <p:cNvPr id="117" name="Rectangle 116">
                <a:extLst>
                  <a:ext uri="{FF2B5EF4-FFF2-40B4-BE49-F238E27FC236}">
                    <a16:creationId xmlns:a16="http://schemas.microsoft.com/office/drawing/2014/main" id="{E8B25658-554A-447C-B9CA-DC13BC2F45B5}"/>
                  </a:ext>
                </a:extLst>
              </p:cNvPr>
              <p:cNvSpPr/>
              <p:nvPr/>
            </p:nvSpPr>
            <p:spPr>
              <a:xfrm>
                <a:off x="382663" y="3100038"/>
                <a:ext cx="1865248" cy="7444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B5CE211D-2909-481B-9941-6E4212337B29}"/>
                  </a:ext>
                </a:extLst>
              </p:cNvPr>
              <p:cNvSpPr/>
              <p:nvPr/>
            </p:nvSpPr>
            <p:spPr>
              <a:xfrm>
                <a:off x="505872" y="3220121"/>
                <a:ext cx="1609723" cy="242252"/>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4" name="Rectangle 113">
                <a:extLst>
                  <a:ext uri="{FF2B5EF4-FFF2-40B4-BE49-F238E27FC236}">
                    <a16:creationId xmlns:a16="http://schemas.microsoft.com/office/drawing/2014/main" id="{323E3AA4-73C1-4EFF-8BFA-A41764A66785}"/>
                  </a:ext>
                </a:extLst>
              </p:cNvPr>
              <p:cNvSpPr/>
              <p:nvPr/>
            </p:nvSpPr>
            <p:spPr>
              <a:xfrm>
                <a:off x="503866" y="3453400"/>
                <a:ext cx="1619249" cy="274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5" name="TextBox 114">
                <a:extLst>
                  <a:ext uri="{FF2B5EF4-FFF2-40B4-BE49-F238E27FC236}">
                    <a16:creationId xmlns:a16="http://schemas.microsoft.com/office/drawing/2014/main" id="{96F5EFC5-246E-467E-8FA3-85F9F27BD386}"/>
                  </a:ext>
                </a:extLst>
              </p:cNvPr>
              <p:cNvSpPr txBox="1"/>
              <p:nvPr/>
            </p:nvSpPr>
            <p:spPr>
              <a:xfrm>
                <a:off x="947802" y="3156009"/>
                <a:ext cx="924464" cy="346892"/>
              </a:xfrm>
              <a:prstGeom prst="rect">
                <a:avLst/>
              </a:prstGeom>
              <a:noFill/>
            </p:spPr>
            <p:txBody>
              <a:bodyPr wrap="square" rtlCol="0">
                <a:spAutoFit/>
              </a:bodyPr>
              <a:lstStyle/>
              <a:p>
                <a:r>
                  <a:rPr lang="en-US" sz="1200" dirty="0"/>
                  <a:t>Low Risk</a:t>
                </a:r>
              </a:p>
            </p:txBody>
          </p:sp>
          <p:sp>
            <p:nvSpPr>
              <p:cNvPr id="116" name="TextBox 115">
                <a:extLst>
                  <a:ext uri="{FF2B5EF4-FFF2-40B4-BE49-F238E27FC236}">
                    <a16:creationId xmlns:a16="http://schemas.microsoft.com/office/drawing/2014/main" id="{EFF83C61-C221-43D1-B43C-6645A00895A3}"/>
                  </a:ext>
                </a:extLst>
              </p:cNvPr>
              <p:cNvSpPr txBox="1"/>
              <p:nvPr/>
            </p:nvSpPr>
            <p:spPr>
              <a:xfrm>
                <a:off x="565729" y="3425490"/>
                <a:ext cx="1644453" cy="276998"/>
              </a:xfrm>
              <a:prstGeom prst="rect">
                <a:avLst/>
              </a:prstGeom>
              <a:noFill/>
            </p:spPr>
            <p:txBody>
              <a:bodyPr wrap="square" rtlCol="0">
                <a:spAutoFit/>
              </a:bodyPr>
              <a:lstStyle/>
              <a:p>
                <a:r>
                  <a:rPr lang="en-US" sz="1200" dirty="0"/>
                  <a:t>Structured Follow-Up</a:t>
                </a:r>
              </a:p>
            </p:txBody>
          </p:sp>
        </p:grpSp>
        <p:sp>
          <p:nvSpPr>
            <p:cNvPr id="123" name="Rectangle 122">
              <a:extLst>
                <a:ext uri="{FF2B5EF4-FFF2-40B4-BE49-F238E27FC236}">
                  <a16:creationId xmlns:a16="http://schemas.microsoft.com/office/drawing/2014/main" id="{C607BE8A-3819-4CAF-8877-B6CE85828DF0}"/>
                </a:ext>
              </a:extLst>
            </p:cNvPr>
            <p:cNvSpPr/>
            <p:nvPr/>
          </p:nvSpPr>
          <p:spPr>
            <a:xfrm>
              <a:off x="3144968" y="2919037"/>
              <a:ext cx="2505200" cy="556714"/>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FD2EF2A-DA10-4334-AC55-5DE75CA384A8}"/>
                </a:ext>
              </a:extLst>
            </p:cNvPr>
            <p:cNvSpPr/>
            <p:nvPr/>
          </p:nvSpPr>
          <p:spPr>
            <a:xfrm>
              <a:off x="7572767" y="5952231"/>
              <a:ext cx="2505200" cy="556714"/>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79E3F24D-82B8-4E8E-9D49-7C8EF0575D4B}"/>
                </a:ext>
              </a:extLst>
            </p:cNvPr>
            <p:cNvSpPr/>
            <p:nvPr/>
          </p:nvSpPr>
          <p:spPr>
            <a:xfrm>
              <a:off x="7681105" y="6059459"/>
              <a:ext cx="1534332" cy="336332"/>
            </a:xfrm>
            <a:prstGeom prst="rect">
              <a:avLst/>
            </a:prstGeom>
            <a:solidFill>
              <a:srgbClr val="F0CB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438F7C4C-9563-4391-8584-743816D474EB}"/>
                </a:ext>
              </a:extLst>
            </p:cNvPr>
            <p:cNvSpPr/>
            <p:nvPr/>
          </p:nvSpPr>
          <p:spPr>
            <a:xfrm>
              <a:off x="9215437" y="6057204"/>
              <a:ext cx="764291" cy="336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TextBox 111">
              <a:extLst>
                <a:ext uri="{FF2B5EF4-FFF2-40B4-BE49-F238E27FC236}">
                  <a16:creationId xmlns:a16="http://schemas.microsoft.com/office/drawing/2014/main" id="{CA0F2361-DFD0-4CAE-AB99-0DE0DA1E032F}"/>
                </a:ext>
              </a:extLst>
            </p:cNvPr>
            <p:cNvSpPr txBox="1"/>
            <p:nvPr/>
          </p:nvSpPr>
          <p:spPr>
            <a:xfrm>
              <a:off x="7748909" y="6087746"/>
              <a:ext cx="1505842" cy="276999"/>
            </a:xfrm>
            <a:prstGeom prst="rect">
              <a:avLst/>
            </a:prstGeom>
            <a:noFill/>
          </p:spPr>
          <p:txBody>
            <a:bodyPr wrap="square" rtlCol="0">
              <a:spAutoFit/>
            </a:bodyPr>
            <a:lstStyle/>
            <a:p>
              <a:pPr algn="ctr"/>
              <a:r>
                <a:rPr lang="en-US" sz="1200" dirty="0"/>
                <a:t>Intermediate Risk</a:t>
              </a:r>
            </a:p>
          </p:txBody>
        </p:sp>
        <p:sp>
          <p:nvSpPr>
            <p:cNvPr id="113" name="TextBox 112">
              <a:extLst>
                <a:ext uri="{FF2B5EF4-FFF2-40B4-BE49-F238E27FC236}">
                  <a16:creationId xmlns:a16="http://schemas.microsoft.com/office/drawing/2014/main" id="{F7FDF4D5-262E-4E83-AB60-F1D96F00E04E}"/>
                </a:ext>
              </a:extLst>
            </p:cNvPr>
            <p:cNvSpPr txBox="1"/>
            <p:nvPr/>
          </p:nvSpPr>
          <p:spPr>
            <a:xfrm>
              <a:off x="9154397" y="6097236"/>
              <a:ext cx="875640" cy="276999"/>
            </a:xfrm>
            <a:prstGeom prst="rect">
              <a:avLst/>
            </a:prstGeom>
            <a:noFill/>
          </p:spPr>
          <p:txBody>
            <a:bodyPr wrap="square" rtlCol="0">
              <a:spAutoFit/>
            </a:bodyPr>
            <a:lstStyle/>
            <a:p>
              <a:pPr algn="ctr"/>
              <a:r>
                <a:rPr lang="en-US" sz="1200" dirty="0">
                  <a:solidFill>
                    <a:schemeClr val="bg1"/>
                  </a:solidFill>
                </a:rPr>
                <a:t>High Risk</a:t>
              </a:r>
            </a:p>
          </p:txBody>
        </p:sp>
        <p:sp>
          <p:nvSpPr>
            <p:cNvPr id="106" name="Rectangle 105">
              <a:extLst>
                <a:ext uri="{FF2B5EF4-FFF2-40B4-BE49-F238E27FC236}">
                  <a16:creationId xmlns:a16="http://schemas.microsoft.com/office/drawing/2014/main" id="{0E6E421B-72B8-4B1F-AF96-ECF07F52FB59}"/>
                </a:ext>
              </a:extLst>
            </p:cNvPr>
            <p:cNvSpPr/>
            <p:nvPr/>
          </p:nvSpPr>
          <p:spPr>
            <a:xfrm>
              <a:off x="7598979" y="4272462"/>
              <a:ext cx="2505200" cy="556714"/>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le 9">
              <a:extLst>
                <a:ext uri="{FF2B5EF4-FFF2-40B4-BE49-F238E27FC236}">
                  <a16:creationId xmlns:a16="http://schemas.microsoft.com/office/drawing/2014/main" id="{66934E91-C559-5A46-9A6C-3EDCCBE9654E}"/>
                </a:ext>
              </a:extLst>
            </p:cNvPr>
            <p:cNvSpPr/>
            <p:nvPr/>
          </p:nvSpPr>
          <p:spPr>
            <a:xfrm>
              <a:off x="4598099" y="1409884"/>
              <a:ext cx="2020927" cy="447024"/>
            </a:xfrm>
            <a:prstGeom prst="roundRect">
              <a:avLst/>
            </a:prstGeom>
            <a:solidFill>
              <a:schemeClr val="accent3">
                <a:lumMod val="5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effectLst>
                  <a:outerShdw blurRad="38100" dist="38100" dir="2700000" algn="tl">
                    <a:srgbClr val="000000">
                      <a:alpha val="43137"/>
                    </a:srgbClr>
                  </a:outerShdw>
                </a:effectLst>
              </a:endParaRPr>
            </a:p>
          </p:txBody>
        </p:sp>
        <p:grpSp>
          <p:nvGrpSpPr>
            <p:cNvPr id="126" name="Group 125">
              <a:extLst>
                <a:ext uri="{FF2B5EF4-FFF2-40B4-BE49-F238E27FC236}">
                  <a16:creationId xmlns:a16="http://schemas.microsoft.com/office/drawing/2014/main" id="{41633308-3230-0A45-B0BE-C3AECAB931E5}"/>
                </a:ext>
              </a:extLst>
            </p:cNvPr>
            <p:cNvGrpSpPr/>
            <p:nvPr/>
          </p:nvGrpSpPr>
          <p:grpSpPr>
            <a:xfrm>
              <a:off x="4627730" y="5592191"/>
              <a:ext cx="2020927" cy="783513"/>
              <a:chOff x="4627730" y="5592191"/>
              <a:chExt cx="2020927" cy="783513"/>
            </a:xfrm>
          </p:grpSpPr>
          <p:sp>
            <p:nvSpPr>
              <p:cNvPr id="54" name="Rounded Rectangle 53">
                <a:extLst>
                  <a:ext uri="{FF2B5EF4-FFF2-40B4-BE49-F238E27FC236}">
                    <a16:creationId xmlns:a16="http://schemas.microsoft.com/office/drawing/2014/main" id="{8BE4DC3F-A9EA-3144-8DE5-F03B14036D88}"/>
                  </a:ext>
                </a:extLst>
              </p:cNvPr>
              <p:cNvSpPr/>
              <p:nvPr/>
            </p:nvSpPr>
            <p:spPr>
              <a:xfrm>
                <a:off x="4627730" y="5635783"/>
                <a:ext cx="2020927" cy="739921"/>
              </a:xfrm>
              <a:prstGeom prst="roundRect">
                <a:avLst/>
              </a:prstGeom>
              <a:solidFill>
                <a:schemeClr val="accent2">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TextBox 54">
                <a:extLst>
                  <a:ext uri="{FF2B5EF4-FFF2-40B4-BE49-F238E27FC236}">
                    <a16:creationId xmlns:a16="http://schemas.microsoft.com/office/drawing/2014/main" id="{A9D66D5C-2ABD-9648-92A9-6151E42FFC90}"/>
                  </a:ext>
                </a:extLst>
              </p:cNvPr>
              <p:cNvSpPr txBox="1"/>
              <p:nvPr/>
            </p:nvSpPr>
            <p:spPr>
              <a:xfrm>
                <a:off x="4724400" y="5592191"/>
                <a:ext cx="1752600" cy="646331"/>
              </a:xfrm>
              <a:prstGeom prst="rect">
                <a:avLst/>
              </a:prstGeom>
              <a:noFill/>
            </p:spPr>
            <p:txBody>
              <a:bodyPr wrap="squar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Maximal Medical Therapy and Listing for Lung </a:t>
                </a:r>
                <a:r>
                  <a:rPr lang="en-US" sz="1200" b="1" dirty="0">
                    <a:solidFill>
                      <a:srgbClr val="FFFFFF"/>
                    </a:solidFill>
                  </a:rPr>
                  <a:t>Transplantation</a:t>
                </a:r>
              </a:p>
            </p:txBody>
          </p:sp>
        </p:grpSp>
        <p:grpSp>
          <p:nvGrpSpPr>
            <p:cNvPr id="72" name="Group 71">
              <a:extLst>
                <a:ext uri="{FF2B5EF4-FFF2-40B4-BE49-F238E27FC236}">
                  <a16:creationId xmlns:a16="http://schemas.microsoft.com/office/drawing/2014/main" id="{206AB065-32CE-D24B-BC0D-E2E8969BE22F}"/>
                </a:ext>
              </a:extLst>
            </p:cNvPr>
            <p:cNvGrpSpPr/>
            <p:nvPr/>
          </p:nvGrpSpPr>
          <p:grpSpPr>
            <a:xfrm>
              <a:off x="2031149" y="3622059"/>
              <a:ext cx="1907895" cy="490349"/>
              <a:chOff x="2031149" y="3622059"/>
              <a:chExt cx="1907895" cy="490349"/>
            </a:xfrm>
            <a:solidFill>
              <a:schemeClr val="accent2">
                <a:lumMod val="60000"/>
                <a:lumOff val="40000"/>
              </a:schemeClr>
            </a:solidFill>
          </p:grpSpPr>
          <p:sp>
            <p:nvSpPr>
              <p:cNvPr id="62" name="Rounded Rectangle 61">
                <a:extLst>
                  <a:ext uri="{FF2B5EF4-FFF2-40B4-BE49-F238E27FC236}">
                    <a16:creationId xmlns:a16="http://schemas.microsoft.com/office/drawing/2014/main" id="{DC33CE09-33B4-3141-9F7D-E9F1B680FBBD}"/>
                  </a:ext>
                </a:extLst>
              </p:cNvPr>
              <p:cNvSpPr/>
              <p:nvPr/>
            </p:nvSpPr>
            <p:spPr>
              <a:xfrm>
                <a:off x="2114551" y="3622059"/>
                <a:ext cx="1743074" cy="490349"/>
              </a:xfrm>
              <a:prstGeom prst="roundRect">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3" name="TextBox 62">
                <a:extLst>
                  <a:ext uri="{FF2B5EF4-FFF2-40B4-BE49-F238E27FC236}">
                    <a16:creationId xmlns:a16="http://schemas.microsoft.com/office/drawing/2014/main" id="{7C77F650-840E-F74C-B5CA-670760C803E7}"/>
                  </a:ext>
                </a:extLst>
              </p:cNvPr>
              <p:cNvSpPr txBox="1"/>
              <p:nvPr/>
            </p:nvSpPr>
            <p:spPr>
              <a:xfrm>
                <a:off x="2031149" y="3636401"/>
                <a:ext cx="1907895" cy="461665"/>
              </a:xfrm>
              <a:prstGeom prst="rect">
                <a:avLst/>
              </a:prstGeom>
              <a:noFill/>
              <a:scene3d>
                <a:camera prst="orthographicFront"/>
                <a:lightRig rig="threePt" dir="t"/>
              </a:scene3d>
              <a:sp3d>
                <a:bevelT/>
              </a:sp3d>
            </p:spPr>
            <p:txBody>
              <a:bodyPr wrap="none" rtlCol="0">
                <a:spAutoFit/>
              </a:bodyPr>
              <a:lstStyle/>
              <a:p>
                <a:pPr algn="ctr"/>
                <a:r>
                  <a:rPr lang="en-US" sz="1200" b="1" dirty="0"/>
                  <a:t>Potential Role for Initial</a:t>
                </a:r>
              </a:p>
              <a:p>
                <a:pPr algn="ctr"/>
                <a:r>
                  <a:rPr lang="en-US" sz="1200" b="1" dirty="0"/>
                  <a:t>Monotherapy</a:t>
                </a:r>
              </a:p>
            </p:txBody>
          </p:sp>
        </p:grpSp>
        <p:cxnSp>
          <p:nvCxnSpPr>
            <p:cNvPr id="6" name="Straight Arrow Connector 5">
              <a:extLst>
                <a:ext uri="{FF2B5EF4-FFF2-40B4-BE49-F238E27FC236}">
                  <a16:creationId xmlns:a16="http://schemas.microsoft.com/office/drawing/2014/main" id="{8B26C07A-F706-B542-B68E-14F758288AEC}"/>
                </a:ext>
              </a:extLst>
            </p:cNvPr>
            <p:cNvCxnSpPr/>
            <p:nvPr/>
          </p:nvCxnSpPr>
          <p:spPr>
            <a:xfrm flipH="1">
              <a:off x="5630810" y="3938734"/>
              <a:ext cx="14767" cy="486967"/>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nvGrpSpPr>
            <p:cNvPr id="7" name="Group 6">
              <a:extLst>
                <a:ext uri="{FF2B5EF4-FFF2-40B4-BE49-F238E27FC236}">
                  <a16:creationId xmlns:a16="http://schemas.microsoft.com/office/drawing/2014/main" id="{818B6E5E-AE75-A843-B971-00E628B0B15F}"/>
                </a:ext>
              </a:extLst>
            </p:cNvPr>
            <p:cNvGrpSpPr/>
            <p:nvPr/>
          </p:nvGrpSpPr>
          <p:grpSpPr>
            <a:xfrm>
              <a:off x="1551150" y="1319212"/>
              <a:ext cx="1433943" cy="628369"/>
              <a:chOff x="410850" y="1585290"/>
              <a:chExt cx="1433943" cy="648949"/>
            </a:xfrm>
          </p:grpSpPr>
          <p:sp>
            <p:nvSpPr>
              <p:cNvPr id="70" name="Oval 69">
                <a:extLst>
                  <a:ext uri="{FF2B5EF4-FFF2-40B4-BE49-F238E27FC236}">
                    <a16:creationId xmlns:a16="http://schemas.microsoft.com/office/drawing/2014/main" id="{F0904DCF-E28C-D742-B026-36EE77FD9A7E}"/>
                  </a:ext>
                </a:extLst>
              </p:cNvPr>
              <p:cNvSpPr/>
              <p:nvPr/>
            </p:nvSpPr>
            <p:spPr>
              <a:xfrm>
                <a:off x="461837" y="1585290"/>
                <a:ext cx="1331969" cy="648949"/>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1" name="TextBox 70">
                <a:extLst>
                  <a:ext uri="{FF2B5EF4-FFF2-40B4-BE49-F238E27FC236}">
                    <a16:creationId xmlns:a16="http://schemas.microsoft.com/office/drawing/2014/main" id="{2105A83B-8B8D-FB46-9341-E2D28625441F}"/>
                  </a:ext>
                </a:extLst>
              </p:cNvPr>
              <p:cNvSpPr txBox="1"/>
              <p:nvPr/>
            </p:nvSpPr>
            <p:spPr>
              <a:xfrm>
                <a:off x="410850" y="1678932"/>
                <a:ext cx="1433943" cy="476785"/>
              </a:xfrm>
              <a:prstGeom prst="rect">
                <a:avLst/>
              </a:prstGeom>
              <a:noFill/>
              <a:ln>
                <a:noFill/>
              </a:ln>
            </p:spPr>
            <p:txBody>
              <a:bodyPr wrap="squar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Treatment-Naïve </a:t>
                </a:r>
                <a:r>
                  <a:rPr lang="en-US" sz="1200" b="1" dirty="0">
                    <a:solidFill>
                      <a:srgbClr val="FFFFFF"/>
                    </a:solidFill>
                  </a:rPr>
                  <a:t>Patient</a:t>
                </a:r>
              </a:p>
            </p:txBody>
          </p:sp>
        </p:grpSp>
        <p:grpSp>
          <p:nvGrpSpPr>
            <p:cNvPr id="8" name="Group 7">
              <a:extLst>
                <a:ext uri="{FF2B5EF4-FFF2-40B4-BE49-F238E27FC236}">
                  <a16:creationId xmlns:a16="http://schemas.microsoft.com/office/drawing/2014/main" id="{8DF51045-CCB9-8744-92EF-4DF268E122B7}"/>
                </a:ext>
              </a:extLst>
            </p:cNvPr>
            <p:cNvGrpSpPr/>
            <p:nvPr/>
          </p:nvGrpSpPr>
          <p:grpSpPr>
            <a:xfrm>
              <a:off x="1448096" y="4244336"/>
              <a:ext cx="1561232" cy="649991"/>
              <a:chOff x="307796" y="4133394"/>
              <a:chExt cx="1561232" cy="671279"/>
            </a:xfrm>
          </p:grpSpPr>
          <p:sp>
            <p:nvSpPr>
              <p:cNvPr id="68" name="Oval 67">
                <a:extLst>
                  <a:ext uri="{FF2B5EF4-FFF2-40B4-BE49-F238E27FC236}">
                    <a16:creationId xmlns:a16="http://schemas.microsoft.com/office/drawing/2014/main" id="{230CD7B3-7C76-AC4B-B2BD-7584094CBB91}"/>
                  </a:ext>
                </a:extLst>
              </p:cNvPr>
              <p:cNvSpPr/>
              <p:nvPr/>
            </p:nvSpPr>
            <p:spPr>
              <a:xfrm>
                <a:off x="307796" y="4133394"/>
                <a:ext cx="1561232" cy="671279"/>
              </a:xfrm>
              <a:prstGeom prst="ellipse">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9" name="TextBox 68">
                <a:extLst>
                  <a:ext uri="{FF2B5EF4-FFF2-40B4-BE49-F238E27FC236}">
                    <a16:creationId xmlns:a16="http://schemas.microsoft.com/office/drawing/2014/main" id="{39E3E544-DE3F-5045-A1F7-C3C81A51FC2E}"/>
                  </a:ext>
                </a:extLst>
              </p:cNvPr>
              <p:cNvSpPr txBox="1"/>
              <p:nvPr/>
            </p:nvSpPr>
            <p:spPr>
              <a:xfrm>
                <a:off x="379143" y="4246710"/>
                <a:ext cx="1433943" cy="476785"/>
              </a:xfrm>
              <a:prstGeom prst="rect">
                <a:avLst/>
              </a:prstGeom>
              <a:noFill/>
            </p:spPr>
            <p:txBody>
              <a:bodyPr wrap="squar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Patient Already on Treatment</a:t>
                </a:r>
              </a:p>
            </p:txBody>
          </p:sp>
        </p:grpSp>
        <p:grpSp>
          <p:nvGrpSpPr>
            <p:cNvPr id="9" name="Group 8">
              <a:extLst>
                <a:ext uri="{FF2B5EF4-FFF2-40B4-BE49-F238E27FC236}">
                  <a16:creationId xmlns:a16="http://schemas.microsoft.com/office/drawing/2014/main" id="{76487CD8-B2FC-9143-A45D-ABAAD889586F}"/>
                </a:ext>
              </a:extLst>
            </p:cNvPr>
            <p:cNvGrpSpPr/>
            <p:nvPr/>
          </p:nvGrpSpPr>
          <p:grpSpPr>
            <a:xfrm>
              <a:off x="1665315" y="2064080"/>
              <a:ext cx="1157689" cy="447024"/>
              <a:chOff x="525015" y="2345282"/>
              <a:chExt cx="1157689" cy="461665"/>
            </a:xfrm>
          </p:grpSpPr>
          <p:sp>
            <p:nvSpPr>
              <p:cNvPr id="66" name="Rounded Rectangle 65">
                <a:extLst>
                  <a:ext uri="{FF2B5EF4-FFF2-40B4-BE49-F238E27FC236}">
                    <a16:creationId xmlns:a16="http://schemas.microsoft.com/office/drawing/2014/main" id="{534732CC-E869-B940-8879-3DC184AED4FB}"/>
                  </a:ext>
                </a:extLst>
              </p:cNvPr>
              <p:cNvSpPr/>
              <p:nvPr/>
            </p:nvSpPr>
            <p:spPr>
              <a:xfrm>
                <a:off x="556220" y="2345282"/>
                <a:ext cx="1103166" cy="461665"/>
              </a:xfrm>
              <a:prstGeom prst="roundRect">
                <a:avLst/>
              </a:prstGeom>
              <a:solidFill>
                <a:schemeClr val="accent6">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7" name="TextBox 66">
                <a:extLst>
                  <a:ext uri="{FF2B5EF4-FFF2-40B4-BE49-F238E27FC236}">
                    <a16:creationId xmlns:a16="http://schemas.microsoft.com/office/drawing/2014/main" id="{7AC85CC3-D7BF-8144-8DAA-E7175215DBCC}"/>
                  </a:ext>
                </a:extLst>
              </p:cNvPr>
              <p:cNvSpPr txBox="1"/>
              <p:nvPr/>
            </p:nvSpPr>
            <p:spPr>
              <a:xfrm>
                <a:off x="525015" y="2437615"/>
                <a:ext cx="1157689" cy="286071"/>
              </a:xfrm>
              <a:prstGeom prst="rect">
                <a:avLst/>
              </a:prstGeom>
              <a:noFill/>
            </p:spPr>
            <p:txBody>
              <a:bodyPr wrap="none" rtlCol="0">
                <a:spAutoFit/>
              </a:bodyPr>
              <a:lstStyle/>
              <a:p>
                <a:pPr algn="ctr"/>
                <a:r>
                  <a:rPr lang="en-US" sz="1200" b="1" dirty="0">
                    <a:solidFill>
                      <a:schemeClr val="bg1"/>
                    </a:solidFill>
                  </a:rPr>
                  <a:t>CCB Therapy</a:t>
                </a:r>
              </a:p>
            </p:txBody>
          </p:sp>
        </p:grpSp>
        <p:sp>
          <p:nvSpPr>
            <p:cNvPr id="11" name="TextBox 10">
              <a:extLst>
                <a:ext uri="{FF2B5EF4-FFF2-40B4-BE49-F238E27FC236}">
                  <a16:creationId xmlns:a16="http://schemas.microsoft.com/office/drawing/2014/main" id="{39E6C32C-AFD1-E841-8AF6-9EE39B593C3A}"/>
                </a:ext>
              </a:extLst>
            </p:cNvPr>
            <p:cNvSpPr txBox="1"/>
            <p:nvPr/>
          </p:nvSpPr>
          <p:spPr>
            <a:xfrm>
              <a:off x="4880843" y="1409884"/>
              <a:ext cx="1455439" cy="461665"/>
            </a:xfrm>
            <a:prstGeom prst="rect">
              <a:avLst/>
            </a:prstGeom>
            <a:noFill/>
          </p:spPr>
          <p:txBody>
            <a:bodyPr wrap="square" rtlCol="0">
              <a:spAutoFit/>
            </a:bodyPr>
            <a:lstStyle/>
            <a:p>
              <a:pPr algn="ctr"/>
              <a:r>
                <a:rPr lang="en-US" sz="1200" b="1" dirty="0">
                  <a:solidFill>
                    <a:schemeClr val="bg1"/>
                  </a:solidFill>
                </a:rPr>
                <a:t>PAH Confirmed by Expert Center</a:t>
              </a:r>
            </a:p>
          </p:txBody>
        </p:sp>
        <p:grpSp>
          <p:nvGrpSpPr>
            <p:cNvPr id="12" name="Group 11">
              <a:extLst>
                <a:ext uri="{FF2B5EF4-FFF2-40B4-BE49-F238E27FC236}">
                  <a16:creationId xmlns:a16="http://schemas.microsoft.com/office/drawing/2014/main" id="{0F5F1495-E273-274B-B561-5506856295B0}"/>
                </a:ext>
              </a:extLst>
            </p:cNvPr>
            <p:cNvGrpSpPr/>
            <p:nvPr/>
          </p:nvGrpSpPr>
          <p:grpSpPr>
            <a:xfrm>
              <a:off x="4602332" y="2073055"/>
              <a:ext cx="2020927" cy="461665"/>
              <a:chOff x="3457825" y="2354553"/>
              <a:chExt cx="2020927" cy="476786"/>
            </a:xfrm>
          </p:grpSpPr>
          <p:sp>
            <p:nvSpPr>
              <p:cNvPr id="64" name="Rounded Rectangle 63">
                <a:extLst>
                  <a:ext uri="{FF2B5EF4-FFF2-40B4-BE49-F238E27FC236}">
                    <a16:creationId xmlns:a16="http://schemas.microsoft.com/office/drawing/2014/main" id="{C4EDA0FA-8A9E-CD4F-8EB5-5A5EF384B7AB}"/>
                  </a:ext>
                </a:extLst>
              </p:cNvPr>
              <p:cNvSpPr/>
              <p:nvPr/>
            </p:nvSpPr>
            <p:spPr>
              <a:xfrm>
                <a:off x="3457825" y="2354553"/>
                <a:ext cx="2020927" cy="461665"/>
              </a:xfrm>
              <a:prstGeom prst="roundRect">
                <a:avLst/>
              </a:prstGeom>
              <a:solidFill>
                <a:schemeClr val="accent2">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5" name="TextBox 64">
                <a:extLst>
                  <a:ext uri="{FF2B5EF4-FFF2-40B4-BE49-F238E27FC236}">
                    <a16:creationId xmlns:a16="http://schemas.microsoft.com/office/drawing/2014/main" id="{257E6775-2097-CB40-A139-56257169FB8E}"/>
                  </a:ext>
                </a:extLst>
              </p:cNvPr>
              <p:cNvSpPr txBox="1"/>
              <p:nvPr/>
            </p:nvSpPr>
            <p:spPr>
              <a:xfrm>
                <a:off x="3580769" y="2354553"/>
                <a:ext cx="1775037" cy="476786"/>
              </a:xfrm>
              <a:prstGeom prst="rect">
                <a:avLst/>
              </a:prstGeom>
              <a:noFill/>
            </p:spPr>
            <p:txBody>
              <a:bodyPr wrap="non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Acute Vasoreactivity Test</a:t>
                </a:r>
              </a:p>
              <a:p>
                <a:pPr algn="ctr"/>
                <a:r>
                  <a:rPr lang="en-US" sz="1200" b="1" dirty="0">
                    <a:solidFill>
                      <a:srgbClr val="FFFFFF"/>
                    </a:solidFill>
                    <a:effectLst>
                      <a:outerShdw blurRad="50800" dist="38100" dir="2700000" algn="tl" rotWithShape="0">
                        <a:srgbClr val="000000">
                          <a:alpha val="43000"/>
                        </a:srgbClr>
                      </a:outerShdw>
                    </a:effectLst>
                  </a:rPr>
                  <a:t>(IPAH/hPAH/DPAH Only)</a:t>
                </a:r>
              </a:p>
            </p:txBody>
          </p:sp>
        </p:grpSp>
        <p:grpSp>
          <p:nvGrpSpPr>
            <p:cNvPr id="14" name="Group 13">
              <a:extLst>
                <a:ext uri="{FF2B5EF4-FFF2-40B4-BE49-F238E27FC236}">
                  <a16:creationId xmlns:a16="http://schemas.microsoft.com/office/drawing/2014/main" id="{78B042C1-E678-5D44-BC6C-5ED15A21E1E4}"/>
                </a:ext>
              </a:extLst>
            </p:cNvPr>
            <p:cNvGrpSpPr/>
            <p:nvPr/>
          </p:nvGrpSpPr>
          <p:grpSpPr>
            <a:xfrm>
              <a:off x="5086610" y="3658063"/>
              <a:ext cx="1103166" cy="447024"/>
              <a:chOff x="3905756" y="3330912"/>
              <a:chExt cx="1103166" cy="461665"/>
            </a:xfrm>
            <a:solidFill>
              <a:schemeClr val="accent2">
                <a:lumMod val="75000"/>
              </a:schemeClr>
            </a:solidFill>
          </p:grpSpPr>
          <p:sp>
            <p:nvSpPr>
              <p:cNvPr id="60" name="Rounded Rectangle 59">
                <a:extLst>
                  <a:ext uri="{FF2B5EF4-FFF2-40B4-BE49-F238E27FC236}">
                    <a16:creationId xmlns:a16="http://schemas.microsoft.com/office/drawing/2014/main" id="{36AA7617-5410-1645-B986-6A9E0972E6D2}"/>
                  </a:ext>
                </a:extLst>
              </p:cNvPr>
              <p:cNvSpPr/>
              <p:nvPr/>
            </p:nvSpPr>
            <p:spPr>
              <a:xfrm>
                <a:off x="3905756" y="3330912"/>
                <a:ext cx="1103166" cy="461665"/>
              </a:xfrm>
              <a:prstGeom prst="roundRect">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1" name="TextBox 60">
                <a:extLst>
                  <a:ext uri="{FF2B5EF4-FFF2-40B4-BE49-F238E27FC236}">
                    <a16:creationId xmlns:a16="http://schemas.microsoft.com/office/drawing/2014/main" id="{C83D525B-3072-4349-97A7-6B044F8F0451}"/>
                  </a:ext>
                </a:extLst>
              </p:cNvPr>
              <p:cNvSpPr txBox="1"/>
              <p:nvPr/>
            </p:nvSpPr>
            <p:spPr>
              <a:xfrm>
                <a:off x="3953160" y="3330912"/>
                <a:ext cx="1008359" cy="461665"/>
              </a:xfrm>
              <a:prstGeom prst="rect">
                <a:avLst/>
              </a:prstGeom>
              <a:noFill/>
            </p:spPr>
            <p:txBody>
              <a:bodyPr wrap="non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Initial Oral</a:t>
                </a:r>
              </a:p>
              <a:p>
                <a:pPr algn="ctr"/>
                <a:r>
                  <a:rPr lang="en-US" sz="1200" b="1" dirty="0">
                    <a:solidFill>
                      <a:srgbClr val="FFFFFF"/>
                    </a:solidFill>
                    <a:effectLst>
                      <a:outerShdw blurRad="50800" dist="38100" dir="2700000" algn="tl" rotWithShape="0">
                        <a:srgbClr val="000000">
                          <a:alpha val="43000"/>
                        </a:srgbClr>
                      </a:outerShdw>
                    </a:effectLst>
                  </a:rPr>
                  <a:t>Combination</a:t>
                </a:r>
              </a:p>
            </p:txBody>
          </p:sp>
        </p:grpSp>
        <p:grpSp>
          <p:nvGrpSpPr>
            <p:cNvPr id="15" name="Group 14">
              <a:extLst>
                <a:ext uri="{FF2B5EF4-FFF2-40B4-BE49-F238E27FC236}">
                  <a16:creationId xmlns:a16="http://schemas.microsoft.com/office/drawing/2014/main" id="{7F069AD7-B8D3-E349-ABE9-7A1640BC08A9}"/>
                </a:ext>
              </a:extLst>
            </p:cNvPr>
            <p:cNvGrpSpPr/>
            <p:nvPr/>
          </p:nvGrpSpPr>
          <p:grpSpPr>
            <a:xfrm>
              <a:off x="7699638" y="3658063"/>
              <a:ext cx="1688315" cy="447024"/>
              <a:chOff x="6559338" y="3562687"/>
              <a:chExt cx="1688315" cy="461665"/>
            </a:xfrm>
            <a:solidFill>
              <a:schemeClr val="accent2">
                <a:lumMod val="50000"/>
              </a:schemeClr>
            </a:solidFill>
          </p:grpSpPr>
          <p:sp>
            <p:nvSpPr>
              <p:cNvPr id="58" name="Rounded Rectangle 57">
                <a:extLst>
                  <a:ext uri="{FF2B5EF4-FFF2-40B4-BE49-F238E27FC236}">
                    <a16:creationId xmlns:a16="http://schemas.microsoft.com/office/drawing/2014/main" id="{A18DCDE3-967A-894C-AFDB-212E47C8078A}"/>
                  </a:ext>
                </a:extLst>
              </p:cNvPr>
              <p:cNvSpPr/>
              <p:nvPr/>
            </p:nvSpPr>
            <p:spPr>
              <a:xfrm>
                <a:off x="6559338" y="3562687"/>
                <a:ext cx="1688315" cy="461665"/>
              </a:xfrm>
              <a:prstGeom prst="roundRect">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9" name="TextBox 58">
                <a:extLst>
                  <a:ext uri="{FF2B5EF4-FFF2-40B4-BE49-F238E27FC236}">
                    <a16:creationId xmlns:a16="http://schemas.microsoft.com/office/drawing/2014/main" id="{376C90D4-04B3-3E40-B458-FC67105B4509}"/>
                  </a:ext>
                </a:extLst>
              </p:cNvPr>
              <p:cNvSpPr txBox="1"/>
              <p:nvPr/>
            </p:nvSpPr>
            <p:spPr>
              <a:xfrm>
                <a:off x="6692941" y="3562687"/>
                <a:ext cx="1408408" cy="461665"/>
              </a:xfrm>
              <a:prstGeom prst="rect">
                <a:avLst/>
              </a:prstGeom>
              <a:noFill/>
            </p:spPr>
            <p:txBody>
              <a:bodyPr wrap="none" rtlCol="0">
                <a:spAutoFit/>
              </a:bodyPr>
              <a:lstStyle/>
              <a:p>
                <a:pPr algn="ctr"/>
                <a:r>
                  <a:rPr lang="en-US" sz="1200" b="1" dirty="0">
                    <a:solidFill>
                      <a:srgbClr val="FFFFFF"/>
                    </a:solidFill>
                  </a:rPr>
                  <a:t>Initial Combination</a:t>
                </a:r>
              </a:p>
              <a:p>
                <a:pPr algn="ctr"/>
                <a:r>
                  <a:rPr lang="en-US" sz="1200" b="1" dirty="0">
                    <a:solidFill>
                      <a:srgbClr val="FFFFFF"/>
                    </a:solidFill>
                  </a:rPr>
                  <a:t>Including IV PCA</a:t>
                </a:r>
              </a:p>
            </p:txBody>
          </p:sp>
        </p:grpSp>
        <p:grpSp>
          <p:nvGrpSpPr>
            <p:cNvPr id="16" name="Group 15">
              <a:extLst>
                <a:ext uri="{FF2B5EF4-FFF2-40B4-BE49-F238E27FC236}">
                  <a16:creationId xmlns:a16="http://schemas.microsoft.com/office/drawing/2014/main" id="{5E808831-B31D-5D4C-B865-4EB4C4AB2227}"/>
                </a:ext>
              </a:extLst>
            </p:cNvPr>
            <p:cNvGrpSpPr/>
            <p:nvPr/>
          </p:nvGrpSpPr>
          <p:grpSpPr>
            <a:xfrm>
              <a:off x="7823976" y="4927746"/>
              <a:ext cx="2020927" cy="462509"/>
              <a:chOff x="3429858" y="4895212"/>
              <a:chExt cx="2020927" cy="477658"/>
            </a:xfrm>
            <a:solidFill>
              <a:schemeClr val="accent5">
                <a:lumMod val="75000"/>
              </a:schemeClr>
            </a:solidFill>
          </p:grpSpPr>
          <p:sp>
            <p:nvSpPr>
              <p:cNvPr id="56" name="Rounded Rectangle 55">
                <a:extLst>
                  <a:ext uri="{FF2B5EF4-FFF2-40B4-BE49-F238E27FC236}">
                    <a16:creationId xmlns:a16="http://schemas.microsoft.com/office/drawing/2014/main" id="{2CDF79F0-1AF5-1946-A88C-9AA31CD0F469}"/>
                  </a:ext>
                </a:extLst>
              </p:cNvPr>
              <p:cNvSpPr/>
              <p:nvPr/>
            </p:nvSpPr>
            <p:spPr>
              <a:xfrm>
                <a:off x="3429858" y="4911205"/>
                <a:ext cx="2020927" cy="461665"/>
              </a:xfrm>
              <a:prstGeom prst="roundRect">
                <a:avLst/>
              </a:prstGeom>
              <a:solidFill>
                <a:schemeClr val="accent3">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7" name="TextBox 56">
                <a:extLst>
                  <a:ext uri="{FF2B5EF4-FFF2-40B4-BE49-F238E27FC236}">
                    <a16:creationId xmlns:a16="http://schemas.microsoft.com/office/drawing/2014/main" id="{FF7BC571-7A54-BF48-AF23-4D33E4EF3BFE}"/>
                  </a:ext>
                </a:extLst>
              </p:cNvPr>
              <p:cNvSpPr txBox="1"/>
              <p:nvPr/>
            </p:nvSpPr>
            <p:spPr>
              <a:xfrm>
                <a:off x="3829932" y="4895212"/>
                <a:ext cx="1220782" cy="476786"/>
              </a:xfrm>
              <a:prstGeom prst="rect">
                <a:avLst/>
              </a:prstGeom>
              <a:noFill/>
            </p:spPr>
            <p:txBody>
              <a:bodyPr wrap="non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Add On Therapy</a:t>
                </a:r>
              </a:p>
              <a:p>
                <a:pPr algn="ctr"/>
                <a:r>
                  <a:rPr lang="en-US" sz="1200" b="1" dirty="0">
                    <a:solidFill>
                      <a:srgbClr val="FFFFFF"/>
                    </a:solidFill>
                    <a:effectLst>
                      <a:outerShdw blurRad="50800" dist="38100" dir="2700000" algn="tl" rotWithShape="0">
                        <a:srgbClr val="000000">
                          <a:alpha val="43000"/>
                        </a:srgbClr>
                      </a:outerShdw>
                    </a:effectLst>
                  </a:rPr>
                  <a:t>(Double/Triple)</a:t>
                </a:r>
              </a:p>
            </p:txBody>
          </p:sp>
        </p:grpSp>
        <p:grpSp>
          <p:nvGrpSpPr>
            <p:cNvPr id="18" name="Group 17">
              <a:extLst>
                <a:ext uri="{FF2B5EF4-FFF2-40B4-BE49-F238E27FC236}">
                  <a16:creationId xmlns:a16="http://schemas.microsoft.com/office/drawing/2014/main" id="{28593840-2257-B64C-85DD-BA063510BC47}"/>
                </a:ext>
              </a:extLst>
            </p:cNvPr>
            <p:cNvGrpSpPr/>
            <p:nvPr/>
          </p:nvGrpSpPr>
          <p:grpSpPr>
            <a:xfrm>
              <a:off x="6619052" y="1320479"/>
              <a:ext cx="2618749" cy="625834"/>
              <a:chOff x="5478752" y="1170713"/>
              <a:chExt cx="2618749" cy="646331"/>
            </a:xfrm>
          </p:grpSpPr>
          <p:cxnSp>
            <p:nvCxnSpPr>
              <p:cNvPr id="50" name="Straight Arrow Connector 49">
                <a:extLst>
                  <a:ext uri="{FF2B5EF4-FFF2-40B4-BE49-F238E27FC236}">
                    <a16:creationId xmlns:a16="http://schemas.microsoft.com/office/drawing/2014/main" id="{4CA13A21-C4FF-A44C-A5AA-92665CBFEFD5}"/>
                  </a:ext>
                </a:extLst>
              </p:cNvPr>
              <p:cNvCxnSpPr>
                <a:endCxn id="53" idx="1"/>
              </p:cNvCxnSpPr>
              <p:nvPr/>
            </p:nvCxnSpPr>
            <p:spPr>
              <a:xfrm>
                <a:off x="5478752" y="1493878"/>
                <a:ext cx="1129856" cy="1"/>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grpSp>
            <p:nvGrpSpPr>
              <p:cNvPr id="51" name="Group 50">
                <a:extLst>
                  <a:ext uri="{FF2B5EF4-FFF2-40B4-BE49-F238E27FC236}">
                    <a16:creationId xmlns:a16="http://schemas.microsoft.com/office/drawing/2014/main" id="{449780D6-B1D3-1542-BCBE-AB8415371C36}"/>
                  </a:ext>
                </a:extLst>
              </p:cNvPr>
              <p:cNvGrpSpPr/>
              <p:nvPr/>
            </p:nvGrpSpPr>
            <p:grpSpPr>
              <a:xfrm>
                <a:off x="6608608" y="1170713"/>
                <a:ext cx="1488893" cy="646331"/>
                <a:chOff x="6608608" y="1170713"/>
                <a:chExt cx="1488893" cy="646331"/>
              </a:xfrm>
            </p:grpSpPr>
            <p:sp>
              <p:nvSpPr>
                <p:cNvPr id="52" name="TextBox 51">
                  <a:extLst>
                    <a:ext uri="{FF2B5EF4-FFF2-40B4-BE49-F238E27FC236}">
                      <a16:creationId xmlns:a16="http://schemas.microsoft.com/office/drawing/2014/main" id="{302ACEE1-EED9-4448-BE79-46EADCA8DA99}"/>
                    </a:ext>
                  </a:extLst>
                </p:cNvPr>
                <p:cNvSpPr txBox="1"/>
                <p:nvPr/>
              </p:nvSpPr>
              <p:spPr>
                <a:xfrm>
                  <a:off x="6656081" y="1170713"/>
                  <a:ext cx="1441420" cy="646331"/>
                </a:xfrm>
                <a:prstGeom prst="rect">
                  <a:avLst/>
                </a:prstGeom>
                <a:noFill/>
              </p:spPr>
              <p:txBody>
                <a:bodyPr wrap="none" rtlCol="0">
                  <a:spAutoFit/>
                </a:bodyPr>
                <a:lstStyle/>
                <a:p>
                  <a:r>
                    <a:rPr lang="en-US" sz="1200" b="1" dirty="0"/>
                    <a:t>General Measures</a:t>
                  </a:r>
                </a:p>
                <a:p>
                  <a:endParaRPr lang="en-US" sz="1200" b="1" dirty="0"/>
                </a:p>
                <a:p>
                  <a:r>
                    <a:rPr lang="en-US" sz="1200" b="1" dirty="0"/>
                    <a:t>Supportive Therapy</a:t>
                  </a:r>
                </a:p>
              </p:txBody>
            </p:sp>
            <p:sp>
              <p:nvSpPr>
                <p:cNvPr id="53" name="Left Bracket 52">
                  <a:extLst>
                    <a:ext uri="{FF2B5EF4-FFF2-40B4-BE49-F238E27FC236}">
                      <a16:creationId xmlns:a16="http://schemas.microsoft.com/office/drawing/2014/main" id="{8F8BC758-4A66-614D-8AF9-1050573DE6A4}"/>
                    </a:ext>
                  </a:extLst>
                </p:cNvPr>
                <p:cNvSpPr/>
                <p:nvPr/>
              </p:nvSpPr>
              <p:spPr>
                <a:xfrm>
                  <a:off x="6608608" y="1295495"/>
                  <a:ext cx="103093" cy="396767"/>
                </a:xfrm>
                <a:prstGeom prst="leftBracket">
                  <a:avLst/>
                </a:prstGeom>
                <a:ln>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p>
              </p:txBody>
            </p:sp>
          </p:grpSp>
        </p:grpSp>
        <p:cxnSp>
          <p:nvCxnSpPr>
            <p:cNvPr id="19" name="Straight Arrow Connector 18">
              <a:extLst>
                <a:ext uri="{FF2B5EF4-FFF2-40B4-BE49-F238E27FC236}">
                  <a16:creationId xmlns:a16="http://schemas.microsoft.com/office/drawing/2014/main" id="{3CDF4AE9-8E16-9E41-A975-C33C70656C84}"/>
                </a:ext>
              </a:extLst>
            </p:cNvPr>
            <p:cNvCxnSpPr/>
            <p:nvPr/>
          </p:nvCxnSpPr>
          <p:spPr>
            <a:xfrm>
              <a:off x="2975823" y="1633397"/>
              <a:ext cx="1585065" cy="0"/>
            </a:xfrm>
            <a:prstGeom prst="straightConnector1">
              <a:avLst/>
            </a:prstGeom>
            <a:ln>
              <a:solidFill>
                <a:srgbClr val="000000"/>
              </a:solidFill>
              <a:prstDash val="sysDash"/>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a:extLst>
                <a:ext uri="{FF2B5EF4-FFF2-40B4-BE49-F238E27FC236}">
                  <a16:creationId xmlns:a16="http://schemas.microsoft.com/office/drawing/2014/main" id="{110263F1-5871-914B-905D-8CC570AEE4D2}"/>
                </a:ext>
              </a:extLst>
            </p:cNvPr>
            <p:cNvCxnSpPr>
              <a:stCxn id="11" idx="2"/>
              <a:endCxn id="65" idx="0"/>
            </p:cNvCxnSpPr>
            <p:nvPr/>
          </p:nvCxnSpPr>
          <p:spPr>
            <a:xfrm>
              <a:off x="5608563" y="1871549"/>
              <a:ext cx="4232" cy="201506"/>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21" name="TextBox 20">
              <a:extLst>
                <a:ext uri="{FF2B5EF4-FFF2-40B4-BE49-F238E27FC236}">
                  <a16:creationId xmlns:a16="http://schemas.microsoft.com/office/drawing/2014/main" id="{38DA4658-7608-CE4A-8C03-EE7E3EF92B3F}"/>
                </a:ext>
              </a:extLst>
            </p:cNvPr>
            <p:cNvSpPr txBox="1"/>
            <p:nvPr/>
          </p:nvSpPr>
          <p:spPr>
            <a:xfrm>
              <a:off x="4976970" y="2692662"/>
              <a:ext cx="1322447" cy="268215"/>
            </a:xfrm>
            <a:prstGeom prst="rect">
              <a:avLst/>
            </a:prstGeom>
            <a:noFill/>
          </p:spPr>
          <p:txBody>
            <a:bodyPr wrap="none" rtlCol="0">
              <a:spAutoFit/>
            </a:bodyPr>
            <a:lstStyle/>
            <a:p>
              <a:r>
                <a:rPr lang="en-US" sz="1200" b="1" dirty="0"/>
                <a:t>Non-Vasoreactive</a:t>
              </a:r>
            </a:p>
          </p:txBody>
        </p:sp>
        <p:cxnSp>
          <p:nvCxnSpPr>
            <p:cNvPr id="22" name="Straight Arrow Connector 21">
              <a:extLst>
                <a:ext uri="{FF2B5EF4-FFF2-40B4-BE49-F238E27FC236}">
                  <a16:creationId xmlns:a16="http://schemas.microsoft.com/office/drawing/2014/main" id="{D8D6D86B-799E-5444-AA7B-311D6D17516F}"/>
                </a:ext>
              </a:extLst>
            </p:cNvPr>
            <p:cNvCxnSpPr/>
            <p:nvPr/>
          </p:nvCxnSpPr>
          <p:spPr>
            <a:xfrm>
              <a:off x="5638193" y="2538035"/>
              <a:ext cx="0" cy="172581"/>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nvGrpSpPr>
            <p:cNvPr id="23" name="Group 22">
              <a:extLst>
                <a:ext uri="{FF2B5EF4-FFF2-40B4-BE49-F238E27FC236}">
                  <a16:creationId xmlns:a16="http://schemas.microsoft.com/office/drawing/2014/main" id="{F450857D-6B80-CC40-9868-D517739E71B8}"/>
                </a:ext>
              </a:extLst>
            </p:cNvPr>
            <p:cNvGrpSpPr/>
            <p:nvPr/>
          </p:nvGrpSpPr>
          <p:grpSpPr>
            <a:xfrm>
              <a:off x="6396605" y="2838045"/>
              <a:ext cx="2215414" cy="181496"/>
              <a:chOff x="5184147" y="2718867"/>
              <a:chExt cx="2020023" cy="203956"/>
            </a:xfrm>
          </p:grpSpPr>
          <p:cxnSp>
            <p:nvCxnSpPr>
              <p:cNvPr id="48" name="Straight Connector 47">
                <a:extLst>
                  <a:ext uri="{FF2B5EF4-FFF2-40B4-BE49-F238E27FC236}">
                    <a16:creationId xmlns:a16="http://schemas.microsoft.com/office/drawing/2014/main" id="{06ACA806-8AF5-3A47-9AA3-305E70E9C19F}"/>
                  </a:ext>
                </a:extLst>
              </p:cNvPr>
              <p:cNvCxnSpPr>
                <a:cxnSpLocks/>
              </p:cNvCxnSpPr>
              <p:nvPr/>
            </p:nvCxnSpPr>
            <p:spPr>
              <a:xfrm>
                <a:off x="5184147" y="2720970"/>
                <a:ext cx="2020023"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9" name="Straight Arrow Connector 48">
                <a:extLst>
                  <a:ext uri="{FF2B5EF4-FFF2-40B4-BE49-F238E27FC236}">
                    <a16:creationId xmlns:a16="http://schemas.microsoft.com/office/drawing/2014/main" id="{3F3F43FF-DA10-9147-8B01-75E86658E89B}"/>
                  </a:ext>
                </a:extLst>
              </p:cNvPr>
              <p:cNvCxnSpPr/>
              <p:nvPr/>
            </p:nvCxnSpPr>
            <p:spPr>
              <a:xfrm>
                <a:off x="7204170" y="2718867"/>
                <a:ext cx="0" cy="203956"/>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sp>
          <p:nvSpPr>
            <p:cNvPr id="24" name="TextBox 23">
              <a:extLst>
                <a:ext uri="{FF2B5EF4-FFF2-40B4-BE49-F238E27FC236}">
                  <a16:creationId xmlns:a16="http://schemas.microsoft.com/office/drawing/2014/main" id="{44D2F132-54A8-1B4C-AFAC-092F92394E2A}"/>
                </a:ext>
              </a:extLst>
            </p:cNvPr>
            <p:cNvSpPr txBox="1"/>
            <p:nvPr/>
          </p:nvSpPr>
          <p:spPr>
            <a:xfrm>
              <a:off x="8058776" y="2994035"/>
              <a:ext cx="976998" cy="461665"/>
            </a:xfrm>
            <a:prstGeom prst="rect">
              <a:avLst/>
            </a:prstGeom>
            <a:solidFill>
              <a:schemeClr val="accent1"/>
            </a:solidFill>
            <a:ln>
              <a:noFill/>
            </a:ln>
          </p:spPr>
          <p:txBody>
            <a:bodyPr wrap="none" rtlCol="0">
              <a:spAutoFit/>
            </a:bodyPr>
            <a:lstStyle/>
            <a:p>
              <a:pPr algn="ctr"/>
              <a:r>
                <a:rPr lang="en-US" sz="1200" b="1" dirty="0">
                  <a:solidFill>
                    <a:schemeClr val="bg1"/>
                  </a:solidFill>
                </a:rPr>
                <a:t>High</a:t>
              </a:r>
              <a:r>
                <a:rPr lang="en-US" sz="1200" b="1" dirty="0">
                  <a:solidFill>
                    <a:schemeClr val="bg1"/>
                  </a:solidFill>
                  <a:effectLst>
                    <a:outerShdw blurRad="50800" dist="50800" dir="5400000" algn="ctr" rotWithShape="0">
                      <a:schemeClr val="tx1"/>
                    </a:outerShdw>
                  </a:effectLst>
                </a:rPr>
                <a:t> Risk</a:t>
              </a:r>
            </a:p>
            <a:p>
              <a:pPr algn="ctr"/>
              <a:r>
                <a:rPr lang="en-US" sz="1200" b="1" dirty="0">
                  <a:solidFill>
                    <a:schemeClr val="bg1"/>
                  </a:solidFill>
                </a:rPr>
                <a:t>(WHO FC IV</a:t>
              </a:r>
              <a:r>
                <a:rPr lang="en-US" sz="1200" b="1" dirty="0">
                  <a:solidFill>
                    <a:schemeClr val="bg1"/>
                  </a:solidFill>
                  <a:effectLst>
                    <a:outerShdw blurRad="50800" dist="50800" dir="5400000" algn="ctr" rotWithShape="0">
                      <a:schemeClr val="tx1"/>
                    </a:outerShdw>
                  </a:effectLst>
                </a:rPr>
                <a:t>)</a:t>
              </a:r>
            </a:p>
          </p:txBody>
        </p:sp>
        <p:cxnSp>
          <p:nvCxnSpPr>
            <p:cNvPr id="25" name="Straight Connector 24">
              <a:extLst>
                <a:ext uri="{FF2B5EF4-FFF2-40B4-BE49-F238E27FC236}">
                  <a16:creationId xmlns:a16="http://schemas.microsoft.com/office/drawing/2014/main" id="{A7C4B3E2-8179-BB43-A146-550C7A988512}"/>
                </a:ext>
              </a:extLst>
            </p:cNvPr>
            <p:cNvCxnSpPr/>
            <p:nvPr/>
          </p:nvCxnSpPr>
          <p:spPr>
            <a:xfrm flipH="1">
              <a:off x="4191573" y="2826769"/>
              <a:ext cx="803937"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6" name="Straight Arrow Connector 25">
              <a:extLst>
                <a:ext uri="{FF2B5EF4-FFF2-40B4-BE49-F238E27FC236}">
                  <a16:creationId xmlns:a16="http://schemas.microsoft.com/office/drawing/2014/main" id="{7AC30773-FF33-1E40-9006-465B7D44E0D8}"/>
                </a:ext>
              </a:extLst>
            </p:cNvPr>
            <p:cNvCxnSpPr/>
            <p:nvPr/>
          </p:nvCxnSpPr>
          <p:spPr>
            <a:xfrm>
              <a:off x="4195022" y="2822671"/>
              <a:ext cx="0" cy="197488"/>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a:extLst>
                <a:ext uri="{FF2B5EF4-FFF2-40B4-BE49-F238E27FC236}">
                  <a16:creationId xmlns:a16="http://schemas.microsoft.com/office/drawing/2014/main" id="{14CBA986-C4EA-4D43-BB0E-1894F082D1AC}"/>
                </a:ext>
              </a:extLst>
            </p:cNvPr>
            <p:cNvCxnSpPr>
              <a:stCxn id="24" idx="2"/>
              <a:endCxn id="24" idx="2"/>
            </p:cNvCxnSpPr>
            <p:nvPr/>
          </p:nvCxnSpPr>
          <p:spPr>
            <a:xfrm>
              <a:off x="8547275" y="3455700"/>
              <a:ext cx="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a:extLst>
                <a:ext uri="{FF2B5EF4-FFF2-40B4-BE49-F238E27FC236}">
                  <a16:creationId xmlns:a16="http://schemas.microsoft.com/office/drawing/2014/main" id="{A8CFAA62-9B5E-B94B-BD4B-2F30FF63F64C}"/>
                </a:ext>
              </a:extLst>
            </p:cNvPr>
            <p:cNvCxnSpPr>
              <a:stCxn id="24" idx="2"/>
              <a:endCxn id="58" idx="0"/>
            </p:cNvCxnSpPr>
            <p:nvPr/>
          </p:nvCxnSpPr>
          <p:spPr>
            <a:xfrm flipH="1">
              <a:off x="8543796" y="3455700"/>
              <a:ext cx="3479" cy="202363"/>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46" name="Straight Arrow Connector 45">
              <a:extLst>
                <a:ext uri="{FF2B5EF4-FFF2-40B4-BE49-F238E27FC236}">
                  <a16:creationId xmlns:a16="http://schemas.microsoft.com/office/drawing/2014/main" id="{B4EFA986-A9C5-D54B-BC1F-A6463F97753C}"/>
                </a:ext>
              </a:extLst>
            </p:cNvPr>
            <p:cNvCxnSpPr>
              <a:cxnSpLocks/>
            </p:cNvCxnSpPr>
            <p:nvPr/>
          </p:nvCxnSpPr>
          <p:spPr>
            <a:xfrm>
              <a:off x="2993603" y="3124200"/>
              <a:ext cx="0" cy="520998"/>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47" name="Straight Connector 46">
              <a:extLst>
                <a:ext uri="{FF2B5EF4-FFF2-40B4-BE49-F238E27FC236}">
                  <a16:creationId xmlns:a16="http://schemas.microsoft.com/office/drawing/2014/main" id="{43D55DEA-B9ED-684F-A394-239F7A3C0685}"/>
                </a:ext>
              </a:extLst>
            </p:cNvPr>
            <p:cNvCxnSpPr>
              <a:cxnSpLocks/>
            </p:cNvCxnSpPr>
            <p:nvPr/>
          </p:nvCxnSpPr>
          <p:spPr>
            <a:xfrm flipH="1" flipV="1">
              <a:off x="3000376" y="3114177"/>
              <a:ext cx="253402" cy="1"/>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1" name="Straight Arrow Connector 30">
              <a:extLst>
                <a:ext uri="{FF2B5EF4-FFF2-40B4-BE49-F238E27FC236}">
                  <a16:creationId xmlns:a16="http://schemas.microsoft.com/office/drawing/2014/main" id="{B19C2708-C4F1-EC46-9516-3AA8860A4229}"/>
                </a:ext>
              </a:extLst>
            </p:cNvPr>
            <p:cNvCxnSpPr/>
            <p:nvPr/>
          </p:nvCxnSpPr>
          <p:spPr>
            <a:xfrm>
              <a:off x="5638193" y="3141717"/>
              <a:ext cx="0" cy="523859"/>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A30289F7-DAE3-8A4C-871A-51DFB94D2279}"/>
                </a:ext>
              </a:extLst>
            </p:cNvPr>
            <p:cNvCxnSpPr/>
            <p:nvPr/>
          </p:nvCxnSpPr>
          <p:spPr>
            <a:xfrm flipV="1">
              <a:off x="5052810" y="3149915"/>
              <a:ext cx="579326" cy="1"/>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1F4E6783-4B58-5846-BD96-5AC9DA294118}"/>
                </a:ext>
              </a:extLst>
            </p:cNvPr>
            <p:cNvSpPr txBox="1"/>
            <p:nvPr/>
          </p:nvSpPr>
          <p:spPr>
            <a:xfrm>
              <a:off x="3102928" y="2242341"/>
              <a:ext cx="1008660" cy="268215"/>
            </a:xfrm>
            <a:prstGeom prst="rect">
              <a:avLst/>
            </a:prstGeom>
            <a:noFill/>
          </p:spPr>
          <p:txBody>
            <a:bodyPr wrap="none" rtlCol="0">
              <a:spAutoFit/>
            </a:bodyPr>
            <a:lstStyle/>
            <a:p>
              <a:r>
                <a:rPr lang="en-US" sz="1200" b="1" dirty="0"/>
                <a:t>Vasoreactive</a:t>
              </a:r>
            </a:p>
          </p:txBody>
        </p:sp>
        <p:cxnSp>
          <p:nvCxnSpPr>
            <p:cNvPr id="34" name="Straight Arrow Connector 33">
              <a:extLst>
                <a:ext uri="{FF2B5EF4-FFF2-40B4-BE49-F238E27FC236}">
                  <a16:creationId xmlns:a16="http://schemas.microsoft.com/office/drawing/2014/main" id="{E7A3AA19-3424-894B-A8F7-982E6DD66C0F}"/>
                </a:ext>
              </a:extLst>
            </p:cNvPr>
            <p:cNvCxnSpPr/>
            <p:nvPr/>
          </p:nvCxnSpPr>
          <p:spPr>
            <a:xfrm flipH="1" flipV="1">
              <a:off x="2799686" y="2279732"/>
              <a:ext cx="1798281" cy="8977"/>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07DA0387-7FED-0C4E-A7FA-C85AC3E789CD}"/>
                </a:ext>
              </a:extLst>
            </p:cNvPr>
            <p:cNvCxnSpPr/>
            <p:nvPr/>
          </p:nvCxnSpPr>
          <p:spPr>
            <a:xfrm>
              <a:off x="2985093" y="4293599"/>
              <a:ext cx="5552352"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4AD24731-BD6E-474E-B817-12C374CEA73A}"/>
                </a:ext>
              </a:extLst>
            </p:cNvPr>
            <p:cNvCxnSpPr/>
            <p:nvPr/>
          </p:nvCxnSpPr>
          <p:spPr>
            <a:xfrm flipV="1">
              <a:off x="8532969" y="4109187"/>
              <a:ext cx="4476" cy="188511"/>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187E57DC-F168-DF46-8F39-5D2440DF8807}"/>
                </a:ext>
              </a:extLst>
            </p:cNvPr>
            <p:cNvCxnSpPr/>
            <p:nvPr/>
          </p:nvCxnSpPr>
          <p:spPr>
            <a:xfrm flipV="1">
              <a:off x="2989326" y="4109187"/>
              <a:ext cx="0" cy="188511"/>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38" name="TextBox 37">
              <a:extLst>
                <a:ext uri="{FF2B5EF4-FFF2-40B4-BE49-F238E27FC236}">
                  <a16:creationId xmlns:a16="http://schemas.microsoft.com/office/drawing/2014/main" id="{8B02E7C0-D27C-2243-B86D-F9B429E90DAA}"/>
                </a:ext>
              </a:extLst>
            </p:cNvPr>
            <p:cNvSpPr txBox="1"/>
            <p:nvPr/>
          </p:nvSpPr>
          <p:spPr>
            <a:xfrm>
              <a:off x="4611372" y="4425701"/>
              <a:ext cx="2143857" cy="276999"/>
            </a:xfrm>
            <a:prstGeom prst="rect">
              <a:avLst/>
            </a:prstGeom>
            <a:noFill/>
          </p:spPr>
          <p:txBody>
            <a:bodyPr wrap="none" rtlCol="0">
              <a:spAutoFit/>
            </a:bodyPr>
            <a:lstStyle/>
            <a:p>
              <a:r>
                <a:rPr lang="en-US" sz="1200" b="1" dirty="0"/>
                <a:t>After 3-6 Months of Treatment</a:t>
              </a:r>
            </a:p>
          </p:txBody>
        </p:sp>
        <p:sp>
          <p:nvSpPr>
            <p:cNvPr id="39" name="TextBox 38">
              <a:extLst>
                <a:ext uri="{FF2B5EF4-FFF2-40B4-BE49-F238E27FC236}">
                  <a16:creationId xmlns:a16="http://schemas.microsoft.com/office/drawing/2014/main" id="{F019A37D-BF15-A740-A64D-C59E2DEDB639}"/>
                </a:ext>
              </a:extLst>
            </p:cNvPr>
            <p:cNvSpPr txBox="1"/>
            <p:nvPr/>
          </p:nvSpPr>
          <p:spPr>
            <a:xfrm>
              <a:off x="10405841" y="3574294"/>
              <a:ext cx="1521504" cy="646331"/>
            </a:xfrm>
            <a:prstGeom prst="rect">
              <a:avLst/>
            </a:prstGeom>
            <a:noFill/>
          </p:spPr>
          <p:txBody>
            <a:bodyPr wrap="square" rtlCol="0">
              <a:spAutoFit/>
            </a:bodyPr>
            <a:lstStyle/>
            <a:p>
              <a:pPr algn="ctr"/>
              <a:r>
                <a:rPr lang="en-US" sz="1200" b="1" dirty="0"/>
                <a:t>Consider Referral for Lung Transplantation</a:t>
              </a:r>
            </a:p>
          </p:txBody>
        </p:sp>
        <p:cxnSp>
          <p:nvCxnSpPr>
            <p:cNvPr id="40" name="Straight Arrow Connector 39">
              <a:extLst>
                <a:ext uri="{FF2B5EF4-FFF2-40B4-BE49-F238E27FC236}">
                  <a16:creationId xmlns:a16="http://schemas.microsoft.com/office/drawing/2014/main" id="{605BD4FE-9975-9D42-99F2-EB791BEAC80F}"/>
                </a:ext>
              </a:extLst>
            </p:cNvPr>
            <p:cNvCxnSpPr/>
            <p:nvPr/>
          </p:nvCxnSpPr>
          <p:spPr>
            <a:xfrm>
              <a:off x="3003633" y="4558520"/>
              <a:ext cx="1418357" cy="1289"/>
            </a:xfrm>
            <a:prstGeom prst="straightConnector1">
              <a:avLst/>
            </a:prstGeom>
            <a:ln>
              <a:solidFill>
                <a:srgbClr val="000000"/>
              </a:solidFill>
              <a:prstDash val="sysDash"/>
              <a:tailEnd type="arrow"/>
            </a:ln>
          </p:spPr>
          <p:style>
            <a:lnRef idx="2">
              <a:schemeClr val="accent1"/>
            </a:lnRef>
            <a:fillRef idx="0">
              <a:schemeClr val="accent1"/>
            </a:fillRef>
            <a:effectRef idx="1">
              <a:schemeClr val="accent1"/>
            </a:effectRef>
            <a:fontRef idx="minor">
              <a:schemeClr val="tx1"/>
            </a:fontRef>
          </p:style>
        </p:cxnSp>
        <p:cxnSp>
          <p:nvCxnSpPr>
            <p:cNvPr id="41" name="Straight Arrow Connector 40">
              <a:extLst>
                <a:ext uri="{FF2B5EF4-FFF2-40B4-BE49-F238E27FC236}">
                  <a16:creationId xmlns:a16="http://schemas.microsoft.com/office/drawing/2014/main" id="{A18F04B5-DFED-9C43-A27A-2B91E7B3BB76}"/>
                </a:ext>
              </a:extLst>
            </p:cNvPr>
            <p:cNvCxnSpPr>
              <a:cxnSpLocks/>
            </p:cNvCxnSpPr>
            <p:nvPr/>
          </p:nvCxnSpPr>
          <p:spPr>
            <a:xfrm>
              <a:off x="6940640" y="4558520"/>
              <a:ext cx="655953" cy="1289"/>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42" name="Straight Arrow Connector 41">
              <a:extLst>
                <a:ext uri="{FF2B5EF4-FFF2-40B4-BE49-F238E27FC236}">
                  <a16:creationId xmlns:a16="http://schemas.microsoft.com/office/drawing/2014/main" id="{67EAA417-784E-2443-9E91-EE569A159C3A}"/>
                </a:ext>
              </a:extLst>
            </p:cNvPr>
            <p:cNvCxnSpPr/>
            <p:nvPr/>
          </p:nvCxnSpPr>
          <p:spPr>
            <a:xfrm>
              <a:off x="5627903" y="4666985"/>
              <a:ext cx="0" cy="170563"/>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44" name="Straight Arrow Connector 43">
              <a:extLst>
                <a:ext uri="{FF2B5EF4-FFF2-40B4-BE49-F238E27FC236}">
                  <a16:creationId xmlns:a16="http://schemas.microsoft.com/office/drawing/2014/main" id="{BAFFFA0E-4519-0D45-AA34-658F38C954A8}"/>
                </a:ext>
              </a:extLst>
            </p:cNvPr>
            <p:cNvCxnSpPr/>
            <p:nvPr/>
          </p:nvCxnSpPr>
          <p:spPr>
            <a:xfrm>
              <a:off x="5609618" y="5411362"/>
              <a:ext cx="0" cy="224424"/>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45" name="Straight Arrow Connector 44">
              <a:extLst>
                <a:ext uri="{FF2B5EF4-FFF2-40B4-BE49-F238E27FC236}">
                  <a16:creationId xmlns:a16="http://schemas.microsoft.com/office/drawing/2014/main" id="{D40CEC93-C471-744E-BC64-835A0DC4BD17}"/>
                </a:ext>
              </a:extLst>
            </p:cNvPr>
            <p:cNvCxnSpPr/>
            <p:nvPr/>
          </p:nvCxnSpPr>
          <p:spPr>
            <a:xfrm>
              <a:off x="8834439" y="4733039"/>
              <a:ext cx="0" cy="181895"/>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79" name="Straight Arrow Connector 78">
              <a:extLst>
                <a:ext uri="{FF2B5EF4-FFF2-40B4-BE49-F238E27FC236}">
                  <a16:creationId xmlns:a16="http://schemas.microsoft.com/office/drawing/2014/main" id="{46052DE4-6BB2-334F-AA25-FDCD7442F2A5}"/>
                </a:ext>
              </a:extLst>
            </p:cNvPr>
            <p:cNvCxnSpPr>
              <a:cxnSpLocks/>
              <a:stCxn id="58" idx="3"/>
              <a:endCxn id="39" idx="1"/>
            </p:cNvCxnSpPr>
            <p:nvPr/>
          </p:nvCxnSpPr>
          <p:spPr>
            <a:xfrm>
              <a:off x="9387953" y="3881575"/>
              <a:ext cx="1017888" cy="15885"/>
            </a:xfrm>
            <a:prstGeom prst="straightConnector1">
              <a:avLst/>
            </a:prstGeom>
            <a:ln>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98" name="TextBox 97">
              <a:extLst>
                <a:ext uri="{FF2B5EF4-FFF2-40B4-BE49-F238E27FC236}">
                  <a16:creationId xmlns:a16="http://schemas.microsoft.com/office/drawing/2014/main" id="{750DBE1E-9DE1-8A4E-A05E-340F1AD7E4AC}"/>
                </a:ext>
              </a:extLst>
            </p:cNvPr>
            <p:cNvSpPr txBox="1"/>
            <p:nvPr/>
          </p:nvSpPr>
          <p:spPr>
            <a:xfrm>
              <a:off x="7762511" y="5592514"/>
              <a:ext cx="2143857" cy="276999"/>
            </a:xfrm>
            <a:prstGeom prst="rect">
              <a:avLst/>
            </a:prstGeom>
            <a:noFill/>
          </p:spPr>
          <p:txBody>
            <a:bodyPr wrap="none" rtlCol="0">
              <a:spAutoFit/>
            </a:bodyPr>
            <a:lstStyle/>
            <a:p>
              <a:r>
                <a:rPr lang="en-US" sz="1200" b="1" dirty="0"/>
                <a:t>After 3-6 Months of Treatment</a:t>
              </a:r>
            </a:p>
          </p:txBody>
        </p:sp>
        <p:cxnSp>
          <p:nvCxnSpPr>
            <p:cNvPr id="99" name="Straight Arrow Connector 98">
              <a:extLst>
                <a:ext uri="{FF2B5EF4-FFF2-40B4-BE49-F238E27FC236}">
                  <a16:creationId xmlns:a16="http://schemas.microsoft.com/office/drawing/2014/main" id="{ACE24923-BF4C-FA41-A18B-C6DE827E087F}"/>
                </a:ext>
              </a:extLst>
            </p:cNvPr>
            <p:cNvCxnSpPr/>
            <p:nvPr/>
          </p:nvCxnSpPr>
          <p:spPr>
            <a:xfrm>
              <a:off x="8847248" y="5414076"/>
              <a:ext cx="0" cy="181895"/>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00" name="Straight Arrow Connector 99">
              <a:extLst>
                <a:ext uri="{FF2B5EF4-FFF2-40B4-BE49-F238E27FC236}">
                  <a16:creationId xmlns:a16="http://schemas.microsoft.com/office/drawing/2014/main" id="{7EA6A908-AB4D-8741-B436-F51FF0D8F1B0}"/>
                </a:ext>
              </a:extLst>
            </p:cNvPr>
            <p:cNvCxnSpPr/>
            <p:nvPr/>
          </p:nvCxnSpPr>
          <p:spPr>
            <a:xfrm>
              <a:off x="8834439" y="5809364"/>
              <a:ext cx="0" cy="181895"/>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01" name="Straight Arrow Connector 100">
              <a:extLst>
                <a:ext uri="{FF2B5EF4-FFF2-40B4-BE49-F238E27FC236}">
                  <a16:creationId xmlns:a16="http://schemas.microsoft.com/office/drawing/2014/main" id="{8ECF5562-DFC7-2F4F-B1C0-1BA4A45A990C}"/>
                </a:ext>
              </a:extLst>
            </p:cNvPr>
            <p:cNvCxnSpPr>
              <a:cxnSpLocks/>
              <a:stCxn id="98" idx="1"/>
            </p:cNvCxnSpPr>
            <p:nvPr/>
          </p:nvCxnSpPr>
          <p:spPr>
            <a:xfrm flipH="1" flipV="1">
              <a:off x="6324600" y="5181600"/>
              <a:ext cx="1437911" cy="549414"/>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05" name="Straight Arrow Connector 104">
              <a:extLst>
                <a:ext uri="{FF2B5EF4-FFF2-40B4-BE49-F238E27FC236}">
                  <a16:creationId xmlns:a16="http://schemas.microsoft.com/office/drawing/2014/main" id="{CC950844-E843-C144-83A0-3FA6A256651B}"/>
                </a:ext>
              </a:extLst>
            </p:cNvPr>
            <p:cNvCxnSpPr>
              <a:cxnSpLocks/>
            </p:cNvCxnSpPr>
            <p:nvPr/>
          </p:nvCxnSpPr>
          <p:spPr>
            <a:xfrm>
              <a:off x="6338887" y="5420614"/>
              <a:ext cx="1262063" cy="594424"/>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07" name="Straight Arrow Connector 106">
              <a:extLst>
                <a:ext uri="{FF2B5EF4-FFF2-40B4-BE49-F238E27FC236}">
                  <a16:creationId xmlns:a16="http://schemas.microsoft.com/office/drawing/2014/main" id="{A7E1EEC6-5EBC-D749-BBC6-DF33DDDC3F60}"/>
                </a:ext>
              </a:extLst>
            </p:cNvPr>
            <p:cNvCxnSpPr>
              <a:cxnSpLocks/>
            </p:cNvCxnSpPr>
            <p:nvPr/>
          </p:nvCxnSpPr>
          <p:spPr>
            <a:xfrm flipH="1" flipV="1">
              <a:off x="6629401" y="5943601"/>
              <a:ext cx="976314" cy="22662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25" name="Straight Arrow Connector 124">
              <a:extLst>
                <a:ext uri="{FF2B5EF4-FFF2-40B4-BE49-F238E27FC236}">
                  <a16:creationId xmlns:a16="http://schemas.microsoft.com/office/drawing/2014/main" id="{BE3786B4-270C-0843-BD7D-4AE5A6C6F1A7}"/>
                </a:ext>
              </a:extLst>
            </p:cNvPr>
            <p:cNvCxnSpPr/>
            <p:nvPr/>
          </p:nvCxnSpPr>
          <p:spPr>
            <a:xfrm flipV="1">
              <a:off x="10074442" y="4203032"/>
              <a:ext cx="240632" cy="176463"/>
            </a:xfrm>
            <a:prstGeom prst="straightConnector1">
              <a:avLst/>
            </a:prstGeom>
            <a:ln>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30" name="Rectangle 29">
              <a:extLst>
                <a:ext uri="{FF2B5EF4-FFF2-40B4-BE49-F238E27FC236}">
                  <a16:creationId xmlns:a16="http://schemas.microsoft.com/office/drawing/2014/main" id="{3F9A9FA7-3708-48D6-9C26-813C42788BAF}"/>
                </a:ext>
              </a:extLst>
            </p:cNvPr>
            <p:cNvSpPr/>
            <p:nvPr/>
          </p:nvSpPr>
          <p:spPr>
            <a:xfrm>
              <a:off x="7707317" y="4379690"/>
              <a:ext cx="1534332" cy="336332"/>
            </a:xfrm>
            <a:prstGeom prst="rect">
              <a:avLst/>
            </a:prstGeom>
            <a:solidFill>
              <a:srgbClr val="F0CB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227F3DCA-58EE-476A-BE86-484C268682CD}"/>
                </a:ext>
              </a:extLst>
            </p:cNvPr>
            <p:cNvSpPr/>
            <p:nvPr/>
          </p:nvSpPr>
          <p:spPr>
            <a:xfrm>
              <a:off x="9241649" y="4377435"/>
              <a:ext cx="764291" cy="336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extBox 42">
              <a:extLst>
                <a:ext uri="{FF2B5EF4-FFF2-40B4-BE49-F238E27FC236}">
                  <a16:creationId xmlns:a16="http://schemas.microsoft.com/office/drawing/2014/main" id="{45C27481-1580-489F-A4BF-469E7D4E45B8}"/>
                </a:ext>
              </a:extLst>
            </p:cNvPr>
            <p:cNvSpPr txBox="1"/>
            <p:nvPr/>
          </p:nvSpPr>
          <p:spPr>
            <a:xfrm>
              <a:off x="7766716" y="4407976"/>
              <a:ext cx="1420591" cy="276999"/>
            </a:xfrm>
            <a:prstGeom prst="rect">
              <a:avLst/>
            </a:prstGeom>
            <a:noFill/>
          </p:spPr>
          <p:txBody>
            <a:bodyPr wrap="square" rtlCol="0">
              <a:spAutoFit/>
            </a:bodyPr>
            <a:lstStyle/>
            <a:p>
              <a:pPr algn="ctr"/>
              <a:r>
                <a:rPr lang="en-US" sz="1200" dirty="0"/>
                <a:t>Intermediate Risk</a:t>
              </a:r>
            </a:p>
          </p:txBody>
        </p:sp>
        <p:sp>
          <p:nvSpPr>
            <p:cNvPr id="108" name="TextBox 107">
              <a:extLst>
                <a:ext uri="{FF2B5EF4-FFF2-40B4-BE49-F238E27FC236}">
                  <a16:creationId xmlns:a16="http://schemas.microsoft.com/office/drawing/2014/main" id="{A7E20C6A-735E-447C-B3DD-A35D1813C02C}"/>
                </a:ext>
              </a:extLst>
            </p:cNvPr>
            <p:cNvSpPr txBox="1"/>
            <p:nvPr/>
          </p:nvSpPr>
          <p:spPr>
            <a:xfrm>
              <a:off x="9155894" y="4417467"/>
              <a:ext cx="965553" cy="276999"/>
            </a:xfrm>
            <a:prstGeom prst="rect">
              <a:avLst/>
            </a:prstGeom>
            <a:noFill/>
          </p:spPr>
          <p:txBody>
            <a:bodyPr wrap="square" rtlCol="0">
              <a:spAutoFit/>
            </a:bodyPr>
            <a:lstStyle/>
            <a:p>
              <a:pPr algn="ctr"/>
              <a:r>
                <a:rPr lang="en-US" sz="1200" dirty="0">
                  <a:solidFill>
                    <a:schemeClr val="bg1"/>
                  </a:solidFill>
                </a:rPr>
                <a:t>High Risk</a:t>
              </a:r>
            </a:p>
          </p:txBody>
        </p:sp>
        <p:sp>
          <p:nvSpPr>
            <p:cNvPr id="118" name="Rectangle 117">
              <a:extLst>
                <a:ext uri="{FF2B5EF4-FFF2-40B4-BE49-F238E27FC236}">
                  <a16:creationId xmlns:a16="http://schemas.microsoft.com/office/drawing/2014/main" id="{F2D7F6F8-40EA-4BA3-821B-EC8AD344308A}"/>
                </a:ext>
              </a:extLst>
            </p:cNvPr>
            <p:cNvSpPr/>
            <p:nvPr/>
          </p:nvSpPr>
          <p:spPr>
            <a:xfrm>
              <a:off x="3991244" y="3027122"/>
              <a:ext cx="1534332" cy="336332"/>
            </a:xfrm>
            <a:prstGeom prst="rect">
              <a:avLst/>
            </a:prstGeom>
            <a:solidFill>
              <a:srgbClr val="F0CB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TextBox 118">
              <a:extLst>
                <a:ext uri="{FF2B5EF4-FFF2-40B4-BE49-F238E27FC236}">
                  <a16:creationId xmlns:a16="http://schemas.microsoft.com/office/drawing/2014/main" id="{0F0FDCE5-7D83-4B96-88C2-D2F420DE7E77}"/>
                </a:ext>
              </a:extLst>
            </p:cNvPr>
            <p:cNvSpPr txBox="1"/>
            <p:nvPr/>
          </p:nvSpPr>
          <p:spPr>
            <a:xfrm>
              <a:off x="4008482" y="3044257"/>
              <a:ext cx="1400967" cy="276999"/>
            </a:xfrm>
            <a:prstGeom prst="rect">
              <a:avLst/>
            </a:prstGeom>
            <a:noFill/>
          </p:spPr>
          <p:txBody>
            <a:bodyPr wrap="square" rtlCol="0">
              <a:spAutoFit/>
            </a:bodyPr>
            <a:lstStyle/>
            <a:p>
              <a:pPr algn="ctr"/>
              <a:r>
                <a:rPr lang="en-US" sz="1200" dirty="0"/>
                <a:t>Intermediate Risk</a:t>
              </a:r>
            </a:p>
          </p:txBody>
        </p:sp>
        <p:sp>
          <p:nvSpPr>
            <p:cNvPr id="121" name="Rectangle 120">
              <a:extLst>
                <a:ext uri="{FF2B5EF4-FFF2-40B4-BE49-F238E27FC236}">
                  <a16:creationId xmlns:a16="http://schemas.microsoft.com/office/drawing/2014/main" id="{DABAB621-A076-42D1-9684-2EAD6CD80CCF}"/>
                </a:ext>
              </a:extLst>
            </p:cNvPr>
            <p:cNvSpPr/>
            <p:nvPr/>
          </p:nvSpPr>
          <p:spPr>
            <a:xfrm>
              <a:off x="3231089" y="3024121"/>
              <a:ext cx="764291" cy="33633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 name="TextBox 121">
              <a:extLst>
                <a:ext uri="{FF2B5EF4-FFF2-40B4-BE49-F238E27FC236}">
                  <a16:creationId xmlns:a16="http://schemas.microsoft.com/office/drawing/2014/main" id="{D46A51C1-EFB6-4D58-BCE3-9E997ED49C7F}"/>
                </a:ext>
              </a:extLst>
            </p:cNvPr>
            <p:cNvSpPr txBox="1"/>
            <p:nvPr/>
          </p:nvSpPr>
          <p:spPr>
            <a:xfrm>
              <a:off x="3244190" y="3053002"/>
              <a:ext cx="895781" cy="282594"/>
            </a:xfrm>
            <a:prstGeom prst="rect">
              <a:avLst/>
            </a:prstGeom>
            <a:noFill/>
          </p:spPr>
          <p:txBody>
            <a:bodyPr wrap="square" rtlCol="0">
              <a:spAutoFit/>
            </a:bodyPr>
            <a:lstStyle/>
            <a:p>
              <a:r>
                <a:rPr lang="en-US" sz="1200" dirty="0"/>
                <a:t>Low</a:t>
              </a:r>
              <a:r>
                <a:rPr lang="en-US" sz="1200" dirty="0">
                  <a:solidFill>
                    <a:schemeClr val="bg1"/>
                  </a:solidFill>
                </a:rPr>
                <a:t> </a:t>
              </a:r>
              <a:r>
                <a:rPr lang="en-US" sz="1200" dirty="0"/>
                <a:t>Risk</a:t>
              </a:r>
            </a:p>
          </p:txBody>
        </p:sp>
      </p:grpSp>
      <p:sp>
        <p:nvSpPr>
          <p:cNvPr id="75" name="Rectangle 74">
            <a:extLst>
              <a:ext uri="{FF2B5EF4-FFF2-40B4-BE49-F238E27FC236}">
                <a16:creationId xmlns:a16="http://schemas.microsoft.com/office/drawing/2014/main" id="{4CD8B294-6A08-924D-BBB4-7AB8BFAD4848}"/>
              </a:ext>
            </a:extLst>
          </p:cNvPr>
          <p:cNvSpPr/>
          <p:nvPr/>
        </p:nvSpPr>
        <p:spPr>
          <a:xfrm>
            <a:off x="1031000" y="1050126"/>
            <a:ext cx="10595654" cy="1575424"/>
          </a:xfrm>
          <a:prstGeom prst="rect">
            <a:avLst/>
          </a:prstGeom>
          <a:solidFill>
            <a:schemeClr val="accent1">
              <a:alpha val="2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684363B8-9243-4444-BEFE-A924EB95AEBD}"/>
              </a:ext>
            </a:extLst>
          </p:cNvPr>
          <p:cNvSpPr>
            <a:spLocks noGrp="1"/>
          </p:cNvSpPr>
          <p:nvPr>
            <p:ph type="ftr" sz="quarter" idx="3"/>
          </p:nvPr>
        </p:nvSpPr>
        <p:spPr>
          <a:xfrm>
            <a:off x="609600" y="6356350"/>
            <a:ext cx="3005293" cy="442131"/>
          </a:xfrm>
        </p:spPr>
        <p:txBody>
          <a:bodyPr/>
          <a:lstStyle/>
          <a:p>
            <a:r>
              <a:rPr lang="en-US" sz="1000" dirty="0"/>
              <a:t>Galiè N, et al. </a:t>
            </a:r>
            <a:r>
              <a:rPr lang="en-US" sz="1000" i="1" dirty="0"/>
              <a:t>Eur Respir J, </a:t>
            </a:r>
            <a:r>
              <a:rPr lang="en-US" sz="1000" dirty="0"/>
              <a:t>2019;53(1):1801889.</a:t>
            </a:r>
          </a:p>
        </p:txBody>
      </p:sp>
    </p:spTree>
    <p:extLst>
      <p:ext uri="{BB962C8B-B14F-4D97-AF65-F5344CB8AC3E}">
        <p14:creationId xmlns:p14="http://schemas.microsoft.com/office/powerpoint/2010/main" val="571061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22960-B865-BE4B-95B0-089B2C45CFCF}"/>
              </a:ext>
            </a:extLst>
          </p:cNvPr>
          <p:cNvSpPr>
            <a:spLocks noGrp="1"/>
          </p:cNvSpPr>
          <p:nvPr>
            <p:ph type="title"/>
          </p:nvPr>
        </p:nvSpPr>
        <p:spPr>
          <a:xfrm>
            <a:off x="269787" y="331016"/>
            <a:ext cx="11922213" cy="582234"/>
          </a:xfrm>
        </p:spPr>
        <p:txBody>
          <a:bodyPr>
            <a:normAutofit fontScale="90000"/>
          </a:bodyPr>
          <a:lstStyle/>
          <a:p>
            <a:r>
              <a:rPr lang="en-US" sz="2800" dirty="0"/>
              <a:t>PAH Treatment Algorithm: WSPH 2018 (Pathway Determined by Risk Stratum)</a:t>
            </a:r>
          </a:p>
        </p:txBody>
      </p:sp>
      <p:grpSp>
        <p:nvGrpSpPr>
          <p:cNvPr id="74" name="Group 73">
            <a:extLst>
              <a:ext uri="{FF2B5EF4-FFF2-40B4-BE49-F238E27FC236}">
                <a16:creationId xmlns:a16="http://schemas.microsoft.com/office/drawing/2014/main" id="{490804F1-69B9-4342-B471-0A331ADC303A}"/>
              </a:ext>
            </a:extLst>
          </p:cNvPr>
          <p:cNvGrpSpPr/>
          <p:nvPr/>
        </p:nvGrpSpPr>
        <p:grpSpPr>
          <a:xfrm>
            <a:off x="1031000" y="1234146"/>
            <a:ext cx="10479249" cy="5189733"/>
            <a:chOff x="1448096" y="1319212"/>
            <a:chExt cx="10479249" cy="5189733"/>
          </a:xfrm>
        </p:grpSpPr>
        <p:grpSp>
          <p:nvGrpSpPr>
            <p:cNvPr id="85" name="Group 84">
              <a:extLst>
                <a:ext uri="{FF2B5EF4-FFF2-40B4-BE49-F238E27FC236}">
                  <a16:creationId xmlns:a16="http://schemas.microsoft.com/office/drawing/2014/main" id="{9CC49B43-F970-4F31-8B61-BE552632D824}"/>
                </a:ext>
              </a:extLst>
            </p:cNvPr>
            <p:cNvGrpSpPr/>
            <p:nvPr/>
          </p:nvGrpSpPr>
          <p:grpSpPr>
            <a:xfrm>
              <a:off x="4606397" y="4847262"/>
              <a:ext cx="1865248" cy="594425"/>
              <a:chOff x="382663" y="3100038"/>
              <a:chExt cx="1865248" cy="744411"/>
            </a:xfrm>
          </p:grpSpPr>
          <p:sp>
            <p:nvSpPr>
              <p:cNvPr id="117" name="Rectangle 116">
                <a:extLst>
                  <a:ext uri="{FF2B5EF4-FFF2-40B4-BE49-F238E27FC236}">
                    <a16:creationId xmlns:a16="http://schemas.microsoft.com/office/drawing/2014/main" id="{E8B25658-554A-447C-B9CA-DC13BC2F45B5}"/>
                  </a:ext>
                </a:extLst>
              </p:cNvPr>
              <p:cNvSpPr/>
              <p:nvPr/>
            </p:nvSpPr>
            <p:spPr>
              <a:xfrm>
                <a:off x="382663" y="3100038"/>
                <a:ext cx="1865248" cy="7444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B5CE211D-2909-481B-9941-6E4212337B29}"/>
                  </a:ext>
                </a:extLst>
              </p:cNvPr>
              <p:cNvSpPr/>
              <p:nvPr/>
            </p:nvSpPr>
            <p:spPr>
              <a:xfrm>
                <a:off x="505872" y="3220121"/>
                <a:ext cx="1609723" cy="242252"/>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4" name="Rectangle 113">
                <a:extLst>
                  <a:ext uri="{FF2B5EF4-FFF2-40B4-BE49-F238E27FC236}">
                    <a16:creationId xmlns:a16="http://schemas.microsoft.com/office/drawing/2014/main" id="{323E3AA4-73C1-4EFF-8BFA-A41764A66785}"/>
                  </a:ext>
                </a:extLst>
              </p:cNvPr>
              <p:cNvSpPr/>
              <p:nvPr/>
            </p:nvSpPr>
            <p:spPr>
              <a:xfrm>
                <a:off x="503866" y="3453400"/>
                <a:ext cx="1619249" cy="274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5" name="TextBox 114">
                <a:extLst>
                  <a:ext uri="{FF2B5EF4-FFF2-40B4-BE49-F238E27FC236}">
                    <a16:creationId xmlns:a16="http://schemas.microsoft.com/office/drawing/2014/main" id="{96F5EFC5-246E-467E-8FA3-85F9F27BD386}"/>
                  </a:ext>
                </a:extLst>
              </p:cNvPr>
              <p:cNvSpPr txBox="1"/>
              <p:nvPr/>
            </p:nvSpPr>
            <p:spPr>
              <a:xfrm>
                <a:off x="947802" y="3156009"/>
                <a:ext cx="924464" cy="346892"/>
              </a:xfrm>
              <a:prstGeom prst="rect">
                <a:avLst/>
              </a:prstGeom>
              <a:noFill/>
            </p:spPr>
            <p:txBody>
              <a:bodyPr wrap="square" rtlCol="0">
                <a:spAutoFit/>
              </a:bodyPr>
              <a:lstStyle/>
              <a:p>
                <a:r>
                  <a:rPr lang="en-US" sz="1200" dirty="0"/>
                  <a:t>Low Risk</a:t>
                </a:r>
              </a:p>
            </p:txBody>
          </p:sp>
          <p:sp>
            <p:nvSpPr>
              <p:cNvPr id="116" name="TextBox 115">
                <a:extLst>
                  <a:ext uri="{FF2B5EF4-FFF2-40B4-BE49-F238E27FC236}">
                    <a16:creationId xmlns:a16="http://schemas.microsoft.com/office/drawing/2014/main" id="{EFF83C61-C221-43D1-B43C-6645A00895A3}"/>
                  </a:ext>
                </a:extLst>
              </p:cNvPr>
              <p:cNvSpPr txBox="1"/>
              <p:nvPr/>
            </p:nvSpPr>
            <p:spPr>
              <a:xfrm>
                <a:off x="565729" y="3425490"/>
                <a:ext cx="1644453" cy="276998"/>
              </a:xfrm>
              <a:prstGeom prst="rect">
                <a:avLst/>
              </a:prstGeom>
              <a:noFill/>
            </p:spPr>
            <p:txBody>
              <a:bodyPr wrap="square" rtlCol="0">
                <a:spAutoFit/>
              </a:bodyPr>
              <a:lstStyle/>
              <a:p>
                <a:r>
                  <a:rPr lang="en-US" sz="1200" dirty="0"/>
                  <a:t>Structured Follow-Up</a:t>
                </a:r>
              </a:p>
            </p:txBody>
          </p:sp>
        </p:grpSp>
        <p:sp>
          <p:nvSpPr>
            <p:cNvPr id="123" name="Rectangle 122">
              <a:extLst>
                <a:ext uri="{FF2B5EF4-FFF2-40B4-BE49-F238E27FC236}">
                  <a16:creationId xmlns:a16="http://schemas.microsoft.com/office/drawing/2014/main" id="{C607BE8A-3819-4CAF-8877-B6CE85828DF0}"/>
                </a:ext>
              </a:extLst>
            </p:cNvPr>
            <p:cNvSpPr/>
            <p:nvPr/>
          </p:nvSpPr>
          <p:spPr>
            <a:xfrm>
              <a:off x="3144968" y="2919037"/>
              <a:ext cx="2505200" cy="556714"/>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FD2EF2A-DA10-4334-AC55-5DE75CA384A8}"/>
                </a:ext>
              </a:extLst>
            </p:cNvPr>
            <p:cNvSpPr/>
            <p:nvPr/>
          </p:nvSpPr>
          <p:spPr>
            <a:xfrm>
              <a:off x="7572767" y="5952231"/>
              <a:ext cx="2505200" cy="556714"/>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79E3F24D-82B8-4E8E-9D49-7C8EF0575D4B}"/>
                </a:ext>
              </a:extLst>
            </p:cNvPr>
            <p:cNvSpPr/>
            <p:nvPr/>
          </p:nvSpPr>
          <p:spPr>
            <a:xfrm>
              <a:off x="7681105" y="6059459"/>
              <a:ext cx="1534332" cy="336332"/>
            </a:xfrm>
            <a:prstGeom prst="rect">
              <a:avLst/>
            </a:prstGeom>
            <a:solidFill>
              <a:srgbClr val="F0CB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438F7C4C-9563-4391-8584-743816D474EB}"/>
                </a:ext>
              </a:extLst>
            </p:cNvPr>
            <p:cNvSpPr/>
            <p:nvPr/>
          </p:nvSpPr>
          <p:spPr>
            <a:xfrm>
              <a:off x="9215437" y="6057204"/>
              <a:ext cx="764291" cy="336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TextBox 111">
              <a:extLst>
                <a:ext uri="{FF2B5EF4-FFF2-40B4-BE49-F238E27FC236}">
                  <a16:creationId xmlns:a16="http://schemas.microsoft.com/office/drawing/2014/main" id="{CA0F2361-DFD0-4CAE-AB99-0DE0DA1E032F}"/>
                </a:ext>
              </a:extLst>
            </p:cNvPr>
            <p:cNvSpPr txBox="1"/>
            <p:nvPr/>
          </p:nvSpPr>
          <p:spPr>
            <a:xfrm>
              <a:off x="7748909" y="6087746"/>
              <a:ext cx="1505842" cy="276999"/>
            </a:xfrm>
            <a:prstGeom prst="rect">
              <a:avLst/>
            </a:prstGeom>
            <a:noFill/>
          </p:spPr>
          <p:txBody>
            <a:bodyPr wrap="square" rtlCol="0">
              <a:spAutoFit/>
            </a:bodyPr>
            <a:lstStyle/>
            <a:p>
              <a:pPr algn="ctr"/>
              <a:r>
                <a:rPr lang="en-US" sz="1200" dirty="0"/>
                <a:t>Intermediate Risk</a:t>
              </a:r>
            </a:p>
          </p:txBody>
        </p:sp>
        <p:sp>
          <p:nvSpPr>
            <p:cNvPr id="113" name="TextBox 112">
              <a:extLst>
                <a:ext uri="{FF2B5EF4-FFF2-40B4-BE49-F238E27FC236}">
                  <a16:creationId xmlns:a16="http://schemas.microsoft.com/office/drawing/2014/main" id="{F7FDF4D5-262E-4E83-AB60-F1D96F00E04E}"/>
                </a:ext>
              </a:extLst>
            </p:cNvPr>
            <p:cNvSpPr txBox="1"/>
            <p:nvPr/>
          </p:nvSpPr>
          <p:spPr>
            <a:xfrm>
              <a:off x="9154397" y="6097236"/>
              <a:ext cx="875640" cy="276999"/>
            </a:xfrm>
            <a:prstGeom prst="rect">
              <a:avLst/>
            </a:prstGeom>
            <a:noFill/>
          </p:spPr>
          <p:txBody>
            <a:bodyPr wrap="square" rtlCol="0">
              <a:spAutoFit/>
            </a:bodyPr>
            <a:lstStyle/>
            <a:p>
              <a:pPr algn="ctr"/>
              <a:r>
                <a:rPr lang="en-US" sz="1200" dirty="0">
                  <a:solidFill>
                    <a:schemeClr val="bg1"/>
                  </a:solidFill>
                </a:rPr>
                <a:t>High Risk</a:t>
              </a:r>
            </a:p>
          </p:txBody>
        </p:sp>
        <p:sp>
          <p:nvSpPr>
            <p:cNvPr id="106" name="Rectangle 105">
              <a:extLst>
                <a:ext uri="{FF2B5EF4-FFF2-40B4-BE49-F238E27FC236}">
                  <a16:creationId xmlns:a16="http://schemas.microsoft.com/office/drawing/2014/main" id="{0E6E421B-72B8-4B1F-AF96-ECF07F52FB59}"/>
                </a:ext>
              </a:extLst>
            </p:cNvPr>
            <p:cNvSpPr/>
            <p:nvPr/>
          </p:nvSpPr>
          <p:spPr>
            <a:xfrm>
              <a:off x="7598979" y="4272462"/>
              <a:ext cx="2505200" cy="556714"/>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le 9">
              <a:extLst>
                <a:ext uri="{FF2B5EF4-FFF2-40B4-BE49-F238E27FC236}">
                  <a16:creationId xmlns:a16="http://schemas.microsoft.com/office/drawing/2014/main" id="{66934E91-C559-5A46-9A6C-3EDCCBE9654E}"/>
                </a:ext>
              </a:extLst>
            </p:cNvPr>
            <p:cNvSpPr/>
            <p:nvPr/>
          </p:nvSpPr>
          <p:spPr>
            <a:xfrm>
              <a:off x="4598099" y="1409884"/>
              <a:ext cx="2020927" cy="447024"/>
            </a:xfrm>
            <a:prstGeom prst="roundRect">
              <a:avLst/>
            </a:prstGeom>
            <a:solidFill>
              <a:schemeClr val="accent3">
                <a:lumMod val="5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effectLst>
                  <a:outerShdw blurRad="38100" dist="38100" dir="2700000" algn="tl">
                    <a:srgbClr val="000000">
                      <a:alpha val="43137"/>
                    </a:srgbClr>
                  </a:outerShdw>
                </a:effectLst>
              </a:endParaRPr>
            </a:p>
          </p:txBody>
        </p:sp>
        <p:grpSp>
          <p:nvGrpSpPr>
            <p:cNvPr id="126" name="Group 125">
              <a:extLst>
                <a:ext uri="{FF2B5EF4-FFF2-40B4-BE49-F238E27FC236}">
                  <a16:creationId xmlns:a16="http://schemas.microsoft.com/office/drawing/2014/main" id="{41633308-3230-0A45-B0BE-C3AECAB931E5}"/>
                </a:ext>
              </a:extLst>
            </p:cNvPr>
            <p:cNvGrpSpPr/>
            <p:nvPr/>
          </p:nvGrpSpPr>
          <p:grpSpPr>
            <a:xfrm>
              <a:off x="4627730" y="5592191"/>
              <a:ext cx="2020927" cy="783513"/>
              <a:chOff x="4627730" y="5592191"/>
              <a:chExt cx="2020927" cy="783513"/>
            </a:xfrm>
          </p:grpSpPr>
          <p:sp>
            <p:nvSpPr>
              <p:cNvPr id="54" name="Rounded Rectangle 53">
                <a:extLst>
                  <a:ext uri="{FF2B5EF4-FFF2-40B4-BE49-F238E27FC236}">
                    <a16:creationId xmlns:a16="http://schemas.microsoft.com/office/drawing/2014/main" id="{8BE4DC3F-A9EA-3144-8DE5-F03B14036D88}"/>
                  </a:ext>
                </a:extLst>
              </p:cNvPr>
              <p:cNvSpPr/>
              <p:nvPr/>
            </p:nvSpPr>
            <p:spPr>
              <a:xfrm>
                <a:off x="4627730" y="5635783"/>
                <a:ext cx="2020927" cy="739921"/>
              </a:xfrm>
              <a:prstGeom prst="roundRect">
                <a:avLst/>
              </a:prstGeom>
              <a:solidFill>
                <a:schemeClr val="accent2">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TextBox 54">
                <a:extLst>
                  <a:ext uri="{FF2B5EF4-FFF2-40B4-BE49-F238E27FC236}">
                    <a16:creationId xmlns:a16="http://schemas.microsoft.com/office/drawing/2014/main" id="{A9D66D5C-2ABD-9648-92A9-6151E42FFC90}"/>
                  </a:ext>
                </a:extLst>
              </p:cNvPr>
              <p:cNvSpPr txBox="1"/>
              <p:nvPr/>
            </p:nvSpPr>
            <p:spPr>
              <a:xfrm>
                <a:off x="4724400" y="5592191"/>
                <a:ext cx="1752600" cy="646331"/>
              </a:xfrm>
              <a:prstGeom prst="rect">
                <a:avLst/>
              </a:prstGeom>
              <a:noFill/>
            </p:spPr>
            <p:txBody>
              <a:bodyPr wrap="squar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Maximal Medical Therapy and Listing for Lung </a:t>
                </a:r>
                <a:r>
                  <a:rPr lang="en-US" sz="1200" b="1" dirty="0">
                    <a:solidFill>
                      <a:srgbClr val="FFFFFF"/>
                    </a:solidFill>
                  </a:rPr>
                  <a:t>Transplantation</a:t>
                </a:r>
              </a:p>
            </p:txBody>
          </p:sp>
        </p:grpSp>
        <p:grpSp>
          <p:nvGrpSpPr>
            <p:cNvPr id="72" name="Group 71">
              <a:extLst>
                <a:ext uri="{FF2B5EF4-FFF2-40B4-BE49-F238E27FC236}">
                  <a16:creationId xmlns:a16="http://schemas.microsoft.com/office/drawing/2014/main" id="{206AB065-32CE-D24B-BC0D-E2E8969BE22F}"/>
                </a:ext>
              </a:extLst>
            </p:cNvPr>
            <p:cNvGrpSpPr/>
            <p:nvPr/>
          </p:nvGrpSpPr>
          <p:grpSpPr>
            <a:xfrm>
              <a:off x="2031149" y="3622059"/>
              <a:ext cx="1907895" cy="490349"/>
              <a:chOff x="2031149" y="3622059"/>
              <a:chExt cx="1907895" cy="490349"/>
            </a:xfrm>
            <a:solidFill>
              <a:schemeClr val="accent2">
                <a:lumMod val="60000"/>
                <a:lumOff val="40000"/>
              </a:schemeClr>
            </a:solidFill>
          </p:grpSpPr>
          <p:sp>
            <p:nvSpPr>
              <p:cNvPr id="62" name="Rounded Rectangle 61">
                <a:extLst>
                  <a:ext uri="{FF2B5EF4-FFF2-40B4-BE49-F238E27FC236}">
                    <a16:creationId xmlns:a16="http://schemas.microsoft.com/office/drawing/2014/main" id="{DC33CE09-33B4-3141-9F7D-E9F1B680FBBD}"/>
                  </a:ext>
                </a:extLst>
              </p:cNvPr>
              <p:cNvSpPr/>
              <p:nvPr/>
            </p:nvSpPr>
            <p:spPr>
              <a:xfrm>
                <a:off x="2114551" y="3622059"/>
                <a:ext cx="1743074" cy="490349"/>
              </a:xfrm>
              <a:prstGeom prst="roundRect">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3" name="TextBox 62">
                <a:extLst>
                  <a:ext uri="{FF2B5EF4-FFF2-40B4-BE49-F238E27FC236}">
                    <a16:creationId xmlns:a16="http://schemas.microsoft.com/office/drawing/2014/main" id="{7C77F650-840E-F74C-B5CA-670760C803E7}"/>
                  </a:ext>
                </a:extLst>
              </p:cNvPr>
              <p:cNvSpPr txBox="1"/>
              <p:nvPr/>
            </p:nvSpPr>
            <p:spPr>
              <a:xfrm>
                <a:off x="2031149" y="3636401"/>
                <a:ext cx="1907895" cy="461665"/>
              </a:xfrm>
              <a:prstGeom prst="rect">
                <a:avLst/>
              </a:prstGeom>
              <a:noFill/>
              <a:scene3d>
                <a:camera prst="orthographicFront"/>
                <a:lightRig rig="threePt" dir="t"/>
              </a:scene3d>
              <a:sp3d>
                <a:bevelT/>
              </a:sp3d>
            </p:spPr>
            <p:txBody>
              <a:bodyPr wrap="none" rtlCol="0">
                <a:spAutoFit/>
              </a:bodyPr>
              <a:lstStyle/>
              <a:p>
                <a:pPr algn="ctr"/>
                <a:r>
                  <a:rPr lang="en-US" sz="1200" b="1" dirty="0"/>
                  <a:t>Potential Role for Initial</a:t>
                </a:r>
              </a:p>
              <a:p>
                <a:pPr algn="ctr"/>
                <a:r>
                  <a:rPr lang="en-US" sz="1200" b="1" dirty="0"/>
                  <a:t>Monotherapy</a:t>
                </a:r>
              </a:p>
            </p:txBody>
          </p:sp>
        </p:grpSp>
        <p:cxnSp>
          <p:nvCxnSpPr>
            <p:cNvPr id="6" name="Straight Arrow Connector 5">
              <a:extLst>
                <a:ext uri="{FF2B5EF4-FFF2-40B4-BE49-F238E27FC236}">
                  <a16:creationId xmlns:a16="http://schemas.microsoft.com/office/drawing/2014/main" id="{8B26C07A-F706-B542-B68E-14F758288AEC}"/>
                </a:ext>
              </a:extLst>
            </p:cNvPr>
            <p:cNvCxnSpPr/>
            <p:nvPr/>
          </p:nvCxnSpPr>
          <p:spPr>
            <a:xfrm flipH="1">
              <a:off x="5630810" y="3938734"/>
              <a:ext cx="14767" cy="486967"/>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nvGrpSpPr>
            <p:cNvPr id="7" name="Group 6">
              <a:extLst>
                <a:ext uri="{FF2B5EF4-FFF2-40B4-BE49-F238E27FC236}">
                  <a16:creationId xmlns:a16="http://schemas.microsoft.com/office/drawing/2014/main" id="{818B6E5E-AE75-A843-B971-00E628B0B15F}"/>
                </a:ext>
              </a:extLst>
            </p:cNvPr>
            <p:cNvGrpSpPr/>
            <p:nvPr/>
          </p:nvGrpSpPr>
          <p:grpSpPr>
            <a:xfrm>
              <a:off x="1551150" y="1319212"/>
              <a:ext cx="1433943" cy="628369"/>
              <a:chOff x="410850" y="1585290"/>
              <a:chExt cx="1433943" cy="648949"/>
            </a:xfrm>
          </p:grpSpPr>
          <p:sp>
            <p:nvSpPr>
              <p:cNvPr id="70" name="Oval 69">
                <a:extLst>
                  <a:ext uri="{FF2B5EF4-FFF2-40B4-BE49-F238E27FC236}">
                    <a16:creationId xmlns:a16="http://schemas.microsoft.com/office/drawing/2014/main" id="{F0904DCF-E28C-D742-B026-36EE77FD9A7E}"/>
                  </a:ext>
                </a:extLst>
              </p:cNvPr>
              <p:cNvSpPr/>
              <p:nvPr/>
            </p:nvSpPr>
            <p:spPr>
              <a:xfrm>
                <a:off x="461837" y="1585290"/>
                <a:ext cx="1331969" cy="648949"/>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1" name="TextBox 70">
                <a:extLst>
                  <a:ext uri="{FF2B5EF4-FFF2-40B4-BE49-F238E27FC236}">
                    <a16:creationId xmlns:a16="http://schemas.microsoft.com/office/drawing/2014/main" id="{2105A83B-8B8D-FB46-9341-E2D28625441F}"/>
                  </a:ext>
                </a:extLst>
              </p:cNvPr>
              <p:cNvSpPr txBox="1"/>
              <p:nvPr/>
            </p:nvSpPr>
            <p:spPr>
              <a:xfrm>
                <a:off x="410850" y="1678932"/>
                <a:ext cx="1433943" cy="476785"/>
              </a:xfrm>
              <a:prstGeom prst="rect">
                <a:avLst/>
              </a:prstGeom>
              <a:noFill/>
              <a:ln>
                <a:noFill/>
              </a:ln>
            </p:spPr>
            <p:txBody>
              <a:bodyPr wrap="squar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Treatment-Naïve </a:t>
                </a:r>
                <a:r>
                  <a:rPr lang="en-US" sz="1200" b="1" dirty="0">
                    <a:solidFill>
                      <a:srgbClr val="FFFFFF"/>
                    </a:solidFill>
                  </a:rPr>
                  <a:t>Patient</a:t>
                </a:r>
              </a:p>
            </p:txBody>
          </p:sp>
        </p:grpSp>
        <p:grpSp>
          <p:nvGrpSpPr>
            <p:cNvPr id="8" name="Group 7">
              <a:extLst>
                <a:ext uri="{FF2B5EF4-FFF2-40B4-BE49-F238E27FC236}">
                  <a16:creationId xmlns:a16="http://schemas.microsoft.com/office/drawing/2014/main" id="{8DF51045-CCB9-8744-92EF-4DF268E122B7}"/>
                </a:ext>
              </a:extLst>
            </p:cNvPr>
            <p:cNvGrpSpPr/>
            <p:nvPr/>
          </p:nvGrpSpPr>
          <p:grpSpPr>
            <a:xfrm>
              <a:off x="1448096" y="4244336"/>
              <a:ext cx="1561232" cy="649991"/>
              <a:chOff x="307796" y="4133394"/>
              <a:chExt cx="1561232" cy="671279"/>
            </a:xfrm>
          </p:grpSpPr>
          <p:sp>
            <p:nvSpPr>
              <p:cNvPr id="68" name="Oval 67">
                <a:extLst>
                  <a:ext uri="{FF2B5EF4-FFF2-40B4-BE49-F238E27FC236}">
                    <a16:creationId xmlns:a16="http://schemas.microsoft.com/office/drawing/2014/main" id="{230CD7B3-7C76-AC4B-B2BD-7584094CBB91}"/>
                  </a:ext>
                </a:extLst>
              </p:cNvPr>
              <p:cNvSpPr/>
              <p:nvPr/>
            </p:nvSpPr>
            <p:spPr>
              <a:xfrm>
                <a:off x="307796" y="4133394"/>
                <a:ext cx="1561232" cy="671279"/>
              </a:xfrm>
              <a:prstGeom prst="ellipse">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9" name="TextBox 68">
                <a:extLst>
                  <a:ext uri="{FF2B5EF4-FFF2-40B4-BE49-F238E27FC236}">
                    <a16:creationId xmlns:a16="http://schemas.microsoft.com/office/drawing/2014/main" id="{39E3E544-DE3F-5045-A1F7-C3C81A51FC2E}"/>
                  </a:ext>
                </a:extLst>
              </p:cNvPr>
              <p:cNvSpPr txBox="1"/>
              <p:nvPr/>
            </p:nvSpPr>
            <p:spPr>
              <a:xfrm>
                <a:off x="379143" y="4246710"/>
                <a:ext cx="1433943" cy="476785"/>
              </a:xfrm>
              <a:prstGeom prst="rect">
                <a:avLst/>
              </a:prstGeom>
              <a:noFill/>
            </p:spPr>
            <p:txBody>
              <a:bodyPr wrap="squar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Patient Already on Treatment</a:t>
                </a:r>
              </a:p>
            </p:txBody>
          </p:sp>
        </p:grpSp>
        <p:grpSp>
          <p:nvGrpSpPr>
            <p:cNvPr id="9" name="Group 8">
              <a:extLst>
                <a:ext uri="{FF2B5EF4-FFF2-40B4-BE49-F238E27FC236}">
                  <a16:creationId xmlns:a16="http://schemas.microsoft.com/office/drawing/2014/main" id="{76487CD8-B2FC-9143-A45D-ABAAD889586F}"/>
                </a:ext>
              </a:extLst>
            </p:cNvPr>
            <p:cNvGrpSpPr/>
            <p:nvPr/>
          </p:nvGrpSpPr>
          <p:grpSpPr>
            <a:xfrm>
              <a:off x="1665315" y="2064080"/>
              <a:ext cx="1157689" cy="447024"/>
              <a:chOff x="525015" y="2345282"/>
              <a:chExt cx="1157689" cy="461665"/>
            </a:xfrm>
          </p:grpSpPr>
          <p:sp>
            <p:nvSpPr>
              <p:cNvPr id="66" name="Rounded Rectangle 65">
                <a:extLst>
                  <a:ext uri="{FF2B5EF4-FFF2-40B4-BE49-F238E27FC236}">
                    <a16:creationId xmlns:a16="http://schemas.microsoft.com/office/drawing/2014/main" id="{534732CC-E869-B940-8879-3DC184AED4FB}"/>
                  </a:ext>
                </a:extLst>
              </p:cNvPr>
              <p:cNvSpPr/>
              <p:nvPr/>
            </p:nvSpPr>
            <p:spPr>
              <a:xfrm>
                <a:off x="556220" y="2345282"/>
                <a:ext cx="1103166" cy="461665"/>
              </a:xfrm>
              <a:prstGeom prst="roundRect">
                <a:avLst/>
              </a:prstGeom>
              <a:solidFill>
                <a:schemeClr val="accent6">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7" name="TextBox 66">
                <a:extLst>
                  <a:ext uri="{FF2B5EF4-FFF2-40B4-BE49-F238E27FC236}">
                    <a16:creationId xmlns:a16="http://schemas.microsoft.com/office/drawing/2014/main" id="{7AC85CC3-D7BF-8144-8DAA-E7175215DBCC}"/>
                  </a:ext>
                </a:extLst>
              </p:cNvPr>
              <p:cNvSpPr txBox="1"/>
              <p:nvPr/>
            </p:nvSpPr>
            <p:spPr>
              <a:xfrm>
                <a:off x="525015" y="2437615"/>
                <a:ext cx="1157689" cy="286071"/>
              </a:xfrm>
              <a:prstGeom prst="rect">
                <a:avLst/>
              </a:prstGeom>
              <a:noFill/>
            </p:spPr>
            <p:txBody>
              <a:bodyPr wrap="none" rtlCol="0">
                <a:spAutoFit/>
              </a:bodyPr>
              <a:lstStyle/>
              <a:p>
                <a:pPr algn="ctr"/>
                <a:r>
                  <a:rPr lang="en-US" sz="1200" b="1" dirty="0">
                    <a:solidFill>
                      <a:schemeClr val="bg1"/>
                    </a:solidFill>
                  </a:rPr>
                  <a:t>CCB Therapy</a:t>
                </a:r>
              </a:p>
            </p:txBody>
          </p:sp>
        </p:grpSp>
        <p:sp>
          <p:nvSpPr>
            <p:cNvPr id="11" name="TextBox 10">
              <a:extLst>
                <a:ext uri="{FF2B5EF4-FFF2-40B4-BE49-F238E27FC236}">
                  <a16:creationId xmlns:a16="http://schemas.microsoft.com/office/drawing/2014/main" id="{39E6C32C-AFD1-E841-8AF6-9EE39B593C3A}"/>
                </a:ext>
              </a:extLst>
            </p:cNvPr>
            <p:cNvSpPr txBox="1"/>
            <p:nvPr/>
          </p:nvSpPr>
          <p:spPr>
            <a:xfrm>
              <a:off x="4880843" y="1409884"/>
              <a:ext cx="1455439" cy="461665"/>
            </a:xfrm>
            <a:prstGeom prst="rect">
              <a:avLst/>
            </a:prstGeom>
            <a:noFill/>
          </p:spPr>
          <p:txBody>
            <a:bodyPr wrap="square" rtlCol="0">
              <a:spAutoFit/>
            </a:bodyPr>
            <a:lstStyle/>
            <a:p>
              <a:pPr algn="ctr"/>
              <a:r>
                <a:rPr lang="en-US" sz="1200" b="1" dirty="0">
                  <a:solidFill>
                    <a:schemeClr val="bg1"/>
                  </a:solidFill>
                </a:rPr>
                <a:t>PAH Confirmed by Expert Center</a:t>
              </a:r>
            </a:p>
          </p:txBody>
        </p:sp>
        <p:grpSp>
          <p:nvGrpSpPr>
            <p:cNvPr id="12" name="Group 11">
              <a:extLst>
                <a:ext uri="{FF2B5EF4-FFF2-40B4-BE49-F238E27FC236}">
                  <a16:creationId xmlns:a16="http://schemas.microsoft.com/office/drawing/2014/main" id="{0F5F1495-E273-274B-B561-5506856295B0}"/>
                </a:ext>
              </a:extLst>
            </p:cNvPr>
            <p:cNvGrpSpPr/>
            <p:nvPr/>
          </p:nvGrpSpPr>
          <p:grpSpPr>
            <a:xfrm>
              <a:off x="4602332" y="2073055"/>
              <a:ext cx="2020927" cy="461665"/>
              <a:chOff x="3457825" y="2354553"/>
              <a:chExt cx="2020927" cy="476786"/>
            </a:xfrm>
          </p:grpSpPr>
          <p:sp>
            <p:nvSpPr>
              <p:cNvPr id="64" name="Rounded Rectangle 63">
                <a:extLst>
                  <a:ext uri="{FF2B5EF4-FFF2-40B4-BE49-F238E27FC236}">
                    <a16:creationId xmlns:a16="http://schemas.microsoft.com/office/drawing/2014/main" id="{C4EDA0FA-8A9E-CD4F-8EB5-5A5EF384B7AB}"/>
                  </a:ext>
                </a:extLst>
              </p:cNvPr>
              <p:cNvSpPr/>
              <p:nvPr/>
            </p:nvSpPr>
            <p:spPr>
              <a:xfrm>
                <a:off x="3457825" y="2354553"/>
                <a:ext cx="2020927" cy="461665"/>
              </a:xfrm>
              <a:prstGeom prst="roundRect">
                <a:avLst/>
              </a:prstGeom>
              <a:solidFill>
                <a:schemeClr val="accent2">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5" name="TextBox 64">
                <a:extLst>
                  <a:ext uri="{FF2B5EF4-FFF2-40B4-BE49-F238E27FC236}">
                    <a16:creationId xmlns:a16="http://schemas.microsoft.com/office/drawing/2014/main" id="{257E6775-2097-CB40-A139-56257169FB8E}"/>
                  </a:ext>
                </a:extLst>
              </p:cNvPr>
              <p:cNvSpPr txBox="1"/>
              <p:nvPr/>
            </p:nvSpPr>
            <p:spPr>
              <a:xfrm>
                <a:off x="3580769" y="2354553"/>
                <a:ext cx="1775037" cy="476786"/>
              </a:xfrm>
              <a:prstGeom prst="rect">
                <a:avLst/>
              </a:prstGeom>
              <a:noFill/>
            </p:spPr>
            <p:txBody>
              <a:bodyPr wrap="non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Acute Vasoreactivity Test</a:t>
                </a:r>
              </a:p>
              <a:p>
                <a:pPr algn="ctr"/>
                <a:r>
                  <a:rPr lang="en-US" sz="1200" b="1" dirty="0">
                    <a:solidFill>
                      <a:srgbClr val="FFFFFF"/>
                    </a:solidFill>
                    <a:effectLst>
                      <a:outerShdw blurRad="50800" dist="38100" dir="2700000" algn="tl" rotWithShape="0">
                        <a:srgbClr val="000000">
                          <a:alpha val="43000"/>
                        </a:srgbClr>
                      </a:outerShdw>
                    </a:effectLst>
                  </a:rPr>
                  <a:t>(IPAH/hPAH/DPAH Only)</a:t>
                </a:r>
              </a:p>
            </p:txBody>
          </p:sp>
        </p:grpSp>
        <p:grpSp>
          <p:nvGrpSpPr>
            <p:cNvPr id="14" name="Group 13">
              <a:extLst>
                <a:ext uri="{FF2B5EF4-FFF2-40B4-BE49-F238E27FC236}">
                  <a16:creationId xmlns:a16="http://schemas.microsoft.com/office/drawing/2014/main" id="{78B042C1-E678-5D44-BC6C-5ED15A21E1E4}"/>
                </a:ext>
              </a:extLst>
            </p:cNvPr>
            <p:cNvGrpSpPr/>
            <p:nvPr/>
          </p:nvGrpSpPr>
          <p:grpSpPr>
            <a:xfrm>
              <a:off x="5086610" y="3658063"/>
              <a:ext cx="1103166" cy="447024"/>
              <a:chOff x="3905756" y="3330912"/>
              <a:chExt cx="1103166" cy="461665"/>
            </a:xfrm>
            <a:solidFill>
              <a:schemeClr val="accent2">
                <a:lumMod val="75000"/>
              </a:schemeClr>
            </a:solidFill>
          </p:grpSpPr>
          <p:sp>
            <p:nvSpPr>
              <p:cNvPr id="60" name="Rounded Rectangle 59">
                <a:extLst>
                  <a:ext uri="{FF2B5EF4-FFF2-40B4-BE49-F238E27FC236}">
                    <a16:creationId xmlns:a16="http://schemas.microsoft.com/office/drawing/2014/main" id="{36AA7617-5410-1645-B986-6A9E0972E6D2}"/>
                  </a:ext>
                </a:extLst>
              </p:cNvPr>
              <p:cNvSpPr/>
              <p:nvPr/>
            </p:nvSpPr>
            <p:spPr>
              <a:xfrm>
                <a:off x="3905756" y="3330912"/>
                <a:ext cx="1103166" cy="461665"/>
              </a:xfrm>
              <a:prstGeom prst="roundRect">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1" name="TextBox 60">
                <a:extLst>
                  <a:ext uri="{FF2B5EF4-FFF2-40B4-BE49-F238E27FC236}">
                    <a16:creationId xmlns:a16="http://schemas.microsoft.com/office/drawing/2014/main" id="{C83D525B-3072-4349-97A7-6B044F8F0451}"/>
                  </a:ext>
                </a:extLst>
              </p:cNvPr>
              <p:cNvSpPr txBox="1"/>
              <p:nvPr/>
            </p:nvSpPr>
            <p:spPr>
              <a:xfrm>
                <a:off x="3953160" y="3330912"/>
                <a:ext cx="1008359" cy="461665"/>
              </a:xfrm>
              <a:prstGeom prst="rect">
                <a:avLst/>
              </a:prstGeom>
              <a:noFill/>
            </p:spPr>
            <p:txBody>
              <a:bodyPr wrap="non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Initial Oral</a:t>
                </a:r>
              </a:p>
              <a:p>
                <a:pPr algn="ctr"/>
                <a:r>
                  <a:rPr lang="en-US" sz="1200" b="1" dirty="0">
                    <a:solidFill>
                      <a:srgbClr val="FFFFFF"/>
                    </a:solidFill>
                    <a:effectLst>
                      <a:outerShdw blurRad="50800" dist="38100" dir="2700000" algn="tl" rotWithShape="0">
                        <a:srgbClr val="000000">
                          <a:alpha val="43000"/>
                        </a:srgbClr>
                      </a:outerShdw>
                    </a:effectLst>
                  </a:rPr>
                  <a:t>Combination</a:t>
                </a:r>
              </a:p>
            </p:txBody>
          </p:sp>
        </p:grpSp>
        <p:grpSp>
          <p:nvGrpSpPr>
            <p:cNvPr id="15" name="Group 14">
              <a:extLst>
                <a:ext uri="{FF2B5EF4-FFF2-40B4-BE49-F238E27FC236}">
                  <a16:creationId xmlns:a16="http://schemas.microsoft.com/office/drawing/2014/main" id="{7F069AD7-B8D3-E349-ABE9-7A1640BC08A9}"/>
                </a:ext>
              </a:extLst>
            </p:cNvPr>
            <p:cNvGrpSpPr/>
            <p:nvPr/>
          </p:nvGrpSpPr>
          <p:grpSpPr>
            <a:xfrm>
              <a:off x="7699638" y="3658063"/>
              <a:ext cx="1688315" cy="447024"/>
              <a:chOff x="6559338" y="3562687"/>
              <a:chExt cx="1688315" cy="461665"/>
            </a:xfrm>
            <a:solidFill>
              <a:schemeClr val="accent2">
                <a:lumMod val="50000"/>
              </a:schemeClr>
            </a:solidFill>
          </p:grpSpPr>
          <p:sp>
            <p:nvSpPr>
              <p:cNvPr id="58" name="Rounded Rectangle 57">
                <a:extLst>
                  <a:ext uri="{FF2B5EF4-FFF2-40B4-BE49-F238E27FC236}">
                    <a16:creationId xmlns:a16="http://schemas.microsoft.com/office/drawing/2014/main" id="{A18DCDE3-967A-894C-AFDB-212E47C8078A}"/>
                  </a:ext>
                </a:extLst>
              </p:cNvPr>
              <p:cNvSpPr/>
              <p:nvPr/>
            </p:nvSpPr>
            <p:spPr>
              <a:xfrm>
                <a:off x="6559338" y="3562687"/>
                <a:ext cx="1688315" cy="461665"/>
              </a:xfrm>
              <a:prstGeom prst="roundRect">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9" name="TextBox 58">
                <a:extLst>
                  <a:ext uri="{FF2B5EF4-FFF2-40B4-BE49-F238E27FC236}">
                    <a16:creationId xmlns:a16="http://schemas.microsoft.com/office/drawing/2014/main" id="{376C90D4-04B3-3E40-B458-FC67105B4509}"/>
                  </a:ext>
                </a:extLst>
              </p:cNvPr>
              <p:cNvSpPr txBox="1"/>
              <p:nvPr/>
            </p:nvSpPr>
            <p:spPr>
              <a:xfrm>
                <a:off x="6692941" y="3562687"/>
                <a:ext cx="1408408" cy="461665"/>
              </a:xfrm>
              <a:prstGeom prst="rect">
                <a:avLst/>
              </a:prstGeom>
              <a:noFill/>
            </p:spPr>
            <p:txBody>
              <a:bodyPr wrap="none" rtlCol="0">
                <a:spAutoFit/>
              </a:bodyPr>
              <a:lstStyle/>
              <a:p>
                <a:pPr algn="ctr"/>
                <a:r>
                  <a:rPr lang="en-US" sz="1200" b="1" dirty="0">
                    <a:solidFill>
                      <a:srgbClr val="FFFFFF"/>
                    </a:solidFill>
                  </a:rPr>
                  <a:t>Initial Combination</a:t>
                </a:r>
              </a:p>
              <a:p>
                <a:pPr algn="ctr"/>
                <a:r>
                  <a:rPr lang="en-US" sz="1200" b="1" dirty="0">
                    <a:solidFill>
                      <a:srgbClr val="FFFFFF"/>
                    </a:solidFill>
                  </a:rPr>
                  <a:t>Including IV PCA</a:t>
                </a:r>
              </a:p>
            </p:txBody>
          </p:sp>
        </p:grpSp>
        <p:grpSp>
          <p:nvGrpSpPr>
            <p:cNvPr id="16" name="Group 15">
              <a:extLst>
                <a:ext uri="{FF2B5EF4-FFF2-40B4-BE49-F238E27FC236}">
                  <a16:creationId xmlns:a16="http://schemas.microsoft.com/office/drawing/2014/main" id="{5E808831-B31D-5D4C-B865-4EB4C4AB2227}"/>
                </a:ext>
              </a:extLst>
            </p:cNvPr>
            <p:cNvGrpSpPr/>
            <p:nvPr/>
          </p:nvGrpSpPr>
          <p:grpSpPr>
            <a:xfrm>
              <a:off x="7823976" y="4927746"/>
              <a:ext cx="2020927" cy="462509"/>
              <a:chOff x="3429858" y="4895212"/>
              <a:chExt cx="2020927" cy="477658"/>
            </a:xfrm>
            <a:solidFill>
              <a:schemeClr val="accent5">
                <a:lumMod val="75000"/>
              </a:schemeClr>
            </a:solidFill>
          </p:grpSpPr>
          <p:sp>
            <p:nvSpPr>
              <p:cNvPr id="56" name="Rounded Rectangle 55">
                <a:extLst>
                  <a:ext uri="{FF2B5EF4-FFF2-40B4-BE49-F238E27FC236}">
                    <a16:creationId xmlns:a16="http://schemas.microsoft.com/office/drawing/2014/main" id="{2CDF79F0-1AF5-1946-A88C-9AA31CD0F469}"/>
                  </a:ext>
                </a:extLst>
              </p:cNvPr>
              <p:cNvSpPr/>
              <p:nvPr/>
            </p:nvSpPr>
            <p:spPr>
              <a:xfrm>
                <a:off x="3429858" y="4911205"/>
                <a:ext cx="2020927" cy="461665"/>
              </a:xfrm>
              <a:prstGeom prst="roundRect">
                <a:avLst/>
              </a:prstGeom>
              <a:solidFill>
                <a:schemeClr val="accent3">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7" name="TextBox 56">
                <a:extLst>
                  <a:ext uri="{FF2B5EF4-FFF2-40B4-BE49-F238E27FC236}">
                    <a16:creationId xmlns:a16="http://schemas.microsoft.com/office/drawing/2014/main" id="{FF7BC571-7A54-BF48-AF23-4D33E4EF3BFE}"/>
                  </a:ext>
                </a:extLst>
              </p:cNvPr>
              <p:cNvSpPr txBox="1"/>
              <p:nvPr/>
            </p:nvSpPr>
            <p:spPr>
              <a:xfrm>
                <a:off x="3829932" y="4895212"/>
                <a:ext cx="1220782" cy="476786"/>
              </a:xfrm>
              <a:prstGeom prst="rect">
                <a:avLst/>
              </a:prstGeom>
              <a:noFill/>
            </p:spPr>
            <p:txBody>
              <a:bodyPr wrap="non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Add On Therapy</a:t>
                </a:r>
              </a:p>
              <a:p>
                <a:pPr algn="ctr"/>
                <a:r>
                  <a:rPr lang="en-US" sz="1200" b="1" dirty="0">
                    <a:solidFill>
                      <a:srgbClr val="FFFFFF"/>
                    </a:solidFill>
                    <a:effectLst>
                      <a:outerShdw blurRad="50800" dist="38100" dir="2700000" algn="tl" rotWithShape="0">
                        <a:srgbClr val="000000">
                          <a:alpha val="43000"/>
                        </a:srgbClr>
                      </a:outerShdw>
                    </a:effectLst>
                  </a:rPr>
                  <a:t>(Double/Triple)</a:t>
                </a:r>
              </a:p>
            </p:txBody>
          </p:sp>
        </p:grpSp>
        <p:grpSp>
          <p:nvGrpSpPr>
            <p:cNvPr id="18" name="Group 17">
              <a:extLst>
                <a:ext uri="{FF2B5EF4-FFF2-40B4-BE49-F238E27FC236}">
                  <a16:creationId xmlns:a16="http://schemas.microsoft.com/office/drawing/2014/main" id="{28593840-2257-B64C-85DD-BA063510BC47}"/>
                </a:ext>
              </a:extLst>
            </p:cNvPr>
            <p:cNvGrpSpPr/>
            <p:nvPr/>
          </p:nvGrpSpPr>
          <p:grpSpPr>
            <a:xfrm>
              <a:off x="6619052" y="1320479"/>
              <a:ext cx="2618749" cy="625834"/>
              <a:chOff x="5478752" y="1170713"/>
              <a:chExt cx="2618749" cy="646331"/>
            </a:xfrm>
          </p:grpSpPr>
          <p:cxnSp>
            <p:nvCxnSpPr>
              <p:cNvPr id="50" name="Straight Arrow Connector 49">
                <a:extLst>
                  <a:ext uri="{FF2B5EF4-FFF2-40B4-BE49-F238E27FC236}">
                    <a16:creationId xmlns:a16="http://schemas.microsoft.com/office/drawing/2014/main" id="{4CA13A21-C4FF-A44C-A5AA-92665CBFEFD5}"/>
                  </a:ext>
                </a:extLst>
              </p:cNvPr>
              <p:cNvCxnSpPr>
                <a:endCxn id="53" idx="1"/>
              </p:cNvCxnSpPr>
              <p:nvPr/>
            </p:nvCxnSpPr>
            <p:spPr>
              <a:xfrm>
                <a:off x="5478752" y="1493878"/>
                <a:ext cx="1129856" cy="1"/>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grpSp>
            <p:nvGrpSpPr>
              <p:cNvPr id="51" name="Group 50">
                <a:extLst>
                  <a:ext uri="{FF2B5EF4-FFF2-40B4-BE49-F238E27FC236}">
                    <a16:creationId xmlns:a16="http://schemas.microsoft.com/office/drawing/2014/main" id="{449780D6-B1D3-1542-BCBE-AB8415371C36}"/>
                  </a:ext>
                </a:extLst>
              </p:cNvPr>
              <p:cNvGrpSpPr/>
              <p:nvPr/>
            </p:nvGrpSpPr>
            <p:grpSpPr>
              <a:xfrm>
                <a:off x="6608608" y="1170713"/>
                <a:ext cx="1488893" cy="646331"/>
                <a:chOff x="6608608" y="1170713"/>
                <a:chExt cx="1488893" cy="646331"/>
              </a:xfrm>
            </p:grpSpPr>
            <p:sp>
              <p:nvSpPr>
                <p:cNvPr id="52" name="TextBox 51">
                  <a:extLst>
                    <a:ext uri="{FF2B5EF4-FFF2-40B4-BE49-F238E27FC236}">
                      <a16:creationId xmlns:a16="http://schemas.microsoft.com/office/drawing/2014/main" id="{302ACEE1-EED9-4448-BE79-46EADCA8DA99}"/>
                    </a:ext>
                  </a:extLst>
                </p:cNvPr>
                <p:cNvSpPr txBox="1"/>
                <p:nvPr/>
              </p:nvSpPr>
              <p:spPr>
                <a:xfrm>
                  <a:off x="6656081" y="1170713"/>
                  <a:ext cx="1441420" cy="646331"/>
                </a:xfrm>
                <a:prstGeom prst="rect">
                  <a:avLst/>
                </a:prstGeom>
                <a:noFill/>
              </p:spPr>
              <p:txBody>
                <a:bodyPr wrap="none" rtlCol="0">
                  <a:spAutoFit/>
                </a:bodyPr>
                <a:lstStyle/>
                <a:p>
                  <a:r>
                    <a:rPr lang="en-US" sz="1200" b="1" dirty="0"/>
                    <a:t>General Measures</a:t>
                  </a:r>
                </a:p>
                <a:p>
                  <a:endParaRPr lang="en-US" sz="1200" b="1" dirty="0"/>
                </a:p>
                <a:p>
                  <a:r>
                    <a:rPr lang="en-US" sz="1200" b="1" dirty="0"/>
                    <a:t>Supportive Therapy</a:t>
                  </a:r>
                </a:p>
              </p:txBody>
            </p:sp>
            <p:sp>
              <p:nvSpPr>
                <p:cNvPr id="53" name="Left Bracket 52">
                  <a:extLst>
                    <a:ext uri="{FF2B5EF4-FFF2-40B4-BE49-F238E27FC236}">
                      <a16:creationId xmlns:a16="http://schemas.microsoft.com/office/drawing/2014/main" id="{8F8BC758-4A66-614D-8AF9-1050573DE6A4}"/>
                    </a:ext>
                  </a:extLst>
                </p:cNvPr>
                <p:cNvSpPr/>
                <p:nvPr/>
              </p:nvSpPr>
              <p:spPr>
                <a:xfrm>
                  <a:off x="6608608" y="1295495"/>
                  <a:ext cx="103093" cy="396767"/>
                </a:xfrm>
                <a:prstGeom prst="leftBracket">
                  <a:avLst/>
                </a:prstGeom>
                <a:ln>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p>
              </p:txBody>
            </p:sp>
          </p:grpSp>
        </p:grpSp>
        <p:cxnSp>
          <p:nvCxnSpPr>
            <p:cNvPr id="19" name="Straight Arrow Connector 18">
              <a:extLst>
                <a:ext uri="{FF2B5EF4-FFF2-40B4-BE49-F238E27FC236}">
                  <a16:creationId xmlns:a16="http://schemas.microsoft.com/office/drawing/2014/main" id="{3CDF4AE9-8E16-9E41-A975-C33C70656C84}"/>
                </a:ext>
              </a:extLst>
            </p:cNvPr>
            <p:cNvCxnSpPr/>
            <p:nvPr/>
          </p:nvCxnSpPr>
          <p:spPr>
            <a:xfrm>
              <a:off x="2975823" y="1633397"/>
              <a:ext cx="1585065" cy="0"/>
            </a:xfrm>
            <a:prstGeom prst="straightConnector1">
              <a:avLst/>
            </a:prstGeom>
            <a:ln>
              <a:solidFill>
                <a:srgbClr val="000000"/>
              </a:solidFill>
              <a:prstDash val="sysDash"/>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a:extLst>
                <a:ext uri="{FF2B5EF4-FFF2-40B4-BE49-F238E27FC236}">
                  <a16:creationId xmlns:a16="http://schemas.microsoft.com/office/drawing/2014/main" id="{110263F1-5871-914B-905D-8CC570AEE4D2}"/>
                </a:ext>
              </a:extLst>
            </p:cNvPr>
            <p:cNvCxnSpPr>
              <a:stCxn id="11" idx="2"/>
              <a:endCxn id="65" idx="0"/>
            </p:cNvCxnSpPr>
            <p:nvPr/>
          </p:nvCxnSpPr>
          <p:spPr>
            <a:xfrm>
              <a:off x="5608563" y="1871549"/>
              <a:ext cx="4232" cy="201506"/>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21" name="TextBox 20">
              <a:extLst>
                <a:ext uri="{FF2B5EF4-FFF2-40B4-BE49-F238E27FC236}">
                  <a16:creationId xmlns:a16="http://schemas.microsoft.com/office/drawing/2014/main" id="{38DA4658-7608-CE4A-8C03-EE7E3EF92B3F}"/>
                </a:ext>
              </a:extLst>
            </p:cNvPr>
            <p:cNvSpPr txBox="1"/>
            <p:nvPr/>
          </p:nvSpPr>
          <p:spPr>
            <a:xfrm>
              <a:off x="4976970" y="2692662"/>
              <a:ext cx="1322447" cy="268215"/>
            </a:xfrm>
            <a:prstGeom prst="rect">
              <a:avLst/>
            </a:prstGeom>
            <a:noFill/>
          </p:spPr>
          <p:txBody>
            <a:bodyPr wrap="none" rtlCol="0">
              <a:spAutoFit/>
            </a:bodyPr>
            <a:lstStyle/>
            <a:p>
              <a:r>
                <a:rPr lang="en-US" sz="1200" b="1" dirty="0"/>
                <a:t>Non-Vasoreactive</a:t>
              </a:r>
            </a:p>
          </p:txBody>
        </p:sp>
        <p:cxnSp>
          <p:nvCxnSpPr>
            <p:cNvPr id="22" name="Straight Arrow Connector 21">
              <a:extLst>
                <a:ext uri="{FF2B5EF4-FFF2-40B4-BE49-F238E27FC236}">
                  <a16:creationId xmlns:a16="http://schemas.microsoft.com/office/drawing/2014/main" id="{D8D6D86B-799E-5444-AA7B-311D6D17516F}"/>
                </a:ext>
              </a:extLst>
            </p:cNvPr>
            <p:cNvCxnSpPr/>
            <p:nvPr/>
          </p:nvCxnSpPr>
          <p:spPr>
            <a:xfrm>
              <a:off x="5638193" y="2538035"/>
              <a:ext cx="0" cy="172581"/>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nvGrpSpPr>
            <p:cNvPr id="23" name="Group 22">
              <a:extLst>
                <a:ext uri="{FF2B5EF4-FFF2-40B4-BE49-F238E27FC236}">
                  <a16:creationId xmlns:a16="http://schemas.microsoft.com/office/drawing/2014/main" id="{F450857D-6B80-CC40-9868-D517739E71B8}"/>
                </a:ext>
              </a:extLst>
            </p:cNvPr>
            <p:cNvGrpSpPr/>
            <p:nvPr/>
          </p:nvGrpSpPr>
          <p:grpSpPr>
            <a:xfrm>
              <a:off x="6396605" y="2838045"/>
              <a:ext cx="2215414" cy="181496"/>
              <a:chOff x="5184147" y="2718867"/>
              <a:chExt cx="2020023" cy="203956"/>
            </a:xfrm>
          </p:grpSpPr>
          <p:cxnSp>
            <p:nvCxnSpPr>
              <p:cNvPr id="48" name="Straight Connector 47">
                <a:extLst>
                  <a:ext uri="{FF2B5EF4-FFF2-40B4-BE49-F238E27FC236}">
                    <a16:creationId xmlns:a16="http://schemas.microsoft.com/office/drawing/2014/main" id="{06ACA806-8AF5-3A47-9AA3-305E70E9C19F}"/>
                  </a:ext>
                </a:extLst>
              </p:cNvPr>
              <p:cNvCxnSpPr>
                <a:cxnSpLocks/>
              </p:cNvCxnSpPr>
              <p:nvPr/>
            </p:nvCxnSpPr>
            <p:spPr>
              <a:xfrm>
                <a:off x="5184147" y="2720970"/>
                <a:ext cx="2020023"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9" name="Straight Arrow Connector 48">
                <a:extLst>
                  <a:ext uri="{FF2B5EF4-FFF2-40B4-BE49-F238E27FC236}">
                    <a16:creationId xmlns:a16="http://schemas.microsoft.com/office/drawing/2014/main" id="{3F3F43FF-DA10-9147-8B01-75E86658E89B}"/>
                  </a:ext>
                </a:extLst>
              </p:cNvPr>
              <p:cNvCxnSpPr/>
              <p:nvPr/>
            </p:nvCxnSpPr>
            <p:spPr>
              <a:xfrm>
                <a:off x="7204170" y="2718867"/>
                <a:ext cx="0" cy="203956"/>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sp>
          <p:nvSpPr>
            <p:cNvPr id="24" name="TextBox 23">
              <a:extLst>
                <a:ext uri="{FF2B5EF4-FFF2-40B4-BE49-F238E27FC236}">
                  <a16:creationId xmlns:a16="http://schemas.microsoft.com/office/drawing/2014/main" id="{44D2F132-54A8-1B4C-AFAC-092F92394E2A}"/>
                </a:ext>
              </a:extLst>
            </p:cNvPr>
            <p:cNvSpPr txBox="1"/>
            <p:nvPr/>
          </p:nvSpPr>
          <p:spPr>
            <a:xfrm>
              <a:off x="8058776" y="2994035"/>
              <a:ext cx="976998" cy="461665"/>
            </a:xfrm>
            <a:prstGeom prst="rect">
              <a:avLst/>
            </a:prstGeom>
            <a:solidFill>
              <a:schemeClr val="accent1"/>
            </a:solidFill>
            <a:ln>
              <a:noFill/>
            </a:ln>
          </p:spPr>
          <p:txBody>
            <a:bodyPr wrap="none" rtlCol="0">
              <a:spAutoFit/>
            </a:bodyPr>
            <a:lstStyle/>
            <a:p>
              <a:pPr algn="ctr"/>
              <a:r>
                <a:rPr lang="en-US" sz="1200" b="1" dirty="0">
                  <a:solidFill>
                    <a:schemeClr val="bg1"/>
                  </a:solidFill>
                </a:rPr>
                <a:t>High</a:t>
              </a:r>
              <a:r>
                <a:rPr lang="en-US" sz="1200" b="1" dirty="0">
                  <a:solidFill>
                    <a:schemeClr val="bg1"/>
                  </a:solidFill>
                  <a:effectLst>
                    <a:outerShdw blurRad="50800" dist="50800" dir="5400000" algn="ctr" rotWithShape="0">
                      <a:schemeClr val="tx1"/>
                    </a:outerShdw>
                  </a:effectLst>
                </a:rPr>
                <a:t> Risk</a:t>
              </a:r>
            </a:p>
            <a:p>
              <a:pPr algn="ctr"/>
              <a:r>
                <a:rPr lang="en-US" sz="1200" b="1" dirty="0">
                  <a:solidFill>
                    <a:schemeClr val="bg1"/>
                  </a:solidFill>
                </a:rPr>
                <a:t>(WHO FC IV</a:t>
              </a:r>
              <a:r>
                <a:rPr lang="en-US" sz="1200" b="1" dirty="0">
                  <a:solidFill>
                    <a:schemeClr val="bg1"/>
                  </a:solidFill>
                  <a:effectLst>
                    <a:outerShdw blurRad="50800" dist="50800" dir="5400000" algn="ctr" rotWithShape="0">
                      <a:schemeClr val="tx1"/>
                    </a:outerShdw>
                  </a:effectLst>
                </a:rPr>
                <a:t>)</a:t>
              </a:r>
            </a:p>
          </p:txBody>
        </p:sp>
        <p:cxnSp>
          <p:nvCxnSpPr>
            <p:cNvPr id="25" name="Straight Connector 24">
              <a:extLst>
                <a:ext uri="{FF2B5EF4-FFF2-40B4-BE49-F238E27FC236}">
                  <a16:creationId xmlns:a16="http://schemas.microsoft.com/office/drawing/2014/main" id="{A7C4B3E2-8179-BB43-A146-550C7A988512}"/>
                </a:ext>
              </a:extLst>
            </p:cNvPr>
            <p:cNvCxnSpPr/>
            <p:nvPr/>
          </p:nvCxnSpPr>
          <p:spPr>
            <a:xfrm flipH="1">
              <a:off x="4191573" y="2826769"/>
              <a:ext cx="803937"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6" name="Straight Arrow Connector 25">
              <a:extLst>
                <a:ext uri="{FF2B5EF4-FFF2-40B4-BE49-F238E27FC236}">
                  <a16:creationId xmlns:a16="http://schemas.microsoft.com/office/drawing/2014/main" id="{7AC30773-FF33-1E40-9006-465B7D44E0D8}"/>
                </a:ext>
              </a:extLst>
            </p:cNvPr>
            <p:cNvCxnSpPr/>
            <p:nvPr/>
          </p:nvCxnSpPr>
          <p:spPr>
            <a:xfrm>
              <a:off x="4195022" y="2822671"/>
              <a:ext cx="0" cy="197488"/>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a:extLst>
                <a:ext uri="{FF2B5EF4-FFF2-40B4-BE49-F238E27FC236}">
                  <a16:creationId xmlns:a16="http://schemas.microsoft.com/office/drawing/2014/main" id="{14CBA986-C4EA-4D43-BB0E-1894F082D1AC}"/>
                </a:ext>
              </a:extLst>
            </p:cNvPr>
            <p:cNvCxnSpPr>
              <a:stCxn id="24" idx="2"/>
              <a:endCxn id="24" idx="2"/>
            </p:cNvCxnSpPr>
            <p:nvPr/>
          </p:nvCxnSpPr>
          <p:spPr>
            <a:xfrm>
              <a:off x="8547275" y="3455700"/>
              <a:ext cx="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a:extLst>
                <a:ext uri="{FF2B5EF4-FFF2-40B4-BE49-F238E27FC236}">
                  <a16:creationId xmlns:a16="http://schemas.microsoft.com/office/drawing/2014/main" id="{A8CFAA62-9B5E-B94B-BD4B-2F30FF63F64C}"/>
                </a:ext>
              </a:extLst>
            </p:cNvPr>
            <p:cNvCxnSpPr>
              <a:stCxn id="24" idx="2"/>
              <a:endCxn id="58" idx="0"/>
            </p:cNvCxnSpPr>
            <p:nvPr/>
          </p:nvCxnSpPr>
          <p:spPr>
            <a:xfrm flipH="1">
              <a:off x="8543796" y="3455700"/>
              <a:ext cx="3479" cy="202363"/>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46" name="Straight Arrow Connector 45">
              <a:extLst>
                <a:ext uri="{FF2B5EF4-FFF2-40B4-BE49-F238E27FC236}">
                  <a16:creationId xmlns:a16="http://schemas.microsoft.com/office/drawing/2014/main" id="{B4EFA986-A9C5-D54B-BC1F-A6463F97753C}"/>
                </a:ext>
              </a:extLst>
            </p:cNvPr>
            <p:cNvCxnSpPr>
              <a:cxnSpLocks/>
            </p:cNvCxnSpPr>
            <p:nvPr/>
          </p:nvCxnSpPr>
          <p:spPr>
            <a:xfrm>
              <a:off x="2993603" y="3124200"/>
              <a:ext cx="0" cy="520998"/>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47" name="Straight Connector 46">
              <a:extLst>
                <a:ext uri="{FF2B5EF4-FFF2-40B4-BE49-F238E27FC236}">
                  <a16:creationId xmlns:a16="http://schemas.microsoft.com/office/drawing/2014/main" id="{43D55DEA-B9ED-684F-A394-239F7A3C0685}"/>
                </a:ext>
              </a:extLst>
            </p:cNvPr>
            <p:cNvCxnSpPr>
              <a:cxnSpLocks/>
            </p:cNvCxnSpPr>
            <p:nvPr/>
          </p:nvCxnSpPr>
          <p:spPr>
            <a:xfrm flipH="1" flipV="1">
              <a:off x="3000376" y="3114177"/>
              <a:ext cx="253402" cy="1"/>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1" name="Straight Arrow Connector 30">
              <a:extLst>
                <a:ext uri="{FF2B5EF4-FFF2-40B4-BE49-F238E27FC236}">
                  <a16:creationId xmlns:a16="http://schemas.microsoft.com/office/drawing/2014/main" id="{B19C2708-C4F1-EC46-9516-3AA8860A4229}"/>
                </a:ext>
              </a:extLst>
            </p:cNvPr>
            <p:cNvCxnSpPr/>
            <p:nvPr/>
          </p:nvCxnSpPr>
          <p:spPr>
            <a:xfrm>
              <a:off x="5638193" y="3141717"/>
              <a:ext cx="0" cy="523859"/>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A30289F7-DAE3-8A4C-871A-51DFB94D2279}"/>
                </a:ext>
              </a:extLst>
            </p:cNvPr>
            <p:cNvCxnSpPr/>
            <p:nvPr/>
          </p:nvCxnSpPr>
          <p:spPr>
            <a:xfrm flipV="1">
              <a:off x="5052810" y="3149915"/>
              <a:ext cx="579326" cy="1"/>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1F4E6783-4B58-5846-BD96-5AC9DA294118}"/>
                </a:ext>
              </a:extLst>
            </p:cNvPr>
            <p:cNvSpPr txBox="1"/>
            <p:nvPr/>
          </p:nvSpPr>
          <p:spPr>
            <a:xfrm>
              <a:off x="3102928" y="2242341"/>
              <a:ext cx="1008660" cy="268215"/>
            </a:xfrm>
            <a:prstGeom prst="rect">
              <a:avLst/>
            </a:prstGeom>
            <a:noFill/>
          </p:spPr>
          <p:txBody>
            <a:bodyPr wrap="none" rtlCol="0">
              <a:spAutoFit/>
            </a:bodyPr>
            <a:lstStyle/>
            <a:p>
              <a:r>
                <a:rPr lang="en-US" sz="1200" b="1" dirty="0"/>
                <a:t>Vasoreactive</a:t>
              </a:r>
            </a:p>
          </p:txBody>
        </p:sp>
        <p:cxnSp>
          <p:nvCxnSpPr>
            <p:cNvPr id="34" name="Straight Arrow Connector 33">
              <a:extLst>
                <a:ext uri="{FF2B5EF4-FFF2-40B4-BE49-F238E27FC236}">
                  <a16:creationId xmlns:a16="http://schemas.microsoft.com/office/drawing/2014/main" id="{E7A3AA19-3424-894B-A8F7-982E6DD66C0F}"/>
                </a:ext>
              </a:extLst>
            </p:cNvPr>
            <p:cNvCxnSpPr/>
            <p:nvPr/>
          </p:nvCxnSpPr>
          <p:spPr>
            <a:xfrm flipH="1" flipV="1">
              <a:off x="2799686" y="2279732"/>
              <a:ext cx="1798281" cy="8977"/>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07DA0387-7FED-0C4E-A7FA-C85AC3E789CD}"/>
                </a:ext>
              </a:extLst>
            </p:cNvPr>
            <p:cNvCxnSpPr/>
            <p:nvPr/>
          </p:nvCxnSpPr>
          <p:spPr>
            <a:xfrm>
              <a:off x="2985093" y="4293599"/>
              <a:ext cx="5552352"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4AD24731-BD6E-474E-B817-12C374CEA73A}"/>
                </a:ext>
              </a:extLst>
            </p:cNvPr>
            <p:cNvCxnSpPr/>
            <p:nvPr/>
          </p:nvCxnSpPr>
          <p:spPr>
            <a:xfrm flipV="1">
              <a:off x="8532969" y="4109187"/>
              <a:ext cx="4476" cy="188511"/>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187E57DC-F168-DF46-8F39-5D2440DF8807}"/>
                </a:ext>
              </a:extLst>
            </p:cNvPr>
            <p:cNvCxnSpPr/>
            <p:nvPr/>
          </p:nvCxnSpPr>
          <p:spPr>
            <a:xfrm flipV="1">
              <a:off x="2989326" y="4109187"/>
              <a:ext cx="0" cy="188511"/>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38" name="TextBox 37">
              <a:extLst>
                <a:ext uri="{FF2B5EF4-FFF2-40B4-BE49-F238E27FC236}">
                  <a16:creationId xmlns:a16="http://schemas.microsoft.com/office/drawing/2014/main" id="{8B02E7C0-D27C-2243-B86D-F9B429E90DAA}"/>
                </a:ext>
              </a:extLst>
            </p:cNvPr>
            <p:cNvSpPr txBox="1"/>
            <p:nvPr/>
          </p:nvSpPr>
          <p:spPr>
            <a:xfrm>
              <a:off x="4611372" y="4425701"/>
              <a:ext cx="2143857" cy="276999"/>
            </a:xfrm>
            <a:prstGeom prst="rect">
              <a:avLst/>
            </a:prstGeom>
            <a:noFill/>
          </p:spPr>
          <p:txBody>
            <a:bodyPr wrap="none" rtlCol="0">
              <a:spAutoFit/>
            </a:bodyPr>
            <a:lstStyle/>
            <a:p>
              <a:r>
                <a:rPr lang="en-US" sz="1200" b="1" dirty="0"/>
                <a:t>After 3-6 Months of Treatment</a:t>
              </a:r>
            </a:p>
          </p:txBody>
        </p:sp>
        <p:sp>
          <p:nvSpPr>
            <p:cNvPr id="39" name="TextBox 38">
              <a:extLst>
                <a:ext uri="{FF2B5EF4-FFF2-40B4-BE49-F238E27FC236}">
                  <a16:creationId xmlns:a16="http://schemas.microsoft.com/office/drawing/2014/main" id="{F019A37D-BF15-A740-A64D-C59E2DEDB639}"/>
                </a:ext>
              </a:extLst>
            </p:cNvPr>
            <p:cNvSpPr txBox="1"/>
            <p:nvPr/>
          </p:nvSpPr>
          <p:spPr>
            <a:xfrm>
              <a:off x="10405841" y="3574294"/>
              <a:ext cx="1521504" cy="646331"/>
            </a:xfrm>
            <a:prstGeom prst="rect">
              <a:avLst/>
            </a:prstGeom>
            <a:noFill/>
          </p:spPr>
          <p:txBody>
            <a:bodyPr wrap="square" rtlCol="0">
              <a:spAutoFit/>
            </a:bodyPr>
            <a:lstStyle/>
            <a:p>
              <a:pPr algn="ctr"/>
              <a:r>
                <a:rPr lang="en-US" sz="1200" b="1" dirty="0"/>
                <a:t>Consider Referral for Lung Transplantation</a:t>
              </a:r>
            </a:p>
          </p:txBody>
        </p:sp>
        <p:cxnSp>
          <p:nvCxnSpPr>
            <p:cNvPr id="40" name="Straight Arrow Connector 39">
              <a:extLst>
                <a:ext uri="{FF2B5EF4-FFF2-40B4-BE49-F238E27FC236}">
                  <a16:creationId xmlns:a16="http://schemas.microsoft.com/office/drawing/2014/main" id="{605BD4FE-9975-9D42-99F2-EB791BEAC80F}"/>
                </a:ext>
              </a:extLst>
            </p:cNvPr>
            <p:cNvCxnSpPr/>
            <p:nvPr/>
          </p:nvCxnSpPr>
          <p:spPr>
            <a:xfrm>
              <a:off x="3003633" y="4558520"/>
              <a:ext cx="1418357" cy="1289"/>
            </a:xfrm>
            <a:prstGeom prst="straightConnector1">
              <a:avLst/>
            </a:prstGeom>
            <a:ln>
              <a:solidFill>
                <a:srgbClr val="000000"/>
              </a:solidFill>
              <a:prstDash val="sysDash"/>
              <a:tailEnd type="arrow"/>
            </a:ln>
          </p:spPr>
          <p:style>
            <a:lnRef idx="2">
              <a:schemeClr val="accent1"/>
            </a:lnRef>
            <a:fillRef idx="0">
              <a:schemeClr val="accent1"/>
            </a:fillRef>
            <a:effectRef idx="1">
              <a:schemeClr val="accent1"/>
            </a:effectRef>
            <a:fontRef idx="minor">
              <a:schemeClr val="tx1"/>
            </a:fontRef>
          </p:style>
        </p:cxnSp>
        <p:cxnSp>
          <p:nvCxnSpPr>
            <p:cNvPr id="41" name="Straight Arrow Connector 40">
              <a:extLst>
                <a:ext uri="{FF2B5EF4-FFF2-40B4-BE49-F238E27FC236}">
                  <a16:creationId xmlns:a16="http://schemas.microsoft.com/office/drawing/2014/main" id="{A18F04B5-DFED-9C43-A27A-2B91E7B3BB76}"/>
                </a:ext>
              </a:extLst>
            </p:cNvPr>
            <p:cNvCxnSpPr>
              <a:cxnSpLocks/>
            </p:cNvCxnSpPr>
            <p:nvPr/>
          </p:nvCxnSpPr>
          <p:spPr>
            <a:xfrm>
              <a:off x="6940640" y="4558520"/>
              <a:ext cx="655953" cy="1289"/>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42" name="Straight Arrow Connector 41">
              <a:extLst>
                <a:ext uri="{FF2B5EF4-FFF2-40B4-BE49-F238E27FC236}">
                  <a16:creationId xmlns:a16="http://schemas.microsoft.com/office/drawing/2014/main" id="{67EAA417-784E-2443-9E91-EE569A159C3A}"/>
                </a:ext>
              </a:extLst>
            </p:cNvPr>
            <p:cNvCxnSpPr/>
            <p:nvPr/>
          </p:nvCxnSpPr>
          <p:spPr>
            <a:xfrm>
              <a:off x="5627903" y="4666985"/>
              <a:ext cx="0" cy="170563"/>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44" name="Straight Arrow Connector 43">
              <a:extLst>
                <a:ext uri="{FF2B5EF4-FFF2-40B4-BE49-F238E27FC236}">
                  <a16:creationId xmlns:a16="http://schemas.microsoft.com/office/drawing/2014/main" id="{BAFFFA0E-4519-0D45-AA34-658F38C954A8}"/>
                </a:ext>
              </a:extLst>
            </p:cNvPr>
            <p:cNvCxnSpPr/>
            <p:nvPr/>
          </p:nvCxnSpPr>
          <p:spPr>
            <a:xfrm>
              <a:off x="5609618" y="5411362"/>
              <a:ext cx="0" cy="224424"/>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45" name="Straight Arrow Connector 44">
              <a:extLst>
                <a:ext uri="{FF2B5EF4-FFF2-40B4-BE49-F238E27FC236}">
                  <a16:creationId xmlns:a16="http://schemas.microsoft.com/office/drawing/2014/main" id="{D40CEC93-C471-744E-BC64-835A0DC4BD17}"/>
                </a:ext>
              </a:extLst>
            </p:cNvPr>
            <p:cNvCxnSpPr/>
            <p:nvPr/>
          </p:nvCxnSpPr>
          <p:spPr>
            <a:xfrm>
              <a:off x="8834439" y="4733039"/>
              <a:ext cx="0" cy="181895"/>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79" name="Straight Arrow Connector 78">
              <a:extLst>
                <a:ext uri="{FF2B5EF4-FFF2-40B4-BE49-F238E27FC236}">
                  <a16:creationId xmlns:a16="http://schemas.microsoft.com/office/drawing/2014/main" id="{46052DE4-6BB2-334F-AA25-FDCD7442F2A5}"/>
                </a:ext>
              </a:extLst>
            </p:cNvPr>
            <p:cNvCxnSpPr>
              <a:cxnSpLocks/>
              <a:stCxn id="58" idx="3"/>
              <a:endCxn id="39" idx="1"/>
            </p:cNvCxnSpPr>
            <p:nvPr/>
          </p:nvCxnSpPr>
          <p:spPr>
            <a:xfrm>
              <a:off x="9387953" y="3881575"/>
              <a:ext cx="1017888" cy="15885"/>
            </a:xfrm>
            <a:prstGeom prst="straightConnector1">
              <a:avLst/>
            </a:prstGeom>
            <a:ln>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98" name="TextBox 97">
              <a:extLst>
                <a:ext uri="{FF2B5EF4-FFF2-40B4-BE49-F238E27FC236}">
                  <a16:creationId xmlns:a16="http://schemas.microsoft.com/office/drawing/2014/main" id="{750DBE1E-9DE1-8A4E-A05E-340F1AD7E4AC}"/>
                </a:ext>
              </a:extLst>
            </p:cNvPr>
            <p:cNvSpPr txBox="1"/>
            <p:nvPr/>
          </p:nvSpPr>
          <p:spPr>
            <a:xfrm>
              <a:off x="7762511" y="5592514"/>
              <a:ext cx="2143857" cy="276999"/>
            </a:xfrm>
            <a:prstGeom prst="rect">
              <a:avLst/>
            </a:prstGeom>
            <a:noFill/>
          </p:spPr>
          <p:txBody>
            <a:bodyPr wrap="none" rtlCol="0">
              <a:spAutoFit/>
            </a:bodyPr>
            <a:lstStyle/>
            <a:p>
              <a:r>
                <a:rPr lang="en-US" sz="1200" b="1" dirty="0"/>
                <a:t>After 3-6 Months of Treatment</a:t>
              </a:r>
            </a:p>
          </p:txBody>
        </p:sp>
        <p:cxnSp>
          <p:nvCxnSpPr>
            <p:cNvPr id="99" name="Straight Arrow Connector 98">
              <a:extLst>
                <a:ext uri="{FF2B5EF4-FFF2-40B4-BE49-F238E27FC236}">
                  <a16:creationId xmlns:a16="http://schemas.microsoft.com/office/drawing/2014/main" id="{ACE24923-BF4C-FA41-A18B-C6DE827E087F}"/>
                </a:ext>
              </a:extLst>
            </p:cNvPr>
            <p:cNvCxnSpPr/>
            <p:nvPr/>
          </p:nvCxnSpPr>
          <p:spPr>
            <a:xfrm>
              <a:off x="8847248" y="5414076"/>
              <a:ext cx="0" cy="181895"/>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00" name="Straight Arrow Connector 99">
              <a:extLst>
                <a:ext uri="{FF2B5EF4-FFF2-40B4-BE49-F238E27FC236}">
                  <a16:creationId xmlns:a16="http://schemas.microsoft.com/office/drawing/2014/main" id="{7EA6A908-AB4D-8741-B436-F51FF0D8F1B0}"/>
                </a:ext>
              </a:extLst>
            </p:cNvPr>
            <p:cNvCxnSpPr/>
            <p:nvPr/>
          </p:nvCxnSpPr>
          <p:spPr>
            <a:xfrm>
              <a:off x="8834439" y="5809364"/>
              <a:ext cx="0" cy="181895"/>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01" name="Straight Arrow Connector 100">
              <a:extLst>
                <a:ext uri="{FF2B5EF4-FFF2-40B4-BE49-F238E27FC236}">
                  <a16:creationId xmlns:a16="http://schemas.microsoft.com/office/drawing/2014/main" id="{8ECF5562-DFC7-2F4F-B1C0-1BA4A45A990C}"/>
                </a:ext>
              </a:extLst>
            </p:cNvPr>
            <p:cNvCxnSpPr>
              <a:cxnSpLocks/>
              <a:stCxn id="98" idx="1"/>
            </p:cNvCxnSpPr>
            <p:nvPr/>
          </p:nvCxnSpPr>
          <p:spPr>
            <a:xfrm flipH="1" flipV="1">
              <a:off x="6324600" y="5181600"/>
              <a:ext cx="1437911" cy="549414"/>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05" name="Straight Arrow Connector 104">
              <a:extLst>
                <a:ext uri="{FF2B5EF4-FFF2-40B4-BE49-F238E27FC236}">
                  <a16:creationId xmlns:a16="http://schemas.microsoft.com/office/drawing/2014/main" id="{CC950844-E843-C144-83A0-3FA6A256651B}"/>
                </a:ext>
              </a:extLst>
            </p:cNvPr>
            <p:cNvCxnSpPr>
              <a:cxnSpLocks/>
            </p:cNvCxnSpPr>
            <p:nvPr/>
          </p:nvCxnSpPr>
          <p:spPr>
            <a:xfrm>
              <a:off x="6338887" y="5420614"/>
              <a:ext cx="1262063" cy="594424"/>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07" name="Straight Arrow Connector 106">
              <a:extLst>
                <a:ext uri="{FF2B5EF4-FFF2-40B4-BE49-F238E27FC236}">
                  <a16:creationId xmlns:a16="http://schemas.microsoft.com/office/drawing/2014/main" id="{A7E1EEC6-5EBC-D749-BBC6-DF33DDDC3F60}"/>
                </a:ext>
              </a:extLst>
            </p:cNvPr>
            <p:cNvCxnSpPr>
              <a:cxnSpLocks/>
            </p:cNvCxnSpPr>
            <p:nvPr/>
          </p:nvCxnSpPr>
          <p:spPr>
            <a:xfrm flipH="1" flipV="1">
              <a:off x="6629401" y="5943601"/>
              <a:ext cx="976314" cy="22662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25" name="Straight Arrow Connector 124">
              <a:extLst>
                <a:ext uri="{FF2B5EF4-FFF2-40B4-BE49-F238E27FC236}">
                  <a16:creationId xmlns:a16="http://schemas.microsoft.com/office/drawing/2014/main" id="{BE3786B4-270C-0843-BD7D-4AE5A6C6F1A7}"/>
                </a:ext>
              </a:extLst>
            </p:cNvPr>
            <p:cNvCxnSpPr/>
            <p:nvPr/>
          </p:nvCxnSpPr>
          <p:spPr>
            <a:xfrm flipV="1">
              <a:off x="10074442" y="4203032"/>
              <a:ext cx="240632" cy="176463"/>
            </a:xfrm>
            <a:prstGeom prst="straightConnector1">
              <a:avLst/>
            </a:prstGeom>
            <a:ln>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30" name="Rectangle 29">
              <a:extLst>
                <a:ext uri="{FF2B5EF4-FFF2-40B4-BE49-F238E27FC236}">
                  <a16:creationId xmlns:a16="http://schemas.microsoft.com/office/drawing/2014/main" id="{3F9A9FA7-3708-48D6-9C26-813C42788BAF}"/>
                </a:ext>
              </a:extLst>
            </p:cNvPr>
            <p:cNvSpPr/>
            <p:nvPr/>
          </p:nvSpPr>
          <p:spPr>
            <a:xfrm>
              <a:off x="7707317" y="4379690"/>
              <a:ext cx="1534332" cy="336332"/>
            </a:xfrm>
            <a:prstGeom prst="rect">
              <a:avLst/>
            </a:prstGeom>
            <a:solidFill>
              <a:srgbClr val="F0CB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227F3DCA-58EE-476A-BE86-484C268682CD}"/>
                </a:ext>
              </a:extLst>
            </p:cNvPr>
            <p:cNvSpPr/>
            <p:nvPr/>
          </p:nvSpPr>
          <p:spPr>
            <a:xfrm>
              <a:off x="9241649" y="4377435"/>
              <a:ext cx="764291" cy="336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extBox 42">
              <a:extLst>
                <a:ext uri="{FF2B5EF4-FFF2-40B4-BE49-F238E27FC236}">
                  <a16:creationId xmlns:a16="http://schemas.microsoft.com/office/drawing/2014/main" id="{45C27481-1580-489F-A4BF-469E7D4E45B8}"/>
                </a:ext>
              </a:extLst>
            </p:cNvPr>
            <p:cNvSpPr txBox="1"/>
            <p:nvPr/>
          </p:nvSpPr>
          <p:spPr>
            <a:xfrm>
              <a:off x="7766716" y="4407976"/>
              <a:ext cx="1420591" cy="276999"/>
            </a:xfrm>
            <a:prstGeom prst="rect">
              <a:avLst/>
            </a:prstGeom>
            <a:noFill/>
          </p:spPr>
          <p:txBody>
            <a:bodyPr wrap="square" rtlCol="0">
              <a:spAutoFit/>
            </a:bodyPr>
            <a:lstStyle/>
            <a:p>
              <a:pPr algn="ctr"/>
              <a:r>
                <a:rPr lang="en-US" sz="1200" dirty="0"/>
                <a:t>Intermediate Risk</a:t>
              </a:r>
            </a:p>
          </p:txBody>
        </p:sp>
        <p:sp>
          <p:nvSpPr>
            <p:cNvPr id="108" name="TextBox 107">
              <a:extLst>
                <a:ext uri="{FF2B5EF4-FFF2-40B4-BE49-F238E27FC236}">
                  <a16:creationId xmlns:a16="http://schemas.microsoft.com/office/drawing/2014/main" id="{A7E20C6A-735E-447C-B3DD-A35D1813C02C}"/>
                </a:ext>
              </a:extLst>
            </p:cNvPr>
            <p:cNvSpPr txBox="1"/>
            <p:nvPr/>
          </p:nvSpPr>
          <p:spPr>
            <a:xfrm>
              <a:off x="9155894" y="4417467"/>
              <a:ext cx="965553" cy="276999"/>
            </a:xfrm>
            <a:prstGeom prst="rect">
              <a:avLst/>
            </a:prstGeom>
            <a:noFill/>
          </p:spPr>
          <p:txBody>
            <a:bodyPr wrap="square" rtlCol="0">
              <a:spAutoFit/>
            </a:bodyPr>
            <a:lstStyle/>
            <a:p>
              <a:pPr algn="ctr"/>
              <a:r>
                <a:rPr lang="en-US" sz="1200" dirty="0">
                  <a:solidFill>
                    <a:schemeClr val="bg1"/>
                  </a:solidFill>
                </a:rPr>
                <a:t>High Risk</a:t>
              </a:r>
            </a:p>
          </p:txBody>
        </p:sp>
        <p:sp>
          <p:nvSpPr>
            <p:cNvPr id="118" name="Rectangle 117">
              <a:extLst>
                <a:ext uri="{FF2B5EF4-FFF2-40B4-BE49-F238E27FC236}">
                  <a16:creationId xmlns:a16="http://schemas.microsoft.com/office/drawing/2014/main" id="{F2D7F6F8-40EA-4BA3-821B-EC8AD344308A}"/>
                </a:ext>
              </a:extLst>
            </p:cNvPr>
            <p:cNvSpPr/>
            <p:nvPr/>
          </p:nvSpPr>
          <p:spPr>
            <a:xfrm>
              <a:off x="3991244" y="3027122"/>
              <a:ext cx="1534332" cy="336332"/>
            </a:xfrm>
            <a:prstGeom prst="rect">
              <a:avLst/>
            </a:prstGeom>
            <a:solidFill>
              <a:srgbClr val="F0CB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TextBox 118">
              <a:extLst>
                <a:ext uri="{FF2B5EF4-FFF2-40B4-BE49-F238E27FC236}">
                  <a16:creationId xmlns:a16="http://schemas.microsoft.com/office/drawing/2014/main" id="{0F0FDCE5-7D83-4B96-88C2-D2F420DE7E77}"/>
                </a:ext>
              </a:extLst>
            </p:cNvPr>
            <p:cNvSpPr txBox="1"/>
            <p:nvPr/>
          </p:nvSpPr>
          <p:spPr>
            <a:xfrm>
              <a:off x="4008482" y="3044257"/>
              <a:ext cx="1400967" cy="276999"/>
            </a:xfrm>
            <a:prstGeom prst="rect">
              <a:avLst/>
            </a:prstGeom>
            <a:noFill/>
          </p:spPr>
          <p:txBody>
            <a:bodyPr wrap="square" rtlCol="0">
              <a:spAutoFit/>
            </a:bodyPr>
            <a:lstStyle/>
            <a:p>
              <a:pPr algn="ctr"/>
              <a:r>
                <a:rPr lang="en-US" sz="1200" dirty="0"/>
                <a:t>Intermediate Risk</a:t>
              </a:r>
            </a:p>
          </p:txBody>
        </p:sp>
        <p:sp>
          <p:nvSpPr>
            <p:cNvPr id="121" name="Rectangle 120">
              <a:extLst>
                <a:ext uri="{FF2B5EF4-FFF2-40B4-BE49-F238E27FC236}">
                  <a16:creationId xmlns:a16="http://schemas.microsoft.com/office/drawing/2014/main" id="{DABAB621-A076-42D1-9684-2EAD6CD80CCF}"/>
                </a:ext>
              </a:extLst>
            </p:cNvPr>
            <p:cNvSpPr/>
            <p:nvPr/>
          </p:nvSpPr>
          <p:spPr>
            <a:xfrm>
              <a:off x="3231089" y="3024121"/>
              <a:ext cx="764291" cy="33633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 name="TextBox 121">
              <a:extLst>
                <a:ext uri="{FF2B5EF4-FFF2-40B4-BE49-F238E27FC236}">
                  <a16:creationId xmlns:a16="http://schemas.microsoft.com/office/drawing/2014/main" id="{D46A51C1-EFB6-4D58-BCE3-9E997ED49C7F}"/>
                </a:ext>
              </a:extLst>
            </p:cNvPr>
            <p:cNvSpPr txBox="1"/>
            <p:nvPr/>
          </p:nvSpPr>
          <p:spPr>
            <a:xfrm>
              <a:off x="3244190" y="3053002"/>
              <a:ext cx="895781" cy="282594"/>
            </a:xfrm>
            <a:prstGeom prst="rect">
              <a:avLst/>
            </a:prstGeom>
            <a:noFill/>
          </p:spPr>
          <p:txBody>
            <a:bodyPr wrap="square" rtlCol="0">
              <a:spAutoFit/>
            </a:bodyPr>
            <a:lstStyle/>
            <a:p>
              <a:r>
                <a:rPr lang="en-US" sz="1200" dirty="0"/>
                <a:t>Low</a:t>
              </a:r>
              <a:r>
                <a:rPr lang="en-US" sz="1200" dirty="0">
                  <a:solidFill>
                    <a:schemeClr val="bg1"/>
                  </a:solidFill>
                </a:rPr>
                <a:t> </a:t>
              </a:r>
              <a:r>
                <a:rPr lang="en-US" sz="1200" dirty="0"/>
                <a:t>Risk</a:t>
              </a:r>
            </a:p>
          </p:txBody>
        </p:sp>
      </p:grpSp>
      <p:sp>
        <p:nvSpPr>
          <p:cNvPr id="75" name="Rectangle 74">
            <a:extLst>
              <a:ext uri="{FF2B5EF4-FFF2-40B4-BE49-F238E27FC236}">
                <a16:creationId xmlns:a16="http://schemas.microsoft.com/office/drawing/2014/main" id="{4CD8B294-6A08-924D-BBB4-7AB8BFAD4848}"/>
              </a:ext>
            </a:extLst>
          </p:cNvPr>
          <p:cNvSpPr/>
          <p:nvPr/>
        </p:nvSpPr>
        <p:spPr>
          <a:xfrm>
            <a:off x="1031000" y="1050126"/>
            <a:ext cx="10595654" cy="1575424"/>
          </a:xfrm>
          <a:prstGeom prst="rect">
            <a:avLst/>
          </a:prstGeom>
          <a:solidFill>
            <a:schemeClr val="accent1">
              <a:alpha val="2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ectangle 119">
            <a:extLst>
              <a:ext uri="{FF2B5EF4-FFF2-40B4-BE49-F238E27FC236}">
                <a16:creationId xmlns:a16="http://schemas.microsoft.com/office/drawing/2014/main" id="{40BEAEA2-25FC-754A-924C-293C205D902E}"/>
              </a:ext>
            </a:extLst>
          </p:cNvPr>
          <p:cNvSpPr/>
          <p:nvPr/>
        </p:nvSpPr>
        <p:spPr>
          <a:xfrm>
            <a:off x="1032074" y="2626731"/>
            <a:ext cx="10595501" cy="1575424"/>
          </a:xfrm>
          <a:prstGeom prst="rect">
            <a:avLst/>
          </a:prstGeom>
          <a:solidFill>
            <a:schemeClr val="accent4">
              <a:lumMod val="75000"/>
              <a:alpha val="2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684363B8-9243-4444-BEFE-A924EB95AEBD}"/>
              </a:ext>
            </a:extLst>
          </p:cNvPr>
          <p:cNvSpPr>
            <a:spLocks noGrp="1"/>
          </p:cNvSpPr>
          <p:nvPr>
            <p:ph type="ftr" sz="quarter" idx="3"/>
          </p:nvPr>
        </p:nvSpPr>
        <p:spPr>
          <a:xfrm>
            <a:off x="609600" y="6356350"/>
            <a:ext cx="3005293" cy="442131"/>
          </a:xfrm>
        </p:spPr>
        <p:txBody>
          <a:bodyPr/>
          <a:lstStyle/>
          <a:p>
            <a:r>
              <a:rPr lang="en-US" sz="1000" dirty="0"/>
              <a:t>Galiè N, et al. </a:t>
            </a:r>
            <a:r>
              <a:rPr lang="en-US" sz="1000" i="1" dirty="0"/>
              <a:t>Eur Respir J, </a:t>
            </a:r>
            <a:r>
              <a:rPr lang="en-US" sz="1000" dirty="0"/>
              <a:t>2019;53(1):1801889.</a:t>
            </a:r>
          </a:p>
        </p:txBody>
      </p:sp>
    </p:spTree>
    <p:extLst>
      <p:ext uri="{BB962C8B-B14F-4D97-AF65-F5344CB8AC3E}">
        <p14:creationId xmlns:p14="http://schemas.microsoft.com/office/powerpoint/2010/main" val="3362026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22960-B865-BE4B-95B0-089B2C45CFCF}"/>
              </a:ext>
            </a:extLst>
          </p:cNvPr>
          <p:cNvSpPr>
            <a:spLocks noGrp="1"/>
          </p:cNvSpPr>
          <p:nvPr>
            <p:ph type="title"/>
          </p:nvPr>
        </p:nvSpPr>
        <p:spPr>
          <a:xfrm>
            <a:off x="269787" y="331016"/>
            <a:ext cx="11922213" cy="582234"/>
          </a:xfrm>
        </p:spPr>
        <p:txBody>
          <a:bodyPr>
            <a:normAutofit fontScale="90000"/>
          </a:bodyPr>
          <a:lstStyle/>
          <a:p>
            <a:r>
              <a:rPr lang="en-US" sz="2800" dirty="0"/>
              <a:t>PAH Treatment Algorithm: WSPH 2018 (Pathway Determined by Risk Stratum)</a:t>
            </a:r>
          </a:p>
        </p:txBody>
      </p:sp>
      <p:grpSp>
        <p:nvGrpSpPr>
          <p:cNvPr id="74" name="Group 73">
            <a:extLst>
              <a:ext uri="{FF2B5EF4-FFF2-40B4-BE49-F238E27FC236}">
                <a16:creationId xmlns:a16="http://schemas.microsoft.com/office/drawing/2014/main" id="{490804F1-69B9-4342-B471-0A331ADC303A}"/>
              </a:ext>
            </a:extLst>
          </p:cNvPr>
          <p:cNvGrpSpPr/>
          <p:nvPr/>
        </p:nvGrpSpPr>
        <p:grpSpPr>
          <a:xfrm>
            <a:off x="1031000" y="1234146"/>
            <a:ext cx="10479249" cy="5189733"/>
            <a:chOff x="1448096" y="1319212"/>
            <a:chExt cx="10479249" cy="5189733"/>
          </a:xfrm>
        </p:grpSpPr>
        <p:grpSp>
          <p:nvGrpSpPr>
            <p:cNvPr id="85" name="Group 84">
              <a:extLst>
                <a:ext uri="{FF2B5EF4-FFF2-40B4-BE49-F238E27FC236}">
                  <a16:creationId xmlns:a16="http://schemas.microsoft.com/office/drawing/2014/main" id="{9CC49B43-F970-4F31-8B61-BE552632D824}"/>
                </a:ext>
              </a:extLst>
            </p:cNvPr>
            <p:cNvGrpSpPr/>
            <p:nvPr/>
          </p:nvGrpSpPr>
          <p:grpSpPr>
            <a:xfrm>
              <a:off x="4606397" y="4847262"/>
              <a:ext cx="1865248" cy="594425"/>
              <a:chOff x="382663" y="3100038"/>
              <a:chExt cx="1865248" cy="744411"/>
            </a:xfrm>
          </p:grpSpPr>
          <p:sp>
            <p:nvSpPr>
              <p:cNvPr id="117" name="Rectangle 116">
                <a:extLst>
                  <a:ext uri="{FF2B5EF4-FFF2-40B4-BE49-F238E27FC236}">
                    <a16:creationId xmlns:a16="http://schemas.microsoft.com/office/drawing/2014/main" id="{E8B25658-554A-447C-B9CA-DC13BC2F45B5}"/>
                  </a:ext>
                </a:extLst>
              </p:cNvPr>
              <p:cNvSpPr/>
              <p:nvPr/>
            </p:nvSpPr>
            <p:spPr>
              <a:xfrm>
                <a:off x="382663" y="3100038"/>
                <a:ext cx="1865248" cy="74441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B5CE211D-2909-481B-9941-6E4212337B29}"/>
                  </a:ext>
                </a:extLst>
              </p:cNvPr>
              <p:cNvSpPr/>
              <p:nvPr/>
            </p:nvSpPr>
            <p:spPr>
              <a:xfrm>
                <a:off x="505872" y="3220121"/>
                <a:ext cx="1609723" cy="242252"/>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4" name="Rectangle 113">
                <a:extLst>
                  <a:ext uri="{FF2B5EF4-FFF2-40B4-BE49-F238E27FC236}">
                    <a16:creationId xmlns:a16="http://schemas.microsoft.com/office/drawing/2014/main" id="{323E3AA4-73C1-4EFF-8BFA-A41764A66785}"/>
                  </a:ext>
                </a:extLst>
              </p:cNvPr>
              <p:cNvSpPr/>
              <p:nvPr/>
            </p:nvSpPr>
            <p:spPr>
              <a:xfrm>
                <a:off x="503866" y="3453400"/>
                <a:ext cx="1619249" cy="274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5" name="TextBox 114">
                <a:extLst>
                  <a:ext uri="{FF2B5EF4-FFF2-40B4-BE49-F238E27FC236}">
                    <a16:creationId xmlns:a16="http://schemas.microsoft.com/office/drawing/2014/main" id="{96F5EFC5-246E-467E-8FA3-85F9F27BD386}"/>
                  </a:ext>
                </a:extLst>
              </p:cNvPr>
              <p:cNvSpPr txBox="1"/>
              <p:nvPr/>
            </p:nvSpPr>
            <p:spPr>
              <a:xfrm>
                <a:off x="947802" y="3156009"/>
                <a:ext cx="924464" cy="346892"/>
              </a:xfrm>
              <a:prstGeom prst="rect">
                <a:avLst/>
              </a:prstGeom>
              <a:noFill/>
            </p:spPr>
            <p:txBody>
              <a:bodyPr wrap="square" rtlCol="0">
                <a:spAutoFit/>
              </a:bodyPr>
              <a:lstStyle/>
              <a:p>
                <a:r>
                  <a:rPr lang="en-US" sz="1200" dirty="0"/>
                  <a:t>Low Risk</a:t>
                </a:r>
              </a:p>
            </p:txBody>
          </p:sp>
          <p:sp>
            <p:nvSpPr>
              <p:cNvPr id="116" name="TextBox 115">
                <a:extLst>
                  <a:ext uri="{FF2B5EF4-FFF2-40B4-BE49-F238E27FC236}">
                    <a16:creationId xmlns:a16="http://schemas.microsoft.com/office/drawing/2014/main" id="{EFF83C61-C221-43D1-B43C-6645A00895A3}"/>
                  </a:ext>
                </a:extLst>
              </p:cNvPr>
              <p:cNvSpPr txBox="1"/>
              <p:nvPr/>
            </p:nvSpPr>
            <p:spPr>
              <a:xfrm>
                <a:off x="565729" y="3425490"/>
                <a:ext cx="1644453" cy="276998"/>
              </a:xfrm>
              <a:prstGeom prst="rect">
                <a:avLst/>
              </a:prstGeom>
              <a:noFill/>
            </p:spPr>
            <p:txBody>
              <a:bodyPr wrap="square" rtlCol="0">
                <a:spAutoFit/>
              </a:bodyPr>
              <a:lstStyle/>
              <a:p>
                <a:r>
                  <a:rPr lang="en-US" sz="1200" dirty="0"/>
                  <a:t>Structured Follow-Up</a:t>
                </a:r>
              </a:p>
            </p:txBody>
          </p:sp>
        </p:grpSp>
        <p:sp>
          <p:nvSpPr>
            <p:cNvPr id="123" name="Rectangle 122">
              <a:extLst>
                <a:ext uri="{FF2B5EF4-FFF2-40B4-BE49-F238E27FC236}">
                  <a16:creationId xmlns:a16="http://schemas.microsoft.com/office/drawing/2014/main" id="{C607BE8A-3819-4CAF-8877-B6CE85828DF0}"/>
                </a:ext>
              </a:extLst>
            </p:cNvPr>
            <p:cNvSpPr/>
            <p:nvPr/>
          </p:nvSpPr>
          <p:spPr>
            <a:xfrm>
              <a:off x="3144968" y="2919037"/>
              <a:ext cx="2505200" cy="556714"/>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FD2EF2A-DA10-4334-AC55-5DE75CA384A8}"/>
                </a:ext>
              </a:extLst>
            </p:cNvPr>
            <p:cNvSpPr/>
            <p:nvPr/>
          </p:nvSpPr>
          <p:spPr>
            <a:xfrm>
              <a:off x="7572767" y="5952231"/>
              <a:ext cx="2505200" cy="556714"/>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79E3F24D-82B8-4E8E-9D49-7C8EF0575D4B}"/>
                </a:ext>
              </a:extLst>
            </p:cNvPr>
            <p:cNvSpPr/>
            <p:nvPr/>
          </p:nvSpPr>
          <p:spPr>
            <a:xfrm>
              <a:off x="7681105" y="6059459"/>
              <a:ext cx="1534332" cy="336332"/>
            </a:xfrm>
            <a:prstGeom prst="rect">
              <a:avLst/>
            </a:prstGeom>
            <a:solidFill>
              <a:srgbClr val="F0CB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438F7C4C-9563-4391-8584-743816D474EB}"/>
                </a:ext>
              </a:extLst>
            </p:cNvPr>
            <p:cNvSpPr/>
            <p:nvPr/>
          </p:nvSpPr>
          <p:spPr>
            <a:xfrm>
              <a:off x="9215437" y="6057204"/>
              <a:ext cx="764291" cy="336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TextBox 111">
              <a:extLst>
                <a:ext uri="{FF2B5EF4-FFF2-40B4-BE49-F238E27FC236}">
                  <a16:creationId xmlns:a16="http://schemas.microsoft.com/office/drawing/2014/main" id="{CA0F2361-DFD0-4CAE-AB99-0DE0DA1E032F}"/>
                </a:ext>
              </a:extLst>
            </p:cNvPr>
            <p:cNvSpPr txBox="1"/>
            <p:nvPr/>
          </p:nvSpPr>
          <p:spPr>
            <a:xfrm>
              <a:off x="7748909" y="6087746"/>
              <a:ext cx="1505842" cy="276999"/>
            </a:xfrm>
            <a:prstGeom prst="rect">
              <a:avLst/>
            </a:prstGeom>
            <a:noFill/>
          </p:spPr>
          <p:txBody>
            <a:bodyPr wrap="square" rtlCol="0">
              <a:spAutoFit/>
            </a:bodyPr>
            <a:lstStyle/>
            <a:p>
              <a:pPr algn="ctr"/>
              <a:r>
                <a:rPr lang="en-US" sz="1200" dirty="0"/>
                <a:t>Intermediate Risk</a:t>
              </a:r>
            </a:p>
          </p:txBody>
        </p:sp>
        <p:sp>
          <p:nvSpPr>
            <p:cNvPr id="113" name="TextBox 112">
              <a:extLst>
                <a:ext uri="{FF2B5EF4-FFF2-40B4-BE49-F238E27FC236}">
                  <a16:creationId xmlns:a16="http://schemas.microsoft.com/office/drawing/2014/main" id="{F7FDF4D5-262E-4E83-AB60-F1D96F00E04E}"/>
                </a:ext>
              </a:extLst>
            </p:cNvPr>
            <p:cNvSpPr txBox="1"/>
            <p:nvPr/>
          </p:nvSpPr>
          <p:spPr>
            <a:xfrm>
              <a:off x="9154397" y="6097236"/>
              <a:ext cx="875640" cy="276999"/>
            </a:xfrm>
            <a:prstGeom prst="rect">
              <a:avLst/>
            </a:prstGeom>
            <a:noFill/>
          </p:spPr>
          <p:txBody>
            <a:bodyPr wrap="square" rtlCol="0">
              <a:spAutoFit/>
            </a:bodyPr>
            <a:lstStyle/>
            <a:p>
              <a:pPr algn="ctr"/>
              <a:r>
                <a:rPr lang="en-US" sz="1200" dirty="0">
                  <a:solidFill>
                    <a:schemeClr val="bg1"/>
                  </a:solidFill>
                </a:rPr>
                <a:t>High Risk</a:t>
              </a:r>
            </a:p>
          </p:txBody>
        </p:sp>
        <p:sp>
          <p:nvSpPr>
            <p:cNvPr id="106" name="Rectangle 105">
              <a:extLst>
                <a:ext uri="{FF2B5EF4-FFF2-40B4-BE49-F238E27FC236}">
                  <a16:creationId xmlns:a16="http://schemas.microsoft.com/office/drawing/2014/main" id="{0E6E421B-72B8-4B1F-AF96-ECF07F52FB59}"/>
                </a:ext>
              </a:extLst>
            </p:cNvPr>
            <p:cNvSpPr/>
            <p:nvPr/>
          </p:nvSpPr>
          <p:spPr>
            <a:xfrm>
              <a:off x="7598979" y="4272462"/>
              <a:ext cx="2505200" cy="556714"/>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le 9">
              <a:extLst>
                <a:ext uri="{FF2B5EF4-FFF2-40B4-BE49-F238E27FC236}">
                  <a16:creationId xmlns:a16="http://schemas.microsoft.com/office/drawing/2014/main" id="{66934E91-C559-5A46-9A6C-3EDCCBE9654E}"/>
                </a:ext>
              </a:extLst>
            </p:cNvPr>
            <p:cNvSpPr/>
            <p:nvPr/>
          </p:nvSpPr>
          <p:spPr>
            <a:xfrm>
              <a:off x="4598099" y="1409884"/>
              <a:ext cx="2020927" cy="447024"/>
            </a:xfrm>
            <a:prstGeom prst="roundRect">
              <a:avLst/>
            </a:prstGeom>
            <a:solidFill>
              <a:schemeClr val="accent3">
                <a:lumMod val="5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effectLst>
                  <a:outerShdw blurRad="38100" dist="38100" dir="2700000" algn="tl">
                    <a:srgbClr val="000000">
                      <a:alpha val="43137"/>
                    </a:srgbClr>
                  </a:outerShdw>
                </a:effectLst>
              </a:endParaRPr>
            </a:p>
          </p:txBody>
        </p:sp>
        <p:grpSp>
          <p:nvGrpSpPr>
            <p:cNvPr id="126" name="Group 125">
              <a:extLst>
                <a:ext uri="{FF2B5EF4-FFF2-40B4-BE49-F238E27FC236}">
                  <a16:creationId xmlns:a16="http://schemas.microsoft.com/office/drawing/2014/main" id="{41633308-3230-0A45-B0BE-C3AECAB931E5}"/>
                </a:ext>
              </a:extLst>
            </p:cNvPr>
            <p:cNvGrpSpPr/>
            <p:nvPr/>
          </p:nvGrpSpPr>
          <p:grpSpPr>
            <a:xfrm>
              <a:off x="4627730" y="5592191"/>
              <a:ext cx="2020927" cy="783513"/>
              <a:chOff x="4627730" y="5592191"/>
              <a:chExt cx="2020927" cy="783513"/>
            </a:xfrm>
          </p:grpSpPr>
          <p:sp>
            <p:nvSpPr>
              <p:cNvPr id="54" name="Rounded Rectangle 53">
                <a:extLst>
                  <a:ext uri="{FF2B5EF4-FFF2-40B4-BE49-F238E27FC236}">
                    <a16:creationId xmlns:a16="http://schemas.microsoft.com/office/drawing/2014/main" id="{8BE4DC3F-A9EA-3144-8DE5-F03B14036D88}"/>
                  </a:ext>
                </a:extLst>
              </p:cNvPr>
              <p:cNvSpPr/>
              <p:nvPr/>
            </p:nvSpPr>
            <p:spPr>
              <a:xfrm>
                <a:off x="4627730" y="5635783"/>
                <a:ext cx="2020927" cy="739921"/>
              </a:xfrm>
              <a:prstGeom prst="roundRect">
                <a:avLst/>
              </a:prstGeom>
              <a:solidFill>
                <a:schemeClr val="accent2">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TextBox 54">
                <a:extLst>
                  <a:ext uri="{FF2B5EF4-FFF2-40B4-BE49-F238E27FC236}">
                    <a16:creationId xmlns:a16="http://schemas.microsoft.com/office/drawing/2014/main" id="{A9D66D5C-2ABD-9648-92A9-6151E42FFC90}"/>
                  </a:ext>
                </a:extLst>
              </p:cNvPr>
              <p:cNvSpPr txBox="1"/>
              <p:nvPr/>
            </p:nvSpPr>
            <p:spPr>
              <a:xfrm>
                <a:off x="4724400" y="5592191"/>
                <a:ext cx="1752600" cy="646331"/>
              </a:xfrm>
              <a:prstGeom prst="rect">
                <a:avLst/>
              </a:prstGeom>
              <a:noFill/>
            </p:spPr>
            <p:txBody>
              <a:bodyPr wrap="squar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Maximal Medical Therapy and Listing for Lung </a:t>
                </a:r>
                <a:r>
                  <a:rPr lang="en-US" sz="1200" b="1" dirty="0">
                    <a:solidFill>
                      <a:srgbClr val="FFFFFF"/>
                    </a:solidFill>
                  </a:rPr>
                  <a:t>Transplantation</a:t>
                </a:r>
              </a:p>
            </p:txBody>
          </p:sp>
        </p:grpSp>
        <p:grpSp>
          <p:nvGrpSpPr>
            <p:cNvPr id="72" name="Group 71">
              <a:extLst>
                <a:ext uri="{FF2B5EF4-FFF2-40B4-BE49-F238E27FC236}">
                  <a16:creationId xmlns:a16="http://schemas.microsoft.com/office/drawing/2014/main" id="{206AB065-32CE-D24B-BC0D-E2E8969BE22F}"/>
                </a:ext>
              </a:extLst>
            </p:cNvPr>
            <p:cNvGrpSpPr/>
            <p:nvPr/>
          </p:nvGrpSpPr>
          <p:grpSpPr>
            <a:xfrm>
              <a:off x="2031149" y="3622059"/>
              <a:ext cx="1907895" cy="490349"/>
              <a:chOff x="2031149" y="3622059"/>
              <a:chExt cx="1907895" cy="490349"/>
            </a:xfrm>
            <a:solidFill>
              <a:schemeClr val="accent2">
                <a:lumMod val="60000"/>
                <a:lumOff val="40000"/>
              </a:schemeClr>
            </a:solidFill>
          </p:grpSpPr>
          <p:sp>
            <p:nvSpPr>
              <p:cNvPr id="62" name="Rounded Rectangle 61">
                <a:extLst>
                  <a:ext uri="{FF2B5EF4-FFF2-40B4-BE49-F238E27FC236}">
                    <a16:creationId xmlns:a16="http://schemas.microsoft.com/office/drawing/2014/main" id="{DC33CE09-33B4-3141-9F7D-E9F1B680FBBD}"/>
                  </a:ext>
                </a:extLst>
              </p:cNvPr>
              <p:cNvSpPr/>
              <p:nvPr/>
            </p:nvSpPr>
            <p:spPr>
              <a:xfrm>
                <a:off x="2114551" y="3622059"/>
                <a:ext cx="1743074" cy="490349"/>
              </a:xfrm>
              <a:prstGeom prst="roundRect">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3" name="TextBox 62">
                <a:extLst>
                  <a:ext uri="{FF2B5EF4-FFF2-40B4-BE49-F238E27FC236}">
                    <a16:creationId xmlns:a16="http://schemas.microsoft.com/office/drawing/2014/main" id="{7C77F650-840E-F74C-B5CA-670760C803E7}"/>
                  </a:ext>
                </a:extLst>
              </p:cNvPr>
              <p:cNvSpPr txBox="1"/>
              <p:nvPr/>
            </p:nvSpPr>
            <p:spPr>
              <a:xfrm>
                <a:off x="2031149" y="3636401"/>
                <a:ext cx="1907895" cy="461665"/>
              </a:xfrm>
              <a:prstGeom prst="rect">
                <a:avLst/>
              </a:prstGeom>
              <a:noFill/>
              <a:scene3d>
                <a:camera prst="orthographicFront"/>
                <a:lightRig rig="threePt" dir="t"/>
              </a:scene3d>
              <a:sp3d>
                <a:bevelT/>
              </a:sp3d>
            </p:spPr>
            <p:txBody>
              <a:bodyPr wrap="none" rtlCol="0">
                <a:spAutoFit/>
              </a:bodyPr>
              <a:lstStyle/>
              <a:p>
                <a:pPr algn="ctr"/>
                <a:r>
                  <a:rPr lang="en-US" sz="1200" b="1" dirty="0"/>
                  <a:t>Potential Role for Initial</a:t>
                </a:r>
              </a:p>
              <a:p>
                <a:pPr algn="ctr"/>
                <a:r>
                  <a:rPr lang="en-US" sz="1200" b="1" dirty="0"/>
                  <a:t>Monotherapy</a:t>
                </a:r>
              </a:p>
            </p:txBody>
          </p:sp>
        </p:grpSp>
        <p:cxnSp>
          <p:nvCxnSpPr>
            <p:cNvPr id="6" name="Straight Arrow Connector 5">
              <a:extLst>
                <a:ext uri="{FF2B5EF4-FFF2-40B4-BE49-F238E27FC236}">
                  <a16:creationId xmlns:a16="http://schemas.microsoft.com/office/drawing/2014/main" id="{8B26C07A-F706-B542-B68E-14F758288AEC}"/>
                </a:ext>
              </a:extLst>
            </p:cNvPr>
            <p:cNvCxnSpPr/>
            <p:nvPr/>
          </p:nvCxnSpPr>
          <p:spPr>
            <a:xfrm flipH="1">
              <a:off x="5630810" y="3938734"/>
              <a:ext cx="14767" cy="486967"/>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nvGrpSpPr>
            <p:cNvPr id="7" name="Group 6">
              <a:extLst>
                <a:ext uri="{FF2B5EF4-FFF2-40B4-BE49-F238E27FC236}">
                  <a16:creationId xmlns:a16="http://schemas.microsoft.com/office/drawing/2014/main" id="{818B6E5E-AE75-A843-B971-00E628B0B15F}"/>
                </a:ext>
              </a:extLst>
            </p:cNvPr>
            <p:cNvGrpSpPr/>
            <p:nvPr/>
          </p:nvGrpSpPr>
          <p:grpSpPr>
            <a:xfrm>
              <a:off x="1551150" y="1319212"/>
              <a:ext cx="1433943" cy="628369"/>
              <a:chOff x="410850" y="1585290"/>
              <a:chExt cx="1433943" cy="648949"/>
            </a:xfrm>
          </p:grpSpPr>
          <p:sp>
            <p:nvSpPr>
              <p:cNvPr id="70" name="Oval 69">
                <a:extLst>
                  <a:ext uri="{FF2B5EF4-FFF2-40B4-BE49-F238E27FC236}">
                    <a16:creationId xmlns:a16="http://schemas.microsoft.com/office/drawing/2014/main" id="{F0904DCF-E28C-D742-B026-36EE77FD9A7E}"/>
                  </a:ext>
                </a:extLst>
              </p:cNvPr>
              <p:cNvSpPr/>
              <p:nvPr/>
            </p:nvSpPr>
            <p:spPr>
              <a:xfrm>
                <a:off x="461837" y="1585290"/>
                <a:ext cx="1331969" cy="648949"/>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1" name="TextBox 70">
                <a:extLst>
                  <a:ext uri="{FF2B5EF4-FFF2-40B4-BE49-F238E27FC236}">
                    <a16:creationId xmlns:a16="http://schemas.microsoft.com/office/drawing/2014/main" id="{2105A83B-8B8D-FB46-9341-E2D28625441F}"/>
                  </a:ext>
                </a:extLst>
              </p:cNvPr>
              <p:cNvSpPr txBox="1"/>
              <p:nvPr/>
            </p:nvSpPr>
            <p:spPr>
              <a:xfrm>
                <a:off x="410850" y="1678932"/>
                <a:ext cx="1433943" cy="476785"/>
              </a:xfrm>
              <a:prstGeom prst="rect">
                <a:avLst/>
              </a:prstGeom>
              <a:noFill/>
              <a:ln>
                <a:noFill/>
              </a:ln>
            </p:spPr>
            <p:txBody>
              <a:bodyPr wrap="squar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Treatment-Naïve </a:t>
                </a:r>
                <a:r>
                  <a:rPr lang="en-US" sz="1200" b="1" dirty="0">
                    <a:solidFill>
                      <a:srgbClr val="FFFFFF"/>
                    </a:solidFill>
                  </a:rPr>
                  <a:t>Patient</a:t>
                </a:r>
              </a:p>
            </p:txBody>
          </p:sp>
        </p:grpSp>
        <p:grpSp>
          <p:nvGrpSpPr>
            <p:cNvPr id="8" name="Group 7">
              <a:extLst>
                <a:ext uri="{FF2B5EF4-FFF2-40B4-BE49-F238E27FC236}">
                  <a16:creationId xmlns:a16="http://schemas.microsoft.com/office/drawing/2014/main" id="{8DF51045-CCB9-8744-92EF-4DF268E122B7}"/>
                </a:ext>
              </a:extLst>
            </p:cNvPr>
            <p:cNvGrpSpPr/>
            <p:nvPr/>
          </p:nvGrpSpPr>
          <p:grpSpPr>
            <a:xfrm>
              <a:off x="1448096" y="4244336"/>
              <a:ext cx="1561232" cy="649991"/>
              <a:chOff x="307796" y="4133394"/>
              <a:chExt cx="1561232" cy="671279"/>
            </a:xfrm>
          </p:grpSpPr>
          <p:sp>
            <p:nvSpPr>
              <p:cNvPr id="68" name="Oval 67">
                <a:extLst>
                  <a:ext uri="{FF2B5EF4-FFF2-40B4-BE49-F238E27FC236}">
                    <a16:creationId xmlns:a16="http://schemas.microsoft.com/office/drawing/2014/main" id="{230CD7B3-7C76-AC4B-B2BD-7584094CBB91}"/>
                  </a:ext>
                </a:extLst>
              </p:cNvPr>
              <p:cNvSpPr/>
              <p:nvPr/>
            </p:nvSpPr>
            <p:spPr>
              <a:xfrm>
                <a:off x="307796" y="4133394"/>
                <a:ext cx="1561232" cy="671279"/>
              </a:xfrm>
              <a:prstGeom prst="ellipse">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9" name="TextBox 68">
                <a:extLst>
                  <a:ext uri="{FF2B5EF4-FFF2-40B4-BE49-F238E27FC236}">
                    <a16:creationId xmlns:a16="http://schemas.microsoft.com/office/drawing/2014/main" id="{39E3E544-DE3F-5045-A1F7-C3C81A51FC2E}"/>
                  </a:ext>
                </a:extLst>
              </p:cNvPr>
              <p:cNvSpPr txBox="1"/>
              <p:nvPr/>
            </p:nvSpPr>
            <p:spPr>
              <a:xfrm>
                <a:off x="379143" y="4246710"/>
                <a:ext cx="1433943" cy="476785"/>
              </a:xfrm>
              <a:prstGeom prst="rect">
                <a:avLst/>
              </a:prstGeom>
              <a:noFill/>
            </p:spPr>
            <p:txBody>
              <a:bodyPr wrap="squar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Patient Already on Treatment</a:t>
                </a:r>
              </a:p>
            </p:txBody>
          </p:sp>
        </p:grpSp>
        <p:grpSp>
          <p:nvGrpSpPr>
            <p:cNvPr id="9" name="Group 8">
              <a:extLst>
                <a:ext uri="{FF2B5EF4-FFF2-40B4-BE49-F238E27FC236}">
                  <a16:creationId xmlns:a16="http://schemas.microsoft.com/office/drawing/2014/main" id="{76487CD8-B2FC-9143-A45D-ABAAD889586F}"/>
                </a:ext>
              </a:extLst>
            </p:cNvPr>
            <p:cNvGrpSpPr/>
            <p:nvPr/>
          </p:nvGrpSpPr>
          <p:grpSpPr>
            <a:xfrm>
              <a:off x="1665315" y="2064080"/>
              <a:ext cx="1157689" cy="447024"/>
              <a:chOff x="525015" y="2345282"/>
              <a:chExt cx="1157689" cy="461665"/>
            </a:xfrm>
          </p:grpSpPr>
          <p:sp>
            <p:nvSpPr>
              <p:cNvPr id="66" name="Rounded Rectangle 65">
                <a:extLst>
                  <a:ext uri="{FF2B5EF4-FFF2-40B4-BE49-F238E27FC236}">
                    <a16:creationId xmlns:a16="http://schemas.microsoft.com/office/drawing/2014/main" id="{534732CC-E869-B940-8879-3DC184AED4FB}"/>
                  </a:ext>
                </a:extLst>
              </p:cNvPr>
              <p:cNvSpPr/>
              <p:nvPr/>
            </p:nvSpPr>
            <p:spPr>
              <a:xfrm>
                <a:off x="556220" y="2345282"/>
                <a:ext cx="1103166" cy="461665"/>
              </a:xfrm>
              <a:prstGeom prst="roundRect">
                <a:avLst/>
              </a:prstGeom>
              <a:solidFill>
                <a:schemeClr val="accent6">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7" name="TextBox 66">
                <a:extLst>
                  <a:ext uri="{FF2B5EF4-FFF2-40B4-BE49-F238E27FC236}">
                    <a16:creationId xmlns:a16="http://schemas.microsoft.com/office/drawing/2014/main" id="{7AC85CC3-D7BF-8144-8DAA-E7175215DBCC}"/>
                  </a:ext>
                </a:extLst>
              </p:cNvPr>
              <p:cNvSpPr txBox="1"/>
              <p:nvPr/>
            </p:nvSpPr>
            <p:spPr>
              <a:xfrm>
                <a:off x="525015" y="2437615"/>
                <a:ext cx="1157689" cy="286071"/>
              </a:xfrm>
              <a:prstGeom prst="rect">
                <a:avLst/>
              </a:prstGeom>
              <a:noFill/>
            </p:spPr>
            <p:txBody>
              <a:bodyPr wrap="none" rtlCol="0">
                <a:spAutoFit/>
              </a:bodyPr>
              <a:lstStyle/>
              <a:p>
                <a:pPr algn="ctr"/>
                <a:r>
                  <a:rPr lang="en-US" sz="1200" b="1" dirty="0">
                    <a:solidFill>
                      <a:schemeClr val="bg1"/>
                    </a:solidFill>
                  </a:rPr>
                  <a:t>CCB Therapy</a:t>
                </a:r>
              </a:p>
            </p:txBody>
          </p:sp>
        </p:grpSp>
        <p:sp>
          <p:nvSpPr>
            <p:cNvPr id="11" name="TextBox 10">
              <a:extLst>
                <a:ext uri="{FF2B5EF4-FFF2-40B4-BE49-F238E27FC236}">
                  <a16:creationId xmlns:a16="http://schemas.microsoft.com/office/drawing/2014/main" id="{39E6C32C-AFD1-E841-8AF6-9EE39B593C3A}"/>
                </a:ext>
              </a:extLst>
            </p:cNvPr>
            <p:cNvSpPr txBox="1"/>
            <p:nvPr/>
          </p:nvSpPr>
          <p:spPr>
            <a:xfrm>
              <a:off x="4880843" y="1409884"/>
              <a:ext cx="1455439" cy="461665"/>
            </a:xfrm>
            <a:prstGeom prst="rect">
              <a:avLst/>
            </a:prstGeom>
            <a:noFill/>
          </p:spPr>
          <p:txBody>
            <a:bodyPr wrap="square" rtlCol="0">
              <a:spAutoFit/>
            </a:bodyPr>
            <a:lstStyle/>
            <a:p>
              <a:pPr algn="ctr"/>
              <a:r>
                <a:rPr lang="en-US" sz="1200" b="1" dirty="0">
                  <a:solidFill>
                    <a:schemeClr val="bg1"/>
                  </a:solidFill>
                </a:rPr>
                <a:t>PAH Confirmed by Expert Center</a:t>
              </a:r>
            </a:p>
          </p:txBody>
        </p:sp>
        <p:grpSp>
          <p:nvGrpSpPr>
            <p:cNvPr id="12" name="Group 11">
              <a:extLst>
                <a:ext uri="{FF2B5EF4-FFF2-40B4-BE49-F238E27FC236}">
                  <a16:creationId xmlns:a16="http://schemas.microsoft.com/office/drawing/2014/main" id="{0F5F1495-E273-274B-B561-5506856295B0}"/>
                </a:ext>
              </a:extLst>
            </p:cNvPr>
            <p:cNvGrpSpPr/>
            <p:nvPr/>
          </p:nvGrpSpPr>
          <p:grpSpPr>
            <a:xfrm>
              <a:off x="4602332" y="2073055"/>
              <a:ext cx="2020927" cy="461665"/>
              <a:chOff x="3457825" y="2354553"/>
              <a:chExt cx="2020927" cy="476786"/>
            </a:xfrm>
          </p:grpSpPr>
          <p:sp>
            <p:nvSpPr>
              <p:cNvPr id="64" name="Rounded Rectangle 63">
                <a:extLst>
                  <a:ext uri="{FF2B5EF4-FFF2-40B4-BE49-F238E27FC236}">
                    <a16:creationId xmlns:a16="http://schemas.microsoft.com/office/drawing/2014/main" id="{C4EDA0FA-8A9E-CD4F-8EB5-5A5EF384B7AB}"/>
                  </a:ext>
                </a:extLst>
              </p:cNvPr>
              <p:cNvSpPr/>
              <p:nvPr/>
            </p:nvSpPr>
            <p:spPr>
              <a:xfrm>
                <a:off x="3457825" y="2354553"/>
                <a:ext cx="2020927" cy="461665"/>
              </a:xfrm>
              <a:prstGeom prst="roundRect">
                <a:avLst/>
              </a:prstGeom>
              <a:solidFill>
                <a:schemeClr val="accent2">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5" name="TextBox 64">
                <a:extLst>
                  <a:ext uri="{FF2B5EF4-FFF2-40B4-BE49-F238E27FC236}">
                    <a16:creationId xmlns:a16="http://schemas.microsoft.com/office/drawing/2014/main" id="{257E6775-2097-CB40-A139-56257169FB8E}"/>
                  </a:ext>
                </a:extLst>
              </p:cNvPr>
              <p:cNvSpPr txBox="1"/>
              <p:nvPr/>
            </p:nvSpPr>
            <p:spPr>
              <a:xfrm>
                <a:off x="3580769" y="2354553"/>
                <a:ext cx="1775037" cy="476786"/>
              </a:xfrm>
              <a:prstGeom prst="rect">
                <a:avLst/>
              </a:prstGeom>
              <a:noFill/>
            </p:spPr>
            <p:txBody>
              <a:bodyPr wrap="non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Acute Vasoreactivity Test</a:t>
                </a:r>
              </a:p>
              <a:p>
                <a:pPr algn="ctr"/>
                <a:r>
                  <a:rPr lang="en-US" sz="1200" b="1" dirty="0">
                    <a:solidFill>
                      <a:srgbClr val="FFFFFF"/>
                    </a:solidFill>
                    <a:effectLst>
                      <a:outerShdw blurRad="50800" dist="38100" dir="2700000" algn="tl" rotWithShape="0">
                        <a:srgbClr val="000000">
                          <a:alpha val="43000"/>
                        </a:srgbClr>
                      </a:outerShdw>
                    </a:effectLst>
                  </a:rPr>
                  <a:t>(IPAH/hPAH/DPAH Only)</a:t>
                </a:r>
              </a:p>
            </p:txBody>
          </p:sp>
        </p:grpSp>
        <p:grpSp>
          <p:nvGrpSpPr>
            <p:cNvPr id="14" name="Group 13">
              <a:extLst>
                <a:ext uri="{FF2B5EF4-FFF2-40B4-BE49-F238E27FC236}">
                  <a16:creationId xmlns:a16="http://schemas.microsoft.com/office/drawing/2014/main" id="{78B042C1-E678-5D44-BC6C-5ED15A21E1E4}"/>
                </a:ext>
              </a:extLst>
            </p:cNvPr>
            <p:cNvGrpSpPr/>
            <p:nvPr/>
          </p:nvGrpSpPr>
          <p:grpSpPr>
            <a:xfrm>
              <a:off x="5086610" y="3658063"/>
              <a:ext cx="1103166" cy="447024"/>
              <a:chOff x="3905756" y="3330912"/>
              <a:chExt cx="1103166" cy="461665"/>
            </a:xfrm>
            <a:solidFill>
              <a:schemeClr val="accent2">
                <a:lumMod val="75000"/>
              </a:schemeClr>
            </a:solidFill>
          </p:grpSpPr>
          <p:sp>
            <p:nvSpPr>
              <p:cNvPr id="60" name="Rounded Rectangle 59">
                <a:extLst>
                  <a:ext uri="{FF2B5EF4-FFF2-40B4-BE49-F238E27FC236}">
                    <a16:creationId xmlns:a16="http://schemas.microsoft.com/office/drawing/2014/main" id="{36AA7617-5410-1645-B986-6A9E0972E6D2}"/>
                  </a:ext>
                </a:extLst>
              </p:cNvPr>
              <p:cNvSpPr/>
              <p:nvPr/>
            </p:nvSpPr>
            <p:spPr>
              <a:xfrm>
                <a:off x="3905756" y="3330912"/>
                <a:ext cx="1103166" cy="461665"/>
              </a:xfrm>
              <a:prstGeom prst="roundRect">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1" name="TextBox 60">
                <a:extLst>
                  <a:ext uri="{FF2B5EF4-FFF2-40B4-BE49-F238E27FC236}">
                    <a16:creationId xmlns:a16="http://schemas.microsoft.com/office/drawing/2014/main" id="{C83D525B-3072-4349-97A7-6B044F8F0451}"/>
                  </a:ext>
                </a:extLst>
              </p:cNvPr>
              <p:cNvSpPr txBox="1"/>
              <p:nvPr/>
            </p:nvSpPr>
            <p:spPr>
              <a:xfrm>
                <a:off x="3953160" y="3330912"/>
                <a:ext cx="1008359" cy="461665"/>
              </a:xfrm>
              <a:prstGeom prst="rect">
                <a:avLst/>
              </a:prstGeom>
              <a:noFill/>
            </p:spPr>
            <p:txBody>
              <a:bodyPr wrap="non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Initial Oral</a:t>
                </a:r>
              </a:p>
              <a:p>
                <a:pPr algn="ctr"/>
                <a:r>
                  <a:rPr lang="en-US" sz="1200" b="1" dirty="0">
                    <a:solidFill>
                      <a:srgbClr val="FFFFFF"/>
                    </a:solidFill>
                    <a:effectLst>
                      <a:outerShdw blurRad="50800" dist="38100" dir="2700000" algn="tl" rotWithShape="0">
                        <a:srgbClr val="000000">
                          <a:alpha val="43000"/>
                        </a:srgbClr>
                      </a:outerShdw>
                    </a:effectLst>
                  </a:rPr>
                  <a:t>Combination</a:t>
                </a:r>
              </a:p>
            </p:txBody>
          </p:sp>
        </p:grpSp>
        <p:grpSp>
          <p:nvGrpSpPr>
            <p:cNvPr id="15" name="Group 14">
              <a:extLst>
                <a:ext uri="{FF2B5EF4-FFF2-40B4-BE49-F238E27FC236}">
                  <a16:creationId xmlns:a16="http://schemas.microsoft.com/office/drawing/2014/main" id="{7F069AD7-B8D3-E349-ABE9-7A1640BC08A9}"/>
                </a:ext>
              </a:extLst>
            </p:cNvPr>
            <p:cNvGrpSpPr/>
            <p:nvPr/>
          </p:nvGrpSpPr>
          <p:grpSpPr>
            <a:xfrm>
              <a:off x="7699638" y="3658063"/>
              <a:ext cx="1688315" cy="447024"/>
              <a:chOff x="6559338" y="3562687"/>
              <a:chExt cx="1688315" cy="461665"/>
            </a:xfrm>
            <a:solidFill>
              <a:schemeClr val="accent2">
                <a:lumMod val="50000"/>
              </a:schemeClr>
            </a:solidFill>
          </p:grpSpPr>
          <p:sp>
            <p:nvSpPr>
              <p:cNvPr id="58" name="Rounded Rectangle 57">
                <a:extLst>
                  <a:ext uri="{FF2B5EF4-FFF2-40B4-BE49-F238E27FC236}">
                    <a16:creationId xmlns:a16="http://schemas.microsoft.com/office/drawing/2014/main" id="{A18DCDE3-967A-894C-AFDB-212E47C8078A}"/>
                  </a:ext>
                </a:extLst>
              </p:cNvPr>
              <p:cNvSpPr/>
              <p:nvPr/>
            </p:nvSpPr>
            <p:spPr>
              <a:xfrm>
                <a:off x="6559338" y="3562687"/>
                <a:ext cx="1688315" cy="461665"/>
              </a:xfrm>
              <a:prstGeom prst="roundRect">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9" name="TextBox 58">
                <a:extLst>
                  <a:ext uri="{FF2B5EF4-FFF2-40B4-BE49-F238E27FC236}">
                    <a16:creationId xmlns:a16="http://schemas.microsoft.com/office/drawing/2014/main" id="{376C90D4-04B3-3E40-B458-FC67105B4509}"/>
                  </a:ext>
                </a:extLst>
              </p:cNvPr>
              <p:cNvSpPr txBox="1"/>
              <p:nvPr/>
            </p:nvSpPr>
            <p:spPr>
              <a:xfrm>
                <a:off x="6692941" y="3562687"/>
                <a:ext cx="1408408" cy="461665"/>
              </a:xfrm>
              <a:prstGeom prst="rect">
                <a:avLst/>
              </a:prstGeom>
              <a:noFill/>
            </p:spPr>
            <p:txBody>
              <a:bodyPr wrap="none" rtlCol="0">
                <a:spAutoFit/>
              </a:bodyPr>
              <a:lstStyle/>
              <a:p>
                <a:pPr algn="ctr"/>
                <a:r>
                  <a:rPr lang="en-US" sz="1200" b="1" dirty="0">
                    <a:solidFill>
                      <a:srgbClr val="FFFFFF"/>
                    </a:solidFill>
                  </a:rPr>
                  <a:t>Initial Combination</a:t>
                </a:r>
              </a:p>
              <a:p>
                <a:pPr algn="ctr"/>
                <a:r>
                  <a:rPr lang="en-US" sz="1200" b="1" dirty="0">
                    <a:solidFill>
                      <a:srgbClr val="FFFFFF"/>
                    </a:solidFill>
                  </a:rPr>
                  <a:t>Including IV PCA</a:t>
                </a:r>
              </a:p>
            </p:txBody>
          </p:sp>
        </p:grpSp>
        <p:grpSp>
          <p:nvGrpSpPr>
            <p:cNvPr id="16" name="Group 15">
              <a:extLst>
                <a:ext uri="{FF2B5EF4-FFF2-40B4-BE49-F238E27FC236}">
                  <a16:creationId xmlns:a16="http://schemas.microsoft.com/office/drawing/2014/main" id="{5E808831-B31D-5D4C-B865-4EB4C4AB2227}"/>
                </a:ext>
              </a:extLst>
            </p:cNvPr>
            <p:cNvGrpSpPr/>
            <p:nvPr/>
          </p:nvGrpSpPr>
          <p:grpSpPr>
            <a:xfrm>
              <a:off x="7823976" y="4927746"/>
              <a:ext cx="2020927" cy="462509"/>
              <a:chOff x="3429858" y="4895212"/>
              <a:chExt cx="2020927" cy="477658"/>
            </a:xfrm>
            <a:solidFill>
              <a:schemeClr val="accent5">
                <a:lumMod val="75000"/>
              </a:schemeClr>
            </a:solidFill>
          </p:grpSpPr>
          <p:sp>
            <p:nvSpPr>
              <p:cNvPr id="56" name="Rounded Rectangle 55">
                <a:extLst>
                  <a:ext uri="{FF2B5EF4-FFF2-40B4-BE49-F238E27FC236}">
                    <a16:creationId xmlns:a16="http://schemas.microsoft.com/office/drawing/2014/main" id="{2CDF79F0-1AF5-1946-A88C-9AA31CD0F469}"/>
                  </a:ext>
                </a:extLst>
              </p:cNvPr>
              <p:cNvSpPr/>
              <p:nvPr/>
            </p:nvSpPr>
            <p:spPr>
              <a:xfrm>
                <a:off x="3429858" y="4911205"/>
                <a:ext cx="2020927" cy="461665"/>
              </a:xfrm>
              <a:prstGeom prst="roundRect">
                <a:avLst/>
              </a:prstGeom>
              <a:solidFill>
                <a:schemeClr val="accent3">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7" name="TextBox 56">
                <a:extLst>
                  <a:ext uri="{FF2B5EF4-FFF2-40B4-BE49-F238E27FC236}">
                    <a16:creationId xmlns:a16="http://schemas.microsoft.com/office/drawing/2014/main" id="{FF7BC571-7A54-BF48-AF23-4D33E4EF3BFE}"/>
                  </a:ext>
                </a:extLst>
              </p:cNvPr>
              <p:cNvSpPr txBox="1"/>
              <p:nvPr/>
            </p:nvSpPr>
            <p:spPr>
              <a:xfrm>
                <a:off x="3829932" y="4895212"/>
                <a:ext cx="1220782" cy="476786"/>
              </a:xfrm>
              <a:prstGeom prst="rect">
                <a:avLst/>
              </a:prstGeom>
              <a:noFill/>
            </p:spPr>
            <p:txBody>
              <a:bodyPr wrap="none" rtlCol="0">
                <a:spAutoFit/>
              </a:bodyPr>
              <a:lstStyle/>
              <a:p>
                <a:pPr algn="ctr"/>
                <a:r>
                  <a:rPr lang="en-US" sz="1200" b="1" dirty="0">
                    <a:solidFill>
                      <a:srgbClr val="FFFFFF"/>
                    </a:solidFill>
                    <a:effectLst>
                      <a:outerShdw blurRad="50800" dist="38100" dir="2700000" algn="tl" rotWithShape="0">
                        <a:srgbClr val="000000">
                          <a:alpha val="43000"/>
                        </a:srgbClr>
                      </a:outerShdw>
                    </a:effectLst>
                  </a:rPr>
                  <a:t>Add On Therapy</a:t>
                </a:r>
              </a:p>
              <a:p>
                <a:pPr algn="ctr"/>
                <a:r>
                  <a:rPr lang="en-US" sz="1200" b="1" dirty="0">
                    <a:solidFill>
                      <a:srgbClr val="FFFFFF"/>
                    </a:solidFill>
                    <a:effectLst>
                      <a:outerShdw blurRad="50800" dist="38100" dir="2700000" algn="tl" rotWithShape="0">
                        <a:srgbClr val="000000">
                          <a:alpha val="43000"/>
                        </a:srgbClr>
                      </a:outerShdw>
                    </a:effectLst>
                  </a:rPr>
                  <a:t>(Double/Triple)</a:t>
                </a:r>
              </a:p>
            </p:txBody>
          </p:sp>
        </p:grpSp>
        <p:grpSp>
          <p:nvGrpSpPr>
            <p:cNvPr id="18" name="Group 17">
              <a:extLst>
                <a:ext uri="{FF2B5EF4-FFF2-40B4-BE49-F238E27FC236}">
                  <a16:creationId xmlns:a16="http://schemas.microsoft.com/office/drawing/2014/main" id="{28593840-2257-B64C-85DD-BA063510BC47}"/>
                </a:ext>
              </a:extLst>
            </p:cNvPr>
            <p:cNvGrpSpPr/>
            <p:nvPr/>
          </p:nvGrpSpPr>
          <p:grpSpPr>
            <a:xfrm>
              <a:off x="6619052" y="1320479"/>
              <a:ext cx="2618749" cy="625834"/>
              <a:chOff x="5478752" y="1170713"/>
              <a:chExt cx="2618749" cy="646331"/>
            </a:xfrm>
          </p:grpSpPr>
          <p:cxnSp>
            <p:nvCxnSpPr>
              <p:cNvPr id="50" name="Straight Arrow Connector 49">
                <a:extLst>
                  <a:ext uri="{FF2B5EF4-FFF2-40B4-BE49-F238E27FC236}">
                    <a16:creationId xmlns:a16="http://schemas.microsoft.com/office/drawing/2014/main" id="{4CA13A21-C4FF-A44C-A5AA-92665CBFEFD5}"/>
                  </a:ext>
                </a:extLst>
              </p:cNvPr>
              <p:cNvCxnSpPr>
                <a:endCxn id="53" idx="1"/>
              </p:cNvCxnSpPr>
              <p:nvPr/>
            </p:nvCxnSpPr>
            <p:spPr>
              <a:xfrm>
                <a:off x="5478752" y="1493878"/>
                <a:ext cx="1129856" cy="1"/>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grpSp>
            <p:nvGrpSpPr>
              <p:cNvPr id="51" name="Group 50">
                <a:extLst>
                  <a:ext uri="{FF2B5EF4-FFF2-40B4-BE49-F238E27FC236}">
                    <a16:creationId xmlns:a16="http://schemas.microsoft.com/office/drawing/2014/main" id="{449780D6-B1D3-1542-BCBE-AB8415371C36}"/>
                  </a:ext>
                </a:extLst>
              </p:cNvPr>
              <p:cNvGrpSpPr/>
              <p:nvPr/>
            </p:nvGrpSpPr>
            <p:grpSpPr>
              <a:xfrm>
                <a:off x="6608608" y="1170713"/>
                <a:ext cx="1488893" cy="646331"/>
                <a:chOff x="6608608" y="1170713"/>
                <a:chExt cx="1488893" cy="646331"/>
              </a:xfrm>
            </p:grpSpPr>
            <p:sp>
              <p:nvSpPr>
                <p:cNvPr id="52" name="TextBox 51">
                  <a:extLst>
                    <a:ext uri="{FF2B5EF4-FFF2-40B4-BE49-F238E27FC236}">
                      <a16:creationId xmlns:a16="http://schemas.microsoft.com/office/drawing/2014/main" id="{302ACEE1-EED9-4448-BE79-46EADCA8DA99}"/>
                    </a:ext>
                  </a:extLst>
                </p:cNvPr>
                <p:cNvSpPr txBox="1"/>
                <p:nvPr/>
              </p:nvSpPr>
              <p:spPr>
                <a:xfrm>
                  <a:off x="6656081" y="1170713"/>
                  <a:ext cx="1441420" cy="646331"/>
                </a:xfrm>
                <a:prstGeom prst="rect">
                  <a:avLst/>
                </a:prstGeom>
                <a:noFill/>
              </p:spPr>
              <p:txBody>
                <a:bodyPr wrap="none" rtlCol="0">
                  <a:spAutoFit/>
                </a:bodyPr>
                <a:lstStyle/>
                <a:p>
                  <a:r>
                    <a:rPr lang="en-US" sz="1200" b="1" dirty="0"/>
                    <a:t>General Measures</a:t>
                  </a:r>
                </a:p>
                <a:p>
                  <a:endParaRPr lang="en-US" sz="1200" b="1" dirty="0"/>
                </a:p>
                <a:p>
                  <a:r>
                    <a:rPr lang="en-US" sz="1200" b="1" dirty="0"/>
                    <a:t>Supportive Therapy</a:t>
                  </a:r>
                </a:p>
              </p:txBody>
            </p:sp>
            <p:sp>
              <p:nvSpPr>
                <p:cNvPr id="53" name="Left Bracket 52">
                  <a:extLst>
                    <a:ext uri="{FF2B5EF4-FFF2-40B4-BE49-F238E27FC236}">
                      <a16:creationId xmlns:a16="http://schemas.microsoft.com/office/drawing/2014/main" id="{8F8BC758-4A66-614D-8AF9-1050573DE6A4}"/>
                    </a:ext>
                  </a:extLst>
                </p:cNvPr>
                <p:cNvSpPr/>
                <p:nvPr/>
              </p:nvSpPr>
              <p:spPr>
                <a:xfrm>
                  <a:off x="6608608" y="1295495"/>
                  <a:ext cx="103093" cy="396767"/>
                </a:xfrm>
                <a:prstGeom prst="leftBracket">
                  <a:avLst/>
                </a:prstGeom>
                <a:ln>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p>
              </p:txBody>
            </p:sp>
          </p:grpSp>
        </p:grpSp>
        <p:cxnSp>
          <p:nvCxnSpPr>
            <p:cNvPr id="19" name="Straight Arrow Connector 18">
              <a:extLst>
                <a:ext uri="{FF2B5EF4-FFF2-40B4-BE49-F238E27FC236}">
                  <a16:creationId xmlns:a16="http://schemas.microsoft.com/office/drawing/2014/main" id="{3CDF4AE9-8E16-9E41-A975-C33C70656C84}"/>
                </a:ext>
              </a:extLst>
            </p:cNvPr>
            <p:cNvCxnSpPr/>
            <p:nvPr/>
          </p:nvCxnSpPr>
          <p:spPr>
            <a:xfrm>
              <a:off x="2975823" y="1633397"/>
              <a:ext cx="1585065" cy="0"/>
            </a:xfrm>
            <a:prstGeom prst="straightConnector1">
              <a:avLst/>
            </a:prstGeom>
            <a:ln>
              <a:solidFill>
                <a:srgbClr val="000000"/>
              </a:solidFill>
              <a:prstDash val="sysDash"/>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a:extLst>
                <a:ext uri="{FF2B5EF4-FFF2-40B4-BE49-F238E27FC236}">
                  <a16:creationId xmlns:a16="http://schemas.microsoft.com/office/drawing/2014/main" id="{110263F1-5871-914B-905D-8CC570AEE4D2}"/>
                </a:ext>
              </a:extLst>
            </p:cNvPr>
            <p:cNvCxnSpPr>
              <a:stCxn id="11" idx="2"/>
              <a:endCxn id="65" idx="0"/>
            </p:cNvCxnSpPr>
            <p:nvPr/>
          </p:nvCxnSpPr>
          <p:spPr>
            <a:xfrm>
              <a:off x="5608563" y="1871549"/>
              <a:ext cx="4232" cy="201506"/>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21" name="TextBox 20">
              <a:extLst>
                <a:ext uri="{FF2B5EF4-FFF2-40B4-BE49-F238E27FC236}">
                  <a16:creationId xmlns:a16="http://schemas.microsoft.com/office/drawing/2014/main" id="{38DA4658-7608-CE4A-8C03-EE7E3EF92B3F}"/>
                </a:ext>
              </a:extLst>
            </p:cNvPr>
            <p:cNvSpPr txBox="1"/>
            <p:nvPr/>
          </p:nvSpPr>
          <p:spPr>
            <a:xfrm>
              <a:off x="4976970" y="2692662"/>
              <a:ext cx="1322447" cy="268215"/>
            </a:xfrm>
            <a:prstGeom prst="rect">
              <a:avLst/>
            </a:prstGeom>
            <a:noFill/>
          </p:spPr>
          <p:txBody>
            <a:bodyPr wrap="none" rtlCol="0">
              <a:spAutoFit/>
            </a:bodyPr>
            <a:lstStyle/>
            <a:p>
              <a:r>
                <a:rPr lang="en-US" sz="1200" b="1" dirty="0"/>
                <a:t>Non-Vasoreactive</a:t>
              </a:r>
            </a:p>
          </p:txBody>
        </p:sp>
        <p:cxnSp>
          <p:nvCxnSpPr>
            <p:cNvPr id="22" name="Straight Arrow Connector 21">
              <a:extLst>
                <a:ext uri="{FF2B5EF4-FFF2-40B4-BE49-F238E27FC236}">
                  <a16:creationId xmlns:a16="http://schemas.microsoft.com/office/drawing/2014/main" id="{D8D6D86B-799E-5444-AA7B-311D6D17516F}"/>
                </a:ext>
              </a:extLst>
            </p:cNvPr>
            <p:cNvCxnSpPr/>
            <p:nvPr/>
          </p:nvCxnSpPr>
          <p:spPr>
            <a:xfrm>
              <a:off x="5638193" y="2538035"/>
              <a:ext cx="0" cy="172581"/>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nvGrpSpPr>
            <p:cNvPr id="23" name="Group 22">
              <a:extLst>
                <a:ext uri="{FF2B5EF4-FFF2-40B4-BE49-F238E27FC236}">
                  <a16:creationId xmlns:a16="http://schemas.microsoft.com/office/drawing/2014/main" id="{F450857D-6B80-CC40-9868-D517739E71B8}"/>
                </a:ext>
              </a:extLst>
            </p:cNvPr>
            <p:cNvGrpSpPr/>
            <p:nvPr/>
          </p:nvGrpSpPr>
          <p:grpSpPr>
            <a:xfrm>
              <a:off x="6396605" y="2838045"/>
              <a:ext cx="2215414" cy="181496"/>
              <a:chOff x="5184147" y="2718867"/>
              <a:chExt cx="2020023" cy="203956"/>
            </a:xfrm>
          </p:grpSpPr>
          <p:cxnSp>
            <p:nvCxnSpPr>
              <p:cNvPr id="48" name="Straight Connector 47">
                <a:extLst>
                  <a:ext uri="{FF2B5EF4-FFF2-40B4-BE49-F238E27FC236}">
                    <a16:creationId xmlns:a16="http://schemas.microsoft.com/office/drawing/2014/main" id="{06ACA806-8AF5-3A47-9AA3-305E70E9C19F}"/>
                  </a:ext>
                </a:extLst>
              </p:cNvPr>
              <p:cNvCxnSpPr>
                <a:cxnSpLocks/>
              </p:cNvCxnSpPr>
              <p:nvPr/>
            </p:nvCxnSpPr>
            <p:spPr>
              <a:xfrm>
                <a:off x="5184147" y="2720970"/>
                <a:ext cx="2020023"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9" name="Straight Arrow Connector 48">
                <a:extLst>
                  <a:ext uri="{FF2B5EF4-FFF2-40B4-BE49-F238E27FC236}">
                    <a16:creationId xmlns:a16="http://schemas.microsoft.com/office/drawing/2014/main" id="{3F3F43FF-DA10-9147-8B01-75E86658E89B}"/>
                  </a:ext>
                </a:extLst>
              </p:cNvPr>
              <p:cNvCxnSpPr/>
              <p:nvPr/>
            </p:nvCxnSpPr>
            <p:spPr>
              <a:xfrm>
                <a:off x="7204170" y="2718867"/>
                <a:ext cx="0" cy="203956"/>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sp>
          <p:nvSpPr>
            <p:cNvPr id="24" name="TextBox 23">
              <a:extLst>
                <a:ext uri="{FF2B5EF4-FFF2-40B4-BE49-F238E27FC236}">
                  <a16:creationId xmlns:a16="http://schemas.microsoft.com/office/drawing/2014/main" id="{44D2F132-54A8-1B4C-AFAC-092F92394E2A}"/>
                </a:ext>
              </a:extLst>
            </p:cNvPr>
            <p:cNvSpPr txBox="1"/>
            <p:nvPr/>
          </p:nvSpPr>
          <p:spPr>
            <a:xfrm>
              <a:off x="8058776" y="2994035"/>
              <a:ext cx="976998" cy="461665"/>
            </a:xfrm>
            <a:prstGeom prst="rect">
              <a:avLst/>
            </a:prstGeom>
            <a:solidFill>
              <a:schemeClr val="accent1"/>
            </a:solidFill>
            <a:ln>
              <a:noFill/>
            </a:ln>
          </p:spPr>
          <p:txBody>
            <a:bodyPr wrap="none" rtlCol="0">
              <a:spAutoFit/>
            </a:bodyPr>
            <a:lstStyle/>
            <a:p>
              <a:pPr algn="ctr"/>
              <a:r>
                <a:rPr lang="en-US" sz="1200" b="1" dirty="0">
                  <a:solidFill>
                    <a:schemeClr val="bg1"/>
                  </a:solidFill>
                </a:rPr>
                <a:t>High</a:t>
              </a:r>
              <a:r>
                <a:rPr lang="en-US" sz="1200" b="1" dirty="0">
                  <a:solidFill>
                    <a:schemeClr val="bg1"/>
                  </a:solidFill>
                  <a:effectLst>
                    <a:outerShdw blurRad="50800" dist="50800" dir="5400000" algn="ctr" rotWithShape="0">
                      <a:schemeClr val="tx1"/>
                    </a:outerShdw>
                  </a:effectLst>
                </a:rPr>
                <a:t> Risk</a:t>
              </a:r>
            </a:p>
            <a:p>
              <a:pPr algn="ctr"/>
              <a:r>
                <a:rPr lang="en-US" sz="1200" b="1" dirty="0">
                  <a:solidFill>
                    <a:schemeClr val="bg1"/>
                  </a:solidFill>
                </a:rPr>
                <a:t>(WHO FC IV</a:t>
              </a:r>
              <a:r>
                <a:rPr lang="en-US" sz="1200" b="1" dirty="0">
                  <a:solidFill>
                    <a:schemeClr val="bg1"/>
                  </a:solidFill>
                  <a:effectLst>
                    <a:outerShdw blurRad="50800" dist="50800" dir="5400000" algn="ctr" rotWithShape="0">
                      <a:schemeClr val="tx1"/>
                    </a:outerShdw>
                  </a:effectLst>
                </a:rPr>
                <a:t>)</a:t>
              </a:r>
            </a:p>
          </p:txBody>
        </p:sp>
        <p:cxnSp>
          <p:nvCxnSpPr>
            <p:cNvPr id="25" name="Straight Connector 24">
              <a:extLst>
                <a:ext uri="{FF2B5EF4-FFF2-40B4-BE49-F238E27FC236}">
                  <a16:creationId xmlns:a16="http://schemas.microsoft.com/office/drawing/2014/main" id="{A7C4B3E2-8179-BB43-A146-550C7A988512}"/>
                </a:ext>
              </a:extLst>
            </p:cNvPr>
            <p:cNvCxnSpPr/>
            <p:nvPr/>
          </p:nvCxnSpPr>
          <p:spPr>
            <a:xfrm flipH="1">
              <a:off x="4191573" y="2826769"/>
              <a:ext cx="803937"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6" name="Straight Arrow Connector 25">
              <a:extLst>
                <a:ext uri="{FF2B5EF4-FFF2-40B4-BE49-F238E27FC236}">
                  <a16:creationId xmlns:a16="http://schemas.microsoft.com/office/drawing/2014/main" id="{7AC30773-FF33-1E40-9006-465B7D44E0D8}"/>
                </a:ext>
              </a:extLst>
            </p:cNvPr>
            <p:cNvCxnSpPr/>
            <p:nvPr/>
          </p:nvCxnSpPr>
          <p:spPr>
            <a:xfrm>
              <a:off x="4195022" y="2822671"/>
              <a:ext cx="0" cy="197488"/>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a:extLst>
                <a:ext uri="{FF2B5EF4-FFF2-40B4-BE49-F238E27FC236}">
                  <a16:creationId xmlns:a16="http://schemas.microsoft.com/office/drawing/2014/main" id="{14CBA986-C4EA-4D43-BB0E-1894F082D1AC}"/>
                </a:ext>
              </a:extLst>
            </p:cNvPr>
            <p:cNvCxnSpPr>
              <a:stCxn id="24" idx="2"/>
              <a:endCxn id="24" idx="2"/>
            </p:cNvCxnSpPr>
            <p:nvPr/>
          </p:nvCxnSpPr>
          <p:spPr>
            <a:xfrm>
              <a:off x="8547275" y="3455700"/>
              <a:ext cx="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a:extLst>
                <a:ext uri="{FF2B5EF4-FFF2-40B4-BE49-F238E27FC236}">
                  <a16:creationId xmlns:a16="http://schemas.microsoft.com/office/drawing/2014/main" id="{A8CFAA62-9B5E-B94B-BD4B-2F30FF63F64C}"/>
                </a:ext>
              </a:extLst>
            </p:cNvPr>
            <p:cNvCxnSpPr>
              <a:stCxn id="24" idx="2"/>
              <a:endCxn id="58" idx="0"/>
            </p:cNvCxnSpPr>
            <p:nvPr/>
          </p:nvCxnSpPr>
          <p:spPr>
            <a:xfrm flipH="1">
              <a:off x="8543796" y="3455700"/>
              <a:ext cx="3479" cy="202363"/>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46" name="Straight Arrow Connector 45">
              <a:extLst>
                <a:ext uri="{FF2B5EF4-FFF2-40B4-BE49-F238E27FC236}">
                  <a16:creationId xmlns:a16="http://schemas.microsoft.com/office/drawing/2014/main" id="{B4EFA986-A9C5-D54B-BC1F-A6463F97753C}"/>
                </a:ext>
              </a:extLst>
            </p:cNvPr>
            <p:cNvCxnSpPr>
              <a:cxnSpLocks/>
            </p:cNvCxnSpPr>
            <p:nvPr/>
          </p:nvCxnSpPr>
          <p:spPr>
            <a:xfrm>
              <a:off x="2993603" y="3124200"/>
              <a:ext cx="0" cy="520998"/>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47" name="Straight Connector 46">
              <a:extLst>
                <a:ext uri="{FF2B5EF4-FFF2-40B4-BE49-F238E27FC236}">
                  <a16:creationId xmlns:a16="http://schemas.microsoft.com/office/drawing/2014/main" id="{43D55DEA-B9ED-684F-A394-239F7A3C0685}"/>
                </a:ext>
              </a:extLst>
            </p:cNvPr>
            <p:cNvCxnSpPr>
              <a:cxnSpLocks/>
            </p:cNvCxnSpPr>
            <p:nvPr/>
          </p:nvCxnSpPr>
          <p:spPr>
            <a:xfrm flipH="1" flipV="1">
              <a:off x="3000376" y="3114177"/>
              <a:ext cx="253402" cy="1"/>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1" name="Straight Arrow Connector 30">
              <a:extLst>
                <a:ext uri="{FF2B5EF4-FFF2-40B4-BE49-F238E27FC236}">
                  <a16:creationId xmlns:a16="http://schemas.microsoft.com/office/drawing/2014/main" id="{B19C2708-C4F1-EC46-9516-3AA8860A4229}"/>
                </a:ext>
              </a:extLst>
            </p:cNvPr>
            <p:cNvCxnSpPr/>
            <p:nvPr/>
          </p:nvCxnSpPr>
          <p:spPr>
            <a:xfrm>
              <a:off x="5638193" y="3141717"/>
              <a:ext cx="0" cy="523859"/>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A30289F7-DAE3-8A4C-871A-51DFB94D2279}"/>
                </a:ext>
              </a:extLst>
            </p:cNvPr>
            <p:cNvCxnSpPr/>
            <p:nvPr/>
          </p:nvCxnSpPr>
          <p:spPr>
            <a:xfrm flipV="1">
              <a:off x="5052810" y="3149915"/>
              <a:ext cx="579326" cy="1"/>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1F4E6783-4B58-5846-BD96-5AC9DA294118}"/>
                </a:ext>
              </a:extLst>
            </p:cNvPr>
            <p:cNvSpPr txBox="1"/>
            <p:nvPr/>
          </p:nvSpPr>
          <p:spPr>
            <a:xfrm>
              <a:off x="3102928" y="2242341"/>
              <a:ext cx="1008660" cy="268215"/>
            </a:xfrm>
            <a:prstGeom prst="rect">
              <a:avLst/>
            </a:prstGeom>
            <a:noFill/>
          </p:spPr>
          <p:txBody>
            <a:bodyPr wrap="none" rtlCol="0">
              <a:spAutoFit/>
            </a:bodyPr>
            <a:lstStyle/>
            <a:p>
              <a:r>
                <a:rPr lang="en-US" sz="1200" b="1" dirty="0"/>
                <a:t>Vasoreactive</a:t>
              </a:r>
            </a:p>
          </p:txBody>
        </p:sp>
        <p:cxnSp>
          <p:nvCxnSpPr>
            <p:cNvPr id="34" name="Straight Arrow Connector 33">
              <a:extLst>
                <a:ext uri="{FF2B5EF4-FFF2-40B4-BE49-F238E27FC236}">
                  <a16:creationId xmlns:a16="http://schemas.microsoft.com/office/drawing/2014/main" id="{E7A3AA19-3424-894B-A8F7-982E6DD66C0F}"/>
                </a:ext>
              </a:extLst>
            </p:cNvPr>
            <p:cNvCxnSpPr/>
            <p:nvPr/>
          </p:nvCxnSpPr>
          <p:spPr>
            <a:xfrm flipH="1" flipV="1">
              <a:off x="2799686" y="2279732"/>
              <a:ext cx="1798281" cy="8977"/>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07DA0387-7FED-0C4E-A7FA-C85AC3E789CD}"/>
                </a:ext>
              </a:extLst>
            </p:cNvPr>
            <p:cNvCxnSpPr/>
            <p:nvPr/>
          </p:nvCxnSpPr>
          <p:spPr>
            <a:xfrm>
              <a:off x="2985093" y="4293599"/>
              <a:ext cx="5552352"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4AD24731-BD6E-474E-B817-12C374CEA73A}"/>
                </a:ext>
              </a:extLst>
            </p:cNvPr>
            <p:cNvCxnSpPr/>
            <p:nvPr/>
          </p:nvCxnSpPr>
          <p:spPr>
            <a:xfrm flipV="1">
              <a:off x="8532969" y="4109187"/>
              <a:ext cx="4476" cy="188511"/>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187E57DC-F168-DF46-8F39-5D2440DF8807}"/>
                </a:ext>
              </a:extLst>
            </p:cNvPr>
            <p:cNvCxnSpPr/>
            <p:nvPr/>
          </p:nvCxnSpPr>
          <p:spPr>
            <a:xfrm flipV="1">
              <a:off x="2989326" y="4109187"/>
              <a:ext cx="0" cy="188511"/>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38" name="TextBox 37">
              <a:extLst>
                <a:ext uri="{FF2B5EF4-FFF2-40B4-BE49-F238E27FC236}">
                  <a16:creationId xmlns:a16="http://schemas.microsoft.com/office/drawing/2014/main" id="{8B02E7C0-D27C-2243-B86D-F9B429E90DAA}"/>
                </a:ext>
              </a:extLst>
            </p:cNvPr>
            <p:cNvSpPr txBox="1"/>
            <p:nvPr/>
          </p:nvSpPr>
          <p:spPr>
            <a:xfrm>
              <a:off x="4611372" y="4425701"/>
              <a:ext cx="2143857" cy="276999"/>
            </a:xfrm>
            <a:prstGeom prst="rect">
              <a:avLst/>
            </a:prstGeom>
            <a:noFill/>
          </p:spPr>
          <p:txBody>
            <a:bodyPr wrap="none" rtlCol="0">
              <a:spAutoFit/>
            </a:bodyPr>
            <a:lstStyle/>
            <a:p>
              <a:r>
                <a:rPr lang="en-US" sz="1200" b="1" dirty="0"/>
                <a:t>After 3-6 Months of Treatment</a:t>
              </a:r>
            </a:p>
          </p:txBody>
        </p:sp>
        <p:sp>
          <p:nvSpPr>
            <p:cNvPr id="39" name="TextBox 38">
              <a:extLst>
                <a:ext uri="{FF2B5EF4-FFF2-40B4-BE49-F238E27FC236}">
                  <a16:creationId xmlns:a16="http://schemas.microsoft.com/office/drawing/2014/main" id="{F019A37D-BF15-A740-A64D-C59E2DEDB639}"/>
                </a:ext>
              </a:extLst>
            </p:cNvPr>
            <p:cNvSpPr txBox="1"/>
            <p:nvPr/>
          </p:nvSpPr>
          <p:spPr>
            <a:xfrm>
              <a:off x="10405841" y="3574294"/>
              <a:ext cx="1521504" cy="646331"/>
            </a:xfrm>
            <a:prstGeom prst="rect">
              <a:avLst/>
            </a:prstGeom>
            <a:noFill/>
          </p:spPr>
          <p:txBody>
            <a:bodyPr wrap="square" rtlCol="0">
              <a:spAutoFit/>
            </a:bodyPr>
            <a:lstStyle/>
            <a:p>
              <a:pPr algn="ctr"/>
              <a:r>
                <a:rPr lang="en-US" sz="1200" b="1" dirty="0"/>
                <a:t>Consider Referral for Lung Transplantation</a:t>
              </a:r>
            </a:p>
          </p:txBody>
        </p:sp>
        <p:cxnSp>
          <p:nvCxnSpPr>
            <p:cNvPr id="40" name="Straight Arrow Connector 39">
              <a:extLst>
                <a:ext uri="{FF2B5EF4-FFF2-40B4-BE49-F238E27FC236}">
                  <a16:creationId xmlns:a16="http://schemas.microsoft.com/office/drawing/2014/main" id="{605BD4FE-9975-9D42-99F2-EB791BEAC80F}"/>
                </a:ext>
              </a:extLst>
            </p:cNvPr>
            <p:cNvCxnSpPr/>
            <p:nvPr/>
          </p:nvCxnSpPr>
          <p:spPr>
            <a:xfrm>
              <a:off x="3003633" y="4558520"/>
              <a:ext cx="1418357" cy="1289"/>
            </a:xfrm>
            <a:prstGeom prst="straightConnector1">
              <a:avLst/>
            </a:prstGeom>
            <a:ln>
              <a:solidFill>
                <a:srgbClr val="000000"/>
              </a:solidFill>
              <a:prstDash val="sysDash"/>
              <a:tailEnd type="arrow"/>
            </a:ln>
          </p:spPr>
          <p:style>
            <a:lnRef idx="2">
              <a:schemeClr val="accent1"/>
            </a:lnRef>
            <a:fillRef idx="0">
              <a:schemeClr val="accent1"/>
            </a:fillRef>
            <a:effectRef idx="1">
              <a:schemeClr val="accent1"/>
            </a:effectRef>
            <a:fontRef idx="minor">
              <a:schemeClr val="tx1"/>
            </a:fontRef>
          </p:style>
        </p:cxnSp>
        <p:cxnSp>
          <p:nvCxnSpPr>
            <p:cNvPr id="41" name="Straight Arrow Connector 40">
              <a:extLst>
                <a:ext uri="{FF2B5EF4-FFF2-40B4-BE49-F238E27FC236}">
                  <a16:creationId xmlns:a16="http://schemas.microsoft.com/office/drawing/2014/main" id="{A18F04B5-DFED-9C43-A27A-2B91E7B3BB76}"/>
                </a:ext>
              </a:extLst>
            </p:cNvPr>
            <p:cNvCxnSpPr>
              <a:cxnSpLocks/>
            </p:cNvCxnSpPr>
            <p:nvPr/>
          </p:nvCxnSpPr>
          <p:spPr>
            <a:xfrm>
              <a:off x="6940640" y="4558520"/>
              <a:ext cx="655953" cy="1289"/>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42" name="Straight Arrow Connector 41">
              <a:extLst>
                <a:ext uri="{FF2B5EF4-FFF2-40B4-BE49-F238E27FC236}">
                  <a16:creationId xmlns:a16="http://schemas.microsoft.com/office/drawing/2014/main" id="{67EAA417-784E-2443-9E91-EE569A159C3A}"/>
                </a:ext>
              </a:extLst>
            </p:cNvPr>
            <p:cNvCxnSpPr/>
            <p:nvPr/>
          </p:nvCxnSpPr>
          <p:spPr>
            <a:xfrm>
              <a:off x="5627903" y="4666985"/>
              <a:ext cx="0" cy="170563"/>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44" name="Straight Arrow Connector 43">
              <a:extLst>
                <a:ext uri="{FF2B5EF4-FFF2-40B4-BE49-F238E27FC236}">
                  <a16:creationId xmlns:a16="http://schemas.microsoft.com/office/drawing/2014/main" id="{BAFFFA0E-4519-0D45-AA34-658F38C954A8}"/>
                </a:ext>
              </a:extLst>
            </p:cNvPr>
            <p:cNvCxnSpPr/>
            <p:nvPr/>
          </p:nvCxnSpPr>
          <p:spPr>
            <a:xfrm>
              <a:off x="5609618" y="5411362"/>
              <a:ext cx="0" cy="224424"/>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45" name="Straight Arrow Connector 44">
              <a:extLst>
                <a:ext uri="{FF2B5EF4-FFF2-40B4-BE49-F238E27FC236}">
                  <a16:creationId xmlns:a16="http://schemas.microsoft.com/office/drawing/2014/main" id="{D40CEC93-C471-744E-BC64-835A0DC4BD17}"/>
                </a:ext>
              </a:extLst>
            </p:cNvPr>
            <p:cNvCxnSpPr/>
            <p:nvPr/>
          </p:nvCxnSpPr>
          <p:spPr>
            <a:xfrm>
              <a:off x="8834439" y="4733039"/>
              <a:ext cx="0" cy="181895"/>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79" name="Straight Arrow Connector 78">
              <a:extLst>
                <a:ext uri="{FF2B5EF4-FFF2-40B4-BE49-F238E27FC236}">
                  <a16:creationId xmlns:a16="http://schemas.microsoft.com/office/drawing/2014/main" id="{46052DE4-6BB2-334F-AA25-FDCD7442F2A5}"/>
                </a:ext>
              </a:extLst>
            </p:cNvPr>
            <p:cNvCxnSpPr>
              <a:cxnSpLocks/>
              <a:stCxn id="58" idx="3"/>
              <a:endCxn id="39" idx="1"/>
            </p:cNvCxnSpPr>
            <p:nvPr/>
          </p:nvCxnSpPr>
          <p:spPr>
            <a:xfrm>
              <a:off x="9387953" y="3881575"/>
              <a:ext cx="1017888" cy="15885"/>
            </a:xfrm>
            <a:prstGeom prst="straightConnector1">
              <a:avLst/>
            </a:prstGeom>
            <a:ln>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98" name="TextBox 97">
              <a:extLst>
                <a:ext uri="{FF2B5EF4-FFF2-40B4-BE49-F238E27FC236}">
                  <a16:creationId xmlns:a16="http://schemas.microsoft.com/office/drawing/2014/main" id="{750DBE1E-9DE1-8A4E-A05E-340F1AD7E4AC}"/>
                </a:ext>
              </a:extLst>
            </p:cNvPr>
            <p:cNvSpPr txBox="1"/>
            <p:nvPr/>
          </p:nvSpPr>
          <p:spPr>
            <a:xfrm>
              <a:off x="7762511" y="5592514"/>
              <a:ext cx="2143857" cy="276999"/>
            </a:xfrm>
            <a:prstGeom prst="rect">
              <a:avLst/>
            </a:prstGeom>
            <a:noFill/>
          </p:spPr>
          <p:txBody>
            <a:bodyPr wrap="none" rtlCol="0">
              <a:spAutoFit/>
            </a:bodyPr>
            <a:lstStyle/>
            <a:p>
              <a:r>
                <a:rPr lang="en-US" sz="1200" b="1" dirty="0"/>
                <a:t>After 3-6 Months of Treatment</a:t>
              </a:r>
            </a:p>
          </p:txBody>
        </p:sp>
        <p:cxnSp>
          <p:nvCxnSpPr>
            <p:cNvPr id="99" name="Straight Arrow Connector 98">
              <a:extLst>
                <a:ext uri="{FF2B5EF4-FFF2-40B4-BE49-F238E27FC236}">
                  <a16:creationId xmlns:a16="http://schemas.microsoft.com/office/drawing/2014/main" id="{ACE24923-BF4C-FA41-A18B-C6DE827E087F}"/>
                </a:ext>
              </a:extLst>
            </p:cNvPr>
            <p:cNvCxnSpPr/>
            <p:nvPr/>
          </p:nvCxnSpPr>
          <p:spPr>
            <a:xfrm>
              <a:off x="8847248" y="5414076"/>
              <a:ext cx="0" cy="181895"/>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00" name="Straight Arrow Connector 99">
              <a:extLst>
                <a:ext uri="{FF2B5EF4-FFF2-40B4-BE49-F238E27FC236}">
                  <a16:creationId xmlns:a16="http://schemas.microsoft.com/office/drawing/2014/main" id="{7EA6A908-AB4D-8741-B436-F51FF0D8F1B0}"/>
                </a:ext>
              </a:extLst>
            </p:cNvPr>
            <p:cNvCxnSpPr/>
            <p:nvPr/>
          </p:nvCxnSpPr>
          <p:spPr>
            <a:xfrm>
              <a:off x="8834439" y="5809364"/>
              <a:ext cx="0" cy="181895"/>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01" name="Straight Arrow Connector 100">
              <a:extLst>
                <a:ext uri="{FF2B5EF4-FFF2-40B4-BE49-F238E27FC236}">
                  <a16:creationId xmlns:a16="http://schemas.microsoft.com/office/drawing/2014/main" id="{8ECF5562-DFC7-2F4F-B1C0-1BA4A45A990C}"/>
                </a:ext>
              </a:extLst>
            </p:cNvPr>
            <p:cNvCxnSpPr>
              <a:cxnSpLocks/>
              <a:stCxn id="98" idx="1"/>
            </p:cNvCxnSpPr>
            <p:nvPr/>
          </p:nvCxnSpPr>
          <p:spPr>
            <a:xfrm flipH="1" flipV="1">
              <a:off x="6324600" y="5181600"/>
              <a:ext cx="1437911" cy="549414"/>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05" name="Straight Arrow Connector 104">
              <a:extLst>
                <a:ext uri="{FF2B5EF4-FFF2-40B4-BE49-F238E27FC236}">
                  <a16:creationId xmlns:a16="http://schemas.microsoft.com/office/drawing/2014/main" id="{CC950844-E843-C144-83A0-3FA6A256651B}"/>
                </a:ext>
              </a:extLst>
            </p:cNvPr>
            <p:cNvCxnSpPr>
              <a:cxnSpLocks/>
            </p:cNvCxnSpPr>
            <p:nvPr/>
          </p:nvCxnSpPr>
          <p:spPr>
            <a:xfrm>
              <a:off x="6338887" y="5420614"/>
              <a:ext cx="1262063" cy="594424"/>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07" name="Straight Arrow Connector 106">
              <a:extLst>
                <a:ext uri="{FF2B5EF4-FFF2-40B4-BE49-F238E27FC236}">
                  <a16:creationId xmlns:a16="http://schemas.microsoft.com/office/drawing/2014/main" id="{A7E1EEC6-5EBC-D749-BBC6-DF33DDDC3F60}"/>
                </a:ext>
              </a:extLst>
            </p:cNvPr>
            <p:cNvCxnSpPr>
              <a:cxnSpLocks/>
            </p:cNvCxnSpPr>
            <p:nvPr/>
          </p:nvCxnSpPr>
          <p:spPr>
            <a:xfrm flipH="1" flipV="1">
              <a:off x="6629401" y="5943601"/>
              <a:ext cx="976314" cy="22662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25" name="Straight Arrow Connector 124">
              <a:extLst>
                <a:ext uri="{FF2B5EF4-FFF2-40B4-BE49-F238E27FC236}">
                  <a16:creationId xmlns:a16="http://schemas.microsoft.com/office/drawing/2014/main" id="{BE3786B4-270C-0843-BD7D-4AE5A6C6F1A7}"/>
                </a:ext>
              </a:extLst>
            </p:cNvPr>
            <p:cNvCxnSpPr/>
            <p:nvPr/>
          </p:nvCxnSpPr>
          <p:spPr>
            <a:xfrm flipV="1">
              <a:off x="10074442" y="4203032"/>
              <a:ext cx="240632" cy="176463"/>
            </a:xfrm>
            <a:prstGeom prst="straightConnector1">
              <a:avLst/>
            </a:prstGeom>
            <a:ln>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30" name="Rectangle 29">
              <a:extLst>
                <a:ext uri="{FF2B5EF4-FFF2-40B4-BE49-F238E27FC236}">
                  <a16:creationId xmlns:a16="http://schemas.microsoft.com/office/drawing/2014/main" id="{3F9A9FA7-3708-48D6-9C26-813C42788BAF}"/>
                </a:ext>
              </a:extLst>
            </p:cNvPr>
            <p:cNvSpPr/>
            <p:nvPr/>
          </p:nvSpPr>
          <p:spPr>
            <a:xfrm>
              <a:off x="7707317" y="4379690"/>
              <a:ext cx="1534332" cy="336332"/>
            </a:xfrm>
            <a:prstGeom prst="rect">
              <a:avLst/>
            </a:prstGeom>
            <a:solidFill>
              <a:srgbClr val="F0CB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227F3DCA-58EE-476A-BE86-484C268682CD}"/>
                </a:ext>
              </a:extLst>
            </p:cNvPr>
            <p:cNvSpPr/>
            <p:nvPr/>
          </p:nvSpPr>
          <p:spPr>
            <a:xfrm>
              <a:off x="9241649" y="4377435"/>
              <a:ext cx="764291" cy="336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extBox 42">
              <a:extLst>
                <a:ext uri="{FF2B5EF4-FFF2-40B4-BE49-F238E27FC236}">
                  <a16:creationId xmlns:a16="http://schemas.microsoft.com/office/drawing/2014/main" id="{45C27481-1580-489F-A4BF-469E7D4E45B8}"/>
                </a:ext>
              </a:extLst>
            </p:cNvPr>
            <p:cNvSpPr txBox="1"/>
            <p:nvPr/>
          </p:nvSpPr>
          <p:spPr>
            <a:xfrm>
              <a:off x="7766716" y="4407976"/>
              <a:ext cx="1420591" cy="276999"/>
            </a:xfrm>
            <a:prstGeom prst="rect">
              <a:avLst/>
            </a:prstGeom>
            <a:noFill/>
          </p:spPr>
          <p:txBody>
            <a:bodyPr wrap="square" rtlCol="0">
              <a:spAutoFit/>
            </a:bodyPr>
            <a:lstStyle/>
            <a:p>
              <a:pPr algn="ctr"/>
              <a:r>
                <a:rPr lang="en-US" sz="1200" dirty="0"/>
                <a:t>Intermediate Risk</a:t>
              </a:r>
            </a:p>
          </p:txBody>
        </p:sp>
        <p:sp>
          <p:nvSpPr>
            <p:cNvPr id="108" name="TextBox 107">
              <a:extLst>
                <a:ext uri="{FF2B5EF4-FFF2-40B4-BE49-F238E27FC236}">
                  <a16:creationId xmlns:a16="http://schemas.microsoft.com/office/drawing/2014/main" id="{A7E20C6A-735E-447C-B3DD-A35D1813C02C}"/>
                </a:ext>
              </a:extLst>
            </p:cNvPr>
            <p:cNvSpPr txBox="1"/>
            <p:nvPr/>
          </p:nvSpPr>
          <p:spPr>
            <a:xfrm>
              <a:off x="9155894" y="4417467"/>
              <a:ext cx="965553" cy="276999"/>
            </a:xfrm>
            <a:prstGeom prst="rect">
              <a:avLst/>
            </a:prstGeom>
            <a:noFill/>
          </p:spPr>
          <p:txBody>
            <a:bodyPr wrap="square" rtlCol="0">
              <a:spAutoFit/>
            </a:bodyPr>
            <a:lstStyle/>
            <a:p>
              <a:pPr algn="ctr"/>
              <a:r>
                <a:rPr lang="en-US" sz="1200" dirty="0">
                  <a:solidFill>
                    <a:schemeClr val="bg1"/>
                  </a:solidFill>
                </a:rPr>
                <a:t>High Risk</a:t>
              </a:r>
            </a:p>
          </p:txBody>
        </p:sp>
        <p:sp>
          <p:nvSpPr>
            <p:cNvPr id="118" name="Rectangle 117">
              <a:extLst>
                <a:ext uri="{FF2B5EF4-FFF2-40B4-BE49-F238E27FC236}">
                  <a16:creationId xmlns:a16="http://schemas.microsoft.com/office/drawing/2014/main" id="{F2D7F6F8-40EA-4BA3-821B-EC8AD344308A}"/>
                </a:ext>
              </a:extLst>
            </p:cNvPr>
            <p:cNvSpPr/>
            <p:nvPr/>
          </p:nvSpPr>
          <p:spPr>
            <a:xfrm>
              <a:off x="3991244" y="3027122"/>
              <a:ext cx="1534332" cy="336332"/>
            </a:xfrm>
            <a:prstGeom prst="rect">
              <a:avLst/>
            </a:prstGeom>
            <a:solidFill>
              <a:srgbClr val="F0CB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TextBox 118">
              <a:extLst>
                <a:ext uri="{FF2B5EF4-FFF2-40B4-BE49-F238E27FC236}">
                  <a16:creationId xmlns:a16="http://schemas.microsoft.com/office/drawing/2014/main" id="{0F0FDCE5-7D83-4B96-88C2-D2F420DE7E77}"/>
                </a:ext>
              </a:extLst>
            </p:cNvPr>
            <p:cNvSpPr txBox="1"/>
            <p:nvPr/>
          </p:nvSpPr>
          <p:spPr>
            <a:xfrm>
              <a:off x="4008482" y="3044257"/>
              <a:ext cx="1400967" cy="276999"/>
            </a:xfrm>
            <a:prstGeom prst="rect">
              <a:avLst/>
            </a:prstGeom>
            <a:noFill/>
          </p:spPr>
          <p:txBody>
            <a:bodyPr wrap="square" rtlCol="0">
              <a:spAutoFit/>
            </a:bodyPr>
            <a:lstStyle/>
            <a:p>
              <a:pPr algn="ctr"/>
              <a:r>
                <a:rPr lang="en-US" sz="1200" dirty="0"/>
                <a:t>Intermediate Risk</a:t>
              </a:r>
            </a:p>
          </p:txBody>
        </p:sp>
        <p:sp>
          <p:nvSpPr>
            <p:cNvPr id="121" name="Rectangle 120">
              <a:extLst>
                <a:ext uri="{FF2B5EF4-FFF2-40B4-BE49-F238E27FC236}">
                  <a16:creationId xmlns:a16="http://schemas.microsoft.com/office/drawing/2014/main" id="{DABAB621-A076-42D1-9684-2EAD6CD80CCF}"/>
                </a:ext>
              </a:extLst>
            </p:cNvPr>
            <p:cNvSpPr/>
            <p:nvPr/>
          </p:nvSpPr>
          <p:spPr>
            <a:xfrm>
              <a:off x="3231089" y="3024121"/>
              <a:ext cx="764291" cy="33633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 name="TextBox 121">
              <a:extLst>
                <a:ext uri="{FF2B5EF4-FFF2-40B4-BE49-F238E27FC236}">
                  <a16:creationId xmlns:a16="http://schemas.microsoft.com/office/drawing/2014/main" id="{D46A51C1-EFB6-4D58-BCE3-9E997ED49C7F}"/>
                </a:ext>
              </a:extLst>
            </p:cNvPr>
            <p:cNvSpPr txBox="1"/>
            <p:nvPr/>
          </p:nvSpPr>
          <p:spPr>
            <a:xfrm>
              <a:off x="3244190" y="3053002"/>
              <a:ext cx="895781" cy="282594"/>
            </a:xfrm>
            <a:prstGeom prst="rect">
              <a:avLst/>
            </a:prstGeom>
            <a:noFill/>
          </p:spPr>
          <p:txBody>
            <a:bodyPr wrap="square" rtlCol="0">
              <a:spAutoFit/>
            </a:bodyPr>
            <a:lstStyle/>
            <a:p>
              <a:r>
                <a:rPr lang="en-US" sz="1200" dirty="0"/>
                <a:t>Low</a:t>
              </a:r>
              <a:r>
                <a:rPr lang="en-US" sz="1200" dirty="0">
                  <a:solidFill>
                    <a:schemeClr val="bg1"/>
                  </a:solidFill>
                </a:rPr>
                <a:t> </a:t>
              </a:r>
              <a:r>
                <a:rPr lang="en-US" sz="1200" dirty="0"/>
                <a:t>Risk</a:t>
              </a:r>
            </a:p>
          </p:txBody>
        </p:sp>
      </p:grpSp>
      <p:sp>
        <p:nvSpPr>
          <p:cNvPr id="75" name="Rectangle 74">
            <a:extLst>
              <a:ext uri="{FF2B5EF4-FFF2-40B4-BE49-F238E27FC236}">
                <a16:creationId xmlns:a16="http://schemas.microsoft.com/office/drawing/2014/main" id="{4CD8B294-6A08-924D-BBB4-7AB8BFAD4848}"/>
              </a:ext>
            </a:extLst>
          </p:cNvPr>
          <p:cNvSpPr/>
          <p:nvPr/>
        </p:nvSpPr>
        <p:spPr>
          <a:xfrm>
            <a:off x="1031000" y="1050126"/>
            <a:ext cx="10595654" cy="1575424"/>
          </a:xfrm>
          <a:prstGeom prst="rect">
            <a:avLst/>
          </a:prstGeom>
          <a:solidFill>
            <a:schemeClr val="accent1">
              <a:alpha val="2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ectangle 119">
            <a:extLst>
              <a:ext uri="{FF2B5EF4-FFF2-40B4-BE49-F238E27FC236}">
                <a16:creationId xmlns:a16="http://schemas.microsoft.com/office/drawing/2014/main" id="{40BEAEA2-25FC-754A-924C-293C205D902E}"/>
              </a:ext>
            </a:extLst>
          </p:cNvPr>
          <p:cNvSpPr/>
          <p:nvPr/>
        </p:nvSpPr>
        <p:spPr>
          <a:xfrm>
            <a:off x="1032074" y="2626731"/>
            <a:ext cx="10595501" cy="1575424"/>
          </a:xfrm>
          <a:prstGeom prst="rect">
            <a:avLst/>
          </a:prstGeom>
          <a:solidFill>
            <a:schemeClr val="accent4">
              <a:lumMod val="75000"/>
              <a:alpha val="2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123">
            <a:extLst>
              <a:ext uri="{FF2B5EF4-FFF2-40B4-BE49-F238E27FC236}">
                <a16:creationId xmlns:a16="http://schemas.microsoft.com/office/drawing/2014/main" id="{67351DEB-673A-FB47-BD67-0905034078CD}"/>
              </a:ext>
            </a:extLst>
          </p:cNvPr>
          <p:cNvSpPr/>
          <p:nvPr/>
        </p:nvSpPr>
        <p:spPr>
          <a:xfrm>
            <a:off x="1032064" y="4203293"/>
            <a:ext cx="10595512" cy="2258578"/>
          </a:xfrm>
          <a:prstGeom prst="rect">
            <a:avLst/>
          </a:prstGeom>
          <a:solidFill>
            <a:srgbClr val="7030A0">
              <a:alpha val="21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Footer Placeholder 2">
            <a:extLst>
              <a:ext uri="{FF2B5EF4-FFF2-40B4-BE49-F238E27FC236}">
                <a16:creationId xmlns:a16="http://schemas.microsoft.com/office/drawing/2014/main" id="{684363B8-9243-4444-BEFE-A924EB95AEBD}"/>
              </a:ext>
            </a:extLst>
          </p:cNvPr>
          <p:cNvSpPr>
            <a:spLocks noGrp="1"/>
          </p:cNvSpPr>
          <p:nvPr>
            <p:ph type="ftr" sz="quarter" idx="3"/>
          </p:nvPr>
        </p:nvSpPr>
        <p:spPr>
          <a:xfrm>
            <a:off x="609600" y="6356350"/>
            <a:ext cx="3005293" cy="442131"/>
          </a:xfrm>
        </p:spPr>
        <p:txBody>
          <a:bodyPr/>
          <a:lstStyle/>
          <a:p>
            <a:r>
              <a:rPr lang="en-US" sz="1000" dirty="0"/>
              <a:t>Galiè N, et al. </a:t>
            </a:r>
            <a:r>
              <a:rPr lang="en-US" sz="1000" i="1" dirty="0"/>
              <a:t>Eur Respir J, </a:t>
            </a:r>
            <a:r>
              <a:rPr lang="en-US" sz="1000" dirty="0"/>
              <a:t>2019;53(1):1801889.</a:t>
            </a:r>
          </a:p>
        </p:txBody>
      </p:sp>
    </p:spTree>
    <p:extLst>
      <p:ext uri="{BB962C8B-B14F-4D97-AF65-F5344CB8AC3E}">
        <p14:creationId xmlns:p14="http://schemas.microsoft.com/office/powerpoint/2010/main" val="3679993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Minority of Patients on Upfront Double Combination Therapy Achieve or Maintain Low-Risk Status</a:t>
            </a:r>
          </a:p>
        </p:txBody>
      </p:sp>
      <p:sp>
        <p:nvSpPr>
          <p:cNvPr id="7" name="Footer Placeholder 6">
            <a:extLst>
              <a:ext uri="{FF2B5EF4-FFF2-40B4-BE49-F238E27FC236}">
                <a16:creationId xmlns:a16="http://schemas.microsoft.com/office/drawing/2014/main" id="{C9397F6E-3620-4BDD-B5C7-947D844F7F7D}"/>
              </a:ext>
            </a:extLst>
          </p:cNvPr>
          <p:cNvSpPr>
            <a:spLocks noGrp="1"/>
          </p:cNvSpPr>
          <p:nvPr>
            <p:ph type="ftr" sz="quarter" idx="3"/>
          </p:nvPr>
        </p:nvSpPr>
        <p:spPr/>
        <p:txBody>
          <a:bodyPr/>
          <a:lstStyle/>
          <a:p>
            <a:r>
              <a:rPr lang="it-IT" dirty="0"/>
              <a:t>Badagliacca R, et al. </a:t>
            </a:r>
            <a:r>
              <a:rPr lang="it-IT" i="1" dirty="0"/>
              <a:t>Am J Respir Crit Care Med. </a:t>
            </a:r>
            <a:r>
              <a:rPr lang="it-IT" dirty="0"/>
              <a:t>2021;203(4):484-492.</a:t>
            </a:r>
            <a:endParaRPr lang="en-US" dirty="0"/>
          </a:p>
        </p:txBody>
      </p:sp>
      <p:pic>
        <p:nvPicPr>
          <p:cNvPr id="4" name="Content Placeholder 3"/>
          <p:cNvPicPr>
            <a:picLocks noGrp="1" noChangeAspect="1"/>
          </p:cNvPicPr>
          <p:nvPr>
            <p:ph idx="4294967295"/>
          </p:nvPr>
        </p:nvPicPr>
        <p:blipFill>
          <a:blip r:embed="rId2"/>
          <a:stretch>
            <a:fillRect/>
          </a:stretch>
        </p:blipFill>
        <p:spPr>
          <a:xfrm>
            <a:off x="469900" y="1836738"/>
            <a:ext cx="11252200" cy="3640137"/>
          </a:xfrm>
          <a:prstGeom prst="rect">
            <a:avLst/>
          </a:prstGeom>
        </p:spPr>
      </p:pic>
      <p:sp>
        <p:nvSpPr>
          <p:cNvPr id="3" name="Rectangle 2">
            <a:extLst>
              <a:ext uri="{FF2B5EF4-FFF2-40B4-BE49-F238E27FC236}">
                <a16:creationId xmlns:a16="http://schemas.microsoft.com/office/drawing/2014/main" id="{E9DE647D-186C-F741-B19F-C2AFB0EAA81F}"/>
              </a:ext>
            </a:extLst>
          </p:cNvPr>
          <p:cNvSpPr/>
          <p:nvPr/>
        </p:nvSpPr>
        <p:spPr>
          <a:xfrm>
            <a:off x="6215447" y="1788330"/>
            <a:ext cx="333633" cy="3370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F000470-C03D-3C4E-8B11-DA40C6DF2889}"/>
              </a:ext>
            </a:extLst>
          </p:cNvPr>
          <p:cNvSpPr/>
          <p:nvPr/>
        </p:nvSpPr>
        <p:spPr>
          <a:xfrm>
            <a:off x="709228" y="1788329"/>
            <a:ext cx="333633" cy="3370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99170376"/>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0</TotalTime>
  <Words>943</Words>
  <Application>Microsoft Office PowerPoint</Application>
  <PresentationFormat>Widescreen</PresentationFormat>
  <Paragraphs>176</Paragraphs>
  <Slides>11</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Cambria Math</vt:lpstr>
      <vt:lpstr>IMPACT-PH-22-NEW</vt:lpstr>
      <vt:lpstr>How We Categorize Risk of Mortality Must Dictate How We Treat PAH</vt:lpstr>
      <vt:lpstr>Disclaimer</vt:lpstr>
      <vt:lpstr>Risk Stratification Shows the Majority of PAH Patients Fall Into the Intermediate-Risk Category</vt:lpstr>
      <vt:lpstr>How We Stratify Risk Determines How We Treat The Patient</vt:lpstr>
      <vt:lpstr>PAH Treatment Algorithm: WSPH 2018 (Pathway Determined by Risk Stratum)</vt:lpstr>
      <vt:lpstr>PAH Treatment Algorithm: WSPH 2018 (Pathway Determined by Risk Stratum)</vt:lpstr>
      <vt:lpstr>PAH Treatment Algorithm: WSPH 2018 (Pathway Determined by Risk Stratum)</vt:lpstr>
      <vt:lpstr>PAH Treatment Algorithm: WSPH 2018 (Pathway Determined by Risk Stratum)</vt:lpstr>
      <vt:lpstr>Minority of Patients on Upfront Double Combination Therapy Achieve or Maintain Low-Risk Status</vt:lpstr>
      <vt:lpstr>FPHN: Survival According to Initial Treatment Strategy and Baseline Risk Status</vt:lpstr>
      <vt:lpstr>Initial Treatment Strategy for PAH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2022-05-25T17:59:00Z</dcterms:created>
  <dcterms:modified xsi:type="dcterms:W3CDTF">2022-05-25T21:42:47Z</dcterms:modified>
</cp:coreProperties>
</file>