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
  </p:notesMasterIdLst>
  <p:handoutMasterIdLst>
    <p:handoutMasterId r:id="rId10"/>
  </p:handoutMasterIdLst>
  <p:sldIdLst>
    <p:sldId id="2134959396" r:id="rId2"/>
    <p:sldId id="256" r:id="rId3"/>
    <p:sldId id="267" r:id="rId4"/>
    <p:sldId id="351" r:id="rId5"/>
    <p:sldId id="491" r:id="rId6"/>
    <p:sldId id="704" r:id="rId7"/>
    <p:sldId id="70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8" autoAdjust="0"/>
    <p:restoredTop sz="94660"/>
  </p:normalViewPr>
  <p:slideViewPr>
    <p:cSldViewPr snapToGrid="0">
      <p:cViewPr varScale="1">
        <p:scale>
          <a:sx n="109" d="100"/>
          <a:sy n="109" d="100"/>
        </p:scale>
        <p:origin x="912" y="96"/>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5/25/2022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84184-4B48-4561-8935-6E5894B1DDAA}"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E2672-03C6-413A-A6DC-C7079C01BDB1}" type="slidenum">
              <a:rPr lang="en-US" smtClean="0"/>
              <a:t>‹#›</a:t>
            </a:fld>
            <a:endParaRPr lang="en-US"/>
          </a:p>
        </p:txBody>
      </p:sp>
    </p:spTree>
    <p:extLst>
      <p:ext uri="{BB962C8B-B14F-4D97-AF65-F5344CB8AC3E}">
        <p14:creationId xmlns:p14="http://schemas.microsoft.com/office/powerpoint/2010/main" val="123853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4</a:t>
            </a:fld>
            <a:endParaRPr lang="en-US" dirty="0"/>
          </a:p>
        </p:txBody>
      </p:sp>
    </p:spTree>
    <p:extLst>
      <p:ext uri="{BB962C8B-B14F-4D97-AF65-F5344CB8AC3E}">
        <p14:creationId xmlns:p14="http://schemas.microsoft.com/office/powerpoint/2010/main" val="1576722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70224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867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7</a:t>
            </a:fld>
            <a:endParaRPr lang="en-US" dirty="0"/>
          </a:p>
        </p:txBody>
      </p:sp>
    </p:spTree>
    <p:extLst>
      <p:ext uri="{BB962C8B-B14F-4D97-AF65-F5344CB8AC3E}">
        <p14:creationId xmlns:p14="http://schemas.microsoft.com/office/powerpoint/2010/main" val="3930844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27751"/>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243619"/>
            <a:ext cx="10515600" cy="2193795"/>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089919"/>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1472710" y="1358674"/>
            <a:ext cx="9246578" cy="2852737"/>
          </a:xfrm>
        </p:spPr>
        <p:txBody>
          <a:bodyPr anchor="ctr">
            <a:normAutofit/>
          </a:bodyPr>
          <a:lstStyle>
            <a:lvl1pPr algn="ctr">
              <a:defRPr sz="40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04485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6E17-0157-09EB-2091-18805DFB88A3}"/>
              </a:ext>
            </a:extLst>
          </p:cNvPr>
          <p:cNvSpPr>
            <a:spLocks noGrp="1"/>
          </p:cNvSpPr>
          <p:nvPr>
            <p:ph type="title"/>
          </p:nvPr>
        </p:nvSpPr>
        <p:spPr/>
        <p:txBody>
          <a:bodyPr/>
          <a:lstStyle/>
          <a:p>
            <a:r>
              <a:rPr lang="en-US" dirty="0"/>
              <a:t>Why Is Formal Risk Assessment Critical to Effective Treatment of PH?</a:t>
            </a:r>
          </a:p>
        </p:txBody>
      </p:sp>
    </p:spTree>
    <p:extLst>
      <p:ext uri="{BB962C8B-B14F-4D97-AF65-F5344CB8AC3E}">
        <p14:creationId xmlns:p14="http://schemas.microsoft.com/office/powerpoint/2010/main" val="3940351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6840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89F7B347-7882-46C7-83D6-AE8AB11DF11E}"/>
              </a:ext>
            </a:extLst>
          </p:cNvPr>
          <p:cNvSpPr>
            <a:spLocks noGrp="1"/>
          </p:cNvSpPr>
          <p:nvPr>
            <p:ph type="ftr" sz="quarter" idx="3"/>
          </p:nvPr>
        </p:nvSpPr>
        <p:spPr/>
        <p:txBody>
          <a:bodyPr/>
          <a:lstStyle/>
          <a:p>
            <a:pPr marL="228600" indent="-228600">
              <a:buFont typeface="+mj-lt"/>
              <a:buAutoNum type="arabicPeriod"/>
            </a:pPr>
            <a:r>
              <a:rPr lang="en-US" dirty="0"/>
              <a:t>McLaughlin VV, et al. </a:t>
            </a:r>
            <a:r>
              <a:rPr lang="en-US" i="1" dirty="0"/>
              <a:t>J Am Coll </a:t>
            </a:r>
            <a:r>
              <a:rPr lang="en-US" i="1" dirty="0" err="1"/>
              <a:t>Cardiol</a:t>
            </a:r>
            <a:r>
              <a:rPr lang="en-US" i="1" dirty="0"/>
              <a:t>. </a:t>
            </a:r>
            <a:r>
              <a:rPr lang="en-US" dirty="0"/>
              <a:t>2013;62(Suppl. 25):D73-D81.</a:t>
            </a:r>
          </a:p>
          <a:p>
            <a:pPr marL="228600" indent="-228600">
              <a:buFont typeface="+mj-lt"/>
              <a:buAutoNum type="arabicPeriod"/>
            </a:pPr>
            <a:r>
              <a:rPr lang="en-US" dirty="0" err="1"/>
              <a:t>Galié</a:t>
            </a:r>
            <a:r>
              <a:rPr lang="en-US" dirty="0"/>
              <a:t> N, et al. </a:t>
            </a:r>
            <a:r>
              <a:rPr lang="en-US" i="1" dirty="0" err="1"/>
              <a:t>Eur</a:t>
            </a:r>
            <a:r>
              <a:rPr lang="en-US" i="1" dirty="0"/>
              <a:t> Heart J. </a:t>
            </a:r>
            <a:r>
              <a:rPr lang="en-US" dirty="0"/>
              <a:t>2016;37(1):67-119.</a:t>
            </a:r>
          </a:p>
          <a:p>
            <a:pPr marL="228600" indent="-228600">
              <a:buFont typeface="+mj-lt"/>
              <a:buAutoNum type="arabicPeriod"/>
            </a:pPr>
            <a:r>
              <a:rPr lang="en-US" dirty="0" err="1"/>
              <a:t>Galié</a:t>
            </a:r>
            <a:r>
              <a:rPr lang="en-US" dirty="0"/>
              <a:t> N, et al. </a:t>
            </a:r>
            <a:r>
              <a:rPr lang="en-US" i="1" dirty="0" err="1"/>
              <a:t>Eur</a:t>
            </a:r>
            <a:r>
              <a:rPr lang="en-US" i="1" dirty="0"/>
              <a:t> Respir J. </a:t>
            </a:r>
            <a:r>
              <a:rPr lang="en-US" dirty="0"/>
              <a:t>2015;46(4):903-975.</a:t>
            </a:r>
          </a:p>
        </p:txBody>
      </p:sp>
      <p:sp>
        <p:nvSpPr>
          <p:cNvPr id="2" name="Title 1">
            <a:extLst>
              <a:ext uri="{FF2B5EF4-FFF2-40B4-BE49-F238E27FC236}">
                <a16:creationId xmlns:a16="http://schemas.microsoft.com/office/drawing/2014/main" id="{1D2D8B0C-AF69-D840-8BCA-767F6F21BD11}"/>
              </a:ext>
            </a:extLst>
          </p:cNvPr>
          <p:cNvSpPr>
            <a:spLocks noGrp="1"/>
          </p:cNvSpPr>
          <p:nvPr>
            <p:ph type="title"/>
          </p:nvPr>
        </p:nvSpPr>
        <p:spPr/>
        <p:txBody>
          <a:bodyPr/>
          <a:lstStyle/>
          <a:p>
            <a:r>
              <a:rPr lang="en-US" dirty="0"/>
              <a:t>Risk Assessment in PH: Why Is It Important?</a:t>
            </a:r>
          </a:p>
        </p:txBody>
      </p:sp>
      <p:sp>
        <p:nvSpPr>
          <p:cNvPr id="3" name="Content Placeholder 2">
            <a:extLst>
              <a:ext uri="{FF2B5EF4-FFF2-40B4-BE49-F238E27FC236}">
                <a16:creationId xmlns:a16="http://schemas.microsoft.com/office/drawing/2014/main" id="{F62CC6FB-37A5-4F40-9741-1447CBE80A6E}"/>
              </a:ext>
            </a:extLst>
          </p:cNvPr>
          <p:cNvSpPr>
            <a:spLocks noGrp="1"/>
          </p:cNvSpPr>
          <p:nvPr>
            <p:ph idx="1"/>
          </p:nvPr>
        </p:nvSpPr>
        <p:spPr/>
        <p:txBody>
          <a:bodyPr>
            <a:normAutofit fontScale="92500"/>
          </a:bodyPr>
          <a:lstStyle/>
          <a:p>
            <a:r>
              <a:rPr lang="en-US" dirty="0"/>
              <a:t>Patient risk assessment is essential in the management of many chronic diseases</a:t>
            </a:r>
          </a:p>
          <a:p>
            <a:r>
              <a:rPr lang="en-US" dirty="0"/>
              <a:t>Comprehensive patient assessment in PAH allows clinicians to determine the patient’s prognosis, to monitor disease progression and the patient’s response to treatment; it also impacts treatment decisions</a:t>
            </a:r>
          </a:p>
          <a:p>
            <a:r>
              <a:rPr lang="en-US" dirty="0"/>
              <a:t>2015 European Society of Cardiology (ESC)/European Respiratory Society (ERS) Guidelines for pulmonary hypertension (PH) recommend that risk assessment be conducted regularly (every 3–6 months in stable patients) using multiple parameters to evaluate disease progression and patient response to treatment</a:t>
            </a:r>
            <a:r>
              <a:rPr lang="en-US" baseline="30000" dirty="0"/>
              <a:t>1–3</a:t>
            </a:r>
          </a:p>
          <a:p>
            <a:r>
              <a:rPr lang="en-US" dirty="0"/>
              <a:t>Risk assessment in PAH patients should include a range of clinical, hemodynamic, and exercise parameters as there is no single variable that provides definitive prognostic information</a:t>
            </a:r>
          </a:p>
        </p:txBody>
      </p:sp>
    </p:spTree>
    <p:extLst>
      <p:ext uri="{BB962C8B-B14F-4D97-AF65-F5344CB8AC3E}">
        <p14:creationId xmlns:p14="http://schemas.microsoft.com/office/powerpoint/2010/main" val="490403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FBA653-877F-524A-A6E8-2DBEAC4A6681}"/>
              </a:ext>
            </a:extLst>
          </p:cNvPr>
          <p:cNvSpPr>
            <a:spLocks noGrp="1"/>
          </p:cNvSpPr>
          <p:nvPr>
            <p:ph type="title"/>
          </p:nvPr>
        </p:nvSpPr>
        <p:spPr/>
        <p:txBody>
          <a:bodyPr>
            <a:normAutofit/>
          </a:bodyPr>
          <a:lstStyle/>
          <a:p>
            <a:r>
              <a:rPr lang="en-US" dirty="0"/>
              <a:t>Regular Risk Assessment Is Important! </a:t>
            </a:r>
            <a:br>
              <a:rPr lang="en-US" dirty="0"/>
            </a:br>
            <a:r>
              <a:rPr lang="en-US" dirty="0"/>
              <a:t>Why?  </a:t>
            </a:r>
            <a:r>
              <a:rPr lang="en-US" sz="2400" dirty="0"/>
              <a:t>Because CV Changes Start </a:t>
            </a:r>
            <a:r>
              <a:rPr lang="en-US" sz="2400" u="sng" dirty="0"/>
              <a:t>Before</a:t>
            </a:r>
            <a:r>
              <a:rPr lang="en-US" sz="2400" dirty="0"/>
              <a:t> Symptoms Appear </a:t>
            </a:r>
            <a:endParaRPr lang="en-US" dirty="0"/>
          </a:p>
        </p:txBody>
      </p:sp>
      <p:sp>
        <p:nvSpPr>
          <p:cNvPr id="4" name="Footer Placeholder 3">
            <a:extLst>
              <a:ext uri="{FF2B5EF4-FFF2-40B4-BE49-F238E27FC236}">
                <a16:creationId xmlns:a16="http://schemas.microsoft.com/office/drawing/2014/main" id="{B7FAC4D1-37BE-4708-82AF-0B30206CC243}"/>
              </a:ext>
            </a:extLst>
          </p:cNvPr>
          <p:cNvSpPr>
            <a:spLocks noGrp="1"/>
          </p:cNvSpPr>
          <p:nvPr>
            <p:ph type="ftr" sz="quarter" idx="3"/>
          </p:nvPr>
        </p:nvSpPr>
        <p:spPr/>
        <p:txBody>
          <a:bodyPr/>
          <a:lstStyle/>
          <a:p>
            <a:r>
              <a:rPr lang="en-US" dirty="0"/>
              <a:t>Adapted from Austin ED, et al. </a:t>
            </a:r>
            <a:r>
              <a:rPr lang="en-US" i="1" dirty="0"/>
              <a:t>Ann Am </a:t>
            </a:r>
            <a:r>
              <a:rPr lang="en-US" i="1" dirty="0" err="1"/>
              <a:t>Thorac</a:t>
            </a:r>
            <a:r>
              <a:rPr lang="en-US" i="1" dirty="0"/>
              <a:t> Soc. </a:t>
            </a:r>
            <a:r>
              <a:rPr lang="en-US" dirty="0"/>
              <a:t>2014;11(Suppl. 3):S178-S185</a:t>
            </a:r>
          </a:p>
        </p:txBody>
      </p:sp>
      <p:grpSp>
        <p:nvGrpSpPr>
          <p:cNvPr id="17" name="Group 16">
            <a:extLst>
              <a:ext uri="{FF2B5EF4-FFF2-40B4-BE49-F238E27FC236}">
                <a16:creationId xmlns:a16="http://schemas.microsoft.com/office/drawing/2014/main" id="{9C5D04EB-6D5C-4F2F-8C42-FDEFC4527EE4}"/>
              </a:ext>
            </a:extLst>
          </p:cNvPr>
          <p:cNvGrpSpPr/>
          <p:nvPr/>
        </p:nvGrpSpPr>
        <p:grpSpPr>
          <a:xfrm>
            <a:off x="1914680" y="1294876"/>
            <a:ext cx="8362640" cy="5091537"/>
            <a:chOff x="1637944" y="1235242"/>
            <a:chExt cx="8362640" cy="5091537"/>
          </a:xfrm>
        </p:grpSpPr>
        <p:pic>
          <p:nvPicPr>
            <p:cNvPr id="6" name="Picture 5">
              <a:extLst>
                <a:ext uri="{FF2B5EF4-FFF2-40B4-BE49-F238E27FC236}">
                  <a16:creationId xmlns:a16="http://schemas.microsoft.com/office/drawing/2014/main" id="{F1BB7F2A-C807-1A42-A96C-A9BCBD0ED01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8000"/>
                      </a14:imgEffect>
                    </a14:imgLayer>
                  </a14:imgProps>
                </a:ext>
                <a:ext uri="{28A0092B-C50C-407E-A947-70E740481C1C}">
                  <a14:useLocalDpi xmlns:a14="http://schemas.microsoft.com/office/drawing/2010/main"/>
                </a:ext>
              </a:extLst>
            </a:blip>
            <a:stretch>
              <a:fillRect/>
            </a:stretch>
          </p:blipFill>
          <p:spPr>
            <a:xfrm>
              <a:off x="1637944" y="1424543"/>
              <a:ext cx="8362640" cy="4902236"/>
            </a:xfrm>
            <a:prstGeom prst="rect">
              <a:avLst/>
            </a:prstGeom>
          </p:spPr>
        </p:pic>
        <p:sp>
          <p:nvSpPr>
            <p:cNvPr id="2" name="TextBox 1">
              <a:extLst>
                <a:ext uri="{FF2B5EF4-FFF2-40B4-BE49-F238E27FC236}">
                  <a16:creationId xmlns:a16="http://schemas.microsoft.com/office/drawing/2014/main" id="{87478E40-1523-A647-A002-618482822638}"/>
                </a:ext>
              </a:extLst>
            </p:cNvPr>
            <p:cNvSpPr txBox="1"/>
            <p:nvPr/>
          </p:nvSpPr>
          <p:spPr>
            <a:xfrm>
              <a:off x="4788558" y="1275347"/>
              <a:ext cx="300082" cy="369332"/>
            </a:xfrm>
            <a:prstGeom prst="rect">
              <a:avLst/>
            </a:prstGeom>
            <a:noFill/>
          </p:spPr>
          <p:txBody>
            <a:bodyPr wrap="none" rtlCol="0">
              <a:spAutoFit/>
            </a:bodyPr>
            <a:lstStyle/>
            <a:p>
              <a:r>
                <a:rPr lang="en-US" dirty="0"/>
                <a:t>*</a:t>
              </a:r>
            </a:p>
          </p:txBody>
        </p:sp>
        <p:sp>
          <p:nvSpPr>
            <p:cNvPr id="8" name="TextBox 7">
              <a:extLst>
                <a:ext uri="{FF2B5EF4-FFF2-40B4-BE49-F238E27FC236}">
                  <a16:creationId xmlns:a16="http://schemas.microsoft.com/office/drawing/2014/main" id="{147FA4DC-5834-6744-B2F7-4AC3ABE95BB9}"/>
                </a:ext>
              </a:extLst>
            </p:cNvPr>
            <p:cNvSpPr txBox="1"/>
            <p:nvPr/>
          </p:nvSpPr>
          <p:spPr>
            <a:xfrm>
              <a:off x="7383369" y="1235242"/>
              <a:ext cx="300082" cy="369332"/>
            </a:xfrm>
            <a:prstGeom prst="rect">
              <a:avLst/>
            </a:prstGeom>
            <a:noFill/>
          </p:spPr>
          <p:txBody>
            <a:bodyPr wrap="none" rtlCol="0">
              <a:spAutoFit/>
            </a:bodyPr>
            <a:lstStyle/>
            <a:p>
              <a:r>
                <a:rPr lang="en-US" dirty="0"/>
                <a:t>*</a:t>
              </a:r>
            </a:p>
          </p:txBody>
        </p:sp>
        <p:sp>
          <p:nvSpPr>
            <p:cNvPr id="10" name="Rectangle 9">
              <a:extLst>
                <a:ext uri="{FF2B5EF4-FFF2-40B4-BE49-F238E27FC236}">
                  <a16:creationId xmlns:a16="http://schemas.microsoft.com/office/drawing/2014/main" id="{CD401F54-2FC3-D04C-884E-EEA16AD4305B}"/>
                </a:ext>
              </a:extLst>
            </p:cNvPr>
            <p:cNvSpPr/>
            <p:nvPr/>
          </p:nvSpPr>
          <p:spPr>
            <a:xfrm>
              <a:off x="3945276" y="1235242"/>
              <a:ext cx="3738175" cy="5627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4E24E1-CED1-CB44-83E0-DBDAE418B898}"/>
                </a:ext>
              </a:extLst>
            </p:cNvPr>
            <p:cNvSpPr/>
            <p:nvPr/>
          </p:nvSpPr>
          <p:spPr>
            <a:xfrm>
              <a:off x="4428162" y="1818526"/>
              <a:ext cx="205483" cy="3904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1066051-4796-1048-8989-D6F1B48823DE}"/>
                </a:ext>
              </a:extLst>
            </p:cNvPr>
            <p:cNvSpPr/>
            <p:nvPr/>
          </p:nvSpPr>
          <p:spPr>
            <a:xfrm>
              <a:off x="6976154" y="1797978"/>
              <a:ext cx="296422" cy="4006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8258633-C26A-044B-B668-1F422C702105}"/>
                </a:ext>
              </a:extLst>
            </p:cNvPr>
            <p:cNvSpPr txBox="1"/>
            <p:nvPr/>
          </p:nvSpPr>
          <p:spPr>
            <a:xfrm>
              <a:off x="7774565" y="1254254"/>
              <a:ext cx="2112501" cy="553998"/>
            </a:xfrm>
            <a:prstGeom prst="rect">
              <a:avLst/>
            </a:prstGeom>
            <a:solidFill>
              <a:schemeClr val="bg1"/>
            </a:solidFill>
          </p:spPr>
          <p:txBody>
            <a:bodyPr wrap="none" rtlCol="0">
              <a:spAutoFit/>
            </a:bodyPr>
            <a:lstStyle/>
            <a:p>
              <a:pPr algn="ctr"/>
              <a:r>
                <a:rPr lang="en-US" dirty="0"/>
                <a:t>Treatment Window</a:t>
              </a:r>
            </a:p>
            <a:p>
              <a:pPr algn="ctr"/>
              <a:r>
                <a:rPr lang="en-US" sz="1200" dirty="0"/>
                <a:t>(Under Current Guidelines)</a:t>
              </a:r>
            </a:p>
          </p:txBody>
        </p:sp>
      </p:grpSp>
    </p:spTree>
    <p:extLst>
      <p:ext uri="{BB962C8B-B14F-4D97-AF65-F5344CB8AC3E}">
        <p14:creationId xmlns:p14="http://schemas.microsoft.com/office/powerpoint/2010/main" val="3372669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3DCC8-9E02-44C2-84DE-2B5602ECFF41}"/>
              </a:ext>
            </a:extLst>
          </p:cNvPr>
          <p:cNvSpPr>
            <a:spLocks noGrp="1"/>
          </p:cNvSpPr>
          <p:nvPr>
            <p:ph type="title"/>
          </p:nvPr>
        </p:nvSpPr>
        <p:spPr>
          <a:xfrm>
            <a:off x="609600" y="0"/>
            <a:ext cx="11144250" cy="1185577"/>
          </a:xfrm>
        </p:spPr>
        <p:txBody>
          <a:bodyPr/>
          <a:lstStyle/>
          <a:p>
            <a:r>
              <a:rPr lang="en-US" dirty="0"/>
              <a:t>Initial Risk Assessment Correlates With Survival in PAH</a:t>
            </a:r>
          </a:p>
        </p:txBody>
      </p:sp>
      <p:sp>
        <p:nvSpPr>
          <p:cNvPr id="5" name="Footer Placeholder 4">
            <a:extLst>
              <a:ext uri="{FF2B5EF4-FFF2-40B4-BE49-F238E27FC236}">
                <a16:creationId xmlns:a16="http://schemas.microsoft.com/office/drawing/2014/main" id="{6A729F16-134C-4889-8792-E78BA65D5999}"/>
              </a:ext>
            </a:extLst>
          </p:cNvPr>
          <p:cNvSpPr>
            <a:spLocks noGrp="1"/>
          </p:cNvSpPr>
          <p:nvPr>
            <p:ph type="ftr" sz="quarter" idx="3"/>
          </p:nvPr>
        </p:nvSpPr>
        <p:spPr/>
        <p:txBody>
          <a:bodyPr/>
          <a:lstStyle/>
          <a:p>
            <a:pPr marL="228600" indent="-228600">
              <a:buFont typeface="+mj-lt"/>
              <a:buAutoNum type="arabicPeriod"/>
            </a:pPr>
            <a:r>
              <a:rPr lang="fr-FR" dirty="0" err="1"/>
              <a:t>Kylhammar</a:t>
            </a:r>
            <a:r>
              <a:rPr lang="fr-FR" dirty="0"/>
              <a:t> D, et al. </a:t>
            </a:r>
            <a:r>
              <a:rPr lang="fr-FR" i="1" dirty="0" err="1"/>
              <a:t>Eur</a:t>
            </a:r>
            <a:r>
              <a:rPr lang="fr-FR" i="1" dirty="0"/>
              <a:t> </a:t>
            </a:r>
            <a:r>
              <a:rPr lang="fr-FR" i="1" dirty="0" err="1"/>
              <a:t>Heart</a:t>
            </a:r>
            <a:r>
              <a:rPr lang="fr-FR" i="1" dirty="0"/>
              <a:t> J. </a:t>
            </a:r>
            <a:r>
              <a:rPr lang="fr-FR" dirty="0"/>
              <a:t>2018;39(47):4175-4181 </a:t>
            </a:r>
          </a:p>
          <a:p>
            <a:pPr marL="228600" indent="-228600">
              <a:buFont typeface="+mj-lt"/>
              <a:buAutoNum type="arabicPeriod"/>
            </a:pPr>
            <a:r>
              <a:rPr lang="fr-FR" dirty="0" err="1"/>
              <a:t>Boucly</a:t>
            </a:r>
            <a:r>
              <a:rPr lang="fr-FR" dirty="0"/>
              <a:t> A, et al. </a:t>
            </a:r>
            <a:r>
              <a:rPr lang="fr-FR" i="1" dirty="0" err="1"/>
              <a:t>Eur</a:t>
            </a:r>
            <a:r>
              <a:rPr lang="fr-FR" i="1" dirty="0"/>
              <a:t> </a:t>
            </a:r>
            <a:r>
              <a:rPr lang="fr-FR" i="1" dirty="0" err="1"/>
              <a:t>Respir</a:t>
            </a:r>
            <a:r>
              <a:rPr lang="fr-FR" i="1" dirty="0"/>
              <a:t> J. </a:t>
            </a:r>
            <a:r>
              <a:rPr lang="fr-FR" dirty="0"/>
              <a:t>2017;50(2):1700889. </a:t>
            </a:r>
          </a:p>
          <a:p>
            <a:pPr marL="228600" indent="-228600">
              <a:buFont typeface="+mj-lt"/>
              <a:buAutoNum type="arabicPeriod"/>
            </a:pPr>
            <a:r>
              <a:rPr lang="fr-FR" dirty="0" err="1"/>
              <a:t>Hoeper</a:t>
            </a:r>
            <a:r>
              <a:rPr lang="fr-FR" dirty="0"/>
              <a:t> MM, et al. </a:t>
            </a:r>
            <a:r>
              <a:rPr lang="fr-FR" i="1" dirty="0" err="1"/>
              <a:t>Eur</a:t>
            </a:r>
            <a:r>
              <a:rPr lang="fr-FR" i="1" dirty="0"/>
              <a:t> </a:t>
            </a:r>
            <a:r>
              <a:rPr lang="fr-FR" i="1" dirty="0" err="1"/>
              <a:t>Respir</a:t>
            </a:r>
            <a:r>
              <a:rPr lang="fr-FR" i="1" dirty="0"/>
              <a:t> J. </a:t>
            </a:r>
            <a:r>
              <a:rPr lang="fr-FR" dirty="0"/>
              <a:t>2017;50(2):1700740.</a:t>
            </a:r>
          </a:p>
        </p:txBody>
      </p:sp>
      <p:grpSp>
        <p:nvGrpSpPr>
          <p:cNvPr id="344" name="Group 343"/>
          <p:cNvGrpSpPr/>
          <p:nvPr/>
        </p:nvGrpSpPr>
        <p:grpSpPr>
          <a:xfrm>
            <a:off x="1205186" y="1047672"/>
            <a:ext cx="9781628" cy="4229100"/>
            <a:chOff x="130402" y="1088905"/>
            <a:chExt cx="8860036" cy="3490646"/>
          </a:xfrm>
        </p:grpSpPr>
        <p:sp>
          <p:nvSpPr>
            <p:cNvPr id="258" name="Text Placeholder 10">
              <a:extLst>
                <a:ext uri="{FF2B5EF4-FFF2-40B4-BE49-F238E27FC236}">
                  <a16:creationId xmlns:a16="http://schemas.microsoft.com/office/drawing/2014/main" id="{E640F176-6539-47CB-8C58-A9DCC7C1BB1F}"/>
                </a:ext>
              </a:extLst>
            </p:cNvPr>
            <p:cNvSpPr txBox="1">
              <a:spLocks/>
            </p:cNvSpPr>
            <p:nvPr/>
          </p:nvSpPr>
          <p:spPr>
            <a:xfrm>
              <a:off x="3134196" y="1157796"/>
              <a:ext cx="2868680" cy="500137"/>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French Pulmonary Hypertension Registry</a:t>
              </a:r>
              <a:r>
                <a:rPr lang="en-US" sz="1400" b="1" baseline="30000" dirty="0">
                  <a:latin typeface="Arial"/>
                  <a:ea typeface="ＭＳ Ｐゴシック" pitchFamily="-109" charset="-128"/>
                  <a:cs typeface="Arial" pitchFamily="34" charset="0"/>
                </a:rPr>
                <a:t>2</a:t>
              </a:r>
              <a:endParaRPr lang="en-US" sz="1400" b="1" dirty="0">
                <a:latin typeface="Arial"/>
                <a:ea typeface="ＭＳ Ｐゴシック" pitchFamily="-109" charset="-128"/>
                <a:cs typeface="Arial" pitchFamily="34" charset="0"/>
              </a:endParaRPr>
            </a:p>
          </p:txBody>
        </p:sp>
        <p:sp>
          <p:nvSpPr>
            <p:cNvPr id="265" name="Rectangle 264"/>
            <p:cNvSpPr/>
            <p:nvPr/>
          </p:nvSpPr>
          <p:spPr>
            <a:xfrm>
              <a:off x="3113148" y="1088905"/>
              <a:ext cx="2910724" cy="3477220"/>
            </a:xfrm>
            <a:prstGeom prst="rect">
              <a:avLst/>
            </a:pr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6" name="Text Placeholder 10">
              <a:extLst>
                <a:ext uri="{FF2B5EF4-FFF2-40B4-BE49-F238E27FC236}">
                  <a16:creationId xmlns:a16="http://schemas.microsoft.com/office/drawing/2014/main" id="{E640F176-6539-47CB-8C58-A9DCC7C1BB1F}"/>
                </a:ext>
              </a:extLst>
            </p:cNvPr>
            <p:cNvSpPr txBox="1">
              <a:spLocks/>
            </p:cNvSpPr>
            <p:nvPr/>
          </p:nvSpPr>
          <p:spPr>
            <a:xfrm>
              <a:off x="6227018" y="1157796"/>
              <a:ext cx="2477981" cy="284693"/>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COMPERA</a:t>
              </a:r>
              <a:r>
                <a:rPr lang="en-US" sz="1400" b="1" baseline="30000" dirty="0">
                  <a:latin typeface="Arial"/>
                  <a:ea typeface="ＭＳ Ｐゴシック" pitchFamily="-109" charset="-128"/>
                  <a:cs typeface="Arial" pitchFamily="34" charset="0"/>
                </a:rPr>
                <a:t>3</a:t>
              </a:r>
              <a:endParaRPr lang="en-US" sz="1400" b="1" dirty="0">
                <a:latin typeface="Arial"/>
                <a:ea typeface="ＭＳ Ｐゴシック" pitchFamily="-109" charset="-128"/>
                <a:cs typeface="Arial" pitchFamily="34" charset="0"/>
              </a:endParaRPr>
            </a:p>
          </p:txBody>
        </p:sp>
        <p:sp>
          <p:nvSpPr>
            <p:cNvPr id="267" name="Rectangle 266"/>
            <p:cNvSpPr/>
            <p:nvPr/>
          </p:nvSpPr>
          <p:spPr>
            <a:xfrm>
              <a:off x="6079714" y="1088905"/>
              <a:ext cx="2910724" cy="3477220"/>
            </a:xfrm>
            <a:prstGeom prst="rect">
              <a:avLst/>
            </a:pr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8" name="Rectangle 267"/>
            <p:cNvSpPr/>
            <p:nvPr/>
          </p:nvSpPr>
          <p:spPr>
            <a:xfrm>
              <a:off x="146582" y="1088905"/>
              <a:ext cx="2910724" cy="3490646"/>
            </a:xfrm>
            <a:prstGeom prst="rect">
              <a:avLst/>
            </a:prstGeom>
            <a:ln w="190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9" name="Text Placeholder 10">
              <a:extLst>
                <a:ext uri="{FF2B5EF4-FFF2-40B4-BE49-F238E27FC236}">
                  <a16:creationId xmlns:a16="http://schemas.microsoft.com/office/drawing/2014/main" id="{E640F176-6539-47CB-8C58-A9DCC7C1BB1F}"/>
                </a:ext>
              </a:extLst>
            </p:cNvPr>
            <p:cNvSpPr txBox="1">
              <a:spLocks/>
            </p:cNvSpPr>
            <p:nvPr/>
          </p:nvSpPr>
          <p:spPr>
            <a:xfrm>
              <a:off x="362953" y="1157796"/>
              <a:ext cx="2477981" cy="284693"/>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Swedish PAH Register</a:t>
              </a:r>
              <a:r>
                <a:rPr lang="en-US" sz="1400" b="1" baseline="30000" dirty="0">
                  <a:latin typeface="Arial"/>
                  <a:ea typeface="ＭＳ Ｐゴシック" pitchFamily="-109" charset="-128"/>
                  <a:cs typeface="Arial" pitchFamily="34" charset="0"/>
                </a:rPr>
                <a:t>1</a:t>
              </a:r>
              <a:endParaRPr lang="en-US" sz="1400" dirty="0">
                <a:latin typeface="Arial"/>
                <a:ea typeface="ＭＳ Ｐゴシック" pitchFamily="-109" charset="-128"/>
                <a:cs typeface="Arial" pitchFamily="34" charset="0"/>
              </a:endParaRPr>
            </a:p>
          </p:txBody>
        </p:sp>
        <p:sp>
          <p:nvSpPr>
            <p:cNvPr id="146" name="TextBox 145"/>
            <p:cNvSpPr txBox="1"/>
            <p:nvPr/>
          </p:nvSpPr>
          <p:spPr>
            <a:xfrm rot="16200000">
              <a:off x="-817295" y="2754283"/>
              <a:ext cx="2141616" cy="246221"/>
            </a:xfrm>
            <a:prstGeom prst="rect">
              <a:avLst/>
            </a:prstGeom>
            <a:noFill/>
            <a:effectLst/>
          </p:spPr>
          <p:txBody>
            <a:bodyPr wrap="square" rtlCol="0">
              <a:spAutoFit/>
            </a:bodyPr>
            <a:lstStyle/>
            <a:p>
              <a:pPr algn="ctr" defTabSz="914378" fontAlgn="base">
                <a:spcBef>
                  <a:spcPct val="0"/>
                </a:spcBef>
                <a:spcAft>
                  <a:spcPct val="0"/>
                </a:spcAft>
                <a:defRPr/>
              </a:pPr>
              <a:r>
                <a:rPr lang="en-US" sz="1000" b="1" dirty="0">
                  <a:latin typeface="Arial"/>
                  <a:ea typeface="MS PGothic" pitchFamily="34" charset="-128"/>
                </a:rPr>
                <a:t>Survival (%)</a:t>
              </a:r>
            </a:p>
          </p:txBody>
        </p:sp>
        <p:sp>
          <p:nvSpPr>
            <p:cNvPr id="147" name="TextBox 146"/>
            <p:cNvSpPr txBox="1"/>
            <p:nvPr/>
          </p:nvSpPr>
          <p:spPr>
            <a:xfrm>
              <a:off x="631451" y="4187870"/>
              <a:ext cx="2149391" cy="246221"/>
            </a:xfrm>
            <a:prstGeom prst="rect">
              <a:avLst/>
            </a:prstGeom>
            <a:noFill/>
            <a:effectLst/>
          </p:spPr>
          <p:txBody>
            <a:bodyPr wrap="square" rtlCol="0">
              <a:spAutoFit/>
            </a:bodyPr>
            <a:lstStyle/>
            <a:p>
              <a:pPr algn="ctr" defTabSz="914378" fontAlgn="base">
                <a:spcBef>
                  <a:spcPct val="0"/>
                </a:spcBef>
                <a:spcAft>
                  <a:spcPct val="0"/>
                </a:spcAft>
                <a:defRPr/>
              </a:pPr>
              <a:r>
                <a:rPr lang="en-US" sz="1000" b="1" dirty="0">
                  <a:latin typeface="Arial"/>
                  <a:ea typeface="MS PGothic" pitchFamily="34" charset="-128"/>
                </a:rPr>
                <a:t>Years</a:t>
              </a:r>
            </a:p>
          </p:txBody>
        </p:sp>
        <p:grpSp>
          <p:nvGrpSpPr>
            <p:cNvPr id="270" name="Group 269"/>
            <p:cNvGrpSpPr/>
            <p:nvPr/>
          </p:nvGrpSpPr>
          <p:grpSpPr>
            <a:xfrm>
              <a:off x="527789" y="3998832"/>
              <a:ext cx="2376578" cy="246221"/>
              <a:chOff x="527789" y="3905522"/>
              <a:chExt cx="2376578" cy="246221"/>
            </a:xfrm>
          </p:grpSpPr>
          <p:sp>
            <p:nvSpPr>
              <p:cNvPr id="190" name="TextBox 189"/>
              <p:cNvSpPr txBox="1"/>
              <p:nvPr/>
            </p:nvSpPr>
            <p:spPr>
              <a:xfrm>
                <a:off x="527789"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0</a:t>
                </a:r>
              </a:p>
            </p:txBody>
          </p:sp>
          <p:sp>
            <p:nvSpPr>
              <p:cNvPr id="191" name="TextBox 190"/>
              <p:cNvSpPr txBox="1"/>
              <p:nvPr/>
            </p:nvSpPr>
            <p:spPr>
              <a:xfrm>
                <a:off x="950456"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1</a:t>
                </a:r>
              </a:p>
            </p:txBody>
          </p:sp>
          <p:sp>
            <p:nvSpPr>
              <p:cNvPr id="192" name="TextBox 191"/>
              <p:cNvSpPr txBox="1"/>
              <p:nvPr/>
            </p:nvSpPr>
            <p:spPr>
              <a:xfrm>
                <a:off x="1383855"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2</a:t>
                </a:r>
              </a:p>
            </p:txBody>
          </p:sp>
          <p:sp>
            <p:nvSpPr>
              <p:cNvPr id="193" name="TextBox 192"/>
              <p:cNvSpPr txBox="1"/>
              <p:nvPr/>
            </p:nvSpPr>
            <p:spPr>
              <a:xfrm>
                <a:off x="1801153"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3</a:t>
                </a:r>
              </a:p>
            </p:txBody>
          </p:sp>
          <p:sp>
            <p:nvSpPr>
              <p:cNvPr id="194" name="TextBox 193"/>
              <p:cNvSpPr txBox="1"/>
              <p:nvPr/>
            </p:nvSpPr>
            <p:spPr>
              <a:xfrm>
                <a:off x="2226504"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4</a:t>
                </a:r>
              </a:p>
            </p:txBody>
          </p:sp>
          <p:sp>
            <p:nvSpPr>
              <p:cNvPr id="195" name="TextBox 194"/>
              <p:cNvSpPr txBox="1"/>
              <p:nvPr/>
            </p:nvSpPr>
            <p:spPr>
              <a:xfrm>
                <a:off x="2649169"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5</a:t>
                </a:r>
              </a:p>
            </p:txBody>
          </p:sp>
        </p:grpSp>
        <p:grpSp>
          <p:nvGrpSpPr>
            <p:cNvPr id="271" name="Group 270"/>
            <p:cNvGrpSpPr/>
            <p:nvPr/>
          </p:nvGrpSpPr>
          <p:grpSpPr>
            <a:xfrm>
              <a:off x="278885" y="1693402"/>
              <a:ext cx="396262" cy="2379233"/>
              <a:chOff x="278885" y="1534775"/>
              <a:chExt cx="396262" cy="2379233"/>
            </a:xfrm>
          </p:grpSpPr>
          <p:sp>
            <p:nvSpPr>
              <p:cNvPr id="184" name="TextBox 183"/>
              <p:cNvSpPr txBox="1"/>
              <p:nvPr/>
            </p:nvSpPr>
            <p:spPr>
              <a:xfrm>
                <a:off x="349417" y="2387980"/>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60</a:t>
                </a:r>
              </a:p>
            </p:txBody>
          </p:sp>
          <p:sp>
            <p:nvSpPr>
              <p:cNvPr id="185" name="TextBox 184"/>
              <p:cNvSpPr txBox="1"/>
              <p:nvPr/>
            </p:nvSpPr>
            <p:spPr>
              <a:xfrm>
                <a:off x="419949" y="3667787"/>
                <a:ext cx="255198"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0</a:t>
                </a:r>
              </a:p>
            </p:txBody>
          </p:sp>
          <p:sp>
            <p:nvSpPr>
              <p:cNvPr id="186" name="TextBox 185"/>
              <p:cNvSpPr txBox="1"/>
              <p:nvPr/>
            </p:nvSpPr>
            <p:spPr>
              <a:xfrm>
                <a:off x="278885" y="1534775"/>
                <a:ext cx="396262"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100</a:t>
                </a:r>
              </a:p>
            </p:txBody>
          </p:sp>
          <p:sp>
            <p:nvSpPr>
              <p:cNvPr id="187" name="TextBox 186"/>
              <p:cNvSpPr txBox="1"/>
              <p:nvPr/>
            </p:nvSpPr>
            <p:spPr>
              <a:xfrm>
                <a:off x="349417" y="1961378"/>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80</a:t>
                </a:r>
              </a:p>
            </p:txBody>
          </p:sp>
          <p:sp>
            <p:nvSpPr>
              <p:cNvPr id="188" name="TextBox 187"/>
              <p:cNvSpPr txBox="1"/>
              <p:nvPr/>
            </p:nvSpPr>
            <p:spPr>
              <a:xfrm>
                <a:off x="349417" y="2814583"/>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40</a:t>
                </a:r>
              </a:p>
            </p:txBody>
          </p:sp>
          <p:sp>
            <p:nvSpPr>
              <p:cNvPr id="189" name="TextBox 188"/>
              <p:cNvSpPr txBox="1"/>
              <p:nvPr/>
            </p:nvSpPr>
            <p:spPr>
              <a:xfrm>
                <a:off x="349417" y="3241186"/>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20</a:t>
                </a:r>
              </a:p>
            </p:txBody>
          </p:sp>
        </p:grpSp>
        <p:grpSp>
          <p:nvGrpSpPr>
            <p:cNvPr id="304" name="Group 303"/>
            <p:cNvGrpSpPr/>
            <p:nvPr/>
          </p:nvGrpSpPr>
          <p:grpSpPr>
            <a:xfrm>
              <a:off x="623399" y="1800096"/>
              <a:ext cx="2268424" cy="2219491"/>
              <a:chOff x="623399" y="1706786"/>
              <a:chExt cx="2268424" cy="2219491"/>
            </a:xfrm>
          </p:grpSpPr>
          <p:cxnSp>
            <p:nvCxnSpPr>
              <p:cNvPr id="170" name="Straight Connector 169"/>
              <p:cNvCxnSpPr/>
              <p:nvPr/>
            </p:nvCxnSpPr>
            <p:spPr>
              <a:xfrm>
                <a:off x="658283" y="1706786"/>
                <a:ext cx="0" cy="2135123"/>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1" name="Straight Connector 170"/>
              <p:cNvCxnSpPr/>
              <p:nvPr/>
            </p:nvCxnSpPr>
            <p:spPr>
              <a:xfrm>
                <a:off x="655600" y="3841909"/>
                <a:ext cx="2236223"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2" name="Straight Connector 171"/>
              <p:cNvCxnSpPr/>
              <p:nvPr/>
            </p:nvCxnSpPr>
            <p:spPr>
              <a:xfrm>
                <a:off x="623399" y="1713275"/>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3" name="Straight Connector 172"/>
              <p:cNvCxnSpPr/>
              <p:nvPr/>
            </p:nvCxnSpPr>
            <p:spPr>
              <a:xfrm>
                <a:off x="623399" y="213900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4" name="Straight Connector 173"/>
              <p:cNvCxnSpPr/>
              <p:nvPr/>
            </p:nvCxnSpPr>
            <p:spPr>
              <a:xfrm>
                <a:off x="623399" y="256472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5" name="Straight Connector 174"/>
              <p:cNvCxnSpPr/>
              <p:nvPr/>
            </p:nvCxnSpPr>
            <p:spPr>
              <a:xfrm>
                <a:off x="623399" y="299045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6" name="Straight Connector 175"/>
              <p:cNvCxnSpPr/>
              <p:nvPr/>
            </p:nvCxnSpPr>
            <p:spPr>
              <a:xfrm>
                <a:off x="623399" y="384190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7" name="Straight Connector 176"/>
              <p:cNvCxnSpPr/>
              <p:nvPr/>
            </p:nvCxnSpPr>
            <p:spPr>
              <a:xfrm rot="16200000">
                <a:off x="616100"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8" name="Straight Connector 177"/>
              <p:cNvCxnSpPr/>
              <p:nvPr/>
            </p:nvCxnSpPr>
            <p:spPr>
              <a:xfrm>
                <a:off x="623399" y="341618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9" name="Straight Connector 178"/>
              <p:cNvCxnSpPr/>
              <p:nvPr/>
            </p:nvCxnSpPr>
            <p:spPr>
              <a:xfrm rot="16200000">
                <a:off x="1039538"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0" name="Straight Connector 179"/>
              <p:cNvCxnSpPr/>
              <p:nvPr/>
            </p:nvCxnSpPr>
            <p:spPr>
              <a:xfrm rot="16200000">
                <a:off x="1462976"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1" name="Straight Connector 180"/>
              <p:cNvCxnSpPr/>
              <p:nvPr/>
            </p:nvCxnSpPr>
            <p:spPr>
              <a:xfrm rot="16200000">
                <a:off x="1886414"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2" name="Straight Connector 181"/>
              <p:cNvCxnSpPr/>
              <p:nvPr/>
            </p:nvCxnSpPr>
            <p:spPr>
              <a:xfrm rot="16200000">
                <a:off x="2309852"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3" name="Straight Connector 182"/>
              <p:cNvCxnSpPr/>
              <p:nvPr/>
            </p:nvCxnSpPr>
            <p:spPr>
              <a:xfrm rot="16200000">
                <a:off x="2733291"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153" name="TextBox 5"/>
            <p:cNvSpPr txBox="1"/>
            <p:nvPr/>
          </p:nvSpPr>
          <p:spPr>
            <a:xfrm>
              <a:off x="1856119" y="2150212"/>
              <a:ext cx="1228221" cy="246221"/>
            </a:xfrm>
            <a:prstGeom prst="rect">
              <a:avLst/>
            </a:prstGeom>
            <a:noFill/>
            <a:effectLst/>
          </p:spPr>
          <p:txBody>
            <a:bodyPr wrap="none" rtlCol="0" anchor="b" anchorCtr="0">
              <a:spAutoFit/>
            </a:bodyPr>
            <a:lstStyle/>
            <a:p>
              <a:pPr defTabSz="914378" fontAlgn="base">
                <a:spcBef>
                  <a:spcPct val="0"/>
                </a:spcBef>
                <a:spcAft>
                  <a:spcPct val="0"/>
                </a:spcAft>
                <a:defRPr/>
              </a:pPr>
              <a:r>
                <a:rPr lang="en-US" sz="1000" dirty="0">
                  <a:latin typeface="Arial"/>
                  <a:ea typeface="MS PGothic" pitchFamily="34" charset="-128"/>
                </a:rPr>
                <a:t>Log rank, P&lt;0.001</a:t>
              </a:r>
            </a:p>
          </p:txBody>
        </p:sp>
        <p:grpSp>
          <p:nvGrpSpPr>
            <p:cNvPr id="306" name="Group 305"/>
            <p:cNvGrpSpPr/>
            <p:nvPr/>
          </p:nvGrpSpPr>
          <p:grpSpPr>
            <a:xfrm>
              <a:off x="703441" y="3291447"/>
              <a:ext cx="1266939" cy="553998"/>
              <a:chOff x="703441" y="3198137"/>
              <a:chExt cx="1266939" cy="553998"/>
            </a:xfrm>
          </p:grpSpPr>
          <p:sp>
            <p:nvSpPr>
              <p:cNvPr id="159" name="TextBox 5"/>
              <p:cNvSpPr txBox="1"/>
              <p:nvPr/>
            </p:nvSpPr>
            <p:spPr>
              <a:xfrm>
                <a:off x="824725" y="3198137"/>
                <a:ext cx="1145655" cy="553998"/>
              </a:xfrm>
              <a:prstGeom prst="rect">
                <a:avLst/>
              </a:prstGeom>
              <a:noFill/>
              <a:effectLst/>
            </p:spPr>
            <p:txBody>
              <a:bodyPr wrap="square" rtlCol="0" anchor="b" anchorCtr="0">
                <a:spAutoFit/>
              </a:bodyPr>
              <a:lstStyle/>
              <a:p>
                <a:pPr defTabSz="914378" fontAlgn="base">
                  <a:spcBef>
                    <a:spcPct val="0"/>
                  </a:spcBef>
                  <a:spcAft>
                    <a:spcPct val="0"/>
                  </a:spcAft>
                  <a:defRPr/>
                </a:pPr>
                <a:r>
                  <a:rPr lang="en-US" sz="1000" dirty="0">
                    <a:latin typeface="Arial"/>
                    <a:ea typeface="MS PGothic" pitchFamily="34" charset="-128"/>
                  </a:rPr>
                  <a:t>Low risk</a:t>
                </a:r>
              </a:p>
              <a:p>
                <a:pPr defTabSz="914378" fontAlgn="base">
                  <a:spcBef>
                    <a:spcPct val="0"/>
                  </a:spcBef>
                  <a:spcAft>
                    <a:spcPct val="0"/>
                  </a:spcAft>
                  <a:defRPr/>
                </a:pPr>
                <a:r>
                  <a:rPr lang="en-US" sz="1000" dirty="0">
                    <a:latin typeface="Arial"/>
                    <a:ea typeface="MS PGothic" pitchFamily="34" charset="-128"/>
                  </a:rPr>
                  <a:t>Intermediate risk</a:t>
                </a:r>
              </a:p>
              <a:p>
                <a:pPr defTabSz="914378" fontAlgn="base">
                  <a:spcBef>
                    <a:spcPct val="0"/>
                  </a:spcBef>
                  <a:spcAft>
                    <a:spcPct val="0"/>
                  </a:spcAft>
                  <a:defRPr/>
                </a:pPr>
                <a:r>
                  <a:rPr lang="en-US" sz="1000" dirty="0">
                    <a:latin typeface="Arial"/>
                    <a:ea typeface="MS PGothic" pitchFamily="34" charset="-128"/>
                  </a:rPr>
                  <a:t>High risk</a:t>
                </a:r>
              </a:p>
            </p:txBody>
          </p:sp>
          <p:grpSp>
            <p:nvGrpSpPr>
              <p:cNvPr id="160" name="Group 228"/>
              <p:cNvGrpSpPr/>
              <p:nvPr/>
            </p:nvGrpSpPr>
            <p:grpSpPr>
              <a:xfrm>
                <a:off x="703441" y="3381008"/>
                <a:ext cx="181529" cy="283430"/>
                <a:chOff x="700179" y="2575021"/>
                <a:chExt cx="109771" cy="212573"/>
              </a:xfrm>
            </p:grpSpPr>
            <p:cxnSp>
              <p:nvCxnSpPr>
                <p:cNvPr id="161" name="Straight Connector 160"/>
                <p:cNvCxnSpPr/>
                <p:nvPr/>
              </p:nvCxnSpPr>
              <p:spPr>
                <a:xfrm flipH="1">
                  <a:off x="700179" y="2575021"/>
                  <a:ext cx="109771" cy="0"/>
                </a:xfrm>
                <a:prstGeom prst="line">
                  <a:avLst/>
                </a:prstGeom>
                <a:ln w="19050">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62" name="Straight Connector 161"/>
                <p:cNvCxnSpPr/>
                <p:nvPr/>
              </p:nvCxnSpPr>
              <p:spPr>
                <a:xfrm flipH="1">
                  <a:off x="700179" y="2692669"/>
                  <a:ext cx="109771" cy="0"/>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163" name="Straight Connector 162"/>
                <p:cNvCxnSpPr/>
                <p:nvPr/>
              </p:nvCxnSpPr>
              <p:spPr>
                <a:xfrm flipH="1">
                  <a:off x="700179" y="2787594"/>
                  <a:ext cx="109771"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grpSp>
        </p:grpSp>
        <p:grpSp>
          <p:nvGrpSpPr>
            <p:cNvPr id="308" name="Group 307"/>
            <p:cNvGrpSpPr/>
            <p:nvPr/>
          </p:nvGrpSpPr>
          <p:grpSpPr>
            <a:xfrm>
              <a:off x="655027" y="1581900"/>
              <a:ext cx="2452517" cy="2278681"/>
              <a:chOff x="655027" y="1488590"/>
              <a:chExt cx="2452517" cy="2278681"/>
            </a:xfrm>
          </p:grpSpPr>
          <p:sp>
            <p:nvSpPr>
              <p:cNvPr id="312" name="Freeform 311"/>
              <p:cNvSpPr/>
              <p:nvPr/>
            </p:nvSpPr>
            <p:spPr>
              <a:xfrm>
                <a:off x="658599" y="1718970"/>
                <a:ext cx="2237780" cy="2048301"/>
              </a:xfrm>
              <a:custGeom>
                <a:avLst/>
                <a:gdLst>
                  <a:gd name="connsiteX0" fmla="*/ 5967413 w 5967413"/>
                  <a:gd name="connsiteY0" fmla="*/ 2200275 h 2200275"/>
                  <a:gd name="connsiteX1" fmla="*/ 4924425 w 5967413"/>
                  <a:gd name="connsiteY1" fmla="*/ 2200275 h 2200275"/>
                  <a:gd name="connsiteX2" fmla="*/ 4919663 w 5967413"/>
                  <a:gd name="connsiteY2" fmla="*/ 2052637 h 2200275"/>
                  <a:gd name="connsiteX3" fmla="*/ 4367213 w 5967413"/>
                  <a:gd name="connsiteY3" fmla="*/ 2047875 h 2200275"/>
                  <a:gd name="connsiteX4" fmla="*/ 4367213 w 5967413"/>
                  <a:gd name="connsiteY4" fmla="*/ 1905000 h 2200275"/>
                  <a:gd name="connsiteX5" fmla="*/ 4171950 w 5967413"/>
                  <a:gd name="connsiteY5" fmla="*/ 1905000 h 2200275"/>
                  <a:gd name="connsiteX6" fmla="*/ 4171950 w 5967413"/>
                  <a:gd name="connsiteY6" fmla="*/ 1757362 h 2200275"/>
                  <a:gd name="connsiteX7" fmla="*/ 3043238 w 5967413"/>
                  <a:gd name="connsiteY7" fmla="*/ 1757362 h 2200275"/>
                  <a:gd name="connsiteX8" fmla="*/ 3038475 w 5967413"/>
                  <a:gd name="connsiteY8" fmla="*/ 1638300 h 2200275"/>
                  <a:gd name="connsiteX9" fmla="*/ 2466975 w 5967413"/>
                  <a:gd name="connsiteY9" fmla="*/ 1643062 h 2200275"/>
                  <a:gd name="connsiteX10" fmla="*/ 2466975 w 5967413"/>
                  <a:gd name="connsiteY10" fmla="*/ 1509712 h 2200275"/>
                  <a:gd name="connsiteX11" fmla="*/ 2381250 w 5967413"/>
                  <a:gd name="connsiteY11" fmla="*/ 1509712 h 2200275"/>
                  <a:gd name="connsiteX12" fmla="*/ 2381250 w 5967413"/>
                  <a:gd name="connsiteY12" fmla="*/ 1404937 h 2200275"/>
                  <a:gd name="connsiteX13" fmla="*/ 2295525 w 5967413"/>
                  <a:gd name="connsiteY13" fmla="*/ 1404937 h 2200275"/>
                  <a:gd name="connsiteX14" fmla="*/ 2295525 w 5967413"/>
                  <a:gd name="connsiteY14" fmla="*/ 1319212 h 2200275"/>
                  <a:gd name="connsiteX15" fmla="*/ 2081213 w 5967413"/>
                  <a:gd name="connsiteY15" fmla="*/ 1323975 h 2200275"/>
                  <a:gd name="connsiteX16" fmla="*/ 2076450 w 5967413"/>
                  <a:gd name="connsiteY16" fmla="*/ 1233487 h 2200275"/>
                  <a:gd name="connsiteX17" fmla="*/ 1900238 w 5967413"/>
                  <a:gd name="connsiteY17" fmla="*/ 1228725 h 2200275"/>
                  <a:gd name="connsiteX18" fmla="*/ 1900238 w 5967413"/>
                  <a:gd name="connsiteY18" fmla="*/ 1152525 h 2200275"/>
                  <a:gd name="connsiteX19" fmla="*/ 1528763 w 5967413"/>
                  <a:gd name="connsiteY19" fmla="*/ 1152525 h 2200275"/>
                  <a:gd name="connsiteX20" fmla="*/ 1524000 w 5967413"/>
                  <a:gd name="connsiteY20" fmla="*/ 990600 h 2200275"/>
                  <a:gd name="connsiteX21" fmla="*/ 1428750 w 5967413"/>
                  <a:gd name="connsiteY21" fmla="*/ 990600 h 2200275"/>
                  <a:gd name="connsiteX22" fmla="*/ 1433513 w 5967413"/>
                  <a:gd name="connsiteY22" fmla="*/ 923925 h 2200275"/>
                  <a:gd name="connsiteX23" fmla="*/ 1333500 w 5967413"/>
                  <a:gd name="connsiteY23" fmla="*/ 919162 h 2200275"/>
                  <a:gd name="connsiteX24" fmla="*/ 1328738 w 5967413"/>
                  <a:gd name="connsiteY24" fmla="*/ 776287 h 2200275"/>
                  <a:gd name="connsiteX25" fmla="*/ 1247775 w 5967413"/>
                  <a:gd name="connsiteY25" fmla="*/ 771525 h 2200275"/>
                  <a:gd name="connsiteX26" fmla="*/ 1243013 w 5967413"/>
                  <a:gd name="connsiteY26" fmla="*/ 714375 h 2200275"/>
                  <a:gd name="connsiteX27" fmla="*/ 1033463 w 5967413"/>
                  <a:gd name="connsiteY27" fmla="*/ 714375 h 2200275"/>
                  <a:gd name="connsiteX28" fmla="*/ 1033463 w 5967413"/>
                  <a:gd name="connsiteY28" fmla="*/ 647700 h 2200275"/>
                  <a:gd name="connsiteX29" fmla="*/ 942975 w 5967413"/>
                  <a:gd name="connsiteY29" fmla="*/ 652462 h 2200275"/>
                  <a:gd name="connsiteX30" fmla="*/ 938213 w 5967413"/>
                  <a:gd name="connsiteY30" fmla="*/ 581025 h 2200275"/>
                  <a:gd name="connsiteX31" fmla="*/ 847725 w 5967413"/>
                  <a:gd name="connsiteY31" fmla="*/ 585787 h 2200275"/>
                  <a:gd name="connsiteX32" fmla="*/ 852488 w 5967413"/>
                  <a:gd name="connsiteY32" fmla="*/ 528637 h 2200275"/>
                  <a:gd name="connsiteX33" fmla="*/ 781050 w 5967413"/>
                  <a:gd name="connsiteY33" fmla="*/ 528637 h 2200275"/>
                  <a:gd name="connsiteX34" fmla="*/ 785813 w 5967413"/>
                  <a:gd name="connsiteY34" fmla="*/ 461962 h 2200275"/>
                  <a:gd name="connsiteX35" fmla="*/ 661988 w 5967413"/>
                  <a:gd name="connsiteY35" fmla="*/ 461962 h 2200275"/>
                  <a:gd name="connsiteX36" fmla="*/ 661988 w 5967413"/>
                  <a:gd name="connsiteY36" fmla="*/ 395287 h 2200275"/>
                  <a:gd name="connsiteX37" fmla="*/ 481013 w 5967413"/>
                  <a:gd name="connsiteY37" fmla="*/ 395287 h 2200275"/>
                  <a:gd name="connsiteX38" fmla="*/ 476250 w 5967413"/>
                  <a:gd name="connsiteY38" fmla="*/ 228600 h 2200275"/>
                  <a:gd name="connsiteX39" fmla="*/ 376238 w 5967413"/>
                  <a:gd name="connsiteY39" fmla="*/ 233362 h 2200275"/>
                  <a:gd name="connsiteX40" fmla="*/ 381000 w 5967413"/>
                  <a:gd name="connsiteY40" fmla="*/ 171450 h 2200275"/>
                  <a:gd name="connsiteX41" fmla="*/ 285750 w 5967413"/>
                  <a:gd name="connsiteY41" fmla="*/ 176212 h 2200275"/>
                  <a:gd name="connsiteX42" fmla="*/ 280988 w 5967413"/>
                  <a:gd name="connsiteY42" fmla="*/ 57150 h 2200275"/>
                  <a:gd name="connsiteX43" fmla="*/ 185738 w 5967413"/>
                  <a:gd name="connsiteY43" fmla="*/ 57150 h 2200275"/>
                  <a:gd name="connsiteX44" fmla="*/ 185738 w 5967413"/>
                  <a:gd name="connsiteY44" fmla="*/ 0 h 2200275"/>
                  <a:gd name="connsiteX45" fmla="*/ 0 w 5967413"/>
                  <a:gd name="connsiteY45" fmla="*/ 0 h 2200275"/>
                  <a:gd name="connsiteX0" fmla="*/ 5967413 w 5967413"/>
                  <a:gd name="connsiteY0" fmla="*/ 2200275 h 2200275"/>
                  <a:gd name="connsiteX1" fmla="*/ 4924425 w 5967413"/>
                  <a:gd name="connsiteY1" fmla="*/ 2200275 h 2200275"/>
                  <a:gd name="connsiteX2" fmla="*/ 4919663 w 5967413"/>
                  <a:gd name="connsiteY2" fmla="*/ 2052637 h 2200275"/>
                  <a:gd name="connsiteX3" fmla="*/ 4367213 w 5967413"/>
                  <a:gd name="connsiteY3" fmla="*/ 2047875 h 2200275"/>
                  <a:gd name="connsiteX4" fmla="*/ 4367213 w 5967413"/>
                  <a:gd name="connsiteY4" fmla="*/ 1905000 h 2200275"/>
                  <a:gd name="connsiteX5" fmla="*/ 4171950 w 5967413"/>
                  <a:gd name="connsiteY5" fmla="*/ 1905000 h 2200275"/>
                  <a:gd name="connsiteX6" fmla="*/ 4171950 w 5967413"/>
                  <a:gd name="connsiteY6" fmla="*/ 1757362 h 2200275"/>
                  <a:gd name="connsiteX7" fmla="*/ 3043238 w 5967413"/>
                  <a:gd name="connsiteY7" fmla="*/ 1757362 h 2200275"/>
                  <a:gd name="connsiteX8" fmla="*/ 3038475 w 5967413"/>
                  <a:gd name="connsiteY8" fmla="*/ 1638300 h 2200275"/>
                  <a:gd name="connsiteX9" fmla="*/ 2466975 w 5967413"/>
                  <a:gd name="connsiteY9" fmla="*/ 1643062 h 2200275"/>
                  <a:gd name="connsiteX10" fmla="*/ 2466975 w 5967413"/>
                  <a:gd name="connsiteY10" fmla="*/ 1509712 h 2200275"/>
                  <a:gd name="connsiteX11" fmla="*/ 2381250 w 5967413"/>
                  <a:gd name="connsiteY11" fmla="*/ 1509712 h 2200275"/>
                  <a:gd name="connsiteX12" fmla="*/ 2381250 w 5967413"/>
                  <a:gd name="connsiteY12" fmla="*/ 1404937 h 2200275"/>
                  <a:gd name="connsiteX13" fmla="*/ 2295525 w 5967413"/>
                  <a:gd name="connsiteY13" fmla="*/ 1404937 h 2200275"/>
                  <a:gd name="connsiteX14" fmla="*/ 2295525 w 5967413"/>
                  <a:gd name="connsiteY14" fmla="*/ 1319212 h 2200275"/>
                  <a:gd name="connsiteX15" fmla="*/ 2081213 w 5967413"/>
                  <a:gd name="connsiteY15" fmla="*/ 1323975 h 2200275"/>
                  <a:gd name="connsiteX16" fmla="*/ 2076450 w 5967413"/>
                  <a:gd name="connsiteY16" fmla="*/ 1233487 h 2200275"/>
                  <a:gd name="connsiteX17" fmla="*/ 1900238 w 5967413"/>
                  <a:gd name="connsiteY17" fmla="*/ 1228725 h 2200275"/>
                  <a:gd name="connsiteX18" fmla="*/ 1900238 w 5967413"/>
                  <a:gd name="connsiteY18" fmla="*/ 1152525 h 2200275"/>
                  <a:gd name="connsiteX19" fmla="*/ 1528763 w 5967413"/>
                  <a:gd name="connsiteY19" fmla="*/ 1152525 h 2200275"/>
                  <a:gd name="connsiteX20" fmla="*/ 1524000 w 5967413"/>
                  <a:gd name="connsiteY20" fmla="*/ 990600 h 2200275"/>
                  <a:gd name="connsiteX21" fmla="*/ 1428750 w 5967413"/>
                  <a:gd name="connsiteY21" fmla="*/ 990600 h 2200275"/>
                  <a:gd name="connsiteX22" fmla="*/ 1433513 w 5967413"/>
                  <a:gd name="connsiteY22" fmla="*/ 923925 h 2200275"/>
                  <a:gd name="connsiteX23" fmla="*/ 1333500 w 5967413"/>
                  <a:gd name="connsiteY23" fmla="*/ 919162 h 2200275"/>
                  <a:gd name="connsiteX24" fmla="*/ 1328738 w 5967413"/>
                  <a:gd name="connsiteY24" fmla="*/ 776287 h 2200275"/>
                  <a:gd name="connsiteX25" fmla="*/ 1247775 w 5967413"/>
                  <a:gd name="connsiteY25" fmla="*/ 771525 h 2200275"/>
                  <a:gd name="connsiteX26" fmla="*/ 1243013 w 5967413"/>
                  <a:gd name="connsiteY26" fmla="*/ 714375 h 2200275"/>
                  <a:gd name="connsiteX27" fmla="*/ 1033463 w 5967413"/>
                  <a:gd name="connsiteY27" fmla="*/ 714375 h 2200275"/>
                  <a:gd name="connsiteX28" fmla="*/ 1033463 w 5967413"/>
                  <a:gd name="connsiteY28" fmla="*/ 647700 h 2200275"/>
                  <a:gd name="connsiteX29" fmla="*/ 942975 w 5967413"/>
                  <a:gd name="connsiteY29" fmla="*/ 652462 h 2200275"/>
                  <a:gd name="connsiteX30" fmla="*/ 938213 w 5967413"/>
                  <a:gd name="connsiteY30" fmla="*/ 581025 h 2200275"/>
                  <a:gd name="connsiteX31" fmla="*/ 847725 w 5967413"/>
                  <a:gd name="connsiteY31" fmla="*/ 585787 h 2200275"/>
                  <a:gd name="connsiteX32" fmla="*/ 852488 w 5967413"/>
                  <a:gd name="connsiteY32" fmla="*/ 528637 h 2200275"/>
                  <a:gd name="connsiteX33" fmla="*/ 781050 w 5967413"/>
                  <a:gd name="connsiteY33" fmla="*/ 528637 h 2200275"/>
                  <a:gd name="connsiteX34" fmla="*/ 785813 w 5967413"/>
                  <a:gd name="connsiteY34" fmla="*/ 461962 h 2200275"/>
                  <a:gd name="connsiteX35" fmla="*/ 661988 w 5967413"/>
                  <a:gd name="connsiteY35" fmla="*/ 461962 h 2200275"/>
                  <a:gd name="connsiteX36" fmla="*/ 661988 w 5967413"/>
                  <a:gd name="connsiteY36" fmla="*/ 395287 h 2200275"/>
                  <a:gd name="connsiteX37" fmla="*/ 481013 w 5967413"/>
                  <a:gd name="connsiteY37" fmla="*/ 395287 h 2200275"/>
                  <a:gd name="connsiteX38" fmla="*/ 476250 w 5967413"/>
                  <a:gd name="connsiteY38" fmla="*/ 228600 h 2200275"/>
                  <a:gd name="connsiteX39" fmla="*/ 376238 w 5967413"/>
                  <a:gd name="connsiteY39" fmla="*/ 233362 h 2200275"/>
                  <a:gd name="connsiteX40" fmla="*/ 371475 w 5967413"/>
                  <a:gd name="connsiteY40" fmla="*/ 176213 h 2200275"/>
                  <a:gd name="connsiteX41" fmla="*/ 285750 w 5967413"/>
                  <a:gd name="connsiteY41" fmla="*/ 176212 h 2200275"/>
                  <a:gd name="connsiteX42" fmla="*/ 280988 w 5967413"/>
                  <a:gd name="connsiteY42" fmla="*/ 57150 h 2200275"/>
                  <a:gd name="connsiteX43" fmla="*/ 185738 w 5967413"/>
                  <a:gd name="connsiteY43" fmla="*/ 57150 h 2200275"/>
                  <a:gd name="connsiteX44" fmla="*/ 185738 w 5967413"/>
                  <a:gd name="connsiteY44" fmla="*/ 0 h 2200275"/>
                  <a:gd name="connsiteX45" fmla="*/ 0 w 5967413"/>
                  <a:gd name="connsiteY45" fmla="*/ 0 h 2200275"/>
                  <a:gd name="connsiteX0" fmla="*/ 5967413 w 5967413"/>
                  <a:gd name="connsiteY0" fmla="*/ 2200275 h 2200275"/>
                  <a:gd name="connsiteX1" fmla="*/ 4924425 w 5967413"/>
                  <a:gd name="connsiteY1" fmla="*/ 2200275 h 2200275"/>
                  <a:gd name="connsiteX2" fmla="*/ 4919663 w 5967413"/>
                  <a:gd name="connsiteY2" fmla="*/ 2052637 h 2200275"/>
                  <a:gd name="connsiteX3" fmla="*/ 4367213 w 5967413"/>
                  <a:gd name="connsiteY3" fmla="*/ 2047875 h 2200275"/>
                  <a:gd name="connsiteX4" fmla="*/ 4367213 w 5967413"/>
                  <a:gd name="connsiteY4" fmla="*/ 1905000 h 2200275"/>
                  <a:gd name="connsiteX5" fmla="*/ 4171950 w 5967413"/>
                  <a:gd name="connsiteY5" fmla="*/ 1905000 h 2200275"/>
                  <a:gd name="connsiteX6" fmla="*/ 4171950 w 5967413"/>
                  <a:gd name="connsiteY6" fmla="*/ 1757362 h 2200275"/>
                  <a:gd name="connsiteX7" fmla="*/ 3043238 w 5967413"/>
                  <a:gd name="connsiteY7" fmla="*/ 1757362 h 2200275"/>
                  <a:gd name="connsiteX8" fmla="*/ 3038475 w 5967413"/>
                  <a:gd name="connsiteY8" fmla="*/ 1638300 h 2200275"/>
                  <a:gd name="connsiteX9" fmla="*/ 2466975 w 5967413"/>
                  <a:gd name="connsiteY9" fmla="*/ 1643062 h 2200275"/>
                  <a:gd name="connsiteX10" fmla="*/ 2466975 w 5967413"/>
                  <a:gd name="connsiteY10" fmla="*/ 1509712 h 2200275"/>
                  <a:gd name="connsiteX11" fmla="*/ 2381250 w 5967413"/>
                  <a:gd name="connsiteY11" fmla="*/ 1509712 h 2200275"/>
                  <a:gd name="connsiteX12" fmla="*/ 2381250 w 5967413"/>
                  <a:gd name="connsiteY12" fmla="*/ 1404937 h 2200275"/>
                  <a:gd name="connsiteX13" fmla="*/ 2295525 w 5967413"/>
                  <a:gd name="connsiteY13" fmla="*/ 1404937 h 2200275"/>
                  <a:gd name="connsiteX14" fmla="*/ 2295525 w 5967413"/>
                  <a:gd name="connsiteY14" fmla="*/ 1319212 h 2200275"/>
                  <a:gd name="connsiteX15" fmla="*/ 2081213 w 5967413"/>
                  <a:gd name="connsiteY15" fmla="*/ 1323975 h 2200275"/>
                  <a:gd name="connsiteX16" fmla="*/ 2076450 w 5967413"/>
                  <a:gd name="connsiteY16" fmla="*/ 1233487 h 2200275"/>
                  <a:gd name="connsiteX17" fmla="*/ 1900238 w 5967413"/>
                  <a:gd name="connsiteY17" fmla="*/ 1228725 h 2200275"/>
                  <a:gd name="connsiteX18" fmla="*/ 1900238 w 5967413"/>
                  <a:gd name="connsiteY18" fmla="*/ 1152525 h 2200275"/>
                  <a:gd name="connsiteX19" fmla="*/ 1528763 w 5967413"/>
                  <a:gd name="connsiteY19" fmla="*/ 1152525 h 2200275"/>
                  <a:gd name="connsiteX20" fmla="*/ 1524000 w 5967413"/>
                  <a:gd name="connsiteY20" fmla="*/ 990600 h 2200275"/>
                  <a:gd name="connsiteX21" fmla="*/ 1428750 w 5967413"/>
                  <a:gd name="connsiteY21" fmla="*/ 990600 h 2200275"/>
                  <a:gd name="connsiteX22" fmla="*/ 1433513 w 5967413"/>
                  <a:gd name="connsiteY22" fmla="*/ 923925 h 2200275"/>
                  <a:gd name="connsiteX23" fmla="*/ 1333500 w 5967413"/>
                  <a:gd name="connsiteY23" fmla="*/ 919162 h 2200275"/>
                  <a:gd name="connsiteX24" fmla="*/ 1328738 w 5967413"/>
                  <a:gd name="connsiteY24" fmla="*/ 776287 h 2200275"/>
                  <a:gd name="connsiteX25" fmla="*/ 1243013 w 5967413"/>
                  <a:gd name="connsiteY25" fmla="*/ 771525 h 2200275"/>
                  <a:gd name="connsiteX26" fmla="*/ 1243013 w 5967413"/>
                  <a:gd name="connsiteY26" fmla="*/ 714375 h 2200275"/>
                  <a:gd name="connsiteX27" fmla="*/ 1033463 w 5967413"/>
                  <a:gd name="connsiteY27" fmla="*/ 714375 h 2200275"/>
                  <a:gd name="connsiteX28" fmla="*/ 1033463 w 5967413"/>
                  <a:gd name="connsiteY28" fmla="*/ 647700 h 2200275"/>
                  <a:gd name="connsiteX29" fmla="*/ 942975 w 5967413"/>
                  <a:gd name="connsiteY29" fmla="*/ 652462 h 2200275"/>
                  <a:gd name="connsiteX30" fmla="*/ 938213 w 5967413"/>
                  <a:gd name="connsiteY30" fmla="*/ 581025 h 2200275"/>
                  <a:gd name="connsiteX31" fmla="*/ 847725 w 5967413"/>
                  <a:gd name="connsiteY31" fmla="*/ 585787 h 2200275"/>
                  <a:gd name="connsiteX32" fmla="*/ 852488 w 5967413"/>
                  <a:gd name="connsiteY32" fmla="*/ 528637 h 2200275"/>
                  <a:gd name="connsiteX33" fmla="*/ 781050 w 5967413"/>
                  <a:gd name="connsiteY33" fmla="*/ 528637 h 2200275"/>
                  <a:gd name="connsiteX34" fmla="*/ 785813 w 5967413"/>
                  <a:gd name="connsiteY34" fmla="*/ 461962 h 2200275"/>
                  <a:gd name="connsiteX35" fmla="*/ 661988 w 5967413"/>
                  <a:gd name="connsiteY35" fmla="*/ 461962 h 2200275"/>
                  <a:gd name="connsiteX36" fmla="*/ 661988 w 5967413"/>
                  <a:gd name="connsiteY36" fmla="*/ 395287 h 2200275"/>
                  <a:gd name="connsiteX37" fmla="*/ 481013 w 5967413"/>
                  <a:gd name="connsiteY37" fmla="*/ 395287 h 2200275"/>
                  <a:gd name="connsiteX38" fmla="*/ 476250 w 5967413"/>
                  <a:gd name="connsiteY38" fmla="*/ 228600 h 2200275"/>
                  <a:gd name="connsiteX39" fmla="*/ 376238 w 5967413"/>
                  <a:gd name="connsiteY39" fmla="*/ 233362 h 2200275"/>
                  <a:gd name="connsiteX40" fmla="*/ 371475 w 5967413"/>
                  <a:gd name="connsiteY40" fmla="*/ 176213 h 2200275"/>
                  <a:gd name="connsiteX41" fmla="*/ 285750 w 5967413"/>
                  <a:gd name="connsiteY41" fmla="*/ 176212 h 2200275"/>
                  <a:gd name="connsiteX42" fmla="*/ 280988 w 5967413"/>
                  <a:gd name="connsiteY42" fmla="*/ 57150 h 2200275"/>
                  <a:gd name="connsiteX43" fmla="*/ 185738 w 5967413"/>
                  <a:gd name="connsiteY43" fmla="*/ 57150 h 2200275"/>
                  <a:gd name="connsiteX44" fmla="*/ 185738 w 5967413"/>
                  <a:gd name="connsiteY44" fmla="*/ 0 h 2200275"/>
                  <a:gd name="connsiteX45" fmla="*/ 0 w 5967413"/>
                  <a:gd name="connsiteY45" fmla="*/ 0 h 2200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967413" h="2200275">
                    <a:moveTo>
                      <a:pt x="5967413" y="2200275"/>
                    </a:moveTo>
                    <a:lnTo>
                      <a:pt x="4924425" y="2200275"/>
                    </a:lnTo>
                    <a:lnTo>
                      <a:pt x="4919663" y="2052637"/>
                    </a:lnTo>
                    <a:lnTo>
                      <a:pt x="4367213" y="2047875"/>
                    </a:lnTo>
                    <a:lnTo>
                      <a:pt x="4367213" y="1905000"/>
                    </a:lnTo>
                    <a:lnTo>
                      <a:pt x="4171950" y="1905000"/>
                    </a:lnTo>
                    <a:lnTo>
                      <a:pt x="4171950" y="1757362"/>
                    </a:lnTo>
                    <a:lnTo>
                      <a:pt x="3043238" y="1757362"/>
                    </a:lnTo>
                    <a:lnTo>
                      <a:pt x="3038475" y="1638300"/>
                    </a:lnTo>
                    <a:lnTo>
                      <a:pt x="2466975" y="1643062"/>
                    </a:lnTo>
                    <a:lnTo>
                      <a:pt x="2466975" y="1509712"/>
                    </a:lnTo>
                    <a:lnTo>
                      <a:pt x="2381250" y="1509712"/>
                    </a:lnTo>
                    <a:lnTo>
                      <a:pt x="2381250" y="1404937"/>
                    </a:lnTo>
                    <a:lnTo>
                      <a:pt x="2295525" y="1404937"/>
                    </a:lnTo>
                    <a:lnTo>
                      <a:pt x="2295525" y="1319212"/>
                    </a:lnTo>
                    <a:lnTo>
                      <a:pt x="2081213" y="1323975"/>
                    </a:lnTo>
                    <a:lnTo>
                      <a:pt x="2076450" y="1233487"/>
                    </a:lnTo>
                    <a:lnTo>
                      <a:pt x="1900238" y="1228725"/>
                    </a:lnTo>
                    <a:lnTo>
                      <a:pt x="1900238" y="1152525"/>
                    </a:lnTo>
                    <a:lnTo>
                      <a:pt x="1528763" y="1152525"/>
                    </a:lnTo>
                    <a:lnTo>
                      <a:pt x="1524000" y="990600"/>
                    </a:lnTo>
                    <a:lnTo>
                      <a:pt x="1428750" y="990600"/>
                    </a:lnTo>
                    <a:lnTo>
                      <a:pt x="1433513" y="923925"/>
                    </a:lnTo>
                    <a:lnTo>
                      <a:pt x="1333500" y="919162"/>
                    </a:lnTo>
                    <a:lnTo>
                      <a:pt x="1328738" y="776287"/>
                    </a:lnTo>
                    <a:lnTo>
                      <a:pt x="1243013" y="771525"/>
                    </a:lnTo>
                    <a:lnTo>
                      <a:pt x="1243013" y="714375"/>
                    </a:lnTo>
                    <a:lnTo>
                      <a:pt x="1033463" y="714375"/>
                    </a:lnTo>
                    <a:lnTo>
                      <a:pt x="1033463" y="647700"/>
                    </a:lnTo>
                    <a:lnTo>
                      <a:pt x="942975" y="652462"/>
                    </a:lnTo>
                    <a:lnTo>
                      <a:pt x="938213" y="581025"/>
                    </a:lnTo>
                    <a:lnTo>
                      <a:pt x="847725" y="585787"/>
                    </a:lnTo>
                    <a:lnTo>
                      <a:pt x="852488" y="528637"/>
                    </a:lnTo>
                    <a:lnTo>
                      <a:pt x="781050" y="528637"/>
                    </a:lnTo>
                    <a:lnTo>
                      <a:pt x="785813" y="461962"/>
                    </a:lnTo>
                    <a:lnTo>
                      <a:pt x="661988" y="461962"/>
                    </a:lnTo>
                    <a:lnTo>
                      <a:pt x="661988" y="395287"/>
                    </a:lnTo>
                    <a:lnTo>
                      <a:pt x="481013" y="395287"/>
                    </a:lnTo>
                    <a:lnTo>
                      <a:pt x="476250" y="228600"/>
                    </a:lnTo>
                    <a:lnTo>
                      <a:pt x="376238" y="233362"/>
                    </a:lnTo>
                    <a:lnTo>
                      <a:pt x="371475" y="176213"/>
                    </a:lnTo>
                    <a:lnTo>
                      <a:pt x="285750" y="176212"/>
                    </a:lnTo>
                    <a:lnTo>
                      <a:pt x="280988" y="57150"/>
                    </a:lnTo>
                    <a:lnTo>
                      <a:pt x="185738" y="57150"/>
                    </a:lnTo>
                    <a:lnTo>
                      <a:pt x="185738" y="0"/>
                    </a:lnTo>
                    <a:lnTo>
                      <a:pt x="0" y="0"/>
                    </a:lnTo>
                  </a:path>
                </a:pathLst>
              </a:custGeom>
              <a:ln w="19050">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100" dirty="0">
                  <a:latin typeface="Arial"/>
                </a:endParaRPr>
              </a:p>
            </p:txBody>
          </p:sp>
          <p:grpSp>
            <p:nvGrpSpPr>
              <p:cNvPr id="313" name="Group 312"/>
              <p:cNvGrpSpPr/>
              <p:nvPr/>
            </p:nvGrpSpPr>
            <p:grpSpPr>
              <a:xfrm>
                <a:off x="655027" y="1705669"/>
                <a:ext cx="2244924" cy="1086221"/>
                <a:chOff x="2066925" y="904875"/>
                <a:chExt cx="5986463" cy="1166813"/>
              </a:xfrm>
            </p:grpSpPr>
            <p:sp>
              <p:nvSpPr>
                <p:cNvPr id="324" name="Freeform 323"/>
                <p:cNvSpPr/>
                <p:nvPr/>
              </p:nvSpPr>
              <p:spPr>
                <a:xfrm>
                  <a:off x="2066925" y="904875"/>
                  <a:ext cx="3333750" cy="619125"/>
                </a:xfrm>
                <a:custGeom>
                  <a:avLst/>
                  <a:gdLst>
                    <a:gd name="connsiteX0" fmla="*/ 0 w 3333750"/>
                    <a:gd name="connsiteY0" fmla="*/ 0 h 619125"/>
                    <a:gd name="connsiteX1" fmla="*/ 485775 w 3333750"/>
                    <a:gd name="connsiteY1" fmla="*/ 0 h 619125"/>
                    <a:gd name="connsiteX2" fmla="*/ 490538 w 3333750"/>
                    <a:gd name="connsiteY2" fmla="*/ 38100 h 619125"/>
                    <a:gd name="connsiteX3" fmla="*/ 666750 w 3333750"/>
                    <a:gd name="connsiteY3" fmla="*/ 38100 h 619125"/>
                    <a:gd name="connsiteX4" fmla="*/ 661988 w 3333750"/>
                    <a:gd name="connsiteY4" fmla="*/ 76200 h 619125"/>
                    <a:gd name="connsiteX5" fmla="*/ 762000 w 3333750"/>
                    <a:gd name="connsiteY5" fmla="*/ 71438 h 619125"/>
                    <a:gd name="connsiteX6" fmla="*/ 762000 w 3333750"/>
                    <a:gd name="connsiteY6" fmla="*/ 109538 h 619125"/>
                    <a:gd name="connsiteX7" fmla="*/ 857250 w 3333750"/>
                    <a:gd name="connsiteY7" fmla="*/ 109538 h 619125"/>
                    <a:gd name="connsiteX8" fmla="*/ 857250 w 3333750"/>
                    <a:gd name="connsiteY8" fmla="*/ 138113 h 619125"/>
                    <a:gd name="connsiteX9" fmla="*/ 942975 w 3333750"/>
                    <a:gd name="connsiteY9" fmla="*/ 138113 h 619125"/>
                    <a:gd name="connsiteX10" fmla="*/ 942975 w 3333750"/>
                    <a:gd name="connsiteY10" fmla="*/ 166688 h 619125"/>
                    <a:gd name="connsiteX11" fmla="*/ 1047750 w 3333750"/>
                    <a:gd name="connsiteY11" fmla="*/ 166688 h 619125"/>
                    <a:gd name="connsiteX12" fmla="*/ 1052513 w 3333750"/>
                    <a:gd name="connsiteY12" fmla="*/ 190500 h 619125"/>
                    <a:gd name="connsiteX13" fmla="*/ 1162050 w 3333750"/>
                    <a:gd name="connsiteY13" fmla="*/ 185738 h 619125"/>
                    <a:gd name="connsiteX14" fmla="*/ 1162050 w 3333750"/>
                    <a:gd name="connsiteY14" fmla="*/ 209550 h 619125"/>
                    <a:gd name="connsiteX15" fmla="*/ 1238250 w 3333750"/>
                    <a:gd name="connsiteY15" fmla="*/ 209550 h 619125"/>
                    <a:gd name="connsiteX16" fmla="*/ 1243013 w 3333750"/>
                    <a:gd name="connsiteY16" fmla="*/ 238125 h 619125"/>
                    <a:gd name="connsiteX17" fmla="*/ 1338263 w 3333750"/>
                    <a:gd name="connsiteY17" fmla="*/ 242888 h 619125"/>
                    <a:gd name="connsiteX18" fmla="*/ 1343025 w 3333750"/>
                    <a:gd name="connsiteY18" fmla="*/ 261938 h 619125"/>
                    <a:gd name="connsiteX19" fmla="*/ 1438275 w 3333750"/>
                    <a:gd name="connsiteY19" fmla="*/ 261938 h 619125"/>
                    <a:gd name="connsiteX20" fmla="*/ 1438275 w 3333750"/>
                    <a:gd name="connsiteY20" fmla="*/ 295275 h 619125"/>
                    <a:gd name="connsiteX21" fmla="*/ 1519238 w 3333750"/>
                    <a:gd name="connsiteY21" fmla="*/ 300038 h 619125"/>
                    <a:gd name="connsiteX22" fmla="*/ 1528763 w 3333750"/>
                    <a:gd name="connsiteY22" fmla="*/ 352425 h 619125"/>
                    <a:gd name="connsiteX23" fmla="*/ 1724025 w 3333750"/>
                    <a:gd name="connsiteY23" fmla="*/ 361950 h 619125"/>
                    <a:gd name="connsiteX24" fmla="*/ 1724025 w 3333750"/>
                    <a:gd name="connsiteY24" fmla="*/ 381000 h 619125"/>
                    <a:gd name="connsiteX25" fmla="*/ 1814513 w 3333750"/>
                    <a:gd name="connsiteY25" fmla="*/ 381000 h 619125"/>
                    <a:gd name="connsiteX26" fmla="*/ 1809750 w 3333750"/>
                    <a:gd name="connsiteY26" fmla="*/ 414338 h 619125"/>
                    <a:gd name="connsiteX27" fmla="*/ 2009775 w 3333750"/>
                    <a:gd name="connsiteY27" fmla="*/ 419100 h 619125"/>
                    <a:gd name="connsiteX28" fmla="*/ 2000250 w 3333750"/>
                    <a:gd name="connsiteY28" fmla="*/ 438150 h 619125"/>
                    <a:gd name="connsiteX29" fmla="*/ 2190750 w 3333750"/>
                    <a:gd name="connsiteY29" fmla="*/ 438150 h 619125"/>
                    <a:gd name="connsiteX30" fmla="*/ 2185988 w 3333750"/>
                    <a:gd name="connsiteY30" fmla="*/ 461963 h 619125"/>
                    <a:gd name="connsiteX31" fmla="*/ 2471738 w 3333750"/>
                    <a:gd name="connsiteY31" fmla="*/ 461963 h 619125"/>
                    <a:gd name="connsiteX32" fmla="*/ 2471738 w 3333750"/>
                    <a:gd name="connsiteY32" fmla="*/ 490538 h 619125"/>
                    <a:gd name="connsiteX33" fmla="*/ 2557463 w 3333750"/>
                    <a:gd name="connsiteY33" fmla="*/ 495300 h 619125"/>
                    <a:gd name="connsiteX34" fmla="*/ 2557463 w 3333750"/>
                    <a:gd name="connsiteY34" fmla="*/ 509588 h 619125"/>
                    <a:gd name="connsiteX35" fmla="*/ 2657475 w 3333750"/>
                    <a:gd name="connsiteY35" fmla="*/ 514350 h 619125"/>
                    <a:gd name="connsiteX36" fmla="*/ 2657475 w 3333750"/>
                    <a:gd name="connsiteY36" fmla="*/ 538163 h 619125"/>
                    <a:gd name="connsiteX37" fmla="*/ 2752725 w 3333750"/>
                    <a:gd name="connsiteY37" fmla="*/ 538163 h 619125"/>
                    <a:gd name="connsiteX38" fmla="*/ 2757488 w 3333750"/>
                    <a:gd name="connsiteY38" fmla="*/ 552450 h 619125"/>
                    <a:gd name="connsiteX39" fmla="*/ 3038475 w 3333750"/>
                    <a:gd name="connsiteY39" fmla="*/ 552450 h 619125"/>
                    <a:gd name="connsiteX40" fmla="*/ 3033713 w 3333750"/>
                    <a:gd name="connsiteY40" fmla="*/ 595313 h 619125"/>
                    <a:gd name="connsiteX41" fmla="*/ 3138488 w 3333750"/>
                    <a:gd name="connsiteY41" fmla="*/ 590550 h 619125"/>
                    <a:gd name="connsiteX42" fmla="*/ 3138488 w 3333750"/>
                    <a:gd name="connsiteY42" fmla="*/ 614363 h 619125"/>
                    <a:gd name="connsiteX43" fmla="*/ 3333750 w 3333750"/>
                    <a:gd name="connsiteY43" fmla="*/ 619125 h 619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33750" h="619125">
                      <a:moveTo>
                        <a:pt x="0" y="0"/>
                      </a:moveTo>
                      <a:lnTo>
                        <a:pt x="485775" y="0"/>
                      </a:lnTo>
                      <a:lnTo>
                        <a:pt x="490538" y="38100"/>
                      </a:lnTo>
                      <a:lnTo>
                        <a:pt x="666750" y="38100"/>
                      </a:lnTo>
                      <a:lnTo>
                        <a:pt x="661988" y="76200"/>
                      </a:lnTo>
                      <a:lnTo>
                        <a:pt x="762000" y="71438"/>
                      </a:lnTo>
                      <a:lnTo>
                        <a:pt x="762000" y="109538"/>
                      </a:lnTo>
                      <a:lnTo>
                        <a:pt x="857250" y="109538"/>
                      </a:lnTo>
                      <a:lnTo>
                        <a:pt x="857250" y="138113"/>
                      </a:lnTo>
                      <a:lnTo>
                        <a:pt x="942975" y="138113"/>
                      </a:lnTo>
                      <a:lnTo>
                        <a:pt x="942975" y="166688"/>
                      </a:lnTo>
                      <a:lnTo>
                        <a:pt x="1047750" y="166688"/>
                      </a:lnTo>
                      <a:lnTo>
                        <a:pt x="1052513" y="190500"/>
                      </a:lnTo>
                      <a:lnTo>
                        <a:pt x="1162050" y="185738"/>
                      </a:lnTo>
                      <a:lnTo>
                        <a:pt x="1162050" y="209550"/>
                      </a:lnTo>
                      <a:lnTo>
                        <a:pt x="1238250" y="209550"/>
                      </a:lnTo>
                      <a:lnTo>
                        <a:pt x="1243013" y="238125"/>
                      </a:lnTo>
                      <a:lnTo>
                        <a:pt x="1338263" y="242888"/>
                      </a:lnTo>
                      <a:lnTo>
                        <a:pt x="1343025" y="261938"/>
                      </a:lnTo>
                      <a:lnTo>
                        <a:pt x="1438275" y="261938"/>
                      </a:lnTo>
                      <a:lnTo>
                        <a:pt x="1438275" y="295275"/>
                      </a:lnTo>
                      <a:lnTo>
                        <a:pt x="1519238" y="300038"/>
                      </a:lnTo>
                      <a:lnTo>
                        <a:pt x="1528763" y="352425"/>
                      </a:lnTo>
                      <a:lnTo>
                        <a:pt x="1724025" y="361950"/>
                      </a:lnTo>
                      <a:lnTo>
                        <a:pt x="1724025" y="381000"/>
                      </a:lnTo>
                      <a:lnTo>
                        <a:pt x="1814513" y="381000"/>
                      </a:lnTo>
                      <a:lnTo>
                        <a:pt x="1809750" y="414338"/>
                      </a:lnTo>
                      <a:lnTo>
                        <a:pt x="2009775" y="419100"/>
                      </a:lnTo>
                      <a:lnTo>
                        <a:pt x="2000250" y="438150"/>
                      </a:lnTo>
                      <a:lnTo>
                        <a:pt x="2190750" y="438150"/>
                      </a:lnTo>
                      <a:lnTo>
                        <a:pt x="2185988" y="461963"/>
                      </a:lnTo>
                      <a:lnTo>
                        <a:pt x="2471738" y="461963"/>
                      </a:lnTo>
                      <a:lnTo>
                        <a:pt x="2471738" y="490538"/>
                      </a:lnTo>
                      <a:lnTo>
                        <a:pt x="2557463" y="495300"/>
                      </a:lnTo>
                      <a:lnTo>
                        <a:pt x="2557463" y="509588"/>
                      </a:lnTo>
                      <a:lnTo>
                        <a:pt x="2657475" y="514350"/>
                      </a:lnTo>
                      <a:lnTo>
                        <a:pt x="2657475" y="538163"/>
                      </a:lnTo>
                      <a:lnTo>
                        <a:pt x="2752725" y="538163"/>
                      </a:lnTo>
                      <a:lnTo>
                        <a:pt x="2757488" y="552450"/>
                      </a:lnTo>
                      <a:lnTo>
                        <a:pt x="3038475" y="552450"/>
                      </a:lnTo>
                      <a:lnTo>
                        <a:pt x="3033713" y="595313"/>
                      </a:lnTo>
                      <a:lnTo>
                        <a:pt x="3138488" y="590550"/>
                      </a:lnTo>
                      <a:lnTo>
                        <a:pt x="3138488" y="614363"/>
                      </a:lnTo>
                      <a:lnTo>
                        <a:pt x="3333750" y="619125"/>
                      </a:lnTo>
                    </a:path>
                  </a:pathLst>
                </a:custGeom>
                <a:ln w="19050">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100" dirty="0">
                    <a:latin typeface="Arial"/>
                  </a:endParaRPr>
                </a:p>
              </p:txBody>
            </p:sp>
            <p:sp>
              <p:nvSpPr>
                <p:cNvPr id="325" name="Freeform 324"/>
                <p:cNvSpPr/>
                <p:nvPr/>
              </p:nvSpPr>
              <p:spPr>
                <a:xfrm>
                  <a:off x="5405438" y="1533525"/>
                  <a:ext cx="2647950" cy="538163"/>
                </a:xfrm>
                <a:custGeom>
                  <a:avLst/>
                  <a:gdLst>
                    <a:gd name="connsiteX0" fmla="*/ 2647950 w 2647950"/>
                    <a:gd name="connsiteY0" fmla="*/ 538163 h 538163"/>
                    <a:gd name="connsiteX1" fmla="*/ 2643187 w 2647950"/>
                    <a:gd name="connsiteY1" fmla="*/ 485775 h 538163"/>
                    <a:gd name="connsiteX2" fmla="*/ 2547937 w 2647950"/>
                    <a:gd name="connsiteY2" fmla="*/ 490538 h 538163"/>
                    <a:gd name="connsiteX3" fmla="*/ 2538412 w 2647950"/>
                    <a:gd name="connsiteY3" fmla="*/ 457200 h 538163"/>
                    <a:gd name="connsiteX4" fmla="*/ 2447925 w 2647950"/>
                    <a:gd name="connsiteY4" fmla="*/ 457200 h 538163"/>
                    <a:gd name="connsiteX5" fmla="*/ 2438400 w 2647950"/>
                    <a:gd name="connsiteY5" fmla="*/ 428625 h 538163"/>
                    <a:gd name="connsiteX6" fmla="*/ 2166937 w 2647950"/>
                    <a:gd name="connsiteY6" fmla="*/ 419100 h 538163"/>
                    <a:gd name="connsiteX7" fmla="*/ 2171700 w 2647950"/>
                    <a:gd name="connsiteY7" fmla="*/ 395288 h 538163"/>
                    <a:gd name="connsiteX8" fmla="*/ 1981200 w 2647950"/>
                    <a:gd name="connsiteY8" fmla="*/ 385763 h 538163"/>
                    <a:gd name="connsiteX9" fmla="*/ 1981200 w 2647950"/>
                    <a:gd name="connsiteY9" fmla="*/ 361950 h 538163"/>
                    <a:gd name="connsiteX10" fmla="*/ 1876425 w 2647950"/>
                    <a:gd name="connsiteY10" fmla="*/ 366713 h 538163"/>
                    <a:gd name="connsiteX11" fmla="*/ 1885950 w 2647950"/>
                    <a:gd name="connsiteY11" fmla="*/ 328613 h 538163"/>
                    <a:gd name="connsiteX12" fmla="*/ 1419225 w 2647950"/>
                    <a:gd name="connsiteY12" fmla="*/ 328613 h 538163"/>
                    <a:gd name="connsiteX13" fmla="*/ 1419225 w 2647950"/>
                    <a:gd name="connsiteY13" fmla="*/ 300038 h 538163"/>
                    <a:gd name="connsiteX14" fmla="*/ 1042987 w 2647950"/>
                    <a:gd name="connsiteY14" fmla="*/ 304800 h 538163"/>
                    <a:gd name="connsiteX15" fmla="*/ 1042987 w 2647950"/>
                    <a:gd name="connsiteY15" fmla="*/ 257175 h 538163"/>
                    <a:gd name="connsiteX16" fmla="*/ 933450 w 2647950"/>
                    <a:gd name="connsiteY16" fmla="*/ 261938 h 538163"/>
                    <a:gd name="connsiteX17" fmla="*/ 928687 w 2647950"/>
                    <a:gd name="connsiteY17" fmla="*/ 233363 h 538163"/>
                    <a:gd name="connsiteX18" fmla="*/ 757237 w 2647950"/>
                    <a:gd name="connsiteY18" fmla="*/ 223838 h 538163"/>
                    <a:gd name="connsiteX19" fmla="*/ 762000 w 2647950"/>
                    <a:gd name="connsiteY19" fmla="*/ 209550 h 538163"/>
                    <a:gd name="connsiteX20" fmla="*/ 666750 w 2647950"/>
                    <a:gd name="connsiteY20" fmla="*/ 209550 h 538163"/>
                    <a:gd name="connsiteX21" fmla="*/ 661987 w 2647950"/>
                    <a:gd name="connsiteY21" fmla="*/ 176213 h 538163"/>
                    <a:gd name="connsiteX22" fmla="*/ 447675 w 2647950"/>
                    <a:gd name="connsiteY22" fmla="*/ 171450 h 538163"/>
                    <a:gd name="connsiteX23" fmla="*/ 447675 w 2647950"/>
                    <a:gd name="connsiteY23" fmla="*/ 133350 h 538163"/>
                    <a:gd name="connsiteX24" fmla="*/ 371475 w 2647950"/>
                    <a:gd name="connsiteY24" fmla="*/ 133350 h 538163"/>
                    <a:gd name="connsiteX25" fmla="*/ 366712 w 2647950"/>
                    <a:gd name="connsiteY25" fmla="*/ 38100 h 538163"/>
                    <a:gd name="connsiteX26" fmla="*/ 252412 w 2647950"/>
                    <a:gd name="connsiteY26" fmla="*/ 47625 h 538163"/>
                    <a:gd name="connsiteX27" fmla="*/ 257175 w 2647950"/>
                    <a:gd name="connsiteY27" fmla="*/ 23813 h 538163"/>
                    <a:gd name="connsiteX28" fmla="*/ 95250 w 2647950"/>
                    <a:gd name="connsiteY28" fmla="*/ 19050 h 538163"/>
                    <a:gd name="connsiteX29" fmla="*/ 90487 w 2647950"/>
                    <a:gd name="connsiteY29" fmla="*/ 0 h 538163"/>
                    <a:gd name="connsiteX30" fmla="*/ 0 w 2647950"/>
                    <a:gd name="connsiteY30" fmla="*/ 0 h 538163"/>
                    <a:gd name="connsiteX0" fmla="*/ 2647950 w 2647950"/>
                    <a:gd name="connsiteY0" fmla="*/ 538163 h 538163"/>
                    <a:gd name="connsiteX1" fmla="*/ 2643187 w 2647950"/>
                    <a:gd name="connsiteY1" fmla="*/ 485775 h 538163"/>
                    <a:gd name="connsiteX2" fmla="*/ 2547937 w 2647950"/>
                    <a:gd name="connsiteY2" fmla="*/ 490538 h 538163"/>
                    <a:gd name="connsiteX3" fmla="*/ 2538412 w 2647950"/>
                    <a:gd name="connsiteY3" fmla="*/ 457200 h 538163"/>
                    <a:gd name="connsiteX4" fmla="*/ 2447925 w 2647950"/>
                    <a:gd name="connsiteY4" fmla="*/ 457200 h 538163"/>
                    <a:gd name="connsiteX5" fmla="*/ 2438400 w 2647950"/>
                    <a:gd name="connsiteY5" fmla="*/ 428625 h 538163"/>
                    <a:gd name="connsiteX6" fmla="*/ 2166937 w 2647950"/>
                    <a:gd name="connsiteY6" fmla="*/ 419100 h 538163"/>
                    <a:gd name="connsiteX7" fmla="*/ 2171700 w 2647950"/>
                    <a:gd name="connsiteY7" fmla="*/ 395288 h 538163"/>
                    <a:gd name="connsiteX8" fmla="*/ 1981200 w 2647950"/>
                    <a:gd name="connsiteY8" fmla="*/ 385763 h 538163"/>
                    <a:gd name="connsiteX9" fmla="*/ 1981200 w 2647950"/>
                    <a:gd name="connsiteY9" fmla="*/ 361950 h 538163"/>
                    <a:gd name="connsiteX10" fmla="*/ 1876425 w 2647950"/>
                    <a:gd name="connsiteY10" fmla="*/ 366713 h 538163"/>
                    <a:gd name="connsiteX11" fmla="*/ 1885950 w 2647950"/>
                    <a:gd name="connsiteY11" fmla="*/ 328613 h 538163"/>
                    <a:gd name="connsiteX12" fmla="*/ 1419225 w 2647950"/>
                    <a:gd name="connsiteY12" fmla="*/ 328613 h 538163"/>
                    <a:gd name="connsiteX13" fmla="*/ 1419225 w 2647950"/>
                    <a:gd name="connsiteY13" fmla="*/ 300038 h 538163"/>
                    <a:gd name="connsiteX14" fmla="*/ 1042987 w 2647950"/>
                    <a:gd name="connsiteY14" fmla="*/ 304800 h 538163"/>
                    <a:gd name="connsiteX15" fmla="*/ 1042987 w 2647950"/>
                    <a:gd name="connsiteY15" fmla="*/ 257175 h 538163"/>
                    <a:gd name="connsiteX16" fmla="*/ 933450 w 2647950"/>
                    <a:gd name="connsiteY16" fmla="*/ 261938 h 538163"/>
                    <a:gd name="connsiteX17" fmla="*/ 928687 w 2647950"/>
                    <a:gd name="connsiteY17" fmla="*/ 233363 h 538163"/>
                    <a:gd name="connsiteX18" fmla="*/ 757237 w 2647950"/>
                    <a:gd name="connsiteY18" fmla="*/ 223838 h 538163"/>
                    <a:gd name="connsiteX19" fmla="*/ 762000 w 2647950"/>
                    <a:gd name="connsiteY19" fmla="*/ 209550 h 538163"/>
                    <a:gd name="connsiteX20" fmla="*/ 666750 w 2647950"/>
                    <a:gd name="connsiteY20" fmla="*/ 209550 h 538163"/>
                    <a:gd name="connsiteX21" fmla="*/ 661987 w 2647950"/>
                    <a:gd name="connsiteY21" fmla="*/ 176213 h 538163"/>
                    <a:gd name="connsiteX22" fmla="*/ 447675 w 2647950"/>
                    <a:gd name="connsiteY22" fmla="*/ 171450 h 538163"/>
                    <a:gd name="connsiteX23" fmla="*/ 447675 w 2647950"/>
                    <a:gd name="connsiteY23" fmla="*/ 133350 h 538163"/>
                    <a:gd name="connsiteX24" fmla="*/ 371475 w 2647950"/>
                    <a:gd name="connsiteY24" fmla="*/ 133350 h 538163"/>
                    <a:gd name="connsiteX25" fmla="*/ 376237 w 2647950"/>
                    <a:gd name="connsiteY25" fmla="*/ 47625 h 538163"/>
                    <a:gd name="connsiteX26" fmla="*/ 252412 w 2647950"/>
                    <a:gd name="connsiteY26" fmla="*/ 47625 h 538163"/>
                    <a:gd name="connsiteX27" fmla="*/ 257175 w 2647950"/>
                    <a:gd name="connsiteY27" fmla="*/ 23813 h 538163"/>
                    <a:gd name="connsiteX28" fmla="*/ 95250 w 2647950"/>
                    <a:gd name="connsiteY28" fmla="*/ 19050 h 538163"/>
                    <a:gd name="connsiteX29" fmla="*/ 90487 w 2647950"/>
                    <a:gd name="connsiteY29" fmla="*/ 0 h 538163"/>
                    <a:gd name="connsiteX30" fmla="*/ 0 w 2647950"/>
                    <a:gd name="connsiteY30" fmla="*/ 0 h 5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647950" h="538163">
                      <a:moveTo>
                        <a:pt x="2647950" y="538163"/>
                      </a:moveTo>
                      <a:lnTo>
                        <a:pt x="2643187" y="485775"/>
                      </a:lnTo>
                      <a:lnTo>
                        <a:pt x="2547937" y="490538"/>
                      </a:lnTo>
                      <a:lnTo>
                        <a:pt x="2538412" y="457200"/>
                      </a:lnTo>
                      <a:lnTo>
                        <a:pt x="2447925" y="457200"/>
                      </a:lnTo>
                      <a:lnTo>
                        <a:pt x="2438400" y="428625"/>
                      </a:lnTo>
                      <a:lnTo>
                        <a:pt x="2166937" y="419100"/>
                      </a:lnTo>
                      <a:lnTo>
                        <a:pt x="2171700" y="395288"/>
                      </a:lnTo>
                      <a:lnTo>
                        <a:pt x="1981200" y="385763"/>
                      </a:lnTo>
                      <a:lnTo>
                        <a:pt x="1981200" y="361950"/>
                      </a:lnTo>
                      <a:lnTo>
                        <a:pt x="1876425" y="366713"/>
                      </a:lnTo>
                      <a:lnTo>
                        <a:pt x="1885950" y="328613"/>
                      </a:lnTo>
                      <a:lnTo>
                        <a:pt x="1419225" y="328613"/>
                      </a:lnTo>
                      <a:lnTo>
                        <a:pt x="1419225" y="300038"/>
                      </a:lnTo>
                      <a:lnTo>
                        <a:pt x="1042987" y="304800"/>
                      </a:lnTo>
                      <a:lnTo>
                        <a:pt x="1042987" y="257175"/>
                      </a:lnTo>
                      <a:lnTo>
                        <a:pt x="933450" y="261938"/>
                      </a:lnTo>
                      <a:lnTo>
                        <a:pt x="928687" y="233363"/>
                      </a:lnTo>
                      <a:lnTo>
                        <a:pt x="757237" y="223838"/>
                      </a:lnTo>
                      <a:lnTo>
                        <a:pt x="762000" y="209550"/>
                      </a:lnTo>
                      <a:lnTo>
                        <a:pt x="666750" y="209550"/>
                      </a:lnTo>
                      <a:lnTo>
                        <a:pt x="661987" y="176213"/>
                      </a:lnTo>
                      <a:lnTo>
                        <a:pt x="447675" y="171450"/>
                      </a:lnTo>
                      <a:lnTo>
                        <a:pt x="447675" y="133350"/>
                      </a:lnTo>
                      <a:lnTo>
                        <a:pt x="371475" y="133350"/>
                      </a:lnTo>
                      <a:lnTo>
                        <a:pt x="376237" y="47625"/>
                      </a:lnTo>
                      <a:lnTo>
                        <a:pt x="252412" y="47625"/>
                      </a:lnTo>
                      <a:lnTo>
                        <a:pt x="257175" y="23813"/>
                      </a:lnTo>
                      <a:lnTo>
                        <a:pt x="95250" y="19050"/>
                      </a:lnTo>
                      <a:lnTo>
                        <a:pt x="90487" y="0"/>
                      </a:lnTo>
                      <a:lnTo>
                        <a:pt x="0" y="0"/>
                      </a:lnTo>
                    </a:path>
                  </a:pathLst>
                </a:custGeom>
                <a:ln w="19050">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100" dirty="0">
                    <a:latin typeface="Arial"/>
                  </a:endParaRPr>
                </a:p>
              </p:txBody>
            </p:sp>
          </p:grpSp>
          <p:sp>
            <p:nvSpPr>
              <p:cNvPr id="314" name="Freeform 313"/>
              <p:cNvSpPr/>
              <p:nvPr/>
            </p:nvSpPr>
            <p:spPr>
              <a:xfrm>
                <a:off x="665743" y="1714536"/>
                <a:ext cx="2234803" cy="190643"/>
              </a:xfrm>
              <a:custGeom>
                <a:avLst/>
                <a:gdLst>
                  <a:gd name="connsiteX0" fmla="*/ 5953125 w 5953125"/>
                  <a:gd name="connsiteY0" fmla="*/ 195263 h 204788"/>
                  <a:gd name="connsiteX1" fmla="*/ 4724400 w 5953125"/>
                  <a:gd name="connsiteY1" fmla="*/ 204788 h 204788"/>
                  <a:gd name="connsiteX2" fmla="*/ 4719638 w 5953125"/>
                  <a:gd name="connsiteY2" fmla="*/ 142875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5688 w 5953125"/>
                  <a:gd name="connsiteY7" fmla="*/ 66675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19638 w 5953125"/>
                  <a:gd name="connsiteY2" fmla="*/ 142875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81400 w 5953125"/>
                  <a:gd name="connsiteY7" fmla="*/ 71438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19638 w 5953125"/>
                  <a:gd name="connsiteY2" fmla="*/ 142875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7187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19638 w 5953125"/>
                  <a:gd name="connsiteY2" fmla="*/ 142875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24400 w 5953125"/>
                  <a:gd name="connsiteY2" fmla="*/ 138113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14875 w 5953125"/>
                  <a:gd name="connsiteY2" fmla="*/ 152401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14875 w 5953125"/>
                  <a:gd name="connsiteY2" fmla="*/ 152401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33925 w 5953125"/>
                  <a:gd name="connsiteY2" fmla="*/ 157163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3125"/>
                  <a:gd name="connsiteY0" fmla="*/ 195263 h 204788"/>
                  <a:gd name="connsiteX1" fmla="*/ 4724400 w 5953125"/>
                  <a:gd name="connsiteY1" fmla="*/ 204788 h 204788"/>
                  <a:gd name="connsiteX2" fmla="*/ 4724400 w 5953125"/>
                  <a:gd name="connsiteY2" fmla="*/ 152401 h 204788"/>
                  <a:gd name="connsiteX3" fmla="*/ 4248150 w 5953125"/>
                  <a:gd name="connsiteY3" fmla="*/ 152400 h 204788"/>
                  <a:gd name="connsiteX4" fmla="*/ 4252913 w 5953125"/>
                  <a:gd name="connsiteY4" fmla="*/ 109538 h 204788"/>
                  <a:gd name="connsiteX5" fmla="*/ 3586163 w 5953125"/>
                  <a:gd name="connsiteY5" fmla="*/ 109538 h 204788"/>
                  <a:gd name="connsiteX6" fmla="*/ 3586163 w 5953125"/>
                  <a:gd name="connsiteY6" fmla="*/ 109538 h 204788"/>
                  <a:gd name="connsiteX7" fmla="*/ 3590925 w 5953125"/>
                  <a:gd name="connsiteY7" fmla="*/ 80963 h 204788"/>
                  <a:gd name="connsiteX8" fmla="*/ 3105150 w 5953125"/>
                  <a:gd name="connsiteY8" fmla="*/ 80963 h 204788"/>
                  <a:gd name="connsiteX9" fmla="*/ 3105150 w 5953125"/>
                  <a:gd name="connsiteY9" fmla="*/ 38100 h 204788"/>
                  <a:gd name="connsiteX10" fmla="*/ 1300163 w 5953125"/>
                  <a:gd name="connsiteY10" fmla="*/ 38100 h 204788"/>
                  <a:gd name="connsiteX11" fmla="*/ 1300163 w 5953125"/>
                  <a:gd name="connsiteY11" fmla="*/ 0 h 204788"/>
                  <a:gd name="connsiteX12" fmla="*/ 0 w 5953125"/>
                  <a:gd name="connsiteY12" fmla="*/ 4763 h 204788"/>
                  <a:gd name="connsiteX0" fmla="*/ 5953125 w 5959475"/>
                  <a:gd name="connsiteY0" fmla="*/ 195263 h 204788"/>
                  <a:gd name="connsiteX1" fmla="*/ 5959475 w 5959475"/>
                  <a:gd name="connsiteY1" fmla="*/ 204788 h 204788"/>
                  <a:gd name="connsiteX2" fmla="*/ 4724400 w 5959475"/>
                  <a:gd name="connsiteY2" fmla="*/ 204788 h 204788"/>
                  <a:gd name="connsiteX3" fmla="*/ 4724400 w 5959475"/>
                  <a:gd name="connsiteY3" fmla="*/ 152401 h 204788"/>
                  <a:gd name="connsiteX4" fmla="*/ 4248150 w 5959475"/>
                  <a:gd name="connsiteY4" fmla="*/ 152400 h 204788"/>
                  <a:gd name="connsiteX5" fmla="*/ 4252913 w 5959475"/>
                  <a:gd name="connsiteY5" fmla="*/ 109538 h 204788"/>
                  <a:gd name="connsiteX6" fmla="*/ 3586163 w 5959475"/>
                  <a:gd name="connsiteY6" fmla="*/ 109538 h 204788"/>
                  <a:gd name="connsiteX7" fmla="*/ 3586163 w 5959475"/>
                  <a:gd name="connsiteY7" fmla="*/ 109538 h 204788"/>
                  <a:gd name="connsiteX8" fmla="*/ 3590925 w 5959475"/>
                  <a:gd name="connsiteY8" fmla="*/ 80963 h 204788"/>
                  <a:gd name="connsiteX9" fmla="*/ 3105150 w 5959475"/>
                  <a:gd name="connsiteY9" fmla="*/ 80963 h 204788"/>
                  <a:gd name="connsiteX10" fmla="*/ 3105150 w 5959475"/>
                  <a:gd name="connsiteY10" fmla="*/ 38100 h 204788"/>
                  <a:gd name="connsiteX11" fmla="*/ 1300163 w 5959475"/>
                  <a:gd name="connsiteY11" fmla="*/ 38100 h 204788"/>
                  <a:gd name="connsiteX12" fmla="*/ 1300163 w 5959475"/>
                  <a:gd name="connsiteY12" fmla="*/ 0 h 204788"/>
                  <a:gd name="connsiteX13" fmla="*/ 0 w 5959475"/>
                  <a:gd name="connsiteY13" fmla="*/ 4763 h 204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59475" h="204788">
                    <a:moveTo>
                      <a:pt x="5953125" y="195263"/>
                    </a:moveTo>
                    <a:lnTo>
                      <a:pt x="5959475" y="204788"/>
                    </a:lnTo>
                    <a:lnTo>
                      <a:pt x="4724400" y="204788"/>
                    </a:lnTo>
                    <a:lnTo>
                      <a:pt x="4724400" y="152401"/>
                    </a:lnTo>
                    <a:lnTo>
                      <a:pt x="4248150" y="152400"/>
                    </a:lnTo>
                    <a:lnTo>
                      <a:pt x="4252913" y="109538"/>
                    </a:lnTo>
                    <a:lnTo>
                      <a:pt x="3586163" y="109538"/>
                    </a:lnTo>
                    <a:lnTo>
                      <a:pt x="3586163" y="109538"/>
                    </a:lnTo>
                    <a:lnTo>
                      <a:pt x="3590925" y="80963"/>
                    </a:lnTo>
                    <a:lnTo>
                      <a:pt x="3105150" y="80963"/>
                    </a:lnTo>
                    <a:lnTo>
                      <a:pt x="3105150" y="38100"/>
                    </a:lnTo>
                    <a:lnTo>
                      <a:pt x="1300163" y="38100"/>
                    </a:lnTo>
                    <a:lnTo>
                      <a:pt x="1300163" y="0"/>
                    </a:lnTo>
                    <a:lnTo>
                      <a:pt x="0" y="4763"/>
                    </a:lnTo>
                  </a:path>
                </a:pathLst>
              </a:custGeom>
              <a:ln w="19050">
                <a:solidFill>
                  <a:srgbClr val="00B05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100" dirty="0">
                  <a:latin typeface="Arial"/>
                </a:endParaRPr>
              </a:p>
            </p:txBody>
          </p:sp>
          <p:sp>
            <p:nvSpPr>
              <p:cNvPr id="315" name="TextBox 5">
                <a:extLst>
                  <a:ext uri="{FF2B5EF4-FFF2-40B4-BE49-F238E27FC236}">
                    <a16:creationId xmlns:a16="http://schemas.microsoft.com/office/drawing/2014/main" id="{3F1423C6-C232-4562-9A91-95AD6D18C9CA}"/>
                  </a:ext>
                </a:extLst>
              </p:cNvPr>
              <p:cNvSpPr txBox="1"/>
              <p:nvPr/>
            </p:nvSpPr>
            <p:spPr>
              <a:xfrm>
                <a:off x="990535" y="1488590"/>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99%</a:t>
                </a:r>
              </a:p>
            </p:txBody>
          </p:sp>
          <p:sp>
            <p:nvSpPr>
              <p:cNvPr id="316" name="TextBox 5">
                <a:extLst>
                  <a:ext uri="{FF2B5EF4-FFF2-40B4-BE49-F238E27FC236}">
                    <a16:creationId xmlns:a16="http://schemas.microsoft.com/office/drawing/2014/main" id="{2A18AFC7-7D49-4C68-81F3-01DEAAC87CAD}"/>
                  </a:ext>
                </a:extLst>
              </p:cNvPr>
              <p:cNvSpPr txBox="1"/>
              <p:nvPr/>
            </p:nvSpPr>
            <p:spPr>
              <a:xfrm>
                <a:off x="990535" y="2001006"/>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91%</a:t>
                </a:r>
              </a:p>
            </p:txBody>
          </p:sp>
          <p:sp>
            <p:nvSpPr>
              <p:cNvPr id="317" name="TextBox 5">
                <a:extLst>
                  <a:ext uri="{FF2B5EF4-FFF2-40B4-BE49-F238E27FC236}">
                    <a16:creationId xmlns:a16="http://schemas.microsoft.com/office/drawing/2014/main" id="{75ED917A-21F1-4052-BB2F-AC326F2866A5}"/>
                  </a:ext>
                </a:extLst>
              </p:cNvPr>
              <p:cNvSpPr txBox="1"/>
              <p:nvPr/>
            </p:nvSpPr>
            <p:spPr>
              <a:xfrm>
                <a:off x="792345" y="2406702"/>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70%</a:t>
                </a:r>
              </a:p>
            </p:txBody>
          </p:sp>
          <p:sp>
            <p:nvSpPr>
              <p:cNvPr id="318" name="TextBox 5">
                <a:extLst>
                  <a:ext uri="{FF2B5EF4-FFF2-40B4-BE49-F238E27FC236}">
                    <a16:creationId xmlns:a16="http://schemas.microsoft.com/office/drawing/2014/main" id="{C6D991F4-D6A6-426E-A6A1-87D701008C60}"/>
                  </a:ext>
                </a:extLst>
              </p:cNvPr>
              <p:cNvSpPr txBox="1"/>
              <p:nvPr/>
            </p:nvSpPr>
            <p:spPr>
              <a:xfrm>
                <a:off x="1850382" y="1567441"/>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97%</a:t>
                </a:r>
              </a:p>
            </p:txBody>
          </p:sp>
          <p:sp>
            <p:nvSpPr>
              <p:cNvPr id="319" name="TextBox 5">
                <a:extLst>
                  <a:ext uri="{FF2B5EF4-FFF2-40B4-BE49-F238E27FC236}">
                    <a16:creationId xmlns:a16="http://schemas.microsoft.com/office/drawing/2014/main" id="{84B4A389-A37D-4250-81F7-E51FD26BB688}"/>
                  </a:ext>
                </a:extLst>
              </p:cNvPr>
              <p:cNvSpPr txBox="1"/>
              <p:nvPr/>
            </p:nvSpPr>
            <p:spPr>
              <a:xfrm>
                <a:off x="1850382" y="2426638"/>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73%</a:t>
                </a:r>
              </a:p>
            </p:txBody>
          </p:sp>
          <p:sp>
            <p:nvSpPr>
              <p:cNvPr id="320" name="TextBox 5">
                <a:extLst>
                  <a:ext uri="{FF2B5EF4-FFF2-40B4-BE49-F238E27FC236}">
                    <a16:creationId xmlns:a16="http://schemas.microsoft.com/office/drawing/2014/main" id="{86A5320E-E942-4F1D-BD3C-558A730BEE84}"/>
                  </a:ext>
                </a:extLst>
              </p:cNvPr>
              <p:cNvSpPr txBox="1"/>
              <p:nvPr/>
            </p:nvSpPr>
            <p:spPr>
              <a:xfrm>
                <a:off x="1850382" y="3086179"/>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25%</a:t>
                </a:r>
              </a:p>
            </p:txBody>
          </p:sp>
          <p:sp>
            <p:nvSpPr>
              <p:cNvPr id="321" name="TextBox 5">
                <a:extLst>
                  <a:ext uri="{FF2B5EF4-FFF2-40B4-BE49-F238E27FC236}">
                    <a16:creationId xmlns:a16="http://schemas.microsoft.com/office/drawing/2014/main" id="{93BBBDDC-7D63-49EB-ADF0-67193BA1A802}"/>
                  </a:ext>
                </a:extLst>
              </p:cNvPr>
              <p:cNvSpPr txBox="1"/>
              <p:nvPr/>
            </p:nvSpPr>
            <p:spPr>
              <a:xfrm>
                <a:off x="2692046" y="1688377"/>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92%</a:t>
                </a:r>
              </a:p>
            </p:txBody>
          </p:sp>
          <p:sp>
            <p:nvSpPr>
              <p:cNvPr id="322" name="TextBox 5">
                <a:extLst>
                  <a:ext uri="{FF2B5EF4-FFF2-40B4-BE49-F238E27FC236}">
                    <a16:creationId xmlns:a16="http://schemas.microsoft.com/office/drawing/2014/main" id="{99B6CF64-1561-46C4-AF7C-5AEBE8CA37A2}"/>
                  </a:ext>
                </a:extLst>
              </p:cNvPr>
              <p:cNvSpPr txBox="1"/>
              <p:nvPr/>
            </p:nvSpPr>
            <p:spPr>
              <a:xfrm>
                <a:off x="2692046" y="2740207"/>
                <a:ext cx="41549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56%</a:t>
                </a:r>
              </a:p>
            </p:txBody>
          </p:sp>
          <p:sp>
            <p:nvSpPr>
              <p:cNvPr id="323" name="TextBox 5">
                <a:extLst>
                  <a:ext uri="{FF2B5EF4-FFF2-40B4-BE49-F238E27FC236}">
                    <a16:creationId xmlns:a16="http://schemas.microsoft.com/office/drawing/2014/main" id="{DADD9BAC-D8A7-426C-BE3D-28B279FD2055}"/>
                  </a:ext>
                </a:extLst>
              </p:cNvPr>
              <p:cNvSpPr txBox="1"/>
              <p:nvPr/>
            </p:nvSpPr>
            <p:spPr>
              <a:xfrm>
                <a:off x="2692046" y="3516896"/>
                <a:ext cx="351378" cy="230832"/>
              </a:xfrm>
              <a:prstGeom prst="rect">
                <a:avLst/>
              </a:prstGeom>
              <a:noFill/>
              <a:effectLst/>
            </p:spPr>
            <p:txBody>
              <a:bodyPr wrap="none" rtlCol="0">
                <a:spAutoFit/>
              </a:bodyPr>
              <a:lstStyle/>
              <a:p>
                <a:pPr defTabSz="914378" fontAlgn="base">
                  <a:spcBef>
                    <a:spcPct val="0"/>
                  </a:spcBef>
                  <a:spcAft>
                    <a:spcPct val="0"/>
                  </a:spcAft>
                  <a:defRPr/>
                </a:pPr>
                <a:r>
                  <a:rPr lang="en-US" sz="900" b="1" dirty="0">
                    <a:latin typeface="Arial"/>
                    <a:ea typeface="MS PGothic" pitchFamily="34" charset="-128"/>
                  </a:rPr>
                  <a:t>6%</a:t>
                </a:r>
              </a:p>
            </p:txBody>
          </p:sp>
        </p:grpSp>
        <p:sp>
          <p:nvSpPr>
            <p:cNvPr id="250" name="TextBox 249"/>
            <p:cNvSpPr txBox="1"/>
            <p:nvPr/>
          </p:nvSpPr>
          <p:spPr>
            <a:xfrm rot="16200000">
              <a:off x="2066272" y="2751672"/>
              <a:ext cx="2404533" cy="223023"/>
            </a:xfrm>
            <a:prstGeom prst="rect">
              <a:avLst/>
            </a:prstGeom>
            <a:noFill/>
            <a:effectLst/>
          </p:spPr>
          <p:txBody>
            <a:bodyPr wrap="square" rtlCol="0">
              <a:spAutoFit/>
            </a:bodyPr>
            <a:lstStyle/>
            <a:p>
              <a:pPr algn="ctr" defTabSz="914378" fontAlgn="base">
                <a:spcBef>
                  <a:spcPct val="0"/>
                </a:spcBef>
                <a:spcAft>
                  <a:spcPct val="0"/>
                </a:spcAft>
                <a:defRPr/>
              </a:pPr>
              <a:r>
                <a:rPr lang="en-US" sz="1000" b="1" dirty="0">
                  <a:latin typeface="Arial"/>
                  <a:ea typeface="MS PGothic" pitchFamily="34" charset="-128"/>
                </a:rPr>
                <a:t>Transplant-free Survival (%)</a:t>
              </a:r>
            </a:p>
          </p:txBody>
        </p:sp>
        <p:sp>
          <p:nvSpPr>
            <p:cNvPr id="251" name="TextBox 250"/>
            <p:cNvSpPr txBox="1"/>
            <p:nvPr/>
          </p:nvSpPr>
          <p:spPr>
            <a:xfrm>
              <a:off x="3646477" y="4187869"/>
              <a:ext cx="2149391" cy="246221"/>
            </a:xfrm>
            <a:prstGeom prst="rect">
              <a:avLst/>
            </a:prstGeom>
            <a:noFill/>
            <a:effectLst/>
          </p:spPr>
          <p:txBody>
            <a:bodyPr wrap="square" rtlCol="0">
              <a:spAutoFit/>
            </a:bodyPr>
            <a:lstStyle/>
            <a:p>
              <a:pPr algn="ctr" defTabSz="914378" fontAlgn="base">
                <a:spcBef>
                  <a:spcPct val="0"/>
                </a:spcBef>
                <a:spcAft>
                  <a:spcPct val="0"/>
                </a:spcAft>
                <a:defRPr/>
              </a:pPr>
              <a:r>
                <a:rPr lang="en-US" sz="1000" b="1" dirty="0">
                  <a:latin typeface="Arial"/>
                  <a:ea typeface="MS PGothic" pitchFamily="34" charset="-128"/>
                </a:rPr>
                <a:t>Years</a:t>
              </a:r>
            </a:p>
          </p:txBody>
        </p:sp>
        <p:grpSp>
          <p:nvGrpSpPr>
            <p:cNvPr id="309" name="Group 308"/>
            <p:cNvGrpSpPr/>
            <p:nvPr/>
          </p:nvGrpSpPr>
          <p:grpSpPr>
            <a:xfrm>
              <a:off x="3542815" y="3998832"/>
              <a:ext cx="2376578" cy="246221"/>
              <a:chOff x="3542815" y="3905522"/>
              <a:chExt cx="2376578" cy="246221"/>
            </a:xfrm>
          </p:grpSpPr>
          <p:sp>
            <p:nvSpPr>
              <p:cNvPr id="298" name="TextBox 297"/>
              <p:cNvSpPr txBox="1"/>
              <p:nvPr/>
            </p:nvSpPr>
            <p:spPr>
              <a:xfrm>
                <a:off x="3542815"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0</a:t>
                </a:r>
              </a:p>
            </p:txBody>
          </p:sp>
          <p:sp>
            <p:nvSpPr>
              <p:cNvPr id="299" name="TextBox 298"/>
              <p:cNvSpPr txBox="1"/>
              <p:nvPr/>
            </p:nvSpPr>
            <p:spPr>
              <a:xfrm>
                <a:off x="3965482"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1</a:t>
                </a:r>
              </a:p>
            </p:txBody>
          </p:sp>
          <p:sp>
            <p:nvSpPr>
              <p:cNvPr id="300" name="TextBox 299"/>
              <p:cNvSpPr txBox="1"/>
              <p:nvPr/>
            </p:nvSpPr>
            <p:spPr>
              <a:xfrm>
                <a:off x="4398881"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2</a:t>
                </a:r>
              </a:p>
            </p:txBody>
          </p:sp>
          <p:sp>
            <p:nvSpPr>
              <p:cNvPr id="301" name="TextBox 300"/>
              <p:cNvSpPr txBox="1"/>
              <p:nvPr/>
            </p:nvSpPr>
            <p:spPr>
              <a:xfrm>
                <a:off x="4816179"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3</a:t>
                </a:r>
              </a:p>
            </p:txBody>
          </p:sp>
          <p:sp>
            <p:nvSpPr>
              <p:cNvPr id="302" name="TextBox 301"/>
              <p:cNvSpPr txBox="1"/>
              <p:nvPr/>
            </p:nvSpPr>
            <p:spPr>
              <a:xfrm>
                <a:off x="5241530"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4</a:t>
                </a:r>
              </a:p>
            </p:txBody>
          </p:sp>
          <p:sp>
            <p:nvSpPr>
              <p:cNvPr id="303" name="TextBox 302"/>
              <p:cNvSpPr txBox="1"/>
              <p:nvPr/>
            </p:nvSpPr>
            <p:spPr>
              <a:xfrm>
                <a:off x="5664195"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5</a:t>
                </a:r>
              </a:p>
            </p:txBody>
          </p:sp>
        </p:grpSp>
        <p:grpSp>
          <p:nvGrpSpPr>
            <p:cNvPr id="310" name="Group 309"/>
            <p:cNvGrpSpPr/>
            <p:nvPr/>
          </p:nvGrpSpPr>
          <p:grpSpPr>
            <a:xfrm>
              <a:off x="3293911" y="1693402"/>
              <a:ext cx="396262" cy="2379233"/>
              <a:chOff x="3293911" y="1534775"/>
              <a:chExt cx="396262" cy="2379233"/>
            </a:xfrm>
          </p:grpSpPr>
          <p:sp>
            <p:nvSpPr>
              <p:cNvPr id="292" name="TextBox 291"/>
              <p:cNvSpPr txBox="1"/>
              <p:nvPr/>
            </p:nvSpPr>
            <p:spPr>
              <a:xfrm>
                <a:off x="3364443" y="2387980"/>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60</a:t>
                </a:r>
              </a:p>
            </p:txBody>
          </p:sp>
          <p:sp>
            <p:nvSpPr>
              <p:cNvPr id="293" name="TextBox 292"/>
              <p:cNvSpPr txBox="1"/>
              <p:nvPr/>
            </p:nvSpPr>
            <p:spPr>
              <a:xfrm>
                <a:off x="3434975" y="3667787"/>
                <a:ext cx="255198"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0</a:t>
                </a:r>
              </a:p>
            </p:txBody>
          </p:sp>
          <p:sp>
            <p:nvSpPr>
              <p:cNvPr id="294" name="TextBox 293"/>
              <p:cNvSpPr txBox="1"/>
              <p:nvPr/>
            </p:nvSpPr>
            <p:spPr>
              <a:xfrm>
                <a:off x="3293911" y="1534775"/>
                <a:ext cx="396262"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100</a:t>
                </a:r>
              </a:p>
            </p:txBody>
          </p:sp>
          <p:sp>
            <p:nvSpPr>
              <p:cNvPr id="295" name="TextBox 294"/>
              <p:cNvSpPr txBox="1"/>
              <p:nvPr/>
            </p:nvSpPr>
            <p:spPr>
              <a:xfrm>
                <a:off x="3364443" y="1961378"/>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80</a:t>
                </a:r>
              </a:p>
            </p:txBody>
          </p:sp>
          <p:sp>
            <p:nvSpPr>
              <p:cNvPr id="296" name="TextBox 295"/>
              <p:cNvSpPr txBox="1"/>
              <p:nvPr/>
            </p:nvSpPr>
            <p:spPr>
              <a:xfrm>
                <a:off x="3364443" y="2814583"/>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40</a:t>
                </a:r>
              </a:p>
            </p:txBody>
          </p:sp>
          <p:sp>
            <p:nvSpPr>
              <p:cNvPr id="297" name="TextBox 296"/>
              <p:cNvSpPr txBox="1"/>
              <p:nvPr/>
            </p:nvSpPr>
            <p:spPr>
              <a:xfrm>
                <a:off x="3364443" y="3241186"/>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20</a:t>
                </a:r>
              </a:p>
            </p:txBody>
          </p:sp>
        </p:grpSp>
        <p:grpSp>
          <p:nvGrpSpPr>
            <p:cNvPr id="326" name="Group 325"/>
            <p:cNvGrpSpPr/>
            <p:nvPr/>
          </p:nvGrpSpPr>
          <p:grpSpPr>
            <a:xfrm>
              <a:off x="3638425" y="1800096"/>
              <a:ext cx="2268424" cy="2219491"/>
              <a:chOff x="3638425" y="1706786"/>
              <a:chExt cx="2268424" cy="2219491"/>
            </a:xfrm>
          </p:grpSpPr>
          <p:cxnSp>
            <p:nvCxnSpPr>
              <p:cNvPr id="278" name="Straight Connector 277"/>
              <p:cNvCxnSpPr/>
              <p:nvPr/>
            </p:nvCxnSpPr>
            <p:spPr>
              <a:xfrm>
                <a:off x="3673309" y="1706786"/>
                <a:ext cx="0" cy="2135123"/>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a:off x="3670626" y="3841909"/>
                <a:ext cx="2236223"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a:off x="3638425" y="1713275"/>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1" name="Straight Connector 280"/>
              <p:cNvCxnSpPr/>
              <p:nvPr/>
            </p:nvCxnSpPr>
            <p:spPr>
              <a:xfrm>
                <a:off x="3638425" y="213900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3638425" y="256472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a:off x="3638425" y="299045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3638425" y="384190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rot="16200000">
                <a:off x="3631126"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3638425" y="341618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rot="16200000">
                <a:off x="4054564"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4478002"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4901440"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5324878"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1" name="Straight Connector 290"/>
              <p:cNvCxnSpPr/>
              <p:nvPr/>
            </p:nvCxnSpPr>
            <p:spPr>
              <a:xfrm rot="16200000">
                <a:off x="5748317"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257" name="TextBox 5"/>
            <p:cNvSpPr txBox="1"/>
            <p:nvPr/>
          </p:nvSpPr>
          <p:spPr>
            <a:xfrm>
              <a:off x="5331945" y="3651636"/>
              <a:ext cx="662361" cy="246221"/>
            </a:xfrm>
            <a:prstGeom prst="rect">
              <a:avLst/>
            </a:prstGeom>
            <a:noFill/>
            <a:effectLst/>
          </p:spPr>
          <p:txBody>
            <a:bodyPr wrap="none" rtlCol="0" anchor="b" anchorCtr="0">
              <a:spAutoFit/>
            </a:bodyPr>
            <a:lstStyle/>
            <a:p>
              <a:pPr defTabSz="914378" fontAlgn="base">
                <a:spcBef>
                  <a:spcPct val="0"/>
                </a:spcBef>
                <a:spcAft>
                  <a:spcPct val="0"/>
                </a:spcAft>
                <a:defRPr/>
              </a:pPr>
              <a:r>
                <a:rPr lang="en-US" sz="1000" dirty="0">
                  <a:latin typeface="Arial"/>
                  <a:ea typeface="MS PGothic" pitchFamily="34" charset="-128"/>
                </a:rPr>
                <a:t>P&lt;0.001</a:t>
              </a:r>
            </a:p>
          </p:txBody>
        </p:sp>
        <p:sp>
          <p:nvSpPr>
            <p:cNvPr id="333" name="Freeform 332"/>
            <p:cNvSpPr/>
            <p:nvPr/>
          </p:nvSpPr>
          <p:spPr>
            <a:xfrm>
              <a:off x="3854395" y="1811344"/>
              <a:ext cx="1946910" cy="1424940"/>
            </a:xfrm>
            <a:custGeom>
              <a:avLst/>
              <a:gdLst>
                <a:gd name="connsiteX0" fmla="*/ 1946910 w 1946910"/>
                <a:gd name="connsiteY0" fmla="*/ 1068705 h 1068705"/>
                <a:gd name="connsiteX1" fmla="*/ 1845945 w 1946910"/>
                <a:gd name="connsiteY1" fmla="*/ 1068705 h 1068705"/>
                <a:gd name="connsiteX2" fmla="*/ 1849755 w 1946910"/>
                <a:gd name="connsiteY2" fmla="*/ 1030605 h 1068705"/>
                <a:gd name="connsiteX3" fmla="*/ 1516380 w 1946910"/>
                <a:gd name="connsiteY3" fmla="*/ 1024890 h 1068705"/>
                <a:gd name="connsiteX4" fmla="*/ 1516380 w 1946910"/>
                <a:gd name="connsiteY4" fmla="*/ 986790 h 1068705"/>
                <a:gd name="connsiteX5" fmla="*/ 1257300 w 1946910"/>
                <a:gd name="connsiteY5" fmla="*/ 988695 h 1068705"/>
                <a:gd name="connsiteX6" fmla="*/ 1255395 w 1946910"/>
                <a:gd name="connsiteY6" fmla="*/ 954405 h 1068705"/>
                <a:gd name="connsiteX7" fmla="*/ 1099185 w 1946910"/>
                <a:gd name="connsiteY7" fmla="*/ 954405 h 1068705"/>
                <a:gd name="connsiteX8" fmla="*/ 1101090 w 1946910"/>
                <a:gd name="connsiteY8" fmla="*/ 935355 h 1068705"/>
                <a:gd name="connsiteX9" fmla="*/ 1062990 w 1946910"/>
                <a:gd name="connsiteY9" fmla="*/ 931545 h 1068705"/>
                <a:gd name="connsiteX10" fmla="*/ 1061085 w 1946910"/>
                <a:gd name="connsiteY10" fmla="*/ 864870 h 1068705"/>
                <a:gd name="connsiteX11" fmla="*/ 1000125 w 1946910"/>
                <a:gd name="connsiteY11" fmla="*/ 864870 h 1068705"/>
                <a:gd name="connsiteX12" fmla="*/ 1000125 w 1946910"/>
                <a:gd name="connsiteY12" fmla="*/ 822960 h 1068705"/>
                <a:gd name="connsiteX13" fmla="*/ 916305 w 1946910"/>
                <a:gd name="connsiteY13" fmla="*/ 822960 h 1068705"/>
                <a:gd name="connsiteX14" fmla="*/ 914400 w 1946910"/>
                <a:gd name="connsiteY14" fmla="*/ 788670 h 1068705"/>
                <a:gd name="connsiteX15" fmla="*/ 889635 w 1946910"/>
                <a:gd name="connsiteY15" fmla="*/ 784860 h 1068705"/>
                <a:gd name="connsiteX16" fmla="*/ 889635 w 1946910"/>
                <a:gd name="connsiteY16" fmla="*/ 758190 h 1068705"/>
                <a:gd name="connsiteX17" fmla="*/ 849630 w 1946910"/>
                <a:gd name="connsiteY17" fmla="*/ 758190 h 1068705"/>
                <a:gd name="connsiteX18" fmla="*/ 849630 w 1946910"/>
                <a:gd name="connsiteY18" fmla="*/ 712470 h 1068705"/>
                <a:gd name="connsiteX19" fmla="*/ 824865 w 1946910"/>
                <a:gd name="connsiteY19" fmla="*/ 712470 h 1068705"/>
                <a:gd name="connsiteX20" fmla="*/ 824865 w 1946910"/>
                <a:gd name="connsiteY20" fmla="*/ 678180 h 1068705"/>
                <a:gd name="connsiteX21" fmla="*/ 798195 w 1946910"/>
                <a:gd name="connsiteY21" fmla="*/ 676275 h 1068705"/>
                <a:gd name="connsiteX22" fmla="*/ 800100 w 1946910"/>
                <a:gd name="connsiteY22" fmla="*/ 603885 h 1068705"/>
                <a:gd name="connsiteX23" fmla="*/ 733425 w 1946910"/>
                <a:gd name="connsiteY23" fmla="*/ 600075 h 1068705"/>
                <a:gd name="connsiteX24" fmla="*/ 735330 w 1946910"/>
                <a:gd name="connsiteY24" fmla="*/ 565785 h 1068705"/>
                <a:gd name="connsiteX25" fmla="*/ 704850 w 1946910"/>
                <a:gd name="connsiteY25" fmla="*/ 561975 h 1068705"/>
                <a:gd name="connsiteX26" fmla="*/ 704850 w 1946910"/>
                <a:gd name="connsiteY26" fmla="*/ 512445 h 1068705"/>
                <a:gd name="connsiteX27" fmla="*/ 681990 w 1946910"/>
                <a:gd name="connsiteY27" fmla="*/ 512445 h 1068705"/>
                <a:gd name="connsiteX28" fmla="*/ 683895 w 1946910"/>
                <a:gd name="connsiteY28" fmla="*/ 483870 h 1068705"/>
                <a:gd name="connsiteX29" fmla="*/ 641985 w 1946910"/>
                <a:gd name="connsiteY29" fmla="*/ 478155 h 1068705"/>
                <a:gd name="connsiteX30" fmla="*/ 640080 w 1946910"/>
                <a:gd name="connsiteY30" fmla="*/ 436245 h 1068705"/>
                <a:gd name="connsiteX31" fmla="*/ 584835 w 1946910"/>
                <a:gd name="connsiteY31" fmla="*/ 434340 h 1068705"/>
                <a:gd name="connsiteX32" fmla="*/ 586740 w 1946910"/>
                <a:gd name="connsiteY32" fmla="*/ 382905 h 1068705"/>
                <a:gd name="connsiteX33" fmla="*/ 491490 w 1946910"/>
                <a:gd name="connsiteY33" fmla="*/ 382905 h 1068705"/>
                <a:gd name="connsiteX34" fmla="*/ 489585 w 1946910"/>
                <a:gd name="connsiteY34" fmla="*/ 327660 h 1068705"/>
                <a:gd name="connsiteX35" fmla="*/ 407670 w 1946910"/>
                <a:gd name="connsiteY35" fmla="*/ 325755 h 1068705"/>
                <a:gd name="connsiteX36" fmla="*/ 409575 w 1946910"/>
                <a:gd name="connsiteY36" fmla="*/ 310515 h 1068705"/>
                <a:gd name="connsiteX37" fmla="*/ 361950 w 1946910"/>
                <a:gd name="connsiteY37" fmla="*/ 310515 h 1068705"/>
                <a:gd name="connsiteX38" fmla="*/ 363855 w 1946910"/>
                <a:gd name="connsiteY38" fmla="*/ 289560 h 1068705"/>
                <a:gd name="connsiteX39" fmla="*/ 308610 w 1946910"/>
                <a:gd name="connsiteY39" fmla="*/ 293370 h 1068705"/>
                <a:gd name="connsiteX40" fmla="*/ 308610 w 1946910"/>
                <a:gd name="connsiteY40" fmla="*/ 213360 h 1068705"/>
                <a:gd name="connsiteX41" fmla="*/ 217170 w 1946910"/>
                <a:gd name="connsiteY41" fmla="*/ 215265 h 1068705"/>
                <a:gd name="connsiteX42" fmla="*/ 217170 w 1946910"/>
                <a:gd name="connsiteY42" fmla="*/ 165735 h 1068705"/>
                <a:gd name="connsiteX43" fmla="*/ 190500 w 1946910"/>
                <a:gd name="connsiteY43" fmla="*/ 163830 h 1068705"/>
                <a:gd name="connsiteX44" fmla="*/ 190500 w 1946910"/>
                <a:gd name="connsiteY44" fmla="*/ 118110 h 1068705"/>
                <a:gd name="connsiteX45" fmla="*/ 121920 w 1946910"/>
                <a:gd name="connsiteY45" fmla="*/ 118110 h 1068705"/>
                <a:gd name="connsiteX46" fmla="*/ 120015 w 1946910"/>
                <a:gd name="connsiteY46" fmla="*/ 83820 h 1068705"/>
                <a:gd name="connsiteX47" fmla="*/ 81915 w 1946910"/>
                <a:gd name="connsiteY47" fmla="*/ 83820 h 1068705"/>
                <a:gd name="connsiteX48" fmla="*/ 81915 w 1946910"/>
                <a:gd name="connsiteY48" fmla="*/ 60960 h 1068705"/>
                <a:gd name="connsiteX49" fmla="*/ 49530 w 1946910"/>
                <a:gd name="connsiteY49" fmla="*/ 60960 h 1068705"/>
                <a:gd name="connsiteX50" fmla="*/ 45720 w 1946910"/>
                <a:gd name="connsiteY50" fmla="*/ 36195 h 1068705"/>
                <a:gd name="connsiteX51" fmla="*/ 0 w 1946910"/>
                <a:gd name="connsiteY51" fmla="*/ 34290 h 1068705"/>
                <a:gd name="connsiteX52" fmla="*/ 0 w 1946910"/>
                <a:gd name="connsiteY52" fmla="*/ 0 h 1068705"/>
                <a:gd name="connsiteX0" fmla="*/ 1946910 w 1946910"/>
                <a:gd name="connsiteY0" fmla="*/ 1068705 h 1068705"/>
                <a:gd name="connsiteX1" fmla="*/ 1845945 w 1946910"/>
                <a:gd name="connsiteY1" fmla="*/ 1068705 h 1068705"/>
                <a:gd name="connsiteX2" fmla="*/ 1849755 w 1946910"/>
                <a:gd name="connsiteY2" fmla="*/ 1030605 h 1068705"/>
                <a:gd name="connsiteX3" fmla="*/ 1516380 w 1946910"/>
                <a:gd name="connsiteY3" fmla="*/ 1024890 h 1068705"/>
                <a:gd name="connsiteX4" fmla="*/ 1516380 w 1946910"/>
                <a:gd name="connsiteY4" fmla="*/ 986790 h 1068705"/>
                <a:gd name="connsiteX5" fmla="*/ 1257300 w 1946910"/>
                <a:gd name="connsiteY5" fmla="*/ 988695 h 1068705"/>
                <a:gd name="connsiteX6" fmla="*/ 1255395 w 1946910"/>
                <a:gd name="connsiteY6" fmla="*/ 954405 h 1068705"/>
                <a:gd name="connsiteX7" fmla="*/ 1099185 w 1946910"/>
                <a:gd name="connsiteY7" fmla="*/ 954405 h 1068705"/>
                <a:gd name="connsiteX8" fmla="*/ 1101090 w 1946910"/>
                <a:gd name="connsiteY8" fmla="*/ 935355 h 1068705"/>
                <a:gd name="connsiteX9" fmla="*/ 1062990 w 1946910"/>
                <a:gd name="connsiteY9" fmla="*/ 931545 h 1068705"/>
                <a:gd name="connsiteX10" fmla="*/ 1061085 w 1946910"/>
                <a:gd name="connsiteY10" fmla="*/ 864870 h 1068705"/>
                <a:gd name="connsiteX11" fmla="*/ 1000125 w 1946910"/>
                <a:gd name="connsiteY11" fmla="*/ 864870 h 1068705"/>
                <a:gd name="connsiteX12" fmla="*/ 1000125 w 1946910"/>
                <a:gd name="connsiteY12" fmla="*/ 822960 h 1068705"/>
                <a:gd name="connsiteX13" fmla="*/ 916305 w 1946910"/>
                <a:gd name="connsiteY13" fmla="*/ 822960 h 1068705"/>
                <a:gd name="connsiteX14" fmla="*/ 914400 w 1946910"/>
                <a:gd name="connsiteY14" fmla="*/ 788670 h 1068705"/>
                <a:gd name="connsiteX15" fmla="*/ 889635 w 1946910"/>
                <a:gd name="connsiteY15" fmla="*/ 784860 h 1068705"/>
                <a:gd name="connsiteX16" fmla="*/ 889635 w 1946910"/>
                <a:gd name="connsiteY16" fmla="*/ 758190 h 1068705"/>
                <a:gd name="connsiteX17" fmla="*/ 849630 w 1946910"/>
                <a:gd name="connsiteY17" fmla="*/ 758190 h 1068705"/>
                <a:gd name="connsiteX18" fmla="*/ 849630 w 1946910"/>
                <a:gd name="connsiteY18" fmla="*/ 712470 h 1068705"/>
                <a:gd name="connsiteX19" fmla="*/ 824865 w 1946910"/>
                <a:gd name="connsiteY19" fmla="*/ 712470 h 1068705"/>
                <a:gd name="connsiteX20" fmla="*/ 824865 w 1946910"/>
                <a:gd name="connsiteY20" fmla="*/ 678180 h 1068705"/>
                <a:gd name="connsiteX21" fmla="*/ 798195 w 1946910"/>
                <a:gd name="connsiteY21" fmla="*/ 676275 h 1068705"/>
                <a:gd name="connsiteX22" fmla="*/ 798195 w 1946910"/>
                <a:gd name="connsiteY22" fmla="*/ 592455 h 1068705"/>
                <a:gd name="connsiteX23" fmla="*/ 733425 w 1946910"/>
                <a:gd name="connsiteY23" fmla="*/ 600075 h 1068705"/>
                <a:gd name="connsiteX24" fmla="*/ 735330 w 1946910"/>
                <a:gd name="connsiteY24" fmla="*/ 565785 h 1068705"/>
                <a:gd name="connsiteX25" fmla="*/ 704850 w 1946910"/>
                <a:gd name="connsiteY25" fmla="*/ 561975 h 1068705"/>
                <a:gd name="connsiteX26" fmla="*/ 704850 w 1946910"/>
                <a:gd name="connsiteY26" fmla="*/ 512445 h 1068705"/>
                <a:gd name="connsiteX27" fmla="*/ 681990 w 1946910"/>
                <a:gd name="connsiteY27" fmla="*/ 512445 h 1068705"/>
                <a:gd name="connsiteX28" fmla="*/ 683895 w 1946910"/>
                <a:gd name="connsiteY28" fmla="*/ 483870 h 1068705"/>
                <a:gd name="connsiteX29" fmla="*/ 641985 w 1946910"/>
                <a:gd name="connsiteY29" fmla="*/ 478155 h 1068705"/>
                <a:gd name="connsiteX30" fmla="*/ 640080 w 1946910"/>
                <a:gd name="connsiteY30" fmla="*/ 436245 h 1068705"/>
                <a:gd name="connsiteX31" fmla="*/ 584835 w 1946910"/>
                <a:gd name="connsiteY31" fmla="*/ 434340 h 1068705"/>
                <a:gd name="connsiteX32" fmla="*/ 586740 w 1946910"/>
                <a:gd name="connsiteY32" fmla="*/ 382905 h 1068705"/>
                <a:gd name="connsiteX33" fmla="*/ 491490 w 1946910"/>
                <a:gd name="connsiteY33" fmla="*/ 382905 h 1068705"/>
                <a:gd name="connsiteX34" fmla="*/ 489585 w 1946910"/>
                <a:gd name="connsiteY34" fmla="*/ 327660 h 1068705"/>
                <a:gd name="connsiteX35" fmla="*/ 407670 w 1946910"/>
                <a:gd name="connsiteY35" fmla="*/ 325755 h 1068705"/>
                <a:gd name="connsiteX36" fmla="*/ 409575 w 1946910"/>
                <a:gd name="connsiteY36" fmla="*/ 310515 h 1068705"/>
                <a:gd name="connsiteX37" fmla="*/ 361950 w 1946910"/>
                <a:gd name="connsiteY37" fmla="*/ 310515 h 1068705"/>
                <a:gd name="connsiteX38" fmla="*/ 363855 w 1946910"/>
                <a:gd name="connsiteY38" fmla="*/ 289560 h 1068705"/>
                <a:gd name="connsiteX39" fmla="*/ 308610 w 1946910"/>
                <a:gd name="connsiteY39" fmla="*/ 293370 h 1068705"/>
                <a:gd name="connsiteX40" fmla="*/ 308610 w 1946910"/>
                <a:gd name="connsiteY40" fmla="*/ 213360 h 1068705"/>
                <a:gd name="connsiteX41" fmla="*/ 217170 w 1946910"/>
                <a:gd name="connsiteY41" fmla="*/ 215265 h 1068705"/>
                <a:gd name="connsiteX42" fmla="*/ 217170 w 1946910"/>
                <a:gd name="connsiteY42" fmla="*/ 165735 h 1068705"/>
                <a:gd name="connsiteX43" fmla="*/ 190500 w 1946910"/>
                <a:gd name="connsiteY43" fmla="*/ 163830 h 1068705"/>
                <a:gd name="connsiteX44" fmla="*/ 190500 w 1946910"/>
                <a:gd name="connsiteY44" fmla="*/ 118110 h 1068705"/>
                <a:gd name="connsiteX45" fmla="*/ 121920 w 1946910"/>
                <a:gd name="connsiteY45" fmla="*/ 118110 h 1068705"/>
                <a:gd name="connsiteX46" fmla="*/ 120015 w 1946910"/>
                <a:gd name="connsiteY46" fmla="*/ 83820 h 1068705"/>
                <a:gd name="connsiteX47" fmla="*/ 81915 w 1946910"/>
                <a:gd name="connsiteY47" fmla="*/ 83820 h 1068705"/>
                <a:gd name="connsiteX48" fmla="*/ 81915 w 1946910"/>
                <a:gd name="connsiteY48" fmla="*/ 60960 h 1068705"/>
                <a:gd name="connsiteX49" fmla="*/ 49530 w 1946910"/>
                <a:gd name="connsiteY49" fmla="*/ 60960 h 1068705"/>
                <a:gd name="connsiteX50" fmla="*/ 45720 w 1946910"/>
                <a:gd name="connsiteY50" fmla="*/ 36195 h 1068705"/>
                <a:gd name="connsiteX51" fmla="*/ 0 w 1946910"/>
                <a:gd name="connsiteY51" fmla="*/ 34290 h 1068705"/>
                <a:gd name="connsiteX52" fmla="*/ 0 w 1946910"/>
                <a:gd name="connsiteY52" fmla="*/ 0 h 1068705"/>
                <a:gd name="connsiteX0" fmla="*/ 1946910 w 1946910"/>
                <a:gd name="connsiteY0" fmla="*/ 1068705 h 1068705"/>
                <a:gd name="connsiteX1" fmla="*/ 1845945 w 1946910"/>
                <a:gd name="connsiteY1" fmla="*/ 1068705 h 1068705"/>
                <a:gd name="connsiteX2" fmla="*/ 1849755 w 1946910"/>
                <a:gd name="connsiteY2" fmla="*/ 1030605 h 1068705"/>
                <a:gd name="connsiteX3" fmla="*/ 1516380 w 1946910"/>
                <a:gd name="connsiteY3" fmla="*/ 1024890 h 1068705"/>
                <a:gd name="connsiteX4" fmla="*/ 1516380 w 1946910"/>
                <a:gd name="connsiteY4" fmla="*/ 986790 h 1068705"/>
                <a:gd name="connsiteX5" fmla="*/ 1257300 w 1946910"/>
                <a:gd name="connsiteY5" fmla="*/ 988695 h 1068705"/>
                <a:gd name="connsiteX6" fmla="*/ 1255395 w 1946910"/>
                <a:gd name="connsiteY6" fmla="*/ 954405 h 1068705"/>
                <a:gd name="connsiteX7" fmla="*/ 1099185 w 1946910"/>
                <a:gd name="connsiteY7" fmla="*/ 954405 h 1068705"/>
                <a:gd name="connsiteX8" fmla="*/ 1101090 w 1946910"/>
                <a:gd name="connsiteY8" fmla="*/ 935355 h 1068705"/>
                <a:gd name="connsiteX9" fmla="*/ 1062990 w 1946910"/>
                <a:gd name="connsiteY9" fmla="*/ 931545 h 1068705"/>
                <a:gd name="connsiteX10" fmla="*/ 1061085 w 1946910"/>
                <a:gd name="connsiteY10" fmla="*/ 864870 h 1068705"/>
                <a:gd name="connsiteX11" fmla="*/ 1000125 w 1946910"/>
                <a:gd name="connsiteY11" fmla="*/ 864870 h 1068705"/>
                <a:gd name="connsiteX12" fmla="*/ 1000125 w 1946910"/>
                <a:gd name="connsiteY12" fmla="*/ 822960 h 1068705"/>
                <a:gd name="connsiteX13" fmla="*/ 916305 w 1946910"/>
                <a:gd name="connsiteY13" fmla="*/ 822960 h 1068705"/>
                <a:gd name="connsiteX14" fmla="*/ 914400 w 1946910"/>
                <a:gd name="connsiteY14" fmla="*/ 788670 h 1068705"/>
                <a:gd name="connsiteX15" fmla="*/ 889635 w 1946910"/>
                <a:gd name="connsiteY15" fmla="*/ 784860 h 1068705"/>
                <a:gd name="connsiteX16" fmla="*/ 889635 w 1946910"/>
                <a:gd name="connsiteY16" fmla="*/ 758190 h 1068705"/>
                <a:gd name="connsiteX17" fmla="*/ 849630 w 1946910"/>
                <a:gd name="connsiteY17" fmla="*/ 758190 h 1068705"/>
                <a:gd name="connsiteX18" fmla="*/ 849630 w 1946910"/>
                <a:gd name="connsiteY18" fmla="*/ 712470 h 1068705"/>
                <a:gd name="connsiteX19" fmla="*/ 824865 w 1946910"/>
                <a:gd name="connsiteY19" fmla="*/ 712470 h 1068705"/>
                <a:gd name="connsiteX20" fmla="*/ 824865 w 1946910"/>
                <a:gd name="connsiteY20" fmla="*/ 678180 h 1068705"/>
                <a:gd name="connsiteX21" fmla="*/ 798195 w 1946910"/>
                <a:gd name="connsiteY21" fmla="*/ 676275 h 1068705"/>
                <a:gd name="connsiteX22" fmla="*/ 796290 w 1946910"/>
                <a:gd name="connsiteY22" fmla="*/ 600075 h 1068705"/>
                <a:gd name="connsiteX23" fmla="*/ 733425 w 1946910"/>
                <a:gd name="connsiteY23" fmla="*/ 600075 h 1068705"/>
                <a:gd name="connsiteX24" fmla="*/ 735330 w 1946910"/>
                <a:gd name="connsiteY24" fmla="*/ 565785 h 1068705"/>
                <a:gd name="connsiteX25" fmla="*/ 704850 w 1946910"/>
                <a:gd name="connsiteY25" fmla="*/ 561975 h 1068705"/>
                <a:gd name="connsiteX26" fmla="*/ 704850 w 1946910"/>
                <a:gd name="connsiteY26" fmla="*/ 512445 h 1068705"/>
                <a:gd name="connsiteX27" fmla="*/ 681990 w 1946910"/>
                <a:gd name="connsiteY27" fmla="*/ 512445 h 1068705"/>
                <a:gd name="connsiteX28" fmla="*/ 683895 w 1946910"/>
                <a:gd name="connsiteY28" fmla="*/ 483870 h 1068705"/>
                <a:gd name="connsiteX29" fmla="*/ 641985 w 1946910"/>
                <a:gd name="connsiteY29" fmla="*/ 478155 h 1068705"/>
                <a:gd name="connsiteX30" fmla="*/ 640080 w 1946910"/>
                <a:gd name="connsiteY30" fmla="*/ 436245 h 1068705"/>
                <a:gd name="connsiteX31" fmla="*/ 584835 w 1946910"/>
                <a:gd name="connsiteY31" fmla="*/ 434340 h 1068705"/>
                <a:gd name="connsiteX32" fmla="*/ 586740 w 1946910"/>
                <a:gd name="connsiteY32" fmla="*/ 382905 h 1068705"/>
                <a:gd name="connsiteX33" fmla="*/ 491490 w 1946910"/>
                <a:gd name="connsiteY33" fmla="*/ 382905 h 1068705"/>
                <a:gd name="connsiteX34" fmla="*/ 489585 w 1946910"/>
                <a:gd name="connsiteY34" fmla="*/ 327660 h 1068705"/>
                <a:gd name="connsiteX35" fmla="*/ 407670 w 1946910"/>
                <a:gd name="connsiteY35" fmla="*/ 325755 h 1068705"/>
                <a:gd name="connsiteX36" fmla="*/ 409575 w 1946910"/>
                <a:gd name="connsiteY36" fmla="*/ 310515 h 1068705"/>
                <a:gd name="connsiteX37" fmla="*/ 361950 w 1946910"/>
                <a:gd name="connsiteY37" fmla="*/ 310515 h 1068705"/>
                <a:gd name="connsiteX38" fmla="*/ 363855 w 1946910"/>
                <a:gd name="connsiteY38" fmla="*/ 289560 h 1068705"/>
                <a:gd name="connsiteX39" fmla="*/ 308610 w 1946910"/>
                <a:gd name="connsiteY39" fmla="*/ 293370 h 1068705"/>
                <a:gd name="connsiteX40" fmla="*/ 308610 w 1946910"/>
                <a:gd name="connsiteY40" fmla="*/ 213360 h 1068705"/>
                <a:gd name="connsiteX41" fmla="*/ 217170 w 1946910"/>
                <a:gd name="connsiteY41" fmla="*/ 215265 h 1068705"/>
                <a:gd name="connsiteX42" fmla="*/ 217170 w 1946910"/>
                <a:gd name="connsiteY42" fmla="*/ 165735 h 1068705"/>
                <a:gd name="connsiteX43" fmla="*/ 190500 w 1946910"/>
                <a:gd name="connsiteY43" fmla="*/ 163830 h 1068705"/>
                <a:gd name="connsiteX44" fmla="*/ 190500 w 1946910"/>
                <a:gd name="connsiteY44" fmla="*/ 118110 h 1068705"/>
                <a:gd name="connsiteX45" fmla="*/ 121920 w 1946910"/>
                <a:gd name="connsiteY45" fmla="*/ 118110 h 1068705"/>
                <a:gd name="connsiteX46" fmla="*/ 120015 w 1946910"/>
                <a:gd name="connsiteY46" fmla="*/ 83820 h 1068705"/>
                <a:gd name="connsiteX47" fmla="*/ 81915 w 1946910"/>
                <a:gd name="connsiteY47" fmla="*/ 83820 h 1068705"/>
                <a:gd name="connsiteX48" fmla="*/ 81915 w 1946910"/>
                <a:gd name="connsiteY48" fmla="*/ 60960 h 1068705"/>
                <a:gd name="connsiteX49" fmla="*/ 49530 w 1946910"/>
                <a:gd name="connsiteY49" fmla="*/ 60960 h 1068705"/>
                <a:gd name="connsiteX50" fmla="*/ 45720 w 1946910"/>
                <a:gd name="connsiteY50" fmla="*/ 36195 h 1068705"/>
                <a:gd name="connsiteX51" fmla="*/ 0 w 1946910"/>
                <a:gd name="connsiteY51" fmla="*/ 34290 h 1068705"/>
                <a:gd name="connsiteX52" fmla="*/ 0 w 1946910"/>
                <a:gd name="connsiteY52" fmla="*/ 0 h 1068705"/>
                <a:gd name="connsiteX0" fmla="*/ 1946910 w 1946910"/>
                <a:gd name="connsiteY0" fmla="*/ 1068705 h 1068705"/>
                <a:gd name="connsiteX1" fmla="*/ 1845945 w 1946910"/>
                <a:gd name="connsiteY1" fmla="*/ 1068705 h 1068705"/>
                <a:gd name="connsiteX2" fmla="*/ 1849755 w 1946910"/>
                <a:gd name="connsiteY2" fmla="*/ 1030605 h 1068705"/>
                <a:gd name="connsiteX3" fmla="*/ 1516380 w 1946910"/>
                <a:gd name="connsiteY3" fmla="*/ 1024890 h 1068705"/>
                <a:gd name="connsiteX4" fmla="*/ 1516380 w 1946910"/>
                <a:gd name="connsiteY4" fmla="*/ 986790 h 1068705"/>
                <a:gd name="connsiteX5" fmla="*/ 1257300 w 1946910"/>
                <a:gd name="connsiteY5" fmla="*/ 988695 h 1068705"/>
                <a:gd name="connsiteX6" fmla="*/ 1255395 w 1946910"/>
                <a:gd name="connsiteY6" fmla="*/ 954405 h 1068705"/>
                <a:gd name="connsiteX7" fmla="*/ 1099185 w 1946910"/>
                <a:gd name="connsiteY7" fmla="*/ 954405 h 1068705"/>
                <a:gd name="connsiteX8" fmla="*/ 1101090 w 1946910"/>
                <a:gd name="connsiteY8" fmla="*/ 935355 h 1068705"/>
                <a:gd name="connsiteX9" fmla="*/ 1062990 w 1946910"/>
                <a:gd name="connsiteY9" fmla="*/ 931545 h 1068705"/>
                <a:gd name="connsiteX10" fmla="*/ 1061085 w 1946910"/>
                <a:gd name="connsiteY10" fmla="*/ 864870 h 1068705"/>
                <a:gd name="connsiteX11" fmla="*/ 1000125 w 1946910"/>
                <a:gd name="connsiteY11" fmla="*/ 864870 h 1068705"/>
                <a:gd name="connsiteX12" fmla="*/ 1000125 w 1946910"/>
                <a:gd name="connsiteY12" fmla="*/ 822960 h 1068705"/>
                <a:gd name="connsiteX13" fmla="*/ 916305 w 1946910"/>
                <a:gd name="connsiteY13" fmla="*/ 822960 h 1068705"/>
                <a:gd name="connsiteX14" fmla="*/ 914400 w 1946910"/>
                <a:gd name="connsiteY14" fmla="*/ 788670 h 1068705"/>
                <a:gd name="connsiteX15" fmla="*/ 889635 w 1946910"/>
                <a:gd name="connsiteY15" fmla="*/ 784860 h 1068705"/>
                <a:gd name="connsiteX16" fmla="*/ 889635 w 1946910"/>
                <a:gd name="connsiteY16" fmla="*/ 758190 h 1068705"/>
                <a:gd name="connsiteX17" fmla="*/ 849630 w 1946910"/>
                <a:gd name="connsiteY17" fmla="*/ 758190 h 1068705"/>
                <a:gd name="connsiteX18" fmla="*/ 849630 w 1946910"/>
                <a:gd name="connsiteY18" fmla="*/ 712470 h 1068705"/>
                <a:gd name="connsiteX19" fmla="*/ 824865 w 1946910"/>
                <a:gd name="connsiteY19" fmla="*/ 712470 h 1068705"/>
                <a:gd name="connsiteX20" fmla="*/ 824865 w 1946910"/>
                <a:gd name="connsiteY20" fmla="*/ 678180 h 1068705"/>
                <a:gd name="connsiteX21" fmla="*/ 798195 w 1946910"/>
                <a:gd name="connsiteY21" fmla="*/ 676275 h 1068705"/>
                <a:gd name="connsiteX22" fmla="*/ 796290 w 1946910"/>
                <a:gd name="connsiteY22" fmla="*/ 600075 h 1068705"/>
                <a:gd name="connsiteX23" fmla="*/ 733425 w 1946910"/>
                <a:gd name="connsiteY23" fmla="*/ 600075 h 1068705"/>
                <a:gd name="connsiteX24" fmla="*/ 735330 w 1946910"/>
                <a:gd name="connsiteY24" fmla="*/ 565785 h 1068705"/>
                <a:gd name="connsiteX25" fmla="*/ 704850 w 1946910"/>
                <a:gd name="connsiteY25" fmla="*/ 561975 h 1068705"/>
                <a:gd name="connsiteX26" fmla="*/ 704850 w 1946910"/>
                <a:gd name="connsiteY26" fmla="*/ 512445 h 1068705"/>
                <a:gd name="connsiteX27" fmla="*/ 681990 w 1946910"/>
                <a:gd name="connsiteY27" fmla="*/ 512445 h 1068705"/>
                <a:gd name="connsiteX28" fmla="*/ 683895 w 1946910"/>
                <a:gd name="connsiteY28" fmla="*/ 483870 h 1068705"/>
                <a:gd name="connsiteX29" fmla="*/ 641985 w 1946910"/>
                <a:gd name="connsiteY29" fmla="*/ 478155 h 1068705"/>
                <a:gd name="connsiteX30" fmla="*/ 640080 w 1946910"/>
                <a:gd name="connsiteY30" fmla="*/ 436245 h 1068705"/>
                <a:gd name="connsiteX31" fmla="*/ 584835 w 1946910"/>
                <a:gd name="connsiteY31" fmla="*/ 434340 h 1068705"/>
                <a:gd name="connsiteX32" fmla="*/ 586740 w 1946910"/>
                <a:gd name="connsiteY32" fmla="*/ 382905 h 1068705"/>
                <a:gd name="connsiteX33" fmla="*/ 491490 w 1946910"/>
                <a:gd name="connsiteY33" fmla="*/ 382905 h 1068705"/>
                <a:gd name="connsiteX34" fmla="*/ 489585 w 1946910"/>
                <a:gd name="connsiteY34" fmla="*/ 327660 h 1068705"/>
                <a:gd name="connsiteX35" fmla="*/ 407670 w 1946910"/>
                <a:gd name="connsiteY35" fmla="*/ 325755 h 1068705"/>
                <a:gd name="connsiteX36" fmla="*/ 409575 w 1946910"/>
                <a:gd name="connsiteY36" fmla="*/ 310515 h 1068705"/>
                <a:gd name="connsiteX37" fmla="*/ 361950 w 1946910"/>
                <a:gd name="connsiteY37" fmla="*/ 310515 h 1068705"/>
                <a:gd name="connsiteX38" fmla="*/ 363855 w 1946910"/>
                <a:gd name="connsiteY38" fmla="*/ 289560 h 1068705"/>
                <a:gd name="connsiteX39" fmla="*/ 310515 w 1946910"/>
                <a:gd name="connsiteY39" fmla="*/ 287655 h 1068705"/>
                <a:gd name="connsiteX40" fmla="*/ 308610 w 1946910"/>
                <a:gd name="connsiteY40" fmla="*/ 213360 h 1068705"/>
                <a:gd name="connsiteX41" fmla="*/ 217170 w 1946910"/>
                <a:gd name="connsiteY41" fmla="*/ 215265 h 1068705"/>
                <a:gd name="connsiteX42" fmla="*/ 217170 w 1946910"/>
                <a:gd name="connsiteY42" fmla="*/ 165735 h 1068705"/>
                <a:gd name="connsiteX43" fmla="*/ 190500 w 1946910"/>
                <a:gd name="connsiteY43" fmla="*/ 163830 h 1068705"/>
                <a:gd name="connsiteX44" fmla="*/ 190500 w 1946910"/>
                <a:gd name="connsiteY44" fmla="*/ 118110 h 1068705"/>
                <a:gd name="connsiteX45" fmla="*/ 121920 w 1946910"/>
                <a:gd name="connsiteY45" fmla="*/ 118110 h 1068705"/>
                <a:gd name="connsiteX46" fmla="*/ 120015 w 1946910"/>
                <a:gd name="connsiteY46" fmla="*/ 83820 h 1068705"/>
                <a:gd name="connsiteX47" fmla="*/ 81915 w 1946910"/>
                <a:gd name="connsiteY47" fmla="*/ 83820 h 1068705"/>
                <a:gd name="connsiteX48" fmla="*/ 81915 w 1946910"/>
                <a:gd name="connsiteY48" fmla="*/ 60960 h 1068705"/>
                <a:gd name="connsiteX49" fmla="*/ 49530 w 1946910"/>
                <a:gd name="connsiteY49" fmla="*/ 60960 h 1068705"/>
                <a:gd name="connsiteX50" fmla="*/ 45720 w 1946910"/>
                <a:gd name="connsiteY50" fmla="*/ 36195 h 1068705"/>
                <a:gd name="connsiteX51" fmla="*/ 0 w 1946910"/>
                <a:gd name="connsiteY51" fmla="*/ 34290 h 1068705"/>
                <a:gd name="connsiteX52" fmla="*/ 0 w 1946910"/>
                <a:gd name="connsiteY52" fmla="*/ 0 h 1068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946910" h="1068705">
                  <a:moveTo>
                    <a:pt x="1946910" y="1068705"/>
                  </a:moveTo>
                  <a:lnTo>
                    <a:pt x="1845945" y="1068705"/>
                  </a:lnTo>
                  <a:lnTo>
                    <a:pt x="1849755" y="1030605"/>
                  </a:lnTo>
                  <a:lnTo>
                    <a:pt x="1516380" y="1024890"/>
                  </a:lnTo>
                  <a:lnTo>
                    <a:pt x="1516380" y="986790"/>
                  </a:lnTo>
                  <a:lnTo>
                    <a:pt x="1257300" y="988695"/>
                  </a:lnTo>
                  <a:lnTo>
                    <a:pt x="1255395" y="954405"/>
                  </a:lnTo>
                  <a:lnTo>
                    <a:pt x="1099185" y="954405"/>
                  </a:lnTo>
                  <a:lnTo>
                    <a:pt x="1101090" y="935355"/>
                  </a:lnTo>
                  <a:lnTo>
                    <a:pt x="1062990" y="931545"/>
                  </a:lnTo>
                  <a:lnTo>
                    <a:pt x="1061085" y="864870"/>
                  </a:lnTo>
                  <a:lnTo>
                    <a:pt x="1000125" y="864870"/>
                  </a:lnTo>
                  <a:lnTo>
                    <a:pt x="1000125" y="822960"/>
                  </a:lnTo>
                  <a:lnTo>
                    <a:pt x="916305" y="822960"/>
                  </a:lnTo>
                  <a:lnTo>
                    <a:pt x="914400" y="788670"/>
                  </a:lnTo>
                  <a:lnTo>
                    <a:pt x="889635" y="784860"/>
                  </a:lnTo>
                  <a:lnTo>
                    <a:pt x="889635" y="758190"/>
                  </a:lnTo>
                  <a:lnTo>
                    <a:pt x="849630" y="758190"/>
                  </a:lnTo>
                  <a:lnTo>
                    <a:pt x="849630" y="712470"/>
                  </a:lnTo>
                  <a:lnTo>
                    <a:pt x="824865" y="712470"/>
                  </a:lnTo>
                  <a:lnTo>
                    <a:pt x="824865" y="678180"/>
                  </a:lnTo>
                  <a:lnTo>
                    <a:pt x="798195" y="676275"/>
                  </a:lnTo>
                  <a:lnTo>
                    <a:pt x="796290" y="600075"/>
                  </a:lnTo>
                  <a:lnTo>
                    <a:pt x="733425" y="600075"/>
                  </a:lnTo>
                  <a:lnTo>
                    <a:pt x="735330" y="565785"/>
                  </a:lnTo>
                  <a:lnTo>
                    <a:pt x="704850" y="561975"/>
                  </a:lnTo>
                  <a:lnTo>
                    <a:pt x="704850" y="512445"/>
                  </a:lnTo>
                  <a:lnTo>
                    <a:pt x="681990" y="512445"/>
                  </a:lnTo>
                  <a:lnTo>
                    <a:pt x="683895" y="483870"/>
                  </a:lnTo>
                  <a:lnTo>
                    <a:pt x="641985" y="478155"/>
                  </a:lnTo>
                  <a:lnTo>
                    <a:pt x="640080" y="436245"/>
                  </a:lnTo>
                  <a:lnTo>
                    <a:pt x="584835" y="434340"/>
                  </a:lnTo>
                  <a:lnTo>
                    <a:pt x="586740" y="382905"/>
                  </a:lnTo>
                  <a:lnTo>
                    <a:pt x="491490" y="382905"/>
                  </a:lnTo>
                  <a:lnTo>
                    <a:pt x="489585" y="327660"/>
                  </a:lnTo>
                  <a:lnTo>
                    <a:pt x="407670" y="325755"/>
                  </a:lnTo>
                  <a:lnTo>
                    <a:pt x="409575" y="310515"/>
                  </a:lnTo>
                  <a:lnTo>
                    <a:pt x="361950" y="310515"/>
                  </a:lnTo>
                  <a:lnTo>
                    <a:pt x="363855" y="289560"/>
                  </a:lnTo>
                  <a:lnTo>
                    <a:pt x="310515" y="287655"/>
                  </a:lnTo>
                  <a:lnTo>
                    <a:pt x="308610" y="213360"/>
                  </a:lnTo>
                  <a:lnTo>
                    <a:pt x="217170" y="215265"/>
                  </a:lnTo>
                  <a:lnTo>
                    <a:pt x="217170" y="165735"/>
                  </a:lnTo>
                  <a:lnTo>
                    <a:pt x="190500" y="163830"/>
                  </a:lnTo>
                  <a:lnTo>
                    <a:pt x="190500" y="118110"/>
                  </a:lnTo>
                  <a:lnTo>
                    <a:pt x="121920" y="118110"/>
                  </a:lnTo>
                  <a:lnTo>
                    <a:pt x="120015" y="83820"/>
                  </a:lnTo>
                  <a:lnTo>
                    <a:pt x="81915" y="83820"/>
                  </a:lnTo>
                  <a:lnTo>
                    <a:pt x="81915" y="60960"/>
                  </a:lnTo>
                  <a:lnTo>
                    <a:pt x="49530" y="60960"/>
                  </a:lnTo>
                  <a:lnTo>
                    <a:pt x="45720" y="36195"/>
                  </a:lnTo>
                  <a:lnTo>
                    <a:pt x="0" y="34290"/>
                  </a:lnTo>
                  <a:lnTo>
                    <a:pt x="0" y="0"/>
                  </a:lnTo>
                </a:path>
              </a:pathLst>
            </a:custGeom>
            <a:ln w="19050">
              <a:solidFill>
                <a:schemeClr val="tx2"/>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34" name="Freeform 333"/>
            <p:cNvSpPr/>
            <p:nvPr/>
          </p:nvSpPr>
          <p:spPr>
            <a:xfrm>
              <a:off x="3970600" y="1867224"/>
              <a:ext cx="1826895" cy="1074420"/>
            </a:xfrm>
            <a:custGeom>
              <a:avLst/>
              <a:gdLst>
                <a:gd name="connsiteX0" fmla="*/ 1826895 w 1826895"/>
                <a:gd name="connsiteY0" fmla="*/ 805815 h 805815"/>
                <a:gd name="connsiteX1" fmla="*/ 1826895 w 1826895"/>
                <a:gd name="connsiteY1" fmla="*/ 746760 h 805815"/>
                <a:gd name="connsiteX2" fmla="*/ 1632585 w 1826895"/>
                <a:gd name="connsiteY2" fmla="*/ 746760 h 805815"/>
                <a:gd name="connsiteX3" fmla="*/ 1632585 w 1826895"/>
                <a:gd name="connsiteY3" fmla="*/ 699135 h 805815"/>
                <a:gd name="connsiteX4" fmla="*/ 1554480 w 1826895"/>
                <a:gd name="connsiteY4" fmla="*/ 699135 h 805815"/>
                <a:gd name="connsiteX5" fmla="*/ 1554480 w 1826895"/>
                <a:gd name="connsiteY5" fmla="*/ 676275 h 805815"/>
                <a:gd name="connsiteX6" fmla="*/ 1320165 w 1826895"/>
                <a:gd name="connsiteY6" fmla="*/ 676275 h 805815"/>
                <a:gd name="connsiteX7" fmla="*/ 1320165 w 1826895"/>
                <a:gd name="connsiteY7" fmla="*/ 628650 h 805815"/>
                <a:gd name="connsiteX8" fmla="*/ 1148715 w 1826895"/>
                <a:gd name="connsiteY8" fmla="*/ 630555 h 805815"/>
                <a:gd name="connsiteX9" fmla="*/ 1148715 w 1826895"/>
                <a:gd name="connsiteY9" fmla="*/ 556260 h 805815"/>
                <a:gd name="connsiteX10" fmla="*/ 1095375 w 1826895"/>
                <a:gd name="connsiteY10" fmla="*/ 556260 h 805815"/>
                <a:gd name="connsiteX11" fmla="*/ 1095375 w 1826895"/>
                <a:gd name="connsiteY11" fmla="*/ 537210 h 805815"/>
                <a:gd name="connsiteX12" fmla="*/ 1055370 w 1826895"/>
                <a:gd name="connsiteY12" fmla="*/ 535305 h 805815"/>
                <a:gd name="connsiteX13" fmla="*/ 1055370 w 1826895"/>
                <a:gd name="connsiteY13" fmla="*/ 481965 h 805815"/>
                <a:gd name="connsiteX14" fmla="*/ 937260 w 1826895"/>
                <a:gd name="connsiteY14" fmla="*/ 483870 h 805815"/>
                <a:gd name="connsiteX15" fmla="*/ 937260 w 1826895"/>
                <a:gd name="connsiteY15" fmla="*/ 438150 h 805815"/>
                <a:gd name="connsiteX16" fmla="*/ 834390 w 1826895"/>
                <a:gd name="connsiteY16" fmla="*/ 438150 h 805815"/>
                <a:gd name="connsiteX17" fmla="*/ 834390 w 1826895"/>
                <a:gd name="connsiteY17" fmla="*/ 394335 h 805815"/>
                <a:gd name="connsiteX18" fmla="*/ 767715 w 1826895"/>
                <a:gd name="connsiteY18" fmla="*/ 394335 h 805815"/>
                <a:gd name="connsiteX19" fmla="*/ 767715 w 1826895"/>
                <a:gd name="connsiteY19" fmla="*/ 344805 h 805815"/>
                <a:gd name="connsiteX20" fmla="*/ 699135 w 1826895"/>
                <a:gd name="connsiteY20" fmla="*/ 344805 h 805815"/>
                <a:gd name="connsiteX21" fmla="*/ 699135 w 1826895"/>
                <a:gd name="connsiteY21" fmla="*/ 335280 h 805815"/>
                <a:gd name="connsiteX22" fmla="*/ 615315 w 1826895"/>
                <a:gd name="connsiteY22" fmla="*/ 335280 h 805815"/>
                <a:gd name="connsiteX23" fmla="*/ 615315 w 1826895"/>
                <a:gd name="connsiteY23" fmla="*/ 287655 h 805815"/>
                <a:gd name="connsiteX24" fmla="*/ 535305 w 1826895"/>
                <a:gd name="connsiteY24" fmla="*/ 287655 h 805815"/>
                <a:gd name="connsiteX25" fmla="*/ 535305 w 1826895"/>
                <a:gd name="connsiteY25" fmla="*/ 243840 h 805815"/>
                <a:gd name="connsiteX26" fmla="*/ 449580 w 1826895"/>
                <a:gd name="connsiteY26" fmla="*/ 243840 h 805815"/>
                <a:gd name="connsiteX27" fmla="*/ 449580 w 1826895"/>
                <a:gd name="connsiteY27" fmla="*/ 213360 h 805815"/>
                <a:gd name="connsiteX28" fmla="*/ 398145 w 1826895"/>
                <a:gd name="connsiteY28" fmla="*/ 213360 h 805815"/>
                <a:gd name="connsiteX29" fmla="*/ 398145 w 1826895"/>
                <a:gd name="connsiteY29" fmla="*/ 173355 h 805815"/>
                <a:gd name="connsiteX30" fmla="*/ 321945 w 1826895"/>
                <a:gd name="connsiteY30" fmla="*/ 173355 h 805815"/>
                <a:gd name="connsiteX31" fmla="*/ 321945 w 1826895"/>
                <a:gd name="connsiteY31" fmla="*/ 123825 h 805815"/>
                <a:gd name="connsiteX32" fmla="*/ 272415 w 1826895"/>
                <a:gd name="connsiteY32" fmla="*/ 123825 h 805815"/>
                <a:gd name="connsiteX33" fmla="*/ 274320 w 1826895"/>
                <a:gd name="connsiteY33" fmla="*/ 108585 h 805815"/>
                <a:gd name="connsiteX34" fmla="*/ 241935 w 1826895"/>
                <a:gd name="connsiteY34" fmla="*/ 106680 h 805815"/>
                <a:gd name="connsiteX35" fmla="*/ 241935 w 1826895"/>
                <a:gd name="connsiteY35" fmla="*/ 78105 h 805815"/>
                <a:gd name="connsiteX36" fmla="*/ 175260 w 1826895"/>
                <a:gd name="connsiteY36" fmla="*/ 78105 h 805815"/>
                <a:gd name="connsiteX37" fmla="*/ 177165 w 1826895"/>
                <a:gd name="connsiteY37" fmla="*/ 60960 h 805815"/>
                <a:gd name="connsiteX38" fmla="*/ 152400 w 1826895"/>
                <a:gd name="connsiteY38" fmla="*/ 59055 h 805815"/>
                <a:gd name="connsiteX39" fmla="*/ 154305 w 1826895"/>
                <a:gd name="connsiteY39" fmla="*/ 28575 h 805815"/>
                <a:gd name="connsiteX40" fmla="*/ 91440 w 1826895"/>
                <a:gd name="connsiteY40" fmla="*/ 26670 h 805815"/>
                <a:gd name="connsiteX41" fmla="*/ 91440 w 1826895"/>
                <a:gd name="connsiteY41" fmla="*/ 0 h 805815"/>
                <a:gd name="connsiteX42" fmla="*/ 0 w 1826895"/>
                <a:gd name="connsiteY42" fmla="*/ 0 h 805815"/>
                <a:gd name="connsiteX43" fmla="*/ 0 w 1826895"/>
                <a:gd name="connsiteY43" fmla="*/ 0 h 805815"/>
                <a:gd name="connsiteX0" fmla="*/ 1826895 w 1826895"/>
                <a:gd name="connsiteY0" fmla="*/ 805815 h 805815"/>
                <a:gd name="connsiteX1" fmla="*/ 1826895 w 1826895"/>
                <a:gd name="connsiteY1" fmla="*/ 746760 h 805815"/>
                <a:gd name="connsiteX2" fmla="*/ 1632585 w 1826895"/>
                <a:gd name="connsiteY2" fmla="*/ 746760 h 805815"/>
                <a:gd name="connsiteX3" fmla="*/ 1632585 w 1826895"/>
                <a:gd name="connsiteY3" fmla="*/ 699135 h 805815"/>
                <a:gd name="connsiteX4" fmla="*/ 1554480 w 1826895"/>
                <a:gd name="connsiteY4" fmla="*/ 699135 h 805815"/>
                <a:gd name="connsiteX5" fmla="*/ 1554480 w 1826895"/>
                <a:gd name="connsiteY5" fmla="*/ 676275 h 805815"/>
                <a:gd name="connsiteX6" fmla="*/ 1320165 w 1826895"/>
                <a:gd name="connsiteY6" fmla="*/ 676275 h 805815"/>
                <a:gd name="connsiteX7" fmla="*/ 1320165 w 1826895"/>
                <a:gd name="connsiteY7" fmla="*/ 628650 h 805815"/>
                <a:gd name="connsiteX8" fmla="*/ 1148715 w 1826895"/>
                <a:gd name="connsiteY8" fmla="*/ 630555 h 805815"/>
                <a:gd name="connsiteX9" fmla="*/ 1148715 w 1826895"/>
                <a:gd name="connsiteY9" fmla="*/ 556260 h 805815"/>
                <a:gd name="connsiteX10" fmla="*/ 1095375 w 1826895"/>
                <a:gd name="connsiteY10" fmla="*/ 556260 h 805815"/>
                <a:gd name="connsiteX11" fmla="*/ 1095375 w 1826895"/>
                <a:gd name="connsiteY11" fmla="*/ 537210 h 805815"/>
                <a:gd name="connsiteX12" fmla="*/ 1055370 w 1826895"/>
                <a:gd name="connsiteY12" fmla="*/ 535305 h 805815"/>
                <a:gd name="connsiteX13" fmla="*/ 1055370 w 1826895"/>
                <a:gd name="connsiteY13" fmla="*/ 481965 h 805815"/>
                <a:gd name="connsiteX14" fmla="*/ 937260 w 1826895"/>
                <a:gd name="connsiteY14" fmla="*/ 483870 h 805815"/>
                <a:gd name="connsiteX15" fmla="*/ 937260 w 1826895"/>
                <a:gd name="connsiteY15" fmla="*/ 438150 h 805815"/>
                <a:gd name="connsiteX16" fmla="*/ 834390 w 1826895"/>
                <a:gd name="connsiteY16" fmla="*/ 438150 h 805815"/>
                <a:gd name="connsiteX17" fmla="*/ 834390 w 1826895"/>
                <a:gd name="connsiteY17" fmla="*/ 394335 h 805815"/>
                <a:gd name="connsiteX18" fmla="*/ 767715 w 1826895"/>
                <a:gd name="connsiteY18" fmla="*/ 394335 h 805815"/>
                <a:gd name="connsiteX19" fmla="*/ 767715 w 1826895"/>
                <a:gd name="connsiteY19" fmla="*/ 344805 h 805815"/>
                <a:gd name="connsiteX20" fmla="*/ 699135 w 1826895"/>
                <a:gd name="connsiteY20" fmla="*/ 344805 h 805815"/>
                <a:gd name="connsiteX21" fmla="*/ 699135 w 1826895"/>
                <a:gd name="connsiteY21" fmla="*/ 335280 h 805815"/>
                <a:gd name="connsiteX22" fmla="*/ 615315 w 1826895"/>
                <a:gd name="connsiteY22" fmla="*/ 335280 h 805815"/>
                <a:gd name="connsiteX23" fmla="*/ 615315 w 1826895"/>
                <a:gd name="connsiteY23" fmla="*/ 287655 h 805815"/>
                <a:gd name="connsiteX24" fmla="*/ 535305 w 1826895"/>
                <a:gd name="connsiteY24" fmla="*/ 287655 h 805815"/>
                <a:gd name="connsiteX25" fmla="*/ 535305 w 1826895"/>
                <a:gd name="connsiteY25" fmla="*/ 243840 h 805815"/>
                <a:gd name="connsiteX26" fmla="*/ 449580 w 1826895"/>
                <a:gd name="connsiteY26" fmla="*/ 243840 h 805815"/>
                <a:gd name="connsiteX27" fmla="*/ 449580 w 1826895"/>
                <a:gd name="connsiteY27" fmla="*/ 213360 h 805815"/>
                <a:gd name="connsiteX28" fmla="*/ 398145 w 1826895"/>
                <a:gd name="connsiteY28" fmla="*/ 213360 h 805815"/>
                <a:gd name="connsiteX29" fmla="*/ 398145 w 1826895"/>
                <a:gd name="connsiteY29" fmla="*/ 173355 h 805815"/>
                <a:gd name="connsiteX30" fmla="*/ 321945 w 1826895"/>
                <a:gd name="connsiteY30" fmla="*/ 173355 h 805815"/>
                <a:gd name="connsiteX31" fmla="*/ 321945 w 1826895"/>
                <a:gd name="connsiteY31" fmla="*/ 123825 h 805815"/>
                <a:gd name="connsiteX32" fmla="*/ 272415 w 1826895"/>
                <a:gd name="connsiteY32" fmla="*/ 123825 h 805815"/>
                <a:gd name="connsiteX33" fmla="*/ 274320 w 1826895"/>
                <a:gd name="connsiteY33" fmla="*/ 108585 h 805815"/>
                <a:gd name="connsiteX34" fmla="*/ 241935 w 1826895"/>
                <a:gd name="connsiteY34" fmla="*/ 106680 h 805815"/>
                <a:gd name="connsiteX35" fmla="*/ 241935 w 1826895"/>
                <a:gd name="connsiteY35" fmla="*/ 78105 h 805815"/>
                <a:gd name="connsiteX36" fmla="*/ 175260 w 1826895"/>
                <a:gd name="connsiteY36" fmla="*/ 78105 h 805815"/>
                <a:gd name="connsiteX37" fmla="*/ 177165 w 1826895"/>
                <a:gd name="connsiteY37" fmla="*/ 60960 h 805815"/>
                <a:gd name="connsiteX38" fmla="*/ 158115 w 1826895"/>
                <a:gd name="connsiteY38" fmla="*/ 60960 h 805815"/>
                <a:gd name="connsiteX39" fmla="*/ 154305 w 1826895"/>
                <a:gd name="connsiteY39" fmla="*/ 28575 h 805815"/>
                <a:gd name="connsiteX40" fmla="*/ 91440 w 1826895"/>
                <a:gd name="connsiteY40" fmla="*/ 26670 h 805815"/>
                <a:gd name="connsiteX41" fmla="*/ 91440 w 1826895"/>
                <a:gd name="connsiteY41" fmla="*/ 0 h 805815"/>
                <a:gd name="connsiteX42" fmla="*/ 0 w 1826895"/>
                <a:gd name="connsiteY42" fmla="*/ 0 h 805815"/>
                <a:gd name="connsiteX43" fmla="*/ 0 w 1826895"/>
                <a:gd name="connsiteY43" fmla="*/ 0 h 805815"/>
                <a:gd name="connsiteX0" fmla="*/ 1826895 w 1826895"/>
                <a:gd name="connsiteY0" fmla="*/ 805815 h 805815"/>
                <a:gd name="connsiteX1" fmla="*/ 1826895 w 1826895"/>
                <a:gd name="connsiteY1" fmla="*/ 746760 h 805815"/>
                <a:gd name="connsiteX2" fmla="*/ 1632585 w 1826895"/>
                <a:gd name="connsiteY2" fmla="*/ 746760 h 805815"/>
                <a:gd name="connsiteX3" fmla="*/ 1632585 w 1826895"/>
                <a:gd name="connsiteY3" fmla="*/ 699135 h 805815"/>
                <a:gd name="connsiteX4" fmla="*/ 1554480 w 1826895"/>
                <a:gd name="connsiteY4" fmla="*/ 699135 h 805815"/>
                <a:gd name="connsiteX5" fmla="*/ 1554480 w 1826895"/>
                <a:gd name="connsiteY5" fmla="*/ 676275 h 805815"/>
                <a:gd name="connsiteX6" fmla="*/ 1320165 w 1826895"/>
                <a:gd name="connsiteY6" fmla="*/ 676275 h 805815"/>
                <a:gd name="connsiteX7" fmla="*/ 1320165 w 1826895"/>
                <a:gd name="connsiteY7" fmla="*/ 628650 h 805815"/>
                <a:gd name="connsiteX8" fmla="*/ 1148715 w 1826895"/>
                <a:gd name="connsiteY8" fmla="*/ 630555 h 805815"/>
                <a:gd name="connsiteX9" fmla="*/ 1148715 w 1826895"/>
                <a:gd name="connsiteY9" fmla="*/ 556260 h 805815"/>
                <a:gd name="connsiteX10" fmla="*/ 1095375 w 1826895"/>
                <a:gd name="connsiteY10" fmla="*/ 556260 h 805815"/>
                <a:gd name="connsiteX11" fmla="*/ 1095375 w 1826895"/>
                <a:gd name="connsiteY11" fmla="*/ 537210 h 805815"/>
                <a:gd name="connsiteX12" fmla="*/ 1055370 w 1826895"/>
                <a:gd name="connsiteY12" fmla="*/ 535305 h 805815"/>
                <a:gd name="connsiteX13" fmla="*/ 1055370 w 1826895"/>
                <a:gd name="connsiteY13" fmla="*/ 481965 h 805815"/>
                <a:gd name="connsiteX14" fmla="*/ 937260 w 1826895"/>
                <a:gd name="connsiteY14" fmla="*/ 483870 h 805815"/>
                <a:gd name="connsiteX15" fmla="*/ 937260 w 1826895"/>
                <a:gd name="connsiteY15" fmla="*/ 438150 h 805815"/>
                <a:gd name="connsiteX16" fmla="*/ 834390 w 1826895"/>
                <a:gd name="connsiteY16" fmla="*/ 438150 h 805815"/>
                <a:gd name="connsiteX17" fmla="*/ 834390 w 1826895"/>
                <a:gd name="connsiteY17" fmla="*/ 394335 h 805815"/>
                <a:gd name="connsiteX18" fmla="*/ 767715 w 1826895"/>
                <a:gd name="connsiteY18" fmla="*/ 394335 h 805815"/>
                <a:gd name="connsiteX19" fmla="*/ 767715 w 1826895"/>
                <a:gd name="connsiteY19" fmla="*/ 344805 h 805815"/>
                <a:gd name="connsiteX20" fmla="*/ 699135 w 1826895"/>
                <a:gd name="connsiteY20" fmla="*/ 344805 h 805815"/>
                <a:gd name="connsiteX21" fmla="*/ 699135 w 1826895"/>
                <a:gd name="connsiteY21" fmla="*/ 335280 h 805815"/>
                <a:gd name="connsiteX22" fmla="*/ 615315 w 1826895"/>
                <a:gd name="connsiteY22" fmla="*/ 335280 h 805815"/>
                <a:gd name="connsiteX23" fmla="*/ 615315 w 1826895"/>
                <a:gd name="connsiteY23" fmla="*/ 287655 h 805815"/>
                <a:gd name="connsiteX24" fmla="*/ 535305 w 1826895"/>
                <a:gd name="connsiteY24" fmla="*/ 287655 h 805815"/>
                <a:gd name="connsiteX25" fmla="*/ 535305 w 1826895"/>
                <a:gd name="connsiteY25" fmla="*/ 243840 h 805815"/>
                <a:gd name="connsiteX26" fmla="*/ 449580 w 1826895"/>
                <a:gd name="connsiteY26" fmla="*/ 243840 h 805815"/>
                <a:gd name="connsiteX27" fmla="*/ 449580 w 1826895"/>
                <a:gd name="connsiteY27" fmla="*/ 213360 h 805815"/>
                <a:gd name="connsiteX28" fmla="*/ 398145 w 1826895"/>
                <a:gd name="connsiteY28" fmla="*/ 213360 h 805815"/>
                <a:gd name="connsiteX29" fmla="*/ 398145 w 1826895"/>
                <a:gd name="connsiteY29" fmla="*/ 173355 h 805815"/>
                <a:gd name="connsiteX30" fmla="*/ 321945 w 1826895"/>
                <a:gd name="connsiteY30" fmla="*/ 173355 h 805815"/>
                <a:gd name="connsiteX31" fmla="*/ 321945 w 1826895"/>
                <a:gd name="connsiteY31" fmla="*/ 123825 h 805815"/>
                <a:gd name="connsiteX32" fmla="*/ 272415 w 1826895"/>
                <a:gd name="connsiteY32" fmla="*/ 123825 h 805815"/>
                <a:gd name="connsiteX33" fmla="*/ 274320 w 1826895"/>
                <a:gd name="connsiteY33" fmla="*/ 108585 h 805815"/>
                <a:gd name="connsiteX34" fmla="*/ 241935 w 1826895"/>
                <a:gd name="connsiteY34" fmla="*/ 106680 h 805815"/>
                <a:gd name="connsiteX35" fmla="*/ 241935 w 1826895"/>
                <a:gd name="connsiteY35" fmla="*/ 78105 h 805815"/>
                <a:gd name="connsiteX36" fmla="*/ 175260 w 1826895"/>
                <a:gd name="connsiteY36" fmla="*/ 78105 h 805815"/>
                <a:gd name="connsiteX37" fmla="*/ 177165 w 1826895"/>
                <a:gd name="connsiteY37" fmla="*/ 60960 h 805815"/>
                <a:gd name="connsiteX38" fmla="*/ 154305 w 1826895"/>
                <a:gd name="connsiteY38" fmla="*/ 59055 h 805815"/>
                <a:gd name="connsiteX39" fmla="*/ 154305 w 1826895"/>
                <a:gd name="connsiteY39" fmla="*/ 28575 h 805815"/>
                <a:gd name="connsiteX40" fmla="*/ 91440 w 1826895"/>
                <a:gd name="connsiteY40" fmla="*/ 26670 h 805815"/>
                <a:gd name="connsiteX41" fmla="*/ 91440 w 1826895"/>
                <a:gd name="connsiteY41" fmla="*/ 0 h 805815"/>
                <a:gd name="connsiteX42" fmla="*/ 0 w 1826895"/>
                <a:gd name="connsiteY42" fmla="*/ 0 h 805815"/>
                <a:gd name="connsiteX43" fmla="*/ 0 w 1826895"/>
                <a:gd name="connsiteY43" fmla="*/ 0 h 805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826895" h="805815">
                  <a:moveTo>
                    <a:pt x="1826895" y="805815"/>
                  </a:moveTo>
                  <a:lnTo>
                    <a:pt x="1826895" y="746760"/>
                  </a:lnTo>
                  <a:lnTo>
                    <a:pt x="1632585" y="746760"/>
                  </a:lnTo>
                  <a:lnTo>
                    <a:pt x="1632585" y="699135"/>
                  </a:lnTo>
                  <a:lnTo>
                    <a:pt x="1554480" y="699135"/>
                  </a:lnTo>
                  <a:lnTo>
                    <a:pt x="1554480" y="676275"/>
                  </a:lnTo>
                  <a:lnTo>
                    <a:pt x="1320165" y="676275"/>
                  </a:lnTo>
                  <a:lnTo>
                    <a:pt x="1320165" y="628650"/>
                  </a:lnTo>
                  <a:lnTo>
                    <a:pt x="1148715" y="630555"/>
                  </a:lnTo>
                  <a:lnTo>
                    <a:pt x="1148715" y="556260"/>
                  </a:lnTo>
                  <a:lnTo>
                    <a:pt x="1095375" y="556260"/>
                  </a:lnTo>
                  <a:lnTo>
                    <a:pt x="1095375" y="537210"/>
                  </a:lnTo>
                  <a:lnTo>
                    <a:pt x="1055370" y="535305"/>
                  </a:lnTo>
                  <a:lnTo>
                    <a:pt x="1055370" y="481965"/>
                  </a:lnTo>
                  <a:lnTo>
                    <a:pt x="937260" y="483870"/>
                  </a:lnTo>
                  <a:lnTo>
                    <a:pt x="937260" y="438150"/>
                  </a:lnTo>
                  <a:lnTo>
                    <a:pt x="834390" y="438150"/>
                  </a:lnTo>
                  <a:lnTo>
                    <a:pt x="834390" y="394335"/>
                  </a:lnTo>
                  <a:lnTo>
                    <a:pt x="767715" y="394335"/>
                  </a:lnTo>
                  <a:lnTo>
                    <a:pt x="767715" y="344805"/>
                  </a:lnTo>
                  <a:lnTo>
                    <a:pt x="699135" y="344805"/>
                  </a:lnTo>
                  <a:lnTo>
                    <a:pt x="699135" y="335280"/>
                  </a:lnTo>
                  <a:lnTo>
                    <a:pt x="615315" y="335280"/>
                  </a:lnTo>
                  <a:lnTo>
                    <a:pt x="615315" y="287655"/>
                  </a:lnTo>
                  <a:lnTo>
                    <a:pt x="535305" y="287655"/>
                  </a:lnTo>
                  <a:lnTo>
                    <a:pt x="535305" y="243840"/>
                  </a:lnTo>
                  <a:lnTo>
                    <a:pt x="449580" y="243840"/>
                  </a:lnTo>
                  <a:lnTo>
                    <a:pt x="449580" y="213360"/>
                  </a:lnTo>
                  <a:lnTo>
                    <a:pt x="398145" y="213360"/>
                  </a:lnTo>
                  <a:lnTo>
                    <a:pt x="398145" y="173355"/>
                  </a:lnTo>
                  <a:lnTo>
                    <a:pt x="321945" y="173355"/>
                  </a:lnTo>
                  <a:lnTo>
                    <a:pt x="321945" y="123825"/>
                  </a:lnTo>
                  <a:lnTo>
                    <a:pt x="272415" y="123825"/>
                  </a:lnTo>
                  <a:lnTo>
                    <a:pt x="274320" y="108585"/>
                  </a:lnTo>
                  <a:lnTo>
                    <a:pt x="241935" y="106680"/>
                  </a:lnTo>
                  <a:lnTo>
                    <a:pt x="241935" y="78105"/>
                  </a:lnTo>
                  <a:lnTo>
                    <a:pt x="175260" y="78105"/>
                  </a:lnTo>
                  <a:lnTo>
                    <a:pt x="177165" y="60960"/>
                  </a:lnTo>
                  <a:lnTo>
                    <a:pt x="154305" y="59055"/>
                  </a:lnTo>
                  <a:lnTo>
                    <a:pt x="154305" y="28575"/>
                  </a:lnTo>
                  <a:lnTo>
                    <a:pt x="91440" y="26670"/>
                  </a:lnTo>
                  <a:lnTo>
                    <a:pt x="91440" y="0"/>
                  </a:lnTo>
                  <a:lnTo>
                    <a:pt x="0" y="0"/>
                  </a:lnTo>
                  <a:lnTo>
                    <a:pt x="0" y="0"/>
                  </a:lnTo>
                </a:path>
              </a:pathLst>
            </a:cu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35" name="Freeform 334"/>
            <p:cNvSpPr/>
            <p:nvPr/>
          </p:nvSpPr>
          <p:spPr>
            <a:xfrm>
              <a:off x="3852490" y="1826584"/>
              <a:ext cx="1945005" cy="767080"/>
            </a:xfrm>
            <a:custGeom>
              <a:avLst/>
              <a:gdLst>
                <a:gd name="connsiteX0" fmla="*/ 1945005 w 1945005"/>
                <a:gd name="connsiteY0" fmla="*/ 575310 h 575310"/>
                <a:gd name="connsiteX1" fmla="*/ 1882140 w 1945005"/>
                <a:gd name="connsiteY1" fmla="*/ 533400 h 575310"/>
                <a:gd name="connsiteX2" fmla="*/ 1880235 w 1945005"/>
                <a:gd name="connsiteY2" fmla="*/ 491490 h 575310"/>
                <a:gd name="connsiteX3" fmla="*/ 1697355 w 1945005"/>
                <a:gd name="connsiteY3" fmla="*/ 495300 h 575310"/>
                <a:gd name="connsiteX4" fmla="*/ 1699260 w 1945005"/>
                <a:gd name="connsiteY4" fmla="*/ 453390 h 575310"/>
                <a:gd name="connsiteX5" fmla="*/ 1623060 w 1945005"/>
                <a:gd name="connsiteY5" fmla="*/ 453390 h 575310"/>
                <a:gd name="connsiteX6" fmla="*/ 1624965 w 1945005"/>
                <a:gd name="connsiteY6" fmla="*/ 415290 h 575310"/>
                <a:gd name="connsiteX7" fmla="*/ 1512570 w 1945005"/>
                <a:gd name="connsiteY7" fmla="*/ 417195 h 575310"/>
                <a:gd name="connsiteX8" fmla="*/ 1512570 w 1945005"/>
                <a:gd name="connsiteY8" fmla="*/ 386715 h 575310"/>
                <a:gd name="connsiteX9" fmla="*/ 1438275 w 1945005"/>
                <a:gd name="connsiteY9" fmla="*/ 386715 h 575310"/>
                <a:gd name="connsiteX10" fmla="*/ 1438275 w 1945005"/>
                <a:gd name="connsiteY10" fmla="*/ 361950 h 575310"/>
                <a:gd name="connsiteX11" fmla="*/ 1383030 w 1945005"/>
                <a:gd name="connsiteY11" fmla="*/ 361950 h 575310"/>
                <a:gd name="connsiteX12" fmla="*/ 1365885 w 1945005"/>
                <a:gd name="connsiteY12" fmla="*/ 337185 h 575310"/>
                <a:gd name="connsiteX13" fmla="*/ 1181100 w 1945005"/>
                <a:gd name="connsiteY13" fmla="*/ 337185 h 575310"/>
                <a:gd name="connsiteX14" fmla="*/ 1181100 w 1945005"/>
                <a:gd name="connsiteY14" fmla="*/ 306705 h 575310"/>
                <a:gd name="connsiteX15" fmla="*/ 1116330 w 1945005"/>
                <a:gd name="connsiteY15" fmla="*/ 310515 h 575310"/>
                <a:gd name="connsiteX16" fmla="*/ 1101090 w 1945005"/>
                <a:gd name="connsiteY16" fmla="*/ 293370 h 575310"/>
                <a:gd name="connsiteX17" fmla="*/ 1085850 w 1945005"/>
                <a:gd name="connsiteY17" fmla="*/ 287655 h 575310"/>
                <a:gd name="connsiteX18" fmla="*/ 1015365 w 1945005"/>
                <a:gd name="connsiteY18" fmla="*/ 283845 h 575310"/>
                <a:gd name="connsiteX19" fmla="*/ 1015365 w 1945005"/>
                <a:gd name="connsiteY19" fmla="*/ 249555 h 575310"/>
                <a:gd name="connsiteX20" fmla="*/ 916305 w 1945005"/>
                <a:gd name="connsiteY20" fmla="*/ 245745 h 575310"/>
                <a:gd name="connsiteX21" fmla="*/ 916305 w 1945005"/>
                <a:gd name="connsiteY21" fmla="*/ 226695 h 575310"/>
                <a:gd name="connsiteX22" fmla="*/ 859155 w 1945005"/>
                <a:gd name="connsiteY22" fmla="*/ 226695 h 575310"/>
                <a:gd name="connsiteX23" fmla="*/ 857250 w 1945005"/>
                <a:gd name="connsiteY23" fmla="*/ 196215 h 575310"/>
                <a:gd name="connsiteX24" fmla="*/ 685800 w 1945005"/>
                <a:gd name="connsiteY24" fmla="*/ 194310 h 575310"/>
                <a:gd name="connsiteX25" fmla="*/ 687705 w 1945005"/>
                <a:gd name="connsiteY25" fmla="*/ 158115 h 575310"/>
                <a:gd name="connsiteX26" fmla="*/ 651510 w 1945005"/>
                <a:gd name="connsiteY26" fmla="*/ 156210 h 575310"/>
                <a:gd name="connsiteX27" fmla="*/ 645795 w 1945005"/>
                <a:gd name="connsiteY27" fmla="*/ 137160 h 575310"/>
                <a:gd name="connsiteX28" fmla="*/ 508635 w 1945005"/>
                <a:gd name="connsiteY28" fmla="*/ 140970 h 575310"/>
                <a:gd name="connsiteX29" fmla="*/ 451485 w 1945005"/>
                <a:gd name="connsiteY29" fmla="*/ 66675 h 575310"/>
                <a:gd name="connsiteX30" fmla="*/ 358140 w 1945005"/>
                <a:gd name="connsiteY30" fmla="*/ 70485 h 575310"/>
                <a:gd name="connsiteX31" fmla="*/ 329565 w 1945005"/>
                <a:gd name="connsiteY31" fmla="*/ 59055 h 575310"/>
                <a:gd name="connsiteX32" fmla="*/ 329565 w 1945005"/>
                <a:gd name="connsiteY32" fmla="*/ 59055 h 575310"/>
                <a:gd name="connsiteX33" fmla="*/ 299085 w 1945005"/>
                <a:gd name="connsiteY33" fmla="*/ 40005 h 575310"/>
                <a:gd name="connsiteX34" fmla="*/ 274320 w 1945005"/>
                <a:gd name="connsiteY34" fmla="*/ 32385 h 575310"/>
                <a:gd name="connsiteX35" fmla="*/ 209550 w 1945005"/>
                <a:gd name="connsiteY35" fmla="*/ 36195 h 575310"/>
                <a:gd name="connsiteX36" fmla="*/ 196215 w 1945005"/>
                <a:gd name="connsiteY36" fmla="*/ 26670 h 575310"/>
                <a:gd name="connsiteX37" fmla="*/ 156210 w 1945005"/>
                <a:gd name="connsiteY37" fmla="*/ 26670 h 575310"/>
                <a:gd name="connsiteX38" fmla="*/ 135255 w 1945005"/>
                <a:gd name="connsiteY38" fmla="*/ 22860 h 575310"/>
                <a:gd name="connsiteX39" fmla="*/ 110490 w 1945005"/>
                <a:gd name="connsiteY39" fmla="*/ 20955 h 575310"/>
                <a:gd name="connsiteX40" fmla="*/ 83820 w 1945005"/>
                <a:gd name="connsiteY40" fmla="*/ 0 h 575310"/>
                <a:gd name="connsiteX41" fmla="*/ 0 w 1945005"/>
                <a:gd name="connsiteY41" fmla="*/ 0 h 575310"/>
                <a:gd name="connsiteX0" fmla="*/ 1945005 w 1945005"/>
                <a:gd name="connsiteY0" fmla="*/ 575310 h 575310"/>
                <a:gd name="connsiteX1" fmla="*/ 1943100 w 1945005"/>
                <a:gd name="connsiteY1" fmla="*/ 539115 h 575310"/>
                <a:gd name="connsiteX2" fmla="*/ 1882140 w 1945005"/>
                <a:gd name="connsiteY2" fmla="*/ 533400 h 575310"/>
                <a:gd name="connsiteX3" fmla="*/ 1880235 w 1945005"/>
                <a:gd name="connsiteY3" fmla="*/ 491490 h 575310"/>
                <a:gd name="connsiteX4" fmla="*/ 1697355 w 1945005"/>
                <a:gd name="connsiteY4" fmla="*/ 495300 h 575310"/>
                <a:gd name="connsiteX5" fmla="*/ 1699260 w 1945005"/>
                <a:gd name="connsiteY5" fmla="*/ 453390 h 575310"/>
                <a:gd name="connsiteX6" fmla="*/ 1623060 w 1945005"/>
                <a:gd name="connsiteY6" fmla="*/ 453390 h 575310"/>
                <a:gd name="connsiteX7" fmla="*/ 1624965 w 1945005"/>
                <a:gd name="connsiteY7" fmla="*/ 415290 h 575310"/>
                <a:gd name="connsiteX8" fmla="*/ 1512570 w 1945005"/>
                <a:gd name="connsiteY8" fmla="*/ 417195 h 575310"/>
                <a:gd name="connsiteX9" fmla="*/ 1512570 w 1945005"/>
                <a:gd name="connsiteY9" fmla="*/ 386715 h 575310"/>
                <a:gd name="connsiteX10" fmla="*/ 1438275 w 1945005"/>
                <a:gd name="connsiteY10" fmla="*/ 386715 h 575310"/>
                <a:gd name="connsiteX11" fmla="*/ 1438275 w 1945005"/>
                <a:gd name="connsiteY11" fmla="*/ 361950 h 575310"/>
                <a:gd name="connsiteX12" fmla="*/ 1383030 w 1945005"/>
                <a:gd name="connsiteY12" fmla="*/ 361950 h 575310"/>
                <a:gd name="connsiteX13" fmla="*/ 1365885 w 1945005"/>
                <a:gd name="connsiteY13" fmla="*/ 337185 h 575310"/>
                <a:gd name="connsiteX14" fmla="*/ 1181100 w 1945005"/>
                <a:gd name="connsiteY14" fmla="*/ 337185 h 575310"/>
                <a:gd name="connsiteX15" fmla="*/ 1181100 w 1945005"/>
                <a:gd name="connsiteY15" fmla="*/ 306705 h 575310"/>
                <a:gd name="connsiteX16" fmla="*/ 1116330 w 1945005"/>
                <a:gd name="connsiteY16" fmla="*/ 310515 h 575310"/>
                <a:gd name="connsiteX17" fmla="*/ 1101090 w 1945005"/>
                <a:gd name="connsiteY17" fmla="*/ 293370 h 575310"/>
                <a:gd name="connsiteX18" fmla="*/ 1085850 w 1945005"/>
                <a:gd name="connsiteY18" fmla="*/ 287655 h 575310"/>
                <a:gd name="connsiteX19" fmla="*/ 1015365 w 1945005"/>
                <a:gd name="connsiteY19" fmla="*/ 283845 h 575310"/>
                <a:gd name="connsiteX20" fmla="*/ 1015365 w 1945005"/>
                <a:gd name="connsiteY20" fmla="*/ 249555 h 575310"/>
                <a:gd name="connsiteX21" fmla="*/ 916305 w 1945005"/>
                <a:gd name="connsiteY21" fmla="*/ 245745 h 575310"/>
                <a:gd name="connsiteX22" fmla="*/ 916305 w 1945005"/>
                <a:gd name="connsiteY22" fmla="*/ 226695 h 575310"/>
                <a:gd name="connsiteX23" fmla="*/ 859155 w 1945005"/>
                <a:gd name="connsiteY23" fmla="*/ 226695 h 575310"/>
                <a:gd name="connsiteX24" fmla="*/ 857250 w 1945005"/>
                <a:gd name="connsiteY24" fmla="*/ 196215 h 575310"/>
                <a:gd name="connsiteX25" fmla="*/ 685800 w 1945005"/>
                <a:gd name="connsiteY25" fmla="*/ 194310 h 575310"/>
                <a:gd name="connsiteX26" fmla="*/ 687705 w 1945005"/>
                <a:gd name="connsiteY26" fmla="*/ 158115 h 575310"/>
                <a:gd name="connsiteX27" fmla="*/ 651510 w 1945005"/>
                <a:gd name="connsiteY27" fmla="*/ 156210 h 575310"/>
                <a:gd name="connsiteX28" fmla="*/ 645795 w 1945005"/>
                <a:gd name="connsiteY28" fmla="*/ 137160 h 575310"/>
                <a:gd name="connsiteX29" fmla="*/ 508635 w 1945005"/>
                <a:gd name="connsiteY29" fmla="*/ 140970 h 575310"/>
                <a:gd name="connsiteX30" fmla="*/ 451485 w 1945005"/>
                <a:gd name="connsiteY30" fmla="*/ 66675 h 575310"/>
                <a:gd name="connsiteX31" fmla="*/ 358140 w 1945005"/>
                <a:gd name="connsiteY31" fmla="*/ 70485 h 575310"/>
                <a:gd name="connsiteX32" fmla="*/ 329565 w 1945005"/>
                <a:gd name="connsiteY32" fmla="*/ 59055 h 575310"/>
                <a:gd name="connsiteX33" fmla="*/ 329565 w 1945005"/>
                <a:gd name="connsiteY33" fmla="*/ 59055 h 575310"/>
                <a:gd name="connsiteX34" fmla="*/ 299085 w 1945005"/>
                <a:gd name="connsiteY34" fmla="*/ 40005 h 575310"/>
                <a:gd name="connsiteX35" fmla="*/ 274320 w 1945005"/>
                <a:gd name="connsiteY35" fmla="*/ 32385 h 575310"/>
                <a:gd name="connsiteX36" fmla="*/ 209550 w 1945005"/>
                <a:gd name="connsiteY36" fmla="*/ 36195 h 575310"/>
                <a:gd name="connsiteX37" fmla="*/ 196215 w 1945005"/>
                <a:gd name="connsiteY37" fmla="*/ 26670 h 575310"/>
                <a:gd name="connsiteX38" fmla="*/ 156210 w 1945005"/>
                <a:gd name="connsiteY38" fmla="*/ 26670 h 575310"/>
                <a:gd name="connsiteX39" fmla="*/ 135255 w 1945005"/>
                <a:gd name="connsiteY39" fmla="*/ 22860 h 575310"/>
                <a:gd name="connsiteX40" fmla="*/ 110490 w 1945005"/>
                <a:gd name="connsiteY40" fmla="*/ 20955 h 575310"/>
                <a:gd name="connsiteX41" fmla="*/ 83820 w 1945005"/>
                <a:gd name="connsiteY41" fmla="*/ 0 h 575310"/>
                <a:gd name="connsiteX42" fmla="*/ 0 w 1945005"/>
                <a:gd name="connsiteY42" fmla="*/ 0 h 575310"/>
                <a:gd name="connsiteX0" fmla="*/ 1945005 w 1945005"/>
                <a:gd name="connsiteY0" fmla="*/ 575310 h 575310"/>
                <a:gd name="connsiteX1" fmla="*/ 1943100 w 1945005"/>
                <a:gd name="connsiteY1" fmla="*/ 539115 h 575310"/>
                <a:gd name="connsiteX2" fmla="*/ 1882140 w 1945005"/>
                <a:gd name="connsiteY2" fmla="*/ 533400 h 575310"/>
                <a:gd name="connsiteX3" fmla="*/ 1880235 w 1945005"/>
                <a:gd name="connsiteY3" fmla="*/ 491490 h 575310"/>
                <a:gd name="connsiteX4" fmla="*/ 1697355 w 1945005"/>
                <a:gd name="connsiteY4" fmla="*/ 495300 h 575310"/>
                <a:gd name="connsiteX5" fmla="*/ 1699260 w 1945005"/>
                <a:gd name="connsiteY5" fmla="*/ 453390 h 575310"/>
                <a:gd name="connsiteX6" fmla="*/ 1623060 w 1945005"/>
                <a:gd name="connsiteY6" fmla="*/ 453390 h 575310"/>
                <a:gd name="connsiteX7" fmla="*/ 1624965 w 1945005"/>
                <a:gd name="connsiteY7" fmla="*/ 415290 h 575310"/>
                <a:gd name="connsiteX8" fmla="*/ 1512570 w 1945005"/>
                <a:gd name="connsiteY8" fmla="*/ 417195 h 575310"/>
                <a:gd name="connsiteX9" fmla="*/ 1512570 w 1945005"/>
                <a:gd name="connsiteY9" fmla="*/ 386715 h 575310"/>
                <a:gd name="connsiteX10" fmla="*/ 1438275 w 1945005"/>
                <a:gd name="connsiteY10" fmla="*/ 386715 h 575310"/>
                <a:gd name="connsiteX11" fmla="*/ 1438275 w 1945005"/>
                <a:gd name="connsiteY11" fmla="*/ 361950 h 575310"/>
                <a:gd name="connsiteX12" fmla="*/ 1383030 w 1945005"/>
                <a:gd name="connsiteY12" fmla="*/ 361950 h 575310"/>
                <a:gd name="connsiteX13" fmla="*/ 1365885 w 1945005"/>
                <a:gd name="connsiteY13" fmla="*/ 337185 h 575310"/>
                <a:gd name="connsiteX14" fmla="*/ 1181100 w 1945005"/>
                <a:gd name="connsiteY14" fmla="*/ 337185 h 575310"/>
                <a:gd name="connsiteX15" fmla="*/ 1181100 w 1945005"/>
                <a:gd name="connsiteY15" fmla="*/ 306705 h 575310"/>
                <a:gd name="connsiteX16" fmla="*/ 1116330 w 1945005"/>
                <a:gd name="connsiteY16" fmla="*/ 310515 h 575310"/>
                <a:gd name="connsiteX17" fmla="*/ 1101090 w 1945005"/>
                <a:gd name="connsiteY17" fmla="*/ 293370 h 575310"/>
                <a:gd name="connsiteX18" fmla="*/ 1085850 w 1945005"/>
                <a:gd name="connsiteY18" fmla="*/ 287655 h 575310"/>
                <a:gd name="connsiteX19" fmla="*/ 1015365 w 1945005"/>
                <a:gd name="connsiteY19" fmla="*/ 283845 h 575310"/>
                <a:gd name="connsiteX20" fmla="*/ 1015365 w 1945005"/>
                <a:gd name="connsiteY20" fmla="*/ 249555 h 575310"/>
                <a:gd name="connsiteX21" fmla="*/ 916305 w 1945005"/>
                <a:gd name="connsiteY21" fmla="*/ 245745 h 575310"/>
                <a:gd name="connsiteX22" fmla="*/ 916305 w 1945005"/>
                <a:gd name="connsiteY22" fmla="*/ 226695 h 575310"/>
                <a:gd name="connsiteX23" fmla="*/ 859155 w 1945005"/>
                <a:gd name="connsiteY23" fmla="*/ 226695 h 575310"/>
                <a:gd name="connsiteX24" fmla="*/ 857250 w 1945005"/>
                <a:gd name="connsiteY24" fmla="*/ 196215 h 575310"/>
                <a:gd name="connsiteX25" fmla="*/ 685800 w 1945005"/>
                <a:gd name="connsiteY25" fmla="*/ 194310 h 575310"/>
                <a:gd name="connsiteX26" fmla="*/ 687705 w 1945005"/>
                <a:gd name="connsiteY26" fmla="*/ 158115 h 575310"/>
                <a:gd name="connsiteX27" fmla="*/ 651510 w 1945005"/>
                <a:gd name="connsiteY27" fmla="*/ 156210 h 575310"/>
                <a:gd name="connsiteX28" fmla="*/ 645795 w 1945005"/>
                <a:gd name="connsiteY28" fmla="*/ 137160 h 575310"/>
                <a:gd name="connsiteX29" fmla="*/ 508635 w 1945005"/>
                <a:gd name="connsiteY29" fmla="*/ 140970 h 575310"/>
                <a:gd name="connsiteX30" fmla="*/ 451485 w 1945005"/>
                <a:gd name="connsiteY30" fmla="*/ 66675 h 575310"/>
                <a:gd name="connsiteX31" fmla="*/ 358140 w 1945005"/>
                <a:gd name="connsiteY31" fmla="*/ 70485 h 575310"/>
                <a:gd name="connsiteX32" fmla="*/ 329565 w 1945005"/>
                <a:gd name="connsiteY32" fmla="*/ 59055 h 575310"/>
                <a:gd name="connsiteX33" fmla="*/ 329565 w 1945005"/>
                <a:gd name="connsiteY33" fmla="*/ 59055 h 575310"/>
                <a:gd name="connsiteX34" fmla="*/ 299085 w 1945005"/>
                <a:gd name="connsiteY34" fmla="*/ 40005 h 575310"/>
                <a:gd name="connsiteX35" fmla="*/ 274320 w 1945005"/>
                <a:gd name="connsiteY35" fmla="*/ 32385 h 575310"/>
                <a:gd name="connsiteX36" fmla="*/ 209550 w 1945005"/>
                <a:gd name="connsiteY36" fmla="*/ 36195 h 575310"/>
                <a:gd name="connsiteX37" fmla="*/ 196215 w 1945005"/>
                <a:gd name="connsiteY37" fmla="*/ 26670 h 575310"/>
                <a:gd name="connsiteX38" fmla="*/ 156210 w 1945005"/>
                <a:gd name="connsiteY38" fmla="*/ 26670 h 575310"/>
                <a:gd name="connsiteX39" fmla="*/ 135255 w 1945005"/>
                <a:gd name="connsiteY39" fmla="*/ 22860 h 575310"/>
                <a:gd name="connsiteX40" fmla="*/ 110490 w 1945005"/>
                <a:gd name="connsiteY40" fmla="*/ 20955 h 575310"/>
                <a:gd name="connsiteX41" fmla="*/ 83820 w 1945005"/>
                <a:gd name="connsiteY41" fmla="*/ 0 h 575310"/>
                <a:gd name="connsiteX42" fmla="*/ 0 w 1945005"/>
                <a:gd name="connsiteY42" fmla="*/ 0 h 575310"/>
                <a:gd name="connsiteX0" fmla="*/ 1945005 w 1945005"/>
                <a:gd name="connsiteY0" fmla="*/ 575310 h 575310"/>
                <a:gd name="connsiteX1" fmla="*/ 1943100 w 1945005"/>
                <a:gd name="connsiteY1" fmla="*/ 531495 h 575310"/>
                <a:gd name="connsiteX2" fmla="*/ 1882140 w 1945005"/>
                <a:gd name="connsiteY2" fmla="*/ 533400 h 575310"/>
                <a:gd name="connsiteX3" fmla="*/ 1880235 w 1945005"/>
                <a:gd name="connsiteY3" fmla="*/ 491490 h 575310"/>
                <a:gd name="connsiteX4" fmla="*/ 1697355 w 1945005"/>
                <a:gd name="connsiteY4" fmla="*/ 495300 h 575310"/>
                <a:gd name="connsiteX5" fmla="*/ 1699260 w 1945005"/>
                <a:gd name="connsiteY5" fmla="*/ 453390 h 575310"/>
                <a:gd name="connsiteX6" fmla="*/ 1623060 w 1945005"/>
                <a:gd name="connsiteY6" fmla="*/ 453390 h 575310"/>
                <a:gd name="connsiteX7" fmla="*/ 1624965 w 1945005"/>
                <a:gd name="connsiteY7" fmla="*/ 415290 h 575310"/>
                <a:gd name="connsiteX8" fmla="*/ 1512570 w 1945005"/>
                <a:gd name="connsiteY8" fmla="*/ 417195 h 575310"/>
                <a:gd name="connsiteX9" fmla="*/ 1512570 w 1945005"/>
                <a:gd name="connsiteY9" fmla="*/ 386715 h 575310"/>
                <a:gd name="connsiteX10" fmla="*/ 1438275 w 1945005"/>
                <a:gd name="connsiteY10" fmla="*/ 386715 h 575310"/>
                <a:gd name="connsiteX11" fmla="*/ 1438275 w 1945005"/>
                <a:gd name="connsiteY11" fmla="*/ 361950 h 575310"/>
                <a:gd name="connsiteX12" fmla="*/ 1383030 w 1945005"/>
                <a:gd name="connsiteY12" fmla="*/ 361950 h 575310"/>
                <a:gd name="connsiteX13" fmla="*/ 1365885 w 1945005"/>
                <a:gd name="connsiteY13" fmla="*/ 337185 h 575310"/>
                <a:gd name="connsiteX14" fmla="*/ 1181100 w 1945005"/>
                <a:gd name="connsiteY14" fmla="*/ 337185 h 575310"/>
                <a:gd name="connsiteX15" fmla="*/ 1181100 w 1945005"/>
                <a:gd name="connsiteY15" fmla="*/ 306705 h 575310"/>
                <a:gd name="connsiteX16" fmla="*/ 1116330 w 1945005"/>
                <a:gd name="connsiteY16" fmla="*/ 310515 h 575310"/>
                <a:gd name="connsiteX17" fmla="*/ 1101090 w 1945005"/>
                <a:gd name="connsiteY17" fmla="*/ 293370 h 575310"/>
                <a:gd name="connsiteX18" fmla="*/ 1085850 w 1945005"/>
                <a:gd name="connsiteY18" fmla="*/ 287655 h 575310"/>
                <a:gd name="connsiteX19" fmla="*/ 1015365 w 1945005"/>
                <a:gd name="connsiteY19" fmla="*/ 283845 h 575310"/>
                <a:gd name="connsiteX20" fmla="*/ 1015365 w 1945005"/>
                <a:gd name="connsiteY20" fmla="*/ 249555 h 575310"/>
                <a:gd name="connsiteX21" fmla="*/ 916305 w 1945005"/>
                <a:gd name="connsiteY21" fmla="*/ 245745 h 575310"/>
                <a:gd name="connsiteX22" fmla="*/ 916305 w 1945005"/>
                <a:gd name="connsiteY22" fmla="*/ 226695 h 575310"/>
                <a:gd name="connsiteX23" fmla="*/ 859155 w 1945005"/>
                <a:gd name="connsiteY23" fmla="*/ 226695 h 575310"/>
                <a:gd name="connsiteX24" fmla="*/ 857250 w 1945005"/>
                <a:gd name="connsiteY24" fmla="*/ 196215 h 575310"/>
                <a:gd name="connsiteX25" fmla="*/ 685800 w 1945005"/>
                <a:gd name="connsiteY25" fmla="*/ 194310 h 575310"/>
                <a:gd name="connsiteX26" fmla="*/ 687705 w 1945005"/>
                <a:gd name="connsiteY26" fmla="*/ 158115 h 575310"/>
                <a:gd name="connsiteX27" fmla="*/ 651510 w 1945005"/>
                <a:gd name="connsiteY27" fmla="*/ 156210 h 575310"/>
                <a:gd name="connsiteX28" fmla="*/ 645795 w 1945005"/>
                <a:gd name="connsiteY28" fmla="*/ 137160 h 575310"/>
                <a:gd name="connsiteX29" fmla="*/ 508635 w 1945005"/>
                <a:gd name="connsiteY29" fmla="*/ 140970 h 575310"/>
                <a:gd name="connsiteX30" fmla="*/ 451485 w 1945005"/>
                <a:gd name="connsiteY30" fmla="*/ 66675 h 575310"/>
                <a:gd name="connsiteX31" fmla="*/ 358140 w 1945005"/>
                <a:gd name="connsiteY31" fmla="*/ 70485 h 575310"/>
                <a:gd name="connsiteX32" fmla="*/ 329565 w 1945005"/>
                <a:gd name="connsiteY32" fmla="*/ 59055 h 575310"/>
                <a:gd name="connsiteX33" fmla="*/ 329565 w 1945005"/>
                <a:gd name="connsiteY33" fmla="*/ 59055 h 575310"/>
                <a:gd name="connsiteX34" fmla="*/ 299085 w 1945005"/>
                <a:gd name="connsiteY34" fmla="*/ 40005 h 575310"/>
                <a:gd name="connsiteX35" fmla="*/ 274320 w 1945005"/>
                <a:gd name="connsiteY35" fmla="*/ 32385 h 575310"/>
                <a:gd name="connsiteX36" fmla="*/ 209550 w 1945005"/>
                <a:gd name="connsiteY36" fmla="*/ 36195 h 575310"/>
                <a:gd name="connsiteX37" fmla="*/ 196215 w 1945005"/>
                <a:gd name="connsiteY37" fmla="*/ 26670 h 575310"/>
                <a:gd name="connsiteX38" fmla="*/ 156210 w 1945005"/>
                <a:gd name="connsiteY38" fmla="*/ 26670 h 575310"/>
                <a:gd name="connsiteX39" fmla="*/ 135255 w 1945005"/>
                <a:gd name="connsiteY39" fmla="*/ 22860 h 575310"/>
                <a:gd name="connsiteX40" fmla="*/ 110490 w 1945005"/>
                <a:gd name="connsiteY40" fmla="*/ 20955 h 575310"/>
                <a:gd name="connsiteX41" fmla="*/ 83820 w 1945005"/>
                <a:gd name="connsiteY41" fmla="*/ 0 h 575310"/>
                <a:gd name="connsiteX42" fmla="*/ 0 w 1945005"/>
                <a:gd name="connsiteY42" fmla="*/ 0 h 575310"/>
                <a:gd name="connsiteX0" fmla="*/ 1945005 w 1945005"/>
                <a:gd name="connsiteY0" fmla="*/ 575310 h 575310"/>
                <a:gd name="connsiteX1" fmla="*/ 1943100 w 1945005"/>
                <a:gd name="connsiteY1" fmla="*/ 539115 h 575310"/>
                <a:gd name="connsiteX2" fmla="*/ 1882140 w 1945005"/>
                <a:gd name="connsiteY2" fmla="*/ 533400 h 575310"/>
                <a:gd name="connsiteX3" fmla="*/ 1880235 w 1945005"/>
                <a:gd name="connsiteY3" fmla="*/ 491490 h 575310"/>
                <a:gd name="connsiteX4" fmla="*/ 1697355 w 1945005"/>
                <a:gd name="connsiteY4" fmla="*/ 495300 h 575310"/>
                <a:gd name="connsiteX5" fmla="*/ 1699260 w 1945005"/>
                <a:gd name="connsiteY5" fmla="*/ 453390 h 575310"/>
                <a:gd name="connsiteX6" fmla="*/ 1623060 w 1945005"/>
                <a:gd name="connsiteY6" fmla="*/ 453390 h 575310"/>
                <a:gd name="connsiteX7" fmla="*/ 1624965 w 1945005"/>
                <a:gd name="connsiteY7" fmla="*/ 415290 h 575310"/>
                <a:gd name="connsiteX8" fmla="*/ 1512570 w 1945005"/>
                <a:gd name="connsiteY8" fmla="*/ 417195 h 575310"/>
                <a:gd name="connsiteX9" fmla="*/ 1512570 w 1945005"/>
                <a:gd name="connsiteY9" fmla="*/ 386715 h 575310"/>
                <a:gd name="connsiteX10" fmla="*/ 1438275 w 1945005"/>
                <a:gd name="connsiteY10" fmla="*/ 386715 h 575310"/>
                <a:gd name="connsiteX11" fmla="*/ 1438275 w 1945005"/>
                <a:gd name="connsiteY11" fmla="*/ 361950 h 575310"/>
                <a:gd name="connsiteX12" fmla="*/ 1383030 w 1945005"/>
                <a:gd name="connsiteY12" fmla="*/ 361950 h 575310"/>
                <a:gd name="connsiteX13" fmla="*/ 1365885 w 1945005"/>
                <a:gd name="connsiteY13" fmla="*/ 337185 h 575310"/>
                <a:gd name="connsiteX14" fmla="*/ 1181100 w 1945005"/>
                <a:gd name="connsiteY14" fmla="*/ 337185 h 575310"/>
                <a:gd name="connsiteX15" fmla="*/ 1181100 w 1945005"/>
                <a:gd name="connsiteY15" fmla="*/ 306705 h 575310"/>
                <a:gd name="connsiteX16" fmla="*/ 1116330 w 1945005"/>
                <a:gd name="connsiteY16" fmla="*/ 310515 h 575310"/>
                <a:gd name="connsiteX17" fmla="*/ 1101090 w 1945005"/>
                <a:gd name="connsiteY17" fmla="*/ 293370 h 575310"/>
                <a:gd name="connsiteX18" fmla="*/ 1085850 w 1945005"/>
                <a:gd name="connsiteY18" fmla="*/ 287655 h 575310"/>
                <a:gd name="connsiteX19" fmla="*/ 1015365 w 1945005"/>
                <a:gd name="connsiteY19" fmla="*/ 283845 h 575310"/>
                <a:gd name="connsiteX20" fmla="*/ 1015365 w 1945005"/>
                <a:gd name="connsiteY20" fmla="*/ 249555 h 575310"/>
                <a:gd name="connsiteX21" fmla="*/ 916305 w 1945005"/>
                <a:gd name="connsiteY21" fmla="*/ 245745 h 575310"/>
                <a:gd name="connsiteX22" fmla="*/ 916305 w 1945005"/>
                <a:gd name="connsiteY22" fmla="*/ 226695 h 575310"/>
                <a:gd name="connsiteX23" fmla="*/ 859155 w 1945005"/>
                <a:gd name="connsiteY23" fmla="*/ 226695 h 575310"/>
                <a:gd name="connsiteX24" fmla="*/ 857250 w 1945005"/>
                <a:gd name="connsiteY24" fmla="*/ 196215 h 575310"/>
                <a:gd name="connsiteX25" fmla="*/ 685800 w 1945005"/>
                <a:gd name="connsiteY25" fmla="*/ 194310 h 575310"/>
                <a:gd name="connsiteX26" fmla="*/ 687705 w 1945005"/>
                <a:gd name="connsiteY26" fmla="*/ 158115 h 575310"/>
                <a:gd name="connsiteX27" fmla="*/ 651510 w 1945005"/>
                <a:gd name="connsiteY27" fmla="*/ 156210 h 575310"/>
                <a:gd name="connsiteX28" fmla="*/ 645795 w 1945005"/>
                <a:gd name="connsiteY28" fmla="*/ 137160 h 575310"/>
                <a:gd name="connsiteX29" fmla="*/ 508635 w 1945005"/>
                <a:gd name="connsiteY29" fmla="*/ 140970 h 575310"/>
                <a:gd name="connsiteX30" fmla="*/ 451485 w 1945005"/>
                <a:gd name="connsiteY30" fmla="*/ 66675 h 575310"/>
                <a:gd name="connsiteX31" fmla="*/ 358140 w 1945005"/>
                <a:gd name="connsiteY31" fmla="*/ 70485 h 575310"/>
                <a:gd name="connsiteX32" fmla="*/ 329565 w 1945005"/>
                <a:gd name="connsiteY32" fmla="*/ 59055 h 575310"/>
                <a:gd name="connsiteX33" fmla="*/ 329565 w 1945005"/>
                <a:gd name="connsiteY33" fmla="*/ 59055 h 575310"/>
                <a:gd name="connsiteX34" fmla="*/ 299085 w 1945005"/>
                <a:gd name="connsiteY34" fmla="*/ 40005 h 575310"/>
                <a:gd name="connsiteX35" fmla="*/ 274320 w 1945005"/>
                <a:gd name="connsiteY35" fmla="*/ 32385 h 575310"/>
                <a:gd name="connsiteX36" fmla="*/ 209550 w 1945005"/>
                <a:gd name="connsiteY36" fmla="*/ 36195 h 575310"/>
                <a:gd name="connsiteX37" fmla="*/ 196215 w 1945005"/>
                <a:gd name="connsiteY37" fmla="*/ 26670 h 575310"/>
                <a:gd name="connsiteX38" fmla="*/ 156210 w 1945005"/>
                <a:gd name="connsiteY38" fmla="*/ 26670 h 575310"/>
                <a:gd name="connsiteX39" fmla="*/ 135255 w 1945005"/>
                <a:gd name="connsiteY39" fmla="*/ 22860 h 575310"/>
                <a:gd name="connsiteX40" fmla="*/ 110490 w 1945005"/>
                <a:gd name="connsiteY40" fmla="*/ 20955 h 575310"/>
                <a:gd name="connsiteX41" fmla="*/ 83820 w 1945005"/>
                <a:gd name="connsiteY41" fmla="*/ 0 h 575310"/>
                <a:gd name="connsiteX42" fmla="*/ 0 w 1945005"/>
                <a:gd name="connsiteY42" fmla="*/ 0 h 575310"/>
                <a:gd name="connsiteX0" fmla="*/ 1945005 w 1945005"/>
                <a:gd name="connsiteY0" fmla="*/ 575310 h 575310"/>
                <a:gd name="connsiteX1" fmla="*/ 1945005 w 1945005"/>
                <a:gd name="connsiteY1" fmla="*/ 531495 h 575310"/>
                <a:gd name="connsiteX2" fmla="*/ 1882140 w 1945005"/>
                <a:gd name="connsiteY2" fmla="*/ 533400 h 575310"/>
                <a:gd name="connsiteX3" fmla="*/ 1880235 w 1945005"/>
                <a:gd name="connsiteY3" fmla="*/ 491490 h 575310"/>
                <a:gd name="connsiteX4" fmla="*/ 1697355 w 1945005"/>
                <a:gd name="connsiteY4" fmla="*/ 495300 h 575310"/>
                <a:gd name="connsiteX5" fmla="*/ 1699260 w 1945005"/>
                <a:gd name="connsiteY5" fmla="*/ 453390 h 575310"/>
                <a:gd name="connsiteX6" fmla="*/ 1623060 w 1945005"/>
                <a:gd name="connsiteY6" fmla="*/ 453390 h 575310"/>
                <a:gd name="connsiteX7" fmla="*/ 1624965 w 1945005"/>
                <a:gd name="connsiteY7" fmla="*/ 415290 h 575310"/>
                <a:gd name="connsiteX8" fmla="*/ 1512570 w 1945005"/>
                <a:gd name="connsiteY8" fmla="*/ 417195 h 575310"/>
                <a:gd name="connsiteX9" fmla="*/ 1512570 w 1945005"/>
                <a:gd name="connsiteY9" fmla="*/ 386715 h 575310"/>
                <a:gd name="connsiteX10" fmla="*/ 1438275 w 1945005"/>
                <a:gd name="connsiteY10" fmla="*/ 386715 h 575310"/>
                <a:gd name="connsiteX11" fmla="*/ 1438275 w 1945005"/>
                <a:gd name="connsiteY11" fmla="*/ 361950 h 575310"/>
                <a:gd name="connsiteX12" fmla="*/ 1383030 w 1945005"/>
                <a:gd name="connsiteY12" fmla="*/ 361950 h 575310"/>
                <a:gd name="connsiteX13" fmla="*/ 1365885 w 1945005"/>
                <a:gd name="connsiteY13" fmla="*/ 337185 h 575310"/>
                <a:gd name="connsiteX14" fmla="*/ 1181100 w 1945005"/>
                <a:gd name="connsiteY14" fmla="*/ 337185 h 575310"/>
                <a:gd name="connsiteX15" fmla="*/ 1181100 w 1945005"/>
                <a:gd name="connsiteY15" fmla="*/ 306705 h 575310"/>
                <a:gd name="connsiteX16" fmla="*/ 1116330 w 1945005"/>
                <a:gd name="connsiteY16" fmla="*/ 310515 h 575310"/>
                <a:gd name="connsiteX17" fmla="*/ 1101090 w 1945005"/>
                <a:gd name="connsiteY17" fmla="*/ 293370 h 575310"/>
                <a:gd name="connsiteX18" fmla="*/ 1085850 w 1945005"/>
                <a:gd name="connsiteY18" fmla="*/ 287655 h 575310"/>
                <a:gd name="connsiteX19" fmla="*/ 1015365 w 1945005"/>
                <a:gd name="connsiteY19" fmla="*/ 283845 h 575310"/>
                <a:gd name="connsiteX20" fmla="*/ 1015365 w 1945005"/>
                <a:gd name="connsiteY20" fmla="*/ 249555 h 575310"/>
                <a:gd name="connsiteX21" fmla="*/ 916305 w 1945005"/>
                <a:gd name="connsiteY21" fmla="*/ 245745 h 575310"/>
                <a:gd name="connsiteX22" fmla="*/ 916305 w 1945005"/>
                <a:gd name="connsiteY22" fmla="*/ 226695 h 575310"/>
                <a:gd name="connsiteX23" fmla="*/ 859155 w 1945005"/>
                <a:gd name="connsiteY23" fmla="*/ 226695 h 575310"/>
                <a:gd name="connsiteX24" fmla="*/ 857250 w 1945005"/>
                <a:gd name="connsiteY24" fmla="*/ 196215 h 575310"/>
                <a:gd name="connsiteX25" fmla="*/ 685800 w 1945005"/>
                <a:gd name="connsiteY25" fmla="*/ 194310 h 575310"/>
                <a:gd name="connsiteX26" fmla="*/ 687705 w 1945005"/>
                <a:gd name="connsiteY26" fmla="*/ 158115 h 575310"/>
                <a:gd name="connsiteX27" fmla="*/ 651510 w 1945005"/>
                <a:gd name="connsiteY27" fmla="*/ 156210 h 575310"/>
                <a:gd name="connsiteX28" fmla="*/ 645795 w 1945005"/>
                <a:gd name="connsiteY28" fmla="*/ 137160 h 575310"/>
                <a:gd name="connsiteX29" fmla="*/ 508635 w 1945005"/>
                <a:gd name="connsiteY29" fmla="*/ 140970 h 575310"/>
                <a:gd name="connsiteX30" fmla="*/ 451485 w 1945005"/>
                <a:gd name="connsiteY30" fmla="*/ 66675 h 575310"/>
                <a:gd name="connsiteX31" fmla="*/ 358140 w 1945005"/>
                <a:gd name="connsiteY31" fmla="*/ 70485 h 575310"/>
                <a:gd name="connsiteX32" fmla="*/ 329565 w 1945005"/>
                <a:gd name="connsiteY32" fmla="*/ 59055 h 575310"/>
                <a:gd name="connsiteX33" fmla="*/ 329565 w 1945005"/>
                <a:gd name="connsiteY33" fmla="*/ 59055 h 575310"/>
                <a:gd name="connsiteX34" fmla="*/ 299085 w 1945005"/>
                <a:gd name="connsiteY34" fmla="*/ 40005 h 575310"/>
                <a:gd name="connsiteX35" fmla="*/ 274320 w 1945005"/>
                <a:gd name="connsiteY35" fmla="*/ 32385 h 575310"/>
                <a:gd name="connsiteX36" fmla="*/ 209550 w 1945005"/>
                <a:gd name="connsiteY36" fmla="*/ 36195 h 575310"/>
                <a:gd name="connsiteX37" fmla="*/ 196215 w 1945005"/>
                <a:gd name="connsiteY37" fmla="*/ 26670 h 575310"/>
                <a:gd name="connsiteX38" fmla="*/ 156210 w 1945005"/>
                <a:gd name="connsiteY38" fmla="*/ 26670 h 575310"/>
                <a:gd name="connsiteX39" fmla="*/ 135255 w 1945005"/>
                <a:gd name="connsiteY39" fmla="*/ 22860 h 575310"/>
                <a:gd name="connsiteX40" fmla="*/ 110490 w 1945005"/>
                <a:gd name="connsiteY40" fmla="*/ 20955 h 575310"/>
                <a:gd name="connsiteX41" fmla="*/ 83820 w 1945005"/>
                <a:gd name="connsiteY41" fmla="*/ 0 h 575310"/>
                <a:gd name="connsiteX42" fmla="*/ 0 w 1945005"/>
                <a:gd name="connsiteY42" fmla="*/ 0 h 57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945005" h="575310">
                  <a:moveTo>
                    <a:pt x="1945005" y="575310"/>
                  </a:moveTo>
                  <a:lnTo>
                    <a:pt x="1945005" y="531495"/>
                  </a:lnTo>
                  <a:lnTo>
                    <a:pt x="1882140" y="533400"/>
                  </a:lnTo>
                  <a:lnTo>
                    <a:pt x="1880235" y="491490"/>
                  </a:lnTo>
                  <a:lnTo>
                    <a:pt x="1697355" y="495300"/>
                  </a:lnTo>
                  <a:lnTo>
                    <a:pt x="1699260" y="453390"/>
                  </a:lnTo>
                  <a:lnTo>
                    <a:pt x="1623060" y="453390"/>
                  </a:lnTo>
                  <a:lnTo>
                    <a:pt x="1624965" y="415290"/>
                  </a:lnTo>
                  <a:lnTo>
                    <a:pt x="1512570" y="417195"/>
                  </a:lnTo>
                  <a:lnTo>
                    <a:pt x="1512570" y="386715"/>
                  </a:lnTo>
                  <a:lnTo>
                    <a:pt x="1438275" y="386715"/>
                  </a:lnTo>
                  <a:lnTo>
                    <a:pt x="1438275" y="361950"/>
                  </a:lnTo>
                  <a:lnTo>
                    <a:pt x="1383030" y="361950"/>
                  </a:lnTo>
                  <a:lnTo>
                    <a:pt x="1365885" y="337185"/>
                  </a:lnTo>
                  <a:lnTo>
                    <a:pt x="1181100" y="337185"/>
                  </a:lnTo>
                  <a:lnTo>
                    <a:pt x="1181100" y="306705"/>
                  </a:lnTo>
                  <a:lnTo>
                    <a:pt x="1116330" y="310515"/>
                  </a:lnTo>
                  <a:lnTo>
                    <a:pt x="1101090" y="293370"/>
                  </a:lnTo>
                  <a:lnTo>
                    <a:pt x="1085850" y="287655"/>
                  </a:lnTo>
                  <a:lnTo>
                    <a:pt x="1015365" y="283845"/>
                  </a:lnTo>
                  <a:lnTo>
                    <a:pt x="1015365" y="249555"/>
                  </a:lnTo>
                  <a:lnTo>
                    <a:pt x="916305" y="245745"/>
                  </a:lnTo>
                  <a:lnTo>
                    <a:pt x="916305" y="226695"/>
                  </a:lnTo>
                  <a:lnTo>
                    <a:pt x="859155" y="226695"/>
                  </a:lnTo>
                  <a:lnTo>
                    <a:pt x="857250" y="196215"/>
                  </a:lnTo>
                  <a:lnTo>
                    <a:pt x="685800" y="194310"/>
                  </a:lnTo>
                  <a:lnTo>
                    <a:pt x="687705" y="158115"/>
                  </a:lnTo>
                  <a:lnTo>
                    <a:pt x="651510" y="156210"/>
                  </a:lnTo>
                  <a:lnTo>
                    <a:pt x="645795" y="137160"/>
                  </a:lnTo>
                  <a:lnTo>
                    <a:pt x="508635" y="140970"/>
                  </a:lnTo>
                  <a:lnTo>
                    <a:pt x="451485" y="66675"/>
                  </a:lnTo>
                  <a:lnTo>
                    <a:pt x="358140" y="70485"/>
                  </a:lnTo>
                  <a:lnTo>
                    <a:pt x="329565" y="59055"/>
                  </a:lnTo>
                  <a:lnTo>
                    <a:pt x="329565" y="59055"/>
                  </a:lnTo>
                  <a:lnTo>
                    <a:pt x="299085" y="40005"/>
                  </a:lnTo>
                  <a:lnTo>
                    <a:pt x="274320" y="32385"/>
                  </a:lnTo>
                  <a:lnTo>
                    <a:pt x="209550" y="36195"/>
                  </a:lnTo>
                  <a:lnTo>
                    <a:pt x="196215" y="26670"/>
                  </a:lnTo>
                  <a:lnTo>
                    <a:pt x="156210" y="26670"/>
                  </a:lnTo>
                  <a:lnTo>
                    <a:pt x="135255" y="22860"/>
                  </a:lnTo>
                  <a:lnTo>
                    <a:pt x="110490" y="20955"/>
                  </a:lnTo>
                  <a:lnTo>
                    <a:pt x="83820" y="0"/>
                  </a:lnTo>
                  <a:lnTo>
                    <a:pt x="0" y="0"/>
                  </a:lnTo>
                </a:path>
              </a:pathLst>
            </a:cu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36" name="Freeform 335"/>
            <p:cNvSpPr/>
            <p:nvPr/>
          </p:nvSpPr>
          <p:spPr>
            <a:xfrm>
              <a:off x="3850585" y="1808804"/>
              <a:ext cx="1927860" cy="378460"/>
            </a:xfrm>
            <a:custGeom>
              <a:avLst/>
              <a:gdLst>
                <a:gd name="connsiteX0" fmla="*/ 1927860 w 1927860"/>
                <a:gd name="connsiteY0" fmla="*/ 283845 h 283845"/>
                <a:gd name="connsiteX1" fmla="*/ 1775460 w 1927860"/>
                <a:gd name="connsiteY1" fmla="*/ 281940 h 283845"/>
                <a:gd name="connsiteX2" fmla="*/ 1775460 w 1927860"/>
                <a:gd name="connsiteY2" fmla="*/ 260985 h 283845"/>
                <a:gd name="connsiteX3" fmla="*/ 1501140 w 1927860"/>
                <a:gd name="connsiteY3" fmla="*/ 262890 h 283845"/>
                <a:gd name="connsiteX4" fmla="*/ 1499235 w 1927860"/>
                <a:gd name="connsiteY4" fmla="*/ 205740 h 283845"/>
                <a:gd name="connsiteX5" fmla="*/ 1396365 w 1927860"/>
                <a:gd name="connsiteY5" fmla="*/ 205740 h 283845"/>
                <a:gd name="connsiteX6" fmla="*/ 1396365 w 1927860"/>
                <a:gd name="connsiteY6" fmla="*/ 169545 h 283845"/>
                <a:gd name="connsiteX7" fmla="*/ 1198245 w 1927860"/>
                <a:gd name="connsiteY7" fmla="*/ 171450 h 283845"/>
                <a:gd name="connsiteX8" fmla="*/ 1198245 w 1927860"/>
                <a:gd name="connsiteY8" fmla="*/ 114300 h 283845"/>
                <a:gd name="connsiteX9" fmla="*/ 1036320 w 1927860"/>
                <a:gd name="connsiteY9" fmla="*/ 116205 h 283845"/>
                <a:gd name="connsiteX10" fmla="*/ 1038225 w 1927860"/>
                <a:gd name="connsiteY10" fmla="*/ 91440 h 283845"/>
                <a:gd name="connsiteX11" fmla="*/ 782955 w 1927860"/>
                <a:gd name="connsiteY11" fmla="*/ 91440 h 283845"/>
                <a:gd name="connsiteX12" fmla="*/ 762000 w 1927860"/>
                <a:gd name="connsiteY12" fmla="*/ 64770 h 283845"/>
                <a:gd name="connsiteX13" fmla="*/ 651510 w 1927860"/>
                <a:gd name="connsiteY13" fmla="*/ 60960 h 283845"/>
                <a:gd name="connsiteX14" fmla="*/ 655320 w 1927860"/>
                <a:gd name="connsiteY14" fmla="*/ 43815 h 283845"/>
                <a:gd name="connsiteX15" fmla="*/ 373380 w 1927860"/>
                <a:gd name="connsiteY15" fmla="*/ 43815 h 283845"/>
                <a:gd name="connsiteX16" fmla="*/ 354330 w 1927860"/>
                <a:gd name="connsiteY16" fmla="*/ 24765 h 283845"/>
                <a:gd name="connsiteX17" fmla="*/ 228600 w 1927860"/>
                <a:gd name="connsiteY17" fmla="*/ 22860 h 283845"/>
                <a:gd name="connsiteX18" fmla="*/ 230505 w 1927860"/>
                <a:gd name="connsiteY18" fmla="*/ 0 h 283845"/>
                <a:gd name="connsiteX19" fmla="*/ 0 w 1927860"/>
                <a:gd name="connsiteY19" fmla="*/ 0 h 283845"/>
                <a:gd name="connsiteX0" fmla="*/ 1927860 w 1927860"/>
                <a:gd name="connsiteY0" fmla="*/ 283845 h 283845"/>
                <a:gd name="connsiteX1" fmla="*/ 1775460 w 1927860"/>
                <a:gd name="connsiteY1" fmla="*/ 281940 h 283845"/>
                <a:gd name="connsiteX2" fmla="*/ 1775460 w 1927860"/>
                <a:gd name="connsiteY2" fmla="*/ 260985 h 283845"/>
                <a:gd name="connsiteX3" fmla="*/ 1501140 w 1927860"/>
                <a:gd name="connsiteY3" fmla="*/ 262890 h 283845"/>
                <a:gd name="connsiteX4" fmla="*/ 1499235 w 1927860"/>
                <a:gd name="connsiteY4" fmla="*/ 205740 h 283845"/>
                <a:gd name="connsiteX5" fmla="*/ 1396365 w 1927860"/>
                <a:gd name="connsiteY5" fmla="*/ 205740 h 283845"/>
                <a:gd name="connsiteX6" fmla="*/ 1396365 w 1927860"/>
                <a:gd name="connsiteY6" fmla="*/ 169545 h 283845"/>
                <a:gd name="connsiteX7" fmla="*/ 1198245 w 1927860"/>
                <a:gd name="connsiteY7" fmla="*/ 171450 h 283845"/>
                <a:gd name="connsiteX8" fmla="*/ 1198245 w 1927860"/>
                <a:gd name="connsiteY8" fmla="*/ 114300 h 283845"/>
                <a:gd name="connsiteX9" fmla="*/ 1036320 w 1927860"/>
                <a:gd name="connsiteY9" fmla="*/ 116205 h 283845"/>
                <a:gd name="connsiteX10" fmla="*/ 1038225 w 1927860"/>
                <a:gd name="connsiteY10" fmla="*/ 91440 h 283845"/>
                <a:gd name="connsiteX11" fmla="*/ 782955 w 1927860"/>
                <a:gd name="connsiteY11" fmla="*/ 91440 h 283845"/>
                <a:gd name="connsiteX12" fmla="*/ 762000 w 1927860"/>
                <a:gd name="connsiteY12" fmla="*/ 64770 h 283845"/>
                <a:gd name="connsiteX13" fmla="*/ 651510 w 1927860"/>
                <a:gd name="connsiteY13" fmla="*/ 60960 h 283845"/>
                <a:gd name="connsiteX14" fmla="*/ 649605 w 1927860"/>
                <a:gd name="connsiteY14" fmla="*/ 41910 h 283845"/>
                <a:gd name="connsiteX15" fmla="*/ 373380 w 1927860"/>
                <a:gd name="connsiteY15" fmla="*/ 43815 h 283845"/>
                <a:gd name="connsiteX16" fmla="*/ 354330 w 1927860"/>
                <a:gd name="connsiteY16" fmla="*/ 24765 h 283845"/>
                <a:gd name="connsiteX17" fmla="*/ 228600 w 1927860"/>
                <a:gd name="connsiteY17" fmla="*/ 22860 h 283845"/>
                <a:gd name="connsiteX18" fmla="*/ 230505 w 1927860"/>
                <a:gd name="connsiteY18" fmla="*/ 0 h 283845"/>
                <a:gd name="connsiteX19" fmla="*/ 0 w 1927860"/>
                <a:gd name="connsiteY19" fmla="*/ 0 h 28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27860" h="283845">
                  <a:moveTo>
                    <a:pt x="1927860" y="283845"/>
                  </a:moveTo>
                  <a:lnTo>
                    <a:pt x="1775460" y="281940"/>
                  </a:lnTo>
                  <a:lnTo>
                    <a:pt x="1775460" y="260985"/>
                  </a:lnTo>
                  <a:lnTo>
                    <a:pt x="1501140" y="262890"/>
                  </a:lnTo>
                  <a:lnTo>
                    <a:pt x="1499235" y="205740"/>
                  </a:lnTo>
                  <a:lnTo>
                    <a:pt x="1396365" y="205740"/>
                  </a:lnTo>
                  <a:lnTo>
                    <a:pt x="1396365" y="169545"/>
                  </a:lnTo>
                  <a:lnTo>
                    <a:pt x="1198245" y="171450"/>
                  </a:lnTo>
                  <a:lnTo>
                    <a:pt x="1198245" y="114300"/>
                  </a:lnTo>
                  <a:lnTo>
                    <a:pt x="1036320" y="116205"/>
                  </a:lnTo>
                  <a:lnTo>
                    <a:pt x="1038225" y="91440"/>
                  </a:lnTo>
                  <a:lnTo>
                    <a:pt x="782955" y="91440"/>
                  </a:lnTo>
                  <a:lnTo>
                    <a:pt x="762000" y="64770"/>
                  </a:lnTo>
                  <a:lnTo>
                    <a:pt x="651510" y="60960"/>
                  </a:lnTo>
                  <a:lnTo>
                    <a:pt x="649605" y="41910"/>
                  </a:lnTo>
                  <a:lnTo>
                    <a:pt x="373380" y="43815"/>
                  </a:lnTo>
                  <a:lnTo>
                    <a:pt x="354330" y="24765"/>
                  </a:lnTo>
                  <a:lnTo>
                    <a:pt x="228600" y="22860"/>
                  </a:lnTo>
                  <a:lnTo>
                    <a:pt x="230505" y="0"/>
                  </a:lnTo>
                  <a:lnTo>
                    <a:pt x="0" y="0"/>
                  </a:lnTo>
                </a:path>
              </a:pathLst>
            </a:custGeom>
            <a:ln w="1905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37" name="Freeform 336"/>
            <p:cNvSpPr/>
            <p:nvPr/>
          </p:nvSpPr>
          <p:spPr>
            <a:xfrm>
              <a:off x="3667705" y="1803725"/>
              <a:ext cx="2133600" cy="172720"/>
            </a:xfrm>
            <a:custGeom>
              <a:avLst/>
              <a:gdLst>
                <a:gd name="connsiteX0" fmla="*/ 2133600 w 2133600"/>
                <a:gd name="connsiteY0" fmla="*/ 121920 h 121920"/>
                <a:gd name="connsiteX1" fmla="*/ 1657350 w 2133600"/>
                <a:gd name="connsiteY1" fmla="*/ 102870 h 121920"/>
                <a:gd name="connsiteX2" fmla="*/ 1655445 w 2133600"/>
                <a:gd name="connsiteY2" fmla="*/ 66675 h 121920"/>
                <a:gd name="connsiteX3" fmla="*/ 1402080 w 2133600"/>
                <a:gd name="connsiteY3" fmla="*/ 68580 h 121920"/>
                <a:gd name="connsiteX4" fmla="*/ 1402080 w 2133600"/>
                <a:gd name="connsiteY4" fmla="*/ 49530 h 121920"/>
                <a:gd name="connsiteX5" fmla="*/ 1022985 w 2133600"/>
                <a:gd name="connsiteY5" fmla="*/ 51435 h 121920"/>
                <a:gd name="connsiteX6" fmla="*/ 1022985 w 2133600"/>
                <a:gd name="connsiteY6" fmla="*/ 34290 h 121920"/>
                <a:gd name="connsiteX7" fmla="*/ 758190 w 2133600"/>
                <a:gd name="connsiteY7" fmla="*/ 34290 h 121920"/>
                <a:gd name="connsiteX8" fmla="*/ 758190 w 2133600"/>
                <a:gd name="connsiteY8" fmla="*/ 17145 h 121920"/>
                <a:gd name="connsiteX9" fmla="*/ 527685 w 2133600"/>
                <a:gd name="connsiteY9" fmla="*/ 13335 h 121920"/>
                <a:gd name="connsiteX10" fmla="*/ 525780 w 2133600"/>
                <a:gd name="connsiteY10" fmla="*/ 0 h 121920"/>
                <a:gd name="connsiteX11" fmla="*/ 0 w 2133600"/>
                <a:gd name="connsiteY11" fmla="*/ 1905 h 121920"/>
                <a:gd name="connsiteX0" fmla="*/ 2133600 w 2133600"/>
                <a:gd name="connsiteY0" fmla="*/ 121920 h 121920"/>
                <a:gd name="connsiteX1" fmla="*/ 2116455 w 2133600"/>
                <a:gd name="connsiteY1" fmla="*/ 102870 h 121920"/>
                <a:gd name="connsiteX2" fmla="*/ 1657350 w 2133600"/>
                <a:gd name="connsiteY2" fmla="*/ 102870 h 121920"/>
                <a:gd name="connsiteX3" fmla="*/ 1655445 w 2133600"/>
                <a:gd name="connsiteY3" fmla="*/ 66675 h 121920"/>
                <a:gd name="connsiteX4" fmla="*/ 1402080 w 2133600"/>
                <a:gd name="connsiteY4" fmla="*/ 68580 h 121920"/>
                <a:gd name="connsiteX5" fmla="*/ 1402080 w 2133600"/>
                <a:gd name="connsiteY5" fmla="*/ 49530 h 121920"/>
                <a:gd name="connsiteX6" fmla="*/ 1022985 w 2133600"/>
                <a:gd name="connsiteY6" fmla="*/ 51435 h 121920"/>
                <a:gd name="connsiteX7" fmla="*/ 1022985 w 2133600"/>
                <a:gd name="connsiteY7" fmla="*/ 34290 h 121920"/>
                <a:gd name="connsiteX8" fmla="*/ 758190 w 2133600"/>
                <a:gd name="connsiteY8" fmla="*/ 34290 h 121920"/>
                <a:gd name="connsiteX9" fmla="*/ 758190 w 2133600"/>
                <a:gd name="connsiteY9" fmla="*/ 17145 h 121920"/>
                <a:gd name="connsiteX10" fmla="*/ 527685 w 2133600"/>
                <a:gd name="connsiteY10" fmla="*/ 13335 h 121920"/>
                <a:gd name="connsiteX11" fmla="*/ 525780 w 2133600"/>
                <a:gd name="connsiteY11" fmla="*/ 0 h 121920"/>
                <a:gd name="connsiteX12" fmla="*/ 0 w 2133600"/>
                <a:gd name="connsiteY12" fmla="*/ 1905 h 121920"/>
                <a:gd name="connsiteX0" fmla="*/ 2133600 w 2133600"/>
                <a:gd name="connsiteY0" fmla="*/ 121920 h 121920"/>
                <a:gd name="connsiteX1" fmla="*/ 2059305 w 2133600"/>
                <a:gd name="connsiteY1" fmla="*/ 102870 h 121920"/>
                <a:gd name="connsiteX2" fmla="*/ 1657350 w 2133600"/>
                <a:gd name="connsiteY2" fmla="*/ 102870 h 121920"/>
                <a:gd name="connsiteX3" fmla="*/ 1655445 w 2133600"/>
                <a:gd name="connsiteY3" fmla="*/ 66675 h 121920"/>
                <a:gd name="connsiteX4" fmla="*/ 1402080 w 2133600"/>
                <a:gd name="connsiteY4" fmla="*/ 68580 h 121920"/>
                <a:gd name="connsiteX5" fmla="*/ 1402080 w 2133600"/>
                <a:gd name="connsiteY5" fmla="*/ 49530 h 121920"/>
                <a:gd name="connsiteX6" fmla="*/ 1022985 w 2133600"/>
                <a:gd name="connsiteY6" fmla="*/ 51435 h 121920"/>
                <a:gd name="connsiteX7" fmla="*/ 1022985 w 2133600"/>
                <a:gd name="connsiteY7" fmla="*/ 34290 h 121920"/>
                <a:gd name="connsiteX8" fmla="*/ 758190 w 2133600"/>
                <a:gd name="connsiteY8" fmla="*/ 34290 h 121920"/>
                <a:gd name="connsiteX9" fmla="*/ 758190 w 2133600"/>
                <a:gd name="connsiteY9" fmla="*/ 17145 h 121920"/>
                <a:gd name="connsiteX10" fmla="*/ 527685 w 2133600"/>
                <a:gd name="connsiteY10" fmla="*/ 13335 h 121920"/>
                <a:gd name="connsiteX11" fmla="*/ 525780 w 2133600"/>
                <a:gd name="connsiteY11" fmla="*/ 0 h 121920"/>
                <a:gd name="connsiteX12" fmla="*/ 0 w 2133600"/>
                <a:gd name="connsiteY12" fmla="*/ 1905 h 121920"/>
                <a:gd name="connsiteX0" fmla="*/ 2133600 w 2133600"/>
                <a:gd name="connsiteY0" fmla="*/ 121920 h 123825"/>
                <a:gd name="connsiteX1" fmla="*/ 2120265 w 2133600"/>
                <a:gd name="connsiteY1" fmla="*/ 123825 h 123825"/>
                <a:gd name="connsiteX2" fmla="*/ 2059305 w 2133600"/>
                <a:gd name="connsiteY2" fmla="*/ 102870 h 123825"/>
                <a:gd name="connsiteX3" fmla="*/ 1657350 w 2133600"/>
                <a:gd name="connsiteY3" fmla="*/ 102870 h 123825"/>
                <a:gd name="connsiteX4" fmla="*/ 1655445 w 2133600"/>
                <a:gd name="connsiteY4" fmla="*/ 66675 h 123825"/>
                <a:gd name="connsiteX5" fmla="*/ 1402080 w 2133600"/>
                <a:gd name="connsiteY5" fmla="*/ 68580 h 123825"/>
                <a:gd name="connsiteX6" fmla="*/ 1402080 w 2133600"/>
                <a:gd name="connsiteY6" fmla="*/ 49530 h 123825"/>
                <a:gd name="connsiteX7" fmla="*/ 1022985 w 2133600"/>
                <a:gd name="connsiteY7" fmla="*/ 51435 h 123825"/>
                <a:gd name="connsiteX8" fmla="*/ 1022985 w 2133600"/>
                <a:gd name="connsiteY8" fmla="*/ 34290 h 123825"/>
                <a:gd name="connsiteX9" fmla="*/ 758190 w 2133600"/>
                <a:gd name="connsiteY9" fmla="*/ 34290 h 123825"/>
                <a:gd name="connsiteX10" fmla="*/ 758190 w 2133600"/>
                <a:gd name="connsiteY10" fmla="*/ 17145 h 123825"/>
                <a:gd name="connsiteX11" fmla="*/ 527685 w 2133600"/>
                <a:gd name="connsiteY11" fmla="*/ 13335 h 123825"/>
                <a:gd name="connsiteX12" fmla="*/ 525780 w 2133600"/>
                <a:gd name="connsiteY12" fmla="*/ 0 h 123825"/>
                <a:gd name="connsiteX13" fmla="*/ 0 w 2133600"/>
                <a:gd name="connsiteY13" fmla="*/ 1905 h 123825"/>
                <a:gd name="connsiteX0" fmla="*/ 2133600 w 2133600"/>
                <a:gd name="connsiteY0" fmla="*/ 121920 h 123825"/>
                <a:gd name="connsiteX1" fmla="*/ 2120265 w 2133600"/>
                <a:gd name="connsiteY1" fmla="*/ 123825 h 123825"/>
                <a:gd name="connsiteX2" fmla="*/ 2112645 w 2133600"/>
                <a:gd name="connsiteY2" fmla="*/ 102870 h 123825"/>
                <a:gd name="connsiteX3" fmla="*/ 1657350 w 2133600"/>
                <a:gd name="connsiteY3" fmla="*/ 102870 h 123825"/>
                <a:gd name="connsiteX4" fmla="*/ 1655445 w 2133600"/>
                <a:gd name="connsiteY4" fmla="*/ 66675 h 123825"/>
                <a:gd name="connsiteX5" fmla="*/ 1402080 w 2133600"/>
                <a:gd name="connsiteY5" fmla="*/ 68580 h 123825"/>
                <a:gd name="connsiteX6" fmla="*/ 1402080 w 2133600"/>
                <a:gd name="connsiteY6" fmla="*/ 49530 h 123825"/>
                <a:gd name="connsiteX7" fmla="*/ 1022985 w 2133600"/>
                <a:gd name="connsiteY7" fmla="*/ 51435 h 123825"/>
                <a:gd name="connsiteX8" fmla="*/ 1022985 w 2133600"/>
                <a:gd name="connsiteY8" fmla="*/ 34290 h 123825"/>
                <a:gd name="connsiteX9" fmla="*/ 758190 w 2133600"/>
                <a:gd name="connsiteY9" fmla="*/ 34290 h 123825"/>
                <a:gd name="connsiteX10" fmla="*/ 758190 w 2133600"/>
                <a:gd name="connsiteY10" fmla="*/ 17145 h 123825"/>
                <a:gd name="connsiteX11" fmla="*/ 527685 w 2133600"/>
                <a:gd name="connsiteY11" fmla="*/ 13335 h 123825"/>
                <a:gd name="connsiteX12" fmla="*/ 525780 w 2133600"/>
                <a:gd name="connsiteY12" fmla="*/ 0 h 123825"/>
                <a:gd name="connsiteX13" fmla="*/ 0 w 2133600"/>
                <a:gd name="connsiteY13" fmla="*/ 1905 h 123825"/>
                <a:gd name="connsiteX0" fmla="*/ 2133600 w 2133600"/>
                <a:gd name="connsiteY0" fmla="*/ 129540 h 129540"/>
                <a:gd name="connsiteX1" fmla="*/ 2120265 w 2133600"/>
                <a:gd name="connsiteY1" fmla="*/ 123825 h 129540"/>
                <a:gd name="connsiteX2" fmla="*/ 2112645 w 2133600"/>
                <a:gd name="connsiteY2" fmla="*/ 102870 h 129540"/>
                <a:gd name="connsiteX3" fmla="*/ 1657350 w 2133600"/>
                <a:gd name="connsiteY3" fmla="*/ 102870 h 129540"/>
                <a:gd name="connsiteX4" fmla="*/ 1655445 w 2133600"/>
                <a:gd name="connsiteY4" fmla="*/ 66675 h 129540"/>
                <a:gd name="connsiteX5" fmla="*/ 1402080 w 2133600"/>
                <a:gd name="connsiteY5" fmla="*/ 68580 h 129540"/>
                <a:gd name="connsiteX6" fmla="*/ 1402080 w 2133600"/>
                <a:gd name="connsiteY6" fmla="*/ 49530 h 129540"/>
                <a:gd name="connsiteX7" fmla="*/ 1022985 w 2133600"/>
                <a:gd name="connsiteY7" fmla="*/ 51435 h 129540"/>
                <a:gd name="connsiteX8" fmla="*/ 1022985 w 2133600"/>
                <a:gd name="connsiteY8" fmla="*/ 34290 h 129540"/>
                <a:gd name="connsiteX9" fmla="*/ 758190 w 2133600"/>
                <a:gd name="connsiteY9" fmla="*/ 34290 h 129540"/>
                <a:gd name="connsiteX10" fmla="*/ 758190 w 2133600"/>
                <a:gd name="connsiteY10" fmla="*/ 17145 h 129540"/>
                <a:gd name="connsiteX11" fmla="*/ 527685 w 2133600"/>
                <a:gd name="connsiteY11" fmla="*/ 13335 h 129540"/>
                <a:gd name="connsiteX12" fmla="*/ 525780 w 2133600"/>
                <a:gd name="connsiteY12" fmla="*/ 0 h 129540"/>
                <a:gd name="connsiteX13" fmla="*/ 0 w 2133600"/>
                <a:gd name="connsiteY13" fmla="*/ 1905 h 129540"/>
                <a:gd name="connsiteX0" fmla="*/ 2133600 w 2133600"/>
                <a:gd name="connsiteY0" fmla="*/ 129540 h 129540"/>
                <a:gd name="connsiteX1" fmla="*/ 2118360 w 2133600"/>
                <a:gd name="connsiteY1" fmla="*/ 116205 h 129540"/>
                <a:gd name="connsiteX2" fmla="*/ 2112645 w 2133600"/>
                <a:gd name="connsiteY2" fmla="*/ 102870 h 129540"/>
                <a:gd name="connsiteX3" fmla="*/ 1657350 w 2133600"/>
                <a:gd name="connsiteY3" fmla="*/ 102870 h 129540"/>
                <a:gd name="connsiteX4" fmla="*/ 1655445 w 2133600"/>
                <a:gd name="connsiteY4" fmla="*/ 66675 h 129540"/>
                <a:gd name="connsiteX5" fmla="*/ 1402080 w 2133600"/>
                <a:gd name="connsiteY5" fmla="*/ 68580 h 129540"/>
                <a:gd name="connsiteX6" fmla="*/ 1402080 w 2133600"/>
                <a:gd name="connsiteY6" fmla="*/ 49530 h 129540"/>
                <a:gd name="connsiteX7" fmla="*/ 1022985 w 2133600"/>
                <a:gd name="connsiteY7" fmla="*/ 51435 h 129540"/>
                <a:gd name="connsiteX8" fmla="*/ 1022985 w 2133600"/>
                <a:gd name="connsiteY8" fmla="*/ 34290 h 129540"/>
                <a:gd name="connsiteX9" fmla="*/ 758190 w 2133600"/>
                <a:gd name="connsiteY9" fmla="*/ 34290 h 129540"/>
                <a:gd name="connsiteX10" fmla="*/ 758190 w 2133600"/>
                <a:gd name="connsiteY10" fmla="*/ 17145 h 129540"/>
                <a:gd name="connsiteX11" fmla="*/ 527685 w 2133600"/>
                <a:gd name="connsiteY11" fmla="*/ 13335 h 129540"/>
                <a:gd name="connsiteX12" fmla="*/ 525780 w 2133600"/>
                <a:gd name="connsiteY12" fmla="*/ 0 h 129540"/>
                <a:gd name="connsiteX13" fmla="*/ 0 w 2133600"/>
                <a:gd name="connsiteY13" fmla="*/ 1905 h 129540"/>
                <a:gd name="connsiteX0" fmla="*/ 2133600 w 2133600"/>
                <a:gd name="connsiteY0" fmla="*/ 129540 h 228600"/>
                <a:gd name="connsiteX1" fmla="*/ 2059305 w 2133600"/>
                <a:gd name="connsiteY1" fmla="*/ 228600 h 228600"/>
                <a:gd name="connsiteX2" fmla="*/ 2112645 w 2133600"/>
                <a:gd name="connsiteY2" fmla="*/ 102870 h 228600"/>
                <a:gd name="connsiteX3" fmla="*/ 1657350 w 2133600"/>
                <a:gd name="connsiteY3" fmla="*/ 102870 h 228600"/>
                <a:gd name="connsiteX4" fmla="*/ 1655445 w 2133600"/>
                <a:gd name="connsiteY4" fmla="*/ 66675 h 228600"/>
                <a:gd name="connsiteX5" fmla="*/ 1402080 w 2133600"/>
                <a:gd name="connsiteY5" fmla="*/ 68580 h 228600"/>
                <a:gd name="connsiteX6" fmla="*/ 1402080 w 2133600"/>
                <a:gd name="connsiteY6" fmla="*/ 49530 h 228600"/>
                <a:gd name="connsiteX7" fmla="*/ 1022985 w 2133600"/>
                <a:gd name="connsiteY7" fmla="*/ 51435 h 228600"/>
                <a:gd name="connsiteX8" fmla="*/ 1022985 w 2133600"/>
                <a:gd name="connsiteY8" fmla="*/ 34290 h 228600"/>
                <a:gd name="connsiteX9" fmla="*/ 758190 w 2133600"/>
                <a:gd name="connsiteY9" fmla="*/ 34290 h 228600"/>
                <a:gd name="connsiteX10" fmla="*/ 758190 w 2133600"/>
                <a:gd name="connsiteY10" fmla="*/ 17145 h 228600"/>
                <a:gd name="connsiteX11" fmla="*/ 527685 w 2133600"/>
                <a:gd name="connsiteY11" fmla="*/ 13335 h 228600"/>
                <a:gd name="connsiteX12" fmla="*/ 525780 w 2133600"/>
                <a:gd name="connsiteY12" fmla="*/ 0 h 228600"/>
                <a:gd name="connsiteX13" fmla="*/ 0 w 2133600"/>
                <a:gd name="connsiteY13" fmla="*/ 1905 h 228600"/>
                <a:gd name="connsiteX0" fmla="*/ 2133600 w 2133600"/>
                <a:gd name="connsiteY0" fmla="*/ 129540 h 129540"/>
                <a:gd name="connsiteX1" fmla="*/ 2114550 w 2133600"/>
                <a:gd name="connsiteY1" fmla="*/ 125730 h 129540"/>
                <a:gd name="connsiteX2" fmla="*/ 2112645 w 2133600"/>
                <a:gd name="connsiteY2" fmla="*/ 102870 h 129540"/>
                <a:gd name="connsiteX3" fmla="*/ 1657350 w 2133600"/>
                <a:gd name="connsiteY3" fmla="*/ 102870 h 129540"/>
                <a:gd name="connsiteX4" fmla="*/ 1655445 w 2133600"/>
                <a:gd name="connsiteY4" fmla="*/ 66675 h 129540"/>
                <a:gd name="connsiteX5" fmla="*/ 1402080 w 2133600"/>
                <a:gd name="connsiteY5" fmla="*/ 68580 h 129540"/>
                <a:gd name="connsiteX6" fmla="*/ 1402080 w 2133600"/>
                <a:gd name="connsiteY6" fmla="*/ 49530 h 129540"/>
                <a:gd name="connsiteX7" fmla="*/ 1022985 w 2133600"/>
                <a:gd name="connsiteY7" fmla="*/ 51435 h 129540"/>
                <a:gd name="connsiteX8" fmla="*/ 1022985 w 2133600"/>
                <a:gd name="connsiteY8" fmla="*/ 34290 h 129540"/>
                <a:gd name="connsiteX9" fmla="*/ 758190 w 2133600"/>
                <a:gd name="connsiteY9" fmla="*/ 34290 h 129540"/>
                <a:gd name="connsiteX10" fmla="*/ 758190 w 2133600"/>
                <a:gd name="connsiteY10" fmla="*/ 17145 h 129540"/>
                <a:gd name="connsiteX11" fmla="*/ 527685 w 2133600"/>
                <a:gd name="connsiteY11" fmla="*/ 13335 h 129540"/>
                <a:gd name="connsiteX12" fmla="*/ 525780 w 2133600"/>
                <a:gd name="connsiteY12" fmla="*/ 0 h 129540"/>
                <a:gd name="connsiteX13" fmla="*/ 0 w 2133600"/>
                <a:gd name="connsiteY13" fmla="*/ 1905 h 129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3600" h="129540">
                  <a:moveTo>
                    <a:pt x="2133600" y="129540"/>
                  </a:moveTo>
                  <a:lnTo>
                    <a:pt x="2114550" y="125730"/>
                  </a:lnTo>
                  <a:lnTo>
                    <a:pt x="2112645" y="102870"/>
                  </a:lnTo>
                  <a:lnTo>
                    <a:pt x="1657350" y="102870"/>
                  </a:lnTo>
                  <a:lnTo>
                    <a:pt x="1655445" y="66675"/>
                  </a:lnTo>
                  <a:lnTo>
                    <a:pt x="1402080" y="68580"/>
                  </a:lnTo>
                  <a:lnTo>
                    <a:pt x="1402080" y="49530"/>
                  </a:lnTo>
                  <a:lnTo>
                    <a:pt x="1022985" y="51435"/>
                  </a:lnTo>
                  <a:lnTo>
                    <a:pt x="1022985" y="34290"/>
                  </a:lnTo>
                  <a:lnTo>
                    <a:pt x="758190" y="34290"/>
                  </a:lnTo>
                  <a:lnTo>
                    <a:pt x="758190" y="17145"/>
                  </a:lnTo>
                  <a:lnTo>
                    <a:pt x="527685" y="13335"/>
                  </a:lnTo>
                  <a:lnTo>
                    <a:pt x="525780" y="0"/>
                  </a:lnTo>
                  <a:lnTo>
                    <a:pt x="0" y="1905"/>
                  </a:lnTo>
                </a:path>
              </a:pathLst>
            </a:custGeom>
            <a:ln w="190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03" name="TextBox 202"/>
            <p:cNvSpPr txBox="1"/>
            <p:nvPr/>
          </p:nvSpPr>
          <p:spPr>
            <a:xfrm rot="16200000">
              <a:off x="5135978" y="2754283"/>
              <a:ext cx="2141616" cy="246221"/>
            </a:xfrm>
            <a:prstGeom prst="rect">
              <a:avLst/>
            </a:prstGeom>
            <a:noFill/>
            <a:effectLst/>
          </p:spPr>
          <p:txBody>
            <a:bodyPr wrap="square" rtlCol="0">
              <a:spAutoFit/>
            </a:bodyPr>
            <a:lstStyle/>
            <a:p>
              <a:pPr algn="ctr" defTabSz="914378" fontAlgn="base">
                <a:spcBef>
                  <a:spcPct val="0"/>
                </a:spcBef>
                <a:spcAft>
                  <a:spcPct val="0"/>
                </a:spcAft>
                <a:defRPr/>
              </a:pPr>
              <a:r>
                <a:rPr lang="en-US" sz="1000" b="1" dirty="0">
                  <a:latin typeface="Arial"/>
                  <a:ea typeface="MS PGothic" pitchFamily="34" charset="-128"/>
                </a:rPr>
                <a:t>Survival (%)</a:t>
              </a:r>
            </a:p>
          </p:txBody>
        </p:sp>
        <p:sp>
          <p:nvSpPr>
            <p:cNvPr id="204" name="TextBox 203"/>
            <p:cNvSpPr txBox="1"/>
            <p:nvPr/>
          </p:nvSpPr>
          <p:spPr>
            <a:xfrm>
              <a:off x="6394224" y="4187870"/>
              <a:ext cx="2559276" cy="230832"/>
            </a:xfrm>
            <a:prstGeom prst="rect">
              <a:avLst/>
            </a:prstGeom>
            <a:noFill/>
            <a:effectLst/>
          </p:spPr>
          <p:txBody>
            <a:bodyPr wrap="square" rtlCol="0">
              <a:spAutoFit/>
            </a:bodyPr>
            <a:lstStyle/>
            <a:p>
              <a:pPr algn="ctr" defTabSz="914378" fontAlgn="base">
                <a:spcBef>
                  <a:spcPct val="0"/>
                </a:spcBef>
                <a:spcAft>
                  <a:spcPct val="0"/>
                </a:spcAft>
                <a:defRPr/>
              </a:pPr>
              <a:r>
                <a:rPr lang="en-US" sz="900" b="1" dirty="0">
                  <a:latin typeface="Arial"/>
                  <a:ea typeface="MS PGothic" pitchFamily="34" charset="-128"/>
                </a:rPr>
                <a:t>Time since follow-up risk assessment (yrs)</a:t>
              </a:r>
            </a:p>
          </p:txBody>
        </p:sp>
        <p:grpSp>
          <p:nvGrpSpPr>
            <p:cNvPr id="329" name="Group 328"/>
            <p:cNvGrpSpPr/>
            <p:nvPr/>
          </p:nvGrpSpPr>
          <p:grpSpPr>
            <a:xfrm>
              <a:off x="6481062" y="3998832"/>
              <a:ext cx="2376578" cy="246221"/>
              <a:chOff x="6481062" y="3905522"/>
              <a:chExt cx="2376578" cy="246221"/>
            </a:xfrm>
          </p:grpSpPr>
          <p:sp>
            <p:nvSpPr>
              <p:cNvPr id="234" name="TextBox 233"/>
              <p:cNvSpPr txBox="1"/>
              <p:nvPr/>
            </p:nvSpPr>
            <p:spPr>
              <a:xfrm>
                <a:off x="6481062"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0</a:t>
                </a:r>
              </a:p>
            </p:txBody>
          </p:sp>
          <p:sp>
            <p:nvSpPr>
              <p:cNvPr id="235" name="TextBox 234"/>
              <p:cNvSpPr txBox="1"/>
              <p:nvPr/>
            </p:nvSpPr>
            <p:spPr>
              <a:xfrm>
                <a:off x="6903729"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1</a:t>
                </a:r>
              </a:p>
            </p:txBody>
          </p:sp>
          <p:sp>
            <p:nvSpPr>
              <p:cNvPr id="236" name="TextBox 235"/>
              <p:cNvSpPr txBox="1"/>
              <p:nvPr/>
            </p:nvSpPr>
            <p:spPr>
              <a:xfrm>
                <a:off x="7337128"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2</a:t>
                </a:r>
              </a:p>
            </p:txBody>
          </p:sp>
          <p:sp>
            <p:nvSpPr>
              <p:cNvPr id="237" name="TextBox 236"/>
              <p:cNvSpPr txBox="1"/>
              <p:nvPr/>
            </p:nvSpPr>
            <p:spPr>
              <a:xfrm>
                <a:off x="7754426"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3</a:t>
                </a:r>
              </a:p>
            </p:txBody>
          </p:sp>
          <p:sp>
            <p:nvSpPr>
              <p:cNvPr id="238" name="TextBox 237"/>
              <p:cNvSpPr txBox="1"/>
              <p:nvPr/>
            </p:nvSpPr>
            <p:spPr>
              <a:xfrm>
                <a:off x="8179777"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4</a:t>
                </a:r>
              </a:p>
            </p:txBody>
          </p:sp>
          <p:sp>
            <p:nvSpPr>
              <p:cNvPr id="239" name="TextBox 238"/>
              <p:cNvSpPr txBox="1"/>
              <p:nvPr/>
            </p:nvSpPr>
            <p:spPr>
              <a:xfrm>
                <a:off x="8602442" y="3905522"/>
                <a:ext cx="255198" cy="246221"/>
              </a:xfrm>
              <a:prstGeom prst="rect">
                <a:avLst/>
              </a:prstGeom>
              <a:noFill/>
            </p:spPr>
            <p:txBody>
              <a:bodyPr wrap="none" rtlCol="0">
                <a:spAutoFit/>
              </a:bodyPr>
              <a:lstStyle/>
              <a:p>
                <a:pPr algn="ctr" defTabSz="914378" fontAlgn="base">
                  <a:spcBef>
                    <a:spcPct val="0"/>
                  </a:spcBef>
                  <a:spcAft>
                    <a:spcPct val="0"/>
                  </a:spcAft>
                  <a:defRPr/>
                </a:pPr>
                <a:r>
                  <a:rPr lang="en-US" sz="1000" dirty="0">
                    <a:latin typeface="Arial"/>
                    <a:ea typeface="MS PGothic" pitchFamily="34" charset="-128"/>
                  </a:rPr>
                  <a:t>5</a:t>
                </a:r>
              </a:p>
            </p:txBody>
          </p:sp>
        </p:grpSp>
        <p:grpSp>
          <p:nvGrpSpPr>
            <p:cNvPr id="330" name="Group 329"/>
            <p:cNvGrpSpPr/>
            <p:nvPr/>
          </p:nvGrpSpPr>
          <p:grpSpPr>
            <a:xfrm>
              <a:off x="6232158" y="1693402"/>
              <a:ext cx="396262" cy="2379233"/>
              <a:chOff x="6232158" y="1534775"/>
              <a:chExt cx="396262" cy="2379233"/>
            </a:xfrm>
          </p:grpSpPr>
          <p:sp>
            <p:nvSpPr>
              <p:cNvPr id="228" name="TextBox 227"/>
              <p:cNvSpPr txBox="1"/>
              <p:nvPr/>
            </p:nvSpPr>
            <p:spPr>
              <a:xfrm>
                <a:off x="6302690" y="2387980"/>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60</a:t>
                </a:r>
              </a:p>
            </p:txBody>
          </p:sp>
          <p:sp>
            <p:nvSpPr>
              <p:cNvPr id="229" name="TextBox 228"/>
              <p:cNvSpPr txBox="1"/>
              <p:nvPr/>
            </p:nvSpPr>
            <p:spPr>
              <a:xfrm>
                <a:off x="6373222" y="3667787"/>
                <a:ext cx="255198"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0</a:t>
                </a:r>
              </a:p>
            </p:txBody>
          </p:sp>
          <p:sp>
            <p:nvSpPr>
              <p:cNvPr id="230" name="TextBox 229"/>
              <p:cNvSpPr txBox="1"/>
              <p:nvPr/>
            </p:nvSpPr>
            <p:spPr>
              <a:xfrm>
                <a:off x="6232158" y="1534775"/>
                <a:ext cx="396262"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100</a:t>
                </a:r>
              </a:p>
            </p:txBody>
          </p:sp>
          <p:sp>
            <p:nvSpPr>
              <p:cNvPr id="231" name="TextBox 230"/>
              <p:cNvSpPr txBox="1"/>
              <p:nvPr/>
            </p:nvSpPr>
            <p:spPr>
              <a:xfrm>
                <a:off x="6302690" y="1961378"/>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80</a:t>
                </a:r>
              </a:p>
            </p:txBody>
          </p:sp>
          <p:sp>
            <p:nvSpPr>
              <p:cNvPr id="232" name="TextBox 231"/>
              <p:cNvSpPr txBox="1"/>
              <p:nvPr/>
            </p:nvSpPr>
            <p:spPr>
              <a:xfrm>
                <a:off x="6302690" y="2814583"/>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40</a:t>
                </a:r>
              </a:p>
            </p:txBody>
          </p:sp>
          <p:sp>
            <p:nvSpPr>
              <p:cNvPr id="233" name="TextBox 232"/>
              <p:cNvSpPr txBox="1"/>
              <p:nvPr/>
            </p:nvSpPr>
            <p:spPr>
              <a:xfrm>
                <a:off x="6302690" y="3241186"/>
                <a:ext cx="325730" cy="246221"/>
              </a:xfrm>
              <a:prstGeom prst="rect">
                <a:avLst/>
              </a:prstGeom>
              <a:noFill/>
            </p:spPr>
            <p:txBody>
              <a:bodyPr wrap="none" rtlCol="0">
                <a:spAutoFit/>
              </a:bodyPr>
              <a:lstStyle/>
              <a:p>
                <a:pPr algn="r" defTabSz="914378" fontAlgn="base">
                  <a:spcBef>
                    <a:spcPct val="0"/>
                  </a:spcBef>
                  <a:spcAft>
                    <a:spcPct val="0"/>
                  </a:spcAft>
                  <a:defRPr/>
                </a:pPr>
                <a:r>
                  <a:rPr lang="en-US" sz="1000" dirty="0">
                    <a:latin typeface="Arial"/>
                    <a:ea typeface="MS PGothic" pitchFamily="34" charset="-128"/>
                  </a:rPr>
                  <a:t>20</a:t>
                </a:r>
              </a:p>
            </p:txBody>
          </p:sp>
        </p:grpSp>
        <p:grpSp>
          <p:nvGrpSpPr>
            <p:cNvPr id="332" name="Group 331"/>
            <p:cNvGrpSpPr/>
            <p:nvPr/>
          </p:nvGrpSpPr>
          <p:grpSpPr>
            <a:xfrm>
              <a:off x="6576672" y="1800096"/>
              <a:ext cx="2268424" cy="2219491"/>
              <a:chOff x="6576672" y="1706786"/>
              <a:chExt cx="2268424" cy="2219491"/>
            </a:xfrm>
          </p:grpSpPr>
          <p:cxnSp>
            <p:nvCxnSpPr>
              <p:cNvPr id="214" name="Straight Connector 213"/>
              <p:cNvCxnSpPr/>
              <p:nvPr/>
            </p:nvCxnSpPr>
            <p:spPr>
              <a:xfrm>
                <a:off x="6611556" y="1706786"/>
                <a:ext cx="0" cy="2135123"/>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6608873" y="3841909"/>
                <a:ext cx="2236223"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a:off x="6576672" y="1713275"/>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6576672" y="213900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6576672" y="256472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6576672" y="299045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6576672" y="3841909"/>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6569373"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a:off x="6576672" y="3416182"/>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6992810"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4" name="Straight Connector 223"/>
              <p:cNvCxnSpPr/>
              <p:nvPr/>
            </p:nvCxnSpPr>
            <p:spPr>
              <a:xfrm rot="16200000">
                <a:off x="7416249"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rot="16200000">
                <a:off x="7839687"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8263125"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rot="16200000">
                <a:off x="8686564" y="3884094"/>
                <a:ext cx="8436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grpSp>
          <p:nvGrpSpPr>
            <p:cNvPr id="342" name="Group 341"/>
            <p:cNvGrpSpPr/>
            <p:nvPr/>
          </p:nvGrpSpPr>
          <p:grpSpPr>
            <a:xfrm>
              <a:off x="6656714" y="3280964"/>
              <a:ext cx="1278972" cy="553998"/>
              <a:chOff x="6656714" y="3187654"/>
              <a:chExt cx="1278972" cy="553998"/>
            </a:xfrm>
          </p:grpSpPr>
          <p:sp>
            <p:nvSpPr>
              <p:cNvPr id="209" name="TextBox 5"/>
              <p:cNvSpPr txBox="1"/>
              <p:nvPr/>
            </p:nvSpPr>
            <p:spPr>
              <a:xfrm>
                <a:off x="6777998" y="3187654"/>
                <a:ext cx="1157688" cy="553998"/>
              </a:xfrm>
              <a:prstGeom prst="rect">
                <a:avLst/>
              </a:prstGeom>
              <a:noFill/>
              <a:effectLst/>
            </p:spPr>
            <p:txBody>
              <a:bodyPr wrap="square" rtlCol="0" anchor="b" anchorCtr="0">
                <a:spAutoFit/>
              </a:bodyPr>
              <a:lstStyle/>
              <a:p>
                <a:pPr defTabSz="914378" fontAlgn="base">
                  <a:spcBef>
                    <a:spcPct val="0"/>
                  </a:spcBef>
                  <a:spcAft>
                    <a:spcPct val="0"/>
                  </a:spcAft>
                  <a:defRPr/>
                </a:pPr>
                <a:r>
                  <a:rPr lang="en-US" sz="1000" dirty="0">
                    <a:latin typeface="Arial"/>
                    <a:ea typeface="MS PGothic" pitchFamily="34" charset="-128"/>
                  </a:rPr>
                  <a:t>Low risk</a:t>
                </a:r>
              </a:p>
              <a:p>
                <a:pPr defTabSz="914378" fontAlgn="base">
                  <a:spcBef>
                    <a:spcPct val="0"/>
                  </a:spcBef>
                  <a:spcAft>
                    <a:spcPct val="0"/>
                  </a:spcAft>
                  <a:defRPr/>
                </a:pPr>
                <a:r>
                  <a:rPr lang="en-US" sz="1000" dirty="0">
                    <a:latin typeface="Arial"/>
                    <a:ea typeface="MS PGothic" pitchFamily="34" charset="-128"/>
                  </a:rPr>
                  <a:t>Intermediate risk</a:t>
                </a:r>
              </a:p>
              <a:p>
                <a:pPr defTabSz="914378" fontAlgn="base">
                  <a:spcBef>
                    <a:spcPct val="0"/>
                  </a:spcBef>
                  <a:spcAft>
                    <a:spcPct val="0"/>
                  </a:spcAft>
                  <a:defRPr/>
                </a:pPr>
                <a:r>
                  <a:rPr lang="en-US" sz="1000" dirty="0">
                    <a:latin typeface="Arial"/>
                    <a:ea typeface="MS PGothic" pitchFamily="34" charset="-128"/>
                  </a:rPr>
                  <a:t>High risk</a:t>
                </a:r>
              </a:p>
            </p:txBody>
          </p:sp>
          <p:grpSp>
            <p:nvGrpSpPr>
              <p:cNvPr id="210" name="Group 459"/>
              <p:cNvGrpSpPr/>
              <p:nvPr/>
            </p:nvGrpSpPr>
            <p:grpSpPr>
              <a:xfrm>
                <a:off x="6656714" y="3390338"/>
                <a:ext cx="181529" cy="264768"/>
                <a:chOff x="700179" y="2582018"/>
                <a:chExt cx="109771" cy="198576"/>
              </a:xfrm>
            </p:grpSpPr>
            <p:cxnSp>
              <p:nvCxnSpPr>
                <p:cNvPr id="211" name="Straight Connector 210"/>
                <p:cNvCxnSpPr/>
                <p:nvPr/>
              </p:nvCxnSpPr>
              <p:spPr>
                <a:xfrm flipH="1">
                  <a:off x="700179" y="2582018"/>
                  <a:ext cx="109771" cy="0"/>
                </a:xfrm>
                <a:prstGeom prst="line">
                  <a:avLst/>
                </a:prstGeom>
                <a:ln w="19050">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212" name="Straight Connector 211"/>
                <p:cNvCxnSpPr/>
                <p:nvPr/>
              </p:nvCxnSpPr>
              <p:spPr>
                <a:xfrm flipH="1">
                  <a:off x="700179" y="2681266"/>
                  <a:ext cx="109771" cy="0"/>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213" name="Straight Connector 212"/>
                <p:cNvCxnSpPr/>
                <p:nvPr/>
              </p:nvCxnSpPr>
              <p:spPr>
                <a:xfrm flipH="1">
                  <a:off x="700179" y="2780594"/>
                  <a:ext cx="109771"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grpSp>
        </p:grpSp>
        <p:sp>
          <p:nvSpPr>
            <p:cNvPr id="338" name="Freeform 337"/>
            <p:cNvSpPr/>
            <p:nvPr/>
          </p:nvSpPr>
          <p:spPr>
            <a:xfrm>
              <a:off x="6614160" y="1806264"/>
              <a:ext cx="2133600" cy="1069340"/>
            </a:xfrm>
            <a:custGeom>
              <a:avLst/>
              <a:gdLst>
                <a:gd name="connsiteX0" fmla="*/ 0 w 2133600"/>
                <a:gd name="connsiteY0" fmla="*/ 0 h 802005"/>
                <a:gd name="connsiteX1" fmla="*/ 55245 w 2133600"/>
                <a:gd name="connsiteY1" fmla="*/ 0 h 802005"/>
                <a:gd name="connsiteX2" fmla="*/ 57150 w 2133600"/>
                <a:gd name="connsiteY2" fmla="*/ 17145 h 802005"/>
                <a:gd name="connsiteX3" fmla="*/ 81915 w 2133600"/>
                <a:gd name="connsiteY3" fmla="*/ 19050 h 802005"/>
                <a:gd name="connsiteX4" fmla="*/ 123825 w 2133600"/>
                <a:gd name="connsiteY4" fmla="*/ 43815 h 802005"/>
                <a:gd name="connsiteX5" fmla="*/ 146685 w 2133600"/>
                <a:gd name="connsiteY5" fmla="*/ 59055 h 802005"/>
                <a:gd name="connsiteX6" fmla="*/ 198120 w 2133600"/>
                <a:gd name="connsiteY6" fmla="*/ 64770 h 802005"/>
                <a:gd name="connsiteX7" fmla="*/ 240030 w 2133600"/>
                <a:gd name="connsiteY7" fmla="*/ 76200 h 802005"/>
                <a:gd name="connsiteX8" fmla="*/ 264795 w 2133600"/>
                <a:gd name="connsiteY8" fmla="*/ 85725 h 802005"/>
                <a:gd name="connsiteX9" fmla="*/ 325755 w 2133600"/>
                <a:gd name="connsiteY9" fmla="*/ 91440 h 802005"/>
                <a:gd name="connsiteX10" fmla="*/ 373380 w 2133600"/>
                <a:gd name="connsiteY10" fmla="*/ 104775 h 802005"/>
                <a:gd name="connsiteX11" fmla="*/ 426720 w 2133600"/>
                <a:gd name="connsiteY11" fmla="*/ 127635 h 802005"/>
                <a:gd name="connsiteX12" fmla="*/ 533400 w 2133600"/>
                <a:gd name="connsiteY12" fmla="*/ 173355 h 802005"/>
                <a:gd name="connsiteX13" fmla="*/ 598170 w 2133600"/>
                <a:gd name="connsiteY13" fmla="*/ 207645 h 802005"/>
                <a:gd name="connsiteX14" fmla="*/ 710565 w 2133600"/>
                <a:gd name="connsiteY14" fmla="*/ 268605 h 802005"/>
                <a:gd name="connsiteX15" fmla="*/ 777240 w 2133600"/>
                <a:gd name="connsiteY15" fmla="*/ 299085 h 802005"/>
                <a:gd name="connsiteX16" fmla="*/ 826770 w 2133600"/>
                <a:gd name="connsiteY16" fmla="*/ 335280 h 802005"/>
                <a:gd name="connsiteX17" fmla="*/ 866775 w 2133600"/>
                <a:gd name="connsiteY17" fmla="*/ 360045 h 802005"/>
                <a:gd name="connsiteX18" fmla="*/ 927735 w 2133600"/>
                <a:gd name="connsiteY18" fmla="*/ 386715 h 802005"/>
                <a:gd name="connsiteX19" fmla="*/ 1000125 w 2133600"/>
                <a:gd name="connsiteY19" fmla="*/ 415290 h 802005"/>
                <a:gd name="connsiteX20" fmla="*/ 1078230 w 2133600"/>
                <a:gd name="connsiteY20" fmla="*/ 462915 h 802005"/>
                <a:gd name="connsiteX21" fmla="*/ 1129665 w 2133600"/>
                <a:gd name="connsiteY21" fmla="*/ 487680 h 802005"/>
                <a:gd name="connsiteX22" fmla="*/ 1152525 w 2133600"/>
                <a:gd name="connsiteY22" fmla="*/ 504825 h 802005"/>
                <a:gd name="connsiteX23" fmla="*/ 1184910 w 2133600"/>
                <a:gd name="connsiteY23" fmla="*/ 506730 h 802005"/>
                <a:gd name="connsiteX24" fmla="*/ 1242060 w 2133600"/>
                <a:gd name="connsiteY24" fmla="*/ 537210 h 802005"/>
                <a:gd name="connsiteX25" fmla="*/ 1289685 w 2133600"/>
                <a:gd name="connsiteY25" fmla="*/ 546735 h 802005"/>
                <a:gd name="connsiteX26" fmla="*/ 1358265 w 2133600"/>
                <a:gd name="connsiteY26" fmla="*/ 571500 h 802005"/>
                <a:gd name="connsiteX27" fmla="*/ 1390650 w 2133600"/>
                <a:gd name="connsiteY27" fmla="*/ 579120 h 802005"/>
                <a:gd name="connsiteX28" fmla="*/ 1449705 w 2133600"/>
                <a:gd name="connsiteY28" fmla="*/ 588645 h 802005"/>
                <a:gd name="connsiteX29" fmla="*/ 1514475 w 2133600"/>
                <a:gd name="connsiteY29" fmla="*/ 598170 h 802005"/>
                <a:gd name="connsiteX30" fmla="*/ 1592580 w 2133600"/>
                <a:gd name="connsiteY30" fmla="*/ 621030 h 802005"/>
                <a:gd name="connsiteX31" fmla="*/ 1659255 w 2133600"/>
                <a:gd name="connsiteY31" fmla="*/ 622935 h 802005"/>
                <a:gd name="connsiteX32" fmla="*/ 1659255 w 2133600"/>
                <a:gd name="connsiteY32" fmla="*/ 647700 h 802005"/>
                <a:gd name="connsiteX33" fmla="*/ 1733550 w 2133600"/>
                <a:gd name="connsiteY33" fmla="*/ 649605 h 802005"/>
                <a:gd name="connsiteX34" fmla="*/ 1731645 w 2133600"/>
                <a:gd name="connsiteY34" fmla="*/ 672465 h 802005"/>
                <a:gd name="connsiteX35" fmla="*/ 1811655 w 2133600"/>
                <a:gd name="connsiteY35" fmla="*/ 674370 h 802005"/>
                <a:gd name="connsiteX36" fmla="*/ 1811655 w 2133600"/>
                <a:gd name="connsiteY36" fmla="*/ 674370 h 802005"/>
                <a:gd name="connsiteX37" fmla="*/ 1836420 w 2133600"/>
                <a:gd name="connsiteY37" fmla="*/ 685800 h 802005"/>
                <a:gd name="connsiteX38" fmla="*/ 1838325 w 2133600"/>
                <a:gd name="connsiteY38" fmla="*/ 702945 h 802005"/>
                <a:gd name="connsiteX39" fmla="*/ 1939290 w 2133600"/>
                <a:gd name="connsiteY39" fmla="*/ 720090 h 802005"/>
                <a:gd name="connsiteX40" fmla="*/ 1964055 w 2133600"/>
                <a:gd name="connsiteY40" fmla="*/ 731520 h 802005"/>
                <a:gd name="connsiteX41" fmla="*/ 1992630 w 2133600"/>
                <a:gd name="connsiteY41" fmla="*/ 744855 h 802005"/>
                <a:gd name="connsiteX42" fmla="*/ 2032635 w 2133600"/>
                <a:gd name="connsiteY42" fmla="*/ 746760 h 802005"/>
                <a:gd name="connsiteX43" fmla="*/ 2045970 w 2133600"/>
                <a:gd name="connsiteY43" fmla="*/ 758190 h 802005"/>
                <a:gd name="connsiteX44" fmla="*/ 2108835 w 2133600"/>
                <a:gd name="connsiteY44" fmla="*/ 760095 h 802005"/>
                <a:gd name="connsiteX45" fmla="*/ 2108835 w 2133600"/>
                <a:gd name="connsiteY45" fmla="*/ 771525 h 802005"/>
                <a:gd name="connsiteX46" fmla="*/ 2131695 w 2133600"/>
                <a:gd name="connsiteY46" fmla="*/ 771525 h 802005"/>
                <a:gd name="connsiteX47" fmla="*/ 2133600 w 2133600"/>
                <a:gd name="connsiteY47" fmla="*/ 802005 h 80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133600" h="802005">
                  <a:moveTo>
                    <a:pt x="0" y="0"/>
                  </a:moveTo>
                  <a:lnTo>
                    <a:pt x="55245" y="0"/>
                  </a:lnTo>
                  <a:lnTo>
                    <a:pt x="57150" y="17145"/>
                  </a:lnTo>
                  <a:lnTo>
                    <a:pt x="81915" y="19050"/>
                  </a:lnTo>
                  <a:lnTo>
                    <a:pt x="123825" y="43815"/>
                  </a:lnTo>
                  <a:lnTo>
                    <a:pt x="146685" y="59055"/>
                  </a:lnTo>
                  <a:lnTo>
                    <a:pt x="198120" y="64770"/>
                  </a:lnTo>
                  <a:lnTo>
                    <a:pt x="240030" y="76200"/>
                  </a:lnTo>
                  <a:lnTo>
                    <a:pt x="264795" y="85725"/>
                  </a:lnTo>
                  <a:lnTo>
                    <a:pt x="325755" y="91440"/>
                  </a:lnTo>
                  <a:lnTo>
                    <a:pt x="373380" y="104775"/>
                  </a:lnTo>
                  <a:lnTo>
                    <a:pt x="426720" y="127635"/>
                  </a:lnTo>
                  <a:lnTo>
                    <a:pt x="533400" y="173355"/>
                  </a:lnTo>
                  <a:lnTo>
                    <a:pt x="598170" y="207645"/>
                  </a:lnTo>
                  <a:lnTo>
                    <a:pt x="710565" y="268605"/>
                  </a:lnTo>
                  <a:lnTo>
                    <a:pt x="777240" y="299085"/>
                  </a:lnTo>
                  <a:lnTo>
                    <a:pt x="826770" y="335280"/>
                  </a:lnTo>
                  <a:lnTo>
                    <a:pt x="866775" y="360045"/>
                  </a:lnTo>
                  <a:lnTo>
                    <a:pt x="927735" y="386715"/>
                  </a:lnTo>
                  <a:lnTo>
                    <a:pt x="1000125" y="415290"/>
                  </a:lnTo>
                  <a:lnTo>
                    <a:pt x="1078230" y="462915"/>
                  </a:lnTo>
                  <a:lnTo>
                    <a:pt x="1129665" y="487680"/>
                  </a:lnTo>
                  <a:lnTo>
                    <a:pt x="1152525" y="504825"/>
                  </a:lnTo>
                  <a:lnTo>
                    <a:pt x="1184910" y="506730"/>
                  </a:lnTo>
                  <a:lnTo>
                    <a:pt x="1242060" y="537210"/>
                  </a:lnTo>
                  <a:lnTo>
                    <a:pt x="1289685" y="546735"/>
                  </a:lnTo>
                  <a:lnTo>
                    <a:pt x="1358265" y="571500"/>
                  </a:lnTo>
                  <a:lnTo>
                    <a:pt x="1390650" y="579120"/>
                  </a:lnTo>
                  <a:lnTo>
                    <a:pt x="1449705" y="588645"/>
                  </a:lnTo>
                  <a:lnTo>
                    <a:pt x="1514475" y="598170"/>
                  </a:lnTo>
                  <a:lnTo>
                    <a:pt x="1592580" y="621030"/>
                  </a:lnTo>
                  <a:lnTo>
                    <a:pt x="1659255" y="622935"/>
                  </a:lnTo>
                  <a:lnTo>
                    <a:pt x="1659255" y="647700"/>
                  </a:lnTo>
                  <a:lnTo>
                    <a:pt x="1733550" y="649605"/>
                  </a:lnTo>
                  <a:lnTo>
                    <a:pt x="1731645" y="672465"/>
                  </a:lnTo>
                  <a:lnTo>
                    <a:pt x="1811655" y="674370"/>
                  </a:lnTo>
                  <a:lnTo>
                    <a:pt x="1811655" y="674370"/>
                  </a:lnTo>
                  <a:lnTo>
                    <a:pt x="1836420" y="685800"/>
                  </a:lnTo>
                  <a:lnTo>
                    <a:pt x="1838325" y="702945"/>
                  </a:lnTo>
                  <a:lnTo>
                    <a:pt x="1939290" y="720090"/>
                  </a:lnTo>
                  <a:lnTo>
                    <a:pt x="1964055" y="731520"/>
                  </a:lnTo>
                  <a:lnTo>
                    <a:pt x="1992630" y="744855"/>
                  </a:lnTo>
                  <a:lnTo>
                    <a:pt x="2032635" y="746760"/>
                  </a:lnTo>
                  <a:lnTo>
                    <a:pt x="2045970" y="758190"/>
                  </a:lnTo>
                  <a:lnTo>
                    <a:pt x="2108835" y="760095"/>
                  </a:lnTo>
                  <a:lnTo>
                    <a:pt x="2108835" y="771525"/>
                  </a:lnTo>
                  <a:lnTo>
                    <a:pt x="2131695" y="771525"/>
                  </a:lnTo>
                  <a:lnTo>
                    <a:pt x="2133600" y="802005"/>
                  </a:lnTo>
                </a:path>
              </a:pathLst>
            </a:cu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39" name="Freeform 338"/>
            <p:cNvSpPr/>
            <p:nvPr/>
          </p:nvSpPr>
          <p:spPr>
            <a:xfrm>
              <a:off x="6673215" y="1808804"/>
              <a:ext cx="2093595" cy="690880"/>
            </a:xfrm>
            <a:custGeom>
              <a:avLst/>
              <a:gdLst>
                <a:gd name="connsiteX0" fmla="*/ 2093595 w 2093595"/>
                <a:gd name="connsiteY0" fmla="*/ 516255 h 518160"/>
                <a:gd name="connsiteX1" fmla="*/ 1990725 w 2093595"/>
                <a:gd name="connsiteY1" fmla="*/ 518160 h 518160"/>
                <a:gd name="connsiteX2" fmla="*/ 1990725 w 2093595"/>
                <a:gd name="connsiteY2" fmla="*/ 487680 h 518160"/>
                <a:gd name="connsiteX3" fmla="*/ 1927860 w 2093595"/>
                <a:gd name="connsiteY3" fmla="*/ 485775 h 518160"/>
                <a:gd name="connsiteX4" fmla="*/ 1927860 w 2093595"/>
                <a:gd name="connsiteY4" fmla="*/ 461010 h 518160"/>
                <a:gd name="connsiteX5" fmla="*/ 1889760 w 2093595"/>
                <a:gd name="connsiteY5" fmla="*/ 462915 h 518160"/>
                <a:gd name="connsiteX6" fmla="*/ 1889760 w 2093595"/>
                <a:gd name="connsiteY6" fmla="*/ 405765 h 518160"/>
                <a:gd name="connsiteX7" fmla="*/ 1805940 w 2093595"/>
                <a:gd name="connsiteY7" fmla="*/ 409575 h 518160"/>
                <a:gd name="connsiteX8" fmla="*/ 1805940 w 2093595"/>
                <a:gd name="connsiteY8" fmla="*/ 388620 h 518160"/>
                <a:gd name="connsiteX9" fmla="*/ 1657350 w 2093595"/>
                <a:gd name="connsiteY9" fmla="*/ 392430 h 518160"/>
                <a:gd name="connsiteX10" fmla="*/ 1657350 w 2093595"/>
                <a:gd name="connsiteY10" fmla="*/ 329565 h 518160"/>
                <a:gd name="connsiteX11" fmla="*/ 1571625 w 2093595"/>
                <a:gd name="connsiteY11" fmla="*/ 329565 h 518160"/>
                <a:gd name="connsiteX12" fmla="*/ 1569720 w 2093595"/>
                <a:gd name="connsiteY12" fmla="*/ 310515 h 518160"/>
                <a:gd name="connsiteX13" fmla="*/ 1531620 w 2093595"/>
                <a:gd name="connsiteY13" fmla="*/ 310515 h 518160"/>
                <a:gd name="connsiteX14" fmla="*/ 1535430 w 2093595"/>
                <a:gd name="connsiteY14" fmla="*/ 289560 h 518160"/>
                <a:gd name="connsiteX15" fmla="*/ 1424940 w 2093595"/>
                <a:gd name="connsiteY15" fmla="*/ 293370 h 518160"/>
                <a:gd name="connsiteX16" fmla="*/ 1424940 w 2093595"/>
                <a:gd name="connsiteY16" fmla="*/ 262890 h 518160"/>
                <a:gd name="connsiteX17" fmla="*/ 1348740 w 2093595"/>
                <a:gd name="connsiteY17" fmla="*/ 260985 h 518160"/>
                <a:gd name="connsiteX18" fmla="*/ 1352550 w 2093595"/>
                <a:gd name="connsiteY18" fmla="*/ 232410 h 518160"/>
                <a:gd name="connsiteX19" fmla="*/ 1293495 w 2093595"/>
                <a:gd name="connsiteY19" fmla="*/ 232410 h 518160"/>
                <a:gd name="connsiteX20" fmla="*/ 1293495 w 2093595"/>
                <a:gd name="connsiteY20" fmla="*/ 217170 h 518160"/>
                <a:gd name="connsiteX21" fmla="*/ 979170 w 2093595"/>
                <a:gd name="connsiteY21" fmla="*/ 215265 h 518160"/>
                <a:gd name="connsiteX22" fmla="*/ 979170 w 2093595"/>
                <a:gd name="connsiteY22" fmla="*/ 201930 h 518160"/>
                <a:gd name="connsiteX23" fmla="*/ 935355 w 2093595"/>
                <a:gd name="connsiteY23" fmla="*/ 200025 h 518160"/>
                <a:gd name="connsiteX24" fmla="*/ 933450 w 2093595"/>
                <a:gd name="connsiteY24" fmla="*/ 184785 h 518160"/>
                <a:gd name="connsiteX25" fmla="*/ 859155 w 2093595"/>
                <a:gd name="connsiteY25" fmla="*/ 182880 h 518160"/>
                <a:gd name="connsiteX26" fmla="*/ 861060 w 2093595"/>
                <a:gd name="connsiteY26" fmla="*/ 167640 h 518160"/>
                <a:gd name="connsiteX27" fmla="*/ 809625 w 2093595"/>
                <a:gd name="connsiteY27" fmla="*/ 171450 h 518160"/>
                <a:gd name="connsiteX28" fmla="*/ 807720 w 2093595"/>
                <a:gd name="connsiteY28" fmla="*/ 142875 h 518160"/>
                <a:gd name="connsiteX29" fmla="*/ 737235 w 2093595"/>
                <a:gd name="connsiteY29" fmla="*/ 144780 h 518160"/>
                <a:gd name="connsiteX30" fmla="*/ 737235 w 2093595"/>
                <a:gd name="connsiteY30" fmla="*/ 133350 h 518160"/>
                <a:gd name="connsiteX31" fmla="*/ 678180 w 2093595"/>
                <a:gd name="connsiteY31" fmla="*/ 133350 h 518160"/>
                <a:gd name="connsiteX32" fmla="*/ 680085 w 2093595"/>
                <a:gd name="connsiteY32" fmla="*/ 123825 h 518160"/>
                <a:gd name="connsiteX33" fmla="*/ 630555 w 2093595"/>
                <a:gd name="connsiteY33" fmla="*/ 123825 h 518160"/>
                <a:gd name="connsiteX34" fmla="*/ 634365 w 2093595"/>
                <a:gd name="connsiteY34" fmla="*/ 110490 h 518160"/>
                <a:gd name="connsiteX35" fmla="*/ 607695 w 2093595"/>
                <a:gd name="connsiteY35" fmla="*/ 108585 h 518160"/>
                <a:gd name="connsiteX36" fmla="*/ 594360 w 2093595"/>
                <a:gd name="connsiteY36" fmla="*/ 97155 h 518160"/>
                <a:gd name="connsiteX37" fmla="*/ 584835 w 2093595"/>
                <a:gd name="connsiteY37" fmla="*/ 80010 h 518160"/>
                <a:gd name="connsiteX38" fmla="*/ 485775 w 2093595"/>
                <a:gd name="connsiteY38" fmla="*/ 80010 h 518160"/>
                <a:gd name="connsiteX39" fmla="*/ 489585 w 2093595"/>
                <a:gd name="connsiteY39" fmla="*/ 62865 h 518160"/>
                <a:gd name="connsiteX40" fmla="*/ 365760 w 2093595"/>
                <a:gd name="connsiteY40" fmla="*/ 59055 h 518160"/>
                <a:gd name="connsiteX41" fmla="*/ 367665 w 2093595"/>
                <a:gd name="connsiteY41" fmla="*/ 51435 h 518160"/>
                <a:gd name="connsiteX42" fmla="*/ 299085 w 2093595"/>
                <a:gd name="connsiteY42" fmla="*/ 51435 h 518160"/>
                <a:gd name="connsiteX43" fmla="*/ 297180 w 2093595"/>
                <a:gd name="connsiteY43" fmla="*/ 41910 h 518160"/>
                <a:gd name="connsiteX44" fmla="*/ 272415 w 2093595"/>
                <a:gd name="connsiteY44" fmla="*/ 40005 h 518160"/>
                <a:gd name="connsiteX45" fmla="*/ 262890 w 2093595"/>
                <a:gd name="connsiteY45" fmla="*/ 38100 h 518160"/>
                <a:gd name="connsiteX46" fmla="*/ 257175 w 2093595"/>
                <a:gd name="connsiteY46" fmla="*/ 38100 h 518160"/>
                <a:gd name="connsiteX47" fmla="*/ 264795 w 2093595"/>
                <a:gd name="connsiteY47" fmla="*/ 26670 h 518160"/>
                <a:gd name="connsiteX48" fmla="*/ 186690 w 2093595"/>
                <a:gd name="connsiteY48" fmla="*/ 26670 h 518160"/>
                <a:gd name="connsiteX49" fmla="*/ 179070 w 2093595"/>
                <a:gd name="connsiteY49" fmla="*/ 24765 h 518160"/>
                <a:gd name="connsiteX50" fmla="*/ 158115 w 2093595"/>
                <a:gd name="connsiteY50" fmla="*/ 24765 h 518160"/>
                <a:gd name="connsiteX51" fmla="*/ 152400 w 2093595"/>
                <a:gd name="connsiteY51" fmla="*/ 15240 h 518160"/>
                <a:gd name="connsiteX52" fmla="*/ 118110 w 2093595"/>
                <a:gd name="connsiteY52" fmla="*/ 17145 h 518160"/>
                <a:gd name="connsiteX53" fmla="*/ 116205 w 2093595"/>
                <a:gd name="connsiteY53" fmla="*/ 5715 h 518160"/>
                <a:gd name="connsiteX54" fmla="*/ 70485 w 2093595"/>
                <a:gd name="connsiteY54" fmla="*/ 7620 h 518160"/>
                <a:gd name="connsiteX55" fmla="*/ 72390 w 2093595"/>
                <a:gd name="connsiteY55" fmla="*/ 0 h 518160"/>
                <a:gd name="connsiteX56" fmla="*/ 0 w 2093595"/>
                <a:gd name="connsiteY56" fmla="*/ 3810 h 518160"/>
                <a:gd name="connsiteX0" fmla="*/ 2093595 w 2093595"/>
                <a:gd name="connsiteY0" fmla="*/ 516255 h 518160"/>
                <a:gd name="connsiteX1" fmla="*/ 1990725 w 2093595"/>
                <a:gd name="connsiteY1" fmla="*/ 518160 h 518160"/>
                <a:gd name="connsiteX2" fmla="*/ 1990725 w 2093595"/>
                <a:gd name="connsiteY2" fmla="*/ 487680 h 518160"/>
                <a:gd name="connsiteX3" fmla="*/ 1927860 w 2093595"/>
                <a:gd name="connsiteY3" fmla="*/ 485775 h 518160"/>
                <a:gd name="connsiteX4" fmla="*/ 1927860 w 2093595"/>
                <a:gd name="connsiteY4" fmla="*/ 461010 h 518160"/>
                <a:gd name="connsiteX5" fmla="*/ 1889760 w 2093595"/>
                <a:gd name="connsiteY5" fmla="*/ 462915 h 518160"/>
                <a:gd name="connsiteX6" fmla="*/ 1889760 w 2093595"/>
                <a:gd name="connsiteY6" fmla="*/ 405765 h 518160"/>
                <a:gd name="connsiteX7" fmla="*/ 1805940 w 2093595"/>
                <a:gd name="connsiteY7" fmla="*/ 409575 h 518160"/>
                <a:gd name="connsiteX8" fmla="*/ 1805940 w 2093595"/>
                <a:gd name="connsiteY8" fmla="*/ 388620 h 518160"/>
                <a:gd name="connsiteX9" fmla="*/ 1657350 w 2093595"/>
                <a:gd name="connsiteY9" fmla="*/ 392430 h 518160"/>
                <a:gd name="connsiteX10" fmla="*/ 1657350 w 2093595"/>
                <a:gd name="connsiteY10" fmla="*/ 329565 h 518160"/>
                <a:gd name="connsiteX11" fmla="*/ 1571625 w 2093595"/>
                <a:gd name="connsiteY11" fmla="*/ 329565 h 518160"/>
                <a:gd name="connsiteX12" fmla="*/ 1569720 w 2093595"/>
                <a:gd name="connsiteY12" fmla="*/ 310515 h 518160"/>
                <a:gd name="connsiteX13" fmla="*/ 1531620 w 2093595"/>
                <a:gd name="connsiteY13" fmla="*/ 310515 h 518160"/>
                <a:gd name="connsiteX14" fmla="*/ 1535430 w 2093595"/>
                <a:gd name="connsiteY14" fmla="*/ 289560 h 518160"/>
                <a:gd name="connsiteX15" fmla="*/ 1424940 w 2093595"/>
                <a:gd name="connsiteY15" fmla="*/ 293370 h 518160"/>
                <a:gd name="connsiteX16" fmla="*/ 1424940 w 2093595"/>
                <a:gd name="connsiteY16" fmla="*/ 262890 h 518160"/>
                <a:gd name="connsiteX17" fmla="*/ 1348740 w 2093595"/>
                <a:gd name="connsiteY17" fmla="*/ 260985 h 518160"/>
                <a:gd name="connsiteX18" fmla="*/ 1352550 w 2093595"/>
                <a:gd name="connsiteY18" fmla="*/ 232410 h 518160"/>
                <a:gd name="connsiteX19" fmla="*/ 1293495 w 2093595"/>
                <a:gd name="connsiteY19" fmla="*/ 232410 h 518160"/>
                <a:gd name="connsiteX20" fmla="*/ 1293495 w 2093595"/>
                <a:gd name="connsiteY20" fmla="*/ 217170 h 518160"/>
                <a:gd name="connsiteX21" fmla="*/ 979170 w 2093595"/>
                <a:gd name="connsiteY21" fmla="*/ 215265 h 518160"/>
                <a:gd name="connsiteX22" fmla="*/ 979170 w 2093595"/>
                <a:gd name="connsiteY22" fmla="*/ 201930 h 518160"/>
                <a:gd name="connsiteX23" fmla="*/ 935355 w 2093595"/>
                <a:gd name="connsiteY23" fmla="*/ 200025 h 518160"/>
                <a:gd name="connsiteX24" fmla="*/ 933450 w 2093595"/>
                <a:gd name="connsiteY24" fmla="*/ 184785 h 518160"/>
                <a:gd name="connsiteX25" fmla="*/ 859155 w 2093595"/>
                <a:gd name="connsiteY25" fmla="*/ 182880 h 518160"/>
                <a:gd name="connsiteX26" fmla="*/ 861060 w 2093595"/>
                <a:gd name="connsiteY26" fmla="*/ 167640 h 518160"/>
                <a:gd name="connsiteX27" fmla="*/ 809625 w 2093595"/>
                <a:gd name="connsiteY27" fmla="*/ 171450 h 518160"/>
                <a:gd name="connsiteX28" fmla="*/ 807720 w 2093595"/>
                <a:gd name="connsiteY28" fmla="*/ 142875 h 518160"/>
                <a:gd name="connsiteX29" fmla="*/ 737235 w 2093595"/>
                <a:gd name="connsiteY29" fmla="*/ 144780 h 518160"/>
                <a:gd name="connsiteX30" fmla="*/ 737235 w 2093595"/>
                <a:gd name="connsiteY30" fmla="*/ 133350 h 518160"/>
                <a:gd name="connsiteX31" fmla="*/ 678180 w 2093595"/>
                <a:gd name="connsiteY31" fmla="*/ 133350 h 518160"/>
                <a:gd name="connsiteX32" fmla="*/ 680085 w 2093595"/>
                <a:gd name="connsiteY32" fmla="*/ 123825 h 518160"/>
                <a:gd name="connsiteX33" fmla="*/ 630555 w 2093595"/>
                <a:gd name="connsiteY33" fmla="*/ 123825 h 518160"/>
                <a:gd name="connsiteX34" fmla="*/ 634365 w 2093595"/>
                <a:gd name="connsiteY34" fmla="*/ 110490 h 518160"/>
                <a:gd name="connsiteX35" fmla="*/ 607695 w 2093595"/>
                <a:gd name="connsiteY35" fmla="*/ 108585 h 518160"/>
                <a:gd name="connsiteX36" fmla="*/ 594360 w 2093595"/>
                <a:gd name="connsiteY36" fmla="*/ 97155 h 518160"/>
                <a:gd name="connsiteX37" fmla="*/ 584835 w 2093595"/>
                <a:gd name="connsiteY37" fmla="*/ 80010 h 518160"/>
                <a:gd name="connsiteX38" fmla="*/ 485775 w 2093595"/>
                <a:gd name="connsiteY38" fmla="*/ 80010 h 518160"/>
                <a:gd name="connsiteX39" fmla="*/ 481965 w 2093595"/>
                <a:gd name="connsiteY39" fmla="*/ 62865 h 518160"/>
                <a:gd name="connsiteX40" fmla="*/ 365760 w 2093595"/>
                <a:gd name="connsiteY40" fmla="*/ 59055 h 518160"/>
                <a:gd name="connsiteX41" fmla="*/ 367665 w 2093595"/>
                <a:gd name="connsiteY41" fmla="*/ 51435 h 518160"/>
                <a:gd name="connsiteX42" fmla="*/ 299085 w 2093595"/>
                <a:gd name="connsiteY42" fmla="*/ 51435 h 518160"/>
                <a:gd name="connsiteX43" fmla="*/ 297180 w 2093595"/>
                <a:gd name="connsiteY43" fmla="*/ 41910 h 518160"/>
                <a:gd name="connsiteX44" fmla="*/ 272415 w 2093595"/>
                <a:gd name="connsiteY44" fmla="*/ 40005 h 518160"/>
                <a:gd name="connsiteX45" fmla="*/ 262890 w 2093595"/>
                <a:gd name="connsiteY45" fmla="*/ 38100 h 518160"/>
                <a:gd name="connsiteX46" fmla="*/ 257175 w 2093595"/>
                <a:gd name="connsiteY46" fmla="*/ 38100 h 518160"/>
                <a:gd name="connsiteX47" fmla="*/ 264795 w 2093595"/>
                <a:gd name="connsiteY47" fmla="*/ 26670 h 518160"/>
                <a:gd name="connsiteX48" fmla="*/ 186690 w 2093595"/>
                <a:gd name="connsiteY48" fmla="*/ 26670 h 518160"/>
                <a:gd name="connsiteX49" fmla="*/ 179070 w 2093595"/>
                <a:gd name="connsiteY49" fmla="*/ 24765 h 518160"/>
                <a:gd name="connsiteX50" fmla="*/ 158115 w 2093595"/>
                <a:gd name="connsiteY50" fmla="*/ 24765 h 518160"/>
                <a:gd name="connsiteX51" fmla="*/ 152400 w 2093595"/>
                <a:gd name="connsiteY51" fmla="*/ 15240 h 518160"/>
                <a:gd name="connsiteX52" fmla="*/ 118110 w 2093595"/>
                <a:gd name="connsiteY52" fmla="*/ 17145 h 518160"/>
                <a:gd name="connsiteX53" fmla="*/ 116205 w 2093595"/>
                <a:gd name="connsiteY53" fmla="*/ 5715 h 518160"/>
                <a:gd name="connsiteX54" fmla="*/ 70485 w 2093595"/>
                <a:gd name="connsiteY54" fmla="*/ 7620 h 518160"/>
                <a:gd name="connsiteX55" fmla="*/ 72390 w 2093595"/>
                <a:gd name="connsiteY55" fmla="*/ 0 h 518160"/>
                <a:gd name="connsiteX56" fmla="*/ 0 w 2093595"/>
                <a:gd name="connsiteY56" fmla="*/ 3810 h 518160"/>
                <a:gd name="connsiteX0" fmla="*/ 2093595 w 2093595"/>
                <a:gd name="connsiteY0" fmla="*/ 516255 h 518160"/>
                <a:gd name="connsiteX1" fmla="*/ 1990725 w 2093595"/>
                <a:gd name="connsiteY1" fmla="*/ 518160 h 518160"/>
                <a:gd name="connsiteX2" fmla="*/ 1990725 w 2093595"/>
                <a:gd name="connsiteY2" fmla="*/ 487680 h 518160"/>
                <a:gd name="connsiteX3" fmla="*/ 1927860 w 2093595"/>
                <a:gd name="connsiteY3" fmla="*/ 485775 h 518160"/>
                <a:gd name="connsiteX4" fmla="*/ 1927860 w 2093595"/>
                <a:gd name="connsiteY4" fmla="*/ 461010 h 518160"/>
                <a:gd name="connsiteX5" fmla="*/ 1889760 w 2093595"/>
                <a:gd name="connsiteY5" fmla="*/ 462915 h 518160"/>
                <a:gd name="connsiteX6" fmla="*/ 1889760 w 2093595"/>
                <a:gd name="connsiteY6" fmla="*/ 405765 h 518160"/>
                <a:gd name="connsiteX7" fmla="*/ 1805940 w 2093595"/>
                <a:gd name="connsiteY7" fmla="*/ 409575 h 518160"/>
                <a:gd name="connsiteX8" fmla="*/ 1805940 w 2093595"/>
                <a:gd name="connsiteY8" fmla="*/ 388620 h 518160"/>
                <a:gd name="connsiteX9" fmla="*/ 1657350 w 2093595"/>
                <a:gd name="connsiteY9" fmla="*/ 392430 h 518160"/>
                <a:gd name="connsiteX10" fmla="*/ 1657350 w 2093595"/>
                <a:gd name="connsiteY10" fmla="*/ 329565 h 518160"/>
                <a:gd name="connsiteX11" fmla="*/ 1571625 w 2093595"/>
                <a:gd name="connsiteY11" fmla="*/ 329565 h 518160"/>
                <a:gd name="connsiteX12" fmla="*/ 1569720 w 2093595"/>
                <a:gd name="connsiteY12" fmla="*/ 310515 h 518160"/>
                <a:gd name="connsiteX13" fmla="*/ 1531620 w 2093595"/>
                <a:gd name="connsiteY13" fmla="*/ 310515 h 518160"/>
                <a:gd name="connsiteX14" fmla="*/ 1535430 w 2093595"/>
                <a:gd name="connsiteY14" fmla="*/ 289560 h 518160"/>
                <a:gd name="connsiteX15" fmla="*/ 1424940 w 2093595"/>
                <a:gd name="connsiteY15" fmla="*/ 293370 h 518160"/>
                <a:gd name="connsiteX16" fmla="*/ 1424940 w 2093595"/>
                <a:gd name="connsiteY16" fmla="*/ 262890 h 518160"/>
                <a:gd name="connsiteX17" fmla="*/ 1348740 w 2093595"/>
                <a:gd name="connsiteY17" fmla="*/ 260985 h 518160"/>
                <a:gd name="connsiteX18" fmla="*/ 1352550 w 2093595"/>
                <a:gd name="connsiteY18" fmla="*/ 232410 h 518160"/>
                <a:gd name="connsiteX19" fmla="*/ 1293495 w 2093595"/>
                <a:gd name="connsiteY19" fmla="*/ 232410 h 518160"/>
                <a:gd name="connsiteX20" fmla="*/ 1293495 w 2093595"/>
                <a:gd name="connsiteY20" fmla="*/ 217170 h 518160"/>
                <a:gd name="connsiteX21" fmla="*/ 979170 w 2093595"/>
                <a:gd name="connsiteY21" fmla="*/ 215265 h 518160"/>
                <a:gd name="connsiteX22" fmla="*/ 979170 w 2093595"/>
                <a:gd name="connsiteY22" fmla="*/ 201930 h 518160"/>
                <a:gd name="connsiteX23" fmla="*/ 935355 w 2093595"/>
                <a:gd name="connsiteY23" fmla="*/ 200025 h 518160"/>
                <a:gd name="connsiteX24" fmla="*/ 933450 w 2093595"/>
                <a:gd name="connsiteY24" fmla="*/ 184785 h 518160"/>
                <a:gd name="connsiteX25" fmla="*/ 859155 w 2093595"/>
                <a:gd name="connsiteY25" fmla="*/ 182880 h 518160"/>
                <a:gd name="connsiteX26" fmla="*/ 861060 w 2093595"/>
                <a:gd name="connsiteY26" fmla="*/ 167640 h 518160"/>
                <a:gd name="connsiteX27" fmla="*/ 809625 w 2093595"/>
                <a:gd name="connsiteY27" fmla="*/ 171450 h 518160"/>
                <a:gd name="connsiteX28" fmla="*/ 807720 w 2093595"/>
                <a:gd name="connsiteY28" fmla="*/ 142875 h 518160"/>
                <a:gd name="connsiteX29" fmla="*/ 737235 w 2093595"/>
                <a:gd name="connsiteY29" fmla="*/ 144780 h 518160"/>
                <a:gd name="connsiteX30" fmla="*/ 737235 w 2093595"/>
                <a:gd name="connsiteY30" fmla="*/ 133350 h 518160"/>
                <a:gd name="connsiteX31" fmla="*/ 678180 w 2093595"/>
                <a:gd name="connsiteY31" fmla="*/ 133350 h 518160"/>
                <a:gd name="connsiteX32" fmla="*/ 680085 w 2093595"/>
                <a:gd name="connsiteY32" fmla="*/ 123825 h 518160"/>
                <a:gd name="connsiteX33" fmla="*/ 630555 w 2093595"/>
                <a:gd name="connsiteY33" fmla="*/ 123825 h 518160"/>
                <a:gd name="connsiteX34" fmla="*/ 634365 w 2093595"/>
                <a:gd name="connsiteY34" fmla="*/ 110490 h 518160"/>
                <a:gd name="connsiteX35" fmla="*/ 607695 w 2093595"/>
                <a:gd name="connsiteY35" fmla="*/ 108585 h 518160"/>
                <a:gd name="connsiteX36" fmla="*/ 594360 w 2093595"/>
                <a:gd name="connsiteY36" fmla="*/ 97155 h 518160"/>
                <a:gd name="connsiteX37" fmla="*/ 584835 w 2093595"/>
                <a:gd name="connsiteY37" fmla="*/ 80010 h 518160"/>
                <a:gd name="connsiteX38" fmla="*/ 485775 w 2093595"/>
                <a:gd name="connsiteY38" fmla="*/ 80010 h 518160"/>
                <a:gd name="connsiteX39" fmla="*/ 481965 w 2093595"/>
                <a:gd name="connsiteY39" fmla="*/ 62865 h 518160"/>
                <a:gd name="connsiteX40" fmla="*/ 365760 w 2093595"/>
                <a:gd name="connsiteY40" fmla="*/ 59055 h 518160"/>
                <a:gd name="connsiteX41" fmla="*/ 367665 w 2093595"/>
                <a:gd name="connsiteY41" fmla="*/ 51435 h 518160"/>
                <a:gd name="connsiteX42" fmla="*/ 299085 w 2093595"/>
                <a:gd name="connsiteY42" fmla="*/ 51435 h 518160"/>
                <a:gd name="connsiteX43" fmla="*/ 297180 w 2093595"/>
                <a:gd name="connsiteY43" fmla="*/ 41910 h 518160"/>
                <a:gd name="connsiteX44" fmla="*/ 272415 w 2093595"/>
                <a:gd name="connsiteY44" fmla="*/ 40005 h 518160"/>
                <a:gd name="connsiteX45" fmla="*/ 262890 w 2093595"/>
                <a:gd name="connsiteY45" fmla="*/ 38100 h 518160"/>
                <a:gd name="connsiteX46" fmla="*/ 257175 w 2093595"/>
                <a:gd name="connsiteY46" fmla="*/ 38100 h 518160"/>
                <a:gd name="connsiteX47" fmla="*/ 253365 w 2093595"/>
                <a:gd name="connsiteY47" fmla="*/ 24765 h 518160"/>
                <a:gd name="connsiteX48" fmla="*/ 186690 w 2093595"/>
                <a:gd name="connsiteY48" fmla="*/ 26670 h 518160"/>
                <a:gd name="connsiteX49" fmla="*/ 179070 w 2093595"/>
                <a:gd name="connsiteY49" fmla="*/ 24765 h 518160"/>
                <a:gd name="connsiteX50" fmla="*/ 158115 w 2093595"/>
                <a:gd name="connsiteY50" fmla="*/ 24765 h 518160"/>
                <a:gd name="connsiteX51" fmla="*/ 152400 w 2093595"/>
                <a:gd name="connsiteY51" fmla="*/ 15240 h 518160"/>
                <a:gd name="connsiteX52" fmla="*/ 118110 w 2093595"/>
                <a:gd name="connsiteY52" fmla="*/ 17145 h 518160"/>
                <a:gd name="connsiteX53" fmla="*/ 116205 w 2093595"/>
                <a:gd name="connsiteY53" fmla="*/ 5715 h 518160"/>
                <a:gd name="connsiteX54" fmla="*/ 70485 w 2093595"/>
                <a:gd name="connsiteY54" fmla="*/ 7620 h 518160"/>
                <a:gd name="connsiteX55" fmla="*/ 72390 w 2093595"/>
                <a:gd name="connsiteY55" fmla="*/ 0 h 518160"/>
                <a:gd name="connsiteX56" fmla="*/ 0 w 2093595"/>
                <a:gd name="connsiteY56" fmla="*/ 3810 h 518160"/>
                <a:gd name="connsiteX0" fmla="*/ 2093595 w 2093595"/>
                <a:gd name="connsiteY0" fmla="*/ 516255 h 518160"/>
                <a:gd name="connsiteX1" fmla="*/ 1990725 w 2093595"/>
                <a:gd name="connsiteY1" fmla="*/ 518160 h 518160"/>
                <a:gd name="connsiteX2" fmla="*/ 1990725 w 2093595"/>
                <a:gd name="connsiteY2" fmla="*/ 487680 h 518160"/>
                <a:gd name="connsiteX3" fmla="*/ 1927860 w 2093595"/>
                <a:gd name="connsiteY3" fmla="*/ 485775 h 518160"/>
                <a:gd name="connsiteX4" fmla="*/ 1927860 w 2093595"/>
                <a:gd name="connsiteY4" fmla="*/ 461010 h 518160"/>
                <a:gd name="connsiteX5" fmla="*/ 1889760 w 2093595"/>
                <a:gd name="connsiteY5" fmla="*/ 462915 h 518160"/>
                <a:gd name="connsiteX6" fmla="*/ 1889760 w 2093595"/>
                <a:gd name="connsiteY6" fmla="*/ 405765 h 518160"/>
                <a:gd name="connsiteX7" fmla="*/ 1805940 w 2093595"/>
                <a:gd name="connsiteY7" fmla="*/ 409575 h 518160"/>
                <a:gd name="connsiteX8" fmla="*/ 1805940 w 2093595"/>
                <a:gd name="connsiteY8" fmla="*/ 388620 h 518160"/>
                <a:gd name="connsiteX9" fmla="*/ 1657350 w 2093595"/>
                <a:gd name="connsiteY9" fmla="*/ 392430 h 518160"/>
                <a:gd name="connsiteX10" fmla="*/ 1657350 w 2093595"/>
                <a:gd name="connsiteY10" fmla="*/ 329565 h 518160"/>
                <a:gd name="connsiteX11" fmla="*/ 1571625 w 2093595"/>
                <a:gd name="connsiteY11" fmla="*/ 329565 h 518160"/>
                <a:gd name="connsiteX12" fmla="*/ 1569720 w 2093595"/>
                <a:gd name="connsiteY12" fmla="*/ 310515 h 518160"/>
                <a:gd name="connsiteX13" fmla="*/ 1531620 w 2093595"/>
                <a:gd name="connsiteY13" fmla="*/ 310515 h 518160"/>
                <a:gd name="connsiteX14" fmla="*/ 1535430 w 2093595"/>
                <a:gd name="connsiteY14" fmla="*/ 289560 h 518160"/>
                <a:gd name="connsiteX15" fmla="*/ 1424940 w 2093595"/>
                <a:gd name="connsiteY15" fmla="*/ 293370 h 518160"/>
                <a:gd name="connsiteX16" fmla="*/ 1424940 w 2093595"/>
                <a:gd name="connsiteY16" fmla="*/ 262890 h 518160"/>
                <a:gd name="connsiteX17" fmla="*/ 1348740 w 2093595"/>
                <a:gd name="connsiteY17" fmla="*/ 260985 h 518160"/>
                <a:gd name="connsiteX18" fmla="*/ 1348740 w 2093595"/>
                <a:gd name="connsiteY18" fmla="*/ 230505 h 518160"/>
                <a:gd name="connsiteX19" fmla="*/ 1293495 w 2093595"/>
                <a:gd name="connsiteY19" fmla="*/ 232410 h 518160"/>
                <a:gd name="connsiteX20" fmla="*/ 1293495 w 2093595"/>
                <a:gd name="connsiteY20" fmla="*/ 217170 h 518160"/>
                <a:gd name="connsiteX21" fmla="*/ 979170 w 2093595"/>
                <a:gd name="connsiteY21" fmla="*/ 215265 h 518160"/>
                <a:gd name="connsiteX22" fmla="*/ 979170 w 2093595"/>
                <a:gd name="connsiteY22" fmla="*/ 201930 h 518160"/>
                <a:gd name="connsiteX23" fmla="*/ 935355 w 2093595"/>
                <a:gd name="connsiteY23" fmla="*/ 200025 h 518160"/>
                <a:gd name="connsiteX24" fmla="*/ 933450 w 2093595"/>
                <a:gd name="connsiteY24" fmla="*/ 184785 h 518160"/>
                <a:gd name="connsiteX25" fmla="*/ 859155 w 2093595"/>
                <a:gd name="connsiteY25" fmla="*/ 182880 h 518160"/>
                <a:gd name="connsiteX26" fmla="*/ 861060 w 2093595"/>
                <a:gd name="connsiteY26" fmla="*/ 167640 h 518160"/>
                <a:gd name="connsiteX27" fmla="*/ 809625 w 2093595"/>
                <a:gd name="connsiteY27" fmla="*/ 171450 h 518160"/>
                <a:gd name="connsiteX28" fmla="*/ 807720 w 2093595"/>
                <a:gd name="connsiteY28" fmla="*/ 142875 h 518160"/>
                <a:gd name="connsiteX29" fmla="*/ 737235 w 2093595"/>
                <a:gd name="connsiteY29" fmla="*/ 144780 h 518160"/>
                <a:gd name="connsiteX30" fmla="*/ 737235 w 2093595"/>
                <a:gd name="connsiteY30" fmla="*/ 133350 h 518160"/>
                <a:gd name="connsiteX31" fmla="*/ 678180 w 2093595"/>
                <a:gd name="connsiteY31" fmla="*/ 133350 h 518160"/>
                <a:gd name="connsiteX32" fmla="*/ 680085 w 2093595"/>
                <a:gd name="connsiteY32" fmla="*/ 123825 h 518160"/>
                <a:gd name="connsiteX33" fmla="*/ 630555 w 2093595"/>
                <a:gd name="connsiteY33" fmla="*/ 123825 h 518160"/>
                <a:gd name="connsiteX34" fmla="*/ 634365 w 2093595"/>
                <a:gd name="connsiteY34" fmla="*/ 110490 h 518160"/>
                <a:gd name="connsiteX35" fmla="*/ 607695 w 2093595"/>
                <a:gd name="connsiteY35" fmla="*/ 108585 h 518160"/>
                <a:gd name="connsiteX36" fmla="*/ 594360 w 2093595"/>
                <a:gd name="connsiteY36" fmla="*/ 97155 h 518160"/>
                <a:gd name="connsiteX37" fmla="*/ 584835 w 2093595"/>
                <a:gd name="connsiteY37" fmla="*/ 80010 h 518160"/>
                <a:gd name="connsiteX38" fmla="*/ 485775 w 2093595"/>
                <a:gd name="connsiteY38" fmla="*/ 80010 h 518160"/>
                <a:gd name="connsiteX39" fmla="*/ 481965 w 2093595"/>
                <a:gd name="connsiteY39" fmla="*/ 62865 h 518160"/>
                <a:gd name="connsiteX40" fmla="*/ 365760 w 2093595"/>
                <a:gd name="connsiteY40" fmla="*/ 59055 h 518160"/>
                <a:gd name="connsiteX41" fmla="*/ 367665 w 2093595"/>
                <a:gd name="connsiteY41" fmla="*/ 51435 h 518160"/>
                <a:gd name="connsiteX42" fmla="*/ 299085 w 2093595"/>
                <a:gd name="connsiteY42" fmla="*/ 51435 h 518160"/>
                <a:gd name="connsiteX43" fmla="*/ 297180 w 2093595"/>
                <a:gd name="connsiteY43" fmla="*/ 41910 h 518160"/>
                <a:gd name="connsiteX44" fmla="*/ 272415 w 2093595"/>
                <a:gd name="connsiteY44" fmla="*/ 40005 h 518160"/>
                <a:gd name="connsiteX45" fmla="*/ 262890 w 2093595"/>
                <a:gd name="connsiteY45" fmla="*/ 38100 h 518160"/>
                <a:gd name="connsiteX46" fmla="*/ 257175 w 2093595"/>
                <a:gd name="connsiteY46" fmla="*/ 38100 h 518160"/>
                <a:gd name="connsiteX47" fmla="*/ 253365 w 2093595"/>
                <a:gd name="connsiteY47" fmla="*/ 24765 h 518160"/>
                <a:gd name="connsiteX48" fmla="*/ 186690 w 2093595"/>
                <a:gd name="connsiteY48" fmla="*/ 26670 h 518160"/>
                <a:gd name="connsiteX49" fmla="*/ 179070 w 2093595"/>
                <a:gd name="connsiteY49" fmla="*/ 24765 h 518160"/>
                <a:gd name="connsiteX50" fmla="*/ 158115 w 2093595"/>
                <a:gd name="connsiteY50" fmla="*/ 24765 h 518160"/>
                <a:gd name="connsiteX51" fmla="*/ 152400 w 2093595"/>
                <a:gd name="connsiteY51" fmla="*/ 15240 h 518160"/>
                <a:gd name="connsiteX52" fmla="*/ 118110 w 2093595"/>
                <a:gd name="connsiteY52" fmla="*/ 17145 h 518160"/>
                <a:gd name="connsiteX53" fmla="*/ 116205 w 2093595"/>
                <a:gd name="connsiteY53" fmla="*/ 5715 h 518160"/>
                <a:gd name="connsiteX54" fmla="*/ 70485 w 2093595"/>
                <a:gd name="connsiteY54" fmla="*/ 7620 h 518160"/>
                <a:gd name="connsiteX55" fmla="*/ 72390 w 2093595"/>
                <a:gd name="connsiteY55" fmla="*/ 0 h 518160"/>
                <a:gd name="connsiteX56" fmla="*/ 0 w 2093595"/>
                <a:gd name="connsiteY56" fmla="*/ 3810 h 518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093595" h="518160">
                  <a:moveTo>
                    <a:pt x="2093595" y="516255"/>
                  </a:moveTo>
                  <a:lnTo>
                    <a:pt x="1990725" y="518160"/>
                  </a:lnTo>
                  <a:lnTo>
                    <a:pt x="1990725" y="487680"/>
                  </a:lnTo>
                  <a:lnTo>
                    <a:pt x="1927860" y="485775"/>
                  </a:lnTo>
                  <a:lnTo>
                    <a:pt x="1927860" y="461010"/>
                  </a:lnTo>
                  <a:lnTo>
                    <a:pt x="1889760" y="462915"/>
                  </a:lnTo>
                  <a:lnTo>
                    <a:pt x="1889760" y="405765"/>
                  </a:lnTo>
                  <a:lnTo>
                    <a:pt x="1805940" y="409575"/>
                  </a:lnTo>
                  <a:lnTo>
                    <a:pt x="1805940" y="388620"/>
                  </a:lnTo>
                  <a:lnTo>
                    <a:pt x="1657350" y="392430"/>
                  </a:lnTo>
                  <a:lnTo>
                    <a:pt x="1657350" y="329565"/>
                  </a:lnTo>
                  <a:lnTo>
                    <a:pt x="1571625" y="329565"/>
                  </a:lnTo>
                  <a:lnTo>
                    <a:pt x="1569720" y="310515"/>
                  </a:lnTo>
                  <a:lnTo>
                    <a:pt x="1531620" y="310515"/>
                  </a:lnTo>
                  <a:lnTo>
                    <a:pt x="1535430" y="289560"/>
                  </a:lnTo>
                  <a:lnTo>
                    <a:pt x="1424940" y="293370"/>
                  </a:lnTo>
                  <a:lnTo>
                    <a:pt x="1424940" y="262890"/>
                  </a:lnTo>
                  <a:lnTo>
                    <a:pt x="1348740" y="260985"/>
                  </a:lnTo>
                  <a:lnTo>
                    <a:pt x="1348740" y="230505"/>
                  </a:lnTo>
                  <a:lnTo>
                    <a:pt x="1293495" y="232410"/>
                  </a:lnTo>
                  <a:lnTo>
                    <a:pt x="1293495" y="217170"/>
                  </a:lnTo>
                  <a:lnTo>
                    <a:pt x="979170" y="215265"/>
                  </a:lnTo>
                  <a:lnTo>
                    <a:pt x="979170" y="201930"/>
                  </a:lnTo>
                  <a:lnTo>
                    <a:pt x="935355" y="200025"/>
                  </a:lnTo>
                  <a:lnTo>
                    <a:pt x="933450" y="184785"/>
                  </a:lnTo>
                  <a:lnTo>
                    <a:pt x="859155" y="182880"/>
                  </a:lnTo>
                  <a:lnTo>
                    <a:pt x="861060" y="167640"/>
                  </a:lnTo>
                  <a:lnTo>
                    <a:pt x="809625" y="171450"/>
                  </a:lnTo>
                  <a:lnTo>
                    <a:pt x="807720" y="142875"/>
                  </a:lnTo>
                  <a:lnTo>
                    <a:pt x="737235" y="144780"/>
                  </a:lnTo>
                  <a:lnTo>
                    <a:pt x="737235" y="133350"/>
                  </a:lnTo>
                  <a:lnTo>
                    <a:pt x="678180" y="133350"/>
                  </a:lnTo>
                  <a:lnTo>
                    <a:pt x="680085" y="123825"/>
                  </a:lnTo>
                  <a:lnTo>
                    <a:pt x="630555" y="123825"/>
                  </a:lnTo>
                  <a:lnTo>
                    <a:pt x="634365" y="110490"/>
                  </a:lnTo>
                  <a:lnTo>
                    <a:pt x="607695" y="108585"/>
                  </a:lnTo>
                  <a:lnTo>
                    <a:pt x="594360" y="97155"/>
                  </a:lnTo>
                  <a:lnTo>
                    <a:pt x="584835" y="80010"/>
                  </a:lnTo>
                  <a:lnTo>
                    <a:pt x="485775" y="80010"/>
                  </a:lnTo>
                  <a:lnTo>
                    <a:pt x="481965" y="62865"/>
                  </a:lnTo>
                  <a:lnTo>
                    <a:pt x="365760" y="59055"/>
                  </a:lnTo>
                  <a:lnTo>
                    <a:pt x="367665" y="51435"/>
                  </a:lnTo>
                  <a:lnTo>
                    <a:pt x="299085" y="51435"/>
                  </a:lnTo>
                  <a:lnTo>
                    <a:pt x="297180" y="41910"/>
                  </a:lnTo>
                  <a:lnTo>
                    <a:pt x="272415" y="40005"/>
                  </a:lnTo>
                  <a:lnTo>
                    <a:pt x="262890" y="38100"/>
                  </a:lnTo>
                  <a:lnTo>
                    <a:pt x="257175" y="38100"/>
                  </a:lnTo>
                  <a:lnTo>
                    <a:pt x="253365" y="24765"/>
                  </a:lnTo>
                  <a:lnTo>
                    <a:pt x="186690" y="26670"/>
                  </a:lnTo>
                  <a:lnTo>
                    <a:pt x="179070" y="24765"/>
                  </a:lnTo>
                  <a:lnTo>
                    <a:pt x="158115" y="24765"/>
                  </a:lnTo>
                  <a:lnTo>
                    <a:pt x="152400" y="15240"/>
                  </a:lnTo>
                  <a:lnTo>
                    <a:pt x="118110" y="17145"/>
                  </a:lnTo>
                  <a:lnTo>
                    <a:pt x="116205" y="5715"/>
                  </a:lnTo>
                  <a:lnTo>
                    <a:pt x="70485" y="7620"/>
                  </a:lnTo>
                  <a:lnTo>
                    <a:pt x="72390" y="0"/>
                  </a:lnTo>
                  <a:lnTo>
                    <a:pt x="0" y="3810"/>
                  </a:lnTo>
                </a:path>
              </a:pathLst>
            </a:cu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340" name="Freeform 339"/>
            <p:cNvSpPr/>
            <p:nvPr/>
          </p:nvSpPr>
          <p:spPr>
            <a:xfrm>
              <a:off x="6621780" y="1821504"/>
              <a:ext cx="2141220" cy="1650153"/>
            </a:xfrm>
            <a:custGeom>
              <a:avLst/>
              <a:gdLst>
                <a:gd name="connsiteX0" fmla="*/ 2141220 w 2141220"/>
                <a:gd name="connsiteY0" fmla="*/ 1230630 h 1230630"/>
                <a:gd name="connsiteX1" fmla="*/ 1861185 w 2141220"/>
                <a:gd name="connsiteY1" fmla="*/ 1203960 h 1230630"/>
                <a:gd name="connsiteX2" fmla="*/ 1866900 w 2141220"/>
                <a:gd name="connsiteY2" fmla="*/ 1175385 h 1230630"/>
                <a:gd name="connsiteX3" fmla="*/ 1704975 w 2141220"/>
                <a:gd name="connsiteY3" fmla="*/ 1177290 h 1230630"/>
                <a:gd name="connsiteX4" fmla="*/ 1706880 w 2141220"/>
                <a:gd name="connsiteY4" fmla="*/ 1148715 h 1230630"/>
                <a:gd name="connsiteX5" fmla="*/ 1693545 w 2141220"/>
                <a:gd name="connsiteY5" fmla="*/ 1148715 h 1230630"/>
                <a:gd name="connsiteX6" fmla="*/ 1689735 w 2141220"/>
                <a:gd name="connsiteY6" fmla="*/ 1082040 h 1230630"/>
                <a:gd name="connsiteX7" fmla="*/ 1670685 w 2141220"/>
                <a:gd name="connsiteY7" fmla="*/ 1080135 h 1230630"/>
                <a:gd name="connsiteX8" fmla="*/ 1666875 w 2141220"/>
                <a:gd name="connsiteY8" fmla="*/ 1049655 h 1230630"/>
                <a:gd name="connsiteX9" fmla="*/ 1638300 w 2141220"/>
                <a:gd name="connsiteY9" fmla="*/ 1053465 h 1230630"/>
                <a:gd name="connsiteX10" fmla="*/ 1638300 w 2141220"/>
                <a:gd name="connsiteY10" fmla="*/ 1036320 h 1230630"/>
                <a:gd name="connsiteX11" fmla="*/ 1581150 w 2141220"/>
                <a:gd name="connsiteY11" fmla="*/ 1034415 h 1230630"/>
                <a:gd name="connsiteX12" fmla="*/ 1577340 w 2141220"/>
                <a:gd name="connsiteY12" fmla="*/ 1000125 h 1230630"/>
                <a:gd name="connsiteX13" fmla="*/ 1541145 w 2141220"/>
                <a:gd name="connsiteY13" fmla="*/ 1002030 h 1230630"/>
                <a:gd name="connsiteX14" fmla="*/ 1543050 w 2141220"/>
                <a:gd name="connsiteY14" fmla="*/ 982980 h 1230630"/>
                <a:gd name="connsiteX15" fmla="*/ 1510665 w 2141220"/>
                <a:gd name="connsiteY15" fmla="*/ 982980 h 1230630"/>
                <a:gd name="connsiteX16" fmla="*/ 1504950 w 2141220"/>
                <a:gd name="connsiteY16" fmla="*/ 958215 h 1230630"/>
                <a:gd name="connsiteX17" fmla="*/ 1426845 w 2141220"/>
                <a:gd name="connsiteY17" fmla="*/ 956310 h 1230630"/>
                <a:gd name="connsiteX18" fmla="*/ 1426845 w 2141220"/>
                <a:gd name="connsiteY18" fmla="*/ 933450 h 1230630"/>
                <a:gd name="connsiteX19" fmla="*/ 1413510 w 2141220"/>
                <a:gd name="connsiteY19" fmla="*/ 933450 h 1230630"/>
                <a:gd name="connsiteX20" fmla="*/ 1409700 w 2141220"/>
                <a:gd name="connsiteY20" fmla="*/ 902970 h 1230630"/>
                <a:gd name="connsiteX21" fmla="*/ 1322070 w 2141220"/>
                <a:gd name="connsiteY21" fmla="*/ 902970 h 1230630"/>
                <a:gd name="connsiteX22" fmla="*/ 1327785 w 2141220"/>
                <a:gd name="connsiteY22" fmla="*/ 891540 h 1230630"/>
                <a:gd name="connsiteX23" fmla="*/ 1223010 w 2141220"/>
                <a:gd name="connsiteY23" fmla="*/ 889635 h 1230630"/>
                <a:gd name="connsiteX24" fmla="*/ 1224915 w 2141220"/>
                <a:gd name="connsiteY24" fmla="*/ 876300 h 1230630"/>
                <a:gd name="connsiteX25" fmla="*/ 1209675 w 2141220"/>
                <a:gd name="connsiteY25" fmla="*/ 876300 h 1230630"/>
                <a:gd name="connsiteX26" fmla="*/ 1205865 w 2141220"/>
                <a:gd name="connsiteY26" fmla="*/ 855345 h 1230630"/>
                <a:gd name="connsiteX27" fmla="*/ 1150620 w 2141220"/>
                <a:gd name="connsiteY27" fmla="*/ 853440 h 1230630"/>
                <a:gd name="connsiteX28" fmla="*/ 1146810 w 2141220"/>
                <a:gd name="connsiteY28" fmla="*/ 830580 h 1230630"/>
                <a:gd name="connsiteX29" fmla="*/ 1135380 w 2141220"/>
                <a:gd name="connsiteY29" fmla="*/ 830580 h 1230630"/>
                <a:gd name="connsiteX30" fmla="*/ 1135380 w 2141220"/>
                <a:gd name="connsiteY30" fmla="*/ 790575 h 1230630"/>
                <a:gd name="connsiteX31" fmla="*/ 1057275 w 2141220"/>
                <a:gd name="connsiteY31" fmla="*/ 790575 h 1230630"/>
                <a:gd name="connsiteX32" fmla="*/ 1057275 w 2141220"/>
                <a:gd name="connsiteY32" fmla="*/ 765810 h 1230630"/>
                <a:gd name="connsiteX33" fmla="*/ 1019175 w 2141220"/>
                <a:gd name="connsiteY33" fmla="*/ 767715 h 1230630"/>
                <a:gd name="connsiteX34" fmla="*/ 1019175 w 2141220"/>
                <a:gd name="connsiteY34" fmla="*/ 767715 h 1230630"/>
                <a:gd name="connsiteX35" fmla="*/ 963930 w 2141220"/>
                <a:gd name="connsiteY35" fmla="*/ 754380 h 1230630"/>
                <a:gd name="connsiteX36" fmla="*/ 962025 w 2141220"/>
                <a:gd name="connsiteY36" fmla="*/ 735330 h 1230630"/>
                <a:gd name="connsiteX37" fmla="*/ 933450 w 2141220"/>
                <a:gd name="connsiteY37" fmla="*/ 735330 h 1230630"/>
                <a:gd name="connsiteX38" fmla="*/ 935355 w 2141220"/>
                <a:gd name="connsiteY38" fmla="*/ 720090 h 1230630"/>
                <a:gd name="connsiteX39" fmla="*/ 861060 w 2141220"/>
                <a:gd name="connsiteY39" fmla="*/ 718185 h 1230630"/>
                <a:gd name="connsiteX40" fmla="*/ 864870 w 2141220"/>
                <a:gd name="connsiteY40" fmla="*/ 691515 h 1230630"/>
                <a:gd name="connsiteX41" fmla="*/ 840105 w 2141220"/>
                <a:gd name="connsiteY41" fmla="*/ 691515 h 1230630"/>
                <a:gd name="connsiteX42" fmla="*/ 838200 w 2141220"/>
                <a:gd name="connsiteY42" fmla="*/ 680085 h 1230630"/>
                <a:gd name="connsiteX43" fmla="*/ 777240 w 2141220"/>
                <a:gd name="connsiteY43" fmla="*/ 680085 h 1230630"/>
                <a:gd name="connsiteX44" fmla="*/ 781050 w 2141220"/>
                <a:gd name="connsiteY44" fmla="*/ 668655 h 1230630"/>
                <a:gd name="connsiteX45" fmla="*/ 723900 w 2141220"/>
                <a:gd name="connsiteY45" fmla="*/ 664845 h 1230630"/>
                <a:gd name="connsiteX46" fmla="*/ 723900 w 2141220"/>
                <a:gd name="connsiteY46" fmla="*/ 636270 h 1230630"/>
                <a:gd name="connsiteX47" fmla="*/ 687705 w 2141220"/>
                <a:gd name="connsiteY47" fmla="*/ 638175 h 1230630"/>
                <a:gd name="connsiteX48" fmla="*/ 687705 w 2141220"/>
                <a:gd name="connsiteY48" fmla="*/ 630555 h 1230630"/>
                <a:gd name="connsiteX49" fmla="*/ 668655 w 2141220"/>
                <a:gd name="connsiteY49" fmla="*/ 628650 h 1230630"/>
                <a:gd name="connsiteX50" fmla="*/ 666750 w 2141220"/>
                <a:gd name="connsiteY50" fmla="*/ 617220 h 1230630"/>
                <a:gd name="connsiteX51" fmla="*/ 655320 w 2141220"/>
                <a:gd name="connsiteY51" fmla="*/ 617220 h 1230630"/>
                <a:gd name="connsiteX52" fmla="*/ 657225 w 2141220"/>
                <a:gd name="connsiteY52" fmla="*/ 600075 h 1230630"/>
                <a:gd name="connsiteX53" fmla="*/ 649605 w 2141220"/>
                <a:gd name="connsiteY53" fmla="*/ 601980 h 1230630"/>
                <a:gd name="connsiteX54" fmla="*/ 647700 w 2141220"/>
                <a:gd name="connsiteY54" fmla="*/ 581025 h 1230630"/>
                <a:gd name="connsiteX55" fmla="*/ 640080 w 2141220"/>
                <a:gd name="connsiteY55" fmla="*/ 582930 h 1230630"/>
                <a:gd name="connsiteX56" fmla="*/ 645795 w 2141220"/>
                <a:gd name="connsiteY56" fmla="*/ 575310 h 1230630"/>
                <a:gd name="connsiteX57" fmla="*/ 619125 w 2141220"/>
                <a:gd name="connsiteY57" fmla="*/ 575310 h 1230630"/>
                <a:gd name="connsiteX58" fmla="*/ 622935 w 2141220"/>
                <a:gd name="connsiteY58" fmla="*/ 558165 h 1230630"/>
                <a:gd name="connsiteX59" fmla="*/ 596265 w 2141220"/>
                <a:gd name="connsiteY59" fmla="*/ 558165 h 1230630"/>
                <a:gd name="connsiteX60" fmla="*/ 596265 w 2141220"/>
                <a:gd name="connsiteY60" fmla="*/ 546735 h 1230630"/>
                <a:gd name="connsiteX61" fmla="*/ 590550 w 2141220"/>
                <a:gd name="connsiteY61" fmla="*/ 544830 h 1230630"/>
                <a:gd name="connsiteX62" fmla="*/ 590550 w 2141220"/>
                <a:gd name="connsiteY62" fmla="*/ 535305 h 1230630"/>
                <a:gd name="connsiteX63" fmla="*/ 552450 w 2141220"/>
                <a:gd name="connsiteY63" fmla="*/ 533400 h 1230630"/>
                <a:gd name="connsiteX64" fmla="*/ 554355 w 2141220"/>
                <a:gd name="connsiteY64" fmla="*/ 495300 h 1230630"/>
                <a:gd name="connsiteX65" fmla="*/ 497205 w 2141220"/>
                <a:gd name="connsiteY65" fmla="*/ 495300 h 1230630"/>
                <a:gd name="connsiteX66" fmla="*/ 497205 w 2141220"/>
                <a:gd name="connsiteY66" fmla="*/ 485775 h 1230630"/>
                <a:gd name="connsiteX67" fmla="*/ 459105 w 2141220"/>
                <a:gd name="connsiteY67" fmla="*/ 485775 h 1230630"/>
                <a:gd name="connsiteX68" fmla="*/ 459105 w 2141220"/>
                <a:gd name="connsiteY68" fmla="*/ 457200 h 1230630"/>
                <a:gd name="connsiteX69" fmla="*/ 440055 w 2141220"/>
                <a:gd name="connsiteY69" fmla="*/ 457200 h 1230630"/>
                <a:gd name="connsiteX70" fmla="*/ 440055 w 2141220"/>
                <a:gd name="connsiteY70" fmla="*/ 443865 h 1230630"/>
                <a:gd name="connsiteX71" fmla="*/ 407670 w 2141220"/>
                <a:gd name="connsiteY71" fmla="*/ 443865 h 1230630"/>
                <a:gd name="connsiteX72" fmla="*/ 407670 w 2141220"/>
                <a:gd name="connsiteY72" fmla="*/ 428625 h 1230630"/>
                <a:gd name="connsiteX73" fmla="*/ 400050 w 2141220"/>
                <a:gd name="connsiteY73" fmla="*/ 424815 h 1230630"/>
                <a:gd name="connsiteX74" fmla="*/ 398145 w 2141220"/>
                <a:gd name="connsiteY74" fmla="*/ 411480 h 1230630"/>
                <a:gd name="connsiteX75" fmla="*/ 390525 w 2141220"/>
                <a:gd name="connsiteY75" fmla="*/ 409575 h 1230630"/>
                <a:gd name="connsiteX76" fmla="*/ 390525 w 2141220"/>
                <a:gd name="connsiteY76" fmla="*/ 400050 h 1230630"/>
                <a:gd name="connsiteX77" fmla="*/ 382905 w 2141220"/>
                <a:gd name="connsiteY77" fmla="*/ 394335 h 1230630"/>
                <a:gd name="connsiteX78" fmla="*/ 384810 w 2141220"/>
                <a:gd name="connsiteY78" fmla="*/ 386715 h 1230630"/>
                <a:gd name="connsiteX79" fmla="*/ 363855 w 2141220"/>
                <a:gd name="connsiteY79" fmla="*/ 384810 h 1230630"/>
                <a:gd name="connsiteX80" fmla="*/ 365760 w 2141220"/>
                <a:gd name="connsiteY80" fmla="*/ 371475 h 1230630"/>
                <a:gd name="connsiteX81" fmla="*/ 360045 w 2141220"/>
                <a:gd name="connsiteY81" fmla="*/ 371475 h 1230630"/>
                <a:gd name="connsiteX82" fmla="*/ 358140 w 2141220"/>
                <a:gd name="connsiteY82" fmla="*/ 361950 h 1230630"/>
                <a:gd name="connsiteX83" fmla="*/ 344805 w 2141220"/>
                <a:gd name="connsiteY83" fmla="*/ 358140 h 1230630"/>
                <a:gd name="connsiteX84" fmla="*/ 342900 w 2141220"/>
                <a:gd name="connsiteY84" fmla="*/ 348615 h 1230630"/>
                <a:gd name="connsiteX85" fmla="*/ 331470 w 2141220"/>
                <a:gd name="connsiteY85" fmla="*/ 344805 h 1230630"/>
                <a:gd name="connsiteX86" fmla="*/ 331470 w 2141220"/>
                <a:gd name="connsiteY86" fmla="*/ 333375 h 1230630"/>
                <a:gd name="connsiteX87" fmla="*/ 318135 w 2141220"/>
                <a:gd name="connsiteY87" fmla="*/ 333375 h 1230630"/>
                <a:gd name="connsiteX88" fmla="*/ 318135 w 2141220"/>
                <a:gd name="connsiteY88" fmla="*/ 323850 h 1230630"/>
                <a:gd name="connsiteX89" fmla="*/ 312420 w 2141220"/>
                <a:gd name="connsiteY89" fmla="*/ 320040 h 1230630"/>
                <a:gd name="connsiteX90" fmla="*/ 306705 w 2141220"/>
                <a:gd name="connsiteY90" fmla="*/ 306705 h 1230630"/>
                <a:gd name="connsiteX91" fmla="*/ 300990 w 2141220"/>
                <a:gd name="connsiteY91" fmla="*/ 304800 h 1230630"/>
                <a:gd name="connsiteX92" fmla="*/ 295275 w 2141220"/>
                <a:gd name="connsiteY92" fmla="*/ 293370 h 1230630"/>
                <a:gd name="connsiteX93" fmla="*/ 287655 w 2141220"/>
                <a:gd name="connsiteY93" fmla="*/ 289560 h 1230630"/>
                <a:gd name="connsiteX94" fmla="*/ 287655 w 2141220"/>
                <a:gd name="connsiteY94" fmla="*/ 281940 h 1230630"/>
                <a:gd name="connsiteX95" fmla="*/ 278130 w 2141220"/>
                <a:gd name="connsiteY95" fmla="*/ 276225 h 1230630"/>
                <a:gd name="connsiteX96" fmla="*/ 276225 w 2141220"/>
                <a:gd name="connsiteY96" fmla="*/ 259080 h 1230630"/>
                <a:gd name="connsiteX97" fmla="*/ 268605 w 2141220"/>
                <a:gd name="connsiteY97" fmla="*/ 259080 h 1230630"/>
                <a:gd name="connsiteX98" fmla="*/ 272415 w 2141220"/>
                <a:gd name="connsiteY98" fmla="*/ 249555 h 1230630"/>
                <a:gd name="connsiteX99" fmla="*/ 259080 w 2141220"/>
                <a:gd name="connsiteY99" fmla="*/ 249555 h 1230630"/>
                <a:gd name="connsiteX100" fmla="*/ 260985 w 2141220"/>
                <a:gd name="connsiteY100" fmla="*/ 234315 h 1230630"/>
                <a:gd name="connsiteX101" fmla="*/ 245745 w 2141220"/>
                <a:gd name="connsiteY101" fmla="*/ 236220 h 1230630"/>
                <a:gd name="connsiteX102" fmla="*/ 245745 w 2141220"/>
                <a:gd name="connsiteY102" fmla="*/ 205740 h 1230630"/>
                <a:gd name="connsiteX103" fmla="*/ 209550 w 2141220"/>
                <a:gd name="connsiteY103" fmla="*/ 207645 h 1230630"/>
                <a:gd name="connsiteX104" fmla="*/ 213360 w 2141220"/>
                <a:gd name="connsiteY104" fmla="*/ 192405 h 1230630"/>
                <a:gd name="connsiteX105" fmla="*/ 179070 w 2141220"/>
                <a:gd name="connsiteY105" fmla="*/ 186690 h 1230630"/>
                <a:gd name="connsiteX106" fmla="*/ 180975 w 2141220"/>
                <a:gd name="connsiteY106" fmla="*/ 165735 h 1230630"/>
                <a:gd name="connsiteX107" fmla="*/ 161925 w 2141220"/>
                <a:gd name="connsiteY107" fmla="*/ 165735 h 1230630"/>
                <a:gd name="connsiteX108" fmla="*/ 156210 w 2141220"/>
                <a:gd name="connsiteY108" fmla="*/ 152400 h 1230630"/>
                <a:gd name="connsiteX109" fmla="*/ 127635 w 2141220"/>
                <a:gd name="connsiteY109" fmla="*/ 152400 h 1230630"/>
                <a:gd name="connsiteX110" fmla="*/ 123825 w 2141220"/>
                <a:gd name="connsiteY110" fmla="*/ 140970 h 1230630"/>
                <a:gd name="connsiteX111" fmla="*/ 123825 w 2141220"/>
                <a:gd name="connsiteY111" fmla="*/ 135255 h 1230630"/>
                <a:gd name="connsiteX112" fmla="*/ 123825 w 2141220"/>
                <a:gd name="connsiteY112" fmla="*/ 123825 h 1230630"/>
                <a:gd name="connsiteX113" fmla="*/ 127635 w 2141220"/>
                <a:gd name="connsiteY113" fmla="*/ 106680 h 1230630"/>
                <a:gd name="connsiteX114" fmla="*/ 104775 w 2141220"/>
                <a:gd name="connsiteY114" fmla="*/ 110490 h 1230630"/>
                <a:gd name="connsiteX115" fmla="*/ 106680 w 2141220"/>
                <a:gd name="connsiteY115" fmla="*/ 93345 h 1230630"/>
                <a:gd name="connsiteX116" fmla="*/ 93345 w 2141220"/>
                <a:gd name="connsiteY116" fmla="*/ 93345 h 1230630"/>
                <a:gd name="connsiteX117" fmla="*/ 95250 w 2141220"/>
                <a:gd name="connsiteY117" fmla="*/ 72390 h 1230630"/>
                <a:gd name="connsiteX118" fmla="*/ 81915 w 2141220"/>
                <a:gd name="connsiteY118" fmla="*/ 70485 h 1230630"/>
                <a:gd name="connsiteX119" fmla="*/ 78105 w 2141220"/>
                <a:gd name="connsiteY119" fmla="*/ 51435 h 1230630"/>
                <a:gd name="connsiteX120" fmla="*/ 70485 w 2141220"/>
                <a:gd name="connsiteY120" fmla="*/ 47625 h 1230630"/>
                <a:gd name="connsiteX121" fmla="*/ 70485 w 2141220"/>
                <a:gd name="connsiteY121" fmla="*/ 28575 h 1230630"/>
                <a:gd name="connsiteX122" fmla="*/ 43815 w 2141220"/>
                <a:gd name="connsiteY122" fmla="*/ 28575 h 1230630"/>
                <a:gd name="connsiteX123" fmla="*/ 43815 w 2141220"/>
                <a:gd name="connsiteY123" fmla="*/ 17145 h 1230630"/>
                <a:gd name="connsiteX124" fmla="*/ 32385 w 2141220"/>
                <a:gd name="connsiteY124" fmla="*/ 17145 h 1230630"/>
                <a:gd name="connsiteX125" fmla="*/ 30480 w 2141220"/>
                <a:gd name="connsiteY125" fmla="*/ 0 h 1230630"/>
                <a:gd name="connsiteX126" fmla="*/ 0 w 2141220"/>
                <a:gd name="connsiteY126" fmla="*/ 0 h 1230630"/>
                <a:gd name="connsiteX0" fmla="*/ 2141220 w 2141220"/>
                <a:gd name="connsiteY0" fmla="*/ 1230630 h 1230630"/>
                <a:gd name="connsiteX1" fmla="*/ 1861185 w 2141220"/>
                <a:gd name="connsiteY1" fmla="*/ 1203960 h 1230630"/>
                <a:gd name="connsiteX2" fmla="*/ 1866900 w 2141220"/>
                <a:gd name="connsiteY2" fmla="*/ 1175385 h 1230630"/>
                <a:gd name="connsiteX3" fmla="*/ 1704975 w 2141220"/>
                <a:gd name="connsiteY3" fmla="*/ 1177290 h 1230630"/>
                <a:gd name="connsiteX4" fmla="*/ 1706880 w 2141220"/>
                <a:gd name="connsiteY4" fmla="*/ 1148715 h 1230630"/>
                <a:gd name="connsiteX5" fmla="*/ 1693545 w 2141220"/>
                <a:gd name="connsiteY5" fmla="*/ 1148715 h 1230630"/>
                <a:gd name="connsiteX6" fmla="*/ 1689735 w 2141220"/>
                <a:gd name="connsiteY6" fmla="*/ 1082040 h 1230630"/>
                <a:gd name="connsiteX7" fmla="*/ 1670685 w 2141220"/>
                <a:gd name="connsiteY7" fmla="*/ 1080135 h 1230630"/>
                <a:gd name="connsiteX8" fmla="*/ 1666875 w 2141220"/>
                <a:gd name="connsiteY8" fmla="*/ 1049655 h 1230630"/>
                <a:gd name="connsiteX9" fmla="*/ 1638300 w 2141220"/>
                <a:gd name="connsiteY9" fmla="*/ 1053465 h 1230630"/>
                <a:gd name="connsiteX10" fmla="*/ 1638300 w 2141220"/>
                <a:gd name="connsiteY10" fmla="*/ 1036320 h 1230630"/>
                <a:gd name="connsiteX11" fmla="*/ 1581150 w 2141220"/>
                <a:gd name="connsiteY11" fmla="*/ 1034415 h 1230630"/>
                <a:gd name="connsiteX12" fmla="*/ 1577340 w 2141220"/>
                <a:gd name="connsiteY12" fmla="*/ 1000125 h 1230630"/>
                <a:gd name="connsiteX13" fmla="*/ 1541145 w 2141220"/>
                <a:gd name="connsiteY13" fmla="*/ 1002030 h 1230630"/>
                <a:gd name="connsiteX14" fmla="*/ 1543050 w 2141220"/>
                <a:gd name="connsiteY14" fmla="*/ 982980 h 1230630"/>
                <a:gd name="connsiteX15" fmla="*/ 1510665 w 2141220"/>
                <a:gd name="connsiteY15" fmla="*/ 982980 h 1230630"/>
                <a:gd name="connsiteX16" fmla="*/ 1504950 w 2141220"/>
                <a:gd name="connsiteY16" fmla="*/ 958215 h 1230630"/>
                <a:gd name="connsiteX17" fmla="*/ 1426845 w 2141220"/>
                <a:gd name="connsiteY17" fmla="*/ 956310 h 1230630"/>
                <a:gd name="connsiteX18" fmla="*/ 1426845 w 2141220"/>
                <a:gd name="connsiteY18" fmla="*/ 933450 h 1230630"/>
                <a:gd name="connsiteX19" fmla="*/ 1413510 w 2141220"/>
                <a:gd name="connsiteY19" fmla="*/ 933450 h 1230630"/>
                <a:gd name="connsiteX20" fmla="*/ 1409700 w 2141220"/>
                <a:gd name="connsiteY20" fmla="*/ 902970 h 1230630"/>
                <a:gd name="connsiteX21" fmla="*/ 1322070 w 2141220"/>
                <a:gd name="connsiteY21" fmla="*/ 902970 h 1230630"/>
                <a:gd name="connsiteX22" fmla="*/ 1327785 w 2141220"/>
                <a:gd name="connsiteY22" fmla="*/ 891540 h 1230630"/>
                <a:gd name="connsiteX23" fmla="*/ 1223010 w 2141220"/>
                <a:gd name="connsiteY23" fmla="*/ 889635 h 1230630"/>
                <a:gd name="connsiteX24" fmla="*/ 1224915 w 2141220"/>
                <a:gd name="connsiteY24" fmla="*/ 876300 h 1230630"/>
                <a:gd name="connsiteX25" fmla="*/ 1209675 w 2141220"/>
                <a:gd name="connsiteY25" fmla="*/ 876300 h 1230630"/>
                <a:gd name="connsiteX26" fmla="*/ 1205865 w 2141220"/>
                <a:gd name="connsiteY26" fmla="*/ 855345 h 1230630"/>
                <a:gd name="connsiteX27" fmla="*/ 1150620 w 2141220"/>
                <a:gd name="connsiteY27" fmla="*/ 853440 h 1230630"/>
                <a:gd name="connsiteX28" fmla="*/ 1146810 w 2141220"/>
                <a:gd name="connsiteY28" fmla="*/ 830580 h 1230630"/>
                <a:gd name="connsiteX29" fmla="*/ 1135380 w 2141220"/>
                <a:gd name="connsiteY29" fmla="*/ 830580 h 1230630"/>
                <a:gd name="connsiteX30" fmla="*/ 1135380 w 2141220"/>
                <a:gd name="connsiteY30" fmla="*/ 790575 h 1230630"/>
                <a:gd name="connsiteX31" fmla="*/ 1057275 w 2141220"/>
                <a:gd name="connsiteY31" fmla="*/ 790575 h 1230630"/>
                <a:gd name="connsiteX32" fmla="*/ 1057275 w 2141220"/>
                <a:gd name="connsiteY32" fmla="*/ 765810 h 1230630"/>
                <a:gd name="connsiteX33" fmla="*/ 1019175 w 2141220"/>
                <a:gd name="connsiteY33" fmla="*/ 767715 h 1230630"/>
                <a:gd name="connsiteX34" fmla="*/ 1019175 w 2141220"/>
                <a:gd name="connsiteY34" fmla="*/ 767715 h 1230630"/>
                <a:gd name="connsiteX35" fmla="*/ 963930 w 2141220"/>
                <a:gd name="connsiteY35" fmla="*/ 754380 h 1230630"/>
                <a:gd name="connsiteX36" fmla="*/ 962025 w 2141220"/>
                <a:gd name="connsiteY36" fmla="*/ 735330 h 1230630"/>
                <a:gd name="connsiteX37" fmla="*/ 933450 w 2141220"/>
                <a:gd name="connsiteY37" fmla="*/ 735330 h 1230630"/>
                <a:gd name="connsiteX38" fmla="*/ 935355 w 2141220"/>
                <a:gd name="connsiteY38" fmla="*/ 720090 h 1230630"/>
                <a:gd name="connsiteX39" fmla="*/ 861060 w 2141220"/>
                <a:gd name="connsiteY39" fmla="*/ 718185 h 1230630"/>
                <a:gd name="connsiteX40" fmla="*/ 864870 w 2141220"/>
                <a:gd name="connsiteY40" fmla="*/ 691515 h 1230630"/>
                <a:gd name="connsiteX41" fmla="*/ 840105 w 2141220"/>
                <a:gd name="connsiteY41" fmla="*/ 691515 h 1230630"/>
                <a:gd name="connsiteX42" fmla="*/ 838200 w 2141220"/>
                <a:gd name="connsiteY42" fmla="*/ 680085 h 1230630"/>
                <a:gd name="connsiteX43" fmla="*/ 777240 w 2141220"/>
                <a:gd name="connsiteY43" fmla="*/ 680085 h 1230630"/>
                <a:gd name="connsiteX44" fmla="*/ 781050 w 2141220"/>
                <a:gd name="connsiteY44" fmla="*/ 668655 h 1230630"/>
                <a:gd name="connsiteX45" fmla="*/ 723900 w 2141220"/>
                <a:gd name="connsiteY45" fmla="*/ 664845 h 1230630"/>
                <a:gd name="connsiteX46" fmla="*/ 723900 w 2141220"/>
                <a:gd name="connsiteY46" fmla="*/ 636270 h 1230630"/>
                <a:gd name="connsiteX47" fmla="*/ 687705 w 2141220"/>
                <a:gd name="connsiteY47" fmla="*/ 638175 h 1230630"/>
                <a:gd name="connsiteX48" fmla="*/ 687705 w 2141220"/>
                <a:gd name="connsiteY48" fmla="*/ 630555 h 1230630"/>
                <a:gd name="connsiteX49" fmla="*/ 668655 w 2141220"/>
                <a:gd name="connsiteY49" fmla="*/ 628650 h 1230630"/>
                <a:gd name="connsiteX50" fmla="*/ 666750 w 2141220"/>
                <a:gd name="connsiteY50" fmla="*/ 617220 h 1230630"/>
                <a:gd name="connsiteX51" fmla="*/ 655320 w 2141220"/>
                <a:gd name="connsiteY51" fmla="*/ 617220 h 1230630"/>
                <a:gd name="connsiteX52" fmla="*/ 657225 w 2141220"/>
                <a:gd name="connsiteY52" fmla="*/ 600075 h 1230630"/>
                <a:gd name="connsiteX53" fmla="*/ 649605 w 2141220"/>
                <a:gd name="connsiteY53" fmla="*/ 601980 h 1230630"/>
                <a:gd name="connsiteX54" fmla="*/ 647700 w 2141220"/>
                <a:gd name="connsiteY54" fmla="*/ 581025 h 1230630"/>
                <a:gd name="connsiteX55" fmla="*/ 640080 w 2141220"/>
                <a:gd name="connsiteY55" fmla="*/ 582930 h 1230630"/>
                <a:gd name="connsiteX56" fmla="*/ 645795 w 2141220"/>
                <a:gd name="connsiteY56" fmla="*/ 575310 h 1230630"/>
                <a:gd name="connsiteX57" fmla="*/ 619125 w 2141220"/>
                <a:gd name="connsiteY57" fmla="*/ 575310 h 1230630"/>
                <a:gd name="connsiteX58" fmla="*/ 622935 w 2141220"/>
                <a:gd name="connsiteY58" fmla="*/ 558165 h 1230630"/>
                <a:gd name="connsiteX59" fmla="*/ 596265 w 2141220"/>
                <a:gd name="connsiteY59" fmla="*/ 558165 h 1230630"/>
                <a:gd name="connsiteX60" fmla="*/ 596265 w 2141220"/>
                <a:gd name="connsiteY60" fmla="*/ 546735 h 1230630"/>
                <a:gd name="connsiteX61" fmla="*/ 590550 w 2141220"/>
                <a:gd name="connsiteY61" fmla="*/ 544830 h 1230630"/>
                <a:gd name="connsiteX62" fmla="*/ 590550 w 2141220"/>
                <a:gd name="connsiteY62" fmla="*/ 535305 h 1230630"/>
                <a:gd name="connsiteX63" fmla="*/ 552450 w 2141220"/>
                <a:gd name="connsiteY63" fmla="*/ 533400 h 1230630"/>
                <a:gd name="connsiteX64" fmla="*/ 554355 w 2141220"/>
                <a:gd name="connsiteY64" fmla="*/ 495300 h 1230630"/>
                <a:gd name="connsiteX65" fmla="*/ 497205 w 2141220"/>
                <a:gd name="connsiteY65" fmla="*/ 495300 h 1230630"/>
                <a:gd name="connsiteX66" fmla="*/ 497205 w 2141220"/>
                <a:gd name="connsiteY66" fmla="*/ 485775 h 1230630"/>
                <a:gd name="connsiteX67" fmla="*/ 459105 w 2141220"/>
                <a:gd name="connsiteY67" fmla="*/ 485775 h 1230630"/>
                <a:gd name="connsiteX68" fmla="*/ 459105 w 2141220"/>
                <a:gd name="connsiteY68" fmla="*/ 457200 h 1230630"/>
                <a:gd name="connsiteX69" fmla="*/ 440055 w 2141220"/>
                <a:gd name="connsiteY69" fmla="*/ 457200 h 1230630"/>
                <a:gd name="connsiteX70" fmla="*/ 440055 w 2141220"/>
                <a:gd name="connsiteY70" fmla="*/ 443865 h 1230630"/>
                <a:gd name="connsiteX71" fmla="*/ 407670 w 2141220"/>
                <a:gd name="connsiteY71" fmla="*/ 443865 h 1230630"/>
                <a:gd name="connsiteX72" fmla="*/ 407670 w 2141220"/>
                <a:gd name="connsiteY72" fmla="*/ 428625 h 1230630"/>
                <a:gd name="connsiteX73" fmla="*/ 400050 w 2141220"/>
                <a:gd name="connsiteY73" fmla="*/ 424815 h 1230630"/>
                <a:gd name="connsiteX74" fmla="*/ 398145 w 2141220"/>
                <a:gd name="connsiteY74" fmla="*/ 411480 h 1230630"/>
                <a:gd name="connsiteX75" fmla="*/ 390525 w 2141220"/>
                <a:gd name="connsiteY75" fmla="*/ 409575 h 1230630"/>
                <a:gd name="connsiteX76" fmla="*/ 390525 w 2141220"/>
                <a:gd name="connsiteY76" fmla="*/ 400050 h 1230630"/>
                <a:gd name="connsiteX77" fmla="*/ 382905 w 2141220"/>
                <a:gd name="connsiteY77" fmla="*/ 394335 h 1230630"/>
                <a:gd name="connsiteX78" fmla="*/ 384810 w 2141220"/>
                <a:gd name="connsiteY78" fmla="*/ 386715 h 1230630"/>
                <a:gd name="connsiteX79" fmla="*/ 363855 w 2141220"/>
                <a:gd name="connsiteY79" fmla="*/ 384810 h 1230630"/>
                <a:gd name="connsiteX80" fmla="*/ 365760 w 2141220"/>
                <a:gd name="connsiteY80" fmla="*/ 371475 h 1230630"/>
                <a:gd name="connsiteX81" fmla="*/ 360045 w 2141220"/>
                <a:gd name="connsiteY81" fmla="*/ 371475 h 1230630"/>
                <a:gd name="connsiteX82" fmla="*/ 358140 w 2141220"/>
                <a:gd name="connsiteY82" fmla="*/ 361950 h 1230630"/>
                <a:gd name="connsiteX83" fmla="*/ 344805 w 2141220"/>
                <a:gd name="connsiteY83" fmla="*/ 358140 h 1230630"/>
                <a:gd name="connsiteX84" fmla="*/ 342900 w 2141220"/>
                <a:gd name="connsiteY84" fmla="*/ 348615 h 1230630"/>
                <a:gd name="connsiteX85" fmla="*/ 331470 w 2141220"/>
                <a:gd name="connsiteY85" fmla="*/ 344805 h 1230630"/>
                <a:gd name="connsiteX86" fmla="*/ 331470 w 2141220"/>
                <a:gd name="connsiteY86" fmla="*/ 333375 h 1230630"/>
                <a:gd name="connsiteX87" fmla="*/ 318135 w 2141220"/>
                <a:gd name="connsiteY87" fmla="*/ 333375 h 1230630"/>
                <a:gd name="connsiteX88" fmla="*/ 318135 w 2141220"/>
                <a:gd name="connsiteY88" fmla="*/ 323850 h 1230630"/>
                <a:gd name="connsiteX89" fmla="*/ 312420 w 2141220"/>
                <a:gd name="connsiteY89" fmla="*/ 320040 h 1230630"/>
                <a:gd name="connsiteX90" fmla="*/ 306705 w 2141220"/>
                <a:gd name="connsiteY90" fmla="*/ 306705 h 1230630"/>
                <a:gd name="connsiteX91" fmla="*/ 300990 w 2141220"/>
                <a:gd name="connsiteY91" fmla="*/ 304800 h 1230630"/>
                <a:gd name="connsiteX92" fmla="*/ 295275 w 2141220"/>
                <a:gd name="connsiteY92" fmla="*/ 293370 h 1230630"/>
                <a:gd name="connsiteX93" fmla="*/ 287655 w 2141220"/>
                <a:gd name="connsiteY93" fmla="*/ 289560 h 1230630"/>
                <a:gd name="connsiteX94" fmla="*/ 287655 w 2141220"/>
                <a:gd name="connsiteY94" fmla="*/ 281940 h 1230630"/>
                <a:gd name="connsiteX95" fmla="*/ 278130 w 2141220"/>
                <a:gd name="connsiteY95" fmla="*/ 276225 h 1230630"/>
                <a:gd name="connsiteX96" fmla="*/ 276225 w 2141220"/>
                <a:gd name="connsiteY96" fmla="*/ 259080 h 1230630"/>
                <a:gd name="connsiteX97" fmla="*/ 268605 w 2141220"/>
                <a:gd name="connsiteY97" fmla="*/ 259080 h 1230630"/>
                <a:gd name="connsiteX98" fmla="*/ 272415 w 2141220"/>
                <a:gd name="connsiteY98" fmla="*/ 249555 h 1230630"/>
                <a:gd name="connsiteX99" fmla="*/ 259080 w 2141220"/>
                <a:gd name="connsiteY99" fmla="*/ 249555 h 1230630"/>
                <a:gd name="connsiteX100" fmla="*/ 260985 w 2141220"/>
                <a:gd name="connsiteY100" fmla="*/ 234315 h 1230630"/>
                <a:gd name="connsiteX101" fmla="*/ 245745 w 2141220"/>
                <a:gd name="connsiteY101" fmla="*/ 236220 h 1230630"/>
                <a:gd name="connsiteX102" fmla="*/ 245745 w 2141220"/>
                <a:gd name="connsiteY102" fmla="*/ 205740 h 1230630"/>
                <a:gd name="connsiteX103" fmla="*/ 209550 w 2141220"/>
                <a:gd name="connsiteY103" fmla="*/ 207645 h 1230630"/>
                <a:gd name="connsiteX104" fmla="*/ 213360 w 2141220"/>
                <a:gd name="connsiteY104" fmla="*/ 192405 h 1230630"/>
                <a:gd name="connsiteX105" fmla="*/ 179070 w 2141220"/>
                <a:gd name="connsiteY105" fmla="*/ 186690 h 1230630"/>
                <a:gd name="connsiteX106" fmla="*/ 180975 w 2141220"/>
                <a:gd name="connsiteY106" fmla="*/ 165735 h 1230630"/>
                <a:gd name="connsiteX107" fmla="*/ 161925 w 2141220"/>
                <a:gd name="connsiteY107" fmla="*/ 165735 h 1230630"/>
                <a:gd name="connsiteX108" fmla="*/ 156210 w 2141220"/>
                <a:gd name="connsiteY108" fmla="*/ 152400 h 1230630"/>
                <a:gd name="connsiteX109" fmla="*/ 127635 w 2141220"/>
                <a:gd name="connsiteY109" fmla="*/ 152400 h 1230630"/>
                <a:gd name="connsiteX110" fmla="*/ 123825 w 2141220"/>
                <a:gd name="connsiteY110" fmla="*/ 140970 h 1230630"/>
                <a:gd name="connsiteX111" fmla="*/ 123825 w 2141220"/>
                <a:gd name="connsiteY111" fmla="*/ 135255 h 1230630"/>
                <a:gd name="connsiteX112" fmla="*/ 123825 w 2141220"/>
                <a:gd name="connsiteY112" fmla="*/ 123825 h 1230630"/>
                <a:gd name="connsiteX113" fmla="*/ 125730 w 2141220"/>
                <a:gd name="connsiteY113" fmla="*/ 114300 h 1230630"/>
                <a:gd name="connsiteX114" fmla="*/ 104775 w 2141220"/>
                <a:gd name="connsiteY114" fmla="*/ 110490 h 1230630"/>
                <a:gd name="connsiteX115" fmla="*/ 106680 w 2141220"/>
                <a:gd name="connsiteY115" fmla="*/ 93345 h 1230630"/>
                <a:gd name="connsiteX116" fmla="*/ 93345 w 2141220"/>
                <a:gd name="connsiteY116" fmla="*/ 93345 h 1230630"/>
                <a:gd name="connsiteX117" fmla="*/ 95250 w 2141220"/>
                <a:gd name="connsiteY117" fmla="*/ 72390 h 1230630"/>
                <a:gd name="connsiteX118" fmla="*/ 81915 w 2141220"/>
                <a:gd name="connsiteY118" fmla="*/ 70485 h 1230630"/>
                <a:gd name="connsiteX119" fmla="*/ 78105 w 2141220"/>
                <a:gd name="connsiteY119" fmla="*/ 51435 h 1230630"/>
                <a:gd name="connsiteX120" fmla="*/ 70485 w 2141220"/>
                <a:gd name="connsiteY120" fmla="*/ 47625 h 1230630"/>
                <a:gd name="connsiteX121" fmla="*/ 70485 w 2141220"/>
                <a:gd name="connsiteY121" fmla="*/ 28575 h 1230630"/>
                <a:gd name="connsiteX122" fmla="*/ 43815 w 2141220"/>
                <a:gd name="connsiteY122" fmla="*/ 28575 h 1230630"/>
                <a:gd name="connsiteX123" fmla="*/ 43815 w 2141220"/>
                <a:gd name="connsiteY123" fmla="*/ 17145 h 1230630"/>
                <a:gd name="connsiteX124" fmla="*/ 32385 w 2141220"/>
                <a:gd name="connsiteY124" fmla="*/ 17145 h 1230630"/>
                <a:gd name="connsiteX125" fmla="*/ 30480 w 2141220"/>
                <a:gd name="connsiteY125" fmla="*/ 0 h 1230630"/>
                <a:gd name="connsiteX126" fmla="*/ 0 w 2141220"/>
                <a:gd name="connsiteY126" fmla="*/ 0 h 1230630"/>
                <a:gd name="connsiteX0" fmla="*/ 2141220 w 2141220"/>
                <a:gd name="connsiteY0" fmla="*/ 1230630 h 1230630"/>
                <a:gd name="connsiteX1" fmla="*/ 1861185 w 2141220"/>
                <a:gd name="connsiteY1" fmla="*/ 1203960 h 1230630"/>
                <a:gd name="connsiteX2" fmla="*/ 1866900 w 2141220"/>
                <a:gd name="connsiteY2" fmla="*/ 1175385 h 1230630"/>
                <a:gd name="connsiteX3" fmla="*/ 1704975 w 2141220"/>
                <a:gd name="connsiteY3" fmla="*/ 1177290 h 1230630"/>
                <a:gd name="connsiteX4" fmla="*/ 1706880 w 2141220"/>
                <a:gd name="connsiteY4" fmla="*/ 1148715 h 1230630"/>
                <a:gd name="connsiteX5" fmla="*/ 1693545 w 2141220"/>
                <a:gd name="connsiteY5" fmla="*/ 1148715 h 1230630"/>
                <a:gd name="connsiteX6" fmla="*/ 1689735 w 2141220"/>
                <a:gd name="connsiteY6" fmla="*/ 1082040 h 1230630"/>
                <a:gd name="connsiteX7" fmla="*/ 1670685 w 2141220"/>
                <a:gd name="connsiteY7" fmla="*/ 1080135 h 1230630"/>
                <a:gd name="connsiteX8" fmla="*/ 1666875 w 2141220"/>
                <a:gd name="connsiteY8" fmla="*/ 1049655 h 1230630"/>
                <a:gd name="connsiteX9" fmla="*/ 1638300 w 2141220"/>
                <a:gd name="connsiteY9" fmla="*/ 1053465 h 1230630"/>
                <a:gd name="connsiteX10" fmla="*/ 1638300 w 2141220"/>
                <a:gd name="connsiteY10" fmla="*/ 1036320 h 1230630"/>
                <a:gd name="connsiteX11" fmla="*/ 1581150 w 2141220"/>
                <a:gd name="connsiteY11" fmla="*/ 1034415 h 1230630"/>
                <a:gd name="connsiteX12" fmla="*/ 1577340 w 2141220"/>
                <a:gd name="connsiteY12" fmla="*/ 1000125 h 1230630"/>
                <a:gd name="connsiteX13" fmla="*/ 1541145 w 2141220"/>
                <a:gd name="connsiteY13" fmla="*/ 1002030 h 1230630"/>
                <a:gd name="connsiteX14" fmla="*/ 1543050 w 2141220"/>
                <a:gd name="connsiteY14" fmla="*/ 982980 h 1230630"/>
                <a:gd name="connsiteX15" fmla="*/ 1510665 w 2141220"/>
                <a:gd name="connsiteY15" fmla="*/ 982980 h 1230630"/>
                <a:gd name="connsiteX16" fmla="*/ 1504950 w 2141220"/>
                <a:gd name="connsiteY16" fmla="*/ 958215 h 1230630"/>
                <a:gd name="connsiteX17" fmla="*/ 1426845 w 2141220"/>
                <a:gd name="connsiteY17" fmla="*/ 956310 h 1230630"/>
                <a:gd name="connsiteX18" fmla="*/ 1426845 w 2141220"/>
                <a:gd name="connsiteY18" fmla="*/ 933450 h 1230630"/>
                <a:gd name="connsiteX19" fmla="*/ 1413510 w 2141220"/>
                <a:gd name="connsiteY19" fmla="*/ 933450 h 1230630"/>
                <a:gd name="connsiteX20" fmla="*/ 1409700 w 2141220"/>
                <a:gd name="connsiteY20" fmla="*/ 902970 h 1230630"/>
                <a:gd name="connsiteX21" fmla="*/ 1322070 w 2141220"/>
                <a:gd name="connsiteY21" fmla="*/ 902970 h 1230630"/>
                <a:gd name="connsiteX22" fmla="*/ 1327785 w 2141220"/>
                <a:gd name="connsiteY22" fmla="*/ 891540 h 1230630"/>
                <a:gd name="connsiteX23" fmla="*/ 1223010 w 2141220"/>
                <a:gd name="connsiteY23" fmla="*/ 889635 h 1230630"/>
                <a:gd name="connsiteX24" fmla="*/ 1224915 w 2141220"/>
                <a:gd name="connsiteY24" fmla="*/ 876300 h 1230630"/>
                <a:gd name="connsiteX25" fmla="*/ 1209675 w 2141220"/>
                <a:gd name="connsiteY25" fmla="*/ 876300 h 1230630"/>
                <a:gd name="connsiteX26" fmla="*/ 1205865 w 2141220"/>
                <a:gd name="connsiteY26" fmla="*/ 855345 h 1230630"/>
                <a:gd name="connsiteX27" fmla="*/ 1150620 w 2141220"/>
                <a:gd name="connsiteY27" fmla="*/ 853440 h 1230630"/>
                <a:gd name="connsiteX28" fmla="*/ 1146810 w 2141220"/>
                <a:gd name="connsiteY28" fmla="*/ 830580 h 1230630"/>
                <a:gd name="connsiteX29" fmla="*/ 1135380 w 2141220"/>
                <a:gd name="connsiteY29" fmla="*/ 830580 h 1230630"/>
                <a:gd name="connsiteX30" fmla="*/ 1135380 w 2141220"/>
                <a:gd name="connsiteY30" fmla="*/ 790575 h 1230630"/>
                <a:gd name="connsiteX31" fmla="*/ 1057275 w 2141220"/>
                <a:gd name="connsiteY31" fmla="*/ 790575 h 1230630"/>
                <a:gd name="connsiteX32" fmla="*/ 1057275 w 2141220"/>
                <a:gd name="connsiteY32" fmla="*/ 765810 h 1230630"/>
                <a:gd name="connsiteX33" fmla="*/ 1019175 w 2141220"/>
                <a:gd name="connsiteY33" fmla="*/ 767715 h 1230630"/>
                <a:gd name="connsiteX34" fmla="*/ 1019175 w 2141220"/>
                <a:gd name="connsiteY34" fmla="*/ 767715 h 1230630"/>
                <a:gd name="connsiteX35" fmla="*/ 1019175 w 2141220"/>
                <a:gd name="connsiteY35" fmla="*/ 754380 h 1230630"/>
                <a:gd name="connsiteX36" fmla="*/ 963930 w 2141220"/>
                <a:gd name="connsiteY36" fmla="*/ 754380 h 1230630"/>
                <a:gd name="connsiteX37" fmla="*/ 962025 w 2141220"/>
                <a:gd name="connsiteY37" fmla="*/ 735330 h 1230630"/>
                <a:gd name="connsiteX38" fmla="*/ 933450 w 2141220"/>
                <a:gd name="connsiteY38" fmla="*/ 735330 h 1230630"/>
                <a:gd name="connsiteX39" fmla="*/ 935355 w 2141220"/>
                <a:gd name="connsiteY39" fmla="*/ 720090 h 1230630"/>
                <a:gd name="connsiteX40" fmla="*/ 861060 w 2141220"/>
                <a:gd name="connsiteY40" fmla="*/ 718185 h 1230630"/>
                <a:gd name="connsiteX41" fmla="*/ 864870 w 2141220"/>
                <a:gd name="connsiteY41" fmla="*/ 691515 h 1230630"/>
                <a:gd name="connsiteX42" fmla="*/ 840105 w 2141220"/>
                <a:gd name="connsiteY42" fmla="*/ 691515 h 1230630"/>
                <a:gd name="connsiteX43" fmla="*/ 838200 w 2141220"/>
                <a:gd name="connsiteY43" fmla="*/ 680085 h 1230630"/>
                <a:gd name="connsiteX44" fmla="*/ 777240 w 2141220"/>
                <a:gd name="connsiteY44" fmla="*/ 680085 h 1230630"/>
                <a:gd name="connsiteX45" fmla="*/ 781050 w 2141220"/>
                <a:gd name="connsiteY45" fmla="*/ 668655 h 1230630"/>
                <a:gd name="connsiteX46" fmla="*/ 723900 w 2141220"/>
                <a:gd name="connsiteY46" fmla="*/ 664845 h 1230630"/>
                <a:gd name="connsiteX47" fmla="*/ 723900 w 2141220"/>
                <a:gd name="connsiteY47" fmla="*/ 636270 h 1230630"/>
                <a:gd name="connsiteX48" fmla="*/ 687705 w 2141220"/>
                <a:gd name="connsiteY48" fmla="*/ 638175 h 1230630"/>
                <a:gd name="connsiteX49" fmla="*/ 687705 w 2141220"/>
                <a:gd name="connsiteY49" fmla="*/ 630555 h 1230630"/>
                <a:gd name="connsiteX50" fmla="*/ 668655 w 2141220"/>
                <a:gd name="connsiteY50" fmla="*/ 628650 h 1230630"/>
                <a:gd name="connsiteX51" fmla="*/ 666750 w 2141220"/>
                <a:gd name="connsiteY51" fmla="*/ 617220 h 1230630"/>
                <a:gd name="connsiteX52" fmla="*/ 655320 w 2141220"/>
                <a:gd name="connsiteY52" fmla="*/ 617220 h 1230630"/>
                <a:gd name="connsiteX53" fmla="*/ 657225 w 2141220"/>
                <a:gd name="connsiteY53" fmla="*/ 600075 h 1230630"/>
                <a:gd name="connsiteX54" fmla="*/ 649605 w 2141220"/>
                <a:gd name="connsiteY54" fmla="*/ 601980 h 1230630"/>
                <a:gd name="connsiteX55" fmla="*/ 647700 w 2141220"/>
                <a:gd name="connsiteY55" fmla="*/ 581025 h 1230630"/>
                <a:gd name="connsiteX56" fmla="*/ 640080 w 2141220"/>
                <a:gd name="connsiteY56" fmla="*/ 582930 h 1230630"/>
                <a:gd name="connsiteX57" fmla="*/ 645795 w 2141220"/>
                <a:gd name="connsiteY57" fmla="*/ 575310 h 1230630"/>
                <a:gd name="connsiteX58" fmla="*/ 619125 w 2141220"/>
                <a:gd name="connsiteY58" fmla="*/ 575310 h 1230630"/>
                <a:gd name="connsiteX59" fmla="*/ 622935 w 2141220"/>
                <a:gd name="connsiteY59" fmla="*/ 558165 h 1230630"/>
                <a:gd name="connsiteX60" fmla="*/ 596265 w 2141220"/>
                <a:gd name="connsiteY60" fmla="*/ 558165 h 1230630"/>
                <a:gd name="connsiteX61" fmla="*/ 596265 w 2141220"/>
                <a:gd name="connsiteY61" fmla="*/ 546735 h 1230630"/>
                <a:gd name="connsiteX62" fmla="*/ 590550 w 2141220"/>
                <a:gd name="connsiteY62" fmla="*/ 544830 h 1230630"/>
                <a:gd name="connsiteX63" fmla="*/ 590550 w 2141220"/>
                <a:gd name="connsiteY63" fmla="*/ 535305 h 1230630"/>
                <a:gd name="connsiteX64" fmla="*/ 552450 w 2141220"/>
                <a:gd name="connsiteY64" fmla="*/ 533400 h 1230630"/>
                <a:gd name="connsiteX65" fmla="*/ 554355 w 2141220"/>
                <a:gd name="connsiteY65" fmla="*/ 495300 h 1230630"/>
                <a:gd name="connsiteX66" fmla="*/ 497205 w 2141220"/>
                <a:gd name="connsiteY66" fmla="*/ 495300 h 1230630"/>
                <a:gd name="connsiteX67" fmla="*/ 497205 w 2141220"/>
                <a:gd name="connsiteY67" fmla="*/ 485775 h 1230630"/>
                <a:gd name="connsiteX68" fmla="*/ 459105 w 2141220"/>
                <a:gd name="connsiteY68" fmla="*/ 485775 h 1230630"/>
                <a:gd name="connsiteX69" fmla="*/ 459105 w 2141220"/>
                <a:gd name="connsiteY69" fmla="*/ 457200 h 1230630"/>
                <a:gd name="connsiteX70" fmla="*/ 440055 w 2141220"/>
                <a:gd name="connsiteY70" fmla="*/ 457200 h 1230630"/>
                <a:gd name="connsiteX71" fmla="*/ 440055 w 2141220"/>
                <a:gd name="connsiteY71" fmla="*/ 443865 h 1230630"/>
                <a:gd name="connsiteX72" fmla="*/ 407670 w 2141220"/>
                <a:gd name="connsiteY72" fmla="*/ 443865 h 1230630"/>
                <a:gd name="connsiteX73" fmla="*/ 407670 w 2141220"/>
                <a:gd name="connsiteY73" fmla="*/ 428625 h 1230630"/>
                <a:gd name="connsiteX74" fmla="*/ 400050 w 2141220"/>
                <a:gd name="connsiteY74" fmla="*/ 424815 h 1230630"/>
                <a:gd name="connsiteX75" fmla="*/ 398145 w 2141220"/>
                <a:gd name="connsiteY75" fmla="*/ 411480 h 1230630"/>
                <a:gd name="connsiteX76" fmla="*/ 390525 w 2141220"/>
                <a:gd name="connsiteY76" fmla="*/ 409575 h 1230630"/>
                <a:gd name="connsiteX77" fmla="*/ 390525 w 2141220"/>
                <a:gd name="connsiteY77" fmla="*/ 400050 h 1230630"/>
                <a:gd name="connsiteX78" fmla="*/ 382905 w 2141220"/>
                <a:gd name="connsiteY78" fmla="*/ 394335 h 1230630"/>
                <a:gd name="connsiteX79" fmla="*/ 384810 w 2141220"/>
                <a:gd name="connsiteY79" fmla="*/ 386715 h 1230630"/>
                <a:gd name="connsiteX80" fmla="*/ 363855 w 2141220"/>
                <a:gd name="connsiteY80" fmla="*/ 384810 h 1230630"/>
                <a:gd name="connsiteX81" fmla="*/ 365760 w 2141220"/>
                <a:gd name="connsiteY81" fmla="*/ 371475 h 1230630"/>
                <a:gd name="connsiteX82" fmla="*/ 360045 w 2141220"/>
                <a:gd name="connsiteY82" fmla="*/ 371475 h 1230630"/>
                <a:gd name="connsiteX83" fmla="*/ 358140 w 2141220"/>
                <a:gd name="connsiteY83" fmla="*/ 361950 h 1230630"/>
                <a:gd name="connsiteX84" fmla="*/ 344805 w 2141220"/>
                <a:gd name="connsiteY84" fmla="*/ 358140 h 1230630"/>
                <a:gd name="connsiteX85" fmla="*/ 342900 w 2141220"/>
                <a:gd name="connsiteY85" fmla="*/ 348615 h 1230630"/>
                <a:gd name="connsiteX86" fmla="*/ 331470 w 2141220"/>
                <a:gd name="connsiteY86" fmla="*/ 344805 h 1230630"/>
                <a:gd name="connsiteX87" fmla="*/ 331470 w 2141220"/>
                <a:gd name="connsiteY87" fmla="*/ 333375 h 1230630"/>
                <a:gd name="connsiteX88" fmla="*/ 318135 w 2141220"/>
                <a:gd name="connsiteY88" fmla="*/ 333375 h 1230630"/>
                <a:gd name="connsiteX89" fmla="*/ 318135 w 2141220"/>
                <a:gd name="connsiteY89" fmla="*/ 323850 h 1230630"/>
                <a:gd name="connsiteX90" fmla="*/ 312420 w 2141220"/>
                <a:gd name="connsiteY90" fmla="*/ 320040 h 1230630"/>
                <a:gd name="connsiteX91" fmla="*/ 306705 w 2141220"/>
                <a:gd name="connsiteY91" fmla="*/ 306705 h 1230630"/>
                <a:gd name="connsiteX92" fmla="*/ 300990 w 2141220"/>
                <a:gd name="connsiteY92" fmla="*/ 304800 h 1230630"/>
                <a:gd name="connsiteX93" fmla="*/ 295275 w 2141220"/>
                <a:gd name="connsiteY93" fmla="*/ 293370 h 1230630"/>
                <a:gd name="connsiteX94" fmla="*/ 287655 w 2141220"/>
                <a:gd name="connsiteY94" fmla="*/ 289560 h 1230630"/>
                <a:gd name="connsiteX95" fmla="*/ 287655 w 2141220"/>
                <a:gd name="connsiteY95" fmla="*/ 281940 h 1230630"/>
                <a:gd name="connsiteX96" fmla="*/ 278130 w 2141220"/>
                <a:gd name="connsiteY96" fmla="*/ 276225 h 1230630"/>
                <a:gd name="connsiteX97" fmla="*/ 276225 w 2141220"/>
                <a:gd name="connsiteY97" fmla="*/ 259080 h 1230630"/>
                <a:gd name="connsiteX98" fmla="*/ 268605 w 2141220"/>
                <a:gd name="connsiteY98" fmla="*/ 259080 h 1230630"/>
                <a:gd name="connsiteX99" fmla="*/ 272415 w 2141220"/>
                <a:gd name="connsiteY99" fmla="*/ 249555 h 1230630"/>
                <a:gd name="connsiteX100" fmla="*/ 259080 w 2141220"/>
                <a:gd name="connsiteY100" fmla="*/ 249555 h 1230630"/>
                <a:gd name="connsiteX101" fmla="*/ 260985 w 2141220"/>
                <a:gd name="connsiteY101" fmla="*/ 234315 h 1230630"/>
                <a:gd name="connsiteX102" fmla="*/ 245745 w 2141220"/>
                <a:gd name="connsiteY102" fmla="*/ 236220 h 1230630"/>
                <a:gd name="connsiteX103" fmla="*/ 245745 w 2141220"/>
                <a:gd name="connsiteY103" fmla="*/ 205740 h 1230630"/>
                <a:gd name="connsiteX104" fmla="*/ 209550 w 2141220"/>
                <a:gd name="connsiteY104" fmla="*/ 207645 h 1230630"/>
                <a:gd name="connsiteX105" fmla="*/ 213360 w 2141220"/>
                <a:gd name="connsiteY105" fmla="*/ 192405 h 1230630"/>
                <a:gd name="connsiteX106" fmla="*/ 179070 w 2141220"/>
                <a:gd name="connsiteY106" fmla="*/ 186690 h 1230630"/>
                <a:gd name="connsiteX107" fmla="*/ 180975 w 2141220"/>
                <a:gd name="connsiteY107" fmla="*/ 165735 h 1230630"/>
                <a:gd name="connsiteX108" fmla="*/ 161925 w 2141220"/>
                <a:gd name="connsiteY108" fmla="*/ 165735 h 1230630"/>
                <a:gd name="connsiteX109" fmla="*/ 156210 w 2141220"/>
                <a:gd name="connsiteY109" fmla="*/ 152400 h 1230630"/>
                <a:gd name="connsiteX110" fmla="*/ 127635 w 2141220"/>
                <a:gd name="connsiteY110" fmla="*/ 152400 h 1230630"/>
                <a:gd name="connsiteX111" fmla="*/ 123825 w 2141220"/>
                <a:gd name="connsiteY111" fmla="*/ 140970 h 1230630"/>
                <a:gd name="connsiteX112" fmla="*/ 123825 w 2141220"/>
                <a:gd name="connsiteY112" fmla="*/ 135255 h 1230630"/>
                <a:gd name="connsiteX113" fmla="*/ 123825 w 2141220"/>
                <a:gd name="connsiteY113" fmla="*/ 123825 h 1230630"/>
                <a:gd name="connsiteX114" fmla="*/ 125730 w 2141220"/>
                <a:gd name="connsiteY114" fmla="*/ 114300 h 1230630"/>
                <a:gd name="connsiteX115" fmla="*/ 104775 w 2141220"/>
                <a:gd name="connsiteY115" fmla="*/ 110490 h 1230630"/>
                <a:gd name="connsiteX116" fmla="*/ 106680 w 2141220"/>
                <a:gd name="connsiteY116" fmla="*/ 93345 h 1230630"/>
                <a:gd name="connsiteX117" fmla="*/ 93345 w 2141220"/>
                <a:gd name="connsiteY117" fmla="*/ 93345 h 1230630"/>
                <a:gd name="connsiteX118" fmla="*/ 95250 w 2141220"/>
                <a:gd name="connsiteY118" fmla="*/ 72390 h 1230630"/>
                <a:gd name="connsiteX119" fmla="*/ 81915 w 2141220"/>
                <a:gd name="connsiteY119" fmla="*/ 70485 h 1230630"/>
                <a:gd name="connsiteX120" fmla="*/ 78105 w 2141220"/>
                <a:gd name="connsiteY120" fmla="*/ 51435 h 1230630"/>
                <a:gd name="connsiteX121" fmla="*/ 70485 w 2141220"/>
                <a:gd name="connsiteY121" fmla="*/ 47625 h 1230630"/>
                <a:gd name="connsiteX122" fmla="*/ 70485 w 2141220"/>
                <a:gd name="connsiteY122" fmla="*/ 28575 h 1230630"/>
                <a:gd name="connsiteX123" fmla="*/ 43815 w 2141220"/>
                <a:gd name="connsiteY123" fmla="*/ 28575 h 1230630"/>
                <a:gd name="connsiteX124" fmla="*/ 43815 w 2141220"/>
                <a:gd name="connsiteY124" fmla="*/ 17145 h 1230630"/>
                <a:gd name="connsiteX125" fmla="*/ 32385 w 2141220"/>
                <a:gd name="connsiteY125" fmla="*/ 17145 h 1230630"/>
                <a:gd name="connsiteX126" fmla="*/ 30480 w 2141220"/>
                <a:gd name="connsiteY126" fmla="*/ 0 h 1230630"/>
                <a:gd name="connsiteX127" fmla="*/ 0 w 2141220"/>
                <a:gd name="connsiteY127" fmla="*/ 0 h 1230630"/>
                <a:gd name="connsiteX0" fmla="*/ 2141220 w 2141220"/>
                <a:gd name="connsiteY0" fmla="*/ 1230630 h 1230630"/>
                <a:gd name="connsiteX1" fmla="*/ 2120265 w 2141220"/>
                <a:gd name="connsiteY1" fmla="*/ 1200150 h 1230630"/>
                <a:gd name="connsiteX2" fmla="*/ 1861185 w 2141220"/>
                <a:gd name="connsiteY2" fmla="*/ 1203960 h 1230630"/>
                <a:gd name="connsiteX3" fmla="*/ 1866900 w 2141220"/>
                <a:gd name="connsiteY3" fmla="*/ 1175385 h 1230630"/>
                <a:gd name="connsiteX4" fmla="*/ 1704975 w 2141220"/>
                <a:gd name="connsiteY4" fmla="*/ 1177290 h 1230630"/>
                <a:gd name="connsiteX5" fmla="*/ 1706880 w 2141220"/>
                <a:gd name="connsiteY5" fmla="*/ 1148715 h 1230630"/>
                <a:gd name="connsiteX6" fmla="*/ 1693545 w 2141220"/>
                <a:gd name="connsiteY6" fmla="*/ 1148715 h 1230630"/>
                <a:gd name="connsiteX7" fmla="*/ 1689735 w 2141220"/>
                <a:gd name="connsiteY7" fmla="*/ 1082040 h 1230630"/>
                <a:gd name="connsiteX8" fmla="*/ 1670685 w 2141220"/>
                <a:gd name="connsiteY8" fmla="*/ 1080135 h 1230630"/>
                <a:gd name="connsiteX9" fmla="*/ 1666875 w 2141220"/>
                <a:gd name="connsiteY9" fmla="*/ 1049655 h 1230630"/>
                <a:gd name="connsiteX10" fmla="*/ 1638300 w 2141220"/>
                <a:gd name="connsiteY10" fmla="*/ 1053465 h 1230630"/>
                <a:gd name="connsiteX11" fmla="*/ 1638300 w 2141220"/>
                <a:gd name="connsiteY11" fmla="*/ 1036320 h 1230630"/>
                <a:gd name="connsiteX12" fmla="*/ 1581150 w 2141220"/>
                <a:gd name="connsiteY12" fmla="*/ 1034415 h 1230630"/>
                <a:gd name="connsiteX13" fmla="*/ 1577340 w 2141220"/>
                <a:gd name="connsiteY13" fmla="*/ 1000125 h 1230630"/>
                <a:gd name="connsiteX14" fmla="*/ 1541145 w 2141220"/>
                <a:gd name="connsiteY14" fmla="*/ 1002030 h 1230630"/>
                <a:gd name="connsiteX15" fmla="*/ 1543050 w 2141220"/>
                <a:gd name="connsiteY15" fmla="*/ 982980 h 1230630"/>
                <a:gd name="connsiteX16" fmla="*/ 1510665 w 2141220"/>
                <a:gd name="connsiteY16" fmla="*/ 982980 h 1230630"/>
                <a:gd name="connsiteX17" fmla="*/ 1504950 w 2141220"/>
                <a:gd name="connsiteY17" fmla="*/ 958215 h 1230630"/>
                <a:gd name="connsiteX18" fmla="*/ 1426845 w 2141220"/>
                <a:gd name="connsiteY18" fmla="*/ 956310 h 1230630"/>
                <a:gd name="connsiteX19" fmla="*/ 1426845 w 2141220"/>
                <a:gd name="connsiteY19" fmla="*/ 933450 h 1230630"/>
                <a:gd name="connsiteX20" fmla="*/ 1413510 w 2141220"/>
                <a:gd name="connsiteY20" fmla="*/ 933450 h 1230630"/>
                <a:gd name="connsiteX21" fmla="*/ 1409700 w 2141220"/>
                <a:gd name="connsiteY21" fmla="*/ 902970 h 1230630"/>
                <a:gd name="connsiteX22" fmla="*/ 1322070 w 2141220"/>
                <a:gd name="connsiteY22" fmla="*/ 902970 h 1230630"/>
                <a:gd name="connsiteX23" fmla="*/ 1327785 w 2141220"/>
                <a:gd name="connsiteY23" fmla="*/ 891540 h 1230630"/>
                <a:gd name="connsiteX24" fmla="*/ 1223010 w 2141220"/>
                <a:gd name="connsiteY24" fmla="*/ 889635 h 1230630"/>
                <a:gd name="connsiteX25" fmla="*/ 1224915 w 2141220"/>
                <a:gd name="connsiteY25" fmla="*/ 876300 h 1230630"/>
                <a:gd name="connsiteX26" fmla="*/ 1209675 w 2141220"/>
                <a:gd name="connsiteY26" fmla="*/ 876300 h 1230630"/>
                <a:gd name="connsiteX27" fmla="*/ 1205865 w 2141220"/>
                <a:gd name="connsiteY27" fmla="*/ 855345 h 1230630"/>
                <a:gd name="connsiteX28" fmla="*/ 1150620 w 2141220"/>
                <a:gd name="connsiteY28" fmla="*/ 853440 h 1230630"/>
                <a:gd name="connsiteX29" fmla="*/ 1146810 w 2141220"/>
                <a:gd name="connsiteY29" fmla="*/ 830580 h 1230630"/>
                <a:gd name="connsiteX30" fmla="*/ 1135380 w 2141220"/>
                <a:gd name="connsiteY30" fmla="*/ 830580 h 1230630"/>
                <a:gd name="connsiteX31" fmla="*/ 1135380 w 2141220"/>
                <a:gd name="connsiteY31" fmla="*/ 790575 h 1230630"/>
                <a:gd name="connsiteX32" fmla="*/ 1057275 w 2141220"/>
                <a:gd name="connsiteY32" fmla="*/ 790575 h 1230630"/>
                <a:gd name="connsiteX33" fmla="*/ 1057275 w 2141220"/>
                <a:gd name="connsiteY33" fmla="*/ 765810 h 1230630"/>
                <a:gd name="connsiteX34" fmla="*/ 1019175 w 2141220"/>
                <a:gd name="connsiteY34" fmla="*/ 767715 h 1230630"/>
                <a:gd name="connsiteX35" fmla="*/ 1019175 w 2141220"/>
                <a:gd name="connsiteY35" fmla="*/ 767715 h 1230630"/>
                <a:gd name="connsiteX36" fmla="*/ 1019175 w 2141220"/>
                <a:gd name="connsiteY36" fmla="*/ 754380 h 1230630"/>
                <a:gd name="connsiteX37" fmla="*/ 963930 w 2141220"/>
                <a:gd name="connsiteY37" fmla="*/ 754380 h 1230630"/>
                <a:gd name="connsiteX38" fmla="*/ 962025 w 2141220"/>
                <a:gd name="connsiteY38" fmla="*/ 735330 h 1230630"/>
                <a:gd name="connsiteX39" fmla="*/ 933450 w 2141220"/>
                <a:gd name="connsiteY39" fmla="*/ 735330 h 1230630"/>
                <a:gd name="connsiteX40" fmla="*/ 935355 w 2141220"/>
                <a:gd name="connsiteY40" fmla="*/ 720090 h 1230630"/>
                <a:gd name="connsiteX41" fmla="*/ 861060 w 2141220"/>
                <a:gd name="connsiteY41" fmla="*/ 718185 h 1230630"/>
                <a:gd name="connsiteX42" fmla="*/ 864870 w 2141220"/>
                <a:gd name="connsiteY42" fmla="*/ 691515 h 1230630"/>
                <a:gd name="connsiteX43" fmla="*/ 840105 w 2141220"/>
                <a:gd name="connsiteY43" fmla="*/ 691515 h 1230630"/>
                <a:gd name="connsiteX44" fmla="*/ 838200 w 2141220"/>
                <a:gd name="connsiteY44" fmla="*/ 680085 h 1230630"/>
                <a:gd name="connsiteX45" fmla="*/ 777240 w 2141220"/>
                <a:gd name="connsiteY45" fmla="*/ 680085 h 1230630"/>
                <a:gd name="connsiteX46" fmla="*/ 781050 w 2141220"/>
                <a:gd name="connsiteY46" fmla="*/ 668655 h 1230630"/>
                <a:gd name="connsiteX47" fmla="*/ 723900 w 2141220"/>
                <a:gd name="connsiteY47" fmla="*/ 664845 h 1230630"/>
                <a:gd name="connsiteX48" fmla="*/ 723900 w 2141220"/>
                <a:gd name="connsiteY48" fmla="*/ 636270 h 1230630"/>
                <a:gd name="connsiteX49" fmla="*/ 687705 w 2141220"/>
                <a:gd name="connsiteY49" fmla="*/ 638175 h 1230630"/>
                <a:gd name="connsiteX50" fmla="*/ 687705 w 2141220"/>
                <a:gd name="connsiteY50" fmla="*/ 630555 h 1230630"/>
                <a:gd name="connsiteX51" fmla="*/ 668655 w 2141220"/>
                <a:gd name="connsiteY51" fmla="*/ 628650 h 1230630"/>
                <a:gd name="connsiteX52" fmla="*/ 666750 w 2141220"/>
                <a:gd name="connsiteY52" fmla="*/ 617220 h 1230630"/>
                <a:gd name="connsiteX53" fmla="*/ 655320 w 2141220"/>
                <a:gd name="connsiteY53" fmla="*/ 617220 h 1230630"/>
                <a:gd name="connsiteX54" fmla="*/ 657225 w 2141220"/>
                <a:gd name="connsiteY54" fmla="*/ 600075 h 1230630"/>
                <a:gd name="connsiteX55" fmla="*/ 649605 w 2141220"/>
                <a:gd name="connsiteY55" fmla="*/ 601980 h 1230630"/>
                <a:gd name="connsiteX56" fmla="*/ 647700 w 2141220"/>
                <a:gd name="connsiteY56" fmla="*/ 581025 h 1230630"/>
                <a:gd name="connsiteX57" fmla="*/ 640080 w 2141220"/>
                <a:gd name="connsiteY57" fmla="*/ 582930 h 1230630"/>
                <a:gd name="connsiteX58" fmla="*/ 645795 w 2141220"/>
                <a:gd name="connsiteY58" fmla="*/ 575310 h 1230630"/>
                <a:gd name="connsiteX59" fmla="*/ 619125 w 2141220"/>
                <a:gd name="connsiteY59" fmla="*/ 575310 h 1230630"/>
                <a:gd name="connsiteX60" fmla="*/ 622935 w 2141220"/>
                <a:gd name="connsiteY60" fmla="*/ 558165 h 1230630"/>
                <a:gd name="connsiteX61" fmla="*/ 596265 w 2141220"/>
                <a:gd name="connsiteY61" fmla="*/ 558165 h 1230630"/>
                <a:gd name="connsiteX62" fmla="*/ 596265 w 2141220"/>
                <a:gd name="connsiteY62" fmla="*/ 546735 h 1230630"/>
                <a:gd name="connsiteX63" fmla="*/ 590550 w 2141220"/>
                <a:gd name="connsiteY63" fmla="*/ 544830 h 1230630"/>
                <a:gd name="connsiteX64" fmla="*/ 590550 w 2141220"/>
                <a:gd name="connsiteY64" fmla="*/ 535305 h 1230630"/>
                <a:gd name="connsiteX65" fmla="*/ 552450 w 2141220"/>
                <a:gd name="connsiteY65" fmla="*/ 533400 h 1230630"/>
                <a:gd name="connsiteX66" fmla="*/ 554355 w 2141220"/>
                <a:gd name="connsiteY66" fmla="*/ 495300 h 1230630"/>
                <a:gd name="connsiteX67" fmla="*/ 497205 w 2141220"/>
                <a:gd name="connsiteY67" fmla="*/ 495300 h 1230630"/>
                <a:gd name="connsiteX68" fmla="*/ 497205 w 2141220"/>
                <a:gd name="connsiteY68" fmla="*/ 485775 h 1230630"/>
                <a:gd name="connsiteX69" fmla="*/ 459105 w 2141220"/>
                <a:gd name="connsiteY69" fmla="*/ 485775 h 1230630"/>
                <a:gd name="connsiteX70" fmla="*/ 459105 w 2141220"/>
                <a:gd name="connsiteY70" fmla="*/ 457200 h 1230630"/>
                <a:gd name="connsiteX71" fmla="*/ 440055 w 2141220"/>
                <a:gd name="connsiteY71" fmla="*/ 457200 h 1230630"/>
                <a:gd name="connsiteX72" fmla="*/ 440055 w 2141220"/>
                <a:gd name="connsiteY72" fmla="*/ 443865 h 1230630"/>
                <a:gd name="connsiteX73" fmla="*/ 407670 w 2141220"/>
                <a:gd name="connsiteY73" fmla="*/ 443865 h 1230630"/>
                <a:gd name="connsiteX74" fmla="*/ 407670 w 2141220"/>
                <a:gd name="connsiteY74" fmla="*/ 428625 h 1230630"/>
                <a:gd name="connsiteX75" fmla="*/ 400050 w 2141220"/>
                <a:gd name="connsiteY75" fmla="*/ 424815 h 1230630"/>
                <a:gd name="connsiteX76" fmla="*/ 398145 w 2141220"/>
                <a:gd name="connsiteY76" fmla="*/ 411480 h 1230630"/>
                <a:gd name="connsiteX77" fmla="*/ 390525 w 2141220"/>
                <a:gd name="connsiteY77" fmla="*/ 409575 h 1230630"/>
                <a:gd name="connsiteX78" fmla="*/ 390525 w 2141220"/>
                <a:gd name="connsiteY78" fmla="*/ 400050 h 1230630"/>
                <a:gd name="connsiteX79" fmla="*/ 382905 w 2141220"/>
                <a:gd name="connsiteY79" fmla="*/ 394335 h 1230630"/>
                <a:gd name="connsiteX80" fmla="*/ 384810 w 2141220"/>
                <a:gd name="connsiteY80" fmla="*/ 386715 h 1230630"/>
                <a:gd name="connsiteX81" fmla="*/ 363855 w 2141220"/>
                <a:gd name="connsiteY81" fmla="*/ 384810 h 1230630"/>
                <a:gd name="connsiteX82" fmla="*/ 365760 w 2141220"/>
                <a:gd name="connsiteY82" fmla="*/ 371475 h 1230630"/>
                <a:gd name="connsiteX83" fmla="*/ 360045 w 2141220"/>
                <a:gd name="connsiteY83" fmla="*/ 371475 h 1230630"/>
                <a:gd name="connsiteX84" fmla="*/ 358140 w 2141220"/>
                <a:gd name="connsiteY84" fmla="*/ 361950 h 1230630"/>
                <a:gd name="connsiteX85" fmla="*/ 344805 w 2141220"/>
                <a:gd name="connsiteY85" fmla="*/ 358140 h 1230630"/>
                <a:gd name="connsiteX86" fmla="*/ 342900 w 2141220"/>
                <a:gd name="connsiteY86" fmla="*/ 348615 h 1230630"/>
                <a:gd name="connsiteX87" fmla="*/ 331470 w 2141220"/>
                <a:gd name="connsiteY87" fmla="*/ 344805 h 1230630"/>
                <a:gd name="connsiteX88" fmla="*/ 331470 w 2141220"/>
                <a:gd name="connsiteY88" fmla="*/ 333375 h 1230630"/>
                <a:gd name="connsiteX89" fmla="*/ 318135 w 2141220"/>
                <a:gd name="connsiteY89" fmla="*/ 333375 h 1230630"/>
                <a:gd name="connsiteX90" fmla="*/ 318135 w 2141220"/>
                <a:gd name="connsiteY90" fmla="*/ 323850 h 1230630"/>
                <a:gd name="connsiteX91" fmla="*/ 312420 w 2141220"/>
                <a:gd name="connsiteY91" fmla="*/ 320040 h 1230630"/>
                <a:gd name="connsiteX92" fmla="*/ 306705 w 2141220"/>
                <a:gd name="connsiteY92" fmla="*/ 306705 h 1230630"/>
                <a:gd name="connsiteX93" fmla="*/ 300990 w 2141220"/>
                <a:gd name="connsiteY93" fmla="*/ 304800 h 1230630"/>
                <a:gd name="connsiteX94" fmla="*/ 295275 w 2141220"/>
                <a:gd name="connsiteY94" fmla="*/ 293370 h 1230630"/>
                <a:gd name="connsiteX95" fmla="*/ 287655 w 2141220"/>
                <a:gd name="connsiteY95" fmla="*/ 289560 h 1230630"/>
                <a:gd name="connsiteX96" fmla="*/ 287655 w 2141220"/>
                <a:gd name="connsiteY96" fmla="*/ 281940 h 1230630"/>
                <a:gd name="connsiteX97" fmla="*/ 278130 w 2141220"/>
                <a:gd name="connsiteY97" fmla="*/ 276225 h 1230630"/>
                <a:gd name="connsiteX98" fmla="*/ 276225 w 2141220"/>
                <a:gd name="connsiteY98" fmla="*/ 259080 h 1230630"/>
                <a:gd name="connsiteX99" fmla="*/ 268605 w 2141220"/>
                <a:gd name="connsiteY99" fmla="*/ 259080 h 1230630"/>
                <a:gd name="connsiteX100" fmla="*/ 272415 w 2141220"/>
                <a:gd name="connsiteY100" fmla="*/ 249555 h 1230630"/>
                <a:gd name="connsiteX101" fmla="*/ 259080 w 2141220"/>
                <a:gd name="connsiteY101" fmla="*/ 249555 h 1230630"/>
                <a:gd name="connsiteX102" fmla="*/ 260985 w 2141220"/>
                <a:gd name="connsiteY102" fmla="*/ 234315 h 1230630"/>
                <a:gd name="connsiteX103" fmla="*/ 245745 w 2141220"/>
                <a:gd name="connsiteY103" fmla="*/ 236220 h 1230630"/>
                <a:gd name="connsiteX104" fmla="*/ 245745 w 2141220"/>
                <a:gd name="connsiteY104" fmla="*/ 205740 h 1230630"/>
                <a:gd name="connsiteX105" fmla="*/ 209550 w 2141220"/>
                <a:gd name="connsiteY105" fmla="*/ 207645 h 1230630"/>
                <a:gd name="connsiteX106" fmla="*/ 213360 w 2141220"/>
                <a:gd name="connsiteY106" fmla="*/ 192405 h 1230630"/>
                <a:gd name="connsiteX107" fmla="*/ 179070 w 2141220"/>
                <a:gd name="connsiteY107" fmla="*/ 186690 h 1230630"/>
                <a:gd name="connsiteX108" fmla="*/ 180975 w 2141220"/>
                <a:gd name="connsiteY108" fmla="*/ 165735 h 1230630"/>
                <a:gd name="connsiteX109" fmla="*/ 161925 w 2141220"/>
                <a:gd name="connsiteY109" fmla="*/ 165735 h 1230630"/>
                <a:gd name="connsiteX110" fmla="*/ 156210 w 2141220"/>
                <a:gd name="connsiteY110" fmla="*/ 152400 h 1230630"/>
                <a:gd name="connsiteX111" fmla="*/ 127635 w 2141220"/>
                <a:gd name="connsiteY111" fmla="*/ 152400 h 1230630"/>
                <a:gd name="connsiteX112" fmla="*/ 123825 w 2141220"/>
                <a:gd name="connsiteY112" fmla="*/ 140970 h 1230630"/>
                <a:gd name="connsiteX113" fmla="*/ 123825 w 2141220"/>
                <a:gd name="connsiteY113" fmla="*/ 135255 h 1230630"/>
                <a:gd name="connsiteX114" fmla="*/ 123825 w 2141220"/>
                <a:gd name="connsiteY114" fmla="*/ 123825 h 1230630"/>
                <a:gd name="connsiteX115" fmla="*/ 125730 w 2141220"/>
                <a:gd name="connsiteY115" fmla="*/ 114300 h 1230630"/>
                <a:gd name="connsiteX116" fmla="*/ 104775 w 2141220"/>
                <a:gd name="connsiteY116" fmla="*/ 110490 h 1230630"/>
                <a:gd name="connsiteX117" fmla="*/ 106680 w 2141220"/>
                <a:gd name="connsiteY117" fmla="*/ 93345 h 1230630"/>
                <a:gd name="connsiteX118" fmla="*/ 93345 w 2141220"/>
                <a:gd name="connsiteY118" fmla="*/ 93345 h 1230630"/>
                <a:gd name="connsiteX119" fmla="*/ 95250 w 2141220"/>
                <a:gd name="connsiteY119" fmla="*/ 72390 h 1230630"/>
                <a:gd name="connsiteX120" fmla="*/ 81915 w 2141220"/>
                <a:gd name="connsiteY120" fmla="*/ 70485 h 1230630"/>
                <a:gd name="connsiteX121" fmla="*/ 78105 w 2141220"/>
                <a:gd name="connsiteY121" fmla="*/ 51435 h 1230630"/>
                <a:gd name="connsiteX122" fmla="*/ 70485 w 2141220"/>
                <a:gd name="connsiteY122" fmla="*/ 47625 h 1230630"/>
                <a:gd name="connsiteX123" fmla="*/ 70485 w 2141220"/>
                <a:gd name="connsiteY123" fmla="*/ 28575 h 1230630"/>
                <a:gd name="connsiteX124" fmla="*/ 43815 w 2141220"/>
                <a:gd name="connsiteY124" fmla="*/ 28575 h 1230630"/>
                <a:gd name="connsiteX125" fmla="*/ 43815 w 2141220"/>
                <a:gd name="connsiteY125" fmla="*/ 17145 h 1230630"/>
                <a:gd name="connsiteX126" fmla="*/ 32385 w 2141220"/>
                <a:gd name="connsiteY126" fmla="*/ 17145 h 1230630"/>
                <a:gd name="connsiteX127" fmla="*/ 30480 w 2141220"/>
                <a:gd name="connsiteY127" fmla="*/ 0 h 1230630"/>
                <a:gd name="connsiteX128" fmla="*/ 0 w 2141220"/>
                <a:gd name="connsiteY128" fmla="*/ 0 h 1230630"/>
                <a:gd name="connsiteX0" fmla="*/ 2141220 w 2141220"/>
                <a:gd name="connsiteY0" fmla="*/ 1230630 h 1230630"/>
                <a:gd name="connsiteX1" fmla="*/ 2120265 w 2141220"/>
                <a:gd name="connsiteY1" fmla="*/ 1200150 h 1230630"/>
                <a:gd name="connsiteX2" fmla="*/ 1861185 w 2141220"/>
                <a:gd name="connsiteY2" fmla="*/ 1203960 h 1230630"/>
                <a:gd name="connsiteX3" fmla="*/ 1866900 w 2141220"/>
                <a:gd name="connsiteY3" fmla="*/ 1175385 h 1230630"/>
                <a:gd name="connsiteX4" fmla="*/ 1704975 w 2141220"/>
                <a:gd name="connsiteY4" fmla="*/ 1177290 h 1230630"/>
                <a:gd name="connsiteX5" fmla="*/ 1706880 w 2141220"/>
                <a:gd name="connsiteY5" fmla="*/ 1148715 h 1230630"/>
                <a:gd name="connsiteX6" fmla="*/ 1693545 w 2141220"/>
                <a:gd name="connsiteY6" fmla="*/ 1148715 h 1230630"/>
                <a:gd name="connsiteX7" fmla="*/ 1689735 w 2141220"/>
                <a:gd name="connsiteY7" fmla="*/ 1082040 h 1230630"/>
                <a:gd name="connsiteX8" fmla="*/ 1670685 w 2141220"/>
                <a:gd name="connsiteY8" fmla="*/ 1080135 h 1230630"/>
                <a:gd name="connsiteX9" fmla="*/ 1666875 w 2141220"/>
                <a:gd name="connsiteY9" fmla="*/ 1049655 h 1230630"/>
                <a:gd name="connsiteX10" fmla="*/ 1638300 w 2141220"/>
                <a:gd name="connsiteY10" fmla="*/ 1053465 h 1230630"/>
                <a:gd name="connsiteX11" fmla="*/ 1638300 w 2141220"/>
                <a:gd name="connsiteY11" fmla="*/ 1036320 h 1230630"/>
                <a:gd name="connsiteX12" fmla="*/ 1581150 w 2141220"/>
                <a:gd name="connsiteY12" fmla="*/ 1034415 h 1230630"/>
                <a:gd name="connsiteX13" fmla="*/ 1577340 w 2141220"/>
                <a:gd name="connsiteY13" fmla="*/ 1000125 h 1230630"/>
                <a:gd name="connsiteX14" fmla="*/ 1541145 w 2141220"/>
                <a:gd name="connsiteY14" fmla="*/ 1002030 h 1230630"/>
                <a:gd name="connsiteX15" fmla="*/ 1543050 w 2141220"/>
                <a:gd name="connsiteY15" fmla="*/ 982980 h 1230630"/>
                <a:gd name="connsiteX16" fmla="*/ 1510665 w 2141220"/>
                <a:gd name="connsiteY16" fmla="*/ 982980 h 1230630"/>
                <a:gd name="connsiteX17" fmla="*/ 1504950 w 2141220"/>
                <a:gd name="connsiteY17" fmla="*/ 958215 h 1230630"/>
                <a:gd name="connsiteX18" fmla="*/ 1426845 w 2141220"/>
                <a:gd name="connsiteY18" fmla="*/ 956310 h 1230630"/>
                <a:gd name="connsiteX19" fmla="*/ 1426845 w 2141220"/>
                <a:gd name="connsiteY19" fmla="*/ 933450 h 1230630"/>
                <a:gd name="connsiteX20" fmla="*/ 1413510 w 2141220"/>
                <a:gd name="connsiteY20" fmla="*/ 933450 h 1230630"/>
                <a:gd name="connsiteX21" fmla="*/ 1409700 w 2141220"/>
                <a:gd name="connsiteY21" fmla="*/ 902970 h 1230630"/>
                <a:gd name="connsiteX22" fmla="*/ 1322070 w 2141220"/>
                <a:gd name="connsiteY22" fmla="*/ 902970 h 1230630"/>
                <a:gd name="connsiteX23" fmla="*/ 1327785 w 2141220"/>
                <a:gd name="connsiteY23" fmla="*/ 891540 h 1230630"/>
                <a:gd name="connsiteX24" fmla="*/ 1223010 w 2141220"/>
                <a:gd name="connsiteY24" fmla="*/ 889635 h 1230630"/>
                <a:gd name="connsiteX25" fmla="*/ 1224915 w 2141220"/>
                <a:gd name="connsiteY25" fmla="*/ 876300 h 1230630"/>
                <a:gd name="connsiteX26" fmla="*/ 1209675 w 2141220"/>
                <a:gd name="connsiteY26" fmla="*/ 876300 h 1230630"/>
                <a:gd name="connsiteX27" fmla="*/ 1205865 w 2141220"/>
                <a:gd name="connsiteY27" fmla="*/ 855345 h 1230630"/>
                <a:gd name="connsiteX28" fmla="*/ 1150620 w 2141220"/>
                <a:gd name="connsiteY28" fmla="*/ 853440 h 1230630"/>
                <a:gd name="connsiteX29" fmla="*/ 1146810 w 2141220"/>
                <a:gd name="connsiteY29" fmla="*/ 830580 h 1230630"/>
                <a:gd name="connsiteX30" fmla="*/ 1135380 w 2141220"/>
                <a:gd name="connsiteY30" fmla="*/ 830580 h 1230630"/>
                <a:gd name="connsiteX31" fmla="*/ 1135380 w 2141220"/>
                <a:gd name="connsiteY31" fmla="*/ 790575 h 1230630"/>
                <a:gd name="connsiteX32" fmla="*/ 1057275 w 2141220"/>
                <a:gd name="connsiteY32" fmla="*/ 790575 h 1230630"/>
                <a:gd name="connsiteX33" fmla="*/ 1057275 w 2141220"/>
                <a:gd name="connsiteY33" fmla="*/ 765810 h 1230630"/>
                <a:gd name="connsiteX34" fmla="*/ 1019175 w 2141220"/>
                <a:gd name="connsiteY34" fmla="*/ 767715 h 1230630"/>
                <a:gd name="connsiteX35" fmla="*/ 1019175 w 2141220"/>
                <a:gd name="connsiteY35" fmla="*/ 767715 h 1230630"/>
                <a:gd name="connsiteX36" fmla="*/ 1019175 w 2141220"/>
                <a:gd name="connsiteY36" fmla="*/ 754380 h 1230630"/>
                <a:gd name="connsiteX37" fmla="*/ 963930 w 2141220"/>
                <a:gd name="connsiteY37" fmla="*/ 754380 h 1230630"/>
                <a:gd name="connsiteX38" fmla="*/ 962025 w 2141220"/>
                <a:gd name="connsiteY38" fmla="*/ 735330 h 1230630"/>
                <a:gd name="connsiteX39" fmla="*/ 933450 w 2141220"/>
                <a:gd name="connsiteY39" fmla="*/ 735330 h 1230630"/>
                <a:gd name="connsiteX40" fmla="*/ 935355 w 2141220"/>
                <a:gd name="connsiteY40" fmla="*/ 720090 h 1230630"/>
                <a:gd name="connsiteX41" fmla="*/ 861060 w 2141220"/>
                <a:gd name="connsiteY41" fmla="*/ 718185 h 1230630"/>
                <a:gd name="connsiteX42" fmla="*/ 864870 w 2141220"/>
                <a:gd name="connsiteY42" fmla="*/ 691515 h 1230630"/>
                <a:gd name="connsiteX43" fmla="*/ 840105 w 2141220"/>
                <a:gd name="connsiteY43" fmla="*/ 691515 h 1230630"/>
                <a:gd name="connsiteX44" fmla="*/ 838200 w 2141220"/>
                <a:gd name="connsiteY44" fmla="*/ 680085 h 1230630"/>
                <a:gd name="connsiteX45" fmla="*/ 777240 w 2141220"/>
                <a:gd name="connsiteY45" fmla="*/ 680085 h 1230630"/>
                <a:gd name="connsiteX46" fmla="*/ 781050 w 2141220"/>
                <a:gd name="connsiteY46" fmla="*/ 668655 h 1230630"/>
                <a:gd name="connsiteX47" fmla="*/ 723900 w 2141220"/>
                <a:gd name="connsiteY47" fmla="*/ 664845 h 1230630"/>
                <a:gd name="connsiteX48" fmla="*/ 723900 w 2141220"/>
                <a:gd name="connsiteY48" fmla="*/ 636270 h 1230630"/>
                <a:gd name="connsiteX49" fmla="*/ 687705 w 2141220"/>
                <a:gd name="connsiteY49" fmla="*/ 638175 h 1230630"/>
                <a:gd name="connsiteX50" fmla="*/ 687705 w 2141220"/>
                <a:gd name="connsiteY50" fmla="*/ 630555 h 1230630"/>
                <a:gd name="connsiteX51" fmla="*/ 668655 w 2141220"/>
                <a:gd name="connsiteY51" fmla="*/ 628650 h 1230630"/>
                <a:gd name="connsiteX52" fmla="*/ 666750 w 2141220"/>
                <a:gd name="connsiteY52" fmla="*/ 617220 h 1230630"/>
                <a:gd name="connsiteX53" fmla="*/ 655320 w 2141220"/>
                <a:gd name="connsiteY53" fmla="*/ 617220 h 1230630"/>
                <a:gd name="connsiteX54" fmla="*/ 657225 w 2141220"/>
                <a:gd name="connsiteY54" fmla="*/ 600075 h 1230630"/>
                <a:gd name="connsiteX55" fmla="*/ 649605 w 2141220"/>
                <a:gd name="connsiteY55" fmla="*/ 601980 h 1230630"/>
                <a:gd name="connsiteX56" fmla="*/ 647700 w 2141220"/>
                <a:gd name="connsiteY56" fmla="*/ 581025 h 1230630"/>
                <a:gd name="connsiteX57" fmla="*/ 640080 w 2141220"/>
                <a:gd name="connsiteY57" fmla="*/ 582930 h 1230630"/>
                <a:gd name="connsiteX58" fmla="*/ 645795 w 2141220"/>
                <a:gd name="connsiteY58" fmla="*/ 575310 h 1230630"/>
                <a:gd name="connsiteX59" fmla="*/ 619125 w 2141220"/>
                <a:gd name="connsiteY59" fmla="*/ 575310 h 1230630"/>
                <a:gd name="connsiteX60" fmla="*/ 622935 w 2141220"/>
                <a:gd name="connsiteY60" fmla="*/ 558165 h 1230630"/>
                <a:gd name="connsiteX61" fmla="*/ 596265 w 2141220"/>
                <a:gd name="connsiteY61" fmla="*/ 558165 h 1230630"/>
                <a:gd name="connsiteX62" fmla="*/ 596265 w 2141220"/>
                <a:gd name="connsiteY62" fmla="*/ 546735 h 1230630"/>
                <a:gd name="connsiteX63" fmla="*/ 590550 w 2141220"/>
                <a:gd name="connsiteY63" fmla="*/ 544830 h 1230630"/>
                <a:gd name="connsiteX64" fmla="*/ 590550 w 2141220"/>
                <a:gd name="connsiteY64" fmla="*/ 535305 h 1230630"/>
                <a:gd name="connsiteX65" fmla="*/ 552450 w 2141220"/>
                <a:gd name="connsiteY65" fmla="*/ 533400 h 1230630"/>
                <a:gd name="connsiteX66" fmla="*/ 554355 w 2141220"/>
                <a:gd name="connsiteY66" fmla="*/ 495300 h 1230630"/>
                <a:gd name="connsiteX67" fmla="*/ 497205 w 2141220"/>
                <a:gd name="connsiteY67" fmla="*/ 495300 h 1230630"/>
                <a:gd name="connsiteX68" fmla="*/ 497205 w 2141220"/>
                <a:gd name="connsiteY68" fmla="*/ 485775 h 1230630"/>
                <a:gd name="connsiteX69" fmla="*/ 459105 w 2141220"/>
                <a:gd name="connsiteY69" fmla="*/ 485775 h 1230630"/>
                <a:gd name="connsiteX70" fmla="*/ 459105 w 2141220"/>
                <a:gd name="connsiteY70" fmla="*/ 457200 h 1230630"/>
                <a:gd name="connsiteX71" fmla="*/ 440055 w 2141220"/>
                <a:gd name="connsiteY71" fmla="*/ 457200 h 1230630"/>
                <a:gd name="connsiteX72" fmla="*/ 440055 w 2141220"/>
                <a:gd name="connsiteY72" fmla="*/ 443865 h 1230630"/>
                <a:gd name="connsiteX73" fmla="*/ 407670 w 2141220"/>
                <a:gd name="connsiteY73" fmla="*/ 443865 h 1230630"/>
                <a:gd name="connsiteX74" fmla="*/ 407670 w 2141220"/>
                <a:gd name="connsiteY74" fmla="*/ 428625 h 1230630"/>
                <a:gd name="connsiteX75" fmla="*/ 400050 w 2141220"/>
                <a:gd name="connsiteY75" fmla="*/ 424815 h 1230630"/>
                <a:gd name="connsiteX76" fmla="*/ 398145 w 2141220"/>
                <a:gd name="connsiteY76" fmla="*/ 411480 h 1230630"/>
                <a:gd name="connsiteX77" fmla="*/ 390525 w 2141220"/>
                <a:gd name="connsiteY77" fmla="*/ 409575 h 1230630"/>
                <a:gd name="connsiteX78" fmla="*/ 390525 w 2141220"/>
                <a:gd name="connsiteY78" fmla="*/ 400050 h 1230630"/>
                <a:gd name="connsiteX79" fmla="*/ 382905 w 2141220"/>
                <a:gd name="connsiteY79" fmla="*/ 394335 h 1230630"/>
                <a:gd name="connsiteX80" fmla="*/ 384810 w 2141220"/>
                <a:gd name="connsiteY80" fmla="*/ 386715 h 1230630"/>
                <a:gd name="connsiteX81" fmla="*/ 363855 w 2141220"/>
                <a:gd name="connsiteY81" fmla="*/ 384810 h 1230630"/>
                <a:gd name="connsiteX82" fmla="*/ 365760 w 2141220"/>
                <a:gd name="connsiteY82" fmla="*/ 371475 h 1230630"/>
                <a:gd name="connsiteX83" fmla="*/ 360045 w 2141220"/>
                <a:gd name="connsiteY83" fmla="*/ 371475 h 1230630"/>
                <a:gd name="connsiteX84" fmla="*/ 358140 w 2141220"/>
                <a:gd name="connsiteY84" fmla="*/ 361950 h 1230630"/>
                <a:gd name="connsiteX85" fmla="*/ 344805 w 2141220"/>
                <a:gd name="connsiteY85" fmla="*/ 358140 h 1230630"/>
                <a:gd name="connsiteX86" fmla="*/ 342900 w 2141220"/>
                <a:gd name="connsiteY86" fmla="*/ 348615 h 1230630"/>
                <a:gd name="connsiteX87" fmla="*/ 331470 w 2141220"/>
                <a:gd name="connsiteY87" fmla="*/ 344805 h 1230630"/>
                <a:gd name="connsiteX88" fmla="*/ 331470 w 2141220"/>
                <a:gd name="connsiteY88" fmla="*/ 333375 h 1230630"/>
                <a:gd name="connsiteX89" fmla="*/ 318135 w 2141220"/>
                <a:gd name="connsiteY89" fmla="*/ 333375 h 1230630"/>
                <a:gd name="connsiteX90" fmla="*/ 318135 w 2141220"/>
                <a:gd name="connsiteY90" fmla="*/ 323850 h 1230630"/>
                <a:gd name="connsiteX91" fmla="*/ 312420 w 2141220"/>
                <a:gd name="connsiteY91" fmla="*/ 320040 h 1230630"/>
                <a:gd name="connsiteX92" fmla="*/ 306705 w 2141220"/>
                <a:gd name="connsiteY92" fmla="*/ 306705 h 1230630"/>
                <a:gd name="connsiteX93" fmla="*/ 300990 w 2141220"/>
                <a:gd name="connsiteY93" fmla="*/ 304800 h 1230630"/>
                <a:gd name="connsiteX94" fmla="*/ 295275 w 2141220"/>
                <a:gd name="connsiteY94" fmla="*/ 293370 h 1230630"/>
                <a:gd name="connsiteX95" fmla="*/ 287655 w 2141220"/>
                <a:gd name="connsiteY95" fmla="*/ 289560 h 1230630"/>
                <a:gd name="connsiteX96" fmla="*/ 287655 w 2141220"/>
                <a:gd name="connsiteY96" fmla="*/ 281940 h 1230630"/>
                <a:gd name="connsiteX97" fmla="*/ 278130 w 2141220"/>
                <a:gd name="connsiteY97" fmla="*/ 276225 h 1230630"/>
                <a:gd name="connsiteX98" fmla="*/ 276225 w 2141220"/>
                <a:gd name="connsiteY98" fmla="*/ 259080 h 1230630"/>
                <a:gd name="connsiteX99" fmla="*/ 268605 w 2141220"/>
                <a:gd name="connsiteY99" fmla="*/ 259080 h 1230630"/>
                <a:gd name="connsiteX100" fmla="*/ 272415 w 2141220"/>
                <a:gd name="connsiteY100" fmla="*/ 249555 h 1230630"/>
                <a:gd name="connsiteX101" fmla="*/ 259080 w 2141220"/>
                <a:gd name="connsiteY101" fmla="*/ 249555 h 1230630"/>
                <a:gd name="connsiteX102" fmla="*/ 260985 w 2141220"/>
                <a:gd name="connsiteY102" fmla="*/ 234315 h 1230630"/>
                <a:gd name="connsiteX103" fmla="*/ 245745 w 2141220"/>
                <a:gd name="connsiteY103" fmla="*/ 236220 h 1230630"/>
                <a:gd name="connsiteX104" fmla="*/ 245745 w 2141220"/>
                <a:gd name="connsiteY104" fmla="*/ 205740 h 1230630"/>
                <a:gd name="connsiteX105" fmla="*/ 209550 w 2141220"/>
                <a:gd name="connsiteY105" fmla="*/ 207645 h 1230630"/>
                <a:gd name="connsiteX106" fmla="*/ 213360 w 2141220"/>
                <a:gd name="connsiteY106" fmla="*/ 192405 h 1230630"/>
                <a:gd name="connsiteX107" fmla="*/ 179070 w 2141220"/>
                <a:gd name="connsiteY107" fmla="*/ 186690 h 1230630"/>
                <a:gd name="connsiteX108" fmla="*/ 180975 w 2141220"/>
                <a:gd name="connsiteY108" fmla="*/ 165735 h 1230630"/>
                <a:gd name="connsiteX109" fmla="*/ 161925 w 2141220"/>
                <a:gd name="connsiteY109" fmla="*/ 165735 h 1230630"/>
                <a:gd name="connsiteX110" fmla="*/ 156210 w 2141220"/>
                <a:gd name="connsiteY110" fmla="*/ 152400 h 1230630"/>
                <a:gd name="connsiteX111" fmla="*/ 127635 w 2141220"/>
                <a:gd name="connsiteY111" fmla="*/ 152400 h 1230630"/>
                <a:gd name="connsiteX112" fmla="*/ 123825 w 2141220"/>
                <a:gd name="connsiteY112" fmla="*/ 140970 h 1230630"/>
                <a:gd name="connsiteX113" fmla="*/ 123825 w 2141220"/>
                <a:gd name="connsiteY113" fmla="*/ 135255 h 1230630"/>
                <a:gd name="connsiteX114" fmla="*/ 123825 w 2141220"/>
                <a:gd name="connsiteY114" fmla="*/ 123825 h 1230630"/>
                <a:gd name="connsiteX115" fmla="*/ 125730 w 2141220"/>
                <a:gd name="connsiteY115" fmla="*/ 114300 h 1230630"/>
                <a:gd name="connsiteX116" fmla="*/ 104775 w 2141220"/>
                <a:gd name="connsiteY116" fmla="*/ 110490 h 1230630"/>
                <a:gd name="connsiteX117" fmla="*/ 106680 w 2141220"/>
                <a:gd name="connsiteY117" fmla="*/ 93345 h 1230630"/>
                <a:gd name="connsiteX118" fmla="*/ 93345 w 2141220"/>
                <a:gd name="connsiteY118" fmla="*/ 93345 h 1230630"/>
                <a:gd name="connsiteX119" fmla="*/ 95250 w 2141220"/>
                <a:gd name="connsiteY119" fmla="*/ 72390 h 1230630"/>
                <a:gd name="connsiteX120" fmla="*/ 81915 w 2141220"/>
                <a:gd name="connsiteY120" fmla="*/ 70485 h 1230630"/>
                <a:gd name="connsiteX121" fmla="*/ 78105 w 2141220"/>
                <a:gd name="connsiteY121" fmla="*/ 51435 h 1230630"/>
                <a:gd name="connsiteX122" fmla="*/ 70485 w 2141220"/>
                <a:gd name="connsiteY122" fmla="*/ 47625 h 1230630"/>
                <a:gd name="connsiteX123" fmla="*/ 70485 w 2141220"/>
                <a:gd name="connsiteY123" fmla="*/ 28575 h 1230630"/>
                <a:gd name="connsiteX124" fmla="*/ 43815 w 2141220"/>
                <a:gd name="connsiteY124" fmla="*/ 28575 h 1230630"/>
                <a:gd name="connsiteX125" fmla="*/ 43815 w 2141220"/>
                <a:gd name="connsiteY125" fmla="*/ 17145 h 1230630"/>
                <a:gd name="connsiteX126" fmla="*/ 32385 w 2141220"/>
                <a:gd name="connsiteY126" fmla="*/ 17145 h 1230630"/>
                <a:gd name="connsiteX127" fmla="*/ 30480 w 2141220"/>
                <a:gd name="connsiteY127" fmla="*/ 0 h 1230630"/>
                <a:gd name="connsiteX128" fmla="*/ 0 w 2141220"/>
                <a:gd name="connsiteY128" fmla="*/ 0 h 1230630"/>
                <a:gd name="connsiteX0" fmla="*/ 2141220 w 2165350"/>
                <a:gd name="connsiteY0" fmla="*/ 1230630 h 1237615"/>
                <a:gd name="connsiteX1" fmla="*/ 2118360 w 2165350"/>
                <a:gd name="connsiteY1" fmla="*/ 1232535 h 1237615"/>
                <a:gd name="connsiteX2" fmla="*/ 2120265 w 2165350"/>
                <a:gd name="connsiteY2" fmla="*/ 1200150 h 1237615"/>
                <a:gd name="connsiteX3" fmla="*/ 1861185 w 2165350"/>
                <a:gd name="connsiteY3" fmla="*/ 1203960 h 1237615"/>
                <a:gd name="connsiteX4" fmla="*/ 1866900 w 2165350"/>
                <a:gd name="connsiteY4" fmla="*/ 1175385 h 1237615"/>
                <a:gd name="connsiteX5" fmla="*/ 1704975 w 2165350"/>
                <a:gd name="connsiteY5" fmla="*/ 1177290 h 1237615"/>
                <a:gd name="connsiteX6" fmla="*/ 1706880 w 2165350"/>
                <a:gd name="connsiteY6" fmla="*/ 1148715 h 1237615"/>
                <a:gd name="connsiteX7" fmla="*/ 1693545 w 2165350"/>
                <a:gd name="connsiteY7" fmla="*/ 1148715 h 1237615"/>
                <a:gd name="connsiteX8" fmla="*/ 1689735 w 2165350"/>
                <a:gd name="connsiteY8" fmla="*/ 1082040 h 1237615"/>
                <a:gd name="connsiteX9" fmla="*/ 1670685 w 2165350"/>
                <a:gd name="connsiteY9" fmla="*/ 1080135 h 1237615"/>
                <a:gd name="connsiteX10" fmla="*/ 1666875 w 2165350"/>
                <a:gd name="connsiteY10" fmla="*/ 1049655 h 1237615"/>
                <a:gd name="connsiteX11" fmla="*/ 1638300 w 2165350"/>
                <a:gd name="connsiteY11" fmla="*/ 1053465 h 1237615"/>
                <a:gd name="connsiteX12" fmla="*/ 1638300 w 2165350"/>
                <a:gd name="connsiteY12" fmla="*/ 1036320 h 1237615"/>
                <a:gd name="connsiteX13" fmla="*/ 1581150 w 2165350"/>
                <a:gd name="connsiteY13" fmla="*/ 1034415 h 1237615"/>
                <a:gd name="connsiteX14" fmla="*/ 1577340 w 2165350"/>
                <a:gd name="connsiteY14" fmla="*/ 1000125 h 1237615"/>
                <a:gd name="connsiteX15" fmla="*/ 1541145 w 2165350"/>
                <a:gd name="connsiteY15" fmla="*/ 1002030 h 1237615"/>
                <a:gd name="connsiteX16" fmla="*/ 1543050 w 2165350"/>
                <a:gd name="connsiteY16" fmla="*/ 982980 h 1237615"/>
                <a:gd name="connsiteX17" fmla="*/ 1510665 w 2165350"/>
                <a:gd name="connsiteY17" fmla="*/ 982980 h 1237615"/>
                <a:gd name="connsiteX18" fmla="*/ 1504950 w 2165350"/>
                <a:gd name="connsiteY18" fmla="*/ 958215 h 1237615"/>
                <a:gd name="connsiteX19" fmla="*/ 1426845 w 2165350"/>
                <a:gd name="connsiteY19" fmla="*/ 956310 h 1237615"/>
                <a:gd name="connsiteX20" fmla="*/ 1426845 w 2165350"/>
                <a:gd name="connsiteY20" fmla="*/ 933450 h 1237615"/>
                <a:gd name="connsiteX21" fmla="*/ 1413510 w 2165350"/>
                <a:gd name="connsiteY21" fmla="*/ 933450 h 1237615"/>
                <a:gd name="connsiteX22" fmla="*/ 1409700 w 2165350"/>
                <a:gd name="connsiteY22" fmla="*/ 902970 h 1237615"/>
                <a:gd name="connsiteX23" fmla="*/ 1322070 w 2165350"/>
                <a:gd name="connsiteY23" fmla="*/ 902970 h 1237615"/>
                <a:gd name="connsiteX24" fmla="*/ 1327785 w 2165350"/>
                <a:gd name="connsiteY24" fmla="*/ 891540 h 1237615"/>
                <a:gd name="connsiteX25" fmla="*/ 1223010 w 2165350"/>
                <a:gd name="connsiteY25" fmla="*/ 889635 h 1237615"/>
                <a:gd name="connsiteX26" fmla="*/ 1224915 w 2165350"/>
                <a:gd name="connsiteY26" fmla="*/ 876300 h 1237615"/>
                <a:gd name="connsiteX27" fmla="*/ 1209675 w 2165350"/>
                <a:gd name="connsiteY27" fmla="*/ 876300 h 1237615"/>
                <a:gd name="connsiteX28" fmla="*/ 1205865 w 2165350"/>
                <a:gd name="connsiteY28" fmla="*/ 855345 h 1237615"/>
                <a:gd name="connsiteX29" fmla="*/ 1150620 w 2165350"/>
                <a:gd name="connsiteY29" fmla="*/ 853440 h 1237615"/>
                <a:gd name="connsiteX30" fmla="*/ 1146810 w 2165350"/>
                <a:gd name="connsiteY30" fmla="*/ 830580 h 1237615"/>
                <a:gd name="connsiteX31" fmla="*/ 1135380 w 2165350"/>
                <a:gd name="connsiteY31" fmla="*/ 830580 h 1237615"/>
                <a:gd name="connsiteX32" fmla="*/ 1135380 w 2165350"/>
                <a:gd name="connsiteY32" fmla="*/ 790575 h 1237615"/>
                <a:gd name="connsiteX33" fmla="*/ 1057275 w 2165350"/>
                <a:gd name="connsiteY33" fmla="*/ 790575 h 1237615"/>
                <a:gd name="connsiteX34" fmla="*/ 1057275 w 2165350"/>
                <a:gd name="connsiteY34" fmla="*/ 765810 h 1237615"/>
                <a:gd name="connsiteX35" fmla="*/ 1019175 w 2165350"/>
                <a:gd name="connsiteY35" fmla="*/ 767715 h 1237615"/>
                <a:gd name="connsiteX36" fmla="*/ 1019175 w 2165350"/>
                <a:gd name="connsiteY36" fmla="*/ 767715 h 1237615"/>
                <a:gd name="connsiteX37" fmla="*/ 1019175 w 2165350"/>
                <a:gd name="connsiteY37" fmla="*/ 754380 h 1237615"/>
                <a:gd name="connsiteX38" fmla="*/ 963930 w 2165350"/>
                <a:gd name="connsiteY38" fmla="*/ 754380 h 1237615"/>
                <a:gd name="connsiteX39" fmla="*/ 962025 w 2165350"/>
                <a:gd name="connsiteY39" fmla="*/ 735330 h 1237615"/>
                <a:gd name="connsiteX40" fmla="*/ 933450 w 2165350"/>
                <a:gd name="connsiteY40" fmla="*/ 735330 h 1237615"/>
                <a:gd name="connsiteX41" fmla="*/ 935355 w 2165350"/>
                <a:gd name="connsiteY41" fmla="*/ 720090 h 1237615"/>
                <a:gd name="connsiteX42" fmla="*/ 861060 w 2165350"/>
                <a:gd name="connsiteY42" fmla="*/ 718185 h 1237615"/>
                <a:gd name="connsiteX43" fmla="*/ 864870 w 2165350"/>
                <a:gd name="connsiteY43" fmla="*/ 691515 h 1237615"/>
                <a:gd name="connsiteX44" fmla="*/ 840105 w 2165350"/>
                <a:gd name="connsiteY44" fmla="*/ 691515 h 1237615"/>
                <a:gd name="connsiteX45" fmla="*/ 838200 w 2165350"/>
                <a:gd name="connsiteY45" fmla="*/ 680085 h 1237615"/>
                <a:gd name="connsiteX46" fmla="*/ 777240 w 2165350"/>
                <a:gd name="connsiteY46" fmla="*/ 680085 h 1237615"/>
                <a:gd name="connsiteX47" fmla="*/ 781050 w 2165350"/>
                <a:gd name="connsiteY47" fmla="*/ 668655 h 1237615"/>
                <a:gd name="connsiteX48" fmla="*/ 723900 w 2165350"/>
                <a:gd name="connsiteY48" fmla="*/ 664845 h 1237615"/>
                <a:gd name="connsiteX49" fmla="*/ 723900 w 2165350"/>
                <a:gd name="connsiteY49" fmla="*/ 636270 h 1237615"/>
                <a:gd name="connsiteX50" fmla="*/ 687705 w 2165350"/>
                <a:gd name="connsiteY50" fmla="*/ 638175 h 1237615"/>
                <a:gd name="connsiteX51" fmla="*/ 687705 w 2165350"/>
                <a:gd name="connsiteY51" fmla="*/ 630555 h 1237615"/>
                <a:gd name="connsiteX52" fmla="*/ 668655 w 2165350"/>
                <a:gd name="connsiteY52" fmla="*/ 628650 h 1237615"/>
                <a:gd name="connsiteX53" fmla="*/ 666750 w 2165350"/>
                <a:gd name="connsiteY53" fmla="*/ 617220 h 1237615"/>
                <a:gd name="connsiteX54" fmla="*/ 655320 w 2165350"/>
                <a:gd name="connsiteY54" fmla="*/ 617220 h 1237615"/>
                <a:gd name="connsiteX55" fmla="*/ 657225 w 2165350"/>
                <a:gd name="connsiteY55" fmla="*/ 600075 h 1237615"/>
                <a:gd name="connsiteX56" fmla="*/ 649605 w 2165350"/>
                <a:gd name="connsiteY56" fmla="*/ 601980 h 1237615"/>
                <a:gd name="connsiteX57" fmla="*/ 647700 w 2165350"/>
                <a:gd name="connsiteY57" fmla="*/ 581025 h 1237615"/>
                <a:gd name="connsiteX58" fmla="*/ 640080 w 2165350"/>
                <a:gd name="connsiteY58" fmla="*/ 582930 h 1237615"/>
                <a:gd name="connsiteX59" fmla="*/ 645795 w 2165350"/>
                <a:gd name="connsiteY59" fmla="*/ 575310 h 1237615"/>
                <a:gd name="connsiteX60" fmla="*/ 619125 w 2165350"/>
                <a:gd name="connsiteY60" fmla="*/ 575310 h 1237615"/>
                <a:gd name="connsiteX61" fmla="*/ 622935 w 2165350"/>
                <a:gd name="connsiteY61" fmla="*/ 558165 h 1237615"/>
                <a:gd name="connsiteX62" fmla="*/ 596265 w 2165350"/>
                <a:gd name="connsiteY62" fmla="*/ 558165 h 1237615"/>
                <a:gd name="connsiteX63" fmla="*/ 596265 w 2165350"/>
                <a:gd name="connsiteY63" fmla="*/ 546735 h 1237615"/>
                <a:gd name="connsiteX64" fmla="*/ 590550 w 2165350"/>
                <a:gd name="connsiteY64" fmla="*/ 544830 h 1237615"/>
                <a:gd name="connsiteX65" fmla="*/ 590550 w 2165350"/>
                <a:gd name="connsiteY65" fmla="*/ 535305 h 1237615"/>
                <a:gd name="connsiteX66" fmla="*/ 552450 w 2165350"/>
                <a:gd name="connsiteY66" fmla="*/ 533400 h 1237615"/>
                <a:gd name="connsiteX67" fmla="*/ 554355 w 2165350"/>
                <a:gd name="connsiteY67" fmla="*/ 495300 h 1237615"/>
                <a:gd name="connsiteX68" fmla="*/ 497205 w 2165350"/>
                <a:gd name="connsiteY68" fmla="*/ 495300 h 1237615"/>
                <a:gd name="connsiteX69" fmla="*/ 497205 w 2165350"/>
                <a:gd name="connsiteY69" fmla="*/ 485775 h 1237615"/>
                <a:gd name="connsiteX70" fmla="*/ 459105 w 2165350"/>
                <a:gd name="connsiteY70" fmla="*/ 485775 h 1237615"/>
                <a:gd name="connsiteX71" fmla="*/ 459105 w 2165350"/>
                <a:gd name="connsiteY71" fmla="*/ 457200 h 1237615"/>
                <a:gd name="connsiteX72" fmla="*/ 440055 w 2165350"/>
                <a:gd name="connsiteY72" fmla="*/ 457200 h 1237615"/>
                <a:gd name="connsiteX73" fmla="*/ 440055 w 2165350"/>
                <a:gd name="connsiteY73" fmla="*/ 443865 h 1237615"/>
                <a:gd name="connsiteX74" fmla="*/ 407670 w 2165350"/>
                <a:gd name="connsiteY74" fmla="*/ 443865 h 1237615"/>
                <a:gd name="connsiteX75" fmla="*/ 407670 w 2165350"/>
                <a:gd name="connsiteY75" fmla="*/ 428625 h 1237615"/>
                <a:gd name="connsiteX76" fmla="*/ 400050 w 2165350"/>
                <a:gd name="connsiteY76" fmla="*/ 424815 h 1237615"/>
                <a:gd name="connsiteX77" fmla="*/ 398145 w 2165350"/>
                <a:gd name="connsiteY77" fmla="*/ 411480 h 1237615"/>
                <a:gd name="connsiteX78" fmla="*/ 390525 w 2165350"/>
                <a:gd name="connsiteY78" fmla="*/ 409575 h 1237615"/>
                <a:gd name="connsiteX79" fmla="*/ 390525 w 2165350"/>
                <a:gd name="connsiteY79" fmla="*/ 400050 h 1237615"/>
                <a:gd name="connsiteX80" fmla="*/ 382905 w 2165350"/>
                <a:gd name="connsiteY80" fmla="*/ 394335 h 1237615"/>
                <a:gd name="connsiteX81" fmla="*/ 384810 w 2165350"/>
                <a:gd name="connsiteY81" fmla="*/ 386715 h 1237615"/>
                <a:gd name="connsiteX82" fmla="*/ 363855 w 2165350"/>
                <a:gd name="connsiteY82" fmla="*/ 384810 h 1237615"/>
                <a:gd name="connsiteX83" fmla="*/ 365760 w 2165350"/>
                <a:gd name="connsiteY83" fmla="*/ 371475 h 1237615"/>
                <a:gd name="connsiteX84" fmla="*/ 360045 w 2165350"/>
                <a:gd name="connsiteY84" fmla="*/ 371475 h 1237615"/>
                <a:gd name="connsiteX85" fmla="*/ 358140 w 2165350"/>
                <a:gd name="connsiteY85" fmla="*/ 361950 h 1237615"/>
                <a:gd name="connsiteX86" fmla="*/ 344805 w 2165350"/>
                <a:gd name="connsiteY86" fmla="*/ 358140 h 1237615"/>
                <a:gd name="connsiteX87" fmla="*/ 342900 w 2165350"/>
                <a:gd name="connsiteY87" fmla="*/ 348615 h 1237615"/>
                <a:gd name="connsiteX88" fmla="*/ 331470 w 2165350"/>
                <a:gd name="connsiteY88" fmla="*/ 344805 h 1237615"/>
                <a:gd name="connsiteX89" fmla="*/ 331470 w 2165350"/>
                <a:gd name="connsiteY89" fmla="*/ 333375 h 1237615"/>
                <a:gd name="connsiteX90" fmla="*/ 318135 w 2165350"/>
                <a:gd name="connsiteY90" fmla="*/ 333375 h 1237615"/>
                <a:gd name="connsiteX91" fmla="*/ 318135 w 2165350"/>
                <a:gd name="connsiteY91" fmla="*/ 323850 h 1237615"/>
                <a:gd name="connsiteX92" fmla="*/ 312420 w 2165350"/>
                <a:gd name="connsiteY92" fmla="*/ 320040 h 1237615"/>
                <a:gd name="connsiteX93" fmla="*/ 306705 w 2165350"/>
                <a:gd name="connsiteY93" fmla="*/ 306705 h 1237615"/>
                <a:gd name="connsiteX94" fmla="*/ 300990 w 2165350"/>
                <a:gd name="connsiteY94" fmla="*/ 304800 h 1237615"/>
                <a:gd name="connsiteX95" fmla="*/ 295275 w 2165350"/>
                <a:gd name="connsiteY95" fmla="*/ 293370 h 1237615"/>
                <a:gd name="connsiteX96" fmla="*/ 287655 w 2165350"/>
                <a:gd name="connsiteY96" fmla="*/ 289560 h 1237615"/>
                <a:gd name="connsiteX97" fmla="*/ 287655 w 2165350"/>
                <a:gd name="connsiteY97" fmla="*/ 281940 h 1237615"/>
                <a:gd name="connsiteX98" fmla="*/ 278130 w 2165350"/>
                <a:gd name="connsiteY98" fmla="*/ 276225 h 1237615"/>
                <a:gd name="connsiteX99" fmla="*/ 276225 w 2165350"/>
                <a:gd name="connsiteY99" fmla="*/ 259080 h 1237615"/>
                <a:gd name="connsiteX100" fmla="*/ 268605 w 2165350"/>
                <a:gd name="connsiteY100" fmla="*/ 259080 h 1237615"/>
                <a:gd name="connsiteX101" fmla="*/ 272415 w 2165350"/>
                <a:gd name="connsiteY101" fmla="*/ 249555 h 1237615"/>
                <a:gd name="connsiteX102" fmla="*/ 259080 w 2165350"/>
                <a:gd name="connsiteY102" fmla="*/ 249555 h 1237615"/>
                <a:gd name="connsiteX103" fmla="*/ 260985 w 2165350"/>
                <a:gd name="connsiteY103" fmla="*/ 234315 h 1237615"/>
                <a:gd name="connsiteX104" fmla="*/ 245745 w 2165350"/>
                <a:gd name="connsiteY104" fmla="*/ 236220 h 1237615"/>
                <a:gd name="connsiteX105" fmla="*/ 245745 w 2165350"/>
                <a:gd name="connsiteY105" fmla="*/ 205740 h 1237615"/>
                <a:gd name="connsiteX106" fmla="*/ 209550 w 2165350"/>
                <a:gd name="connsiteY106" fmla="*/ 207645 h 1237615"/>
                <a:gd name="connsiteX107" fmla="*/ 213360 w 2165350"/>
                <a:gd name="connsiteY107" fmla="*/ 192405 h 1237615"/>
                <a:gd name="connsiteX108" fmla="*/ 179070 w 2165350"/>
                <a:gd name="connsiteY108" fmla="*/ 186690 h 1237615"/>
                <a:gd name="connsiteX109" fmla="*/ 180975 w 2165350"/>
                <a:gd name="connsiteY109" fmla="*/ 165735 h 1237615"/>
                <a:gd name="connsiteX110" fmla="*/ 161925 w 2165350"/>
                <a:gd name="connsiteY110" fmla="*/ 165735 h 1237615"/>
                <a:gd name="connsiteX111" fmla="*/ 156210 w 2165350"/>
                <a:gd name="connsiteY111" fmla="*/ 152400 h 1237615"/>
                <a:gd name="connsiteX112" fmla="*/ 127635 w 2165350"/>
                <a:gd name="connsiteY112" fmla="*/ 152400 h 1237615"/>
                <a:gd name="connsiteX113" fmla="*/ 123825 w 2165350"/>
                <a:gd name="connsiteY113" fmla="*/ 140970 h 1237615"/>
                <a:gd name="connsiteX114" fmla="*/ 123825 w 2165350"/>
                <a:gd name="connsiteY114" fmla="*/ 135255 h 1237615"/>
                <a:gd name="connsiteX115" fmla="*/ 123825 w 2165350"/>
                <a:gd name="connsiteY115" fmla="*/ 123825 h 1237615"/>
                <a:gd name="connsiteX116" fmla="*/ 125730 w 2165350"/>
                <a:gd name="connsiteY116" fmla="*/ 114300 h 1237615"/>
                <a:gd name="connsiteX117" fmla="*/ 104775 w 2165350"/>
                <a:gd name="connsiteY117" fmla="*/ 110490 h 1237615"/>
                <a:gd name="connsiteX118" fmla="*/ 106680 w 2165350"/>
                <a:gd name="connsiteY118" fmla="*/ 93345 h 1237615"/>
                <a:gd name="connsiteX119" fmla="*/ 93345 w 2165350"/>
                <a:gd name="connsiteY119" fmla="*/ 93345 h 1237615"/>
                <a:gd name="connsiteX120" fmla="*/ 95250 w 2165350"/>
                <a:gd name="connsiteY120" fmla="*/ 72390 h 1237615"/>
                <a:gd name="connsiteX121" fmla="*/ 81915 w 2165350"/>
                <a:gd name="connsiteY121" fmla="*/ 70485 h 1237615"/>
                <a:gd name="connsiteX122" fmla="*/ 78105 w 2165350"/>
                <a:gd name="connsiteY122" fmla="*/ 51435 h 1237615"/>
                <a:gd name="connsiteX123" fmla="*/ 70485 w 2165350"/>
                <a:gd name="connsiteY123" fmla="*/ 47625 h 1237615"/>
                <a:gd name="connsiteX124" fmla="*/ 70485 w 2165350"/>
                <a:gd name="connsiteY124" fmla="*/ 28575 h 1237615"/>
                <a:gd name="connsiteX125" fmla="*/ 43815 w 2165350"/>
                <a:gd name="connsiteY125" fmla="*/ 28575 h 1237615"/>
                <a:gd name="connsiteX126" fmla="*/ 43815 w 2165350"/>
                <a:gd name="connsiteY126" fmla="*/ 17145 h 1237615"/>
                <a:gd name="connsiteX127" fmla="*/ 32385 w 2165350"/>
                <a:gd name="connsiteY127" fmla="*/ 17145 h 1237615"/>
                <a:gd name="connsiteX128" fmla="*/ 30480 w 2165350"/>
                <a:gd name="connsiteY128" fmla="*/ 0 h 1237615"/>
                <a:gd name="connsiteX129" fmla="*/ 0 w 2165350"/>
                <a:gd name="connsiteY129" fmla="*/ 0 h 1237615"/>
                <a:gd name="connsiteX0" fmla="*/ 2141220 w 2141220"/>
                <a:gd name="connsiteY0" fmla="*/ 1230630 h 1237615"/>
                <a:gd name="connsiteX1" fmla="*/ 2118360 w 2141220"/>
                <a:gd name="connsiteY1" fmla="*/ 1232535 h 1237615"/>
                <a:gd name="connsiteX2" fmla="*/ 2120265 w 2141220"/>
                <a:gd name="connsiteY2" fmla="*/ 1200150 h 1237615"/>
                <a:gd name="connsiteX3" fmla="*/ 1861185 w 2141220"/>
                <a:gd name="connsiteY3" fmla="*/ 1203960 h 1237615"/>
                <a:gd name="connsiteX4" fmla="*/ 1866900 w 2141220"/>
                <a:gd name="connsiteY4" fmla="*/ 1175385 h 1237615"/>
                <a:gd name="connsiteX5" fmla="*/ 1704975 w 2141220"/>
                <a:gd name="connsiteY5" fmla="*/ 1177290 h 1237615"/>
                <a:gd name="connsiteX6" fmla="*/ 1706880 w 2141220"/>
                <a:gd name="connsiteY6" fmla="*/ 1148715 h 1237615"/>
                <a:gd name="connsiteX7" fmla="*/ 1693545 w 2141220"/>
                <a:gd name="connsiteY7" fmla="*/ 1148715 h 1237615"/>
                <a:gd name="connsiteX8" fmla="*/ 1689735 w 2141220"/>
                <a:gd name="connsiteY8" fmla="*/ 1082040 h 1237615"/>
                <a:gd name="connsiteX9" fmla="*/ 1670685 w 2141220"/>
                <a:gd name="connsiteY9" fmla="*/ 1080135 h 1237615"/>
                <a:gd name="connsiteX10" fmla="*/ 1666875 w 2141220"/>
                <a:gd name="connsiteY10" fmla="*/ 1049655 h 1237615"/>
                <a:gd name="connsiteX11" fmla="*/ 1638300 w 2141220"/>
                <a:gd name="connsiteY11" fmla="*/ 1053465 h 1237615"/>
                <a:gd name="connsiteX12" fmla="*/ 1638300 w 2141220"/>
                <a:gd name="connsiteY12" fmla="*/ 1036320 h 1237615"/>
                <a:gd name="connsiteX13" fmla="*/ 1581150 w 2141220"/>
                <a:gd name="connsiteY13" fmla="*/ 1034415 h 1237615"/>
                <a:gd name="connsiteX14" fmla="*/ 1577340 w 2141220"/>
                <a:gd name="connsiteY14" fmla="*/ 1000125 h 1237615"/>
                <a:gd name="connsiteX15" fmla="*/ 1541145 w 2141220"/>
                <a:gd name="connsiteY15" fmla="*/ 1002030 h 1237615"/>
                <a:gd name="connsiteX16" fmla="*/ 1543050 w 2141220"/>
                <a:gd name="connsiteY16" fmla="*/ 982980 h 1237615"/>
                <a:gd name="connsiteX17" fmla="*/ 1510665 w 2141220"/>
                <a:gd name="connsiteY17" fmla="*/ 982980 h 1237615"/>
                <a:gd name="connsiteX18" fmla="*/ 1504950 w 2141220"/>
                <a:gd name="connsiteY18" fmla="*/ 958215 h 1237615"/>
                <a:gd name="connsiteX19" fmla="*/ 1426845 w 2141220"/>
                <a:gd name="connsiteY19" fmla="*/ 956310 h 1237615"/>
                <a:gd name="connsiteX20" fmla="*/ 1426845 w 2141220"/>
                <a:gd name="connsiteY20" fmla="*/ 933450 h 1237615"/>
                <a:gd name="connsiteX21" fmla="*/ 1413510 w 2141220"/>
                <a:gd name="connsiteY21" fmla="*/ 933450 h 1237615"/>
                <a:gd name="connsiteX22" fmla="*/ 1409700 w 2141220"/>
                <a:gd name="connsiteY22" fmla="*/ 902970 h 1237615"/>
                <a:gd name="connsiteX23" fmla="*/ 1322070 w 2141220"/>
                <a:gd name="connsiteY23" fmla="*/ 902970 h 1237615"/>
                <a:gd name="connsiteX24" fmla="*/ 1327785 w 2141220"/>
                <a:gd name="connsiteY24" fmla="*/ 891540 h 1237615"/>
                <a:gd name="connsiteX25" fmla="*/ 1223010 w 2141220"/>
                <a:gd name="connsiteY25" fmla="*/ 889635 h 1237615"/>
                <a:gd name="connsiteX26" fmla="*/ 1224915 w 2141220"/>
                <a:gd name="connsiteY26" fmla="*/ 876300 h 1237615"/>
                <a:gd name="connsiteX27" fmla="*/ 1209675 w 2141220"/>
                <a:gd name="connsiteY27" fmla="*/ 876300 h 1237615"/>
                <a:gd name="connsiteX28" fmla="*/ 1205865 w 2141220"/>
                <a:gd name="connsiteY28" fmla="*/ 855345 h 1237615"/>
                <a:gd name="connsiteX29" fmla="*/ 1150620 w 2141220"/>
                <a:gd name="connsiteY29" fmla="*/ 853440 h 1237615"/>
                <a:gd name="connsiteX30" fmla="*/ 1146810 w 2141220"/>
                <a:gd name="connsiteY30" fmla="*/ 830580 h 1237615"/>
                <a:gd name="connsiteX31" fmla="*/ 1135380 w 2141220"/>
                <a:gd name="connsiteY31" fmla="*/ 830580 h 1237615"/>
                <a:gd name="connsiteX32" fmla="*/ 1135380 w 2141220"/>
                <a:gd name="connsiteY32" fmla="*/ 790575 h 1237615"/>
                <a:gd name="connsiteX33" fmla="*/ 1057275 w 2141220"/>
                <a:gd name="connsiteY33" fmla="*/ 790575 h 1237615"/>
                <a:gd name="connsiteX34" fmla="*/ 1057275 w 2141220"/>
                <a:gd name="connsiteY34" fmla="*/ 765810 h 1237615"/>
                <a:gd name="connsiteX35" fmla="*/ 1019175 w 2141220"/>
                <a:gd name="connsiteY35" fmla="*/ 767715 h 1237615"/>
                <a:gd name="connsiteX36" fmla="*/ 1019175 w 2141220"/>
                <a:gd name="connsiteY36" fmla="*/ 767715 h 1237615"/>
                <a:gd name="connsiteX37" fmla="*/ 1019175 w 2141220"/>
                <a:gd name="connsiteY37" fmla="*/ 754380 h 1237615"/>
                <a:gd name="connsiteX38" fmla="*/ 963930 w 2141220"/>
                <a:gd name="connsiteY38" fmla="*/ 754380 h 1237615"/>
                <a:gd name="connsiteX39" fmla="*/ 962025 w 2141220"/>
                <a:gd name="connsiteY39" fmla="*/ 735330 h 1237615"/>
                <a:gd name="connsiteX40" fmla="*/ 933450 w 2141220"/>
                <a:gd name="connsiteY40" fmla="*/ 735330 h 1237615"/>
                <a:gd name="connsiteX41" fmla="*/ 935355 w 2141220"/>
                <a:gd name="connsiteY41" fmla="*/ 720090 h 1237615"/>
                <a:gd name="connsiteX42" fmla="*/ 861060 w 2141220"/>
                <a:gd name="connsiteY42" fmla="*/ 718185 h 1237615"/>
                <a:gd name="connsiteX43" fmla="*/ 864870 w 2141220"/>
                <a:gd name="connsiteY43" fmla="*/ 691515 h 1237615"/>
                <a:gd name="connsiteX44" fmla="*/ 840105 w 2141220"/>
                <a:gd name="connsiteY44" fmla="*/ 691515 h 1237615"/>
                <a:gd name="connsiteX45" fmla="*/ 838200 w 2141220"/>
                <a:gd name="connsiteY45" fmla="*/ 680085 h 1237615"/>
                <a:gd name="connsiteX46" fmla="*/ 777240 w 2141220"/>
                <a:gd name="connsiteY46" fmla="*/ 680085 h 1237615"/>
                <a:gd name="connsiteX47" fmla="*/ 781050 w 2141220"/>
                <a:gd name="connsiteY47" fmla="*/ 668655 h 1237615"/>
                <a:gd name="connsiteX48" fmla="*/ 723900 w 2141220"/>
                <a:gd name="connsiteY48" fmla="*/ 664845 h 1237615"/>
                <a:gd name="connsiteX49" fmla="*/ 723900 w 2141220"/>
                <a:gd name="connsiteY49" fmla="*/ 636270 h 1237615"/>
                <a:gd name="connsiteX50" fmla="*/ 687705 w 2141220"/>
                <a:gd name="connsiteY50" fmla="*/ 638175 h 1237615"/>
                <a:gd name="connsiteX51" fmla="*/ 687705 w 2141220"/>
                <a:gd name="connsiteY51" fmla="*/ 630555 h 1237615"/>
                <a:gd name="connsiteX52" fmla="*/ 668655 w 2141220"/>
                <a:gd name="connsiteY52" fmla="*/ 628650 h 1237615"/>
                <a:gd name="connsiteX53" fmla="*/ 666750 w 2141220"/>
                <a:gd name="connsiteY53" fmla="*/ 617220 h 1237615"/>
                <a:gd name="connsiteX54" fmla="*/ 655320 w 2141220"/>
                <a:gd name="connsiteY54" fmla="*/ 617220 h 1237615"/>
                <a:gd name="connsiteX55" fmla="*/ 657225 w 2141220"/>
                <a:gd name="connsiteY55" fmla="*/ 600075 h 1237615"/>
                <a:gd name="connsiteX56" fmla="*/ 649605 w 2141220"/>
                <a:gd name="connsiteY56" fmla="*/ 601980 h 1237615"/>
                <a:gd name="connsiteX57" fmla="*/ 647700 w 2141220"/>
                <a:gd name="connsiteY57" fmla="*/ 581025 h 1237615"/>
                <a:gd name="connsiteX58" fmla="*/ 640080 w 2141220"/>
                <a:gd name="connsiteY58" fmla="*/ 582930 h 1237615"/>
                <a:gd name="connsiteX59" fmla="*/ 645795 w 2141220"/>
                <a:gd name="connsiteY59" fmla="*/ 575310 h 1237615"/>
                <a:gd name="connsiteX60" fmla="*/ 619125 w 2141220"/>
                <a:gd name="connsiteY60" fmla="*/ 575310 h 1237615"/>
                <a:gd name="connsiteX61" fmla="*/ 622935 w 2141220"/>
                <a:gd name="connsiteY61" fmla="*/ 558165 h 1237615"/>
                <a:gd name="connsiteX62" fmla="*/ 596265 w 2141220"/>
                <a:gd name="connsiteY62" fmla="*/ 558165 h 1237615"/>
                <a:gd name="connsiteX63" fmla="*/ 596265 w 2141220"/>
                <a:gd name="connsiteY63" fmla="*/ 546735 h 1237615"/>
                <a:gd name="connsiteX64" fmla="*/ 590550 w 2141220"/>
                <a:gd name="connsiteY64" fmla="*/ 544830 h 1237615"/>
                <a:gd name="connsiteX65" fmla="*/ 590550 w 2141220"/>
                <a:gd name="connsiteY65" fmla="*/ 535305 h 1237615"/>
                <a:gd name="connsiteX66" fmla="*/ 552450 w 2141220"/>
                <a:gd name="connsiteY66" fmla="*/ 533400 h 1237615"/>
                <a:gd name="connsiteX67" fmla="*/ 554355 w 2141220"/>
                <a:gd name="connsiteY67" fmla="*/ 495300 h 1237615"/>
                <a:gd name="connsiteX68" fmla="*/ 497205 w 2141220"/>
                <a:gd name="connsiteY68" fmla="*/ 495300 h 1237615"/>
                <a:gd name="connsiteX69" fmla="*/ 497205 w 2141220"/>
                <a:gd name="connsiteY69" fmla="*/ 485775 h 1237615"/>
                <a:gd name="connsiteX70" fmla="*/ 459105 w 2141220"/>
                <a:gd name="connsiteY70" fmla="*/ 485775 h 1237615"/>
                <a:gd name="connsiteX71" fmla="*/ 459105 w 2141220"/>
                <a:gd name="connsiteY71" fmla="*/ 457200 h 1237615"/>
                <a:gd name="connsiteX72" fmla="*/ 440055 w 2141220"/>
                <a:gd name="connsiteY72" fmla="*/ 457200 h 1237615"/>
                <a:gd name="connsiteX73" fmla="*/ 440055 w 2141220"/>
                <a:gd name="connsiteY73" fmla="*/ 443865 h 1237615"/>
                <a:gd name="connsiteX74" fmla="*/ 407670 w 2141220"/>
                <a:gd name="connsiteY74" fmla="*/ 443865 h 1237615"/>
                <a:gd name="connsiteX75" fmla="*/ 407670 w 2141220"/>
                <a:gd name="connsiteY75" fmla="*/ 428625 h 1237615"/>
                <a:gd name="connsiteX76" fmla="*/ 400050 w 2141220"/>
                <a:gd name="connsiteY76" fmla="*/ 424815 h 1237615"/>
                <a:gd name="connsiteX77" fmla="*/ 398145 w 2141220"/>
                <a:gd name="connsiteY77" fmla="*/ 411480 h 1237615"/>
                <a:gd name="connsiteX78" fmla="*/ 390525 w 2141220"/>
                <a:gd name="connsiteY78" fmla="*/ 409575 h 1237615"/>
                <a:gd name="connsiteX79" fmla="*/ 390525 w 2141220"/>
                <a:gd name="connsiteY79" fmla="*/ 400050 h 1237615"/>
                <a:gd name="connsiteX80" fmla="*/ 382905 w 2141220"/>
                <a:gd name="connsiteY80" fmla="*/ 394335 h 1237615"/>
                <a:gd name="connsiteX81" fmla="*/ 384810 w 2141220"/>
                <a:gd name="connsiteY81" fmla="*/ 386715 h 1237615"/>
                <a:gd name="connsiteX82" fmla="*/ 363855 w 2141220"/>
                <a:gd name="connsiteY82" fmla="*/ 384810 h 1237615"/>
                <a:gd name="connsiteX83" fmla="*/ 365760 w 2141220"/>
                <a:gd name="connsiteY83" fmla="*/ 371475 h 1237615"/>
                <a:gd name="connsiteX84" fmla="*/ 360045 w 2141220"/>
                <a:gd name="connsiteY84" fmla="*/ 371475 h 1237615"/>
                <a:gd name="connsiteX85" fmla="*/ 358140 w 2141220"/>
                <a:gd name="connsiteY85" fmla="*/ 361950 h 1237615"/>
                <a:gd name="connsiteX86" fmla="*/ 344805 w 2141220"/>
                <a:gd name="connsiteY86" fmla="*/ 358140 h 1237615"/>
                <a:gd name="connsiteX87" fmla="*/ 342900 w 2141220"/>
                <a:gd name="connsiteY87" fmla="*/ 348615 h 1237615"/>
                <a:gd name="connsiteX88" fmla="*/ 331470 w 2141220"/>
                <a:gd name="connsiteY88" fmla="*/ 344805 h 1237615"/>
                <a:gd name="connsiteX89" fmla="*/ 331470 w 2141220"/>
                <a:gd name="connsiteY89" fmla="*/ 333375 h 1237615"/>
                <a:gd name="connsiteX90" fmla="*/ 318135 w 2141220"/>
                <a:gd name="connsiteY90" fmla="*/ 333375 h 1237615"/>
                <a:gd name="connsiteX91" fmla="*/ 318135 w 2141220"/>
                <a:gd name="connsiteY91" fmla="*/ 323850 h 1237615"/>
                <a:gd name="connsiteX92" fmla="*/ 312420 w 2141220"/>
                <a:gd name="connsiteY92" fmla="*/ 320040 h 1237615"/>
                <a:gd name="connsiteX93" fmla="*/ 306705 w 2141220"/>
                <a:gd name="connsiteY93" fmla="*/ 306705 h 1237615"/>
                <a:gd name="connsiteX94" fmla="*/ 300990 w 2141220"/>
                <a:gd name="connsiteY94" fmla="*/ 304800 h 1237615"/>
                <a:gd name="connsiteX95" fmla="*/ 295275 w 2141220"/>
                <a:gd name="connsiteY95" fmla="*/ 293370 h 1237615"/>
                <a:gd name="connsiteX96" fmla="*/ 287655 w 2141220"/>
                <a:gd name="connsiteY96" fmla="*/ 289560 h 1237615"/>
                <a:gd name="connsiteX97" fmla="*/ 287655 w 2141220"/>
                <a:gd name="connsiteY97" fmla="*/ 281940 h 1237615"/>
                <a:gd name="connsiteX98" fmla="*/ 278130 w 2141220"/>
                <a:gd name="connsiteY98" fmla="*/ 276225 h 1237615"/>
                <a:gd name="connsiteX99" fmla="*/ 276225 w 2141220"/>
                <a:gd name="connsiteY99" fmla="*/ 259080 h 1237615"/>
                <a:gd name="connsiteX100" fmla="*/ 268605 w 2141220"/>
                <a:gd name="connsiteY100" fmla="*/ 259080 h 1237615"/>
                <a:gd name="connsiteX101" fmla="*/ 272415 w 2141220"/>
                <a:gd name="connsiteY101" fmla="*/ 249555 h 1237615"/>
                <a:gd name="connsiteX102" fmla="*/ 259080 w 2141220"/>
                <a:gd name="connsiteY102" fmla="*/ 249555 h 1237615"/>
                <a:gd name="connsiteX103" fmla="*/ 260985 w 2141220"/>
                <a:gd name="connsiteY103" fmla="*/ 234315 h 1237615"/>
                <a:gd name="connsiteX104" fmla="*/ 245745 w 2141220"/>
                <a:gd name="connsiteY104" fmla="*/ 236220 h 1237615"/>
                <a:gd name="connsiteX105" fmla="*/ 245745 w 2141220"/>
                <a:gd name="connsiteY105" fmla="*/ 205740 h 1237615"/>
                <a:gd name="connsiteX106" fmla="*/ 209550 w 2141220"/>
                <a:gd name="connsiteY106" fmla="*/ 207645 h 1237615"/>
                <a:gd name="connsiteX107" fmla="*/ 213360 w 2141220"/>
                <a:gd name="connsiteY107" fmla="*/ 192405 h 1237615"/>
                <a:gd name="connsiteX108" fmla="*/ 179070 w 2141220"/>
                <a:gd name="connsiteY108" fmla="*/ 186690 h 1237615"/>
                <a:gd name="connsiteX109" fmla="*/ 180975 w 2141220"/>
                <a:gd name="connsiteY109" fmla="*/ 165735 h 1237615"/>
                <a:gd name="connsiteX110" fmla="*/ 161925 w 2141220"/>
                <a:gd name="connsiteY110" fmla="*/ 165735 h 1237615"/>
                <a:gd name="connsiteX111" fmla="*/ 156210 w 2141220"/>
                <a:gd name="connsiteY111" fmla="*/ 152400 h 1237615"/>
                <a:gd name="connsiteX112" fmla="*/ 127635 w 2141220"/>
                <a:gd name="connsiteY112" fmla="*/ 152400 h 1237615"/>
                <a:gd name="connsiteX113" fmla="*/ 123825 w 2141220"/>
                <a:gd name="connsiteY113" fmla="*/ 140970 h 1237615"/>
                <a:gd name="connsiteX114" fmla="*/ 123825 w 2141220"/>
                <a:gd name="connsiteY114" fmla="*/ 135255 h 1237615"/>
                <a:gd name="connsiteX115" fmla="*/ 123825 w 2141220"/>
                <a:gd name="connsiteY115" fmla="*/ 123825 h 1237615"/>
                <a:gd name="connsiteX116" fmla="*/ 125730 w 2141220"/>
                <a:gd name="connsiteY116" fmla="*/ 114300 h 1237615"/>
                <a:gd name="connsiteX117" fmla="*/ 104775 w 2141220"/>
                <a:gd name="connsiteY117" fmla="*/ 110490 h 1237615"/>
                <a:gd name="connsiteX118" fmla="*/ 106680 w 2141220"/>
                <a:gd name="connsiteY118" fmla="*/ 93345 h 1237615"/>
                <a:gd name="connsiteX119" fmla="*/ 93345 w 2141220"/>
                <a:gd name="connsiteY119" fmla="*/ 93345 h 1237615"/>
                <a:gd name="connsiteX120" fmla="*/ 95250 w 2141220"/>
                <a:gd name="connsiteY120" fmla="*/ 72390 h 1237615"/>
                <a:gd name="connsiteX121" fmla="*/ 81915 w 2141220"/>
                <a:gd name="connsiteY121" fmla="*/ 70485 h 1237615"/>
                <a:gd name="connsiteX122" fmla="*/ 78105 w 2141220"/>
                <a:gd name="connsiteY122" fmla="*/ 51435 h 1237615"/>
                <a:gd name="connsiteX123" fmla="*/ 70485 w 2141220"/>
                <a:gd name="connsiteY123" fmla="*/ 47625 h 1237615"/>
                <a:gd name="connsiteX124" fmla="*/ 70485 w 2141220"/>
                <a:gd name="connsiteY124" fmla="*/ 28575 h 1237615"/>
                <a:gd name="connsiteX125" fmla="*/ 43815 w 2141220"/>
                <a:gd name="connsiteY125" fmla="*/ 28575 h 1237615"/>
                <a:gd name="connsiteX126" fmla="*/ 43815 w 2141220"/>
                <a:gd name="connsiteY126" fmla="*/ 17145 h 1237615"/>
                <a:gd name="connsiteX127" fmla="*/ 32385 w 2141220"/>
                <a:gd name="connsiteY127" fmla="*/ 17145 h 1237615"/>
                <a:gd name="connsiteX128" fmla="*/ 30480 w 2141220"/>
                <a:gd name="connsiteY128" fmla="*/ 0 h 1237615"/>
                <a:gd name="connsiteX129" fmla="*/ 0 w 2141220"/>
                <a:gd name="connsiteY129" fmla="*/ 0 h 1237615"/>
                <a:gd name="connsiteX0" fmla="*/ 2141220 w 2141220"/>
                <a:gd name="connsiteY0" fmla="*/ 1230630 h 1237615"/>
                <a:gd name="connsiteX1" fmla="*/ 2118360 w 2141220"/>
                <a:gd name="connsiteY1" fmla="*/ 1232535 h 1237615"/>
                <a:gd name="connsiteX2" fmla="*/ 2120265 w 2141220"/>
                <a:gd name="connsiteY2" fmla="*/ 1200150 h 1237615"/>
                <a:gd name="connsiteX3" fmla="*/ 1861185 w 2141220"/>
                <a:gd name="connsiteY3" fmla="*/ 1203960 h 1237615"/>
                <a:gd name="connsiteX4" fmla="*/ 1866900 w 2141220"/>
                <a:gd name="connsiteY4" fmla="*/ 1175385 h 1237615"/>
                <a:gd name="connsiteX5" fmla="*/ 1706880 w 2141220"/>
                <a:gd name="connsiteY5" fmla="*/ 1181100 h 1237615"/>
                <a:gd name="connsiteX6" fmla="*/ 1706880 w 2141220"/>
                <a:gd name="connsiteY6" fmla="*/ 1148715 h 1237615"/>
                <a:gd name="connsiteX7" fmla="*/ 1693545 w 2141220"/>
                <a:gd name="connsiteY7" fmla="*/ 1148715 h 1237615"/>
                <a:gd name="connsiteX8" fmla="*/ 1689735 w 2141220"/>
                <a:gd name="connsiteY8" fmla="*/ 1082040 h 1237615"/>
                <a:gd name="connsiteX9" fmla="*/ 1670685 w 2141220"/>
                <a:gd name="connsiteY9" fmla="*/ 1080135 h 1237615"/>
                <a:gd name="connsiteX10" fmla="*/ 1666875 w 2141220"/>
                <a:gd name="connsiteY10" fmla="*/ 1049655 h 1237615"/>
                <a:gd name="connsiteX11" fmla="*/ 1638300 w 2141220"/>
                <a:gd name="connsiteY11" fmla="*/ 1053465 h 1237615"/>
                <a:gd name="connsiteX12" fmla="*/ 1638300 w 2141220"/>
                <a:gd name="connsiteY12" fmla="*/ 1036320 h 1237615"/>
                <a:gd name="connsiteX13" fmla="*/ 1581150 w 2141220"/>
                <a:gd name="connsiteY13" fmla="*/ 1034415 h 1237615"/>
                <a:gd name="connsiteX14" fmla="*/ 1577340 w 2141220"/>
                <a:gd name="connsiteY14" fmla="*/ 1000125 h 1237615"/>
                <a:gd name="connsiteX15" fmla="*/ 1541145 w 2141220"/>
                <a:gd name="connsiteY15" fmla="*/ 1002030 h 1237615"/>
                <a:gd name="connsiteX16" fmla="*/ 1543050 w 2141220"/>
                <a:gd name="connsiteY16" fmla="*/ 982980 h 1237615"/>
                <a:gd name="connsiteX17" fmla="*/ 1510665 w 2141220"/>
                <a:gd name="connsiteY17" fmla="*/ 982980 h 1237615"/>
                <a:gd name="connsiteX18" fmla="*/ 1504950 w 2141220"/>
                <a:gd name="connsiteY18" fmla="*/ 958215 h 1237615"/>
                <a:gd name="connsiteX19" fmla="*/ 1426845 w 2141220"/>
                <a:gd name="connsiteY19" fmla="*/ 956310 h 1237615"/>
                <a:gd name="connsiteX20" fmla="*/ 1426845 w 2141220"/>
                <a:gd name="connsiteY20" fmla="*/ 933450 h 1237615"/>
                <a:gd name="connsiteX21" fmla="*/ 1413510 w 2141220"/>
                <a:gd name="connsiteY21" fmla="*/ 933450 h 1237615"/>
                <a:gd name="connsiteX22" fmla="*/ 1409700 w 2141220"/>
                <a:gd name="connsiteY22" fmla="*/ 902970 h 1237615"/>
                <a:gd name="connsiteX23" fmla="*/ 1322070 w 2141220"/>
                <a:gd name="connsiteY23" fmla="*/ 902970 h 1237615"/>
                <a:gd name="connsiteX24" fmla="*/ 1327785 w 2141220"/>
                <a:gd name="connsiteY24" fmla="*/ 891540 h 1237615"/>
                <a:gd name="connsiteX25" fmla="*/ 1223010 w 2141220"/>
                <a:gd name="connsiteY25" fmla="*/ 889635 h 1237615"/>
                <a:gd name="connsiteX26" fmla="*/ 1224915 w 2141220"/>
                <a:gd name="connsiteY26" fmla="*/ 876300 h 1237615"/>
                <a:gd name="connsiteX27" fmla="*/ 1209675 w 2141220"/>
                <a:gd name="connsiteY27" fmla="*/ 876300 h 1237615"/>
                <a:gd name="connsiteX28" fmla="*/ 1205865 w 2141220"/>
                <a:gd name="connsiteY28" fmla="*/ 855345 h 1237615"/>
                <a:gd name="connsiteX29" fmla="*/ 1150620 w 2141220"/>
                <a:gd name="connsiteY29" fmla="*/ 853440 h 1237615"/>
                <a:gd name="connsiteX30" fmla="*/ 1146810 w 2141220"/>
                <a:gd name="connsiteY30" fmla="*/ 830580 h 1237615"/>
                <a:gd name="connsiteX31" fmla="*/ 1135380 w 2141220"/>
                <a:gd name="connsiteY31" fmla="*/ 830580 h 1237615"/>
                <a:gd name="connsiteX32" fmla="*/ 1135380 w 2141220"/>
                <a:gd name="connsiteY32" fmla="*/ 790575 h 1237615"/>
                <a:gd name="connsiteX33" fmla="*/ 1057275 w 2141220"/>
                <a:gd name="connsiteY33" fmla="*/ 790575 h 1237615"/>
                <a:gd name="connsiteX34" fmla="*/ 1057275 w 2141220"/>
                <a:gd name="connsiteY34" fmla="*/ 765810 h 1237615"/>
                <a:gd name="connsiteX35" fmla="*/ 1019175 w 2141220"/>
                <a:gd name="connsiteY35" fmla="*/ 767715 h 1237615"/>
                <a:gd name="connsiteX36" fmla="*/ 1019175 w 2141220"/>
                <a:gd name="connsiteY36" fmla="*/ 767715 h 1237615"/>
                <a:gd name="connsiteX37" fmla="*/ 1019175 w 2141220"/>
                <a:gd name="connsiteY37" fmla="*/ 754380 h 1237615"/>
                <a:gd name="connsiteX38" fmla="*/ 963930 w 2141220"/>
                <a:gd name="connsiteY38" fmla="*/ 754380 h 1237615"/>
                <a:gd name="connsiteX39" fmla="*/ 962025 w 2141220"/>
                <a:gd name="connsiteY39" fmla="*/ 735330 h 1237615"/>
                <a:gd name="connsiteX40" fmla="*/ 933450 w 2141220"/>
                <a:gd name="connsiteY40" fmla="*/ 735330 h 1237615"/>
                <a:gd name="connsiteX41" fmla="*/ 935355 w 2141220"/>
                <a:gd name="connsiteY41" fmla="*/ 720090 h 1237615"/>
                <a:gd name="connsiteX42" fmla="*/ 861060 w 2141220"/>
                <a:gd name="connsiteY42" fmla="*/ 718185 h 1237615"/>
                <a:gd name="connsiteX43" fmla="*/ 864870 w 2141220"/>
                <a:gd name="connsiteY43" fmla="*/ 691515 h 1237615"/>
                <a:gd name="connsiteX44" fmla="*/ 840105 w 2141220"/>
                <a:gd name="connsiteY44" fmla="*/ 691515 h 1237615"/>
                <a:gd name="connsiteX45" fmla="*/ 838200 w 2141220"/>
                <a:gd name="connsiteY45" fmla="*/ 680085 h 1237615"/>
                <a:gd name="connsiteX46" fmla="*/ 777240 w 2141220"/>
                <a:gd name="connsiteY46" fmla="*/ 680085 h 1237615"/>
                <a:gd name="connsiteX47" fmla="*/ 781050 w 2141220"/>
                <a:gd name="connsiteY47" fmla="*/ 668655 h 1237615"/>
                <a:gd name="connsiteX48" fmla="*/ 723900 w 2141220"/>
                <a:gd name="connsiteY48" fmla="*/ 664845 h 1237615"/>
                <a:gd name="connsiteX49" fmla="*/ 723900 w 2141220"/>
                <a:gd name="connsiteY49" fmla="*/ 636270 h 1237615"/>
                <a:gd name="connsiteX50" fmla="*/ 687705 w 2141220"/>
                <a:gd name="connsiteY50" fmla="*/ 638175 h 1237615"/>
                <a:gd name="connsiteX51" fmla="*/ 687705 w 2141220"/>
                <a:gd name="connsiteY51" fmla="*/ 630555 h 1237615"/>
                <a:gd name="connsiteX52" fmla="*/ 668655 w 2141220"/>
                <a:gd name="connsiteY52" fmla="*/ 628650 h 1237615"/>
                <a:gd name="connsiteX53" fmla="*/ 666750 w 2141220"/>
                <a:gd name="connsiteY53" fmla="*/ 617220 h 1237615"/>
                <a:gd name="connsiteX54" fmla="*/ 655320 w 2141220"/>
                <a:gd name="connsiteY54" fmla="*/ 617220 h 1237615"/>
                <a:gd name="connsiteX55" fmla="*/ 657225 w 2141220"/>
                <a:gd name="connsiteY55" fmla="*/ 600075 h 1237615"/>
                <a:gd name="connsiteX56" fmla="*/ 649605 w 2141220"/>
                <a:gd name="connsiteY56" fmla="*/ 601980 h 1237615"/>
                <a:gd name="connsiteX57" fmla="*/ 647700 w 2141220"/>
                <a:gd name="connsiteY57" fmla="*/ 581025 h 1237615"/>
                <a:gd name="connsiteX58" fmla="*/ 640080 w 2141220"/>
                <a:gd name="connsiteY58" fmla="*/ 582930 h 1237615"/>
                <a:gd name="connsiteX59" fmla="*/ 645795 w 2141220"/>
                <a:gd name="connsiteY59" fmla="*/ 575310 h 1237615"/>
                <a:gd name="connsiteX60" fmla="*/ 619125 w 2141220"/>
                <a:gd name="connsiteY60" fmla="*/ 575310 h 1237615"/>
                <a:gd name="connsiteX61" fmla="*/ 622935 w 2141220"/>
                <a:gd name="connsiteY61" fmla="*/ 558165 h 1237615"/>
                <a:gd name="connsiteX62" fmla="*/ 596265 w 2141220"/>
                <a:gd name="connsiteY62" fmla="*/ 558165 h 1237615"/>
                <a:gd name="connsiteX63" fmla="*/ 596265 w 2141220"/>
                <a:gd name="connsiteY63" fmla="*/ 546735 h 1237615"/>
                <a:gd name="connsiteX64" fmla="*/ 590550 w 2141220"/>
                <a:gd name="connsiteY64" fmla="*/ 544830 h 1237615"/>
                <a:gd name="connsiteX65" fmla="*/ 590550 w 2141220"/>
                <a:gd name="connsiteY65" fmla="*/ 535305 h 1237615"/>
                <a:gd name="connsiteX66" fmla="*/ 552450 w 2141220"/>
                <a:gd name="connsiteY66" fmla="*/ 533400 h 1237615"/>
                <a:gd name="connsiteX67" fmla="*/ 554355 w 2141220"/>
                <a:gd name="connsiteY67" fmla="*/ 495300 h 1237615"/>
                <a:gd name="connsiteX68" fmla="*/ 497205 w 2141220"/>
                <a:gd name="connsiteY68" fmla="*/ 495300 h 1237615"/>
                <a:gd name="connsiteX69" fmla="*/ 497205 w 2141220"/>
                <a:gd name="connsiteY69" fmla="*/ 485775 h 1237615"/>
                <a:gd name="connsiteX70" fmla="*/ 459105 w 2141220"/>
                <a:gd name="connsiteY70" fmla="*/ 485775 h 1237615"/>
                <a:gd name="connsiteX71" fmla="*/ 459105 w 2141220"/>
                <a:gd name="connsiteY71" fmla="*/ 457200 h 1237615"/>
                <a:gd name="connsiteX72" fmla="*/ 440055 w 2141220"/>
                <a:gd name="connsiteY72" fmla="*/ 457200 h 1237615"/>
                <a:gd name="connsiteX73" fmla="*/ 440055 w 2141220"/>
                <a:gd name="connsiteY73" fmla="*/ 443865 h 1237615"/>
                <a:gd name="connsiteX74" fmla="*/ 407670 w 2141220"/>
                <a:gd name="connsiteY74" fmla="*/ 443865 h 1237615"/>
                <a:gd name="connsiteX75" fmla="*/ 407670 w 2141220"/>
                <a:gd name="connsiteY75" fmla="*/ 428625 h 1237615"/>
                <a:gd name="connsiteX76" fmla="*/ 400050 w 2141220"/>
                <a:gd name="connsiteY76" fmla="*/ 424815 h 1237615"/>
                <a:gd name="connsiteX77" fmla="*/ 398145 w 2141220"/>
                <a:gd name="connsiteY77" fmla="*/ 411480 h 1237615"/>
                <a:gd name="connsiteX78" fmla="*/ 390525 w 2141220"/>
                <a:gd name="connsiteY78" fmla="*/ 409575 h 1237615"/>
                <a:gd name="connsiteX79" fmla="*/ 390525 w 2141220"/>
                <a:gd name="connsiteY79" fmla="*/ 400050 h 1237615"/>
                <a:gd name="connsiteX80" fmla="*/ 382905 w 2141220"/>
                <a:gd name="connsiteY80" fmla="*/ 394335 h 1237615"/>
                <a:gd name="connsiteX81" fmla="*/ 384810 w 2141220"/>
                <a:gd name="connsiteY81" fmla="*/ 386715 h 1237615"/>
                <a:gd name="connsiteX82" fmla="*/ 363855 w 2141220"/>
                <a:gd name="connsiteY82" fmla="*/ 384810 h 1237615"/>
                <a:gd name="connsiteX83" fmla="*/ 365760 w 2141220"/>
                <a:gd name="connsiteY83" fmla="*/ 371475 h 1237615"/>
                <a:gd name="connsiteX84" fmla="*/ 360045 w 2141220"/>
                <a:gd name="connsiteY84" fmla="*/ 371475 h 1237615"/>
                <a:gd name="connsiteX85" fmla="*/ 358140 w 2141220"/>
                <a:gd name="connsiteY85" fmla="*/ 361950 h 1237615"/>
                <a:gd name="connsiteX86" fmla="*/ 344805 w 2141220"/>
                <a:gd name="connsiteY86" fmla="*/ 358140 h 1237615"/>
                <a:gd name="connsiteX87" fmla="*/ 342900 w 2141220"/>
                <a:gd name="connsiteY87" fmla="*/ 348615 h 1237615"/>
                <a:gd name="connsiteX88" fmla="*/ 331470 w 2141220"/>
                <a:gd name="connsiteY88" fmla="*/ 344805 h 1237615"/>
                <a:gd name="connsiteX89" fmla="*/ 331470 w 2141220"/>
                <a:gd name="connsiteY89" fmla="*/ 333375 h 1237615"/>
                <a:gd name="connsiteX90" fmla="*/ 318135 w 2141220"/>
                <a:gd name="connsiteY90" fmla="*/ 333375 h 1237615"/>
                <a:gd name="connsiteX91" fmla="*/ 318135 w 2141220"/>
                <a:gd name="connsiteY91" fmla="*/ 323850 h 1237615"/>
                <a:gd name="connsiteX92" fmla="*/ 312420 w 2141220"/>
                <a:gd name="connsiteY92" fmla="*/ 320040 h 1237615"/>
                <a:gd name="connsiteX93" fmla="*/ 306705 w 2141220"/>
                <a:gd name="connsiteY93" fmla="*/ 306705 h 1237615"/>
                <a:gd name="connsiteX94" fmla="*/ 300990 w 2141220"/>
                <a:gd name="connsiteY94" fmla="*/ 304800 h 1237615"/>
                <a:gd name="connsiteX95" fmla="*/ 295275 w 2141220"/>
                <a:gd name="connsiteY95" fmla="*/ 293370 h 1237615"/>
                <a:gd name="connsiteX96" fmla="*/ 287655 w 2141220"/>
                <a:gd name="connsiteY96" fmla="*/ 289560 h 1237615"/>
                <a:gd name="connsiteX97" fmla="*/ 287655 w 2141220"/>
                <a:gd name="connsiteY97" fmla="*/ 281940 h 1237615"/>
                <a:gd name="connsiteX98" fmla="*/ 278130 w 2141220"/>
                <a:gd name="connsiteY98" fmla="*/ 276225 h 1237615"/>
                <a:gd name="connsiteX99" fmla="*/ 276225 w 2141220"/>
                <a:gd name="connsiteY99" fmla="*/ 259080 h 1237615"/>
                <a:gd name="connsiteX100" fmla="*/ 268605 w 2141220"/>
                <a:gd name="connsiteY100" fmla="*/ 259080 h 1237615"/>
                <a:gd name="connsiteX101" fmla="*/ 272415 w 2141220"/>
                <a:gd name="connsiteY101" fmla="*/ 249555 h 1237615"/>
                <a:gd name="connsiteX102" fmla="*/ 259080 w 2141220"/>
                <a:gd name="connsiteY102" fmla="*/ 249555 h 1237615"/>
                <a:gd name="connsiteX103" fmla="*/ 260985 w 2141220"/>
                <a:gd name="connsiteY103" fmla="*/ 234315 h 1237615"/>
                <a:gd name="connsiteX104" fmla="*/ 245745 w 2141220"/>
                <a:gd name="connsiteY104" fmla="*/ 236220 h 1237615"/>
                <a:gd name="connsiteX105" fmla="*/ 245745 w 2141220"/>
                <a:gd name="connsiteY105" fmla="*/ 205740 h 1237615"/>
                <a:gd name="connsiteX106" fmla="*/ 209550 w 2141220"/>
                <a:gd name="connsiteY106" fmla="*/ 207645 h 1237615"/>
                <a:gd name="connsiteX107" fmla="*/ 213360 w 2141220"/>
                <a:gd name="connsiteY107" fmla="*/ 192405 h 1237615"/>
                <a:gd name="connsiteX108" fmla="*/ 179070 w 2141220"/>
                <a:gd name="connsiteY108" fmla="*/ 186690 h 1237615"/>
                <a:gd name="connsiteX109" fmla="*/ 180975 w 2141220"/>
                <a:gd name="connsiteY109" fmla="*/ 165735 h 1237615"/>
                <a:gd name="connsiteX110" fmla="*/ 161925 w 2141220"/>
                <a:gd name="connsiteY110" fmla="*/ 165735 h 1237615"/>
                <a:gd name="connsiteX111" fmla="*/ 156210 w 2141220"/>
                <a:gd name="connsiteY111" fmla="*/ 152400 h 1237615"/>
                <a:gd name="connsiteX112" fmla="*/ 127635 w 2141220"/>
                <a:gd name="connsiteY112" fmla="*/ 152400 h 1237615"/>
                <a:gd name="connsiteX113" fmla="*/ 123825 w 2141220"/>
                <a:gd name="connsiteY113" fmla="*/ 140970 h 1237615"/>
                <a:gd name="connsiteX114" fmla="*/ 123825 w 2141220"/>
                <a:gd name="connsiteY114" fmla="*/ 135255 h 1237615"/>
                <a:gd name="connsiteX115" fmla="*/ 123825 w 2141220"/>
                <a:gd name="connsiteY115" fmla="*/ 123825 h 1237615"/>
                <a:gd name="connsiteX116" fmla="*/ 125730 w 2141220"/>
                <a:gd name="connsiteY116" fmla="*/ 114300 h 1237615"/>
                <a:gd name="connsiteX117" fmla="*/ 104775 w 2141220"/>
                <a:gd name="connsiteY117" fmla="*/ 110490 h 1237615"/>
                <a:gd name="connsiteX118" fmla="*/ 106680 w 2141220"/>
                <a:gd name="connsiteY118" fmla="*/ 93345 h 1237615"/>
                <a:gd name="connsiteX119" fmla="*/ 93345 w 2141220"/>
                <a:gd name="connsiteY119" fmla="*/ 93345 h 1237615"/>
                <a:gd name="connsiteX120" fmla="*/ 95250 w 2141220"/>
                <a:gd name="connsiteY120" fmla="*/ 72390 h 1237615"/>
                <a:gd name="connsiteX121" fmla="*/ 81915 w 2141220"/>
                <a:gd name="connsiteY121" fmla="*/ 70485 h 1237615"/>
                <a:gd name="connsiteX122" fmla="*/ 78105 w 2141220"/>
                <a:gd name="connsiteY122" fmla="*/ 51435 h 1237615"/>
                <a:gd name="connsiteX123" fmla="*/ 70485 w 2141220"/>
                <a:gd name="connsiteY123" fmla="*/ 47625 h 1237615"/>
                <a:gd name="connsiteX124" fmla="*/ 70485 w 2141220"/>
                <a:gd name="connsiteY124" fmla="*/ 28575 h 1237615"/>
                <a:gd name="connsiteX125" fmla="*/ 43815 w 2141220"/>
                <a:gd name="connsiteY125" fmla="*/ 28575 h 1237615"/>
                <a:gd name="connsiteX126" fmla="*/ 43815 w 2141220"/>
                <a:gd name="connsiteY126" fmla="*/ 17145 h 1237615"/>
                <a:gd name="connsiteX127" fmla="*/ 32385 w 2141220"/>
                <a:gd name="connsiteY127" fmla="*/ 17145 h 1237615"/>
                <a:gd name="connsiteX128" fmla="*/ 30480 w 2141220"/>
                <a:gd name="connsiteY128" fmla="*/ 0 h 1237615"/>
                <a:gd name="connsiteX129" fmla="*/ 0 w 2141220"/>
                <a:gd name="connsiteY129" fmla="*/ 0 h 1237615"/>
                <a:gd name="connsiteX0" fmla="*/ 2141220 w 2141220"/>
                <a:gd name="connsiteY0" fmla="*/ 1230630 h 1237615"/>
                <a:gd name="connsiteX1" fmla="*/ 2118360 w 2141220"/>
                <a:gd name="connsiteY1" fmla="*/ 1232535 h 1237615"/>
                <a:gd name="connsiteX2" fmla="*/ 2120265 w 2141220"/>
                <a:gd name="connsiteY2" fmla="*/ 1200150 h 1237615"/>
                <a:gd name="connsiteX3" fmla="*/ 1861185 w 2141220"/>
                <a:gd name="connsiteY3" fmla="*/ 1203960 h 1237615"/>
                <a:gd name="connsiteX4" fmla="*/ 1857375 w 2141220"/>
                <a:gd name="connsiteY4" fmla="*/ 1175385 h 1237615"/>
                <a:gd name="connsiteX5" fmla="*/ 1706880 w 2141220"/>
                <a:gd name="connsiteY5" fmla="*/ 1181100 h 1237615"/>
                <a:gd name="connsiteX6" fmla="*/ 1706880 w 2141220"/>
                <a:gd name="connsiteY6" fmla="*/ 1148715 h 1237615"/>
                <a:gd name="connsiteX7" fmla="*/ 1693545 w 2141220"/>
                <a:gd name="connsiteY7" fmla="*/ 1148715 h 1237615"/>
                <a:gd name="connsiteX8" fmla="*/ 1689735 w 2141220"/>
                <a:gd name="connsiteY8" fmla="*/ 1082040 h 1237615"/>
                <a:gd name="connsiteX9" fmla="*/ 1670685 w 2141220"/>
                <a:gd name="connsiteY9" fmla="*/ 1080135 h 1237615"/>
                <a:gd name="connsiteX10" fmla="*/ 1666875 w 2141220"/>
                <a:gd name="connsiteY10" fmla="*/ 1049655 h 1237615"/>
                <a:gd name="connsiteX11" fmla="*/ 1638300 w 2141220"/>
                <a:gd name="connsiteY11" fmla="*/ 1053465 h 1237615"/>
                <a:gd name="connsiteX12" fmla="*/ 1638300 w 2141220"/>
                <a:gd name="connsiteY12" fmla="*/ 1036320 h 1237615"/>
                <a:gd name="connsiteX13" fmla="*/ 1581150 w 2141220"/>
                <a:gd name="connsiteY13" fmla="*/ 1034415 h 1237615"/>
                <a:gd name="connsiteX14" fmla="*/ 1577340 w 2141220"/>
                <a:gd name="connsiteY14" fmla="*/ 1000125 h 1237615"/>
                <a:gd name="connsiteX15" fmla="*/ 1541145 w 2141220"/>
                <a:gd name="connsiteY15" fmla="*/ 1002030 h 1237615"/>
                <a:gd name="connsiteX16" fmla="*/ 1543050 w 2141220"/>
                <a:gd name="connsiteY16" fmla="*/ 982980 h 1237615"/>
                <a:gd name="connsiteX17" fmla="*/ 1510665 w 2141220"/>
                <a:gd name="connsiteY17" fmla="*/ 982980 h 1237615"/>
                <a:gd name="connsiteX18" fmla="*/ 1504950 w 2141220"/>
                <a:gd name="connsiteY18" fmla="*/ 958215 h 1237615"/>
                <a:gd name="connsiteX19" fmla="*/ 1426845 w 2141220"/>
                <a:gd name="connsiteY19" fmla="*/ 956310 h 1237615"/>
                <a:gd name="connsiteX20" fmla="*/ 1426845 w 2141220"/>
                <a:gd name="connsiteY20" fmla="*/ 933450 h 1237615"/>
                <a:gd name="connsiteX21" fmla="*/ 1413510 w 2141220"/>
                <a:gd name="connsiteY21" fmla="*/ 933450 h 1237615"/>
                <a:gd name="connsiteX22" fmla="*/ 1409700 w 2141220"/>
                <a:gd name="connsiteY22" fmla="*/ 902970 h 1237615"/>
                <a:gd name="connsiteX23" fmla="*/ 1322070 w 2141220"/>
                <a:gd name="connsiteY23" fmla="*/ 902970 h 1237615"/>
                <a:gd name="connsiteX24" fmla="*/ 1327785 w 2141220"/>
                <a:gd name="connsiteY24" fmla="*/ 891540 h 1237615"/>
                <a:gd name="connsiteX25" fmla="*/ 1223010 w 2141220"/>
                <a:gd name="connsiteY25" fmla="*/ 889635 h 1237615"/>
                <a:gd name="connsiteX26" fmla="*/ 1224915 w 2141220"/>
                <a:gd name="connsiteY26" fmla="*/ 876300 h 1237615"/>
                <a:gd name="connsiteX27" fmla="*/ 1209675 w 2141220"/>
                <a:gd name="connsiteY27" fmla="*/ 876300 h 1237615"/>
                <a:gd name="connsiteX28" fmla="*/ 1205865 w 2141220"/>
                <a:gd name="connsiteY28" fmla="*/ 855345 h 1237615"/>
                <a:gd name="connsiteX29" fmla="*/ 1150620 w 2141220"/>
                <a:gd name="connsiteY29" fmla="*/ 853440 h 1237615"/>
                <a:gd name="connsiteX30" fmla="*/ 1146810 w 2141220"/>
                <a:gd name="connsiteY30" fmla="*/ 830580 h 1237615"/>
                <a:gd name="connsiteX31" fmla="*/ 1135380 w 2141220"/>
                <a:gd name="connsiteY31" fmla="*/ 830580 h 1237615"/>
                <a:gd name="connsiteX32" fmla="*/ 1135380 w 2141220"/>
                <a:gd name="connsiteY32" fmla="*/ 790575 h 1237615"/>
                <a:gd name="connsiteX33" fmla="*/ 1057275 w 2141220"/>
                <a:gd name="connsiteY33" fmla="*/ 790575 h 1237615"/>
                <a:gd name="connsiteX34" fmla="*/ 1057275 w 2141220"/>
                <a:gd name="connsiteY34" fmla="*/ 765810 h 1237615"/>
                <a:gd name="connsiteX35" fmla="*/ 1019175 w 2141220"/>
                <a:gd name="connsiteY35" fmla="*/ 767715 h 1237615"/>
                <a:gd name="connsiteX36" fmla="*/ 1019175 w 2141220"/>
                <a:gd name="connsiteY36" fmla="*/ 767715 h 1237615"/>
                <a:gd name="connsiteX37" fmla="*/ 1019175 w 2141220"/>
                <a:gd name="connsiteY37" fmla="*/ 754380 h 1237615"/>
                <a:gd name="connsiteX38" fmla="*/ 963930 w 2141220"/>
                <a:gd name="connsiteY38" fmla="*/ 754380 h 1237615"/>
                <a:gd name="connsiteX39" fmla="*/ 962025 w 2141220"/>
                <a:gd name="connsiteY39" fmla="*/ 735330 h 1237615"/>
                <a:gd name="connsiteX40" fmla="*/ 933450 w 2141220"/>
                <a:gd name="connsiteY40" fmla="*/ 735330 h 1237615"/>
                <a:gd name="connsiteX41" fmla="*/ 935355 w 2141220"/>
                <a:gd name="connsiteY41" fmla="*/ 720090 h 1237615"/>
                <a:gd name="connsiteX42" fmla="*/ 861060 w 2141220"/>
                <a:gd name="connsiteY42" fmla="*/ 718185 h 1237615"/>
                <a:gd name="connsiteX43" fmla="*/ 864870 w 2141220"/>
                <a:gd name="connsiteY43" fmla="*/ 691515 h 1237615"/>
                <a:gd name="connsiteX44" fmla="*/ 840105 w 2141220"/>
                <a:gd name="connsiteY44" fmla="*/ 691515 h 1237615"/>
                <a:gd name="connsiteX45" fmla="*/ 838200 w 2141220"/>
                <a:gd name="connsiteY45" fmla="*/ 680085 h 1237615"/>
                <a:gd name="connsiteX46" fmla="*/ 777240 w 2141220"/>
                <a:gd name="connsiteY46" fmla="*/ 680085 h 1237615"/>
                <a:gd name="connsiteX47" fmla="*/ 781050 w 2141220"/>
                <a:gd name="connsiteY47" fmla="*/ 668655 h 1237615"/>
                <a:gd name="connsiteX48" fmla="*/ 723900 w 2141220"/>
                <a:gd name="connsiteY48" fmla="*/ 664845 h 1237615"/>
                <a:gd name="connsiteX49" fmla="*/ 723900 w 2141220"/>
                <a:gd name="connsiteY49" fmla="*/ 636270 h 1237615"/>
                <a:gd name="connsiteX50" fmla="*/ 687705 w 2141220"/>
                <a:gd name="connsiteY50" fmla="*/ 638175 h 1237615"/>
                <a:gd name="connsiteX51" fmla="*/ 687705 w 2141220"/>
                <a:gd name="connsiteY51" fmla="*/ 630555 h 1237615"/>
                <a:gd name="connsiteX52" fmla="*/ 668655 w 2141220"/>
                <a:gd name="connsiteY52" fmla="*/ 628650 h 1237615"/>
                <a:gd name="connsiteX53" fmla="*/ 666750 w 2141220"/>
                <a:gd name="connsiteY53" fmla="*/ 617220 h 1237615"/>
                <a:gd name="connsiteX54" fmla="*/ 655320 w 2141220"/>
                <a:gd name="connsiteY54" fmla="*/ 617220 h 1237615"/>
                <a:gd name="connsiteX55" fmla="*/ 657225 w 2141220"/>
                <a:gd name="connsiteY55" fmla="*/ 600075 h 1237615"/>
                <a:gd name="connsiteX56" fmla="*/ 649605 w 2141220"/>
                <a:gd name="connsiteY56" fmla="*/ 601980 h 1237615"/>
                <a:gd name="connsiteX57" fmla="*/ 647700 w 2141220"/>
                <a:gd name="connsiteY57" fmla="*/ 581025 h 1237615"/>
                <a:gd name="connsiteX58" fmla="*/ 640080 w 2141220"/>
                <a:gd name="connsiteY58" fmla="*/ 582930 h 1237615"/>
                <a:gd name="connsiteX59" fmla="*/ 645795 w 2141220"/>
                <a:gd name="connsiteY59" fmla="*/ 575310 h 1237615"/>
                <a:gd name="connsiteX60" fmla="*/ 619125 w 2141220"/>
                <a:gd name="connsiteY60" fmla="*/ 575310 h 1237615"/>
                <a:gd name="connsiteX61" fmla="*/ 622935 w 2141220"/>
                <a:gd name="connsiteY61" fmla="*/ 558165 h 1237615"/>
                <a:gd name="connsiteX62" fmla="*/ 596265 w 2141220"/>
                <a:gd name="connsiteY62" fmla="*/ 558165 h 1237615"/>
                <a:gd name="connsiteX63" fmla="*/ 596265 w 2141220"/>
                <a:gd name="connsiteY63" fmla="*/ 546735 h 1237615"/>
                <a:gd name="connsiteX64" fmla="*/ 590550 w 2141220"/>
                <a:gd name="connsiteY64" fmla="*/ 544830 h 1237615"/>
                <a:gd name="connsiteX65" fmla="*/ 590550 w 2141220"/>
                <a:gd name="connsiteY65" fmla="*/ 535305 h 1237615"/>
                <a:gd name="connsiteX66" fmla="*/ 552450 w 2141220"/>
                <a:gd name="connsiteY66" fmla="*/ 533400 h 1237615"/>
                <a:gd name="connsiteX67" fmla="*/ 554355 w 2141220"/>
                <a:gd name="connsiteY67" fmla="*/ 495300 h 1237615"/>
                <a:gd name="connsiteX68" fmla="*/ 497205 w 2141220"/>
                <a:gd name="connsiteY68" fmla="*/ 495300 h 1237615"/>
                <a:gd name="connsiteX69" fmla="*/ 497205 w 2141220"/>
                <a:gd name="connsiteY69" fmla="*/ 485775 h 1237615"/>
                <a:gd name="connsiteX70" fmla="*/ 459105 w 2141220"/>
                <a:gd name="connsiteY70" fmla="*/ 485775 h 1237615"/>
                <a:gd name="connsiteX71" fmla="*/ 459105 w 2141220"/>
                <a:gd name="connsiteY71" fmla="*/ 457200 h 1237615"/>
                <a:gd name="connsiteX72" fmla="*/ 440055 w 2141220"/>
                <a:gd name="connsiteY72" fmla="*/ 457200 h 1237615"/>
                <a:gd name="connsiteX73" fmla="*/ 440055 w 2141220"/>
                <a:gd name="connsiteY73" fmla="*/ 443865 h 1237615"/>
                <a:gd name="connsiteX74" fmla="*/ 407670 w 2141220"/>
                <a:gd name="connsiteY74" fmla="*/ 443865 h 1237615"/>
                <a:gd name="connsiteX75" fmla="*/ 407670 w 2141220"/>
                <a:gd name="connsiteY75" fmla="*/ 428625 h 1237615"/>
                <a:gd name="connsiteX76" fmla="*/ 400050 w 2141220"/>
                <a:gd name="connsiteY76" fmla="*/ 424815 h 1237615"/>
                <a:gd name="connsiteX77" fmla="*/ 398145 w 2141220"/>
                <a:gd name="connsiteY77" fmla="*/ 411480 h 1237615"/>
                <a:gd name="connsiteX78" fmla="*/ 390525 w 2141220"/>
                <a:gd name="connsiteY78" fmla="*/ 409575 h 1237615"/>
                <a:gd name="connsiteX79" fmla="*/ 390525 w 2141220"/>
                <a:gd name="connsiteY79" fmla="*/ 400050 h 1237615"/>
                <a:gd name="connsiteX80" fmla="*/ 382905 w 2141220"/>
                <a:gd name="connsiteY80" fmla="*/ 394335 h 1237615"/>
                <a:gd name="connsiteX81" fmla="*/ 384810 w 2141220"/>
                <a:gd name="connsiteY81" fmla="*/ 386715 h 1237615"/>
                <a:gd name="connsiteX82" fmla="*/ 363855 w 2141220"/>
                <a:gd name="connsiteY82" fmla="*/ 384810 h 1237615"/>
                <a:gd name="connsiteX83" fmla="*/ 365760 w 2141220"/>
                <a:gd name="connsiteY83" fmla="*/ 371475 h 1237615"/>
                <a:gd name="connsiteX84" fmla="*/ 360045 w 2141220"/>
                <a:gd name="connsiteY84" fmla="*/ 371475 h 1237615"/>
                <a:gd name="connsiteX85" fmla="*/ 358140 w 2141220"/>
                <a:gd name="connsiteY85" fmla="*/ 361950 h 1237615"/>
                <a:gd name="connsiteX86" fmla="*/ 344805 w 2141220"/>
                <a:gd name="connsiteY86" fmla="*/ 358140 h 1237615"/>
                <a:gd name="connsiteX87" fmla="*/ 342900 w 2141220"/>
                <a:gd name="connsiteY87" fmla="*/ 348615 h 1237615"/>
                <a:gd name="connsiteX88" fmla="*/ 331470 w 2141220"/>
                <a:gd name="connsiteY88" fmla="*/ 344805 h 1237615"/>
                <a:gd name="connsiteX89" fmla="*/ 331470 w 2141220"/>
                <a:gd name="connsiteY89" fmla="*/ 333375 h 1237615"/>
                <a:gd name="connsiteX90" fmla="*/ 318135 w 2141220"/>
                <a:gd name="connsiteY90" fmla="*/ 333375 h 1237615"/>
                <a:gd name="connsiteX91" fmla="*/ 318135 w 2141220"/>
                <a:gd name="connsiteY91" fmla="*/ 323850 h 1237615"/>
                <a:gd name="connsiteX92" fmla="*/ 312420 w 2141220"/>
                <a:gd name="connsiteY92" fmla="*/ 320040 h 1237615"/>
                <a:gd name="connsiteX93" fmla="*/ 306705 w 2141220"/>
                <a:gd name="connsiteY93" fmla="*/ 306705 h 1237615"/>
                <a:gd name="connsiteX94" fmla="*/ 300990 w 2141220"/>
                <a:gd name="connsiteY94" fmla="*/ 304800 h 1237615"/>
                <a:gd name="connsiteX95" fmla="*/ 295275 w 2141220"/>
                <a:gd name="connsiteY95" fmla="*/ 293370 h 1237615"/>
                <a:gd name="connsiteX96" fmla="*/ 287655 w 2141220"/>
                <a:gd name="connsiteY96" fmla="*/ 289560 h 1237615"/>
                <a:gd name="connsiteX97" fmla="*/ 287655 w 2141220"/>
                <a:gd name="connsiteY97" fmla="*/ 281940 h 1237615"/>
                <a:gd name="connsiteX98" fmla="*/ 278130 w 2141220"/>
                <a:gd name="connsiteY98" fmla="*/ 276225 h 1237615"/>
                <a:gd name="connsiteX99" fmla="*/ 276225 w 2141220"/>
                <a:gd name="connsiteY99" fmla="*/ 259080 h 1237615"/>
                <a:gd name="connsiteX100" fmla="*/ 268605 w 2141220"/>
                <a:gd name="connsiteY100" fmla="*/ 259080 h 1237615"/>
                <a:gd name="connsiteX101" fmla="*/ 272415 w 2141220"/>
                <a:gd name="connsiteY101" fmla="*/ 249555 h 1237615"/>
                <a:gd name="connsiteX102" fmla="*/ 259080 w 2141220"/>
                <a:gd name="connsiteY102" fmla="*/ 249555 h 1237615"/>
                <a:gd name="connsiteX103" fmla="*/ 260985 w 2141220"/>
                <a:gd name="connsiteY103" fmla="*/ 234315 h 1237615"/>
                <a:gd name="connsiteX104" fmla="*/ 245745 w 2141220"/>
                <a:gd name="connsiteY104" fmla="*/ 236220 h 1237615"/>
                <a:gd name="connsiteX105" fmla="*/ 245745 w 2141220"/>
                <a:gd name="connsiteY105" fmla="*/ 205740 h 1237615"/>
                <a:gd name="connsiteX106" fmla="*/ 209550 w 2141220"/>
                <a:gd name="connsiteY106" fmla="*/ 207645 h 1237615"/>
                <a:gd name="connsiteX107" fmla="*/ 213360 w 2141220"/>
                <a:gd name="connsiteY107" fmla="*/ 192405 h 1237615"/>
                <a:gd name="connsiteX108" fmla="*/ 179070 w 2141220"/>
                <a:gd name="connsiteY108" fmla="*/ 186690 h 1237615"/>
                <a:gd name="connsiteX109" fmla="*/ 180975 w 2141220"/>
                <a:gd name="connsiteY109" fmla="*/ 165735 h 1237615"/>
                <a:gd name="connsiteX110" fmla="*/ 161925 w 2141220"/>
                <a:gd name="connsiteY110" fmla="*/ 165735 h 1237615"/>
                <a:gd name="connsiteX111" fmla="*/ 156210 w 2141220"/>
                <a:gd name="connsiteY111" fmla="*/ 152400 h 1237615"/>
                <a:gd name="connsiteX112" fmla="*/ 127635 w 2141220"/>
                <a:gd name="connsiteY112" fmla="*/ 152400 h 1237615"/>
                <a:gd name="connsiteX113" fmla="*/ 123825 w 2141220"/>
                <a:gd name="connsiteY113" fmla="*/ 140970 h 1237615"/>
                <a:gd name="connsiteX114" fmla="*/ 123825 w 2141220"/>
                <a:gd name="connsiteY114" fmla="*/ 135255 h 1237615"/>
                <a:gd name="connsiteX115" fmla="*/ 123825 w 2141220"/>
                <a:gd name="connsiteY115" fmla="*/ 123825 h 1237615"/>
                <a:gd name="connsiteX116" fmla="*/ 125730 w 2141220"/>
                <a:gd name="connsiteY116" fmla="*/ 114300 h 1237615"/>
                <a:gd name="connsiteX117" fmla="*/ 104775 w 2141220"/>
                <a:gd name="connsiteY117" fmla="*/ 110490 h 1237615"/>
                <a:gd name="connsiteX118" fmla="*/ 106680 w 2141220"/>
                <a:gd name="connsiteY118" fmla="*/ 93345 h 1237615"/>
                <a:gd name="connsiteX119" fmla="*/ 93345 w 2141220"/>
                <a:gd name="connsiteY119" fmla="*/ 93345 h 1237615"/>
                <a:gd name="connsiteX120" fmla="*/ 95250 w 2141220"/>
                <a:gd name="connsiteY120" fmla="*/ 72390 h 1237615"/>
                <a:gd name="connsiteX121" fmla="*/ 81915 w 2141220"/>
                <a:gd name="connsiteY121" fmla="*/ 70485 h 1237615"/>
                <a:gd name="connsiteX122" fmla="*/ 78105 w 2141220"/>
                <a:gd name="connsiteY122" fmla="*/ 51435 h 1237615"/>
                <a:gd name="connsiteX123" fmla="*/ 70485 w 2141220"/>
                <a:gd name="connsiteY123" fmla="*/ 47625 h 1237615"/>
                <a:gd name="connsiteX124" fmla="*/ 70485 w 2141220"/>
                <a:gd name="connsiteY124" fmla="*/ 28575 h 1237615"/>
                <a:gd name="connsiteX125" fmla="*/ 43815 w 2141220"/>
                <a:gd name="connsiteY125" fmla="*/ 28575 h 1237615"/>
                <a:gd name="connsiteX126" fmla="*/ 43815 w 2141220"/>
                <a:gd name="connsiteY126" fmla="*/ 17145 h 1237615"/>
                <a:gd name="connsiteX127" fmla="*/ 32385 w 2141220"/>
                <a:gd name="connsiteY127" fmla="*/ 17145 h 1237615"/>
                <a:gd name="connsiteX128" fmla="*/ 30480 w 2141220"/>
                <a:gd name="connsiteY128" fmla="*/ 0 h 1237615"/>
                <a:gd name="connsiteX129" fmla="*/ 0 w 2141220"/>
                <a:gd name="connsiteY129" fmla="*/ 0 h 1237615"/>
                <a:gd name="connsiteX0" fmla="*/ 2141220 w 2141220"/>
                <a:gd name="connsiteY0" fmla="*/ 1230630 h 1237615"/>
                <a:gd name="connsiteX1" fmla="*/ 2118360 w 2141220"/>
                <a:gd name="connsiteY1" fmla="*/ 1232535 h 1237615"/>
                <a:gd name="connsiteX2" fmla="*/ 2120265 w 2141220"/>
                <a:gd name="connsiteY2" fmla="*/ 1200150 h 1237615"/>
                <a:gd name="connsiteX3" fmla="*/ 1861185 w 2141220"/>
                <a:gd name="connsiteY3" fmla="*/ 1203960 h 1237615"/>
                <a:gd name="connsiteX4" fmla="*/ 1861185 w 2141220"/>
                <a:gd name="connsiteY4" fmla="*/ 1175385 h 1237615"/>
                <a:gd name="connsiteX5" fmla="*/ 1706880 w 2141220"/>
                <a:gd name="connsiteY5" fmla="*/ 1181100 h 1237615"/>
                <a:gd name="connsiteX6" fmla="*/ 1706880 w 2141220"/>
                <a:gd name="connsiteY6" fmla="*/ 1148715 h 1237615"/>
                <a:gd name="connsiteX7" fmla="*/ 1693545 w 2141220"/>
                <a:gd name="connsiteY7" fmla="*/ 1148715 h 1237615"/>
                <a:gd name="connsiteX8" fmla="*/ 1689735 w 2141220"/>
                <a:gd name="connsiteY8" fmla="*/ 1082040 h 1237615"/>
                <a:gd name="connsiteX9" fmla="*/ 1670685 w 2141220"/>
                <a:gd name="connsiteY9" fmla="*/ 1080135 h 1237615"/>
                <a:gd name="connsiteX10" fmla="*/ 1666875 w 2141220"/>
                <a:gd name="connsiteY10" fmla="*/ 1049655 h 1237615"/>
                <a:gd name="connsiteX11" fmla="*/ 1638300 w 2141220"/>
                <a:gd name="connsiteY11" fmla="*/ 1053465 h 1237615"/>
                <a:gd name="connsiteX12" fmla="*/ 1638300 w 2141220"/>
                <a:gd name="connsiteY12" fmla="*/ 1036320 h 1237615"/>
                <a:gd name="connsiteX13" fmla="*/ 1581150 w 2141220"/>
                <a:gd name="connsiteY13" fmla="*/ 1034415 h 1237615"/>
                <a:gd name="connsiteX14" fmla="*/ 1577340 w 2141220"/>
                <a:gd name="connsiteY14" fmla="*/ 1000125 h 1237615"/>
                <a:gd name="connsiteX15" fmla="*/ 1541145 w 2141220"/>
                <a:gd name="connsiteY15" fmla="*/ 1002030 h 1237615"/>
                <a:gd name="connsiteX16" fmla="*/ 1543050 w 2141220"/>
                <a:gd name="connsiteY16" fmla="*/ 982980 h 1237615"/>
                <a:gd name="connsiteX17" fmla="*/ 1510665 w 2141220"/>
                <a:gd name="connsiteY17" fmla="*/ 982980 h 1237615"/>
                <a:gd name="connsiteX18" fmla="*/ 1504950 w 2141220"/>
                <a:gd name="connsiteY18" fmla="*/ 958215 h 1237615"/>
                <a:gd name="connsiteX19" fmla="*/ 1426845 w 2141220"/>
                <a:gd name="connsiteY19" fmla="*/ 956310 h 1237615"/>
                <a:gd name="connsiteX20" fmla="*/ 1426845 w 2141220"/>
                <a:gd name="connsiteY20" fmla="*/ 933450 h 1237615"/>
                <a:gd name="connsiteX21" fmla="*/ 1413510 w 2141220"/>
                <a:gd name="connsiteY21" fmla="*/ 933450 h 1237615"/>
                <a:gd name="connsiteX22" fmla="*/ 1409700 w 2141220"/>
                <a:gd name="connsiteY22" fmla="*/ 902970 h 1237615"/>
                <a:gd name="connsiteX23" fmla="*/ 1322070 w 2141220"/>
                <a:gd name="connsiteY23" fmla="*/ 902970 h 1237615"/>
                <a:gd name="connsiteX24" fmla="*/ 1327785 w 2141220"/>
                <a:gd name="connsiteY24" fmla="*/ 891540 h 1237615"/>
                <a:gd name="connsiteX25" fmla="*/ 1223010 w 2141220"/>
                <a:gd name="connsiteY25" fmla="*/ 889635 h 1237615"/>
                <a:gd name="connsiteX26" fmla="*/ 1224915 w 2141220"/>
                <a:gd name="connsiteY26" fmla="*/ 876300 h 1237615"/>
                <a:gd name="connsiteX27" fmla="*/ 1209675 w 2141220"/>
                <a:gd name="connsiteY27" fmla="*/ 876300 h 1237615"/>
                <a:gd name="connsiteX28" fmla="*/ 1205865 w 2141220"/>
                <a:gd name="connsiteY28" fmla="*/ 855345 h 1237615"/>
                <a:gd name="connsiteX29" fmla="*/ 1150620 w 2141220"/>
                <a:gd name="connsiteY29" fmla="*/ 853440 h 1237615"/>
                <a:gd name="connsiteX30" fmla="*/ 1146810 w 2141220"/>
                <a:gd name="connsiteY30" fmla="*/ 830580 h 1237615"/>
                <a:gd name="connsiteX31" fmla="*/ 1135380 w 2141220"/>
                <a:gd name="connsiteY31" fmla="*/ 830580 h 1237615"/>
                <a:gd name="connsiteX32" fmla="*/ 1135380 w 2141220"/>
                <a:gd name="connsiteY32" fmla="*/ 790575 h 1237615"/>
                <a:gd name="connsiteX33" fmla="*/ 1057275 w 2141220"/>
                <a:gd name="connsiteY33" fmla="*/ 790575 h 1237615"/>
                <a:gd name="connsiteX34" fmla="*/ 1057275 w 2141220"/>
                <a:gd name="connsiteY34" fmla="*/ 765810 h 1237615"/>
                <a:gd name="connsiteX35" fmla="*/ 1019175 w 2141220"/>
                <a:gd name="connsiteY35" fmla="*/ 767715 h 1237615"/>
                <a:gd name="connsiteX36" fmla="*/ 1019175 w 2141220"/>
                <a:gd name="connsiteY36" fmla="*/ 767715 h 1237615"/>
                <a:gd name="connsiteX37" fmla="*/ 1019175 w 2141220"/>
                <a:gd name="connsiteY37" fmla="*/ 754380 h 1237615"/>
                <a:gd name="connsiteX38" fmla="*/ 963930 w 2141220"/>
                <a:gd name="connsiteY38" fmla="*/ 754380 h 1237615"/>
                <a:gd name="connsiteX39" fmla="*/ 962025 w 2141220"/>
                <a:gd name="connsiteY39" fmla="*/ 735330 h 1237615"/>
                <a:gd name="connsiteX40" fmla="*/ 933450 w 2141220"/>
                <a:gd name="connsiteY40" fmla="*/ 735330 h 1237615"/>
                <a:gd name="connsiteX41" fmla="*/ 935355 w 2141220"/>
                <a:gd name="connsiteY41" fmla="*/ 720090 h 1237615"/>
                <a:gd name="connsiteX42" fmla="*/ 861060 w 2141220"/>
                <a:gd name="connsiteY42" fmla="*/ 718185 h 1237615"/>
                <a:gd name="connsiteX43" fmla="*/ 864870 w 2141220"/>
                <a:gd name="connsiteY43" fmla="*/ 691515 h 1237615"/>
                <a:gd name="connsiteX44" fmla="*/ 840105 w 2141220"/>
                <a:gd name="connsiteY44" fmla="*/ 691515 h 1237615"/>
                <a:gd name="connsiteX45" fmla="*/ 838200 w 2141220"/>
                <a:gd name="connsiteY45" fmla="*/ 680085 h 1237615"/>
                <a:gd name="connsiteX46" fmla="*/ 777240 w 2141220"/>
                <a:gd name="connsiteY46" fmla="*/ 680085 h 1237615"/>
                <a:gd name="connsiteX47" fmla="*/ 781050 w 2141220"/>
                <a:gd name="connsiteY47" fmla="*/ 668655 h 1237615"/>
                <a:gd name="connsiteX48" fmla="*/ 723900 w 2141220"/>
                <a:gd name="connsiteY48" fmla="*/ 664845 h 1237615"/>
                <a:gd name="connsiteX49" fmla="*/ 723900 w 2141220"/>
                <a:gd name="connsiteY49" fmla="*/ 636270 h 1237615"/>
                <a:gd name="connsiteX50" fmla="*/ 687705 w 2141220"/>
                <a:gd name="connsiteY50" fmla="*/ 638175 h 1237615"/>
                <a:gd name="connsiteX51" fmla="*/ 687705 w 2141220"/>
                <a:gd name="connsiteY51" fmla="*/ 630555 h 1237615"/>
                <a:gd name="connsiteX52" fmla="*/ 668655 w 2141220"/>
                <a:gd name="connsiteY52" fmla="*/ 628650 h 1237615"/>
                <a:gd name="connsiteX53" fmla="*/ 666750 w 2141220"/>
                <a:gd name="connsiteY53" fmla="*/ 617220 h 1237615"/>
                <a:gd name="connsiteX54" fmla="*/ 655320 w 2141220"/>
                <a:gd name="connsiteY54" fmla="*/ 617220 h 1237615"/>
                <a:gd name="connsiteX55" fmla="*/ 657225 w 2141220"/>
                <a:gd name="connsiteY55" fmla="*/ 600075 h 1237615"/>
                <a:gd name="connsiteX56" fmla="*/ 649605 w 2141220"/>
                <a:gd name="connsiteY56" fmla="*/ 601980 h 1237615"/>
                <a:gd name="connsiteX57" fmla="*/ 647700 w 2141220"/>
                <a:gd name="connsiteY57" fmla="*/ 581025 h 1237615"/>
                <a:gd name="connsiteX58" fmla="*/ 640080 w 2141220"/>
                <a:gd name="connsiteY58" fmla="*/ 582930 h 1237615"/>
                <a:gd name="connsiteX59" fmla="*/ 645795 w 2141220"/>
                <a:gd name="connsiteY59" fmla="*/ 575310 h 1237615"/>
                <a:gd name="connsiteX60" fmla="*/ 619125 w 2141220"/>
                <a:gd name="connsiteY60" fmla="*/ 575310 h 1237615"/>
                <a:gd name="connsiteX61" fmla="*/ 622935 w 2141220"/>
                <a:gd name="connsiteY61" fmla="*/ 558165 h 1237615"/>
                <a:gd name="connsiteX62" fmla="*/ 596265 w 2141220"/>
                <a:gd name="connsiteY62" fmla="*/ 558165 h 1237615"/>
                <a:gd name="connsiteX63" fmla="*/ 596265 w 2141220"/>
                <a:gd name="connsiteY63" fmla="*/ 546735 h 1237615"/>
                <a:gd name="connsiteX64" fmla="*/ 590550 w 2141220"/>
                <a:gd name="connsiteY64" fmla="*/ 544830 h 1237615"/>
                <a:gd name="connsiteX65" fmla="*/ 590550 w 2141220"/>
                <a:gd name="connsiteY65" fmla="*/ 535305 h 1237615"/>
                <a:gd name="connsiteX66" fmla="*/ 552450 w 2141220"/>
                <a:gd name="connsiteY66" fmla="*/ 533400 h 1237615"/>
                <a:gd name="connsiteX67" fmla="*/ 554355 w 2141220"/>
                <a:gd name="connsiteY67" fmla="*/ 495300 h 1237615"/>
                <a:gd name="connsiteX68" fmla="*/ 497205 w 2141220"/>
                <a:gd name="connsiteY68" fmla="*/ 495300 h 1237615"/>
                <a:gd name="connsiteX69" fmla="*/ 497205 w 2141220"/>
                <a:gd name="connsiteY69" fmla="*/ 485775 h 1237615"/>
                <a:gd name="connsiteX70" fmla="*/ 459105 w 2141220"/>
                <a:gd name="connsiteY70" fmla="*/ 485775 h 1237615"/>
                <a:gd name="connsiteX71" fmla="*/ 459105 w 2141220"/>
                <a:gd name="connsiteY71" fmla="*/ 457200 h 1237615"/>
                <a:gd name="connsiteX72" fmla="*/ 440055 w 2141220"/>
                <a:gd name="connsiteY72" fmla="*/ 457200 h 1237615"/>
                <a:gd name="connsiteX73" fmla="*/ 440055 w 2141220"/>
                <a:gd name="connsiteY73" fmla="*/ 443865 h 1237615"/>
                <a:gd name="connsiteX74" fmla="*/ 407670 w 2141220"/>
                <a:gd name="connsiteY74" fmla="*/ 443865 h 1237615"/>
                <a:gd name="connsiteX75" fmla="*/ 407670 w 2141220"/>
                <a:gd name="connsiteY75" fmla="*/ 428625 h 1237615"/>
                <a:gd name="connsiteX76" fmla="*/ 400050 w 2141220"/>
                <a:gd name="connsiteY76" fmla="*/ 424815 h 1237615"/>
                <a:gd name="connsiteX77" fmla="*/ 398145 w 2141220"/>
                <a:gd name="connsiteY77" fmla="*/ 411480 h 1237615"/>
                <a:gd name="connsiteX78" fmla="*/ 390525 w 2141220"/>
                <a:gd name="connsiteY78" fmla="*/ 409575 h 1237615"/>
                <a:gd name="connsiteX79" fmla="*/ 390525 w 2141220"/>
                <a:gd name="connsiteY79" fmla="*/ 400050 h 1237615"/>
                <a:gd name="connsiteX80" fmla="*/ 382905 w 2141220"/>
                <a:gd name="connsiteY80" fmla="*/ 394335 h 1237615"/>
                <a:gd name="connsiteX81" fmla="*/ 384810 w 2141220"/>
                <a:gd name="connsiteY81" fmla="*/ 386715 h 1237615"/>
                <a:gd name="connsiteX82" fmla="*/ 363855 w 2141220"/>
                <a:gd name="connsiteY82" fmla="*/ 384810 h 1237615"/>
                <a:gd name="connsiteX83" fmla="*/ 365760 w 2141220"/>
                <a:gd name="connsiteY83" fmla="*/ 371475 h 1237615"/>
                <a:gd name="connsiteX84" fmla="*/ 360045 w 2141220"/>
                <a:gd name="connsiteY84" fmla="*/ 371475 h 1237615"/>
                <a:gd name="connsiteX85" fmla="*/ 358140 w 2141220"/>
                <a:gd name="connsiteY85" fmla="*/ 361950 h 1237615"/>
                <a:gd name="connsiteX86" fmla="*/ 344805 w 2141220"/>
                <a:gd name="connsiteY86" fmla="*/ 358140 h 1237615"/>
                <a:gd name="connsiteX87" fmla="*/ 342900 w 2141220"/>
                <a:gd name="connsiteY87" fmla="*/ 348615 h 1237615"/>
                <a:gd name="connsiteX88" fmla="*/ 331470 w 2141220"/>
                <a:gd name="connsiteY88" fmla="*/ 344805 h 1237615"/>
                <a:gd name="connsiteX89" fmla="*/ 331470 w 2141220"/>
                <a:gd name="connsiteY89" fmla="*/ 333375 h 1237615"/>
                <a:gd name="connsiteX90" fmla="*/ 318135 w 2141220"/>
                <a:gd name="connsiteY90" fmla="*/ 333375 h 1237615"/>
                <a:gd name="connsiteX91" fmla="*/ 318135 w 2141220"/>
                <a:gd name="connsiteY91" fmla="*/ 323850 h 1237615"/>
                <a:gd name="connsiteX92" fmla="*/ 312420 w 2141220"/>
                <a:gd name="connsiteY92" fmla="*/ 320040 h 1237615"/>
                <a:gd name="connsiteX93" fmla="*/ 306705 w 2141220"/>
                <a:gd name="connsiteY93" fmla="*/ 306705 h 1237615"/>
                <a:gd name="connsiteX94" fmla="*/ 300990 w 2141220"/>
                <a:gd name="connsiteY94" fmla="*/ 304800 h 1237615"/>
                <a:gd name="connsiteX95" fmla="*/ 295275 w 2141220"/>
                <a:gd name="connsiteY95" fmla="*/ 293370 h 1237615"/>
                <a:gd name="connsiteX96" fmla="*/ 287655 w 2141220"/>
                <a:gd name="connsiteY96" fmla="*/ 289560 h 1237615"/>
                <a:gd name="connsiteX97" fmla="*/ 287655 w 2141220"/>
                <a:gd name="connsiteY97" fmla="*/ 281940 h 1237615"/>
                <a:gd name="connsiteX98" fmla="*/ 278130 w 2141220"/>
                <a:gd name="connsiteY98" fmla="*/ 276225 h 1237615"/>
                <a:gd name="connsiteX99" fmla="*/ 276225 w 2141220"/>
                <a:gd name="connsiteY99" fmla="*/ 259080 h 1237615"/>
                <a:gd name="connsiteX100" fmla="*/ 268605 w 2141220"/>
                <a:gd name="connsiteY100" fmla="*/ 259080 h 1237615"/>
                <a:gd name="connsiteX101" fmla="*/ 272415 w 2141220"/>
                <a:gd name="connsiteY101" fmla="*/ 249555 h 1237615"/>
                <a:gd name="connsiteX102" fmla="*/ 259080 w 2141220"/>
                <a:gd name="connsiteY102" fmla="*/ 249555 h 1237615"/>
                <a:gd name="connsiteX103" fmla="*/ 260985 w 2141220"/>
                <a:gd name="connsiteY103" fmla="*/ 234315 h 1237615"/>
                <a:gd name="connsiteX104" fmla="*/ 245745 w 2141220"/>
                <a:gd name="connsiteY104" fmla="*/ 236220 h 1237615"/>
                <a:gd name="connsiteX105" fmla="*/ 245745 w 2141220"/>
                <a:gd name="connsiteY105" fmla="*/ 205740 h 1237615"/>
                <a:gd name="connsiteX106" fmla="*/ 209550 w 2141220"/>
                <a:gd name="connsiteY106" fmla="*/ 207645 h 1237615"/>
                <a:gd name="connsiteX107" fmla="*/ 213360 w 2141220"/>
                <a:gd name="connsiteY107" fmla="*/ 192405 h 1237615"/>
                <a:gd name="connsiteX108" fmla="*/ 179070 w 2141220"/>
                <a:gd name="connsiteY108" fmla="*/ 186690 h 1237615"/>
                <a:gd name="connsiteX109" fmla="*/ 180975 w 2141220"/>
                <a:gd name="connsiteY109" fmla="*/ 165735 h 1237615"/>
                <a:gd name="connsiteX110" fmla="*/ 161925 w 2141220"/>
                <a:gd name="connsiteY110" fmla="*/ 165735 h 1237615"/>
                <a:gd name="connsiteX111" fmla="*/ 156210 w 2141220"/>
                <a:gd name="connsiteY111" fmla="*/ 152400 h 1237615"/>
                <a:gd name="connsiteX112" fmla="*/ 127635 w 2141220"/>
                <a:gd name="connsiteY112" fmla="*/ 152400 h 1237615"/>
                <a:gd name="connsiteX113" fmla="*/ 123825 w 2141220"/>
                <a:gd name="connsiteY113" fmla="*/ 140970 h 1237615"/>
                <a:gd name="connsiteX114" fmla="*/ 123825 w 2141220"/>
                <a:gd name="connsiteY114" fmla="*/ 135255 h 1237615"/>
                <a:gd name="connsiteX115" fmla="*/ 123825 w 2141220"/>
                <a:gd name="connsiteY115" fmla="*/ 123825 h 1237615"/>
                <a:gd name="connsiteX116" fmla="*/ 125730 w 2141220"/>
                <a:gd name="connsiteY116" fmla="*/ 114300 h 1237615"/>
                <a:gd name="connsiteX117" fmla="*/ 104775 w 2141220"/>
                <a:gd name="connsiteY117" fmla="*/ 110490 h 1237615"/>
                <a:gd name="connsiteX118" fmla="*/ 106680 w 2141220"/>
                <a:gd name="connsiteY118" fmla="*/ 93345 h 1237615"/>
                <a:gd name="connsiteX119" fmla="*/ 93345 w 2141220"/>
                <a:gd name="connsiteY119" fmla="*/ 93345 h 1237615"/>
                <a:gd name="connsiteX120" fmla="*/ 95250 w 2141220"/>
                <a:gd name="connsiteY120" fmla="*/ 72390 h 1237615"/>
                <a:gd name="connsiteX121" fmla="*/ 81915 w 2141220"/>
                <a:gd name="connsiteY121" fmla="*/ 70485 h 1237615"/>
                <a:gd name="connsiteX122" fmla="*/ 78105 w 2141220"/>
                <a:gd name="connsiteY122" fmla="*/ 51435 h 1237615"/>
                <a:gd name="connsiteX123" fmla="*/ 70485 w 2141220"/>
                <a:gd name="connsiteY123" fmla="*/ 47625 h 1237615"/>
                <a:gd name="connsiteX124" fmla="*/ 70485 w 2141220"/>
                <a:gd name="connsiteY124" fmla="*/ 28575 h 1237615"/>
                <a:gd name="connsiteX125" fmla="*/ 43815 w 2141220"/>
                <a:gd name="connsiteY125" fmla="*/ 28575 h 1237615"/>
                <a:gd name="connsiteX126" fmla="*/ 43815 w 2141220"/>
                <a:gd name="connsiteY126" fmla="*/ 17145 h 1237615"/>
                <a:gd name="connsiteX127" fmla="*/ 32385 w 2141220"/>
                <a:gd name="connsiteY127" fmla="*/ 17145 h 1237615"/>
                <a:gd name="connsiteX128" fmla="*/ 30480 w 2141220"/>
                <a:gd name="connsiteY128" fmla="*/ 0 h 1237615"/>
                <a:gd name="connsiteX129" fmla="*/ 0 w 2141220"/>
                <a:gd name="connsiteY129" fmla="*/ 0 h 1237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2141220" h="1237615">
                  <a:moveTo>
                    <a:pt x="2141220" y="1230630"/>
                  </a:moveTo>
                  <a:cubicBezTo>
                    <a:pt x="2139633" y="1229678"/>
                    <a:pt x="2121852" y="1237615"/>
                    <a:pt x="2118360" y="1232535"/>
                  </a:cubicBezTo>
                  <a:lnTo>
                    <a:pt x="2120265" y="1200150"/>
                  </a:lnTo>
                  <a:lnTo>
                    <a:pt x="1861185" y="1203960"/>
                  </a:lnTo>
                  <a:lnTo>
                    <a:pt x="1861185" y="1175385"/>
                  </a:lnTo>
                  <a:lnTo>
                    <a:pt x="1706880" y="1181100"/>
                  </a:lnTo>
                  <a:lnTo>
                    <a:pt x="1706880" y="1148715"/>
                  </a:lnTo>
                  <a:lnTo>
                    <a:pt x="1693545" y="1148715"/>
                  </a:lnTo>
                  <a:lnTo>
                    <a:pt x="1689735" y="1082040"/>
                  </a:lnTo>
                  <a:lnTo>
                    <a:pt x="1670685" y="1080135"/>
                  </a:lnTo>
                  <a:lnTo>
                    <a:pt x="1666875" y="1049655"/>
                  </a:lnTo>
                  <a:lnTo>
                    <a:pt x="1638300" y="1053465"/>
                  </a:lnTo>
                  <a:lnTo>
                    <a:pt x="1638300" y="1036320"/>
                  </a:lnTo>
                  <a:lnTo>
                    <a:pt x="1581150" y="1034415"/>
                  </a:lnTo>
                  <a:lnTo>
                    <a:pt x="1577340" y="1000125"/>
                  </a:lnTo>
                  <a:lnTo>
                    <a:pt x="1541145" y="1002030"/>
                  </a:lnTo>
                  <a:lnTo>
                    <a:pt x="1543050" y="982980"/>
                  </a:lnTo>
                  <a:lnTo>
                    <a:pt x="1510665" y="982980"/>
                  </a:lnTo>
                  <a:lnTo>
                    <a:pt x="1504950" y="958215"/>
                  </a:lnTo>
                  <a:lnTo>
                    <a:pt x="1426845" y="956310"/>
                  </a:lnTo>
                  <a:lnTo>
                    <a:pt x="1426845" y="933450"/>
                  </a:lnTo>
                  <a:lnTo>
                    <a:pt x="1413510" y="933450"/>
                  </a:lnTo>
                  <a:lnTo>
                    <a:pt x="1409700" y="902970"/>
                  </a:lnTo>
                  <a:lnTo>
                    <a:pt x="1322070" y="902970"/>
                  </a:lnTo>
                  <a:lnTo>
                    <a:pt x="1327785" y="891540"/>
                  </a:lnTo>
                  <a:lnTo>
                    <a:pt x="1223010" y="889635"/>
                  </a:lnTo>
                  <a:lnTo>
                    <a:pt x="1224915" y="876300"/>
                  </a:lnTo>
                  <a:lnTo>
                    <a:pt x="1209675" y="876300"/>
                  </a:lnTo>
                  <a:lnTo>
                    <a:pt x="1205865" y="855345"/>
                  </a:lnTo>
                  <a:lnTo>
                    <a:pt x="1150620" y="853440"/>
                  </a:lnTo>
                  <a:lnTo>
                    <a:pt x="1146810" y="830580"/>
                  </a:lnTo>
                  <a:lnTo>
                    <a:pt x="1135380" y="830580"/>
                  </a:lnTo>
                  <a:lnTo>
                    <a:pt x="1135380" y="790575"/>
                  </a:lnTo>
                  <a:lnTo>
                    <a:pt x="1057275" y="790575"/>
                  </a:lnTo>
                  <a:lnTo>
                    <a:pt x="1057275" y="765810"/>
                  </a:lnTo>
                  <a:lnTo>
                    <a:pt x="1019175" y="767715"/>
                  </a:lnTo>
                  <a:lnTo>
                    <a:pt x="1019175" y="767715"/>
                  </a:lnTo>
                  <a:lnTo>
                    <a:pt x="1019175" y="754380"/>
                  </a:lnTo>
                  <a:lnTo>
                    <a:pt x="963930" y="754380"/>
                  </a:lnTo>
                  <a:lnTo>
                    <a:pt x="962025" y="735330"/>
                  </a:lnTo>
                  <a:lnTo>
                    <a:pt x="933450" y="735330"/>
                  </a:lnTo>
                  <a:lnTo>
                    <a:pt x="935355" y="720090"/>
                  </a:lnTo>
                  <a:lnTo>
                    <a:pt x="861060" y="718185"/>
                  </a:lnTo>
                  <a:lnTo>
                    <a:pt x="864870" y="691515"/>
                  </a:lnTo>
                  <a:lnTo>
                    <a:pt x="840105" y="691515"/>
                  </a:lnTo>
                  <a:lnTo>
                    <a:pt x="838200" y="680085"/>
                  </a:lnTo>
                  <a:lnTo>
                    <a:pt x="777240" y="680085"/>
                  </a:lnTo>
                  <a:lnTo>
                    <a:pt x="781050" y="668655"/>
                  </a:lnTo>
                  <a:lnTo>
                    <a:pt x="723900" y="664845"/>
                  </a:lnTo>
                  <a:lnTo>
                    <a:pt x="723900" y="636270"/>
                  </a:lnTo>
                  <a:lnTo>
                    <a:pt x="687705" y="638175"/>
                  </a:lnTo>
                  <a:lnTo>
                    <a:pt x="687705" y="630555"/>
                  </a:lnTo>
                  <a:lnTo>
                    <a:pt x="668655" y="628650"/>
                  </a:lnTo>
                  <a:lnTo>
                    <a:pt x="666750" y="617220"/>
                  </a:lnTo>
                  <a:lnTo>
                    <a:pt x="655320" y="617220"/>
                  </a:lnTo>
                  <a:lnTo>
                    <a:pt x="657225" y="600075"/>
                  </a:lnTo>
                  <a:lnTo>
                    <a:pt x="649605" y="601980"/>
                  </a:lnTo>
                  <a:lnTo>
                    <a:pt x="647700" y="581025"/>
                  </a:lnTo>
                  <a:lnTo>
                    <a:pt x="640080" y="582930"/>
                  </a:lnTo>
                  <a:lnTo>
                    <a:pt x="645795" y="575310"/>
                  </a:lnTo>
                  <a:lnTo>
                    <a:pt x="619125" y="575310"/>
                  </a:lnTo>
                  <a:lnTo>
                    <a:pt x="622935" y="558165"/>
                  </a:lnTo>
                  <a:lnTo>
                    <a:pt x="596265" y="558165"/>
                  </a:lnTo>
                  <a:lnTo>
                    <a:pt x="596265" y="546735"/>
                  </a:lnTo>
                  <a:lnTo>
                    <a:pt x="590550" y="544830"/>
                  </a:lnTo>
                  <a:lnTo>
                    <a:pt x="590550" y="535305"/>
                  </a:lnTo>
                  <a:lnTo>
                    <a:pt x="552450" y="533400"/>
                  </a:lnTo>
                  <a:lnTo>
                    <a:pt x="554355" y="495300"/>
                  </a:lnTo>
                  <a:lnTo>
                    <a:pt x="497205" y="495300"/>
                  </a:lnTo>
                  <a:lnTo>
                    <a:pt x="497205" y="485775"/>
                  </a:lnTo>
                  <a:lnTo>
                    <a:pt x="459105" y="485775"/>
                  </a:lnTo>
                  <a:lnTo>
                    <a:pt x="459105" y="457200"/>
                  </a:lnTo>
                  <a:lnTo>
                    <a:pt x="440055" y="457200"/>
                  </a:lnTo>
                  <a:lnTo>
                    <a:pt x="440055" y="443865"/>
                  </a:lnTo>
                  <a:lnTo>
                    <a:pt x="407670" y="443865"/>
                  </a:lnTo>
                  <a:lnTo>
                    <a:pt x="407670" y="428625"/>
                  </a:lnTo>
                  <a:lnTo>
                    <a:pt x="400050" y="424815"/>
                  </a:lnTo>
                  <a:lnTo>
                    <a:pt x="398145" y="411480"/>
                  </a:lnTo>
                  <a:lnTo>
                    <a:pt x="390525" y="409575"/>
                  </a:lnTo>
                  <a:lnTo>
                    <a:pt x="390525" y="400050"/>
                  </a:lnTo>
                  <a:lnTo>
                    <a:pt x="382905" y="394335"/>
                  </a:lnTo>
                  <a:lnTo>
                    <a:pt x="384810" y="386715"/>
                  </a:lnTo>
                  <a:lnTo>
                    <a:pt x="363855" y="384810"/>
                  </a:lnTo>
                  <a:lnTo>
                    <a:pt x="365760" y="371475"/>
                  </a:lnTo>
                  <a:lnTo>
                    <a:pt x="360045" y="371475"/>
                  </a:lnTo>
                  <a:lnTo>
                    <a:pt x="358140" y="361950"/>
                  </a:lnTo>
                  <a:lnTo>
                    <a:pt x="344805" y="358140"/>
                  </a:lnTo>
                  <a:lnTo>
                    <a:pt x="342900" y="348615"/>
                  </a:lnTo>
                  <a:lnTo>
                    <a:pt x="331470" y="344805"/>
                  </a:lnTo>
                  <a:lnTo>
                    <a:pt x="331470" y="333375"/>
                  </a:lnTo>
                  <a:lnTo>
                    <a:pt x="318135" y="333375"/>
                  </a:lnTo>
                  <a:lnTo>
                    <a:pt x="318135" y="323850"/>
                  </a:lnTo>
                  <a:lnTo>
                    <a:pt x="312420" y="320040"/>
                  </a:lnTo>
                  <a:lnTo>
                    <a:pt x="306705" y="306705"/>
                  </a:lnTo>
                  <a:lnTo>
                    <a:pt x="300990" y="304800"/>
                  </a:lnTo>
                  <a:lnTo>
                    <a:pt x="295275" y="293370"/>
                  </a:lnTo>
                  <a:lnTo>
                    <a:pt x="287655" y="289560"/>
                  </a:lnTo>
                  <a:lnTo>
                    <a:pt x="287655" y="281940"/>
                  </a:lnTo>
                  <a:lnTo>
                    <a:pt x="278130" y="276225"/>
                  </a:lnTo>
                  <a:lnTo>
                    <a:pt x="276225" y="259080"/>
                  </a:lnTo>
                  <a:lnTo>
                    <a:pt x="268605" y="259080"/>
                  </a:lnTo>
                  <a:lnTo>
                    <a:pt x="272415" y="249555"/>
                  </a:lnTo>
                  <a:lnTo>
                    <a:pt x="259080" y="249555"/>
                  </a:lnTo>
                  <a:lnTo>
                    <a:pt x="260985" y="234315"/>
                  </a:lnTo>
                  <a:lnTo>
                    <a:pt x="245745" y="236220"/>
                  </a:lnTo>
                  <a:lnTo>
                    <a:pt x="245745" y="205740"/>
                  </a:lnTo>
                  <a:lnTo>
                    <a:pt x="209550" y="207645"/>
                  </a:lnTo>
                  <a:lnTo>
                    <a:pt x="213360" y="192405"/>
                  </a:lnTo>
                  <a:lnTo>
                    <a:pt x="179070" y="186690"/>
                  </a:lnTo>
                  <a:lnTo>
                    <a:pt x="180975" y="165735"/>
                  </a:lnTo>
                  <a:lnTo>
                    <a:pt x="161925" y="165735"/>
                  </a:lnTo>
                  <a:lnTo>
                    <a:pt x="156210" y="152400"/>
                  </a:lnTo>
                  <a:lnTo>
                    <a:pt x="127635" y="152400"/>
                  </a:lnTo>
                  <a:lnTo>
                    <a:pt x="123825" y="140970"/>
                  </a:lnTo>
                  <a:lnTo>
                    <a:pt x="123825" y="135255"/>
                  </a:lnTo>
                  <a:lnTo>
                    <a:pt x="123825" y="123825"/>
                  </a:lnTo>
                  <a:lnTo>
                    <a:pt x="125730" y="114300"/>
                  </a:lnTo>
                  <a:lnTo>
                    <a:pt x="104775" y="110490"/>
                  </a:lnTo>
                  <a:lnTo>
                    <a:pt x="106680" y="93345"/>
                  </a:lnTo>
                  <a:lnTo>
                    <a:pt x="93345" y="93345"/>
                  </a:lnTo>
                  <a:lnTo>
                    <a:pt x="95250" y="72390"/>
                  </a:lnTo>
                  <a:lnTo>
                    <a:pt x="81915" y="70485"/>
                  </a:lnTo>
                  <a:lnTo>
                    <a:pt x="78105" y="51435"/>
                  </a:lnTo>
                  <a:lnTo>
                    <a:pt x="70485" y="47625"/>
                  </a:lnTo>
                  <a:lnTo>
                    <a:pt x="70485" y="28575"/>
                  </a:lnTo>
                  <a:lnTo>
                    <a:pt x="43815" y="28575"/>
                  </a:lnTo>
                  <a:lnTo>
                    <a:pt x="43815" y="17145"/>
                  </a:lnTo>
                  <a:lnTo>
                    <a:pt x="32385" y="17145"/>
                  </a:lnTo>
                  <a:lnTo>
                    <a:pt x="30480" y="0"/>
                  </a:lnTo>
                  <a:lnTo>
                    <a:pt x="0" y="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cxnSp>
          <p:nvCxnSpPr>
            <p:cNvPr id="240" name="Straight Connector 239">
              <a:extLst>
                <a:ext uri="{FF2B5EF4-FFF2-40B4-BE49-F238E27FC236}">
                  <a16:creationId xmlns:a16="http://schemas.microsoft.com/office/drawing/2014/main" id="{D0E155D5-7BD3-4DE9-8F62-4BEE25B2B6A4}"/>
                </a:ext>
              </a:extLst>
            </p:cNvPr>
            <p:cNvCxnSpPr>
              <a:cxnSpLocks/>
            </p:cNvCxnSpPr>
            <p:nvPr/>
          </p:nvCxnSpPr>
          <p:spPr>
            <a:xfrm flipH="1">
              <a:off x="3821143" y="3312311"/>
              <a:ext cx="181529" cy="0"/>
            </a:xfrm>
            <a:prstGeom prst="line">
              <a:avLst/>
            </a:prstGeom>
            <a:ln w="19050">
              <a:solidFill>
                <a:schemeClr val="accent6"/>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a:extLst>
                <a:ext uri="{FF2B5EF4-FFF2-40B4-BE49-F238E27FC236}">
                  <a16:creationId xmlns:a16="http://schemas.microsoft.com/office/drawing/2014/main" id="{305FD895-6DA4-466D-A6F2-1E0F63CDB4F9}"/>
                </a:ext>
              </a:extLst>
            </p:cNvPr>
            <p:cNvCxnSpPr>
              <a:cxnSpLocks/>
            </p:cNvCxnSpPr>
            <p:nvPr/>
          </p:nvCxnSpPr>
          <p:spPr>
            <a:xfrm flipH="1">
              <a:off x="3821143" y="3422676"/>
              <a:ext cx="181529"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a:extLst>
                <a:ext uri="{FF2B5EF4-FFF2-40B4-BE49-F238E27FC236}">
                  <a16:creationId xmlns:a16="http://schemas.microsoft.com/office/drawing/2014/main" id="{D98A6845-4E66-4D8D-887D-00A5F8D4B2C2}"/>
                </a:ext>
              </a:extLst>
            </p:cNvPr>
            <p:cNvCxnSpPr>
              <a:cxnSpLocks/>
            </p:cNvCxnSpPr>
            <p:nvPr/>
          </p:nvCxnSpPr>
          <p:spPr>
            <a:xfrm flipH="1">
              <a:off x="3821143" y="3541304"/>
              <a:ext cx="181529"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a:extLst>
                <a:ext uri="{FF2B5EF4-FFF2-40B4-BE49-F238E27FC236}">
                  <a16:creationId xmlns:a16="http://schemas.microsoft.com/office/drawing/2014/main" id="{5A532218-8202-436D-ADBA-943728F362F9}"/>
                </a:ext>
              </a:extLst>
            </p:cNvPr>
            <p:cNvCxnSpPr>
              <a:cxnSpLocks/>
            </p:cNvCxnSpPr>
            <p:nvPr/>
          </p:nvCxnSpPr>
          <p:spPr>
            <a:xfrm flipH="1">
              <a:off x="3821143" y="3652792"/>
              <a:ext cx="181529" cy="0"/>
            </a:xfrm>
            <a:prstGeom prst="line">
              <a:avLst/>
            </a:prstGeom>
            <a:ln w="19050">
              <a:solidFill>
                <a:srgbClr val="00B0F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4" name="Straight Connector 243">
              <a:extLst>
                <a:ext uri="{FF2B5EF4-FFF2-40B4-BE49-F238E27FC236}">
                  <a16:creationId xmlns:a16="http://schemas.microsoft.com/office/drawing/2014/main" id="{EA7DB03A-8A54-4C7A-B013-500411E996B1}"/>
                </a:ext>
              </a:extLst>
            </p:cNvPr>
            <p:cNvCxnSpPr>
              <a:cxnSpLocks/>
            </p:cNvCxnSpPr>
            <p:nvPr/>
          </p:nvCxnSpPr>
          <p:spPr>
            <a:xfrm flipH="1">
              <a:off x="3821143" y="3773084"/>
              <a:ext cx="181529" cy="0"/>
            </a:xfrm>
            <a:prstGeom prst="line">
              <a:avLst/>
            </a:prstGeom>
            <a:ln w="19050">
              <a:solidFill>
                <a:schemeClr val="tx2"/>
              </a:solidFill>
            </a:ln>
            <a:effectLst/>
          </p:spPr>
          <p:style>
            <a:lnRef idx="2">
              <a:schemeClr val="accent1"/>
            </a:lnRef>
            <a:fillRef idx="0">
              <a:schemeClr val="accent1"/>
            </a:fillRef>
            <a:effectRef idx="1">
              <a:schemeClr val="accent1"/>
            </a:effectRef>
            <a:fontRef idx="minor">
              <a:schemeClr val="tx1"/>
            </a:fontRef>
          </p:style>
        </p:cxnSp>
      </p:grpSp>
      <p:sp>
        <p:nvSpPr>
          <p:cNvPr id="3" name="TextBox 2">
            <a:extLst>
              <a:ext uri="{FF2B5EF4-FFF2-40B4-BE49-F238E27FC236}">
                <a16:creationId xmlns:a16="http://schemas.microsoft.com/office/drawing/2014/main" id="{07BCE68A-F175-2048-AE16-88E1D5EDCF53}"/>
              </a:ext>
            </a:extLst>
          </p:cNvPr>
          <p:cNvSpPr txBox="1"/>
          <p:nvPr/>
        </p:nvSpPr>
        <p:spPr>
          <a:xfrm>
            <a:off x="4522509" y="5329781"/>
            <a:ext cx="3200400" cy="769441"/>
          </a:xfrm>
          <a:prstGeom prst="rect">
            <a:avLst/>
          </a:prstGeom>
          <a:solidFill>
            <a:schemeClr val="bg1"/>
          </a:solidFill>
        </p:spPr>
        <p:txBody>
          <a:bodyPr wrap="square" rtlCol="0">
            <a:spAutoFit/>
          </a:bodyPr>
          <a:lstStyle/>
          <a:p>
            <a:r>
              <a:rPr lang="en-US" sz="1100" dirty="0"/>
              <a:t>*Low-risk criteria include: WHO/NYHA FC I–II</a:t>
            </a:r>
          </a:p>
          <a:p>
            <a:pPr marL="1382713"/>
            <a:r>
              <a:rPr lang="en-US" sz="1100" dirty="0"/>
              <a:t>    6MWD &gt;440 m</a:t>
            </a:r>
          </a:p>
          <a:p>
            <a:pPr marL="1382713"/>
            <a:r>
              <a:rPr lang="en-US" sz="1100" dirty="0"/>
              <a:t>    RAP &lt;8 mmHg</a:t>
            </a:r>
          </a:p>
          <a:p>
            <a:pPr marL="1382713"/>
            <a:r>
              <a:rPr lang="en-US" sz="1100" dirty="0"/>
              <a:t>    CI ≥2.5 L·min</a:t>
            </a:r>
            <a:r>
              <a:rPr lang="en-US" sz="1100" baseline="30000" dirty="0"/>
              <a:t>−1</a:t>
            </a:r>
            <a:r>
              <a:rPr lang="en-US" sz="1100" dirty="0"/>
              <a:t>·m</a:t>
            </a:r>
            <a:r>
              <a:rPr lang="en-US" sz="1100" baseline="30000" dirty="0"/>
              <a:t>−2</a:t>
            </a:r>
          </a:p>
        </p:txBody>
      </p:sp>
      <p:sp>
        <p:nvSpPr>
          <p:cNvPr id="197" name="TextBox 196">
            <a:extLst>
              <a:ext uri="{FF2B5EF4-FFF2-40B4-BE49-F238E27FC236}">
                <a16:creationId xmlns:a16="http://schemas.microsoft.com/office/drawing/2014/main" id="{10E173F2-8692-E344-81EF-19F65AC9E67F}"/>
              </a:ext>
            </a:extLst>
          </p:cNvPr>
          <p:cNvSpPr txBox="1"/>
          <p:nvPr/>
        </p:nvSpPr>
        <p:spPr>
          <a:xfrm>
            <a:off x="7821969" y="5322623"/>
            <a:ext cx="3200400" cy="769441"/>
          </a:xfrm>
          <a:prstGeom prst="rect">
            <a:avLst/>
          </a:prstGeom>
          <a:solidFill>
            <a:schemeClr val="bg1"/>
          </a:solidFill>
        </p:spPr>
        <p:txBody>
          <a:bodyPr wrap="square" rtlCol="0">
            <a:spAutoFit/>
          </a:bodyPr>
          <a:lstStyle/>
          <a:p>
            <a:r>
              <a:rPr lang="en-US" sz="1100" dirty="0"/>
              <a:t>Variables for risk stratification included WHO/NYHA, 6MWD (m), BNP (ng/</a:t>
            </a:r>
            <a:r>
              <a:rPr lang="en-US" sz="1100" dirty="0">
                <a:sym typeface="Wingdings" pitchFamily="2" charset="2"/>
              </a:rPr>
              <a:t>L), NT-</a:t>
            </a:r>
            <a:r>
              <a:rPr lang="en-US" sz="1100" dirty="0" err="1">
                <a:sym typeface="Wingdings" pitchFamily="2" charset="2"/>
              </a:rPr>
              <a:t>proBNP</a:t>
            </a:r>
            <a:r>
              <a:rPr lang="en-US" sz="1100" dirty="0">
                <a:sym typeface="Wingdings" pitchFamily="2" charset="2"/>
              </a:rPr>
              <a:t> (ng/L),</a:t>
            </a:r>
            <a:r>
              <a:rPr lang="en-US" sz="1100" dirty="0"/>
              <a:t> RAP (mmHg), CI (L·min</a:t>
            </a:r>
            <a:r>
              <a:rPr lang="en-US" sz="1100" baseline="30000" dirty="0"/>
              <a:t>−1</a:t>
            </a:r>
            <a:r>
              <a:rPr lang="en-US" sz="1100" dirty="0"/>
              <a:t>·m</a:t>
            </a:r>
            <a:r>
              <a:rPr lang="en-US" sz="1100" baseline="30000" dirty="0"/>
              <a:t>−2</a:t>
            </a:r>
            <a:r>
              <a:rPr lang="en-US" sz="1100" dirty="0"/>
              <a:t>), and SvO</a:t>
            </a:r>
            <a:r>
              <a:rPr lang="en-US" sz="1100" baseline="-25000" dirty="0"/>
              <a:t>2</a:t>
            </a:r>
            <a:endParaRPr lang="en-US" sz="1100" baseline="30000" dirty="0"/>
          </a:p>
        </p:txBody>
      </p:sp>
      <p:sp>
        <p:nvSpPr>
          <p:cNvPr id="4" name="TextBox 3">
            <a:extLst>
              <a:ext uri="{FF2B5EF4-FFF2-40B4-BE49-F238E27FC236}">
                <a16:creationId xmlns:a16="http://schemas.microsoft.com/office/drawing/2014/main" id="{C16E977A-DFE4-544F-A272-CA7AA395920E}"/>
              </a:ext>
            </a:extLst>
          </p:cNvPr>
          <p:cNvSpPr txBox="1"/>
          <p:nvPr/>
        </p:nvSpPr>
        <p:spPr>
          <a:xfrm>
            <a:off x="5458904" y="3620872"/>
            <a:ext cx="1555719" cy="784830"/>
          </a:xfrm>
          <a:prstGeom prst="rect">
            <a:avLst/>
          </a:prstGeom>
          <a:noFill/>
        </p:spPr>
        <p:txBody>
          <a:bodyPr wrap="square" rtlCol="0">
            <a:spAutoFit/>
          </a:bodyPr>
          <a:lstStyle/>
          <a:p>
            <a:r>
              <a:rPr lang="en-US" sz="900" dirty="0"/>
              <a:t>Meets 4 low risk criteria</a:t>
            </a:r>
          </a:p>
          <a:p>
            <a:r>
              <a:rPr lang="en-US" sz="900" dirty="0"/>
              <a:t>Meets 3 low risk criteria</a:t>
            </a:r>
          </a:p>
          <a:p>
            <a:r>
              <a:rPr lang="en-US" sz="900" dirty="0"/>
              <a:t>Meets 2 low risk criteria</a:t>
            </a:r>
          </a:p>
          <a:p>
            <a:r>
              <a:rPr lang="en-US" sz="900" dirty="0"/>
              <a:t>Meets 1 low risk criterion</a:t>
            </a:r>
          </a:p>
          <a:p>
            <a:r>
              <a:rPr lang="en-US" sz="900" dirty="0"/>
              <a:t>Meets 0 low risk criteria</a:t>
            </a:r>
          </a:p>
        </p:txBody>
      </p:sp>
    </p:spTree>
    <p:extLst>
      <p:ext uri="{BB962C8B-B14F-4D97-AF65-F5344CB8AC3E}">
        <p14:creationId xmlns:p14="http://schemas.microsoft.com/office/powerpoint/2010/main" val="2746198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3DCC8-9E02-44C2-84DE-2B5602ECFF41}"/>
              </a:ext>
            </a:extLst>
          </p:cNvPr>
          <p:cNvSpPr>
            <a:spLocks noGrp="1"/>
          </p:cNvSpPr>
          <p:nvPr>
            <p:ph type="title"/>
          </p:nvPr>
        </p:nvSpPr>
        <p:spPr>
          <a:xfrm>
            <a:off x="609600" y="0"/>
            <a:ext cx="10744200" cy="1185577"/>
          </a:xfrm>
        </p:spPr>
        <p:txBody>
          <a:bodyPr/>
          <a:lstStyle/>
          <a:p>
            <a:r>
              <a:rPr lang="en-US" dirty="0"/>
              <a:t>Getting to Low-Risk Status Improves Survival</a:t>
            </a:r>
          </a:p>
        </p:txBody>
      </p:sp>
      <p:sp>
        <p:nvSpPr>
          <p:cNvPr id="258" name="Text Placeholder 10">
            <a:extLst>
              <a:ext uri="{FF2B5EF4-FFF2-40B4-BE49-F238E27FC236}">
                <a16:creationId xmlns:a16="http://schemas.microsoft.com/office/drawing/2014/main" id="{E640F176-6539-47CB-8C58-A9DCC7C1BB1F}"/>
              </a:ext>
            </a:extLst>
          </p:cNvPr>
          <p:cNvSpPr txBox="1">
            <a:spLocks/>
          </p:cNvSpPr>
          <p:nvPr/>
        </p:nvSpPr>
        <p:spPr>
          <a:xfrm>
            <a:off x="4521425" y="1131137"/>
            <a:ext cx="3167071" cy="605942"/>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French Pulmonary Hypertension Registry</a:t>
            </a:r>
            <a:r>
              <a:rPr lang="en-US" sz="1400" b="1" baseline="30000" dirty="0">
                <a:latin typeface="Arial"/>
                <a:ea typeface="ＭＳ Ｐゴシック" pitchFamily="-109" charset="-128"/>
                <a:cs typeface="Arial" pitchFamily="34" charset="0"/>
              </a:rPr>
              <a:t>2</a:t>
            </a:r>
            <a:endParaRPr lang="en-US" sz="1400" b="1" dirty="0">
              <a:latin typeface="Arial"/>
              <a:ea typeface="ＭＳ Ｐゴシック" pitchFamily="-109" charset="-128"/>
              <a:cs typeface="Arial" pitchFamily="34" charset="0"/>
            </a:endParaRPr>
          </a:p>
        </p:txBody>
      </p:sp>
      <p:sp>
        <p:nvSpPr>
          <p:cNvPr id="265" name="Rectangle 264"/>
          <p:cNvSpPr/>
          <p:nvPr/>
        </p:nvSpPr>
        <p:spPr>
          <a:xfrm>
            <a:off x="4498187" y="1047672"/>
            <a:ext cx="3213488" cy="4212834"/>
          </a:xfrm>
          <a:prstGeom prst="rect">
            <a:avLst/>
          </a:pr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6" name="Text Placeholder 10">
            <a:extLst>
              <a:ext uri="{FF2B5EF4-FFF2-40B4-BE49-F238E27FC236}">
                <a16:creationId xmlns:a16="http://schemas.microsoft.com/office/drawing/2014/main" id="{E640F176-6539-47CB-8C58-A9DCC7C1BB1F}"/>
              </a:ext>
            </a:extLst>
          </p:cNvPr>
          <p:cNvSpPr txBox="1">
            <a:spLocks/>
          </p:cNvSpPr>
          <p:nvPr/>
        </p:nvSpPr>
        <p:spPr>
          <a:xfrm>
            <a:off x="7935952" y="1131137"/>
            <a:ext cx="2735732" cy="344920"/>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COMPERA</a:t>
            </a:r>
            <a:r>
              <a:rPr lang="en-US" sz="1400" b="1" baseline="30000" dirty="0">
                <a:latin typeface="Arial"/>
                <a:ea typeface="ＭＳ Ｐゴシック" pitchFamily="-109" charset="-128"/>
                <a:cs typeface="Arial" pitchFamily="34" charset="0"/>
              </a:rPr>
              <a:t>3</a:t>
            </a:r>
            <a:endParaRPr lang="en-US" sz="1400" b="1" dirty="0">
              <a:latin typeface="Arial"/>
              <a:ea typeface="ＭＳ Ｐゴシック" pitchFamily="-109" charset="-128"/>
              <a:cs typeface="Arial" pitchFamily="34" charset="0"/>
            </a:endParaRPr>
          </a:p>
        </p:txBody>
      </p:sp>
      <p:sp>
        <p:nvSpPr>
          <p:cNvPr id="267" name="Rectangle 266"/>
          <p:cNvSpPr/>
          <p:nvPr/>
        </p:nvSpPr>
        <p:spPr>
          <a:xfrm>
            <a:off x="7773326" y="1047672"/>
            <a:ext cx="3213488" cy="4212834"/>
          </a:xfrm>
          <a:prstGeom prst="rect">
            <a:avLst/>
          </a:pr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8" name="Rectangle 267"/>
          <p:cNvSpPr/>
          <p:nvPr/>
        </p:nvSpPr>
        <p:spPr>
          <a:xfrm>
            <a:off x="1223049" y="1047672"/>
            <a:ext cx="3213488" cy="4229100"/>
          </a:xfrm>
          <a:prstGeom prst="rect">
            <a:avLst/>
          </a:prstGeom>
          <a:ln w="190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Arial"/>
            </a:endParaRPr>
          </a:p>
        </p:txBody>
      </p:sp>
      <p:sp>
        <p:nvSpPr>
          <p:cNvPr id="269" name="Text Placeholder 10">
            <a:extLst>
              <a:ext uri="{FF2B5EF4-FFF2-40B4-BE49-F238E27FC236}">
                <a16:creationId xmlns:a16="http://schemas.microsoft.com/office/drawing/2014/main" id="{E640F176-6539-47CB-8C58-A9DCC7C1BB1F}"/>
              </a:ext>
            </a:extLst>
          </p:cNvPr>
          <p:cNvSpPr txBox="1">
            <a:spLocks/>
          </p:cNvSpPr>
          <p:nvPr/>
        </p:nvSpPr>
        <p:spPr>
          <a:xfrm>
            <a:off x="1461926" y="1131137"/>
            <a:ext cx="2735732" cy="344920"/>
          </a:xfrm>
          <a:prstGeom prst="rect">
            <a:avLst/>
          </a:prstGeom>
          <a:noFill/>
          <a:ln w="57150">
            <a:noFill/>
          </a:ln>
        </p:spPr>
        <p:txBody>
          <a:bodyPr vert="horz" wrap="square" lIns="68580" tIns="34290" rIns="68580" bIns="34290" rtlCol="0" anchor="t" anchorCtr="0">
            <a:spAutoFit/>
          </a:bodyPr>
          <a:lstStyle/>
          <a:p>
            <a:pPr algn="ctr" defTabSz="685800" fontAlgn="base">
              <a:spcBef>
                <a:spcPct val="20000"/>
              </a:spcBef>
              <a:spcAft>
                <a:spcPct val="0"/>
              </a:spcAft>
              <a:defRPr/>
            </a:pPr>
            <a:r>
              <a:rPr lang="en-US" sz="1400" b="1" dirty="0">
                <a:latin typeface="Arial"/>
                <a:ea typeface="ＭＳ Ｐゴシック" pitchFamily="-109" charset="-128"/>
                <a:cs typeface="Arial" pitchFamily="34" charset="0"/>
              </a:rPr>
              <a:t>Swedish PAH Register</a:t>
            </a:r>
            <a:r>
              <a:rPr lang="en-US" sz="1400" b="1" baseline="30000" dirty="0">
                <a:latin typeface="Arial"/>
                <a:ea typeface="ＭＳ Ｐゴシック" pitchFamily="-109" charset="-128"/>
                <a:cs typeface="Arial" pitchFamily="34" charset="0"/>
              </a:rPr>
              <a:t>1</a:t>
            </a:r>
            <a:endParaRPr lang="en-US" sz="1400" dirty="0">
              <a:latin typeface="Arial"/>
              <a:ea typeface="ＭＳ Ｐゴシック" pitchFamily="-109" charset="-128"/>
              <a:cs typeface="Arial" pitchFamily="34" charset="0"/>
            </a:endParaRPr>
          </a:p>
        </p:txBody>
      </p:sp>
      <p:sp>
        <p:nvSpPr>
          <p:cNvPr id="3" name="TextBox 2">
            <a:extLst>
              <a:ext uri="{FF2B5EF4-FFF2-40B4-BE49-F238E27FC236}">
                <a16:creationId xmlns:a16="http://schemas.microsoft.com/office/drawing/2014/main" id="{07BCE68A-F175-2048-AE16-88E1D5EDCF53}"/>
              </a:ext>
            </a:extLst>
          </p:cNvPr>
          <p:cNvSpPr txBox="1"/>
          <p:nvPr/>
        </p:nvSpPr>
        <p:spPr>
          <a:xfrm>
            <a:off x="4522509" y="5329781"/>
            <a:ext cx="3200400" cy="769441"/>
          </a:xfrm>
          <a:prstGeom prst="rect">
            <a:avLst/>
          </a:prstGeom>
          <a:solidFill>
            <a:schemeClr val="bg1"/>
          </a:solidFill>
        </p:spPr>
        <p:txBody>
          <a:bodyPr wrap="square" rtlCol="0">
            <a:spAutoFit/>
          </a:bodyPr>
          <a:lstStyle/>
          <a:p>
            <a:r>
              <a:rPr lang="en-US" sz="1100" dirty="0"/>
              <a:t>*Low-risk criteria include: WHO/NYHA FC I–II</a:t>
            </a:r>
          </a:p>
          <a:p>
            <a:pPr marL="1382713"/>
            <a:r>
              <a:rPr lang="en-US" sz="1100" dirty="0"/>
              <a:t>    6MWD &gt;440 m</a:t>
            </a:r>
          </a:p>
          <a:p>
            <a:pPr marL="1382713"/>
            <a:r>
              <a:rPr lang="en-US" sz="1100" dirty="0"/>
              <a:t>    RAP &lt;8 mmHg</a:t>
            </a:r>
          </a:p>
          <a:p>
            <a:pPr marL="1382713"/>
            <a:r>
              <a:rPr lang="en-US" sz="1100" dirty="0"/>
              <a:t>    CI ≥2.5 </a:t>
            </a:r>
            <a:r>
              <a:rPr lang="en-US" sz="1100" dirty="0" err="1"/>
              <a:t>L·min</a:t>
            </a:r>
            <a:r>
              <a:rPr lang="en-US" sz="1100" baseline="30000" dirty="0"/>
              <a:t> −1 </a:t>
            </a:r>
            <a:r>
              <a:rPr lang="en-US" sz="1100" dirty="0"/>
              <a:t>·m</a:t>
            </a:r>
            <a:r>
              <a:rPr lang="en-US" sz="1100" baseline="30000" dirty="0"/>
              <a:t>−2</a:t>
            </a:r>
          </a:p>
        </p:txBody>
      </p:sp>
      <p:sp>
        <p:nvSpPr>
          <p:cNvPr id="196" name="TextBox 195">
            <a:extLst>
              <a:ext uri="{FF2B5EF4-FFF2-40B4-BE49-F238E27FC236}">
                <a16:creationId xmlns:a16="http://schemas.microsoft.com/office/drawing/2014/main" id="{C8A869DD-F22A-4646-A500-E033C0912CC4}"/>
              </a:ext>
            </a:extLst>
          </p:cNvPr>
          <p:cNvSpPr txBox="1"/>
          <p:nvPr/>
        </p:nvSpPr>
        <p:spPr>
          <a:xfrm>
            <a:off x="1223049" y="5329740"/>
            <a:ext cx="3200400" cy="600164"/>
          </a:xfrm>
          <a:prstGeom prst="rect">
            <a:avLst/>
          </a:prstGeom>
          <a:solidFill>
            <a:schemeClr val="bg1"/>
          </a:solidFill>
        </p:spPr>
        <p:txBody>
          <a:bodyPr wrap="square" rtlCol="0">
            <a:spAutoFit/>
          </a:bodyPr>
          <a:lstStyle/>
          <a:p>
            <a:r>
              <a:rPr lang="en-US" sz="1100" dirty="0"/>
              <a:t>Risk level based on cut-off values for FC, 6MWD, NT-</a:t>
            </a:r>
            <a:r>
              <a:rPr lang="en-US" sz="1100" dirty="0" err="1"/>
              <a:t>proBNP</a:t>
            </a:r>
            <a:r>
              <a:rPr lang="en-US" sz="1100" dirty="0"/>
              <a:t>, right atrial area, </a:t>
            </a:r>
            <a:r>
              <a:rPr lang="en-US" sz="1100" dirty="0" err="1"/>
              <a:t>mRAP</a:t>
            </a:r>
            <a:r>
              <a:rPr lang="en-US" sz="1100" dirty="0"/>
              <a:t>, pericardial effusion, CI, and SvO</a:t>
            </a:r>
            <a:r>
              <a:rPr lang="en-US" sz="1100" baseline="-25000" dirty="0"/>
              <a:t>2</a:t>
            </a:r>
          </a:p>
        </p:txBody>
      </p:sp>
      <p:sp>
        <p:nvSpPr>
          <p:cNvPr id="197" name="TextBox 196">
            <a:extLst>
              <a:ext uri="{FF2B5EF4-FFF2-40B4-BE49-F238E27FC236}">
                <a16:creationId xmlns:a16="http://schemas.microsoft.com/office/drawing/2014/main" id="{10E173F2-8692-E344-81EF-19F65AC9E67F}"/>
              </a:ext>
            </a:extLst>
          </p:cNvPr>
          <p:cNvSpPr txBox="1"/>
          <p:nvPr/>
        </p:nvSpPr>
        <p:spPr>
          <a:xfrm>
            <a:off x="7821969" y="5322623"/>
            <a:ext cx="3200400" cy="769441"/>
          </a:xfrm>
          <a:prstGeom prst="rect">
            <a:avLst/>
          </a:prstGeom>
          <a:solidFill>
            <a:schemeClr val="bg1"/>
          </a:solidFill>
        </p:spPr>
        <p:txBody>
          <a:bodyPr wrap="square" rtlCol="0">
            <a:spAutoFit/>
          </a:bodyPr>
          <a:lstStyle/>
          <a:p>
            <a:r>
              <a:rPr lang="en-US" sz="1100" dirty="0"/>
              <a:t>Variables for risk stratification included WHO/NYHA, 6MWD (m), BNP (ng/</a:t>
            </a:r>
            <a:r>
              <a:rPr lang="en-US" sz="1100" dirty="0">
                <a:sym typeface="Wingdings" pitchFamily="2" charset="2"/>
              </a:rPr>
              <a:t>L), NT-</a:t>
            </a:r>
            <a:r>
              <a:rPr lang="en-US" sz="1100" dirty="0" err="1">
                <a:sym typeface="Wingdings" pitchFamily="2" charset="2"/>
              </a:rPr>
              <a:t>proBNP</a:t>
            </a:r>
            <a:r>
              <a:rPr lang="en-US" sz="1100" dirty="0">
                <a:sym typeface="Wingdings" pitchFamily="2" charset="2"/>
              </a:rPr>
              <a:t> (ng/L),</a:t>
            </a:r>
            <a:r>
              <a:rPr lang="en-US" sz="1100" dirty="0"/>
              <a:t> RAP (mmHg), CI (</a:t>
            </a:r>
            <a:r>
              <a:rPr lang="en-US" sz="1100" dirty="0" err="1"/>
              <a:t>L·min</a:t>
            </a:r>
            <a:r>
              <a:rPr lang="en-US" sz="1100" baseline="30000" dirty="0"/>
              <a:t> −1 </a:t>
            </a:r>
            <a:r>
              <a:rPr lang="en-US" sz="1100" dirty="0"/>
              <a:t>·m</a:t>
            </a:r>
            <a:r>
              <a:rPr lang="en-US" sz="1100" baseline="30000" dirty="0"/>
              <a:t>−2</a:t>
            </a:r>
            <a:r>
              <a:rPr lang="en-US" sz="1100" dirty="0"/>
              <a:t>), and SvO</a:t>
            </a:r>
            <a:r>
              <a:rPr lang="en-US" sz="1100" baseline="-25000" dirty="0"/>
              <a:t>2</a:t>
            </a:r>
            <a:endParaRPr lang="en-US" sz="1100" baseline="30000" dirty="0"/>
          </a:p>
        </p:txBody>
      </p:sp>
      <p:grpSp>
        <p:nvGrpSpPr>
          <p:cNvPr id="152" name="Group 151">
            <a:extLst>
              <a:ext uri="{FF2B5EF4-FFF2-40B4-BE49-F238E27FC236}">
                <a16:creationId xmlns:a16="http://schemas.microsoft.com/office/drawing/2014/main" id="{5BBA55B0-6B7F-42A2-9F4D-DFCF08CADA13}"/>
              </a:ext>
            </a:extLst>
          </p:cNvPr>
          <p:cNvGrpSpPr/>
          <p:nvPr/>
        </p:nvGrpSpPr>
        <p:grpSpPr>
          <a:xfrm>
            <a:off x="7781071" y="1789885"/>
            <a:ext cx="3164963" cy="3346460"/>
            <a:chOff x="6099065" y="1702610"/>
            <a:chExt cx="2854435" cy="2114004"/>
          </a:xfrm>
        </p:grpSpPr>
        <p:sp>
          <p:nvSpPr>
            <p:cNvPr id="154" name="TextBox 153">
              <a:extLst>
                <a:ext uri="{FF2B5EF4-FFF2-40B4-BE49-F238E27FC236}">
                  <a16:creationId xmlns:a16="http://schemas.microsoft.com/office/drawing/2014/main" id="{14F4DE79-1317-494C-92E0-E61B927EAF5B}"/>
                </a:ext>
              </a:extLst>
            </p:cNvPr>
            <p:cNvSpPr txBox="1"/>
            <p:nvPr/>
          </p:nvSpPr>
          <p:spPr>
            <a:xfrm rot="16200000">
              <a:off x="5405738" y="2501474"/>
              <a:ext cx="1602097" cy="215444"/>
            </a:xfrm>
            <a:prstGeom prst="rect">
              <a:avLst/>
            </a:prstGeom>
            <a:noFill/>
            <a:effectLst/>
          </p:spPr>
          <p:txBody>
            <a:bodyPr wrap="square" rtlCol="0">
              <a:spAutoFit/>
            </a:bodyPr>
            <a:lstStyle/>
            <a:p>
              <a:pPr algn="ctr" defTabSz="914378">
                <a:defRPr/>
              </a:pPr>
              <a:r>
                <a:rPr lang="en-US" sz="800" b="1" dirty="0">
                  <a:latin typeface="Franklin Gothic Book" panose="020B0503020102020204" pitchFamily="34" charset="0"/>
                  <a:ea typeface="MS PGothic" pitchFamily="34" charset="-128"/>
                </a:rPr>
                <a:t>Survival (%)</a:t>
              </a:r>
            </a:p>
          </p:txBody>
        </p:sp>
        <p:sp>
          <p:nvSpPr>
            <p:cNvPr id="155" name="TextBox 154">
              <a:extLst>
                <a:ext uri="{FF2B5EF4-FFF2-40B4-BE49-F238E27FC236}">
                  <a16:creationId xmlns:a16="http://schemas.microsoft.com/office/drawing/2014/main" id="{DCABD047-055A-4051-8C62-9F0C9FE1425B}"/>
                </a:ext>
              </a:extLst>
            </p:cNvPr>
            <p:cNvSpPr txBox="1"/>
            <p:nvPr/>
          </p:nvSpPr>
          <p:spPr>
            <a:xfrm>
              <a:off x="6394224" y="3601170"/>
              <a:ext cx="2559276" cy="215444"/>
            </a:xfrm>
            <a:prstGeom prst="rect">
              <a:avLst/>
            </a:prstGeom>
            <a:noFill/>
            <a:effectLst/>
          </p:spPr>
          <p:txBody>
            <a:bodyPr wrap="square" rtlCol="0">
              <a:spAutoFit/>
            </a:bodyPr>
            <a:lstStyle/>
            <a:p>
              <a:pPr algn="ctr" defTabSz="914378">
                <a:defRPr/>
              </a:pPr>
              <a:r>
                <a:rPr lang="en-US" sz="800" b="1" dirty="0">
                  <a:latin typeface="Franklin Gothic Book" panose="020B0503020102020204" pitchFamily="34" charset="0"/>
                  <a:ea typeface="MS PGothic" pitchFamily="34" charset="-128"/>
                </a:rPr>
                <a:t>Time since follow-up risk assessment (yrs)</a:t>
              </a:r>
            </a:p>
          </p:txBody>
        </p:sp>
        <p:grpSp>
          <p:nvGrpSpPr>
            <p:cNvPr id="156" name="Group 447">
              <a:extLst>
                <a:ext uri="{FF2B5EF4-FFF2-40B4-BE49-F238E27FC236}">
                  <a16:creationId xmlns:a16="http://schemas.microsoft.com/office/drawing/2014/main" id="{849846A1-547D-47E3-BFA7-F02249B297B8}"/>
                </a:ext>
              </a:extLst>
            </p:cNvPr>
            <p:cNvGrpSpPr/>
            <p:nvPr/>
          </p:nvGrpSpPr>
          <p:grpSpPr>
            <a:xfrm>
              <a:off x="6485871" y="3413229"/>
              <a:ext cx="2366962" cy="215444"/>
              <a:chOff x="497164" y="2990556"/>
              <a:chExt cx="2482751" cy="215998"/>
            </a:xfrm>
          </p:grpSpPr>
          <p:sp>
            <p:nvSpPr>
              <p:cNvPr id="311" name="TextBox 310">
                <a:extLst>
                  <a:ext uri="{FF2B5EF4-FFF2-40B4-BE49-F238E27FC236}">
                    <a16:creationId xmlns:a16="http://schemas.microsoft.com/office/drawing/2014/main" id="{8490760A-35A8-40B4-B9C2-1F40CEC89351}"/>
                  </a:ext>
                </a:extLst>
              </p:cNvPr>
              <p:cNvSpPr txBox="1"/>
              <p:nvPr/>
            </p:nvSpPr>
            <p:spPr>
              <a:xfrm>
                <a:off x="497164"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0</a:t>
                </a:r>
              </a:p>
            </p:txBody>
          </p:sp>
          <p:sp>
            <p:nvSpPr>
              <p:cNvPr id="327" name="TextBox 326">
                <a:extLst>
                  <a:ext uri="{FF2B5EF4-FFF2-40B4-BE49-F238E27FC236}">
                    <a16:creationId xmlns:a16="http://schemas.microsoft.com/office/drawing/2014/main" id="{C7583816-EAB8-4269-BF85-D0BD69177FF3}"/>
                  </a:ext>
                </a:extLst>
              </p:cNvPr>
              <p:cNvSpPr txBox="1"/>
              <p:nvPr/>
            </p:nvSpPr>
            <p:spPr>
              <a:xfrm>
                <a:off x="940509"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1</a:t>
                </a:r>
              </a:p>
            </p:txBody>
          </p:sp>
          <p:sp>
            <p:nvSpPr>
              <p:cNvPr id="328" name="TextBox 327">
                <a:extLst>
                  <a:ext uri="{FF2B5EF4-FFF2-40B4-BE49-F238E27FC236}">
                    <a16:creationId xmlns:a16="http://schemas.microsoft.com/office/drawing/2014/main" id="{3CAB7B04-00C7-4416-8AAC-498ADAC82CC6}"/>
                  </a:ext>
                </a:extLst>
              </p:cNvPr>
              <p:cNvSpPr txBox="1"/>
              <p:nvPr/>
            </p:nvSpPr>
            <p:spPr>
              <a:xfrm>
                <a:off x="1395108"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2</a:t>
                </a:r>
              </a:p>
            </p:txBody>
          </p:sp>
          <p:sp>
            <p:nvSpPr>
              <p:cNvPr id="331" name="TextBox 330">
                <a:extLst>
                  <a:ext uri="{FF2B5EF4-FFF2-40B4-BE49-F238E27FC236}">
                    <a16:creationId xmlns:a16="http://schemas.microsoft.com/office/drawing/2014/main" id="{FA0393E6-957B-4710-A36A-28EB0C26BE52}"/>
                  </a:ext>
                </a:extLst>
              </p:cNvPr>
              <p:cNvSpPr txBox="1"/>
              <p:nvPr/>
            </p:nvSpPr>
            <p:spPr>
              <a:xfrm>
                <a:off x="1832821"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3</a:t>
                </a:r>
              </a:p>
            </p:txBody>
          </p:sp>
          <p:sp>
            <p:nvSpPr>
              <p:cNvPr id="341" name="TextBox 340">
                <a:extLst>
                  <a:ext uri="{FF2B5EF4-FFF2-40B4-BE49-F238E27FC236}">
                    <a16:creationId xmlns:a16="http://schemas.microsoft.com/office/drawing/2014/main" id="{E635A68D-BE50-4555-A18D-BE3B885C52A4}"/>
                  </a:ext>
                </a:extLst>
              </p:cNvPr>
              <p:cNvSpPr txBox="1"/>
              <p:nvPr/>
            </p:nvSpPr>
            <p:spPr>
              <a:xfrm>
                <a:off x="2278978"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4</a:t>
                </a:r>
              </a:p>
            </p:txBody>
          </p:sp>
          <p:sp>
            <p:nvSpPr>
              <p:cNvPr id="343" name="TextBox 342">
                <a:extLst>
                  <a:ext uri="{FF2B5EF4-FFF2-40B4-BE49-F238E27FC236}">
                    <a16:creationId xmlns:a16="http://schemas.microsoft.com/office/drawing/2014/main" id="{0D3F646D-622F-4F32-B63F-CC27BDADBD00}"/>
                  </a:ext>
                </a:extLst>
              </p:cNvPr>
              <p:cNvSpPr txBox="1"/>
              <p:nvPr/>
            </p:nvSpPr>
            <p:spPr>
              <a:xfrm>
                <a:off x="2722321"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5</a:t>
                </a:r>
              </a:p>
            </p:txBody>
          </p:sp>
        </p:grpSp>
        <p:grpSp>
          <p:nvGrpSpPr>
            <p:cNvPr id="157" name="Group 448">
              <a:extLst>
                <a:ext uri="{FF2B5EF4-FFF2-40B4-BE49-F238E27FC236}">
                  <a16:creationId xmlns:a16="http://schemas.microsoft.com/office/drawing/2014/main" id="{A90BC139-226C-4D0F-A7D9-2735A665CBAD}"/>
                </a:ext>
              </a:extLst>
            </p:cNvPr>
            <p:cNvGrpSpPr/>
            <p:nvPr/>
          </p:nvGrpSpPr>
          <p:grpSpPr>
            <a:xfrm>
              <a:off x="6261011" y="1702610"/>
              <a:ext cx="367408" cy="1811105"/>
              <a:chOff x="223201" y="1237970"/>
              <a:chExt cx="385382" cy="1815756"/>
            </a:xfrm>
          </p:grpSpPr>
          <p:sp>
            <p:nvSpPr>
              <p:cNvPr id="274" name="TextBox 273">
                <a:extLst>
                  <a:ext uri="{FF2B5EF4-FFF2-40B4-BE49-F238E27FC236}">
                    <a16:creationId xmlns:a16="http://schemas.microsoft.com/office/drawing/2014/main" id="{64CF5C1A-AB6F-4E9F-A209-72C2AA60A0BF}"/>
                  </a:ext>
                </a:extLst>
              </p:cNvPr>
              <p:cNvSpPr txBox="1"/>
              <p:nvPr/>
            </p:nvSpPr>
            <p:spPr>
              <a:xfrm>
                <a:off x="287094" y="1877874"/>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60</a:t>
                </a:r>
              </a:p>
            </p:txBody>
          </p:sp>
          <p:sp>
            <p:nvSpPr>
              <p:cNvPr id="275" name="TextBox 274">
                <a:extLst>
                  <a:ext uri="{FF2B5EF4-FFF2-40B4-BE49-F238E27FC236}">
                    <a16:creationId xmlns:a16="http://schemas.microsoft.com/office/drawing/2014/main" id="{4A067424-1B4E-435A-B01A-2229B9AA88CE}"/>
                  </a:ext>
                </a:extLst>
              </p:cNvPr>
              <p:cNvSpPr txBox="1"/>
              <p:nvPr/>
            </p:nvSpPr>
            <p:spPr>
              <a:xfrm>
                <a:off x="350988" y="2837729"/>
                <a:ext cx="257595"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0</a:t>
                </a:r>
              </a:p>
            </p:txBody>
          </p:sp>
          <p:sp>
            <p:nvSpPr>
              <p:cNvPr id="276" name="TextBox 275">
                <a:extLst>
                  <a:ext uri="{FF2B5EF4-FFF2-40B4-BE49-F238E27FC236}">
                    <a16:creationId xmlns:a16="http://schemas.microsoft.com/office/drawing/2014/main" id="{1CB2340C-102F-471F-B3E8-2E7A3EB38748}"/>
                  </a:ext>
                </a:extLst>
              </p:cNvPr>
              <p:cNvSpPr txBox="1"/>
              <p:nvPr/>
            </p:nvSpPr>
            <p:spPr>
              <a:xfrm>
                <a:off x="223201" y="1237970"/>
                <a:ext cx="385382"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100</a:t>
                </a:r>
              </a:p>
            </p:txBody>
          </p:sp>
          <p:sp>
            <p:nvSpPr>
              <p:cNvPr id="277" name="TextBox 276">
                <a:extLst>
                  <a:ext uri="{FF2B5EF4-FFF2-40B4-BE49-F238E27FC236}">
                    <a16:creationId xmlns:a16="http://schemas.microsoft.com/office/drawing/2014/main" id="{09220236-7AC3-4DBF-BEFA-D29812415DAB}"/>
                  </a:ext>
                </a:extLst>
              </p:cNvPr>
              <p:cNvSpPr txBox="1"/>
              <p:nvPr/>
            </p:nvSpPr>
            <p:spPr>
              <a:xfrm>
                <a:off x="287094" y="1557921"/>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80</a:t>
                </a:r>
              </a:p>
            </p:txBody>
          </p:sp>
          <p:sp>
            <p:nvSpPr>
              <p:cNvPr id="305" name="TextBox 304">
                <a:extLst>
                  <a:ext uri="{FF2B5EF4-FFF2-40B4-BE49-F238E27FC236}">
                    <a16:creationId xmlns:a16="http://schemas.microsoft.com/office/drawing/2014/main" id="{7DA97C78-E404-4AEC-8F73-15D89B7BB42E}"/>
                  </a:ext>
                </a:extLst>
              </p:cNvPr>
              <p:cNvSpPr txBox="1"/>
              <p:nvPr/>
            </p:nvSpPr>
            <p:spPr>
              <a:xfrm>
                <a:off x="287094" y="2197827"/>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40</a:t>
                </a:r>
              </a:p>
            </p:txBody>
          </p:sp>
          <p:sp>
            <p:nvSpPr>
              <p:cNvPr id="307" name="TextBox 306">
                <a:extLst>
                  <a:ext uri="{FF2B5EF4-FFF2-40B4-BE49-F238E27FC236}">
                    <a16:creationId xmlns:a16="http://schemas.microsoft.com/office/drawing/2014/main" id="{0AC623B4-2269-463B-82CD-79657D9CF0BF}"/>
                  </a:ext>
                </a:extLst>
              </p:cNvPr>
              <p:cNvSpPr txBox="1"/>
              <p:nvPr/>
            </p:nvSpPr>
            <p:spPr>
              <a:xfrm>
                <a:off x="287094" y="2517777"/>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20</a:t>
                </a:r>
              </a:p>
            </p:txBody>
          </p:sp>
        </p:grpSp>
        <p:grpSp>
          <p:nvGrpSpPr>
            <p:cNvPr id="158" name="Group 511">
              <a:extLst>
                <a:ext uri="{FF2B5EF4-FFF2-40B4-BE49-F238E27FC236}">
                  <a16:creationId xmlns:a16="http://schemas.microsoft.com/office/drawing/2014/main" id="{D389D0FD-0E8A-466E-A9D5-247C3F214395}"/>
                </a:ext>
              </a:extLst>
            </p:cNvPr>
            <p:cNvGrpSpPr/>
            <p:nvPr/>
          </p:nvGrpSpPr>
          <p:grpSpPr>
            <a:xfrm>
              <a:off x="6576672" y="1803294"/>
              <a:ext cx="2268424" cy="1660355"/>
              <a:chOff x="6576672" y="1433649"/>
              <a:chExt cx="2268424" cy="1664618"/>
            </a:xfrm>
          </p:grpSpPr>
          <p:cxnSp>
            <p:nvCxnSpPr>
              <p:cNvPr id="249" name="Straight Connector 248">
                <a:extLst>
                  <a:ext uri="{FF2B5EF4-FFF2-40B4-BE49-F238E27FC236}">
                    <a16:creationId xmlns:a16="http://schemas.microsoft.com/office/drawing/2014/main" id="{70FE592D-1A5E-427E-AD7C-98C0917EC721}"/>
                  </a:ext>
                </a:extLst>
              </p:cNvPr>
              <p:cNvCxnSpPr/>
              <p:nvPr/>
            </p:nvCxnSpPr>
            <p:spPr>
              <a:xfrm>
                <a:off x="6611556" y="1433649"/>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a:extLst>
                  <a:ext uri="{FF2B5EF4-FFF2-40B4-BE49-F238E27FC236}">
                    <a16:creationId xmlns:a16="http://schemas.microsoft.com/office/drawing/2014/main" id="{DFD1E096-5ED2-4A5D-80BC-FD1E71FA938A}"/>
                  </a:ext>
                </a:extLst>
              </p:cNvPr>
              <p:cNvCxnSpPr/>
              <p:nvPr/>
            </p:nvCxnSpPr>
            <p:spPr>
              <a:xfrm>
                <a:off x="6608873" y="3034991"/>
                <a:ext cx="2236223"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a:extLst>
                  <a:ext uri="{FF2B5EF4-FFF2-40B4-BE49-F238E27FC236}">
                    <a16:creationId xmlns:a16="http://schemas.microsoft.com/office/drawing/2014/main" id="{7469D92F-FDCA-4964-8746-C9611B6CEE66}"/>
                  </a:ext>
                </a:extLst>
              </p:cNvPr>
              <p:cNvCxnSpPr/>
              <p:nvPr/>
            </p:nvCxnSpPr>
            <p:spPr>
              <a:xfrm>
                <a:off x="6576672" y="143851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4" name="Straight Connector 253">
                <a:extLst>
                  <a:ext uri="{FF2B5EF4-FFF2-40B4-BE49-F238E27FC236}">
                    <a16:creationId xmlns:a16="http://schemas.microsoft.com/office/drawing/2014/main" id="{65E0EE83-1DF9-45D5-BEBA-EA3C05E9E746}"/>
                  </a:ext>
                </a:extLst>
              </p:cNvPr>
              <p:cNvCxnSpPr/>
              <p:nvPr/>
            </p:nvCxnSpPr>
            <p:spPr>
              <a:xfrm>
                <a:off x="6576672" y="175781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a:extLst>
                  <a:ext uri="{FF2B5EF4-FFF2-40B4-BE49-F238E27FC236}">
                    <a16:creationId xmlns:a16="http://schemas.microsoft.com/office/drawing/2014/main" id="{F5FD762C-9F86-4EE0-8703-AB8EC4A63397}"/>
                  </a:ext>
                </a:extLst>
              </p:cNvPr>
              <p:cNvCxnSpPr/>
              <p:nvPr/>
            </p:nvCxnSpPr>
            <p:spPr>
              <a:xfrm>
                <a:off x="6576672" y="207710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a:extLst>
                  <a:ext uri="{FF2B5EF4-FFF2-40B4-BE49-F238E27FC236}">
                    <a16:creationId xmlns:a16="http://schemas.microsoft.com/office/drawing/2014/main" id="{C60BDBA1-3EDE-4919-A6CA-06BE77260F44}"/>
                  </a:ext>
                </a:extLst>
              </p:cNvPr>
              <p:cNvCxnSpPr/>
              <p:nvPr/>
            </p:nvCxnSpPr>
            <p:spPr>
              <a:xfrm>
                <a:off x="6576672" y="239640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a:extLst>
                  <a:ext uri="{FF2B5EF4-FFF2-40B4-BE49-F238E27FC236}">
                    <a16:creationId xmlns:a16="http://schemas.microsoft.com/office/drawing/2014/main" id="{39391FBA-30D8-4086-9999-1566103B7426}"/>
                  </a:ext>
                </a:extLst>
              </p:cNvPr>
              <p:cNvCxnSpPr/>
              <p:nvPr/>
            </p:nvCxnSpPr>
            <p:spPr>
              <a:xfrm>
                <a:off x="6576672" y="303499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a:extLst>
                  <a:ext uri="{FF2B5EF4-FFF2-40B4-BE49-F238E27FC236}">
                    <a16:creationId xmlns:a16="http://schemas.microsoft.com/office/drawing/2014/main" id="{8BB5A285-0422-4277-82CC-55C1F88FB848}"/>
                  </a:ext>
                </a:extLst>
              </p:cNvPr>
              <p:cNvCxnSpPr/>
              <p:nvPr/>
            </p:nvCxnSpPr>
            <p:spPr>
              <a:xfrm rot="16200000">
                <a:off x="6579919"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a:extLst>
                  <a:ext uri="{FF2B5EF4-FFF2-40B4-BE49-F238E27FC236}">
                    <a16:creationId xmlns:a16="http://schemas.microsoft.com/office/drawing/2014/main" id="{49F86AB4-3941-488E-A6D3-5DD242E8E39F}"/>
                  </a:ext>
                </a:extLst>
              </p:cNvPr>
              <p:cNvCxnSpPr/>
              <p:nvPr/>
            </p:nvCxnSpPr>
            <p:spPr>
              <a:xfrm>
                <a:off x="6576672" y="271569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a:extLst>
                  <a:ext uri="{FF2B5EF4-FFF2-40B4-BE49-F238E27FC236}">
                    <a16:creationId xmlns:a16="http://schemas.microsoft.com/office/drawing/2014/main" id="{3EA69DF5-1826-4C2F-8CCE-A297B6E27061}"/>
                  </a:ext>
                </a:extLst>
              </p:cNvPr>
              <p:cNvCxnSpPr/>
              <p:nvPr/>
            </p:nvCxnSpPr>
            <p:spPr>
              <a:xfrm rot="16200000">
                <a:off x="7003356"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a:extLst>
                  <a:ext uri="{FF2B5EF4-FFF2-40B4-BE49-F238E27FC236}">
                    <a16:creationId xmlns:a16="http://schemas.microsoft.com/office/drawing/2014/main" id="{8C0154CA-0179-47DC-A6F4-2B2354A75678}"/>
                  </a:ext>
                </a:extLst>
              </p:cNvPr>
              <p:cNvCxnSpPr/>
              <p:nvPr/>
            </p:nvCxnSpPr>
            <p:spPr>
              <a:xfrm rot="16200000">
                <a:off x="7426795"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64" name="Straight Connector 263">
                <a:extLst>
                  <a:ext uri="{FF2B5EF4-FFF2-40B4-BE49-F238E27FC236}">
                    <a16:creationId xmlns:a16="http://schemas.microsoft.com/office/drawing/2014/main" id="{EF51A194-4EB4-4F9F-B67E-6F7933C66B88}"/>
                  </a:ext>
                </a:extLst>
              </p:cNvPr>
              <p:cNvCxnSpPr/>
              <p:nvPr/>
            </p:nvCxnSpPr>
            <p:spPr>
              <a:xfrm rot="16200000">
                <a:off x="7850233"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a:extLst>
                  <a:ext uri="{FF2B5EF4-FFF2-40B4-BE49-F238E27FC236}">
                    <a16:creationId xmlns:a16="http://schemas.microsoft.com/office/drawing/2014/main" id="{DF89BA0F-41C1-4D44-95E9-0A41E1BB1D8B}"/>
                  </a:ext>
                </a:extLst>
              </p:cNvPr>
              <p:cNvCxnSpPr/>
              <p:nvPr/>
            </p:nvCxnSpPr>
            <p:spPr>
              <a:xfrm rot="16200000">
                <a:off x="8273671"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a:extLst>
                  <a:ext uri="{FF2B5EF4-FFF2-40B4-BE49-F238E27FC236}">
                    <a16:creationId xmlns:a16="http://schemas.microsoft.com/office/drawing/2014/main" id="{52E79F0C-06DC-45A5-B7F4-96EFF3FA11E2}"/>
                  </a:ext>
                </a:extLst>
              </p:cNvPr>
              <p:cNvCxnSpPr/>
              <p:nvPr/>
            </p:nvCxnSpPr>
            <p:spPr>
              <a:xfrm rot="16200000">
                <a:off x="8697110"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grpSp>
          <p:nvGrpSpPr>
            <p:cNvPr id="164" name="Group 163">
              <a:extLst>
                <a:ext uri="{FF2B5EF4-FFF2-40B4-BE49-F238E27FC236}">
                  <a16:creationId xmlns:a16="http://schemas.microsoft.com/office/drawing/2014/main" id="{C0CC6F3C-2BCD-4BED-AD62-276680A7A874}"/>
                </a:ext>
              </a:extLst>
            </p:cNvPr>
            <p:cNvGrpSpPr/>
            <p:nvPr/>
          </p:nvGrpSpPr>
          <p:grpSpPr>
            <a:xfrm>
              <a:off x="6651494" y="2815223"/>
              <a:ext cx="2223448" cy="534673"/>
              <a:chOff x="6651494" y="2721913"/>
              <a:chExt cx="2223448" cy="534673"/>
            </a:xfrm>
          </p:grpSpPr>
          <p:sp>
            <p:nvSpPr>
              <p:cNvPr id="202" name="TextBox 5">
                <a:extLst>
                  <a:ext uri="{FF2B5EF4-FFF2-40B4-BE49-F238E27FC236}">
                    <a16:creationId xmlns:a16="http://schemas.microsoft.com/office/drawing/2014/main" id="{27BFC0F6-F1D5-462D-B5EF-2CBD92D8737F}"/>
                  </a:ext>
                </a:extLst>
              </p:cNvPr>
              <p:cNvSpPr txBox="1"/>
              <p:nvPr/>
            </p:nvSpPr>
            <p:spPr>
              <a:xfrm>
                <a:off x="6806813" y="2721913"/>
                <a:ext cx="2068129" cy="534673"/>
              </a:xfrm>
              <a:prstGeom prst="rect">
                <a:avLst/>
              </a:prstGeom>
              <a:noFill/>
              <a:effectLst/>
            </p:spPr>
            <p:txBody>
              <a:bodyPr wrap="square" rtlCol="0" anchor="t" anchorCtr="0">
                <a:spAutoFit/>
              </a:bodyPr>
              <a:lstStyle/>
              <a:p>
                <a:pPr defTabSz="914378">
                  <a:defRPr/>
                </a:pPr>
                <a:r>
                  <a:rPr lang="en-US" sz="700" dirty="0">
                    <a:latin typeface="Franklin Gothic Book" panose="020B0503020102020204" pitchFamily="34" charset="0"/>
                    <a:ea typeface="MS PGothic" pitchFamily="34" charset="-128"/>
                  </a:rPr>
                  <a:t>Stable Low risk</a:t>
                </a:r>
              </a:p>
              <a:p>
                <a:pPr defTabSz="914378">
                  <a:defRPr/>
                </a:pPr>
                <a:r>
                  <a:rPr lang="en-US" sz="700" dirty="0">
                    <a:latin typeface="Franklin Gothic Book" panose="020B0503020102020204" pitchFamily="34" charset="0"/>
                    <a:ea typeface="MS PGothic" pitchFamily="34" charset="-128"/>
                  </a:rPr>
                  <a:t>Worsened from low to intermediate risk</a:t>
                </a:r>
              </a:p>
              <a:p>
                <a:pPr defTabSz="914378">
                  <a:defRPr/>
                </a:pPr>
                <a:r>
                  <a:rPr lang="en-US" sz="700" dirty="0">
                    <a:latin typeface="Franklin Gothic Book" panose="020B0503020102020204" pitchFamily="34" charset="0"/>
                    <a:ea typeface="MS PGothic" pitchFamily="34" charset="-128"/>
                  </a:rPr>
                  <a:t>Improved from intermediate to low risk</a:t>
                </a:r>
              </a:p>
              <a:p>
                <a:pPr defTabSz="914378">
                  <a:defRPr/>
                </a:pPr>
                <a:r>
                  <a:rPr lang="en-US" sz="700" dirty="0">
                    <a:latin typeface="Franklin Gothic Book" panose="020B0503020102020204" pitchFamily="34" charset="0"/>
                    <a:ea typeface="MS PGothic" pitchFamily="34" charset="-128"/>
                  </a:rPr>
                  <a:t>Stable Intermediate risk</a:t>
                </a:r>
              </a:p>
              <a:p>
                <a:pPr defTabSz="914378">
                  <a:defRPr/>
                </a:pPr>
                <a:r>
                  <a:rPr lang="en-US" sz="700" dirty="0">
                    <a:latin typeface="Franklin Gothic Book" panose="020B0503020102020204" pitchFamily="34" charset="0"/>
                    <a:ea typeface="MS PGothic" pitchFamily="34" charset="-128"/>
                  </a:rPr>
                  <a:t>Worsened from intermediate to high risk</a:t>
                </a:r>
              </a:p>
              <a:p>
                <a:pPr defTabSz="914378">
                  <a:defRPr/>
                </a:pPr>
                <a:r>
                  <a:rPr lang="en-US" sz="700" dirty="0">
                    <a:latin typeface="Franklin Gothic Book" panose="020B0503020102020204" pitchFamily="34" charset="0"/>
                    <a:ea typeface="MS PGothic" pitchFamily="34" charset="-128"/>
                  </a:rPr>
                  <a:t>Improved from high to intermediate risk</a:t>
                </a:r>
              </a:p>
              <a:p>
                <a:pPr defTabSz="914378">
                  <a:defRPr/>
                </a:pPr>
                <a:r>
                  <a:rPr lang="en-US" sz="700" dirty="0">
                    <a:latin typeface="Franklin Gothic Book" panose="020B0503020102020204" pitchFamily="34" charset="0"/>
                    <a:ea typeface="MS PGothic" pitchFamily="34" charset="-128"/>
                  </a:rPr>
                  <a:t>Stable high risk</a:t>
                </a:r>
              </a:p>
            </p:txBody>
          </p:sp>
          <p:grpSp>
            <p:nvGrpSpPr>
              <p:cNvPr id="205" name="Group 204">
                <a:extLst>
                  <a:ext uri="{FF2B5EF4-FFF2-40B4-BE49-F238E27FC236}">
                    <a16:creationId xmlns:a16="http://schemas.microsoft.com/office/drawing/2014/main" id="{3CB581C4-776B-40D6-A650-C967556ED58D}"/>
                  </a:ext>
                </a:extLst>
              </p:cNvPr>
              <p:cNvGrpSpPr/>
              <p:nvPr/>
            </p:nvGrpSpPr>
            <p:grpSpPr>
              <a:xfrm>
                <a:off x="6651494" y="2784144"/>
                <a:ext cx="181529" cy="400801"/>
                <a:chOff x="6651494" y="2784144"/>
                <a:chExt cx="181529" cy="400801"/>
              </a:xfrm>
            </p:grpSpPr>
            <p:cxnSp>
              <p:nvCxnSpPr>
                <p:cNvPr id="206" name="Straight Connector 205">
                  <a:extLst>
                    <a:ext uri="{FF2B5EF4-FFF2-40B4-BE49-F238E27FC236}">
                      <a16:creationId xmlns:a16="http://schemas.microsoft.com/office/drawing/2014/main" id="{57D35EDA-AA47-42B8-A1C0-53AA34873021}"/>
                    </a:ext>
                  </a:extLst>
                </p:cNvPr>
                <p:cNvCxnSpPr/>
                <p:nvPr/>
              </p:nvCxnSpPr>
              <p:spPr>
                <a:xfrm flipH="1">
                  <a:off x="6651494" y="3060118"/>
                  <a:ext cx="181529" cy="0"/>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207" name="Straight Connector 206">
                  <a:extLst>
                    <a:ext uri="{FF2B5EF4-FFF2-40B4-BE49-F238E27FC236}">
                      <a16:creationId xmlns:a16="http://schemas.microsoft.com/office/drawing/2014/main" id="{A3BA88B8-E88B-43B0-AB19-41CB181B1F37}"/>
                    </a:ext>
                  </a:extLst>
                </p:cNvPr>
                <p:cNvCxnSpPr/>
                <p:nvPr/>
              </p:nvCxnSpPr>
              <p:spPr>
                <a:xfrm flipH="1">
                  <a:off x="6651494" y="3127498"/>
                  <a:ext cx="181529"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08" name="Straight Connector 207">
                  <a:extLst>
                    <a:ext uri="{FF2B5EF4-FFF2-40B4-BE49-F238E27FC236}">
                      <a16:creationId xmlns:a16="http://schemas.microsoft.com/office/drawing/2014/main" id="{070BA5FA-96FD-4D77-86B9-660C0CB02A48}"/>
                    </a:ext>
                  </a:extLst>
                </p:cNvPr>
                <p:cNvCxnSpPr/>
                <p:nvPr/>
              </p:nvCxnSpPr>
              <p:spPr>
                <a:xfrm flipH="1">
                  <a:off x="6651494" y="3184945"/>
                  <a:ext cx="181529" cy="0"/>
                </a:xfrm>
                <a:prstGeom prst="line">
                  <a:avLst/>
                </a:prstGeom>
                <a:ln w="19050">
                  <a:solidFill>
                    <a:schemeClr val="accent6">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a:extLst>
                    <a:ext uri="{FF2B5EF4-FFF2-40B4-BE49-F238E27FC236}">
                      <a16:creationId xmlns:a16="http://schemas.microsoft.com/office/drawing/2014/main" id="{5DDECC34-3D04-4FC9-8CAD-A48852344A3A}"/>
                    </a:ext>
                  </a:extLst>
                </p:cNvPr>
                <p:cNvCxnSpPr/>
                <p:nvPr/>
              </p:nvCxnSpPr>
              <p:spPr>
                <a:xfrm flipH="1">
                  <a:off x="6651494" y="2784144"/>
                  <a:ext cx="181529" cy="0"/>
                </a:xfrm>
                <a:prstGeom prst="line">
                  <a:avLst/>
                </a:prstGeom>
                <a:ln w="19050">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a:extLst>
                    <a:ext uri="{FF2B5EF4-FFF2-40B4-BE49-F238E27FC236}">
                      <a16:creationId xmlns:a16="http://schemas.microsoft.com/office/drawing/2014/main" id="{E8DA7E3E-61C9-4102-986E-9C805070A550}"/>
                    </a:ext>
                  </a:extLst>
                </p:cNvPr>
                <p:cNvCxnSpPr/>
                <p:nvPr/>
              </p:nvCxnSpPr>
              <p:spPr>
                <a:xfrm flipH="1">
                  <a:off x="6651494" y="2853138"/>
                  <a:ext cx="181529"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a:extLst>
                    <a:ext uri="{FF2B5EF4-FFF2-40B4-BE49-F238E27FC236}">
                      <a16:creationId xmlns:a16="http://schemas.microsoft.com/office/drawing/2014/main" id="{2DAC9186-5759-48F4-9EB3-EB92972FBAFB}"/>
                    </a:ext>
                  </a:extLst>
                </p:cNvPr>
                <p:cNvCxnSpPr/>
                <p:nvPr/>
              </p:nvCxnSpPr>
              <p:spPr>
                <a:xfrm flipH="1">
                  <a:off x="6651494" y="2991123"/>
                  <a:ext cx="181529"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a:extLst>
                    <a:ext uri="{FF2B5EF4-FFF2-40B4-BE49-F238E27FC236}">
                      <a16:creationId xmlns:a16="http://schemas.microsoft.com/office/drawing/2014/main" id="{88C0B21F-807B-4B7F-97EB-4DEE4A927C34}"/>
                    </a:ext>
                  </a:extLst>
                </p:cNvPr>
                <p:cNvCxnSpPr/>
                <p:nvPr/>
              </p:nvCxnSpPr>
              <p:spPr>
                <a:xfrm flipH="1">
                  <a:off x="6651494" y="2927907"/>
                  <a:ext cx="181529" cy="0"/>
                </a:xfrm>
                <a:prstGeom prst="line">
                  <a:avLst/>
                </a:prstGeom>
                <a:ln w="1905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grpSp>
          <p:nvGrpSpPr>
            <p:cNvPr id="165" name="Group 164">
              <a:extLst>
                <a:ext uri="{FF2B5EF4-FFF2-40B4-BE49-F238E27FC236}">
                  <a16:creationId xmlns:a16="http://schemas.microsoft.com/office/drawing/2014/main" id="{BF577C23-073F-4940-82ED-8B7477053C84}"/>
                </a:ext>
              </a:extLst>
            </p:cNvPr>
            <p:cNvGrpSpPr/>
            <p:nvPr/>
          </p:nvGrpSpPr>
          <p:grpSpPr>
            <a:xfrm>
              <a:off x="6610185" y="1808746"/>
              <a:ext cx="2180970" cy="1326284"/>
              <a:chOff x="6610185" y="1715436"/>
              <a:chExt cx="2180970" cy="1326284"/>
            </a:xfrm>
          </p:grpSpPr>
          <p:sp>
            <p:nvSpPr>
              <p:cNvPr id="166" name="Freeform 351">
                <a:extLst>
                  <a:ext uri="{FF2B5EF4-FFF2-40B4-BE49-F238E27FC236}">
                    <a16:creationId xmlns:a16="http://schemas.microsoft.com/office/drawing/2014/main" id="{C076F86A-16B8-4469-B5ED-FEF044A35DF5}"/>
                  </a:ext>
                </a:extLst>
              </p:cNvPr>
              <p:cNvSpPr/>
              <p:nvPr/>
            </p:nvSpPr>
            <p:spPr>
              <a:xfrm>
                <a:off x="6732841" y="1749638"/>
                <a:ext cx="2036852" cy="456029"/>
              </a:xfrm>
              <a:custGeom>
                <a:avLst/>
                <a:gdLst>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7635 h 457200"/>
                  <a:gd name="connsiteX15" fmla="*/ 415290 w 1988820"/>
                  <a:gd name="connsiteY15" fmla="*/ 123825 h 457200"/>
                  <a:gd name="connsiteX16" fmla="*/ 413385 w 1988820"/>
                  <a:gd name="connsiteY16" fmla="*/ 81915 h 457200"/>
                  <a:gd name="connsiteX17" fmla="*/ 388620 w 1988820"/>
                  <a:gd name="connsiteY17" fmla="*/ 7620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7635 h 457200"/>
                  <a:gd name="connsiteX15" fmla="*/ 415290 w 1988820"/>
                  <a:gd name="connsiteY15" fmla="*/ 123825 h 457200"/>
                  <a:gd name="connsiteX16" fmla="*/ 413385 w 1988820"/>
                  <a:gd name="connsiteY16" fmla="*/ 81915 h 457200"/>
                  <a:gd name="connsiteX17" fmla="*/ 390525 w 1988820"/>
                  <a:gd name="connsiteY17" fmla="*/ 8382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3825 h 457200"/>
                  <a:gd name="connsiteX15" fmla="*/ 415290 w 1988820"/>
                  <a:gd name="connsiteY15" fmla="*/ 123825 h 457200"/>
                  <a:gd name="connsiteX16" fmla="*/ 413385 w 1988820"/>
                  <a:gd name="connsiteY16" fmla="*/ 81915 h 457200"/>
                  <a:gd name="connsiteX17" fmla="*/ 390525 w 1988820"/>
                  <a:gd name="connsiteY17" fmla="*/ 8382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88820" h="457200">
                    <a:moveTo>
                      <a:pt x="1988820" y="457200"/>
                    </a:moveTo>
                    <a:lnTo>
                      <a:pt x="1196340" y="453390"/>
                    </a:lnTo>
                    <a:lnTo>
                      <a:pt x="1194435" y="381000"/>
                    </a:lnTo>
                    <a:lnTo>
                      <a:pt x="1064895" y="381000"/>
                    </a:lnTo>
                    <a:lnTo>
                      <a:pt x="1066800" y="327660"/>
                    </a:lnTo>
                    <a:lnTo>
                      <a:pt x="969645" y="323850"/>
                    </a:lnTo>
                    <a:lnTo>
                      <a:pt x="969645" y="266700"/>
                    </a:lnTo>
                    <a:lnTo>
                      <a:pt x="672465" y="260985"/>
                    </a:lnTo>
                    <a:lnTo>
                      <a:pt x="672465" y="249555"/>
                    </a:lnTo>
                    <a:lnTo>
                      <a:pt x="651510" y="245745"/>
                    </a:lnTo>
                    <a:lnTo>
                      <a:pt x="651510" y="213360"/>
                    </a:lnTo>
                    <a:lnTo>
                      <a:pt x="615315" y="213360"/>
                    </a:lnTo>
                    <a:lnTo>
                      <a:pt x="617220" y="169545"/>
                    </a:lnTo>
                    <a:lnTo>
                      <a:pt x="523875" y="167640"/>
                    </a:lnTo>
                    <a:lnTo>
                      <a:pt x="521970" y="123825"/>
                    </a:lnTo>
                    <a:lnTo>
                      <a:pt x="415290" y="123825"/>
                    </a:lnTo>
                    <a:lnTo>
                      <a:pt x="413385" y="81915"/>
                    </a:lnTo>
                    <a:lnTo>
                      <a:pt x="390525" y="83820"/>
                    </a:lnTo>
                    <a:lnTo>
                      <a:pt x="388620" y="41910"/>
                    </a:lnTo>
                    <a:lnTo>
                      <a:pt x="344805" y="38100"/>
                    </a:lnTo>
                    <a:lnTo>
                      <a:pt x="342900" y="0"/>
                    </a:lnTo>
                    <a:lnTo>
                      <a:pt x="0" y="0"/>
                    </a:lnTo>
                  </a:path>
                </a:pathLst>
              </a:cu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167" name="Freeform 350">
                <a:extLst>
                  <a:ext uri="{FF2B5EF4-FFF2-40B4-BE49-F238E27FC236}">
                    <a16:creationId xmlns:a16="http://schemas.microsoft.com/office/drawing/2014/main" id="{6179DBF5-9B98-42C6-9AF7-2FD0F691A0E2}"/>
                  </a:ext>
                </a:extLst>
              </p:cNvPr>
              <p:cNvSpPr/>
              <p:nvPr/>
            </p:nvSpPr>
            <p:spPr>
              <a:xfrm>
                <a:off x="6617640" y="1719236"/>
                <a:ext cx="2140348" cy="1322484"/>
              </a:xfrm>
              <a:custGeom>
                <a:avLst/>
                <a:gdLst>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86690 w 2093595"/>
                  <a:gd name="connsiteY51" fmla="*/ 280035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77165 w 2093595"/>
                  <a:gd name="connsiteY51" fmla="*/ 280035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00200 w 2093595"/>
                  <a:gd name="connsiteY8" fmla="*/ 114300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00200 w 2093595"/>
                  <a:gd name="connsiteY8" fmla="*/ 114300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34490 w 2093595"/>
                  <a:gd name="connsiteY9" fmla="*/ 108204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0205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87880 w 2089785"/>
                  <a:gd name="connsiteY0" fmla="*/ 1325880 h 1325880"/>
                  <a:gd name="connsiteX1" fmla="*/ 2089785 w 2089785"/>
                  <a:gd name="connsiteY1" fmla="*/ 1263015 h 1325880"/>
                  <a:gd name="connsiteX2" fmla="*/ 1674495 w 2089785"/>
                  <a:gd name="connsiteY2" fmla="*/ 1263015 h 1325880"/>
                  <a:gd name="connsiteX3" fmla="*/ 1676400 w 2089785"/>
                  <a:gd name="connsiteY3" fmla="*/ 1219200 h 1325880"/>
                  <a:gd name="connsiteX4" fmla="*/ 1668780 w 2089785"/>
                  <a:gd name="connsiteY4" fmla="*/ 1219200 h 1325880"/>
                  <a:gd name="connsiteX5" fmla="*/ 1668780 w 2089785"/>
                  <a:gd name="connsiteY5" fmla="*/ 1165860 h 1325880"/>
                  <a:gd name="connsiteX6" fmla="*/ 1655445 w 2089785"/>
                  <a:gd name="connsiteY6" fmla="*/ 1165860 h 1325880"/>
                  <a:gd name="connsiteX7" fmla="*/ 1653540 w 2089785"/>
                  <a:gd name="connsiteY7" fmla="*/ 1133475 h 1325880"/>
                  <a:gd name="connsiteX8" fmla="*/ 1636395 w 2089785"/>
                  <a:gd name="connsiteY8" fmla="*/ 1131570 h 1325880"/>
                  <a:gd name="connsiteX9" fmla="*/ 1636395 w 2089785"/>
                  <a:gd name="connsiteY9" fmla="*/ 1078230 h 1325880"/>
                  <a:gd name="connsiteX10" fmla="*/ 1535430 w 2089785"/>
                  <a:gd name="connsiteY10" fmla="*/ 1076325 h 1325880"/>
                  <a:gd name="connsiteX11" fmla="*/ 1535430 w 2089785"/>
                  <a:gd name="connsiteY11" fmla="*/ 1043940 h 1325880"/>
                  <a:gd name="connsiteX12" fmla="*/ 1405890 w 2089785"/>
                  <a:gd name="connsiteY12" fmla="*/ 1043940 h 1325880"/>
                  <a:gd name="connsiteX13" fmla="*/ 1407795 w 2089785"/>
                  <a:gd name="connsiteY13" fmla="*/ 990600 h 1325880"/>
                  <a:gd name="connsiteX14" fmla="*/ 1188720 w 2089785"/>
                  <a:gd name="connsiteY14" fmla="*/ 986790 h 1325880"/>
                  <a:gd name="connsiteX15" fmla="*/ 1188720 w 2089785"/>
                  <a:gd name="connsiteY15" fmla="*/ 941070 h 1325880"/>
                  <a:gd name="connsiteX16" fmla="*/ 1120140 w 2089785"/>
                  <a:gd name="connsiteY16" fmla="*/ 939165 h 1325880"/>
                  <a:gd name="connsiteX17" fmla="*/ 1116330 w 2089785"/>
                  <a:gd name="connsiteY17" fmla="*/ 912495 h 1325880"/>
                  <a:gd name="connsiteX18" fmla="*/ 1022985 w 2089785"/>
                  <a:gd name="connsiteY18" fmla="*/ 906780 h 1325880"/>
                  <a:gd name="connsiteX19" fmla="*/ 1022985 w 2089785"/>
                  <a:gd name="connsiteY19" fmla="*/ 868680 h 1325880"/>
                  <a:gd name="connsiteX20" fmla="*/ 843915 w 2089785"/>
                  <a:gd name="connsiteY20" fmla="*/ 861060 h 1325880"/>
                  <a:gd name="connsiteX21" fmla="*/ 842010 w 2089785"/>
                  <a:gd name="connsiteY21" fmla="*/ 834390 h 1325880"/>
                  <a:gd name="connsiteX22" fmla="*/ 809625 w 2089785"/>
                  <a:gd name="connsiteY22" fmla="*/ 832485 h 1325880"/>
                  <a:gd name="connsiteX23" fmla="*/ 809625 w 2089785"/>
                  <a:gd name="connsiteY23" fmla="*/ 800100 h 1325880"/>
                  <a:gd name="connsiteX24" fmla="*/ 697230 w 2089785"/>
                  <a:gd name="connsiteY24" fmla="*/ 800100 h 1325880"/>
                  <a:gd name="connsiteX25" fmla="*/ 697230 w 2089785"/>
                  <a:gd name="connsiteY25" fmla="*/ 773430 h 1325880"/>
                  <a:gd name="connsiteX26" fmla="*/ 657225 w 2089785"/>
                  <a:gd name="connsiteY26" fmla="*/ 771525 h 1325880"/>
                  <a:gd name="connsiteX27" fmla="*/ 657225 w 2089785"/>
                  <a:gd name="connsiteY27" fmla="*/ 737235 h 1325880"/>
                  <a:gd name="connsiteX28" fmla="*/ 632460 w 2089785"/>
                  <a:gd name="connsiteY28" fmla="*/ 737235 h 1325880"/>
                  <a:gd name="connsiteX29" fmla="*/ 632460 w 2089785"/>
                  <a:gd name="connsiteY29" fmla="*/ 708660 h 1325880"/>
                  <a:gd name="connsiteX30" fmla="*/ 611505 w 2089785"/>
                  <a:gd name="connsiteY30" fmla="*/ 706755 h 1325880"/>
                  <a:gd name="connsiteX31" fmla="*/ 611505 w 2089785"/>
                  <a:gd name="connsiteY31" fmla="*/ 670560 h 1325880"/>
                  <a:gd name="connsiteX32" fmla="*/ 588645 w 2089785"/>
                  <a:gd name="connsiteY32" fmla="*/ 668655 h 1325880"/>
                  <a:gd name="connsiteX33" fmla="*/ 586740 w 2089785"/>
                  <a:gd name="connsiteY33" fmla="*/ 638175 h 1325880"/>
                  <a:gd name="connsiteX34" fmla="*/ 481965 w 2089785"/>
                  <a:gd name="connsiteY34" fmla="*/ 640080 h 1325880"/>
                  <a:gd name="connsiteX35" fmla="*/ 483870 w 2089785"/>
                  <a:gd name="connsiteY35" fmla="*/ 611505 h 1325880"/>
                  <a:gd name="connsiteX36" fmla="*/ 413385 w 2089785"/>
                  <a:gd name="connsiteY36" fmla="*/ 613410 h 1325880"/>
                  <a:gd name="connsiteX37" fmla="*/ 415290 w 2089785"/>
                  <a:gd name="connsiteY37" fmla="*/ 554355 h 1325880"/>
                  <a:gd name="connsiteX38" fmla="*/ 384810 w 2089785"/>
                  <a:gd name="connsiteY38" fmla="*/ 556260 h 1325880"/>
                  <a:gd name="connsiteX39" fmla="*/ 384810 w 2089785"/>
                  <a:gd name="connsiteY39" fmla="*/ 523875 h 1325880"/>
                  <a:gd name="connsiteX40" fmla="*/ 360045 w 2089785"/>
                  <a:gd name="connsiteY40" fmla="*/ 523875 h 1325880"/>
                  <a:gd name="connsiteX41" fmla="*/ 360045 w 2089785"/>
                  <a:gd name="connsiteY41" fmla="*/ 491490 h 1325880"/>
                  <a:gd name="connsiteX42" fmla="*/ 333375 w 2089785"/>
                  <a:gd name="connsiteY42" fmla="*/ 493395 h 1325880"/>
                  <a:gd name="connsiteX43" fmla="*/ 331470 w 2089785"/>
                  <a:gd name="connsiteY43" fmla="*/ 466725 h 1325880"/>
                  <a:gd name="connsiteX44" fmla="*/ 302895 w 2089785"/>
                  <a:gd name="connsiteY44" fmla="*/ 464820 h 1325880"/>
                  <a:gd name="connsiteX45" fmla="*/ 300990 w 2089785"/>
                  <a:gd name="connsiteY45" fmla="*/ 438150 h 1325880"/>
                  <a:gd name="connsiteX46" fmla="*/ 260985 w 2089785"/>
                  <a:gd name="connsiteY46" fmla="*/ 436245 h 1325880"/>
                  <a:gd name="connsiteX47" fmla="*/ 260985 w 2089785"/>
                  <a:gd name="connsiteY47" fmla="*/ 386715 h 1325880"/>
                  <a:gd name="connsiteX48" fmla="*/ 219075 w 2089785"/>
                  <a:gd name="connsiteY48" fmla="*/ 382905 h 1325880"/>
                  <a:gd name="connsiteX49" fmla="*/ 217170 w 2089785"/>
                  <a:gd name="connsiteY49" fmla="*/ 299085 h 1325880"/>
                  <a:gd name="connsiteX50" fmla="*/ 179070 w 2089785"/>
                  <a:gd name="connsiteY50" fmla="*/ 299085 h 1325880"/>
                  <a:gd name="connsiteX51" fmla="*/ 175260 w 2089785"/>
                  <a:gd name="connsiteY51" fmla="*/ 281940 h 1325880"/>
                  <a:gd name="connsiteX52" fmla="*/ 158115 w 2089785"/>
                  <a:gd name="connsiteY52" fmla="*/ 280035 h 1325880"/>
                  <a:gd name="connsiteX53" fmla="*/ 160020 w 2089785"/>
                  <a:gd name="connsiteY53" fmla="*/ 230505 h 1325880"/>
                  <a:gd name="connsiteX54" fmla="*/ 97155 w 2089785"/>
                  <a:gd name="connsiteY54" fmla="*/ 232410 h 1325880"/>
                  <a:gd name="connsiteX55" fmla="*/ 99060 w 2089785"/>
                  <a:gd name="connsiteY55" fmla="*/ 205740 h 1325880"/>
                  <a:gd name="connsiteX56" fmla="*/ 85725 w 2089785"/>
                  <a:gd name="connsiteY56" fmla="*/ 203835 h 1325880"/>
                  <a:gd name="connsiteX57" fmla="*/ 85725 w 2089785"/>
                  <a:gd name="connsiteY57" fmla="*/ 158115 h 1325880"/>
                  <a:gd name="connsiteX58" fmla="*/ 68580 w 2089785"/>
                  <a:gd name="connsiteY58" fmla="*/ 158115 h 1325880"/>
                  <a:gd name="connsiteX59" fmla="*/ 68580 w 2089785"/>
                  <a:gd name="connsiteY59" fmla="*/ 108585 h 1325880"/>
                  <a:gd name="connsiteX60" fmla="*/ 40005 w 2089785"/>
                  <a:gd name="connsiteY60" fmla="*/ 108585 h 1325880"/>
                  <a:gd name="connsiteX61" fmla="*/ 38100 w 2089785"/>
                  <a:gd name="connsiteY61" fmla="*/ 64770 h 1325880"/>
                  <a:gd name="connsiteX62" fmla="*/ 24765 w 2089785"/>
                  <a:gd name="connsiteY62" fmla="*/ 62865 h 1325880"/>
                  <a:gd name="connsiteX63" fmla="*/ 22860 w 2089785"/>
                  <a:gd name="connsiteY63" fmla="*/ 49530 h 1325880"/>
                  <a:gd name="connsiteX64" fmla="*/ 3630 w 2089785"/>
                  <a:gd name="connsiteY64" fmla="*/ 57150 h 1325880"/>
                  <a:gd name="connsiteX65" fmla="*/ 0 w 2089785"/>
                  <a:gd name="connsiteY65" fmla="*/ 0 h 1325880"/>
                  <a:gd name="connsiteX0" fmla="*/ 2087880 w 2089785"/>
                  <a:gd name="connsiteY0" fmla="*/ 1325880 h 1325880"/>
                  <a:gd name="connsiteX1" fmla="*/ 2089785 w 2089785"/>
                  <a:gd name="connsiteY1" fmla="*/ 1263015 h 1325880"/>
                  <a:gd name="connsiteX2" fmla="*/ 1674495 w 2089785"/>
                  <a:gd name="connsiteY2" fmla="*/ 1263015 h 1325880"/>
                  <a:gd name="connsiteX3" fmla="*/ 1676400 w 2089785"/>
                  <a:gd name="connsiteY3" fmla="*/ 1219200 h 1325880"/>
                  <a:gd name="connsiteX4" fmla="*/ 1668780 w 2089785"/>
                  <a:gd name="connsiteY4" fmla="*/ 1219200 h 1325880"/>
                  <a:gd name="connsiteX5" fmla="*/ 1668780 w 2089785"/>
                  <a:gd name="connsiteY5" fmla="*/ 1165860 h 1325880"/>
                  <a:gd name="connsiteX6" fmla="*/ 1655445 w 2089785"/>
                  <a:gd name="connsiteY6" fmla="*/ 1165860 h 1325880"/>
                  <a:gd name="connsiteX7" fmla="*/ 1653540 w 2089785"/>
                  <a:gd name="connsiteY7" fmla="*/ 1133475 h 1325880"/>
                  <a:gd name="connsiteX8" fmla="*/ 1636395 w 2089785"/>
                  <a:gd name="connsiteY8" fmla="*/ 1131570 h 1325880"/>
                  <a:gd name="connsiteX9" fmla="*/ 1636395 w 2089785"/>
                  <a:gd name="connsiteY9" fmla="*/ 1078230 h 1325880"/>
                  <a:gd name="connsiteX10" fmla="*/ 1535430 w 2089785"/>
                  <a:gd name="connsiteY10" fmla="*/ 1076325 h 1325880"/>
                  <a:gd name="connsiteX11" fmla="*/ 1535430 w 2089785"/>
                  <a:gd name="connsiteY11" fmla="*/ 1043940 h 1325880"/>
                  <a:gd name="connsiteX12" fmla="*/ 1405890 w 2089785"/>
                  <a:gd name="connsiteY12" fmla="*/ 1043940 h 1325880"/>
                  <a:gd name="connsiteX13" fmla="*/ 1407795 w 2089785"/>
                  <a:gd name="connsiteY13" fmla="*/ 990600 h 1325880"/>
                  <a:gd name="connsiteX14" fmla="*/ 1188720 w 2089785"/>
                  <a:gd name="connsiteY14" fmla="*/ 986790 h 1325880"/>
                  <a:gd name="connsiteX15" fmla="*/ 1188720 w 2089785"/>
                  <a:gd name="connsiteY15" fmla="*/ 941070 h 1325880"/>
                  <a:gd name="connsiteX16" fmla="*/ 1120140 w 2089785"/>
                  <a:gd name="connsiteY16" fmla="*/ 939165 h 1325880"/>
                  <a:gd name="connsiteX17" fmla="*/ 1116330 w 2089785"/>
                  <a:gd name="connsiteY17" fmla="*/ 912495 h 1325880"/>
                  <a:gd name="connsiteX18" fmla="*/ 1022985 w 2089785"/>
                  <a:gd name="connsiteY18" fmla="*/ 906780 h 1325880"/>
                  <a:gd name="connsiteX19" fmla="*/ 1022985 w 2089785"/>
                  <a:gd name="connsiteY19" fmla="*/ 868680 h 1325880"/>
                  <a:gd name="connsiteX20" fmla="*/ 843915 w 2089785"/>
                  <a:gd name="connsiteY20" fmla="*/ 861060 h 1325880"/>
                  <a:gd name="connsiteX21" fmla="*/ 842010 w 2089785"/>
                  <a:gd name="connsiteY21" fmla="*/ 834390 h 1325880"/>
                  <a:gd name="connsiteX22" fmla="*/ 809625 w 2089785"/>
                  <a:gd name="connsiteY22" fmla="*/ 832485 h 1325880"/>
                  <a:gd name="connsiteX23" fmla="*/ 809625 w 2089785"/>
                  <a:gd name="connsiteY23" fmla="*/ 800100 h 1325880"/>
                  <a:gd name="connsiteX24" fmla="*/ 697230 w 2089785"/>
                  <a:gd name="connsiteY24" fmla="*/ 800100 h 1325880"/>
                  <a:gd name="connsiteX25" fmla="*/ 697230 w 2089785"/>
                  <a:gd name="connsiteY25" fmla="*/ 773430 h 1325880"/>
                  <a:gd name="connsiteX26" fmla="*/ 657225 w 2089785"/>
                  <a:gd name="connsiteY26" fmla="*/ 771525 h 1325880"/>
                  <a:gd name="connsiteX27" fmla="*/ 657225 w 2089785"/>
                  <a:gd name="connsiteY27" fmla="*/ 737235 h 1325880"/>
                  <a:gd name="connsiteX28" fmla="*/ 632460 w 2089785"/>
                  <a:gd name="connsiteY28" fmla="*/ 737235 h 1325880"/>
                  <a:gd name="connsiteX29" fmla="*/ 632460 w 2089785"/>
                  <a:gd name="connsiteY29" fmla="*/ 708660 h 1325880"/>
                  <a:gd name="connsiteX30" fmla="*/ 611505 w 2089785"/>
                  <a:gd name="connsiteY30" fmla="*/ 706755 h 1325880"/>
                  <a:gd name="connsiteX31" fmla="*/ 611505 w 2089785"/>
                  <a:gd name="connsiteY31" fmla="*/ 670560 h 1325880"/>
                  <a:gd name="connsiteX32" fmla="*/ 588645 w 2089785"/>
                  <a:gd name="connsiteY32" fmla="*/ 668655 h 1325880"/>
                  <a:gd name="connsiteX33" fmla="*/ 586740 w 2089785"/>
                  <a:gd name="connsiteY33" fmla="*/ 638175 h 1325880"/>
                  <a:gd name="connsiteX34" fmla="*/ 481965 w 2089785"/>
                  <a:gd name="connsiteY34" fmla="*/ 640080 h 1325880"/>
                  <a:gd name="connsiteX35" fmla="*/ 483870 w 2089785"/>
                  <a:gd name="connsiteY35" fmla="*/ 611505 h 1325880"/>
                  <a:gd name="connsiteX36" fmla="*/ 413385 w 2089785"/>
                  <a:gd name="connsiteY36" fmla="*/ 613410 h 1325880"/>
                  <a:gd name="connsiteX37" fmla="*/ 415290 w 2089785"/>
                  <a:gd name="connsiteY37" fmla="*/ 554355 h 1325880"/>
                  <a:gd name="connsiteX38" fmla="*/ 384810 w 2089785"/>
                  <a:gd name="connsiteY38" fmla="*/ 556260 h 1325880"/>
                  <a:gd name="connsiteX39" fmla="*/ 384810 w 2089785"/>
                  <a:gd name="connsiteY39" fmla="*/ 523875 h 1325880"/>
                  <a:gd name="connsiteX40" fmla="*/ 360045 w 2089785"/>
                  <a:gd name="connsiteY40" fmla="*/ 523875 h 1325880"/>
                  <a:gd name="connsiteX41" fmla="*/ 360045 w 2089785"/>
                  <a:gd name="connsiteY41" fmla="*/ 491490 h 1325880"/>
                  <a:gd name="connsiteX42" fmla="*/ 333375 w 2089785"/>
                  <a:gd name="connsiteY42" fmla="*/ 493395 h 1325880"/>
                  <a:gd name="connsiteX43" fmla="*/ 331470 w 2089785"/>
                  <a:gd name="connsiteY43" fmla="*/ 466725 h 1325880"/>
                  <a:gd name="connsiteX44" fmla="*/ 302895 w 2089785"/>
                  <a:gd name="connsiteY44" fmla="*/ 464820 h 1325880"/>
                  <a:gd name="connsiteX45" fmla="*/ 300990 w 2089785"/>
                  <a:gd name="connsiteY45" fmla="*/ 438150 h 1325880"/>
                  <a:gd name="connsiteX46" fmla="*/ 260985 w 2089785"/>
                  <a:gd name="connsiteY46" fmla="*/ 436245 h 1325880"/>
                  <a:gd name="connsiteX47" fmla="*/ 260985 w 2089785"/>
                  <a:gd name="connsiteY47" fmla="*/ 386715 h 1325880"/>
                  <a:gd name="connsiteX48" fmla="*/ 219075 w 2089785"/>
                  <a:gd name="connsiteY48" fmla="*/ 382905 h 1325880"/>
                  <a:gd name="connsiteX49" fmla="*/ 217170 w 2089785"/>
                  <a:gd name="connsiteY49" fmla="*/ 299085 h 1325880"/>
                  <a:gd name="connsiteX50" fmla="*/ 179070 w 2089785"/>
                  <a:gd name="connsiteY50" fmla="*/ 299085 h 1325880"/>
                  <a:gd name="connsiteX51" fmla="*/ 175260 w 2089785"/>
                  <a:gd name="connsiteY51" fmla="*/ 281940 h 1325880"/>
                  <a:gd name="connsiteX52" fmla="*/ 158115 w 2089785"/>
                  <a:gd name="connsiteY52" fmla="*/ 280035 h 1325880"/>
                  <a:gd name="connsiteX53" fmla="*/ 160020 w 2089785"/>
                  <a:gd name="connsiteY53" fmla="*/ 230505 h 1325880"/>
                  <a:gd name="connsiteX54" fmla="*/ 97155 w 2089785"/>
                  <a:gd name="connsiteY54" fmla="*/ 232410 h 1325880"/>
                  <a:gd name="connsiteX55" fmla="*/ 99060 w 2089785"/>
                  <a:gd name="connsiteY55" fmla="*/ 205740 h 1325880"/>
                  <a:gd name="connsiteX56" fmla="*/ 85725 w 2089785"/>
                  <a:gd name="connsiteY56" fmla="*/ 203835 h 1325880"/>
                  <a:gd name="connsiteX57" fmla="*/ 85725 w 2089785"/>
                  <a:gd name="connsiteY57" fmla="*/ 158115 h 1325880"/>
                  <a:gd name="connsiteX58" fmla="*/ 68580 w 2089785"/>
                  <a:gd name="connsiteY58" fmla="*/ 158115 h 1325880"/>
                  <a:gd name="connsiteX59" fmla="*/ 68580 w 2089785"/>
                  <a:gd name="connsiteY59" fmla="*/ 108585 h 1325880"/>
                  <a:gd name="connsiteX60" fmla="*/ 40005 w 2089785"/>
                  <a:gd name="connsiteY60" fmla="*/ 108585 h 1325880"/>
                  <a:gd name="connsiteX61" fmla="*/ 38100 w 2089785"/>
                  <a:gd name="connsiteY61" fmla="*/ 64770 h 1325880"/>
                  <a:gd name="connsiteX62" fmla="*/ 24765 w 2089785"/>
                  <a:gd name="connsiteY62" fmla="*/ 62865 h 1325880"/>
                  <a:gd name="connsiteX63" fmla="*/ 22860 w 2089785"/>
                  <a:gd name="connsiteY63" fmla="*/ 49530 h 1325880"/>
                  <a:gd name="connsiteX64" fmla="*/ 3630 w 2089785"/>
                  <a:gd name="connsiteY64" fmla="*/ 49530 h 1325880"/>
                  <a:gd name="connsiteX65" fmla="*/ 0 w 2089785"/>
                  <a:gd name="connsiteY65" fmla="*/ 0 h 1325880"/>
                  <a:gd name="connsiteX0" fmla="*/ 2087970 w 2089875"/>
                  <a:gd name="connsiteY0" fmla="*/ 1325880 h 1325880"/>
                  <a:gd name="connsiteX1" fmla="*/ 2089875 w 2089875"/>
                  <a:gd name="connsiteY1" fmla="*/ 1263015 h 1325880"/>
                  <a:gd name="connsiteX2" fmla="*/ 1674585 w 2089875"/>
                  <a:gd name="connsiteY2" fmla="*/ 1263015 h 1325880"/>
                  <a:gd name="connsiteX3" fmla="*/ 1676490 w 2089875"/>
                  <a:gd name="connsiteY3" fmla="*/ 1219200 h 1325880"/>
                  <a:gd name="connsiteX4" fmla="*/ 1668870 w 2089875"/>
                  <a:gd name="connsiteY4" fmla="*/ 1219200 h 1325880"/>
                  <a:gd name="connsiteX5" fmla="*/ 1668870 w 2089875"/>
                  <a:gd name="connsiteY5" fmla="*/ 1165860 h 1325880"/>
                  <a:gd name="connsiteX6" fmla="*/ 1655535 w 2089875"/>
                  <a:gd name="connsiteY6" fmla="*/ 1165860 h 1325880"/>
                  <a:gd name="connsiteX7" fmla="*/ 1653630 w 2089875"/>
                  <a:gd name="connsiteY7" fmla="*/ 1133475 h 1325880"/>
                  <a:gd name="connsiteX8" fmla="*/ 1636485 w 2089875"/>
                  <a:gd name="connsiteY8" fmla="*/ 1131570 h 1325880"/>
                  <a:gd name="connsiteX9" fmla="*/ 1636485 w 2089875"/>
                  <a:gd name="connsiteY9" fmla="*/ 1078230 h 1325880"/>
                  <a:gd name="connsiteX10" fmla="*/ 1535520 w 2089875"/>
                  <a:gd name="connsiteY10" fmla="*/ 1076325 h 1325880"/>
                  <a:gd name="connsiteX11" fmla="*/ 1535520 w 2089875"/>
                  <a:gd name="connsiteY11" fmla="*/ 1043940 h 1325880"/>
                  <a:gd name="connsiteX12" fmla="*/ 1405980 w 2089875"/>
                  <a:gd name="connsiteY12" fmla="*/ 1043940 h 1325880"/>
                  <a:gd name="connsiteX13" fmla="*/ 1407885 w 2089875"/>
                  <a:gd name="connsiteY13" fmla="*/ 990600 h 1325880"/>
                  <a:gd name="connsiteX14" fmla="*/ 1188810 w 2089875"/>
                  <a:gd name="connsiteY14" fmla="*/ 986790 h 1325880"/>
                  <a:gd name="connsiteX15" fmla="*/ 1188810 w 2089875"/>
                  <a:gd name="connsiteY15" fmla="*/ 941070 h 1325880"/>
                  <a:gd name="connsiteX16" fmla="*/ 1120230 w 2089875"/>
                  <a:gd name="connsiteY16" fmla="*/ 939165 h 1325880"/>
                  <a:gd name="connsiteX17" fmla="*/ 1116420 w 2089875"/>
                  <a:gd name="connsiteY17" fmla="*/ 912495 h 1325880"/>
                  <a:gd name="connsiteX18" fmla="*/ 1023075 w 2089875"/>
                  <a:gd name="connsiteY18" fmla="*/ 906780 h 1325880"/>
                  <a:gd name="connsiteX19" fmla="*/ 1023075 w 2089875"/>
                  <a:gd name="connsiteY19" fmla="*/ 868680 h 1325880"/>
                  <a:gd name="connsiteX20" fmla="*/ 844005 w 2089875"/>
                  <a:gd name="connsiteY20" fmla="*/ 861060 h 1325880"/>
                  <a:gd name="connsiteX21" fmla="*/ 842100 w 2089875"/>
                  <a:gd name="connsiteY21" fmla="*/ 834390 h 1325880"/>
                  <a:gd name="connsiteX22" fmla="*/ 809715 w 2089875"/>
                  <a:gd name="connsiteY22" fmla="*/ 832485 h 1325880"/>
                  <a:gd name="connsiteX23" fmla="*/ 809715 w 2089875"/>
                  <a:gd name="connsiteY23" fmla="*/ 800100 h 1325880"/>
                  <a:gd name="connsiteX24" fmla="*/ 697320 w 2089875"/>
                  <a:gd name="connsiteY24" fmla="*/ 800100 h 1325880"/>
                  <a:gd name="connsiteX25" fmla="*/ 697320 w 2089875"/>
                  <a:gd name="connsiteY25" fmla="*/ 773430 h 1325880"/>
                  <a:gd name="connsiteX26" fmla="*/ 657315 w 2089875"/>
                  <a:gd name="connsiteY26" fmla="*/ 771525 h 1325880"/>
                  <a:gd name="connsiteX27" fmla="*/ 657315 w 2089875"/>
                  <a:gd name="connsiteY27" fmla="*/ 737235 h 1325880"/>
                  <a:gd name="connsiteX28" fmla="*/ 632550 w 2089875"/>
                  <a:gd name="connsiteY28" fmla="*/ 737235 h 1325880"/>
                  <a:gd name="connsiteX29" fmla="*/ 632550 w 2089875"/>
                  <a:gd name="connsiteY29" fmla="*/ 708660 h 1325880"/>
                  <a:gd name="connsiteX30" fmla="*/ 611595 w 2089875"/>
                  <a:gd name="connsiteY30" fmla="*/ 706755 h 1325880"/>
                  <a:gd name="connsiteX31" fmla="*/ 611595 w 2089875"/>
                  <a:gd name="connsiteY31" fmla="*/ 670560 h 1325880"/>
                  <a:gd name="connsiteX32" fmla="*/ 588735 w 2089875"/>
                  <a:gd name="connsiteY32" fmla="*/ 668655 h 1325880"/>
                  <a:gd name="connsiteX33" fmla="*/ 586830 w 2089875"/>
                  <a:gd name="connsiteY33" fmla="*/ 638175 h 1325880"/>
                  <a:gd name="connsiteX34" fmla="*/ 482055 w 2089875"/>
                  <a:gd name="connsiteY34" fmla="*/ 640080 h 1325880"/>
                  <a:gd name="connsiteX35" fmla="*/ 483960 w 2089875"/>
                  <a:gd name="connsiteY35" fmla="*/ 611505 h 1325880"/>
                  <a:gd name="connsiteX36" fmla="*/ 413475 w 2089875"/>
                  <a:gd name="connsiteY36" fmla="*/ 613410 h 1325880"/>
                  <a:gd name="connsiteX37" fmla="*/ 415380 w 2089875"/>
                  <a:gd name="connsiteY37" fmla="*/ 554355 h 1325880"/>
                  <a:gd name="connsiteX38" fmla="*/ 384900 w 2089875"/>
                  <a:gd name="connsiteY38" fmla="*/ 556260 h 1325880"/>
                  <a:gd name="connsiteX39" fmla="*/ 384900 w 2089875"/>
                  <a:gd name="connsiteY39" fmla="*/ 523875 h 1325880"/>
                  <a:gd name="connsiteX40" fmla="*/ 360135 w 2089875"/>
                  <a:gd name="connsiteY40" fmla="*/ 523875 h 1325880"/>
                  <a:gd name="connsiteX41" fmla="*/ 360135 w 2089875"/>
                  <a:gd name="connsiteY41" fmla="*/ 491490 h 1325880"/>
                  <a:gd name="connsiteX42" fmla="*/ 333465 w 2089875"/>
                  <a:gd name="connsiteY42" fmla="*/ 493395 h 1325880"/>
                  <a:gd name="connsiteX43" fmla="*/ 331560 w 2089875"/>
                  <a:gd name="connsiteY43" fmla="*/ 466725 h 1325880"/>
                  <a:gd name="connsiteX44" fmla="*/ 302985 w 2089875"/>
                  <a:gd name="connsiteY44" fmla="*/ 464820 h 1325880"/>
                  <a:gd name="connsiteX45" fmla="*/ 301080 w 2089875"/>
                  <a:gd name="connsiteY45" fmla="*/ 438150 h 1325880"/>
                  <a:gd name="connsiteX46" fmla="*/ 261075 w 2089875"/>
                  <a:gd name="connsiteY46" fmla="*/ 436245 h 1325880"/>
                  <a:gd name="connsiteX47" fmla="*/ 261075 w 2089875"/>
                  <a:gd name="connsiteY47" fmla="*/ 386715 h 1325880"/>
                  <a:gd name="connsiteX48" fmla="*/ 219165 w 2089875"/>
                  <a:gd name="connsiteY48" fmla="*/ 382905 h 1325880"/>
                  <a:gd name="connsiteX49" fmla="*/ 217260 w 2089875"/>
                  <a:gd name="connsiteY49" fmla="*/ 299085 h 1325880"/>
                  <a:gd name="connsiteX50" fmla="*/ 179160 w 2089875"/>
                  <a:gd name="connsiteY50" fmla="*/ 299085 h 1325880"/>
                  <a:gd name="connsiteX51" fmla="*/ 175350 w 2089875"/>
                  <a:gd name="connsiteY51" fmla="*/ 281940 h 1325880"/>
                  <a:gd name="connsiteX52" fmla="*/ 158205 w 2089875"/>
                  <a:gd name="connsiteY52" fmla="*/ 280035 h 1325880"/>
                  <a:gd name="connsiteX53" fmla="*/ 160110 w 2089875"/>
                  <a:gd name="connsiteY53" fmla="*/ 230505 h 1325880"/>
                  <a:gd name="connsiteX54" fmla="*/ 97245 w 2089875"/>
                  <a:gd name="connsiteY54" fmla="*/ 232410 h 1325880"/>
                  <a:gd name="connsiteX55" fmla="*/ 99150 w 2089875"/>
                  <a:gd name="connsiteY55" fmla="*/ 205740 h 1325880"/>
                  <a:gd name="connsiteX56" fmla="*/ 85815 w 2089875"/>
                  <a:gd name="connsiteY56" fmla="*/ 203835 h 1325880"/>
                  <a:gd name="connsiteX57" fmla="*/ 85815 w 2089875"/>
                  <a:gd name="connsiteY57" fmla="*/ 158115 h 1325880"/>
                  <a:gd name="connsiteX58" fmla="*/ 68670 w 2089875"/>
                  <a:gd name="connsiteY58" fmla="*/ 158115 h 1325880"/>
                  <a:gd name="connsiteX59" fmla="*/ 68670 w 2089875"/>
                  <a:gd name="connsiteY59" fmla="*/ 108585 h 1325880"/>
                  <a:gd name="connsiteX60" fmla="*/ 40095 w 2089875"/>
                  <a:gd name="connsiteY60" fmla="*/ 108585 h 1325880"/>
                  <a:gd name="connsiteX61" fmla="*/ 38190 w 2089875"/>
                  <a:gd name="connsiteY61" fmla="*/ 64770 h 1325880"/>
                  <a:gd name="connsiteX62" fmla="*/ 24855 w 2089875"/>
                  <a:gd name="connsiteY62" fmla="*/ 62865 h 1325880"/>
                  <a:gd name="connsiteX63" fmla="*/ 22950 w 2089875"/>
                  <a:gd name="connsiteY63" fmla="*/ 49530 h 1325880"/>
                  <a:gd name="connsiteX64" fmla="*/ 0 w 2089875"/>
                  <a:gd name="connsiteY64" fmla="*/ 49530 h 1325880"/>
                  <a:gd name="connsiteX65" fmla="*/ 90 w 2089875"/>
                  <a:gd name="connsiteY65" fmla="*/ 0 h 132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2089875" h="1325880">
                    <a:moveTo>
                      <a:pt x="2087970" y="1325880"/>
                    </a:moveTo>
                    <a:lnTo>
                      <a:pt x="2089875" y="1263015"/>
                    </a:lnTo>
                    <a:lnTo>
                      <a:pt x="1674585" y="1263015"/>
                    </a:lnTo>
                    <a:lnTo>
                      <a:pt x="1676490" y="1219200"/>
                    </a:lnTo>
                    <a:lnTo>
                      <a:pt x="1668870" y="1219200"/>
                    </a:lnTo>
                    <a:lnTo>
                      <a:pt x="1668870" y="1165860"/>
                    </a:lnTo>
                    <a:lnTo>
                      <a:pt x="1655535" y="1165860"/>
                    </a:lnTo>
                    <a:lnTo>
                      <a:pt x="1653630" y="1133475"/>
                    </a:lnTo>
                    <a:lnTo>
                      <a:pt x="1636485" y="1131570"/>
                    </a:lnTo>
                    <a:lnTo>
                      <a:pt x="1636485" y="1078230"/>
                    </a:lnTo>
                    <a:lnTo>
                      <a:pt x="1535520" y="1076325"/>
                    </a:lnTo>
                    <a:lnTo>
                      <a:pt x="1535520" y="1043940"/>
                    </a:lnTo>
                    <a:lnTo>
                      <a:pt x="1405980" y="1043940"/>
                    </a:lnTo>
                    <a:lnTo>
                      <a:pt x="1407885" y="990600"/>
                    </a:lnTo>
                    <a:lnTo>
                      <a:pt x="1188810" y="986790"/>
                    </a:lnTo>
                    <a:lnTo>
                      <a:pt x="1188810" y="941070"/>
                    </a:lnTo>
                    <a:lnTo>
                      <a:pt x="1120230" y="939165"/>
                    </a:lnTo>
                    <a:lnTo>
                      <a:pt x="1116420" y="912495"/>
                    </a:lnTo>
                    <a:lnTo>
                      <a:pt x="1023075" y="906780"/>
                    </a:lnTo>
                    <a:lnTo>
                      <a:pt x="1023075" y="868680"/>
                    </a:lnTo>
                    <a:lnTo>
                      <a:pt x="844005" y="861060"/>
                    </a:lnTo>
                    <a:lnTo>
                      <a:pt x="842100" y="834390"/>
                    </a:lnTo>
                    <a:lnTo>
                      <a:pt x="809715" y="832485"/>
                    </a:lnTo>
                    <a:lnTo>
                      <a:pt x="809715" y="800100"/>
                    </a:lnTo>
                    <a:lnTo>
                      <a:pt x="697320" y="800100"/>
                    </a:lnTo>
                    <a:lnTo>
                      <a:pt x="697320" y="773430"/>
                    </a:lnTo>
                    <a:lnTo>
                      <a:pt x="657315" y="771525"/>
                    </a:lnTo>
                    <a:lnTo>
                      <a:pt x="657315" y="737235"/>
                    </a:lnTo>
                    <a:lnTo>
                      <a:pt x="632550" y="737235"/>
                    </a:lnTo>
                    <a:lnTo>
                      <a:pt x="632550" y="708660"/>
                    </a:lnTo>
                    <a:lnTo>
                      <a:pt x="611595" y="706755"/>
                    </a:lnTo>
                    <a:lnTo>
                      <a:pt x="611595" y="670560"/>
                    </a:lnTo>
                    <a:lnTo>
                      <a:pt x="588735" y="668655"/>
                    </a:lnTo>
                    <a:lnTo>
                      <a:pt x="586830" y="638175"/>
                    </a:lnTo>
                    <a:lnTo>
                      <a:pt x="482055" y="640080"/>
                    </a:lnTo>
                    <a:lnTo>
                      <a:pt x="483960" y="611505"/>
                    </a:lnTo>
                    <a:lnTo>
                      <a:pt x="413475" y="613410"/>
                    </a:lnTo>
                    <a:lnTo>
                      <a:pt x="415380" y="554355"/>
                    </a:lnTo>
                    <a:lnTo>
                      <a:pt x="384900" y="556260"/>
                    </a:lnTo>
                    <a:lnTo>
                      <a:pt x="384900" y="523875"/>
                    </a:lnTo>
                    <a:lnTo>
                      <a:pt x="360135" y="523875"/>
                    </a:lnTo>
                    <a:lnTo>
                      <a:pt x="360135" y="491490"/>
                    </a:lnTo>
                    <a:lnTo>
                      <a:pt x="333465" y="493395"/>
                    </a:lnTo>
                    <a:lnTo>
                      <a:pt x="331560" y="466725"/>
                    </a:lnTo>
                    <a:lnTo>
                      <a:pt x="302985" y="464820"/>
                    </a:lnTo>
                    <a:lnTo>
                      <a:pt x="301080" y="438150"/>
                    </a:lnTo>
                    <a:lnTo>
                      <a:pt x="261075" y="436245"/>
                    </a:lnTo>
                    <a:lnTo>
                      <a:pt x="261075" y="386715"/>
                    </a:lnTo>
                    <a:lnTo>
                      <a:pt x="219165" y="382905"/>
                    </a:lnTo>
                    <a:lnTo>
                      <a:pt x="217260" y="299085"/>
                    </a:lnTo>
                    <a:lnTo>
                      <a:pt x="179160" y="299085"/>
                    </a:lnTo>
                    <a:lnTo>
                      <a:pt x="175350" y="281940"/>
                    </a:lnTo>
                    <a:lnTo>
                      <a:pt x="158205" y="280035"/>
                    </a:lnTo>
                    <a:lnTo>
                      <a:pt x="160110" y="230505"/>
                    </a:lnTo>
                    <a:lnTo>
                      <a:pt x="97245" y="232410"/>
                    </a:lnTo>
                    <a:lnTo>
                      <a:pt x="99150" y="205740"/>
                    </a:lnTo>
                    <a:lnTo>
                      <a:pt x="85815" y="203835"/>
                    </a:lnTo>
                    <a:lnTo>
                      <a:pt x="85815" y="158115"/>
                    </a:lnTo>
                    <a:lnTo>
                      <a:pt x="68670" y="158115"/>
                    </a:lnTo>
                    <a:lnTo>
                      <a:pt x="68670" y="108585"/>
                    </a:lnTo>
                    <a:lnTo>
                      <a:pt x="40095" y="108585"/>
                    </a:lnTo>
                    <a:lnTo>
                      <a:pt x="38190" y="64770"/>
                    </a:lnTo>
                    <a:lnTo>
                      <a:pt x="24855" y="62865"/>
                    </a:lnTo>
                    <a:lnTo>
                      <a:pt x="22950" y="49530"/>
                    </a:lnTo>
                    <a:lnTo>
                      <a:pt x="0" y="49530"/>
                    </a:lnTo>
                    <a:lnTo>
                      <a:pt x="90" y="0"/>
                    </a:lnTo>
                  </a:path>
                </a:pathLst>
              </a:cu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168" name="Freeform 355">
                <a:extLst>
                  <a:ext uri="{FF2B5EF4-FFF2-40B4-BE49-F238E27FC236}">
                    <a16:creationId xmlns:a16="http://schemas.microsoft.com/office/drawing/2014/main" id="{38014B6B-9C33-4B31-A510-7496356EBCA3}"/>
                  </a:ext>
                </a:extLst>
              </p:cNvPr>
              <p:cNvSpPr/>
              <p:nvPr/>
            </p:nvSpPr>
            <p:spPr>
              <a:xfrm>
                <a:off x="6648948" y="1717336"/>
                <a:ext cx="2130501" cy="571936"/>
              </a:xfrm>
              <a:custGeom>
                <a:avLst/>
                <a:gdLst>
                  <a:gd name="connsiteX0" fmla="*/ 2080260 w 2080260"/>
                  <a:gd name="connsiteY0" fmla="*/ 573405 h 573405"/>
                  <a:gd name="connsiteX1" fmla="*/ 1872615 w 2080260"/>
                  <a:gd name="connsiteY1" fmla="*/ 573405 h 573405"/>
                  <a:gd name="connsiteX2" fmla="*/ 1872615 w 2080260"/>
                  <a:gd name="connsiteY2" fmla="*/ 521970 h 573405"/>
                  <a:gd name="connsiteX3" fmla="*/ 1792605 w 2080260"/>
                  <a:gd name="connsiteY3" fmla="*/ 521970 h 573405"/>
                  <a:gd name="connsiteX4" fmla="*/ 1790700 w 2080260"/>
                  <a:gd name="connsiteY4" fmla="*/ 478155 h 573405"/>
                  <a:gd name="connsiteX5" fmla="*/ 1661160 w 2080260"/>
                  <a:gd name="connsiteY5" fmla="*/ 489585 h 573405"/>
                  <a:gd name="connsiteX6" fmla="*/ 1661160 w 2080260"/>
                  <a:gd name="connsiteY6" fmla="*/ 466725 h 573405"/>
                  <a:gd name="connsiteX7" fmla="*/ 1640205 w 2080260"/>
                  <a:gd name="connsiteY7" fmla="*/ 466725 h 573405"/>
                  <a:gd name="connsiteX8" fmla="*/ 1642110 w 2080260"/>
                  <a:gd name="connsiteY8" fmla="*/ 436245 h 573405"/>
                  <a:gd name="connsiteX9" fmla="*/ 1562100 w 2080260"/>
                  <a:gd name="connsiteY9" fmla="*/ 434340 h 573405"/>
                  <a:gd name="connsiteX10" fmla="*/ 1562100 w 2080260"/>
                  <a:gd name="connsiteY10" fmla="*/ 413385 h 573405"/>
                  <a:gd name="connsiteX11" fmla="*/ 1524000 w 2080260"/>
                  <a:gd name="connsiteY11" fmla="*/ 411480 h 573405"/>
                  <a:gd name="connsiteX12" fmla="*/ 1522095 w 2080260"/>
                  <a:gd name="connsiteY12" fmla="*/ 384810 h 573405"/>
                  <a:gd name="connsiteX13" fmla="*/ 1409700 w 2080260"/>
                  <a:gd name="connsiteY13" fmla="*/ 384810 h 573405"/>
                  <a:gd name="connsiteX14" fmla="*/ 1409700 w 2080260"/>
                  <a:gd name="connsiteY14" fmla="*/ 339090 h 573405"/>
                  <a:gd name="connsiteX15" fmla="*/ 1358265 w 2080260"/>
                  <a:gd name="connsiteY15" fmla="*/ 340995 h 573405"/>
                  <a:gd name="connsiteX16" fmla="*/ 1356360 w 2080260"/>
                  <a:gd name="connsiteY16" fmla="*/ 306705 h 573405"/>
                  <a:gd name="connsiteX17" fmla="*/ 1343025 w 2080260"/>
                  <a:gd name="connsiteY17" fmla="*/ 306705 h 573405"/>
                  <a:gd name="connsiteX18" fmla="*/ 1341120 w 2080260"/>
                  <a:gd name="connsiteY18" fmla="*/ 285750 h 573405"/>
                  <a:gd name="connsiteX19" fmla="*/ 1285875 w 2080260"/>
                  <a:gd name="connsiteY19" fmla="*/ 283845 h 573405"/>
                  <a:gd name="connsiteX20" fmla="*/ 1283970 w 2080260"/>
                  <a:gd name="connsiteY20" fmla="*/ 274320 h 573405"/>
                  <a:gd name="connsiteX21" fmla="*/ 988695 w 2080260"/>
                  <a:gd name="connsiteY21" fmla="*/ 270510 h 573405"/>
                  <a:gd name="connsiteX22" fmla="*/ 986790 w 2080260"/>
                  <a:gd name="connsiteY22" fmla="*/ 249555 h 573405"/>
                  <a:gd name="connsiteX23" fmla="*/ 941070 w 2080260"/>
                  <a:gd name="connsiteY23" fmla="*/ 247650 h 573405"/>
                  <a:gd name="connsiteX24" fmla="*/ 941070 w 2080260"/>
                  <a:gd name="connsiteY24" fmla="*/ 232410 h 573405"/>
                  <a:gd name="connsiteX25" fmla="*/ 918210 w 2080260"/>
                  <a:gd name="connsiteY25" fmla="*/ 232410 h 573405"/>
                  <a:gd name="connsiteX26" fmla="*/ 916305 w 2080260"/>
                  <a:gd name="connsiteY26" fmla="*/ 219075 h 573405"/>
                  <a:gd name="connsiteX27" fmla="*/ 870585 w 2080260"/>
                  <a:gd name="connsiteY27" fmla="*/ 217170 h 573405"/>
                  <a:gd name="connsiteX28" fmla="*/ 870585 w 2080260"/>
                  <a:gd name="connsiteY28" fmla="*/ 205740 h 573405"/>
                  <a:gd name="connsiteX29" fmla="*/ 836295 w 2080260"/>
                  <a:gd name="connsiteY29" fmla="*/ 203835 h 573405"/>
                  <a:gd name="connsiteX30" fmla="*/ 834390 w 2080260"/>
                  <a:gd name="connsiteY30" fmla="*/ 175260 h 573405"/>
                  <a:gd name="connsiteX31" fmla="*/ 800100 w 2080260"/>
                  <a:gd name="connsiteY31" fmla="*/ 173355 h 573405"/>
                  <a:gd name="connsiteX32" fmla="*/ 800100 w 2080260"/>
                  <a:gd name="connsiteY32" fmla="*/ 146685 h 573405"/>
                  <a:gd name="connsiteX33" fmla="*/ 626745 w 2080260"/>
                  <a:gd name="connsiteY33" fmla="*/ 146685 h 573405"/>
                  <a:gd name="connsiteX34" fmla="*/ 626745 w 2080260"/>
                  <a:gd name="connsiteY34" fmla="*/ 131445 h 573405"/>
                  <a:gd name="connsiteX35" fmla="*/ 605790 w 2080260"/>
                  <a:gd name="connsiteY35" fmla="*/ 129540 h 573405"/>
                  <a:gd name="connsiteX36" fmla="*/ 607695 w 2080260"/>
                  <a:gd name="connsiteY36" fmla="*/ 104775 h 573405"/>
                  <a:gd name="connsiteX37" fmla="*/ 575310 w 2080260"/>
                  <a:gd name="connsiteY37" fmla="*/ 102870 h 573405"/>
                  <a:gd name="connsiteX38" fmla="*/ 577215 w 2080260"/>
                  <a:gd name="connsiteY38" fmla="*/ 80010 h 573405"/>
                  <a:gd name="connsiteX39" fmla="*/ 548640 w 2080260"/>
                  <a:gd name="connsiteY39" fmla="*/ 80010 h 573405"/>
                  <a:gd name="connsiteX40" fmla="*/ 550545 w 2080260"/>
                  <a:gd name="connsiteY40" fmla="*/ 57150 h 573405"/>
                  <a:gd name="connsiteX41" fmla="*/ 480060 w 2080260"/>
                  <a:gd name="connsiteY41" fmla="*/ 60960 h 573405"/>
                  <a:gd name="connsiteX42" fmla="*/ 478155 w 2080260"/>
                  <a:gd name="connsiteY42" fmla="*/ 51435 h 573405"/>
                  <a:gd name="connsiteX43" fmla="*/ 287655 w 2080260"/>
                  <a:gd name="connsiteY43" fmla="*/ 49530 h 573405"/>
                  <a:gd name="connsiteX44" fmla="*/ 260985 w 2080260"/>
                  <a:gd name="connsiteY44" fmla="*/ 38100 h 573405"/>
                  <a:gd name="connsiteX45" fmla="*/ 232410 w 2080260"/>
                  <a:gd name="connsiteY45" fmla="*/ 19050 h 573405"/>
                  <a:gd name="connsiteX46" fmla="*/ 83820 w 2080260"/>
                  <a:gd name="connsiteY46" fmla="*/ 17145 h 573405"/>
                  <a:gd name="connsiteX47" fmla="*/ 85725 w 2080260"/>
                  <a:gd name="connsiteY47" fmla="*/ 1905 h 573405"/>
                  <a:gd name="connsiteX48" fmla="*/ 0 w 2080260"/>
                  <a:gd name="connsiteY48" fmla="*/ 0 h 573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2080260" h="573405">
                    <a:moveTo>
                      <a:pt x="2080260" y="573405"/>
                    </a:moveTo>
                    <a:lnTo>
                      <a:pt x="1872615" y="573405"/>
                    </a:lnTo>
                    <a:lnTo>
                      <a:pt x="1872615" y="521970"/>
                    </a:lnTo>
                    <a:lnTo>
                      <a:pt x="1792605" y="521970"/>
                    </a:lnTo>
                    <a:lnTo>
                      <a:pt x="1790700" y="478155"/>
                    </a:lnTo>
                    <a:lnTo>
                      <a:pt x="1661160" y="489585"/>
                    </a:lnTo>
                    <a:lnTo>
                      <a:pt x="1661160" y="466725"/>
                    </a:lnTo>
                    <a:lnTo>
                      <a:pt x="1640205" y="466725"/>
                    </a:lnTo>
                    <a:lnTo>
                      <a:pt x="1642110" y="436245"/>
                    </a:lnTo>
                    <a:lnTo>
                      <a:pt x="1562100" y="434340"/>
                    </a:lnTo>
                    <a:lnTo>
                      <a:pt x="1562100" y="413385"/>
                    </a:lnTo>
                    <a:lnTo>
                      <a:pt x="1524000" y="411480"/>
                    </a:lnTo>
                    <a:lnTo>
                      <a:pt x="1522095" y="384810"/>
                    </a:lnTo>
                    <a:lnTo>
                      <a:pt x="1409700" y="384810"/>
                    </a:lnTo>
                    <a:lnTo>
                      <a:pt x="1409700" y="339090"/>
                    </a:lnTo>
                    <a:lnTo>
                      <a:pt x="1358265" y="340995"/>
                    </a:lnTo>
                    <a:lnTo>
                      <a:pt x="1356360" y="306705"/>
                    </a:lnTo>
                    <a:lnTo>
                      <a:pt x="1343025" y="306705"/>
                    </a:lnTo>
                    <a:lnTo>
                      <a:pt x="1341120" y="285750"/>
                    </a:lnTo>
                    <a:lnTo>
                      <a:pt x="1285875" y="283845"/>
                    </a:lnTo>
                    <a:lnTo>
                      <a:pt x="1283970" y="274320"/>
                    </a:lnTo>
                    <a:lnTo>
                      <a:pt x="988695" y="270510"/>
                    </a:lnTo>
                    <a:lnTo>
                      <a:pt x="986790" y="249555"/>
                    </a:lnTo>
                    <a:lnTo>
                      <a:pt x="941070" y="247650"/>
                    </a:lnTo>
                    <a:lnTo>
                      <a:pt x="941070" y="232410"/>
                    </a:lnTo>
                    <a:lnTo>
                      <a:pt x="918210" y="232410"/>
                    </a:lnTo>
                    <a:lnTo>
                      <a:pt x="916305" y="219075"/>
                    </a:lnTo>
                    <a:lnTo>
                      <a:pt x="870585" y="217170"/>
                    </a:lnTo>
                    <a:lnTo>
                      <a:pt x="870585" y="205740"/>
                    </a:lnTo>
                    <a:lnTo>
                      <a:pt x="836295" y="203835"/>
                    </a:lnTo>
                    <a:lnTo>
                      <a:pt x="834390" y="175260"/>
                    </a:lnTo>
                    <a:lnTo>
                      <a:pt x="800100" y="173355"/>
                    </a:lnTo>
                    <a:lnTo>
                      <a:pt x="800100" y="146685"/>
                    </a:lnTo>
                    <a:lnTo>
                      <a:pt x="626745" y="146685"/>
                    </a:lnTo>
                    <a:lnTo>
                      <a:pt x="626745" y="131445"/>
                    </a:lnTo>
                    <a:lnTo>
                      <a:pt x="605790" y="129540"/>
                    </a:lnTo>
                    <a:lnTo>
                      <a:pt x="607695" y="104775"/>
                    </a:lnTo>
                    <a:lnTo>
                      <a:pt x="575310" y="102870"/>
                    </a:lnTo>
                    <a:lnTo>
                      <a:pt x="577215" y="80010"/>
                    </a:lnTo>
                    <a:lnTo>
                      <a:pt x="548640" y="80010"/>
                    </a:lnTo>
                    <a:lnTo>
                      <a:pt x="550545" y="57150"/>
                    </a:lnTo>
                    <a:lnTo>
                      <a:pt x="480060" y="60960"/>
                    </a:lnTo>
                    <a:lnTo>
                      <a:pt x="478155" y="51435"/>
                    </a:lnTo>
                    <a:lnTo>
                      <a:pt x="287655" y="49530"/>
                    </a:lnTo>
                    <a:lnTo>
                      <a:pt x="260985" y="38100"/>
                    </a:lnTo>
                    <a:lnTo>
                      <a:pt x="232410" y="19050"/>
                    </a:lnTo>
                    <a:lnTo>
                      <a:pt x="83820" y="17145"/>
                    </a:lnTo>
                    <a:lnTo>
                      <a:pt x="85725" y="1905"/>
                    </a:lnTo>
                    <a:lnTo>
                      <a:pt x="0" y="0"/>
                    </a:lnTo>
                  </a:path>
                </a:pathLst>
              </a:cu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169" name="Freeform 356">
                <a:extLst>
                  <a:ext uri="{FF2B5EF4-FFF2-40B4-BE49-F238E27FC236}">
                    <a16:creationId xmlns:a16="http://schemas.microsoft.com/office/drawing/2014/main" id="{ABA38055-4A00-4941-996E-A911DDFBDB01}"/>
                  </a:ext>
                </a:extLst>
              </p:cNvPr>
              <p:cNvSpPr/>
              <p:nvPr/>
            </p:nvSpPr>
            <p:spPr>
              <a:xfrm>
                <a:off x="6840147" y="1795241"/>
                <a:ext cx="1951008" cy="1029865"/>
              </a:xfrm>
              <a:custGeom>
                <a:avLst/>
                <a:gdLst>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13385 w 1905000"/>
                  <a:gd name="connsiteY48" fmla="*/ 184785 h 1032510"/>
                  <a:gd name="connsiteX49" fmla="*/ 405765 w 1905000"/>
                  <a:gd name="connsiteY49" fmla="*/ 177165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13385 w 1905000"/>
                  <a:gd name="connsiteY48" fmla="*/ 184785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3434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28625 w 1905000"/>
                  <a:gd name="connsiteY46" fmla="*/ 230505 h 1032510"/>
                  <a:gd name="connsiteX47" fmla="*/ 43434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28625 w 1905000"/>
                  <a:gd name="connsiteY46" fmla="*/ 230505 h 1032510"/>
                  <a:gd name="connsiteX47" fmla="*/ 42672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905000" h="1032510">
                    <a:moveTo>
                      <a:pt x="1905000" y="1032510"/>
                    </a:moveTo>
                    <a:lnTo>
                      <a:pt x="1844040" y="1030605"/>
                    </a:lnTo>
                    <a:lnTo>
                      <a:pt x="1842135" y="960120"/>
                    </a:lnTo>
                    <a:lnTo>
                      <a:pt x="1718310" y="962025"/>
                    </a:lnTo>
                    <a:lnTo>
                      <a:pt x="1718310" y="952500"/>
                    </a:lnTo>
                    <a:lnTo>
                      <a:pt x="1596390" y="954405"/>
                    </a:lnTo>
                    <a:lnTo>
                      <a:pt x="1596390" y="901065"/>
                    </a:lnTo>
                    <a:lnTo>
                      <a:pt x="1562100" y="899160"/>
                    </a:lnTo>
                    <a:lnTo>
                      <a:pt x="1565910" y="857250"/>
                    </a:lnTo>
                    <a:lnTo>
                      <a:pt x="1552575" y="857250"/>
                    </a:lnTo>
                    <a:lnTo>
                      <a:pt x="1548765" y="803910"/>
                    </a:lnTo>
                    <a:lnTo>
                      <a:pt x="1493520" y="805815"/>
                    </a:lnTo>
                    <a:lnTo>
                      <a:pt x="1493520" y="762000"/>
                    </a:lnTo>
                    <a:lnTo>
                      <a:pt x="1413510" y="758190"/>
                    </a:lnTo>
                    <a:lnTo>
                      <a:pt x="1415415" y="706755"/>
                    </a:lnTo>
                    <a:lnTo>
                      <a:pt x="1405890" y="706755"/>
                    </a:lnTo>
                    <a:lnTo>
                      <a:pt x="1402080" y="666750"/>
                    </a:lnTo>
                    <a:lnTo>
                      <a:pt x="1344930" y="666750"/>
                    </a:lnTo>
                    <a:lnTo>
                      <a:pt x="1346835" y="628650"/>
                    </a:lnTo>
                    <a:lnTo>
                      <a:pt x="1316355" y="626745"/>
                    </a:lnTo>
                    <a:lnTo>
                      <a:pt x="1314450" y="590550"/>
                    </a:lnTo>
                    <a:lnTo>
                      <a:pt x="1123950" y="581025"/>
                    </a:lnTo>
                    <a:lnTo>
                      <a:pt x="1123950" y="550545"/>
                    </a:lnTo>
                    <a:lnTo>
                      <a:pt x="1102995" y="550545"/>
                    </a:lnTo>
                    <a:lnTo>
                      <a:pt x="1099185" y="523875"/>
                    </a:lnTo>
                    <a:lnTo>
                      <a:pt x="1003935" y="520065"/>
                    </a:lnTo>
                    <a:lnTo>
                      <a:pt x="1005840" y="491490"/>
                    </a:lnTo>
                    <a:lnTo>
                      <a:pt x="958215" y="485775"/>
                    </a:lnTo>
                    <a:lnTo>
                      <a:pt x="958215" y="462915"/>
                    </a:lnTo>
                    <a:lnTo>
                      <a:pt x="916305" y="461010"/>
                    </a:lnTo>
                    <a:lnTo>
                      <a:pt x="914400" y="445770"/>
                    </a:lnTo>
                    <a:lnTo>
                      <a:pt x="685800" y="436245"/>
                    </a:lnTo>
                    <a:lnTo>
                      <a:pt x="683895" y="411480"/>
                    </a:lnTo>
                    <a:lnTo>
                      <a:pt x="653415" y="409575"/>
                    </a:lnTo>
                    <a:lnTo>
                      <a:pt x="655320" y="386715"/>
                    </a:lnTo>
                    <a:lnTo>
                      <a:pt x="594360" y="388620"/>
                    </a:lnTo>
                    <a:lnTo>
                      <a:pt x="594360" y="367665"/>
                    </a:lnTo>
                    <a:lnTo>
                      <a:pt x="573405" y="365760"/>
                    </a:lnTo>
                    <a:lnTo>
                      <a:pt x="573405" y="342900"/>
                    </a:lnTo>
                    <a:lnTo>
                      <a:pt x="558165" y="340995"/>
                    </a:lnTo>
                    <a:lnTo>
                      <a:pt x="556260" y="297180"/>
                    </a:lnTo>
                    <a:lnTo>
                      <a:pt x="537210" y="297180"/>
                    </a:lnTo>
                    <a:lnTo>
                      <a:pt x="535305" y="274320"/>
                    </a:lnTo>
                    <a:lnTo>
                      <a:pt x="478155" y="272415"/>
                    </a:lnTo>
                    <a:lnTo>
                      <a:pt x="478155" y="257175"/>
                    </a:lnTo>
                    <a:lnTo>
                      <a:pt x="472440" y="243840"/>
                    </a:lnTo>
                    <a:lnTo>
                      <a:pt x="428625" y="230505"/>
                    </a:lnTo>
                    <a:lnTo>
                      <a:pt x="426720" y="211455"/>
                    </a:lnTo>
                    <a:lnTo>
                      <a:pt x="409575" y="201930"/>
                    </a:lnTo>
                    <a:lnTo>
                      <a:pt x="396240" y="190500"/>
                    </a:lnTo>
                    <a:lnTo>
                      <a:pt x="375285" y="161925"/>
                    </a:lnTo>
                    <a:lnTo>
                      <a:pt x="344805" y="154305"/>
                    </a:lnTo>
                    <a:lnTo>
                      <a:pt x="308610" y="129540"/>
                    </a:lnTo>
                    <a:lnTo>
                      <a:pt x="287655" y="121920"/>
                    </a:lnTo>
                    <a:lnTo>
                      <a:pt x="287655" y="121920"/>
                    </a:lnTo>
                    <a:lnTo>
                      <a:pt x="224790" y="104775"/>
                    </a:lnTo>
                    <a:lnTo>
                      <a:pt x="230505" y="74295"/>
                    </a:lnTo>
                    <a:lnTo>
                      <a:pt x="165735" y="76200"/>
                    </a:lnTo>
                    <a:lnTo>
                      <a:pt x="160020" y="62865"/>
                    </a:lnTo>
                    <a:lnTo>
                      <a:pt x="144780" y="57150"/>
                    </a:lnTo>
                    <a:lnTo>
                      <a:pt x="131445" y="38100"/>
                    </a:lnTo>
                    <a:lnTo>
                      <a:pt x="72390" y="34290"/>
                    </a:lnTo>
                    <a:lnTo>
                      <a:pt x="70485" y="26670"/>
                    </a:lnTo>
                    <a:lnTo>
                      <a:pt x="0" y="22860"/>
                    </a:lnTo>
                    <a:lnTo>
                      <a:pt x="0" y="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198" name="Freeform 357">
                <a:extLst>
                  <a:ext uri="{FF2B5EF4-FFF2-40B4-BE49-F238E27FC236}">
                    <a16:creationId xmlns:a16="http://schemas.microsoft.com/office/drawing/2014/main" id="{2D943C25-F88D-46FE-85AB-375F8DAA82AF}"/>
                  </a:ext>
                </a:extLst>
              </p:cNvPr>
              <p:cNvSpPr/>
              <p:nvPr/>
            </p:nvSpPr>
            <p:spPr>
              <a:xfrm>
                <a:off x="6613830" y="1715436"/>
                <a:ext cx="2165619" cy="1128671"/>
              </a:xfrm>
              <a:custGeom>
                <a:avLst/>
                <a:gdLst>
                  <a:gd name="connsiteX0" fmla="*/ 2114550 w 2114550"/>
                  <a:gd name="connsiteY0" fmla="*/ 1129665 h 1131570"/>
                  <a:gd name="connsiteX1" fmla="*/ 1844040 w 2114550"/>
                  <a:gd name="connsiteY1" fmla="*/ 1131570 h 1131570"/>
                  <a:gd name="connsiteX2" fmla="*/ 1845945 w 2114550"/>
                  <a:gd name="connsiteY2" fmla="*/ 1076325 h 1131570"/>
                  <a:gd name="connsiteX3" fmla="*/ 1664970 w 2114550"/>
                  <a:gd name="connsiteY3" fmla="*/ 1074420 h 1131570"/>
                  <a:gd name="connsiteX4" fmla="*/ 1666875 w 2114550"/>
                  <a:gd name="connsiteY4" fmla="*/ 1022985 h 1131570"/>
                  <a:gd name="connsiteX5" fmla="*/ 1602105 w 2114550"/>
                  <a:gd name="connsiteY5" fmla="*/ 1021080 h 1131570"/>
                  <a:gd name="connsiteX6" fmla="*/ 1604010 w 2114550"/>
                  <a:gd name="connsiteY6" fmla="*/ 979170 h 1131570"/>
                  <a:gd name="connsiteX7" fmla="*/ 1518285 w 2114550"/>
                  <a:gd name="connsiteY7" fmla="*/ 977265 h 1131570"/>
                  <a:gd name="connsiteX8" fmla="*/ 1520190 w 2114550"/>
                  <a:gd name="connsiteY8" fmla="*/ 935355 h 1131570"/>
                  <a:gd name="connsiteX9" fmla="*/ 1476375 w 2114550"/>
                  <a:gd name="connsiteY9" fmla="*/ 931545 h 1131570"/>
                  <a:gd name="connsiteX10" fmla="*/ 1472565 w 2114550"/>
                  <a:gd name="connsiteY10" fmla="*/ 878205 h 1131570"/>
                  <a:gd name="connsiteX11" fmla="*/ 1386840 w 2114550"/>
                  <a:gd name="connsiteY11" fmla="*/ 880110 h 1131570"/>
                  <a:gd name="connsiteX12" fmla="*/ 1386840 w 2114550"/>
                  <a:gd name="connsiteY12" fmla="*/ 838200 h 1131570"/>
                  <a:gd name="connsiteX13" fmla="*/ 1303020 w 2114550"/>
                  <a:gd name="connsiteY13" fmla="*/ 838200 h 1131570"/>
                  <a:gd name="connsiteX14" fmla="*/ 1304925 w 2114550"/>
                  <a:gd name="connsiteY14" fmla="*/ 803910 h 1131570"/>
                  <a:gd name="connsiteX15" fmla="*/ 1188720 w 2114550"/>
                  <a:gd name="connsiteY15" fmla="*/ 800100 h 1131570"/>
                  <a:gd name="connsiteX16" fmla="*/ 1188720 w 2114550"/>
                  <a:gd name="connsiteY16" fmla="*/ 763905 h 1131570"/>
                  <a:gd name="connsiteX17" fmla="*/ 1129665 w 2114550"/>
                  <a:gd name="connsiteY17" fmla="*/ 760095 h 1131570"/>
                  <a:gd name="connsiteX18" fmla="*/ 1133475 w 2114550"/>
                  <a:gd name="connsiteY18" fmla="*/ 731520 h 1131570"/>
                  <a:gd name="connsiteX19" fmla="*/ 1120140 w 2114550"/>
                  <a:gd name="connsiteY19" fmla="*/ 731520 h 1131570"/>
                  <a:gd name="connsiteX20" fmla="*/ 1118235 w 2114550"/>
                  <a:gd name="connsiteY20" fmla="*/ 670560 h 1131570"/>
                  <a:gd name="connsiteX21" fmla="*/ 994410 w 2114550"/>
                  <a:gd name="connsiteY21" fmla="*/ 672465 h 1131570"/>
                  <a:gd name="connsiteX22" fmla="*/ 988695 w 2114550"/>
                  <a:gd name="connsiteY22" fmla="*/ 661035 h 1131570"/>
                  <a:gd name="connsiteX23" fmla="*/ 988695 w 2114550"/>
                  <a:gd name="connsiteY23" fmla="*/ 641985 h 1131570"/>
                  <a:gd name="connsiteX24" fmla="*/ 942975 w 2114550"/>
                  <a:gd name="connsiteY24" fmla="*/ 641985 h 1131570"/>
                  <a:gd name="connsiteX25" fmla="*/ 946785 w 2114550"/>
                  <a:gd name="connsiteY25" fmla="*/ 621030 h 1131570"/>
                  <a:gd name="connsiteX26" fmla="*/ 843915 w 2114550"/>
                  <a:gd name="connsiteY26" fmla="*/ 619125 h 1131570"/>
                  <a:gd name="connsiteX27" fmla="*/ 845820 w 2114550"/>
                  <a:gd name="connsiteY27" fmla="*/ 594360 h 1131570"/>
                  <a:gd name="connsiteX28" fmla="*/ 704850 w 2114550"/>
                  <a:gd name="connsiteY28" fmla="*/ 592455 h 1131570"/>
                  <a:gd name="connsiteX29" fmla="*/ 704850 w 2114550"/>
                  <a:gd name="connsiteY29" fmla="*/ 563880 h 1131570"/>
                  <a:gd name="connsiteX30" fmla="*/ 636270 w 2114550"/>
                  <a:gd name="connsiteY30" fmla="*/ 563880 h 1131570"/>
                  <a:gd name="connsiteX31" fmla="*/ 640080 w 2114550"/>
                  <a:gd name="connsiteY31" fmla="*/ 546735 h 1131570"/>
                  <a:gd name="connsiteX32" fmla="*/ 628650 w 2114550"/>
                  <a:gd name="connsiteY32" fmla="*/ 546735 h 1131570"/>
                  <a:gd name="connsiteX33" fmla="*/ 626745 w 2114550"/>
                  <a:gd name="connsiteY33" fmla="*/ 527685 h 1131570"/>
                  <a:gd name="connsiteX34" fmla="*/ 567690 w 2114550"/>
                  <a:gd name="connsiteY34" fmla="*/ 521970 h 1131570"/>
                  <a:gd name="connsiteX35" fmla="*/ 567690 w 2114550"/>
                  <a:gd name="connsiteY35" fmla="*/ 493395 h 1131570"/>
                  <a:gd name="connsiteX36" fmla="*/ 554355 w 2114550"/>
                  <a:gd name="connsiteY36" fmla="*/ 493395 h 1131570"/>
                  <a:gd name="connsiteX37" fmla="*/ 558165 w 2114550"/>
                  <a:gd name="connsiteY37" fmla="*/ 476250 h 1131570"/>
                  <a:gd name="connsiteX38" fmla="*/ 544830 w 2114550"/>
                  <a:gd name="connsiteY38" fmla="*/ 476250 h 1131570"/>
                  <a:gd name="connsiteX39" fmla="*/ 548640 w 2114550"/>
                  <a:gd name="connsiteY39" fmla="*/ 457200 h 1131570"/>
                  <a:gd name="connsiteX40" fmla="*/ 527685 w 2114550"/>
                  <a:gd name="connsiteY40" fmla="*/ 453390 h 1131570"/>
                  <a:gd name="connsiteX41" fmla="*/ 531495 w 2114550"/>
                  <a:gd name="connsiteY41" fmla="*/ 421005 h 1131570"/>
                  <a:gd name="connsiteX42" fmla="*/ 434340 w 2114550"/>
                  <a:gd name="connsiteY42" fmla="*/ 421005 h 1131570"/>
                  <a:gd name="connsiteX43" fmla="*/ 438150 w 2114550"/>
                  <a:gd name="connsiteY43" fmla="*/ 381000 h 1131570"/>
                  <a:gd name="connsiteX44" fmla="*/ 386715 w 2114550"/>
                  <a:gd name="connsiteY44" fmla="*/ 381000 h 1131570"/>
                  <a:gd name="connsiteX45" fmla="*/ 388620 w 2114550"/>
                  <a:gd name="connsiteY45" fmla="*/ 361950 h 1131570"/>
                  <a:gd name="connsiteX46" fmla="*/ 360045 w 2114550"/>
                  <a:gd name="connsiteY46" fmla="*/ 360045 h 1131570"/>
                  <a:gd name="connsiteX47" fmla="*/ 361950 w 2114550"/>
                  <a:gd name="connsiteY47" fmla="*/ 335280 h 1131570"/>
                  <a:gd name="connsiteX48" fmla="*/ 342900 w 2114550"/>
                  <a:gd name="connsiteY48" fmla="*/ 333375 h 1131570"/>
                  <a:gd name="connsiteX49" fmla="*/ 342900 w 2114550"/>
                  <a:gd name="connsiteY49" fmla="*/ 314325 h 1131570"/>
                  <a:gd name="connsiteX50" fmla="*/ 329565 w 2114550"/>
                  <a:gd name="connsiteY50" fmla="*/ 316230 h 1131570"/>
                  <a:gd name="connsiteX51" fmla="*/ 329565 w 2114550"/>
                  <a:gd name="connsiteY51" fmla="*/ 304800 h 1131570"/>
                  <a:gd name="connsiteX52" fmla="*/ 318135 w 2114550"/>
                  <a:gd name="connsiteY52" fmla="*/ 300990 h 1131570"/>
                  <a:gd name="connsiteX53" fmla="*/ 318135 w 2114550"/>
                  <a:gd name="connsiteY53" fmla="*/ 280035 h 1131570"/>
                  <a:gd name="connsiteX54" fmla="*/ 300990 w 2114550"/>
                  <a:gd name="connsiteY54" fmla="*/ 280035 h 1131570"/>
                  <a:gd name="connsiteX55" fmla="*/ 304800 w 2114550"/>
                  <a:gd name="connsiteY55" fmla="*/ 259080 h 1131570"/>
                  <a:gd name="connsiteX56" fmla="*/ 289560 w 2114550"/>
                  <a:gd name="connsiteY56" fmla="*/ 259080 h 1131570"/>
                  <a:gd name="connsiteX57" fmla="*/ 291465 w 2114550"/>
                  <a:gd name="connsiteY57" fmla="*/ 247650 h 1131570"/>
                  <a:gd name="connsiteX58" fmla="*/ 278130 w 2114550"/>
                  <a:gd name="connsiteY58" fmla="*/ 245745 h 1131570"/>
                  <a:gd name="connsiteX59" fmla="*/ 280035 w 2114550"/>
                  <a:gd name="connsiteY59" fmla="*/ 226695 h 1131570"/>
                  <a:gd name="connsiteX60" fmla="*/ 264795 w 2114550"/>
                  <a:gd name="connsiteY60" fmla="*/ 217170 h 1131570"/>
                  <a:gd name="connsiteX61" fmla="*/ 262890 w 2114550"/>
                  <a:gd name="connsiteY61" fmla="*/ 207645 h 1131570"/>
                  <a:gd name="connsiteX62" fmla="*/ 247650 w 2114550"/>
                  <a:gd name="connsiteY62" fmla="*/ 203835 h 1131570"/>
                  <a:gd name="connsiteX63" fmla="*/ 247650 w 2114550"/>
                  <a:gd name="connsiteY63" fmla="*/ 173355 h 1131570"/>
                  <a:gd name="connsiteX64" fmla="*/ 236220 w 2114550"/>
                  <a:gd name="connsiteY64" fmla="*/ 173355 h 1131570"/>
                  <a:gd name="connsiteX65" fmla="*/ 238125 w 2114550"/>
                  <a:gd name="connsiteY65" fmla="*/ 150495 h 1131570"/>
                  <a:gd name="connsiteX66" fmla="*/ 160020 w 2114550"/>
                  <a:gd name="connsiteY66" fmla="*/ 150495 h 1131570"/>
                  <a:gd name="connsiteX67" fmla="*/ 161925 w 2114550"/>
                  <a:gd name="connsiteY67" fmla="*/ 137160 h 1131570"/>
                  <a:gd name="connsiteX68" fmla="*/ 139065 w 2114550"/>
                  <a:gd name="connsiteY68" fmla="*/ 137160 h 1131570"/>
                  <a:gd name="connsiteX69" fmla="*/ 137160 w 2114550"/>
                  <a:gd name="connsiteY69" fmla="*/ 125730 h 1131570"/>
                  <a:gd name="connsiteX70" fmla="*/ 125730 w 2114550"/>
                  <a:gd name="connsiteY70" fmla="*/ 123825 h 1131570"/>
                  <a:gd name="connsiteX71" fmla="*/ 123825 w 2114550"/>
                  <a:gd name="connsiteY71" fmla="*/ 100965 h 1131570"/>
                  <a:gd name="connsiteX72" fmla="*/ 102870 w 2114550"/>
                  <a:gd name="connsiteY72" fmla="*/ 100965 h 1131570"/>
                  <a:gd name="connsiteX73" fmla="*/ 104775 w 2114550"/>
                  <a:gd name="connsiteY73" fmla="*/ 91440 h 1131570"/>
                  <a:gd name="connsiteX74" fmla="*/ 97155 w 2114550"/>
                  <a:gd name="connsiteY74" fmla="*/ 89535 h 1131570"/>
                  <a:gd name="connsiteX75" fmla="*/ 95250 w 2114550"/>
                  <a:gd name="connsiteY75" fmla="*/ 80010 h 1131570"/>
                  <a:gd name="connsiteX76" fmla="*/ 78105 w 2114550"/>
                  <a:gd name="connsiteY76" fmla="*/ 78105 h 1131570"/>
                  <a:gd name="connsiteX77" fmla="*/ 81915 w 2114550"/>
                  <a:gd name="connsiteY77" fmla="*/ 64770 h 1131570"/>
                  <a:gd name="connsiteX78" fmla="*/ 62865 w 2114550"/>
                  <a:gd name="connsiteY78" fmla="*/ 62865 h 1131570"/>
                  <a:gd name="connsiteX79" fmla="*/ 60960 w 2114550"/>
                  <a:gd name="connsiteY79" fmla="*/ 43815 h 1131570"/>
                  <a:gd name="connsiteX80" fmla="*/ 22860 w 2114550"/>
                  <a:gd name="connsiteY80" fmla="*/ 38100 h 1131570"/>
                  <a:gd name="connsiteX81" fmla="*/ 15240 w 2114550"/>
                  <a:gd name="connsiteY81" fmla="*/ 20955 h 1131570"/>
                  <a:gd name="connsiteX82" fmla="*/ 0 w 2114550"/>
                  <a:gd name="connsiteY82" fmla="*/ 0 h 1131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2114550" h="1131570">
                    <a:moveTo>
                      <a:pt x="2114550" y="1129665"/>
                    </a:moveTo>
                    <a:lnTo>
                      <a:pt x="1844040" y="1131570"/>
                    </a:lnTo>
                    <a:lnTo>
                      <a:pt x="1845945" y="1076325"/>
                    </a:lnTo>
                    <a:lnTo>
                      <a:pt x="1664970" y="1074420"/>
                    </a:lnTo>
                    <a:lnTo>
                      <a:pt x="1666875" y="1022985"/>
                    </a:lnTo>
                    <a:lnTo>
                      <a:pt x="1602105" y="1021080"/>
                    </a:lnTo>
                    <a:lnTo>
                      <a:pt x="1604010" y="979170"/>
                    </a:lnTo>
                    <a:lnTo>
                      <a:pt x="1518285" y="977265"/>
                    </a:lnTo>
                    <a:lnTo>
                      <a:pt x="1520190" y="935355"/>
                    </a:lnTo>
                    <a:lnTo>
                      <a:pt x="1476375" y="931545"/>
                    </a:lnTo>
                    <a:lnTo>
                      <a:pt x="1472565" y="878205"/>
                    </a:lnTo>
                    <a:lnTo>
                      <a:pt x="1386840" y="880110"/>
                    </a:lnTo>
                    <a:lnTo>
                      <a:pt x="1386840" y="838200"/>
                    </a:lnTo>
                    <a:lnTo>
                      <a:pt x="1303020" y="838200"/>
                    </a:lnTo>
                    <a:lnTo>
                      <a:pt x="1304925" y="803910"/>
                    </a:lnTo>
                    <a:lnTo>
                      <a:pt x="1188720" y="800100"/>
                    </a:lnTo>
                    <a:lnTo>
                      <a:pt x="1188720" y="763905"/>
                    </a:lnTo>
                    <a:lnTo>
                      <a:pt x="1129665" y="760095"/>
                    </a:lnTo>
                    <a:lnTo>
                      <a:pt x="1133475" y="731520"/>
                    </a:lnTo>
                    <a:lnTo>
                      <a:pt x="1120140" y="731520"/>
                    </a:lnTo>
                    <a:lnTo>
                      <a:pt x="1118235" y="670560"/>
                    </a:lnTo>
                    <a:lnTo>
                      <a:pt x="994410" y="672465"/>
                    </a:lnTo>
                    <a:lnTo>
                      <a:pt x="988695" y="661035"/>
                    </a:lnTo>
                    <a:lnTo>
                      <a:pt x="988695" y="641985"/>
                    </a:lnTo>
                    <a:lnTo>
                      <a:pt x="942975" y="641985"/>
                    </a:lnTo>
                    <a:lnTo>
                      <a:pt x="946785" y="621030"/>
                    </a:lnTo>
                    <a:lnTo>
                      <a:pt x="843915" y="619125"/>
                    </a:lnTo>
                    <a:lnTo>
                      <a:pt x="845820" y="594360"/>
                    </a:lnTo>
                    <a:lnTo>
                      <a:pt x="704850" y="592455"/>
                    </a:lnTo>
                    <a:lnTo>
                      <a:pt x="704850" y="563880"/>
                    </a:lnTo>
                    <a:lnTo>
                      <a:pt x="636270" y="563880"/>
                    </a:lnTo>
                    <a:lnTo>
                      <a:pt x="640080" y="546735"/>
                    </a:lnTo>
                    <a:lnTo>
                      <a:pt x="628650" y="546735"/>
                    </a:lnTo>
                    <a:lnTo>
                      <a:pt x="626745" y="527685"/>
                    </a:lnTo>
                    <a:lnTo>
                      <a:pt x="567690" y="521970"/>
                    </a:lnTo>
                    <a:lnTo>
                      <a:pt x="567690" y="493395"/>
                    </a:lnTo>
                    <a:lnTo>
                      <a:pt x="554355" y="493395"/>
                    </a:lnTo>
                    <a:lnTo>
                      <a:pt x="558165" y="476250"/>
                    </a:lnTo>
                    <a:lnTo>
                      <a:pt x="544830" y="476250"/>
                    </a:lnTo>
                    <a:lnTo>
                      <a:pt x="548640" y="457200"/>
                    </a:lnTo>
                    <a:lnTo>
                      <a:pt x="527685" y="453390"/>
                    </a:lnTo>
                    <a:lnTo>
                      <a:pt x="531495" y="421005"/>
                    </a:lnTo>
                    <a:lnTo>
                      <a:pt x="434340" y="421005"/>
                    </a:lnTo>
                    <a:lnTo>
                      <a:pt x="438150" y="381000"/>
                    </a:lnTo>
                    <a:lnTo>
                      <a:pt x="386715" y="381000"/>
                    </a:lnTo>
                    <a:lnTo>
                      <a:pt x="388620" y="361950"/>
                    </a:lnTo>
                    <a:lnTo>
                      <a:pt x="360045" y="360045"/>
                    </a:lnTo>
                    <a:lnTo>
                      <a:pt x="361950" y="335280"/>
                    </a:lnTo>
                    <a:lnTo>
                      <a:pt x="342900" y="333375"/>
                    </a:lnTo>
                    <a:lnTo>
                      <a:pt x="342900" y="314325"/>
                    </a:lnTo>
                    <a:lnTo>
                      <a:pt x="329565" y="316230"/>
                    </a:lnTo>
                    <a:lnTo>
                      <a:pt x="329565" y="304800"/>
                    </a:lnTo>
                    <a:lnTo>
                      <a:pt x="318135" y="300990"/>
                    </a:lnTo>
                    <a:lnTo>
                      <a:pt x="318135" y="280035"/>
                    </a:lnTo>
                    <a:lnTo>
                      <a:pt x="300990" y="280035"/>
                    </a:lnTo>
                    <a:lnTo>
                      <a:pt x="304800" y="259080"/>
                    </a:lnTo>
                    <a:lnTo>
                      <a:pt x="289560" y="259080"/>
                    </a:lnTo>
                    <a:lnTo>
                      <a:pt x="291465" y="247650"/>
                    </a:lnTo>
                    <a:lnTo>
                      <a:pt x="278130" y="245745"/>
                    </a:lnTo>
                    <a:lnTo>
                      <a:pt x="280035" y="226695"/>
                    </a:lnTo>
                    <a:lnTo>
                      <a:pt x="264795" y="217170"/>
                    </a:lnTo>
                    <a:lnTo>
                      <a:pt x="262890" y="207645"/>
                    </a:lnTo>
                    <a:lnTo>
                      <a:pt x="247650" y="203835"/>
                    </a:lnTo>
                    <a:lnTo>
                      <a:pt x="247650" y="173355"/>
                    </a:lnTo>
                    <a:lnTo>
                      <a:pt x="236220" y="173355"/>
                    </a:lnTo>
                    <a:lnTo>
                      <a:pt x="238125" y="150495"/>
                    </a:lnTo>
                    <a:lnTo>
                      <a:pt x="160020" y="150495"/>
                    </a:lnTo>
                    <a:lnTo>
                      <a:pt x="161925" y="137160"/>
                    </a:lnTo>
                    <a:lnTo>
                      <a:pt x="139065" y="137160"/>
                    </a:lnTo>
                    <a:lnTo>
                      <a:pt x="137160" y="125730"/>
                    </a:lnTo>
                    <a:lnTo>
                      <a:pt x="125730" y="123825"/>
                    </a:lnTo>
                    <a:lnTo>
                      <a:pt x="123825" y="100965"/>
                    </a:lnTo>
                    <a:lnTo>
                      <a:pt x="102870" y="100965"/>
                    </a:lnTo>
                    <a:lnTo>
                      <a:pt x="104775" y="91440"/>
                    </a:lnTo>
                    <a:lnTo>
                      <a:pt x="97155" y="89535"/>
                    </a:lnTo>
                    <a:lnTo>
                      <a:pt x="95250" y="80010"/>
                    </a:lnTo>
                    <a:lnTo>
                      <a:pt x="78105" y="78105"/>
                    </a:lnTo>
                    <a:lnTo>
                      <a:pt x="81915" y="64770"/>
                    </a:lnTo>
                    <a:lnTo>
                      <a:pt x="62865" y="62865"/>
                    </a:lnTo>
                    <a:lnTo>
                      <a:pt x="60960" y="43815"/>
                    </a:lnTo>
                    <a:lnTo>
                      <a:pt x="22860" y="38100"/>
                    </a:lnTo>
                    <a:lnTo>
                      <a:pt x="15240" y="20955"/>
                    </a:lnTo>
                    <a:lnTo>
                      <a:pt x="0" y="0"/>
                    </a:lnTo>
                  </a:path>
                </a:pathLst>
              </a:cu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199" name="Freeform 352">
                <a:extLst>
                  <a:ext uri="{FF2B5EF4-FFF2-40B4-BE49-F238E27FC236}">
                    <a16:creationId xmlns:a16="http://schemas.microsoft.com/office/drawing/2014/main" id="{0F3A3A40-E7F2-47C1-ADC9-AFB54CD303ED}"/>
                  </a:ext>
                </a:extLst>
              </p:cNvPr>
              <p:cNvSpPr/>
              <p:nvPr/>
            </p:nvSpPr>
            <p:spPr>
              <a:xfrm>
                <a:off x="6610185" y="1715436"/>
                <a:ext cx="2177068" cy="313520"/>
              </a:xfrm>
              <a:custGeom>
                <a:avLst/>
                <a:gdLst>
                  <a:gd name="connsiteX0" fmla="*/ 2036445 w 2036445"/>
                  <a:gd name="connsiteY0" fmla="*/ 308610 h 310515"/>
                  <a:gd name="connsiteX1" fmla="*/ 1925955 w 2036445"/>
                  <a:gd name="connsiteY1" fmla="*/ 310515 h 310515"/>
                  <a:gd name="connsiteX2" fmla="*/ 1927860 w 2036445"/>
                  <a:gd name="connsiteY2" fmla="*/ 217170 h 310515"/>
                  <a:gd name="connsiteX3" fmla="*/ 1872615 w 2036445"/>
                  <a:gd name="connsiteY3" fmla="*/ 219075 h 310515"/>
                  <a:gd name="connsiteX4" fmla="*/ 1872615 w 2036445"/>
                  <a:gd name="connsiteY4" fmla="*/ 121920 h 310515"/>
                  <a:gd name="connsiteX5" fmla="*/ 674370 w 2036445"/>
                  <a:gd name="connsiteY5" fmla="*/ 118110 h 310515"/>
                  <a:gd name="connsiteX6" fmla="*/ 676275 w 2036445"/>
                  <a:gd name="connsiteY6" fmla="*/ 91440 h 310515"/>
                  <a:gd name="connsiteX7" fmla="*/ 622935 w 2036445"/>
                  <a:gd name="connsiteY7" fmla="*/ 91440 h 310515"/>
                  <a:gd name="connsiteX8" fmla="*/ 617220 w 2036445"/>
                  <a:gd name="connsiteY8" fmla="*/ 60960 h 310515"/>
                  <a:gd name="connsiteX9" fmla="*/ 430530 w 2036445"/>
                  <a:gd name="connsiteY9" fmla="*/ 60960 h 310515"/>
                  <a:gd name="connsiteX10" fmla="*/ 428625 w 2036445"/>
                  <a:gd name="connsiteY10" fmla="*/ 36195 h 310515"/>
                  <a:gd name="connsiteX11" fmla="*/ 243840 w 2036445"/>
                  <a:gd name="connsiteY11" fmla="*/ 34290 h 310515"/>
                  <a:gd name="connsiteX12" fmla="*/ 240030 w 2036445"/>
                  <a:gd name="connsiteY12" fmla="*/ 13335 h 310515"/>
                  <a:gd name="connsiteX13" fmla="*/ 184785 w 2036445"/>
                  <a:gd name="connsiteY13" fmla="*/ 13335 h 310515"/>
                  <a:gd name="connsiteX14" fmla="*/ 182880 w 2036445"/>
                  <a:gd name="connsiteY14" fmla="*/ 0 h 310515"/>
                  <a:gd name="connsiteX15" fmla="*/ 0 w 2036445"/>
                  <a:gd name="connsiteY15" fmla="*/ 0 h 310515"/>
                  <a:gd name="connsiteX0" fmla="*/ 2125729 w 2125729"/>
                  <a:gd name="connsiteY0" fmla="*/ 312420 h 314325"/>
                  <a:gd name="connsiteX1" fmla="*/ 2015239 w 2125729"/>
                  <a:gd name="connsiteY1" fmla="*/ 314325 h 314325"/>
                  <a:gd name="connsiteX2" fmla="*/ 2017144 w 2125729"/>
                  <a:gd name="connsiteY2" fmla="*/ 220980 h 314325"/>
                  <a:gd name="connsiteX3" fmla="*/ 1961899 w 2125729"/>
                  <a:gd name="connsiteY3" fmla="*/ 222885 h 314325"/>
                  <a:gd name="connsiteX4" fmla="*/ 1961899 w 2125729"/>
                  <a:gd name="connsiteY4" fmla="*/ 125730 h 314325"/>
                  <a:gd name="connsiteX5" fmla="*/ 763654 w 2125729"/>
                  <a:gd name="connsiteY5" fmla="*/ 121920 h 314325"/>
                  <a:gd name="connsiteX6" fmla="*/ 765559 w 2125729"/>
                  <a:gd name="connsiteY6" fmla="*/ 95250 h 314325"/>
                  <a:gd name="connsiteX7" fmla="*/ 712219 w 2125729"/>
                  <a:gd name="connsiteY7" fmla="*/ 95250 h 314325"/>
                  <a:gd name="connsiteX8" fmla="*/ 706504 w 2125729"/>
                  <a:gd name="connsiteY8" fmla="*/ 64770 h 314325"/>
                  <a:gd name="connsiteX9" fmla="*/ 519814 w 2125729"/>
                  <a:gd name="connsiteY9" fmla="*/ 64770 h 314325"/>
                  <a:gd name="connsiteX10" fmla="*/ 517909 w 2125729"/>
                  <a:gd name="connsiteY10" fmla="*/ 40005 h 314325"/>
                  <a:gd name="connsiteX11" fmla="*/ 333124 w 2125729"/>
                  <a:gd name="connsiteY11" fmla="*/ 38100 h 314325"/>
                  <a:gd name="connsiteX12" fmla="*/ 329314 w 2125729"/>
                  <a:gd name="connsiteY12" fmla="*/ 17145 h 314325"/>
                  <a:gd name="connsiteX13" fmla="*/ 274069 w 2125729"/>
                  <a:gd name="connsiteY13" fmla="*/ 17145 h 314325"/>
                  <a:gd name="connsiteX14" fmla="*/ 272164 w 2125729"/>
                  <a:gd name="connsiteY14" fmla="*/ 3810 h 314325"/>
                  <a:gd name="connsiteX15" fmla="*/ 0 w 2125729"/>
                  <a:gd name="connsiteY15" fmla="*/ 0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25729" h="314325">
                    <a:moveTo>
                      <a:pt x="2125729" y="312420"/>
                    </a:moveTo>
                    <a:lnTo>
                      <a:pt x="2015239" y="314325"/>
                    </a:lnTo>
                    <a:lnTo>
                      <a:pt x="2017144" y="220980"/>
                    </a:lnTo>
                    <a:lnTo>
                      <a:pt x="1961899" y="222885"/>
                    </a:lnTo>
                    <a:lnTo>
                      <a:pt x="1961899" y="125730"/>
                    </a:lnTo>
                    <a:lnTo>
                      <a:pt x="763654" y="121920"/>
                    </a:lnTo>
                    <a:lnTo>
                      <a:pt x="765559" y="95250"/>
                    </a:lnTo>
                    <a:lnTo>
                      <a:pt x="712219" y="95250"/>
                    </a:lnTo>
                    <a:lnTo>
                      <a:pt x="706504" y="64770"/>
                    </a:lnTo>
                    <a:lnTo>
                      <a:pt x="519814" y="64770"/>
                    </a:lnTo>
                    <a:lnTo>
                      <a:pt x="517909" y="40005"/>
                    </a:lnTo>
                    <a:lnTo>
                      <a:pt x="333124" y="38100"/>
                    </a:lnTo>
                    <a:lnTo>
                      <a:pt x="329314" y="17145"/>
                    </a:lnTo>
                    <a:lnTo>
                      <a:pt x="274069" y="17145"/>
                    </a:lnTo>
                    <a:lnTo>
                      <a:pt x="272164" y="3810"/>
                    </a:lnTo>
                    <a:lnTo>
                      <a:pt x="0" y="0"/>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201" name="Freeform 354">
                <a:extLst>
                  <a:ext uri="{FF2B5EF4-FFF2-40B4-BE49-F238E27FC236}">
                    <a16:creationId xmlns:a16="http://schemas.microsoft.com/office/drawing/2014/main" id="{52E265D3-B108-4FCE-AC1A-E7AD5716F8CB}"/>
                  </a:ext>
                </a:extLst>
              </p:cNvPr>
              <p:cNvSpPr/>
              <p:nvPr/>
            </p:nvSpPr>
            <p:spPr>
              <a:xfrm>
                <a:off x="6646997" y="1719236"/>
                <a:ext cx="2114893" cy="748647"/>
              </a:xfrm>
              <a:custGeom>
                <a:avLst/>
                <a:gdLst>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1555 w 2065020"/>
                  <a:gd name="connsiteY29" fmla="*/ 462915 h 750570"/>
                  <a:gd name="connsiteX30" fmla="*/ 914400 w 2065020"/>
                  <a:gd name="connsiteY30" fmla="*/ 381000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1555 w 2065020"/>
                  <a:gd name="connsiteY29" fmla="*/ 46291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64055 w 2065020"/>
                  <a:gd name="connsiteY2" fmla="*/ 70104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60245 w 2065020"/>
                  <a:gd name="connsiteY2" fmla="*/ 70104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065020" h="750570">
                    <a:moveTo>
                      <a:pt x="2065020" y="750570"/>
                    </a:moveTo>
                    <a:lnTo>
                      <a:pt x="2034540" y="704850"/>
                    </a:lnTo>
                    <a:lnTo>
                      <a:pt x="1960245" y="701040"/>
                    </a:lnTo>
                    <a:lnTo>
                      <a:pt x="1960245" y="681990"/>
                    </a:lnTo>
                    <a:lnTo>
                      <a:pt x="1916430" y="680085"/>
                    </a:lnTo>
                    <a:lnTo>
                      <a:pt x="1874520" y="670560"/>
                    </a:lnTo>
                    <a:lnTo>
                      <a:pt x="1836420" y="666750"/>
                    </a:lnTo>
                    <a:lnTo>
                      <a:pt x="1834515" y="649605"/>
                    </a:lnTo>
                    <a:lnTo>
                      <a:pt x="1701165" y="645795"/>
                    </a:lnTo>
                    <a:lnTo>
                      <a:pt x="1668780" y="636270"/>
                    </a:lnTo>
                    <a:lnTo>
                      <a:pt x="1644015" y="622935"/>
                    </a:lnTo>
                    <a:lnTo>
                      <a:pt x="1619250" y="617220"/>
                    </a:lnTo>
                    <a:lnTo>
                      <a:pt x="1605915" y="600075"/>
                    </a:lnTo>
                    <a:lnTo>
                      <a:pt x="1499235" y="600075"/>
                    </a:lnTo>
                    <a:lnTo>
                      <a:pt x="1483995" y="594360"/>
                    </a:lnTo>
                    <a:lnTo>
                      <a:pt x="1472565" y="588645"/>
                    </a:lnTo>
                    <a:lnTo>
                      <a:pt x="1442085" y="573405"/>
                    </a:lnTo>
                    <a:lnTo>
                      <a:pt x="1423035" y="569595"/>
                    </a:lnTo>
                    <a:lnTo>
                      <a:pt x="1392555" y="563880"/>
                    </a:lnTo>
                    <a:lnTo>
                      <a:pt x="1363980" y="558165"/>
                    </a:lnTo>
                    <a:lnTo>
                      <a:pt x="1341120" y="556260"/>
                    </a:lnTo>
                    <a:lnTo>
                      <a:pt x="1285875" y="556260"/>
                    </a:lnTo>
                    <a:lnTo>
                      <a:pt x="1276350" y="546735"/>
                    </a:lnTo>
                    <a:lnTo>
                      <a:pt x="1243965" y="531495"/>
                    </a:lnTo>
                    <a:lnTo>
                      <a:pt x="1215390" y="521970"/>
                    </a:lnTo>
                    <a:lnTo>
                      <a:pt x="1152525" y="521970"/>
                    </a:lnTo>
                    <a:lnTo>
                      <a:pt x="1141095" y="514350"/>
                    </a:lnTo>
                    <a:lnTo>
                      <a:pt x="1118235" y="508635"/>
                    </a:lnTo>
                    <a:lnTo>
                      <a:pt x="1085850" y="499110"/>
                    </a:lnTo>
                    <a:lnTo>
                      <a:pt x="1013460" y="455295"/>
                    </a:lnTo>
                    <a:lnTo>
                      <a:pt x="931545" y="398145"/>
                    </a:lnTo>
                    <a:lnTo>
                      <a:pt x="821055" y="342900"/>
                    </a:lnTo>
                    <a:lnTo>
                      <a:pt x="727710" y="297180"/>
                    </a:lnTo>
                    <a:lnTo>
                      <a:pt x="676275" y="260985"/>
                    </a:lnTo>
                    <a:lnTo>
                      <a:pt x="638175" y="260985"/>
                    </a:lnTo>
                    <a:lnTo>
                      <a:pt x="626745" y="240030"/>
                    </a:lnTo>
                    <a:lnTo>
                      <a:pt x="601980" y="234315"/>
                    </a:lnTo>
                    <a:lnTo>
                      <a:pt x="571500" y="213360"/>
                    </a:lnTo>
                    <a:lnTo>
                      <a:pt x="535305" y="198120"/>
                    </a:lnTo>
                    <a:lnTo>
                      <a:pt x="470535" y="171450"/>
                    </a:lnTo>
                    <a:lnTo>
                      <a:pt x="426720" y="144780"/>
                    </a:lnTo>
                    <a:lnTo>
                      <a:pt x="348615" y="112395"/>
                    </a:lnTo>
                    <a:lnTo>
                      <a:pt x="318135" y="104775"/>
                    </a:lnTo>
                    <a:lnTo>
                      <a:pt x="291465" y="100965"/>
                    </a:lnTo>
                    <a:lnTo>
                      <a:pt x="274320" y="81915"/>
                    </a:lnTo>
                    <a:lnTo>
                      <a:pt x="196215" y="76200"/>
                    </a:lnTo>
                    <a:lnTo>
                      <a:pt x="182880" y="74295"/>
                    </a:lnTo>
                    <a:lnTo>
                      <a:pt x="158115" y="62865"/>
                    </a:lnTo>
                    <a:lnTo>
                      <a:pt x="123825" y="62865"/>
                    </a:lnTo>
                    <a:lnTo>
                      <a:pt x="99060" y="55245"/>
                    </a:lnTo>
                    <a:lnTo>
                      <a:pt x="57150" y="30480"/>
                    </a:lnTo>
                    <a:lnTo>
                      <a:pt x="34290" y="26670"/>
                    </a:lnTo>
                    <a:lnTo>
                      <a:pt x="0" y="0"/>
                    </a:lnTo>
                  </a:path>
                </a:pathLst>
              </a:custGeom>
              <a:ln w="1905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grpSp>
      </p:grpSp>
      <p:grpSp>
        <p:nvGrpSpPr>
          <p:cNvPr id="345" name="Group 344">
            <a:extLst>
              <a:ext uri="{FF2B5EF4-FFF2-40B4-BE49-F238E27FC236}">
                <a16:creationId xmlns:a16="http://schemas.microsoft.com/office/drawing/2014/main" id="{1D44E8AA-53E2-48C1-9D25-18EAFB08A450}"/>
              </a:ext>
            </a:extLst>
          </p:cNvPr>
          <p:cNvGrpSpPr/>
          <p:nvPr/>
        </p:nvGrpSpPr>
        <p:grpSpPr>
          <a:xfrm>
            <a:off x="4517928" y="1717416"/>
            <a:ext cx="3246019" cy="3343205"/>
            <a:chOff x="3156416" y="1660916"/>
            <a:chExt cx="2866744" cy="2734215"/>
          </a:xfrm>
        </p:grpSpPr>
        <p:sp>
          <p:nvSpPr>
            <p:cNvPr id="346" name="Freeform 344">
              <a:extLst>
                <a:ext uri="{FF2B5EF4-FFF2-40B4-BE49-F238E27FC236}">
                  <a16:creationId xmlns:a16="http://schemas.microsoft.com/office/drawing/2014/main" id="{2B2B04E4-EE92-4C02-912E-6F2AC146D66F}"/>
                </a:ext>
              </a:extLst>
            </p:cNvPr>
            <p:cNvSpPr/>
            <p:nvPr/>
          </p:nvSpPr>
          <p:spPr>
            <a:xfrm>
              <a:off x="4055745" y="1844364"/>
              <a:ext cx="1743075" cy="670560"/>
            </a:xfrm>
            <a:custGeom>
              <a:avLst/>
              <a:gdLst>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2415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6670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78230 w 1743075"/>
                <a:gd name="connsiteY12" fmla="*/ 310515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85850 w 1743075"/>
                <a:gd name="connsiteY12" fmla="*/ 310515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743075" h="502920">
                  <a:moveTo>
                    <a:pt x="1743075" y="501015"/>
                  </a:moveTo>
                  <a:lnTo>
                    <a:pt x="1632585" y="502920"/>
                  </a:lnTo>
                  <a:lnTo>
                    <a:pt x="1632585" y="464820"/>
                  </a:lnTo>
                  <a:lnTo>
                    <a:pt x="1562100" y="464820"/>
                  </a:lnTo>
                  <a:lnTo>
                    <a:pt x="1510665" y="428625"/>
                  </a:lnTo>
                  <a:lnTo>
                    <a:pt x="1318260" y="432435"/>
                  </a:lnTo>
                  <a:lnTo>
                    <a:pt x="1318260" y="392430"/>
                  </a:lnTo>
                  <a:lnTo>
                    <a:pt x="1249680" y="392430"/>
                  </a:lnTo>
                  <a:lnTo>
                    <a:pt x="1228725" y="371475"/>
                  </a:lnTo>
                  <a:lnTo>
                    <a:pt x="1141095" y="369570"/>
                  </a:lnTo>
                  <a:lnTo>
                    <a:pt x="1139190" y="327660"/>
                  </a:lnTo>
                  <a:lnTo>
                    <a:pt x="1089660" y="327660"/>
                  </a:lnTo>
                  <a:lnTo>
                    <a:pt x="1085850" y="310515"/>
                  </a:lnTo>
                  <a:lnTo>
                    <a:pt x="998220" y="312420"/>
                  </a:lnTo>
                  <a:lnTo>
                    <a:pt x="981075" y="293370"/>
                  </a:lnTo>
                  <a:lnTo>
                    <a:pt x="923925" y="293370"/>
                  </a:lnTo>
                  <a:lnTo>
                    <a:pt x="922020" y="228600"/>
                  </a:lnTo>
                  <a:lnTo>
                    <a:pt x="864870" y="226695"/>
                  </a:lnTo>
                  <a:lnTo>
                    <a:pt x="862965" y="192405"/>
                  </a:lnTo>
                  <a:lnTo>
                    <a:pt x="762000" y="190500"/>
                  </a:lnTo>
                  <a:lnTo>
                    <a:pt x="762000" y="142875"/>
                  </a:lnTo>
                  <a:lnTo>
                    <a:pt x="605790" y="144780"/>
                  </a:lnTo>
                  <a:lnTo>
                    <a:pt x="603885" y="127635"/>
                  </a:lnTo>
                  <a:lnTo>
                    <a:pt x="483870" y="127635"/>
                  </a:lnTo>
                  <a:lnTo>
                    <a:pt x="481965" y="76200"/>
                  </a:lnTo>
                  <a:lnTo>
                    <a:pt x="377190" y="76200"/>
                  </a:lnTo>
                  <a:lnTo>
                    <a:pt x="375285" y="24765"/>
                  </a:lnTo>
                  <a:lnTo>
                    <a:pt x="270510" y="24765"/>
                  </a:lnTo>
                  <a:lnTo>
                    <a:pt x="270510" y="1905"/>
                  </a:lnTo>
                  <a:lnTo>
                    <a:pt x="0" y="0"/>
                  </a:lnTo>
                </a:path>
              </a:pathLst>
            </a:cu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47" name="Freeform 343">
              <a:extLst>
                <a:ext uri="{FF2B5EF4-FFF2-40B4-BE49-F238E27FC236}">
                  <a16:creationId xmlns:a16="http://schemas.microsoft.com/office/drawing/2014/main" id="{FF0B3E69-8213-4519-AD66-99CECD8474B3}"/>
                </a:ext>
              </a:extLst>
            </p:cNvPr>
            <p:cNvSpPr/>
            <p:nvPr/>
          </p:nvSpPr>
          <p:spPr>
            <a:xfrm>
              <a:off x="3741420" y="1806264"/>
              <a:ext cx="2055495" cy="1394460"/>
            </a:xfrm>
            <a:custGeom>
              <a:avLst/>
              <a:gdLst>
                <a:gd name="connsiteX0" fmla="*/ 2055495 w 2055495"/>
                <a:gd name="connsiteY0" fmla="*/ 1043940 h 1045845"/>
                <a:gd name="connsiteX1" fmla="*/ 1790700 w 2055495"/>
                <a:gd name="connsiteY1" fmla="*/ 1045845 h 1045845"/>
                <a:gd name="connsiteX2" fmla="*/ 1790700 w 2055495"/>
                <a:gd name="connsiteY2" fmla="*/ 1011555 h 1045845"/>
                <a:gd name="connsiteX3" fmla="*/ 1699260 w 2055495"/>
                <a:gd name="connsiteY3" fmla="*/ 1011555 h 1045845"/>
                <a:gd name="connsiteX4" fmla="*/ 1699260 w 2055495"/>
                <a:gd name="connsiteY4" fmla="*/ 977265 h 1045845"/>
                <a:gd name="connsiteX5" fmla="*/ 1594485 w 2055495"/>
                <a:gd name="connsiteY5" fmla="*/ 977265 h 1045845"/>
                <a:gd name="connsiteX6" fmla="*/ 1594485 w 2055495"/>
                <a:gd name="connsiteY6" fmla="*/ 954405 h 1045845"/>
                <a:gd name="connsiteX7" fmla="*/ 1554480 w 2055495"/>
                <a:gd name="connsiteY7" fmla="*/ 954405 h 1045845"/>
                <a:gd name="connsiteX8" fmla="*/ 1552575 w 2055495"/>
                <a:gd name="connsiteY8" fmla="*/ 933450 h 1045845"/>
                <a:gd name="connsiteX9" fmla="*/ 1512570 w 2055495"/>
                <a:gd name="connsiteY9" fmla="*/ 931545 h 1045845"/>
                <a:gd name="connsiteX10" fmla="*/ 1512570 w 2055495"/>
                <a:gd name="connsiteY10" fmla="*/ 904875 h 1045845"/>
                <a:gd name="connsiteX11" fmla="*/ 1464945 w 2055495"/>
                <a:gd name="connsiteY11" fmla="*/ 906780 h 1045845"/>
                <a:gd name="connsiteX12" fmla="*/ 1464945 w 2055495"/>
                <a:gd name="connsiteY12" fmla="*/ 878205 h 1045845"/>
                <a:gd name="connsiteX13" fmla="*/ 1278255 w 2055495"/>
                <a:gd name="connsiteY13" fmla="*/ 880110 h 1045845"/>
                <a:gd name="connsiteX14" fmla="*/ 1280160 w 2055495"/>
                <a:gd name="connsiteY14" fmla="*/ 847725 h 1045845"/>
                <a:gd name="connsiteX15" fmla="*/ 1240155 w 2055495"/>
                <a:gd name="connsiteY15" fmla="*/ 847725 h 1045845"/>
                <a:gd name="connsiteX16" fmla="*/ 1240155 w 2055495"/>
                <a:gd name="connsiteY16" fmla="*/ 819150 h 1045845"/>
                <a:gd name="connsiteX17" fmla="*/ 1207770 w 2055495"/>
                <a:gd name="connsiteY17" fmla="*/ 819150 h 1045845"/>
                <a:gd name="connsiteX18" fmla="*/ 1209675 w 2055495"/>
                <a:gd name="connsiteY18" fmla="*/ 775335 h 1045845"/>
                <a:gd name="connsiteX19" fmla="*/ 1175385 w 2055495"/>
                <a:gd name="connsiteY19" fmla="*/ 775335 h 1045845"/>
                <a:gd name="connsiteX20" fmla="*/ 1173480 w 2055495"/>
                <a:gd name="connsiteY20" fmla="*/ 712470 h 1045845"/>
                <a:gd name="connsiteX21" fmla="*/ 1131570 w 2055495"/>
                <a:gd name="connsiteY21" fmla="*/ 714375 h 1045845"/>
                <a:gd name="connsiteX22" fmla="*/ 1131570 w 2055495"/>
                <a:gd name="connsiteY22" fmla="*/ 685800 h 1045845"/>
                <a:gd name="connsiteX23" fmla="*/ 1032510 w 2055495"/>
                <a:gd name="connsiteY23" fmla="*/ 685800 h 1045845"/>
                <a:gd name="connsiteX24" fmla="*/ 1032510 w 2055495"/>
                <a:gd name="connsiteY24" fmla="*/ 666750 h 1045845"/>
                <a:gd name="connsiteX25" fmla="*/ 1009650 w 2055495"/>
                <a:gd name="connsiteY25" fmla="*/ 666750 h 1045845"/>
                <a:gd name="connsiteX26" fmla="*/ 1005840 w 2055495"/>
                <a:gd name="connsiteY26" fmla="*/ 584835 h 1045845"/>
                <a:gd name="connsiteX27" fmla="*/ 971550 w 2055495"/>
                <a:gd name="connsiteY27" fmla="*/ 586740 h 1045845"/>
                <a:gd name="connsiteX28" fmla="*/ 967740 w 2055495"/>
                <a:gd name="connsiteY28" fmla="*/ 539115 h 1045845"/>
                <a:gd name="connsiteX29" fmla="*/ 948690 w 2055495"/>
                <a:gd name="connsiteY29" fmla="*/ 512445 h 1045845"/>
                <a:gd name="connsiteX30" fmla="*/ 914400 w 2055495"/>
                <a:gd name="connsiteY30" fmla="*/ 491490 h 1045845"/>
                <a:gd name="connsiteX31" fmla="*/ 862965 w 2055495"/>
                <a:gd name="connsiteY31" fmla="*/ 462915 h 1045845"/>
                <a:gd name="connsiteX32" fmla="*/ 800100 w 2055495"/>
                <a:gd name="connsiteY32" fmla="*/ 409575 h 1045845"/>
                <a:gd name="connsiteX33" fmla="*/ 800100 w 2055495"/>
                <a:gd name="connsiteY33" fmla="*/ 373380 h 1045845"/>
                <a:gd name="connsiteX34" fmla="*/ 765810 w 2055495"/>
                <a:gd name="connsiteY34" fmla="*/ 375285 h 1045845"/>
                <a:gd name="connsiteX35" fmla="*/ 763905 w 2055495"/>
                <a:gd name="connsiteY35" fmla="*/ 342900 h 1045845"/>
                <a:gd name="connsiteX36" fmla="*/ 727710 w 2055495"/>
                <a:gd name="connsiteY36" fmla="*/ 342900 h 1045845"/>
                <a:gd name="connsiteX37" fmla="*/ 727710 w 2055495"/>
                <a:gd name="connsiteY37" fmla="*/ 308610 h 1045845"/>
                <a:gd name="connsiteX38" fmla="*/ 641985 w 2055495"/>
                <a:gd name="connsiteY38" fmla="*/ 306705 h 1045845"/>
                <a:gd name="connsiteX39" fmla="*/ 641985 w 2055495"/>
                <a:gd name="connsiteY39" fmla="*/ 259080 h 1045845"/>
                <a:gd name="connsiteX40" fmla="*/ 590550 w 2055495"/>
                <a:gd name="connsiteY40" fmla="*/ 259080 h 1045845"/>
                <a:gd name="connsiteX41" fmla="*/ 590550 w 2055495"/>
                <a:gd name="connsiteY41" fmla="*/ 222885 h 1045845"/>
                <a:gd name="connsiteX42" fmla="*/ 436245 w 2055495"/>
                <a:gd name="connsiteY42" fmla="*/ 222885 h 1045845"/>
                <a:gd name="connsiteX43" fmla="*/ 436245 w 2055495"/>
                <a:gd name="connsiteY43" fmla="*/ 179070 h 1045845"/>
                <a:gd name="connsiteX44" fmla="*/ 407670 w 2055495"/>
                <a:gd name="connsiteY44" fmla="*/ 180975 h 1045845"/>
                <a:gd name="connsiteX45" fmla="*/ 407670 w 2055495"/>
                <a:gd name="connsiteY45" fmla="*/ 140970 h 1045845"/>
                <a:gd name="connsiteX46" fmla="*/ 367665 w 2055495"/>
                <a:gd name="connsiteY46" fmla="*/ 142875 h 1045845"/>
                <a:gd name="connsiteX47" fmla="*/ 365760 w 2055495"/>
                <a:gd name="connsiteY47" fmla="*/ 100965 h 1045845"/>
                <a:gd name="connsiteX48" fmla="*/ 314325 w 2055495"/>
                <a:gd name="connsiteY48" fmla="*/ 100965 h 1045845"/>
                <a:gd name="connsiteX49" fmla="*/ 289560 w 2055495"/>
                <a:gd name="connsiteY49" fmla="*/ 60960 h 1045845"/>
                <a:gd name="connsiteX50" fmla="*/ 278130 w 2055495"/>
                <a:gd name="connsiteY50" fmla="*/ 45720 h 1045845"/>
                <a:gd name="connsiteX51" fmla="*/ 198120 w 2055495"/>
                <a:gd name="connsiteY51" fmla="*/ 38100 h 1045845"/>
                <a:gd name="connsiteX52" fmla="*/ 140970 w 2055495"/>
                <a:gd name="connsiteY52" fmla="*/ 26670 h 1045845"/>
                <a:gd name="connsiteX53" fmla="*/ 112395 w 2055495"/>
                <a:gd name="connsiteY53" fmla="*/ 20955 h 1045845"/>
                <a:gd name="connsiteX54" fmla="*/ 59055 w 2055495"/>
                <a:gd name="connsiteY54" fmla="*/ 0 h 1045845"/>
                <a:gd name="connsiteX55" fmla="*/ 0 w 2055495"/>
                <a:gd name="connsiteY55" fmla="*/ 0 h 1045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055495" h="1045845">
                  <a:moveTo>
                    <a:pt x="2055495" y="1043940"/>
                  </a:moveTo>
                  <a:lnTo>
                    <a:pt x="1790700" y="1045845"/>
                  </a:lnTo>
                  <a:lnTo>
                    <a:pt x="1790700" y="1011555"/>
                  </a:lnTo>
                  <a:lnTo>
                    <a:pt x="1699260" y="1011555"/>
                  </a:lnTo>
                  <a:lnTo>
                    <a:pt x="1699260" y="977265"/>
                  </a:lnTo>
                  <a:lnTo>
                    <a:pt x="1594485" y="977265"/>
                  </a:lnTo>
                  <a:lnTo>
                    <a:pt x="1594485" y="954405"/>
                  </a:lnTo>
                  <a:lnTo>
                    <a:pt x="1554480" y="954405"/>
                  </a:lnTo>
                  <a:lnTo>
                    <a:pt x="1552575" y="933450"/>
                  </a:lnTo>
                  <a:lnTo>
                    <a:pt x="1512570" y="931545"/>
                  </a:lnTo>
                  <a:lnTo>
                    <a:pt x="1512570" y="904875"/>
                  </a:lnTo>
                  <a:lnTo>
                    <a:pt x="1464945" y="906780"/>
                  </a:lnTo>
                  <a:lnTo>
                    <a:pt x="1464945" y="878205"/>
                  </a:lnTo>
                  <a:lnTo>
                    <a:pt x="1278255" y="880110"/>
                  </a:lnTo>
                  <a:lnTo>
                    <a:pt x="1280160" y="847725"/>
                  </a:lnTo>
                  <a:lnTo>
                    <a:pt x="1240155" y="847725"/>
                  </a:lnTo>
                  <a:lnTo>
                    <a:pt x="1240155" y="819150"/>
                  </a:lnTo>
                  <a:lnTo>
                    <a:pt x="1207770" y="819150"/>
                  </a:lnTo>
                  <a:lnTo>
                    <a:pt x="1209675" y="775335"/>
                  </a:lnTo>
                  <a:lnTo>
                    <a:pt x="1175385" y="775335"/>
                  </a:lnTo>
                  <a:lnTo>
                    <a:pt x="1173480" y="712470"/>
                  </a:lnTo>
                  <a:lnTo>
                    <a:pt x="1131570" y="714375"/>
                  </a:lnTo>
                  <a:lnTo>
                    <a:pt x="1131570" y="685800"/>
                  </a:lnTo>
                  <a:lnTo>
                    <a:pt x="1032510" y="685800"/>
                  </a:lnTo>
                  <a:lnTo>
                    <a:pt x="1032510" y="666750"/>
                  </a:lnTo>
                  <a:lnTo>
                    <a:pt x="1009650" y="666750"/>
                  </a:lnTo>
                  <a:lnTo>
                    <a:pt x="1005840" y="584835"/>
                  </a:lnTo>
                  <a:lnTo>
                    <a:pt x="971550" y="586740"/>
                  </a:lnTo>
                  <a:lnTo>
                    <a:pt x="967740" y="539115"/>
                  </a:lnTo>
                  <a:lnTo>
                    <a:pt x="948690" y="512445"/>
                  </a:lnTo>
                  <a:lnTo>
                    <a:pt x="914400" y="491490"/>
                  </a:lnTo>
                  <a:lnTo>
                    <a:pt x="862965" y="462915"/>
                  </a:lnTo>
                  <a:lnTo>
                    <a:pt x="800100" y="409575"/>
                  </a:lnTo>
                  <a:lnTo>
                    <a:pt x="800100" y="373380"/>
                  </a:lnTo>
                  <a:lnTo>
                    <a:pt x="765810" y="375285"/>
                  </a:lnTo>
                  <a:lnTo>
                    <a:pt x="763905" y="342900"/>
                  </a:lnTo>
                  <a:lnTo>
                    <a:pt x="727710" y="342900"/>
                  </a:lnTo>
                  <a:lnTo>
                    <a:pt x="727710" y="308610"/>
                  </a:lnTo>
                  <a:lnTo>
                    <a:pt x="641985" y="306705"/>
                  </a:lnTo>
                  <a:lnTo>
                    <a:pt x="641985" y="259080"/>
                  </a:lnTo>
                  <a:lnTo>
                    <a:pt x="590550" y="259080"/>
                  </a:lnTo>
                  <a:lnTo>
                    <a:pt x="590550" y="222885"/>
                  </a:lnTo>
                  <a:lnTo>
                    <a:pt x="436245" y="222885"/>
                  </a:lnTo>
                  <a:lnTo>
                    <a:pt x="436245" y="179070"/>
                  </a:lnTo>
                  <a:lnTo>
                    <a:pt x="407670" y="180975"/>
                  </a:lnTo>
                  <a:lnTo>
                    <a:pt x="407670" y="140970"/>
                  </a:lnTo>
                  <a:lnTo>
                    <a:pt x="367665" y="142875"/>
                  </a:lnTo>
                  <a:lnTo>
                    <a:pt x="365760" y="100965"/>
                  </a:lnTo>
                  <a:lnTo>
                    <a:pt x="314325" y="100965"/>
                  </a:lnTo>
                  <a:lnTo>
                    <a:pt x="289560" y="60960"/>
                  </a:lnTo>
                  <a:lnTo>
                    <a:pt x="278130" y="45720"/>
                  </a:lnTo>
                  <a:lnTo>
                    <a:pt x="198120" y="38100"/>
                  </a:lnTo>
                  <a:lnTo>
                    <a:pt x="140970" y="26670"/>
                  </a:lnTo>
                  <a:lnTo>
                    <a:pt x="112395" y="20955"/>
                  </a:lnTo>
                  <a:lnTo>
                    <a:pt x="59055" y="0"/>
                  </a:lnTo>
                  <a:lnTo>
                    <a:pt x="0" y="0"/>
                  </a:lnTo>
                </a:path>
              </a:pathLst>
            </a:custGeom>
            <a:ln w="19050">
              <a:solidFill>
                <a:schemeClr val="tx2"/>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grpSp>
          <p:nvGrpSpPr>
            <p:cNvPr id="348" name="Group 347">
              <a:extLst>
                <a:ext uri="{FF2B5EF4-FFF2-40B4-BE49-F238E27FC236}">
                  <a16:creationId xmlns:a16="http://schemas.microsoft.com/office/drawing/2014/main" id="{C9CB8944-2A70-4D0A-AF1E-0DCA2AB4CB26}"/>
                </a:ext>
              </a:extLst>
            </p:cNvPr>
            <p:cNvGrpSpPr/>
            <p:nvPr/>
          </p:nvGrpSpPr>
          <p:grpSpPr>
            <a:xfrm>
              <a:off x="3156416" y="1660916"/>
              <a:ext cx="2866744" cy="2734215"/>
              <a:chOff x="3156416" y="1660916"/>
              <a:chExt cx="2866744" cy="2734215"/>
            </a:xfrm>
          </p:grpSpPr>
          <p:sp>
            <p:nvSpPr>
              <p:cNvPr id="351" name="TextBox 350">
                <a:extLst>
                  <a:ext uri="{FF2B5EF4-FFF2-40B4-BE49-F238E27FC236}">
                    <a16:creationId xmlns:a16="http://schemas.microsoft.com/office/drawing/2014/main" id="{963849B3-1C3A-4F74-BC2D-444D401CA6CD}"/>
                  </a:ext>
                </a:extLst>
              </p:cNvPr>
              <p:cNvSpPr txBox="1"/>
              <p:nvPr/>
            </p:nvSpPr>
            <p:spPr>
              <a:xfrm rot="16200000">
                <a:off x="2066272" y="2751060"/>
                <a:ext cx="2404535" cy="224248"/>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Transplant-free Survival (%)</a:t>
                </a:r>
              </a:p>
            </p:txBody>
          </p:sp>
          <p:sp>
            <p:nvSpPr>
              <p:cNvPr id="352" name="TextBox 351">
                <a:extLst>
                  <a:ext uri="{FF2B5EF4-FFF2-40B4-BE49-F238E27FC236}">
                    <a16:creationId xmlns:a16="http://schemas.microsoft.com/office/drawing/2014/main" id="{CCC4CD8A-2F6B-4FA3-BE79-C0BD91B64BFD}"/>
                  </a:ext>
                </a:extLst>
              </p:cNvPr>
              <p:cNvSpPr txBox="1"/>
              <p:nvPr/>
            </p:nvSpPr>
            <p:spPr>
              <a:xfrm>
                <a:off x="3646477" y="4141215"/>
                <a:ext cx="2149391" cy="253916"/>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Years</a:t>
                </a:r>
              </a:p>
            </p:txBody>
          </p:sp>
          <p:grpSp>
            <p:nvGrpSpPr>
              <p:cNvPr id="353" name="Group 381">
                <a:extLst>
                  <a:ext uri="{FF2B5EF4-FFF2-40B4-BE49-F238E27FC236}">
                    <a16:creationId xmlns:a16="http://schemas.microsoft.com/office/drawing/2014/main" id="{127D5B44-5875-4C36-ABF9-7FD70EDB685C}"/>
                  </a:ext>
                </a:extLst>
              </p:cNvPr>
              <p:cNvGrpSpPr/>
              <p:nvPr/>
            </p:nvGrpSpPr>
            <p:grpSpPr>
              <a:xfrm>
                <a:off x="3538806" y="3989501"/>
                <a:ext cx="2384594" cy="253916"/>
                <a:chOff x="487915" y="2990560"/>
                <a:chExt cx="2501245" cy="190437"/>
              </a:xfrm>
            </p:grpSpPr>
            <p:sp>
              <p:nvSpPr>
                <p:cNvPr id="384" name="TextBox 383">
                  <a:extLst>
                    <a:ext uri="{FF2B5EF4-FFF2-40B4-BE49-F238E27FC236}">
                      <a16:creationId xmlns:a16="http://schemas.microsoft.com/office/drawing/2014/main" id="{23B64E0B-6FB0-4369-9FE8-66F222CC2F26}"/>
                    </a:ext>
                  </a:extLst>
                </p:cNvPr>
                <p:cNvSpPr txBox="1"/>
                <p:nvPr/>
              </p:nvSpPr>
              <p:spPr>
                <a:xfrm>
                  <a:off x="487915"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0</a:t>
                  </a:r>
                </a:p>
              </p:txBody>
            </p:sp>
            <p:sp>
              <p:nvSpPr>
                <p:cNvPr id="385" name="TextBox 384">
                  <a:extLst>
                    <a:ext uri="{FF2B5EF4-FFF2-40B4-BE49-F238E27FC236}">
                      <a16:creationId xmlns:a16="http://schemas.microsoft.com/office/drawing/2014/main" id="{E30C6FE7-E380-4681-94AF-E996225CDDB9}"/>
                    </a:ext>
                  </a:extLst>
                </p:cNvPr>
                <p:cNvSpPr txBox="1"/>
                <p:nvPr/>
              </p:nvSpPr>
              <p:spPr>
                <a:xfrm>
                  <a:off x="931257"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1</a:t>
                  </a:r>
                </a:p>
              </p:txBody>
            </p:sp>
            <p:sp>
              <p:nvSpPr>
                <p:cNvPr id="386" name="TextBox 385">
                  <a:extLst>
                    <a:ext uri="{FF2B5EF4-FFF2-40B4-BE49-F238E27FC236}">
                      <a16:creationId xmlns:a16="http://schemas.microsoft.com/office/drawing/2014/main" id="{6FDF1770-BFB7-4BAA-AA4C-262FB811B75E}"/>
                    </a:ext>
                  </a:extLst>
                </p:cNvPr>
                <p:cNvSpPr txBox="1"/>
                <p:nvPr/>
              </p:nvSpPr>
              <p:spPr>
                <a:xfrm>
                  <a:off x="1385859"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a:t>
                  </a:r>
                </a:p>
              </p:txBody>
            </p:sp>
            <p:sp>
              <p:nvSpPr>
                <p:cNvPr id="387" name="TextBox 386">
                  <a:extLst>
                    <a:ext uri="{FF2B5EF4-FFF2-40B4-BE49-F238E27FC236}">
                      <a16:creationId xmlns:a16="http://schemas.microsoft.com/office/drawing/2014/main" id="{BB1270B1-965A-4EB2-B5FD-6816E2748918}"/>
                    </a:ext>
                  </a:extLst>
                </p:cNvPr>
                <p:cNvSpPr txBox="1"/>
                <p:nvPr/>
              </p:nvSpPr>
              <p:spPr>
                <a:xfrm>
                  <a:off x="1823571"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a:t>
                  </a:r>
                </a:p>
              </p:txBody>
            </p:sp>
            <p:sp>
              <p:nvSpPr>
                <p:cNvPr id="388" name="TextBox 387">
                  <a:extLst>
                    <a:ext uri="{FF2B5EF4-FFF2-40B4-BE49-F238E27FC236}">
                      <a16:creationId xmlns:a16="http://schemas.microsoft.com/office/drawing/2014/main" id="{E78B91D7-E3FE-4533-9E1E-F8E015286910}"/>
                    </a:ext>
                  </a:extLst>
                </p:cNvPr>
                <p:cNvSpPr txBox="1"/>
                <p:nvPr/>
              </p:nvSpPr>
              <p:spPr>
                <a:xfrm>
                  <a:off x="226973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4</a:t>
                  </a:r>
                </a:p>
              </p:txBody>
            </p:sp>
            <p:sp>
              <p:nvSpPr>
                <p:cNvPr id="389" name="TextBox 388">
                  <a:extLst>
                    <a:ext uri="{FF2B5EF4-FFF2-40B4-BE49-F238E27FC236}">
                      <a16:creationId xmlns:a16="http://schemas.microsoft.com/office/drawing/2014/main" id="{55F35D77-D8CF-4FC8-B3C0-F69338360D5A}"/>
                    </a:ext>
                  </a:extLst>
                </p:cNvPr>
                <p:cNvSpPr txBox="1"/>
                <p:nvPr/>
              </p:nvSpPr>
              <p:spPr>
                <a:xfrm>
                  <a:off x="271307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a:t>
                  </a:r>
                </a:p>
              </p:txBody>
            </p:sp>
          </p:grpSp>
          <p:grpSp>
            <p:nvGrpSpPr>
              <p:cNvPr id="354" name="Group 382">
                <a:extLst>
                  <a:ext uri="{FF2B5EF4-FFF2-40B4-BE49-F238E27FC236}">
                    <a16:creationId xmlns:a16="http://schemas.microsoft.com/office/drawing/2014/main" id="{1C68CEEC-89F2-4B14-B604-C2A16F17CBF2}"/>
                  </a:ext>
                </a:extLst>
              </p:cNvPr>
              <p:cNvGrpSpPr/>
              <p:nvPr/>
            </p:nvGrpSpPr>
            <p:grpSpPr>
              <a:xfrm>
                <a:off x="3269866" y="1674740"/>
                <a:ext cx="420308" cy="2386928"/>
                <a:chOff x="167713" y="1237970"/>
                <a:chExt cx="440868" cy="1790196"/>
              </a:xfrm>
            </p:grpSpPr>
            <p:sp>
              <p:nvSpPr>
                <p:cNvPr id="378" name="TextBox 377">
                  <a:extLst>
                    <a:ext uri="{FF2B5EF4-FFF2-40B4-BE49-F238E27FC236}">
                      <a16:creationId xmlns:a16="http://schemas.microsoft.com/office/drawing/2014/main" id="{9BB4D60A-8CAC-4A6C-B63B-436F8E742E70}"/>
                    </a:ext>
                  </a:extLst>
                </p:cNvPr>
                <p:cNvSpPr txBox="1"/>
                <p:nvPr/>
              </p:nvSpPr>
              <p:spPr>
                <a:xfrm>
                  <a:off x="250104" y="1877874"/>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60</a:t>
                  </a:r>
                </a:p>
              </p:txBody>
            </p:sp>
            <p:sp>
              <p:nvSpPr>
                <p:cNvPr id="379" name="TextBox 378">
                  <a:extLst>
                    <a:ext uri="{FF2B5EF4-FFF2-40B4-BE49-F238E27FC236}">
                      <a16:creationId xmlns:a16="http://schemas.microsoft.com/office/drawing/2014/main" id="{CDA9A972-2264-45D7-9E70-EF556416925A}"/>
                    </a:ext>
                  </a:extLst>
                </p:cNvPr>
                <p:cNvSpPr txBox="1"/>
                <p:nvPr/>
              </p:nvSpPr>
              <p:spPr>
                <a:xfrm>
                  <a:off x="332492" y="2837729"/>
                  <a:ext cx="276089"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0</a:t>
                  </a:r>
                </a:p>
              </p:txBody>
            </p:sp>
            <p:sp>
              <p:nvSpPr>
                <p:cNvPr id="380" name="TextBox 379">
                  <a:extLst>
                    <a:ext uri="{FF2B5EF4-FFF2-40B4-BE49-F238E27FC236}">
                      <a16:creationId xmlns:a16="http://schemas.microsoft.com/office/drawing/2014/main" id="{3F3F0201-9BAE-4671-BB57-21A76C12466B}"/>
                    </a:ext>
                  </a:extLst>
                </p:cNvPr>
                <p:cNvSpPr txBox="1"/>
                <p:nvPr/>
              </p:nvSpPr>
              <p:spPr>
                <a:xfrm>
                  <a:off x="167713" y="1237970"/>
                  <a:ext cx="44086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100</a:t>
                  </a:r>
                </a:p>
              </p:txBody>
            </p:sp>
            <p:sp>
              <p:nvSpPr>
                <p:cNvPr id="381" name="TextBox 380">
                  <a:extLst>
                    <a:ext uri="{FF2B5EF4-FFF2-40B4-BE49-F238E27FC236}">
                      <a16:creationId xmlns:a16="http://schemas.microsoft.com/office/drawing/2014/main" id="{50AFC740-3C0B-4017-B462-27242D4A3BA7}"/>
                    </a:ext>
                  </a:extLst>
                </p:cNvPr>
                <p:cNvSpPr txBox="1"/>
                <p:nvPr/>
              </p:nvSpPr>
              <p:spPr>
                <a:xfrm>
                  <a:off x="250103" y="1557922"/>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80</a:t>
                  </a:r>
                </a:p>
              </p:txBody>
            </p:sp>
            <p:sp>
              <p:nvSpPr>
                <p:cNvPr id="382" name="TextBox 381">
                  <a:extLst>
                    <a:ext uri="{FF2B5EF4-FFF2-40B4-BE49-F238E27FC236}">
                      <a16:creationId xmlns:a16="http://schemas.microsoft.com/office/drawing/2014/main" id="{5C36DB9D-FD5C-4904-92A8-1DF471E43C4F}"/>
                    </a:ext>
                  </a:extLst>
                </p:cNvPr>
                <p:cNvSpPr txBox="1"/>
                <p:nvPr/>
              </p:nvSpPr>
              <p:spPr>
                <a:xfrm>
                  <a:off x="250103" y="2197826"/>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40</a:t>
                  </a:r>
                </a:p>
              </p:txBody>
            </p:sp>
            <p:sp>
              <p:nvSpPr>
                <p:cNvPr id="383" name="TextBox 382">
                  <a:extLst>
                    <a:ext uri="{FF2B5EF4-FFF2-40B4-BE49-F238E27FC236}">
                      <a16:creationId xmlns:a16="http://schemas.microsoft.com/office/drawing/2014/main" id="{539D4B50-CDE7-473E-B0E1-57B284431A14}"/>
                    </a:ext>
                  </a:extLst>
                </p:cNvPr>
                <p:cNvSpPr txBox="1"/>
                <p:nvPr/>
              </p:nvSpPr>
              <p:spPr>
                <a:xfrm>
                  <a:off x="250103" y="2517778"/>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20</a:t>
                  </a:r>
                </a:p>
              </p:txBody>
            </p:sp>
          </p:grpSp>
          <p:grpSp>
            <p:nvGrpSpPr>
              <p:cNvPr id="355" name="Group 383">
                <a:extLst>
                  <a:ext uri="{FF2B5EF4-FFF2-40B4-BE49-F238E27FC236}">
                    <a16:creationId xmlns:a16="http://schemas.microsoft.com/office/drawing/2014/main" id="{2475FB8A-83A7-4DAA-B8EE-D1110AF3B66C}"/>
                  </a:ext>
                </a:extLst>
              </p:cNvPr>
              <p:cNvGrpSpPr/>
              <p:nvPr/>
            </p:nvGrpSpPr>
            <p:grpSpPr>
              <a:xfrm>
                <a:off x="3638425" y="1800096"/>
                <a:ext cx="2268424" cy="2219491"/>
                <a:chOff x="592407" y="1328874"/>
                <a:chExt cx="2379393" cy="1664618"/>
              </a:xfrm>
            </p:grpSpPr>
            <p:cxnSp>
              <p:nvCxnSpPr>
                <p:cNvPr id="364" name="Straight Connector 363">
                  <a:extLst>
                    <a:ext uri="{FF2B5EF4-FFF2-40B4-BE49-F238E27FC236}">
                      <a16:creationId xmlns:a16="http://schemas.microsoft.com/office/drawing/2014/main" id="{CA3DF975-20DB-4740-A720-1E82EE1BD69B}"/>
                    </a:ext>
                  </a:extLst>
                </p:cNvPr>
                <p:cNvCxnSpPr/>
                <p:nvPr/>
              </p:nvCxnSpPr>
              <p:spPr>
                <a:xfrm>
                  <a:off x="628997" y="1328874"/>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a:extLst>
                    <a:ext uri="{FF2B5EF4-FFF2-40B4-BE49-F238E27FC236}">
                      <a16:creationId xmlns:a16="http://schemas.microsoft.com/office/drawing/2014/main" id="{49089509-555E-4B0B-BBAD-B814A4EC33E4}"/>
                    </a:ext>
                  </a:extLst>
                </p:cNvPr>
                <p:cNvCxnSpPr/>
                <p:nvPr/>
              </p:nvCxnSpPr>
              <p:spPr>
                <a:xfrm>
                  <a:off x="626183" y="2930216"/>
                  <a:ext cx="234561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a:extLst>
                    <a:ext uri="{FF2B5EF4-FFF2-40B4-BE49-F238E27FC236}">
                      <a16:creationId xmlns:a16="http://schemas.microsoft.com/office/drawing/2014/main" id="{AF2F9C78-6774-4A65-B3D3-E2998EBB36F9}"/>
                    </a:ext>
                  </a:extLst>
                </p:cNvPr>
                <p:cNvCxnSpPr/>
                <p:nvPr/>
              </p:nvCxnSpPr>
              <p:spPr>
                <a:xfrm>
                  <a:off x="592407" y="133374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67" name="Straight Connector 366">
                  <a:extLst>
                    <a:ext uri="{FF2B5EF4-FFF2-40B4-BE49-F238E27FC236}">
                      <a16:creationId xmlns:a16="http://schemas.microsoft.com/office/drawing/2014/main" id="{9B0EAAC1-F449-4751-9BF0-207707EC375A}"/>
                    </a:ext>
                  </a:extLst>
                </p:cNvPr>
                <p:cNvCxnSpPr/>
                <p:nvPr/>
              </p:nvCxnSpPr>
              <p:spPr>
                <a:xfrm>
                  <a:off x="592407" y="165303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a:extLst>
                    <a:ext uri="{FF2B5EF4-FFF2-40B4-BE49-F238E27FC236}">
                      <a16:creationId xmlns:a16="http://schemas.microsoft.com/office/drawing/2014/main" id="{4CB827BA-C4FD-4463-9290-3FA9BA333E41}"/>
                    </a:ext>
                  </a:extLst>
                </p:cNvPr>
                <p:cNvCxnSpPr/>
                <p:nvPr/>
              </p:nvCxnSpPr>
              <p:spPr>
                <a:xfrm>
                  <a:off x="592407" y="197233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a:extLst>
                    <a:ext uri="{FF2B5EF4-FFF2-40B4-BE49-F238E27FC236}">
                      <a16:creationId xmlns:a16="http://schemas.microsoft.com/office/drawing/2014/main" id="{769E5921-7BC5-41A0-BAA7-AA9E154A0B75}"/>
                    </a:ext>
                  </a:extLst>
                </p:cNvPr>
                <p:cNvCxnSpPr/>
                <p:nvPr/>
              </p:nvCxnSpPr>
              <p:spPr>
                <a:xfrm>
                  <a:off x="592407" y="229162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a:extLst>
                    <a:ext uri="{FF2B5EF4-FFF2-40B4-BE49-F238E27FC236}">
                      <a16:creationId xmlns:a16="http://schemas.microsoft.com/office/drawing/2014/main" id="{A9AEE437-D878-4BC7-A166-EC7F3BD8AFF4}"/>
                    </a:ext>
                  </a:extLst>
                </p:cNvPr>
                <p:cNvCxnSpPr/>
                <p:nvPr/>
              </p:nvCxnSpPr>
              <p:spPr>
                <a:xfrm>
                  <a:off x="592407" y="293021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a:extLst>
                    <a:ext uri="{FF2B5EF4-FFF2-40B4-BE49-F238E27FC236}">
                      <a16:creationId xmlns:a16="http://schemas.microsoft.com/office/drawing/2014/main" id="{79BC9B20-3FD6-47BD-8B4D-7CFA4A124337}"/>
                    </a:ext>
                  </a:extLst>
                </p:cNvPr>
                <p:cNvCxnSpPr/>
                <p:nvPr/>
              </p:nvCxnSpPr>
              <p:spPr>
                <a:xfrm rot="16200000">
                  <a:off x="597360"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a:extLst>
                    <a:ext uri="{FF2B5EF4-FFF2-40B4-BE49-F238E27FC236}">
                      <a16:creationId xmlns:a16="http://schemas.microsoft.com/office/drawing/2014/main" id="{2826C0F1-C096-42C8-84FE-04AB3B295EA3}"/>
                    </a:ext>
                  </a:extLst>
                </p:cNvPr>
                <p:cNvCxnSpPr/>
                <p:nvPr/>
              </p:nvCxnSpPr>
              <p:spPr>
                <a:xfrm>
                  <a:off x="592407" y="261092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a:extLst>
                    <a:ext uri="{FF2B5EF4-FFF2-40B4-BE49-F238E27FC236}">
                      <a16:creationId xmlns:a16="http://schemas.microsoft.com/office/drawing/2014/main" id="{1E05B2D3-C3E7-4B3E-8109-C083936C2072}"/>
                    </a:ext>
                  </a:extLst>
                </p:cNvPr>
                <p:cNvCxnSpPr/>
                <p:nvPr/>
              </p:nvCxnSpPr>
              <p:spPr>
                <a:xfrm rot="16200000">
                  <a:off x="104151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a:extLst>
                    <a:ext uri="{FF2B5EF4-FFF2-40B4-BE49-F238E27FC236}">
                      <a16:creationId xmlns:a16="http://schemas.microsoft.com/office/drawing/2014/main" id="{E5597CC0-2247-4F47-9A88-F6B3654E06AC}"/>
                    </a:ext>
                  </a:extLst>
                </p:cNvPr>
                <p:cNvCxnSpPr/>
                <p:nvPr/>
              </p:nvCxnSpPr>
              <p:spPr>
                <a:xfrm rot="16200000">
                  <a:off x="1485665"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a:extLst>
                    <a:ext uri="{FF2B5EF4-FFF2-40B4-BE49-F238E27FC236}">
                      <a16:creationId xmlns:a16="http://schemas.microsoft.com/office/drawing/2014/main" id="{AA6F69E9-E560-41D3-BBCB-BE969E585E0A}"/>
                    </a:ext>
                  </a:extLst>
                </p:cNvPr>
                <p:cNvCxnSpPr/>
                <p:nvPr/>
              </p:nvCxnSpPr>
              <p:spPr>
                <a:xfrm rot="16200000">
                  <a:off x="1929817"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a:extLst>
                    <a:ext uri="{FF2B5EF4-FFF2-40B4-BE49-F238E27FC236}">
                      <a16:creationId xmlns:a16="http://schemas.microsoft.com/office/drawing/2014/main" id="{A3FB9F38-4507-43FB-A762-AF70E71C046C}"/>
                    </a:ext>
                  </a:extLst>
                </p:cNvPr>
                <p:cNvCxnSpPr/>
                <p:nvPr/>
              </p:nvCxnSpPr>
              <p:spPr>
                <a:xfrm rot="16200000">
                  <a:off x="2373969"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377" name="Straight Connector 376">
                  <a:extLst>
                    <a:ext uri="{FF2B5EF4-FFF2-40B4-BE49-F238E27FC236}">
                      <a16:creationId xmlns:a16="http://schemas.microsoft.com/office/drawing/2014/main" id="{0C7ADD6B-4E1E-404F-A04B-CF341F75C4D5}"/>
                    </a:ext>
                  </a:extLst>
                </p:cNvPr>
                <p:cNvCxnSpPr/>
                <p:nvPr/>
              </p:nvCxnSpPr>
              <p:spPr>
                <a:xfrm rot="16200000">
                  <a:off x="281812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356" name="TextBox 5">
                <a:extLst>
                  <a:ext uri="{FF2B5EF4-FFF2-40B4-BE49-F238E27FC236}">
                    <a16:creationId xmlns:a16="http://schemas.microsoft.com/office/drawing/2014/main" id="{69A1F9AA-D5B1-4706-8075-48CB21CAF6A3}"/>
                  </a:ext>
                </a:extLst>
              </p:cNvPr>
              <p:cNvSpPr txBox="1"/>
              <p:nvPr/>
            </p:nvSpPr>
            <p:spPr>
              <a:xfrm>
                <a:off x="5331945" y="3643939"/>
                <a:ext cx="691215" cy="253916"/>
              </a:xfrm>
              <a:prstGeom prst="rect">
                <a:avLst/>
              </a:prstGeom>
              <a:noFill/>
              <a:effectLst/>
            </p:spPr>
            <p:txBody>
              <a:bodyPr wrap="none" rtlCol="0" anchor="b" anchorCtr="0">
                <a:spAutoFit/>
              </a:bodyPr>
              <a:lstStyle/>
              <a:p>
                <a:pPr defTabSz="914378">
                  <a:defRPr/>
                </a:pPr>
                <a:r>
                  <a:rPr lang="en-US" sz="1050" dirty="0">
                    <a:latin typeface="Franklin Gothic Book" panose="020B0503020102020204" pitchFamily="34" charset="0"/>
                    <a:ea typeface="MS PGothic" pitchFamily="34" charset="-128"/>
                  </a:rPr>
                  <a:t>P&lt;0.800</a:t>
                </a:r>
              </a:p>
            </p:txBody>
          </p:sp>
          <p:grpSp>
            <p:nvGrpSpPr>
              <p:cNvPr id="357" name="Group 387">
                <a:extLst>
                  <a:ext uri="{FF2B5EF4-FFF2-40B4-BE49-F238E27FC236}">
                    <a16:creationId xmlns:a16="http://schemas.microsoft.com/office/drawing/2014/main" id="{E599E091-0CBE-4216-821F-C9910B8E4335}"/>
                  </a:ext>
                </a:extLst>
              </p:cNvPr>
              <p:cNvGrpSpPr/>
              <p:nvPr/>
            </p:nvGrpSpPr>
            <p:grpSpPr>
              <a:xfrm>
                <a:off x="3718466" y="3233152"/>
                <a:ext cx="1725270" cy="604110"/>
                <a:chOff x="676363" y="2403680"/>
                <a:chExt cx="1809668" cy="453085"/>
              </a:xfrm>
            </p:grpSpPr>
            <p:sp>
              <p:nvSpPr>
                <p:cNvPr id="358" name="TextBox 5">
                  <a:extLst>
                    <a:ext uri="{FF2B5EF4-FFF2-40B4-BE49-F238E27FC236}">
                      <a16:creationId xmlns:a16="http://schemas.microsoft.com/office/drawing/2014/main" id="{F828D8A6-C38F-4B7B-A182-4A39DF6F1D33}"/>
                    </a:ext>
                  </a:extLst>
                </p:cNvPr>
                <p:cNvSpPr txBox="1"/>
                <p:nvPr/>
              </p:nvSpPr>
              <p:spPr>
                <a:xfrm>
                  <a:off x="900371" y="2403680"/>
                  <a:ext cx="1585660" cy="453085"/>
                </a:xfrm>
                <a:prstGeom prst="rect">
                  <a:avLst/>
                </a:prstGeom>
                <a:noFill/>
                <a:effectLst/>
              </p:spPr>
              <p:txBody>
                <a:bodyPr wrap="square" numCol="1" rtlCol="0" anchor="b" anchorCtr="0">
                  <a:spAutoFit/>
                </a:bodyPr>
                <a:lstStyle/>
                <a:p>
                  <a:pPr defTabSz="914378">
                    <a:defRPr/>
                  </a:pPr>
                  <a:r>
                    <a:rPr lang="en-US" sz="1050" dirty="0">
                      <a:latin typeface="Franklin Gothic Book" panose="020B0503020102020204" pitchFamily="34" charset="0"/>
                      <a:ea typeface="MS PGothic" pitchFamily="34" charset="-128"/>
                    </a:rPr>
                    <a:t>Meets 3 low risk criteria</a:t>
                  </a:r>
                </a:p>
                <a:p>
                  <a:pPr defTabSz="914378">
                    <a:defRPr/>
                  </a:pPr>
                  <a:r>
                    <a:rPr lang="en-US" sz="1050" dirty="0">
                      <a:latin typeface="Franklin Gothic Book" panose="020B0503020102020204" pitchFamily="34" charset="0"/>
                      <a:ea typeface="MS PGothic" pitchFamily="34" charset="-128"/>
                    </a:rPr>
                    <a:t>Meets 2 low risk criteria</a:t>
                  </a:r>
                </a:p>
                <a:p>
                  <a:pPr defTabSz="914378">
                    <a:defRPr/>
                  </a:pPr>
                  <a:r>
                    <a:rPr lang="en-US" sz="1050" dirty="0">
                      <a:latin typeface="Franklin Gothic Book" panose="020B0503020102020204" pitchFamily="34" charset="0"/>
                      <a:ea typeface="MS PGothic" pitchFamily="34" charset="-128"/>
                    </a:rPr>
                    <a:t>Meets 1 low risk criterion</a:t>
                  </a:r>
                </a:p>
                <a:p>
                  <a:pPr defTabSz="914378">
                    <a:defRPr/>
                  </a:pPr>
                  <a:r>
                    <a:rPr lang="en-US" sz="1050" dirty="0">
                      <a:latin typeface="Franklin Gothic Book" panose="020B0503020102020204" pitchFamily="34" charset="0"/>
                      <a:ea typeface="MS PGothic" pitchFamily="34" charset="-128"/>
                    </a:rPr>
                    <a:t>Meets 0 low risk criteria</a:t>
                  </a:r>
                </a:p>
              </p:txBody>
            </p:sp>
            <p:grpSp>
              <p:nvGrpSpPr>
                <p:cNvPr id="359" name="Group 393">
                  <a:extLst>
                    <a:ext uri="{FF2B5EF4-FFF2-40B4-BE49-F238E27FC236}">
                      <a16:creationId xmlns:a16="http://schemas.microsoft.com/office/drawing/2014/main" id="{1C671E3C-8885-4CD0-82EB-7B7AF134D522}"/>
                    </a:ext>
                  </a:extLst>
                </p:cNvPr>
                <p:cNvGrpSpPr/>
                <p:nvPr/>
              </p:nvGrpSpPr>
              <p:grpSpPr>
                <a:xfrm>
                  <a:off x="676363" y="2485625"/>
                  <a:ext cx="190409" cy="298399"/>
                  <a:chOff x="700179" y="2476099"/>
                  <a:chExt cx="109771" cy="298399"/>
                </a:xfrm>
              </p:grpSpPr>
              <p:cxnSp>
                <p:nvCxnSpPr>
                  <p:cNvPr id="360" name="Straight Connector 359">
                    <a:extLst>
                      <a:ext uri="{FF2B5EF4-FFF2-40B4-BE49-F238E27FC236}">
                        <a16:creationId xmlns:a16="http://schemas.microsoft.com/office/drawing/2014/main" id="{843032B0-B50F-4F9A-A2B8-7D74F6B1ED81}"/>
                      </a:ext>
                    </a:extLst>
                  </p:cNvPr>
                  <p:cNvCxnSpPr/>
                  <p:nvPr/>
                </p:nvCxnSpPr>
                <p:spPr>
                  <a:xfrm flipH="1">
                    <a:off x="700179" y="2476099"/>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a:extLst>
                      <a:ext uri="{FF2B5EF4-FFF2-40B4-BE49-F238E27FC236}">
                        <a16:creationId xmlns:a16="http://schemas.microsoft.com/office/drawing/2014/main" id="{04910AE1-5610-454F-A354-ED22B41CC8DE}"/>
                      </a:ext>
                    </a:extLst>
                  </p:cNvPr>
                  <p:cNvCxnSpPr/>
                  <p:nvPr/>
                </p:nvCxnSpPr>
                <p:spPr>
                  <a:xfrm flipH="1">
                    <a:off x="700179" y="2576550"/>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a:extLst>
                      <a:ext uri="{FF2B5EF4-FFF2-40B4-BE49-F238E27FC236}">
                        <a16:creationId xmlns:a16="http://schemas.microsoft.com/office/drawing/2014/main" id="{CEDBF8FB-4BBA-4BAB-A0ED-94E52F9E0EFF}"/>
                      </a:ext>
                    </a:extLst>
                  </p:cNvPr>
                  <p:cNvCxnSpPr/>
                  <p:nvPr/>
                </p:nvCxnSpPr>
                <p:spPr>
                  <a:xfrm flipH="1">
                    <a:off x="700179" y="2683091"/>
                    <a:ext cx="109771"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a:extLst>
                      <a:ext uri="{FF2B5EF4-FFF2-40B4-BE49-F238E27FC236}">
                        <a16:creationId xmlns:a16="http://schemas.microsoft.com/office/drawing/2014/main" id="{E75C380E-C2F7-4306-B42D-2AB8D8EF4F7F}"/>
                      </a:ext>
                    </a:extLst>
                  </p:cNvPr>
                  <p:cNvCxnSpPr/>
                  <p:nvPr/>
                </p:nvCxnSpPr>
                <p:spPr>
                  <a:xfrm flipH="1">
                    <a:off x="700179" y="2774498"/>
                    <a:ext cx="109771" cy="0"/>
                  </a:xfrm>
                  <a:prstGeom prst="line">
                    <a:avLst/>
                  </a:prstGeom>
                  <a:ln w="19050">
                    <a:solidFill>
                      <a:schemeClr val="tx2"/>
                    </a:solidFill>
                    <a:prstDash val="solid"/>
                  </a:ln>
                  <a:effectLst/>
                </p:spPr>
                <p:style>
                  <a:lnRef idx="2">
                    <a:schemeClr val="accent1"/>
                  </a:lnRef>
                  <a:fillRef idx="0">
                    <a:schemeClr val="accent1"/>
                  </a:fillRef>
                  <a:effectRef idx="1">
                    <a:schemeClr val="accent1"/>
                  </a:effectRef>
                  <a:fontRef idx="minor">
                    <a:schemeClr val="tx1"/>
                  </a:fontRef>
                </p:style>
              </p:cxnSp>
            </p:grpSp>
          </p:grpSp>
        </p:grpSp>
        <p:sp>
          <p:nvSpPr>
            <p:cNvPr id="349" name="Freeform 345">
              <a:extLst>
                <a:ext uri="{FF2B5EF4-FFF2-40B4-BE49-F238E27FC236}">
                  <a16:creationId xmlns:a16="http://schemas.microsoft.com/office/drawing/2014/main" id="{6AF1FAA5-A01B-4DF7-93DA-9CEF3B0E39A9}"/>
                </a:ext>
              </a:extLst>
            </p:cNvPr>
            <p:cNvSpPr/>
            <p:nvPr/>
          </p:nvSpPr>
          <p:spPr>
            <a:xfrm>
              <a:off x="4010025" y="1859604"/>
              <a:ext cx="1783080" cy="464820"/>
            </a:xfrm>
            <a:custGeom>
              <a:avLst/>
              <a:gdLst>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20015 w 1783080"/>
                <a:gd name="connsiteY15" fmla="*/ 0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0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8740 w 1783080"/>
                <a:gd name="connsiteY3" fmla="*/ 18097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9070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058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0585 w 1783080"/>
                <a:gd name="connsiteY9" fmla="*/ 68580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4395 w 1783080"/>
                <a:gd name="connsiteY9" fmla="*/ 68580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83080" h="348615">
                  <a:moveTo>
                    <a:pt x="1783080" y="348615"/>
                  </a:moveTo>
                  <a:lnTo>
                    <a:pt x="1783080" y="232410"/>
                  </a:lnTo>
                  <a:lnTo>
                    <a:pt x="1344930" y="234315"/>
                  </a:lnTo>
                  <a:lnTo>
                    <a:pt x="1343025" y="184785"/>
                  </a:lnTo>
                  <a:lnTo>
                    <a:pt x="1316355" y="180975"/>
                  </a:lnTo>
                  <a:lnTo>
                    <a:pt x="1316355" y="121920"/>
                  </a:lnTo>
                  <a:lnTo>
                    <a:pt x="1042035" y="123825"/>
                  </a:lnTo>
                  <a:lnTo>
                    <a:pt x="1042035" y="93345"/>
                  </a:lnTo>
                  <a:lnTo>
                    <a:pt x="874395" y="93345"/>
                  </a:lnTo>
                  <a:lnTo>
                    <a:pt x="874395" y="68580"/>
                  </a:lnTo>
                  <a:lnTo>
                    <a:pt x="653415" y="66675"/>
                  </a:lnTo>
                  <a:lnTo>
                    <a:pt x="651510" y="51435"/>
                  </a:lnTo>
                  <a:lnTo>
                    <a:pt x="348615" y="51435"/>
                  </a:lnTo>
                  <a:lnTo>
                    <a:pt x="348615" y="26670"/>
                  </a:lnTo>
                  <a:lnTo>
                    <a:pt x="114300" y="22860"/>
                  </a:lnTo>
                  <a:lnTo>
                    <a:pt x="110490" y="1905"/>
                  </a:lnTo>
                  <a:lnTo>
                    <a:pt x="0" y="0"/>
                  </a:lnTo>
                </a:path>
              </a:pathLst>
            </a:custGeom>
            <a:ln w="19050">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50" name="Freeform 346">
              <a:extLst>
                <a:ext uri="{FF2B5EF4-FFF2-40B4-BE49-F238E27FC236}">
                  <a16:creationId xmlns:a16="http://schemas.microsoft.com/office/drawing/2014/main" id="{41772EEA-C34D-483E-85F9-344013EFE389}"/>
                </a:ext>
              </a:extLst>
            </p:cNvPr>
            <p:cNvSpPr/>
            <p:nvPr/>
          </p:nvSpPr>
          <p:spPr>
            <a:xfrm>
              <a:off x="3676650" y="1803724"/>
              <a:ext cx="2120265" cy="76200"/>
            </a:xfrm>
            <a:custGeom>
              <a:avLst/>
              <a:gdLst>
                <a:gd name="connsiteX0" fmla="*/ 2120265 w 2120265"/>
                <a:gd name="connsiteY0" fmla="*/ 57150 h 57150"/>
                <a:gd name="connsiteX1" fmla="*/ 1402080 w 2120265"/>
                <a:gd name="connsiteY1" fmla="*/ 57150 h 57150"/>
                <a:gd name="connsiteX2" fmla="*/ 1402080 w 2120265"/>
                <a:gd name="connsiteY2" fmla="*/ 28575 h 57150"/>
                <a:gd name="connsiteX3" fmla="*/ 1022985 w 2120265"/>
                <a:gd name="connsiteY3" fmla="*/ 26670 h 57150"/>
                <a:gd name="connsiteX4" fmla="*/ 1021080 w 2120265"/>
                <a:gd name="connsiteY4" fmla="*/ 0 h 57150"/>
                <a:gd name="connsiteX5" fmla="*/ 0 w 2120265"/>
                <a:gd name="connsiteY5" fmla="*/ 0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0265" h="57150">
                  <a:moveTo>
                    <a:pt x="2120265" y="57150"/>
                  </a:moveTo>
                  <a:lnTo>
                    <a:pt x="1402080" y="57150"/>
                  </a:lnTo>
                  <a:lnTo>
                    <a:pt x="1402080" y="28575"/>
                  </a:lnTo>
                  <a:lnTo>
                    <a:pt x="1022985" y="26670"/>
                  </a:lnTo>
                  <a:lnTo>
                    <a:pt x="1021080" y="0"/>
                  </a:lnTo>
                  <a:lnTo>
                    <a:pt x="0" y="0"/>
                  </a:lnTo>
                </a:path>
              </a:pathLst>
            </a:custGeom>
            <a:ln w="19050">
              <a:solidFill>
                <a:srgbClr val="00B0F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grpSp>
      <p:grpSp>
        <p:nvGrpSpPr>
          <p:cNvPr id="487" name="Group 486">
            <a:extLst>
              <a:ext uri="{FF2B5EF4-FFF2-40B4-BE49-F238E27FC236}">
                <a16:creationId xmlns:a16="http://schemas.microsoft.com/office/drawing/2014/main" id="{F78D5932-D911-4600-A716-169CFD1C370A}"/>
              </a:ext>
            </a:extLst>
          </p:cNvPr>
          <p:cNvGrpSpPr/>
          <p:nvPr/>
        </p:nvGrpSpPr>
        <p:grpSpPr>
          <a:xfrm>
            <a:off x="1175699" y="1656899"/>
            <a:ext cx="3330395" cy="3423390"/>
            <a:chOff x="126555" y="1684072"/>
            <a:chExt cx="2941261" cy="2711060"/>
          </a:xfrm>
        </p:grpSpPr>
        <p:sp>
          <p:nvSpPr>
            <p:cNvPr id="488" name="TextBox 487">
              <a:extLst>
                <a:ext uri="{FF2B5EF4-FFF2-40B4-BE49-F238E27FC236}">
                  <a16:creationId xmlns:a16="http://schemas.microsoft.com/office/drawing/2014/main" id="{A2F27442-AC3B-42B0-8C09-4AB756B58314}"/>
                </a:ext>
              </a:extLst>
            </p:cNvPr>
            <p:cNvSpPr txBox="1"/>
            <p:nvPr/>
          </p:nvSpPr>
          <p:spPr>
            <a:xfrm rot="16200000">
              <a:off x="-817295" y="2750436"/>
              <a:ext cx="2141616" cy="253916"/>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Survival (%)</a:t>
              </a:r>
            </a:p>
          </p:txBody>
        </p:sp>
        <p:sp>
          <p:nvSpPr>
            <p:cNvPr id="489" name="TextBox 488">
              <a:extLst>
                <a:ext uri="{FF2B5EF4-FFF2-40B4-BE49-F238E27FC236}">
                  <a16:creationId xmlns:a16="http://schemas.microsoft.com/office/drawing/2014/main" id="{E606887D-2869-4328-9884-AEE227EE3AD2}"/>
                </a:ext>
              </a:extLst>
            </p:cNvPr>
            <p:cNvSpPr txBox="1"/>
            <p:nvPr/>
          </p:nvSpPr>
          <p:spPr>
            <a:xfrm>
              <a:off x="631451" y="4141216"/>
              <a:ext cx="2149391" cy="253916"/>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Years</a:t>
              </a:r>
            </a:p>
          </p:txBody>
        </p:sp>
        <p:grpSp>
          <p:nvGrpSpPr>
            <p:cNvPr id="490" name="Group 236">
              <a:extLst>
                <a:ext uri="{FF2B5EF4-FFF2-40B4-BE49-F238E27FC236}">
                  <a16:creationId xmlns:a16="http://schemas.microsoft.com/office/drawing/2014/main" id="{874D1564-E238-4ADE-9EC2-5031F3EC7695}"/>
                </a:ext>
              </a:extLst>
            </p:cNvPr>
            <p:cNvGrpSpPr/>
            <p:nvPr/>
          </p:nvGrpSpPr>
          <p:grpSpPr>
            <a:xfrm>
              <a:off x="523780" y="3989502"/>
              <a:ext cx="2384594" cy="253916"/>
              <a:chOff x="487915" y="2990560"/>
              <a:chExt cx="2501245" cy="190437"/>
            </a:xfrm>
          </p:grpSpPr>
          <p:sp>
            <p:nvSpPr>
              <p:cNvPr id="521" name="TextBox 520">
                <a:extLst>
                  <a:ext uri="{FF2B5EF4-FFF2-40B4-BE49-F238E27FC236}">
                    <a16:creationId xmlns:a16="http://schemas.microsoft.com/office/drawing/2014/main" id="{31196D07-3EC4-40EE-AEFE-57A0001A9024}"/>
                  </a:ext>
                </a:extLst>
              </p:cNvPr>
              <p:cNvSpPr txBox="1"/>
              <p:nvPr/>
            </p:nvSpPr>
            <p:spPr>
              <a:xfrm>
                <a:off x="487915"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0</a:t>
                </a:r>
              </a:p>
            </p:txBody>
          </p:sp>
          <p:sp>
            <p:nvSpPr>
              <p:cNvPr id="522" name="TextBox 521">
                <a:extLst>
                  <a:ext uri="{FF2B5EF4-FFF2-40B4-BE49-F238E27FC236}">
                    <a16:creationId xmlns:a16="http://schemas.microsoft.com/office/drawing/2014/main" id="{7EEF42FB-CFE6-4DF4-AB94-5B85359FD13A}"/>
                  </a:ext>
                </a:extLst>
              </p:cNvPr>
              <p:cNvSpPr txBox="1"/>
              <p:nvPr/>
            </p:nvSpPr>
            <p:spPr>
              <a:xfrm>
                <a:off x="931257"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1</a:t>
                </a:r>
              </a:p>
            </p:txBody>
          </p:sp>
          <p:sp>
            <p:nvSpPr>
              <p:cNvPr id="523" name="TextBox 522">
                <a:extLst>
                  <a:ext uri="{FF2B5EF4-FFF2-40B4-BE49-F238E27FC236}">
                    <a16:creationId xmlns:a16="http://schemas.microsoft.com/office/drawing/2014/main" id="{0B785BC2-97CD-4EDE-A106-A09595752D73}"/>
                  </a:ext>
                </a:extLst>
              </p:cNvPr>
              <p:cNvSpPr txBox="1"/>
              <p:nvPr/>
            </p:nvSpPr>
            <p:spPr>
              <a:xfrm>
                <a:off x="1385859"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a:t>
                </a:r>
              </a:p>
            </p:txBody>
          </p:sp>
          <p:sp>
            <p:nvSpPr>
              <p:cNvPr id="524" name="TextBox 523">
                <a:extLst>
                  <a:ext uri="{FF2B5EF4-FFF2-40B4-BE49-F238E27FC236}">
                    <a16:creationId xmlns:a16="http://schemas.microsoft.com/office/drawing/2014/main" id="{187D4842-5924-4701-8AED-B95E13DFC125}"/>
                  </a:ext>
                </a:extLst>
              </p:cNvPr>
              <p:cNvSpPr txBox="1"/>
              <p:nvPr/>
            </p:nvSpPr>
            <p:spPr>
              <a:xfrm>
                <a:off x="1823571"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a:t>
                </a:r>
              </a:p>
            </p:txBody>
          </p:sp>
          <p:sp>
            <p:nvSpPr>
              <p:cNvPr id="525" name="TextBox 524">
                <a:extLst>
                  <a:ext uri="{FF2B5EF4-FFF2-40B4-BE49-F238E27FC236}">
                    <a16:creationId xmlns:a16="http://schemas.microsoft.com/office/drawing/2014/main" id="{98C9C386-7D35-4C97-A8CF-EEB401E25502}"/>
                  </a:ext>
                </a:extLst>
              </p:cNvPr>
              <p:cNvSpPr txBox="1"/>
              <p:nvPr/>
            </p:nvSpPr>
            <p:spPr>
              <a:xfrm>
                <a:off x="226973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4</a:t>
                </a:r>
              </a:p>
            </p:txBody>
          </p:sp>
          <p:sp>
            <p:nvSpPr>
              <p:cNvPr id="526" name="TextBox 525">
                <a:extLst>
                  <a:ext uri="{FF2B5EF4-FFF2-40B4-BE49-F238E27FC236}">
                    <a16:creationId xmlns:a16="http://schemas.microsoft.com/office/drawing/2014/main" id="{0A1024F0-42B9-4903-AF51-2BC68B1756FD}"/>
                  </a:ext>
                </a:extLst>
              </p:cNvPr>
              <p:cNvSpPr txBox="1"/>
              <p:nvPr/>
            </p:nvSpPr>
            <p:spPr>
              <a:xfrm>
                <a:off x="271307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a:t>
                </a:r>
              </a:p>
            </p:txBody>
          </p:sp>
        </p:grpSp>
        <p:grpSp>
          <p:nvGrpSpPr>
            <p:cNvPr id="491" name="Group 227">
              <a:extLst>
                <a:ext uri="{FF2B5EF4-FFF2-40B4-BE49-F238E27FC236}">
                  <a16:creationId xmlns:a16="http://schemas.microsoft.com/office/drawing/2014/main" id="{90C40589-24EA-4E92-ADF2-DFF67D85983C}"/>
                </a:ext>
              </a:extLst>
            </p:cNvPr>
            <p:cNvGrpSpPr/>
            <p:nvPr/>
          </p:nvGrpSpPr>
          <p:grpSpPr>
            <a:xfrm>
              <a:off x="254840" y="1684072"/>
              <a:ext cx="420308" cy="2386928"/>
              <a:chOff x="167713" y="1237970"/>
              <a:chExt cx="440868" cy="1790196"/>
            </a:xfrm>
          </p:grpSpPr>
          <p:sp>
            <p:nvSpPr>
              <p:cNvPr id="515" name="TextBox 514">
                <a:extLst>
                  <a:ext uri="{FF2B5EF4-FFF2-40B4-BE49-F238E27FC236}">
                    <a16:creationId xmlns:a16="http://schemas.microsoft.com/office/drawing/2014/main" id="{E60BE6EE-8196-4C81-99B7-68E587AE5032}"/>
                  </a:ext>
                </a:extLst>
              </p:cNvPr>
              <p:cNvSpPr txBox="1"/>
              <p:nvPr/>
            </p:nvSpPr>
            <p:spPr>
              <a:xfrm>
                <a:off x="250104" y="1877874"/>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60</a:t>
                </a:r>
              </a:p>
            </p:txBody>
          </p:sp>
          <p:sp>
            <p:nvSpPr>
              <p:cNvPr id="516" name="TextBox 515">
                <a:extLst>
                  <a:ext uri="{FF2B5EF4-FFF2-40B4-BE49-F238E27FC236}">
                    <a16:creationId xmlns:a16="http://schemas.microsoft.com/office/drawing/2014/main" id="{AA743657-BD3D-4FFE-A2E3-3D4A91C5670E}"/>
                  </a:ext>
                </a:extLst>
              </p:cNvPr>
              <p:cNvSpPr txBox="1"/>
              <p:nvPr/>
            </p:nvSpPr>
            <p:spPr>
              <a:xfrm>
                <a:off x="332492" y="2837729"/>
                <a:ext cx="276089"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0</a:t>
                </a:r>
              </a:p>
            </p:txBody>
          </p:sp>
          <p:sp>
            <p:nvSpPr>
              <p:cNvPr id="517" name="TextBox 516">
                <a:extLst>
                  <a:ext uri="{FF2B5EF4-FFF2-40B4-BE49-F238E27FC236}">
                    <a16:creationId xmlns:a16="http://schemas.microsoft.com/office/drawing/2014/main" id="{02099257-265A-4FF9-B873-B6518247484B}"/>
                  </a:ext>
                </a:extLst>
              </p:cNvPr>
              <p:cNvSpPr txBox="1"/>
              <p:nvPr/>
            </p:nvSpPr>
            <p:spPr>
              <a:xfrm>
                <a:off x="167713" y="1237970"/>
                <a:ext cx="44086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100</a:t>
                </a:r>
              </a:p>
            </p:txBody>
          </p:sp>
          <p:sp>
            <p:nvSpPr>
              <p:cNvPr id="518" name="TextBox 517">
                <a:extLst>
                  <a:ext uri="{FF2B5EF4-FFF2-40B4-BE49-F238E27FC236}">
                    <a16:creationId xmlns:a16="http://schemas.microsoft.com/office/drawing/2014/main" id="{401D96AE-D897-4B88-A5EB-E5FDDE55736C}"/>
                  </a:ext>
                </a:extLst>
              </p:cNvPr>
              <p:cNvSpPr txBox="1"/>
              <p:nvPr/>
            </p:nvSpPr>
            <p:spPr>
              <a:xfrm>
                <a:off x="250103" y="1557922"/>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80</a:t>
                </a:r>
              </a:p>
            </p:txBody>
          </p:sp>
          <p:sp>
            <p:nvSpPr>
              <p:cNvPr id="519" name="TextBox 518">
                <a:extLst>
                  <a:ext uri="{FF2B5EF4-FFF2-40B4-BE49-F238E27FC236}">
                    <a16:creationId xmlns:a16="http://schemas.microsoft.com/office/drawing/2014/main" id="{E0ACCC78-E45D-41A9-AE63-79C7BAC0B4E8}"/>
                  </a:ext>
                </a:extLst>
              </p:cNvPr>
              <p:cNvSpPr txBox="1"/>
              <p:nvPr/>
            </p:nvSpPr>
            <p:spPr>
              <a:xfrm>
                <a:off x="250103" y="2197826"/>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40</a:t>
                </a:r>
              </a:p>
            </p:txBody>
          </p:sp>
          <p:sp>
            <p:nvSpPr>
              <p:cNvPr id="520" name="TextBox 519">
                <a:extLst>
                  <a:ext uri="{FF2B5EF4-FFF2-40B4-BE49-F238E27FC236}">
                    <a16:creationId xmlns:a16="http://schemas.microsoft.com/office/drawing/2014/main" id="{C3C79474-9724-4443-A4A7-28367F28542F}"/>
                  </a:ext>
                </a:extLst>
              </p:cNvPr>
              <p:cNvSpPr txBox="1"/>
              <p:nvPr/>
            </p:nvSpPr>
            <p:spPr>
              <a:xfrm>
                <a:off x="250103" y="2517778"/>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20</a:t>
                </a:r>
              </a:p>
            </p:txBody>
          </p:sp>
        </p:grpSp>
        <p:grpSp>
          <p:nvGrpSpPr>
            <p:cNvPr id="492" name="Group 226">
              <a:extLst>
                <a:ext uri="{FF2B5EF4-FFF2-40B4-BE49-F238E27FC236}">
                  <a16:creationId xmlns:a16="http://schemas.microsoft.com/office/drawing/2014/main" id="{188DA273-2CEA-470F-8143-B903F1831DD5}"/>
                </a:ext>
              </a:extLst>
            </p:cNvPr>
            <p:cNvGrpSpPr/>
            <p:nvPr/>
          </p:nvGrpSpPr>
          <p:grpSpPr>
            <a:xfrm>
              <a:off x="623399" y="1800097"/>
              <a:ext cx="2268424" cy="2219491"/>
              <a:chOff x="592407" y="1328874"/>
              <a:chExt cx="2379393" cy="1664618"/>
            </a:xfrm>
          </p:grpSpPr>
          <p:cxnSp>
            <p:nvCxnSpPr>
              <p:cNvPr id="501" name="Straight Connector 500">
                <a:extLst>
                  <a:ext uri="{FF2B5EF4-FFF2-40B4-BE49-F238E27FC236}">
                    <a16:creationId xmlns:a16="http://schemas.microsoft.com/office/drawing/2014/main" id="{A4D6E353-8380-4597-A31C-DEA03CF29E77}"/>
                  </a:ext>
                </a:extLst>
              </p:cNvPr>
              <p:cNvCxnSpPr/>
              <p:nvPr/>
            </p:nvCxnSpPr>
            <p:spPr>
              <a:xfrm>
                <a:off x="628997" y="1328874"/>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2" name="Straight Connector 501">
                <a:extLst>
                  <a:ext uri="{FF2B5EF4-FFF2-40B4-BE49-F238E27FC236}">
                    <a16:creationId xmlns:a16="http://schemas.microsoft.com/office/drawing/2014/main" id="{3B61000C-350A-49AD-BABB-82B2BF52DD23}"/>
                  </a:ext>
                </a:extLst>
              </p:cNvPr>
              <p:cNvCxnSpPr/>
              <p:nvPr/>
            </p:nvCxnSpPr>
            <p:spPr>
              <a:xfrm>
                <a:off x="626183" y="2930216"/>
                <a:ext cx="234561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3" name="Straight Connector 502">
                <a:extLst>
                  <a:ext uri="{FF2B5EF4-FFF2-40B4-BE49-F238E27FC236}">
                    <a16:creationId xmlns:a16="http://schemas.microsoft.com/office/drawing/2014/main" id="{ACCC7E5D-CCC1-45D1-BAE8-DC1ADA87E7C7}"/>
                  </a:ext>
                </a:extLst>
              </p:cNvPr>
              <p:cNvCxnSpPr/>
              <p:nvPr/>
            </p:nvCxnSpPr>
            <p:spPr>
              <a:xfrm>
                <a:off x="592407" y="133374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4" name="Straight Connector 503">
                <a:extLst>
                  <a:ext uri="{FF2B5EF4-FFF2-40B4-BE49-F238E27FC236}">
                    <a16:creationId xmlns:a16="http://schemas.microsoft.com/office/drawing/2014/main" id="{CCA279CF-94A9-4B38-9B85-04A7F7EFC771}"/>
                  </a:ext>
                </a:extLst>
              </p:cNvPr>
              <p:cNvCxnSpPr/>
              <p:nvPr/>
            </p:nvCxnSpPr>
            <p:spPr>
              <a:xfrm>
                <a:off x="592407" y="165303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5" name="Straight Connector 504">
                <a:extLst>
                  <a:ext uri="{FF2B5EF4-FFF2-40B4-BE49-F238E27FC236}">
                    <a16:creationId xmlns:a16="http://schemas.microsoft.com/office/drawing/2014/main" id="{ED9D6CCC-731E-49C4-B3B5-57E0A04676CA}"/>
                  </a:ext>
                </a:extLst>
              </p:cNvPr>
              <p:cNvCxnSpPr/>
              <p:nvPr/>
            </p:nvCxnSpPr>
            <p:spPr>
              <a:xfrm>
                <a:off x="592407" y="197233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6" name="Straight Connector 505">
                <a:extLst>
                  <a:ext uri="{FF2B5EF4-FFF2-40B4-BE49-F238E27FC236}">
                    <a16:creationId xmlns:a16="http://schemas.microsoft.com/office/drawing/2014/main" id="{A464076C-D94B-4D2E-8954-44BB88C0879A}"/>
                  </a:ext>
                </a:extLst>
              </p:cNvPr>
              <p:cNvCxnSpPr/>
              <p:nvPr/>
            </p:nvCxnSpPr>
            <p:spPr>
              <a:xfrm>
                <a:off x="592407" y="229162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7" name="Straight Connector 506">
                <a:extLst>
                  <a:ext uri="{FF2B5EF4-FFF2-40B4-BE49-F238E27FC236}">
                    <a16:creationId xmlns:a16="http://schemas.microsoft.com/office/drawing/2014/main" id="{C1095DA7-0DE9-4C4C-93E9-55C86C31897B}"/>
                  </a:ext>
                </a:extLst>
              </p:cNvPr>
              <p:cNvCxnSpPr/>
              <p:nvPr/>
            </p:nvCxnSpPr>
            <p:spPr>
              <a:xfrm>
                <a:off x="592407" y="293021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8" name="Straight Connector 507">
                <a:extLst>
                  <a:ext uri="{FF2B5EF4-FFF2-40B4-BE49-F238E27FC236}">
                    <a16:creationId xmlns:a16="http://schemas.microsoft.com/office/drawing/2014/main" id="{2A980C55-A48D-4FF0-81F0-949804E292EB}"/>
                  </a:ext>
                </a:extLst>
              </p:cNvPr>
              <p:cNvCxnSpPr/>
              <p:nvPr/>
            </p:nvCxnSpPr>
            <p:spPr>
              <a:xfrm rot="16200000">
                <a:off x="597360"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09" name="Straight Connector 508">
                <a:extLst>
                  <a:ext uri="{FF2B5EF4-FFF2-40B4-BE49-F238E27FC236}">
                    <a16:creationId xmlns:a16="http://schemas.microsoft.com/office/drawing/2014/main" id="{E939EE11-F99F-4F1B-9755-3BF362F63116}"/>
                  </a:ext>
                </a:extLst>
              </p:cNvPr>
              <p:cNvCxnSpPr/>
              <p:nvPr/>
            </p:nvCxnSpPr>
            <p:spPr>
              <a:xfrm>
                <a:off x="592407" y="261092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10" name="Straight Connector 509">
                <a:extLst>
                  <a:ext uri="{FF2B5EF4-FFF2-40B4-BE49-F238E27FC236}">
                    <a16:creationId xmlns:a16="http://schemas.microsoft.com/office/drawing/2014/main" id="{94510B9F-F945-4A2A-804C-D2824EF2CCF5}"/>
                  </a:ext>
                </a:extLst>
              </p:cNvPr>
              <p:cNvCxnSpPr/>
              <p:nvPr/>
            </p:nvCxnSpPr>
            <p:spPr>
              <a:xfrm rot="16200000">
                <a:off x="104151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11" name="Straight Connector 510">
                <a:extLst>
                  <a:ext uri="{FF2B5EF4-FFF2-40B4-BE49-F238E27FC236}">
                    <a16:creationId xmlns:a16="http://schemas.microsoft.com/office/drawing/2014/main" id="{FE49856B-BEE7-4EC8-B06D-588039794EF3}"/>
                  </a:ext>
                </a:extLst>
              </p:cNvPr>
              <p:cNvCxnSpPr/>
              <p:nvPr/>
            </p:nvCxnSpPr>
            <p:spPr>
              <a:xfrm rot="16200000">
                <a:off x="1485665"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12" name="Straight Connector 511">
                <a:extLst>
                  <a:ext uri="{FF2B5EF4-FFF2-40B4-BE49-F238E27FC236}">
                    <a16:creationId xmlns:a16="http://schemas.microsoft.com/office/drawing/2014/main" id="{E85F38AA-9F39-4EBF-86AD-A24BAAD07F99}"/>
                  </a:ext>
                </a:extLst>
              </p:cNvPr>
              <p:cNvCxnSpPr/>
              <p:nvPr/>
            </p:nvCxnSpPr>
            <p:spPr>
              <a:xfrm rot="16200000">
                <a:off x="1929817"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13" name="Straight Connector 512">
                <a:extLst>
                  <a:ext uri="{FF2B5EF4-FFF2-40B4-BE49-F238E27FC236}">
                    <a16:creationId xmlns:a16="http://schemas.microsoft.com/office/drawing/2014/main" id="{50BA097B-D062-4B42-8D93-368BABF3CC64}"/>
                  </a:ext>
                </a:extLst>
              </p:cNvPr>
              <p:cNvCxnSpPr/>
              <p:nvPr/>
            </p:nvCxnSpPr>
            <p:spPr>
              <a:xfrm rot="16200000">
                <a:off x="2373969"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514" name="Straight Connector 513">
                <a:extLst>
                  <a:ext uri="{FF2B5EF4-FFF2-40B4-BE49-F238E27FC236}">
                    <a16:creationId xmlns:a16="http://schemas.microsoft.com/office/drawing/2014/main" id="{894CD585-BD60-4BD6-99F6-3AFD24F6BC47}"/>
                  </a:ext>
                </a:extLst>
              </p:cNvPr>
              <p:cNvCxnSpPr/>
              <p:nvPr/>
            </p:nvCxnSpPr>
            <p:spPr>
              <a:xfrm rot="16200000">
                <a:off x="281812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493" name="TextBox 5">
              <a:extLst>
                <a:ext uri="{FF2B5EF4-FFF2-40B4-BE49-F238E27FC236}">
                  <a16:creationId xmlns:a16="http://schemas.microsoft.com/office/drawing/2014/main" id="{3C7D629B-DDF6-4B3E-A99B-2433548150DF}"/>
                </a:ext>
              </a:extLst>
            </p:cNvPr>
            <p:cNvSpPr txBox="1"/>
            <p:nvPr/>
          </p:nvSpPr>
          <p:spPr>
            <a:xfrm>
              <a:off x="697879" y="2930572"/>
              <a:ext cx="1032655" cy="215444"/>
            </a:xfrm>
            <a:prstGeom prst="rect">
              <a:avLst/>
            </a:prstGeom>
            <a:noFill/>
            <a:effectLst/>
          </p:spPr>
          <p:txBody>
            <a:bodyPr wrap="none" rtlCol="0" anchor="b" anchorCtr="0">
              <a:spAutoFit/>
            </a:bodyPr>
            <a:lstStyle/>
            <a:p>
              <a:pPr defTabSz="914378">
                <a:defRPr/>
              </a:pPr>
              <a:r>
                <a:rPr lang="en-US" sz="800" dirty="0">
                  <a:latin typeface="Franklin Gothic Book" panose="020B0503020102020204" pitchFamily="34" charset="0"/>
                  <a:ea typeface="MS PGothic" pitchFamily="34" charset="-128"/>
                </a:rPr>
                <a:t>Log rank, P&lt;0.001</a:t>
              </a:r>
            </a:p>
          </p:txBody>
        </p:sp>
        <p:grpSp>
          <p:nvGrpSpPr>
            <p:cNvPr id="494" name="Group 229">
              <a:extLst>
                <a:ext uri="{FF2B5EF4-FFF2-40B4-BE49-F238E27FC236}">
                  <a16:creationId xmlns:a16="http://schemas.microsoft.com/office/drawing/2014/main" id="{8DF827B2-0640-4AF1-A287-9AC1F4849661}"/>
                </a:ext>
              </a:extLst>
            </p:cNvPr>
            <p:cNvGrpSpPr/>
            <p:nvPr/>
          </p:nvGrpSpPr>
          <p:grpSpPr>
            <a:xfrm>
              <a:off x="703441" y="3253356"/>
              <a:ext cx="2364375" cy="609292"/>
              <a:chOff x="676364" y="2418815"/>
              <a:chExt cx="2480039" cy="456968"/>
            </a:xfrm>
          </p:grpSpPr>
          <p:sp>
            <p:nvSpPr>
              <p:cNvPr id="495" name="TextBox 5">
                <a:extLst>
                  <a:ext uri="{FF2B5EF4-FFF2-40B4-BE49-F238E27FC236}">
                    <a16:creationId xmlns:a16="http://schemas.microsoft.com/office/drawing/2014/main" id="{0033D5AA-2102-48B0-93C1-4105C0985AF8}"/>
                  </a:ext>
                </a:extLst>
              </p:cNvPr>
              <p:cNvSpPr txBox="1"/>
              <p:nvPr/>
            </p:nvSpPr>
            <p:spPr>
              <a:xfrm>
                <a:off x="812070" y="2418815"/>
                <a:ext cx="2344333" cy="456968"/>
              </a:xfrm>
              <a:prstGeom prst="rect">
                <a:avLst/>
              </a:prstGeom>
              <a:noFill/>
              <a:effectLst/>
            </p:spPr>
            <p:txBody>
              <a:bodyPr wrap="square" rtlCol="0" anchor="b" anchorCtr="0">
                <a:spAutoFit/>
              </a:bodyPr>
              <a:lstStyle/>
              <a:p>
                <a:pPr defTabSz="914378">
                  <a:spcAft>
                    <a:spcPts val="600"/>
                  </a:spcAft>
                  <a:defRPr/>
                </a:pPr>
                <a:r>
                  <a:rPr lang="en-US" sz="800" dirty="0">
                    <a:latin typeface="Franklin Gothic Book" panose="020B0503020102020204" pitchFamily="34" charset="0"/>
                    <a:ea typeface="MS PGothic" pitchFamily="34" charset="-128"/>
                  </a:rPr>
                  <a:t>Stable “Low risk”</a:t>
                </a:r>
              </a:p>
              <a:p>
                <a:pPr defTabSz="914378">
                  <a:spcAft>
                    <a:spcPts val="600"/>
                  </a:spcAft>
                  <a:defRPr/>
                </a:pPr>
                <a:r>
                  <a:rPr lang="en-US" sz="800" dirty="0">
                    <a:latin typeface="Franklin Gothic Book" panose="020B0503020102020204" pitchFamily="34" charset="0"/>
                    <a:ea typeface="MS PGothic" pitchFamily="34" charset="-128"/>
                  </a:rPr>
                  <a:t>Improved to “Low risk”</a:t>
                </a:r>
              </a:p>
              <a:p>
                <a:pPr defTabSz="914378">
                  <a:spcAft>
                    <a:spcPts val="600"/>
                  </a:spcAft>
                  <a:defRPr/>
                </a:pPr>
                <a:r>
                  <a:rPr lang="en-US" sz="800" dirty="0">
                    <a:latin typeface="Franklin Gothic Book" panose="020B0503020102020204" pitchFamily="34" charset="0"/>
                    <a:ea typeface="MS PGothic" pitchFamily="34" charset="-128"/>
                  </a:rPr>
                  <a:t>Stable “Intermediate risk” or “high risk”</a:t>
                </a:r>
              </a:p>
              <a:p>
                <a:pPr defTabSz="914378">
                  <a:spcAft>
                    <a:spcPts val="600"/>
                  </a:spcAft>
                  <a:defRPr/>
                </a:pPr>
                <a:r>
                  <a:rPr lang="en-US" sz="800" dirty="0">
                    <a:latin typeface="Franklin Gothic Book" panose="020B0503020102020204" pitchFamily="34" charset="0"/>
                    <a:ea typeface="MS PGothic" pitchFamily="34" charset="-128"/>
                  </a:rPr>
                  <a:t>Worsened to “Intermediate risk” or “high risk”</a:t>
                </a:r>
              </a:p>
            </p:txBody>
          </p:sp>
          <p:grpSp>
            <p:nvGrpSpPr>
              <p:cNvPr id="496" name="Group 228">
                <a:extLst>
                  <a:ext uri="{FF2B5EF4-FFF2-40B4-BE49-F238E27FC236}">
                    <a16:creationId xmlns:a16="http://schemas.microsoft.com/office/drawing/2014/main" id="{F84C9528-8FD3-407B-B446-2E6B22547775}"/>
                  </a:ext>
                </a:extLst>
              </p:cNvPr>
              <p:cNvGrpSpPr/>
              <p:nvPr/>
            </p:nvGrpSpPr>
            <p:grpSpPr>
              <a:xfrm>
                <a:off x="676364" y="2482486"/>
                <a:ext cx="190409" cy="344051"/>
                <a:chOff x="700179" y="2472960"/>
                <a:chExt cx="109771" cy="344051"/>
              </a:xfrm>
            </p:grpSpPr>
            <p:cxnSp>
              <p:nvCxnSpPr>
                <p:cNvPr id="497" name="Straight Connector 496">
                  <a:extLst>
                    <a:ext uri="{FF2B5EF4-FFF2-40B4-BE49-F238E27FC236}">
                      <a16:creationId xmlns:a16="http://schemas.microsoft.com/office/drawing/2014/main" id="{0FF3EA95-D718-4C3A-A99B-9479490CC3B6}"/>
                    </a:ext>
                  </a:extLst>
                </p:cNvPr>
                <p:cNvCxnSpPr/>
                <p:nvPr/>
              </p:nvCxnSpPr>
              <p:spPr>
                <a:xfrm flipH="1">
                  <a:off x="700179" y="2472960"/>
                  <a:ext cx="109771" cy="0"/>
                </a:xfrm>
                <a:prstGeom prst="line">
                  <a:avLst/>
                </a:prstGeom>
                <a:ln w="19050">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498" name="Straight Connector 497">
                  <a:extLst>
                    <a:ext uri="{FF2B5EF4-FFF2-40B4-BE49-F238E27FC236}">
                      <a16:creationId xmlns:a16="http://schemas.microsoft.com/office/drawing/2014/main" id="{C606B22D-40BA-493A-AE49-2330799AE4E4}"/>
                    </a:ext>
                  </a:extLst>
                </p:cNvPr>
                <p:cNvCxnSpPr/>
                <p:nvPr/>
              </p:nvCxnSpPr>
              <p:spPr>
                <a:xfrm flipH="1">
                  <a:off x="700179" y="2583137"/>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499" name="Straight Connector 498">
                  <a:extLst>
                    <a:ext uri="{FF2B5EF4-FFF2-40B4-BE49-F238E27FC236}">
                      <a16:creationId xmlns:a16="http://schemas.microsoft.com/office/drawing/2014/main" id="{1F4CF978-59E2-4DFC-BBA9-DFFB7052A59A}"/>
                    </a:ext>
                  </a:extLst>
                </p:cNvPr>
                <p:cNvCxnSpPr/>
                <p:nvPr/>
              </p:nvCxnSpPr>
              <p:spPr>
                <a:xfrm flipH="1">
                  <a:off x="700179" y="2694378"/>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500" name="Straight Connector 499">
                  <a:extLst>
                    <a:ext uri="{FF2B5EF4-FFF2-40B4-BE49-F238E27FC236}">
                      <a16:creationId xmlns:a16="http://schemas.microsoft.com/office/drawing/2014/main" id="{2E465F87-6F48-4997-8DDA-4CAD9EE78960}"/>
                    </a:ext>
                  </a:extLst>
                </p:cNvPr>
                <p:cNvCxnSpPr/>
                <p:nvPr/>
              </p:nvCxnSpPr>
              <p:spPr>
                <a:xfrm flipH="1">
                  <a:off x="700179" y="2817011"/>
                  <a:ext cx="109771"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527" name="Group 526">
            <a:extLst>
              <a:ext uri="{FF2B5EF4-FFF2-40B4-BE49-F238E27FC236}">
                <a16:creationId xmlns:a16="http://schemas.microsoft.com/office/drawing/2014/main" id="{6BD3310B-A2C1-437B-BFF8-28D307D3AB9C}"/>
              </a:ext>
            </a:extLst>
          </p:cNvPr>
          <p:cNvGrpSpPr/>
          <p:nvPr/>
        </p:nvGrpSpPr>
        <p:grpSpPr>
          <a:xfrm>
            <a:off x="1794304" y="1541226"/>
            <a:ext cx="2788182" cy="2083539"/>
            <a:chOff x="-6506981" y="553592"/>
            <a:chExt cx="6538098" cy="1841606"/>
          </a:xfrm>
        </p:grpSpPr>
        <p:sp>
          <p:nvSpPr>
            <p:cNvPr id="528" name="Freeform 326">
              <a:extLst>
                <a:ext uri="{FF2B5EF4-FFF2-40B4-BE49-F238E27FC236}">
                  <a16:creationId xmlns:a16="http://schemas.microsoft.com/office/drawing/2014/main" id="{33CEF64E-63F5-4D1B-8DC8-959428F8ED3B}"/>
                </a:ext>
              </a:extLst>
            </p:cNvPr>
            <p:cNvSpPr/>
            <p:nvPr/>
          </p:nvSpPr>
          <p:spPr>
            <a:xfrm>
              <a:off x="-6242522" y="818379"/>
              <a:ext cx="5719482" cy="1296868"/>
            </a:xfrm>
            <a:custGeom>
              <a:avLst/>
              <a:gdLst>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11306 h 1295400"/>
                <a:gd name="connsiteX24" fmla="*/ 3442447 w 5719482"/>
                <a:gd name="connsiteY24" fmla="*/ 806824 h 1295400"/>
                <a:gd name="connsiteX25" fmla="*/ 3446929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11306 h 1295400"/>
                <a:gd name="connsiteX24" fmla="*/ 3442447 w 5719482"/>
                <a:gd name="connsiteY24" fmla="*/ 806824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42447 w 5719482"/>
                <a:gd name="connsiteY24" fmla="*/ 806824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38480 w 5719482"/>
                <a:gd name="connsiteY24" fmla="*/ 804840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38480 w 5719482"/>
                <a:gd name="connsiteY24" fmla="*/ 804840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2040 w 5719482"/>
                <a:gd name="connsiteY53" fmla="*/ 317216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6868 h 1296868"/>
                <a:gd name="connsiteX1" fmla="*/ 5719482 w 5719482"/>
                <a:gd name="connsiteY1" fmla="*/ 1234115 h 1296868"/>
                <a:gd name="connsiteX2" fmla="*/ 5616388 w 5719482"/>
                <a:gd name="connsiteY2" fmla="*/ 1238597 h 1296868"/>
                <a:gd name="connsiteX3" fmla="*/ 5616388 w 5719482"/>
                <a:gd name="connsiteY3" fmla="*/ 1198256 h 1296868"/>
                <a:gd name="connsiteX4" fmla="*/ 5517776 w 5719482"/>
                <a:gd name="connsiteY4" fmla="*/ 1193774 h 1296868"/>
                <a:gd name="connsiteX5" fmla="*/ 5522258 w 5719482"/>
                <a:gd name="connsiteY5" fmla="*/ 1157915 h 1296868"/>
                <a:gd name="connsiteX6" fmla="*/ 5244352 w 5719482"/>
                <a:gd name="connsiteY6" fmla="*/ 1157915 h 1296868"/>
                <a:gd name="connsiteX7" fmla="*/ 5244352 w 5719482"/>
                <a:gd name="connsiteY7" fmla="*/ 1108609 h 1296868"/>
                <a:gd name="connsiteX8" fmla="*/ 5051611 w 5719482"/>
                <a:gd name="connsiteY8" fmla="*/ 1113092 h 1296868"/>
                <a:gd name="connsiteX9" fmla="*/ 5047129 w 5719482"/>
                <a:gd name="connsiteY9" fmla="*/ 1081715 h 1296868"/>
                <a:gd name="connsiteX10" fmla="*/ 4482352 w 5719482"/>
                <a:gd name="connsiteY10" fmla="*/ 1081715 h 1296868"/>
                <a:gd name="connsiteX11" fmla="*/ 4482352 w 5719482"/>
                <a:gd name="connsiteY11" fmla="*/ 1032409 h 1296868"/>
                <a:gd name="connsiteX12" fmla="*/ 4105835 w 5719482"/>
                <a:gd name="connsiteY12" fmla="*/ 1032409 h 1296868"/>
                <a:gd name="connsiteX13" fmla="*/ 4105835 w 5719482"/>
                <a:gd name="connsiteY13" fmla="*/ 987586 h 1296868"/>
                <a:gd name="connsiteX14" fmla="*/ 4011705 w 5719482"/>
                <a:gd name="connsiteY14" fmla="*/ 987586 h 1296868"/>
                <a:gd name="connsiteX15" fmla="*/ 4011705 w 5719482"/>
                <a:gd name="connsiteY15" fmla="*/ 951727 h 1296868"/>
                <a:gd name="connsiteX16" fmla="*/ 3917576 w 5719482"/>
                <a:gd name="connsiteY16" fmla="*/ 947245 h 1296868"/>
                <a:gd name="connsiteX17" fmla="*/ 3913094 w 5719482"/>
                <a:gd name="connsiteY17" fmla="*/ 924833 h 1296868"/>
                <a:gd name="connsiteX18" fmla="*/ 3805517 w 5719482"/>
                <a:gd name="connsiteY18" fmla="*/ 924833 h 1296868"/>
                <a:gd name="connsiteX19" fmla="*/ 3801035 w 5719482"/>
                <a:gd name="connsiteY19" fmla="*/ 893456 h 1296868"/>
                <a:gd name="connsiteX20" fmla="*/ 3715870 w 5719482"/>
                <a:gd name="connsiteY20" fmla="*/ 888974 h 1296868"/>
                <a:gd name="connsiteX21" fmla="*/ 3711388 w 5719482"/>
                <a:gd name="connsiteY21" fmla="*/ 871045 h 1296868"/>
                <a:gd name="connsiteX22" fmla="*/ 3532094 w 5719482"/>
                <a:gd name="connsiteY22" fmla="*/ 871045 h 1296868"/>
                <a:gd name="connsiteX23" fmla="*/ 3527611 w 5719482"/>
                <a:gd name="connsiteY23" fmla="*/ 806823 h 1296868"/>
                <a:gd name="connsiteX24" fmla="*/ 3438480 w 5719482"/>
                <a:gd name="connsiteY24" fmla="*/ 806308 h 1296868"/>
                <a:gd name="connsiteX25" fmla="*/ 3437011 w 5719482"/>
                <a:gd name="connsiteY25" fmla="*/ 745539 h 1296868"/>
                <a:gd name="connsiteX26" fmla="*/ 3155576 w 5719482"/>
                <a:gd name="connsiteY26" fmla="*/ 741056 h 1296868"/>
                <a:gd name="connsiteX27" fmla="*/ 3155576 w 5719482"/>
                <a:gd name="connsiteY27" fmla="*/ 714162 h 1296868"/>
                <a:gd name="connsiteX28" fmla="*/ 3052482 w 5719482"/>
                <a:gd name="connsiteY28" fmla="*/ 714162 h 1296868"/>
                <a:gd name="connsiteX29" fmla="*/ 3052482 w 5719482"/>
                <a:gd name="connsiteY29" fmla="*/ 691750 h 1296868"/>
                <a:gd name="connsiteX30" fmla="*/ 2877670 w 5719482"/>
                <a:gd name="connsiteY30" fmla="*/ 687268 h 1296868"/>
                <a:gd name="connsiteX31" fmla="*/ 2873188 w 5719482"/>
                <a:gd name="connsiteY31" fmla="*/ 664856 h 1296868"/>
                <a:gd name="connsiteX32" fmla="*/ 2779058 w 5719482"/>
                <a:gd name="connsiteY32" fmla="*/ 660374 h 1296868"/>
                <a:gd name="connsiteX33" fmla="*/ 2779058 w 5719482"/>
                <a:gd name="connsiteY33" fmla="*/ 633480 h 1296868"/>
                <a:gd name="connsiteX34" fmla="*/ 2510117 w 5719482"/>
                <a:gd name="connsiteY34" fmla="*/ 624515 h 1296868"/>
                <a:gd name="connsiteX35" fmla="*/ 2510117 w 5719482"/>
                <a:gd name="connsiteY35" fmla="*/ 606586 h 1296868"/>
                <a:gd name="connsiteX36" fmla="*/ 2393576 w 5719482"/>
                <a:gd name="connsiteY36" fmla="*/ 606586 h 1296868"/>
                <a:gd name="connsiteX37" fmla="*/ 2393576 w 5719482"/>
                <a:gd name="connsiteY37" fmla="*/ 570727 h 1296868"/>
                <a:gd name="connsiteX38" fmla="*/ 2299447 w 5719482"/>
                <a:gd name="connsiteY38" fmla="*/ 570727 h 1296868"/>
                <a:gd name="connsiteX39" fmla="*/ 2303929 w 5719482"/>
                <a:gd name="connsiteY39" fmla="*/ 552797 h 1296868"/>
                <a:gd name="connsiteX40" fmla="*/ 2214282 w 5719482"/>
                <a:gd name="connsiteY40" fmla="*/ 548315 h 1296868"/>
                <a:gd name="connsiteX41" fmla="*/ 2223247 w 5719482"/>
                <a:gd name="connsiteY41" fmla="*/ 525903 h 1296868"/>
                <a:gd name="connsiteX42" fmla="*/ 2008094 w 5719482"/>
                <a:gd name="connsiteY42" fmla="*/ 525903 h 1296868"/>
                <a:gd name="connsiteX43" fmla="*/ 2003611 w 5719482"/>
                <a:gd name="connsiteY43" fmla="*/ 507974 h 1296868"/>
                <a:gd name="connsiteX44" fmla="*/ 1927411 w 5719482"/>
                <a:gd name="connsiteY44" fmla="*/ 503492 h 1296868"/>
                <a:gd name="connsiteX45" fmla="*/ 1927411 w 5719482"/>
                <a:gd name="connsiteY45" fmla="*/ 476597 h 1296868"/>
                <a:gd name="connsiteX46" fmla="*/ 1842247 w 5719482"/>
                <a:gd name="connsiteY46" fmla="*/ 481080 h 1296868"/>
                <a:gd name="connsiteX47" fmla="*/ 1842247 w 5719482"/>
                <a:gd name="connsiteY47" fmla="*/ 458668 h 1296868"/>
                <a:gd name="connsiteX48" fmla="*/ 1550894 w 5719482"/>
                <a:gd name="connsiteY48" fmla="*/ 454186 h 1296868"/>
                <a:gd name="connsiteX49" fmla="*/ 1550894 w 5719482"/>
                <a:gd name="connsiteY49" fmla="*/ 418327 h 1296868"/>
                <a:gd name="connsiteX50" fmla="*/ 1452282 w 5719482"/>
                <a:gd name="connsiteY50" fmla="*/ 418327 h 1296868"/>
                <a:gd name="connsiteX51" fmla="*/ 1447800 w 5719482"/>
                <a:gd name="connsiteY51" fmla="*/ 395915 h 1296868"/>
                <a:gd name="connsiteX52" fmla="*/ 1264023 w 5719482"/>
                <a:gd name="connsiteY52" fmla="*/ 400397 h 1296868"/>
                <a:gd name="connsiteX53" fmla="*/ 1262040 w 5719482"/>
                <a:gd name="connsiteY53" fmla="*/ 318684 h 1296868"/>
                <a:gd name="connsiteX54" fmla="*/ 1183341 w 5719482"/>
                <a:gd name="connsiteY54" fmla="*/ 319715 h 1296868"/>
                <a:gd name="connsiteX55" fmla="*/ 1178858 w 5719482"/>
                <a:gd name="connsiteY55" fmla="*/ 270409 h 1296868"/>
                <a:gd name="connsiteX56" fmla="*/ 1080247 w 5719482"/>
                <a:gd name="connsiteY56" fmla="*/ 270409 h 1296868"/>
                <a:gd name="connsiteX57" fmla="*/ 1080247 w 5719482"/>
                <a:gd name="connsiteY57" fmla="*/ 243515 h 1296868"/>
                <a:gd name="connsiteX58" fmla="*/ 981635 w 5719482"/>
                <a:gd name="connsiteY58" fmla="*/ 239033 h 1296868"/>
                <a:gd name="connsiteX59" fmla="*/ 986117 w 5719482"/>
                <a:gd name="connsiteY59" fmla="*/ 203174 h 1296868"/>
                <a:gd name="connsiteX60" fmla="*/ 891988 w 5719482"/>
                <a:gd name="connsiteY60" fmla="*/ 212139 h 1296868"/>
                <a:gd name="connsiteX61" fmla="*/ 891988 w 5719482"/>
                <a:gd name="connsiteY61" fmla="*/ 194209 h 1296868"/>
                <a:gd name="connsiteX62" fmla="*/ 784411 w 5719482"/>
                <a:gd name="connsiteY62" fmla="*/ 194209 h 1296868"/>
                <a:gd name="connsiteX63" fmla="*/ 779929 w 5719482"/>
                <a:gd name="connsiteY63" fmla="*/ 153868 h 1296868"/>
                <a:gd name="connsiteX64" fmla="*/ 685800 w 5719482"/>
                <a:gd name="connsiteY64" fmla="*/ 153868 h 1296868"/>
                <a:gd name="connsiteX65" fmla="*/ 685800 w 5719482"/>
                <a:gd name="connsiteY65" fmla="*/ 131456 h 1296868"/>
                <a:gd name="connsiteX66" fmla="*/ 596152 w 5719482"/>
                <a:gd name="connsiteY66" fmla="*/ 131456 h 1296868"/>
                <a:gd name="connsiteX67" fmla="*/ 596152 w 5719482"/>
                <a:gd name="connsiteY67" fmla="*/ 95597 h 1296868"/>
                <a:gd name="connsiteX68" fmla="*/ 519952 w 5719482"/>
                <a:gd name="connsiteY68" fmla="*/ 91115 h 1296868"/>
                <a:gd name="connsiteX69" fmla="*/ 519952 w 5719482"/>
                <a:gd name="connsiteY69" fmla="*/ 59739 h 1296868"/>
                <a:gd name="connsiteX70" fmla="*/ 403411 w 5719482"/>
                <a:gd name="connsiteY70" fmla="*/ 59739 h 1296868"/>
                <a:gd name="connsiteX71" fmla="*/ 403927 w 5719482"/>
                <a:gd name="connsiteY71" fmla="*/ 0 h 1296868"/>
                <a:gd name="connsiteX72" fmla="*/ 0 w 5719482"/>
                <a:gd name="connsiteY72" fmla="*/ 1468 h 1296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5719482" h="1296868">
                  <a:moveTo>
                    <a:pt x="5715000" y="1296868"/>
                  </a:moveTo>
                  <a:lnTo>
                    <a:pt x="5719482" y="1234115"/>
                  </a:lnTo>
                  <a:lnTo>
                    <a:pt x="5616388" y="1238597"/>
                  </a:lnTo>
                  <a:lnTo>
                    <a:pt x="5616388" y="1198256"/>
                  </a:lnTo>
                  <a:lnTo>
                    <a:pt x="5517776" y="1193774"/>
                  </a:lnTo>
                  <a:lnTo>
                    <a:pt x="5522258" y="1157915"/>
                  </a:lnTo>
                  <a:lnTo>
                    <a:pt x="5244352" y="1157915"/>
                  </a:lnTo>
                  <a:lnTo>
                    <a:pt x="5244352" y="1108609"/>
                  </a:lnTo>
                  <a:lnTo>
                    <a:pt x="5051611" y="1113092"/>
                  </a:lnTo>
                  <a:lnTo>
                    <a:pt x="5047129" y="1081715"/>
                  </a:lnTo>
                  <a:lnTo>
                    <a:pt x="4482352" y="1081715"/>
                  </a:lnTo>
                  <a:lnTo>
                    <a:pt x="4482352" y="1032409"/>
                  </a:lnTo>
                  <a:lnTo>
                    <a:pt x="4105835" y="1032409"/>
                  </a:lnTo>
                  <a:lnTo>
                    <a:pt x="4105835" y="987586"/>
                  </a:lnTo>
                  <a:lnTo>
                    <a:pt x="4011705" y="987586"/>
                  </a:lnTo>
                  <a:lnTo>
                    <a:pt x="4011705" y="951727"/>
                  </a:lnTo>
                  <a:lnTo>
                    <a:pt x="3917576" y="947245"/>
                  </a:lnTo>
                  <a:lnTo>
                    <a:pt x="3913094" y="924833"/>
                  </a:lnTo>
                  <a:lnTo>
                    <a:pt x="3805517" y="924833"/>
                  </a:lnTo>
                  <a:lnTo>
                    <a:pt x="3801035" y="893456"/>
                  </a:lnTo>
                  <a:lnTo>
                    <a:pt x="3715870" y="888974"/>
                  </a:lnTo>
                  <a:lnTo>
                    <a:pt x="3711388" y="871045"/>
                  </a:lnTo>
                  <a:lnTo>
                    <a:pt x="3532094" y="871045"/>
                  </a:lnTo>
                  <a:lnTo>
                    <a:pt x="3527611" y="806823"/>
                  </a:lnTo>
                  <a:lnTo>
                    <a:pt x="3438480" y="806308"/>
                  </a:lnTo>
                  <a:cubicBezTo>
                    <a:pt x="3437990" y="786052"/>
                    <a:pt x="3437501" y="765795"/>
                    <a:pt x="3437011" y="745539"/>
                  </a:cubicBezTo>
                  <a:lnTo>
                    <a:pt x="3155576" y="741056"/>
                  </a:lnTo>
                  <a:lnTo>
                    <a:pt x="3155576" y="714162"/>
                  </a:lnTo>
                  <a:lnTo>
                    <a:pt x="3052482" y="714162"/>
                  </a:lnTo>
                  <a:lnTo>
                    <a:pt x="3052482" y="691750"/>
                  </a:lnTo>
                  <a:lnTo>
                    <a:pt x="2877670" y="687268"/>
                  </a:lnTo>
                  <a:lnTo>
                    <a:pt x="2873188" y="664856"/>
                  </a:lnTo>
                  <a:lnTo>
                    <a:pt x="2779058" y="660374"/>
                  </a:lnTo>
                  <a:lnTo>
                    <a:pt x="2779058" y="633480"/>
                  </a:lnTo>
                  <a:lnTo>
                    <a:pt x="2510117" y="624515"/>
                  </a:lnTo>
                  <a:lnTo>
                    <a:pt x="2510117" y="606586"/>
                  </a:lnTo>
                  <a:lnTo>
                    <a:pt x="2393576" y="606586"/>
                  </a:lnTo>
                  <a:lnTo>
                    <a:pt x="2393576" y="570727"/>
                  </a:lnTo>
                  <a:lnTo>
                    <a:pt x="2299447" y="570727"/>
                  </a:lnTo>
                  <a:lnTo>
                    <a:pt x="2303929" y="552797"/>
                  </a:lnTo>
                  <a:lnTo>
                    <a:pt x="2214282" y="548315"/>
                  </a:lnTo>
                  <a:lnTo>
                    <a:pt x="2223247" y="525903"/>
                  </a:lnTo>
                  <a:lnTo>
                    <a:pt x="2008094" y="525903"/>
                  </a:lnTo>
                  <a:lnTo>
                    <a:pt x="2003611" y="507974"/>
                  </a:lnTo>
                  <a:lnTo>
                    <a:pt x="1927411" y="503492"/>
                  </a:lnTo>
                  <a:lnTo>
                    <a:pt x="1927411" y="476597"/>
                  </a:lnTo>
                  <a:lnTo>
                    <a:pt x="1842247" y="481080"/>
                  </a:lnTo>
                  <a:lnTo>
                    <a:pt x="1842247" y="458668"/>
                  </a:lnTo>
                  <a:lnTo>
                    <a:pt x="1550894" y="454186"/>
                  </a:lnTo>
                  <a:lnTo>
                    <a:pt x="1550894" y="418327"/>
                  </a:lnTo>
                  <a:lnTo>
                    <a:pt x="1452282" y="418327"/>
                  </a:lnTo>
                  <a:lnTo>
                    <a:pt x="1447800" y="395915"/>
                  </a:lnTo>
                  <a:lnTo>
                    <a:pt x="1264023" y="400397"/>
                  </a:lnTo>
                  <a:lnTo>
                    <a:pt x="1262040" y="318684"/>
                  </a:lnTo>
                  <a:lnTo>
                    <a:pt x="1183341" y="319715"/>
                  </a:lnTo>
                  <a:lnTo>
                    <a:pt x="1178858" y="270409"/>
                  </a:lnTo>
                  <a:lnTo>
                    <a:pt x="1080247" y="270409"/>
                  </a:lnTo>
                  <a:lnTo>
                    <a:pt x="1080247" y="243515"/>
                  </a:lnTo>
                  <a:lnTo>
                    <a:pt x="981635" y="239033"/>
                  </a:lnTo>
                  <a:lnTo>
                    <a:pt x="986117" y="203174"/>
                  </a:lnTo>
                  <a:lnTo>
                    <a:pt x="891988" y="212139"/>
                  </a:lnTo>
                  <a:lnTo>
                    <a:pt x="891988" y="194209"/>
                  </a:lnTo>
                  <a:lnTo>
                    <a:pt x="784411" y="194209"/>
                  </a:lnTo>
                  <a:lnTo>
                    <a:pt x="779929" y="153868"/>
                  </a:lnTo>
                  <a:lnTo>
                    <a:pt x="685800" y="153868"/>
                  </a:lnTo>
                  <a:lnTo>
                    <a:pt x="685800" y="131456"/>
                  </a:lnTo>
                  <a:lnTo>
                    <a:pt x="596152" y="131456"/>
                  </a:lnTo>
                  <a:lnTo>
                    <a:pt x="596152" y="95597"/>
                  </a:lnTo>
                  <a:lnTo>
                    <a:pt x="519952" y="91115"/>
                  </a:lnTo>
                  <a:lnTo>
                    <a:pt x="519952" y="59739"/>
                  </a:lnTo>
                  <a:lnTo>
                    <a:pt x="403411" y="59739"/>
                  </a:lnTo>
                  <a:lnTo>
                    <a:pt x="403927" y="0"/>
                  </a:lnTo>
                  <a:lnTo>
                    <a:pt x="0" y="1468"/>
                  </a:lnTo>
                </a:path>
              </a:pathLst>
            </a:custGeom>
            <a:ln w="19050">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529" name="Freeform 328">
              <a:extLst>
                <a:ext uri="{FF2B5EF4-FFF2-40B4-BE49-F238E27FC236}">
                  <a16:creationId xmlns:a16="http://schemas.microsoft.com/office/drawing/2014/main" id="{17087C30-141C-45C7-938E-97785CCDF022}"/>
                </a:ext>
              </a:extLst>
            </p:cNvPr>
            <p:cNvSpPr/>
            <p:nvPr/>
          </p:nvSpPr>
          <p:spPr>
            <a:xfrm>
              <a:off x="-6502499" y="792953"/>
              <a:ext cx="5970494" cy="264459"/>
            </a:xfrm>
            <a:custGeom>
              <a:avLst/>
              <a:gdLst>
                <a:gd name="connsiteX0" fmla="*/ 0 w 5970494"/>
                <a:gd name="connsiteY0" fmla="*/ 0 h 264459"/>
                <a:gd name="connsiteX1" fmla="*/ 3133165 w 5970494"/>
                <a:gd name="connsiteY1" fmla="*/ 0 h 264459"/>
                <a:gd name="connsiteX2" fmla="*/ 3124200 w 5970494"/>
                <a:gd name="connsiteY2" fmla="*/ 53788 h 264459"/>
                <a:gd name="connsiteX3" fmla="*/ 3603812 w 5970494"/>
                <a:gd name="connsiteY3" fmla="*/ 53788 h 264459"/>
                <a:gd name="connsiteX4" fmla="*/ 3608294 w 5970494"/>
                <a:gd name="connsiteY4" fmla="*/ 107576 h 264459"/>
                <a:gd name="connsiteX5" fmla="*/ 4267200 w 5970494"/>
                <a:gd name="connsiteY5" fmla="*/ 112059 h 264459"/>
                <a:gd name="connsiteX6" fmla="*/ 4262718 w 5970494"/>
                <a:gd name="connsiteY6" fmla="*/ 183776 h 264459"/>
                <a:gd name="connsiteX7" fmla="*/ 4742329 w 5970494"/>
                <a:gd name="connsiteY7" fmla="*/ 183776 h 264459"/>
                <a:gd name="connsiteX8" fmla="*/ 4742329 w 5970494"/>
                <a:gd name="connsiteY8" fmla="*/ 259976 h 264459"/>
                <a:gd name="connsiteX9" fmla="*/ 5970494 w 5970494"/>
                <a:gd name="connsiteY9" fmla="*/ 264459 h 264459"/>
                <a:gd name="connsiteX0" fmla="*/ 0 w 5970494"/>
                <a:gd name="connsiteY0" fmla="*/ 0 h 264459"/>
                <a:gd name="connsiteX1" fmla="*/ 3123248 w 5970494"/>
                <a:gd name="connsiteY1" fmla="*/ 1983 h 264459"/>
                <a:gd name="connsiteX2" fmla="*/ 3124200 w 5970494"/>
                <a:gd name="connsiteY2" fmla="*/ 53788 h 264459"/>
                <a:gd name="connsiteX3" fmla="*/ 3603812 w 5970494"/>
                <a:gd name="connsiteY3" fmla="*/ 53788 h 264459"/>
                <a:gd name="connsiteX4" fmla="*/ 3608294 w 5970494"/>
                <a:gd name="connsiteY4" fmla="*/ 107576 h 264459"/>
                <a:gd name="connsiteX5" fmla="*/ 4267200 w 5970494"/>
                <a:gd name="connsiteY5" fmla="*/ 112059 h 264459"/>
                <a:gd name="connsiteX6" fmla="*/ 4262718 w 5970494"/>
                <a:gd name="connsiteY6" fmla="*/ 183776 h 264459"/>
                <a:gd name="connsiteX7" fmla="*/ 4742329 w 5970494"/>
                <a:gd name="connsiteY7" fmla="*/ 183776 h 264459"/>
                <a:gd name="connsiteX8" fmla="*/ 4742329 w 5970494"/>
                <a:gd name="connsiteY8" fmla="*/ 259976 h 264459"/>
                <a:gd name="connsiteX9" fmla="*/ 5970494 w 5970494"/>
                <a:gd name="connsiteY9" fmla="*/ 264459 h 264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70494" h="264459">
                  <a:moveTo>
                    <a:pt x="0" y="0"/>
                  </a:moveTo>
                  <a:lnTo>
                    <a:pt x="3123248" y="1983"/>
                  </a:lnTo>
                  <a:cubicBezTo>
                    <a:pt x="3123565" y="19251"/>
                    <a:pt x="3123883" y="36520"/>
                    <a:pt x="3124200" y="53788"/>
                  </a:cubicBezTo>
                  <a:lnTo>
                    <a:pt x="3603812" y="53788"/>
                  </a:lnTo>
                  <a:lnTo>
                    <a:pt x="3608294" y="107576"/>
                  </a:lnTo>
                  <a:lnTo>
                    <a:pt x="4267200" y="112059"/>
                  </a:lnTo>
                  <a:lnTo>
                    <a:pt x="4262718" y="183776"/>
                  </a:lnTo>
                  <a:lnTo>
                    <a:pt x="4742329" y="183776"/>
                  </a:lnTo>
                  <a:lnTo>
                    <a:pt x="4742329" y="259976"/>
                  </a:lnTo>
                  <a:lnTo>
                    <a:pt x="5970494" y="264459"/>
                  </a:lnTo>
                </a:path>
              </a:pathLst>
            </a:custGeom>
            <a:ln w="19050">
              <a:solidFill>
                <a:srgbClr val="00B05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530" name="Freeform 329">
              <a:extLst>
                <a:ext uri="{FF2B5EF4-FFF2-40B4-BE49-F238E27FC236}">
                  <a16:creationId xmlns:a16="http://schemas.microsoft.com/office/drawing/2014/main" id="{D4F8B00E-26C8-468D-A2BA-3A49BA94A5A4}"/>
                </a:ext>
              </a:extLst>
            </p:cNvPr>
            <p:cNvSpPr/>
            <p:nvPr/>
          </p:nvSpPr>
          <p:spPr>
            <a:xfrm>
              <a:off x="-6506981" y="788471"/>
              <a:ext cx="5979459" cy="94129"/>
            </a:xfrm>
            <a:custGeom>
              <a:avLst/>
              <a:gdLst>
                <a:gd name="connsiteX0" fmla="*/ 0 w 5979459"/>
                <a:gd name="connsiteY0" fmla="*/ 0 h 94129"/>
                <a:gd name="connsiteX1" fmla="*/ 201706 w 5979459"/>
                <a:gd name="connsiteY1" fmla="*/ 4482 h 94129"/>
                <a:gd name="connsiteX2" fmla="*/ 197223 w 5979459"/>
                <a:gd name="connsiteY2" fmla="*/ 35858 h 94129"/>
                <a:gd name="connsiteX3" fmla="*/ 1335741 w 5979459"/>
                <a:gd name="connsiteY3" fmla="*/ 44823 h 94129"/>
                <a:gd name="connsiteX4" fmla="*/ 1340223 w 5979459"/>
                <a:gd name="connsiteY4" fmla="*/ 94129 h 94129"/>
                <a:gd name="connsiteX5" fmla="*/ 5979459 w 5979459"/>
                <a:gd name="connsiteY5" fmla="*/ 94129 h 94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79459" h="94129">
                  <a:moveTo>
                    <a:pt x="0" y="0"/>
                  </a:moveTo>
                  <a:lnTo>
                    <a:pt x="201706" y="4482"/>
                  </a:lnTo>
                  <a:lnTo>
                    <a:pt x="197223" y="35858"/>
                  </a:lnTo>
                  <a:lnTo>
                    <a:pt x="1335741" y="44823"/>
                  </a:lnTo>
                  <a:lnTo>
                    <a:pt x="1340223" y="94129"/>
                  </a:lnTo>
                  <a:lnTo>
                    <a:pt x="5979459" y="94129"/>
                  </a:lnTo>
                </a:path>
              </a:pathLst>
            </a:custGeom>
            <a:ln w="19050">
              <a:solidFill>
                <a:srgbClr val="00B0F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531" name="Freeform 330">
              <a:extLst>
                <a:ext uri="{FF2B5EF4-FFF2-40B4-BE49-F238E27FC236}">
                  <a16:creationId xmlns:a16="http://schemas.microsoft.com/office/drawing/2014/main" id="{89FA8820-6ED3-4F0B-9702-9F3FC16942C4}"/>
                </a:ext>
              </a:extLst>
            </p:cNvPr>
            <p:cNvSpPr/>
            <p:nvPr/>
          </p:nvSpPr>
          <p:spPr>
            <a:xfrm>
              <a:off x="-6323205" y="788471"/>
              <a:ext cx="5804647" cy="1344705"/>
            </a:xfrm>
            <a:custGeom>
              <a:avLst/>
              <a:gdLst>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86000 w 5804647"/>
                <a:gd name="connsiteY14" fmla="*/ 815788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68071 w 5804647"/>
                <a:gd name="connsiteY14" fmla="*/ 806823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71600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67633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67633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97144 w 5804647"/>
                <a:gd name="connsiteY42" fmla="*/ 35858 h 1344705"/>
                <a:gd name="connsiteX43" fmla="*/ 0 w 5804647"/>
                <a:gd name="connsiteY43" fmla="*/ 35858 h 1344705"/>
                <a:gd name="connsiteX44" fmla="*/ 0 w 5804647"/>
                <a:gd name="connsiteY44" fmla="*/ 0 h 1344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5804647" h="1344705">
                  <a:moveTo>
                    <a:pt x="5804647" y="1340223"/>
                  </a:moveTo>
                  <a:lnTo>
                    <a:pt x="5051612" y="1344705"/>
                  </a:lnTo>
                  <a:lnTo>
                    <a:pt x="5051612" y="1250576"/>
                  </a:lnTo>
                  <a:lnTo>
                    <a:pt x="4742330" y="1246094"/>
                  </a:lnTo>
                  <a:lnTo>
                    <a:pt x="4742330" y="1178858"/>
                  </a:lnTo>
                  <a:lnTo>
                    <a:pt x="4191000" y="1169894"/>
                  </a:lnTo>
                  <a:lnTo>
                    <a:pt x="4186518" y="1098176"/>
                  </a:lnTo>
                  <a:lnTo>
                    <a:pt x="3523130" y="1089211"/>
                  </a:lnTo>
                  <a:lnTo>
                    <a:pt x="3523130" y="1026458"/>
                  </a:lnTo>
                  <a:lnTo>
                    <a:pt x="3427533" y="1026458"/>
                  </a:lnTo>
                  <a:lnTo>
                    <a:pt x="3424518" y="950258"/>
                  </a:lnTo>
                  <a:lnTo>
                    <a:pt x="2868706" y="945776"/>
                  </a:lnTo>
                  <a:lnTo>
                    <a:pt x="2868706" y="891988"/>
                  </a:lnTo>
                  <a:lnTo>
                    <a:pt x="2277035" y="878541"/>
                  </a:lnTo>
                  <a:cubicBezTo>
                    <a:pt x="2276692" y="857280"/>
                    <a:pt x="2276348" y="836018"/>
                    <a:pt x="2276005" y="814757"/>
                  </a:cubicBezTo>
                  <a:lnTo>
                    <a:pt x="2200320" y="813288"/>
                  </a:lnTo>
                  <a:cubicBezTo>
                    <a:pt x="2200492" y="797686"/>
                    <a:pt x="2200663" y="782084"/>
                    <a:pt x="2200835" y="766482"/>
                  </a:cubicBezTo>
                  <a:lnTo>
                    <a:pt x="1819835" y="762000"/>
                  </a:lnTo>
                  <a:lnTo>
                    <a:pt x="1819835" y="712694"/>
                  </a:lnTo>
                  <a:lnTo>
                    <a:pt x="1721224" y="708211"/>
                  </a:lnTo>
                  <a:lnTo>
                    <a:pt x="1721224" y="654423"/>
                  </a:lnTo>
                  <a:lnTo>
                    <a:pt x="1344706" y="649941"/>
                  </a:lnTo>
                  <a:lnTo>
                    <a:pt x="1349188" y="596153"/>
                  </a:lnTo>
                  <a:lnTo>
                    <a:pt x="1151965" y="596153"/>
                  </a:lnTo>
                  <a:lnTo>
                    <a:pt x="1151965" y="502023"/>
                  </a:lnTo>
                  <a:lnTo>
                    <a:pt x="1066800" y="506505"/>
                  </a:lnTo>
                  <a:lnTo>
                    <a:pt x="1064302" y="467633"/>
                  </a:lnTo>
                  <a:lnTo>
                    <a:pt x="860612" y="466164"/>
                  </a:lnTo>
                  <a:lnTo>
                    <a:pt x="857160" y="419358"/>
                  </a:lnTo>
                  <a:lnTo>
                    <a:pt x="755097" y="414875"/>
                  </a:lnTo>
                  <a:cubicBezTo>
                    <a:pt x="754925" y="398783"/>
                    <a:pt x="754754" y="382692"/>
                    <a:pt x="754582" y="366600"/>
                  </a:cubicBezTo>
                  <a:lnTo>
                    <a:pt x="681318" y="367553"/>
                  </a:lnTo>
                  <a:lnTo>
                    <a:pt x="676835" y="340658"/>
                  </a:lnTo>
                  <a:lnTo>
                    <a:pt x="578224" y="336176"/>
                  </a:lnTo>
                  <a:lnTo>
                    <a:pt x="578224" y="291353"/>
                  </a:lnTo>
                  <a:lnTo>
                    <a:pt x="493059" y="291353"/>
                  </a:lnTo>
                  <a:lnTo>
                    <a:pt x="488577" y="255494"/>
                  </a:lnTo>
                  <a:lnTo>
                    <a:pt x="309283" y="246529"/>
                  </a:lnTo>
                  <a:lnTo>
                    <a:pt x="300318" y="161364"/>
                  </a:lnTo>
                  <a:lnTo>
                    <a:pt x="188259" y="161364"/>
                  </a:lnTo>
                  <a:lnTo>
                    <a:pt x="183777" y="116541"/>
                  </a:lnTo>
                  <a:lnTo>
                    <a:pt x="98612" y="112058"/>
                  </a:lnTo>
                  <a:cubicBezTo>
                    <a:pt x="98123" y="86658"/>
                    <a:pt x="97633" y="61258"/>
                    <a:pt x="97144" y="35858"/>
                  </a:cubicBezTo>
                  <a:lnTo>
                    <a:pt x="0" y="35858"/>
                  </a:lnTo>
                  <a:lnTo>
                    <a:pt x="0" y="0"/>
                  </a:lnTo>
                </a:path>
              </a:pathLst>
            </a:custGeom>
            <a:ln w="19050">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532" name="TextBox 5">
              <a:extLst>
                <a:ext uri="{FF2B5EF4-FFF2-40B4-BE49-F238E27FC236}">
                  <a16:creationId xmlns:a16="http://schemas.microsoft.com/office/drawing/2014/main" id="{CED90480-219A-4276-A930-FBC416C4E5F2}"/>
                </a:ext>
              </a:extLst>
            </p:cNvPr>
            <p:cNvSpPr txBox="1"/>
            <p:nvPr/>
          </p:nvSpPr>
          <p:spPr>
            <a:xfrm>
              <a:off x="-5611732" y="553592"/>
              <a:ext cx="127346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100%</a:t>
              </a:r>
            </a:p>
          </p:txBody>
        </p:sp>
        <p:sp>
          <p:nvSpPr>
            <p:cNvPr id="533" name="TextBox 5">
              <a:extLst>
                <a:ext uri="{FF2B5EF4-FFF2-40B4-BE49-F238E27FC236}">
                  <a16:creationId xmlns:a16="http://schemas.microsoft.com/office/drawing/2014/main" id="{3057FEF3-1204-4BE5-A2ED-C5E93297EF4A}"/>
                </a:ext>
              </a:extLst>
            </p:cNvPr>
            <p:cNvSpPr txBox="1"/>
            <p:nvPr/>
          </p:nvSpPr>
          <p:spPr>
            <a:xfrm>
              <a:off x="-5611732" y="96106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90%</a:t>
              </a:r>
            </a:p>
          </p:txBody>
        </p:sp>
        <p:sp>
          <p:nvSpPr>
            <p:cNvPr id="534" name="TextBox 5">
              <a:extLst>
                <a:ext uri="{FF2B5EF4-FFF2-40B4-BE49-F238E27FC236}">
                  <a16:creationId xmlns:a16="http://schemas.microsoft.com/office/drawing/2014/main" id="{9899089D-CBA5-4377-BEE7-F69B304D2107}"/>
                </a:ext>
              </a:extLst>
            </p:cNvPr>
            <p:cNvSpPr txBox="1"/>
            <p:nvPr/>
          </p:nvSpPr>
          <p:spPr>
            <a:xfrm>
              <a:off x="-5611732" y="1382184"/>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80%</a:t>
              </a:r>
            </a:p>
          </p:txBody>
        </p:sp>
        <p:sp>
          <p:nvSpPr>
            <p:cNvPr id="535" name="TextBox 5">
              <a:extLst>
                <a:ext uri="{FF2B5EF4-FFF2-40B4-BE49-F238E27FC236}">
                  <a16:creationId xmlns:a16="http://schemas.microsoft.com/office/drawing/2014/main" id="{F7139D4A-3E1A-4369-BBDF-9B8FF7A1274C}"/>
                </a:ext>
              </a:extLst>
            </p:cNvPr>
            <p:cNvSpPr txBox="1"/>
            <p:nvPr/>
          </p:nvSpPr>
          <p:spPr>
            <a:xfrm>
              <a:off x="-3318809" y="60208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98%</a:t>
              </a:r>
            </a:p>
          </p:txBody>
        </p:sp>
        <p:sp>
          <p:nvSpPr>
            <p:cNvPr id="536" name="TextBox 5">
              <a:extLst>
                <a:ext uri="{FF2B5EF4-FFF2-40B4-BE49-F238E27FC236}">
                  <a16:creationId xmlns:a16="http://schemas.microsoft.com/office/drawing/2014/main" id="{6914379C-3C0E-4699-8497-284FDFE38ED5}"/>
                </a:ext>
              </a:extLst>
            </p:cNvPr>
            <p:cNvSpPr txBox="1"/>
            <p:nvPr/>
          </p:nvSpPr>
          <p:spPr>
            <a:xfrm>
              <a:off x="-3318809" y="127361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68%</a:t>
              </a:r>
            </a:p>
          </p:txBody>
        </p:sp>
        <p:sp>
          <p:nvSpPr>
            <p:cNvPr id="537" name="TextBox 5">
              <a:extLst>
                <a:ext uri="{FF2B5EF4-FFF2-40B4-BE49-F238E27FC236}">
                  <a16:creationId xmlns:a16="http://schemas.microsoft.com/office/drawing/2014/main" id="{227CA298-415E-465A-9FA2-5AFBFD93CFAC}"/>
                </a:ext>
              </a:extLst>
            </p:cNvPr>
            <p:cNvSpPr txBox="1"/>
            <p:nvPr/>
          </p:nvSpPr>
          <p:spPr>
            <a:xfrm>
              <a:off x="-3318809" y="1856259"/>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60%</a:t>
              </a:r>
            </a:p>
          </p:txBody>
        </p:sp>
        <p:sp>
          <p:nvSpPr>
            <p:cNvPr id="538" name="TextBox 5">
              <a:extLst>
                <a:ext uri="{FF2B5EF4-FFF2-40B4-BE49-F238E27FC236}">
                  <a16:creationId xmlns:a16="http://schemas.microsoft.com/office/drawing/2014/main" id="{8417FA47-972B-4D2B-94CD-9EFF8B8FE493}"/>
                </a:ext>
              </a:extLst>
            </p:cNvPr>
            <p:cNvSpPr txBox="1"/>
            <p:nvPr/>
          </p:nvSpPr>
          <p:spPr>
            <a:xfrm>
              <a:off x="-1074371" y="61965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96%</a:t>
              </a:r>
            </a:p>
          </p:txBody>
        </p:sp>
        <p:sp>
          <p:nvSpPr>
            <p:cNvPr id="539" name="TextBox 5">
              <a:extLst>
                <a:ext uri="{FF2B5EF4-FFF2-40B4-BE49-F238E27FC236}">
                  <a16:creationId xmlns:a16="http://schemas.microsoft.com/office/drawing/2014/main" id="{110B98D5-1986-4A2C-B4A1-CE76C463BBAE}"/>
                </a:ext>
              </a:extLst>
            </p:cNvPr>
            <p:cNvSpPr txBox="1"/>
            <p:nvPr/>
          </p:nvSpPr>
          <p:spPr>
            <a:xfrm>
              <a:off x="-1074371" y="1667633"/>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50%</a:t>
              </a:r>
            </a:p>
          </p:txBody>
        </p:sp>
        <p:sp>
          <p:nvSpPr>
            <p:cNvPr id="540" name="TextBox 5">
              <a:extLst>
                <a:ext uri="{FF2B5EF4-FFF2-40B4-BE49-F238E27FC236}">
                  <a16:creationId xmlns:a16="http://schemas.microsoft.com/office/drawing/2014/main" id="{A7285617-BD53-4AB9-B1D5-241EDDDEE934}"/>
                </a:ext>
              </a:extLst>
            </p:cNvPr>
            <p:cNvSpPr txBox="1"/>
            <p:nvPr/>
          </p:nvSpPr>
          <p:spPr>
            <a:xfrm>
              <a:off x="-1074371" y="2137561"/>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43%</a:t>
              </a:r>
            </a:p>
          </p:txBody>
        </p:sp>
        <p:sp>
          <p:nvSpPr>
            <p:cNvPr id="541" name="TextBox 5">
              <a:extLst>
                <a:ext uri="{FF2B5EF4-FFF2-40B4-BE49-F238E27FC236}">
                  <a16:creationId xmlns:a16="http://schemas.microsoft.com/office/drawing/2014/main" id="{73B101E6-F354-4296-9D1E-BCB4AC934664}"/>
                </a:ext>
              </a:extLst>
            </p:cNvPr>
            <p:cNvSpPr txBox="1"/>
            <p:nvPr/>
          </p:nvSpPr>
          <p:spPr>
            <a:xfrm>
              <a:off x="-5582164" y="78788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98%</a:t>
              </a:r>
            </a:p>
          </p:txBody>
        </p:sp>
        <p:sp>
          <p:nvSpPr>
            <p:cNvPr id="542" name="TextBox 5">
              <a:extLst>
                <a:ext uri="{FF2B5EF4-FFF2-40B4-BE49-F238E27FC236}">
                  <a16:creationId xmlns:a16="http://schemas.microsoft.com/office/drawing/2014/main" id="{EB3E0A26-B912-48A7-8B7C-111F1206ACDD}"/>
                </a:ext>
              </a:extLst>
            </p:cNvPr>
            <p:cNvSpPr txBox="1"/>
            <p:nvPr/>
          </p:nvSpPr>
          <p:spPr>
            <a:xfrm>
              <a:off x="-3330183" y="83637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96%</a:t>
              </a:r>
            </a:p>
          </p:txBody>
        </p:sp>
        <p:sp>
          <p:nvSpPr>
            <p:cNvPr id="543" name="TextBox 5">
              <a:extLst>
                <a:ext uri="{FF2B5EF4-FFF2-40B4-BE49-F238E27FC236}">
                  <a16:creationId xmlns:a16="http://schemas.microsoft.com/office/drawing/2014/main" id="{9931337C-2FEB-42F2-8452-9870C4FA55C7}"/>
                </a:ext>
              </a:extLst>
            </p:cNvPr>
            <p:cNvSpPr txBox="1"/>
            <p:nvPr/>
          </p:nvSpPr>
          <p:spPr>
            <a:xfrm>
              <a:off x="-1072101" y="104501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89%</a:t>
              </a:r>
            </a:p>
          </p:txBody>
        </p:sp>
      </p:grpSp>
      <p:sp>
        <p:nvSpPr>
          <p:cNvPr id="5" name="Footer Placeholder 4">
            <a:extLst>
              <a:ext uri="{FF2B5EF4-FFF2-40B4-BE49-F238E27FC236}">
                <a16:creationId xmlns:a16="http://schemas.microsoft.com/office/drawing/2014/main" id="{DDB2671B-351C-44E6-A4E7-C725298DE254}"/>
              </a:ext>
            </a:extLst>
          </p:cNvPr>
          <p:cNvSpPr>
            <a:spLocks noGrp="1"/>
          </p:cNvSpPr>
          <p:nvPr>
            <p:ph type="ftr" sz="quarter" idx="3"/>
          </p:nvPr>
        </p:nvSpPr>
        <p:spPr/>
        <p:txBody>
          <a:bodyPr/>
          <a:lstStyle/>
          <a:p>
            <a:pPr marL="228600" indent="-228600">
              <a:buFont typeface="+mj-lt"/>
              <a:buAutoNum type="arabicPeriod"/>
            </a:pPr>
            <a:r>
              <a:rPr lang="fr-FR" sz="1000" dirty="0" err="1"/>
              <a:t>Kylhammar</a:t>
            </a:r>
            <a:r>
              <a:rPr lang="fr-FR" sz="1000" dirty="0"/>
              <a:t> D, et al. </a:t>
            </a:r>
            <a:r>
              <a:rPr lang="fr-FR" sz="1000" i="1" dirty="0" err="1"/>
              <a:t>Eur</a:t>
            </a:r>
            <a:r>
              <a:rPr lang="fr-FR" sz="1000" i="1" dirty="0"/>
              <a:t> </a:t>
            </a:r>
            <a:r>
              <a:rPr lang="fr-FR" sz="1000" i="1" dirty="0" err="1"/>
              <a:t>Heart</a:t>
            </a:r>
            <a:r>
              <a:rPr lang="fr-FR" sz="1000" i="1" dirty="0"/>
              <a:t> J. </a:t>
            </a:r>
            <a:r>
              <a:rPr lang="fr-FR" sz="1000" dirty="0"/>
              <a:t>2018;39(47):4175-4181 </a:t>
            </a:r>
          </a:p>
          <a:p>
            <a:pPr marL="228600" indent="-228600">
              <a:buFont typeface="+mj-lt"/>
              <a:buAutoNum type="arabicPeriod"/>
            </a:pPr>
            <a:r>
              <a:rPr lang="fr-FR" sz="1000" dirty="0" err="1"/>
              <a:t>Boucly</a:t>
            </a:r>
            <a:r>
              <a:rPr lang="fr-FR" sz="1000" dirty="0"/>
              <a:t> A, et al. </a:t>
            </a:r>
            <a:r>
              <a:rPr lang="fr-FR" sz="1000" i="1" dirty="0" err="1"/>
              <a:t>Eur</a:t>
            </a:r>
            <a:r>
              <a:rPr lang="fr-FR" sz="1000" i="1" dirty="0"/>
              <a:t> </a:t>
            </a:r>
            <a:r>
              <a:rPr lang="fr-FR" sz="1000" i="1" dirty="0" err="1"/>
              <a:t>Respir</a:t>
            </a:r>
            <a:r>
              <a:rPr lang="fr-FR" sz="1000" i="1" dirty="0"/>
              <a:t> J. </a:t>
            </a:r>
            <a:r>
              <a:rPr lang="fr-FR" sz="1000" dirty="0"/>
              <a:t>2017;50(2):1700889. </a:t>
            </a:r>
          </a:p>
          <a:p>
            <a:pPr marL="228600" indent="-228600">
              <a:buFont typeface="+mj-lt"/>
              <a:buAutoNum type="arabicPeriod"/>
            </a:pPr>
            <a:r>
              <a:rPr lang="fr-FR" sz="1000" dirty="0" err="1"/>
              <a:t>Hoeper</a:t>
            </a:r>
            <a:r>
              <a:rPr lang="fr-FR" sz="1000" dirty="0"/>
              <a:t> MM, et al. </a:t>
            </a:r>
            <a:r>
              <a:rPr lang="fr-FR" sz="1000" i="1" dirty="0" err="1"/>
              <a:t>Eur</a:t>
            </a:r>
            <a:r>
              <a:rPr lang="fr-FR" sz="1000" i="1" dirty="0"/>
              <a:t> </a:t>
            </a:r>
            <a:r>
              <a:rPr lang="fr-FR" sz="1000" i="1" dirty="0" err="1"/>
              <a:t>Respir</a:t>
            </a:r>
            <a:r>
              <a:rPr lang="fr-FR" sz="1000" i="1" dirty="0"/>
              <a:t> J. </a:t>
            </a:r>
            <a:r>
              <a:rPr lang="fr-FR" sz="1000" dirty="0"/>
              <a:t>2017;50(2):1700740.</a:t>
            </a:r>
          </a:p>
        </p:txBody>
      </p:sp>
    </p:spTree>
    <p:extLst>
      <p:ext uri="{BB962C8B-B14F-4D97-AF65-F5344CB8AC3E}">
        <p14:creationId xmlns:p14="http://schemas.microsoft.com/office/powerpoint/2010/main" val="3415319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DA46E-C720-C944-881D-8691970E5818}"/>
              </a:ext>
            </a:extLst>
          </p:cNvPr>
          <p:cNvSpPr>
            <a:spLocks noGrp="1"/>
          </p:cNvSpPr>
          <p:nvPr>
            <p:ph type="title"/>
          </p:nvPr>
        </p:nvSpPr>
        <p:spPr>
          <a:xfrm>
            <a:off x="609599" y="199505"/>
            <a:ext cx="11357113" cy="1185577"/>
          </a:xfrm>
        </p:spPr>
        <p:txBody>
          <a:bodyPr/>
          <a:lstStyle/>
          <a:p>
            <a:r>
              <a:rPr lang="en-US" dirty="0"/>
              <a:t>Objectively Assessing Patient Risk and Prognosis in PAH</a:t>
            </a:r>
          </a:p>
        </p:txBody>
      </p:sp>
      <p:sp>
        <p:nvSpPr>
          <p:cNvPr id="3" name="Content Placeholder 2">
            <a:extLst>
              <a:ext uri="{FF2B5EF4-FFF2-40B4-BE49-F238E27FC236}">
                <a16:creationId xmlns:a16="http://schemas.microsoft.com/office/drawing/2014/main" id="{7522EB44-F3C9-4543-8A3A-AEE93C54CBC8}"/>
              </a:ext>
            </a:extLst>
          </p:cNvPr>
          <p:cNvSpPr>
            <a:spLocks noGrp="1"/>
          </p:cNvSpPr>
          <p:nvPr>
            <p:ph idx="1"/>
          </p:nvPr>
        </p:nvSpPr>
        <p:spPr/>
        <p:txBody>
          <a:bodyPr>
            <a:normAutofit lnSpcReduction="10000"/>
          </a:bodyPr>
          <a:lstStyle/>
          <a:p>
            <a:pPr>
              <a:spcAft>
                <a:spcPts val="600"/>
              </a:spcAft>
            </a:pPr>
            <a:r>
              <a:rPr lang="en-US" dirty="0"/>
              <a:t>Risk assessment to monitor prognosis in PAH is an important part of care</a:t>
            </a:r>
          </a:p>
          <a:p>
            <a:pPr>
              <a:spcAft>
                <a:spcPts val="600"/>
              </a:spcAft>
            </a:pPr>
            <a:r>
              <a:rPr lang="en-US" dirty="0"/>
              <a:t>Clinical, functional, exercise, and non-invasive and invasive variables have been utilized in calculators for predicting outcomes</a:t>
            </a:r>
          </a:p>
          <a:p>
            <a:pPr>
              <a:spcAft>
                <a:spcPts val="600"/>
              </a:spcAft>
            </a:pPr>
            <a:r>
              <a:rPr lang="en-US" dirty="0"/>
              <a:t>Available risk-predicting models include:</a:t>
            </a:r>
          </a:p>
          <a:p>
            <a:pPr lvl="1">
              <a:spcAft>
                <a:spcPts val="600"/>
              </a:spcAft>
            </a:pPr>
            <a:r>
              <a:rPr lang="en-US" dirty="0"/>
              <a:t>French Pulmonary Hypertension Registry</a:t>
            </a:r>
          </a:p>
          <a:p>
            <a:pPr lvl="1">
              <a:spcAft>
                <a:spcPts val="600"/>
              </a:spcAft>
            </a:pPr>
            <a:r>
              <a:rPr lang="en-US" dirty="0"/>
              <a:t>PH Connection Equation</a:t>
            </a:r>
          </a:p>
          <a:p>
            <a:pPr lvl="1">
              <a:spcAft>
                <a:spcPts val="600"/>
              </a:spcAft>
            </a:pPr>
            <a:r>
              <a:rPr lang="en-US" dirty="0"/>
              <a:t>COMPERA</a:t>
            </a:r>
          </a:p>
          <a:p>
            <a:pPr lvl="1">
              <a:spcAft>
                <a:spcPts val="600"/>
              </a:spcAft>
            </a:pPr>
            <a:r>
              <a:rPr lang="en-US" dirty="0"/>
              <a:t>Swedish Risk Assessment Score</a:t>
            </a:r>
          </a:p>
          <a:p>
            <a:pPr lvl="1">
              <a:spcAft>
                <a:spcPts val="600"/>
              </a:spcAft>
            </a:pPr>
            <a:r>
              <a:rPr lang="en-US" dirty="0"/>
              <a:t>Scottish Composite Score</a:t>
            </a:r>
          </a:p>
          <a:p>
            <a:pPr lvl="1">
              <a:spcAft>
                <a:spcPts val="600"/>
              </a:spcAft>
            </a:pPr>
            <a:r>
              <a:rPr lang="en-US" dirty="0"/>
              <a:t>REVEAL risk equation (versions 1 and 2), REVEAL Lite 2</a:t>
            </a:r>
          </a:p>
          <a:p>
            <a:pPr lvl="1">
              <a:spcAft>
                <a:spcPts val="600"/>
              </a:spcAft>
            </a:pPr>
            <a:r>
              <a:rPr lang="en-US" dirty="0"/>
              <a:t>2015 ESC/ERS Guidelines PH risk table</a:t>
            </a:r>
          </a:p>
        </p:txBody>
      </p:sp>
      <p:sp>
        <p:nvSpPr>
          <p:cNvPr id="4" name="Footer Placeholder 3">
            <a:extLst>
              <a:ext uri="{FF2B5EF4-FFF2-40B4-BE49-F238E27FC236}">
                <a16:creationId xmlns:a16="http://schemas.microsoft.com/office/drawing/2014/main" id="{66CE998B-2CA7-4CDC-A953-878D9F4C9F5F}"/>
              </a:ext>
            </a:extLst>
          </p:cNvPr>
          <p:cNvSpPr>
            <a:spLocks noGrp="1"/>
          </p:cNvSpPr>
          <p:nvPr>
            <p:ph type="ftr" sz="quarter" idx="3"/>
          </p:nvPr>
        </p:nvSpPr>
        <p:spPr/>
        <p:txBody>
          <a:bodyPr/>
          <a:lstStyle/>
          <a:p>
            <a:r>
              <a:rPr lang="fr-FR" sz="1000" dirty="0"/>
              <a:t>Galié N, et al. </a:t>
            </a:r>
            <a:r>
              <a:rPr lang="fr-FR" sz="1000" i="1" dirty="0" err="1"/>
              <a:t>Eur</a:t>
            </a:r>
            <a:r>
              <a:rPr lang="fr-FR" sz="1000" i="1" dirty="0"/>
              <a:t> </a:t>
            </a:r>
            <a:r>
              <a:rPr lang="fr-FR" sz="1000" i="1" dirty="0" err="1"/>
              <a:t>Respir</a:t>
            </a:r>
            <a:r>
              <a:rPr lang="fr-FR" sz="1000" i="1" dirty="0"/>
              <a:t> J. </a:t>
            </a:r>
            <a:r>
              <a:rPr lang="fr-FR" sz="1000" dirty="0"/>
              <a:t>2019;53(1):1802148. </a:t>
            </a:r>
          </a:p>
        </p:txBody>
      </p:sp>
    </p:spTree>
    <p:extLst>
      <p:ext uri="{BB962C8B-B14F-4D97-AF65-F5344CB8AC3E}">
        <p14:creationId xmlns:p14="http://schemas.microsoft.com/office/powerpoint/2010/main" val="341713104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1057</Words>
  <Application>Microsoft Office PowerPoint</Application>
  <PresentationFormat>Widescreen</PresentationFormat>
  <Paragraphs>191</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Franklin Gothic Book</vt:lpstr>
      <vt:lpstr>IMPACT-PH-22-NEW</vt:lpstr>
      <vt:lpstr>Why Is Formal Risk Assessment Critical to Effective Treatment of PH?</vt:lpstr>
      <vt:lpstr>Disclaimer</vt:lpstr>
      <vt:lpstr>Risk Assessment in PH: Why Is It Important?</vt:lpstr>
      <vt:lpstr>Regular Risk Assessment Is Important!  Why?  Because CV Changes Start Before Symptoms Appear </vt:lpstr>
      <vt:lpstr>Initial Risk Assessment Correlates With Survival in PAH</vt:lpstr>
      <vt:lpstr>Getting to Low-Risk Status Improves Survival</vt:lpstr>
      <vt:lpstr>Objectively Assessing Patient Risk and Prognosis in PAH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2022-05-25T17:57:55Z</dcterms:created>
  <dcterms:modified xsi:type="dcterms:W3CDTF">2022-05-25T21:43:44Z</dcterms:modified>
</cp:coreProperties>
</file>