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11"/>
  </p:notesMasterIdLst>
  <p:sldIdLst>
    <p:sldId id="1936" r:id="rId2"/>
    <p:sldId id="256" r:id="rId3"/>
    <p:sldId id="1923" r:id="rId4"/>
    <p:sldId id="1928" r:id="rId5"/>
    <p:sldId id="1927" r:id="rId6"/>
    <p:sldId id="1932" r:id="rId7"/>
    <p:sldId id="1930" r:id="rId8"/>
    <p:sldId id="3638" r:id="rId9"/>
    <p:sldId id="193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39" autoAdjust="0"/>
    <p:restoredTop sz="94807" autoAdjust="0"/>
  </p:normalViewPr>
  <p:slideViewPr>
    <p:cSldViewPr>
      <p:cViewPr varScale="1">
        <p:scale>
          <a:sx n="48" d="100"/>
          <a:sy n="48" d="100"/>
        </p:scale>
        <p:origin x="72" y="546"/>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87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300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defRPr sz="72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8288000" cy="146304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51647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573883" y="910244"/>
            <a:ext cx="6408809" cy="7881332"/>
          </a:xfrm>
        </p:spPr>
        <p:txBody>
          <a:bodyPr anchor="ctr"/>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910244"/>
            <a:ext cx="9939336" cy="7881332"/>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799717"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8303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685802"/>
            <a:ext cx="9258300" cy="8105775"/>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8452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A2BC02-CBA2-449D-A591-DA58DD4BC41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12648-66D1-4156-8E40-65A4799876D6}" type="slidenum">
              <a:rPr lang="en-US" smtClean="0"/>
              <a:t>‹#›</a:t>
            </a:fld>
            <a:endParaRPr lang="en-US"/>
          </a:p>
        </p:txBody>
      </p:sp>
    </p:spTree>
    <p:extLst>
      <p:ext uri="{BB962C8B-B14F-4D97-AF65-F5344CB8AC3E}">
        <p14:creationId xmlns:p14="http://schemas.microsoft.com/office/powerpoint/2010/main" val="90464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lgn="r">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8288000" cy="146304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3383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915524"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2555315"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8288000" cy="146304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49601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30625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914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8915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9941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914402" y="2189844"/>
            <a:ext cx="7736681" cy="977307"/>
          </a:xfrm>
          <a:prstGeom prst="rect">
            <a:avLst/>
          </a:prstGeom>
        </p:spPr>
        <p:txBody>
          <a:bodyPr anchor="b"/>
          <a:lstStyle>
            <a:lvl1pPr marL="0" indent="0">
              <a:buNone/>
              <a:defRPr sz="3600" b="1">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914402" y="3167151"/>
            <a:ext cx="7736681" cy="5935284"/>
          </a:xfrm>
          <a:prstGeom prst="rect">
            <a:avLst/>
          </a:prstGeom>
        </p:spPr>
        <p:txBody>
          <a:bodyPr/>
          <a:lstStyle>
            <a:lvl1pPr marL="342900" indent="-342900">
              <a:buClr>
                <a:schemeClr val="accent6"/>
              </a:buClr>
              <a:buSzPct val="100000"/>
              <a:buFont typeface="Arial" panose="020B0604020202020204" pitchFamily="34" charset="0"/>
              <a:buChar char="•"/>
              <a:defRPr/>
            </a:lvl1pPr>
            <a:lvl2pPr marL="1028700" indent="-342900">
              <a:buClr>
                <a:schemeClr val="accent6"/>
              </a:buClr>
              <a:buSzPct val="100000"/>
              <a:buFont typeface="Arial" panose="020B0604020202020204" pitchFamily="34" charset="0"/>
              <a:buChar char="•"/>
              <a:defRPr/>
            </a:lvl2pPr>
            <a:lvl3pPr marL="1714500" indent="-342900">
              <a:buClr>
                <a:schemeClr val="accent6"/>
              </a:buClr>
              <a:buSzPct val="100000"/>
              <a:buFont typeface="Arial" panose="020B0604020202020204" pitchFamily="34" charset="0"/>
              <a:buChar char="•"/>
              <a:defRPr/>
            </a:lvl3pPr>
            <a:lvl4pPr marL="2400300" indent="-342900">
              <a:buClr>
                <a:schemeClr val="accent6"/>
              </a:buClr>
              <a:buSzPct val="100000"/>
              <a:buFont typeface="Arial" panose="020B0604020202020204" pitchFamily="34" charset="0"/>
              <a:buChar char="•"/>
              <a:defRPr/>
            </a:lvl4pPr>
            <a:lvl5pPr marL="3086100" indent="-3429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8913020" y="2189844"/>
            <a:ext cx="7774782" cy="977307"/>
          </a:xfrm>
          <a:prstGeom prst="rect">
            <a:avLst/>
          </a:prstGeom>
        </p:spPr>
        <p:txBody>
          <a:bodyPr anchor="b"/>
          <a:lstStyle>
            <a:lvl1pPr marL="0" indent="0">
              <a:buNone/>
              <a:defRPr sz="3600" b="1">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8913020" y="3167151"/>
            <a:ext cx="7774782" cy="5935284"/>
          </a:xfrm>
          <a:prstGeom prst="rect">
            <a:avLst/>
          </a:prstGeom>
        </p:spPr>
        <p:txBody>
          <a:bodyPr/>
          <a:lstStyle>
            <a:lvl1pPr marL="342900" indent="-342900">
              <a:buClr>
                <a:schemeClr val="accent1"/>
              </a:buClr>
              <a:buFont typeface="Arial" panose="020B0604020202020204" pitchFamily="34" charset="0"/>
              <a:buChar char="•"/>
              <a:defRPr/>
            </a:lvl1pPr>
            <a:lvl2pPr marL="1028700" indent="-342900">
              <a:buClr>
                <a:schemeClr val="accent1"/>
              </a:buClr>
              <a:buFont typeface="Arial" panose="020B0604020202020204" pitchFamily="34" charset="0"/>
              <a:buChar char="•"/>
              <a:defRPr/>
            </a:lvl2pPr>
            <a:lvl3pPr marL="1714500" indent="-342900">
              <a:buClr>
                <a:schemeClr val="accent1"/>
              </a:buClr>
              <a:buFont typeface="Arial" panose="020B0604020202020204" pitchFamily="34" charset="0"/>
              <a:buChar char="•"/>
              <a:defRPr/>
            </a:lvl3pPr>
            <a:lvl4pPr marL="2400300" indent="-342900">
              <a:buClr>
                <a:schemeClr val="accent1"/>
              </a:buClr>
              <a:buFont typeface="Arial" panose="020B0604020202020204" pitchFamily="34" charset="0"/>
              <a:buChar char="•"/>
              <a:defRPr/>
            </a:lvl4pPr>
            <a:lvl5pPr marL="3086100" indent="-3429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914400" y="299258"/>
            <a:ext cx="16116300" cy="1778366"/>
          </a:xfrm>
        </p:spPr>
        <p:txBody>
          <a:bodyPr>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71755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1918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957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47853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a:stretch/>
        </p:blipFill>
        <p:spPr>
          <a:xfrm>
            <a:off x="0" y="-5379"/>
            <a:ext cx="18288000" cy="160023"/>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2218217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100000"/>
        </a:lnSpc>
        <a:spcBef>
          <a:spcPct val="0"/>
        </a:spcBef>
        <a:buNone/>
        <a:defRPr sz="4800" b="1" i="0" kern="1200">
          <a:solidFill>
            <a:schemeClr val="accent6">
              <a:lumMod val="50000"/>
            </a:schemeClr>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3"/>
        </a:buClr>
        <a:buFont typeface="Arial" panose="020B0604020202020204" pitchFamily="34" charset="0"/>
        <a:buChar char="•"/>
        <a:defRPr sz="3600" kern="1200">
          <a:solidFill>
            <a:schemeClr val="tx1">
              <a:lumMod val="75000"/>
            </a:schemeClr>
          </a:solidFill>
          <a:latin typeface="+mn-lt"/>
          <a:ea typeface="+mn-ea"/>
          <a:cs typeface="+mn-cs"/>
        </a:defRPr>
      </a:lvl1pPr>
      <a:lvl2pPr marL="1028700" indent="-342900" algn="l" defTabSz="1371600" rtl="0" eaLnBrk="1" latinLnBrk="0" hangingPunct="1">
        <a:lnSpc>
          <a:spcPct val="100000"/>
        </a:lnSpc>
        <a:spcBef>
          <a:spcPts val="750"/>
        </a:spcBef>
        <a:buClr>
          <a:schemeClr val="accent1"/>
        </a:buClr>
        <a:buFont typeface="Arial" panose="020B0604020202020204" pitchFamily="34" charset="0"/>
        <a:buChar char="•"/>
        <a:defRPr sz="3000" kern="1200">
          <a:solidFill>
            <a:schemeClr val="tx1">
              <a:lumMod val="75000"/>
            </a:schemeClr>
          </a:solidFill>
          <a:latin typeface="+mn-lt"/>
          <a:ea typeface="+mn-ea"/>
          <a:cs typeface="+mn-cs"/>
        </a:defRPr>
      </a:lvl2pPr>
      <a:lvl3pPr marL="1714500" indent="-342900" algn="l" defTabSz="1371600" rtl="0" eaLnBrk="1" latinLnBrk="0" hangingPunct="1">
        <a:lnSpc>
          <a:spcPct val="100000"/>
        </a:lnSpc>
        <a:spcBef>
          <a:spcPts val="750"/>
        </a:spcBef>
        <a:buClr>
          <a:schemeClr val="accent6"/>
        </a:buClr>
        <a:buFont typeface="Arial" panose="020B0604020202020204" pitchFamily="34" charset="0"/>
        <a:buChar char="–"/>
        <a:defRPr sz="2700" kern="1200">
          <a:solidFill>
            <a:schemeClr val="tx1">
              <a:lumMod val="75000"/>
            </a:schemeClr>
          </a:solidFill>
          <a:latin typeface="+mn-lt"/>
          <a:ea typeface="+mn-ea"/>
          <a:cs typeface="+mn-cs"/>
        </a:defRPr>
      </a:lvl3pPr>
      <a:lvl4pPr marL="2400300" indent="-342900" algn="l" defTabSz="1371600" rtl="0" eaLnBrk="1" latinLnBrk="0" hangingPunct="1">
        <a:lnSpc>
          <a:spcPct val="100000"/>
        </a:lnSpc>
        <a:spcBef>
          <a:spcPts val="750"/>
        </a:spcBef>
        <a:buClr>
          <a:schemeClr val="accent6"/>
        </a:buClr>
        <a:buFont typeface="Arial" panose="020B0604020202020204" pitchFamily="34" charset="0"/>
        <a:buChar char="•"/>
        <a:defRPr sz="2400" kern="1200">
          <a:solidFill>
            <a:schemeClr val="tx1">
              <a:lumMod val="75000"/>
            </a:schemeClr>
          </a:solidFill>
          <a:latin typeface="+mn-lt"/>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400" kern="1200">
          <a:solidFill>
            <a:schemeClr val="tx1">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AA9-984F-5340-AE0D-3BD10567AD17}"/>
              </a:ext>
            </a:extLst>
          </p:cNvPr>
          <p:cNvSpPr>
            <a:spLocks noGrp="1"/>
          </p:cNvSpPr>
          <p:nvPr>
            <p:ph type="title"/>
          </p:nvPr>
        </p:nvSpPr>
        <p:spPr>
          <a:xfrm>
            <a:off x="914402" y="2064545"/>
            <a:ext cx="15773400" cy="4279106"/>
          </a:xfrm>
        </p:spPr>
        <p:txBody>
          <a:bodyPr>
            <a:normAutofit fontScale="90000"/>
          </a:bodyPr>
          <a:lstStyle/>
          <a:p>
            <a:r>
              <a:rPr lang="en-US" dirty="0"/>
              <a:t>Case Study: </a:t>
            </a:r>
            <a:br>
              <a:rPr lang="en-US" dirty="0"/>
            </a:br>
            <a:r>
              <a:rPr lang="en-US" dirty="0"/>
              <a:t>Life-Threatening Traumatic Bleeds and Anticoagulation Reversal in the ED</a:t>
            </a:r>
          </a:p>
        </p:txBody>
      </p:sp>
      <p:sp>
        <p:nvSpPr>
          <p:cNvPr id="9" name="Subtitle 2">
            <a:extLst>
              <a:ext uri="{FF2B5EF4-FFF2-40B4-BE49-F238E27FC236}">
                <a16:creationId xmlns:a16="http://schemas.microsoft.com/office/drawing/2014/main" id="{AE5CD939-D1D3-46D1-99AA-7D9D9AAA7CEF}"/>
              </a:ext>
            </a:extLst>
          </p:cNvPr>
          <p:cNvSpPr>
            <a:spLocks noGrp="1"/>
          </p:cNvSpPr>
          <p:nvPr>
            <p:ph type="body" idx="1"/>
          </p:nvPr>
        </p:nvSpPr>
        <p:spPr>
          <a:xfrm>
            <a:off x="914402" y="6384133"/>
            <a:ext cx="15773400" cy="3402806"/>
          </a:xfrm>
        </p:spPr>
        <p:txBody>
          <a:bodyPr>
            <a:normAutofit lnSpcReduction="10000"/>
          </a:bodyPr>
          <a:lstStyle/>
          <a:p>
            <a:r>
              <a:rPr lang="en-US" dirty="0"/>
              <a:t>Prof. Dr. Martin </a:t>
            </a:r>
            <a:r>
              <a:rPr lang="en-US" dirty="0" err="1"/>
              <a:t>Möckel</a:t>
            </a:r>
            <a:r>
              <a:rPr lang="en-US" dirty="0"/>
              <a:t> </a:t>
            </a:r>
            <a:r>
              <a:rPr lang="en-US" dirty="0" err="1"/>
              <a:t>FESC</a:t>
            </a:r>
            <a:r>
              <a:rPr lang="en-US" dirty="0"/>
              <a:t>, </a:t>
            </a:r>
            <a:r>
              <a:rPr lang="en-US" dirty="0" err="1"/>
              <a:t>FAHA</a:t>
            </a:r>
            <a:endParaRPr lang="en-US" dirty="0"/>
          </a:p>
          <a:p>
            <a:r>
              <a:rPr lang="en-US" dirty="0"/>
              <a:t>Medical Director, Emergency and Acute Medicine</a:t>
            </a:r>
          </a:p>
          <a:p>
            <a:r>
              <a:rPr lang="en-US" dirty="0"/>
              <a:t>Departments Campus Mitte and Virchow</a:t>
            </a:r>
          </a:p>
          <a:p>
            <a:r>
              <a:rPr lang="en-US" dirty="0"/>
              <a:t>Professor of Cardiovascular Process Research</a:t>
            </a:r>
          </a:p>
          <a:p>
            <a:r>
              <a:rPr lang="en-US" dirty="0"/>
              <a:t>Vice Dean for Study and Teaching</a:t>
            </a:r>
          </a:p>
          <a:p>
            <a:r>
              <a:rPr lang="en-US" dirty="0" err="1"/>
              <a:t>Charité</a:t>
            </a:r>
            <a:r>
              <a:rPr lang="en-US" dirty="0"/>
              <a:t> – </a:t>
            </a:r>
            <a:r>
              <a:rPr lang="en-US" dirty="0" err="1"/>
              <a:t>Universitätsmedizin</a:t>
            </a:r>
            <a:r>
              <a:rPr lang="en-US" dirty="0"/>
              <a:t>, Berlin, Germany</a:t>
            </a:r>
          </a:p>
        </p:txBody>
      </p:sp>
    </p:spTree>
    <p:extLst>
      <p:ext uri="{BB962C8B-B14F-4D97-AF65-F5344CB8AC3E}">
        <p14:creationId xmlns:p14="http://schemas.microsoft.com/office/powerpoint/2010/main" val="15007412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2738438"/>
            <a:ext cx="15773400" cy="5453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views and opinions expressed in this educational activity are those of the faculty and do not necessarily represent the views of </a:t>
            </a:r>
            <a:r>
              <a:rPr lang="en-US" sz="2400" dirty="0" err="1"/>
              <a:t>TotalCME</a:t>
            </a:r>
            <a:r>
              <a:rPr lang="en-US" sz="24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4E3A-2A74-9040-B3B9-7B7EDF0D6C74}"/>
              </a:ext>
            </a:extLst>
          </p:cNvPr>
          <p:cNvSpPr>
            <a:spLocks noGrp="1"/>
          </p:cNvSpPr>
          <p:nvPr>
            <p:ph type="title"/>
          </p:nvPr>
        </p:nvSpPr>
        <p:spPr/>
        <p:txBody>
          <a:bodyPr/>
          <a:lstStyle/>
          <a:p>
            <a:r>
              <a:rPr lang="en-US" dirty="0"/>
              <a:t>Motor Vehicle Accident</a:t>
            </a:r>
          </a:p>
        </p:txBody>
      </p:sp>
      <p:sp>
        <p:nvSpPr>
          <p:cNvPr id="3" name="Content Placeholder 2">
            <a:extLst>
              <a:ext uri="{FF2B5EF4-FFF2-40B4-BE49-F238E27FC236}">
                <a16:creationId xmlns:a16="http://schemas.microsoft.com/office/drawing/2014/main" id="{E0C5BBD7-15BB-2C45-966D-9197CC3174F1}"/>
              </a:ext>
            </a:extLst>
          </p:cNvPr>
          <p:cNvSpPr>
            <a:spLocks noGrp="1"/>
          </p:cNvSpPr>
          <p:nvPr>
            <p:ph idx="1"/>
          </p:nvPr>
        </p:nvSpPr>
        <p:spPr/>
        <p:txBody>
          <a:bodyPr>
            <a:normAutofit/>
          </a:bodyPr>
          <a:lstStyle/>
          <a:p>
            <a:r>
              <a:rPr lang="en-US" dirty="0"/>
              <a:t>65 year old male brought in by EMS </a:t>
            </a:r>
          </a:p>
          <a:p>
            <a:pPr lvl="1"/>
            <a:r>
              <a:rPr lang="en-US" dirty="0"/>
              <a:t>Unrestrained driver</a:t>
            </a:r>
          </a:p>
          <a:p>
            <a:pPr lvl="1"/>
            <a:r>
              <a:rPr lang="en-US" dirty="0"/>
              <a:t>High speed collision on a rural highway</a:t>
            </a:r>
          </a:p>
          <a:p>
            <a:pPr lvl="1"/>
            <a:r>
              <a:rPr lang="en-US" dirty="0"/>
              <a:t>Prolonged extrication</a:t>
            </a:r>
          </a:p>
          <a:p>
            <a:pPr lvl="1"/>
            <a:r>
              <a:rPr lang="en-US" dirty="0"/>
              <a:t>Transported by local ground EMS</a:t>
            </a:r>
          </a:p>
          <a:p>
            <a:pPr lvl="1"/>
            <a:endParaRPr lang="en-US" dirty="0"/>
          </a:p>
          <a:p>
            <a:r>
              <a:rPr lang="en-US" dirty="0"/>
              <a:t>Initial vital signs</a:t>
            </a:r>
          </a:p>
          <a:p>
            <a:pPr lvl="1"/>
            <a:r>
              <a:rPr lang="en-US" dirty="0"/>
              <a:t>Blood pressure 84/48mmHg </a:t>
            </a:r>
          </a:p>
          <a:p>
            <a:pPr lvl="1"/>
            <a:r>
              <a:rPr lang="en-US" dirty="0"/>
              <a:t>Heart rate 128/min</a:t>
            </a:r>
          </a:p>
          <a:p>
            <a:pPr lvl="1"/>
            <a:r>
              <a:rPr lang="en-US" dirty="0"/>
              <a:t>Respiratory rate 30/min</a:t>
            </a:r>
          </a:p>
          <a:p>
            <a:pPr lvl="1"/>
            <a:r>
              <a:rPr lang="en-US" dirty="0"/>
              <a:t>Temperature 35.5 degrees Celsius (96F)</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6578D8A-0500-9F4F-B603-772385F27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425" y="3127437"/>
            <a:ext cx="6018549" cy="4513911"/>
          </a:xfrm>
          <a:prstGeom prst="rect">
            <a:avLst/>
          </a:prstGeom>
        </p:spPr>
      </p:pic>
    </p:spTree>
    <p:extLst>
      <p:ext uri="{BB962C8B-B14F-4D97-AF65-F5344CB8AC3E}">
        <p14:creationId xmlns:p14="http://schemas.microsoft.com/office/powerpoint/2010/main" val="156048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C110-D63B-A143-92D4-3EC1762633ED}"/>
              </a:ext>
            </a:extLst>
          </p:cNvPr>
          <p:cNvSpPr>
            <a:spLocks noGrp="1"/>
          </p:cNvSpPr>
          <p:nvPr>
            <p:ph type="title"/>
          </p:nvPr>
        </p:nvSpPr>
        <p:spPr/>
        <p:txBody>
          <a:bodyPr/>
          <a:lstStyle/>
          <a:p>
            <a:r>
              <a:rPr lang="en-US" dirty="0"/>
              <a:t>MVA – 65 Year Old Male</a:t>
            </a:r>
          </a:p>
        </p:txBody>
      </p:sp>
      <p:sp>
        <p:nvSpPr>
          <p:cNvPr id="3" name="Content Placeholder 2">
            <a:extLst>
              <a:ext uri="{FF2B5EF4-FFF2-40B4-BE49-F238E27FC236}">
                <a16:creationId xmlns:a16="http://schemas.microsoft.com/office/drawing/2014/main" id="{3541658A-225F-1542-937A-2DE7FA4AAA83}"/>
              </a:ext>
            </a:extLst>
          </p:cNvPr>
          <p:cNvSpPr>
            <a:spLocks noGrp="1"/>
          </p:cNvSpPr>
          <p:nvPr>
            <p:ph idx="1"/>
          </p:nvPr>
        </p:nvSpPr>
        <p:spPr>
          <a:xfrm>
            <a:off x="728068" y="2198071"/>
            <a:ext cx="5729288" cy="7083716"/>
          </a:xfrm>
        </p:spPr>
        <p:txBody>
          <a:bodyPr/>
          <a:lstStyle/>
          <a:p>
            <a:pPr>
              <a:spcBef>
                <a:spcPts val="0"/>
              </a:spcBef>
            </a:pPr>
            <a:r>
              <a:rPr lang="en-US" b="1" dirty="0"/>
              <a:t>Past Medical History</a:t>
            </a:r>
          </a:p>
          <a:p>
            <a:pPr lvl="1">
              <a:spcBef>
                <a:spcPts val="0"/>
              </a:spcBef>
            </a:pPr>
            <a:r>
              <a:rPr lang="en-US" dirty="0"/>
              <a:t>Hypertension</a:t>
            </a:r>
          </a:p>
          <a:p>
            <a:pPr lvl="1">
              <a:spcBef>
                <a:spcPts val="0"/>
              </a:spcBef>
            </a:pPr>
            <a:r>
              <a:rPr lang="en-US" dirty="0"/>
              <a:t>Diabetes</a:t>
            </a:r>
          </a:p>
          <a:p>
            <a:pPr lvl="2">
              <a:spcBef>
                <a:spcPts val="0"/>
              </a:spcBef>
            </a:pPr>
            <a:r>
              <a:rPr lang="en-US" dirty="0"/>
              <a:t>HbA1c – 8.2%</a:t>
            </a:r>
          </a:p>
          <a:p>
            <a:pPr lvl="1">
              <a:spcBef>
                <a:spcPts val="0"/>
              </a:spcBef>
            </a:pPr>
            <a:r>
              <a:rPr lang="en-US" dirty="0"/>
              <a:t>Obesity</a:t>
            </a:r>
          </a:p>
          <a:p>
            <a:pPr lvl="2">
              <a:spcBef>
                <a:spcPts val="0"/>
              </a:spcBef>
            </a:pPr>
            <a:r>
              <a:rPr lang="en-US" dirty="0"/>
              <a:t>BMI - 32</a:t>
            </a:r>
          </a:p>
          <a:p>
            <a:pPr lvl="1">
              <a:spcBef>
                <a:spcPts val="0"/>
              </a:spcBef>
            </a:pPr>
            <a:r>
              <a:rPr lang="en-US" dirty="0"/>
              <a:t>COPD</a:t>
            </a:r>
          </a:p>
          <a:p>
            <a:pPr lvl="1">
              <a:spcBef>
                <a:spcPts val="0"/>
              </a:spcBef>
            </a:pPr>
            <a:r>
              <a:rPr lang="en-US" dirty="0"/>
              <a:t>Atrial Fibrillation</a:t>
            </a:r>
          </a:p>
          <a:p>
            <a:pPr lvl="1">
              <a:spcBef>
                <a:spcPts val="0"/>
              </a:spcBef>
            </a:pPr>
            <a:r>
              <a:rPr lang="en-US" dirty="0"/>
              <a:t>Coronary Artery Disease </a:t>
            </a:r>
          </a:p>
          <a:p>
            <a:pPr>
              <a:spcBef>
                <a:spcPts val="0"/>
              </a:spcBef>
            </a:pPr>
            <a:endParaRPr lang="en-US" dirty="0"/>
          </a:p>
        </p:txBody>
      </p:sp>
      <p:sp>
        <p:nvSpPr>
          <p:cNvPr id="8" name="Content Placeholder 2">
            <a:extLst>
              <a:ext uri="{FF2B5EF4-FFF2-40B4-BE49-F238E27FC236}">
                <a16:creationId xmlns:a16="http://schemas.microsoft.com/office/drawing/2014/main" id="{1E721786-6B66-6189-7727-A82FCB3838E5}"/>
              </a:ext>
            </a:extLst>
          </p:cNvPr>
          <p:cNvSpPr txBox="1">
            <a:spLocks/>
          </p:cNvSpPr>
          <p:nvPr/>
        </p:nvSpPr>
        <p:spPr>
          <a:xfrm>
            <a:off x="6777779" y="2207593"/>
            <a:ext cx="5992749" cy="8257904"/>
          </a:xfrm>
          <a:prstGeom prst="rect">
            <a:avLst/>
          </a:prstGeom>
        </p:spPr>
        <p:txBody>
          <a:bodyPr vert="horz" lIns="137160" tIns="68580" rIns="137160" bIns="6858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0"/>
              </a:spcBef>
              <a:buClr>
                <a:srgbClr val="113854"/>
              </a:buClr>
            </a:pPr>
            <a:r>
              <a:rPr lang="en-US" sz="3600" b="1" dirty="0">
                <a:solidFill>
                  <a:srgbClr val="000000">
                    <a:lumMod val="75000"/>
                  </a:srgbClr>
                </a:solidFill>
                <a:latin typeface="Arial" panose="020B0604020202020204"/>
              </a:rPr>
              <a:t>Past Surgical History</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CABG – 5 years ago</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Knee replacement – </a:t>
            </a:r>
            <a:br>
              <a:rPr lang="en-US" sz="3000" dirty="0">
                <a:solidFill>
                  <a:srgbClr val="000000">
                    <a:lumMod val="75000"/>
                  </a:srgbClr>
                </a:solidFill>
                <a:latin typeface="Arial" panose="020B0604020202020204"/>
              </a:rPr>
            </a:br>
            <a:r>
              <a:rPr lang="en-US" sz="3000" dirty="0">
                <a:solidFill>
                  <a:srgbClr val="000000">
                    <a:lumMod val="75000"/>
                  </a:srgbClr>
                </a:solidFill>
                <a:latin typeface="Arial" panose="020B0604020202020204"/>
              </a:rPr>
              <a:t>2 years ago</a:t>
            </a:r>
          </a:p>
          <a:p>
            <a:pPr marL="1028700" lvl="1" indent="-342900" defTabSz="1371600">
              <a:spcBef>
                <a:spcPts val="0"/>
              </a:spcBef>
              <a:buClr>
                <a:srgbClr val="BE3540"/>
              </a:buClr>
            </a:pPr>
            <a:endParaRPr lang="en-US" sz="3000" dirty="0">
              <a:solidFill>
                <a:srgbClr val="000000">
                  <a:lumMod val="75000"/>
                </a:srgbClr>
              </a:solidFill>
              <a:latin typeface="Arial" panose="020B0604020202020204"/>
            </a:endParaRPr>
          </a:p>
          <a:p>
            <a:pPr marL="342900" indent="-342900" defTabSz="1371600">
              <a:spcBef>
                <a:spcPts val="0"/>
              </a:spcBef>
              <a:buClr>
                <a:srgbClr val="113854"/>
              </a:buClr>
            </a:pPr>
            <a:r>
              <a:rPr lang="en-US" sz="3600" b="1" dirty="0">
                <a:solidFill>
                  <a:srgbClr val="000000">
                    <a:lumMod val="75000"/>
                  </a:srgbClr>
                </a:solidFill>
                <a:latin typeface="Arial" panose="020B0604020202020204"/>
              </a:rPr>
              <a:t>Allergies</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None</a:t>
            </a:r>
          </a:p>
          <a:p>
            <a:pPr marL="1028700" lvl="1" indent="-342900" defTabSz="1371600">
              <a:spcBef>
                <a:spcPts val="0"/>
              </a:spcBef>
              <a:buClr>
                <a:srgbClr val="BE3540"/>
              </a:buClr>
            </a:pPr>
            <a:endParaRPr lang="en-US" sz="3000" dirty="0">
              <a:solidFill>
                <a:srgbClr val="000000">
                  <a:lumMod val="75000"/>
                </a:srgbClr>
              </a:solidFill>
              <a:latin typeface="Arial" panose="020B0604020202020204"/>
            </a:endParaRPr>
          </a:p>
          <a:p>
            <a:pPr marL="342900" indent="-342900" defTabSz="1371600">
              <a:spcBef>
                <a:spcPts val="0"/>
              </a:spcBef>
              <a:buClr>
                <a:srgbClr val="113854"/>
              </a:buClr>
            </a:pPr>
            <a:r>
              <a:rPr lang="en-US" sz="3600" b="1" dirty="0">
                <a:solidFill>
                  <a:srgbClr val="000000">
                    <a:lumMod val="75000"/>
                  </a:srgbClr>
                </a:solidFill>
                <a:latin typeface="Arial" panose="020B0604020202020204"/>
              </a:rPr>
              <a:t>Social History</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Alcohol – occasional</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Tobacco – 1ppd x 50 years</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Drugs – none</a:t>
            </a:r>
          </a:p>
          <a:p>
            <a:pPr marL="0" indent="0" defTabSz="1371600">
              <a:spcBef>
                <a:spcPts val="0"/>
              </a:spcBef>
              <a:buClr>
                <a:srgbClr val="113854"/>
              </a:buClr>
              <a:buNone/>
            </a:pPr>
            <a:endParaRPr lang="en-US" sz="3600" dirty="0">
              <a:solidFill>
                <a:srgbClr val="000000">
                  <a:lumMod val="75000"/>
                </a:srgbClr>
              </a:solidFill>
              <a:latin typeface="Arial" panose="020B0604020202020204"/>
            </a:endParaRPr>
          </a:p>
        </p:txBody>
      </p:sp>
      <p:sp>
        <p:nvSpPr>
          <p:cNvPr id="9" name="Content Placeholder 2">
            <a:extLst>
              <a:ext uri="{FF2B5EF4-FFF2-40B4-BE49-F238E27FC236}">
                <a16:creationId xmlns:a16="http://schemas.microsoft.com/office/drawing/2014/main" id="{3DA0EF10-B747-B6A5-2653-3B5D9542CDA3}"/>
              </a:ext>
            </a:extLst>
          </p:cNvPr>
          <p:cNvSpPr txBox="1">
            <a:spLocks/>
          </p:cNvSpPr>
          <p:nvPr/>
        </p:nvSpPr>
        <p:spPr>
          <a:xfrm>
            <a:off x="13108810" y="2211104"/>
            <a:ext cx="5729288" cy="7083716"/>
          </a:xfrm>
          <a:prstGeom prst="rect">
            <a:avLst/>
          </a:prstGeom>
        </p:spPr>
        <p:txBody>
          <a:bodyPr vert="horz" lIns="137160" tIns="68580" rIns="137160" bIns="6858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0"/>
              </a:spcBef>
              <a:buClr>
                <a:srgbClr val="113854"/>
              </a:buClr>
            </a:pPr>
            <a:r>
              <a:rPr lang="en-US" sz="3600" b="1" dirty="0">
                <a:solidFill>
                  <a:srgbClr val="000000">
                    <a:lumMod val="75000"/>
                  </a:srgbClr>
                </a:solidFill>
                <a:latin typeface="Arial" panose="020B0604020202020204"/>
              </a:rPr>
              <a:t>Medications</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Lisinopril</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Carvedilol</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Metformin</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Atorvastatin</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ASA</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Apixaban</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Albuterol</a:t>
            </a:r>
          </a:p>
          <a:p>
            <a:pPr marL="1028700" lvl="1" indent="-342900" defTabSz="1371600">
              <a:spcBef>
                <a:spcPts val="0"/>
              </a:spcBef>
              <a:buClr>
                <a:srgbClr val="BE3540"/>
              </a:buClr>
            </a:pPr>
            <a:r>
              <a:rPr lang="en-US" sz="3000" dirty="0">
                <a:solidFill>
                  <a:srgbClr val="000000">
                    <a:lumMod val="75000"/>
                  </a:srgbClr>
                </a:solidFill>
                <a:latin typeface="Arial" panose="020B0604020202020204"/>
              </a:rPr>
              <a:t>Budesonide</a:t>
            </a:r>
          </a:p>
          <a:p>
            <a:pPr marL="1028700" lvl="1" indent="-342900" defTabSz="1371600">
              <a:spcBef>
                <a:spcPts val="0"/>
              </a:spcBef>
              <a:buClr>
                <a:srgbClr val="BE3540"/>
              </a:buClr>
            </a:pPr>
            <a:endParaRPr lang="en-US" sz="3000" dirty="0">
              <a:solidFill>
                <a:srgbClr val="000000">
                  <a:lumMod val="75000"/>
                </a:srgbClr>
              </a:solidFill>
              <a:latin typeface="Arial" panose="020B0604020202020204"/>
            </a:endParaRPr>
          </a:p>
          <a:p>
            <a:pPr marL="342900" indent="-342900" defTabSz="1371600">
              <a:spcBef>
                <a:spcPts val="0"/>
              </a:spcBef>
              <a:buClr>
                <a:srgbClr val="113854"/>
              </a:buClr>
            </a:pPr>
            <a:endParaRPr lang="en-US" sz="3600" dirty="0">
              <a:solidFill>
                <a:srgbClr val="000000">
                  <a:lumMod val="75000"/>
                </a:srgbClr>
              </a:solidFill>
              <a:latin typeface="Arial" panose="020B0604020202020204"/>
            </a:endParaRPr>
          </a:p>
        </p:txBody>
      </p:sp>
      <p:sp>
        <p:nvSpPr>
          <p:cNvPr id="5" name="Footer Placeholder 4">
            <a:extLst>
              <a:ext uri="{FF2B5EF4-FFF2-40B4-BE49-F238E27FC236}">
                <a16:creationId xmlns:a16="http://schemas.microsoft.com/office/drawing/2014/main" id="{1AEB0432-92C6-2DD2-0F81-D98E00C50138}"/>
              </a:ext>
            </a:extLst>
          </p:cNvPr>
          <p:cNvSpPr>
            <a:spLocks noGrp="1"/>
          </p:cNvSpPr>
          <p:nvPr>
            <p:ph type="ftr" sz="quarter" idx="3"/>
          </p:nvPr>
        </p:nvSpPr>
        <p:spPr/>
        <p:txBody>
          <a:bodyPr/>
          <a:lstStyle/>
          <a:p>
            <a:r>
              <a:rPr lang="en-US" dirty="0"/>
              <a:t>CABG, Coronary artery bypass graft; </a:t>
            </a:r>
            <a:r>
              <a:rPr lang="en-US" dirty="0" err="1"/>
              <a:t>ppd</a:t>
            </a:r>
            <a:r>
              <a:rPr lang="en-US" dirty="0"/>
              <a:t>, pack per day</a:t>
            </a:r>
          </a:p>
        </p:txBody>
      </p:sp>
    </p:spTree>
    <p:extLst>
      <p:ext uri="{BB962C8B-B14F-4D97-AF65-F5344CB8AC3E}">
        <p14:creationId xmlns:p14="http://schemas.microsoft.com/office/powerpoint/2010/main" val="4725032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D010-8A0E-5241-BD5F-F70D3D331B29}"/>
              </a:ext>
            </a:extLst>
          </p:cNvPr>
          <p:cNvSpPr>
            <a:spLocks noGrp="1"/>
          </p:cNvSpPr>
          <p:nvPr>
            <p:ph type="title"/>
          </p:nvPr>
        </p:nvSpPr>
        <p:spPr/>
        <p:txBody>
          <a:bodyPr/>
          <a:lstStyle/>
          <a:p>
            <a:r>
              <a:rPr lang="en-US" dirty="0"/>
              <a:t>Primary Survey</a:t>
            </a:r>
          </a:p>
        </p:txBody>
      </p:sp>
      <p:sp>
        <p:nvSpPr>
          <p:cNvPr id="12" name="Content Placeholder 11">
            <a:extLst>
              <a:ext uri="{FF2B5EF4-FFF2-40B4-BE49-F238E27FC236}">
                <a16:creationId xmlns:a16="http://schemas.microsoft.com/office/drawing/2014/main" id="{17EE6B0F-CCCF-E445-835D-40261032AAA8}"/>
              </a:ext>
            </a:extLst>
          </p:cNvPr>
          <p:cNvSpPr>
            <a:spLocks noGrp="1"/>
          </p:cNvSpPr>
          <p:nvPr>
            <p:ph idx="1"/>
          </p:nvPr>
        </p:nvSpPr>
        <p:spPr>
          <a:xfrm>
            <a:off x="395057" y="2385961"/>
            <a:ext cx="16116300" cy="7083716"/>
          </a:xfrm>
        </p:spPr>
        <p:txBody>
          <a:bodyPr>
            <a:normAutofit/>
          </a:bodyPr>
          <a:lstStyle/>
          <a:p>
            <a:r>
              <a:rPr lang="en-US" sz="3300" dirty="0" err="1"/>
              <a:t>Spineboard</a:t>
            </a:r>
            <a:r>
              <a:rPr lang="en-US" sz="3300" dirty="0"/>
              <a:t> and </a:t>
            </a:r>
            <a:r>
              <a:rPr lang="en-US" sz="3300" dirty="0" err="1"/>
              <a:t>stiffneck</a:t>
            </a:r>
            <a:endParaRPr lang="en-US" sz="3300" dirty="0"/>
          </a:p>
          <a:p>
            <a:r>
              <a:rPr lang="en-US" sz="3300" dirty="0"/>
              <a:t>Ill appearing, diaphoretic</a:t>
            </a:r>
          </a:p>
          <a:p>
            <a:endParaRPr lang="en-US" sz="3300" dirty="0"/>
          </a:p>
          <a:p>
            <a:pPr marL="0" indent="0">
              <a:buNone/>
            </a:pPr>
            <a:r>
              <a:rPr lang="en-US" sz="3300" b="1" dirty="0"/>
              <a:t>Airway</a:t>
            </a:r>
          </a:p>
          <a:p>
            <a:r>
              <a:rPr lang="en-US" sz="3300" dirty="0"/>
              <a:t>Patent – no blood or obstruction</a:t>
            </a:r>
          </a:p>
          <a:p>
            <a:r>
              <a:rPr lang="en-US" sz="3300" i="1" dirty="0"/>
              <a:t>Protecting his airway</a:t>
            </a:r>
          </a:p>
          <a:p>
            <a:endParaRPr lang="en-US" sz="3300" dirty="0"/>
          </a:p>
          <a:p>
            <a:pPr marL="0" indent="0">
              <a:buNone/>
            </a:pPr>
            <a:r>
              <a:rPr lang="en-US" sz="3300" b="1" dirty="0"/>
              <a:t>Breathing</a:t>
            </a:r>
          </a:p>
          <a:p>
            <a:r>
              <a:rPr lang="en-US" sz="3300" dirty="0"/>
              <a:t>Tachypneic, not labored</a:t>
            </a:r>
          </a:p>
          <a:p>
            <a:endParaRPr lang="en-US" sz="3300" dirty="0"/>
          </a:p>
        </p:txBody>
      </p:sp>
      <p:pic>
        <p:nvPicPr>
          <p:cNvPr id="14" name="Picture 13">
            <a:extLst>
              <a:ext uri="{FF2B5EF4-FFF2-40B4-BE49-F238E27FC236}">
                <a16:creationId xmlns:a16="http://schemas.microsoft.com/office/drawing/2014/main" id="{BD4E5267-9FF2-164D-8111-35782420D6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4876" y="5489438"/>
            <a:ext cx="4164873" cy="3123656"/>
          </a:xfrm>
          <a:prstGeom prst="rect">
            <a:avLst/>
          </a:prstGeom>
        </p:spPr>
      </p:pic>
      <p:sp>
        <p:nvSpPr>
          <p:cNvPr id="6" name="Content Placeholder 11">
            <a:extLst>
              <a:ext uri="{FF2B5EF4-FFF2-40B4-BE49-F238E27FC236}">
                <a16:creationId xmlns:a16="http://schemas.microsoft.com/office/drawing/2014/main" id="{02A37883-0AE7-7663-88A2-0DAE649683DA}"/>
              </a:ext>
            </a:extLst>
          </p:cNvPr>
          <p:cNvSpPr txBox="1">
            <a:spLocks/>
          </p:cNvSpPr>
          <p:nvPr/>
        </p:nvSpPr>
        <p:spPr>
          <a:xfrm>
            <a:off x="6997841" y="1188440"/>
            <a:ext cx="6487035" cy="8487917"/>
          </a:xfrm>
          <a:prstGeom prst="rect">
            <a:avLst/>
          </a:prstGeom>
        </p:spPr>
        <p:txBody>
          <a:bodyPr vert="horz" lIns="137160" tIns="68580" rIns="137160" bIns="6858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Clr>
                <a:srgbClr val="113854"/>
              </a:buClr>
              <a:buNone/>
            </a:pPr>
            <a:r>
              <a:rPr lang="en-US" sz="3300" b="1" dirty="0">
                <a:solidFill>
                  <a:srgbClr val="000000">
                    <a:lumMod val="75000"/>
                  </a:srgbClr>
                </a:solidFill>
                <a:latin typeface="Arial" panose="020B0604020202020204"/>
              </a:rPr>
              <a:t>Circulation</a:t>
            </a:r>
          </a:p>
          <a:p>
            <a:pPr marL="342900" indent="-342900" defTabSz="1371600">
              <a:spcBef>
                <a:spcPts val="1500"/>
              </a:spcBef>
              <a:buClr>
                <a:srgbClr val="113854"/>
              </a:buClr>
            </a:pPr>
            <a:r>
              <a:rPr lang="en-US" sz="3300" dirty="0">
                <a:solidFill>
                  <a:srgbClr val="000000">
                    <a:lumMod val="75000"/>
                  </a:srgbClr>
                </a:solidFill>
                <a:latin typeface="Arial" panose="020B0604020202020204"/>
              </a:rPr>
              <a:t>Weak, but positive distal pulses</a:t>
            </a:r>
          </a:p>
          <a:p>
            <a:pPr marL="342900" indent="-342900" defTabSz="1371600">
              <a:spcBef>
                <a:spcPts val="1500"/>
              </a:spcBef>
              <a:buClr>
                <a:srgbClr val="113854"/>
              </a:buClr>
            </a:pPr>
            <a:r>
              <a:rPr lang="en-US" sz="3300" dirty="0">
                <a:solidFill>
                  <a:srgbClr val="000000">
                    <a:lumMod val="75000"/>
                  </a:srgbClr>
                </a:solidFill>
                <a:latin typeface="Arial" panose="020B0604020202020204"/>
              </a:rPr>
              <a:t>Delayed capillary refill</a:t>
            </a:r>
          </a:p>
          <a:p>
            <a:pPr marL="342900" indent="-342900" defTabSz="1371600">
              <a:spcBef>
                <a:spcPts val="1500"/>
              </a:spcBef>
              <a:buClr>
                <a:srgbClr val="113854"/>
              </a:buClr>
            </a:pPr>
            <a:endParaRPr lang="en-US" sz="3300" dirty="0">
              <a:solidFill>
                <a:srgbClr val="000000">
                  <a:lumMod val="75000"/>
                </a:srgbClr>
              </a:solidFill>
              <a:latin typeface="Arial" panose="020B0604020202020204"/>
            </a:endParaRPr>
          </a:p>
          <a:p>
            <a:pPr marL="0" indent="0" defTabSz="1371600">
              <a:spcBef>
                <a:spcPts val="1500"/>
              </a:spcBef>
              <a:buClr>
                <a:srgbClr val="113854"/>
              </a:buClr>
              <a:buNone/>
            </a:pPr>
            <a:r>
              <a:rPr lang="en-US" sz="3300" b="1" dirty="0">
                <a:solidFill>
                  <a:srgbClr val="000000">
                    <a:lumMod val="75000"/>
                  </a:srgbClr>
                </a:solidFill>
                <a:latin typeface="Arial" panose="020B0604020202020204"/>
              </a:rPr>
              <a:t>Disability</a:t>
            </a:r>
          </a:p>
          <a:p>
            <a:pPr marL="342900" indent="-342900" defTabSz="1371600">
              <a:spcBef>
                <a:spcPts val="1500"/>
              </a:spcBef>
              <a:buClr>
                <a:srgbClr val="113854"/>
              </a:buClr>
            </a:pPr>
            <a:r>
              <a:rPr lang="en-US" sz="3300" dirty="0">
                <a:solidFill>
                  <a:srgbClr val="000000">
                    <a:lumMod val="75000"/>
                  </a:srgbClr>
                </a:solidFill>
                <a:latin typeface="Arial" panose="020B0604020202020204"/>
              </a:rPr>
              <a:t>Open, displaced fracture of the right distal lower extremity</a:t>
            </a:r>
          </a:p>
          <a:p>
            <a:pPr marL="342900" indent="-342900" defTabSz="1371600">
              <a:spcBef>
                <a:spcPts val="1500"/>
              </a:spcBef>
              <a:buClr>
                <a:srgbClr val="113854"/>
              </a:buClr>
            </a:pPr>
            <a:r>
              <a:rPr lang="en-US" sz="3300" dirty="0">
                <a:solidFill>
                  <a:srgbClr val="000000">
                    <a:lumMod val="75000"/>
                  </a:srgbClr>
                </a:solidFill>
                <a:latin typeface="Arial" panose="020B0604020202020204"/>
              </a:rPr>
              <a:t>Moves all 4 extremities symmetrically </a:t>
            </a:r>
          </a:p>
          <a:p>
            <a:pPr marL="342900" indent="-342900" defTabSz="1371600">
              <a:spcBef>
                <a:spcPts val="1500"/>
              </a:spcBef>
              <a:buClr>
                <a:srgbClr val="113854"/>
              </a:buClr>
            </a:pPr>
            <a:endParaRPr lang="en-US" sz="3300" dirty="0">
              <a:solidFill>
                <a:srgbClr val="000000">
                  <a:lumMod val="75000"/>
                </a:srgbClr>
              </a:solidFill>
              <a:latin typeface="Arial" panose="020B0604020202020204"/>
            </a:endParaRPr>
          </a:p>
          <a:p>
            <a:pPr marL="0" indent="0" defTabSz="1371600">
              <a:spcBef>
                <a:spcPts val="1500"/>
              </a:spcBef>
              <a:buClr>
                <a:srgbClr val="113854"/>
              </a:buClr>
              <a:buNone/>
            </a:pPr>
            <a:r>
              <a:rPr lang="en-US" sz="3300" b="1" dirty="0">
                <a:solidFill>
                  <a:srgbClr val="000000">
                    <a:lumMod val="75000"/>
                  </a:srgbClr>
                </a:solidFill>
                <a:latin typeface="Arial" panose="020B0604020202020204"/>
              </a:rPr>
              <a:t>Exposure</a:t>
            </a:r>
          </a:p>
          <a:p>
            <a:pPr marL="342900" indent="-342900" defTabSz="1371600">
              <a:spcBef>
                <a:spcPts val="1500"/>
              </a:spcBef>
              <a:buClr>
                <a:srgbClr val="113854"/>
              </a:buClr>
            </a:pPr>
            <a:endParaRPr lang="en-US" sz="3300" dirty="0">
              <a:solidFill>
                <a:srgbClr val="000000">
                  <a:lumMod val="75000"/>
                </a:srgbClr>
              </a:solidFill>
              <a:latin typeface="Arial" panose="020B0604020202020204"/>
            </a:endParaRPr>
          </a:p>
        </p:txBody>
      </p:sp>
      <p:cxnSp>
        <p:nvCxnSpPr>
          <p:cNvPr id="4" name="Straight Arrow Connector 3">
            <a:extLst>
              <a:ext uri="{FF2B5EF4-FFF2-40B4-BE49-F238E27FC236}">
                <a16:creationId xmlns:a16="http://schemas.microsoft.com/office/drawing/2014/main" id="{301BF24A-BB36-1468-40AD-675CD907E446}"/>
              </a:ext>
            </a:extLst>
          </p:cNvPr>
          <p:cNvCxnSpPr>
            <a:cxnSpLocks/>
          </p:cNvCxnSpPr>
          <p:nvPr/>
        </p:nvCxnSpPr>
        <p:spPr>
          <a:xfrm flipV="1">
            <a:off x="9212580" y="7417293"/>
            <a:ext cx="6620745" cy="5837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32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3DE7-C8A3-EE4D-838D-42D11B7FBE6C}"/>
              </a:ext>
            </a:extLst>
          </p:cNvPr>
          <p:cNvSpPr>
            <a:spLocks noGrp="1"/>
          </p:cNvSpPr>
          <p:nvPr>
            <p:ph type="title"/>
          </p:nvPr>
        </p:nvSpPr>
        <p:spPr/>
        <p:txBody>
          <a:bodyPr/>
          <a:lstStyle/>
          <a:p>
            <a:r>
              <a:rPr lang="en-US" dirty="0"/>
              <a:t>Pertinent Physical Exam</a:t>
            </a:r>
          </a:p>
        </p:txBody>
      </p:sp>
      <p:sp>
        <p:nvSpPr>
          <p:cNvPr id="3" name="Content Placeholder 2">
            <a:extLst>
              <a:ext uri="{FF2B5EF4-FFF2-40B4-BE49-F238E27FC236}">
                <a16:creationId xmlns:a16="http://schemas.microsoft.com/office/drawing/2014/main" id="{A12E9E36-BE06-044B-94CF-14E39781CE25}"/>
              </a:ext>
            </a:extLst>
          </p:cNvPr>
          <p:cNvSpPr>
            <a:spLocks noGrp="1"/>
          </p:cNvSpPr>
          <p:nvPr>
            <p:ph idx="1"/>
          </p:nvPr>
        </p:nvSpPr>
        <p:spPr>
          <a:xfrm>
            <a:off x="914401" y="2216860"/>
            <a:ext cx="6751529" cy="7083716"/>
          </a:xfrm>
        </p:spPr>
        <p:txBody>
          <a:bodyPr>
            <a:normAutofit fontScale="92500" lnSpcReduction="20000"/>
          </a:bodyPr>
          <a:lstStyle/>
          <a:p>
            <a:r>
              <a:rPr lang="en-US" dirty="0"/>
              <a:t>Awake and alert</a:t>
            </a:r>
          </a:p>
          <a:p>
            <a:r>
              <a:rPr lang="en-US" dirty="0"/>
              <a:t>Answers questions – confused – Oriented (person, place)</a:t>
            </a:r>
          </a:p>
          <a:p>
            <a:endParaRPr lang="en-US" dirty="0"/>
          </a:p>
          <a:p>
            <a:r>
              <a:rPr lang="en-US" dirty="0"/>
              <a:t>No spinal tenderness – C1 - L5</a:t>
            </a:r>
          </a:p>
          <a:p>
            <a:endParaRPr lang="en-US" dirty="0"/>
          </a:p>
          <a:p>
            <a:r>
              <a:rPr lang="en-US" dirty="0"/>
              <a:t>Lungs clear – no wheezes</a:t>
            </a:r>
          </a:p>
          <a:p>
            <a:r>
              <a:rPr lang="en-US" dirty="0"/>
              <a:t>Tachypneic</a:t>
            </a:r>
          </a:p>
          <a:p>
            <a:endParaRPr lang="en-US" dirty="0"/>
          </a:p>
          <a:p>
            <a:r>
              <a:rPr lang="en-US" dirty="0"/>
              <a:t>Abdomen tender to palpation</a:t>
            </a:r>
          </a:p>
          <a:p>
            <a:r>
              <a:rPr lang="en-US" dirty="0"/>
              <a:t>Voluntary guarding</a:t>
            </a:r>
          </a:p>
          <a:p>
            <a:r>
              <a:rPr lang="en-US" dirty="0"/>
              <a:t>Diffuse bruising on abdomen</a:t>
            </a:r>
          </a:p>
          <a:p>
            <a:endParaRPr lang="en-US" dirty="0"/>
          </a:p>
        </p:txBody>
      </p:sp>
      <p:sp>
        <p:nvSpPr>
          <p:cNvPr id="8" name="Content Placeholder 2">
            <a:extLst>
              <a:ext uri="{FF2B5EF4-FFF2-40B4-BE49-F238E27FC236}">
                <a16:creationId xmlns:a16="http://schemas.microsoft.com/office/drawing/2014/main" id="{6DDD32A7-3CFA-EC06-D1D6-24ACE4AA2725}"/>
              </a:ext>
            </a:extLst>
          </p:cNvPr>
          <p:cNvSpPr txBox="1">
            <a:spLocks/>
          </p:cNvSpPr>
          <p:nvPr/>
        </p:nvSpPr>
        <p:spPr>
          <a:xfrm>
            <a:off x="8430020" y="2095990"/>
            <a:ext cx="4859853" cy="7083716"/>
          </a:xfrm>
          <a:prstGeom prst="rect">
            <a:avLst/>
          </a:prstGeom>
        </p:spPr>
        <p:txBody>
          <a:bodyPr vert="horz" lIns="137160" tIns="68580" rIns="137160" bIns="6858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1500"/>
              </a:spcBef>
              <a:buClr>
                <a:srgbClr val="113854"/>
              </a:buClr>
            </a:pPr>
            <a:r>
              <a:rPr lang="en-US" sz="3600" dirty="0">
                <a:solidFill>
                  <a:srgbClr val="000000">
                    <a:lumMod val="75000"/>
                  </a:srgbClr>
                </a:solidFill>
                <a:latin typeface="Arial" panose="020B0604020202020204"/>
              </a:rPr>
              <a:t>Musculoskeletal</a:t>
            </a:r>
          </a:p>
          <a:p>
            <a:pPr marL="1028700" lvl="1" indent="-342900" defTabSz="1371600">
              <a:spcBef>
                <a:spcPts val="750"/>
              </a:spcBef>
              <a:buClr>
                <a:srgbClr val="BE3540"/>
              </a:buClr>
            </a:pPr>
            <a:r>
              <a:rPr lang="en-US" sz="3000" dirty="0">
                <a:solidFill>
                  <a:srgbClr val="000000">
                    <a:lumMod val="75000"/>
                  </a:srgbClr>
                </a:solidFill>
                <a:latin typeface="Arial" panose="020B0604020202020204"/>
              </a:rPr>
              <a:t>Pelvis stable to rock</a:t>
            </a:r>
          </a:p>
          <a:p>
            <a:pPr marL="1028700" lvl="1" indent="-342900" defTabSz="1371600">
              <a:spcBef>
                <a:spcPts val="750"/>
              </a:spcBef>
              <a:buClr>
                <a:srgbClr val="BE3540"/>
              </a:buClr>
            </a:pPr>
            <a:r>
              <a:rPr lang="en-US" sz="3000" dirty="0">
                <a:solidFill>
                  <a:srgbClr val="000000">
                    <a:lumMod val="75000"/>
                  </a:srgbClr>
                </a:solidFill>
                <a:latin typeface="Arial" panose="020B0604020202020204"/>
              </a:rPr>
              <a:t>Open, displaced right lower extremity fracture</a:t>
            </a:r>
          </a:p>
          <a:p>
            <a:pPr marL="342900" indent="-342900" defTabSz="1371600">
              <a:spcBef>
                <a:spcPts val="1500"/>
              </a:spcBef>
              <a:buClr>
                <a:srgbClr val="113854"/>
              </a:buClr>
            </a:pPr>
            <a:endParaRPr lang="en-US" sz="3600" dirty="0">
              <a:solidFill>
                <a:srgbClr val="000000">
                  <a:lumMod val="75000"/>
                </a:srgbClr>
              </a:solidFill>
              <a:latin typeface="Arial" panose="020B0604020202020204"/>
            </a:endParaRPr>
          </a:p>
          <a:p>
            <a:pPr marL="342900" indent="-342900" defTabSz="1371600">
              <a:spcBef>
                <a:spcPts val="1500"/>
              </a:spcBef>
              <a:buClr>
                <a:srgbClr val="113854"/>
              </a:buClr>
            </a:pPr>
            <a:r>
              <a:rPr lang="en-US" sz="3600" dirty="0">
                <a:solidFill>
                  <a:srgbClr val="000000">
                    <a:lumMod val="75000"/>
                  </a:srgbClr>
                </a:solidFill>
                <a:latin typeface="Arial" panose="020B0604020202020204"/>
              </a:rPr>
              <a:t>Good distal pulses</a:t>
            </a:r>
          </a:p>
          <a:p>
            <a:pPr marL="342900" indent="-342900" defTabSz="1371600">
              <a:spcBef>
                <a:spcPts val="1500"/>
              </a:spcBef>
              <a:buClr>
                <a:srgbClr val="113854"/>
              </a:buClr>
            </a:pPr>
            <a:r>
              <a:rPr lang="en-US" sz="3600" dirty="0">
                <a:solidFill>
                  <a:srgbClr val="000000">
                    <a:lumMod val="75000"/>
                  </a:srgbClr>
                </a:solidFill>
                <a:latin typeface="Arial" panose="020B0604020202020204"/>
              </a:rPr>
              <a:t>Moves all 4 extremities equally</a:t>
            </a:r>
          </a:p>
          <a:p>
            <a:pPr marL="342900" indent="-342900" defTabSz="1371600">
              <a:spcBef>
                <a:spcPts val="1500"/>
              </a:spcBef>
              <a:buClr>
                <a:srgbClr val="113854"/>
              </a:buClr>
            </a:pPr>
            <a:endParaRPr lang="en-US" sz="3600" dirty="0">
              <a:solidFill>
                <a:srgbClr val="000000">
                  <a:lumMod val="75000"/>
                </a:srgbClr>
              </a:solidFill>
              <a:latin typeface="Arial" panose="020B0604020202020204"/>
            </a:endParaRPr>
          </a:p>
        </p:txBody>
      </p:sp>
      <p:pic>
        <p:nvPicPr>
          <p:cNvPr id="4" name="Picture 3">
            <a:extLst>
              <a:ext uri="{FF2B5EF4-FFF2-40B4-BE49-F238E27FC236}">
                <a16:creationId xmlns:a16="http://schemas.microsoft.com/office/drawing/2014/main" id="{78FB07AA-7C4E-F320-B28C-F95728E63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4876" y="5489438"/>
            <a:ext cx="4164873" cy="3123656"/>
          </a:xfrm>
          <a:prstGeom prst="rect">
            <a:avLst/>
          </a:prstGeom>
        </p:spPr>
      </p:pic>
    </p:spTree>
    <p:extLst>
      <p:ext uri="{BB962C8B-B14F-4D97-AF65-F5344CB8AC3E}">
        <p14:creationId xmlns:p14="http://schemas.microsoft.com/office/powerpoint/2010/main" val="34278542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C5A-B1CE-544E-8676-4894FE9FECF5}"/>
              </a:ext>
            </a:extLst>
          </p:cNvPr>
          <p:cNvSpPr>
            <a:spLocks noGrp="1"/>
          </p:cNvSpPr>
          <p:nvPr>
            <p:ph type="title"/>
          </p:nvPr>
        </p:nvSpPr>
        <p:spPr/>
        <p:txBody>
          <a:bodyPr/>
          <a:lstStyle/>
          <a:p>
            <a:r>
              <a:rPr lang="en-US" dirty="0"/>
              <a:t>CT Head</a:t>
            </a:r>
          </a:p>
        </p:txBody>
      </p:sp>
      <p:pic>
        <p:nvPicPr>
          <p:cNvPr id="11" name="Picture 10">
            <a:extLst>
              <a:ext uri="{FF2B5EF4-FFF2-40B4-BE49-F238E27FC236}">
                <a16:creationId xmlns:a16="http://schemas.microsoft.com/office/drawing/2014/main" id="{C3449E86-560A-B54F-A3F0-5AA7E8B8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726" y="1311256"/>
            <a:ext cx="8085320" cy="7783322"/>
          </a:xfrm>
          <a:prstGeom prst="rect">
            <a:avLst/>
          </a:prstGeom>
        </p:spPr>
      </p:pic>
      <p:sp>
        <p:nvSpPr>
          <p:cNvPr id="10" name="Oval 9">
            <a:extLst>
              <a:ext uri="{FF2B5EF4-FFF2-40B4-BE49-F238E27FC236}">
                <a16:creationId xmlns:a16="http://schemas.microsoft.com/office/drawing/2014/main" id="{CE489458-D115-4041-9EC6-A8BCF17791BC}"/>
              </a:ext>
            </a:extLst>
          </p:cNvPr>
          <p:cNvSpPr/>
          <p:nvPr/>
        </p:nvSpPr>
        <p:spPr>
          <a:xfrm>
            <a:off x="7659974" y="2490131"/>
            <a:ext cx="1596452" cy="16189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12" name="Oval 11">
            <a:extLst>
              <a:ext uri="{FF2B5EF4-FFF2-40B4-BE49-F238E27FC236}">
                <a16:creationId xmlns:a16="http://schemas.microsoft.com/office/drawing/2014/main" id="{50E6EA42-AC21-A441-9DA4-D49D5AD62077}"/>
              </a:ext>
            </a:extLst>
          </p:cNvPr>
          <p:cNvSpPr/>
          <p:nvPr/>
        </p:nvSpPr>
        <p:spPr>
          <a:xfrm>
            <a:off x="10743263" y="5202915"/>
            <a:ext cx="1596452" cy="16189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5" name="TextBox 4">
            <a:extLst>
              <a:ext uri="{FF2B5EF4-FFF2-40B4-BE49-F238E27FC236}">
                <a16:creationId xmlns:a16="http://schemas.microsoft.com/office/drawing/2014/main" id="{6719F3D5-5CB3-B946-BE06-B7AB8AC3F624}"/>
              </a:ext>
            </a:extLst>
          </p:cNvPr>
          <p:cNvSpPr txBox="1"/>
          <p:nvPr/>
        </p:nvSpPr>
        <p:spPr>
          <a:xfrm>
            <a:off x="13157905" y="3282015"/>
            <a:ext cx="4699586" cy="507831"/>
          </a:xfrm>
          <a:prstGeom prst="rect">
            <a:avLst/>
          </a:prstGeom>
          <a:noFill/>
        </p:spPr>
        <p:txBody>
          <a:bodyPr wrap="square" rtlCol="0">
            <a:spAutoFit/>
          </a:bodyPr>
          <a:lstStyle/>
          <a:p>
            <a:pPr defTabSz="1371600"/>
            <a:r>
              <a:rPr lang="en-US" sz="2700" dirty="0">
                <a:solidFill>
                  <a:srgbClr val="000000"/>
                </a:solidFill>
                <a:latin typeface="Arial" panose="020B0604020202020204"/>
              </a:rPr>
              <a:t>Traumatic Brain Hemorrhage </a:t>
            </a:r>
          </a:p>
        </p:txBody>
      </p:sp>
      <p:cxnSp>
        <p:nvCxnSpPr>
          <p:cNvPr id="14" name="Straight Arrow Connector 13">
            <a:extLst>
              <a:ext uri="{FF2B5EF4-FFF2-40B4-BE49-F238E27FC236}">
                <a16:creationId xmlns:a16="http://schemas.microsoft.com/office/drawing/2014/main" id="{DA1AD814-76C2-5A4C-A6ED-82F2B7106AF8}"/>
              </a:ext>
            </a:extLst>
          </p:cNvPr>
          <p:cNvCxnSpPr>
            <a:cxnSpLocks/>
          </p:cNvCxnSpPr>
          <p:nvPr/>
        </p:nvCxnSpPr>
        <p:spPr>
          <a:xfrm flipH="1" flipV="1">
            <a:off x="9256427" y="3265869"/>
            <a:ext cx="3897443" cy="2887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46C1DA-1F96-D442-A2F7-0356990FD436}"/>
              </a:ext>
            </a:extLst>
          </p:cNvPr>
          <p:cNvCxnSpPr>
            <a:cxnSpLocks/>
          </p:cNvCxnSpPr>
          <p:nvPr/>
        </p:nvCxnSpPr>
        <p:spPr>
          <a:xfrm flipH="1">
            <a:off x="11939666" y="3554664"/>
            <a:ext cx="1214205" cy="18068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58BBA34-D5F0-D548-45D7-9DB53B495B31}"/>
              </a:ext>
            </a:extLst>
          </p:cNvPr>
          <p:cNvSpPr txBox="1"/>
          <p:nvPr/>
        </p:nvSpPr>
        <p:spPr>
          <a:xfrm>
            <a:off x="5789013" y="9344382"/>
            <a:ext cx="6436401" cy="415498"/>
          </a:xfrm>
          <a:prstGeom prst="rect">
            <a:avLst/>
          </a:prstGeom>
          <a:noFill/>
        </p:spPr>
        <p:txBody>
          <a:bodyPr wrap="square" rtlCol="0">
            <a:spAutoFit/>
          </a:bodyPr>
          <a:lstStyle/>
          <a:p>
            <a:pPr algn="ctr" defTabSz="1371600"/>
            <a:r>
              <a:rPr lang="en-US" sz="2100" dirty="0">
                <a:solidFill>
                  <a:srgbClr val="000000"/>
                </a:solidFill>
                <a:latin typeface="Arial" panose="020B0604020202020204"/>
              </a:rPr>
              <a:t>Image courtesy of William A Knight MD</a:t>
            </a:r>
          </a:p>
        </p:txBody>
      </p:sp>
    </p:spTree>
    <p:extLst>
      <p:ext uri="{BB962C8B-B14F-4D97-AF65-F5344CB8AC3E}">
        <p14:creationId xmlns:p14="http://schemas.microsoft.com/office/powerpoint/2010/main" val="11226848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C5A-B1CE-544E-8676-4894FE9FECF5}"/>
              </a:ext>
            </a:extLst>
          </p:cNvPr>
          <p:cNvSpPr>
            <a:spLocks noGrp="1"/>
          </p:cNvSpPr>
          <p:nvPr>
            <p:ph type="title"/>
          </p:nvPr>
        </p:nvSpPr>
        <p:spPr/>
        <p:txBody>
          <a:bodyPr/>
          <a:lstStyle/>
          <a:p>
            <a:r>
              <a:rPr lang="en-US" dirty="0"/>
              <a:t>CT Abdomen and Pelvis</a:t>
            </a:r>
          </a:p>
        </p:txBody>
      </p:sp>
      <p:pic>
        <p:nvPicPr>
          <p:cNvPr id="9" name="Content Placeholder 8">
            <a:extLst>
              <a:ext uri="{FF2B5EF4-FFF2-40B4-BE49-F238E27FC236}">
                <a16:creationId xmlns:a16="http://schemas.microsoft.com/office/drawing/2014/main" id="{94014252-FE70-6B49-AD14-BBB6D9E914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4608" y="2030549"/>
            <a:ext cx="8941466" cy="6527006"/>
          </a:xfrm>
        </p:spPr>
      </p:pic>
      <p:sp>
        <p:nvSpPr>
          <p:cNvPr id="3" name="TextBox 2">
            <a:extLst>
              <a:ext uri="{FF2B5EF4-FFF2-40B4-BE49-F238E27FC236}">
                <a16:creationId xmlns:a16="http://schemas.microsoft.com/office/drawing/2014/main" id="{A670A071-8D79-744E-8B97-F962D8104E6B}"/>
              </a:ext>
            </a:extLst>
          </p:cNvPr>
          <p:cNvSpPr txBox="1"/>
          <p:nvPr/>
        </p:nvSpPr>
        <p:spPr>
          <a:xfrm>
            <a:off x="13654166" y="3080478"/>
            <a:ext cx="4189751" cy="507831"/>
          </a:xfrm>
          <a:prstGeom prst="rect">
            <a:avLst/>
          </a:prstGeom>
          <a:noFill/>
        </p:spPr>
        <p:txBody>
          <a:bodyPr wrap="square" rtlCol="0">
            <a:spAutoFit/>
          </a:bodyPr>
          <a:lstStyle/>
          <a:p>
            <a:pPr defTabSz="1371600"/>
            <a:r>
              <a:rPr lang="en-US" sz="2700" dirty="0">
                <a:solidFill>
                  <a:srgbClr val="000000"/>
                </a:solidFill>
                <a:latin typeface="Arial" panose="020B0604020202020204"/>
              </a:rPr>
              <a:t>Grade IV Liver Laceration</a:t>
            </a:r>
          </a:p>
        </p:txBody>
      </p:sp>
      <p:sp>
        <p:nvSpPr>
          <p:cNvPr id="4" name="Oval 3">
            <a:extLst>
              <a:ext uri="{FF2B5EF4-FFF2-40B4-BE49-F238E27FC236}">
                <a16:creationId xmlns:a16="http://schemas.microsoft.com/office/drawing/2014/main" id="{4C8C563C-7A20-044F-861A-2AA5770B2CCD}"/>
              </a:ext>
            </a:extLst>
          </p:cNvPr>
          <p:cNvSpPr/>
          <p:nvPr/>
        </p:nvSpPr>
        <p:spPr>
          <a:xfrm>
            <a:off x="7387529" y="3634476"/>
            <a:ext cx="1596452" cy="16189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cxnSp>
        <p:nvCxnSpPr>
          <p:cNvPr id="7" name="Straight Arrow Connector 6">
            <a:extLst>
              <a:ext uri="{FF2B5EF4-FFF2-40B4-BE49-F238E27FC236}">
                <a16:creationId xmlns:a16="http://schemas.microsoft.com/office/drawing/2014/main" id="{3485E6F9-7A4E-7148-BA07-C66FECEA97CD}"/>
              </a:ext>
            </a:extLst>
          </p:cNvPr>
          <p:cNvCxnSpPr>
            <a:cxnSpLocks/>
          </p:cNvCxnSpPr>
          <p:nvPr/>
        </p:nvCxnSpPr>
        <p:spPr>
          <a:xfrm flipH="1">
            <a:off x="8983980" y="3357477"/>
            <a:ext cx="4634457" cy="7982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74A6B5-2BA7-F97E-1DC7-585B744CFF10}"/>
              </a:ext>
            </a:extLst>
          </p:cNvPr>
          <p:cNvSpPr txBox="1"/>
          <p:nvPr/>
        </p:nvSpPr>
        <p:spPr>
          <a:xfrm>
            <a:off x="5789013" y="9344382"/>
            <a:ext cx="6436401" cy="415498"/>
          </a:xfrm>
          <a:prstGeom prst="rect">
            <a:avLst/>
          </a:prstGeom>
          <a:noFill/>
        </p:spPr>
        <p:txBody>
          <a:bodyPr wrap="square" rtlCol="0">
            <a:spAutoFit/>
          </a:bodyPr>
          <a:lstStyle/>
          <a:p>
            <a:pPr algn="ctr" defTabSz="1371600"/>
            <a:r>
              <a:rPr lang="en-US" sz="2100" dirty="0">
                <a:solidFill>
                  <a:srgbClr val="000000"/>
                </a:solidFill>
                <a:latin typeface="Arial" panose="020B0604020202020204"/>
              </a:rPr>
              <a:t>Image courtesy of William A Knight MD</a:t>
            </a:r>
          </a:p>
        </p:txBody>
      </p:sp>
    </p:spTree>
    <p:extLst>
      <p:ext uri="{BB962C8B-B14F-4D97-AF65-F5344CB8AC3E}">
        <p14:creationId xmlns:p14="http://schemas.microsoft.com/office/powerpoint/2010/main" val="2229493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6B9A-AF3E-9F47-BF58-F4B25A615B9C}"/>
              </a:ext>
            </a:extLst>
          </p:cNvPr>
          <p:cNvSpPr>
            <a:spLocks noGrp="1"/>
          </p:cNvSpPr>
          <p:nvPr>
            <p:ph type="title"/>
          </p:nvPr>
        </p:nvSpPr>
        <p:spPr>
          <a:xfrm>
            <a:off x="914400" y="563026"/>
            <a:ext cx="16116300" cy="1002005"/>
          </a:xfrm>
        </p:spPr>
        <p:txBody>
          <a:bodyPr/>
          <a:lstStyle/>
          <a:p>
            <a:r>
              <a:rPr lang="en-US" dirty="0"/>
              <a:t>Case Summary</a:t>
            </a:r>
          </a:p>
        </p:txBody>
      </p:sp>
      <p:sp>
        <p:nvSpPr>
          <p:cNvPr id="3" name="Content Placeholder 2">
            <a:extLst>
              <a:ext uri="{FF2B5EF4-FFF2-40B4-BE49-F238E27FC236}">
                <a16:creationId xmlns:a16="http://schemas.microsoft.com/office/drawing/2014/main" id="{8D480E3A-3E40-5C46-8558-FC2222C105FF}"/>
              </a:ext>
            </a:extLst>
          </p:cNvPr>
          <p:cNvSpPr>
            <a:spLocks noGrp="1"/>
          </p:cNvSpPr>
          <p:nvPr>
            <p:ph idx="1"/>
          </p:nvPr>
        </p:nvSpPr>
        <p:spPr>
          <a:xfrm>
            <a:off x="448319" y="1705707"/>
            <a:ext cx="13214414" cy="8352693"/>
          </a:xfrm>
        </p:spPr>
        <p:txBody>
          <a:bodyPr>
            <a:normAutofit/>
          </a:bodyPr>
          <a:lstStyle/>
          <a:p>
            <a:pPr>
              <a:spcBef>
                <a:spcPts val="1800"/>
              </a:spcBef>
            </a:pPr>
            <a:r>
              <a:rPr lang="en-US" sz="2100" dirty="0"/>
              <a:t>The patient was rescued by the Emergency Medicine and Trauma Surgery Teams</a:t>
            </a:r>
          </a:p>
          <a:p>
            <a:pPr>
              <a:spcBef>
                <a:spcPts val="1800"/>
              </a:spcBef>
            </a:pPr>
            <a:endParaRPr lang="en-US" sz="1500" dirty="0"/>
          </a:p>
          <a:p>
            <a:pPr>
              <a:spcBef>
                <a:spcPts val="1800"/>
              </a:spcBef>
            </a:pPr>
            <a:r>
              <a:rPr lang="en-US" sz="2100" dirty="0"/>
              <a:t>He was transfused 1:1 packed RBCs and Fresh Frozen Plasma due to his hemorrhagic shock</a:t>
            </a:r>
          </a:p>
          <a:p>
            <a:pPr>
              <a:spcBef>
                <a:spcPts val="1800"/>
              </a:spcBef>
            </a:pPr>
            <a:endParaRPr lang="en-US" sz="1500" dirty="0"/>
          </a:p>
          <a:p>
            <a:pPr>
              <a:spcBef>
                <a:spcPts val="1800"/>
              </a:spcBef>
            </a:pPr>
            <a:r>
              <a:rPr lang="en-US" sz="2100" dirty="0"/>
              <a:t>Last dose apixaban that morning (&lt;8h)</a:t>
            </a:r>
          </a:p>
          <a:p>
            <a:pPr>
              <a:spcBef>
                <a:spcPts val="1800"/>
              </a:spcBef>
            </a:pPr>
            <a:r>
              <a:rPr lang="en-US" sz="2100" dirty="0"/>
              <a:t>He was administered Andexanet alfa (full dose)</a:t>
            </a:r>
          </a:p>
          <a:p>
            <a:pPr>
              <a:spcBef>
                <a:spcPts val="1800"/>
              </a:spcBef>
            </a:pPr>
            <a:endParaRPr lang="en-US" sz="1500" dirty="0"/>
          </a:p>
          <a:p>
            <a:pPr>
              <a:spcBef>
                <a:spcPts val="1800"/>
              </a:spcBef>
            </a:pPr>
            <a:r>
              <a:rPr lang="en-US" sz="2100" dirty="0"/>
              <a:t>Taken directly for exploratory laparotomy and management of the Grade IV liver laceration</a:t>
            </a:r>
          </a:p>
          <a:p>
            <a:pPr>
              <a:spcBef>
                <a:spcPts val="1800"/>
              </a:spcBef>
            </a:pPr>
            <a:r>
              <a:rPr lang="en-US" sz="2100" dirty="0" err="1"/>
              <a:t>Transfixation</a:t>
            </a:r>
            <a:r>
              <a:rPr lang="en-US" sz="2100" dirty="0"/>
              <a:t> right open tibia/fibula fracture</a:t>
            </a:r>
          </a:p>
          <a:p>
            <a:pPr>
              <a:spcBef>
                <a:spcPts val="1800"/>
              </a:spcBef>
            </a:pPr>
            <a:endParaRPr lang="en-US" sz="1500" dirty="0"/>
          </a:p>
          <a:p>
            <a:pPr>
              <a:spcBef>
                <a:spcPts val="1800"/>
              </a:spcBef>
            </a:pPr>
            <a:r>
              <a:rPr lang="en-US" sz="2100" dirty="0"/>
              <a:t>Repeat head CT stable – no hemorrhagic expansion</a:t>
            </a:r>
          </a:p>
          <a:p>
            <a:pPr>
              <a:spcBef>
                <a:spcPts val="1800"/>
              </a:spcBef>
            </a:pPr>
            <a:r>
              <a:rPr lang="en-US" sz="2100" dirty="0"/>
              <a:t>Trauma ICU management x 5 days</a:t>
            </a:r>
          </a:p>
          <a:p>
            <a:pPr>
              <a:spcBef>
                <a:spcPts val="1800"/>
              </a:spcBef>
            </a:pPr>
            <a:endParaRPr lang="en-US" sz="1500" dirty="0"/>
          </a:p>
          <a:p>
            <a:pPr>
              <a:spcBef>
                <a:spcPts val="1800"/>
              </a:spcBef>
            </a:pPr>
            <a:r>
              <a:rPr lang="en-US" sz="2100" dirty="0"/>
              <a:t>Transferred to rehabilitation on hospital day 7</a:t>
            </a:r>
          </a:p>
          <a:p>
            <a:pPr>
              <a:spcBef>
                <a:spcPts val="1800"/>
              </a:spcBef>
            </a:pPr>
            <a:r>
              <a:rPr lang="en-US" sz="2100" dirty="0"/>
              <a:t>Anticoagulation for atrial fibrillation held for 2 weeks – deferred to primary care for restart</a:t>
            </a:r>
          </a:p>
          <a:p>
            <a:pPr>
              <a:spcBef>
                <a:spcPts val="1800"/>
              </a:spcBef>
            </a:pPr>
            <a:endParaRPr lang="en-US" sz="2100" dirty="0"/>
          </a:p>
          <a:p>
            <a:pPr>
              <a:spcBef>
                <a:spcPts val="1800"/>
              </a:spcBef>
            </a:pPr>
            <a:endParaRPr lang="en-US" sz="2100" dirty="0"/>
          </a:p>
          <a:p>
            <a:pPr>
              <a:spcBef>
                <a:spcPts val="1800"/>
              </a:spcBef>
            </a:pPr>
            <a:endParaRPr lang="en-US" sz="2100" dirty="0"/>
          </a:p>
          <a:p>
            <a:pPr>
              <a:spcBef>
                <a:spcPts val="1800"/>
              </a:spcBef>
            </a:pPr>
            <a:endParaRPr lang="en-US" sz="2100" dirty="0"/>
          </a:p>
        </p:txBody>
      </p:sp>
      <p:pic>
        <p:nvPicPr>
          <p:cNvPr id="4" name="Picture 3">
            <a:extLst>
              <a:ext uri="{FF2B5EF4-FFF2-40B4-BE49-F238E27FC236}">
                <a16:creationId xmlns:a16="http://schemas.microsoft.com/office/drawing/2014/main" id="{E933D611-F163-9541-A0CD-6D3F18DF2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655" y="2405063"/>
            <a:ext cx="4395863" cy="3296897"/>
          </a:xfrm>
          <a:prstGeom prst="rect">
            <a:avLst/>
          </a:prstGeom>
        </p:spPr>
      </p:pic>
    </p:spTree>
    <p:extLst>
      <p:ext uri="{BB962C8B-B14F-4D97-AF65-F5344CB8AC3E}">
        <p14:creationId xmlns:p14="http://schemas.microsoft.com/office/powerpoint/2010/main" val="1822698160"/>
      </p:ext>
    </p:extLst>
  </p:cSld>
  <p:clrMapOvr>
    <a:masterClrMapping/>
  </p:clrMapOvr>
  <p:transition>
    <p:fade/>
  </p:transition>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Custom</PresentationFormat>
  <Paragraphs>120</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EMCREG on the Go Template</vt:lpstr>
      <vt:lpstr>Case Study:  Life-Threatening Traumatic Bleeds and Anticoagulation Reversal in the ED</vt:lpstr>
      <vt:lpstr>Disclaimer</vt:lpstr>
      <vt:lpstr>Motor Vehicle Accident</vt:lpstr>
      <vt:lpstr>MVA – 65 Year Old Male</vt:lpstr>
      <vt:lpstr>Primary Survey</vt:lpstr>
      <vt:lpstr>Pertinent Physical Exam</vt:lpstr>
      <vt:lpstr>CT Head</vt:lpstr>
      <vt:lpstr>CT Abdomen and Pelvis</vt:lpstr>
      <vt:lpstr>Case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2022-11-01T14:52:07Z</dcterms:created>
  <dcterms:modified xsi:type="dcterms:W3CDTF">2022-11-01T14:52:14Z</dcterms:modified>
  <dc:identifier/>
</cp:coreProperties>
</file>