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1"/>
  </p:notesMasterIdLst>
  <p:sldIdLst>
    <p:sldId id="256" r:id="rId2"/>
    <p:sldId id="3655" r:id="rId3"/>
    <p:sldId id="264" r:id="rId4"/>
    <p:sldId id="265" r:id="rId5"/>
    <p:sldId id="266" r:id="rId6"/>
    <p:sldId id="268" r:id="rId7"/>
    <p:sldId id="272" r:id="rId8"/>
    <p:sldId id="269" r:id="rId9"/>
    <p:sldId id="270" r:id="rId10"/>
  </p:sldIdLst>
  <p:sldSz cx="18288000" cy="10287000"/>
  <p:notesSz cx="6858000" cy="9144000"/>
  <p:embeddedFontLst>
    <p:embeddedFont>
      <p:font typeface="Aileron Heavy" panose="020B0604020202020204" charset="0"/>
      <p:regular r:id="rId12"/>
      <p:bold r:id="rId13"/>
    </p:embeddedFont>
    <p:embeddedFont>
      <p:font typeface="Aileron Regular" panose="020B0604020202020204" charset="0"/>
      <p:regular r:id="rId14"/>
    </p:embeddedFont>
    <p:embeddedFont>
      <p:font typeface="Aileron Regular Bold" panose="020B0604020202020204" charset="0"/>
      <p:regular r:id="rId15"/>
      <p:bold r:id="rId16"/>
    </p:embeddedFont>
    <p:embeddedFont>
      <p:font typeface="Aileron Regular Italics" panose="020B0604020202020204" charset="0"/>
      <p:regular r:id="rId17"/>
      <p:italic r:id="rId18"/>
    </p:embeddedFont>
    <p:embeddedFont>
      <p:font typeface="Bebas Neue" panose="020B0606020202050201" pitchFamily="34" charset="0"/>
      <p:regular r:id="rId19"/>
    </p:embeddedFont>
    <p:embeddedFont>
      <p:font typeface="Bebas Neue Bold" panose="020B0604020202020204" charset="0"/>
      <p:regular r:id="rId20"/>
      <p:bold r:id="rId21"/>
    </p:embeddedFont>
    <p:embeddedFont>
      <p:font typeface="Calibri" panose="020F050202020403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8448" userDrawn="1">
          <p15:clr>
            <a:srgbClr val="A4A3A4"/>
          </p15:clr>
        </p15:guide>
        <p15:guide id="4" orient="horz" pos="190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487"/>
    <a:srgbClr val="BE3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84" autoAdjust="0"/>
    <p:restoredTop sz="94807" autoAdjust="0"/>
  </p:normalViewPr>
  <p:slideViewPr>
    <p:cSldViewPr>
      <p:cViewPr varScale="1">
        <p:scale>
          <a:sx n="58" d="100"/>
          <a:sy n="58" d="100"/>
        </p:scale>
        <p:origin x="126" y="246"/>
      </p:cViewPr>
      <p:guideLst>
        <p:guide pos="8448"/>
        <p:guide orient="horz" pos="190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01.11.2022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693999" y="-1693999"/>
            <a:ext cx="10287000" cy="13674998"/>
            <a:chOff x="0" y="0"/>
            <a:chExt cx="5080000" cy="6753085"/>
          </a:xfrm>
        </p:grpSpPr>
        <p:sp>
          <p:nvSpPr>
            <p:cNvPr id="3" name="Freeform 3"/>
            <p:cNvSpPr/>
            <p:nvPr/>
          </p:nvSpPr>
          <p:spPr>
            <a:xfrm>
              <a:off x="0" y="1243330"/>
              <a:ext cx="5080000" cy="5509755"/>
            </a:xfrm>
            <a:custGeom>
              <a:avLst/>
              <a:gdLst/>
              <a:ahLst/>
              <a:cxnLst/>
              <a:rect l="l" t="t" r="r" b="b"/>
              <a:pathLst>
                <a:path w="5080000" h="5509755">
                  <a:moveTo>
                    <a:pt x="5080000" y="1466850"/>
                  </a:moveTo>
                  <a:lnTo>
                    <a:pt x="5080000" y="5509755"/>
                  </a:lnTo>
                  <a:lnTo>
                    <a:pt x="0" y="5509755"/>
                  </a:lnTo>
                  <a:lnTo>
                    <a:pt x="0" y="1466850"/>
                  </a:lnTo>
                  <a:lnTo>
                    <a:pt x="2540000" y="0"/>
                  </a:lnTo>
                  <a:close/>
                </a:path>
              </a:pathLst>
            </a:custGeom>
            <a:solidFill>
              <a:srgbClr val="B2252A"/>
            </a:solidFill>
          </p:spPr>
        </p:sp>
        <p:sp>
          <p:nvSpPr>
            <p:cNvPr id="4" name="Freeform 4"/>
            <p:cNvSpPr/>
            <p:nvPr/>
          </p:nvSpPr>
          <p:spPr>
            <a:xfrm>
              <a:off x="0" y="0"/>
              <a:ext cx="5080000" cy="2710180"/>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BD5357"/>
            </a:solidFill>
          </p:spPr>
        </p:sp>
      </p:grpSp>
      <p:sp>
        <p:nvSpPr>
          <p:cNvPr id="10" name="TextBox 10"/>
          <p:cNvSpPr txBox="1"/>
          <p:nvPr/>
        </p:nvSpPr>
        <p:spPr>
          <a:xfrm>
            <a:off x="264742" y="3050381"/>
            <a:ext cx="10906705" cy="3693319"/>
          </a:xfrm>
          <a:prstGeom prst="rect">
            <a:avLst/>
          </a:prstGeom>
        </p:spPr>
        <p:txBody>
          <a:bodyPr lIns="0" tIns="0" rIns="0" bIns="0" rtlCol="0" anchor="t">
            <a:spAutoFit/>
          </a:bodyPr>
          <a:lstStyle/>
          <a:p>
            <a:r>
              <a:rPr lang="en-US" sz="8000" dirty="0">
                <a:solidFill>
                  <a:srgbClr val="FFFFFF"/>
                </a:solidFill>
                <a:latin typeface="Bebas Neue Bold"/>
              </a:rPr>
              <a:t>Case Study: Life-Threatening</a:t>
            </a:r>
            <a:br>
              <a:rPr lang="en-US" sz="8000" dirty="0">
                <a:solidFill>
                  <a:srgbClr val="FFFFFF"/>
                </a:solidFill>
                <a:latin typeface="Bebas Neue Bold"/>
              </a:rPr>
            </a:br>
            <a:r>
              <a:rPr lang="en-US" sz="8000" dirty="0">
                <a:solidFill>
                  <a:srgbClr val="FFFFFF"/>
                </a:solidFill>
                <a:latin typeface="Bebas Neue Bold"/>
              </a:rPr>
              <a:t>GI Bleeds and Anticoagulation Reversal in the ED</a:t>
            </a:r>
          </a:p>
        </p:txBody>
      </p:sp>
      <p:sp>
        <p:nvSpPr>
          <p:cNvPr id="11" name="TextBox 11"/>
          <p:cNvSpPr txBox="1"/>
          <p:nvPr/>
        </p:nvSpPr>
        <p:spPr>
          <a:xfrm>
            <a:off x="264741" y="7137121"/>
            <a:ext cx="8767333" cy="1477328"/>
          </a:xfrm>
          <a:prstGeom prst="rect">
            <a:avLst/>
          </a:prstGeom>
        </p:spPr>
        <p:txBody>
          <a:bodyPr wrap="square" lIns="0" tIns="0" rIns="0" bIns="0" rtlCol="0" anchor="t">
            <a:spAutoFit/>
          </a:bodyPr>
          <a:lstStyle/>
          <a:p>
            <a:r>
              <a:rPr lang="en-US" sz="3200" dirty="0">
                <a:solidFill>
                  <a:srgbClr val="F2F0F4"/>
                </a:solidFill>
                <a:latin typeface="Aileron Regular Italics"/>
              </a:rPr>
              <a:t>Richard Body, MB ChB, PhD</a:t>
            </a:r>
          </a:p>
          <a:p>
            <a:r>
              <a:rPr lang="en-US" sz="3200" dirty="0">
                <a:solidFill>
                  <a:srgbClr val="F2F0F4"/>
                </a:solidFill>
                <a:latin typeface="Aileron Regular Italics"/>
              </a:rPr>
              <a:t>University of Manchester</a:t>
            </a:r>
          </a:p>
          <a:p>
            <a:r>
              <a:rPr lang="en-US" sz="3200" dirty="0">
                <a:solidFill>
                  <a:srgbClr val="F2F0F4"/>
                </a:solidFill>
                <a:latin typeface="Aileron Regular Italics"/>
              </a:rPr>
              <a:t>Manchester, United Kingdom</a:t>
            </a:r>
          </a:p>
        </p:txBody>
      </p:sp>
      <p:sp>
        <p:nvSpPr>
          <p:cNvPr id="6" name="Freeform 6"/>
          <p:cNvSpPr/>
          <p:nvPr/>
        </p:nvSpPr>
        <p:spPr>
          <a:xfrm>
            <a:off x="10850202" y="332982"/>
            <a:ext cx="7026058" cy="9638235"/>
          </a:xfrm>
          <a:custGeom>
            <a:avLst/>
            <a:gdLst/>
            <a:ahLst/>
            <a:cxnLst/>
            <a:rect l="l" t="t" r="r" b="b"/>
            <a:pathLst>
              <a:path w="4591050" h="6297930">
                <a:moveTo>
                  <a:pt x="3148330" y="1708150"/>
                </a:moveTo>
                <a:cubicBezTo>
                  <a:pt x="2754630" y="1708150"/>
                  <a:pt x="2396490" y="1866900"/>
                  <a:pt x="2136140" y="2124710"/>
                </a:cubicBezTo>
                <a:lnTo>
                  <a:pt x="1611630" y="1600200"/>
                </a:lnTo>
                <a:cubicBezTo>
                  <a:pt x="1778000" y="1430020"/>
                  <a:pt x="1882140" y="1197610"/>
                  <a:pt x="1882140" y="941070"/>
                </a:cubicBezTo>
                <a:cubicBezTo>
                  <a:pt x="1882140" y="421640"/>
                  <a:pt x="1459230" y="0"/>
                  <a:pt x="941070" y="0"/>
                </a:cubicBezTo>
                <a:cubicBezTo>
                  <a:pt x="422910" y="0"/>
                  <a:pt x="0" y="421640"/>
                  <a:pt x="0" y="941070"/>
                </a:cubicBezTo>
                <a:cubicBezTo>
                  <a:pt x="0" y="1459230"/>
                  <a:pt x="421640" y="1882140"/>
                  <a:pt x="941070" y="1882140"/>
                </a:cubicBezTo>
                <a:cubicBezTo>
                  <a:pt x="1160780" y="1882140"/>
                  <a:pt x="1362710" y="1805940"/>
                  <a:pt x="1524000" y="1678940"/>
                </a:cubicBezTo>
                <a:lnTo>
                  <a:pt x="2056130" y="2211070"/>
                </a:lnTo>
                <a:cubicBezTo>
                  <a:pt x="1838960" y="2463800"/>
                  <a:pt x="1708150" y="2791460"/>
                  <a:pt x="1708150" y="3148330"/>
                </a:cubicBezTo>
                <a:cubicBezTo>
                  <a:pt x="1708150" y="3549650"/>
                  <a:pt x="1873250" y="3914140"/>
                  <a:pt x="2139950" y="4175760"/>
                </a:cubicBezTo>
                <a:lnTo>
                  <a:pt x="1614170" y="4701540"/>
                </a:lnTo>
                <a:cubicBezTo>
                  <a:pt x="1442720" y="4526280"/>
                  <a:pt x="1203960" y="4417060"/>
                  <a:pt x="941070" y="4417060"/>
                </a:cubicBezTo>
                <a:cubicBezTo>
                  <a:pt x="421640" y="4415790"/>
                  <a:pt x="0" y="4838700"/>
                  <a:pt x="0" y="5356860"/>
                </a:cubicBezTo>
                <a:cubicBezTo>
                  <a:pt x="0" y="5875020"/>
                  <a:pt x="421640" y="6297930"/>
                  <a:pt x="941070" y="6297930"/>
                </a:cubicBezTo>
                <a:cubicBezTo>
                  <a:pt x="1459230" y="6297930"/>
                  <a:pt x="1882140" y="5876290"/>
                  <a:pt x="1882140" y="5356860"/>
                </a:cubicBezTo>
                <a:cubicBezTo>
                  <a:pt x="1882140" y="5144770"/>
                  <a:pt x="1811020" y="4947920"/>
                  <a:pt x="1692910" y="4790440"/>
                </a:cubicBezTo>
                <a:lnTo>
                  <a:pt x="2228850" y="4254500"/>
                </a:lnTo>
                <a:cubicBezTo>
                  <a:pt x="2479040" y="4462780"/>
                  <a:pt x="2800350" y="4588509"/>
                  <a:pt x="3150870" y="4588509"/>
                </a:cubicBezTo>
                <a:cubicBezTo>
                  <a:pt x="3945890" y="4588509"/>
                  <a:pt x="4591050" y="3942080"/>
                  <a:pt x="4591050" y="3148330"/>
                </a:cubicBezTo>
                <a:cubicBezTo>
                  <a:pt x="4589780" y="2354580"/>
                  <a:pt x="3943350" y="1708150"/>
                  <a:pt x="3148330" y="1708150"/>
                </a:cubicBezTo>
                <a:close/>
              </a:path>
            </a:pathLst>
          </a:custGeom>
          <a:solidFill>
            <a:srgbClr val="246487"/>
          </a:solidFill>
          <a:ln>
            <a:noFill/>
          </a:ln>
        </p:spPr>
      </p:sp>
      <p:sp>
        <p:nvSpPr>
          <p:cNvPr id="7" name="Freeform 7"/>
          <p:cNvSpPr/>
          <p:nvPr/>
        </p:nvSpPr>
        <p:spPr>
          <a:xfrm>
            <a:off x="11030955" y="7271578"/>
            <a:ext cx="2518885" cy="2518885"/>
          </a:xfrm>
          <a:custGeom>
            <a:avLst/>
            <a:gdLst/>
            <a:ahLst/>
            <a:cxnLst/>
            <a:rect l="l" t="t" r="r" b="b"/>
            <a:pathLst>
              <a:path w="1645920" h="1645920">
                <a:moveTo>
                  <a:pt x="822960" y="1645920"/>
                </a:moveTo>
                <a:cubicBezTo>
                  <a:pt x="369570" y="1645920"/>
                  <a:pt x="0" y="1277620"/>
                  <a:pt x="0" y="822960"/>
                </a:cubicBezTo>
                <a:cubicBezTo>
                  <a:pt x="0" y="368300"/>
                  <a:pt x="368300" y="0"/>
                  <a:pt x="822960" y="0"/>
                </a:cubicBezTo>
                <a:cubicBezTo>
                  <a:pt x="1276350" y="0"/>
                  <a:pt x="1645920" y="368300"/>
                  <a:pt x="1645920" y="822960"/>
                </a:cubicBezTo>
                <a:cubicBezTo>
                  <a:pt x="1645920" y="1277620"/>
                  <a:pt x="1276350" y="1645920"/>
                  <a:pt x="822960" y="1645920"/>
                </a:cubicBezTo>
                <a:close/>
              </a:path>
            </a:pathLst>
          </a:custGeom>
          <a:blipFill>
            <a:blip r:embed="rId2"/>
            <a:stretch>
              <a:fillRect l="-24999" r="-25000"/>
            </a:stretch>
          </a:blipFill>
        </p:spPr>
      </p:sp>
      <p:sp>
        <p:nvSpPr>
          <p:cNvPr id="8" name="Freeform 8"/>
          <p:cNvSpPr/>
          <p:nvPr/>
        </p:nvSpPr>
        <p:spPr>
          <a:xfrm>
            <a:off x="11030955" y="513735"/>
            <a:ext cx="2518885" cy="2516942"/>
          </a:xfrm>
          <a:custGeom>
            <a:avLst/>
            <a:gdLst/>
            <a:ahLst/>
            <a:cxnLst/>
            <a:rect l="l" t="t" r="r" b="b"/>
            <a:pathLst>
              <a:path w="1645920" h="1644650">
                <a:moveTo>
                  <a:pt x="0" y="822960"/>
                </a:moveTo>
                <a:cubicBezTo>
                  <a:pt x="0" y="369570"/>
                  <a:pt x="368300" y="0"/>
                  <a:pt x="822960" y="0"/>
                </a:cubicBezTo>
                <a:cubicBezTo>
                  <a:pt x="1276350" y="0"/>
                  <a:pt x="1645920" y="368300"/>
                  <a:pt x="1645920" y="822960"/>
                </a:cubicBezTo>
                <a:cubicBezTo>
                  <a:pt x="1645920" y="1060450"/>
                  <a:pt x="1544320" y="1273810"/>
                  <a:pt x="1384300" y="1423670"/>
                </a:cubicBezTo>
                <a:cubicBezTo>
                  <a:pt x="1377950" y="1426210"/>
                  <a:pt x="1371600" y="1430020"/>
                  <a:pt x="1366520" y="1436370"/>
                </a:cubicBezTo>
                <a:cubicBezTo>
                  <a:pt x="1362710" y="1440180"/>
                  <a:pt x="1360170" y="1443990"/>
                  <a:pt x="1357630" y="1447800"/>
                </a:cubicBezTo>
                <a:cubicBezTo>
                  <a:pt x="1214120" y="1569720"/>
                  <a:pt x="1027430" y="1644650"/>
                  <a:pt x="824230" y="1644650"/>
                </a:cubicBezTo>
                <a:cubicBezTo>
                  <a:pt x="369570" y="1644650"/>
                  <a:pt x="0" y="1276350"/>
                  <a:pt x="0" y="822960"/>
                </a:cubicBezTo>
                <a:close/>
              </a:path>
            </a:pathLst>
          </a:custGeom>
          <a:blipFill>
            <a:blip r:embed="rId3"/>
            <a:stretch>
              <a:fillRect l="-24988" r="-24988"/>
            </a:stretch>
          </a:blipFill>
        </p:spPr>
      </p:sp>
      <p:sp>
        <p:nvSpPr>
          <p:cNvPr id="9" name="Freeform 9"/>
          <p:cNvSpPr/>
          <p:nvPr/>
        </p:nvSpPr>
        <p:spPr>
          <a:xfrm>
            <a:off x="13645076" y="3129800"/>
            <a:ext cx="4046543" cy="4046543"/>
          </a:xfrm>
          <a:custGeom>
            <a:avLst/>
            <a:gdLst/>
            <a:ahLst/>
            <a:cxnLst/>
            <a:rect l="l" t="t" r="r" b="b"/>
            <a:pathLst>
              <a:path w="2644140" h="2644140">
                <a:moveTo>
                  <a:pt x="1322070" y="2644140"/>
                </a:moveTo>
                <a:cubicBezTo>
                  <a:pt x="593090" y="2644140"/>
                  <a:pt x="0" y="2051050"/>
                  <a:pt x="0" y="1322070"/>
                </a:cubicBezTo>
                <a:cubicBezTo>
                  <a:pt x="0" y="593090"/>
                  <a:pt x="593090" y="0"/>
                  <a:pt x="1322070" y="0"/>
                </a:cubicBezTo>
                <a:cubicBezTo>
                  <a:pt x="2051050" y="0"/>
                  <a:pt x="2644140" y="593090"/>
                  <a:pt x="2644140" y="1322070"/>
                </a:cubicBezTo>
                <a:cubicBezTo>
                  <a:pt x="2644140" y="2051050"/>
                  <a:pt x="2052320" y="2644140"/>
                  <a:pt x="1322070" y="2644140"/>
                </a:cubicBezTo>
                <a:close/>
              </a:path>
            </a:pathLst>
          </a:custGeom>
          <a:blipFill>
            <a:blip r:embed="rId4"/>
            <a:stretch>
              <a:fillRect l="-19747" r="-19747"/>
            </a:stretch>
          </a:blipFill>
        </p:spPr>
      </p:sp>
      <p:pic>
        <p:nvPicPr>
          <p:cNvPr id="19" name="Picture 18" descr="Graphical user interface, application&#10;&#10;Description automatically generated with medium confidence">
            <a:extLst>
              <a:ext uri="{FF2B5EF4-FFF2-40B4-BE49-F238E27FC236}">
                <a16:creationId xmlns:a16="http://schemas.microsoft.com/office/drawing/2014/main" id="{25A38B3F-6B6A-D481-D9D1-F107572167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045" y="190500"/>
            <a:ext cx="4535859" cy="1345179"/>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6487"/>
        </a:solidFill>
        <a:effectLst/>
      </p:bgPr>
    </p:bg>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1257300" y="3543300"/>
            <a:ext cx="15773400" cy="28051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The views and opinions expressed in this educational activity are those of the faculty and do not necessarily represent the views of </a:t>
            </a:r>
            <a:r>
              <a:rPr kumimoji="0" lang="en-US" sz="2400" b="0" i="0" u="none" strike="noStrike" kern="1200" cap="none" spc="0" normalizeH="0" baseline="0" noProof="0" dirty="0" err="1">
                <a:ln>
                  <a:noFill/>
                </a:ln>
                <a:solidFill>
                  <a:prstClr val="white"/>
                </a:solidFill>
                <a:effectLst/>
                <a:uLnTx/>
                <a:uFillTx/>
                <a:latin typeface="Calibri"/>
                <a:ea typeface="+mn-ea"/>
                <a:cs typeface="+mn-cs"/>
              </a:rPr>
              <a:t>TotalCME</a:t>
            </a:r>
            <a:r>
              <a:rPr kumimoji="0" lang="en-US" sz="2400" b="0" i="0" u="none" strike="noStrike" kern="1200" cap="none" spc="0" normalizeH="0" baseline="0" noProof="0" dirty="0">
                <a:ln>
                  <a:noFill/>
                </a:ln>
                <a:solidFill>
                  <a:prstClr val="white"/>
                </a:solidFill>
                <a:effectLst/>
                <a:uLnTx/>
                <a:uFillTx/>
                <a:latin typeface="Calibri"/>
                <a:ea typeface="+mn-ea"/>
                <a:cs typeface="+mn-cs"/>
              </a:rPr>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
        <p:nvSpPr>
          <p:cNvPr id="5" name="TextBox 8">
            <a:extLst>
              <a:ext uri="{FF2B5EF4-FFF2-40B4-BE49-F238E27FC236}">
                <a16:creationId xmlns:a16="http://schemas.microsoft.com/office/drawing/2014/main" id="{8E5E8A0B-548B-2DBB-B3F5-176919121664}"/>
              </a:ext>
            </a:extLst>
          </p:cNvPr>
          <p:cNvSpPr txBox="1"/>
          <p:nvPr/>
        </p:nvSpPr>
        <p:spPr>
          <a:xfrm>
            <a:off x="2339622" y="485549"/>
            <a:ext cx="13608755" cy="1992084"/>
          </a:xfrm>
          <a:prstGeom prst="rect">
            <a:avLst/>
          </a:prstGeom>
        </p:spPr>
        <p:txBody>
          <a:bodyPr lIns="0" tIns="0" rIns="0" bIns="0" rtlCol="0" anchor="t">
            <a:spAutoFit/>
          </a:bodyPr>
          <a:lstStyle/>
          <a:p>
            <a:pPr marL="0" marR="0" lvl="0" indent="0" algn="ctr" defTabSz="914400" rtl="0" eaLnBrk="1" fontAlgn="auto" latinLnBrk="0" hangingPunct="1">
              <a:lnSpc>
                <a:spcPts val="17485"/>
              </a:lnSpc>
              <a:spcBef>
                <a:spcPts val="0"/>
              </a:spcBef>
              <a:spcAft>
                <a:spcPts val="0"/>
              </a:spcAft>
              <a:buClrTx/>
              <a:buSzTx/>
              <a:buFontTx/>
              <a:buNone/>
              <a:tabLst/>
              <a:defRPr/>
            </a:pPr>
            <a:r>
              <a:rPr kumimoji="0" lang="en-US" sz="14216" b="0" i="0" u="none" strike="noStrike" kern="1200" cap="none" spc="56" normalizeH="0" baseline="0" noProof="0" dirty="0">
                <a:ln>
                  <a:noFill/>
                </a:ln>
                <a:solidFill>
                  <a:srgbClr val="FFFFFF"/>
                </a:solidFill>
                <a:effectLst/>
                <a:uLnTx/>
                <a:uFillTx/>
                <a:latin typeface="Bebas Neue Bold"/>
                <a:ea typeface="+mn-ea"/>
                <a:cs typeface="+mn-cs"/>
              </a:rPr>
              <a:t>DISCLAIMER</a:t>
            </a:r>
          </a:p>
        </p:txBody>
      </p:sp>
    </p:spTree>
    <p:extLst>
      <p:ext uri="{BB962C8B-B14F-4D97-AF65-F5344CB8AC3E}">
        <p14:creationId xmlns:p14="http://schemas.microsoft.com/office/powerpoint/2010/main" val="330651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6487"/>
        </a:solidFill>
        <a:effectLst/>
      </p:bgPr>
    </p:bg>
    <p:spTree>
      <p:nvGrpSpPr>
        <p:cNvPr id="1" name=""/>
        <p:cNvGrpSpPr/>
        <p:nvPr/>
      </p:nvGrpSpPr>
      <p:grpSpPr>
        <a:xfrm>
          <a:off x="0" y="0"/>
          <a:ext cx="0" cy="0"/>
          <a:chOff x="0" y="0"/>
          <a:chExt cx="0" cy="0"/>
        </a:xfrm>
      </p:grpSpPr>
      <p:sp>
        <p:nvSpPr>
          <p:cNvPr id="2" name="TextBox 2"/>
          <p:cNvSpPr txBox="1"/>
          <p:nvPr/>
        </p:nvSpPr>
        <p:spPr>
          <a:xfrm>
            <a:off x="1264722" y="2066192"/>
            <a:ext cx="9178530" cy="2190750"/>
          </a:xfrm>
          <a:prstGeom prst="rect">
            <a:avLst/>
          </a:prstGeom>
        </p:spPr>
        <p:txBody>
          <a:bodyPr lIns="0" tIns="0" rIns="0" bIns="0" rtlCol="0" anchor="t">
            <a:spAutoFit/>
          </a:bodyPr>
          <a:lstStyle/>
          <a:p>
            <a:pPr marL="0" lvl="0" indent="0">
              <a:lnSpc>
                <a:spcPts val="17280"/>
              </a:lnSpc>
            </a:pPr>
            <a:r>
              <a:rPr lang="en-US" sz="14400">
                <a:solidFill>
                  <a:srgbClr val="FFFFFF"/>
                </a:solidFill>
                <a:latin typeface="Bebas Neue"/>
              </a:rPr>
              <a:t>CASE STUDY</a:t>
            </a:r>
          </a:p>
        </p:txBody>
      </p:sp>
      <p:grpSp>
        <p:nvGrpSpPr>
          <p:cNvPr id="3" name="Group 3"/>
          <p:cNvGrpSpPr/>
          <p:nvPr/>
        </p:nvGrpSpPr>
        <p:grpSpPr>
          <a:xfrm>
            <a:off x="1264722" y="4706208"/>
            <a:ext cx="7415882" cy="4443167"/>
            <a:chOff x="0" y="0"/>
            <a:chExt cx="2129049" cy="1275603"/>
          </a:xfrm>
        </p:grpSpPr>
        <p:sp>
          <p:nvSpPr>
            <p:cNvPr id="4" name="Freeform 4"/>
            <p:cNvSpPr/>
            <p:nvPr/>
          </p:nvSpPr>
          <p:spPr>
            <a:xfrm>
              <a:off x="48260" y="48260"/>
              <a:ext cx="2080789" cy="1227343"/>
            </a:xfrm>
            <a:custGeom>
              <a:avLst/>
              <a:gdLst/>
              <a:ahLst/>
              <a:cxnLst/>
              <a:rect l="l" t="t" r="r" b="b"/>
              <a:pathLst>
                <a:path w="2080789" h="1227343">
                  <a:moveTo>
                    <a:pt x="0" y="0"/>
                  </a:moveTo>
                  <a:lnTo>
                    <a:pt x="2080789" y="0"/>
                  </a:lnTo>
                  <a:lnTo>
                    <a:pt x="2080789" y="1227343"/>
                  </a:lnTo>
                  <a:lnTo>
                    <a:pt x="0" y="1227343"/>
                  </a:lnTo>
                  <a:close/>
                </a:path>
              </a:pathLst>
            </a:custGeom>
            <a:solidFill>
              <a:srgbClr val="000000"/>
            </a:solidFill>
          </p:spPr>
        </p:sp>
        <p:sp>
          <p:nvSpPr>
            <p:cNvPr id="5" name="Freeform 5"/>
            <p:cNvSpPr/>
            <p:nvPr/>
          </p:nvSpPr>
          <p:spPr>
            <a:xfrm>
              <a:off x="6350" y="6350"/>
              <a:ext cx="2080789" cy="1227343"/>
            </a:xfrm>
            <a:custGeom>
              <a:avLst/>
              <a:gdLst/>
              <a:ahLst/>
              <a:cxnLst/>
              <a:rect l="l" t="t" r="r" b="b"/>
              <a:pathLst>
                <a:path w="2080789" h="1227343">
                  <a:moveTo>
                    <a:pt x="0" y="0"/>
                  </a:moveTo>
                  <a:lnTo>
                    <a:pt x="2080789" y="0"/>
                  </a:lnTo>
                  <a:lnTo>
                    <a:pt x="2080789" y="1227343"/>
                  </a:lnTo>
                  <a:lnTo>
                    <a:pt x="0" y="1227343"/>
                  </a:lnTo>
                  <a:close/>
                </a:path>
              </a:pathLst>
            </a:custGeom>
            <a:solidFill>
              <a:srgbClr val="F2F0F4"/>
            </a:solidFill>
          </p:spPr>
        </p:sp>
        <p:sp>
          <p:nvSpPr>
            <p:cNvPr id="6" name="Freeform 6"/>
            <p:cNvSpPr/>
            <p:nvPr/>
          </p:nvSpPr>
          <p:spPr>
            <a:xfrm>
              <a:off x="0" y="0"/>
              <a:ext cx="2093489" cy="1240043"/>
            </a:xfrm>
            <a:custGeom>
              <a:avLst/>
              <a:gdLst/>
              <a:ahLst/>
              <a:cxnLst/>
              <a:rect l="l" t="t" r="r" b="b"/>
              <a:pathLst>
                <a:path w="2093489" h="1240043">
                  <a:moveTo>
                    <a:pt x="2093489" y="1240043"/>
                  </a:moveTo>
                  <a:lnTo>
                    <a:pt x="0" y="1240043"/>
                  </a:lnTo>
                  <a:lnTo>
                    <a:pt x="0" y="0"/>
                  </a:lnTo>
                  <a:lnTo>
                    <a:pt x="2093489" y="0"/>
                  </a:lnTo>
                  <a:lnTo>
                    <a:pt x="2093489" y="1240043"/>
                  </a:lnTo>
                  <a:close/>
                  <a:moveTo>
                    <a:pt x="12700" y="1227343"/>
                  </a:moveTo>
                  <a:lnTo>
                    <a:pt x="2080789" y="1227343"/>
                  </a:lnTo>
                  <a:lnTo>
                    <a:pt x="2080789" y="12700"/>
                  </a:lnTo>
                  <a:lnTo>
                    <a:pt x="12700" y="12700"/>
                  </a:lnTo>
                  <a:lnTo>
                    <a:pt x="12700" y="1227343"/>
                  </a:lnTo>
                  <a:close/>
                </a:path>
              </a:pathLst>
            </a:custGeom>
            <a:solidFill>
              <a:srgbClr val="000000"/>
            </a:solidFill>
          </p:spPr>
        </p:sp>
      </p:grpSp>
      <p:grpSp>
        <p:nvGrpSpPr>
          <p:cNvPr id="7" name="Group 7"/>
          <p:cNvGrpSpPr>
            <a:grpSpLocks noChangeAspect="1"/>
          </p:cNvGrpSpPr>
          <p:nvPr/>
        </p:nvGrpSpPr>
        <p:grpSpPr>
          <a:xfrm>
            <a:off x="9729711" y="1137624"/>
            <a:ext cx="7293566" cy="8011751"/>
            <a:chOff x="0" y="0"/>
            <a:chExt cx="5803900" cy="6375400"/>
          </a:xfrm>
        </p:grpSpPr>
        <p:sp>
          <p:nvSpPr>
            <p:cNvPr id="8" name="Freeform 8"/>
            <p:cNvSpPr/>
            <p:nvPr/>
          </p:nvSpPr>
          <p:spPr>
            <a:xfrm>
              <a:off x="12700" y="1270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2"/>
              <a:stretch>
                <a:fillRect l="-33328" r="-33328"/>
              </a:stretch>
            </a:blipFill>
          </p:spPr>
        </p:sp>
        <p:sp>
          <p:nvSpPr>
            <p:cNvPr id="9" name="Freeform 9"/>
            <p:cNvSpPr/>
            <p:nvPr/>
          </p:nvSpPr>
          <p:spPr>
            <a:xfrm>
              <a:off x="0" y="0"/>
              <a:ext cx="5803900" cy="6375400"/>
            </a:xfrm>
            <a:custGeom>
              <a:avLst/>
              <a:gdLst/>
              <a:ahLst/>
              <a:cxnLst/>
              <a:rect l="l" t="t" r="r" b="b"/>
              <a:pathLst>
                <a:path w="5803900" h="63754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000000"/>
            </a:solidFill>
          </p:spPr>
        </p:sp>
      </p:grpSp>
      <p:sp>
        <p:nvSpPr>
          <p:cNvPr id="10" name="TextBox 10"/>
          <p:cNvSpPr txBox="1"/>
          <p:nvPr/>
        </p:nvSpPr>
        <p:spPr>
          <a:xfrm>
            <a:off x="1771650" y="6042025"/>
            <a:ext cx="6297122" cy="1769715"/>
          </a:xfrm>
          <a:prstGeom prst="rect">
            <a:avLst/>
          </a:prstGeom>
        </p:spPr>
        <p:txBody>
          <a:bodyPr lIns="0" tIns="0" rIns="0" bIns="0" rtlCol="0" anchor="t">
            <a:spAutoFit/>
          </a:bodyPr>
          <a:lstStyle/>
          <a:p>
            <a:pPr marL="0" lvl="0" indent="0">
              <a:lnSpc>
                <a:spcPts val="4550"/>
              </a:lnSpc>
              <a:spcBef>
                <a:spcPct val="0"/>
              </a:spcBef>
            </a:pPr>
            <a:r>
              <a:rPr lang="en-US" sz="4000" spc="175" dirty="0">
                <a:solidFill>
                  <a:srgbClr val="000000"/>
                </a:solidFill>
                <a:latin typeface="Aileron Regular"/>
              </a:rPr>
              <a:t>A 75-year-old man taking apixaban presenting with upper GI bleeding</a:t>
            </a:r>
          </a:p>
        </p:txBody>
      </p:sp>
      <p:pic>
        <p:nvPicPr>
          <p:cNvPr id="11" name="Picture 10" descr="Graphical user interface, application&#10;&#10;Description automatically generated with medium confidence">
            <a:extLst>
              <a:ext uri="{FF2B5EF4-FFF2-40B4-BE49-F238E27FC236}">
                <a16:creationId xmlns:a16="http://schemas.microsoft.com/office/drawing/2014/main" id="{38A89B29-3A53-EBDD-3297-8038ACF0F9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6835" y="9279242"/>
            <a:ext cx="2872904" cy="852004"/>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6487"/>
        </a:solidFill>
        <a:effectLst/>
      </p:bgPr>
    </p:bg>
    <p:spTree>
      <p:nvGrpSpPr>
        <p:cNvPr id="1" name=""/>
        <p:cNvGrpSpPr/>
        <p:nvPr/>
      </p:nvGrpSpPr>
      <p:grpSpPr>
        <a:xfrm>
          <a:off x="0" y="0"/>
          <a:ext cx="0" cy="0"/>
          <a:chOff x="0" y="0"/>
          <a:chExt cx="0" cy="0"/>
        </a:xfrm>
      </p:grpSpPr>
      <p:grpSp>
        <p:nvGrpSpPr>
          <p:cNvPr id="2" name="Group 2"/>
          <p:cNvGrpSpPr/>
          <p:nvPr/>
        </p:nvGrpSpPr>
        <p:grpSpPr>
          <a:xfrm>
            <a:off x="10211747" y="5482080"/>
            <a:ext cx="7238053" cy="3285956"/>
            <a:chOff x="0" y="0"/>
            <a:chExt cx="2077996" cy="943376"/>
          </a:xfrm>
        </p:grpSpPr>
        <p:sp>
          <p:nvSpPr>
            <p:cNvPr id="3" name="Freeform 3"/>
            <p:cNvSpPr/>
            <p:nvPr/>
          </p:nvSpPr>
          <p:spPr>
            <a:xfrm>
              <a:off x="48260" y="48260"/>
              <a:ext cx="2029736" cy="895116"/>
            </a:xfrm>
            <a:custGeom>
              <a:avLst/>
              <a:gdLst/>
              <a:ahLst/>
              <a:cxnLst/>
              <a:rect l="l" t="t" r="r" b="b"/>
              <a:pathLst>
                <a:path w="2029736" h="895116">
                  <a:moveTo>
                    <a:pt x="0" y="0"/>
                  </a:moveTo>
                  <a:lnTo>
                    <a:pt x="2029736" y="0"/>
                  </a:lnTo>
                  <a:lnTo>
                    <a:pt x="2029736" y="895116"/>
                  </a:lnTo>
                  <a:lnTo>
                    <a:pt x="0" y="895116"/>
                  </a:lnTo>
                  <a:close/>
                </a:path>
              </a:pathLst>
            </a:custGeom>
            <a:solidFill>
              <a:srgbClr val="000000"/>
            </a:solidFill>
          </p:spPr>
        </p:sp>
        <p:sp>
          <p:nvSpPr>
            <p:cNvPr id="4" name="Freeform 4"/>
            <p:cNvSpPr/>
            <p:nvPr/>
          </p:nvSpPr>
          <p:spPr>
            <a:xfrm>
              <a:off x="6350" y="6350"/>
              <a:ext cx="2029736" cy="895116"/>
            </a:xfrm>
            <a:custGeom>
              <a:avLst/>
              <a:gdLst/>
              <a:ahLst/>
              <a:cxnLst/>
              <a:rect l="l" t="t" r="r" b="b"/>
              <a:pathLst>
                <a:path w="2029736" h="895116">
                  <a:moveTo>
                    <a:pt x="0" y="0"/>
                  </a:moveTo>
                  <a:lnTo>
                    <a:pt x="2029736" y="0"/>
                  </a:lnTo>
                  <a:lnTo>
                    <a:pt x="2029736" y="895116"/>
                  </a:lnTo>
                  <a:lnTo>
                    <a:pt x="0" y="895116"/>
                  </a:lnTo>
                  <a:close/>
                </a:path>
              </a:pathLst>
            </a:custGeom>
            <a:solidFill>
              <a:srgbClr val="F2F0F4"/>
            </a:solidFill>
          </p:spPr>
        </p:sp>
        <p:sp>
          <p:nvSpPr>
            <p:cNvPr id="5" name="Freeform 5"/>
            <p:cNvSpPr/>
            <p:nvPr/>
          </p:nvSpPr>
          <p:spPr>
            <a:xfrm>
              <a:off x="0" y="0"/>
              <a:ext cx="2042436" cy="907816"/>
            </a:xfrm>
            <a:custGeom>
              <a:avLst/>
              <a:gdLst/>
              <a:ahLst/>
              <a:cxnLst/>
              <a:rect l="l" t="t" r="r" b="b"/>
              <a:pathLst>
                <a:path w="2042436" h="907816">
                  <a:moveTo>
                    <a:pt x="2042436" y="907816"/>
                  </a:moveTo>
                  <a:lnTo>
                    <a:pt x="0" y="907816"/>
                  </a:lnTo>
                  <a:lnTo>
                    <a:pt x="0" y="0"/>
                  </a:lnTo>
                  <a:lnTo>
                    <a:pt x="2042436" y="0"/>
                  </a:lnTo>
                  <a:lnTo>
                    <a:pt x="2042436" y="907816"/>
                  </a:lnTo>
                  <a:close/>
                  <a:moveTo>
                    <a:pt x="12700" y="895116"/>
                  </a:moveTo>
                  <a:lnTo>
                    <a:pt x="2029736" y="895116"/>
                  </a:lnTo>
                  <a:lnTo>
                    <a:pt x="2029736" y="12700"/>
                  </a:lnTo>
                  <a:lnTo>
                    <a:pt x="12700" y="12700"/>
                  </a:lnTo>
                  <a:lnTo>
                    <a:pt x="12700" y="895116"/>
                  </a:lnTo>
                  <a:close/>
                </a:path>
              </a:pathLst>
            </a:custGeom>
            <a:solidFill>
              <a:srgbClr val="000000"/>
            </a:solidFill>
          </p:spPr>
        </p:sp>
      </p:grpSp>
      <p:grpSp>
        <p:nvGrpSpPr>
          <p:cNvPr id="6" name="Group 6"/>
          <p:cNvGrpSpPr>
            <a:grpSpLocks noChangeAspect="1"/>
          </p:cNvGrpSpPr>
          <p:nvPr/>
        </p:nvGrpSpPr>
        <p:grpSpPr>
          <a:xfrm>
            <a:off x="1710240" y="2389161"/>
            <a:ext cx="5682530" cy="6242079"/>
            <a:chOff x="0" y="0"/>
            <a:chExt cx="5803900" cy="6375400"/>
          </a:xfrm>
        </p:grpSpPr>
        <p:sp>
          <p:nvSpPr>
            <p:cNvPr id="7" name="Freeform 7"/>
            <p:cNvSpPr/>
            <p:nvPr/>
          </p:nvSpPr>
          <p:spPr>
            <a:xfrm>
              <a:off x="12700" y="1270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2"/>
              <a:stretch>
                <a:fillRect l="-25828" r="-69676"/>
              </a:stretch>
            </a:blipFill>
          </p:spPr>
        </p:sp>
        <p:sp>
          <p:nvSpPr>
            <p:cNvPr id="8" name="Freeform 8"/>
            <p:cNvSpPr/>
            <p:nvPr/>
          </p:nvSpPr>
          <p:spPr>
            <a:xfrm>
              <a:off x="0" y="0"/>
              <a:ext cx="5803900" cy="6375400"/>
            </a:xfrm>
            <a:custGeom>
              <a:avLst/>
              <a:gdLst/>
              <a:ahLst/>
              <a:cxnLst/>
              <a:rect l="l" t="t" r="r" b="b"/>
              <a:pathLst>
                <a:path w="5803900" h="63754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000000"/>
            </a:solidFill>
          </p:spPr>
        </p:sp>
      </p:grpSp>
      <p:grpSp>
        <p:nvGrpSpPr>
          <p:cNvPr id="9" name="Group 9"/>
          <p:cNvGrpSpPr/>
          <p:nvPr/>
        </p:nvGrpSpPr>
        <p:grpSpPr>
          <a:xfrm>
            <a:off x="893208" y="8200960"/>
            <a:ext cx="7316595" cy="1191303"/>
            <a:chOff x="0" y="0"/>
            <a:chExt cx="2100544" cy="342015"/>
          </a:xfrm>
        </p:grpSpPr>
        <p:sp>
          <p:nvSpPr>
            <p:cNvPr id="10" name="Freeform 10"/>
            <p:cNvSpPr/>
            <p:nvPr/>
          </p:nvSpPr>
          <p:spPr>
            <a:xfrm>
              <a:off x="48260" y="48260"/>
              <a:ext cx="2052284" cy="293755"/>
            </a:xfrm>
            <a:custGeom>
              <a:avLst/>
              <a:gdLst/>
              <a:ahLst/>
              <a:cxnLst/>
              <a:rect l="l" t="t" r="r" b="b"/>
              <a:pathLst>
                <a:path w="2052284" h="293755">
                  <a:moveTo>
                    <a:pt x="0" y="0"/>
                  </a:moveTo>
                  <a:lnTo>
                    <a:pt x="2052284" y="0"/>
                  </a:lnTo>
                  <a:lnTo>
                    <a:pt x="2052284" y="293755"/>
                  </a:lnTo>
                  <a:lnTo>
                    <a:pt x="0" y="293755"/>
                  </a:lnTo>
                  <a:close/>
                </a:path>
              </a:pathLst>
            </a:custGeom>
            <a:solidFill>
              <a:srgbClr val="000000"/>
            </a:solidFill>
          </p:spPr>
        </p:sp>
        <p:sp>
          <p:nvSpPr>
            <p:cNvPr id="11" name="Freeform 11"/>
            <p:cNvSpPr/>
            <p:nvPr/>
          </p:nvSpPr>
          <p:spPr>
            <a:xfrm>
              <a:off x="6350" y="6350"/>
              <a:ext cx="2052284" cy="293755"/>
            </a:xfrm>
            <a:custGeom>
              <a:avLst/>
              <a:gdLst/>
              <a:ahLst/>
              <a:cxnLst/>
              <a:rect l="l" t="t" r="r" b="b"/>
              <a:pathLst>
                <a:path w="2052284" h="293755">
                  <a:moveTo>
                    <a:pt x="0" y="0"/>
                  </a:moveTo>
                  <a:lnTo>
                    <a:pt x="2052284" y="0"/>
                  </a:lnTo>
                  <a:lnTo>
                    <a:pt x="2052284" y="293755"/>
                  </a:lnTo>
                  <a:lnTo>
                    <a:pt x="0" y="293755"/>
                  </a:lnTo>
                  <a:close/>
                </a:path>
              </a:pathLst>
            </a:custGeom>
            <a:solidFill>
              <a:srgbClr val="FFFFFF"/>
            </a:solidFill>
          </p:spPr>
        </p:sp>
        <p:sp>
          <p:nvSpPr>
            <p:cNvPr id="12" name="Freeform 12"/>
            <p:cNvSpPr/>
            <p:nvPr/>
          </p:nvSpPr>
          <p:spPr>
            <a:xfrm>
              <a:off x="0" y="0"/>
              <a:ext cx="2064984" cy="306455"/>
            </a:xfrm>
            <a:custGeom>
              <a:avLst/>
              <a:gdLst/>
              <a:ahLst/>
              <a:cxnLst/>
              <a:rect l="l" t="t" r="r" b="b"/>
              <a:pathLst>
                <a:path w="2064984" h="306455">
                  <a:moveTo>
                    <a:pt x="2064984" y="306455"/>
                  </a:moveTo>
                  <a:lnTo>
                    <a:pt x="0" y="306455"/>
                  </a:lnTo>
                  <a:lnTo>
                    <a:pt x="0" y="0"/>
                  </a:lnTo>
                  <a:lnTo>
                    <a:pt x="2064984" y="0"/>
                  </a:lnTo>
                  <a:lnTo>
                    <a:pt x="2064984" y="306455"/>
                  </a:lnTo>
                  <a:close/>
                  <a:moveTo>
                    <a:pt x="12700" y="293755"/>
                  </a:moveTo>
                  <a:lnTo>
                    <a:pt x="2052284" y="293755"/>
                  </a:lnTo>
                  <a:lnTo>
                    <a:pt x="2052284" y="12700"/>
                  </a:lnTo>
                  <a:lnTo>
                    <a:pt x="12700" y="12700"/>
                  </a:lnTo>
                  <a:lnTo>
                    <a:pt x="12700" y="293755"/>
                  </a:lnTo>
                  <a:close/>
                </a:path>
              </a:pathLst>
            </a:custGeom>
            <a:solidFill>
              <a:srgbClr val="000000"/>
            </a:solidFill>
          </p:spPr>
        </p:sp>
      </p:grpSp>
      <p:grpSp>
        <p:nvGrpSpPr>
          <p:cNvPr id="13" name="Group 13"/>
          <p:cNvGrpSpPr/>
          <p:nvPr/>
        </p:nvGrpSpPr>
        <p:grpSpPr>
          <a:xfrm>
            <a:off x="10211747" y="1708930"/>
            <a:ext cx="7238053" cy="3285956"/>
            <a:chOff x="0" y="0"/>
            <a:chExt cx="2077996" cy="943376"/>
          </a:xfrm>
        </p:grpSpPr>
        <p:sp>
          <p:nvSpPr>
            <p:cNvPr id="14" name="Freeform 14"/>
            <p:cNvSpPr/>
            <p:nvPr/>
          </p:nvSpPr>
          <p:spPr>
            <a:xfrm>
              <a:off x="48260" y="48260"/>
              <a:ext cx="2029736" cy="895116"/>
            </a:xfrm>
            <a:custGeom>
              <a:avLst/>
              <a:gdLst/>
              <a:ahLst/>
              <a:cxnLst/>
              <a:rect l="l" t="t" r="r" b="b"/>
              <a:pathLst>
                <a:path w="2029736" h="895116">
                  <a:moveTo>
                    <a:pt x="0" y="0"/>
                  </a:moveTo>
                  <a:lnTo>
                    <a:pt x="2029736" y="0"/>
                  </a:lnTo>
                  <a:lnTo>
                    <a:pt x="2029736" y="895116"/>
                  </a:lnTo>
                  <a:lnTo>
                    <a:pt x="0" y="895116"/>
                  </a:lnTo>
                  <a:close/>
                </a:path>
              </a:pathLst>
            </a:custGeom>
            <a:solidFill>
              <a:srgbClr val="000000"/>
            </a:solidFill>
          </p:spPr>
        </p:sp>
        <p:sp>
          <p:nvSpPr>
            <p:cNvPr id="15" name="Freeform 15"/>
            <p:cNvSpPr/>
            <p:nvPr/>
          </p:nvSpPr>
          <p:spPr>
            <a:xfrm>
              <a:off x="6350" y="6350"/>
              <a:ext cx="2029736" cy="895116"/>
            </a:xfrm>
            <a:custGeom>
              <a:avLst/>
              <a:gdLst/>
              <a:ahLst/>
              <a:cxnLst/>
              <a:rect l="l" t="t" r="r" b="b"/>
              <a:pathLst>
                <a:path w="2029736" h="895116">
                  <a:moveTo>
                    <a:pt x="0" y="0"/>
                  </a:moveTo>
                  <a:lnTo>
                    <a:pt x="2029736" y="0"/>
                  </a:lnTo>
                  <a:lnTo>
                    <a:pt x="2029736" y="895116"/>
                  </a:lnTo>
                  <a:lnTo>
                    <a:pt x="0" y="895116"/>
                  </a:lnTo>
                  <a:close/>
                </a:path>
              </a:pathLst>
            </a:custGeom>
            <a:solidFill>
              <a:srgbClr val="F2F0F4"/>
            </a:solidFill>
          </p:spPr>
        </p:sp>
        <p:sp>
          <p:nvSpPr>
            <p:cNvPr id="16" name="Freeform 16"/>
            <p:cNvSpPr/>
            <p:nvPr/>
          </p:nvSpPr>
          <p:spPr>
            <a:xfrm>
              <a:off x="0" y="0"/>
              <a:ext cx="2042436" cy="907816"/>
            </a:xfrm>
            <a:custGeom>
              <a:avLst/>
              <a:gdLst/>
              <a:ahLst/>
              <a:cxnLst/>
              <a:rect l="l" t="t" r="r" b="b"/>
              <a:pathLst>
                <a:path w="2042436" h="907816">
                  <a:moveTo>
                    <a:pt x="2042436" y="907816"/>
                  </a:moveTo>
                  <a:lnTo>
                    <a:pt x="0" y="907816"/>
                  </a:lnTo>
                  <a:lnTo>
                    <a:pt x="0" y="0"/>
                  </a:lnTo>
                  <a:lnTo>
                    <a:pt x="2042436" y="0"/>
                  </a:lnTo>
                  <a:lnTo>
                    <a:pt x="2042436" y="907816"/>
                  </a:lnTo>
                  <a:close/>
                  <a:moveTo>
                    <a:pt x="12700" y="895116"/>
                  </a:moveTo>
                  <a:lnTo>
                    <a:pt x="2029736" y="895116"/>
                  </a:lnTo>
                  <a:lnTo>
                    <a:pt x="2029736" y="12700"/>
                  </a:lnTo>
                  <a:lnTo>
                    <a:pt x="12700" y="12700"/>
                  </a:lnTo>
                  <a:lnTo>
                    <a:pt x="12700" y="895116"/>
                  </a:lnTo>
                  <a:close/>
                </a:path>
              </a:pathLst>
            </a:custGeom>
            <a:solidFill>
              <a:srgbClr val="000000"/>
            </a:solidFill>
          </p:spPr>
        </p:sp>
      </p:grpSp>
      <p:sp>
        <p:nvSpPr>
          <p:cNvPr id="17" name="TextBox 17"/>
          <p:cNvSpPr txBox="1"/>
          <p:nvPr/>
        </p:nvSpPr>
        <p:spPr>
          <a:xfrm>
            <a:off x="1151071" y="639982"/>
            <a:ext cx="6800868" cy="2527410"/>
          </a:xfrm>
          <a:prstGeom prst="rect">
            <a:avLst/>
          </a:prstGeom>
        </p:spPr>
        <p:txBody>
          <a:bodyPr lIns="0" tIns="0" rIns="0" bIns="0" rtlCol="0" anchor="t">
            <a:spAutoFit/>
          </a:bodyPr>
          <a:lstStyle/>
          <a:p>
            <a:pPr marL="0" lvl="0" indent="0">
              <a:lnSpc>
                <a:spcPts val="12000"/>
              </a:lnSpc>
              <a:spcBef>
                <a:spcPct val="0"/>
              </a:spcBef>
            </a:pPr>
            <a:r>
              <a:rPr lang="en-US" sz="12000" spc="600">
                <a:solidFill>
                  <a:srgbClr val="FFFFFF"/>
                </a:solidFill>
                <a:latin typeface="Bebas Neue Bold"/>
              </a:rPr>
              <a:t>CASE STUDY</a:t>
            </a:r>
          </a:p>
        </p:txBody>
      </p:sp>
      <p:sp>
        <p:nvSpPr>
          <p:cNvPr id="18" name="TextBox 18"/>
          <p:cNvSpPr txBox="1"/>
          <p:nvPr/>
        </p:nvSpPr>
        <p:spPr>
          <a:xfrm>
            <a:off x="893208" y="8509909"/>
            <a:ext cx="7001322" cy="573405"/>
          </a:xfrm>
          <a:prstGeom prst="rect">
            <a:avLst/>
          </a:prstGeom>
        </p:spPr>
        <p:txBody>
          <a:bodyPr lIns="0" tIns="0" rIns="0" bIns="0" rtlCol="0" anchor="t">
            <a:spAutoFit/>
          </a:bodyPr>
          <a:lstStyle/>
          <a:p>
            <a:pPr algn="ctr">
              <a:lnSpc>
                <a:spcPts val="4200"/>
              </a:lnSpc>
            </a:pPr>
            <a:r>
              <a:rPr lang="en-US" sz="4200" spc="210">
                <a:solidFill>
                  <a:srgbClr val="000000"/>
                </a:solidFill>
                <a:latin typeface="Aileron Regular Bold"/>
              </a:rPr>
              <a:t>PRESENTING FEATURES</a:t>
            </a:r>
          </a:p>
        </p:txBody>
      </p:sp>
      <p:sp>
        <p:nvSpPr>
          <p:cNvPr id="19" name="TextBox 19"/>
          <p:cNvSpPr txBox="1"/>
          <p:nvPr/>
        </p:nvSpPr>
        <p:spPr>
          <a:xfrm>
            <a:off x="10616845" y="1811070"/>
            <a:ext cx="5532438" cy="495300"/>
          </a:xfrm>
          <a:prstGeom prst="rect">
            <a:avLst/>
          </a:prstGeom>
        </p:spPr>
        <p:txBody>
          <a:bodyPr lIns="0" tIns="0" rIns="0" bIns="0" rtlCol="0" anchor="t">
            <a:spAutoFit/>
          </a:bodyPr>
          <a:lstStyle/>
          <a:p>
            <a:pPr>
              <a:lnSpc>
                <a:spcPts val="3900"/>
              </a:lnSpc>
            </a:pPr>
            <a:r>
              <a:rPr lang="en-US" sz="3000" spc="150">
                <a:solidFill>
                  <a:srgbClr val="000000"/>
                </a:solidFill>
                <a:latin typeface="Aileron Regular Bold"/>
              </a:rPr>
              <a:t>HISTORY</a:t>
            </a:r>
          </a:p>
        </p:txBody>
      </p:sp>
      <p:sp>
        <p:nvSpPr>
          <p:cNvPr id="20" name="TextBox 20"/>
          <p:cNvSpPr txBox="1"/>
          <p:nvPr/>
        </p:nvSpPr>
        <p:spPr>
          <a:xfrm>
            <a:off x="10616845" y="2392060"/>
            <a:ext cx="6832955" cy="2341245"/>
          </a:xfrm>
          <a:prstGeom prst="rect">
            <a:avLst/>
          </a:prstGeom>
        </p:spPr>
        <p:txBody>
          <a:bodyPr lIns="0" tIns="0" rIns="0" bIns="0" rtlCol="0" anchor="t">
            <a:spAutoFit/>
          </a:bodyPr>
          <a:lstStyle/>
          <a:p>
            <a:pPr>
              <a:lnSpc>
                <a:spcPts val="3119"/>
              </a:lnSpc>
            </a:pPr>
            <a:r>
              <a:rPr lang="en-US" sz="2399" spc="119">
                <a:solidFill>
                  <a:srgbClr val="000000"/>
                </a:solidFill>
                <a:latin typeface="Aileron Regular"/>
              </a:rPr>
              <a:t>Vomiting bright red blood for 2 hours</a:t>
            </a:r>
          </a:p>
          <a:p>
            <a:pPr>
              <a:lnSpc>
                <a:spcPts val="3119"/>
              </a:lnSpc>
            </a:pPr>
            <a:r>
              <a:rPr lang="en-US" sz="2399" spc="119">
                <a:solidFill>
                  <a:srgbClr val="000000"/>
                </a:solidFill>
                <a:latin typeface="Aileron Regular"/>
              </a:rPr>
              <a:t>Became unresponsive in the ambulance</a:t>
            </a:r>
          </a:p>
          <a:p>
            <a:pPr>
              <a:lnSpc>
                <a:spcPts val="3119"/>
              </a:lnSpc>
            </a:pPr>
            <a:endParaRPr lang="en-US" sz="2399" spc="119">
              <a:solidFill>
                <a:srgbClr val="000000"/>
              </a:solidFill>
              <a:latin typeface="Aileron Regular"/>
            </a:endParaRPr>
          </a:p>
          <a:p>
            <a:pPr>
              <a:lnSpc>
                <a:spcPts val="3119"/>
              </a:lnSpc>
            </a:pPr>
            <a:r>
              <a:rPr lang="en-US" sz="2399" spc="119">
                <a:solidFill>
                  <a:srgbClr val="000000"/>
                </a:solidFill>
                <a:latin typeface="Aileron Regular"/>
              </a:rPr>
              <a:t>Takes apixaban for atrial fibrillation</a:t>
            </a:r>
          </a:p>
          <a:p>
            <a:pPr>
              <a:lnSpc>
                <a:spcPts val="3119"/>
              </a:lnSpc>
            </a:pPr>
            <a:r>
              <a:rPr lang="en-US" sz="2399" spc="119">
                <a:solidFill>
                  <a:srgbClr val="000000"/>
                </a:solidFill>
                <a:latin typeface="Aileron Regular"/>
              </a:rPr>
              <a:t>Last dose unknown, presumed to be a few hours ago</a:t>
            </a:r>
          </a:p>
        </p:txBody>
      </p:sp>
      <p:sp>
        <p:nvSpPr>
          <p:cNvPr id="21" name="TextBox 21"/>
          <p:cNvSpPr txBox="1"/>
          <p:nvPr/>
        </p:nvSpPr>
        <p:spPr>
          <a:xfrm>
            <a:off x="10616845" y="5829032"/>
            <a:ext cx="5532438" cy="495300"/>
          </a:xfrm>
          <a:prstGeom prst="rect">
            <a:avLst/>
          </a:prstGeom>
        </p:spPr>
        <p:txBody>
          <a:bodyPr lIns="0" tIns="0" rIns="0" bIns="0" rtlCol="0" anchor="t">
            <a:spAutoFit/>
          </a:bodyPr>
          <a:lstStyle/>
          <a:p>
            <a:pPr marL="0" lvl="0" indent="0" algn="l">
              <a:lnSpc>
                <a:spcPts val="3900"/>
              </a:lnSpc>
              <a:spcBef>
                <a:spcPct val="0"/>
              </a:spcBef>
            </a:pPr>
            <a:r>
              <a:rPr lang="en-US" sz="3000" spc="150">
                <a:solidFill>
                  <a:srgbClr val="000000"/>
                </a:solidFill>
                <a:latin typeface="Aileron Regular Bold"/>
              </a:rPr>
              <a:t>EXAMINATION</a:t>
            </a:r>
          </a:p>
        </p:txBody>
      </p:sp>
      <p:sp>
        <p:nvSpPr>
          <p:cNvPr id="22" name="TextBox 22"/>
          <p:cNvSpPr txBox="1"/>
          <p:nvPr/>
        </p:nvSpPr>
        <p:spPr>
          <a:xfrm>
            <a:off x="10651438" y="6438900"/>
            <a:ext cx="6194746" cy="1950720"/>
          </a:xfrm>
          <a:prstGeom prst="rect">
            <a:avLst/>
          </a:prstGeom>
        </p:spPr>
        <p:txBody>
          <a:bodyPr lIns="0" tIns="0" rIns="0" bIns="0" rtlCol="0" anchor="t">
            <a:spAutoFit/>
          </a:bodyPr>
          <a:lstStyle/>
          <a:p>
            <a:pPr>
              <a:lnSpc>
                <a:spcPts val="3119"/>
              </a:lnSpc>
            </a:pPr>
            <a:r>
              <a:rPr lang="en-US" sz="2399" spc="119" dirty="0">
                <a:solidFill>
                  <a:srgbClr val="000000"/>
                </a:solidFill>
                <a:latin typeface="Aileron Regular"/>
              </a:rPr>
              <a:t>Airway patent</a:t>
            </a:r>
          </a:p>
          <a:p>
            <a:pPr>
              <a:lnSpc>
                <a:spcPts val="3119"/>
              </a:lnSpc>
            </a:pPr>
            <a:r>
              <a:rPr lang="en-US" sz="2399" spc="119" dirty="0">
                <a:solidFill>
                  <a:srgbClr val="000000"/>
                </a:solidFill>
                <a:latin typeface="Aileron Regular"/>
              </a:rPr>
              <a:t>Blood pressure 80/40, heart rate 130 irregular</a:t>
            </a:r>
          </a:p>
          <a:p>
            <a:pPr>
              <a:lnSpc>
                <a:spcPts val="3119"/>
              </a:lnSpc>
            </a:pPr>
            <a:r>
              <a:rPr lang="en-US" sz="2399" spc="119" dirty="0">
                <a:solidFill>
                  <a:srgbClr val="000000"/>
                </a:solidFill>
                <a:latin typeface="Aileron Regular"/>
              </a:rPr>
              <a:t>Actively vomiting blood</a:t>
            </a:r>
          </a:p>
          <a:p>
            <a:pPr>
              <a:lnSpc>
                <a:spcPts val="3119"/>
              </a:lnSpc>
            </a:pPr>
            <a:r>
              <a:rPr lang="en-US" sz="2399" spc="119" dirty="0">
                <a:solidFill>
                  <a:srgbClr val="000000"/>
                </a:solidFill>
                <a:latin typeface="Aileron Regular"/>
              </a:rPr>
              <a:t>GCS 11/15, E2 V4 M5</a:t>
            </a:r>
          </a:p>
        </p:txBody>
      </p:sp>
      <p:pic>
        <p:nvPicPr>
          <p:cNvPr id="23" name="Picture 22" descr="Graphical user interface, application&#10;&#10;Description automatically generated with medium confidence">
            <a:extLst>
              <a:ext uri="{FF2B5EF4-FFF2-40B4-BE49-F238E27FC236}">
                <a16:creationId xmlns:a16="http://schemas.microsoft.com/office/drawing/2014/main" id="{93FF535F-BEF6-749B-53EE-465BD5D76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6835" y="9279242"/>
            <a:ext cx="2872904" cy="852004"/>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0F4"/>
        </a:solidFill>
        <a:effectLst/>
      </p:bgPr>
    </p:bg>
    <p:spTree>
      <p:nvGrpSpPr>
        <p:cNvPr id="1" name=""/>
        <p:cNvGrpSpPr/>
        <p:nvPr/>
      </p:nvGrpSpPr>
      <p:grpSpPr>
        <a:xfrm>
          <a:off x="0" y="0"/>
          <a:ext cx="0" cy="0"/>
          <a:chOff x="0" y="0"/>
          <a:chExt cx="0" cy="0"/>
        </a:xfrm>
      </p:grpSpPr>
      <p:sp>
        <p:nvSpPr>
          <p:cNvPr id="2" name="TextBox 2"/>
          <p:cNvSpPr txBox="1"/>
          <p:nvPr/>
        </p:nvSpPr>
        <p:spPr>
          <a:xfrm>
            <a:off x="549294" y="3564636"/>
            <a:ext cx="9691057" cy="3385542"/>
          </a:xfrm>
          <a:prstGeom prst="rect">
            <a:avLst/>
          </a:prstGeom>
        </p:spPr>
        <p:txBody>
          <a:bodyPr lIns="0" tIns="0" rIns="0" bIns="0" rtlCol="0" anchor="ctr" anchorCtr="0">
            <a:spAutoFit/>
          </a:bodyPr>
          <a:lstStyle/>
          <a:p>
            <a:r>
              <a:rPr lang="en-US" sz="11000" spc="605" dirty="0">
                <a:solidFill>
                  <a:srgbClr val="000000"/>
                </a:solidFill>
                <a:latin typeface="Bebas Neue"/>
              </a:rPr>
              <a:t>FIRST,</a:t>
            </a:r>
          </a:p>
          <a:p>
            <a:pPr marL="0" lvl="0" indent="0"/>
            <a:r>
              <a:rPr lang="en-US" sz="11000" spc="605" dirty="0">
                <a:solidFill>
                  <a:srgbClr val="000000"/>
                </a:solidFill>
                <a:latin typeface="Bebas Neue"/>
              </a:rPr>
              <a:t>RESUSCITATE</a:t>
            </a:r>
          </a:p>
        </p:txBody>
      </p:sp>
      <p:grpSp>
        <p:nvGrpSpPr>
          <p:cNvPr id="3" name="Group 3"/>
          <p:cNvGrpSpPr/>
          <p:nvPr/>
        </p:nvGrpSpPr>
        <p:grpSpPr>
          <a:xfrm>
            <a:off x="9144000" y="892992"/>
            <a:ext cx="8653988" cy="2348331"/>
            <a:chOff x="0" y="0"/>
            <a:chExt cx="2484501" cy="674190"/>
          </a:xfrm>
        </p:grpSpPr>
        <p:sp>
          <p:nvSpPr>
            <p:cNvPr id="4" name="Freeform 4"/>
            <p:cNvSpPr/>
            <p:nvPr/>
          </p:nvSpPr>
          <p:spPr>
            <a:xfrm>
              <a:off x="48260" y="48260"/>
              <a:ext cx="2436241" cy="625930"/>
            </a:xfrm>
            <a:custGeom>
              <a:avLst/>
              <a:gdLst/>
              <a:ahLst/>
              <a:cxnLst/>
              <a:rect l="l" t="t" r="r" b="b"/>
              <a:pathLst>
                <a:path w="2436241" h="625930">
                  <a:moveTo>
                    <a:pt x="0" y="0"/>
                  </a:moveTo>
                  <a:lnTo>
                    <a:pt x="2436241" y="0"/>
                  </a:lnTo>
                  <a:lnTo>
                    <a:pt x="2436241" y="625930"/>
                  </a:lnTo>
                  <a:lnTo>
                    <a:pt x="0" y="625930"/>
                  </a:lnTo>
                  <a:close/>
                </a:path>
              </a:pathLst>
            </a:custGeom>
            <a:solidFill>
              <a:srgbClr val="000000"/>
            </a:solidFill>
          </p:spPr>
        </p:sp>
        <p:sp>
          <p:nvSpPr>
            <p:cNvPr id="5" name="Freeform 5"/>
            <p:cNvSpPr/>
            <p:nvPr/>
          </p:nvSpPr>
          <p:spPr>
            <a:xfrm>
              <a:off x="6350" y="6350"/>
              <a:ext cx="2436241" cy="625930"/>
            </a:xfrm>
            <a:custGeom>
              <a:avLst/>
              <a:gdLst/>
              <a:ahLst/>
              <a:cxnLst/>
              <a:rect l="l" t="t" r="r" b="b"/>
              <a:pathLst>
                <a:path w="2436241" h="625930">
                  <a:moveTo>
                    <a:pt x="0" y="0"/>
                  </a:moveTo>
                  <a:lnTo>
                    <a:pt x="2436241" y="0"/>
                  </a:lnTo>
                  <a:lnTo>
                    <a:pt x="2436241" y="625930"/>
                  </a:lnTo>
                  <a:lnTo>
                    <a:pt x="0" y="625930"/>
                  </a:lnTo>
                  <a:close/>
                </a:path>
              </a:pathLst>
            </a:custGeom>
            <a:solidFill>
              <a:srgbClr val="B2252A"/>
            </a:solidFill>
          </p:spPr>
        </p:sp>
        <p:sp>
          <p:nvSpPr>
            <p:cNvPr id="6" name="Freeform 6"/>
            <p:cNvSpPr/>
            <p:nvPr/>
          </p:nvSpPr>
          <p:spPr>
            <a:xfrm>
              <a:off x="0" y="0"/>
              <a:ext cx="2448941" cy="638630"/>
            </a:xfrm>
            <a:custGeom>
              <a:avLst/>
              <a:gdLst/>
              <a:ahLst/>
              <a:cxnLst/>
              <a:rect l="l" t="t" r="r" b="b"/>
              <a:pathLst>
                <a:path w="2448941" h="638630">
                  <a:moveTo>
                    <a:pt x="2448941" y="638630"/>
                  </a:moveTo>
                  <a:lnTo>
                    <a:pt x="0" y="638630"/>
                  </a:lnTo>
                  <a:lnTo>
                    <a:pt x="0" y="0"/>
                  </a:lnTo>
                  <a:lnTo>
                    <a:pt x="2448941" y="0"/>
                  </a:lnTo>
                  <a:lnTo>
                    <a:pt x="2448941" y="638630"/>
                  </a:lnTo>
                  <a:close/>
                  <a:moveTo>
                    <a:pt x="12700" y="625930"/>
                  </a:moveTo>
                  <a:lnTo>
                    <a:pt x="2436241" y="625930"/>
                  </a:lnTo>
                  <a:lnTo>
                    <a:pt x="2436241" y="12700"/>
                  </a:lnTo>
                  <a:lnTo>
                    <a:pt x="12700" y="12700"/>
                  </a:lnTo>
                  <a:lnTo>
                    <a:pt x="12700" y="625930"/>
                  </a:lnTo>
                  <a:close/>
                </a:path>
              </a:pathLst>
            </a:custGeom>
            <a:solidFill>
              <a:srgbClr val="000000"/>
            </a:solidFill>
          </p:spPr>
        </p:sp>
      </p:grpSp>
      <p:grpSp>
        <p:nvGrpSpPr>
          <p:cNvPr id="7" name="Group 7"/>
          <p:cNvGrpSpPr/>
          <p:nvPr/>
        </p:nvGrpSpPr>
        <p:grpSpPr>
          <a:xfrm>
            <a:off x="9144000" y="3798318"/>
            <a:ext cx="8653988" cy="2348331"/>
            <a:chOff x="0" y="0"/>
            <a:chExt cx="2484501" cy="674190"/>
          </a:xfrm>
        </p:grpSpPr>
        <p:sp>
          <p:nvSpPr>
            <p:cNvPr id="8" name="Freeform 8"/>
            <p:cNvSpPr/>
            <p:nvPr/>
          </p:nvSpPr>
          <p:spPr>
            <a:xfrm>
              <a:off x="48260" y="48260"/>
              <a:ext cx="2436241" cy="625930"/>
            </a:xfrm>
            <a:custGeom>
              <a:avLst/>
              <a:gdLst/>
              <a:ahLst/>
              <a:cxnLst/>
              <a:rect l="l" t="t" r="r" b="b"/>
              <a:pathLst>
                <a:path w="2436241" h="625930">
                  <a:moveTo>
                    <a:pt x="0" y="0"/>
                  </a:moveTo>
                  <a:lnTo>
                    <a:pt x="2436241" y="0"/>
                  </a:lnTo>
                  <a:lnTo>
                    <a:pt x="2436241" y="625930"/>
                  </a:lnTo>
                  <a:lnTo>
                    <a:pt x="0" y="625930"/>
                  </a:lnTo>
                  <a:close/>
                </a:path>
              </a:pathLst>
            </a:custGeom>
            <a:solidFill>
              <a:srgbClr val="000000"/>
            </a:solidFill>
          </p:spPr>
        </p:sp>
        <p:sp>
          <p:nvSpPr>
            <p:cNvPr id="9" name="Freeform 9"/>
            <p:cNvSpPr/>
            <p:nvPr/>
          </p:nvSpPr>
          <p:spPr>
            <a:xfrm>
              <a:off x="6350" y="6350"/>
              <a:ext cx="2436241" cy="625930"/>
            </a:xfrm>
            <a:custGeom>
              <a:avLst/>
              <a:gdLst/>
              <a:ahLst/>
              <a:cxnLst/>
              <a:rect l="l" t="t" r="r" b="b"/>
              <a:pathLst>
                <a:path w="2436241" h="625930">
                  <a:moveTo>
                    <a:pt x="0" y="0"/>
                  </a:moveTo>
                  <a:lnTo>
                    <a:pt x="2436241" y="0"/>
                  </a:lnTo>
                  <a:lnTo>
                    <a:pt x="2436241" y="625930"/>
                  </a:lnTo>
                  <a:lnTo>
                    <a:pt x="0" y="625930"/>
                  </a:lnTo>
                  <a:close/>
                </a:path>
              </a:pathLst>
            </a:custGeom>
            <a:solidFill>
              <a:srgbClr val="BD5357"/>
            </a:solidFill>
          </p:spPr>
        </p:sp>
        <p:sp>
          <p:nvSpPr>
            <p:cNvPr id="10" name="Freeform 10"/>
            <p:cNvSpPr/>
            <p:nvPr/>
          </p:nvSpPr>
          <p:spPr>
            <a:xfrm>
              <a:off x="0" y="0"/>
              <a:ext cx="2448941" cy="638630"/>
            </a:xfrm>
            <a:custGeom>
              <a:avLst/>
              <a:gdLst/>
              <a:ahLst/>
              <a:cxnLst/>
              <a:rect l="l" t="t" r="r" b="b"/>
              <a:pathLst>
                <a:path w="2448941" h="638630">
                  <a:moveTo>
                    <a:pt x="2448941" y="638630"/>
                  </a:moveTo>
                  <a:lnTo>
                    <a:pt x="0" y="638630"/>
                  </a:lnTo>
                  <a:lnTo>
                    <a:pt x="0" y="0"/>
                  </a:lnTo>
                  <a:lnTo>
                    <a:pt x="2448941" y="0"/>
                  </a:lnTo>
                  <a:lnTo>
                    <a:pt x="2448941" y="638630"/>
                  </a:lnTo>
                  <a:close/>
                  <a:moveTo>
                    <a:pt x="12700" y="625930"/>
                  </a:moveTo>
                  <a:lnTo>
                    <a:pt x="2436241" y="625930"/>
                  </a:lnTo>
                  <a:lnTo>
                    <a:pt x="2436241" y="12700"/>
                  </a:lnTo>
                  <a:lnTo>
                    <a:pt x="12700" y="12700"/>
                  </a:lnTo>
                  <a:lnTo>
                    <a:pt x="12700" y="625930"/>
                  </a:lnTo>
                  <a:close/>
                </a:path>
              </a:pathLst>
            </a:custGeom>
            <a:solidFill>
              <a:srgbClr val="000000"/>
            </a:solidFill>
          </p:spPr>
        </p:sp>
      </p:grpSp>
      <p:grpSp>
        <p:nvGrpSpPr>
          <p:cNvPr id="11" name="Group 11"/>
          <p:cNvGrpSpPr/>
          <p:nvPr/>
        </p:nvGrpSpPr>
        <p:grpSpPr>
          <a:xfrm>
            <a:off x="9144000" y="6703645"/>
            <a:ext cx="8653988" cy="2348331"/>
            <a:chOff x="0" y="0"/>
            <a:chExt cx="2484501" cy="674190"/>
          </a:xfrm>
        </p:grpSpPr>
        <p:sp>
          <p:nvSpPr>
            <p:cNvPr id="12" name="Freeform 12"/>
            <p:cNvSpPr/>
            <p:nvPr/>
          </p:nvSpPr>
          <p:spPr>
            <a:xfrm>
              <a:off x="48260" y="48260"/>
              <a:ext cx="2436241" cy="625930"/>
            </a:xfrm>
            <a:custGeom>
              <a:avLst/>
              <a:gdLst/>
              <a:ahLst/>
              <a:cxnLst/>
              <a:rect l="l" t="t" r="r" b="b"/>
              <a:pathLst>
                <a:path w="2436241" h="625930">
                  <a:moveTo>
                    <a:pt x="0" y="0"/>
                  </a:moveTo>
                  <a:lnTo>
                    <a:pt x="2436241" y="0"/>
                  </a:lnTo>
                  <a:lnTo>
                    <a:pt x="2436241" y="625930"/>
                  </a:lnTo>
                  <a:lnTo>
                    <a:pt x="0" y="625930"/>
                  </a:lnTo>
                  <a:close/>
                </a:path>
              </a:pathLst>
            </a:custGeom>
            <a:solidFill>
              <a:srgbClr val="000000"/>
            </a:solidFill>
          </p:spPr>
        </p:sp>
        <p:sp>
          <p:nvSpPr>
            <p:cNvPr id="13" name="Freeform 13"/>
            <p:cNvSpPr/>
            <p:nvPr/>
          </p:nvSpPr>
          <p:spPr>
            <a:xfrm>
              <a:off x="6350" y="6350"/>
              <a:ext cx="2436241" cy="625930"/>
            </a:xfrm>
            <a:custGeom>
              <a:avLst/>
              <a:gdLst/>
              <a:ahLst/>
              <a:cxnLst/>
              <a:rect l="l" t="t" r="r" b="b"/>
              <a:pathLst>
                <a:path w="2436241" h="625930">
                  <a:moveTo>
                    <a:pt x="0" y="0"/>
                  </a:moveTo>
                  <a:lnTo>
                    <a:pt x="2436241" y="0"/>
                  </a:lnTo>
                  <a:lnTo>
                    <a:pt x="2436241" y="625930"/>
                  </a:lnTo>
                  <a:lnTo>
                    <a:pt x="0" y="625930"/>
                  </a:lnTo>
                  <a:close/>
                </a:path>
              </a:pathLst>
            </a:custGeom>
            <a:solidFill>
              <a:srgbClr val="B6686B"/>
            </a:solidFill>
          </p:spPr>
        </p:sp>
        <p:sp>
          <p:nvSpPr>
            <p:cNvPr id="14" name="Freeform 14"/>
            <p:cNvSpPr/>
            <p:nvPr/>
          </p:nvSpPr>
          <p:spPr>
            <a:xfrm>
              <a:off x="0" y="0"/>
              <a:ext cx="2448941" cy="638630"/>
            </a:xfrm>
            <a:custGeom>
              <a:avLst/>
              <a:gdLst/>
              <a:ahLst/>
              <a:cxnLst/>
              <a:rect l="l" t="t" r="r" b="b"/>
              <a:pathLst>
                <a:path w="2448941" h="638630">
                  <a:moveTo>
                    <a:pt x="2448941" y="638630"/>
                  </a:moveTo>
                  <a:lnTo>
                    <a:pt x="0" y="638630"/>
                  </a:lnTo>
                  <a:lnTo>
                    <a:pt x="0" y="0"/>
                  </a:lnTo>
                  <a:lnTo>
                    <a:pt x="2448941" y="0"/>
                  </a:lnTo>
                  <a:lnTo>
                    <a:pt x="2448941" y="638630"/>
                  </a:lnTo>
                  <a:close/>
                  <a:moveTo>
                    <a:pt x="12700" y="625930"/>
                  </a:moveTo>
                  <a:lnTo>
                    <a:pt x="2436241" y="625930"/>
                  </a:lnTo>
                  <a:lnTo>
                    <a:pt x="2436241" y="12700"/>
                  </a:lnTo>
                  <a:lnTo>
                    <a:pt x="12700" y="12700"/>
                  </a:lnTo>
                  <a:lnTo>
                    <a:pt x="12700" y="625930"/>
                  </a:lnTo>
                  <a:close/>
                </a:path>
              </a:pathLst>
            </a:custGeom>
            <a:solidFill>
              <a:srgbClr val="000000"/>
            </a:solidFill>
          </p:spPr>
        </p:sp>
      </p:grpSp>
      <p:grpSp>
        <p:nvGrpSpPr>
          <p:cNvPr id="15" name="Group 15"/>
          <p:cNvGrpSpPr>
            <a:grpSpLocks noChangeAspect="1"/>
          </p:cNvGrpSpPr>
          <p:nvPr/>
        </p:nvGrpSpPr>
        <p:grpSpPr>
          <a:xfrm>
            <a:off x="7810925" y="419100"/>
            <a:ext cx="2071851" cy="2071851"/>
            <a:chOff x="0" y="0"/>
            <a:chExt cx="495300" cy="495300"/>
          </a:xfrm>
        </p:grpSpPr>
        <p:sp>
          <p:nvSpPr>
            <p:cNvPr id="16" name="Freeform 1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7" name="Freeform 1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sp>
        <p:nvSpPr>
          <p:cNvPr id="18" name="TextBox 18"/>
          <p:cNvSpPr txBox="1"/>
          <p:nvPr/>
        </p:nvSpPr>
        <p:spPr>
          <a:xfrm>
            <a:off x="8380862" y="782327"/>
            <a:ext cx="839338" cy="1435254"/>
          </a:xfrm>
          <a:prstGeom prst="rect">
            <a:avLst/>
          </a:prstGeom>
        </p:spPr>
        <p:txBody>
          <a:bodyPr lIns="0" tIns="0" rIns="0" bIns="0" rtlCol="0" anchor="t">
            <a:spAutoFit/>
          </a:bodyPr>
          <a:lstStyle/>
          <a:p>
            <a:pPr marL="0" lvl="0" indent="0" algn="ctr">
              <a:lnSpc>
                <a:spcPts val="10756"/>
              </a:lnSpc>
              <a:spcBef>
                <a:spcPct val="0"/>
              </a:spcBef>
            </a:pPr>
            <a:r>
              <a:rPr lang="en-US" sz="10756" spc="537" dirty="0">
                <a:solidFill>
                  <a:srgbClr val="000000"/>
                </a:solidFill>
                <a:latin typeface="Aileron Heavy"/>
              </a:rPr>
              <a:t>1</a:t>
            </a:r>
          </a:p>
        </p:txBody>
      </p:sp>
      <p:grpSp>
        <p:nvGrpSpPr>
          <p:cNvPr id="19" name="Group 19"/>
          <p:cNvGrpSpPr>
            <a:grpSpLocks noChangeAspect="1"/>
          </p:cNvGrpSpPr>
          <p:nvPr/>
        </p:nvGrpSpPr>
        <p:grpSpPr>
          <a:xfrm>
            <a:off x="7703182" y="3314700"/>
            <a:ext cx="2071851" cy="2071851"/>
            <a:chOff x="0" y="0"/>
            <a:chExt cx="495300" cy="495300"/>
          </a:xfrm>
        </p:grpSpPr>
        <p:sp>
          <p:nvSpPr>
            <p:cNvPr id="20" name="Freeform 2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1" name="Freeform 2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sp>
        <p:nvSpPr>
          <p:cNvPr id="22" name="TextBox 22"/>
          <p:cNvSpPr txBox="1"/>
          <p:nvPr/>
        </p:nvSpPr>
        <p:spPr>
          <a:xfrm>
            <a:off x="8323712" y="3708286"/>
            <a:ext cx="839338" cy="1435254"/>
          </a:xfrm>
          <a:prstGeom prst="rect">
            <a:avLst/>
          </a:prstGeom>
        </p:spPr>
        <p:txBody>
          <a:bodyPr lIns="0" tIns="0" rIns="0" bIns="0" rtlCol="0" anchor="t">
            <a:spAutoFit/>
          </a:bodyPr>
          <a:lstStyle/>
          <a:p>
            <a:pPr marL="0" lvl="0" indent="0" algn="ctr">
              <a:lnSpc>
                <a:spcPts val="10756"/>
              </a:lnSpc>
              <a:spcBef>
                <a:spcPct val="0"/>
              </a:spcBef>
            </a:pPr>
            <a:r>
              <a:rPr lang="en-US" sz="10756" spc="537" dirty="0">
                <a:solidFill>
                  <a:srgbClr val="000000"/>
                </a:solidFill>
                <a:latin typeface="Aileron Heavy"/>
              </a:rPr>
              <a:t>2</a:t>
            </a:r>
          </a:p>
        </p:txBody>
      </p:sp>
      <p:grpSp>
        <p:nvGrpSpPr>
          <p:cNvPr id="23" name="Group 23"/>
          <p:cNvGrpSpPr>
            <a:grpSpLocks noChangeAspect="1"/>
          </p:cNvGrpSpPr>
          <p:nvPr/>
        </p:nvGrpSpPr>
        <p:grpSpPr>
          <a:xfrm>
            <a:off x="7703182" y="6210300"/>
            <a:ext cx="2071851" cy="2071851"/>
            <a:chOff x="0" y="0"/>
            <a:chExt cx="495300" cy="495300"/>
          </a:xfrm>
        </p:grpSpPr>
        <p:sp>
          <p:nvSpPr>
            <p:cNvPr id="24" name="Freeform 2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5" name="Freeform 2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sp>
        <p:nvSpPr>
          <p:cNvPr id="26" name="TextBox 26"/>
          <p:cNvSpPr txBox="1"/>
          <p:nvPr/>
        </p:nvSpPr>
        <p:spPr>
          <a:xfrm>
            <a:off x="8342762" y="6628611"/>
            <a:ext cx="839338" cy="1435254"/>
          </a:xfrm>
          <a:prstGeom prst="rect">
            <a:avLst/>
          </a:prstGeom>
        </p:spPr>
        <p:txBody>
          <a:bodyPr lIns="0" tIns="0" rIns="0" bIns="0" rtlCol="0" anchor="t">
            <a:spAutoFit/>
          </a:bodyPr>
          <a:lstStyle/>
          <a:p>
            <a:pPr marL="0" lvl="0" indent="0" algn="ctr">
              <a:lnSpc>
                <a:spcPts val="10756"/>
              </a:lnSpc>
              <a:spcBef>
                <a:spcPct val="0"/>
              </a:spcBef>
            </a:pPr>
            <a:r>
              <a:rPr lang="en-US" sz="10756" spc="537" dirty="0">
                <a:solidFill>
                  <a:srgbClr val="000000"/>
                </a:solidFill>
                <a:latin typeface="Aileron Heavy"/>
              </a:rPr>
              <a:t>3</a:t>
            </a:r>
          </a:p>
        </p:txBody>
      </p:sp>
      <p:sp>
        <p:nvSpPr>
          <p:cNvPr id="27" name="TextBox 27"/>
          <p:cNvSpPr txBox="1"/>
          <p:nvPr/>
        </p:nvSpPr>
        <p:spPr>
          <a:xfrm>
            <a:off x="9882776" y="929905"/>
            <a:ext cx="5366420" cy="495300"/>
          </a:xfrm>
          <a:prstGeom prst="rect">
            <a:avLst/>
          </a:prstGeom>
        </p:spPr>
        <p:txBody>
          <a:bodyPr lIns="0" tIns="0" rIns="0" bIns="0" rtlCol="0" anchor="t">
            <a:spAutoFit/>
          </a:bodyPr>
          <a:lstStyle/>
          <a:p>
            <a:pPr marL="0" lvl="0" indent="0">
              <a:lnSpc>
                <a:spcPts val="3900"/>
              </a:lnSpc>
              <a:spcBef>
                <a:spcPct val="0"/>
              </a:spcBef>
            </a:pPr>
            <a:r>
              <a:rPr lang="en-US" sz="3000" spc="150">
                <a:solidFill>
                  <a:srgbClr val="FFFFFF"/>
                </a:solidFill>
                <a:latin typeface="Aileron Regular Bold"/>
              </a:rPr>
              <a:t>THE BASICS</a:t>
            </a:r>
          </a:p>
        </p:txBody>
      </p:sp>
      <p:sp>
        <p:nvSpPr>
          <p:cNvPr id="28" name="TextBox 28"/>
          <p:cNvSpPr txBox="1"/>
          <p:nvPr/>
        </p:nvSpPr>
        <p:spPr>
          <a:xfrm>
            <a:off x="9727768" y="1339531"/>
            <a:ext cx="7721308" cy="1560195"/>
          </a:xfrm>
          <a:prstGeom prst="rect">
            <a:avLst/>
          </a:prstGeom>
        </p:spPr>
        <p:txBody>
          <a:bodyPr lIns="0" tIns="0" rIns="0" bIns="0" rtlCol="0" anchor="t">
            <a:spAutoFit/>
          </a:bodyPr>
          <a:lstStyle/>
          <a:p>
            <a:pPr marL="518158" lvl="1" indent="-259079">
              <a:lnSpc>
                <a:spcPts val="3119"/>
              </a:lnSpc>
              <a:buFont typeface="Arial"/>
              <a:buChar char="•"/>
            </a:pPr>
            <a:r>
              <a:rPr lang="en-US" sz="2399" spc="119">
                <a:solidFill>
                  <a:srgbClr val="FFFFFF"/>
                </a:solidFill>
                <a:latin typeface="Aileron Regular"/>
              </a:rPr>
              <a:t>Activate Major Haemorrhage Pathway</a:t>
            </a:r>
          </a:p>
          <a:p>
            <a:pPr marL="518158" lvl="1" indent="-259079">
              <a:lnSpc>
                <a:spcPts val="3119"/>
              </a:lnSpc>
              <a:buFont typeface="Arial"/>
              <a:buChar char="•"/>
            </a:pPr>
            <a:r>
              <a:rPr lang="en-US" sz="2399" spc="119">
                <a:solidFill>
                  <a:srgbClr val="FFFFFF"/>
                </a:solidFill>
                <a:latin typeface="Aileron Regular"/>
              </a:rPr>
              <a:t>2 large bore IV cannulas</a:t>
            </a:r>
          </a:p>
          <a:p>
            <a:pPr marL="518158" lvl="1" indent="-259079">
              <a:lnSpc>
                <a:spcPts val="3119"/>
              </a:lnSpc>
              <a:buFont typeface="Arial"/>
              <a:buChar char="•"/>
            </a:pPr>
            <a:r>
              <a:rPr lang="en-US" sz="2399" spc="119">
                <a:solidFill>
                  <a:srgbClr val="FFFFFF"/>
                </a:solidFill>
                <a:latin typeface="Aileron Regular"/>
              </a:rPr>
              <a:t>Blood gas, blood count, crossmatch, coagulation profile, apixaban level</a:t>
            </a:r>
          </a:p>
        </p:txBody>
      </p:sp>
      <p:sp>
        <p:nvSpPr>
          <p:cNvPr id="29" name="TextBox 29"/>
          <p:cNvSpPr txBox="1"/>
          <p:nvPr/>
        </p:nvSpPr>
        <p:spPr>
          <a:xfrm>
            <a:off x="9882776" y="3944627"/>
            <a:ext cx="5366420" cy="495300"/>
          </a:xfrm>
          <a:prstGeom prst="rect">
            <a:avLst/>
          </a:prstGeom>
        </p:spPr>
        <p:txBody>
          <a:bodyPr lIns="0" tIns="0" rIns="0" bIns="0" rtlCol="0" anchor="t">
            <a:spAutoFit/>
          </a:bodyPr>
          <a:lstStyle/>
          <a:p>
            <a:pPr marL="0" lvl="0" indent="0" algn="l">
              <a:lnSpc>
                <a:spcPts val="3900"/>
              </a:lnSpc>
              <a:spcBef>
                <a:spcPct val="0"/>
              </a:spcBef>
            </a:pPr>
            <a:r>
              <a:rPr lang="en-US" sz="3000" spc="150">
                <a:solidFill>
                  <a:srgbClr val="FFFFFF"/>
                </a:solidFill>
                <a:latin typeface="Aileron Regular Bold"/>
              </a:rPr>
              <a:t>REPLACE BLOOD</a:t>
            </a:r>
          </a:p>
        </p:txBody>
      </p:sp>
      <p:sp>
        <p:nvSpPr>
          <p:cNvPr id="30" name="TextBox 30"/>
          <p:cNvSpPr txBox="1"/>
          <p:nvPr/>
        </p:nvSpPr>
        <p:spPr>
          <a:xfrm>
            <a:off x="9727768" y="4546976"/>
            <a:ext cx="5366420" cy="1169670"/>
          </a:xfrm>
          <a:prstGeom prst="rect">
            <a:avLst/>
          </a:prstGeom>
        </p:spPr>
        <p:txBody>
          <a:bodyPr lIns="0" tIns="0" rIns="0" bIns="0" rtlCol="0" anchor="t">
            <a:spAutoFit/>
          </a:bodyPr>
          <a:lstStyle/>
          <a:p>
            <a:pPr marL="518158" lvl="1" indent="-259079">
              <a:lnSpc>
                <a:spcPts val="3119"/>
              </a:lnSpc>
              <a:buFont typeface="Arial"/>
              <a:buChar char="•"/>
            </a:pPr>
            <a:r>
              <a:rPr lang="en-US" sz="2399" spc="119">
                <a:solidFill>
                  <a:srgbClr val="FFFFFF"/>
                </a:solidFill>
                <a:latin typeface="Aileron Regular"/>
              </a:rPr>
              <a:t>O positive</a:t>
            </a:r>
          </a:p>
          <a:p>
            <a:pPr marL="518158" lvl="1" indent="-259079">
              <a:lnSpc>
                <a:spcPts val="3119"/>
              </a:lnSpc>
              <a:buFont typeface="Arial"/>
              <a:buChar char="•"/>
            </a:pPr>
            <a:r>
              <a:rPr lang="en-US" sz="2399" spc="119">
                <a:solidFill>
                  <a:srgbClr val="FFFFFF"/>
                </a:solidFill>
                <a:latin typeface="Aileron Regular"/>
              </a:rPr>
              <a:t>Get FFP ready</a:t>
            </a:r>
          </a:p>
          <a:p>
            <a:pPr marL="518158" lvl="1" indent="-259079">
              <a:lnSpc>
                <a:spcPts val="3119"/>
              </a:lnSpc>
              <a:buFont typeface="Arial"/>
              <a:buChar char="•"/>
            </a:pPr>
            <a:r>
              <a:rPr lang="en-US" sz="2399" spc="119">
                <a:solidFill>
                  <a:srgbClr val="FFFFFF"/>
                </a:solidFill>
                <a:latin typeface="Aileron Regular"/>
              </a:rPr>
              <a:t>Await platelet count</a:t>
            </a:r>
          </a:p>
        </p:txBody>
      </p:sp>
      <p:sp>
        <p:nvSpPr>
          <p:cNvPr id="31" name="TextBox 31"/>
          <p:cNvSpPr txBox="1"/>
          <p:nvPr/>
        </p:nvSpPr>
        <p:spPr>
          <a:xfrm>
            <a:off x="9882776" y="6959067"/>
            <a:ext cx="5366420" cy="495300"/>
          </a:xfrm>
          <a:prstGeom prst="rect">
            <a:avLst/>
          </a:prstGeom>
        </p:spPr>
        <p:txBody>
          <a:bodyPr lIns="0" tIns="0" rIns="0" bIns="0" rtlCol="0" anchor="t">
            <a:spAutoFit/>
          </a:bodyPr>
          <a:lstStyle/>
          <a:p>
            <a:pPr marL="0" lvl="0" indent="0" algn="l">
              <a:lnSpc>
                <a:spcPts val="3900"/>
              </a:lnSpc>
              <a:spcBef>
                <a:spcPct val="0"/>
              </a:spcBef>
            </a:pPr>
            <a:r>
              <a:rPr lang="en-US" sz="3000" spc="150">
                <a:solidFill>
                  <a:srgbClr val="000000"/>
                </a:solidFill>
                <a:latin typeface="Aileron Regular Bold"/>
              </a:rPr>
              <a:t>CALL FOR HELP</a:t>
            </a:r>
          </a:p>
        </p:txBody>
      </p:sp>
      <p:sp>
        <p:nvSpPr>
          <p:cNvPr id="32" name="TextBox 32"/>
          <p:cNvSpPr txBox="1"/>
          <p:nvPr/>
        </p:nvSpPr>
        <p:spPr>
          <a:xfrm>
            <a:off x="9882776" y="7559142"/>
            <a:ext cx="5366420" cy="1169670"/>
          </a:xfrm>
          <a:prstGeom prst="rect">
            <a:avLst/>
          </a:prstGeom>
        </p:spPr>
        <p:txBody>
          <a:bodyPr lIns="0" tIns="0" rIns="0" bIns="0" rtlCol="0" anchor="t">
            <a:spAutoFit/>
          </a:bodyPr>
          <a:lstStyle/>
          <a:p>
            <a:pPr marL="518158" lvl="1" indent="-259079">
              <a:lnSpc>
                <a:spcPts val="3119"/>
              </a:lnSpc>
              <a:buFont typeface="Arial"/>
              <a:buChar char="•"/>
            </a:pPr>
            <a:r>
              <a:rPr lang="en-US" sz="2399" spc="119">
                <a:solidFill>
                  <a:srgbClr val="000000"/>
                </a:solidFill>
                <a:latin typeface="Aileron Regular"/>
              </a:rPr>
              <a:t>Gastroenterology</a:t>
            </a:r>
          </a:p>
          <a:p>
            <a:pPr marL="518158" lvl="1" indent="-259079">
              <a:lnSpc>
                <a:spcPts val="3119"/>
              </a:lnSpc>
              <a:buFont typeface="Arial"/>
              <a:buChar char="•"/>
            </a:pPr>
            <a:r>
              <a:rPr lang="en-US" sz="2399" spc="119">
                <a:solidFill>
                  <a:srgbClr val="000000"/>
                </a:solidFill>
                <a:latin typeface="Aileron Regular"/>
              </a:rPr>
              <a:t>Radiology</a:t>
            </a:r>
          </a:p>
          <a:p>
            <a:pPr marL="518158" lvl="1" indent="-259079">
              <a:lnSpc>
                <a:spcPts val="3119"/>
              </a:lnSpc>
              <a:buFont typeface="Arial"/>
              <a:buChar char="•"/>
            </a:pPr>
            <a:r>
              <a:rPr lang="en-US" sz="2399" spc="119">
                <a:solidFill>
                  <a:srgbClr val="000000"/>
                </a:solidFill>
                <a:latin typeface="Aileron Regular"/>
              </a:rPr>
              <a:t>Haematology</a:t>
            </a:r>
          </a:p>
        </p:txBody>
      </p:sp>
      <p:pic>
        <p:nvPicPr>
          <p:cNvPr id="34" name="Picture 33" descr="Logo&#10;&#10;Description automatically generated">
            <a:extLst>
              <a:ext uri="{FF2B5EF4-FFF2-40B4-BE49-F238E27FC236}">
                <a16:creationId xmlns:a16="http://schemas.microsoft.com/office/drawing/2014/main" id="{B3342C3E-FEDF-CA6D-CA0D-FA3B4D723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9836" y="9334638"/>
            <a:ext cx="2869823" cy="768592"/>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6487"/>
        </a:solidFill>
        <a:effectLst/>
      </p:bgPr>
    </p:bg>
    <p:spTree>
      <p:nvGrpSpPr>
        <p:cNvPr id="1" name=""/>
        <p:cNvGrpSpPr/>
        <p:nvPr/>
      </p:nvGrpSpPr>
      <p:grpSpPr>
        <a:xfrm>
          <a:off x="0" y="0"/>
          <a:ext cx="0" cy="0"/>
          <a:chOff x="0" y="0"/>
          <a:chExt cx="0" cy="0"/>
        </a:xfrm>
      </p:grpSpPr>
      <p:sp>
        <p:nvSpPr>
          <p:cNvPr id="2" name="TextBox 2"/>
          <p:cNvSpPr txBox="1"/>
          <p:nvPr/>
        </p:nvSpPr>
        <p:spPr>
          <a:xfrm>
            <a:off x="573024" y="3582924"/>
            <a:ext cx="9691057" cy="3385542"/>
          </a:xfrm>
          <a:prstGeom prst="rect">
            <a:avLst/>
          </a:prstGeom>
        </p:spPr>
        <p:txBody>
          <a:bodyPr lIns="0" tIns="0" rIns="0" bIns="0" rtlCol="0" anchor="t">
            <a:spAutoFit/>
          </a:bodyPr>
          <a:lstStyle/>
          <a:p>
            <a:pPr marL="0" lvl="0" indent="0"/>
            <a:r>
              <a:rPr lang="en-US" sz="11000" spc="300" dirty="0">
                <a:solidFill>
                  <a:schemeClr val="bg1"/>
                </a:solidFill>
                <a:latin typeface="Bebas Neue"/>
              </a:rPr>
              <a:t>SECURE THE</a:t>
            </a:r>
          </a:p>
          <a:p>
            <a:pPr marL="0" lvl="0" indent="0"/>
            <a:r>
              <a:rPr lang="en-US" sz="11000" spc="300" dirty="0">
                <a:solidFill>
                  <a:schemeClr val="bg1"/>
                </a:solidFill>
                <a:latin typeface="Bebas Neue"/>
              </a:rPr>
              <a:t>AIRWAY</a:t>
            </a:r>
          </a:p>
        </p:txBody>
      </p:sp>
      <p:grpSp>
        <p:nvGrpSpPr>
          <p:cNvPr id="3" name="Group 3"/>
          <p:cNvGrpSpPr/>
          <p:nvPr/>
        </p:nvGrpSpPr>
        <p:grpSpPr>
          <a:xfrm>
            <a:off x="10049499" y="1028700"/>
            <a:ext cx="7025454" cy="3749176"/>
            <a:chOff x="0" y="0"/>
            <a:chExt cx="2016960" cy="1181331"/>
          </a:xfrm>
        </p:grpSpPr>
        <p:sp>
          <p:nvSpPr>
            <p:cNvPr id="4" name="Freeform 4"/>
            <p:cNvSpPr/>
            <p:nvPr/>
          </p:nvSpPr>
          <p:spPr>
            <a:xfrm>
              <a:off x="48260" y="48260"/>
              <a:ext cx="1968700" cy="1133071"/>
            </a:xfrm>
            <a:custGeom>
              <a:avLst/>
              <a:gdLst/>
              <a:ahLst/>
              <a:cxnLst/>
              <a:rect l="l" t="t" r="r" b="b"/>
              <a:pathLst>
                <a:path w="1968700" h="1133071">
                  <a:moveTo>
                    <a:pt x="0" y="0"/>
                  </a:moveTo>
                  <a:lnTo>
                    <a:pt x="1968700" y="0"/>
                  </a:lnTo>
                  <a:lnTo>
                    <a:pt x="1968700" y="1133071"/>
                  </a:lnTo>
                  <a:lnTo>
                    <a:pt x="0" y="1133071"/>
                  </a:lnTo>
                  <a:close/>
                </a:path>
              </a:pathLst>
            </a:custGeom>
            <a:solidFill>
              <a:srgbClr val="000000"/>
            </a:solidFill>
          </p:spPr>
        </p:sp>
        <p:sp>
          <p:nvSpPr>
            <p:cNvPr id="5" name="Freeform 5"/>
            <p:cNvSpPr/>
            <p:nvPr/>
          </p:nvSpPr>
          <p:spPr>
            <a:xfrm>
              <a:off x="6350" y="6350"/>
              <a:ext cx="1968700" cy="1133071"/>
            </a:xfrm>
            <a:custGeom>
              <a:avLst/>
              <a:gdLst/>
              <a:ahLst/>
              <a:cxnLst/>
              <a:rect l="l" t="t" r="r" b="b"/>
              <a:pathLst>
                <a:path w="1968700" h="1133071">
                  <a:moveTo>
                    <a:pt x="0" y="0"/>
                  </a:moveTo>
                  <a:lnTo>
                    <a:pt x="1968700" y="0"/>
                  </a:lnTo>
                  <a:lnTo>
                    <a:pt x="1968700" y="1133071"/>
                  </a:lnTo>
                  <a:lnTo>
                    <a:pt x="0" y="1133071"/>
                  </a:lnTo>
                  <a:close/>
                </a:path>
              </a:pathLst>
            </a:custGeom>
            <a:solidFill>
              <a:srgbClr val="E8EEF1"/>
            </a:solidFill>
          </p:spPr>
        </p:sp>
        <p:sp>
          <p:nvSpPr>
            <p:cNvPr id="6" name="Freeform 6"/>
            <p:cNvSpPr/>
            <p:nvPr/>
          </p:nvSpPr>
          <p:spPr>
            <a:xfrm>
              <a:off x="0" y="0"/>
              <a:ext cx="1981400" cy="1145771"/>
            </a:xfrm>
            <a:custGeom>
              <a:avLst/>
              <a:gdLst/>
              <a:ahLst/>
              <a:cxnLst/>
              <a:rect l="l" t="t" r="r" b="b"/>
              <a:pathLst>
                <a:path w="1981400" h="1145771">
                  <a:moveTo>
                    <a:pt x="1981400" y="1145771"/>
                  </a:moveTo>
                  <a:lnTo>
                    <a:pt x="0" y="1145771"/>
                  </a:lnTo>
                  <a:lnTo>
                    <a:pt x="0" y="0"/>
                  </a:lnTo>
                  <a:lnTo>
                    <a:pt x="1981400" y="0"/>
                  </a:lnTo>
                  <a:lnTo>
                    <a:pt x="1981400" y="1145771"/>
                  </a:lnTo>
                  <a:close/>
                  <a:moveTo>
                    <a:pt x="12700" y="1133071"/>
                  </a:moveTo>
                  <a:lnTo>
                    <a:pt x="1968700" y="1133071"/>
                  </a:lnTo>
                  <a:lnTo>
                    <a:pt x="1968700" y="12700"/>
                  </a:lnTo>
                  <a:lnTo>
                    <a:pt x="12700" y="12700"/>
                  </a:lnTo>
                  <a:lnTo>
                    <a:pt x="12700" y="1133071"/>
                  </a:lnTo>
                  <a:close/>
                </a:path>
              </a:pathLst>
            </a:custGeom>
            <a:solidFill>
              <a:srgbClr val="000000"/>
            </a:solidFill>
          </p:spPr>
        </p:sp>
      </p:grpSp>
      <p:grpSp>
        <p:nvGrpSpPr>
          <p:cNvPr id="7" name="Group 7"/>
          <p:cNvGrpSpPr/>
          <p:nvPr/>
        </p:nvGrpSpPr>
        <p:grpSpPr>
          <a:xfrm>
            <a:off x="10043346" y="5483546"/>
            <a:ext cx="7025454" cy="3774754"/>
            <a:chOff x="0" y="0"/>
            <a:chExt cx="2016960" cy="1172196"/>
          </a:xfrm>
        </p:grpSpPr>
        <p:sp>
          <p:nvSpPr>
            <p:cNvPr id="8" name="Freeform 8"/>
            <p:cNvSpPr/>
            <p:nvPr/>
          </p:nvSpPr>
          <p:spPr>
            <a:xfrm>
              <a:off x="48260" y="48260"/>
              <a:ext cx="1968700" cy="1123936"/>
            </a:xfrm>
            <a:custGeom>
              <a:avLst/>
              <a:gdLst/>
              <a:ahLst/>
              <a:cxnLst/>
              <a:rect l="l" t="t" r="r" b="b"/>
              <a:pathLst>
                <a:path w="1968700" h="1123936">
                  <a:moveTo>
                    <a:pt x="0" y="0"/>
                  </a:moveTo>
                  <a:lnTo>
                    <a:pt x="1968700" y="0"/>
                  </a:lnTo>
                  <a:lnTo>
                    <a:pt x="1968700" y="1123936"/>
                  </a:lnTo>
                  <a:lnTo>
                    <a:pt x="0" y="1123936"/>
                  </a:lnTo>
                  <a:close/>
                </a:path>
              </a:pathLst>
            </a:custGeom>
            <a:solidFill>
              <a:srgbClr val="000000"/>
            </a:solidFill>
          </p:spPr>
        </p:sp>
        <p:sp>
          <p:nvSpPr>
            <p:cNvPr id="9" name="Freeform 9"/>
            <p:cNvSpPr/>
            <p:nvPr/>
          </p:nvSpPr>
          <p:spPr>
            <a:xfrm>
              <a:off x="6350" y="6350"/>
              <a:ext cx="1968700" cy="1123936"/>
            </a:xfrm>
            <a:custGeom>
              <a:avLst/>
              <a:gdLst/>
              <a:ahLst/>
              <a:cxnLst/>
              <a:rect l="l" t="t" r="r" b="b"/>
              <a:pathLst>
                <a:path w="1968700" h="1123936">
                  <a:moveTo>
                    <a:pt x="0" y="0"/>
                  </a:moveTo>
                  <a:lnTo>
                    <a:pt x="1968700" y="0"/>
                  </a:lnTo>
                  <a:lnTo>
                    <a:pt x="1968700" y="1123936"/>
                  </a:lnTo>
                  <a:lnTo>
                    <a:pt x="0" y="1123936"/>
                  </a:lnTo>
                  <a:close/>
                </a:path>
              </a:pathLst>
            </a:custGeom>
            <a:solidFill>
              <a:srgbClr val="E8EEF1"/>
            </a:solidFill>
          </p:spPr>
        </p:sp>
        <p:sp>
          <p:nvSpPr>
            <p:cNvPr id="10" name="Freeform 10"/>
            <p:cNvSpPr/>
            <p:nvPr/>
          </p:nvSpPr>
          <p:spPr>
            <a:xfrm>
              <a:off x="0" y="0"/>
              <a:ext cx="1981400" cy="1136636"/>
            </a:xfrm>
            <a:custGeom>
              <a:avLst/>
              <a:gdLst/>
              <a:ahLst/>
              <a:cxnLst/>
              <a:rect l="l" t="t" r="r" b="b"/>
              <a:pathLst>
                <a:path w="1981400" h="1136636">
                  <a:moveTo>
                    <a:pt x="1981400" y="1136636"/>
                  </a:moveTo>
                  <a:lnTo>
                    <a:pt x="0" y="1136636"/>
                  </a:lnTo>
                  <a:lnTo>
                    <a:pt x="0" y="0"/>
                  </a:lnTo>
                  <a:lnTo>
                    <a:pt x="1981400" y="0"/>
                  </a:lnTo>
                  <a:lnTo>
                    <a:pt x="1981400" y="1136636"/>
                  </a:lnTo>
                  <a:close/>
                  <a:moveTo>
                    <a:pt x="12700" y="1123936"/>
                  </a:moveTo>
                  <a:lnTo>
                    <a:pt x="1968700" y="1123936"/>
                  </a:lnTo>
                  <a:lnTo>
                    <a:pt x="1968700" y="12700"/>
                  </a:lnTo>
                  <a:lnTo>
                    <a:pt x="12700" y="12700"/>
                  </a:lnTo>
                  <a:lnTo>
                    <a:pt x="12700" y="1123936"/>
                  </a:lnTo>
                  <a:close/>
                </a:path>
              </a:pathLst>
            </a:custGeom>
            <a:solidFill>
              <a:srgbClr val="000000"/>
            </a:solidFill>
          </p:spPr>
        </p:sp>
      </p:grpSp>
      <p:grpSp>
        <p:nvGrpSpPr>
          <p:cNvPr id="15" name="Group 15"/>
          <p:cNvGrpSpPr>
            <a:grpSpLocks noChangeAspect="1"/>
          </p:cNvGrpSpPr>
          <p:nvPr/>
        </p:nvGrpSpPr>
        <p:grpSpPr>
          <a:xfrm>
            <a:off x="8276087" y="515369"/>
            <a:ext cx="2071851" cy="2071851"/>
            <a:chOff x="0" y="0"/>
            <a:chExt cx="495300" cy="495300"/>
          </a:xfrm>
        </p:grpSpPr>
        <p:sp>
          <p:nvSpPr>
            <p:cNvPr id="16" name="Freeform 1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7" name="Freeform 1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sp>
        <p:nvSpPr>
          <p:cNvPr id="18" name="TextBox 18"/>
          <p:cNvSpPr txBox="1"/>
          <p:nvPr/>
        </p:nvSpPr>
        <p:spPr>
          <a:xfrm>
            <a:off x="8841751" y="916696"/>
            <a:ext cx="839338" cy="1435254"/>
          </a:xfrm>
          <a:prstGeom prst="rect">
            <a:avLst/>
          </a:prstGeom>
        </p:spPr>
        <p:txBody>
          <a:bodyPr lIns="0" tIns="0" rIns="0" bIns="0" rtlCol="0" anchor="t">
            <a:spAutoFit/>
          </a:bodyPr>
          <a:lstStyle/>
          <a:p>
            <a:pPr marL="0" lvl="0" indent="0" algn="ctr">
              <a:lnSpc>
                <a:spcPts val="10756"/>
              </a:lnSpc>
              <a:spcBef>
                <a:spcPct val="0"/>
              </a:spcBef>
            </a:pPr>
            <a:r>
              <a:rPr lang="en-US" sz="10756" spc="537" dirty="0">
                <a:solidFill>
                  <a:srgbClr val="000000"/>
                </a:solidFill>
                <a:latin typeface="Aileron Heavy"/>
              </a:rPr>
              <a:t>1</a:t>
            </a:r>
          </a:p>
        </p:txBody>
      </p:sp>
      <p:grpSp>
        <p:nvGrpSpPr>
          <p:cNvPr id="19" name="Group 19"/>
          <p:cNvGrpSpPr>
            <a:grpSpLocks noChangeAspect="1"/>
          </p:cNvGrpSpPr>
          <p:nvPr/>
        </p:nvGrpSpPr>
        <p:grpSpPr>
          <a:xfrm>
            <a:off x="8276087" y="4762500"/>
            <a:ext cx="2071851" cy="2071851"/>
            <a:chOff x="0" y="0"/>
            <a:chExt cx="495300" cy="495300"/>
          </a:xfrm>
        </p:grpSpPr>
        <p:sp>
          <p:nvSpPr>
            <p:cNvPr id="20" name="Freeform 2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1" name="Freeform 2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sp>
        <p:nvSpPr>
          <p:cNvPr id="22" name="TextBox 22"/>
          <p:cNvSpPr txBox="1"/>
          <p:nvPr/>
        </p:nvSpPr>
        <p:spPr>
          <a:xfrm>
            <a:off x="8893113" y="5187873"/>
            <a:ext cx="839338" cy="1435254"/>
          </a:xfrm>
          <a:prstGeom prst="rect">
            <a:avLst/>
          </a:prstGeom>
        </p:spPr>
        <p:txBody>
          <a:bodyPr lIns="0" tIns="0" rIns="0" bIns="0" rtlCol="0" anchor="t">
            <a:spAutoFit/>
          </a:bodyPr>
          <a:lstStyle/>
          <a:p>
            <a:pPr marL="0" lvl="0" indent="0" algn="ctr">
              <a:lnSpc>
                <a:spcPts val="10756"/>
              </a:lnSpc>
              <a:spcBef>
                <a:spcPct val="0"/>
              </a:spcBef>
            </a:pPr>
            <a:r>
              <a:rPr lang="en-US" sz="10756" spc="537" dirty="0">
                <a:solidFill>
                  <a:srgbClr val="000000"/>
                </a:solidFill>
                <a:latin typeface="Aileron Heavy"/>
              </a:rPr>
              <a:t>2</a:t>
            </a:r>
          </a:p>
        </p:txBody>
      </p:sp>
      <p:pic>
        <p:nvPicPr>
          <p:cNvPr id="23" name="Picture 22" descr="Graphical user interface, application&#10;&#10;Description automatically generated with medium confidence">
            <a:extLst>
              <a:ext uri="{FF2B5EF4-FFF2-40B4-BE49-F238E27FC236}">
                <a16:creationId xmlns:a16="http://schemas.microsoft.com/office/drawing/2014/main" id="{01E17A3A-4890-78A5-5CAC-B77DC6A535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6835" y="9279242"/>
            <a:ext cx="2872904" cy="852004"/>
          </a:xfrm>
          <a:prstGeom prst="rect">
            <a:avLst/>
          </a:prstGeom>
        </p:spPr>
      </p:pic>
      <p:sp>
        <p:nvSpPr>
          <p:cNvPr id="25" name="TextBox 11">
            <a:extLst>
              <a:ext uri="{FF2B5EF4-FFF2-40B4-BE49-F238E27FC236}">
                <a16:creationId xmlns:a16="http://schemas.microsoft.com/office/drawing/2014/main" id="{6AF5AA6A-87B4-E923-8C2E-98095DA4B7FA}"/>
              </a:ext>
            </a:extLst>
          </p:cNvPr>
          <p:cNvSpPr txBox="1"/>
          <p:nvPr/>
        </p:nvSpPr>
        <p:spPr>
          <a:xfrm>
            <a:off x="10917116" y="1393825"/>
            <a:ext cx="5366420" cy="644525"/>
          </a:xfrm>
          <a:prstGeom prst="rect">
            <a:avLst/>
          </a:prstGeom>
        </p:spPr>
        <p:txBody>
          <a:bodyPr lIns="0" tIns="0" rIns="0" bIns="0" rtlCol="0" anchor="t">
            <a:spAutoFit/>
          </a:bodyPr>
          <a:lstStyle/>
          <a:p>
            <a:pPr marL="0" lvl="0" indent="0">
              <a:lnSpc>
                <a:spcPts val="5199"/>
              </a:lnSpc>
              <a:spcBef>
                <a:spcPct val="0"/>
              </a:spcBef>
            </a:pPr>
            <a:r>
              <a:rPr lang="en-US" sz="3999" spc="199" dirty="0">
                <a:solidFill>
                  <a:srgbClr val="000000"/>
                </a:solidFill>
                <a:latin typeface="Aileron Regular Bold"/>
              </a:rPr>
              <a:t>PREPARATION</a:t>
            </a:r>
          </a:p>
        </p:txBody>
      </p:sp>
      <p:sp>
        <p:nvSpPr>
          <p:cNvPr id="26" name="TextBox 12">
            <a:extLst>
              <a:ext uri="{FF2B5EF4-FFF2-40B4-BE49-F238E27FC236}">
                <a16:creationId xmlns:a16="http://schemas.microsoft.com/office/drawing/2014/main" id="{BC99F05E-7700-0FE4-1BA7-E49E02E2065F}"/>
              </a:ext>
            </a:extLst>
          </p:cNvPr>
          <p:cNvSpPr txBox="1"/>
          <p:nvPr/>
        </p:nvSpPr>
        <p:spPr>
          <a:xfrm>
            <a:off x="10917116" y="2253930"/>
            <a:ext cx="5366420" cy="1383665"/>
          </a:xfrm>
          <a:prstGeom prst="rect">
            <a:avLst/>
          </a:prstGeom>
        </p:spPr>
        <p:txBody>
          <a:bodyPr lIns="0" tIns="0" rIns="0" bIns="0" rtlCol="0" anchor="t">
            <a:spAutoFit/>
          </a:bodyPr>
          <a:lstStyle/>
          <a:p>
            <a:pPr marL="604516" lvl="1" indent="-302258">
              <a:lnSpc>
                <a:spcPts val="3639"/>
              </a:lnSpc>
              <a:buFont typeface="Arial"/>
              <a:buChar char="•"/>
            </a:pPr>
            <a:r>
              <a:rPr lang="en-US" sz="2799" spc="139">
                <a:solidFill>
                  <a:srgbClr val="000000"/>
                </a:solidFill>
                <a:latin typeface="Roboto"/>
              </a:rPr>
              <a:t>NG tube</a:t>
            </a:r>
          </a:p>
          <a:p>
            <a:pPr marL="604516" lvl="1" indent="-302258">
              <a:lnSpc>
                <a:spcPts val="3639"/>
              </a:lnSpc>
              <a:buFont typeface="Arial"/>
              <a:buChar char="•"/>
            </a:pPr>
            <a:r>
              <a:rPr lang="en-US" sz="2799" spc="139">
                <a:solidFill>
                  <a:srgbClr val="000000"/>
                </a:solidFill>
                <a:latin typeface="Roboto"/>
              </a:rPr>
              <a:t>Optimise physiology</a:t>
            </a:r>
          </a:p>
          <a:p>
            <a:pPr marL="604516" lvl="1" indent="-302258">
              <a:lnSpc>
                <a:spcPts val="3639"/>
              </a:lnSpc>
              <a:buFont typeface="Arial"/>
              <a:buChar char="•"/>
            </a:pPr>
            <a:r>
              <a:rPr lang="en-US" sz="2799" spc="139">
                <a:solidFill>
                  <a:srgbClr val="000000"/>
                </a:solidFill>
                <a:latin typeface="Roboto"/>
              </a:rPr>
              <a:t>Experienced team</a:t>
            </a:r>
          </a:p>
        </p:txBody>
      </p:sp>
      <p:sp>
        <p:nvSpPr>
          <p:cNvPr id="27" name="TextBox 13">
            <a:extLst>
              <a:ext uri="{FF2B5EF4-FFF2-40B4-BE49-F238E27FC236}">
                <a16:creationId xmlns:a16="http://schemas.microsoft.com/office/drawing/2014/main" id="{58452141-9FCD-50D7-1BD7-B9151DB3EA58}"/>
              </a:ext>
            </a:extLst>
          </p:cNvPr>
          <p:cNvSpPr txBox="1"/>
          <p:nvPr/>
        </p:nvSpPr>
        <p:spPr>
          <a:xfrm>
            <a:off x="10917116" y="5876912"/>
            <a:ext cx="5366420" cy="644525"/>
          </a:xfrm>
          <a:prstGeom prst="rect">
            <a:avLst/>
          </a:prstGeom>
        </p:spPr>
        <p:txBody>
          <a:bodyPr lIns="0" tIns="0" rIns="0" bIns="0" rtlCol="0" anchor="t">
            <a:spAutoFit/>
          </a:bodyPr>
          <a:lstStyle/>
          <a:p>
            <a:pPr marL="0" lvl="0" indent="0" algn="l">
              <a:lnSpc>
                <a:spcPts val="5199"/>
              </a:lnSpc>
              <a:spcBef>
                <a:spcPct val="0"/>
              </a:spcBef>
            </a:pPr>
            <a:r>
              <a:rPr lang="en-US" sz="3999" spc="199" dirty="0">
                <a:solidFill>
                  <a:srgbClr val="000000"/>
                </a:solidFill>
                <a:latin typeface="Aileron Regular Bold"/>
              </a:rPr>
              <a:t>TECHNIQUE</a:t>
            </a:r>
          </a:p>
        </p:txBody>
      </p:sp>
      <p:sp>
        <p:nvSpPr>
          <p:cNvPr id="28" name="TextBox 14">
            <a:extLst>
              <a:ext uri="{FF2B5EF4-FFF2-40B4-BE49-F238E27FC236}">
                <a16:creationId xmlns:a16="http://schemas.microsoft.com/office/drawing/2014/main" id="{7FC6E125-48F9-0E7D-A444-063A76627E1D}"/>
              </a:ext>
            </a:extLst>
          </p:cNvPr>
          <p:cNvSpPr txBox="1"/>
          <p:nvPr/>
        </p:nvSpPr>
        <p:spPr>
          <a:xfrm>
            <a:off x="10879016" y="6816712"/>
            <a:ext cx="5366420" cy="1840865"/>
          </a:xfrm>
          <a:prstGeom prst="rect">
            <a:avLst/>
          </a:prstGeom>
        </p:spPr>
        <p:txBody>
          <a:bodyPr lIns="0" tIns="0" rIns="0" bIns="0" rtlCol="0" anchor="t">
            <a:spAutoFit/>
          </a:bodyPr>
          <a:lstStyle/>
          <a:p>
            <a:pPr marL="604516" lvl="1" indent="-302258">
              <a:lnSpc>
                <a:spcPts val="3639"/>
              </a:lnSpc>
              <a:buFont typeface="Arial"/>
              <a:buChar char="•"/>
            </a:pPr>
            <a:r>
              <a:rPr lang="en-US" sz="2799" spc="139">
                <a:solidFill>
                  <a:srgbClr val="000000"/>
                </a:solidFill>
                <a:latin typeface="Roboto"/>
              </a:rPr>
              <a:t>Head-up</a:t>
            </a:r>
          </a:p>
          <a:p>
            <a:pPr marL="604516" lvl="1" indent="-302258">
              <a:lnSpc>
                <a:spcPts val="3639"/>
              </a:lnSpc>
              <a:buFont typeface="Arial"/>
              <a:buChar char="•"/>
            </a:pPr>
            <a:r>
              <a:rPr lang="en-US" sz="2799" spc="139">
                <a:solidFill>
                  <a:srgbClr val="000000"/>
                </a:solidFill>
                <a:latin typeface="Roboto"/>
              </a:rPr>
              <a:t>SALAD technique</a:t>
            </a:r>
          </a:p>
          <a:p>
            <a:pPr marL="604516" lvl="1" indent="-302258">
              <a:lnSpc>
                <a:spcPts val="3639"/>
              </a:lnSpc>
              <a:buFont typeface="Arial"/>
              <a:buChar char="•"/>
            </a:pPr>
            <a:r>
              <a:rPr lang="en-US" sz="2799" spc="139">
                <a:solidFill>
                  <a:srgbClr val="000000"/>
                </a:solidFill>
                <a:latin typeface="Roboto"/>
              </a:rPr>
              <a:t>Low-dose induction, high-dose paralytic</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6487"/>
        </a:solidFill>
        <a:effectLst/>
      </p:bgPr>
    </p:bg>
    <p:spTree>
      <p:nvGrpSpPr>
        <p:cNvPr id="1" name=""/>
        <p:cNvGrpSpPr/>
        <p:nvPr/>
      </p:nvGrpSpPr>
      <p:grpSpPr>
        <a:xfrm>
          <a:off x="0" y="0"/>
          <a:ext cx="0" cy="0"/>
          <a:chOff x="0" y="0"/>
          <a:chExt cx="0" cy="0"/>
        </a:xfrm>
      </p:grpSpPr>
      <p:sp>
        <p:nvSpPr>
          <p:cNvPr id="2" name="TextBox 2"/>
          <p:cNvSpPr txBox="1"/>
          <p:nvPr/>
        </p:nvSpPr>
        <p:spPr>
          <a:xfrm>
            <a:off x="573024" y="3582924"/>
            <a:ext cx="9691057" cy="3385542"/>
          </a:xfrm>
          <a:prstGeom prst="rect">
            <a:avLst/>
          </a:prstGeom>
        </p:spPr>
        <p:txBody>
          <a:bodyPr lIns="0" tIns="0" rIns="0" bIns="0" rtlCol="0" anchor="t">
            <a:spAutoFit/>
          </a:bodyPr>
          <a:lstStyle/>
          <a:p>
            <a:r>
              <a:rPr lang="en-US" sz="11000" spc="300" dirty="0">
                <a:solidFill>
                  <a:schemeClr val="bg1"/>
                </a:solidFill>
                <a:latin typeface="Bebas Neue"/>
              </a:rPr>
              <a:t>CONSIDER</a:t>
            </a:r>
          </a:p>
          <a:p>
            <a:pPr marL="0" lvl="0" indent="0"/>
            <a:r>
              <a:rPr lang="en-US" sz="11000" spc="300" dirty="0">
                <a:solidFill>
                  <a:schemeClr val="bg1"/>
                </a:solidFill>
                <a:latin typeface="Bebas Neue"/>
              </a:rPr>
              <a:t>THE CAUSE</a:t>
            </a:r>
          </a:p>
        </p:txBody>
      </p:sp>
      <p:grpSp>
        <p:nvGrpSpPr>
          <p:cNvPr id="3" name="Group 3"/>
          <p:cNvGrpSpPr/>
          <p:nvPr/>
        </p:nvGrpSpPr>
        <p:grpSpPr>
          <a:xfrm>
            <a:off x="10049499" y="1028700"/>
            <a:ext cx="7025454" cy="3749176"/>
            <a:chOff x="0" y="0"/>
            <a:chExt cx="2016960" cy="1181331"/>
          </a:xfrm>
        </p:grpSpPr>
        <p:sp>
          <p:nvSpPr>
            <p:cNvPr id="4" name="Freeform 4"/>
            <p:cNvSpPr/>
            <p:nvPr/>
          </p:nvSpPr>
          <p:spPr>
            <a:xfrm>
              <a:off x="48260" y="48260"/>
              <a:ext cx="1968700" cy="1133071"/>
            </a:xfrm>
            <a:custGeom>
              <a:avLst/>
              <a:gdLst/>
              <a:ahLst/>
              <a:cxnLst/>
              <a:rect l="l" t="t" r="r" b="b"/>
              <a:pathLst>
                <a:path w="1968700" h="1133071">
                  <a:moveTo>
                    <a:pt x="0" y="0"/>
                  </a:moveTo>
                  <a:lnTo>
                    <a:pt x="1968700" y="0"/>
                  </a:lnTo>
                  <a:lnTo>
                    <a:pt x="1968700" y="1133071"/>
                  </a:lnTo>
                  <a:lnTo>
                    <a:pt x="0" y="1133071"/>
                  </a:lnTo>
                  <a:close/>
                </a:path>
              </a:pathLst>
            </a:custGeom>
            <a:solidFill>
              <a:srgbClr val="000000"/>
            </a:solidFill>
          </p:spPr>
        </p:sp>
        <p:sp>
          <p:nvSpPr>
            <p:cNvPr id="5" name="Freeform 5"/>
            <p:cNvSpPr/>
            <p:nvPr/>
          </p:nvSpPr>
          <p:spPr>
            <a:xfrm>
              <a:off x="6350" y="6350"/>
              <a:ext cx="1968700" cy="1133071"/>
            </a:xfrm>
            <a:custGeom>
              <a:avLst/>
              <a:gdLst/>
              <a:ahLst/>
              <a:cxnLst/>
              <a:rect l="l" t="t" r="r" b="b"/>
              <a:pathLst>
                <a:path w="1968700" h="1133071">
                  <a:moveTo>
                    <a:pt x="0" y="0"/>
                  </a:moveTo>
                  <a:lnTo>
                    <a:pt x="1968700" y="0"/>
                  </a:lnTo>
                  <a:lnTo>
                    <a:pt x="1968700" y="1133071"/>
                  </a:lnTo>
                  <a:lnTo>
                    <a:pt x="0" y="1133071"/>
                  </a:lnTo>
                  <a:close/>
                </a:path>
              </a:pathLst>
            </a:custGeom>
            <a:solidFill>
              <a:srgbClr val="E8EEF1"/>
            </a:solidFill>
          </p:spPr>
        </p:sp>
        <p:sp>
          <p:nvSpPr>
            <p:cNvPr id="6" name="Freeform 6"/>
            <p:cNvSpPr/>
            <p:nvPr/>
          </p:nvSpPr>
          <p:spPr>
            <a:xfrm>
              <a:off x="0" y="0"/>
              <a:ext cx="1981400" cy="1145771"/>
            </a:xfrm>
            <a:custGeom>
              <a:avLst/>
              <a:gdLst/>
              <a:ahLst/>
              <a:cxnLst/>
              <a:rect l="l" t="t" r="r" b="b"/>
              <a:pathLst>
                <a:path w="1981400" h="1145771">
                  <a:moveTo>
                    <a:pt x="1981400" y="1145771"/>
                  </a:moveTo>
                  <a:lnTo>
                    <a:pt x="0" y="1145771"/>
                  </a:lnTo>
                  <a:lnTo>
                    <a:pt x="0" y="0"/>
                  </a:lnTo>
                  <a:lnTo>
                    <a:pt x="1981400" y="0"/>
                  </a:lnTo>
                  <a:lnTo>
                    <a:pt x="1981400" y="1145771"/>
                  </a:lnTo>
                  <a:close/>
                  <a:moveTo>
                    <a:pt x="12700" y="1133071"/>
                  </a:moveTo>
                  <a:lnTo>
                    <a:pt x="1968700" y="1133071"/>
                  </a:lnTo>
                  <a:lnTo>
                    <a:pt x="1968700" y="12700"/>
                  </a:lnTo>
                  <a:lnTo>
                    <a:pt x="12700" y="12700"/>
                  </a:lnTo>
                  <a:lnTo>
                    <a:pt x="12700" y="1133071"/>
                  </a:lnTo>
                  <a:close/>
                </a:path>
              </a:pathLst>
            </a:custGeom>
            <a:solidFill>
              <a:srgbClr val="000000"/>
            </a:solidFill>
          </p:spPr>
        </p:sp>
      </p:grpSp>
      <p:grpSp>
        <p:nvGrpSpPr>
          <p:cNvPr id="7" name="Group 7"/>
          <p:cNvGrpSpPr/>
          <p:nvPr/>
        </p:nvGrpSpPr>
        <p:grpSpPr>
          <a:xfrm>
            <a:off x="10043346" y="5483546"/>
            <a:ext cx="7025454" cy="3774754"/>
            <a:chOff x="0" y="0"/>
            <a:chExt cx="2016960" cy="1172196"/>
          </a:xfrm>
        </p:grpSpPr>
        <p:sp>
          <p:nvSpPr>
            <p:cNvPr id="8" name="Freeform 8"/>
            <p:cNvSpPr/>
            <p:nvPr/>
          </p:nvSpPr>
          <p:spPr>
            <a:xfrm>
              <a:off x="48260" y="48260"/>
              <a:ext cx="1968700" cy="1123936"/>
            </a:xfrm>
            <a:custGeom>
              <a:avLst/>
              <a:gdLst/>
              <a:ahLst/>
              <a:cxnLst/>
              <a:rect l="l" t="t" r="r" b="b"/>
              <a:pathLst>
                <a:path w="1968700" h="1123936">
                  <a:moveTo>
                    <a:pt x="0" y="0"/>
                  </a:moveTo>
                  <a:lnTo>
                    <a:pt x="1968700" y="0"/>
                  </a:lnTo>
                  <a:lnTo>
                    <a:pt x="1968700" y="1123936"/>
                  </a:lnTo>
                  <a:lnTo>
                    <a:pt x="0" y="1123936"/>
                  </a:lnTo>
                  <a:close/>
                </a:path>
              </a:pathLst>
            </a:custGeom>
            <a:solidFill>
              <a:srgbClr val="000000"/>
            </a:solidFill>
          </p:spPr>
        </p:sp>
        <p:sp>
          <p:nvSpPr>
            <p:cNvPr id="9" name="Freeform 9"/>
            <p:cNvSpPr/>
            <p:nvPr/>
          </p:nvSpPr>
          <p:spPr>
            <a:xfrm>
              <a:off x="6350" y="6350"/>
              <a:ext cx="1968700" cy="1123936"/>
            </a:xfrm>
            <a:custGeom>
              <a:avLst/>
              <a:gdLst/>
              <a:ahLst/>
              <a:cxnLst/>
              <a:rect l="l" t="t" r="r" b="b"/>
              <a:pathLst>
                <a:path w="1968700" h="1123936">
                  <a:moveTo>
                    <a:pt x="0" y="0"/>
                  </a:moveTo>
                  <a:lnTo>
                    <a:pt x="1968700" y="0"/>
                  </a:lnTo>
                  <a:lnTo>
                    <a:pt x="1968700" y="1123936"/>
                  </a:lnTo>
                  <a:lnTo>
                    <a:pt x="0" y="1123936"/>
                  </a:lnTo>
                  <a:close/>
                </a:path>
              </a:pathLst>
            </a:custGeom>
            <a:solidFill>
              <a:srgbClr val="E8EEF1"/>
            </a:solidFill>
          </p:spPr>
        </p:sp>
        <p:sp>
          <p:nvSpPr>
            <p:cNvPr id="10" name="Freeform 10"/>
            <p:cNvSpPr/>
            <p:nvPr/>
          </p:nvSpPr>
          <p:spPr>
            <a:xfrm>
              <a:off x="0" y="0"/>
              <a:ext cx="1981400" cy="1136636"/>
            </a:xfrm>
            <a:custGeom>
              <a:avLst/>
              <a:gdLst/>
              <a:ahLst/>
              <a:cxnLst/>
              <a:rect l="l" t="t" r="r" b="b"/>
              <a:pathLst>
                <a:path w="1981400" h="1136636">
                  <a:moveTo>
                    <a:pt x="1981400" y="1136636"/>
                  </a:moveTo>
                  <a:lnTo>
                    <a:pt x="0" y="1136636"/>
                  </a:lnTo>
                  <a:lnTo>
                    <a:pt x="0" y="0"/>
                  </a:lnTo>
                  <a:lnTo>
                    <a:pt x="1981400" y="0"/>
                  </a:lnTo>
                  <a:lnTo>
                    <a:pt x="1981400" y="1136636"/>
                  </a:lnTo>
                  <a:close/>
                  <a:moveTo>
                    <a:pt x="12700" y="1123936"/>
                  </a:moveTo>
                  <a:lnTo>
                    <a:pt x="1968700" y="1123936"/>
                  </a:lnTo>
                  <a:lnTo>
                    <a:pt x="1968700" y="12700"/>
                  </a:lnTo>
                  <a:lnTo>
                    <a:pt x="12700" y="12700"/>
                  </a:lnTo>
                  <a:lnTo>
                    <a:pt x="12700" y="1123936"/>
                  </a:lnTo>
                  <a:close/>
                </a:path>
              </a:pathLst>
            </a:custGeom>
            <a:solidFill>
              <a:srgbClr val="000000"/>
            </a:solidFill>
          </p:spPr>
        </p:sp>
      </p:grpSp>
      <p:sp>
        <p:nvSpPr>
          <p:cNvPr id="11" name="TextBox 11"/>
          <p:cNvSpPr txBox="1"/>
          <p:nvPr/>
        </p:nvSpPr>
        <p:spPr>
          <a:xfrm>
            <a:off x="10616100" y="1436370"/>
            <a:ext cx="6458853" cy="582930"/>
          </a:xfrm>
          <a:prstGeom prst="rect">
            <a:avLst/>
          </a:prstGeom>
        </p:spPr>
        <p:txBody>
          <a:bodyPr lIns="0" tIns="0" rIns="0" bIns="0" rtlCol="0" anchor="t">
            <a:spAutoFit/>
          </a:bodyPr>
          <a:lstStyle/>
          <a:p>
            <a:pPr marL="0" lvl="0" indent="0">
              <a:lnSpc>
                <a:spcPts val="4679"/>
              </a:lnSpc>
              <a:spcBef>
                <a:spcPct val="0"/>
              </a:spcBef>
            </a:pPr>
            <a:r>
              <a:rPr lang="en-US" sz="3599" spc="179" dirty="0">
                <a:solidFill>
                  <a:srgbClr val="000000"/>
                </a:solidFill>
                <a:latin typeface="Aileron Regular Bold"/>
              </a:rPr>
              <a:t>INFORMATION TO DATE</a:t>
            </a:r>
          </a:p>
        </p:txBody>
      </p:sp>
      <p:sp>
        <p:nvSpPr>
          <p:cNvPr id="12" name="TextBox 12"/>
          <p:cNvSpPr txBox="1"/>
          <p:nvPr/>
        </p:nvSpPr>
        <p:spPr>
          <a:xfrm>
            <a:off x="10657669" y="2472404"/>
            <a:ext cx="6375715" cy="1364615"/>
          </a:xfrm>
          <a:prstGeom prst="rect">
            <a:avLst/>
          </a:prstGeom>
        </p:spPr>
        <p:txBody>
          <a:bodyPr lIns="0" tIns="0" rIns="0" bIns="0" rtlCol="0" anchor="t">
            <a:spAutoFit/>
          </a:bodyPr>
          <a:lstStyle/>
          <a:p>
            <a:pPr marL="604516" lvl="1" indent="-302258">
              <a:lnSpc>
                <a:spcPts val="3639"/>
              </a:lnSpc>
              <a:buFont typeface="Arial"/>
              <a:buChar char="•"/>
            </a:pPr>
            <a:r>
              <a:rPr lang="en-US" sz="2799" spc="139">
                <a:solidFill>
                  <a:srgbClr val="000000"/>
                </a:solidFill>
                <a:latin typeface="Aileron Regular"/>
              </a:rPr>
              <a:t>No history of varices</a:t>
            </a:r>
          </a:p>
          <a:p>
            <a:pPr marL="604516" lvl="1" indent="-302258">
              <a:lnSpc>
                <a:spcPts val="3639"/>
              </a:lnSpc>
              <a:buFont typeface="Arial"/>
              <a:buChar char="•"/>
            </a:pPr>
            <a:r>
              <a:rPr lang="en-US" sz="2799" spc="139">
                <a:solidFill>
                  <a:srgbClr val="000000"/>
                </a:solidFill>
                <a:latin typeface="Aileron Regular"/>
              </a:rPr>
              <a:t>No stigmata of liver disease</a:t>
            </a:r>
          </a:p>
          <a:p>
            <a:pPr marL="604516" lvl="1" indent="-302258">
              <a:lnSpc>
                <a:spcPts val="3639"/>
              </a:lnSpc>
              <a:buFont typeface="Arial"/>
              <a:buChar char="•"/>
            </a:pPr>
            <a:r>
              <a:rPr lang="en-US" sz="2799" spc="139">
                <a:solidFill>
                  <a:srgbClr val="000000"/>
                </a:solidFill>
                <a:latin typeface="Aileron Regular"/>
              </a:rPr>
              <a:t>No risk factors for varices</a:t>
            </a:r>
          </a:p>
        </p:txBody>
      </p:sp>
      <p:sp>
        <p:nvSpPr>
          <p:cNvPr id="13" name="TextBox 13"/>
          <p:cNvSpPr txBox="1"/>
          <p:nvPr/>
        </p:nvSpPr>
        <p:spPr>
          <a:xfrm>
            <a:off x="10616100" y="5905500"/>
            <a:ext cx="5366420" cy="582930"/>
          </a:xfrm>
          <a:prstGeom prst="rect">
            <a:avLst/>
          </a:prstGeom>
        </p:spPr>
        <p:txBody>
          <a:bodyPr lIns="0" tIns="0" rIns="0" bIns="0" rtlCol="0" anchor="t">
            <a:spAutoFit/>
          </a:bodyPr>
          <a:lstStyle/>
          <a:p>
            <a:pPr marL="0" lvl="0" indent="0" algn="l">
              <a:lnSpc>
                <a:spcPts val="4679"/>
              </a:lnSpc>
              <a:spcBef>
                <a:spcPct val="0"/>
              </a:spcBef>
            </a:pPr>
            <a:r>
              <a:rPr lang="en-US" sz="3599" spc="179" dirty="0">
                <a:solidFill>
                  <a:srgbClr val="000000"/>
                </a:solidFill>
                <a:latin typeface="Aileron Regular Bold"/>
              </a:rPr>
              <a:t>APPROACH</a:t>
            </a:r>
          </a:p>
        </p:txBody>
      </p:sp>
      <p:sp>
        <p:nvSpPr>
          <p:cNvPr id="14" name="TextBox 14"/>
          <p:cNvSpPr txBox="1"/>
          <p:nvPr/>
        </p:nvSpPr>
        <p:spPr>
          <a:xfrm>
            <a:off x="10680951" y="6826885"/>
            <a:ext cx="5762550" cy="1821815"/>
          </a:xfrm>
          <a:prstGeom prst="rect">
            <a:avLst/>
          </a:prstGeom>
        </p:spPr>
        <p:txBody>
          <a:bodyPr lIns="0" tIns="0" rIns="0" bIns="0" rtlCol="0" anchor="t">
            <a:spAutoFit/>
          </a:bodyPr>
          <a:lstStyle/>
          <a:p>
            <a:pPr marL="604516" lvl="1" indent="-302258">
              <a:lnSpc>
                <a:spcPts val="3639"/>
              </a:lnSpc>
              <a:buFont typeface="Arial"/>
              <a:buChar char="•"/>
            </a:pPr>
            <a:r>
              <a:rPr lang="en-US" sz="2799" spc="139" dirty="0">
                <a:solidFill>
                  <a:srgbClr val="000000"/>
                </a:solidFill>
                <a:latin typeface="Aileron Regular"/>
              </a:rPr>
              <a:t>No </a:t>
            </a:r>
            <a:r>
              <a:rPr lang="en-US" sz="2799" spc="139" dirty="0" err="1">
                <a:solidFill>
                  <a:srgbClr val="000000"/>
                </a:solidFill>
                <a:latin typeface="Aileron Regular"/>
              </a:rPr>
              <a:t>TXA</a:t>
            </a:r>
            <a:endParaRPr lang="en-US" sz="2799" spc="139" dirty="0">
              <a:solidFill>
                <a:srgbClr val="000000"/>
              </a:solidFill>
              <a:latin typeface="Aileron Regular"/>
            </a:endParaRPr>
          </a:p>
          <a:p>
            <a:pPr marL="604516" lvl="1" indent="-302258">
              <a:lnSpc>
                <a:spcPts val="3639"/>
              </a:lnSpc>
              <a:buFont typeface="Arial"/>
              <a:buChar char="•"/>
            </a:pPr>
            <a:r>
              <a:rPr lang="en-US" sz="2799" spc="139" dirty="0">
                <a:solidFill>
                  <a:srgbClr val="000000"/>
                </a:solidFill>
                <a:latin typeface="Aileron Regular"/>
              </a:rPr>
              <a:t>No proton-pump inhibitor</a:t>
            </a:r>
          </a:p>
          <a:p>
            <a:pPr marL="604516" lvl="1" indent="-302258">
              <a:lnSpc>
                <a:spcPts val="3639"/>
              </a:lnSpc>
              <a:buFont typeface="Arial"/>
              <a:buChar char="•"/>
            </a:pPr>
            <a:r>
              <a:rPr lang="en-US" sz="2799" spc="139" dirty="0">
                <a:solidFill>
                  <a:srgbClr val="000000"/>
                </a:solidFill>
                <a:latin typeface="Aileron Regular"/>
              </a:rPr>
              <a:t>No </a:t>
            </a:r>
            <a:r>
              <a:rPr lang="en-US" sz="2799" spc="139" dirty="0" err="1">
                <a:solidFill>
                  <a:srgbClr val="000000"/>
                </a:solidFill>
                <a:latin typeface="Aileron Regular"/>
              </a:rPr>
              <a:t>terlipressin</a:t>
            </a:r>
            <a:r>
              <a:rPr lang="en-US" sz="2799" spc="139" dirty="0">
                <a:solidFill>
                  <a:srgbClr val="000000"/>
                </a:solidFill>
                <a:latin typeface="Aileron Regular"/>
              </a:rPr>
              <a:t>/ octreotide</a:t>
            </a:r>
          </a:p>
          <a:p>
            <a:pPr marL="604516" lvl="1" indent="-302258">
              <a:lnSpc>
                <a:spcPts val="3639"/>
              </a:lnSpc>
              <a:buFont typeface="Arial"/>
              <a:buChar char="•"/>
            </a:pPr>
            <a:r>
              <a:rPr lang="en-US" sz="2799" spc="139" dirty="0">
                <a:solidFill>
                  <a:srgbClr val="000000"/>
                </a:solidFill>
                <a:latin typeface="Aileron Regular"/>
              </a:rPr>
              <a:t>Urgent upper GI endoscopy</a:t>
            </a:r>
          </a:p>
        </p:txBody>
      </p:sp>
      <p:grpSp>
        <p:nvGrpSpPr>
          <p:cNvPr id="15" name="Group 15"/>
          <p:cNvGrpSpPr>
            <a:grpSpLocks noChangeAspect="1"/>
          </p:cNvGrpSpPr>
          <p:nvPr/>
        </p:nvGrpSpPr>
        <p:grpSpPr>
          <a:xfrm>
            <a:off x="8276087" y="515369"/>
            <a:ext cx="2071851" cy="2071851"/>
            <a:chOff x="0" y="0"/>
            <a:chExt cx="495300" cy="495300"/>
          </a:xfrm>
        </p:grpSpPr>
        <p:sp>
          <p:nvSpPr>
            <p:cNvPr id="16" name="Freeform 1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17" name="Freeform 1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sp>
        <p:nvSpPr>
          <p:cNvPr id="18" name="TextBox 18"/>
          <p:cNvSpPr txBox="1"/>
          <p:nvPr/>
        </p:nvSpPr>
        <p:spPr>
          <a:xfrm>
            <a:off x="8841751" y="916696"/>
            <a:ext cx="839338" cy="1435254"/>
          </a:xfrm>
          <a:prstGeom prst="rect">
            <a:avLst/>
          </a:prstGeom>
        </p:spPr>
        <p:txBody>
          <a:bodyPr lIns="0" tIns="0" rIns="0" bIns="0" rtlCol="0" anchor="t">
            <a:spAutoFit/>
          </a:bodyPr>
          <a:lstStyle/>
          <a:p>
            <a:pPr marL="0" lvl="0" indent="0" algn="ctr">
              <a:lnSpc>
                <a:spcPts val="10756"/>
              </a:lnSpc>
              <a:spcBef>
                <a:spcPct val="0"/>
              </a:spcBef>
            </a:pPr>
            <a:r>
              <a:rPr lang="en-US" sz="10756" spc="537" dirty="0">
                <a:solidFill>
                  <a:srgbClr val="000000"/>
                </a:solidFill>
                <a:latin typeface="Aileron Heavy"/>
              </a:rPr>
              <a:t>1</a:t>
            </a:r>
          </a:p>
        </p:txBody>
      </p:sp>
      <p:grpSp>
        <p:nvGrpSpPr>
          <p:cNvPr id="19" name="Group 19"/>
          <p:cNvGrpSpPr>
            <a:grpSpLocks noChangeAspect="1"/>
          </p:cNvGrpSpPr>
          <p:nvPr/>
        </p:nvGrpSpPr>
        <p:grpSpPr>
          <a:xfrm>
            <a:off x="8276087" y="4762500"/>
            <a:ext cx="2071851" cy="2071851"/>
            <a:chOff x="0" y="0"/>
            <a:chExt cx="495300" cy="495300"/>
          </a:xfrm>
        </p:grpSpPr>
        <p:sp>
          <p:nvSpPr>
            <p:cNvPr id="20" name="Freeform 2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1" name="Freeform 2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sp>
        <p:nvSpPr>
          <p:cNvPr id="22" name="TextBox 22"/>
          <p:cNvSpPr txBox="1"/>
          <p:nvPr/>
        </p:nvSpPr>
        <p:spPr>
          <a:xfrm>
            <a:off x="8893113" y="5187873"/>
            <a:ext cx="839338" cy="1435254"/>
          </a:xfrm>
          <a:prstGeom prst="rect">
            <a:avLst/>
          </a:prstGeom>
        </p:spPr>
        <p:txBody>
          <a:bodyPr lIns="0" tIns="0" rIns="0" bIns="0" rtlCol="0" anchor="t">
            <a:spAutoFit/>
          </a:bodyPr>
          <a:lstStyle/>
          <a:p>
            <a:pPr marL="0" lvl="0" indent="0" algn="ctr">
              <a:lnSpc>
                <a:spcPts val="10756"/>
              </a:lnSpc>
              <a:spcBef>
                <a:spcPct val="0"/>
              </a:spcBef>
            </a:pPr>
            <a:r>
              <a:rPr lang="en-US" sz="10756" spc="537" dirty="0">
                <a:solidFill>
                  <a:srgbClr val="000000"/>
                </a:solidFill>
                <a:latin typeface="Aileron Heavy"/>
              </a:rPr>
              <a:t>2</a:t>
            </a:r>
          </a:p>
        </p:txBody>
      </p:sp>
      <p:pic>
        <p:nvPicPr>
          <p:cNvPr id="23" name="Picture 22" descr="Graphical user interface, application&#10;&#10;Description automatically generated with medium confidence">
            <a:extLst>
              <a:ext uri="{FF2B5EF4-FFF2-40B4-BE49-F238E27FC236}">
                <a16:creationId xmlns:a16="http://schemas.microsoft.com/office/drawing/2014/main" id="{01E17A3A-4890-78A5-5CAC-B77DC6A535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6835" y="9279242"/>
            <a:ext cx="2872904" cy="852004"/>
          </a:xfrm>
          <a:prstGeom prst="rect">
            <a:avLst/>
          </a:prstGeom>
        </p:spPr>
      </p:pic>
    </p:spTree>
    <p:extLst>
      <p:ext uri="{BB962C8B-B14F-4D97-AF65-F5344CB8AC3E}">
        <p14:creationId xmlns:p14="http://schemas.microsoft.com/office/powerpoint/2010/main" val="91924720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6487"/>
        </a:solidFill>
        <a:effectLst/>
      </p:bgPr>
    </p:bg>
    <p:spTree>
      <p:nvGrpSpPr>
        <p:cNvPr id="1" name=""/>
        <p:cNvGrpSpPr/>
        <p:nvPr/>
      </p:nvGrpSpPr>
      <p:grpSpPr>
        <a:xfrm>
          <a:off x="0" y="0"/>
          <a:ext cx="0" cy="0"/>
          <a:chOff x="0" y="0"/>
          <a:chExt cx="0" cy="0"/>
        </a:xfrm>
      </p:grpSpPr>
      <p:grpSp>
        <p:nvGrpSpPr>
          <p:cNvPr id="2" name="Group 2"/>
          <p:cNvGrpSpPr/>
          <p:nvPr/>
        </p:nvGrpSpPr>
        <p:grpSpPr>
          <a:xfrm>
            <a:off x="1264722" y="5652983"/>
            <a:ext cx="7415882" cy="3896951"/>
            <a:chOff x="0" y="0"/>
            <a:chExt cx="2129049" cy="1118788"/>
          </a:xfrm>
        </p:grpSpPr>
        <p:sp>
          <p:nvSpPr>
            <p:cNvPr id="3" name="Freeform 3"/>
            <p:cNvSpPr/>
            <p:nvPr/>
          </p:nvSpPr>
          <p:spPr>
            <a:xfrm>
              <a:off x="48260" y="48260"/>
              <a:ext cx="2080789" cy="1070528"/>
            </a:xfrm>
            <a:custGeom>
              <a:avLst/>
              <a:gdLst/>
              <a:ahLst/>
              <a:cxnLst/>
              <a:rect l="l" t="t" r="r" b="b"/>
              <a:pathLst>
                <a:path w="2080789" h="1070528">
                  <a:moveTo>
                    <a:pt x="0" y="0"/>
                  </a:moveTo>
                  <a:lnTo>
                    <a:pt x="2080789" y="0"/>
                  </a:lnTo>
                  <a:lnTo>
                    <a:pt x="2080789" y="1070528"/>
                  </a:lnTo>
                  <a:lnTo>
                    <a:pt x="0" y="1070528"/>
                  </a:lnTo>
                  <a:close/>
                </a:path>
              </a:pathLst>
            </a:custGeom>
            <a:solidFill>
              <a:srgbClr val="000000"/>
            </a:solidFill>
          </p:spPr>
        </p:sp>
        <p:sp>
          <p:nvSpPr>
            <p:cNvPr id="4" name="Freeform 4"/>
            <p:cNvSpPr/>
            <p:nvPr/>
          </p:nvSpPr>
          <p:spPr>
            <a:xfrm>
              <a:off x="6350" y="6350"/>
              <a:ext cx="2080789" cy="1070528"/>
            </a:xfrm>
            <a:custGeom>
              <a:avLst/>
              <a:gdLst/>
              <a:ahLst/>
              <a:cxnLst/>
              <a:rect l="l" t="t" r="r" b="b"/>
              <a:pathLst>
                <a:path w="2080789" h="1070528">
                  <a:moveTo>
                    <a:pt x="0" y="0"/>
                  </a:moveTo>
                  <a:lnTo>
                    <a:pt x="2080789" y="0"/>
                  </a:lnTo>
                  <a:lnTo>
                    <a:pt x="2080789" y="1070528"/>
                  </a:lnTo>
                  <a:lnTo>
                    <a:pt x="0" y="1070528"/>
                  </a:lnTo>
                  <a:close/>
                </a:path>
              </a:pathLst>
            </a:custGeom>
            <a:solidFill>
              <a:srgbClr val="F2F0F4"/>
            </a:solidFill>
          </p:spPr>
        </p:sp>
        <p:sp>
          <p:nvSpPr>
            <p:cNvPr id="5" name="Freeform 5"/>
            <p:cNvSpPr/>
            <p:nvPr/>
          </p:nvSpPr>
          <p:spPr>
            <a:xfrm>
              <a:off x="0" y="0"/>
              <a:ext cx="2093489" cy="1083228"/>
            </a:xfrm>
            <a:custGeom>
              <a:avLst/>
              <a:gdLst/>
              <a:ahLst/>
              <a:cxnLst/>
              <a:rect l="l" t="t" r="r" b="b"/>
              <a:pathLst>
                <a:path w="2093489" h="1083228">
                  <a:moveTo>
                    <a:pt x="2093489" y="1083228"/>
                  </a:moveTo>
                  <a:lnTo>
                    <a:pt x="0" y="1083228"/>
                  </a:lnTo>
                  <a:lnTo>
                    <a:pt x="0" y="0"/>
                  </a:lnTo>
                  <a:lnTo>
                    <a:pt x="2093489" y="0"/>
                  </a:lnTo>
                  <a:lnTo>
                    <a:pt x="2093489" y="1083228"/>
                  </a:lnTo>
                  <a:close/>
                  <a:moveTo>
                    <a:pt x="12700" y="1070528"/>
                  </a:moveTo>
                  <a:lnTo>
                    <a:pt x="2080789" y="1070528"/>
                  </a:lnTo>
                  <a:lnTo>
                    <a:pt x="2080789" y="12700"/>
                  </a:lnTo>
                  <a:lnTo>
                    <a:pt x="12700" y="12700"/>
                  </a:lnTo>
                  <a:lnTo>
                    <a:pt x="12700" y="1070528"/>
                  </a:lnTo>
                  <a:close/>
                </a:path>
              </a:pathLst>
            </a:custGeom>
            <a:solidFill>
              <a:srgbClr val="000000"/>
            </a:solidFill>
          </p:spPr>
        </p:sp>
      </p:grpSp>
      <p:grpSp>
        <p:nvGrpSpPr>
          <p:cNvPr id="6" name="Group 6"/>
          <p:cNvGrpSpPr>
            <a:grpSpLocks noChangeAspect="1"/>
          </p:cNvGrpSpPr>
          <p:nvPr/>
        </p:nvGrpSpPr>
        <p:grpSpPr>
          <a:xfrm>
            <a:off x="9729711" y="1137624"/>
            <a:ext cx="7293566" cy="8011751"/>
            <a:chOff x="0" y="0"/>
            <a:chExt cx="5803900" cy="6375400"/>
          </a:xfrm>
        </p:grpSpPr>
        <p:sp>
          <p:nvSpPr>
            <p:cNvPr id="7" name="Freeform 7"/>
            <p:cNvSpPr/>
            <p:nvPr/>
          </p:nvSpPr>
          <p:spPr>
            <a:xfrm>
              <a:off x="12700" y="1270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2"/>
              <a:stretch>
                <a:fillRect l="-32417" r="-32417"/>
              </a:stretch>
            </a:blipFill>
          </p:spPr>
        </p:sp>
        <p:sp>
          <p:nvSpPr>
            <p:cNvPr id="8" name="Freeform 8"/>
            <p:cNvSpPr/>
            <p:nvPr/>
          </p:nvSpPr>
          <p:spPr>
            <a:xfrm>
              <a:off x="0" y="0"/>
              <a:ext cx="5803900" cy="6375400"/>
            </a:xfrm>
            <a:custGeom>
              <a:avLst/>
              <a:gdLst/>
              <a:ahLst/>
              <a:cxnLst/>
              <a:rect l="l" t="t" r="r" b="b"/>
              <a:pathLst>
                <a:path w="5803900" h="6375400">
                  <a:moveTo>
                    <a:pt x="5803900" y="6375400"/>
                  </a:moveTo>
                  <a:lnTo>
                    <a:pt x="0" y="6375400"/>
                  </a:lnTo>
                  <a:lnTo>
                    <a:pt x="0" y="2929890"/>
                  </a:lnTo>
                  <a:cubicBezTo>
                    <a:pt x="0" y="2495550"/>
                    <a:pt x="74930" y="2089150"/>
                    <a:pt x="223520" y="1720850"/>
                  </a:cubicBezTo>
                  <a:cubicBezTo>
                    <a:pt x="365760" y="1367790"/>
                    <a:pt x="571500" y="1056640"/>
                    <a:pt x="836930" y="797560"/>
                  </a:cubicBezTo>
                  <a:cubicBezTo>
                    <a:pt x="1361440" y="283210"/>
                    <a:pt x="2095500" y="0"/>
                    <a:pt x="2901950" y="0"/>
                  </a:cubicBezTo>
                  <a:cubicBezTo>
                    <a:pt x="3708400" y="0"/>
                    <a:pt x="4441190" y="283210"/>
                    <a:pt x="4966970" y="797560"/>
                  </a:cubicBezTo>
                  <a:cubicBezTo>
                    <a:pt x="5232400" y="1056640"/>
                    <a:pt x="5438140" y="1367790"/>
                    <a:pt x="5580380" y="1722120"/>
                  </a:cubicBezTo>
                  <a:cubicBezTo>
                    <a:pt x="5728970" y="2090420"/>
                    <a:pt x="5803900" y="2496820"/>
                    <a:pt x="5803900" y="2931160"/>
                  </a:cubicBezTo>
                  <a:lnTo>
                    <a:pt x="5803900" y="6375400"/>
                  </a:lnTo>
                  <a:close/>
                  <a:moveTo>
                    <a:pt x="25400" y="6350000"/>
                  </a:moveTo>
                  <a:lnTo>
                    <a:pt x="5778500" y="6350000"/>
                  </a:lnTo>
                  <a:lnTo>
                    <a:pt x="5778500" y="2929890"/>
                  </a:lnTo>
                  <a:cubicBezTo>
                    <a:pt x="5778500" y="2499360"/>
                    <a:pt x="5703570" y="2095500"/>
                    <a:pt x="5557520" y="1731010"/>
                  </a:cubicBezTo>
                  <a:cubicBezTo>
                    <a:pt x="5416550" y="1380490"/>
                    <a:pt x="5212080" y="1073150"/>
                    <a:pt x="4949190" y="815340"/>
                  </a:cubicBezTo>
                  <a:cubicBezTo>
                    <a:pt x="4428490" y="306070"/>
                    <a:pt x="3700780" y="25400"/>
                    <a:pt x="2901950" y="25400"/>
                  </a:cubicBezTo>
                  <a:cubicBezTo>
                    <a:pt x="2103120" y="25400"/>
                    <a:pt x="1375410" y="306070"/>
                    <a:pt x="854710" y="815340"/>
                  </a:cubicBezTo>
                  <a:cubicBezTo>
                    <a:pt x="591820" y="1071880"/>
                    <a:pt x="387350" y="1380490"/>
                    <a:pt x="246380" y="1731010"/>
                  </a:cubicBezTo>
                  <a:cubicBezTo>
                    <a:pt x="100330" y="2095500"/>
                    <a:pt x="25400" y="2499360"/>
                    <a:pt x="25400" y="2929890"/>
                  </a:cubicBezTo>
                  <a:lnTo>
                    <a:pt x="25400" y="6350000"/>
                  </a:lnTo>
                  <a:close/>
                </a:path>
              </a:pathLst>
            </a:custGeom>
            <a:solidFill>
              <a:srgbClr val="000000"/>
            </a:solidFill>
          </p:spPr>
        </p:sp>
      </p:grpSp>
      <p:sp>
        <p:nvSpPr>
          <p:cNvPr id="9" name="TextBox 9"/>
          <p:cNvSpPr txBox="1"/>
          <p:nvPr/>
        </p:nvSpPr>
        <p:spPr>
          <a:xfrm>
            <a:off x="2077652" y="6312801"/>
            <a:ext cx="6297122" cy="2476500"/>
          </a:xfrm>
          <a:prstGeom prst="rect">
            <a:avLst/>
          </a:prstGeom>
        </p:spPr>
        <p:txBody>
          <a:bodyPr lIns="0" tIns="0" rIns="0" bIns="0" rtlCol="0" anchor="t">
            <a:spAutoFit/>
          </a:bodyPr>
          <a:lstStyle/>
          <a:p>
            <a:pPr>
              <a:lnSpc>
                <a:spcPts val="3900"/>
              </a:lnSpc>
            </a:pPr>
            <a:r>
              <a:rPr lang="en-US" sz="3600" spc="150" dirty="0">
                <a:solidFill>
                  <a:srgbClr val="000000"/>
                </a:solidFill>
                <a:latin typeface="Aileron Regular"/>
              </a:rPr>
              <a:t>The patient is eligible for </a:t>
            </a:r>
            <a:r>
              <a:rPr lang="en-US" sz="3600" spc="150" dirty="0" err="1">
                <a:solidFill>
                  <a:srgbClr val="000000"/>
                </a:solidFill>
                <a:latin typeface="Aileron Regular"/>
              </a:rPr>
              <a:t>andexanet</a:t>
            </a:r>
            <a:r>
              <a:rPr lang="en-US" sz="3600" spc="150" dirty="0">
                <a:solidFill>
                  <a:srgbClr val="000000"/>
                </a:solidFill>
                <a:latin typeface="Aileron Regular"/>
              </a:rPr>
              <a:t> alfa.</a:t>
            </a:r>
          </a:p>
          <a:p>
            <a:pPr>
              <a:lnSpc>
                <a:spcPts val="3900"/>
              </a:lnSpc>
            </a:pPr>
            <a:endParaRPr lang="en-US" sz="3600" spc="150" dirty="0">
              <a:solidFill>
                <a:srgbClr val="000000"/>
              </a:solidFill>
              <a:latin typeface="Aileron Regular"/>
            </a:endParaRPr>
          </a:p>
          <a:p>
            <a:pPr marL="0" lvl="0" indent="0">
              <a:lnSpc>
                <a:spcPts val="3900"/>
              </a:lnSpc>
              <a:spcBef>
                <a:spcPct val="0"/>
              </a:spcBef>
            </a:pPr>
            <a:r>
              <a:rPr lang="en-US" sz="3600" spc="150" dirty="0">
                <a:solidFill>
                  <a:srgbClr val="000000"/>
                </a:solidFill>
                <a:latin typeface="Aileron Regular"/>
              </a:rPr>
              <a:t>Treatment is indicated as soon as possible.</a:t>
            </a:r>
          </a:p>
        </p:txBody>
      </p:sp>
      <p:sp>
        <p:nvSpPr>
          <p:cNvPr id="10" name="TextBox 10"/>
          <p:cNvSpPr txBox="1"/>
          <p:nvPr/>
        </p:nvSpPr>
        <p:spPr>
          <a:xfrm>
            <a:off x="1264722" y="784644"/>
            <a:ext cx="7572112" cy="4657685"/>
          </a:xfrm>
          <a:prstGeom prst="rect">
            <a:avLst/>
          </a:prstGeom>
        </p:spPr>
        <p:txBody>
          <a:bodyPr lIns="0" tIns="0" rIns="0" bIns="0" rtlCol="0" anchor="t">
            <a:spAutoFit/>
          </a:bodyPr>
          <a:lstStyle/>
          <a:p>
            <a:pPr>
              <a:lnSpc>
                <a:spcPts val="12080"/>
              </a:lnSpc>
            </a:pPr>
            <a:r>
              <a:rPr lang="en-US" sz="10151" spc="1015" dirty="0">
                <a:solidFill>
                  <a:schemeClr val="bg1"/>
                </a:solidFill>
                <a:latin typeface="Bebas Neue"/>
              </a:rPr>
              <a:t>REVERSAL/ REPLETION</a:t>
            </a:r>
          </a:p>
          <a:p>
            <a:pPr marL="0" lvl="0" indent="0">
              <a:lnSpc>
                <a:spcPts val="12080"/>
              </a:lnSpc>
            </a:pPr>
            <a:r>
              <a:rPr lang="en-US" sz="10151" spc="1015" dirty="0">
                <a:solidFill>
                  <a:schemeClr val="bg1"/>
                </a:solidFill>
                <a:latin typeface="Bebas Neue"/>
              </a:rPr>
              <a:t>STRATEGY</a:t>
            </a:r>
          </a:p>
        </p:txBody>
      </p:sp>
      <p:pic>
        <p:nvPicPr>
          <p:cNvPr id="11" name="Picture 10" descr="Graphical user interface, application&#10;&#10;Description automatically generated with medium confidence">
            <a:extLst>
              <a:ext uri="{FF2B5EF4-FFF2-40B4-BE49-F238E27FC236}">
                <a16:creationId xmlns:a16="http://schemas.microsoft.com/office/drawing/2014/main" id="{30A36474-FF2F-14C5-5235-617823C715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6835" y="9279242"/>
            <a:ext cx="2872904" cy="852004"/>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EEF1"/>
        </a:solidFill>
        <a:effectLst/>
      </p:bgPr>
    </p:bg>
    <p:spTree>
      <p:nvGrpSpPr>
        <p:cNvPr id="1" name=""/>
        <p:cNvGrpSpPr/>
        <p:nvPr/>
      </p:nvGrpSpPr>
      <p:grpSpPr>
        <a:xfrm>
          <a:off x="0" y="0"/>
          <a:ext cx="0" cy="0"/>
          <a:chOff x="0" y="0"/>
          <a:chExt cx="0" cy="0"/>
        </a:xfrm>
      </p:grpSpPr>
      <p:sp>
        <p:nvSpPr>
          <p:cNvPr id="2" name="TextBox 2"/>
          <p:cNvSpPr txBox="1"/>
          <p:nvPr/>
        </p:nvSpPr>
        <p:spPr>
          <a:xfrm>
            <a:off x="404016" y="4491731"/>
            <a:ext cx="7661888" cy="1789313"/>
          </a:xfrm>
          <a:prstGeom prst="rect">
            <a:avLst/>
          </a:prstGeom>
        </p:spPr>
        <p:txBody>
          <a:bodyPr lIns="0" tIns="0" rIns="0" bIns="0" rtlCol="0" anchor="t">
            <a:spAutoFit/>
          </a:bodyPr>
          <a:lstStyle/>
          <a:p>
            <a:pPr marL="0" lvl="0" indent="0">
              <a:lnSpc>
                <a:spcPts val="12723"/>
              </a:lnSpc>
            </a:pPr>
            <a:r>
              <a:rPr lang="en-US" sz="14968" spc="823">
                <a:solidFill>
                  <a:srgbClr val="000000"/>
                </a:solidFill>
                <a:latin typeface="Bebas Neue"/>
              </a:rPr>
              <a:t>PROGRESS</a:t>
            </a:r>
          </a:p>
        </p:txBody>
      </p:sp>
      <p:grpSp>
        <p:nvGrpSpPr>
          <p:cNvPr id="3" name="Group 3"/>
          <p:cNvGrpSpPr/>
          <p:nvPr/>
        </p:nvGrpSpPr>
        <p:grpSpPr>
          <a:xfrm>
            <a:off x="10049499" y="920113"/>
            <a:ext cx="7927750" cy="2348331"/>
            <a:chOff x="0" y="0"/>
            <a:chExt cx="2276003" cy="674190"/>
          </a:xfrm>
        </p:grpSpPr>
        <p:sp>
          <p:nvSpPr>
            <p:cNvPr id="4" name="Freeform 4"/>
            <p:cNvSpPr/>
            <p:nvPr/>
          </p:nvSpPr>
          <p:spPr>
            <a:xfrm>
              <a:off x="48260" y="48260"/>
              <a:ext cx="2227743" cy="625930"/>
            </a:xfrm>
            <a:custGeom>
              <a:avLst/>
              <a:gdLst/>
              <a:ahLst/>
              <a:cxnLst/>
              <a:rect l="l" t="t" r="r" b="b"/>
              <a:pathLst>
                <a:path w="2227743" h="625930">
                  <a:moveTo>
                    <a:pt x="0" y="0"/>
                  </a:moveTo>
                  <a:lnTo>
                    <a:pt x="2227743" y="0"/>
                  </a:lnTo>
                  <a:lnTo>
                    <a:pt x="2227743" y="625930"/>
                  </a:lnTo>
                  <a:lnTo>
                    <a:pt x="0" y="625930"/>
                  </a:lnTo>
                  <a:close/>
                </a:path>
              </a:pathLst>
            </a:custGeom>
            <a:solidFill>
              <a:srgbClr val="000000"/>
            </a:solidFill>
          </p:spPr>
        </p:sp>
        <p:sp>
          <p:nvSpPr>
            <p:cNvPr id="5" name="Freeform 5"/>
            <p:cNvSpPr/>
            <p:nvPr/>
          </p:nvSpPr>
          <p:spPr>
            <a:xfrm>
              <a:off x="6350" y="6350"/>
              <a:ext cx="2227743" cy="625930"/>
            </a:xfrm>
            <a:custGeom>
              <a:avLst/>
              <a:gdLst/>
              <a:ahLst/>
              <a:cxnLst/>
              <a:rect l="l" t="t" r="r" b="b"/>
              <a:pathLst>
                <a:path w="2227743" h="625930">
                  <a:moveTo>
                    <a:pt x="0" y="0"/>
                  </a:moveTo>
                  <a:lnTo>
                    <a:pt x="2227743" y="0"/>
                  </a:lnTo>
                  <a:lnTo>
                    <a:pt x="2227743" y="625930"/>
                  </a:lnTo>
                  <a:lnTo>
                    <a:pt x="0" y="625930"/>
                  </a:lnTo>
                  <a:close/>
                </a:path>
              </a:pathLst>
            </a:custGeom>
            <a:solidFill>
              <a:srgbClr val="A81C21"/>
            </a:solidFill>
          </p:spPr>
        </p:sp>
        <p:sp>
          <p:nvSpPr>
            <p:cNvPr id="6" name="Freeform 6"/>
            <p:cNvSpPr/>
            <p:nvPr/>
          </p:nvSpPr>
          <p:spPr>
            <a:xfrm>
              <a:off x="0" y="0"/>
              <a:ext cx="2240443" cy="638630"/>
            </a:xfrm>
            <a:custGeom>
              <a:avLst/>
              <a:gdLst/>
              <a:ahLst/>
              <a:cxnLst/>
              <a:rect l="l" t="t" r="r" b="b"/>
              <a:pathLst>
                <a:path w="2240443" h="638630">
                  <a:moveTo>
                    <a:pt x="2240443" y="638630"/>
                  </a:moveTo>
                  <a:lnTo>
                    <a:pt x="0" y="638630"/>
                  </a:lnTo>
                  <a:lnTo>
                    <a:pt x="0" y="0"/>
                  </a:lnTo>
                  <a:lnTo>
                    <a:pt x="2240443" y="0"/>
                  </a:lnTo>
                  <a:lnTo>
                    <a:pt x="2240443" y="638630"/>
                  </a:lnTo>
                  <a:close/>
                  <a:moveTo>
                    <a:pt x="12700" y="625930"/>
                  </a:moveTo>
                  <a:lnTo>
                    <a:pt x="2227743" y="625930"/>
                  </a:lnTo>
                  <a:lnTo>
                    <a:pt x="2227743" y="12700"/>
                  </a:lnTo>
                  <a:lnTo>
                    <a:pt x="12700" y="12700"/>
                  </a:lnTo>
                  <a:lnTo>
                    <a:pt x="12700" y="625930"/>
                  </a:lnTo>
                  <a:close/>
                </a:path>
              </a:pathLst>
            </a:custGeom>
            <a:solidFill>
              <a:srgbClr val="000000"/>
            </a:solidFill>
          </p:spPr>
        </p:sp>
      </p:grpSp>
      <p:grpSp>
        <p:nvGrpSpPr>
          <p:cNvPr id="7" name="Group 7"/>
          <p:cNvGrpSpPr/>
          <p:nvPr/>
        </p:nvGrpSpPr>
        <p:grpSpPr>
          <a:xfrm>
            <a:off x="10049499" y="3825439"/>
            <a:ext cx="7927750" cy="2348331"/>
            <a:chOff x="0" y="0"/>
            <a:chExt cx="2276003" cy="674190"/>
          </a:xfrm>
        </p:grpSpPr>
        <p:sp>
          <p:nvSpPr>
            <p:cNvPr id="8" name="Freeform 8"/>
            <p:cNvSpPr/>
            <p:nvPr/>
          </p:nvSpPr>
          <p:spPr>
            <a:xfrm>
              <a:off x="48260" y="48260"/>
              <a:ext cx="2227743" cy="625930"/>
            </a:xfrm>
            <a:custGeom>
              <a:avLst/>
              <a:gdLst/>
              <a:ahLst/>
              <a:cxnLst/>
              <a:rect l="l" t="t" r="r" b="b"/>
              <a:pathLst>
                <a:path w="2227743" h="625930">
                  <a:moveTo>
                    <a:pt x="0" y="0"/>
                  </a:moveTo>
                  <a:lnTo>
                    <a:pt x="2227743" y="0"/>
                  </a:lnTo>
                  <a:lnTo>
                    <a:pt x="2227743" y="625930"/>
                  </a:lnTo>
                  <a:lnTo>
                    <a:pt x="0" y="625930"/>
                  </a:lnTo>
                  <a:close/>
                </a:path>
              </a:pathLst>
            </a:custGeom>
            <a:solidFill>
              <a:srgbClr val="000000"/>
            </a:solidFill>
          </p:spPr>
        </p:sp>
        <p:sp>
          <p:nvSpPr>
            <p:cNvPr id="9" name="Freeform 9"/>
            <p:cNvSpPr/>
            <p:nvPr/>
          </p:nvSpPr>
          <p:spPr>
            <a:xfrm>
              <a:off x="6350" y="6350"/>
              <a:ext cx="2227743" cy="625930"/>
            </a:xfrm>
            <a:custGeom>
              <a:avLst/>
              <a:gdLst/>
              <a:ahLst/>
              <a:cxnLst/>
              <a:rect l="l" t="t" r="r" b="b"/>
              <a:pathLst>
                <a:path w="2227743" h="625930">
                  <a:moveTo>
                    <a:pt x="0" y="0"/>
                  </a:moveTo>
                  <a:lnTo>
                    <a:pt x="2227743" y="0"/>
                  </a:lnTo>
                  <a:lnTo>
                    <a:pt x="2227743" y="625930"/>
                  </a:lnTo>
                  <a:lnTo>
                    <a:pt x="0" y="625930"/>
                  </a:lnTo>
                  <a:close/>
                </a:path>
              </a:pathLst>
            </a:custGeom>
            <a:solidFill>
              <a:srgbClr val="B2252A"/>
            </a:solidFill>
          </p:spPr>
        </p:sp>
        <p:sp>
          <p:nvSpPr>
            <p:cNvPr id="10" name="Freeform 10"/>
            <p:cNvSpPr/>
            <p:nvPr/>
          </p:nvSpPr>
          <p:spPr>
            <a:xfrm>
              <a:off x="0" y="0"/>
              <a:ext cx="2240443" cy="638630"/>
            </a:xfrm>
            <a:custGeom>
              <a:avLst/>
              <a:gdLst/>
              <a:ahLst/>
              <a:cxnLst/>
              <a:rect l="l" t="t" r="r" b="b"/>
              <a:pathLst>
                <a:path w="2240443" h="638630">
                  <a:moveTo>
                    <a:pt x="2240443" y="638630"/>
                  </a:moveTo>
                  <a:lnTo>
                    <a:pt x="0" y="638630"/>
                  </a:lnTo>
                  <a:lnTo>
                    <a:pt x="0" y="0"/>
                  </a:lnTo>
                  <a:lnTo>
                    <a:pt x="2240443" y="0"/>
                  </a:lnTo>
                  <a:lnTo>
                    <a:pt x="2240443" y="638630"/>
                  </a:lnTo>
                  <a:close/>
                  <a:moveTo>
                    <a:pt x="12700" y="625930"/>
                  </a:moveTo>
                  <a:lnTo>
                    <a:pt x="2227743" y="625930"/>
                  </a:lnTo>
                  <a:lnTo>
                    <a:pt x="2227743" y="12700"/>
                  </a:lnTo>
                  <a:lnTo>
                    <a:pt x="12700" y="12700"/>
                  </a:lnTo>
                  <a:lnTo>
                    <a:pt x="12700" y="625930"/>
                  </a:lnTo>
                  <a:close/>
                </a:path>
              </a:pathLst>
            </a:custGeom>
            <a:solidFill>
              <a:srgbClr val="000000"/>
            </a:solidFill>
          </p:spPr>
        </p:sp>
      </p:grpSp>
      <p:grpSp>
        <p:nvGrpSpPr>
          <p:cNvPr id="11" name="Group 11"/>
          <p:cNvGrpSpPr/>
          <p:nvPr/>
        </p:nvGrpSpPr>
        <p:grpSpPr>
          <a:xfrm>
            <a:off x="10049499" y="6730766"/>
            <a:ext cx="7927750" cy="2348331"/>
            <a:chOff x="0" y="0"/>
            <a:chExt cx="2276003" cy="674190"/>
          </a:xfrm>
        </p:grpSpPr>
        <p:sp>
          <p:nvSpPr>
            <p:cNvPr id="12" name="Freeform 12"/>
            <p:cNvSpPr/>
            <p:nvPr/>
          </p:nvSpPr>
          <p:spPr>
            <a:xfrm>
              <a:off x="48260" y="48260"/>
              <a:ext cx="2227743" cy="625930"/>
            </a:xfrm>
            <a:custGeom>
              <a:avLst/>
              <a:gdLst/>
              <a:ahLst/>
              <a:cxnLst/>
              <a:rect l="l" t="t" r="r" b="b"/>
              <a:pathLst>
                <a:path w="2227743" h="625930">
                  <a:moveTo>
                    <a:pt x="0" y="0"/>
                  </a:moveTo>
                  <a:lnTo>
                    <a:pt x="2227743" y="0"/>
                  </a:lnTo>
                  <a:lnTo>
                    <a:pt x="2227743" y="625930"/>
                  </a:lnTo>
                  <a:lnTo>
                    <a:pt x="0" y="625930"/>
                  </a:lnTo>
                  <a:close/>
                </a:path>
              </a:pathLst>
            </a:custGeom>
            <a:solidFill>
              <a:srgbClr val="000000"/>
            </a:solidFill>
          </p:spPr>
        </p:sp>
        <p:sp>
          <p:nvSpPr>
            <p:cNvPr id="13" name="Freeform 13"/>
            <p:cNvSpPr/>
            <p:nvPr/>
          </p:nvSpPr>
          <p:spPr>
            <a:xfrm>
              <a:off x="6350" y="6350"/>
              <a:ext cx="2227743" cy="625930"/>
            </a:xfrm>
            <a:custGeom>
              <a:avLst/>
              <a:gdLst/>
              <a:ahLst/>
              <a:cxnLst/>
              <a:rect l="l" t="t" r="r" b="b"/>
              <a:pathLst>
                <a:path w="2227743" h="625930">
                  <a:moveTo>
                    <a:pt x="0" y="0"/>
                  </a:moveTo>
                  <a:lnTo>
                    <a:pt x="2227743" y="0"/>
                  </a:lnTo>
                  <a:lnTo>
                    <a:pt x="2227743" y="625930"/>
                  </a:lnTo>
                  <a:lnTo>
                    <a:pt x="0" y="625930"/>
                  </a:lnTo>
                  <a:close/>
                </a:path>
              </a:pathLst>
            </a:custGeom>
            <a:solidFill>
              <a:srgbClr val="B6686B"/>
            </a:solidFill>
          </p:spPr>
        </p:sp>
        <p:sp>
          <p:nvSpPr>
            <p:cNvPr id="14" name="Freeform 14"/>
            <p:cNvSpPr/>
            <p:nvPr/>
          </p:nvSpPr>
          <p:spPr>
            <a:xfrm>
              <a:off x="0" y="0"/>
              <a:ext cx="2240443" cy="638630"/>
            </a:xfrm>
            <a:custGeom>
              <a:avLst/>
              <a:gdLst/>
              <a:ahLst/>
              <a:cxnLst/>
              <a:rect l="l" t="t" r="r" b="b"/>
              <a:pathLst>
                <a:path w="2240443" h="638630">
                  <a:moveTo>
                    <a:pt x="2240443" y="638630"/>
                  </a:moveTo>
                  <a:lnTo>
                    <a:pt x="0" y="638630"/>
                  </a:lnTo>
                  <a:lnTo>
                    <a:pt x="0" y="0"/>
                  </a:lnTo>
                  <a:lnTo>
                    <a:pt x="2240443" y="0"/>
                  </a:lnTo>
                  <a:lnTo>
                    <a:pt x="2240443" y="638630"/>
                  </a:lnTo>
                  <a:close/>
                  <a:moveTo>
                    <a:pt x="12700" y="625930"/>
                  </a:moveTo>
                  <a:lnTo>
                    <a:pt x="2227743" y="625930"/>
                  </a:lnTo>
                  <a:lnTo>
                    <a:pt x="2227743" y="12700"/>
                  </a:lnTo>
                  <a:lnTo>
                    <a:pt x="12700" y="12700"/>
                  </a:lnTo>
                  <a:lnTo>
                    <a:pt x="12700" y="625930"/>
                  </a:lnTo>
                  <a:close/>
                </a:path>
              </a:pathLst>
            </a:custGeom>
            <a:solidFill>
              <a:srgbClr val="000000"/>
            </a:solidFill>
          </p:spPr>
        </p:sp>
      </p:grpSp>
      <p:sp>
        <p:nvSpPr>
          <p:cNvPr id="15" name="TextBox 15"/>
          <p:cNvSpPr txBox="1"/>
          <p:nvPr/>
        </p:nvSpPr>
        <p:spPr>
          <a:xfrm>
            <a:off x="10917116" y="1161547"/>
            <a:ext cx="5366420" cy="495300"/>
          </a:xfrm>
          <a:prstGeom prst="rect">
            <a:avLst/>
          </a:prstGeom>
        </p:spPr>
        <p:txBody>
          <a:bodyPr lIns="0" tIns="0" rIns="0" bIns="0" rtlCol="0" anchor="t">
            <a:spAutoFit/>
          </a:bodyPr>
          <a:lstStyle/>
          <a:p>
            <a:pPr marL="0" lvl="0" indent="0">
              <a:lnSpc>
                <a:spcPts val="3900"/>
              </a:lnSpc>
              <a:spcBef>
                <a:spcPct val="0"/>
              </a:spcBef>
            </a:pPr>
            <a:r>
              <a:rPr lang="en-US" sz="3000" spc="150">
                <a:solidFill>
                  <a:srgbClr val="FFFFFF"/>
                </a:solidFill>
                <a:latin typeface="Aileron Regular Bold"/>
              </a:rPr>
              <a:t>ENDOSCOPY</a:t>
            </a:r>
          </a:p>
        </p:txBody>
      </p:sp>
      <p:sp>
        <p:nvSpPr>
          <p:cNvPr id="16" name="TextBox 16"/>
          <p:cNvSpPr txBox="1"/>
          <p:nvPr/>
        </p:nvSpPr>
        <p:spPr>
          <a:xfrm>
            <a:off x="10917116" y="1823852"/>
            <a:ext cx="5366420" cy="779145"/>
          </a:xfrm>
          <a:prstGeom prst="rect">
            <a:avLst/>
          </a:prstGeom>
        </p:spPr>
        <p:txBody>
          <a:bodyPr lIns="0" tIns="0" rIns="0" bIns="0" rtlCol="0" anchor="t">
            <a:spAutoFit/>
          </a:bodyPr>
          <a:lstStyle/>
          <a:p>
            <a:pPr marL="518158" lvl="1" indent="-259079">
              <a:lnSpc>
                <a:spcPts val="3119"/>
              </a:lnSpc>
              <a:buFont typeface="Arial"/>
              <a:buChar char="•"/>
            </a:pPr>
            <a:r>
              <a:rPr lang="en-US" sz="2399" spc="119">
                <a:solidFill>
                  <a:srgbClr val="FFFFFF"/>
                </a:solidFill>
                <a:latin typeface="Aileron Regular"/>
              </a:rPr>
              <a:t>Endoscopy in the Resus Room shows gastric erosions only</a:t>
            </a:r>
          </a:p>
        </p:txBody>
      </p:sp>
      <p:sp>
        <p:nvSpPr>
          <p:cNvPr id="17" name="TextBox 17"/>
          <p:cNvSpPr txBox="1"/>
          <p:nvPr/>
        </p:nvSpPr>
        <p:spPr>
          <a:xfrm>
            <a:off x="10719051" y="3873337"/>
            <a:ext cx="5366420" cy="495300"/>
          </a:xfrm>
          <a:prstGeom prst="rect">
            <a:avLst/>
          </a:prstGeom>
        </p:spPr>
        <p:txBody>
          <a:bodyPr lIns="0" tIns="0" rIns="0" bIns="0" rtlCol="0" anchor="t">
            <a:spAutoFit/>
          </a:bodyPr>
          <a:lstStyle/>
          <a:p>
            <a:pPr marL="0" lvl="0" indent="0" algn="l">
              <a:lnSpc>
                <a:spcPts val="3900"/>
              </a:lnSpc>
              <a:spcBef>
                <a:spcPct val="0"/>
              </a:spcBef>
            </a:pPr>
            <a:r>
              <a:rPr lang="en-US" sz="3000" spc="150">
                <a:solidFill>
                  <a:srgbClr val="FFFFFF"/>
                </a:solidFill>
                <a:latin typeface="Aileron Regular Bold"/>
              </a:rPr>
              <a:t>CT SCAN</a:t>
            </a:r>
          </a:p>
        </p:txBody>
      </p:sp>
      <p:sp>
        <p:nvSpPr>
          <p:cNvPr id="18" name="TextBox 18"/>
          <p:cNvSpPr txBox="1"/>
          <p:nvPr/>
        </p:nvSpPr>
        <p:spPr>
          <a:xfrm>
            <a:off x="10535352" y="4322051"/>
            <a:ext cx="7177810" cy="1560195"/>
          </a:xfrm>
          <a:prstGeom prst="rect">
            <a:avLst/>
          </a:prstGeom>
        </p:spPr>
        <p:txBody>
          <a:bodyPr lIns="0" tIns="0" rIns="0" bIns="0" rtlCol="0" anchor="t">
            <a:spAutoFit/>
          </a:bodyPr>
          <a:lstStyle/>
          <a:p>
            <a:pPr marL="518158" lvl="1" indent="-259079">
              <a:lnSpc>
                <a:spcPts val="3119"/>
              </a:lnSpc>
              <a:buFont typeface="Arial"/>
              <a:buChar char="•"/>
            </a:pPr>
            <a:r>
              <a:rPr lang="en-US" sz="2399" spc="119">
                <a:solidFill>
                  <a:srgbClr val="FFFFFF"/>
                </a:solidFill>
                <a:latin typeface="Aileron Regular"/>
              </a:rPr>
              <a:t>Contrast CT scan shows no contrast extravasation</a:t>
            </a:r>
          </a:p>
          <a:p>
            <a:pPr marL="518158" lvl="1" indent="-259079">
              <a:lnSpc>
                <a:spcPts val="3119"/>
              </a:lnSpc>
              <a:buFont typeface="Arial"/>
              <a:buChar char="•"/>
            </a:pPr>
            <a:r>
              <a:rPr lang="en-US" sz="2399" spc="119">
                <a:solidFill>
                  <a:srgbClr val="FFFFFF"/>
                </a:solidFill>
                <a:latin typeface="Aileron Regular"/>
              </a:rPr>
              <a:t>Large bowel thickening consistent with colitis, possibly ischaemic</a:t>
            </a:r>
          </a:p>
        </p:txBody>
      </p:sp>
      <p:sp>
        <p:nvSpPr>
          <p:cNvPr id="19" name="TextBox 19"/>
          <p:cNvSpPr txBox="1"/>
          <p:nvPr/>
        </p:nvSpPr>
        <p:spPr>
          <a:xfrm>
            <a:off x="10719051" y="6793692"/>
            <a:ext cx="5366420" cy="495300"/>
          </a:xfrm>
          <a:prstGeom prst="rect">
            <a:avLst/>
          </a:prstGeom>
        </p:spPr>
        <p:txBody>
          <a:bodyPr lIns="0" tIns="0" rIns="0" bIns="0" rtlCol="0" anchor="t">
            <a:spAutoFit/>
          </a:bodyPr>
          <a:lstStyle/>
          <a:p>
            <a:pPr marL="0" lvl="0" indent="0" algn="l">
              <a:lnSpc>
                <a:spcPts val="3900"/>
              </a:lnSpc>
              <a:spcBef>
                <a:spcPct val="0"/>
              </a:spcBef>
            </a:pPr>
            <a:r>
              <a:rPr lang="en-US" sz="3000" spc="150">
                <a:solidFill>
                  <a:srgbClr val="000000"/>
                </a:solidFill>
                <a:latin typeface="Aileron Regular Bold"/>
              </a:rPr>
              <a:t>PATIENT CONDITION</a:t>
            </a:r>
          </a:p>
        </p:txBody>
      </p:sp>
      <p:sp>
        <p:nvSpPr>
          <p:cNvPr id="20" name="TextBox 20"/>
          <p:cNvSpPr txBox="1"/>
          <p:nvPr/>
        </p:nvSpPr>
        <p:spPr>
          <a:xfrm>
            <a:off x="10719051" y="7260417"/>
            <a:ext cx="6994111" cy="1560195"/>
          </a:xfrm>
          <a:prstGeom prst="rect">
            <a:avLst/>
          </a:prstGeom>
        </p:spPr>
        <p:txBody>
          <a:bodyPr lIns="0" tIns="0" rIns="0" bIns="0" rtlCol="0" anchor="t">
            <a:spAutoFit/>
          </a:bodyPr>
          <a:lstStyle/>
          <a:p>
            <a:pPr marL="518158" lvl="1" indent="-259079">
              <a:lnSpc>
                <a:spcPts val="3119"/>
              </a:lnSpc>
              <a:buFont typeface="Arial"/>
              <a:buChar char="•"/>
            </a:pPr>
            <a:r>
              <a:rPr lang="en-US" sz="2399" spc="119">
                <a:solidFill>
                  <a:srgbClr val="000000"/>
                </a:solidFill>
                <a:latin typeface="Aileron Regular"/>
              </a:rPr>
              <a:t>The patient's condition stabilised</a:t>
            </a:r>
          </a:p>
          <a:p>
            <a:pPr marL="518158" lvl="1" indent="-259079">
              <a:lnSpc>
                <a:spcPts val="3119"/>
              </a:lnSpc>
              <a:buFont typeface="Arial"/>
              <a:buChar char="•"/>
            </a:pPr>
            <a:r>
              <a:rPr lang="en-US" sz="2399" spc="119">
                <a:solidFill>
                  <a:srgbClr val="000000"/>
                </a:solidFill>
                <a:latin typeface="Aileron Regular"/>
              </a:rPr>
              <a:t>No further drop in haemoglobin</a:t>
            </a:r>
          </a:p>
          <a:p>
            <a:pPr marL="518158" lvl="1" indent="-259079">
              <a:lnSpc>
                <a:spcPts val="3119"/>
              </a:lnSpc>
              <a:buFont typeface="Arial"/>
              <a:buChar char="•"/>
            </a:pPr>
            <a:r>
              <a:rPr lang="en-US" sz="2399" spc="119">
                <a:solidFill>
                  <a:srgbClr val="000000"/>
                </a:solidFill>
                <a:latin typeface="Aileron Regular"/>
              </a:rPr>
              <a:t>Now approximately 6 hours post-arrival</a:t>
            </a:r>
          </a:p>
          <a:p>
            <a:pPr marL="518158" lvl="1" indent="-259079">
              <a:lnSpc>
                <a:spcPts val="3119"/>
              </a:lnSpc>
              <a:buFont typeface="Arial"/>
              <a:buChar char="•"/>
            </a:pPr>
            <a:r>
              <a:rPr lang="en-US" sz="2399" spc="119">
                <a:solidFill>
                  <a:srgbClr val="000000"/>
                </a:solidFill>
                <a:latin typeface="Aileron Regular"/>
              </a:rPr>
              <a:t>Taken to Critical Care</a:t>
            </a:r>
          </a:p>
        </p:txBody>
      </p:sp>
      <p:grpSp>
        <p:nvGrpSpPr>
          <p:cNvPr id="22" name="Group 22"/>
          <p:cNvGrpSpPr>
            <a:grpSpLocks noChangeAspect="1"/>
          </p:cNvGrpSpPr>
          <p:nvPr/>
        </p:nvGrpSpPr>
        <p:grpSpPr>
          <a:xfrm>
            <a:off x="8647199" y="419100"/>
            <a:ext cx="2071851" cy="2071851"/>
            <a:chOff x="0" y="0"/>
            <a:chExt cx="495300" cy="495300"/>
          </a:xfrm>
        </p:grpSpPr>
        <p:sp>
          <p:nvSpPr>
            <p:cNvPr id="23" name="Freeform 2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4" name="Freeform 2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sp>
        <p:nvSpPr>
          <p:cNvPr id="25" name="TextBox 25"/>
          <p:cNvSpPr txBox="1"/>
          <p:nvPr/>
        </p:nvSpPr>
        <p:spPr>
          <a:xfrm>
            <a:off x="9212863" y="782327"/>
            <a:ext cx="839338" cy="1435254"/>
          </a:xfrm>
          <a:prstGeom prst="rect">
            <a:avLst/>
          </a:prstGeom>
        </p:spPr>
        <p:txBody>
          <a:bodyPr lIns="0" tIns="0" rIns="0" bIns="0" rtlCol="0" anchor="t">
            <a:spAutoFit/>
          </a:bodyPr>
          <a:lstStyle/>
          <a:p>
            <a:pPr marL="0" lvl="0" indent="0" algn="ctr">
              <a:lnSpc>
                <a:spcPts val="10756"/>
              </a:lnSpc>
              <a:spcBef>
                <a:spcPct val="0"/>
              </a:spcBef>
            </a:pPr>
            <a:r>
              <a:rPr lang="en-US" sz="10756" spc="537" dirty="0">
                <a:solidFill>
                  <a:srgbClr val="000000"/>
                </a:solidFill>
                <a:latin typeface="Aileron Heavy"/>
              </a:rPr>
              <a:t>1</a:t>
            </a:r>
          </a:p>
        </p:txBody>
      </p:sp>
      <p:grpSp>
        <p:nvGrpSpPr>
          <p:cNvPr id="26" name="Group 26"/>
          <p:cNvGrpSpPr>
            <a:grpSpLocks noChangeAspect="1"/>
          </p:cNvGrpSpPr>
          <p:nvPr/>
        </p:nvGrpSpPr>
        <p:grpSpPr>
          <a:xfrm>
            <a:off x="8539456" y="3314700"/>
            <a:ext cx="2071851" cy="2071851"/>
            <a:chOff x="0" y="0"/>
            <a:chExt cx="495300" cy="495300"/>
          </a:xfrm>
        </p:grpSpPr>
        <p:sp>
          <p:nvSpPr>
            <p:cNvPr id="27" name="Freeform 2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28" name="Freeform 2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sp>
        <p:nvSpPr>
          <p:cNvPr id="29" name="TextBox 29"/>
          <p:cNvSpPr txBox="1"/>
          <p:nvPr/>
        </p:nvSpPr>
        <p:spPr>
          <a:xfrm>
            <a:off x="9169511" y="3708286"/>
            <a:ext cx="839338" cy="1435254"/>
          </a:xfrm>
          <a:prstGeom prst="rect">
            <a:avLst/>
          </a:prstGeom>
        </p:spPr>
        <p:txBody>
          <a:bodyPr lIns="0" tIns="0" rIns="0" bIns="0" rtlCol="0" anchor="t">
            <a:spAutoFit/>
          </a:bodyPr>
          <a:lstStyle/>
          <a:p>
            <a:pPr marL="0" lvl="0" indent="0" algn="ctr">
              <a:lnSpc>
                <a:spcPts val="10756"/>
              </a:lnSpc>
              <a:spcBef>
                <a:spcPct val="0"/>
              </a:spcBef>
            </a:pPr>
            <a:r>
              <a:rPr lang="en-US" sz="10756" spc="537">
                <a:solidFill>
                  <a:srgbClr val="000000"/>
                </a:solidFill>
                <a:latin typeface="Aileron Heavy"/>
              </a:rPr>
              <a:t>2</a:t>
            </a:r>
          </a:p>
        </p:txBody>
      </p:sp>
      <p:grpSp>
        <p:nvGrpSpPr>
          <p:cNvPr id="30" name="Group 30"/>
          <p:cNvGrpSpPr>
            <a:grpSpLocks noChangeAspect="1"/>
          </p:cNvGrpSpPr>
          <p:nvPr/>
        </p:nvGrpSpPr>
        <p:grpSpPr>
          <a:xfrm>
            <a:off x="8539456" y="6210300"/>
            <a:ext cx="2071851" cy="2071851"/>
            <a:chOff x="0" y="0"/>
            <a:chExt cx="495300" cy="495300"/>
          </a:xfrm>
        </p:grpSpPr>
        <p:sp>
          <p:nvSpPr>
            <p:cNvPr id="31" name="Freeform 31"/>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000000"/>
            </a:solidFill>
          </p:spPr>
        </p:sp>
        <p:sp>
          <p:nvSpPr>
            <p:cNvPr id="32" name="Freeform 32"/>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FFFFF"/>
            </a:solidFill>
          </p:spPr>
        </p:sp>
      </p:grpSp>
      <p:sp>
        <p:nvSpPr>
          <p:cNvPr id="33" name="TextBox 33"/>
          <p:cNvSpPr txBox="1"/>
          <p:nvPr/>
        </p:nvSpPr>
        <p:spPr>
          <a:xfrm>
            <a:off x="9179036" y="6628611"/>
            <a:ext cx="839338" cy="1435254"/>
          </a:xfrm>
          <a:prstGeom prst="rect">
            <a:avLst/>
          </a:prstGeom>
        </p:spPr>
        <p:txBody>
          <a:bodyPr lIns="0" tIns="0" rIns="0" bIns="0" rtlCol="0" anchor="t">
            <a:spAutoFit/>
          </a:bodyPr>
          <a:lstStyle/>
          <a:p>
            <a:pPr marL="0" lvl="0" indent="0" algn="ctr">
              <a:lnSpc>
                <a:spcPts val="10756"/>
              </a:lnSpc>
              <a:spcBef>
                <a:spcPct val="0"/>
              </a:spcBef>
            </a:pPr>
            <a:r>
              <a:rPr lang="en-US" sz="10756" spc="537">
                <a:solidFill>
                  <a:srgbClr val="000000"/>
                </a:solidFill>
                <a:latin typeface="Aileron Heavy"/>
              </a:rPr>
              <a:t>3</a:t>
            </a:r>
          </a:p>
        </p:txBody>
      </p:sp>
      <p:pic>
        <p:nvPicPr>
          <p:cNvPr id="34" name="Picture 33" descr="Logo&#10;&#10;Description automatically generated">
            <a:extLst>
              <a:ext uri="{FF2B5EF4-FFF2-40B4-BE49-F238E27FC236}">
                <a16:creationId xmlns:a16="http://schemas.microsoft.com/office/drawing/2014/main" id="{036AB7F9-F06D-84BC-EF1E-9CCE299C6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9836" y="9334638"/>
            <a:ext cx="2869823" cy="768592"/>
          </a:xfrm>
          <a:prstGeom prst="rect">
            <a:avLst/>
          </a:prstGeom>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415</Words>
  <Application>Microsoft Office PowerPoint</Application>
  <PresentationFormat>Custom</PresentationFormat>
  <Paragraphs>82</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Aileron Heavy</vt:lpstr>
      <vt:lpstr>Bebas Neue Bold</vt:lpstr>
      <vt:lpstr>Roboto</vt:lpstr>
      <vt:lpstr>Aileron Regular Italics</vt:lpstr>
      <vt:lpstr>Calibri</vt:lpstr>
      <vt:lpstr>Aileron Regular Bold</vt:lpstr>
      <vt:lpstr>Arial</vt:lpstr>
      <vt:lpstr>Aileron Regular</vt:lpstr>
      <vt:lpstr>Bebas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2022-11-01T13:44:30Z</dcterms:created>
  <dcterms:modified xsi:type="dcterms:W3CDTF">2022-11-01T13:46:59Z</dcterms:modified>
  <dc:identifier/>
</cp:coreProperties>
</file>