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2"/>
  </p:notesMasterIdLst>
  <p:sldIdLst>
    <p:sldId id="256" r:id="rId2"/>
    <p:sldId id="272" r:id="rId3"/>
    <p:sldId id="271" r:id="rId4"/>
    <p:sldId id="257" r:id="rId5"/>
    <p:sldId id="258" r:id="rId6"/>
    <p:sldId id="259" r:id="rId7"/>
    <p:sldId id="260" r:id="rId8"/>
    <p:sldId id="261" r:id="rId9"/>
    <p:sldId id="262" r:id="rId10"/>
    <p:sldId id="263" r:id="rId11"/>
  </p:sldIdLst>
  <p:sldSz cx="18288000" cy="10287000"/>
  <p:notesSz cx="6858000" cy="9144000"/>
  <p:embeddedFontLst>
    <p:embeddedFont>
      <p:font typeface="Aileron Regular" panose="020B0604020202020204" charset="0"/>
      <p:regular r:id="rId13"/>
    </p:embeddedFont>
    <p:embeddedFont>
      <p:font typeface="Aileron Regular Bold" panose="020B0604020202020204" charset="0"/>
      <p:regular r:id="rId14"/>
      <p:bold r:id="rId15"/>
    </p:embeddedFont>
    <p:embeddedFont>
      <p:font typeface="Aileron Regular Italics" panose="020B0604020202020204" charset="0"/>
      <p:regular r:id="rId16"/>
      <p:italic r:id="rId17"/>
    </p:embeddedFont>
    <p:embeddedFont>
      <p:font typeface="Bebas Neue" panose="020B0606020202050201" pitchFamily="34" charset="0"/>
      <p:regular r:id="rId18"/>
    </p:embeddedFont>
    <p:embeddedFont>
      <p:font typeface="Bebas Neue Bold" panose="020B0604020202020204" charset="0"/>
      <p:regular r:id="rId19"/>
      <p:bold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8448" userDrawn="1">
          <p15:clr>
            <a:srgbClr val="A4A3A4"/>
          </p15:clr>
        </p15:guide>
        <p15:guide id="4" orient="horz" pos="190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487"/>
    <a:srgbClr val="BE3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39" autoAdjust="0"/>
    <p:restoredTop sz="94807" autoAdjust="0"/>
  </p:normalViewPr>
  <p:slideViewPr>
    <p:cSldViewPr>
      <p:cViewPr varScale="1">
        <p:scale>
          <a:sx n="50" d="100"/>
          <a:sy n="50" d="100"/>
        </p:scale>
        <p:origin x="90" y="660"/>
      </p:cViewPr>
      <p:guideLst>
        <p:guide pos="8448"/>
        <p:guide orient="horz" pos="190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693999" y="-1693999"/>
            <a:ext cx="10287000" cy="13674998"/>
            <a:chOff x="0" y="0"/>
            <a:chExt cx="5080000" cy="6753085"/>
          </a:xfrm>
        </p:grpSpPr>
        <p:sp>
          <p:nvSpPr>
            <p:cNvPr id="3" name="Freeform 3"/>
            <p:cNvSpPr/>
            <p:nvPr/>
          </p:nvSpPr>
          <p:spPr>
            <a:xfrm>
              <a:off x="0" y="1243330"/>
              <a:ext cx="5080000" cy="5509755"/>
            </a:xfrm>
            <a:custGeom>
              <a:avLst/>
              <a:gdLst/>
              <a:ahLst/>
              <a:cxnLst/>
              <a:rect l="l" t="t" r="r" b="b"/>
              <a:pathLst>
                <a:path w="5080000" h="5509755">
                  <a:moveTo>
                    <a:pt x="5080000" y="1466850"/>
                  </a:moveTo>
                  <a:lnTo>
                    <a:pt x="5080000" y="5509755"/>
                  </a:lnTo>
                  <a:lnTo>
                    <a:pt x="0" y="5509755"/>
                  </a:lnTo>
                  <a:lnTo>
                    <a:pt x="0" y="1466850"/>
                  </a:lnTo>
                  <a:lnTo>
                    <a:pt x="2540000" y="0"/>
                  </a:lnTo>
                  <a:close/>
                </a:path>
              </a:pathLst>
            </a:custGeom>
            <a:solidFill>
              <a:srgbClr val="B2252A"/>
            </a:solidFill>
          </p:spPr>
        </p:sp>
        <p:sp>
          <p:nvSpPr>
            <p:cNvPr id="4" name="Freeform 4"/>
            <p:cNvSpPr/>
            <p:nvPr/>
          </p:nvSpPr>
          <p:spPr>
            <a:xfrm>
              <a:off x="0" y="0"/>
              <a:ext cx="5080000" cy="2710180"/>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BD5357"/>
            </a:solidFill>
          </p:spPr>
        </p:sp>
      </p:grpSp>
      <p:sp>
        <p:nvSpPr>
          <p:cNvPr id="10" name="TextBox 10"/>
          <p:cNvSpPr txBox="1"/>
          <p:nvPr/>
        </p:nvSpPr>
        <p:spPr>
          <a:xfrm>
            <a:off x="264742" y="2238072"/>
            <a:ext cx="10906705" cy="4778978"/>
          </a:xfrm>
          <a:prstGeom prst="rect">
            <a:avLst/>
          </a:prstGeom>
        </p:spPr>
        <p:txBody>
          <a:bodyPr lIns="0" tIns="0" rIns="0" bIns="0" rtlCol="0" anchor="t">
            <a:spAutoFit/>
          </a:bodyPr>
          <a:lstStyle/>
          <a:p>
            <a:pPr>
              <a:lnSpc>
                <a:spcPts val="12741"/>
              </a:lnSpc>
            </a:pPr>
            <a:r>
              <a:rPr lang="en-US" sz="9101" dirty="0">
                <a:solidFill>
                  <a:srgbClr val="FFFFFF"/>
                </a:solidFill>
                <a:latin typeface="Bebas Neue Bold"/>
              </a:rPr>
              <a:t>Life-Threatening GI Bleeds and Anticoagulation Reversal in the ED</a:t>
            </a:r>
          </a:p>
        </p:txBody>
      </p:sp>
      <p:sp>
        <p:nvSpPr>
          <p:cNvPr id="11" name="TextBox 11"/>
          <p:cNvSpPr txBox="1"/>
          <p:nvPr/>
        </p:nvSpPr>
        <p:spPr>
          <a:xfrm>
            <a:off x="264741" y="7137121"/>
            <a:ext cx="8767333" cy="1477328"/>
          </a:xfrm>
          <a:prstGeom prst="rect">
            <a:avLst/>
          </a:prstGeom>
        </p:spPr>
        <p:txBody>
          <a:bodyPr wrap="square" lIns="0" tIns="0" rIns="0" bIns="0" rtlCol="0" anchor="t">
            <a:spAutoFit/>
          </a:bodyPr>
          <a:lstStyle/>
          <a:p>
            <a:r>
              <a:rPr lang="en-US" sz="3200" dirty="0">
                <a:solidFill>
                  <a:srgbClr val="F2F0F4"/>
                </a:solidFill>
                <a:latin typeface="Aileron Regular Italics"/>
              </a:rPr>
              <a:t>Richard Body, MB ChB, PhD</a:t>
            </a:r>
          </a:p>
          <a:p>
            <a:r>
              <a:rPr lang="en-US" sz="3200" dirty="0">
                <a:solidFill>
                  <a:srgbClr val="F2F0F4"/>
                </a:solidFill>
                <a:latin typeface="Aileron Regular Italics"/>
              </a:rPr>
              <a:t>University of Manchester</a:t>
            </a:r>
          </a:p>
          <a:p>
            <a:r>
              <a:rPr lang="en-US" sz="3200" dirty="0">
                <a:solidFill>
                  <a:srgbClr val="F2F0F4"/>
                </a:solidFill>
                <a:latin typeface="Aileron Regular Italics"/>
              </a:rPr>
              <a:t>Manchester, United Kingdom</a:t>
            </a:r>
          </a:p>
        </p:txBody>
      </p:sp>
      <p:sp>
        <p:nvSpPr>
          <p:cNvPr id="6" name="Freeform 6"/>
          <p:cNvSpPr/>
          <p:nvPr/>
        </p:nvSpPr>
        <p:spPr>
          <a:xfrm>
            <a:off x="10850202" y="332982"/>
            <a:ext cx="7026058" cy="9638235"/>
          </a:xfrm>
          <a:custGeom>
            <a:avLst/>
            <a:gdLst/>
            <a:ahLst/>
            <a:cxnLst/>
            <a:rect l="l" t="t" r="r" b="b"/>
            <a:pathLst>
              <a:path w="4591050" h="6297930">
                <a:moveTo>
                  <a:pt x="3148330" y="1708150"/>
                </a:moveTo>
                <a:cubicBezTo>
                  <a:pt x="2754630" y="1708150"/>
                  <a:pt x="2396490" y="1866900"/>
                  <a:pt x="2136140" y="2124710"/>
                </a:cubicBezTo>
                <a:lnTo>
                  <a:pt x="1611630" y="1600200"/>
                </a:lnTo>
                <a:cubicBezTo>
                  <a:pt x="1778000" y="1430020"/>
                  <a:pt x="1882140" y="1197610"/>
                  <a:pt x="1882140" y="941070"/>
                </a:cubicBezTo>
                <a:cubicBezTo>
                  <a:pt x="1882140" y="421640"/>
                  <a:pt x="1459230" y="0"/>
                  <a:pt x="941070" y="0"/>
                </a:cubicBezTo>
                <a:cubicBezTo>
                  <a:pt x="422910" y="0"/>
                  <a:pt x="0" y="421640"/>
                  <a:pt x="0" y="941070"/>
                </a:cubicBezTo>
                <a:cubicBezTo>
                  <a:pt x="0" y="1459230"/>
                  <a:pt x="421640" y="1882140"/>
                  <a:pt x="941070" y="1882140"/>
                </a:cubicBezTo>
                <a:cubicBezTo>
                  <a:pt x="1160780" y="1882140"/>
                  <a:pt x="1362710" y="1805940"/>
                  <a:pt x="1524000" y="1678940"/>
                </a:cubicBezTo>
                <a:lnTo>
                  <a:pt x="2056130" y="2211070"/>
                </a:lnTo>
                <a:cubicBezTo>
                  <a:pt x="1838960" y="2463800"/>
                  <a:pt x="1708150" y="2791460"/>
                  <a:pt x="1708150" y="3148330"/>
                </a:cubicBezTo>
                <a:cubicBezTo>
                  <a:pt x="1708150" y="3549650"/>
                  <a:pt x="1873250" y="3914140"/>
                  <a:pt x="2139950" y="4175760"/>
                </a:cubicBezTo>
                <a:lnTo>
                  <a:pt x="1614170" y="4701540"/>
                </a:lnTo>
                <a:cubicBezTo>
                  <a:pt x="1442720" y="4526280"/>
                  <a:pt x="1203960" y="4417060"/>
                  <a:pt x="941070" y="4417060"/>
                </a:cubicBezTo>
                <a:cubicBezTo>
                  <a:pt x="421640" y="4415790"/>
                  <a:pt x="0" y="4838700"/>
                  <a:pt x="0" y="5356860"/>
                </a:cubicBezTo>
                <a:cubicBezTo>
                  <a:pt x="0" y="5875020"/>
                  <a:pt x="421640" y="6297930"/>
                  <a:pt x="941070" y="6297930"/>
                </a:cubicBezTo>
                <a:cubicBezTo>
                  <a:pt x="1459230" y="6297930"/>
                  <a:pt x="1882140" y="5876290"/>
                  <a:pt x="1882140" y="5356860"/>
                </a:cubicBezTo>
                <a:cubicBezTo>
                  <a:pt x="1882140" y="5144770"/>
                  <a:pt x="1811020" y="4947920"/>
                  <a:pt x="1692910" y="4790440"/>
                </a:cubicBezTo>
                <a:lnTo>
                  <a:pt x="2228850" y="4254500"/>
                </a:lnTo>
                <a:cubicBezTo>
                  <a:pt x="2479040" y="4462780"/>
                  <a:pt x="2800350" y="4588509"/>
                  <a:pt x="3150870" y="4588509"/>
                </a:cubicBezTo>
                <a:cubicBezTo>
                  <a:pt x="3945890" y="4588509"/>
                  <a:pt x="4591050" y="3942080"/>
                  <a:pt x="4591050" y="3148330"/>
                </a:cubicBezTo>
                <a:cubicBezTo>
                  <a:pt x="4589780" y="2354580"/>
                  <a:pt x="3943350" y="1708150"/>
                  <a:pt x="3148330" y="1708150"/>
                </a:cubicBezTo>
                <a:close/>
              </a:path>
            </a:pathLst>
          </a:custGeom>
          <a:solidFill>
            <a:srgbClr val="246487"/>
          </a:solidFill>
          <a:ln>
            <a:noFill/>
          </a:ln>
        </p:spPr>
      </p:sp>
      <p:sp>
        <p:nvSpPr>
          <p:cNvPr id="7" name="Freeform 7"/>
          <p:cNvSpPr/>
          <p:nvPr/>
        </p:nvSpPr>
        <p:spPr>
          <a:xfrm>
            <a:off x="11030955" y="7271578"/>
            <a:ext cx="2518885" cy="2518885"/>
          </a:xfrm>
          <a:custGeom>
            <a:avLst/>
            <a:gdLst/>
            <a:ahLst/>
            <a:cxnLst/>
            <a:rect l="l" t="t" r="r" b="b"/>
            <a:pathLst>
              <a:path w="1645920" h="1645920">
                <a:moveTo>
                  <a:pt x="822960" y="1645920"/>
                </a:moveTo>
                <a:cubicBezTo>
                  <a:pt x="369570" y="1645920"/>
                  <a:pt x="0" y="1277620"/>
                  <a:pt x="0" y="822960"/>
                </a:cubicBezTo>
                <a:cubicBezTo>
                  <a:pt x="0" y="368300"/>
                  <a:pt x="368300" y="0"/>
                  <a:pt x="822960" y="0"/>
                </a:cubicBezTo>
                <a:cubicBezTo>
                  <a:pt x="1276350" y="0"/>
                  <a:pt x="1645920" y="368300"/>
                  <a:pt x="1645920" y="822960"/>
                </a:cubicBezTo>
                <a:cubicBezTo>
                  <a:pt x="1645920" y="1277620"/>
                  <a:pt x="1276350" y="1645920"/>
                  <a:pt x="822960" y="1645920"/>
                </a:cubicBezTo>
                <a:close/>
              </a:path>
            </a:pathLst>
          </a:custGeom>
          <a:blipFill>
            <a:blip r:embed="rId2"/>
            <a:stretch>
              <a:fillRect l="-24999" r="-25000"/>
            </a:stretch>
          </a:blipFill>
        </p:spPr>
      </p:sp>
      <p:sp>
        <p:nvSpPr>
          <p:cNvPr id="8" name="Freeform 8"/>
          <p:cNvSpPr/>
          <p:nvPr/>
        </p:nvSpPr>
        <p:spPr>
          <a:xfrm>
            <a:off x="11030955" y="513735"/>
            <a:ext cx="2518885" cy="2516942"/>
          </a:xfrm>
          <a:custGeom>
            <a:avLst/>
            <a:gdLst/>
            <a:ahLst/>
            <a:cxnLst/>
            <a:rect l="l" t="t" r="r" b="b"/>
            <a:pathLst>
              <a:path w="1645920" h="1644650">
                <a:moveTo>
                  <a:pt x="0" y="822960"/>
                </a:moveTo>
                <a:cubicBezTo>
                  <a:pt x="0" y="369570"/>
                  <a:pt x="368300" y="0"/>
                  <a:pt x="822960" y="0"/>
                </a:cubicBezTo>
                <a:cubicBezTo>
                  <a:pt x="1276350" y="0"/>
                  <a:pt x="1645920" y="368300"/>
                  <a:pt x="1645920" y="822960"/>
                </a:cubicBezTo>
                <a:cubicBezTo>
                  <a:pt x="1645920" y="1060450"/>
                  <a:pt x="1544320" y="1273810"/>
                  <a:pt x="1384300" y="1423670"/>
                </a:cubicBezTo>
                <a:cubicBezTo>
                  <a:pt x="1377950" y="1426210"/>
                  <a:pt x="1371600" y="1430020"/>
                  <a:pt x="1366520" y="1436370"/>
                </a:cubicBezTo>
                <a:cubicBezTo>
                  <a:pt x="1362710" y="1440180"/>
                  <a:pt x="1360170" y="1443990"/>
                  <a:pt x="1357630" y="1447800"/>
                </a:cubicBezTo>
                <a:cubicBezTo>
                  <a:pt x="1214120" y="1569720"/>
                  <a:pt x="1027430" y="1644650"/>
                  <a:pt x="824230" y="1644650"/>
                </a:cubicBezTo>
                <a:cubicBezTo>
                  <a:pt x="369570" y="1644650"/>
                  <a:pt x="0" y="1276350"/>
                  <a:pt x="0" y="822960"/>
                </a:cubicBezTo>
                <a:close/>
              </a:path>
            </a:pathLst>
          </a:custGeom>
          <a:blipFill>
            <a:blip r:embed="rId3"/>
            <a:stretch>
              <a:fillRect l="-24988" r="-24988"/>
            </a:stretch>
          </a:blipFill>
        </p:spPr>
      </p:sp>
      <p:sp>
        <p:nvSpPr>
          <p:cNvPr id="9" name="Freeform 9"/>
          <p:cNvSpPr/>
          <p:nvPr/>
        </p:nvSpPr>
        <p:spPr>
          <a:xfrm>
            <a:off x="13645076" y="3129800"/>
            <a:ext cx="4046543" cy="4046543"/>
          </a:xfrm>
          <a:custGeom>
            <a:avLst/>
            <a:gdLst/>
            <a:ahLst/>
            <a:cxnLst/>
            <a:rect l="l" t="t" r="r" b="b"/>
            <a:pathLst>
              <a:path w="2644140" h="2644140">
                <a:moveTo>
                  <a:pt x="1322070" y="2644140"/>
                </a:moveTo>
                <a:cubicBezTo>
                  <a:pt x="593090" y="2644140"/>
                  <a:pt x="0" y="2051050"/>
                  <a:pt x="0" y="1322070"/>
                </a:cubicBezTo>
                <a:cubicBezTo>
                  <a:pt x="0" y="593090"/>
                  <a:pt x="593090" y="0"/>
                  <a:pt x="1322070" y="0"/>
                </a:cubicBezTo>
                <a:cubicBezTo>
                  <a:pt x="2051050" y="0"/>
                  <a:pt x="2644140" y="593090"/>
                  <a:pt x="2644140" y="1322070"/>
                </a:cubicBezTo>
                <a:cubicBezTo>
                  <a:pt x="2644140" y="2051050"/>
                  <a:pt x="2052320" y="2644140"/>
                  <a:pt x="1322070" y="2644140"/>
                </a:cubicBezTo>
                <a:close/>
              </a:path>
            </a:pathLst>
          </a:custGeom>
          <a:blipFill>
            <a:blip r:embed="rId4"/>
            <a:stretch>
              <a:fillRect l="-19747" r="-19747"/>
            </a:stretch>
          </a:blipFill>
        </p:spPr>
      </p:sp>
      <p:pic>
        <p:nvPicPr>
          <p:cNvPr id="19" name="Picture 18" descr="Graphical user interface, application&#10;&#10;Description automatically generated with medium confidence">
            <a:extLst>
              <a:ext uri="{FF2B5EF4-FFF2-40B4-BE49-F238E27FC236}">
                <a16:creationId xmlns:a16="http://schemas.microsoft.com/office/drawing/2014/main" id="{25A38B3F-6B6A-D481-D9D1-F107572167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045" y="190500"/>
            <a:ext cx="4535859" cy="1345179"/>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0F4"/>
        </a:solidFill>
        <a:effectLst/>
      </p:bgPr>
    </p:bg>
    <p:spTree>
      <p:nvGrpSpPr>
        <p:cNvPr id="1" name=""/>
        <p:cNvGrpSpPr/>
        <p:nvPr/>
      </p:nvGrpSpPr>
      <p:grpSpPr>
        <a:xfrm>
          <a:off x="0" y="0"/>
          <a:ext cx="0" cy="0"/>
          <a:chOff x="0" y="0"/>
          <a:chExt cx="0" cy="0"/>
        </a:xfrm>
      </p:grpSpPr>
      <p:grpSp>
        <p:nvGrpSpPr>
          <p:cNvPr id="2" name="Group 2"/>
          <p:cNvGrpSpPr/>
          <p:nvPr/>
        </p:nvGrpSpPr>
        <p:grpSpPr>
          <a:xfrm>
            <a:off x="6715910" y="4409069"/>
            <a:ext cx="5046679" cy="4510079"/>
            <a:chOff x="0" y="0"/>
            <a:chExt cx="1448867" cy="1294813"/>
          </a:xfrm>
        </p:grpSpPr>
        <p:sp>
          <p:nvSpPr>
            <p:cNvPr id="3" name="Freeform 3"/>
            <p:cNvSpPr/>
            <p:nvPr/>
          </p:nvSpPr>
          <p:spPr>
            <a:xfrm>
              <a:off x="48260" y="48260"/>
              <a:ext cx="1400607" cy="1246553"/>
            </a:xfrm>
            <a:custGeom>
              <a:avLst/>
              <a:gdLst/>
              <a:ahLst/>
              <a:cxnLst/>
              <a:rect l="l" t="t" r="r" b="b"/>
              <a:pathLst>
                <a:path w="1400607" h="1246553">
                  <a:moveTo>
                    <a:pt x="0" y="0"/>
                  </a:moveTo>
                  <a:lnTo>
                    <a:pt x="1400607" y="0"/>
                  </a:lnTo>
                  <a:lnTo>
                    <a:pt x="1400607" y="1246553"/>
                  </a:lnTo>
                  <a:lnTo>
                    <a:pt x="0" y="1246553"/>
                  </a:lnTo>
                  <a:close/>
                </a:path>
              </a:pathLst>
            </a:custGeom>
            <a:solidFill>
              <a:srgbClr val="000000"/>
            </a:solidFill>
          </p:spPr>
        </p:sp>
        <p:sp>
          <p:nvSpPr>
            <p:cNvPr id="4" name="Freeform 4"/>
            <p:cNvSpPr/>
            <p:nvPr/>
          </p:nvSpPr>
          <p:spPr>
            <a:xfrm>
              <a:off x="6350" y="6350"/>
              <a:ext cx="1400607" cy="1246553"/>
            </a:xfrm>
            <a:custGeom>
              <a:avLst/>
              <a:gdLst/>
              <a:ahLst/>
              <a:cxnLst/>
              <a:rect l="l" t="t" r="r" b="b"/>
              <a:pathLst>
                <a:path w="1400607" h="1246553">
                  <a:moveTo>
                    <a:pt x="0" y="0"/>
                  </a:moveTo>
                  <a:lnTo>
                    <a:pt x="1400607" y="0"/>
                  </a:lnTo>
                  <a:lnTo>
                    <a:pt x="1400607" y="1246553"/>
                  </a:lnTo>
                  <a:lnTo>
                    <a:pt x="0" y="1246553"/>
                  </a:lnTo>
                  <a:close/>
                </a:path>
              </a:pathLst>
            </a:custGeom>
            <a:solidFill>
              <a:srgbClr val="B2252A"/>
            </a:solidFill>
          </p:spPr>
        </p:sp>
        <p:sp>
          <p:nvSpPr>
            <p:cNvPr id="5" name="Freeform 5"/>
            <p:cNvSpPr/>
            <p:nvPr/>
          </p:nvSpPr>
          <p:spPr>
            <a:xfrm>
              <a:off x="0" y="0"/>
              <a:ext cx="1413307" cy="1259253"/>
            </a:xfrm>
            <a:custGeom>
              <a:avLst/>
              <a:gdLst/>
              <a:ahLst/>
              <a:cxnLst/>
              <a:rect l="l" t="t" r="r" b="b"/>
              <a:pathLst>
                <a:path w="1413307" h="1259253">
                  <a:moveTo>
                    <a:pt x="1413307" y="1259253"/>
                  </a:moveTo>
                  <a:lnTo>
                    <a:pt x="0" y="1259253"/>
                  </a:lnTo>
                  <a:lnTo>
                    <a:pt x="0" y="0"/>
                  </a:lnTo>
                  <a:lnTo>
                    <a:pt x="1413307" y="0"/>
                  </a:lnTo>
                  <a:lnTo>
                    <a:pt x="1413307" y="1259253"/>
                  </a:lnTo>
                  <a:close/>
                  <a:moveTo>
                    <a:pt x="12700" y="1246553"/>
                  </a:moveTo>
                  <a:lnTo>
                    <a:pt x="1400607" y="1246553"/>
                  </a:lnTo>
                  <a:lnTo>
                    <a:pt x="1400607" y="12700"/>
                  </a:lnTo>
                  <a:lnTo>
                    <a:pt x="12700" y="12700"/>
                  </a:lnTo>
                  <a:lnTo>
                    <a:pt x="12700" y="1246553"/>
                  </a:lnTo>
                  <a:close/>
                </a:path>
              </a:pathLst>
            </a:custGeom>
            <a:solidFill>
              <a:srgbClr val="000000"/>
            </a:solidFill>
          </p:spPr>
        </p:sp>
      </p:grpSp>
      <p:grpSp>
        <p:nvGrpSpPr>
          <p:cNvPr id="6" name="Group 6"/>
          <p:cNvGrpSpPr/>
          <p:nvPr/>
        </p:nvGrpSpPr>
        <p:grpSpPr>
          <a:xfrm>
            <a:off x="12403121" y="4409069"/>
            <a:ext cx="5046679" cy="4510079"/>
            <a:chOff x="0" y="0"/>
            <a:chExt cx="1448867" cy="1294813"/>
          </a:xfrm>
        </p:grpSpPr>
        <p:sp>
          <p:nvSpPr>
            <p:cNvPr id="7" name="Freeform 7"/>
            <p:cNvSpPr/>
            <p:nvPr/>
          </p:nvSpPr>
          <p:spPr>
            <a:xfrm>
              <a:off x="48260" y="48260"/>
              <a:ext cx="1400607" cy="1246553"/>
            </a:xfrm>
            <a:custGeom>
              <a:avLst/>
              <a:gdLst/>
              <a:ahLst/>
              <a:cxnLst/>
              <a:rect l="l" t="t" r="r" b="b"/>
              <a:pathLst>
                <a:path w="1400607" h="1246553">
                  <a:moveTo>
                    <a:pt x="0" y="0"/>
                  </a:moveTo>
                  <a:lnTo>
                    <a:pt x="1400607" y="0"/>
                  </a:lnTo>
                  <a:lnTo>
                    <a:pt x="1400607" y="1246553"/>
                  </a:lnTo>
                  <a:lnTo>
                    <a:pt x="0" y="1246553"/>
                  </a:lnTo>
                  <a:close/>
                </a:path>
              </a:pathLst>
            </a:custGeom>
            <a:solidFill>
              <a:srgbClr val="000000"/>
            </a:solidFill>
          </p:spPr>
        </p:sp>
        <p:sp>
          <p:nvSpPr>
            <p:cNvPr id="8" name="Freeform 8"/>
            <p:cNvSpPr/>
            <p:nvPr/>
          </p:nvSpPr>
          <p:spPr>
            <a:xfrm>
              <a:off x="6350" y="6350"/>
              <a:ext cx="1400607" cy="1246553"/>
            </a:xfrm>
            <a:custGeom>
              <a:avLst/>
              <a:gdLst/>
              <a:ahLst/>
              <a:cxnLst/>
              <a:rect l="l" t="t" r="r" b="b"/>
              <a:pathLst>
                <a:path w="1400607" h="1246553">
                  <a:moveTo>
                    <a:pt x="0" y="0"/>
                  </a:moveTo>
                  <a:lnTo>
                    <a:pt x="1400607" y="0"/>
                  </a:lnTo>
                  <a:lnTo>
                    <a:pt x="1400607" y="1246553"/>
                  </a:lnTo>
                  <a:lnTo>
                    <a:pt x="0" y="1246553"/>
                  </a:lnTo>
                  <a:close/>
                </a:path>
              </a:pathLst>
            </a:custGeom>
            <a:solidFill>
              <a:srgbClr val="A81C21"/>
            </a:solidFill>
          </p:spPr>
        </p:sp>
        <p:sp>
          <p:nvSpPr>
            <p:cNvPr id="9" name="Freeform 9"/>
            <p:cNvSpPr/>
            <p:nvPr/>
          </p:nvSpPr>
          <p:spPr>
            <a:xfrm>
              <a:off x="0" y="0"/>
              <a:ext cx="1413307" cy="1259253"/>
            </a:xfrm>
            <a:custGeom>
              <a:avLst/>
              <a:gdLst/>
              <a:ahLst/>
              <a:cxnLst/>
              <a:rect l="l" t="t" r="r" b="b"/>
              <a:pathLst>
                <a:path w="1413307" h="1259253">
                  <a:moveTo>
                    <a:pt x="1413307" y="1259253"/>
                  </a:moveTo>
                  <a:lnTo>
                    <a:pt x="0" y="1259253"/>
                  </a:lnTo>
                  <a:lnTo>
                    <a:pt x="0" y="0"/>
                  </a:lnTo>
                  <a:lnTo>
                    <a:pt x="1413307" y="0"/>
                  </a:lnTo>
                  <a:lnTo>
                    <a:pt x="1413307" y="1259253"/>
                  </a:lnTo>
                  <a:close/>
                  <a:moveTo>
                    <a:pt x="12700" y="1246553"/>
                  </a:moveTo>
                  <a:lnTo>
                    <a:pt x="1400607" y="1246553"/>
                  </a:lnTo>
                  <a:lnTo>
                    <a:pt x="1400607" y="12700"/>
                  </a:lnTo>
                  <a:lnTo>
                    <a:pt x="12700" y="12700"/>
                  </a:lnTo>
                  <a:lnTo>
                    <a:pt x="12700" y="1246553"/>
                  </a:lnTo>
                  <a:close/>
                </a:path>
              </a:pathLst>
            </a:custGeom>
            <a:solidFill>
              <a:srgbClr val="000000"/>
            </a:solidFill>
          </p:spPr>
        </p:sp>
      </p:grpSp>
      <p:grpSp>
        <p:nvGrpSpPr>
          <p:cNvPr id="10" name="Group 10"/>
          <p:cNvGrpSpPr/>
          <p:nvPr/>
        </p:nvGrpSpPr>
        <p:grpSpPr>
          <a:xfrm>
            <a:off x="1028700" y="4425020"/>
            <a:ext cx="5046679" cy="4510079"/>
            <a:chOff x="0" y="0"/>
            <a:chExt cx="1448867" cy="1294813"/>
          </a:xfrm>
        </p:grpSpPr>
        <p:sp>
          <p:nvSpPr>
            <p:cNvPr id="11" name="Freeform 11"/>
            <p:cNvSpPr/>
            <p:nvPr/>
          </p:nvSpPr>
          <p:spPr>
            <a:xfrm>
              <a:off x="48260" y="48260"/>
              <a:ext cx="1400607" cy="1246553"/>
            </a:xfrm>
            <a:custGeom>
              <a:avLst/>
              <a:gdLst/>
              <a:ahLst/>
              <a:cxnLst/>
              <a:rect l="l" t="t" r="r" b="b"/>
              <a:pathLst>
                <a:path w="1400607" h="1246553">
                  <a:moveTo>
                    <a:pt x="0" y="0"/>
                  </a:moveTo>
                  <a:lnTo>
                    <a:pt x="1400607" y="0"/>
                  </a:lnTo>
                  <a:lnTo>
                    <a:pt x="1400607" y="1246553"/>
                  </a:lnTo>
                  <a:lnTo>
                    <a:pt x="0" y="1246553"/>
                  </a:lnTo>
                  <a:close/>
                </a:path>
              </a:pathLst>
            </a:custGeom>
            <a:solidFill>
              <a:srgbClr val="000000"/>
            </a:solidFill>
          </p:spPr>
        </p:sp>
        <p:sp>
          <p:nvSpPr>
            <p:cNvPr id="12" name="Freeform 12"/>
            <p:cNvSpPr/>
            <p:nvPr/>
          </p:nvSpPr>
          <p:spPr>
            <a:xfrm>
              <a:off x="6350" y="6350"/>
              <a:ext cx="1400607" cy="1246553"/>
            </a:xfrm>
            <a:custGeom>
              <a:avLst/>
              <a:gdLst/>
              <a:ahLst/>
              <a:cxnLst/>
              <a:rect l="l" t="t" r="r" b="b"/>
              <a:pathLst>
                <a:path w="1400607" h="1246553">
                  <a:moveTo>
                    <a:pt x="0" y="0"/>
                  </a:moveTo>
                  <a:lnTo>
                    <a:pt x="1400607" y="0"/>
                  </a:lnTo>
                  <a:lnTo>
                    <a:pt x="1400607" y="1246553"/>
                  </a:lnTo>
                  <a:lnTo>
                    <a:pt x="0" y="1246553"/>
                  </a:lnTo>
                  <a:close/>
                </a:path>
              </a:pathLst>
            </a:custGeom>
            <a:solidFill>
              <a:srgbClr val="A81C21"/>
            </a:solidFill>
          </p:spPr>
        </p:sp>
        <p:sp>
          <p:nvSpPr>
            <p:cNvPr id="13" name="Freeform 13"/>
            <p:cNvSpPr/>
            <p:nvPr/>
          </p:nvSpPr>
          <p:spPr>
            <a:xfrm>
              <a:off x="0" y="0"/>
              <a:ext cx="1413307" cy="1259253"/>
            </a:xfrm>
            <a:custGeom>
              <a:avLst/>
              <a:gdLst/>
              <a:ahLst/>
              <a:cxnLst/>
              <a:rect l="l" t="t" r="r" b="b"/>
              <a:pathLst>
                <a:path w="1413307" h="1259253">
                  <a:moveTo>
                    <a:pt x="1413307" y="1259253"/>
                  </a:moveTo>
                  <a:lnTo>
                    <a:pt x="0" y="1259253"/>
                  </a:lnTo>
                  <a:lnTo>
                    <a:pt x="0" y="0"/>
                  </a:lnTo>
                  <a:lnTo>
                    <a:pt x="1413307" y="0"/>
                  </a:lnTo>
                  <a:lnTo>
                    <a:pt x="1413307" y="1259253"/>
                  </a:lnTo>
                  <a:close/>
                  <a:moveTo>
                    <a:pt x="12700" y="1246553"/>
                  </a:moveTo>
                  <a:lnTo>
                    <a:pt x="1400607" y="1246553"/>
                  </a:lnTo>
                  <a:lnTo>
                    <a:pt x="1400607" y="12700"/>
                  </a:lnTo>
                  <a:lnTo>
                    <a:pt x="12700" y="12700"/>
                  </a:lnTo>
                  <a:lnTo>
                    <a:pt x="12700" y="1246553"/>
                  </a:lnTo>
                  <a:close/>
                </a:path>
              </a:pathLst>
            </a:custGeom>
            <a:solidFill>
              <a:srgbClr val="000000"/>
            </a:solidFill>
          </p:spPr>
        </p:sp>
      </p:grpSp>
      <p:grpSp>
        <p:nvGrpSpPr>
          <p:cNvPr id="14" name="Group 14"/>
          <p:cNvGrpSpPr/>
          <p:nvPr/>
        </p:nvGrpSpPr>
        <p:grpSpPr>
          <a:xfrm>
            <a:off x="2277463" y="3202305"/>
            <a:ext cx="2374604" cy="2374604"/>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77463" y="3218257"/>
            <a:ext cx="2358653" cy="2358653"/>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76159" y="3241228"/>
            <a:ext cx="2335682" cy="2335682"/>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60443" y="3257179"/>
            <a:ext cx="2341536" cy="2335682"/>
          </a:xfrm>
          <a:prstGeom prst="rect">
            <a:avLst/>
          </a:prstGeom>
        </p:spPr>
      </p:pic>
      <p:sp>
        <p:nvSpPr>
          <p:cNvPr id="19" name="TextBox 19"/>
          <p:cNvSpPr txBox="1"/>
          <p:nvPr/>
        </p:nvSpPr>
        <p:spPr>
          <a:xfrm>
            <a:off x="1391344" y="6276239"/>
            <a:ext cx="4321392" cy="644525"/>
          </a:xfrm>
          <a:prstGeom prst="rect">
            <a:avLst/>
          </a:prstGeom>
        </p:spPr>
        <p:txBody>
          <a:bodyPr lIns="0" tIns="0" rIns="0" bIns="0" rtlCol="0" anchor="t">
            <a:spAutoFit/>
          </a:bodyPr>
          <a:lstStyle/>
          <a:p>
            <a:pPr marL="0" lvl="0" indent="0" algn="ctr">
              <a:lnSpc>
                <a:spcPts val="5199"/>
              </a:lnSpc>
              <a:spcBef>
                <a:spcPct val="0"/>
              </a:spcBef>
            </a:pPr>
            <a:r>
              <a:rPr lang="en-US" sz="3999" spc="199">
                <a:solidFill>
                  <a:srgbClr val="FFFFFF"/>
                </a:solidFill>
                <a:latin typeface="Aileron Regular"/>
              </a:rPr>
              <a:t>First, resuscitate</a:t>
            </a:r>
          </a:p>
        </p:txBody>
      </p:sp>
      <p:sp>
        <p:nvSpPr>
          <p:cNvPr id="20" name="TextBox 20"/>
          <p:cNvSpPr txBox="1"/>
          <p:nvPr/>
        </p:nvSpPr>
        <p:spPr>
          <a:xfrm>
            <a:off x="7002354" y="6276239"/>
            <a:ext cx="4473792" cy="1301750"/>
          </a:xfrm>
          <a:prstGeom prst="rect">
            <a:avLst/>
          </a:prstGeom>
        </p:spPr>
        <p:txBody>
          <a:bodyPr lIns="0" tIns="0" rIns="0" bIns="0" rtlCol="0" anchor="t">
            <a:spAutoFit/>
          </a:bodyPr>
          <a:lstStyle/>
          <a:p>
            <a:pPr algn="ctr">
              <a:lnSpc>
                <a:spcPts val="5199"/>
              </a:lnSpc>
            </a:pPr>
            <a:r>
              <a:rPr lang="en-US" sz="3999" spc="199">
                <a:solidFill>
                  <a:srgbClr val="FFFFFF"/>
                </a:solidFill>
                <a:latin typeface="Aileron Regular"/>
              </a:rPr>
              <a:t>Think about the cause</a:t>
            </a:r>
          </a:p>
        </p:txBody>
      </p:sp>
      <p:sp>
        <p:nvSpPr>
          <p:cNvPr id="21" name="TextBox 21"/>
          <p:cNvSpPr txBox="1"/>
          <p:nvPr/>
        </p:nvSpPr>
        <p:spPr>
          <a:xfrm>
            <a:off x="12498371" y="6276239"/>
            <a:ext cx="4856179" cy="1301750"/>
          </a:xfrm>
          <a:prstGeom prst="rect">
            <a:avLst/>
          </a:prstGeom>
        </p:spPr>
        <p:txBody>
          <a:bodyPr lIns="0" tIns="0" rIns="0" bIns="0" rtlCol="0" anchor="t">
            <a:spAutoFit/>
          </a:bodyPr>
          <a:lstStyle/>
          <a:p>
            <a:pPr marL="0" lvl="0" indent="0" algn="ctr">
              <a:lnSpc>
                <a:spcPts val="5199"/>
              </a:lnSpc>
              <a:spcBef>
                <a:spcPct val="0"/>
              </a:spcBef>
            </a:pPr>
            <a:r>
              <a:rPr lang="en-US" sz="3999" spc="199">
                <a:solidFill>
                  <a:srgbClr val="FFFFFF"/>
                </a:solidFill>
                <a:latin typeface="Aileron Regular"/>
              </a:rPr>
              <a:t>Reverse and/or replete</a:t>
            </a:r>
          </a:p>
        </p:txBody>
      </p:sp>
      <p:sp>
        <p:nvSpPr>
          <p:cNvPr id="22" name="TextBox 22"/>
          <p:cNvSpPr txBox="1"/>
          <p:nvPr/>
        </p:nvSpPr>
        <p:spPr>
          <a:xfrm>
            <a:off x="1028700" y="1485900"/>
            <a:ext cx="16230600" cy="1716405"/>
          </a:xfrm>
          <a:prstGeom prst="rect">
            <a:avLst/>
          </a:prstGeom>
        </p:spPr>
        <p:txBody>
          <a:bodyPr lIns="0" tIns="0" rIns="0" bIns="0" rtlCol="0" anchor="t">
            <a:spAutoFit/>
          </a:bodyPr>
          <a:lstStyle/>
          <a:p>
            <a:pPr marL="0" lvl="0" indent="0" algn="ctr">
              <a:lnSpc>
                <a:spcPts val="12240"/>
              </a:lnSpc>
              <a:spcBef>
                <a:spcPct val="0"/>
              </a:spcBef>
            </a:pPr>
            <a:r>
              <a:rPr lang="en-US" sz="14400">
                <a:solidFill>
                  <a:srgbClr val="000000"/>
                </a:solidFill>
                <a:latin typeface="Bebas Neue"/>
              </a:rPr>
              <a:t>IN SUMMARY</a:t>
            </a:r>
          </a:p>
        </p:txBody>
      </p:sp>
      <p:pic>
        <p:nvPicPr>
          <p:cNvPr id="24" name="Picture 23" descr="Logo&#10;&#10;Description automatically generated">
            <a:extLst>
              <a:ext uri="{FF2B5EF4-FFF2-40B4-BE49-F238E27FC236}">
                <a16:creationId xmlns:a16="http://schemas.microsoft.com/office/drawing/2014/main" id="{0435908B-4C6C-BB0A-1150-958300A54D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09836" y="9334638"/>
            <a:ext cx="2869823" cy="768592"/>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6487"/>
        </a:solidFill>
        <a:effectLst/>
      </p:bgPr>
    </p:bg>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1257300" y="3543300"/>
            <a:ext cx="15773400" cy="28051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The views and opinions expressed in this educational activity are those of the faculty and do not necessarily represent the views of </a:t>
            </a:r>
            <a:r>
              <a:rPr lang="en-US" sz="2400" dirty="0" err="1">
                <a:solidFill>
                  <a:schemeClr val="bg1"/>
                </a:solidFill>
              </a:rPr>
              <a:t>TotalCME</a:t>
            </a:r>
            <a:r>
              <a:rPr lang="en-US" sz="2400" dirty="0">
                <a:solidFill>
                  <a:schemeClr val="bg1"/>
                </a:solidFill>
              </a:rPr>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
        <p:nvSpPr>
          <p:cNvPr id="5" name="TextBox 8">
            <a:extLst>
              <a:ext uri="{FF2B5EF4-FFF2-40B4-BE49-F238E27FC236}">
                <a16:creationId xmlns:a16="http://schemas.microsoft.com/office/drawing/2014/main" id="{8E5E8A0B-548B-2DBB-B3F5-176919121664}"/>
              </a:ext>
            </a:extLst>
          </p:cNvPr>
          <p:cNvSpPr txBox="1"/>
          <p:nvPr/>
        </p:nvSpPr>
        <p:spPr>
          <a:xfrm>
            <a:off x="2339622" y="485549"/>
            <a:ext cx="13608755" cy="1992084"/>
          </a:xfrm>
          <a:prstGeom prst="rect">
            <a:avLst/>
          </a:prstGeom>
        </p:spPr>
        <p:txBody>
          <a:bodyPr lIns="0" tIns="0" rIns="0" bIns="0" rtlCol="0" anchor="t">
            <a:spAutoFit/>
          </a:bodyPr>
          <a:lstStyle/>
          <a:p>
            <a:pPr algn="ctr">
              <a:lnSpc>
                <a:spcPts val="17485"/>
              </a:lnSpc>
            </a:pPr>
            <a:r>
              <a:rPr lang="en-US" sz="14216" spc="56" dirty="0">
                <a:solidFill>
                  <a:srgbClr val="FFFFFF"/>
                </a:solidFill>
                <a:latin typeface="Bebas Neue Bold"/>
              </a:rPr>
              <a:t>DISCLAIMER</a:t>
            </a:r>
          </a:p>
        </p:txBody>
      </p:sp>
    </p:spTree>
    <p:extLst>
      <p:ext uri="{BB962C8B-B14F-4D97-AF65-F5344CB8AC3E}">
        <p14:creationId xmlns:p14="http://schemas.microsoft.com/office/powerpoint/2010/main" val="330651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6487"/>
        </a:solidFill>
        <a:effectLst/>
      </p:bgPr>
    </p:bg>
    <p:spTree>
      <p:nvGrpSpPr>
        <p:cNvPr id="1" name=""/>
        <p:cNvGrpSpPr/>
        <p:nvPr/>
      </p:nvGrpSpPr>
      <p:grpSpPr>
        <a:xfrm>
          <a:off x="0" y="0"/>
          <a:ext cx="0" cy="0"/>
          <a:chOff x="0" y="0"/>
          <a:chExt cx="0" cy="0"/>
        </a:xfrm>
      </p:grpSpPr>
      <p:sp>
        <p:nvSpPr>
          <p:cNvPr id="6" name="TextBox 8">
            <a:extLst>
              <a:ext uri="{FF2B5EF4-FFF2-40B4-BE49-F238E27FC236}">
                <a16:creationId xmlns:a16="http://schemas.microsoft.com/office/drawing/2014/main" id="{BF131F50-0445-5821-D146-1E6F326714AC}"/>
              </a:ext>
            </a:extLst>
          </p:cNvPr>
          <p:cNvSpPr txBox="1"/>
          <p:nvPr/>
        </p:nvSpPr>
        <p:spPr>
          <a:xfrm>
            <a:off x="2339622" y="485549"/>
            <a:ext cx="13608755" cy="1992084"/>
          </a:xfrm>
          <a:prstGeom prst="rect">
            <a:avLst/>
          </a:prstGeom>
        </p:spPr>
        <p:txBody>
          <a:bodyPr lIns="0" tIns="0" rIns="0" bIns="0" rtlCol="0" anchor="t">
            <a:spAutoFit/>
          </a:bodyPr>
          <a:lstStyle/>
          <a:p>
            <a:pPr algn="ctr">
              <a:lnSpc>
                <a:spcPts val="17485"/>
              </a:lnSpc>
            </a:pPr>
            <a:r>
              <a:rPr lang="en-US" sz="14216" spc="56" dirty="0">
                <a:solidFill>
                  <a:srgbClr val="FFFFFF"/>
                </a:solidFill>
                <a:latin typeface="Bebas Neue Bold"/>
              </a:rPr>
              <a:t>DISCLOSURES</a:t>
            </a:r>
          </a:p>
        </p:txBody>
      </p:sp>
      <p:grpSp>
        <p:nvGrpSpPr>
          <p:cNvPr id="7" name="Group 2">
            <a:extLst>
              <a:ext uri="{FF2B5EF4-FFF2-40B4-BE49-F238E27FC236}">
                <a16:creationId xmlns:a16="http://schemas.microsoft.com/office/drawing/2014/main" id="{99045A8A-2C46-38F5-D132-A68FB9793114}"/>
              </a:ext>
            </a:extLst>
          </p:cNvPr>
          <p:cNvGrpSpPr/>
          <p:nvPr/>
        </p:nvGrpSpPr>
        <p:grpSpPr>
          <a:xfrm>
            <a:off x="2478742" y="3467100"/>
            <a:ext cx="13335000" cy="4381346"/>
            <a:chOff x="0" y="0"/>
            <a:chExt cx="1490999" cy="943529"/>
          </a:xfrm>
        </p:grpSpPr>
        <p:sp>
          <p:nvSpPr>
            <p:cNvPr id="8" name="Freeform 3">
              <a:extLst>
                <a:ext uri="{FF2B5EF4-FFF2-40B4-BE49-F238E27FC236}">
                  <a16:creationId xmlns:a16="http://schemas.microsoft.com/office/drawing/2014/main" id="{CB6FB529-50EC-4142-DFB5-6A2E04F23E20}"/>
                </a:ext>
              </a:extLst>
            </p:cNvPr>
            <p:cNvSpPr/>
            <p:nvPr/>
          </p:nvSpPr>
          <p:spPr>
            <a:xfrm>
              <a:off x="48260" y="48260"/>
              <a:ext cx="1442739" cy="895269"/>
            </a:xfrm>
            <a:custGeom>
              <a:avLst/>
              <a:gdLst/>
              <a:ahLst/>
              <a:cxnLst/>
              <a:rect l="l" t="t" r="r" b="b"/>
              <a:pathLst>
                <a:path w="1442739" h="895269">
                  <a:moveTo>
                    <a:pt x="0" y="0"/>
                  </a:moveTo>
                  <a:lnTo>
                    <a:pt x="1442739" y="0"/>
                  </a:lnTo>
                  <a:lnTo>
                    <a:pt x="1442739" y="895269"/>
                  </a:lnTo>
                  <a:lnTo>
                    <a:pt x="0" y="895269"/>
                  </a:lnTo>
                  <a:close/>
                </a:path>
              </a:pathLst>
            </a:custGeom>
            <a:solidFill>
              <a:srgbClr val="000000"/>
            </a:solidFill>
          </p:spPr>
        </p:sp>
        <p:sp>
          <p:nvSpPr>
            <p:cNvPr id="9" name="Freeform 4">
              <a:extLst>
                <a:ext uri="{FF2B5EF4-FFF2-40B4-BE49-F238E27FC236}">
                  <a16:creationId xmlns:a16="http://schemas.microsoft.com/office/drawing/2014/main" id="{9E466240-2254-8E01-6912-50EBCF96346D}"/>
                </a:ext>
              </a:extLst>
            </p:cNvPr>
            <p:cNvSpPr/>
            <p:nvPr/>
          </p:nvSpPr>
          <p:spPr>
            <a:xfrm>
              <a:off x="6350" y="6350"/>
              <a:ext cx="1442739" cy="895269"/>
            </a:xfrm>
            <a:custGeom>
              <a:avLst/>
              <a:gdLst/>
              <a:ahLst/>
              <a:cxnLst/>
              <a:rect l="l" t="t" r="r" b="b"/>
              <a:pathLst>
                <a:path w="1442739" h="895269">
                  <a:moveTo>
                    <a:pt x="0" y="0"/>
                  </a:moveTo>
                  <a:lnTo>
                    <a:pt x="1442739" y="0"/>
                  </a:lnTo>
                  <a:lnTo>
                    <a:pt x="1442739" y="895269"/>
                  </a:lnTo>
                  <a:lnTo>
                    <a:pt x="0" y="895269"/>
                  </a:lnTo>
                  <a:close/>
                </a:path>
              </a:pathLst>
            </a:custGeom>
            <a:solidFill>
              <a:srgbClr val="FFFFFF"/>
            </a:solidFill>
          </p:spPr>
        </p:sp>
        <p:sp>
          <p:nvSpPr>
            <p:cNvPr id="10" name="Freeform 5">
              <a:extLst>
                <a:ext uri="{FF2B5EF4-FFF2-40B4-BE49-F238E27FC236}">
                  <a16:creationId xmlns:a16="http://schemas.microsoft.com/office/drawing/2014/main" id="{2F9E8D27-93AE-2B74-A683-46917DA75446}"/>
                </a:ext>
              </a:extLst>
            </p:cNvPr>
            <p:cNvSpPr/>
            <p:nvPr/>
          </p:nvSpPr>
          <p:spPr>
            <a:xfrm>
              <a:off x="0" y="0"/>
              <a:ext cx="1455439" cy="907969"/>
            </a:xfrm>
            <a:custGeom>
              <a:avLst/>
              <a:gdLst/>
              <a:ahLst/>
              <a:cxnLst/>
              <a:rect l="l" t="t" r="r" b="b"/>
              <a:pathLst>
                <a:path w="1455439" h="907969">
                  <a:moveTo>
                    <a:pt x="1455439" y="907969"/>
                  </a:moveTo>
                  <a:lnTo>
                    <a:pt x="0" y="907969"/>
                  </a:lnTo>
                  <a:lnTo>
                    <a:pt x="0" y="0"/>
                  </a:lnTo>
                  <a:lnTo>
                    <a:pt x="1455439" y="0"/>
                  </a:lnTo>
                  <a:lnTo>
                    <a:pt x="1455439" y="907969"/>
                  </a:lnTo>
                  <a:close/>
                  <a:moveTo>
                    <a:pt x="12700" y="895269"/>
                  </a:moveTo>
                  <a:lnTo>
                    <a:pt x="1442739" y="895269"/>
                  </a:lnTo>
                  <a:lnTo>
                    <a:pt x="1442739" y="12700"/>
                  </a:lnTo>
                  <a:lnTo>
                    <a:pt x="12700" y="12700"/>
                  </a:lnTo>
                  <a:lnTo>
                    <a:pt x="12700" y="895269"/>
                  </a:lnTo>
                  <a:close/>
                </a:path>
              </a:pathLst>
            </a:custGeom>
            <a:solidFill>
              <a:srgbClr val="000000"/>
            </a:solidFill>
          </p:spPr>
        </p:sp>
      </p:grpSp>
      <p:sp>
        <p:nvSpPr>
          <p:cNvPr id="3" name="Content Placeholder 2">
            <a:extLst>
              <a:ext uri="{FF2B5EF4-FFF2-40B4-BE49-F238E27FC236}">
                <a16:creationId xmlns:a16="http://schemas.microsoft.com/office/drawing/2014/main" id="{3E77F712-29D6-A071-F55C-D9B32C27F699}"/>
              </a:ext>
            </a:extLst>
          </p:cNvPr>
          <p:cNvSpPr>
            <a:spLocks noGrp="1"/>
          </p:cNvSpPr>
          <p:nvPr>
            <p:ph idx="1"/>
          </p:nvPr>
        </p:nvSpPr>
        <p:spPr>
          <a:xfrm>
            <a:off x="3417710" y="4536049"/>
            <a:ext cx="11288890" cy="4525963"/>
          </a:xfrm>
        </p:spPr>
        <p:txBody>
          <a:bodyPr>
            <a:normAutofit/>
          </a:bodyPr>
          <a:lstStyle/>
          <a:p>
            <a:pPr marL="0" indent="0">
              <a:buNone/>
            </a:pPr>
            <a:r>
              <a:rPr lang="en-US" dirty="0">
                <a:latin typeface="Arial" panose="020B0604020202020204" pitchFamily="34" charset="0"/>
                <a:cs typeface="Arial" panose="020B0604020202020204" pitchFamily="34" charset="0"/>
              </a:rPr>
              <a:t>Richard Body, MB ChB, PhD, faculty for this educational event, has received consulting fees from Abbott Point of Care, Aptamer Group, Beckman Coulter, Creavo, LumiraDx, Radiometer, Roche Diagnostics, and Siemens Healthineers.</a:t>
            </a:r>
          </a:p>
        </p:txBody>
      </p:sp>
    </p:spTree>
    <p:extLst>
      <p:ext uri="{BB962C8B-B14F-4D97-AF65-F5344CB8AC3E}">
        <p14:creationId xmlns:p14="http://schemas.microsoft.com/office/powerpoint/2010/main" val="18730448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6487"/>
        </a:solidFill>
        <a:effectLst/>
      </p:bgPr>
    </p:bg>
    <p:spTree>
      <p:nvGrpSpPr>
        <p:cNvPr id="1" name=""/>
        <p:cNvGrpSpPr/>
        <p:nvPr/>
      </p:nvGrpSpPr>
      <p:grpSpPr>
        <a:xfrm>
          <a:off x="0" y="0"/>
          <a:ext cx="0" cy="0"/>
          <a:chOff x="0" y="0"/>
          <a:chExt cx="0" cy="0"/>
        </a:xfrm>
      </p:grpSpPr>
      <p:sp>
        <p:nvSpPr>
          <p:cNvPr id="3" name="Freeform 3"/>
          <p:cNvSpPr/>
          <p:nvPr/>
        </p:nvSpPr>
        <p:spPr>
          <a:xfrm>
            <a:off x="838200" y="3571312"/>
            <a:ext cx="7994978" cy="4526981"/>
          </a:xfrm>
          <a:custGeom>
            <a:avLst/>
            <a:gdLst/>
            <a:ahLst/>
            <a:cxnLst/>
            <a:rect l="l" t="t" r="r" b="b"/>
            <a:pathLst>
              <a:path w="2378641" h="1842443">
                <a:moveTo>
                  <a:pt x="0" y="0"/>
                </a:moveTo>
                <a:lnTo>
                  <a:pt x="2378641" y="0"/>
                </a:lnTo>
                <a:lnTo>
                  <a:pt x="2378641" y="1842443"/>
                </a:lnTo>
                <a:lnTo>
                  <a:pt x="0" y="1842443"/>
                </a:lnTo>
                <a:close/>
              </a:path>
            </a:pathLst>
          </a:custGeom>
          <a:solidFill>
            <a:srgbClr val="FFFFFF"/>
          </a:solidFill>
          <a:ln w="57150">
            <a:solidFill>
              <a:srgbClr val="BE3540"/>
            </a:solidFill>
          </a:ln>
        </p:spPr>
      </p:sp>
      <p:sp>
        <p:nvSpPr>
          <p:cNvPr id="5" name="Freeform 5"/>
          <p:cNvSpPr/>
          <p:nvPr/>
        </p:nvSpPr>
        <p:spPr>
          <a:xfrm>
            <a:off x="9454822" y="3571312"/>
            <a:ext cx="7994978" cy="4526981"/>
          </a:xfrm>
          <a:custGeom>
            <a:avLst/>
            <a:gdLst/>
            <a:ahLst/>
            <a:cxnLst/>
            <a:rect l="l" t="t" r="r" b="b"/>
            <a:pathLst>
              <a:path w="2378641" h="1842443">
                <a:moveTo>
                  <a:pt x="0" y="0"/>
                </a:moveTo>
                <a:lnTo>
                  <a:pt x="2378641" y="0"/>
                </a:lnTo>
                <a:lnTo>
                  <a:pt x="2378641" y="1842443"/>
                </a:lnTo>
                <a:lnTo>
                  <a:pt x="0" y="1842443"/>
                </a:lnTo>
                <a:close/>
              </a:path>
            </a:pathLst>
          </a:custGeom>
          <a:solidFill>
            <a:srgbClr val="FFFFFF"/>
          </a:solidFill>
          <a:ln w="57150">
            <a:solidFill>
              <a:srgbClr val="BE3540"/>
            </a:solidFill>
          </a:ln>
        </p:spPr>
      </p:sp>
      <p:sp>
        <p:nvSpPr>
          <p:cNvPr id="6" name="TextBox 6"/>
          <p:cNvSpPr txBox="1"/>
          <p:nvPr/>
        </p:nvSpPr>
        <p:spPr>
          <a:xfrm>
            <a:off x="3623537" y="8632697"/>
            <a:ext cx="11040926" cy="778003"/>
          </a:xfrm>
          <a:prstGeom prst="rect">
            <a:avLst/>
          </a:prstGeom>
        </p:spPr>
        <p:txBody>
          <a:bodyPr lIns="0" tIns="0" rIns="0" bIns="0" rtlCol="0" anchor="t">
            <a:spAutoFit/>
          </a:bodyPr>
          <a:lstStyle/>
          <a:p>
            <a:pPr algn="ctr">
              <a:lnSpc>
                <a:spcPts val="5814"/>
              </a:lnSpc>
            </a:pPr>
            <a:r>
              <a:rPr lang="en-US" sz="5700" spc="456" dirty="0">
                <a:solidFill>
                  <a:srgbClr val="FFFFFF"/>
                </a:solidFill>
                <a:latin typeface="Bebas Neue Bold"/>
              </a:rPr>
              <a:t>CORRECT HYPOTHERMIA!</a:t>
            </a: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34271" y="8267054"/>
            <a:ext cx="495439" cy="1088876"/>
          </a:xfrm>
          <a:prstGeom prst="rect">
            <a:avLst/>
          </a:prstGeom>
        </p:spPr>
      </p:pic>
      <p:sp>
        <p:nvSpPr>
          <p:cNvPr id="8" name="TextBox 8"/>
          <p:cNvSpPr txBox="1"/>
          <p:nvPr/>
        </p:nvSpPr>
        <p:spPr>
          <a:xfrm>
            <a:off x="2339622" y="371249"/>
            <a:ext cx="13608755" cy="2212786"/>
          </a:xfrm>
          <a:prstGeom prst="rect">
            <a:avLst/>
          </a:prstGeom>
        </p:spPr>
        <p:txBody>
          <a:bodyPr lIns="0" tIns="0" rIns="0" bIns="0" rtlCol="0" anchor="t">
            <a:spAutoFit/>
          </a:bodyPr>
          <a:lstStyle/>
          <a:p>
            <a:pPr algn="ctr">
              <a:lnSpc>
                <a:spcPts val="17485"/>
              </a:lnSpc>
            </a:pPr>
            <a:r>
              <a:rPr lang="en-US" sz="14216" spc="56" dirty="0">
                <a:solidFill>
                  <a:srgbClr val="FFFFFF"/>
                </a:solidFill>
                <a:latin typeface="Bebas Neue Bold"/>
              </a:rPr>
              <a:t>FIRST, RESUSCITATE</a:t>
            </a:r>
          </a:p>
        </p:txBody>
      </p:sp>
      <p:sp>
        <p:nvSpPr>
          <p:cNvPr id="9" name="TextBox 9"/>
          <p:cNvSpPr txBox="1"/>
          <p:nvPr/>
        </p:nvSpPr>
        <p:spPr>
          <a:xfrm>
            <a:off x="1754992" y="3828749"/>
            <a:ext cx="6161394" cy="971142"/>
          </a:xfrm>
          <a:prstGeom prst="rect">
            <a:avLst/>
          </a:prstGeom>
        </p:spPr>
        <p:txBody>
          <a:bodyPr lIns="0" tIns="0" rIns="0" bIns="0" rtlCol="0" anchor="t">
            <a:spAutoFit/>
          </a:bodyPr>
          <a:lstStyle/>
          <a:p>
            <a:pPr algn="ctr">
              <a:lnSpc>
                <a:spcPts val="7206"/>
              </a:lnSpc>
            </a:pPr>
            <a:r>
              <a:rPr lang="en-US" sz="7065" spc="565" dirty="0">
                <a:solidFill>
                  <a:srgbClr val="272727"/>
                </a:solidFill>
                <a:latin typeface="Bebas Neue Bold"/>
              </a:rPr>
              <a:t>AIRWAY</a:t>
            </a:r>
          </a:p>
        </p:txBody>
      </p:sp>
      <p:sp>
        <p:nvSpPr>
          <p:cNvPr id="10" name="TextBox 10"/>
          <p:cNvSpPr txBox="1"/>
          <p:nvPr/>
        </p:nvSpPr>
        <p:spPr>
          <a:xfrm>
            <a:off x="10371614" y="3843835"/>
            <a:ext cx="6161394" cy="950595"/>
          </a:xfrm>
          <a:prstGeom prst="rect">
            <a:avLst/>
          </a:prstGeom>
        </p:spPr>
        <p:txBody>
          <a:bodyPr lIns="0" tIns="0" rIns="0" bIns="0" rtlCol="0" anchor="t">
            <a:spAutoFit/>
          </a:bodyPr>
          <a:lstStyle/>
          <a:p>
            <a:pPr algn="ctr">
              <a:lnSpc>
                <a:spcPts val="7139"/>
              </a:lnSpc>
            </a:pPr>
            <a:r>
              <a:rPr lang="en-US" sz="6999" spc="559" dirty="0">
                <a:solidFill>
                  <a:srgbClr val="272727"/>
                </a:solidFill>
                <a:latin typeface="Bebas Neue Bold"/>
              </a:rPr>
              <a:t>CIRCULATION</a:t>
            </a:r>
          </a:p>
        </p:txBody>
      </p:sp>
      <p:sp>
        <p:nvSpPr>
          <p:cNvPr id="11" name="TextBox 11"/>
          <p:cNvSpPr txBox="1"/>
          <p:nvPr/>
        </p:nvSpPr>
        <p:spPr>
          <a:xfrm>
            <a:off x="914400" y="4828949"/>
            <a:ext cx="7535182" cy="3031984"/>
          </a:xfrm>
          <a:prstGeom prst="rect">
            <a:avLst/>
          </a:prstGeom>
        </p:spPr>
        <p:txBody>
          <a:bodyPr wrap="square" lIns="0" tIns="0" rIns="0" bIns="0" rtlCol="0" anchor="t">
            <a:spAutoFit/>
          </a:bodyPr>
          <a:lstStyle/>
          <a:p>
            <a:pPr marL="791399" lvl="1" indent="-395699">
              <a:lnSpc>
                <a:spcPts val="4765"/>
              </a:lnSpc>
              <a:buFont typeface="Arial"/>
              <a:buChar char="•"/>
            </a:pPr>
            <a:r>
              <a:rPr lang="en-US" sz="3665" spc="183" dirty="0">
                <a:solidFill>
                  <a:srgbClr val="272727"/>
                </a:solidFill>
                <a:latin typeface="Aileron Regular"/>
              </a:rPr>
              <a:t>Consider early intubation </a:t>
            </a:r>
          </a:p>
          <a:p>
            <a:pPr marL="791399" lvl="1" indent="-395699">
              <a:lnSpc>
                <a:spcPts val="4765"/>
              </a:lnSpc>
              <a:buFont typeface="Arial"/>
              <a:buChar char="•"/>
            </a:pPr>
            <a:r>
              <a:rPr lang="en-US" sz="3665" spc="183" dirty="0">
                <a:solidFill>
                  <a:srgbClr val="272727"/>
                </a:solidFill>
                <a:latin typeface="Aileron Regular"/>
              </a:rPr>
              <a:t>NG tube prior to RSI</a:t>
            </a:r>
          </a:p>
          <a:p>
            <a:pPr marL="791399" lvl="1" indent="-395699">
              <a:lnSpc>
                <a:spcPts val="4765"/>
              </a:lnSpc>
              <a:buFont typeface="Arial"/>
              <a:buChar char="•"/>
            </a:pPr>
            <a:r>
              <a:rPr lang="en-US" sz="3665" spc="183" dirty="0">
                <a:solidFill>
                  <a:srgbClr val="272727"/>
                </a:solidFill>
                <a:latin typeface="Aileron Regular"/>
              </a:rPr>
              <a:t>SALAD approach</a:t>
            </a:r>
          </a:p>
          <a:p>
            <a:pPr marL="791399" lvl="1" indent="-395699">
              <a:lnSpc>
                <a:spcPts val="4765"/>
              </a:lnSpc>
              <a:buFont typeface="Arial"/>
              <a:buChar char="•"/>
            </a:pPr>
            <a:r>
              <a:rPr lang="en-US" sz="3665" spc="183" dirty="0">
                <a:solidFill>
                  <a:srgbClr val="272727"/>
                </a:solidFill>
                <a:latin typeface="Aileron Regular"/>
              </a:rPr>
              <a:t>Head-up</a:t>
            </a:r>
          </a:p>
          <a:p>
            <a:pPr marL="791399" lvl="1" indent="-395699">
              <a:lnSpc>
                <a:spcPts val="4765"/>
              </a:lnSpc>
              <a:buFont typeface="Arial"/>
              <a:buChar char="•"/>
            </a:pPr>
            <a:r>
              <a:rPr lang="en-US" sz="3665" spc="183" dirty="0">
                <a:solidFill>
                  <a:srgbClr val="272727"/>
                </a:solidFill>
                <a:latin typeface="Aileron Regular"/>
              </a:rPr>
              <a:t>Low induction, high paralytic</a:t>
            </a:r>
          </a:p>
        </p:txBody>
      </p:sp>
      <p:sp>
        <p:nvSpPr>
          <p:cNvPr id="12" name="TextBox 12"/>
          <p:cNvSpPr txBox="1"/>
          <p:nvPr/>
        </p:nvSpPr>
        <p:spPr>
          <a:xfrm>
            <a:off x="9936435" y="4862604"/>
            <a:ext cx="7031752" cy="2780505"/>
          </a:xfrm>
          <a:prstGeom prst="rect">
            <a:avLst/>
          </a:prstGeom>
        </p:spPr>
        <p:txBody>
          <a:bodyPr wrap="square" lIns="0" tIns="0" rIns="0" bIns="0" rtlCol="0" anchor="t">
            <a:spAutoFit/>
          </a:bodyPr>
          <a:lstStyle/>
          <a:p>
            <a:pPr marL="734059" lvl="1" indent="-367030">
              <a:lnSpc>
                <a:spcPts val="4419"/>
              </a:lnSpc>
              <a:buFont typeface="Arial"/>
              <a:buChar char="•"/>
            </a:pPr>
            <a:r>
              <a:rPr lang="en-US" sz="3399" spc="169" dirty="0">
                <a:solidFill>
                  <a:srgbClr val="272727"/>
                </a:solidFill>
                <a:latin typeface="Aileron Regular"/>
              </a:rPr>
              <a:t>Replace blood with blood</a:t>
            </a:r>
          </a:p>
          <a:p>
            <a:pPr marL="734059" lvl="1" indent="-367030">
              <a:lnSpc>
                <a:spcPts val="4419"/>
              </a:lnSpc>
              <a:buFont typeface="Arial"/>
              <a:buChar char="•"/>
            </a:pPr>
            <a:r>
              <a:rPr lang="en-US" sz="3399" spc="169" dirty="0">
                <a:solidFill>
                  <a:srgbClr val="272727"/>
                </a:solidFill>
                <a:latin typeface="Aileron Regular"/>
              </a:rPr>
              <a:t>Platelets if count &lt;50</a:t>
            </a:r>
          </a:p>
          <a:p>
            <a:pPr marL="734059" lvl="1" indent="-367030">
              <a:lnSpc>
                <a:spcPts val="4419"/>
              </a:lnSpc>
              <a:buFont typeface="Arial"/>
              <a:buChar char="•"/>
            </a:pPr>
            <a:r>
              <a:rPr lang="en-US" sz="3399" spc="169" dirty="0">
                <a:solidFill>
                  <a:srgbClr val="272727"/>
                </a:solidFill>
                <a:latin typeface="Aileron Regular"/>
              </a:rPr>
              <a:t>FFP if PT &gt;1.5 x normal</a:t>
            </a:r>
          </a:p>
          <a:p>
            <a:pPr marL="734059" lvl="1" indent="-367030">
              <a:lnSpc>
                <a:spcPts val="4419"/>
              </a:lnSpc>
              <a:buFont typeface="Arial"/>
              <a:buChar char="•"/>
            </a:pPr>
            <a:r>
              <a:rPr lang="en-US" sz="3399" spc="169" dirty="0">
                <a:solidFill>
                  <a:srgbClr val="272727"/>
                </a:solidFill>
                <a:latin typeface="Aileron Regular"/>
              </a:rPr>
              <a:t>Cryoprecipitate if fibrinogen &lt;1.5g/L despite FFP </a:t>
            </a:r>
          </a:p>
        </p:txBody>
      </p:sp>
      <p:sp>
        <p:nvSpPr>
          <p:cNvPr id="13" name="TextBox 13"/>
          <p:cNvSpPr txBox="1"/>
          <p:nvPr/>
        </p:nvSpPr>
        <p:spPr>
          <a:xfrm>
            <a:off x="4835689" y="2742636"/>
            <a:ext cx="8616622" cy="493370"/>
          </a:xfrm>
          <a:prstGeom prst="rect">
            <a:avLst/>
          </a:prstGeom>
        </p:spPr>
        <p:txBody>
          <a:bodyPr lIns="0" tIns="0" rIns="0" bIns="0" rtlCol="0" anchor="t">
            <a:spAutoFit/>
          </a:bodyPr>
          <a:lstStyle/>
          <a:p>
            <a:pPr algn="ctr">
              <a:lnSpc>
                <a:spcPts val="3738"/>
              </a:lnSpc>
            </a:pPr>
            <a:r>
              <a:rPr lang="en-US" sz="3665" spc="14" dirty="0">
                <a:solidFill>
                  <a:srgbClr val="FFFFFF"/>
                </a:solidFill>
                <a:latin typeface="Aileron Regular Bold"/>
              </a:rPr>
              <a:t>ABCDE with special considerations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36140" y="8312998"/>
            <a:ext cx="495439" cy="1088876"/>
          </a:xfrm>
          <a:prstGeom prst="rect">
            <a:avLst/>
          </a:prstGeom>
        </p:spPr>
      </p:pic>
      <p:pic>
        <p:nvPicPr>
          <p:cNvPr id="16" name="Picture 15" descr="Graphical user interface, application&#10;&#10;Description automatically generated with medium confidence">
            <a:extLst>
              <a:ext uri="{FF2B5EF4-FFF2-40B4-BE49-F238E27FC236}">
                <a16:creationId xmlns:a16="http://schemas.microsoft.com/office/drawing/2014/main" id="{D4D9C51C-9C74-3601-A2EC-322F462957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96835" y="9279242"/>
            <a:ext cx="2872904" cy="852004"/>
          </a:xfrm>
          <a:prstGeom prst="rect">
            <a:avLst/>
          </a:prstGeom>
        </p:spPr>
      </p:pic>
      <p:sp>
        <p:nvSpPr>
          <p:cNvPr id="4" name="TextBox 3">
            <a:extLst>
              <a:ext uri="{FF2B5EF4-FFF2-40B4-BE49-F238E27FC236}">
                <a16:creationId xmlns:a16="http://schemas.microsoft.com/office/drawing/2014/main" id="{C153C193-4F2D-88B0-13CF-A002614CECE1}"/>
              </a:ext>
            </a:extLst>
          </p:cNvPr>
          <p:cNvSpPr txBox="1"/>
          <p:nvPr/>
        </p:nvSpPr>
        <p:spPr>
          <a:xfrm>
            <a:off x="621077" y="9816089"/>
            <a:ext cx="14085523" cy="276999"/>
          </a:xfrm>
          <a:prstGeom prst="rect">
            <a:avLst/>
          </a:prstGeom>
          <a:noFill/>
        </p:spPr>
        <p:txBody>
          <a:bodyPr wrap="none" rtlCol="0" anchor="b" anchorCtr="0">
            <a:spAutoFit/>
          </a:bodyPr>
          <a:lstStyle/>
          <a:p>
            <a:r>
              <a:rPr lang="en-US" sz="1200" dirty="0">
                <a:solidFill>
                  <a:schemeClr val="bg1"/>
                </a:solidFill>
                <a:effectLst/>
                <a:latin typeface="Arial" panose="020B0604020202020204" pitchFamily="34" charset="0"/>
                <a:cs typeface="Arial" panose="020B0604020202020204" pitchFamily="34" charset="0"/>
              </a:rPr>
              <a:t>ABCDE, airway, breathing, circulation, disability, exposure; FFP, fresh frozen plasma; PT, prothrombin time; RSI, rapid sequence intubation; SALAD, suction assisted laryngoscopy and airway contamination</a:t>
            </a:r>
            <a:endParaRPr lang="en-US" sz="12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6487"/>
        </a:solidFill>
        <a:effectLst/>
      </p:bgPr>
    </p:bg>
    <p:spTree>
      <p:nvGrpSpPr>
        <p:cNvPr id="1" name=""/>
        <p:cNvGrpSpPr/>
        <p:nvPr/>
      </p:nvGrpSpPr>
      <p:grpSpPr>
        <a:xfrm>
          <a:off x="0" y="0"/>
          <a:ext cx="0" cy="0"/>
          <a:chOff x="0" y="0"/>
          <a:chExt cx="0" cy="0"/>
        </a:xfrm>
      </p:grpSpPr>
      <p:grpSp>
        <p:nvGrpSpPr>
          <p:cNvPr id="2" name="Group 2"/>
          <p:cNvGrpSpPr/>
          <p:nvPr/>
        </p:nvGrpSpPr>
        <p:grpSpPr>
          <a:xfrm>
            <a:off x="1212730" y="3764117"/>
            <a:ext cx="5193432" cy="3286489"/>
            <a:chOff x="0" y="0"/>
            <a:chExt cx="1490999" cy="943529"/>
          </a:xfrm>
        </p:grpSpPr>
        <p:sp>
          <p:nvSpPr>
            <p:cNvPr id="3" name="Freeform 3"/>
            <p:cNvSpPr/>
            <p:nvPr/>
          </p:nvSpPr>
          <p:spPr>
            <a:xfrm>
              <a:off x="48260" y="48260"/>
              <a:ext cx="1442739" cy="895269"/>
            </a:xfrm>
            <a:custGeom>
              <a:avLst/>
              <a:gdLst/>
              <a:ahLst/>
              <a:cxnLst/>
              <a:rect l="l" t="t" r="r" b="b"/>
              <a:pathLst>
                <a:path w="1442739" h="895269">
                  <a:moveTo>
                    <a:pt x="0" y="0"/>
                  </a:moveTo>
                  <a:lnTo>
                    <a:pt x="1442739" y="0"/>
                  </a:lnTo>
                  <a:lnTo>
                    <a:pt x="1442739" y="895269"/>
                  </a:lnTo>
                  <a:lnTo>
                    <a:pt x="0" y="895269"/>
                  </a:lnTo>
                  <a:close/>
                </a:path>
              </a:pathLst>
            </a:custGeom>
            <a:solidFill>
              <a:srgbClr val="000000"/>
            </a:solidFill>
          </p:spPr>
        </p:sp>
        <p:sp>
          <p:nvSpPr>
            <p:cNvPr id="4" name="Freeform 4"/>
            <p:cNvSpPr/>
            <p:nvPr/>
          </p:nvSpPr>
          <p:spPr>
            <a:xfrm>
              <a:off x="6350" y="6350"/>
              <a:ext cx="1442739" cy="895269"/>
            </a:xfrm>
            <a:custGeom>
              <a:avLst/>
              <a:gdLst/>
              <a:ahLst/>
              <a:cxnLst/>
              <a:rect l="l" t="t" r="r" b="b"/>
              <a:pathLst>
                <a:path w="1442739" h="895269">
                  <a:moveTo>
                    <a:pt x="0" y="0"/>
                  </a:moveTo>
                  <a:lnTo>
                    <a:pt x="1442739" y="0"/>
                  </a:lnTo>
                  <a:lnTo>
                    <a:pt x="1442739" y="895269"/>
                  </a:lnTo>
                  <a:lnTo>
                    <a:pt x="0" y="895269"/>
                  </a:lnTo>
                  <a:close/>
                </a:path>
              </a:pathLst>
            </a:custGeom>
            <a:solidFill>
              <a:srgbClr val="FFFFFF"/>
            </a:solidFill>
          </p:spPr>
        </p:sp>
        <p:sp>
          <p:nvSpPr>
            <p:cNvPr id="5" name="Freeform 5"/>
            <p:cNvSpPr/>
            <p:nvPr/>
          </p:nvSpPr>
          <p:spPr>
            <a:xfrm>
              <a:off x="0" y="0"/>
              <a:ext cx="1455439" cy="907969"/>
            </a:xfrm>
            <a:custGeom>
              <a:avLst/>
              <a:gdLst/>
              <a:ahLst/>
              <a:cxnLst/>
              <a:rect l="l" t="t" r="r" b="b"/>
              <a:pathLst>
                <a:path w="1455439" h="907969">
                  <a:moveTo>
                    <a:pt x="1455439" y="907969"/>
                  </a:moveTo>
                  <a:lnTo>
                    <a:pt x="0" y="907969"/>
                  </a:lnTo>
                  <a:lnTo>
                    <a:pt x="0" y="0"/>
                  </a:lnTo>
                  <a:lnTo>
                    <a:pt x="1455439" y="0"/>
                  </a:lnTo>
                  <a:lnTo>
                    <a:pt x="1455439" y="907969"/>
                  </a:lnTo>
                  <a:close/>
                  <a:moveTo>
                    <a:pt x="12700" y="895269"/>
                  </a:moveTo>
                  <a:lnTo>
                    <a:pt x="1442739" y="895269"/>
                  </a:lnTo>
                  <a:lnTo>
                    <a:pt x="1442739" y="12700"/>
                  </a:lnTo>
                  <a:lnTo>
                    <a:pt x="12700" y="12700"/>
                  </a:lnTo>
                  <a:lnTo>
                    <a:pt x="12700" y="895269"/>
                  </a:lnTo>
                  <a:close/>
                </a:path>
              </a:pathLst>
            </a:custGeom>
            <a:solidFill>
              <a:srgbClr val="000000"/>
            </a:solidFill>
          </p:spPr>
        </p:sp>
      </p:grpSp>
      <p:grpSp>
        <p:nvGrpSpPr>
          <p:cNvPr id="6" name="Group 6"/>
          <p:cNvGrpSpPr/>
          <p:nvPr/>
        </p:nvGrpSpPr>
        <p:grpSpPr>
          <a:xfrm>
            <a:off x="12440398" y="3764117"/>
            <a:ext cx="5193432" cy="3286489"/>
            <a:chOff x="0" y="0"/>
            <a:chExt cx="1490999" cy="943529"/>
          </a:xfrm>
        </p:grpSpPr>
        <p:sp>
          <p:nvSpPr>
            <p:cNvPr id="7" name="Freeform 7"/>
            <p:cNvSpPr/>
            <p:nvPr/>
          </p:nvSpPr>
          <p:spPr>
            <a:xfrm>
              <a:off x="48260" y="48260"/>
              <a:ext cx="1442739" cy="895269"/>
            </a:xfrm>
            <a:custGeom>
              <a:avLst/>
              <a:gdLst/>
              <a:ahLst/>
              <a:cxnLst/>
              <a:rect l="l" t="t" r="r" b="b"/>
              <a:pathLst>
                <a:path w="1442739" h="895269">
                  <a:moveTo>
                    <a:pt x="0" y="0"/>
                  </a:moveTo>
                  <a:lnTo>
                    <a:pt x="1442739" y="0"/>
                  </a:lnTo>
                  <a:lnTo>
                    <a:pt x="1442739" y="895269"/>
                  </a:lnTo>
                  <a:lnTo>
                    <a:pt x="0" y="895269"/>
                  </a:lnTo>
                  <a:close/>
                </a:path>
              </a:pathLst>
            </a:custGeom>
            <a:solidFill>
              <a:srgbClr val="000000"/>
            </a:solidFill>
          </p:spPr>
        </p:sp>
        <p:sp>
          <p:nvSpPr>
            <p:cNvPr id="8" name="Freeform 8"/>
            <p:cNvSpPr/>
            <p:nvPr/>
          </p:nvSpPr>
          <p:spPr>
            <a:xfrm>
              <a:off x="6350" y="6350"/>
              <a:ext cx="1442739" cy="895269"/>
            </a:xfrm>
            <a:custGeom>
              <a:avLst/>
              <a:gdLst/>
              <a:ahLst/>
              <a:cxnLst/>
              <a:rect l="l" t="t" r="r" b="b"/>
              <a:pathLst>
                <a:path w="1442739" h="895269">
                  <a:moveTo>
                    <a:pt x="0" y="0"/>
                  </a:moveTo>
                  <a:lnTo>
                    <a:pt x="1442739" y="0"/>
                  </a:lnTo>
                  <a:lnTo>
                    <a:pt x="1442739" y="895269"/>
                  </a:lnTo>
                  <a:lnTo>
                    <a:pt x="0" y="895269"/>
                  </a:lnTo>
                  <a:close/>
                </a:path>
              </a:pathLst>
            </a:custGeom>
            <a:solidFill>
              <a:srgbClr val="FFFFFF"/>
            </a:solidFill>
          </p:spPr>
        </p:sp>
        <p:sp>
          <p:nvSpPr>
            <p:cNvPr id="9" name="Freeform 9"/>
            <p:cNvSpPr/>
            <p:nvPr/>
          </p:nvSpPr>
          <p:spPr>
            <a:xfrm>
              <a:off x="0" y="0"/>
              <a:ext cx="1455439" cy="907969"/>
            </a:xfrm>
            <a:custGeom>
              <a:avLst/>
              <a:gdLst/>
              <a:ahLst/>
              <a:cxnLst/>
              <a:rect l="l" t="t" r="r" b="b"/>
              <a:pathLst>
                <a:path w="1455439" h="907969">
                  <a:moveTo>
                    <a:pt x="1455439" y="907969"/>
                  </a:moveTo>
                  <a:lnTo>
                    <a:pt x="0" y="907969"/>
                  </a:lnTo>
                  <a:lnTo>
                    <a:pt x="0" y="0"/>
                  </a:lnTo>
                  <a:lnTo>
                    <a:pt x="1455439" y="0"/>
                  </a:lnTo>
                  <a:lnTo>
                    <a:pt x="1455439" y="907969"/>
                  </a:lnTo>
                  <a:close/>
                  <a:moveTo>
                    <a:pt x="12700" y="895269"/>
                  </a:moveTo>
                  <a:lnTo>
                    <a:pt x="1442739" y="895269"/>
                  </a:lnTo>
                  <a:lnTo>
                    <a:pt x="1442739" y="12700"/>
                  </a:lnTo>
                  <a:lnTo>
                    <a:pt x="12700" y="12700"/>
                  </a:lnTo>
                  <a:lnTo>
                    <a:pt x="12700" y="895269"/>
                  </a:lnTo>
                  <a:close/>
                </a:path>
              </a:pathLst>
            </a:custGeom>
            <a:solidFill>
              <a:srgbClr val="000000"/>
            </a:solidFill>
          </p:spPr>
        </p:sp>
      </p:grpSp>
      <p:sp>
        <p:nvSpPr>
          <p:cNvPr id="10" name="TextBox 10"/>
          <p:cNvSpPr txBox="1"/>
          <p:nvPr/>
        </p:nvSpPr>
        <p:spPr>
          <a:xfrm>
            <a:off x="1550004" y="3783712"/>
            <a:ext cx="4328383" cy="1035685"/>
          </a:xfrm>
          <a:prstGeom prst="rect">
            <a:avLst/>
          </a:prstGeom>
        </p:spPr>
        <p:txBody>
          <a:bodyPr lIns="0" tIns="0" rIns="0" bIns="0" rtlCol="0" anchor="t">
            <a:spAutoFit/>
          </a:bodyPr>
          <a:lstStyle/>
          <a:p>
            <a:pPr marL="0" lvl="0" indent="0" algn="ctr">
              <a:lnSpc>
                <a:spcPts val="4159"/>
              </a:lnSpc>
              <a:spcBef>
                <a:spcPct val="0"/>
              </a:spcBef>
            </a:pPr>
            <a:r>
              <a:rPr lang="en-US" sz="3199" spc="159">
                <a:solidFill>
                  <a:srgbClr val="000000"/>
                </a:solidFill>
                <a:latin typeface="Aileron Regular Bold"/>
              </a:rPr>
              <a:t>AORTO-ENTERIC FISTULA</a:t>
            </a:r>
          </a:p>
        </p:txBody>
      </p:sp>
      <p:grpSp>
        <p:nvGrpSpPr>
          <p:cNvPr id="11" name="Group 11"/>
          <p:cNvGrpSpPr/>
          <p:nvPr/>
        </p:nvGrpSpPr>
        <p:grpSpPr>
          <a:xfrm>
            <a:off x="6826564" y="3764117"/>
            <a:ext cx="5193432" cy="3286489"/>
            <a:chOff x="0" y="0"/>
            <a:chExt cx="1490999" cy="943529"/>
          </a:xfrm>
        </p:grpSpPr>
        <p:sp>
          <p:nvSpPr>
            <p:cNvPr id="12" name="Freeform 12"/>
            <p:cNvSpPr/>
            <p:nvPr/>
          </p:nvSpPr>
          <p:spPr>
            <a:xfrm>
              <a:off x="48260" y="48260"/>
              <a:ext cx="1442739" cy="895269"/>
            </a:xfrm>
            <a:custGeom>
              <a:avLst/>
              <a:gdLst/>
              <a:ahLst/>
              <a:cxnLst/>
              <a:rect l="l" t="t" r="r" b="b"/>
              <a:pathLst>
                <a:path w="1442739" h="895269">
                  <a:moveTo>
                    <a:pt x="0" y="0"/>
                  </a:moveTo>
                  <a:lnTo>
                    <a:pt x="1442739" y="0"/>
                  </a:lnTo>
                  <a:lnTo>
                    <a:pt x="1442739" y="895269"/>
                  </a:lnTo>
                  <a:lnTo>
                    <a:pt x="0" y="895269"/>
                  </a:lnTo>
                  <a:close/>
                </a:path>
              </a:pathLst>
            </a:custGeom>
            <a:solidFill>
              <a:srgbClr val="000000"/>
            </a:solidFill>
          </p:spPr>
        </p:sp>
        <p:sp>
          <p:nvSpPr>
            <p:cNvPr id="13" name="Freeform 13"/>
            <p:cNvSpPr/>
            <p:nvPr/>
          </p:nvSpPr>
          <p:spPr>
            <a:xfrm>
              <a:off x="6350" y="6350"/>
              <a:ext cx="1442739" cy="895269"/>
            </a:xfrm>
            <a:custGeom>
              <a:avLst/>
              <a:gdLst/>
              <a:ahLst/>
              <a:cxnLst/>
              <a:rect l="l" t="t" r="r" b="b"/>
              <a:pathLst>
                <a:path w="1442739" h="895269">
                  <a:moveTo>
                    <a:pt x="0" y="0"/>
                  </a:moveTo>
                  <a:lnTo>
                    <a:pt x="1442739" y="0"/>
                  </a:lnTo>
                  <a:lnTo>
                    <a:pt x="1442739" y="895269"/>
                  </a:lnTo>
                  <a:lnTo>
                    <a:pt x="0" y="895269"/>
                  </a:lnTo>
                  <a:close/>
                </a:path>
              </a:pathLst>
            </a:custGeom>
            <a:solidFill>
              <a:srgbClr val="FFFFFF"/>
            </a:solidFill>
          </p:spPr>
        </p:sp>
        <p:sp>
          <p:nvSpPr>
            <p:cNvPr id="14" name="Freeform 14"/>
            <p:cNvSpPr/>
            <p:nvPr/>
          </p:nvSpPr>
          <p:spPr>
            <a:xfrm>
              <a:off x="0" y="0"/>
              <a:ext cx="1455439" cy="907969"/>
            </a:xfrm>
            <a:custGeom>
              <a:avLst/>
              <a:gdLst/>
              <a:ahLst/>
              <a:cxnLst/>
              <a:rect l="l" t="t" r="r" b="b"/>
              <a:pathLst>
                <a:path w="1455439" h="907969">
                  <a:moveTo>
                    <a:pt x="1455439" y="907969"/>
                  </a:moveTo>
                  <a:lnTo>
                    <a:pt x="0" y="907969"/>
                  </a:lnTo>
                  <a:lnTo>
                    <a:pt x="0" y="0"/>
                  </a:lnTo>
                  <a:lnTo>
                    <a:pt x="1455439" y="0"/>
                  </a:lnTo>
                  <a:lnTo>
                    <a:pt x="1455439" y="907969"/>
                  </a:lnTo>
                  <a:close/>
                  <a:moveTo>
                    <a:pt x="12700" y="895269"/>
                  </a:moveTo>
                  <a:lnTo>
                    <a:pt x="1442739" y="895269"/>
                  </a:lnTo>
                  <a:lnTo>
                    <a:pt x="1442739" y="12700"/>
                  </a:lnTo>
                  <a:lnTo>
                    <a:pt x="12700" y="12700"/>
                  </a:lnTo>
                  <a:lnTo>
                    <a:pt x="12700" y="895269"/>
                  </a:lnTo>
                  <a:close/>
                </a:path>
              </a:pathLst>
            </a:custGeom>
            <a:solidFill>
              <a:srgbClr val="000000"/>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3094404" y="7048105"/>
            <a:ext cx="1239584" cy="2057400"/>
          </a:xfrm>
          <a:prstGeom prst="rect">
            <a:avLst/>
          </a:prstGeom>
        </p:spPr>
      </p:pic>
      <p:sp>
        <p:nvSpPr>
          <p:cNvPr id="16" name="TextBox 16"/>
          <p:cNvSpPr txBox="1"/>
          <p:nvPr/>
        </p:nvSpPr>
        <p:spPr>
          <a:xfrm>
            <a:off x="0" y="1104900"/>
            <a:ext cx="18288000" cy="1447800"/>
          </a:xfrm>
          <a:prstGeom prst="rect">
            <a:avLst/>
          </a:prstGeom>
        </p:spPr>
        <p:txBody>
          <a:bodyPr lIns="0" tIns="0" rIns="0" bIns="0" rtlCol="0" anchor="ctr" anchorCtr="0">
            <a:spAutoFit/>
          </a:bodyPr>
          <a:lstStyle/>
          <a:p>
            <a:pPr marL="0" lvl="0" indent="0" algn="ctr">
              <a:lnSpc>
                <a:spcPts val="10200"/>
              </a:lnSpc>
              <a:spcBef>
                <a:spcPct val="0"/>
              </a:spcBef>
            </a:pPr>
            <a:r>
              <a:rPr lang="en-US" sz="12000" spc="1200" dirty="0">
                <a:solidFill>
                  <a:schemeClr val="bg1"/>
                </a:solidFill>
                <a:latin typeface="Bebas Neue"/>
              </a:rPr>
              <a:t>THINK ABOUT THE CAUSE </a:t>
            </a:r>
          </a:p>
        </p:txBody>
      </p:sp>
      <p:sp>
        <p:nvSpPr>
          <p:cNvPr id="17" name="TextBox 17"/>
          <p:cNvSpPr txBox="1"/>
          <p:nvPr/>
        </p:nvSpPr>
        <p:spPr>
          <a:xfrm>
            <a:off x="1212730" y="4928634"/>
            <a:ext cx="4749754" cy="1660711"/>
          </a:xfrm>
          <a:prstGeom prst="rect">
            <a:avLst/>
          </a:prstGeom>
        </p:spPr>
        <p:txBody>
          <a:bodyPr lIns="0" tIns="0" rIns="0" bIns="0" rtlCol="0" anchor="t">
            <a:spAutoFit/>
          </a:bodyPr>
          <a:lstStyle/>
          <a:p>
            <a:pPr marL="539751" lvl="1" indent="-269876">
              <a:lnSpc>
                <a:spcPts val="3250"/>
              </a:lnSpc>
              <a:buFont typeface="Arial"/>
              <a:buChar char="•"/>
            </a:pPr>
            <a:r>
              <a:rPr lang="en-US" sz="2500" spc="125" dirty="0">
                <a:solidFill>
                  <a:srgbClr val="000000"/>
                </a:solidFill>
                <a:latin typeface="Aileron Regular"/>
              </a:rPr>
              <a:t>Presents with massive </a:t>
            </a:r>
            <a:r>
              <a:rPr lang="en-US" sz="2500" spc="125" dirty="0" err="1">
                <a:solidFill>
                  <a:srgbClr val="000000"/>
                </a:solidFill>
                <a:latin typeface="Aileron Regular"/>
              </a:rPr>
              <a:t>haemorrhage</a:t>
            </a:r>
            <a:endParaRPr lang="en-US" sz="2500" spc="125" dirty="0">
              <a:solidFill>
                <a:srgbClr val="000000"/>
              </a:solidFill>
              <a:latin typeface="Aileron Regular"/>
            </a:endParaRPr>
          </a:p>
          <a:p>
            <a:pPr marL="539751" lvl="1" indent="-269876">
              <a:lnSpc>
                <a:spcPts val="3250"/>
              </a:lnSpc>
              <a:buFont typeface="Arial"/>
              <a:buChar char="•"/>
            </a:pPr>
            <a:r>
              <a:rPr lang="en-US" sz="2500" spc="125" dirty="0">
                <a:solidFill>
                  <a:srgbClr val="000000"/>
                </a:solidFill>
                <a:latin typeface="Aileron Regular"/>
              </a:rPr>
              <a:t>Consider in patients with known aortic pathology</a:t>
            </a:r>
          </a:p>
        </p:txBody>
      </p:sp>
      <p:sp>
        <p:nvSpPr>
          <p:cNvPr id="18" name="TextBox 18"/>
          <p:cNvSpPr txBox="1"/>
          <p:nvPr/>
        </p:nvSpPr>
        <p:spPr>
          <a:xfrm>
            <a:off x="7163838" y="4045649"/>
            <a:ext cx="4328383" cy="511810"/>
          </a:xfrm>
          <a:prstGeom prst="rect">
            <a:avLst/>
          </a:prstGeom>
        </p:spPr>
        <p:txBody>
          <a:bodyPr lIns="0" tIns="0" rIns="0" bIns="0" rtlCol="0" anchor="t">
            <a:spAutoFit/>
          </a:bodyPr>
          <a:lstStyle/>
          <a:p>
            <a:pPr marL="0" lvl="0" indent="0" algn="ctr">
              <a:lnSpc>
                <a:spcPts val="4159"/>
              </a:lnSpc>
              <a:spcBef>
                <a:spcPct val="0"/>
              </a:spcBef>
            </a:pPr>
            <a:r>
              <a:rPr lang="en-US" sz="3199" spc="159" dirty="0">
                <a:solidFill>
                  <a:srgbClr val="000000"/>
                </a:solidFill>
                <a:latin typeface="Aileron Regular Bold"/>
              </a:rPr>
              <a:t>VARICEAL</a:t>
            </a:r>
          </a:p>
        </p:txBody>
      </p:sp>
      <p:sp>
        <p:nvSpPr>
          <p:cNvPr id="19" name="TextBox 19"/>
          <p:cNvSpPr txBox="1"/>
          <p:nvPr/>
        </p:nvSpPr>
        <p:spPr>
          <a:xfrm>
            <a:off x="6781800" y="5133421"/>
            <a:ext cx="4818486" cy="1635125"/>
          </a:xfrm>
          <a:prstGeom prst="rect">
            <a:avLst/>
          </a:prstGeom>
        </p:spPr>
        <p:txBody>
          <a:bodyPr lIns="0" tIns="0" rIns="0" bIns="0" rtlCol="0" anchor="t">
            <a:spAutoFit/>
          </a:bodyPr>
          <a:lstStyle/>
          <a:p>
            <a:pPr marL="539748" lvl="1" indent="-269874">
              <a:lnSpc>
                <a:spcPts val="3249"/>
              </a:lnSpc>
              <a:buFont typeface="Arial"/>
              <a:buChar char="•"/>
            </a:pPr>
            <a:r>
              <a:rPr lang="en-US" sz="2499" spc="124" dirty="0">
                <a:solidFill>
                  <a:srgbClr val="000000"/>
                </a:solidFill>
                <a:latin typeface="Aileron Regular"/>
              </a:rPr>
              <a:t>Terlipressin/octreotide</a:t>
            </a:r>
          </a:p>
          <a:p>
            <a:pPr marL="539748" lvl="1" indent="-269874">
              <a:lnSpc>
                <a:spcPts val="3249"/>
              </a:lnSpc>
              <a:buFont typeface="Arial"/>
              <a:buChar char="•"/>
            </a:pPr>
            <a:r>
              <a:rPr lang="en-US" sz="2499" spc="124" dirty="0">
                <a:solidFill>
                  <a:srgbClr val="000000"/>
                </a:solidFill>
                <a:latin typeface="Aileron Regular"/>
              </a:rPr>
              <a:t>Ceftriaxone</a:t>
            </a:r>
          </a:p>
          <a:p>
            <a:pPr marL="539748" lvl="1" indent="-269874">
              <a:lnSpc>
                <a:spcPts val="3249"/>
              </a:lnSpc>
              <a:buFont typeface="Arial"/>
              <a:buChar char="•"/>
            </a:pPr>
            <a:r>
              <a:rPr lang="en-US" sz="2499" spc="124" dirty="0">
                <a:solidFill>
                  <a:srgbClr val="000000"/>
                </a:solidFill>
                <a:latin typeface="Aileron Regular"/>
              </a:rPr>
              <a:t>Consider Blakemore/Segstaken tube</a:t>
            </a:r>
          </a:p>
        </p:txBody>
      </p:sp>
      <p:sp>
        <p:nvSpPr>
          <p:cNvPr id="20" name="TextBox 20"/>
          <p:cNvSpPr txBox="1"/>
          <p:nvPr/>
        </p:nvSpPr>
        <p:spPr>
          <a:xfrm>
            <a:off x="12781996" y="4045649"/>
            <a:ext cx="4328383" cy="511810"/>
          </a:xfrm>
          <a:prstGeom prst="rect">
            <a:avLst/>
          </a:prstGeom>
        </p:spPr>
        <p:txBody>
          <a:bodyPr lIns="0" tIns="0" rIns="0" bIns="0" rtlCol="0" anchor="t">
            <a:spAutoFit/>
          </a:bodyPr>
          <a:lstStyle/>
          <a:p>
            <a:pPr marL="0" lvl="0" indent="0" algn="ctr">
              <a:lnSpc>
                <a:spcPts val="4159"/>
              </a:lnSpc>
              <a:spcBef>
                <a:spcPct val="0"/>
              </a:spcBef>
            </a:pPr>
            <a:r>
              <a:rPr lang="en-US" sz="3199" spc="159" dirty="0">
                <a:solidFill>
                  <a:srgbClr val="000000"/>
                </a:solidFill>
                <a:latin typeface="Aileron Regular Bold"/>
              </a:rPr>
              <a:t>NON-VARICEAL</a:t>
            </a:r>
          </a:p>
        </p:txBody>
      </p:sp>
      <p:sp>
        <p:nvSpPr>
          <p:cNvPr id="21" name="TextBox 21"/>
          <p:cNvSpPr txBox="1"/>
          <p:nvPr/>
        </p:nvSpPr>
        <p:spPr>
          <a:xfrm>
            <a:off x="12439096" y="4928634"/>
            <a:ext cx="5002932" cy="1225550"/>
          </a:xfrm>
          <a:prstGeom prst="rect">
            <a:avLst/>
          </a:prstGeom>
        </p:spPr>
        <p:txBody>
          <a:bodyPr lIns="0" tIns="0" rIns="0" bIns="0" rtlCol="0" anchor="t">
            <a:spAutoFit/>
          </a:bodyPr>
          <a:lstStyle/>
          <a:p>
            <a:pPr marL="539748" lvl="1" indent="-269874">
              <a:lnSpc>
                <a:spcPts val="3249"/>
              </a:lnSpc>
              <a:buFont typeface="Arial"/>
              <a:buChar char="•"/>
            </a:pPr>
            <a:r>
              <a:rPr lang="en-US" sz="2499" spc="124" dirty="0">
                <a:solidFill>
                  <a:srgbClr val="000000"/>
                </a:solidFill>
                <a:latin typeface="Aileron Regular"/>
              </a:rPr>
              <a:t>No proton pump inhibitors</a:t>
            </a:r>
          </a:p>
          <a:p>
            <a:pPr marL="539748" lvl="1" indent="-269874">
              <a:lnSpc>
                <a:spcPts val="3249"/>
              </a:lnSpc>
              <a:buFont typeface="Arial"/>
              <a:buChar char="•"/>
            </a:pPr>
            <a:r>
              <a:rPr lang="en-US" sz="2499" spc="124" dirty="0">
                <a:solidFill>
                  <a:srgbClr val="000000"/>
                </a:solidFill>
                <a:latin typeface="Aileron Regular"/>
              </a:rPr>
              <a:t>No terlipressin/octreotide</a:t>
            </a:r>
          </a:p>
          <a:p>
            <a:pPr marL="539748" lvl="1" indent="-269874">
              <a:lnSpc>
                <a:spcPts val="3249"/>
              </a:lnSpc>
              <a:buFont typeface="Arial"/>
              <a:buChar char="•"/>
            </a:pPr>
            <a:r>
              <a:rPr lang="en-US" sz="2499" spc="124" dirty="0">
                <a:solidFill>
                  <a:srgbClr val="000000"/>
                </a:solidFill>
                <a:latin typeface="Aileron Regular"/>
              </a:rPr>
              <a:t>No TXA! </a:t>
            </a:r>
          </a:p>
        </p:txBody>
      </p:sp>
      <p:sp>
        <p:nvSpPr>
          <p:cNvPr id="22" name="TextBox 22"/>
          <p:cNvSpPr txBox="1"/>
          <p:nvPr/>
        </p:nvSpPr>
        <p:spPr>
          <a:xfrm>
            <a:off x="6099645" y="2365373"/>
            <a:ext cx="6111405" cy="854077"/>
          </a:xfrm>
          <a:prstGeom prst="rect">
            <a:avLst/>
          </a:prstGeom>
        </p:spPr>
        <p:txBody>
          <a:bodyPr lIns="0" tIns="0" rIns="0" bIns="0" rtlCol="0" anchor="t">
            <a:spAutoFit/>
          </a:bodyPr>
          <a:lstStyle/>
          <a:p>
            <a:pPr algn="ctr">
              <a:lnSpc>
                <a:spcPts val="6999"/>
              </a:lnSpc>
            </a:pPr>
            <a:r>
              <a:rPr lang="en-US" sz="4999" dirty="0">
                <a:solidFill>
                  <a:srgbClr val="F2F0F4"/>
                </a:solidFill>
                <a:latin typeface="Aileron Regular"/>
              </a:rPr>
              <a:t>Upper GI bleed </a:t>
            </a:r>
          </a:p>
        </p:txBody>
      </p:sp>
      <p:sp>
        <p:nvSpPr>
          <p:cNvPr id="23" name="TextBox 23"/>
          <p:cNvSpPr txBox="1"/>
          <p:nvPr/>
        </p:nvSpPr>
        <p:spPr>
          <a:xfrm>
            <a:off x="8925709" y="8776358"/>
            <a:ext cx="6111405" cy="854077"/>
          </a:xfrm>
          <a:prstGeom prst="rect">
            <a:avLst/>
          </a:prstGeom>
        </p:spPr>
        <p:txBody>
          <a:bodyPr lIns="0" tIns="0" rIns="0" bIns="0" rtlCol="0" anchor="t">
            <a:spAutoFit/>
          </a:bodyPr>
          <a:lstStyle/>
          <a:p>
            <a:pPr algn="ctr">
              <a:lnSpc>
                <a:spcPts val="6999"/>
              </a:lnSpc>
            </a:pPr>
            <a:r>
              <a:rPr lang="en-US" sz="4999" dirty="0">
                <a:solidFill>
                  <a:srgbClr val="FFFFFF"/>
                </a:solidFill>
                <a:latin typeface="Aileron Regular"/>
              </a:rPr>
              <a:t>Urgent endoscopy</a:t>
            </a:r>
          </a:p>
        </p:txBody>
      </p:sp>
      <p:sp>
        <p:nvSpPr>
          <p:cNvPr id="24" name="TextBox 24"/>
          <p:cNvSpPr txBox="1"/>
          <p:nvPr/>
        </p:nvSpPr>
        <p:spPr>
          <a:xfrm>
            <a:off x="661005" y="8776358"/>
            <a:ext cx="6111405" cy="854077"/>
          </a:xfrm>
          <a:prstGeom prst="rect">
            <a:avLst/>
          </a:prstGeom>
        </p:spPr>
        <p:txBody>
          <a:bodyPr lIns="0" tIns="0" rIns="0" bIns="0" rtlCol="0" anchor="t">
            <a:spAutoFit/>
          </a:bodyPr>
          <a:lstStyle/>
          <a:p>
            <a:pPr algn="ctr">
              <a:lnSpc>
                <a:spcPts val="6999"/>
              </a:lnSpc>
            </a:pPr>
            <a:r>
              <a:rPr lang="en-US" sz="4999" dirty="0">
                <a:solidFill>
                  <a:srgbClr val="FFFFFF"/>
                </a:solidFill>
                <a:latin typeface="Aileron Regular"/>
              </a:rPr>
              <a:t>Theatre</a:t>
            </a:r>
          </a:p>
        </p:txBody>
      </p:sp>
      <p:pic>
        <p:nvPicPr>
          <p:cNvPr id="25"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1400204" y="7032223"/>
            <a:ext cx="1239584" cy="2057400"/>
          </a:xfrm>
          <a:prstGeom prst="rect">
            <a:avLst/>
          </a:prstGeom>
        </p:spPr>
      </p:pic>
      <p:pic>
        <p:nvPicPr>
          <p:cNvPr id="26" name="Picture 25" descr="Graphical user interface, application&#10;&#10;Description automatically generated with medium confidence">
            <a:extLst>
              <a:ext uri="{FF2B5EF4-FFF2-40B4-BE49-F238E27FC236}">
                <a16:creationId xmlns:a16="http://schemas.microsoft.com/office/drawing/2014/main" id="{38BA36C8-041A-E034-5A5A-B7995CC6A9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96835" y="9279242"/>
            <a:ext cx="2872904" cy="852004"/>
          </a:xfrm>
          <a:prstGeom prst="rect">
            <a:avLst/>
          </a:prstGeom>
        </p:spPr>
      </p:pic>
      <p:sp>
        <p:nvSpPr>
          <p:cNvPr id="27" name="TextBox 26">
            <a:extLst>
              <a:ext uri="{FF2B5EF4-FFF2-40B4-BE49-F238E27FC236}">
                <a16:creationId xmlns:a16="http://schemas.microsoft.com/office/drawing/2014/main" id="{8E8C1098-43E2-54E8-24BA-4F8D58455554}"/>
              </a:ext>
            </a:extLst>
          </p:cNvPr>
          <p:cNvSpPr txBox="1"/>
          <p:nvPr/>
        </p:nvSpPr>
        <p:spPr>
          <a:xfrm>
            <a:off x="621077" y="9816089"/>
            <a:ext cx="1645002" cy="276999"/>
          </a:xfrm>
          <a:prstGeom prst="rect">
            <a:avLst/>
          </a:prstGeom>
          <a:noFill/>
        </p:spPr>
        <p:txBody>
          <a:bodyPr wrap="none" rtlCol="0" anchor="b" anchorCtr="0">
            <a:spAutoFit/>
          </a:bodyPr>
          <a:lstStyle/>
          <a:p>
            <a:r>
              <a:rPr lang="en-US" sz="1200" dirty="0">
                <a:solidFill>
                  <a:schemeClr val="bg1"/>
                </a:solidFill>
                <a:effectLst/>
                <a:latin typeface="Arial" panose="020B0604020202020204" pitchFamily="34" charset="0"/>
                <a:cs typeface="Arial" panose="020B0604020202020204" pitchFamily="34" charset="0"/>
              </a:rPr>
              <a:t>TXA, tranexamic acid</a:t>
            </a:r>
            <a:endParaRPr lang="en-US" sz="12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648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752850"/>
            <a:ext cx="7809626" cy="4539345"/>
            <a:chOff x="0" y="0"/>
            <a:chExt cx="1490999" cy="866643"/>
          </a:xfrm>
        </p:grpSpPr>
        <p:sp>
          <p:nvSpPr>
            <p:cNvPr id="3" name="Freeform 3"/>
            <p:cNvSpPr/>
            <p:nvPr/>
          </p:nvSpPr>
          <p:spPr>
            <a:xfrm>
              <a:off x="48260" y="48260"/>
              <a:ext cx="1442739" cy="818383"/>
            </a:xfrm>
            <a:custGeom>
              <a:avLst/>
              <a:gdLst/>
              <a:ahLst/>
              <a:cxnLst/>
              <a:rect l="l" t="t" r="r" b="b"/>
              <a:pathLst>
                <a:path w="1442739" h="818383">
                  <a:moveTo>
                    <a:pt x="0" y="0"/>
                  </a:moveTo>
                  <a:lnTo>
                    <a:pt x="1442739" y="0"/>
                  </a:lnTo>
                  <a:lnTo>
                    <a:pt x="1442739" y="818383"/>
                  </a:lnTo>
                  <a:lnTo>
                    <a:pt x="0" y="818383"/>
                  </a:lnTo>
                  <a:close/>
                </a:path>
              </a:pathLst>
            </a:custGeom>
            <a:solidFill>
              <a:srgbClr val="000000"/>
            </a:solidFill>
          </p:spPr>
        </p:sp>
        <p:sp>
          <p:nvSpPr>
            <p:cNvPr id="4" name="Freeform 4"/>
            <p:cNvSpPr/>
            <p:nvPr/>
          </p:nvSpPr>
          <p:spPr>
            <a:xfrm>
              <a:off x="6350" y="6350"/>
              <a:ext cx="1442739" cy="818383"/>
            </a:xfrm>
            <a:custGeom>
              <a:avLst/>
              <a:gdLst/>
              <a:ahLst/>
              <a:cxnLst/>
              <a:rect l="l" t="t" r="r" b="b"/>
              <a:pathLst>
                <a:path w="1442739" h="818383">
                  <a:moveTo>
                    <a:pt x="0" y="0"/>
                  </a:moveTo>
                  <a:lnTo>
                    <a:pt x="1442739" y="0"/>
                  </a:lnTo>
                  <a:lnTo>
                    <a:pt x="1442739" y="818383"/>
                  </a:lnTo>
                  <a:lnTo>
                    <a:pt x="0" y="818383"/>
                  </a:lnTo>
                  <a:close/>
                </a:path>
              </a:pathLst>
            </a:custGeom>
            <a:solidFill>
              <a:srgbClr val="FFFFFF"/>
            </a:solidFill>
          </p:spPr>
        </p:sp>
        <p:sp>
          <p:nvSpPr>
            <p:cNvPr id="5" name="Freeform 5"/>
            <p:cNvSpPr/>
            <p:nvPr/>
          </p:nvSpPr>
          <p:spPr>
            <a:xfrm>
              <a:off x="0" y="0"/>
              <a:ext cx="1455439" cy="831083"/>
            </a:xfrm>
            <a:custGeom>
              <a:avLst/>
              <a:gdLst/>
              <a:ahLst/>
              <a:cxnLst/>
              <a:rect l="l" t="t" r="r" b="b"/>
              <a:pathLst>
                <a:path w="1455439" h="831083">
                  <a:moveTo>
                    <a:pt x="1455439" y="831083"/>
                  </a:moveTo>
                  <a:lnTo>
                    <a:pt x="0" y="831083"/>
                  </a:lnTo>
                  <a:lnTo>
                    <a:pt x="0" y="0"/>
                  </a:lnTo>
                  <a:lnTo>
                    <a:pt x="1455439" y="0"/>
                  </a:lnTo>
                  <a:lnTo>
                    <a:pt x="1455439" y="831083"/>
                  </a:lnTo>
                  <a:close/>
                  <a:moveTo>
                    <a:pt x="12700" y="818383"/>
                  </a:moveTo>
                  <a:lnTo>
                    <a:pt x="1442739" y="818383"/>
                  </a:lnTo>
                  <a:lnTo>
                    <a:pt x="1442739" y="12700"/>
                  </a:lnTo>
                  <a:lnTo>
                    <a:pt x="12700" y="12700"/>
                  </a:lnTo>
                  <a:lnTo>
                    <a:pt x="12700" y="818383"/>
                  </a:lnTo>
                  <a:close/>
                </a:path>
              </a:pathLst>
            </a:custGeom>
            <a:solidFill>
              <a:srgbClr val="000000"/>
            </a:solidFill>
          </p:spPr>
        </p:sp>
      </p:grpSp>
      <p:sp>
        <p:nvSpPr>
          <p:cNvPr id="6" name="TextBox 6"/>
          <p:cNvSpPr txBox="1"/>
          <p:nvPr/>
        </p:nvSpPr>
        <p:spPr>
          <a:xfrm>
            <a:off x="1382867" y="4449518"/>
            <a:ext cx="7101293" cy="2971800"/>
          </a:xfrm>
          <a:prstGeom prst="rect">
            <a:avLst/>
          </a:prstGeom>
        </p:spPr>
        <p:txBody>
          <a:bodyPr lIns="0" tIns="0" rIns="0" bIns="0" rtlCol="0" anchor="t">
            <a:spAutoFit/>
          </a:bodyPr>
          <a:lstStyle/>
          <a:p>
            <a:pPr marL="647700" lvl="1" indent="-323850">
              <a:lnSpc>
                <a:spcPts val="3900"/>
              </a:lnSpc>
              <a:buFont typeface="Arial"/>
              <a:buChar char="•"/>
            </a:pPr>
            <a:r>
              <a:rPr lang="en-US" sz="3000" spc="150" dirty="0">
                <a:solidFill>
                  <a:srgbClr val="000000"/>
                </a:solidFill>
                <a:latin typeface="Aileron Regular"/>
              </a:rPr>
              <a:t>Most commonly </a:t>
            </a:r>
            <a:r>
              <a:rPr lang="en-US" sz="3000" spc="150" dirty="0">
                <a:solidFill>
                  <a:srgbClr val="000000"/>
                </a:solidFill>
                <a:latin typeface="Aileron Regular Bold"/>
              </a:rPr>
              <a:t>diverticular</a:t>
            </a:r>
          </a:p>
          <a:p>
            <a:pPr marL="647700" lvl="1" indent="-323850">
              <a:lnSpc>
                <a:spcPts val="3900"/>
              </a:lnSpc>
              <a:buFont typeface="Arial"/>
              <a:buChar char="•"/>
            </a:pPr>
            <a:r>
              <a:rPr lang="en-US" sz="3000" spc="150" dirty="0" err="1">
                <a:solidFill>
                  <a:srgbClr val="000000"/>
                </a:solidFill>
                <a:latin typeface="Aileron Regular"/>
              </a:rPr>
              <a:t>Haemorrhoidal</a:t>
            </a:r>
            <a:endParaRPr lang="en-US" sz="3000" spc="150" dirty="0">
              <a:solidFill>
                <a:srgbClr val="000000"/>
              </a:solidFill>
              <a:latin typeface="Aileron Regular"/>
            </a:endParaRPr>
          </a:p>
          <a:p>
            <a:pPr marL="647700" lvl="1" indent="-323850">
              <a:lnSpc>
                <a:spcPts val="3900"/>
              </a:lnSpc>
              <a:buFont typeface="Arial"/>
              <a:buChar char="•"/>
            </a:pPr>
            <a:r>
              <a:rPr lang="en-US" sz="3000" spc="150" dirty="0" err="1">
                <a:solidFill>
                  <a:srgbClr val="000000"/>
                </a:solidFill>
                <a:latin typeface="Aileron Regular"/>
              </a:rPr>
              <a:t>Angioectasia</a:t>
            </a:r>
            <a:endParaRPr lang="en-US" sz="3000" spc="150" dirty="0">
              <a:solidFill>
                <a:srgbClr val="000000"/>
              </a:solidFill>
              <a:latin typeface="Aileron Regular"/>
            </a:endParaRPr>
          </a:p>
          <a:p>
            <a:pPr marL="647700" lvl="1" indent="-323850">
              <a:lnSpc>
                <a:spcPts val="3900"/>
              </a:lnSpc>
              <a:buFont typeface="Arial"/>
              <a:buChar char="•"/>
            </a:pPr>
            <a:r>
              <a:rPr lang="en-US" sz="3000" spc="150" dirty="0">
                <a:solidFill>
                  <a:srgbClr val="000000"/>
                </a:solidFill>
                <a:latin typeface="Aileron Regular"/>
              </a:rPr>
              <a:t>Rectal </a:t>
            </a:r>
            <a:r>
              <a:rPr lang="en-US" sz="3000" spc="150" dirty="0" err="1">
                <a:solidFill>
                  <a:srgbClr val="000000"/>
                </a:solidFill>
                <a:latin typeface="Aileron Regular"/>
              </a:rPr>
              <a:t>proctopathy</a:t>
            </a:r>
            <a:r>
              <a:rPr lang="en-US" sz="3000" spc="150" dirty="0">
                <a:solidFill>
                  <a:srgbClr val="000000"/>
                </a:solidFill>
                <a:latin typeface="Aileron Regular"/>
              </a:rPr>
              <a:t> following radiotherapy</a:t>
            </a:r>
          </a:p>
          <a:p>
            <a:pPr marL="647700" lvl="1" indent="-323850">
              <a:lnSpc>
                <a:spcPts val="3900"/>
              </a:lnSpc>
              <a:buFont typeface="Arial"/>
              <a:buChar char="•"/>
            </a:pPr>
            <a:r>
              <a:rPr lang="en-US" sz="3000" spc="150" dirty="0">
                <a:solidFill>
                  <a:srgbClr val="000000"/>
                </a:solidFill>
                <a:latin typeface="Aileron Regular"/>
              </a:rPr>
              <a:t>Colitis, Cancer, Polyps</a:t>
            </a:r>
          </a:p>
        </p:txBody>
      </p:sp>
      <p:grpSp>
        <p:nvGrpSpPr>
          <p:cNvPr id="7" name="Group 7"/>
          <p:cNvGrpSpPr/>
          <p:nvPr/>
        </p:nvGrpSpPr>
        <p:grpSpPr>
          <a:xfrm>
            <a:off x="9449674" y="3752850"/>
            <a:ext cx="7809626" cy="4539345"/>
            <a:chOff x="0" y="0"/>
            <a:chExt cx="1490999" cy="866643"/>
          </a:xfrm>
        </p:grpSpPr>
        <p:sp>
          <p:nvSpPr>
            <p:cNvPr id="8" name="Freeform 8"/>
            <p:cNvSpPr/>
            <p:nvPr/>
          </p:nvSpPr>
          <p:spPr>
            <a:xfrm>
              <a:off x="48260" y="48260"/>
              <a:ext cx="1442739" cy="818383"/>
            </a:xfrm>
            <a:custGeom>
              <a:avLst/>
              <a:gdLst/>
              <a:ahLst/>
              <a:cxnLst/>
              <a:rect l="l" t="t" r="r" b="b"/>
              <a:pathLst>
                <a:path w="1442739" h="818383">
                  <a:moveTo>
                    <a:pt x="0" y="0"/>
                  </a:moveTo>
                  <a:lnTo>
                    <a:pt x="1442739" y="0"/>
                  </a:lnTo>
                  <a:lnTo>
                    <a:pt x="1442739" y="818383"/>
                  </a:lnTo>
                  <a:lnTo>
                    <a:pt x="0" y="818383"/>
                  </a:lnTo>
                  <a:close/>
                </a:path>
              </a:pathLst>
            </a:custGeom>
            <a:solidFill>
              <a:srgbClr val="000000"/>
            </a:solidFill>
          </p:spPr>
        </p:sp>
        <p:sp>
          <p:nvSpPr>
            <p:cNvPr id="9" name="Freeform 9"/>
            <p:cNvSpPr/>
            <p:nvPr/>
          </p:nvSpPr>
          <p:spPr>
            <a:xfrm>
              <a:off x="6350" y="6350"/>
              <a:ext cx="1442739" cy="818383"/>
            </a:xfrm>
            <a:custGeom>
              <a:avLst/>
              <a:gdLst/>
              <a:ahLst/>
              <a:cxnLst/>
              <a:rect l="l" t="t" r="r" b="b"/>
              <a:pathLst>
                <a:path w="1442739" h="818383">
                  <a:moveTo>
                    <a:pt x="0" y="0"/>
                  </a:moveTo>
                  <a:lnTo>
                    <a:pt x="1442739" y="0"/>
                  </a:lnTo>
                  <a:lnTo>
                    <a:pt x="1442739" y="818383"/>
                  </a:lnTo>
                  <a:lnTo>
                    <a:pt x="0" y="818383"/>
                  </a:lnTo>
                  <a:close/>
                </a:path>
              </a:pathLst>
            </a:custGeom>
            <a:solidFill>
              <a:srgbClr val="FFFFFF"/>
            </a:solidFill>
          </p:spPr>
        </p:sp>
        <p:sp>
          <p:nvSpPr>
            <p:cNvPr id="10" name="Freeform 10"/>
            <p:cNvSpPr/>
            <p:nvPr/>
          </p:nvSpPr>
          <p:spPr>
            <a:xfrm>
              <a:off x="0" y="0"/>
              <a:ext cx="1455439" cy="831083"/>
            </a:xfrm>
            <a:custGeom>
              <a:avLst/>
              <a:gdLst/>
              <a:ahLst/>
              <a:cxnLst/>
              <a:rect l="l" t="t" r="r" b="b"/>
              <a:pathLst>
                <a:path w="1455439" h="831083">
                  <a:moveTo>
                    <a:pt x="1455439" y="831083"/>
                  </a:moveTo>
                  <a:lnTo>
                    <a:pt x="0" y="831083"/>
                  </a:lnTo>
                  <a:lnTo>
                    <a:pt x="0" y="0"/>
                  </a:lnTo>
                  <a:lnTo>
                    <a:pt x="1455439" y="0"/>
                  </a:lnTo>
                  <a:lnTo>
                    <a:pt x="1455439" y="831083"/>
                  </a:lnTo>
                  <a:close/>
                  <a:moveTo>
                    <a:pt x="12700" y="818383"/>
                  </a:moveTo>
                  <a:lnTo>
                    <a:pt x="1442739" y="818383"/>
                  </a:lnTo>
                  <a:lnTo>
                    <a:pt x="1442739" y="12700"/>
                  </a:lnTo>
                  <a:lnTo>
                    <a:pt x="12700" y="12700"/>
                  </a:lnTo>
                  <a:lnTo>
                    <a:pt x="12700" y="818383"/>
                  </a:lnTo>
                  <a:close/>
                </a:path>
              </a:pathLst>
            </a:custGeom>
            <a:solidFill>
              <a:srgbClr val="000000"/>
            </a:solidFill>
          </p:spPr>
        </p:sp>
      </p:grpSp>
      <p:sp>
        <p:nvSpPr>
          <p:cNvPr id="11" name="TextBox 11"/>
          <p:cNvSpPr txBox="1"/>
          <p:nvPr/>
        </p:nvSpPr>
        <p:spPr>
          <a:xfrm>
            <a:off x="9635932" y="4516392"/>
            <a:ext cx="7145308" cy="2971800"/>
          </a:xfrm>
          <a:prstGeom prst="rect">
            <a:avLst/>
          </a:prstGeom>
        </p:spPr>
        <p:txBody>
          <a:bodyPr lIns="0" tIns="0" rIns="0" bIns="0" rtlCol="0" anchor="t">
            <a:spAutoFit/>
          </a:bodyPr>
          <a:lstStyle/>
          <a:p>
            <a:pPr marL="647700" lvl="1" indent="-323850">
              <a:lnSpc>
                <a:spcPts val="3900"/>
              </a:lnSpc>
              <a:buFont typeface="Arial"/>
              <a:buChar char="•"/>
            </a:pPr>
            <a:r>
              <a:rPr lang="en-US" sz="3000" spc="150" dirty="0">
                <a:solidFill>
                  <a:srgbClr val="000000"/>
                </a:solidFill>
                <a:latin typeface="Aileron Regular"/>
              </a:rPr>
              <a:t>Consider </a:t>
            </a:r>
            <a:r>
              <a:rPr lang="en-US" sz="3000" spc="150" dirty="0">
                <a:solidFill>
                  <a:srgbClr val="000000"/>
                </a:solidFill>
                <a:latin typeface="Aileron Regular Bold"/>
              </a:rPr>
              <a:t>CT angiography</a:t>
            </a:r>
          </a:p>
          <a:p>
            <a:pPr marL="647700" lvl="1" indent="-323850">
              <a:lnSpc>
                <a:spcPts val="3900"/>
              </a:lnSpc>
              <a:buFont typeface="Arial"/>
              <a:buChar char="•"/>
            </a:pPr>
            <a:r>
              <a:rPr lang="en-US" sz="3000" spc="150" dirty="0">
                <a:solidFill>
                  <a:srgbClr val="000000"/>
                </a:solidFill>
                <a:latin typeface="Aileron Regular"/>
              </a:rPr>
              <a:t>If no lower GI source found, consider </a:t>
            </a:r>
            <a:r>
              <a:rPr lang="en-US" sz="3000" spc="150" dirty="0">
                <a:solidFill>
                  <a:srgbClr val="000000"/>
                </a:solidFill>
                <a:latin typeface="Aileron Regular Bold"/>
              </a:rPr>
              <a:t>upper GI endoscopy</a:t>
            </a:r>
          </a:p>
          <a:p>
            <a:pPr marL="647700" lvl="1" indent="-323850">
              <a:lnSpc>
                <a:spcPts val="3900"/>
              </a:lnSpc>
              <a:buFont typeface="Arial"/>
              <a:buChar char="•"/>
            </a:pPr>
            <a:r>
              <a:rPr lang="en-US" sz="3000" spc="150" dirty="0">
                <a:solidFill>
                  <a:srgbClr val="000000"/>
                </a:solidFill>
                <a:latin typeface="Aileron Regular"/>
              </a:rPr>
              <a:t>Reserve surgery for cases that cannot be resolved using radiological or endoscopic means </a:t>
            </a:r>
          </a:p>
        </p:txBody>
      </p:sp>
      <p:sp>
        <p:nvSpPr>
          <p:cNvPr id="12" name="TextBox 12"/>
          <p:cNvSpPr txBox="1"/>
          <p:nvPr/>
        </p:nvSpPr>
        <p:spPr>
          <a:xfrm>
            <a:off x="6088298" y="2364392"/>
            <a:ext cx="6111405" cy="854077"/>
          </a:xfrm>
          <a:prstGeom prst="rect">
            <a:avLst/>
          </a:prstGeom>
        </p:spPr>
        <p:txBody>
          <a:bodyPr lIns="0" tIns="0" rIns="0" bIns="0" rtlCol="0" anchor="t">
            <a:spAutoFit/>
          </a:bodyPr>
          <a:lstStyle/>
          <a:p>
            <a:pPr algn="ctr">
              <a:lnSpc>
                <a:spcPts val="6999"/>
              </a:lnSpc>
            </a:pPr>
            <a:r>
              <a:rPr lang="en-US" sz="4999" dirty="0">
                <a:solidFill>
                  <a:srgbClr val="FFFFFF"/>
                </a:solidFill>
                <a:latin typeface="Aileron Regular"/>
              </a:rPr>
              <a:t>Lower GI bleed </a:t>
            </a:r>
          </a:p>
        </p:txBody>
      </p:sp>
      <p:pic>
        <p:nvPicPr>
          <p:cNvPr id="14" name="Picture 13" descr="Graphical user interface, application&#10;&#10;Description automatically generated with medium confidence">
            <a:extLst>
              <a:ext uri="{FF2B5EF4-FFF2-40B4-BE49-F238E27FC236}">
                <a16:creationId xmlns:a16="http://schemas.microsoft.com/office/drawing/2014/main" id="{7AA81B8A-F888-6B01-CD93-DC6E16537F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6835" y="9279242"/>
            <a:ext cx="2872904" cy="852004"/>
          </a:xfrm>
          <a:prstGeom prst="rect">
            <a:avLst/>
          </a:prstGeom>
        </p:spPr>
      </p:pic>
      <p:sp>
        <p:nvSpPr>
          <p:cNvPr id="15" name="TextBox 16">
            <a:extLst>
              <a:ext uri="{FF2B5EF4-FFF2-40B4-BE49-F238E27FC236}">
                <a16:creationId xmlns:a16="http://schemas.microsoft.com/office/drawing/2014/main" id="{59DEB61C-5516-BDDF-77E6-5BEBA8C19496}"/>
              </a:ext>
            </a:extLst>
          </p:cNvPr>
          <p:cNvSpPr txBox="1"/>
          <p:nvPr/>
        </p:nvSpPr>
        <p:spPr>
          <a:xfrm>
            <a:off x="0" y="1104900"/>
            <a:ext cx="18288000" cy="1447800"/>
          </a:xfrm>
          <a:prstGeom prst="rect">
            <a:avLst/>
          </a:prstGeom>
        </p:spPr>
        <p:txBody>
          <a:bodyPr lIns="0" tIns="0" rIns="0" bIns="0" rtlCol="0" anchor="ctr" anchorCtr="0">
            <a:spAutoFit/>
          </a:bodyPr>
          <a:lstStyle/>
          <a:p>
            <a:pPr marL="0" lvl="0" indent="0" algn="ctr">
              <a:lnSpc>
                <a:spcPts val="10200"/>
              </a:lnSpc>
              <a:spcBef>
                <a:spcPct val="0"/>
              </a:spcBef>
            </a:pPr>
            <a:r>
              <a:rPr lang="en-US" sz="12000" spc="1200" dirty="0">
                <a:solidFill>
                  <a:schemeClr val="bg1"/>
                </a:solidFill>
                <a:latin typeface="Bebas Neue"/>
              </a:rPr>
              <a:t>THINK ABOUT THE CAUSE </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EF1"/>
        </a:solidFill>
        <a:effectLst/>
      </p:bgPr>
    </p:bg>
    <p:spTree>
      <p:nvGrpSpPr>
        <p:cNvPr id="1" name=""/>
        <p:cNvGrpSpPr/>
        <p:nvPr/>
      </p:nvGrpSpPr>
      <p:grpSpPr>
        <a:xfrm>
          <a:off x="0" y="0"/>
          <a:ext cx="0" cy="0"/>
          <a:chOff x="0" y="0"/>
          <a:chExt cx="0" cy="0"/>
        </a:xfrm>
      </p:grpSpPr>
      <p:grpSp>
        <p:nvGrpSpPr>
          <p:cNvPr id="2" name="Group 2"/>
          <p:cNvGrpSpPr/>
          <p:nvPr/>
        </p:nvGrpSpPr>
        <p:grpSpPr>
          <a:xfrm>
            <a:off x="1085039" y="2599791"/>
            <a:ext cx="15838023" cy="2738963"/>
            <a:chOff x="0" y="0"/>
            <a:chExt cx="5490351" cy="949479"/>
          </a:xfrm>
        </p:grpSpPr>
        <p:sp>
          <p:nvSpPr>
            <p:cNvPr id="3" name="Freeform 3"/>
            <p:cNvSpPr/>
            <p:nvPr/>
          </p:nvSpPr>
          <p:spPr>
            <a:xfrm>
              <a:off x="0" y="0"/>
              <a:ext cx="5490351" cy="949479"/>
            </a:xfrm>
            <a:custGeom>
              <a:avLst/>
              <a:gdLst/>
              <a:ahLst/>
              <a:cxnLst/>
              <a:rect l="l" t="t" r="r" b="b"/>
              <a:pathLst>
                <a:path w="5490351" h="949479">
                  <a:moveTo>
                    <a:pt x="0" y="0"/>
                  </a:moveTo>
                  <a:lnTo>
                    <a:pt x="5490351" y="0"/>
                  </a:lnTo>
                  <a:lnTo>
                    <a:pt x="5490351" y="949479"/>
                  </a:lnTo>
                  <a:lnTo>
                    <a:pt x="0" y="949479"/>
                  </a:lnTo>
                  <a:close/>
                </a:path>
              </a:pathLst>
            </a:custGeom>
            <a:solidFill>
              <a:srgbClr val="272727"/>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64247" y="2171700"/>
            <a:ext cx="3586478" cy="3586478"/>
          </a:xfrm>
          <a:prstGeom prst="rect">
            <a:avLst/>
          </a:prstGeom>
        </p:spPr>
      </p:pic>
      <p:grpSp>
        <p:nvGrpSpPr>
          <p:cNvPr id="5" name="Group 5"/>
          <p:cNvGrpSpPr/>
          <p:nvPr/>
        </p:nvGrpSpPr>
        <p:grpSpPr>
          <a:xfrm>
            <a:off x="1085039" y="6045482"/>
            <a:ext cx="15838023" cy="2738963"/>
            <a:chOff x="0" y="0"/>
            <a:chExt cx="5490351" cy="949479"/>
          </a:xfrm>
        </p:grpSpPr>
        <p:sp>
          <p:nvSpPr>
            <p:cNvPr id="6" name="Freeform 6"/>
            <p:cNvSpPr/>
            <p:nvPr/>
          </p:nvSpPr>
          <p:spPr>
            <a:xfrm>
              <a:off x="0" y="0"/>
              <a:ext cx="5490351" cy="949479"/>
            </a:xfrm>
            <a:custGeom>
              <a:avLst/>
              <a:gdLst/>
              <a:ahLst/>
              <a:cxnLst/>
              <a:rect l="l" t="t" r="r" b="b"/>
              <a:pathLst>
                <a:path w="5490351" h="949479">
                  <a:moveTo>
                    <a:pt x="0" y="0"/>
                  </a:moveTo>
                  <a:lnTo>
                    <a:pt x="5490351" y="0"/>
                  </a:lnTo>
                  <a:lnTo>
                    <a:pt x="5490351" y="949479"/>
                  </a:lnTo>
                  <a:lnTo>
                    <a:pt x="0" y="949479"/>
                  </a:lnTo>
                  <a:close/>
                </a:path>
              </a:pathLst>
            </a:custGeom>
            <a:solidFill>
              <a:srgbClr val="272727"/>
            </a:solidFill>
          </p:spPr>
        </p:sp>
      </p:gr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347626" y="5676900"/>
            <a:ext cx="3476127" cy="3476127"/>
          </a:xfrm>
          <a:prstGeom prst="rect">
            <a:avLst/>
          </a:prstGeom>
        </p:spPr>
      </p:pic>
      <p:sp>
        <p:nvSpPr>
          <p:cNvPr id="8" name="TextBox 8"/>
          <p:cNvSpPr txBox="1"/>
          <p:nvPr/>
        </p:nvSpPr>
        <p:spPr>
          <a:xfrm>
            <a:off x="1028700" y="531969"/>
            <a:ext cx="16230600" cy="1868805"/>
          </a:xfrm>
          <a:prstGeom prst="rect">
            <a:avLst/>
          </a:prstGeom>
        </p:spPr>
        <p:txBody>
          <a:bodyPr lIns="0" tIns="0" rIns="0" bIns="0" rtlCol="0" anchor="t">
            <a:spAutoFit/>
          </a:bodyPr>
          <a:lstStyle/>
          <a:p>
            <a:pPr algn="ctr">
              <a:lnSpc>
                <a:spcPts val="14760"/>
              </a:lnSpc>
            </a:pPr>
            <a:r>
              <a:rPr lang="en-US" sz="12000" spc="960">
                <a:solidFill>
                  <a:srgbClr val="000000"/>
                </a:solidFill>
                <a:latin typeface="Bebas Neue Bold"/>
              </a:rPr>
              <a:t>REVERSAL &amp; REPLETION</a:t>
            </a:r>
          </a:p>
        </p:txBody>
      </p:sp>
      <p:sp>
        <p:nvSpPr>
          <p:cNvPr id="9" name="TextBox 9"/>
          <p:cNvSpPr txBox="1"/>
          <p:nvPr/>
        </p:nvSpPr>
        <p:spPr>
          <a:xfrm>
            <a:off x="4354556" y="2891203"/>
            <a:ext cx="11455782" cy="597260"/>
          </a:xfrm>
          <a:prstGeom prst="rect">
            <a:avLst/>
          </a:prstGeom>
        </p:spPr>
        <p:txBody>
          <a:bodyPr lIns="0" tIns="0" rIns="0" bIns="0" rtlCol="0" anchor="t">
            <a:spAutoFit/>
          </a:bodyPr>
          <a:lstStyle/>
          <a:p>
            <a:pPr>
              <a:lnSpc>
                <a:spcPts val="4880"/>
              </a:lnSpc>
            </a:pPr>
            <a:r>
              <a:rPr lang="en-US" sz="3485">
                <a:solidFill>
                  <a:srgbClr val="FFFFFF"/>
                </a:solidFill>
                <a:latin typeface="Aileron Regular"/>
              </a:rPr>
              <a:t>COUMARIN/WARFARIN</a:t>
            </a:r>
          </a:p>
        </p:txBody>
      </p:sp>
      <p:sp>
        <p:nvSpPr>
          <p:cNvPr id="10" name="TextBox 10"/>
          <p:cNvSpPr txBox="1"/>
          <p:nvPr/>
        </p:nvSpPr>
        <p:spPr>
          <a:xfrm>
            <a:off x="1723870" y="6236515"/>
            <a:ext cx="11455782" cy="597260"/>
          </a:xfrm>
          <a:prstGeom prst="rect">
            <a:avLst/>
          </a:prstGeom>
        </p:spPr>
        <p:txBody>
          <a:bodyPr lIns="0" tIns="0" rIns="0" bIns="0" rtlCol="0" anchor="t">
            <a:spAutoFit/>
          </a:bodyPr>
          <a:lstStyle/>
          <a:p>
            <a:pPr>
              <a:lnSpc>
                <a:spcPts val="4880"/>
              </a:lnSpc>
            </a:pPr>
            <a:r>
              <a:rPr lang="en-US" sz="3485">
                <a:solidFill>
                  <a:srgbClr val="FFFFFF"/>
                </a:solidFill>
                <a:latin typeface="Aileron Regular"/>
              </a:rPr>
              <a:t>DOACs</a:t>
            </a:r>
          </a:p>
        </p:txBody>
      </p:sp>
      <p:sp>
        <p:nvSpPr>
          <p:cNvPr id="11" name="TextBox 11"/>
          <p:cNvSpPr txBox="1"/>
          <p:nvPr/>
        </p:nvSpPr>
        <p:spPr>
          <a:xfrm>
            <a:off x="7808401" y="3698041"/>
            <a:ext cx="6539225" cy="1216385"/>
          </a:xfrm>
          <a:prstGeom prst="rect">
            <a:avLst/>
          </a:prstGeom>
        </p:spPr>
        <p:txBody>
          <a:bodyPr lIns="0" tIns="0" rIns="0" bIns="0" rtlCol="0" anchor="t">
            <a:spAutoFit/>
          </a:bodyPr>
          <a:lstStyle/>
          <a:p>
            <a:pPr>
              <a:lnSpc>
                <a:spcPts val="4880"/>
              </a:lnSpc>
            </a:pPr>
            <a:r>
              <a:rPr lang="en-US" sz="3485">
                <a:solidFill>
                  <a:srgbClr val="FFFFFF"/>
                </a:solidFill>
                <a:latin typeface="Aileron Regular"/>
              </a:rPr>
              <a:t>4-factor PCC</a:t>
            </a:r>
          </a:p>
          <a:p>
            <a:pPr>
              <a:lnSpc>
                <a:spcPts val="4880"/>
              </a:lnSpc>
            </a:pPr>
            <a:r>
              <a:rPr lang="en-US" sz="3485">
                <a:solidFill>
                  <a:srgbClr val="FFFFFF"/>
                </a:solidFill>
                <a:latin typeface="Aileron Regular"/>
              </a:rPr>
              <a:t>Vitamin K</a:t>
            </a:r>
          </a:p>
        </p:txBody>
      </p:sp>
      <p:sp>
        <p:nvSpPr>
          <p:cNvPr id="12" name="TextBox 12"/>
          <p:cNvSpPr txBox="1"/>
          <p:nvPr/>
        </p:nvSpPr>
        <p:spPr>
          <a:xfrm>
            <a:off x="3543222" y="7018595"/>
            <a:ext cx="6539225" cy="1216385"/>
          </a:xfrm>
          <a:prstGeom prst="rect">
            <a:avLst/>
          </a:prstGeom>
        </p:spPr>
        <p:txBody>
          <a:bodyPr lIns="0" tIns="0" rIns="0" bIns="0" rtlCol="0" anchor="t">
            <a:spAutoFit/>
          </a:bodyPr>
          <a:lstStyle/>
          <a:p>
            <a:pPr>
              <a:lnSpc>
                <a:spcPts val="4880"/>
              </a:lnSpc>
            </a:pPr>
            <a:r>
              <a:rPr lang="en-US" sz="3485" dirty="0" err="1">
                <a:solidFill>
                  <a:srgbClr val="FFFFFF"/>
                </a:solidFill>
                <a:latin typeface="Aileron Regular"/>
              </a:rPr>
              <a:t>Xa</a:t>
            </a:r>
            <a:r>
              <a:rPr lang="en-US" sz="3485" dirty="0">
                <a:solidFill>
                  <a:srgbClr val="FFFFFF"/>
                </a:solidFill>
                <a:latin typeface="Aileron Regular"/>
              </a:rPr>
              <a:t> inhibitors: Andexanet alfa</a:t>
            </a:r>
          </a:p>
          <a:p>
            <a:pPr>
              <a:lnSpc>
                <a:spcPts val="4880"/>
              </a:lnSpc>
            </a:pPr>
            <a:r>
              <a:rPr lang="en-US" sz="3485" dirty="0">
                <a:solidFill>
                  <a:srgbClr val="FFFFFF"/>
                </a:solidFill>
                <a:latin typeface="Aileron Regular"/>
              </a:rPr>
              <a:t>IIb inhibitors: </a:t>
            </a:r>
            <a:r>
              <a:rPr lang="en-US" sz="3485" dirty="0" err="1">
                <a:solidFill>
                  <a:srgbClr val="FFFFFF"/>
                </a:solidFill>
                <a:latin typeface="Aileron Regular"/>
              </a:rPr>
              <a:t>Idarucizumab</a:t>
            </a:r>
            <a:r>
              <a:rPr lang="en-US" sz="3485" dirty="0">
                <a:solidFill>
                  <a:srgbClr val="FFFFFF"/>
                </a:solidFill>
                <a:latin typeface="Aileron Regular"/>
              </a:rPr>
              <a:t> </a:t>
            </a:r>
          </a:p>
        </p:txBody>
      </p:sp>
      <p:pic>
        <p:nvPicPr>
          <p:cNvPr id="14" name="Picture 13" descr="Logo&#10;&#10;Description automatically generated">
            <a:extLst>
              <a:ext uri="{FF2B5EF4-FFF2-40B4-BE49-F238E27FC236}">
                <a16:creationId xmlns:a16="http://schemas.microsoft.com/office/drawing/2014/main" id="{A31C0E77-9E66-47FC-F1C9-C9D01AE929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09836" y="9334638"/>
            <a:ext cx="2869823" cy="768592"/>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6487"/>
        </a:solidFill>
        <a:effectLst/>
      </p:bgPr>
    </p:bg>
    <p:spTree>
      <p:nvGrpSpPr>
        <p:cNvPr id="1" name=""/>
        <p:cNvGrpSpPr/>
        <p:nvPr/>
      </p:nvGrpSpPr>
      <p:grpSpPr>
        <a:xfrm>
          <a:off x="0" y="0"/>
          <a:ext cx="0" cy="0"/>
          <a:chOff x="0" y="0"/>
          <a:chExt cx="0" cy="0"/>
        </a:xfrm>
      </p:grpSpPr>
      <p:grpSp>
        <p:nvGrpSpPr>
          <p:cNvPr id="2" name="Group 2"/>
          <p:cNvGrpSpPr/>
          <p:nvPr/>
        </p:nvGrpSpPr>
        <p:grpSpPr>
          <a:xfrm>
            <a:off x="9823598" y="3238500"/>
            <a:ext cx="6863515" cy="3677663"/>
            <a:chOff x="0" y="0"/>
            <a:chExt cx="1760880" cy="943529"/>
          </a:xfrm>
        </p:grpSpPr>
        <p:sp>
          <p:nvSpPr>
            <p:cNvPr id="3" name="Freeform 3"/>
            <p:cNvSpPr/>
            <p:nvPr/>
          </p:nvSpPr>
          <p:spPr>
            <a:xfrm>
              <a:off x="48260" y="48260"/>
              <a:ext cx="1712620" cy="895269"/>
            </a:xfrm>
            <a:custGeom>
              <a:avLst/>
              <a:gdLst/>
              <a:ahLst/>
              <a:cxnLst/>
              <a:rect l="l" t="t" r="r" b="b"/>
              <a:pathLst>
                <a:path w="1712620" h="895269">
                  <a:moveTo>
                    <a:pt x="0" y="0"/>
                  </a:moveTo>
                  <a:lnTo>
                    <a:pt x="1712620" y="0"/>
                  </a:lnTo>
                  <a:lnTo>
                    <a:pt x="1712620" y="895269"/>
                  </a:lnTo>
                  <a:lnTo>
                    <a:pt x="0" y="895269"/>
                  </a:lnTo>
                  <a:close/>
                </a:path>
              </a:pathLst>
            </a:custGeom>
            <a:solidFill>
              <a:srgbClr val="000000"/>
            </a:solidFill>
          </p:spPr>
        </p:sp>
        <p:sp>
          <p:nvSpPr>
            <p:cNvPr id="4" name="Freeform 4"/>
            <p:cNvSpPr/>
            <p:nvPr/>
          </p:nvSpPr>
          <p:spPr>
            <a:xfrm>
              <a:off x="6350" y="6350"/>
              <a:ext cx="1712620" cy="895269"/>
            </a:xfrm>
            <a:custGeom>
              <a:avLst/>
              <a:gdLst/>
              <a:ahLst/>
              <a:cxnLst/>
              <a:rect l="l" t="t" r="r" b="b"/>
              <a:pathLst>
                <a:path w="1712620" h="895269">
                  <a:moveTo>
                    <a:pt x="0" y="0"/>
                  </a:moveTo>
                  <a:lnTo>
                    <a:pt x="1712620" y="0"/>
                  </a:lnTo>
                  <a:lnTo>
                    <a:pt x="1712620" y="895269"/>
                  </a:lnTo>
                  <a:lnTo>
                    <a:pt x="0" y="895269"/>
                  </a:lnTo>
                  <a:close/>
                </a:path>
              </a:pathLst>
            </a:custGeom>
            <a:solidFill>
              <a:srgbClr val="F2F0F4"/>
            </a:solidFill>
          </p:spPr>
        </p:sp>
        <p:sp>
          <p:nvSpPr>
            <p:cNvPr id="5" name="Freeform 5"/>
            <p:cNvSpPr/>
            <p:nvPr/>
          </p:nvSpPr>
          <p:spPr>
            <a:xfrm>
              <a:off x="0" y="0"/>
              <a:ext cx="1725320" cy="907969"/>
            </a:xfrm>
            <a:custGeom>
              <a:avLst/>
              <a:gdLst/>
              <a:ahLst/>
              <a:cxnLst/>
              <a:rect l="l" t="t" r="r" b="b"/>
              <a:pathLst>
                <a:path w="1725320" h="907969">
                  <a:moveTo>
                    <a:pt x="1725320" y="907969"/>
                  </a:moveTo>
                  <a:lnTo>
                    <a:pt x="0" y="907969"/>
                  </a:lnTo>
                  <a:lnTo>
                    <a:pt x="0" y="0"/>
                  </a:lnTo>
                  <a:lnTo>
                    <a:pt x="1725320" y="0"/>
                  </a:lnTo>
                  <a:lnTo>
                    <a:pt x="1725320" y="907969"/>
                  </a:lnTo>
                  <a:close/>
                  <a:moveTo>
                    <a:pt x="12700" y="895269"/>
                  </a:moveTo>
                  <a:lnTo>
                    <a:pt x="1712620" y="895269"/>
                  </a:lnTo>
                  <a:lnTo>
                    <a:pt x="1712620" y="12700"/>
                  </a:lnTo>
                  <a:lnTo>
                    <a:pt x="12700" y="12700"/>
                  </a:lnTo>
                  <a:lnTo>
                    <a:pt x="12700" y="895269"/>
                  </a:lnTo>
                  <a:close/>
                </a:path>
              </a:pathLst>
            </a:custGeom>
            <a:solidFill>
              <a:srgbClr val="000000"/>
            </a:solidFill>
          </p:spPr>
        </p:sp>
      </p:grpSp>
      <p:grpSp>
        <p:nvGrpSpPr>
          <p:cNvPr id="6" name="Group 6"/>
          <p:cNvGrpSpPr/>
          <p:nvPr/>
        </p:nvGrpSpPr>
        <p:grpSpPr>
          <a:xfrm>
            <a:off x="1790962" y="3238500"/>
            <a:ext cx="6909995" cy="3677663"/>
            <a:chOff x="0" y="0"/>
            <a:chExt cx="1983812" cy="1055832"/>
          </a:xfrm>
        </p:grpSpPr>
        <p:sp>
          <p:nvSpPr>
            <p:cNvPr id="7" name="Freeform 7"/>
            <p:cNvSpPr/>
            <p:nvPr/>
          </p:nvSpPr>
          <p:spPr>
            <a:xfrm>
              <a:off x="48260" y="48260"/>
              <a:ext cx="1935552" cy="1007572"/>
            </a:xfrm>
            <a:custGeom>
              <a:avLst/>
              <a:gdLst/>
              <a:ahLst/>
              <a:cxnLst/>
              <a:rect l="l" t="t" r="r" b="b"/>
              <a:pathLst>
                <a:path w="1935552" h="1007572">
                  <a:moveTo>
                    <a:pt x="0" y="0"/>
                  </a:moveTo>
                  <a:lnTo>
                    <a:pt x="1935552" y="0"/>
                  </a:lnTo>
                  <a:lnTo>
                    <a:pt x="1935552" y="1007572"/>
                  </a:lnTo>
                  <a:lnTo>
                    <a:pt x="0" y="1007572"/>
                  </a:lnTo>
                  <a:close/>
                </a:path>
              </a:pathLst>
            </a:custGeom>
            <a:solidFill>
              <a:srgbClr val="000000"/>
            </a:solidFill>
          </p:spPr>
        </p:sp>
        <p:sp>
          <p:nvSpPr>
            <p:cNvPr id="8" name="Freeform 8"/>
            <p:cNvSpPr/>
            <p:nvPr/>
          </p:nvSpPr>
          <p:spPr>
            <a:xfrm>
              <a:off x="6350" y="6350"/>
              <a:ext cx="1935552" cy="1007572"/>
            </a:xfrm>
            <a:custGeom>
              <a:avLst/>
              <a:gdLst/>
              <a:ahLst/>
              <a:cxnLst/>
              <a:rect l="l" t="t" r="r" b="b"/>
              <a:pathLst>
                <a:path w="1935552" h="1007572">
                  <a:moveTo>
                    <a:pt x="0" y="0"/>
                  </a:moveTo>
                  <a:lnTo>
                    <a:pt x="1935552" y="0"/>
                  </a:lnTo>
                  <a:lnTo>
                    <a:pt x="1935552" y="1007572"/>
                  </a:lnTo>
                  <a:lnTo>
                    <a:pt x="0" y="1007572"/>
                  </a:lnTo>
                  <a:close/>
                </a:path>
              </a:pathLst>
            </a:custGeom>
            <a:solidFill>
              <a:srgbClr val="F2F0F4"/>
            </a:solidFill>
          </p:spPr>
        </p:sp>
        <p:sp>
          <p:nvSpPr>
            <p:cNvPr id="9" name="Freeform 9"/>
            <p:cNvSpPr/>
            <p:nvPr/>
          </p:nvSpPr>
          <p:spPr>
            <a:xfrm>
              <a:off x="0" y="0"/>
              <a:ext cx="1948252" cy="1020272"/>
            </a:xfrm>
            <a:custGeom>
              <a:avLst/>
              <a:gdLst/>
              <a:ahLst/>
              <a:cxnLst/>
              <a:rect l="l" t="t" r="r" b="b"/>
              <a:pathLst>
                <a:path w="1948252" h="1020272">
                  <a:moveTo>
                    <a:pt x="1948252" y="1020272"/>
                  </a:moveTo>
                  <a:lnTo>
                    <a:pt x="0" y="1020272"/>
                  </a:lnTo>
                  <a:lnTo>
                    <a:pt x="0" y="0"/>
                  </a:lnTo>
                  <a:lnTo>
                    <a:pt x="1948252" y="0"/>
                  </a:lnTo>
                  <a:lnTo>
                    <a:pt x="1948252" y="1020272"/>
                  </a:lnTo>
                  <a:close/>
                  <a:moveTo>
                    <a:pt x="12700" y="1007572"/>
                  </a:moveTo>
                  <a:lnTo>
                    <a:pt x="1935552" y="1007572"/>
                  </a:lnTo>
                  <a:lnTo>
                    <a:pt x="1935552" y="12700"/>
                  </a:lnTo>
                  <a:lnTo>
                    <a:pt x="12700" y="12700"/>
                  </a:lnTo>
                  <a:lnTo>
                    <a:pt x="12700" y="1007572"/>
                  </a:lnTo>
                  <a:close/>
                </a:path>
              </a:pathLst>
            </a:custGeom>
            <a:solidFill>
              <a:srgbClr val="000000"/>
            </a:solidFill>
          </p:spPr>
        </p:sp>
      </p:grpSp>
      <p:pic>
        <p:nvPicPr>
          <p:cNvPr id="10" name="Picture 10"/>
          <p:cNvPicPr>
            <a:picLocks noChangeAspect="1"/>
          </p:cNvPicPr>
          <p:nvPr/>
        </p:nvPicPr>
        <p:blipFill>
          <a:blip r:embed="rId3"/>
          <a:srcRect/>
          <a:stretch>
            <a:fillRect/>
          </a:stretch>
        </p:blipFill>
        <p:spPr>
          <a:xfrm>
            <a:off x="8206971" y="7207032"/>
            <a:ext cx="1874059" cy="1874059"/>
          </a:xfrm>
          <a:prstGeom prst="rect">
            <a:avLst/>
          </a:prstGeom>
        </p:spPr>
      </p:pic>
      <p:sp>
        <p:nvSpPr>
          <p:cNvPr id="11" name="TextBox 11"/>
          <p:cNvSpPr txBox="1"/>
          <p:nvPr/>
        </p:nvSpPr>
        <p:spPr>
          <a:xfrm>
            <a:off x="2571632" y="1064462"/>
            <a:ext cx="13144737" cy="1564531"/>
          </a:xfrm>
          <a:prstGeom prst="rect">
            <a:avLst/>
          </a:prstGeom>
        </p:spPr>
        <p:txBody>
          <a:bodyPr lIns="0" tIns="0" rIns="0" bIns="0" rtlCol="0" anchor="t">
            <a:spAutoFit/>
          </a:bodyPr>
          <a:lstStyle/>
          <a:p>
            <a:pPr marL="0" lvl="0" indent="0" algn="ctr">
              <a:lnSpc>
                <a:spcPts val="12240"/>
              </a:lnSpc>
              <a:spcBef>
                <a:spcPct val="0"/>
              </a:spcBef>
            </a:pPr>
            <a:r>
              <a:rPr lang="en-US" sz="14400" dirty="0">
                <a:solidFill>
                  <a:srgbClr val="FFFFFF"/>
                </a:solidFill>
                <a:latin typeface="Bebas Neue Bold"/>
              </a:rPr>
              <a:t>ANDEXANET ALFA</a:t>
            </a:r>
          </a:p>
        </p:txBody>
      </p:sp>
      <p:sp>
        <p:nvSpPr>
          <p:cNvPr id="12" name="TextBox 12"/>
          <p:cNvSpPr txBox="1"/>
          <p:nvPr/>
        </p:nvSpPr>
        <p:spPr>
          <a:xfrm>
            <a:off x="2168265" y="3820031"/>
            <a:ext cx="6137535" cy="2476500"/>
          </a:xfrm>
          <a:prstGeom prst="rect">
            <a:avLst/>
          </a:prstGeom>
        </p:spPr>
        <p:txBody>
          <a:bodyPr lIns="0" tIns="0" rIns="0" bIns="0" rtlCol="0" anchor="t">
            <a:spAutoFit/>
          </a:bodyPr>
          <a:lstStyle/>
          <a:p>
            <a:pPr marL="647700" lvl="1" indent="-323850">
              <a:lnSpc>
                <a:spcPts val="3900"/>
              </a:lnSpc>
              <a:buFont typeface="Arial"/>
              <a:buChar char="•"/>
            </a:pPr>
            <a:r>
              <a:rPr lang="en-US" sz="3000" spc="150" dirty="0">
                <a:solidFill>
                  <a:srgbClr val="000000"/>
                </a:solidFill>
                <a:latin typeface="Aileron Regular"/>
              </a:rPr>
              <a:t>Specific reversal agent</a:t>
            </a:r>
          </a:p>
          <a:p>
            <a:pPr marL="647700" lvl="1" indent="-323850">
              <a:lnSpc>
                <a:spcPts val="3900"/>
              </a:lnSpc>
              <a:buFont typeface="Arial"/>
              <a:buChar char="•"/>
            </a:pPr>
            <a:r>
              <a:rPr lang="en-US" sz="3000" spc="150" dirty="0">
                <a:solidFill>
                  <a:srgbClr val="000000"/>
                </a:solidFill>
                <a:latin typeface="Aileron Regular"/>
              </a:rPr>
              <a:t>82% of patients shown to achieve excellent or good </a:t>
            </a:r>
            <a:r>
              <a:rPr lang="en-US" sz="3000" spc="150" dirty="0" err="1">
                <a:solidFill>
                  <a:srgbClr val="000000"/>
                </a:solidFill>
                <a:latin typeface="Aileron Regular"/>
              </a:rPr>
              <a:t>haemostasis</a:t>
            </a:r>
            <a:r>
              <a:rPr lang="en-US" sz="3000" spc="150" dirty="0">
                <a:solidFill>
                  <a:srgbClr val="000000"/>
                </a:solidFill>
                <a:latin typeface="Aileron Regular"/>
              </a:rPr>
              <a:t> at 12h</a:t>
            </a:r>
          </a:p>
          <a:p>
            <a:pPr marL="647700" lvl="1" indent="-323850">
              <a:lnSpc>
                <a:spcPts val="3900"/>
              </a:lnSpc>
              <a:buFont typeface="Arial"/>
              <a:buChar char="•"/>
            </a:pPr>
            <a:r>
              <a:rPr lang="en-US" sz="3000" spc="150" dirty="0">
                <a:solidFill>
                  <a:srgbClr val="000000"/>
                </a:solidFill>
                <a:latin typeface="Aileron Regular"/>
              </a:rPr>
              <a:t>NICE recommendation</a:t>
            </a:r>
          </a:p>
        </p:txBody>
      </p:sp>
      <p:sp>
        <p:nvSpPr>
          <p:cNvPr id="13" name="TextBox 13"/>
          <p:cNvSpPr txBox="1"/>
          <p:nvPr/>
        </p:nvSpPr>
        <p:spPr>
          <a:xfrm>
            <a:off x="9906000" y="3572381"/>
            <a:ext cx="6322187" cy="2971800"/>
          </a:xfrm>
          <a:prstGeom prst="rect">
            <a:avLst/>
          </a:prstGeom>
        </p:spPr>
        <p:txBody>
          <a:bodyPr lIns="0" tIns="0" rIns="0" bIns="0" rtlCol="0" anchor="t">
            <a:spAutoFit/>
          </a:bodyPr>
          <a:lstStyle/>
          <a:p>
            <a:pPr marL="647700" lvl="1" indent="-323850">
              <a:lnSpc>
                <a:spcPts val="3900"/>
              </a:lnSpc>
              <a:buFont typeface="Arial"/>
              <a:buChar char="•"/>
            </a:pPr>
            <a:r>
              <a:rPr lang="en-US" sz="3000" spc="150" dirty="0">
                <a:solidFill>
                  <a:srgbClr val="000000"/>
                </a:solidFill>
                <a:latin typeface="Aileron Regular"/>
              </a:rPr>
              <a:t>Only 62 patients with GI bleeding evaluated for efficacy in the ANNEXA-4 trial</a:t>
            </a:r>
          </a:p>
          <a:p>
            <a:pPr marL="647700" lvl="1" indent="-323850">
              <a:lnSpc>
                <a:spcPts val="3900"/>
              </a:lnSpc>
              <a:buFont typeface="Arial"/>
              <a:buChar char="•"/>
            </a:pPr>
            <a:r>
              <a:rPr lang="en-US" sz="3000" spc="150" dirty="0">
                <a:solidFill>
                  <a:srgbClr val="000000"/>
                </a:solidFill>
                <a:latin typeface="Aileron Regular"/>
              </a:rPr>
              <a:t>No control group</a:t>
            </a:r>
          </a:p>
          <a:p>
            <a:pPr marL="647700" lvl="1" indent="-323850">
              <a:lnSpc>
                <a:spcPts val="3900"/>
              </a:lnSpc>
              <a:buFont typeface="Arial"/>
              <a:buChar char="•"/>
            </a:pPr>
            <a:r>
              <a:rPr lang="en-US" sz="3000" spc="150" dirty="0">
                <a:solidFill>
                  <a:srgbClr val="000000"/>
                </a:solidFill>
                <a:latin typeface="Aileron Regular"/>
              </a:rPr>
              <a:t>Cost of one treatment (</a:t>
            </a:r>
            <a:r>
              <a:rPr lang="en-US" sz="3000" spc="150" dirty="0" err="1">
                <a:solidFill>
                  <a:srgbClr val="000000"/>
                </a:solidFill>
                <a:latin typeface="Aileron Regular"/>
              </a:rPr>
              <a:t>BNF</a:t>
            </a:r>
            <a:r>
              <a:rPr lang="en-US" sz="3000" spc="150" dirty="0">
                <a:solidFill>
                  <a:srgbClr val="000000"/>
                </a:solidFill>
                <a:latin typeface="Aileron Regular"/>
              </a:rPr>
              <a:t>): ~£22K </a:t>
            </a:r>
          </a:p>
        </p:txBody>
      </p:sp>
      <p:sp>
        <p:nvSpPr>
          <p:cNvPr id="14" name="TextBox 14"/>
          <p:cNvSpPr txBox="1"/>
          <p:nvPr/>
        </p:nvSpPr>
        <p:spPr>
          <a:xfrm>
            <a:off x="6040968" y="9210040"/>
            <a:ext cx="6206063" cy="353060"/>
          </a:xfrm>
          <a:prstGeom prst="rect">
            <a:avLst/>
          </a:prstGeom>
        </p:spPr>
        <p:txBody>
          <a:bodyPr lIns="0" tIns="0" rIns="0" bIns="0" rtlCol="0" anchor="t">
            <a:spAutoFit/>
          </a:bodyPr>
          <a:lstStyle/>
          <a:p>
            <a:pPr marL="0" lvl="0" indent="0" algn="ctr">
              <a:lnSpc>
                <a:spcPts val="2860"/>
              </a:lnSpc>
              <a:spcBef>
                <a:spcPct val="0"/>
              </a:spcBef>
            </a:pPr>
            <a:r>
              <a:rPr lang="en-US" sz="2200" spc="110">
                <a:solidFill>
                  <a:srgbClr val="FFFFFF"/>
                </a:solidFill>
                <a:latin typeface="Aileron Regular"/>
              </a:rPr>
              <a:t>NICE Technology Appraisal 697</a:t>
            </a:r>
          </a:p>
        </p:txBody>
      </p:sp>
      <p:pic>
        <p:nvPicPr>
          <p:cNvPr id="15" name="Picture 14" descr="Graphical user interface, application&#10;&#10;Description automatically generated with medium confidence">
            <a:extLst>
              <a:ext uri="{FF2B5EF4-FFF2-40B4-BE49-F238E27FC236}">
                <a16:creationId xmlns:a16="http://schemas.microsoft.com/office/drawing/2014/main" id="{7BE14D9C-D0FA-4BC4-1F94-459FA3B72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96835" y="9279242"/>
            <a:ext cx="2872904" cy="852004"/>
          </a:xfrm>
          <a:prstGeom prst="rect">
            <a:avLst/>
          </a:prstGeom>
        </p:spPr>
      </p:pic>
      <p:sp>
        <p:nvSpPr>
          <p:cNvPr id="16" name="TextBox 15">
            <a:extLst>
              <a:ext uri="{FF2B5EF4-FFF2-40B4-BE49-F238E27FC236}">
                <a16:creationId xmlns:a16="http://schemas.microsoft.com/office/drawing/2014/main" id="{1F1CEE61-E9DA-792B-BF73-7C7BE5356618}"/>
              </a:ext>
            </a:extLst>
          </p:cNvPr>
          <p:cNvSpPr txBox="1"/>
          <p:nvPr/>
        </p:nvSpPr>
        <p:spPr>
          <a:xfrm>
            <a:off x="621077" y="9816089"/>
            <a:ext cx="12075870" cy="276999"/>
          </a:xfrm>
          <a:prstGeom prst="rect">
            <a:avLst/>
          </a:prstGeom>
          <a:noFill/>
        </p:spPr>
        <p:txBody>
          <a:bodyPr wrap="none" rtlCol="0" anchor="b" anchorCtr="0">
            <a:spAutoFit/>
          </a:bodyPr>
          <a:lstStyle/>
          <a:p>
            <a:r>
              <a:rPr lang="en-US" sz="1200" dirty="0">
                <a:solidFill>
                  <a:schemeClr val="bg1"/>
                </a:solidFill>
                <a:effectLst/>
                <a:latin typeface="Arial" panose="020B0604020202020204" pitchFamily="34" charset="0"/>
                <a:cs typeface="Arial" panose="020B0604020202020204" pitchFamily="34" charset="0"/>
              </a:rPr>
              <a:t>ANNEXA-4, Novel Antidote to the Anticoagulation Effects of Factor </a:t>
            </a:r>
            <a:r>
              <a:rPr lang="en-US" sz="1200" dirty="0" err="1">
                <a:solidFill>
                  <a:schemeClr val="bg1"/>
                </a:solidFill>
                <a:effectLst/>
                <a:latin typeface="Arial" panose="020B0604020202020204" pitchFamily="34" charset="0"/>
                <a:cs typeface="Arial" panose="020B0604020202020204" pitchFamily="34" charset="0"/>
              </a:rPr>
              <a:t>Xa</a:t>
            </a:r>
            <a:r>
              <a:rPr lang="en-US" sz="1200" dirty="0">
                <a:solidFill>
                  <a:schemeClr val="bg1"/>
                </a:solidFill>
                <a:effectLst/>
                <a:latin typeface="Arial" panose="020B0604020202020204" pitchFamily="34" charset="0"/>
                <a:cs typeface="Arial" panose="020B0604020202020204" pitchFamily="34" charset="0"/>
              </a:rPr>
              <a:t> Inhibitors;  </a:t>
            </a:r>
            <a:r>
              <a:rPr lang="en-US" sz="1200" dirty="0" err="1">
                <a:solidFill>
                  <a:schemeClr val="bg1"/>
                </a:solidFill>
                <a:effectLst/>
                <a:latin typeface="Arial" panose="020B0604020202020204" pitchFamily="34" charset="0"/>
                <a:cs typeface="Arial" panose="020B0604020202020204" pitchFamily="34" charset="0"/>
              </a:rPr>
              <a:t>BNF</a:t>
            </a:r>
            <a:r>
              <a:rPr lang="en-US" sz="1200" dirty="0">
                <a:solidFill>
                  <a:schemeClr val="bg1"/>
                </a:solidFill>
                <a:effectLst/>
                <a:latin typeface="Arial" panose="020B0604020202020204" pitchFamily="34" charset="0"/>
                <a:cs typeface="Arial" panose="020B0604020202020204" pitchFamily="34" charset="0"/>
              </a:rPr>
              <a:t>, British National Formulary; NICE, National Institute for Health and Care Excellence (UK)</a:t>
            </a:r>
            <a:endParaRPr lang="en-US" sz="12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6487"/>
        </a:solidFill>
        <a:effectLst/>
      </p:bgPr>
    </p:bg>
    <p:spTree>
      <p:nvGrpSpPr>
        <p:cNvPr id="1" name=""/>
        <p:cNvGrpSpPr/>
        <p:nvPr/>
      </p:nvGrpSpPr>
      <p:grpSpPr>
        <a:xfrm>
          <a:off x="0" y="0"/>
          <a:ext cx="0" cy="0"/>
          <a:chOff x="0" y="0"/>
          <a:chExt cx="0" cy="0"/>
        </a:xfrm>
      </p:grpSpPr>
      <p:grpSp>
        <p:nvGrpSpPr>
          <p:cNvPr id="2" name="Group 2"/>
          <p:cNvGrpSpPr/>
          <p:nvPr/>
        </p:nvGrpSpPr>
        <p:grpSpPr>
          <a:xfrm>
            <a:off x="9823598" y="3256085"/>
            <a:ext cx="6863515" cy="3677663"/>
            <a:chOff x="0" y="0"/>
            <a:chExt cx="1760880" cy="943529"/>
          </a:xfrm>
        </p:grpSpPr>
        <p:sp>
          <p:nvSpPr>
            <p:cNvPr id="3" name="Freeform 3"/>
            <p:cNvSpPr/>
            <p:nvPr/>
          </p:nvSpPr>
          <p:spPr>
            <a:xfrm>
              <a:off x="48260" y="48260"/>
              <a:ext cx="1712620" cy="895269"/>
            </a:xfrm>
            <a:custGeom>
              <a:avLst/>
              <a:gdLst/>
              <a:ahLst/>
              <a:cxnLst/>
              <a:rect l="l" t="t" r="r" b="b"/>
              <a:pathLst>
                <a:path w="1712620" h="895269">
                  <a:moveTo>
                    <a:pt x="0" y="0"/>
                  </a:moveTo>
                  <a:lnTo>
                    <a:pt x="1712620" y="0"/>
                  </a:lnTo>
                  <a:lnTo>
                    <a:pt x="1712620" y="895269"/>
                  </a:lnTo>
                  <a:lnTo>
                    <a:pt x="0" y="895269"/>
                  </a:lnTo>
                  <a:close/>
                </a:path>
              </a:pathLst>
            </a:custGeom>
            <a:solidFill>
              <a:srgbClr val="000000"/>
            </a:solidFill>
          </p:spPr>
        </p:sp>
        <p:sp>
          <p:nvSpPr>
            <p:cNvPr id="4" name="Freeform 4"/>
            <p:cNvSpPr/>
            <p:nvPr/>
          </p:nvSpPr>
          <p:spPr>
            <a:xfrm>
              <a:off x="6350" y="6350"/>
              <a:ext cx="1712620" cy="895269"/>
            </a:xfrm>
            <a:custGeom>
              <a:avLst/>
              <a:gdLst/>
              <a:ahLst/>
              <a:cxnLst/>
              <a:rect l="l" t="t" r="r" b="b"/>
              <a:pathLst>
                <a:path w="1712620" h="895269">
                  <a:moveTo>
                    <a:pt x="0" y="0"/>
                  </a:moveTo>
                  <a:lnTo>
                    <a:pt x="1712620" y="0"/>
                  </a:lnTo>
                  <a:lnTo>
                    <a:pt x="1712620" y="895269"/>
                  </a:lnTo>
                  <a:lnTo>
                    <a:pt x="0" y="895269"/>
                  </a:lnTo>
                  <a:close/>
                </a:path>
              </a:pathLst>
            </a:custGeom>
            <a:solidFill>
              <a:srgbClr val="F2F0F4"/>
            </a:solidFill>
          </p:spPr>
        </p:sp>
        <p:sp>
          <p:nvSpPr>
            <p:cNvPr id="5" name="Freeform 5"/>
            <p:cNvSpPr/>
            <p:nvPr/>
          </p:nvSpPr>
          <p:spPr>
            <a:xfrm>
              <a:off x="0" y="0"/>
              <a:ext cx="1725320" cy="907969"/>
            </a:xfrm>
            <a:custGeom>
              <a:avLst/>
              <a:gdLst/>
              <a:ahLst/>
              <a:cxnLst/>
              <a:rect l="l" t="t" r="r" b="b"/>
              <a:pathLst>
                <a:path w="1725320" h="907969">
                  <a:moveTo>
                    <a:pt x="1725320" y="907969"/>
                  </a:moveTo>
                  <a:lnTo>
                    <a:pt x="0" y="907969"/>
                  </a:lnTo>
                  <a:lnTo>
                    <a:pt x="0" y="0"/>
                  </a:lnTo>
                  <a:lnTo>
                    <a:pt x="1725320" y="0"/>
                  </a:lnTo>
                  <a:lnTo>
                    <a:pt x="1725320" y="907969"/>
                  </a:lnTo>
                  <a:close/>
                  <a:moveTo>
                    <a:pt x="12700" y="895269"/>
                  </a:moveTo>
                  <a:lnTo>
                    <a:pt x="1712620" y="895269"/>
                  </a:lnTo>
                  <a:lnTo>
                    <a:pt x="1712620" y="12700"/>
                  </a:lnTo>
                  <a:lnTo>
                    <a:pt x="12700" y="12700"/>
                  </a:lnTo>
                  <a:lnTo>
                    <a:pt x="12700" y="895269"/>
                  </a:lnTo>
                  <a:close/>
                </a:path>
              </a:pathLst>
            </a:custGeom>
            <a:solidFill>
              <a:srgbClr val="000000"/>
            </a:solidFill>
          </p:spPr>
        </p:sp>
      </p:grpSp>
      <p:grpSp>
        <p:nvGrpSpPr>
          <p:cNvPr id="6" name="Group 6"/>
          <p:cNvGrpSpPr/>
          <p:nvPr/>
        </p:nvGrpSpPr>
        <p:grpSpPr>
          <a:xfrm>
            <a:off x="1790962" y="3256085"/>
            <a:ext cx="6909995" cy="3677663"/>
            <a:chOff x="0" y="0"/>
            <a:chExt cx="1983812" cy="1055832"/>
          </a:xfrm>
        </p:grpSpPr>
        <p:sp>
          <p:nvSpPr>
            <p:cNvPr id="7" name="Freeform 7"/>
            <p:cNvSpPr/>
            <p:nvPr/>
          </p:nvSpPr>
          <p:spPr>
            <a:xfrm>
              <a:off x="48260" y="48260"/>
              <a:ext cx="1935552" cy="1007572"/>
            </a:xfrm>
            <a:custGeom>
              <a:avLst/>
              <a:gdLst/>
              <a:ahLst/>
              <a:cxnLst/>
              <a:rect l="l" t="t" r="r" b="b"/>
              <a:pathLst>
                <a:path w="1935552" h="1007572">
                  <a:moveTo>
                    <a:pt x="0" y="0"/>
                  </a:moveTo>
                  <a:lnTo>
                    <a:pt x="1935552" y="0"/>
                  </a:lnTo>
                  <a:lnTo>
                    <a:pt x="1935552" y="1007572"/>
                  </a:lnTo>
                  <a:lnTo>
                    <a:pt x="0" y="1007572"/>
                  </a:lnTo>
                  <a:close/>
                </a:path>
              </a:pathLst>
            </a:custGeom>
            <a:solidFill>
              <a:srgbClr val="000000"/>
            </a:solidFill>
          </p:spPr>
        </p:sp>
        <p:sp>
          <p:nvSpPr>
            <p:cNvPr id="8" name="Freeform 8"/>
            <p:cNvSpPr/>
            <p:nvPr/>
          </p:nvSpPr>
          <p:spPr>
            <a:xfrm>
              <a:off x="6350" y="6350"/>
              <a:ext cx="1935552" cy="1007572"/>
            </a:xfrm>
            <a:custGeom>
              <a:avLst/>
              <a:gdLst/>
              <a:ahLst/>
              <a:cxnLst/>
              <a:rect l="l" t="t" r="r" b="b"/>
              <a:pathLst>
                <a:path w="1935552" h="1007572">
                  <a:moveTo>
                    <a:pt x="0" y="0"/>
                  </a:moveTo>
                  <a:lnTo>
                    <a:pt x="1935552" y="0"/>
                  </a:lnTo>
                  <a:lnTo>
                    <a:pt x="1935552" y="1007572"/>
                  </a:lnTo>
                  <a:lnTo>
                    <a:pt x="0" y="1007572"/>
                  </a:lnTo>
                  <a:close/>
                </a:path>
              </a:pathLst>
            </a:custGeom>
            <a:solidFill>
              <a:srgbClr val="F2F0F4"/>
            </a:solidFill>
          </p:spPr>
        </p:sp>
        <p:sp>
          <p:nvSpPr>
            <p:cNvPr id="9" name="Freeform 9"/>
            <p:cNvSpPr/>
            <p:nvPr/>
          </p:nvSpPr>
          <p:spPr>
            <a:xfrm>
              <a:off x="0" y="0"/>
              <a:ext cx="1948252" cy="1020272"/>
            </a:xfrm>
            <a:custGeom>
              <a:avLst/>
              <a:gdLst/>
              <a:ahLst/>
              <a:cxnLst/>
              <a:rect l="l" t="t" r="r" b="b"/>
              <a:pathLst>
                <a:path w="1948252" h="1020272">
                  <a:moveTo>
                    <a:pt x="1948252" y="1020272"/>
                  </a:moveTo>
                  <a:lnTo>
                    <a:pt x="0" y="1020272"/>
                  </a:lnTo>
                  <a:lnTo>
                    <a:pt x="0" y="0"/>
                  </a:lnTo>
                  <a:lnTo>
                    <a:pt x="1948252" y="0"/>
                  </a:lnTo>
                  <a:lnTo>
                    <a:pt x="1948252" y="1020272"/>
                  </a:lnTo>
                  <a:close/>
                  <a:moveTo>
                    <a:pt x="12700" y="1007572"/>
                  </a:moveTo>
                  <a:lnTo>
                    <a:pt x="1935552" y="1007572"/>
                  </a:lnTo>
                  <a:lnTo>
                    <a:pt x="1935552" y="12700"/>
                  </a:lnTo>
                  <a:lnTo>
                    <a:pt x="12700" y="12700"/>
                  </a:lnTo>
                  <a:lnTo>
                    <a:pt x="12700" y="1007572"/>
                  </a:lnTo>
                  <a:close/>
                </a:path>
              </a:pathLst>
            </a:custGeom>
            <a:solidFill>
              <a:srgbClr val="000000"/>
            </a:solidFill>
          </p:spPr>
        </p:sp>
      </p:grpSp>
      <p:pic>
        <p:nvPicPr>
          <p:cNvPr id="10" name="Picture 10"/>
          <p:cNvPicPr>
            <a:picLocks noChangeAspect="1"/>
          </p:cNvPicPr>
          <p:nvPr/>
        </p:nvPicPr>
        <p:blipFill>
          <a:blip r:embed="rId3"/>
          <a:srcRect/>
          <a:stretch>
            <a:fillRect/>
          </a:stretch>
        </p:blipFill>
        <p:spPr>
          <a:xfrm>
            <a:off x="8208534" y="7202488"/>
            <a:ext cx="1872091" cy="1879600"/>
          </a:xfrm>
          <a:prstGeom prst="rect">
            <a:avLst/>
          </a:prstGeom>
        </p:spPr>
      </p:pic>
      <p:sp>
        <p:nvSpPr>
          <p:cNvPr id="11" name="TextBox 11"/>
          <p:cNvSpPr txBox="1"/>
          <p:nvPr/>
        </p:nvSpPr>
        <p:spPr>
          <a:xfrm>
            <a:off x="2571632" y="1064462"/>
            <a:ext cx="13144737" cy="1716405"/>
          </a:xfrm>
          <a:prstGeom prst="rect">
            <a:avLst/>
          </a:prstGeom>
        </p:spPr>
        <p:txBody>
          <a:bodyPr lIns="0" tIns="0" rIns="0" bIns="0" rtlCol="0" anchor="t">
            <a:spAutoFit/>
          </a:bodyPr>
          <a:lstStyle/>
          <a:p>
            <a:pPr marL="0" lvl="0" indent="0" algn="ctr">
              <a:lnSpc>
                <a:spcPts val="12240"/>
              </a:lnSpc>
              <a:spcBef>
                <a:spcPct val="0"/>
              </a:spcBef>
            </a:pPr>
            <a:r>
              <a:rPr lang="en-US" sz="14400">
                <a:solidFill>
                  <a:srgbClr val="FFFFFF"/>
                </a:solidFill>
                <a:latin typeface="Bebas Neue Bold"/>
              </a:rPr>
              <a:t>IDARUCIZUMAB</a:t>
            </a:r>
          </a:p>
        </p:txBody>
      </p:sp>
      <p:sp>
        <p:nvSpPr>
          <p:cNvPr id="12" name="TextBox 12"/>
          <p:cNvSpPr txBox="1"/>
          <p:nvPr/>
        </p:nvSpPr>
        <p:spPr>
          <a:xfrm>
            <a:off x="6984142" y="9210368"/>
            <a:ext cx="4328383" cy="353060"/>
          </a:xfrm>
          <a:prstGeom prst="rect">
            <a:avLst/>
          </a:prstGeom>
        </p:spPr>
        <p:txBody>
          <a:bodyPr lIns="0" tIns="0" rIns="0" bIns="0" rtlCol="0" anchor="t">
            <a:spAutoFit/>
          </a:bodyPr>
          <a:lstStyle/>
          <a:p>
            <a:pPr marL="0" lvl="0" indent="0" algn="ctr">
              <a:lnSpc>
                <a:spcPts val="2860"/>
              </a:lnSpc>
              <a:spcBef>
                <a:spcPct val="0"/>
              </a:spcBef>
            </a:pPr>
            <a:r>
              <a:rPr lang="en-US" sz="2200" spc="110" dirty="0">
                <a:solidFill>
                  <a:srgbClr val="FFFFFF"/>
                </a:solidFill>
                <a:latin typeface="Aileron Regular"/>
              </a:rPr>
              <a:t>Pollack et al, </a:t>
            </a:r>
            <a:r>
              <a:rPr lang="en-US" sz="2200" spc="110" dirty="0" err="1">
                <a:solidFill>
                  <a:srgbClr val="FFFFFF"/>
                </a:solidFill>
                <a:latin typeface="Aileron Regular"/>
              </a:rPr>
              <a:t>NEJM</a:t>
            </a:r>
            <a:r>
              <a:rPr lang="en-US" sz="2200" spc="110" dirty="0">
                <a:solidFill>
                  <a:srgbClr val="FFFFFF"/>
                </a:solidFill>
                <a:latin typeface="Aileron Regular"/>
              </a:rPr>
              <a:t> 2017</a:t>
            </a:r>
          </a:p>
        </p:txBody>
      </p:sp>
      <p:sp>
        <p:nvSpPr>
          <p:cNvPr id="13" name="TextBox 13"/>
          <p:cNvSpPr txBox="1"/>
          <p:nvPr/>
        </p:nvSpPr>
        <p:spPr>
          <a:xfrm>
            <a:off x="1639238" y="3589966"/>
            <a:ext cx="6631522" cy="2971800"/>
          </a:xfrm>
          <a:prstGeom prst="rect">
            <a:avLst/>
          </a:prstGeom>
        </p:spPr>
        <p:txBody>
          <a:bodyPr lIns="0" tIns="0" rIns="0" bIns="0" rtlCol="0" anchor="t">
            <a:spAutoFit/>
          </a:bodyPr>
          <a:lstStyle/>
          <a:p>
            <a:pPr marL="647700" lvl="1" indent="-323850" algn="ctr">
              <a:lnSpc>
                <a:spcPts val="3900"/>
              </a:lnSpc>
              <a:buFont typeface="Arial"/>
              <a:buChar char="•"/>
            </a:pPr>
            <a:r>
              <a:rPr lang="en-US" sz="3000" spc="150">
                <a:solidFill>
                  <a:srgbClr val="000000"/>
                </a:solidFill>
                <a:latin typeface="Aileron Regular"/>
              </a:rPr>
              <a:t>Specific reversal agent</a:t>
            </a:r>
          </a:p>
          <a:p>
            <a:pPr marL="647700" lvl="1" indent="-323850" algn="ctr">
              <a:lnSpc>
                <a:spcPts val="3900"/>
              </a:lnSpc>
              <a:buFont typeface="Arial"/>
              <a:buChar char="•"/>
            </a:pPr>
            <a:r>
              <a:rPr lang="en-US" sz="3000" spc="150">
                <a:solidFill>
                  <a:srgbClr val="000000"/>
                </a:solidFill>
                <a:latin typeface="Aileron Regular"/>
              </a:rPr>
              <a:t>Median maximal reversal of dabigatran 100%</a:t>
            </a:r>
          </a:p>
          <a:p>
            <a:pPr marL="647700" lvl="1" indent="-323850" algn="ctr">
              <a:lnSpc>
                <a:spcPts val="3900"/>
              </a:lnSpc>
              <a:buFont typeface="Arial"/>
              <a:buChar char="•"/>
            </a:pPr>
            <a:r>
              <a:rPr lang="en-US" sz="3000" spc="150">
                <a:solidFill>
                  <a:srgbClr val="000000"/>
                </a:solidFill>
                <a:latin typeface="Aileron Regular"/>
              </a:rPr>
              <a:t>Normal peri-procedural haemostasis in 93% of patients</a:t>
            </a:r>
          </a:p>
          <a:p>
            <a:pPr marL="647700" lvl="1" indent="-323850" algn="ctr">
              <a:lnSpc>
                <a:spcPts val="3900"/>
              </a:lnSpc>
              <a:buFont typeface="Arial"/>
              <a:buChar char="•"/>
            </a:pPr>
            <a:r>
              <a:rPr lang="en-US" sz="3000" spc="150">
                <a:solidFill>
                  <a:srgbClr val="000000"/>
                </a:solidFill>
                <a:latin typeface="Aileron Regular"/>
              </a:rPr>
              <a:t>NICE recommendation</a:t>
            </a:r>
          </a:p>
        </p:txBody>
      </p:sp>
      <p:sp>
        <p:nvSpPr>
          <p:cNvPr id="14" name="TextBox 14"/>
          <p:cNvSpPr txBox="1"/>
          <p:nvPr/>
        </p:nvSpPr>
        <p:spPr>
          <a:xfrm>
            <a:off x="9525000" y="3773455"/>
            <a:ext cx="6599428" cy="2476500"/>
          </a:xfrm>
          <a:prstGeom prst="rect">
            <a:avLst/>
          </a:prstGeom>
        </p:spPr>
        <p:txBody>
          <a:bodyPr lIns="0" tIns="0" rIns="0" bIns="0" rtlCol="0" anchor="t">
            <a:spAutoFit/>
          </a:bodyPr>
          <a:lstStyle/>
          <a:p>
            <a:pPr marL="647700" lvl="1" indent="-323850" algn="ctr">
              <a:lnSpc>
                <a:spcPts val="3900"/>
              </a:lnSpc>
              <a:buFont typeface="Arial"/>
              <a:buChar char="•"/>
            </a:pPr>
            <a:r>
              <a:rPr lang="en-US" sz="3000" spc="120" dirty="0">
                <a:solidFill>
                  <a:srgbClr val="000000"/>
                </a:solidFill>
                <a:latin typeface="Aileron Regular"/>
              </a:rPr>
              <a:t>Only 137 patients with GI bleeding in the REVERSE-AD trial</a:t>
            </a:r>
          </a:p>
          <a:p>
            <a:pPr marL="647700" lvl="1" indent="-323850" algn="ctr">
              <a:lnSpc>
                <a:spcPts val="3900"/>
              </a:lnSpc>
              <a:buFont typeface="Arial"/>
              <a:buChar char="•"/>
            </a:pPr>
            <a:r>
              <a:rPr lang="en-US" sz="3000" spc="120" dirty="0">
                <a:solidFill>
                  <a:srgbClr val="000000"/>
                </a:solidFill>
                <a:latin typeface="Aileron Regular"/>
              </a:rPr>
              <a:t>No control group</a:t>
            </a:r>
          </a:p>
          <a:p>
            <a:pPr marL="647700" lvl="1" indent="-323850" algn="ctr">
              <a:lnSpc>
                <a:spcPts val="3900"/>
              </a:lnSpc>
              <a:buFont typeface="Arial"/>
              <a:buChar char="•"/>
            </a:pPr>
            <a:r>
              <a:rPr lang="en-US" sz="3000" spc="120" dirty="0">
                <a:solidFill>
                  <a:srgbClr val="000000"/>
                </a:solidFill>
                <a:latin typeface="Aileron Regular"/>
              </a:rPr>
              <a:t>Cost ~£2,400 (BNF)</a:t>
            </a:r>
          </a:p>
        </p:txBody>
      </p:sp>
      <p:pic>
        <p:nvPicPr>
          <p:cNvPr id="15" name="Picture 14" descr="Graphical user interface, application&#10;&#10;Description automatically generated with medium confidence">
            <a:extLst>
              <a:ext uri="{FF2B5EF4-FFF2-40B4-BE49-F238E27FC236}">
                <a16:creationId xmlns:a16="http://schemas.microsoft.com/office/drawing/2014/main" id="{A411EC82-DE4C-D60C-FC2C-D2F8CA9842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96835" y="9279242"/>
            <a:ext cx="2872904" cy="852004"/>
          </a:xfrm>
          <a:prstGeom prst="rect">
            <a:avLst/>
          </a:prstGeom>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570</Words>
  <Application>Microsoft Office PowerPoint</Application>
  <PresentationFormat>Custom</PresentationFormat>
  <Paragraphs>86</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Bebas Neue Bold</vt:lpstr>
      <vt:lpstr>Aileron Regular Italics</vt:lpstr>
      <vt:lpstr>Calibri</vt:lpstr>
      <vt:lpstr>Aileron Regular Bold</vt:lpstr>
      <vt:lpstr>Arial</vt:lpstr>
      <vt:lpstr>Aileron Regular</vt:lpstr>
      <vt:lpstr>Bebas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2022-11-01T13:35:17Z</dcterms:created>
  <dcterms:modified xsi:type="dcterms:W3CDTF">2022-11-01T13:35:27Z</dcterms:modified>
  <dc:identifier/>
</cp:coreProperties>
</file>