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1"/>
  </p:sldMasterIdLst>
  <p:notesMasterIdLst>
    <p:notesMasterId r:id="rId13"/>
  </p:notesMasterIdLst>
  <p:sldIdLst>
    <p:sldId id="3632" r:id="rId2"/>
    <p:sldId id="256" r:id="rId3"/>
    <p:sldId id="327" r:id="rId4"/>
    <p:sldId id="296" r:id="rId5"/>
    <p:sldId id="299" r:id="rId6"/>
    <p:sldId id="3624" r:id="rId7"/>
    <p:sldId id="3626" r:id="rId8"/>
    <p:sldId id="3628" r:id="rId9"/>
    <p:sldId id="1907" r:id="rId10"/>
    <p:sldId id="3619" r:id="rId11"/>
    <p:sldId id="33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48" userDrawn="1">
          <p15:clr>
            <a:srgbClr val="A4A3A4"/>
          </p15:clr>
        </p15:guide>
        <p15:guide id="4" orient="horz" pos="190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87"/>
    <a:srgbClr val="BE3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39" autoAdjust="0"/>
    <p:restoredTop sz="94807" autoAdjust="0"/>
  </p:normalViewPr>
  <p:slideViewPr>
    <p:cSldViewPr>
      <p:cViewPr varScale="1">
        <p:scale>
          <a:sx n="57" d="100"/>
          <a:sy n="57" d="100"/>
        </p:scale>
        <p:origin x="114" y="474"/>
      </p:cViewPr>
      <p:guideLst>
        <p:guide pos="8448"/>
        <p:guide orient="horz" pos="190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00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72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AFC5-810D-4EE5-AB8A-FF03D77E7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98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AAC61C-D3CD-4EE1-8D66-4CB0E96253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60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AAC61C-D3CD-4EE1-8D66-4CB0E96253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958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defRPr sz="72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8288000" cy="146304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4" name="Picture 3" descr="Logo&#10;&#10;Description automatically generated">
            <a:extLst>
              <a:ext uri="{FF2B5EF4-FFF2-40B4-BE49-F238E27FC236}">
                <a16:creationId xmlns:a16="http://schemas.microsoft.com/office/drawing/2014/main" id="{2BCE7E22-8E2F-6F9B-D3DF-5458DD9FF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51647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573883" y="910244"/>
            <a:ext cx="6408809" cy="7881332"/>
          </a:xfrm>
        </p:spPr>
        <p:txBody>
          <a:bodyPr anchor="ctr"/>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910244"/>
            <a:ext cx="9939336" cy="7881332"/>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799717"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83031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685802"/>
            <a:ext cx="9258300" cy="8105775"/>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84528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A2BC02-CBA2-449D-A591-DA58DD4BC41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12648-66D1-4156-8E40-65A4799876D6}" type="slidenum">
              <a:rPr lang="en-US" smtClean="0"/>
              <a:t>‹#›</a:t>
            </a:fld>
            <a:endParaRPr lang="en-US"/>
          </a:p>
        </p:txBody>
      </p:sp>
    </p:spTree>
    <p:extLst>
      <p:ext uri="{BB962C8B-B14F-4D97-AF65-F5344CB8AC3E}">
        <p14:creationId xmlns:p14="http://schemas.microsoft.com/office/powerpoint/2010/main" val="90464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lgn="r">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8288000" cy="146304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33830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915524"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2555315"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8288000" cy="146304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49601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Logo&#10;&#10;Description automatically generated">
            <a:extLst>
              <a:ext uri="{FF2B5EF4-FFF2-40B4-BE49-F238E27FC236}">
                <a16:creationId xmlns:a16="http://schemas.microsoft.com/office/drawing/2014/main" id="{43DE5C8B-705E-BE72-B21D-1EBE63F70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306254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914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8915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99410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914402" y="2189844"/>
            <a:ext cx="7736681" cy="977307"/>
          </a:xfrm>
          <a:prstGeom prst="rect">
            <a:avLst/>
          </a:prstGeom>
        </p:spPr>
        <p:txBody>
          <a:bodyPr anchor="b"/>
          <a:lstStyle>
            <a:lvl1pPr marL="0" indent="0">
              <a:buNone/>
              <a:defRPr sz="3600" b="1">
                <a:solidFill>
                  <a:schemeClr val="accent6"/>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914402" y="3167151"/>
            <a:ext cx="7736681" cy="5935284"/>
          </a:xfrm>
          <a:prstGeom prst="rect">
            <a:avLst/>
          </a:prstGeom>
        </p:spPr>
        <p:txBody>
          <a:bodyPr/>
          <a:lstStyle>
            <a:lvl1pPr marL="342900" indent="-342900">
              <a:buClr>
                <a:schemeClr val="accent6"/>
              </a:buClr>
              <a:buSzPct val="100000"/>
              <a:buFont typeface="Arial" panose="020B0604020202020204" pitchFamily="34" charset="0"/>
              <a:buChar char="•"/>
              <a:defRPr/>
            </a:lvl1pPr>
            <a:lvl2pPr marL="1028700" indent="-342900">
              <a:buClr>
                <a:schemeClr val="accent6"/>
              </a:buClr>
              <a:buSzPct val="100000"/>
              <a:buFont typeface="Arial" panose="020B0604020202020204" pitchFamily="34" charset="0"/>
              <a:buChar char="•"/>
              <a:defRPr/>
            </a:lvl2pPr>
            <a:lvl3pPr marL="1714500" indent="-342900">
              <a:buClr>
                <a:schemeClr val="accent6"/>
              </a:buClr>
              <a:buSzPct val="100000"/>
              <a:buFont typeface="Arial" panose="020B0604020202020204" pitchFamily="34" charset="0"/>
              <a:buChar char="•"/>
              <a:defRPr/>
            </a:lvl3pPr>
            <a:lvl4pPr marL="2400300" indent="-342900">
              <a:buClr>
                <a:schemeClr val="accent6"/>
              </a:buClr>
              <a:buSzPct val="100000"/>
              <a:buFont typeface="Arial" panose="020B0604020202020204" pitchFamily="34" charset="0"/>
              <a:buChar char="•"/>
              <a:defRPr/>
            </a:lvl4pPr>
            <a:lvl5pPr marL="3086100" indent="-3429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8913020" y="2189844"/>
            <a:ext cx="7774782" cy="977307"/>
          </a:xfrm>
          <a:prstGeom prst="rect">
            <a:avLst/>
          </a:prstGeom>
        </p:spPr>
        <p:txBody>
          <a:bodyPr anchor="b"/>
          <a:lstStyle>
            <a:lvl1pPr marL="0" indent="0">
              <a:buNone/>
              <a:defRPr sz="3600" b="1">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8913020" y="3167151"/>
            <a:ext cx="7774782" cy="5935284"/>
          </a:xfrm>
          <a:prstGeom prst="rect">
            <a:avLst/>
          </a:prstGeom>
        </p:spPr>
        <p:txBody>
          <a:bodyPr/>
          <a:lstStyle>
            <a:lvl1pPr marL="342900" indent="-342900">
              <a:buClr>
                <a:schemeClr val="accent1"/>
              </a:buClr>
              <a:buFont typeface="Arial" panose="020B0604020202020204" pitchFamily="34" charset="0"/>
              <a:buChar char="•"/>
              <a:defRPr/>
            </a:lvl1pPr>
            <a:lvl2pPr marL="1028700" indent="-342900">
              <a:buClr>
                <a:schemeClr val="accent1"/>
              </a:buClr>
              <a:buFont typeface="Arial" panose="020B0604020202020204" pitchFamily="34" charset="0"/>
              <a:buChar char="•"/>
              <a:defRPr/>
            </a:lvl2pPr>
            <a:lvl3pPr marL="1714500" indent="-342900">
              <a:buClr>
                <a:schemeClr val="accent1"/>
              </a:buClr>
              <a:buFont typeface="Arial" panose="020B0604020202020204" pitchFamily="34" charset="0"/>
              <a:buChar char="•"/>
              <a:defRPr/>
            </a:lvl3pPr>
            <a:lvl4pPr marL="2400300" indent="-342900">
              <a:buClr>
                <a:schemeClr val="accent1"/>
              </a:buClr>
              <a:buFont typeface="Arial" panose="020B0604020202020204" pitchFamily="34" charset="0"/>
              <a:buChar char="•"/>
              <a:defRPr/>
            </a:lvl4pPr>
            <a:lvl5pPr marL="3086100" indent="-3429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914400" y="299258"/>
            <a:ext cx="16116300" cy="1778366"/>
          </a:xfrm>
        </p:spPr>
        <p:txBody>
          <a:bodyPr>
            <a:normAutofit/>
          </a:bodyPr>
          <a:lstStyle>
            <a:lvl1pPr>
              <a:defRPr sz="4800"/>
            </a:lvl1pPr>
          </a:lstStyle>
          <a:p>
            <a:r>
              <a:rPr lang="en-US"/>
              <a:t>Click to edit Master title style</a:t>
            </a:r>
          </a:p>
        </p:txBody>
      </p:sp>
    </p:spTree>
    <p:extLst>
      <p:ext uri="{BB962C8B-B14F-4D97-AF65-F5344CB8AC3E}">
        <p14:creationId xmlns:p14="http://schemas.microsoft.com/office/powerpoint/2010/main" val="71755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pic>
        <p:nvPicPr>
          <p:cNvPr id="7" name="Picture 6" descr="Logo&#10;&#10;Description automatically generated">
            <a:extLst>
              <a:ext uri="{FF2B5EF4-FFF2-40B4-BE49-F238E27FC236}">
                <a16:creationId xmlns:a16="http://schemas.microsoft.com/office/drawing/2014/main" id="{7C61671B-929B-2E1F-BEE6-F6C389DD8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1918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9573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47853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a:stretch/>
        </p:blipFill>
        <p:spPr>
          <a:xfrm>
            <a:off x="0" y="-5379"/>
            <a:ext cx="18288000" cy="160023"/>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2218217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371600" rtl="0" eaLnBrk="1" latinLnBrk="0" hangingPunct="1">
        <a:lnSpc>
          <a:spcPct val="100000"/>
        </a:lnSpc>
        <a:spcBef>
          <a:spcPct val="0"/>
        </a:spcBef>
        <a:buNone/>
        <a:defRPr sz="4800" b="1" i="0" kern="1200">
          <a:solidFill>
            <a:schemeClr val="accent6">
              <a:lumMod val="50000"/>
            </a:schemeClr>
          </a:solidFill>
          <a:latin typeface="+mj-lt"/>
          <a:ea typeface="+mj-ea"/>
          <a:cs typeface="+mj-cs"/>
        </a:defRPr>
      </a:lvl1pPr>
    </p:titleStyle>
    <p:bodyStyle>
      <a:lvl1pPr marL="342900" indent="-342900" algn="l" defTabSz="1371600" rtl="0" eaLnBrk="1" latinLnBrk="0" hangingPunct="1">
        <a:lnSpc>
          <a:spcPct val="100000"/>
        </a:lnSpc>
        <a:spcBef>
          <a:spcPts val="1500"/>
        </a:spcBef>
        <a:buClr>
          <a:schemeClr val="accent3"/>
        </a:buClr>
        <a:buFont typeface="Arial" panose="020B0604020202020204" pitchFamily="34" charset="0"/>
        <a:buChar char="•"/>
        <a:defRPr sz="3600" kern="1200">
          <a:solidFill>
            <a:schemeClr val="tx1">
              <a:lumMod val="75000"/>
            </a:schemeClr>
          </a:solidFill>
          <a:latin typeface="+mn-lt"/>
          <a:ea typeface="+mn-ea"/>
          <a:cs typeface="+mn-cs"/>
        </a:defRPr>
      </a:lvl1pPr>
      <a:lvl2pPr marL="1028700" indent="-342900" algn="l" defTabSz="1371600" rtl="0" eaLnBrk="1" latinLnBrk="0" hangingPunct="1">
        <a:lnSpc>
          <a:spcPct val="100000"/>
        </a:lnSpc>
        <a:spcBef>
          <a:spcPts val="750"/>
        </a:spcBef>
        <a:buClr>
          <a:schemeClr val="accent1"/>
        </a:buClr>
        <a:buFont typeface="Arial" panose="020B0604020202020204" pitchFamily="34" charset="0"/>
        <a:buChar char="•"/>
        <a:defRPr sz="3000" kern="1200">
          <a:solidFill>
            <a:schemeClr val="tx1">
              <a:lumMod val="75000"/>
            </a:schemeClr>
          </a:solidFill>
          <a:latin typeface="+mn-lt"/>
          <a:ea typeface="+mn-ea"/>
          <a:cs typeface="+mn-cs"/>
        </a:defRPr>
      </a:lvl2pPr>
      <a:lvl3pPr marL="1714500" indent="-342900" algn="l" defTabSz="1371600" rtl="0" eaLnBrk="1" latinLnBrk="0" hangingPunct="1">
        <a:lnSpc>
          <a:spcPct val="100000"/>
        </a:lnSpc>
        <a:spcBef>
          <a:spcPts val="750"/>
        </a:spcBef>
        <a:buClr>
          <a:schemeClr val="accent6"/>
        </a:buClr>
        <a:buFont typeface="Arial" panose="020B0604020202020204" pitchFamily="34" charset="0"/>
        <a:buChar char="–"/>
        <a:defRPr sz="2700" kern="1200">
          <a:solidFill>
            <a:schemeClr val="tx1">
              <a:lumMod val="75000"/>
            </a:schemeClr>
          </a:solidFill>
          <a:latin typeface="+mn-lt"/>
          <a:ea typeface="+mn-ea"/>
          <a:cs typeface="+mn-cs"/>
        </a:defRPr>
      </a:lvl3pPr>
      <a:lvl4pPr marL="2400300" indent="-342900" algn="l" defTabSz="1371600" rtl="0" eaLnBrk="1" latinLnBrk="0" hangingPunct="1">
        <a:lnSpc>
          <a:spcPct val="100000"/>
        </a:lnSpc>
        <a:spcBef>
          <a:spcPts val="750"/>
        </a:spcBef>
        <a:buClr>
          <a:schemeClr val="accent6"/>
        </a:buClr>
        <a:buFont typeface="Arial" panose="020B0604020202020204" pitchFamily="34" charset="0"/>
        <a:buChar char="•"/>
        <a:defRPr sz="2400" kern="1200">
          <a:solidFill>
            <a:schemeClr val="tx1">
              <a:lumMod val="75000"/>
            </a:schemeClr>
          </a:solidFill>
          <a:latin typeface="+mn-lt"/>
          <a:ea typeface="+mn-ea"/>
          <a:cs typeface="+mn-cs"/>
        </a:defRPr>
      </a:lvl4pPr>
      <a:lvl5pPr marL="3086100" indent="-342900" algn="l" defTabSz="1371600" rtl="0" eaLnBrk="1" latinLnBrk="0" hangingPunct="1">
        <a:lnSpc>
          <a:spcPct val="100000"/>
        </a:lnSpc>
        <a:spcBef>
          <a:spcPts val="750"/>
        </a:spcBef>
        <a:buFont typeface="Arial" panose="020B0604020202020204" pitchFamily="34" charset="0"/>
        <a:buChar char="•"/>
        <a:defRPr sz="2400" kern="1200">
          <a:solidFill>
            <a:schemeClr val="tx1">
              <a:lumMod val="7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Case Study:</a:t>
            </a:r>
            <a:br>
              <a:rPr lang="en-US" sz="6600" dirty="0"/>
            </a:br>
            <a:r>
              <a:rPr lang="en-US" sz="6600" dirty="0"/>
              <a:t>Intracranial Hemorrhage and Anticoagulation Reversal in the ED</a:t>
            </a:r>
          </a:p>
        </p:txBody>
      </p:sp>
      <p:sp>
        <p:nvSpPr>
          <p:cNvPr id="3" name="Subtitle 2"/>
          <p:cNvSpPr>
            <a:spLocks noGrp="1"/>
          </p:cNvSpPr>
          <p:nvPr>
            <p:ph type="body" idx="1"/>
          </p:nvPr>
        </p:nvSpPr>
        <p:spPr/>
        <p:txBody>
          <a:bodyPr>
            <a:normAutofit/>
          </a:bodyPr>
          <a:lstStyle/>
          <a:p>
            <a:r>
              <a:rPr lang="en-US" dirty="0"/>
              <a:t>Barbra Backus, MD, PhD</a:t>
            </a:r>
          </a:p>
          <a:p>
            <a:r>
              <a:rPr lang="en-US" dirty="0"/>
              <a:t>Emergency Physician</a:t>
            </a:r>
          </a:p>
          <a:p>
            <a:r>
              <a:rPr lang="en-US" dirty="0" err="1"/>
              <a:t>Franciscus</a:t>
            </a:r>
            <a:r>
              <a:rPr lang="en-US" dirty="0"/>
              <a:t> </a:t>
            </a:r>
            <a:r>
              <a:rPr lang="en-US" dirty="0" err="1"/>
              <a:t>Gasthuis</a:t>
            </a:r>
            <a:r>
              <a:rPr lang="en-US" dirty="0"/>
              <a:t> and </a:t>
            </a:r>
            <a:r>
              <a:rPr lang="en-US" dirty="0" err="1"/>
              <a:t>Vlietland</a:t>
            </a:r>
            <a:r>
              <a:rPr lang="en-US" dirty="0"/>
              <a:t> Rotterdam, Netherlands</a:t>
            </a:r>
          </a:p>
        </p:txBody>
      </p:sp>
      <p:pic>
        <p:nvPicPr>
          <p:cNvPr id="4" name="Picture 2" descr="Twitter - Wikipedia">
            <a:extLst>
              <a:ext uri="{FF2B5EF4-FFF2-40B4-BE49-F238E27FC236}">
                <a16:creationId xmlns:a16="http://schemas.microsoft.com/office/drawing/2014/main" id="{63925444-CC62-06BE-7398-26B6989146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852" y="9311012"/>
            <a:ext cx="581348" cy="475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C874B0-A0C0-E89A-ADFF-AEEADC532E96}"/>
              </a:ext>
            </a:extLst>
          </p:cNvPr>
          <p:cNvSpPr txBox="1"/>
          <p:nvPr/>
        </p:nvSpPr>
        <p:spPr>
          <a:xfrm>
            <a:off x="1629630" y="9261700"/>
            <a:ext cx="2364750" cy="830997"/>
          </a:xfrm>
          <a:prstGeom prst="rect">
            <a:avLst/>
          </a:prstGeom>
          <a:noFill/>
        </p:spPr>
        <p:txBody>
          <a:bodyPr wrap="none" rtlCol="0">
            <a:spAutoFit/>
          </a:bodyPr>
          <a:lstStyle/>
          <a:p>
            <a:pPr defTabSz="1371600"/>
            <a:r>
              <a:rPr lang="en-US" sz="2400" i="1" dirty="0">
                <a:solidFill>
                  <a:srgbClr val="000000"/>
                </a:solidFill>
                <a:latin typeface="Arial" panose="020B0604020202020204"/>
              </a:rPr>
              <a:t>@barbrabackus</a:t>
            </a:r>
          </a:p>
          <a:p>
            <a:pPr defTabSz="1371600"/>
            <a:endParaRPr lang="en-US" sz="2400" dirty="0">
              <a:solidFill>
                <a:srgbClr val="000000"/>
              </a:solidFill>
              <a:latin typeface="Arial" panose="020B0604020202020204"/>
            </a:endParaRPr>
          </a:p>
        </p:txBody>
      </p:sp>
    </p:spTree>
    <p:extLst>
      <p:ext uri="{BB962C8B-B14F-4D97-AF65-F5344CB8AC3E}">
        <p14:creationId xmlns:p14="http://schemas.microsoft.com/office/powerpoint/2010/main" val="14532051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628CF8-3513-45D2-AFEF-5AEA42EBE83E}"/>
              </a:ext>
            </a:extLst>
          </p:cNvPr>
          <p:cNvSpPr>
            <a:spLocks noGrp="1"/>
          </p:cNvSpPr>
          <p:nvPr>
            <p:ph type="title"/>
          </p:nvPr>
        </p:nvSpPr>
        <p:spPr/>
        <p:txBody>
          <a:bodyPr/>
          <a:lstStyle/>
          <a:p>
            <a:r>
              <a:rPr lang="en-US" dirty="0"/>
              <a:t>Use of Andexanet Alfa</a:t>
            </a:r>
          </a:p>
        </p:txBody>
      </p:sp>
      <p:grpSp>
        <p:nvGrpSpPr>
          <p:cNvPr id="5" name="Group 4">
            <a:extLst>
              <a:ext uri="{FF2B5EF4-FFF2-40B4-BE49-F238E27FC236}">
                <a16:creationId xmlns:a16="http://schemas.microsoft.com/office/drawing/2014/main" id="{4D622BEC-CEDC-4EA1-8DCD-93516C3FC7ED}"/>
              </a:ext>
            </a:extLst>
          </p:cNvPr>
          <p:cNvGrpSpPr/>
          <p:nvPr/>
        </p:nvGrpSpPr>
        <p:grpSpPr>
          <a:xfrm>
            <a:off x="3510906" y="2368564"/>
            <a:ext cx="11302284" cy="4851005"/>
            <a:chOff x="726011" y="1456023"/>
            <a:chExt cx="10046475" cy="4312004"/>
          </a:xfrm>
        </p:grpSpPr>
        <p:grpSp>
          <p:nvGrpSpPr>
            <p:cNvPr id="3" name="Group 2">
              <a:extLst>
                <a:ext uri="{FF2B5EF4-FFF2-40B4-BE49-F238E27FC236}">
                  <a16:creationId xmlns:a16="http://schemas.microsoft.com/office/drawing/2014/main" id="{A6DA8980-ECE6-4AA4-B913-18BE8B9B374F}"/>
                </a:ext>
              </a:extLst>
            </p:cNvPr>
            <p:cNvGrpSpPr/>
            <p:nvPr/>
          </p:nvGrpSpPr>
          <p:grpSpPr>
            <a:xfrm>
              <a:off x="1419514" y="1456023"/>
              <a:ext cx="9352972" cy="4273216"/>
              <a:chOff x="1419514" y="1456023"/>
              <a:chExt cx="9352972" cy="4273216"/>
            </a:xfrm>
          </p:grpSpPr>
          <p:pic>
            <p:nvPicPr>
              <p:cNvPr id="4" name="object 4"/>
              <p:cNvPicPr/>
              <p:nvPr/>
            </p:nvPicPr>
            <p:blipFill>
              <a:blip r:embed="rId2" cstate="print"/>
              <a:stretch>
                <a:fillRect/>
              </a:stretch>
            </p:blipFill>
            <p:spPr>
              <a:xfrm>
                <a:off x="1419514" y="1456023"/>
                <a:ext cx="9352972" cy="4273216"/>
              </a:xfrm>
              <a:prstGeom prst="rect">
                <a:avLst/>
              </a:prstGeom>
            </p:spPr>
          </p:pic>
          <p:sp>
            <p:nvSpPr>
              <p:cNvPr id="2" name="Rectangle 1">
                <a:extLst>
                  <a:ext uri="{FF2B5EF4-FFF2-40B4-BE49-F238E27FC236}">
                    <a16:creationId xmlns:a16="http://schemas.microsoft.com/office/drawing/2014/main" id="{A343D3CE-E080-4DBE-80A6-4A4AD312654A}"/>
                  </a:ext>
                </a:extLst>
              </p:cNvPr>
              <p:cNvSpPr/>
              <p:nvPr/>
            </p:nvSpPr>
            <p:spPr>
              <a:xfrm>
                <a:off x="1511084" y="4595247"/>
                <a:ext cx="3587858" cy="364210"/>
              </a:xfrm>
              <a:prstGeom prst="rect">
                <a:avLst/>
              </a:prstGeom>
              <a:solidFill>
                <a:srgbClr val="F0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r>
                  <a:rPr lang="en-US" sz="2363" b="1" dirty="0">
                    <a:solidFill>
                      <a:srgbClr val="000000"/>
                    </a:solidFill>
                    <a:latin typeface="Arial" panose="020B0604020202020204"/>
                  </a:rPr>
                  <a:t>Low dose andexanet alfa</a:t>
                </a:r>
              </a:p>
            </p:txBody>
          </p:sp>
          <p:sp>
            <p:nvSpPr>
              <p:cNvPr id="6" name="Rectangle 5">
                <a:extLst>
                  <a:ext uri="{FF2B5EF4-FFF2-40B4-BE49-F238E27FC236}">
                    <a16:creationId xmlns:a16="http://schemas.microsoft.com/office/drawing/2014/main" id="{01883416-3D05-4F7E-8AE3-A604B7A3E59C}"/>
                  </a:ext>
                </a:extLst>
              </p:cNvPr>
              <p:cNvSpPr/>
              <p:nvPr/>
            </p:nvSpPr>
            <p:spPr>
              <a:xfrm>
                <a:off x="6312975" y="4595247"/>
                <a:ext cx="3587858" cy="364210"/>
              </a:xfrm>
              <a:prstGeom prst="rect">
                <a:avLst/>
              </a:prstGeom>
              <a:solidFill>
                <a:srgbClr val="F0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r>
                  <a:rPr lang="en-US" sz="2363" b="1" dirty="0">
                    <a:solidFill>
                      <a:srgbClr val="000000"/>
                    </a:solidFill>
                    <a:latin typeface="Arial" panose="020B0604020202020204"/>
                  </a:rPr>
                  <a:t>High dose andexanet alfa</a:t>
                </a:r>
              </a:p>
            </p:txBody>
          </p:sp>
        </p:grpSp>
        <p:sp>
          <p:nvSpPr>
            <p:cNvPr id="9" name="Rectangle 8">
              <a:extLst>
                <a:ext uri="{FF2B5EF4-FFF2-40B4-BE49-F238E27FC236}">
                  <a16:creationId xmlns:a16="http://schemas.microsoft.com/office/drawing/2014/main" id="{C40FC13C-FC61-4257-B60F-F315BD7355AC}"/>
                </a:ext>
              </a:extLst>
            </p:cNvPr>
            <p:cNvSpPr/>
            <p:nvPr/>
          </p:nvSpPr>
          <p:spPr>
            <a:xfrm>
              <a:off x="726011" y="5403817"/>
              <a:ext cx="2529575" cy="364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028700">
                <a:defRPr/>
              </a:pPr>
              <a:r>
                <a:rPr lang="en-US" sz="2138" b="1" dirty="0">
                  <a:solidFill>
                    <a:srgbClr val="2C2037"/>
                  </a:solidFill>
                  <a:latin typeface="Calibri" panose="020F0502020204030204" pitchFamily="34" charset="0"/>
                  <a:cs typeface="Calibri" panose="020F0502020204030204" pitchFamily="34" charset="0"/>
                </a:rPr>
                <a:t>Follow-on IV infusion:</a:t>
              </a:r>
            </a:p>
          </p:txBody>
        </p:sp>
      </p:grpSp>
      <p:sp>
        <p:nvSpPr>
          <p:cNvPr id="10" name="Footer Placeholder 9">
            <a:extLst>
              <a:ext uri="{FF2B5EF4-FFF2-40B4-BE49-F238E27FC236}">
                <a16:creationId xmlns:a16="http://schemas.microsoft.com/office/drawing/2014/main" id="{310B935B-1724-F130-F86E-06A39C57B47D}"/>
              </a:ext>
            </a:extLst>
          </p:cNvPr>
          <p:cNvSpPr>
            <a:spLocks noGrp="1"/>
          </p:cNvSpPr>
          <p:nvPr>
            <p:ph type="ftr" sz="quarter" idx="3"/>
          </p:nvPr>
        </p:nvSpPr>
        <p:spPr/>
        <p:txBody>
          <a:bodyPr/>
          <a:lstStyle/>
          <a:p>
            <a:pPr defTabSz="1371600"/>
            <a:r>
              <a:rPr lang="fr-FR" dirty="0" err="1">
                <a:solidFill>
                  <a:srgbClr val="000000">
                    <a:tint val="75000"/>
                  </a:srgbClr>
                </a:solidFill>
                <a:latin typeface="Arial" panose="020B0604020202020204"/>
              </a:rPr>
              <a:t>Gibler</a:t>
            </a:r>
            <a:r>
              <a:rPr lang="fr-FR" dirty="0">
                <a:solidFill>
                  <a:srgbClr val="000000">
                    <a:tint val="75000"/>
                  </a:srgbClr>
                </a:solidFill>
                <a:latin typeface="Arial" panose="020B0604020202020204"/>
              </a:rPr>
              <a:t> WB, et al. </a:t>
            </a:r>
            <a:r>
              <a:rPr lang="fr-FR" i="1" dirty="0">
                <a:solidFill>
                  <a:srgbClr val="000000">
                    <a:tint val="75000"/>
                  </a:srgbClr>
                </a:solidFill>
                <a:latin typeface="Arial" panose="020B0604020202020204"/>
              </a:rPr>
              <a:t>Crit </a:t>
            </a:r>
            <a:r>
              <a:rPr lang="fr-FR" i="1" dirty="0" err="1">
                <a:solidFill>
                  <a:srgbClr val="000000">
                    <a:tint val="75000"/>
                  </a:srgbClr>
                </a:solidFill>
                <a:latin typeface="Arial" panose="020B0604020202020204"/>
              </a:rPr>
              <a:t>Pathw</a:t>
            </a:r>
            <a:r>
              <a:rPr lang="fr-FR" i="1" dirty="0">
                <a:solidFill>
                  <a:srgbClr val="000000">
                    <a:tint val="75000"/>
                  </a:srgbClr>
                </a:solidFill>
                <a:latin typeface="Arial" panose="020B0604020202020204"/>
              </a:rPr>
              <a:t> </a:t>
            </a:r>
            <a:r>
              <a:rPr lang="fr-FR" i="1" dirty="0" err="1">
                <a:solidFill>
                  <a:srgbClr val="000000">
                    <a:tint val="75000"/>
                  </a:srgbClr>
                </a:solidFill>
                <a:latin typeface="Arial" panose="020B0604020202020204"/>
              </a:rPr>
              <a:t>Cardiol</a:t>
            </a:r>
            <a:r>
              <a:rPr lang="fr-FR" i="1" dirty="0">
                <a:solidFill>
                  <a:srgbClr val="000000">
                    <a:tint val="75000"/>
                  </a:srgbClr>
                </a:solidFill>
                <a:latin typeface="Arial" panose="020B0604020202020204"/>
              </a:rPr>
              <a:t>. </a:t>
            </a:r>
            <a:r>
              <a:rPr lang="fr-FR" dirty="0">
                <a:solidFill>
                  <a:srgbClr val="000000">
                    <a:tint val="75000"/>
                  </a:srgbClr>
                </a:solidFill>
                <a:latin typeface="Arial" panose="020B0604020202020204"/>
              </a:rPr>
              <a:t>2019 Sep; 18(03):143-66</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96081-74B1-4812-858E-16233E351B25}"/>
              </a:ext>
            </a:extLst>
          </p:cNvPr>
          <p:cNvSpPr>
            <a:spLocks noGrp="1"/>
          </p:cNvSpPr>
          <p:nvPr>
            <p:ph type="title"/>
          </p:nvPr>
        </p:nvSpPr>
        <p:spPr/>
        <p:txBody>
          <a:bodyPr/>
          <a:lstStyle/>
          <a:p>
            <a:r>
              <a:rPr lang="de-DE" dirty="0"/>
              <a:t>Summary</a:t>
            </a:r>
          </a:p>
        </p:txBody>
      </p:sp>
      <p:sp>
        <p:nvSpPr>
          <p:cNvPr id="5" name="Content Placeholder 4"/>
          <p:cNvSpPr>
            <a:spLocks noGrp="1"/>
          </p:cNvSpPr>
          <p:nvPr>
            <p:ph idx="1"/>
          </p:nvPr>
        </p:nvSpPr>
        <p:spPr>
          <a:xfrm>
            <a:off x="914400" y="2077624"/>
            <a:ext cx="16116300" cy="7222952"/>
          </a:xfrm>
        </p:spPr>
        <p:txBody>
          <a:bodyPr>
            <a:normAutofit/>
          </a:bodyPr>
          <a:lstStyle/>
          <a:p>
            <a:pPr>
              <a:spcBef>
                <a:spcPts val="2700"/>
              </a:spcBef>
            </a:pPr>
            <a:r>
              <a:rPr lang="en-US" sz="4200" dirty="0"/>
              <a:t>Patients on OAC carry a risk of severe intracranial bleeding</a:t>
            </a:r>
          </a:p>
          <a:p>
            <a:pPr>
              <a:spcBef>
                <a:spcPts val="2700"/>
              </a:spcBef>
            </a:pPr>
            <a:r>
              <a:rPr lang="en-US" sz="4200" dirty="0"/>
              <a:t>In case of severe bleeding first supportive care</a:t>
            </a:r>
          </a:p>
          <a:p>
            <a:pPr>
              <a:spcBef>
                <a:spcPts val="2700"/>
              </a:spcBef>
            </a:pPr>
            <a:r>
              <a:rPr lang="en-US" sz="4200" dirty="0"/>
              <a:t>Knowledge of reversal strategies is important for Emergency Physicians</a:t>
            </a:r>
          </a:p>
          <a:p>
            <a:pPr>
              <a:spcBef>
                <a:spcPts val="2700"/>
              </a:spcBef>
            </a:pPr>
            <a:r>
              <a:rPr lang="en-US" sz="4200" dirty="0"/>
              <a:t>Most important, which OAC, when and how much</a:t>
            </a:r>
          </a:p>
          <a:p>
            <a:pPr>
              <a:spcBef>
                <a:spcPts val="2700"/>
              </a:spcBef>
            </a:pPr>
            <a:r>
              <a:rPr lang="en-US" sz="4200" dirty="0"/>
              <a:t>For Coumarin derivates: replete with 4FPCC and Vitamin K</a:t>
            </a:r>
          </a:p>
          <a:p>
            <a:pPr>
              <a:spcBef>
                <a:spcPts val="2700"/>
              </a:spcBef>
            </a:pPr>
            <a:r>
              <a:rPr lang="en-US" sz="4200" dirty="0"/>
              <a:t>For DOACs: use a specific reversal agent, right dosage, right protocol, use filter</a:t>
            </a:r>
          </a:p>
          <a:p>
            <a:pPr>
              <a:spcBef>
                <a:spcPts val="2700"/>
              </a:spcBef>
            </a:pPr>
            <a:endParaRPr lang="en-US" sz="4200" dirty="0"/>
          </a:p>
          <a:p>
            <a:pPr>
              <a:spcBef>
                <a:spcPts val="2700"/>
              </a:spcBef>
            </a:pPr>
            <a:endParaRPr lang="en-US" sz="4200" dirty="0"/>
          </a:p>
        </p:txBody>
      </p:sp>
    </p:spTree>
    <p:extLst>
      <p:ext uri="{BB962C8B-B14F-4D97-AF65-F5344CB8AC3E}">
        <p14:creationId xmlns:p14="http://schemas.microsoft.com/office/powerpoint/2010/main" val="5991306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1257300" y="2738438"/>
            <a:ext cx="15773400" cy="4386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views and opinions expressed in this educational activity are those of the faculty and do not necessarily represent the views of </a:t>
            </a:r>
            <a:r>
              <a:rPr lang="en-US" sz="2400" dirty="0" err="1"/>
              <a:t>TotalCME</a:t>
            </a:r>
            <a:r>
              <a:rPr lang="en-US" sz="24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4466-DCF5-4465-A716-01FEA8C48E21}"/>
              </a:ext>
            </a:extLst>
          </p:cNvPr>
          <p:cNvSpPr>
            <a:spLocks noGrp="1"/>
          </p:cNvSpPr>
          <p:nvPr>
            <p:ph type="title"/>
          </p:nvPr>
        </p:nvSpPr>
        <p:spPr/>
        <p:txBody>
          <a:bodyPr/>
          <a:lstStyle/>
          <a:p>
            <a:r>
              <a:rPr lang="en-US" dirty="0"/>
              <a:t>Case Study</a:t>
            </a:r>
          </a:p>
        </p:txBody>
      </p:sp>
      <p:sp>
        <p:nvSpPr>
          <p:cNvPr id="4" name="Content Placeholder 3">
            <a:extLst>
              <a:ext uri="{FF2B5EF4-FFF2-40B4-BE49-F238E27FC236}">
                <a16:creationId xmlns:a16="http://schemas.microsoft.com/office/drawing/2014/main" id="{0350E6AD-2CF2-41EC-9190-C2DE5941C7B2}"/>
              </a:ext>
            </a:extLst>
          </p:cNvPr>
          <p:cNvSpPr>
            <a:spLocks noGrp="1"/>
          </p:cNvSpPr>
          <p:nvPr>
            <p:ph idx="1"/>
          </p:nvPr>
        </p:nvSpPr>
        <p:spPr>
          <a:xfrm>
            <a:off x="8556925" y="2651200"/>
            <a:ext cx="8770955" cy="7083716"/>
          </a:xfrm>
        </p:spPr>
        <p:txBody>
          <a:bodyPr>
            <a:normAutofit/>
          </a:bodyPr>
          <a:lstStyle/>
          <a:p>
            <a:pPr>
              <a:lnSpc>
                <a:spcPct val="150000"/>
              </a:lnSpc>
            </a:pPr>
            <a:r>
              <a:rPr lang="en-US" sz="4200" dirty="0"/>
              <a:t>58 year old female</a:t>
            </a:r>
          </a:p>
          <a:p>
            <a:pPr>
              <a:lnSpc>
                <a:spcPct val="150000"/>
              </a:lnSpc>
            </a:pPr>
            <a:r>
              <a:rPr lang="en-US" sz="4200" dirty="0"/>
              <a:t>Acute onset left sided weakness</a:t>
            </a:r>
          </a:p>
          <a:p>
            <a:pPr>
              <a:lnSpc>
                <a:spcPct val="150000"/>
              </a:lnSpc>
            </a:pPr>
            <a:r>
              <a:rPr lang="en-US" sz="4200" dirty="0"/>
              <a:t>History of atrial fibrillation</a:t>
            </a:r>
          </a:p>
          <a:p>
            <a:pPr>
              <a:lnSpc>
                <a:spcPct val="150000"/>
              </a:lnSpc>
            </a:pPr>
            <a:r>
              <a:rPr lang="en-US" sz="4200" dirty="0"/>
              <a:t>On Rivaroxaban 15 mg</a:t>
            </a:r>
          </a:p>
          <a:p>
            <a:pPr>
              <a:lnSpc>
                <a:spcPct val="150000"/>
              </a:lnSpc>
            </a:pPr>
            <a:r>
              <a:rPr lang="en-US" sz="4200" dirty="0"/>
              <a:t>What are your next steps? </a:t>
            </a:r>
          </a:p>
        </p:txBody>
      </p:sp>
      <p:pic>
        <p:nvPicPr>
          <p:cNvPr id="5" name="Picture 4">
            <a:extLst>
              <a:ext uri="{FF2B5EF4-FFF2-40B4-BE49-F238E27FC236}">
                <a16:creationId xmlns:a16="http://schemas.microsoft.com/office/drawing/2014/main" id="{A0B7AD4E-29B1-4967-891E-B1BBD1D5501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6080" y="2327901"/>
            <a:ext cx="6057900" cy="6565281"/>
          </a:xfrm>
          <a:prstGeom prst="rect">
            <a:avLst/>
          </a:prstGeom>
        </p:spPr>
      </p:pic>
    </p:spTree>
    <p:extLst>
      <p:ext uri="{BB962C8B-B14F-4D97-AF65-F5344CB8AC3E}">
        <p14:creationId xmlns:p14="http://schemas.microsoft.com/office/powerpoint/2010/main" val="14449427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EA826-202B-4681-BA0B-791CC6237758}"/>
              </a:ext>
            </a:extLst>
          </p:cNvPr>
          <p:cNvSpPr/>
          <p:nvPr/>
        </p:nvSpPr>
        <p:spPr>
          <a:xfrm>
            <a:off x="2633557" y="4204447"/>
            <a:ext cx="13020890" cy="692497"/>
          </a:xfrm>
          <a:prstGeom prst="rect">
            <a:avLst/>
          </a:prstGeom>
        </p:spPr>
        <p:txBody>
          <a:bodyPr wrap="square">
            <a:spAutoFit/>
          </a:bodyPr>
          <a:lstStyle/>
          <a:p>
            <a:pPr algn="ctr" defTabSz="1371600">
              <a:spcBef>
                <a:spcPts val="1125"/>
              </a:spcBef>
              <a:defRPr/>
            </a:pPr>
            <a:endParaRPr lang="en-US" sz="3900" kern="0" dirty="0">
              <a:solidFill>
                <a:sysClr val="windowText" lastClr="000000"/>
              </a:solidFill>
              <a:latin typeface="Arial" panose="020B0604020202020204"/>
            </a:endParaRPr>
          </a:p>
        </p:txBody>
      </p:sp>
      <p:sp>
        <p:nvSpPr>
          <p:cNvPr id="6" name="Title 5">
            <a:extLst>
              <a:ext uri="{FF2B5EF4-FFF2-40B4-BE49-F238E27FC236}">
                <a16:creationId xmlns:a16="http://schemas.microsoft.com/office/drawing/2014/main" id="{2502D4AD-D44D-45CA-BE46-4D0D70398ED0}"/>
              </a:ext>
            </a:extLst>
          </p:cNvPr>
          <p:cNvSpPr>
            <a:spLocks noGrp="1"/>
          </p:cNvSpPr>
          <p:nvPr>
            <p:ph type="title"/>
          </p:nvPr>
        </p:nvSpPr>
        <p:spPr/>
        <p:txBody>
          <a:bodyPr/>
          <a:lstStyle/>
          <a:p>
            <a:r>
              <a:rPr lang="en-US" dirty="0"/>
              <a:t>Specific Intracranial Hemorrhage Management </a:t>
            </a:r>
          </a:p>
        </p:txBody>
      </p:sp>
      <p:sp>
        <p:nvSpPr>
          <p:cNvPr id="7" name="Content Placeholder 6">
            <a:extLst>
              <a:ext uri="{FF2B5EF4-FFF2-40B4-BE49-F238E27FC236}">
                <a16:creationId xmlns:a16="http://schemas.microsoft.com/office/drawing/2014/main" id="{D1F5971C-97DF-4F11-B670-872AB3BF76D4}"/>
              </a:ext>
            </a:extLst>
          </p:cNvPr>
          <p:cNvSpPr>
            <a:spLocks noGrp="1"/>
          </p:cNvSpPr>
          <p:nvPr>
            <p:ph idx="1"/>
          </p:nvPr>
        </p:nvSpPr>
        <p:spPr/>
        <p:txBody>
          <a:bodyPr>
            <a:normAutofit/>
          </a:bodyPr>
          <a:lstStyle/>
          <a:p>
            <a:r>
              <a:rPr lang="en-US" sz="4200" dirty="0"/>
              <a:t>Neurosurgery / radiology / hematology consultation</a:t>
            </a:r>
          </a:p>
          <a:p>
            <a:r>
              <a:rPr lang="en-US" sz="4200" dirty="0"/>
              <a:t>Lower blood pressure</a:t>
            </a:r>
          </a:p>
          <a:p>
            <a:r>
              <a:rPr lang="en-US" sz="4200" dirty="0"/>
              <a:t>Reversal of anticoagulation </a:t>
            </a:r>
            <a:r>
              <a:rPr lang="en-US" sz="4200" dirty="0">
                <a:sym typeface="Wingdings" panose="05000000000000000000" pitchFamily="2" charset="2"/>
              </a:rPr>
              <a:t> start immediately</a:t>
            </a:r>
          </a:p>
          <a:p>
            <a:r>
              <a:rPr lang="en-US" sz="4200" dirty="0"/>
              <a:t>Hyperosmolar therapy to reduce ICP</a:t>
            </a:r>
          </a:p>
          <a:p>
            <a:r>
              <a:rPr lang="en-US" sz="4200" dirty="0"/>
              <a:t>CT angiogram </a:t>
            </a:r>
          </a:p>
          <a:p>
            <a:endParaRPr lang="en-US" sz="4200" dirty="0"/>
          </a:p>
        </p:txBody>
      </p:sp>
      <p:pic>
        <p:nvPicPr>
          <p:cNvPr id="2" name="Afbeelding 1">
            <a:extLst>
              <a:ext uri="{FF2B5EF4-FFF2-40B4-BE49-F238E27FC236}">
                <a16:creationId xmlns:a16="http://schemas.microsoft.com/office/drawing/2014/main" id="{77990091-C026-2DA3-78A3-9FA0E985D8EA}"/>
              </a:ext>
            </a:extLst>
          </p:cNvPr>
          <p:cNvPicPr>
            <a:picLocks noChangeAspect="1"/>
          </p:cNvPicPr>
          <p:nvPr/>
        </p:nvPicPr>
        <p:blipFill>
          <a:blip r:embed="rId3"/>
          <a:stretch>
            <a:fillRect/>
          </a:stretch>
        </p:blipFill>
        <p:spPr>
          <a:xfrm>
            <a:off x="5441795" y="6521082"/>
            <a:ext cx="8102771" cy="3098118"/>
          </a:xfrm>
          <a:prstGeom prst="rect">
            <a:avLst/>
          </a:prstGeom>
        </p:spPr>
      </p:pic>
    </p:spTree>
    <p:extLst>
      <p:ext uri="{BB962C8B-B14F-4D97-AF65-F5344CB8AC3E}">
        <p14:creationId xmlns:p14="http://schemas.microsoft.com/office/powerpoint/2010/main" val="6870648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57A15A3-0DE9-498C-BB60-89ED57FAED42}"/>
              </a:ext>
            </a:extLst>
          </p:cNvPr>
          <p:cNvSpPr>
            <a:spLocks noGrp="1"/>
          </p:cNvSpPr>
          <p:nvPr>
            <p:ph type="title"/>
          </p:nvPr>
        </p:nvSpPr>
        <p:spPr/>
        <p:txBody>
          <a:bodyPr/>
          <a:lstStyle/>
          <a:p>
            <a:r>
              <a:rPr lang="en-US" dirty="0"/>
              <a:t>Decision on Reversal Strategy</a:t>
            </a:r>
          </a:p>
        </p:txBody>
      </p:sp>
      <p:grpSp>
        <p:nvGrpSpPr>
          <p:cNvPr id="29" name="Group 28">
            <a:extLst>
              <a:ext uri="{FF2B5EF4-FFF2-40B4-BE49-F238E27FC236}">
                <a16:creationId xmlns:a16="http://schemas.microsoft.com/office/drawing/2014/main" id="{0CA1E4B7-3016-8862-1261-0C8F9B6EC7E8}"/>
              </a:ext>
            </a:extLst>
          </p:cNvPr>
          <p:cNvGrpSpPr/>
          <p:nvPr/>
        </p:nvGrpSpPr>
        <p:grpSpPr>
          <a:xfrm>
            <a:off x="1350665" y="1231829"/>
            <a:ext cx="16179515" cy="8537315"/>
            <a:chOff x="910717" y="862315"/>
            <a:chExt cx="10786343" cy="5691543"/>
          </a:xfrm>
        </p:grpSpPr>
        <p:sp>
          <p:nvSpPr>
            <p:cNvPr id="8" name="Rounded Rectangle 7"/>
            <p:cNvSpPr/>
            <p:nvPr/>
          </p:nvSpPr>
          <p:spPr>
            <a:xfrm>
              <a:off x="1365141" y="2013211"/>
              <a:ext cx="1009794" cy="702342"/>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a:ln w="0"/>
                  <a:solidFill>
                    <a:srgbClr val="000000"/>
                  </a:solidFill>
                  <a:latin typeface="Arial" panose="020B0604020202020204"/>
                </a:rPr>
                <a:t>Intrinsic Pathway </a:t>
              </a:r>
            </a:p>
          </p:txBody>
        </p:sp>
        <p:sp>
          <p:nvSpPr>
            <p:cNvPr id="9" name="Rounded Rectangle 8"/>
            <p:cNvSpPr/>
            <p:nvPr/>
          </p:nvSpPr>
          <p:spPr>
            <a:xfrm>
              <a:off x="3744697" y="2013211"/>
              <a:ext cx="1009794" cy="674370"/>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a:ln w="0"/>
                  <a:solidFill>
                    <a:srgbClr val="000000"/>
                  </a:solidFill>
                  <a:latin typeface="Arial" panose="020B0604020202020204"/>
                </a:rPr>
                <a:t>Extrinsic Pathway </a:t>
              </a:r>
            </a:p>
          </p:txBody>
        </p:sp>
        <p:sp>
          <p:nvSpPr>
            <p:cNvPr id="10" name="Isosceles Triangle 9"/>
            <p:cNvSpPr/>
            <p:nvPr/>
          </p:nvSpPr>
          <p:spPr>
            <a:xfrm>
              <a:off x="2574782" y="2759443"/>
              <a:ext cx="1016662" cy="783861"/>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dirty="0" err="1">
                  <a:ln w="0"/>
                  <a:solidFill>
                    <a:srgbClr val="FFFFFF"/>
                  </a:solidFill>
                  <a:latin typeface="Arial" panose="020B0604020202020204"/>
                </a:rPr>
                <a:t>Xa</a:t>
              </a:r>
              <a:endParaRPr lang="en-US" sz="2100" dirty="0">
                <a:ln w="0"/>
                <a:solidFill>
                  <a:srgbClr val="FFFFFF"/>
                </a:solidFill>
                <a:latin typeface="Arial" panose="020B0604020202020204"/>
              </a:endParaRPr>
            </a:p>
          </p:txBody>
        </p:sp>
        <p:sp>
          <p:nvSpPr>
            <p:cNvPr id="11" name="Oval 10"/>
            <p:cNvSpPr/>
            <p:nvPr/>
          </p:nvSpPr>
          <p:spPr>
            <a:xfrm>
              <a:off x="910717" y="3744630"/>
              <a:ext cx="1843738" cy="6779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a:ln w="0"/>
                  <a:solidFill>
                    <a:srgbClr val="FFFFFF"/>
                  </a:solidFill>
                  <a:latin typeface="Arial" panose="020B0604020202020204"/>
                </a:rPr>
                <a:t>Prothrombin (II) </a:t>
              </a:r>
            </a:p>
          </p:txBody>
        </p:sp>
        <p:sp>
          <p:nvSpPr>
            <p:cNvPr id="12" name="Oval 11"/>
            <p:cNvSpPr/>
            <p:nvPr/>
          </p:nvSpPr>
          <p:spPr>
            <a:xfrm>
              <a:off x="3577063" y="3744630"/>
              <a:ext cx="1706346" cy="6097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a:ln w="0"/>
                  <a:solidFill>
                    <a:srgbClr val="FFFFFF"/>
                  </a:solidFill>
                  <a:latin typeface="Arial" panose="020B0604020202020204"/>
                </a:rPr>
                <a:t>Thrombin (</a:t>
              </a:r>
              <a:r>
                <a:rPr lang="en-US" sz="2100" b="1" dirty="0" err="1">
                  <a:ln w="0"/>
                  <a:solidFill>
                    <a:srgbClr val="FFFFFF"/>
                  </a:solidFill>
                  <a:latin typeface="Arial" panose="020B0604020202020204"/>
                </a:rPr>
                <a:t>IIa</a:t>
              </a:r>
              <a:r>
                <a:rPr lang="en-US" sz="2100" b="1" dirty="0">
                  <a:ln w="0"/>
                  <a:solidFill>
                    <a:srgbClr val="FFFFFF"/>
                  </a:solidFill>
                  <a:latin typeface="Arial" panose="020B0604020202020204"/>
                </a:rPr>
                <a:t>) </a:t>
              </a:r>
            </a:p>
          </p:txBody>
        </p:sp>
        <p:sp>
          <p:nvSpPr>
            <p:cNvPr id="13" name="Oval 12"/>
            <p:cNvSpPr/>
            <p:nvPr/>
          </p:nvSpPr>
          <p:spPr>
            <a:xfrm>
              <a:off x="1658652" y="4569887"/>
              <a:ext cx="1715099" cy="6499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a:ln w="0"/>
                  <a:solidFill>
                    <a:srgbClr val="FFFFFF"/>
                  </a:solidFill>
                  <a:latin typeface="Arial" panose="020B0604020202020204"/>
                </a:rPr>
                <a:t>Fibrinogen (I) </a:t>
              </a:r>
            </a:p>
          </p:txBody>
        </p:sp>
        <p:sp>
          <p:nvSpPr>
            <p:cNvPr id="14" name="Oval 13"/>
            <p:cNvSpPr/>
            <p:nvPr/>
          </p:nvSpPr>
          <p:spPr>
            <a:xfrm>
              <a:off x="4194596" y="4491208"/>
              <a:ext cx="1739868" cy="68569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a:ln w="0"/>
                  <a:solidFill>
                    <a:srgbClr val="FFFFFF"/>
                  </a:solidFill>
                  <a:latin typeface="Arial" panose="020B0604020202020204"/>
                </a:rPr>
                <a:t>Fibrin </a:t>
              </a:r>
            </a:p>
            <a:p>
              <a:pPr algn="ctr" defTabSz="1371600"/>
              <a:r>
                <a:rPr lang="en-US" sz="2100" b="1" dirty="0">
                  <a:ln w="0"/>
                  <a:solidFill>
                    <a:srgbClr val="FFFFFF"/>
                  </a:solidFill>
                  <a:latin typeface="Arial" panose="020B0604020202020204"/>
                </a:rPr>
                <a:t>(</a:t>
              </a:r>
              <a:r>
                <a:rPr lang="en-US" sz="2100" b="1" dirty="0" err="1">
                  <a:ln w="0"/>
                  <a:solidFill>
                    <a:srgbClr val="FFFFFF"/>
                  </a:solidFill>
                  <a:latin typeface="Arial" panose="020B0604020202020204"/>
                </a:rPr>
                <a:t>Ia</a:t>
              </a:r>
              <a:r>
                <a:rPr lang="en-US" sz="2100" b="1" dirty="0">
                  <a:ln w="0"/>
                  <a:solidFill>
                    <a:srgbClr val="FFFFFF"/>
                  </a:solidFill>
                  <a:latin typeface="Arial" panose="020B0604020202020204"/>
                </a:rPr>
                <a:t>) </a:t>
              </a:r>
            </a:p>
          </p:txBody>
        </p:sp>
        <p:cxnSp>
          <p:nvCxnSpPr>
            <p:cNvPr id="15" name="Straight Arrow Connector 14"/>
            <p:cNvCxnSpPr>
              <a:cxnSpLocks/>
              <a:endCxn id="12" idx="2"/>
            </p:cNvCxnSpPr>
            <p:nvPr/>
          </p:nvCxnSpPr>
          <p:spPr>
            <a:xfrm>
              <a:off x="2845166" y="4049485"/>
              <a:ext cx="7318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urved Down Arrow 15"/>
            <p:cNvSpPr/>
            <p:nvPr/>
          </p:nvSpPr>
          <p:spPr>
            <a:xfrm>
              <a:off x="3015612" y="3609353"/>
              <a:ext cx="300295" cy="285818"/>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a:ln>
                  <a:solidFill>
                    <a:srgbClr val="000000"/>
                  </a:solidFill>
                </a:ln>
                <a:solidFill>
                  <a:srgbClr val="000000"/>
                </a:solidFill>
                <a:latin typeface="Arial" panose="020B0604020202020204"/>
              </a:endParaRPr>
            </a:p>
          </p:txBody>
        </p:sp>
        <p:cxnSp>
          <p:nvCxnSpPr>
            <p:cNvPr id="17" name="Straight Arrow Connector 16"/>
            <p:cNvCxnSpPr/>
            <p:nvPr/>
          </p:nvCxnSpPr>
          <p:spPr>
            <a:xfrm>
              <a:off x="3408449" y="4931685"/>
              <a:ext cx="786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3551313" y="4559254"/>
              <a:ext cx="300295" cy="285818"/>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a:ln>
                  <a:solidFill>
                    <a:srgbClr val="000000"/>
                  </a:solidFill>
                </a:ln>
                <a:solidFill>
                  <a:srgbClr val="000000"/>
                </a:solidFill>
                <a:latin typeface="Arial" panose="020B0604020202020204"/>
              </a:endParaRPr>
            </a:p>
          </p:txBody>
        </p:sp>
        <p:sp>
          <p:nvSpPr>
            <p:cNvPr id="19" name="Isosceles Triangle 18"/>
            <p:cNvSpPr/>
            <p:nvPr/>
          </p:nvSpPr>
          <p:spPr>
            <a:xfrm>
              <a:off x="6060091" y="5125161"/>
              <a:ext cx="1122967" cy="68569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err="1">
                  <a:ln w="0"/>
                  <a:solidFill>
                    <a:srgbClr val="FFFFFF"/>
                  </a:solidFill>
                  <a:latin typeface="Arial" panose="020B0604020202020204"/>
                </a:rPr>
                <a:t>XIIIa</a:t>
              </a:r>
              <a:endParaRPr lang="en-US" sz="2100" b="1" dirty="0">
                <a:ln w="0"/>
                <a:solidFill>
                  <a:srgbClr val="FFFFFF"/>
                </a:solidFill>
                <a:latin typeface="Arial" panose="020B0604020202020204"/>
              </a:endParaRPr>
            </a:p>
          </p:txBody>
        </p:sp>
        <p:sp>
          <p:nvSpPr>
            <p:cNvPr id="20" name="Curved Down Arrow 19"/>
            <p:cNvSpPr/>
            <p:nvPr/>
          </p:nvSpPr>
          <p:spPr>
            <a:xfrm rot="5400000">
              <a:off x="5762524" y="5365279"/>
              <a:ext cx="270613" cy="317168"/>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a:ln>
                  <a:solidFill>
                    <a:srgbClr val="000000"/>
                  </a:solidFill>
                </a:ln>
                <a:solidFill>
                  <a:srgbClr val="000000"/>
                </a:solidFill>
                <a:latin typeface="Arial" panose="020B0604020202020204"/>
              </a:endParaRPr>
            </a:p>
          </p:txBody>
        </p:sp>
        <p:cxnSp>
          <p:nvCxnSpPr>
            <p:cNvPr id="21" name="Straight Connector 20"/>
            <p:cNvCxnSpPr>
              <a:cxnSpLocks/>
              <a:endCxn id="14" idx="4"/>
            </p:cNvCxnSpPr>
            <p:nvPr/>
          </p:nvCxnSpPr>
          <p:spPr>
            <a:xfrm flipV="1">
              <a:off x="5064530" y="5176900"/>
              <a:ext cx="0" cy="726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lowchart: Terminator 21"/>
            <p:cNvSpPr/>
            <p:nvPr/>
          </p:nvSpPr>
          <p:spPr>
            <a:xfrm>
              <a:off x="4118745" y="5903892"/>
              <a:ext cx="1715099" cy="649966"/>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b="1" dirty="0">
                  <a:ln w="0"/>
                  <a:solidFill>
                    <a:srgbClr val="FFFFFF"/>
                  </a:solidFill>
                  <a:latin typeface="Arial" panose="020B0604020202020204"/>
                </a:rPr>
                <a:t>Cross-linked</a:t>
              </a:r>
            </a:p>
            <a:p>
              <a:pPr algn="ctr" defTabSz="1371600"/>
              <a:r>
                <a:rPr lang="en-US" sz="2100" b="1" dirty="0">
                  <a:ln w="0"/>
                  <a:solidFill>
                    <a:srgbClr val="FFFFFF"/>
                  </a:solidFill>
                  <a:latin typeface="Arial" panose="020B0604020202020204"/>
                </a:rPr>
                <a:t>Fibrin clot</a:t>
              </a:r>
            </a:p>
          </p:txBody>
        </p:sp>
        <p:grpSp>
          <p:nvGrpSpPr>
            <p:cNvPr id="2" name="Group 1">
              <a:extLst>
                <a:ext uri="{FF2B5EF4-FFF2-40B4-BE49-F238E27FC236}">
                  <a16:creationId xmlns:a16="http://schemas.microsoft.com/office/drawing/2014/main" id="{099C8B1A-77E0-48A7-8A22-2B2AA26554F2}"/>
                </a:ext>
              </a:extLst>
            </p:cNvPr>
            <p:cNvGrpSpPr/>
            <p:nvPr/>
          </p:nvGrpSpPr>
          <p:grpSpPr>
            <a:xfrm>
              <a:off x="3483000" y="2760580"/>
              <a:ext cx="2899798" cy="831371"/>
              <a:chOff x="3657601" y="2103725"/>
              <a:chExt cx="3524801" cy="1121400"/>
            </a:xfrm>
          </p:grpSpPr>
          <p:sp>
            <p:nvSpPr>
              <p:cNvPr id="23" name="Rectangle 22"/>
              <p:cNvSpPr/>
              <p:nvPr/>
            </p:nvSpPr>
            <p:spPr>
              <a:xfrm>
                <a:off x="5205322" y="2103725"/>
                <a:ext cx="1977080" cy="1121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dirty="0" err="1">
                    <a:ln w="0"/>
                    <a:solidFill>
                      <a:srgbClr val="000000"/>
                    </a:solidFill>
                    <a:latin typeface="Arial" panose="020B0604020202020204"/>
                  </a:rPr>
                  <a:t>Rivaroxaban</a:t>
                </a:r>
                <a:endParaRPr lang="en-US" sz="2100" dirty="0">
                  <a:ln w="0"/>
                  <a:solidFill>
                    <a:srgbClr val="000000"/>
                  </a:solidFill>
                  <a:latin typeface="Arial" panose="020B0604020202020204"/>
                </a:endParaRPr>
              </a:p>
              <a:p>
                <a:pPr algn="ctr" defTabSz="1371600"/>
                <a:r>
                  <a:rPr lang="en-US" sz="2100" dirty="0" err="1">
                    <a:ln w="0"/>
                    <a:solidFill>
                      <a:srgbClr val="000000"/>
                    </a:solidFill>
                    <a:latin typeface="Arial" panose="020B0604020202020204"/>
                  </a:rPr>
                  <a:t>Apixaban</a:t>
                </a:r>
                <a:r>
                  <a:rPr lang="en-US" sz="2100" dirty="0">
                    <a:ln w="0"/>
                    <a:solidFill>
                      <a:srgbClr val="000000"/>
                    </a:solidFill>
                    <a:latin typeface="Arial" panose="020B0604020202020204"/>
                  </a:rPr>
                  <a:t> </a:t>
                </a:r>
              </a:p>
              <a:p>
                <a:pPr algn="ctr" defTabSz="1371600"/>
                <a:r>
                  <a:rPr lang="en-US" sz="2100" dirty="0" err="1">
                    <a:ln w="0"/>
                    <a:solidFill>
                      <a:srgbClr val="000000"/>
                    </a:solidFill>
                    <a:latin typeface="Arial" panose="020B0604020202020204"/>
                  </a:rPr>
                  <a:t>Edoxaban</a:t>
                </a:r>
                <a:endParaRPr lang="en-US" sz="2100" dirty="0">
                  <a:ln w="0"/>
                  <a:solidFill>
                    <a:srgbClr val="000000"/>
                  </a:solidFill>
                  <a:latin typeface="Arial" panose="020B0604020202020204"/>
                </a:endParaRPr>
              </a:p>
              <a:p>
                <a:pPr algn="ctr" defTabSz="1371600"/>
                <a:r>
                  <a:rPr lang="en-US" sz="2100" dirty="0" err="1">
                    <a:ln w="0"/>
                    <a:solidFill>
                      <a:srgbClr val="000000"/>
                    </a:solidFill>
                    <a:latin typeface="Arial" panose="020B0604020202020204"/>
                  </a:rPr>
                  <a:t>Betrixaban</a:t>
                </a:r>
                <a:endParaRPr lang="en-US" sz="2100" dirty="0">
                  <a:ln w="0"/>
                  <a:solidFill>
                    <a:srgbClr val="000000"/>
                  </a:solidFill>
                  <a:latin typeface="Arial" panose="020B0604020202020204"/>
                </a:endParaRPr>
              </a:p>
            </p:txBody>
          </p:sp>
          <p:sp>
            <p:nvSpPr>
              <p:cNvPr id="24" name="Down Arrow 23"/>
              <p:cNvSpPr/>
              <p:nvPr/>
            </p:nvSpPr>
            <p:spPr>
              <a:xfrm rot="5400000">
                <a:off x="4262196" y="1868164"/>
                <a:ext cx="336349" cy="154553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a:solidFill>
                    <a:srgbClr val="FFFFFF"/>
                  </a:solidFill>
                  <a:latin typeface="Arial" panose="020B0604020202020204"/>
                </a:endParaRPr>
              </a:p>
            </p:txBody>
          </p:sp>
        </p:grpSp>
        <p:grpSp>
          <p:nvGrpSpPr>
            <p:cNvPr id="3" name="Group 2">
              <a:extLst>
                <a:ext uri="{FF2B5EF4-FFF2-40B4-BE49-F238E27FC236}">
                  <a16:creationId xmlns:a16="http://schemas.microsoft.com/office/drawing/2014/main" id="{D610B1B9-A752-4430-B3EE-8D6162521490}"/>
                </a:ext>
              </a:extLst>
            </p:cNvPr>
            <p:cNvGrpSpPr/>
            <p:nvPr/>
          </p:nvGrpSpPr>
          <p:grpSpPr>
            <a:xfrm>
              <a:off x="5401663" y="3796935"/>
              <a:ext cx="2284939" cy="500796"/>
              <a:chOff x="5989801" y="3501620"/>
              <a:chExt cx="2777420" cy="675502"/>
            </a:xfrm>
          </p:grpSpPr>
          <p:sp>
            <p:nvSpPr>
              <p:cNvPr id="25" name="Rectangle 24"/>
              <p:cNvSpPr/>
              <p:nvPr/>
            </p:nvSpPr>
            <p:spPr>
              <a:xfrm>
                <a:off x="6790141" y="3501620"/>
                <a:ext cx="1977080" cy="675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2100" dirty="0">
                    <a:ln w="0"/>
                    <a:solidFill>
                      <a:srgbClr val="000000"/>
                    </a:solidFill>
                    <a:latin typeface="Arial" panose="020B0604020202020204"/>
                  </a:rPr>
                  <a:t>Dabigatran</a:t>
                </a:r>
              </a:p>
            </p:txBody>
          </p:sp>
          <p:sp>
            <p:nvSpPr>
              <p:cNvPr id="26" name="Down Arrow 25"/>
              <p:cNvSpPr/>
              <p:nvPr/>
            </p:nvSpPr>
            <p:spPr>
              <a:xfrm rot="5400000">
                <a:off x="6237874" y="3437178"/>
                <a:ext cx="307001" cy="80314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a:solidFill>
                    <a:srgbClr val="FFFFFF"/>
                  </a:solidFill>
                  <a:latin typeface="Arial" panose="020B0604020202020204"/>
                </a:endParaRPr>
              </a:p>
            </p:txBody>
          </p:sp>
        </p:grpSp>
        <p:cxnSp>
          <p:nvCxnSpPr>
            <p:cNvPr id="27" name="Straight Arrow Connector 26"/>
            <p:cNvCxnSpPr/>
            <p:nvPr/>
          </p:nvCxnSpPr>
          <p:spPr>
            <a:xfrm>
              <a:off x="2434708" y="2630048"/>
              <a:ext cx="432417" cy="239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294355" y="2636107"/>
              <a:ext cx="398736" cy="224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01839FC-40EC-4DA4-9BB7-2EEC30CD93AA}"/>
                </a:ext>
              </a:extLst>
            </p:cNvPr>
            <p:cNvGrpSpPr/>
            <p:nvPr/>
          </p:nvGrpSpPr>
          <p:grpSpPr>
            <a:xfrm>
              <a:off x="8043469" y="1693167"/>
              <a:ext cx="1897146" cy="1525262"/>
              <a:chOff x="9145767" y="721860"/>
              <a:chExt cx="2306045" cy="2057360"/>
            </a:xfrm>
            <a:effectLst>
              <a:outerShdw blurRad="50800" dist="38100" dir="2700000" algn="tl" rotWithShape="0">
                <a:prstClr val="black">
                  <a:alpha val="40000"/>
                </a:prstClr>
              </a:outerShdw>
            </a:effectLst>
          </p:grpSpPr>
          <p:sp>
            <p:nvSpPr>
              <p:cNvPr id="7" name="Arrow: Up 6">
                <a:extLst>
                  <a:ext uri="{FF2B5EF4-FFF2-40B4-BE49-F238E27FC236}">
                    <a16:creationId xmlns:a16="http://schemas.microsoft.com/office/drawing/2014/main" id="{61D764E8-F217-4C15-92A7-F701E3796DB1}"/>
                  </a:ext>
                </a:extLst>
              </p:cNvPr>
              <p:cNvSpPr/>
              <p:nvPr/>
            </p:nvSpPr>
            <p:spPr>
              <a:xfrm rot="608075">
                <a:off x="9145767" y="721860"/>
                <a:ext cx="428642" cy="1706833"/>
              </a:xfrm>
              <a:prstGeom prst="upArrow">
                <a:avLst>
                  <a:gd name="adj1" fmla="val 26749"/>
                  <a:gd name="adj2" fmla="val 50000"/>
                </a:avLst>
              </a:prstGeom>
              <a:solidFill>
                <a:srgbClr val="BE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dirty="0">
                  <a:solidFill>
                    <a:srgbClr val="FFFFFF"/>
                  </a:solidFill>
                  <a:latin typeface="Arial" panose="020B0604020202020204"/>
                </a:endParaRPr>
              </a:p>
            </p:txBody>
          </p:sp>
          <p:sp>
            <p:nvSpPr>
              <p:cNvPr id="33" name="TextBox 32">
                <a:extLst>
                  <a:ext uri="{FF2B5EF4-FFF2-40B4-BE49-F238E27FC236}">
                    <a16:creationId xmlns:a16="http://schemas.microsoft.com/office/drawing/2014/main" id="{7E202883-9C69-431C-8913-01D5CFC1FB4D}"/>
                  </a:ext>
                </a:extLst>
              </p:cNvPr>
              <p:cNvSpPr txBox="1"/>
              <p:nvPr/>
            </p:nvSpPr>
            <p:spPr>
              <a:xfrm flipH="1">
                <a:off x="9164989" y="2157660"/>
                <a:ext cx="2286823" cy="621560"/>
              </a:xfrm>
              <a:prstGeom prst="rect">
                <a:avLst/>
              </a:prstGeom>
              <a:solidFill>
                <a:srgbClr val="BE1F2D"/>
              </a:solidFill>
            </p:spPr>
            <p:txBody>
              <a:bodyPr wrap="square" rtlCol="0">
                <a:noAutofit/>
              </a:bodyPr>
              <a:lstStyle/>
              <a:p>
                <a:pPr algn="ctr" defTabSz="1371600"/>
                <a:r>
                  <a:rPr lang="en-US" sz="3000" dirty="0">
                    <a:solidFill>
                      <a:srgbClr val="FFFFFF"/>
                    </a:solidFill>
                    <a:latin typeface="Arial" panose="020B0604020202020204"/>
                  </a:rPr>
                  <a:t>REPLETION</a:t>
                </a:r>
              </a:p>
            </p:txBody>
          </p:sp>
        </p:grpSp>
        <p:grpSp>
          <p:nvGrpSpPr>
            <p:cNvPr id="35" name="Group 34">
              <a:extLst>
                <a:ext uri="{FF2B5EF4-FFF2-40B4-BE49-F238E27FC236}">
                  <a16:creationId xmlns:a16="http://schemas.microsoft.com/office/drawing/2014/main" id="{EF7E285A-3D7E-4BE2-A81E-158BCAA267D9}"/>
                </a:ext>
              </a:extLst>
            </p:cNvPr>
            <p:cNvGrpSpPr/>
            <p:nvPr/>
          </p:nvGrpSpPr>
          <p:grpSpPr>
            <a:xfrm>
              <a:off x="6402186" y="3374796"/>
              <a:ext cx="3762658" cy="865373"/>
              <a:chOff x="7205969" y="2932217"/>
              <a:chExt cx="4573636" cy="1167266"/>
            </a:xfrm>
            <a:effectLst>
              <a:outerShdw blurRad="50800" dist="38100" dir="2700000" algn="tl" rotWithShape="0">
                <a:prstClr val="black">
                  <a:alpha val="40000"/>
                </a:prstClr>
              </a:outerShdw>
            </a:effectLst>
          </p:grpSpPr>
          <p:sp>
            <p:nvSpPr>
              <p:cNvPr id="36" name="Arrow: Up 35">
                <a:extLst>
                  <a:ext uri="{FF2B5EF4-FFF2-40B4-BE49-F238E27FC236}">
                    <a16:creationId xmlns:a16="http://schemas.microsoft.com/office/drawing/2014/main" id="{C7563E86-7C93-4092-8F88-8E4B36B21599}"/>
                  </a:ext>
                </a:extLst>
              </p:cNvPr>
              <p:cNvSpPr/>
              <p:nvPr/>
            </p:nvSpPr>
            <p:spPr>
              <a:xfrm rot="17086561">
                <a:off x="8892892" y="1245294"/>
                <a:ext cx="484632" cy="3858477"/>
              </a:xfrm>
              <a:prstGeom prst="upArrow">
                <a:avLst/>
              </a:prstGeom>
              <a:solidFill>
                <a:srgbClr val="602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a:solidFill>
                    <a:srgbClr val="FFFFFF"/>
                  </a:solidFill>
                  <a:latin typeface="Arial" panose="020B0604020202020204"/>
                </a:endParaRPr>
              </a:p>
            </p:txBody>
          </p:sp>
          <p:sp>
            <p:nvSpPr>
              <p:cNvPr id="31" name="TextBox 30">
                <a:extLst>
                  <a:ext uri="{FF2B5EF4-FFF2-40B4-BE49-F238E27FC236}">
                    <a16:creationId xmlns:a16="http://schemas.microsoft.com/office/drawing/2014/main" id="{2E7C7231-2633-41C8-8D1A-8383930BC934}"/>
                  </a:ext>
                </a:extLst>
              </p:cNvPr>
              <p:cNvSpPr txBox="1"/>
              <p:nvPr/>
            </p:nvSpPr>
            <p:spPr>
              <a:xfrm flipH="1">
                <a:off x="9492782" y="3576263"/>
                <a:ext cx="2286823" cy="523220"/>
              </a:xfrm>
              <a:prstGeom prst="rect">
                <a:avLst/>
              </a:prstGeom>
              <a:solidFill>
                <a:srgbClr val="602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371600"/>
                <a:r>
                  <a:rPr lang="en-US" sz="3000" dirty="0">
                    <a:solidFill>
                      <a:srgbClr val="FFFFFF"/>
                    </a:solidFill>
                    <a:latin typeface="Arial" panose="020B0604020202020204"/>
                  </a:rPr>
                  <a:t>REVERSAL</a:t>
                </a:r>
              </a:p>
            </p:txBody>
          </p:sp>
          <p:sp>
            <p:nvSpPr>
              <p:cNvPr id="37" name="Arrow: Up 36">
                <a:extLst>
                  <a:ext uri="{FF2B5EF4-FFF2-40B4-BE49-F238E27FC236}">
                    <a16:creationId xmlns:a16="http://schemas.microsoft.com/office/drawing/2014/main" id="{AAC40ED2-9F6B-4B2B-9C2C-4B73765965AF}"/>
                  </a:ext>
                </a:extLst>
              </p:cNvPr>
              <p:cNvSpPr/>
              <p:nvPr/>
            </p:nvSpPr>
            <p:spPr>
              <a:xfrm rot="16200000">
                <a:off x="9005540" y="3397076"/>
                <a:ext cx="484632" cy="886559"/>
              </a:xfrm>
              <a:prstGeom prst="upArrow">
                <a:avLst/>
              </a:prstGeom>
              <a:solidFill>
                <a:srgbClr val="602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endParaRPr lang="en-US" sz="2100">
                  <a:solidFill>
                    <a:srgbClr val="FFFFFF"/>
                  </a:solidFill>
                  <a:latin typeface="Arial" panose="020B0604020202020204"/>
                </a:endParaRPr>
              </a:p>
            </p:txBody>
          </p:sp>
        </p:grpSp>
        <p:sp>
          <p:nvSpPr>
            <p:cNvPr id="41" name="Tekstvak 40">
              <a:extLst>
                <a:ext uri="{FF2B5EF4-FFF2-40B4-BE49-F238E27FC236}">
                  <a16:creationId xmlns:a16="http://schemas.microsoft.com/office/drawing/2014/main" id="{9C0ADEFE-F3BA-41A7-9B9D-45C0507C0373}"/>
                </a:ext>
              </a:extLst>
            </p:cNvPr>
            <p:cNvSpPr txBox="1"/>
            <p:nvPr/>
          </p:nvSpPr>
          <p:spPr>
            <a:xfrm>
              <a:off x="7206451" y="4764723"/>
              <a:ext cx="4490609" cy="369332"/>
            </a:xfrm>
            <a:prstGeom prst="rect">
              <a:avLst/>
            </a:prstGeom>
            <a:noFill/>
          </p:spPr>
          <p:txBody>
            <a:bodyPr wrap="square">
              <a:spAutoFit/>
            </a:bodyPr>
            <a:lstStyle/>
            <a:p>
              <a:pPr defTabSz="1371600"/>
              <a:r>
                <a:rPr lang="en-US" sz="3000" b="1" dirty="0">
                  <a:solidFill>
                    <a:srgbClr val="000000"/>
                  </a:solidFill>
                  <a:latin typeface="Arial" panose="020B0604020202020204"/>
                </a:rPr>
                <a:t>DOACs Show Targeted Activity</a:t>
              </a:r>
              <a:endParaRPr lang="nl-NL" sz="3000" b="1" dirty="0">
                <a:solidFill>
                  <a:srgbClr val="000000"/>
                </a:solidFill>
                <a:latin typeface="Arial" panose="020B0604020202020204"/>
              </a:endParaRPr>
            </a:p>
          </p:txBody>
        </p:sp>
        <p:sp>
          <p:nvSpPr>
            <p:cNvPr id="4" name="Titel 4">
              <a:extLst>
                <a:ext uri="{FF2B5EF4-FFF2-40B4-BE49-F238E27FC236}">
                  <a16:creationId xmlns:a16="http://schemas.microsoft.com/office/drawing/2014/main" id="{88BE6EA6-400B-AA01-71E6-CDF5B78B7F53}"/>
                </a:ext>
              </a:extLst>
            </p:cNvPr>
            <p:cNvSpPr txBox="1">
              <a:spLocks/>
            </p:cNvSpPr>
            <p:nvPr/>
          </p:nvSpPr>
          <p:spPr>
            <a:xfrm>
              <a:off x="4249594" y="862315"/>
              <a:ext cx="6802049" cy="1185577"/>
            </a:xfrm>
            <a:prstGeom prst="rect">
              <a:avLst/>
            </a:prstGeom>
          </p:spPr>
          <p:txBody>
            <a:bodyPr vert="horz" lIns="137160" tIns="68580" rIns="137160" bIns="68580" rtlCol="0" anchor="ctr" anchorCtr="0">
              <a:normAutofit/>
            </a:bodyPr>
            <a:lst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a:lstStyle>
            <a:p>
              <a:pPr defTabSz="1371600"/>
              <a:r>
                <a:rPr lang="en-US" sz="3000" dirty="0">
                  <a:solidFill>
                    <a:srgbClr val="000000"/>
                  </a:solidFill>
                  <a:latin typeface="Arial" panose="020B0604020202020204"/>
                </a:rPr>
                <a:t>Coumarin Blocks Synthesis of Factors II, VII, IX, and X</a:t>
              </a:r>
              <a:endParaRPr lang="de-DE" sz="3000" dirty="0">
                <a:solidFill>
                  <a:srgbClr val="000000"/>
                </a:solidFill>
                <a:latin typeface="Arial" panose="020B0604020202020204"/>
              </a:endParaRPr>
            </a:p>
          </p:txBody>
        </p:sp>
      </p:grpSp>
    </p:spTree>
    <p:extLst>
      <p:ext uri="{BB962C8B-B14F-4D97-AF65-F5344CB8AC3E}">
        <p14:creationId xmlns:p14="http://schemas.microsoft.com/office/powerpoint/2010/main" val="24045224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FD2367-2457-4096-88FE-07D4FBEA2D6D}"/>
              </a:ext>
            </a:extLst>
          </p:cNvPr>
          <p:cNvSpPr>
            <a:spLocks noGrp="1"/>
          </p:cNvSpPr>
          <p:nvPr>
            <p:ph type="title"/>
          </p:nvPr>
        </p:nvSpPr>
        <p:spPr/>
        <p:txBody>
          <a:bodyPr/>
          <a:lstStyle/>
          <a:p>
            <a:r>
              <a:rPr lang="en-US" dirty="0"/>
              <a:t>Decision on Reversal Strategy</a:t>
            </a:r>
          </a:p>
        </p:txBody>
      </p:sp>
      <p:sp>
        <p:nvSpPr>
          <p:cNvPr id="2" name="Oval 10">
            <a:extLst>
              <a:ext uri="{FF2B5EF4-FFF2-40B4-BE49-F238E27FC236}">
                <a16:creationId xmlns:a16="http://schemas.microsoft.com/office/drawing/2014/main" id="{6FC5F8D3-9973-2D7C-7464-397C00B0FFD3}"/>
              </a:ext>
            </a:extLst>
          </p:cNvPr>
          <p:cNvSpPr/>
          <p:nvPr/>
        </p:nvSpPr>
        <p:spPr>
          <a:xfrm>
            <a:off x="716525" y="3922300"/>
            <a:ext cx="4165155" cy="364215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3600" b="1" dirty="0">
                <a:ln w="0"/>
                <a:solidFill>
                  <a:srgbClr val="FFFFFF"/>
                </a:solidFill>
                <a:latin typeface="Arial" panose="020B0604020202020204"/>
              </a:rPr>
              <a:t>Vitamin K</a:t>
            </a:r>
          </a:p>
          <a:p>
            <a:pPr algn="ctr" defTabSz="1371600"/>
            <a:r>
              <a:rPr lang="en-US" sz="3600" b="1" dirty="0">
                <a:ln w="0"/>
                <a:solidFill>
                  <a:srgbClr val="FFFFFF"/>
                </a:solidFill>
                <a:latin typeface="Arial" panose="020B0604020202020204"/>
              </a:rPr>
              <a:t>1-10 mg iv</a:t>
            </a:r>
          </a:p>
        </p:txBody>
      </p:sp>
      <p:sp>
        <p:nvSpPr>
          <p:cNvPr id="4" name="Oval 10">
            <a:extLst>
              <a:ext uri="{FF2B5EF4-FFF2-40B4-BE49-F238E27FC236}">
                <a16:creationId xmlns:a16="http://schemas.microsoft.com/office/drawing/2014/main" id="{304A58F4-75A0-91B6-B940-AA57837B0E93}"/>
              </a:ext>
            </a:extLst>
          </p:cNvPr>
          <p:cNvSpPr/>
          <p:nvPr/>
        </p:nvSpPr>
        <p:spPr>
          <a:xfrm>
            <a:off x="4323129" y="7564457"/>
            <a:ext cx="4165155" cy="23532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3600" b="1" dirty="0">
                <a:ln w="0"/>
                <a:solidFill>
                  <a:srgbClr val="FFFFFF"/>
                </a:solidFill>
                <a:effectLst>
                  <a:outerShdw blurRad="50800" dist="38100" dir="2700000" algn="tl" rotWithShape="0">
                    <a:prstClr val="black">
                      <a:alpha val="40000"/>
                    </a:prstClr>
                  </a:outerShdw>
                </a:effectLst>
                <a:latin typeface="Arial" panose="020B0604020202020204"/>
              </a:rPr>
              <a:t>Tranexamic acid 1 gr iv</a:t>
            </a:r>
          </a:p>
        </p:txBody>
      </p:sp>
      <p:sp>
        <p:nvSpPr>
          <p:cNvPr id="8" name="Oval 10">
            <a:extLst>
              <a:ext uri="{FF2B5EF4-FFF2-40B4-BE49-F238E27FC236}">
                <a16:creationId xmlns:a16="http://schemas.microsoft.com/office/drawing/2014/main" id="{F7B4AC56-91C1-0CC9-5D2E-9BA74A3D08C4}"/>
              </a:ext>
            </a:extLst>
          </p:cNvPr>
          <p:cNvSpPr/>
          <p:nvPr/>
        </p:nvSpPr>
        <p:spPr>
          <a:xfrm>
            <a:off x="4962494" y="2026424"/>
            <a:ext cx="4498910" cy="371955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3600" b="1" dirty="0">
                <a:ln w="0"/>
                <a:solidFill>
                  <a:srgbClr val="FFFFFF"/>
                </a:solidFill>
                <a:latin typeface="Arial" panose="020B0604020202020204"/>
              </a:rPr>
              <a:t>4F PCC</a:t>
            </a:r>
          </a:p>
          <a:p>
            <a:pPr algn="ctr" defTabSz="1371600"/>
            <a:r>
              <a:rPr lang="en-US" sz="3600" b="1" dirty="0">
                <a:ln w="0"/>
                <a:solidFill>
                  <a:srgbClr val="FFFFFF"/>
                </a:solidFill>
                <a:latin typeface="Arial" panose="020B0604020202020204"/>
              </a:rPr>
              <a:t>25-50 IE/kg iv</a:t>
            </a:r>
          </a:p>
        </p:txBody>
      </p:sp>
      <p:sp>
        <p:nvSpPr>
          <p:cNvPr id="9" name="Oval 10">
            <a:extLst>
              <a:ext uri="{FF2B5EF4-FFF2-40B4-BE49-F238E27FC236}">
                <a16:creationId xmlns:a16="http://schemas.microsoft.com/office/drawing/2014/main" id="{AC560E82-36DB-D581-5E11-95C46D51788A}"/>
              </a:ext>
            </a:extLst>
          </p:cNvPr>
          <p:cNvSpPr/>
          <p:nvPr/>
        </p:nvSpPr>
        <p:spPr>
          <a:xfrm>
            <a:off x="12054436" y="1712401"/>
            <a:ext cx="4944980" cy="3846959"/>
          </a:xfrm>
          <a:prstGeom prst="ellipse">
            <a:avLst/>
          </a:prstGeom>
          <a:solidFill>
            <a:srgbClr val="602799"/>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3600" b="1" dirty="0" err="1">
                <a:ln w="0"/>
                <a:solidFill>
                  <a:srgbClr val="FFFFFF"/>
                </a:solidFill>
                <a:latin typeface="Arial" panose="020B0604020202020204"/>
              </a:rPr>
              <a:t>Idarucizumab</a:t>
            </a:r>
            <a:endParaRPr lang="en-US" sz="3600" b="1" dirty="0">
              <a:ln w="0"/>
              <a:solidFill>
                <a:srgbClr val="FFFFFF"/>
              </a:solidFill>
              <a:latin typeface="Arial" panose="020B0604020202020204"/>
            </a:endParaRPr>
          </a:p>
          <a:p>
            <a:pPr algn="ctr" defTabSz="1371600"/>
            <a:r>
              <a:rPr lang="en-US" sz="3600" b="1" dirty="0">
                <a:ln w="0"/>
                <a:solidFill>
                  <a:srgbClr val="FFFFFF"/>
                </a:solidFill>
                <a:latin typeface="Arial" panose="020B0604020202020204"/>
              </a:rPr>
              <a:t>5 gr iv </a:t>
            </a:r>
          </a:p>
        </p:txBody>
      </p:sp>
      <p:sp>
        <p:nvSpPr>
          <p:cNvPr id="10" name="Oval 10">
            <a:extLst>
              <a:ext uri="{FF2B5EF4-FFF2-40B4-BE49-F238E27FC236}">
                <a16:creationId xmlns:a16="http://schemas.microsoft.com/office/drawing/2014/main" id="{59FCF11C-3469-D9CA-FE3F-E6D19CAF186B}"/>
              </a:ext>
            </a:extLst>
          </p:cNvPr>
          <p:cNvSpPr/>
          <p:nvPr/>
        </p:nvSpPr>
        <p:spPr>
          <a:xfrm>
            <a:off x="10150991" y="5825098"/>
            <a:ext cx="4944980" cy="3642158"/>
          </a:xfrm>
          <a:prstGeom prst="ellipse">
            <a:avLst/>
          </a:prstGeom>
          <a:solidFill>
            <a:srgbClr val="602799"/>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371600"/>
            <a:r>
              <a:rPr lang="en-US" sz="3600" b="1" dirty="0">
                <a:ln w="0"/>
                <a:solidFill>
                  <a:srgbClr val="FFFFFF"/>
                </a:solidFill>
                <a:latin typeface="Arial" panose="020B0604020202020204"/>
              </a:rPr>
              <a:t>Andexanet Alfa</a:t>
            </a:r>
          </a:p>
          <a:p>
            <a:pPr algn="ctr" defTabSz="1371600"/>
            <a:r>
              <a:rPr lang="en-US" sz="3600" b="1" dirty="0">
                <a:ln w="0"/>
                <a:solidFill>
                  <a:srgbClr val="FFFFFF"/>
                </a:solidFill>
                <a:latin typeface="Arial" panose="020B0604020202020204"/>
              </a:rPr>
              <a:t>400-800 mg iv</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73C9D-7A63-76EB-4D00-0AB2E4C13B33}"/>
              </a:ext>
            </a:extLst>
          </p:cNvPr>
          <p:cNvSpPr>
            <a:spLocks noGrp="1"/>
          </p:cNvSpPr>
          <p:nvPr>
            <p:ph type="title"/>
          </p:nvPr>
        </p:nvSpPr>
        <p:spPr/>
        <p:txBody>
          <a:bodyPr/>
          <a:lstStyle/>
          <a:p>
            <a:r>
              <a:rPr lang="nl-NL" dirty="0"/>
              <a:t>Practical Steps of Antidote</a:t>
            </a:r>
          </a:p>
        </p:txBody>
      </p:sp>
      <p:sp>
        <p:nvSpPr>
          <p:cNvPr id="3" name="Tijdelijke aanduiding voor inhoud 2">
            <a:extLst>
              <a:ext uri="{FF2B5EF4-FFF2-40B4-BE49-F238E27FC236}">
                <a16:creationId xmlns:a16="http://schemas.microsoft.com/office/drawing/2014/main" id="{0F2AA673-9AD8-0F94-711E-3446BCFE536E}"/>
              </a:ext>
            </a:extLst>
          </p:cNvPr>
          <p:cNvSpPr>
            <a:spLocks noGrp="1"/>
          </p:cNvSpPr>
          <p:nvPr>
            <p:ph idx="1"/>
          </p:nvPr>
        </p:nvSpPr>
        <p:spPr/>
        <p:txBody>
          <a:bodyPr/>
          <a:lstStyle/>
          <a:p>
            <a:pPr marL="685800" indent="-685800">
              <a:buFont typeface="+mj-lt"/>
              <a:buAutoNum type="arabicPeriod"/>
            </a:pPr>
            <a:r>
              <a:rPr lang="nl-NL" dirty="0"/>
              <a:t>Availability (Andexanet alfa in your hospital? </a:t>
            </a:r>
            <a:r>
              <a:rPr lang="nl-NL" dirty="0" err="1"/>
              <a:t>Where</a:t>
            </a:r>
            <a:r>
              <a:rPr lang="nl-NL" dirty="0"/>
              <a:t>?)</a:t>
            </a:r>
          </a:p>
          <a:p>
            <a:pPr marL="685800" indent="-685800">
              <a:buFont typeface="+mj-lt"/>
              <a:buAutoNum type="arabicPeriod"/>
            </a:pPr>
            <a:endParaRPr lang="nl-NL" dirty="0"/>
          </a:p>
          <a:p>
            <a:pPr marL="685800" indent="-685800">
              <a:buFont typeface="+mj-lt"/>
              <a:buAutoNum type="arabicPeriod"/>
            </a:pPr>
            <a:r>
              <a:rPr lang="nl-NL" dirty="0" err="1"/>
              <a:t>Instruction</a:t>
            </a:r>
            <a:r>
              <a:rPr lang="nl-NL" dirty="0"/>
              <a:t> of </a:t>
            </a:r>
            <a:r>
              <a:rPr lang="nl-NL" dirty="0" err="1"/>
              <a:t>your</a:t>
            </a:r>
            <a:r>
              <a:rPr lang="nl-NL" dirty="0"/>
              <a:t> team (protocol, </a:t>
            </a:r>
            <a:r>
              <a:rPr lang="nl-NL" dirty="0" err="1"/>
              <a:t>dosage</a:t>
            </a:r>
            <a:r>
              <a:rPr lang="nl-NL" dirty="0"/>
              <a:t>, </a:t>
            </a:r>
            <a:r>
              <a:rPr lang="nl-NL" dirty="0" err="1"/>
              <a:t>infusion</a:t>
            </a:r>
            <a:r>
              <a:rPr lang="nl-NL" dirty="0"/>
              <a:t>)</a:t>
            </a:r>
          </a:p>
          <a:p>
            <a:pPr marL="685800" indent="-685800">
              <a:buFont typeface="+mj-lt"/>
              <a:buAutoNum type="arabicPeriod"/>
            </a:pPr>
            <a:endParaRPr lang="nl-NL" dirty="0"/>
          </a:p>
          <a:p>
            <a:pPr marL="685800" indent="-685800">
              <a:buFont typeface="+mj-lt"/>
              <a:buAutoNum type="arabicPeriod"/>
            </a:pPr>
            <a:r>
              <a:rPr lang="nl-NL" dirty="0"/>
              <a:t>Material / use of filter</a:t>
            </a:r>
          </a:p>
          <a:p>
            <a:pPr marL="685800" indent="-685800">
              <a:buFont typeface="+mj-lt"/>
              <a:buAutoNum type="arabicPeriod"/>
            </a:pPr>
            <a:endParaRPr lang="nl-NL" dirty="0"/>
          </a:p>
          <a:p>
            <a:pPr marL="685800" indent="-685800">
              <a:buFont typeface="+mj-lt"/>
              <a:buAutoNum type="arabicPeriod"/>
            </a:pPr>
            <a:r>
              <a:rPr lang="nl-NL" dirty="0"/>
              <a:t>Correct </a:t>
            </a:r>
            <a:r>
              <a:rPr lang="nl-NL" dirty="0" err="1"/>
              <a:t>dosage</a:t>
            </a:r>
            <a:endParaRPr lang="nl-NL" dirty="0"/>
          </a:p>
          <a:p>
            <a:pPr marL="685800" indent="-685800">
              <a:buFont typeface="+mj-lt"/>
              <a:buAutoNum type="arabicPeriod"/>
            </a:pPr>
            <a:endParaRPr lang="nl-NL" dirty="0"/>
          </a:p>
          <a:p>
            <a:pPr marL="685800" indent="-685800">
              <a:buFont typeface="+mj-lt"/>
              <a:buAutoNum type="arabicPeriod"/>
            </a:pPr>
            <a:r>
              <a:rPr lang="nl-NL" dirty="0" err="1"/>
              <a:t>Costs</a:t>
            </a:r>
            <a:endParaRPr lang="nl-NL" dirty="0"/>
          </a:p>
          <a:p>
            <a:pPr marL="0" indent="0">
              <a:buNone/>
            </a:pPr>
            <a:endParaRPr lang="nl-NL" dirty="0"/>
          </a:p>
        </p:txBody>
      </p:sp>
      <p:pic>
        <p:nvPicPr>
          <p:cNvPr id="4" name="Afbeelding 3">
            <a:extLst>
              <a:ext uri="{FF2B5EF4-FFF2-40B4-BE49-F238E27FC236}">
                <a16:creationId xmlns:a16="http://schemas.microsoft.com/office/drawing/2014/main" id="{602EB961-E9C7-FA87-7121-85C12F125793}"/>
              </a:ext>
            </a:extLst>
          </p:cNvPr>
          <p:cNvPicPr>
            <a:picLocks noChangeAspect="1"/>
          </p:cNvPicPr>
          <p:nvPr/>
        </p:nvPicPr>
        <p:blipFill>
          <a:blip r:embed="rId2"/>
          <a:stretch>
            <a:fillRect/>
          </a:stretch>
        </p:blipFill>
        <p:spPr>
          <a:xfrm>
            <a:off x="6851865" y="5878477"/>
            <a:ext cx="3218967" cy="3209822"/>
          </a:xfrm>
          <a:prstGeom prst="rect">
            <a:avLst/>
          </a:prstGeom>
        </p:spPr>
      </p:pic>
      <p:pic>
        <p:nvPicPr>
          <p:cNvPr id="5" name="Afbeelding 4">
            <a:extLst>
              <a:ext uri="{FF2B5EF4-FFF2-40B4-BE49-F238E27FC236}">
                <a16:creationId xmlns:a16="http://schemas.microsoft.com/office/drawing/2014/main" id="{3738B851-4471-F7DA-8748-024B22682A61}"/>
              </a:ext>
            </a:extLst>
          </p:cNvPr>
          <p:cNvPicPr>
            <a:picLocks noChangeAspect="1"/>
          </p:cNvPicPr>
          <p:nvPr/>
        </p:nvPicPr>
        <p:blipFill>
          <a:blip r:embed="rId3"/>
          <a:stretch>
            <a:fillRect/>
          </a:stretch>
        </p:blipFill>
        <p:spPr>
          <a:xfrm>
            <a:off x="10265835" y="5174329"/>
            <a:ext cx="3072651" cy="4618121"/>
          </a:xfrm>
          <a:prstGeom prst="rect">
            <a:avLst/>
          </a:prstGeom>
        </p:spPr>
      </p:pic>
      <p:pic>
        <p:nvPicPr>
          <p:cNvPr id="6" name="Afbeelding 5">
            <a:extLst>
              <a:ext uri="{FF2B5EF4-FFF2-40B4-BE49-F238E27FC236}">
                <a16:creationId xmlns:a16="http://schemas.microsoft.com/office/drawing/2014/main" id="{06CBA9A9-E2B9-7495-85FF-8EDF2B5663EA}"/>
              </a:ext>
            </a:extLst>
          </p:cNvPr>
          <p:cNvPicPr>
            <a:picLocks noChangeAspect="1"/>
          </p:cNvPicPr>
          <p:nvPr/>
        </p:nvPicPr>
        <p:blipFill>
          <a:blip r:embed="rId4"/>
          <a:stretch>
            <a:fillRect/>
          </a:stretch>
        </p:blipFill>
        <p:spPr>
          <a:xfrm>
            <a:off x="13288301" y="760597"/>
            <a:ext cx="4320138" cy="5869997"/>
          </a:xfrm>
          <a:prstGeom prst="rect">
            <a:avLst/>
          </a:prstGeom>
        </p:spPr>
      </p:pic>
    </p:spTree>
    <p:extLst>
      <p:ext uri="{BB962C8B-B14F-4D97-AF65-F5344CB8AC3E}">
        <p14:creationId xmlns:p14="http://schemas.microsoft.com/office/powerpoint/2010/main" val="10280643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A3A52-A553-7508-AE7D-51A4DB3E483C}"/>
              </a:ext>
            </a:extLst>
          </p:cNvPr>
          <p:cNvSpPr>
            <a:spLocks noGrp="1"/>
          </p:cNvSpPr>
          <p:nvPr>
            <p:ph type="title"/>
          </p:nvPr>
        </p:nvSpPr>
        <p:spPr/>
        <p:txBody>
          <a:bodyPr/>
          <a:lstStyle/>
          <a:p>
            <a:r>
              <a:rPr lang="nl-NL" dirty="0"/>
              <a:t>Practical Steps / Dosage</a:t>
            </a:r>
          </a:p>
        </p:txBody>
      </p:sp>
      <p:grpSp>
        <p:nvGrpSpPr>
          <p:cNvPr id="34" name="Group 33">
            <a:extLst>
              <a:ext uri="{FF2B5EF4-FFF2-40B4-BE49-F238E27FC236}">
                <a16:creationId xmlns:a16="http://schemas.microsoft.com/office/drawing/2014/main" id="{9D52B746-2EF1-0526-87BC-AE3D6F1C5258}"/>
              </a:ext>
            </a:extLst>
          </p:cNvPr>
          <p:cNvGrpSpPr/>
          <p:nvPr/>
        </p:nvGrpSpPr>
        <p:grpSpPr>
          <a:xfrm>
            <a:off x="2186966" y="2383429"/>
            <a:ext cx="13928793" cy="6065057"/>
            <a:chOff x="1305577" y="1588952"/>
            <a:chExt cx="9285862" cy="4043371"/>
          </a:xfrm>
        </p:grpSpPr>
        <p:grpSp>
          <p:nvGrpSpPr>
            <p:cNvPr id="12" name="Group 11">
              <a:extLst>
                <a:ext uri="{FF2B5EF4-FFF2-40B4-BE49-F238E27FC236}">
                  <a16:creationId xmlns:a16="http://schemas.microsoft.com/office/drawing/2014/main" id="{C1BF61E4-4EEC-6225-8D38-DD90BD784DFD}"/>
                </a:ext>
              </a:extLst>
            </p:cNvPr>
            <p:cNvGrpSpPr/>
            <p:nvPr/>
          </p:nvGrpSpPr>
          <p:grpSpPr>
            <a:xfrm>
              <a:off x="1355713" y="4059530"/>
              <a:ext cx="1572793" cy="1572793"/>
              <a:chOff x="6838328" y="5282784"/>
              <a:chExt cx="1572793" cy="1572793"/>
            </a:xfrm>
          </p:grpSpPr>
          <p:sp>
            <p:nvSpPr>
              <p:cNvPr id="8" name="Teardrop 7">
                <a:extLst>
                  <a:ext uri="{FF2B5EF4-FFF2-40B4-BE49-F238E27FC236}">
                    <a16:creationId xmlns:a16="http://schemas.microsoft.com/office/drawing/2014/main" id="{2029397B-0FC9-936A-3650-5AC550439981}"/>
                  </a:ext>
                </a:extLst>
              </p:cNvPr>
              <p:cNvSpPr/>
              <p:nvPr/>
            </p:nvSpPr>
            <p:spPr>
              <a:xfrm rot="2688384">
                <a:off x="6838328" y="5282784"/>
                <a:ext cx="1572793" cy="1572793"/>
              </a:xfrm>
              <a:prstGeom prst="teardrop">
                <a:avLst>
                  <a:gd name="adj" fmla="val 1109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9" name="TextBox 8">
                <a:extLst>
                  <a:ext uri="{FF2B5EF4-FFF2-40B4-BE49-F238E27FC236}">
                    <a16:creationId xmlns:a16="http://schemas.microsoft.com/office/drawing/2014/main" id="{1B6CFB1A-3270-936F-3F65-15FB63C02310}"/>
                  </a:ext>
                </a:extLst>
              </p:cNvPr>
              <p:cNvSpPr txBox="1"/>
              <p:nvPr/>
            </p:nvSpPr>
            <p:spPr>
              <a:xfrm>
                <a:off x="6951684" y="5878869"/>
                <a:ext cx="1418336" cy="338554"/>
              </a:xfrm>
              <a:prstGeom prst="rect">
                <a:avLst/>
              </a:prstGeom>
              <a:noFill/>
            </p:spPr>
            <p:txBody>
              <a:bodyPr wrap="none" rtlCol="0">
                <a:spAutoFit/>
              </a:bodyPr>
              <a:lstStyle/>
              <a:p>
                <a:pPr defTabSz="1371600"/>
                <a:r>
                  <a:rPr lang="en-US" sz="2700" dirty="0">
                    <a:solidFill>
                      <a:srgbClr val="FFFFFF"/>
                    </a:solidFill>
                    <a:latin typeface="Arial" panose="020B0604020202020204"/>
                  </a:rPr>
                  <a:t>Rivaroxaban</a:t>
                </a:r>
              </a:p>
            </p:txBody>
          </p:sp>
        </p:grpSp>
        <p:grpSp>
          <p:nvGrpSpPr>
            <p:cNvPr id="11" name="Group 10">
              <a:extLst>
                <a:ext uri="{FF2B5EF4-FFF2-40B4-BE49-F238E27FC236}">
                  <a16:creationId xmlns:a16="http://schemas.microsoft.com/office/drawing/2014/main" id="{D5BA0A84-CECA-C5A0-7F79-5C3578CA141F}"/>
                </a:ext>
              </a:extLst>
            </p:cNvPr>
            <p:cNvGrpSpPr/>
            <p:nvPr/>
          </p:nvGrpSpPr>
          <p:grpSpPr>
            <a:xfrm>
              <a:off x="1305577" y="2161007"/>
              <a:ext cx="1572793" cy="1572793"/>
              <a:chOff x="3924143" y="5275358"/>
              <a:chExt cx="1572793" cy="1572793"/>
            </a:xfrm>
          </p:grpSpPr>
          <p:sp>
            <p:nvSpPr>
              <p:cNvPr id="10" name="Teardrop 9">
                <a:extLst>
                  <a:ext uri="{FF2B5EF4-FFF2-40B4-BE49-F238E27FC236}">
                    <a16:creationId xmlns:a16="http://schemas.microsoft.com/office/drawing/2014/main" id="{A0681875-2B95-DEC4-D4D6-3CEF519413BE}"/>
                  </a:ext>
                </a:extLst>
              </p:cNvPr>
              <p:cNvSpPr/>
              <p:nvPr/>
            </p:nvSpPr>
            <p:spPr>
              <a:xfrm rot="2688384">
                <a:off x="3924143" y="5275358"/>
                <a:ext cx="1572793" cy="1572793"/>
              </a:xfrm>
              <a:prstGeom prst="teardrop">
                <a:avLst>
                  <a:gd name="adj" fmla="val 1109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7" name="TextBox 6">
                <a:extLst>
                  <a:ext uri="{FF2B5EF4-FFF2-40B4-BE49-F238E27FC236}">
                    <a16:creationId xmlns:a16="http://schemas.microsoft.com/office/drawing/2014/main" id="{BBE5EFA2-912A-743D-50FE-F9A7CFCEE6FB}"/>
                  </a:ext>
                </a:extLst>
              </p:cNvPr>
              <p:cNvSpPr txBox="1"/>
              <p:nvPr/>
            </p:nvSpPr>
            <p:spPr>
              <a:xfrm>
                <a:off x="4197669" y="5881210"/>
                <a:ext cx="1084912" cy="338554"/>
              </a:xfrm>
              <a:prstGeom prst="rect">
                <a:avLst/>
              </a:prstGeom>
              <a:noFill/>
            </p:spPr>
            <p:txBody>
              <a:bodyPr wrap="none" rtlCol="0">
                <a:spAutoFit/>
              </a:bodyPr>
              <a:lstStyle/>
              <a:p>
                <a:pPr defTabSz="1371600"/>
                <a:r>
                  <a:rPr lang="en-US" sz="2700" dirty="0">
                    <a:solidFill>
                      <a:srgbClr val="FFFFFF"/>
                    </a:solidFill>
                    <a:latin typeface="Arial" panose="020B0604020202020204"/>
                  </a:rPr>
                  <a:t>Apixaban</a:t>
                </a:r>
              </a:p>
            </p:txBody>
          </p:sp>
        </p:grpSp>
        <p:sp>
          <p:nvSpPr>
            <p:cNvPr id="13" name="TextBox 12">
              <a:extLst>
                <a:ext uri="{FF2B5EF4-FFF2-40B4-BE49-F238E27FC236}">
                  <a16:creationId xmlns:a16="http://schemas.microsoft.com/office/drawing/2014/main" id="{CFFC9CDD-C4AA-4C9D-EE75-0FC5DE59723B}"/>
                </a:ext>
              </a:extLst>
            </p:cNvPr>
            <p:cNvSpPr txBox="1"/>
            <p:nvPr/>
          </p:nvSpPr>
          <p:spPr>
            <a:xfrm>
              <a:off x="1381079" y="1594811"/>
              <a:ext cx="1664131" cy="369332"/>
            </a:xfrm>
            <a:prstGeom prst="rect">
              <a:avLst/>
            </a:prstGeom>
            <a:noFill/>
          </p:spPr>
          <p:txBody>
            <a:bodyPr wrap="none" rtlCol="0">
              <a:spAutoFit/>
            </a:bodyPr>
            <a:lstStyle/>
            <a:p>
              <a:pPr algn="ctr" defTabSz="1371600"/>
              <a:r>
                <a:rPr lang="en-US" sz="3000" b="1" dirty="0" err="1">
                  <a:solidFill>
                    <a:srgbClr val="000000"/>
                  </a:solidFill>
                  <a:latin typeface="Arial" panose="020B0604020202020204"/>
                </a:rPr>
                <a:t>Fxa</a:t>
              </a:r>
              <a:r>
                <a:rPr lang="en-US" sz="3000" b="1" dirty="0">
                  <a:solidFill>
                    <a:srgbClr val="000000"/>
                  </a:solidFill>
                  <a:latin typeface="Arial" panose="020B0604020202020204"/>
                </a:rPr>
                <a:t> inhibitor</a:t>
              </a:r>
            </a:p>
          </p:txBody>
        </p:sp>
        <p:sp>
          <p:nvSpPr>
            <p:cNvPr id="14" name="TextBox 13">
              <a:extLst>
                <a:ext uri="{FF2B5EF4-FFF2-40B4-BE49-F238E27FC236}">
                  <a16:creationId xmlns:a16="http://schemas.microsoft.com/office/drawing/2014/main" id="{068B9200-5738-925B-1905-F84826B6071C}"/>
                </a:ext>
              </a:extLst>
            </p:cNvPr>
            <p:cNvSpPr txBox="1"/>
            <p:nvPr/>
          </p:nvSpPr>
          <p:spPr>
            <a:xfrm>
              <a:off x="3528402" y="1588952"/>
              <a:ext cx="2590666" cy="369332"/>
            </a:xfrm>
            <a:prstGeom prst="rect">
              <a:avLst/>
            </a:prstGeom>
            <a:noFill/>
          </p:spPr>
          <p:txBody>
            <a:bodyPr wrap="none" rtlCol="0">
              <a:spAutoFit/>
            </a:bodyPr>
            <a:lstStyle/>
            <a:p>
              <a:pPr algn="ctr" defTabSz="1371600"/>
              <a:r>
                <a:rPr lang="en-US" sz="3000" b="1" dirty="0">
                  <a:solidFill>
                    <a:srgbClr val="000000"/>
                  </a:solidFill>
                  <a:latin typeface="Arial" panose="020B0604020202020204"/>
                </a:rPr>
                <a:t>Last individual dose</a:t>
              </a:r>
            </a:p>
          </p:txBody>
        </p:sp>
        <p:sp>
          <p:nvSpPr>
            <p:cNvPr id="15" name="TextBox 14">
              <a:extLst>
                <a:ext uri="{FF2B5EF4-FFF2-40B4-BE49-F238E27FC236}">
                  <a16:creationId xmlns:a16="http://schemas.microsoft.com/office/drawing/2014/main" id="{67FFBC6D-D4BB-C1A6-57F6-9C2BADFCE6A7}"/>
                </a:ext>
              </a:extLst>
            </p:cNvPr>
            <p:cNvSpPr txBox="1"/>
            <p:nvPr/>
          </p:nvSpPr>
          <p:spPr>
            <a:xfrm>
              <a:off x="6655580" y="1588952"/>
              <a:ext cx="3897306" cy="369332"/>
            </a:xfrm>
            <a:prstGeom prst="rect">
              <a:avLst/>
            </a:prstGeom>
            <a:noFill/>
          </p:spPr>
          <p:txBody>
            <a:bodyPr wrap="none" rtlCol="0">
              <a:spAutoFit/>
            </a:bodyPr>
            <a:lstStyle/>
            <a:p>
              <a:pPr algn="ctr" defTabSz="1371600"/>
              <a:r>
                <a:rPr lang="en-US" sz="3000" b="1" dirty="0">
                  <a:solidFill>
                    <a:srgbClr val="000000"/>
                  </a:solidFill>
                  <a:latin typeface="Arial" panose="020B0604020202020204"/>
                </a:rPr>
                <a:t>Time since last individual dose</a:t>
              </a:r>
            </a:p>
          </p:txBody>
        </p:sp>
        <p:sp>
          <p:nvSpPr>
            <p:cNvPr id="16" name="TextBox 15">
              <a:extLst>
                <a:ext uri="{FF2B5EF4-FFF2-40B4-BE49-F238E27FC236}">
                  <a16:creationId xmlns:a16="http://schemas.microsoft.com/office/drawing/2014/main" id="{294C33A2-960D-2F21-9BFE-0AC6F1E20027}"/>
                </a:ext>
              </a:extLst>
            </p:cNvPr>
            <p:cNvSpPr txBox="1"/>
            <p:nvPr/>
          </p:nvSpPr>
          <p:spPr>
            <a:xfrm>
              <a:off x="3669466" y="2549583"/>
              <a:ext cx="2308537" cy="748282"/>
            </a:xfrm>
            <a:prstGeom prst="rect">
              <a:avLst/>
            </a:prstGeom>
            <a:noFill/>
          </p:spPr>
          <p:txBody>
            <a:bodyPr wrap="none" rtlCol="0">
              <a:spAutoFit/>
            </a:bodyPr>
            <a:lstStyle/>
            <a:p>
              <a:pPr algn="ctr" defTabSz="1371600">
                <a:lnSpc>
                  <a:spcPts val="4200"/>
                </a:lnSpc>
              </a:pPr>
              <a:r>
                <a:rPr lang="en-US" sz="3000" dirty="0">
                  <a:solidFill>
                    <a:srgbClr val="000000"/>
                  </a:solidFill>
                  <a:latin typeface="Arial" panose="020B0604020202020204"/>
                </a:rPr>
                <a:t>≤ 5mg</a:t>
              </a:r>
            </a:p>
            <a:p>
              <a:pPr algn="ctr" defTabSz="1371600">
                <a:lnSpc>
                  <a:spcPts val="4200"/>
                </a:lnSpc>
              </a:pPr>
              <a:r>
                <a:rPr lang="en-US" sz="3000" dirty="0">
                  <a:solidFill>
                    <a:srgbClr val="000000"/>
                  </a:solidFill>
                  <a:latin typeface="Arial" panose="020B0604020202020204"/>
                </a:rPr>
                <a:t>&gt; 5 mg or unknown</a:t>
              </a:r>
            </a:p>
          </p:txBody>
        </p:sp>
        <p:sp>
          <p:nvSpPr>
            <p:cNvPr id="17" name="TextBox 16">
              <a:extLst>
                <a:ext uri="{FF2B5EF4-FFF2-40B4-BE49-F238E27FC236}">
                  <a16:creationId xmlns:a16="http://schemas.microsoft.com/office/drawing/2014/main" id="{9DBE365B-A838-45D2-ABAE-56765B9E9BD2}"/>
                </a:ext>
              </a:extLst>
            </p:cNvPr>
            <p:cNvSpPr txBox="1"/>
            <p:nvPr/>
          </p:nvSpPr>
          <p:spPr>
            <a:xfrm>
              <a:off x="3598400" y="4464036"/>
              <a:ext cx="2450671" cy="748282"/>
            </a:xfrm>
            <a:prstGeom prst="rect">
              <a:avLst/>
            </a:prstGeom>
            <a:noFill/>
          </p:spPr>
          <p:txBody>
            <a:bodyPr wrap="none" rtlCol="0">
              <a:spAutoFit/>
            </a:bodyPr>
            <a:lstStyle/>
            <a:p>
              <a:pPr algn="ctr" defTabSz="1371600">
                <a:lnSpc>
                  <a:spcPts val="4200"/>
                </a:lnSpc>
              </a:pPr>
              <a:r>
                <a:rPr lang="en-US" sz="3000" dirty="0">
                  <a:solidFill>
                    <a:srgbClr val="000000"/>
                  </a:solidFill>
                  <a:latin typeface="Arial" panose="020B0604020202020204"/>
                </a:rPr>
                <a:t>≤ 10mg</a:t>
              </a:r>
            </a:p>
            <a:p>
              <a:pPr algn="ctr" defTabSz="1371600">
                <a:lnSpc>
                  <a:spcPts val="4200"/>
                </a:lnSpc>
              </a:pPr>
              <a:r>
                <a:rPr lang="en-US" sz="3000" dirty="0">
                  <a:solidFill>
                    <a:srgbClr val="000000"/>
                  </a:solidFill>
                  <a:latin typeface="Arial" panose="020B0604020202020204"/>
                </a:rPr>
                <a:t>&gt; 10 mg or unknown</a:t>
              </a:r>
            </a:p>
          </p:txBody>
        </p:sp>
        <p:grpSp>
          <p:nvGrpSpPr>
            <p:cNvPr id="33" name="Group 32">
              <a:extLst>
                <a:ext uri="{FF2B5EF4-FFF2-40B4-BE49-F238E27FC236}">
                  <a16:creationId xmlns:a16="http://schemas.microsoft.com/office/drawing/2014/main" id="{76B7F5E4-91B9-22F7-B889-2527D6EA6C42}"/>
                </a:ext>
              </a:extLst>
            </p:cNvPr>
            <p:cNvGrpSpPr/>
            <p:nvPr/>
          </p:nvGrpSpPr>
          <p:grpSpPr>
            <a:xfrm>
              <a:off x="6642842" y="2083769"/>
              <a:ext cx="3948597" cy="3110710"/>
              <a:chOff x="6642842" y="2083769"/>
              <a:chExt cx="3948597" cy="3110710"/>
            </a:xfrm>
          </p:grpSpPr>
          <p:sp>
            <p:nvSpPr>
              <p:cNvPr id="18" name="Rectangle 17">
                <a:extLst>
                  <a:ext uri="{FF2B5EF4-FFF2-40B4-BE49-F238E27FC236}">
                    <a16:creationId xmlns:a16="http://schemas.microsoft.com/office/drawing/2014/main" id="{04DF5BE3-D254-C3A5-B4F3-83DD4098DF13}"/>
                  </a:ext>
                </a:extLst>
              </p:cNvPr>
              <p:cNvSpPr/>
              <p:nvPr/>
            </p:nvSpPr>
            <p:spPr>
              <a:xfrm>
                <a:off x="6644131" y="2599550"/>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19" name="Rectangle 18">
                <a:extLst>
                  <a:ext uri="{FF2B5EF4-FFF2-40B4-BE49-F238E27FC236}">
                    <a16:creationId xmlns:a16="http://schemas.microsoft.com/office/drawing/2014/main" id="{5AE981CE-A83D-7FFC-BEFD-D6CD9A7909A2}"/>
                  </a:ext>
                </a:extLst>
              </p:cNvPr>
              <p:cNvSpPr/>
              <p:nvPr/>
            </p:nvSpPr>
            <p:spPr>
              <a:xfrm>
                <a:off x="6644131" y="2956175"/>
                <a:ext cx="1260088" cy="300262"/>
              </a:xfrm>
              <a:prstGeom prst="rect">
                <a:avLst/>
              </a:prstGeom>
              <a:solidFill>
                <a:srgbClr val="BE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FFFFFF"/>
                    </a:solidFill>
                    <a:latin typeface="Arial" panose="020B0604020202020204"/>
                  </a:rPr>
                  <a:t>HIGH</a:t>
                </a:r>
              </a:p>
            </p:txBody>
          </p:sp>
          <p:sp>
            <p:nvSpPr>
              <p:cNvPr id="20" name="Rectangle 19">
                <a:extLst>
                  <a:ext uri="{FF2B5EF4-FFF2-40B4-BE49-F238E27FC236}">
                    <a16:creationId xmlns:a16="http://schemas.microsoft.com/office/drawing/2014/main" id="{47641284-07F9-D821-1A27-E99D7512E36F}"/>
                  </a:ext>
                </a:extLst>
              </p:cNvPr>
              <p:cNvSpPr/>
              <p:nvPr/>
            </p:nvSpPr>
            <p:spPr>
              <a:xfrm>
                <a:off x="6644131" y="2086170"/>
                <a:ext cx="1260088" cy="300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&lt; 8 hours</a:t>
                </a:r>
              </a:p>
            </p:txBody>
          </p:sp>
          <p:sp>
            <p:nvSpPr>
              <p:cNvPr id="21" name="Rectangle 20">
                <a:extLst>
                  <a:ext uri="{FF2B5EF4-FFF2-40B4-BE49-F238E27FC236}">
                    <a16:creationId xmlns:a16="http://schemas.microsoft.com/office/drawing/2014/main" id="{1FD1E5D4-C6AE-6E5F-308E-45F1F819D53C}"/>
                  </a:ext>
                </a:extLst>
              </p:cNvPr>
              <p:cNvSpPr/>
              <p:nvPr/>
            </p:nvSpPr>
            <p:spPr>
              <a:xfrm>
                <a:off x="7970515" y="2601819"/>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22" name="Rectangle 21">
                <a:extLst>
                  <a:ext uri="{FF2B5EF4-FFF2-40B4-BE49-F238E27FC236}">
                    <a16:creationId xmlns:a16="http://schemas.microsoft.com/office/drawing/2014/main" id="{8CD538AB-1ADC-EF16-9756-570CB80492D1}"/>
                  </a:ext>
                </a:extLst>
              </p:cNvPr>
              <p:cNvSpPr/>
              <p:nvPr/>
            </p:nvSpPr>
            <p:spPr>
              <a:xfrm>
                <a:off x="7970515" y="2954110"/>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23" name="Rectangle 22">
                <a:extLst>
                  <a:ext uri="{FF2B5EF4-FFF2-40B4-BE49-F238E27FC236}">
                    <a16:creationId xmlns:a16="http://schemas.microsoft.com/office/drawing/2014/main" id="{0DEA2798-779A-3348-DD99-DE684D5A73A1}"/>
                  </a:ext>
                </a:extLst>
              </p:cNvPr>
              <p:cNvSpPr/>
              <p:nvPr/>
            </p:nvSpPr>
            <p:spPr>
              <a:xfrm>
                <a:off x="7970515" y="2084105"/>
                <a:ext cx="1260088" cy="300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 8 hours</a:t>
                </a:r>
              </a:p>
            </p:txBody>
          </p:sp>
          <p:sp>
            <p:nvSpPr>
              <p:cNvPr id="24" name="Rectangle 23">
                <a:extLst>
                  <a:ext uri="{FF2B5EF4-FFF2-40B4-BE49-F238E27FC236}">
                    <a16:creationId xmlns:a16="http://schemas.microsoft.com/office/drawing/2014/main" id="{E699ACF0-2DDD-60AE-8186-FDEDC4279F8F}"/>
                  </a:ext>
                </a:extLst>
              </p:cNvPr>
              <p:cNvSpPr/>
              <p:nvPr/>
            </p:nvSpPr>
            <p:spPr>
              <a:xfrm>
                <a:off x="9292565" y="2601483"/>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25" name="Rectangle 24">
                <a:extLst>
                  <a:ext uri="{FF2B5EF4-FFF2-40B4-BE49-F238E27FC236}">
                    <a16:creationId xmlns:a16="http://schemas.microsoft.com/office/drawing/2014/main" id="{35476E56-8D8A-6DC6-D822-903B3028E17C}"/>
                  </a:ext>
                </a:extLst>
              </p:cNvPr>
              <p:cNvSpPr/>
              <p:nvPr/>
            </p:nvSpPr>
            <p:spPr>
              <a:xfrm>
                <a:off x="9292565" y="2949439"/>
                <a:ext cx="1260088" cy="306997"/>
              </a:xfrm>
              <a:prstGeom prst="rect">
                <a:avLst/>
              </a:prstGeom>
              <a:solidFill>
                <a:srgbClr val="BE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FFFFFF"/>
                    </a:solidFill>
                    <a:latin typeface="Arial" panose="020B0604020202020204"/>
                  </a:rPr>
                  <a:t>HIGH</a:t>
                </a:r>
              </a:p>
            </p:txBody>
          </p:sp>
          <p:sp>
            <p:nvSpPr>
              <p:cNvPr id="26" name="Rectangle 25">
                <a:extLst>
                  <a:ext uri="{FF2B5EF4-FFF2-40B4-BE49-F238E27FC236}">
                    <a16:creationId xmlns:a16="http://schemas.microsoft.com/office/drawing/2014/main" id="{405F7BEA-9873-823A-E80B-FE780CBD055B}"/>
                  </a:ext>
                </a:extLst>
              </p:cNvPr>
              <p:cNvSpPr/>
              <p:nvPr/>
            </p:nvSpPr>
            <p:spPr>
              <a:xfrm>
                <a:off x="9253779" y="2083769"/>
                <a:ext cx="1337660" cy="300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Unknown</a:t>
                </a:r>
              </a:p>
            </p:txBody>
          </p:sp>
          <p:sp>
            <p:nvSpPr>
              <p:cNvPr id="27" name="Rectangle 26">
                <a:extLst>
                  <a:ext uri="{FF2B5EF4-FFF2-40B4-BE49-F238E27FC236}">
                    <a16:creationId xmlns:a16="http://schemas.microsoft.com/office/drawing/2014/main" id="{57ABC08E-F741-1A84-D2B2-6F40EA6DC0E9}"/>
                  </a:ext>
                </a:extLst>
              </p:cNvPr>
              <p:cNvSpPr/>
              <p:nvPr/>
            </p:nvSpPr>
            <p:spPr>
              <a:xfrm>
                <a:off x="6642842" y="4537592"/>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28" name="Rectangle 27">
                <a:extLst>
                  <a:ext uri="{FF2B5EF4-FFF2-40B4-BE49-F238E27FC236}">
                    <a16:creationId xmlns:a16="http://schemas.microsoft.com/office/drawing/2014/main" id="{AB068C5B-9445-4E32-B460-C3E7AA4E5DC0}"/>
                  </a:ext>
                </a:extLst>
              </p:cNvPr>
              <p:cNvSpPr/>
              <p:nvPr/>
            </p:nvSpPr>
            <p:spPr>
              <a:xfrm>
                <a:off x="6642842" y="4894217"/>
                <a:ext cx="1260088" cy="300262"/>
              </a:xfrm>
              <a:prstGeom prst="rect">
                <a:avLst/>
              </a:prstGeom>
              <a:solidFill>
                <a:srgbClr val="BE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FFFFFF"/>
                    </a:solidFill>
                    <a:latin typeface="Arial" panose="020B0604020202020204"/>
                  </a:rPr>
                  <a:t>HIGH</a:t>
                </a:r>
              </a:p>
            </p:txBody>
          </p:sp>
          <p:sp>
            <p:nvSpPr>
              <p:cNvPr id="29" name="Rectangle 28">
                <a:extLst>
                  <a:ext uri="{FF2B5EF4-FFF2-40B4-BE49-F238E27FC236}">
                    <a16:creationId xmlns:a16="http://schemas.microsoft.com/office/drawing/2014/main" id="{52DBD45F-46F1-D0B1-202C-080007A67811}"/>
                  </a:ext>
                </a:extLst>
              </p:cNvPr>
              <p:cNvSpPr/>
              <p:nvPr/>
            </p:nvSpPr>
            <p:spPr>
              <a:xfrm>
                <a:off x="7969226" y="4539861"/>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30" name="Rectangle 29">
                <a:extLst>
                  <a:ext uri="{FF2B5EF4-FFF2-40B4-BE49-F238E27FC236}">
                    <a16:creationId xmlns:a16="http://schemas.microsoft.com/office/drawing/2014/main" id="{18D2C303-0A6F-7A46-4F9E-6FBF1B268427}"/>
                  </a:ext>
                </a:extLst>
              </p:cNvPr>
              <p:cNvSpPr/>
              <p:nvPr/>
            </p:nvSpPr>
            <p:spPr>
              <a:xfrm>
                <a:off x="7969226" y="4892152"/>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31" name="Rectangle 30">
                <a:extLst>
                  <a:ext uri="{FF2B5EF4-FFF2-40B4-BE49-F238E27FC236}">
                    <a16:creationId xmlns:a16="http://schemas.microsoft.com/office/drawing/2014/main" id="{77E87669-189A-8388-227A-6A61518A15F7}"/>
                  </a:ext>
                </a:extLst>
              </p:cNvPr>
              <p:cNvSpPr/>
              <p:nvPr/>
            </p:nvSpPr>
            <p:spPr>
              <a:xfrm>
                <a:off x="9291276" y="4539525"/>
                <a:ext cx="1260088" cy="3002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000000"/>
                    </a:solidFill>
                    <a:latin typeface="Arial" panose="020B0604020202020204"/>
                  </a:rPr>
                  <a:t>low</a:t>
                </a:r>
              </a:p>
            </p:txBody>
          </p:sp>
          <p:sp>
            <p:nvSpPr>
              <p:cNvPr id="32" name="Rectangle 31">
                <a:extLst>
                  <a:ext uri="{FF2B5EF4-FFF2-40B4-BE49-F238E27FC236}">
                    <a16:creationId xmlns:a16="http://schemas.microsoft.com/office/drawing/2014/main" id="{7DA0C103-6230-4AB9-ECA2-3D77EBBDF972}"/>
                  </a:ext>
                </a:extLst>
              </p:cNvPr>
              <p:cNvSpPr/>
              <p:nvPr/>
            </p:nvSpPr>
            <p:spPr>
              <a:xfrm>
                <a:off x="9291276" y="4887481"/>
                <a:ext cx="1260088" cy="306997"/>
              </a:xfrm>
              <a:prstGeom prst="rect">
                <a:avLst/>
              </a:prstGeom>
              <a:solidFill>
                <a:srgbClr val="BE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srgbClr val="FFFFFF"/>
                    </a:solidFill>
                    <a:latin typeface="Arial" panose="020B0604020202020204"/>
                  </a:rPr>
                  <a:t>HIGH</a:t>
                </a:r>
              </a:p>
            </p:txBody>
          </p:sp>
        </p:grpSp>
      </p:grpSp>
    </p:spTree>
    <p:extLst>
      <p:ext uri="{BB962C8B-B14F-4D97-AF65-F5344CB8AC3E}">
        <p14:creationId xmlns:p14="http://schemas.microsoft.com/office/powerpoint/2010/main" val="33390752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067968-B950-2F98-0D2D-D0E37912C8BE}"/>
              </a:ext>
            </a:extLst>
          </p:cNvPr>
          <p:cNvSpPr/>
          <p:nvPr/>
        </p:nvSpPr>
        <p:spPr>
          <a:xfrm>
            <a:off x="13787438" y="8658225"/>
            <a:ext cx="4500563" cy="162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2" name="Title 1">
            <a:extLst>
              <a:ext uri="{FF2B5EF4-FFF2-40B4-BE49-F238E27FC236}">
                <a16:creationId xmlns:a16="http://schemas.microsoft.com/office/drawing/2014/main" id="{EDE08131-69CE-4533-851D-2002A746E278}"/>
              </a:ext>
            </a:extLst>
          </p:cNvPr>
          <p:cNvSpPr>
            <a:spLocks noGrp="1"/>
          </p:cNvSpPr>
          <p:nvPr>
            <p:ph type="title"/>
          </p:nvPr>
        </p:nvSpPr>
        <p:spPr>
          <a:xfrm>
            <a:off x="659512" y="2893220"/>
            <a:ext cx="6223109" cy="3549317"/>
          </a:xfrm>
        </p:spPr>
        <p:txBody>
          <a:bodyPr>
            <a:normAutofit/>
          </a:bodyPr>
          <a:lstStyle/>
          <a:p>
            <a:r>
              <a:rPr lang="en-US" sz="4200" dirty="0">
                <a:solidFill>
                  <a:schemeClr val="accent1"/>
                </a:solidFill>
              </a:rPr>
              <a:t>Treatment Algorithm for the Reversal of Anticoagulation:</a:t>
            </a:r>
            <a:br>
              <a:rPr lang="en-US" sz="4200" dirty="0">
                <a:solidFill>
                  <a:schemeClr val="accent1"/>
                </a:solidFill>
              </a:rPr>
            </a:br>
            <a:r>
              <a:rPr lang="en-US" sz="4200" dirty="0">
                <a:solidFill>
                  <a:schemeClr val="accent1"/>
                </a:solidFill>
              </a:rPr>
              <a:t>EMCREG-International</a:t>
            </a:r>
          </a:p>
        </p:txBody>
      </p:sp>
      <p:grpSp>
        <p:nvGrpSpPr>
          <p:cNvPr id="7" name="Group 6">
            <a:extLst>
              <a:ext uri="{FF2B5EF4-FFF2-40B4-BE49-F238E27FC236}">
                <a16:creationId xmlns:a16="http://schemas.microsoft.com/office/drawing/2014/main" id="{BD86163A-7208-5994-33E7-98E8EF9ECDF1}"/>
              </a:ext>
            </a:extLst>
          </p:cNvPr>
          <p:cNvGrpSpPr/>
          <p:nvPr/>
        </p:nvGrpSpPr>
        <p:grpSpPr>
          <a:xfrm>
            <a:off x="7257251" y="313571"/>
            <a:ext cx="10202075" cy="9742034"/>
            <a:chOff x="4838167" y="257175"/>
            <a:chExt cx="6801383" cy="6494689"/>
          </a:xfrm>
        </p:grpSpPr>
        <p:pic>
          <p:nvPicPr>
            <p:cNvPr id="3" name="Picture 2">
              <a:extLst>
                <a:ext uri="{FF2B5EF4-FFF2-40B4-BE49-F238E27FC236}">
                  <a16:creationId xmlns:a16="http://schemas.microsoft.com/office/drawing/2014/main" id="{2A35A6F5-F8ED-4E4D-A528-CA224BA65F7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1000"/>
                      </a14:imgEffect>
                    </a14:imgLayer>
                  </a14:imgProps>
                </a:ext>
              </a:extLst>
            </a:blip>
            <a:stretch>
              <a:fillRect/>
            </a:stretch>
          </p:blipFill>
          <p:spPr>
            <a:xfrm>
              <a:off x="4838167" y="257175"/>
              <a:ext cx="6801383" cy="6494689"/>
            </a:xfrm>
            <a:prstGeom prst="rect">
              <a:avLst/>
            </a:prstGeom>
          </p:spPr>
        </p:pic>
        <p:sp>
          <p:nvSpPr>
            <p:cNvPr id="5" name="Rectangle 4">
              <a:extLst>
                <a:ext uri="{FF2B5EF4-FFF2-40B4-BE49-F238E27FC236}">
                  <a16:creationId xmlns:a16="http://schemas.microsoft.com/office/drawing/2014/main" id="{D65133BC-9074-2FDD-35BA-00FD0F5245BC}"/>
                </a:ext>
              </a:extLst>
            </p:cNvPr>
            <p:cNvSpPr/>
            <p:nvPr/>
          </p:nvSpPr>
          <p:spPr>
            <a:xfrm>
              <a:off x="8960453" y="2583810"/>
              <a:ext cx="717503" cy="207963"/>
            </a:xfrm>
            <a:prstGeom prst="rect">
              <a:avLst/>
            </a:prstGeom>
            <a:solidFill>
              <a:srgbClr val="F4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6" name="TextBox 5">
              <a:extLst>
                <a:ext uri="{FF2B5EF4-FFF2-40B4-BE49-F238E27FC236}">
                  <a16:creationId xmlns:a16="http://schemas.microsoft.com/office/drawing/2014/main" id="{FA25557F-5CE7-DEF0-A74D-A407ABCBA354}"/>
                </a:ext>
              </a:extLst>
            </p:cNvPr>
            <p:cNvSpPr txBox="1"/>
            <p:nvPr/>
          </p:nvSpPr>
          <p:spPr>
            <a:xfrm>
              <a:off x="8887033" y="2540529"/>
              <a:ext cx="808127" cy="230833"/>
            </a:xfrm>
            <a:prstGeom prst="rect">
              <a:avLst/>
            </a:prstGeom>
            <a:noFill/>
          </p:spPr>
          <p:txBody>
            <a:bodyPr wrap="none" rtlCol="0">
              <a:spAutoFit/>
            </a:bodyPr>
            <a:lstStyle/>
            <a:p>
              <a:pPr defTabSz="1371600"/>
              <a:r>
                <a:rPr lang="en-US" sz="1650" b="1" spc="-60" dirty="0">
                  <a:solidFill>
                    <a:srgbClr val="A7111E"/>
                  </a:solidFill>
                  <a:latin typeface="Arial" panose="020B0604020202020204"/>
                </a:rPr>
                <a:t>Dabigatran</a:t>
              </a:r>
            </a:p>
          </p:txBody>
        </p:sp>
      </p:grpSp>
      <p:sp>
        <p:nvSpPr>
          <p:cNvPr id="9" name="Footer Placeholder 8">
            <a:extLst>
              <a:ext uri="{FF2B5EF4-FFF2-40B4-BE49-F238E27FC236}">
                <a16:creationId xmlns:a16="http://schemas.microsoft.com/office/drawing/2014/main" id="{94664D8E-7BA8-44D7-D46C-FD2F8AAE652F}"/>
              </a:ext>
            </a:extLst>
          </p:cNvPr>
          <p:cNvSpPr>
            <a:spLocks noGrp="1"/>
          </p:cNvSpPr>
          <p:nvPr>
            <p:ph type="ftr" sz="quarter" idx="3"/>
          </p:nvPr>
        </p:nvSpPr>
        <p:spPr/>
        <p:txBody>
          <a:bodyPr/>
          <a:lstStyle/>
          <a:p>
            <a:pPr defTabSz="1371600"/>
            <a:r>
              <a:rPr lang="en-US" dirty="0">
                <a:solidFill>
                  <a:srgbClr val="000000">
                    <a:tint val="75000"/>
                  </a:srgbClr>
                </a:solidFill>
                <a:latin typeface="Arial" panose="020B0604020202020204"/>
              </a:rPr>
              <a:t>Algorithm available online: http://www.emcreg.org/algorithms</a:t>
            </a:r>
          </a:p>
        </p:txBody>
      </p:sp>
    </p:spTree>
    <p:extLst>
      <p:ext uri="{BB962C8B-B14F-4D97-AF65-F5344CB8AC3E}">
        <p14:creationId xmlns:p14="http://schemas.microsoft.com/office/powerpoint/2010/main" val="1540529902"/>
      </p:ext>
    </p:extLst>
  </p:cSld>
  <p:clrMapOvr>
    <a:masterClrMapping/>
  </p:clrMapOvr>
  <p:transition>
    <p:fade/>
  </p:transition>
</p:sld>
</file>

<file path=ppt/theme/theme1.xml><?xml version="1.0" encoding="utf-8"?>
<a:theme xmlns:a="http://schemas.openxmlformats.org/drawingml/2006/main" name="EMCREG on the Go Template">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n the Go Template" id="{A378CCDD-7DB1-4C6C-A01E-1B85D59706A1}" vid="{0F8509E2-4F7A-42C4-B797-0ABAE5D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Custom</PresentationFormat>
  <Paragraphs>105</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EMCREG on the Go Template</vt:lpstr>
      <vt:lpstr>Case Study: Intracranial Hemorrhage and Anticoagulation Reversal in the ED</vt:lpstr>
      <vt:lpstr>Disclaimer</vt:lpstr>
      <vt:lpstr>Case Study</vt:lpstr>
      <vt:lpstr>Specific Intracranial Hemorrhage Management </vt:lpstr>
      <vt:lpstr>Decision on Reversal Strategy</vt:lpstr>
      <vt:lpstr>Decision on Reversal Strategy</vt:lpstr>
      <vt:lpstr>Practical Steps of Antidote</vt:lpstr>
      <vt:lpstr>Practical Steps / Dosage</vt:lpstr>
      <vt:lpstr>Treatment Algorithm for the Reversal of Anticoagulation: EMCREG-International</vt:lpstr>
      <vt:lpstr>Use of Andexanet Alfa</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2022-11-01T13:27:22Z</dcterms:created>
  <dcterms:modified xsi:type="dcterms:W3CDTF">2022-11-01T13:27:29Z</dcterms:modified>
  <dc:identifier/>
</cp:coreProperties>
</file>