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3" r:id="rId2"/>
  </p:sldMasterIdLst>
  <p:notesMasterIdLst>
    <p:notesMasterId r:id="rId13"/>
  </p:notesMasterIdLst>
  <p:sldIdLst>
    <p:sldId id="275" r:id="rId3"/>
    <p:sldId id="265" r:id="rId4"/>
    <p:sldId id="256" r:id="rId5"/>
    <p:sldId id="276" r:id="rId6"/>
    <p:sldId id="281" r:id="rId7"/>
    <p:sldId id="278" r:id="rId8"/>
    <p:sldId id="280" r:id="rId9"/>
    <p:sldId id="282" r:id="rId10"/>
    <p:sldId id="28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0F175-9959-634D-AC47-D45F3AF84FBA}" v="4" dt="2024-04-25T19:33:23.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84218" autoAdjust="0"/>
  </p:normalViewPr>
  <p:slideViewPr>
    <p:cSldViewPr snapToGrid="0">
      <p:cViewPr varScale="1">
        <p:scale>
          <a:sx n="102" d="100"/>
          <a:sy n="102" d="100"/>
        </p:scale>
        <p:origin x="2016"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ADB8F-E186-A04D-98CF-1C53440412E7}"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6DBAE-952D-FE4B-B687-226CE089823A}" type="slidenum">
              <a:rPr lang="en-US" smtClean="0"/>
              <a:t>‹#›</a:t>
            </a:fld>
            <a:endParaRPr lang="en-US"/>
          </a:p>
        </p:txBody>
      </p:sp>
    </p:spTree>
    <p:extLst>
      <p:ext uri="{BB962C8B-B14F-4D97-AF65-F5344CB8AC3E}">
        <p14:creationId xmlns:p14="http://schemas.microsoft.com/office/powerpoint/2010/main" val="373028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a:t>
            </a:fld>
            <a:endParaRPr lang="en-US"/>
          </a:p>
        </p:txBody>
      </p:sp>
    </p:spTree>
    <p:extLst>
      <p:ext uri="{BB962C8B-B14F-4D97-AF65-F5344CB8AC3E}">
        <p14:creationId xmlns:p14="http://schemas.microsoft.com/office/powerpoint/2010/main" val="356005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4188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994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6287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4638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784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5249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3611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330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6661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717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851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7860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8125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5123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304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6214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04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740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07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9865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4525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363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423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476730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6631896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55"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6F2D-8B94-1838-A386-3B6AF22C3AA1}"/>
              </a:ext>
            </a:extLst>
          </p:cNvPr>
          <p:cNvSpPr>
            <a:spLocks noGrp="1"/>
          </p:cNvSpPr>
          <p:nvPr>
            <p:ph type="title"/>
          </p:nvPr>
        </p:nvSpPr>
        <p:spPr>
          <a:xfrm>
            <a:off x="609600" y="1396587"/>
            <a:ext cx="10515600" cy="2852737"/>
          </a:xfrm>
        </p:spPr>
        <p:txBody>
          <a:bodyPr anchor="b">
            <a:noAutofit/>
          </a:bodyPr>
          <a:lstStyle/>
          <a:p>
            <a:r>
              <a:rPr lang="en-US" dirty="0"/>
              <a:t>Navigating Treatment-Related Adverse Effects in LAG-3 Combination ICI Therapy for Metastatic Melanoma</a:t>
            </a:r>
          </a:p>
        </p:txBody>
      </p:sp>
      <p:sp>
        <p:nvSpPr>
          <p:cNvPr id="5" name="Text Placeholder 4">
            <a:extLst>
              <a:ext uri="{FF2B5EF4-FFF2-40B4-BE49-F238E27FC236}">
                <a16:creationId xmlns:a16="http://schemas.microsoft.com/office/drawing/2014/main" id="{8D85CADF-7717-76FC-EDAA-2B502F9A9DA5}"/>
              </a:ext>
            </a:extLst>
          </p:cNvPr>
          <p:cNvSpPr>
            <a:spLocks noGrp="1"/>
          </p:cNvSpPr>
          <p:nvPr>
            <p:ph type="body" idx="1"/>
          </p:nvPr>
        </p:nvSpPr>
        <p:spPr>
          <a:xfrm>
            <a:off x="609601" y="4276312"/>
            <a:ext cx="10515600" cy="1500187"/>
          </a:xfrm>
        </p:spPr>
        <p:txBody>
          <a:bodyPr>
            <a:noAutofit/>
          </a:bodyPr>
          <a:lstStyle/>
          <a:p>
            <a:r>
              <a:rPr lang="en-US" sz="1200" dirty="0"/>
              <a:t>Allison </a:t>
            </a:r>
            <a:r>
              <a:rPr lang="en-US" sz="1200" dirty="0" err="1"/>
              <a:t>Betof</a:t>
            </a:r>
            <a:r>
              <a:rPr lang="en-US" sz="1200" dirty="0"/>
              <a:t> Warner, MD, PhD</a:t>
            </a:r>
          </a:p>
          <a:p>
            <a:r>
              <a:rPr lang="en-US" sz="1200" dirty="0"/>
              <a:t>Assistant Professor of Medicine (Oncology)</a:t>
            </a:r>
          </a:p>
          <a:p>
            <a:r>
              <a:rPr lang="en-US" sz="1200" dirty="0"/>
              <a:t>Mark and Mary Stevens Endowed Scholar in Melanoma</a:t>
            </a:r>
          </a:p>
          <a:p>
            <a:r>
              <a:rPr lang="en-US" sz="1200" dirty="0"/>
              <a:t>Director, Melanoma Program</a:t>
            </a:r>
          </a:p>
          <a:p>
            <a:r>
              <a:rPr lang="en-US" sz="1200" dirty="0"/>
              <a:t>Director, Solid Tumor Cellular Therapy </a:t>
            </a:r>
          </a:p>
          <a:p>
            <a:r>
              <a:rPr lang="en-US" sz="1200" dirty="0"/>
              <a:t>Leader, Melanoma &amp; Cutaneous Oncology Clinical Research Group</a:t>
            </a:r>
          </a:p>
          <a:p>
            <a:r>
              <a:rPr lang="en-US" sz="1200" dirty="0"/>
              <a:t>Stanford University School of Medicine</a:t>
            </a:r>
          </a:p>
          <a:p>
            <a:r>
              <a:rPr lang="en-US" sz="1200" dirty="0"/>
              <a:t>Stanford, CA </a:t>
            </a:r>
          </a:p>
        </p:txBody>
      </p:sp>
    </p:spTree>
    <p:extLst>
      <p:ext uri="{BB962C8B-B14F-4D97-AF65-F5344CB8AC3E}">
        <p14:creationId xmlns:p14="http://schemas.microsoft.com/office/powerpoint/2010/main" val="3627324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Case History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fontScale="92500"/>
          </a:bodyPr>
          <a:lstStyle/>
          <a:p>
            <a:r>
              <a:rPr lang="en-US" dirty="0"/>
              <a:t>43-year-old man with BRAF-wildtype cutaneous melanoma metastatic to the lungs and liver is started on nivolumab + relatlimab every 4 weeks</a:t>
            </a:r>
          </a:p>
          <a:p>
            <a:r>
              <a:rPr lang="en-US" dirty="0"/>
              <a:t>He tolerates cycles 1 and 2 well with no evidence of toxicity</a:t>
            </a:r>
          </a:p>
          <a:p>
            <a:r>
              <a:rPr lang="en-US" dirty="0"/>
              <a:t>He presents to clinic for evaluation prior to cycle 3 and reports loose stool progressing to diarrhea for the last 3 days. His baseline is one formed bowel movement daily. Three days ago, he had 4 loose bowel movements. Yesterday, he had 8 episodes of watery diarrhea, including two that woke him from sleep overnight. He has already had 3 episodes of diarrhea this morning</a:t>
            </a:r>
          </a:p>
          <a:p>
            <a:r>
              <a:rPr lang="en-US" dirty="0"/>
              <a:t>He denies abdominal pain or blood in his stool. He does report some mucous in the stool</a:t>
            </a:r>
          </a:p>
          <a:p>
            <a:r>
              <a:rPr lang="en-US" dirty="0"/>
              <a:t>C3 of nivolumab + relatlimab is held and the patient is started on 1 mg/kg prednisone</a:t>
            </a:r>
          </a:p>
        </p:txBody>
      </p:sp>
      <p:sp>
        <p:nvSpPr>
          <p:cNvPr id="7" name="Footer Placeholder 6">
            <a:extLst>
              <a:ext uri="{FF2B5EF4-FFF2-40B4-BE49-F238E27FC236}">
                <a16:creationId xmlns:a16="http://schemas.microsoft.com/office/drawing/2014/main" id="{CBE27E27-B497-194E-609B-7B65CB539A08}"/>
              </a:ext>
            </a:extLst>
          </p:cNvPr>
          <p:cNvSpPr>
            <a:spLocks noGrp="1"/>
          </p:cNvSpPr>
          <p:nvPr>
            <p:ph type="ftr" sz="quarter" idx="3"/>
          </p:nvPr>
        </p:nvSpPr>
        <p:spPr/>
        <p:txBody>
          <a:bodyPr/>
          <a:lstStyle/>
          <a:p>
            <a:r>
              <a:rPr lang="en-US"/>
              <a:t>BRAF, v-raf murine sarcoma viral oncogene homolog B1.</a:t>
            </a:r>
          </a:p>
        </p:txBody>
      </p:sp>
    </p:spTree>
    <p:extLst>
      <p:ext uri="{BB962C8B-B14F-4D97-AF65-F5344CB8AC3E}">
        <p14:creationId xmlns:p14="http://schemas.microsoft.com/office/powerpoint/2010/main" val="402858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Immune-Related Adverse Events</a:t>
            </a:r>
          </a:p>
        </p:txBody>
      </p:sp>
      <p:pic>
        <p:nvPicPr>
          <p:cNvPr id="6" name="Picture 5">
            <a:extLst>
              <a:ext uri="{FF2B5EF4-FFF2-40B4-BE49-F238E27FC236}">
                <a16:creationId xmlns:a16="http://schemas.microsoft.com/office/drawing/2014/main" id="{82DF34A2-3C4B-01F7-F274-75D311EDCE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7317" y="1312425"/>
            <a:ext cx="5271638" cy="4643624"/>
          </a:xfrm>
          <a:prstGeom prst="rect">
            <a:avLst/>
          </a:prstGeom>
        </p:spPr>
      </p:pic>
      <p:pic>
        <p:nvPicPr>
          <p:cNvPr id="8" name="Picture 2">
            <a:extLst>
              <a:ext uri="{FF2B5EF4-FFF2-40B4-BE49-F238E27FC236}">
                <a16:creationId xmlns:a16="http://schemas.microsoft.com/office/drawing/2014/main" id="{75EA5E9B-4006-D2CB-65A8-EB0B1B59B7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7960" y="1312425"/>
            <a:ext cx="4970640" cy="4643624"/>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7EC49DF7-64B9-0ED6-8177-7E958BDA9795}"/>
              </a:ext>
            </a:extLst>
          </p:cNvPr>
          <p:cNvSpPr>
            <a:spLocks noGrp="1"/>
          </p:cNvSpPr>
          <p:nvPr>
            <p:ph type="ftr" sz="quarter" idx="3"/>
          </p:nvPr>
        </p:nvSpPr>
        <p:spPr/>
        <p:txBody>
          <a:bodyPr/>
          <a:lstStyle/>
          <a:p>
            <a:r>
              <a:rPr lang="en-US"/>
              <a:t>Alatrash G, et al. </a:t>
            </a:r>
            <a:r>
              <a:rPr lang="en-US" i="1"/>
              <a:t>Expert Opin Drug Saf</a:t>
            </a:r>
            <a:r>
              <a:rPr lang="en-US"/>
              <a:t>. 2013;12(5):631-45; Postow MA, et al. </a:t>
            </a:r>
            <a:r>
              <a:rPr lang="en-US" i="1"/>
              <a:t>N Engl J Med</a:t>
            </a:r>
            <a:r>
              <a:rPr lang="en-US"/>
              <a:t>. 2018;378(2):158-68.</a:t>
            </a:r>
          </a:p>
        </p:txBody>
      </p:sp>
    </p:spTree>
    <p:extLst>
      <p:ext uri="{BB962C8B-B14F-4D97-AF65-F5344CB8AC3E}">
        <p14:creationId xmlns:p14="http://schemas.microsoft.com/office/powerpoint/2010/main" val="267875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Toxicity of Nivolumab + Relatlimab</a:t>
            </a:r>
          </a:p>
        </p:txBody>
      </p:sp>
      <p:pic>
        <p:nvPicPr>
          <p:cNvPr id="4" name="Picture 3" descr="A table with numbers and symbols&#10;&#10;Description automatically generated">
            <a:extLst>
              <a:ext uri="{FF2B5EF4-FFF2-40B4-BE49-F238E27FC236}">
                <a16:creationId xmlns:a16="http://schemas.microsoft.com/office/drawing/2014/main" id="{EB398A78-5912-A972-1937-5C0D49622FCF}"/>
              </a:ext>
            </a:extLst>
          </p:cNvPr>
          <p:cNvPicPr>
            <a:picLocks noChangeAspect="1"/>
          </p:cNvPicPr>
          <p:nvPr/>
        </p:nvPicPr>
        <p:blipFill>
          <a:blip r:embed="rId2"/>
          <a:stretch>
            <a:fillRect/>
          </a:stretch>
        </p:blipFill>
        <p:spPr>
          <a:xfrm>
            <a:off x="754901" y="1752786"/>
            <a:ext cx="10827499" cy="4308022"/>
          </a:xfrm>
          <a:prstGeom prst="rect">
            <a:avLst/>
          </a:prstGeom>
        </p:spPr>
      </p:pic>
      <p:sp>
        <p:nvSpPr>
          <p:cNvPr id="5" name="TextBox 4">
            <a:extLst>
              <a:ext uri="{FF2B5EF4-FFF2-40B4-BE49-F238E27FC236}">
                <a16:creationId xmlns:a16="http://schemas.microsoft.com/office/drawing/2014/main" id="{21B634C3-989B-5C2C-A36C-FB7A6C13708D}"/>
              </a:ext>
            </a:extLst>
          </p:cNvPr>
          <p:cNvSpPr txBox="1"/>
          <p:nvPr/>
        </p:nvSpPr>
        <p:spPr>
          <a:xfrm>
            <a:off x="790397" y="1260776"/>
            <a:ext cx="8836596" cy="492443"/>
          </a:xfrm>
          <a:prstGeom prst="rect">
            <a:avLst/>
          </a:prstGeom>
          <a:noFill/>
        </p:spPr>
        <p:txBody>
          <a:bodyPr wrap="square" rtlCol="0">
            <a:spAutoFit/>
          </a:bodyPr>
          <a:lstStyle/>
          <a:p>
            <a:r>
              <a:rPr lang="en-US" sz="2600" dirty="0"/>
              <a:t>RELATIVITY-047: Nivolumab + Relatlimab vs. Nivolumab</a:t>
            </a:r>
          </a:p>
        </p:txBody>
      </p:sp>
      <p:sp>
        <p:nvSpPr>
          <p:cNvPr id="7" name="Footer Placeholder 6">
            <a:extLst>
              <a:ext uri="{FF2B5EF4-FFF2-40B4-BE49-F238E27FC236}">
                <a16:creationId xmlns:a16="http://schemas.microsoft.com/office/drawing/2014/main" id="{7ECA56C8-4DA6-AE48-7309-A5AF0EF891A1}"/>
              </a:ext>
            </a:extLst>
          </p:cNvPr>
          <p:cNvSpPr>
            <a:spLocks noGrp="1"/>
          </p:cNvSpPr>
          <p:nvPr>
            <p:ph type="ftr" sz="quarter" idx="3"/>
          </p:nvPr>
        </p:nvSpPr>
        <p:spPr/>
        <p:txBody>
          <a:bodyPr/>
          <a:lstStyle/>
          <a:p>
            <a:r>
              <a:rPr lang="en-US"/>
              <a:t>AE, adverse event; NIVO, nivolumab; RELA, relatlimab.
Lipson EJ, et al. ASCO 2021; Abstract 9503. </a:t>
            </a:r>
          </a:p>
        </p:txBody>
      </p:sp>
    </p:spTree>
    <p:extLst>
      <p:ext uri="{BB962C8B-B14F-4D97-AF65-F5344CB8AC3E}">
        <p14:creationId xmlns:p14="http://schemas.microsoft.com/office/powerpoint/2010/main" val="267359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7EB-1C4D-FC81-7011-DDFDB5FFBB5E}"/>
              </a:ext>
            </a:extLst>
          </p:cNvPr>
          <p:cNvSpPr>
            <a:spLocks noGrp="1"/>
          </p:cNvSpPr>
          <p:nvPr>
            <p:ph type="title"/>
          </p:nvPr>
        </p:nvSpPr>
        <p:spPr>
          <a:xfrm>
            <a:off x="609600" y="199505"/>
            <a:ext cx="10744200" cy="1185577"/>
          </a:xfrm>
        </p:spPr>
        <p:txBody>
          <a:bodyPr>
            <a:normAutofit/>
          </a:bodyPr>
          <a:lstStyle/>
          <a:p>
            <a:r>
              <a:rPr lang="en-US" dirty="0"/>
              <a:t>Toxicity of Dual Immune Checkpoint Regimens</a:t>
            </a:r>
          </a:p>
        </p:txBody>
      </p:sp>
      <p:sp>
        <p:nvSpPr>
          <p:cNvPr id="3" name="Content Placeholder 2">
            <a:extLst>
              <a:ext uri="{FF2B5EF4-FFF2-40B4-BE49-F238E27FC236}">
                <a16:creationId xmlns:a16="http://schemas.microsoft.com/office/drawing/2014/main" id="{3AC82727-3953-CF38-9A63-95906A724876}"/>
              </a:ext>
            </a:extLst>
          </p:cNvPr>
          <p:cNvSpPr>
            <a:spLocks noGrp="1"/>
          </p:cNvSpPr>
          <p:nvPr>
            <p:ph sz="half" idx="1"/>
          </p:nvPr>
        </p:nvSpPr>
        <p:spPr>
          <a:xfrm>
            <a:off x="609600" y="3583011"/>
            <a:ext cx="5181600" cy="2744263"/>
          </a:xfrm>
        </p:spPr>
        <p:txBody>
          <a:bodyPr>
            <a:normAutofit fontScale="92500" lnSpcReduction="10000"/>
          </a:bodyPr>
          <a:lstStyle/>
          <a:p>
            <a:r>
              <a:rPr lang="en-US" dirty="0"/>
              <a:t>Grade 3 or 4 treatment related-adverse events: </a:t>
            </a:r>
          </a:p>
          <a:p>
            <a:pPr lvl="1"/>
            <a:r>
              <a:rPr lang="en-US" i="1" dirty="0"/>
              <a:t>Relatlimab + Nivolumab: 18.9%</a:t>
            </a:r>
          </a:p>
          <a:p>
            <a:pPr lvl="1"/>
            <a:r>
              <a:rPr lang="en-US" i="1" dirty="0"/>
              <a:t>Nivolumab: 9.7%</a:t>
            </a:r>
          </a:p>
          <a:p>
            <a:r>
              <a:rPr lang="en-US" dirty="0"/>
              <a:t>Any grade treatment-related adverse events leading to discontinuation:</a:t>
            </a:r>
          </a:p>
          <a:p>
            <a:pPr lvl="1"/>
            <a:r>
              <a:rPr lang="en-US" i="1" dirty="0"/>
              <a:t>Relatlimab + Nivolumab: 14.6%</a:t>
            </a:r>
          </a:p>
          <a:p>
            <a:pPr lvl="1"/>
            <a:r>
              <a:rPr lang="en-US" i="1" dirty="0"/>
              <a:t>Nivolumab: 6.7%</a:t>
            </a:r>
          </a:p>
          <a:p>
            <a:endParaRPr lang="en-US" dirty="0"/>
          </a:p>
        </p:txBody>
      </p:sp>
      <p:sp>
        <p:nvSpPr>
          <p:cNvPr id="4" name="Content Placeholder 3">
            <a:extLst>
              <a:ext uri="{FF2B5EF4-FFF2-40B4-BE49-F238E27FC236}">
                <a16:creationId xmlns:a16="http://schemas.microsoft.com/office/drawing/2014/main" id="{07158A98-3E4F-EBE5-E573-213D7205BB2A}"/>
              </a:ext>
            </a:extLst>
          </p:cNvPr>
          <p:cNvSpPr>
            <a:spLocks noGrp="1"/>
          </p:cNvSpPr>
          <p:nvPr>
            <p:ph sz="half" idx="2"/>
          </p:nvPr>
        </p:nvSpPr>
        <p:spPr>
          <a:xfrm>
            <a:off x="5943600" y="3583011"/>
            <a:ext cx="5181600" cy="2744263"/>
          </a:xfrm>
        </p:spPr>
        <p:txBody>
          <a:bodyPr>
            <a:normAutofit fontScale="92500" lnSpcReduction="10000"/>
          </a:bodyPr>
          <a:lstStyle/>
          <a:p>
            <a:r>
              <a:rPr lang="en-US" dirty="0"/>
              <a:t>Grade 3 or 4 treatment related-adverse events: </a:t>
            </a:r>
          </a:p>
          <a:p>
            <a:pPr lvl="1"/>
            <a:r>
              <a:rPr lang="en-US" i="1" dirty="0"/>
              <a:t>Ipilimumab + Nivolumab: 55%</a:t>
            </a:r>
          </a:p>
          <a:p>
            <a:pPr lvl="1"/>
            <a:r>
              <a:rPr lang="en-US" i="1" dirty="0"/>
              <a:t>Nivolumab: 16.3%</a:t>
            </a:r>
          </a:p>
          <a:p>
            <a:r>
              <a:rPr lang="en-US" dirty="0"/>
              <a:t>Any grade treatment-related adverse events leading to discontinuation:</a:t>
            </a:r>
          </a:p>
          <a:p>
            <a:pPr lvl="1"/>
            <a:r>
              <a:rPr lang="en-US" i="1" dirty="0"/>
              <a:t>Ipilimumab + Nivolumab: 36.4%</a:t>
            </a:r>
          </a:p>
          <a:p>
            <a:pPr lvl="1"/>
            <a:r>
              <a:rPr lang="en-US" i="1" dirty="0"/>
              <a:t>Nivolumab: 7.7%</a:t>
            </a:r>
          </a:p>
          <a:p>
            <a:endParaRPr lang="en-US" dirty="0"/>
          </a:p>
        </p:txBody>
      </p:sp>
      <p:pic>
        <p:nvPicPr>
          <p:cNvPr id="10" name="Picture 9" descr="A close up of a article&#10;&#10;Description automatically generated">
            <a:extLst>
              <a:ext uri="{FF2B5EF4-FFF2-40B4-BE49-F238E27FC236}">
                <a16:creationId xmlns:a16="http://schemas.microsoft.com/office/drawing/2014/main" id="{A6FC3BA8-3B8B-2136-945A-BF2335E8B1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3841" y="1089231"/>
            <a:ext cx="4741117" cy="2493780"/>
          </a:xfrm>
          <a:prstGeom prst="rect">
            <a:avLst/>
          </a:prstGeom>
        </p:spPr>
      </p:pic>
      <p:pic>
        <p:nvPicPr>
          <p:cNvPr id="12" name="Picture 11" descr="A close up of a newspaper&#10;&#10;Description automatically generated">
            <a:extLst>
              <a:ext uri="{FF2B5EF4-FFF2-40B4-BE49-F238E27FC236}">
                <a16:creationId xmlns:a16="http://schemas.microsoft.com/office/drawing/2014/main" id="{DB78B2FA-88F0-876D-951D-A628A0772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585" y="1092930"/>
            <a:ext cx="4321629" cy="2490081"/>
          </a:xfrm>
          <a:prstGeom prst="rect">
            <a:avLst/>
          </a:prstGeom>
        </p:spPr>
      </p:pic>
      <p:sp>
        <p:nvSpPr>
          <p:cNvPr id="8" name="Footer Placeholder 7">
            <a:extLst>
              <a:ext uri="{FF2B5EF4-FFF2-40B4-BE49-F238E27FC236}">
                <a16:creationId xmlns:a16="http://schemas.microsoft.com/office/drawing/2014/main" id="{82AF75A9-8222-5DD5-A78E-0715A58A0992}"/>
              </a:ext>
            </a:extLst>
          </p:cNvPr>
          <p:cNvSpPr>
            <a:spLocks noGrp="1"/>
          </p:cNvSpPr>
          <p:nvPr>
            <p:ph type="ftr" sz="quarter" idx="3"/>
          </p:nvPr>
        </p:nvSpPr>
        <p:spPr/>
        <p:txBody>
          <a:bodyPr/>
          <a:lstStyle/>
          <a:p>
            <a:r>
              <a:rPr lang="en-US"/>
              <a:t>Larkin J, et al. </a:t>
            </a:r>
            <a:r>
              <a:rPr lang="en-US" i="1"/>
              <a:t>N Engl J Med</a:t>
            </a:r>
            <a:r>
              <a:rPr lang="en-US"/>
              <a:t>. 2015;373(1):23-34; Tawbi HA, et al. </a:t>
            </a:r>
            <a:r>
              <a:rPr lang="en-US" i="1"/>
              <a:t>N Engl J Med</a:t>
            </a:r>
            <a:r>
              <a:rPr lang="en-US"/>
              <a:t>. 2022;386(1):24-34.</a:t>
            </a:r>
          </a:p>
        </p:txBody>
      </p:sp>
    </p:spTree>
    <p:extLst>
      <p:ext uri="{BB962C8B-B14F-4D97-AF65-F5344CB8AC3E}">
        <p14:creationId xmlns:p14="http://schemas.microsoft.com/office/powerpoint/2010/main" val="296181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7EB-1C4D-FC81-7011-DDFDB5FFBB5E}"/>
              </a:ext>
            </a:extLst>
          </p:cNvPr>
          <p:cNvSpPr>
            <a:spLocks noGrp="1"/>
          </p:cNvSpPr>
          <p:nvPr>
            <p:ph type="title"/>
          </p:nvPr>
        </p:nvSpPr>
        <p:spPr>
          <a:xfrm>
            <a:off x="609600" y="199505"/>
            <a:ext cx="10744200" cy="1185577"/>
          </a:xfrm>
        </p:spPr>
        <p:txBody>
          <a:bodyPr>
            <a:normAutofit/>
          </a:bodyPr>
          <a:lstStyle/>
          <a:p>
            <a:r>
              <a:rPr lang="en-US" dirty="0"/>
              <a:t>Guideline-Based Management of </a:t>
            </a:r>
            <a:r>
              <a:rPr lang="en-US" dirty="0" err="1"/>
              <a:t>irAEs</a:t>
            </a:r>
            <a:endParaRPr lang="en-US" dirty="0"/>
          </a:p>
        </p:txBody>
      </p:sp>
      <p:pic>
        <p:nvPicPr>
          <p:cNvPr id="9" name="Picture 8">
            <a:extLst>
              <a:ext uri="{FF2B5EF4-FFF2-40B4-BE49-F238E27FC236}">
                <a16:creationId xmlns:a16="http://schemas.microsoft.com/office/drawing/2014/main" id="{B9FD0B07-2AC9-9690-DFBC-54F3D23743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1950" y="1196963"/>
            <a:ext cx="5359400" cy="2325777"/>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20D10A1D-E458-F54C-12B2-808D4F4A34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4725" y="1086224"/>
            <a:ext cx="4457700" cy="2547257"/>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16" name="Picture 15" descr="A close-up of a medical prescription&#10;&#10;Description automatically generated">
            <a:extLst>
              <a:ext uri="{FF2B5EF4-FFF2-40B4-BE49-F238E27FC236}">
                <a16:creationId xmlns:a16="http://schemas.microsoft.com/office/drawing/2014/main" id="{87888875-8CC6-3DF9-AEED-22C69708B0B8}"/>
              </a:ext>
            </a:extLst>
          </p:cNvPr>
          <p:cNvPicPr>
            <a:picLocks noChangeAspect="1"/>
          </p:cNvPicPr>
          <p:nvPr/>
        </p:nvPicPr>
        <p:blipFill>
          <a:blip r:embed="rId4"/>
          <a:stretch>
            <a:fillRect/>
          </a:stretch>
        </p:blipFill>
        <p:spPr>
          <a:xfrm>
            <a:off x="3755425" y="3743241"/>
            <a:ext cx="5908432" cy="2452744"/>
          </a:xfrm>
          <a:prstGeom prst="rect">
            <a:avLst/>
          </a:prstGeom>
          <a:ln w="6350">
            <a:solidFill>
              <a:srgbClr val="000000"/>
            </a:solidFill>
          </a:ln>
        </p:spPr>
      </p:pic>
      <p:pic>
        <p:nvPicPr>
          <p:cNvPr id="18" name="Picture 17" descr="A close up of a text&#10;&#10;Description automatically generated">
            <a:extLst>
              <a:ext uri="{FF2B5EF4-FFF2-40B4-BE49-F238E27FC236}">
                <a16:creationId xmlns:a16="http://schemas.microsoft.com/office/drawing/2014/main" id="{927B7909-9DE5-3D53-0A21-A22BD77F6078}"/>
              </a:ext>
            </a:extLst>
          </p:cNvPr>
          <p:cNvPicPr>
            <a:picLocks noChangeAspect="1"/>
          </p:cNvPicPr>
          <p:nvPr/>
        </p:nvPicPr>
        <p:blipFill>
          <a:blip r:embed="rId5"/>
          <a:stretch>
            <a:fillRect/>
          </a:stretch>
        </p:blipFill>
        <p:spPr>
          <a:xfrm>
            <a:off x="8087243" y="5237017"/>
            <a:ext cx="1576614" cy="405205"/>
          </a:xfrm>
          <a:prstGeom prst="rect">
            <a:avLst/>
          </a:prstGeom>
        </p:spPr>
      </p:pic>
      <p:sp>
        <p:nvSpPr>
          <p:cNvPr id="7" name="Footer Placeholder 6">
            <a:extLst>
              <a:ext uri="{FF2B5EF4-FFF2-40B4-BE49-F238E27FC236}">
                <a16:creationId xmlns:a16="http://schemas.microsoft.com/office/drawing/2014/main" id="{25925F8E-82FE-47C3-0245-EAB7E88E9D56}"/>
              </a:ext>
            </a:extLst>
          </p:cNvPr>
          <p:cNvSpPr>
            <a:spLocks noGrp="1"/>
          </p:cNvSpPr>
          <p:nvPr>
            <p:ph type="ftr" sz="quarter" idx="3"/>
          </p:nvPr>
        </p:nvSpPr>
        <p:spPr/>
        <p:txBody>
          <a:bodyPr/>
          <a:lstStyle/>
          <a:p>
            <a:r>
              <a:rPr lang="en-US"/>
              <a:t>irAE, immune-related adverse event.
Haanen JBAG, et al</a:t>
            </a:r>
            <a:r>
              <a:rPr lang="en-US" i="1"/>
              <a:t>. Ann Oncol</a:t>
            </a:r>
            <a:r>
              <a:rPr lang="en-US"/>
              <a:t>. 2017;28(suppl_4):iv119-iv142; Puzanov I, et al. </a:t>
            </a:r>
            <a:r>
              <a:rPr lang="en-US" i="1"/>
              <a:t>J Immunother Cancer</a:t>
            </a:r>
            <a:r>
              <a:rPr lang="en-US"/>
              <a:t>. 2017;5(1):95; Schneider BJ, et al. </a:t>
            </a:r>
            <a:r>
              <a:rPr lang="en-US" i="1"/>
              <a:t>J Clin Oncol</a:t>
            </a:r>
            <a:r>
              <a:rPr lang="en-US"/>
              <a:t>. 2021;39(36):4073-126.</a:t>
            </a:r>
          </a:p>
        </p:txBody>
      </p:sp>
    </p:spTree>
    <p:extLst>
      <p:ext uri="{BB962C8B-B14F-4D97-AF65-F5344CB8AC3E}">
        <p14:creationId xmlns:p14="http://schemas.microsoft.com/office/powerpoint/2010/main" val="132279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a:bodyPr>
          <a:lstStyle/>
          <a:p>
            <a:r>
              <a:rPr lang="en-US" dirty="0"/>
              <a:t>Treatment with immune checkpoint inhibitors can be complicated by immune-related adverse events</a:t>
            </a:r>
          </a:p>
          <a:p>
            <a:r>
              <a:rPr lang="en-US" dirty="0"/>
              <a:t>Nivolumab + </a:t>
            </a:r>
            <a:r>
              <a:rPr lang="en-US" dirty="0" err="1"/>
              <a:t>relatlimab</a:t>
            </a:r>
            <a:r>
              <a:rPr lang="en-US" dirty="0"/>
              <a:t> has about 10% higher risk of toxicity than nivolumab alone</a:t>
            </a:r>
          </a:p>
          <a:p>
            <a:r>
              <a:rPr lang="en-US" dirty="0" err="1"/>
              <a:t>irAEs</a:t>
            </a:r>
            <a:r>
              <a:rPr lang="en-US" dirty="0"/>
              <a:t> are manageable but require early recognition and often require systemic corticosteroids </a:t>
            </a:r>
          </a:p>
          <a:p>
            <a:r>
              <a:rPr lang="en-US" dirty="0"/>
              <a:t>Guidelines exist to facilitate appropriate management of </a:t>
            </a:r>
            <a:r>
              <a:rPr lang="en-US" dirty="0" err="1"/>
              <a:t>irAEs</a:t>
            </a:r>
            <a:endParaRPr lang="en-US" dirty="0"/>
          </a:p>
        </p:txBody>
      </p:sp>
    </p:spTree>
    <p:extLst>
      <p:ext uri="{BB962C8B-B14F-4D97-AF65-F5344CB8AC3E}">
        <p14:creationId xmlns:p14="http://schemas.microsoft.com/office/powerpoint/2010/main" val="2142251385"/>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{1A4EB443-9705-074A-820F-FACB7DF686D5}tf10001072</Template>
  <TotalTime>530</TotalTime>
  <Words>848</Words>
  <Application>Microsoft Macintosh PowerPoint</Application>
  <PresentationFormat>Widescreen</PresentationFormat>
  <Paragraphs>71</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HemOnc22_TCME</vt:lpstr>
      <vt:lpstr>Office Theme</vt:lpstr>
      <vt:lpstr>Navigating Treatment-Related Adverse Effects in LAG-3 Combination ICI Therapy for Metastatic Melanoma</vt:lpstr>
      <vt:lpstr>PowerPoint Presentation</vt:lpstr>
      <vt:lpstr>Disclaimer</vt:lpstr>
      <vt:lpstr>Case History</vt:lpstr>
      <vt:lpstr>Immune-Related Adverse Events</vt:lpstr>
      <vt:lpstr>Toxicity of Nivolumab + Relatlimab</vt:lpstr>
      <vt:lpstr>Toxicity of Dual Immune Checkpoint Regimens</vt:lpstr>
      <vt:lpstr>Guideline-Based Management of irAEs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Treatment-Related Adverse Effects in LAG-3 Combination ICI Therapy for Metastatic Melanoma</dc:title>
  <dc:subject/>
  <dc:creator>MedEd On The Go</dc:creator>
  <cp:keywords/>
  <dc:description/>
  <cp:lastModifiedBy>Harley Kidner</cp:lastModifiedBy>
  <cp:revision>17</cp:revision>
  <dcterms:created xsi:type="dcterms:W3CDTF">2024-02-26T04:02:04Z</dcterms:created>
  <dcterms:modified xsi:type="dcterms:W3CDTF">2024-04-25T19:33:28Z</dcterms:modified>
  <cp:category/>
</cp:coreProperties>
</file>