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6" r:id="rId5"/>
    <p:sldMasterId id="2147483716" r:id="rId6"/>
  </p:sldMasterIdLst>
  <p:notesMasterIdLst>
    <p:notesMasterId r:id="rId26"/>
  </p:notesMasterIdLst>
  <p:handoutMasterIdLst>
    <p:handoutMasterId r:id="rId27"/>
  </p:handoutMasterIdLst>
  <p:sldIdLst>
    <p:sldId id="3778" r:id="rId7"/>
    <p:sldId id="265" r:id="rId8"/>
    <p:sldId id="256" r:id="rId9"/>
    <p:sldId id="261" r:id="rId10"/>
    <p:sldId id="379" r:id="rId11"/>
    <p:sldId id="380" r:id="rId12"/>
    <p:sldId id="391" r:id="rId13"/>
    <p:sldId id="2135716271" r:id="rId14"/>
    <p:sldId id="2135716242" r:id="rId15"/>
    <p:sldId id="262" r:id="rId16"/>
    <p:sldId id="263" r:id="rId17"/>
    <p:sldId id="3760" r:id="rId18"/>
    <p:sldId id="3776" r:id="rId19"/>
    <p:sldId id="3772" r:id="rId20"/>
    <p:sldId id="257" r:id="rId21"/>
    <p:sldId id="3774" r:id="rId22"/>
    <p:sldId id="3773" r:id="rId23"/>
    <p:sldId id="3775"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51934-1EED-109D-8469-49CE7051BEDC}" name="Megan Reimann, PharmD, BCOP" initials="MRPB" userId="S::mreimann@ushealthconnect.com::551785c5-e18e-4f20-8abf-31b115b8a49a" providerId="AD"/>
  <p188:author id="{0D3E8F6D-079D-90E1-BDDC-53E58A34EFC9}" name="John McGuire" initials="JM" userId="S::jmcguire@ushealthconnect.com::a260c3a6-323d-44f1-8ccf-baa6a40d9a7d" providerId="AD"/>
  <p188:author id="{ADA83CC8-FA4B-BA8A-94C3-4B5D3C97BCAD}" name="Stephen Nelson" initials="" userId="S::snelson@ushealthconnect.com::ee7f10ee-4cf3-4c8b-99e8-ca2a44ef5ce1" providerId="AD"/>
  <p188:author id="{ED06ABED-A05C-63D9-D63F-AC90D2E8514B}" name="Harley Kidner" initials="" userId="S::HKidner@ushealthconnect.com::5b13863f-857f-45ba-b29d-d3555fa5f842" providerId="AD"/>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7931D"/>
    <a:srgbClr val="1CCE9B"/>
    <a:srgbClr val="FFFFFF"/>
    <a:srgbClr val="063A5A"/>
    <a:srgbClr val="167AB8"/>
    <a:srgbClr val="0A3A59"/>
    <a:srgbClr val="45C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B09ED-FDF6-9F49-8B25-484484D94C33}" v="10" dt="2024-04-25T19:45:49.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10" autoAdjust="0"/>
    <p:restoredTop sz="96308"/>
  </p:normalViewPr>
  <p:slideViewPr>
    <p:cSldViewPr snapToGrid="0">
      <p:cViewPr>
        <p:scale>
          <a:sx n="93" d="100"/>
          <a:sy n="93" d="100"/>
        </p:scale>
        <p:origin x="528" y="110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398"/>
    </p:cViewPr>
  </p:sorterViewPr>
  <p:notesViewPr>
    <p:cSldViewPr snapToGrid="0">
      <p:cViewPr varScale="1">
        <p:scale>
          <a:sx n="97" d="100"/>
          <a:sy n="97" d="100"/>
        </p:scale>
        <p:origin x="445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NIV</a:t>
            </a:r>
            <a:r>
              <a:rPr lang="en-US" baseline="0" dirty="0">
                <a:solidFill>
                  <a:schemeClr val="tx1"/>
                </a:solidFill>
              </a:rPr>
              <a:t>O + RELA</a:t>
            </a:r>
          </a:p>
          <a:p>
            <a:pPr>
              <a:defRPr>
                <a:solidFill>
                  <a:schemeClr val="tx1"/>
                </a:solidFill>
              </a:defRPr>
            </a:pPr>
            <a:r>
              <a:rPr lang="en-US" baseline="0" dirty="0">
                <a:solidFill>
                  <a:schemeClr val="tx1"/>
                </a:solidFill>
              </a:rPr>
              <a:t>(n = 355)</a:t>
            </a:r>
            <a:endParaRPr lang="en-US" dirty="0">
              <a:solidFill>
                <a:schemeClr val="tx1"/>
              </a:solidFill>
            </a:endParaRPr>
          </a:p>
        </c:rich>
      </c:tx>
      <c:layout>
        <c:manualLayout>
          <c:xMode val="edge"/>
          <c:yMode val="edge"/>
          <c:x val="0.41529852971073367"/>
          <c:y val="9.51745499883113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rgbClr val="33D6F1"/>
            </a:solidFill>
            <a:ln>
              <a:solidFill>
                <a:srgbClr val="33D6F1"/>
              </a:solidFill>
            </a:ln>
            <a:effectLst/>
          </c:spPr>
          <c:invertIfNegative val="0"/>
          <c:dPt>
            <c:idx val="1"/>
            <c:invertIfNegative val="0"/>
            <c:bubble3D val="0"/>
            <c:spPr>
              <a:solidFill>
                <a:srgbClr val="33D6F1"/>
              </a:solidFill>
              <a:ln>
                <a:solidFill>
                  <a:srgbClr val="33D6F1"/>
                </a:solidFill>
              </a:ln>
              <a:effectLst/>
            </c:spPr>
            <c:extLst>
              <c:ext xmlns:c16="http://schemas.microsoft.com/office/drawing/2014/chart" uri="{C3380CC4-5D6E-409C-BE32-E72D297353CC}">
                <c16:uniqueId val="{00000001-55B6-4F5F-A684-28E1B02CDC06}"/>
              </c:ext>
            </c:extLst>
          </c:dPt>
          <c:cat>
            <c:strRef>
              <c:f>Sheet1!$A$2:$A$4</c:f>
              <c:strCache>
                <c:ptCount val="3"/>
                <c:pt idx="0">
                  <c:v>ORR</c:v>
                </c:pt>
                <c:pt idx="1">
                  <c:v>SD</c:v>
                </c:pt>
                <c:pt idx="2">
                  <c:v>PD</c:v>
                </c:pt>
              </c:strCache>
            </c:strRef>
          </c:cat>
          <c:val>
            <c:numRef>
              <c:f>Sheet1!$B$2:$B$4</c:f>
              <c:numCache>
                <c:formatCode>General</c:formatCode>
                <c:ptCount val="3"/>
                <c:pt idx="0">
                  <c:v>25.6</c:v>
                </c:pt>
              </c:numCache>
            </c:numRef>
          </c:val>
          <c:extLst>
            <c:ext xmlns:c16="http://schemas.microsoft.com/office/drawing/2014/chart" uri="{C3380CC4-5D6E-409C-BE32-E72D297353CC}">
              <c16:uniqueId val="{00000002-55B6-4F5F-A684-28E1B02CDC06}"/>
            </c:ext>
          </c:extLst>
        </c:ser>
        <c:ser>
          <c:idx val="1"/>
          <c:order val="1"/>
          <c:tx>
            <c:strRef>
              <c:f>Sheet1!$C$1</c:f>
              <c:strCache>
                <c:ptCount val="1"/>
                <c:pt idx="0">
                  <c:v>Series 2</c:v>
                </c:pt>
              </c:strCache>
            </c:strRef>
          </c:tx>
          <c:spPr>
            <a:solidFill>
              <a:srgbClr val="33D6F1"/>
            </a:solidFill>
            <a:ln>
              <a:solidFill>
                <a:srgbClr val="33D6F1"/>
              </a:solidFill>
            </a:ln>
            <a:effectLst/>
          </c:spPr>
          <c:invertIfNegative val="0"/>
          <c:dPt>
            <c:idx val="0"/>
            <c:invertIfNegative val="0"/>
            <c:bubble3D val="0"/>
            <c:spPr>
              <a:pattFill prst="wdUpDiag">
                <a:fgClr>
                  <a:srgbClr val="33D6F1"/>
                </a:fgClr>
                <a:bgClr>
                  <a:schemeClr val="bg1"/>
                </a:bgClr>
              </a:pattFill>
              <a:ln>
                <a:solidFill>
                  <a:srgbClr val="33D6F1"/>
                </a:solidFill>
                <a:prstDash val="lgDashDot"/>
                <a:bevel/>
              </a:ln>
              <a:effectLst/>
            </c:spPr>
            <c:extLst>
              <c:ext xmlns:c16="http://schemas.microsoft.com/office/drawing/2014/chart" uri="{C3380CC4-5D6E-409C-BE32-E72D297353CC}">
                <c16:uniqueId val="{00000004-5795-4530-8323-DA2838DBE88E}"/>
              </c:ext>
            </c:extLst>
          </c:dPt>
          <c:dPt>
            <c:idx val="1"/>
            <c:invertIfNegative val="0"/>
            <c:bubble3D val="0"/>
            <c:spPr>
              <a:solidFill>
                <a:srgbClr val="33D6F1"/>
              </a:solidFill>
              <a:ln>
                <a:solidFill>
                  <a:srgbClr val="33D6F1"/>
                </a:solidFill>
              </a:ln>
              <a:effectLst/>
            </c:spPr>
            <c:extLst>
              <c:ext xmlns:c16="http://schemas.microsoft.com/office/drawing/2014/chart" uri="{C3380CC4-5D6E-409C-BE32-E72D297353CC}">
                <c16:uniqueId val="{00000004-55B6-4F5F-A684-28E1B02CDC06}"/>
              </c:ext>
            </c:extLst>
          </c:dPt>
          <c:cat>
            <c:strRef>
              <c:f>Sheet1!$A$2:$A$4</c:f>
              <c:strCache>
                <c:ptCount val="3"/>
                <c:pt idx="0">
                  <c:v>ORR</c:v>
                </c:pt>
                <c:pt idx="1">
                  <c:v>SD</c:v>
                </c:pt>
                <c:pt idx="2">
                  <c:v>PD</c:v>
                </c:pt>
              </c:strCache>
            </c:strRef>
          </c:cat>
          <c:val>
            <c:numRef>
              <c:f>Sheet1!$C$2:$C$4</c:f>
              <c:numCache>
                <c:formatCode>General</c:formatCode>
                <c:ptCount val="3"/>
                <c:pt idx="0">
                  <c:v>18</c:v>
                </c:pt>
                <c:pt idx="1">
                  <c:v>16.100000000000001</c:v>
                </c:pt>
                <c:pt idx="2">
                  <c:v>30.7</c:v>
                </c:pt>
              </c:numCache>
            </c:numRef>
          </c:val>
          <c:extLst>
            <c:ext xmlns:c16="http://schemas.microsoft.com/office/drawing/2014/chart" uri="{C3380CC4-5D6E-409C-BE32-E72D297353CC}">
              <c16:uniqueId val="{00000005-55B6-4F5F-A684-28E1B02CDC06}"/>
            </c:ext>
          </c:extLst>
        </c:ser>
        <c:dLbls>
          <c:showLegendKey val="0"/>
          <c:showVal val="0"/>
          <c:showCatName val="0"/>
          <c:showSerName val="0"/>
          <c:showPercent val="0"/>
          <c:showBubbleSize val="0"/>
        </c:dLbls>
        <c:gapWidth val="100"/>
        <c:overlap val="100"/>
        <c:axId val="1167686784"/>
        <c:axId val="1167685952"/>
      </c:barChart>
      <c:catAx>
        <c:axId val="116768678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67685952"/>
        <c:crosses val="autoZero"/>
        <c:auto val="1"/>
        <c:lblAlgn val="ctr"/>
        <c:lblOffset val="100"/>
        <c:noMultiLvlLbl val="0"/>
      </c:catAx>
      <c:valAx>
        <c:axId val="1167685952"/>
        <c:scaling>
          <c:orientation val="minMax"/>
          <c:max val="80"/>
        </c:scaling>
        <c:delete val="0"/>
        <c:axPos val="l"/>
        <c:majorGridlines>
          <c:spPr>
            <a:ln w="9525" cap="flat" cmpd="sng" algn="ctr">
              <a:no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solidFill>
                      <a:schemeClr val="tx1"/>
                    </a:solidFill>
                  </a:rPr>
                  <a:t>Response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67686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88735783027122"/>
          <c:y val="0.10812524912777551"/>
          <c:w val="0.72332458442694658"/>
          <c:h val="0.81321167063364086"/>
        </c:manualLayout>
      </c:layout>
      <c:scatterChart>
        <c:scatterStyle val="lineMarker"/>
        <c:varyColors val="0"/>
        <c:ser>
          <c:idx val="0"/>
          <c:order val="0"/>
          <c:tx>
            <c:strRef>
              <c:f>Sheet1!$C$2</c:f>
              <c:strCache>
                <c:ptCount val="1"/>
                <c:pt idx="0">
                  <c:v>Mean</c:v>
                </c:pt>
              </c:strCache>
            </c:strRef>
          </c:tx>
          <c:spPr>
            <a:ln w="28575">
              <a:noFill/>
            </a:ln>
          </c:spPr>
          <c:marker>
            <c:symbol val="circle"/>
            <c:size val="7"/>
            <c:spPr>
              <a:solidFill>
                <a:srgbClr val="33D6F1"/>
              </a:solidFill>
              <a:ln>
                <a:noFill/>
              </a:ln>
            </c:spPr>
          </c:marker>
          <c:errBars>
            <c:errDir val="x"/>
            <c:errBarType val="both"/>
            <c:errValType val="cust"/>
            <c:noEndCap val="1"/>
            <c:plus>
              <c:numRef>
                <c:f>Sheet1!$D$3:$D$15</c:f>
                <c:numCache>
                  <c:formatCode>General</c:formatCode>
                  <c:ptCount val="13"/>
                  <c:pt idx="0">
                    <c:v>7</c:v>
                  </c:pt>
                  <c:pt idx="1">
                    <c:v>9.1999999999999993</c:v>
                  </c:pt>
                  <c:pt idx="2">
                    <c:v>10.299999999999999</c:v>
                  </c:pt>
                  <c:pt idx="3">
                    <c:v>16</c:v>
                  </c:pt>
                  <c:pt idx="4">
                    <c:v>9.2000000000000011</c:v>
                  </c:pt>
                  <c:pt idx="5">
                    <c:v>10.399999999999999</c:v>
                  </c:pt>
                  <c:pt idx="7">
                    <c:v>8.4</c:v>
                  </c:pt>
                  <c:pt idx="8">
                    <c:v>16.799999999999997</c:v>
                  </c:pt>
                  <c:pt idx="9">
                    <c:v>23.9</c:v>
                  </c:pt>
                  <c:pt idx="11">
                    <c:v>11</c:v>
                  </c:pt>
                  <c:pt idx="12">
                    <c:v>8.9000000000000021</c:v>
                  </c:pt>
                </c:numCache>
              </c:numRef>
            </c:plus>
            <c:minus>
              <c:numRef>
                <c:f>Sheet1!$B$3:$B$15</c:f>
                <c:numCache>
                  <c:formatCode>General</c:formatCode>
                  <c:ptCount val="13"/>
                  <c:pt idx="0">
                    <c:v>7.1</c:v>
                  </c:pt>
                  <c:pt idx="1">
                    <c:v>9.5</c:v>
                  </c:pt>
                  <c:pt idx="2">
                    <c:v>10.6</c:v>
                  </c:pt>
                  <c:pt idx="3">
                    <c:v>17.100000000000001</c:v>
                  </c:pt>
                  <c:pt idx="4">
                    <c:v>9.3999999999999986</c:v>
                  </c:pt>
                  <c:pt idx="5">
                    <c:v>10.7</c:v>
                  </c:pt>
                  <c:pt idx="7">
                    <c:v>8.7000000000000011</c:v>
                  </c:pt>
                  <c:pt idx="8">
                    <c:v>17.700000000000003</c:v>
                  </c:pt>
                  <c:pt idx="9">
                    <c:v>23.6</c:v>
                  </c:pt>
                  <c:pt idx="11">
                    <c:v>11.399999999999999</c:v>
                  </c:pt>
                  <c:pt idx="12">
                    <c:v>9.1</c:v>
                  </c:pt>
                </c:numCache>
              </c:numRef>
            </c:minus>
            <c:spPr>
              <a:ln w="12700">
                <a:solidFill>
                  <a:srgbClr val="595454"/>
                </a:solidFill>
              </a:ln>
            </c:spPr>
          </c:errBars>
          <c:xVal>
            <c:numRef>
              <c:f>Sheet1!$C$3:$C$15</c:f>
              <c:numCache>
                <c:formatCode>General</c:formatCode>
                <c:ptCount val="13"/>
                <c:pt idx="0">
                  <c:v>10.5</c:v>
                </c:pt>
                <c:pt idx="1">
                  <c:v>11</c:v>
                </c:pt>
                <c:pt idx="2">
                  <c:v>9.6</c:v>
                </c:pt>
                <c:pt idx="3">
                  <c:v>13.6</c:v>
                </c:pt>
                <c:pt idx="4">
                  <c:v>13.1</c:v>
                </c:pt>
                <c:pt idx="5">
                  <c:v>6.5</c:v>
                </c:pt>
                <c:pt idx="7">
                  <c:v>8.9</c:v>
                </c:pt>
                <c:pt idx="8">
                  <c:v>18.100000000000001</c:v>
                </c:pt>
                <c:pt idx="9">
                  <c:v>5.4</c:v>
                </c:pt>
                <c:pt idx="11">
                  <c:v>11.7</c:v>
                </c:pt>
                <c:pt idx="12">
                  <c:v>9.6999999999999993</c:v>
                </c:pt>
              </c:numCache>
            </c:numRef>
          </c:xVal>
          <c:yVal>
            <c:numRef>
              <c:f>Sheet1!$A$3:$A$16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yVal>
          <c:smooth val="0"/>
          <c:extLst>
            <c:ext xmlns:c16="http://schemas.microsoft.com/office/drawing/2014/chart" uri="{C3380CC4-5D6E-409C-BE32-E72D297353CC}">
              <c16:uniqueId val="{00000000-1775-4801-B1DE-253AF95F8DF8}"/>
            </c:ext>
          </c:extLst>
        </c:ser>
        <c:dLbls>
          <c:showLegendKey val="0"/>
          <c:showVal val="0"/>
          <c:showCatName val="0"/>
          <c:showSerName val="0"/>
          <c:showPercent val="0"/>
          <c:showBubbleSize val="0"/>
        </c:dLbls>
        <c:axId val="678227600"/>
        <c:axId val="678228776"/>
      </c:scatterChart>
      <c:valAx>
        <c:axId val="678227600"/>
        <c:scaling>
          <c:orientation val="maxMin"/>
          <c:max val="50"/>
          <c:min val="-50"/>
        </c:scaling>
        <c:delete val="0"/>
        <c:axPos val="b"/>
        <c:numFmt formatCode="#,##0" sourceLinked="0"/>
        <c:majorTickMark val="out"/>
        <c:minorTickMark val="none"/>
        <c:tickLblPos val="nextTo"/>
        <c:spPr>
          <a:ln w="12700" cap="sq">
            <a:solidFill>
              <a:schemeClr val="tx1"/>
            </a:solidFill>
          </a:ln>
        </c:spPr>
        <c:txPr>
          <a:bodyPr/>
          <a:lstStyle/>
          <a:p>
            <a:pPr>
              <a:defRPr sz="1000"/>
            </a:pPr>
            <a:endParaRPr lang="en-US"/>
          </a:p>
        </c:txPr>
        <c:crossAx val="678228776"/>
        <c:crosses val="max"/>
        <c:crossBetween val="midCat"/>
        <c:majorUnit val="25"/>
      </c:valAx>
      <c:valAx>
        <c:axId val="678228776"/>
        <c:scaling>
          <c:orientation val="maxMin"/>
          <c:max val="14"/>
          <c:min val="1"/>
        </c:scaling>
        <c:delete val="0"/>
        <c:axPos val="r"/>
        <c:numFmt formatCode="General" sourceLinked="1"/>
        <c:majorTickMark val="none"/>
        <c:minorTickMark val="none"/>
        <c:tickLblPos val="none"/>
        <c:spPr>
          <a:noFill/>
          <a:ln w="12700">
            <a:noFill/>
            <a:prstDash val="sysDash"/>
          </a:ln>
        </c:spPr>
        <c:crossAx val="678227600"/>
        <c:crossesAt val="1"/>
        <c:crossBetween val="midCat"/>
        <c:majorUnit val="1"/>
      </c:valAx>
    </c:plotArea>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72089279906505"/>
          <c:y val="0.10812524912777551"/>
          <c:w val="0.65730925487991099"/>
          <c:h val="0.81321167063364086"/>
        </c:manualLayout>
      </c:layout>
      <c:scatterChart>
        <c:scatterStyle val="lineMarker"/>
        <c:varyColors val="0"/>
        <c:ser>
          <c:idx val="0"/>
          <c:order val="0"/>
          <c:tx>
            <c:strRef>
              <c:f>Sheet1!$C$2</c:f>
              <c:strCache>
                <c:ptCount val="1"/>
                <c:pt idx="0">
                  <c:v>Mean</c:v>
                </c:pt>
              </c:strCache>
            </c:strRef>
          </c:tx>
          <c:spPr>
            <a:ln w="28575">
              <a:noFill/>
            </a:ln>
          </c:spPr>
          <c:marker>
            <c:symbol val="circle"/>
            <c:size val="7"/>
            <c:spPr>
              <a:solidFill>
                <a:srgbClr val="33D6F1"/>
              </a:solidFill>
              <a:ln>
                <a:noFill/>
              </a:ln>
            </c:spPr>
          </c:marker>
          <c:errBars>
            <c:errDir val="x"/>
            <c:errBarType val="both"/>
            <c:errValType val="cust"/>
            <c:noEndCap val="1"/>
            <c:plus>
              <c:numRef>
                <c:f>Sheet1!$D$3:$D$16</c:f>
                <c:numCache>
                  <c:formatCode>General</c:formatCode>
                  <c:ptCount val="14"/>
                  <c:pt idx="0">
                    <c:v>0.15999999999999992</c:v>
                  </c:pt>
                  <c:pt idx="1">
                    <c:v>0.2400000000000001</c:v>
                  </c:pt>
                  <c:pt idx="2">
                    <c:v>0.24</c:v>
                  </c:pt>
                  <c:pt idx="3">
                    <c:v>0.39</c:v>
                  </c:pt>
                  <c:pt idx="4">
                    <c:v>0.20000000000000007</c:v>
                  </c:pt>
                  <c:pt idx="5">
                    <c:v>0.29999999999999993</c:v>
                  </c:pt>
                  <c:pt idx="7">
                    <c:v>0.19999999999999996</c:v>
                  </c:pt>
                  <c:pt idx="8">
                    <c:v>0.52000000000000013</c:v>
                  </c:pt>
                  <c:pt idx="9">
                    <c:v>0.61</c:v>
                  </c:pt>
                  <c:pt idx="11">
                    <c:v>0.28000000000000003</c:v>
                  </c:pt>
                  <c:pt idx="12">
                    <c:v>0.20999999999999996</c:v>
                  </c:pt>
                </c:numCache>
              </c:numRef>
            </c:plus>
            <c:minus>
              <c:numRef>
                <c:f>Sheet1!$B$3:$B$16</c:f>
                <c:numCache>
                  <c:formatCode>General</c:formatCode>
                  <c:ptCount val="14"/>
                  <c:pt idx="0">
                    <c:v>0.14000000000000001</c:v>
                  </c:pt>
                  <c:pt idx="1">
                    <c:v>0.17999999999999994</c:v>
                  </c:pt>
                  <c:pt idx="2">
                    <c:v>0.17999999999999994</c:v>
                  </c:pt>
                  <c:pt idx="3">
                    <c:v>0.25000000000000006</c:v>
                  </c:pt>
                  <c:pt idx="4">
                    <c:v>0.15999999999999992</c:v>
                  </c:pt>
                  <c:pt idx="5">
                    <c:v>0.21999999999999997</c:v>
                  </c:pt>
                  <c:pt idx="7">
                    <c:v>0.16000000000000003</c:v>
                  </c:pt>
                  <c:pt idx="8">
                    <c:v>0.32999999999999996</c:v>
                  </c:pt>
                  <c:pt idx="9">
                    <c:v>0.32</c:v>
                  </c:pt>
                  <c:pt idx="11">
                    <c:v>0.20000000000000007</c:v>
                  </c:pt>
                  <c:pt idx="12">
                    <c:v>0.17000000000000004</c:v>
                  </c:pt>
                </c:numCache>
              </c:numRef>
            </c:minus>
            <c:spPr>
              <a:ln w="12700">
                <a:solidFill>
                  <a:srgbClr val="595454"/>
                </a:solidFill>
              </a:ln>
            </c:spPr>
          </c:errBars>
          <c:xVal>
            <c:numRef>
              <c:f>Sheet1!$C$3:$C$16</c:f>
              <c:numCache>
                <c:formatCode>General</c:formatCode>
                <c:ptCount val="14"/>
                <c:pt idx="0">
                  <c:v>0.78</c:v>
                </c:pt>
                <c:pt idx="1">
                  <c:v>0.82</c:v>
                </c:pt>
                <c:pt idx="2">
                  <c:v>0.74</c:v>
                </c:pt>
                <c:pt idx="3">
                  <c:v>0.68</c:v>
                </c:pt>
                <c:pt idx="4">
                  <c:v>0.71</c:v>
                </c:pt>
                <c:pt idx="5">
                  <c:v>0.89</c:v>
                </c:pt>
                <c:pt idx="7">
                  <c:v>0.78</c:v>
                </c:pt>
                <c:pt idx="8">
                  <c:v>0.84</c:v>
                </c:pt>
                <c:pt idx="9">
                  <c:v>0.64</c:v>
                </c:pt>
                <c:pt idx="11">
                  <c:v>0.77</c:v>
                </c:pt>
                <c:pt idx="12">
                  <c:v>0.78</c:v>
                </c:pt>
              </c:numCache>
            </c:numRef>
          </c:xVal>
          <c:yVal>
            <c:numRef>
              <c:f>Sheet1!$A$3:$A$16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yVal>
          <c:smooth val="0"/>
          <c:extLst>
            <c:ext xmlns:c16="http://schemas.microsoft.com/office/drawing/2014/chart" uri="{C3380CC4-5D6E-409C-BE32-E72D297353CC}">
              <c16:uniqueId val="{00000000-1775-4801-B1DE-253AF95F8DF8}"/>
            </c:ext>
          </c:extLst>
        </c:ser>
        <c:dLbls>
          <c:showLegendKey val="0"/>
          <c:showVal val="0"/>
          <c:showCatName val="0"/>
          <c:showSerName val="0"/>
          <c:showPercent val="0"/>
          <c:showBubbleSize val="0"/>
        </c:dLbls>
        <c:axId val="678227600"/>
        <c:axId val="678228776"/>
      </c:scatterChart>
      <c:valAx>
        <c:axId val="678227600"/>
        <c:scaling>
          <c:orientation val="minMax"/>
          <c:max val="1.5"/>
          <c:min val="0"/>
        </c:scaling>
        <c:delete val="0"/>
        <c:axPos val="b"/>
        <c:numFmt formatCode="#,##0.0" sourceLinked="0"/>
        <c:majorTickMark val="out"/>
        <c:minorTickMark val="none"/>
        <c:tickLblPos val="nextTo"/>
        <c:spPr>
          <a:ln w="12700" cap="sq">
            <a:solidFill>
              <a:schemeClr val="tx1"/>
            </a:solidFill>
          </a:ln>
        </c:spPr>
        <c:txPr>
          <a:bodyPr/>
          <a:lstStyle/>
          <a:p>
            <a:pPr>
              <a:defRPr sz="1000"/>
            </a:pPr>
            <a:endParaRPr lang="en-US"/>
          </a:p>
        </c:txPr>
        <c:crossAx val="678228776"/>
        <c:crosses val="max"/>
        <c:crossBetween val="midCat"/>
        <c:majorUnit val="0.5"/>
      </c:valAx>
      <c:valAx>
        <c:axId val="678228776"/>
        <c:scaling>
          <c:orientation val="maxMin"/>
          <c:max val="14"/>
          <c:min val="1"/>
        </c:scaling>
        <c:delete val="0"/>
        <c:axPos val="l"/>
        <c:numFmt formatCode="General" sourceLinked="1"/>
        <c:majorTickMark val="none"/>
        <c:minorTickMark val="none"/>
        <c:tickLblPos val="none"/>
        <c:spPr>
          <a:noFill/>
          <a:ln w="12700">
            <a:noFill/>
            <a:prstDash val="sysDash"/>
          </a:ln>
        </c:spPr>
        <c:crossAx val="678227600"/>
        <c:crossesAt val="1"/>
        <c:crossBetween val="midCat"/>
        <c:majorUnit val="1"/>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NIV</a:t>
            </a:r>
            <a:r>
              <a:rPr lang="en-US" baseline="0" dirty="0">
                <a:solidFill>
                  <a:schemeClr val="tx1"/>
                </a:solidFill>
              </a:rPr>
              <a:t>O</a:t>
            </a:r>
          </a:p>
          <a:p>
            <a:pPr>
              <a:defRPr>
                <a:solidFill>
                  <a:schemeClr val="tx1"/>
                </a:solidFill>
              </a:defRPr>
            </a:pPr>
            <a:r>
              <a:rPr lang="en-US" baseline="0" dirty="0">
                <a:solidFill>
                  <a:schemeClr val="tx1"/>
                </a:solidFill>
              </a:rPr>
              <a:t>(n = 359)</a:t>
            </a:r>
            <a:endParaRPr lang="en-US" dirty="0">
              <a:solidFill>
                <a:schemeClr val="tx1"/>
              </a:solidFill>
            </a:endParaRPr>
          </a:p>
        </c:rich>
      </c:tx>
      <c:layout>
        <c:manualLayout>
          <c:xMode val="edge"/>
          <c:yMode val="edge"/>
          <c:x val="0.49284664438280823"/>
          <c:y val="8.350146686856731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rgbClr val="1DCE9B"/>
            </a:solidFill>
            <a:ln>
              <a:solidFill>
                <a:srgbClr val="1DCE9B"/>
              </a:solidFill>
            </a:ln>
            <a:effectLst/>
          </c:spPr>
          <c:invertIfNegative val="0"/>
          <c:dPt>
            <c:idx val="1"/>
            <c:invertIfNegative val="0"/>
            <c:bubble3D val="0"/>
            <c:spPr>
              <a:solidFill>
                <a:srgbClr val="1DCE9B"/>
              </a:solidFill>
              <a:ln>
                <a:solidFill>
                  <a:srgbClr val="1DCE9B"/>
                </a:solidFill>
              </a:ln>
              <a:effectLst/>
            </c:spPr>
            <c:extLst>
              <c:ext xmlns:c16="http://schemas.microsoft.com/office/drawing/2014/chart" uri="{C3380CC4-5D6E-409C-BE32-E72D297353CC}">
                <c16:uniqueId val="{00000001-AC27-48C3-975D-7908F8BE7530}"/>
              </c:ext>
            </c:extLst>
          </c:dPt>
          <c:cat>
            <c:strRef>
              <c:f>Sheet1!$A$2:$A$4</c:f>
              <c:strCache>
                <c:ptCount val="3"/>
                <c:pt idx="0">
                  <c:v>ORR</c:v>
                </c:pt>
                <c:pt idx="1">
                  <c:v>SD</c:v>
                </c:pt>
                <c:pt idx="2">
                  <c:v>PD</c:v>
                </c:pt>
              </c:strCache>
            </c:strRef>
          </c:cat>
          <c:val>
            <c:numRef>
              <c:f>Sheet1!$B$2:$B$4</c:f>
              <c:numCache>
                <c:formatCode>General</c:formatCode>
                <c:ptCount val="3"/>
                <c:pt idx="0">
                  <c:v>16.2</c:v>
                </c:pt>
              </c:numCache>
            </c:numRef>
          </c:val>
          <c:extLst>
            <c:ext xmlns:c16="http://schemas.microsoft.com/office/drawing/2014/chart" uri="{C3380CC4-5D6E-409C-BE32-E72D297353CC}">
              <c16:uniqueId val="{00000002-AC27-48C3-975D-7908F8BE7530}"/>
            </c:ext>
          </c:extLst>
        </c:ser>
        <c:ser>
          <c:idx val="1"/>
          <c:order val="1"/>
          <c:tx>
            <c:strRef>
              <c:f>Sheet1!$C$1</c:f>
              <c:strCache>
                <c:ptCount val="1"/>
                <c:pt idx="0">
                  <c:v>Series 2</c:v>
                </c:pt>
              </c:strCache>
            </c:strRef>
          </c:tx>
          <c:spPr>
            <a:solidFill>
              <a:srgbClr val="1DCE9B"/>
            </a:solidFill>
            <a:ln>
              <a:solidFill>
                <a:srgbClr val="1DCE9B"/>
              </a:solidFill>
            </a:ln>
            <a:effectLst/>
          </c:spPr>
          <c:invertIfNegative val="0"/>
          <c:dPt>
            <c:idx val="0"/>
            <c:invertIfNegative val="0"/>
            <c:bubble3D val="0"/>
            <c:spPr>
              <a:pattFill prst="wdUpDiag">
                <a:fgClr>
                  <a:srgbClr val="1DCE9B"/>
                </a:fgClr>
                <a:bgClr>
                  <a:schemeClr val="bg1"/>
                </a:bgClr>
              </a:pattFill>
              <a:ln>
                <a:solidFill>
                  <a:srgbClr val="1DCE9B"/>
                </a:solidFill>
              </a:ln>
              <a:effectLst/>
            </c:spPr>
            <c:extLst>
              <c:ext xmlns:c16="http://schemas.microsoft.com/office/drawing/2014/chart" uri="{C3380CC4-5D6E-409C-BE32-E72D297353CC}">
                <c16:uniqueId val="{00000004-974F-45DF-9065-24B5F03B9C14}"/>
              </c:ext>
            </c:extLst>
          </c:dPt>
          <c:dPt>
            <c:idx val="1"/>
            <c:invertIfNegative val="0"/>
            <c:bubble3D val="0"/>
            <c:spPr>
              <a:solidFill>
                <a:srgbClr val="1DCE9B"/>
              </a:solidFill>
              <a:ln>
                <a:solidFill>
                  <a:srgbClr val="1DCE9B"/>
                </a:solidFill>
              </a:ln>
              <a:effectLst/>
            </c:spPr>
            <c:extLst>
              <c:ext xmlns:c16="http://schemas.microsoft.com/office/drawing/2014/chart" uri="{C3380CC4-5D6E-409C-BE32-E72D297353CC}">
                <c16:uniqueId val="{00000004-AC27-48C3-975D-7908F8BE7530}"/>
              </c:ext>
            </c:extLst>
          </c:dPt>
          <c:cat>
            <c:strRef>
              <c:f>Sheet1!$A$2:$A$4</c:f>
              <c:strCache>
                <c:ptCount val="3"/>
                <c:pt idx="0">
                  <c:v>ORR</c:v>
                </c:pt>
                <c:pt idx="1">
                  <c:v>SD</c:v>
                </c:pt>
                <c:pt idx="2">
                  <c:v>PD</c:v>
                </c:pt>
              </c:strCache>
            </c:strRef>
          </c:cat>
          <c:val>
            <c:numRef>
              <c:f>Sheet1!$C$2:$C$4</c:f>
              <c:numCache>
                <c:formatCode>General</c:formatCode>
                <c:ptCount val="3"/>
                <c:pt idx="0">
                  <c:v>17.5</c:v>
                </c:pt>
                <c:pt idx="1">
                  <c:v>15.9</c:v>
                </c:pt>
                <c:pt idx="2">
                  <c:v>41.8</c:v>
                </c:pt>
              </c:numCache>
            </c:numRef>
          </c:val>
          <c:extLst>
            <c:ext xmlns:c16="http://schemas.microsoft.com/office/drawing/2014/chart" uri="{C3380CC4-5D6E-409C-BE32-E72D297353CC}">
              <c16:uniqueId val="{00000005-AC27-48C3-975D-7908F8BE7530}"/>
            </c:ext>
          </c:extLst>
        </c:ser>
        <c:dLbls>
          <c:showLegendKey val="0"/>
          <c:showVal val="0"/>
          <c:showCatName val="0"/>
          <c:showSerName val="0"/>
          <c:showPercent val="0"/>
          <c:showBubbleSize val="0"/>
        </c:dLbls>
        <c:gapWidth val="100"/>
        <c:overlap val="100"/>
        <c:axId val="1167686784"/>
        <c:axId val="1167685952"/>
      </c:barChart>
      <c:catAx>
        <c:axId val="116768678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67685952"/>
        <c:crosses val="autoZero"/>
        <c:auto val="1"/>
        <c:lblAlgn val="ctr"/>
        <c:lblOffset val="100"/>
        <c:noMultiLvlLbl val="0"/>
      </c:catAx>
      <c:valAx>
        <c:axId val="1167685952"/>
        <c:scaling>
          <c:orientation val="minMax"/>
          <c:max val="80"/>
        </c:scaling>
        <c:delete val="0"/>
        <c:axPos val="l"/>
        <c:majorGridlines>
          <c:spPr>
            <a:ln w="9525" cap="flat" cmpd="sng" algn="ctr">
              <a:no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solidFill>
                      <a:schemeClr val="tx1"/>
                    </a:solidFill>
                  </a:rPr>
                  <a:t>Response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67686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72089279906505"/>
          <c:y val="6.3188228424385678E-2"/>
          <c:w val="0.65730925487991099"/>
          <c:h val="0.56985340129626882"/>
        </c:manualLayout>
      </c:layout>
      <c:scatterChart>
        <c:scatterStyle val="lineMarker"/>
        <c:varyColors val="0"/>
        <c:ser>
          <c:idx val="0"/>
          <c:order val="0"/>
          <c:tx>
            <c:strRef>
              <c:f>Sheet1!$C$2</c:f>
              <c:strCache>
                <c:ptCount val="1"/>
                <c:pt idx="0">
                  <c:v>Mean</c:v>
                </c:pt>
              </c:strCache>
            </c:strRef>
          </c:tx>
          <c:spPr>
            <a:ln w="28575">
              <a:noFill/>
            </a:ln>
          </c:spPr>
          <c:marker>
            <c:symbol val="circle"/>
            <c:size val="7"/>
            <c:spPr>
              <a:solidFill>
                <a:srgbClr val="33D6F1"/>
              </a:solidFill>
              <a:ln>
                <a:noFill/>
              </a:ln>
            </c:spPr>
          </c:marker>
          <c:errBars>
            <c:errDir val="x"/>
            <c:errBarType val="both"/>
            <c:errValType val="cust"/>
            <c:noEndCap val="1"/>
            <c:plus>
              <c:numRef>
                <c:f>Sheet1!$D$3:$D$11</c:f>
                <c:numCache>
                  <c:formatCode>General</c:formatCode>
                  <c:ptCount val="9"/>
                  <c:pt idx="0">
                    <c:v>0.13</c:v>
                  </c:pt>
                  <c:pt idx="1">
                    <c:v>0.25</c:v>
                  </c:pt>
                  <c:pt idx="2">
                    <c:v>0.45</c:v>
                  </c:pt>
                  <c:pt idx="3">
                    <c:v>0.4</c:v>
                  </c:pt>
                  <c:pt idx="4">
                    <c:v>0.26</c:v>
                  </c:pt>
                  <c:pt idx="5">
                    <c:v>0.41</c:v>
                  </c:pt>
                  <c:pt idx="7">
                    <c:v>0.33</c:v>
                  </c:pt>
                  <c:pt idx="8">
                    <c:v>0.47</c:v>
                  </c:pt>
                </c:numCache>
              </c:numRef>
            </c:plus>
            <c:minus>
              <c:numRef>
                <c:f>Sheet1!$B$3:$B$11</c:f>
                <c:numCache>
                  <c:formatCode>General</c:formatCode>
                  <c:ptCount val="9"/>
                  <c:pt idx="0">
                    <c:v>0.17</c:v>
                  </c:pt>
                  <c:pt idx="1">
                    <c:v>0.19</c:v>
                  </c:pt>
                  <c:pt idx="2">
                    <c:v>0.28999999999999998</c:v>
                  </c:pt>
                  <c:pt idx="3">
                    <c:v>0.27</c:v>
                  </c:pt>
                  <c:pt idx="4">
                    <c:v>0.19</c:v>
                  </c:pt>
                  <c:pt idx="5">
                    <c:v>0.27</c:v>
                  </c:pt>
                  <c:pt idx="7">
                    <c:v>0.24</c:v>
                  </c:pt>
                  <c:pt idx="8">
                    <c:v>0.31</c:v>
                  </c:pt>
                </c:numCache>
              </c:numRef>
            </c:minus>
            <c:spPr>
              <a:ln w="12700">
                <a:solidFill>
                  <a:srgbClr val="595454"/>
                </a:solidFill>
              </a:ln>
            </c:spPr>
          </c:errBars>
          <c:xVal>
            <c:numRef>
              <c:f>Sheet1!$C$3:$C$11</c:f>
              <c:numCache>
                <c:formatCode>General</c:formatCode>
                <c:ptCount val="9"/>
                <c:pt idx="0">
                  <c:v>0.81</c:v>
                </c:pt>
                <c:pt idx="1">
                  <c:v>0.78</c:v>
                </c:pt>
                <c:pt idx="2">
                  <c:v>0.88</c:v>
                </c:pt>
                <c:pt idx="3">
                  <c:v>0.84</c:v>
                </c:pt>
                <c:pt idx="4">
                  <c:v>0.78</c:v>
                </c:pt>
                <c:pt idx="5">
                  <c:v>0.8</c:v>
                </c:pt>
                <c:pt idx="7">
                  <c:v>0.75</c:v>
                </c:pt>
                <c:pt idx="8">
                  <c:v>0.87</c:v>
                </c:pt>
              </c:numCache>
            </c:numRef>
          </c:xVal>
          <c:yVal>
            <c:numRef>
              <c:f>Sheet1!$A$3:$A$11</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0-3B1A-4EEF-ABDB-38AE36A30C73}"/>
            </c:ext>
          </c:extLst>
        </c:ser>
        <c:dLbls>
          <c:showLegendKey val="0"/>
          <c:showVal val="0"/>
          <c:showCatName val="0"/>
          <c:showSerName val="0"/>
          <c:showPercent val="0"/>
          <c:showBubbleSize val="0"/>
        </c:dLbls>
        <c:axId val="678227600"/>
        <c:axId val="678228776"/>
      </c:scatterChart>
      <c:valAx>
        <c:axId val="678227600"/>
        <c:scaling>
          <c:orientation val="minMax"/>
          <c:max val="1.5"/>
          <c:min val="0"/>
        </c:scaling>
        <c:delete val="0"/>
        <c:axPos val="b"/>
        <c:numFmt formatCode="#,##0.0" sourceLinked="0"/>
        <c:majorTickMark val="out"/>
        <c:minorTickMark val="none"/>
        <c:tickLblPos val="nextTo"/>
        <c:spPr>
          <a:ln w="12700" cap="sq">
            <a:solidFill>
              <a:schemeClr val="tx1"/>
            </a:solidFill>
          </a:ln>
        </c:spPr>
        <c:txPr>
          <a:bodyPr/>
          <a:lstStyle/>
          <a:p>
            <a:pPr>
              <a:defRPr sz="1000"/>
            </a:pPr>
            <a:endParaRPr lang="en-US"/>
          </a:p>
        </c:txPr>
        <c:crossAx val="678228776"/>
        <c:crosses val="max"/>
        <c:crossBetween val="midCat"/>
        <c:majorUnit val="0.5"/>
      </c:valAx>
      <c:valAx>
        <c:axId val="678228776"/>
        <c:scaling>
          <c:orientation val="maxMin"/>
          <c:max val="10"/>
          <c:min val="6"/>
        </c:scaling>
        <c:delete val="0"/>
        <c:axPos val="l"/>
        <c:numFmt formatCode="General" sourceLinked="1"/>
        <c:majorTickMark val="none"/>
        <c:minorTickMark val="none"/>
        <c:tickLblPos val="none"/>
        <c:spPr>
          <a:ln w="12700">
            <a:noFill/>
            <a:prstDash val="sysDash"/>
          </a:ln>
        </c:spPr>
        <c:crossAx val="678227600"/>
        <c:crossesAt val="1"/>
        <c:crossBetween val="midCat"/>
        <c:majorUnit val="1"/>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72089279906505"/>
          <c:y val="0.23184036631033442"/>
          <c:w val="0.65730925487991099"/>
          <c:h val="0.62931429213722434"/>
        </c:manualLayout>
      </c:layout>
      <c:scatterChart>
        <c:scatterStyle val="lineMarker"/>
        <c:varyColors val="0"/>
        <c:ser>
          <c:idx val="0"/>
          <c:order val="0"/>
          <c:tx>
            <c:strRef>
              <c:f>Sheet1!$C$2</c:f>
              <c:strCache>
                <c:ptCount val="1"/>
                <c:pt idx="0">
                  <c:v>Mean</c:v>
                </c:pt>
              </c:strCache>
            </c:strRef>
          </c:tx>
          <c:spPr>
            <a:ln w="28575">
              <a:noFill/>
            </a:ln>
          </c:spPr>
          <c:marker>
            <c:symbol val="circle"/>
            <c:size val="7"/>
            <c:spPr>
              <a:solidFill>
                <a:srgbClr val="33D6F1"/>
              </a:solidFill>
              <a:ln>
                <a:noFill/>
              </a:ln>
            </c:spPr>
          </c:marker>
          <c:errBars>
            <c:errDir val="x"/>
            <c:errBarType val="both"/>
            <c:errValType val="cust"/>
            <c:noEndCap val="1"/>
            <c:plus>
              <c:numRef>
                <c:f>Sheet1!$D$3:$D$11</c:f>
                <c:numCache>
                  <c:formatCode>General</c:formatCode>
                  <c:ptCount val="9"/>
                  <c:pt idx="0">
                    <c:v>0.15999999999999992</c:v>
                  </c:pt>
                  <c:pt idx="1">
                    <c:v>0.19999999999999996</c:v>
                  </c:pt>
                  <c:pt idx="2">
                    <c:v>0.31000000000000005</c:v>
                  </c:pt>
                  <c:pt idx="3">
                    <c:v>0.35000000000000009</c:v>
                  </c:pt>
                  <c:pt idx="4">
                    <c:v>0.17999999999999994</c:v>
                  </c:pt>
                  <c:pt idx="5">
                    <c:v>0.37000000000000011</c:v>
                  </c:pt>
                  <c:pt idx="7">
                    <c:v>0.22999999999999998</c:v>
                  </c:pt>
                  <c:pt idx="8">
                    <c:v>0.34000000000000008</c:v>
                  </c:pt>
                </c:numCache>
              </c:numRef>
            </c:plus>
            <c:minus>
              <c:numRef>
                <c:f>Sheet1!$B$3:$B$11</c:f>
                <c:numCache>
                  <c:formatCode>General</c:formatCode>
                  <c:ptCount val="9"/>
                  <c:pt idx="0">
                    <c:v>0.14000000000000001</c:v>
                  </c:pt>
                  <c:pt idx="1">
                    <c:v>0.16000000000000003</c:v>
                  </c:pt>
                  <c:pt idx="2">
                    <c:v>0.21999999999999997</c:v>
                  </c:pt>
                  <c:pt idx="3">
                    <c:v>0.26</c:v>
                  </c:pt>
                  <c:pt idx="4">
                    <c:v>0.15000000000000002</c:v>
                  </c:pt>
                  <c:pt idx="5">
                    <c:v>0.27</c:v>
                  </c:pt>
                  <c:pt idx="7">
                    <c:v>0.18000000000000005</c:v>
                  </c:pt>
                  <c:pt idx="8">
                    <c:v>0.22999999999999998</c:v>
                  </c:pt>
                </c:numCache>
              </c:numRef>
            </c:minus>
            <c:spPr>
              <a:ln w="12700">
                <a:solidFill>
                  <a:srgbClr val="595454"/>
                </a:solidFill>
              </a:ln>
            </c:spPr>
          </c:errBars>
          <c:xVal>
            <c:numRef>
              <c:f>Sheet1!$C$3:$C$11</c:f>
              <c:numCache>
                <c:formatCode>General</c:formatCode>
                <c:ptCount val="9"/>
                <c:pt idx="0">
                  <c:v>0.78</c:v>
                </c:pt>
                <c:pt idx="1">
                  <c:v>0.8</c:v>
                </c:pt>
                <c:pt idx="2">
                  <c:v>0.72</c:v>
                </c:pt>
                <c:pt idx="3">
                  <c:v>0.96</c:v>
                </c:pt>
                <c:pt idx="4">
                  <c:v>0.68</c:v>
                </c:pt>
                <c:pt idx="5">
                  <c:v>0.97</c:v>
                </c:pt>
                <c:pt idx="7">
                  <c:v>0.66</c:v>
                </c:pt>
                <c:pt idx="8">
                  <c:v>0.72</c:v>
                </c:pt>
              </c:numCache>
            </c:numRef>
          </c:xVal>
          <c:yVal>
            <c:numRef>
              <c:f>Sheet1!$A$3:$A$11</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0-3B1A-4EEF-ABDB-38AE36A30C73}"/>
            </c:ext>
          </c:extLst>
        </c:ser>
        <c:dLbls>
          <c:showLegendKey val="0"/>
          <c:showVal val="0"/>
          <c:showCatName val="0"/>
          <c:showSerName val="0"/>
          <c:showPercent val="0"/>
          <c:showBubbleSize val="0"/>
        </c:dLbls>
        <c:axId val="678227600"/>
        <c:axId val="678228776"/>
      </c:scatterChart>
      <c:valAx>
        <c:axId val="678227600"/>
        <c:scaling>
          <c:orientation val="minMax"/>
          <c:max val="1.5"/>
          <c:min val="0"/>
        </c:scaling>
        <c:delete val="1"/>
        <c:axPos val="b"/>
        <c:numFmt formatCode="#,##0.0" sourceLinked="0"/>
        <c:majorTickMark val="out"/>
        <c:minorTickMark val="none"/>
        <c:tickLblPos val="nextTo"/>
        <c:crossAx val="678228776"/>
        <c:crosses val="max"/>
        <c:crossBetween val="midCat"/>
        <c:majorUnit val="0.5"/>
      </c:valAx>
      <c:valAx>
        <c:axId val="678228776"/>
        <c:scaling>
          <c:orientation val="maxMin"/>
          <c:max val="5"/>
        </c:scaling>
        <c:delete val="0"/>
        <c:axPos val="l"/>
        <c:numFmt formatCode="General" sourceLinked="1"/>
        <c:majorTickMark val="none"/>
        <c:minorTickMark val="none"/>
        <c:tickLblPos val="none"/>
        <c:spPr>
          <a:ln w="12700">
            <a:noFill/>
            <a:prstDash val="sysDash"/>
          </a:ln>
        </c:spPr>
        <c:crossAx val="678227600"/>
        <c:crossesAt val="1"/>
        <c:crossBetween val="midCat"/>
        <c:majorUnit val="1"/>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72081091016606"/>
          <c:y val="0.22683160097099053"/>
          <c:w val="0.65730925487991099"/>
          <c:h val="0.62931429213722434"/>
        </c:manualLayout>
      </c:layout>
      <c:scatterChart>
        <c:scatterStyle val="lineMarker"/>
        <c:varyColors val="0"/>
        <c:ser>
          <c:idx val="0"/>
          <c:order val="0"/>
          <c:tx>
            <c:strRef>
              <c:f>Sheet1!$C$2</c:f>
              <c:strCache>
                <c:ptCount val="1"/>
                <c:pt idx="0">
                  <c:v>Mean</c:v>
                </c:pt>
              </c:strCache>
            </c:strRef>
          </c:tx>
          <c:spPr>
            <a:ln w="28575">
              <a:noFill/>
            </a:ln>
          </c:spPr>
          <c:marker>
            <c:symbol val="circle"/>
            <c:size val="7"/>
            <c:spPr>
              <a:solidFill>
                <a:srgbClr val="33D6F1"/>
              </a:solidFill>
              <a:ln>
                <a:noFill/>
              </a:ln>
            </c:spPr>
          </c:marker>
          <c:errBars>
            <c:errDir val="x"/>
            <c:errBarType val="both"/>
            <c:errValType val="cust"/>
            <c:noEndCap val="1"/>
            <c:plus>
              <c:numRef>
                <c:f>Sheet1!$D$3:$D$11</c:f>
                <c:numCache>
                  <c:formatCode>General</c:formatCode>
                  <c:ptCount val="9"/>
                  <c:pt idx="0">
                    <c:v>0.19999999999999996</c:v>
                  </c:pt>
                  <c:pt idx="1">
                    <c:v>0.25</c:v>
                  </c:pt>
                  <c:pt idx="2">
                    <c:v>0.45000000000000007</c:v>
                  </c:pt>
                  <c:pt idx="3">
                    <c:v>0.4</c:v>
                  </c:pt>
                  <c:pt idx="4">
                    <c:v>0.26</c:v>
                  </c:pt>
                  <c:pt idx="5">
                    <c:v>0.40999999999999992</c:v>
                  </c:pt>
                  <c:pt idx="7">
                    <c:v>0.33000000000000007</c:v>
                  </c:pt>
                  <c:pt idx="8">
                    <c:v>0.47000000000000008</c:v>
                  </c:pt>
                </c:numCache>
              </c:numRef>
            </c:plus>
            <c:minus>
              <c:numRef>
                <c:f>Sheet1!$B$3:$B$11</c:f>
                <c:numCache>
                  <c:formatCode>General</c:formatCode>
                  <c:ptCount val="9"/>
                  <c:pt idx="0">
                    <c:v>0.17000000000000004</c:v>
                  </c:pt>
                  <c:pt idx="1">
                    <c:v>0.19000000000000006</c:v>
                  </c:pt>
                  <c:pt idx="2">
                    <c:v>0.29000000000000004</c:v>
                  </c:pt>
                  <c:pt idx="3">
                    <c:v>0.27</c:v>
                  </c:pt>
                  <c:pt idx="4">
                    <c:v>0.19000000000000006</c:v>
                  </c:pt>
                  <c:pt idx="5">
                    <c:v>0.27</c:v>
                  </c:pt>
                  <c:pt idx="7">
                    <c:v>0.24</c:v>
                  </c:pt>
                  <c:pt idx="8">
                    <c:v>0.30999999999999994</c:v>
                  </c:pt>
                </c:numCache>
              </c:numRef>
            </c:minus>
            <c:spPr>
              <a:ln w="12700">
                <a:solidFill>
                  <a:srgbClr val="595454"/>
                </a:solidFill>
              </a:ln>
            </c:spPr>
          </c:errBars>
          <c:xVal>
            <c:numRef>
              <c:f>Sheet1!$C$3:$C$11</c:f>
              <c:numCache>
                <c:formatCode>General</c:formatCode>
                <c:ptCount val="9"/>
                <c:pt idx="0">
                  <c:v>0.81</c:v>
                </c:pt>
                <c:pt idx="1">
                  <c:v>0.78</c:v>
                </c:pt>
                <c:pt idx="2">
                  <c:v>0.88</c:v>
                </c:pt>
                <c:pt idx="3">
                  <c:v>0.84</c:v>
                </c:pt>
                <c:pt idx="4">
                  <c:v>0.78</c:v>
                </c:pt>
                <c:pt idx="5">
                  <c:v>0.8</c:v>
                </c:pt>
                <c:pt idx="7">
                  <c:v>0.75</c:v>
                </c:pt>
                <c:pt idx="8">
                  <c:v>0.87</c:v>
                </c:pt>
              </c:numCache>
            </c:numRef>
          </c:xVal>
          <c:yVal>
            <c:numRef>
              <c:f>Sheet1!$A$3:$A$11</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0-3B1A-4EEF-ABDB-38AE36A30C73}"/>
            </c:ext>
          </c:extLst>
        </c:ser>
        <c:dLbls>
          <c:showLegendKey val="0"/>
          <c:showVal val="0"/>
          <c:showCatName val="0"/>
          <c:showSerName val="0"/>
          <c:showPercent val="0"/>
          <c:showBubbleSize val="0"/>
        </c:dLbls>
        <c:axId val="678227600"/>
        <c:axId val="678228776"/>
      </c:scatterChart>
      <c:valAx>
        <c:axId val="678227600"/>
        <c:scaling>
          <c:orientation val="minMax"/>
          <c:max val="1.5"/>
          <c:min val="0"/>
        </c:scaling>
        <c:delete val="1"/>
        <c:axPos val="b"/>
        <c:numFmt formatCode="#,##0.0" sourceLinked="0"/>
        <c:majorTickMark val="out"/>
        <c:minorTickMark val="none"/>
        <c:tickLblPos val="nextTo"/>
        <c:crossAx val="678228776"/>
        <c:crosses val="max"/>
        <c:crossBetween val="midCat"/>
        <c:majorUnit val="0.5"/>
      </c:valAx>
      <c:valAx>
        <c:axId val="678228776"/>
        <c:scaling>
          <c:orientation val="maxMin"/>
          <c:max val="5"/>
        </c:scaling>
        <c:delete val="0"/>
        <c:axPos val="l"/>
        <c:numFmt formatCode="General" sourceLinked="1"/>
        <c:majorTickMark val="none"/>
        <c:minorTickMark val="none"/>
        <c:tickLblPos val="none"/>
        <c:spPr>
          <a:ln w="12700">
            <a:noFill/>
            <a:prstDash val="sysDash"/>
          </a:ln>
        </c:spPr>
        <c:crossAx val="678227600"/>
        <c:crossesAt val="1"/>
        <c:crossBetween val="midCat"/>
        <c:majorUnit val="1"/>
      </c:valAx>
    </c:plotArea>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72089279906505"/>
          <c:y val="6.3188228424385678E-2"/>
          <c:w val="0.65730925487991099"/>
          <c:h val="0.56985340129626882"/>
        </c:manualLayout>
      </c:layout>
      <c:scatterChart>
        <c:scatterStyle val="lineMarker"/>
        <c:varyColors val="0"/>
        <c:ser>
          <c:idx val="0"/>
          <c:order val="0"/>
          <c:tx>
            <c:strRef>
              <c:f>Sheet1!$C$2</c:f>
              <c:strCache>
                <c:ptCount val="1"/>
                <c:pt idx="0">
                  <c:v>Mean</c:v>
                </c:pt>
              </c:strCache>
            </c:strRef>
          </c:tx>
          <c:spPr>
            <a:ln w="28575">
              <a:noFill/>
            </a:ln>
          </c:spPr>
          <c:marker>
            <c:symbol val="circle"/>
            <c:size val="7"/>
            <c:spPr>
              <a:solidFill>
                <a:srgbClr val="33D6F1"/>
              </a:solidFill>
              <a:ln>
                <a:noFill/>
              </a:ln>
            </c:spPr>
          </c:marker>
          <c:errBars>
            <c:errDir val="x"/>
            <c:errBarType val="both"/>
            <c:errValType val="cust"/>
            <c:noEndCap val="1"/>
            <c:plus>
              <c:numRef>
                <c:f>Sheet1!$D$3:$D$11</c:f>
                <c:numCache>
                  <c:formatCode>General</c:formatCode>
                  <c:ptCount val="9"/>
                  <c:pt idx="0">
                    <c:v>0.15999999999999992</c:v>
                  </c:pt>
                  <c:pt idx="1">
                    <c:v>0.19999999999999996</c:v>
                  </c:pt>
                  <c:pt idx="2">
                    <c:v>0.31000000000000005</c:v>
                  </c:pt>
                  <c:pt idx="3">
                    <c:v>0.35000000000000009</c:v>
                  </c:pt>
                  <c:pt idx="4">
                    <c:v>0.17999999999999994</c:v>
                  </c:pt>
                  <c:pt idx="5">
                    <c:v>0.37000000000000011</c:v>
                  </c:pt>
                  <c:pt idx="7">
                    <c:v>0.22999999999999998</c:v>
                  </c:pt>
                  <c:pt idx="8">
                    <c:v>0.34000000000000008</c:v>
                  </c:pt>
                </c:numCache>
              </c:numRef>
            </c:plus>
            <c:minus>
              <c:numRef>
                <c:f>Sheet1!$B$3:$B$11</c:f>
                <c:numCache>
                  <c:formatCode>General</c:formatCode>
                  <c:ptCount val="9"/>
                  <c:pt idx="0">
                    <c:v>0.14000000000000001</c:v>
                  </c:pt>
                  <c:pt idx="1">
                    <c:v>0.16000000000000003</c:v>
                  </c:pt>
                  <c:pt idx="2">
                    <c:v>0.21999999999999997</c:v>
                  </c:pt>
                  <c:pt idx="3">
                    <c:v>0.26</c:v>
                  </c:pt>
                  <c:pt idx="4">
                    <c:v>0.15000000000000002</c:v>
                  </c:pt>
                  <c:pt idx="5">
                    <c:v>0.27</c:v>
                  </c:pt>
                  <c:pt idx="7">
                    <c:v>0.18000000000000005</c:v>
                  </c:pt>
                  <c:pt idx="8">
                    <c:v>0.22999999999999998</c:v>
                  </c:pt>
                </c:numCache>
              </c:numRef>
            </c:minus>
            <c:spPr>
              <a:ln w="12700">
                <a:solidFill>
                  <a:srgbClr val="595454"/>
                </a:solidFill>
              </a:ln>
            </c:spPr>
          </c:errBars>
          <c:xVal>
            <c:numRef>
              <c:f>Sheet1!$C$3:$C$11</c:f>
              <c:numCache>
                <c:formatCode>General</c:formatCode>
                <c:ptCount val="9"/>
                <c:pt idx="0">
                  <c:v>0.78</c:v>
                </c:pt>
                <c:pt idx="1">
                  <c:v>0.8</c:v>
                </c:pt>
                <c:pt idx="2">
                  <c:v>0.72</c:v>
                </c:pt>
                <c:pt idx="3">
                  <c:v>0.96</c:v>
                </c:pt>
                <c:pt idx="4">
                  <c:v>0.68</c:v>
                </c:pt>
                <c:pt idx="5">
                  <c:v>0.97</c:v>
                </c:pt>
                <c:pt idx="7">
                  <c:v>0.66</c:v>
                </c:pt>
                <c:pt idx="8">
                  <c:v>0.72</c:v>
                </c:pt>
              </c:numCache>
            </c:numRef>
          </c:xVal>
          <c:yVal>
            <c:numRef>
              <c:f>Sheet1!$A$3:$A$11</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0-3B1A-4EEF-ABDB-38AE36A30C73}"/>
            </c:ext>
          </c:extLst>
        </c:ser>
        <c:dLbls>
          <c:showLegendKey val="0"/>
          <c:showVal val="0"/>
          <c:showCatName val="0"/>
          <c:showSerName val="0"/>
          <c:showPercent val="0"/>
          <c:showBubbleSize val="0"/>
        </c:dLbls>
        <c:axId val="678227600"/>
        <c:axId val="678228776"/>
      </c:scatterChart>
      <c:valAx>
        <c:axId val="678227600"/>
        <c:scaling>
          <c:orientation val="minMax"/>
          <c:max val="1.5"/>
          <c:min val="0"/>
        </c:scaling>
        <c:delete val="0"/>
        <c:axPos val="b"/>
        <c:numFmt formatCode="#,##0.0" sourceLinked="0"/>
        <c:majorTickMark val="out"/>
        <c:minorTickMark val="none"/>
        <c:tickLblPos val="nextTo"/>
        <c:spPr>
          <a:ln w="12700" cap="sq">
            <a:solidFill>
              <a:schemeClr val="tx1"/>
            </a:solidFill>
          </a:ln>
        </c:spPr>
        <c:txPr>
          <a:bodyPr/>
          <a:lstStyle/>
          <a:p>
            <a:pPr>
              <a:defRPr sz="1000"/>
            </a:pPr>
            <a:endParaRPr lang="en-US"/>
          </a:p>
        </c:txPr>
        <c:crossAx val="678228776"/>
        <c:crosses val="max"/>
        <c:crossBetween val="midCat"/>
        <c:majorUnit val="0.5"/>
      </c:valAx>
      <c:valAx>
        <c:axId val="678228776"/>
        <c:scaling>
          <c:orientation val="maxMin"/>
          <c:max val="10"/>
          <c:min val="6"/>
        </c:scaling>
        <c:delete val="0"/>
        <c:axPos val="l"/>
        <c:numFmt formatCode="General" sourceLinked="1"/>
        <c:majorTickMark val="none"/>
        <c:minorTickMark val="none"/>
        <c:tickLblPos val="none"/>
        <c:spPr>
          <a:ln w="12700">
            <a:noFill/>
            <a:prstDash val="sysDash"/>
          </a:ln>
        </c:spPr>
        <c:crossAx val="678227600"/>
        <c:crossesAt val="1"/>
        <c:crossBetween val="midCat"/>
        <c:majorUnit val="1"/>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72089279906505"/>
          <c:y val="0.23184036631033442"/>
          <c:w val="0.65730925487991099"/>
          <c:h val="0.62931429213722434"/>
        </c:manualLayout>
      </c:layout>
      <c:scatterChart>
        <c:scatterStyle val="lineMarker"/>
        <c:varyColors val="0"/>
        <c:ser>
          <c:idx val="0"/>
          <c:order val="0"/>
          <c:tx>
            <c:strRef>
              <c:f>Sheet1!$C$2</c:f>
              <c:strCache>
                <c:ptCount val="1"/>
                <c:pt idx="0">
                  <c:v>Mean</c:v>
                </c:pt>
              </c:strCache>
            </c:strRef>
          </c:tx>
          <c:spPr>
            <a:ln w="28575">
              <a:noFill/>
            </a:ln>
          </c:spPr>
          <c:marker>
            <c:symbol val="circle"/>
            <c:size val="7"/>
            <c:spPr>
              <a:solidFill>
                <a:srgbClr val="33D6F1"/>
              </a:solidFill>
              <a:ln>
                <a:noFill/>
              </a:ln>
            </c:spPr>
          </c:marker>
          <c:errBars>
            <c:errDir val="x"/>
            <c:errBarType val="both"/>
            <c:errValType val="cust"/>
            <c:noEndCap val="1"/>
            <c:plus>
              <c:numRef>
                <c:f>Sheet1!$D$3:$D$11</c:f>
                <c:numCache>
                  <c:formatCode>General</c:formatCode>
                  <c:ptCount val="9"/>
                  <c:pt idx="0">
                    <c:v>7</c:v>
                  </c:pt>
                  <c:pt idx="1">
                    <c:v>8.1000000000000014</c:v>
                  </c:pt>
                  <c:pt idx="2">
                    <c:v>12.9</c:v>
                  </c:pt>
                  <c:pt idx="3">
                    <c:v>11.2</c:v>
                  </c:pt>
                  <c:pt idx="4">
                    <c:v>8.5</c:v>
                  </c:pt>
                  <c:pt idx="5">
                    <c:v>11.400000000000002</c:v>
                  </c:pt>
                  <c:pt idx="7">
                    <c:v>10.8</c:v>
                  </c:pt>
                  <c:pt idx="8">
                    <c:v>13.399999999999999</c:v>
                  </c:pt>
                </c:numCache>
              </c:numRef>
            </c:plus>
            <c:minus>
              <c:numRef>
                <c:f>Sheet1!$B$3:$B$11</c:f>
                <c:numCache>
                  <c:formatCode>General</c:formatCode>
                  <c:ptCount val="9"/>
                  <c:pt idx="0">
                    <c:v>7.1</c:v>
                  </c:pt>
                  <c:pt idx="1">
                    <c:v>8.2999999999999989</c:v>
                  </c:pt>
                  <c:pt idx="2">
                    <c:v>13.1</c:v>
                  </c:pt>
                  <c:pt idx="3">
                    <c:v>11.4</c:v>
                  </c:pt>
                  <c:pt idx="4">
                    <c:v>8.8000000000000007</c:v>
                  </c:pt>
                  <c:pt idx="5">
                    <c:v>11.799999999999999</c:v>
                  </c:pt>
                  <c:pt idx="7">
                    <c:v>11.4</c:v>
                  </c:pt>
                  <c:pt idx="8">
                    <c:v>13.7</c:v>
                  </c:pt>
                </c:numCache>
              </c:numRef>
            </c:minus>
            <c:spPr>
              <a:ln w="12700">
                <a:solidFill>
                  <a:srgbClr val="595454"/>
                </a:solidFill>
              </a:ln>
            </c:spPr>
          </c:errBars>
          <c:xVal>
            <c:numRef>
              <c:f>Sheet1!$C$3:$C$11</c:f>
              <c:numCache>
                <c:formatCode>General</c:formatCode>
                <c:ptCount val="9"/>
                <c:pt idx="0">
                  <c:v>10.5</c:v>
                </c:pt>
                <c:pt idx="1">
                  <c:v>11.7</c:v>
                </c:pt>
                <c:pt idx="2">
                  <c:v>6.6</c:v>
                </c:pt>
                <c:pt idx="3">
                  <c:v>7.8</c:v>
                </c:pt>
                <c:pt idx="4">
                  <c:v>12.3</c:v>
                </c:pt>
                <c:pt idx="5">
                  <c:v>10.199999999999999</c:v>
                </c:pt>
                <c:pt idx="7">
                  <c:v>14</c:v>
                </c:pt>
                <c:pt idx="8">
                  <c:v>9</c:v>
                </c:pt>
              </c:numCache>
            </c:numRef>
          </c:xVal>
          <c:yVal>
            <c:numRef>
              <c:f>Sheet1!$A$3:$A$11</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0-90E3-6143-9831-C7384F92EC74}"/>
            </c:ext>
          </c:extLst>
        </c:ser>
        <c:dLbls>
          <c:showLegendKey val="0"/>
          <c:showVal val="0"/>
          <c:showCatName val="0"/>
          <c:showSerName val="0"/>
          <c:showPercent val="0"/>
          <c:showBubbleSize val="0"/>
        </c:dLbls>
        <c:axId val="678227600"/>
        <c:axId val="678228776"/>
      </c:scatterChart>
      <c:valAx>
        <c:axId val="678227600"/>
        <c:scaling>
          <c:orientation val="maxMin"/>
          <c:max val="50"/>
          <c:min val="-50"/>
        </c:scaling>
        <c:delete val="1"/>
        <c:axPos val="b"/>
        <c:numFmt formatCode="#,##0.0" sourceLinked="0"/>
        <c:majorTickMark val="out"/>
        <c:minorTickMark val="none"/>
        <c:tickLblPos val="nextTo"/>
        <c:crossAx val="678228776"/>
        <c:crosses val="max"/>
        <c:crossBetween val="midCat"/>
        <c:majorUnit val="25"/>
      </c:valAx>
      <c:valAx>
        <c:axId val="678228776"/>
        <c:scaling>
          <c:orientation val="maxMin"/>
          <c:max val="5"/>
        </c:scaling>
        <c:delete val="0"/>
        <c:axPos val="r"/>
        <c:numFmt formatCode="General" sourceLinked="1"/>
        <c:majorTickMark val="none"/>
        <c:minorTickMark val="none"/>
        <c:tickLblPos val="none"/>
        <c:spPr>
          <a:ln w="12700">
            <a:noFill/>
            <a:prstDash val="sysDash"/>
          </a:ln>
        </c:spPr>
        <c:crossAx val="678227600"/>
        <c:crossesAt val="1"/>
        <c:crossBetween val="midCat"/>
        <c:majorUnit val="1"/>
      </c:valAx>
    </c:plotArea>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72089279906505"/>
          <c:y val="6.3188228424385678E-2"/>
          <c:w val="0.65730925487991099"/>
          <c:h val="0.56985340129626882"/>
        </c:manualLayout>
      </c:layout>
      <c:scatterChart>
        <c:scatterStyle val="lineMarker"/>
        <c:varyColors val="0"/>
        <c:ser>
          <c:idx val="0"/>
          <c:order val="0"/>
          <c:tx>
            <c:strRef>
              <c:f>Sheet1!$C$2</c:f>
              <c:strCache>
                <c:ptCount val="1"/>
                <c:pt idx="0">
                  <c:v>Mean</c:v>
                </c:pt>
              </c:strCache>
            </c:strRef>
          </c:tx>
          <c:spPr>
            <a:ln w="28575">
              <a:noFill/>
            </a:ln>
          </c:spPr>
          <c:marker>
            <c:symbol val="circle"/>
            <c:size val="7"/>
            <c:spPr>
              <a:solidFill>
                <a:srgbClr val="33D6F1"/>
              </a:solidFill>
              <a:ln>
                <a:noFill/>
              </a:ln>
            </c:spPr>
          </c:marker>
          <c:errBars>
            <c:errDir val="x"/>
            <c:errBarType val="both"/>
            <c:errValType val="cust"/>
            <c:noEndCap val="1"/>
            <c:plus>
              <c:numRef>
                <c:f>Sheet1!$D$3:$D$11</c:f>
                <c:numCache>
                  <c:formatCode>General</c:formatCode>
                  <c:ptCount val="9"/>
                  <c:pt idx="0">
                    <c:v>7</c:v>
                  </c:pt>
                  <c:pt idx="1">
                    <c:v>8.1</c:v>
                  </c:pt>
                  <c:pt idx="2">
                    <c:v>12.9</c:v>
                  </c:pt>
                  <c:pt idx="3">
                    <c:v>11.2</c:v>
                  </c:pt>
                  <c:pt idx="4">
                    <c:v>8.5</c:v>
                  </c:pt>
                  <c:pt idx="5">
                    <c:v>11.4</c:v>
                  </c:pt>
                  <c:pt idx="7">
                    <c:v>10.8</c:v>
                  </c:pt>
                  <c:pt idx="8">
                    <c:v>13.4</c:v>
                  </c:pt>
                </c:numCache>
              </c:numRef>
            </c:plus>
            <c:minus>
              <c:numRef>
                <c:f>Sheet1!$B$3:$B$11</c:f>
                <c:numCache>
                  <c:formatCode>General</c:formatCode>
                  <c:ptCount val="9"/>
                  <c:pt idx="0">
                    <c:v>7.1</c:v>
                  </c:pt>
                  <c:pt idx="1">
                    <c:v>8.3000000000000007</c:v>
                  </c:pt>
                  <c:pt idx="2">
                    <c:v>13.1</c:v>
                  </c:pt>
                  <c:pt idx="3">
                    <c:v>11.4</c:v>
                  </c:pt>
                  <c:pt idx="4">
                    <c:v>8.8000000000000007</c:v>
                  </c:pt>
                  <c:pt idx="5">
                    <c:v>11.8</c:v>
                  </c:pt>
                  <c:pt idx="7">
                    <c:v>11.4</c:v>
                  </c:pt>
                  <c:pt idx="8">
                    <c:v>13.7</c:v>
                  </c:pt>
                </c:numCache>
              </c:numRef>
            </c:minus>
            <c:spPr>
              <a:ln w="12700">
                <a:solidFill>
                  <a:srgbClr val="595454"/>
                </a:solidFill>
              </a:ln>
            </c:spPr>
          </c:errBars>
          <c:xVal>
            <c:numRef>
              <c:f>Sheet1!$C$3:$C$11</c:f>
              <c:numCache>
                <c:formatCode>General</c:formatCode>
                <c:ptCount val="9"/>
                <c:pt idx="0">
                  <c:v>10.5</c:v>
                </c:pt>
                <c:pt idx="1">
                  <c:v>11.7</c:v>
                </c:pt>
                <c:pt idx="2">
                  <c:v>6.6</c:v>
                </c:pt>
                <c:pt idx="3">
                  <c:v>7.8</c:v>
                </c:pt>
                <c:pt idx="4">
                  <c:v>12.3</c:v>
                </c:pt>
                <c:pt idx="5">
                  <c:v>10.199999999999999</c:v>
                </c:pt>
                <c:pt idx="7">
                  <c:v>14</c:v>
                </c:pt>
                <c:pt idx="8">
                  <c:v>9</c:v>
                </c:pt>
              </c:numCache>
            </c:numRef>
          </c:xVal>
          <c:yVal>
            <c:numRef>
              <c:f>Sheet1!$A$3:$A$11</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0-FFBE-C84D-87E3-31000204A669}"/>
            </c:ext>
          </c:extLst>
        </c:ser>
        <c:dLbls>
          <c:showLegendKey val="0"/>
          <c:showVal val="0"/>
          <c:showCatName val="0"/>
          <c:showSerName val="0"/>
          <c:showPercent val="0"/>
          <c:showBubbleSize val="0"/>
        </c:dLbls>
        <c:axId val="678227600"/>
        <c:axId val="678228776"/>
      </c:scatterChart>
      <c:valAx>
        <c:axId val="678227600"/>
        <c:scaling>
          <c:orientation val="maxMin"/>
          <c:max val="50"/>
          <c:min val="-50"/>
        </c:scaling>
        <c:delete val="0"/>
        <c:axPos val="b"/>
        <c:numFmt formatCode="#,##0" sourceLinked="0"/>
        <c:majorTickMark val="out"/>
        <c:minorTickMark val="none"/>
        <c:tickLblPos val="nextTo"/>
        <c:spPr>
          <a:ln w="12700" cap="sq">
            <a:solidFill>
              <a:schemeClr val="tx1"/>
            </a:solidFill>
          </a:ln>
        </c:spPr>
        <c:txPr>
          <a:bodyPr/>
          <a:lstStyle/>
          <a:p>
            <a:pPr>
              <a:defRPr sz="1000"/>
            </a:pPr>
            <a:endParaRPr lang="en-US"/>
          </a:p>
        </c:txPr>
        <c:crossAx val="678228776"/>
        <c:crosses val="max"/>
        <c:crossBetween val="midCat"/>
        <c:majorUnit val="25"/>
      </c:valAx>
      <c:valAx>
        <c:axId val="678228776"/>
        <c:scaling>
          <c:orientation val="maxMin"/>
          <c:max val="10"/>
          <c:min val="6"/>
        </c:scaling>
        <c:delete val="0"/>
        <c:axPos val="r"/>
        <c:numFmt formatCode="General" sourceLinked="1"/>
        <c:majorTickMark val="none"/>
        <c:minorTickMark val="none"/>
        <c:tickLblPos val="none"/>
        <c:spPr>
          <a:ln w="12700">
            <a:noFill/>
            <a:prstDash val="sysDash"/>
          </a:ln>
        </c:spPr>
        <c:crossAx val="678227600"/>
        <c:crossesAt val="1"/>
        <c:crossBetween val="midCat"/>
        <c:majorUnit val="1"/>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72089279906505"/>
          <c:y val="0.10812524912777551"/>
          <c:w val="0.65730925487991099"/>
          <c:h val="0.81321167063364086"/>
        </c:manualLayout>
      </c:layout>
      <c:scatterChart>
        <c:scatterStyle val="lineMarker"/>
        <c:varyColors val="0"/>
        <c:ser>
          <c:idx val="0"/>
          <c:order val="0"/>
          <c:tx>
            <c:strRef>
              <c:f>Sheet1!$C$2</c:f>
              <c:strCache>
                <c:ptCount val="1"/>
                <c:pt idx="0">
                  <c:v>Mean</c:v>
                </c:pt>
              </c:strCache>
            </c:strRef>
          </c:tx>
          <c:spPr>
            <a:ln w="28575">
              <a:noFill/>
            </a:ln>
          </c:spPr>
          <c:marker>
            <c:symbol val="circle"/>
            <c:size val="7"/>
            <c:spPr>
              <a:solidFill>
                <a:srgbClr val="33D6F1"/>
              </a:solidFill>
              <a:ln>
                <a:noFill/>
              </a:ln>
            </c:spPr>
          </c:marker>
          <c:errBars>
            <c:errDir val="x"/>
            <c:errBarType val="both"/>
            <c:errValType val="cust"/>
            <c:noEndCap val="1"/>
            <c:plus>
              <c:numRef>
                <c:f>Sheet1!$D$3:$D$15</c:f>
                <c:numCache>
                  <c:formatCode>General</c:formatCode>
                  <c:ptCount val="13"/>
                  <c:pt idx="0">
                    <c:v>0.19999999999999996</c:v>
                  </c:pt>
                  <c:pt idx="1">
                    <c:v>0.30000000000000004</c:v>
                  </c:pt>
                  <c:pt idx="2">
                    <c:v>0.31999999999999995</c:v>
                  </c:pt>
                  <c:pt idx="3">
                    <c:v>0.54999999999999993</c:v>
                  </c:pt>
                  <c:pt idx="4">
                    <c:v>0.30999999999999994</c:v>
                  </c:pt>
                  <c:pt idx="5">
                    <c:v>0.30000000000000004</c:v>
                  </c:pt>
                  <c:pt idx="7">
                    <c:v>0.28000000000000014</c:v>
                  </c:pt>
                  <c:pt idx="8">
                    <c:v>0.75</c:v>
                  </c:pt>
                  <c:pt idx="9">
                    <c:v>1.21</c:v>
                  </c:pt>
                  <c:pt idx="11">
                    <c:v>0.3899999999999999</c:v>
                  </c:pt>
                  <c:pt idx="12">
                    <c:v>0.26000000000000012</c:v>
                  </c:pt>
                </c:numCache>
              </c:numRef>
            </c:plus>
            <c:minus>
              <c:numRef>
                <c:f>Sheet1!$B$3:$B$15</c:f>
                <c:numCache>
                  <c:formatCode>General</c:formatCode>
                  <c:ptCount val="13"/>
                  <c:pt idx="0">
                    <c:v>0.17000000000000004</c:v>
                  </c:pt>
                  <c:pt idx="1">
                    <c:v>0.21000000000000008</c:v>
                  </c:pt>
                  <c:pt idx="2">
                    <c:v>0.22999999999999998</c:v>
                  </c:pt>
                  <c:pt idx="3">
                    <c:v>0.33999999999999997</c:v>
                  </c:pt>
                  <c:pt idx="4">
                    <c:v>0.22999999999999998</c:v>
                  </c:pt>
                  <c:pt idx="5">
                    <c:v>0.20999999999999996</c:v>
                  </c:pt>
                  <c:pt idx="7">
                    <c:v>0.20999999999999996</c:v>
                  </c:pt>
                  <c:pt idx="8">
                    <c:v>0.44000000000000006</c:v>
                  </c:pt>
                  <c:pt idx="9">
                    <c:v>0.57999999999999985</c:v>
                  </c:pt>
                  <c:pt idx="11">
                    <c:v>0.25</c:v>
                  </c:pt>
                  <c:pt idx="12">
                    <c:v>0.19999999999999996</c:v>
                  </c:pt>
                </c:numCache>
              </c:numRef>
            </c:minus>
            <c:spPr>
              <a:ln w="12700">
                <a:solidFill>
                  <a:srgbClr val="595454"/>
                </a:solidFill>
              </a:ln>
            </c:spPr>
          </c:errBars>
          <c:xVal>
            <c:numRef>
              <c:f>Sheet1!$C$3:$C$15</c:f>
              <c:numCache>
                <c:formatCode>General</c:formatCode>
                <c:ptCount val="13"/>
                <c:pt idx="0">
                  <c:v>0.81</c:v>
                </c:pt>
                <c:pt idx="1">
                  <c:v>0.78</c:v>
                </c:pt>
                <c:pt idx="2">
                  <c:v>0.83</c:v>
                </c:pt>
                <c:pt idx="3">
                  <c:v>0.84</c:v>
                </c:pt>
                <c:pt idx="4">
                  <c:v>0.88</c:v>
                </c:pt>
                <c:pt idx="5">
                  <c:v>0.73</c:v>
                </c:pt>
                <c:pt idx="7">
                  <c:v>0.83</c:v>
                </c:pt>
                <c:pt idx="8">
                  <c:v>1.04</c:v>
                </c:pt>
                <c:pt idx="9">
                  <c:v>1.1299999999999999</c:v>
                </c:pt>
                <c:pt idx="11">
                  <c:v>0.76</c:v>
                </c:pt>
                <c:pt idx="12">
                  <c:v>0.83</c:v>
                </c:pt>
              </c:numCache>
            </c:numRef>
          </c:xVal>
          <c:yVal>
            <c:numRef>
              <c:f>Sheet1!$A$3:$A$16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yVal>
          <c:smooth val="0"/>
          <c:extLst>
            <c:ext xmlns:c16="http://schemas.microsoft.com/office/drawing/2014/chart" uri="{C3380CC4-5D6E-409C-BE32-E72D297353CC}">
              <c16:uniqueId val="{00000000-1775-4801-B1DE-253AF95F8DF8}"/>
            </c:ext>
          </c:extLst>
        </c:ser>
        <c:dLbls>
          <c:showLegendKey val="0"/>
          <c:showVal val="0"/>
          <c:showCatName val="0"/>
          <c:showSerName val="0"/>
          <c:showPercent val="0"/>
          <c:showBubbleSize val="0"/>
        </c:dLbls>
        <c:axId val="678227600"/>
        <c:axId val="678228776"/>
      </c:scatterChart>
      <c:valAx>
        <c:axId val="678227600"/>
        <c:scaling>
          <c:orientation val="minMax"/>
          <c:max val="2.5"/>
          <c:min val="0"/>
        </c:scaling>
        <c:delete val="0"/>
        <c:axPos val="b"/>
        <c:numFmt formatCode="#,##0.0" sourceLinked="0"/>
        <c:majorTickMark val="out"/>
        <c:minorTickMark val="none"/>
        <c:tickLblPos val="nextTo"/>
        <c:spPr>
          <a:ln w="12700" cap="sq">
            <a:solidFill>
              <a:schemeClr val="tx1"/>
            </a:solidFill>
          </a:ln>
        </c:spPr>
        <c:txPr>
          <a:bodyPr/>
          <a:lstStyle/>
          <a:p>
            <a:pPr>
              <a:defRPr sz="1000"/>
            </a:pPr>
            <a:endParaRPr lang="en-US"/>
          </a:p>
        </c:txPr>
        <c:crossAx val="678228776"/>
        <c:crosses val="max"/>
        <c:crossBetween val="midCat"/>
        <c:majorUnit val="0.5"/>
      </c:valAx>
      <c:valAx>
        <c:axId val="678228776"/>
        <c:scaling>
          <c:orientation val="maxMin"/>
          <c:max val="14"/>
          <c:min val="1"/>
        </c:scaling>
        <c:delete val="0"/>
        <c:axPos val="l"/>
        <c:numFmt formatCode="General" sourceLinked="1"/>
        <c:majorTickMark val="none"/>
        <c:minorTickMark val="none"/>
        <c:tickLblPos val="none"/>
        <c:spPr>
          <a:noFill/>
          <a:ln w="12700">
            <a:noFill/>
            <a:prstDash val="sysDash"/>
          </a:ln>
        </c:spPr>
        <c:crossAx val="678227600"/>
        <c:crossesAt val="1"/>
        <c:crossBetween val="midCat"/>
        <c:majorUnit val="1"/>
      </c:valAx>
    </c:plotArea>
    <c:plotVisOnly val="1"/>
    <c:dispBlanksAs val="gap"/>
    <c:showDLblsOverMax val="0"/>
  </c:chart>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5EB48B-405F-A339-9327-CE46CC40E6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FE1172-1765-CA13-3B50-FEE6AE2F2A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503652-A4F2-EA44-9236-DE1518A175AE}" type="datetimeFigureOut">
              <a:rPr lang="en-US" smtClean="0"/>
              <a:t>4/25/24</a:t>
            </a:fld>
            <a:endParaRPr lang="en-US"/>
          </a:p>
        </p:txBody>
      </p:sp>
      <p:sp>
        <p:nvSpPr>
          <p:cNvPr id="4" name="Footer Placeholder 3">
            <a:extLst>
              <a:ext uri="{FF2B5EF4-FFF2-40B4-BE49-F238E27FC236}">
                <a16:creationId xmlns:a16="http://schemas.microsoft.com/office/drawing/2014/main" id="{5E343682-1225-FC5D-4B82-37C5ADEBD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D81DE9-3993-4796-A779-769B386D73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54074C-6720-554B-A424-9FAEA10DEDAE}" type="slidenum">
              <a:rPr lang="en-US" smtClean="0"/>
              <a:t>‹#›</a:t>
            </a:fld>
            <a:endParaRPr lang="en-US"/>
          </a:p>
        </p:txBody>
      </p:sp>
    </p:spTree>
    <p:extLst>
      <p:ext uri="{BB962C8B-B14F-4D97-AF65-F5344CB8AC3E}">
        <p14:creationId xmlns:p14="http://schemas.microsoft.com/office/powerpoint/2010/main" val="3270169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887B2-3E7C-CB42-B4BE-A2F096EE94E5}" type="datetimeFigureOut">
              <a:rPr lang="en-US" smtClean="0"/>
              <a:t>4/25/24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F46ED-BE36-A54E-8550-751080A4D46A}" type="slidenum">
              <a:rPr lang="en-US" smtClean="0"/>
              <a:t>‹#›</a:t>
            </a:fld>
            <a:endParaRPr lang="en-US"/>
          </a:p>
        </p:txBody>
      </p:sp>
    </p:spTree>
    <p:extLst>
      <p:ext uri="{BB962C8B-B14F-4D97-AF65-F5344CB8AC3E}">
        <p14:creationId xmlns:p14="http://schemas.microsoft.com/office/powerpoint/2010/main" val="282852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158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164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769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 rtl="0" eaLnBrk="1" fontAlgn="auto" latinLnBrk="0" hangingPunct="1">
              <a:lnSpc>
                <a:spcPct val="100000"/>
              </a:lnSpc>
              <a:spcAft>
                <a:spcPts val="600"/>
              </a:spcAft>
              <a:buClrTx/>
              <a:buSzTx/>
              <a:buFont typeface="Arial" panose="020B0604020202020204" pitchFamily="34" charset="0"/>
              <a:buNone/>
              <a:tabLst/>
              <a:defRPr/>
            </a:pPr>
            <a:endParaRPr lang="en-US" sz="1200" dirty="0">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1752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39B3B62-59BB-49FF-B232-43DB6C31CF1D}" type="slidenum">
              <a:rPr kumimoji="0" lang="en-US" sz="12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pPr lvl="0">
              <a:spcAft>
                <a:spcPts val="600"/>
              </a:spcAft>
              <a:defRPr/>
            </a:pPr>
            <a:endParaRPr lang="en-US" sz="1200" b="0" i="0" kern="1200" baseline="0" dirty="0">
              <a:solidFill>
                <a:schemeClr val="tx1"/>
              </a:solidFill>
              <a:effectLst/>
              <a:latin typeface="Trebuchet MS" panose="020B0603020202020204" pitchFamily="34" charset="0"/>
            </a:endParaRPr>
          </a:p>
        </p:txBody>
      </p:sp>
    </p:spTree>
    <p:extLst>
      <p:ext uri="{BB962C8B-B14F-4D97-AF65-F5344CB8AC3E}">
        <p14:creationId xmlns:p14="http://schemas.microsoft.com/office/powerpoint/2010/main" val="3919893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15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219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9182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263633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99383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401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291723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5284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7682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600" y="1877082"/>
            <a:ext cx="103632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800" tIns="46038" rIns="45720" bIns="46038" numCol="1" anchor="b" anchorCtr="0" compatLnSpc="1">
            <a:prstTxWarp prst="textNoShape">
              <a:avLst/>
            </a:prstTxWarp>
          </a:bodyPr>
          <a:lstStyle>
            <a:lvl1pPr algn="l">
              <a:defRPr lang="en-US" sz="3700" b="0" dirty="0">
                <a:solidFill>
                  <a:schemeClr val="tx2"/>
                </a:solidFill>
              </a:defRPr>
            </a:lvl1pPr>
          </a:lstStyle>
          <a:p>
            <a:pPr lvl="0"/>
            <a:r>
              <a:rPr lang="en-US" dirty="0"/>
              <a:t>Click to add title</a:t>
            </a:r>
          </a:p>
        </p:txBody>
      </p:sp>
      <p:sp>
        <p:nvSpPr>
          <p:cNvPr id="3" name="Subtitle 2"/>
          <p:cNvSpPr>
            <a:spLocks noGrp="1"/>
          </p:cNvSpPr>
          <p:nvPr>
            <p:ph type="subTitle" idx="1" hasCustomPrompt="1"/>
          </p:nvPr>
        </p:nvSpPr>
        <p:spPr>
          <a:xfrm>
            <a:off x="355600" y="3428213"/>
            <a:ext cx="10363200" cy="419616"/>
          </a:xfrm>
        </p:spPr>
        <p:txBody>
          <a:bodyPr lIns="64800">
            <a:noAutofit/>
          </a:bodyPr>
          <a:lstStyle>
            <a:lvl1pPr marL="0" indent="0" algn="l">
              <a:spcBef>
                <a:spcPts val="0"/>
              </a:spcBef>
              <a:spcAft>
                <a:spcPts val="0"/>
              </a:spcAft>
              <a:buNone/>
              <a:defRPr sz="2100" b="0">
                <a:solidFill>
                  <a:schemeClr val="accent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add authors</a:t>
            </a:r>
          </a:p>
        </p:txBody>
      </p:sp>
      <p:cxnSp>
        <p:nvCxnSpPr>
          <p:cNvPr id="9" name="Straight Connector 8">
            <a:extLst>
              <a:ext uri="{FF2B5EF4-FFF2-40B4-BE49-F238E27FC236}">
                <a16:creationId xmlns:a16="http://schemas.microsoft.com/office/drawing/2014/main" id="{E9ED57D8-0216-4E00-A170-28372EC4083A}"/>
              </a:ext>
            </a:extLst>
          </p:cNvPr>
          <p:cNvCxnSpPr>
            <a:cxnSpLocks/>
          </p:cNvCxnSpPr>
          <p:nvPr userDrawn="1"/>
        </p:nvCxnSpPr>
        <p:spPr>
          <a:xfrm>
            <a:off x="164291" y="6415343"/>
            <a:ext cx="117423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0C96920-974E-4924-9A66-A625F1502062}"/>
              </a:ext>
            </a:extLst>
          </p:cNvPr>
          <p:cNvSpPr>
            <a:spLocks noGrp="1"/>
          </p:cNvSpPr>
          <p:nvPr>
            <p:ph type="body" sz="quarter" idx="12" hasCustomPrompt="1"/>
          </p:nvPr>
        </p:nvSpPr>
        <p:spPr>
          <a:xfrm>
            <a:off x="355600" y="3916152"/>
            <a:ext cx="10363200" cy="353043"/>
          </a:xfrm>
        </p:spPr>
        <p:txBody>
          <a:bodyPr lIns="64800"/>
          <a:lstStyle>
            <a:lvl1pPr>
              <a:defRPr sz="1800"/>
            </a:lvl1pPr>
          </a:lstStyle>
          <a:p>
            <a:pPr lvl="0"/>
            <a:r>
              <a:rPr lang="en-US" dirty="0"/>
              <a:t>Click to add affiliations</a:t>
            </a:r>
            <a:endParaRPr lang="en-GB" dirty="0"/>
          </a:p>
        </p:txBody>
      </p:sp>
      <p:sp>
        <p:nvSpPr>
          <p:cNvPr id="7" name="Text Placeholder 7">
            <a:extLst>
              <a:ext uri="{FF2B5EF4-FFF2-40B4-BE49-F238E27FC236}">
                <a16:creationId xmlns:a16="http://schemas.microsoft.com/office/drawing/2014/main" id="{32E15140-B098-49AE-BCCA-87C2B0C5732F}"/>
              </a:ext>
            </a:extLst>
          </p:cNvPr>
          <p:cNvSpPr>
            <a:spLocks noGrp="1"/>
          </p:cNvSpPr>
          <p:nvPr>
            <p:ph type="body" sz="quarter" idx="11" hasCustomPrompt="1"/>
          </p:nvPr>
        </p:nvSpPr>
        <p:spPr>
          <a:xfrm>
            <a:off x="9851136" y="2"/>
            <a:ext cx="2340864" cy="267175"/>
          </a:xfrm>
        </p:spPr>
        <p:txBody>
          <a:bodyPr lIns="72000" tIns="61200" rIns="97200"/>
          <a:lstStyle>
            <a:lvl1pPr algn="r">
              <a:defRPr sz="1400" b="0">
                <a:solidFill>
                  <a:schemeClr val="bg2"/>
                </a:solidFill>
              </a:defRPr>
            </a:lvl1pPr>
          </a:lstStyle>
          <a:p>
            <a:pPr lvl="0"/>
            <a:r>
              <a:rPr lang="en-US" dirty="0"/>
              <a:t>HIGHLY CONFIDENTIAL</a:t>
            </a:r>
          </a:p>
        </p:txBody>
      </p:sp>
    </p:spTree>
    <p:custDataLst>
      <p:tags r:id="rId1"/>
    </p:custDataLst>
    <p:extLst>
      <p:ext uri="{BB962C8B-B14F-4D97-AF65-F5344CB8AC3E}">
        <p14:creationId xmlns:p14="http://schemas.microsoft.com/office/powerpoint/2010/main" val="1387635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CONTENT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a:p>
        </p:txBody>
      </p:sp>
      <p:pic>
        <p:nvPicPr>
          <p:cNvPr id="6" name="Picture 5" descr="A picture containing logo&#10;&#10;Description automatically generated">
            <a:extLst>
              <a:ext uri="{FF2B5EF4-FFF2-40B4-BE49-F238E27FC236}">
                <a16:creationId xmlns:a16="http://schemas.microsoft.com/office/drawing/2014/main" id="{20E26E7F-3E27-BDDA-2CE3-D843E2EA99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Tree>
    <p:extLst>
      <p:ext uri="{BB962C8B-B14F-4D97-AF65-F5344CB8AC3E}">
        <p14:creationId xmlns:p14="http://schemas.microsoft.com/office/powerpoint/2010/main" val="1139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1FAB85-79BB-AA64-3055-7C1FA9698855}"/>
              </a:ext>
            </a:extLst>
          </p:cNvPr>
          <p:cNvSpPr/>
          <p:nvPr userDrawn="1"/>
        </p:nvSpPr>
        <p:spPr>
          <a:xfrm>
            <a:off x="0" y="6508988"/>
            <a:ext cx="12192000" cy="369332"/>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07DAEAA-3530-1B72-ED20-BEA5C7C2590C}"/>
              </a:ext>
            </a:extLst>
          </p:cNvPr>
          <p:cNvSpPr/>
          <p:nvPr userDrawn="1"/>
        </p:nvSpPr>
        <p:spPr>
          <a:xfrm>
            <a:off x="0" y="-11920"/>
            <a:ext cx="12192000" cy="485384"/>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logo&#10;&#10;Description automatically generated">
            <a:extLst>
              <a:ext uri="{FF2B5EF4-FFF2-40B4-BE49-F238E27FC236}">
                <a16:creationId xmlns:a16="http://schemas.microsoft.com/office/drawing/2014/main" id="{3B221676-D865-5724-28BF-3A46C46FFD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
        <p:nvSpPr>
          <p:cNvPr id="5" name="TextBox 4">
            <a:extLst>
              <a:ext uri="{FF2B5EF4-FFF2-40B4-BE49-F238E27FC236}">
                <a16:creationId xmlns:a16="http://schemas.microsoft.com/office/drawing/2014/main" id="{ABFE04D0-E3CC-CD06-B431-03993DE0C106}"/>
              </a:ext>
            </a:extLst>
          </p:cNvPr>
          <p:cNvSpPr txBox="1"/>
          <p:nvPr userDrawn="1"/>
        </p:nvSpPr>
        <p:spPr>
          <a:xfrm>
            <a:off x="10791103" y="6508988"/>
            <a:ext cx="1630008" cy="369332"/>
          </a:xfrm>
          <a:prstGeom prst="rect">
            <a:avLst/>
          </a:prstGeom>
          <a:noFill/>
        </p:spPr>
        <p:txBody>
          <a:bodyPr wrap="square" rtlCol="0">
            <a:spAutoFit/>
          </a:bodyPr>
          <a:lstStyle/>
          <a:p>
            <a:r>
              <a:rPr lang="en-CA" dirty="0">
                <a:solidFill>
                  <a:schemeClr val="bg1"/>
                </a:solidFill>
                <a:effectLst>
                  <a:outerShdw blurRad="38100" dist="38100" dir="2700000" algn="tl">
                    <a:srgbClr val="000000">
                      <a:alpha val="43137"/>
                    </a:srgbClr>
                  </a:outerShdw>
                </a:effectLst>
                <a:latin typeface="Nunito Sans Black" panose="00000A00000000000000" pitchFamily="2" charset="0"/>
              </a:rPr>
              <a:t>#CMC2024</a:t>
            </a:r>
          </a:p>
        </p:txBody>
      </p:sp>
      <p:pic>
        <p:nvPicPr>
          <p:cNvPr id="6" name="Picture 5" descr="A white text on a white background&#10;&#10;Description automatically generated">
            <a:extLst>
              <a:ext uri="{FF2B5EF4-FFF2-40B4-BE49-F238E27FC236}">
                <a16:creationId xmlns:a16="http://schemas.microsoft.com/office/drawing/2014/main" id="{819EF36E-90AD-7E02-030B-D2F8E6B7B4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328" y="0"/>
            <a:ext cx="1190445" cy="437801"/>
          </a:xfrm>
          <a:prstGeom prst="rect">
            <a:avLst/>
          </a:prstGeom>
        </p:spPr>
      </p:pic>
    </p:spTree>
    <p:extLst>
      <p:ext uri="{BB962C8B-B14F-4D97-AF65-F5344CB8AC3E}">
        <p14:creationId xmlns:p14="http://schemas.microsoft.com/office/powerpoint/2010/main" val="912030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a:extLst>
              <a:ext uri="{FF2B5EF4-FFF2-40B4-BE49-F238E27FC236}">
                <a16:creationId xmlns:a16="http://schemas.microsoft.com/office/drawing/2014/main" id="{A4A02D12-915F-E644-BDEF-FAFA51975EF4}"/>
              </a:ext>
            </a:extLst>
          </p:cNvPr>
          <p:cNvSpPr txBox="1"/>
          <p:nvPr userDrawn="1"/>
        </p:nvSpPr>
        <p:spPr>
          <a:xfrm>
            <a:off x="9286088" y="0"/>
            <a:ext cx="2905914" cy="256352"/>
          </a:xfrm>
          <a:prstGeom prst="rect">
            <a:avLst/>
          </a:prstGeom>
          <a:noFill/>
        </p:spPr>
        <p:txBody>
          <a:bodyPr wrap="square" rtlCol="0">
            <a:spAutoFit/>
          </a:bodyPr>
          <a:lstStyle/>
          <a:p>
            <a:pPr marL="0" marR="0" lvl="0" indent="0" algn="r" defTabSz="1218895" rtl="0" eaLnBrk="1" fontAlgn="auto" latinLnBrk="0" hangingPunct="1">
              <a:lnSpc>
                <a:spcPct val="100000"/>
              </a:lnSpc>
              <a:spcBef>
                <a:spcPts val="0"/>
              </a:spcBef>
              <a:spcAft>
                <a:spcPts val="0"/>
              </a:spcAft>
              <a:buClrTx/>
              <a:buSzTx/>
              <a:buFontTx/>
              <a:buNone/>
              <a:tabLst/>
              <a:defRPr/>
            </a:pPr>
            <a:r>
              <a:rPr lang="en-US" sz="1066" b="1" dirty="0">
                <a:solidFill>
                  <a:srgbClr val="BE2BBB"/>
                </a:solidFill>
              </a:rPr>
              <a:t>RELA</a:t>
            </a:r>
            <a:r>
              <a:rPr lang="en-US" sz="1066" dirty="0">
                <a:solidFill>
                  <a:srgbClr val="433F3F"/>
                </a:solidFill>
              </a:rPr>
              <a:t>TIVITY-047</a:t>
            </a:r>
          </a:p>
        </p:txBody>
      </p:sp>
    </p:spTree>
    <p:custDataLst>
      <p:tags r:id="rId1"/>
    </p:custDataLst>
    <p:extLst>
      <p:ext uri="{BB962C8B-B14F-4D97-AF65-F5344CB8AC3E}">
        <p14:creationId xmlns:p14="http://schemas.microsoft.com/office/powerpoint/2010/main" val="3490121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a:extLst>
              <a:ext uri="{FF2B5EF4-FFF2-40B4-BE49-F238E27FC236}">
                <a16:creationId xmlns:a16="http://schemas.microsoft.com/office/drawing/2014/main" id="{A4A02D12-915F-E644-BDEF-FAFA51975EF4}"/>
              </a:ext>
            </a:extLst>
          </p:cNvPr>
          <p:cNvSpPr txBox="1"/>
          <p:nvPr userDrawn="1"/>
        </p:nvSpPr>
        <p:spPr>
          <a:xfrm>
            <a:off x="9286088" y="0"/>
            <a:ext cx="2905914" cy="256352"/>
          </a:xfrm>
          <a:prstGeom prst="rect">
            <a:avLst/>
          </a:prstGeom>
          <a:noFill/>
        </p:spPr>
        <p:txBody>
          <a:bodyPr wrap="square" rtlCol="0">
            <a:spAutoFit/>
          </a:bodyPr>
          <a:lstStyle/>
          <a:p>
            <a:pPr marL="0" marR="0" lvl="0" indent="0" algn="r" defTabSz="1218895" rtl="0" eaLnBrk="1" fontAlgn="auto" latinLnBrk="0" hangingPunct="1">
              <a:lnSpc>
                <a:spcPct val="100000"/>
              </a:lnSpc>
              <a:spcBef>
                <a:spcPts val="0"/>
              </a:spcBef>
              <a:spcAft>
                <a:spcPts val="0"/>
              </a:spcAft>
              <a:buClrTx/>
              <a:buSzTx/>
              <a:buFontTx/>
              <a:buNone/>
              <a:tabLst/>
              <a:defRPr/>
            </a:pPr>
            <a:r>
              <a:rPr lang="en-US" sz="1066" b="1" dirty="0">
                <a:solidFill>
                  <a:srgbClr val="BE2BBB"/>
                </a:solidFill>
              </a:rPr>
              <a:t>RELA</a:t>
            </a:r>
            <a:r>
              <a:rPr lang="en-US" sz="1066" dirty="0">
                <a:solidFill>
                  <a:srgbClr val="433F3F"/>
                </a:solidFill>
              </a:rPr>
              <a:t>TIVITY-047</a:t>
            </a:r>
          </a:p>
        </p:txBody>
      </p:sp>
    </p:spTree>
    <p:custDataLst>
      <p:tags r:id="rId1"/>
    </p:custDataLst>
    <p:extLst>
      <p:ext uri="{BB962C8B-B14F-4D97-AF65-F5344CB8AC3E}">
        <p14:creationId xmlns:p14="http://schemas.microsoft.com/office/powerpoint/2010/main" val="2374978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a:extLst>
              <a:ext uri="{FF2B5EF4-FFF2-40B4-BE49-F238E27FC236}">
                <a16:creationId xmlns:a16="http://schemas.microsoft.com/office/drawing/2014/main" id="{A4A02D12-915F-E644-BDEF-FAFA51975EF4}"/>
              </a:ext>
            </a:extLst>
          </p:cNvPr>
          <p:cNvSpPr txBox="1"/>
          <p:nvPr userDrawn="1"/>
        </p:nvSpPr>
        <p:spPr>
          <a:xfrm>
            <a:off x="9286088" y="0"/>
            <a:ext cx="2905914" cy="256352"/>
          </a:xfrm>
          <a:prstGeom prst="rect">
            <a:avLst/>
          </a:prstGeom>
          <a:noFill/>
        </p:spPr>
        <p:txBody>
          <a:bodyPr wrap="square" rtlCol="0">
            <a:spAutoFit/>
          </a:bodyPr>
          <a:lstStyle/>
          <a:p>
            <a:pPr marL="0" marR="0" lvl="0" indent="0" algn="r" defTabSz="1218895" rtl="0" eaLnBrk="1" fontAlgn="auto" latinLnBrk="0" hangingPunct="1">
              <a:lnSpc>
                <a:spcPct val="100000"/>
              </a:lnSpc>
              <a:spcBef>
                <a:spcPts val="0"/>
              </a:spcBef>
              <a:spcAft>
                <a:spcPts val="0"/>
              </a:spcAft>
              <a:buClrTx/>
              <a:buSzTx/>
              <a:buFontTx/>
              <a:buNone/>
              <a:tabLst/>
              <a:defRPr/>
            </a:pPr>
            <a:r>
              <a:rPr lang="en-US" sz="1066" b="1" dirty="0">
                <a:solidFill>
                  <a:srgbClr val="BE2BBB"/>
                </a:solidFill>
              </a:rPr>
              <a:t>RELA</a:t>
            </a:r>
            <a:r>
              <a:rPr lang="en-US" sz="1066" dirty="0">
                <a:solidFill>
                  <a:srgbClr val="433F3F"/>
                </a:solidFill>
              </a:rPr>
              <a:t>TIVITY-047</a:t>
            </a:r>
          </a:p>
        </p:txBody>
      </p:sp>
    </p:spTree>
    <p:custDataLst>
      <p:tags r:id="rId1"/>
    </p:custDataLst>
    <p:extLst>
      <p:ext uri="{BB962C8B-B14F-4D97-AF65-F5344CB8AC3E}">
        <p14:creationId xmlns:p14="http://schemas.microsoft.com/office/powerpoint/2010/main" val="1077032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DED229-FF74-4A62-88C2-BBB1F4AD1004}"/>
              </a:ext>
            </a:extLst>
          </p:cNvPr>
          <p:cNvSpPr>
            <a:spLocks noGrp="1"/>
          </p:cNvSpPr>
          <p:nvPr>
            <p:ph type="body" sz="quarter" idx="12" hasCustomPrompt="1"/>
          </p:nvPr>
        </p:nvSpPr>
        <p:spPr>
          <a:xfrm>
            <a:off x="9665818" y="0"/>
            <a:ext cx="2526183" cy="249283"/>
          </a:xfrm>
        </p:spPr>
        <p:txBody>
          <a:bodyPr lIns="72000" tIns="61200" rIns="100800"/>
          <a:lstStyle>
            <a:lvl1pPr algn="r">
              <a:defRPr sz="1100">
                <a:solidFill>
                  <a:schemeClr val="tx2"/>
                </a:solidFill>
              </a:defRPr>
            </a:lvl1pPr>
          </a:lstStyle>
          <a:p>
            <a:r>
              <a:rPr lang="en-GB" dirty="0">
                <a:solidFill>
                  <a:schemeClr val="accent1"/>
                </a:solidFill>
              </a:rPr>
              <a:t>RELA</a:t>
            </a:r>
            <a:r>
              <a:rPr lang="en-GB" dirty="0"/>
              <a:t>TIVITY-047</a:t>
            </a:r>
          </a:p>
        </p:txBody>
      </p:sp>
      <p:sp>
        <p:nvSpPr>
          <p:cNvPr id="2" name="Title 1"/>
          <p:cNvSpPr>
            <a:spLocks noGrp="1"/>
          </p:cNvSpPr>
          <p:nvPr>
            <p:ph type="title"/>
          </p:nvPr>
        </p:nvSpPr>
        <p:spPr/>
        <p:txBody>
          <a:bodyPr/>
          <a:lstStyle/>
          <a:p>
            <a:r>
              <a:rPr lang="en-US" dirty="0"/>
              <a:t>Click to edit Master title style</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dirty="0"/>
          </a:p>
        </p:txBody>
      </p:sp>
      <p:sp>
        <p:nvSpPr>
          <p:cNvPr id="6" name="Content Placeholder 5">
            <a:extLst>
              <a:ext uri="{FF2B5EF4-FFF2-40B4-BE49-F238E27FC236}">
                <a16:creationId xmlns:a16="http://schemas.microsoft.com/office/drawing/2014/main" id="{E6C95D4A-3CC5-4C27-823A-CAA475AFD2E8}"/>
              </a:ext>
            </a:extLst>
          </p:cNvPr>
          <p:cNvSpPr>
            <a:spLocks noGrp="1"/>
          </p:cNvSpPr>
          <p:nvPr>
            <p:ph sz="quarter" idx="13"/>
          </p:nvPr>
        </p:nvSpPr>
        <p:spPr>
          <a:xfrm>
            <a:off x="378000" y="1396800"/>
            <a:ext cx="11433600" cy="4622400"/>
          </a:xfrm>
        </p:spPr>
        <p:txBody>
          <a:bodyPr/>
          <a:lstStyle>
            <a:lvl2pPr>
              <a:defRPr/>
            </a:lvl2pPr>
            <a:lvl3pPr>
              <a:defRPr/>
            </a:lvl3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250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DED229-FF74-4A62-88C2-BBB1F4AD1004}"/>
              </a:ext>
            </a:extLst>
          </p:cNvPr>
          <p:cNvSpPr>
            <a:spLocks noGrp="1"/>
          </p:cNvSpPr>
          <p:nvPr>
            <p:ph type="body" sz="quarter" idx="12" hasCustomPrompt="1"/>
          </p:nvPr>
        </p:nvSpPr>
        <p:spPr>
          <a:xfrm>
            <a:off x="9665818" y="0"/>
            <a:ext cx="2526183" cy="249283"/>
          </a:xfrm>
        </p:spPr>
        <p:txBody>
          <a:bodyPr lIns="72000" tIns="61200" rIns="100800"/>
          <a:lstStyle>
            <a:lvl1pPr algn="r">
              <a:defRPr sz="1100">
                <a:solidFill>
                  <a:schemeClr val="tx2"/>
                </a:solidFill>
              </a:defRPr>
            </a:lvl1pPr>
          </a:lstStyle>
          <a:p>
            <a:r>
              <a:rPr lang="en-GB" dirty="0">
                <a:solidFill>
                  <a:schemeClr val="accent1"/>
                </a:solidFill>
              </a:rPr>
              <a:t>RELA</a:t>
            </a:r>
            <a:r>
              <a:rPr lang="en-GB" dirty="0"/>
              <a:t>TIVITY-047</a:t>
            </a:r>
          </a:p>
        </p:txBody>
      </p:sp>
      <p:sp>
        <p:nvSpPr>
          <p:cNvPr id="2" name="Title 1"/>
          <p:cNvSpPr>
            <a:spLocks noGrp="1"/>
          </p:cNvSpPr>
          <p:nvPr>
            <p:ph type="title"/>
          </p:nvPr>
        </p:nvSpPr>
        <p:spPr/>
        <p:txBody>
          <a:bodyPr/>
          <a:lstStyle/>
          <a:p>
            <a:r>
              <a:rPr lang="en-US" dirty="0"/>
              <a:t>Click to edit Master title style</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dirty="0"/>
          </a:p>
        </p:txBody>
      </p:sp>
      <p:sp>
        <p:nvSpPr>
          <p:cNvPr id="6" name="Content Placeholder 5">
            <a:extLst>
              <a:ext uri="{FF2B5EF4-FFF2-40B4-BE49-F238E27FC236}">
                <a16:creationId xmlns:a16="http://schemas.microsoft.com/office/drawing/2014/main" id="{E6C95D4A-3CC5-4C27-823A-CAA475AFD2E8}"/>
              </a:ext>
            </a:extLst>
          </p:cNvPr>
          <p:cNvSpPr>
            <a:spLocks noGrp="1"/>
          </p:cNvSpPr>
          <p:nvPr>
            <p:ph sz="quarter" idx="13"/>
          </p:nvPr>
        </p:nvSpPr>
        <p:spPr>
          <a:xfrm>
            <a:off x="378000" y="1396800"/>
            <a:ext cx="11433600" cy="4622400"/>
          </a:xfrm>
        </p:spPr>
        <p:txBody>
          <a:bodyPr/>
          <a:lstStyle>
            <a:lvl2pPr>
              <a:defRPr/>
            </a:lvl2pPr>
            <a:lvl3pPr>
              <a:defRPr/>
            </a:lvl3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40790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ext Placeholder 7"/>
          <p:cNvSpPr>
            <a:spLocks noGrp="1"/>
          </p:cNvSpPr>
          <p:nvPr>
            <p:ph type="body" sz="quarter" idx="11" hasCustomPrompt="1"/>
          </p:nvPr>
        </p:nvSpPr>
        <p:spPr>
          <a:xfrm>
            <a:off x="9851136" y="1"/>
            <a:ext cx="2340864" cy="267175"/>
          </a:xfrm>
        </p:spPr>
        <p:txBody>
          <a:bodyPr lIns="72000" tIns="61200" rIns="97200"/>
          <a:lstStyle>
            <a:lvl1pPr algn="r">
              <a:defRPr sz="1400" b="0">
                <a:solidFill>
                  <a:schemeClr val="bg2"/>
                </a:solidFill>
              </a:defRPr>
            </a:lvl1pPr>
          </a:lstStyle>
          <a:p>
            <a:pPr lvl="0"/>
            <a:r>
              <a:rPr lang="en-US" dirty="0"/>
              <a:t>HIGHLY CONFIDENTIAL</a:t>
            </a:r>
          </a:p>
        </p:txBody>
      </p:sp>
      <p:cxnSp>
        <p:nvCxnSpPr>
          <p:cNvPr id="8" name="Straight Connector 7">
            <a:extLst>
              <a:ext uri="{FF2B5EF4-FFF2-40B4-BE49-F238E27FC236}">
                <a16:creationId xmlns:a16="http://schemas.microsoft.com/office/drawing/2014/main" id="{F72FE6E3-A06C-45E8-B6D7-98992BE91393}"/>
              </a:ext>
            </a:extLst>
          </p:cNvPr>
          <p:cNvCxnSpPr>
            <a:cxnSpLocks/>
          </p:cNvCxnSpPr>
          <p:nvPr userDrawn="1"/>
        </p:nvCxnSpPr>
        <p:spPr>
          <a:xfrm>
            <a:off x="164290" y="6415343"/>
            <a:ext cx="117423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D64E7F1-99DF-44BC-AB1D-46A6A8CDB9C2}"/>
              </a:ext>
            </a:extLst>
          </p:cNvPr>
          <p:cNvSpPr>
            <a:spLocks noGrp="1"/>
          </p:cNvSpPr>
          <p:nvPr>
            <p:ph type="ctrTitle" hasCustomPrompt="1"/>
          </p:nvPr>
        </p:nvSpPr>
        <p:spPr>
          <a:xfrm>
            <a:off x="355600" y="2062805"/>
            <a:ext cx="103632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lvl1pPr algn="l">
              <a:defRPr lang="en-US" sz="3700" b="0" dirty="0">
                <a:solidFill>
                  <a:schemeClr val="tx2"/>
                </a:solidFill>
              </a:defRPr>
            </a:lvl1pPr>
          </a:lstStyle>
          <a:p>
            <a:pPr lvl="0"/>
            <a:r>
              <a:rPr lang="en-US" dirty="0"/>
              <a:t>Click to add title</a:t>
            </a:r>
          </a:p>
        </p:txBody>
      </p:sp>
      <p:sp>
        <p:nvSpPr>
          <p:cNvPr id="10" name="Subtitle 2">
            <a:extLst>
              <a:ext uri="{FF2B5EF4-FFF2-40B4-BE49-F238E27FC236}">
                <a16:creationId xmlns:a16="http://schemas.microsoft.com/office/drawing/2014/main" id="{D8BF6F45-2C4D-4D26-B263-FD2054C3548D}"/>
              </a:ext>
            </a:extLst>
          </p:cNvPr>
          <p:cNvSpPr>
            <a:spLocks noGrp="1"/>
          </p:cNvSpPr>
          <p:nvPr>
            <p:ph type="subTitle" idx="1" hasCustomPrompt="1"/>
          </p:nvPr>
        </p:nvSpPr>
        <p:spPr>
          <a:xfrm>
            <a:off x="355600" y="3601149"/>
            <a:ext cx="10363200" cy="419616"/>
          </a:xfrm>
        </p:spPr>
        <p:txBody>
          <a:bodyPr>
            <a:noAutofit/>
          </a:bodyPr>
          <a:lstStyle>
            <a:lvl1pPr marL="0" indent="0" algn="l">
              <a:spcBef>
                <a:spcPts val="0"/>
              </a:spcBef>
              <a:spcAft>
                <a:spcPts val="0"/>
              </a:spcAft>
              <a:buNone/>
              <a:defRPr sz="2100" b="0">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authors</a:t>
            </a:r>
          </a:p>
        </p:txBody>
      </p:sp>
    </p:spTree>
    <p:custDataLst>
      <p:tags r:id="rId1"/>
    </p:custDataLst>
    <p:extLst>
      <p:ext uri="{BB962C8B-B14F-4D97-AF65-F5344CB8AC3E}">
        <p14:creationId xmlns:p14="http://schemas.microsoft.com/office/powerpoint/2010/main" val="380547197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600" y="1877081"/>
            <a:ext cx="103632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800" tIns="46038" rIns="45720" bIns="46038" numCol="1" anchor="b" anchorCtr="0" compatLnSpc="1">
            <a:prstTxWarp prst="textNoShape">
              <a:avLst/>
            </a:prstTxWarp>
          </a:bodyPr>
          <a:lstStyle>
            <a:lvl1pPr algn="l">
              <a:defRPr lang="en-US" sz="3700" b="0" dirty="0">
                <a:solidFill>
                  <a:schemeClr val="tx2"/>
                </a:solidFill>
              </a:defRPr>
            </a:lvl1pPr>
          </a:lstStyle>
          <a:p>
            <a:pPr lvl="0"/>
            <a:r>
              <a:rPr lang="en-US" dirty="0"/>
              <a:t>Click to add title</a:t>
            </a:r>
          </a:p>
        </p:txBody>
      </p:sp>
      <p:sp>
        <p:nvSpPr>
          <p:cNvPr id="3" name="Subtitle 2"/>
          <p:cNvSpPr>
            <a:spLocks noGrp="1"/>
          </p:cNvSpPr>
          <p:nvPr>
            <p:ph type="subTitle" idx="1" hasCustomPrompt="1"/>
          </p:nvPr>
        </p:nvSpPr>
        <p:spPr>
          <a:xfrm>
            <a:off x="355600" y="3428213"/>
            <a:ext cx="10363200" cy="419616"/>
          </a:xfrm>
        </p:spPr>
        <p:txBody>
          <a:bodyPr lIns="64800">
            <a:noAutofit/>
          </a:bodyPr>
          <a:lstStyle>
            <a:lvl1pPr marL="0" indent="0" algn="l">
              <a:spcBef>
                <a:spcPts val="0"/>
              </a:spcBef>
              <a:spcAft>
                <a:spcPts val="0"/>
              </a:spcAft>
              <a:buNone/>
              <a:defRPr sz="2100" b="0">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authors</a:t>
            </a:r>
          </a:p>
        </p:txBody>
      </p:sp>
      <p:cxnSp>
        <p:nvCxnSpPr>
          <p:cNvPr id="9" name="Straight Connector 8">
            <a:extLst>
              <a:ext uri="{FF2B5EF4-FFF2-40B4-BE49-F238E27FC236}">
                <a16:creationId xmlns:a16="http://schemas.microsoft.com/office/drawing/2014/main" id="{E9ED57D8-0216-4E00-A170-28372EC4083A}"/>
              </a:ext>
            </a:extLst>
          </p:cNvPr>
          <p:cNvCxnSpPr>
            <a:cxnSpLocks/>
          </p:cNvCxnSpPr>
          <p:nvPr userDrawn="1"/>
        </p:nvCxnSpPr>
        <p:spPr>
          <a:xfrm>
            <a:off x="164290" y="6415343"/>
            <a:ext cx="117423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0C96920-974E-4924-9A66-A625F1502062}"/>
              </a:ext>
            </a:extLst>
          </p:cNvPr>
          <p:cNvSpPr>
            <a:spLocks noGrp="1"/>
          </p:cNvSpPr>
          <p:nvPr>
            <p:ph type="body" sz="quarter" idx="12" hasCustomPrompt="1"/>
          </p:nvPr>
        </p:nvSpPr>
        <p:spPr>
          <a:xfrm>
            <a:off x="355600" y="3916151"/>
            <a:ext cx="10363200" cy="353043"/>
          </a:xfrm>
        </p:spPr>
        <p:txBody>
          <a:bodyPr lIns="64800"/>
          <a:lstStyle>
            <a:lvl1pPr>
              <a:defRPr sz="1800"/>
            </a:lvl1pPr>
          </a:lstStyle>
          <a:p>
            <a:pPr lvl="0"/>
            <a:r>
              <a:rPr lang="en-US" dirty="0"/>
              <a:t>Click to add affiliations</a:t>
            </a:r>
            <a:endParaRPr lang="en-GB" dirty="0"/>
          </a:p>
        </p:txBody>
      </p:sp>
      <p:sp>
        <p:nvSpPr>
          <p:cNvPr id="7" name="Text Placeholder 7">
            <a:extLst>
              <a:ext uri="{FF2B5EF4-FFF2-40B4-BE49-F238E27FC236}">
                <a16:creationId xmlns:a16="http://schemas.microsoft.com/office/drawing/2014/main" id="{32E15140-B098-49AE-BCCA-87C2B0C5732F}"/>
              </a:ext>
            </a:extLst>
          </p:cNvPr>
          <p:cNvSpPr>
            <a:spLocks noGrp="1"/>
          </p:cNvSpPr>
          <p:nvPr>
            <p:ph type="body" sz="quarter" idx="11" hasCustomPrompt="1"/>
          </p:nvPr>
        </p:nvSpPr>
        <p:spPr>
          <a:xfrm>
            <a:off x="9851136" y="1"/>
            <a:ext cx="2340864" cy="267175"/>
          </a:xfrm>
        </p:spPr>
        <p:txBody>
          <a:bodyPr lIns="72000" tIns="61200" rIns="97200"/>
          <a:lstStyle>
            <a:lvl1pPr algn="r">
              <a:defRPr sz="1400" b="0">
                <a:solidFill>
                  <a:schemeClr val="bg2"/>
                </a:solidFill>
              </a:defRPr>
            </a:lvl1pPr>
          </a:lstStyle>
          <a:p>
            <a:pPr lvl="0"/>
            <a:r>
              <a:rPr lang="en-US" dirty="0"/>
              <a:t>HIGHLY CONFIDENTIAL</a:t>
            </a:r>
          </a:p>
        </p:txBody>
      </p:sp>
    </p:spTree>
    <p:custDataLst>
      <p:tags r:id="rId1"/>
    </p:custDataLst>
    <p:extLst>
      <p:ext uri="{BB962C8B-B14F-4D97-AF65-F5344CB8AC3E}">
        <p14:creationId xmlns:p14="http://schemas.microsoft.com/office/powerpoint/2010/main" val="1277474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dirty="0"/>
          </a:p>
        </p:txBody>
      </p:sp>
      <p:sp>
        <p:nvSpPr>
          <p:cNvPr id="6" name="Content Placeholder 5"/>
          <p:cNvSpPr>
            <a:spLocks noGrp="1"/>
          </p:cNvSpPr>
          <p:nvPr>
            <p:ph sz="quarter" idx="10"/>
          </p:nvPr>
        </p:nvSpPr>
        <p:spPr>
          <a:xfrm>
            <a:off x="378461" y="1396800"/>
            <a:ext cx="5552016" cy="4728636"/>
          </a:xfrm>
        </p:spPr>
        <p:txBody>
          <a:bodyPr/>
          <a:lstStyle>
            <a:lvl2pPr>
              <a:defRPr/>
            </a:lvl2pPr>
            <a:lvl3pPr>
              <a:defRPr/>
            </a:lvl3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6266179" y="1396800"/>
            <a:ext cx="5547360" cy="4728633"/>
          </a:xfrm>
        </p:spPr>
        <p:txBody>
          <a:bodyPr/>
          <a:lstStyle>
            <a:lvl2pPr>
              <a:defRPr/>
            </a:lvl2pPr>
            <a:lvl3pPr>
              <a:defRPr/>
            </a:lvl3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17B15509-F3CB-4311-BF37-F332A6A3A974}"/>
              </a:ext>
            </a:extLst>
          </p:cNvPr>
          <p:cNvSpPr>
            <a:spLocks noGrp="1"/>
          </p:cNvSpPr>
          <p:nvPr>
            <p:ph type="body" sz="quarter" idx="12" hasCustomPrompt="1"/>
          </p:nvPr>
        </p:nvSpPr>
        <p:spPr>
          <a:xfrm>
            <a:off x="9665818" y="0"/>
            <a:ext cx="2526183" cy="249283"/>
          </a:xfrm>
        </p:spPr>
        <p:txBody>
          <a:bodyPr lIns="72000" tIns="61200" rIns="100800"/>
          <a:lstStyle>
            <a:lvl1pPr algn="r">
              <a:defRPr sz="1100">
                <a:solidFill>
                  <a:schemeClr val="tx2"/>
                </a:solidFill>
              </a:defRPr>
            </a:lvl1pPr>
          </a:lstStyle>
          <a:p>
            <a:r>
              <a:rPr lang="en-GB" dirty="0">
                <a:solidFill>
                  <a:schemeClr val="accent1"/>
                </a:solidFill>
              </a:rPr>
              <a:t>RELA</a:t>
            </a:r>
            <a:r>
              <a:rPr lang="en-GB" dirty="0"/>
              <a:t>TIVITY-047</a:t>
            </a:r>
          </a:p>
        </p:txBody>
      </p:sp>
    </p:spTree>
    <p:custDataLst>
      <p:tags r:id="rId1"/>
    </p:custDataLst>
    <p:extLst>
      <p:ext uri="{BB962C8B-B14F-4D97-AF65-F5344CB8AC3E}">
        <p14:creationId xmlns:p14="http://schemas.microsoft.com/office/powerpoint/2010/main" val="143896115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79200" y="1397000"/>
            <a:ext cx="5553600" cy="561109"/>
          </a:xfrm>
        </p:spPr>
        <p:txBody>
          <a:bodyPr anchor="t"/>
          <a:lstStyle>
            <a:lvl1pPr marL="0" indent="0">
              <a:buNone/>
              <a:defRPr sz="2400" b="1">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5" name="Text Placeholder 4"/>
          <p:cNvSpPr>
            <a:spLocks noGrp="1"/>
          </p:cNvSpPr>
          <p:nvPr>
            <p:ph type="body" sz="quarter" idx="3"/>
          </p:nvPr>
        </p:nvSpPr>
        <p:spPr>
          <a:xfrm>
            <a:off x="6268800" y="1397000"/>
            <a:ext cx="5553600" cy="561109"/>
          </a:xfrm>
        </p:spPr>
        <p:txBody>
          <a:bodyPr anchor="t"/>
          <a:lstStyle>
            <a:lvl1pPr marL="0" indent="0">
              <a:buNone/>
              <a:defRPr sz="2400" b="1">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0" name="Slide Number Placeholder 5"/>
          <p:cNvSpPr>
            <a:spLocks noGrp="1"/>
          </p:cNvSpPr>
          <p:nvPr>
            <p:ph type="sldNum" sz="quarter" idx="10"/>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dirty="0"/>
          </a:p>
        </p:txBody>
      </p:sp>
      <p:sp>
        <p:nvSpPr>
          <p:cNvPr id="9" name="Content Placeholder 8"/>
          <p:cNvSpPr>
            <a:spLocks noGrp="1"/>
          </p:cNvSpPr>
          <p:nvPr>
            <p:ph sz="quarter" idx="11"/>
          </p:nvPr>
        </p:nvSpPr>
        <p:spPr>
          <a:xfrm>
            <a:off x="379200" y="2022765"/>
            <a:ext cx="5553600" cy="4042833"/>
          </a:xfrm>
        </p:spPr>
        <p:txBody>
          <a:bodyPr/>
          <a:lstStyle>
            <a:lvl1pPr>
              <a:defRPr sz="2400"/>
            </a:lvl1pPr>
            <a:lvl2pPr>
              <a:defRPr sz="2000"/>
            </a:lvl2pPr>
            <a:lvl3pPr marL="609585" indent="-194728">
              <a:defRPr sz="1800"/>
            </a:lvl3pPr>
            <a:lvl4pPr marL="1071007" indent="-156629">
              <a:defRPr sz="1600"/>
            </a:lvl4pPr>
            <a:lvl5pPr marL="1523962" indent="-220128">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2"/>
          </p:nvPr>
        </p:nvSpPr>
        <p:spPr>
          <a:xfrm>
            <a:off x="6268800" y="2022765"/>
            <a:ext cx="5553600" cy="4042833"/>
          </a:xfrm>
        </p:spPr>
        <p:txBody>
          <a:bodyPr/>
          <a:lstStyle>
            <a:lvl1pPr>
              <a:defRPr sz="2400"/>
            </a:lvl1pPr>
            <a:lvl2pPr>
              <a:defRPr sz="2000"/>
            </a:lvl2pPr>
            <a:lvl3pPr marL="609585" indent="-194728">
              <a:defRPr sz="1800"/>
            </a:lvl3pPr>
            <a:lvl4pPr marL="1071007" indent="-156629">
              <a:defRPr sz="1600"/>
            </a:lvl4pPr>
            <a:lvl5pPr marL="1523962" indent="-220128">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2CBC2E00-D6DE-4D4F-BB14-363D47078C4F}"/>
              </a:ext>
            </a:extLst>
          </p:cNvPr>
          <p:cNvSpPr>
            <a:spLocks noGrp="1"/>
          </p:cNvSpPr>
          <p:nvPr>
            <p:ph type="body" sz="quarter" idx="13" hasCustomPrompt="1"/>
          </p:nvPr>
        </p:nvSpPr>
        <p:spPr>
          <a:xfrm>
            <a:off x="9665818" y="0"/>
            <a:ext cx="2526183" cy="249283"/>
          </a:xfrm>
        </p:spPr>
        <p:txBody>
          <a:bodyPr lIns="72000" tIns="61200" rIns="100800"/>
          <a:lstStyle>
            <a:lvl1pPr algn="r">
              <a:defRPr sz="1100">
                <a:solidFill>
                  <a:schemeClr val="tx2"/>
                </a:solidFill>
              </a:defRPr>
            </a:lvl1pPr>
          </a:lstStyle>
          <a:p>
            <a:r>
              <a:rPr lang="en-GB" dirty="0">
                <a:solidFill>
                  <a:schemeClr val="accent1"/>
                </a:solidFill>
              </a:rPr>
              <a:t>RELA</a:t>
            </a:r>
            <a:r>
              <a:rPr lang="en-GB" dirty="0"/>
              <a:t>TIVITY-047</a:t>
            </a:r>
          </a:p>
        </p:txBody>
      </p:sp>
    </p:spTree>
    <p:custDataLst>
      <p:tags r:id="rId1"/>
    </p:custDataLst>
    <p:extLst>
      <p:ext uri="{BB962C8B-B14F-4D97-AF65-F5344CB8AC3E}">
        <p14:creationId xmlns:p14="http://schemas.microsoft.com/office/powerpoint/2010/main" val="1982294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dirty="0"/>
          </a:p>
        </p:txBody>
      </p:sp>
      <p:sp>
        <p:nvSpPr>
          <p:cNvPr id="5" name="Text Placeholder 4">
            <a:extLst>
              <a:ext uri="{FF2B5EF4-FFF2-40B4-BE49-F238E27FC236}">
                <a16:creationId xmlns:a16="http://schemas.microsoft.com/office/drawing/2014/main" id="{E088B1BE-DF6B-4810-B59A-58EDF6F59DA9}"/>
              </a:ext>
            </a:extLst>
          </p:cNvPr>
          <p:cNvSpPr>
            <a:spLocks noGrp="1"/>
          </p:cNvSpPr>
          <p:nvPr>
            <p:ph type="body" sz="quarter" idx="12" hasCustomPrompt="1"/>
          </p:nvPr>
        </p:nvSpPr>
        <p:spPr>
          <a:xfrm>
            <a:off x="9665818" y="0"/>
            <a:ext cx="2526183" cy="249283"/>
          </a:xfrm>
        </p:spPr>
        <p:txBody>
          <a:bodyPr lIns="72000" tIns="61200" rIns="100800"/>
          <a:lstStyle>
            <a:lvl1pPr algn="r">
              <a:defRPr sz="1100">
                <a:solidFill>
                  <a:schemeClr val="tx2"/>
                </a:solidFill>
              </a:defRPr>
            </a:lvl1pPr>
          </a:lstStyle>
          <a:p>
            <a:r>
              <a:rPr lang="en-GB" dirty="0">
                <a:solidFill>
                  <a:schemeClr val="accent1"/>
                </a:solidFill>
              </a:rPr>
              <a:t>RELA</a:t>
            </a:r>
            <a:r>
              <a:rPr lang="en-GB" dirty="0"/>
              <a:t>TIVITY-047</a:t>
            </a:r>
          </a:p>
        </p:txBody>
      </p:sp>
    </p:spTree>
    <p:custDataLst>
      <p:tags r:id="rId1"/>
    </p:custDataLst>
    <p:extLst>
      <p:ext uri="{BB962C8B-B14F-4D97-AF65-F5344CB8AC3E}">
        <p14:creationId xmlns:p14="http://schemas.microsoft.com/office/powerpoint/2010/main" val="204458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9BB4ED-43A7-FF5E-826E-B59E7B5A548B}"/>
              </a:ext>
            </a:extLst>
          </p:cNvPr>
          <p:cNvSpPr/>
          <p:nvPr userDrawn="1"/>
        </p:nvSpPr>
        <p:spPr>
          <a:xfrm>
            <a:off x="0" y="6508988"/>
            <a:ext cx="12192000" cy="369332"/>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DISCLOSURE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dirty="0"/>
          </a:p>
        </p:txBody>
      </p:sp>
      <p:sp>
        <p:nvSpPr>
          <p:cNvPr id="13" name="Rectangle 12">
            <a:extLst>
              <a:ext uri="{FF2B5EF4-FFF2-40B4-BE49-F238E27FC236}">
                <a16:creationId xmlns:a16="http://schemas.microsoft.com/office/drawing/2014/main" id="{41785048-777B-3507-AAD1-50FFF2FB1987}"/>
              </a:ext>
            </a:extLst>
          </p:cNvPr>
          <p:cNvSpPr/>
          <p:nvPr userDrawn="1"/>
        </p:nvSpPr>
        <p:spPr>
          <a:xfrm>
            <a:off x="0" y="-11920"/>
            <a:ext cx="12192000" cy="485384"/>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logo&#10;&#10;Description automatically generated">
            <a:extLst>
              <a:ext uri="{FF2B5EF4-FFF2-40B4-BE49-F238E27FC236}">
                <a16:creationId xmlns:a16="http://schemas.microsoft.com/office/drawing/2014/main" id="{90527B5A-C5DC-BF59-0E65-9B71F0149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
        <p:nvSpPr>
          <p:cNvPr id="14" name="TextBox 13">
            <a:extLst>
              <a:ext uri="{FF2B5EF4-FFF2-40B4-BE49-F238E27FC236}">
                <a16:creationId xmlns:a16="http://schemas.microsoft.com/office/drawing/2014/main" id="{62F86175-7874-AD7C-900A-F822E24291FD}"/>
              </a:ext>
            </a:extLst>
          </p:cNvPr>
          <p:cNvSpPr txBox="1"/>
          <p:nvPr userDrawn="1"/>
        </p:nvSpPr>
        <p:spPr>
          <a:xfrm>
            <a:off x="10791103" y="6508988"/>
            <a:ext cx="1630008" cy="369332"/>
          </a:xfrm>
          <a:prstGeom prst="rect">
            <a:avLst/>
          </a:prstGeom>
          <a:noFill/>
        </p:spPr>
        <p:txBody>
          <a:bodyPr wrap="square" rtlCol="0">
            <a:spAutoFit/>
          </a:bodyPr>
          <a:lstStyle/>
          <a:p>
            <a:r>
              <a:rPr lang="en-CA" dirty="0">
                <a:solidFill>
                  <a:schemeClr val="bg1"/>
                </a:solidFill>
                <a:effectLst>
                  <a:outerShdw blurRad="38100" dist="38100" dir="2700000" algn="tl">
                    <a:srgbClr val="000000">
                      <a:alpha val="43137"/>
                    </a:srgbClr>
                  </a:outerShdw>
                </a:effectLst>
                <a:latin typeface="Nunito Sans Black" panose="00000A00000000000000" pitchFamily="2" charset="0"/>
              </a:rPr>
              <a:t>#CMC2024</a:t>
            </a:r>
          </a:p>
        </p:txBody>
      </p:sp>
      <p:pic>
        <p:nvPicPr>
          <p:cNvPr id="12" name="Picture 11" descr="A white text on a white background&#10;&#10;Description automatically generated">
            <a:extLst>
              <a:ext uri="{FF2B5EF4-FFF2-40B4-BE49-F238E27FC236}">
                <a16:creationId xmlns:a16="http://schemas.microsoft.com/office/drawing/2014/main" id="{54C597C2-3920-E830-F743-BBD3E2940F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328" y="0"/>
            <a:ext cx="1190445" cy="437801"/>
          </a:xfrm>
          <a:prstGeom prst="rect">
            <a:avLst/>
          </a:prstGeom>
        </p:spPr>
      </p:pic>
    </p:spTree>
    <p:extLst>
      <p:ext uri="{BB962C8B-B14F-4D97-AF65-F5344CB8AC3E}">
        <p14:creationId xmlns:p14="http://schemas.microsoft.com/office/powerpoint/2010/main" val="470640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99590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82338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04774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77415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08944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16070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23754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8069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23829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0055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CONTENT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a:p>
        </p:txBody>
      </p:sp>
      <p:pic>
        <p:nvPicPr>
          <p:cNvPr id="6" name="Picture 5" descr="A picture containing logo&#10;&#10;Description automatically generated">
            <a:extLst>
              <a:ext uri="{FF2B5EF4-FFF2-40B4-BE49-F238E27FC236}">
                <a16:creationId xmlns:a16="http://schemas.microsoft.com/office/drawing/2014/main" id="{20E26E7F-3E27-BDDA-2CE3-D843E2EA99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Tree>
    <p:extLst>
      <p:ext uri="{BB962C8B-B14F-4D97-AF65-F5344CB8AC3E}">
        <p14:creationId xmlns:p14="http://schemas.microsoft.com/office/powerpoint/2010/main" val="1523632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3874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600" y="1877082"/>
            <a:ext cx="103632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800" tIns="46038" rIns="45720" bIns="46038" numCol="1" anchor="b" anchorCtr="0" compatLnSpc="1">
            <a:prstTxWarp prst="textNoShape">
              <a:avLst/>
            </a:prstTxWarp>
          </a:bodyPr>
          <a:lstStyle>
            <a:lvl1pPr algn="l">
              <a:defRPr lang="en-US" sz="3700" b="0" dirty="0">
                <a:solidFill>
                  <a:schemeClr val="tx2"/>
                </a:solidFill>
              </a:defRPr>
            </a:lvl1pPr>
          </a:lstStyle>
          <a:p>
            <a:pPr lvl="0"/>
            <a:r>
              <a:rPr lang="en-US" dirty="0"/>
              <a:t>Click to add title</a:t>
            </a:r>
          </a:p>
        </p:txBody>
      </p:sp>
      <p:sp>
        <p:nvSpPr>
          <p:cNvPr id="3" name="Subtitle 2"/>
          <p:cNvSpPr>
            <a:spLocks noGrp="1"/>
          </p:cNvSpPr>
          <p:nvPr>
            <p:ph type="subTitle" idx="1" hasCustomPrompt="1"/>
          </p:nvPr>
        </p:nvSpPr>
        <p:spPr>
          <a:xfrm>
            <a:off x="355600" y="3428213"/>
            <a:ext cx="10363200" cy="419616"/>
          </a:xfrm>
        </p:spPr>
        <p:txBody>
          <a:bodyPr lIns="64800">
            <a:noAutofit/>
          </a:bodyPr>
          <a:lstStyle>
            <a:lvl1pPr marL="0" indent="0" algn="l">
              <a:spcBef>
                <a:spcPts val="0"/>
              </a:spcBef>
              <a:spcAft>
                <a:spcPts val="0"/>
              </a:spcAft>
              <a:buNone/>
              <a:defRPr sz="2100" b="0">
                <a:solidFill>
                  <a:schemeClr val="accent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add authors</a:t>
            </a:r>
          </a:p>
        </p:txBody>
      </p:sp>
      <p:cxnSp>
        <p:nvCxnSpPr>
          <p:cNvPr id="9" name="Straight Connector 8">
            <a:extLst>
              <a:ext uri="{FF2B5EF4-FFF2-40B4-BE49-F238E27FC236}">
                <a16:creationId xmlns:a16="http://schemas.microsoft.com/office/drawing/2014/main" id="{E9ED57D8-0216-4E00-A170-28372EC4083A}"/>
              </a:ext>
            </a:extLst>
          </p:cNvPr>
          <p:cNvCxnSpPr>
            <a:cxnSpLocks/>
          </p:cNvCxnSpPr>
          <p:nvPr userDrawn="1"/>
        </p:nvCxnSpPr>
        <p:spPr>
          <a:xfrm>
            <a:off x="164291" y="6415343"/>
            <a:ext cx="117423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0C96920-974E-4924-9A66-A625F1502062}"/>
              </a:ext>
            </a:extLst>
          </p:cNvPr>
          <p:cNvSpPr>
            <a:spLocks noGrp="1"/>
          </p:cNvSpPr>
          <p:nvPr>
            <p:ph type="body" sz="quarter" idx="12" hasCustomPrompt="1"/>
          </p:nvPr>
        </p:nvSpPr>
        <p:spPr>
          <a:xfrm>
            <a:off x="355600" y="3916152"/>
            <a:ext cx="10363200" cy="353043"/>
          </a:xfrm>
        </p:spPr>
        <p:txBody>
          <a:bodyPr lIns="64800"/>
          <a:lstStyle>
            <a:lvl1pPr>
              <a:defRPr sz="1800"/>
            </a:lvl1pPr>
          </a:lstStyle>
          <a:p>
            <a:pPr lvl="0"/>
            <a:r>
              <a:rPr lang="en-US" dirty="0"/>
              <a:t>Click to add affiliations</a:t>
            </a:r>
            <a:endParaRPr lang="en-GB" dirty="0"/>
          </a:p>
        </p:txBody>
      </p:sp>
      <p:sp>
        <p:nvSpPr>
          <p:cNvPr id="7" name="Text Placeholder 7">
            <a:extLst>
              <a:ext uri="{FF2B5EF4-FFF2-40B4-BE49-F238E27FC236}">
                <a16:creationId xmlns:a16="http://schemas.microsoft.com/office/drawing/2014/main" id="{32E15140-B098-49AE-BCCA-87C2B0C5732F}"/>
              </a:ext>
            </a:extLst>
          </p:cNvPr>
          <p:cNvSpPr>
            <a:spLocks noGrp="1"/>
          </p:cNvSpPr>
          <p:nvPr>
            <p:ph type="body" sz="quarter" idx="11" hasCustomPrompt="1"/>
          </p:nvPr>
        </p:nvSpPr>
        <p:spPr>
          <a:xfrm>
            <a:off x="9851136" y="2"/>
            <a:ext cx="2340864" cy="267175"/>
          </a:xfrm>
        </p:spPr>
        <p:txBody>
          <a:bodyPr lIns="72000" tIns="61200" rIns="97200"/>
          <a:lstStyle>
            <a:lvl1pPr algn="r">
              <a:defRPr sz="1400" b="0">
                <a:solidFill>
                  <a:schemeClr val="bg2"/>
                </a:solidFill>
              </a:defRPr>
            </a:lvl1pPr>
          </a:lstStyle>
          <a:p>
            <a:pPr lvl="0"/>
            <a:r>
              <a:rPr lang="en-US" dirty="0"/>
              <a:t>HIGHLY CONFIDENTIAL</a:t>
            </a:r>
          </a:p>
        </p:txBody>
      </p:sp>
    </p:spTree>
    <p:custDataLst>
      <p:tags r:id="rId1"/>
    </p:custDataLst>
    <p:extLst>
      <p:ext uri="{BB962C8B-B14F-4D97-AF65-F5344CB8AC3E}">
        <p14:creationId xmlns:p14="http://schemas.microsoft.com/office/powerpoint/2010/main" val="358160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54949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07808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9589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10526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image" Target="../media/image3.png"/><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069275"/>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2" r:id="rId3"/>
    <p:sldLayoutId id="2147483651" r:id="rId4"/>
    <p:sldLayoutId id="214748367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007316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687" r:id="rId20"/>
    <p:sldLayoutId id="2147483688" r:id="rId21"/>
    <p:sldLayoutId id="2147483690" r:id="rId22"/>
    <p:sldLayoutId id="2147483691" r:id="rId23"/>
    <p:sldLayoutId id="2147483692" r:id="rId2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47369594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1.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155"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3.xml"/><Relationship Id="rId7" Type="http://schemas.openxmlformats.org/officeDocument/2006/relationships/chart" Target="../charts/chart1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notesSlide" Target="../notesSlides/notesSlide6.xml"/><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F2B8-CAD1-70A6-9567-66D46EE35E46}"/>
              </a:ext>
            </a:extLst>
          </p:cNvPr>
          <p:cNvSpPr>
            <a:spLocks noGrp="1"/>
          </p:cNvSpPr>
          <p:nvPr>
            <p:ph type="title"/>
          </p:nvPr>
        </p:nvSpPr>
        <p:spPr>
          <a:xfrm>
            <a:off x="609601" y="1709738"/>
            <a:ext cx="10515600" cy="2852737"/>
          </a:xfrm>
        </p:spPr>
        <p:txBody>
          <a:bodyPr/>
          <a:lstStyle/>
          <a:p>
            <a:r>
              <a:rPr lang="en-US" dirty="0"/>
              <a:t>Future Directions: Targeting LAG-3 in Melanoma Treatment</a:t>
            </a:r>
          </a:p>
        </p:txBody>
      </p:sp>
      <p:sp>
        <p:nvSpPr>
          <p:cNvPr id="5" name="Text Placeholder 4">
            <a:extLst>
              <a:ext uri="{FF2B5EF4-FFF2-40B4-BE49-F238E27FC236}">
                <a16:creationId xmlns:a16="http://schemas.microsoft.com/office/drawing/2014/main" id="{B0ECF743-E888-A611-1017-47BE9AEBA8D5}"/>
              </a:ext>
            </a:extLst>
          </p:cNvPr>
          <p:cNvSpPr>
            <a:spLocks noGrp="1"/>
          </p:cNvSpPr>
          <p:nvPr>
            <p:ph type="body" idx="1"/>
          </p:nvPr>
        </p:nvSpPr>
        <p:spPr>
          <a:xfrm>
            <a:off x="609600" y="4043198"/>
            <a:ext cx="10515600" cy="1500187"/>
          </a:xfrm>
        </p:spPr>
        <p:txBody>
          <a:bodyPr>
            <a:noAutofit/>
          </a:bodyPr>
          <a:lstStyle/>
          <a:p>
            <a:r>
              <a:rPr lang="en-US" sz="1600" dirty="0"/>
              <a:t>Hussein </a:t>
            </a:r>
            <a:r>
              <a:rPr lang="en-US" sz="1600" dirty="0" err="1"/>
              <a:t>Tawbi</a:t>
            </a:r>
            <a:r>
              <a:rPr lang="en-US" sz="1600" dirty="0"/>
              <a:t>, MD, PhD</a:t>
            </a:r>
          </a:p>
          <a:p>
            <a:r>
              <a:rPr lang="en-US" sz="1600" dirty="0"/>
              <a:t>Professor</a:t>
            </a:r>
          </a:p>
          <a:p>
            <a:r>
              <a:rPr lang="en-US" sz="1600" dirty="0"/>
              <a:t>Deputy Chair, Department of Melanoma Medical Oncology</a:t>
            </a:r>
          </a:p>
          <a:p>
            <a:r>
              <a:rPr lang="en-US" sz="1600" dirty="0"/>
              <a:t>Co-Director, Andrew M. McDougall Brain Metastasis Clinic &amp; Program</a:t>
            </a:r>
          </a:p>
          <a:p>
            <a:r>
              <a:rPr lang="en-US" sz="1600" dirty="0"/>
              <a:t>Melanoma Medical Oncology, Investigational Cancer Therapeutics</a:t>
            </a:r>
          </a:p>
          <a:p>
            <a:r>
              <a:rPr lang="en-US" sz="1600" dirty="0"/>
              <a:t>UT MD Anderson Cancer Center  </a:t>
            </a:r>
          </a:p>
          <a:p>
            <a:r>
              <a:rPr lang="en-US" sz="1600" dirty="0"/>
              <a:t>Houston, TX</a:t>
            </a:r>
          </a:p>
        </p:txBody>
      </p:sp>
    </p:spTree>
    <p:extLst>
      <p:ext uri="{BB962C8B-B14F-4D97-AF65-F5344CB8AC3E}">
        <p14:creationId xmlns:p14="http://schemas.microsoft.com/office/powerpoint/2010/main" val="239223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CFD5-560C-9D16-8C9F-9E4FA3D39827}"/>
              </a:ext>
            </a:extLst>
          </p:cNvPr>
          <p:cNvSpPr>
            <a:spLocks noGrp="1"/>
          </p:cNvSpPr>
          <p:nvPr>
            <p:ph type="title"/>
          </p:nvPr>
        </p:nvSpPr>
        <p:spPr>
          <a:xfrm>
            <a:off x="609600" y="199505"/>
            <a:ext cx="10744200" cy="1185577"/>
          </a:xfrm>
        </p:spPr>
        <p:txBody>
          <a:bodyPr>
            <a:normAutofit/>
          </a:bodyPr>
          <a:lstStyle/>
          <a:p>
            <a:r>
              <a:rPr lang="en-CA" dirty="0"/>
              <a:t>LAG-3 Ligand, MHC Class II?</a:t>
            </a:r>
          </a:p>
        </p:txBody>
      </p:sp>
      <p:pic>
        <p:nvPicPr>
          <p:cNvPr id="4" name="Picture 3">
            <a:extLst>
              <a:ext uri="{FF2B5EF4-FFF2-40B4-BE49-F238E27FC236}">
                <a16:creationId xmlns:a16="http://schemas.microsoft.com/office/drawing/2014/main" id="{48790297-FCB3-E739-769E-89AA320887D1}"/>
              </a:ext>
            </a:extLst>
          </p:cNvPr>
          <p:cNvPicPr>
            <a:picLocks noChangeAspect="1"/>
          </p:cNvPicPr>
          <p:nvPr/>
        </p:nvPicPr>
        <p:blipFill>
          <a:blip r:embed="rId2"/>
          <a:stretch>
            <a:fillRect/>
          </a:stretch>
        </p:blipFill>
        <p:spPr>
          <a:xfrm>
            <a:off x="1016000" y="1440708"/>
            <a:ext cx="10160000" cy="4241800"/>
          </a:xfrm>
          <a:prstGeom prst="rect">
            <a:avLst/>
          </a:prstGeom>
        </p:spPr>
      </p:pic>
      <p:sp>
        <p:nvSpPr>
          <p:cNvPr id="6" name="Footer Placeholder 5">
            <a:extLst>
              <a:ext uri="{FF2B5EF4-FFF2-40B4-BE49-F238E27FC236}">
                <a16:creationId xmlns:a16="http://schemas.microsoft.com/office/drawing/2014/main" id="{30DCB0D4-A16B-1A17-C553-A4CBC2C9FC1E}"/>
              </a:ext>
            </a:extLst>
          </p:cNvPr>
          <p:cNvSpPr>
            <a:spLocks noGrp="1"/>
          </p:cNvSpPr>
          <p:nvPr>
            <p:ph type="ftr" sz="quarter" idx="3"/>
          </p:nvPr>
        </p:nvSpPr>
        <p:spPr/>
        <p:txBody>
          <a:bodyPr/>
          <a:lstStyle/>
          <a:p>
            <a:r>
              <a:rPr lang="en-US" dirty="0"/>
              <a:t>CD4, cluster of differentiation 4; fibrinogen-like protein 1, FGL1, </a:t>
            </a:r>
          </a:p>
          <a:p>
            <a:r>
              <a:rPr lang="en-US" dirty="0"/>
              <a:t>Burnell SEA, et al. </a:t>
            </a:r>
            <a:r>
              <a:rPr lang="en-US" i="1" dirty="0" err="1"/>
              <a:t>Immunother</a:t>
            </a:r>
            <a:r>
              <a:rPr lang="en-US" i="1" dirty="0"/>
              <a:t> Adv</a:t>
            </a:r>
            <a:r>
              <a:rPr lang="en-US" dirty="0"/>
              <a:t>. 2021;2(1):ltab025.</a:t>
            </a:r>
          </a:p>
        </p:txBody>
      </p:sp>
    </p:spTree>
    <p:extLst>
      <p:ext uri="{BB962C8B-B14F-4D97-AF65-F5344CB8AC3E}">
        <p14:creationId xmlns:p14="http://schemas.microsoft.com/office/powerpoint/2010/main" val="2364898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CFD5-560C-9D16-8C9F-9E4FA3D39827}"/>
              </a:ext>
            </a:extLst>
          </p:cNvPr>
          <p:cNvSpPr>
            <a:spLocks noGrp="1"/>
          </p:cNvSpPr>
          <p:nvPr>
            <p:ph type="title"/>
          </p:nvPr>
        </p:nvSpPr>
        <p:spPr/>
        <p:txBody>
          <a:bodyPr>
            <a:normAutofit/>
          </a:bodyPr>
          <a:lstStyle/>
          <a:p>
            <a:r>
              <a:rPr lang="en-US" dirty="0"/>
              <a:t>LAG-3 Intracellular Signaling</a:t>
            </a:r>
            <a:endParaRPr lang="en-CA" dirty="0"/>
          </a:p>
        </p:txBody>
      </p:sp>
      <p:sp>
        <p:nvSpPr>
          <p:cNvPr id="8" name="Content Placeholder 7">
            <a:extLst>
              <a:ext uri="{FF2B5EF4-FFF2-40B4-BE49-F238E27FC236}">
                <a16:creationId xmlns:a16="http://schemas.microsoft.com/office/drawing/2014/main" id="{666D819E-AEB5-1794-85F3-D1B23CC363DD}"/>
              </a:ext>
            </a:extLst>
          </p:cNvPr>
          <p:cNvSpPr>
            <a:spLocks noGrp="1"/>
          </p:cNvSpPr>
          <p:nvPr>
            <p:ph idx="1"/>
          </p:nvPr>
        </p:nvSpPr>
        <p:spPr>
          <a:xfrm>
            <a:off x="6096000" y="1477906"/>
            <a:ext cx="5257800" cy="4722477"/>
          </a:xfrm>
        </p:spPr>
        <p:txBody>
          <a:bodyPr>
            <a:normAutofit lnSpcReduction="10000"/>
          </a:bodyPr>
          <a:lstStyle/>
          <a:p>
            <a:r>
              <a:rPr lang="en-US" dirty="0"/>
              <a:t>LAG-3 dimerization required for optimal MHCII binding</a:t>
            </a:r>
          </a:p>
          <a:p>
            <a:r>
              <a:rPr lang="en-US" dirty="0"/>
              <a:t>No ITIM &amp; unique intracellular KIEELE motif</a:t>
            </a:r>
          </a:p>
          <a:p>
            <a:r>
              <a:rPr lang="en-US" dirty="0"/>
              <a:t>Role of EP Repeat &amp; Serine phosphorylation site </a:t>
            </a:r>
            <a:r>
              <a:rPr lang="en-US" dirty="0" err="1"/>
              <a:t>FxxL</a:t>
            </a:r>
            <a:r>
              <a:rPr lang="en-US" dirty="0"/>
              <a:t> more relevant</a:t>
            </a:r>
          </a:p>
          <a:p>
            <a:r>
              <a:rPr lang="en-US" dirty="0"/>
              <a:t>Co-localization with TCR/CD3 complex</a:t>
            </a:r>
          </a:p>
          <a:p>
            <a:r>
              <a:rPr lang="en-US" dirty="0"/>
              <a:t>LAG-3 activation leads to decreased ZAP70 phosphorylation</a:t>
            </a:r>
          </a:p>
          <a:p>
            <a:r>
              <a:rPr lang="en-US" b="1" u="sng" dirty="0"/>
              <a:t>LAG-3 modulates TCR signaling</a:t>
            </a:r>
          </a:p>
        </p:txBody>
      </p:sp>
      <p:pic>
        <p:nvPicPr>
          <p:cNvPr id="5" name="Picture 4">
            <a:extLst>
              <a:ext uri="{FF2B5EF4-FFF2-40B4-BE49-F238E27FC236}">
                <a16:creationId xmlns:a16="http://schemas.microsoft.com/office/drawing/2014/main" id="{E1A358BD-8640-7B3B-E727-854F39FAC4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590" y="1293286"/>
            <a:ext cx="4777410" cy="4271428"/>
          </a:xfrm>
          <a:prstGeom prst="rect">
            <a:avLst/>
          </a:prstGeom>
        </p:spPr>
      </p:pic>
      <p:sp>
        <p:nvSpPr>
          <p:cNvPr id="9" name="Footer Placeholder 8">
            <a:extLst>
              <a:ext uri="{FF2B5EF4-FFF2-40B4-BE49-F238E27FC236}">
                <a16:creationId xmlns:a16="http://schemas.microsoft.com/office/drawing/2014/main" id="{D6962F1F-C99B-DFF2-56AE-0547B5C0C905}"/>
              </a:ext>
            </a:extLst>
          </p:cNvPr>
          <p:cNvSpPr>
            <a:spLocks noGrp="1"/>
          </p:cNvSpPr>
          <p:nvPr>
            <p:ph type="ftr" sz="quarter" idx="3"/>
          </p:nvPr>
        </p:nvSpPr>
        <p:spPr/>
        <p:txBody>
          <a:bodyPr/>
          <a:lstStyle/>
          <a:p>
            <a:r>
              <a:rPr lang="en-US"/>
              <a:t>ITIM, immunoreceptor tyrosine-based inhibitory motif; LAG-3, lymphocyte-activation gene 3; MHCII, major histocompatibility complex; TCR, T-cell receptor.
Workman CJ, et al. </a:t>
            </a:r>
            <a:r>
              <a:rPr lang="en-US" i="1"/>
              <a:t>Eur J Immunol</a:t>
            </a:r>
            <a:r>
              <a:rPr lang="en-US"/>
              <a:t>. 2003;33(4):970-9; Workman CJ, et al</a:t>
            </a:r>
            <a:r>
              <a:rPr lang="en-US" i="1"/>
              <a:t>. J Immunol</a:t>
            </a:r>
            <a:r>
              <a:rPr lang="en-US"/>
              <a:t>. 2005;174(2):688-95; Burnell SEA, et al. </a:t>
            </a:r>
            <a:r>
              <a:rPr lang="en-US" i="1"/>
              <a:t>Immunother Adv</a:t>
            </a:r>
            <a:r>
              <a:rPr lang="en-US"/>
              <a:t>. 2021;2(1):ltab025.</a:t>
            </a:r>
          </a:p>
        </p:txBody>
      </p:sp>
    </p:spTree>
    <p:extLst>
      <p:ext uri="{BB962C8B-B14F-4D97-AF65-F5344CB8AC3E}">
        <p14:creationId xmlns:p14="http://schemas.microsoft.com/office/powerpoint/2010/main" val="183186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933C54-617C-D3B7-41E8-7A64BD52BC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717" y="1410087"/>
            <a:ext cx="8272489" cy="4535404"/>
          </a:xfrm>
          <a:prstGeom prst="rect">
            <a:avLst/>
          </a:prstGeom>
        </p:spPr>
      </p:pic>
      <p:sp>
        <p:nvSpPr>
          <p:cNvPr id="2" name="Title 1">
            <a:extLst>
              <a:ext uri="{FF2B5EF4-FFF2-40B4-BE49-F238E27FC236}">
                <a16:creationId xmlns:a16="http://schemas.microsoft.com/office/drawing/2014/main" id="{6F8AD0CA-73A7-5704-7490-5109EE909448}"/>
              </a:ext>
            </a:extLst>
          </p:cNvPr>
          <p:cNvSpPr>
            <a:spLocks noGrp="1"/>
          </p:cNvSpPr>
          <p:nvPr>
            <p:ph type="title"/>
          </p:nvPr>
        </p:nvSpPr>
        <p:spPr>
          <a:xfrm>
            <a:off x="609600" y="199505"/>
            <a:ext cx="10744200" cy="1185577"/>
          </a:xfrm>
        </p:spPr>
        <p:txBody>
          <a:bodyPr>
            <a:normAutofit/>
          </a:bodyPr>
          <a:lstStyle/>
          <a:p>
            <a:r>
              <a:rPr lang="en-US" dirty="0"/>
              <a:t>Neoadjuvant Relatlimab + Nivolumab</a:t>
            </a:r>
          </a:p>
        </p:txBody>
      </p:sp>
      <p:sp>
        <p:nvSpPr>
          <p:cNvPr id="9" name="Content Placeholder 8">
            <a:extLst>
              <a:ext uri="{FF2B5EF4-FFF2-40B4-BE49-F238E27FC236}">
                <a16:creationId xmlns:a16="http://schemas.microsoft.com/office/drawing/2014/main" id="{7CF796FC-4992-3377-493F-84A4A736E9D7}"/>
              </a:ext>
            </a:extLst>
          </p:cNvPr>
          <p:cNvSpPr>
            <a:spLocks noGrp="1"/>
          </p:cNvSpPr>
          <p:nvPr>
            <p:ph idx="1"/>
          </p:nvPr>
        </p:nvSpPr>
        <p:spPr>
          <a:xfrm>
            <a:off x="7837714" y="1477906"/>
            <a:ext cx="3516086" cy="4722477"/>
          </a:xfrm>
        </p:spPr>
        <p:txBody>
          <a:bodyPr/>
          <a:lstStyle/>
          <a:p>
            <a:r>
              <a:rPr lang="en-US" dirty="0" err="1"/>
              <a:t>pCR</a:t>
            </a:r>
            <a:r>
              <a:rPr lang="en-US" dirty="0"/>
              <a:t> of 57%</a:t>
            </a:r>
          </a:p>
          <a:p>
            <a:r>
              <a:rPr lang="en-US" dirty="0"/>
              <a:t>No grade 3 to 4 toxicity in neoadjuvant phase</a:t>
            </a:r>
          </a:p>
          <a:p>
            <a:r>
              <a:rPr lang="en-US" dirty="0" err="1"/>
              <a:t>pCR</a:t>
            </a:r>
            <a:r>
              <a:rPr lang="en-US" dirty="0"/>
              <a:t> associated with excellent RFS</a:t>
            </a:r>
          </a:p>
          <a:p>
            <a:endParaRPr lang="en-US" dirty="0"/>
          </a:p>
        </p:txBody>
      </p:sp>
      <p:sp>
        <p:nvSpPr>
          <p:cNvPr id="10" name="Footer Placeholder 9">
            <a:extLst>
              <a:ext uri="{FF2B5EF4-FFF2-40B4-BE49-F238E27FC236}">
                <a16:creationId xmlns:a16="http://schemas.microsoft.com/office/drawing/2014/main" id="{292461B5-00F7-60CE-531E-ADC2841F9FD8}"/>
              </a:ext>
            </a:extLst>
          </p:cNvPr>
          <p:cNvSpPr>
            <a:spLocks noGrp="1"/>
          </p:cNvSpPr>
          <p:nvPr>
            <p:ph type="ftr" sz="quarter" idx="3"/>
          </p:nvPr>
        </p:nvSpPr>
        <p:spPr/>
        <p:txBody>
          <a:bodyPr/>
          <a:lstStyle/>
          <a:p>
            <a:r>
              <a:rPr lang="en-US" dirty="0" err="1"/>
              <a:t>pCR</a:t>
            </a:r>
            <a:r>
              <a:rPr lang="en-US" dirty="0"/>
              <a:t>, pathologic complete response; </a:t>
            </a:r>
            <a:r>
              <a:rPr lang="en-US" dirty="0" err="1"/>
              <a:t>pNR</a:t>
            </a:r>
            <a:r>
              <a:rPr lang="en-US" dirty="0"/>
              <a:t>, no pathologic response; </a:t>
            </a:r>
            <a:r>
              <a:rPr lang="en-US" dirty="0" err="1"/>
              <a:t>pPR</a:t>
            </a:r>
            <a:r>
              <a:rPr lang="en-US" dirty="0"/>
              <a:t>, pathologic partial response; RFS, relapse-free survival.
Amaria RN, et al. </a:t>
            </a:r>
            <a:r>
              <a:rPr lang="en-US" i="1" dirty="0"/>
              <a:t>Nature</a:t>
            </a:r>
            <a:r>
              <a:rPr lang="en-US" dirty="0"/>
              <a:t>. 2022;611(7934):155-160.</a:t>
            </a:r>
          </a:p>
        </p:txBody>
      </p:sp>
    </p:spTree>
    <p:extLst>
      <p:ext uri="{BB962C8B-B14F-4D97-AF65-F5344CB8AC3E}">
        <p14:creationId xmlns:p14="http://schemas.microsoft.com/office/powerpoint/2010/main" val="250402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96A0469-7C3B-1A07-FEF2-296844EBA969}"/>
              </a:ext>
            </a:extLst>
          </p:cNvPr>
          <p:cNvSpPr>
            <a:spLocks noGrp="1"/>
          </p:cNvSpPr>
          <p:nvPr>
            <p:ph type="ftr" sz="quarter" idx="3"/>
          </p:nvPr>
        </p:nvSpPr>
        <p:spPr>
          <a:xfrm>
            <a:off x="609600" y="6356350"/>
            <a:ext cx="10744199" cy="442131"/>
          </a:xfrm>
        </p:spPr>
        <p:txBody>
          <a:bodyPr/>
          <a:lstStyle/>
          <a:p>
            <a:r>
              <a:rPr lang="en-US" dirty="0"/>
              <a:t>BOP2, Bayesian optimal phase 2; CBR, clinical benefit rate; MBM, melanoma brain metastases; RECIST, response evaluation criteria in solid tumors; SRS, stereotactic radio surgery; SRT, stereotactic radiation therapy; WBRT, whole brain radiation therapy.
NCT05704647. Clinicaltrials.gov. Accessed April 3, 2024.</a:t>
            </a:r>
          </a:p>
        </p:txBody>
      </p:sp>
      <p:sp>
        <p:nvSpPr>
          <p:cNvPr id="2" name="Title 1">
            <a:extLst>
              <a:ext uri="{FF2B5EF4-FFF2-40B4-BE49-F238E27FC236}">
                <a16:creationId xmlns:a16="http://schemas.microsoft.com/office/drawing/2014/main" id="{163D04AC-AB4D-14BB-9F98-777245A8A05B}"/>
              </a:ext>
            </a:extLst>
          </p:cNvPr>
          <p:cNvSpPr>
            <a:spLocks noGrp="1"/>
          </p:cNvSpPr>
          <p:nvPr>
            <p:ph type="title"/>
          </p:nvPr>
        </p:nvSpPr>
        <p:spPr>
          <a:xfrm>
            <a:off x="609600" y="199505"/>
            <a:ext cx="10744200" cy="1185577"/>
          </a:xfrm>
        </p:spPr>
        <p:txBody>
          <a:bodyPr>
            <a:normAutofit/>
          </a:bodyPr>
          <a:lstStyle/>
          <a:p>
            <a:r>
              <a:rPr lang="en-US" dirty="0"/>
              <a:t>Phase II of </a:t>
            </a:r>
            <a:r>
              <a:rPr lang="en-US" dirty="0" err="1"/>
              <a:t>Nivo</a:t>
            </a:r>
            <a:r>
              <a:rPr lang="en-US" dirty="0"/>
              <a:t> + </a:t>
            </a:r>
            <a:r>
              <a:rPr lang="en-US" dirty="0" err="1"/>
              <a:t>Rela</a:t>
            </a:r>
            <a:r>
              <a:rPr lang="en-US" dirty="0"/>
              <a:t> in Untreated MBM (BLUEBONNET)</a:t>
            </a:r>
          </a:p>
        </p:txBody>
      </p:sp>
      <p:sp>
        <p:nvSpPr>
          <p:cNvPr id="4" name="Content Placeholder 3">
            <a:extLst>
              <a:ext uri="{FF2B5EF4-FFF2-40B4-BE49-F238E27FC236}">
                <a16:creationId xmlns:a16="http://schemas.microsoft.com/office/drawing/2014/main" id="{FCC5BBAD-931E-DD08-9BD9-119D1DFC2E08}"/>
              </a:ext>
            </a:extLst>
          </p:cNvPr>
          <p:cNvSpPr>
            <a:spLocks noGrp="1"/>
          </p:cNvSpPr>
          <p:nvPr>
            <p:ph idx="1"/>
          </p:nvPr>
        </p:nvSpPr>
        <p:spPr>
          <a:xfrm>
            <a:off x="5981699" y="3519389"/>
            <a:ext cx="5574404" cy="2942856"/>
          </a:xfrm>
        </p:spPr>
        <p:txBody>
          <a:bodyPr>
            <a:normAutofit fontScale="92500" lnSpcReduction="20000"/>
          </a:bodyPr>
          <a:lstStyle/>
          <a:p>
            <a:pPr lvl="1"/>
            <a:r>
              <a:rPr lang="en-US" dirty="0"/>
              <a:t>Primary endpoint: Intracranial ORR by modified RECIST</a:t>
            </a:r>
          </a:p>
          <a:p>
            <a:pPr lvl="1"/>
            <a:r>
              <a:rPr lang="en-US" dirty="0"/>
              <a:t>Select secondary endpoints: CBR, PFS, OS</a:t>
            </a:r>
          </a:p>
          <a:p>
            <a:pPr lvl="1"/>
            <a:r>
              <a:rPr lang="en-US" dirty="0"/>
              <a:t>Exploratory endpoint: SRS-assisted PFS</a:t>
            </a:r>
          </a:p>
          <a:p>
            <a:pPr lvl="1"/>
            <a:r>
              <a:rPr lang="en-US" dirty="0"/>
              <a:t>Hypothesis: </a:t>
            </a:r>
            <a:r>
              <a:rPr lang="en-US" dirty="0" err="1"/>
              <a:t>Nivo</a:t>
            </a:r>
            <a:r>
              <a:rPr lang="en-US" dirty="0"/>
              <a:t> + </a:t>
            </a:r>
            <a:r>
              <a:rPr lang="en-US" dirty="0" err="1"/>
              <a:t>rela</a:t>
            </a:r>
            <a:r>
              <a:rPr lang="en-US" dirty="0"/>
              <a:t> is safe and will result in higher intracranial efficacy comparable to </a:t>
            </a:r>
            <a:r>
              <a:rPr lang="en-US" b="1" i="1" u="sng" dirty="0" err="1"/>
              <a:t>nivo</a:t>
            </a:r>
            <a:r>
              <a:rPr lang="en-US" b="1" i="1" u="sng" dirty="0"/>
              <a:t> alone</a:t>
            </a:r>
          </a:p>
          <a:p>
            <a:pPr lvl="1"/>
            <a:r>
              <a:rPr lang="en-US" dirty="0"/>
              <a:t>Statistics- 82% power to detect difference between 20% and 40%, BOP2 futility monitoring</a:t>
            </a:r>
          </a:p>
        </p:txBody>
      </p:sp>
      <p:sp>
        <p:nvSpPr>
          <p:cNvPr id="40" name="Rectangle 5">
            <a:extLst>
              <a:ext uri="{FF2B5EF4-FFF2-40B4-BE49-F238E27FC236}">
                <a16:creationId xmlns:a16="http://schemas.microsoft.com/office/drawing/2014/main" id="{8F305898-6EFF-EABD-5990-5F6042D1FFC6}"/>
              </a:ext>
            </a:extLst>
          </p:cNvPr>
          <p:cNvSpPr>
            <a:spLocks noChangeArrowheads="1"/>
          </p:cNvSpPr>
          <p:nvPr/>
        </p:nvSpPr>
        <p:spPr bwMode="auto">
          <a:xfrm>
            <a:off x="263214" y="3409143"/>
            <a:ext cx="5718485" cy="2584464"/>
          </a:xfrm>
          <a:prstGeom prst="rect">
            <a:avLst/>
          </a:prstGeom>
          <a:solidFill>
            <a:schemeClr val="bg1"/>
          </a:solidFill>
          <a:ln w="12700" cap="flat">
            <a:solidFill>
              <a:schemeClr val="tx1"/>
            </a:solidFill>
            <a:prstDash val="solid"/>
            <a:miter lim="800000"/>
            <a:headEnd/>
            <a:tailEnd/>
          </a:ln>
        </p:spPr>
        <p:txBody>
          <a:bodyPr vert="horz" wrap="square" lIns="60960" tIns="60960" rIns="60960" bIns="60960" numCol="1" anchor="t" anchorCtr="0" compatLnSpc="1">
            <a:prstTxWarp prst="textNoShape">
              <a:avLst/>
            </a:prstTxWarp>
          </a:bodyPr>
          <a:lstStyle/>
          <a:p>
            <a:pPr defTabSz="914377">
              <a:defRPr/>
            </a:pPr>
            <a:r>
              <a:rPr lang="en-US" sz="1600" b="1" dirty="0">
                <a:solidFill>
                  <a:srgbClr val="595454"/>
                </a:solidFill>
                <a:cs typeface="Arial" panose="020B0604020202020204" pitchFamily="34" charset="0"/>
              </a:rPr>
              <a:t>Key eligibility: </a:t>
            </a:r>
          </a:p>
          <a:p>
            <a:pPr marL="152392" indent="-152392" defTabSz="914377">
              <a:buFont typeface="Arial" panose="020B0604020202020204" pitchFamily="34" charset="0"/>
              <a:buChar char="•"/>
              <a:defRPr/>
            </a:pPr>
            <a:r>
              <a:rPr lang="en-US" sz="1600" b="1" dirty="0">
                <a:solidFill>
                  <a:srgbClr val="595454"/>
                </a:solidFill>
                <a:cs typeface="Arial" panose="020B0604020202020204" pitchFamily="34" charset="0"/>
              </a:rPr>
              <a:t>1 or greater measurable, unirradiated MBM  (0.5-3.0 cm)</a:t>
            </a:r>
          </a:p>
          <a:p>
            <a:pPr marL="152392" indent="-152392" defTabSz="914377">
              <a:buFont typeface="Arial" panose="020B0604020202020204" pitchFamily="34" charset="0"/>
              <a:buChar char="•"/>
              <a:defRPr/>
            </a:pPr>
            <a:r>
              <a:rPr lang="en-US" sz="1600" b="1" dirty="0">
                <a:solidFill>
                  <a:srgbClr val="595454"/>
                </a:solidFill>
                <a:cs typeface="Arial" panose="020B0604020202020204" pitchFamily="34" charset="0"/>
              </a:rPr>
              <a:t>Prior SRT in 5 or less MBM</a:t>
            </a:r>
          </a:p>
          <a:p>
            <a:pPr marL="152392" indent="-152392" defTabSz="914377">
              <a:buFont typeface="Arial" panose="020B0604020202020204" pitchFamily="34" charset="0"/>
              <a:buChar char="•"/>
              <a:defRPr/>
            </a:pPr>
            <a:r>
              <a:rPr lang="en-US" sz="1600" b="1" dirty="0">
                <a:solidFill>
                  <a:srgbClr val="595454"/>
                </a:solidFill>
                <a:cs typeface="Arial" panose="020B0604020202020204" pitchFamily="34" charset="0"/>
              </a:rPr>
              <a:t>Previous treatment with </a:t>
            </a:r>
            <a:r>
              <a:rPr lang="en-US" sz="1600" b="1" dirty="0" err="1">
                <a:solidFill>
                  <a:srgbClr val="595454"/>
                </a:solidFill>
                <a:cs typeface="Arial" panose="020B0604020202020204" pitchFamily="34" charset="0"/>
              </a:rPr>
              <a:t>BRAFi</a:t>
            </a:r>
            <a:r>
              <a:rPr lang="en-US" sz="1600" b="1" dirty="0">
                <a:solidFill>
                  <a:srgbClr val="595454"/>
                </a:solidFill>
                <a:cs typeface="Arial" panose="020B0604020202020204" pitchFamily="34" charset="0"/>
              </a:rPr>
              <a:t>/</a:t>
            </a:r>
            <a:r>
              <a:rPr lang="en-US" sz="1600" b="1" dirty="0" err="1">
                <a:solidFill>
                  <a:srgbClr val="595454"/>
                </a:solidFill>
                <a:cs typeface="Arial" panose="020B0604020202020204" pitchFamily="34" charset="0"/>
              </a:rPr>
              <a:t>MEKi</a:t>
            </a:r>
            <a:r>
              <a:rPr lang="en-US" sz="1600" b="1" dirty="0">
                <a:solidFill>
                  <a:srgbClr val="595454"/>
                </a:solidFill>
                <a:cs typeface="Arial" panose="020B0604020202020204" pitchFamily="34" charset="0"/>
              </a:rPr>
              <a:t> permitted</a:t>
            </a:r>
          </a:p>
          <a:p>
            <a:pPr marL="152392" indent="-152392" defTabSz="914377">
              <a:buFont typeface="Arial" panose="020B0604020202020204" pitchFamily="34" charset="0"/>
              <a:buChar char="•"/>
              <a:defRPr/>
            </a:pPr>
            <a:r>
              <a:rPr lang="en-US" sz="1600" b="1" dirty="0">
                <a:solidFill>
                  <a:srgbClr val="595454"/>
                </a:solidFill>
                <a:cs typeface="Arial" panose="020B0604020202020204" pitchFamily="34" charset="0"/>
              </a:rPr>
              <a:t>No prior checkpoint inhibitor therapy for advanced disease</a:t>
            </a:r>
          </a:p>
          <a:p>
            <a:pPr defTabSz="914377">
              <a:defRPr/>
            </a:pPr>
            <a:endParaRPr lang="en-US" sz="1600" b="1" dirty="0">
              <a:solidFill>
                <a:srgbClr val="595454"/>
              </a:solidFill>
              <a:cs typeface="Arial" panose="020B0604020202020204" pitchFamily="34" charset="0"/>
            </a:endParaRPr>
          </a:p>
          <a:p>
            <a:pPr defTabSz="914377">
              <a:defRPr/>
            </a:pPr>
            <a:r>
              <a:rPr lang="en-US" sz="1600" b="1" dirty="0">
                <a:solidFill>
                  <a:srgbClr val="595454"/>
                </a:solidFill>
              </a:rPr>
              <a:t>Exclusion criteria</a:t>
            </a:r>
            <a:r>
              <a:rPr lang="en-US" sz="1600" dirty="0">
                <a:solidFill>
                  <a:srgbClr val="595454"/>
                </a:solidFill>
              </a:rPr>
              <a:t>: Neurological symptoms; steroids greater than 10 days; </a:t>
            </a:r>
            <a:r>
              <a:rPr lang="en-US" sz="1600" dirty="0"/>
              <a:t>WBRT; </a:t>
            </a:r>
            <a:r>
              <a:rPr lang="en-US" sz="1600" dirty="0">
                <a:solidFill>
                  <a:srgbClr val="595454"/>
                </a:solidFill>
              </a:rPr>
              <a:t>prior treatment with checkpoint inhibitors; leptomeningeal disease</a:t>
            </a:r>
          </a:p>
          <a:p>
            <a:pPr defTabSz="914377">
              <a:defRPr/>
            </a:pPr>
            <a:endParaRPr lang="en-US" sz="2000" b="1" dirty="0">
              <a:solidFill>
                <a:srgbClr val="595454"/>
              </a:solidFill>
              <a:cs typeface="Arial" panose="020B0604020202020204" pitchFamily="34" charset="0"/>
            </a:endParaRPr>
          </a:p>
        </p:txBody>
      </p:sp>
      <p:grpSp>
        <p:nvGrpSpPr>
          <p:cNvPr id="41" name="Group 40">
            <a:extLst>
              <a:ext uri="{FF2B5EF4-FFF2-40B4-BE49-F238E27FC236}">
                <a16:creationId xmlns:a16="http://schemas.microsoft.com/office/drawing/2014/main" id="{3D9A79B8-F99A-6268-DEA6-12A6DB488E68}"/>
              </a:ext>
            </a:extLst>
          </p:cNvPr>
          <p:cNvGrpSpPr/>
          <p:nvPr/>
        </p:nvGrpSpPr>
        <p:grpSpPr>
          <a:xfrm>
            <a:off x="818164" y="1358282"/>
            <a:ext cx="11347460" cy="2161107"/>
            <a:chOff x="703864" y="971585"/>
            <a:chExt cx="11347460" cy="2161107"/>
          </a:xfrm>
        </p:grpSpPr>
        <p:sp>
          <p:nvSpPr>
            <p:cNvPr id="42" name="Rectangle 41">
              <a:extLst>
                <a:ext uri="{FF2B5EF4-FFF2-40B4-BE49-F238E27FC236}">
                  <a16:creationId xmlns:a16="http://schemas.microsoft.com/office/drawing/2014/main" id="{3CEFD830-FFBF-5700-0544-5721E21B8A94}"/>
                </a:ext>
              </a:extLst>
            </p:cNvPr>
            <p:cNvSpPr/>
            <p:nvPr/>
          </p:nvSpPr>
          <p:spPr>
            <a:xfrm>
              <a:off x="5181403" y="1724766"/>
              <a:ext cx="1617108" cy="6601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400">
                <a:solidFill>
                  <a:srgbClr val="FFFFFF"/>
                </a:solidFill>
              </a:endParaRPr>
            </a:p>
          </p:txBody>
        </p:sp>
        <p:sp>
          <p:nvSpPr>
            <p:cNvPr id="43" name="Rectangle 42">
              <a:extLst>
                <a:ext uri="{FF2B5EF4-FFF2-40B4-BE49-F238E27FC236}">
                  <a16:creationId xmlns:a16="http://schemas.microsoft.com/office/drawing/2014/main" id="{FCDA5232-3931-81E6-3C5F-6772B5913C22}"/>
                </a:ext>
              </a:extLst>
            </p:cNvPr>
            <p:cNvSpPr/>
            <p:nvPr/>
          </p:nvSpPr>
          <p:spPr>
            <a:xfrm>
              <a:off x="703864" y="1019945"/>
              <a:ext cx="10181229" cy="1467691"/>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377">
                <a:defRPr/>
              </a:pPr>
              <a:endParaRPr lang="en-US" sz="2400" dirty="0">
                <a:solidFill>
                  <a:srgbClr val="595454"/>
                </a:solidFill>
              </a:endParaRPr>
            </a:p>
          </p:txBody>
        </p:sp>
        <p:sp>
          <p:nvSpPr>
            <p:cNvPr id="44" name="TextBox 43">
              <a:extLst>
                <a:ext uri="{FF2B5EF4-FFF2-40B4-BE49-F238E27FC236}">
                  <a16:creationId xmlns:a16="http://schemas.microsoft.com/office/drawing/2014/main" id="{55A8DF1A-F8D6-BF79-A02D-35F5D131172C}"/>
                </a:ext>
              </a:extLst>
            </p:cNvPr>
            <p:cNvSpPr txBox="1"/>
            <p:nvPr/>
          </p:nvSpPr>
          <p:spPr>
            <a:xfrm>
              <a:off x="721903" y="1257819"/>
              <a:ext cx="886781" cy="377155"/>
            </a:xfrm>
            <a:prstGeom prst="rect">
              <a:avLst/>
            </a:prstGeom>
            <a:noFill/>
          </p:spPr>
          <p:txBody>
            <a:bodyPr wrap="none" lIns="91440" tIns="45720" rIns="91440" bIns="45720" rtlCol="0" anchor="t">
              <a:spAutoFit/>
            </a:bodyPr>
            <a:lstStyle/>
            <a:p>
              <a:pPr defTabSz="914377">
                <a:defRPr/>
              </a:pPr>
              <a:r>
                <a:rPr lang="en-US" sz="1851" b="1" dirty="0">
                  <a:solidFill>
                    <a:srgbClr val="595454"/>
                  </a:solidFill>
                </a:rPr>
                <a:t>n = 30</a:t>
              </a:r>
              <a:endParaRPr lang="en-US" sz="1867" b="1" dirty="0">
                <a:solidFill>
                  <a:srgbClr val="595454"/>
                </a:solidFill>
              </a:endParaRPr>
            </a:p>
          </p:txBody>
        </p:sp>
        <p:sp>
          <p:nvSpPr>
            <p:cNvPr id="45" name="TextBox 44">
              <a:extLst>
                <a:ext uri="{FF2B5EF4-FFF2-40B4-BE49-F238E27FC236}">
                  <a16:creationId xmlns:a16="http://schemas.microsoft.com/office/drawing/2014/main" id="{E019B841-226A-EDF2-C8FB-D5FCA7C4882D}"/>
                </a:ext>
              </a:extLst>
            </p:cNvPr>
            <p:cNvSpPr txBox="1"/>
            <p:nvPr/>
          </p:nvSpPr>
          <p:spPr>
            <a:xfrm>
              <a:off x="2205122" y="2512734"/>
              <a:ext cx="7795749" cy="276999"/>
            </a:xfrm>
            <a:prstGeom prst="rect">
              <a:avLst/>
            </a:prstGeom>
            <a:noFill/>
            <a:ln>
              <a:solidFill>
                <a:schemeClr val="accent1"/>
              </a:solidFill>
            </a:ln>
          </p:spPr>
          <p:txBody>
            <a:bodyPr wrap="square" rtlCol="0">
              <a:spAutoFit/>
            </a:bodyPr>
            <a:lstStyle/>
            <a:p>
              <a:pPr defTabSz="914377">
                <a:defRPr/>
              </a:pPr>
              <a:r>
                <a:rPr lang="en-US" sz="1200" i="1" dirty="0">
                  <a:solidFill>
                    <a:srgbClr val="595454"/>
                  </a:solidFill>
                </a:rPr>
                <a:t>*Not a response imaging evaluation, asymptomatic progression will be allowed to continue. </a:t>
              </a:r>
            </a:p>
          </p:txBody>
        </p:sp>
        <p:cxnSp>
          <p:nvCxnSpPr>
            <p:cNvPr id="46" name="Straight Arrow Connector 45">
              <a:extLst>
                <a:ext uri="{FF2B5EF4-FFF2-40B4-BE49-F238E27FC236}">
                  <a16:creationId xmlns:a16="http://schemas.microsoft.com/office/drawing/2014/main" id="{2C16276D-4CD9-3B93-E2FE-DA5E7815E63F}"/>
                </a:ext>
              </a:extLst>
            </p:cNvPr>
            <p:cNvCxnSpPr/>
            <p:nvPr/>
          </p:nvCxnSpPr>
          <p:spPr>
            <a:xfrm>
              <a:off x="6128095" y="1588337"/>
              <a:ext cx="486444"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1AE3DA57-B277-FC61-1B82-EE1DA1FD63FC}"/>
                </a:ext>
              </a:extLst>
            </p:cNvPr>
            <p:cNvSpPr txBox="1"/>
            <p:nvPr/>
          </p:nvSpPr>
          <p:spPr>
            <a:xfrm>
              <a:off x="8207767" y="2824915"/>
              <a:ext cx="3843557" cy="307777"/>
            </a:xfrm>
            <a:prstGeom prst="rect">
              <a:avLst/>
            </a:prstGeom>
            <a:noFill/>
          </p:spPr>
          <p:txBody>
            <a:bodyPr wrap="square" rtlCol="0">
              <a:spAutoFit/>
            </a:bodyPr>
            <a:lstStyle/>
            <a:p>
              <a:pPr defTabSz="914377">
                <a:defRPr/>
              </a:pPr>
              <a:r>
                <a:rPr lang="en-US" sz="1400" b="1" dirty="0">
                  <a:solidFill>
                    <a:srgbClr val="595454"/>
                  </a:solidFill>
                </a:rPr>
                <a:t>◊SRS allowed at progression as needed</a:t>
              </a:r>
            </a:p>
          </p:txBody>
        </p:sp>
        <p:sp>
          <p:nvSpPr>
            <p:cNvPr id="48" name="TextBox 47">
              <a:extLst>
                <a:ext uri="{FF2B5EF4-FFF2-40B4-BE49-F238E27FC236}">
                  <a16:creationId xmlns:a16="http://schemas.microsoft.com/office/drawing/2014/main" id="{5BB046CB-1FA2-9610-A4AF-402B165F9409}"/>
                </a:ext>
              </a:extLst>
            </p:cNvPr>
            <p:cNvSpPr txBox="1"/>
            <p:nvPr/>
          </p:nvSpPr>
          <p:spPr>
            <a:xfrm>
              <a:off x="724865" y="1028344"/>
              <a:ext cx="2687707" cy="307777"/>
            </a:xfrm>
            <a:prstGeom prst="rect">
              <a:avLst/>
            </a:prstGeom>
            <a:noFill/>
          </p:spPr>
          <p:txBody>
            <a:bodyPr wrap="square" rtlCol="0">
              <a:spAutoFit/>
            </a:bodyPr>
            <a:lstStyle/>
            <a:p>
              <a:pPr defTabSz="914377">
                <a:defRPr/>
              </a:pPr>
              <a:r>
                <a:rPr lang="en-US" sz="1400" b="1" i="1" dirty="0">
                  <a:solidFill>
                    <a:srgbClr val="595454"/>
                  </a:solidFill>
                </a:rPr>
                <a:t>Cohort </a:t>
              </a:r>
            </a:p>
          </p:txBody>
        </p:sp>
        <p:cxnSp>
          <p:nvCxnSpPr>
            <p:cNvPr id="49" name="Straight Arrow Connector 48">
              <a:extLst>
                <a:ext uri="{FF2B5EF4-FFF2-40B4-BE49-F238E27FC236}">
                  <a16:creationId xmlns:a16="http://schemas.microsoft.com/office/drawing/2014/main" id="{A7A3E5A2-28A0-F890-7AD8-01DE0F52E7D4}"/>
                </a:ext>
              </a:extLst>
            </p:cNvPr>
            <p:cNvCxnSpPr/>
            <p:nvPr/>
          </p:nvCxnSpPr>
          <p:spPr>
            <a:xfrm>
              <a:off x="4071217" y="1604927"/>
              <a:ext cx="81764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4D25A00D-EADF-5627-BE60-52A7222639AF}"/>
                </a:ext>
              </a:extLst>
            </p:cNvPr>
            <p:cNvSpPr txBox="1"/>
            <p:nvPr/>
          </p:nvSpPr>
          <p:spPr>
            <a:xfrm>
              <a:off x="7797157" y="1580657"/>
              <a:ext cx="1249111" cy="235898"/>
            </a:xfrm>
            <a:prstGeom prst="rect">
              <a:avLst/>
            </a:prstGeom>
            <a:noFill/>
          </p:spPr>
          <p:txBody>
            <a:bodyPr wrap="square" rtlCol="0">
              <a:spAutoFit/>
            </a:bodyPr>
            <a:lstStyle/>
            <a:p>
              <a:pPr defTabSz="914377">
                <a:defRPr/>
              </a:pPr>
              <a:r>
                <a:rPr lang="en-US" sz="933" b="1" dirty="0">
                  <a:solidFill>
                    <a:srgbClr val="595454"/>
                  </a:solidFill>
                </a:rPr>
                <a:t>Responders</a:t>
              </a:r>
            </a:p>
          </p:txBody>
        </p:sp>
        <p:sp>
          <p:nvSpPr>
            <p:cNvPr id="51" name="TextBox 50">
              <a:extLst>
                <a:ext uri="{FF2B5EF4-FFF2-40B4-BE49-F238E27FC236}">
                  <a16:creationId xmlns:a16="http://schemas.microsoft.com/office/drawing/2014/main" id="{7E45BC79-6E80-D593-86D5-B686922A58D5}"/>
                </a:ext>
              </a:extLst>
            </p:cNvPr>
            <p:cNvSpPr txBox="1"/>
            <p:nvPr/>
          </p:nvSpPr>
          <p:spPr>
            <a:xfrm>
              <a:off x="3986577" y="1618974"/>
              <a:ext cx="1122663" cy="235898"/>
            </a:xfrm>
            <a:prstGeom prst="rect">
              <a:avLst/>
            </a:prstGeom>
            <a:noFill/>
          </p:spPr>
          <p:txBody>
            <a:bodyPr wrap="square" rtlCol="0">
              <a:spAutoFit/>
            </a:bodyPr>
            <a:lstStyle/>
            <a:p>
              <a:pPr defTabSz="914377">
                <a:defRPr/>
              </a:pPr>
              <a:r>
                <a:rPr lang="en-US" sz="933" b="1" dirty="0">
                  <a:solidFill>
                    <a:srgbClr val="595454"/>
                  </a:solidFill>
                </a:rPr>
                <a:t>Clinically stable</a:t>
              </a:r>
            </a:p>
          </p:txBody>
        </p:sp>
        <p:pic>
          <p:nvPicPr>
            <p:cNvPr id="52" name="Picture 51">
              <a:extLst>
                <a:ext uri="{FF2B5EF4-FFF2-40B4-BE49-F238E27FC236}">
                  <a16:creationId xmlns:a16="http://schemas.microsoft.com/office/drawing/2014/main" id="{46A2E678-E40C-1DFB-6F2B-5977D73739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4601" y="1834549"/>
              <a:ext cx="582627" cy="665859"/>
            </a:xfrm>
            <a:prstGeom prst="rect">
              <a:avLst/>
            </a:prstGeom>
          </p:spPr>
        </p:pic>
        <p:sp>
          <p:nvSpPr>
            <p:cNvPr id="53" name="TextBox 52">
              <a:extLst>
                <a:ext uri="{FF2B5EF4-FFF2-40B4-BE49-F238E27FC236}">
                  <a16:creationId xmlns:a16="http://schemas.microsoft.com/office/drawing/2014/main" id="{2E20BE3A-0BC8-0E82-B5EE-20ADA3AF1F56}"/>
                </a:ext>
              </a:extLst>
            </p:cNvPr>
            <p:cNvSpPr txBox="1"/>
            <p:nvPr/>
          </p:nvSpPr>
          <p:spPr>
            <a:xfrm>
              <a:off x="2952661" y="979033"/>
              <a:ext cx="1169860" cy="913392"/>
            </a:xfrm>
            <a:prstGeom prst="rect">
              <a:avLst/>
            </a:prstGeom>
            <a:noFill/>
          </p:spPr>
          <p:txBody>
            <a:bodyPr wrap="square" rtlCol="0">
              <a:spAutoFit/>
            </a:bodyPr>
            <a:lstStyle/>
            <a:p>
              <a:pPr algn="ctr" defTabSz="914377">
                <a:defRPr/>
              </a:pPr>
              <a:r>
                <a:rPr lang="en-US" sz="1067" b="1" dirty="0">
                  <a:solidFill>
                    <a:srgbClr val="595454"/>
                  </a:solidFill>
                </a:rPr>
                <a:t>Safety</a:t>
              </a:r>
              <a:r>
                <a:rPr lang="en-US" sz="1067" dirty="0">
                  <a:solidFill>
                    <a:srgbClr val="595454"/>
                  </a:solidFill>
                </a:rPr>
                <a:t> MRI to monitor intracranial disease at </a:t>
              </a:r>
            </a:p>
            <a:p>
              <a:pPr algn="ctr" defTabSz="914377">
                <a:defRPr/>
              </a:pPr>
              <a:r>
                <a:rPr lang="en-US" sz="1067" dirty="0">
                  <a:solidFill>
                    <a:srgbClr val="595454"/>
                  </a:solidFill>
                </a:rPr>
                <a:t>4 weeks*</a:t>
              </a:r>
            </a:p>
          </p:txBody>
        </p:sp>
        <p:cxnSp>
          <p:nvCxnSpPr>
            <p:cNvPr id="54" name="Straight Arrow Connector 53">
              <a:extLst>
                <a:ext uri="{FF2B5EF4-FFF2-40B4-BE49-F238E27FC236}">
                  <a16:creationId xmlns:a16="http://schemas.microsoft.com/office/drawing/2014/main" id="{DCE89791-9EA9-B851-DE3B-6857E53A83ED}"/>
                </a:ext>
              </a:extLst>
            </p:cNvPr>
            <p:cNvCxnSpPr/>
            <p:nvPr/>
          </p:nvCxnSpPr>
          <p:spPr>
            <a:xfrm>
              <a:off x="2660763" y="1604927"/>
              <a:ext cx="47127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5" name="Rectangle 10">
              <a:extLst>
                <a:ext uri="{FF2B5EF4-FFF2-40B4-BE49-F238E27FC236}">
                  <a16:creationId xmlns:a16="http://schemas.microsoft.com/office/drawing/2014/main" id="{1BA0C16F-F08D-7CE2-B1BA-4785B76C1A8E}"/>
                </a:ext>
              </a:extLst>
            </p:cNvPr>
            <p:cNvSpPr>
              <a:spLocks noChangeArrowheads="1"/>
            </p:cNvSpPr>
            <p:nvPr/>
          </p:nvSpPr>
          <p:spPr bwMode="auto">
            <a:xfrm>
              <a:off x="1674627" y="1074502"/>
              <a:ext cx="1037333" cy="1161623"/>
            </a:xfrm>
            <a:prstGeom prst="rect">
              <a:avLst/>
            </a:prstGeom>
            <a:solidFill>
              <a:schemeClr val="accent6"/>
            </a:solidFill>
            <a:ln w="12700" cap="flat">
              <a:noFill/>
              <a:prstDash val="solid"/>
              <a:miter lim="800000"/>
              <a:headEnd/>
              <a:tailEnd/>
            </a:ln>
          </p:spPr>
          <p:txBody>
            <a:bodyPr vert="horz" wrap="square" lIns="121920" tIns="0" rIns="121920" bIns="60960" numCol="1" anchor="ctr" anchorCtr="0" compatLnSpc="1">
              <a:prstTxWarp prst="textNoShape">
                <a:avLst/>
              </a:prstTxWarp>
            </a:bodyPr>
            <a:lstStyle/>
            <a:p>
              <a:pPr algn="ctr" defTabSz="914377">
                <a:lnSpc>
                  <a:spcPct val="95000"/>
                </a:lnSpc>
                <a:spcBef>
                  <a:spcPts val="533"/>
                </a:spcBef>
                <a:defRPr/>
              </a:pPr>
              <a:r>
                <a:rPr lang="en-US" sz="933" b="1" dirty="0">
                  <a:solidFill>
                    <a:srgbClr val="FFFFFF"/>
                  </a:solidFill>
                </a:rPr>
                <a:t>NIVO 480mg+RELA 160mg q4w</a:t>
              </a:r>
            </a:p>
          </p:txBody>
        </p:sp>
        <p:sp>
          <p:nvSpPr>
            <p:cNvPr id="56" name="Rectangle 10">
              <a:extLst>
                <a:ext uri="{FF2B5EF4-FFF2-40B4-BE49-F238E27FC236}">
                  <a16:creationId xmlns:a16="http://schemas.microsoft.com/office/drawing/2014/main" id="{9D5AB43D-4A59-12CA-4B90-904AA9DDFFC7}"/>
                </a:ext>
              </a:extLst>
            </p:cNvPr>
            <p:cNvSpPr>
              <a:spLocks noChangeArrowheads="1"/>
            </p:cNvSpPr>
            <p:nvPr/>
          </p:nvSpPr>
          <p:spPr bwMode="auto">
            <a:xfrm>
              <a:off x="5030276" y="1103225"/>
              <a:ext cx="1037333" cy="1161623"/>
            </a:xfrm>
            <a:prstGeom prst="rect">
              <a:avLst/>
            </a:prstGeom>
            <a:solidFill>
              <a:schemeClr val="accent6"/>
            </a:solidFill>
            <a:ln w="12700" cap="flat">
              <a:noFill/>
              <a:prstDash val="solid"/>
              <a:miter lim="800000"/>
              <a:headEnd/>
              <a:tailEnd/>
            </a:ln>
          </p:spPr>
          <p:txBody>
            <a:bodyPr vert="horz" wrap="square" lIns="121920" tIns="0" rIns="121920" bIns="60960" numCol="1" anchor="ctr" anchorCtr="0" compatLnSpc="1">
              <a:prstTxWarp prst="textNoShape">
                <a:avLst/>
              </a:prstTxWarp>
            </a:bodyPr>
            <a:lstStyle/>
            <a:p>
              <a:pPr algn="ctr" defTabSz="914377">
                <a:lnSpc>
                  <a:spcPct val="95000"/>
                </a:lnSpc>
                <a:spcBef>
                  <a:spcPts val="533"/>
                </a:spcBef>
                <a:defRPr/>
              </a:pPr>
              <a:r>
                <a:rPr lang="en-US" sz="933" b="1" dirty="0">
                  <a:solidFill>
                    <a:srgbClr val="FFFFFF"/>
                  </a:solidFill>
                </a:rPr>
                <a:t>NIVO 480mg+RELA 160mg q4w x 2 doses</a:t>
              </a:r>
            </a:p>
          </p:txBody>
        </p:sp>
        <p:pic>
          <p:nvPicPr>
            <p:cNvPr id="57" name="Picture 56">
              <a:extLst>
                <a:ext uri="{FF2B5EF4-FFF2-40B4-BE49-F238E27FC236}">
                  <a16:creationId xmlns:a16="http://schemas.microsoft.com/office/drawing/2014/main" id="{231C4291-9163-E5BF-A86D-BF326D0D22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7351" y="1821632"/>
              <a:ext cx="582627" cy="665859"/>
            </a:xfrm>
            <a:prstGeom prst="rect">
              <a:avLst/>
            </a:prstGeom>
          </p:spPr>
        </p:pic>
        <p:sp>
          <p:nvSpPr>
            <p:cNvPr id="58" name="TextBox 57">
              <a:extLst>
                <a:ext uri="{FF2B5EF4-FFF2-40B4-BE49-F238E27FC236}">
                  <a16:creationId xmlns:a16="http://schemas.microsoft.com/office/drawing/2014/main" id="{E77DEF58-1A8D-6467-6FCC-9DAB4B582A96}"/>
                </a:ext>
              </a:extLst>
            </p:cNvPr>
            <p:cNvSpPr txBox="1"/>
            <p:nvPr/>
          </p:nvSpPr>
          <p:spPr>
            <a:xfrm>
              <a:off x="6566542" y="971585"/>
              <a:ext cx="1169860" cy="910890"/>
            </a:xfrm>
            <a:prstGeom prst="rect">
              <a:avLst/>
            </a:prstGeom>
            <a:noFill/>
          </p:spPr>
          <p:txBody>
            <a:bodyPr wrap="square" lIns="91440" tIns="45720" rIns="91440" bIns="45720" rtlCol="0" anchor="t">
              <a:spAutoFit/>
            </a:bodyPr>
            <a:lstStyle/>
            <a:p>
              <a:pPr algn="ctr" defTabSz="914377">
                <a:defRPr/>
              </a:pPr>
              <a:r>
                <a:rPr lang="en-US" sz="1067" b="1" dirty="0">
                  <a:solidFill>
                    <a:srgbClr val="595454"/>
                  </a:solidFill>
                </a:rPr>
                <a:t>Efficacy</a:t>
              </a:r>
              <a:r>
                <a:rPr lang="en-US" sz="1067" dirty="0">
                  <a:solidFill>
                    <a:srgbClr val="595454"/>
                  </a:solidFill>
                </a:rPr>
                <a:t> MRI to monitor intracranial response at </a:t>
              </a:r>
            </a:p>
            <a:p>
              <a:pPr algn="ctr" defTabSz="914377">
                <a:defRPr/>
              </a:pPr>
              <a:r>
                <a:rPr lang="en-US" sz="1051" dirty="0">
                  <a:solidFill>
                    <a:srgbClr val="595454"/>
                  </a:solidFill>
                </a:rPr>
                <a:t>12 weeks</a:t>
              </a:r>
            </a:p>
          </p:txBody>
        </p:sp>
        <p:cxnSp>
          <p:nvCxnSpPr>
            <p:cNvPr id="59" name="Straight Arrow Connector 58">
              <a:extLst>
                <a:ext uri="{FF2B5EF4-FFF2-40B4-BE49-F238E27FC236}">
                  <a16:creationId xmlns:a16="http://schemas.microsoft.com/office/drawing/2014/main" id="{15FDD67B-C8A8-D067-2479-51F1F2074551}"/>
                </a:ext>
              </a:extLst>
            </p:cNvPr>
            <p:cNvCxnSpPr/>
            <p:nvPr/>
          </p:nvCxnSpPr>
          <p:spPr>
            <a:xfrm>
              <a:off x="7870723" y="1590120"/>
              <a:ext cx="105495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0" name="Rectangle 10">
              <a:extLst>
                <a:ext uri="{FF2B5EF4-FFF2-40B4-BE49-F238E27FC236}">
                  <a16:creationId xmlns:a16="http://schemas.microsoft.com/office/drawing/2014/main" id="{3E3AC4CE-BFA0-3543-C1D7-484502FECBF7}"/>
                </a:ext>
              </a:extLst>
            </p:cNvPr>
            <p:cNvSpPr>
              <a:spLocks noChangeArrowheads="1"/>
            </p:cNvSpPr>
            <p:nvPr/>
          </p:nvSpPr>
          <p:spPr bwMode="auto">
            <a:xfrm>
              <a:off x="9046268" y="1357223"/>
              <a:ext cx="1662953" cy="621543"/>
            </a:xfrm>
            <a:prstGeom prst="rect">
              <a:avLst/>
            </a:prstGeom>
            <a:solidFill>
              <a:schemeClr val="accent6"/>
            </a:solidFill>
            <a:ln w="12700" cap="flat">
              <a:noFill/>
              <a:prstDash val="solid"/>
              <a:miter lim="800000"/>
              <a:headEnd/>
              <a:tailEnd/>
            </a:ln>
          </p:spPr>
          <p:txBody>
            <a:bodyPr vert="horz" wrap="square" lIns="121920" tIns="0" rIns="121920" bIns="60960" numCol="1" anchor="ctr" anchorCtr="0" compatLnSpc="1">
              <a:prstTxWarp prst="textNoShape">
                <a:avLst/>
              </a:prstTxWarp>
            </a:bodyPr>
            <a:lstStyle/>
            <a:p>
              <a:pPr algn="ctr" defTabSz="914377">
                <a:lnSpc>
                  <a:spcPct val="95000"/>
                </a:lnSpc>
                <a:spcBef>
                  <a:spcPts val="533"/>
                </a:spcBef>
                <a:defRPr/>
              </a:pPr>
              <a:r>
                <a:rPr lang="en-US" sz="933" b="1" dirty="0">
                  <a:solidFill>
                    <a:srgbClr val="FFFFFF"/>
                  </a:solidFill>
                </a:rPr>
                <a:t>NIVO 480mg+RELA 160mg q4w</a:t>
              </a:r>
            </a:p>
          </p:txBody>
        </p:sp>
      </p:grpSp>
    </p:spTree>
    <p:extLst>
      <p:ext uri="{BB962C8B-B14F-4D97-AF65-F5344CB8AC3E}">
        <p14:creationId xmlns:p14="http://schemas.microsoft.com/office/powerpoint/2010/main" val="2300502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463A-BD9C-0448-6E6B-11C7A5BAEACF}"/>
              </a:ext>
            </a:extLst>
          </p:cNvPr>
          <p:cNvSpPr>
            <a:spLocks noGrp="1"/>
          </p:cNvSpPr>
          <p:nvPr>
            <p:ph type="title"/>
          </p:nvPr>
        </p:nvSpPr>
        <p:spPr>
          <a:xfrm>
            <a:off x="609600" y="199505"/>
            <a:ext cx="10744200" cy="1185577"/>
          </a:xfrm>
        </p:spPr>
        <p:txBody>
          <a:bodyPr>
            <a:normAutofit/>
          </a:bodyPr>
          <a:lstStyle/>
          <a:p>
            <a:r>
              <a:rPr lang="en-US" dirty="0"/>
              <a:t>Agents in Development Targeting LAG-3</a:t>
            </a:r>
          </a:p>
        </p:txBody>
      </p:sp>
      <p:pic>
        <p:nvPicPr>
          <p:cNvPr id="4" name="Picture 3">
            <a:extLst>
              <a:ext uri="{FF2B5EF4-FFF2-40B4-BE49-F238E27FC236}">
                <a16:creationId xmlns:a16="http://schemas.microsoft.com/office/drawing/2014/main" id="{10C6D552-82E3-06B7-A2C7-9621415924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2958" y="1142761"/>
            <a:ext cx="8459774" cy="5155901"/>
          </a:xfrm>
          <a:prstGeom prst="rect">
            <a:avLst/>
          </a:prstGeom>
        </p:spPr>
      </p:pic>
      <p:sp>
        <p:nvSpPr>
          <p:cNvPr id="6" name="Footer Placeholder 5">
            <a:extLst>
              <a:ext uri="{FF2B5EF4-FFF2-40B4-BE49-F238E27FC236}">
                <a16:creationId xmlns:a16="http://schemas.microsoft.com/office/drawing/2014/main" id="{F6EC37DA-FF78-BCFF-1AA9-7EBD7E2D51BF}"/>
              </a:ext>
            </a:extLst>
          </p:cNvPr>
          <p:cNvSpPr>
            <a:spLocks noGrp="1"/>
          </p:cNvSpPr>
          <p:nvPr>
            <p:ph type="ftr" sz="quarter" idx="3"/>
          </p:nvPr>
        </p:nvSpPr>
        <p:spPr/>
        <p:txBody>
          <a:bodyPr/>
          <a:lstStyle/>
          <a:p>
            <a:r>
              <a:rPr lang="en-US" dirty="0"/>
              <a:t>APC, antigen-presenting cell.</a:t>
            </a:r>
          </a:p>
          <a:p>
            <a:r>
              <a:rPr lang="en-US" dirty="0"/>
              <a:t>Andrews LP, et al. </a:t>
            </a:r>
            <a:r>
              <a:rPr lang="en-US" i="1" dirty="0"/>
              <a:t>Clin Cancer Res</a:t>
            </a:r>
            <a:r>
              <a:rPr lang="en-US" dirty="0"/>
              <a:t>. 2022;28(23):5030-5039. </a:t>
            </a:r>
          </a:p>
        </p:txBody>
      </p:sp>
    </p:spTree>
    <p:extLst>
      <p:ext uri="{BB962C8B-B14F-4D97-AF65-F5344CB8AC3E}">
        <p14:creationId xmlns:p14="http://schemas.microsoft.com/office/powerpoint/2010/main" val="3542448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kern="1200" dirty="0">
                <a:solidFill>
                  <a:schemeClr val="tx1"/>
                </a:solidFill>
                <a:latin typeface="Arial" charset="0"/>
                <a:ea typeface="+mn-ea"/>
                <a:cs typeface="+mn-cs"/>
              </a:rPr>
              <a:t>Significant durable response with fianlimab &lt;br /&gt;(anti-LAG-3) and cemiplimab (anti-PD-1) in advanced melanoma: post adjuvant PD-1 analysis </a:t>
            </a: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8899" y="861077"/>
            <a:ext cx="12056533" cy="472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4B82D4D2-EBD5-EBEB-C1FC-C677BC16E47D}"/>
              </a:ext>
            </a:extLst>
          </p:cNvPr>
          <p:cNvSpPr>
            <a:spLocks noGrp="1"/>
          </p:cNvSpPr>
          <p:nvPr>
            <p:ph type="ftr" sz="quarter" idx="3"/>
          </p:nvPr>
        </p:nvSpPr>
        <p:spPr/>
        <p:txBody>
          <a:bodyPr/>
          <a:lstStyle/>
          <a:p>
            <a:r>
              <a:rPr lang="en-US"/>
              <a:t>Hamid O, et al. ASCO 2023. Abstract 9501.</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kern="1200" dirty="0">
                <a:solidFill>
                  <a:schemeClr val="tx1"/>
                </a:solidFill>
                <a:latin typeface="Arial" charset="0"/>
                <a:ea typeface="+mn-ea"/>
                <a:cs typeface="+mn-cs"/>
              </a:rPr>
              <a:t>Tumor response: combined cohorts</a:t>
            </a: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1749" y="200063"/>
            <a:ext cx="12128502" cy="620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1157A037-9E06-0DDF-A7E4-9C378D7B7DD0}"/>
              </a:ext>
            </a:extLst>
          </p:cNvPr>
          <p:cNvSpPr>
            <a:spLocks noGrp="1"/>
          </p:cNvSpPr>
          <p:nvPr>
            <p:ph type="ftr" sz="quarter" idx="3"/>
          </p:nvPr>
        </p:nvSpPr>
        <p:spPr/>
        <p:txBody>
          <a:bodyPr/>
          <a:lstStyle/>
          <a:p>
            <a:r>
              <a:rPr lang="en-US" dirty="0"/>
              <a:t>Hamid O, et al. ASCO 2023. Abstract 9501.</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09C7-AA25-FE82-532B-94CE9F3F51AD}"/>
              </a:ext>
            </a:extLst>
          </p:cNvPr>
          <p:cNvSpPr>
            <a:spLocks noGrp="1"/>
          </p:cNvSpPr>
          <p:nvPr>
            <p:ph type="title"/>
          </p:nvPr>
        </p:nvSpPr>
        <p:spPr>
          <a:xfrm>
            <a:off x="609600" y="199505"/>
            <a:ext cx="10744200" cy="1185577"/>
          </a:xfrm>
        </p:spPr>
        <p:txBody>
          <a:bodyPr>
            <a:normAutofit/>
          </a:bodyPr>
          <a:lstStyle/>
          <a:p>
            <a:r>
              <a:rPr lang="en-US" dirty="0"/>
              <a:t>Unanswered Questions</a:t>
            </a:r>
          </a:p>
        </p:txBody>
      </p:sp>
      <p:sp>
        <p:nvSpPr>
          <p:cNvPr id="3" name="Content Placeholder 2">
            <a:extLst>
              <a:ext uri="{FF2B5EF4-FFF2-40B4-BE49-F238E27FC236}">
                <a16:creationId xmlns:a16="http://schemas.microsoft.com/office/drawing/2014/main" id="{71F68394-FC1F-C1C3-2395-E3DE8541E29F}"/>
              </a:ext>
            </a:extLst>
          </p:cNvPr>
          <p:cNvSpPr>
            <a:spLocks noGrp="1"/>
          </p:cNvSpPr>
          <p:nvPr>
            <p:ph idx="1"/>
          </p:nvPr>
        </p:nvSpPr>
        <p:spPr>
          <a:xfrm>
            <a:off x="609600" y="1477906"/>
            <a:ext cx="10744200" cy="4722477"/>
          </a:xfrm>
        </p:spPr>
        <p:txBody>
          <a:bodyPr/>
          <a:lstStyle/>
          <a:p>
            <a:r>
              <a:rPr lang="en-US" dirty="0"/>
              <a:t>Structure and function of LAG-3</a:t>
            </a:r>
          </a:p>
          <a:p>
            <a:r>
              <a:rPr lang="en-US" dirty="0"/>
              <a:t>Biomarkers of response and resistance</a:t>
            </a:r>
          </a:p>
          <a:p>
            <a:r>
              <a:rPr lang="en-US" dirty="0"/>
              <a:t>Impact of anti-LAG-3 + anti-PD1 in other settings in melanoma</a:t>
            </a:r>
          </a:p>
          <a:p>
            <a:pPr lvl="1"/>
            <a:r>
              <a:rPr lang="en-US" dirty="0"/>
              <a:t>Brain metastases</a:t>
            </a:r>
          </a:p>
          <a:p>
            <a:pPr lvl="1"/>
            <a:r>
              <a:rPr lang="en-US" dirty="0"/>
              <a:t>Adjuvant stage III</a:t>
            </a:r>
          </a:p>
          <a:p>
            <a:pPr lvl="1"/>
            <a:r>
              <a:rPr lang="en-US" dirty="0"/>
              <a:t>Adjuvant stage II</a:t>
            </a:r>
          </a:p>
          <a:p>
            <a:pPr lvl="1"/>
            <a:r>
              <a:rPr lang="en-US" dirty="0"/>
              <a:t>Rare melanoma subtypes (acral, mucosal, uveal, desmoplastic)</a:t>
            </a:r>
          </a:p>
          <a:p>
            <a:r>
              <a:rPr lang="en-US" dirty="0"/>
              <a:t>Other combos: anti-LAG-3 + anti-CTLA4 +/- anti-PD1</a:t>
            </a:r>
          </a:p>
          <a:p>
            <a:r>
              <a:rPr lang="en-US" dirty="0"/>
              <a:t>Other agents- </a:t>
            </a:r>
            <a:r>
              <a:rPr lang="en-US" dirty="0" err="1"/>
              <a:t>bispecifics</a:t>
            </a:r>
            <a:r>
              <a:rPr lang="en-US" dirty="0"/>
              <a:t>, other targets</a:t>
            </a:r>
          </a:p>
        </p:txBody>
      </p:sp>
      <p:sp>
        <p:nvSpPr>
          <p:cNvPr id="4" name="Footer Placeholder 2">
            <a:extLst>
              <a:ext uri="{FF2B5EF4-FFF2-40B4-BE49-F238E27FC236}">
                <a16:creationId xmlns:a16="http://schemas.microsoft.com/office/drawing/2014/main" id="{9CD9E83E-2209-F7E6-23FD-503AF913C8EF}"/>
              </a:ext>
            </a:extLst>
          </p:cNvPr>
          <p:cNvSpPr>
            <a:spLocks noGrp="1"/>
          </p:cNvSpPr>
          <p:nvPr>
            <p:ph type="ftr" sz="quarter" idx="3"/>
          </p:nvPr>
        </p:nvSpPr>
        <p:spPr>
          <a:xfrm>
            <a:off x="609600" y="6356350"/>
            <a:ext cx="10744199" cy="442131"/>
          </a:xfrm>
        </p:spPr>
        <p:txBody>
          <a:bodyPr/>
          <a:lstStyle/>
          <a:p>
            <a:r>
              <a:rPr lang="en-US" dirty="0"/>
              <a:t>CTLA-4, cytotoxic T-lymphocyte-associated antigen 4.</a:t>
            </a:r>
          </a:p>
        </p:txBody>
      </p:sp>
    </p:spTree>
    <p:extLst>
      <p:ext uri="{BB962C8B-B14F-4D97-AF65-F5344CB8AC3E}">
        <p14:creationId xmlns:p14="http://schemas.microsoft.com/office/powerpoint/2010/main" val="365121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C567-8AED-2333-10AB-876701F58B1B}"/>
              </a:ext>
            </a:extLst>
          </p:cNvPr>
          <p:cNvSpPr>
            <a:spLocks noGrp="1"/>
          </p:cNvSpPr>
          <p:nvPr>
            <p:ph type="title"/>
          </p:nvPr>
        </p:nvSpPr>
        <p:spPr>
          <a:xfrm>
            <a:off x="609600" y="199505"/>
            <a:ext cx="10744200" cy="1185577"/>
          </a:xfrm>
        </p:spPr>
        <p:txBody>
          <a:bodyPr>
            <a:normAutofit/>
          </a:bodyPr>
          <a:lstStyle/>
          <a:p>
            <a:r>
              <a:rPr lang="en-US" dirty="0"/>
              <a:t>Take Home Message</a:t>
            </a:r>
          </a:p>
        </p:txBody>
      </p:sp>
      <p:sp>
        <p:nvSpPr>
          <p:cNvPr id="3" name="Content Placeholder 2">
            <a:extLst>
              <a:ext uri="{FF2B5EF4-FFF2-40B4-BE49-F238E27FC236}">
                <a16:creationId xmlns:a16="http://schemas.microsoft.com/office/drawing/2014/main" id="{ABA4384C-B226-4A43-4DD5-BCDE0943F72F}"/>
              </a:ext>
            </a:extLst>
          </p:cNvPr>
          <p:cNvSpPr>
            <a:spLocks noGrp="1"/>
          </p:cNvSpPr>
          <p:nvPr>
            <p:ph idx="1"/>
          </p:nvPr>
        </p:nvSpPr>
        <p:spPr>
          <a:xfrm>
            <a:off x="609600" y="1477906"/>
            <a:ext cx="10744200" cy="4722477"/>
          </a:xfrm>
        </p:spPr>
        <p:txBody>
          <a:bodyPr>
            <a:normAutofit/>
          </a:bodyPr>
          <a:lstStyle/>
          <a:p>
            <a:r>
              <a:rPr lang="en-US" dirty="0"/>
              <a:t>LAG-3 is a novel checkpoint with unique immune suppressive properties</a:t>
            </a:r>
          </a:p>
          <a:p>
            <a:r>
              <a:rPr lang="en-US" dirty="0"/>
              <a:t>LAG-3 blockade is now validated as a therapeutic target in combination</a:t>
            </a:r>
          </a:p>
          <a:p>
            <a:r>
              <a:rPr lang="en-US" dirty="0"/>
              <a:t>FDA approval in melanoma starts a new era of investigation</a:t>
            </a:r>
          </a:p>
          <a:p>
            <a:r>
              <a:rPr lang="en-US" dirty="0"/>
              <a:t>Many unanswered questions that provide opportunities to improve upon existing therapies and re-invigorate drug development </a:t>
            </a:r>
          </a:p>
          <a:p>
            <a:r>
              <a:rPr lang="en-US" dirty="0"/>
              <a:t>Biomarkers of response and resistance critical to drive future breakthroughs</a:t>
            </a:r>
          </a:p>
        </p:txBody>
      </p:sp>
    </p:spTree>
    <p:extLst>
      <p:ext uri="{BB962C8B-B14F-4D97-AF65-F5344CB8AC3E}">
        <p14:creationId xmlns:p14="http://schemas.microsoft.com/office/powerpoint/2010/main" val="1355179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Leveraging LAG-3: Innovative Immunotherapy Combinations for First-Line Metastatic Melanoma Treatment</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Describe the synergistic interaction between LAG-3 and other immune checkpoints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on the use of LAG-3/PD-1 combination ICI therapy in patients with </a:t>
            </a:r>
            <a:b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Select appropriate evidence-based dual ICI treatment regimens for newly diagnosed patients with 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Recognize and manage treatment-related adverse events associated with the use of LAG-3/PD-1 combination ICI regimens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CFD5-560C-9D16-8C9F-9E4FA3D39827}"/>
              </a:ext>
            </a:extLst>
          </p:cNvPr>
          <p:cNvSpPr>
            <a:spLocks noGrp="1"/>
          </p:cNvSpPr>
          <p:nvPr>
            <p:ph type="title"/>
          </p:nvPr>
        </p:nvSpPr>
        <p:spPr>
          <a:xfrm>
            <a:off x="609600" y="199505"/>
            <a:ext cx="10744200" cy="1185577"/>
          </a:xfrm>
        </p:spPr>
        <p:txBody>
          <a:bodyPr>
            <a:normAutofit/>
          </a:bodyPr>
          <a:lstStyle/>
          <a:p>
            <a:r>
              <a:rPr lang="en-US" dirty="0"/>
              <a:t>Milestones in LAG-3 Blockade</a:t>
            </a:r>
            <a:endParaRPr lang="en-CA" dirty="0"/>
          </a:p>
        </p:txBody>
      </p:sp>
      <p:pic>
        <p:nvPicPr>
          <p:cNvPr id="9" name="Picture 8">
            <a:extLst>
              <a:ext uri="{FF2B5EF4-FFF2-40B4-BE49-F238E27FC236}">
                <a16:creationId xmlns:a16="http://schemas.microsoft.com/office/drawing/2014/main" id="{524CBCCD-975F-275F-A95D-45F9BE4CAE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200" y="1573745"/>
            <a:ext cx="10515600" cy="4618023"/>
          </a:xfrm>
          <a:prstGeom prst="rect">
            <a:avLst/>
          </a:prstGeom>
        </p:spPr>
      </p:pic>
      <p:sp>
        <p:nvSpPr>
          <p:cNvPr id="11" name="Frame 10">
            <a:extLst>
              <a:ext uri="{FF2B5EF4-FFF2-40B4-BE49-F238E27FC236}">
                <a16:creationId xmlns:a16="http://schemas.microsoft.com/office/drawing/2014/main" id="{3431B9EE-3936-1A45-2094-20BA14CB99F5}"/>
              </a:ext>
            </a:extLst>
          </p:cNvPr>
          <p:cNvSpPr/>
          <p:nvPr/>
        </p:nvSpPr>
        <p:spPr>
          <a:xfrm>
            <a:off x="724452" y="1726062"/>
            <a:ext cx="1300922" cy="1709531"/>
          </a:xfrm>
          <a:prstGeom prst="frame">
            <a:avLst>
              <a:gd name="adj1" fmla="val 334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84302A3A-EF69-CC37-76E5-B87131A37B5D}"/>
              </a:ext>
            </a:extLst>
          </p:cNvPr>
          <p:cNvSpPr/>
          <p:nvPr/>
        </p:nvSpPr>
        <p:spPr>
          <a:xfrm>
            <a:off x="5086626" y="1726061"/>
            <a:ext cx="1497496" cy="1709531"/>
          </a:xfrm>
          <a:prstGeom prst="frame">
            <a:avLst>
              <a:gd name="adj1" fmla="val 334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D9731749-0B84-35F3-5374-D77351F112C8}"/>
              </a:ext>
            </a:extLst>
          </p:cNvPr>
          <p:cNvSpPr/>
          <p:nvPr/>
        </p:nvSpPr>
        <p:spPr>
          <a:xfrm>
            <a:off x="5921512" y="4422601"/>
            <a:ext cx="1497496" cy="1709531"/>
          </a:xfrm>
          <a:prstGeom prst="frame">
            <a:avLst>
              <a:gd name="adj1" fmla="val 334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6445CE97-4B3A-37D6-1E56-B8935680C85D}"/>
              </a:ext>
            </a:extLst>
          </p:cNvPr>
          <p:cNvSpPr/>
          <p:nvPr/>
        </p:nvSpPr>
        <p:spPr>
          <a:xfrm>
            <a:off x="9537148" y="1686026"/>
            <a:ext cx="1300922" cy="1709531"/>
          </a:xfrm>
          <a:prstGeom prst="frame">
            <a:avLst>
              <a:gd name="adj1" fmla="val 334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6">
            <a:extLst>
              <a:ext uri="{FF2B5EF4-FFF2-40B4-BE49-F238E27FC236}">
                <a16:creationId xmlns:a16="http://schemas.microsoft.com/office/drawing/2014/main" id="{EB1E071D-1F23-04EB-14F0-80A4BE79FA1A}"/>
              </a:ext>
            </a:extLst>
          </p:cNvPr>
          <p:cNvSpPr>
            <a:spLocks noGrp="1"/>
          </p:cNvSpPr>
          <p:nvPr>
            <p:ph type="ftr" sz="quarter" idx="3"/>
          </p:nvPr>
        </p:nvSpPr>
        <p:spPr/>
        <p:txBody>
          <a:bodyPr/>
          <a:lstStyle/>
          <a:p>
            <a:r>
              <a:rPr lang="en-US" dirty="0"/>
              <a:t>LAG-3, lymphocyte activation gene 3.</a:t>
            </a:r>
          </a:p>
          <a:p>
            <a:r>
              <a:rPr lang="en-US" dirty="0"/>
              <a:t>Andrews LP, et al</a:t>
            </a:r>
            <a:r>
              <a:rPr lang="en-US" i="1" dirty="0"/>
              <a:t>. Clin Cancer Res</a:t>
            </a:r>
            <a:r>
              <a:rPr lang="en-US" dirty="0"/>
              <a:t>. 2022;28(23):5030-5039. </a:t>
            </a:r>
          </a:p>
        </p:txBody>
      </p:sp>
    </p:spTree>
    <p:extLst>
      <p:ext uri="{BB962C8B-B14F-4D97-AF65-F5344CB8AC3E}">
        <p14:creationId xmlns:p14="http://schemas.microsoft.com/office/powerpoint/2010/main" val="99587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744200" cy="1185577"/>
          </a:xfrm>
        </p:spPr>
        <p:txBody>
          <a:bodyPr/>
          <a:lstStyle/>
          <a:p>
            <a:r>
              <a:rPr lang="en-US" dirty="0"/>
              <a:t>PFS by BICR</a:t>
            </a:r>
          </a:p>
        </p:txBody>
      </p:sp>
      <p:sp>
        <p:nvSpPr>
          <p:cNvPr id="3" name="TextBox 2">
            <a:extLst>
              <a:ext uri="{FF2B5EF4-FFF2-40B4-BE49-F238E27FC236}">
                <a16:creationId xmlns:a16="http://schemas.microsoft.com/office/drawing/2014/main" id="{51F1D782-1DB3-71B0-1613-3FDB9EA15272}"/>
              </a:ext>
            </a:extLst>
          </p:cNvPr>
          <p:cNvSpPr txBox="1"/>
          <p:nvPr/>
        </p:nvSpPr>
        <p:spPr>
          <a:xfrm>
            <a:off x="1414803" y="5319328"/>
            <a:ext cx="1083951"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solidFill>
                  <a:srgbClr val="33D6F1"/>
                </a:solidFill>
                <a:effectLst/>
                <a:uLnTx/>
                <a:uFillTx/>
                <a:latin typeface="Trebuchet MS" panose="020B0603020202020204"/>
                <a:ea typeface="+mn-ea"/>
                <a:cs typeface="+mn-cs"/>
                <a:sym typeface="TrebuchetMS-Bold"/>
                <a:rtl val="0"/>
              </a:rPr>
              <a:t>NIVO + RELA</a:t>
            </a:r>
          </a:p>
        </p:txBody>
      </p:sp>
      <p:sp>
        <p:nvSpPr>
          <p:cNvPr id="4" name="TextBox 3">
            <a:extLst>
              <a:ext uri="{FF2B5EF4-FFF2-40B4-BE49-F238E27FC236}">
                <a16:creationId xmlns:a16="http://schemas.microsoft.com/office/drawing/2014/main" id="{2A125E09-5D03-325C-55E0-31C5B1E387E0}"/>
              </a:ext>
            </a:extLst>
          </p:cNvPr>
          <p:cNvSpPr txBox="1"/>
          <p:nvPr/>
        </p:nvSpPr>
        <p:spPr>
          <a:xfrm>
            <a:off x="1954271" y="5516330"/>
            <a:ext cx="535724"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solidFill>
                  <a:srgbClr val="1DCE9B"/>
                </a:solidFill>
                <a:effectLst/>
                <a:uLnTx/>
                <a:uFillTx/>
                <a:latin typeface="Trebuchet MS" panose="020B0603020202020204"/>
                <a:ea typeface="+mn-ea"/>
                <a:cs typeface="+mn-cs"/>
                <a:sym typeface="TrebuchetMS-Bold"/>
                <a:rtl val="0"/>
              </a:rPr>
              <a:t>NIVO</a:t>
            </a:r>
          </a:p>
        </p:txBody>
      </p:sp>
      <p:sp>
        <p:nvSpPr>
          <p:cNvPr id="5" name="TextBox 4">
            <a:extLst>
              <a:ext uri="{FF2B5EF4-FFF2-40B4-BE49-F238E27FC236}">
                <a16:creationId xmlns:a16="http://schemas.microsoft.com/office/drawing/2014/main" id="{F831C6D7-70EE-B8B7-D698-6110B0C99695}"/>
              </a:ext>
            </a:extLst>
          </p:cNvPr>
          <p:cNvSpPr txBox="1"/>
          <p:nvPr/>
        </p:nvSpPr>
        <p:spPr>
          <a:xfrm>
            <a:off x="1566992" y="5090553"/>
            <a:ext cx="9284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solidFill>
                  <a:srgbClr val="433F3F"/>
                </a:solidFill>
                <a:effectLst/>
                <a:uLnTx/>
                <a:uFillTx/>
                <a:latin typeface="Trebuchet MS" panose="020B0603020202020204"/>
                <a:ea typeface="+mn-ea"/>
                <a:cs typeface="+mn-cs"/>
                <a:sym typeface="TrebuchetMS-Bold"/>
                <a:rtl val="0"/>
              </a:rPr>
              <a:t>No. at risk</a:t>
            </a:r>
          </a:p>
        </p:txBody>
      </p:sp>
      <p:sp>
        <p:nvSpPr>
          <p:cNvPr id="6" name="TextBox 5">
            <a:extLst>
              <a:ext uri="{FF2B5EF4-FFF2-40B4-BE49-F238E27FC236}">
                <a16:creationId xmlns:a16="http://schemas.microsoft.com/office/drawing/2014/main" id="{FD277D16-A497-EE6B-E65A-BF0459A24ED0}"/>
              </a:ext>
            </a:extLst>
          </p:cNvPr>
          <p:cNvSpPr txBox="1"/>
          <p:nvPr/>
        </p:nvSpPr>
        <p:spPr>
          <a:xfrm>
            <a:off x="5976849" y="4976193"/>
            <a:ext cx="865943" cy="338554"/>
          </a:xfrm>
          <a:prstGeom prst="rect">
            <a:avLst/>
          </a:prstGeom>
          <a:noFill/>
        </p:spPr>
        <p:txBody>
          <a:bodyPr wrap="none" rtlCol="0">
            <a:spAutoFit/>
          </a:bodyPr>
          <a:lstStyle/>
          <a:p>
            <a:pPr marL="0" marR="0" lvl="0" indent="0" algn="ctr" defTabSz="121911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433F3F"/>
                </a:solidFill>
                <a:effectLst/>
                <a:uLnTx/>
                <a:uFillTx/>
                <a:latin typeface="Trebuchet MS" panose="020B0603020202020204"/>
                <a:ea typeface="+mn-ea"/>
                <a:cs typeface="+mn-cs"/>
              </a:rPr>
              <a:t>Months</a:t>
            </a:r>
          </a:p>
        </p:txBody>
      </p:sp>
      <p:sp>
        <p:nvSpPr>
          <p:cNvPr id="7" name="TextBox 6">
            <a:extLst>
              <a:ext uri="{FF2B5EF4-FFF2-40B4-BE49-F238E27FC236}">
                <a16:creationId xmlns:a16="http://schemas.microsoft.com/office/drawing/2014/main" id="{16338745-39C6-7877-5B34-DEE5DAB56638}"/>
              </a:ext>
            </a:extLst>
          </p:cNvPr>
          <p:cNvSpPr txBox="1"/>
          <p:nvPr/>
        </p:nvSpPr>
        <p:spPr>
          <a:xfrm>
            <a:off x="2523416" y="4696608"/>
            <a:ext cx="2920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0</a:t>
            </a:r>
          </a:p>
        </p:txBody>
      </p:sp>
      <p:sp>
        <p:nvSpPr>
          <p:cNvPr id="9" name="TextBox 8">
            <a:extLst>
              <a:ext uri="{FF2B5EF4-FFF2-40B4-BE49-F238E27FC236}">
                <a16:creationId xmlns:a16="http://schemas.microsoft.com/office/drawing/2014/main" id="{8E23D83E-FF29-6FF4-B0F2-08FD43800984}"/>
              </a:ext>
            </a:extLst>
          </p:cNvPr>
          <p:cNvSpPr txBox="1"/>
          <p:nvPr/>
        </p:nvSpPr>
        <p:spPr>
          <a:xfrm>
            <a:off x="2963483" y="4696608"/>
            <a:ext cx="2920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3</a:t>
            </a:r>
          </a:p>
        </p:txBody>
      </p:sp>
      <p:sp>
        <p:nvSpPr>
          <p:cNvPr id="10" name="TextBox 9">
            <a:extLst>
              <a:ext uri="{FF2B5EF4-FFF2-40B4-BE49-F238E27FC236}">
                <a16:creationId xmlns:a16="http://schemas.microsoft.com/office/drawing/2014/main" id="{110B52AD-4596-6035-0848-67B3B8ECC6E8}"/>
              </a:ext>
            </a:extLst>
          </p:cNvPr>
          <p:cNvSpPr txBox="1"/>
          <p:nvPr/>
        </p:nvSpPr>
        <p:spPr>
          <a:xfrm>
            <a:off x="3410765" y="4696608"/>
            <a:ext cx="2920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6</a:t>
            </a:r>
          </a:p>
        </p:txBody>
      </p:sp>
      <p:sp>
        <p:nvSpPr>
          <p:cNvPr id="11" name="TextBox 10">
            <a:extLst>
              <a:ext uri="{FF2B5EF4-FFF2-40B4-BE49-F238E27FC236}">
                <a16:creationId xmlns:a16="http://schemas.microsoft.com/office/drawing/2014/main" id="{3F9F8DDD-5305-889B-A258-04D6B3EF7EA9}"/>
              </a:ext>
            </a:extLst>
          </p:cNvPr>
          <p:cNvSpPr txBox="1"/>
          <p:nvPr/>
        </p:nvSpPr>
        <p:spPr>
          <a:xfrm>
            <a:off x="4234914" y="469660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12</a:t>
            </a:r>
          </a:p>
        </p:txBody>
      </p:sp>
      <p:sp>
        <p:nvSpPr>
          <p:cNvPr id="12" name="TextBox 11">
            <a:extLst>
              <a:ext uri="{FF2B5EF4-FFF2-40B4-BE49-F238E27FC236}">
                <a16:creationId xmlns:a16="http://schemas.microsoft.com/office/drawing/2014/main" id="{D77CA3DF-46D0-BC7C-9A50-513E7DB78128}"/>
              </a:ext>
            </a:extLst>
          </p:cNvPr>
          <p:cNvSpPr txBox="1"/>
          <p:nvPr/>
        </p:nvSpPr>
        <p:spPr>
          <a:xfrm>
            <a:off x="5129351" y="469660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18</a:t>
            </a:r>
          </a:p>
        </p:txBody>
      </p:sp>
      <p:sp>
        <p:nvSpPr>
          <p:cNvPr id="13" name="TextBox 12">
            <a:extLst>
              <a:ext uri="{FF2B5EF4-FFF2-40B4-BE49-F238E27FC236}">
                <a16:creationId xmlns:a16="http://schemas.microsoft.com/office/drawing/2014/main" id="{46B4064B-35C2-A2E5-D046-947CB49384BF}"/>
              </a:ext>
            </a:extLst>
          </p:cNvPr>
          <p:cNvSpPr txBox="1"/>
          <p:nvPr/>
        </p:nvSpPr>
        <p:spPr>
          <a:xfrm>
            <a:off x="6016699" y="469660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24</a:t>
            </a:r>
          </a:p>
        </p:txBody>
      </p:sp>
      <p:sp>
        <p:nvSpPr>
          <p:cNvPr id="14" name="TextBox 13">
            <a:extLst>
              <a:ext uri="{FF2B5EF4-FFF2-40B4-BE49-F238E27FC236}">
                <a16:creationId xmlns:a16="http://schemas.microsoft.com/office/drawing/2014/main" id="{EA08A9A4-1985-003B-FC9E-2BD27E4B4A3D}"/>
              </a:ext>
            </a:extLst>
          </p:cNvPr>
          <p:cNvSpPr txBox="1"/>
          <p:nvPr/>
        </p:nvSpPr>
        <p:spPr>
          <a:xfrm>
            <a:off x="6896960" y="469660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30</a:t>
            </a:r>
          </a:p>
        </p:txBody>
      </p:sp>
      <p:sp>
        <p:nvSpPr>
          <p:cNvPr id="15" name="TextBox 14">
            <a:extLst>
              <a:ext uri="{FF2B5EF4-FFF2-40B4-BE49-F238E27FC236}">
                <a16:creationId xmlns:a16="http://schemas.microsoft.com/office/drawing/2014/main" id="{5139F4D2-E688-23EC-D090-3BC4742DA6F2}"/>
              </a:ext>
            </a:extLst>
          </p:cNvPr>
          <p:cNvSpPr txBox="1"/>
          <p:nvPr/>
        </p:nvSpPr>
        <p:spPr>
          <a:xfrm>
            <a:off x="7777347" y="469660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36</a:t>
            </a:r>
          </a:p>
        </p:txBody>
      </p:sp>
      <p:sp>
        <p:nvSpPr>
          <p:cNvPr id="16" name="TextBox 15">
            <a:extLst>
              <a:ext uri="{FF2B5EF4-FFF2-40B4-BE49-F238E27FC236}">
                <a16:creationId xmlns:a16="http://schemas.microsoft.com/office/drawing/2014/main" id="{DA7DA37B-BDEE-8B24-975C-EB9030782EE2}"/>
              </a:ext>
            </a:extLst>
          </p:cNvPr>
          <p:cNvSpPr txBox="1"/>
          <p:nvPr/>
        </p:nvSpPr>
        <p:spPr>
          <a:xfrm>
            <a:off x="9552044" y="469025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48</a:t>
            </a:r>
          </a:p>
        </p:txBody>
      </p:sp>
      <p:sp>
        <p:nvSpPr>
          <p:cNvPr id="17" name="TextBox 16">
            <a:extLst>
              <a:ext uri="{FF2B5EF4-FFF2-40B4-BE49-F238E27FC236}">
                <a16:creationId xmlns:a16="http://schemas.microsoft.com/office/drawing/2014/main" id="{2619DF82-15F5-B318-BE7E-F3D2C4588B4F}"/>
              </a:ext>
            </a:extLst>
          </p:cNvPr>
          <p:cNvSpPr txBox="1"/>
          <p:nvPr/>
        </p:nvSpPr>
        <p:spPr>
          <a:xfrm>
            <a:off x="3850959" y="4696608"/>
            <a:ext cx="2920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9</a:t>
            </a:r>
          </a:p>
        </p:txBody>
      </p:sp>
      <p:sp>
        <p:nvSpPr>
          <p:cNvPr id="18" name="TextBox 17">
            <a:extLst>
              <a:ext uri="{FF2B5EF4-FFF2-40B4-BE49-F238E27FC236}">
                <a16:creationId xmlns:a16="http://schemas.microsoft.com/office/drawing/2014/main" id="{FB81424B-4CBE-C562-0FB0-FB2ED66BD540}"/>
              </a:ext>
            </a:extLst>
          </p:cNvPr>
          <p:cNvSpPr txBox="1"/>
          <p:nvPr/>
        </p:nvSpPr>
        <p:spPr>
          <a:xfrm>
            <a:off x="4682069" y="469660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15</a:t>
            </a:r>
          </a:p>
        </p:txBody>
      </p:sp>
      <p:sp>
        <p:nvSpPr>
          <p:cNvPr id="19" name="TextBox 18">
            <a:extLst>
              <a:ext uri="{FF2B5EF4-FFF2-40B4-BE49-F238E27FC236}">
                <a16:creationId xmlns:a16="http://schemas.microsoft.com/office/drawing/2014/main" id="{17AD0610-A0CE-40D2-3C94-D74A656DA837}"/>
              </a:ext>
            </a:extLst>
          </p:cNvPr>
          <p:cNvSpPr txBox="1"/>
          <p:nvPr/>
        </p:nvSpPr>
        <p:spPr>
          <a:xfrm>
            <a:off x="5569544" y="469660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21</a:t>
            </a:r>
          </a:p>
        </p:txBody>
      </p:sp>
      <p:sp>
        <p:nvSpPr>
          <p:cNvPr id="20" name="TextBox 19">
            <a:extLst>
              <a:ext uri="{FF2B5EF4-FFF2-40B4-BE49-F238E27FC236}">
                <a16:creationId xmlns:a16="http://schemas.microsoft.com/office/drawing/2014/main" id="{AF1E3464-BDC8-243D-4310-445ADCFB1944}"/>
              </a:ext>
            </a:extLst>
          </p:cNvPr>
          <p:cNvSpPr txBox="1"/>
          <p:nvPr/>
        </p:nvSpPr>
        <p:spPr>
          <a:xfrm>
            <a:off x="6456893" y="469660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27</a:t>
            </a:r>
          </a:p>
        </p:txBody>
      </p:sp>
      <p:sp>
        <p:nvSpPr>
          <p:cNvPr id="21" name="TextBox 20">
            <a:extLst>
              <a:ext uri="{FF2B5EF4-FFF2-40B4-BE49-F238E27FC236}">
                <a16:creationId xmlns:a16="http://schemas.microsoft.com/office/drawing/2014/main" id="{7A5634C1-81BA-EFD9-7C49-8859E406D207}"/>
              </a:ext>
            </a:extLst>
          </p:cNvPr>
          <p:cNvSpPr txBox="1"/>
          <p:nvPr/>
        </p:nvSpPr>
        <p:spPr>
          <a:xfrm>
            <a:off x="7337153" y="469660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33</a:t>
            </a:r>
          </a:p>
        </p:txBody>
      </p:sp>
      <p:sp>
        <p:nvSpPr>
          <p:cNvPr id="22" name="TextBox 21">
            <a:extLst>
              <a:ext uri="{FF2B5EF4-FFF2-40B4-BE49-F238E27FC236}">
                <a16:creationId xmlns:a16="http://schemas.microsoft.com/office/drawing/2014/main" id="{8C924D84-1D58-8E79-C82F-696472F1B951}"/>
              </a:ext>
            </a:extLst>
          </p:cNvPr>
          <p:cNvSpPr txBox="1"/>
          <p:nvPr/>
        </p:nvSpPr>
        <p:spPr>
          <a:xfrm>
            <a:off x="8224502" y="469660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39</a:t>
            </a:r>
          </a:p>
        </p:txBody>
      </p:sp>
      <p:sp>
        <p:nvSpPr>
          <p:cNvPr id="23" name="TextBox 22">
            <a:extLst>
              <a:ext uri="{FF2B5EF4-FFF2-40B4-BE49-F238E27FC236}">
                <a16:creationId xmlns:a16="http://schemas.microsoft.com/office/drawing/2014/main" id="{6F32EA82-B0E1-7F4E-7F9B-9EFFC86D21F7}"/>
              </a:ext>
            </a:extLst>
          </p:cNvPr>
          <p:cNvSpPr txBox="1"/>
          <p:nvPr/>
        </p:nvSpPr>
        <p:spPr>
          <a:xfrm>
            <a:off x="9111977" y="469025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45</a:t>
            </a:r>
          </a:p>
        </p:txBody>
      </p:sp>
      <p:sp>
        <p:nvSpPr>
          <p:cNvPr id="24" name="TextBox 23">
            <a:extLst>
              <a:ext uri="{FF2B5EF4-FFF2-40B4-BE49-F238E27FC236}">
                <a16:creationId xmlns:a16="http://schemas.microsoft.com/office/drawing/2014/main" id="{4689CD72-A40A-104A-034F-A93ED9C49C26}"/>
              </a:ext>
            </a:extLst>
          </p:cNvPr>
          <p:cNvSpPr txBox="1"/>
          <p:nvPr/>
        </p:nvSpPr>
        <p:spPr>
          <a:xfrm>
            <a:off x="8664696" y="469025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42</a:t>
            </a:r>
          </a:p>
        </p:txBody>
      </p:sp>
      <p:sp>
        <p:nvSpPr>
          <p:cNvPr id="25" name="TextBox 24">
            <a:extLst>
              <a:ext uri="{FF2B5EF4-FFF2-40B4-BE49-F238E27FC236}">
                <a16:creationId xmlns:a16="http://schemas.microsoft.com/office/drawing/2014/main" id="{83C0DE40-21A4-DA1F-9F8B-CA8399303D9E}"/>
              </a:ext>
            </a:extLst>
          </p:cNvPr>
          <p:cNvSpPr txBox="1"/>
          <p:nvPr/>
        </p:nvSpPr>
        <p:spPr>
          <a:xfrm rot="16200000">
            <a:off x="1394860" y="2955163"/>
            <a:ext cx="883576" cy="33868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1" b="1" i="0" u="none" strike="noStrike" kern="1200" cap="none" spc="0" normalizeH="0" baseline="0" noProof="0" dirty="0">
                <a:ln/>
                <a:solidFill>
                  <a:srgbClr val="433F3F"/>
                </a:solidFill>
                <a:effectLst/>
                <a:uLnTx/>
                <a:uFillTx/>
                <a:latin typeface="Trebuchet MS" panose="020B0603020202020204"/>
                <a:ea typeface="+mn-ea"/>
                <a:cs typeface="+mn-cs"/>
                <a:sym typeface="TrebuchetMS-Bold"/>
                <a:rtl val="0"/>
              </a:rPr>
              <a:t>PFS (%)</a:t>
            </a:r>
          </a:p>
        </p:txBody>
      </p:sp>
      <p:grpSp>
        <p:nvGrpSpPr>
          <p:cNvPr id="26" name="Graphic 7">
            <a:extLst>
              <a:ext uri="{FF2B5EF4-FFF2-40B4-BE49-F238E27FC236}">
                <a16:creationId xmlns:a16="http://schemas.microsoft.com/office/drawing/2014/main" id="{30CE7B64-8533-6879-6023-C04A5DFEE0BE}"/>
              </a:ext>
            </a:extLst>
          </p:cNvPr>
          <p:cNvGrpSpPr/>
          <p:nvPr/>
        </p:nvGrpSpPr>
        <p:grpSpPr>
          <a:xfrm>
            <a:off x="2083662" y="1484346"/>
            <a:ext cx="506870" cy="3274507"/>
            <a:chOff x="2082074" y="1779100"/>
            <a:chExt cx="506870" cy="3274507"/>
          </a:xfrm>
          <a:solidFill>
            <a:srgbClr val="433F3F"/>
          </a:solidFill>
        </p:grpSpPr>
        <p:sp>
          <p:nvSpPr>
            <p:cNvPr id="27" name="TextBox 26">
              <a:extLst>
                <a:ext uri="{FF2B5EF4-FFF2-40B4-BE49-F238E27FC236}">
                  <a16:creationId xmlns:a16="http://schemas.microsoft.com/office/drawing/2014/main" id="{881CC1C9-586A-AA11-4C73-35159C3D5AE4}"/>
                </a:ext>
              </a:extLst>
            </p:cNvPr>
            <p:cNvSpPr txBox="1"/>
            <p:nvPr/>
          </p:nvSpPr>
          <p:spPr>
            <a:xfrm>
              <a:off x="2181732" y="2366291"/>
              <a:ext cx="399469"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80</a:t>
              </a:r>
            </a:p>
          </p:txBody>
        </p:sp>
        <p:sp>
          <p:nvSpPr>
            <p:cNvPr id="28" name="TextBox 27">
              <a:extLst>
                <a:ext uri="{FF2B5EF4-FFF2-40B4-BE49-F238E27FC236}">
                  <a16:creationId xmlns:a16="http://schemas.microsoft.com/office/drawing/2014/main" id="{BFB7AFB2-CBDA-02C0-19EA-ABEDD30EA616}"/>
                </a:ext>
              </a:extLst>
            </p:cNvPr>
            <p:cNvSpPr txBox="1"/>
            <p:nvPr/>
          </p:nvSpPr>
          <p:spPr>
            <a:xfrm>
              <a:off x="2181732" y="2953481"/>
              <a:ext cx="399469"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60</a:t>
              </a:r>
            </a:p>
          </p:txBody>
        </p:sp>
        <p:sp>
          <p:nvSpPr>
            <p:cNvPr id="29" name="TextBox 28">
              <a:extLst>
                <a:ext uri="{FF2B5EF4-FFF2-40B4-BE49-F238E27FC236}">
                  <a16:creationId xmlns:a16="http://schemas.microsoft.com/office/drawing/2014/main" id="{C5CFE372-C22C-B5DB-4BCC-5A25A3C7723E}"/>
                </a:ext>
              </a:extLst>
            </p:cNvPr>
            <p:cNvSpPr txBox="1"/>
            <p:nvPr/>
          </p:nvSpPr>
          <p:spPr>
            <a:xfrm>
              <a:off x="2181732" y="3540672"/>
              <a:ext cx="399469"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40</a:t>
              </a:r>
            </a:p>
          </p:txBody>
        </p:sp>
        <p:sp>
          <p:nvSpPr>
            <p:cNvPr id="30" name="TextBox 29">
              <a:extLst>
                <a:ext uri="{FF2B5EF4-FFF2-40B4-BE49-F238E27FC236}">
                  <a16:creationId xmlns:a16="http://schemas.microsoft.com/office/drawing/2014/main" id="{8F7E9777-FF6E-1E7B-E320-866243128499}"/>
                </a:ext>
              </a:extLst>
            </p:cNvPr>
            <p:cNvSpPr txBox="1"/>
            <p:nvPr/>
          </p:nvSpPr>
          <p:spPr>
            <a:xfrm>
              <a:off x="2181732" y="4127862"/>
              <a:ext cx="399469"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20</a:t>
              </a:r>
            </a:p>
          </p:txBody>
        </p:sp>
        <p:sp>
          <p:nvSpPr>
            <p:cNvPr id="31" name="TextBox 30">
              <a:extLst>
                <a:ext uri="{FF2B5EF4-FFF2-40B4-BE49-F238E27FC236}">
                  <a16:creationId xmlns:a16="http://schemas.microsoft.com/office/drawing/2014/main" id="{89734C2D-8650-2118-6DA8-6B4DB470B53D}"/>
                </a:ext>
              </a:extLst>
            </p:cNvPr>
            <p:cNvSpPr txBox="1"/>
            <p:nvPr/>
          </p:nvSpPr>
          <p:spPr>
            <a:xfrm>
              <a:off x="2294084" y="4715053"/>
              <a:ext cx="292068"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0</a:t>
              </a:r>
            </a:p>
          </p:txBody>
        </p:sp>
        <p:sp>
          <p:nvSpPr>
            <p:cNvPr id="32" name="TextBox 31">
              <a:extLst>
                <a:ext uri="{FF2B5EF4-FFF2-40B4-BE49-F238E27FC236}">
                  <a16:creationId xmlns:a16="http://schemas.microsoft.com/office/drawing/2014/main" id="{4B895ADD-77C3-D67D-A62E-1CCC41407CF2}"/>
                </a:ext>
              </a:extLst>
            </p:cNvPr>
            <p:cNvSpPr txBox="1"/>
            <p:nvPr/>
          </p:nvSpPr>
          <p:spPr>
            <a:xfrm>
              <a:off x="2082074" y="1779100"/>
              <a:ext cx="50687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100</a:t>
              </a:r>
            </a:p>
          </p:txBody>
        </p:sp>
      </p:grpSp>
      <p:sp>
        <p:nvSpPr>
          <p:cNvPr id="33" name="TextBox 32">
            <a:extLst>
              <a:ext uri="{FF2B5EF4-FFF2-40B4-BE49-F238E27FC236}">
                <a16:creationId xmlns:a16="http://schemas.microsoft.com/office/drawing/2014/main" id="{D0C02A12-68A5-4997-1E49-100760577FF0}"/>
              </a:ext>
            </a:extLst>
          </p:cNvPr>
          <p:cNvSpPr txBox="1"/>
          <p:nvPr/>
        </p:nvSpPr>
        <p:spPr>
          <a:xfrm>
            <a:off x="10178866" y="3351786"/>
            <a:ext cx="138211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srgbClr val="33D6F1"/>
                </a:solidFill>
                <a:effectLst/>
                <a:uLnTx/>
                <a:uFillTx/>
                <a:latin typeface="Trebuchet MS" panose="020B0603020202020204"/>
                <a:ea typeface="+mn-ea"/>
                <a:cs typeface="+mn-cs"/>
                <a:sym typeface="TrebuchetMS-Bold"/>
                <a:rtl val="0"/>
              </a:rPr>
              <a:t>NIVO + RELA</a:t>
            </a:r>
          </a:p>
        </p:txBody>
      </p:sp>
      <p:sp>
        <p:nvSpPr>
          <p:cNvPr id="34" name="TextBox 33">
            <a:extLst>
              <a:ext uri="{FF2B5EF4-FFF2-40B4-BE49-F238E27FC236}">
                <a16:creationId xmlns:a16="http://schemas.microsoft.com/office/drawing/2014/main" id="{E8B7264B-1406-5B3C-FBCD-1DB8024519EB}"/>
              </a:ext>
            </a:extLst>
          </p:cNvPr>
          <p:cNvSpPr txBox="1"/>
          <p:nvPr/>
        </p:nvSpPr>
        <p:spPr>
          <a:xfrm>
            <a:off x="10178866" y="3886649"/>
            <a:ext cx="6511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srgbClr val="1DCE9B"/>
                </a:solidFill>
                <a:effectLst/>
                <a:uLnTx/>
                <a:uFillTx/>
                <a:latin typeface="Trebuchet MS" panose="020B0603020202020204"/>
                <a:ea typeface="+mn-ea"/>
                <a:cs typeface="+mn-cs"/>
                <a:sym typeface="TrebuchetMS-Bold"/>
                <a:rtl val="0"/>
              </a:rPr>
              <a:t>NIVO</a:t>
            </a:r>
          </a:p>
        </p:txBody>
      </p:sp>
      <p:grpSp>
        <p:nvGrpSpPr>
          <p:cNvPr id="35" name="Graphic 3325">
            <a:extLst>
              <a:ext uri="{FF2B5EF4-FFF2-40B4-BE49-F238E27FC236}">
                <a16:creationId xmlns:a16="http://schemas.microsoft.com/office/drawing/2014/main" id="{F8A1C757-C575-1F7D-526E-4A2E99A396ED}"/>
              </a:ext>
            </a:extLst>
          </p:cNvPr>
          <p:cNvGrpSpPr/>
          <p:nvPr/>
        </p:nvGrpSpPr>
        <p:grpSpPr>
          <a:xfrm>
            <a:off x="2573639" y="1660471"/>
            <a:ext cx="7619663" cy="3033760"/>
            <a:chOff x="2572050" y="1955226"/>
            <a:chExt cx="7619663" cy="3033760"/>
          </a:xfrm>
          <a:noFill/>
        </p:grpSpPr>
        <p:sp>
          <p:nvSpPr>
            <p:cNvPr id="36" name="Freeform 861">
              <a:extLst>
                <a:ext uri="{FF2B5EF4-FFF2-40B4-BE49-F238E27FC236}">
                  <a16:creationId xmlns:a16="http://schemas.microsoft.com/office/drawing/2014/main" id="{4CEAEC01-6D83-5C5B-8349-5FE92D124E6A}"/>
                </a:ext>
              </a:extLst>
            </p:cNvPr>
            <p:cNvSpPr/>
            <p:nvPr/>
          </p:nvSpPr>
          <p:spPr>
            <a:xfrm>
              <a:off x="2572050" y="1955226"/>
              <a:ext cx="100961" cy="12737"/>
            </a:xfrm>
            <a:custGeom>
              <a:avLst/>
              <a:gdLst>
                <a:gd name="connsiteX0" fmla="*/ 0 w 100961"/>
                <a:gd name="connsiteY0" fmla="*/ 0 h 12737"/>
                <a:gd name="connsiteX1" fmla="*/ 100961 w 100961"/>
                <a:gd name="connsiteY1" fmla="*/ 0 h 12737"/>
              </a:gdLst>
              <a:ahLst/>
              <a:cxnLst>
                <a:cxn ang="0">
                  <a:pos x="connsiteX0" y="connsiteY0"/>
                </a:cxn>
                <a:cxn ang="0">
                  <a:pos x="connsiteX1" y="connsiteY1"/>
                </a:cxn>
              </a:cxnLst>
              <a:rect l="l" t="t" r="r" b="b"/>
              <a:pathLst>
                <a:path w="100961" h="12737">
                  <a:moveTo>
                    <a:pt x="0" y="0"/>
                  </a:moveTo>
                  <a:lnTo>
                    <a:pt x="100961"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37" name="Freeform 862">
              <a:extLst>
                <a:ext uri="{FF2B5EF4-FFF2-40B4-BE49-F238E27FC236}">
                  <a16:creationId xmlns:a16="http://schemas.microsoft.com/office/drawing/2014/main" id="{88A3CDFD-B559-94CE-966B-D32A51A5125E}"/>
                </a:ext>
              </a:extLst>
            </p:cNvPr>
            <p:cNvSpPr/>
            <p:nvPr/>
          </p:nvSpPr>
          <p:spPr>
            <a:xfrm>
              <a:off x="2572050" y="2541649"/>
              <a:ext cx="100961" cy="12737"/>
            </a:xfrm>
            <a:custGeom>
              <a:avLst/>
              <a:gdLst>
                <a:gd name="connsiteX0" fmla="*/ 0 w 100961"/>
                <a:gd name="connsiteY0" fmla="*/ 0 h 12737"/>
                <a:gd name="connsiteX1" fmla="*/ 100961 w 100961"/>
                <a:gd name="connsiteY1" fmla="*/ 0 h 12737"/>
              </a:gdLst>
              <a:ahLst/>
              <a:cxnLst>
                <a:cxn ang="0">
                  <a:pos x="connsiteX0" y="connsiteY0"/>
                </a:cxn>
                <a:cxn ang="0">
                  <a:pos x="connsiteX1" y="connsiteY1"/>
                </a:cxn>
              </a:cxnLst>
              <a:rect l="l" t="t" r="r" b="b"/>
              <a:pathLst>
                <a:path w="100961" h="12737">
                  <a:moveTo>
                    <a:pt x="0" y="0"/>
                  </a:moveTo>
                  <a:lnTo>
                    <a:pt x="100961"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38" name="Freeform 863">
              <a:extLst>
                <a:ext uri="{FF2B5EF4-FFF2-40B4-BE49-F238E27FC236}">
                  <a16:creationId xmlns:a16="http://schemas.microsoft.com/office/drawing/2014/main" id="{45D1D455-903B-0C46-8767-F183856F2B96}"/>
                </a:ext>
              </a:extLst>
            </p:cNvPr>
            <p:cNvSpPr/>
            <p:nvPr/>
          </p:nvSpPr>
          <p:spPr>
            <a:xfrm>
              <a:off x="2572050" y="3134314"/>
              <a:ext cx="100961" cy="12737"/>
            </a:xfrm>
            <a:custGeom>
              <a:avLst/>
              <a:gdLst>
                <a:gd name="connsiteX0" fmla="*/ 0 w 100961"/>
                <a:gd name="connsiteY0" fmla="*/ 0 h 12737"/>
                <a:gd name="connsiteX1" fmla="*/ 100961 w 100961"/>
                <a:gd name="connsiteY1" fmla="*/ 0 h 12737"/>
              </a:gdLst>
              <a:ahLst/>
              <a:cxnLst>
                <a:cxn ang="0">
                  <a:pos x="connsiteX0" y="connsiteY0"/>
                </a:cxn>
                <a:cxn ang="0">
                  <a:pos x="connsiteX1" y="connsiteY1"/>
                </a:cxn>
              </a:cxnLst>
              <a:rect l="l" t="t" r="r" b="b"/>
              <a:pathLst>
                <a:path w="100961" h="12737">
                  <a:moveTo>
                    <a:pt x="0" y="0"/>
                  </a:moveTo>
                  <a:lnTo>
                    <a:pt x="100961"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39" name="Freeform 864">
              <a:extLst>
                <a:ext uri="{FF2B5EF4-FFF2-40B4-BE49-F238E27FC236}">
                  <a16:creationId xmlns:a16="http://schemas.microsoft.com/office/drawing/2014/main" id="{C51510C0-3F07-9A77-2089-F272BC81B146}"/>
                </a:ext>
              </a:extLst>
            </p:cNvPr>
            <p:cNvSpPr/>
            <p:nvPr/>
          </p:nvSpPr>
          <p:spPr>
            <a:xfrm>
              <a:off x="2572050" y="3720738"/>
              <a:ext cx="100961" cy="12737"/>
            </a:xfrm>
            <a:custGeom>
              <a:avLst/>
              <a:gdLst>
                <a:gd name="connsiteX0" fmla="*/ 0 w 100961"/>
                <a:gd name="connsiteY0" fmla="*/ 0 h 12737"/>
                <a:gd name="connsiteX1" fmla="*/ 100961 w 100961"/>
                <a:gd name="connsiteY1" fmla="*/ 0 h 12737"/>
              </a:gdLst>
              <a:ahLst/>
              <a:cxnLst>
                <a:cxn ang="0">
                  <a:pos x="connsiteX0" y="connsiteY0"/>
                </a:cxn>
                <a:cxn ang="0">
                  <a:pos x="connsiteX1" y="connsiteY1"/>
                </a:cxn>
              </a:cxnLst>
              <a:rect l="l" t="t" r="r" b="b"/>
              <a:pathLst>
                <a:path w="100961" h="12737">
                  <a:moveTo>
                    <a:pt x="0" y="0"/>
                  </a:moveTo>
                  <a:lnTo>
                    <a:pt x="100961"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0" name="Freeform 865">
              <a:extLst>
                <a:ext uri="{FF2B5EF4-FFF2-40B4-BE49-F238E27FC236}">
                  <a16:creationId xmlns:a16="http://schemas.microsoft.com/office/drawing/2014/main" id="{E7114088-7C1C-EAE0-1701-348C448CA4E1}"/>
                </a:ext>
              </a:extLst>
            </p:cNvPr>
            <p:cNvSpPr/>
            <p:nvPr/>
          </p:nvSpPr>
          <p:spPr>
            <a:xfrm>
              <a:off x="2572050" y="4313402"/>
              <a:ext cx="100961" cy="12737"/>
            </a:xfrm>
            <a:custGeom>
              <a:avLst/>
              <a:gdLst>
                <a:gd name="connsiteX0" fmla="*/ 0 w 100961"/>
                <a:gd name="connsiteY0" fmla="*/ 0 h 12737"/>
                <a:gd name="connsiteX1" fmla="*/ 100961 w 100961"/>
                <a:gd name="connsiteY1" fmla="*/ 0 h 12737"/>
              </a:gdLst>
              <a:ahLst/>
              <a:cxnLst>
                <a:cxn ang="0">
                  <a:pos x="connsiteX0" y="connsiteY0"/>
                </a:cxn>
                <a:cxn ang="0">
                  <a:pos x="connsiteX1" y="connsiteY1"/>
                </a:cxn>
              </a:cxnLst>
              <a:rect l="l" t="t" r="r" b="b"/>
              <a:pathLst>
                <a:path w="100961" h="12737">
                  <a:moveTo>
                    <a:pt x="0" y="0"/>
                  </a:moveTo>
                  <a:lnTo>
                    <a:pt x="100961"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1" name="Freeform 866">
              <a:extLst>
                <a:ext uri="{FF2B5EF4-FFF2-40B4-BE49-F238E27FC236}">
                  <a16:creationId xmlns:a16="http://schemas.microsoft.com/office/drawing/2014/main" id="{CB391447-58FB-93DC-7D77-AA9AA448A618}"/>
                </a:ext>
              </a:extLst>
            </p:cNvPr>
            <p:cNvSpPr/>
            <p:nvPr/>
          </p:nvSpPr>
          <p:spPr>
            <a:xfrm>
              <a:off x="2572050" y="4899826"/>
              <a:ext cx="100961" cy="12737"/>
            </a:xfrm>
            <a:custGeom>
              <a:avLst/>
              <a:gdLst>
                <a:gd name="connsiteX0" fmla="*/ 0 w 100961"/>
                <a:gd name="connsiteY0" fmla="*/ 0 h 12737"/>
                <a:gd name="connsiteX1" fmla="*/ 100961 w 100961"/>
                <a:gd name="connsiteY1" fmla="*/ 0 h 12737"/>
              </a:gdLst>
              <a:ahLst/>
              <a:cxnLst>
                <a:cxn ang="0">
                  <a:pos x="connsiteX0" y="connsiteY0"/>
                </a:cxn>
                <a:cxn ang="0">
                  <a:pos x="connsiteX1" y="connsiteY1"/>
                </a:cxn>
              </a:cxnLst>
              <a:rect l="l" t="t" r="r" b="b"/>
              <a:pathLst>
                <a:path w="100961" h="12737">
                  <a:moveTo>
                    <a:pt x="0" y="0"/>
                  </a:moveTo>
                  <a:lnTo>
                    <a:pt x="100961"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nvGrpSpPr>
            <p:cNvPr id="42" name="Graphic 3325">
              <a:extLst>
                <a:ext uri="{FF2B5EF4-FFF2-40B4-BE49-F238E27FC236}">
                  <a16:creationId xmlns:a16="http://schemas.microsoft.com/office/drawing/2014/main" id="{F8893AA4-8A71-7CF4-55F3-C8CBA6D5F457}"/>
                </a:ext>
              </a:extLst>
            </p:cNvPr>
            <p:cNvGrpSpPr/>
            <p:nvPr/>
          </p:nvGrpSpPr>
          <p:grpSpPr>
            <a:xfrm>
              <a:off x="2667657" y="4899826"/>
              <a:ext cx="7524055" cy="89160"/>
              <a:chOff x="2667657" y="4899826"/>
              <a:chExt cx="7524055" cy="89160"/>
            </a:xfrm>
          </p:grpSpPr>
          <p:sp>
            <p:nvSpPr>
              <p:cNvPr id="46" name="Freeform 871">
                <a:extLst>
                  <a:ext uri="{FF2B5EF4-FFF2-40B4-BE49-F238E27FC236}">
                    <a16:creationId xmlns:a16="http://schemas.microsoft.com/office/drawing/2014/main" id="{D67620A7-3BC9-5D2A-11AD-61F969FE619C}"/>
                  </a:ext>
                </a:extLst>
              </p:cNvPr>
              <p:cNvSpPr/>
              <p:nvPr/>
            </p:nvSpPr>
            <p:spPr>
              <a:xfrm>
                <a:off x="10191713"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7" name="Freeform 872">
                <a:extLst>
                  <a:ext uri="{FF2B5EF4-FFF2-40B4-BE49-F238E27FC236}">
                    <a16:creationId xmlns:a16="http://schemas.microsoft.com/office/drawing/2014/main" id="{9BFC113A-BF16-022F-0B61-4511029E819E}"/>
                  </a:ext>
                </a:extLst>
              </p:cNvPr>
              <p:cNvSpPr/>
              <p:nvPr/>
            </p:nvSpPr>
            <p:spPr>
              <a:xfrm>
                <a:off x="9749114"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8" name="Freeform 873">
                <a:extLst>
                  <a:ext uri="{FF2B5EF4-FFF2-40B4-BE49-F238E27FC236}">
                    <a16:creationId xmlns:a16="http://schemas.microsoft.com/office/drawing/2014/main" id="{48ED96BC-E0C8-A050-2098-C5A22A04694F}"/>
                  </a:ext>
                </a:extLst>
              </p:cNvPr>
              <p:cNvSpPr/>
              <p:nvPr/>
            </p:nvSpPr>
            <p:spPr>
              <a:xfrm>
                <a:off x="9306515"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9" name="Freeform 874">
                <a:extLst>
                  <a:ext uri="{FF2B5EF4-FFF2-40B4-BE49-F238E27FC236}">
                    <a16:creationId xmlns:a16="http://schemas.microsoft.com/office/drawing/2014/main" id="{E56A593B-21D6-6765-CC1D-C9E9C6754BAB}"/>
                  </a:ext>
                </a:extLst>
              </p:cNvPr>
              <p:cNvSpPr/>
              <p:nvPr/>
            </p:nvSpPr>
            <p:spPr>
              <a:xfrm>
                <a:off x="8863916"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0" name="Freeform 875">
                <a:extLst>
                  <a:ext uri="{FF2B5EF4-FFF2-40B4-BE49-F238E27FC236}">
                    <a16:creationId xmlns:a16="http://schemas.microsoft.com/office/drawing/2014/main" id="{BA54D139-2B92-6EB5-5EC6-66DDFC6C1C1B}"/>
                  </a:ext>
                </a:extLst>
              </p:cNvPr>
              <p:cNvSpPr/>
              <p:nvPr/>
            </p:nvSpPr>
            <p:spPr>
              <a:xfrm>
                <a:off x="8421317"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1" name="Freeform 876">
                <a:extLst>
                  <a:ext uri="{FF2B5EF4-FFF2-40B4-BE49-F238E27FC236}">
                    <a16:creationId xmlns:a16="http://schemas.microsoft.com/office/drawing/2014/main" id="{2B8E9627-B226-AB29-EB18-49E09CE1E6C3}"/>
                  </a:ext>
                </a:extLst>
              </p:cNvPr>
              <p:cNvSpPr/>
              <p:nvPr/>
            </p:nvSpPr>
            <p:spPr>
              <a:xfrm>
                <a:off x="7978718"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2" name="Freeform 877">
                <a:extLst>
                  <a:ext uri="{FF2B5EF4-FFF2-40B4-BE49-F238E27FC236}">
                    <a16:creationId xmlns:a16="http://schemas.microsoft.com/office/drawing/2014/main" id="{7E372FA8-BE73-9B95-E8F2-40C99E53E3ED}"/>
                  </a:ext>
                </a:extLst>
              </p:cNvPr>
              <p:cNvSpPr/>
              <p:nvPr/>
            </p:nvSpPr>
            <p:spPr>
              <a:xfrm>
                <a:off x="7536119"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3" name="Freeform 878">
                <a:extLst>
                  <a:ext uri="{FF2B5EF4-FFF2-40B4-BE49-F238E27FC236}">
                    <a16:creationId xmlns:a16="http://schemas.microsoft.com/office/drawing/2014/main" id="{67B60901-0911-6BB9-EE4D-BE9244A3C7ED}"/>
                  </a:ext>
                </a:extLst>
              </p:cNvPr>
              <p:cNvSpPr/>
              <p:nvPr/>
            </p:nvSpPr>
            <p:spPr>
              <a:xfrm>
                <a:off x="7093520"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4" name="Freeform 879">
                <a:extLst>
                  <a:ext uri="{FF2B5EF4-FFF2-40B4-BE49-F238E27FC236}">
                    <a16:creationId xmlns:a16="http://schemas.microsoft.com/office/drawing/2014/main" id="{991ACF18-F427-92E0-8ADB-386855F18972}"/>
                  </a:ext>
                </a:extLst>
              </p:cNvPr>
              <p:cNvSpPr/>
              <p:nvPr/>
            </p:nvSpPr>
            <p:spPr>
              <a:xfrm>
                <a:off x="6650921"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5" name="Freeform 880">
                <a:extLst>
                  <a:ext uri="{FF2B5EF4-FFF2-40B4-BE49-F238E27FC236}">
                    <a16:creationId xmlns:a16="http://schemas.microsoft.com/office/drawing/2014/main" id="{573FFD06-5FC6-1A97-4DDD-67B262515F91}"/>
                  </a:ext>
                </a:extLst>
              </p:cNvPr>
              <p:cNvSpPr/>
              <p:nvPr/>
            </p:nvSpPr>
            <p:spPr>
              <a:xfrm>
                <a:off x="6208449"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6" name="Freeform 881">
                <a:extLst>
                  <a:ext uri="{FF2B5EF4-FFF2-40B4-BE49-F238E27FC236}">
                    <a16:creationId xmlns:a16="http://schemas.microsoft.com/office/drawing/2014/main" id="{FD805182-28AB-196E-AD78-88663605ECAA}"/>
                  </a:ext>
                </a:extLst>
              </p:cNvPr>
              <p:cNvSpPr/>
              <p:nvPr/>
            </p:nvSpPr>
            <p:spPr>
              <a:xfrm>
                <a:off x="5765850"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7" name="Freeform 882">
                <a:extLst>
                  <a:ext uri="{FF2B5EF4-FFF2-40B4-BE49-F238E27FC236}">
                    <a16:creationId xmlns:a16="http://schemas.microsoft.com/office/drawing/2014/main" id="{0AD096AC-C1BD-783E-CCCE-26EF0F30B4A3}"/>
                  </a:ext>
                </a:extLst>
              </p:cNvPr>
              <p:cNvSpPr/>
              <p:nvPr/>
            </p:nvSpPr>
            <p:spPr>
              <a:xfrm>
                <a:off x="5323251"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8" name="Freeform 883">
                <a:extLst>
                  <a:ext uri="{FF2B5EF4-FFF2-40B4-BE49-F238E27FC236}">
                    <a16:creationId xmlns:a16="http://schemas.microsoft.com/office/drawing/2014/main" id="{7E6FB097-0788-2CC0-FBAF-868180715A4A}"/>
                  </a:ext>
                </a:extLst>
              </p:cNvPr>
              <p:cNvSpPr/>
              <p:nvPr/>
            </p:nvSpPr>
            <p:spPr>
              <a:xfrm>
                <a:off x="4880652"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9" name="Freeform 884">
                <a:extLst>
                  <a:ext uri="{FF2B5EF4-FFF2-40B4-BE49-F238E27FC236}">
                    <a16:creationId xmlns:a16="http://schemas.microsoft.com/office/drawing/2014/main" id="{11263A8F-BA90-189D-C9F9-A00B73967057}"/>
                  </a:ext>
                </a:extLst>
              </p:cNvPr>
              <p:cNvSpPr/>
              <p:nvPr/>
            </p:nvSpPr>
            <p:spPr>
              <a:xfrm>
                <a:off x="4438053"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60" name="Freeform 887">
                <a:extLst>
                  <a:ext uri="{FF2B5EF4-FFF2-40B4-BE49-F238E27FC236}">
                    <a16:creationId xmlns:a16="http://schemas.microsoft.com/office/drawing/2014/main" id="{C8C94912-A919-EA98-0B88-F4165AC52C7D}"/>
                  </a:ext>
                </a:extLst>
              </p:cNvPr>
              <p:cNvSpPr/>
              <p:nvPr/>
            </p:nvSpPr>
            <p:spPr>
              <a:xfrm>
                <a:off x="3995454"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61" name="Freeform 888">
                <a:extLst>
                  <a:ext uri="{FF2B5EF4-FFF2-40B4-BE49-F238E27FC236}">
                    <a16:creationId xmlns:a16="http://schemas.microsoft.com/office/drawing/2014/main" id="{17D6278A-2AC9-CACF-632F-3F15D8396FAF}"/>
                  </a:ext>
                </a:extLst>
              </p:cNvPr>
              <p:cNvSpPr/>
              <p:nvPr/>
            </p:nvSpPr>
            <p:spPr>
              <a:xfrm>
                <a:off x="3552855"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62" name="Freeform 889">
                <a:extLst>
                  <a:ext uri="{FF2B5EF4-FFF2-40B4-BE49-F238E27FC236}">
                    <a16:creationId xmlns:a16="http://schemas.microsoft.com/office/drawing/2014/main" id="{B4BADF97-A9A2-2A6A-2FA9-2210F38163B1}"/>
                  </a:ext>
                </a:extLst>
              </p:cNvPr>
              <p:cNvSpPr/>
              <p:nvPr/>
            </p:nvSpPr>
            <p:spPr>
              <a:xfrm>
                <a:off x="3110256"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63" name="Freeform 890">
                <a:extLst>
                  <a:ext uri="{FF2B5EF4-FFF2-40B4-BE49-F238E27FC236}">
                    <a16:creationId xmlns:a16="http://schemas.microsoft.com/office/drawing/2014/main" id="{172E23E7-7DEC-28F8-F92F-884D5090B9A7}"/>
                  </a:ext>
                </a:extLst>
              </p:cNvPr>
              <p:cNvSpPr/>
              <p:nvPr/>
            </p:nvSpPr>
            <p:spPr>
              <a:xfrm>
                <a:off x="2667657"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sp>
          <p:nvSpPr>
            <p:cNvPr id="43" name="Freeform 868">
              <a:extLst>
                <a:ext uri="{FF2B5EF4-FFF2-40B4-BE49-F238E27FC236}">
                  <a16:creationId xmlns:a16="http://schemas.microsoft.com/office/drawing/2014/main" id="{69B6A1E8-F71F-6557-9503-A2A4EDB732F8}"/>
                </a:ext>
              </a:extLst>
            </p:cNvPr>
            <p:cNvSpPr/>
            <p:nvPr/>
          </p:nvSpPr>
          <p:spPr>
            <a:xfrm>
              <a:off x="2667657" y="1955226"/>
              <a:ext cx="7524056" cy="2944600"/>
            </a:xfrm>
            <a:custGeom>
              <a:avLst/>
              <a:gdLst>
                <a:gd name="connsiteX0" fmla="*/ 0 w 7524056"/>
                <a:gd name="connsiteY0" fmla="*/ 0 h 2944600"/>
                <a:gd name="connsiteX1" fmla="*/ 0 w 7524056"/>
                <a:gd name="connsiteY1" fmla="*/ 2944600 h 2944600"/>
                <a:gd name="connsiteX2" fmla="*/ 7524056 w 7524056"/>
                <a:gd name="connsiteY2" fmla="*/ 2944600 h 2944600"/>
              </a:gdLst>
              <a:ahLst/>
              <a:cxnLst>
                <a:cxn ang="0">
                  <a:pos x="connsiteX0" y="connsiteY0"/>
                </a:cxn>
                <a:cxn ang="0">
                  <a:pos x="connsiteX1" y="connsiteY1"/>
                </a:cxn>
                <a:cxn ang="0">
                  <a:pos x="connsiteX2" y="connsiteY2"/>
                </a:cxn>
              </a:cxnLst>
              <a:rect l="l" t="t" r="r" b="b"/>
              <a:pathLst>
                <a:path w="7524056" h="2944600">
                  <a:moveTo>
                    <a:pt x="0" y="0"/>
                  </a:moveTo>
                  <a:lnTo>
                    <a:pt x="0" y="2944600"/>
                  </a:lnTo>
                  <a:lnTo>
                    <a:pt x="7524056" y="2944600"/>
                  </a:lnTo>
                </a:path>
              </a:pathLst>
            </a:custGeom>
            <a:noFill/>
            <a:ln w="12743" cap="sq">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4" name="Freeform 869">
              <a:extLst>
                <a:ext uri="{FF2B5EF4-FFF2-40B4-BE49-F238E27FC236}">
                  <a16:creationId xmlns:a16="http://schemas.microsoft.com/office/drawing/2014/main" id="{6139ED93-E58E-77AD-23B1-49B6D89EB3B9}"/>
                </a:ext>
              </a:extLst>
            </p:cNvPr>
            <p:cNvSpPr/>
            <p:nvPr/>
          </p:nvSpPr>
          <p:spPr>
            <a:xfrm>
              <a:off x="4438436" y="3462016"/>
              <a:ext cx="12747" cy="1444752"/>
            </a:xfrm>
            <a:custGeom>
              <a:avLst/>
              <a:gdLst>
                <a:gd name="connsiteX0" fmla="*/ 0 w 12747"/>
                <a:gd name="connsiteY0" fmla="*/ 2390020 h 2390019"/>
                <a:gd name="connsiteX1" fmla="*/ 0 w 12747"/>
                <a:gd name="connsiteY1" fmla="*/ 0 h 2390019"/>
              </a:gdLst>
              <a:ahLst/>
              <a:cxnLst>
                <a:cxn ang="0">
                  <a:pos x="connsiteX0" y="connsiteY0"/>
                </a:cxn>
                <a:cxn ang="0">
                  <a:pos x="connsiteX1" y="connsiteY1"/>
                </a:cxn>
              </a:cxnLst>
              <a:rect l="l" t="t" r="r" b="b"/>
              <a:pathLst>
                <a:path w="12747" h="2390019">
                  <a:moveTo>
                    <a:pt x="0" y="2390020"/>
                  </a:moveTo>
                  <a:lnTo>
                    <a:pt x="0" y="0"/>
                  </a:lnTo>
                </a:path>
              </a:pathLst>
            </a:custGeom>
            <a:ln w="12700" cap="flat">
              <a:solidFill>
                <a:srgbClr val="433F3F"/>
              </a:solidFill>
              <a:prstDash val="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5" name="Freeform 870">
              <a:extLst>
                <a:ext uri="{FF2B5EF4-FFF2-40B4-BE49-F238E27FC236}">
                  <a16:creationId xmlns:a16="http://schemas.microsoft.com/office/drawing/2014/main" id="{09672BD4-B615-769B-10D1-F4A45A59C9EF}"/>
                </a:ext>
              </a:extLst>
            </p:cNvPr>
            <p:cNvSpPr/>
            <p:nvPr/>
          </p:nvSpPr>
          <p:spPr>
            <a:xfrm>
              <a:off x="6208577" y="3751466"/>
              <a:ext cx="12747" cy="1143000"/>
            </a:xfrm>
            <a:custGeom>
              <a:avLst/>
              <a:gdLst>
                <a:gd name="connsiteX0" fmla="*/ 0 w 12747"/>
                <a:gd name="connsiteY0" fmla="*/ 2000514 h 2000514"/>
                <a:gd name="connsiteX1" fmla="*/ 0 w 12747"/>
                <a:gd name="connsiteY1" fmla="*/ 0 h 2000514"/>
              </a:gdLst>
              <a:ahLst/>
              <a:cxnLst>
                <a:cxn ang="0">
                  <a:pos x="connsiteX0" y="connsiteY0"/>
                </a:cxn>
                <a:cxn ang="0">
                  <a:pos x="connsiteX1" y="connsiteY1"/>
                </a:cxn>
              </a:cxnLst>
              <a:rect l="l" t="t" r="r" b="b"/>
              <a:pathLst>
                <a:path w="12747" h="2000514">
                  <a:moveTo>
                    <a:pt x="0" y="2000514"/>
                  </a:moveTo>
                  <a:lnTo>
                    <a:pt x="0" y="0"/>
                  </a:lnTo>
                </a:path>
              </a:pathLst>
            </a:custGeom>
            <a:ln w="12700" cap="flat">
              <a:solidFill>
                <a:srgbClr val="433F3F"/>
              </a:solidFill>
              <a:prstDash val="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sp>
        <p:nvSpPr>
          <p:cNvPr id="64" name="TextBox 63">
            <a:extLst>
              <a:ext uri="{FF2B5EF4-FFF2-40B4-BE49-F238E27FC236}">
                <a16:creationId xmlns:a16="http://schemas.microsoft.com/office/drawing/2014/main" id="{9C140478-0D59-0E38-2605-CBA55CE04062}"/>
              </a:ext>
            </a:extLst>
          </p:cNvPr>
          <p:cNvSpPr txBox="1"/>
          <p:nvPr/>
        </p:nvSpPr>
        <p:spPr>
          <a:xfrm>
            <a:off x="9991525" y="469025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51</a:t>
            </a:r>
          </a:p>
        </p:txBody>
      </p:sp>
      <p:sp>
        <p:nvSpPr>
          <p:cNvPr id="65" name="Rectangle 66">
            <a:extLst>
              <a:ext uri="{FF2B5EF4-FFF2-40B4-BE49-F238E27FC236}">
                <a16:creationId xmlns:a16="http://schemas.microsoft.com/office/drawing/2014/main" id="{05367225-B15A-2774-FD0C-C31B953594D9}"/>
              </a:ext>
            </a:extLst>
          </p:cNvPr>
          <p:cNvSpPr>
            <a:spLocks noChangeArrowheads="1"/>
          </p:cNvSpPr>
          <p:nvPr/>
        </p:nvSpPr>
        <p:spPr bwMode="auto">
          <a:xfrm>
            <a:off x="4476801" y="2747891"/>
            <a:ext cx="21520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t>48%</a:t>
            </a:r>
            <a:b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(95% CI, 43</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Arial" panose="020B0604020202020204" pitchFamily="34" charset="0"/>
              </a:rPr>
              <a:t>–</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53)</a:t>
            </a:r>
            <a:endParaRPr kumimoji="0" lang="en-US" altLang="en-US" sz="1600" b="0" i="0" u="none" strike="noStrike" kern="1200" cap="none" spc="0" normalizeH="0" baseline="0" noProof="0" dirty="0">
              <a:ln>
                <a:noFill/>
              </a:ln>
              <a:solidFill>
                <a:srgbClr val="33D6F1"/>
              </a:solidFill>
              <a:effectLst/>
              <a:uLnTx/>
              <a:uFillTx/>
              <a:latin typeface="Trebuchet MS" panose="020B0603020202020204"/>
              <a:ea typeface="+mn-ea"/>
              <a:cs typeface="+mn-cs"/>
            </a:endParaRPr>
          </a:p>
        </p:txBody>
      </p:sp>
      <p:sp>
        <p:nvSpPr>
          <p:cNvPr id="66" name="Rectangle 66">
            <a:extLst>
              <a:ext uri="{FF2B5EF4-FFF2-40B4-BE49-F238E27FC236}">
                <a16:creationId xmlns:a16="http://schemas.microsoft.com/office/drawing/2014/main" id="{FFCF5F76-A24E-73BA-83B3-4B18FD99A6F6}"/>
              </a:ext>
            </a:extLst>
          </p:cNvPr>
          <p:cNvSpPr>
            <a:spLocks noChangeArrowheads="1"/>
          </p:cNvSpPr>
          <p:nvPr/>
        </p:nvSpPr>
        <p:spPr bwMode="auto">
          <a:xfrm>
            <a:off x="4504393" y="3633592"/>
            <a:ext cx="1925592"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t>37% </a:t>
            </a:r>
            <a:b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(95% CI, 32</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Arial" panose="020B0604020202020204" pitchFamily="34" charset="0"/>
              </a:rPr>
              <a:t>–</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42</a:t>
            </a:r>
            <a:r>
              <a:rPr kumimoji="0" lang="en-US" altLang="en-US" sz="1600" b="0" i="0" u="none" strike="noStrike" kern="1200" cap="none" spc="0" normalizeH="0" baseline="0" noProof="0" dirty="0">
                <a:ln>
                  <a:noFill/>
                </a:ln>
                <a:solidFill>
                  <a:srgbClr val="1DCE9B"/>
                </a:solidFill>
                <a:effectLst/>
                <a:uLnTx/>
                <a:uFillTx/>
                <a:latin typeface="Trebuchet MS" panose="020B0603020202020204"/>
                <a:ea typeface="+mn-ea"/>
                <a:cs typeface="+mn-cs"/>
              </a:rPr>
              <a:t>)</a:t>
            </a:r>
          </a:p>
        </p:txBody>
      </p:sp>
      <p:sp>
        <p:nvSpPr>
          <p:cNvPr id="67" name="Rectangle 66">
            <a:extLst>
              <a:ext uri="{FF2B5EF4-FFF2-40B4-BE49-F238E27FC236}">
                <a16:creationId xmlns:a16="http://schemas.microsoft.com/office/drawing/2014/main" id="{D82421D0-1B27-0D84-9615-172EF2A8E0C6}"/>
              </a:ext>
            </a:extLst>
          </p:cNvPr>
          <p:cNvSpPr>
            <a:spLocks noChangeArrowheads="1"/>
          </p:cNvSpPr>
          <p:nvPr/>
        </p:nvSpPr>
        <p:spPr bwMode="auto">
          <a:xfrm>
            <a:off x="6235560" y="3049636"/>
            <a:ext cx="1899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t>38%</a:t>
            </a:r>
            <a:b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(95% CI, 33</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Arial" panose="020B0604020202020204" pitchFamily="34" charset="0"/>
              </a:rPr>
              <a:t>–4</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4)</a:t>
            </a:r>
          </a:p>
        </p:txBody>
      </p:sp>
      <p:sp>
        <p:nvSpPr>
          <p:cNvPr id="68" name="Rectangle 66">
            <a:extLst>
              <a:ext uri="{FF2B5EF4-FFF2-40B4-BE49-F238E27FC236}">
                <a16:creationId xmlns:a16="http://schemas.microsoft.com/office/drawing/2014/main" id="{4B9F8D7F-FA55-8B22-F39C-66F894C0019F}"/>
              </a:ext>
            </a:extLst>
          </p:cNvPr>
          <p:cNvSpPr>
            <a:spLocks noChangeArrowheads="1"/>
          </p:cNvSpPr>
          <p:nvPr/>
        </p:nvSpPr>
        <p:spPr bwMode="auto">
          <a:xfrm>
            <a:off x="6299085" y="3846176"/>
            <a:ext cx="1769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t>31% </a:t>
            </a:r>
            <a:b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(95% CI, 26</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Arial" panose="020B0604020202020204" pitchFamily="34" charset="0"/>
              </a:rPr>
              <a:t>–</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36)</a:t>
            </a:r>
          </a:p>
        </p:txBody>
      </p:sp>
      <p:grpSp>
        <p:nvGrpSpPr>
          <p:cNvPr id="251" name="Group 250">
            <a:extLst>
              <a:ext uri="{FF2B5EF4-FFF2-40B4-BE49-F238E27FC236}">
                <a16:creationId xmlns:a16="http://schemas.microsoft.com/office/drawing/2014/main" id="{753512CB-6312-A0DB-C969-1F0941E9A4DB}"/>
              </a:ext>
            </a:extLst>
          </p:cNvPr>
          <p:cNvGrpSpPr/>
          <p:nvPr/>
        </p:nvGrpSpPr>
        <p:grpSpPr>
          <a:xfrm>
            <a:off x="2734929" y="1705295"/>
            <a:ext cx="7443216" cy="2194325"/>
            <a:chOff x="2733341" y="1904799"/>
            <a:chExt cx="7443216" cy="2194325"/>
          </a:xfrm>
        </p:grpSpPr>
        <p:sp>
          <p:nvSpPr>
            <p:cNvPr id="71" name="Freeform 899">
              <a:extLst>
                <a:ext uri="{FF2B5EF4-FFF2-40B4-BE49-F238E27FC236}">
                  <a16:creationId xmlns:a16="http://schemas.microsoft.com/office/drawing/2014/main" id="{027606D9-32CA-1992-ECED-6E6F4E30BF84}"/>
                </a:ext>
              </a:extLst>
            </p:cNvPr>
            <p:cNvSpPr/>
            <p:nvPr/>
          </p:nvSpPr>
          <p:spPr>
            <a:xfrm>
              <a:off x="2733341" y="1904799"/>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2" name="Freeform 900">
              <a:extLst>
                <a:ext uri="{FF2B5EF4-FFF2-40B4-BE49-F238E27FC236}">
                  <a16:creationId xmlns:a16="http://schemas.microsoft.com/office/drawing/2014/main" id="{62301EDF-A43A-4924-DC6E-8D681847CB37}"/>
                </a:ext>
              </a:extLst>
            </p:cNvPr>
            <p:cNvSpPr/>
            <p:nvPr/>
          </p:nvSpPr>
          <p:spPr>
            <a:xfrm>
              <a:off x="3039840" y="2542962"/>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3" name="Freeform 901">
              <a:extLst>
                <a:ext uri="{FF2B5EF4-FFF2-40B4-BE49-F238E27FC236}">
                  <a16:creationId xmlns:a16="http://schemas.microsoft.com/office/drawing/2014/main" id="{7009C640-6AAB-A8D0-3C9C-FA2646F36411}"/>
                </a:ext>
              </a:extLst>
            </p:cNvPr>
            <p:cNvSpPr/>
            <p:nvPr/>
          </p:nvSpPr>
          <p:spPr>
            <a:xfrm>
              <a:off x="3092813" y="3085745"/>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4" name="Freeform 902">
              <a:extLst>
                <a:ext uri="{FF2B5EF4-FFF2-40B4-BE49-F238E27FC236}">
                  <a16:creationId xmlns:a16="http://schemas.microsoft.com/office/drawing/2014/main" id="{7266708C-12E8-33B2-301E-CF765EA8A0BA}"/>
                </a:ext>
              </a:extLst>
            </p:cNvPr>
            <p:cNvSpPr/>
            <p:nvPr/>
          </p:nvSpPr>
          <p:spPr>
            <a:xfrm>
              <a:off x="3066442" y="3059689"/>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5" name="Freeform 903">
              <a:extLst>
                <a:ext uri="{FF2B5EF4-FFF2-40B4-BE49-F238E27FC236}">
                  <a16:creationId xmlns:a16="http://schemas.microsoft.com/office/drawing/2014/main" id="{98624B2C-6820-049A-8972-51FA48DB0349}"/>
                </a:ext>
              </a:extLst>
            </p:cNvPr>
            <p:cNvSpPr/>
            <p:nvPr/>
          </p:nvSpPr>
          <p:spPr>
            <a:xfrm>
              <a:off x="3058115" y="2905556"/>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6" name="Freeform 904">
              <a:extLst>
                <a:ext uri="{FF2B5EF4-FFF2-40B4-BE49-F238E27FC236}">
                  <a16:creationId xmlns:a16="http://schemas.microsoft.com/office/drawing/2014/main" id="{D6C09FC4-A222-FE87-D26E-4224DF7C20E8}"/>
                </a:ext>
              </a:extLst>
            </p:cNvPr>
            <p:cNvSpPr/>
            <p:nvPr/>
          </p:nvSpPr>
          <p:spPr>
            <a:xfrm>
              <a:off x="3045854" y="2668824"/>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7" name="Freeform 905">
              <a:extLst>
                <a:ext uri="{FF2B5EF4-FFF2-40B4-BE49-F238E27FC236}">
                  <a16:creationId xmlns:a16="http://schemas.microsoft.com/office/drawing/2014/main" id="{C4A948BE-B426-0664-348A-BE481C184303}"/>
                </a:ext>
              </a:extLst>
            </p:cNvPr>
            <p:cNvSpPr/>
            <p:nvPr/>
          </p:nvSpPr>
          <p:spPr>
            <a:xfrm>
              <a:off x="3460611" y="3415643"/>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8" name="Freeform 906">
              <a:extLst>
                <a:ext uri="{FF2B5EF4-FFF2-40B4-BE49-F238E27FC236}">
                  <a16:creationId xmlns:a16="http://schemas.microsoft.com/office/drawing/2014/main" id="{C805D982-2328-9F6B-2C28-80F8AA52353C}"/>
                </a:ext>
              </a:extLst>
            </p:cNvPr>
            <p:cNvSpPr/>
            <p:nvPr/>
          </p:nvSpPr>
          <p:spPr>
            <a:xfrm>
              <a:off x="3572802" y="344588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9" name="Freeform 907">
              <a:extLst>
                <a:ext uri="{FF2B5EF4-FFF2-40B4-BE49-F238E27FC236}">
                  <a16:creationId xmlns:a16="http://schemas.microsoft.com/office/drawing/2014/main" id="{4DAE55C1-3692-F4ED-CDAC-E6B08B809EE1}"/>
                </a:ext>
              </a:extLst>
            </p:cNvPr>
            <p:cNvSpPr/>
            <p:nvPr/>
          </p:nvSpPr>
          <p:spPr>
            <a:xfrm>
              <a:off x="3617908" y="3480788"/>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0" name="Freeform 908">
              <a:extLst>
                <a:ext uri="{FF2B5EF4-FFF2-40B4-BE49-F238E27FC236}">
                  <a16:creationId xmlns:a16="http://schemas.microsoft.com/office/drawing/2014/main" id="{B2C9C2E3-BF17-F730-F118-1E304CD1A983}"/>
                </a:ext>
              </a:extLst>
            </p:cNvPr>
            <p:cNvSpPr/>
            <p:nvPr/>
          </p:nvSpPr>
          <p:spPr>
            <a:xfrm>
              <a:off x="3593390" y="3461367"/>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1" name="Freeform 909">
              <a:extLst>
                <a:ext uri="{FF2B5EF4-FFF2-40B4-BE49-F238E27FC236}">
                  <a16:creationId xmlns:a16="http://schemas.microsoft.com/office/drawing/2014/main" id="{A26379AC-E664-6EF2-4D8D-B3760E2F5411}"/>
                </a:ext>
              </a:extLst>
            </p:cNvPr>
            <p:cNvSpPr/>
            <p:nvPr/>
          </p:nvSpPr>
          <p:spPr>
            <a:xfrm>
              <a:off x="3823321" y="3529952"/>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2" name="Freeform 911">
              <a:extLst>
                <a:ext uri="{FF2B5EF4-FFF2-40B4-BE49-F238E27FC236}">
                  <a16:creationId xmlns:a16="http://schemas.microsoft.com/office/drawing/2014/main" id="{9EDEA1FD-693C-D1BD-A02E-018508FF84D7}"/>
                </a:ext>
              </a:extLst>
            </p:cNvPr>
            <p:cNvSpPr/>
            <p:nvPr/>
          </p:nvSpPr>
          <p:spPr>
            <a:xfrm>
              <a:off x="3871436" y="3562892"/>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3" name="Freeform 912">
              <a:extLst>
                <a:ext uri="{FF2B5EF4-FFF2-40B4-BE49-F238E27FC236}">
                  <a16:creationId xmlns:a16="http://schemas.microsoft.com/office/drawing/2014/main" id="{E9793296-C312-E44F-4275-C4D271E015D6}"/>
                </a:ext>
              </a:extLst>
            </p:cNvPr>
            <p:cNvSpPr/>
            <p:nvPr/>
          </p:nvSpPr>
          <p:spPr>
            <a:xfrm>
              <a:off x="4125195" y="3614557"/>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4" name="Freeform 913">
              <a:extLst>
                <a:ext uri="{FF2B5EF4-FFF2-40B4-BE49-F238E27FC236}">
                  <a16:creationId xmlns:a16="http://schemas.microsoft.com/office/drawing/2014/main" id="{99B3BB49-F4E8-74FB-9E8B-ABECEA4205A1}"/>
                </a:ext>
              </a:extLst>
            </p:cNvPr>
            <p:cNvSpPr/>
            <p:nvPr/>
          </p:nvSpPr>
          <p:spPr>
            <a:xfrm>
              <a:off x="4166137" y="3630783"/>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5" name="Freeform 914">
              <a:extLst>
                <a:ext uri="{FF2B5EF4-FFF2-40B4-BE49-F238E27FC236}">
                  <a16:creationId xmlns:a16="http://schemas.microsoft.com/office/drawing/2014/main" id="{CCEFAF2B-3ECE-A022-047D-6C3AF3094B76}"/>
                </a:ext>
              </a:extLst>
            </p:cNvPr>
            <p:cNvSpPr/>
            <p:nvPr/>
          </p:nvSpPr>
          <p:spPr>
            <a:xfrm>
              <a:off x="4818690" y="3723172"/>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6" name="Freeform 915">
              <a:extLst>
                <a:ext uri="{FF2B5EF4-FFF2-40B4-BE49-F238E27FC236}">
                  <a16:creationId xmlns:a16="http://schemas.microsoft.com/office/drawing/2014/main" id="{D49B5AB6-FAF6-164E-DC75-B3F68826820A}"/>
                </a:ext>
              </a:extLst>
            </p:cNvPr>
            <p:cNvSpPr/>
            <p:nvPr/>
          </p:nvSpPr>
          <p:spPr>
            <a:xfrm>
              <a:off x="5227896" y="3762749"/>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7" name="Freeform 916">
              <a:extLst>
                <a:ext uri="{FF2B5EF4-FFF2-40B4-BE49-F238E27FC236}">
                  <a16:creationId xmlns:a16="http://schemas.microsoft.com/office/drawing/2014/main" id="{C6CD0FC0-975B-847C-4520-F6FD0C93C186}"/>
                </a:ext>
              </a:extLst>
            </p:cNvPr>
            <p:cNvSpPr/>
            <p:nvPr/>
          </p:nvSpPr>
          <p:spPr>
            <a:xfrm>
              <a:off x="5381491" y="3802861"/>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8" name="Freeform 917">
              <a:extLst>
                <a:ext uri="{FF2B5EF4-FFF2-40B4-BE49-F238E27FC236}">
                  <a16:creationId xmlns:a16="http://schemas.microsoft.com/office/drawing/2014/main" id="{C56A5DC2-39F2-0440-06E1-BCE61FFCCEE2}"/>
                </a:ext>
              </a:extLst>
            </p:cNvPr>
            <p:cNvSpPr/>
            <p:nvPr/>
          </p:nvSpPr>
          <p:spPr>
            <a:xfrm>
              <a:off x="5634325" y="382695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9" name="Freeform 918">
              <a:extLst>
                <a:ext uri="{FF2B5EF4-FFF2-40B4-BE49-F238E27FC236}">
                  <a16:creationId xmlns:a16="http://schemas.microsoft.com/office/drawing/2014/main" id="{1A765DE7-A3AB-292D-EA52-5A6EDD2DAF06}"/>
                </a:ext>
              </a:extLst>
            </p:cNvPr>
            <p:cNvSpPr/>
            <p:nvPr/>
          </p:nvSpPr>
          <p:spPr>
            <a:xfrm>
              <a:off x="5661620" y="3836539"/>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0" name="Freeform 919">
              <a:extLst>
                <a:ext uri="{FF2B5EF4-FFF2-40B4-BE49-F238E27FC236}">
                  <a16:creationId xmlns:a16="http://schemas.microsoft.com/office/drawing/2014/main" id="{5E367AED-91D8-E099-E281-41AAB9BD81A1}"/>
                </a:ext>
              </a:extLst>
            </p:cNvPr>
            <p:cNvSpPr/>
            <p:nvPr/>
          </p:nvSpPr>
          <p:spPr>
            <a:xfrm>
              <a:off x="5999810" y="3843421"/>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1" name="Freeform 920">
              <a:extLst>
                <a:ext uri="{FF2B5EF4-FFF2-40B4-BE49-F238E27FC236}">
                  <a16:creationId xmlns:a16="http://schemas.microsoft.com/office/drawing/2014/main" id="{D9035E28-C7CE-2965-7DE3-E3B963E14C79}"/>
                </a:ext>
              </a:extLst>
            </p:cNvPr>
            <p:cNvSpPr/>
            <p:nvPr/>
          </p:nvSpPr>
          <p:spPr>
            <a:xfrm>
              <a:off x="6029650" y="3843421"/>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2" name="Freeform 921">
              <a:extLst>
                <a:ext uri="{FF2B5EF4-FFF2-40B4-BE49-F238E27FC236}">
                  <a16:creationId xmlns:a16="http://schemas.microsoft.com/office/drawing/2014/main" id="{A981CD4F-791D-217C-31BA-CD94F9FB4016}"/>
                </a:ext>
              </a:extLst>
            </p:cNvPr>
            <p:cNvSpPr/>
            <p:nvPr/>
          </p:nvSpPr>
          <p:spPr>
            <a:xfrm>
              <a:off x="6062497" y="3854974"/>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3" name="Freeform 922">
              <a:extLst>
                <a:ext uri="{FF2B5EF4-FFF2-40B4-BE49-F238E27FC236}">
                  <a16:creationId xmlns:a16="http://schemas.microsoft.com/office/drawing/2014/main" id="{DBD0AA79-0733-F57A-B3C5-FDA349312FEB}"/>
                </a:ext>
              </a:extLst>
            </p:cNvPr>
            <p:cNvSpPr/>
            <p:nvPr/>
          </p:nvSpPr>
          <p:spPr>
            <a:xfrm>
              <a:off x="6104367" y="3854974"/>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4" name="Freeform 923">
              <a:extLst>
                <a:ext uri="{FF2B5EF4-FFF2-40B4-BE49-F238E27FC236}">
                  <a16:creationId xmlns:a16="http://schemas.microsoft.com/office/drawing/2014/main" id="{D23FDA7E-E689-86D0-40DC-B5BAA505C1EE}"/>
                </a:ext>
              </a:extLst>
            </p:cNvPr>
            <p:cNvSpPr/>
            <p:nvPr/>
          </p:nvSpPr>
          <p:spPr>
            <a:xfrm>
              <a:off x="6189723" y="3861324"/>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5" name="Freeform 924">
              <a:extLst>
                <a:ext uri="{FF2B5EF4-FFF2-40B4-BE49-F238E27FC236}">
                  <a16:creationId xmlns:a16="http://schemas.microsoft.com/office/drawing/2014/main" id="{392C0A9F-D30C-E287-B5B4-010E86058845}"/>
                </a:ext>
              </a:extLst>
            </p:cNvPr>
            <p:cNvSpPr/>
            <p:nvPr/>
          </p:nvSpPr>
          <p:spPr>
            <a:xfrm>
              <a:off x="6414336" y="3877858"/>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6" name="Freeform 925">
              <a:extLst>
                <a:ext uri="{FF2B5EF4-FFF2-40B4-BE49-F238E27FC236}">
                  <a16:creationId xmlns:a16="http://schemas.microsoft.com/office/drawing/2014/main" id="{E8937859-18F8-A012-A433-9BAC1D04A730}"/>
                </a:ext>
              </a:extLst>
            </p:cNvPr>
            <p:cNvSpPr/>
            <p:nvPr/>
          </p:nvSpPr>
          <p:spPr>
            <a:xfrm>
              <a:off x="6447876" y="3900904"/>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7" name="Freeform 926">
              <a:extLst>
                <a:ext uri="{FF2B5EF4-FFF2-40B4-BE49-F238E27FC236}">
                  <a16:creationId xmlns:a16="http://schemas.microsoft.com/office/drawing/2014/main" id="{1A5AD5DD-82EA-EA43-48D0-B392F27906E8}"/>
                </a:ext>
              </a:extLst>
            </p:cNvPr>
            <p:cNvSpPr/>
            <p:nvPr/>
          </p:nvSpPr>
          <p:spPr>
            <a:xfrm>
              <a:off x="6483269" y="3900904"/>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8" name="Freeform 927">
              <a:extLst>
                <a:ext uri="{FF2B5EF4-FFF2-40B4-BE49-F238E27FC236}">
                  <a16:creationId xmlns:a16="http://schemas.microsoft.com/office/drawing/2014/main" id="{C24FFAAE-F871-07EC-B8B2-9B76D324F719}"/>
                </a:ext>
              </a:extLst>
            </p:cNvPr>
            <p:cNvSpPr/>
            <p:nvPr/>
          </p:nvSpPr>
          <p:spPr>
            <a:xfrm>
              <a:off x="6773344" y="3900904"/>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9" name="Freeform 928">
              <a:extLst>
                <a:ext uri="{FF2B5EF4-FFF2-40B4-BE49-F238E27FC236}">
                  <a16:creationId xmlns:a16="http://schemas.microsoft.com/office/drawing/2014/main" id="{B756FFA8-D4C8-A9F0-61E9-38297249CB1A}"/>
                </a:ext>
              </a:extLst>
            </p:cNvPr>
            <p:cNvSpPr/>
            <p:nvPr/>
          </p:nvSpPr>
          <p:spPr>
            <a:xfrm>
              <a:off x="6854305" y="3900904"/>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0" name="Freeform 929">
              <a:extLst>
                <a:ext uri="{FF2B5EF4-FFF2-40B4-BE49-F238E27FC236}">
                  <a16:creationId xmlns:a16="http://schemas.microsoft.com/office/drawing/2014/main" id="{B77B62C9-EB16-0554-67E9-F1E637A6AF9A}"/>
                </a:ext>
              </a:extLst>
            </p:cNvPr>
            <p:cNvSpPr/>
            <p:nvPr/>
          </p:nvSpPr>
          <p:spPr>
            <a:xfrm>
              <a:off x="6877900" y="3900904"/>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1" name="Freeform 930">
              <a:extLst>
                <a:ext uri="{FF2B5EF4-FFF2-40B4-BE49-F238E27FC236}">
                  <a16:creationId xmlns:a16="http://schemas.microsoft.com/office/drawing/2014/main" id="{C1BCC816-D539-D198-138E-3B787A792341}"/>
                </a:ext>
              </a:extLst>
            </p:cNvPr>
            <p:cNvSpPr/>
            <p:nvPr/>
          </p:nvSpPr>
          <p:spPr>
            <a:xfrm>
              <a:off x="6901495" y="3900904"/>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2" name="Freeform 931">
              <a:extLst>
                <a:ext uri="{FF2B5EF4-FFF2-40B4-BE49-F238E27FC236}">
                  <a16:creationId xmlns:a16="http://schemas.microsoft.com/office/drawing/2014/main" id="{C5EF8905-BAA2-2A19-D77C-C5003D440F06}"/>
                </a:ext>
              </a:extLst>
            </p:cNvPr>
            <p:cNvSpPr/>
            <p:nvPr/>
          </p:nvSpPr>
          <p:spPr>
            <a:xfrm>
              <a:off x="6925088" y="3900904"/>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3" name="Freeform 932">
              <a:extLst>
                <a:ext uri="{FF2B5EF4-FFF2-40B4-BE49-F238E27FC236}">
                  <a16:creationId xmlns:a16="http://schemas.microsoft.com/office/drawing/2014/main" id="{7D753DF0-9FAD-9701-EB8B-05F8DC655183}"/>
                </a:ext>
              </a:extLst>
            </p:cNvPr>
            <p:cNvSpPr/>
            <p:nvPr/>
          </p:nvSpPr>
          <p:spPr>
            <a:xfrm>
              <a:off x="7118936" y="392651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4" name="Freeform 933">
              <a:extLst>
                <a:ext uri="{FF2B5EF4-FFF2-40B4-BE49-F238E27FC236}">
                  <a16:creationId xmlns:a16="http://schemas.microsoft.com/office/drawing/2014/main" id="{39210534-3831-0594-DBD3-D355BC36A10B}"/>
                </a:ext>
              </a:extLst>
            </p:cNvPr>
            <p:cNvSpPr/>
            <p:nvPr/>
          </p:nvSpPr>
          <p:spPr>
            <a:xfrm>
              <a:off x="7234363" y="392651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5" name="Freeform 934">
              <a:extLst>
                <a:ext uri="{FF2B5EF4-FFF2-40B4-BE49-F238E27FC236}">
                  <a16:creationId xmlns:a16="http://schemas.microsoft.com/office/drawing/2014/main" id="{FABF2DD0-2259-283C-F6F1-342FE36B026F}"/>
                </a:ext>
              </a:extLst>
            </p:cNvPr>
            <p:cNvSpPr/>
            <p:nvPr/>
          </p:nvSpPr>
          <p:spPr>
            <a:xfrm>
              <a:off x="7267905" y="392651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6" name="Freeform 935">
              <a:extLst>
                <a:ext uri="{FF2B5EF4-FFF2-40B4-BE49-F238E27FC236}">
                  <a16:creationId xmlns:a16="http://schemas.microsoft.com/office/drawing/2014/main" id="{B23FB1E0-5CF2-212F-5F6F-C45A3D50A2FF}"/>
                </a:ext>
              </a:extLst>
            </p:cNvPr>
            <p:cNvSpPr/>
            <p:nvPr/>
          </p:nvSpPr>
          <p:spPr>
            <a:xfrm>
              <a:off x="7301678" y="392651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7" name="Freeform 936">
              <a:extLst>
                <a:ext uri="{FF2B5EF4-FFF2-40B4-BE49-F238E27FC236}">
                  <a16:creationId xmlns:a16="http://schemas.microsoft.com/office/drawing/2014/main" id="{F21F89BE-52D8-7827-44C9-B20B745DDCF8}"/>
                </a:ext>
              </a:extLst>
            </p:cNvPr>
            <p:cNvSpPr/>
            <p:nvPr/>
          </p:nvSpPr>
          <p:spPr>
            <a:xfrm>
              <a:off x="7335219" y="392651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8" name="Freeform 937">
              <a:extLst>
                <a:ext uri="{FF2B5EF4-FFF2-40B4-BE49-F238E27FC236}">
                  <a16:creationId xmlns:a16="http://schemas.microsoft.com/office/drawing/2014/main" id="{0C440AFE-9B65-3ED7-9C74-B26C00BC4B6C}"/>
                </a:ext>
              </a:extLst>
            </p:cNvPr>
            <p:cNvSpPr/>
            <p:nvPr/>
          </p:nvSpPr>
          <p:spPr>
            <a:xfrm>
              <a:off x="7648890" y="3960435"/>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9" name="Freeform 939">
              <a:extLst>
                <a:ext uri="{FF2B5EF4-FFF2-40B4-BE49-F238E27FC236}">
                  <a16:creationId xmlns:a16="http://schemas.microsoft.com/office/drawing/2014/main" id="{039E0EEA-1139-723F-9E36-254390DDF28B}"/>
                </a:ext>
              </a:extLst>
            </p:cNvPr>
            <p:cNvSpPr/>
            <p:nvPr/>
          </p:nvSpPr>
          <p:spPr>
            <a:xfrm>
              <a:off x="7726151" y="3960435"/>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0" name="Freeform 940">
              <a:extLst>
                <a:ext uri="{FF2B5EF4-FFF2-40B4-BE49-F238E27FC236}">
                  <a16:creationId xmlns:a16="http://schemas.microsoft.com/office/drawing/2014/main" id="{99BADBA5-5E92-D193-BC46-DF2CB142361A}"/>
                </a:ext>
              </a:extLst>
            </p:cNvPr>
            <p:cNvSpPr/>
            <p:nvPr/>
          </p:nvSpPr>
          <p:spPr>
            <a:xfrm>
              <a:off x="8641713" y="4019186"/>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1" name="Freeform 941">
              <a:extLst>
                <a:ext uri="{FF2B5EF4-FFF2-40B4-BE49-F238E27FC236}">
                  <a16:creationId xmlns:a16="http://schemas.microsoft.com/office/drawing/2014/main" id="{8E574FA5-6B9C-47C8-4822-D3756977C7D5}"/>
                </a:ext>
              </a:extLst>
            </p:cNvPr>
            <p:cNvSpPr/>
            <p:nvPr/>
          </p:nvSpPr>
          <p:spPr>
            <a:xfrm>
              <a:off x="8691678" y="4019186"/>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2" name="Freeform 942">
              <a:extLst>
                <a:ext uri="{FF2B5EF4-FFF2-40B4-BE49-F238E27FC236}">
                  <a16:creationId xmlns:a16="http://schemas.microsoft.com/office/drawing/2014/main" id="{5796E208-F04A-D124-B9E7-429247E4EF69}"/>
                </a:ext>
              </a:extLst>
            </p:cNvPr>
            <p:cNvSpPr/>
            <p:nvPr/>
          </p:nvSpPr>
          <p:spPr>
            <a:xfrm>
              <a:off x="8862623" y="4019186"/>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3" name="Freeform 943">
              <a:extLst>
                <a:ext uri="{FF2B5EF4-FFF2-40B4-BE49-F238E27FC236}">
                  <a16:creationId xmlns:a16="http://schemas.microsoft.com/office/drawing/2014/main" id="{49E2FF0F-A0AE-A24B-D757-3F40ED206EEB}"/>
                </a:ext>
              </a:extLst>
            </p:cNvPr>
            <p:cNvSpPr/>
            <p:nvPr/>
          </p:nvSpPr>
          <p:spPr>
            <a:xfrm>
              <a:off x="8894314" y="4019186"/>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4" name="Freeform 944">
              <a:extLst>
                <a:ext uri="{FF2B5EF4-FFF2-40B4-BE49-F238E27FC236}">
                  <a16:creationId xmlns:a16="http://schemas.microsoft.com/office/drawing/2014/main" id="{DB233493-4F05-0099-EE15-44E4068AC253}"/>
                </a:ext>
              </a:extLst>
            </p:cNvPr>
            <p:cNvSpPr/>
            <p:nvPr/>
          </p:nvSpPr>
          <p:spPr>
            <a:xfrm>
              <a:off x="8923462" y="404426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5" name="Freeform 945">
              <a:extLst>
                <a:ext uri="{FF2B5EF4-FFF2-40B4-BE49-F238E27FC236}">
                  <a16:creationId xmlns:a16="http://schemas.microsoft.com/office/drawing/2014/main" id="{DBFC53F8-A189-7A74-E9A2-0D999D201000}"/>
                </a:ext>
              </a:extLst>
            </p:cNvPr>
            <p:cNvSpPr/>
            <p:nvPr/>
          </p:nvSpPr>
          <p:spPr>
            <a:xfrm>
              <a:off x="8954458" y="404426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6" name="Freeform 946">
              <a:extLst>
                <a:ext uri="{FF2B5EF4-FFF2-40B4-BE49-F238E27FC236}">
                  <a16:creationId xmlns:a16="http://schemas.microsoft.com/office/drawing/2014/main" id="{716275CF-85B9-2E8A-D687-3601B22F09A5}"/>
                </a:ext>
              </a:extLst>
            </p:cNvPr>
            <p:cNvSpPr/>
            <p:nvPr/>
          </p:nvSpPr>
          <p:spPr>
            <a:xfrm>
              <a:off x="9221632" y="404426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7" name="Freeform 947">
              <a:extLst>
                <a:ext uri="{FF2B5EF4-FFF2-40B4-BE49-F238E27FC236}">
                  <a16:creationId xmlns:a16="http://schemas.microsoft.com/office/drawing/2014/main" id="{F4EA44A4-AC37-2D18-DE01-DD5363342110}"/>
                </a:ext>
              </a:extLst>
            </p:cNvPr>
            <p:cNvSpPr/>
            <p:nvPr/>
          </p:nvSpPr>
          <p:spPr>
            <a:xfrm>
              <a:off x="9239906" y="404426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8" name="Freeform 948">
              <a:extLst>
                <a:ext uri="{FF2B5EF4-FFF2-40B4-BE49-F238E27FC236}">
                  <a16:creationId xmlns:a16="http://schemas.microsoft.com/office/drawing/2014/main" id="{9873A3DC-4FCE-E25C-0A97-372A0BBE5C6A}"/>
                </a:ext>
              </a:extLst>
            </p:cNvPr>
            <p:cNvSpPr/>
            <p:nvPr/>
          </p:nvSpPr>
          <p:spPr>
            <a:xfrm>
              <a:off x="9277150" y="404426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9" name="Freeform 951">
              <a:extLst>
                <a:ext uri="{FF2B5EF4-FFF2-40B4-BE49-F238E27FC236}">
                  <a16:creationId xmlns:a16="http://schemas.microsoft.com/office/drawing/2014/main" id="{CC87DBF8-03A7-E620-C39C-194E6F3F5F3E}"/>
                </a:ext>
              </a:extLst>
            </p:cNvPr>
            <p:cNvSpPr/>
            <p:nvPr/>
          </p:nvSpPr>
          <p:spPr>
            <a:xfrm>
              <a:off x="9308841" y="404426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0" name="Freeform 952">
              <a:extLst>
                <a:ext uri="{FF2B5EF4-FFF2-40B4-BE49-F238E27FC236}">
                  <a16:creationId xmlns:a16="http://schemas.microsoft.com/office/drawing/2014/main" id="{47399CEF-30E1-C5F6-7681-2523775BA654}"/>
                </a:ext>
              </a:extLst>
            </p:cNvPr>
            <p:cNvSpPr/>
            <p:nvPr/>
          </p:nvSpPr>
          <p:spPr>
            <a:xfrm>
              <a:off x="9374303" y="404426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1" name="Freeform 953">
              <a:extLst>
                <a:ext uri="{FF2B5EF4-FFF2-40B4-BE49-F238E27FC236}">
                  <a16:creationId xmlns:a16="http://schemas.microsoft.com/office/drawing/2014/main" id="{D2F8B197-781D-08E1-7BC0-3C8E73893EAB}"/>
                </a:ext>
              </a:extLst>
            </p:cNvPr>
            <p:cNvSpPr/>
            <p:nvPr/>
          </p:nvSpPr>
          <p:spPr>
            <a:xfrm>
              <a:off x="9493433" y="404426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2" name="Freeform 954">
              <a:extLst>
                <a:ext uri="{FF2B5EF4-FFF2-40B4-BE49-F238E27FC236}">
                  <a16:creationId xmlns:a16="http://schemas.microsoft.com/office/drawing/2014/main" id="{7972D13B-DC82-FA87-428E-1C7FED9CA437}"/>
                </a:ext>
              </a:extLst>
            </p:cNvPr>
            <p:cNvSpPr/>
            <p:nvPr/>
          </p:nvSpPr>
          <p:spPr>
            <a:xfrm>
              <a:off x="9703472" y="404426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3" name="Freeform 955">
              <a:extLst>
                <a:ext uri="{FF2B5EF4-FFF2-40B4-BE49-F238E27FC236}">
                  <a16:creationId xmlns:a16="http://schemas.microsoft.com/office/drawing/2014/main" id="{4082B318-BF1D-57B8-9E48-19626BE9ED08}"/>
                </a:ext>
              </a:extLst>
            </p:cNvPr>
            <p:cNvSpPr/>
            <p:nvPr/>
          </p:nvSpPr>
          <p:spPr>
            <a:xfrm>
              <a:off x="9734470" y="404426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4" name="Freeform 956">
              <a:extLst>
                <a:ext uri="{FF2B5EF4-FFF2-40B4-BE49-F238E27FC236}">
                  <a16:creationId xmlns:a16="http://schemas.microsoft.com/office/drawing/2014/main" id="{A9263D2E-3CE6-E48F-0577-0E12BF8A2DA2}"/>
                </a:ext>
              </a:extLst>
            </p:cNvPr>
            <p:cNvSpPr/>
            <p:nvPr/>
          </p:nvSpPr>
          <p:spPr>
            <a:xfrm>
              <a:off x="9769860" y="404426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5" name="Freeform 957">
              <a:extLst>
                <a:ext uri="{FF2B5EF4-FFF2-40B4-BE49-F238E27FC236}">
                  <a16:creationId xmlns:a16="http://schemas.microsoft.com/office/drawing/2014/main" id="{51EE28AD-E93B-EB14-34C8-B0676211CD87}"/>
                </a:ext>
              </a:extLst>
            </p:cNvPr>
            <p:cNvSpPr/>
            <p:nvPr/>
          </p:nvSpPr>
          <p:spPr>
            <a:xfrm>
              <a:off x="10121699" y="4044260"/>
              <a:ext cx="54858"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sp>
        <p:nvSpPr>
          <p:cNvPr id="126" name="Freeform 958">
            <a:extLst>
              <a:ext uri="{FF2B5EF4-FFF2-40B4-BE49-F238E27FC236}">
                <a16:creationId xmlns:a16="http://schemas.microsoft.com/office/drawing/2014/main" id="{8F2F054A-AAD9-01D7-D5F5-9110F6CBFD0A}"/>
              </a:ext>
            </a:extLst>
          </p:cNvPr>
          <p:cNvSpPr/>
          <p:nvPr/>
        </p:nvSpPr>
        <p:spPr>
          <a:xfrm>
            <a:off x="2671463" y="1655803"/>
            <a:ext cx="7487426" cy="2217347"/>
          </a:xfrm>
          <a:custGeom>
            <a:avLst/>
            <a:gdLst>
              <a:gd name="connsiteX0" fmla="*/ 0 w 4125497"/>
              <a:gd name="connsiteY0" fmla="*/ 0 h 1148632"/>
              <a:gd name="connsiteX1" fmla="*/ 21160 w 4125497"/>
              <a:gd name="connsiteY1" fmla="*/ 0 h 1148632"/>
              <a:gd name="connsiteX2" fmla="*/ 21160 w 4125497"/>
              <a:gd name="connsiteY2" fmla="*/ 26997 h 1148632"/>
              <a:gd name="connsiteX3" fmla="*/ 32249 w 4125497"/>
              <a:gd name="connsiteY3" fmla="*/ 26997 h 1148632"/>
              <a:gd name="connsiteX4" fmla="*/ 32249 w 4125497"/>
              <a:gd name="connsiteY4" fmla="*/ 34892 h 1148632"/>
              <a:gd name="connsiteX5" fmla="*/ 47545 w 4125497"/>
              <a:gd name="connsiteY5" fmla="*/ 34892 h 1148632"/>
              <a:gd name="connsiteX6" fmla="*/ 47545 w 4125497"/>
              <a:gd name="connsiteY6" fmla="*/ 48136 h 1148632"/>
              <a:gd name="connsiteX7" fmla="*/ 56086 w 4125497"/>
              <a:gd name="connsiteY7" fmla="*/ 48136 h 1148632"/>
              <a:gd name="connsiteX8" fmla="*/ 56086 w 4125497"/>
              <a:gd name="connsiteY8" fmla="*/ 55521 h 1148632"/>
              <a:gd name="connsiteX9" fmla="*/ 63989 w 4125497"/>
              <a:gd name="connsiteY9" fmla="*/ 55521 h 1148632"/>
              <a:gd name="connsiteX10" fmla="*/ 63989 w 4125497"/>
              <a:gd name="connsiteY10" fmla="*/ 67619 h 1148632"/>
              <a:gd name="connsiteX11" fmla="*/ 71892 w 4125497"/>
              <a:gd name="connsiteY11" fmla="*/ 67619 h 1148632"/>
              <a:gd name="connsiteX12" fmla="*/ 71892 w 4125497"/>
              <a:gd name="connsiteY12" fmla="*/ 73986 h 1148632"/>
              <a:gd name="connsiteX13" fmla="*/ 76736 w 4125497"/>
              <a:gd name="connsiteY13" fmla="*/ 73986 h 1148632"/>
              <a:gd name="connsiteX14" fmla="*/ 76736 w 4125497"/>
              <a:gd name="connsiteY14" fmla="*/ 80863 h 1148632"/>
              <a:gd name="connsiteX15" fmla="*/ 82472 w 4125497"/>
              <a:gd name="connsiteY15" fmla="*/ 80863 h 1148632"/>
              <a:gd name="connsiteX16" fmla="*/ 82472 w 4125497"/>
              <a:gd name="connsiteY16" fmla="*/ 85574 h 1148632"/>
              <a:gd name="connsiteX17" fmla="*/ 93051 w 4125497"/>
              <a:gd name="connsiteY17" fmla="*/ 85574 h 1148632"/>
              <a:gd name="connsiteX18" fmla="*/ 93051 w 4125497"/>
              <a:gd name="connsiteY18" fmla="*/ 94616 h 1148632"/>
              <a:gd name="connsiteX19" fmla="*/ 105798 w 4125497"/>
              <a:gd name="connsiteY19" fmla="*/ 94616 h 1148632"/>
              <a:gd name="connsiteX20" fmla="*/ 105798 w 4125497"/>
              <a:gd name="connsiteY20" fmla="*/ 112571 h 1148632"/>
              <a:gd name="connsiteX21" fmla="*/ 118418 w 4125497"/>
              <a:gd name="connsiteY21" fmla="*/ 112571 h 1148632"/>
              <a:gd name="connsiteX22" fmla="*/ 118418 w 4125497"/>
              <a:gd name="connsiteY22" fmla="*/ 125305 h 1148632"/>
              <a:gd name="connsiteX23" fmla="*/ 124281 w 4125497"/>
              <a:gd name="connsiteY23" fmla="*/ 125305 h 1148632"/>
              <a:gd name="connsiteX24" fmla="*/ 124281 w 4125497"/>
              <a:gd name="connsiteY24" fmla="*/ 145808 h 1148632"/>
              <a:gd name="connsiteX25" fmla="*/ 134351 w 4125497"/>
              <a:gd name="connsiteY25" fmla="*/ 145808 h 1148632"/>
              <a:gd name="connsiteX26" fmla="*/ 134351 w 4125497"/>
              <a:gd name="connsiteY26" fmla="*/ 154849 h 1148632"/>
              <a:gd name="connsiteX27" fmla="*/ 141744 w 4125497"/>
              <a:gd name="connsiteY27" fmla="*/ 154849 h 1148632"/>
              <a:gd name="connsiteX28" fmla="*/ 141744 w 4125497"/>
              <a:gd name="connsiteY28" fmla="*/ 162744 h 1148632"/>
              <a:gd name="connsiteX29" fmla="*/ 149647 w 4125497"/>
              <a:gd name="connsiteY29" fmla="*/ 162744 h 1148632"/>
              <a:gd name="connsiteX30" fmla="*/ 149647 w 4125497"/>
              <a:gd name="connsiteY30" fmla="*/ 184392 h 1148632"/>
              <a:gd name="connsiteX31" fmla="*/ 156021 w 4125497"/>
              <a:gd name="connsiteY31" fmla="*/ 184392 h 1148632"/>
              <a:gd name="connsiteX32" fmla="*/ 156021 w 4125497"/>
              <a:gd name="connsiteY32" fmla="*/ 200820 h 1148632"/>
              <a:gd name="connsiteX33" fmla="*/ 168130 w 4125497"/>
              <a:gd name="connsiteY33" fmla="*/ 200820 h 1148632"/>
              <a:gd name="connsiteX34" fmla="*/ 168130 w 4125497"/>
              <a:gd name="connsiteY34" fmla="*/ 211389 h 1148632"/>
              <a:gd name="connsiteX35" fmla="*/ 179857 w 4125497"/>
              <a:gd name="connsiteY35" fmla="*/ 211389 h 1148632"/>
              <a:gd name="connsiteX36" fmla="*/ 179857 w 4125497"/>
              <a:gd name="connsiteY36" fmla="*/ 228326 h 1148632"/>
              <a:gd name="connsiteX37" fmla="*/ 192986 w 4125497"/>
              <a:gd name="connsiteY37" fmla="*/ 228326 h 1148632"/>
              <a:gd name="connsiteX38" fmla="*/ 192986 w 4125497"/>
              <a:gd name="connsiteY38" fmla="*/ 246281 h 1148632"/>
              <a:gd name="connsiteX39" fmla="*/ 200379 w 4125497"/>
              <a:gd name="connsiteY39" fmla="*/ 246281 h 1148632"/>
              <a:gd name="connsiteX40" fmla="*/ 200379 w 4125497"/>
              <a:gd name="connsiteY40" fmla="*/ 260543 h 1148632"/>
              <a:gd name="connsiteX41" fmla="*/ 205223 w 4125497"/>
              <a:gd name="connsiteY41" fmla="*/ 260543 h 1148632"/>
              <a:gd name="connsiteX42" fmla="*/ 205223 w 4125497"/>
              <a:gd name="connsiteY42" fmla="*/ 285375 h 1148632"/>
              <a:gd name="connsiteX43" fmla="*/ 211597 w 4125497"/>
              <a:gd name="connsiteY43" fmla="*/ 285375 h 1148632"/>
              <a:gd name="connsiteX44" fmla="*/ 211597 w 4125497"/>
              <a:gd name="connsiteY44" fmla="*/ 359361 h 1148632"/>
              <a:gd name="connsiteX45" fmla="*/ 217843 w 4125497"/>
              <a:gd name="connsiteY45" fmla="*/ 359361 h 1148632"/>
              <a:gd name="connsiteX46" fmla="*/ 217843 w 4125497"/>
              <a:gd name="connsiteY46" fmla="*/ 435894 h 1148632"/>
              <a:gd name="connsiteX47" fmla="*/ 222176 w 4125497"/>
              <a:gd name="connsiteY47" fmla="*/ 435894 h 1148632"/>
              <a:gd name="connsiteX48" fmla="*/ 222176 w 4125497"/>
              <a:gd name="connsiteY48" fmla="*/ 492944 h 1148632"/>
              <a:gd name="connsiteX49" fmla="*/ 228932 w 4125497"/>
              <a:gd name="connsiteY49" fmla="*/ 492944 h 1148632"/>
              <a:gd name="connsiteX50" fmla="*/ 228932 w 4125497"/>
              <a:gd name="connsiteY50" fmla="*/ 596474 h 1148632"/>
              <a:gd name="connsiteX51" fmla="*/ 233776 w 4125497"/>
              <a:gd name="connsiteY51" fmla="*/ 596474 h 1148632"/>
              <a:gd name="connsiteX52" fmla="*/ 233776 w 4125497"/>
              <a:gd name="connsiteY52" fmla="*/ 630347 h 1148632"/>
              <a:gd name="connsiteX53" fmla="*/ 244866 w 4125497"/>
              <a:gd name="connsiteY53" fmla="*/ 630347 h 1148632"/>
              <a:gd name="connsiteX54" fmla="*/ 244866 w 4125497"/>
              <a:gd name="connsiteY54" fmla="*/ 653523 h 1148632"/>
              <a:gd name="connsiteX55" fmla="*/ 255955 w 4125497"/>
              <a:gd name="connsiteY55" fmla="*/ 653523 h 1148632"/>
              <a:gd name="connsiteX56" fmla="*/ 255955 w 4125497"/>
              <a:gd name="connsiteY56" fmla="*/ 659891 h 1148632"/>
              <a:gd name="connsiteX57" fmla="*/ 268065 w 4125497"/>
              <a:gd name="connsiteY57" fmla="*/ 659891 h 1148632"/>
              <a:gd name="connsiteX58" fmla="*/ 268065 w 4125497"/>
              <a:gd name="connsiteY58" fmla="*/ 667276 h 1148632"/>
              <a:gd name="connsiteX59" fmla="*/ 281322 w 4125497"/>
              <a:gd name="connsiteY59" fmla="*/ 667276 h 1148632"/>
              <a:gd name="connsiteX60" fmla="*/ 281322 w 4125497"/>
              <a:gd name="connsiteY60" fmla="*/ 678992 h 1148632"/>
              <a:gd name="connsiteX61" fmla="*/ 290882 w 4125497"/>
              <a:gd name="connsiteY61" fmla="*/ 678992 h 1148632"/>
              <a:gd name="connsiteX62" fmla="*/ 290882 w 4125497"/>
              <a:gd name="connsiteY62" fmla="*/ 686378 h 1148632"/>
              <a:gd name="connsiteX63" fmla="*/ 318415 w 4125497"/>
              <a:gd name="connsiteY63" fmla="*/ 686378 h 1148632"/>
              <a:gd name="connsiteX64" fmla="*/ 318415 w 4125497"/>
              <a:gd name="connsiteY64" fmla="*/ 696438 h 1148632"/>
              <a:gd name="connsiteX65" fmla="*/ 328357 w 4125497"/>
              <a:gd name="connsiteY65" fmla="*/ 696438 h 1148632"/>
              <a:gd name="connsiteX66" fmla="*/ 328357 w 4125497"/>
              <a:gd name="connsiteY66" fmla="*/ 703824 h 1148632"/>
              <a:gd name="connsiteX67" fmla="*/ 350154 w 4125497"/>
              <a:gd name="connsiteY67" fmla="*/ 703824 h 1148632"/>
              <a:gd name="connsiteX68" fmla="*/ 350154 w 4125497"/>
              <a:gd name="connsiteY68" fmla="*/ 712738 h 1148632"/>
              <a:gd name="connsiteX69" fmla="*/ 361244 w 4125497"/>
              <a:gd name="connsiteY69" fmla="*/ 712738 h 1148632"/>
              <a:gd name="connsiteX70" fmla="*/ 361244 w 4125497"/>
              <a:gd name="connsiteY70" fmla="*/ 724963 h 1148632"/>
              <a:gd name="connsiteX71" fmla="*/ 371314 w 4125497"/>
              <a:gd name="connsiteY71" fmla="*/ 724963 h 1148632"/>
              <a:gd name="connsiteX72" fmla="*/ 371314 w 4125497"/>
              <a:gd name="connsiteY72" fmla="*/ 770934 h 1148632"/>
              <a:gd name="connsiteX73" fmla="*/ 380237 w 4125497"/>
              <a:gd name="connsiteY73" fmla="*/ 770934 h 1148632"/>
              <a:gd name="connsiteX74" fmla="*/ 380237 w 4125497"/>
              <a:gd name="connsiteY74" fmla="*/ 793091 h 1148632"/>
              <a:gd name="connsiteX75" fmla="*/ 390307 w 4125497"/>
              <a:gd name="connsiteY75" fmla="*/ 793091 h 1148632"/>
              <a:gd name="connsiteX76" fmla="*/ 390307 w 4125497"/>
              <a:gd name="connsiteY76" fmla="*/ 800477 h 1148632"/>
              <a:gd name="connsiteX77" fmla="*/ 399229 w 4125497"/>
              <a:gd name="connsiteY77" fmla="*/ 800477 h 1148632"/>
              <a:gd name="connsiteX78" fmla="*/ 399229 w 4125497"/>
              <a:gd name="connsiteY78" fmla="*/ 808372 h 1148632"/>
              <a:gd name="connsiteX79" fmla="*/ 413506 w 4125497"/>
              <a:gd name="connsiteY79" fmla="*/ 808372 h 1148632"/>
              <a:gd name="connsiteX80" fmla="*/ 413506 w 4125497"/>
              <a:gd name="connsiteY80" fmla="*/ 813721 h 1148632"/>
              <a:gd name="connsiteX81" fmla="*/ 436323 w 4125497"/>
              <a:gd name="connsiteY81" fmla="*/ 813721 h 1148632"/>
              <a:gd name="connsiteX82" fmla="*/ 436323 w 4125497"/>
              <a:gd name="connsiteY82" fmla="*/ 821107 h 1148632"/>
              <a:gd name="connsiteX83" fmla="*/ 453786 w 4125497"/>
              <a:gd name="connsiteY83" fmla="*/ 821107 h 1148632"/>
              <a:gd name="connsiteX84" fmla="*/ 453786 w 4125497"/>
              <a:gd name="connsiteY84" fmla="*/ 828492 h 1148632"/>
              <a:gd name="connsiteX85" fmla="*/ 501331 w 4125497"/>
              <a:gd name="connsiteY85" fmla="*/ 828492 h 1148632"/>
              <a:gd name="connsiteX86" fmla="*/ 501331 w 4125497"/>
              <a:gd name="connsiteY86" fmla="*/ 833713 h 1148632"/>
              <a:gd name="connsiteX87" fmla="*/ 526187 w 4125497"/>
              <a:gd name="connsiteY87" fmla="*/ 833713 h 1148632"/>
              <a:gd name="connsiteX88" fmla="*/ 526187 w 4125497"/>
              <a:gd name="connsiteY88" fmla="*/ 845938 h 1148632"/>
              <a:gd name="connsiteX89" fmla="*/ 537787 w 4125497"/>
              <a:gd name="connsiteY89" fmla="*/ 845938 h 1148632"/>
              <a:gd name="connsiteX90" fmla="*/ 537787 w 4125497"/>
              <a:gd name="connsiteY90" fmla="*/ 867587 h 1148632"/>
              <a:gd name="connsiteX91" fmla="*/ 619239 w 4125497"/>
              <a:gd name="connsiteY91" fmla="*/ 867587 h 1148632"/>
              <a:gd name="connsiteX92" fmla="*/ 619239 w 4125497"/>
              <a:gd name="connsiteY92" fmla="*/ 873317 h 1148632"/>
              <a:gd name="connsiteX93" fmla="*/ 656332 w 4125497"/>
              <a:gd name="connsiteY93" fmla="*/ 873317 h 1148632"/>
              <a:gd name="connsiteX94" fmla="*/ 656332 w 4125497"/>
              <a:gd name="connsiteY94" fmla="*/ 889235 h 1148632"/>
              <a:gd name="connsiteX95" fmla="*/ 672648 w 4125497"/>
              <a:gd name="connsiteY95" fmla="*/ 889235 h 1148632"/>
              <a:gd name="connsiteX96" fmla="*/ 672648 w 4125497"/>
              <a:gd name="connsiteY96" fmla="*/ 900314 h 1148632"/>
              <a:gd name="connsiteX97" fmla="*/ 691768 w 4125497"/>
              <a:gd name="connsiteY97" fmla="*/ 900314 h 1148632"/>
              <a:gd name="connsiteX98" fmla="*/ 691768 w 4125497"/>
              <a:gd name="connsiteY98" fmla="*/ 905535 h 1148632"/>
              <a:gd name="connsiteX99" fmla="*/ 702858 w 4125497"/>
              <a:gd name="connsiteY99" fmla="*/ 905535 h 1148632"/>
              <a:gd name="connsiteX100" fmla="*/ 702858 w 4125497"/>
              <a:gd name="connsiteY100" fmla="*/ 910374 h 1148632"/>
              <a:gd name="connsiteX101" fmla="*/ 749384 w 4125497"/>
              <a:gd name="connsiteY101" fmla="*/ 910374 h 1148632"/>
              <a:gd name="connsiteX102" fmla="*/ 749384 w 4125497"/>
              <a:gd name="connsiteY102" fmla="*/ 916104 h 1148632"/>
              <a:gd name="connsiteX103" fmla="*/ 819746 w 4125497"/>
              <a:gd name="connsiteY103" fmla="*/ 916104 h 1148632"/>
              <a:gd name="connsiteX104" fmla="*/ 819746 w 4125497"/>
              <a:gd name="connsiteY104" fmla="*/ 924636 h 1148632"/>
              <a:gd name="connsiteX105" fmla="*/ 829816 w 4125497"/>
              <a:gd name="connsiteY105" fmla="*/ 924636 h 1148632"/>
              <a:gd name="connsiteX106" fmla="*/ 829816 w 4125497"/>
              <a:gd name="connsiteY106" fmla="*/ 934187 h 1148632"/>
              <a:gd name="connsiteX107" fmla="*/ 851995 w 4125497"/>
              <a:gd name="connsiteY107" fmla="*/ 934187 h 1148632"/>
              <a:gd name="connsiteX108" fmla="*/ 851995 w 4125497"/>
              <a:gd name="connsiteY108" fmla="*/ 939917 h 1148632"/>
              <a:gd name="connsiteX109" fmla="*/ 898521 w 4125497"/>
              <a:gd name="connsiteY109" fmla="*/ 939917 h 1148632"/>
              <a:gd name="connsiteX110" fmla="*/ 898521 w 4125497"/>
              <a:gd name="connsiteY110" fmla="*/ 945266 h 1148632"/>
              <a:gd name="connsiteX111" fmla="*/ 965697 w 4125497"/>
              <a:gd name="connsiteY111" fmla="*/ 945266 h 1148632"/>
              <a:gd name="connsiteX112" fmla="*/ 965697 w 4125497"/>
              <a:gd name="connsiteY112" fmla="*/ 952142 h 1148632"/>
              <a:gd name="connsiteX113" fmla="*/ 995779 w 4125497"/>
              <a:gd name="connsiteY113" fmla="*/ 952142 h 1148632"/>
              <a:gd name="connsiteX114" fmla="*/ 995779 w 4125497"/>
              <a:gd name="connsiteY114" fmla="*/ 957363 h 1148632"/>
              <a:gd name="connsiteX115" fmla="*/ 1124267 w 4125497"/>
              <a:gd name="connsiteY115" fmla="*/ 957363 h 1148632"/>
              <a:gd name="connsiteX116" fmla="*/ 1124267 w 4125497"/>
              <a:gd name="connsiteY116" fmla="*/ 963221 h 1148632"/>
              <a:gd name="connsiteX117" fmla="*/ 1172450 w 4125497"/>
              <a:gd name="connsiteY117" fmla="*/ 963221 h 1148632"/>
              <a:gd name="connsiteX118" fmla="*/ 1172450 w 4125497"/>
              <a:gd name="connsiteY118" fmla="*/ 969588 h 1148632"/>
              <a:gd name="connsiteX119" fmla="*/ 1200492 w 4125497"/>
              <a:gd name="connsiteY119" fmla="*/ 969588 h 1148632"/>
              <a:gd name="connsiteX120" fmla="*/ 1200492 w 4125497"/>
              <a:gd name="connsiteY120" fmla="*/ 989581 h 1148632"/>
              <a:gd name="connsiteX121" fmla="*/ 1424199 w 4125497"/>
              <a:gd name="connsiteY121" fmla="*/ 989581 h 1148632"/>
              <a:gd name="connsiteX122" fmla="*/ 1424199 w 4125497"/>
              <a:gd name="connsiteY122" fmla="*/ 1010211 h 1148632"/>
              <a:gd name="connsiteX123" fmla="*/ 1455428 w 4125497"/>
              <a:gd name="connsiteY123" fmla="*/ 1010211 h 1148632"/>
              <a:gd name="connsiteX124" fmla="*/ 1455428 w 4125497"/>
              <a:gd name="connsiteY124" fmla="*/ 1022945 h 1148632"/>
              <a:gd name="connsiteX125" fmla="*/ 1534713 w 4125497"/>
              <a:gd name="connsiteY125" fmla="*/ 1022945 h 1148632"/>
              <a:gd name="connsiteX126" fmla="*/ 1534713 w 4125497"/>
              <a:gd name="connsiteY126" fmla="*/ 1028675 h 1148632"/>
              <a:gd name="connsiteX127" fmla="*/ 1602399 w 4125497"/>
              <a:gd name="connsiteY127" fmla="*/ 1028675 h 1148632"/>
              <a:gd name="connsiteX128" fmla="*/ 1602399 w 4125497"/>
              <a:gd name="connsiteY128" fmla="*/ 1033514 h 1148632"/>
              <a:gd name="connsiteX129" fmla="*/ 1658994 w 4125497"/>
              <a:gd name="connsiteY129" fmla="*/ 1033514 h 1148632"/>
              <a:gd name="connsiteX130" fmla="*/ 1658994 w 4125497"/>
              <a:gd name="connsiteY130" fmla="*/ 1043447 h 1148632"/>
              <a:gd name="connsiteX131" fmla="*/ 1882700 w 4125497"/>
              <a:gd name="connsiteY131" fmla="*/ 1043447 h 1148632"/>
              <a:gd name="connsiteX132" fmla="*/ 1882700 w 4125497"/>
              <a:gd name="connsiteY132" fmla="*/ 1052488 h 1148632"/>
              <a:gd name="connsiteX133" fmla="*/ 1964152 w 4125497"/>
              <a:gd name="connsiteY133" fmla="*/ 1052488 h 1148632"/>
              <a:gd name="connsiteX134" fmla="*/ 1964152 w 4125497"/>
              <a:gd name="connsiteY134" fmla="*/ 1060893 h 1148632"/>
              <a:gd name="connsiteX135" fmla="*/ 2099523 w 4125497"/>
              <a:gd name="connsiteY135" fmla="*/ 1060893 h 1148632"/>
              <a:gd name="connsiteX136" fmla="*/ 2099523 w 4125497"/>
              <a:gd name="connsiteY136" fmla="*/ 1073118 h 1148632"/>
              <a:gd name="connsiteX137" fmla="*/ 2365549 w 4125497"/>
              <a:gd name="connsiteY137" fmla="*/ 1073118 h 1148632"/>
              <a:gd name="connsiteX138" fmla="*/ 2365549 w 4125497"/>
              <a:gd name="connsiteY138" fmla="*/ 1087380 h 1148632"/>
              <a:gd name="connsiteX139" fmla="*/ 2662804 w 4125497"/>
              <a:gd name="connsiteY139" fmla="*/ 1087380 h 1148632"/>
              <a:gd name="connsiteX140" fmla="*/ 2662804 w 4125497"/>
              <a:gd name="connsiteY140" fmla="*/ 1094766 h 1148632"/>
              <a:gd name="connsiteX141" fmla="*/ 2718252 w 4125497"/>
              <a:gd name="connsiteY141" fmla="*/ 1094766 h 1148632"/>
              <a:gd name="connsiteX142" fmla="*/ 2718252 w 4125497"/>
              <a:gd name="connsiteY142" fmla="*/ 1104190 h 1148632"/>
              <a:gd name="connsiteX143" fmla="*/ 2991671 w 4125497"/>
              <a:gd name="connsiteY143" fmla="*/ 1104190 h 1148632"/>
              <a:gd name="connsiteX144" fmla="*/ 2991671 w 4125497"/>
              <a:gd name="connsiteY144" fmla="*/ 1113740 h 1148632"/>
              <a:gd name="connsiteX145" fmla="*/ 3005437 w 4125497"/>
              <a:gd name="connsiteY145" fmla="*/ 1113740 h 1148632"/>
              <a:gd name="connsiteX146" fmla="*/ 3005437 w 4125497"/>
              <a:gd name="connsiteY146" fmla="*/ 1125329 h 1148632"/>
              <a:gd name="connsiteX147" fmla="*/ 3236537 w 4125497"/>
              <a:gd name="connsiteY147" fmla="*/ 1125329 h 1148632"/>
              <a:gd name="connsiteX148" fmla="*/ 3236537 w 4125497"/>
              <a:gd name="connsiteY148" fmla="*/ 1135389 h 1148632"/>
              <a:gd name="connsiteX149" fmla="*/ 3449663 w 4125497"/>
              <a:gd name="connsiteY149" fmla="*/ 1135389 h 1148632"/>
              <a:gd name="connsiteX150" fmla="*/ 3449663 w 4125497"/>
              <a:gd name="connsiteY150" fmla="*/ 1148632 h 1148632"/>
              <a:gd name="connsiteX151" fmla="*/ 4125497 w 4125497"/>
              <a:gd name="connsiteY151" fmla="*/ 1148632 h 114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4125497" h="1148632">
                <a:moveTo>
                  <a:pt x="0" y="0"/>
                </a:moveTo>
                <a:lnTo>
                  <a:pt x="21160" y="0"/>
                </a:lnTo>
                <a:lnTo>
                  <a:pt x="21160" y="26997"/>
                </a:lnTo>
                <a:lnTo>
                  <a:pt x="32249" y="26997"/>
                </a:lnTo>
                <a:lnTo>
                  <a:pt x="32249" y="34892"/>
                </a:lnTo>
                <a:lnTo>
                  <a:pt x="47545" y="34892"/>
                </a:lnTo>
                <a:lnTo>
                  <a:pt x="47545" y="48136"/>
                </a:lnTo>
                <a:lnTo>
                  <a:pt x="56086" y="48136"/>
                </a:lnTo>
                <a:lnTo>
                  <a:pt x="56086" y="55521"/>
                </a:lnTo>
                <a:lnTo>
                  <a:pt x="63989" y="55521"/>
                </a:lnTo>
                <a:lnTo>
                  <a:pt x="63989" y="67619"/>
                </a:lnTo>
                <a:lnTo>
                  <a:pt x="71892" y="67619"/>
                </a:lnTo>
                <a:lnTo>
                  <a:pt x="71892" y="73986"/>
                </a:lnTo>
                <a:lnTo>
                  <a:pt x="76736" y="73986"/>
                </a:lnTo>
                <a:lnTo>
                  <a:pt x="76736" y="80863"/>
                </a:lnTo>
                <a:lnTo>
                  <a:pt x="82472" y="80863"/>
                </a:lnTo>
                <a:lnTo>
                  <a:pt x="82472" y="85574"/>
                </a:lnTo>
                <a:lnTo>
                  <a:pt x="93051" y="85574"/>
                </a:lnTo>
                <a:lnTo>
                  <a:pt x="93051" y="94616"/>
                </a:lnTo>
                <a:lnTo>
                  <a:pt x="105798" y="94616"/>
                </a:lnTo>
                <a:lnTo>
                  <a:pt x="105798" y="112571"/>
                </a:lnTo>
                <a:lnTo>
                  <a:pt x="118418" y="112571"/>
                </a:lnTo>
                <a:lnTo>
                  <a:pt x="118418" y="125305"/>
                </a:lnTo>
                <a:lnTo>
                  <a:pt x="124281" y="125305"/>
                </a:lnTo>
                <a:lnTo>
                  <a:pt x="124281" y="145808"/>
                </a:lnTo>
                <a:lnTo>
                  <a:pt x="134351" y="145808"/>
                </a:lnTo>
                <a:lnTo>
                  <a:pt x="134351" y="154849"/>
                </a:lnTo>
                <a:lnTo>
                  <a:pt x="141744" y="154849"/>
                </a:lnTo>
                <a:lnTo>
                  <a:pt x="141744" y="162744"/>
                </a:lnTo>
                <a:lnTo>
                  <a:pt x="149647" y="162744"/>
                </a:lnTo>
                <a:lnTo>
                  <a:pt x="149647" y="184392"/>
                </a:lnTo>
                <a:lnTo>
                  <a:pt x="156021" y="184392"/>
                </a:lnTo>
                <a:lnTo>
                  <a:pt x="156021" y="200820"/>
                </a:lnTo>
                <a:lnTo>
                  <a:pt x="168130" y="200820"/>
                </a:lnTo>
                <a:lnTo>
                  <a:pt x="168130" y="211389"/>
                </a:lnTo>
                <a:lnTo>
                  <a:pt x="179857" y="211389"/>
                </a:lnTo>
                <a:lnTo>
                  <a:pt x="179857" y="228326"/>
                </a:lnTo>
                <a:lnTo>
                  <a:pt x="192986" y="228326"/>
                </a:lnTo>
                <a:lnTo>
                  <a:pt x="192986" y="246281"/>
                </a:lnTo>
                <a:lnTo>
                  <a:pt x="200379" y="246281"/>
                </a:lnTo>
                <a:lnTo>
                  <a:pt x="200379" y="260543"/>
                </a:lnTo>
                <a:lnTo>
                  <a:pt x="205223" y="260543"/>
                </a:lnTo>
                <a:lnTo>
                  <a:pt x="205223" y="285375"/>
                </a:lnTo>
                <a:lnTo>
                  <a:pt x="211597" y="285375"/>
                </a:lnTo>
                <a:lnTo>
                  <a:pt x="211597" y="359361"/>
                </a:lnTo>
                <a:lnTo>
                  <a:pt x="217843" y="359361"/>
                </a:lnTo>
                <a:lnTo>
                  <a:pt x="217843" y="435894"/>
                </a:lnTo>
                <a:lnTo>
                  <a:pt x="222176" y="435894"/>
                </a:lnTo>
                <a:lnTo>
                  <a:pt x="222176" y="492944"/>
                </a:lnTo>
                <a:lnTo>
                  <a:pt x="228932" y="492944"/>
                </a:lnTo>
                <a:lnTo>
                  <a:pt x="228932" y="596474"/>
                </a:lnTo>
                <a:lnTo>
                  <a:pt x="233776" y="596474"/>
                </a:lnTo>
                <a:lnTo>
                  <a:pt x="233776" y="630347"/>
                </a:lnTo>
                <a:lnTo>
                  <a:pt x="244866" y="630347"/>
                </a:lnTo>
                <a:lnTo>
                  <a:pt x="244866" y="653523"/>
                </a:lnTo>
                <a:lnTo>
                  <a:pt x="255955" y="653523"/>
                </a:lnTo>
                <a:lnTo>
                  <a:pt x="255955" y="659891"/>
                </a:lnTo>
                <a:lnTo>
                  <a:pt x="268065" y="659891"/>
                </a:lnTo>
                <a:lnTo>
                  <a:pt x="268065" y="667276"/>
                </a:lnTo>
                <a:lnTo>
                  <a:pt x="281322" y="667276"/>
                </a:lnTo>
                <a:lnTo>
                  <a:pt x="281322" y="678992"/>
                </a:lnTo>
                <a:lnTo>
                  <a:pt x="290882" y="678992"/>
                </a:lnTo>
                <a:lnTo>
                  <a:pt x="290882" y="686378"/>
                </a:lnTo>
                <a:lnTo>
                  <a:pt x="318415" y="686378"/>
                </a:lnTo>
                <a:lnTo>
                  <a:pt x="318415" y="696438"/>
                </a:lnTo>
                <a:lnTo>
                  <a:pt x="328357" y="696438"/>
                </a:lnTo>
                <a:lnTo>
                  <a:pt x="328357" y="703824"/>
                </a:lnTo>
                <a:lnTo>
                  <a:pt x="350154" y="703824"/>
                </a:lnTo>
                <a:lnTo>
                  <a:pt x="350154" y="712738"/>
                </a:lnTo>
                <a:lnTo>
                  <a:pt x="361244" y="712738"/>
                </a:lnTo>
                <a:lnTo>
                  <a:pt x="361244" y="724963"/>
                </a:lnTo>
                <a:lnTo>
                  <a:pt x="371314" y="724963"/>
                </a:lnTo>
                <a:lnTo>
                  <a:pt x="371314" y="770934"/>
                </a:lnTo>
                <a:lnTo>
                  <a:pt x="380237" y="770934"/>
                </a:lnTo>
                <a:lnTo>
                  <a:pt x="380237" y="793091"/>
                </a:lnTo>
                <a:lnTo>
                  <a:pt x="390307" y="793091"/>
                </a:lnTo>
                <a:lnTo>
                  <a:pt x="390307" y="800477"/>
                </a:lnTo>
                <a:lnTo>
                  <a:pt x="399229" y="800477"/>
                </a:lnTo>
                <a:lnTo>
                  <a:pt x="399229" y="808372"/>
                </a:lnTo>
                <a:lnTo>
                  <a:pt x="413506" y="808372"/>
                </a:lnTo>
                <a:lnTo>
                  <a:pt x="413506" y="813721"/>
                </a:lnTo>
                <a:lnTo>
                  <a:pt x="436323" y="813721"/>
                </a:lnTo>
                <a:lnTo>
                  <a:pt x="436323" y="821107"/>
                </a:lnTo>
                <a:lnTo>
                  <a:pt x="453786" y="821107"/>
                </a:lnTo>
                <a:lnTo>
                  <a:pt x="453786" y="828492"/>
                </a:lnTo>
                <a:lnTo>
                  <a:pt x="501331" y="828492"/>
                </a:lnTo>
                <a:lnTo>
                  <a:pt x="501331" y="833713"/>
                </a:lnTo>
                <a:lnTo>
                  <a:pt x="526187" y="833713"/>
                </a:lnTo>
                <a:lnTo>
                  <a:pt x="526187" y="845938"/>
                </a:lnTo>
                <a:lnTo>
                  <a:pt x="537787" y="845938"/>
                </a:lnTo>
                <a:lnTo>
                  <a:pt x="537787" y="867587"/>
                </a:lnTo>
                <a:lnTo>
                  <a:pt x="619239" y="867587"/>
                </a:lnTo>
                <a:lnTo>
                  <a:pt x="619239" y="873317"/>
                </a:lnTo>
                <a:lnTo>
                  <a:pt x="656332" y="873317"/>
                </a:lnTo>
                <a:lnTo>
                  <a:pt x="656332" y="889235"/>
                </a:lnTo>
                <a:lnTo>
                  <a:pt x="672648" y="889235"/>
                </a:lnTo>
                <a:lnTo>
                  <a:pt x="672648" y="900314"/>
                </a:lnTo>
                <a:lnTo>
                  <a:pt x="691768" y="900314"/>
                </a:lnTo>
                <a:lnTo>
                  <a:pt x="691768" y="905535"/>
                </a:lnTo>
                <a:lnTo>
                  <a:pt x="702858" y="905535"/>
                </a:lnTo>
                <a:lnTo>
                  <a:pt x="702858" y="910374"/>
                </a:lnTo>
                <a:lnTo>
                  <a:pt x="749384" y="910374"/>
                </a:lnTo>
                <a:lnTo>
                  <a:pt x="749384" y="916104"/>
                </a:lnTo>
                <a:lnTo>
                  <a:pt x="819746" y="916104"/>
                </a:lnTo>
                <a:lnTo>
                  <a:pt x="819746" y="924636"/>
                </a:lnTo>
                <a:lnTo>
                  <a:pt x="829816" y="924636"/>
                </a:lnTo>
                <a:lnTo>
                  <a:pt x="829816" y="934187"/>
                </a:lnTo>
                <a:lnTo>
                  <a:pt x="851995" y="934187"/>
                </a:lnTo>
                <a:lnTo>
                  <a:pt x="851995" y="939917"/>
                </a:lnTo>
                <a:lnTo>
                  <a:pt x="898521" y="939917"/>
                </a:lnTo>
                <a:lnTo>
                  <a:pt x="898521" y="945266"/>
                </a:lnTo>
                <a:lnTo>
                  <a:pt x="965697" y="945266"/>
                </a:lnTo>
                <a:lnTo>
                  <a:pt x="965697" y="952142"/>
                </a:lnTo>
                <a:lnTo>
                  <a:pt x="995779" y="952142"/>
                </a:lnTo>
                <a:lnTo>
                  <a:pt x="995779" y="957363"/>
                </a:lnTo>
                <a:lnTo>
                  <a:pt x="1124267" y="957363"/>
                </a:lnTo>
                <a:lnTo>
                  <a:pt x="1124267" y="963221"/>
                </a:lnTo>
                <a:lnTo>
                  <a:pt x="1172450" y="963221"/>
                </a:lnTo>
                <a:lnTo>
                  <a:pt x="1172450" y="969588"/>
                </a:lnTo>
                <a:lnTo>
                  <a:pt x="1200492" y="969588"/>
                </a:lnTo>
                <a:lnTo>
                  <a:pt x="1200492" y="989581"/>
                </a:lnTo>
                <a:lnTo>
                  <a:pt x="1424199" y="989581"/>
                </a:lnTo>
                <a:lnTo>
                  <a:pt x="1424199" y="1010211"/>
                </a:lnTo>
                <a:lnTo>
                  <a:pt x="1455428" y="1010211"/>
                </a:lnTo>
                <a:lnTo>
                  <a:pt x="1455428" y="1022945"/>
                </a:lnTo>
                <a:lnTo>
                  <a:pt x="1534713" y="1022945"/>
                </a:lnTo>
                <a:lnTo>
                  <a:pt x="1534713" y="1028675"/>
                </a:lnTo>
                <a:lnTo>
                  <a:pt x="1602399" y="1028675"/>
                </a:lnTo>
                <a:lnTo>
                  <a:pt x="1602399" y="1033514"/>
                </a:lnTo>
                <a:lnTo>
                  <a:pt x="1658994" y="1033514"/>
                </a:lnTo>
                <a:lnTo>
                  <a:pt x="1658994" y="1043447"/>
                </a:lnTo>
                <a:lnTo>
                  <a:pt x="1882700" y="1043447"/>
                </a:lnTo>
                <a:lnTo>
                  <a:pt x="1882700" y="1052488"/>
                </a:lnTo>
                <a:lnTo>
                  <a:pt x="1964152" y="1052488"/>
                </a:lnTo>
                <a:lnTo>
                  <a:pt x="1964152" y="1060893"/>
                </a:lnTo>
                <a:lnTo>
                  <a:pt x="2099523" y="1060893"/>
                </a:lnTo>
                <a:lnTo>
                  <a:pt x="2099523" y="1073118"/>
                </a:lnTo>
                <a:lnTo>
                  <a:pt x="2365549" y="1073118"/>
                </a:lnTo>
                <a:lnTo>
                  <a:pt x="2365549" y="1087380"/>
                </a:lnTo>
                <a:lnTo>
                  <a:pt x="2662804" y="1087380"/>
                </a:lnTo>
                <a:lnTo>
                  <a:pt x="2662804" y="1094766"/>
                </a:lnTo>
                <a:lnTo>
                  <a:pt x="2718252" y="1094766"/>
                </a:lnTo>
                <a:lnTo>
                  <a:pt x="2718252" y="1104190"/>
                </a:lnTo>
                <a:lnTo>
                  <a:pt x="2991671" y="1104190"/>
                </a:lnTo>
                <a:lnTo>
                  <a:pt x="2991671" y="1113740"/>
                </a:lnTo>
                <a:lnTo>
                  <a:pt x="3005437" y="1113740"/>
                </a:lnTo>
                <a:lnTo>
                  <a:pt x="3005437" y="1125329"/>
                </a:lnTo>
                <a:lnTo>
                  <a:pt x="3236537" y="1125329"/>
                </a:lnTo>
                <a:lnTo>
                  <a:pt x="3236537" y="1135389"/>
                </a:lnTo>
                <a:lnTo>
                  <a:pt x="3449663" y="1135389"/>
                </a:lnTo>
                <a:lnTo>
                  <a:pt x="3449663" y="1148632"/>
                </a:lnTo>
                <a:lnTo>
                  <a:pt x="4125497" y="1148632"/>
                </a:lnTo>
              </a:path>
            </a:pathLst>
          </a:custGeom>
          <a:noFill/>
          <a:ln w="12700" cap="flat">
            <a:solidFill>
              <a:srgbClr val="1DCE9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nvGrpSpPr>
          <p:cNvPr id="250" name="Group 249">
            <a:extLst>
              <a:ext uri="{FF2B5EF4-FFF2-40B4-BE49-F238E27FC236}">
                <a16:creationId xmlns:a16="http://schemas.microsoft.com/office/drawing/2014/main" id="{6B490618-553D-1E18-1DA8-8240C1EF7015}"/>
              </a:ext>
            </a:extLst>
          </p:cNvPr>
          <p:cNvGrpSpPr/>
          <p:nvPr/>
        </p:nvGrpSpPr>
        <p:grpSpPr>
          <a:xfrm>
            <a:off x="2638820" y="1631356"/>
            <a:ext cx="7537831" cy="2137743"/>
            <a:chOff x="2637231" y="1830860"/>
            <a:chExt cx="7537831" cy="2137743"/>
          </a:xfrm>
        </p:grpSpPr>
        <p:sp>
          <p:nvSpPr>
            <p:cNvPr id="128" name="Freeform 959">
              <a:extLst>
                <a:ext uri="{FF2B5EF4-FFF2-40B4-BE49-F238E27FC236}">
                  <a16:creationId xmlns:a16="http://schemas.microsoft.com/office/drawing/2014/main" id="{D296379D-F9FF-A9BA-CFFF-085E26E38A5C}"/>
                </a:ext>
              </a:extLst>
            </p:cNvPr>
            <p:cNvSpPr/>
            <p:nvPr/>
          </p:nvSpPr>
          <p:spPr>
            <a:xfrm>
              <a:off x="2637231" y="1830860"/>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9" name="Freeform 960">
              <a:extLst>
                <a:ext uri="{FF2B5EF4-FFF2-40B4-BE49-F238E27FC236}">
                  <a16:creationId xmlns:a16="http://schemas.microsoft.com/office/drawing/2014/main" id="{321EE348-A191-03A7-EC9B-8CB380DDBB38}"/>
                </a:ext>
              </a:extLst>
            </p:cNvPr>
            <p:cNvSpPr/>
            <p:nvPr/>
          </p:nvSpPr>
          <p:spPr>
            <a:xfrm>
              <a:off x="2909929" y="2082463"/>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0" name="Freeform 961">
              <a:extLst>
                <a:ext uri="{FF2B5EF4-FFF2-40B4-BE49-F238E27FC236}">
                  <a16:creationId xmlns:a16="http://schemas.microsoft.com/office/drawing/2014/main" id="{A0091C6F-3CC9-ACB1-B047-A8BF46D3025E}"/>
                </a:ext>
              </a:extLst>
            </p:cNvPr>
            <p:cNvSpPr/>
            <p:nvPr/>
          </p:nvSpPr>
          <p:spPr>
            <a:xfrm>
              <a:off x="2948851" y="215104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1" name="Freeform 962">
              <a:extLst>
                <a:ext uri="{FF2B5EF4-FFF2-40B4-BE49-F238E27FC236}">
                  <a16:creationId xmlns:a16="http://schemas.microsoft.com/office/drawing/2014/main" id="{1DC9300F-9D40-A916-39FF-A4064331850D}"/>
                </a:ext>
              </a:extLst>
            </p:cNvPr>
            <p:cNvSpPr/>
            <p:nvPr/>
          </p:nvSpPr>
          <p:spPr>
            <a:xfrm>
              <a:off x="3009933" y="2261075"/>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2" name="Freeform 963">
              <a:extLst>
                <a:ext uri="{FF2B5EF4-FFF2-40B4-BE49-F238E27FC236}">
                  <a16:creationId xmlns:a16="http://schemas.microsoft.com/office/drawing/2014/main" id="{989D3716-798A-5A6C-5212-B84694314A22}"/>
                </a:ext>
              </a:extLst>
            </p:cNvPr>
            <p:cNvSpPr/>
            <p:nvPr/>
          </p:nvSpPr>
          <p:spPr>
            <a:xfrm>
              <a:off x="3018036" y="2334823"/>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3" name="Freeform 964">
              <a:extLst>
                <a:ext uri="{FF2B5EF4-FFF2-40B4-BE49-F238E27FC236}">
                  <a16:creationId xmlns:a16="http://schemas.microsoft.com/office/drawing/2014/main" id="{A9CB83B1-8315-6988-7A69-EE2914FEBE0F}"/>
                </a:ext>
              </a:extLst>
            </p:cNvPr>
            <p:cNvSpPr/>
            <p:nvPr/>
          </p:nvSpPr>
          <p:spPr>
            <a:xfrm>
              <a:off x="3035860" y="2422092"/>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4" name="Freeform 965">
              <a:extLst>
                <a:ext uri="{FF2B5EF4-FFF2-40B4-BE49-F238E27FC236}">
                  <a16:creationId xmlns:a16="http://schemas.microsoft.com/office/drawing/2014/main" id="{55464F78-0A88-9A0B-B39D-312C02C6CB29}"/>
                </a:ext>
              </a:extLst>
            </p:cNvPr>
            <p:cNvSpPr/>
            <p:nvPr/>
          </p:nvSpPr>
          <p:spPr>
            <a:xfrm>
              <a:off x="3056761" y="2668655"/>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5" name="Freeform 966">
              <a:extLst>
                <a:ext uri="{FF2B5EF4-FFF2-40B4-BE49-F238E27FC236}">
                  <a16:creationId xmlns:a16="http://schemas.microsoft.com/office/drawing/2014/main" id="{F08F81F5-59C8-9318-6977-48A129CE9850}"/>
                </a:ext>
              </a:extLst>
            </p:cNvPr>
            <p:cNvSpPr/>
            <p:nvPr/>
          </p:nvSpPr>
          <p:spPr>
            <a:xfrm>
              <a:off x="3051899" y="2742403"/>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6" name="Freeform 967">
              <a:extLst>
                <a:ext uri="{FF2B5EF4-FFF2-40B4-BE49-F238E27FC236}">
                  <a16:creationId xmlns:a16="http://schemas.microsoft.com/office/drawing/2014/main" id="{7392DA38-549B-14D3-2EBF-7C63475FE3BC}"/>
                </a:ext>
              </a:extLst>
            </p:cNvPr>
            <p:cNvSpPr/>
            <p:nvPr/>
          </p:nvSpPr>
          <p:spPr>
            <a:xfrm>
              <a:off x="3064863" y="2788615"/>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7" name="Freeform 968">
              <a:extLst>
                <a:ext uri="{FF2B5EF4-FFF2-40B4-BE49-F238E27FC236}">
                  <a16:creationId xmlns:a16="http://schemas.microsoft.com/office/drawing/2014/main" id="{B9DB3256-F8C7-E2F7-7E75-B6E0EA53E553}"/>
                </a:ext>
              </a:extLst>
            </p:cNvPr>
            <p:cNvSpPr/>
            <p:nvPr/>
          </p:nvSpPr>
          <p:spPr>
            <a:xfrm>
              <a:off x="3171547" y="2877606"/>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8" name="Freeform 969">
              <a:extLst>
                <a:ext uri="{FF2B5EF4-FFF2-40B4-BE49-F238E27FC236}">
                  <a16:creationId xmlns:a16="http://schemas.microsoft.com/office/drawing/2014/main" id="{7A80893F-8EFE-9DEC-8179-16F5310A5CD3}"/>
                </a:ext>
              </a:extLst>
            </p:cNvPr>
            <p:cNvSpPr/>
            <p:nvPr/>
          </p:nvSpPr>
          <p:spPr>
            <a:xfrm>
              <a:off x="3303598" y="2922345"/>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9" name="Freeform 970">
              <a:extLst>
                <a:ext uri="{FF2B5EF4-FFF2-40B4-BE49-F238E27FC236}">
                  <a16:creationId xmlns:a16="http://schemas.microsoft.com/office/drawing/2014/main" id="{341C8F80-6B3E-E978-CC80-EAB7DB3E61FB}"/>
                </a:ext>
              </a:extLst>
            </p:cNvPr>
            <p:cNvSpPr/>
            <p:nvPr/>
          </p:nvSpPr>
          <p:spPr>
            <a:xfrm>
              <a:off x="3311701" y="2959958"/>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0" name="Freeform 971">
              <a:extLst>
                <a:ext uri="{FF2B5EF4-FFF2-40B4-BE49-F238E27FC236}">
                  <a16:creationId xmlns:a16="http://schemas.microsoft.com/office/drawing/2014/main" id="{3C14C2D3-EFFB-FE1C-0650-3581EEB552EB}"/>
                </a:ext>
              </a:extLst>
            </p:cNvPr>
            <p:cNvSpPr/>
            <p:nvPr/>
          </p:nvSpPr>
          <p:spPr>
            <a:xfrm>
              <a:off x="3569813" y="308827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1" name="Freeform 972">
              <a:extLst>
                <a:ext uri="{FF2B5EF4-FFF2-40B4-BE49-F238E27FC236}">
                  <a16:creationId xmlns:a16="http://schemas.microsoft.com/office/drawing/2014/main" id="{C6531B66-F22E-7BFC-4143-E537DA6DF33C}"/>
                </a:ext>
              </a:extLst>
            </p:cNvPr>
            <p:cNvSpPr/>
            <p:nvPr/>
          </p:nvSpPr>
          <p:spPr>
            <a:xfrm>
              <a:off x="3729544" y="3187305"/>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2" name="Freeform 973">
              <a:extLst>
                <a:ext uri="{FF2B5EF4-FFF2-40B4-BE49-F238E27FC236}">
                  <a16:creationId xmlns:a16="http://schemas.microsoft.com/office/drawing/2014/main" id="{37C6D11B-58BE-2AEB-9D9D-2266AB623334}"/>
                </a:ext>
              </a:extLst>
            </p:cNvPr>
            <p:cNvSpPr/>
            <p:nvPr/>
          </p:nvSpPr>
          <p:spPr>
            <a:xfrm>
              <a:off x="3773064" y="3187305"/>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3" name="Freeform 974">
              <a:extLst>
                <a:ext uri="{FF2B5EF4-FFF2-40B4-BE49-F238E27FC236}">
                  <a16:creationId xmlns:a16="http://schemas.microsoft.com/office/drawing/2014/main" id="{8856CA19-EA1D-1E49-7D9E-E87FC510410A}"/>
                </a:ext>
              </a:extLst>
            </p:cNvPr>
            <p:cNvSpPr/>
            <p:nvPr/>
          </p:nvSpPr>
          <p:spPr>
            <a:xfrm>
              <a:off x="3858487" y="3187305"/>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4" name="Freeform 975">
              <a:extLst>
                <a:ext uri="{FF2B5EF4-FFF2-40B4-BE49-F238E27FC236}">
                  <a16:creationId xmlns:a16="http://schemas.microsoft.com/office/drawing/2014/main" id="{5F34A356-0EB1-C062-894C-2B0B573C940D}"/>
                </a:ext>
              </a:extLst>
            </p:cNvPr>
            <p:cNvSpPr/>
            <p:nvPr/>
          </p:nvSpPr>
          <p:spPr>
            <a:xfrm>
              <a:off x="3877931" y="321114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5" name="Freeform 976">
              <a:extLst>
                <a:ext uri="{FF2B5EF4-FFF2-40B4-BE49-F238E27FC236}">
                  <a16:creationId xmlns:a16="http://schemas.microsoft.com/office/drawing/2014/main" id="{376CA14C-79B3-3ECF-0964-2E1E3987EB20}"/>
                </a:ext>
              </a:extLst>
            </p:cNvPr>
            <p:cNvSpPr/>
            <p:nvPr/>
          </p:nvSpPr>
          <p:spPr>
            <a:xfrm>
              <a:off x="3597131" y="3148261"/>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6" name="Freeform 977">
              <a:extLst>
                <a:ext uri="{FF2B5EF4-FFF2-40B4-BE49-F238E27FC236}">
                  <a16:creationId xmlns:a16="http://schemas.microsoft.com/office/drawing/2014/main" id="{B8999A4C-2F1C-DACD-9D08-4A3715A6F37C}"/>
                </a:ext>
              </a:extLst>
            </p:cNvPr>
            <p:cNvSpPr/>
            <p:nvPr/>
          </p:nvSpPr>
          <p:spPr>
            <a:xfrm>
              <a:off x="4129366" y="3273383"/>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7" name="Freeform 978">
              <a:extLst>
                <a:ext uri="{FF2B5EF4-FFF2-40B4-BE49-F238E27FC236}">
                  <a16:creationId xmlns:a16="http://schemas.microsoft.com/office/drawing/2014/main" id="{1B289A71-8643-CA11-7313-B18A4A66BD62}"/>
                </a:ext>
              </a:extLst>
            </p:cNvPr>
            <p:cNvSpPr/>
            <p:nvPr/>
          </p:nvSpPr>
          <p:spPr>
            <a:xfrm>
              <a:off x="4159923" y="3309276"/>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8" name="Freeform 980">
              <a:extLst>
                <a:ext uri="{FF2B5EF4-FFF2-40B4-BE49-F238E27FC236}">
                  <a16:creationId xmlns:a16="http://schemas.microsoft.com/office/drawing/2014/main" id="{FB43DD07-D6A7-BFCC-E09B-2279F7820690}"/>
                </a:ext>
              </a:extLst>
            </p:cNvPr>
            <p:cNvSpPr/>
            <p:nvPr/>
          </p:nvSpPr>
          <p:spPr>
            <a:xfrm>
              <a:off x="4176128" y="3326484"/>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9" name="Freeform 983">
              <a:extLst>
                <a:ext uri="{FF2B5EF4-FFF2-40B4-BE49-F238E27FC236}">
                  <a16:creationId xmlns:a16="http://schemas.microsoft.com/office/drawing/2014/main" id="{90EEDA28-A60A-983B-DF14-901439B80E0F}"/>
                </a:ext>
              </a:extLst>
            </p:cNvPr>
            <p:cNvSpPr/>
            <p:nvPr/>
          </p:nvSpPr>
          <p:spPr>
            <a:xfrm>
              <a:off x="4387480" y="3335087"/>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0" name="Freeform 984">
              <a:extLst>
                <a:ext uri="{FF2B5EF4-FFF2-40B4-BE49-F238E27FC236}">
                  <a16:creationId xmlns:a16="http://schemas.microsoft.com/office/drawing/2014/main" id="{8BE10D4E-31DD-0EDE-9CF7-C184FFB18CC0}"/>
                </a:ext>
              </a:extLst>
            </p:cNvPr>
            <p:cNvSpPr/>
            <p:nvPr/>
          </p:nvSpPr>
          <p:spPr>
            <a:xfrm>
              <a:off x="4413176" y="3374420"/>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1" name="Freeform 985">
              <a:extLst>
                <a:ext uri="{FF2B5EF4-FFF2-40B4-BE49-F238E27FC236}">
                  <a16:creationId xmlns:a16="http://schemas.microsoft.com/office/drawing/2014/main" id="{D5C74FE2-11E3-11AA-FF4B-350CADC7872D}"/>
                </a:ext>
              </a:extLst>
            </p:cNvPr>
            <p:cNvSpPr/>
            <p:nvPr/>
          </p:nvSpPr>
          <p:spPr>
            <a:xfrm>
              <a:off x="4592352" y="3401952"/>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2" name="Freeform 986">
              <a:extLst>
                <a:ext uri="{FF2B5EF4-FFF2-40B4-BE49-F238E27FC236}">
                  <a16:creationId xmlns:a16="http://schemas.microsoft.com/office/drawing/2014/main" id="{84B3FB2D-AEEF-D8F9-A299-44B2D4D525FB}"/>
                </a:ext>
              </a:extLst>
            </p:cNvPr>
            <p:cNvSpPr/>
            <p:nvPr/>
          </p:nvSpPr>
          <p:spPr>
            <a:xfrm>
              <a:off x="4822918" y="3460214"/>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3" name="Freeform 987">
              <a:extLst>
                <a:ext uri="{FF2B5EF4-FFF2-40B4-BE49-F238E27FC236}">
                  <a16:creationId xmlns:a16="http://schemas.microsoft.com/office/drawing/2014/main" id="{2D08ACF0-3D73-C532-900A-EE6CBC87C1BA}"/>
                </a:ext>
              </a:extLst>
            </p:cNvPr>
            <p:cNvSpPr/>
            <p:nvPr/>
          </p:nvSpPr>
          <p:spPr>
            <a:xfrm>
              <a:off x="5239471" y="3502984"/>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4" name="Freeform 988">
              <a:extLst>
                <a:ext uri="{FF2B5EF4-FFF2-40B4-BE49-F238E27FC236}">
                  <a16:creationId xmlns:a16="http://schemas.microsoft.com/office/drawing/2014/main" id="{DC49F401-CD05-31D8-E371-6D5CCFFD52DC}"/>
                </a:ext>
              </a:extLst>
            </p:cNvPr>
            <p:cNvSpPr/>
            <p:nvPr/>
          </p:nvSpPr>
          <p:spPr>
            <a:xfrm>
              <a:off x="5291093" y="3502984"/>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5" name="Freeform 989">
              <a:extLst>
                <a:ext uri="{FF2B5EF4-FFF2-40B4-BE49-F238E27FC236}">
                  <a16:creationId xmlns:a16="http://schemas.microsoft.com/office/drawing/2014/main" id="{86BDC471-CFB1-5D4E-AEBF-C436EC5B28C3}"/>
                </a:ext>
              </a:extLst>
            </p:cNvPr>
            <p:cNvSpPr/>
            <p:nvPr/>
          </p:nvSpPr>
          <p:spPr>
            <a:xfrm>
              <a:off x="5150578" y="3485776"/>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6" name="Freeform 991">
              <a:extLst>
                <a:ext uri="{FF2B5EF4-FFF2-40B4-BE49-F238E27FC236}">
                  <a16:creationId xmlns:a16="http://schemas.microsoft.com/office/drawing/2014/main" id="{AD151E2C-F9A7-CC0D-61F8-AF9893815FE7}"/>
                </a:ext>
              </a:extLst>
            </p:cNvPr>
            <p:cNvSpPr/>
            <p:nvPr/>
          </p:nvSpPr>
          <p:spPr>
            <a:xfrm>
              <a:off x="5626527" y="3538877"/>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7" name="Freeform 2894">
              <a:extLst>
                <a:ext uri="{FF2B5EF4-FFF2-40B4-BE49-F238E27FC236}">
                  <a16:creationId xmlns:a16="http://schemas.microsoft.com/office/drawing/2014/main" id="{1FCC17B5-AD3C-300A-9BD4-9355ECD0EB90}"/>
                </a:ext>
              </a:extLst>
            </p:cNvPr>
            <p:cNvSpPr/>
            <p:nvPr/>
          </p:nvSpPr>
          <p:spPr>
            <a:xfrm>
              <a:off x="5679770" y="3579931"/>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8" name="Freeform 2895">
              <a:extLst>
                <a:ext uri="{FF2B5EF4-FFF2-40B4-BE49-F238E27FC236}">
                  <a16:creationId xmlns:a16="http://schemas.microsoft.com/office/drawing/2014/main" id="{36189BC9-9C5A-759D-5E87-4C6B04876E54}"/>
                </a:ext>
              </a:extLst>
            </p:cNvPr>
            <p:cNvSpPr/>
            <p:nvPr/>
          </p:nvSpPr>
          <p:spPr>
            <a:xfrm>
              <a:off x="5731392" y="3579931"/>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9" name="Freeform 2896">
              <a:extLst>
                <a:ext uri="{FF2B5EF4-FFF2-40B4-BE49-F238E27FC236}">
                  <a16:creationId xmlns:a16="http://schemas.microsoft.com/office/drawing/2014/main" id="{8166A31E-13B6-664E-8628-07EAD070387F}"/>
                </a:ext>
              </a:extLst>
            </p:cNvPr>
            <p:cNvSpPr/>
            <p:nvPr/>
          </p:nvSpPr>
          <p:spPr>
            <a:xfrm>
              <a:off x="5644351" y="3566408"/>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0" name="Freeform 2897">
              <a:extLst>
                <a:ext uri="{FF2B5EF4-FFF2-40B4-BE49-F238E27FC236}">
                  <a16:creationId xmlns:a16="http://schemas.microsoft.com/office/drawing/2014/main" id="{90EC15E4-8949-802C-B9FC-AA415D4A2D89}"/>
                </a:ext>
              </a:extLst>
            </p:cNvPr>
            <p:cNvSpPr/>
            <p:nvPr/>
          </p:nvSpPr>
          <p:spPr>
            <a:xfrm>
              <a:off x="5989508" y="3591977"/>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1" name="Freeform 2898">
              <a:extLst>
                <a:ext uri="{FF2B5EF4-FFF2-40B4-BE49-F238E27FC236}">
                  <a16:creationId xmlns:a16="http://schemas.microsoft.com/office/drawing/2014/main" id="{C5778F9F-F211-2E58-4F55-71F80423A22E}"/>
                </a:ext>
              </a:extLst>
            </p:cNvPr>
            <p:cNvSpPr/>
            <p:nvPr/>
          </p:nvSpPr>
          <p:spPr>
            <a:xfrm>
              <a:off x="6016823" y="3591977"/>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2" name="Freeform 2899">
              <a:extLst>
                <a:ext uri="{FF2B5EF4-FFF2-40B4-BE49-F238E27FC236}">
                  <a16:creationId xmlns:a16="http://schemas.microsoft.com/office/drawing/2014/main" id="{1701922E-6A79-159A-A11A-A91AF3116E29}"/>
                </a:ext>
              </a:extLst>
            </p:cNvPr>
            <p:cNvSpPr/>
            <p:nvPr/>
          </p:nvSpPr>
          <p:spPr>
            <a:xfrm>
              <a:off x="6042750" y="3600581"/>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3" name="Freeform 2900">
              <a:extLst>
                <a:ext uri="{FF2B5EF4-FFF2-40B4-BE49-F238E27FC236}">
                  <a16:creationId xmlns:a16="http://schemas.microsoft.com/office/drawing/2014/main" id="{3DA6729E-AA8A-FDBD-EBBF-E522826BBFF0}"/>
                </a:ext>
              </a:extLst>
            </p:cNvPr>
            <p:cNvSpPr/>
            <p:nvPr/>
          </p:nvSpPr>
          <p:spPr>
            <a:xfrm>
              <a:off x="6071688" y="3600581"/>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4" name="Freeform 2901">
              <a:extLst>
                <a:ext uri="{FF2B5EF4-FFF2-40B4-BE49-F238E27FC236}">
                  <a16:creationId xmlns:a16="http://schemas.microsoft.com/office/drawing/2014/main" id="{4D1AD69A-0C9C-0618-6077-26FD04B0E16A}"/>
                </a:ext>
              </a:extLst>
            </p:cNvPr>
            <p:cNvSpPr/>
            <p:nvPr/>
          </p:nvSpPr>
          <p:spPr>
            <a:xfrm>
              <a:off x="6411980" y="3667445"/>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5" name="Freeform 2902">
              <a:extLst>
                <a:ext uri="{FF2B5EF4-FFF2-40B4-BE49-F238E27FC236}">
                  <a16:creationId xmlns:a16="http://schemas.microsoft.com/office/drawing/2014/main" id="{41DA5236-17A4-7EB1-B85B-050F45FAE56D}"/>
                </a:ext>
              </a:extLst>
            </p:cNvPr>
            <p:cNvSpPr/>
            <p:nvPr/>
          </p:nvSpPr>
          <p:spPr>
            <a:xfrm>
              <a:off x="6434667" y="367604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6" name="Freeform 2903">
              <a:extLst>
                <a:ext uri="{FF2B5EF4-FFF2-40B4-BE49-F238E27FC236}">
                  <a16:creationId xmlns:a16="http://schemas.microsoft.com/office/drawing/2014/main" id="{48843C04-881D-F3F0-FB66-4C8F184D80B1}"/>
                </a:ext>
              </a:extLst>
            </p:cNvPr>
            <p:cNvSpPr/>
            <p:nvPr/>
          </p:nvSpPr>
          <p:spPr>
            <a:xfrm>
              <a:off x="6455733" y="3679243"/>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7" name="Freeform 2904">
              <a:extLst>
                <a:ext uri="{FF2B5EF4-FFF2-40B4-BE49-F238E27FC236}">
                  <a16:creationId xmlns:a16="http://schemas.microsoft.com/office/drawing/2014/main" id="{AEB0EF9A-7F6D-F321-DC1B-A76AD735E8B9}"/>
                </a:ext>
              </a:extLst>
            </p:cNvPr>
            <p:cNvSpPr/>
            <p:nvPr/>
          </p:nvSpPr>
          <p:spPr>
            <a:xfrm>
              <a:off x="6731440" y="3720543"/>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8" name="Freeform 2905">
              <a:extLst>
                <a:ext uri="{FF2B5EF4-FFF2-40B4-BE49-F238E27FC236}">
                  <a16:creationId xmlns:a16="http://schemas.microsoft.com/office/drawing/2014/main" id="{62E837C7-2E9D-089F-5EBD-4B371429E017}"/>
                </a:ext>
              </a:extLst>
            </p:cNvPr>
            <p:cNvSpPr/>
            <p:nvPr/>
          </p:nvSpPr>
          <p:spPr>
            <a:xfrm>
              <a:off x="6833064" y="3735784"/>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9" name="Freeform 2906">
              <a:extLst>
                <a:ext uri="{FF2B5EF4-FFF2-40B4-BE49-F238E27FC236}">
                  <a16:creationId xmlns:a16="http://schemas.microsoft.com/office/drawing/2014/main" id="{62BF509F-6CFE-FF67-C7D0-76129C5C6456}"/>
                </a:ext>
              </a:extLst>
            </p:cNvPr>
            <p:cNvSpPr/>
            <p:nvPr/>
          </p:nvSpPr>
          <p:spPr>
            <a:xfrm>
              <a:off x="6884689" y="3740946"/>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0" name="Freeform 2907">
              <a:extLst>
                <a:ext uri="{FF2B5EF4-FFF2-40B4-BE49-F238E27FC236}">
                  <a16:creationId xmlns:a16="http://schemas.microsoft.com/office/drawing/2014/main" id="{63109810-69A1-7611-0B60-80BD46D10B20}"/>
                </a:ext>
              </a:extLst>
            </p:cNvPr>
            <p:cNvSpPr/>
            <p:nvPr/>
          </p:nvSpPr>
          <p:spPr>
            <a:xfrm>
              <a:off x="6971730" y="3756963"/>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1" name="Freeform 2908">
              <a:extLst>
                <a:ext uri="{FF2B5EF4-FFF2-40B4-BE49-F238E27FC236}">
                  <a16:creationId xmlns:a16="http://schemas.microsoft.com/office/drawing/2014/main" id="{E22CC631-D39A-C994-CB2F-98052F7BA393}"/>
                </a:ext>
              </a:extLst>
            </p:cNvPr>
            <p:cNvSpPr/>
            <p:nvPr/>
          </p:nvSpPr>
          <p:spPr>
            <a:xfrm>
              <a:off x="7018491" y="3756963"/>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2" name="Freeform 2909">
              <a:extLst>
                <a:ext uri="{FF2B5EF4-FFF2-40B4-BE49-F238E27FC236}">
                  <a16:creationId xmlns:a16="http://schemas.microsoft.com/office/drawing/2014/main" id="{23D141A7-6E24-4EEC-A240-9159754CAFE9}"/>
                </a:ext>
              </a:extLst>
            </p:cNvPr>
            <p:cNvSpPr/>
            <p:nvPr/>
          </p:nvSpPr>
          <p:spPr>
            <a:xfrm>
              <a:off x="6858993" y="3744388"/>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3" name="Freeform 2910">
              <a:extLst>
                <a:ext uri="{FF2B5EF4-FFF2-40B4-BE49-F238E27FC236}">
                  <a16:creationId xmlns:a16="http://schemas.microsoft.com/office/drawing/2014/main" id="{8D0A1E76-6DDB-A573-E2F2-603BD9E26B23}"/>
                </a:ext>
              </a:extLst>
            </p:cNvPr>
            <p:cNvSpPr/>
            <p:nvPr/>
          </p:nvSpPr>
          <p:spPr>
            <a:xfrm>
              <a:off x="7149285" y="3756963"/>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4" name="Freeform 2911">
              <a:extLst>
                <a:ext uri="{FF2B5EF4-FFF2-40B4-BE49-F238E27FC236}">
                  <a16:creationId xmlns:a16="http://schemas.microsoft.com/office/drawing/2014/main" id="{6481869D-76A2-CF95-9269-41E6F4B287DA}"/>
                </a:ext>
              </a:extLst>
            </p:cNvPr>
            <p:cNvSpPr/>
            <p:nvPr/>
          </p:nvSpPr>
          <p:spPr>
            <a:xfrm>
              <a:off x="7223361" y="376728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5" name="Freeform 2912">
              <a:extLst>
                <a:ext uri="{FF2B5EF4-FFF2-40B4-BE49-F238E27FC236}">
                  <a16:creationId xmlns:a16="http://schemas.microsoft.com/office/drawing/2014/main" id="{7504EE57-21CF-BEFC-A5D7-3FDD47F926E4}"/>
                </a:ext>
              </a:extLst>
            </p:cNvPr>
            <p:cNvSpPr/>
            <p:nvPr/>
          </p:nvSpPr>
          <p:spPr>
            <a:xfrm>
              <a:off x="7254152" y="376728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6" name="Freeform 2913">
              <a:extLst>
                <a:ext uri="{FF2B5EF4-FFF2-40B4-BE49-F238E27FC236}">
                  <a16:creationId xmlns:a16="http://schemas.microsoft.com/office/drawing/2014/main" id="{D4C70228-17E1-4E03-02DA-0D5E1EFC500D}"/>
                </a:ext>
              </a:extLst>
            </p:cNvPr>
            <p:cNvSpPr/>
            <p:nvPr/>
          </p:nvSpPr>
          <p:spPr>
            <a:xfrm>
              <a:off x="7268502" y="3777613"/>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7" name="Freeform 2914">
              <a:extLst>
                <a:ext uri="{FF2B5EF4-FFF2-40B4-BE49-F238E27FC236}">
                  <a16:creationId xmlns:a16="http://schemas.microsoft.com/office/drawing/2014/main" id="{E05EB456-5960-C7DA-37C2-B12EF0764BDC}"/>
                </a:ext>
              </a:extLst>
            </p:cNvPr>
            <p:cNvSpPr/>
            <p:nvPr/>
          </p:nvSpPr>
          <p:spPr>
            <a:xfrm>
              <a:off x="7623382" y="3857468"/>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8" name="Freeform 2915">
              <a:extLst>
                <a:ext uri="{FF2B5EF4-FFF2-40B4-BE49-F238E27FC236}">
                  <a16:creationId xmlns:a16="http://schemas.microsoft.com/office/drawing/2014/main" id="{E178821C-3105-C2E9-365E-CE856AFC89C6}"/>
                </a:ext>
              </a:extLst>
            </p:cNvPr>
            <p:cNvSpPr/>
            <p:nvPr/>
          </p:nvSpPr>
          <p:spPr>
            <a:xfrm>
              <a:off x="7723387" y="3857468"/>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9" name="Freeform 2916">
              <a:extLst>
                <a:ext uri="{FF2B5EF4-FFF2-40B4-BE49-F238E27FC236}">
                  <a16:creationId xmlns:a16="http://schemas.microsoft.com/office/drawing/2014/main" id="{74652162-6BC3-BD11-F100-B6DE8A9E3528}"/>
                </a:ext>
              </a:extLst>
            </p:cNvPr>
            <p:cNvSpPr/>
            <p:nvPr/>
          </p:nvSpPr>
          <p:spPr>
            <a:xfrm>
              <a:off x="8529546" y="3893337"/>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0" name="Freeform 2917">
              <a:extLst>
                <a:ext uri="{FF2B5EF4-FFF2-40B4-BE49-F238E27FC236}">
                  <a16:creationId xmlns:a16="http://schemas.microsoft.com/office/drawing/2014/main" id="{815AB0AD-09BB-21F2-74E5-D00F29FA1646}"/>
                </a:ext>
              </a:extLst>
            </p:cNvPr>
            <p:cNvSpPr/>
            <p:nvPr/>
          </p:nvSpPr>
          <p:spPr>
            <a:xfrm>
              <a:off x="8563343" y="3893337"/>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1" name="Freeform 2918">
              <a:extLst>
                <a:ext uri="{FF2B5EF4-FFF2-40B4-BE49-F238E27FC236}">
                  <a16:creationId xmlns:a16="http://schemas.microsoft.com/office/drawing/2014/main" id="{FD9D4590-D2FB-F435-230F-C45170F58E62}"/>
                </a:ext>
              </a:extLst>
            </p:cNvPr>
            <p:cNvSpPr/>
            <p:nvPr/>
          </p:nvSpPr>
          <p:spPr>
            <a:xfrm>
              <a:off x="8598993" y="3893337"/>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2" name="Freeform 2919">
              <a:extLst>
                <a:ext uri="{FF2B5EF4-FFF2-40B4-BE49-F238E27FC236}">
                  <a16:creationId xmlns:a16="http://schemas.microsoft.com/office/drawing/2014/main" id="{9DD1E3BB-BEC9-246C-70AE-7F0E698EBB6E}"/>
                </a:ext>
              </a:extLst>
            </p:cNvPr>
            <p:cNvSpPr/>
            <p:nvPr/>
          </p:nvSpPr>
          <p:spPr>
            <a:xfrm>
              <a:off x="8682793" y="3893337"/>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3" name="Freeform 2920">
              <a:extLst>
                <a:ext uri="{FF2B5EF4-FFF2-40B4-BE49-F238E27FC236}">
                  <a16:creationId xmlns:a16="http://schemas.microsoft.com/office/drawing/2014/main" id="{E76A42EF-D652-0BB2-4437-4B0FE5B8B729}"/>
                </a:ext>
              </a:extLst>
            </p:cNvPr>
            <p:cNvSpPr/>
            <p:nvPr/>
          </p:nvSpPr>
          <p:spPr>
            <a:xfrm>
              <a:off x="8878205"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4" name="Freeform 2921">
              <a:extLst>
                <a:ext uri="{FF2B5EF4-FFF2-40B4-BE49-F238E27FC236}">
                  <a16:creationId xmlns:a16="http://schemas.microsoft.com/office/drawing/2014/main" id="{D1E24BAD-F14F-E72E-CFE4-4994CCF946E4}"/>
                </a:ext>
              </a:extLst>
            </p:cNvPr>
            <p:cNvSpPr/>
            <p:nvPr/>
          </p:nvSpPr>
          <p:spPr>
            <a:xfrm>
              <a:off x="8905520"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5" name="Freeform 2922">
              <a:extLst>
                <a:ext uri="{FF2B5EF4-FFF2-40B4-BE49-F238E27FC236}">
                  <a16:creationId xmlns:a16="http://schemas.microsoft.com/office/drawing/2014/main" id="{10AA7FB4-4676-5E5C-5D6B-A3138DD6098B}"/>
                </a:ext>
              </a:extLst>
            </p:cNvPr>
            <p:cNvSpPr/>
            <p:nvPr/>
          </p:nvSpPr>
          <p:spPr>
            <a:xfrm>
              <a:off x="8926587"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6" name="Freeform 2923">
              <a:extLst>
                <a:ext uri="{FF2B5EF4-FFF2-40B4-BE49-F238E27FC236}">
                  <a16:creationId xmlns:a16="http://schemas.microsoft.com/office/drawing/2014/main" id="{7AE32C66-D3C7-6432-0996-B1CAE1EB9766}"/>
                </a:ext>
              </a:extLst>
            </p:cNvPr>
            <p:cNvSpPr/>
            <p:nvPr/>
          </p:nvSpPr>
          <p:spPr>
            <a:xfrm>
              <a:off x="8947421"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7" name="Freeform 2924">
              <a:extLst>
                <a:ext uri="{FF2B5EF4-FFF2-40B4-BE49-F238E27FC236}">
                  <a16:creationId xmlns:a16="http://schemas.microsoft.com/office/drawing/2014/main" id="{2A14741B-82A7-7F59-C214-FAD09BFBDB39}"/>
                </a:ext>
              </a:extLst>
            </p:cNvPr>
            <p:cNvSpPr/>
            <p:nvPr/>
          </p:nvSpPr>
          <p:spPr>
            <a:xfrm>
              <a:off x="9026592"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8" name="Freeform 2925">
              <a:extLst>
                <a:ext uri="{FF2B5EF4-FFF2-40B4-BE49-F238E27FC236}">
                  <a16:creationId xmlns:a16="http://schemas.microsoft.com/office/drawing/2014/main" id="{FAA33592-A0C8-C94C-C37B-15CF81CF0455}"/>
                </a:ext>
              </a:extLst>
            </p:cNvPr>
            <p:cNvSpPr/>
            <p:nvPr/>
          </p:nvSpPr>
          <p:spPr>
            <a:xfrm>
              <a:off x="9087937"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9" name="Freeform 2926">
              <a:extLst>
                <a:ext uri="{FF2B5EF4-FFF2-40B4-BE49-F238E27FC236}">
                  <a16:creationId xmlns:a16="http://schemas.microsoft.com/office/drawing/2014/main" id="{D4255689-81EA-A3D5-DFA7-CDF0D52227A8}"/>
                </a:ext>
              </a:extLst>
            </p:cNvPr>
            <p:cNvSpPr/>
            <p:nvPr/>
          </p:nvSpPr>
          <p:spPr>
            <a:xfrm>
              <a:off x="9153913"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0" name="Freeform 2927">
              <a:extLst>
                <a:ext uri="{FF2B5EF4-FFF2-40B4-BE49-F238E27FC236}">
                  <a16:creationId xmlns:a16="http://schemas.microsoft.com/office/drawing/2014/main" id="{51B791E4-16F7-8A5D-B9DE-53A89BD298B7}"/>
                </a:ext>
              </a:extLst>
            </p:cNvPr>
            <p:cNvSpPr/>
            <p:nvPr/>
          </p:nvSpPr>
          <p:spPr>
            <a:xfrm>
              <a:off x="9273364"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1" name="Freeform 2928">
              <a:extLst>
                <a:ext uri="{FF2B5EF4-FFF2-40B4-BE49-F238E27FC236}">
                  <a16:creationId xmlns:a16="http://schemas.microsoft.com/office/drawing/2014/main" id="{A366E264-4CC0-CE78-01D1-5F2A37C01BC2}"/>
                </a:ext>
              </a:extLst>
            </p:cNvPr>
            <p:cNvSpPr/>
            <p:nvPr/>
          </p:nvSpPr>
          <p:spPr>
            <a:xfrm>
              <a:off x="9294428"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2" name="Freeform 2929">
              <a:extLst>
                <a:ext uri="{FF2B5EF4-FFF2-40B4-BE49-F238E27FC236}">
                  <a16:creationId xmlns:a16="http://schemas.microsoft.com/office/drawing/2014/main" id="{4FED7E5A-26C1-F84A-88A2-F947AC1DE59F}"/>
                </a:ext>
              </a:extLst>
            </p:cNvPr>
            <p:cNvSpPr/>
            <p:nvPr/>
          </p:nvSpPr>
          <p:spPr>
            <a:xfrm>
              <a:off x="9315263"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3" name="Freeform 2930">
              <a:extLst>
                <a:ext uri="{FF2B5EF4-FFF2-40B4-BE49-F238E27FC236}">
                  <a16:creationId xmlns:a16="http://schemas.microsoft.com/office/drawing/2014/main" id="{841E7AEE-A5CF-B266-3468-848398067A04}"/>
                </a:ext>
              </a:extLst>
            </p:cNvPr>
            <p:cNvSpPr/>
            <p:nvPr/>
          </p:nvSpPr>
          <p:spPr>
            <a:xfrm>
              <a:off x="9336329"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4" name="Freeform 2931">
              <a:extLst>
                <a:ext uri="{FF2B5EF4-FFF2-40B4-BE49-F238E27FC236}">
                  <a16:creationId xmlns:a16="http://schemas.microsoft.com/office/drawing/2014/main" id="{21389E61-0E50-63F2-0F78-962F6B6989DB}"/>
                </a:ext>
              </a:extLst>
            </p:cNvPr>
            <p:cNvSpPr/>
            <p:nvPr/>
          </p:nvSpPr>
          <p:spPr>
            <a:xfrm>
              <a:off x="9444435"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5" name="Freeform 2932">
              <a:extLst>
                <a:ext uri="{FF2B5EF4-FFF2-40B4-BE49-F238E27FC236}">
                  <a16:creationId xmlns:a16="http://schemas.microsoft.com/office/drawing/2014/main" id="{CB654931-4E05-2087-F454-ED67D728FDD7}"/>
                </a:ext>
              </a:extLst>
            </p:cNvPr>
            <p:cNvSpPr/>
            <p:nvPr/>
          </p:nvSpPr>
          <p:spPr>
            <a:xfrm>
              <a:off x="10120163"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6" name="Freeform 2933">
              <a:extLst>
                <a:ext uri="{FF2B5EF4-FFF2-40B4-BE49-F238E27FC236}">
                  <a16:creationId xmlns:a16="http://schemas.microsoft.com/office/drawing/2014/main" id="{1E7FEAE6-1E7A-831F-EBC7-9BEC9BBECD99}"/>
                </a:ext>
              </a:extLst>
            </p:cNvPr>
            <p:cNvSpPr/>
            <p:nvPr/>
          </p:nvSpPr>
          <p:spPr>
            <a:xfrm>
              <a:off x="9889596"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7" name="Freeform 2934">
              <a:extLst>
                <a:ext uri="{FF2B5EF4-FFF2-40B4-BE49-F238E27FC236}">
                  <a16:creationId xmlns:a16="http://schemas.microsoft.com/office/drawing/2014/main" id="{9A597998-0B4F-CECC-C564-9F887A6420B4}"/>
                </a:ext>
              </a:extLst>
            </p:cNvPr>
            <p:cNvSpPr/>
            <p:nvPr/>
          </p:nvSpPr>
          <p:spPr>
            <a:xfrm>
              <a:off x="9750933"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8" name="Freeform 2935">
              <a:extLst>
                <a:ext uri="{FF2B5EF4-FFF2-40B4-BE49-F238E27FC236}">
                  <a16:creationId xmlns:a16="http://schemas.microsoft.com/office/drawing/2014/main" id="{A87752E3-D345-EE9D-B482-61BDC0403A9C}"/>
                </a:ext>
              </a:extLst>
            </p:cNvPr>
            <p:cNvSpPr/>
            <p:nvPr/>
          </p:nvSpPr>
          <p:spPr>
            <a:xfrm>
              <a:off x="9729866"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9" name="Freeform 2936">
              <a:extLst>
                <a:ext uri="{FF2B5EF4-FFF2-40B4-BE49-F238E27FC236}">
                  <a16:creationId xmlns:a16="http://schemas.microsoft.com/office/drawing/2014/main" id="{59DC0E4B-E63C-2A67-9784-7CD5A23810B1}"/>
                </a:ext>
              </a:extLst>
            </p:cNvPr>
            <p:cNvSpPr/>
            <p:nvPr/>
          </p:nvSpPr>
          <p:spPr>
            <a:xfrm>
              <a:off x="9708801" y="3913739"/>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00" name="Freeform 2937">
              <a:extLst>
                <a:ext uri="{FF2B5EF4-FFF2-40B4-BE49-F238E27FC236}">
                  <a16:creationId xmlns:a16="http://schemas.microsoft.com/office/drawing/2014/main" id="{DF662C8A-E27C-0582-8E50-FA27A69B1DDC}"/>
                </a:ext>
              </a:extLst>
            </p:cNvPr>
            <p:cNvSpPr/>
            <p:nvPr/>
          </p:nvSpPr>
          <p:spPr>
            <a:xfrm>
              <a:off x="7329850" y="3804902"/>
              <a:ext cx="54899"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sp>
        <p:nvSpPr>
          <p:cNvPr id="201" name="Freeform 2938">
            <a:extLst>
              <a:ext uri="{FF2B5EF4-FFF2-40B4-BE49-F238E27FC236}">
                <a16:creationId xmlns:a16="http://schemas.microsoft.com/office/drawing/2014/main" id="{98D0E8BF-2E6C-79A8-97FB-6E6A4E6A5A94}"/>
              </a:ext>
            </a:extLst>
          </p:cNvPr>
          <p:cNvSpPr/>
          <p:nvPr/>
        </p:nvSpPr>
        <p:spPr>
          <a:xfrm>
            <a:off x="2670538" y="1654083"/>
            <a:ext cx="7483261" cy="2090501"/>
          </a:xfrm>
          <a:custGeom>
            <a:avLst/>
            <a:gdLst>
              <a:gd name="connsiteX0" fmla="*/ 0 w 4123202"/>
              <a:gd name="connsiteY0" fmla="*/ 0 h 1082923"/>
              <a:gd name="connsiteX1" fmla="*/ 22817 w 4123202"/>
              <a:gd name="connsiteY1" fmla="*/ 0 h 1082923"/>
              <a:gd name="connsiteX2" fmla="*/ 22817 w 4123202"/>
              <a:gd name="connsiteY2" fmla="*/ 13753 h 1082923"/>
              <a:gd name="connsiteX3" fmla="*/ 36456 w 4123202"/>
              <a:gd name="connsiteY3" fmla="*/ 13753 h 1082923"/>
              <a:gd name="connsiteX4" fmla="*/ 36456 w 4123202"/>
              <a:gd name="connsiteY4" fmla="*/ 21521 h 1082923"/>
              <a:gd name="connsiteX5" fmla="*/ 48693 w 4123202"/>
              <a:gd name="connsiteY5" fmla="*/ 21521 h 1082923"/>
              <a:gd name="connsiteX6" fmla="*/ 48693 w 4123202"/>
              <a:gd name="connsiteY6" fmla="*/ 36038 h 1082923"/>
              <a:gd name="connsiteX7" fmla="*/ 58508 w 4123202"/>
              <a:gd name="connsiteY7" fmla="*/ 36038 h 1082923"/>
              <a:gd name="connsiteX8" fmla="*/ 58508 w 4123202"/>
              <a:gd name="connsiteY8" fmla="*/ 43169 h 1082923"/>
              <a:gd name="connsiteX9" fmla="*/ 65901 w 4123202"/>
              <a:gd name="connsiteY9" fmla="*/ 43169 h 1082923"/>
              <a:gd name="connsiteX10" fmla="*/ 65901 w 4123202"/>
              <a:gd name="connsiteY10" fmla="*/ 51701 h 1082923"/>
              <a:gd name="connsiteX11" fmla="*/ 76481 w 4123202"/>
              <a:gd name="connsiteY11" fmla="*/ 51701 h 1082923"/>
              <a:gd name="connsiteX12" fmla="*/ 76481 w 4123202"/>
              <a:gd name="connsiteY12" fmla="*/ 61125 h 1082923"/>
              <a:gd name="connsiteX13" fmla="*/ 91012 w 4123202"/>
              <a:gd name="connsiteY13" fmla="*/ 61125 h 1082923"/>
              <a:gd name="connsiteX14" fmla="*/ 91012 w 4123202"/>
              <a:gd name="connsiteY14" fmla="*/ 67746 h 1082923"/>
              <a:gd name="connsiteX15" fmla="*/ 101974 w 4123202"/>
              <a:gd name="connsiteY15" fmla="*/ 67746 h 1082923"/>
              <a:gd name="connsiteX16" fmla="*/ 101974 w 4123202"/>
              <a:gd name="connsiteY16" fmla="*/ 89267 h 1082923"/>
              <a:gd name="connsiteX17" fmla="*/ 115231 w 4123202"/>
              <a:gd name="connsiteY17" fmla="*/ 89267 h 1082923"/>
              <a:gd name="connsiteX18" fmla="*/ 115231 w 4123202"/>
              <a:gd name="connsiteY18" fmla="*/ 103784 h 1082923"/>
              <a:gd name="connsiteX19" fmla="*/ 125046 w 4123202"/>
              <a:gd name="connsiteY19" fmla="*/ 103784 h 1082923"/>
              <a:gd name="connsiteX20" fmla="*/ 125046 w 4123202"/>
              <a:gd name="connsiteY20" fmla="*/ 110024 h 1082923"/>
              <a:gd name="connsiteX21" fmla="*/ 134479 w 4123202"/>
              <a:gd name="connsiteY21" fmla="*/ 110024 h 1082923"/>
              <a:gd name="connsiteX22" fmla="*/ 134479 w 4123202"/>
              <a:gd name="connsiteY22" fmla="*/ 121485 h 1082923"/>
              <a:gd name="connsiteX23" fmla="*/ 150540 w 4123202"/>
              <a:gd name="connsiteY23" fmla="*/ 121485 h 1082923"/>
              <a:gd name="connsiteX24" fmla="*/ 150540 w 4123202"/>
              <a:gd name="connsiteY24" fmla="*/ 150774 h 1082923"/>
              <a:gd name="connsiteX25" fmla="*/ 163541 w 4123202"/>
              <a:gd name="connsiteY25" fmla="*/ 150774 h 1082923"/>
              <a:gd name="connsiteX26" fmla="*/ 163541 w 4123202"/>
              <a:gd name="connsiteY26" fmla="*/ 156632 h 1082923"/>
              <a:gd name="connsiteX27" fmla="*/ 168640 w 4123202"/>
              <a:gd name="connsiteY27" fmla="*/ 156632 h 1082923"/>
              <a:gd name="connsiteX28" fmla="*/ 168640 w 4123202"/>
              <a:gd name="connsiteY28" fmla="*/ 168475 h 1082923"/>
              <a:gd name="connsiteX29" fmla="*/ 176033 w 4123202"/>
              <a:gd name="connsiteY29" fmla="*/ 168475 h 1082923"/>
              <a:gd name="connsiteX30" fmla="*/ 176033 w 4123202"/>
              <a:gd name="connsiteY30" fmla="*/ 179426 h 1082923"/>
              <a:gd name="connsiteX31" fmla="*/ 182661 w 4123202"/>
              <a:gd name="connsiteY31" fmla="*/ 179426 h 1082923"/>
              <a:gd name="connsiteX32" fmla="*/ 182661 w 4123202"/>
              <a:gd name="connsiteY32" fmla="*/ 188849 h 1082923"/>
              <a:gd name="connsiteX33" fmla="*/ 190182 w 4123202"/>
              <a:gd name="connsiteY33" fmla="*/ 188849 h 1082923"/>
              <a:gd name="connsiteX34" fmla="*/ 190182 w 4123202"/>
              <a:gd name="connsiteY34" fmla="*/ 201329 h 1082923"/>
              <a:gd name="connsiteX35" fmla="*/ 196810 w 4123202"/>
              <a:gd name="connsiteY35" fmla="*/ 201329 h 1082923"/>
              <a:gd name="connsiteX36" fmla="*/ 196810 w 4123202"/>
              <a:gd name="connsiteY36" fmla="*/ 207569 h 1082923"/>
              <a:gd name="connsiteX37" fmla="*/ 205478 w 4123202"/>
              <a:gd name="connsiteY37" fmla="*/ 207569 h 1082923"/>
              <a:gd name="connsiteX38" fmla="*/ 205478 w 4123202"/>
              <a:gd name="connsiteY38" fmla="*/ 226798 h 1082923"/>
              <a:gd name="connsiteX39" fmla="*/ 210959 w 4123202"/>
              <a:gd name="connsiteY39" fmla="*/ 226798 h 1082923"/>
              <a:gd name="connsiteX40" fmla="*/ 210959 w 4123202"/>
              <a:gd name="connsiteY40" fmla="*/ 266401 h 1082923"/>
              <a:gd name="connsiteX41" fmla="*/ 217205 w 4123202"/>
              <a:gd name="connsiteY41" fmla="*/ 266401 h 1082923"/>
              <a:gd name="connsiteX42" fmla="*/ 217205 w 4123202"/>
              <a:gd name="connsiteY42" fmla="*/ 310971 h 1082923"/>
              <a:gd name="connsiteX43" fmla="*/ 223451 w 4123202"/>
              <a:gd name="connsiteY43" fmla="*/ 310971 h 1082923"/>
              <a:gd name="connsiteX44" fmla="*/ 223451 w 4123202"/>
              <a:gd name="connsiteY44" fmla="*/ 376807 h 1082923"/>
              <a:gd name="connsiteX45" fmla="*/ 230972 w 4123202"/>
              <a:gd name="connsiteY45" fmla="*/ 376807 h 1082923"/>
              <a:gd name="connsiteX46" fmla="*/ 230972 w 4123202"/>
              <a:gd name="connsiteY46" fmla="*/ 482884 h 1082923"/>
              <a:gd name="connsiteX47" fmla="*/ 230972 w 4123202"/>
              <a:gd name="connsiteY47" fmla="*/ 497401 h 1082923"/>
              <a:gd name="connsiteX48" fmla="*/ 244993 w 4123202"/>
              <a:gd name="connsiteY48" fmla="*/ 497401 h 1082923"/>
              <a:gd name="connsiteX49" fmla="*/ 244993 w 4123202"/>
              <a:gd name="connsiteY49" fmla="*/ 522870 h 1082923"/>
              <a:gd name="connsiteX50" fmla="*/ 255191 w 4123202"/>
              <a:gd name="connsiteY50" fmla="*/ 522870 h 1082923"/>
              <a:gd name="connsiteX51" fmla="*/ 255191 w 4123202"/>
              <a:gd name="connsiteY51" fmla="*/ 532293 h 1082923"/>
              <a:gd name="connsiteX52" fmla="*/ 260672 w 4123202"/>
              <a:gd name="connsiteY52" fmla="*/ 532293 h 1082923"/>
              <a:gd name="connsiteX53" fmla="*/ 260672 w 4123202"/>
              <a:gd name="connsiteY53" fmla="*/ 539297 h 1082923"/>
              <a:gd name="connsiteX54" fmla="*/ 272909 w 4123202"/>
              <a:gd name="connsiteY54" fmla="*/ 539297 h 1082923"/>
              <a:gd name="connsiteX55" fmla="*/ 272909 w 4123202"/>
              <a:gd name="connsiteY55" fmla="*/ 543627 h 1082923"/>
              <a:gd name="connsiteX56" fmla="*/ 308982 w 4123202"/>
              <a:gd name="connsiteY56" fmla="*/ 543627 h 1082923"/>
              <a:gd name="connsiteX57" fmla="*/ 308982 w 4123202"/>
              <a:gd name="connsiteY57" fmla="*/ 550630 h 1082923"/>
              <a:gd name="connsiteX58" fmla="*/ 325808 w 4123202"/>
              <a:gd name="connsiteY58" fmla="*/ 550630 h 1082923"/>
              <a:gd name="connsiteX59" fmla="*/ 325808 w 4123202"/>
              <a:gd name="connsiteY59" fmla="*/ 554196 h 1082923"/>
              <a:gd name="connsiteX60" fmla="*/ 346203 w 4123202"/>
              <a:gd name="connsiteY60" fmla="*/ 554196 h 1082923"/>
              <a:gd name="connsiteX61" fmla="*/ 346203 w 4123202"/>
              <a:gd name="connsiteY61" fmla="*/ 559290 h 1082923"/>
              <a:gd name="connsiteX62" fmla="*/ 358695 w 4123202"/>
              <a:gd name="connsiteY62" fmla="*/ 559290 h 1082923"/>
              <a:gd name="connsiteX63" fmla="*/ 358695 w 4123202"/>
              <a:gd name="connsiteY63" fmla="*/ 567058 h 1082923"/>
              <a:gd name="connsiteX64" fmla="*/ 373991 w 4123202"/>
              <a:gd name="connsiteY64" fmla="*/ 567058 h 1082923"/>
              <a:gd name="connsiteX65" fmla="*/ 373991 w 4123202"/>
              <a:gd name="connsiteY65" fmla="*/ 594946 h 1082923"/>
              <a:gd name="connsiteX66" fmla="*/ 387757 w 4123202"/>
              <a:gd name="connsiteY66" fmla="*/ 594946 h 1082923"/>
              <a:gd name="connsiteX67" fmla="*/ 387757 w 4123202"/>
              <a:gd name="connsiteY67" fmla="*/ 609463 h 1082923"/>
              <a:gd name="connsiteX68" fmla="*/ 396808 w 4123202"/>
              <a:gd name="connsiteY68" fmla="*/ 609463 h 1082923"/>
              <a:gd name="connsiteX69" fmla="*/ 396808 w 4123202"/>
              <a:gd name="connsiteY69" fmla="*/ 618759 h 1082923"/>
              <a:gd name="connsiteX70" fmla="*/ 416692 w 4123202"/>
              <a:gd name="connsiteY70" fmla="*/ 618759 h 1082923"/>
              <a:gd name="connsiteX71" fmla="*/ 416692 w 4123202"/>
              <a:gd name="connsiteY71" fmla="*/ 624744 h 1082923"/>
              <a:gd name="connsiteX72" fmla="*/ 425360 w 4123202"/>
              <a:gd name="connsiteY72" fmla="*/ 624744 h 1082923"/>
              <a:gd name="connsiteX73" fmla="*/ 425360 w 4123202"/>
              <a:gd name="connsiteY73" fmla="*/ 628564 h 1082923"/>
              <a:gd name="connsiteX74" fmla="*/ 433646 w 4123202"/>
              <a:gd name="connsiteY74" fmla="*/ 628564 h 1082923"/>
              <a:gd name="connsiteX75" fmla="*/ 433646 w 4123202"/>
              <a:gd name="connsiteY75" fmla="*/ 632130 h 1082923"/>
              <a:gd name="connsiteX76" fmla="*/ 452384 w 4123202"/>
              <a:gd name="connsiteY76" fmla="*/ 632130 h 1082923"/>
              <a:gd name="connsiteX77" fmla="*/ 452384 w 4123202"/>
              <a:gd name="connsiteY77" fmla="*/ 636459 h 1082923"/>
              <a:gd name="connsiteX78" fmla="*/ 471631 w 4123202"/>
              <a:gd name="connsiteY78" fmla="*/ 636459 h 1082923"/>
              <a:gd name="connsiteX79" fmla="*/ 471631 w 4123202"/>
              <a:gd name="connsiteY79" fmla="*/ 643081 h 1082923"/>
              <a:gd name="connsiteX80" fmla="*/ 492791 w 4123202"/>
              <a:gd name="connsiteY80" fmla="*/ 643081 h 1082923"/>
              <a:gd name="connsiteX81" fmla="*/ 492791 w 4123202"/>
              <a:gd name="connsiteY81" fmla="*/ 648557 h 1082923"/>
              <a:gd name="connsiteX82" fmla="*/ 509999 w 4123202"/>
              <a:gd name="connsiteY82" fmla="*/ 648557 h 1082923"/>
              <a:gd name="connsiteX83" fmla="*/ 509999 w 4123202"/>
              <a:gd name="connsiteY83" fmla="*/ 654797 h 1082923"/>
              <a:gd name="connsiteX84" fmla="*/ 516372 w 4123202"/>
              <a:gd name="connsiteY84" fmla="*/ 654797 h 1082923"/>
              <a:gd name="connsiteX85" fmla="*/ 516372 w 4123202"/>
              <a:gd name="connsiteY85" fmla="*/ 669696 h 1082923"/>
              <a:gd name="connsiteX86" fmla="*/ 526570 w 4123202"/>
              <a:gd name="connsiteY86" fmla="*/ 669696 h 1082923"/>
              <a:gd name="connsiteX87" fmla="*/ 526570 w 4123202"/>
              <a:gd name="connsiteY87" fmla="*/ 685741 h 1082923"/>
              <a:gd name="connsiteX88" fmla="*/ 543396 w 4123202"/>
              <a:gd name="connsiteY88" fmla="*/ 685741 h 1082923"/>
              <a:gd name="connsiteX89" fmla="*/ 543396 w 4123202"/>
              <a:gd name="connsiteY89" fmla="*/ 694782 h 1082923"/>
              <a:gd name="connsiteX90" fmla="*/ 550024 w 4123202"/>
              <a:gd name="connsiteY90" fmla="*/ 694782 h 1082923"/>
              <a:gd name="connsiteX91" fmla="*/ 550024 w 4123202"/>
              <a:gd name="connsiteY91" fmla="*/ 698730 h 1082923"/>
              <a:gd name="connsiteX92" fmla="*/ 559456 w 4123202"/>
              <a:gd name="connsiteY92" fmla="*/ 698730 h 1082923"/>
              <a:gd name="connsiteX93" fmla="*/ 559456 w 4123202"/>
              <a:gd name="connsiteY93" fmla="*/ 704588 h 1082923"/>
              <a:gd name="connsiteX94" fmla="*/ 673540 w 4123202"/>
              <a:gd name="connsiteY94" fmla="*/ 704588 h 1082923"/>
              <a:gd name="connsiteX95" fmla="*/ 673540 w 4123202"/>
              <a:gd name="connsiteY95" fmla="*/ 711974 h 1082923"/>
              <a:gd name="connsiteX96" fmla="*/ 680933 w 4123202"/>
              <a:gd name="connsiteY96" fmla="*/ 711974 h 1082923"/>
              <a:gd name="connsiteX97" fmla="*/ 680933 w 4123202"/>
              <a:gd name="connsiteY97" fmla="*/ 717449 h 1082923"/>
              <a:gd name="connsiteX98" fmla="*/ 803685 w 4123202"/>
              <a:gd name="connsiteY98" fmla="*/ 717449 h 1082923"/>
              <a:gd name="connsiteX99" fmla="*/ 803685 w 4123202"/>
              <a:gd name="connsiteY99" fmla="*/ 722925 h 1082923"/>
              <a:gd name="connsiteX100" fmla="*/ 812735 w 4123202"/>
              <a:gd name="connsiteY100" fmla="*/ 722925 h 1082923"/>
              <a:gd name="connsiteX101" fmla="*/ 812735 w 4123202"/>
              <a:gd name="connsiteY101" fmla="*/ 726491 h 1082923"/>
              <a:gd name="connsiteX102" fmla="*/ 820128 w 4123202"/>
              <a:gd name="connsiteY102" fmla="*/ 726491 h 1082923"/>
              <a:gd name="connsiteX103" fmla="*/ 820128 w 4123202"/>
              <a:gd name="connsiteY103" fmla="*/ 751577 h 1082923"/>
              <a:gd name="connsiteX104" fmla="*/ 825992 w 4123202"/>
              <a:gd name="connsiteY104" fmla="*/ 751577 h 1082923"/>
              <a:gd name="connsiteX105" fmla="*/ 825992 w 4123202"/>
              <a:gd name="connsiteY105" fmla="*/ 766094 h 1082923"/>
              <a:gd name="connsiteX106" fmla="*/ 831473 w 4123202"/>
              <a:gd name="connsiteY106" fmla="*/ 766094 h 1082923"/>
              <a:gd name="connsiteX107" fmla="*/ 831473 w 4123202"/>
              <a:gd name="connsiteY107" fmla="*/ 770424 h 1082923"/>
              <a:gd name="connsiteX108" fmla="*/ 841288 w 4123202"/>
              <a:gd name="connsiteY108" fmla="*/ 770424 h 1082923"/>
              <a:gd name="connsiteX109" fmla="*/ 841288 w 4123202"/>
              <a:gd name="connsiteY109" fmla="*/ 777046 h 1082923"/>
              <a:gd name="connsiteX110" fmla="*/ 865634 w 4123202"/>
              <a:gd name="connsiteY110" fmla="*/ 777046 h 1082923"/>
              <a:gd name="connsiteX111" fmla="*/ 865634 w 4123202"/>
              <a:gd name="connsiteY111" fmla="*/ 781758 h 1082923"/>
              <a:gd name="connsiteX112" fmla="*/ 962382 w 4123202"/>
              <a:gd name="connsiteY112" fmla="*/ 781758 h 1082923"/>
              <a:gd name="connsiteX113" fmla="*/ 962382 w 4123202"/>
              <a:gd name="connsiteY113" fmla="*/ 787233 h 1082923"/>
              <a:gd name="connsiteX114" fmla="*/ 973472 w 4123202"/>
              <a:gd name="connsiteY114" fmla="*/ 787233 h 1082923"/>
              <a:gd name="connsiteX115" fmla="*/ 973472 w 4123202"/>
              <a:gd name="connsiteY115" fmla="*/ 797421 h 1082923"/>
              <a:gd name="connsiteX116" fmla="*/ 992975 w 4123202"/>
              <a:gd name="connsiteY116" fmla="*/ 797421 h 1082923"/>
              <a:gd name="connsiteX117" fmla="*/ 992975 w 4123202"/>
              <a:gd name="connsiteY117" fmla="*/ 805189 h 1082923"/>
              <a:gd name="connsiteX118" fmla="*/ 1020508 w 4123202"/>
              <a:gd name="connsiteY118" fmla="*/ 805189 h 1082923"/>
              <a:gd name="connsiteX119" fmla="*/ 1020508 w 4123202"/>
              <a:gd name="connsiteY119" fmla="*/ 811428 h 1082923"/>
              <a:gd name="connsiteX120" fmla="*/ 1034912 w 4123202"/>
              <a:gd name="connsiteY120" fmla="*/ 811428 h 1082923"/>
              <a:gd name="connsiteX121" fmla="*/ 1034912 w 4123202"/>
              <a:gd name="connsiteY121" fmla="*/ 817414 h 1082923"/>
              <a:gd name="connsiteX122" fmla="*/ 1114579 w 4123202"/>
              <a:gd name="connsiteY122" fmla="*/ 817414 h 1082923"/>
              <a:gd name="connsiteX123" fmla="*/ 1114579 w 4123202"/>
              <a:gd name="connsiteY123" fmla="*/ 820852 h 1082923"/>
              <a:gd name="connsiteX124" fmla="*/ 1133317 w 4123202"/>
              <a:gd name="connsiteY124" fmla="*/ 820852 h 1082923"/>
              <a:gd name="connsiteX125" fmla="*/ 1133317 w 4123202"/>
              <a:gd name="connsiteY125" fmla="*/ 831421 h 1082923"/>
              <a:gd name="connsiteX126" fmla="*/ 1202022 w 4123202"/>
              <a:gd name="connsiteY126" fmla="*/ 831421 h 1082923"/>
              <a:gd name="connsiteX127" fmla="*/ 1202022 w 4123202"/>
              <a:gd name="connsiteY127" fmla="*/ 847976 h 1082923"/>
              <a:gd name="connsiteX128" fmla="*/ 1256451 w 4123202"/>
              <a:gd name="connsiteY128" fmla="*/ 847976 h 1082923"/>
              <a:gd name="connsiteX129" fmla="*/ 1256451 w 4123202"/>
              <a:gd name="connsiteY129" fmla="*/ 852178 h 1082923"/>
              <a:gd name="connsiteX130" fmla="*/ 1283474 w 4123202"/>
              <a:gd name="connsiteY130" fmla="*/ 852178 h 1082923"/>
              <a:gd name="connsiteX131" fmla="*/ 1283474 w 4123202"/>
              <a:gd name="connsiteY131" fmla="*/ 856508 h 1082923"/>
              <a:gd name="connsiteX132" fmla="*/ 1378310 w 4123202"/>
              <a:gd name="connsiteY132" fmla="*/ 856508 h 1082923"/>
              <a:gd name="connsiteX133" fmla="*/ 1378310 w 4123202"/>
              <a:gd name="connsiteY133" fmla="*/ 862366 h 1082923"/>
              <a:gd name="connsiteX134" fmla="*/ 1435543 w 4123202"/>
              <a:gd name="connsiteY134" fmla="*/ 862366 h 1082923"/>
              <a:gd name="connsiteX135" fmla="*/ 1435543 w 4123202"/>
              <a:gd name="connsiteY135" fmla="*/ 869115 h 1082923"/>
              <a:gd name="connsiteX136" fmla="*/ 1469322 w 4123202"/>
              <a:gd name="connsiteY136" fmla="*/ 869115 h 1082923"/>
              <a:gd name="connsiteX137" fmla="*/ 1469322 w 4123202"/>
              <a:gd name="connsiteY137" fmla="*/ 873317 h 1082923"/>
              <a:gd name="connsiteX138" fmla="*/ 1489717 w 4123202"/>
              <a:gd name="connsiteY138" fmla="*/ 873317 h 1082923"/>
              <a:gd name="connsiteX139" fmla="*/ 1489717 w 4123202"/>
              <a:gd name="connsiteY139" fmla="*/ 878411 h 1082923"/>
              <a:gd name="connsiteX140" fmla="*/ 1592456 w 4123202"/>
              <a:gd name="connsiteY140" fmla="*/ 878411 h 1082923"/>
              <a:gd name="connsiteX141" fmla="*/ 1592456 w 4123202"/>
              <a:gd name="connsiteY141" fmla="*/ 883505 h 1082923"/>
              <a:gd name="connsiteX142" fmla="*/ 1600232 w 4123202"/>
              <a:gd name="connsiteY142" fmla="*/ 883505 h 1082923"/>
              <a:gd name="connsiteX143" fmla="*/ 1600232 w 4123202"/>
              <a:gd name="connsiteY143" fmla="*/ 887834 h 1082923"/>
              <a:gd name="connsiteX144" fmla="*/ 1653131 w 4123202"/>
              <a:gd name="connsiteY144" fmla="*/ 887834 h 1082923"/>
              <a:gd name="connsiteX145" fmla="*/ 1653131 w 4123202"/>
              <a:gd name="connsiteY145" fmla="*/ 898404 h 1082923"/>
              <a:gd name="connsiteX146" fmla="*/ 1668427 w 4123202"/>
              <a:gd name="connsiteY146" fmla="*/ 898404 h 1082923"/>
              <a:gd name="connsiteX147" fmla="*/ 1668427 w 4123202"/>
              <a:gd name="connsiteY147" fmla="*/ 911393 h 1082923"/>
              <a:gd name="connsiteX148" fmla="*/ 1825595 w 4123202"/>
              <a:gd name="connsiteY148" fmla="*/ 911393 h 1082923"/>
              <a:gd name="connsiteX149" fmla="*/ 1825595 w 4123202"/>
              <a:gd name="connsiteY149" fmla="*/ 915722 h 1082923"/>
              <a:gd name="connsiteX150" fmla="*/ 1875817 w 4123202"/>
              <a:gd name="connsiteY150" fmla="*/ 915722 h 1082923"/>
              <a:gd name="connsiteX151" fmla="*/ 1875817 w 4123202"/>
              <a:gd name="connsiteY151" fmla="*/ 922726 h 1082923"/>
              <a:gd name="connsiteX152" fmla="*/ 1934580 w 4123202"/>
              <a:gd name="connsiteY152" fmla="*/ 922726 h 1082923"/>
              <a:gd name="connsiteX153" fmla="*/ 1934580 w 4123202"/>
              <a:gd name="connsiteY153" fmla="*/ 934060 h 1082923"/>
              <a:gd name="connsiteX154" fmla="*/ 1967212 w 4123202"/>
              <a:gd name="connsiteY154" fmla="*/ 934060 h 1082923"/>
              <a:gd name="connsiteX155" fmla="*/ 1967212 w 4123202"/>
              <a:gd name="connsiteY155" fmla="*/ 940681 h 1082923"/>
              <a:gd name="connsiteX156" fmla="*/ 2031838 w 4123202"/>
              <a:gd name="connsiteY156" fmla="*/ 940681 h 1082923"/>
              <a:gd name="connsiteX157" fmla="*/ 2031838 w 4123202"/>
              <a:gd name="connsiteY157" fmla="*/ 948577 h 1082923"/>
              <a:gd name="connsiteX158" fmla="*/ 2063960 w 4123202"/>
              <a:gd name="connsiteY158" fmla="*/ 948577 h 1082923"/>
              <a:gd name="connsiteX159" fmla="*/ 2083972 w 4123202"/>
              <a:gd name="connsiteY159" fmla="*/ 948577 h 1082923"/>
              <a:gd name="connsiteX160" fmla="*/ 2083972 w 4123202"/>
              <a:gd name="connsiteY160" fmla="*/ 955581 h 1082923"/>
              <a:gd name="connsiteX161" fmla="*/ 2099268 w 4123202"/>
              <a:gd name="connsiteY161" fmla="*/ 955581 h 1082923"/>
              <a:gd name="connsiteX162" fmla="*/ 2099268 w 4123202"/>
              <a:gd name="connsiteY162" fmla="*/ 961056 h 1082923"/>
              <a:gd name="connsiteX163" fmla="*/ 2161218 w 4123202"/>
              <a:gd name="connsiteY163" fmla="*/ 961056 h 1082923"/>
              <a:gd name="connsiteX164" fmla="*/ 2161218 w 4123202"/>
              <a:gd name="connsiteY164" fmla="*/ 965768 h 1082923"/>
              <a:gd name="connsiteX165" fmla="*/ 2173709 w 4123202"/>
              <a:gd name="connsiteY165" fmla="*/ 965768 h 1082923"/>
              <a:gd name="connsiteX166" fmla="*/ 2173709 w 4123202"/>
              <a:gd name="connsiteY166" fmla="*/ 974045 h 1082923"/>
              <a:gd name="connsiteX167" fmla="*/ 2207106 w 4123202"/>
              <a:gd name="connsiteY167" fmla="*/ 974045 h 1082923"/>
              <a:gd name="connsiteX168" fmla="*/ 2207106 w 4123202"/>
              <a:gd name="connsiteY168" fmla="*/ 981049 h 1082923"/>
              <a:gd name="connsiteX169" fmla="*/ 2266251 w 4123202"/>
              <a:gd name="connsiteY169" fmla="*/ 981049 h 1082923"/>
              <a:gd name="connsiteX170" fmla="*/ 2266251 w 4123202"/>
              <a:gd name="connsiteY170" fmla="*/ 989326 h 1082923"/>
              <a:gd name="connsiteX171" fmla="*/ 2338016 w 4123202"/>
              <a:gd name="connsiteY171" fmla="*/ 989326 h 1082923"/>
              <a:gd name="connsiteX172" fmla="*/ 2338016 w 4123202"/>
              <a:gd name="connsiteY172" fmla="*/ 995184 h 1082923"/>
              <a:gd name="connsiteX173" fmla="*/ 2390150 w 4123202"/>
              <a:gd name="connsiteY173" fmla="*/ 995184 h 1082923"/>
              <a:gd name="connsiteX174" fmla="*/ 2390150 w 4123202"/>
              <a:gd name="connsiteY174" fmla="*/ 1001424 h 1082923"/>
              <a:gd name="connsiteX175" fmla="*/ 2519912 w 4123202"/>
              <a:gd name="connsiteY175" fmla="*/ 1001424 h 1082923"/>
              <a:gd name="connsiteX176" fmla="*/ 2519912 w 4123202"/>
              <a:gd name="connsiteY176" fmla="*/ 1011229 h 1082923"/>
              <a:gd name="connsiteX177" fmla="*/ 2549357 w 4123202"/>
              <a:gd name="connsiteY177" fmla="*/ 1011229 h 1082923"/>
              <a:gd name="connsiteX178" fmla="*/ 2564654 w 4123202"/>
              <a:gd name="connsiteY178" fmla="*/ 1011229 h 1082923"/>
              <a:gd name="connsiteX179" fmla="*/ 2564654 w 4123202"/>
              <a:gd name="connsiteY179" fmla="*/ 1025746 h 1082923"/>
              <a:gd name="connsiteX180" fmla="*/ 2646870 w 4123202"/>
              <a:gd name="connsiteY180" fmla="*/ 1025746 h 1082923"/>
              <a:gd name="connsiteX181" fmla="*/ 2646870 w 4123202"/>
              <a:gd name="connsiteY181" fmla="*/ 1035934 h 1082923"/>
              <a:gd name="connsiteX182" fmla="*/ 2705378 w 4123202"/>
              <a:gd name="connsiteY182" fmla="*/ 1035934 h 1082923"/>
              <a:gd name="connsiteX183" fmla="*/ 2705378 w 4123202"/>
              <a:gd name="connsiteY183" fmla="*/ 1053507 h 1082923"/>
              <a:gd name="connsiteX184" fmla="*/ 3206709 w 4123202"/>
              <a:gd name="connsiteY184" fmla="*/ 1053507 h 1082923"/>
              <a:gd name="connsiteX185" fmla="*/ 3206709 w 4123202"/>
              <a:gd name="connsiteY185" fmla="*/ 1061020 h 1082923"/>
              <a:gd name="connsiteX186" fmla="*/ 3247117 w 4123202"/>
              <a:gd name="connsiteY186" fmla="*/ 1061020 h 1082923"/>
              <a:gd name="connsiteX187" fmla="*/ 3247117 w 4123202"/>
              <a:gd name="connsiteY187" fmla="*/ 1072354 h 1082923"/>
              <a:gd name="connsiteX188" fmla="*/ 3434494 w 4123202"/>
              <a:gd name="connsiteY188" fmla="*/ 1072354 h 1082923"/>
              <a:gd name="connsiteX189" fmla="*/ 3434494 w 4123202"/>
              <a:gd name="connsiteY189" fmla="*/ 1082923 h 1082923"/>
              <a:gd name="connsiteX190" fmla="*/ 4123203 w 4123202"/>
              <a:gd name="connsiteY190" fmla="*/ 1082923 h 108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4123202" h="1082923">
                <a:moveTo>
                  <a:pt x="0" y="0"/>
                </a:moveTo>
                <a:lnTo>
                  <a:pt x="22817" y="0"/>
                </a:lnTo>
                <a:lnTo>
                  <a:pt x="22817" y="13753"/>
                </a:lnTo>
                <a:lnTo>
                  <a:pt x="36456" y="13753"/>
                </a:lnTo>
                <a:lnTo>
                  <a:pt x="36456" y="21521"/>
                </a:lnTo>
                <a:lnTo>
                  <a:pt x="48693" y="21521"/>
                </a:lnTo>
                <a:lnTo>
                  <a:pt x="48693" y="36038"/>
                </a:lnTo>
                <a:lnTo>
                  <a:pt x="58508" y="36038"/>
                </a:lnTo>
                <a:lnTo>
                  <a:pt x="58508" y="43169"/>
                </a:lnTo>
                <a:lnTo>
                  <a:pt x="65901" y="43169"/>
                </a:lnTo>
                <a:lnTo>
                  <a:pt x="65901" y="51701"/>
                </a:lnTo>
                <a:lnTo>
                  <a:pt x="76481" y="51701"/>
                </a:lnTo>
                <a:lnTo>
                  <a:pt x="76481" y="61125"/>
                </a:lnTo>
                <a:lnTo>
                  <a:pt x="91012" y="61125"/>
                </a:lnTo>
                <a:lnTo>
                  <a:pt x="91012" y="67746"/>
                </a:lnTo>
                <a:lnTo>
                  <a:pt x="101974" y="67746"/>
                </a:lnTo>
                <a:lnTo>
                  <a:pt x="101974" y="89267"/>
                </a:lnTo>
                <a:lnTo>
                  <a:pt x="115231" y="89267"/>
                </a:lnTo>
                <a:lnTo>
                  <a:pt x="115231" y="103784"/>
                </a:lnTo>
                <a:lnTo>
                  <a:pt x="125046" y="103784"/>
                </a:lnTo>
                <a:lnTo>
                  <a:pt x="125046" y="110024"/>
                </a:lnTo>
                <a:lnTo>
                  <a:pt x="134479" y="110024"/>
                </a:lnTo>
                <a:lnTo>
                  <a:pt x="134479" y="121485"/>
                </a:lnTo>
                <a:lnTo>
                  <a:pt x="150540" y="121485"/>
                </a:lnTo>
                <a:lnTo>
                  <a:pt x="150540" y="150774"/>
                </a:lnTo>
                <a:lnTo>
                  <a:pt x="163541" y="150774"/>
                </a:lnTo>
                <a:lnTo>
                  <a:pt x="163541" y="156632"/>
                </a:lnTo>
                <a:lnTo>
                  <a:pt x="168640" y="156632"/>
                </a:lnTo>
                <a:lnTo>
                  <a:pt x="168640" y="168475"/>
                </a:lnTo>
                <a:lnTo>
                  <a:pt x="176033" y="168475"/>
                </a:lnTo>
                <a:lnTo>
                  <a:pt x="176033" y="179426"/>
                </a:lnTo>
                <a:lnTo>
                  <a:pt x="182661" y="179426"/>
                </a:lnTo>
                <a:lnTo>
                  <a:pt x="182661" y="188849"/>
                </a:lnTo>
                <a:lnTo>
                  <a:pt x="190182" y="188849"/>
                </a:lnTo>
                <a:lnTo>
                  <a:pt x="190182" y="201329"/>
                </a:lnTo>
                <a:lnTo>
                  <a:pt x="196810" y="201329"/>
                </a:lnTo>
                <a:lnTo>
                  <a:pt x="196810" y="207569"/>
                </a:lnTo>
                <a:lnTo>
                  <a:pt x="205478" y="207569"/>
                </a:lnTo>
                <a:lnTo>
                  <a:pt x="205478" y="226798"/>
                </a:lnTo>
                <a:lnTo>
                  <a:pt x="210959" y="226798"/>
                </a:lnTo>
                <a:lnTo>
                  <a:pt x="210959" y="266401"/>
                </a:lnTo>
                <a:lnTo>
                  <a:pt x="217205" y="266401"/>
                </a:lnTo>
                <a:lnTo>
                  <a:pt x="217205" y="310971"/>
                </a:lnTo>
                <a:lnTo>
                  <a:pt x="223451" y="310971"/>
                </a:lnTo>
                <a:lnTo>
                  <a:pt x="223451" y="376807"/>
                </a:lnTo>
                <a:lnTo>
                  <a:pt x="230972" y="376807"/>
                </a:lnTo>
                <a:lnTo>
                  <a:pt x="230972" y="482884"/>
                </a:lnTo>
                <a:lnTo>
                  <a:pt x="230972" y="497401"/>
                </a:lnTo>
                <a:lnTo>
                  <a:pt x="244993" y="497401"/>
                </a:lnTo>
                <a:lnTo>
                  <a:pt x="244993" y="522870"/>
                </a:lnTo>
                <a:lnTo>
                  <a:pt x="255191" y="522870"/>
                </a:lnTo>
                <a:lnTo>
                  <a:pt x="255191" y="532293"/>
                </a:lnTo>
                <a:lnTo>
                  <a:pt x="260672" y="532293"/>
                </a:lnTo>
                <a:lnTo>
                  <a:pt x="260672" y="539297"/>
                </a:lnTo>
                <a:lnTo>
                  <a:pt x="272909" y="539297"/>
                </a:lnTo>
                <a:lnTo>
                  <a:pt x="272909" y="543627"/>
                </a:lnTo>
                <a:lnTo>
                  <a:pt x="308982" y="543627"/>
                </a:lnTo>
                <a:lnTo>
                  <a:pt x="308982" y="550630"/>
                </a:lnTo>
                <a:lnTo>
                  <a:pt x="325808" y="550630"/>
                </a:lnTo>
                <a:lnTo>
                  <a:pt x="325808" y="554196"/>
                </a:lnTo>
                <a:lnTo>
                  <a:pt x="346203" y="554196"/>
                </a:lnTo>
                <a:lnTo>
                  <a:pt x="346203" y="559290"/>
                </a:lnTo>
                <a:lnTo>
                  <a:pt x="358695" y="559290"/>
                </a:lnTo>
                <a:lnTo>
                  <a:pt x="358695" y="567058"/>
                </a:lnTo>
                <a:lnTo>
                  <a:pt x="373991" y="567058"/>
                </a:lnTo>
                <a:lnTo>
                  <a:pt x="373991" y="594946"/>
                </a:lnTo>
                <a:lnTo>
                  <a:pt x="387757" y="594946"/>
                </a:lnTo>
                <a:lnTo>
                  <a:pt x="387757" y="609463"/>
                </a:lnTo>
                <a:lnTo>
                  <a:pt x="396808" y="609463"/>
                </a:lnTo>
                <a:lnTo>
                  <a:pt x="396808" y="618759"/>
                </a:lnTo>
                <a:lnTo>
                  <a:pt x="416692" y="618759"/>
                </a:lnTo>
                <a:lnTo>
                  <a:pt x="416692" y="624744"/>
                </a:lnTo>
                <a:lnTo>
                  <a:pt x="425360" y="624744"/>
                </a:lnTo>
                <a:lnTo>
                  <a:pt x="425360" y="628564"/>
                </a:lnTo>
                <a:lnTo>
                  <a:pt x="433646" y="628564"/>
                </a:lnTo>
                <a:lnTo>
                  <a:pt x="433646" y="632130"/>
                </a:lnTo>
                <a:lnTo>
                  <a:pt x="452384" y="632130"/>
                </a:lnTo>
                <a:lnTo>
                  <a:pt x="452384" y="636459"/>
                </a:lnTo>
                <a:lnTo>
                  <a:pt x="471631" y="636459"/>
                </a:lnTo>
                <a:lnTo>
                  <a:pt x="471631" y="643081"/>
                </a:lnTo>
                <a:lnTo>
                  <a:pt x="492791" y="643081"/>
                </a:lnTo>
                <a:lnTo>
                  <a:pt x="492791" y="648557"/>
                </a:lnTo>
                <a:lnTo>
                  <a:pt x="509999" y="648557"/>
                </a:lnTo>
                <a:lnTo>
                  <a:pt x="509999" y="654797"/>
                </a:lnTo>
                <a:lnTo>
                  <a:pt x="516372" y="654797"/>
                </a:lnTo>
                <a:lnTo>
                  <a:pt x="516372" y="669696"/>
                </a:lnTo>
                <a:lnTo>
                  <a:pt x="526570" y="669696"/>
                </a:lnTo>
                <a:lnTo>
                  <a:pt x="526570" y="685741"/>
                </a:lnTo>
                <a:lnTo>
                  <a:pt x="543396" y="685741"/>
                </a:lnTo>
                <a:lnTo>
                  <a:pt x="543396" y="694782"/>
                </a:lnTo>
                <a:lnTo>
                  <a:pt x="550024" y="694782"/>
                </a:lnTo>
                <a:lnTo>
                  <a:pt x="550024" y="698730"/>
                </a:lnTo>
                <a:lnTo>
                  <a:pt x="559456" y="698730"/>
                </a:lnTo>
                <a:lnTo>
                  <a:pt x="559456" y="704588"/>
                </a:lnTo>
                <a:lnTo>
                  <a:pt x="673540" y="704588"/>
                </a:lnTo>
                <a:lnTo>
                  <a:pt x="673540" y="711974"/>
                </a:lnTo>
                <a:lnTo>
                  <a:pt x="680933" y="711974"/>
                </a:lnTo>
                <a:lnTo>
                  <a:pt x="680933" y="717449"/>
                </a:lnTo>
                <a:lnTo>
                  <a:pt x="803685" y="717449"/>
                </a:lnTo>
                <a:lnTo>
                  <a:pt x="803685" y="722925"/>
                </a:lnTo>
                <a:lnTo>
                  <a:pt x="812735" y="722925"/>
                </a:lnTo>
                <a:lnTo>
                  <a:pt x="812735" y="726491"/>
                </a:lnTo>
                <a:lnTo>
                  <a:pt x="820128" y="726491"/>
                </a:lnTo>
                <a:lnTo>
                  <a:pt x="820128" y="751577"/>
                </a:lnTo>
                <a:lnTo>
                  <a:pt x="825992" y="751577"/>
                </a:lnTo>
                <a:lnTo>
                  <a:pt x="825992" y="766094"/>
                </a:lnTo>
                <a:lnTo>
                  <a:pt x="831473" y="766094"/>
                </a:lnTo>
                <a:lnTo>
                  <a:pt x="831473" y="770424"/>
                </a:lnTo>
                <a:lnTo>
                  <a:pt x="841288" y="770424"/>
                </a:lnTo>
                <a:lnTo>
                  <a:pt x="841288" y="777046"/>
                </a:lnTo>
                <a:lnTo>
                  <a:pt x="865634" y="777046"/>
                </a:lnTo>
                <a:lnTo>
                  <a:pt x="865634" y="781758"/>
                </a:lnTo>
                <a:lnTo>
                  <a:pt x="962382" y="781758"/>
                </a:lnTo>
                <a:lnTo>
                  <a:pt x="962382" y="787233"/>
                </a:lnTo>
                <a:lnTo>
                  <a:pt x="973472" y="787233"/>
                </a:lnTo>
                <a:lnTo>
                  <a:pt x="973472" y="797421"/>
                </a:lnTo>
                <a:lnTo>
                  <a:pt x="992975" y="797421"/>
                </a:lnTo>
                <a:lnTo>
                  <a:pt x="992975" y="805189"/>
                </a:lnTo>
                <a:lnTo>
                  <a:pt x="1020508" y="805189"/>
                </a:lnTo>
                <a:lnTo>
                  <a:pt x="1020508" y="811428"/>
                </a:lnTo>
                <a:lnTo>
                  <a:pt x="1034912" y="811428"/>
                </a:lnTo>
                <a:lnTo>
                  <a:pt x="1034912" y="817414"/>
                </a:lnTo>
                <a:lnTo>
                  <a:pt x="1114579" y="817414"/>
                </a:lnTo>
                <a:lnTo>
                  <a:pt x="1114579" y="820852"/>
                </a:lnTo>
                <a:lnTo>
                  <a:pt x="1133317" y="820852"/>
                </a:lnTo>
                <a:lnTo>
                  <a:pt x="1133317" y="831421"/>
                </a:lnTo>
                <a:lnTo>
                  <a:pt x="1202022" y="831421"/>
                </a:lnTo>
                <a:lnTo>
                  <a:pt x="1202022" y="847976"/>
                </a:lnTo>
                <a:lnTo>
                  <a:pt x="1256451" y="847976"/>
                </a:lnTo>
                <a:lnTo>
                  <a:pt x="1256451" y="852178"/>
                </a:lnTo>
                <a:lnTo>
                  <a:pt x="1283474" y="852178"/>
                </a:lnTo>
                <a:lnTo>
                  <a:pt x="1283474" y="856508"/>
                </a:lnTo>
                <a:lnTo>
                  <a:pt x="1378310" y="856508"/>
                </a:lnTo>
                <a:lnTo>
                  <a:pt x="1378310" y="862366"/>
                </a:lnTo>
                <a:lnTo>
                  <a:pt x="1435543" y="862366"/>
                </a:lnTo>
                <a:lnTo>
                  <a:pt x="1435543" y="869115"/>
                </a:lnTo>
                <a:lnTo>
                  <a:pt x="1469322" y="869115"/>
                </a:lnTo>
                <a:lnTo>
                  <a:pt x="1469322" y="873317"/>
                </a:lnTo>
                <a:lnTo>
                  <a:pt x="1489717" y="873317"/>
                </a:lnTo>
                <a:lnTo>
                  <a:pt x="1489717" y="878411"/>
                </a:lnTo>
                <a:lnTo>
                  <a:pt x="1592456" y="878411"/>
                </a:lnTo>
                <a:lnTo>
                  <a:pt x="1592456" y="883505"/>
                </a:lnTo>
                <a:lnTo>
                  <a:pt x="1600232" y="883505"/>
                </a:lnTo>
                <a:lnTo>
                  <a:pt x="1600232" y="887834"/>
                </a:lnTo>
                <a:lnTo>
                  <a:pt x="1653131" y="887834"/>
                </a:lnTo>
                <a:lnTo>
                  <a:pt x="1653131" y="898404"/>
                </a:lnTo>
                <a:lnTo>
                  <a:pt x="1668427" y="898404"/>
                </a:lnTo>
                <a:lnTo>
                  <a:pt x="1668427" y="911393"/>
                </a:lnTo>
                <a:lnTo>
                  <a:pt x="1825595" y="911393"/>
                </a:lnTo>
                <a:lnTo>
                  <a:pt x="1825595" y="915722"/>
                </a:lnTo>
                <a:lnTo>
                  <a:pt x="1875817" y="915722"/>
                </a:lnTo>
                <a:lnTo>
                  <a:pt x="1875817" y="922726"/>
                </a:lnTo>
                <a:lnTo>
                  <a:pt x="1934580" y="922726"/>
                </a:lnTo>
                <a:lnTo>
                  <a:pt x="1934580" y="934060"/>
                </a:lnTo>
                <a:lnTo>
                  <a:pt x="1967212" y="934060"/>
                </a:lnTo>
                <a:lnTo>
                  <a:pt x="1967212" y="940681"/>
                </a:lnTo>
                <a:lnTo>
                  <a:pt x="2031838" y="940681"/>
                </a:lnTo>
                <a:lnTo>
                  <a:pt x="2031838" y="948577"/>
                </a:lnTo>
                <a:lnTo>
                  <a:pt x="2063960" y="948577"/>
                </a:lnTo>
                <a:lnTo>
                  <a:pt x="2083972" y="948577"/>
                </a:lnTo>
                <a:lnTo>
                  <a:pt x="2083972" y="955581"/>
                </a:lnTo>
                <a:lnTo>
                  <a:pt x="2099268" y="955581"/>
                </a:lnTo>
                <a:lnTo>
                  <a:pt x="2099268" y="961056"/>
                </a:lnTo>
                <a:lnTo>
                  <a:pt x="2161218" y="961056"/>
                </a:lnTo>
                <a:lnTo>
                  <a:pt x="2161218" y="965768"/>
                </a:lnTo>
                <a:lnTo>
                  <a:pt x="2173709" y="965768"/>
                </a:lnTo>
                <a:lnTo>
                  <a:pt x="2173709" y="974045"/>
                </a:lnTo>
                <a:lnTo>
                  <a:pt x="2207106" y="974045"/>
                </a:lnTo>
                <a:lnTo>
                  <a:pt x="2207106" y="981049"/>
                </a:lnTo>
                <a:lnTo>
                  <a:pt x="2266251" y="981049"/>
                </a:lnTo>
                <a:lnTo>
                  <a:pt x="2266251" y="989326"/>
                </a:lnTo>
                <a:lnTo>
                  <a:pt x="2338016" y="989326"/>
                </a:lnTo>
                <a:lnTo>
                  <a:pt x="2338016" y="995184"/>
                </a:lnTo>
                <a:lnTo>
                  <a:pt x="2390150" y="995184"/>
                </a:lnTo>
                <a:lnTo>
                  <a:pt x="2390150" y="1001424"/>
                </a:lnTo>
                <a:lnTo>
                  <a:pt x="2519912" y="1001424"/>
                </a:lnTo>
                <a:lnTo>
                  <a:pt x="2519912" y="1011229"/>
                </a:lnTo>
                <a:lnTo>
                  <a:pt x="2549357" y="1011229"/>
                </a:lnTo>
                <a:lnTo>
                  <a:pt x="2564654" y="1011229"/>
                </a:lnTo>
                <a:lnTo>
                  <a:pt x="2564654" y="1025746"/>
                </a:lnTo>
                <a:lnTo>
                  <a:pt x="2646870" y="1025746"/>
                </a:lnTo>
                <a:lnTo>
                  <a:pt x="2646870" y="1035934"/>
                </a:lnTo>
                <a:lnTo>
                  <a:pt x="2705378" y="1035934"/>
                </a:lnTo>
                <a:lnTo>
                  <a:pt x="2705378" y="1053507"/>
                </a:lnTo>
                <a:lnTo>
                  <a:pt x="3206709" y="1053507"/>
                </a:lnTo>
                <a:lnTo>
                  <a:pt x="3206709" y="1061020"/>
                </a:lnTo>
                <a:lnTo>
                  <a:pt x="3247117" y="1061020"/>
                </a:lnTo>
                <a:lnTo>
                  <a:pt x="3247117" y="1072354"/>
                </a:lnTo>
                <a:lnTo>
                  <a:pt x="3434494" y="1072354"/>
                </a:lnTo>
                <a:lnTo>
                  <a:pt x="3434494" y="1082923"/>
                </a:lnTo>
                <a:lnTo>
                  <a:pt x="4123203" y="1082923"/>
                </a:lnTo>
              </a:path>
            </a:pathLst>
          </a:custGeom>
          <a:noFill/>
          <a:ln w="12700" cap="flat">
            <a:solidFill>
              <a:srgbClr val="33D6F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nvGrpSpPr>
          <p:cNvPr id="202" name="Group 201">
            <a:extLst>
              <a:ext uri="{FF2B5EF4-FFF2-40B4-BE49-F238E27FC236}">
                <a16:creationId xmlns:a16="http://schemas.microsoft.com/office/drawing/2014/main" id="{EB1C8E2E-3748-C720-9CD7-CC344315E927}"/>
              </a:ext>
            </a:extLst>
          </p:cNvPr>
          <p:cNvGrpSpPr/>
          <p:nvPr/>
        </p:nvGrpSpPr>
        <p:grpSpPr>
          <a:xfrm>
            <a:off x="2543391" y="5363777"/>
            <a:ext cx="7706592" cy="184666"/>
            <a:chOff x="2541803" y="5614082"/>
            <a:chExt cx="7706592" cy="184666"/>
          </a:xfrm>
        </p:grpSpPr>
        <p:sp>
          <p:nvSpPr>
            <p:cNvPr id="203" name="Rectangle 66">
              <a:extLst>
                <a:ext uri="{FF2B5EF4-FFF2-40B4-BE49-F238E27FC236}">
                  <a16:creationId xmlns:a16="http://schemas.microsoft.com/office/drawing/2014/main" id="{3D427933-5FEC-0463-D8D8-CD611E07D977}"/>
                </a:ext>
              </a:extLst>
            </p:cNvPr>
            <p:cNvSpPr>
              <a:spLocks noChangeArrowheads="1"/>
            </p:cNvSpPr>
            <p:nvPr/>
          </p:nvSpPr>
          <p:spPr bwMode="auto">
            <a:xfrm>
              <a:off x="2541803" y="561408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355</a:t>
              </a:r>
            </a:p>
          </p:txBody>
        </p:sp>
        <p:sp>
          <p:nvSpPr>
            <p:cNvPr id="204" name="Rectangle 66">
              <a:extLst>
                <a:ext uri="{FF2B5EF4-FFF2-40B4-BE49-F238E27FC236}">
                  <a16:creationId xmlns:a16="http://schemas.microsoft.com/office/drawing/2014/main" id="{8DC02135-E545-CEAD-B42C-5E710671A5D7}"/>
                </a:ext>
              </a:extLst>
            </p:cNvPr>
            <p:cNvSpPr>
              <a:spLocks noChangeArrowheads="1"/>
            </p:cNvSpPr>
            <p:nvPr/>
          </p:nvSpPr>
          <p:spPr bwMode="auto">
            <a:xfrm>
              <a:off x="8359127" y="5614082"/>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49</a:t>
              </a:r>
            </a:p>
          </p:txBody>
        </p:sp>
        <p:sp>
          <p:nvSpPr>
            <p:cNvPr id="205" name="Rectangle 66">
              <a:extLst>
                <a:ext uri="{FF2B5EF4-FFF2-40B4-BE49-F238E27FC236}">
                  <a16:creationId xmlns:a16="http://schemas.microsoft.com/office/drawing/2014/main" id="{39A63030-0AC9-98F6-038C-9466E1453006}"/>
                </a:ext>
              </a:extLst>
            </p:cNvPr>
            <p:cNvSpPr>
              <a:spLocks noChangeArrowheads="1"/>
            </p:cNvSpPr>
            <p:nvPr/>
          </p:nvSpPr>
          <p:spPr bwMode="auto">
            <a:xfrm>
              <a:off x="2982214" y="561408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221</a:t>
              </a:r>
            </a:p>
          </p:txBody>
        </p:sp>
        <p:sp>
          <p:nvSpPr>
            <p:cNvPr id="206" name="Rectangle 66">
              <a:extLst>
                <a:ext uri="{FF2B5EF4-FFF2-40B4-BE49-F238E27FC236}">
                  <a16:creationId xmlns:a16="http://schemas.microsoft.com/office/drawing/2014/main" id="{91F5FDD2-A691-7200-7246-4FDA1B2072AC}"/>
                </a:ext>
              </a:extLst>
            </p:cNvPr>
            <p:cNvSpPr>
              <a:spLocks noChangeArrowheads="1"/>
            </p:cNvSpPr>
            <p:nvPr/>
          </p:nvSpPr>
          <p:spPr bwMode="auto">
            <a:xfrm>
              <a:off x="3428392" y="561408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188</a:t>
              </a:r>
            </a:p>
          </p:txBody>
        </p:sp>
        <p:sp>
          <p:nvSpPr>
            <p:cNvPr id="207" name="Rectangle 66">
              <a:extLst>
                <a:ext uri="{FF2B5EF4-FFF2-40B4-BE49-F238E27FC236}">
                  <a16:creationId xmlns:a16="http://schemas.microsoft.com/office/drawing/2014/main" id="{EF22570C-733E-FBD2-BDE8-7E5CAD161517}"/>
                </a:ext>
              </a:extLst>
            </p:cNvPr>
            <p:cNvSpPr>
              <a:spLocks noChangeArrowheads="1"/>
            </p:cNvSpPr>
            <p:nvPr/>
          </p:nvSpPr>
          <p:spPr bwMode="auto">
            <a:xfrm>
              <a:off x="3874573" y="561408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165</a:t>
              </a:r>
            </a:p>
          </p:txBody>
        </p:sp>
        <p:sp>
          <p:nvSpPr>
            <p:cNvPr id="208" name="Rectangle 66">
              <a:extLst>
                <a:ext uri="{FF2B5EF4-FFF2-40B4-BE49-F238E27FC236}">
                  <a16:creationId xmlns:a16="http://schemas.microsoft.com/office/drawing/2014/main" id="{7D7AAFAD-9271-5E38-BCD8-B03207B18753}"/>
                </a:ext>
              </a:extLst>
            </p:cNvPr>
            <p:cNvSpPr>
              <a:spLocks noChangeArrowheads="1"/>
            </p:cNvSpPr>
            <p:nvPr/>
          </p:nvSpPr>
          <p:spPr bwMode="auto">
            <a:xfrm>
              <a:off x="4320752" y="561408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144</a:t>
              </a:r>
            </a:p>
          </p:txBody>
        </p:sp>
        <p:sp>
          <p:nvSpPr>
            <p:cNvPr id="209" name="Rectangle 66">
              <a:extLst>
                <a:ext uri="{FF2B5EF4-FFF2-40B4-BE49-F238E27FC236}">
                  <a16:creationId xmlns:a16="http://schemas.microsoft.com/office/drawing/2014/main" id="{5B6A13D2-8B09-BC2B-0EAA-4B532E2C4C91}"/>
                </a:ext>
              </a:extLst>
            </p:cNvPr>
            <p:cNvSpPr>
              <a:spLocks noChangeArrowheads="1"/>
            </p:cNvSpPr>
            <p:nvPr/>
          </p:nvSpPr>
          <p:spPr bwMode="auto">
            <a:xfrm>
              <a:off x="4755404" y="561408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130</a:t>
              </a:r>
            </a:p>
          </p:txBody>
        </p:sp>
        <p:sp>
          <p:nvSpPr>
            <p:cNvPr id="210" name="Rectangle 66">
              <a:extLst>
                <a:ext uri="{FF2B5EF4-FFF2-40B4-BE49-F238E27FC236}">
                  <a16:creationId xmlns:a16="http://schemas.microsoft.com/office/drawing/2014/main" id="{80A5A299-5DA9-49A5-496C-50C377680585}"/>
                </a:ext>
              </a:extLst>
            </p:cNvPr>
            <p:cNvSpPr>
              <a:spLocks noChangeArrowheads="1"/>
            </p:cNvSpPr>
            <p:nvPr/>
          </p:nvSpPr>
          <p:spPr bwMode="auto">
            <a:xfrm>
              <a:off x="5201586" y="561408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123</a:t>
              </a:r>
            </a:p>
          </p:txBody>
        </p:sp>
        <p:sp>
          <p:nvSpPr>
            <p:cNvPr id="211" name="Rectangle 66">
              <a:extLst>
                <a:ext uri="{FF2B5EF4-FFF2-40B4-BE49-F238E27FC236}">
                  <a16:creationId xmlns:a16="http://schemas.microsoft.com/office/drawing/2014/main" id="{B4BF7AE5-381E-4026-8C89-331B15F5B93F}"/>
                </a:ext>
              </a:extLst>
            </p:cNvPr>
            <p:cNvSpPr>
              <a:spLocks noChangeArrowheads="1"/>
            </p:cNvSpPr>
            <p:nvPr/>
          </p:nvSpPr>
          <p:spPr bwMode="auto">
            <a:xfrm>
              <a:off x="5647763" y="561408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108</a:t>
              </a:r>
            </a:p>
          </p:txBody>
        </p:sp>
        <p:sp>
          <p:nvSpPr>
            <p:cNvPr id="212" name="Rectangle 66">
              <a:extLst>
                <a:ext uri="{FF2B5EF4-FFF2-40B4-BE49-F238E27FC236}">
                  <a16:creationId xmlns:a16="http://schemas.microsoft.com/office/drawing/2014/main" id="{2C1879AE-6516-D053-5890-325EF13CAC62}"/>
                </a:ext>
              </a:extLst>
            </p:cNvPr>
            <p:cNvSpPr>
              <a:spLocks noChangeArrowheads="1"/>
            </p:cNvSpPr>
            <p:nvPr/>
          </p:nvSpPr>
          <p:spPr bwMode="auto">
            <a:xfrm>
              <a:off x="6134011" y="5614082"/>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92</a:t>
              </a:r>
            </a:p>
          </p:txBody>
        </p:sp>
        <p:sp>
          <p:nvSpPr>
            <p:cNvPr id="213" name="Rectangle 66">
              <a:extLst>
                <a:ext uri="{FF2B5EF4-FFF2-40B4-BE49-F238E27FC236}">
                  <a16:creationId xmlns:a16="http://schemas.microsoft.com/office/drawing/2014/main" id="{025E5F89-9E37-1B52-AC59-5730EF45CC42}"/>
                </a:ext>
              </a:extLst>
            </p:cNvPr>
            <p:cNvSpPr>
              <a:spLocks noChangeArrowheads="1"/>
            </p:cNvSpPr>
            <p:nvPr/>
          </p:nvSpPr>
          <p:spPr bwMode="auto">
            <a:xfrm>
              <a:off x="6580193" y="5614082"/>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82</a:t>
              </a:r>
            </a:p>
          </p:txBody>
        </p:sp>
        <p:sp>
          <p:nvSpPr>
            <p:cNvPr id="214" name="Rectangle 66">
              <a:extLst>
                <a:ext uri="{FF2B5EF4-FFF2-40B4-BE49-F238E27FC236}">
                  <a16:creationId xmlns:a16="http://schemas.microsoft.com/office/drawing/2014/main" id="{A5EEB68C-F818-25F4-84A6-B435B99FC9BF}"/>
                </a:ext>
              </a:extLst>
            </p:cNvPr>
            <p:cNvSpPr>
              <a:spLocks noChangeArrowheads="1"/>
            </p:cNvSpPr>
            <p:nvPr/>
          </p:nvSpPr>
          <p:spPr bwMode="auto">
            <a:xfrm>
              <a:off x="7026370" y="5614082"/>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70</a:t>
              </a:r>
            </a:p>
          </p:txBody>
        </p:sp>
        <p:sp>
          <p:nvSpPr>
            <p:cNvPr id="215" name="Rectangle 66">
              <a:extLst>
                <a:ext uri="{FF2B5EF4-FFF2-40B4-BE49-F238E27FC236}">
                  <a16:creationId xmlns:a16="http://schemas.microsoft.com/office/drawing/2014/main" id="{046B869E-A390-4E83-B8A0-78C0C8DC1453}"/>
                </a:ext>
              </a:extLst>
            </p:cNvPr>
            <p:cNvSpPr>
              <a:spLocks noChangeArrowheads="1"/>
            </p:cNvSpPr>
            <p:nvPr/>
          </p:nvSpPr>
          <p:spPr bwMode="auto">
            <a:xfrm>
              <a:off x="7466779" y="5614082"/>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53</a:t>
              </a:r>
            </a:p>
          </p:txBody>
        </p:sp>
        <p:sp>
          <p:nvSpPr>
            <p:cNvPr id="216" name="Rectangle 66">
              <a:extLst>
                <a:ext uri="{FF2B5EF4-FFF2-40B4-BE49-F238E27FC236}">
                  <a16:creationId xmlns:a16="http://schemas.microsoft.com/office/drawing/2014/main" id="{C4DC503C-574B-167F-6B0C-EE671CF020D8}"/>
                </a:ext>
              </a:extLst>
            </p:cNvPr>
            <p:cNvSpPr>
              <a:spLocks noChangeArrowheads="1"/>
            </p:cNvSpPr>
            <p:nvPr/>
          </p:nvSpPr>
          <p:spPr bwMode="auto">
            <a:xfrm>
              <a:off x="7907192" y="5614082"/>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49</a:t>
              </a:r>
            </a:p>
          </p:txBody>
        </p:sp>
        <p:sp>
          <p:nvSpPr>
            <p:cNvPr id="217" name="Rectangle 66">
              <a:extLst>
                <a:ext uri="{FF2B5EF4-FFF2-40B4-BE49-F238E27FC236}">
                  <a16:creationId xmlns:a16="http://schemas.microsoft.com/office/drawing/2014/main" id="{BE36889B-F2A9-AA45-B926-11C90FFF9AAB}"/>
                </a:ext>
              </a:extLst>
            </p:cNvPr>
            <p:cNvSpPr>
              <a:spLocks noChangeArrowheads="1"/>
            </p:cNvSpPr>
            <p:nvPr/>
          </p:nvSpPr>
          <p:spPr bwMode="auto">
            <a:xfrm>
              <a:off x="10168245" y="5614082"/>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0</a:t>
              </a:r>
            </a:p>
          </p:txBody>
        </p:sp>
        <p:sp>
          <p:nvSpPr>
            <p:cNvPr id="218" name="Rectangle 66">
              <a:extLst>
                <a:ext uri="{FF2B5EF4-FFF2-40B4-BE49-F238E27FC236}">
                  <a16:creationId xmlns:a16="http://schemas.microsoft.com/office/drawing/2014/main" id="{19052EA6-EB69-0BAA-1EAB-2E22186F27D6}"/>
                </a:ext>
              </a:extLst>
            </p:cNvPr>
            <p:cNvSpPr>
              <a:spLocks noChangeArrowheads="1"/>
            </p:cNvSpPr>
            <p:nvPr/>
          </p:nvSpPr>
          <p:spPr bwMode="auto">
            <a:xfrm>
              <a:off x="8795413" y="5614082"/>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43</a:t>
              </a:r>
            </a:p>
          </p:txBody>
        </p:sp>
        <p:sp>
          <p:nvSpPr>
            <p:cNvPr id="219" name="Rectangle 66">
              <a:extLst>
                <a:ext uri="{FF2B5EF4-FFF2-40B4-BE49-F238E27FC236}">
                  <a16:creationId xmlns:a16="http://schemas.microsoft.com/office/drawing/2014/main" id="{D5AE60DC-3C2C-6EEA-D2C3-6A411A9C437D}"/>
                </a:ext>
              </a:extLst>
            </p:cNvPr>
            <p:cNvSpPr>
              <a:spLocks noChangeArrowheads="1"/>
            </p:cNvSpPr>
            <p:nvPr/>
          </p:nvSpPr>
          <p:spPr bwMode="auto">
            <a:xfrm>
              <a:off x="9235822" y="5614082"/>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23</a:t>
              </a:r>
            </a:p>
          </p:txBody>
        </p:sp>
        <p:sp>
          <p:nvSpPr>
            <p:cNvPr id="220" name="Rectangle 66">
              <a:extLst>
                <a:ext uri="{FF2B5EF4-FFF2-40B4-BE49-F238E27FC236}">
                  <a16:creationId xmlns:a16="http://schemas.microsoft.com/office/drawing/2014/main" id="{E7BFD089-0BB5-2DBE-0281-714F6A6A0CFA}"/>
                </a:ext>
              </a:extLst>
            </p:cNvPr>
            <p:cNvSpPr>
              <a:spLocks noChangeArrowheads="1"/>
            </p:cNvSpPr>
            <p:nvPr/>
          </p:nvSpPr>
          <p:spPr bwMode="auto">
            <a:xfrm>
              <a:off x="9716309" y="5614082"/>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3</a:t>
              </a:r>
            </a:p>
          </p:txBody>
        </p:sp>
      </p:grpSp>
      <p:grpSp>
        <p:nvGrpSpPr>
          <p:cNvPr id="221" name="Group 220">
            <a:extLst>
              <a:ext uri="{FF2B5EF4-FFF2-40B4-BE49-F238E27FC236}">
                <a16:creationId xmlns:a16="http://schemas.microsoft.com/office/drawing/2014/main" id="{A7CA240F-193E-5FA2-057A-0DF9BD3DDD21}"/>
              </a:ext>
            </a:extLst>
          </p:cNvPr>
          <p:cNvGrpSpPr/>
          <p:nvPr/>
        </p:nvGrpSpPr>
        <p:grpSpPr>
          <a:xfrm>
            <a:off x="2543393" y="5563954"/>
            <a:ext cx="7706588" cy="184666"/>
            <a:chOff x="2541805" y="5858709"/>
            <a:chExt cx="7706588" cy="184666"/>
          </a:xfrm>
        </p:grpSpPr>
        <p:sp>
          <p:nvSpPr>
            <p:cNvPr id="222" name="Rectangle 66">
              <a:extLst>
                <a:ext uri="{FF2B5EF4-FFF2-40B4-BE49-F238E27FC236}">
                  <a16:creationId xmlns:a16="http://schemas.microsoft.com/office/drawing/2014/main" id="{6A89F99F-1330-0B5E-298E-84DE35034FC3}"/>
                </a:ext>
              </a:extLst>
            </p:cNvPr>
            <p:cNvSpPr>
              <a:spLocks noChangeArrowheads="1"/>
            </p:cNvSpPr>
            <p:nvPr/>
          </p:nvSpPr>
          <p:spPr bwMode="auto">
            <a:xfrm>
              <a:off x="2541805" y="5858709"/>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359</a:t>
              </a:r>
            </a:p>
          </p:txBody>
        </p:sp>
        <p:sp>
          <p:nvSpPr>
            <p:cNvPr id="223" name="Rectangle 66">
              <a:extLst>
                <a:ext uri="{FF2B5EF4-FFF2-40B4-BE49-F238E27FC236}">
                  <a16:creationId xmlns:a16="http://schemas.microsoft.com/office/drawing/2014/main" id="{598C2E33-2CE8-F353-206E-B9BBF04CECC2}"/>
                </a:ext>
              </a:extLst>
            </p:cNvPr>
            <p:cNvSpPr>
              <a:spLocks noChangeArrowheads="1"/>
            </p:cNvSpPr>
            <p:nvPr/>
          </p:nvSpPr>
          <p:spPr bwMode="auto">
            <a:xfrm>
              <a:off x="8359126" y="5858709"/>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39</a:t>
              </a:r>
            </a:p>
          </p:txBody>
        </p:sp>
        <p:sp>
          <p:nvSpPr>
            <p:cNvPr id="224" name="Rectangle 66">
              <a:extLst>
                <a:ext uri="{FF2B5EF4-FFF2-40B4-BE49-F238E27FC236}">
                  <a16:creationId xmlns:a16="http://schemas.microsoft.com/office/drawing/2014/main" id="{87FA93B4-EB88-367C-6027-F681D4006380}"/>
                </a:ext>
              </a:extLst>
            </p:cNvPr>
            <p:cNvSpPr>
              <a:spLocks noChangeArrowheads="1"/>
            </p:cNvSpPr>
            <p:nvPr/>
          </p:nvSpPr>
          <p:spPr bwMode="auto">
            <a:xfrm>
              <a:off x="2982219" y="5858709"/>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194</a:t>
              </a:r>
            </a:p>
          </p:txBody>
        </p:sp>
        <p:sp>
          <p:nvSpPr>
            <p:cNvPr id="225" name="Rectangle 66">
              <a:extLst>
                <a:ext uri="{FF2B5EF4-FFF2-40B4-BE49-F238E27FC236}">
                  <a16:creationId xmlns:a16="http://schemas.microsoft.com/office/drawing/2014/main" id="{9301221C-7E40-642B-33DD-5F62A3B6FD8B}"/>
                </a:ext>
              </a:extLst>
            </p:cNvPr>
            <p:cNvSpPr>
              <a:spLocks noChangeArrowheads="1"/>
            </p:cNvSpPr>
            <p:nvPr/>
          </p:nvSpPr>
          <p:spPr bwMode="auto">
            <a:xfrm>
              <a:off x="3428400" y="5858709"/>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152</a:t>
              </a:r>
            </a:p>
          </p:txBody>
        </p:sp>
        <p:sp>
          <p:nvSpPr>
            <p:cNvPr id="226" name="Rectangle 66">
              <a:extLst>
                <a:ext uri="{FF2B5EF4-FFF2-40B4-BE49-F238E27FC236}">
                  <a16:creationId xmlns:a16="http://schemas.microsoft.com/office/drawing/2014/main" id="{C17FEB71-3EB0-77DD-890E-68196C509DA3}"/>
                </a:ext>
              </a:extLst>
            </p:cNvPr>
            <p:cNvSpPr>
              <a:spLocks noChangeArrowheads="1"/>
            </p:cNvSpPr>
            <p:nvPr/>
          </p:nvSpPr>
          <p:spPr bwMode="auto">
            <a:xfrm>
              <a:off x="3874577" y="5858709"/>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128</a:t>
              </a:r>
            </a:p>
          </p:txBody>
        </p:sp>
        <p:sp>
          <p:nvSpPr>
            <p:cNvPr id="227" name="Rectangle 66">
              <a:extLst>
                <a:ext uri="{FF2B5EF4-FFF2-40B4-BE49-F238E27FC236}">
                  <a16:creationId xmlns:a16="http://schemas.microsoft.com/office/drawing/2014/main" id="{8F41CB2A-3ADD-2374-A4AC-9081BDDDB4F8}"/>
                </a:ext>
              </a:extLst>
            </p:cNvPr>
            <p:cNvSpPr>
              <a:spLocks noChangeArrowheads="1"/>
            </p:cNvSpPr>
            <p:nvPr/>
          </p:nvSpPr>
          <p:spPr bwMode="auto">
            <a:xfrm>
              <a:off x="4320755" y="5858709"/>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116</a:t>
              </a:r>
            </a:p>
          </p:txBody>
        </p:sp>
        <p:sp>
          <p:nvSpPr>
            <p:cNvPr id="228" name="Rectangle 66">
              <a:extLst>
                <a:ext uri="{FF2B5EF4-FFF2-40B4-BE49-F238E27FC236}">
                  <a16:creationId xmlns:a16="http://schemas.microsoft.com/office/drawing/2014/main" id="{F9DE3E26-423A-1887-1E4D-70DEE03F2F00}"/>
                </a:ext>
              </a:extLst>
            </p:cNvPr>
            <p:cNvSpPr>
              <a:spLocks noChangeArrowheads="1"/>
            </p:cNvSpPr>
            <p:nvPr/>
          </p:nvSpPr>
          <p:spPr bwMode="auto">
            <a:xfrm>
              <a:off x="4755404" y="5858709"/>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109</a:t>
              </a:r>
            </a:p>
          </p:txBody>
        </p:sp>
        <p:sp>
          <p:nvSpPr>
            <p:cNvPr id="229" name="Rectangle 66">
              <a:extLst>
                <a:ext uri="{FF2B5EF4-FFF2-40B4-BE49-F238E27FC236}">
                  <a16:creationId xmlns:a16="http://schemas.microsoft.com/office/drawing/2014/main" id="{E4B94973-69A3-DDE7-E467-795FECAECE2F}"/>
                </a:ext>
              </a:extLst>
            </p:cNvPr>
            <p:cNvSpPr>
              <a:spLocks noChangeArrowheads="1"/>
            </p:cNvSpPr>
            <p:nvPr/>
          </p:nvSpPr>
          <p:spPr bwMode="auto">
            <a:xfrm>
              <a:off x="5201586" y="5858709"/>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101</a:t>
              </a:r>
            </a:p>
          </p:txBody>
        </p:sp>
        <p:sp>
          <p:nvSpPr>
            <p:cNvPr id="230" name="Rectangle 66">
              <a:extLst>
                <a:ext uri="{FF2B5EF4-FFF2-40B4-BE49-F238E27FC236}">
                  <a16:creationId xmlns:a16="http://schemas.microsoft.com/office/drawing/2014/main" id="{CA8EC830-7B4F-27ED-4D36-8FC1FDD8BE24}"/>
                </a:ext>
              </a:extLst>
            </p:cNvPr>
            <p:cNvSpPr>
              <a:spLocks noChangeArrowheads="1"/>
            </p:cNvSpPr>
            <p:nvPr/>
          </p:nvSpPr>
          <p:spPr bwMode="auto">
            <a:xfrm>
              <a:off x="5687838" y="5858709"/>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89</a:t>
              </a:r>
            </a:p>
          </p:txBody>
        </p:sp>
        <p:sp>
          <p:nvSpPr>
            <p:cNvPr id="231" name="Rectangle 66">
              <a:extLst>
                <a:ext uri="{FF2B5EF4-FFF2-40B4-BE49-F238E27FC236}">
                  <a16:creationId xmlns:a16="http://schemas.microsoft.com/office/drawing/2014/main" id="{25C83EC2-7FC0-59C4-E5B9-E8D30116345D}"/>
                </a:ext>
              </a:extLst>
            </p:cNvPr>
            <p:cNvSpPr>
              <a:spLocks noChangeArrowheads="1"/>
            </p:cNvSpPr>
            <p:nvPr/>
          </p:nvSpPr>
          <p:spPr bwMode="auto">
            <a:xfrm>
              <a:off x="6134015" y="5858709"/>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76</a:t>
              </a:r>
            </a:p>
          </p:txBody>
        </p:sp>
        <p:sp>
          <p:nvSpPr>
            <p:cNvPr id="232" name="Rectangle 66">
              <a:extLst>
                <a:ext uri="{FF2B5EF4-FFF2-40B4-BE49-F238E27FC236}">
                  <a16:creationId xmlns:a16="http://schemas.microsoft.com/office/drawing/2014/main" id="{944441CB-C216-040B-5CF8-4D1B3435984E}"/>
                </a:ext>
              </a:extLst>
            </p:cNvPr>
            <p:cNvSpPr>
              <a:spLocks noChangeArrowheads="1"/>
            </p:cNvSpPr>
            <p:nvPr/>
          </p:nvSpPr>
          <p:spPr bwMode="auto">
            <a:xfrm>
              <a:off x="6580193" y="5858709"/>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68</a:t>
              </a:r>
            </a:p>
          </p:txBody>
        </p:sp>
        <p:sp>
          <p:nvSpPr>
            <p:cNvPr id="233" name="Rectangle 66">
              <a:extLst>
                <a:ext uri="{FF2B5EF4-FFF2-40B4-BE49-F238E27FC236}">
                  <a16:creationId xmlns:a16="http://schemas.microsoft.com/office/drawing/2014/main" id="{ABF900BF-9498-38E2-594C-2F0FC4875A6C}"/>
                </a:ext>
              </a:extLst>
            </p:cNvPr>
            <p:cNvSpPr>
              <a:spLocks noChangeArrowheads="1"/>
            </p:cNvSpPr>
            <p:nvPr/>
          </p:nvSpPr>
          <p:spPr bwMode="auto">
            <a:xfrm>
              <a:off x="7026370" y="5858709"/>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56</a:t>
              </a:r>
            </a:p>
          </p:txBody>
        </p:sp>
        <p:sp>
          <p:nvSpPr>
            <p:cNvPr id="234" name="Rectangle 66">
              <a:extLst>
                <a:ext uri="{FF2B5EF4-FFF2-40B4-BE49-F238E27FC236}">
                  <a16:creationId xmlns:a16="http://schemas.microsoft.com/office/drawing/2014/main" id="{CB753474-450A-7510-0B92-26C829862EB0}"/>
                </a:ext>
              </a:extLst>
            </p:cNvPr>
            <p:cNvSpPr>
              <a:spLocks noChangeArrowheads="1"/>
            </p:cNvSpPr>
            <p:nvPr/>
          </p:nvSpPr>
          <p:spPr bwMode="auto">
            <a:xfrm>
              <a:off x="7466779" y="5858709"/>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44</a:t>
              </a:r>
            </a:p>
          </p:txBody>
        </p:sp>
        <p:sp>
          <p:nvSpPr>
            <p:cNvPr id="235" name="Rectangle 66">
              <a:extLst>
                <a:ext uri="{FF2B5EF4-FFF2-40B4-BE49-F238E27FC236}">
                  <a16:creationId xmlns:a16="http://schemas.microsoft.com/office/drawing/2014/main" id="{21A31506-722F-1986-1B8C-3827CC4DCEA9}"/>
                </a:ext>
              </a:extLst>
            </p:cNvPr>
            <p:cNvSpPr>
              <a:spLocks noChangeArrowheads="1"/>
            </p:cNvSpPr>
            <p:nvPr/>
          </p:nvSpPr>
          <p:spPr bwMode="auto">
            <a:xfrm>
              <a:off x="7907194" y="5858709"/>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41</a:t>
              </a:r>
            </a:p>
          </p:txBody>
        </p:sp>
        <p:sp>
          <p:nvSpPr>
            <p:cNvPr id="236" name="Rectangle 66">
              <a:extLst>
                <a:ext uri="{FF2B5EF4-FFF2-40B4-BE49-F238E27FC236}">
                  <a16:creationId xmlns:a16="http://schemas.microsoft.com/office/drawing/2014/main" id="{858BC336-2066-D8CC-6322-8457D562D5E4}"/>
                </a:ext>
              </a:extLst>
            </p:cNvPr>
            <p:cNvSpPr>
              <a:spLocks noChangeArrowheads="1"/>
            </p:cNvSpPr>
            <p:nvPr/>
          </p:nvSpPr>
          <p:spPr bwMode="auto">
            <a:xfrm>
              <a:off x="10168243" y="5858709"/>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0</a:t>
              </a:r>
            </a:p>
          </p:txBody>
        </p:sp>
        <p:sp>
          <p:nvSpPr>
            <p:cNvPr id="237" name="Rectangle 66">
              <a:extLst>
                <a:ext uri="{FF2B5EF4-FFF2-40B4-BE49-F238E27FC236}">
                  <a16:creationId xmlns:a16="http://schemas.microsoft.com/office/drawing/2014/main" id="{B88D0BFD-D4D6-275D-1819-EC3462C66DC8}"/>
                </a:ext>
              </a:extLst>
            </p:cNvPr>
            <p:cNvSpPr>
              <a:spLocks noChangeArrowheads="1"/>
            </p:cNvSpPr>
            <p:nvPr/>
          </p:nvSpPr>
          <p:spPr bwMode="auto">
            <a:xfrm>
              <a:off x="8795413" y="5858709"/>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35</a:t>
              </a:r>
            </a:p>
          </p:txBody>
        </p:sp>
        <p:sp>
          <p:nvSpPr>
            <p:cNvPr id="238" name="Rectangle 66">
              <a:extLst>
                <a:ext uri="{FF2B5EF4-FFF2-40B4-BE49-F238E27FC236}">
                  <a16:creationId xmlns:a16="http://schemas.microsoft.com/office/drawing/2014/main" id="{325ED07E-5358-4FA8-83F0-6FCE8766CFDF}"/>
                </a:ext>
              </a:extLst>
            </p:cNvPr>
            <p:cNvSpPr>
              <a:spLocks noChangeArrowheads="1"/>
            </p:cNvSpPr>
            <p:nvPr/>
          </p:nvSpPr>
          <p:spPr bwMode="auto">
            <a:xfrm>
              <a:off x="9235822" y="5858709"/>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17</a:t>
              </a:r>
            </a:p>
          </p:txBody>
        </p:sp>
        <p:sp>
          <p:nvSpPr>
            <p:cNvPr id="239" name="Rectangle 66">
              <a:extLst>
                <a:ext uri="{FF2B5EF4-FFF2-40B4-BE49-F238E27FC236}">
                  <a16:creationId xmlns:a16="http://schemas.microsoft.com/office/drawing/2014/main" id="{8231A07A-3735-3A8E-89F2-E6800D817863}"/>
                </a:ext>
              </a:extLst>
            </p:cNvPr>
            <p:cNvSpPr>
              <a:spLocks noChangeArrowheads="1"/>
            </p:cNvSpPr>
            <p:nvPr/>
          </p:nvSpPr>
          <p:spPr bwMode="auto">
            <a:xfrm>
              <a:off x="9716311" y="5858709"/>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3</a:t>
              </a:r>
            </a:p>
          </p:txBody>
        </p:sp>
      </p:grpSp>
      <p:sp>
        <p:nvSpPr>
          <p:cNvPr id="241" name="Freeform 870">
            <a:extLst>
              <a:ext uri="{FF2B5EF4-FFF2-40B4-BE49-F238E27FC236}">
                <a16:creationId xmlns:a16="http://schemas.microsoft.com/office/drawing/2014/main" id="{12F0AFD1-CFB2-8AA7-6357-FD0C4E6D4D45}"/>
              </a:ext>
            </a:extLst>
          </p:cNvPr>
          <p:cNvSpPr/>
          <p:nvPr/>
        </p:nvSpPr>
        <p:spPr>
          <a:xfrm flipH="1">
            <a:off x="7928897" y="3694279"/>
            <a:ext cx="50757" cy="906912"/>
          </a:xfrm>
          <a:custGeom>
            <a:avLst/>
            <a:gdLst>
              <a:gd name="connsiteX0" fmla="*/ 0 w 12747"/>
              <a:gd name="connsiteY0" fmla="*/ 2000514 h 2000514"/>
              <a:gd name="connsiteX1" fmla="*/ 0 w 12747"/>
              <a:gd name="connsiteY1" fmla="*/ 0 h 2000514"/>
            </a:gdLst>
            <a:ahLst/>
            <a:cxnLst>
              <a:cxn ang="0">
                <a:pos x="connsiteX0" y="connsiteY0"/>
              </a:cxn>
              <a:cxn ang="0">
                <a:pos x="connsiteX1" y="connsiteY1"/>
              </a:cxn>
            </a:cxnLst>
            <a:rect l="l" t="t" r="r" b="b"/>
            <a:pathLst>
              <a:path w="12747" h="2000514">
                <a:moveTo>
                  <a:pt x="0" y="2000514"/>
                </a:moveTo>
                <a:lnTo>
                  <a:pt x="0" y="0"/>
                </a:lnTo>
              </a:path>
            </a:pathLst>
          </a:custGeom>
          <a:ln w="12700" cap="flat">
            <a:solidFill>
              <a:srgbClr val="433F3F"/>
            </a:solidFill>
            <a:prstDash val="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42" name="Rectangle 241">
            <a:extLst>
              <a:ext uri="{FF2B5EF4-FFF2-40B4-BE49-F238E27FC236}">
                <a16:creationId xmlns:a16="http://schemas.microsoft.com/office/drawing/2014/main" id="{C2225936-5650-59D6-692B-3399BC388AB0}"/>
              </a:ext>
            </a:extLst>
          </p:cNvPr>
          <p:cNvSpPr>
            <a:spLocks noChangeArrowheads="1"/>
          </p:cNvSpPr>
          <p:nvPr/>
        </p:nvSpPr>
        <p:spPr bwMode="auto">
          <a:xfrm>
            <a:off x="8001381" y="3281935"/>
            <a:ext cx="1899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t>31%</a:t>
            </a:r>
            <a:b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(95% CI, 25</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Arial" panose="020B0604020202020204" pitchFamily="34" charset="0"/>
              </a:rPr>
              <a:t>–</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36)</a:t>
            </a:r>
          </a:p>
        </p:txBody>
      </p:sp>
      <p:sp>
        <p:nvSpPr>
          <p:cNvPr id="243" name="Rectangle 66">
            <a:extLst>
              <a:ext uri="{FF2B5EF4-FFF2-40B4-BE49-F238E27FC236}">
                <a16:creationId xmlns:a16="http://schemas.microsoft.com/office/drawing/2014/main" id="{E8863975-732F-487F-EEC4-A287ED2B903B}"/>
              </a:ext>
            </a:extLst>
          </p:cNvPr>
          <p:cNvSpPr>
            <a:spLocks noChangeArrowheads="1"/>
          </p:cNvSpPr>
          <p:nvPr/>
        </p:nvSpPr>
        <p:spPr bwMode="auto">
          <a:xfrm>
            <a:off x="8072916" y="3939357"/>
            <a:ext cx="1769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t>27% </a:t>
            </a:r>
            <a:b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(95% CI, 22</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Arial" panose="020B0604020202020204" pitchFamily="34" charset="0"/>
              </a:rPr>
              <a:t>–</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32)</a:t>
            </a:r>
          </a:p>
        </p:txBody>
      </p:sp>
      <p:graphicFrame>
        <p:nvGraphicFramePr>
          <p:cNvPr id="244" name="Table 243">
            <a:extLst>
              <a:ext uri="{FF2B5EF4-FFF2-40B4-BE49-F238E27FC236}">
                <a16:creationId xmlns:a16="http://schemas.microsoft.com/office/drawing/2014/main" id="{2F9E96A2-4F44-8A54-2ED0-D02A5B785C0F}"/>
              </a:ext>
            </a:extLst>
          </p:cNvPr>
          <p:cNvGraphicFramePr>
            <a:graphicFrameLocks noGrp="1"/>
          </p:cNvGraphicFramePr>
          <p:nvPr>
            <p:extLst>
              <p:ext uri="{D42A27DB-BD31-4B8C-83A1-F6EECF244321}">
                <p14:modId xmlns:p14="http://schemas.microsoft.com/office/powerpoint/2010/main" val="2567040052"/>
              </p:ext>
            </p:extLst>
          </p:nvPr>
        </p:nvGraphicFramePr>
        <p:xfrm>
          <a:off x="6973125" y="1027857"/>
          <a:ext cx="3439885" cy="1360624"/>
        </p:xfrm>
        <a:graphic>
          <a:graphicData uri="http://schemas.openxmlformats.org/drawingml/2006/table">
            <a:tbl>
              <a:tblPr firstRow="1">
                <a:tableStyleId>{69012ECD-51FC-41F1-AA8D-1B2483CD663E}</a:tableStyleId>
              </a:tblPr>
              <a:tblGrid>
                <a:gridCol w="979715">
                  <a:extLst>
                    <a:ext uri="{9D8B030D-6E8A-4147-A177-3AD203B41FA5}">
                      <a16:colId xmlns:a16="http://schemas.microsoft.com/office/drawing/2014/main" val="20000"/>
                    </a:ext>
                  </a:extLst>
                </a:gridCol>
                <a:gridCol w="1230085">
                  <a:extLst>
                    <a:ext uri="{9D8B030D-6E8A-4147-A177-3AD203B41FA5}">
                      <a16:colId xmlns:a16="http://schemas.microsoft.com/office/drawing/2014/main" val="20001"/>
                    </a:ext>
                  </a:extLst>
                </a:gridCol>
                <a:gridCol w="1230085">
                  <a:extLst>
                    <a:ext uri="{9D8B030D-6E8A-4147-A177-3AD203B41FA5}">
                      <a16:colId xmlns:a16="http://schemas.microsoft.com/office/drawing/2014/main" val="20002"/>
                    </a:ext>
                  </a:extLst>
                </a:gridCol>
              </a:tblGrid>
              <a:tr h="404269">
                <a:tc>
                  <a:txBody>
                    <a:bodyPr/>
                    <a:lstStyle/>
                    <a:p>
                      <a:pPr algn="ctr">
                        <a:lnSpc>
                          <a:spcPct val="80000"/>
                        </a:lnSpc>
                      </a:pPr>
                      <a:endParaRPr lang="en-GB" sz="14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80000"/>
                        </a:lnSpc>
                        <a:spcBef>
                          <a:spcPts val="0"/>
                        </a:spcBef>
                        <a:spcAft>
                          <a:spcPts val="200"/>
                        </a:spcAft>
                        <a:tabLst/>
                      </a:pPr>
                      <a:r>
                        <a:rPr lang="en-GB" sz="1400" b="1" i="0" u="none" strike="noStrike" kern="1200" cap="none" spc="0" normalizeH="0" baseline="0" dirty="0">
                          <a:solidFill>
                            <a:schemeClr val="tx1">
                              <a:lumMod val="100000"/>
                            </a:schemeClr>
                          </a:solidFill>
                          <a:latin typeface="Trebuchet MS" panose="020B0603020202020204" pitchFamily="34" charset="0"/>
                          <a:ea typeface="+mn-ea"/>
                          <a:cs typeface="+mn-cs"/>
                        </a:rPr>
                        <a:t>NIVO + RELA</a:t>
                      </a:r>
                      <a:br>
                        <a:rPr lang="en-GB" sz="1400" b="1" i="0" u="none" strike="noStrike" kern="1200" cap="none" spc="0" normalizeH="0" baseline="0" dirty="0">
                          <a:solidFill>
                            <a:schemeClr val="tx1">
                              <a:lumMod val="100000"/>
                            </a:schemeClr>
                          </a:solidFill>
                          <a:latin typeface="Trebuchet MS" panose="020B0603020202020204" pitchFamily="34" charset="0"/>
                          <a:ea typeface="+mn-ea"/>
                          <a:cs typeface="+mn-cs"/>
                        </a:rPr>
                      </a:br>
                      <a:r>
                        <a:rPr lang="en-GB" sz="1400" b="1" i="0" u="none" strike="noStrike" kern="1200" cap="none" spc="0" normalizeH="0" baseline="0" dirty="0">
                          <a:solidFill>
                            <a:schemeClr val="tx1">
                              <a:lumMod val="100000"/>
                            </a:schemeClr>
                          </a:solidFill>
                          <a:latin typeface="Trebuchet MS" panose="020B0603020202020204" pitchFamily="34" charset="0"/>
                          <a:ea typeface="+mn-ea"/>
                          <a:cs typeface="+mn-cs"/>
                        </a:rPr>
                        <a:t>(n = 355)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D6F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80000"/>
                        </a:lnSpc>
                        <a:spcBef>
                          <a:spcPts val="0"/>
                        </a:spcBef>
                        <a:spcAft>
                          <a:spcPts val="200"/>
                        </a:spcAft>
                        <a:tabLst/>
                      </a:pPr>
                      <a:r>
                        <a:rPr lang="en-GB" sz="1400" b="1" dirty="0">
                          <a:solidFill>
                            <a:srgbClr val="443534"/>
                          </a:solidFill>
                          <a:latin typeface="+mn-lt"/>
                        </a:rPr>
                        <a:t>NIVO </a:t>
                      </a:r>
                      <a:br>
                        <a:rPr lang="en-GB" sz="1400" b="1" dirty="0">
                          <a:solidFill>
                            <a:srgbClr val="443534"/>
                          </a:solidFill>
                          <a:latin typeface="+mn-lt"/>
                        </a:rPr>
                      </a:br>
                      <a:r>
                        <a:rPr lang="en-GB" sz="1400" b="1" dirty="0">
                          <a:solidFill>
                            <a:srgbClr val="443534"/>
                          </a:solidFill>
                          <a:latin typeface="+mn-lt"/>
                        </a:rPr>
                        <a:t>(n = 359)</a:t>
                      </a:r>
                      <a:endParaRPr lang="en-GB" sz="1400" b="1" dirty="0">
                        <a:solidFill>
                          <a:srgbClr val="443534"/>
                        </a:solidFill>
                        <a:latin typeface="+mn-lt"/>
                        <a:ea typeface="MS Mincho"/>
                        <a:cs typeface="ArialM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CE9B"/>
                    </a:solidFill>
                  </a:tcPr>
                </a:tc>
                <a:extLst>
                  <a:ext uri="{0D108BD9-81ED-4DB2-BD59-A6C34878D82A}">
                    <a16:rowId xmlns:a16="http://schemas.microsoft.com/office/drawing/2014/main" val="10000"/>
                  </a:ext>
                </a:extLst>
              </a:tr>
              <a:tr h="258506">
                <a:tc>
                  <a: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sz="1400" b="0" i="0" u="none" strike="noStrike" kern="1200" cap="none" spc="0" normalizeH="0" baseline="0" noProof="0" dirty="0">
                          <a:ln>
                            <a:noFill/>
                          </a:ln>
                          <a:solidFill>
                            <a:srgbClr val="433F3F"/>
                          </a:solidFill>
                          <a:effectLst/>
                          <a:uLnTx/>
                          <a:uFillTx/>
                          <a:latin typeface="+mn-lt"/>
                          <a:ea typeface="+mn-ea"/>
                          <a:cs typeface="Calibri" panose="020F0502020204030204" pitchFamily="34" charset="0"/>
                        </a:rPr>
                        <a:t>mPFS, mo</a:t>
                      </a:r>
                    </a:p>
                  </a:txBody>
                  <a:tcPr marL="0" marR="0" marT="0" marB="126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0" kern="1200" dirty="0">
                          <a:solidFill>
                            <a:srgbClr val="433F3F"/>
                          </a:solidFill>
                          <a:effectLst/>
                          <a:latin typeface="+mn-lt"/>
                          <a:ea typeface="+mn-ea"/>
                          <a:cs typeface="+mn-cs"/>
                        </a:rPr>
                        <a:t>10.2</a:t>
                      </a:r>
                      <a:endParaRPr lang="en-GB" sz="1400" b="0" dirty="0">
                        <a:solidFill>
                          <a:srgbClr val="433F3F"/>
                        </a:solidFill>
                        <a:latin typeface="+mn-lt"/>
                      </a:endParaRPr>
                    </a:p>
                  </a:txBody>
                  <a:tcPr marL="0" marR="0" marT="0" marB="126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0" kern="1200" dirty="0">
                          <a:solidFill>
                            <a:srgbClr val="433F3F"/>
                          </a:solidFill>
                          <a:effectLst/>
                          <a:latin typeface="+mn-lt"/>
                          <a:ea typeface="+mn-ea"/>
                          <a:cs typeface="+mn-cs"/>
                        </a:rPr>
                        <a:t>4.6</a:t>
                      </a:r>
                      <a:endParaRPr lang="en-GB" sz="1400" b="0" dirty="0">
                        <a:solidFill>
                          <a:srgbClr val="433F3F"/>
                        </a:solidFill>
                        <a:latin typeface="+mn-lt"/>
                      </a:endParaRPr>
                    </a:p>
                  </a:txBody>
                  <a:tcPr marL="0" marR="0" marT="0" marB="126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8506">
                <a:tc>
                  <a:txBody>
                    <a:bodyPr/>
                    <a:lstStyle/>
                    <a:p>
                      <a:pPr marL="0" indent="0" algn="l">
                        <a:lnSpc>
                          <a:spcPct val="100000"/>
                        </a:lnSpc>
                      </a:pPr>
                      <a:r>
                        <a:rPr lang="en-US" sz="1400" b="0" baseline="0" dirty="0">
                          <a:solidFill>
                            <a:srgbClr val="433F3F"/>
                          </a:solidFill>
                          <a:latin typeface="+mn-lt"/>
                        </a:rPr>
                        <a:t>(95% CI)</a:t>
                      </a:r>
                      <a:endParaRPr lang="en-GB" sz="1400" b="0" dirty="0">
                        <a:solidFill>
                          <a:srgbClr val="433F3F"/>
                        </a:solidFill>
                        <a:latin typeface="+mn-lt"/>
                      </a:endParaRPr>
                    </a:p>
                  </a:txBody>
                  <a:tcPr marL="0" marR="0" marT="0" marB="126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0" kern="1200" dirty="0">
                          <a:solidFill>
                            <a:srgbClr val="433F3F"/>
                          </a:solidFill>
                          <a:effectLst/>
                          <a:latin typeface="+mn-lt"/>
                          <a:ea typeface="+mn-ea"/>
                          <a:cs typeface="+mn-cs"/>
                        </a:rPr>
                        <a:t>(6.5</a:t>
                      </a:r>
                      <a:r>
                        <a:rPr lang="en-US" sz="1400" b="0" kern="1200" dirty="0">
                          <a:solidFill>
                            <a:srgbClr val="433F3F"/>
                          </a:solidFill>
                          <a:effectLst/>
                          <a:latin typeface="+mn-lt"/>
                          <a:ea typeface="+mn-ea"/>
                          <a:cs typeface="Arial" panose="020B0604020202020204" pitchFamily="34" charset="0"/>
                        </a:rPr>
                        <a:t>–</a:t>
                      </a:r>
                      <a:r>
                        <a:rPr lang="en-US" sz="1400" b="0" kern="1200" dirty="0">
                          <a:solidFill>
                            <a:srgbClr val="433F3F"/>
                          </a:solidFill>
                          <a:effectLst/>
                          <a:latin typeface="+mn-lt"/>
                          <a:ea typeface="+mn-ea"/>
                          <a:cs typeface="+mn-cs"/>
                        </a:rPr>
                        <a:t>14.8)</a:t>
                      </a:r>
                    </a:p>
                  </a:txBody>
                  <a:tcPr marL="0" marR="0" marT="0" marB="10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sz="1400" b="0" dirty="0">
                          <a:solidFill>
                            <a:srgbClr val="433F3F"/>
                          </a:solidFill>
                          <a:latin typeface="+mn-lt"/>
                        </a:rPr>
                        <a:t>(3.5</a:t>
                      </a:r>
                      <a:r>
                        <a:rPr lang="en-GB" sz="1400" b="0" dirty="0">
                          <a:solidFill>
                            <a:srgbClr val="433F3F"/>
                          </a:solidFill>
                          <a:latin typeface="+mn-lt"/>
                          <a:cs typeface="Arial" panose="020B0604020202020204" pitchFamily="34" charset="0"/>
                        </a:rPr>
                        <a:t>–</a:t>
                      </a:r>
                      <a:r>
                        <a:rPr lang="en-GB" sz="1400" b="0" dirty="0">
                          <a:solidFill>
                            <a:srgbClr val="433F3F"/>
                          </a:solidFill>
                          <a:latin typeface="+mn-lt"/>
                        </a:rPr>
                        <a:t>6.5)</a:t>
                      </a:r>
                    </a:p>
                  </a:txBody>
                  <a:tcPr marL="0" marR="0" marT="0" marB="10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1993178"/>
                  </a:ext>
                </a:extLst>
              </a:tr>
              <a:tr h="355349">
                <a:tc>
                  <a:txBody>
                    <a:bodyPr/>
                    <a:lstStyle/>
                    <a:p>
                      <a:pPr algn="l">
                        <a:lnSpc>
                          <a:spcPct val="100000"/>
                        </a:lnSpc>
                      </a:pPr>
                      <a:r>
                        <a:rPr lang="en-GB" sz="1400" b="0" dirty="0">
                          <a:solidFill>
                            <a:srgbClr val="433F3F"/>
                          </a:solidFill>
                          <a:latin typeface="+mn-lt"/>
                        </a:rPr>
                        <a:t>HR (95% CI)</a:t>
                      </a:r>
                    </a:p>
                  </a:txBody>
                  <a:tcPr marL="0" marR="0" marT="0" marB="126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a:lnSpc>
                          <a:spcPct val="100000"/>
                        </a:lnSpc>
                      </a:pPr>
                      <a:r>
                        <a:rPr lang="en-US" sz="1400" b="0" kern="1200" dirty="0">
                          <a:solidFill>
                            <a:srgbClr val="433F3F"/>
                          </a:solidFill>
                          <a:effectLst/>
                          <a:latin typeface="+mn-lt"/>
                          <a:ea typeface="+mn-ea"/>
                          <a:cs typeface="+mn-cs"/>
                        </a:rPr>
                        <a:t>0.81 (0.67</a:t>
                      </a:r>
                      <a:r>
                        <a:rPr lang="en-US" sz="1400" b="0" kern="1200" dirty="0">
                          <a:solidFill>
                            <a:srgbClr val="433F3F"/>
                          </a:solidFill>
                          <a:effectLst/>
                          <a:latin typeface="+mn-lt"/>
                          <a:ea typeface="+mn-ea"/>
                          <a:cs typeface="Arial" panose="020B0604020202020204" pitchFamily="34" charset="0"/>
                        </a:rPr>
                        <a:t>–</a:t>
                      </a:r>
                      <a:r>
                        <a:rPr lang="en-US" sz="1400" b="0" kern="1200" dirty="0">
                          <a:solidFill>
                            <a:srgbClr val="433F3F"/>
                          </a:solidFill>
                          <a:effectLst/>
                          <a:latin typeface="+mn-lt"/>
                          <a:ea typeface="+mn-ea"/>
                          <a:cs typeface="+mn-cs"/>
                        </a:rPr>
                        <a:t>0.97)</a:t>
                      </a:r>
                    </a:p>
                  </a:txBody>
                  <a:tcPr marL="106872" marR="106872" marT="40077" marB="400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pPr algn="ctr"/>
                      <a:endParaRPr lang="en-GB" sz="1000" dirty="0">
                        <a:solidFill>
                          <a:schemeClr val="accent4"/>
                        </a:solidFill>
                        <a:latin typeface="+mn-lt"/>
                      </a:endParaRPr>
                    </a:p>
                  </a:txBody>
                  <a:tcPr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45" name="TextBox 244">
            <a:extLst>
              <a:ext uri="{FF2B5EF4-FFF2-40B4-BE49-F238E27FC236}">
                <a16:creationId xmlns:a16="http://schemas.microsoft.com/office/drawing/2014/main" id="{B33AD82E-9FD2-4A61-B751-671319480DA2}"/>
              </a:ext>
            </a:extLst>
          </p:cNvPr>
          <p:cNvSpPr txBox="1"/>
          <p:nvPr>
            <p:custDataLst>
              <p:tags r:id="rId2"/>
            </p:custDataLst>
          </p:nvPr>
        </p:nvSpPr>
        <p:spPr>
          <a:xfrm>
            <a:off x="342741" y="5815641"/>
            <a:ext cx="10953128" cy="373949"/>
          </a:xfrm>
          <a:prstGeom prst="rect">
            <a:avLst/>
          </a:prstGeom>
          <a:noFill/>
        </p:spPr>
        <p:txBody>
          <a:bodyPr vert="horz" wrap="square" lIns="0" tIns="0" rIns="0" bIns="0" rtlCol="0" anchor="b" anchorCtr="0">
            <a:spAutoFit/>
          </a:bodyPr>
          <a:lstStyle/>
          <a:p>
            <a:pPr marL="0" marR="0" lvl="0" indent="0" algn="l" defTabSz="914400" rtl="0" eaLnBrk="1" fontAlgn="auto" latinLnBrk="0" hangingPunct="1">
              <a:lnSpc>
                <a:spcPct val="90000"/>
              </a:lnSpc>
              <a:spcBef>
                <a:spcPts val="533"/>
              </a:spcBef>
              <a:spcAft>
                <a:spcPts val="0"/>
              </a:spcAft>
              <a:buClrTx/>
              <a:buSzTx/>
              <a:buFontTx/>
              <a:buNone/>
              <a:tabLst/>
              <a:defRPr/>
            </a:pPr>
            <a:r>
              <a:rPr kumimoji="0" lang="en-US" sz="900" b="1" i="0" u="none" strike="noStrike" kern="1200" cap="none" spc="0" normalizeH="0" baseline="0" noProof="0" dirty="0">
                <a:ln>
                  <a:noFill/>
                </a:ln>
                <a:solidFill>
                  <a:srgbClr val="BE2BBB"/>
                </a:solidFill>
                <a:effectLst/>
                <a:uLnTx/>
                <a:uFillTx/>
                <a:latin typeface="Trebuchet MS" panose="020B0603020202020204"/>
                <a:ea typeface="+mn-ea"/>
                <a:cs typeface="+mn-cs"/>
              </a:rPr>
              <a:t>RELA</a:t>
            </a:r>
            <a:r>
              <a:rPr kumimoji="0" lang="en-US" sz="900" b="0" i="0" u="none" strike="noStrike" kern="1200" cap="none" spc="0" normalizeH="0" baseline="0" noProof="0" dirty="0">
                <a:ln>
                  <a:noFill/>
                </a:ln>
                <a:solidFill>
                  <a:srgbClr val="595454"/>
                </a:solidFill>
                <a:effectLst/>
                <a:uLnTx/>
                <a:uFillTx/>
                <a:latin typeface="Trebuchet MS" panose="020B0603020202020204"/>
                <a:ea typeface="+mn-ea"/>
                <a:cs typeface="+mn-cs"/>
              </a:rPr>
              <a:t>TIVITY-047 (</a:t>
            </a:r>
            <a:r>
              <a:rPr kumimoji="0" lang="en-US" sz="900" b="0" i="0" u="none" strike="noStrike" kern="1200" cap="none" spc="0" normalizeH="0" baseline="0" noProof="0" dirty="0">
                <a:ln>
                  <a:noFill/>
                </a:ln>
                <a:solidFill>
                  <a:srgbClr val="595454"/>
                </a:solidFill>
                <a:effectLst/>
                <a:uLnTx/>
                <a:uFillTx/>
                <a:latin typeface="Trebuchet MS" panose="020B0603020202020204"/>
                <a:ea typeface="+mn-ea"/>
                <a:cs typeface="Trebuchet MS"/>
              </a:rPr>
              <a:t>NCT03470922). Median follow-up: 25.3 months.</a:t>
            </a:r>
            <a:br>
              <a:rPr kumimoji="0" lang="en-US" sz="900" b="0" i="0" u="none" strike="noStrike" kern="1200" cap="none" spc="0" normalizeH="0" baseline="0" noProof="0" dirty="0">
                <a:ln>
                  <a:noFill/>
                </a:ln>
                <a:solidFill>
                  <a:srgbClr val="595454"/>
                </a:solidFill>
                <a:effectLst/>
                <a:uLnTx/>
                <a:uFillTx/>
                <a:latin typeface="Trebuchet MS" panose="020B0603020202020204"/>
                <a:ea typeface="+mn-ea"/>
                <a:cs typeface="+mn-cs"/>
              </a:rPr>
            </a:br>
            <a:r>
              <a:rPr kumimoji="0" lang="en-US" sz="900" b="0" i="0" u="none" strike="noStrike" kern="1200" cap="none" spc="0" normalizeH="0" baseline="0" noProof="0" dirty="0">
                <a:ln>
                  <a:noFill/>
                </a:ln>
                <a:solidFill>
                  <a:srgbClr val="595454"/>
                </a:solidFill>
                <a:effectLst/>
                <a:uLnTx/>
                <a:uFillTx/>
                <a:latin typeface="Trebuchet MS" panose="020B0603020202020204"/>
                <a:ea typeface="+mn-ea"/>
                <a:cs typeface="+mn-cs"/>
              </a:rPr>
              <a:t>Descriptive analysis. Statistical model for HR: stratified Cox proportional hazard model. Stratified by LAG-3, </a:t>
            </a:r>
            <a:r>
              <a:rPr kumimoji="0" lang="en-US" sz="900" b="0" i="1" u="none" strike="noStrike" kern="1200" cap="none" spc="0" normalizeH="0" baseline="0" noProof="0" dirty="0">
                <a:ln>
                  <a:noFill/>
                </a:ln>
                <a:solidFill>
                  <a:srgbClr val="595454"/>
                </a:solidFill>
                <a:effectLst/>
                <a:uLnTx/>
                <a:uFillTx/>
                <a:latin typeface="Trebuchet MS" panose="020B0603020202020204"/>
                <a:ea typeface="+mn-ea"/>
                <a:cs typeface="+mn-cs"/>
              </a:rPr>
              <a:t>BRAF</a:t>
            </a:r>
            <a:r>
              <a:rPr kumimoji="0" lang="en-US" sz="900" b="0" i="0" u="none" strike="noStrike" kern="1200" cap="none" spc="0" normalizeH="0" baseline="0" noProof="0" dirty="0">
                <a:ln>
                  <a:noFill/>
                </a:ln>
                <a:solidFill>
                  <a:srgbClr val="595454"/>
                </a:solidFill>
                <a:effectLst/>
                <a:uLnTx/>
                <a:uFillTx/>
                <a:latin typeface="Trebuchet MS" panose="020B0603020202020204"/>
                <a:ea typeface="+mn-ea"/>
                <a:cs typeface="+mn-cs"/>
              </a:rPr>
              <a:t> mutation status, and AJCC M stage. PD-L1 was removed from stratification because it led to subgroups with &lt; 10 patients.</a:t>
            </a:r>
            <a:endParaRPr kumimoji="0" lang="en-US" sz="900" b="0" i="0" u="none" strike="sngStrike" kern="1200" cap="none" spc="0" normalizeH="0" baseline="0" noProof="0" dirty="0">
              <a:ln>
                <a:noFill/>
              </a:ln>
              <a:solidFill>
                <a:srgbClr val="FF0000"/>
              </a:solidFill>
              <a:effectLst/>
              <a:highlight>
                <a:srgbClr val="FFFF00"/>
              </a:highlight>
              <a:uLnTx/>
              <a:uFillTx/>
              <a:latin typeface="Trebuchet MS" panose="020B0603020202020204" pitchFamily="34" charset="0"/>
              <a:ea typeface="+mn-ea"/>
              <a:cs typeface="Arial" panose="020B0604020202020204" pitchFamily="34" charset="0"/>
            </a:endParaRPr>
          </a:p>
        </p:txBody>
      </p:sp>
      <p:sp>
        <p:nvSpPr>
          <p:cNvPr id="8" name="Title 1">
            <a:extLst>
              <a:ext uri="{FF2B5EF4-FFF2-40B4-BE49-F238E27FC236}">
                <a16:creationId xmlns:a16="http://schemas.microsoft.com/office/drawing/2014/main" id="{FDB7B1AB-DF3C-9095-72B2-3189FC5D4918}"/>
              </a:ext>
            </a:extLst>
          </p:cNvPr>
          <p:cNvSpPr txBox="1">
            <a:spLocks/>
          </p:cNvSpPr>
          <p:nvPr/>
        </p:nvSpPr>
        <p:spPr>
          <a:xfrm>
            <a:off x="609600" y="515575"/>
            <a:ext cx="11432099" cy="6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lvl1pPr algn="l" defTabSz="1218895" rtl="0" eaLnBrk="1" latinLnBrk="0" hangingPunct="1">
              <a:lnSpc>
                <a:spcPct val="90000"/>
              </a:lnSpc>
              <a:spcBef>
                <a:spcPct val="0"/>
              </a:spcBef>
              <a:buNone/>
              <a:defRPr lang="en-US" sz="3200" b="1" kern="1200">
                <a:solidFill>
                  <a:schemeClr val="tx1"/>
                </a:solidFill>
                <a:latin typeface="+mj-lt"/>
                <a:ea typeface="+mj-ea"/>
                <a:cs typeface="+mj-cs"/>
              </a:defRPr>
            </a:lvl1pPr>
          </a:lstStyle>
          <a:p>
            <a:pPr marL="0" marR="0" lvl="0" indent="0" algn="l" defTabSz="1218895" rtl="0" eaLnBrk="1" fontAlgn="auto" latinLnBrk="0" hangingPunct="1">
              <a:lnSpc>
                <a:spcPct val="90000"/>
              </a:lnSpc>
              <a:spcBef>
                <a:spcPct val="0"/>
              </a:spcBef>
              <a:spcAft>
                <a:spcPts val="0"/>
              </a:spcAft>
              <a:buClrTx/>
              <a:buSzTx/>
              <a:buFontTx/>
              <a:buNone/>
              <a:tabLst/>
              <a:defRPr/>
            </a:pPr>
            <a:r>
              <a:rPr kumimoji="0" lang="en-US" sz="2400" b="1" i="1" u="none" strike="noStrike" kern="1200" cap="none" spc="0" normalizeH="0" baseline="0" noProof="0" dirty="0">
                <a:ln>
                  <a:noFill/>
                </a:ln>
                <a:solidFill>
                  <a:srgbClr val="595454"/>
                </a:solidFill>
                <a:effectLst/>
                <a:uLnTx/>
                <a:uFillTx/>
                <a:latin typeface="+mn-lt"/>
                <a:ea typeface="+mj-ea"/>
                <a:cs typeface="+mj-cs"/>
              </a:rPr>
              <a:t>Updated primary endpoint</a:t>
            </a:r>
            <a:endParaRPr kumimoji="0" lang="en-US" sz="2400" b="1" i="1" u="none" strike="noStrike" kern="1200" cap="none" spc="0" normalizeH="0" baseline="0" noProof="0" dirty="0">
              <a:ln>
                <a:noFill/>
              </a:ln>
              <a:solidFill>
                <a:srgbClr val="433F3F"/>
              </a:solidFill>
              <a:effectLst/>
              <a:uLnTx/>
              <a:uFillTx/>
              <a:latin typeface="+mn-lt"/>
              <a:ea typeface="+mj-ea"/>
              <a:cs typeface="+mj-cs"/>
            </a:endParaRPr>
          </a:p>
        </p:txBody>
      </p:sp>
      <p:sp>
        <p:nvSpPr>
          <p:cNvPr id="252" name="Footer Placeholder 251">
            <a:extLst>
              <a:ext uri="{FF2B5EF4-FFF2-40B4-BE49-F238E27FC236}">
                <a16:creationId xmlns:a16="http://schemas.microsoft.com/office/drawing/2014/main" id="{9BD55C69-CA9E-6381-74F3-E676565DF67C}"/>
              </a:ext>
            </a:extLst>
          </p:cNvPr>
          <p:cNvSpPr>
            <a:spLocks noGrp="1"/>
          </p:cNvSpPr>
          <p:nvPr>
            <p:ph type="ftr" sz="quarter" idx="3"/>
          </p:nvPr>
        </p:nvSpPr>
        <p:spPr>
          <a:xfrm>
            <a:off x="609600" y="6366595"/>
            <a:ext cx="10744199" cy="442131"/>
          </a:xfrm>
        </p:spPr>
        <p:txBody>
          <a:bodyPr/>
          <a:lstStyle/>
          <a:p>
            <a:r>
              <a:rPr lang="en-US" dirty="0"/>
              <a:t>BICR, blinded, independent central review; HR, hazard ratio; NIVO, nivolumab; </a:t>
            </a:r>
            <a:r>
              <a:rPr lang="en-US" dirty="0" err="1"/>
              <a:t>mPFS</a:t>
            </a:r>
            <a:r>
              <a:rPr lang="en-US" dirty="0"/>
              <a:t>, median progression-free survival; PFS, progression-free survival; RELA, relatlimab.
</a:t>
            </a:r>
            <a:r>
              <a:rPr lang="en-US" dirty="0" err="1"/>
              <a:t>Tawbi</a:t>
            </a:r>
            <a:r>
              <a:rPr lang="en-US" dirty="0"/>
              <a:t> HA, et al. </a:t>
            </a:r>
            <a:r>
              <a:rPr lang="en-US" i="1" dirty="0"/>
              <a:t>ASCO</a:t>
            </a:r>
            <a:r>
              <a:rPr lang="en-US" dirty="0"/>
              <a:t>. 2023. Abstract 9502.</a:t>
            </a:r>
          </a:p>
        </p:txBody>
      </p:sp>
    </p:spTree>
    <p:custDataLst>
      <p:tags r:id="rId1"/>
    </p:custDataLst>
    <p:extLst>
      <p:ext uri="{BB962C8B-B14F-4D97-AF65-F5344CB8AC3E}">
        <p14:creationId xmlns:p14="http://schemas.microsoft.com/office/powerpoint/2010/main" val="48950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Freeform 870">
            <a:extLst>
              <a:ext uri="{FF2B5EF4-FFF2-40B4-BE49-F238E27FC236}">
                <a16:creationId xmlns:a16="http://schemas.microsoft.com/office/drawing/2014/main" id="{6A7D55FC-07A5-7D94-A2AF-1AEF73B14D2E}"/>
              </a:ext>
            </a:extLst>
          </p:cNvPr>
          <p:cNvSpPr/>
          <p:nvPr/>
        </p:nvSpPr>
        <p:spPr>
          <a:xfrm flipH="1">
            <a:off x="9704450" y="3257552"/>
            <a:ext cx="45719" cy="1544767"/>
          </a:xfrm>
          <a:custGeom>
            <a:avLst/>
            <a:gdLst>
              <a:gd name="connsiteX0" fmla="*/ 0 w 12747"/>
              <a:gd name="connsiteY0" fmla="*/ 2000514 h 2000514"/>
              <a:gd name="connsiteX1" fmla="*/ 0 w 12747"/>
              <a:gd name="connsiteY1" fmla="*/ 0 h 2000514"/>
            </a:gdLst>
            <a:ahLst/>
            <a:cxnLst>
              <a:cxn ang="0">
                <a:pos x="connsiteX0" y="connsiteY0"/>
              </a:cxn>
              <a:cxn ang="0">
                <a:pos x="connsiteX1" y="connsiteY1"/>
              </a:cxn>
            </a:cxnLst>
            <a:rect l="l" t="t" r="r" b="b"/>
            <a:pathLst>
              <a:path w="12747" h="2000514">
                <a:moveTo>
                  <a:pt x="0" y="2000514"/>
                </a:moveTo>
                <a:lnTo>
                  <a:pt x="0" y="0"/>
                </a:lnTo>
              </a:path>
            </a:pathLst>
          </a:custGeom>
          <a:ln w="12700" cap="flat">
            <a:solidFill>
              <a:srgbClr val="433F3F"/>
            </a:solidFill>
            <a:prstDash val="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 name="Title 1"/>
          <p:cNvSpPr>
            <a:spLocks noGrp="1"/>
          </p:cNvSpPr>
          <p:nvPr>
            <p:ph type="title"/>
          </p:nvPr>
        </p:nvSpPr>
        <p:spPr/>
        <p:txBody>
          <a:bodyPr/>
          <a:lstStyle/>
          <a:p>
            <a:r>
              <a:rPr lang="en-US" dirty="0">
                <a:solidFill>
                  <a:srgbClr val="433F3F"/>
                </a:solidFill>
              </a:rPr>
              <a:t>OS</a:t>
            </a:r>
          </a:p>
        </p:txBody>
      </p:sp>
      <p:sp>
        <p:nvSpPr>
          <p:cNvPr id="4" name="TextBox 3">
            <a:extLst>
              <a:ext uri="{FF2B5EF4-FFF2-40B4-BE49-F238E27FC236}">
                <a16:creationId xmlns:a16="http://schemas.microsoft.com/office/drawing/2014/main" id="{328612FD-19D7-4AF5-F031-FEB6C4A7033E}"/>
              </a:ext>
            </a:extLst>
          </p:cNvPr>
          <p:cNvSpPr txBox="1"/>
          <p:nvPr/>
        </p:nvSpPr>
        <p:spPr>
          <a:xfrm>
            <a:off x="1414803" y="5518833"/>
            <a:ext cx="1083951"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solidFill>
                  <a:srgbClr val="33D6F1"/>
                </a:solidFill>
                <a:effectLst/>
                <a:uLnTx/>
                <a:uFillTx/>
                <a:latin typeface="Trebuchet MS" panose="020B0603020202020204"/>
                <a:ea typeface="+mn-ea"/>
                <a:cs typeface="+mn-cs"/>
                <a:sym typeface="TrebuchetMS-Bold"/>
                <a:rtl val="0"/>
              </a:rPr>
              <a:t>NIVO + RELA</a:t>
            </a:r>
          </a:p>
        </p:txBody>
      </p:sp>
      <p:sp>
        <p:nvSpPr>
          <p:cNvPr id="5" name="TextBox 4">
            <a:extLst>
              <a:ext uri="{FF2B5EF4-FFF2-40B4-BE49-F238E27FC236}">
                <a16:creationId xmlns:a16="http://schemas.microsoft.com/office/drawing/2014/main" id="{1B832936-8E23-AB8F-C482-37D55350C898}"/>
              </a:ext>
            </a:extLst>
          </p:cNvPr>
          <p:cNvSpPr txBox="1"/>
          <p:nvPr/>
        </p:nvSpPr>
        <p:spPr>
          <a:xfrm>
            <a:off x="1954271" y="5715835"/>
            <a:ext cx="535724"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solidFill>
                  <a:srgbClr val="1DCE9B"/>
                </a:solidFill>
                <a:effectLst/>
                <a:uLnTx/>
                <a:uFillTx/>
                <a:latin typeface="Trebuchet MS" panose="020B0603020202020204"/>
                <a:ea typeface="+mn-ea"/>
                <a:cs typeface="+mn-cs"/>
                <a:sym typeface="TrebuchetMS-Bold"/>
                <a:rtl val="0"/>
              </a:rPr>
              <a:t>NIVO</a:t>
            </a:r>
          </a:p>
        </p:txBody>
      </p:sp>
      <p:sp>
        <p:nvSpPr>
          <p:cNvPr id="6" name="TextBox 5">
            <a:extLst>
              <a:ext uri="{FF2B5EF4-FFF2-40B4-BE49-F238E27FC236}">
                <a16:creationId xmlns:a16="http://schemas.microsoft.com/office/drawing/2014/main" id="{D8FB66FD-3429-EF88-4D74-171EA2AD2E95}"/>
              </a:ext>
            </a:extLst>
          </p:cNvPr>
          <p:cNvSpPr txBox="1"/>
          <p:nvPr/>
        </p:nvSpPr>
        <p:spPr>
          <a:xfrm>
            <a:off x="1566992" y="5290058"/>
            <a:ext cx="9284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solidFill>
                  <a:srgbClr val="433F3F"/>
                </a:solidFill>
                <a:effectLst/>
                <a:uLnTx/>
                <a:uFillTx/>
                <a:latin typeface="Trebuchet MS" panose="020B0603020202020204"/>
                <a:ea typeface="+mn-ea"/>
                <a:cs typeface="+mn-cs"/>
                <a:sym typeface="TrebuchetMS-Bold"/>
                <a:rtl val="0"/>
              </a:rPr>
              <a:t>No. at risk</a:t>
            </a:r>
          </a:p>
        </p:txBody>
      </p:sp>
      <p:sp>
        <p:nvSpPr>
          <p:cNvPr id="7" name="TextBox 6">
            <a:extLst>
              <a:ext uri="{FF2B5EF4-FFF2-40B4-BE49-F238E27FC236}">
                <a16:creationId xmlns:a16="http://schemas.microsoft.com/office/drawing/2014/main" id="{8F9B9941-ED81-740E-FD33-499D5A7BF491}"/>
              </a:ext>
            </a:extLst>
          </p:cNvPr>
          <p:cNvSpPr txBox="1"/>
          <p:nvPr/>
        </p:nvSpPr>
        <p:spPr>
          <a:xfrm>
            <a:off x="5976849" y="5175698"/>
            <a:ext cx="865943" cy="338554"/>
          </a:xfrm>
          <a:prstGeom prst="rect">
            <a:avLst/>
          </a:prstGeom>
          <a:noFill/>
        </p:spPr>
        <p:txBody>
          <a:bodyPr wrap="none" rtlCol="0">
            <a:spAutoFit/>
          </a:bodyPr>
          <a:lstStyle/>
          <a:p>
            <a:pPr marL="0" marR="0" lvl="0" indent="0" algn="ctr" defTabSz="121911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433F3F"/>
                </a:solidFill>
                <a:effectLst/>
                <a:uLnTx/>
                <a:uFillTx/>
                <a:latin typeface="Trebuchet MS" panose="020B0603020202020204"/>
                <a:ea typeface="+mn-ea"/>
                <a:cs typeface="+mn-cs"/>
              </a:rPr>
              <a:t>Months</a:t>
            </a:r>
          </a:p>
        </p:txBody>
      </p:sp>
      <p:sp>
        <p:nvSpPr>
          <p:cNvPr id="9" name="TextBox 8">
            <a:extLst>
              <a:ext uri="{FF2B5EF4-FFF2-40B4-BE49-F238E27FC236}">
                <a16:creationId xmlns:a16="http://schemas.microsoft.com/office/drawing/2014/main" id="{5D1A7082-BD9D-1BE9-96AA-987B28B87C41}"/>
              </a:ext>
            </a:extLst>
          </p:cNvPr>
          <p:cNvSpPr txBox="1"/>
          <p:nvPr/>
        </p:nvSpPr>
        <p:spPr>
          <a:xfrm>
            <a:off x="2523416" y="4896113"/>
            <a:ext cx="2920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0</a:t>
            </a:r>
          </a:p>
        </p:txBody>
      </p:sp>
      <p:sp>
        <p:nvSpPr>
          <p:cNvPr id="10" name="TextBox 9">
            <a:extLst>
              <a:ext uri="{FF2B5EF4-FFF2-40B4-BE49-F238E27FC236}">
                <a16:creationId xmlns:a16="http://schemas.microsoft.com/office/drawing/2014/main" id="{EB461178-5733-7F8A-7BD9-5FB99E3F89CB}"/>
              </a:ext>
            </a:extLst>
          </p:cNvPr>
          <p:cNvSpPr txBox="1"/>
          <p:nvPr/>
        </p:nvSpPr>
        <p:spPr>
          <a:xfrm>
            <a:off x="2963483" y="4896113"/>
            <a:ext cx="2920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3</a:t>
            </a:r>
          </a:p>
        </p:txBody>
      </p:sp>
      <p:sp>
        <p:nvSpPr>
          <p:cNvPr id="11" name="TextBox 10">
            <a:extLst>
              <a:ext uri="{FF2B5EF4-FFF2-40B4-BE49-F238E27FC236}">
                <a16:creationId xmlns:a16="http://schemas.microsoft.com/office/drawing/2014/main" id="{975BA5BD-BE2B-07EA-BB6A-FBFC88F4DE1B}"/>
              </a:ext>
            </a:extLst>
          </p:cNvPr>
          <p:cNvSpPr txBox="1"/>
          <p:nvPr/>
        </p:nvSpPr>
        <p:spPr>
          <a:xfrm>
            <a:off x="3410765" y="4896113"/>
            <a:ext cx="2920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6</a:t>
            </a:r>
          </a:p>
        </p:txBody>
      </p:sp>
      <p:sp>
        <p:nvSpPr>
          <p:cNvPr id="12" name="TextBox 11">
            <a:extLst>
              <a:ext uri="{FF2B5EF4-FFF2-40B4-BE49-F238E27FC236}">
                <a16:creationId xmlns:a16="http://schemas.microsoft.com/office/drawing/2014/main" id="{4880D705-6A63-4B40-6809-BA424D0912B8}"/>
              </a:ext>
            </a:extLst>
          </p:cNvPr>
          <p:cNvSpPr txBox="1"/>
          <p:nvPr/>
        </p:nvSpPr>
        <p:spPr>
          <a:xfrm>
            <a:off x="4234914" y="489611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12</a:t>
            </a:r>
          </a:p>
        </p:txBody>
      </p:sp>
      <p:sp>
        <p:nvSpPr>
          <p:cNvPr id="13" name="TextBox 12">
            <a:extLst>
              <a:ext uri="{FF2B5EF4-FFF2-40B4-BE49-F238E27FC236}">
                <a16:creationId xmlns:a16="http://schemas.microsoft.com/office/drawing/2014/main" id="{C96AF6ED-A693-545A-6C82-A7117F4F206C}"/>
              </a:ext>
            </a:extLst>
          </p:cNvPr>
          <p:cNvSpPr txBox="1"/>
          <p:nvPr/>
        </p:nvSpPr>
        <p:spPr>
          <a:xfrm>
            <a:off x="5129351" y="489611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18</a:t>
            </a:r>
          </a:p>
        </p:txBody>
      </p:sp>
      <p:sp>
        <p:nvSpPr>
          <p:cNvPr id="14" name="TextBox 13">
            <a:extLst>
              <a:ext uri="{FF2B5EF4-FFF2-40B4-BE49-F238E27FC236}">
                <a16:creationId xmlns:a16="http://schemas.microsoft.com/office/drawing/2014/main" id="{8D1512EB-CE93-72DA-A496-8D1229E35ABC}"/>
              </a:ext>
            </a:extLst>
          </p:cNvPr>
          <p:cNvSpPr txBox="1"/>
          <p:nvPr/>
        </p:nvSpPr>
        <p:spPr>
          <a:xfrm>
            <a:off x="6016699" y="489611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24</a:t>
            </a:r>
          </a:p>
        </p:txBody>
      </p:sp>
      <p:sp>
        <p:nvSpPr>
          <p:cNvPr id="15" name="TextBox 14">
            <a:extLst>
              <a:ext uri="{FF2B5EF4-FFF2-40B4-BE49-F238E27FC236}">
                <a16:creationId xmlns:a16="http://schemas.microsoft.com/office/drawing/2014/main" id="{29DA4540-15BB-2150-52E8-6AB92A50A4A5}"/>
              </a:ext>
            </a:extLst>
          </p:cNvPr>
          <p:cNvSpPr txBox="1"/>
          <p:nvPr/>
        </p:nvSpPr>
        <p:spPr>
          <a:xfrm>
            <a:off x="6896960" y="489611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30</a:t>
            </a:r>
          </a:p>
        </p:txBody>
      </p:sp>
      <p:sp>
        <p:nvSpPr>
          <p:cNvPr id="16" name="TextBox 15">
            <a:extLst>
              <a:ext uri="{FF2B5EF4-FFF2-40B4-BE49-F238E27FC236}">
                <a16:creationId xmlns:a16="http://schemas.microsoft.com/office/drawing/2014/main" id="{66AAEF7A-E81F-7D75-EAE7-278B069081D9}"/>
              </a:ext>
            </a:extLst>
          </p:cNvPr>
          <p:cNvSpPr txBox="1"/>
          <p:nvPr/>
        </p:nvSpPr>
        <p:spPr>
          <a:xfrm>
            <a:off x="7777347" y="489611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36</a:t>
            </a:r>
          </a:p>
        </p:txBody>
      </p:sp>
      <p:sp>
        <p:nvSpPr>
          <p:cNvPr id="17" name="TextBox 16">
            <a:extLst>
              <a:ext uri="{FF2B5EF4-FFF2-40B4-BE49-F238E27FC236}">
                <a16:creationId xmlns:a16="http://schemas.microsoft.com/office/drawing/2014/main" id="{4D438458-5CF9-2B81-5048-1225F8261AA2}"/>
              </a:ext>
            </a:extLst>
          </p:cNvPr>
          <p:cNvSpPr txBox="1"/>
          <p:nvPr/>
        </p:nvSpPr>
        <p:spPr>
          <a:xfrm>
            <a:off x="9552044" y="488975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48</a:t>
            </a:r>
          </a:p>
        </p:txBody>
      </p:sp>
      <p:sp>
        <p:nvSpPr>
          <p:cNvPr id="18" name="TextBox 17">
            <a:extLst>
              <a:ext uri="{FF2B5EF4-FFF2-40B4-BE49-F238E27FC236}">
                <a16:creationId xmlns:a16="http://schemas.microsoft.com/office/drawing/2014/main" id="{B8F1B60F-F717-54CB-BEEB-188F5211EEE0}"/>
              </a:ext>
            </a:extLst>
          </p:cNvPr>
          <p:cNvSpPr txBox="1"/>
          <p:nvPr/>
        </p:nvSpPr>
        <p:spPr>
          <a:xfrm>
            <a:off x="3850959" y="4896113"/>
            <a:ext cx="2920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9</a:t>
            </a:r>
          </a:p>
        </p:txBody>
      </p:sp>
      <p:sp>
        <p:nvSpPr>
          <p:cNvPr id="19" name="TextBox 18">
            <a:extLst>
              <a:ext uri="{FF2B5EF4-FFF2-40B4-BE49-F238E27FC236}">
                <a16:creationId xmlns:a16="http://schemas.microsoft.com/office/drawing/2014/main" id="{61A30A81-89A8-AF76-03A5-8526AF6FEC8D}"/>
              </a:ext>
            </a:extLst>
          </p:cNvPr>
          <p:cNvSpPr txBox="1"/>
          <p:nvPr/>
        </p:nvSpPr>
        <p:spPr>
          <a:xfrm>
            <a:off x="4682069" y="489611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15</a:t>
            </a:r>
          </a:p>
        </p:txBody>
      </p:sp>
      <p:sp>
        <p:nvSpPr>
          <p:cNvPr id="20" name="TextBox 19">
            <a:extLst>
              <a:ext uri="{FF2B5EF4-FFF2-40B4-BE49-F238E27FC236}">
                <a16:creationId xmlns:a16="http://schemas.microsoft.com/office/drawing/2014/main" id="{C736D161-6240-A23D-754E-BF533FBF0A49}"/>
              </a:ext>
            </a:extLst>
          </p:cNvPr>
          <p:cNvSpPr txBox="1"/>
          <p:nvPr/>
        </p:nvSpPr>
        <p:spPr>
          <a:xfrm>
            <a:off x="5569544" y="489611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21</a:t>
            </a:r>
          </a:p>
        </p:txBody>
      </p:sp>
      <p:sp>
        <p:nvSpPr>
          <p:cNvPr id="21" name="TextBox 20">
            <a:extLst>
              <a:ext uri="{FF2B5EF4-FFF2-40B4-BE49-F238E27FC236}">
                <a16:creationId xmlns:a16="http://schemas.microsoft.com/office/drawing/2014/main" id="{76413688-624B-2FB5-8825-9A4C0E97BBD8}"/>
              </a:ext>
            </a:extLst>
          </p:cNvPr>
          <p:cNvSpPr txBox="1"/>
          <p:nvPr/>
        </p:nvSpPr>
        <p:spPr>
          <a:xfrm>
            <a:off x="6456893" y="489611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27</a:t>
            </a:r>
          </a:p>
        </p:txBody>
      </p:sp>
      <p:sp>
        <p:nvSpPr>
          <p:cNvPr id="22" name="TextBox 21">
            <a:extLst>
              <a:ext uri="{FF2B5EF4-FFF2-40B4-BE49-F238E27FC236}">
                <a16:creationId xmlns:a16="http://schemas.microsoft.com/office/drawing/2014/main" id="{21F2EB43-A673-6FC7-ACA8-474ED4FDF4E6}"/>
              </a:ext>
            </a:extLst>
          </p:cNvPr>
          <p:cNvSpPr txBox="1"/>
          <p:nvPr/>
        </p:nvSpPr>
        <p:spPr>
          <a:xfrm>
            <a:off x="7337153" y="489611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33</a:t>
            </a:r>
          </a:p>
        </p:txBody>
      </p:sp>
      <p:sp>
        <p:nvSpPr>
          <p:cNvPr id="23" name="TextBox 22">
            <a:extLst>
              <a:ext uri="{FF2B5EF4-FFF2-40B4-BE49-F238E27FC236}">
                <a16:creationId xmlns:a16="http://schemas.microsoft.com/office/drawing/2014/main" id="{2D273F64-BB35-785A-2F73-41912F519BE9}"/>
              </a:ext>
            </a:extLst>
          </p:cNvPr>
          <p:cNvSpPr txBox="1"/>
          <p:nvPr/>
        </p:nvSpPr>
        <p:spPr>
          <a:xfrm>
            <a:off x="8224502" y="4896113"/>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39</a:t>
            </a:r>
          </a:p>
        </p:txBody>
      </p:sp>
      <p:sp>
        <p:nvSpPr>
          <p:cNvPr id="24" name="TextBox 23">
            <a:extLst>
              <a:ext uri="{FF2B5EF4-FFF2-40B4-BE49-F238E27FC236}">
                <a16:creationId xmlns:a16="http://schemas.microsoft.com/office/drawing/2014/main" id="{86347C60-5EEB-375A-D485-01D7662BE46C}"/>
              </a:ext>
            </a:extLst>
          </p:cNvPr>
          <p:cNvSpPr txBox="1"/>
          <p:nvPr/>
        </p:nvSpPr>
        <p:spPr>
          <a:xfrm>
            <a:off x="9111977" y="488975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45</a:t>
            </a:r>
          </a:p>
        </p:txBody>
      </p:sp>
      <p:sp>
        <p:nvSpPr>
          <p:cNvPr id="25" name="TextBox 24">
            <a:extLst>
              <a:ext uri="{FF2B5EF4-FFF2-40B4-BE49-F238E27FC236}">
                <a16:creationId xmlns:a16="http://schemas.microsoft.com/office/drawing/2014/main" id="{0DB140FF-D7E4-41D4-837A-127075DB842F}"/>
              </a:ext>
            </a:extLst>
          </p:cNvPr>
          <p:cNvSpPr txBox="1"/>
          <p:nvPr/>
        </p:nvSpPr>
        <p:spPr>
          <a:xfrm>
            <a:off x="8664696" y="488975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42</a:t>
            </a:r>
          </a:p>
        </p:txBody>
      </p:sp>
      <p:sp>
        <p:nvSpPr>
          <p:cNvPr id="26" name="TextBox 25">
            <a:extLst>
              <a:ext uri="{FF2B5EF4-FFF2-40B4-BE49-F238E27FC236}">
                <a16:creationId xmlns:a16="http://schemas.microsoft.com/office/drawing/2014/main" id="{B32395EF-BADC-3930-00F0-8E60B9C81C52}"/>
              </a:ext>
            </a:extLst>
          </p:cNvPr>
          <p:cNvSpPr txBox="1"/>
          <p:nvPr/>
        </p:nvSpPr>
        <p:spPr>
          <a:xfrm rot="16200000">
            <a:off x="1442950" y="3154668"/>
            <a:ext cx="787396" cy="33868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1" b="1" i="0" u="none" strike="noStrike" kern="1200" cap="none" spc="0" normalizeH="0" baseline="0" noProof="0" dirty="0">
                <a:ln/>
                <a:solidFill>
                  <a:srgbClr val="433F3F"/>
                </a:solidFill>
                <a:effectLst/>
                <a:uLnTx/>
                <a:uFillTx/>
                <a:latin typeface="Trebuchet MS" panose="020B0603020202020204"/>
                <a:ea typeface="+mn-ea"/>
                <a:cs typeface="+mn-cs"/>
                <a:sym typeface="TrebuchetMS-Bold"/>
                <a:rtl val="0"/>
              </a:rPr>
              <a:t>OS (%)</a:t>
            </a:r>
          </a:p>
        </p:txBody>
      </p:sp>
      <p:grpSp>
        <p:nvGrpSpPr>
          <p:cNvPr id="27" name="Graphic 7">
            <a:extLst>
              <a:ext uri="{FF2B5EF4-FFF2-40B4-BE49-F238E27FC236}">
                <a16:creationId xmlns:a16="http://schemas.microsoft.com/office/drawing/2014/main" id="{75A1B13F-E863-4FFC-03F1-249784DA4CCC}"/>
              </a:ext>
            </a:extLst>
          </p:cNvPr>
          <p:cNvGrpSpPr/>
          <p:nvPr/>
        </p:nvGrpSpPr>
        <p:grpSpPr>
          <a:xfrm>
            <a:off x="2083662" y="1683851"/>
            <a:ext cx="506870" cy="3274507"/>
            <a:chOff x="2082074" y="1779100"/>
            <a:chExt cx="506870" cy="3274507"/>
          </a:xfrm>
          <a:solidFill>
            <a:srgbClr val="433F3F"/>
          </a:solidFill>
        </p:grpSpPr>
        <p:sp>
          <p:nvSpPr>
            <p:cNvPr id="28" name="TextBox 27">
              <a:extLst>
                <a:ext uri="{FF2B5EF4-FFF2-40B4-BE49-F238E27FC236}">
                  <a16:creationId xmlns:a16="http://schemas.microsoft.com/office/drawing/2014/main" id="{01FB6526-AC96-56CF-3BDD-1F0ABC10D2FC}"/>
                </a:ext>
              </a:extLst>
            </p:cNvPr>
            <p:cNvSpPr txBox="1"/>
            <p:nvPr/>
          </p:nvSpPr>
          <p:spPr>
            <a:xfrm>
              <a:off x="2181732" y="2366291"/>
              <a:ext cx="399469"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80</a:t>
              </a:r>
            </a:p>
          </p:txBody>
        </p:sp>
        <p:sp>
          <p:nvSpPr>
            <p:cNvPr id="29" name="TextBox 28">
              <a:extLst>
                <a:ext uri="{FF2B5EF4-FFF2-40B4-BE49-F238E27FC236}">
                  <a16:creationId xmlns:a16="http://schemas.microsoft.com/office/drawing/2014/main" id="{6C91B06F-4C83-28BC-22FA-911508B353AD}"/>
                </a:ext>
              </a:extLst>
            </p:cNvPr>
            <p:cNvSpPr txBox="1"/>
            <p:nvPr/>
          </p:nvSpPr>
          <p:spPr>
            <a:xfrm>
              <a:off x="2181732" y="2953481"/>
              <a:ext cx="399469"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60</a:t>
              </a:r>
            </a:p>
          </p:txBody>
        </p:sp>
        <p:sp>
          <p:nvSpPr>
            <p:cNvPr id="30" name="TextBox 29">
              <a:extLst>
                <a:ext uri="{FF2B5EF4-FFF2-40B4-BE49-F238E27FC236}">
                  <a16:creationId xmlns:a16="http://schemas.microsoft.com/office/drawing/2014/main" id="{95FC51DC-9221-1D2F-44E9-A0519DFF0012}"/>
                </a:ext>
              </a:extLst>
            </p:cNvPr>
            <p:cNvSpPr txBox="1"/>
            <p:nvPr/>
          </p:nvSpPr>
          <p:spPr>
            <a:xfrm>
              <a:off x="2181732" y="3540672"/>
              <a:ext cx="399469"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40</a:t>
              </a:r>
            </a:p>
          </p:txBody>
        </p:sp>
        <p:sp>
          <p:nvSpPr>
            <p:cNvPr id="31" name="TextBox 30">
              <a:extLst>
                <a:ext uri="{FF2B5EF4-FFF2-40B4-BE49-F238E27FC236}">
                  <a16:creationId xmlns:a16="http://schemas.microsoft.com/office/drawing/2014/main" id="{44981490-8898-61CD-742C-A9B664688C8F}"/>
                </a:ext>
              </a:extLst>
            </p:cNvPr>
            <p:cNvSpPr txBox="1"/>
            <p:nvPr/>
          </p:nvSpPr>
          <p:spPr>
            <a:xfrm>
              <a:off x="2181732" y="4127862"/>
              <a:ext cx="399469"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20</a:t>
              </a:r>
            </a:p>
          </p:txBody>
        </p:sp>
        <p:sp>
          <p:nvSpPr>
            <p:cNvPr id="32" name="TextBox 31">
              <a:extLst>
                <a:ext uri="{FF2B5EF4-FFF2-40B4-BE49-F238E27FC236}">
                  <a16:creationId xmlns:a16="http://schemas.microsoft.com/office/drawing/2014/main" id="{B661B607-639E-B5D3-229A-D119A6AAAD48}"/>
                </a:ext>
              </a:extLst>
            </p:cNvPr>
            <p:cNvSpPr txBox="1"/>
            <p:nvPr/>
          </p:nvSpPr>
          <p:spPr>
            <a:xfrm>
              <a:off x="2294084" y="4715053"/>
              <a:ext cx="292068"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0</a:t>
              </a:r>
            </a:p>
          </p:txBody>
        </p:sp>
        <p:sp>
          <p:nvSpPr>
            <p:cNvPr id="33" name="TextBox 32">
              <a:extLst>
                <a:ext uri="{FF2B5EF4-FFF2-40B4-BE49-F238E27FC236}">
                  <a16:creationId xmlns:a16="http://schemas.microsoft.com/office/drawing/2014/main" id="{5407E3FA-67F6-E616-F3A0-2877797EB9E7}"/>
                </a:ext>
              </a:extLst>
            </p:cNvPr>
            <p:cNvSpPr txBox="1"/>
            <p:nvPr/>
          </p:nvSpPr>
          <p:spPr>
            <a:xfrm>
              <a:off x="2082074" y="1779100"/>
              <a:ext cx="50687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100</a:t>
              </a:r>
            </a:p>
          </p:txBody>
        </p:sp>
      </p:grpSp>
      <p:sp>
        <p:nvSpPr>
          <p:cNvPr id="34" name="TextBox 33">
            <a:extLst>
              <a:ext uri="{FF2B5EF4-FFF2-40B4-BE49-F238E27FC236}">
                <a16:creationId xmlns:a16="http://schemas.microsoft.com/office/drawing/2014/main" id="{E8436D71-8B76-A6F8-5187-842C1E175824}"/>
              </a:ext>
            </a:extLst>
          </p:cNvPr>
          <p:cNvSpPr txBox="1"/>
          <p:nvPr/>
        </p:nvSpPr>
        <p:spPr>
          <a:xfrm>
            <a:off x="10385925" y="2720189"/>
            <a:ext cx="13821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srgbClr val="33D6F1"/>
                </a:solidFill>
                <a:effectLst/>
                <a:uLnTx/>
                <a:uFillTx/>
                <a:latin typeface="Trebuchet MS" panose="020B0603020202020204"/>
                <a:ea typeface="+mn-ea"/>
                <a:cs typeface="+mn-cs"/>
                <a:sym typeface="TrebuchetMS-Bold"/>
                <a:rtl val="0"/>
              </a:rPr>
              <a:t>NIVO + RELA</a:t>
            </a:r>
          </a:p>
        </p:txBody>
      </p:sp>
      <p:sp>
        <p:nvSpPr>
          <p:cNvPr id="35" name="TextBox 34">
            <a:extLst>
              <a:ext uri="{FF2B5EF4-FFF2-40B4-BE49-F238E27FC236}">
                <a16:creationId xmlns:a16="http://schemas.microsoft.com/office/drawing/2014/main" id="{6E108CE3-8268-B1D5-D371-73885E8103EC}"/>
              </a:ext>
            </a:extLst>
          </p:cNvPr>
          <p:cNvSpPr txBox="1"/>
          <p:nvPr/>
        </p:nvSpPr>
        <p:spPr>
          <a:xfrm>
            <a:off x="10385925" y="3451831"/>
            <a:ext cx="65114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srgbClr val="1DCE9B"/>
                </a:solidFill>
                <a:effectLst/>
                <a:uLnTx/>
                <a:uFillTx/>
                <a:latin typeface="Trebuchet MS" panose="020B0603020202020204"/>
                <a:ea typeface="+mn-ea"/>
                <a:cs typeface="+mn-cs"/>
                <a:sym typeface="TrebuchetMS-Bold"/>
                <a:rtl val="0"/>
              </a:rPr>
              <a:t>NIVO</a:t>
            </a:r>
          </a:p>
        </p:txBody>
      </p:sp>
      <p:grpSp>
        <p:nvGrpSpPr>
          <p:cNvPr id="37" name="Graphic 3325">
            <a:extLst>
              <a:ext uri="{FF2B5EF4-FFF2-40B4-BE49-F238E27FC236}">
                <a16:creationId xmlns:a16="http://schemas.microsoft.com/office/drawing/2014/main" id="{190ED14B-6BC9-1EC9-7FC7-66FD759EDF45}"/>
              </a:ext>
            </a:extLst>
          </p:cNvPr>
          <p:cNvGrpSpPr/>
          <p:nvPr/>
        </p:nvGrpSpPr>
        <p:grpSpPr>
          <a:xfrm>
            <a:off x="2573639" y="1859976"/>
            <a:ext cx="7619663" cy="3033760"/>
            <a:chOff x="2572050" y="1955226"/>
            <a:chExt cx="7619663" cy="3033760"/>
          </a:xfrm>
          <a:noFill/>
        </p:grpSpPr>
        <p:sp>
          <p:nvSpPr>
            <p:cNvPr id="38" name="Freeform 3319">
              <a:extLst>
                <a:ext uri="{FF2B5EF4-FFF2-40B4-BE49-F238E27FC236}">
                  <a16:creationId xmlns:a16="http://schemas.microsoft.com/office/drawing/2014/main" id="{C0A6CB5A-F8C3-E57F-0932-BC9F65EAFD1A}"/>
                </a:ext>
              </a:extLst>
            </p:cNvPr>
            <p:cNvSpPr/>
            <p:nvPr/>
          </p:nvSpPr>
          <p:spPr>
            <a:xfrm>
              <a:off x="2572050" y="1955226"/>
              <a:ext cx="100961" cy="12737"/>
            </a:xfrm>
            <a:custGeom>
              <a:avLst/>
              <a:gdLst>
                <a:gd name="connsiteX0" fmla="*/ 0 w 100961"/>
                <a:gd name="connsiteY0" fmla="*/ 0 h 12737"/>
                <a:gd name="connsiteX1" fmla="*/ 100961 w 100961"/>
                <a:gd name="connsiteY1" fmla="*/ 0 h 12737"/>
              </a:gdLst>
              <a:ahLst/>
              <a:cxnLst>
                <a:cxn ang="0">
                  <a:pos x="connsiteX0" y="connsiteY0"/>
                </a:cxn>
                <a:cxn ang="0">
                  <a:pos x="connsiteX1" y="connsiteY1"/>
                </a:cxn>
              </a:cxnLst>
              <a:rect l="l" t="t" r="r" b="b"/>
              <a:pathLst>
                <a:path w="100961" h="12737">
                  <a:moveTo>
                    <a:pt x="0" y="0"/>
                  </a:moveTo>
                  <a:lnTo>
                    <a:pt x="100961"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39" name="Freeform 3320">
              <a:extLst>
                <a:ext uri="{FF2B5EF4-FFF2-40B4-BE49-F238E27FC236}">
                  <a16:creationId xmlns:a16="http://schemas.microsoft.com/office/drawing/2014/main" id="{33784DB1-CFD2-FDEB-1DF3-C4C1B0DEC05E}"/>
                </a:ext>
              </a:extLst>
            </p:cNvPr>
            <p:cNvSpPr/>
            <p:nvPr/>
          </p:nvSpPr>
          <p:spPr>
            <a:xfrm>
              <a:off x="2572050" y="2541649"/>
              <a:ext cx="100961" cy="12737"/>
            </a:xfrm>
            <a:custGeom>
              <a:avLst/>
              <a:gdLst>
                <a:gd name="connsiteX0" fmla="*/ 0 w 100961"/>
                <a:gd name="connsiteY0" fmla="*/ 0 h 12737"/>
                <a:gd name="connsiteX1" fmla="*/ 100961 w 100961"/>
                <a:gd name="connsiteY1" fmla="*/ 0 h 12737"/>
              </a:gdLst>
              <a:ahLst/>
              <a:cxnLst>
                <a:cxn ang="0">
                  <a:pos x="connsiteX0" y="connsiteY0"/>
                </a:cxn>
                <a:cxn ang="0">
                  <a:pos x="connsiteX1" y="connsiteY1"/>
                </a:cxn>
              </a:cxnLst>
              <a:rect l="l" t="t" r="r" b="b"/>
              <a:pathLst>
                <a:path w="100961" h="12737">
                  <a:moveTo>
                    <a:pt x="0" y="0"/>
                  </a:moveTo>
                  <a:lnTo>
                    <a:pt x="100961"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0" name="Freeform 3321">
              <a:extLst>
                <a:ext uri="{FF2B5EF4-FFF2-40B4-BE49-F238E27FC236}">
                  <a16:creationId xmlns:a16="http://schemas.microsoft.com/office/drawing/2014/main" id="{EB554B31-8792-16DA-CEAE-06CA07950CC5}"/>
                </a:ext>
              </a:extLst>
            </p:cNvPr>
            <p:cNvSpPr/>
            <p:nvPr/>
          </p:nvSpPr>
          <p:spPr>
            <a:xfrm>
              <a:off x="2572050" y="3134314"/>
              <a:ext cx="100961" cy="12737"/>
            </a:xfrm>
            <a:custGeom>
              <a:avLst/>
              <a:gdLst>
                <a:gd name="connsiteX0" fmla="*/ 0 w 100961"/>
                <a:gd name="connsiteY0" fmla="*/ 0 h 12737"/>
                <a:gd name="connsiteX1" fmla="*/ 100961 w 100961"/>
                <a:gd name="connsiteY1" fmla="*/ 0 h 12737"/>
              </a:gdLst>
              <a:ahLst/>
              <a:cxnLst>
                <a:cxn ang="0">
                  <a:pos x="connsiteX0" y="connsiteY0"/>
                </a:cxn>
                <a:cxn ang="0">
                  <a:pos x="connsiteX1" y="connsiteY1"/>
                </a:cxn>
              </a:cxnLst>
              <a:rect l="l" t="t" r="r" b="b"/>
              <a:pathLst>
                <a:path w="100961" h="12737">
                  <a:moveTo>
                    <a:pt x="0" y="0"/>
                  </a:moveTo>
                  <a:lnTo>
                    <a:pt x="100961"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1" name="Freeform 3322">
              <a:extLst>
                <a:ext uri="{FF2B5EF4-FFF2-40B4-BE49-F238E27FC236}">
                  <a16:creationId xmlns:a16="http://schemas.microsoft.com/office/drawing/2014/main" id="{2CC1939D-AF77-EEB3-E26A-249E2EF8E780}"/>
                </a:ext>
              </a:extLst>
            </p:cNvPr>
            <p:cNvSpPr/>
            <p:nvPr/>
          </p:nvSpPr>
          <p:spPr>
            <a:xfrm>
              <a:off x="2572050" y="3720738"/>
              <a:ext cx="100961" cy="12737"/>
            </a:xfrm>
            <a:custGeom>
              <a:avLst/>
              <a:gdLst>
                <a:gd name="connsiteX0" fmla="*/ 0 w 100961"/>
                <a:gd name="connsiteY0" fmla="*/ 0 h 12737"/>
                <a:gd name="connsiteX1" fmla="*/ 100961 w 100961"/>
                <a:gd name="connsiteY1" fmla="*/ 0 h 12737"/>
              </a:gdLst>
              <a:ahLst/>
              <a:cxnLst>
                <a:cxn ang="0">
                  <a:pos x="connsiteX0" y="connsiteY0"/>
                </a:cxn>
                <a:cxn ang="0">
                  <a:pos x="connsiteX1" y="connsiteY1"/>
                </a:cxn>
              </a:cxnLst>
              <a:rect l="l" t="t" r="r" b="b"/>
              <a:pathLst>
                <a:path w="100961" h="12737">
                  <a:moveTo>
                    <a:pt x="0" y="0"/>
                  </a:moveTo>
                  <a:lnTo>
                    <a:pt x="100961"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2" name="Freeform 3323">
              <a:extLst>
                <a:ext uri="{FF2B5EF4-FFF2-40B4-BE49-F238E27FC236}">
                  <a16:creationId xmlns:a16="http://schemas.microsoft.com/office/drawing/2014/main" id="{A46ADFB9-1091-270B-0BE4-067ABF6661E6}"/>
                </a:ext>
              </a:extLst>
            </p:cNvPr>
            <p:cNvSpPr/>
            <p:nvPr/>
          </p:nvSpPr>
          <p:spPr>
            <a:xfrm>
              <a:off x="2572050" y="4313402"/>
              <a:ext cx="100961" cy="12737"/>
            </a:xfrm>
            <a:custGeom>
              <a:avLst/>
              <a:gdLst>
                <a:gd name="connsiteX0" fmla="*/ 0 w 100961"/>
                <a:gd name="connsiteY0" fmla="*/ 0 h 12737"/>
                <a:gd name="connsiteX1" fmla="*/ 100961 w 100961"/>
                <a:gd name="connsiteY1" fmla="*/ 0 h 12737"/>
              </a:gdLst>
              <a:ahLst/>
              <a:cxnLst>
                <a:cxn ang="0">
                  <a:pos x="connsiteX0" y="connsiteY0"/>
                </a:cxn>
                <a:cxn ang="0">
                  <a:pos x="connsiteX1" y="connsiteY1"/>
                </a:cxn>
              </a:cxnLst>
              <a:rect l="l" t="t" r="r" b="b"/>
              <a:pathLst>
                <a:path w="100961" h="12737">
                  <a:moveTo>
                    <a:pt x="0" y="0"/>
                  </a:moveTo>
                  <a:lnTo>
                    <a:pt x="100961"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3" name="Freeform 3324">
              <a:extLst>
                <a:ext uri="{FF2B5EF4-FFF2-40B4-BE49-F238E27FC236}">
                  <a16:creationId xmlns:a16="http://schemas.microsoft.com/office/drawing/2014/main" id="{C96D1F92-7322-E37B-9A06-81D6D996F257}"/>
                </a:ext>
              </a:extLst>
            </p:cNvPr>
            <p:cNvSpPr/>
            <p:nvPr/>
          </p:nvSpPr>
          <p:spPr>
            <a:xfrm>
              <a:off x="2572050" y="4899826"/>
              <a:ext cx="100961" cy="12737"/>
            </a:xfrm>
            <a:custGeom>
              <a:avLst/>
              <a:gdLst>
                <a:gd name="connsiteX0" fmla="*/ 0 w 100961"/>
                <a:gd name="connsiteY0" fmla="*/ 0 h 12737"/>
                <a:gd name="connsiteX1" fmla="*/ 100961 w 100961"/>
                <a:gd name="connsiteY1" fmla="*/ 0 h 12737"/>
              </a:gdLst>
              <a:ahLst/>
              <a:cxnLst>
                <a:cxn ang="0">
                  <a:pos x="connsiteX0" y="connsiteY0"/>
                </a:cxn>
                <a:cxn ang="0">
                  <a:pos x="connsiteX1" y="connsiteY1"/>
                </a:cxn>
              </a:cxnLst>
              <a:rect l="l" t="t" r="r" b="b"/>
              <a:pathLst>
                <a:path w="100961" h="12737">
                  <a:moveTo>
                    <a:pt x="0" y="0"/>
                  </a:moveTo>
                  <a:lnTo>
                    <a:pt x="100961"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nvGrpSpPr>
            <p:cNvPr id="44" name="Graphic 3325">
              <a:extLst>
                <a:ext uri="{FF2B5EF4-FFF2-40B4-BE49-F238E27FC236}">
                  <a16:creationId xmlns:a16="http://schemas.microsoft.com/office/drawing/2014/main" id="{8E887D29-35BA-7E4A-26AE-489B29DFA614}"/>
                </a:ext>
              </a:extLst>
            </p:cNvPr>
            <p:cNvGrpSpPr/>
            <p:nvPr/>
          </p:nvGrpSpPr>
          <p:grpSpPr>
            <a:xfrm>
              <a:off x="2667657" y="4899826"/>
              <a:ext cx="7524055" cy="89160"/>
              <a:chOff x="2667657" y="4899826"/>
              <a:chExt cx="7524055" cy="89160"/>
            </a:xfrm>
          </p:grpSpPr>
          <p:sp>
            <p:nvSpPr>
              <p:cNvPr id="48" name="Freeform 3329">
                <a:extLst>
                  <a:ext uri="{FF2B5EF4-FFF2-40B4-BE49-F238E27FC236}">
                    <a16:creationId xmlns:a16="http://schemas.microsoft.com/office/drawing/2014/main" id="{DF7B57F4-AA75-7074-BDF0-2E06461B241A}"/>
                  </a:ext>
                </a:extLst>
              </p:cNvPr>
              <p:cNvSpPr/>
              <p:nvPr/>
            </p:nvSpPr>
            <p:spPr>
              <a:xfrm>
                <a:off x="10191713"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9" name="Freeform 3331">
                <a:extLst>
                  <a:ext uri="{FF2B5EF4-FFF2-40B4-BE49-F238E27FC236}">
                    <a16:creationId xmlns:a16="http://schemas.microsoft.com/office/drawing/2014/main" id="{525B522F-AC07-036F-A0B0-240F2638A196}"/>
                  </a:ext>
                </a:extLst>
              </p:cNvPr>
              <p:cNvSpPr/>
              <p:nvPr/>
            </p:nvSpPr>
            <p:spPr>
              <a:xfrm>
                <a:off x="9749114"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0" name="Freeform 3332">
                <a:extLst>
                  <a:ext uri="{FF2B5EF4-FFF2-40B4-BE49-F238E27FC236}">
                    <a16:creationId xmlns:a16="http://schemas.microsoft.com/office/drawing/2014/main" id="{61C54203-0E16-47C8-852D-DE335E16C780}"/>
                  </a:ext>
                </a:extLst>
              </p:cNvPr>
              <p:cNvSpPr/>
              <p:nvPr/>
            </p:nvSpPr>
            <p:spPr>
              <a:xfrm>
                <a:off x="9306515"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1" name="Freeform 6271">
                <a:extLst>
                  <a:ext uri="{FF2B5EF4-FFF2-40B4-BE49-F238E27FC236}">
                    <a16:creationId xmlns:a16="http://schemas.microsoft.com/office/drawing/2014/main" id="{49592B4B-A74D-D4DC-5B28-2F3E6F2B9B96}"/>
                  </a:ext>
                </a:extLst>
              </p:cNvPr>
              <p:cNvSpPr/>
              <p:nvPr/>
            </p:nvSpPr>
            <p:spPr>
              <a:xfrm>
                <a:off x="8863916"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2" name="Freeform 6272">
                <a:extLst>
                  <a:ext uri="{FF2B5EF4-FFF2-40B4-BE49-F238E27FC236}">
                    <a16:creationId xmlns:a16="http://schemas.microsoft.com/office/drawing/2014/main" id="{88A4E420-AB0D-1CF3-9DE7-7702205BBA8F}"/>
                  </a:ext>
                </a:extLst>
              </p:cNvPr>
              <p:cNvSpPr/>
              <p:nvPr/>
            </p:nvSpPr>
            <p:spPr>
              <a:xfrm>
                <a:off x="8421317"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3" name="Freeform 6273">
                <a:extLst>
                  <a:ext uri="{FF2B5EF4-FFF2-40B4-BE49-F238E27FC236}">
                    <a16:creationId xmlns:a16="http://schemas.microsoft.com/office/drawing/2014/main" id="{2901737C-F1C6-C647-1331-AD69CF479A3B}"/>
                  </a:ext>
                </a:extLst>
              </p:cNvPr>
              <p:cNvSpPr/>
              <p:nvPr/>
            </p:nvSpPr>
            <p:spPr>
              <a:xfrm>
                <a:off x="7978718"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4" name="Freeform 6274">
                <a:extLst>
                  <a:ext uri="{FF2B5EF4-FFF2-40B4-BE49-F238E27FC236}">
                    <a16:creationId xmlns:a16="http://schemas.microsoft.com/office/drawing/2014/main" id="{59ADF116-2967-334E-17FE-5D6E9F857E1B}"/>
                  </a:ext>
                </a:extLst>
              </p:cNvPr>
              <p:cNvSpPr/>
              <p:nvPr/>
            </p:nvSpPr>
            <p:spPr>
              <a:xfrm>
                <a:off x="7536119"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5" name="Freeform 6275">
                <a:extLst>
                  <a:ext uri="{FF2B5EF4-FFF2-40B4-BE49-F238E27FC236}">
                    <a16:creationId xmlns:a16="http://schemas.microsoft.com/office/drawing/2014/main" id="{A4110452-6F5D-169E-9D6D-1102333ACD58}"/>
                  </a:ext>
                </a:extLst>
              </p:cNvPr>
              <p:cNvSpPr/>
              <p:nvPr/>
            </p:nvSpPr>
            <p:spPr>
              <a:xfrm>
                <a:off x="7093520"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6" name="Freeform 6276">
                <a:extLst>
                  <a:ext uri="{FF2B5EF4-FFF2-40B4-BE49-F238E27FC236}">
                    <a16:creationId xmlns:a16="http://schemas.microsoft.com/office/drawing/2014/main" id="{6CB63FC2-2DC4-5F05-8EE6-D89F641B7C95}"/>
                  </a:ext>
                </a:extLst>
              </p:cNvPr>
              <p:cNvSpPr/>
              <p:nvPr/>
            </p:nvSpPr>
            <p:spPr>
              <a:xfrm>
                <a:off x="6650921"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7" name="Freeform 6277">
                <a:extLst>
                  <a:ext uri="{FF2B5EF4-FFF2-40B4-BE49-F238E27FC236}">
                    <a16:creationId xmlns:a16="http://schemas.microsoft.com/office/drawing/2014/main" id="{3A11A0AD-668E-F6E6-4D5B-8C465D13C8ED}"/>
                  </a:ext>
                </a:extLst>
              </p:cNvPr>
              <p:cNvSpPr/>
              <p:nvPr/>
            </p:nvSpPr>
            <p:spPr>
              <a:xfrm>
                <a:off x="6208449"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8" name="Freeform 6278">
                <a:extLst>
                  <a:ext uri="{FF2B5EF4-FFF2-40B4-BE49-F238E27FC236}">
                    <a16:creationId xmlns:a16="http://schemas.microsoft.com/office/drawing/2014/main" id="{BEC9DF76-E9D8-E4D9-C3A7-B1F89E23B7FE}"/>
                  </a:ext>
                </a:extLst>
              </p:cNvPr>
              <p:cNvSpPr/>
              <p:nvPr/>
            </p:nvSpPr>
            <p:spPr>
              <a:xfrm>
                <a:off x="5765850"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59" name="Freeform 6279">
                <a:extLst>
                  <a:ext uri="{FF2B5EF4-FFF2-40B4-BE49-F238E27FC236}">
                    <a16:creationId xmlns:a16="http://schemas.microsoft.com/office/drawing/2014/main" id="{CF16CA10-388D-7053-C608-9A40F5040DC0}"/>
                  </a:ext>
                </a:extLst>
              </p:cNvPr>
              <p:cNvSpPr/>
              <p:nvPr/>
            </p:nvSpPr>
            <p:spPr>
              <a:xfrm>
                <a:off x="5323251"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60" name="Freeform 6280">
                <a:extLst>
                  <a:ext uri="{FF2B5EF4-FFF2-40B4-BE49-F238E27FC236}">
                    <a16:creationId xmlns:a16="http://schemas.microsoft.com/office/drawing/2014/main" id="{C4FAEC60-D6BD-F6C0-0F72-01317CD95248}"/>
                  </a:ext>
                </a:extLst>
              </p:cNvPr>
              <p:cNvSpPr/>
              <p:nvPr/>
            </p:nvSpPr>
            <p:spPr>
              <a:xfrm>
                <a:off x="4880652"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61" name="Freeform 6281">
                <a:extLst>
                  <a:ext uri="{FF2B5EF4-FFF2-40B4-BE49-F238E27FC236}">
                    <a16:creationId xmlns:a16="http://schemas.microsoft.com/office/drawing/2014/main" id="{33114C46-F062-E1EE-7928-741B30491C21}"/>
                  </a:ext>
                </a:extLst>
              </p:cNvPr>
              <p:cNvSpPr/>
              <p:nvPr/>
            </p:nvSpPr>
            <p:spPr>
              <a:xfrm>
                <a:off x="4438053"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62" name="Freeform 6282">
                <a:extLst>
                  <a:ext uri="{FF2B5EF4-FFF2-40B4-BE49-F238E27FC236}">
                    <a16:creationId xmlns:a16="http://schemas.microsoft.com/office/drawing/2014/main" id="{9258E01C-0FB7-6E42-BB30-FFE83036BCF8}"/>
                  </a:ext>
                </a:extLst>
              </p:cNvPr>
              <p:cNvSpPr/>
              <p:nvPr/>
            </p:nvSpPr>
            <p:spPr>
              <a:xfrm>
                <a:off x="3995454"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63" name="Freeform 6283">
                <a:extLst>
                  <a:ext uri="{FF2B5EF4-FFF2-40B4-BE49-F238E27FC236}">
                    <a16:creationId xmlns:a16="http://schemas.microsoft.com/office/drawing/2014/main" id="{3A36C17B-7536-FC3C-49E5-CE4A51B84FEA}"/>
                  </a:ext>
                </a:extLst>
              </p:cNvPr>
              <p:cNvSpPr/>
              <p:nvPr/>
            </p:nvSpPr>
            <p:spPr>
              <a:xfrm>
                <a:off x="3552855"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64" name="Freeform 6284">
                <a:extLst>
                  <a:ext uri="{FF2B5EF4-FFF2-40B4-BE49-F238E27FC236}">
                    <a16:creationId xmlns:a16="http://schemas.microsoft.com/office/drawing/2014/main" id="{32C19C12-6983-66C8-4049-23718FECDA1B}"/>
                  </a:ext>
                </a:extLst>
              </p:cNvPr>
              <p:cNvSpPr/>
              <p:nvPr/>
            </p:nvSpPr>
            <p:spPr>
              <a:xfrm>
                <a:off x="3110256"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65" name="Freeform 6285">
                <a:extLst>
                  <a:ext uri="{FF2B5EF4-FFF2-40B4-BE49-F238E27FC236}">
                    <a16:creationId xmlns:a16="http://schemas.microsoft.com/office/drawing/2014/main" id="{59002962-3DB5-F8BB-FD91-10552BBE1DFB}"/>
                  </a:ext>
                </a:extLst>
              </p:cNvPr>
              <p:cNvSpPr/>
              <p:nvPr/>
            </p:nvSpPr>
            <p:spPr>
              <a:xfrm>
                <a:off x="2667657" y="4899826"/>
                <a:ext cx="12747" cy="89160"/>
              </a:xfrm>
              <a:custGeom>
                <a:avLst/>
                <a:gdLst>
                  <a:gd name="connsiteX0" fmla="*/ 0 w 12747"/>
                  <a:gd name="connsiteY0" fmla="*/ 89161 h 89160"/>
                  <a:gd name="connsiteX1" fmla="*/ 0 w 12747"/>
                  <a:gd name="connsiteY1" fmla="*/ 0 h 89160"/>
                </a:gdLst>
                <a:ahLst/>
                <a:cxnLst>
                  <a:cxn ang="0">
                    <a:pos x="connsiteX0" y="connsiteY0"/>
                  </a:cxn>
                  <a:cxn ang="0">
                    <a:pos x="connsiteX1" y="connsiteY1"/>
                  </a:cxn>
                </a:cxnLst>
                <a:rect l="l" t="t" r="r" b="b"/>
                <a:pathLst>
                  <a:path w="12747" h="89160">
                    <a:moveTo>
                      <a:pt x="0" y="89161"/>
                    </a:moveTo>
                    <a:lnTo>
                      <a:pt x="0" y="0"/>
                    </a:lnTo>
                  </a:path>
                </a:pathLst>
              </a:custGeom>
              <a:ln w="12743" cap="flat">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sp>
          <p:nvSpPr>
            <p:cNvPr id="45" name="Freeform 3326">
              <a:extLst>
                <a:ext uri="{FF2B5EF4-FFF2-40B4-BE49-F238E27FC236}">
                  <a16:creationId xmlns:a16="http://schemas.microsoft.com/office/drawing/2014/main" id="{83EBBAD3-0801-3E56-5956-EBAFDEAA5646}"/>
                </a:ext>
              </a:extLst>
            </p:cNvPr>
            <p:cNvSpPr/>
            <p:nvPr/>
          </p:nvSpPr>
          <p:spPr>
            <a:xfrm>
              <a:off x="2667657" y="1955226"/>
              <a:ext cx="7524056" cy="2944600"/>
            </a:xfrm>
            <a:custGeom>
              <a:avLst/>
              <a:gdLst>
                <a:gd name="connsiteX0" fmla="*/ 0 w 7524056"/>
                <a:gd name="connsiteY0" fmla="*/ 0 h 2944600"/>
                <a:gd name="connsiteX1" fmla="*/ 0 w 7524056"/>
                <a:gd name="connsiteY1" fmla="*/ 2944600 h 2944600"/>
                <a:gd name="connsiteX2" fmla="*/ 7524056 w 7524056"/>
                <a:gd name="connsiteY2" fmla="*/ 2944600 h 2944600"/>
              </a:gdLst>
              <a:ahLst/>
              <a:cxnLst>
                <a:cxn ang="0">
                  <a:pos x="connsiteX0" y="connsiteY0"/>
                </a:cxn>
                <a:cxn ang="0">
                  <a:pos x="connsiteX1" y="connsiteY1"/>
                </a:cxn>
                <a:cxn ang="0">
                  <a:pos x="connsiteX2" y="connsiteY2"/>
                </a:cxn>
              </a:cxnLst>
              <a:rect l="l" t="t" r="r" b="b"/>
              <a:pathLst>
                <a:path w="7524056" h="2944600">
                  <a:moveTo>
                    <a:pt x="0" y="0"/>
                  </a:moveTo>
                  <a:lnTo>
                    <a:pt x="0" y="2944600"/>
                  </a:lnTo>
                  <a:lnTo>
                    <a:pt x="7524056" y="2944600"/>
                  </a:lnTo>
                </a:path>
              </a:pathLst>
            </a:custGeom>
            <a:noFill/>
            <a:ln w="12743" cap="sq">
              <a:solidFill>
                <a:srgbClr val="433F3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6" name="Freeform 3327">
              <a:extLst>
                <a:ext uri="{FF2B5EF4-FFF2-40B4-BE49-F238E27FC236}">
                  <a16:creationId xmlns:a16="http://schemas.microsoft.com/office/drawing/2014/main" id="{6EA5FAD9-F43D-2965-831D-3BA71205372B}"/>
                </a:ext>
              </a:extLst>
            </p:cNvPr>
            <p:cNvSpPr/>
            <p:nvPr/>
          </p:nvSpPr>
          <p:spPr>
            <a:xfrm>
              <a:off x="4438436" y="2643006"/>
              <a:ext cx="12747" cy="2258568"/>
            </a:xfrm>
            <a:custGeom>
              <a:avLst/>
              <a:gdLst>
                <a:gd name="connsiteX0" fmla="*/ 0 w 12747"/>
                <a:gd name="connsiteY0" fmla="*/ 2390020 h 2390019"/>
                <a:gd name="connsiteX1" fmla="*/ 0 w 12747"/>
                <a:gd name="connsiteY1" fmla="*/ 0 h 2390019"/>
              </a:gdLst>
              <a:ahLst/>
              <a:cxnLst>
                <a:cxn ang="0">
                  <a:pos x="connsiteX0" y="connsiteY0"/>
                </a:cxn>
                <a:cxn ang="0">
                  <a:pos x="connsiteX1" y="connsiteY1"/>
                </a:cxn>
              </a:cxnLst>
              <a:rect l="l" t="t" r="r" b="b"/>
              <a:pathLst>
                <a:path w="12747" h="2390019">
                  <a:moveTo>
                    <a:pt x="0" y="2390020"/>
                  </a:moveTo>
                  <a:lnTo>
                    <a:pt x="0" y="0"/>
                  </a:lnTo>
                </a:path>
              </a:pathLst>
            </a:custGeom>
            <a:ln w="12700" cap="flat">
              <a:solidFill>
                <a:srgbClr val="433F3F"/>
              </a:solidFill>
              <a:prstDash val="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47" name="Freeform 3328">
              <a:extLst>
                <a:ext uri="{FF2B5EF4-FFF2-40B4-BE49-F238E27FC236}">
                  <a16:creationId xmlns:a16="http://schemas.microsoft.com/office/drawing/2014/main" id="{B391D657-C33A-39B1-E4F8-056F2B89B725}"/>
                </a:ext>
              </a:extLst>
            </p:cNvPr>
            <p:cNvSpPr/>
            <p:nvPr/>
          </p:nvSpPr>
          <p:spPr>
            <a:xfrm>
              <a:off x="6208577" y="3090112"/>
              <a:ext cx="12747" cy="1810512"/>
            </a:xfrm>
            <a:custGeom>
              <a:avLst/>
              <a:gdLst>
                <a:gd name="connsiteX0" fmla="*/ 0 w 12747"/>
                <a:gd name="connsiteY0" fmla="*/ 2000514 h 2000514"/>
                <a:gd name="connsiteX1" fmla="*/ 0 w 12747"/>
                <a:gd name="connsiteY1" fmla="*/ 0 h 2000514"/>
              </a:gdLst>
              <a:ahLst/>
              <a:cxnLst>
                <a:cxn ang="0">
                  <a:pos x="connsiteX0" y="connsiteY0"/>
                </a:cxn>
                <a:cxn ang="0">
                  <a:pos x="connsiteX1" y="connsiteY1"/>
                </a:cxn>
              </a:cxnLst>
              <a:rect l="l" t="t" r="r" b="b"/>
              <a:pathLst>
                <a:path w="12747" h="2000514">
                  <a:moveTo>
                    <a:pt x="0" y="2000514"/>
                  </a:moveTo>
                  <a:lnTo>
                    <a:pt x="0" y="0"/>
                  </a:lnTo>
                </a:path>
              </a:pathLst>
            </a:custGeom>
            <a:ln w="12700" cap="flat">
              <a:solidFill>
                <a:srgbClr val="433F3F"/>
              </a:solidFill>
              <a:prstDash val="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sp>
        <p:nvSpPr>
          <p:cNvPr id="66" name="TextBox 65">
            <a:extLst>
              <a:ext uri="{FF2B5EF4-FFF2-40B4-BE49-F238E27FC236}">
                <a16:creationId xmlns:a16="http://schemas.microsoft.com/office/drawing/2014/main" id="{6EEE9A3F-45A3-FD11-611D-CF8055C27170}"/>
              </a:ext>
            </a:extLst>
          </p:cNvPr>
          <p:cNvSpPr txBox="1"/>
          <p:nvPr/>
        </p:nvSpPr>
        <p:spPr>
          <a:xfrm>
            <a:off x="9991525" y="4889758"/>
            <a:ext cx="3994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srgbClr val="433F3F"/>
                </a:solidFill>
                <a:effectLst/>
                <a:uLnTx/>
                <a:uFillTx/>
                <a:latin typeface="Trebuchet MS" panose="020B0603020202020204"/>
                <a:ea typeface="+mn-ea"/>
                <a:cs typeface="+mn-cs"/>
                <a:sym typeface="TrebuchetMS"/>
                <a:rtl val="0"/>
              </a:rPr>
              <a:t>51</a:t>
            </a:r>
          </a:p>
        </p:txBody>
      </p:sp>
      <p:grpSp>
        <p:nvGrpSpPr>
          <p:cNvPr id="70" name="Group 69">
            <a:extLst>
              <a:ext uri="{FF2B5EF4-FFF2-40B4-BE49-F238E27FC236}">
                <a16:creationId xmlns:a16="http://schemas.microsoft.com/office/drawing/2014/main" id="{B428ED17-4141-6DDC-636B-A371F0324D8F}"/>
              </a:ext>
            </a:extLst>
          </p:cNvPr>
          <p:cNvGrpSpPr/>
          <p:nvPr/>
        </p:nvGrpSpPr>
        <p:grpSpPr>
          <a:xfrm>
            <a:off x="2676439" y="1860452"/>
            <a:ext cx="7521438" cy="1728138"/>
            <a:chOff x="2674851" y="1860452"/>
            <a:chExt cx="7521438" cy="1728138"/>
          </a:xfrm>
        </p:grpSpPr>
        <p:sp>
          <p:nvSpPr>
            <p:cNvPr id="72" name="Freeform 973">
              <a:extLst>
                <a:ext uri="{FF2B5EF4-FFF2-40B4-BE49-F238E27FC236}">
                  <a16:creationId xmlns:a16="http://schemas.microsoft.com/office/drawing/2014/main" id="{FC5F67EC-DB4F-574E-8894-2590403831F4}"/>
                </a:ext>
              </a:extLst>
            </p:cNvPr>
            <p:cNvSpPr/>
            <p:nvPr/>
          </p:nvSpPr>
          <p:spPr>
            <a:xfrm>
              <a:off x="2907311" y="196963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3" name="Freeform 974">
              <a:extLst>
                <a:ext uri="{FF2B5EF4-FFF2-40B4-BE49-F238E27FC236}">
                  <a16:creationId xmlns:a16="http://schemas.microsoft.com/office/drawing/2014/main" id="{66A9B977-29A8-F8CB-F35C-2EAD14374395}"/>
                </a:ext>
              </a:extLst>
            </p:cNvPr>
            <p:cNvSpPr/>
            <p:nvPr/>
          </p:nvSpPr>
          <p:spPr>
            <a:xfrm>
              <a:off x="3002512" y="201461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4" name="Freeform 975">
              <a:extLst>
                <a:ext uri="{FF2B5EF4-FFF2-40B4-BE49-F238E27FC236}">
                  <a16:creationId xmlns:a16="http://schemas.microsoft.com/office/drawing/2014/main" id="{6F7D96FD-DD48-3B80-5975-1F88F2442C24}"/>
                </a:ext>
              </a:extLst>
            </p:cNvPr>
            <p:cNvSpPr/>
            <p:nvPr/>
          </p:nvSpPr>
          <p:spPr>
            <a:xfrm>
              <a:off x="3180669" y="214448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5" name="Freeform 976">
              <a:extLst>
                <a:ext uri="{FF2B5EF4-FFF2-40B4-BE49-F238E27FC236}">
                  <a16:creationId xmlns:a16="http://schemas.microsoft.com/office/drawing/2014/main" id="{700277AB-DA33-03D8-1FEE-023893D6F3A9}"/>
                </a:ext>
              </a:extLst>
            </p:cNvPr>
            <p:cNvSpPr/>
            <p:nvPr/>
          </p:nvSpPr>
          <p:spPr>
            <a:xfrm>
              <a:off x="4107273" y="256181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6" name="Freeform 977">
              <a:extLst>
                <a:ext uri="{FF2B5EF4-FFF2-40B4-BE49-F238E27FC236}">
                  <a16:creationId xmlns:a16="http://schemas.microsoft.com/office/drawing/2014/main" id="{47CF55FA-075D-678B-41C7-034B45CD0121}"/>
                </a:ext>
              </a:extLst>
            </p:cNvPr>
            <p:cNvSpPr/>
            <p:nvPr/>
          </p:nvSpPr>
          <p:spPr>
            <a:xfrm>
              <a:off x="4331414" y="264809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7" name="Freeform 978">
              <a:extLst>
                <a:ext uri="{FF2B5EF4-FFF2-40B4-BE49-F238E27FC236}">
                  <a16:creationId xmlns:a16="http://schemas.microsoft.com/office/drawing/2014/main" id="{080AA837-4B4E-8924-FD3B-C496331541FE}"/>
                </a:ext>
              </a:extLst>
            </p:cNvPr>
            <p:cNvSpPr/>
            <p:nvPr/>
          </p:nvSpPr>
          <p:spPr>
            <a:xfrm>
              <a:off x="2674851" y="1860452"/>
              <a:ext cx="7494393" cy="1702423"/>
            </a:xfrm>
            <a:custGeom>
              <a:avLst/>
              <a:gdLst>
                <a:gd name="connsiteX0" fmla="*/ 0 w 4134165"/>
                <a:gd name="connsiteY0" fmla="*/ 0 h 880320"/>
                <a:gd name="connsiteX1" fmla="*/ 8540 w 4134165"/>
                <a:gd name="connsiteY1" fmla="*/ 0 h 880320"/>
                <a:gd name="connsiteX2" fmla="*/ 8540 w 4134165"/>
                <a:gd name="connsiteY2" fmla="*/ 5603 h 880320"/>
                <a:gd name="connsiteX3" fmla="*/ 23327 w 4134165"/>
                <a:gd name="connsiteY3" fmla="*/ 5603 h 880320"/>
                <a:gd name="connsiteX4" fmla="*/ 23327 w 4134165"/>
                <a:gd name="connsiteY4" fmla="*/ 9423 h 880320"/>
                <a:gd name="connsiteX5" fmla="*/ 37985 w 4134165"/>
                <a:gd name="connsiteY5" fmla="*/ 9423 h 880320"/>
                <a:gd name="connsiteX6" fmla="*/ 37985 w 4134165"/>
                <a:gd name="connsiteY6" fmla="*/ 12480 h 880320"/>
                <a:gd name="connsiteX7" fmla="*/ 62204 w 4134165"/>
                <a:gd name="connsiteY7" fmla="*/ 12480 h 880320"/>
                <a:gd name="connsiteX8" fmla="*/ 62204 w 4134165"/>
                <a:gd name="connsiteY8" fmla="*/ 16809 h 880320"/>
                <a:gd name="connsiteX9" fmla="*/ 80560 w 4134165"/>
                <a:gd name="connsiteY9" fmla="*/ 16809 h 880320"/>
                <a:gd name="connsiteX10" fmla="*/ 80560 w 4134165"/>
                <a:gd name="connsiteY10" fmla="*/ 27761 h 880320"/>
                <a:gd name="connsiteX11" fmla="*/ 120202 w 4134165"/>
                <a:gd name="connsiteY11" fmla="*/ 27761 h 880320"/>
                <a:gd name="connsiteX12" fmla="*/ 120202 w 4134165"/>
                <a:gd name="connsiteY12" fmla="*/ 36293 h 880320"/>
                <a:gd name="connsiteX13" fmla="*/ 128233 w 4134165"/>
                <a:gd name="connsiteY13" fmla="*/ 36293 h 880320"/>
                <a:gd name="connsiteX14" fmla="*/ 128233 w 4134165"/>
                <a:gd name="connsiteY14" fmla="*/ 67619 h 880320"/>
                <a:gd name="connsiteX15" fmla="*/ 157295 w 4134165"/>
                <a:gd name="connsiteY15" fmla="*/ 67619 h 880320"/>
                <a:gd name="connsiteX16" fmla="*/ 157295 w 4134165"/>
                <a:gd name="connsiteY16" fmla="*/ 79971 h 880320"/>
                <a:gd name="connsiteX17" fmla="*/ 172209 w 4134165"/>
                <a:gd name="connsiteY17" fmla="*/ 79971 h 880320"/>
                <a:gd name="connsiteX18" fmla="*/ 172209 w 4134165"/>
                <a:gd name="connsiteY18" fmla="*/ 95762 h 880320"/>
                <a:gd name="connsiteX19" fmla="*/ 211214 w 4134165"/>
                <a:gd name="connsiteY19" fmla="*/ 95762 h 880320"/>
                <a:gd name="connsiteX20" fmla="*/ 211214 w 4134165"/>
                <a:gd name="connsiteY20" fmla="*/ 115500 h 880320"/>
                <a:gd name="connsiteX21" fmla="*/ 242571 w 4134165"/>
                <a:gd name="connsiteY21" fmla="*/ 115500 h 880320"/>
                <a:gd name="connsiteX22" fmla="*/ 242571 w 4134165"/>
                <a:gd name="connsiteY22" fmla="*/ 144916 h 880320"/>
                <a:gd name="connsiteX23" fmla="*/ 273164 w 4134165"/>
                <a:gd name="connsiteY23" fmla="*/ 144916 h 880320"/>
                <a:gd name="connsiteX24" fmla="*/ 273164 w 4134165"/>
                <a:gd name="connsiteY24" fmla="*/ 161089 h 880320"/>
                <a:gd name="connsiteX25" fmla="*/ 339447 w 4134165"/>
                <a:gd name="connsiteY25" fmla="*/ 161089 h 880320"/>
                <a:gd name="connsiteX26" fmla="*/ 339447 w 4134165"/>
                <a:gd name="connsiteY26" fmla="*/ 174842 h 880320"/>
                <a:gd name="connsiteX27" fmla="*/ 351046 w 4134165"/>
                <a:gd name="connsiteY27" fmla="*/ 174842 h 880320"/>
                <a:gd name="connsiteX28" fmla="*/ 351046 w 4134165"/>
                <a:gd name="connsiteY28" fmla="*/ 182610 h 880320"/>
                <a:gd name="connsiteX29" fmla="*/ 368000 w 4134165"/>
                <a:gd name="connsiteY29" fmla="*/ 182610 h 880320"/>
                <a:gd name="connsiteX30" fmla="*/ 368000 w 4134165"/>
                <a:gd name="connsiteY30" fmla="*/ 186430 h 880320"/>
                <a:gd name="connsiteX31" fmla="*/ 379854 w 4134165"/>
                <a:gd name="connsiteY31" fmla="*/ 186430 h 880320"/>
                <a:gd name="connsiteX32" fmla="*/ 379854 w 4134165"/>
                <a:gd name="connsiteY32" fmla="*/ 194070 h 880320"/>
                <a:gd name="connsiteX33" fmla="*/ 406877 w 4134165"/>
                <a:gd name="connsiteY33" fmla="*/ 194070 h 880320"/>
                <a:gd name="connsiteX34" fmla="*/ 406877 w 4134165"/>
                <a:gd name="connsiteY34" fmla="*/ 203494 h 880320"/>
                <a:gd name="connsiteX35" fmla="*/ 443206 w 4134165"/>
                <a:gd name="connsiteY35" fmla="*/ 203494 h 880320"/>
                <a:gd name="connsiteX36" fmla="*/ 443206 w 4134165"/>
                <a:gd name="connsiteY36" fmla="*/ 215846 h 880320"/>
                <a:gd name="connsiteX37" fmla="*/ 456335 w 4134165"/>
                <a:gd name="connsiteY37" fmla="*/ 215846 h 880320"/>
                <a:gd name="connsiteX38" fmla="*/ 456335 w 4134165"/>
                <a:gd name="connsiteY38" fmla="*/ 230618 h 880320"/>
                <a:gd name="connsiteX39" fmla="*/ 468189 w 4134165"/>
                <a:gd name="connsiteY39" fmla="*/ 230618 h 880320"/>
                <a:gd name="connsiteX40" fmla="*/ 468189 w 4134165"/>
                <a:gd name="connsiteY40" fmla="*/ 238640 h 880320"/>
                <a:gd name="connsiteX41" fmla="*/ 484760 w 4134165"/>
                <a:gd name="connsiteY41" fmla="*/ 238640 h 880320"/>
                <a:gd name="connsiteX42" fmla="*/ 484760 w 4134165"/>
                <a:gd name="connsiteY42" fmla="*/ 246281 h 880320"/>
                <a:gd name="connsiteX43" fmla="*/ 492918 w 4134165"/>
                <a:gd name="connsiteY43" fmla="*/ 246281 h 880320"/>
                <a:gd name="connsiteX44" fmla="*/ 492918 w 4134165"/>
                <a:gd name="connsiteY44" fmla="*/ 256468 h 880320"/>
                <a:gd name="connsiteX45" fmla="*/ 505920 w 4134165"/>
                <a:gd name="connsiteY45" fmla="*/ 256468 h 880320"/>
                <a:gd name="connsiteX46" fmla="*/ 505920 w 4134165"/>
                <a:gd name="connsiteY46" fmla="*/ 267420 h 880320"/>
                <a:gd name="connsiteX47" fmla="*/ 542758 w 4134165"/>
                <a:gd name="connsiteY47" fmla="*/ 267420 h 880320"/>
                <a:gd name="connsiteX48" fmla="*/ 542758 w 4134165"/>
                <a:gd name="connsiteY48" fmla="*/ 274551 h 880320"/>
                <a:gd name="connsiteX49" fmla="*/ 556780 w 4134165"/>
                <a:gd name="connsiteY49" fmla="*/ 274551 h 880320"/>
                <a:gd name="connsiteX50" fmla="*/ 556780 w 4134165"/>
                <a:gd name="connsiteY50" fmla="*/ 281428 h 880320"/>
                <a:gd name="connsiteX51" fmla="*/ 575517 w 4134165"/>
                <a:gd name="connsiteY51" fmla="*/ 281428 h 880320"/>
                <a:gd name="connsiteX52" fmla="*/ 575517 w 4134165"/>
                <a:gd name="connsiteY52" fmla="*/ 289450 h 880320"/>
                <a:gd name="connsiteX53" fmla="*/ 597442 w 4134165"/>
                <a:gd name="connsiteY53" fmla="*/ 289450 h 880320"/>
                <a:gd name="connsiteX54" fmla="*/ 597442 w 4134165"/>
                <a:gd name="connsiteY54" fmla="*/ 294162 h 880320"/>
                <a:gd name="connsiteX55" fmla="*/ 610698 w 4134165"/>
                <a:gd name="connsiteY55" fmla="*/ 294162 h 880320"/>
                <a:gd name="connsiteX56" fmla="*/ 610698 w 4134165"/>
                <a:gd name="connsiteY56" fmla="*/ 304859 h 880320"/>
                <a:gd name="connsiteX57" fmla="*/ 643968 w 4134165"/>
                <a:gd name="connsiteY57" fmla="*/ 304859 h 880320"/>
                <a:gd name="connsiteX58" fmla="*/ 643968 w 4134165"/>
                <a:gd name="connsiteY58" fmla="*/ 309570 h 880320"/>
                <a:gd name="connsiteX59" fmla="*/ 658244 w 4134165"/>
                <a:gd name="connsiteY59" fmla="*/ 309570 h 880320"/>
                <a:gd name="connsiteX60" fmla="*/ 658244 w 4134165"/>
                <a:gd name="connsiteY60" fmla="*/ 314409 h 880320"/>
                <a:gd name="connsiteX61" fmla="*/ 673413 w 4134165"/>
                <a:gd name="connsiteY61" fmla="*/ 314409 h 880320"/>
                <a:gd name="connsiteX62" fmla="*/ 673413 w 4134165"/>
                <a:gd name="connsiteY62" fmla="*/ 324342 h 880320"/>
                <a:gd name="connsiteX63" fmla="*/ 692406 w 4134165"/>
                <a:gd name="connsiteY63" fmla="*/ 324342 h 880320"/>
                <a:gd name="connsiteX64" fmla="*/ 692406 w 4134165"/>
                <a:gd name="connsiteY64" fmla="*/ 333384 h 880320"/>
                <a:gd name="connsiteX65" fmla="*/ 727841 w 4134165"/>
                <a:gd name="connsiteY65" fmla="*/ 333384 h 880320"/>
                <a:gd name="connsiteX66" fmla="*/ 727841 w 4134165"/>
                <a:gd name="connsiteY66" fmla="*/ 340260 h 880320"/>
                <a:gd name="connsiteX67" fmla="*/ 737784 w 4134165"/>
                <a:gd name="connsiteY67" fmla="*/ 340260 h 880320"/>
                <a:gd name="connsiteX68" fmla="*/ 737784 w 4134165"/>
                <a:gd name="connsiteY68" fmla="*/ 352358 h 880320"/>
                <a:gd name="connsiteX69" fmla="*/ 758434 w 4134165"/>
                <a:gd name="connsiteY69" fmla="*/ 352358 h 880320"/>
                <a:gd name="connsiteX70" fmla="*/ 758434 w 4134165"/>
                <a:gd name="connsiteY70" fmla="*/ 360126 h 880320"/>
                <a:gd name="connsiteX71" fmla="*/ 776024 w 4134165"/>
                <a:gd name="connsiteY71" fmla="*/ 360126 h 880320"/>
                <a:gd name="connsiteX72" fmla="*/ 776024 w 4134165"/>
                <a:gd name="connsiteY72" fmla="*/ 365601 h 880320"/>
                <a:gd name="connsiteX73" fmla="*/ 790301 w 4134165"/>
                <a:gd name="connsiteY73" fmla="*/ 365601 h 880320"/>
                <a:gd name="connsiteX74" fmla="*/ 790301 w 4134165"/>
                <a:gd name="connsiteY74" fmla="*/ 376298 h 880320"/>
                <a:gd name="connsiteX75" fmla="*/ 816814 w 4134165"/>
                <a:gd name="connsiteY75" fmla="*/ 376298 h 880320"/>
                <a:gd name="connsiteX76" fmla="*/ 816814 w 4134165"/>
                <a:gd name="connsiteY76" fmla="*/ 390815 h 880320"/>
                <a:gd name="connsiteX77" fmla="*/ 837718 w 4134165"/>
                <a:gd name="connsiteY77" fmla="*/ 390815 h 880320"/>
                <a:gd name="connsiteX78" fmla="*/ 837718 w 4134165"/>
                <a:gd name="connsiteY78" fmla="*/ 397437 h 880320"/>
                <a:gd name="connsiteX79" fmla="*/ 850338 w 4134165"/>
                <a:gd name="connsiteY79" fmla="*/ 397437 h 880320"/>
                <a:gd name="connsiteX80" fmla="*/ 850338 w 4134165"/>
                <a:gd name="connsiteY80" fmla="*/ 404823 h 880320"/>
                <a:gd name="connsiteX81" fmla="*/ 889344 w 4134165"/>
                <a:gd name="connsiteY81" fmla="*/ 404823 h 880320"/>
                <a:gd name="connsiteX82" fmla="*/ 889344 w 4134165"/>
                <a:gd name="connsiteY82" fmla="*/ 413355 h 880320"/>
                <a:gd name="connsiteX83" fmla="*/ 902600 w 4134165"/>
                <a:gd name="connsiteY83" fmla="*/ 413355 h 880320"/>
                <a:gd name="connsiteX84" fmla="*/ 902600 w 4134165"/>
                <a:gd name="connsiteY84" fmla="*/ 418958 h 880320"/>
                <a:gd name="connsiteX85" fmla="*/ 924907 w 4134165"/>
                <a:gd name="connsiteY85" fmla="*/ 418958 h 880320"/>
                <a:gd name="connsiteX86" fmla="*/ 924907 w 4134165"/>
                <a:gd name="connsiteY86" fmla="*/ 423797 h 880320"/>
                <a:gd name="connsiteX87" fmla="*/ 964804 w 4134165"/>
                <a:gd name="connsiteY87" fmla="*/ 423797 h 880320"/>
                <a:gd name="connsiteX88" fmla="*/ 964804 w 4134165"/>
                <a:gd name="connsiteY88" fmla="*/ 440351 h 880320"/>
                <a:gd name="connsiteX89" fmla="*/ 985326 w 4134165"/>
                <a:gd name="connsiteY89" fmla="*/ 440351 h 880320"/>
                <a:gd name="connsiteX90" fmla="*/ 985326 w 4134165"/>
                <a:gd name="connsiteY90" fmla="*/ 446082 h 880320"/>
                <a:gd name="connsiteX91" fmla="*/ 1000240 w 4134165"/>
                <a:gd name="connsiteY91" fmla="*/ 446082 h 880320"/>
                <a:gd name="connsiteX92" fmla="*/ 1000240 w 4134165"/>
                <a:gd name="connsiteY92" fmla="*/ 452958 h 880320"/>
                <a:gd name="connsiteX93" fmla="*/ 1025861 w 4134165"/>
                <a:gd name="connsiteY93" fmla="*/ 452958 h 880320"/>
                <a:gd name="connsiteX94" fmla="*/ 1025861 w 4134165"/>
                <a:gd name="connsiteY94" fmla="*/ 457925 h 880320"/>
                <a:gd name="connsiteX95" fmla="*/ 1060278 w 4134165"/>
                <a:gd name="connsiteY95" fmla="*/ 457925 h 880320"/>
                <a:gd name="connsiteX96" fmla="*/ 1060278 w 4134165"/>
                <a:gd name="connsiteY96" fmla="*/ 462891 h 880320"/>
                <a:gd name="connsiteX97" fmla="*/ 1112157 w 4134165"/>
                <a:gd name="connsiteY97" fmla="*/ 462891 h 880320"/>
                <a:gd name="connsiteX98" fmla="*/ 1112157 w 4134165"/>
                <a:gd name="connsiteY98" fmla="*/ 471423 h 880320"/>
                <a:gd name="connsiteX99" fmla="*/ 1125159 w 4134165"/>
                <a:gd name="connsiteY99" fmla="*/ 471423 h 880320"/>
                <a:gd name="connsiteX100" fmla="*/ 1125159 w 4134165"/>
                <a:gd name="connsiteY100" fmla="*/ 479955 h 880320"/>
                <a:gd name="connsiteX101" fmla="*/ 1149887 w 4134165"/>
                <a:gd name="connsiteY101" fmla="*/ 479955 h 880320"/>
                <a:gd name="connsiteX102" fmla="*/ 1149887 w 4134165"/>
                <a:gd name="connsiteY102" fmla="*/ 487341 h 880320"/>
                <a:gd name="connsiteX103" fmla="*/ 1159830 w 4134165"/>
                <a:gd name="connsiteY103" fmla="*/ 487341 h 880320"/>
                <a:gd name="connsiteX104" fmla="*/ 1159830 w 4134165"/>
                <a:gd name="connsiteY104" fmla="*/ 491161 h 880320"/>
                <a:gd name="connsiteX105" fmla="*/ 1195011 w 4134165"/>
                <a:gd name="connsiteY105" fmla="*/ 491161 h 880320"/>
                <a:gd name="connsiteX106" fmla="*/ 1195011 w 4134165"/>
                <a:gd name="connsiteY106" fmla="*/ 499948 h 880320"/>
                <a:gd name="connsiteX107" fmla="*/ 1232104 w 4134165"/>
                <a:gd name="connsiteY107" fmla="*/ 499948 h 880320"/>
                <a:gd name="connsiteX108" fmla="*/ 1232104 w 4134165"/>
                <a:gd name="connsiteY108" fmla="*/ 510645 h 880320"/>
                <a:gd name="connsiteX109" fmla="*/ 1286024 w 4134165"/>
                <a:gd name="connsiteY109" fmla="*/ 510645 h 880320"/>
                <a:gd name="connsiteX110" fmla="*/ 1286024 w 4134165"/>
                <a:gd name="connsiteY110" fmla="*/ 512937 h 880320"/>
                <a:gd name="connsiteX111" fmla="*/ 1310497 w 4134165"/>
                <a:gd name="connsiteY111" fmla="*/ 512937 h 880320"/>
                <a:gd name="connsiteX112" fmla="*/ 1310497 w 4134165"/>
                <a:gd name="connsiteY112" fmla="*/ 521469 h 880320"/>
                <a:gd name="connsiteX113" fmla="*/ 1332294 w 4134165"/>
                <a:gd name="connsiteY113" fmla="*/ 521469 h 880320"/>
                <a:gd name="connsiteX114" fmla="*/ 1332294 w 4134165"/>
                <a:gd name="connsiteY114" fmla="*/ 526690 h 880320"/>
                <a:gd name="connsiteX115" fmla="*/ 1358170 w 4134165"/>
                <a:gd name="connsiteY115" fmla="*/ 526690 h 880320"/>
                <a:gd name="connsiteX116" fmla="*/ 1358170 w 4134165"/>
                <a:gd name="connsiteY116" fmla="*/ 538788 h 880320"/>
                <a:gd name="connsiteX117" fmla="*/ 1380477 w 4134165"/>
                <a:gd name="connsiteY117" fmla="*/ 538788 h 880320"/>
                <a:gd name="connsiteX118" fmla="*/ 1380477 w 4134165"/>
                <a:gd name="connsiteY118" fmla="*/ 545282 h 880320"/>
                <a:gd name="connsiteX119" fmla="*/ 1392586 w 4134165"/>
                <a:gd name="connsiteY119" fmla="*/ 545282 h 880320"/>
                <a:gd name="connsiteX120" fmla="*/ 1392586 w 4134165"/>
                <a:gd name="connsiteY120" fmla="*/ 551394 h 880320"/>
                <a:gd name="connsiteX121" fmla="*/ 1413491 w 4134165"/>
                <a:gd name="connsiteY121" fmla="*/ 551394 h 880320"/>
                <a:gd name="connsiteX122" fmla="*/ 1413491 w 4134165"/>
                <a:gd name="connsiteY122" fmla="*/ 557380 h 880320"/>
                <a:gd name="connsiteX123" fmla="*/ 1438475 w 4134165"/>
                <a:gd name="connsiteY123" fmla="*/ 557380 h 880320"/>
                <a:gd name="connsiteX124" fmla="*/ 1438475 w 4134165"/>
                <a:gd name="connsiteY124" fmla="*/ 561837 h 880320"/>
                <a:gd name="connsiteX125" fmla="*/ 1467665 w 4134165"/>
                <a:gd name="connsiteY125" fmla="*/ 561837 h 880320"/>
                <a:gd name="connsiteX126" fmla="*/ 1467665 w 4134165"/>
                <a:gd name="connsiteY126" fmla="*/ 568713 h 880320"/>
                <a:gd name="connsiteX127" fmla="*/ 1490991 w 4134165"/>
                <a:gd name="connsiteY127" fmla="*/ 568713 h 880320"/>
                <a:gd name="connsiteX128" fmla="*/ 1490991 w 4134165"/>
                <a:gd name="connsiteY128" fmla="*/ 573679 h 880320"/>
                <a:gd name="connsiteX129" fmla="*/ 1519927 w 4134165"/>
                <a:gd name="connsiteY129" fmla="*/ 573679 h 880320"/>
                <a:gd name="connsiteX130" fmla="*/ 1519927 w 4134165"/>
                <a:gd name="connsiteY130" fmla="*/ 583230 h 880320"/>
                <a:gd name="connsiteX131" fmla="*/ 1533056 w 4134165"/>
                <a:gd name="connsiteY131" fmla="*/ 583230 h 880320"/>
                <a:gd name="connsiteX132" fmla="*/ 1533056 w 4134165"/>
                <a:gd name="connsiteY132" fmla="*/ 586541 h 880320"/>
                <a:gd name="connsiteX133" fmla="*/ 1550774 w 4134165"/>
                <a:gd name="connsiteY133" fmla="*/ 586541 h 880320"/>
                <a:gd name="connsiteX134" fmla="*/ 1550774 w 4134165"/>
                <a:gd name="connsiteY134" fmla="*/ 590998 h 880320"/>
                <a:gd name="connsiteX135" fmla="*/ 1585063 w 4134165"/>
                <a:gd name="connsiteY135" fmla="*/ 590998 h 880320"/>
                <a:gd name="connsiteX136" fmla="*/ 1585063 w 4134165"/>
                <a:gd name="connsiteY136" fmla="*/ 594818 h 880320"/>
                <a:gd name="connsiteX137" fmla="*/ 1591691 w 4134165"/>
                <a:gd name="connsiteY137" fmla="*/ 594818 h 880320"/>
                <a:gd name="connsiteX138" fmla="*/ 1591691 w 4134165"/>
                <a:gd name="connsiteY138" fmla="*/ 598893 h 880320"/>
                <a:gd name="connsiteX139" fmla="*/ 1624195 w 4134165"/>
                <a:gd name="connsiteY139" fmla="*/ 598893 h 880320"/>
                <a:gd name="connsiteX140" fmla="*/ 1624195 w 4134165"/>
                <a:gd name="connsiteY140" fmla="*/ 605260 h 880320"/>
                <a:gd name="connsiteX141" fmla="*/ 1645355 w 4134165"/>
                <a:gd name="connsiteY141" fmla="*/ 605260 h 880320"/>
                <a:gd name="connsiteX142" fmla="*/ 1645355 w 4134165"/>
                <a:gd name="connsiteY142" fmla="*/ 609335 h 880320"/>
                <a:gd name="connsiteX143" fmla="*/ 1700676 w 4134165"/>
                <a:gd name="connsiteY143" fmla="*/ 609335 h 880320"/>
                <a:gd name="connsiteX144" fmla="*/ 1700676 w 4134165"/>
                <a:gd name="connsiteY144" fmla="*/ 614811 h 880320"/>
                <a:gd name="connsiteX145" fmla="*/ 1760586 w 4134165"/>
                <a:gd name="connsiteY145" fmla="*/ 614811 h 880320"/>
                <a:gd name="connsiteX146" fmla="*/ 1760586 w 4134165"/>
                <a:gd name="connsiteY146" fmla="*/ 621942 h 880320"/>
                <a:gd name="connsiteX147" fmla="*/ 1798826 w 4134165"/>
                <a:gd name="connsiteY147" fmla="*/ 621942 h 880320"/>
                <a:gd name="connsiteX148" fmla="*/ 1798826 w 4134165"/>
                <a:gd name="connsiteY148" fmla="*/ 626145 h 880320"/>
                <a:gd name="connsiteX149" fmla="*/ 1840891 w 4134165"/>
                <a:gd name="connsiteY149" fmla="*/ 626145 h 880320"/>
                <a:gd name="connsiteX150" fmla="*/ 1840891 w 4134165"/>
                <a:gd name="connsiteY150" fmla="*/ 631620 h 880320"/>
                <a:gd name="connsiteX151" fmla="*/ 1919029 w 4134165"/>
                <a:gd name="connsiteY151" fmla="*/ 631620 h 880320"/>
                <a:gd name="connsiteX152" fmla="*/ 1919029 w 4134165"/>
                <a:gd name="connsiteY152" fmla="*/ 642063 h 880320"/>
                <a:gd name="connsiteX153" fmla="*/ 1953190 w 4134165"/>
                <a:gd name="connsiteY153" fmla="*/ 642063 h 880320"/>
                <a:gd name="connsiteX154" fmla="*/ 1953190 w 4134165"/>
                <a:gd name="connsiteY154" fmla="*/ 645373 h 880320"/>
                <a:gd name="connsiteX155" fmla="*/ 1980978 w 4134165"/>
                <a:gd name="connsiteY155" fmla="*/ 645373 h 880320"/>
                <a:gd name="connsiteX156" fmla="*/ 1980978 w 4134165"/>
                <a:gd name="connsiteY156" fmla="*/ 650849 h 880320"/>
                <a:gd name="connsiteX157" fmla="*/ 2003285 w 4134165"/>
                <a:gd name="connsiteY157" fmla="*/ 650849 h 880320"/>
                <a:gd name="connsiteX158" fmla="*/ 2003285 w 4134165"/>
                <a:gd name="connsiteY158" fmla="*/ 661801 h 880320"/>
                <a:gd name="connsiteX159" fmla="*/ 2025847 w 4134165"/>
                <a:gd name="connsiteY159" fmla="*/ 661801 h 880320"/>
                <a:gd name="connsiteX160" fmla="*/ 2025847 w 4134165"/>
                <a:gd name="connsiteY160" fmla="*/ 670587 h 880320"/>
                <a:gd name="connsiteX161" fmla="*/ 2048409 w 4134165"/>
                <a:gd name="connsiteY161" fmla="*/ 670587 h 880320"/>
                <a:gd name="connsiteX162" fmla="*/ 2048409 w 4134165"/>
                <a:gd name="connsiteY162" fmla="*/ 681411 h 880320"/>
                <a:gd name="connsiteX163" fmla="*/ 2084355 w 4134165"/>
                <a:gd name="connsiteY163" fmla="*/ 681411 h 880320"/>
                <a:gd name="connsiteX164" fmla="*/ 2084355 w 4134165"/>
                <a:gd name="connsiteY164" fmla="*/ 689561 h 880320"/>
                <a:gd name="connsiteX165" fmla="*/ 2105005 w 4134165"/>
                <a:gd name="connsiteY165" fmla="*/ 689561 h 880320"/>
                <a:gd name="connsiteX166" fmla="*/ 2105005 w 4134165"/>
                <a:gd name="connsiteY166" fmla="*/ 694018 h 880320"/>
                <a:gd name="connsiteX167" fmla="*/ 2202645 w 4134165"/>
                <a:gd name="connsiteY167" fmla="*/ 694018 h 880320"/>
                <a:gd name="connsiteX168" fmla="*/ 2202645 w 4134165"/>
                <a:gd name="connsiteY168" fmla="*/ 699239 h 880320"/>
                <a:gd name="connsiteX169" fmla="*/ 2226864 w 4134165"/>
                <a:gd name="connsiteY169" fmla="*/ 699239 h 880320"/>
                <a:gd name="connsiteX170" fmla="*/ 2226864 w 4134165"/>
                <a:gd name="connsiteY170" fmla="*/ 704461 h 880320"/>
                <a:gd name="connsiteX171" fmla="*/ 2273389 w 4134165"/>
                <a:gd name="connsiteY171" fmla="*/ 704461 h 880320"/>
                <a:gd name="connsiteX172" fmla="*/ 2273389 w 4134165"/>
                <a:gd name="connsiteY172" fmla="*/ 709427 h 880320"/>
                <a:gd name="connsiteX173" fmla="*/ 2321317 w 4134165"/>
                <a:gd name="connsiteY173" fmla="*/ 709427 h 880320"/>
                <a:gd name="connsiteX174" fmla="*/ 2321317 w 4134165"/>
                <a:gd name="connsiteY174" fmla="*/ 718214 h 880320"/>
                <a:gd name="connsiteX175" fmla="*/ 2401877 w 4134165"/>
                <a:gd name="connsiteY175" fmla="*/ 718214 h 880320"/>
                <a:gd name="connsiteX176" fmla="*/ 2401877 w 4134165"/>
                <a:gd name="connsiteY176" fmla="*/ 727000 h 880320"/>
                <a:gd name="connsiteX177" fmla="*/ 2555603 w 4134165"/>
                <a:gd name="connsiteY177" fmla="*/ 727000 h 880320"/>
                <a:gd name="connsiteX178" fmla="*/ 2572429 w 4134165"/>
                <a:gd name="connsiteY178" fmla="*/ 727000 h 880320"/>
                <a:gd name="connsiteX179" fmla="*/ 2572429 w 4134165"/>
                <a:gd name="connsiteY179" fmla="*/ 734641 h 880320"/>
                <a:gd name="connsiteX180" fmla="*/ 2594226 w 4134165"/>
                <a:gd name="connsiteY180" fmla="*/ 734641 h 880320"/>
                <a:gd name="connsiteX181" fmla="*/ 2594226 w 4134165"/>
                <a:gd name="connsiteY181" fmla="*/ 747630 h 880320"/>
                <a:gd name="connsiteX182" fmla="*/ 2626093 w 4134165"/>
                <a:gd name="connsiteY182" fmla="*/ 747630 h 880320"/>
                <a:gd name="connsiteX183" fmla="*/ 2626093 w 4134165"/>
                <a:gd name="connsiteY183" fmla="*/ 754252 h 880320"/>
                <a:gd name="connsiteX184" fmla="*/ 2651714 w 4134165"/>
                <a:gd name="connsiteY184" fmla="*/ 754252 h 880320"/>
                <a:gd name="connsiteX185" fmla="*/ 2651714 w 4134165"/>
                <a:gd name="connsiteY185" fmla="*/ 762401 h 880320"/>
                <a:gd name="connsiteX186" fmla="*/ 2680522 w 4134165"/>
                <a:gd name="connsiteY186" fmla="*/ 762401 h 880320"/>
                <a:gd name="connsiteX187" fmla="*/ 2680522 w 4134165"/>
                <a:gd name="connsiteY187" fmla="*/ 767623 h 880320"/>
                <a:gd name="connsiteX188" fmla="*/ 2697603 w 4134165"/>
                <a:gd name="connsiteY188" fmla="*/ 767623 h 880320"/>
                <a:gd name="connsiteX189" fmla="*/ 2697603 w 4134165"/>
                <a:gd name="connsiteY189" fmla="*/ 775900 h 880320"/>
                <a:gd name="connsiteX190" fmla="*/ 2774338 w 4134165"/>
                <a:gd name="connsiteY190" fmla="*/ 775900 h 880320"/>
                <a:gd name="connsiteX191" fmla="*/ 2774338 w 4134165"/>
                <a:gd name="connsiteY191" fmla="*/ 781121 h 880320"/>
                <a:gd name="connsiteX192" fmla="*/ 2822011 w 4134165"/>
                <a:gd name="connsiteY192" fmla="*/ 781121 h 880320"/>
                <a:gd name="connsiteX193" fmla="*/ 2822011 w 4134165"/>
                <a:gd name="connsiteY193" fmla="*/ 789653 h 880320"/>
                <a:gd name="connsiteX194" fmla="*/ 2992563 w 4134165"/>
                <a:gd name="connsiteY194" fmla="*/ 789653 h 880320"/>
                <a:gd name="connsiteX195" fmla="*/ 2992563 w 4134165"/>
                <a:gd name="connsiteY195" fmla="*/ 796784 h 880320"/>
                <a:gd name="connsiteX196" fmla="*/ 3222515 w 4134165"/>
                <a:gd name="connsiteY196" fmla="*/ 796784 h 880320"/>
                <a:gd name="connsiteX197" fmla="*/ 3222515 w 4134165"/>
                <a:gd name="connsiteY197" fmla="*/ 801750 h 880320"/>
                <a:gd name="connsiteX198" fmla="*/ 3277581 w 4134165"/>
                <a:gd name="connsiteY198" fmla="*/ 801750 h 880320"/>
                <a:gd name="connsiteX199" fmla="*/ 3277581 w 4134165"/>
                <a:gd name="connsiteY199" fmla="*/ 811046 h 880320"/>
                <a:gd name="connsiteX200" fmla="*/ 3409001 w 4134165"/>
                <a:gd name="connsiteY200" fmla="*/ 811046 h 880320"/>
                <a:gd name="connsiteX201" fmla="*/ 3409001 w 4134165"/>
                <a:gd name="connsiteY201" fmla="*/ 818560 h 880320"/>
                <a:gd name="connsiteX202" fmla="*/ 3448898 w 4134165"/>
                <a:gd name="connsiteY202" fmla="*/ 818560 h 880320"/>
                <a:gd name="connsiteX203" fmla="*/ 3448898 w 4134165"/>
                <a:gd name="connsiteY203" fmla="*/ 839699 h 880320"/>
                <a:gd name="connsiteX204" fmla="*/ 3617793 w 4134165"/>
                <a:gd name="connsiteY204" fmla="*/ 839699 h 880320"/>
                <a:gd name="connsiteX205" fmla="*/ 3617793 w 4134165"/>
                <a:gd name="connsiteY205" fmla="*/ 847339 h 880320"/>
                <a:gd name="connsiteX206" fmla="*/ 3723973 w 4134165"/>
                <a:gd name="connsiteY206" fmla="*/ 847339 h 880320"/>
                <a:gd name="connsiteX207" fmla="*/ 3723973 w 4134165"/>
                <a:gd name="connsiteY207" fmla="*/ 863639 h 880320"/>
                <a:gd name="connsiteX208" fmla="*/ 3794719 w 4134165"/>
                <a:gd name="connsiteY208" fmla="*/ 863639 h 880320"/>
                <a:gd name="connsiteX209" fmla="*/ 3794719 w 4134165"/>
                <a:gd name="connsiteY209" fmla="*/ 880321 h 880320"/>
                <a:gd name="connsiteX210" fmla="*/ 4134166 w 4134165"/>
                <a:gd name="connsiteY210" fmla="*/ 880321 h 8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4134165" h="880320">
                  <a:moveTo>
                    <a:pt x="0" y="0"/>
                  </a:moveTo>
                  <a:lnTo>
                    <a:pt x="8540" y="0"/>
                  </a:lnTo>
                  <a:lnTo>
                    <a:pt x="8540" y="5603"/>
                  </a:lnTo>
                  <a:lnTo>
                    <a:pt x="23327" y="5603"/>
                  </a:lnTo>
                  <a:lnTo>
                    <a:pt x="23327" y="9423"/>
                  </a:lnTo>
                  <a:lnTo>
                    <a:pt x="37985" y="9423"/>
                  </a:lnTo>
                  <a:lnTo>
                    <a:pt x="37985" y="12480"/>
                  </a:lnTo>
                  <a:lnTo>
                    <a:pt x="62204" y="12480"/>
                  </a:lnTo>
                  <a:lnTo>
                    <a:pt x="62204" y="16809"/>
                  </a:lnTo>
                  <a:lnTo>
                    <a:pt x="80560" y="16809"/>
                  </a:lnTo>
                  <a:lnTo>
                    <a:pt x="80560" y="27761"/>
                  </a:lnTo>
                  <a:lnTo>
                    <a:pt x="120202" y="27761"/>
                  </a:lnTo>
                  <a:lnTo>
                    <a:pt x="120202" y="36293"/>
                  </a:lnTo>
                  <a:lnTo>
                    <a:pt x="128233" y="36293"/>
                  </a:lnTo>
                  <a:lnTo>
                    <a:pt x="128233" y="67619"/>
                  </a:lnTo>
                  <a:lnTo>
                    <a:pt x="157295" y="67619"/>
                  </a:lnTo>
                  <a:lnTo>
                    <a:pt x="157295" y="79971"/>
                  </a:lnTo>
                  <a:lnTo>
                    <a:pt x="172209" y="79971"/>
                  </a:lnTo>
                  <a:lnTo>
                    <a:pt x="172209" y="95762"/>
                  </a:lnTo>
                  <a:lnTo>
                    <a:pt x="211214" y="95762"/>
                  </a:lnTo>
                  <a:lnTo>
                    <a:pt x="211214" y="115500"/>
                  </a:lnTo>
                  <a:lnTo>
                    <a:pt x="242571" y="115500"/>
                  </a:lnTo>
                  <a:lnTo>
                    <a:pt x="242571" y="144916"/>
                  </a:lnTo>
                  <a:lnTo>
                    <a:pt x="273164" y="144916"/>
                  </a:lnTo>
                  <a:lnTo>
                    <a:pt x="273164" y="161089"/>
                  </a:lnTo>
                  <a:lnTo>
                    <a:pt x="339447" y="161089"/>
                  </a:lnTo>
                  <a:lnTo>
                    <a:pt x="339447" y="174842"/>
                  </a:lnTo>
                  <a:lnTo>
                    <a:pt x="351046" y="174842"/>
                  </a:lnTo>
                  <a:lnTo>
                    <a:pt x="351046" y="182610"/>
                  </a:lnTo>
                  <a:lnTo>
                    <a:pt x="368000" y="182610"/>
                  </a:lnTo>
                  <a:lnTo>
                    <a:pt x="368000" y="186430"/>
                  </a:lnTo>
                  <a:lnTo>
                    <a:pt x="379854" y="186430"/>
                  </a:lnTo>
                  <a:lnTo>
                    <a:pt x="379854" y="194070"/>
                  </a:lnTo>
                  <a:lnTo>
                    <a:pt x="406877" y="194070"/>
                  </a:lnTo>
                  <a:lnTo>
                    <a:pt x="406877" y="203494"/>
                  </a:lnTo>
                  <a:lnTo>
                    <a:pt x="443206" y="203494"/>
                  </a:lnTo>
                  <a:lnTo>
                    <a:pt x="443206" y="215846"/>
                  </a:lnTo>
                  <a:lnTo>
                    <a:pt x="456335" y="215846"/>
                  </a:lnTo>
                  <a:lnTo>
                    <a:pt x="456335" y="230618"/>
                  </a:lnTo>
                  <a:lnTo>
                    <a:pt x="468189" y="230618"/>
                  </a:lnTo>
                  <a:lnTo>
                    <a:pt x="468189" y="238640"/>
                  </a:lnTo>
                  <a:lnTo>
                    <a:pt x="484760" y="238640"/>
                  </a:lnTo>
                  <a:lnTo>
                    <a:pt x="484760" y="246281"/>
                  </a:lnTo>
                  <a:lnTo>
                    <a:pt x="492918" y="246281"/>
                  </a:lnTo>
                  <a:lnTo>
                    <a:pt x="492918" y="256468"/>
                  </a:lnTo>
                  <a:lnTo>
                    <a:pt x="505920" y="256468"/>
                  </a:lnTo>
                  <a:lnTo>
                    <a:pt x="505920" y="267420"/>
                  </a:lnTo>
                  <a:lnTo>
                    <a:pt x="542758" y="267420"/>
                  </a:lnTo>
                  <a:lnTo>
                    <a:pt x="542758" y="274551"/>
                  </a:lnTo>
                  <a:lnTo>
                    <a:pt x="556780" y="274551"/>
                  </a:lnTo>
                  <a:lnTo>
                    <a:pt x="556780" y="281428"/>
                  </a:lnTo>
                  <a:lnTo>
                    <a:pt x="575517" y="281428"/>
                  </a:lnTo>
                  <a:lnTo>
                    <a:pt x="575517" y="289450"/>
                  </a:lnTo>
                  <a:lnTo>
                    <a:pt x="597442" y="289450"/>
                  </a:lnTo>
                  <a:lnTo>
                    <a:pt x="597442" y="294162"/>
                  </a:lnTo>
                  <a:lnTo>
                    <a:pt x="610698" y="294162"/>
                  </a:lnTo>
                  <a:lnTo>
                    <a:pt x="610698" y="304859"/>
                  </a:lnTo>
                  <a:lnTo>
                    <a:pt x="643968" y="304859"/>
                  </a:lnTo>
                  <a:lnTo>
                    <a:pt x="643968" y="309570"/>
                  </a:lnTo>
                  <a:lnTo>
                    <a:pt x="658244" y="309570"/>
                  </a:lnTo>
                  <a:lnTo>
                    <a:pt x="658244" y="314409"/>
                  </a:lnTo>
                  <a:lnTo>
                    <a:pt x="673413" y="314409"/>
                  </a:lnTo>
                  <a:lnTo>
                    <a:pt x="673413" y="324342"/>
                  </a:lnTo>
                  <a:lnTo>
                    <a:pt x="692406" y="324342"/>
                  </a:lnTo>
                  <a:lnTo>
                    <a:pt x="692406" y="333384"/>
                  </a:lnTo>
                  <a:lnTo>
                    <a:pt x="727841" y="333384"/>
                  </a:lnTo>
                  <a:lnTo>
                    <a:pt x="727841" y="340260"/>
                  </a:lnTo>
                  <a:lnTo>
                    <a:pt x="737784" y="340260"/>
                  </a:lnTo>
                  <a:lnTo>
                    <a:pt x="737784" y="352358"/>
                  </a:lnTo>
                  <a:lnTo>
                    <a:pt x="758434" y="352358"/>
                  </a:lnTo>
                  <a:lnTo>
                    <a:pt x="758434" y="360126"/>
                  </a:lnTo>
                  <a:lnTo>
                    <a:pt x="776024" y="360126"/>
                  </a:lnTo>
                  <a:lnTo>
                    <a:pt x="776024" y="365601"/>
                  </a:lnTo>
                  <a:lnTo>
                    <a:pt x="790301" y="365601"/>
                  </a:lnTo>
                  <a:lnTo>
                    <a:pt x="790301" y="376298"/>
                  </a:lnTo>
                  <a:lnTo>
                    <a:pt x="816814" y="376298"/>
                  </a:lnTo>
                  <a:lnTo>
                    <a:pt x="816814" y="390815"/>
                  </a:lnTo>
                  <a:lnTo>
                    <a:pt x="837718" y="390815"/>
                  </a:lnTo>
                  <a:lnTo>
                    <a:pt x="837718" y="397437"/>
                  </a:lnTo>
                  <a:lnTo>
                    <a:pt x="850338" y="397437"/>
                  </a:lnTo>
                  <a:lnTo>
                    <a:pt x="850338" y="404823"/>
                  </a:lnTo>
                  <a:lnTo>
                    <a:pt x="889344" y="404823"/>
                  </a:lnTo>
                  <a:lnTo>
                    <a:pt x="889344" y="413355"/>
                  </a:lnTo>
                  <a:lnTo>
                    <a:pt x="902600" y="413355"/>
                  </a:lnTo>
                  <a:lnTo>
                    <a:pt x="902600" y="418958"/>
                  </a:lnTo>
                  <a:lnTo>
                    <a:pt x="924907" y="418958"/>
                  </a:lnTo>
                  <a:lnTo>
                    <a:pt x="924907" y="423797"/>
                  </a:lnTo>
                  <a:lnTo>
                    <a:pt x="964804" y="423797"/>
                  </a:lnTo>
                  <a:lnTo>
                    <a:pt x="964804" y="440351"/>
                  </a:lnTo>
                  <a:lnTo>
                    <a:pt x="985326" y="440351"/>
                  </a:lnTo>
                  <a:lnTo>
                    <a:pt x="985326" y="446082"/>
                  </a:lnTo>
                  <a:lnTo>
                    <a:pt x="1000240" y="446082"/>
                  </a:lnTo>
                  <a:lnTo>
                    <a:pt x="1000240" y="452958"/>
                  </a:lnTo>
                  <a:lnTo>
                    <a:pt x="1025861" y="452958"/>
                  </a:lnTo>
                  <a:lnTo>
                    <a:pt x="1025861" y="457925"/>
                  </a:lnTo>
                  <a:lnTo>
                    <a:pt x="1060278" y="457925"/>
                  </a:lnTo>
                  <a:lnTo>
                    <a:pt x="1060278" y="462891"/>
                  </a:lnTo>
                  <a:lnTo>
                    <a:pt x="1112157" y="462891"/>
                  </a:lnTo>
                  <a:lnTo>
                    <a:pt x="1112157" y="471423"/>
                  </a:lnTo>
                  <a:lnTo>
                    <a:pt x="1125159" y="471423"/>
                  </a:lnTo>
                  <a:lnTo>
                    <a:pt x="1125159" y="479955"/>
                  </a:lnTo>
                  <a:lnTo>
                    <a:pt x="1149887" y="479955"/>
                  </a:lnTo>
                  <a:lnTo>
                    <a:pt x="1149887" y="487341"/>
                  </a:lnTo>
                  <a:lnTo>
                    <a:pt x="1159830" y="487341"/>
                  </a:lnTo>
                  <a:lnTo>
                    <a:pt x="1159830" y="491161"/>
                  </a:lnTo>
                  <a:lnTo>
                    <a:pt x="1195011" y="491161"/>
                  </a:lnTo>
                  <a:lnTo>
                    <a:pt x="1195011" y="499948"/>
                  </a:lnTo>
                  <a:lnTo>
                    <a:pt x="1232104" y="499948"/>
                  </a:lnTo>
                  <a:lnTo>
                    <a:pt x="1232104" y="510645"/>
                  </a:lnTo>
                  <a:lnTo>
                    <a:pt x="1286024" y="510645"/>
                  </a:lnTo>
                  <a:lnTo>
                    <a:pt x="1286024" y="512937"/>
                  </a:lnTo>
                  <a:lnTo>
                    <a:pt x="1310497" y="512937"/>
                  </a:lnTo>
                  <a:lnTo>
                    <a:pt x="1310497" y="521469"/>
                  </a:lnTo>
                  <a:lnTo>
                    <a:pt x="1332294" y="521469"/>
                  </a:lnTo>
                  <a:lnTo>
                    <a:pt x="1332294" y="526690"/>
                  </a:lnTo>
                  <a:lnTo>
                    <a:pt x="1358170" y="526690"/>
                  </a:lnTo>
                  <a:lnTo>
                    <a:pt x="1358170" y="538788"/>
                  </a:lnTo>
                  <a:lnTo>
                    <a:pt x="1380477" y="538788"/>
                  </a:lnTo>
                  <a:lnTo>
                    <a:pt x="1380477" y="545282"/>
                  </a:lnTo>
                  <a:lnTo>
                    <a:pt x="1392586" y="545282"/>
                  </a:lnTo>
                  <a:lnTo>
                    <a:pt x="1392586" y="551394"/>
                  </a:lnTo>
                  <a:lnTo>
                    <a:pt x="1413491" y="551394"/>
                  </a:lnTo>
                  <a:lnTo>
                    <a:pt x="1413491" y="557380"/>
                  </a:lnTo>
                  <a:lnTo>
                    <a:pt x="1438475" y="557380"/>
                  </a:lnTo>
                  <a:lnTo>
                    <a:pt x="1438475" y="561837"/>
                  </a:lnTo>
                  <a:lnTo>
                    <a:pt x="1467665" y="561837"/>
                  </a:lnTo>
                  <a:lnTo>
                    <a:pt x="1467665" y="568713"/>
                  </a:lnTo>
                  <a:lnTo>
                    <a:pt x="1490991" y="568713"/>
                  </a:lnTo>
                  <a:lnTo>
                    <a:pt x="1490991" y="573679"/>
                  </a:lnTo>
                  <a:lnTo>
                    <a:pt x="1519927" y="573679"/>
                  </a:lnTo>
                  <a:lnTo>
                    <a:pt x="1519927" y="583230"/>
                  </a:lnTo>
                  <a:lnTo>
                    <a:pt x="1533056" y="583230"/>
                  </a:lnTo>
                  <a:lnTo>
                    <a:pt x="1533056" y="586541"/>
                  </a:lnTo>
                  <a:lnTo>
                    <a:pt x="1550774" y="586541"/>
                  </a:lnTo>
                  <a:lnTo>
                    <a:pt x="1550774" y="590998"/>
                  </a:lnTo>
                  <a:lnTo>
                    <a:pt x="1585063" y="590998"/>
                  </a:lnTo>
                  <a:lnTo>
                    <a:pt x="1585063" y="594818"/>
                  </a:lnTo>
                  <a:lnTo>
                    <a:pt x="1591691" y="594818"/>
                  </a:lnTo>
                  <a:lnTo>
                    <a:pt x="1591691" y="598893"/>
                  </a:lnTo>
                  <a:lnTo>
                    <a:pt x="1624195" y="598893"/>
                  </a:lnTo>
                  <a:lnTo>
                    <a:pt x="1624195" y="605260"/>
                  </a:lnTo>
                  <a:lnTo>
                    <a:pt x="1645355" y="605260"/>
                  </a:lnTo>
                  <a:lnTo>
                    <a:pt x="1645355" y="609335"/>
                  </a:lnTo>
                  <a:lnTo>
                    <a:pt x="1700676" y="609335"/>
                  </a:lnTo>
                  <a:lnTo>
                    <a:pt x="1700676" y="614811"/>
                  </a:lnTo>
                  <a:lnTo>
                    <a:pt x="1760586" y="614811"/>
                  </a:lnTo>
                  <a:lnTo>
                    <a:pt x="1760586" y="621942"/>
                  </a:lnTo>
                  <a:lnTo>
                    <a:pt x="1798826" y="621942"/>
                  </a:lnTo>
                  <a:lnTo>
                    <a:pt x="1798826" y="626145"/>
                  </a:lnTo>
                  <a:lnTo>
                    <a:pt x="1840891" y="626145"/>
                  </a:lnTo>
                  <a:lnTo>
                    <a:pt x="1840891" y="631620"/>
                  </a:lnTo>
                  <a:lnTo>
                    <a:pt x="1919029" y="631620"/>
                  </a:lnTo>
                  <a:lnTo>
                    <a:pt x="1919029" y="642063"/>
                  </a:lnTo>
                  <a:lnTo>
                    <a:pt x="1953190" y="642063"/>
                  </a:lnTo>
                  <a:lnTo>
                    <a:pt x="1953190" y="645373"/>
                  </a:lnTo>
                  <a:lnTo>
                    <a:pt x="1980978" y="645373"/>
                  </a:lnTo>
                  <a:lnTo>
                    <a:pt x="1980978" y="650849"/>
                  </a:lnTo>
                  <a:lnTo>
                    <a:pt x="2003285" y="650849"/>
                  </a:lnTo>
                  <a:lnTo>
                    <a:pt x="2003285" y="661801"/>
                  </a:lnTo>
                  <a:lnTo>
                    <a:pt x="2025847" y="661801"/>
                  </a:lnTo>
                  <a:lnTo>
                    <a:pt x="2025847" y="670587"/>
                  </a:lnTo>
                  <a:lnTo>
                    <a:pt x="2048409" y="670587"/>
                  </a:lnTo>
                  <a:lnTo>
                    <a:pt x="2048409" y="681411"/>
                  </a:lnTo>
                  <a:lnTo>
                    <a:pt x="2084355" y="681411"/>
                  </a:lnTo>
                  <a:lnTo>
                    <a:pt x="2084355" y="689561"/>
                  </a:lnTo>
                  <a:lnTo>
                    <a:pt x="2105005" y="689561"/>
                  </a:lnTo>
                  <a:lnTo>
                    <a:pt x="2105005" y="694018"/>
                  </a:lnTo>
                  <a:lnTo>
                    <a:pt x="2202645" y="694018"/>
                  </a:lnTo>
                  <a:lnTo>
                    <a:pt x="2202645" y="699239"/>
                  </a:lnTo>
                  <a:lnTo>
                    <a:pt x="2226864" y="699239"/>
                  </a:lnTo>
                  <a:lnTo>
                    <a:pt x="2226864" y="704461"/>
                  </a:lnTo>
                  <a:lnTo>
                    <a:pt x="2273389" y="704461"/>
                  </a:lnTo>
                  <a:lnTo>
                    <a:pt x="2273389" y="709427"/>
                  </a:lnTo>
                  <a:lnTo>
                    <a:pt x="2321317" y="709427"/>
                  </a:lnTo>
                  <a:lnTo>
                    <a:pt x="2321317" y="718214"/>
                  </a:lnTo>
                  <a:lnTo>
                    <a:pt x="2401877" y="718214"/>
                  </a:lnTo>
                  <a:lnTo>
                    <a:pt x="2401877" y="727000"/>
                  </a:lnTo>
                  <a:lnTo>
                    <a:pt x="2555603" y="727000"/>
                  </a:lnTo>
                  <a:lnTo>
                    <a:pt x="2572429" y="727000"/>
                  </a:lnTo>
                  <a:lnTo>
                    <a:pt x="2572429" y="734641"/>
                  </a:lnTo>
                  <a:lnTo>
                    <a:pt x="2594226" y="734641"/>
                  </a:lnTo>
                  <a:lnTo>
                    <a:pt x="2594226" y="747630"/>
                  </a:lnTo>
                  <a:lnTo>
                    <a:pt x="2626093" y="747630"/>
                  </a:lnTo>
                  <a:lnTo>
                    <a:pt x="2626093" y="754252"/>
                  </a:lnTo>
                  <a:lnTo>
                    <a:pt x="2651714" y="754252"/>
                  </a:lnTo>
                  <a:lnTo>
                    <a:pt x="2651714" y="762401"/>
                  </a:lnTo>
                  <a:lnTo>
                    <a:pt x="2680522" y="762401"/>
                  </a:lnTo>
                  <a:lnTo>
                    <a:pt x="2680522" y="767623"/>
                  </a:lnTo>
                  <a:lnTo>
                    <a:pt x="2697603" y="767623"/>
                  </a:lnTo>
                  <a:lnTo>
                    <a:pt x="2697603" y="775900"/>
                  </a:lnTo>
                  <a:lnTo>
                    <a:pt x="2774338" y="775900"/>
                  </a:lnTo>
                  <a:lnTo>
                    <a:pt x="2774338" y="781121"/>
                  </a:lnTo>
                  <a:lnTo>
                    <a:pt x="2822011" y="781121"/>
                  </a:lnTo>
                  <a:lnTo>
                    <a:pt x="2822011" y="789653"/>
                  </a:lnTo>
                  <a:lnTo>
                    <a:pt x="2992563" y="789653"/>
                  </a:lnTo>
                  <a:lnTo>
                    <a:pt x="2992563" y="796784"/>
                  </a:lnTo>
                  <a:lnTo>
                    <a:pt x="3222515" y="796784"/>
                  </a:lnTo>
                  <a:lnTo>
                    <a:pt x="3222515" y="801750"/>
                  </a:lnTo>
                  <a:lnTo>
                    <a:pt x="3277581" y="801750"/>
                  </a:lnTo>
                  <a:lnTo>
                    <a:pt x="3277581" y="811046"/>
                  </a:lnTo>
                  <a:lnTo>
                    <a:pt x="3409001" y="811046"/>
                  </a:lnTo>
                  <a:lnTo>
                    <a:pt x="3409001" y="818560"/>
                  </a:lnTo>
                  <a:lnTo>
                    <a:pt x="3448898" y="818560"/>
                  </a:lnTo>
                  <a:lnTo>
                    <a:pt x="3448898" y="839699"/>
                  </a:lnTo>
                  <a:lnTo>
                    <a:pt x="3617793" y="839699"/>
                  </a:lnTo>
                  <a:lnTo>
                    <a:pt x="3617793" y="847339"/>
                  </a:lnTo>
                  <a:lnTo>
                    <a:pt x="3723973" y="847339"/>
                  </a:lnTo>
                  <a:lnTo>
                    <a:pt x="3723973" y="863639"/>
                  </a:lnTo>
                  <a:lnTo>
                    <a:pt x="3794719" y="863639"/>
                  </a:lnTo>
                  <a:lnTo>
                    <a:pt x="3794719" y="880321"/>
                  </a:lnTo>
                  <a:lnTo>
                    <a:pt x="4134166" y="880321"/>
                  </a:lnTo>
                </a:path>
              </a:pathLst>
            </a:custGeom>
            <a:noFill/>
            <a:ln w="12744" cap="flat">
              <a:solidFill>
                <a:srgbClr val="1DCE9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8" name="Freeform 980">
              <a:extLst>
                <a:ext uri="{FF2B5EF4-FFF2-40B4-BE49-F238E27FC236}">
                  <a16:creationId xmlns:a16="http://schemas.microsoft.com/office/drawing/2014/main" id="{EC9C1139-6B9B-527D-E6C0-9ADAB354B47F}"/>
                </a:ext>
              </a:extLst>
            </p:cNvPr>
            <p:cNvSpPr/>
            <p:nvPr/>
          </p:nvSpPr>
          <p:spPr>
            <a:xfrm>
              <a:off x="5706066" y="300796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79" name="Freeform 983">
              <a:extLst>
                <a:ext uri="{FF2B5EF4-FFF2-40B4-BE49-F238E27FC236}">
                  <a16:creationId xmlns:a16="http://schemas.microsoft.com/office/drawing/2014/main" id="{C52DEFEF-3131-E210-C90A-7F15B567A577}"/>
                </a:ext>
              </a:extLst>
            </p:cNvPr>
            <p:cNvSpPr/>
            <p:nvPr/>
          </p:nvSpPr>
          <p:spPr>
            <a:xfrm>
              <a:off x="5749047" y="301757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0" name="Freeform 984">
              <a:extLst>
                <a:ext uri="{FF2B5EF4-FFF2-40B4-BE49-F238E27FC236}">
                  <a16:creationId xmlns:a16="http://schemas.microsoft.com/office/drawing/2014/main" id="{0469637F-B8C4-8229-9753-B40540C8E00C}"/>
                </a:ext>
              </a:extLst>
            </p:cNvPr>
            <p:cNvSpPr/>
            <p:nvPr/>
          </p:nvSpPr>
          <p:spPr>
            <a:xfrm>
              <a:off x="5783940" y="301979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1" name="Freeform 985">
              <a:extLst>
                <a:ext uri="{FF2B5EF4-FFF2-40B4-BE49-F238E27FC236}">
                  <a16:creationId xmlns:a16="http://schemas.microsoft.com/office/drawing/2014/main" id="{0CB31189-4563-F975-EA49-86FA5CBE0599}"/>
                </a:ext>
              </a:extLst>
            </p:cNvPr>
            <p:cNvSpPr/>
            <p:nvPr/>
          </p:nvSpPr>
          <p:spPr>
            <a:xfrm>
              <a:off x="5838012" y="302299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2" name="Freeform 986">
              <a:extLst>
                <a:ext uri="{FF2B5EF4-FFF2-40B4-BE49-F238E27FC236}">
                  <a16:creationId xmlns:a16="http://schemas.microsoft.com/office/drawing/2014/main" id="{39394F45-7649-F15D-29CA-CD463B97CC04}"/>
                </a:ext>
              </a:extLst>
            </p:cNvPr>
            <p:cNvSpPr/>
            <p:nvPr/>
          </p:nvSpPr>
          <p:spPr>
            <a:xfrm>
              <a:off x="5892082" y="3033580"/>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3" name="Freeform 987">
              <a:extLst>
                <a:ext uri="{FF2B5EF4-FFF2-40B4-BE49-F238E27FC236}">
                  <a16:creationId xmlns:a16="http://schemas.microsoft.com/office/drawing/2014/main" id="{1964C60B-0E5D-D68E-4C36-BFEE444812A3}"/>
                </a:ext>
              </a:extLst>
            </p:cNvPr>
            <p:cNvSpPr/>
            <p:nvPr/>
          </p:nvSpPr>
          <p:spPr>
            <a:xfrm>
              <a:off x="5942224" y="304219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4" name="Freeform 988">
              <a:extLst>
                <a:ext uri="{FF2B5EF4-FFF2-40B4-BE49-F238E27FC236}">
                  <a16:creationId xmlns:a16="http://schemas.microsoft.com/office/drawing/2014/main" id="{6D157143-B80B-69E0-5498-27BDECAF15FC}"/>
                </a:ext>
              </a:extLst>
            </p:cNvPr>
            <p:cNvSpPr/>
            <p:nvPr/>
          </p:nvSpPr>
          <p:spPr>
            <a:xfrm>
              <a:off x="5981277" y="3048601"/>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5" name="Freeform 989">
              <a:extLst>
                <a:ext uri="{FF2B5EF4-FFF2-40B4-BE49-F238E27FC236}">
                  <a16:creationId xmlns:a16="http://schemas.microsoft.com/office/drawing/2014/main" id="{C5016172-5E4C-F10D-0F97-50D634E90FE8}"/>
                </a:ext>
              </a:extLst>
            </p:cNvPr>
            <p:cNvSpPr/>
            <p:nvPr/>
          </p:nvSpPr>
          <p:spPr>
            <a:xfrm>
              <a:off x="5999301" y="3048601"/>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6" name="Freeform 991">
              <a:extLst>
                <a:ext uri="{FF2B5EF4-FFF2-40B4-BE49-F238E27FC236}">
                  <a16:creationId xmlns:a16="http://schemas.microsoft.com/office/drawing/2014/main" id="{C73BEE5C-DCBE-D7D0-91F4-908F127559A0}"/>
                </a:ext>
              </a:extLst>
            </p:cNvPr>
            <p:cNvSpPr/>
            <p:nvPr/>
          </p:nvSpPr>
          <p:spPr>
            <a:xfrm>
              <a:off x="6017324" y="304859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7" name="Freeform 2894">
              <a:extLst>
                <a:ext uri="{FF2B5EF4-FFF2-40B4-BE49-F238E27FC236}">
                  <a16:creationId xmlns:a16="http://schemas.microsoft.com/office/drawing/2014/main" id="{4B1DEDB1-3AC7-8C63-8EDE-719246D45B35}"/>
                </a:ext>
              </a:extLst>
            </p:cNvPr>
            <p:cNvSpPr/>
            <p:nvPr/>
          </p:nvSpPr>
          <p:spPr>
            <a:xfrm>
              <a:off x="6080177" y="305376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8" name="Freeform 2895">
              <a:extLst>
                <a:ext uri="{FF2B5EF4-FFF2-40B4-BE49-F238E27FC236}">
                  <a16:creationId xmlns:a16="http://schemas.microsoft.com/office/drawing/2014/main" id="{B05591F4-4110-07EF-9048-A2250048DCE9}"/>
                </a:ext>
              </a:extLst>
            </p:cNvPr>
            <p:cNvSpPr/>
            <p:nvPr/>
          </p:nvSpPr>
          <p:spPr>
            <a:xfrm>
              <a:off x="6132402" y="306780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89" name="Freeform 2896">
              <a:extLst>
                <a:ext uri="{FF2B5EF4-FFF2-40B4-BE49-F238E27FC236}">
                  <a16:creationId xmlns:a16="http://schemas.microsoft.com/office/drawing/2014/main" id="{D32A266D-DC44-CCDE-7D0D-7F12B789FEE8}"/>
                </a:ext>
              </a:extLst>
            </p:cNvPr>
            <p:cNvSpPr/>
            <p:nvPr/>
          </p:nvSpPr>
          <p:spPr>
            <a:xfrm>
              <a:off x="6215871" y="3082557"/>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0" name="Freeform 2897">
              <a:extLst>
                <a:ext uri="{FF2B5EF4-FFF2-40B4-BE49-F238E27FC236}">
                  <a16:creationId xmlns:a16="http://schemas.microsoft.com/office/drawing/2014/main" id="{67DB002B-0E88-E112-8DB2-67D9A7147EC0}"/>
                </a:ext>
              </a:extLst>
            </p:cNvPr>
            <p:cNvSpPr/>
            <p:nvPr/>
          </p:nvSpPr>
          <p:spPr>
            <a:xfrm>
              <a:off x="6254924" y="3093391"/>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1" name="Freeform 2898">
              <a:extLst>
                <a:ext uri="{FF2B5EF4-FFF2-40B4-BE49-F238E27FC236}">
                  <a16:creationId xmlns:a16="http://schemas.microsoft.com/office/drawing/2014/main" id="{AF1EED08-44CA-8A5C-F562-6B7EBD29E4B9}"/>
                </a:ext>
              </a:extLst>
            </p:cNvPr>
            <p:cNvSpPr/>
            <p:nvPr/>
          </p:nvSpPr>
          <p:spPr>
            <a:xfrm>
              <a:off x="6290969" y="310619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2" name="Freeform 2899">
              <a:extLst>
                <a:ext uri="{FF2B5EF4-FFF2-40B4-BE49-F238E27FC236}">
                  <a16:creationId xmlns:a16="http://schemas.microsoft.com/office/drawing/2014/main" id="{F91D54EF-EB8C-1C88-7BCA-0C8F0A40EED4}"/>
                </a:ext>
              </a:extLst>
            </p:cNvPr>
            <p:cNvSpPr/>
            <p:nvPr/>
          </p:nvSpPr>
          <p:spPr>
            <a:xfrm>
              <a:off x="6332100" y="312958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3" name="Freeform 2900">
              <a:extLst>
                <a:ext uri="{FF2B5EF4-FFF2-40B4-BE49-F238E27FC236}">
                  <a16:creationId xmlns:a16="http://schemas.microsoft.com/office/drawing/2014/main" id="{4B91D82E-02C4-3609-7A15-12E640C0B3F7}"/>
                </a:ext>
              </a:extLst>
            </p:cNvPr>
            <p:cNvSpPr/>
            <p:nvPr/>
          </p:nvSpPr>
          <p:spPr>
            <a:xfrm>
              <a:off x="6372074" y="313598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4" name="Freeform 2901">
              <a:extLst>
                <a:ext uri="{FF2B5EF4-FFF2-40B4-BE49-F238E27FC236}">
                  <a16:creationId xmlns:a16="http://schemas.microsoft.com/office/drawing/2014/main" id="{69B644CB-C0CE-F866-B919-27C95F6CC38C}"/>
                </a:ext>
              </a:extLst>
            </p:cNvPr>
            <p:cNvSpPr/>
            <p:nvPr/>
          </p:nvSpPr>
          <p:spPr>
            <a:xfrm>
              <a:off x="6418985" y="3153970"/>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5" name="Freeform 2902">
              <a:extLst>
                <a:ext uri="{FF2B5EF4-FFF2-40B4-BE49-F238E27FC236}">
                  <a16:creationId xmlns:a16="http://schemas.microsoft.com/office/drawing/2014/main" id="{762ED299-2F36-620A-CFB8-C5139BFA422B}"/>
                </a:ext>
              </a:extLst>
            </p:cNvPr>
            <p:cNvSpPr/>
            <p:nvPr/>
          </p:nvSpPr>
          <p:spPr>
            <a:xfrm>
              <a:off x="6553650" y="316803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6" name="Freeform 2903">
              <a:extLst>
                <a:ext uri="{FF2B5EF4-FFF2-40B4-BE49-F238E27FC236}">
                  <a16:creationId xmlns:a16="http://schemas.microsoft.com/office/drawing/2014/main" id="{8BE62E09-E293-15B3-6871-6003051A64FD}"/>
                </a:ext>
              </a:extLst>
            </p:cNvPr>
            <p:cNvSpPr/>
            <p:nvPr/>
          </p:nvSpPr>
          <p:spPr>
            <a:xfrm>
              <a:off x="6578607" y="316803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7" name="Freeform 2904">
              <a:extLst>
                <a:ext uri="{FF2B5EF4-FFF2-40B4-BE49-F238E27FC236}">
                  <a16:creationId xmlns:a16="http://schemas.microsoft.com/office/drawing/2014/main" id="{7F714328-3809-0538-132B-E853C7F1E0D0}"/>
                </a:ext>
              </a:extLst>
            </p:cNvPr>
            <p:cNvSpPr/>
            <p:nvPr/>
          </p:nvSpPr>
          <p:spPr>
            <a:xfrm>
              <a:off x="6699688" y="319143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8" name="Freeform 2905">
              <a:extLst>
                <a:ext uri="{FF2B5EF4-FFF2-40B4-BE49-F238E27FC236}">
                  <a16:creationId xmlns:a16="http://schemas.microsoft.com/office/drawing/2014/main" id="{34966C81-8ECD-C5A9-C23B-E9A00744BBAA}"/>
                </a:ext>
              </a:extLst>
            </p:cNvPr>
            <p:cNvSpPr/>
            <p:nvPr/>
          </p:nvSpPr>
          <p:spPr>
            <a:xfrm>
              <a:off x="6848322" y="321696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99" name="Freeform 2906">
              <a:extLst>
                <a:ext uri="{FF2B5EF4-FFF2-40B4-BE49-F238E27FC236}">
                  <a16:creationId xmlns:a16="http://schemas.microsoft.com/office/drawing/2014/main" id="{8EFDA933-D0CF-1C0A-35E1-1C9EB42CC959}"/>
                </a:ext>
              </a:extLst>
            </p:cNvPr>
            <p:cNvSpPr/>
            <p:nvPr/>
          </p:nvSpPr>
          <p:spPr>
            <a:xfrm>
              <a:off x="6871428" y="321696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0" name="Freeform 2907">
              <a:extLst>
                <a:ext uri="{FF2B5EF4-FFF2-40B4-BE49-F238E27FC236}">
                  <a16:creationId xmlns:a16="http://schemas.microsoft.com/office/drawing/2014/main" id="{D0FBE476-41FB-5857-ADD7-98200A1DD6B3}"/>
                </a:ext>
              </a:extLst>
            </p:cNvPr>
            <p:cNvSpPr/>
            <p:nvPr/>
          </p:nvSpPr>
          <p:spPr>
            <a:xfrm>
              <a:off x="6894537" y="321696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1" name="Freeform 2908">
              <a:extLst>
                <a:ext uri="{FF2B5EF4-FFF2-40B4-BE49-F238E27FC236}">
                  <a16:creationId xmlns:a16="http://schemas.microsoft.com/office/drawing/2014/main" id="{6A476F44-0FCD-5199-3662-7D7A4DD1B1FB}"/>
                </a:ext>
              </a:extLst>
            </p:cNvPr>
            <p:cNvSpPr/>
            <p:nvPr/>
          </p:nvSpPr>
          <p:spPr>
            <a:xfrm>
              <a:off x="6917413" y="3216967"/>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2" name="Freeform 2909">
              <a:extLst>
                <a:ext uri="{FF2B5EF4-FFF2-40B4-BE49-F238E27FC236}">
                  <a16:creationId xmlns:a16="http://schemas.microsoft.com/office/drawing/2014/main" id="{428F300B-9167-4FA0-65F7-ADFFBD33A33C}"/>
                </a:ext>
              </a:extLst>
            </p:cNvPr>
            <p:cNvSpPr/>
            <p:nvPr/>
          </p:nvSpPr>
          <p:spPr>
            <a:xfrm>
              <a:off x="6940519" y="321696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3" name="Freeform 2910">
              <a:extLst>
                <a:ext uri="{FF2B5EF4-FFF2-40B4-BE49-F238E27FC236}">
                  <a16:creationId xmlns:a16="http://schemas.microsoft.com/office/drawing/2014/main" id="{D360C1B1-4880-5303-20B5-EB7897F69ABE}"/>
                </a:ext>
              </a:extLst>
            </p:cNvPr>
            <p:cNvSpPr/>
            <p:nvPr/>
          </p:nvSpPr>
          <p:spPr>
            <a:xfrm>
              <a:off x="7026993" y="323836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4" name="Freeform 2911">
              <a:extLst>
                <a:ext uri="{FF2B5EF4-FFF2-40B4-BE49-F238E27FC236}">
                  <a16:creationId xmlns:a16="http://schemas.microsoft.com/office/drawing/2014/main" id="{0AD8086A-E8B7-76D9-70E3-83150C40109C}"/>
                </a:ext>
              </a:extLst>
            </p:cNvPr>
            <p:cNvSpPr/>
            <p:nvPr/>
          </p:nvSpPr>
          <p:spPr>
            <a:xfrm>
              <a:off x="7072052" y="323836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5" name="Freeform 2912">
              <a:extLst>
                <a:ext uri="{FF2B5EF4-FFF2-40B4-BE49-F238E27FC236}">
                  <a16:creationId xmlns:a16="http://schemas.microsoft.com/office/drawing/2014/main" id="{97DB509B-07B2-2E42-019E-53C68C221401}"/>
                </a:ext>
              </a:extLst>
            </p:cNvPr>
            <p:cNvSpPr/>
            <p:nvPr/>
          </p:nvSpPr>
          <p:spPr>
            <a:xfrm>
              <a:off x="7117112" y="323836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6" name="Freeform 2913">
              <a:extLst>
                <a:ext uri="{FF2B5EF4-FFF2-40B4-BE49-F238E27FC236}">
                  <a16:creationId xmlns:a16="http://schemas.microsoft.com/office/drawing/2014/main" id="{F4BA032E-2044-5B23-2EAB-F100F705CBD1}"/>
                </a:ext>
              </a:extLst>
            </p:cNvPr>
            <p:cNvSpPr/>
            <p:nvPr/>
          </p:nvSpPr>
          <p:spPr>
            <a:xfrm>
              <a:off x="7162168" y="3238371"/>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7" name="Freeform 2914">
              <a:extLst>
                <a:ext uri="{FF2B5EF4-FFF2-40B4-BE49-F238E27FC236}">
                  <a16:creationId xmlns:a16="http://schemas.microsoft.com/office/drawing/2014/main" id="{03C5CF52-8C97-61F8-740A-B259DDAE5AB0}"/>
                </a:ext>
              </a:extLst>
            </p:cNvPr>
            <p:cNvSpPr/>
            <p:nvPr/>
          </p:nvSpPr>
          <p:spPr>
            <a:xfrm>
              <a:off x="7207230" y="323837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8" name="Freeform 2915">
              <a:extLst>
                <a:ext uri="{FF2B5EF4-FFF2-40B4-BE49-F238E27FC236}">
                  <a16:creationId xmlns:a16="http://schemas.microsoft.com/office/drawing/2014/main" id="{4D9560E9-FA0E-9AB7-0E49-1B21277A84F5}"/>
                </a:ext>
              </a:extLst>
            </p:cNvPr>
            <p:cNvSpPr/>
            <p:nvPr/>
          </p:nvSpPr>
          <p:spPr>
            <a:xfrm>
              <a:off x="7277242" y="3238380"/>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09" name="Freeform 2916">
              <a:extLst>
                <a:ext uri="{FF2B5EF4-FFF2-40B4-BE49-F238E27FC236}">
                  <a16:creationId xmlns:a16="http://schemas.microsoft.com/office/drawing/2014/main" id="{416DF915-6D56-B27B-6564-5C5DA513FD8A}"/>
                </a:ext>
              </a:extLst>
            </p:cNvPr>
            <p:cNvSpPr/>
            <p:nvPr/>
          </p:nvSpPr>
          <p:spPr>
            <a:xfrm>
              <a:off x="7319295" y="325315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0" name="Freeform 2917">
              <a:extLst>
                <a:ext uri="{FF2B5EF4-FFF2-40B4-BE49-F238E27FC236}">
                  <a16:creationId xmlns:a16="http://schemas.microsoft.com/office/drawing/2014/main" id="{95859C17-1116-9F9F-9C99-4A4EC0C18881}"/>
                </a:ext>
              </a:extLst>
            </p:cNvPr>
            <p:cNvSpPr/>
            <p:nvPr/>
          </p:nvSpPr>
          <p:spPr>
            <a:xfrm>
              <a:off x="7351412" y="326916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1" name="Freeform 2918">
              <a:extLst>
                <a:ext uri="{FF2B5EF4-FFF2-40B4-BE49-F238E27FC236}">
                  <a16:creationId xmlns:a16="http://schemas.microsoft.com/office/drawing/2014/main" id="{EBD65FAB-2292-2596-9675-3CB4E903DC81}"/>
                </a:ext>
              </a:extLst>
            </p:cNvPr>
            <p:cNvSpPr/>
            <p:nvPr/>
          </p:nvSpPr>
          <p:spPr>
            <a:xfrm>
              <a:off x="7393241" y="3281970"/>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2" name="Freeform 2919">
              <a:extLst>
                <a:ext uri="{FF2B5EF4-FFF2-40B4-BE49-F238E27FC236}">
                  <a16:creationId xmlns:a16="http://schemas.microsoft.com/office/drawing/2014/main" id="{5EBB6B51-C472-83B6-679F-6184CCE7ADC3}"/>
                </a:ext>
              </a:extLst>
            </p:cNvPr>
            <p:cNvSpPr/>
            <p:nvPr/>
          </p:nvSpPr>
          <p:spPr>
            <a:xfrm>
              <a:off x="7439454" y="3297002"/>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3" name="Freeform 2920">
              <a:extLst>
                <a:ext uri="{FF2B5EF4-FFF2-40B4-BE49-F238E27FC236}">
                  <a16:creationId xmlns:a16="http://schemas.microsoft.com/office/drawing/2014/main" id="{660A420C-3CC9-7719-955A-667352987E3A}"/>
                </a:ext>
              </a:extLst>
            </p:cNvPr>
            <p:cNvSpPr/>
            <p:nvPr/>
          </p:nvSpPr>
          <p:spPr>
            <a:xfrm>
              <a:off x="7510392" y="331178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4" name="Freeform 2921">
              <a:extLst>
                <a:ext uri="{FF2B5EF4-FFF2-40B4-BE49-F238E27FC236}">
                  <a16:creationId xmlns:a16="http://schemas.microsoft.com/office/drawing/2014/main" id="{59A97AB9-65F3-7A75-E7A4-BF51C6BA6B92}"/>
                </a:ext>
              </a:extLst>
            </p:cNvPr>
            <p:cNvSpPr/>
            <p:nvPr/>
          </p:nvSpPr>
          <p:spPr>
            <a:xfrm>
              <a:off x="7596584" y="333419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5" name="Freeform 2922">
              <a:extLst>
                <a:ext uri="{FF2B5EF4-FFF2-40B4-BE49-F238E27FC236}">
                  <a16:creationId xmlns:a16="http://schemas.microsoft.com/office/drawing/2014/main" id="{1A2E4AC9-630A-AFD4-55C0-6C8A33A07323}"/>
                </a:ext>
              </a:extLst>
            </p:cNvPr>
            <p:cNvSpPr/>
            <p:nvPr/>
          </p:nvSpPr>
          <p:spPr>
            <a:xfrm>
              <a:off x="7625469" y="333419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6" name="Freeform 2923">
              <a:extLst>
                <a:ext uri="{FF2B5EF4-FFF2-40B4-BE49-F238E27FC236}">
                  <a16:creationId xmlns:a16="http://schemas.microsoft.com/office/drawing/2014/main" id="{F824B46B-722E-B29E-E20A-E051DBEB66B7}"/>
                </a:ext>
              </a:extLst>
            </p:cNvPr>
            <p:cNvSpPr/>
            <p:nvPr/>
          </p:nvSpPr>
          <p:spPr>
            <a:xfrm>
              <a:off x="7646495" y="333419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7" name="Freeform 2924">
              <a:extLst>
                <a:ext uri="{FF2B5EF4-FFF2-40B4-BE49-F238E27FC236}">
                  <a16:creationId xmlns:a16="http://schemas.microsoft.com/office/drawing/2014/main" id="{37577C55-ECA4-3223-E7FD-0842797E237A}"/>
                </a:ext>
              </a:extLst>
            </p:cNvPr>
            <p:cNvSpPr/>
            <p:nvPr/>
          </p:nvSpPr>
          <p:spPr>
            <a:xfrm>
              <a:off x="7667524" y="3334192"/>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8" name="Freeform 2925">
              <a:extLst>
                <a:ext uri="{FF2B5EF4-FFF2-40B4-BE49-F238E27FC236}">
                  <a16:creationId xmlns:a16="http://schemas.microsoft.com/office/drawing/2014/main" id="{8D2EE26A-A58E-443D-73EC-18A06BCEBDA2}"/>
                </a:ext>
              </a:extLst>
            </p:cNvPr>
            <p:cNvSpPr/>
            <p:nvPr/>
          </p:nvSpPr>
          <p:spPr>
            <a:xfrm>
              <a:off x="8169879" y="337167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19" name="Freeform 2926">
              <a:extLst>
                <a:ext uri="{FF2B5EF4-FFF2-40B4-BE49-F238E27FC236}">
                  <a16:creationId xmlns:a16="http://schemas.microsoft.com/office/drawing/2014/main" id="{5F3FC3AB-7EB9-8CD6-DF35-7FE76DA0BB64}"/>
                </a:ext>
              </a:extLst>
            </p:cNvPr>
            <p:cNvSpPr/>
            <p:nvPr/>
          </p:nvSpPr>
          <p:spPr>
            <a:xfrm>
              <a:off x="8586274" y="338348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0" name="Freeform 2927">
              <a:extLst>
                <a:ext uri="{FF2B5EF4-FFF2-40B4-BE49-F238E27FC236}">
                  <a16:creationId xmlns:a16="http://schemas.microsoft.com/office/drawing/2014/main" id="{64D1122B-898C-BCF0-54AB-62FB1A9693E4}"/>
                </a:ext>
              </a:extLst>
            </p:cNvPr>
            <p:cNvSpPr/>
            <p:nvPr/>
          </p:nvSpPr>
          <p:spPr>
            <a:xfrm>
              <a:off x="8825441" y="3410092"/>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1" name="Freeform 2928">
              <a:extLst>
                <a:ext uri="{FF2B5EF4-FFF2-40B4-BE49-F238E27FC236}">
                  <a16:creationId xmlns:a16="http://schemas.microsoft.com/office/drawing/2014/main" id="{2C5B2AB9-C538-0678-44E3-7FD2E2AE022C}"/>
                </a:ext>
              </a:extLst>
            </p:cNvPr>
            <p:cNvSpPr/>
            <p:nvPr/>
          </p:nvSpPr>
          <p:spPr>
            <a:xfrm>
              <a:off x="8862417" y="3410100"/>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2" name="Freeform 2929">
              <a:extLst>
                <a:ext uri="{FF2B5EF4-FFF2-40B4-BE49-F238E27FC236}">
                  <a16:creationId xmlns:a16="http://schemas.microsoft.com/office/drawing/2014/main" id="{CF505E60-1E52-71A8-9571-05DAF9DB1B56}"/>
                </a:ext>
              </a:extLst>
            </p:cNvPr>
            <p:cNvSpPr/>
            <p:nvPr/>
          </p:nvSpPr>
          <p:spPr>
            <a:xfrm>
              <a:off x="8945426" y="345585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3" name="Freeform 2930">
              <a:extLst>
                <a:ext uri="{FF2B5EF4-FFF2-40B4-BE49-F238E27FC236}">
                  <a16:creationId xmlns:a16="http://schemas.microsoft.com/office/drawing/2014/main" id="{6A5B425E-BC70-58FC-1933-91D6E33A77EE}"/>
                </a:ext>
              </a:extLst>
            </p:cNvPr>
            <p:cNvSpPr/>
            <p:nvPr/>
          </p:nvSpPr>
          <p:spPr>
            <a:xfrm>
              <a:off x="8972458" y="345585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4" name="Freeform 2931">
              <a:extLst>
                <a:ext uri="{FF2B5EF4-FFF2-40B4-BE49-F238E27FC236}">
                  <a16:creationId xmlns:a16="http://schemas.microsoft.com/office/drawing/2014/main" id="{DBB9C379-C484-CD54-9ECA-9FA8CC99CF81}"/>
                </a:ext>
              </a:extLst>
            </p:cNvPr>
            <p:cNvSpPr/>
            <p:nvPr/>
          </p:nvSpPr>
          <p:spPr>
            <a:xfrm>
              <a:off x="8999492" y="345585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5" name="Freeform 2932">
              <a:extLst>
                <a:ext uri="{FF2B5EF4-FFF2-40B4-BE49-F238E27FC236}">
                  <a16:creationId xmlns:a16="http://schemas.microsoft.com/office/drawing/2014/main" id="{C053B3BF-35FE-9C1A-45B1-157B73CE575B}"/>
                </a:ext>
              </a:extLst>
            </p:cNvPr>
            <p:cNvSpPr/>
            <p:nvPr/>
          </p:nvSpPr>
          <p:spPr>
            <a:xfrm>
              <a:off x="9026527" y="345585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6" name="Freeform 2933">
              <a:extLst>
                <a:ext uri="{FF2B5EF4-FFF2-40B4-BE49-F238E27FC236}">
                  <a16:creationId xmlns:a16="http://schemas.microsoft.com/office/drawing/2014/main" id="{B5909EBB-6123-C45D-5764-A07A721ED492}"/>
                </a:ext>
              </a:extLst>
            </p:cNvPr>
            <p:cNvSpPr/>
            <p:nvPr/>
          </p:nvSpPr>
          <p:spPr>
            <a:xfrm>
              <a:off x="9053552" y="345585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7" name="Freeform 2934">
              <a:extLst>
                <a:ext uri="{FF2B5EF4-FFF2-40B4-BE49-F238E27FC236}">
                  <a16:creationId xmlns:a16="http://schemas.microsoft.com/office/drawing/2014/main" id="{8A1EB785-0BC8-0009-D69A-D2B2F0800402}"/>
                </a:ext>
              </a:extLst>
            </p:cNvPr>
            <p:cNvSpPr/>
            <p:nvPr/>
          </p:nvSpPr>
          <p:spPr>
            <a:xfrm>
              <a:off x="9080593" y="345585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8" name="Freeform 2935">
              <a:extLst>
                <a:ext uri="{FF2B5EF4-FFF2-40B4-BE49-F238E27FC236}">
                  <a16:creationId xmlns:a16="http://schemas.microsoft.com/office/drawing/2014/main" id="{4332541A-DA31-6BBE-F713-E82BA6129253}"/>
                </a:ext>
              </a:extLst>
            </p:cNvPr>
            <p:cNvSpPr/>
            <p:nvPr/>
          </p:nvSpPr>
          <p:spPr>
            <a:xfrm>
              <a:off x="9107622" y="345585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29" name="Freeform 2936">
              <a:extLst>
                <a:ext uri="{FF2B5EF4-FFF2-40B4-BE49-F238E27FC236}">
                  <a16:creationId xmlns:a16="http://schemas.microsoft.com/office/drawing/2014/main" id="{0B1A7518-72B2-186D-269A-1B7DE5038DC7}"/>
                </a:ext>
              </a:extLst>
            </p:cNvPr>
            <p:cNvSpPr/>
            <p:nvPr/>
          </p:nvSpPr>
          <p:spPr>
            <a:xfrm>
              <a:off x="9134431" y="345585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0" name="Freeform 2937">
              <a:extLst>
                <a:ext uri="{FF2B5EF4-FFF2-40B4-BE49-F238E27FC236}">
                  <a16:creationId xmlns:a16="http://schemas.microsoft.com/office/drawing/2014/main" id="{A751A1E8-50B3-10A3-493B-96F7E0B6B85D}"/>
                </a:ext>
              </a:extLst>
            </p:cNvPr>
            <p:cNvSpPr/>
            <p:nvPr/>
          </p:nvSpPr>
          <p:spPr>
            <a:xfrm>
              <a:off x="9161471" y="345585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1" name="Freeform 2938">
              <a:extLst>
                <a:ext uri="{FF2B5EF4-FFF2-40B4-BE49-F238E27FC236}">
                  <a16:creationId xmlns:a16="http://schemas.microsoft.com/office/drawing/2014/main" id="{294196BE-CD27-81FD-EF63-347237FE36D8}"/>
                </a:ext>
              </a:extLst>
            </p:cNvPr>
            <p:cNvSpPr/>
            <p:nvPr/>
          </p:nvSpPr>
          <p:spPr>
            <a:xfrm>
              <a:off x="9188500" y="3455847"/>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2" name="Freeform 2939">
              <a:extLst>
                <a:ext uri="{FF2B5EF4-FFF2-40B4-BE49-F238E27FC236}">
                  <a16:creationId xmlns:a16="http://schemas.microsoft.com/office/drawing/2014/main" id="{D4E0129A-F44B-9A8A-6881-AA91C5640948}"/>
                </a:ext>
              </a:extLst>
            </p:cNvPr>
            <p:cNvSpPr/>
            <p:nvPr/>
          </p:nvSpPr>
          <p:spPr>
            <a:xfrm>
              <a:off x="9239575" y="347185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3" name="Freeform 2940">
              <a:extLst>
                <a:ext uri="{FF2B5EF4-FFF2-40B4-BE49-F238E27FC236}">
                  <a16:creationId xmlns:a16="http://schemas.microsoft.com/office/drawing/2014/main" id="{CFA5384B-A4D8-C099-E6AA-85E70551497B}"/>
                </a:ext>
              </a:extLst>
            </p:cNvPr>
            <p:cNvSpPr/>
            <p:nvPr/>
          </p:nvSpPr>
          <p:spPr>
            <a:xfrm>
              <a:off x="9270779" y="347185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4" name="Freeform 2941">
              <a:extLst>
                <a:ext uri="{FF2B5EF4-FFF2-40B4-BE49-F238E27FC236}">
                  <a16:creationId xmlns:a16="http://schemas.microsoft.com/office/drawing/2014/main" id="{8A802F16-B29F-6A60-F0CB-D2E519C86A6E}"/>
                </a:ext>
              </a:extLst>
            </p:cNvPr>
            <p:cNvSpPr/>
            <p:nvPr/>
          </p:nvSpPr>
          <p:spPr>
            <a:xfrm>
              <a:off x="9301730" y="347185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5" name="Freeform 2942">
              <a:extLst>
                <a:ext uri="{FF2B5EF4-FFF2-40B4-BE49-F238E27FC236}">
                  <a16:creationId xmlns:a16="http://schemas.microsoft.com/office/drawing/2014/main" id="{77505F5E-D374-835E-E288-5B804DCDB09A}"/>
                </a:ext>
              </a:extLst>
            </p:cNvPr>
            <p:cNvSpPr/>
            <p:nvPr/>
          </p:nvSpPr>
          <p:spPr>
            <a:xfrm>
              <a:off x="9332693" y="347183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6" name="Freeform 1134">
              <a:extLst>
                <a:ext uri="{FF2B5EF4-FFF2-40B4-BE49-F238E27FC236}">
                  <a16:creationId xmlns:a16="http://schemas.microsoft.com/office/drawing/2014/main" id="{3FBE98EE-B402-629E-E63D-565D1267C9A6}"/>
                </a:ext>
              </a:extLst>
            </p:cNvPr>
            <p:cNvSpPr/>
            <p:nvPr/>
          </p:nvSpPr>
          <p:spPr>
            <a:xfrm>
              <a:off x="9363659" y="347185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7" name="Freeform 3007">
              <a:extLst>
                <a:ext uri="{FF2B5EF4-FFF2-40B4-BE49-F238E27FC236}">
                  <a16:creationId xmlns:a16="http://schemas.microsoft.com/office/drawing/2014/main" id="{E4111448-9C83-6AF6-16E2-018BBE0E097A}"/>
                </a:ext>
              </a:extLst>
            </p:cNvPr>
            <p:cNvSpPr/>
            <p:nvPr/>
          </p:nvSpPr>
          <p:spPr>
            <a:xfrm>
              <a:off x="9405705" y="350386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8" name="Freeform 3008">
              <a:extLst>
                <a:ext uri="{FF2B5EF4-FFF2-40B4-BE49-F238E27FC236}">
                  <a16:creationId xmlns:a16="http://schemas.microsoft.com/office/drawing/2014/main" id="{17E4384F-4D18-015E-3D9C-81A3EA73F581}"/>
                </a:ext>
              </a:extLst>
            </p:cNvPr>
            <p:cNvSpPr/>
            <p:nvPr/>
          </p:nvSpPr>
          <p:spPr>
            <a:xfrm>
              <a:off x="9433667" y="350386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39" name="Freeform 3009">
              <a:extLst>
                <a:ext uri="{FF2B5EF4-FFF2-40B4-BE49-F238E27FC236}">
                  <a16:creationId xmlns:a16="http://schemas.microsoft.com/office/drawing/2014/main" id="{757E5E31-9058-2580-A106-9CDBFA4E2BED}"/>
                </a:ext>
              </a:extLst>
            </p:cNvPr>
            <p:cNvSpPr/>
            <p:nvPr/>
          </p:nvSpPr>
          <p:spPr>
            <a:xfrm>
              <a:off x="9461847" y="350385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0" name="Freeform 3010">
              <a:extLst>
                <a:ext uri="{FF2B5EF4-FFF2-40B4-BE49-F238E27FC236}">
                  <a16:creationId xmlns:a16="http://schemas.microsoft.com/office/drawing/2014/main" id="{2896553B-1130-9354-9A8C-A70BDC13E509}"/>
                </a:ext>
              </a:extLst>
            </p:cNvPr>
            <p:cNvSpPr/>
            <p:nvPr/>
          </p:nvSpPr>
          <p:spPr>
            <a:xfrm>
              <a:off x="9489799" y="350388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1" name="Freeform 3011">
              <a:extLst>
                <a:ext uri="{FF2B5EF4-FFF2-40B4-BE49-F238E27FC236}">
                  <a16:creationId xmlns:a16="http://schemas.microsoft.com/office/drawing/2014/main" id="{02A9F44C-DDEF-3CFD-98FC-944A30C0A58C}"/>
                </a:ext>
              </a:extLst>
            </p:cNvPr>
            <p:cNvSpPr/>
            <p:nvPr/>
          </p:nvSpPr>
          <p:spPr>
            <a:xfrm>
              <a:off x="9517772" y="350389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2" name="Freeform 3012">
              <a:extLst>
                <a:ext uri="{FF2B5EF4-FFF2-40B4-BE49-F238E27FC236}">
                  <a16:creationId xmlns:a16="http://schemas.microsoft.com/office/drawing/2014/main" id="{881A62B8-9A96-7239-2007-AE8694D6F997}"/>
                </a:ext>
              </a:extLst>
            </p:cNvPr>
            <p:cNvSpPr/>
            <p:nvPr/>
          </p:nvSpPr>
          <p:spPr>
            <a:xfrm>
              <a:off x="9559821" y="35336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3" name="Freeform 3013">
              <a:extLst>
                <a:ext uri="{FF2B5EF4-FFF2-40B4-BE49-F238E27FC236}">
                  <a16:creationId xmlns:a16="http://schemas.microsoft.com/office/drawing/2014/main" id="{C5CA4AF3-14CF-0082-4648-584633FF921F}"/>
                </a:ext>
              </a:extLst>
            </p:cNvPr>
            <p:cNvSpPr/>
            <p:nvPr/>
          </p:nvSpPr>
          <p:spPr>
            <a:xfrm>
              <a:off x="9590796" y="35336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4" name="Freeform 3014">
              <a:extLst>
                <a:ext uri="{FF2B5EF4-FFF2-40B4-BE49-F238E27FC236}">
                  <a16:creationId xmlns:a16="http://schemas.microsoft.com/office/drawing/2014/main" id="{4322BA23-EE4B-060F-4F37-4766238479B3}"/>
                </a:ext>
              </a:extLst>
            </p:cNvPr>
            <p:cNvSpPr/>
            <p:nvPr/>
          </p:nvSpPr>
          <p:spPr>
            <a:xfrm>
              <a:off x="9622000" y="35336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5" name="Freeform 3015">
              <a:extLst>
                <a:ext uri="{FF2B5EF4-FFF2-40B4-BE49-F238E27FC236}">
                  <a16:creationId xmlns:a16="http://schemas.microsoft.com/office/drawing/2014/main" id="{80A60574-AD1D-6FDD-6114-1F9EDBA7E8B1}"/>
                </a:ext>
              </a:extLst>
            </p:cNvPr>
            <p:cNvSpPr/>
            <p:nvPr/>
          </p:nvSpPr>
          <p:spPr>
            <a:xfrm>
              <a:off x="9652970" y="35336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6" name="Freeform 3016">
              <a:extLst>
                <a:ext uri="{FF2B5EF4-FFF2-40B4-BE49-F238E27FC236}">
                  <a16:creationId xmlns:a16="http://schemas.microsoft.com/office/drawing/2014/main" id="{C688BBD8-802F-F92A-CC35-D5D53F47E143}"/>
                </a:ext>
              </a:extLst>
            </p:cNvPr>
            <p:cNvSpPr/>
            <p:nvPr/>
          </p:nvSpPr>
          <p:spPr>
            <a:xfrm>
              <a:off x="9683949" y="35336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7" name="Freeform 3017">
              <a:extLst>
                <a:ext uri="{FF2B5EF4-FFF2-40B4-BE49-F238E27FC236}">
                  <a16:creationId xmlns:a16="http://schemas.microsoft.com/office/drawing/2014/main" id="{9FDFCA5E-C394-AFDF-ED0F-7DBDDAAAF7E6}"/>
                </a:ext>
              </a:extLst>
            </p:cNvPr>
            <p:cNvSpPr/>
            <p:nvPr/>
          </p:nvSpPr>
          <p:spPr>
            <a:xfrm>
              <a:off x="9715161" y="35336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8" name="Freeform 3018">
              <a:extLst>
                <a:ext uri="{FF2B5EF4-FFF2-40B4-BE49-F238E27FC236}">
                  <a16:creationId xmlns:a16="http://schemas.microsoft.com/office/drawing/2014/main" id="{C8AD09FC-5C4B-1429-7D1D-0AC2EAEBDC34}"/>
                </a:ext>
              </a:extLst>
            </p:cNvPr>
            <p:cNvSpPr/>
            <p:nvPr/>
          </p:nvSpPr>
          <p:spPr>
            <a:xfrm>
              <a:off x="9756058" y="35336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49" name="Freeform 3019">
              <a:extLst>
                <a:ext uri="{FF2B5EF4-FFF2-40B4-BE49-F238E27FC236}">
                  <a16:creationId xmlns:a16="http://schemas.microsoft.com/office/drawing/2014/main" id="{8D5D0DE6-3B3C-C7E0-3C49-2C2C9C8296F4}"/>
                </a:ext>
              </a:extLst>
            </p:cNvPr>
            <p:cNvSpPr/>
            <p:nvPr/>
          </p:nvSpPr>
          <p:spPr>
            <a:xfrm>
              <a:off x="9783092" y="35336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0" name="Freeform 3020">
              <a:extLst>
                <a:ext uri="{FF2B5EF4-FFF2-40B4-BE49-F238E27FC236}">
                  <a16:creationId xmlns:a16="http://schemas.microsoft.com/office/drawing/2014/main" id="{7ECE9525-8D9A-113A-FD81-ABDAC92E511E}"/>
                </a:ext>
              </a:extLst>
            </p:cNvPr>
            <p:cNvSpPr/>
            <p:nvPr/>
          </p:nvSpPr>
          <p:spPr>
            <a:xfrm>
              <a:off x="9818213" y="35336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1" name="Freeform 3021">
              <a:extLst>
                <a:ext uri="{FF2B5EF4-FFF2-40B4-BE49-F238E27FC236}">
                  <a16:creationId xmlns:a16="http://schemas.microsoft.com/office/drawing/2014/main" id="{422098BA-C363-9256-35D1-03B15A2006F2}"/>
                </a:ext>
              </a:extLst>
            </p:cNvPr>
            <p:cNvSpPr/>
            <p:nvPr/>
          </p:nvSpPr>
          <p:spPr>
            <a:xfrm>
              <a:off x="9845267" y="35336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2" name="Freeform 3022">
              <a:extLst>
                <a:ext uri="{FF2B5EF4-FFF2-40B4-BE49-F238E27FC236}">
                  <a16:creationId xmlns:a16="http://schemas.microsoft.com/office/drawing/2014/main" id="{494B0820-2B9D-0ABB-9CA0-CF1124384379}"/>
                </a:ext>
              </a:extLst>
            </p:cNvPr>
            <p:cNvSpPr/>
            <p:nvPr/>
          </p:nvSpPr>
          <p:spPr>
            <a:xfrm>
              <a:off x="9905093" y="35336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3" name="Freeform 3023">
              <a:extLst>
                <a:ext uri="{FF2B5EF4-FFF2-40B4-BE49-F238E27FC236}">
                  <a16:creationId xmlns:a16="http://schemas.microsoft.com/office/drawing/2014/main" id="{C0ED83F9-D1AE-115B-927A-E9A38C448EE9}"/>
                </a:ext>
              </a:extLst>
            </p:cNvPr>
            <p:cNvSpPr/>
            <p:nvPr/>
          </p:nvSpPr>
          <p:spPr>
            <a:xfrm>
              <a:off x="9941111" y="35336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4" name="Freeform 3024">
              <a:extLst>
                <a:ext uri="{FF2B5EF4-FFF2-40B4-BE49-F238E27FC236}">
                  <a16:creationId xmlns:a16="http://schemas.microsoft.com/office/drawing/2014/main" id="{0FB3D3C0-DCA2-C8F4-A563-478E0C80FB85}"/>
                </a:ext>
              </a:extLst>
            </p:cNvPr>
            <p:cNvSpPr/>
            <p:nvPr/>
          </p:nvSpPr>
          <p:spPr>
            <a:xfrm>
              <a:off x="9977168" y="353372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5" name="Freeform 3025">
              <a:extLst>
                <a:ext uri="{FF2B5EF4-FFF2-40B4-BE49-F238E27FC236}">
                  <a16:creationId xmlns:a16="http://schemas.microsoft.com/office/drawing/2014/main" id="{CF46861C-D7B8-0557-A680-3CC8FE88BACD}"/>
                </a:ext>
              </a:extLst>
            </p:cNvPr>
            <p:cNvSpPr/>
            <p:nvPr/>
          </p:nvSpPr>
          <p:spPr>
            <a:xfrm>
              <a:off x="10013230" y="353371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6" name="Freeform 3026">
              <a:extLst>
                <a:ext uri="{FF2B5EF4-FFF2-40B4-BE49-F238E27FC236}">
                  <a16:creationId xmlns:a16="http://schemas.microsoft.com/office/drawing/2014/main" id="{96E02AF8-AB32-2A12-F74F-8861220B7C04}"/>
                </a:ext>
              </a:extLst>
            </p:cNvPr>
            <p:cNvSpPr/>
            <p:nvPr/>
          </p:nvSpPr>
          <p:spPr>
            <a:xfrm>
              <a:off x="10097282" y="353368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57" name="Freeform 3027">
              <a:extLst>
                <a:ext uri="{FF2B5EF4-FFF2-40B4-BE49-F238E27FC236}">
                  <a16:creationId xmlns:a16="http://schemas.microsoft.com/office/drawing/2014/main" id="{FC8E5BB9-1AF2-068B-2C9C-25B4F223ADB0}"/>
                </a:ext>
              </a:extLst>
            </p:cNvPr>
            <p:cNvSpPr/>
            <p:nvPr/>
          </p:nvSpPr>
          <p:spPr>
            <a:xfrm>
              <a:off x="10141425" y="3533670"/>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1DCE9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sp>
        <p:nvSpPr>
          <p:cNvPr id="159" name="Freeform 873">
            <a:extLst>
              <a:ext uri="{FF2B5EF4-FFF2-40B4-BE49-F238E27FC236}">
                <a16:creationId xmlns:a16="http://schemas.microsoft.com/office/drawing/2014/main" id="{AD523394-9198-C018-0F3B-08F7851A5722}"/>
              </a:ext>
            </a:extLst>
          </p:cNvPr>
          <p:cNvSpPr/>
          <p:nvPr/>
        </p:nvSpPr>
        <p:spPr>
          <a:xfrm>
            <a:off x="2675977" y="1860209"/>
            <a:ext cx="7584050" cy="1436951"/>
          </a:xfrm>
          <a:custGeom>
            <a:avLst/>
            <a:gdLst>
              <a:gd name="connsiteX0" fmla="*/ 0 w 4183623"/>
              <a:gd name="connsiteY0" fmla="*/ 0 h 743045"/>
              <a:gd name="connsiteX1" fmla="*/ 21287 w 4183623"/>
              <a:gd name="connsiteY1" fmla="*/ 0 h 743045"/>
              <a:gd name="connsiteX2" fmla="*/ 21287 w 4183623"/>
              <a:gd name="connsiteY2" fmla="*/ 7131 h 743045"/>
              <a:gd name="connsiteX3" fmla="*/ 57616 w 4183623"/>
              <a:gd name="connsiteY3" fmla="*/ 7131 h 743045"/>
              <a:gd name="connsiteX4" fmla="*/ 57616 w 4183623"/>
              <a:gd name="connsiteY4" fmla="*/ 14262 h 743045"/>
              <a:gd name="connsiteX5" fmla="*/ 75079 w 4183623"/>
              <a:gd name="connsiteY5" fmla="*/ 14262 h 743045"/>
              <a:gd name="connsiteX6" fmla="*/ 75079 w 4183623"/>
              <a:gd name="connsiteY6" fmla="*/ 19483 h 743045"/>
              <a:gd name="connsiteX7" fmla="*/ 102229 w 4183623"/>
              <a:gd name="connsiteY7" fmla="*/ 19483 h 743045"/>
              <a:gd name="connsiteX8" fmla="*/ 102229 w 4183623"/>
              <a:gd name="connsiteY8" fmla="*/ 26615 h 743045"/>
              <a:gd name="connsiteX9" fmla="*/ 124154 w 4183623"/>
              <a:gd name="connsiteY9" fmla="*/ 26615 h 743045"/>
              <a:gd name="connsiteX10" fmla="*/ 124154 w 4183623"/>
              <a:gd name="connsiteY10" fmla="*/ 33619 h 743045"/>
              <a:gd name="connsiteX11" fmla="*/ 136518 w 4183623"/>
              <a:gd name="connsiteY11" fmla="*/ 33619 h 743045"/>
              <a:gd name="connsiteX12" fmla="*/ 136518 w 4183623"/>
              <a:gd name="connsiteY12" fmla="*/ 38840 h 743045"/>
              <a:gd name="connsiteX13" fmla="*/ 150667 w 4183623"/>
              <a:gd name="connsiteY13" fmla="*/ 38840 h 743045"/>
              <a:gd name="connsiteX14" fmla="*/ 150667 w 4183623"/>
              <a:gd name="connsiteY14" fmla="*/ 44061 h 743045"/>
              <a:gd name="connsiteX15" fmla="*/ 178710 w 4183623"/>
              <a:gd name="connsiteY15" fmla="*/ 44061 h 743045"/>
              <a:gd name="connsiteX16" fmla="*/ 178710 w 4183623"/>
              <a:gd name="connsiteY16" fmla="*/ 52338 h 743045"/>
              <a:gd name="connsiteX17" fmla="*/ 191457 w 4183623"/>
              <a:gd name="connsiteY17" fmla="*/ 52338 h 743045"/>
              <a:gd name="connsiteX18" fmla="*/ 191457 w 4183623"/>
              <a:gd name="connsiteY18" fmla="*/ 63417 h 743045"/>
              <a:gd name="connsiteX19" fmla="*/ 198086 w 4183623"/>
              <a:gd name="connsiteY19" fmla="*/ 63417 h 743045"/>
              <a:gd name="connsiteX20" fmla="*/ 198086 w 4183623"/>
              <a:gd name="connsiteY20" fmla="*/ 71821 h 743045"/>
              <a:gd name="connsiteX21" fmla="*/ 209940 w 4183623"/>
              <a:gd name="connsiteY21" fmla="*/ 71821 h 743045"/>
              <a:gd name="connsiteX22" fmla="*/ 209940 w 4183623"/>
              <a:gd name="connsiteY22" fmla="*/ 81627 h 743045"/>
              <a:gd name="connsiteX23" fmla="*/ 222176 w 4183623"/>
              <a:gd name="connsiteY23" fmla="*/ 81627 h 743045"/>
              <a:gd name="connsiteX24" fmla="*/ 222176 w 4183623"/>
              <a:gd name="connsiteY24" fmla="*/ 86466 h 743045"/>
              <a:gd name="connsiteX25" fmla="*/ 243591 w 4183623"/>
              <a:gd name="connsiteY25" fmla="*/ 86466 h 743045"/>
              <a:gd name="connsiteX26" fmla="*/ 243591 w 4183623"/>
              <a:gd name="connsiteY26" fmla="*/ 90286 h 743045"/>
              <a:gd name="connsiteX27" fmla="*/ 262966 w 4183623"/>
              <a:gd name="connsiteY27" fmla="*/ 90286 h 743045"/>
              <a:gd name="connsiteX28" fmla="*/ 262966 w 4183623"/>
              <a:gd name="connsiteY28" fmla="*/ 96908 h 743045"/>
              <a:gd name="connsiteX29" fmla="*/ 266918 w 4183623"/>
              <a:gd name="connsiteY29" fmla="*/ 96908 h 743045"/>
              <a:gd name="connsiteX30" fmla="*/ 266918 w 4183623"/>
              <a:gd name="connsiteY30" fmla="*/ 103020 h 743045"/>
              <a:gd name="connsiteX31" fmla="*/ 285528 w 4183623"/>
              <a:gd name="connsiteY31" fmla="*/ 103020 h 743045"/>
              <a:gd name="connsiteX32" fmla="*/ 285528 w 4183623"/>
              <a:gd name="connsiteY32" fmla="*/ 107859 h 743045"/>
              <a:gd name="connsiteX33" fmla="*/ 315228 w 4183623"/>
              <a:gd name="connsiteY33" fmla="*/ 107859 h 743045"/>
              <a:gd name="connsiteX34" fmla="*/ 315228 w 4183623"/>
              <a:gd name="connsiteY34" fmla="*/ 119448 h 743045"/>
              <a:gd name="connsiteX35" fmla="*/ 320454 w 4183623"/>
              <a:gd name="connsiteY35" fmla="*/ 119448 h 743045"/>
              <a:gd name="connsiteX36" fmla="*/ 320454 w 4183623"/>
              <a:gd name="connsiteY36" fmla="*/ 124923 h 743045"/>
              <a:gd name="connsiteX37" fmla="*/ 328357 w 4183623"/>
              <a:gd name="connsiteY37" fmla="*/ 124923 h 743045"/>
              <a:gd name="connsiteX38" fmla="*/ 328357 w 4183623"/>
              <a:gd name="connsiteY38" fmla="*/ 131036 h 743045"/>
              <a:gd name="connsiteX39" fmla="*/ 347733 w 4183623"/>
              <a:gd name="connsiteY39" fmla="*/ 131036 h 743045"/>
              <a:gd name="connsiteX40" fmla="*/ 347733 w 4183623"/>
              <a:gd name="connsiteY40" fmla="*/ 143770 h 743045"/>
              <a:gd name="connsiteX41" fmla="*/ 368510 w 4183623"/>
              <a:gd name="connsiteY41" fmla="*/ 143770 h 743045"/>
              <a:gd name="connsiteX42" fmla="*/ 368510 w 4183623"/>
              <a:gd name="connsiteY42" fmla="*/ 150137 h 743045"/>
              <a:gd name="connsiteX43" fmla="*/ 396808 w 4183623"/>
              <a:gd name="connsiteY43" fmla="*/ 150137 h 743045"/>
              <a:gd name="connsiteX44" fmla="*/ 396808 w 4183623"/>
              <a:gd name="connsiteY44" fmla="*/ 156759 h 743045"/>
              <a:gd name="connsiteX45" fmla="*/ 415673 w 4183623"/>
              <a:gd name="connsiteY45" fmla="*/ 156759 h 743045"/>
              <a:gd name="connsiteX46" fmla="*/ 415673 w 4183623"/>
              <a:gd name="connsiteY46" fmla="*/ 164527 h 743045"/>
              <a:gd name="connsiteX47" fmla="*/ 424341 w 4183623"/>
              <a:gd name="connsiteY47" fmla="*/ 164527 h 743045"/>
              <a:gd name="connsiteX48" fmla="*/ 424341 w 4183623"/>
              <a:gd name="connsiteY48" fmla="*/ 173823 h 743045"/>
              <a:gd name="connsiteX49" fmla="*/ 433263 w 4183623"/>
              <a:gd name="connsiteY49" fmla="*/ 173823 h 743045"/>
              <a:gd name="connsiteX50" fmla="*/ 433263 w 4183623"/>
              <a:gd name="connsiteY50" fmla="*/ 186175 h 743045"/>
              <a:gd name="connsiteX51" fmla="*/ 442314 w 4183623"/>
              <a:gd name="connsiteY51" fmla="*/ 186175 h 743045"/>
              <a:gd name="connsiteX52" fmla="*/ 442314 w 4183623"/>
              <a:gd name="connsiteY52" fmla="*/ 190250 h 743045"/>
              <a:gd name="connsiteX53" fmla="*/ 452383 w 4183623"/>
              <a:gd name="connsiteY53" fmla="*/ 190250 h 743045"/>
              <a:gd name="connsiteX54" fmla="*/ 452383 w 4183623"/>
              <a:gd name="connsiteY54" fmla="*/ 197763 h 743045"/>
              <a:gd name="connsiteX55" fmla="*/ 463091 w 4183623"/>
              <a:gd name="connsiteY55" fmla="*/ 197763 h 743045"/>
              <a:gd name="connsiteX56" fmla="*/ 463091 w 4183623"/>
              <a:gd name="connsiteY56" fmla="*/ 202348 h 743045"/>
              <a:gd name="connsiteX57" fmla="*/ 480426 w 4183623"/>
              <a:gd name="connsiteY57" fmla="*/ 202348 h 743045"/>
              <a:gd name="connsiteX58" fmla="*/ 480426 w 4183623"/>
              <a:gd name="connsiteY58" fmla="*/ 207059 h 743045"/>
              <a:gd name="connsiteX59" fmla="*/ 488585 w 4183623"/>
              <a:gd name="connsiteY59" fmla="*/ 207059 h 743045"/>
              <a:gd name="connsiteX60" fmla="*/ 488585 w 4183623"/>
              <a:gd name="connsiteY60" fmla="*/ 211644 h 743045"/>
              <a:gd name="connsiteX61" fmla="*/ 499291 w 4183623"/>
              <a:gd name="connsiteY61" fmla="*/ 211644 h 743045"/>
              <a:gd name="connsiteX62" fmla="*/ 499291 w 4183623"/>
              <a:gd name="connsiteY62" fmla="*/ 215082 h 743045"/>
              <a:gd name="connsiteX63" fmla="*/ 521598 w 4183623"/>
              <a:gd name="connsiteY63" fmla="*/ 215082 h 743045"/>
              <a:gd name="connsiteX64" fmla="*/ 521598 w 4183623"/>
              <a:gd name="connsiteY64" fmla="*/ 220303 h 743045"/>
              <a:gd name="connsiteX65" fmla="*/ 527590 w 4183623"/>
              <a:gd name="connsiteY65" fmla="*/ 220303 h 743045"/>
              <a:gd name="connsiteX66" fmla="*/ 527590 w 4183623"/>
              <a:gd name="connsiteY66" fmla="*/ 224123 h 743045"/>
              <a:gd name="connsiteX67" fmla="*/ 533454 w 4183623"/>
              <a:gd name="connsiteY67" fmla="*/ 224123 h 743045"/>
              <a:gd name="connsiteX68" fmla="*/ 533454 w 4183623"/>
              <a:gd name="connsiteY68" fmla="*/ 234183 h 743045"/>
              <a:gd name="connsiteX69" fmla="*/ 538552 w 4183623"/>
              <a:gd name="connsiteY69" fmla="*/ 234183 h 743045"/>
              <a:gd name="connsiteX70" fmla="*/ 538552 w 4183623"/>
              <a:gd name="connsiteY70" fmla="*/ 238258 h 743045"/>
              <a:gd name="connsiteX71" fmla="*/ 551299 w 4183623"/>
              <a:gd name="connsiteY71" fmla="*/ 238258 h 743045"/>
              <a:gd name="connsiteX72" fmla="*/ 551299 w 4183623"/>
              <a:gd name="connsiteY72" fmla="*/ 244626 h 743045"/>
              <a:gd name="connsiteX73" fmla="*/ 558819 w 4183623"/>
              <a:gd name="connsiteY73" fmla="*/ 244626 h 743045"/>
              <a:gd name="connsiteX74" fmla="*/ 558819 w 4183623"/>
              <a:gd name="connsiteY74" fmla="*/ 247427 h 743045"/>
              <a:gd name="connsiteX75" fmla="*/ 570164 w 4183623"/>
              <a:gd name="connsiteY75" fmla="*/ 247427 h 743045"/>
              <a:gd name="connsiteX76" fmla="*/ 570164 w 4183623"/>
              <a:gd name="connsiteY76" fmla="*/ 253794 h 743045"/>
              <a:gd name="connsiteX77" fmla="*/ 593236 w 4183623"/>
              <a:gd name="connsiteY77" fmla="*/ 253794 h 743045"/>
              <a:gd name="connsiteX78" fmla="*/ 593236 w 4183623"/>
              <a:gd name="connsiteY78" fmla="*/ 262836 h 743045"/>
              <a:gd name="connsiteX79" fmla="*/ 616180 w 4183623"/>
              <a:gd name="connsiteY79" fmla="*/ 262836 h 743045"/>
              <a:gd name="connsiteX80" fmla="*/ 616180 w 4183623"/>
              <a:gd name="connsiteY80" fmla="*/ 267420 h 743045"/>
              <a:gd name="connsiteX81" fmla="*/ 623318 w 4183623"/>
              <a:gd name="connsiteY81" fmla="*/ 267420 h 743045"/>
              <a:gd name="connsiteX82" fmla="*/ 623318 w 4183623"/>
              <a:gd name="connsiteY82" fmla="*/ 271495 h 743045"/>
              <a:gd name="connsiteX83" fmla="*/ 647410 w 4183623"/>
              <a:gd name="connsiteY83" fmla="*/ 271495 h 743045"/>
              <a:gd name="connsiteX84" fmla="*/ 647410 w 4183623"/>
              <a:gd name="connsiteY84" fmla="*/ 277225 h 743045"/>
              <a:gd name="connsiteX85" fmla="*/ 682718 w 4183623"/>
              <a:gd name="connsiteY85" fmla="*/ 277225 h 743045"/>
              <a:gd name="connsiteX86" fmla="*/ 682718 w 4183623"/>
              <a:gd name="connsiteY86" fmla="*/ 285375 h 743045"/>
              <a:gd name="connsiteX87" fmla="*/ 741098 w 4183623"/>
              <a:gd name="connsiteY87" fmla="*/ 285375 h 743045"/>
              <a:gd name="connsiteX88" fmla="*/ 741098 w 4183623"/>
              <a:gd name="connsiteY88" fmla="*/ 291106 h 743045"/>
              <a:gd name="connsiteX89" fmla="*/ 748619 w 4183623"/>
              <a:gd name="connsiteY89" fmla="*/ 291106 h 743045"/>
              <a:gd name="connsiteX90" fmla="*/ 748619 w 4183623"/>
              <a:gd name="connsiteY90" fmla="*/ 293398 h 743045"/>
              <a:gd name="connsiteX91" fmla="*/ 764807 w 4183623"/>
              <a:gd name="connsiteY91" fmla="*/ 293398 h 743045"/>
              <a:gd name="connsiteX92" fmla="*/ 764807 w 4183623"/>
              <a:gd name="connsiteY92" fmla="*/ 298364 h 743045"/>
              <a:gd name="connsiteX93" fmla="*/ 781378 w 4183623"/>
              <a:gd name="connsiteY93" fmla="*/ 298364 h 743045"/>
              <a:gd name="connsiteX94" fmla="*/ 781378 w 4183623"/>
              <a:gd name="connsiteY94" fmla="*/ 302694 h 743045"/>
              <a:gd name="connsiteX95" fmla="*/ 787369 w 4183623"/>
              <a:gd name="connsiteY95" fmla="*/ 302694 h 743045"/>
              <a:gd name="connsiteX96" fmla="*/ 787369 w 4183623"/>
              <a:gd name="connsiteY96" fmla="*/ 306387 h 743045"/>
              <a:gd name="connsiteX97" fmla="*/ 805087 w 4183623"/>
              <a:gd name="connsiteY97" fmla="*/ 306387 h 743045"/>
              <a:gd name="connsiteX98" fmla="*/ 805087 w 4183623"/>
              <a:gd name="connsiteY98" fmla="*/ 312245 h 743045"/>
              <a:gd name="connsiteX99" fmla="*/ 817707 w 4183623"/>
              <a:gd name="connsiteY99" fmla="*/ 312245 h 743045"/>
              <a:gd name="connsiteX100" fmla="*/ 817707 w 4183623"/>
              <a:gd name="connsiteY100" fmla="*/ 316574 h 743045"/>
              <a:gd name="connsiteX101" fmla="*/ 829052 w 4183623"/>
              <a:gd name="connsiteY101" fmla="*/ 316574 h 743045"/>
              <a:gd name="connsiteX102" fmla="*/ 829052 w 4183623"/>
              <a:gd name="connsiteY102" fmla="*/ 320013 h 743045"/>
              <a:gd name="connsiteX103" fmla="*/ 840651 w 4183623"/>
              <a:gd name="connsiteY103" fmla="*/ 320013 h 743045"/>
              <a:gd name="connsiteX104" fmla="*/ 840651 w 4183623"/>
              <a:gd name="connsiteY104" fmla="*/ 323451 h 743045"/>
              <a:gd name="connsiteX105" fmla="*/ 868948 w 4183623"/>
              <a:gd name="connsiteY105" fmla="*/ 323451 h 743045"/>
              <a:gd name="connsiteX106" fmla="*/ 868948 w 4183623"/>
              <a:gd name="connsiteY106" fmla="*/ 328162 h 743045"/>
              <a:gd name="connsiteX107" fmla="*/ 877106 w 4183623"/>
              <a:gd name="connsiteY107" fmla="*/ 328162 h 743045"/>
              <a:gd name="connsiteX108" fmla="*/ 877106 w 4183623"/>
              <a:gd name="connsiteY108" fmla="*/ 338477 h 743045"/>
              <a:gd name="connsiteX109" fmla="*/ 884627 w 4183623"/>
              <a:gd name="connsiteY109" fmla="*/ 338477 h 743045"/>
              <a:gd name="connsiteX110" fmla="*/ 884627 w 4183623"/>
              <a:gd name="connsiteY110" fmla="*/ 341151 h 743045"/>
              <a:gd name="connsiteX111" fmla="*/ 894952 w 4183623"/>
              <a:gd name="connsiteY111" fmla="*/ 341151 h 743045"/>
              <a:gd name="connsiteX112" fmla="*/ 894952 w 4183623"/>
              <a:gd name="connsiteY112" fmla="*/ 345099 h 743045"/>
              <a:gd name="connsiteX113" fmla="*/ 901070 w 4183623"/>
              <a:gd name="connsiteY113" fmla="*/ 345099 h 743045"/>
              <a:gd name="connsiteX114" fmla="*/ 901070 w 4183623"/>
              <a:gd name="connsiteY114" fmla="*/ 350065 h 743045"/>
              <a:gd name="connsiteX115" fmla="*/ 917896 w 4183623"/>
              <a:gd name="connsiteY115" fmla="*/ 350065 h 743045"/>
              <a:gd name="connsiteX116" fmla="*/ 917896 w 4183623"/>
              <a:gd name="connsiteY116" fmla="*/ 353886 h 743045"/>
              <a:gd name="connsiteX117" fmla="*/ 971050 w 4183623"/>
              <a:gd name="connsiteY117" fmla="*/ 353886 h 743045"/>
              <a:gd name="connsiteX118" fmla="*/ 971050 w 4183623"/>
              <a:gd name="connsiteY118" fmla="*/ 356687 h 743045"/>
              <a:gd name="connsiteX119" fmla="*/ 1025224 w 4183623"/>
              <a:gd name="connsiteY119" fmla="*/ 356687 h 743045"/>
              <a:gd name="connsiteX120" fmla="*/ 1025224 w 4183623"/>
              <a:gd name="connsiteY120" fmla="*/ 366875 h 743045"/>
              <a:gd name="connsiteX121" fmla="*/ 1036824 w 4183623"/>
              <a:gd name="connsiteY121" fmla="*/ 366875 h 743045"/>
              <a:gd name="connsiteX122" fmla="*/ 1036824 w 4183623"/>
              <a:gd name="connsiteY122" fmla="*/ 370313 h 743045"/>
              <a:gd name="connsiteX123" fmla="*/ 1059640 w 4183623"/>
              <a:gd name="connsiteY123" fmla="*/ 370313 h 743045"/>
              <a:gd name="connsiteX124" fmla="*/ 1059640 w 4183623"/>
              <a:gd name="connsiteY124" fmla="*/ 374388 h 743045"/>
              <a:gd name="connsiteX125" fmla="*/ 1071240 w 4183623"/>
              <a:gd name="connsiteY125" fmla="*/ 374388 h 743045"/>
              <a:gd name="connsiteX126" fmla="*/ 1071240 w 4183623"/>
              <a:gd name="connsiteY126" fmla="*/ 378972 h 743045"/>
              <a:gd name="connsiteX127" fmla="*/ 1117766 w 4183623"/>
              <a:gd name="connsiteY127" fmla="*/ 378972 h 743045"/>
              <a:gd name="connsiteX128" fmla="*/ 1117766 w 4183623"/>
              <a:gd name="connsiteY128" fmla="*/ 393999 h 743045"/>
              <a:gd name="connsiteX129" fmla="*/ 1142495 w 4183623"/>
              <a:gd name="connsiteY129" fmla="*/ 393999 h 743045"/>
              <a:gd name="connsiteX130" fmla="*/ 1142495 w 4183623"/>
              <a:gd name="connsiteY130" fmla="*/ 397055 h 743045"/>
              <a:gd name="connsiteX131" fmla="*/ 1166331 w 4183623"/>
              <a:gd name="connsiteY131" fmla="*/ 397055 h 743045"/>
              <a:gd name="connsiteX132" fmla="*/ 1166331 w 4183623"/>
              <a:gd name="connsiteY132" fmla="*/ 401003 h 743045"/>
              <a:gd name="connsiteX133" fmla="*/ 1177931 w 4183623"/>
              <a:gd name="connsiteY133" fmla="*/ 401003 h 743045"/>
              <a:gd name="connsiteX134" fmla="*/ 1177931 w 4183623"/>
              <a:gd name="connsiteY134" fmla="*/ 405714 h 743045"/>
              <a:gd name="connsiteX135" fmla="*/ 1196031 w 4183623"/>
              <a:gd name="connsiteY135" fmla="*/ 405714 h 743045"/>
              <a:gd name="connsiteX136" fmla="*/ 1196031 w 4183623"/>
              <a:gd name="connsiteY136" fmla="*/ 410299 h 743045"/>
              <a:gd name="connsiteX137" fmla="*/ 1237076 w 4183623"/>
              <a:gd name="connsiteY137" fmla="*/ 410299 h 743045"/>
              <a:gd name="connsiteX138" fmla="*/ 1237076 w 4183623"/>
              <a:gd name="connsiteY138" fmla="*/ 415520 h 743045"/>
              <a:gd name="connsiteX139" fmla="*/ 1254794 w 4183623"/>
              <a:gd name="connsiteY139" fmla="*/ 415520 h 743045"/>
              <a:gd name="connsiteX140" fmla="*/ 1254794 w 4183623"/>
              <a:gd name="connsiteY140" fmla="*/ 426726 h 743045"/>
              <a:gd name="connsiteX141" fmla="*/ 1280543 w 4183623"/>
              <a:gd name="connsiteY141" fmla="*/ 426726 h 743045"/>
              <a:gd name="connsiteX142" fmla="*/ 1280543 w 4183623"/>
              <a:gd name="connsiteY142" fmla="*/ 433857 h 743045"/>
              <a:gd name="connsiteX143" fmla="*/ 1289975 w 4183623"/>
              <a:gd name="connsiteY143" fmla="*/ 433857 h 743045"/>
              <a:gd name="connsiteX144" fmla="*/ 1289975 w 4183623"/>
              <a:gd name="connsiteY144" fmla="*/ 441498 h 743045"/>
              <a:gd name="connsiteX145" fmla="*/ 1314576 w 4183623"/>
              <a:gd name="connsiteY145" fmla="*/ 441498 h 743045"/>
              <a:gd name="connsiteX146" fmla="*/ 1314576 w 4183623"/>
              <a:gd name="connsiteY146" fmla="*/ 444936 h 743045"/>
              <a:gd name="connsiteX147" fmla="*/ 1344276 w 4183623"/>
              <a:gd name="connsiteY147" fmla="*/ 444936 h 743045"/>
              <a:gd name="connsiteX148" fmla="*/ 1344276 w 4183623"/>
              <a:gd name="connsiteY148" fmla="*/ 449266 h 743045"/>
              <a:gd name="connsiteX149" fmla="*/ 1380222 w 4183623"/>
              <a:gd name="connsiteY149" fmla="*/ 449266 h 743045"/>
              <a:gd name="connsiteX150" fmla="*/ 1380222 w 4183623"/>
              <a:gd name="connsiteY150" fmla="*/ 453722 h 743045"/>
              <a:gd name="connsiteX151" fmla="*/ 1391567 w 4183623"/>
              <a:gd name="connsiteY151" fmla="*/ 453722 h 743045"/>
              <a:gd name="connsiteX152" fmla="*/ 1391567 w 4183623"/>
              <a:gd name="connsiteY152" fmla="*/ 457670 h 743045"/>
              <a:gd name="connsiteX153" fmla="*/ 1397048 w 4183623"/>
              <a:gd name="connsiteY153" fmla="*/ 457670 h 743045"/>
              <a:gd name="connsiteX154" fmla="*/ 1397048 w 4183623"/>
              <a:gd name="connsiteY154" fmla="*/ 462764 h 743045"/>
              <a:gd name="connsiteX155" fmla="*/ 1426238 w 4183623"/>
              <a:gd name="connsiteY155" fmla="*/ 462764 h 743045"/>
              <a:gd name="connsiteX156" fmla="*/ 1426238 w 4183623"/>
              <a:gd name="connsiteY156" fmla="*/ 467730 h 743045"/>
              <a:gd name="connsiteX157" fmla="*/ 1449947 w 4183623"/>
              <a:gd name="connsiteY157" fmla="*/ 467730 h 743045"/>
              <a:gd name="connsiteX158" fmla="*/ 1449947 w 4183623"/>
              <a:gd name="connsiteY158" fmla="*/ 475116 h 743045"/>
              <a:gd name="connsiteX159" fmla="*/ 1479264 w 4183623"/>
              <a:gd name="connsiteY159" fmla="*/ 475116 h 743045"/>
              <a:gd name="connsiteX160" fmla="*/ 1479264 w 4183623"/>
              <a:gd name="connsiteY160" fmla="*/ 484030 h 743045"/>
              <a:gd name="connsiteX161" fmla="*/ 1485893 w 4183623"/>
              <a:gd name="connsiteY161" fmla="*/ 484030 h 743045"/>
              <a:gd name="connsiteX162" fmla="*/ 1485893 w 4183623"/>
              <a:gd name="connsiteY162" fmla="*/ 489506 h 743045"/>
              <a:gd name="connsiteX163" fmla="*/ 1534458 w 4183623"/>
              <a:gd name="connsiteY163" fmla="*/ 489506 h 743045"/>
              <a:gd name="connsiteX164" fmla="*/ 1534458 w 4183623"/>
              <a:gd name="connsiteY164" fmla="*/ 499439 h 743045"/>
              <a:gd name="connsiteX165" fmla="*/ 1574865 w 4183623"/>
              <a:gd name="connsiteY165" fmla="*/ 499439 h 743045"/>
              <a:gd name="connsiteX166" fmla="*/ 1574865 w 4183623"/>
              <a:gd name="connsiteY166" fmla="*/ 505296 h 743045"/>
              <a:gd name="connsiteX167" fmla="*/ 1616420 w 4183623"/>
              <a:gd name="connsiteY167" fmla="*/ 505296 h 743045"/>
              <a:gd name="connsiteX168" fmla="*/ 1616420 w 4183623"/>
              <a:gd name="connsiteY168" fmla="*/ 512555 h 743045"/>
              <a:gd name="connsiteX169" fmla="*/ 1653640 w 4183623"/>
              <a:gd name="connsiteY169" fmla="*/ 512555 h 743045"/>
              <a:gd name="connsiteX170" fmla="*/ 1653640 w 4183623"/>
              <a:gd name="connsiteY170" fmla="*/ 518031 h 743045"/>
              <a:gd name="connsiteX171" fmla="*/ 1671104 w 4183623"/>
              <a:gd name="connsiteY171" fmla="*/ 518031 h 743045"/>
              <a:gd name="connsiteX172" fmla="*/ 1671104 w 4183623"/>
              <a:gd name="connsiteY172" fmla="*/ 522615 h 743045"/>
              <a:gd name="connsiteX173" fmla="*/ 1683086 w 4183623"/>
              <a:gd name="connsiteY173" fmla="*/ 522615 h 743045"/>
              <a:gd name="connsiteX174" fmla="*/ 1683086 w 4183623"/>
              <a:gd name="connsiteY174" fmla="*/ 527327 h 743045"/>
              <a:gd name="connsiteX175" fmla="*/ 1697617 w 4183623"/>
              <a:gd name="connsiteY175" fmla="*/ 527327 h 743045"/>
              <a:gd name="connsiteX176" fmla="*/ 1697617 w 4183623"/>
              <a:gd name="connsiteY176" fmla="*/ 538405 h 743045"/>
              <a:gd name="connsiteX177" fmla="*/ 1727700 w 4183623"/>
              <a:gd name="connsiteY177" fmla="*/ 538405 h 743045"/>
              <a:gd name="connsiteX178" fmla="*/ 1727700 w 4183623"/>
              <a:gd name="connsiteY178" fmla="*/ 547702 h 743045"/>
              <a:gd name="connsiteX179" fmla="*/ 1745545 w 4183623"/>
              <a:gd name="connsiteY179" fmla="*/ 547702 h 743045"/>
              <a:gd name="connsiteX180" fmla="*/ 1745545 w 4183623"/>
              <a:gd name="connsiteY180" fmla="*/ 553814 h 743045"/>
              <a:gd name="connsiteX181" fmla="*/ 1758801 w 4183623"/>
              <a:gd name="connsiteY181" fmla="*/ 553814 h 743045"/>
              <a:gd name="connsiteX182" fmla="*/ 1758801 w 4183623"/>
              <a:gd name="connsiteY182" fmla="*/ 560563 h 743045"/>
              <a:gd name="connsiteX183" fmla="*/ 1783658 w 4183623"/>
              <a:gd name="connsiteY183" fmla="*/ 560563 h 743045"/>
              <a:gd name="connsiteX184" fmla="*/ 1783658 w 4183623"/>
              <a:gd name="connsiteY184" fmla="*/ 563619 h 743045"/>
              <a:gd name="connsiteX185" fmla="*/ 1856442 w 4183623"/>
              <a:gd name="connsiteY185" fmla="*/ 563619 h 743045"/>
              <a:gd name="connsiteX186" fmla="*/ 1856442 w 4183623"/>
              <a:gd name="connsiteY186" fmla="*/ 572279 h 743045"/>
              <a:gd name="connsiteX187" fmla="*/ 1884613 w 4183623"/>
              <a:gd name="connsiteY187" fmla="*/ 572279 h 743045"/>
              <a:gd name="connsiteX188" fmla="*/ 1884613 w 4183623"/>
              <a:gd name="connsiteY188" fmla="*/ 578901 h 743045"/>
              <a:gd name="connsiteX189" fmla="*/ 1911763 w 4183623"/>
              <a:gd name="connsiteY189" fmla="*/ 578901 h 743045"/>
              <a:gd name="connsiteX190" fmla="*/ 1911763 w 4183623"/>
              <a:gd name="connsiteY190" fmla="*/ 587560 h 743045"/>
              <a:gd name="connsiteX191" fmla="*/ 1993598 w 4183623"/>
              <a:gd name="connsiteY191" fmla="*/ 587560 h 743045"/>
              <a:gd name="connsiteX192" fmla="*/ 1993598 w 4183623"/>
              <a:gd name="connsiteY192" fmla="*/ 604496 h 743045"/>
              <a:gd name="connsiteX193" fmla="*/ 2044585 w 4183623"/>
              <a:gd name="connsiteY193" fmla="*/ 604496 h 743045"/>
              <a:gd name="connsiteX194" fmla="*/ 2044585 w 4183623"/>
              <a:gd name="connsiteY194" fmla="*/ 610100 h 743045"/>
              <a:gd name="connsiteX195" fmla="*/ 2087542 w 4183623"/>
              <a:gd name="connsiteY195" fmla="*/ 610100 h 743045"/>
              <a:gd name="connsiteX196" fmla="*/ 2087542 w 4183623"/>
              <a:gd name="connsiteY196" fmla="*/ 615193 h 743045"/>
              <a:gd name="connsiteX197" fmla="*/ 2130626 w 4183623"/>
              <a:gd name="connsiteY197" fmla="*/ 615193 h 743045"/>
              <a:gd name="connsiteX198" fmla="*/ 2130626 w 4183623"/>
              <a:gd name="connsiteY198" fmla="*/ 619141 h 743045"/>
              <a:gd name="connsiteX199" fmla="*/ 2151658 w 4183623"/>
              <a:gd name="connsiteY199" fmla="*/ 619141 h 743045"/>
              <a:gd name="connsiteX200" fmla="*/ 2151658 w 4183623"/>
              <a:gd name="connsiteY200" fmla="*/ 621815 h 743045"/>
              <a:gd name="connsiteX201" fmla="*/ 2230815 w 4183623"/>
              <a:gd name="connsiteY201" fmla="*/ 621815 h 743045"/>
              <a:gd name="connsiteX202" fmla="*/ 2230815 w 4183623"/>
              <a:gd name="connsiteY202" fmla="*/ 625763 h 743045"/>
              <a:gd name="connsiteX203" fmla="*/ 2243945 w 4183623"/>
              <a:gd name="connsiteY203" fmla="*/ 625763 h 743045"/>
              <a:gd name="connsiteX204" fmla="*/ 2243945 w 4183623"/>
              <a:gd name="connsiteY204" fmla="*/ 630474 h 743045"/>
              <a:gd name="connsiteX205" fmla="*/ 2266124 w 4183623"/>
              <a:gd name="connsiteY205" fmla="*/ 630474 h 743045"/>
              <a:gd name="connsiteX206" fmla="*/ 2266124 w 4183623"/>
              <a:gd name="connsiteY206" fmla="*/ 636205 h 743045"/>
              <a:gd name="connsiteX207" fmla="*/ 2301305 w 4183623"/>
              <a:gd name="connsiteY207" fmla="*/ 636205 h 743045"/>
              <a:gd name="connsiteX208" fmla="*/ 2301305 w 4183623"/>
              <a:gd name="connsiteY208" fmla="*/ 641553 h 743045"/>
              <a:gd name="connsiteX209" fmla="*/ 2378678 w 4183623"/>
              <a:gd name="connsiteY209" fmla="*/ 641553 h 743045"/>
              <a:gd name="connsiteX210" fmla="*/ 2378678 w 4183623"/>
              <a:gd name="connsiteY210" fmla="*/ 652250 h 743045"/>
              <a:gd name="connsiteX211" fmla="*/ 2400858 w 4183623"/>
              <a:gd name="connsiteY211" fmla="*/ 652250 h 743045"/>
              <a:gd name="connsiteX212" fmla="*/ 2400858 w 4183623"/>
              <a:gd name="connsiteY212" fmla="*/ 660782 h 743045"/>
              <a:gd name="connsiteX213" fmla="*/ 2426096 w 4183623"/>
              <a:gd name="connsiteY213" fmla="*/ 660782 h 743045"/>
              <a:gd name="connsiteX214" fmla="*/ 2426096 w 4183623"/>
              <a:gd name="connsiteY214" fmla="*/ 668805 h 743045"/>
              <a:gd name="connsiteX215" fmla="*/ 2465229 w 4183623"/>
              <a:gd name="connsiteY215" fmla="*/ 668805 h 743045"/>
              <a:gd name="connsiteX216" fmla="*/ 2465229 w 4183623"/>
              <a:gd name="connsiteY216" fmla="*/ 672497 h 743045"/>
              <a:gd name="connsiteX217" fmla="*/ 2512902 w 4183623"/>
              <a:gd name="connsiteY217" fmla="*/ 672497 h 743045"/>
              <a:gd name="connsiteX218" fmla="*/ 2512902 w 4183623"/>
              <a:gd name="connsiteY218" fmla="*/ 678101 h 743045"/>
              <a:gd name="connsiteX219" fmla="*/ 2554201 w 4183623"/>
              <a:gd name="connsiteY219" fmla="*/ 678101 h 743045"/>
              <a:gd name="connsiteX220" fmla="*/ 2554201 w 4183623"/>
              <a:gd name="connsiteY220" fmla="*/ 684850 h 743045"/>
              <a:gd name="connsiteX221" fmla="*/ 2607865 w 4183623"/>
              <a:gd name="connsiteY221" fmla="*/ 684850 h 743045"/>
              <a:gd name="connsiteX222" fmla="*/ 2607865 w 4183623"/>
              <a:gd name="connsiteY222" fmla="*/ 691472 h 743045"/>
              <a:gd name="connsiteX223" fmla="*/ 2767200 w 4183623"/>
              <a:gd name="connsiteY223" fmla="*/ 691472 h 743045"/>
              <a:gd name="connsiteX224" fmla="*/ 2767200 w 4183623"/>
              <a:gd name="connsiteY224" fmla="*/ 696311 h 743045"/>
              <a:gd name="connsiteX225" fmla="*/ 2780839 w 4183623"/>
              <a:gd name="connsiteY225" fmla="*/ 696311 h 743045"/>
              <a:gd name="connsiteX226" fmla="*/ 2780839 w 4183623"/>
              <a:gd name="connsiteY226" fmla="*/ 703314 h 743045"/>
              <a:gd name="connsiteX227" fmla="*/ 3005310 w 4183623"/>
              <a:gd name="connsiteY227" fmla="*/ 703314 h 743045"/>
              <a:gd name="connsiteX228" fmla="*/ 3005310 w 4183623"/>
              <a:gd name="connsiteY228" fmla="*/ 709045 h 743045"/>
              <a:gd name="connsiteX229" fmla="*/ 3011556 w 4183623"/>
              <a:gd name="connsiteY229" fmla="*/ 709045 h 743045"/>
              <a:gd name="connsiteX230" fmla="*/ 3011556 w 4183623"/>
              <a:gd name="connsiteY230" fmla="*/ 717322 h 743045"/>
              <a:gd name="connsiteX231" fmla="*/ 3110216 w 4183623"/>
              <a:gd name="connsiteY231" fmla="*/ 717322 h 743045"/>
              <a:gd name="connsiteX232" fmla="*/ 3110216 w 4183623"/>
              <a:gd name="connsiteY232" fmla="*/ 725345 h 743045"/>
              <a:gd name="connsiteX233" fmla="*/ 3142720 w 4183623"/>
              <a:gd name="connsiteY233" fmla="*/ 725345 h 743045"/>
              <a:gd name="connsiteX234" fmla="*/ 3142720 w 4183623"/>
              <a:gd name="connsiteY234" fmla="*/ 729802 h 743045"/>
              <a:gd name="connsiteX235" fmla="*/ 3424552 w 4183623"/>
              <a:gd name="connsiteY235" fmla="*/ 729802 h 743045"/>
              <a:gd name="connsiteX236" fmla="*/ 3424552 w 4183623"/>
              <a:gd name="connsiteY236" fmla="*/ 733495 h 743045"/>
              <a:gd name="connsiteX237" fmla="*/ 3496061 w 4183623"/>
              <a:gd name="connsiteY237" fmla="*/ 733495 h 743045"/>
              <a:gd name="connsiteX238" fmla="*/ 3496061 w 4183623"/>
              <a:gd name="connsiteY238" fmla="*/ 743045 h 743045"/>
              <a:gd name="connsiteX239" fmla="*/ 4183623 w 4183623"/>
              <a:gd name="connsiteY239" fmla="*/ 743045 h 74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4183623" h="743045">
                <a:moveTo>
                  <a:pt x="0" y="0"/>
                </a:moveTo>
                <a:lnTo>
                  <a:pt x="21287" y="0"/>
                </a:lnTo>
                <a:lnTo>
                  <a:pt x="21287" y="7131"/>
                </a:lnTo>
                <a:lnTo>
                  <a:pt x="57616" y="7131"/>
                </a:lnTo>
                <a:lnTo>
                  <a:pt x="57616" y="14262"/>
                </a:lnTo>
                <a:lnTo>
                  <a:pt x="75079" y="14262"/>
                </a:lnTo>
                <a:lnTo>
                  <a:pt x="75079" y="19483"/>
                </a:lnTo>
                <a:lnTo>
                  <a:pt x="102229" y="19483"/>
                </a:lnTo>
                <a:lnTo>
                  <a:pt x="102229" y="26615"/>
                </a:lnTo>
                <a:lnTo>
                  <a:pt x="124154" y="26615"/>
                </a:lnTo>
                <a:lnTo>
                  <a:pt x="124154" y="33619"/>
                </a:lnTo>
                <a:lnTo>
                  <a:pt x="136518" y="33619"/>
                </a:lnTo>
                <a:lnTo>
                  <a:pt x="136518" y="38840"/>
                </a:lnTo>
                <a:lnTo>
                  <a:pt x="150667" y="38840"/>
                </a:lnTo>
                <a:lnTo>
                  <a:pt x="150667" y="44061"/>
                </a:lnTo>
                <a:lnTo>
                  <a:pt x="178710" y="44061"/>
                </a:lnTo>
                <a:lnTo>
                  <a:pt x="178710" y="52338"/>
                </a:lnTo>
                <a:lnTo>
                  <a:pt x="191457" y="52338"/>
                </a:lnTo>
                <a:lnTo>
                  <a:pt x="191457" y="63417"/>
                </a:lnTo>
                <a:lnTo>
                  <a:pt x="198086" y="63417"/>
                </a:lnTo>
                <a:lnTo>
                  <a:pt x="198086" y="71821"/>
                </a:lnTo>
                <a:lnTo>
                  <a:pt x="209940" y="71821"/>
                </a:lnTo>
                <a:lnTo>
                  <a:pt x="209940" y="81627"/>
                </a:lnTo>
                <a:lnTo>
                  <a:pt x="222176" y="81627"/>
                </a:lnTo>
                <a:lnTo>
                  <a:pt x="222176" y="86466"/>
                </a:lnTo>
                <a:lnTo>
                  <a:pt x="243591" y="86466"/>
                </a:lnTo>
                <a:lnTo>
                  <a:pt x="243591" y="90286"/>
                </a:lnTo>
                <a:lnTo>
                  <a:pt x="262966" y="90286"/>
                </a:lnTo>
                <a:lnTo>
                  <a:pt x="262966" y="96908"/>
                </a:lnTo>
                <a:lnTo>
                  <a:pt x="266918" y="96908"/>
                </a:lnTo>
                <a:lnTo>
                  <a:pt x="266918" y="103020"/>
                </a:lnTo>
                <a:lnTo>
                  <a:pt x="285528" y="103020"/>
                </a:lnTo>
                <a:lnTo>
                  <a:pt x="285528" y="107859"/>
                </a:lnTo>
                <a:lnTo>
                  <a:pt x="315228" y="107859"/>
                </a:lnTo>
                <a:lnTo>
                  <a:pt x="315228" y="119448"/>
                </a:lnTo>
                <a:lnTo>
                  <a:pt x="320454" y="119448"/>
                </a:lnTo>
                <a:lnTo>
                  <a:pt x="320454" y="124923"/>
                </a:lnTo>
                <a:lnTo>
                  <a:pt x="328357" y="124923"/>
                </a:lnTo>
                <a:lnTo>
                  <a:pt x="328357" y="131036"/>
                </a:lnTo>
                <a:lnTo>
                  <a:pt x="347733" y="131036"/>
                </a:lnTo>
                <a:lnTo>
                  <a:pt x="347733" y="143770"/>
                </a:lnTo>
                <a:lnTo>
                  <a:pt x="368510" y="143770"/>
                </a:lnTo>
                <a:lnTo>
                  <a:pt x="368510" y="150137"/>
                </a:lnTo>
                <a:lnTo>
                  <a:pt x="396808" y="150137"/>
                </a:lnTo>
                <a:lnTo>
                  <a:pt x="396808" y="156759"/>
                </a:lnTo>
                <a:lnTo>
                  <a:pt x="415673" y="156759"/>
                </a:lnTo>
                <a:lnTo>
                  <a:pt x="415673" y="164527"/>
                </a:lnTo>
                <a:lnTo>
                  <a:pt x="424341" y="164527"/>
                </a:lnTo>
                <a:lnTo>
                  <a:pt x="424341" y="173823"/>
                </a:lnTo>
                <a:lnTo>
                  <a:pt x="433263" y="173823"/>
                </a:lnTo>
                <a:lnTo>
                  <a:pt x="433263" y="186175"/>
                </a:lnTo>
                <a:lnTo>
                  <a:pt x="442314" y="186175"/>
                </a:lnTo>
                <a:lnTo>
                  <a:pt x="442314" y="190250"/>
                </a:lnTo>
                <a:lnTo>
                  <a:pt x="452383" y="190250"/>
                </a:lnTo>
                <a:lnTo>
                  <a:pt x="452383" y="197763"/>
                </a:lnTo>
                <a:lnTo>
                  <a:pt x="463091" y="197763"/>
                </a:lnTo>
                <a:lnTo>
                  <a:pt x="463091" y="202348"/>
                </a:lnTo>
                <a:lnTo>
                  <a:pt x="480426" y="202348"/>
                </a:lnTo>
                <a:lnTo>
                  <a:pt x="480426" y="207059"/>
                </a:lnTo>
                <a:lnTo>
                  <a:pt x="488585" y="207059"/>
                </a:lnTo>
                <a:lnTo>
                  <a:pt x="488585" y="211644"/>
                </a:lnTo>
                <a:lnTo>
                  <a:pt x="499291" y="211644"/>
                </a:lnTo>
                <a:lnTo>
                  <a:pt x="499291" y="215082"/>
                </a:lnTo>
                <a:lnTo>
                  <a:pt x="521598" y="215082"/>
                </a:lnTo>
                <a:lnTo>
                  <a:pt x="521598" y="220303"/>
                </a:lnTo>
                <a:lnTo>
                  <a:pt x="527590" y="220303"/>
                </a:lnTo>
                <a:lnTo>
                  <a:pt x="527590" y="224123"/>
                </a:lnTo>
                <a:lnTo>
                  <a:pt x="533454" y="224123"/>
                </a:lnTo>
                <a:lnTo>
                  <a:pt x="533454" y="234183"/>
                </a:lnTo>
                <a:lnTo>
                  <a:pt x="538552" y="234183"/>
                </a:lnTo>
                <a:lnTo>
                  <a:pt x="538552" y="238258"/>
                </a:lnTo>
                <a:lnTo>
                  <a:pt x="551299" y="238258"/>
                </a:lnTo>
                <a:lnTo>
                  <a:pt x="551299" y="244626"/>
                </a:lnTo>
                <a:lnTo>
                  <a:pt x="558819" y="244626"/>
                </a:lnTo>
                <a:lnTo>
                  <a:pt x="558819" y="247427"/>
                </a:lnTo>
                <a:lnTo>
                  <a:pt x="570164" y="247427"/>
                </a:lnTo>
                <a:lnTo>
                  <a:pt x="570164" y="253794"/>
                </a:lnTo>
                <a:lnTo>
                  <a:pt x="593236" y="253794"/>
                </a:lnTo>
                <a:lnTo>
                  <a:pt x="593236" y="262836"/>
                </a:lnTo>
                <a:lnTo>
                  <a:pt x="616180" y="262836"/>
                </a:lnTo>
                <a:lnTo>
                  <a:pt x="616180" y="267420"/>
                </a:lnTo>
                <a:lnTo>
                  <a:pt x="623318" y="267420"/>
                </a:lnTo>
                <a:lnTo>
                  <a:pt x="623318" y="271495"/>
                </a:lnTo>
                <a:lnTo>
                  <a:pt x="647410" y="271495"/>
                </a:lnTo>
                <a:lnTo>
                  <a:pt x="647410" y="277225"/>
                </a:lnTo>
                <a:lnTo>
                  <a:pt x="682718" y="277225"/>
                </a:lnTo>
                <a:lnTo>
                  <a:pt x="682718" y="285375"/>
                </a:lnTo>
                <a:lnTo>
                  <a:pt x="741098" y="285375"/>
                </a:lnTo>
                <a:lnTo>
                  <a:pt x="741098" y="291106"/>
                </a:lnTo>
                <a:lnTo>
                  <a:pt x="748619" y="291106"/>
                </a:lnTo>
                <a:lnTo>
                  <a:pt x="748619" y="293398"/>
                </a:lnTo>
                <a:lnTo>
                  <a:pt x="764807" y="293398"/>
                </a:lnTo>
                <a:lnTo>
                  <a:pt x="764807" y="298364"/>
                </a:lnTo>
                <a:lnTo>
                  <a:pt x="781378" y="298364"/>
                </a:lnTo>
                <a:lnTo>
                  <a:pt x="781378" y="302694"/>
                </a:lnTo>
                <a:lnTo>
                  <a:pt x="787369" y="302694"/>
                </a:lnTo>
                <a:lnTo>
                  <a:pt x="787369" y="306387"/>
                </a:lnTo>
                <a:lnTo>
                  <a:pt x="805087" y="306387"/>
                </a:lnTo>
                <a:lnTo>
                  <a:pt x="805087" y="312245"/>
                </a:lnTo>
                <a:lnTo>
                  <a:pt x="817707" y="312245"/>
                </a:lnTo>
                <a:lnTo>
                  <a:pt x="817707" y="316574"/>
                </a:lnTo>
                <a:lnTo>
                  <a:pt x="829052" y="316574"/>
                </a:lnTo>
                <a:lnTo>
                  <a:pt x="829052" y="320013"/>
                </a:lnTo>
                <a:lnTo>
                  <a:pt x="840651" y="320013"/>
                </a:lnTo>
                <a:lnTo>
                  <a:pt x="840651" y="323451"/>
                </a:lnTo>
                <a:lnTo>
                  <a:pt x="868948" y="323451"/>
                </a:lnTo>
                <a:lnTo>
                  <a:pt x="868948" y="328162"/>
                </a:lnTo>
                <a:lnTo>
                  <a:pt x="877106" y="328162"/>
                </a:lnTo>
                <a:lnTo>
                  <a:pt x="877106" y="338477"/>
                </a:lnTo>
                <a:lnTo>
                  <a:pt x="884627" y="338477"/>
                </a:lnTo>
                <a:lnTo>
                  <a:pt x="884627" y="341151"/>
                </a:lnTo>
                <a:lnTo>
                  <a:pt x="894952" y="341151"/>
                </a:lnTo>
                <a:lnTo>
                  <a:pt x="894952" y="345099"/>
                </a:lnTo>
                <a:lnTo>
                  <a:pt x="901070" y="345099"/>
                </a:lnTo>
                <a:lnTo>
                  <a:pt x="901070" y="350065"/>
                </a:lnTo>
                <a:lnTo>
                  <a:pt x="917896" y="350065"/>
                </a:lnTo>
                <a:lnTo>
                  <a:pt x="917896" y="353886"/>
                </a:lnTo>
                <a:lnTo>
                  <a:pt x="971050" y="353886"/>
                </a:lnTo>
                <a:lnTo>
                  <a:pt x="971050" y="356687"/>
                </a:lnTo>
                <a:lnTo>
                  <a:pt x="1025224" y="356687"/>
                </a:lnTo>
                <a:lnTo>
                  <a:pt x="1025224" y="366875"/>
                </a:lnTo>
                <a:lnTo>
                  <a:pt x="1036824" y="366875"/>
                </a:lnTo>
                <a:lnTo>
                  <a:pt x="1036824" y="370313"/>
                </a:lnTo>
                <a:lnTo>
                  <a:pt x="1059640" y="370313"/>
                </a:lnTo>
                <a:lnTo>
                  <a:pt x="1059640" y="374388"/>
                </a:lnTo>
                <a:lnTo>
                  <a:pt x="1071240" y="374388"/>
                </a:lnTo>
                <a:lnTo>
                  <a:pt x="1071240" y="378972"/>
                </a:lnTo>
                <a:lnTo>
                  <a:pt x="1117766" y="378972"/>
                </a:lnTo>
                <a:lnTo>
                  <a:pt x="1117766" y="393999"/>
                </a:lnTo>
                <a:lnTo>
                  <a:pt x="1142495" y="393999"/>
                </a:lnTo>
                <a:lnTo>
                  <a:pt x="1142495" y="397055"/>
                </a:lnTo>
                <a:lnTo>
                  <a:pt x="1166331" y="397055"/>
                </a:lnTo>
                <a:lnTo>
                  <a:pt x="1166331" y="401003"/>
                </a:lnTo>
                <a:lnTo>
                  <a:pt x="1177931" y="401003"/>
                </a:lnTo>
                <a:lnTo>
                  <a:pt x="1177931" y="405714"/>
                </a:lnTo>
                <a:lnTo>
                  <a:pt x="1196031" y="405714"/>
                </a:lnTo>
                <a:lnTo>
                  <a:pt x="1196031" y="410299"/>
                </a:lnTo>
                <a:lnTo>
                  <a:pt x="1237076" y="410299"/>
                </a:lnTo>
                <a:lnTo>
                  <a:pt x="1237076" y="415520"/>
                </a:lnTo>
                <a:lnTo>
                  <a:pt x="1254794" y="415520"/>
                </a:lnTo>
                <a:lnTo>
                  <a:pt x="1254794" y="426726"/>
                </a:lnTo>
                <a:lnTo>
                  <a:pt x="1280543" y="426726"/>
                </a:lnTo>
                <a:lnTo>
                  <a:pt x="1280543" y="433857"/>
                </a:lnTo>
                <a:lnTo>
                  <a:pt x="1289975" y="433857"/>
                </a:lnTo>
                <a:lnTo>
                  <a:pt x="1289975" y="441498"/>
                </a:lnTo>
                <a:lnTo>
                  <a:pt x="1314576" y="441498"/>
                </a:lnTo>
                <a:lnTo>
                  <a:pt x="1314576" y="444936"/>
                </a:lnTo>
                <a:lnTo>
                  <a:pt x="1344276" y="444936"/>
                </a:lnTo>
                <a:lnTo>
                  <a:pt x="1344276" y="449266"/>
                </a:lnTo>
                <a:lnTo>
                  <a:pt x="1380222" y="449266"/>
                </a:lnTo>
                <a:lnTo>
                  <a:pt x="1380222" y="453722"/>
                </a:lnTo>
                <a:lnTo>
                  <a:pt x="1391567" y="453722"/>
                </a:lnTo>
                <a:lnTo>
                  <a:pt x="1391567" y="457670"/>
                </a:lnTo>
                <a:lnTo>
                  <a:pt x="1397048" y="457670"/>
                </a:lnTo>
                <a:lnTo>
                  <a:pt x="1397048" y="462764"/>
                </a:lnTo>
                <a:lnTo>
                  <a:pt x="1426238" y="462764"/>
                </a:lnTo>
                <a:lnTo>
                  <a:pt x="1426238" y="467730"/>
                </a:lnTo>
                <a:lnTo>
                  <a:pt x="1449947" y="467730"/>
                </a:lnTo>
                <a:lnTo>
                  <a:pt x="1449947" y="475116"/>
                </a:lnTo>
                <a:lnTo>
                  <a:pt x="1479264" y="475116"/>
                </a:lnTo>
                <a:lnTo>
                  <a:pt x="1479264" y="484030"/>
                </a:lnTo>
                <a:lnTo>
                  <a:pt x="1485893" y="484030"/>
                </a:lnTo>
                <a:lnTo>
                  <a:pt x="1485893" y="489506"/>
                </a:lnTo>
                <a:lnTo>
                  <a:pt x="1534458" y="489506"/>
                </a:lnTo>
                <a:lnTo>
                  <a:pt x="1534458" y="499439"/>
                </a:lnTo>
                <a:lnTo>
                  <a:pt x="1574865" y="499439"/>
                </a:lnTo>
                <a:lnTo>
                  <a:pt x="1574865" y="505296"/>
                </a:lnTo>
                <a:lnTo>
                  <a:pt x="1616420" y="505296"/>
                </a:lnTo>
                <a:lnTo>
                  <a:pt x="1616420" y="512555"/>
                </a:lnTo>
                <a:lnTo>
                  <a:pt x="1653640" y="512555"/>
                </a:lnTo>
                <a:lnTo>
                  <a:pt x="1653640" y="518031"/>
                </a:lnTo>
                <a:lnTo>
                  <a:pt x="1671104" y="518031"/>
                </a:lnTo>
                <a:lnTo>
                  <a:pt x="1671104" y="522615"/>
                </a:lnTo>
                <a:lnTo>
                  <a:pt x="1683086" y="522615"/>
                </a:lnTo>
                <a:lnTo>
                  <a:pt x="1683086" y="527327"/>
                </a:lnTo>
                <a:lnTo>
                  <a:pt x="1697617" y="527327"/>
                </a:lnTo>
                <a:lnTo>
                  <a:pt x="1697617" y="538405"/>
                </a:lnTo>
                <a:lnTo>
                  <a:pt x="1727700" y="538405"/>
                </a:lnTo>
                <a:lnTo>
                  <a:pt x="1727700" y="547702"/>
                </a:lnTo>
                <a:lnTo>
                  <a:pt x="1745545" y="547702"/>
                </a:lnTo>
                <a:lnTo>
                  <a:pt x="1745545" y="553814"/>
                </a:lnTo>
                <a:lnTo>
                  <a:pt x="1758801" y="553814"/>
                </a:lnTo>
                <a:lnTo>
                  <a:pt x="1758801" y="560563"/>
                </a:lnTo>
                <a:lnTo>
                  <a:pt x="1783658" y="560563"/>
                </a:lnTo>
                <a:lnTo>
                  <a:pt x="1783658" y="563619"/>
                </a:lnTo>
                <a:lnTo>
                  <a:pt x="1856442" y="563619"/>
                </a:lnTo>
                <a:lnTo>
                  <a:pt x="1856442" y="572279"/>
                </a:lnTo>
                <a:lnTo>
                  <a:pt x="1884613" y="572279"/>
                </a:lnTo>
                <a:lnTo>
                  <a:pt x="1884613" y="578901"/>
                </a:lnTo>
                <a:lnTo>
                  <a:pt x="1911763" y="578901"/>
                </a:lnTo>
                <a:lnTo>
                  <a:pt x="1911763" y="587560"/>
                </a:lnTo>
                <a:lnTo>
                  <a:pt x="1993598" y="587560"/>
                </a:lnTo>
                <a:lnTo>
                  <a:pt x="1993598" y="604496"/>
                </a:lnTo>
                <a:lnTo>
                  <a:pt x="2044585" y="604496"/>
                </a:lnTo>
                <a:lnTo>
                  <a:pt x="2044585" y="610100"/>
                </a:lnTo>
                <a:lnTo>
                  <a:pt x="2087542" y="610100"/>
                </a:lnTo>
                <a:lnTo>
                  <a:pt x="2087542" y="615193"/>
                </a:lnTo>
                <a:lnTo>
                  <a:pt x="2130626" y="615193"/>
                </a:lnTo>
                <a:lnTo>
                  <a:pt x="2130626" y="619141"/>
                </a:lnTo>
                <a:lnTo>
                  <a:pt x="2151658" y="619141"/>
                </a:lnTo>
                <a:lnTo>
                  <a:pt x="2151658" y="621815"/>
                </a:lnTo>
                <a:lnTo>
                  <a:pt x="2230815" y="621815"/>
                </a:lnTo>
                <a:lnTo>
                  <a:pt x="2230815" y="625763"/>
                </a:lnTo>
                <a:lnTo>
                  <a:pt x="2243945" y="625763"/>
                </a:lnTo>
                <a:lnTo>
                  <a:pt x="2243945" y="630474"/>
                </a:lnTo>
                <a:lnTo>
                  <a:pt x="2266124" y="630474"/>
                </a:lnTo>
                <a:lnTo>
                  <a:pt x="2266124" y="636205"/>
                </a:lnTo>
                <a:lnTo>
                  <a:pt x="2301305" y="636205"/>
                </a:lnTo>
                <a:lnTo>
                  <a:pt x="2301305" y="641553"/>
                </a:lnTo>
                <a:lnTo>
                  <a:pt x="2378678" y="641553"/>
                </a:lnTo>
                <a:lnTo>
                  <a:pt x="2378678" y="652250"/>
                </a:lnTo>
                <a:lnTo>
                  <a:pt x="2400858" y="652250"/>
                </a:lnTo>
                <a:lnTo>
                  <a:pt x="2400858" y="660782"/>
                </a:lnTo>
                <a:lnTo>
                  <a:pt x="2426096" y="660782"/>
                </a:lnTo>
                <a:lnTo>
                  <a:pt x="2426096" y="668805"/>
                </a:lnTo>
                <a:lnTo>
                  <a:pt x="2465229" y="668805"/>
                </a:lnTo>
                <a:lnTo>
                  <a:pt x="2465229" y="672497"/>
                </a:lnTo>
                <a:lnTo>
                  <a:pt x="2512902" y="672497"/>
                </a:lnTo>
                <a:lnTo>
                  <a:pt x="2512902" y="678101"/>
                </a:lnTo>
                <a:lnTo>
                  <a:pt x="2554201" y="678101"/>
                </a:lnTo>
                <a:lnTo>
                  <a:pt x="2554201" y="684850"/>
                </a:lnTo>
                <a:lnTo>
                  <a:pt x="2607865" y="684850"/>
                </a:lnTo>
                <a:lnTo>
                  <a:pt x="2607865" y="691472"/>
                </a:lnTo>
                <a:lnTo>
                  <a:pt x="2767200" y="691472"/>
                </a:lnTo>
                <a:lnTo>
                  <a:pt x="2767200" y="696311"/>
                </a:lnTo>
                <a:lnTo>
                  <a:pt x="2780839" y="696311"/>
                </a:lnTo>
                <a:lnTo>
                  <a:pt x="2780839" y="703314"/>
                </a:lnTo>
                <a:lnTo>
                  <a:pt x="3005310" y="703314"/>
                </a:lnTo>
                <a:lnTo>
                  <a:pt x="3005310" y="709045"/>
                </a:lnTo>
                <a:lnTo>
                  <a:pt x="3011556" y="709045"/>
                </a:lnTo>
                <a:lnTo>
                  <a:pt x="3011556" y="717322"/>
                </a:lnTo>
                <a:lnTo>
                  <a:pt x="3110216" y="717322"/>
                </a:lnTo>
                <a:lnTo>
                  <a:pt x="3110216" y="725345"/>
                </a:lnTo>
                <a:lnTo>
                  <a:pt x="3142720" y="725345"/>
                </a:lnTo>
                <a:lnTo>
                  <a:pt x="3142720" y="729802"/>
                </a:lnTo>
                <a:lnTo>
                  <a:pt x="3424552" y="729802"/>
                </a:lnTo>
                <a:lnTo>
                  <a:pt x="3424552" y="733495"/>
                </a:lnTo>
                <a:lnTo>
                  <a:pt x="3496061" y="733495"/>
                </a:lnTo>
                <a:lnTo>
                  <a:pt x="3496061" y="743045"/>
                </a:lnTo>
                <a:lnTo>
                  <a:pt x="4183623" y="743045"/>
                </a:lnTo>
              </a:path>
            </a:pathLst>
          </a:custGeom>
          <a:noFill/>
          <a:ln w="12744" cap="flat">
            <a:solidFill>
              <a:srgbClr val="33D6F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nvGrpSpPr>
          <p:cNvPr id="69" name="Group 68">
            <a:extLst>
              <a:ext uri="{FF2B5EF4-FFF2-40B4-BE49-F238E27FC236}">
                <a16:creationId xmlns:a16="http://schemas.microsoft.com/office/drawing/2014/main" id="{DAB59773-E0D8-2062-330F-3E225D58A3BF}"/>
              </a:ext>
            </a:extLst>
          </p:cNvPr>
          <p:cNvGrpSpPr/>
          <p:nvPr/>
        </p:nvGrpSpPr>
        <p:grpSpPr>
          <a:xfrm>
            <a:off x="2834494" y="1876796"/>
            <a:ext cx="7449365" cy="1448226"/>
            <a:chOff x="2832905" y="1876796"/>
            <a:chExt cx="7449365" cy="1448226"/>
          </a:xfrm>
        </p:grpSpPr>
        <p:sp>
          <p:nvSpPr>
            <p:cNvPr id="160" name="Freeform 874">
              <a:extLst>
                <a:ext uri="{FF2B5EF4-FFF2-40B4-BE49-F238E27FC236}">
                  <a16:creationId xmlns:a16="http://schemas.microsoft.com/office/drawing/2014/main" id="{A7003B42-82CC-FBD4-4B7C-53D33039FBD0}"/>
                </a:ext>
              </a:extLst>
            </p:cNvPr>
            <p:cNvSpPr/>
            <p:nvPr/>
          </p:nvSpPr>
          <p:spPr>
            <a:xfrm>
              <a:off x="2832905" y="187679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1" name="Freeform 875">
              <a:extLst>
                <a:ext uri="{FF2B5EF4-FFF2-40B4-BE49-F238E27FC236}">
                  <a16:creationId xmlns:a16="http://schemas.microsoft.com/office/drawing/2014/main" id="{AABB432A-482E-0760-4480-1CF21FE2A4C7}"/>
                </a:ext>
              </a:extLst>
            </p:cNvPr>
            <p:cNvSpPr/>
            <p:nvPr/>
          </p:nvSpPr>
          <p:spPr>
            <a:xfrm>
              <a:off x="3138615" y="202775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2" name="Freeform 876">
              <a:extLst>
                <a:ext uri="{FF2B5EF4-FFF2-40B4-BE49-F238E27FC236}">
                  <a16:creationId xmlns:a16="http://schemas.microsoft.com/office/drawing/2014/main" id="{386A18B7-391E-71CC-068E-AAA1B649CAE6}"/>
                </a:ext>
              </a:extLst>
            </p:cNvPr>
            <p:cNvSpPr/>
            <p:nvPr/>
          </p:nvSpPr>
          <p:spPr>
            <a:xfrm>
              <a:off x="3230119" y="2070852"/>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3" name="Freeform 877">
              <a:extLst>
                <a:ext uri="{FF2B5EF4-FFF2-40B4-BE49-F238E27FC236}">
                  <a16:creationId xmlns:a16="http://schemas.microsoft.com/office/drawing/2014/main" id="{8C6C72C4-5D63-AE43-38B7-D34DB56939A6}"/>
                </a:ext>
              </a:extLst>
            </p:cNvPr>
            <p:cNvSpPr/>
            <p:nvPr/>
          </p:nvSpPr>
          <p:spPr>
            <a:xfrm>
              <a:off x="4975184" y="267789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4" name="Freeform 878">
              <a:extLst>
                <a:ext uri="{FF2B5EF4-FFF2-40B4-BE49-F238E27FC236}">
                  <a16:creationId xmlns:a16="http://schemas.microsoft.com/office/drawing/2014/main" id="{6DB1D5F6-1A9C-BC30-243E-4C22A81F21F8}"/>
                </a:ext>
              </a:extLst>
            </p:cNvPr>
            <p:cNvSpPr/>
            <p:nvPr/>
          </p:nvSpPr>
          <p:spPr>
            <a:xfrm>
              <a:off x="5229364" y="273108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5" name="Freeform 879">
              <a:extLst>
                <a:ext uri="{FF2B5EF4-FFF2-40B4-BE49-F238E27FC236}">
                  <a16:creationId xmlns:a16="http://schemas.microsoft.com/office/drawing/2014/main" id="{99B99DFF-E461-3C61-143A-40DEA29A0D2D}"/>
                </a:ext>
              </a:extLst>
            </p:cNvPr>
            <p:cNvSpPr/>
            <p:nvPr/>
          </p:nvSpPr>
          <p:spPr>
            <a:xfrm>
              <a:off x="5648991" y="283180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6" name="Freeform 880">
              <a:extLst>
                <a:ext uri="{FF2B5EF4-FFF2-40B4-BE49-F238E27FC236}">
                  <a16:creationId xmlns:a16="http://schemas.microsoft.com/office/drawing/2014/main" id="{97B0C85D-277A-D15E-0DC9-010091A62A07}"/>
                </a:ext>
              </a:extLst>
            </p:cNvPr>
            <p:cNvSpPr/>
            <p:nvPr/>
          </p:nvSpPr>
          <p:spPr>
            <a:xfrm>
              <a:off x="5758752" y="288524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7" name="Freeform 881">
              <a:extLst>
                <a:ext uri="{FF2B5EF4-FFF2-40B4-BE49-F238E27FC236}">
                  <a16:creationId xmlns:a16="http://schemas.microsoft.com/office/drawing/2014/main" id="{0E95980F-11B4-7D3A-DB13-8784FE4A07FD}"/>
                </a:ext>
              </a:extLst>
            </p:cNvPr>
            <p:cNvSpPr/>
            <p:nvPr/>
          </p:nvSpPr>
          <p:spPr>
            <a:xfrm>
              <a:off x="5804505" y="2900023"/>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8" name="Freeform 882">
              <a:extLst>
                <a:ext uri="{FF2B5EF4-FFF2-40B4-BE49-F238E27FC236}">
                  <a16:creationId xmlns:a16="http://schemas.microsoft.com/office/drawing/2014/main" id="{F1429F96-6FC2-B422-5011-5E0CE7A5ADFA}"/>
                </a:ext>
              </a:extLst>
            </p:cNvPr>
            <p:cNvSpPr/>
            <p:nvPr/>
          </p:nvSpPr>
          <p:spPr>
            <a:xfrm>
              <a:off x="5847715" y="291036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69" name="Freeform 883">
              <a:extLst>
                <a:ext uri="{FF2B5EF4-FFF2-40B4-BE49-F238E27FC236}">
                  <a16:creationId xmlns:a16="http://schemas.microsoft.com/office/drawing/2014/main" id="{A0BF20C8-99DB-826C-B26A-69525A95F92E}"/>
                </a:ext>
              </a:extLst>
            </p:cNvPr>
            <p:cNvSpPr/>
            <p:nvPr/>
          </p:nvSpPr>
          <p:spPr>
            <a:xfrm>
              <a:off x="5932520" y="2922187"/>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0" name="Freeform 884">
              <a:extLst>
                <a:ext uri="{FF2B5EF4-FFF2-40B4-BE49-F238E27FC236}">
                  <a16:creationId xmlns:a16="http://schemas.microsoft.com/office/drawing/2014/main" id="{0A5A5D0F-5B64-64EC-ECCC-FCCF39C30E21}"/>
                </a:ext>
              </a:extLst>
            </p:cNvPr>
            <p:cNvSpPr/>
            <p:nvPr/>
          </p:nvSpPr>
          <p:spPr>
            <a:xfrm>
              <a:off x="5967180" y="2928097"/>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1" name="Freeform 887">
              <a:extLst>
                <a:ext uri="{FF2B5EF4-FFF2-40B4-BE49-F238E27FC236}">
                  <a16:creationId xmlns:a16="http://schemas.microsoft.com/office/drawing/2014/main" id="{A2F5B132-DC7A-64BF-E405-0319B848B7DB}"/>
                </a:ext>
              </a:extLst>
            </p:cNvPr>
            <p:cNvSpPr/>
            <p:nvPr/>
          </p:nvSpPr>
          <p:spPr>
            <a:xfrm>
              <a:off x="6010160" y="293548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2" name="Freeform 888">
              <a:extLst>
                <a:ext uri="{FF2B5EF4-FFF2-40B4-BE49-F238E27FC236}">
                  <a16:creationId xmlns:a16="http://schemas.microsoft.com/office/drawing/2014/main" id="{303AB2CD-80B8-6082-A3DD-B4BB0CCD4523}"/>
                </a:ext>
              </a:extLst>
            </p:cNvPr>
            <p:cNvSpPr/>
            <p:nvPr/>
          </p:nvSpPr>
          <p:spPr>
            <a:xfrm>
              <a:off x="6042279" y="294582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3" name="Freeform 889">
              <a:extLst>
                <a:ext uri="{FF2B5EF4-FFF2-40B4-BE49-F238E27FC236}">
                  <a16:creationId xmlns:a16="http://schemas.microsoft.com/office/drawing/2014/main" id="{516DD237-44E4-A42B-A3BC-3035A624FF03}"/>
                </a:ext>
              </a:extLst>
            </p:cNvPr>
            <p:cNvSpPr/>
            <p:nvPr/>
          </p:nvSpPr>
          <p:spPr>
            <a:xfrm>
              <a:off x="6090806" y="295469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4" name="Freeform 890">
              <a:extLst>
                <a:ext uri="{FF2B5EF4-FFF2-40B4-BE49-F238E27FC236}">
                  <a16:creationId xmlns:a16="http://schemas.microsoft.com/office/drawing/2014/main" id="{CE7AC889-AD3F-7AC8-9021-C34116C9CAE4}"/>
                </a:ext>
              </a:extLst>
            </p:cNvPr>
            <p:cNvSpPr/>
            <p:nvPr/>
          </p:nvSpPr>
          <p:spPr>
            <a:xfrm>
              <a:off x="6146263" y="296503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5" name="Freeform 891">
              <a:extLst>
                <a:ext uri="{FF2B5EF4-FFF2-40B4-BE49-F238E27FC236}">
                  <a16:creationId xmlns:a16="http://schemas.microsoft.com/office/drawing/2014/main" id="{BDCAF60D-9013-15FB-B5B6-5E6F58DEE68C}"/>
                </a:ext>
              </a:extLst>
            </p:cNvPr>
            <p:cNvSpPr/>
            <p:nvPr/>
          </p:nvSpPr>
          <p:spPr>
            <a:xfrm>
              <a:off x="6175608" y="296503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6" name="Freeform 892">
              <a:extLst>
                <a:ext uri="{FF2B5EF4-FFF2-40B4-BE49-F238E27FC236}">
                  <a16:creationId xmlns:a16="http://schemas.microsoft.com/office/drawing/2014/main" id="{D999D0E2-01D3-DBF8-2EB6-059C64751D1E}"/>
                </a:ext>
              </a:extLst>
            </p:cNvPr>
            <p:cNvSpPr/>
            <p:nvPr/>
          </p:nvSpPr>
          <p:spPr>
            <a:xfrm>
              <a:off x="6304777" y="300074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7" name="Freeform 893">
              <a:extLst>
                <a:ext uri="{FF2B5EF4-FFF2-40B4-BE49-F238E27FC236}">
                  <a16:creationId xmlns:a16="http://schemas.microsoft.com/office/drawing/2014/main" id="{998AD5D5-EC7B-D381-2D5D-DC690B259EC0}"/>
                </a:ext>
              </a:extLst>
            </p:cNvPr>
            <p:cNvSpPr/>
            <p:nvPr/>
          </p:nvSpPr>
          <p:spPr>
            <a:xfrm>
              <a:off x="6326962" y="3008132"/>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8" name="Freeform 894">
              <a:extLst>
                <a:ext uri="{FF2B5EF4-FFF2-40B4-BE49-F238E27FC236}">
                  <a16:creationId xmlns:a16="http://schemas.microsoft.com/office/drawing/2014/main" id="{AD68C0BC-0F6F-0079-AC31-B3764CF616AA}"/>
                </a:ext>
              </a:extLst>
            </p:cNvPr>
            <p:cNvSpPr/>
            <p:nvPr/>
          </p:nvSpPr>
          <p:spPr>
            <a:xfrm>
              <a:off x="6427015" y="301847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9" name="Freeform 895">
              <a:extLst>
                <a:ext uri="{FF2B5EF4-FFF2-40B4-BE49-F238E27FC236}">
                  <a16:creationId xmlns:a16="http://schemas.microsoft.com/office/drawing/2014/main" id="{FFF954CE-A541-0129-72CD-C8E6B75FE7CF}"/>
                </a:ext>
              </a:extLst>
            </p:cNvPr>
            <p:cNvSpPr/>
            <p:nvPr/>
          </p:nvSpPr>
          <p:spPr>
            <a:xfrm>
              <a:off x="6543707" y="3033251"/>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0" name="Freeform 896">
              <a:extLst>
                <a:ext uri="{FF2B5EF4-FFF2-40B4-BE49-F238E27FC236}">
                  <a16:creationId xmlns:a16="http://schemas.microsoft.com/office/drawing/2014/main" id="{67C024BA-AA9E-A464-F3EC-943135D4D891}"/>
                </a:ext>
              </a:extLst>
            </p:cNvPr>
            <p:cNvSpPr/>
            <p:nvPr/>
          </p:nvSpPr>
          <p:spPr>
            <a:xfrm>
              <a:off x="6600783" y="3033251"/>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1" name="Freeform 897">
              <a:extLst>
                <a:ext uri="{FF2B5EF4-FFF2-40B4-BE49-F238E27FC236}">
                  <a16:creationId xmlns:a16="http://schemas.microsoft.com/office/drawing/2014/main" id="{BB2DBAD6-EB3C-40F1-61BA-9829D40D5DDE}"/>
                </a:ext>
              </a:extLst>
            </p:cNvPr>
            <p:cNvSpPr/>
            <p:nvPr/>
          </p:nvSpPr>
          <p:spPr>
            <a:xfrm>
              <a:off x="6772931" y="3058370"/>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2" name="Freeform 898">
              <a:extLst>
                <a:ext uri="{FF2B5EF4-FFF2-40B4-BE49-F238E27FC236}">
                  <a16:creationId xmlns:a16="http://schemas.microsoft.com/office/drawing/2014/main" id="{EF08736E-8BFE-CB92-1B8C-6FF5AC839F8C}"/>
                </a:ext>
              </a:extLst>
            </p:cNvPr>
            <p:cNvSpPr/>
            <p:nvPr/>
          </p:nvSpPr>
          <p:spPr>
            <a:xfrm>
              <a:off x="6832781" y="3067237"/>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3" name="Freeform 899">
              <a:extLst>
                <a:ext uri="{FF2B5EF4-FFF2-40B4-BE49-F238E27FC236}">
                  <a16:creationId xmlns:a16="http://schemas.microsoft.com/office/drawing/2014/main" id="{FBE592D6-5A25-1891-6198-6B16F7520D9B}"/>
                </a:ext>
              </a:extLst>
            </p:cNvPr>
            <p:cNvSpPr/>
            <p:nvPr/>
          </p:nvSpPr>
          <p:spPr>
            <a:xfrm>
              <a:off x="6922898" y="307166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4" name="Freeform 900">
              <a:extLst>
                <a:ext uri="{FF2B5EF4-FFF2-40B4-BE49-F238E27FC236}">
                  <a16:creationId xmlns:a16="http://schemas.microsoft.com/office/drawing/2014/main" id="{63ED4C68-2EE2-021A-4439-5AD47A0F3F89}"/>
                </a:ext>
              </a:extLst>
            </p:cNvPr>
            <p:cNvSpPr/>
            <p:nvPr/>
          </p:nvSpPr>
          <p:spPr>
            <a:xfrm>
              <a:off x="6956404" y="3084967"/>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5" name="Freeform 901">
              <a:extLst>
                <a:ext uri="{FF2B5EF4-FFF2-40B4-BE49-F238E27FC236}">
                  <a16:creationId xmlns:a16="http://schemas.microsoft.com/office/drawing/2014/main" id="{41B19222-A518-3515-D3F0-309D978938C7}"/>
                </a:ext>
              </a:extLst>
            </p:cNvPr>
            <p:cNvSpPr/>
            <p:nvPr/>
          </p:nvSpPr>
          <p:spPr>
            <a:xfrm>
              <a:off x="6985519" y="310417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6" name="Freeform 902">
              <a:extLst>
                <a:ext uri="{FF2B5EF4-FFF2-40B4-BE49-F238E27FC236}">
                  <a16:creationId xmlns:a16="http://schemas.microsoft.com/office/drawing/2014/main" id="{96671B86-E7FF-1804-4FD7-8D89B45000F9}"/>
                </a:ext>
              </a:extLst>
            </p:cNvPr>
            <p:cNvSpPr/>
            <p:nvPr/>
          </p:nvSpPr>
          <p:spPr>
            <a:xfrm>
              <a:off x="7042363" y="3117721"/>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7" name="Freeform 903">
              <a:extLst>
                <a:ext uri="{FF2B5EF4-FFF2-40B4-BE49-F238E27FC236}">
                  <a16:creationId xmlns:a16="http://schemas.microsoft.com/office/drawing/2014/main" id="{63F22E10-1F16-9E10-A051-A7F6C88B4B9B}"/>
                </a:ext>
              </a:extLst>
            </p:cNvPr>
            <p:cNvSpPr/>
            <p:nvPr/>
          </p:nvSpPr>
          <p:spPr>
            <a:xfrm>
              <a:off x="7082801" y="312658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8" name="Freeform 904">
              <a:extLst>
                <a:ext uri="{FF2B5EF4-FFF2-40B4-BE49-F238E27FC236}">
                  <a16:creationId xmlns:a16="http://schemas.microsoft.com/office/drawing/2014/main" id="{EB9330BE-BFC5-322D-80F8-A702D0A7C9E0}"/>
                </a:ext>
              </a:extLst>
            </p:cNvPr>
            <p:cNvSpPr/>
            <p:nvPr/>
          </p:nvSpPr>
          <p:spPr>
            <a:xfrm>
              <a:off x="7132713" y="3132497"/>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89" name="Freeform 905">
              <a:extLst>
                <a:ext uri="{FF2B5EF4-FFF2-40B4-BE49-F238E27FC236}">
                  <a16:creationId xmlns:a16="http://schemas.microsoft.com/office/drawing/2014/main" id="{30FC00D3-0F79-C592-E9FC-68BF2A985D78}"/>
                </a:ext>
              </a:extLst>
            </p:cNvPr>
            <p:cNvSpPr/>
            <p:nvPr/>
          </p:nvSpPr>
          <p:spPr>
            <a:xfrm>
              <a:off x="7188402" y="3135452"/>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0" name="Freeform 906">
              <a:extLst>
                <a:ext uri="{FF2B5EF4-FFF2-40B4-BE49-F238E27FC236}">
                  <a16:creationId xmlns:a16="http://schemas.microsoft.com/office/drawing/2014/main" id="{6B5B55AC-CDBC-4988-B8B8-B0F5C000F07B}"/>
                </a:ext>
              </a:extLst>
            </p:cNvPr>
            <p:cNvSpPr/>
            <p:nvPr/>
          </p:nvSpPr>
          <p:spPr>
            <a:xfrm>
              <a:off x="7229995" y="31457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1" name="Freeform 907">
              <a:extLst>
                <a:ext uri="{FF2B5EF4-FFF2-40B4-BE49-F238E27FC236}">
                  <a16:creationId xmlns:a16="http://schemas.microsoft.com/office/drawing/2014/main" id="{52128BBF-2D55-21A4-D021-FDE2E235C0EC}"/>
                </a:ext>
              </a:extLst>
            </p:cNvPr>
            <p:cNvSpPr/>
            <p:nvPr/>
          </p:nvSpPr>
          <p:spPr>
            <a:xfrm>
              <a:off x="7268816" y="3145795"/>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2" name="Freeform 908">
              <a:extLst>
                <a:ext uri="{FF2B5EF4-FFF2-40B4-BE49-F238E27FC236}">
                  <a16:creationId xmlns:a16="http://schemas.microsoft.com/office/drawing/2014/main" id="{5B2BF071-E0BD-E1E0-8DA9-E34BAC5FA241}"/>
                </a:ext>
              </a:extLst>
            </p:cNvPr>
            <p:cNvSpPr/>
            <p:nvPr/>
          </p:nvSpPr>
          <p:spPr>
            <a:xfrm>
              <a:off x="7317571" y="3148750"/>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3" name="Freeform 909">
              <a:extLst>
                <a:ext uri="{FF2B5EF4-FFF2-40B4-BE49-F238E27FC236}">
                  <a16:creationId xmlns:a16="http://schemas.microsoft.com/office/drawing/2014/main" id="{F59A2FBD-4205-7388-E435-C5B4CB6E63D7}"/>
                </a:ext>
              </a:extLst>
            </p:cNvPr>
            <p:cNvSpPr/>
            <p:nvPr/>
          </p:nvSpPr>
          <p:spPr>
            <a:xfrm>
              <a:off x="7377188" y="316352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4" name="Freeform 911">
              <a:extLst>
                <a:ext uri="{FF2B5EF4-FFF2-40B4-BE49-F238E27FC236}">
                  <a16:creationId xmlns:a16="http://schemas.microsoft.com/office/drawing/2014/main" id="{6E7A92D9-F579-1B1F-8724-5AE909BA1F71}"/>
                </a:ext>
              </a:extLst>
            </p:cNvPr>
            <p:cNvSpPr/>
            <p:nvPr/>
          </p:nvSpPr>
          <p:spPr>
            <a:xfrm>
              <a:off x="7409307" y="316987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5" name="Freeform 912">
              <a:extLst>
                <a:ext uri="{FF2B5EF4-FFF2-40B4-BE49-F238E27FC236}">
                  <a16:creationId xmlns:a16="http://schemas.microsoft.com/office/drawing/2014/main" id="{FC17A94F-6470-EA77-E53B-78D9ADA14A2F}"/>
                </a:ext>
              </a:extLst>
            </p:cNvPr>
            <p:cNvSpPr/>
            <p:nvPr/>
          </p:nvSpPr>
          <p:spPr>
            <a:xfrm>
              <a:off x="7434262" y="316987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6" name="Freeform 913">
              <a:extLst>
                <a:ext uri="{FF2B5EF4-FFF2-40B4-BE49-F238E27FC236}">
                  <a16:creationId xmlns:a16="http://schemas.microsoft.com/office/drawing/2014/main" id="{49FE6F4D-5523-FD12-D6FF-44EC5D178FDD}"/>
                </a:ext>
              </a:extLst>
            </p:cNvPr>
            <p:cNvSpPr/>
            <p:nvPr/>
          </p:nvSpPr>
          <p:spPr>
            <a:xfrm>
              <a:off x="7459219" y="316987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7" name="Freeform 914">
              <a:extLst>
                <a:ext uri="{FF2B5EF4-FFF2-40B4-BE49-F238E27FC236}">
                  <a16:creationId xmlns:a16="http://schemas.microsoft.com/office/drawing/2014/main" id="{D422DC43-0FDA-8318-E130-6F7056C64F56}"/>
                </a:ext>
              </a:extLst>
            </p:cNvPr>
            <p:cNvSpPr/>
            <p:nvPr/>
          </p:nvSpPr>
          <p:spPr>
            <a:xfrm>
              <a:off x="7484176" y="316987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8" name="Freeform 915">
              <a:extLst>
                <a:ext uri="{FF2B5EF4-FFF2-40B4-BE49-F238E27FC236}">
                  <a16:creationId xmlns:a16="http://schemas.microsoft.com/office/drawing/2014/main" id="{ADBB8CAB-BC5F-2573-147F-993DB5F6EBB5}"/>
                </a:ext>
              </a:extLst>
            </p:cNvPr>
            <p:cNvSpPr/>
            <p:nvPr/>
          </p:nvSpPr>
          <p:spPr>
            <a:xfrm>
              <a:off x="7509361" y="316987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99" name="Freeform 916">
              <a:extLst>
                <a:ext uri="{FF2B5EF4-FFF2-40B4-BE49-F238E27FC236}">
                  <a16:creationId xmlns:a16="http://schemas.microsoft.com/office/drawing/2014/main" id="{AAB567C6-CD92-6688-55B1-D38F60DD5E31}"/>
                </a:ext>
              </a:extLst>
            </p:cNvPr>
            <p:cNvSpPr/>
            <p:nvPr/>
          </p:nvSpPr>
          <p:spPr>
            <a:xfrm>
              <a:off x="7534318" y="316987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00" name="Freeform 917">
              <a:extLst>
                <a:ext uri="{FF2B5EF4-FFF2-40B4-BE49-F238E27FC236}">
                  <a16:creationId xmlns:a16="http://schemas.microsoft.com/office/drawing/2014/main" id="{011F3E85-83FB-C182-80DC-FA8628725E8C}"/>
                </a:ext>
              </a:extLst>
            </p:cNvPr>
            <p:cNvSpPr/>
            <p:nvPr/>
          </p:nvSpPr>
          <p:spPr>
            <a:xfrm>
              <a:off x="7559274" y="316987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01" name="Freeform 918">
              <a:extLst>
                <a:ext uri="{FF2B5EF4-FFF2-40B4-BE49-F238E27FC236}">
                  <a16:creationId xmlns:a16="http://schemas.microsoft.com/office/drawing/2014/main" id="{F203126B-8625-5353-820D-2FB9AFBB8E22}"/>
                </a:ext>
              </a:extLst>
            </p:cNvPr>
            <p:cNvSpPr/>
            <p:nvPr/>
          </p:nvSpPr>
          <p:spPr>
            <a:xfrm>
              <a:off x="7623281" y="3169876"/>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02" name="Freeform 919">
              <a:extLst>
                <a:ext uri="{FF2B5EF4-FFF2-40B4-BE49-F238E27FC236}">
                  <a16:creationId xmlns:a16="http://schemas.microsoft.com/office/drawing/2014/main" id="{425BCF84-3B6E-0C90-37E0-DD8531E5844D}"/>
                </a:ext>
              </a:extLst>
            </p:cNvPr>
            <p:cNvSpPr/>
            <p:nvPr/>
          </p:nvSpPr>
          <p:spPr>
            <a:xfrm>
              <a:off x="7998313" y="3191600"/>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03" name="Freeform 920">
              <a:extLst>
                <a:ext uri="{FF2B5EF4-FFF2-40B4-BE49-F238E27FC236}">
                  <a16:creationId xmlns:a16="http://schemas.microsoft.com/office/drawing/2014/main" id="{5B236B9B-FD26-6A3D-CB3D-43D95470A742}"/>
                </a:ext>
              </a:extLst>
            </p:cNvPr>
            <p:cNvSpPr/>
            <p:nvPr/>
          </p:nvSpPr>
          <p:spPr>
            <a:xfrm>
              <a:off x="8317885" y="323912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04" name="Freeform 921">
              <a:extLst>
                <a:ext uri="{FF2B5EF4-FFF2-40B4-BE49-F238E27FC236}">
                  <a16:creationId xmlns:a16="http://schemas.microsoft.com/office/drawing/2014/main" id="{1CEC9D5F-3603-955A-FB01-0E7BDE4EF031}"/>
                </a:ext>
              </a:extLst>
            </p:cNvPr>
            <p:cNvSpPr/>
            <p:nvPr/>
          </p:nvSpPr>
          <p:spPr>
            <a:xfrm>
              <a:off x="8629142" y="324230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05" name="Freeform 922">
              <a:extLst>
                <a:ext uri="{FF2B5EF4-FFF2-40B4-BE49-F238E27FC236}">
                  <a16:creationId xmlns:a16="http://schemas.microsoft.com/office/drawing/2014/main" id="{4F76500A-CF12-34E5-D70F-14E1E0B7A119}"/>
                </a:ext>
              </a:extLst>
            </p:cNvPr>
            <p:cNvSpPr/>
            <p:nvPr/>
          </p:nvSpPr>
          <p:spPr>
            <a:xfrm>
              <a:off x="8744447" y="3242304"/>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06" name="Freeform 923">
              <a:extLst>
                <a:ext uri="{FF2B5EF4-FFF2-40B4-BE49-F238E27FC236}">
                  <a16:creationId xmlns:a16="http://schemas.microsoft.com/office/drawing/2014/main" id="{87BDEB98-A0E2-1070-8391-464ECE564D62}"/>
                </a:ext>
              </a:extLst>
            </p:cNvPr>
            <p:cNvSpPr/>
            <p:nvPr/>
          </p:nvSpPr>
          <p:spPr>
            <a:xfrm>
              <a:off x="8858367" y="3250949"/>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07" name="Freeform 924">
              <a:extLst>
                <a:ext uri="{FF2B5EF4-FFF2-40B4-BE49-F238E27FC236}">
                  <a16:creationId xmlns:a16="http://schemas.microsoft.com/office/drawing/2014/main" id="{085DD721-3709-828F-1D5F-366E38348A3F}"/>
                </a:ext>
              </a:extLst>
            </p:cNvPr>
            <p:cNvSpPr/>
            <p:nvPr/>
          </p:nvSpPr>
          <p:spPr>
            <a:xfrm>
              <a:off x="8920756" y="325242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08" name="Freeform 925">
              <a:extLst>
                <a:ext uri="{FF2B5EF4-FFF2-40B4-BE49-F238E27FC236}">
                  <a16:creationId xmlns:a16="http://schemas.microsoft.com/office/drawing/2014/main" id="{D5225BDD-B6A3-4FC9-1AFF-D09F49AAA1F4}"/>
                </a:ext>
              </a:extLst>
            </p:cNvPr>
            <p:cNvSpPr/>
            <p:nvPr/>
          </p:nvSpPr>
          <p:spPr>
            <a:xfrm>
              <a:off x="8944326" y="325833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09" name="Freeform 926">
              <a:extLst>
                <a:ext uri="{FF2B5EF4-FFF2-40B4-BE49-F238E27FC236}">
                  <a16:creationId xmlns:a16="http://schemas.microsoft.com/office/drawing/2014/main" id="{2A6F0E0D-312B-D7F9-8664-894FBE7E4990}"/>
                </a:ext>
              </a:extLst>
            </p:cNvPr>
            <p:cNvSpPr/>
            <p:nvPr/>
          </p:nvSpPr>
          <p:spPr>
            <a:xfrm>
              <a:off x="8968126" y="326424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10" name="Freeform 927">
              <a:extLst>
                <a:ext uri="{FF2B5EF4-FFF2-40B4-BE49-F238E27FC236}">
                  <a16:creationId xmlns:a16="http://schemas.microsoft.com/office/drawing/2014/main" id="{572575C8-71C1-A5EA-B24C-F7A07FB76E6A}"/>
                </a:ext>
              </a:extLst>
            </p:cNvPr>
            <p:cNvSpPr/>
            <p:nvPr/>
          </p:nvSpPr>
          <p:spPr>
            <a:xfrm>
              <a:off x="8991696"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11" name="Freeform 928">
              <a:extLst>
                <a:ext uri="{FF2B5EF4-FFF2-40B4-BE49-F238E27FC236}">
                  <a16:creationId xmlns:a16="http://schemas.microsoft.com/office/drawing/2014/main" id="{FF0C2AD4-D274-0220-00BF-E32C12D1572B}"/>
                </a:ext>
              </a:extLst>
            </p:cNvPr>
            <p:cNvSpPr/>
            <p:nvPr/>
          </p:nvSpPr>
          <p:spPr>
            <a:xfrm>
              <a:off x="9016653"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12" name="Freeform 929">
              <a:extLst>
                <a:ext uri="{FF2B5EF4-FFF2-40B4-BE49-F238E27FC236}">
                  <a16:creationId xmlns:a16="http://schemas.microsoft.com/office/drawing/2014/main" id="{1B5D5979-B036-2E60-E08A-8C883A210636}"/>
                </a:ext>
              </a:extLst>
            </p:cNvPr>
            <p:cNvSpPr/>
            <p:nvPr/>
          </p:nvSpPr>
          <p:spPr>
            <a:xfrm>
              <a:off x="9041608"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13" name="Freeform 930">
              <a:extLst>
                <a:ext uri="{FF2B5EF4-FFF2-40B4-BE49-F238E27FC236}">
                  <a16:creationId xmlns:a16="http://schemas.microsoft.com/office/drawing/2014/main" id="{36D49238-137F-A1C7-449A-FC42E528CF33}"/>
                </a:ext>
              </a:extLst>
            </p:cNvPr>
            <p:cNvSpPr/>
            <p:nvPr/>
          </p:nvSpPr>
          <p:spPr>
            <a:xfrm>
              <a:off x="9066794"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14" name="Freeform 931">
              <a:extLst>
                <a:ext uri="{FF2B5EF4-FFF2-40B4-BE49-F238E27FC236}">
                  <a16:creationId xmlns:a16="http://schemas.microsoft.com/office/drawing/2014/main" id="{36FFC523-7197-2EEA-7F0F-3AA549BE3F62}"/>
                </a:ext>
              </a:extLst>
            </p:cNvPr>
            <p:cNvSpPr/>
            <p:nvPr/>
          </p:nvSpPr>
          <p:spPr>
            <a:xfrm>
              <a:off x="9091751"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15" name="Freeform 932">
              <a:extLst>
                <a:ext uri="{FF2B5EF4-FFF2-40B4-BE49-F238E27FC236}">
                  <a16:creationId xmlns:a16="http://schemas.microsoft.com/office/drawing/2014/main" id="{E04133E6-E400-3758-AAC5-F255713EABE4}"/>
                </a:ext>
              </a:extLst>
            </p:cNvPr>
            <p:cNvSpPr/>
            <p:nvPr/>
          </p:nvSpPr>
          <p:spPr>
            <a:xfrm>
              <a:off x="9116706"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16" name="Freeform 933">
              <a:extLst>
                <a:ext uri="{FF2B5EF4-FFF2-40B4-BE49-F238E27FC236}">
                  <a16:creationId xmlns:a16="http://schemas.microsoft.com/office/drawing/2014/main" id="{95005EBF-BF18-95BB-9B90-6D2BC72B57AC}"/>
                </a:ext>
              </a:extLst>
            </p:cNvPr>
            <p:cNvSpPr/>
            <p:nvPr/>
          </p:nvSpPr>
          <p:spPr>
            <a:xfrm>
              <a:off x="9141663"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17" name="Freeform 934">
              <a:extLst>
                <a:ext uri="{FF2B5EF4-FFF2-40B4-BE49-F238E27FC236}">
                  <a16:creationId xmlns:a16="http://schemas.microsoft.com/office/drawing/2014/main" id="{F64E7C3F-51B0-8BBF-7DDE-C47FC7FE26A6}"/>
                </a:ext>
              </a:extLst>
            </p:cNvPr>
            <p:cNvSpPr/>
            <p:nvPr/>
          </p:nvSpPr>
          <p:spPr>
            <a:xfrm>
              <a:off x="9166618"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18" name="Freeform 935">
              <a:extLst>
                <a:ext uri="{FF2B5EF4-FFF2-40B4-BE49-F238E27FC236}">
                  <a16:creationId xmlns:a16="http://schemas.microsoft.com/office/drawing/2014/main" id="{41318237-F46B-4F4E-C991-1FCC98F3EB74}"/>
                </a:ext>
              </a:extLst>
            </p:cNvPr>
            <p:cNvSpPr/>
            <p:nvPr/>
          </p:nvSpPr>
          <p:spPr>
            <a:xfrm>
              <a:off x="9191805"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19" name="Freeform 936">
              <a:extLst>
                <a:ext uri="{FF2B5EF4-FFF2-40B4-BE49-F238E27FC236}">
                  <a16:creationId xmlns:a16="http://schemas.microsoft.com/office/drawing/2014/main" id="{8F011EE0-9D62-17F7-738C-8F6D423E14E6}"/>
                </a:ext>
              </a:extLst>
            </p:cNvPr>
            <p:cNvSpPr/>
            <p:nvPr/>
          </p:nvSpPr>
          <p:spPr>
            <a:xfrm>
              <a:off x="9216762"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20" name="Freeform 937">
              <a:extLst>
                <a:ext uri="{FF2B5EF4-FFF2-40B4-BE49-F238E27FC236}">
                  <a16:creationId xmlns:a16="http://schemas.microsoft.com/office/drawing/2014/main" id="{213F3ECC-03B5-1452-A9F6-0D9FC8737FED}"/>
                </a:ext>
              </a:extLst>
            </p:cNvPr>
            <p:cNvSpPr/>
            <p:nvPr/>
          </p:nvSpPr>
          <p:spPr>
            <a:xfrm>
              <a:off x="9241716"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21" name="Freeform 939">
              <a:extLst>
                <a:ext uri="{FF2B5EF4-FFF2-40B4-BE49-F238E27FC236}">
                  <a16:creationId xmlns:a16="http://schemas.microsoft.com/office/drawing/2014/main" id="{69726BC2-EECC-052E-8516-5E1BB3C74E38}"/>
                </a:ext>
              </a:extLst>
            </p:cNvPr>
            <p:cNvSpPr/>
            <p:nvPr/>
          </p:nvSpPr>
          <p:spPr>
            <a:xfrm>
              <a:off x="9266673"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22" name="Freeform 940">
              <a:extLst>
                <a:ext uri="{FF2B5EF4-FFF2-40B4-BE49-F238E27FC236}">
                  <a16:creationId xmlns:a16="http://schemas.microsoft.com/office/drawing/2014/main" id="{72472828-9A44-ADC0-A240-315F9F1C619B}"/>
                </a:ext>
              </a:extLst>
            </p:cNvPr>
            <p:cNvSpPr/>
            <p:nvPr/>
          </p:nvSpPr>
          <p:spPr>
            <a:xfrm>
              <a:off x="9291860"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23" name="Freeform 941">
              <a:extLst>
                <a:ext uri="{FF2B5EF4-FFF2-40B4-BE49-F238E27FC236}">
                  <a16:creationId xmlns:a16="http://schemas.microsoft.com/office/drawing/2014/main" id="{8B066A89-8373-B6AC-E8C0-471BC540A7DD}"/>
                </a:ext>
              </a:extLst>
            </p:cNvPr>
            <p:cNvSpPr/>
            <p:nvPr/>
          </p:nvSpPr>
          <p:spPr>
            <a:xfrm>
              <a:off x="9316815"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24" name="Freeform 942">
              <a:extLst>
                <a:ext uri="{FF2B5EF4-FFF2-40B4-BE49-F238E27FC236}">
                  <a16:creationId xmlns:a16="http://schemas.microsoft.com/office/drawing/2014/main" id="{5FD4A004-FED4-F12E-B1F4-98D6934D10EE}"/>
                </a:ext>
              </a:extLst>
            </p:cNvPr>
            <p:cNvSpPr/>
            <p:nvPr/>
          </p:nvSpPr>
          <p:spPr>
            <a:xfrm>
              <a:off x="9341772"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25" name="Freeform 943">
              <a:extLst>
                <a:ext uri="{FF2B5EF4-FFF2-40B4-BE49-F238E27FC236}">
                  <a16:creationId xmlns:a16="http://schemas.microsoft.com/office/drawing/2014/main" id="{FE691CAF-FE0F-9C1C-DB66-5424DAAD9C95}"/>
                </a:ext>
              </a:extLst>
            </p:cNvPr>
            <p:cNvSpPr/>
            <p:nvPr/>
          </p:nvSpPr>
          <p:spPr>
            <a:xfrm>
              <a:off x="9366727"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26" name="Freeform 944">
              <a:extLst>
                <a:ext uri="{FF2B5EF4-FFF2-40B4-BE49-F238E27FC236}">
                  <a16:creationId xmlns:a16="http://schemas.microsoft.com/office/drawing/2014/main" id="{939C3022-38F2-BB53-85DB-51B92A01780A}"/>
                </a:ext>
              </a:extLst>
            </p:cNvPr>
            <p:cNvSpPr/>
            <p:nvPr/>
          </p:nvSpPr>
          <p:spPr>
            <a:xfrm>
              <a:off x="9391684"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27" name="Freeform 945">
              <a:extLst>
                <a:ext uri="{FF2B5EF4-FFF2-40B4-BE49-F238E27FC236}">
                  <a16:creationId xmlns:a16="http://schemas.microsoft.com/office/drawing/2014/main" id="{AF5E27BC-9BB3-28F0-F238-3BAAC53D7A57}"/>
                </a:ext>
              </a:extLst>
            </p:cNvPr>
            <p:cNvSpPr/>
            <p:nvPr/>
          </p:nvSpPr>
          <p:spPr>
            <a:xfrm>
              <a:off x="9416871"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28" name="Freeform 946">
              <a:extLst>
                <a:ext uri="{FF2B5EF4-FFF2-40B4-BE49-F238E27FC236}">
                  <a16:creationId xmlns:a16="http://schemas.microsoft.com/office/drawing/2014/main" id="{6944E787-0A8B-F93B-A4A9-748AF8F9D4C9}"/>
                </a:ext>
              </a:extLst>
            </p:cNvPr>
            <p:cNvSpPr/>
            <p:nvPr/>
          </p:nvSpPr>
          <p:spPr>
            <a:xfrm>
              <a:off x="9441825"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29" name="Freeform 947">
              <a:extLst>
                <a:ext uri="{FF2B5EF4-FFF2-40B4-BE49-F238E27FC236}">
                  <a16:creationId xmlns:a16="http://schemas.microsoft.com/office/drawing/2014/main" id="{99F250E3-7FB1-CDEF-B1C9-4EFDDABDA585}"/>
                </a:ext>
              </a:extLst>
            </p:cNvPr>
            <p:cNvSpPr/>
            <p:nvPr/>
          </p:nvSpPr>
          <p:spPr>
            <a:xfrm>
              <a:off x="9466782"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30" name="Freeform 948">
              <a:extLst>
                <a:ext uri="{FF2B5EF4-FFF2-40B4-BE49-F238E27FC236}">
                  <a16:creationId xmlns:a16="http://schemas.microsoft.com/office/drawing/2014/main" id="{44C3B8F8-F77E-3ED8-8C8F-B43C8DF4909B}"/>
                </a:ext>
              </a:extLst>
            </p:cNvPr>
            <p:cNvSpPr/>
            <p:nvPr/>
          </p:nvSpPr>
          <p:spPr>
            <a:xfrm>
              <a:off x="9491739"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31" name="Freeform 951">
              <a:extLst>
                <a:ext uri="{FF2B5EF4-FFF2-40B4-BE49-F238E27FC236}">
                  <a16:creationId xmlns:a16="http://schemas.microsoft.com/office/drawing/2014/main" id="{26325E23-CA84-A55D-7214-F66A1CFA6376}"/>
                </a:ext>
              </a:extLst>
            </p:cNvPr>
            <p:cNvSpPr/>
            <p:nvPr/>
          </p:nvSpPr>
          <p:spPr>
            <a:xfrm>
              <a:off x="9516924"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32" name="Freeform 952">
              <a:extLst>
                <a:ext uri="{FF2B5EF4-FFF2-40B4-BE49-F238E27FC236}">
                  <a16:creationId xmlns:a16="http://schemas.microsoft.com/office/drawing/2014/main" id="{9A40C425-992A-31FD-E1E0-5857FFA1E9F4}"/>
                </a:ext>
              </a:extLst>
            </p:cNvPr>
            <p:cNvSpPr/>
            <p:nvPr/>
          </p:nvSpPr>
          <p:spPr>
            <a:xfrm>
              <a:off x="9541881"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33" name="Freeform 953">
              <a:extLst>
                <a:ext uri="{FF2B5EF4-FFF2-40B4-BE49-F238E27FC236}">
                  <a16:creationId xmlns:a16="http://schemas.microsoft.com/office/drawing/2014/main" id="{1213D876-A186-755C-D126-E2F7DC8A7BFB}"/>
                </a:ext>
              </a:extLst>
            </p:cNvPr>
            <p:cNvSpPr/>
            <p:nvPr/>
          </p:nvSpPr>
          <p:spPr>
            <a:xfrm>
              <a:off x="9566838"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34" name="Freeform 954">
              <a:extLst>
                <a:ext uri="{FF2B5EF4-FFF2-40B4-BE49-F238E27FC236}">
                  <a16:creationId xmlns:a16="http://schemas.microsoft.com/office/drawing/2014/main" id="{223465FA-5E46-B675-BE1F-553480AE2455}"/>
                </a:ext>
              </a:extLst>
            </p:cNvPr>
            <p:cNvSpPr/>
            <p:nvPr/>
          </p:nvSpPr>
          <p:spPr>
            <a:xfrm>
              <a:off x="9591793"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35" name="Freeform 955">
              <a:extLst>
                <a:ext uri="{FF2B5EF4-FFF2-40B4-BE49-F238E27FC236}">
                  <a16:creationId xmlns:a16="http://schemas.microsoft.com/office/drawing/2014/main" id="{8D1DD945-1ACD-872B-BBD5-FE6262DB4B31}"/>
                </a:ext>
              </a:extLst>
            </p:cNvPr>
            <p:cNvSpPr/>
            <p:nvPr/>
          </p:nvSpPr>
          <p:spPr>
            <a:xfrm>
              <a:off x="9616747"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36" name="Freeform 956">
              <a:extLst>
                <a:ext uri="{FF2B5EF4-FFF2-40B4-BE49-F238E27FC236}">
                  <a16:creationId xmlns:a16="http://schemas.microsoft.com/office/drawing/2014/main" id="{76AC0209-0CCE-534B-8DD3-DED86BCB4098}"/>
                </a:ext>
              </a:extLst>
            </p:cNvPr>
            <p:cNvSpPr/>
            <p:nvPr/>
          </p:nvSpPr>
          <p:spPr>
            <a:xfrm>
              <a:off x="9641936"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37" name="Freeform 957">
              <a:extLst>
                <a:ext uri="{FF2B5EF4-FFF2-40B4-BE49-F238E27FC236}">
                  <a16:creationId xmlns:a16="http://schemas.microsoft.com/office/drawing/2014/main" id="{0EB94F3D-C894-583B-F511-CD88B3014DAD}"/>
                </a:ext>
              </a:extLst>
            </p:cNvPr>
            <p:cNvSpPr/>
            <p:nvPr/>
          </p:nvSpPr>
          <p:spPr>
            <a:xfrm>
              <a:off x="9666891"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38" name="Freeform 958">
              <a:extLst>
                <a:ext uri="{FF2B5EF4-FFF2-40B4-BE49-F238E27FC236}">
                  <a16:creationId xmlns:a16="http://schemas.microsoft.com/office/drawing/2014/main" id="{D406EBAA-D048-A3A4-60DE-4089F1B2F77F}"/>
                </a:ext>
              </a:extLst>
            </p:cNvPr>
            <p:cNvSpPr/>
            <p:nvPr/>
          </p:nvSpPr>
          <p:spPr>
            <a:xfrm>
              <a:off x="9691848"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39" name="Freeform 2870">
              <a:extLst>
                <a:ext uri="{FF2B5EF4-FFF2-40B4-BE49-F238E27FC236}">
                  <a16:creationId xmlns:a16="http://schemas.microsoft.com/office/drawing/2014/main" id="{0DAF1291-5B98-D2C9-1B8A-D91DE9610829}"/>
                </a:ext>
              </a:extLst>
            </p:cNvPr>
            <p:cNvSpPr/>
            <p:nvPr/>
          </p:nvSpPr>
          <p:spPr>
            <a:xfrm>
              <a:off x="9716803"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40" name="Freeform 959">
              <a:extLst>
                <a:ext uri="{FF2B5EF4-FFF2-40B4-BE49-F238E27FC236}">
                  <a16:creationId xmlns:a16="http://schemas.microsoft.com/office/drawing/2014/main" id="{50FF4A57-7E6E-086A-5CAD-9BB02AF13688}"/>
                </a:ext>
              </a:extLst>
            </p:cNvPr>
            <p:cNvSpPr/>
            <p:nvPr/>
          </p:nvSpPr>
          <p:spPr>
            <a:xfrm>
              <a:off x="9741990"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41" name="Freeform 960">
              <a:extLst>
                <a:ext uri="{FF2B5EF4-FFF2-40B4-BE49-F238E27FC236}">
                  <a16:creationId xmlns:a16="http://schemas.microsoft.com/office/drawing/2014/main" id="{4B8E9577-D0CA-7BEC-3524-B07AC86DE1FD}"/>
                </a:ext>
              </a:extLst>
            </p:cNvPr>
            <p:cNvSpPr/>
            <p:nvPr/>
          </p:nvSpPr>
          <p:spPr>
            <a:xfrm>
              <a:off x="9766947"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42" name="Freeform 961">
              <a:extLst>
                <a:ext uri="{FF2B5EF4-FFF2-40B4-BE49-F238E27FC236}">
                  <a16:creationId xmlns:a16="http://schemas.microsoft.com/office/drawing/2014/main" id="{DD402D39-2C22-46AA-8CE6-881E79E902B7}"/>
                </a:ext>
              </a:extLst>
            </p:cNvPr>
            <p:cNvSpPr/>
            <p:nvPr/>
          </p:nvSpPr>
          <p:spPr>
            <a:xfrm>
              <a:off x="9791901"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43" name="Freeform 962">
              <a:extLst>
                <a:ext uri="{FF2B5EF4-FFF2-40B4-BE49-F238E27FC236}">
                  <a16:creationId xmlns:a16="http://schemas.microsoft.com/office/drawing/2014/main" id="{DFD80C45-E1B1-9C9C-4E10-830F9D2102F9}"/>
                </a:ext>
              </a:extLst>
            </p:cNvPr>
            <p:cNvSpPr/>
            <p:nvPr/>
          </p:nvSpPr>
          <p:spPr>
            <a:xfrm>
              <a:off x="9816858"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44" name="Freeform 963">
              <a:extLst>
                <a:ext uri="{FF2B5EF4-FFF2-40B4-BE49-F238E27FC236}">
                  <a16:creationId xmlns:a16="http://schemas.microsoft.com/office/drawing/2014/main" id="{FB1439E4-90AB-27EA-1533-E426CC9939E8}"/>
                </a:ext>
              </a:extLst>
            </p:cNvPr>
            <p:cNvSpPr/>
            <p:nvPr/>
          </p:nvSpPr>
          <p:spPr>
            <a:xfrm>
              <a:off x="9841813"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45" name="Freeform 964">
              <a:extLst>
                <a:ext uri="{FF2B5EF4-FFF2-40B4-BE49-F238E27FC236}">
                  <a16:creationId xmlns:a16="http://schemas.microsoft.com/office/drawing/2014/main" id="{9BFFA8A5-B106-E860-F1BF-4088C08FCA76}"/>
                </a:ext>
              </a:extLst>
            </p:cNvPr>
            <p:cNvSpPr/>
            <p:nvPr/>
          </p:nvSpPr>
          <p:spPr>
            <a:xfrm>
              <a:off x="9867000"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46" name="Freeform 965">
              <a:extLst>
                <a:ext uri="{FF2B5EF4-FFF2-40B4-BE49-F238E27FC236}">
                  <a16:creationId xmlns:a16="http://schemas.microsoft.com/office/drawing/2014/main" id="{A4ED38CE-C7A9-C4CF-A93F-64F4FDAEAAFC}"/>
                </a:ext>
              </a:extLst>
            </p:cNvPr>
            <p:cNvSpPr/>
            <p:nvPr/>
          </p:nvSpPr>
          <p:spPr>
            <a:xfrm>
              <a:off x="9891957"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47" name="Freeform 966">
              <a:extLst>
                <a:ext uri="{FF2B5EF4-FFF2-40B4-BE49-F238E27FC236}">
                  <a16:creationId xmlns:a16="http://schemas.microsoft.com/office/drawing/2014/main" id="{822DC58E-959F-CB37-9408-C2273AA54C88}"/>
                </a:ext>
              </a:extLst>
            </p:cNvPr>
            <p:cNvSpPr/>
            <p:nvPr/>
          </p:nvSpPr>
          <p:spPr>
            <a:xfrm>
              <a:off x="9985078"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48" name="Freeform 967">
              <a:extLst>
                <a:ext uri="{FF2B5EF4-FFF2-40B4-BE49-F238E27FC236}">
                  <a16:creationId xmlns:a16="http://schemas.microsoft.com/office/drawing/2014/main" id="{BAE62F09-590C-4AC4-A028-3BC07D8331D1}"/>
                </a:ext>
              </a:extLst>
            </p:cNvPr>
            <p:cNvSpPr/>
            <p:nvPr/>
          </p:nvSpPr>
          <p:spPr>
            <a:xfrm>
              <a:off x="10011422"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49" name="Freeform 968">
              <a:extLst>
                <a:ext uri="{FF2B5EF4-FFF2-40B4-BE49-F238E27FC236}">
                  <a16:creationId xmlns:a16="http://schemas.microsoft.com/office/drawing/2014/main" id="{952CA2D4-FDFC-2EC6-7AE4-EA1B9BF6BBBD}"/>
                </a:ext>
              </a:extLst>
            </p:cNvPr>
            <p:cNvSpPr/>
            <p:nvPr/>
          </p:nvSpPr>
          <p:spPr>
            <a:xfrm>
              <a:off x="10037764"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50" name="Freeform 969">
              <a:extLst>
                <a:ext uri="{FF2B5EF4-FFF2-40B4-BE49-F238E27FC236}">
                  <a16:creationId xmlns:a16="http://schemas.microsoft.com/office/drawing/2014/main" id="{4D4E16EA-B76C-A2E6-C264-162E9FBF193A}"/>
                </a:ext>
              </a:extLst>
            </p:cNvPr>
            <p:cNvSpPr/>
            <p:nvPr/>
          </p:nvSpPr>
          <p:spPr>
            <a:xfrm>
              <a:off x="10064105"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51" name="Freeform 970">
              <a:extLst>
                <a:ext uri="{FF2B5EF4-FFF2-40B4-BE49-F238E27FC236}">
                  <a16:creationId xmlns:a16="http://schemas.microsoft.com/office/drawing/2014/main" id="{9B5F2713-6D80-9A2F-A18B-5488110EB73E}"/>
                </a:ext>
              </a:extLst>
            </p:cNvPr>
            <p:cNvSpPr/>
            <p:nvPr/>
          </p:nvSpPr>
          <p:spPr>
            <a:xfrm>
              <a:off x="10090679"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5" y="50682"/>
                    <a:pt x="0" y="39349"/>
                    <a:pt x="0" y="25341"/>
                  </a:cubicBezTo>
                  <a:cubicBezTo>
                    <a:pt x="0" y="11334"/>
                    <a:pt x="11345"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52" name="Freeform 971">
              <a:extLst>
                <a:ext uri="{FF2B5EF4-FFF2-40B4-BE49-F238E27FC236}">
                  <a16:creationId xmlns:a16="http://schemas.microsoft.com/office/drawing/2014/main" id="{ADBD6096-101A-1D18-C277-164DD7707463}"/>
                </a:ext>
              </a:extLst>
            </p:cNvPr>
            <p:cNvSpPr/>
            <p:nvPr/>
          </p:nvSpPr>
          <p:spPr>
            <a:xfrm>
              <a:off x="10117023"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2" y="50682"/>
                    <a:pt x="25494" y="50682"/>
                  </a:cubicBezTo>
                  <a:cubicBezTo>
                    <a:pt x="11344" y="50682"/>
                    <a:pt x="0" y="39349"/>
                    <a:pt x="0" y="25341"/>
                  </a:cubicBezTo>
                  <a:cubicBezTo>
                    <a:pt x="0" y="11334"/>
                    <a:pt x="11344" y="0"/>
                    <a:pt x="25494" y="0"/>
                  </a:cubicBezTo>
                  <a:cubicBezTo>
                    <a:pt x="39642"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53" name="Freeform 972">
              <a:extLst>
                <a:ext uri="{FF2B5EF4-FFF2-40B4-BE49-F238E27FC236}">
                  <a16:creationId xmlns:a16="http://schemas.microsoft.com/office/drawing/2014/main" id="{FCD46524-1931-E793-DC34-AB3A05542D2C}"/>
                </a:ext>
              </a:extLst>
            </p:cNvPr>
            <p:cNvSpPr/>
            <p:nvPr/>
          </p:nvSpPr>
          <p:spPr>
            <a:xfrm>
              <a:off x="10227406" y="3270158"/>
              <a:ext cx="54864" cy="54864"/>
            </a:xfrm>
            <a:custGeom>
              <a:avLst/>
              <a:gdLst>
                <a:gd name="connsiteX0" fmla="*/ 50987 w 50987"/>
                <a:gd name="connsiteY0" fmla="*/ 25341 h 50682"/>
                <a:gd name="connsiteX1" fmla="*/ 25494 w 50987"/>
                <a:gd name="connsiteY1" fmla="*/ 50682 h 50682"/>
                <a:gd name="connsiteX2" fmla="*/ 0 w 50987"/>
                <a:gd name="connsiteY2" fmla="*/ 25341 h 50682"/>
                <a:gd name="connsiteX3" fmla="*/ 25494 w 50987"/>
                <a:gd name="connsiteY3" fmla="*/ 0 h 50682"/>
                <a:gd name="connsiteX4" fmla="*/ 50987 w 50987"/>
                <a:gd name="connsiteY4" fmla="*/ 25341 h 5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7" h="50682">
                  <a:moveTo>
                    <a:pt x="50987" y="25341"/>
                  </a:moveTo>
                  <a:cubicBezTo>
                    <a:pt x="50987" y="39349"/>
                    <a:pt x="39643" y="50682"/>
                    <a:pt x="25494" y="50682"/>
                  </a:cubicBezTo>
                  <a:cubicBezTo>
                    <a:pt x="11345" y="50682"/>
                    <a:pt x="0" y="39349"/>
                    <a:pt x="0" y="25341"/>
                  </a:cubicBezTo>
                  <a:cubicBezTo>
                    <a:pt x="0" y="11334"/>
                    <a:pt x="11345" y="0"/>
                    <a:pt x="25494" y="0"/>
                  </a:cubicBezTo>
                  <a:cubicBezTo>
                    <a:pt x="39643" y="0"/>
                    <a:pt x="50987" y="11334"/>
                    <a:pt x="50987" y="25341"/>
                  </a:cubicBezTo>
                  <a:close/>
                </a:path>
              </a:pathLst>
            </a:custGeom>
            <a:noFill/>
            <a:ln w="12744" cap="flat">
              <a:solidFill>
                <a:srgbClr val="33D6F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grpSp>
        <p:nvGrpSpPr>
          <p:cNvPr id="254" name="Group 253">
            <a:extLst>
              <a:ext uri="{FF2B5EF4-FFF2-40B4-BE49-F238E27FC236}">
                <a16:creationId xmlns:a16="http://schemas.microsoft.com/office/drawing/2014/main" id="{AF050717-DFB7-9F2F-A5A4-3256BC8025C8}"/>
              </a:ext>
            </a:extLst>
          </p:cNvPr>
          <p:cNvGrpSpPr/>
          <p:nvPr/>
        </p:nvGrpSpPr>
        <p:grpSpPr>
          <a:xfrm>
            <a:off x="2547653" y="5564886"/>
            <a:ext cx="7697776" cy="184666"/>
            <a:chOff x="2546065" y="5763892"/>
            <a:chExt cx="7697776" cy="184666"/>
          </a:xfrm>
        </p:grpSpPr>
        <p:sp>
          <p:nvSpPr>
            <p:cNvPr id="255" name="Rectangle 66">
              <a:extLst>
                <a:ext uri="{FF2B5EF4-FFF2-40B4-BE49-F238E27FC236}">
                  <a16:creationId xmlns:a16="http://schemas.microsoft.com/office/drawing/2014/main" id="{EB73AC45-61A9-E740-04AA-14A1FA5CC6FB}"/>
                </a:ext>
              </a:extLst>
            </p:cNvPr>
            <p:cNvSpPr>
              <a:spLocks noChangeArrowheads="1"/>
            </p:cNvSpPr>
            <p:nvPr/>
          </p:nvSpPr>
          <p:spPr bwMode="auto">
            <a:xfrm>
              <a:off x="2546065"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355</a:t>
              </a:r>
            </a:p>
          </p:txBody>
        </p:sp>
        <p:sp>
          <p:nvSpPr>
            <p:cNvPr id="256" name="Rectangle 66">
              <a:extLst>
                <a:ext uri="{FF2B5EF4-FFF2-40B4-BE49-F238E27FC236}">
                  <a16:creationId xmlns:a16="http://schemas.microsoft.com/office/drawing/2014/main" id="{C02331F3-F4A5-0C25-14CB-B3C69108221C}"/>
                </a:ext>
              </a:extLst>
            </p:cNvPr>
            <p:cNvSpPr>
              <a:spLocks noChangeArrowheads="1"/>
            </p:cNvSpPr>
            <p:nvPr/>
          </p:nvSpPr>
          <p:spPr bwMode="auto">
            <a:xfrm>
              <a:off x="8316566"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122</a:t>
              </a:r>
            </a:p>
          </p:txBody>
        </p:sp>
        <p:sp>
          <p:nvSpPr>
            <p:cNvPr id="257" name="Rectangle 66">
              <a:extLst>
                <a:ext uri="{FF2B5EF4-FFF2-40B4-BE49-F238E27FC236}">
                  <a16:creationId xmlns:a16="http://schemas.microsoft.com/office/drawing/2014/main" id="{5114948F-0B3C-5745-2B8B-AC993B3E0B2A}"/>
                </a:ext>
              </a:extLst>
            </p:cNvPr>
            <p:cNvSpPr>
              <a:spLocks noChangeArrowheads="1"/>
            </p:cNvSpPr>
            <p:nvPr/>
          </p:nvSpPr>
          <p:spPr bwMode="auto">
            <a:xfrm>
              <a:off x="2985962"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334</a:t>
              </a:r>
            </a:p>
          </p:txBody>
        </p:sp>
        <p:sp>
          <p:nvSpPr>
            <p:cNvPr id="258" name="Rectangle 66">
              <a:extLst>
                <a:ext uri="{FF2B5EF4-FFF2-40B4-BE49-F238E27FC236}">
                  <a16:creationId xmlns:a16="http://schemas.microsoft.com/office/drawing/2014/main" id="{6641FF74-1559-25D1-79C8-694AFBA62166}"/>
                </a:ext>
              </a:extLst>
            </p:cNvPr>
            <p:cNvSpPr>
              <a:spLocks noChangeArrowheads="1"/>
            </p:cNvSpPr>
            <p:nvPr/>
          </p:nvSpPr>
          <p:spPr bwMode="auto">
            <a:xfrm>
              <a:off x="3431619"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305</a:t>
              </a:r>
            </a:p>
          </p:txBody>
        </p:sp>
        <p:sp>
          <p:nvSpPr>
            <p:cNvPr id="259" name="Rectangle 66">
              <a:extLst>
                <a:ext uri="{FF2B5EF4-FFF2-40B4-BE49-F238E27FC236}">
                  <a16:creationId xmlns:a16="http://schemas.microsoft.com/office/drawing/2014/main" id="{F5FBFAFE-7F39-23F6-DD1F-A41A3834C360}"/>
                </a:ext>
              </a:extLst>
            </p:cNvPr>
            <p:cNvSpPr>
              <a:spLocks noChangeArrowheads="1"/>
            </p:cNvSpPr>
            <p:nvPr/>
          </p:nvSpPr>
          <p:spPr bwMode="auto">
            <a:xfrm>
              <a:off x="3877278"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287</a:t>
              </a:r>
            </a:p>
          </p:txBody>
        </p:sp>
        <p:sp>
          <p:nvSpPr>
            <p:cNvPr id="260" name="Rectangle 66">
              <a:extLst>
                <a:ext uri="{FF2B5EF4-FFF2-40B4-BE49-F238E27FC236}">
                  <a16:creationId xmlns:a16="http://schemas.microsoft.com/office/drawing/2014/main" id="{0F3877D1-EAF7-07A7-309B-925446B2ADFA}"/>
                </a:ext>
              </a:extLst>
            </p:cNvPr>
            <p:cNvSpPr>
              <a:spLocks noChangeArrowheads="1"/>
            </p:cNvSpPr>
            <p:nvPr/>
          </p:nvSpPr>
          <p:spPr bwMode="auto">
            <a:xfrm>
              <a:off x="4322936"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270</a:t>
              </a:r>
            </a:p>
          </p:txBody>
        </p:sp>
        <p:sp>
          <p:nvSpPr>
            <p:cNvPr id="261" name="Rectangle 66">
              <a:extLst>
                <a:ext uri="{FF2B5EF4-FFF2-40B4-BE49-F238E27FC236}">
                  <a16:creationId xmlns:a16="http://schemas.microsoft.com/office/drawing/2014/main" id="{D0FEABFF-7910-357C-FD4D-6A1720DC4842}"/>
                </a:ext>
              </a:extLst>
            </p:cNvPr>
            <p:cNvSpPr>
              <a:spLocks noChangeArrowheads="1"/>
            </p:cNvSpPr>
            <p:nvPr/>
          </p:nvSpPr>
          <p:spPr bwMode="auto">
            <a:xfrm>
              <a:off x="4757080"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258</a:t>
              </a:r>
            </a:p>
          </p:txBody>
        </p:sp>
        <p:sp>
          <p:nvSpPr>
            <p:cNvPr id="262" name="Rectangle 66">
              <a:extLst>
                <a:ext uri="{FF2B5EF4-FFF2-40B4-BE49-F238E27FC236}">
                  <a16:creationId xmlns:a16="http://schemas.microsoft.com/office/drawing/2014/main" id="{3E31AB38-4E3E-C95F-46B4-49A22CE87FA7}"/>
                </a:ext>
              </a:extLst>
            </p:cNvPr>
            <p:cNvSpPr>
              <a:spLocks noChangeArrowheads="1"/>
            </p:cNvSpPr>
            <p:nvPr/>
          </p:nvSpPr>
          <p:spPr bwMode="auto">
            <a:xfrm>
              <a:off x="5202741"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241</a:t>
              </a:r>
            </a:p>
          </p:txBody>
        </p:sp>
        <p:sp>
          <p:nvSpPr>
            <p:cNvPr id="263" name="Rectangle 66">
              <a:extLst>
                <a:ext uri="{FF2B5EF4-FFF2-40B4-BE49-F238E27FC236}">
                  <a16:creationId xmlns:a16="http://schemas.microsoft.com/office/drawing/2014/main" id="{07DA164B-7DF5-3C69-D291-4A7C1F7510EA}"/>
                </a:ext>
              </a:extLst>
            </p:cNvPr>
            <p:cNvSpPr>
              <a:spLocks noChangeArrowheads="1"/>
            </p:cNvSpPr>
            <p:nvPr/>
          </p:nvSpPr>
          <p:spPr bwMode="auto">
            <a:xfrm>
              <a:off x="5648397"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226</a:t>
              </a:r>
            </a:p>
          </p:txBody>
        </p:sp>
        <p:sp>
          <p:nvSpPr>
            <p:cNvPr id="264" name="Rectangle 66">
              <a:extLst>
                <a:ext uri="{FF2B5EF4-FFF2-40B4-BE49-F238E27FC236}">
                  <a16:creationId xmlns:a16="http://schemas.microsoft.com/office/drawing/2014/main" id="{D5199176-8A1E-54F5-DED1-8BE835ED83FC}"/>
                </a:ext>
              </a:extLst>
            </p:cNvPr>
            <p:cNvSpPr>
              <a:spLocks noChangeArrowheads="1"/>
            </p:cNvSpPr>
            <p:nvPr/>
          </p:nvSpPr>
          <p:spPr bwMode="auto">
            <a:xfrm>
              <a:off x="6094049"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197</a:t>
              </a:r>
            </a:p>
          </p:txBody>
        </p:sp>
        <p:sp>
          <p:nvSpPr>
            <p:cNvPr id="265" name="Rectangle 66">
              <a:extLst>
                <a:ext uri="{FF2B5EF4-FFF2-40B4-BE49-F238E27FC236}">
                  <a16:creationId xmlns:a16="http://schemas.microsoft.com/office/drawing/2014/main" id="{7A96A859-B4AF-5607-B395-EB9EC9DB57A6}"/>
                </a:ext>
              </a:extLst>
            </p:cNvPr>
            <p:cNvSpPr>
              <a:spLocks noChangeArrowheads="1"/>
            </p:cNvSpPr>
            <p:nvPr/>
          </p:nvSpPr>
          <p:spPr bwMode="auto">
            <a:xfrm>
              <a:off x="6539710"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179</a:t>
              </a:r>
            </a:p>
          </p:txBody>
        </p:sp>
        <p:sp>
          <p:nvSpPr>
            <p:cNvPr id="266" name="Rectangle 66">
              <a:extLst>
                <a:ext uri="{FF2B5EF4-FFF2-40B4-BE49-F238E27FC236}">
                  <a16:creationId xmlns:a16="http://schemas.microsoft.com/office/drawing/2014/main" id="{16E76848-A454-B7F5-9D99-FA71861AC9BC}"/>
                </a:ext>
              </a:extLst>
            </p:cNvPr>
            <p:cNvSpPr>
              <a:spLocks noChangeArrowheads="1"/>
            </p:cNvSpPr>
            <p:nvPr/>
          </p:nvSpPr>
          <p:spPr bwMode="auto">
            <a:xfrm>
              <a:off x="6985366"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160</a:t>
              </a:r>
            </a:p>
          </p:txBody>
        </p:sp>
        <p:sp>
          <p:nvSpPr>
            <p:cNvPr id="267" name="Rectangle 66">
              <a:extLst>
                <a:ext uri="{FF2B5EF4-FFF2-40B4-BE49-F238E27FC236}">
                  <a16:creationId xmlns:a16="http://schemas.microsoft.com/office/drawing/2014/main" id="{BDB4FE5F-DB8C-2B8B-E518-B71106C7159A}"/>
                </a:ext>
              </a:extLst>
            </p:cNvPr>
            <p:cNvSpPr>
              <a:spLocks noChangeArrowheads="1"/>
            </p:cNvSpPr>
            <p:nvPr/>
          </p:nvSpPr>
          <p:spPr bwMode="auto">
            <a:xfrm>
              <a:off x="7425260"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136</a:t>
              </a:r>
            </a:p>
          </p:txBody>
        </p:sp>
        <p:sp>
          <p:nvSpPr>
            <p:cNvPr id="268" name="Rectangle 66">
              <a:extLst>
                <a:ext uri="{FF2B5EF4-FFF2-40B4-BE49-F238E27FC236}">
                  <a16:creationId xmlns:a16="http://schemas.microsoft.com/office/drawing/2014/main" id="{B91D495F-4BBA-3CB9-642A-5DC514AC4ADC}"/>
                </a:ext>
              </a:extLst>
            </p:cNvPr>
            <p:cNvSpPr>
              <a:spLocks noChangeArrowheads="1"/>
            </p:cNvSpPr>
            <p:nvPr/>
          </p:nvSpPr>
          <p:spPr bwMode="auto">
            <a:xfrm>
              <a:off x="7865159"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128</a:t>
              </a:r>
            </a:p>
          </p:txBody>
        </p:sp>
        <p:sp>
          <p:nvSpPr>
            <p:cNvPr id="269" name="Rectangle 66">
              <a:extLst>
                <a:ext uri="{FF2B5EF4-FFF2-40B4-BE49-F238E27FC236}">
                  <a16:creationId xmlns:a16="http://schemas.microsoft.com/office/drawing/2014/main" id="{51CEEA22-213D-C4C7-1C61-E8ED5AA99C82}"/>
                </a:ext>
              </a:extLst>
            </p:cNvPr>
            <p:cNvSpPr>
              <a:spLocks noChangeArrowheads="1"/>
            </p:cNvSpPr>
            <p:nvPr/>
          </p:nvSpPr>
          <p:spPr bwMode="auto">
            <a:xfrm>
              <a:off x="10163691" y="5763892"/>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a:t>
              </a:r>
            </a:p>
          </p:txBody>
        </p:sp>
        <p:sp>
          <p:nvSpPr>
            <p:cNvPr id="270" name="Rectangle 66">
              <a:extLst>
                <a:ext uri="{FF2B5EF4-FFF2-40B4-BE49-F238E27FC236}">
                  <a16:creationId xmlns:a16="http://schemas.microsoft.com/office/drawing/2014/main" id="{FD10F956-0188-49C3-A01A-1F10B62149C9}"/>
                </a:ext>
              </a:extLst>
            </p:cNvPr>
            <p:cNvSpPr>
              <a:spLocks noChangeArrowheads="1"/>
            </p:cNvSpPr>
            <p:nvPr/>
          </p:nvSpPr>
          <p:spPr bwMode="auto">
            <a:xfrm>
              <a:off x="8752342" y="57638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120</a:t>
              </a:r>
            </a:p>
          </p:txBody>
        </p:sp>
        <p:sp>
          <p:nvSpPr>
            <p:cNvPr id="271" name="Rectangle 66">
              <a:extLst>
                <a:ext uri="{FF2B5EF4-FFF2-40B4-BE49-F238E27FC236}">
                  <a16:creationId xmlns:a16="http://schemas.microsoft.com/office/drawing/2014/main" id="{777F6F6B-E8BB-567A-41FF-EB84C8708503}"/>
                </a:ext>
              </a:extLst>
            </p:cNvPr>
            <p:cNvSpPr>
              <a:spLocks noChangeArrowheads="1"/>
            </p:cNvSpPr>
            <p:nvPr/>
          </p:nvSpPr>
          <p:spPr bwMode="auto">
            <a:xfrm>
              <a:off x="9232311" y="5763892"/>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78</a:t>
              </a:r>
            </a:p>
          </p:txBody>
        </p:sp>
        <p:sp>
          <p:nvSpPr>
            <p:cNvPr id="272" name="Rectangle 66">
              <a:extLst>
                <a:ext uri="{FF2B5EF4-FFF2-40B4-BE49-F238E27FC236}">
                  <a16:creationId xmlns:a16="http://schemas.microsoft.com/office/drawing/2014/main" id="{67BA7819-4031-7A3D-9C95-43EBA4B27DA4}"/>
                </a:ext>
              </a:extLst>
            </p:cNvPr>
            <p:cNvSpPr>
              <a:spLocks noChangeArrowheads="1"/>
            </p:cNvSpPr>
            <p:nvPr/>
          </p:nvSpPr>
          <p:spPr bwMode="auto">
            <a:xfrm>
              <a:off x="9672209" y="5763892"/>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26</a:t>
              </a:r>
            </a:p>
          </p:txBody>
        </p:sp>
      </p:grpSp>
      <p:grpSp>
        <p:nvGrpSpPr>
          <p:cNvPr id="273" name="Group 272">
            <a:extLst>
              <a:ext uri="{FF2B5EF4-FFF2-40B4-BE49-F238E27FC236}">
                <a16:creationId xmlns:a16="http://schemas.microsoft.com/office/drawing/2014/main" id="{E0E46192-3DEF-E9FC-CF58-91564BE5E176}"/>
              </a:ext>
            </a:extLst>
          </p:cNvPr>
          <p:cNvGrpSpPr/>
          <p:nvPr/>
        </p:nvGrpSpPr>
        <p:grpSpPr>
          <a:xfrm>
            <a:off x="2547656" y="5766054"/>
            <a:ext cx="7697773" cy="184666"/>
            <a:chOff x="2546067" y="6037592"/>
            <a:chExt cx="7697773" cy="184666"/>
          </a:xfrm>
        </p:grpSpPr>
        <p:sp>
          <p:nvSpPr>
            <p:cNvPr id="274" name="Rectangle 66">
              <a:extLst>
                <a:ext uri="{FF2B5EF4-FFF2-40B4-BE49-F238E27FC236}">
                  <a16:creationId xmlns:a16="http://schemas.microsoft.com/office/drawing/2014/main" id="{32607C28-2155-D0DB-D5B1-95AE97F96A76}"/>
                </a:ext>
              </a:extLst>
            </p:cNvPr>
            <p:cNvSpPr>
              <a:spLocks noChangeArrowheads="1"/>
            </p:cNvSpPr>
            <p:nvPr/>
          </p:nvSpPr>
          <p:spPr bwMode="auto">
            <a:xfrm>
              <a:off x="2546067"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359</a:t>
              </a:r>
            </a:p>
          </p:txBody>
        </p:sp>
        <p:sp>
          <p:nvSpPr>
            <p:cNvPr id="275" name="Rectangle 66">
              <a:extLst>
                <a:ext uri="{FF2B5EF4-FFF2-40B4-BE49-F238E27FC236}">
                  <a16:creationId xmlns:a16="http://schemas.microsoft.com/office/drawing/2014/main" id="{A415C3C1-CB23-A0B1-7359-F85193120CDD}"/>
                </a:ext>
              </a:extLst>
            </p:cNvPr>
            <p:cNvSpPr>
              <a:spLocks noChangeArrowheads="1"/>
            </p:cNvSpPr>
            <p:nvPr/>
          </p:nvSpPr>
          <p:spPr bwMode="auto">
            <a:xfrm>
              <a:off x="8316565"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104</a:t>
              </a:r>
            </a:p>
          </p:txBody>
        </p:sp>
        <p:sp>
          <p:nvSpPr>
            <p:cNvPr id="276" name="Rectangle 66">
              <a:extLst>
                <a:ext uri="{FF2B5EF4-FFF2-40B4-BE49-F238E27FC236}">
                  <a16:creationId xmlns:a16="http://schemas.microsoft.com/office/drawing/2014/main" id="{6A9BB38D-9879-B9F1-84A7-8F318D3CF930}"/>
                </a:ext>
              </a:extLst>
            </p:cNvPr>
            <p:cNvSpPr>
              <a:spLocks noChangeArrowheads="1"/>
            </p:cNvSpPr>
            <p:nvPr/>
          </p:nvSpPr>
          <p:spPr bwMode="auto">
            <a:xfrm>
              <a:off x="2985967"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329</a:t>
              </a:r>
            </a:p>
          </p:txBody>
        </p:sp>
        <p:sp>
          <p:nvSpPr>
            <p:cNvPr id="277" name="Rectangle 66">
              <a:extLst>
                <a:ext uri="{FF2B5EF4-FFF2-40B4-BE49-F238E27FC236}">
                  <a16:creationId xmlns:a16="http://schemas.microsoft.com/office/drawing/2014/main" id="{FF84D0D0-D788-083C-D4B9-E1F02194D6B1}"/>
                </a:ext>
              </a:extLst>
            </p:cNvPr>
            <p:cNvSpPr>
              <a:spLocks noChangeArrowheads="1"/>
            </p:cNvSpPr>
            <p:nvPr/>
          </p:nvSpPr>
          <p:spPr bwMode="auto">
            <a:xfrm>
              <a:off x="3431626"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301</a:t>
              </a:r>
            </a:p>
          </p:txBody>
        </p:sp>
        <p:sp>
          <p:nvSpPr>
            <p:cNvPr id="278" name="Rectangle 66">
              <a:extLst>
                <a:ext uri="{FF2B5EF4-FFF2-40B4-BE49-F238E27FC236}">
                  <a16:creationId xmlns:a16="http://schemas.microsoft.com/office/drawing/2014/main" id="{497C6147-FD38-AFBD-6EDC-E5BF6A43F953}"/>
                </a:ext>
              </a:extLst>
            </p:cNvPr>
            <p:cNvSpPr>
              <a:spLocks noChangeArrowheads="1"/>
            </p:cNvSpPr>
            <p:nvPr/>
          </p:nvSpPr>
          <p:spPr bwMode="auto">
            <a:xfrm>
              <a:off x="3877282"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278</a:t>
              </a:r>
            </a:p>
          </p:txBody>
        </p:sp>
        <p:sp>
          <p:nvSpPr>
            <p:cNvPr id="279" name="Rectangle 66">
              <a:extLst>
                <a:ext uri="{FF2B5EF4-FFF2-40B4-BE49-F238E27FC236}">
                  <a16:creationId xmlns:a16="http://schemas.microsoft.com/office/drawing/2014/main" id="{189EB0A7-0644-3449-784B-7DCFCDD1CC54}"/>
                </a:ext>
              </a:extLst>
            </p:cNvPr>
            <p:cNvSpPr>
              <a:spLocks noChangeArrowheads="1"/>
            </p:cNvSpPr>
            <p:nvPr/>
          </p:nvSpPr>
          <p:spPr bwMode="auto">
            <a:xfrm>
              <a:off x="4322939"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253</a:t>
              </a:r>
            </a:p>
          </p:txBody>
        </p:sp>
        <p:sp>
          <p:nvSpPr>
            <p:cNvPr id="280" name="Rectangle 66">
              <a:extLst>
                <a:ext uri="{FF2B5EF4-FFF2-40B4-BE49-F238E27FC236}">
                  <a16:creationId xmlns:a16="http://schemas.microsoft.com/office/drawing/2014/main" id="{ED2B69B4-CC9E-5BBA-B436-91A72B47F8E9}"/>
                </a:ext>
              </a:extLst>
            </p:cNvPr>
            <p:cNvSpPr>
              <a:spLocks noChangeArrowheads="1"/>
            </p:cNvSpPr>
            <p:nvPr/>
          </p:nvSpPr>
          <p:spPr bwMode="auto">
            <a:xfrm>
              <a:off x="4757080"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238</a:t>
              </a:r>
            </a:p>
          </p:txBody>
        </p:sp>
        <p:sp>
          <p:nvSpPr>
            <p:cNvPr id="281" name="Rectangle 66">
              <a:extLst>
                <a:ext uri="{FF2B5EF4-FFF2-40B4-BE49-F238E27FC236}">
                  <a16:creationId xmlns:a16="http://schemas.microsoft.com/office/drawing/2014/main" id="{51EAC398-FC0B-1936-4AAB-BBB949BE5846}"/>
                </a:ext>
              </a:extLst>
            </p:cNvPr>
            <p:cNvSpPr>
              <a:spLocks noChangeArrowheads="1"/>
            </p:cNvSpPr>
            <p:nvPr/>
          </p:nvSpPr>
          <p:spPr bwMode="auto">
            <a:xfrm>
              <a:off x="5202741"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224</a:t>
              </a:r>
            </a:p>
          </p:txBody>
        </p:sp>
        <p:sp>
          <p:nvSpPr>
            <p:cNvPr id="282" name="Rectangle 66">
              <a:extLst>
                <a:ext uri="{FF2B5EF4-FFF2-40B4-BE49-F238E27FC236}">
                  <a16:creationId xmlns:a16="http://schemas.microsoft.com/office/drawing/2014/main" id="{CBE4B7B7-C49D-8579-4295-8FF9F17F8329}"/>
                </a:ext>
              </a:extLst>
            </p:cNvPr>
            <p:cNvSpPr>
              <a:spLocks noChangeArrowheads="1"/>
            </p:cNvSpPr>
            <p:nvPr/>
          </p:nvSpPr>
          <p:spPr bwMode="auto">
            <a:xfrm>
              <a:off x="5648397"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211</a:t>
              </a:r>
            </a:p>
          </p:txBody>
        </p:sp>
        <p:sp>
          <p:nvSpPr>
            <p:cNvPr id="283" name="Rectangle 66">
              <a:extLst>
                <a:ext uri="{FF2B5EF4-FFF2-40B4-BE49-F238E27FC236}">
                  <a16:creationId xmlns:a16="http://schemas.microsoft.com/office/drawing/2014/main" id="{EDF1B34C-E0C8-FD99-3E5E-3D37D65D974B}"/>
                </a:ext>
              </a:extLst>
            </p:cNvPr>
            <p:cNvSpPr>
              <a:spLocks noChangeArrowheads="1"/>
            </p:cNvSpPr>
            <p:nvPr/>
          </p:nvSpPr>
          <p:spPr bwMode="auto">
            <a:xfrm>
              <a:off x="6094053"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185</a:t>
              </a:r>
            </a:p>
          </p:txBody>
        </p:sp>
        <p:sp>
          <p:nvSpPr>
            <p:cNvPr id="284" name="Rectangle 66">
              <a:extLst>
                <a:ext uri="{FF2B5EF4-FFF2-40B4-BE49-F238E27FC236}">
                  <a16:creationId xmlns:a16="http://schemas.microsoft.com/office/drawing/2014/main" id="{52780AF0-885C-C3E1-00CE-1D12DE03E9C3}"/>
                </a:ext>
              </a:extLst>
            </p:cNvPr>
            <p:cNvSpPr>
              <a:spLocks noChangeArrowheads="1"/>
            </p:cNvSpPr>
            <p:nvPr/>
          </p:nvSpPr>
          <p:spPr bwMode="auto">
            <a:xfrm>
              <a:off x="6539710"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162</a:t>
              </a:r>
            </a:p>
          </p:txBody>
        </p:sp>
        <p:sp>
          <p:nvSpPr>
            <p:cNvPr id="285" name="Rectangle 66">
              <a:extLst>
                <a:ext uri="{FF2B5EF4-FFF2-40B4-BE49-F238E27FC236}">
                  <a16:creationId xmlns:a16="http://schemas.microsoft.com/office/drawing/2014/main" id="{58452F52-85B5-B3B0-473B-9018587047FB}"/>
                </a:ext>
              </a:extLst>
            </p:cNvPr>
            <p:cNvSpPr>
              <a:spLocks noChangeArrowheads="1"/>
            </p:cNvSpPr>
            <p:nvPr/>
          </p:nvSpPr>
          <p:spPr bwMode="auto">
            <a:xfrm>
              <a:off x="6985366"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144</a:t>
              </a:r>
            </a:p>
          </p:txBody>
        </p:sp>
        <p:sp>
          <p:nvSpPr>
            <p:cNvPr id="286" name="Rectangle 66">
              <a:extLst>
                <a:ext uri="{FF2B5EF4-FFF2-40B4-BE49-F238E27FC236}">
                  <a16:creationId xmlns:a16="http://schemas.microsoft.com/office/drawing/2014/main" id="{8485EC72-EDE3-3D16-EC49-E3967603CCA6}"/>
                </a:ext>
              </a:extLst>
            </p:cNvPr>
            <p:cNvSpPr>
              <a:spLocks noChangeArrowheads="1"/>
            </p:cNvSpPr>
            <p:nvPr/>
          </p:nvSpPr>
          <p:spPr bwMode="auto">
            <a:xfrm>
              <a:off x="7425260"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118</a:t>
              </a:r>
            </a:p>
          </p:txBody>
        </p:sp>
        <p:sp>
          <p:nvSpPr>
            <p:cNvPr id="287" name="Rectangle 66">
              <a:extLst>
                <a:ext uri="{FF2B5EF4-FFF2-40B4-BE49-F238E27FC236}">
                  <a16:creationId xmlns:a16="http://schemas.microsoft.com/office/drawing/2014/main" id="{0CD53492-15FE-9318-4E2F-ABBBD56D4367}"/>
                </a:ext>
              </a:extLst>
            </p:cNvPr>
            <p:cNvSpPr>
              <a:spLocks noChangeArrowheads="1"/>
            </p:cNvSpPr>
            <p:nvPr/>
          </p:nvSpPr>
          <p:spPr bwMode="auto">
            <a:xfrm>
              <a:off x="7865160"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106</a:t>
              </a:r>
            </a:p>
          </p:txBody>
        </p:sp>
        <p:sp>
          <p:nvSpPr>
            <p:cNvPr id="288" name="Rectangle 66">
              <a:extLst>
                <a:ext uri="{FF2B5EF4-FFF2-40B4-BE49-F238E27FC236}">
                  <a16:creationId xmlns:a16="http://schemas.microsoft.com/office/drawing/2014/main" id="{C2721468-5F7E-10D4-A870-78BC4C84400E}"/>
                </a:ext>
              </a:extLst>
            </p:cNvPr>
            <p:cNvSpPr>
              <a:spLocks noChangeArrowheads="1"/>
            </p:cNvSpPr>
            <p:nvPr/>
          </p:nvSpPr>
          <p:spPr bwMode="auto">
            <a:xfrm>
              <a:off x="10163690" y="6037592"/>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0</a:t>
              </a:r>
            </a:p>
          </p:txBody>
        </p:sp>
        <p:sp>
          <p:nvSpPr>
            <p:cNvPr id="289" name="Rectangle 66">
              <a:extLst>
                <a:ext uri="{FF2B5EF4-FFF2-40B4-BE49-F238E27FC236}">
                  <a16:creationId xmlns:a16="http://schemas.microsoft.com/office/drawing/2014/main" id="{A3BDBCF8-2AF4-F35C-1F7B-5CE535335802}"/>
                </a:ext>
              </a:extLst>
            </p:cNvPr>
            <p:cNvSpPr>
              <a:spLocks noChangeArrowheads="1"/>
            </p:cNvSpPr>
            <p:nvPr/>
          </p:nvSpPr>
          <p:spPr bwMode="auto">
            <a:xfrm>
              <a:off x="8752342" y="6037592"/>
              <a:ext cx="240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100</a:t>
              </a:r>
            </a:p>
          </p:txBody>
        </p:sp>
        <p:sp>
          <p:nvSpPr>
            <p:cNvPr id="290" name="Rectangle 66">
              <a:extLst>
                <a:ext uri="{FF2B5EF4-FFF2-40B4-BE49-F238E27FC236}">
                  <a16:creationId xmlns:a16="http://schemas.microsoft.com/office/drawing/2014/main" id="{DA587DFD-B42A-5A6B-FFA2-303416B2E3AE}"/>
                </a:ext>
              </a:extLst>
            </p:cNvPr>
            <p:cNvSpPr>
              <a:spLocks noChangeArrowheads="1"/>
            </p:cNvSpPr>
            <p:nvPr/>
          </p:nvSpPr>
          <p:spPr bwMode="auto">
            <a:xfrm>
              <a:off x="9232311" y="6037592"/>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64</a:t>
              </a:r>
            </a:p>
          </p:txBody>
        </p:sp>
        <p:sp>
          <p:nvSpPr>
            <p:cNvPr id="291" name="Rectangle 66">
              <a:extLst>
                <a:ext uri="{FF2B5EF4-FFF2-40B4-BE49-F238E27FC236}">
                  <a16:creationId xmlns:a16="http://schemas.microsoft.com/office/drawing/2014/main" id="{34500F3E-0BE3-3A1D-F44F-586DF0784E8C}"/>
                </a:ext>
              </a:extLst>
            </p:cNvPr>
            <p:cNvSpPr>
              <a:spLocks noChangeArrowheads="1"/>
            </p:cNvSpPr>
            <p:nvPr/>
          </p:nvSpPr>
          <p:spPr bwMode="auto">
            <a:xfrm>
              <a:off x="9672211" y="6037592"/>
              <a:ext cx="1603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mn-cs"/>
                </a:rPr>
                <a:t>17</a:t>
              </a:r>
            </a:p>
          </p:txBody>
        </p:sp>
      </p:grpSp>
      <p:graphicFrame>
        <p:nvGraphicFramePr>
          <p:cNvPr id="293" name="Table 292">
            <a:extLst>
              <a:ext uri="{FF2B5EF4-FFF2-40B4-BE49-F238E27FC236}">
                <a16:creationId xmlns:a16="http://schemas.microsoft.com/office/drawing/2014/main" id="{1AF97E00-4E7F-3F47-8BD9-F8002CF01493}"/>
              </a:ext>
            </a:extLst>
          </p:cNvPr>
          <p:cNvGraphicFramePr>
            <a:graphicFrameLocks noGrp="1"/>
          </p:cNvGraphicFramePr>
          <p:nvPr/>
        </p:nvGraphicFramePr>
        <p:xfrm>
          <a:off x="7175274" y="1227083"/>
          <a:ext cx="3439885" cy="1360624"/>
        </p:xfrm>
        <a:graphic>
          <a:graphicData uri="http://schemas.openxmlformats.org/drawingml/2006/table">
            <a:tbl>
              <a:tblPr firstRow="1">
                <a:tableStyleId>{69012ECD-51FC-41F1-AA8D-1B2483CD663E}</a:tableStyleId>
              </a:tblPr>
              <a:tblGrid>
                <a:gridCol w="979715">
                  <a:extLst>
                    <a:ext uri="{9D8B030D-6E8A-4147-A177-3AD203B41FA5}">
                      <a16:colId xmlns:a16="http://schemas.microsoft.com/office/drawing/2014/main" val="20000"/>
                    </a:ext>
                  </a:extLst>
                </a:gridCol>
                <a:gridCol w="1230085">
                  <a:extLst>
                    <a:ext uri="{9D8B030D-6E8A-4147-A177-3AD203B41FA5}">
                      <a16:colId xmlns:a16="http://schemas.microsoft.com/office/drawing/2014/main" val="20001"/>
                    </a:ext>
                  </a:extLst>
                </a:gridCol>
                <a:gridCol w="1230085">
                  <a:extLst>
                    <a:ext uri="{9D8B030D-6E8A-4147-A177-3AD203B41FA5}">
                      <a16:colId xmlns:a16="http://schemas.microsoft.com/office/drawing/2014/main" val="20002"/>
                    </a:ext>
                  </a:extLst>
                </a:gridCol>
              </a:tblGrid>
              <a:tr h="404269">
                <a:tc>
                  <a:txBody>
                    <a:bodyPr/>
                    <a:lstStyle/>
                    <a:p>
                      <a:pPr algn="ctr">
                        <a:lnSpc>
                          <a:spcPct val="80000"/>
                        </a:lnSpc>
                      </a:pPr>
                      <a:endParaRPr lang="en-GB" sz="14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80000"/>
                        </a:lnSpc>
                        <a:spcBef>
                          <a:spcPts val="0"/>
                        </a:spcBef>
                        <a:spcAft>
                          <a:spcPts val="200"/>
                        </a:spcAft>
                        <a:tabLst/>
                      </a:pPr>
                      <a:r>
                        <a:rPr lang="en-GB" sz="1400" b="1" i="0" u="none" strike="noStrike" kern="1200" cap="none" spc="0" normalizeH="0" baseline="0" dirty="0">
                          <a:solidFill>
                            <a:schemeClr val="tx1">
                              <a:lumMod val="100000"/>
                            </a:schemeClr>
                          </a:solidFill>
                          <a:latin typeface="Trebuchet MS" panose="020B0603020202020204" pitchFamily="34" charset="0"/>
                          <a:ea typeface="+mn-ea"/>
                          <a:cs typeface="+mn-cs"/>
                        </a:rPr>
                        <a:t>NIVO + RELA</a:t>
                      </a:r>
                      <a:br>
                        <a:rPr lang="en-GB" sz="1400" b="1" i="0" u="none" strike="noStrike" kern="1200" cap="none" spc="0" normalizeH="0" baseline="0" dirty="0">
                          <a:solidFill>
                            <a:schemeClr val="tx1">
                              <a:lumMod val="100000"/>
                            </a:schemeClr>
                          </a:solidFill>
                          <a:latin typeface="Trebuchet MS" panose="020B0603020202020204" pitchFamily="34" charset="0"/>
                          <a:ea typeface="+mn-ea"/>
                          <a:cs typeface="+mn-cs"/>
                        </a:rPr>
                      </a:br>
                      <a:r>
                        <a:rPr lang="en-GB" sz="1400" b="1" i="0" u="none" strike="noStrike" kern="1200" cap="none" spc="0" normalizeH="0" baseline="0" dirty="0">
                          <a:solidFill>
                            <a:schemeClr val="tx1">
                              <a:lumMod val="100000"/>
                            </a:schemeClr>
                          </a:solidFill>
                          <a:latin typeface="Trebuchet MS" panose="020B0603020202020204" pitchFamily="34" charset="0"/>
                          <a:ea typeface="+mn-ea"/>
                          <a:cs typeface="+mn-cs"/>
                        </a:rPr>
                        <a:t>(n = 355)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D6F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80000"/>
                        </a:lnSpc>
                        <a:spcBef>
                          <a:spcPts val="0"/>
                        </a:spcBef>
                        <a:spcAft>
                          <a:spcPts val="200"/>
                        </a:spcAft>
                        <a:tabLst/>
                      </a:pPr>
                      <a:r>
                        <a:rPr lang="en-GB" sz="1400" b="1" dirty="0">
                          <a:solidFill>
                            <a:srgbClr val="443534"/>
                          </a:solidFill>
                          <a:latin typeface="+mn-lt"/>
                        </a:rPr>
                        <a:t>NIVO </a:t>
                      </a:r>
                      <a:br>
                        <a:rPr lang="en-GB" sz="1400" b="1" dirty="0">
                          <a:solidFill>
                            <a:srgbClr val="443534"/>
                          </a:solidFill>
                          <a:latin typeface="+mn-lt"/>
                        </a:rPr>
                      </a:br>
                      <a:r>
                        <a:rPr lang="en-GB" sz="1400" b="1" dirty="0">
                          <a:solidFill>
                            <a:srgbClr val="443534"/>
                          </a:solidFill>
                          <a:latin typeface="+mn-lt"/>
                        </a:rPr>
                        <a:t>(n = 359)</a:t>
                      </a:r>
                      <a:endParaRPr lang="en-GB" sz="1400" b="1" dirty="0">
                        <a:solidFill>
                          <a:srgbClr val="443534"/>
                        </a:solidFill>
                        <a:latin typeface="+mn-lt"/>
                        <a:ea typeface="MS Mincho"/>
                        <a:cs typeface="ArialM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CE9B"/>
                    </a:solidFill>
                  </a:tcPr>
                </a:tc>
                <a:extLst>
                  <a:ext uri="{0D108BD9-81ED-4DB2-BD59-A6C34878D82A}">
                    <a16:rowId xmlns:a16="http://schemas.microsoft.com/office/drawing/2014/main" val="10000"/>
                  </a:ext>
                </a:extLst>
              </a:tr>
              <a:tr h="258506">
                <a:tc>
                  <a: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sz="1400" b="0" i="0" u="none" strike="noStrike" kern="1200" cap="none" spc="0" normalizeH="0" baseline="0" noProof="0" dirty="0">
                          <a:ln>
                            <a:noFill/>
                          </a:ln>
                          <a:solidFill>
                            <a:srgbClr val="433F3F"/>
                          </a:solidFill>
                          <a:effectLst/>
                          <a:uLnTx/>
                          <a:uFillTx/>
                          <a:latin typeface="+mn-lt"/>
                          <a:ea typeface="+mn-ea"/>
                          <a:cs typeface="Calibri" panose="020F0502020204030204" pitchFamily="34" charset="0"/>
                        </a:rPr>
                        <a:t>mOS, mo</a:t>
                      </a:r>
                    </a:p>
                  </a:txBody>
                  <a:tcPr marL="0" marR="0" marT="0" marB="126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sz="1400" b="0" dirty="0">
                          <a:solidFill>
                            <a:srgbClr val="433F3F"/>
                          </a:solidFill>
                          <a:latin typeface="+mn-lt"/>
                        </a:rPr>
                        <a:t>NR</a:t>
                      </a:r>
                    </a:p>
                  </a:txBody>
                  <a:tcPr marL="0" marR="0" marT="0" marB="10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sz="1400" b="0" dirty="0">
                          <a:solidFill>
                            <a:srgbClr val="433F3F"/>
                          </a:solidFill>
                          <a:latin typeface="+mn-lt"/>
                        </a:rPr>
                        <a:t>33.2</a:t>
                      </a:r>
                    </a:p>
                  </a:txBody>
                  <a:tcPr marL="0" marR="0" marT="0" marB="10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8506">
                <a:tc>
                  <a:txBody>
                    <a:bodyPr/>
                    <a:lstStyle/>
                    <a:p>
                      <a:pPr marL="0" indent="0" algn="l">
                        <a:lnSpc>
                          <a:spcPct val="100000"/>
                        </a:lnSpc>
                      </a:pPr>
                      <a:r>
                        <a:rPr lang="en-US" sz="1400" b="0" baseline="0" dirty="0">
                          <a:solidFill>
                            <a:srgbClr val="433F3F"/>
                          </a:solidFill>
                          <a:latin typeface="+mn-lt"/>
                        </a:rPr>
                        <a:t>(95% CI)</a:t>
                      </a:r>
                      <a:endParaRPr lang="en-GB" sz="1400" b="0" dirty="0">
                        <a:solidFill>
                          <a:srgbClr val="433F3F"/>
                        </a:solidFill>
                        <a:latin typeface="+mn-lt"/>
                      </a:endParaRPr>
                    </a:p>
                  </a:txBody>
                  <a:tcPr marL="0" marR="0" marT="0" marB="126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0" kern="1200" dirty="0">
                          <a:solidFill>
                            <a:srgbClr val="433F3F"/>
                          </a:solidFill>
                          <a:effectLst/>
                          <a:latin typeface="+mn-lt"/>
                          <a:ea typeface="+mn-ea"/>
                          <a:cs typeface="+mn-cs"/>
                        </a:rPr>
                        <a:t>(31.5</a:t>
                      </a:r>
                      <a:r>
                        <a:rPr lang="en-US" sz="1400" b="0" kern="1200" dirty="0">
                          <a:solidFill>
                            <a:srgbClr val="433F3F"/>
                          </a:solidFill>
                          <a:effectLst/>
                          <a:latin typeface="+mn-lt"/>
                          <a:ea typeface="+mn-ea"/>
                          <a:cs typeface="Arial" panose="020B0604020202020204" pitchFamily="34" charset="0"/>
                        </a:rPr>
                        <a:t>–</a:t>
                      </a:r>
                      <a:r>
                        <a:rPr lang="en-US" sz="1400" b="0" kern="1200" dirty="0">
                          <a:solidFill>
                            <a:srgbClr val="433F3F"/>
                          </a:solidFill>
                          <a:effectLst/>
                          <a:latin typeface="+mn-lt"/>
                          <a:ea typeface="+mn-ea"/>
                          <a:cs typeface="+mn-cs"/>
                        </a:rPr>
                        <a:t>NA)</a:t>
                      </a:r>
                    </a:p>
                  </a:txBody>
                  <a:tcPr marL="0" marR="0" marT="0" marB="10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sz="1400" b="0" dirty="0">
                          <a:solidFill>
                            <a:srgbClr val="433F3F"/>
                          </a:solidFill>
                          <a:latin typeface="+mn-lt"/>
                        </a:rPr>
                        <a:t>(25.2</a:t>
                      </a:r>
                      <a:r>
                        <a:rPr lang="en-GB" sz="1400" b="0" dirty="0">
                          <a:solidFill>
                            <a:srgbClr val="433F3F"/>
                          </a:solidFill>
                          <a:latin typeface="+mn-lt"/>
                          <a:cs typeface="Arial" panose="020B0604020202020204" pitchFamily="34" charset="0"/>
                        </a:rPr>
                        <a:t>–</a:t>
                      </a:r>
                      <a:r>
                        <a:rPr lang="en-GB" sz="1400" b="0" dirty="0">
                          <a:solidFill>
                            <a:srgbClr val="433F3F"/>
                          </a:solidFill>
                          <a:latin typeface="+mn-lt"/>
                        </a:rPr>
                        <a:t>45.8)</a:t>
                      </a:r>
                    </a:p>
                  </a:txBody>
                  <a:tcPr marL="0" marR="0" marT="0" marB="10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1993178"/>
                  </a:ext>
                </a:extLst>
              </a:tr>
              <a:tr h="355349">
                <a:tc>
                  <a:txBody>
                    <a:bodyPr/>
                    <a:lstStyle/>
                    <a:p>
                      <a:pPr algn="l">
                        <a:lnSpc>
                          <a:spcPct val="100000"/>
                        </a:lnSpc>
                      </a:pPr>
                      <a:r>
                        <a:rPr lang="en-GB" sz="1400" b="0" dirty="0">
                          <a:solidFill>
                            <a:srgbClr val="433F3F"/>
                          </a:solidFill>
                          <a:latin typeface="+mn-lt"/>
                        </a:rPr>
                        <a:t>HR (95% CI)</a:t>
                      </a:r>
                    </a:p>
                  </a:txBody>
                  <a:tcPr marL="0" marR="0" marT="0" marB="126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a:lnSpc>
                          <a:spcPct val="100000"/>
                        </a:lnSpc>
                      </a:pPr>
                      <a:r>
                        <a:rPr lang="en-GB" sz="1400" b="0" dirty="0">
                          <a:solidFill>
                            <a:srgbClr val="433F3F"/>
                          </a:solidFill>
                          <a:latin typeface="+mn-lt"/>
                        </a:rPr>
                        <a:t>0.82 (0.67</a:t>
                      </a:r>
                      <a:r>
                        <a:rPr lang="en-GB" sz="1400" b="0" dirty="0">
                          <a:solidFill>
                            <a:srgbClr val="433F3F"/>
                          </a:solidFill>
                          <a:latin typeface="+mn-lt"/>
                          <a:cs typeface="Arial" panose="020B0604020202020204" pitchFamily="34" charset="0"/>
                        </a:rPr>
                        <a:t>–</a:t>
                      </a:r>
                      <a:r>
                        <a:rPr lang="en-GB" sz="1400" b="0" dirty="0">
                          <a:solidFill>
                            <a:srgbClr val="433F3F"/>
                          </a:solidFill>
                          <a:latin typeface="+mn-lt"/>
                        </a:rPr>
                        <a:t>1.02)</a:t>
                      </a:r>
                    </a:p>
                  </a:txBody>
                  <a:tcPr marL="0" marR="0" marT="0" marB="10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pPr algn="ctr"/>
                      <a:endParaRPr lang="en-GB" sz="1000">
                        <a:solidFill>
                          <a:schemeClr val="accent4"/>
                        </a:solidFill>
                        <a:latin typeface="+mn-lt"/>
                      </a:endParaRPr>
                    </a:p>
                  </a:txBody>
                  <a:tcPr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01" name="Rectangle 66">
            <a:extLst>
              <a:ext uri="{FF2B5EF4-FFF2-40B4-BE49-F238E27FC236}">
                <a16:creationId xmlns:a16="http://schemas.microsoft.com/office/drawing/2014/main" id="{7091F7A2-E6AA-47CE-F7EA-F8C3B80779D2}"/>
              </a:ext>
            </a:extLst>
          </p:cNvPr>
          <p:cNvSpPr>
            <a:spLocks noChangeArrowheads="1"/>
          </p:cNvSpPr>
          <p:nvPr/>
        </p:nvSpPr>
        <p:spPr bwMode="auto">
          <a:xfrm>
            <a:off x="4476801" y="2085004"/>
            <a:ext cx="21520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t>77%</a:t>
            </a:r>
            <a:b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(95% CI, 72</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Arial" panose="020B0604020202020204" pitchFamily="34" charset="0"/>
              </a:rPr>
              <a:t>–</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81)</a:t>
            </a:r>
            <a:endParaRPr kumimoji="0" lang="en-US" altLang="en-US" sz="1600" b="0" i="0" u="none" strike="noStrike" kern="1200" cap="none" spc="0" normalizeH="0" baseline="0" noProof="0" dirty="0">
              <a:ln>
                <a:noFill/>
              </a:ln>
              <a:solidFill>
                <a:srgbClr val="33D6F1"/>
              </a:solidFill>
              <a:effectLst/>
              <a:uLnTx/>
              <a:uFillTx/>
              <a:latin typeface="Trebuchet MS" panose="020B0603020202020204"/>
              <a:ea typeface="+mn-ea"/>
              <a:cs typeface="+mn-cs"/>
            </a:endParaRPr>
          </a:p>
        </p:txBody>
      </p:sp>
      <p:sp>
        <p:nvSpPr>
          <p:cNvPr id="302" name="Rectangle 66">
            <a:extLst>
              <a:ext uri="{FF2B5EF4-FFF2-40B4-BE49-F238E27FC236}">
                <a16:creationId xmlns:a16="http://schemas.microsoft.com/office/drawing/2014/main" id="{B363D802-7D41-B3C0-499D-37108F502EB8}"/>
              </a:ext>
            </a:extLst>
          </p:cNvPr>
          <p:cNvSpPr>
            <a:spLocks noChangeArrowheads="1"/>
          </p:cNvSpPr>
          <p:nvPr/>
        </p:nvSpPr>
        <p:spPr bwMode="auto">
          <a:xfrm>
            <a:off x="4550674" y="3036269"/>
            <a:ext cx="1925592"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t>72% </a:t>
            </a:r>
            <a:b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(95% CI, 67</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Arial" panose="020B0604020202020204" pitchFamily="34" charset="0"/>
              </a:rPr>
              <a:t>–</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76</a:t>
            </a:r>
            <a:r>
              <a:rPr kumimoji="0" lang="en-US" altLang="en-US" sz="1600" b="0" i="0" u="none" strike="noStrike" kern="1200" cap="none" spc="0" normalizeH="0" baseline="0" noProof="0" dirty="0">
                <a:ln>
                  <a:noFill/>
                </a:ln>
                <a:solidFill>
                  <a:srgbClr val="1DCE9B"/>
                </a:solidFill>
                <a:effectLst/>
                <a:uLnTx/>
                <a:uFillTx/>
                <a:latin typeface="Trebuchet MS" panose="020B0603020202020204"/>
                <a:ea typeface="+mn-ea"/>
                <a:cs typeface="+mn-cs"/>
              </a:rPr>
              <a:t>)</a:t>
            </a:r>
          </a:p>
        </p:txBody>
      </p:sp>
      <p:sp>
        <p:nvSpPr>
          <p:cNvPr id="303" name="Rectangle 302">
            <a:extLst>
              <a:ext uri="{FF2B5EF4-FFF2-40B4-BE49-F238E27FC236}">
                <a16:creationId xmlns:a16="http://schemas.microsoft.com/office/drawing/2014/main" id="{6E810DEB-C519-9A73-4C4C-C6A93C035FE1}"/>
              </a:ext>
            </a:extLst>
          </p:cNvPr>
          <p:cNvSpPr>
            <a:spLocks noChangeArrowheads="1"/>
          </p:cNvSpPr>
          <p:nvPr/>
        </p:nvSpPr>
        <p:spPr bwMode="auto">
          <a:xfrm>
            <a:off x="6235560" y="2520605"/>
            <a:ext cx="1899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t>62%</a:t>
            </a:r>
            <a:b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(95% CI, 56</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Arial" panose="020B0604020202020204" pitchFamily="34" charset="0"/>
              </a:rPr>
              <a:t>–</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67)</a:t>
            </a:r>
          </a:p>
        </p:txBody>
      </p:sp>
      <p:sp>
        <p:nvSpPr>
          <p:cNvPr id="304" name="Rectangle 66">
            <a:extLst>
              <a:ext uri="{FF2B5EF4-FFF2-40B4-BE49-F238E27FC236}">
                <a16:creationId xmlns:a16="http://schemas.microsoft.com/office/drawing/2014/main" id="{B4AC3FAD-2D80-65D3-E0D5-3298BC262350}"/>
              </a:ext>
            </a:extLst>
          </p:cNvPr>
          <p:cNvSpPr>
            <a:spLocks noChangeArrowheads="1"/>
          </p:cNvSpPr>
          <p:nvPr/>
        </p:nvSpPr>
        <p:spPr bwMode="auto">
          <a:xfrm>
            <a:off x="6354071" y="3385979"/>
            <a:ext cx="1769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t>58% </a:t>
            </a:r>
            <a:b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(95% CI, 53</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Arial" panose="020B0604020202020204" pitchFamily="34" charset="0"/>
              </a:rPr>
              <a:t>–</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63)</a:t>
            </a:r>
          </a:p>
        </p:txBody>
      </p:sp>
      <p:sp>
        <p:nvSpPr>
          <p:cNvPr id="305" name="Rectangle 304">
            <a:extLst>
              <a:ext uri="{FF2B5EF4-FFF2-40B4-BE49-F238E27FC236}">
                <a16:creationId xmlns:a16="http://schemas.microsoft.com/office/drawing/2014/main" id="{FE0579E2-8F3E-4689-EFE1-61EC23E369A0}"/>
              </a:ext>
            </a:extLst>
          </p:cNvPr>
          <p:cNvSpPr>
            <a:spLocks noChangeArrowheads="1"/>
          </p:cNvSpPr>
          <p:nvPr/>
        </p:nvSpPr>
        <p:spPr bwMode="auto">
          <a:xfrm>
            <a:off x="8001381" y="2752904"/>
            <a:ext cx="1899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t>54%</a:t>
            </a:r>
            <a:b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(95% CI, 49</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Arial" panose="020B0604020202020204" pitchFamily="34" charset="0"/>
              </a:rPr>
              <a:t>–</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59)</a:t>
            </a:r>
          </a:p>
        </p:txBody>
      </p:sp>
      <p:sp>
        <p:nvSpPr>
          <p:cNvPr id="306" name="Rectangle 66">
            <a:extLst>
              <a:ext uri="{FF2B5EF4-FFF2-40B4-BE49-F238E27FC236}">
                <a16:creationId xmlns:a16="http://schemas.microsoft.com/office/drawing/2014/main" id="{0EDA99F9-05E8-F186-A1E0-70B641474797}"/>
              </a:ext>
            </a:extLst>
          </p:cNvPr>
          <p:cNvSpPr>
            <a:spLocks noChangeArrowheads="1"/>
          </p:cNvSpPr>
          <p:nvPr/>
        </p:nvSpPr>
        <p:spPr bwMode="auto">
          <a:xfrm>
            <a:off x="8101161" y="3533042"/>
            <a:ext cx="1769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t>48% </a:t>
            </a:r>
            <a:b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(95% CI, 43</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Arial" panose="020B0604020202020204" pitchFamily="34" charset="0"/>
              </a:rPr>
              <a:t>–</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54)</a:t>
            </a:r>
          </a:p>
        </p:txBody>
      </p:sp>
      <p:sp>
        <p:nvSpPr>
          <p:cNvPr id="307" name="Freeform 870">
            <a:extLst>
              <a:ext uri="{FF2B5EF4-FFF2-40B4-BE49-F238E27FC236}">
                <a16:creationId xmlns:a16="http://schemas.microsoft.com/office/drawing/2014/main" id="{16AC0C1E-B8F3-316E-5E5B-EC0D438A3D6D}"/>
              </a:ext>
            </a:extLst>
          </p:cNvPr>
          <p:cNvSpPr/>
          <p:nvPr/>
        </p:nvSpPr>
        <p:spPr>
          <a:xfrm flipH="1">
            <a:off x="7933760" y="3255930"/>
            <a:ext cx="45719" cy="1544767"/>
          </a:xfrm>
          <a:custGeom>
            <a:avLst/>
            <a:gdLst>
              <a:gd name="connsiteX0" fmla="*/ 0 w 12747"/>
              <a:gd name="connsiteY0" fmla="*/ 2000514 h 2000514"/>
              <a:gd name="connsiteX1" fmla="*/ 0 w 12747"/>
              <a:gd name="connsiteY1" fmla="*/ 0 h 2000514"/>
            </a:gdLst>
            <a:ahLst/>
            <a:cxnLst>
              <a:cxn ang="0">
                <a:pos x="connsiteX0" y="connsiteY0"/>
              </a:cxn>
              <a:cxn ang="0">
                <a:pos x="connsiteX1" y="connsiteY1"/>
              </a:cxn>
            </a:cxnLst>
            <a:rect l="l" t="t" r="r" b="b"/>
            <a:pathLst>
              <a:path w="12747" h="2000514">
                <a:moveTo>
                  <a:pt x="0" y="2000514"/>
                </a:moveTo>
                <a:lnTo>
                  <a:pt x="0" y="0"/>
                </a:lnTo>
              </a:path>
            </a:pathLst>
          </a:custGeom>
          <a:ln w="12700" cap="flat">
            <a:solidFill>
              <a:srgbClr val="433F3F"/>
            </a:solidFill>
            <a:prstDash val="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309" name="Rectangle 308">
            <a:extLst>
              <a:ext uri="{FF2B5EF4-FFF2-40B4-BE49-F238E27FC236}">
                <a16:creationId xmlns:a16="http://schemas.microsoft.com/office/drawing/2014/main" id="{03C74AE2-3AED-3389-A00F-24F35F23B251}"/>
              </a:ext>
            </a:extLst>
          </p:cNvPr>
          <p:cNvSpPr>
            <a:spLocks noChangeArrowheads="1"/>
          </p:cNvSpPr>
          <p:nvPr/>
        </p:nvSpPr>
        <p:spPr bwMode="auto">
          <a:xfrm>
            <a:off x="9768572" y="2895575"/>
            <a:ext cx="1899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t>52%</a:t>
            </a:r>
            <a:br>
              <a:rPr kumimoji="0" lang="en-US" altLang="en-US" sz="1600" b="1" i="0" u="none" strike="noStrike" kern="1200" cap="none" spc="0" normalizeH="0" baseline="0" noProof="0" dirty="0">
                <a:ln>
                  <a:noFill/>
                </a:ln>
                <a:solidFill>
                  <a:srgbClr val="33D6F1"/>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(95% CI, 46</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Arial" panose="020B0604020202020204" pitchFamily="34" charset="0"/>
              </a:rPr>
              <a:t>–</a:t>
            </a:r>
            <a:r>
              <a:rPr kumimoji="0" lang="en-US" altLang="en-US" sz="1400" b="0" i="0" u="none" strike="noStrike" kern="1200" cap="none" spc="0" normalizeH="0" baseline="0" noProof="0" dirty="0">
                <a:ln>
                  <a:noFill/>
                </a:ln>
                <a:solidFill>
                  <a:srgbClr val="33D6F1"/>
                </a:solidFill>
                <a:effectLst/>
                <a:uLnTx/>
                <a:uFillTx/>
                <a:latin typeface="Trebuchet MS" panose="020B0603020202020204"/>
                <a:ea typeface="+mn-ea"/>
                <a:cs typeface="+mn-cs"/>
              </a:rPr>
              <a:t>57)</a:t>
            </a:r>
          </a:p>
        </p:txBody>
      </p:sp>
      <p:sp>
        <p:nvSpPr>
          <p:cNvPr id="310" name="Rectangle 66">
            <a:extLst>
              <a:ext uri="{FF2B5EF4-FFF2-40B4-BE49-F238E27FC236}">
                <a16:creationId xmlns:a16="http://schemas.microsoft.com/office/drawing/2014/main" id="{27C1FDE0-74F8-8ADE-FBBA-6845F1205179}"/>
              </a:ext>
            </a:extLst>
          </p:cNvPr>
          <p:cNvSpPr>
            <a:spLocks noChangeArrowheads="1"/>
          </p:cNvSpPr>
          <p:nvPr/>
        </p:nvSpPr>
        <p:spPr bwMode="auto">
          <a:xfrm>
            <a:off x="9839544" y="3680763"/>
            <a:ext cx="1769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t>42% </a:t>
            </a:r>
            <a:br>
              <a:rPr kumimoji="0" lang="en-US" altLang="en-US" sz="1600" b="1" i="0" u="none" strike="noStrike" kern="1200" cap="none" spc="0" normalizeH="0" baseline="0" noProof="0" dirty="0">
                <a:ln>
                  <a:noFill/>
                </a:ln>
                <a:solidFill>
                  <a:srgbClr val="1DCE9B"/>
                </a:solidFill>
                <a:effectLst/>
                <a:uLnTx/>
                <a:uFillTx/>
                <a:latin typeface="Trebuchet MS" panose="020B0603020202020204"/>
                <a:ea typeface="+mn-ea"/>
                <a:cs typeface="+mn-cs"/>
              </a:rPr>
            </a:b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(95% CI, 36</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Arial" panose="020B0604020202020204" pitchFamily="34" charset="0"/>
              </a:rPr>
              <a:t>–</a:t>
            </a:r>
            <a:r>
              <a:rPr kumimoji="0" lang="en-US" altLang="en-US" sz="1400" b="0" i="0" u="none" strike="noStrike" kern="1200" cap="none" spc="0" normalizeH="0" baseline="0" noProof="0" dirty="0">
                <a:ln>
                  <a:noFill/>
                </a:ln>
                <a:solidFill>
                  <a:srgbClr val="1DCE9B"/>
                </a:solidFill>
                <a:effectLst/>
                <a:uLnTx/>
                <a:uFillTx/>
                <a:latin typeface="Trebuchet MS" panose="020B0603020202020204"/>
                <a:ea typeface="+mn-ea"/>
                <a:cs typeface="+mn-cs"/>
              </a:rPr>
              <a:t>49)</a:t>
            </a:r>
          </a:p>
        </p:txBody>
      </p:sp>
      <p:sp>
        <p:nvSpPr>
          <p:cNvPr id="297" name="TextBox 296">
            <a:extLst>
              <a:ext uri="{FF2B5EF4-FFF2-40B4-BE49-F238E27FC236}">
                <a16:creationId xmlns:a16="http://schemas.microsoft.com/office/drawing/2014/main" id="{229165FD-A258-458F-90E1-F00D3389EE8D}"/>
              </a:ext>
            </a:extLst>
          </p:cNvPr>
          <p:cNvSpPr txBox="1"/>
          <p:nvPr>
            <p:custDataLst>
              <p:tags r:id="rId2"/>
            </p:custDataLst>
          </p:nvPr>
        </p:nvSpPr>
        <p:spPr>
          <a:xfrm>
            <a:off x="379369" y="5977701"/>
            <a:ext cx="10953128" cy="415498"/>
          </a:xfrm>
          <a:prstGeom prst="rect">
            <a:avLst/>
          </a:prstGeom>
          <a:noFill/>
        </p:spPr>
        <p:txBody>
          <a:bodyPr vert="horz" wrap="square" lIns="0" tIns="0" rIns="0" bIns="0" rtlCol="0" anchor="b" anchorCtr="0">
            <a:spAutoFit/>
          </a:bodyPr>
          <a:lstStyle/>
          <a:p>
            <a:pPr marL="0" marR="0" lvl="0" indent="0" algn="l" defTabSz="914400" rtl="0" eaLnBrk="1" fontAlgn="auto" latinLnBrk="0" hangingPunct="1">
              <a:lnSpc>
                <a:spcPct val="90000"/>
              </a:lnSpc>
              <a:spcBef>
                <a:spcPts val="533"/>
              </a:spcBef>
              <a:spcAft>
                <a:spcPts val="0"/>
              </a:spcAft>
              <a:buClrTx/>
              <a:buSzTx/>
              <a:buFontTx/>
              <a:buNone/>
              <a:tabLst/>
              <a:defRPr/>
            </a:pPr>
            <a:r>
              <a:rPr kumimoji="0" lang="en-US" sz="1000" b="1" i="0" u="none" strike="noStrike" kern="1200" cap="none" spc="0" normalizeH="0" baseline="0" noProof="0" dirty="0">
                <a:ln>
                  <a:noFill/>
                </a:ln>
                <a:solidFill>
                  <a:srgbClr val="BE2BBB"/>
                </a:solidFill>
                <a:effectLst/>
                <a:uLnTx/>
                <a:uFillTx/>
                <a:latin typeface="Trebuchet MS" panose="020B0603020202020204"/>
                <a:ea typeface="+mn-ea"/>
                <a:cs typeface="+mn-cs"/>
              </a:rPr>
              <a:t>RELA</a:t>
            </a: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TIVITY-047 (</a:t>
            </a: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Trebuchet MS"/>
              </a:rPr>
              <a:t>NCT03470922). Median follow-up: 25.3 months.</a:t>
            </a:r>
            <a:b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b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Descriptive analysis. Statistical model for HR: stratified Cox proportional hazard model. Stratified by LAG-3, </a:t>
            </a:r>
            <a:r>
              <a:rPr kumimoji="0" lang="en-US" sz="1000" b="0" i="1" u="none" strike="noStrike" kern="1200" cap="none" spc="0" normalizeH="0" baseline="0" noProof="0" dirty="0">
                <a:ln>
                  <a:noFill/>
                </a:ln>
                <a:solidFill>
                  <a:srgbClr val="595454"/>
                </a:solidFill>
                <a:effectLst/>
                <a:uLnTx/>
                <a:uFillTx/>
                <a:latin typeface="Trebuchet MS" panose="020B0603020202020204"/>
                <a:ea typeface="+mn-ea"/>
                <a:cs typeface="+mn-cs"/>
              </a:rPr>
              <a:t>BRAF</a:t>
            </a: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 mutation status, and AJCC M stage. PD-L1 was removed from stratification because it led to subgroups with &lt; 10 patients.</a:t>
            </a:r>
            <a:endParaRPr kumimoji="0" lang="en-US" sz="1000" b="0" i="0" u="none" strike="sngStrike" kern="1200" cap="none" spc="0" normalizeH="0" baseline="0" noProof="0" dirty="0">
              <a:ln>
                <a:noFill/>
              </a:ln>
              <a:solidFill>
                <a:srgbClr val="595454"/>
              </a:solidFill>
              <a:effectLst/>
              <a:uLnTx/>
              <a:uFillTx/>
              <a:latin typeface="Trebuchet MS" panose="020B0603020202020204" pitchFamily="34" charset="0"/>
              <a:ea typeface="+mn-ea"/>
              <a:cs typeface="Arial" panose="020B0604020202020204" pitchFamily="34" charset="0"/>
            </a:endParaRPr>
          </a:p>
        </p:txBody>
      </p:sp>
      <p:sp>
        <p:nvSpPr>
          <p:cNvPr id="36" name="Title 1">
            <a:extLst>
              <a:ext uri="{FF2B5EF4-FFF2-40B4-BE49-F238E27FC236}">
                <a16:creationId xmlns:a16="http://schemas.microsoft.com/office/drawing/2014/main" id="{29633234-94E5-6AA3-AEFC-4CFD55435AC8}"/>
              </a:ext>
            </a:extLst>
          </p:cNvPr>
          <p:cNvSpPr txBox="1">
            <a:spLocks/>
          </p:cNvSpPr>
          <p:nvPr/>
        </p:nvSpPr>
        <p:spPr>
          <a:xfrm>
            <a:off x="612501" y="701495"/>
            <a:ext cx="11432099" cy="6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lvl1pPr algn="l" defTabSz="1218895" rtl="0" eaLnBrk="1" latinLnBrk="0" hangingPunct="1">
              <a:lnSpc>
                <a:spcPct val="90000"/>
              </a:lnSpc>
              <a:spcBef>
                <a:spcPct val="0"/>
              </a:spcBef>
              <a:buNone/>
              <a:defRPr lang="en-US" sz="3200" b="1" kern="1200">
                <a:solidFill>
                  <a:schemeClr val="tx1"/>
                </a:solidFill>
                <a:latin typeface="+mj-lt"/>
                <a:ea typeface="+mj-ea"/>
                <a:cs typeface="+mj-cs"/>
              </a:defRPr>
            </a:lvl1pPr>
          </a:lstStyle>
          <a:p>
            <a:pPr marL="0" marR="0" lvl="0" indent="0" algn="l" defTabSz="1218895" rtl="0" eaLnBrk="1" fontAlgn="auto" latinLnBrk="0" hangingPunct="1">
              <a:lnSpc>
                <a:spcPct val="90000"/>
              </a:lnSpc>
              <a:spcBef>
                <a:spcPct val="0"/>
              </a:spcBef>
              <a:spcAft>
                <a:spcPts val="0"/>
              </a:spcAft>
              <a:buClrTx/>
              <a:buSzTx/>
              <a:buFontTx/>
              <a:buNone/>
              <a:tabLst/>
              <a:defRPr/>
            </a:pPr>
            <a:r>
              <a:rPr kumimoji="0" lang="en-US" sz="2400" b="1" i="1" u="none" strike="noStrike" kern="1200" cap="none" spc="0" normalizeH="0" baseline="0" noProof="0" dirty="0">
                <a:ln>
                  <a:noFill/>
                </a:ln>
                <a:solidFill>
                  <a:srgbClr val="595454"/>
                </a:solidFill>
                <a:effectLst/>
                <a:uLnTx/>
                <a:uFillTx/>
                <a:latin typeface="+mn-lt"/>
                <a:ea typeface="+mj-ea"/>
                <a:cs typeface="+mj-cs"/>
              </a:rPr>
              <a:t>Updated secondary endpoint</a:t>
            </a:r>
            <a:endParaRPr kumimoji="0" lang="en-US" sz="2400" b="1" i="1" u="none" strike="noStrike" kern="1200" cap="none" spc="0" normalizeH="0" baseline="0" noProof="0" dirty="0">
              <a:ln>
                <a:noFill/>
              </a:ln>
              <a:solidFill>
                <a:srgbClr val="433F3F"/>
              </a:solidFill>
              <a:effectLst/>
              <a:uLnTx/>
              <a:uFillTx/>
              <a:latin typeface="+mn-lt"/>
              <a:ea typeface="+mj-ea"/>
              <a:cs typeface="+mj-cs"/>
            </a:endParaRPr>
          </a:p>
        </p:txBody>
      </p:sp>
      <p:sp>
        <p:nvSpPr>
          <p:cNvPr id="67" name="Footer Placeholder 66">
            <a:extLst>
              <a:ext uri="{FF2B5EF4-FFF2-40B4-BE49-F238E27FC236}">
                <a16:creationId xmlns:a16="http://schemas.microsoft.com/office/drawing/2014/main" id="{AAF2B588-28DC-8E18-8BF6-572F25475EC6}"/>
              </a:ext>
            </a:extLst>
          </p:cNvPr>
          <p:cNvSpPr>
            <a:spLocks noGrp="1"/>
          </p:cNvSpPr>
          <p:nvPr>
            <p:ph type="ftr" sz="quarter" idx="3"/>
          </p:nvPr>
        </p:nvSpPr>
        <p:spPr/>
        <p:txBody>
          <a:bodyPr/>
          <a:lstStyle/>
          <a:p>
            <a:r>
              <a:rPr lang="en-US" dirty="0"/>
              <a:t>NA, not applicable; NR, not reached; OS, overall survival.
</a:t>
            </a:r>
            <a:r>
              <a:rPr lang="en-US" dirty="0" err="1"/>
              <a:t>Tawbi</a:t>
            </a:r>
            <a:r>
              <a:rPr lang="en-US" dirty="0"/>
              <a:t> HA, et al. </a:t>
            </a:r>
            <a:r>
              <a:rPr lang="en-US" i="1" dirty="0"/>
              <a:t>ASCO</a:t>
            </a:r>
            <a:r>
              <a:rPr lang="en-US" dirty="0"/>
              <a:t>. 2023. Abstract 9502.</a:t>
            </a:r>
          </a:p>
        </p:txBody>
      </p:sp>
      <p:sp>
        <p:nvSpPr>
          <p:cNvPr id="3" name="Rectangle 2">
            <a:extLst>
              <a:ext uri="{FF2B5EF4-FFF2-40B4-BE49-F238E27FC236}">
                <a16:creationId xmlns:a16="http://schemas.microsoft.com/office/drawing/2014/main" id="{53CE8CA3-1E84-D745-A863-FC7A67E592A1}"/>
              </a:ext>
            </a:extLst>
          </p:cNvPr>
          <p:cNvSpPr/>
          <p:nvPr/>
        </p:nvSpPr>
        <p:spPr>
          <a:xfrm>
            <a:off x="7159036" y="2151568"/>
            <a:ext cx="3464502" cy="470252"/>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1624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Best Overall Response Per BICR</a:t>
            </a:r>
          </a:p>
        </p:txBody>
      </p:sp>
      <p:sp>
        <p:nvSpPr>
          <p:cNvPr id="9" name="Footer Placeholder 8">
            <a:extLst>
              <a:ext uri="{FF2B5EF4-FFF2-40B4-BE49-F238E27FC236}">
                <a16:creationId xmlns:a16="http://schemas.microsoft.com/office/drawing/2014/main" id="{1D5CC864-257A-32CB-9B69-3403BE3B2409}"/>
              </a:ext>
            </a:extLst>
          </p:cNvPr>
          <p:cNvSpPr>
            <a:spLocks noGrp="1"/>
          </p:cNvSpPr>
          <p:nvPr>
            <p:ph type="ftr" sz="quarter" idx="3"/>
          </p:nvPr>
        </p:nvSpPr>
        <p:spPr>
          <a:xfrm>
            <a:off x="345651" y="6447018"/>
            <a:ext cx="10744199" cy="442131"/>
          </a:xfrm>
        </p:spPr>
        <p:txBody>
          <a:bodyPr/>
          <a:lstStyle/>
          <a:p>
            <a:r>
              <a:rPr lang="en-US" dirty="0"/>
              <a:t>PD, progressive disease; PR, partial response; SD, stable disease.</a:t>
            </a:r>
          </a:p>
          <a:p>
            <a:r>
              <a:rPr lang="en-US" dirty="0" err="1"/>
              <a:t>Tawbi</a:t>
            </a:r>
            <a:r>
              <a:rPr lang="en-US" dirty="0"/>
              <a:t> HA, et al. </a:t>
            </a:r>
            <a:r>
              <a:rPr lang="en-US" i="1" dirty="0"/>
              <a:t>ASCO</a:t>
            </a:r>
            <a:r>
              <a:rPr lang="en-US" dirty="0"/>
              <a:t>. 2023. Abstract 9502.</a:t>
            </a:r>
          </a:p>
        </p:txBody>
      </p:sp>
      <p:graphicFrame>
        <p:nvGraphicFramePr>
          <p:cNvPr id="3" name="Chart 2">
            <a:extLst>
              <a:ext uri="{FF2B5EF4-FFF2-40B4-BE49-F238E27FC236}">
                <a16:creationId xmlns:a16="http://schemas.microsoft.com/office/drawing/2014/main" id="{06138F5A-ED76-C247-9744-F48E6F6F0507}"/>
              </a:ext>
            </a:extLst>
          </p:cNvPr>
          <p:cNvGraphicFramePr/>
          <p:nvPr/>
        </p:nvGraphicFramePr>
        <p:xfrm>
          <a:off x="407630" y="1161745"/>
          <a:ext cx="5568156" cy="37985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B901BBA5-9481-B3A4-4172-FF7D87DA7BD9}"/>
              </a:ext>
            </a:extLst>
          </p:cNvPr>
          <p:cNvGraphicFramePr/>
          <p:nvPr/>
        </p:nvGraphicFramePr>
        <p:xfrm>
          <a:off x="6198843" y="1161744"/>
          <a:ext cx="5568156" cy="3798568"/>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36D7E8B8-E1AE-8E0E-5A86-28122A127EFE}"/>
              </a:ext>
            </a:extLst>
          </p:cNvPr>
          <p:cNvSpPr txBox="1"/>
          <p:nvPr/>
        </p:nvSpPr>
        <p:spPr>
          <a:xfrm>
            <a:off x="951056" y="2777824"/>
            <a:ext cx="1906339" cy="32360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44%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(95% CI, 38</a:t>
            </a: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a:t>
            </a: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49)</a:t>
            </a:r>
          </a:p>
        </p:txBody>
      </p:sp>
      <p:sp>
        <p:nvSpPr>
          <p:cNvPr id="13" name="TextBox 12">
            <a:extLst>
              <a:ext uri="{FF2B5EF4-FFF2-40B4-BE49-F238E27FC236}">
                <a16:creationId xmlns:a16="http://schemas.microsoft.com/office/drawing/2014/main" id="{45CB3533-7EF8-0628-B75D-6526F669EEEE}"/>
              </a:ext>
            </a:extLst>
          </p:cNvPr>
          <p:cNvSpPr txBox="1"/>
          <p:nvPr/>
        </p:nvSpPr>
        <p:spPr>
          <a:xfrm>
            <a:off x="2135797" y="3373801"/>
            <a:ext cx="907662" cy="21413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CR: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(n = 64)</a:t>
            </a:r>
          </a:p>
        </p:txBody>
      </p:sp>
      <p:sp>
        <p:nvSpPr>
          <p:cNvPr id="14" name="TextBox 13">
            <a:extLst>
              <a:ext uri="{FF2B5EF4-FFF2-40B4-BE49-F238E27FC236}">
                <a16:creationId xmlns:a16="http://schemas.microsoft.com/office/drawing/2014/main" id="{AB5E815D-78B6-B5BE-C9FE-66DA6BCB99A3}"/>
              </a:ext>
            </a:extLst>
          </p:cNvPr>
          <p:cNvSpPr txBox="1"/>
          <p:nvPr/>
        </p:nvSpPr>
        <p:spPr>
          <a:xfrm>
            <a:off x="2135797" y="4178445"/>
            <a:ext cx="907662" cy="21413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PR: 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(n = 91)</a:t>
            </a:r>
          </a:p>
        </p:txBody>
      </p:sp>
      <p:sp>
        <p:nvSpPr>
          <p:cNvPr id="15" name="TextBox 14">
            <a:extLst>
              <a:ext uri="{FF2B5EF4-FFF2-40B4-BE49-F238E27FC236}">
                <a16:creationId xmlns:a16="http://schemas.microsoft.com/office/drawing/2014/main" id="{F4C18CEF-ED55-9F90-9B79-2FAF4DED28D0}"/>
              </a:ext>
            </a:extLst>
          </p:cNvPr>
          <p:cNvSpPr txBox="1"/>
          <p:nvPr/>
        </p:nvSpPr>
        <p:spPr>
          <a:xfrm>
            <a:off x="3043459" y="3732272"/>
            <a:ext cx="907662" cy="21413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(n = 57)</a:t>
            </a:r>
          </a:p>
        </p:txBody>
      </p:sp>
      <p:sp>
        <p:nvSpPr>
          <p:cNvPr id="16" name="TextBox 15">
            <a:extLst>
              <a:ext uri="{FF2B5EF4-FFF2-40B4-BE49-F238E27FC236}">
                <a16:creationId xmlns:a16="http://schemas.microsoft.com/office/drawing/2014/main" id="{1EF77062-6B84-FAEA-4875-5521322685E0}"/>
              </a:ext>
            </a:extLst>
          </p:cNvPr>
          <p:cNvSpPr txBox="1"/>
          <p:nvPr/>
        </p:nvSpPr>
        <p:spPr>
          <a:xfrm>
            <a:off x="4619075" y="3214016"/>
            <a:ext cx="907662" cy="21413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(n = 109)</a:t>
            </a:r>
          </a:p>
        </p:txBody>
      </p:sp>
      <p:sp>
        <p:nvSpPr>
          <p:cNvPr id="17" name="TextBox 16">
            <a:extLst>
              <a:ext uri="{FF2B5EF4-FFF2-40B4-BE49-F238E27FC236}">
                <a16:creationId xmlns:a16="http://schemas.microsoft.com/office/drawing/2014/main" id="{330E3ADC-DD7A-2A56-C845-883006A59909}"/>
              </a:ext>
            </a:extLst>
          </p:cNvPr>
          <p:cNvSpPr txBox="1"/>
          <p:nvPr/>
        </p:nvSpPr>
        <p:spPr>
          <a:xfrm>
            <a:off x="6720668" y="3121988"/>
            <a:ext cx="1966570" cy="36448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(95% CI, 29</a:t>
            </a: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a:t>
            </a: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39)</a:t>
            </a:r>
          </a:p>
        </p:txBody>
      </p:sp>
      <p:sp>
        <p:nvSpPr>
          <p:cNvPr id="18" name="TextBox 17">
            <a:extLst>
              <a:ext uri="{FF2B5EF4-FFF2-40B4-BE49-F238E27FC236}">
                <a16:creationId xmlns:a16="http://schemas.microsoft.com/office/drawing/2014/main" id="{7BF54A15-212B-D49D-43D9-D9115520C128}"/>
              </a:ext>
            </a:extLst>
          </p:cNvPr>
          <p:cNvSpPr txBox="1"/>
          <p:nvPr/>
        </p:nvSpPr>
        <p:spPr>
          <a:xfrm>
            <a:off x="8809940" y="3732271"/>
            <a:ext cx="907662" cy="21413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(n = 57)</a:t>
            </a:r>
          </a:p>
        </p:txBody>
      </p:sp>
      <p:sp>
        <p:nvSpPr>
          <p:cNvPr id="19" name="TextBox 18">
            <a:extLst>
              <a:ext uri="{FF2B5EF4-FFF2-40B4-BE49-F238E27FC236}">
                <a16:creationId xmlns:a16="http://schemas.microsoft.com/office/drawing/2014/main" id="{3E19C432-362F-6AF0-F65E-FBFD6ACAB3EB}"/>
              </a:ext>
            </a:extLst>
          </p:cNvPr>
          <p:cNvSpPr txBox="1"/>
          <p:nvPr/>
        </p:nvSpPr>
        <p:spPr>
          <a:xfrm>
            <a:off x="7917646" y="3695214"/>
            <a:ext cx="907662" cy="21413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CR: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(n = 63)</a:t>
            </a:r>
          </a:p>
        </p:txBody>
      </p:sp>
      <p:sp>
        <p:nvSpPr>
          <p:cNvPr id="20" name="TextBox 19">
            <a:extLst>
              <a:ext uri="{FF2B5EF4-FFF2-40B4-BE49-F238E27FC236}">
                <a16:creationId xmlns:a16="http://schemas.microsoft.com/office/drawing/2014/main" id="{BA564A15-1907-62E4-C5AF-9BBEB1F7414A}"/>
              </a:ext>
            </a:extLst>
          </p:cNvPr>
          <p:cNvSpPr txBox="1"/>
          <p:nvPr/>
        </p:nvSpPr>
        <p:spPr>
          <a:xfrm>
            <a:off x="7917646" y="4178445"/>
            <a:ext cx="907662" cy="45197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PR: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(n = 58)</a:t>
            </a:r>
          </a:p>
        </p:txBody>
      </p:sp>
      <p:sp>
        <p:nvSpPr>
          <p:cNvPr id="21" name="TextBox 20">
            <a:extLst>
              <a:ext uri="{FF2B5EF4-FFF2-40B4-BE49-F238E27FC236}">
                <a16:creationId xmlns:a16="http://schemas.microsoft.com/office/drawing/2014/main" id="{28624ED1-8290-DD81-9061-A063D0890348}"/>
              </a:ext>
            </a:extLst>
          </p:cNvPr>
          <p:cNvSpPr txBox="1"/>
          <p:nvPr/>
        </p:nvSpPr>
        <p:spPr>
          <a:xfrm>
            <a:off x="10425416" y="2879108"/>
            <a:ext cx="907662" cy="21413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(n = 150)</a:t>
            </a:r>
          </a:p>
        </p:txBody>
      </p:sp>
      <p:sp>
        <p:nvSpPr>
          <p:cNvPr id="24" name="TextBox 23">
            <a:extLst>
              <a:ext uri="{FF2B5EF4-FFF2-40B4-BE49-F238E27FC236}">
                <a16:creationId xmlns:a16="http://schemas.microsoft.com/office/drawing/2014/main" id="{5D1E938B-3AAA-C3F4-F2DB-A3467D3952CE}"/>
              </a:ext>
            </a:extLst>
          </p:cNvPr>
          <p:cNvSpPr txBox="1"/>
          <p:nvPr>
            <p:custDataLst>
              <p:tags r:id="rId2"/>
            </p:custDataLst>
          </p:nvPr>
        </p:nvSpPr>
        <p:spPr>
          <a:xfrm>
            <a:off x="407630" y="6068735"/>
            <a:ext cx="10953128" cy="276999"/>
          </a:xfrm>
          <a:prstGeom prst="rect">
            <a:avLst/>
          </a:prstGeom>
          <a:noFill/>
        </p:spPr>
        <p:txBody>
          <a:bodyPr vert="horz" wrap="square" lIns="0" tIns="0" rIns="0" bIns="0" rtlCol="0" anchor="b" anchorCtr="0">
            <a:spAutoFit/>
          </a:bodyPr>
          <a:lstStyle/>
          <a:p>
            <a:pPr marL="0" marR="0" lvl="0" indent="0" algn="l" defTabSz="914400" rtl="0" eaLnBrk="1" fontAlgn="auto" latinLnBrk="0" hangingPunct="1">
              <a:lnSpc>
                <a:spcPct val="90000"/>
              </a:lnSpc>
              <a:spcBef>
                <a:spcPts val="533"/>
              </a:spcBef>
              <a:spcAft>
                <a:spcPts val="0"/>
              </a:spcAft>
              <a:buClrTx/>
              <a:buSzTx/>
              <a:buFontTx/>
              <a:buNone/>
              <a:tabLst/>
              <a:defRPr/>
            </a:pPr>
            <a:r>
              <a:rPr kumimoji="0" lang="en-US" sz="1000" b="1" i="0" u="none" strike="noStrike" kern="1200" cap="none" spc="0" normalizeH="0" baseline="0" noProof="0" dirty="0">
                <a:ln>
                  <a:noFill/>
                </a:ln>
                <a:solidFill>
                  <a:srgbClr val="BE2BBB"/>
                </a:solidFill>
                <a:effectLst/>
                <a:uLnTx/>
                <a:uFillTx/>
                <a:latin typeface="Trebuchet MS" panose="020B0603020202020204"/>
                <a:ea typeface="+mn-ea"/>
                <a:cs typeface="+mn-cs"/>
              </a:rPr>
              <a:t>RELA</a:t>
            </a: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rPr>
              <a:t>TIVITY-047 (</a:t>
            </a: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Trebuchet MS"/>
              </a:rPr>
              <a:t>NCT03470922). Median follow-up: 25.3 months.</a:t>
            </a: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 </a:t>
            </a:r>
            <a:b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br>
            <a:r>
              <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Descriptive analysis. </a:t>
            </a:r>
            <a:r>
              <a:rPr kumimoji="0" lang="en-US" sz="1000" b="0" i="0" u="none" strike="noStrike" kern="1200" cap="none" spc="0" normalizeH="0" baseline="0" noProof="0" dirty="0">
                <a:ln>
                  <a:noFill/>
                </a:ln>
                <a:solidFill>
                  <a:srgbClr val="595454"/>
                </a:solidFill>
                <a:effectLst/>
                <a:uLnTx/>
                <a:uFillTx/>
                <a:latin typeface="Trebuchet MS" panose="020B0603020202020204" pitchFamily="34" charset="0"/>
                <a:ea typeface="+mn-ea"/>
                <a:cs typeface="Arial" panose="020B0604020202020204" pitchFamily="34" charset="0"/>
              </a:rPr>
              <a:t>26 patients (7.3%) in the NIVO + RELA arm and 26 patients (7.2%) in the NIVO arm were classified as unable to determine. </a:t>
            </a:r>
            <a:endParaRPr kumimoji="0" lang="en-US" sz="1000" b="0" i="0" u="none" strike="sngStrike" kern="1200" cap="none" spc="0" normalizeH="0" baseline="0" noProof="0" dirty="0">
              <a:ln>
                <a:noFill/>
              </a:ln>
              <a:solidFill>
                <a:srgbClr val="595454"/>
              </a:solidFill>
              <a:effectLst/>
              <a:highlight>
                <a:srgbClr val="FFFF00"/>
              </a:highlight>
              <a:uLnTx/>
              <a:uFillTx/>
              <a:latin typeface="Trebuchet MS" panose="020B0603020202020204"/>
              <a:ea typeface="+mn-ea"/>
              <a:cs typeface="Arial" panose="020B0604020202020204" pitchFamily="34" charset="0"/>
            </a:endParaRPr>
          </a:p>
        </p:txBody>
      </p:sp>
      <p:sp>
        <p:nvSpPr>
          <p:cNvPr id="5" name="Title 1">
            <a:extLst>
              <a:ext uri="{FF2B5EF4-FFF2-40B4-BE49-F238E27FC236}">
                <a16:creationId xmlns:a16="http://schemas.microsoft.com/office/drawing/2014/main" id="{3F66AB90-CC44-FC67-6870-12DEB16432F3}"/>
              </a:ext>
            </a:extLst>
          </p:cNvPr>
          <p:cNvSpPr txBox="1">
            <a:spLocks/>
          </p:cNvSpPr>
          <p:nvPr/>
        </p:nvSpPr>
        <p:spPr>
          <a:xfrm>
            <a:off x="609600" y="715069"/>
            <a:ext cx="11432099" cy="6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lvl1pPr algn="l" defTabSz="1218895" rtl="0" eaLnBrk="1" latinLnBrk="0" hangingPunct="1">
              <a:lnSpc>
                <a:spcPct val="90000"/>
              </a:lnSpc>
              <a:spcBef>
                <a:spcPct val="0"/>
              </a:spcBef>
              <a:buNone/>
              <a:defRPr lang="en-US" sz="3200" b="1" kern="1200">
                <a:solidFill>
                  <a:schemeClr val="tx1"/>
                </a:solidFill>
                <a:latin typeface="+mj-lt"/>
                <a:ea typeface="+mj-ea"/>
                <a:cs typeface="+mj-cs"/>
              </a:defRPr>
            </a:lvl1pPr>
          </a:lstStyle>
          <a:p>
            <a:pPr marL="0" marR="0" lvl="0" indent="0" algn="l" defTabSz="1218895" rtl="0" eaLnBrk="1" fontAlgn="auto" latinLnBrk="0" hangingPunct="1">
              <a:lnSpc>
                <a:spcPct val="90000"/>
              </a:lnSpc>
              <a:spcBef>
                <a:spcPct val="0"/>
              </a:spcBef>
              <a:spcAft>
                <a:spcPts val="0"/>
              </a:spcAft>
              <a:buClrTx/>
              <a:buSzTx/>
              <a:buFontTx/>
              <a:buNone/>
              <a:tabLst/>
              <a:defRPr/>
            </a:pPr>
            <a:r>
              <a:rPr kumimoji="0" lang="en-US" sz="2400" b="1" i="1" u="none" strike="noStrike" kern="1200" cap="none" spc="0" normalizeH="0" baseline="0" noProof="0" dirty="0">
                <a:ln>
                  <a:noFill/>
                </a:ln>
                <a:solidFill>
                  <a:srgbClr val="595454"/>
                </a:solidFill>
                <a:effectLst/>
                <a:uLnTx/>
                <a:uFillTx/>
                <a:latin typeface="+mn-lt"/>
                <a:ea typeface="+mj-ea"/>
                <a:cs typeface="+mj-cs"/>
              </a:rPr>
              <a:t>Updated secondary endpoint</a:t>
            </a:r>
            <a:endParaRPr kumimoji="0" lang="en-US" sz="2400" b="1" i="1" u="none" strike="noStrike" kern="1200" cap="none" spc="0" normalizeH="0" baseline="0" noProof="0" dirty="0">
              <a:ln>
                <a:noFill/>
              </a:ln>
              <a:solidFill>
                <a:srgbClr val="433F3F"/>
              </a:solidFill>
              <a:effectLst/>
              <a:uLnTx/>
              <a:uFillTx/>
              <a:latin typeface="+mn-lt"/>
              <a:ea typeface="+mj-ea"/>
              <a:cs typeface="+mj-cs"/>
            </a:endParaRPr>
          </a:p>
        </p:txBody>
      </p:sp>
      <p:sp>
        <p:nvSpPr>
          <p:cNvPr id="6" name="Content Placeholder 2">
            <a:extLst>
              <a:ext uri="{FF2B5EF4-FFF2-40B4-BE49-F238E27FC236}">
                <a16:creationId xmlns:a16="http://schemas.microsoft.com/office/drawing/2014/main" id="{FA5680DF-57D2-9146-EB7B-ED9BC05E5CC7}"/>
              </a:ext>
            </a:extLst>
          </p:cNvPr>
          <p:cNvSpPr txBox="1">
            <a:spLocks/>
          </p:cNvSpPr>
          <p:nvPr/>
        </p:nvSpPr>
        <p:spPr>
          <a:xfrm>
            <a:off x="359985" y="4860863"/>
            <a:ext cx="11456649" cy="894446"/>
          </a:xfrm>
          <a:prstGeom prst="rect">
            <a:avLst/>
          </a:prstGeom>
        </p:spPr>
        <p:txBody>
          <a:bodyPr/>
          <a:lstStyle>
            <a:lvl1pPr marL="304724" indent="-304724" algn="l" defTabSz="1218895" rtl="0" eaLnBrk="1" latinLnBrk="0" hangingPunct="1">
              <a:lnSpc>
                <a:spcPct val="100000"/>
              </a:lnSpc>
              <a:spcBef>
                <a:spcPts val="1600"/>
              </a:spcBef>
              <a:spcAft>
                <a:spcPts val="0"/>
              </a:spcAft>
              <a:buClr>
                <a:schemeClr val="tx2"/>
              </a:buClr>
              <a:buFont typeface="Arial" panose="020B0604020202020204" pitchFamily="34" charset="0"/>
              <a:buChar char="•"/>
              <a:tabLst/>
              <a:defRPr lang="en-US" sz="2666" b="0" kern="1200" dirty="0">
                <a:solidFill>
                  <a:schemeClr val="tx2"/>
                </a:solidFill>
                <a:latin typeface="+mn-lt"/>
                <a:ea typeface="+mn-ea"/>
                <a:cs typeface="+mn-cs"/>
              </a:defRPr>
            </a:lvl1pPr>
            <a:lvl2pPr marL="228600" indent="-228600" algn="l" defTabSz="1218895" rtl="0" eaLnBrk="1" latinLnBrk="0" hangingPunct="1">
              <a:lnSpc>
                <a:spcPct val="100000"/>
              </a:lnSpc>
              <a:spcBef>
                <a:spcPts val="1200"/>
              </a:spcBef>
              <a:spcAft>
                <a:spcPts val="0"/>
              </a:spcAft>
              <a:buClr>
                <a:schemeClr val="tx1"/>
              </a:buClr>
              <a:buFont typeface="Arial" panose="020B0604020202020204" pitchFamily="34" charset="0"/>
              <a:buChar char="•"/>
              <a:defRPr lang="en-US" sz="2400" kern="1200" dirty="0">
                <a:solidFill>
                  <a:schemeClr val="tx1"/>
                </a:solidFill>
                <a:latin typeface="+mn-lt"/>
                <a:ea typeface="+mn-ea"/>
                <a:cs typeface="+mn-cs"/>
              </a:defRPr>
            </a:lvl2pPr>
            <a:lvl3pPr marL="457200" indent="-228600" algn="l" defTabSz="1218895" rtl="0" eaLnBrk="1" latinLnBrk="0" hangingPunct="1">
              <a:lnSpc>
                <a:spcPct val="100000"/>
              </a:lnSpc>
              <a:spcBef>
                <a:spcPts val="400"/>
              </a:spcBef>
              <a:spcAft>
                <a:spcPts val="0"/>
              </a:spcAft>
              <a:buClr>
                <a:schemeClr val="tx1"/>
              </a:buClr>
              <a:buFont typeface="Trebuchet MS" panose="020B0603020202020204" pitchFamily="34" charset="0"/>
              <a:buChar char="—"/>
              <a:tabLst/>
              <a:defRPr lang="en-US" sz="2000" kern="1200" dirty="0">
                <a:solidFill>
                  <a:schemeClr val="tx1"/>
                </a:solidFill>
                <a:latin typeface="+mn-lt"/>
                <a:ea typeface="+mn-ea"/>
                <a:cs typeface="+mn-cs"/>
              </a:defRPr>
            </a:lvl3pPr>
            <a:lvl4pPr marL="685800" indent="-228600" algn="l" defTabSz="1218895" rtl="0" eaLnBrk="1" latinLnBrk="0" hangingPunct="1">
              <a:lnSpc>
                <a:spcPct val="100000"/>
              </a:lnSpc>
              <a:spcBef>
                <a:spcPts val="400"/>
              </a:spcBef>
              <a:spcAft>
                <a:spcPts val="0"/>
              </a:spcAft>
              <a:buClr>
                <a:schemeClr val="tx1"/>
              </a:buClr>
              <a:buFont typeface="Wingdings" pitchFamily="2" charset="2"/>
              <a:buChar char="§"/>
              <a:tabLst/>
              <a:defRPr lang="en-US" sz="2000" kern="1200" dirty="0">
                <a:solidFill>
                  <a:schemeClr val="tx1"/>
                </a:solidFill>
                <a:latin typeface="+mn-lt"/>
                <a:ea typeface="+mn-ea"/>
                <a:cs typeface="+mn-cs"/>
              </a:defRPr>
            </a:lvl4pPr>
            <a:lvl5pPr marL="914400" indent="-228600" algn="l" defTabSz="1218895" rtl="0" eaLnBrk="1" latinLnBrk="0" hangingPunct="1">
              <a:lnSpc>
                <a:spcPct val="100000"/>
              </a:lnSpc>
              <a:spcBef>
                <a:spcPts val="400"/>
              </a:spcBef>
              <a:spcAft>
                <a:spcPts val="0"/>
              </a:spcAft>
              <a:buClr>
                <a:schemeClr val="tx1"/>
              </a:buClr>
              <a:buFont typeface="Courier New" panose="02070309020205020404" pitchFamily="49" charset="0"/>
              <a:buChar char="o"/>
              <a:tabLst/>
              <a:defRPr lang="en-US" sz="2000" kern="1200" dirty="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228600" marR="0" lvl="1" indent="-228600" algn="l" defTabSz="1218895" rtl="0" eaLnBrk="1" fontAlgn="auto" latinLnBrk="0" hangingPunct="1">
              <a:lnSpc>
                <a:spcPct val="100000"/>
              </a:lnSpc>
              <a:spcBef>
                <a:spcPts val="1200"/>
              </a:spcBef>
              <a:spcAft>
                <a:spcPts val="0"/>
              </a:spcAft>
              <a:buClr>
                <a:srgbClr val="595454"/>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95454"/>
                </a:solidFill>
                <a:effectLst/>
                <a:uLnTx/>
                <a:uFillTx/>
                <a:latin typeface="+mj-lt"/>
                <a:ea typeface="+mn-ea"/>
                <a:cs typeface="+mn-cs"/>
              </a:rPr>
              <a:t>NIVO + RELA vs NIVO ORR difference of 9.8% (95% CI, 2.8–16.8)</a:t>
            </a:r>
          </a:p>
          <a:p>
            <a:pPr marL="228600" marR="0" lvl="1" indent="-228600" algn="l" defTabSz="1218895" rtl="0" eaLnBrk="1" fontAlgn="auto" latinLnBrk="0" hangingPunct="1">
              <a:lnSpc>
                <a:spcPct val="100000"/>
              </a:lnSpc>
              <a:spcBef>
                <a:spcPts val="1200"/>
              </a:spcBef>
              <a:spcAft>
                <a:spcPts val="0"/>
              </a:spcAft>
              <a:buClr>
                <a:srgbClr val="595454"/>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95454"/>
                </a:solidFill>
                <a:effectLst/>
                <a:uLnTx/>
                <a:uFillTx/>
                <a:latin typeface="+mj-lt"/>
                <a:ea typeface="+mn-ea"/>
                <a:cs typeface="+mn-cs"/>
              </a:rPr>
              <a:t>Median duration of response was not reached in both the NIVO + RELA (NR [95% CI, 39.4–NA]) and NIVO (NR [95% CI, 39.8–NA]) arms</a:t>
            </a:r>
            <a:endParaRPr kumimoji="0" lang="en-US" sz="2000" b="0" i="0" u="none" strike="sngStrike" kern="1200" cap="none" spc="0" normalizeH="0" baseline="0" noProof="0" dirty="0">
              <a:ln>
                <a:noFill/>
              </a:ln>
              <a:solidFill>
                <a:srgbClr val="595454"/>
              </a:solidFill>
              <a:effectLst/>
              <a:uLnTx/>
              <a:uFillTx/>
              <a:latin typeface="+mj-lt"/>
              <a:ea typeface="+mn-ea"/>
              <a:cs typeface="+mn-cs"/>
            </a:endParaRPr>
          </a:p>
        </p:txBody>
      </p:sp>
      <p:sp>
        <p:nvSpPr>
          <p:cNvPr id="4" name="Rectangle 3">
            <a:extLst>
              <a:ext uri="{FF2B5EF4-FFF2-40B4-BE49-F238E27FC236}">
                <a16:creationId xmlns:a16="http://schemas.microsoft.com/office/drawing/2014/main" id="{7F23BE5D-A279-FEF4-23DE-0FCD2954B407}"/>
              </a:ext>
            </a:extLst>
          </p:cNvPr>
          <p:cNvSpPr/>
          <p:nvPr/>
        </p:nvSpPr>
        <p:spPr>
          <a:xfrm>
            <a:off x="2311709" y="4142730"/>
            <a:ext cx="568738" cy="38888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43A2857A-9A19-B3D2-C58F-29B95E6CF5F2}"/>
              </a:ext>
            </a:extLst>
          </p:cNvPr>
          <p:cNvSpPr/>
          <p:nvPr/>
        </p:nvSpPr>
        <p:spPr>
          <a:xfrm>
            <a:off x="8103132" y="4140896"/>
            <a:ext cx="566928" cy="38888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435112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 name="Table 5">
            <a:extLst>
              <a:ext uri="{FF2B5EF4-FFF2-40B4-BE49-F238E27FC236}">
                <a16:creationId xmlns:a16="http://schemas.microsoft.com/office/drawing/2014/main" id="{C31F654E-ECF8-4525-99BB-AF7313308339}"/>
              </a:ext>
            </a:extLst>
          </p:cNvPr>
          <p:cNvGraphicFramePr>
            <a:graphicFrameLocks noGrp="1"/>
          </p:cNvGraphicFramePr>
          <p:nvPr/>
        </p:nvGraphicFramePr>
        <p:xfrm>
          <a:off x="5880100" y="1339684"/>
          <a:ext cx="2411414" cy="3876068"/>
        </p:xfrm>
        <a:graphic>
          <a:graphicData uri="http://schemas.openxmlformats.org/drawingml/2006/table">
            <a:tbl>
              <a:tblPr firstRow="1" bandRow="1">
                <a:tableStyleId>{5C22544A-7EE6-4342-B048-85BDC9FD1C3A}</a:tableStyleId>
              </a:tblPr>
              <a:tblGrid>
                <a:gridCol w="1120341">
                  <a:extLst>
                    <a:ext uri="{9D8B030D-6E8A-4147-A177-3AD203B41FA5}">
                      <a16:colId xmlns:a16="http://schemas.microsoft.com/office/drawing/2014/main" val="393240433"/>
                    </a:ext>
                  </a:extLst>
                </a:gridCol>
                <a:gridCol w="85366">
                  <a:extLst>
                    <a:ext uri="{9D8B030D-6E8A-4147-A177-3AD203B41FA5}">
                      <a16:colId xmlns:a16="http://schemas.microsoft.com/office/drawing/2014/main" val="3864644093"/>
                    </a:ext>
                  </a:extLst>
                </a:gridCol>
                <a:gridCol w="1205707">
                  <a:extLst>
                    <a:ext uri="{9D8B030D-6E8A-4147-A177-3AD203B41FA5}">
                      <a16:colId xmlns:a16="http://schemas.microsoft.com/office/drawing/2014/main" val="3371142164"/>
                    </a:ext>
                  </a:extLst>
                </a:gridCol>
              </a:tblGrid>
              <a:tr h="358922">
                <a:tc gridSpan="2">
                  <a:txBody>
                    <a:bodyPr/>
                    <a:lstStyle/>
                    <a:p>
                      <a:pPr algn="ctr">
                        <a:spcBef>
                          <a:spcPts val="300"/>
                        </a:spcBef>
                        <a:spcAft>
                          <a:spcPts val="300"/>
                        </a:spcAft>
                      </a:pPr>
                      <a:endParaRPr lang="en-GB" sz="1050" b="1" dirty="0">
                        <a:solidFill>
                          <a:schemeClr val="bg1"/>
                        </a:solidFill>
                      </a:endParaRPr>
                    </a:p>
                  </a:txBody>
                  <a:tcPr marL="36000" marR="36000" marT="72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spcBef>
                          <a:spcPts val="300"/>
                        </a:spcBef>
                        <a:spcAft>
                          <a:spcPts val="300"/>
                        </a:spcAft>
                      </a:pPr>
                      <a:endParaRPr lang="en-GB" sz="1000" b="1" dirty="0">
                        <a:solidFill>
                          <a:schemeClr val="bg1"/>
                        </a:solidFill>
                      </a:endParaRPr>
                    </a:p>
                  </a:txBody>
                  <a:tcPr marT="72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Bef>
                          <a:spcPts val="300"/>
                        </a:spcBef>
                        <a:spcAft>
                          <a:spcPts val="300"/>
                        </a:spcAft>
                      </a:pPr>
                      <a:endParaRPr lang="en-GB" sz="1050" b="1" dirty="0">
                        <a:solidFill>
                          <a:schemeClr val="bg1"/>
                        </a:solidFill>
                      </a:endParaRPr>
                    </a:p>
                  </a:txBody>
                  <a:tcPr marL="36000" marR="36000" marT="72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33905047"/>
                  </a:ext>
                </a:extLst>
              </a:tr>
              <a:tr h="313902">
                <a:tc>
                  <a:txBody>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r>
                        <a:rPr lang="en-GB" sz="1050" b="1" dirty="0">
                          <a:solidFill>
                            <a:schemeClr val="bg1"/>
                          </a:solidFill>
                        </a:rPr>
                        <a:t>Unstratified HR (95% CI)</a:t>
                      </a:r>
                    </a:p>
                  </a:txBody>
                  <a:tcPr marL="36000" marR="36000" marT="7200" marB="3600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gridSpan="2">
                  <a:txBody>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endParaRPr lang="en-GB" sz="1050" b="1" dirty="0">
                        <a:solidFill>
                          <a:schemeClr val="bg1"/>
                        </a:solidFill>
                      </a:endParaRPr>
                    </a:p>
                  </a:txBody>
                  <a:tcPr marL="36000" marR="36000" marT="7200" marB="5400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215534452"/>
                  </a:ext>
                </a:extLst>
              </a:tr>
              <a:tr h="315883">
                <a:tc>
                  <a:txBody>
                    <a:bodyPr/>
                    <a:lstStyle/>
                    <a:p>
                      <a:pPr algn="ctr"/>
                      <a:r>
                        <a:rPr lang="en-GB" sz="1000" spc="0" baseline="0" dirty="0">
                          <a:cs typeface="Arial"/>
                          <a:sym typeface="Arial"/>
                          <a:rtl val="0"/>
                        </a:rPr>
                        <a:t>0.81 (0.64–1.01)</a:t>
                      </a: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noFill/>
                  </a:tcPr>
                </a:tc>
                <a:tc gridSpan="2">
                  <a:txBody>
                    <a:bodyPr/>
                    <a:lstStyle/>
                    <a:p>
                      <a:pPr algn="ctr"/>
                      <a:endParaRPr lang="en-GB" sz="1000" spc="0" baseline="0" dirty="0">
                        <a:cs typeface="Arial"/>
                        <a:sym typeface="Arial"/>
                        <a:rtl val="0"/>
                      </a:endParaRP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693136278"/>
                  </a:ext>
                </a:extLst>
              </a:tr>
              <a:tr h="31588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0.78 (0.59–1.03)</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tc hMerge="1">
                  <a:txBody>
                    <a:bodyPr/>
                    <a:lstStyle/>
                    <a:p>
                      <a:endParaRPr lang="en-GB"/>
                    </a:p>
                  </a:txBody>
                  <a:tcPr/>
                </a:tc>
                <a:extLst>
                  <a:ext uri="{0D108BD9-81ED-4DB2-BD59-A6C34878D82A}">
                    <a16:rowId xmlns:a16="http://schemas.microsoft.com/office/drawing/2014/main" val="2859861063"/>
                  </a:ext>
                </a:extLst>
              </a:tr>
              <a:tr h="31588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0.88 (0.59–1.33)</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endParaRP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018023653"/>
                  </a:ext>
                </a:extLst>
              </a:tr>
              <a:tr h="31588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0.84 (0.57–1.24)</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918047400"/>
                  </a:ext>
                </a:extLst>
              </a:tr>
              <a:tr h="31588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0.78 (0.59–1.04)</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652115738"/>
                  </a:ext>
                </a:extLst>
              </a:tr>
              <a:tr h="40910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0.80 (0.53–1.21)</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169770598"/>
                  </a:ext>
                </a:extLst>
              </a:tr>
              <a:tr h="365025">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Not calculated</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454825448"/>
                  </a:ext>
                </a:extLst>
              </a:tr>
              <a:tr h="43460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0.75 (0.51–1.08)</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238837414"/>
                  </a:ext>
                </a:extLst>
              </a:tr>
              <a:tr h="3657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0.87 (0.56–1.34)</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906883838"/>
                  </a:ext>
                </a:extLst>
              </a:tr>
            </a:tbl>
          </a:graphicData>
        </a:graphic>
      </p:graphicFrame>
      <p:graphicFrame>
        <p:nvGraphicFramePr>
          <p:cNvPr id="189" name="Content Placeholder 3">
            <a:extLst>
              <a:ext uri="{FF2B5EF4-FFF2-40B4-BE49-F238E27FC236}">
                <a16:creationId xmlns:a16="http://schemas.microsoft.com/office/drawing/2014/main" id="{4F68DF67-56DC-4DE1-88BE-69A3BA3C126F}"/>
              </a:ext>
            </a:extLst>
          </p:cNvPr>
          <p:cNvGraphicFramePr>
            <a:graphicFrameLocks/>
          </p:cNvGraphicFramePr>
          <p:nvPr/>
        </p:nvGraphicFramePr>
        <p:xfrm>
          <a:off x="6590524" y="3674901"/>
          <a:ext cx="1779038" cy="2751821"/>
        </p:xfrm>
        <a:graphic>
          <a:graphicData uri="http://schemas.openxmlformats.org/drawingml/2006/chart">
            <c:chart xmlns:c="http://schemas.openxmlformats.org/drawingml/2006/chart" xmlns:r="http://schemas.openxmlformats.org/officeDocument/2006/relationships" r:id="rId3"/>
          </a:graphicData>
        </a:graphic>
      </p:graphicFrame>
      <p:sp>
        <p:nvSpPr>
          <p:cNvPr id="139" name="Freeform: Shape 138">
            <a:extLst>
              <a:ext uri="{FF2B5EF4-FFF2-40B4-BE49-F238E27FC236}">
                <a16:creationId xmlns:a16="http://schemas.microsoft.com/office/drawing/2014/main" id="{B9558B03-9639-490D-B598-355552BF9FAB}"/>
              </a:ext>
            </a:extLst>
          </p:cNvPr>
          <p:cNvSpPr/>
          <p:nvPr/>
        </p:nvSpPr>
        <p:spPr>
          <a:xfrm>
            <a:off x="5239466" y="1924050"/>
            <a:ext cx="0" cy="3568948"/>
          </a:xfrm>
          <a:custGeom>
            <a:avLst/>
            <a:gdLst>
              <a:gd name="connsiteX0" fmla="*/ 0 w 14225"/>
              <a:gd name="connsiteY0" fmla="*/ 0 h 2900668"/>
              <a:gd name="connsiteX1" fmla="*/ 0 w 14225"/>
              <a:gd name="connsiteY1" fmla="*/ 2900669 h 2900668"/>
            </a:gdLst>
            <a:ahLst/>
            <a:cxnLst>
              <a:cxn ang="0">
                <a:pos x="connsiteX0" y="connsiteY0"/>
              </a:cxn>
              <a:cxn ang="0">
                <a:pos x="connsiteX1" y="connsiteY1"/>
              </a:cxn>
            </a:cxnLst>
            <a:rect l="l" t="t" r="r" b="b"/>
            <a:pathLst>
              <a:path w="14225" h="2900668">
                <a:moveTo>
                  <a:pt x="0" y="0"/>
                </a:moveTo>
                <a:lnTo>
                  <a:pt x="0" y="2900669"/>
                </a:lnTo>
              </a:path>
            </a:pathLst>
          </a:custGeom>
          <a:ln w="9525" cap="flat">
            <a:solidFill>
              <a:srgbClr val="595454"/>
            </a:solidFill>
            <a:prstDash val="dash"/>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aphicFrame>
        <p:nvGraphicFramePr>
          <p:cNvPr id="183" name="Content Placeholder 3">
            <a:extLst>
              <a:ext uri="{FF2B5EF4-FFF2-40B4-BE49-F238E27FC236}">
                <a16:creationId xmlns:a16="http://schemas.microsoft.com/office/drawing/2014/main" id="{D9D67D4E-45C6-42DE-9804-29A262891C55}"/>
              </a:ext>
            </a:extLst>
          </p:cNvPr>
          <p:cNvGraphicFramePr>
            <a:graphicFrameLocks/>
          </p:cNvGraphicFramePr>
          <p:nvPr/>
        </p:nvGraphicFramePr>
        <p:xfrm>
          <a:off x="4350699" y="1331595"/>
          <a:ext cx="1451256" cy="2535555"/>
        </p:xfrm>
        <a:graphic>
          <a:graphicData uri="http://schemas.openxmlformats.org/drawingml/2006/chart">
            <c:chart xmlns:c="http://schemas.openxmlformats.org/drawingml/2006/chart" xmlns:r="http://schemas.openxmlformats.org/officeDocument/2006/relationships" r:id="rId4"/>
          </a:graphicData>
        </a:graphic>
      </p:graphicFrame>
      <p:sp>
        <p:nvSpPr>
          <p:cNvPr id="174" name="TextBox 173">
            <a:extLst>
              <a:ext uri="{FF2B5EF4-FFF2-40B4-BE49-F238E27FC236}">
                <a16:creationId xmlns:a16="http://schemas.microsoft.com/office/drawing/2014/main" id="{0B95C63C-5FFD-43FE-9FAB-D1792FD44CD0}"/>
              </a:ext>
            </a:extLst>
          </p:cNvPr>
          <p:cNvSpPr txBox="1"/>
          <p:nvPr/>
        </p:nvSpPr>
        <p:spPr>
          <a:xfrm>
            <a:off x="7850459" y="5710141"/>
            <a:ext cx="663165"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DCE9B"/>
                </a:solidFill>
                <a:effectLst/>
                <a:uLnTx/>
                <a:uFillTx/>
                <a:latin typeface="Trebuchet MS" panose="020B0603020202020204"/>
                <a:ea typeface="+mn-ea"/>
                <a:cs typeface="Arial"/>
                <a:sym typeface="Arial"/>
                <a:rtl val="0"/>
              </a:rPr>
              <a:t>NIVO</a:t>
            </a:r>
          </a:p>
        </p:txBody>
      </p:sp>
      <p:sp>
        <p:nvSpPr>
          <p:cNvPr id="179" name="Freeform: Shape 178">
            <a:extLst>
              <a:ext uri="{FF2B5EF4-FFF2-40B4-BE49-F238E27FC236}">
                <a16:creationId xmlns:a16="http://schemas.microsoft.com/office/drawing/2014/main" id="{536CBD3D-5E9A-49DD-8C1A-40C9FF3A974F}"/>
              </a:ext>
            </a:extLst>
          </p:cNvPr>
          <p:cNvSpPr/>
          <p:nvPr/>
        </p:nvSpPr>
        <p:spPr>
          <a:xfrm>
            <a:off x="7551567" y="5829218"/>
            <a:ext cx="321406" cy="110278"/>
          </a:xfrm>
          <a:custGeom>
            <a:avLst/>
            <a:gdLst>
              <a:gd name="connsiteX0" fmla="*/ 0 w 65720"/>
              <a:gd name="connsiteY0" fmla="*/ 0 h 14225"/>
              <a:gd name="connsiteX1" fmla="*/ 65721 w 65720"/>
              <a:gd name="connsiteY1" fmla="*/ 0 h 14225"/>
            </a:gdLst>
            <a:ahLst/>
            <a:cxnLst>
              <a:cxn ang="0">
                <a:pos x="connsiteX0" y="connsiteY0"/>
              </a:cxn>
              <a:cxn ang="0">
                <a:pos x="connsiteX1" y="connsiteY1"/>
              </a:cxn>
            </a:cxnLst>
            <a:rect l="l" t="t" r="r" b="b"/>
            <a:pathLst>
              <a:path w="65720" h="14225">
                <a:moveTo>
                  <a:pt x="0" y="0"/>
                </a:moveTo>
                <a:lnTo>
                  <a:pt x="65721" y="0"/>
                </a:lnTo>
              </a:path>
            </a:pathLst>
          </a:custGeom>
          <a:ln w="11377" cap="flat">
            <a:solidFill>
              <a:schemeClr val="tx1"/>
            </a:solidFill>
            <a:prstDash val="solid"/>
            <a:miter/>
            <a:headEnd type="triangle" w="sm" len="sm"/>
            <a:tailEnd type="triangle" w="sm" len="sm"/>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nvGrpSpPr>
          <p:cNvPr id="4" name="Group 3">
            <a:extLst>
              <a:ext uri="{FF2B5EF4-FFF2-40B4-BE49-F238E27FC236}">
                <a16:creationId xmlns:a16="http://schemas.microsoft.com/office/drawing/2014/main" id="{81C86F48-C8C9-4FA4-B177-478B21AD030A}"/>
              </a:ext>
            </a:extLst>
          </p:cNvPr>
          <p:cNvGrpSpPr/>
          <p:nvPr/>
        </p:nvGrpSpPr>
        <p:grpSpPr>
          <a:xfrm>
            <a:off x="10020098" y="5710141"/>
            <a:ext cx="1743418" cy="246223"/>
            <a:chOff x="10020098" y="5710141"/>
            <a:chExt cx="1743418" cy="246223"/>
          </a:xfrm>
        </p:grpSpPr>
        <p:sp>
          <p:nvSpPr>
            <p:cNvPr id="231" name="TextBox 230">
              <a:extLst>
                <a:ext uri="{FF2B5EF4-FFF2-40B4-BE49-F238E27FC236}">
                  <a16:creationId xmlns:a16="http://schemas.microsoft.com/office/drawing/2014/main" id="{28BA66F7-BF0A-4136-82E0-F99961380440}"/>
                </a:ext>
              </a:extLst>
            </p:cNvPr>
            <p:cNvSpPr txBox="1"/>
            <p:nvPr/>
          </p:nvSpPr>
          <p:spPr>
            <a:xfrm flipH="1">
              <a:off x="10020098" y="5710141"/>
              <a:ext cx="1016338"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D6F1"/>
                  </a:solidFill>
                  <a:effectLst/>
                  <a:uLnTx/>
                  <a:uFillTx/>
                  <a:latin typeface="Trebuchet MS" panose="020B0603020202020204"/>
                  <a:ea typeface="+mn-ea"/>
                  <a:cs typeface="Arial"/>
                  <a:sym typeface="Arial"/>
                  <a:rtl val="0"/>
                </a:rPr>
                <a:t>NIVO + RELA</a:t>
              </a:r>
            </a:p>
          </p:txBody>
        </p:sp>
        <p:sp>
          <p:nvSpPr>
            <p:cNvPr id="235" name="TextBox 234">
              <a:extLst>
                <a:ext uri="{FF2B5EF4-FFF2-40B4-BE49-F238E27FC236}">
                  <a16:creationId xmlns:a16="http://schemas.microsoft.com/office/drawing/2014/main" id="{0117236E-00AE-462A-B3EF-2C7684E12FEA}"/>
                </a:ext>
              </a:extLst>
            </p:cNvPr>
            <p:cNvSpPr txBox="1"/>
            <p:nvPr/>
          </p:nvSpPr>
          <p:spPr>
            <a:xfrm flipH="1">
              <a:off x="10746258" y="5710143"/>
              <a:ext cx="1017258" cy="246221"/>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DCE9B"/>
                  </a:solidFill>
                  <a:effectLst/>
                  <a:uLnTx/>
                  <a:uFillTx/>
                  <a:latin typeface="Trebuchet MS" panose="020B0603020202020204"/>
                  <a:ea typeface="+mn-ea"/>
                  <a:cs typeface="Arial"/>
                  <a:sym typeface="Arial"/>
                  <a:rtl val="0"/>
                </a:rPr>
                <a:t>NIVO</a:t>
              </a:r>
              <a:endParaRPr kumimoji="0" lang="en-US" sz="1000" b="1" i="0" u="none" strike="noStrike" kern="1200" cap="none" spc="0" normalizeH="0" baseline="0" noProof="0" dirty="0">
                <a:ln>
                  <a:noFill/>
                </a:ln>
                <a:solidFill>
                  <a:srgbClr val="33D6F1"/>
                </a:solidFill>
                <a:effectLst/>
                <a:uLnTx/>
                <a:uFillTx/>
                <a:latin typeface="Trebuchet MS" panose="020B0603020202020204"/>
                <a:ea typeface="+mn-ea"/>
                <a:cs typeface="Arial"/>
                <a:sym typeface="Arial"/>
                <a:rtl val="0"/>
              </a:endParaRPr>
            </a:p>
          </p:txBody>
        </p:sp>
        <p:sp>
          <p:nvSpPr>
            <p:cNvPr id="245" name="Freeform: Shape 244">
              <a:extLst>
                <a:ext uri="{FF2B5EF4-FFF2-40B4-BE49-F238E27FC236}">
                  <a16:creationId xmlns:a16="http://schemas.microsoft.com/office/drawing/2014/main" id="{7635F84C-E831-4B66-9EDC-FBF05884A1B4}"/>
                </a:ext>
              </a:extLst>
            </p:cNvPr>
            <p:cNvSpPr/>
            <p:nvPr/>
          </p:nvSpPr>
          <p:spPr>
            <a:xfrm flipH="1">
              <a:off x="10981659" y="5829218"/>
              <a:ext cx="321406" cy="110278"/>
            </a:xfrm>
            <a:custGeom>
              <a:avLst/>
              <a:gdLst>
                <a:gd name="connsiteX0" fmla="*/ 0 w 65720"/>
                <a:gd name="connsiteY0" fmla="*/ 0 h 14225"/>
                <a:gd name="connsiteX1" fmla="*/ 65721 w 65720"/>
                <a:gd name="connsiteY1" fmla="*/ 0 h 14225"/>
              </a:gdLst>
              <a:ahLst/>
              <a:cxnLst>
                <a:cxn ang="0">
                  <a:pos x="connsiteX0" y="connsiteY0"/>
                </a:cxn>
                <a:cxn ang="0">
                  <a:pos x="connsiteX1" y="connsiteY1"/>
                </a:cxn>
              </a:cxnLst>
              <a:rect l="l" t="t" r="r" b="b"/>
              <a:pathLst>
                <a:path w="65720" h="14225">
                  <a:moveTo>
                    <a:pt x="0" y="0"/>
                  </a:moveTo>
                  <a:lnTo>
                    <a:pt x="65721" y="0"/>
                  </a:lnTo>
                </a:path>
              </a:pathLst>
            </a:custGeom>
            <a:ln w="11377" cap="flat">
              <a:solidFill>
                <a:schemeClr val="tx1"/>
              </a:solidFill>
              <a:prstDash val="solid"/>
              <a:miter/>
              <a:headEnd type="triangle" w="sm" len="sm"/>
              <a:tailEnd type="triangle" w="sm" len="sm"/>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graphicFrame>
        <p:nvGraphicFramePr>
          <p:cNvPr id="133" name="Table 5">
            <a:extLst>
              <a:ext uri="{FF2B5EF4-FFF2-40B4-BE49-F238E27FC236}">
                <a16:creationId xmlns:a16="http://schemas.microsoft.com/office/drawing/2014/main" id="{7D0C4036-E5E5-4A64-9D65-BBF1C2F92D31}"/>
              </a:ext>
            </a:extLst>
          </p:cNvPr>
          <p:cNvGraphicFramePr>
            <a:graphicFrameLocks noGrp="1"/>
          </p:cNvGraphicFramePr>
          <p:nvPr/>
        </p:nvGraphicFramePr>
        <p:xfrm>
          <a:off x="346995" y="1341437"/>
          <a:ext cx="5461667" cy="3886537"/>
        </p:xfrm>
        <a:graphic>
          <a:graphicData uri="http://schemas.openxmlformats.org/drawingml/2006/table">
            <a:tbl>
              <a:tblPr firstRow="1" bandRow="1">
                <a:tableStyleId>{5C22544A-7EE6-4342-B048-85BDC9FD1C3A}</a:tableStyleId>
              </a:tblPr>
              <a:tblGrid>
                <a:gridCol w="1739027">
                  <a:extLst>
                    <a:ext uri="{9D8B030D-6E8A-4147-A177-3AD203B41FA5}">
                      <a16:colId xmlns:a16="http://schemas.microsoft.com/office/drawing/2014/main" val="2309601913"/>
                    </a:ext>
                  </a:extLst>
                </a:gridCol>
                <a:gridCol w="238078">
                  <a:extLst>
                    <a:ext uri="{9D8B030D-6E8A-4147-A177-3AD203B41FA5}">
                      <a16:colId xmlns:a16="http://schemas.microsoft.com/office/drawing/2014/main" val="479428631"/>
                    </a:ext>
                  </a:extLst>
                </a:gridCol>
                <a:gridCol w="582131">
                  <a:extLst>
                    <a:ext uri="{9D8B030D-6E8A-4147-A177-3AD203B41FA5}">
                      <a16:colId xmlns:a16="http://schemas.microsoft.com/office/drawing/2014/main" val="2458957951"/>
                    </a:ext>
                  </a:extLst>
                </a:gridCol>
                <a:gridCol w="560869">
                  <a:extLst>
                    <a:ext uri="{9D8B030D-6E8A-4147-A177-3AD203B41FA5}">
                      <a16:colId xmlns:a16="http://schemas.microsoft.com/office/drawing/2014/main" val="458781196"/>
                    </a:ext>
                  </a:extLst>
                </a:gridCol>
                <a:gridCol w="1123950">
                  <a:extLst>
                    <a:ext uri="{9D8B030D-6E8A-4147-A177-3AD203B41FA5}">
                      <a16:colId xmlns:a16="http://schemas.microsoft.com/office/drawing/2014/main" val="2701042406"/>
                    </a:ext>
                  </a:extLst>
                </a:gridCol>
                <a:gridCol w="1217612">
                  <a:extLst>
                    <a:ext uri="{9D8B030D-6E8A-4147-A177-3AD203B41FA5}">
                      <a16:colId xmlns:a16="http://schemas.microsoft.com/office/drawing/2014/main" val="1410691177"/>
                    </a:ext>
                  </a:extLst>
                </a:gridCol>
              </a:tblGrid>
              <a:tr h="358922">
                <a:tc rowSpan="2" gridSpan="2">
                  <a:txBody>
                    <a:bodyPr/>
                    <a:lstStyle/>
                    <a:p>
                      <a:pPr>
                        <a:spcBef>
                          <a:spcPts val="300"/>
                        </a:spcBef>
                        <a:spcAft>
                          <a:spcPts val="300"/>
                        </a:spcAft>
                      </a:pPr>
                      <a:endParaRPr lang="en-GB" sz="1050" b="1" dirty="0">
                        <a:solidFill>
                          <a:schemeClr val="bg1"/>
                        </a:solidFill>
                      </a:endParaRPr>
                    </a:p>
                  </a:txBody>
                  <a:tcPr marL="36000" marR="36000" marT="7200" marB="540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rowSpan="2" hMerge="1">
                  <a:txBody>
                    <a:bodyPr/>
                    <a:lstStyle/>
                    <a:p>
                      <a:r>
                        <a:rPr lang="en-GB" sz="1400" dirty="0">
                          <a:solidFill>
                            <a:schemeClr val="bg1"/>
                          </a:solidFill>
                        </a:rPr>
                        <a:t>Subgroup</a:t>
                      </a:r>
                    </a:p>
                  </a:txBody>
                  <a:tcPr>
                    <a:solidFill>
                      <a:schemeClr val="tx1"/>
                    </a:solidFill>
                  </a:tcPr>
                </a:tc>
                <a:tc>
                  <a:txBody>
                    <a:bodyPr/>
                    <a:lstStyle/>
                    <a:p>
                      <a:pPr algn="ctr">
                        <a:spcBef>
                          <a:spcPts val="300"/>
                        </a:spcBef>
                        <a:spcAft>
                          <a:spcPts val="300"/>
                        </a:spcAft>
                      </a:pPr>
                      <a:r>
                        <a:rPr lang="en-GB" sz="1050" b="1" dirty="0">
                          <a:solidFill>
                            <a:schemeClr val="tx1"/>
                          </a:solidFill>
                        </a:rPr>
                        <a:t>NIVO + RELA</a:t>
                      </a:r>
                    </a:p>
                  </a:txBody>
                  <a:tcPr marL="36000" marR="36000" marT="72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r>
                        <a:rPr lang="en-GB" sz="1050" b="1" dirty="0">
                          <a:solidFill>
                            <a:schemeClr val="bg1"/>
                          </a:solidFill>
                        </a:rPr>
                        <a:t>NIVO</a:t>
                      </a:r>
                      <a:endParaRPr lang="en-GB" sz="1050" b="1" dirty="0">
                        <a:solidFill>
                          <a:schemeClr val="tx1"/>
                        </a:solidFill>
                      </a:endParaRPr>
                    </a:p>
                  </a:txBody>
                  <a:tcPr marL="36000" marR="36000" marT="720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DCE9B"/>
                    </a:solidFill>
                  </a:tcPr>
                </a:tc>
                <a:tc gridSpan="2">
                  <a:txBody>
                    <a:bodyPr/>
                    <a:lstStyle/>
                    <a:p>
                      <a:pPr algn="ctr">
                        <a:spcBef>
                          <a:spcPts val="300"/>
                        </a:spcBef>
                        <a:spcAft>
                          <a:spcPts val="300"/>
                        </a:spcAft>
                      </a:pPr>
                      <a:endParaRPr lang="en-GB" sz="1050" b="1" dirty="0">
                        <a:solidFill>
                          <a:schemeClr val="bg1"/>
                        </a:solidFill>
                      </a:endParaRPr>
                    </a:p>
                  </a:txBody>
                  <a:tcPr marL="36000" marR="36000" marT="72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spcBef>
                          <a:spcPts val="300"/>
                        </a:spcBef>
                        <a:spcAft>
                          <a:spcPts val="300"/>
                        </a:spcAft>
                      </a:pPr>
                      <a:endParaRPr lang="en-GB" sz="1000" b="1" dirty="0">
                        <a:solidFill>
                          <a:schemeClr val="bg1"/>
                        </a:solidFill>
                      </a:endParaRPr>
                    </a:p>
                  </a:txBody>
                  <a:tcPr marT="72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33905047"/>
                  </a:ext>
                </a:extLst>
              </a:tr>
              <a:tr h="357041">
                <a:tc gridSpan="2" vMerge="1">
                  <a:txBody>
                    <a:bodyPr/>
                    <a:lstStyle/>
                    <a:p>
                      <a:endParaRPr lang="en-GB"/>
                    </a:p>
                  </a:txBody>
                  <a:tcPr/>
                </a:tc>
                <a:tc hMerge="1" vMerge="1">
                  <a:txBody>
                    <a:bodyPr/>
                    <a:lstStyle/>
                    <a:p>
                      <a:endParaRPr lang="en-GB"/>
                    </a:p>
                  </a:txBody>
                  <a:tcPr/>
                </a:tc>
                <a:tc gridSpan="2">
                  <a:txBody>
                    <a:bodyPr/>
                    <a:lstStyle/>
                    <a:p>
                      <a:pPr algn="ctr">
                        <a:spcBef>
                          <a:spcPts val="300"/>
                        </a:spcBef>
                        <a:spcAft>
                          <a:spcPts val="300"/>
                        </a:spcAft>
                      </a:pPr>
                      <a:r>
                        <a:rPr lang="en-GB" sz="1050" b="1" dirty="0">
                          <a:solidFill>
                            <a:schemeClr val="bg1"/>
                          </a:solidFill>
                        </a:rPr>
                        <a:t>No. of patients</a:t>
                      </a:r>
                    </a:p>
                  </a:txBody>
                  <a:tcPr marL="36000" marR="36000" marT="7200" marB="5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GB"/>
                    </a:p>
                  </a:txBody>
                  <a:tcPr/>
                </a:tc>
                <a:tc>
                  <a:txBody>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r>
                        <a:rPr lang="en-GB" sz="1050" b="1" dirty="0">
                          <a:solidFill>
                            <a:schemeClr val="bg1"/>
                          </a:solidFill>
                        </a:rPr>
                        <a:t>Unstratified HR (95% CI)</a:t>
                      </a:r>
                    </a:p>
                  </a:txBody>
                  <a:tcPr marL="36000" marR="36000" marT="7200" marB="36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endParaRPr lang="en-GB" sz="1050" b="1" dirty="0">
                        <a:solidFill>
                          <a:schemeClr val="bg1"/>
                        </a:solidFill>
                      </a:endParaRPr>
                    </a:p>
                  </a:txBody>
                  <a:tcPr marL="36000" marR="36000" marT="7200" marB="5400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15534452"/>
                  </a:ext>
                </a:extLst>
              </a:tr>
              <a:tr h="315883">
                <a:tc>
                  <a:txBody>
                    <a:bodyPr/>
                    <a:lstStyle/>
                    <a:p>
                      <a:pPr marL="0" marR="0" lvl="0" indent="0" algn="l" defTabSz="1219170" rtl="0" eaLnBrk="1" fontAlgn="auto" latinLnBrk="0" hangingPunct="1">
                        <a:lnSpc>
                          <a:spcPct val="100000"/>
                        </a:lnSpc>
                        <a:spcBef>
                          <a:spcPts val="300"/>
                        </a:spcBef>
                        <a:spcAft>
                          <a:spcPts val="300"/>
                        </a:spcAft>
                        <a:buClrTx/>
                        <a:buSzTx/>
                        <a:buFontTx/>
                        <a:buNone/>
                        <a:tabLst/>
                        <a:defRPr/>
                      </a:pPr>
                      <a:r>
                        <a:rPr kumimoji="0" lang="en-GB" sz="1000" b="1" i="0" u="none" strike="noStrike" kern="1200" cap="none" spc="0" normalizeH="0" baseline="0" noProof="0" dirty="0">
                          <a:ln>
                            <a:noFill/>
                          </a:ln>
                          <a:solidFill>
                            <a:srgbClr val="595454"/>
                          </a:solidFill>
                          <a:effectLst/>
                          <a:uLnTx/>
                          <a:uFillTx/>
                          <a:latin typeface="+mn-lt"/>
                          <a:ea typeface="+mn-ea"/>
                          <a:cs typeface="Arial"/>
                          <a:sym typeface="Arial"/>
                          <a:rtl val="0"/>
                        </a:rPr>
                        <a:t>Overall</a:t>
                      </a:r>
                    </a:p>
                  </a:txBody>
                  <a:tcPr marL="36000" marR="36000" marT="3600"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355</a:t>
                      </a: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359</a:t>
                      </a: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GB" sz="1000" spc="0" baseline="0" dirty="0">
                          <a:cs typeface="Arial"/>
                          <a:sym typeface="Arial"/>
                          <a:rtl val="0"/>
                        </a:rPr>
                        <a:t>0.78 (0.64–0.94)</a:t>
                      </a: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93136278"/>
                  </a:ext>
                </a:extLst>
              </a:tr>
              <a:tr h="315883">
                <a:tc rowSpan="2">
                  <a:txBody>
                    <a:bodyPr/>
                    <a:lstStyle/>
                    <a:p>
                      <a:pPr marL="0" marR="0" lvl="0" indent="0" algn="l" defTabSz="1219170" rtl="0" eaLnBrk="1" fontAlgn="auto" latinLnBrk="0" hangingPunct="1">
                        <a:lnSpc>
                          <a:spcPct val="100000"/>
                        </a:lnSpc>
                        <a:spcBef>
                          <a:spcPts val="0"/>
                        </a:spcBef>
                        <a:spcAft>
                          <a:spcPts val="0"/>
                        </a:spcAft>
                        <a:buClrTx/>
                        <a:buSzTx/>
                        <a:buFontTx/>
                        <a:buNone/>
                        <a:tabLst>
                          <a:tab pos="1489075" algn="l"/>
                        </a:tabLst>
                        <a:defRPr/>
                      </a:pPr>
                      <a:r>
                        <a:rPr lang="en-GB" sz="1000" b="1" dirty="0"/>
                        <a:t>LAG-3 expression ≥ 1%</a:t>
                      </a:r>
                    </a:p>
                    <a:p>
                      <a:pPr marL="1076325" indent="0" defTabSz="1319213"/>
                      <a:endParaRPr lang="en-GB" sz="1000" b="1" dirty="0"/>
                    </a:p>
                    <a:p>
                      <a:pPr marL="1076325" indent="0"/>
                      <a:r>
                        <a:rPr lang="en-GB" sz="1000" b="1" dirty="0"/>
                        <a:t>&lt; 1%</a:t>
                      </a:r>
                      <a:endParaRPr lang="en-GB" sz="1000" b="1" spc="0" baseline="0" dirty="0">
                        <a:cs typeface="Arial"/>
                        <a:sym typeface="Arial"/>
                        <a:rtl val="0"/>
                      </a:endParaRPr>
                    </a:p>
                  </a:txBody>
                  <a:tcPr marL="36000" marR="36000" marT="36000" marB="0">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268</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269</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0.80 (0.64–1.00)</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tc>
                  <a:txBody>
                    <a:bodyPr/>
                    <a:lstStyle/>
                    <a:p>
                      <a:endParaRPr lang="en-GB" sz="1000" dirty="0"/>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extLst>
                  <a:ext uri="{0D108BD9-81ED-4DB2-BD59-A6C34878D82A}">
                    <a16:rowId xmlns:a16="http://schemas.microsoft.com/office/drawing/2014/main" val="2859861063"/>
                  </a:ext>
                </a:extLst>
              </a:tr>
              <a:tr h="315883">
                <a:tc vMerge="1">
                  <a:txBody>
                    <a:bodyPr/>
                    <a:lstStyle/>
                    <a:p>
                      <a:pPr>
                        <a:spcBef>
                          <a:spcPts val="300"/>
                        </a:spcBef>
                        <a:spcAft>
                          <a:spcPts val="300"/>
                        </a:spcAft>
                      </a:pPr>
                      <a:endParaRPr lang="en-GB" sz="1300" b="1" dirty="0"/>
                    </a:p>
                  </a:txBody>
                  <a:tcPr marT="3600" marB="360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87</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90</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0.72 (0.50–1.03)</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GB" sz="1000" dirty="0"/>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18023653"/>
                  </a:ext>
                </a:extLst>
              </a:tr>
              <a:tr h="315883">
                <a:tc rowSpan="2">
                  <a:txBody>
                    <a:bodyPr/>
                    <a:lstStyle/>
                    <a:p>
                      <a:pPr marL="1060450" marR="0" lvl="0" indent="-1060450" algn="l" defTabSz="1219170" rtl="0" eaLnBrk="1" fontAlgn="auto" latinLnBrk="0" hangingPunct="1">
                        <a:lnSpc>
                          <a:spcPct val="100000"/>
                        </a:lnSpc>
                        <a:spcBef>
                          <a:spcPts val="300"/>
                        </a:spcBef>
                        <a:spcAft>
                          <a:spcPts val="300"/>
                        </a:spcAft>
                        <a:buClrTx/>
                        <a:buSzTx/>
                        <a:buFontTx/>
                        <a:buNone/>
                        <a:tabLst/>
                        <a:defRPr/>
                      </a:pPr>
                      <a:r>
                        <a:rPr lang="en-GB" sz="1000" b="1" dirty="0"/>
                        <a:t>PD-L1 expression ≥ 1% </a:t>
                      </a:r>
                      <a:br>
                        <a:rPr lang="en-GB" sz="1000" b="1" dirty="0"/>
                      </a:br>
                      <a:br>
                        <a:rPr lang="en-GB" sz="1000" b="1" dirty="0"/>
                      </a:br>
                      <a:r>
                        <a:rPr lang="en-GB" sz="1000" b="1" dirty="0"/>
                        <a:t>&lt; 1%</a:t>
                      </a:r>
                    </a:p>
                  </a:txBody>
                  <a:tcPr marL="36000" marR="36000" marT="36000" marB="0">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146</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147</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0.96 (0.70–1.31)</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0" dirty="0"/>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18047400"/>
                  </a:ext>
                </a:extLst>
              </a:tr>
              <a:tr h="315883">
                <a:tc vMerge="1">
                  <a:txBody>
                    <a:bodyPr/>
                    <a:lstStyle/>
                    <a:p>
                      <a:pPr>
                        <a:spcBef>
                          <a:spcPts val="300"/>
                        </a:spcBef>
                        <a:spcAft>
                          <a:spcPts val="300"/>
                        </a:spcAft>
                      </a:pPr>
                      <a:endParaRPr lang="en-GB" sz="1300" b="1" dirty="0"/>
                    </a:p>
                  </a:txBody>
                  <a:tcPr marT="3600" marB="360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209</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212</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0.68 (0.53–0.86)</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GB" sz="1000" dirty="0"/>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52115738"/>
                  </a:ext>
                </a:extLst>
              </a:tr>
              <a:tr h="365760">
                <a:tc>
                  <a:txBody>
                    <a:bodyPr/>
                    <a:lstStyle/>
                    <a:p>
                      <a:pPr defTabSz="1489075">
                        <a:tabLst/>
                      </a:pPr>
                      <a:r>
                        <a:rPr lang="en-GB" sz="1000" b="1" dirty="0"/>
                        <a:t>PD-L1 expression ≥ 1% and LAG-3 expression ≥ 1%</a:t>
                      </a: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134</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140</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0.97 (0.70–1.34)</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770598"/>
                  </a:ext>
                </a:extLst>
              </a:tr>
              <a:tr h="365760">
                <a:tc>
                  <a:txBody>
                    <a:bodyPr/>
                    <a:lstStyle/>
                    <a:p>
                      <a:pPr marL="0" marR="0" lvl="0" indent="0" algn="l" defTabSz="1489075" rtl="0" eaLnBrk="1" fontAlgn="auto" latinLnBrk="0" hangingPunct="1">
                        <a:lnSpc>
                          <a:spcPct val="100000"/>
                        </a:lnSpc>
                        <a:spcBef>
                          <a:spcPts val="0"/>
                        </a:spcBef>
                        <a:spcAft>
                          <a:spcPts val="0"/>
                        </a:spcAft>
                        <a:buClrTx/>
                        <a:buSzTx/>
                        <a:buFontTx/>
                        <a:buNone/>
                        <a:tabLst/>
                        <a:defRPr/>
                      </a:pPr>
                      <a:r>
                        <a:rPr lang="en-GB" sz="1000" b="1" dirty="0"/>
                        <a:t>PD-L1 expression ≥ 1% and LAG-3 expression &lt; 1%</a:t>
                      </a: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12</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7</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Not calculated</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4825448"/>
                  </a:ext>
                </a:extLst>
              </a:tr>
              <a:tr h="365760">
                <a:tc>
                  <a:txBody>
                    <a:bodyPr/>
                    <a:lstStyle/>
                    <a:p>
                      <a:pPr marL="0" marR="0" lvl="0" indent="0" algn="l" defTabSz="1489075" rtl="0" eaLnBrk="1" fontAlgn="auto" latinLnBrk="0" hangingPunct="1">
                        <a:lnSpc>
                          <a:spcPct val="100000"/>
                        </a:lnSpc>
                        <a:spcBef>
                          <a:spcPts val="0"/>
                        </a:spcBef>
                        <a:spcAft>
                          <a:spcPts val="0"/>
                        </a:spcAft>
                        <a:buClrTx/>
                        <a:buSzTx/>
                        <a:buFontTx/>
                        <a:buNone/>
                        <a:tabLst/>
                        <a:defRPr/>
                      </a:pPr>
                      <a:r>
                        <a:rPr lang="en-GB" sz="1000" b="1" dirty="0"/>
                        <a:t>PD-L1 expression &lt; 1% and LAG-3 expression ≥ 1% </a:t>
                      </a: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134</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129</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0.66 (0.48–0.89)</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837414"/>
                  </a:ext>
                </a:extLst>
              </a:tr>
              <a:tr h="365760">
                <a:tc>
                  <a:txBody>
                    <a:bodyPr/>
                    <a:lstStyle/>
                    <a:p>
                      <a:pPr marL="0" marR="0" lvl="0" indent="0" algn="l" defTabSz="1489075" rtl="0" eaLnBrk="1" fontAlgn="auto" latinLnBrk="0" hangingPunct="1">
                        <a:lnSpc>
                          <a:spcPct val="100000"/>
                        </a:lnSpc>
                        <a:spcBef>
                          <a:spcPts val="0"/>
                        </a:spcBef>
                        <a:spcAft>
                          <a:spcPts val="0"/>
                        </a:spcAft>
                        <a:buClrTx/>
                        <a:buSzTx/>
                        <a:buFontTx/>
                        <a:buNone/>
                        <a:tabLst/>
                        <a:defRPr/>
                      </a:pPr>
                      <a:r>
                        <a:rPr lang="en-GB" sz="1000" b="1" dirty="0"/>
                        <a:t>PD-L1 expression &lt; 1% and LAG-3 expression &lt; 1%</a:t>
                      </a: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75</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83</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0.72 (0.49–1.06)</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83838"/>
                  </a:ext>
                </a:extLst>
              </a:tr>
            </a:tbl>
          </a:graphicData>
        </a:graphic>
      </p:graphicFrame>
      <p:sp>
        <p:nvSpPr>
          <p:cNvPr id="3" name="Title 2">
            <a:extLst>
              <a:ext uri="{FF2B5EF4-FFF2-40B4-BE49-F238E27FC236}">
                <a16:creationId xmlns:a16="http://schemas.microsoft.com/office/drawing/2014/main" id="{B66C90BC-350F-47B8-BD53-4EB8ECAB7FB3}"/>
              </a:ext>
            </a:extLst>
          </p:cNvPr>
          <p:cNvSpPr>
            <a:spLocks noGrp="1"/>
          </p:cNvSpPr>
          <p:nvPr>
            <p:ph type="title"/>
          </p:nvPr>
        </p:nvSpPr>
        <p:spPr/>
        <p:txBody>
          <a:bodyPr/>
          <a:lstStyle/>
          <a:p>
            <a:r>
              <a:rPr lang="en-US" dirty="0"/>
              <a:t>PFS, OS, and ORR by LAG-3 and PD-L1 Expression</a:t>
            </a:r>
            <a:endParaRPr lang="en-GB" dirty="0"/>
          </a:p>
        </p:txBody>
      </p:sp>
      <p:sp>
        <p:nvSpPr>
          <p:cNvPr id="137" name="TextBox 136">
            <a:extLst>
              <a:ext uri="{FF2B5EF4-FFF2-40B4-BE49-F238E27FC236}">
                <a16:creationId xmlns:a16="http://schemas.microsoft.com/office/drawing/2014/main" id="{FA4B738E-34F3-4F53-B66A-EE089A22D277}"/>
              </a:ext>
            </a:extLst>
          </p:cNvPr>
          <p:cNvSpPr txBox="1"/>
          <p:nvPr/>
        </p:nvSpPr>
        <p:spPr>
          <a:xfrm>
            <a:off x="4198845" y="5709429"/>
            <a:ext cx="962818" cy="246221"/>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D6F1"/>
                </a:solidFill>
                <a:effectLst/>
                <a:uLnTx/>
                <a:uFillTx/>
                <a:latin typeface="Trebuchet MS" panose="020B0603020202020204"/>
                <a:ea typeface="+mn-ea"/>
                <a:cs typeface="Arial"/>
                <a:sym typeface="Arial"/>
                <a:rtl val="0"/>
              </a:rPr>
              <a:t>NIVO + RELA</a:t>
            </a:r>
          </a:p>
        </p:txBody>
      </p:sp>
      <p:sp>
        <p:nvSpPr>
          <p:cNvPr id="140" name="TextBox 139">
            <a:extLst>
              <a:ext uri="{FF2B5EF4-FFF2-40B4-BE49-F238E27FC236}">
                <a16:creationId xmlns:a16="http://schemas.microsoft.com/office/drawing/2014/main" id="{12E18BBC-6FE8-4283-BB4F-A6C91B03CCE0}"/>
              </a:ext>
            </a:extLst>
          </p:cNvPr>
          <p:cNvSpPr txBox="1"/>
          <p:nvPr/>
        </p:nvSpPr>
        <p:spPr>
          <a:xfrm>
            <a:off x="5450407" y="5709596"/>
            <a:ext cx="571489"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DCE9B"/>
                </a:solidFill>
                <a:effectLst/>
                <a:uLnTx/>
                <a:uFillTx/>
                <a:latin typeface="Trebuchet MS" panose="020B0603020202020204"/>
                <a:ea typeface="+mn-ea"/>
                <a:cs typeface="Arial"/>
                <a:sym typeface="Arial"/>
                <a:rtl val="0"/>
              </a:rPr>
              <a:t>NIVO</a:t>
            </a:r>
          </a:p>
        </p:txBody>
      </p:sp>
      <p:sp>
        <p:nvSpPr>
          <p:cNvPr id="141" name="Freeform: Shape 140">
            <a:extLst>
              <a:ext uri="{FF2B5EF4-FFF2-40B4-BE49-F238E27FC236}">
                <a16:creationId xmlns:a16="http://schemas.microsoft.com/office/drawing/2014/main" id="{1D3D37AF-2EC9-43CF-B472-DF73D11B7CA5}"/>
              </a:ext>
            </a:extLst>
          </p:cNvPr>
          <p:cNvSpPr/>
          <p:nvPr/>
        </p:nvSpPr>
        <p:spPr>
          <a:xfrm>
            <a:off x="5157255" y="5838197"/>
            <a:ext cx="321407" cy="110278"/>
          </a:xfrm>
          <a:custGeom>
            <a:avLst/>
            <a:gdLst>
              <a:gd name="connsiteX0" fmla="*/ 0 w 65720"/>
              <a:gd name="connsiteY0" fmla="*/ 0 h 14225"/>
              <a:gd name="connsiteX1" fmla="*/ 65721 w 65720"/>
              <a:gd name="connsiteY1" fmla="*/ 0 h 14225"/>
            </a:gdLst>
            <a:ahLst/>
            <a:cxnLst>
              <a:cxn ang="0">
                <a:pos x="connsiteX0" y="connsiteY0"/>
              </a:cxn>
              <a:cxn ang="0">
                <a:pos x="connsiteX1" y="connsiteY1"/>
              </a:cxn>
            </a:cxnLst>
            <a:rect l="l" t="t" r="r" b="b"/>
            <a:pathLst>
              <a:path w="65720" h="14225">
                <a:moveTo>
                  <a:pt x="0" y="0"/>
                </a:moveTo>
                <a:lnTo>
                  <a:pt x="65721" y="0"/>
                </a:lnTo>
              </a:path>
            </a:pathLst>
          </a:custGeom>
          <a:ln w="11377" cap="flat">
            <a:solidFill>
              <a:schemeClr val="tx1"/>
            </a:solidFill>
            <a:prstDash val="solid"/>
            <a:miter/>
            <a:headEnd type="triangle" w="sm" len="sm"/>
            <a:tailEnd type="triangle" w="sm" len="sm"/>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175" name="TextBox 174">
            <a:extLst>
              <a:ext uri="{FF2B5EF4-FFF2-40B4-BE49-F238E27FC236}">
                <a16:creationId xmlns:a16="http://schemas.microsoft.com/office/drawing/2014/main" id="{FFE4B6CE-8151-4F36-A9C9-5242108D7A09}"/>
              </a:ext>
            </a:extLst>
          </p:cNvPr>
          <p:cNvSpPr txBox="1"/>
          <p:nvPr/>
        </p:nvSpPr>
        <p:spPr>
          <a:xfrm>
            <a:off x="6519694" y="5707762"/>
            <a:ext cx="1017258" cy="246221"/>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D6F1"/>
                </a:solidFill>
                <a:effectLst/>
                <a:uLnTx/>
                <a:uFillTx/>
                <a:latin typeface="Trebuchet MS" panose="020B0603020202020204"/>
                <a:ea typeface="+mn-ea"/>
                <a:cs typeface="Arial"/>
                <a:sym typeface="Arial"/>
                <a:rtl val="0"/>
              </a:rPr>
              <a:t>NIVO + RELA</a:t>
            </a:r>
          </a:p>
        </p:txBody>
      </p:sp>
      <p:sp>
        <p:nvSpPr>
          <p:cNvPr id="317" name="TextBox 316">
            <a:extLst>
              <a:ext uri="{FF2B5EF4-FFF2-40B4-BE49-F238E27FC236}">
                <a16:creationId xmlns:a16="http://schemas.microsoft.com/office/drawing/2014/main" id="{77336DBC-DEED-4991-8E84-07E945EC1824}"/>
              </a:ext>
            </a:extLst>
          </p:cNvPr>
          <p:cNvSpPr txBox="1"/>
          <p:nvPr/>
        </p:nvSpPr>
        <p:spPr>
          <a:xfrm>
            <a:off x="1803220" y="987826"/>
            <a:ext cx="2549217" cy="338554"/>
          </a:xfrm>
          <a:prstGeom prst="rect">
            <a:avLst/>
          </a:prstGeom>
          <a:noFill/>
        </p:spPr>
        <p:txBody>
          <a:bodyPr wrap="square">
            <a:spAutoFit/>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r>
              <a:rPr kumimoji="0" lang="en-GB" sz="1600" b="1" i="0" u="none" strike="noStrike" kern="1200" cap="none" spc="0" normalizeH="0" baseline="0" noProof="0" dirty="0">
                <a:ln>
                  <a:noFill/>
                </a:ln>
                <a:solidFill>
                  <a:srgbClr val="595454"/>
                </a:solidFill>
                <a:effectLst/>
                <a:uLnTx/>
                <a:uFillTx/>
                <a:latin typeface="Trebuchet MS" panose="020B0603020202020204"/>
                <a:ea typeface="+mn-ea"/>
                <a:cs typeface="+mn-cs"/>
              </a:rPr>
              <a:t>PFS by BICR</a:t>
            </a:r>
          </a:p>
        </p:txBody>
      </p:sp>
      <p:sp>
        <p:nvSpPr>
          <p:cNvPr id="318" name="TextBox 317">
            <a:extLst>
              <a:ext uri="{FF2B5EF4-FFF2-40B4-BE49-F238E27FC236}">
                <a16:creationId xmlns:a16="http://schemas.microsoft.com/office/drawing/2014/main" id="{31D31EB4-34A1-413C-A80E-8B658426E628}"/>
              </a:ext>
            </a:extLst>
          </p:cNvPr>
          <p:cNvSpPr txBox="1"/>
          <p:nvPr/>
        </p:nvSpPr>
        <p:spPr>
          <a:xfrm>
            <a:off x="6666375" y="985760"/>
            <a:ext cx="838864" cy="338554"/>
          </a:xfrm>
          <a:prstGeom prst="rect">
            <a:avLst/>
          </a:prstGeom>
          <a:noFill/>
        </p:spPr>
        <p:txBody>
          <a:bodyPr wrap="square">
            <a:spAutoFit/>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r>
              <a:rPr kumimoji="0" lang="en-GB" sz="1600" b="1" i="0" u="none" strike="noStrike" kern="1200" cap="none" spc="0" normalizeH="0" baseline="0" noProof="0" dirty="0">
                <a:ln>
                  <a:noFill/>
                </a:ln>
                <a:solidFill>
                  <a:srgbClr val="595454"/>
                </a:solidFill>
                <a:effectLst/>
                <a:uLnTx/>
                <a:uFillTx/>
                <a:latin typeface="Trebuchet MS" panose="020B0603020202020204"/>
                <a:ea typeface="+mn-ea"/>
                <a:cs typeface="+mn-cs"/>
              </a:rPr>
              <a:t>OS</a:t>
            </a:r>
          </a:p>
        </p:txBody>
      </p:sp>
      <p:sp>
        <p:nvSpPr>
          <p:cNvPr id="320" name="TextBox 319">
            <a:extLst>
              <a:ext uri="{FF2B5EF4-FFF2-40B4-BE49-F238E27FC236}">
                <a16:creationId xmlns:a16="http://schemas.microsoft.com/office/drawing/2014/main" id="{AD558076-D9EE-4D70-B796-4F4A3A0FD2FD}"/>
              </a:ext>
            </a:extLst>
          </p:cNvPr>
          <p:cNvSpPr txBox="1"/>
          <p:nvPr/>
        </p:nvSpPr>
        <p:spPr>
          <a:xfrm>
            <a:off x="245918" y="5891279"/>
            <a:ext cx="11700164" cy="338554"/>
          </a:xfrm>
          <a:prstGeom prst="rect">
            <a:avLst/>
          </a:prstGeom>
          <a:noFill/>
        </p:spPr>
        <p:txBody>
          <a:bodyPr wrap="square" rtlCol="0">
            <a:spAutoFit/>
          </a:bodyPr>
          <a:lstStyle/>
          <a:p>
            <a:pPr marL="228600" marR="0" lvl="0" indent="-228600" algn="l" defTabSz="1219170" rtl="0" eaLnBrk="1" fontAlgn="auto" latinLnBrk="0" hangingPunct="1">
              <a:lnSpc>
                <a:spcPct val="100000"/>
              </a:lnSpc>
              <a:spcBef>
                <a:spcPts val="600"/>
              </a:spcBef>
              <a:spcAft>
                <a:spcPts val="600"/>
              </a:spcAft>
              <a:buClr>
                <a:srgbClr val="595454"/>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95454"/>
                </a:solidFill>
                <a:effectLst/>
                <a:uLnTx/>
                <a:uFillTx/>
                <a:latin typeface="Trebuchet MS" panose="020B0603020202020204"/>
                <a:ea typeface="+mn-ea"/>
                <a:cs typeface="+mn-cs"/>
              </a:rPr>
              <a:t>PFS, OS, and ORR favored NIVO + RELA over NIVO regardless of LAG-3 and PD-L1 expression (stratification factors)</a:t>
            </a:r>
          </a:p>
        </p:txBody>
      </p:sp>
      <p:sp>
        <p:nvSpPr>
          <p:cNvPr id="187" name="Freeform: Shape 186">
            <a:extLst>
              <a:ext uri="{FF2B5EF4-FFF2-40B4-BE49-F238E27FC236}">
                <a16:creationId xmlns:a16="http://schemas.microsoft.com/office/drawing/2014/main" id="{A05A9C2C-521C-4611-AC52-F83ED15BC651}"/>
              </a:ext>
            </a:extLst>
          </p:cNvPr>
          <p:cNvSpPr/>
          <p:nvPr/>
        </p:nvSpPr>
        <p:spPr>
          <a:xfrm>
            <a:off x="7681890" y="1924050"/>
            <a:ext cx="0" cy="3568948"/>
          </a:xfrm>
          <a:custGeom>
            <a:avLst/>
            <a:gdLst>
              <a:gd name="connsiteX0" fmla="*/ 0 w 14225"/>
              <a:gd name="connsiteY0" fmla="*/ 0 h 2900668"/>
              <a:gd name="connsiteX1" fmla="*/ 0 w 14225"/>
              <a:gd name="connsiteY1" fmla="*/ 2900669 h 2900668"/>
            </a:gdLst>
            <a:ahLst/>
            <a:cxnLst>
              <a:cxn ang="0">
                <a:pos x="connsiteX0" y="connsiteY0"/>
              </a:cxn>
              <a:cxn ang="0">
                <a:pos x="connsiteX1" y="connsiteY1"/>
              </a:cxn>
            </a:cxnLst>
            <a:rect l="l" t="t" r="r" b="b"/>
            <a:pathLst>
              <a:path w="14225" h="2900668">
                <a:moveTo>
                  <a:pt x="0" y="0"/>
                </a:moveTo>
                <a:lnTo>
                  <a:pt x="0" y="2900669"/>
                </a:lnTo>
              </a:path>
            </a:pathLst>
          </a:custGeom>
          <a:ln w="9525" cap="flat">
            <a:solidFill>
              <a:srgbClr val="595454"/>
            </a:solidFill>
            <a:prstDash val="dash"/>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aphicFrame>
        <p:nvGraphicFramePr>
          <p:cNvPr id="188" name="Content Placeholder 3">
            <a:extLst>
              <a:ext uri="{FF2B5EF4-FFF2-40B4-BE49-F238E27FC236}">
                <a16:creationId xmlns:a16="http://schemas.microsoft.com/office/drawing/2014/main" id="{92FD3D6D-FE81-4E7A-AD39-09464AD5806E}"/>
              </a:ext>
            </a:extLst>
          </p:cNvPr>
          <p:cNvGraphicFramePr>
            <a:graphicFrameLocks/>
          </p:cNvGraphicFramePr>
          <p:nvPr/>
        </p:nvGraphicFramePr>
        <p:xfrm>
          <a:off x="6590522" y="1341120"/>
          <a:ext cx="1779038" cy="25355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5" name="Content Placeholder 3">
            <a:extLst>
              <a:ext uri="{FF2B5EF4-FFF2-40B4-BE49-F238E27FC236}">
                <a16:creationId xmlns:a16="http://schemas.microsoft.com/office/drawing/2014/main" id="{8CDABA59-5C18-4522-85EA-CD518CB7E5A1}"/>
              </a:ext>
            </a:extLst>
          </p:cNvPr>
          <p:cNvGraphicFramePr>
            <a:graphicFrameLocks/>
          </p:cNvGraphicFramePr>
          <p:nvPr/>
        </p:nvGraphicFramePr>
        <p:xfrm>
          <a:off x="4350699" y="3674901"/>
          <a:ext cx="1451256" cy="2751821"/>
        </p:xfrm>
        <a:graphic>
          <a:graphicData uri="http://schemas.openxmlformats.org/drawingml/2006/chart">
            <c:chart xmlns:c="http://schemas.openxmlformats.org/drawingml/2006/chart" xmlns:r="http://schemas.openxmlformats.org/officeDocument/2006/relationships" r:id="rId6"/>
          </a:graphicData>
        </a:graphic>
      </p:graphicFrame>
      <p:cxnSp>
        <p:nvCxnSpPr>
          <p:cNvPr id="7" name="Straight Connector 6">
            <a:extLst>
              <a:ext uri="{FF2B5EF4-FFF2-40B4-BE49-F238E27FC236}">
                <a16:creationId xmlns:a16="http://schemas.microsoft.com/office/drawing/2014/main" id="{5A7837BD-B90B-4A72-AAF5-AC94A8EE219D}"/>
              </a:ext>
            </a:extLst>
          </p:cNvPr>
          <p:cNvCxnSpPr/>
          <p:nvPr/>
        </p:nvCxnSpPr>
        <p:spPr>
          <a:xfrm>
            <a:off x="5038297" y="3851820"/>
            <a:ext cx="42062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A55AC7E-CF12-475A-B64B-B43347973CF6}"/>
              </a:ext>
            </a:extLst>
          </p:cNvPr>
          <p:cNvSpPr/>
          <p:nvPr/>
        </p:nvSpPr>
        <p:spPr>
          <a:xfrm>
            <a:off x="5179219" y="3805213"/>
            <a:ext cx="88106" cy="88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37" name="Straight Connector 36">
            <a:extLst>
              <a:ext uri="{FF2B5EF4-FFF2-40B4-BE49-F238E27FC236}">
                <a16:creationId xmlns:a16="http://schemas.microsoft.com/office/drawing/2014/main" id="{4E0AE634-C548-4168-950E-E3B3AD9F1005}"/>
              </a:ext>
            </a:extLst>
          </p:cNvPr>
          <p:cNvCxnSpPr>
            <a:cxnSpLocks/>
          </p:cNvCxnSpPr>
          <p:nvPr/>
        </p:nvCxnSpPr>
        <p:spPr>
          <a:xfrm>
            <a:off x="7312819" y="3851820"/>
            <a:ext cx="5376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DBB03E46-BEB6-44EE-BF81-5970965CBC2F}"/>
              </a:ext>
            </a:extLst>
          </p:cNvPr>
          <p:cNvSpPr/>
          <p:nvPr/>
        </p:nvSpPr>
        <p:spPr>
          <a:xfrm>
            <a:off x="7480272" y="3791241"/>
            <a:ext cx="100584" cy="1005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5" name="Straight Connector 4">
            <a:extLst>
              <a:ext uri="{FF2B5EF4-FFF2-40B4-BE49-F238E27FC236}">
                <a16:creationId xmlns:a16="http://schemas.microsoft.com/office/drawing/2014/main" id="{393CE96A-619B-D625-51D6-A48507AA6B0F}"/>
              </a:ext>
            </a:extLst>
          </p:cNvPr>
          <p:cNvCxnSpPr/>
          <p:nvPr/>
        </p:nvCxnSpPr>
        <p:spPr>
          <a:xfrm>
            <a:off x="9310688" y="2371725"/>
            <a:ext cx="952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13">
            <a:extLst>
              <a:ext uri="{FF2B5EF4-FFF2-40B4-BE49-F238E27FC236}">
                <a16:creationId xmlns:a16="http://schemas.microsoft.com/office/drawing/2014/main" id="{C96679C4-5B07-E231-99F4-2245DD079542}"/>
              </a:ext>
            </a:extLst>
          </p:cNvPr>
          <p:cNvSpPr>
            <a:spLocks noGrp="1"/>
          </p:cNvSpPr>
          <p:nvPr>
            <p:ph type="ftr" sz="quarter" idx="3"/>
          </p:nvPr>
        </p:nvSpPr>
        <p:spPr/>
        <p:txBody>
          <a:bodyPr/>
          <a:lstStyle/>
          <a:p>
            <a:r>
              <a:rPr lang="en-US" dirty="0"/>
              <a:t>Exploratory/descriptive analyses. DBL date: October 28, 2021. Median follow-up: 19.3 mo.</a:t>
            </a:r>
          </a:p>
          <a:p>
            <a:r>
              <a:rPr lang="en-US" dirty="0"/>
              <a:t>ORR, overall response rate; OS, overall survival; PD-L1, programmed cell death ligand 1; PFS, progression-free survival.
</a:t>
            </a:r>
            <a:r>
              <a:rPr lang="en-US" dirty="0" err="1"/>
              <a:t>Tawbi</a:t>
            </a:r>
            <a:r>
              <a:rPr lang="en-US" dirty="0"/>
              <a:t> HA, et al. </a:t>
            </a:r>
            <a:r>
              <a:rPr lang="en-US" i="1" dirty="0"/>
              <a:t>ASCO</a:t>
            </a:r>
            <a:r>
              <a:rPr lang="en-US" dirty="0"/>
              <a:t>. 2023. Abstract 9502.</a:t>
            </a:r>
          </a:p>
        </p:txBody>
      </p:sp>
      <p:graphicFrame>
        <p:nvGraphicFramePr>
          <p:cNvPr id="2" name="Table 5">
            <a:extLst>
              <a:ext uri="{FF2B5EF4-FFF2-40B4-BE49-F238E27FC236}">
                <a16:creationId xmlns:a16="http://schemas.microsoft.com/office/drawing/2014/main" id="{9F3042FC-0EDE-9F57-5729-4686E0005F95}"/>
              </a:ext>
            </a:extLst>
          </p:cNvPr>
          <p:cNvGraphicFramePr>
            <a:graphicFrameLocks noGrp="1"/>
          </p:cNvGraphicFramePr>
          <p:nvPr/>
        </p:nvGraphicFramePr>
        <p:xfrm>
          <a:off x="9372600" y="1347965"/>
          <a:ext cx="2474664" cy="3923525"/>
        </p:xfrm>
        <a:graphic>
          <a:graphicData uri="http://schemas.openxmlformats.org/drawingml/2006/table">
            <a:tbl>
              <a:tblPr firstRow="1" bandRow="1">
                <a:tableStyleId>{5C22544A-7EE6-4342-B048-85BDC9FD1C3A}</a:tableStyleId>
              </a:tblPr>
              <a:tblGrid>
                <a:gridCol w="1230636">
                  <a:extLst>
                    <a:ext uri="{9D8B030D-6E8A-4147-A177-3AD203B41FA5}">
                      <a16:colId xmlns:a16="http://schemas.microsoft.com/office/drawing/2014/main" val="459603370"/>
                    </a:ext>
                  </a:extLst>
                </a:gridCol>
                <a:gridCol w="1244028">
                  <a:extLst>
                    <a:ext uri="{9D8B030D-6E8A-4147-A177-3AD203B41FA5}">
                      <a16:colId xmlns:a16="http://schemas.microsoft.com/office/drawing/2014/main" val="3131238128"/>
                    </a:ext>
                  </a:extLst>
                </a:gridCol>
              </a:tblGrid>
              <a:tr h="709200">
                <a:tc>
                  <a:txBody>
                    <a:bodyPr/>
                    <a:lstStyle/>
                    <a:p>
                      <a:pPr algn="ctr">
                        <a:spcBef>
                          <a:spcPts val="300"/>
                        </a:spcBef>
                        <a:spcAft>
                          <a:spcPts val="300"/>
                        </a:spcAft>
                      </a:pPr>
                      <a:r>
                        <a:rPr lang="en-GB" sz="1050" b="1" dirty="0">
                          <a:solidFill>
                            <a:schemeClr val="bg1"/>
                          </a:solidFill>
                        </a:rPr>
                        <a:t>Unweighted ORR difference</a:t>
                      </a:r>
                      <a:br>
                        <a:rPr lang="en-GB" sz="1050" b="1" dirty="0">
                          <a:solidFill>
                            <a:schemeClr val="bg1"/>
                          </a:solidFill>
                        </a:rPr>
                      </a:br>
                      <a:r>
                        <a:rPr lang="en-GB" sz="1050" b="1" dirty="0">
                          <a:solidFill>
                            <a:schemeClr val="bg1"/>
                          </a:solidFill>
                        </a:rPr>
                        <a:t>(95% CI)</a:t>
                      </a:r>
                    </a:p>
                  </a:txBody>
                  <a:tcPr marL="36000" marR="36000" marT="7200" marB="5400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spcBef>
                          <a:spcPts val="300"/>
                        </a:spcBef>
                        <a:spcAft>
                          <a:spcPts val="300"/>
                        </a:spcAft>
                      </a:pPr>
                      <a:endParaRPr lang="en-GB" sz="1050" b="1" dirty="0">
                        <a:solidFill>
                          <a:schemeClr val="bg1"/>
                        </a:solidFill>
                      </a:endParaRPr>
                    </a:p>
                  </a:txBody>
                  <a:tcPr marL="36000" marR="36000" marT="7200" marB="5400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15534452"/>
                  </a:ext>
                </a:extLst>
              </a:tr>
              <a:tr h="315883">
                <a:tc>
                  <a:txBody>
                    <a:bodyPr/>
                    <a:lstStyle/>
                    <a:p>
                      <a:pPr algn="ctr"/>
                      <a:r>
                        <a:rPr lang="en-GB" sz="1000" dirty="0"/>
                        <a:t>10.5 (3.4–17.5)</a:t>
                      </a: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93136278"/>
                  </a:ext>
                </a:extLst>
              </a:tr>
              <a:tr h="315883">
                <a:tc>
                  <a:txBody>
                    <a:bodyPr/>
                    <a:lstStyle/>
                    <a:p>
                      <a:pPr algn="ctr"/>
                      <a:r>
                        <a:rPr lang="en-GB" sz="1000" dirty="0"/>
                        <a:t>11.7 (3.4–19.8)</a:t>
                      </a:r>
                    </a:p>
                  </a:txBody>
                  <a:tcPr marL="36000" marR="36000" marT="360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tc>
                  <a:txBody>
                    <a:bodyPr/>
                    <a:lstStyle/>
                    <a:p>
                      <a:pPr algn="ctr"/>
                      <a:endParaRPr lang="en-GB" sz="1000" dirty="0"/>
                    </a:p>
                  </a:txBody>
                  <a:tcPr marL="36000" marR="36000" marT="360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extLst>
                  <a:ext uri="{0D108BD9-81ED-4DB2-BD59-A6C34878D82A}">
                    <a16:rowId xmlns:a16="http://schemas.microsoft.com/office/drawing/2014/main" val="2859861063"/>
                  </a:ext>
                </a:extLst>
              </a:tr>
              <a:tr h="315883">
                <a:tc>
                  <a:txBody>
                    <a:bodyPr/>
                    <a:lstStyle/>
                    <a:p>
                      <a:pPr algn="ctr"/>
                      <a:r>
                        <a:rPr lang="en-GB" sz="1000" dirty="0"/>
                        <a:t>6.6 (-6.5 to 19.5)</a:t>
                      </a:r>
                    </a:p>
                  </a:txBody>
                  <a:tcPr marL="36000" marR="36000" marT="360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GB" sz="1000" dirty="0"/>
                    </a:p>
                  </a:txBody>
                  <a:tcPr marL="36000" marR="36000" marT="360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18023653"/>
                  </a:ext>
                </a:extLst>
              </a:tr>
              <a:tr h="315883">
                <a:tc>
                  <a:txBody>
                    <a:bodyPr/>
                    <a:lstStyle/>
                    <a:p>
                      <a:pPr algn="ctr"/>
                      <a:r>
                        <a:rPr lang="en-GB" sz="1000" dirty="0"/>
                        <a:t>7.8 (-3.6 to 19.0)</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000" dirty="0"/>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18047400"/>
                  </a:ext>
                </a:extLst>
              </a:tr>
              <a:tr h="315883">
                <a:tc>
                  <a:txBody>
                    <a:bodyPr/>
                    <a:lstStyle/>
                    <a:p>
                      <a:pPr algn="ctr"/>
                      <a:r>
                        <a:rPr lang="en-GB" sz="1000" dirty="0"/>
                        <a:t>12.3 (3.5–20.8)</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GB" sz="1000" dirty="0"/>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52115738"/>
                  </a:ext>
                </a:extLst>
              </a:tr>
              <a:tr h="402336">
                <a:tc>
                  <a:txBody>
                    <a:bodyPr/>
                    <a:lstStyle/>
                    <a:p>
                      <a:pPr algn="ctr"/>
                      <a:r>
                        <a:rPr lang="en-GB" sz="1000" dirty="0"/>
                        <a:t>10.2 (-1.6 to 21.6)</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770598"/>
                  </a:ext>
                </a:extLst>
              </a:tr>
              <a:tr h="363894">
                <a:tc>
                  <a:txBody>
                    <a:bodyPr/>
                    <a:lstStyle/>
                    <a:p>
                      <a:pPr algn="ctr"/>
                      <a:r>
                        <a:rPr lang="en-GB" sz="1000" dirty="0"/>
                        <a:t>Not calculated</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4825448"/>
                  </a:ext>
                </a:extLst>
              </a:tr>
              <a:tr h="4343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14.0 (2.6–24.8)</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837414"/>
                  </a:ext>
                </a:extLst>
              </a:tr>
              <a:tr h="434340">
                <a:tc>
                  <a:txBody>
                    <a:bodyPr/>
                    <a:lstStyle/>
                    <a:p>
                      <a:pPr algn="ctr"/>
                      <a:r>
                        <a:rPr lang="en-GB" sz="1000" dirty="0"/>
                        <a:t>9.0 (-4.7 to 22.4)</a:t>
                      </a:r>
                    </a:p>
                  </a:txBody>
                  <a:tcPr marL="36000" marR="36000" marT="36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83838"/>
                  </a:ext>
                </a:extLst>
              </a:tr>
            </a:tbl>
          </a:graphicData>
        </a:graphic>
      </p:graphicFrame>
      <p:graphicFrame>
        <p:nvGraphicFramePr>
          <p:cNvPr id="6" name="Content Placeholder 3">
            <a:extLst>
              <a:ext uri="{FF2B5EF4-FFF2-40B4-BE49-F238E27FC236}">
                <a16:creationId xmlns:a16="http://schemas.microsoft.com/office/drawing/2014/main" id="{B8C61087-A1A4-F612-A618-CECDB2F67057}"/>
              </a:ext>
            </a:extLst>
          </p:cNvPr>
          <p:cNvGraphicFramePr>
            <a:graphicFrameLocks/>
          </p:cNvGraphicFramePr>
          <p:nvPr/>
        </p:nvGraphicFramePr>
        <p:xfrm>
          <a:off x="10316741" y="1322070"/>
          <a:ext cx="1779037" cy="253555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 8">
            <a:extLst>
              <a:ext uri="{FF2B5EF4-FFF2-40B4-BE49-F238E27FC236}">
                <a16:creationId xmlns:a16="http://schemas.microsoft.com/office/drawing/2014/main" id="{1D9B46DA-30FC-0878-922C-B9C907033D6E}"/>
              </a:ext>
            </a:extLst>
          </p:cNvPr>
          <p:cNvGraphicFramePr>
            <a:graphicFrameLocks noGrp="1"/>
          </p:cNvGraphicFramePr>
          <p:nvPr>
            <p:extLst>
              <p:ext uri="{D42A27DB-BD31-4B8C-83A1-F6EECF244321}">
                <p14:modId xmlns:p14="http://schemas.microsoft.com/office/powerpoint/2010/main" val="1183251815"/>
              </p:ext>
            </p:extLst>
          </p:nvPr>
        </p:nvGraphicFramePr>
        <p:xfrm>
          <a:off x="8364536" y="1221447"/>
          <a:ext cx="1008064" cy="4050043"/>
        </p:xfrm>
        <a:graphic>
          <a:graphicData uri="http://schemas.openxmlformats.org/drawingml/2006/table">
            <a:tbl>
              <a:tblPr firstRow="1" bandRow="1">
                <a:tableStyleId>{5C22544A-7EE6-4342-B048-85BDC9FD1C3A}</a:tableStyleId>
              </a:tblPr>
              <a:tblGrid>
                <a:gridCol w="504032">
                  <a:extLst>
                    <a:ext uri="{9D8B030D-6E8A-4147-A177-3AD203B41FA5}">
                      <a16:colId xmlns:a16="http://schemas.microsoft.com/office/drawing/2014/main" val="440797675"/>
                    </a:ext>
                  </a:extLst>
                </a:gridCol>
                <a:gridCol w="504032">
                  <a:extLst>
                    <a:ext uri="{9D8B030D-6E8A-4147-A177-3AD203B41FA5}">
                      <a16:colId xmlns:a16="http://schemas.microsoft.com/office/drawing/2014/main" val="3174818187"/>
                    </a:ext>
                  </a:extLst>
                </a:gridCol>
              </a:tblGrid>
              <a:tr h="507189">
                <a:tc>
                  <a:txBody>
                    <a:bodyPr/>
                    <a:lstStyle/>
                    <a:p>
                      <a:pPr algn="ctr">
                        <a:spcBef>
                          <a:spcPts val="300"/>
                        </a:spcBef>
                        <a:spcAft>
                          <a:spcPts val="300"/>
                        </a:spcAft>
                      </a:pPr>
                      <a:r>
                        <a:rPr lang="en-GB" sz="1050" b="1" dirty="0">
                          <a:solidFill>
                            <a:schemeClr val="tx1"/>
                          </a:solidFill>
                        </a:rPr>
                        <a:t>NIVO + RELA</a:t>
                      </a:r>
                    </a:p>
                  </a:txBody>
                  <a:tcPr marL="36000" marR="36000" marT="72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r>
                        <a:rPr lang="en-GB" sz="1050" b="1" dirty="0">
                          <a:solidFill>
                            <a:schemeClr val="bg1"/>
                          </a:solidFill>
                        </a:rPr>
                        <a:t>NIVO</a:t>
                      </a:r>
                      <a:endParaRPr lang="en-GB" sz="1050" b="1" dirty="0">
                        <a:solidFill>
                          <a:schemeClr val="tx1"/>
                        </a:solidFill>
                      </a:endParaRPr>
                    </a:p>
                  </a:txBody>
                  <a:tcPr marL="36000" marR="36000" marT="720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DCE9B"/>
                    </a:solidFill>
                  </a:tcPr>
                </a:tc>
                <a:extLst>
                  <a:ext uri="{0D108BD9-81ED-4DB2-BD59-A6C34878D82A}">
                    <a16:rowId xmlns:a16="http://schemas.microsoft.com/office/drawing/2014/main" val="1944166882"/>
                  </a:ext>
                </a:extLst>
              </a:tr>
              <a:tr h="348429">
                <a:tc gridSpan="2">
                  <a:txBody>
                    <a:bodyPr/>
                    <a:lstStyle/>
                    <a:p>
                      <a:pPr algn="ctr">
                        <a:spcBef>
                          <a:spcPts val="300"/>
                        </a:spcBef>
                        <a:spcAft>
                          <a:spcPts val="300"/>
                        </a:spcAft>
                      </a:pPr>
                      <a:r>
                        <a:rPr lang="en-GB" sz="1050" b="1" dirty="0">
                          <a:solidFill>
                            <a:schemeClr val="bg1"/>
                          </a:solidFill>
                        </a:rPr>
                        <a:t>ORR, %</a:t>
                      </a:r>
                    </a:p>
                  </a:txBody>
                  <a:tcPr marL="36000" marR="36000" marT="7200" marB="5400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hMerge="1">
                  <a:txBody>
                    <a:bodyPr/>
                    <a:lstStyle/>
                    <a:p>
                      <a:pPr algn="ctr">
                        <a:spcBef>
                          <a:spcPts val="300"/>
                        </a:spcBef>
                        <a:spcAft>
                          <a:spcPts val="300"/>
                        </a:spcAft>
                      </a:pPr>
                      <a:endParaRPr lang="en-GB" sz="1300" b="1" dirty="0">
                        <a:solidFill>
                          <a:schemeClr val="bg1"/>
                        </a:solidFill>
                      </a:endParaRPr>
                    </a:p>
                  </a:txBody>
                  <a:tcPr marT="7200" marB="54000" anchor="b">
                    <a:lnL w="381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2897085"/>
                  </a:ext>
                </a:extLst>
              </a:tr>
              <a:tr h="314005">
                <a:tc>
                  <a:txBody>
                    <a:bodyPr/>
                    <a:lstStyle/>
                    <a:p>
                      <a:pPr algn="ctr"/>
                      <a:r>
                        <a:rPr lang="en-GB" sz="1000" dirty="0"/>
                        <a:t>43.1</a:t>
                      </a: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noFill/>
                  </a:tcPr>
                </a:tc>
                <a:tc>
                  <a:txBody>
                    <a:bodyPr/>
                    <a:lstStyle/>
                    <a:p>
                      <a:pPr algn="ctr"/>
                      <a:r>
                        <a:rPr lang="en-GB" sz="1000" dirty="0"/>
                        <a:t>32.6</a:t>
                      </a: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70560469"/>
                  </a:ext>
                </a:extLst>
              </a:tr>
              <a:tr h="314005">
                <a:tc>
                  <a:txBody>
                    <a:bodyPr/>
                    <a:lstStyle/>
                    <a:p>
                      <a:pPr algn="ctr"/>
                      <a:r>
                        <a:rPr lang="en-GB" sz="1000" dirty="0"/>
                        <a:t>47.0</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tc>
                  <a:txBody>
                    <a:bodyPr/>
                    <a:lstStyle/>
                    <a:p>
                      <a:pPr algn="ctr"/>
                      <a:r>
                        <a:rPr lang="en-GB" sz="1000" dirty="0"/>
                        <a:t>35.3</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extLst>
                  <a:ext uri="{0D108BD9-81ED-4DB2-BD59-A6C34878D82A}">
                    <a16:rowId xmlns:a16="http://schemas.microsoft.com/office/drawing/2014/main" val="3724108163"/>
                  </a:ext>
                </a:extLst>
              </a:tr>
              <a:tr h="314005">
                <a:tc>
                  <a:txBody>
                    <a:bodyPr/>
                    <a:lstStyle/>
                    <a:p>
                      <a:pPr algn="ctr"/>
                      <a:r>
                        <a:rPr lang="en-GB" sz="1000" dirty="0"/>
                        <a:t>31.0</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GB" sz="1000" dirty="0"/>
                        <a:t>24.4</a:t>
                      </a:r>
                    </a:p>
                  </a:txBody>
                  <a:tcPr marL="36000" marR="36000" marT="36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8627798"/>
                  </a:ext>
                </a:extLst>
              </a:tr>
              <a:tr h="314005">
                <a:tc>
                  <a:txBody>
                    <a:bodyPr/>
                    <a:lstStyle/>
                    <a:p>
                      <a:pPr algn="ctr"/>
                      <a:r>
                        <a:rPr lang="en-GB" sz="1000" dirty="0"/>
                        <a:t>52.7</a:t>
                      </a:r>
                    </a:p>
                  </a:txBody>
                  <a:tcPr marL="36000" marR="36000" marT="360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000" dirty="0"/>
                        <a:t>44.9</a:t>
                      </a:r>
                    </a:p>
                  </a:txBody>
                  <a:tcPr marL="36000" marR="36000" marT="360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34178675"/>
                  </a:ext>
                </a:extLst>
              </a:tr>
              <a:tr h="314005">
                <a:tc>
                  <a:txBody>
                    <a:bodyPr/>
                    <a:lstStyle/>
                    <a:p>
                      <a:pPr algn="ctr"/>
                      <a:r>
                        <a:rPr lang="en-GB" sz="1000" dirty="0"/>
                        <a:t>36.4</a:t>
                      </a:r>
                    </a:p>
                  </a:txBody>
                  <a:tcPr marL="36000" marR="36000" marT="360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GB" sz="1000" dirty="0"/>
                        <a:t>24.1</a:t>
                      </a:r>
                    </a:p>
                  </a:txBody>
                  <a:tcPr marL="36000" marR="36000" marT="360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55007753"/>
                  </a:ext>
                </a:extLst>
              </a:tr>
              <a:tr h="398632">
                <a:tc>
                  <a:txBody>
                    <a:bodyPr/>
                    <a:lstStyle/>
                    <a:p>
                      <a:pPr algn="ctr"/>
                      <a:r>
                        <a:rPr lang="en-GB" sz="1000" dirty="0"/>
                        <a:t>54.5</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44.3</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7602076"/>
                  </a:ext>
                </a:extLst>
              </a:tr>
              <a:tr h="361730">
                <a:tc>
                  <a:txBody>
                    <a:bodyPr/>
                    <a:lstStyle/>
                    <a:p>
                      <a:pPr algn="ctr"/>
                      <a:r>
                        <a:rPr lang="en-GB" sz="1000" dirty="0"/>
                        <a:t>33.3</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57.1</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6214029"/>
                  </a:ext>
                </a:extLst>
              </a:tr>
              <a:tr h="432019">
                <a:tc>
                  <a:txBody>
                    <a:bodyPr/>
                    <a:lstStyle/>
                    <a:p>
                      <a:pPr algn="ctr"/>
                      <a:r>
                        <a:rPr lang="en-GB" sz="1000" dirty="0"/>
                        <a:t>39.6</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25.6</a:t>
                      </a: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390624"/>
                  </a:ext>
                </a:extLst>
              </a:tr>
              <a:tr h="432019">
                <a:tc>
                  <a:txBody>
                    <a:bodyPr/>
                    <a:lstStyle/>
                    <a:p>
                      <a:pPr algn="ctr"/>
                      <a:r>
                        <a:rPr lang="en-GB" sz="1000" dirty="0"/>
                        <a:t>30.7</a:t>
                      </a:r>
                    </a:p>
                  </a:txBody>
                  <a:tcPr marL="36000" marR="36000" marT="36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21.7</a:t>
                      </a:r>
                    </a:p>
                  </a:txBody>
                  <a:tcPr marL="36000" marR="36000" marT="36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074356"/>
                  </a:ext>
                </a:extLst>
              </a:tr>
            </a:tbl>
          </a:graphicData>
        </a:graphic>
      </p:graphicFrame>
      <p:sp>
        <p:nvSpPr>
          <p:cNvPr id="10" name="Freeform: Shape 190">
            <a:extLst>
              <a:ext uri="{FF2B5EF4-FFF2-40B4-BE49-F238E27FC236}">
                <a16:creationId xmlns:a16="http://schemas.microsoft.com/office/drawing/2014/main" id="{43B9A435-755E-D4A3-D708-6515C11985EE}"/>
              </a:ext>
            </a:extLst>
          </p:cNvPr>
          <p:cNvSpPr/>
          <p:nvPr/>
        </p:nvSpPr>
        <p:spPr>
          <a:xfrm>
            <a:off x="11211438" y="1924050"/>
            <a:ext cx="0" cy="3568948"/>
          </a:xfrm>
          <a:custGeom>
            <a:avLst/>
            <a:gdLst>
              <a:gd name="connsiteX0" fmla="*/ 0 w 14225"/>
              <a:gd name="connsiteY0" fmla="*/ 0 h 2900668"/>
              <a:gd name="connsiteX1" fmla="*/ 0 w 14225"/>
              <a:gd name="connsiteY1" fmla="*/ 2900669 h 2900668"/>
            </a:gdLst>
            <a:ahLst/>
            <a:cxnLst>
              <a:cxn ang="0">
                <a:pos x="connsiteX0" y="connsiteY0"/>
              </a:cxn>
              <a:cxn ang="0">
                <a:pos x="connsiteX1" y="connsiteY1"/>
              </a:cxn>
            </a:cxnLst>
            <a:rect l="l" t="t" r="r" b="b"/>
            <a:pathLst>
              <a:path w="14225" h="2900668">
                <a:moveTo>
                  <a:pt x="0" y="0"/>
                </a:moveTo>
                <a:lnTo>
                  <a:pt x="0" y="2900669"/>
                </a:lnTo>
              </a:path>
            </a:pathLst>
          </a:custGeom>
          <a:ln w="9525" cap="flat">
            <a:solidFill>
              <a:srgbClr val="595454"/>
            </a:solidFill>
            <a:prstDash val="dash"/>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cxnSp>
        <p:nvCxnSpPr>
          <p:cNvPr id="11" name="Straight Connector 10">
            <a:extLst>
              <a:ext uri="{FF2B5EF4-FFF2-40B4-BE49-F238E27FC236}">
                <a16:creationId xmlns:a16="http://schemas.microsoft.com/office/drawing/2014/main" id="{A7BD20A6-6126-0D58-1D5D-A2A7B184E648}"/>
              </a:ext>
            </a:extLst>
          </p:cNvPr>
          <p:cNvCxnSpPr>
            <a:cxnSpLocks/>
          </p:cNvCxnSpPr>
          <p:nvPr/>
        </p:nvCxnSpPr>
        <p:spPr>
          <a:xfrm>
            <a:off x="10951369" y="3851820"/>
            <a:ext cx="27384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C75048B-A361-E5CF-2395-936D4E257A8E}"/>
              </a:ext>
            </a:extLst>
          </p:cNvPr>
          <p:cNvSpPr/>
          <p:nvPr/>
        </p:nvSpPr>
        <p:spPr>
          <a:xfrm>
            <a:off x="11045053" y="3805213"/>
            <a:ext cx="88106" cy="88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6F4F3F40-6ED7-9454-EC4D-5009B0F62993}"/>
              </a:ext>
            </a:extLst>
          </p:cNvPr>
          <p:cNvSpPr/>
          <p:nvPr/>
        </p:nvSpPr>
        <p:spPr>
          <a:xfrm>
            <a:off x="8368318" y="2996903"/>
            <a:ext cx="3478946" cy="355896"/>
          </a:xfrm>
          <a:prstGeom prst="rect">
            <a:avLst/>
          </a:prstGeom>
          <a:noFill/>
          <a:ln>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15" name="Straight Connector 14">
            <a:extLst>
              <a:ext uri="{FF2B5EF4-FFF2-40B4-BE49-F238E27FC236}">
                <a16:creationId xmlns:a16="http://schemas.microsoft.com/office/drawing/2014/main" id="{DC452611-248C-0888-65CA-C0CB5A14F7F8}"/>
              </a:ext>
            </a:extLst>
          </p:cNvPr>
          <p:cNvCxnSpPr/>
          <p:nvPr/>
        </p:nvCxnSpPr>
        <p:spPr>
          <a:xfrm>
            <a:off x="9310688" y="2371725"/>
            <a:ext cx="952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582CC70-C4C3-DAF9-93D2-5A486C4B0583}"/>
              </a:ext>
            </a:extLst>
          </p:cNvPr>
          <p:cNvSpPr/>
          <p:nvPr/>
        </p:nvSpPr>
        <p:spPr>
          <a:xfrm>
            <a:off x="8368318" y="3634640"/>
            <a:ext cx="3478946" cy="401009"/>
          </a:xfrm>
          <a:prstGeom prst="rect">
            <a:avLst/>
          </a:prstGeom>
          <a:noFill/>
          <a:ln>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7" name="Rectangle 16">
            <a:extLst>
              <a:ext uri="{FF2B5EF4-FFF2-40B4-BE49-F238E27FC236}">
                <a16:creationId xmlns:a16="http://schemas.microsoft.com/office/drawing/2014/main" id="{8971CEA9-B027-855A-1E1A-9ED3A3D22683}"/>
              </a:ext>
            </a:extLst>
          </p:cNvPr>
          <p:cNvSpPr/>
          <p:nvPr/>
        </p:nvSpPr>
        <p:spPr>
          <a:xfrm>
            <a:off x="8368318" y="4417883"/>
            <a:ext cx="3478946" cy="414000"/>
          </a:xfrm>
          <a:prstGeom prst="rect">
            <a:avLst/>
          </a:prstGeom>
          <a:noFill/>
          <a:ln>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8" name="Rectangle 17">
            <a:extLst>
              <a:ext uri="{FF2B5EF4-FFF2-40B4-BE49-F238E27FC236}">
                <a16:creationId xmlns:a16="http://schemas.microsoft.com/office/drawing/2014/main" id="{4824225C-16DB-0267-38E4-228773797DCE}"/>
              </a:ext>
            </a:extLst>
          </p:cNvPr>
          <p:cNvSpPr/>
          <p:nvPr/>
        </p:nvSpPr>
        <p:spPr>
          <a:xfrm>
            <a:off x="8368318" y="4825625"/>
            <a:ext cx="3478946" cy="401009"/>
          </a:xfrm>
          <a:prstGeom prst="rect">
            <a:avLst/>
          </a:prstGeom>
          <a:noFill/>
          <a:ln>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graphicFrame>
        <p:nvGraphicFramePr>
          <p:cNvPr id="19" name="Content Placeholder 3">
            <a:extLst>
              <a:ext uri="{FF2B5EF4-FFF2-40B4-BE49-F238E27FC236}">
                <a16:creationId xmlns:a16="http://schemas.microsoft.com/office/drawing/2014/main" id="{2676BD1E-5331-8518-4474-A2C83D2324EC}"/>
              </a:ext>
            </a:extLst>
          </p:cNvPr>
          <p:cNvGraphicFramePr>
            <a:graphicFrameLocks/>
          </p:cNvGraphicFramePr>
          <p:nvPr/>
        </p:nvGraphicFramePr>
        <p:xfrm>
          <a:off x="10314472" y="3674901"/>
          <a:ext cx="1779037" cy="2751821"/>
        </p:xfrm>
        <a:graphic>
          <a:graphicData uri="http://schemas.openxmlformats.org/drawingml/2006/chart">
            <c:chart xmlns:c="http://schemas.openxmlformats.org/drawingml/2006/chart" xmlns:r="http://schemas.openxmlformats.org/officeDocument/2006/relationships" r:id="rId8"/>
          </a:graphicData>
        </a:graphic>
      </p:graphicFrame>
      <p:sp>
        <p:nvSpPr>
          <p:cNvPr id="20" name="Rectangle 19">
            <a:extLst>
              <a:ext uri="{FF2B5EF4-FFF2-40B4-BE49-F238E27FC236}">
                <a16:creationId xmlns:a16="http://schemas.microsoft.com/office/drawing/2014/main" id="{AA4EDB1E-3F1B-74BE-B094-FD115E4A211D}"/>
              </a:ext>
            </a:extLst>
          </p:cNvPr>
          <p:cNvSpPr/>
          <p:nvPr/>
        </p:nvSpPr>
        <p:spPr>
          <a:xfrm>
            <a:off x="8352691" y="1151076"/>
            <a:ext cx="1019907" cy="94717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AEF053-5AF7-9E05-F285-051BD33C0C2F}"/>
              </a:ext>
            </a:extLst>
          </p:cNvPr>
          <p:cNvSpPr/>
          <p:nvPr/>
        </p:nvSpPr>
        <p:spPr>
          <a:xfrm>
            <a:off x="8859868" y="1347965"/>
            <a:ext cx="512729" cy="385163"/>
          </a:xfrm>
          <a:prstGeom prst="rect">
            <a:avLst/>
          </a:prstGeom>
          <a:solidFill>
            <a:srgbClr val="1CCE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40ACAD-B3C5-6115-88D9-2C756285DFD7}"/>
              </a:ext>
            </a:extLst>
          </p:cNvPr>
          <p:cNvSpPr/>
          <p:nvPr/>
        </p:nvSpPr>
        <p:spPr>
          <a:xfrm>
            <a:off x="8350076" y="1347965"/>
            <a:ext cx="509791" cy="429423"/>
          </a:xfrm>
          <a:prstGeom prst="rect">
            <a:avLst/>
          </a:prstGeom>
          <a:solidFill>
            <a:srgbClr val="F793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5D2589-FD7E-6D35-A5E1-4E2075667C30}"/>
              </a:ext>
            </a:extLst>
          </p:cNvPr>
          <p:cNvSpPr/>
          <p:nvPr/>
        </p:nvSpPr>
        <p:spPr>
          <a:xfrm>
            <a:off x="8350076" y="1733128"/>
            <a:ext cx="1022521" cy="323221"/>
          </a:xfrm>
          <a:prstGeom prst="rect">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3897AFE-CC91-24C8-F2EF-D96B2D876A2F}"/>
              </a:ext>
            </a:extLst>
          </p:cNvPr>
          <p:cNvSpPr txBox="1"/>
          <p:nvPr/>
        </p:nvSpPr>
        <p:spPr>
          <a:xfrm>
            <a:off x="7625195" y="1432300"/>
            <a:ext cx="2944429" cy="246221"/>
          </a:xfrm>
          <a:prstGeom prst="rect">
            <a:avLst/>
          </a:prstGeom>
          <a:noFill/>
        </p:spPr>
        <p:txBody>
          <a:bodyPr wrap="square">
            <a:spAutoFit/>
          </a:bodyPr>
          <a:lstStyle/>
          <a:p>
            <a:pPr algn="ctr"/>
            <a:r>
              <a:rPr lang="en-GB" sz="1000" b="1" dirty="0">
                <a:solidFill>
                  <a:schemeClr val="bg1"/>
                </a:solidFill>
              </a:rPr>
              <a:t>NIVO</a:t>
            </a:r>
          </a:p>
        </p:txBody>
      </p:sp>
      <p:sp>
        <p:nvSpPr>
          <p:cNvPr id="24" name="TextBox 23">
            <a:extLst>
              <a:ext uri="{FF2B5EF4-FFF2-40B4-BE49-F238E27FC236}">
                <a16:creationId xmlns:a16="http://schemas.microsoft.com/office/drawing/2014/main" id="{C6B283C9-177B-2E2C-E39C-5E8B1FEB88F3}"/>
              </a:ext>
            </a:extLst>
          </p:cNvPr>
          <p:cNvSpPr txBox="1"/>
          <p:nvPr/>
        </p:nvSpPr>
        <p:spPr>
          <a:xfrm>
            <a:off x="7126780" y="1343257"/>
            <a:ext cx="2944429" cy="400110"/>
          </a:xfrm>
          <a:prstGeom prst="rect">
            <a:avLst/>
          </a:prstGeom>
          <a:noFill/>
        </p:spPr>
        <p:txBody>
          <a:bodyPr wrap="square">
            <a:spAutoFit/>
          </a:bodyPr>
          <a:lstStyle/>
          <a:p>
            <a:pPr algn="ctr"/>
            <a:r>
              <a:rPr lang="en-GB" sz="1000" b="1" dirty="0">
                <a:solidFill>
                  <a:schemeClr val="tx1"/>
                </a:solidFill>
              </a:rPr>
              <a:t>NIVO +</a:t>
            </a:r>
          </a:p>
          <a:p>
            <a:pPr algn="ctr">
              <a:spcAft>
                <a:spcPts val="300"/>
              </a:spcAft>
            </a:pPr>
            <a:r>
              <a:rPr lang="en-GB" sz="1000" b="1" dirty="0">
                <a:solidFill>
                  <a:schemeClr val="tx1"/>
                </a:solidFill>
              </a:rPr>
              <a:t>RELA</a:t>
            </a:r>
          </a:p>
        </p:txBody>
      </p:sp>
      <p:sp>
        <p:nvSpPr>
          <p:cNvPr id="27" name="TextBox 26">
            <a:extLst>
              <a:ext uri="{FF2B5EF4-FFF2-40B4-BE49-F238E27FC236}">
                <a16:creationId xmlns:a16="http://schemas.microsoft.com/office/drawing/2014/main" id="{3B3AC1C4-8D37-C0F2-9F9E-E4FB881F5CB0}"/>
              </a:ext>
            </a:extLst>
          </p:cNvPr>
          <p:cNvSpPr txBox="1"/>
          <p:nvPr/>
        </p:nvSpPr>
        <p:spPr>
          <a:xfrm>
            <a:off x="7384939" y="1799321"/>
            <a:ext cx="2944429" cy="276999"/>
          </a:xfrm>
          <a:prstGeom prst="rect">
            <a:avLst/>
          </a:prstGeom>
          <a:noFill/>
        </p:spPr>
        <p:txBody>
          <a:bodyPr wrap="square">
            <a:spAutoFit/>
          </a:bodyPr>
          <a:lstStyle/>
          <a:p>
            <a:pPr algn="ctr"/>
            <a:r>
              <a:rPr lang="en-GB" sz="1200" b="1" dirty="0">
                <a:solidFill>
                  <a:schemeClr val="bg1"/>
                </a:solidFill>
              </a:rPr>
              <a:t>ORR, %</a:t>
            </a:r>
          </a:p>
        </p:txBody>
      </p:sp>
      <p:sp>
        <p:nvSpPr>
          <p:cNvPr id="28" name="TextBox 27">
            <a:extLst>
              <a:ext uri="{FF2B5EF4-FFF2-40B4-BE49-F238E27FC236}">
                <a16:creationId xmlns:a16="http://schemas.microsoft.com/office/drawing/2014/main" id="{D19E6469-D0CB-88E0-8513-711D87F16726}"/>
              </a:ext>
            </a:extLst>
          </p:cNvPr>
          <p:cNvSpPr txBox="1"/>
          <p:nvPr/>
        </p:nvSpPr>
        <p:spPr>
          <a:xfrm>
            <a:off x="9011605" y="986571"/>
            <a:ext cx="2044904" cy="338554"/>
          </a:xfrm>
          <a:prstGeom prst="rect">
            <a:avLst/>
          </a:prstGeom>
          <a:noFill/>
        </p:spPr>
        <p:txBody>
          <a:bodyPr wrap="square">
            <a:spAutoFit/>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r>
              <a:rPr kumimoji="0" lang="en-GB" sz="1600" b="1" i="0" u="none" strike="noStrike" kern="1200" cap="none" spc="0" normalizeH="0" baseline="0" noProof="0" dirty="0">
                <a:ln>
                  <a:noFill/>
                </a:ln>
                <a:solidFill>
                  <a:srgbClr val="595454"/>
                </a:solidFill>
                <a:effectLst/>
                <a:uLnTx/>
                <a:uFillTx/>
                <a:latin typeface="Trebuchet MS" panose="020B0603020202020204"/>
                <a:ea typeface="+mn-ea"/>
                <a:cs typeface="+mn-cs"/>
              </a:rPr>
              <a:t>ORR by BICR</a:t>
            </a:r>
          </a:p>
        </p:txBody>
      </p:sp>
    </p:spTree>
    <p:extLst>
      <p:ext uri="{BB962C8B-B14F-4D97-AF65-F5344CB8AC3E}">
        <p14:creationId xmlns:p14="http://schemas.microsoft.com/office/powerpoint/2010/main" val="177465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 name="Content Placeholder 3">
            <a:extLst>
              <a:ext uri="{FF2B5EF4-FFF2-40B4-BE49-F238E27FC236}">
                <a16:creationId xmlns:a16="http://schemas.microsoft.com/office/drawing/2014/main" id="{F39C5B2D-9028-4076-B02D-18D2111F2098}"/>
              </a:ext>
            </a:extLst>
          </p:cNvPr>
          <p:cNvGraphicFramePr>
            <a:graphicFrameLocks/>
          </p:cNvGraphicFramePr>
          <p:nvPr/>
        </p:nvGraphicFramePr>
        <p:xfrm>
          <a:off x="6266932" y="1722121"/>
          <a:ext cx="2407168" cy="40294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4" name="Table 5">
            <a:extLst>
              <a:ext uri="{FF2B5EF4-FFF2-40B4-BE49-F238E27FC236}">
                <a16:creationId xmlns:a16="http://schemas.microsoft.com/office/drawing/2014/main" id="{B5328D32-C2E5-49F5-AE42-FA60A0C3D375}"/>
              </a:ext>
            </a:extLst>
          </p:cNvPr>
          <p:cNvGraphicFramePr>
            <a:graphicFrameLocks noGrp="1"/>
          </p:cNvGraphicFramePr>
          <p:nvPr/>
        </p:nvGraphicFramePr>
        <p:xfrm>
          <a:off x="342900" y="1346733"/>
          <a:ext cx="5479179" cy="3988440"/>
        </p:xfrm>
        <a:graphic>
          <a:graphicData uri="http://schemas.openxmlformats.org/drawingml/2006/table">
            <a:tbl>
              <a:tblPr firstRow="1" bandRow="1">
                <a:tableStyleId>{5C22544A-7EE6-4342-B048-85BDC9FD1C3A}</a:tableStyleId>
              </a:tblPr>
              <a:tblGrid>
                <a:gridCol w="481292">
                  <a:extLst>
                    <a:ext uri="{9D8B030D-6E8A-4147-A177-3AD203B41FA5}">
                      <a16:colId xmlns:a16="http://schemas.microsoft.com/office/drawing/2014/main" val="2309601913"/>
                    </a:ext>
                  </a:extLst>
                </a:gridCol>
                <a:gridCol w="1495457">
                  <a:extLst>
                    <a:ext uri="{9D8B030D-6E8A-4147-A177-3AD203B41FA5}">
                      <a16:colId xmlns:a16="http://schemas.microsoft.com/office/drawing/2014/main" val="479428631"/>
                    </a:ext>
                  </a:extLst>
                </a:gridCol>
                <a:gridCol w="586002">
                  <a:extLst>
                    <a:ext uri="{9D8B030D-6E8A-4147-A177-3AD203B41FA5}">
                      <a16:colId xmlns:a16="http://schemas.microsoft.com/office/drawing/2014/main" val="2458957951"/>
                    </a:ext>
                  </a:extLst>
                </a:gridCol>
                <a:gridCol w="565313">
                  <a:extLst>
                    <a:ext uri="{9D8B030D-6E8A-4147-A177-3AD203B41FA5}">
                      <a16:colId xmlns:a16="http://schemas.microsoft.com/office/drawing/2014/main" val="458781196"/>
                    </a:ext>
                  </a:extLst>
                </a:gridCol>
                <a:gridCol w="1092938">
                  <a:extLst>
                    <a:ext uri="{9D8B030D-6E8A-4147-A177-3AD203B41FA5}">
                      <a16:colId xmlns:a16="http://schemas.microsoft.com/office/drawing/2014/main" val="2701042406"/>
                    </a:ext>
                  </a:extLst>
                </a:gridCol>
                <a:gridCol w="1258177">
                  <a:extLst>
                    <a:ext uri="{9D8B030D-6E8A-4147-A177-3AD203B41FA5}">
                      <a16:colId xmlns:a16="http://schemas.microsoft.com/office/drawing/2014/main" val="1410691177"/>
                    </a:ext>
                  </a:extLst>
                </a:gridCol>
              </a:tblGrid>
              <a:tr h="356400">
                <a:tc rowSpan="2" gridSpan="2">
                  <a:txBody>
                    <a:bodyPr/>
                    <a:lstStyle/>
                    <a:p>
                      <a:pPr>
                        <a:spcBef>
                          <a:spcPts val="300"/>
                        </a:spcBef>
                        <a:spcAft>
                          <a:spcPts val="300"/>
                        </a:spcAft>
                      </a:pPr>
                      <a:endParaRPr lang="en-GB" sz="1050" b="1" dirty="0">
                        <a:solidFill>
                          <a:schemeClr val="bg1"/>
                        </a:solidFill>
                      </a:endParaRPr>
                    </a:p>
                  </a:txBody>
                  <a:tcPr marL="36000" marR="36000" marT="7200" marB="540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rowSpan="2" hMerge="1">
                  <a:txBody>
                    <a:bodyPr/>
                    <a:lstStyle/>
                    <a:p>
                      <a:r>
                        <a:rPr lang="en-GB" sz="1400" dirty="0">
                          <a:solidFill>
                            <a:schemeClr val="bg1"/>
                          </a:solidFill>
                        </a:rPr>
                        <a:t>Subgroup</a:t>
                      </a:r>
                    </a:p>
                  </a:txBody>
                  <a:tcPr>
                    <a:lnL w="12700" cmpd="sng">
                      <a:noFill/>
                    </a:lnL>
                    <a:solidFill>
                      <a:schemeClr val="tx1"/>
                    </a:solidFill>
                  </a:tcPr>
                </a:tc>
                <a:tc>
                  <a:txBody>
                    <a:bodyPr/>
                    <a:lstStyle/>
                    <a:p>
                      <a:pPr algn="ctr">
                        <a:spcBef>
                          <a:spcPts val="300"/>
                        </a:spcBef>
                        <a:spcAft>
                          <a:spcPts val="300"/>
                        </a:spcAft>
                      </a:pPr>
                      <a:r>
                        <a:rPr lang="en-GB" sz="1050" b="1" dirty="0">
                          <a:solidFill>
                            <a:schemeClr val="tx1"/>
                          </a:solidFill>
                        </a:rPr>
                        <a:t>NIVO + RELA</a:t>
                      </a:r>
                    </a:p>
                  </a:txBody>
                  <a:tcPr marL="36000" marR="36000" marT="72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r>
                        <a:rPr lang="en-GB" sz="1050" b="1" dirty="0">
                          <a:solidFill>
                            <a:schemeClr val="bg1"/>
                          </a:solidFill>
                        </a:rPr>
                        <a:t>NIVO</a:t>
                      </a:r>
                      <a:endParaRPr lang="en-GB" sz="1050" b="1" dirty="0">
                        <a:solidFill>
                          <a:schemeClr val="tx1"/>
                        </a:solidFill>
                      </a:endParaRPr>
                    </a:p>
                  </a:txBody>
                  <a:tcPr marL="36000" marR="36000" marT="720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DCE9B"/>
                    </a:solidFill>
                  </a:tcPr>
                </a:tc>
                <a:tc gridSpan="2">
                  <a:txBody>
                    <a:bodyPr/>
                    <a:lstStyle/>
                    <a:p>
                      <a:pPr algn="ctr">
                        <a:spcBef>
                          <a:spcPts val="300"/>
                        </a:spcBef>
                        <a:spcAft>
                          <a:spcPts val="300"/>
                        </a:spcAft>
                      </a:pPr>
                      <a:endParaRPr lang="en-GB" sz="1050" b="1" dirty="0">
                        <a:solidFill>
                          <a:schemeClr val="bg1"/>
                        </a:solidFill>
                      </a:endParaRPr>
                    </a:p>
                  </a:txBody>
                  <a:tcPr marL="36000" marR="36000" marT="72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spcBef>
                          <a:spcPts val="300"/>
                        </a:spcBef>
                        <a:spcAft>
                          <a:spcPts val="300"/>
                        </a:spcAft>
                      </a:pPr>
                      <a:endParaRPr lang="en-GB" sz="1000" b="1" dirty="0">
                        <a:solidFill>
                          <a:schemeClr val="bg1"/>
                        </a:solidFill>
                      </a:endParaRPr>
                    </a:p>
                  </a:txBody>
                  <a:tcPr marT="72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33905047"/>
                  </a:ext>
                </a:extLst>
              </a:tr>
              <a:tr h="341142">
                <a:tc gridSpan="2" vMerge="1">
                  <a:txBody>
                    <a:bodyPr/>
                    <a:lstStyle/>
                    <a:p>
                      <a:endParaRPr lang="en-GB"/>
                    </a:p>
                  </a:txBody>
                  <a:tcPr/>
                </a:tc>
                <a:tc hMerge="1" vMerge="1">
                  <a:txBody>
                    <a:bodyPr/>
                    <a:lstStyle/>
                    <a:p>
                      <a:endParaRPr lang="en-GB"/>
                    </a:p>
                  </a:txBody>
                  <a:tcPr/>
                </a:tc>
                <a:tc gridSpan="2">
                  <a:txBody>
                    <a:bodyPr/>
                    <a:lstStyle/>
                    <a:p>
                      <a:pPr algn="ctr">
                        <a:spcBef>
                          <a:spcPts val="300"/>
                        </a:spcBef>
                        <a:spcAft>
                          <a:spcPts val="300"/>
                        </a:spcAft>
                      </a:pPr>
                      <a:r>
                        <a:rPr lang="en-GB" sz="1050" b="1" dirty="0">
                          <a:solidFill>
                            <a:schemeClr val="bg1"/>
                          </a:solidFill>
                        </a:rPr>
                        <a:t>No. of patients</a:t>
                      </a:r>
                    </a:p>
                  </a:txBody>
                  <a:tcPr marL="36000" marR="36000" marT="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GB"/>
                    </a:p>
                  </a:txBody>
                  <a:tcPr/>
                </a:tc>
                <a:tc>
                  <a:txBody>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r>
                        <a:rPr lang="en-GB" sz="1050" b="1" dirty="0">
                          <a:solidFill>
                            <a:schemeClr val="bg1"/>
                          </a:solidFill>
                        </a:rPr>
                        <a:t>Unstratified HR (95% CI)</a:t>
                      </a:r>
                    </a:p>
                  </a:txBody>
                  <a:tcPr marL="36000" marR="36000" marT="0" marB="36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endParaRPr lang="en-GB" sz="1050" b="1" dirty="0">
                        <a:solidFill>
                          <a:schemeClr val="bg1"/>
                        </a:solidFill>
                      </a:endParaRPr>
                    </a:p>
                  </a:txBody>
                  <a:tcPr marL="36000" marR="36000" marT="7200" marB="5400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15534452"/>
                  </a:ext>
                </a:extLst>
              </a:tr>
              <a:tr h="252000">
                <a:tc gridSpan="2">
                  <a:txBody>
                    <a:bodyPr/>
                    <a:lstStyle/>
                    <a:p>
                      <a:pPr marL="0" marR="0" lvl="0" indent="0" algn="l" defTabSz="1219170" rtl="0" eaLnBrk="1" fontAlgn="auto" latinLnBrk="0" hangingPunct="1">
                        <a:lnSpc>
                          <a:spcPct val="100000"/>
                        </a:lnSpc>
                        <a:spcBef>
                          <a:spcPts val="300"/>
                        </a:spcBef>
                        <a:spcAft>
                          <a:spcPts val="300"/>
                        </a:spcAft>
                        <a:buClrTx/>
                        <a:buSzTx/>
                        <a:buFontTx/>
                        <a:buNone/>
                        <a:tabLst/>
                        <a:defRPr/>
                      </a:pPr>
                      <a:r>
                        <a:rPr kumimoji="0" lang="en-GB" sz="1000" b="1" i="0" u="none" strike="noStrike" kern="1200" cap="none" spc="0" normalizeH="0" baseline="0" noProof="0" dirty="0">
                          <a:ln>
                            <a:noFill/>
                          </a:ln>
                          <a:solidFill>
                            <a:srgbClr val="595454"/>
                          </a:solidFill>
                          <a:effectLst/>
                          <a:uLnTx/>
                          <a:uFillTx/>
                          <a:latin typeface="+mn-lt"/>
                          <a:ea typeface="+mn-ea"/>
                          <a:cs typeface="Arial"/>
                          <a:sym typeface="Arial"/>
                          <a:rtl val="0"/>
                        </a:rPr>
                        <a:t>Overall</a:t>
                      </a:r>
                    </a:p>
                  </a:txBody>
                  <a:tcPr marL="36000" marR="36000" marT="3600" marB="7200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355</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359</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GB" sz="1000" spc="0" baseline="0" dirty="0">
                          <a:cs typeface="Arial"/>
                          <a:sym typeface="Arial"/>
                          <a:rtl val="0"/>
                        </a:rPr>
                        <a:t>0.78 (0.64–0.94)</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93136278"/>
                  </a:ext>
                </a:extLst>
              </a:tr>
              <a:tr h="252000">
                <a:tc rowSpan="3">
                  <a:txBody>
                    <a:bodyPr/>
                    <a:lstStyle/>
                    <a:p>
                      <a:pPr marL="0" marR="0" lvl="0" indent="0" algn="l" defTabSz="1219170" rtl="0" eaLnBrk="1" fontAlgn="auto" latinLnBrk="0" hangingPunct="1">
                        <a:lnSpc>
                          <a:spcPct val="100000"/>
                        </a:lnSpc>
                        <a:spcBef>
                          <a:spcPts val="300"/>
                        </a:spcBef>
                        <a:spcAft>
                          <a:spcPts val="300"/>
                        </a:spcAft>
                        <a:buClrTx/>
                        <a:buSzTx/>
                        <a:buFontTx/>
                        <a:buNone/>
                        <a:tabLst/>
                        <a:defRPr/>
                      </a:pPr>
                      <a:r>
                        <a:rPr lang="en-GB" sz="1000" b="1" spc="0" baseline="0" dirty="0">
                          <a:cs typeface="Arial"/>
                          <a:sym typeface="Arial"/>
                          <a:rtl val="0"/>
                        </a:rPr>
                        <a:t>Age</a:t>
                      </a:r>
                    </a:p>
                  </a:txBody>
                  <a:tcPr marL="36000" marR="36000" marT="3600" marB="72000">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noProof="0" dirty="0">
                          <a:cs typeface="Arial"/>
                          <a:sym typeface="Arial"/>
                          <a:rtl val="0"/>
                        </a:rPr>
                        <a:t>≥ </a:t>
                      </a:r>
                      <a:r>
                        <a:rPr lang="en-US" sz="1000" spc="0" baseline="0" noProof="0" dirty="0">
                          <a:cs typeface="Arial"/>
                          <a:sym typeface="Arial"/>
                          <a:rtl val="0"/>
                        </a:rPr>
                        <a:t>18 and &lt; 65 years</a:t>
                      </a:r>
                    </a:p>
                  </a:txBody>
                  <a:tcPr marL="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187</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196</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00" spc="0" baseline="0" noProof="0" dirty="0">
                          <a:cs typeface="Arial"/>
                          <a:sym typeface="Arial"/>
                          <a:rtl val="0"/>
                        </a:rPr>
                        <a:t>0.82 (0.64–1.06)</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solidFill>
                      <a:schemeClr val="bg1"/>
                    </a:solidFill>
                  </a:tcPr>
                </a:tc>
                <a:tc>
                  <a:txBody>
                    <a:bodyPr/>
                    <a:lstStyle/>
                    <a:p>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extLst>
                  <a:ext uri="{0D108BD9-81ED-4DB2-BD59-A6C34878D82A}">
                    <a16:rowId xmlns:a16="http://schemas.microsoft.com/office/drawing/2014/main" val="2859861063"/>
                  </a:ext>
                </a:extLst>
              </a:tr>
              <a:tr h="252000">
                <a:tc vMerge="1">
                  <a:txBody>
                    <a:bodyPr/>
                    <a:lstStyle/>
                    <a:p>
                      <a:endParaRPr lang="en-GB"/>
                    </a:p>
                  </a:txBody>
                  <a:tcPr>
                    <a:lnT w="12700" cap="flat" cmpd="sng" algn="ctr">
                      <a:solidFill>
                        <a:schemeClr val="bg2"/>
                      </a:solidFill>
                      <a:prstDash val="solid"/>
                      <a:round/>
                      <a:headEnd type="none" w="med" len="med"/>
                      <a:tailEnd type="none" w="med" len="med"/>
                    </a:lnT>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Arial"/>
                          <a:sym typeface="Arial"/>
                          <a:rtl val="0"/>
                        </a:rPr>
                        <a:t>≥ 65 years</a:t>
                      </a:r>
                    </a:p>
                  </a:txBody>
                  <a:tcPr marL="36000" marT="3600" marB="7200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168</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163</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0.74 (0.56–0.98)</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bg1"/>
                    </a:solidFill>
                  </a:tcPr>
                </a:tc>
                <a:tc>
                  <a:txBody>
                    <a:bodyPr/>
                    <a:lstStyle/>
                    <a:p>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3645288999"/>
                  </a:ext>
                </a:extLst>
              </a:tr>
              <a:tr h="252000">
                <a:tc vMerge="1">
                  <a:txBody>
                    <a:bodyPr/>
                    <a:lstStyle/>
                    <a:p>
                      <a:pPr>
                        <a:spcBef>
                          <a:spcPts val="300"/>
                        </a:spcBef>
                        <a:spcAft>
                          <a:spcPts val="300"/>
                        </a:spcAft>
                      </a:pPr>
                      <a:endParaRPr lang="en-GB" sz="1300" b="1" dirty="0"/>
                    </a:p>
                  </a:txBody>
                  <a:tcPr marT="3600" marB="360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Arial"/>
                          <a:sym typeface="Arial"/>
                          <a:rtl val="0"/>
                        </a:rPr>
                        <a:t>≥ 75 years</a:t>
                      </a:r>
                    </a:p>
                  </a:txBody>
                  <a:tcPr marL="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66</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60</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0.68 (0.43–1.07)</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18023653"/>
                  </a:ext>
                </a:extLst>
              </a:tr>
              <a:tr h="252000">
                <a:tc rowSpan="2">
                  <a:txBody>
                    <a:bodyPr/>
                    <a:lstStyle/>
                    <a:p>
                      <a:pPr marL="0" marR="0" lvl="0" indent="0" algn="l" defTabSz="1219170" rtl="0" eaLnBrk="1" fontAlgn="auto" latinLnBrk="0" hangingPunct="1">
                        <a:lnSpc>
                          <a:spcPct val="100000"/>
                        </a:lnSpc>
                        <a:spcBef>
                          <a:spcPts val="300"/>
                        </a:spcBef>
                        <a:spcAft>
                          <a:spcPts val="300"/>
                        </a:spcAft>
                        <a:buClrTx/>
                        <a:buSzTx/>
                        <a:buFontTx/>
                        <a:buNone/>
                        <a:tabLst/>
                        <a:defRPr/>
                      </a:pPr>
                      <a:r>
                        <a:rPr lang="en-GB" sz="1000" b="1" dirty="0"/>
                        <a:t>Sex</a:t>
                      </a:r>
                    </a:p>
                  </a:txBody>
                  <a:tcPr marL="36000" marR="36000" marT="3600" marB="72000">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Arial"/>
                          <a:sym typeface="Arial"/>
                          <a:rtl val="0"/>
                        </a:rPr>
                        <a:t>Male</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210</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206</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0.71 (0.55–0.91)</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18047400"/>
                  </a:ext>
                </a:extLst>
              </a:tr>
              <a:tr h="252000">
                <a:tc vMerge="1">
                  <a:txBody>
                    <a:bodyPr/>
                    <a:lstStyle/>
                    <a:p>
                      <a:pPr>
                        <a:spcBef>
                          <a:spcPts val="300"/>
                        </a:spcBef>
                        <a:spcAft>
                          <a:spcPts val="300"/>
                        </a:spcAft>
                      </a:pPr>
                      <a:endParaRPr lang="en-GB" sz="1300" b="1" dirty="0"/>
                    </a:p>
                  </a:txBody>
                  <a:tcPr marT="3600" marB="360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Arial"/>
                          <a:sym typeface="Arial"/>
                          <a:rtl val="0"/>
                        </a:rPr>
                        <a:t>Female</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145</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153</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0.89 (0.67–1.19)</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52115738"/>
                  </a:ext>
                </a:extLst>
              </a:tr>
              <a:tr h="252000">
                <a:tc gridSpan="2">
                  <a:txBody>
                    <a:bodyPr/>
                    <a:lstStyle/>
                    <a:p>
                      <a:pPr marL="0" marR="0" lvl="0" indent="0" algn="l" defTabSz="1219170" rtl="0" eaLnBrk="1" fontAlgn="auto" latinLnBrk="0" hangingPunct="1">
                        <a:lnSpc>
                          <a:spcPct val="100000"/>
                        </a:lnSpc>
                        <a:spcBef>
                          <a:spcPts val="300"/>
                        </a:spcBef>
                        <a:spcAft>
                          <a:spcPts val="300"/>
                        </a:spcAft>
                        <a:buClrTx/>
                        <a:buSzTx/>
                        <a:buFontTx/>
                        <a:buNone/>
                        <a:tabLst/>
                        <a:defRPr/>
                      </a:pPr>
                      <a:r>
                        <a:rPr lang="en-GB" sz="1000" b="1" dirty="0"/>
                        <a:t>Histology (disease subtype)</a:t>
                      </a:r>
                    </a:p>
                  </a:txBody>
                  <a:tcPr marL="36000" marR="36000" marT="3600" marB="3600" anchor="ctr">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92256680"/>
                  </a:ext>
                </a:extLst>
              </a:tr>
              <a:tr h="252000">
                <a:tc rowSpan="3">
                  <a:txBody>
                    <a:bodyPr/>
                    <a:lstStyle/>
                    <a:p>
                      <a:pPr marL="0" marR="0" lvl="0" indent="0" algn="l" defTabSz="1219170" rtl="0" eaLnBrk="1" fontAlgn="auto" latinLnBrk="0" hangingPunct="1">
                        <a:lnSpc>
                          <a:spcPct val="100000"/>
                        </a:lnSpc>
                        <a:spcBef>
                          <a:spcPts val="300"/>
                        </a:spcBef>
                        <a:spcAft>
                          <a:spcPts val="300"/>
                        </a:spcAft>
                        <a:buClrTx/>
                        <a:buSzTx/>
                        <a:buFontTx/>
                        <a:buNone/>
                        <a:tabLst/>
                        <a:defRPr/>
                      </a:pPr>
                      <a:endParaRPr lang="en-GB" sz="1000" b="1" spc="0" baseline="0" dirty="0">
                        <a:cs typeface="Arial"/>
                        <a:sym typeface="Arial"/>
                        <a:rtl val="0"/>
                      </a:endParaRPr>
                    </a:p>
                  </a:txBody>
                  <a:tcPr marL="36000" marR="36000" marT="3600" marB="72000">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Arial"/>
                          <a:sym typeface="Arial"/>
                          <a:rtl val="0"/>
                        </a:rPr>
                        <a:t>Cutaneous </a:t>
                      </a:r>
                      <a:r>
                        <a:rPr lang="en-US" sz="1000" kern="1200" noProof="0" dirty="0" err="1">
                          <a:solidFill>
                            <a:schemeClr val="dk1"/>
                          </a:solidFill>
                          <a:latin typeface="+mn-lt"/>
                          <a:ea typeface="+mn-ea"/>
                          <a:cs typeface="Arial"/>
                          <a:sym typeface="Arial"/>
                          <a:rtl val="0"/>
                        </a:rPr>
                        <a:t>nonacral</a:t>
                      </a:r>
                      <a:endParaRPr lang="en-US" sz="1000" kern="1200" noProof="0" dirty="0">
                        <a:solidFill>
                          <a:schemeClr val="dk1"/>
                        </a:solidFill>
                        <a:latin typeface="+mn-lt"/>
                        <a:ea typeface="+mn-ea"/>
                        <a:cs typeface="Arial"/>
                        <a:sym typeface="Arial"/>
                        <a:rtl val="0"/>
                      </a:endParaRPr>
                    </a:p>
                  </a:txBody>
                  <a:tcPr marL="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250</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253</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0.78 (0.62–0.98)</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43496568"/>
                  </a:ext>
                </a:extLst>
              </a:tr>
              <a:tr h="252000">
                <a:tc vMerge="1">
                  <a:txBody>
                    <a:bodyPr/>
                    <a:lstStyle/>
                    <a:p>
                      <a:endParaRPr lang="en-GB"/>
                    </a:p>
                  </a:txBody>
                  <a:tcPr>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Arial"/>
                          <a:sym typeface="Arial"/>
                          <a:rtl val="0"/>
                        </a:rPr>
                        <a:t>Acral </a:t>
                      </a:r>
                    </a:p>
                  </a:txBody>
                  <a:tcPr marL="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40</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42</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0.84 (0.51–1.36)</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250721"/>
                  </a:ext>
                </a:extLst>
              </a:tr>
              <a:tr h="252000">
                <a:tc vMerge="1">
                  <a:txBody>
                    <a:bodyPr/>
                    <a:lstStyle/>
                    <a:p>
                      <a:pPr>
                        <a:spcBef>
                          <a:spcPts val="300"/>
                        </a:spcBef>
                        <a:spcAft>
                          <a:spcPts val="300"/>
                        </a:spcAft>
                      </a:pPr>
                      <a:endParaRPr lang="en-GB" sz="1300" b="1" dirty="0"/>
                    </a:p>
                  </a:txBody>
                  <a:tcPr marT="3600" marB="3600" anchor="ctr">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Arial"/>
                          <a:sym typeface="Arial"/>
                          <a:rtl val="0"/>
                        </a:rPr>
                        <a:t>Mucosal</a:t>
                      </a:r>
                    </a:p>
                  </a:txBody>
                  <a:tcPr marL="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23</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28</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0.64 (0.32–1.25)</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86224177"/>
                  </a:ext>
                </a:extLst>
              </a:tr>
              <a:tr h="252000">
                <a:tc gridSpan="2">
                  <a:txBody>
                    <a:bodyPr/>
                    <a:lstStyle/>
                    <a:p>
                      <a:pPr marL="0" marR="0" lvl="0" indent="0" algn="l" defTabSz="1219170" rtl="0" eaLnBrk="1" fontAlgn="auto" latinLnBrk="0" hangingPunct="1">
                        <a:lnSpc>
                          <a:spcPct val="100000"/>
                        </a:lnSpc>
                        <a:spcBef>
                          <a:spcPts val="300"/>
                        </a:spcBef>
                        <a:spcAft>
                          <a:spcPts val="300"/>
                        </a:spcAft>
                        <a:buClrTx/>
                        <a:buSzTx/>
                        <a:buFontTx/>
                        <a:buNone/>
                        <a:tabLst/>
                        <a:defRPr/>
                      </a:pPr>
                      <a:r>
                        <a:rPr lang="en-GB" sz="1000" b="1" i="1" dirty="0"/>
                        <a:t>BRAF</a:t>
                      </a:r>
                      <a:r>
                        <a:rPr lang="en-GB" sz="1000" b="1" dirty="0"/>
                        <a:t> mutation status</a:t>
                      </a:r>
                    </a:p>
                  </a:txBody>
                  <a:tcPr marL="36000" marR="36000" marT="3600" marB="3600" anchor="ctr">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52287814"/>
                  </a:ext>
                </a:extLst>
              </a:tr>
              <a:tr h="252000">
                <a:tc rowSpan="2">
                  <a:txBody>
                    <a:bodyPr/>
                    <a:lstStyle/>
                    <a:p>
                      <a:pPr marL="0" marR="0" lvl="0" indent="0" algn="l" defTabSz="1219170" rtl="0" eaLnBrk="1" fontAlgn="auto" latinLnBrk="0" hangingPunct="1">
                        <a:lnSpc>
                          <a:spcPct val="100000"/>
                        </a:lnSpc>
                        <a:spcBef>
                          <a:spcPts val="300"/>
                        </a:spcBef>
                        <a:spcAft>
                          <a:spcPts val="300"/>
                        </a:spcAft>
                        <a:buClrTx/>
                        <a:buSzTx/>
                        <a:buFontTx/>
                        <a:buNone/>
                        <a:tabLst/>
                        <a:defRPr/>
                      </a:pPr>
                      <a:endParaRPr lang="en-GB" sz="1000" b="1" spc="0" baseline="0" dirty="0">
                        <a:cs typeface="Arial"/>
                        <a:sym typeface="Arial"/>
                        <a:rtl val="0"/>
                      </a:endParaRPr>
                    </a:p>
                  </a:txBody>
                  <a:tcPr marL="36000" marR="36000" marT="3600" marB="3600">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Arial"/>
                          <a:sym typeface="Arial"/>
                          <a:rtl val="0"/>
                        </a:rPr>
                        <a:t>Mutant</a:t>
                      </a:r>
                    </a:p>
                  </a:txBody>
                  <a:tcPr marL="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136</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139</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0.77 (0.57–1.05)</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63401174"/>
                  </a:ext>
                </a:extLst>
              </a:tr>
              <a:tr h="252000">
                <a:tc vMerge="1">
                  <a:txBody>
                    <a:bodyPr/>
                    <a:lstStyle/>
                    <a:p>
                      <a:pPr>
                        <a:spcBef>
                          <a:spcPts val="300"/>
                        </a:spcBef>
                        <a:spcAft>
                          <a:spcPts val="300"/>
                        </a:spcAft>
                      </a:pPr>
                      <a:endParaRPr lang="en-GB" sz="1300" b="1" dirty="0"/>
                    </a:p>
                  </a:txBody>
                  <a:tcPr marT="3600" marB="3600" anchor="ctr">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Arial"/>
                          <a:sym typeface="Arial"/>
                          <a:rtl val="0"/>
                        </a:rPr>
                        <a:t>Wild-type</a:t>
                      </a:r>
                    </a:p>
                  </a:txBody>
                  <a:tcPr marL="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219</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220</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0.78 (0.61–0.99)</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38146299"/>
                  </a:ext>
                </a:extLst>
              </a:tr>
            </a:tbl>
          </a:graphicData>
        </a:graphic>
      </p:graphicFrame>
      <p:graphicFrame>
        <p:nvGraphicFramePr>
          <p:cNvPr id="166" name="Table 5">
            <a:extLst>
              <a:ext uri="{FF2B5EF4-FFF2-40B4-BE49-F238E27FC236}">
                <a16:creationId xmlns:a16="http://schemas.microsoft.com/office/drawing/2014/main" id="{57C6E1D5-0A9F-4042-88A4-DFEECC9E1C14}"/>
              </a:ext>
            </a:extLst>
          </p:cNvPr>
          <p:cNvGraphicFramePr>
            <a:graphicFrameLocks noGrp="1"/>
          </p:cNvGraphicFramePr>
          <p:nvPr/>
        </p:nvGraphicFramePr>
        <p:xfrm>
          <a:off x="8361235" y="1346733"/>
          <a:ext cx="3486785" cy="3985200"/>
        </p:xfrm>
        <a:graphic>
          <a:graphicData uri="http://schemas.openxmlformats.org/drawingml/2006/table">
            <a:tbl>
              <a:tblPr firstRow="1" bandRow="1">
                <a:tableStyleId>{5C22544A-7EE6-4342-B048-85BDC9FD1C3A}</a:tableStyleId>
              </a:tblPr>
              <a:tblGrid>
                <a:gridCol w="566132">
                  <a:extLst>
                    <a:ext uri="{9D8B030D-6E8A-4147-A177-3AD203B41FA5}">
                      <a16:colId xmlns:a16="http://schemas.microsoft.com/office/drawing/2014/main" val="1287652616"/>
                    </a:ext>
                  </a:extLst>
                </a:gridCol>
                <a:gridCol w="530142">
                  <a:extLst>
                    <a:ext uri="{9D8B030D-6E8A-4147-A177-3AD203B41FA5}">
                      <a16:colId xmlns:a16="http://schemas.microsoft.com/office/drawing/2014/main" val="2165440427"/>
                    </a:ext>
                  </a:extLst>
                </a:gridCol>
                <a:gridCol w="1130511">
                  <a:extLst>
                    <a:ext uri="{9D8B030D-6E8A-4147-A177-3AD203B41FA5}">
                      <a16:colId xmlns:a16="http://schemas.microsoft.com/office/drawing/2014/main" val="459603370"/>
                    </a:ext>
                  </a:extLst>
                </a:gridCol>
                <a:gridCol w="1260000">
                  <a:extLst>
                    <a:ext uri="{9D8B030D-6E8A-4147-A177-3AD203B41FA5}">
                      <a16:colId xmlns:a16="http://schemas.microsoft.com/office/drawing/2014/main" val="3131238128"/>
                    </a:ext>
                  </a:extLst>
                </a:gridCol>
              </a:tblGrid>
              <a:tr h="709200">
                <a:tc gridSpan="2">
                  <a:txBody>
                    <a:bodyPr/>
                    <a:lstStyle/>
                    <a:p>
                      <a:pPr algn="ctr">
                        <a:spcBef>
                          <a:spcPts val="300"/>
                        </a:spcBef>
                        <a:spcAft>
                          <a:spcPts val="300"/>
                        </a:spcAft>
                      </a:pPr>
                      <a:r>
                        <a:rPr lang="en-GB" sz="1050" b="1" dirty="0">
                          <a:solidFill>
                            <a:schemeClr val="bg1"/>
                          </a:solidFill>
                        </a:rPr>
                        <a:t>ORR, %</a:t>
                      </a:r>
                    </a:p>
                  </a:txBody>
                  <a:tcPr marL="36000" marR="36000" marT="7200" marB="5400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hMerge="1">
                  <a:txBody>
                    <a:bodyPr/>
                    <a:lstStyle/>
                    <a:p>
                      <a:pPr algn="ctr">
                        <a:spcBef>
                          <a:spcPts val="300"/>
                        </a:spcBef>
                        <a:spcAft>
                          <a:spcPts val="300"/>
                        </a:spcAft>
                      </a:pPr>
                      <a:endParaRPr lang="en-GB" sz="1300" b="1" dirty="0">
                        <a:solidFill>
                          <a:schemeClr val="bg1"/>
                        </a:solidFill>
                      </a:endParaRPr>
                    </a:p>
                  </a:txBody>
                  <a:tcPr marT="7200" marB="54000" anchor="b">
                    <a:lnL w="381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spcBef>
                          <a:spcPts val="300"/>
                        </a:spcBef>
                        <a:spcAft>
                          <a:spcPts val="300"/>
                        </a:spcAft>
                      </a:pPr>
                      <a:r>
                        <a:rPr lang="en-GB" sz="1050" b="1" dirty="0">
                          <a:solidFill>
                            <a:schemeClr val="bg1"/>
                          </a:solidFill>
                        </a:rPr>
                        <a:t>Unweighted ORR difference</a:t>
                      </a:r>
                      <a:br>
                        <a:rPr lang="en-GB" sz="1050" b="1" dirty="0">
                          <a:solidFill>
                            <a:schemeClr val="bg1"/>
                          </a:solidFill>
                        </a:rPr>
                      </a:br>
                      <a:r>
                        <a:rPr lang="en-GB" sz="1050" b="1" dirty="0">
                          <a:solidFill>
                            <a:schemeClr val="bg1"/>
                          </a:solidFill>
                        </a:rPr>
                        <a:t>(95% CI)</a:t>
                      </a:r>
                    </a:p>
                  </a:txBody>
                  <a:tcPr marL="36000" marR="36000" marT="7200" marB="5400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spcBef>
                          <a:spcPts val="300"/>
                        </a:spcBef>
                        <a:spcAft>
                          <a:spcPts val="300"/>
                        </a:spcAft>
                      </a:pPr>
                      <a:endParaRPr lang="en-GB" sz="1050" b="1" dirty="0">
                        <a:solidFill>
                          <a:schemeClr val="bg1"/>
                        </a:solidFill>
                      </a:endParaRPr>
                    </a:p>
                  </a:txBody>
                  <a:tcPr marL="36000" marR="36000" marT="7200" marB="5400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15534452"/>
                  </a:ext>
                </a:extLst>
              </a:tr>
              <a:tr h="252000">
                <a:tc>
                  <a:txBody>
                    <a:bodyPr/>
                    <a:lstStyle/>
                    <a:p>
                      <a:pPr algn="ctr"/>
                      <a:r>
                        <a:rPr lang="en-GB" sz="1000" dirty="0"/>
                        <a:t>43.1</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GB" sz="1000" dirty="0"/>
                        <a:t>32.6</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GB" sz="1000" dirty="0"/>
                        <a:t>10.5 (3.4–17.5)</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93136278"/>
                  </a:ext>
                </a:extLst>
              </a:tr>
              <a:tr h="252000">
                <a:tc>
                  <a:txBody>
                    <a:bodyPr/>
                    <a:lstStyle/>
                    <a:p>
                      <a:pPr algn="ctr"/>
                      <a:r>
                        <a:rPr lang="en-GB" sz="1000" dirty="0"/>
                        <a:t>39.6</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solidFill>
                      <a:schemeClr val="bg1"/>
                    </a:solidFill>
                  </a:tcPr>
                </a:tc>
                <a:tc>
                  <a:txBody>
                    <a:bodyPr/>
                    <a:lstStyle/>
                    <a:p>
                      <a:pPr algn="ctr"/>
                      <a:r>
                        <a:rPr lang="en-GB" sz="1000" dirty="0"/>
                        <a:t>28.6</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sym typeface="Arial"/>
                        </a:rPr>
                        <a:t>11.0 (1.5–20.2)</a:t>
                      </a:r>
                    </a:p>
                  </a:txBody>
                  <a:tcPr marL="0" marR="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solidFill>
                      <a:schemeClr val="bg1"/>
                    </a:solidFill>
                  </a:tcPr>
                </a:tc>
                <a:tc>
                  <a:txBody>
                    <a:bodyPr/>
                    <a:lstStyle/>
                    <a:p>
                      <a:pPr algn="ctr"/>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extLst>
                  <a:ext uri="{0D108BD9-81ED-4DB2-BD59-A6C34878D82A}">
                    <a16:rowId xmlns:a16="http://schemas.microsoft.com/office/drawing/2014/main" val="2859861063"/>
                  </a:ext>
                </a:extLst>
              </a:tr>
              <a:tr h="252000">
                <a:tc>
                  <a:txBody>
                    <a:bodyPr/>
                    <a:lstStyle/>
                    <a:p>
                      <a:pPr algn="ctr"/>
                      <a:r>
                        <a:rPr lang="en-GB" sz="1000" dirty="0"/>
                        <a:t>47.0</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bg1"/>
                    </a:solidFill>
                  </a:tcPr>
                </a:tc>
                <a:tc>
                  <a:txBody>
                    <a:bodyPr/>
                    <a:lstStyle/>
                    <a:p>
                      <a:pPr algn="ctr"/>
                      <a:r>
                        <a:rPr lang="en-GB" sz="1000" dirty="0"/>
                        <a:t>37.4</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sym typeface="Arial"/>
                        </a:rPr>
                        <a:t>9.6 (-1.0 to 19.9)</a:t>
                      </a:r>
                    </a:p>
                  </a:txBody>
                  <a:tcPr marL="0" marR="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bg1"/>
                    </a:solidFill>
                  </a:tcPr>
                </a:tc>
                <a:tc>
                  <a:txBody>
                    <a:bodyPr/>
                    <a:lstStyle/>
                    <a:p>
                      <a:pPr algn="ctr"/>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3645288999"/>
                  </a:ext>
                </a:extLst>
              </a:tr>
              <a:tr h="252000">
                <a:tc>
                  <a:txBody>
                    <a:bodyPr/>
                    <a:lstStyle/>
                    <a:p>
                      <a:pPr algn="ctr"/>
                      <a:r>
                        <a:rPr lang="en-GB" sz="1000" dirty="0"/>
                        <a:t>47.0</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GB" sz="1000" dirty="0"/>
                        <a:t>33.3</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sym typeface="Arial"/>
                        </a:rPr>
                        <a:t>13.6 (-3.5 to 29.6)</a:t>
                      </a:r>
                    </a:p>
                  </a:txBody>
                  <a:tcPr marL="0" marR="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18023653"/>
                  </a:ext>
                </a:extLst>
              </a:tr>
              <a:tr h="252000">
                <a:tc>
                  <a:txBody>
                    <a:bodyPr/>
                    <a:lstStyle/>
                    <a:p>
                      <a:pPr algn="ctr"/>
                      <a:r>
                        <a:rPr lang="en-GB" sz="1000" dirty="0"/>
                        <a:t>48.1</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000" dirty="0"/>
                        <a:t>35.0</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sym typeface="Arial"/>
                        </a:rPr>
                        <a:t>13.1 (3.7–22.3)</a:t>
                      </a:r>
                    </a:p>
                  </a:txBody>
                  <a:tcPr marL="0" marR="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18047400"/>
                  </a:ext>
                </a:extLst>
              </a:tr>
              <a:tr h="252000">
                <a:tc>
                  <a:txBody>
                    <a:bodyPr/>
                    <a:lstStyle/>
                    <a:p>
                      <a:pPr algn="ctr"/>
                      <a:r>
                        <a:rPr lang="en-GB" sz="1000" dirty="0"/>
                        <a:t>35.9</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GB" sz="1000" dirty="0"/>
                        <a:t>29.4</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sym typeface="Arial"/>
                        </a:rPr>
                        <a:t>6.5 (-4.2 to 16.9)</a:t>
                      </a:r>
                    </a:p>
                  </a:txBody>
                  <a:tcPr marL="0" marR="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52115738"/>
                  </a:ext>
                </a:extLst>
              </a:tr>
              <a:tr h="252000">
                <a:tc>
                  <a:txBody>
                    <a:bodyPr/>
                    <a:lstStyle/>
                    <a:p>
                      <a:pPr algn="ct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ctr" defTabSz="1219170" rtl="0" eaLnBrk="1" latinLnBrk="0" hangingPunct="1"/>
                      <a:endParaRPr lang="en-GB" sz="1000" kern="1200" dirty="0">
                        <a:solidFill>
                          <a:schemeClr val="dk1"/>
                        </a:solidFill>
                        <a:latin typeface="+mn-lt"/>
                        <a:ea typeface="+mn-ea"/>
                        <a:cs typeface="+mn-cs"/>
                      </a:endParaRPr>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92256680"/>
                  </a:ext>
                </a:extLst>
              </a:tr>
              <a:tr h="252000">
                <a:tc>
                  <a:txBody>
                    <a:bodyPr/>
                    <a:lstStyle/>
                    <a:p>
                      <a:pPr algn="ctr"/>
                      <a:r>
                        <a:rPr lang="en-GB" sz="1000" dirty="0"/>
                        <a:t>47.2</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000" dirty="0"/>
                        <a:t>38.3</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000" dirty="0"/>
                        <a:t>8.9 (0.2–17.3)</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43496568"/>
                  </a:ext>
                </a:extLst>
              </a:tr>
              <a:tr h="252000">
                <a:tc>
                  <a:txBody>
                    <a:bodyPr/>
                    <a:lstStyle/>
                    <a:p>
                      <a:pPr algn="ctr"/>
                      <a:r>
                        <a:rPr lang="en-GB" sz="1000" dirty="0"/>
                        <a:t>30.0</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000" dirty="0"/>
                        <a:t>11.9</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000" dirty="0"/>
                        <a:t>18.1 (0.4–34.9)</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250721"/>
                  </a:ext>
                </a:extLst>
              </a:tr>
              <a:tr h="252000">
                <a:tc>
                  <a:txBody>
                    <a:bodyPr/>
                    <a:lstStyle/>
                    <a:p>
                      <a:pPr algn="ctr"/>
                      <a:r>
                        <a:rPr lang="en-GB" sz="1000" dirty="0"/>
                        <a:t>30.4</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GB" sz="1000" dirty="0"/>
                        <a:t>25.0</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GB" sz="1000" dirty="0"/>
                        <a:t>5.4 (-18.2 to 29.3)</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86224177"/>
                  </a:ext>
                </a:extLst>
              </a:tr>
              <a:tr h="252000">
                <a:tc>
                  <a:txBody>
                    <a:bodyPr/>
                    <a:lstStyle/>
                    <a:p>
                      <a:pPr algn="ct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52287814"/>
                  </a:ext>
                </a:extLst>
              </a:tr>
              <a:tr h="252000">
                <a:tc>
                  <a:txBody>
                    <a:bodyPr/>
                    <a:lstStyle/>
                    <a:p>
                      <a:pPr algn="ctr"/>
                      <a:r>
                        <a:rPr lang="en-GB" sz="1000" dirty="0"/>
                        <a:t>42.6</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000" dirty="0"/>
                        <a:t>30.9</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000" dirty="0"/>
                        <a:t>11.7 (0.3–22.7)</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63401174"/>
                  </a:ext>
                </a:extLst>
              </a:tr>
              <a:tr h="252000">
                <a:tc>
                  <a:txBody>
                    <a:bodyPr/>
                    <a:lstStyle/>
                    <a:p>
                      <a:pPr algn="ctr"/>
                      <a:r>
                        <a:rPr lang="en-GB" sz="1000" dirty="0"/>
                        <a:t>43.4</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000" dirty="0"/>
                        <a:t>33.6</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1000" dirty="0"/>
                        <a:t>9.7 (0.6–18.6)</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38146299"/>
                  </a:ext>
                </a:extLst>
              </a:tr>
            </a:tbl>
          </a:graphicData>
        </a:graphic>
      </p:graphicFrame>
      <p:graphicFrame>
        <p:nvGraphicFramePr>
          <p:cNvPr id="273" name="Content Placeholder 3">
            <a:extLst>
              <a:ext uri="{FF2B5EF4-FFF2-40B4-BE49-F238E27FC236}">
                <a16:creationId xmlns:a16="http://schemas.microsoft.com/office/drawing/2014/main" id="{1D02D552-969D-43C4-8022-18D9ACD2E109}"/>
              </a:ext>
            </a:extLst>
          </p:cNvPr>
          <p:cNvGraphicFramePr>
            <a:graphicFrameLocks/>
          </p:cNvGraphicFramePr>
          <p:nvPr/>
        </p:nvGraphicFramePr>
        <p:xfrm>
          <a:off x="10134600" y="1722121"/>
          <a:ext cx="1866900" cy="40294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5" name="Table 5">
            <a:extLst>
              <a:ext uri="{FF2B5EF4-FFF2-40B4-BE49-F238E27FC236}">
                <a16:creationId xmlns:a16="http://schemas.microsoft.com/office/drawing/2014/main" id="{1DDEE6A2-D0DA-4C53-92EE-97E9C2E77AEF}"/>
              </a:ext>
            </a:extLst>
          </p:cNvPr>
          <p:cNvGraphicFramePr>
            <a:graphicFrameLocks noGrp="1"/>
          </p:cNvGraphicFramePr>
          <p:nvPr/>
        </p:nvGraphicFramePr>
        <p:xfrm>
          <a:off x="5882122" y="1346733"/>
          <a:ext cx="2409392" cy="3985200"/>
        </p:xfrm>
        <a:graphic>
          <a:graphicData uri="http://schemas.openxmlformats.org/drawingml/2006/table">
            <a:tbl>
              <a:tblPr firstRow="1" bandRow="1">
                <a:tableStyleId>{5C22544A-7EE6-4342-B048-85BDC9FD1C3A}</a:tableStyleId>
              </a:tblPr>
              <a:tblGrid>
                <a:gridCol w="1090142">
                  <a:extLst>
                    <a:ext uri="{9D8B030D-6E8A-4147-A177-3AD203B41FA5}">
                      <a16:colId xmlns:a16="http://schemas.microsoft.com/office/drawing/2014/main" val="393240433"/>
                    </a:ext>
                  </a:extLst>
                </a:gridCol>
                <a:gridCol w="1319250">
                  <a:extLst>
                    <a:ext uri="{9D8B030D-6E8A-4147-A177-3AD203B41FA5}">
                      <a16:colId xmlns:a16="http://schemas.microsoft.com/office/drawing/2014/main" val="3864644093"/>
                    </a:ext>
                  </a:extLst>
                </a:gridCol>
              </a:tblGrid>
              <a:tr h="709200">
                <a:tc>
                  <a:txBody>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r>
                        <a:rPr lang="en-GB" sz="1050" b="1" dirty="0">
                          <a:solidFill>
                            <a:schemeClr val="bg1"/>
                          </a:solidFill>
                        </a:rPr>
                        <a:t>Unstratified HR (95% CI)</a:t>
                      </a:r>
                    </a:p>
                  </a:txBody>
                  <a:tcPr marL="36000" marR="36000" marT="7200" marB="5400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endParaRPr lang="en-GB" sz="1050" b="1" dirty="0">
                        <a:solidFill>
                          <a:schemeClr val="bg1"/>
                        </a:solidFill>
                      </a:endParaRPr>
                    </a:p>
                  </a:txBody>
                  <a:tcPr marL="36000" marR="36000" marT="7200" marB="5400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15534452"/>
                  </a:ext>
                </a:extLst>
              </a:tr>
              <a:tr h="252000">
                <a:tc>
                  <a:txBody>
                    <a:bodyPr/>
                    <a:lstStyle/>
                    <a:p>
                      <a:pPr algn="ctr"/>
                      <a:r>
                        <a:rPr lang="en-GB" sz="1000" spc="0" baseline="0" dirty="0">
                          <a:cs typeface="Arial"/>
                          <a:sym typeface="Arial"/>
                          <a:rtl val="0"/>
                        </a:rPr>
                        <a:t>0.81 (0.64–1.01)</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GB" sz="1000" spc="0" baseline="0" dirty="0">
                        <a:cs typeface="Arial"/>
                        <a:sym typeface="Arial"/>
                        <a:rtl val="0"/>
                      </a:endParaRP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93136278"/>
                  </a:ext>
                </a:extLst>
              </a:tr>
              <a:tr h="25200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0.78 (0.57–1.08)</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noFill/>
                  </a:tcPr>
                </a:tc>
                <a:extLst>
                  <a:ext uri="{0D108BD9-81ED-4DB2-BD59-A6C34878D82A}">
                    <a16:rowId xmlns:a16="http://schemas.microsoft.com/office/drawing/2014/main" val="2859861063"/>
                  </a:ext>
                </a:extLst>
              </a:tr>
              <a:tr h="25200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0.83 (0.60–1.15)</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3645288999"/>
                  </a:ext>
                </a:extLst>
              </a:tr>
              <a:tr h="25200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0.84 (0.50–1.39)</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endParaRP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18023653"/>
                  </a:ext>
                </a:extLst>
              </a:tr>
              <a:tr h="25200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0.88 (0.65–1.19)</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18047400"/>
                  </a:ext>
                </a:extLst>
              </a:tr>
              <a:tr h="25200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dirty="0"/>
                        <a:t>0.73 (0.52–1.03)</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52115738"/>
                  </a:ext>
                </a:extLst>
              </a:tr>
              <a:tr h="25200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92256680"/>
                  </a:ext>
                </a:extLst>
              </a:tr>
              <a:tr h="25200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0.83 (0.62–1.11)</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43496568"/>
                  </a:ext>
                </a:extLst>
              </a:tr>
              <a:tr h="25200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1.04 (0.60–1.79)</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250721"/>
                  </a:ext>
                </a:extLst>
              </a:tr>
              <a:tr h="25200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1.13 (0.55–2.34)</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endParaRP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86224177"/>
                  </a:ext>
                </a:extLst>
              </a:tr>
              <a:tr h="25200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dirty="0"/>
                    </a:p>
                  </a:txBody>
                  <a:tcPr marL="36000" marR="36000" marT="3600" marB="3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52287814"/>
                  </a:ext>
                </a:extLst>
              </a:tr>
              <a:tr h="25200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00" spc="0" baseline="0" dirty="0">
                          <a:cs typeface="Arial"/>
                          <a:sym typeface="Arial"/>
                          <a:rtl val="0"/>
                        </a:rPr>
                        <a:t>0.76 (0.51–1.15)</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GB" sz="1000" spc="0" baseline="0" dirty="0">
                        <a:cs typeface="Arial"/>
                        <a:sym typeface="Arial"/>
                        <a:rtl val="0"/>
                      </a:endParaRP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63401174"/>
                  </a:ext>
                </a:extLst>
              </a:tr>
              <a:tr h="25200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rPr>
                        <a:t>0.83 (0.63–1.09)</a:t>
                      </a: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595454"/>
                        </a:solidFill>
                        <a:effectLst/>
                        <a:uLnTx/>
                        <a:uFillTx/>
                        <a:latin typeface="+mn-lt"/>
                        <a:ea typeface="+mn-ea"/>
                        <a:cs typeface="Arial"/>
                        <a:sym typeface="Arial"/>
                        <a:rtl val="0"/>
                      </a:endParaRPr>
                    </a:p>
                  </a:txBody>
                  <a:tcPr marL="36000" marR="36000" marT="36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38146299"/>
                  </a:ext>
                </a:extLst>
              </a:tr>
            </a:tbl>
          </a:graphicData>
        </a:graphic>
      </p:graphicFrame>
      <p:graphicFrame>
        <p:nvGraphicFramePr>
          <p:cNvPr id="249" name="Content Placeholder 3">
            <a:extLst>
              <a:ext uri="{FF2B5EF4-FFF2-40B4-BE49-F238E27FC236}">
                <a16:creationId xmlns:a16="http://schemas.microsoft.com/office/drawing/2014/main" id="{620B9FAF-87AC-49CE-85F2-F08CF6F67778}"/>
              </a:ext>
            </a:extLst>
          </p:cNvPr>
          <p:cNvGraphicFramePr>
            <a:graphicFrameLocks/>
          </p:cNvGraphicFramePr>
          <p:nvPr/>
        </p:nvGraphicFramePr>
        <p:xfrm>
          <a:off x="4329996" y="1722121"/>
          <a:ext cx="1451256" cy="4029455"/>
        </p:xfrm>
        <a:graphic>
          <a:graphicData uri="http://schemas.openxmlformats.org/drawingml/2006/chart">
            <c:chart xmlns:c="http://schemas.openxmlformats.org/drawingml/2006/chart" xmlns:r="http://schemas.openxmlformats.org/officeDocument/2006/relationships" r:id="rId7"/>
          </a:graphicData>
        </a:graphic>
      </p:graphicFrame>
      <p:sp>
        <p:nvSpPr>
          <p:cNvPr id="415" name="TextBox 414">
            <a:extLst>
              <a:ext uri="{FF2B5EF4-FFF2-40B4-BE49-F238E27FC236}">
                <a16:creationId xmlns:a16="http://schemas.microsoft.com/office/drawing/2014/main" id="{9E6E4F90-7D0E-4FB1-B487-7F98351C9213}"/>
              </a:ext>
            </a:extLst>
          </p:cNvPr>
          <p:cNvSpPr txBox="1"/>
          <p:nvPr/>
        </p:nvSpPr>
        <p:spPr>
          <a:xfrm>
            <a:off x="378381" y="5890699"/>
            <a:ext cx="11700164" cy="338554"/>
          </a:xfrm>
          <a:prstGeom prst="rect">
            <a:avLst/>
          </a:prstGeom>
          <a:noFill/>
        </p:spPr>
        <p:txBody>
          <a:bodyPr wrap="square" rtlCol="0">
            <a:spAutoFit/>
          </a:bodyPr>
          <a:lstStyle/>
          <a:p>
            <a:pPr marL="228600" marR="0" lvl="0" indent="-228600" algn="l" defTabSz="1219170" rtl="0" eaLnBrk="1" fontAlgn="auto" latinLnBrk="0" hangingPunct="1">
              <a:lnSpc>
                <a:spcPct val="100000"/>
              </a:lnSpc>
              <a:spcBef>
                <a:spcPts val="600"/>
              </a:spcBef>
              <a:spcAft>
                <a:spcPts val="600"/>
              </a:spcAft>
              <a:buClr>
                <a:srgbClr val="595454"/>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95454"/>
                </a:solidFill>
                <a:effectLst/>
                <a:uLnTx/>
                <a:uFillTx/>
                <a:latin typeface="Trebuchet MS" panose="020B0603020202020204"/>
                <a:ea typeface="+mn-ea"/>
                <a:cs typeface="+mn-cs"/>
              </a:rPr>
              <a:t>PFS, OS, and ORR favored NIVO + RELA over NIVO across key prespecified subgroups</a:t>
            </a:r>
          </a:p>
        </p:txBody>
      </p:sp>
      <p:sp>
        <p:nvSpPr>
          <p:cNvPr id="2" name="Title 1"/>
          <p:cNvSpPr>
            <a:spLocks noGrp="1"/>
          </p:cNvSpPr>
          <p:nvPr>
            <p:ph type="title"/>
          </p:nvPr>
        </p:nvSpPr>
        <p:spPr>
          <a:xfrm>
            <a:off x="609600" y="199505"/>
            <a:ext cx="10744200" cy="1185577"/>
          </a:xfrm>
        </p:spPr>
        <p:txBody>
          <a:bodyPr vert="horz">
            <a:normAutofit/>
          </a:bodyPr>
          <a:lstStyle/>
          <a:p>
            <a:r>
              <a:rPr lang="en-US" sz="2800" dirty="0"/>
              <a:t>PFS, OS, and ORR Across Prespecified Subgroups (1 of 2)</a:t>
            </a:r>
          </a:p>
        </p:txBody>
      </p:sp>
      <p:graphicFrame>
        <p:nvGraphicFramePr>
          <p:cNvPr id="221" name="Object 220">
            <a:extLst>
              <a:ext uri="{FF2B5EF4-FFF2-40B4-BE49-F238E27FC236}">
                <a16:creationId xmlns:a16="http://schemas.microsoft.com/office/drawing/2014/main" id="{A7A6F739-5896-4B59-9D02-D3A1BBAD5967}"/>
              </a:ext>
            </a:extLst>
          </p:cNvPr>
          <p:cNvGraphicFramePr>
            <a:graphicFrameLocks noChangeAspect="1"/>
          </p:cNvGraphicFramePr>
          <p:nvPr>
            <p:custDataLst>
              <p:tags r:id="rId2"/>
            </p:custDataLst>
          </p:nvPr>
        </p:nvGraphicFramePr>
        <p:xfrm>
          <a:off x="1588" y="122590"/>
          <a:ext cx="1588" cy="1588"/>
        </p:xfrm>
        <a:graphic>
          <a:graphicData uri="http://schemas.openxmlformats.org/presentationml/2006/ole">
            <mc:AlternateContent xmlns:mc="http://schemas.openxmlformats.org/markup-compatibility/2006">
              <mc:Choice xmlns:v="urn:schemas-microsoft-com:vml" Requires="v">
                <p:oleObj name="think-cell Slide" r:id="rId8" imgW="384" imgH="384" progId="TCLayout.ActiveDocument.1">
                  <p:embed/>
                </p:oleObj>
              </mc:Choice>
              <mc:Fallback>
                <p:oleObj name="think-cell Slide" r:id="rId8" imgW="384" imgH="384" progId="TCLayout.ActiveDocument.1">
                  <p:embed/>
                  <p:pic>
                    <p:nvPicPr>
                      <p:cNvPr id="221" name="Object 220">
                        <a:extLst>
                          <a:ext uri="{FF2B5EF4-FFF2-40B4-BE49-F238E27FC236}">
                            <a16:creationId xmlns:a16="http://schemas.microsoft.com/office/drawing/2014/main" id="{A7A6F739-5896-4B59-9D02-D3A1BBAD5967}"/>
                          </a:ext>
                        </a:extLst>
                      </p:cNvPr>
                      <p:cNvPicPr/>
                      <p:nvPr/>
                    </p:nvPicPr>
                    <p:blipFill>
                      <a:blip r:embed="rId9"/>
                      <a:stretch>
                        <a:fillRect/>
                      </a:stretch>
                    </p:blipFill>
                    <p:spPr>
                      <a:xfrm>
                        <a:off x="1588" y="122590"/>
                        <a:ext cx="1588" cy="1588"/>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429ABB38-FC2C-4F0F-9748-CB75884A1601}"/>
              </a:ext>
            </a:extLst>
          </p:cNvPr>
          <p:cNvGrpSpPr/>
          <p:nvPr/>
        </p:nvGrpSpPr>
        <p:grpSpPr>
          <a:xfrm>
            <a:off x="3728530" y="5712373"/>
            <a:ext cx="2144913" cy="246221"/>
            <a:chOff x="3747580" y="5820591"/>
            <a:chExt cx="2144913" cy="246221"/>
          </a:xfrm>
        </p:grpSpPr>
        <p:sp>
          <p:nvSpPr>
            <p:cNvPr id="170" name="TextBox 169">
              <a:extLst>
                <a:ext uri="{FF2B5EF4-FFF2-40B4-BE49-F238E27FC236}">
                  <a16:creationId xmlns:a16="http://schemas.microsoft.com/office/drawing/2014/main" id="{363AB5F0-F4EB-43D9-931F-384F3B5DF2CA}"/>
                </a:ext>
              </a:extLst>
            </p:cNvPr>
            <p:cNvSpPr txBox="1"/>
            <p:nvPr/>
          </p:nvSpPr>
          <p:spPr>
            <a:xfrm>
              <a:off x="3747580" y="5820591"/>
              <a:ext cx="1374873" cy="246221"/>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D6F1"/>
                  </a:solidFill>
                  <a:effectLst/>
                  <a:uLnTx/>
                  <a:uFillTx/>
                  <a:latin typeface="Trebuchet MS" panose="020B0603020202020204"/>
                  <a:ea typeface="+mn-ea"/>
                  <a:cs typeface="Arial"/>
                  <a:sym typeface="Arial"/>
                  <a:rtl val="0"/>
                </a:rPr>
                <a:t>NIVO + RELA</a:t>
              </a:r>
            </a:p>
          </p:txBody>
        </p:sp>
        <p:sp>
          <p:nvSpPr>
            <p:cNvPr id="173" name="TextBox 172">
              <a:extLst>
                <a:ext uri="{FF2B5EF4-FFF2-40B4-BE49-F238E27FC236}">
                  <a16:creationId xmlns:a16="http://schemas.microsoft.com/office/drawing/2014/main" id="{F18C368C-0AD6-4047-9848-B8FB1A0B93BD}"/>
                </a:ext>
              </a:extLst>
            </p:cNvPr>
            <p:cNvSpPr txBox="1"/>
            <p:nvPr/>
          </p:nvSpPr>
          <p:spPr>
            <a:xfrm>
              <a:off x="5323133" y="5820591"/>
              <a:ext cx="569360"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DCE9B"/>
                  </a:solidFill>
                  <a:effectLst/>
                  <a:uLnTx/>
                  <a:uFillTx/>
                  <a:latin typeface="Trebuchet MS" panose="020B0603020202020204"/>
                  <a:ea typeface="+mn-ea"/>
                  <a:cs typeface="Arial"/>
                  <a:sym typeface="Arial"/>
                  <a:rtl val="0"/>
                </a:rPr>
                <a:t>NIVO</a:t>
              </a:r>
            </a:p>
          </p:txBody>
        </p:sp>
        <p:sp>
          <p:nvSpPr>
            <p:cNvPr id="174" name="Freeform: Shape 173">
              <a:extLst>
                <a:ext uri="{FF2B5EF4-FFF2-40B4-BE49-F238E27FC236}">
                  <a16:creationId xmlns:a16="http://schemas.microsoft.com/office/drawing/2014/main" id="{BEF97488-13E2-408B-9D32-BDF55D0EDB5A}"/>
                </a:ext>
              </a:extLst>
            </p:cNvPr>
            <p:cNvSpPr/>
            <p:nvPr/>
          </p:nvSpPr>
          <p:spPr>
            <a:xfrm>
              <a:off x="5119497" y="5950270"/>
              <a:ext cx="215501" cy="110278"/>
            </a:xfrm>
            <a:custGeom>
              <a:avLst/>
              <a:gdLst>
                <a:gd name="connsiteX0" fmla="*/ 0 w 65720"/>
                <a:gd name="connsiteY0" fmla="*/ 0 h 14225"/>
                <a:gd name="connsiteX1" fmla="*/ 65721 w 65720"/>
                <a:gd name="connsiteY1" fmla="*/ 0 h 14225"/>
              </a:gdLst>
              <a:ahLst/>
              <a:cxnLst>
                <a:cxn ang="0">
                  <a:pos x="connsiteX0" y="connsiteY0"/>
                </a:cxn>
                <a:cxn ang="0">
                  <a:pos x="connsiteX1" y="connsiteY1"/>
                </a:cxn>
              </a:cxnLst>
              <a:rect l="l" t="t" r="r" b="b"/>
              <a:pathLst>
                <a:path w="65720" h="14225">
                  <a:moveTo>
                    <a:pt x="0" y="0"/>
                  </a:moveTo>
                  <a:lnTo>
                    <a:pt x="65721" y="0"/>
                  </a:lnTo>
                </a:path>
              </a:pathLst>
            </a:custGeom>
            <a:ln w="11377" cap="flat">
              <a:solidFill>
                <a:schemeClr val="tx1"/>
              </a:solidFill>
              <a:prstDash val="solid"/>
              <a:miter/>
              <a:headEnd type="triangle" w="sm" len="sm"/>
              <a:tailEnd type="triangle" w="sm" len="sm"/>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sp>
        <p:nvSpPr>
          <p:cNvPr id="172" name="Freeform: Shape 171">
            <a:extLst>
              <a:ext uri="{FF2B5EF4-FFF2-40B4-BE49-F238E27FC236}">
                <a16:creationId xmlns:a16="http://schemas.microsoft.com/office/drawing/2014/main" id="{CDD34D1C-D796-465B-8564-636141662CF0}"/>
              </a:ext>
            </a:extLst>
          </p:cNvPr>
          <p:cNvSpPr/>
          <p:nvPr/>
        </p:nvSpPr>
        <p:spPr>
          <a:xfrm flipH="1">
            <a:off x="5220000" y="1984649"/>
            <a:ext cx="0" cy="3447776"/>
          </a:xfrm>
          <a:custGeom>
            <a:avLst/>
            <a:gdLst>
              <a:gd name="connsiteX0" fmla="*/ 0 w 14225"/>
              <a:gd name="connsiteY0" fmla="*/ 0 h 2900668"/>
              <a:gd name="connsiteX1" fmla="*/ 0 w 14225"/>
              <a:gd name="connsiteY1" fmla="*/ 2900669 h 2900668"/>
            </a:gdLst>
            <a:ahLst/>
            <a:cxnLst>
              <a:cxn ang="0">
                <a:pos x="connsiteX0" y="connsiteY0"/>
              </a:cxn>
              <a:cxn ang="0">
                <a:pos x="connsiteX1" y="connsiteY1"/>
              </a:cxn>
            </a:cxnLst>
            <a:rect l="l" t="t" r="r" b="b"/>
            <a:pathLst>
              <a:path w="14225" h="2900668">
                <a:moveTo>
                  <a:pt x="0" y="0"/>
                </a:moveTo>
                <a:lnTo>
                  <a:pt x="0" y="2900669"/>
                </a:lnTo>
              </a:path>
            </a:pathLst>
          </a:custGeom>
          <a:ln w="9525" cap="flat">
            <a:solidFill>
              <a:srgbClr val="595454"/>
            </a:solidFill>
            <a:prstDash val="dash"/>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213" name="Freeform: Shape 212">
            <a:extLst>
              <a:ext uri="{FF2B5EF4-FFF2-40B4-BE49-F238E27FC236}">
                <a16:creationId xmlns:a16="http://schemas.microsoft.com/office/drawing/2014/main" id="{E25EC463-561E-46A4-B967-AEE0BE6A8499}"/>
              </a:ext>
            </a:extLst>
          </p:cNvPr>
          <p:cNvSpPr/>
          <p:nvPr/>
        </p:nvSpPr>
        <p:spPr>
          <a:xfrm flipH="1">
            <a:off x="7322400" y="1984649"/>
            <a:ext cx="0" cy="3447776"/>
          </a:xfrm>
          <a:custGeom>
            <a:avLst/>
            <a:gdLst>
              <a:gd name="connsiteX0" fmla="*/ 0 w 14225"/>
              <a:gd name="connsiteY0" fmla="*/ 0 h 2900668"/>
              <a:gd name="connsiteX1" fmla="*/ 0 w 14225"/>
              <a:gd name="connsiteY1" fmla="*/ 2900669 h 2900668"/>
            </a:gdLst>
            <a:ahLst/>
            <a:cxnLst>
              <a:cxn ang="0">
                <a:pos x="connsiteX0" y="connsiteY0"/>
              </a:cxn>
              <a:cxn ang="0">
                <a:pos x="connsiteX1" y="connsiteY1"/>
              </a:cxn>
            </a:cxnLst>
            <a:rect l="l" t="t" r="r" b="b"/>
            <a:pathLst>
              <a:path w="14225" h="2900668">
                <a:moveTo>
                  <a:pt x="0" y="0"/>
                </a:moveTo>
                <a:lnTo>
                  <a:pt x="0" y="2900669"/>
                </a:lnTo>
              </a:path>
            </a:pathLst>
          </a:custGeom>
          <a:ln w="9525" cap="flat">
            <a:solidFill>
              <a:srgbClr val="595454"/>
            </a:solidFill>
            <a:prstDash val="dash"/>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sp>
        <p:nvSpPr>
          <p:cNvPr id="336" name="Freeform: Shape 335">
            <a:extLst>
              <a:ext uri="{FF2B5EF4-FFF2-40B4-BE49-F238E27FC236}">
                <a16:creationId xmlns:a16="http://schemas.microsoft.com/office/drawing/2014/main" id="{438B3488-1024-4AEC-AD83-6B2F0C834D9B}"/>
              </a:ext>
            </a:extLst>
          </p:cNvPr>
          <p:cNvSpPr/>
          <p:nvPr/>
        </p:nvSpPr>
        <p:spPr>
          <a:xfrm>
            <a:off x="11098800" y="1984649"/>
            <a:ext cx="0" cy="3447776"/>
          </a:xfrm>
          <a:custGeom>
            <a:avLst/>
            <a:gdLst>
              <a:gd name="connsiteX0" fmla="*/ 0 w 14225"/>
              <a:gd name="connsiteY0" fmla="*/ 0 h 2900668"/>
              <a:gd name="connsiteX1" fmla="*/ 0 w 14225"/>
              <a:gd name="connsiteY1" fmla="*/ 2900669 h 2900668"/>
            </a:gdLst>
            <a:ahLst/>
            <a:cxnLst>
              <a:cxn ang="0">
                <a:pos x="connsiteX0" y="connsiteY0"/>
              </a:cxn>
              <a:cxn ang="0">
                <a:pos x="connsiteX1" y="connsiteY1"/>
              </a:cxn>
            </a:cxnLst>
            <a:rect l="l" t="t" r="r" b="b"/>
            <a:pathLst>
              <a:path w="14225" h="2900668">
                <a:moveTo>
                  <a:pt x="0" y="0"/>
                </a:moveTo>
                <a:lnTo>
                  <a:pt x="0" y="2900669"/>
                </a:lnTo>
              </a:path>
            </a:pathLst>
          </a:custGeom>
          <a:ln w="9525" cap="flat">
            <a:solidFill>
              <a:srgbClr val="595454"/>
            </a:solidFill>
            <a:prstDash val="dash"/>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nvGrpSpPr>
          <p:cNvPr id="410" name="Group 409">
            <a:extLst>
              <a:ext uri="{FF2B5EF4-FFF2-40B4-BE49-F238E27FC236}">
                <a16:creationId xmlns:a16="http://schemas.microsoft.com/office/drawing/2014/main" id="{8073A96F-B7F0-403E-99B6-464055974EB3}"/>
              </a:ext>
            </a:extLst>
          </p:cNvPr>
          <p:cNvGrpSpPr/>
          <p:nvPr/>
        </p:nvGrpSpPr>
        <p:grpSpPr>
          <a:xfrm>
            <a:off x="8361235" y="1346733"/>
            <a:ext cx="1011365" cy="353480"/>
            <a:chOff x="2340864" y="909918"/>
            <a:chExt cx="1097280" cy="338554"/>
          </a:xfrm>
        </p:grpSpPr>
        <p:sp>
          <p:nvSpPr>
            <p:cNvPr id="411" name="Rectangle 410">
              <a:extLst>
                <a:ext uri="{FF2B5EF4-FFF2-40B4-BE49-F238E27FC236}">
                  <a16:creationId xmlns:a16="http://schemas.microsoft.com/office/drawing/2014/main" id="{CA33DC64-248A-47E7-A842-1E8FAB0F284D}"/>
                </a:ext>
              </a:extLst>
            </p:cNvPr>
            <p:cNvSpPr/>
            <p:nvPr/>
          </p:nvSpPr>
          <p:spPr>
            <a:xfrm>
              <a:off x="2340864" y="909918"/>
              <a:ext cx="548640"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95454"/>
                  </a:solidFill>
                  <a:effectLst/>
                  <a:uLnTx/>
                  <a:uFillTx/>
                  <a:latin typeface="Trebuchet MS" panose="020B0603020202020204"/>
                  <a:ea typeface="+mn-ea"/>
                  <a:cs typeface="+mn-cs"/>
                </a:rPr>
                <a:t>NIVO + RELA</a:t>
              </a:r>
            </a:p>
          </p:txBody>
        </p:sp>
        <p:sp>
          <p:nvSpPr>
            <p:cNvPr id="414" name="Rectangle 413">
              <a:extLst>
                <a:ext uri="{FF2B5EF4-FFF2-40B4-BE49-F238E27FC236}">
                  <a16:creationId xmlns:a16="http://schemas.microsoft.com/office/drawing/2014/main" id="{F351AF55-124B-45A6-9F78-A677ECB9B169}"/>
                </a:ext>
              </a:extLst>
            </p:cNvPr>
            <p:cNvSpPr/>
            <p:nvPr/>
          </p:nvSpPr>
          <p:spPr>
            <a:xfrm>
              <a:off x="2889504" y="909918"/>
              <a:ext cx="548640" cy="338554"/>
            </a:xfrm>
            <a:prstGeom prst="rect">
              <a:avLst/>
            </a:prstGeom>
            <a:solidFill>
              <a:srgbClr val="1DCE9B"/>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Trebuchet MS" panose="020B0603020202020204"/>
                  <a:ea typeface="+mn-ea"/>
                  <a:cs typeface="+mn-cs"/>
                </a:rPr>
                <a:t>NIVO</a:t>
              </a:r>
            </a:p>
          </p:txBody>
        </p:sp>
      </p:grpSp>
      <p:grpSp>
        <p:nvGrpSpPr>
          <p:cNvPr id="269" name="Group 268">
            <a:extLst>
              <a:ext uri="{FF2B5EF4-FFF2-40B4-BE49-F238E27FC236}">
                <a16:creationId xmlns:a16="http://schemas.microsoft.com/office/drawing/2014/main" id="{AE400DAB-2B13-47D8-9E6D-132873EAFE2B}"/>
              </a:ext>
            </a:extLst>
          </p:cNvPr>
          <p:cNvGrpSpPr/>
          <p:nvPr/>
        </p:nvGrpSpPr>
        <p:grpSpPr>
          <a:xfrm>
            <a:off x="5905877" y="5712373"/>
            <a:ext cx="2144913" cy="246221"/>
            <a:chOff x="3747580" y="5820591"/>
            <a:chExt cx="2144913" cy="246221"/>
          </a:xfrm>
        </p:grpSpPr>
        <p:sp>
          <p:nvSpPr>
            <p:cNvPr id="270" name="TextBox 269">
              <a:extLst>
                <a:ext uri="{FF2B5EF4-FFF2-40B4-BE49-F238E27FC236}">
                  <a16:creationId xmlns:a16="http://schemas.microsoft.com/office/drawing/2014/main" id="{F6590E43-F8AE-4E92-B45A-FF69E35233FB}"/>
                </a:ext>
              </a:extLst>
            </p:cNvPr>
            <p:cNvSpPr txBox="1"/>
            <p:nvPr/>
          </p:nvSpPr>
          <p:spPr>
            <a:xfrm>
              <a:off x="3747580" y="5820591"/>
              <a:ext cx="1374873" cy="246221"/>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D6F1"/>
                  </a:solidFill>
                  <a:effectLst/>
                  <a:uLnTx/>
                  <a:uFillTx/>
                  <a:latin typeface="Trebuchet MS" panose="020B0603020202020204"/>
                  <a:ea typeface="+mn-ea"/>
                  <a:cs typeface="Arial"/>
                  <a:sym typeface="Arial"/>
                  <a:rtl val="0"/>
                </a:rPr>
                <a:t>NIVO + RELA</a:t>
              </a:r>
            </a:p>
          </p:txBody>
        </p:sp>
        <p:sp>
          <p:nvSpPr>
            <p:cNvPr id="271" name="TextBox 270">
              <a:extLst>
                <a:ext uri="{FF2B5EF4-FFF2-40B4-BE49-F238E27FC236}">
                  <a16:creationId xmlns:a16="http://schemas.microsoft.com/office/drawing/2014/main" id="{4C814C01-97D1-40BC-AD26-0F2CCC6FAC10}"/>
                </a:ext>
              </a:extLst>
            </p:cNvPr>
            <p:cNvSpPr txBox="1"/>
            <p:nvPr/>
          </p:nvSpPr>
          <p:spPr>
            <a:xfrm>
              <a:off x="5323133" y="5820591"/>
              <a:ext cx="569360"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DCE9B"/>
                  </a:solidFill>
                  <a:effectLst/>
                  <a:uLnTx/>
                  <a:uFillTx/>
                  <a:latin typeface="Trebuchet MS" panose="020B0603020202020204"/>
                  <a:ea typeface="+mn-ea"/>
                  <a:cs typeface="Arial"/>
                  <a:sym typeface="Arial"/>
                  <a:rtl val="0"/>
                </a:rPr>
                <a:t>NIVO</a:t>
              </a:r>
            </a:p>
          </p:txBody>
        </p:sp>
        <p:sp>
          <p:nvSpPr>
            <p:cNvPr id="272" name="Freeform: Shape 271">
              <a:extLst>
                <a:ext uri="{FF2B5EF4-FFF2-40B4-BE49-F238E27FC236}">
                  <a16:creationId xmlns:a16="http://schemas.microsoft.com/office/drawing/2014/main" id="{056B702D-FFC2-461E-A2BA-5E66479D2E2B}"/>
                </a:ext>
              </a:extLst>
            </p:cNvPr>
            <p:cNvSpPr/>
            <p:nvPr/>
          </p:nvSpPr>
          <p:spPr>
            <a:xfrm>
              <a:off x="5119497" y="5950270"/>
              <a:ext cx="215501" cy="110278"/>
            </a:xfrm>
            <a:custGeom>
              <a:avLst/>
              <a:gdLst>
                <a:gd name="connsiteX0" fmla="*/ 0 w 65720"/>
                <a:gd name="connsiteY0" fmla="*/ 0 h 14225"/>
                <a:gd name="connsiteX1" fmla="*/ 65721 w 65720"/>
                <a:gd name="connsiteY1" fmla="*/ 0 h 14225"/>
              </a:gdLst>
              <a:ahLst/>
              <a:cxnLst>
                <a:cxn ang="0">
                  <a:pos x="connsiteX0" y="connsiteY0"/>
                </a:cxn>
                <a:cxn ang="0">
                  <a:pos x="connsiteX1" y="connsiteY1"/>
                </a:cxn>
              </a:cxnLst>
              <a:rect l="l" t="t" r="r" b="b"/>
              <a:pathLst>
                <a:path w="65720" h="14225">
                  <a:moveTo>
                    <a:pt x="0" y="0"/>
                  </a:moveTo>
                  <a:lnTo>
                    <a:pt x="65721" y="0"/>
                  </a:lnTo>
                </a:path>
              </a:pathLst>
            </a:custGeom>
            <a:ln w="11377" cap="flat">
              <a:solidFill>
                <a:schemeClr val="tx1"/>
              </a:solidFill>
              <a:prstDash val="solid"/>
              <a:miter/>
              <a:headEnd type="triangle" w="sm" len="sm"/>
              <a:tailEnd type="triangle" w="sm" len="sm"/>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grpSp>
        <p:nvGrpSpPr>
          <p:cNvPr id="274" name="Group 273">
            <a:extLst>
              <a:ext uri="{FF2B5EF4-FFF2-40B4-BE49-F238E27FC236}">
                <a16:creationId xmlns:a16="http://schemas.microsoft.com/office/drawing/2014/main" id="{4A6AFFE2-9259-47B7-A8DF-F2791381BD65}"/>
              </a:ext>
            </a:extLst>
          </p:cNvPr>
          <p:cNvGrpSpPr/>
          <p:nvPr/>
        </p:nvGrpSpPr>
        <p:grpSpPr>
          <a:xfrm>
            <a:off x="9637412" y="5712373"/>
            <a:ext cx="2144913" cy="246221"/>
            <a:chOff x="3747580" y="5820591"/>
            <a:chExt cx="2144913" cy="246221"/>
          </a:xfrm>
        </p:grpSpPr>
        <p:sp>
          <p:nvSpPr>
            <p:cNvPr id="275" name="TextBox 274">
              <a:extLst>
                <a:ext uri="{FF2B5EF4-FFF2-40B4-BE49-F238E27FC236}">
                  <a16:creationId xmlns:a16="http://schemas.microsoft.com/office/drawing/2014/main" id="{CB719B12-DF15-4FD1-9F7B-6CE480A4557D}"/>
                </a:ext>
              </a:extLst>
            </p:cNvPr>
            <p:cNvSpPr txBox="1"/>
            <p:nvPr/>
          </p:nvSpPr>
          <p:spPr>
            <a:xfrm>
              <a:off x="3747580" y="5820591"/>
              <a:ext cx="1374873" cy="246221"/>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D6F1"/>
                  </a:solidFill>
                  <a:effectLst/>
                  <a:uLnTx/>
                  <a:uFillTx/>
                  <a:latin typeface="Trebuchet MS" panose="020B0603020202020204"/>
                  <a:ea typeface="+mn-ea"/>
                  <a:cs typeface="Arial"/>
                  <a:sym typeface="Arial"/>
                  <a:rtl val="0"/>
                </a:rPr>
                <a:t>NIVO + RELA</a:t>
              </a:r>
            </a:p>
          </p:txBody>
        </p:sp>
        <p:sp>
          <p:nvSpPr>
            <p:cNvPr id="276" name="TextBox 275">
              <a:extLst>
                <a:ext uri="{FF2B5EF4-FFF2-40B4-BE49-F238E27FC236}">
                  <a16:creationId xmlns:a16="http://schemas.microsoft.com/office/drawing/2014/main" id="{41A4B6F3-BFB2-417E-ABC7-62072C0E09E7}"/>
                </a:ext>
              </a:extLst>
            </p:cNvPr>
            <p:cNvSpPr txBox="1"/>
            <p:nvPr/>
          </p:nvSpPr>
          <p:spPr>
            <a:xfrm>
              <a:off x="5323133" y="5820591"/>
              <a:ext cx="569360"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DCE9B"/>
                  </a:solidFill>
                  <a:effectLst/>
                  <a:uLnTx/>
                  <a:uFillTx/>
                  <a:latin typeface="Trebuchet MS" panose="020B0603020202020204"/>
                  <a:ea typeface="+mn-ea"/>
                  <a:cs typeface="Arial"/>
                  <a:sym typeface="Arial"/>
                  <a:rtl val="0"/>
                </a:rPr>
                <a:t>NIVO</a:t>
              </a:r>
            </a:p>
          </p:txBody>
        </p:sp>
        <p:sp>
          <p:nvSpPr>
            <p:cNvPr id="277" name="Freeform: Shape 276">
              <a:extLst>
                <a:ext uri="{FF2B5EF4-FFF2-40B4-BE49-F238E27FC236}">
                  <a16:creationId xmlns:a16="http://schemas.microsoft.com/office/drawing/2014/main" id="{40EF97B9-2877-4411-86CC-25FC8CFDF6FB}"/>
                </a:ext>
              </a:extLst>
            </p:cNvPr>
            <p:cNvSpPr/>
            <p:nvPr/>
          </p:nvSpPr>
          <p:spPr>
            <a:xfrm>
              <a:off x="5119497" y="5950270"/>
              <a:ext cx="215501" cy="110278"/>
            </a:xfrm>
            <a:custGeom>
              <a:avLst/>
              <a:gdLst>
                <a:gd name="connsiteX0" fmla="*/ 0 w 65720"/>
                <a:gd name="connsiteY0" fmla="*/ 0 h 14225"/>
                <a:gd name="connsiteX1" fmla="*/ 65721 w 65720"/>
                <a:gd name="connsiteY1" fmla="*/ 0 h 14225"/>
              </a:gdLst>
              <a:ahLst/>
              <a:cxnLst>
                <a:cxn ang="0">
                  <a:pos x="connsiteX0" y="connsiteY0"/>
                </a:cxn>
                <a:cxn ang="0">
                  <a:pos x="connsiteX1" y="connsiteY1"/>
                </a:cxn>
              </a:cxnLst>
              <a:rect l="l" t="t" r="r" b="b"/>
              <a:pathLst>
                <a:path w="65720" h="14225">
                  <a:moveTo>
                    <a:pt x="0" y="0"/>
                  </a:moveTo>
                  <a:lnTo>
                    <a:pt x="65721" y="0"/>
                  </a:lnTo>
                </a:path>
              </a:pathLst>
            </a:custGeom>
            <a:ln w="11377" cap="flat">
              <a:solidFill>
                <a:schemeClr val="tx1"/>
              </a:solidFill>
              <a:prstDash val="solid"/>
              <a:miter/>
              <a:headEnd type="triangle" w="sm" len="sm"/>
              <a:tailEnd type="triangle" w="sm" len="sm"/>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595454"/>
                </a:solidFill>
                <a:effectLst/>
                <a:uLnTx/>
                <a:uFillTx/>
                <a:latin typeface="Trebuchet MS" panose="020B0603020202020204"/>
                <a:ea typeface="+mn-ea"/>
                <a:cs typeface="+mn-cs"/>
              </a:endParaRPr>
            </a:p>
          </p:txBody>
        </p:sp>
      </p:grpSp>
      <p:cxnSp>
        <p:nvCxnSpPr>
          <p:cNvPr id="35" name="Straight Connector 34">
            <a:extLst>
              <a:ext uri="{FF2B5EF4-FFF2-40B4-BE49-F238E27FC236}">
                <a16:creationId xmlns:a16="http://schemas.microsoft.com/office/drawing/2014/main" id="{87A157EC-1735-4728-97C7-9D7F56E1D237}"/>
              </a:ext>
            </a:extLst>
          </p:cNvPr>
          <p:cNvCxnSpPr>
            <a:cxnSpLocks/>
          </p:cNvCxnSpPr>
          <p:nvPr/>
        </p:nvCxnSpPr>
        <p:spPr>
          <a:xfrm>
            <a:off x="4974431" y="2158615"/>
            <a:ext cx="207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D36E0E5-E20C-453D-9A78-5971B30F3F34}"/>
              </a:ext>
            </a:extLst>
          </p:cNvPr>
          <p:cNvSpPr/>
          <p:nvPr/>
        </p:nvSpPr>
        <p:spPr>
          <a:xfrm>
            <a:off x="5039103" y="2108323"/>
            <a:ext cx="100584" cy="1005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39" name="Straight Connector 38">
            <a:extLst>
              <a:ext uri="{FF2B5EF4-FFF2-40B4-BE49-F238E27FC236}">
                <a16:creationId xmlns:a16="http://schemas.microsoft.com/office/drawing/2014/main" id="{6D2108F0-652A-4101-9B7C-31E0D23CD629}"/>
              </a:ext>
            </a:extLst>
          </p:cNvPr>
          <p:cNvCxnSpPr>
            <a:cxnSpLocks/>
          </p:cNvCxnSpPr>
          <p:nvPr/>
        </p:nvCxnSpPr>
        <p:spPr>
          <a:xfrm>
            <a:off x="7097101" y="2158615"/>
            <a:ext cx="2252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C23981C0-239D-4C19-B082-8A6F55176C18}"/>
              </a:ext>
            </a:extLst>
          </p:cNvPr>
          <p:cNvSpPr/>
          <p:nvPr/>
        </p:nvSpPr>
        <p:spPr>
          <a:xfrm>
            <a:off x="7161773" y="2108323"/>
            <a:ext cx="89570" cy="895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42" name="Straight Connector 41">
            <a:extLst>
              <a:ext uri="{FF2B5EF4-FFF2-40B4-BE49-F238E27FC236}">
                <a16:creationId xmlns:a16="http://schemas.microsoft.com/office/drawing/2014/main" id="{E00E745E-C243-4A8C-96EF-D2001E86EF9A}"/>
              </a:ext>
            </a:extLst>
          </p:cNvPr>
          <p:cNvCxnSpPr>
            <a:cxnSpLocks/>
          </p:cNvCxnSpPr>
          <p:nvPr/>
        </p:nvCxnSpPr>
        <p:spPr>
          <a:xfrm>
            <a:off x="10863263" y="2158615"/>
            <a:ext cx="20116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42903555-C041-45FE-A9F2-B07BB334DEE6}"/>
              </a:ext>
            </a:extLst>
          </p:cNvPr>
          <p:cNvSpPr/>
          <p:nvPr/>
        </p:nvSpPr>
        <p:spPr>
          <a:xfrm>
            <a:off x="10911590" y="2108323"/>
            <a:ext cx="89570" cy="895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41" name="TextBox 40">
            <a:extLst>
              <a:ext uri="{FF2B5EF4-FFF2-40B4-BE49-F238E27FC236}">
                <a16:creationId xmlns:a16="http://schemas.microsoft.com/office/drawing/2014/main" id="{1AE6183C-A1A8-F143-9CFE-CEFC9FAB7A00}"/>
              </a:ext>
            </a:extLst>
          </p:cNvPr>
          <p:cNvSpPr txBox="1"/>
          <p:nvPr/>
        </p:nvSpPr>
        <p:spPr>
          <a:xfrm>
            <a:off x="8896355" y="989822"/>
            <a:ext cx="2416545" cy="349438"/>
          </a:xfrm>
          <a:prstGeom prst="rect">
            <a:avLst/>
          </a:prstGeom>
          <a:noFill/>
        </p:spPr>
        <p:txBody>
          <a:bodyPr wrap="square">
            <a:spAutoFit/>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r>
              <a:rPr kumimoji="0" lang="en-GB" sz="1600" b="1" i="0" u="none" strike="noStrike" kern="1200" cap="none" spc="0" normalizeH="0" baseline="0" noProof="0" dirty="0">
                <a:ln>
                  <a:noFill/>
                </a:ln>
                <a:solidFill>
                  <a:srgbClr val="595454"/>
                </a:solidFill>
                <a:effectLst/>
                <a:uLnTx/>
                <a:uFillTx/>
                <a:latin typeface="Trebuchet MS" panose="020B0603020202020204"/>
                <a:ea typeface="+mn-ea"/>
                <a:cs typeface="+mn-cs"/>
              </a:rPr>
              <a:t>ORR by BICR</a:t>
            </a:r>
          </a:p>
        </p:txBody>
      </p:sp>
      <p:sp>
        <p:nvSpPr>
          <p:cNvPr id="46" name="TextBox 45">
            <a:extLst>
              <a:ext uri="{FF2B5EF4-FFF2-40B4-BE49-F238E27FC236}">
                <a16:creationId xmlns:a16="http://schemas.microsoft.com/office/drawing/2014/main" id="{1D280BC8-1ADA-DE42-8785-BE6BE75A3D73}"/>
              </a:ext>
            </a:extLst>
          </p:cNvPr>
          <p:cNvSpPr txBox="1"/>
          <p:nvPr/>
        </p:nvSpPr>
        <p:spPr>
          <a:xfrm>
            <a:off x="2214095" y="987826"/>
            <a:ext cx="1736789" cy="338554"/>
          </a:xfrm>
          <a:prstGeom prst="rect">
            <a:avLst/>
          </a:prstGeom>
          <a:noFill/>
        </p:spPr>
        <p:txBody>
          <a:bodyPr wrap="square">
            <a:spAutoFit/>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r>
              <a:rPr kumimoji="0" lang="en-GB" sz="1600" b="1" i="0" u="none" strike="noStrike" kern="1200" cap="none" spc="0" normalizeH="0" baseline="0" noProof="0" dirty="0">
                <a:ln>
                  <a:noFill/>
                </a:ln>
                <a:solidFill>
                  <a:srgbClr val="595454"/>
                </a:solidFill>
                <a:effectLst/>
                <a:uLnTx/>
                <a:uFillTx/>
                <a:latin typeface="Trebuchet MS" panose="020B0603020202020204"/>
                <a:ea typeface="+mn-ea"/>
                <a:cs typeface="+mn-cs"/>
              </a:rPr>
              <a:t>PFS by BICR</a:t>
            </a:r>
          </a:p>
        </p:txBody>
      </p:sp>
      <p:sp>
        <p:nvSpPr>
          <p:cNvPr id="47" name="TextBox 46">
            <a:extLst>
              <a:ext uri="{FF2B5EF4-FFF2-40B4-BE49-F238E27FC236}">
                <a16:creationId xmlns:a16="http://schemas.microsoft.com/office/drawing/2014/main" id="{14473BC3-1B2D-DC12-4A54-B09ABA265185}"/>
              </a:ext>
            </a:extLst>
          </p:cNvPr>
          <p:cNvSpPr txBox="1"/>
          <p:nvPr/>
        </p:nvSpPr>
        <p:spPr>
          <a:xfrm>
            <a:off x="6825450" y="985760"/>
            <a:ext cx="522737" cy="338554"/>
          </a:xfrm>
          <a:prstGeom prst="rect">
            <a:avLst/>
          </a:prstGeom>
          <a:noFill/>
        </p:spPr>
        <p:txBody>
          <a:bodyPr wrap="square">
            <a:spAutoFit/>
          </a:bodyPr>
          <a:lstStyle/>
          <a:p>
            <a:pPr marL="0" marR="0" lvl="0" indent="0" algn="ctr" defTabSz="1219170" rtl="0" eaLnBrk="1" fontAlgn="auto" latinLnBrk="0" hangingPunct="1">
              <a:lnSpc>
                <a:spcPct val="100000"/>
              </a:lnSpc>
              <a:spcBef>
                <a:spcPts val="300"/>
              </a:spcBef>
              <a:spcAft>
                <a:spcPts val="300"/>
              </a:spcAft>
              <a:buClrTx/>
              <a:buSzTx/>
              <a:buFontTx/>
              <a:buNone/>
              <a:tabLst/>
              <a:defRPr/>
            </a:pPr>
            <a:r>
              <a:rPr kumimoji="0" lang="en-GB" sz="1600" b="1" i="0" u="none" strike="noStrike" kern="1200" cap="none" spc="0" normalizeH="0" baseline="0" noProof="0" dirty="0">
                <a:ln>
                  <a:noFill/>
                </a:ln>
                <a:solidFill>
                  <a:srgbClr val="595454"/>
                </a:solidFill>
                <a:effectLst/>
                <a:uLnTx/>
                <a:uFillTx/>
                <a:latin typeface="Trebuchet MS" panose="020B0603020202020204"/>
                <a:ea typeface="+mn-ea"/>
                <a:cs typeface="+mn-cs"/>
              </a:rPr>
              <a:t>OS</a:t>
            </a:r>
          </a:p>
        </p:txBody>
      </p:sp>
      <p:sp>
        <p:nvSpPr>
          <p:cNvPr id="44" name="Rectangle 43">
            <a:extLst>
              <a:ext uri="{FF2B5EF4-FFF2-40B4-BE49-F238E27FC236}">
                <a16:creationId xmlns:a16="http://schemas.microsoft.com/office/drawing/2014/main" id="{326704C4-4F4D-494B-8AF1-656205276DEB}"/>
              </a:ext>
            </a:extLst>
          </p:cNvPr>
          <p:cNvSpPr/>
          <p:nvPr/>
        </p:nvSpPr>
        <p:spPr>
          <a:xfrm>
            <a:off x="8397243" y="4040947"/>
            <a:ext cx="3450777" cy="529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45" name="Rectangle 44">
            <a:extLst>
              <a:ext uri="{FF2B5EF4-FFF2-40B4-BE49-F238E27FC236}">
                <a16:creationId xmlns:a16="http://schemas.microsoft.com/office/drawing/2014/main" id="{3525B184-F1AA-42B1-B4DB-3D538A6BAB3C}"/>
              </a:ext>
            </a:extLst>
          </p:cNvPr>
          <p:cNvSpPr/>
          <p:nvPr/>
        </p:nvSpPr>
        <p:spPr>
          <a:xfrm>
            <a:off x="8397243" y="4788899"/>
            <a:ext cx="3450777" cy="529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49" name="Rectangle 48">
            <a:extLst>
              <a:ext uri="{FF2B5EF4-FFF2-40B4-BE49-F238E27FC236}">
                <a16:creationId xmlns:a16="http://schemas.microsoft.com/office/drawing/2014/main" id="{3EE5DD4B-127D-4ED4-0F5B-F8E292609C23}"/>
              </a:ext>
            </a:extLst>
          </p:cNvPr>
          <p:cNvSpPr/>
          <p:nvPr/>
        </p:nvSpPr>
        <p:spPr>
          <a:xfrm>
            <a:off x="8397243" y="2796103"/>
            <a:ext cx="3450777" cy="266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BDA6185B-2FDD-8A8C-32D3-089729C6BFA1}"/>
              </a:ext>
            </a:extLst>
          </p:cNvPr>
          <p:cNvSpPr>
            <a:spLocks noGrp="1"/>
          </p:cNvSpPr>
          <p:nvPr>
            <p:ph type="ftr" sz="quarter" idx="3"/>
          </p:nvPr>
        </p:nvSpPr>
        <p:spPr/>
        <p:txBody>
          <a:bodyPr/>
          <a:lstStyle/>
          <a:p>
            <a:r>
              <a:rPr lang="en-US" dirty="0"/>
              <a:t>Exploratory/descriptive analyses. Changes in patient counts between DBLs may be due to corrections in data. DBL date: October 28, 2021. Median follow-up: 19.3 mo. 
</a:t>
            </a:r>
            <a:r>
              <a:rPr lang="en-US" dirty="0" err="1"/>
              <a:t>Tawbi</a:t>
            </a:r>
            <a:r>
              <a:rPr lang="en-US" dirty="0"/>
              <a:t> HA, et al. </a:t>
            </a:r>
            <a:r>
              <a:rPr lang="en-US" i="1" dirty="0"/>
              <a:t>ASCO</a:t>
            </a:r>
            <a:r>
              <a:rPr lang="en-US" dirty="0"/>
              <a:t>. 2023. Abstract 9502.</a:t>
            </a:r>
          </a:p>
        </p:txBody>
      </p:sp>
    </p:spTree>
    <p:custDataLst>
      <p:tags r:id="rId1"/>
    </p:custDataLst>
    <p:extLst>
      <p:ext uri="{BB962C8B-B14F-4D97-AF65-F5344CB8AC3E}">
        <p14:creationId xmlns:p14="http://schemas.microsoft.com/office/powerpoint/2010/main" val="687715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RNRSTYLE" val="Footno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RNRSTYLE" val="Footno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RNRSTYLE" val="Footno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adf119-f89d-4017-831b-fa73c608fb44">
      <Terms xmlns="http://schemas.microsoft.com/office/infopath/2007/PartnerControls"/>
    </lcf76f155ced4ddcb4097134ff3c332f>
    <TaxCatchAll xmlns="1480fea5-ec6c-46f9-b380-30cb7b399b4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4ABE8F7762AE418DFA5FA6E46B5849" ma:contentTypeVersion="18" ma:contentTypeDescription="Create a new document." ma:contentTypeScope="" ma:versionID="001a581554142daa547431d2ef49e5fb">
  <xsd:schema xmlns:xsd="http://www.w3.org/2001/XMLSchema" xmlns:xs="http://www.w3.org/2001/XMLSchema" xmlns:p="http://schemas.microsoft.com/office/2006/metadata/properties" xmlns:ns2="b1adf119-f89d-4017-831b-fa73c608fb44" xmlns:ns3="1480fea5-ec6c-46f9-b380-30cb7b399b42" targetNamespace="http://schemas.microsoft.com/office/2006/metadata/properties" ma:root="true" ma:fieldsID="69446fc8bfb325b443ba03d2f4b6697a" ns2:_="" ns3:_="">
    <xsd:import namespace="b1adf119-f89d-4017-831b-fa73c608fb44"/>
    <xsd:import namespace="1480fea5-ec6c-46f9-b380-30cb7b399b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df119-f89d-4017-831b-fa73c608fb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348428-7250-45bc-af71-8221aeab42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80fea5-ec6c-46f9-b380-30cb7b399b4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fe43d92-e665-4921-be0a-a75ce1b22356}" ma:internalName="TaxCatchAll" ma:showField="CatchAllData" ma:web="1480fea5-ec6c-46f9-b380-30cb7b399b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ECA7C6-6BC7-47D5-AE58-DDB82D6ACCFE}">
  <ds:schemaRefs>
    <ds:schemaRef ds:uri="http://schemas.microsoft.com/office/2006/documentManagement/types"/>
    <ds:schemaRef ds:uri="1480fea5-ec6c-46f9-b380-30cb7b399b42"/>
    <ds:schemaRef ds:uri="http://purl.org/dc/dcmitype/"/>
    <ds:schemaRef ds:uri="http://schemas.openxmlformats.org/package/2006/metadata/core-properties"/>
    <ds:schemaRef ds:uri="http://purl.org/dc/terms/"/>
    <ds:schemaRef ds:uri="b1adf119-f89d-4017-831b-fa73c608fb44"/>
    <ds:schemaRef ds:uri="http://www.w3.org/XML/1998/namespace"/>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A632971-4DB0-4DE8-B94F-E70579A52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df119-f89d-4017-831b-fa73c608fb44"/>
    <ds:schemaRef ds:uri="1480fea5-ec6c-46f9-b380-30cb7b399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FFC28D-37B5-46AC-B860-8CEC782165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2017</TotalTime>
  <Words>2593</Words>
  <Application>Microsoft Macintosh PowerPoint</Application>
  <PresentationFormat>Widescreen</PresentationFormat>
  <Paragraphs>531</Paragraphs>
  <Slides>19</Slides>
  <Notes>7</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0" baseType="lpstr">
      <vt:lpstr>Aptos</vt:lpstr>
      <vt:lpstr>Arial</vt:lpstr>
      <vt:lpstr>Calibri</vt:lpstr>
      <vt:lpstr>Calibri Light</vt:lpstr>
      <vt:lpstr>Century Gothic</vt:lpstr>
      <vt:lpstr>Nunito Sans Black</vt:lpstr>
      <vt:lpstr>Trebuchet MS</vt:lpstr>
      <vt:lpstr>Office Theme</vt:lpstr>
      <vt:lpstr>HemOnc22_TCME</vt:lpstr>
      <vt:lpstr>1_Office Theme</vt:lpstr>
      <vt:lpstr>think-cell Slide</vt:lpstr>
      <vt:lpstr>Future Directions: Targeting LAG-3 in Melanoma Treatment</vt:lpstr>
      <vt:lpstr>PowerPoint Presentation</vt:lpstr>
      <vt:lpstr>Disclaimer</vt:lpstr>
      <vt:lpstr>Milestones in LAG-3 Blockade</vt:lpstr>
      <vt:lpstr>PFS by BICR</vt:lpstr>
      <vt:lpstr>OS</vt:lpstr>
      <vt:lpstr>Best Overall Response Per BICR</vt:lpstr>
      <vt:lpstr>PFS, OS, and ORR by LAG-3 and PD-L1 Expression</vt:lpstr>
      <vt:lpstr>PFS, OS, and ORR Across Prespecified Subgroups (1 of 2)</vt:lpstr>
      <vt:lpstr>LAG-3 Ligand, MHC Class II?</vt:lpstr>
      <vt:lpstr>LAG-3 Intracellular Signaling</vt:lpstr>
      <vt:lpstr>Neoadjuvant Relatlimab + Nivolumab</vt:lpstr>
      <vt:lpstr>Phase II of Nivo + Rela in Untreated MBM (BLUEBONNET)</vt:lpstr>
      <vt:lpstr>Agents in Development Targeting LAG-3</vt:lpstr>
      <vt:lpstr>Significant durable response with fianlimab &lt;br /&gt;(anti-LAG-3) and cemiplimab (anti-PD-1) in advanced melanoma: post adjuvant PD-1 analysis </vt:lpstr>
      <vt:lpstr>Tumor response: combined cohorts</vt:lpstr>
      <vt:lpstr>Unanswered Questions</vt:lpstr>
      <vt:lpstr>Take Home Message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Directions: Targeting LAG-3 in Melanoma Treatment</dc:title>
  <dc:subject/>
  <dc:creator>MedEd On The Go</dc:creator>
  <cp:keywords/>
  <dc:description/>
  <cp:lastModifiedBy>Harley Kidner</cp:lastModifiedBy>
  <cp:revision>49</cp:revision>
  <dcterms:created xsi:type="dcterms:W3CDTF">2023-01-17T22:02:23Z</dcterms:created>
  <dcterms:modified xsi:type="dcterms:W3CDTF">2024-04-25T19:45:59Z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0x010100DD4ABE8F7762AE418DFA5FA6E46B5849</vt:lpwstr>
  </property>
</Properties>
</file>