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3" r:id="rId2"/>
  </p:sldMasterIdLst>
  <p:notesMasterIdLst>
    <p:notesMasterId r:id="rId19"/>
  </p:notesMasterIdLst>
  <p:sldIdLst>
    <p:sldId id="264" r:id="rId3"/>
    <p:sldId id="2135716282" r:id="rId4"/>
    <p:sldId id="256" r:id="rId5"/>
    <p:sldId id="265" r:id="rId6"/>
    <p:sldId id="271" r:id="rId7"/>
    <p:sldId id="273" r:id="rId8"/>
    <p:sldId id="266" r:id="rId9"/>
    <p:sldId id="267" r:id="rId10"/>
    <p:sldId id="278" r:id="rId11"/>
    <p:sldId id="270" r:id="rId12"/>
    <p:sldId id="2135716280" r:id="rId13"/>
    <p:sldId id="2135716281" r:id="rId14"/>
    <p:sldId id="2135716279" r:id="rId15"/>
    <p:sldId id="3822" r:id="rId16"/>
    <p:sldId id="274" r:id="rId17"/>
    <p:sldId id="2135716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 userId="S::mreimann@ushealthconnect.com::551785c5-e18e-4f20-8abf-31b115b8a49a" providerId="AD"/>
  <p188:author id="{6EB12EAF-BC4E-6B6B-0102-503011D8EEE7}" name="Emily Jebing" initials="EJ" userId="Emily Jebing" providerId="None"/>
  <p188:author id="{ED06ABED-A05C-63D9-D63F-AC90D2E8514B}" name="Harley Kidner" initials="" userId="S::HKidner@ushealthconnect.com::5b13863f-857f-45ba-b29d-d3555fa5f842"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02ADA-05C8-5747-A3CA-3B8D0884B682}" v="5" dt="2024-04-25T19:31:4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61" autoAdjust="0"/>
    <p:restoredTop sz="94490" autoAdjust="0"/>
  </p:normalViewPr>
  <p:slideViewPr>
    <p:cSldViewPr snapToGrid="0">
      <p:cViewPr varScale="1">
        <p:scale>
          <a:sx n="116" d="100"/>
          <a:sy n="116" d="100"/>
        </p:scale>
        <p:origin x="1512" y="19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ADB8F-E186-A04D-98CF-1C53440412E7}"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6DBAE-952D-FE4B-B687-226CE089823A}" type="slidenum">
              <a:rPr lang="en-US" smtClean="0"/>
              <a:t>‹#›</a:t>
            </a:fld>
            <a:endParaRPr lang="en-US"/>
          </a:p>
        </p:txBody>
      </p:sp>
    </p:spTree>
    <p:extLst>
      <p:ext uri="{BB962C8B-B14F-4D97-AF65-F5344CB8AC3E}">
        <p14:creationId xmlns:p14="http://schemas.microsoft.com/office/powerpoint/2010/main" val="373028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a:t>
            </a:fld>
            <a:endParaRPr lang="en-US"/>
          </a:p>
        </p:txBody>
      </p:sp>
    </p:spTree>
    <p:extLst>
      <p:ext uri="{BB962C8B-B14F-4D97-AF65-F5344CB8AC3E}">
        <p14:creationId xmlns:p14="http://schemas.microsoft.com/office/powerpoint/2010/main" val="411714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6DBAE-952D-FE4B-B687-226CE089823A}" type="slidenum">
              <a:rPr lang="en-US" smtClean="0"/>
              <a:t>13</a:t>
            </a:fld>
            <a:endParaRPr lang="en-US"/>
          </a:p>
        </p:txBody>
      </p:sp>
    </p:spTree>
    <p:extLst>
      <p:ext uri="{BB962C8B-B14F-4D97-AF65-F5344CB8AC3E}">
        <p14:creationId xmlns:p14="http://schemas.microsoft.com/office/powerpoint/2010/main" val="319663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327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815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37057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8392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911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8582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566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6874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738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0510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443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9003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291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0791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821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193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2737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956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68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450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6002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191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2920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23946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2986147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55"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6F2D-8B94-1838-A386-3B6AF22C3AA1}"/>
              </a:ext>
            </a:extLst>
          </p:cNvPr>
          <p:cNvSpPr>
            <a:spLocks noGrp="1"/>
          </p:cNvSpPr>
          <p:nvPr>
            <p:ph type="title"/>
          </p:nvPr>
        </p:nvSpPr>
        <p:spPr>
          <a:xfrm>
            <a:off x="609601" y="1709738"/>
            <a:ext cx="10515600" cy="2852737"/>
          </a:xfrm>
        </p:spPr>
        <p:txBody>
          <a:bodyPr anchor="ctr">
            <a:normAutofit/>
          </a:bodyPr>
          <a:lstStyle/>
          <a:p>
            <a:r>
              <a:rPr lang="en-US" dirty="0"/>
              <a:t>First Line Treatment Of Metastatic Melanoma After Adjuvant Anti-PD-1</a:t>
            </a:r>
          </a:p>
        </p:txBody>
      </p:sp>
      <p:sp>
        <p:nvSpPr>
          <p:cNvPr id="5" name="Text Placeholder 4">
            <a:extLst>
              <a:ext uri="{FF2B5EF4-FFF2-40B4-BE49-F238E27FC236}">
                <a16:creationId xmlns:a16="http://schemas.microsoft.com/office/drawing/2014/main" id="{2947CC09-860F-7A08-5D0F-E150BC964F7F}"/>
              </a:ext>
            </a:extLst>
          </p:cNvPr>
          <p:cNvSpPr>
            <a:spLocks noGrp="1"/>
          </p:cNvSpPr>
          <p:nvPr>
            <p:ph type="body" idx="1"/>
          </p:nvPr>
        </p:nvSpPr>
        <p:spPr>
          <a:xfrm>
            <a:off x="609600" y="4137518"/>
            <a:ext cx="10515600" cy="1500187"/>
          </a:xfrm>
        </p:spPr>
        <p:txBody>
          <a:bodyPr>
            <a:noAutofit/>
          </a:bodyPr>
          <a:lstStyle/>
          <a:p>
            <a:r>
              <a:rPr lang="en-US" sz="1200" dirty="0"/>
              <a:t>Allison </a:t>
            </a:r>
            <a:r>
              <a:rPr lang="en-US" sz="1200" dirty="0" err="1"/>
              <a:t>Betof</a:t>
            </a:r>
            <a:r>
              <a:rPr lang="en-US" sz="1200" dirty="0"/>
              <a:t> Warner, MD, PhD</a:t>
            </a:r>
          </a:p>
          <a:p>
            <a:r>
              <a:rPr lang="en-US" sz="1200" dirty="0"/>
              <a:t>Assistant Professor of Medicine (Oncology)</a:t>
            </a:r>
          </a:p>
          <a:p>
            <a:r>
              <a:rPr lang="en-US" sz="1200" dirty="0"/>
              <a:t>Mark and Mary Stevens Endowed Scholar in Melanoma</a:t>
            </a:r>
          </a:p>
          <a:p>
            <a:r>
              <a:rPr lang="en-US" sz="1200" dirty="0"/>
              <a:t>Director, Melanoma Program</a:t>
            </a:r>
          </a:p>
          <a:p>
            <a:r>
              <a:rPr lang="en-US" sz="1200" dirty="0"/>
              <a:t>Director, Solid Tumor Cellular Therapy </a:t>
            </a:r>
          </a:p>
          <a:p>
            <a:r>
              <a:rPr lang="en-US" sz="1200" dirty="0"/>
              <a:t>Leader, Melanoma &amp; Cutaneous Oncology Clinical Research Group</a:t>
            </a:r>
          </a:p>
          <a:p>
            <a:r>
              <a:rPr lang="en-US" sz="1200" dirty="0"/>
              <a:t>Stanford University School of Medicine</a:t>
            </a:r>
          </a:p>
          <a:p>
            <a:r>
              <a:rPr lang="en-US" sz="1200" dirty="0"/>
              <a:t>Stanford, CA </a:t>
            </a:r>
          </a:p>
          <a:p>
            <a:endParaRPr lang="en-US" sz="1200"/>
          </a:p>
        </p:txBody>
      </p:sp>
    </p:spTree>
    <p:extLst>
      <p:ext uri="{BB962C8B-B14F-4D97-AF65-F5344CB8AC3E}">
        <p14:creationId xmlns:p14="http://schemas.microsoft.com/office/powerpoint/2010/main" val="398654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RELATIVITY-047 Trial: Adverse Events</a:t>
            </a:r>
          </a:p>
        </p:txBody>
      </p:sp>
      <p:pic>
        <p:nvPicPr>
          <p:cNvPr id="5" name="Picture 4">
            <a:extLst>
              <a:ext uri="{FF2B5EF4-FFF2-40B4-BE49-F238E27FC236}">
                <a16:creationId xmlns:a16="http://schemas.microsoft.com/office/drawing/2014/main" id="{D407F357-D15F-52ED-A613-53B6B27F4203}"/>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961906" y="1077778"/>
            <a:ext cx="8039585" cy="5278572"/>
          </a:xfrm>
          <a:prstGeom prst="rect">
            <a:avLst/>
          </a:prstGeom>
          <a:ln>
            <a:noFill/>
          </a:ln>
        </p:spPr>
      </p:pic>
      <p:sp>
        <p:nvSpPr>
          <p:cNvPr id="6" name="Footer Placeholder 5">
            <a:extLst>
              <a:ext uri="{FF2B5EF4-FFF2-40B4-BE49-F238E27FC236}">
                <a16:creationId xmlns:a16="http://schemas.microsoft.com/office/drawing/2014/main" id="{68D1C3D7-5698-71EE-D263-352C4452BB88}"/>
              </a:ext>
            </a:extLst>
          </p:cNvPr>
          <p:cNvSpPr>
            <a:spLocks noGrp="1"/>
          </p:cNvSpPr>
          <p:nvPr>
            <p:ph type="ftr" sz="quarter" idx="3"/>
          </p:nvPr>
        </p:nvSpPr>
        <p:spPr/>
        <p:txBody>
          <a:bodyPr/>
          <a:lstStyle/>
          <a:p>
            <a:r>
              <a:rPr lang="en-US"/>
              <a:t>Tawbi HA, et al. </a:t>
            </a:r>
            <a:r>
              <a:rPr lang="en-US" i="1"/>
              <a:t>N Engl J Med</a:t>
            </a:r>
            <a:r>
              <a:rPr lang="en-US"/>
              <a:t>. 2022;386(1):24-34.</a:t>
            </a:r>
          </a:p>
        </p:txBody>
      </p:sp>
    </p:spTree>
    <p:extLst>
      <p:ext uri="{BB962C8B-B14F-4D97-AF65-F5344CB8AC3E}">
        <p14:creationId xmlns:p14="http://schemas.microsoft.com/office/powerpoint/2010/main" val="250715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4E10-89CA-86C6-75D7-795C72A10627}"/>
              </a:ext>
            </a:extLst>
          </p:cNvPr>
          <p:cNvSpPr>
            <a:spLocks noGrp="1"/>
          </p:cNvSpPr>
          <p:nvPr>
            <p:ph type="title"/>
          </p:nvPr>
        </p:nvSpPr>
        <p:spPr>
          <a:xfrm>
            <a:off x="609600" y="199505"/>
            <a:ext cx="10744200" cy="1185577"/>
          </a:xfrm>
        </p:spPr>
        <p:txBody>
          <a:bodyPr>
            <a:noAutofit/>
          </a:bodyPr>
          <a:lstStyle/>
          <a:p>
            <a:r>
              <a:rPr lang="en-US" dirty="0"/>
              <a:t>RELATIVITY-020 Trial: Phase I/</a:t>
            </a:r>
            <a:r>
              <a:rPr lang="en-US" dirty="0" err="1"/>
              <a:t>IIa</a:t>
            </a:r>
            <a:r>
              <a:rPr lang="en-US" dirty="0"/>
              <a:t> </a:t>
            </a:r>
            <a:r>
              <a:rPr lang="en-US" dirty="0" err="1"/>
              <a:t>Nivo</a:t>
            </a:r>
            <a:r>
              <a:rPr lang="en-US" dirty="0"/>
              <a:t>/Rela in Advanced Melanoma that Progressed on </a:t>
            </a:r>
            <a:br>
              <a:rPr lang="en-US" dirty="0"/>
            </a:br>
            <a:r>
              <a:rPr lang="en-US" dirty="0"/>
              <a:t>Anti-PD-1/PD-L1 Therapy</a:t>
            </a:r>
          </a:p>
        </p:txBody>
      </p:sp>
      <p:sp>
        <p:nvSpPr>
          <p:cNvPr id="3" name="Content Placeholder 2">
            <a:extLst>
              <a:ext uri="{FF2B5EF4-FFF2-40B4-BE49-F238E27FC236}">
                <a16:creationId xmlns:a16="http://schemas.microsoft.com/office/drawing/2014/main" id="{3F8F6EAF-7D45-79AC-B88E-DED79E68DBDE}"/>
              </a:ext>
            </a:extLst>
          </p:cNvPr>
          <p:cNvSpPr>
            <a:spLocks noGrp="1"/>
          </p:cNvSpPr>
          <p:nvPr>
            <p:ph idx="1"/>
          </p:nvPr>
        </p:nvSpPr>
        <p:spPr>
          <a:xfrm>
            <a:off x="609600" y="1704109"/>
            <a:ext cx="10744200" cy="4496274"/>
          </a:xfrm>
        </p:spPr>
        <p:txBody>
          <a:bodyPr>
            <a:normAutofit lnSpcReduction="10000"/>
          </a:bodyPr>
          <a:lstStyle/>
          <a:p>
            <a:r>
              <a:rPr lang="en-US" dirty="0"/>
              <a:t>Key eligibility criteria:</a:t>
            </a:r>
          </a:p>
          <a:p>
            <a:pPr lvl="1"/>
            <a:r>
              <a:rPr lang="en-US" dirty="0"/>
              <a:t>Advanced unresectable or metastatic melanoma</a:t>
            </a:r>
          </a:p>
          <a:p>
            <a:pPr lvl="1"/>
            <a:r>
              <a:rPr lang="en-US" dirty="0"/>
              <a:t>Documented disease progression while on a prior anti–PD-(L)1-containing regimen</a:t>
            </a:r>
          </a:p>
          <a:p>
            <a:pPr lvl="1"/>
            <a:r>
              <a:rPr lang="en-US" dirty="0"/>
              <a:t>Eligibility criteria varied by treatment cohort</a:t>
            </a:r>
          </a:p>
          <a:p>
            <a:r>
              <a:rPr lang="en-US" dirty="0"/>
              <a:t>Part D1 Treatment:</a:t>
            </a:r>
          </a:p>
          <a:p>
            <a:pPr lvl="1"/>
            <a:r>
              <a:rPr lang="en-US" dirty="0"/>
              <a:t>Nivolumab and relatlimab 240/80 mg q2weeks</a:t>
            </a:r>
          </a:p>
          <a:p>
            <a:pPr lvl="1"/>
            <a:r>
              <a:rPr lang="en-US" dirty="0"/>
              <a:t>Nivolumab and relatlimab 480/160 mg q4weeks</a:t>
            </a:r>
          </a:p>
          <a:p>
            <a:r>
              <a:rPr lang="en-US" dirty="0"/>
              <a:t>Part D2 Treatment:</a:t>
            </a:r>
          </a:p>
          <a:p>
            <a:pPr lvl="1"/>
            <a:r>
              <a:rPr lang="en-US" dirty="0"/>
              <a:t>Nivolumab and relatlimab 480/160 mg q4weeks</a:t>
            </a:r>
          </a:p>
          <a:p>
            <a:r>
              <a:rPr lang="en-US" dirty="0"/>
              <a:t>Primary endpoint:  assess safety as measured by the rates of adverse events (AEs), serious AEs (SAEs), and AEs leading to discontinuation of treatment, deaths, and laboratory abnormalities</a:t>
            </a:r>
          </a:p>
        </p:txBody>
      </p:sp>
      <p:sp>
        <p:nvSpPr>
          <p:cNvPr id="7" name="Footer Placeholder 6">
            <a:extLst>
              <a:ext uri="{FF2B5EF4-FFF2-40B4-BE49-F238E27FC236}">
                <a16:creationId xmlns:a16="http://schemas.microsoft.com/office/drawing/2014/main" id="{434572CF-D982-C36A-578A-E5A2A74F3986}"/>
              </a:ext>
            </a:extLst>
          </p:cNvPr>
          <p:cNvSpPr>
            <a:spLocks noGrp="1"/>
          </p:cNvSpPr>
          <p:nvPr>
            <p:ph type="ftr" sz="quarter" idx="3"/>
          </p:nvPr>
        </p:nvSpPr>
        <p:spPr/>
        <p:txBody>
          <a:bodyPr/>
          <a:lstStyle/>
          <a:p>
            <a:r>
              <a:rPr lang="en-US"/>
              <a:t>SAE, serious adverse event.
Ascierto PA, et al. </a:t>
            </a:r>
            <a:r>
              <a:rPr lang="en-US" i="1"/>
              <a:t>J Clin Oncol</a:t>
            </a:r>
            <a:r>
              <a:rPr lang="en-US"/>
              <a:t>. 2023;41(15):2724-35. </a:t>
            </a:r>
          </a:p>
        </p:txBody>
      </p:sp>
    </p:spTree>
    <p:extLst>
      <p:ext uri="{BB962C8B-B14F-4D97-AF65-F5344CB8AC3E}">
        <p14:creationId xmlns:p14="http://schemas.microsoft.com/office/powerpoint/2010/main" val="356614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22078-FD91-EC7E-BF0E-364BDE818617}"/>
              </a:ext>
            </a:extLst>
          </p:cNvPr>
          <p:cNvSpPr>
            <a:spLocks noGrp="1"/>
          </p:cNvSpPr>
          <p:nvPr>
            <p:ph type="title"/>
          </p:nvPr>
        </p:nvSpPr>
        <p:spPr/>
        <p:txBody>
          <a:bodyPr>
            <a:normAutofit fontScale="90000"/>
          </a:bodyPr>
          <a:lstStyle/>
          <a:p>
            <a:r>
              <a:rPr lang="en-US" sz="3200" dirty="0"/>
              <a:t>RELATIVITY-020 Trial: Phase I/</a:t>
            </a:r>
            <a:r>
              <a:rPr lang="en-US" sz="3200" dirty="0" err="1"/>
              <a:t>IIa</a:t>
            </a:r>
            <a:r>
              <a:rPr lang="en-US" sz="3200" dirty="0"/>
              <a:t> </a:t>
            </a:r>
            <a:r>
              <a:rPr lang="en-US" sz="3200" dirty="0" err="1"/>
              <a:t>Nivo</a:t>
            </a:r>
            <a:r>
              <a:rPr lang="en-US" sz="3200" dirty="0"/>
              <a:t>/Rela in Advanced Melanoma that Progressed on Anti-PD-1/PD-L1 Therapy</a:t>
            </a:r>
            <a:endParaRPr lang="en-US"/>
          </a:p>
        </p:txBody>
      </p:sp>
      <p:sp>
        <p:nvSpPr>
          <p:cNvPr id="3" name="Content Placeholder 2">
            <a:extLst>
              <a:ext uri="{FF2B5EF4-FFF2-40B4-BE49-F238E27FC236}">
                <a16:creationId xmlns:a16="http://schemas.microsoft.com/office/drawing/2014/main" id="{1232F0C5-CD85-4274-730E-C6451667E19A}"/>
              </a:ext>
            </a:extLst>
          </p:cNvPr>
          <p:cNvSpPr>
            <a:spLocks noGrp="1"/>
          </p:cNvSpPr>
          <p:nvPr>
            <p:ph idx="1"/>
          </p:nvPr>
        </p:nvSpPr>
        <p:spPr>
          <a:xfrm>
            <a:off x="609600" y="1477906"/>
            <a:ext cx="10744200" cy="4722477"/>
          </a:xfrm>
        </p:spPr>
        <p:txBody>
          <a:bodyPr>
            <a:normAutofit/>
          </a:bodyPr>
          <a:lstStyle/>
          <a:p>
            <a:pPr marL="0" indent="0">
              <a:buNone/>
            </a:pPr>
            <a:endParaRPr lang="en-US" dirty="0"/>
          </a:p>
        </p:txBody>
      </p:sp>
      <p:pic>
        <p:nvPicPr>
          <p:cNvPr id="7" name="Picture 6">
            <a:extLst>
              <a:ext uri="{FF2B5EF4-FFF2-40B4-BE49-F238E27FC236}">
                <a16:creationId xmlns:a16="http://schemas.microsoft.com/office/drawing/2014/main" id="{AB114114-1608-7361-8D13-21F891D7C2BF}"/>
              </a:ext>
            </a:extLst>
          </p:cNvPr>
          <p:cNvPicPr>
            <a:picLocks noChangeAspect="1"/>
          </p:cNvPicPr>
          <p:nvPr/>
        </p:nvPicPr>
        <p:blipFill>
          <a:blip r:embed="rId2"/>
          <a:srcRect/>
          <a:stretch/>
        </p:blipFill>
        <p:spPr>
          <a:xfrm>
            <a:off x="829424" y="2688875"/>
            <a:ext cx="4504456" cy="3562847"/>
          </a:xfrm>
          <a:prstGeom prst="rect">
            <a:avLst/>
          </a:prstGeom>
        </p:spPr>
      </p:pic>
      <p:pic>
        <p:nvPicPr>
          <p:cNvPr id="9" name="Picture 8">
            <a:extLst>
              <a:ext uri="{FF2B5EF4-FFF2-40B4-BE49-F238E27FC236}">
                <a16:creationId xmlns:a16="http://schemas.microsoft.com/office/drawing/2014/main" id="{9FB39924-EF13-EA84-810B-F3F605C99F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53"/>
          <a:stretch/>
        </p:blipFill>
        <p:spPr>
          <a:xfrm>
            <a:off x="5446960" y="2761281"/>
            <a:ext cx="6496957" cy="2344724"/>
          </a:xfrm>
          <a:prstGeom prst="rect">
            <a:avLst/>
          </a:prstGeom>
        </p:spPr>
      </p:pic>
      <p:sp>
        <p:nvSpPr>
          <p:cNvPr id="10" name="TextBox 9">
            <a:extLst>
              <a:ext uri="{FF2B5EF4-FFF2-40B4-BE49-F238E27FC236}">
                <a16:creationId xmlns:a16="http://schemas.microsoft.com/office/drawing/2014/main" id="{13EA5A5A-C186-1E4D-38F7-2461D8CC602F}"/>
              </a:ext>
            </a:extLst>
          </p:cNvPr>
          <p:cNvSpPr txBox="1"/>
          <p:nvPr/>
        </p:nvSpPr>
        <p:spPr>
          <a:xfrm>
            <a:off x="828675" y="2319543"/>
            <a:ext cx="3718839" cy="369332"/>
          </a:xfrm>
          <a:prstGeom prst="rect">
            <a:avLst/>
          </a:prstGeom>
          <a:noFill/>
        </p:spPr>
        <p:txBody>
          <a:bodyPr wrap="none" rtlCol="0">
            <a:spAutoFit/>
          </a:bodyPr>
          <a:lstStyle/>
          <a:p>
            <a:r>
              <a:rPr lang="en-US" dirty="0"/>
              <a:t>Overall survival Kaplan Meier curves</a:t>
            </a:r>
          </a:p>
        </p:txBody>
      </p:sp>
      <p:sp>
        <p:nvSpPr>
          <p:cNvPr id="6" name="Footer Placeholder 5">
            <a:extLst>
              <a:ext uri="{FF2B5EF4-FFF2-40B4-BE49-F238E27FC236}">
                <a16:creationId xmlns:a16="http://schemas.microsoft.com/office/drawing/2014/main" id="{17021A57-5A62-D9F2-EFF3-0D0686FBCC4F}"/>
              </a:ext>
            </a:extLst>
          </p:cNvPr>
          <p:cNvSpPr>
            <a:spLocks noGrp="1"/>
          </p:cNvSpPr>
          <p:nvPr>
            <p:ph type="ftr" sz="quarter" idx="3"/>
          </p:nvPr>
        </p:nvSpPr>
        <p:spPr/>
        <p:txBody>
          <a:bodyPr/>
          <a:lstStyle/>
          <a:p>
            <a:r>
              <a:rPr lang="en-US" dirty="0"/>
              <a:t>DCR, disease control </a:t>
            </a:r>
            <a:r>
              <a:rPr lang="en-US" err="1"/>
              <a:t>rate</a:t>
            </a:r>
            <a:r>
              <a:rPr lang="en-US"/>
              <a:t>. BOR</a:t>
            </a:r>
            <a:r>
              <a:rPr lang="en-US" dirty="0"/>
              <a:t>, best overall response.
</a:t>
            </a:r>
            <a:r>
              <a:rPr lang="en-US" dirty="0" err="1"/>
              <a:t>Ascierto</a:t>
            </a:r>
            <a:r>
              <a:rPr lang="en-US" dirty="0"/>
              <a:t> PA, et al. </a:t>
            </a:r>
            <a:r>
              <a:rPr lang="en-US" i="1" dirty="0"/>
              <a:t>J Clin Oncol</a:t>
            </a:r>
            <a:r>
              <a:rPr lang="en-US" dirty="0"/>
              <a:t>. 2023;41(15):2724-35. </a:t>
            </a:r>
          </a:p>
        </p:txBody>
      </p:sp>
      <p:sp>
        <p:nvSpPr>
          <p:cNvPr id="2" name="TextBox 1">
            <a:extLst>
              <a:ext uri="{FF2B5EF4-FFF2-40B4-BE49-F238E27FC236}">
                <a16:creationId xmlns:a16="http://schemas.microsoft.com/office/drawing/2014/main" id="{D8A73438-FB06-EDD1-8004-EB176D81426F}"/>
              </a:ext>
            </a:extLst>
          </p:cNvPr>
          <p:cNvSpPr txBox="1"/>
          <p:nvPr/>
        </p:nvSpPr>
        <p:spPr>
          <a:xfrm>
            <a:off x="5442239" y="2319543"/>
            <a:ext cx="5955476" cy="369332"/>
          </a:xfrm>
          <a:prstGeom prst="rect">
            <a:avLst/>
          </a:prstGeom>
          <a:noFill/>
        </p:spPr>
        <p:txBody>
          <a:bodyPr wrap="none" rtlCol="0">
            <a:spAutoFit/>
          </a:bodyPr>
          <a:lstStyle/>
          <a:p>
            <a:r>
              <a:rPr lang="en-US" dirty="0"/>
              <a:t>Comparison of ORR, BOR and Confirmed DCR by BICR</a:t>
            </a:r>
          </a:p>
        </p:txBody>
      </p:sp>
    </p:spTree>
    <p:extLst>
      <p:ext uri="{BB962C8B-B14F-4D97-AF65-F5344CB8AC3E}">
        <p14:creationId xmlns:p14="http://schemas.microsoft.com/office/powerpoint/2010/main" val="320977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E0FF35-B5DC-EBF1-D24E-EB3E50F2D0A5}"/>
              </a:ext>
            </a:extLst>
          </p:cNvPr>
          <p:cNvSpPr>
            <a:spLocks noGrp="1"/>
          </p:cNvSpPr>
          <p:nvPr>
            <p:ph type="ftr" sz="quarter" idx="3"/>
          </p:nvPr>
        </p:nvSpPr>
        <p:spPr>
          <a:xfrm>
            <a:off x="609600" y="6356350"/>
            <a:ext cx="10744199" cy="442131"/>
          </a:xfrm>
        </p:spPr>
        <p:txBody>
          <a:bodyPr/>
          <a:lstStyle/>
          <a:p>
            <a:r>
              <a:rPr lang="en-US"/>
              <a:t>DoR, duration of response; KM, Kaplan-Meier; MM1#, initial cohort; MM2#, confirmatory cohort; MM3#, PD-1 experienced cohort; MM, metastatic melanoma; N, number; NE, not estimated; PK, pharmacokinetic; RECIST, response evaluation criteria in solid tumors. 
Hamid O, et al. ASCO 2023. Abstract 9501.</a:t>
            </a:r>
          </a:p>
        </p:txBody>
      </p:sp>
      <p:sp>
        <p:nvSpPr>
          <p:cNvPr id="2" name="Title 1">
            <a:extLst>
              <a:ext uri="{FF2B5EF4-FFF2-40B4-BE49-F238E27FC236}">
                <a16:creationId xmlns:a16="http://schemas.microsoft.com/office/drawing/2014/main" id="{94CACEBC-16AA-1495-3A57-94EE2A5648B4}"/>
              </a:ext>
            </a:extLst>
          </p:cNvPr>
          <p:cNvSpPr>
            <a:spLocks noGrp="1"/>
          </p:cNvSpPr>
          <p:nvPr>
            <p:ph type="title"/>
          </p:nvPr>
        </p:nvSpPr>
        <p:spPr>
          <a:xfrm>
            <a:off x="609600" y="199505"/>
            <a:ext cx="10744200" cy="1185577"/>
          </a:xfrm>
        </p:spPr>
        <p:txBody>
          <a:bodyPr>
            <a:noAutofit/>
          </a:bodyPr>
          <a:lstStyle/>
          <a:p>
            <a:r>
              <a:rPr lang="en-US" dirty="0" err="1"/>
              <a:t>Fianlimab</a:t>
            </a:r>
            <a:r>
              <a:rPr lang="en-US" dirty="0"/>
              <a:t> (Anti-LAG-3) + </a:t>
            </a:r>
            <a:r>
              <a:rPr lang="en-US" dirty="0" err="1"/>
              <a:t>Cemiplimab</a:t>
            </a:r>
            <a:r>
              <a:rPr lang="en-US" dirty="0"/>
              <a:t> (Anti-PD-1) Dosing Schema</a:t>
            </a:r>
          </a:p>
        </p:txBody>
      </p:sp>
      <p:pic>
        <p:nvPicPr>
          <p:cNvPr id="6" name="Picture 5">
            <a:extLst>
              <a:ext uri="{FF2B5EF4-FFF2-40B4-BE49-F238E27FC236}">
                <a16:creationId xmlns:a16="http://schemas.microsoft.com/office/drawing/2014/main" id="{F54C45B0-5591-A64F-23F3-D104AD2C63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344929"/>
            <a:ext cx="10982325" cy="4553367"/>
          </a:xfrm>
          <a:prstGeom prst="rect">
            <a:avLst/>
          </a:prstGeom>
        </p:spPr>
      </p:pic>
      <p:sp>
        <p:nvSpPr>
          <p:cNvPr id="4" name="Rectangle 3">
            <a:extLst>
              <a:ext uri="{FF2B5EF4-FFF2-40B4-BE49-F238E27FC236}">
                <a16:creationId xmlns:a16="http://schemas.microsoft.com/office/drawing/2014/main" id="{59F1ACED-870A-DC38-6C93-73335E9130DF}"/>
              </a:ext>
            </a:extLst>
          </p:cNvPr>
          <p:cNvSpPr/>
          <p:nvPr/>
        </p:nvSpPr>
        <p:spPr>
          <a:xfrm>
            <a:off x="1119963" y="4622389"/>
            <a:ext cx="4093535" cy="13928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16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4C6-32C5-44CC-98E9-F81EFC752FFC}"/>
              </a:ext>
            </a:extLst>
          </p:cNvPr>
          <p:cNvSpPr>
            <a:spLocks noGrp="1"/>
          </p:cNvSpPr>
          <p:nvPr>
            <p:ph type="title"/>
          </p:nvPr>
        </p:nvSpPr>
        <p:spPr>
          <a:xfrm>
            <a:off x="609600" y="199505"/>
            <a:ext cx="10744200" cy="1185577"/>
          </a:xfrm>
        </p:spPr>
        <p:txBody>
          <a:bodyPr>
            <a:normAutofit/>
          </a:bodyPr>
          <a:lstStyle/>
          <a:p>
            <a:r>
              <a:rPr lang="en-US" dirty="0" err="1"/>
              <a:t>Fianlimab</a:t>
            </a:r>
            <a:r>
              <a:rPr lang="en-US" dirty="0"/>
              <a:t> 1600mg + </a:t>
            </a:r>
            <a:r>
              <a:rPr lang="en-US" dirty="0" err="1"/>
              <a:t>Cemiplimab</a:t>
            </a:r>
            <a:r>
              <a:rPr lang="en-US" dirty="0"/>
              <a:t> 350mg IV </a:t>
            </a:r>
            <a:br>
              <a:rPr lang="en-US" dirty="0"/>
            </a:br>
            <a:r>
              <a:rPr lang="en-US" dirty="0"/>
              <a:t>Every 3 Weeks</a:t>
            </a:r>
          </a:p>
        </p:txBody>
      </p:sp>
      <p:pic>
        <p:nvPicPr>
          <p:cNvPr id="9" name="Picture 8">
            <a:extLst>
              <a:ext uri="{FF2B5EF4-FFF2-40B4-BE49-F238E27FC236}">
                <a16:creationId xmlns:a16="http://schemas.microsoft.com/office/drawing/2014/main" id="{DD83C324-5E88-6CF8-9AF9-1D893F2F1AAD}"/>
              </a:ext>
            </a:extLst>
          </p:cNvPr>
          <p:cNvPicPr>
            <a:picLocks noChangeAspect="1"/>
          </p:cNvPicPr>
          <p:nvPr/>
        </p:nvPicPr>
        <p:blipFill>
          <a:blip r:embed="rId2"/>
          <a:stretch>
            <a:fillRect/>
          </a:stretch>
        </p:blipFill>
        <p:spPr>
          <a:xfrm>
            <a:off x="2305050" y="1384300"/>
            <a:ext cx="7581900" cy="4600575"/>
          </a:xfrm>
          <a:prstGeom prst="rect">
            <a:avLst/>
          </a:prstGeom>
        </p:spPr>
      </p:pic>
      <p:sp>
        <p:nvSpPr>
          <p:cNvPr id="6" name="Footer Placeholder 5">
            <a:extLst>
              <a:ext uri="{FF2B5EF4-FFF2-40B4-BE49-F238E27FC236}">
                <a16:creationId xmlns:a16="http://schemas.microsoft.com/office/drawing/2014/main" id="{54426950-E60B-19C6-5ACE-9DE8D2957CB5}"/>
              </a:ext>
            </a:extLst>
          </p:cNvPr>
          <p:cNvSpPr>
            <a:spLocks noGrp="1"/>
          </p:cNvSpPr>
          <p:nvPr>
            <p:ph type="ftr" sz="quarter" idx="3"/>
          </p:nvPr>
        </p:nvSpPr>
        <p:spPr/>
        <p:txBody>
          <a:bodyPr/>
          <a:lstStyle/>
          <a:p>
            <a:r>
              <a:rPr lang="en-US"/>
              <a:t>Hamid O, et al. ASCO 2023. Abstract 9501.</a:t>
            </a:r>
          </a:p>
        </p:txBody>
      </p:sp>
    </p:spTree>
    <p:extLst>
      <p:ext uri="{BB962C8B-B14F-4D97-AF65-F5344CB8AC3E}">
        <p14:creationId xmlns:p14="http://schemas.microsoft.com/office/powerpoint/2010/main" val="245786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a:bodyPr>
          <a:lstStyle/>
          <a:p>
            <a:r>
              <a:rPr lang="en-US" dirty="0"/>
              <a:t>For most patients with good performance status, dual checkpoint inhibition is preferred over single agent anti-PD-1 for newly diagnosed metastatic melanoma</a:t>
            </a:r>
          </a:p>
          <a:p>
            <a:r>
              <a:rPr lang="en-US" dirty="0"/>
              <a:t>Nivolumab + relatlimab has a higher ORR and superior PFS to nivolumab (RELATIVITY-047). Rates of grade 3-4 </a:t>
            </a:r>
            <a:r>
              <a:rPr lang="en-US" dirty="0" err="1"/>
              <a:t>irAEs</a:t>
            </a:r>
            <a:r>
              <a:rPr lang="en-US" dirty="0"/>
              <a:t> are about 10% higher than with single-agent</a:t>
            </a:r>
          </a:p>
          <a:p>
            <a:r>
              <a:rPr lang="en-US" dirty="0"/>
              <a:t>Patients with unresectable melanoma treated with ipilimumab + nivolumab have a median OS of 72.1 months (CheckMate-067). Grade 3-4 treatment related adverse events occurred in 59% of patients</a:t>
            </a:r>
          </a:p>
          <a:p>
            <a:r>
              <a:rPr lang="en-US" dirty="0"/>
              <a:t>Minimal data </a:t>
            </a:r>
            <a:r>
              <a:rPr lang="en-US"/>
              <a:t>to date studying </a:t>
            </a:r>
            <a:r>
              <a:rPr lang="en-US" dirty="0"/>
              <a:t>1L immunotherapy given after adjuvant anti-PD1 therapy</a:t>
            </a:r>
          </a:p>
        </p:txBody>
      </p:sp>
      <p:sp>
        <p:nvSpPr>
          <p:cNvPr id="4" name="TextBox 3">
            <a:extLst>
              <a:ext uri="{FF2B5EF4-FFF2-40B4-BE49-F238E27FC236}">
                <a16:creationId xmlns:a16="http://schemas.microsoft.com/office/drawing/2014/main" id="{253FB227-E0C6-2C8C-0EF2-B0D079E924FE}"/>
              </a:ext>
            </a:extLst>
          </p:cNvPr>
          <p:cNvSpPr txBox="1"/>
          <p:nvPr/>
        </p:nvSpPr>
        <p:spPr>
          <a:xfrm>
            <a:off x="1023730" y="6392157"/>
            <a:ext cx="507227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1L, first line; </a:t>
            </a:r>
            <a:r>
              <a:rPr lang="en-US" sz="1200" dirty="0" err="1">
                <a:latin typeface="Calibri" panose="020F0502020204030204" pitchFamily="34" charset="0"/>
                <a:cs typeface="Calibri" panose="020F0502020204030204" pitchFamily="34" charset="0"/>
              </a:rPr>
              <a:t>irAE</a:t>
            </a:r>
            <a:r>
              <a:rPr lang="en-US" sz="1200" dirty="0">
                <a:latin typeface="Calibri" panose="020F0502020204030204" pitchFamily="34" charset="0"/>
                <a:cs typeface="Calibri" panose="020F0502020204030204" pitchFamily="34" charset="0"/>
              </a:rPr>
              <a:t>, immune-related adverse event.</a:t>
            </a:r>
          </a:p>
        </p:txBody>
      </p:sp>
    </p:spTree>
    <p:extLst>
      <p:ext uri="{BB962C8B-B14F-4D97-AF65-F5344CB8AC3E}">
        <p14:creationId xmlns:p14="http://schemas.microsoft.com/office/powerpoint/2010/main" val="59769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Leveraging LAG-3: Innovative Immunotherapy Combinations for First-Line Metastatic Melanoma Treatment</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the synergistic interaction between LAG-3 and other immune checkpoints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on the use of LAG-3/PD-1 combination ICI therapy in patients with </a:t>
            </a:r>
            <a:b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appropriate evidence-based dual ICI treatment regimens for newly diagnosed patients with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LAG-3/PD-1 combination ICI regimens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Case History</a:t>
            </a:r>
          </a:p>
        </p:txBody>
      </p:sp>
      <p:sp>
        <p:nvSpPr>
          <p:cNvPr id="3" name="Content Placeholder 2">
            <a:extLst>
              <a:ext uri="{FF2B5EF4-FFF2-40B4-BE49-F238E27FC236}">
                <a16:creationId xmlns:a16="http://schemas.microsoft.com/office/drawing/2014/main" id="{739551BB-CE68-D00C-B0AE-8314AACBB5EA}"/>
              </a:ext>
            </a:extLst>
          </p:cNvPr>
          <p:cNvSpPr>
            <a:spLocks noGrp="1"/>
          </p:cNvSpPr>
          <p:nvPr>
            <p:ph idx="1"/>
          </p:nvPr>
        </p:nvSpPr>
        <p:spPr>
          <a:xfrm>
            <a:off x="609600" y="1477906"/>
            <a:ext cx="10744200" cy="4722477"/>
          </a:xfrm>
        </p:spPr>
        <p:txBody>
          <a:bodyPr>
            <a:normAutofit fontScale="92500" lnSpcReduction="10000"/>
          </a:bodyPr>
          <a:lstStyle/>
          <a:p>
            <a:r>
              <a:rPr lang="en-US" dirty="0"/>
              <a:t>52-year-old woman presented to clinic with a history of stage IIIB BRAF-wildtype cutaneous melanoma 2.5 years prior. She was treated with 1 year of adjuvant nivolumab, which she tolerated without immune-related adverse events. She completed adjuvant anti-PD-1 1.5 years ago. She was followed with PET scans every 3 months for the last 2.5 years with no evidence of recurrence</a:t>
            </a:r>
          </a:p>
          <a:p>
            <a:r>
              <a:rPr lang="en-US" dirty="0"/>
              <a:t>2 weeks ago, she palpated an inguinal mass at the site of prior lymph node involvement. FNA confirmed melanoma.</a:t>
            </a:r>
          </a:p>
          <a:p>
            <a:r>
              <a:rPr lang="en-US" dirty="0"/>
              <a:t>PET scan showed a 3 cm inguinal lymph node, a gluteal soft tissue metastasis, and R adrenal gland metastasis</a:t>
            </a:r>
          </a:p>
          <a:p>
            <a:r>
              <a:rPr lang="en-US" dirty="0"/>
              <a:t>Brain MRI was negative for metastatic disease</a:t>
            </a:r>
          </a:p>
          <a:p>
            <a:r>
              <a:rPr lang="en-US" dirty="0"/>
              <a:t>On exam: ECOG 0. CBC and CMP were within normal limits. Baseline LDH was not elevated</a:t>
            </a:r>
          </a:p>
          <a:p>
            <a:r>
              <a:rPr lang="en-US" dirty="0"/>
              <a:t>Treatment was initiated with dual checkpoint inhibition</a:t>
            </a:r>
          </a:p>
        </p:txBody>
      </p:sp>
      <p:sp>
        <p:nvSpPr>
          <p:cNvPr id="7" name="Footer Placeholder 6">
            <a:extLst>
              <a:ext uri="{FF2B5EF4-FFF2-40B4-BE49-F238E27FC236}">
                <a16:creationId xmlns:a16="http://schemas.microsoft.com/office/drawing/2014/main" id="{4800EC31-7937-8F5F-5699-DB1F08915223}"/>
              </a:ext>
            </a:extLst>
          </p:cNvPr>
          <p:cNvSpPr>
            <a:spLocks noGrp="1"/>
          </p:cNvSpPr>
          <p:nvPr>
            <p:ph type="ftr" sz="quarter" idx="3"/>
          </p:nvPr>
        </p:nvSpPr>
        <p:spPr/>
        <p:txBody>
          <a:bodyPr/>
          <a:lstStyle/>
          <a:p>
            <a:r>
              <a:rPr lang="en-US"/>
              <a:t>BRAF, v-raf murine sarcoma viral oncogene homolog B1; CBC, complete blood count; CMP, complete metabolic panel; ECOG, Eastern Cooperative Oncology Group; FNA, fine-needle aspiration; MRI, magnetic resonance imaging; LDH, lactate dehydrogenase; PD-1, programmed death 1; PET, positron emission tomography; R, right.</a:t>
            </a:r>
          </a:p>
        </p:txBody>
      </p:sp>
    </p:spTree>
    <p:extLst>
      <p:ext uri="{BB962C8B-B14F-4D97-AF65-F5344CB8AC3E}">
        <p14:creationId xmlns:p14="http://schemas.microsoft.com/office/powerpoint/2010/main" val="191911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CheckMate-067 Trial</a:t>
            </a:r>
          </a:p>
        </p:txBody>
      </p:sp>
      <p:pic>
        <p:nvPicPr>
          <p:cNvPr id="3" name="Picture 2">
            <a:extLst>
              <a:ext uri="{FF2B5EF4-FFF2-40B4-BE49-F238E27FC236}">
                <a16:creationId xmlns:a16="http://schemas.microsoft.com/office/drawing/2014/main" id="{E1B8D10C-0770-9074-36BB-CEDDEBF969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141"/>
          <a:stretch/>
        </p:blipFill>
        <p:spPr>
          <a:xfrm>
            <a:off x="826701" y="1238230"/>
            <a:ext cx="10527098" cy="4591746"/>
          </a:xfrm>
          <a:prstGeom prst="rect">
            <a:avLst/>
          </a:prstGeom>
          <a:solidFill>
            <a:schemeClr val="bg1"/>
          </a:solidFill>
        </p:spPr>
      </p:pic>
      <p:sp>
        <p:nvSpPr>
          <p:cNvPr id="7" name="Footer Placeholder 6">
            <a:extLst>
              <a:ext uri="{FF2B5EF4-FFF2-40B4-BE49-F238E27FC236}">
                <a16:creationId xmlns:a16="http://schemas.microsoft.com/office/drawing/2014/main" id="{329CCC73-19A5-94D4-CCEF-F35E9A62F4E7}"/>
              </a:ext>
            </a:extLst>
          </p:cNvPr>
          <p:cNvSpPr>
            <a:spLocks noGrp="1"/>
          </p:cNvSpPr>
          <p:nvPr>
            <p:ph type="ftr" sz="quarter" idx="3"/>
          </p:nvPr>
        </p:nvSpPr>
        <p:spPr/>
        <p:txBody>
          <a:bodyPr/>
          <a:lstStyle/>
          <a:p>
            <a:r>
              <a:rPr lang="en-US" baseline="30000"/>
              <a:t>a</a:t>
            </a:r>
            <a:r>
              <a:rPr lang="en-US"/>
              <a:t>The study was not powered for a comparison between NIVO+IPI and NIVO.
AJCC, American Joint Committee on Cancer; IPI, ipilimumab; NIVO, nivolumab; OS, overall survival; PD-L1, programmed death ligand 1; PFS, progression-free survival. 
Larkin J, et al. </a:t>
            </a:r>
            <a:r>
              <a:rPr lang="en-US" i="1"/>
              <a:t>N Engl J Med</a:t>
            </a:r>
            <a:r>
              <a:rPr lang="en-US"/>
              <a:t>. 2019;381(16):1535-46. </a:t>
            </a:r>
          </a:p>
        </p:txBody>
      </p:sp>
    </p:spTree>
    <p:extLst>
      <p:ext uri="{BB962C8B-B14F-4D97-AF65-F5344CB8AC3E}">
        <p14:creationId xmlns:p14="http://schemas.microsoft.com/office/powerpoint/2010/main" val="363934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CheckMate-067 Trial</a:t>
            </a:r>
          </a:p>
        </p:txBody>
      </p:sp>
      <p:pic>
        <p:nvPicPr>
          <p:cNvPr id="5" name="Picture 4">
            <a:extLst>
              <a:ext uri="{FF2B5EF4-FFF2-40B4-BE49-F238E27FC236}">
                <a16:creationId xmlns:a16="http://schemas.microsoft.com/office/drawing/2014/main" id="{DDBB0AEE-385E-E3D3-E172-1239B81B30F4}"/>
              </a:ext>
            </a:extLst>
          </p:cNvPr>
          <p:cNvPicPr>
            <a:picLocks noChangeAspect="1"/>
          </p:cNvPicPr>
          <p:nvPr/>
        </p:nvPicPr>
        <p:blipFill>
          <a:blip r:embed="rId2" cstate="screen">
            <a:extLst>
              <a:ext uri="{28A0092B-C50C-407E-A947-70E740481C1C}">
                <a14:useLocalDpi xmlns:a14="http://schemas.microsoft.com/office/drawing/2010/main"/>
              </a:ext>
            </a:extLst>
          </a:blip>
          <a:srcRect t="96" b="96"/>
          <a:stretch/>
        </p:blipFill>
        <p:spPr>
          <a:xfrm>
            <a:off x="2567004" y="1173102"/>
            <a:ext cx="6593325" cy="4835306"/>
          </a:xfrm>
          <a:prstGeom prst="rect">
            <a:avLst/>
          </a:prstGeom>
          <a:solidFill>
            <a:schemeClr val="bg1"/>
          </a:solidFill>
        </p:spPr>
      </p:pic>
      <p:graphicFrame>
        <p:nvGraphicFramePr>
          <p:cNvPr id="7" name="Content Placeholder 7">
            <a:extLst>
              <a:ext uri="{FF2B5EF4-FFF2-40B4-BE49-F238E27FC236}">
                <a16:creationId xmlns:a16="http://schemas.microsoft.com/office/drawing/2014/main" id="{E5A8B9C7-5CE0-A081-E001-0D18ECD2F9F6}"/>
              </a:ext>
            </a:extLst>
          </p:cNvPr>
          <p:cNvGraphicFramePr>
            <a:graphicFrameLocks/>
          </p:cNvGraphicFramePr>
          <p:nvPr>
            <p:extLst>
              <p:ext uri="{D42A27DB-BD31-4B8C-83A1-F6EECF244321}">
                <p14:modId xmlns:p14="http://schemas.microsoft.com/office/powerpoint/2010/main" val="1883907968"/>
              </p:ext>
            </p:extLst>
          </p:nvPr>
        </p:nvGraphicFramePr>
        <p:xfrm>
          <a:off x="1005509" y="4235707"/>
          <a:ext cx="10180982" cy="1919658"/>
        </p:xfrm>
        <a:graphic>
          <a:graphicData uri="http://schemas.openxmlformats.org/drawingml/2006/table">
            <a:tbl>
              <a:tblPr firstRow="1" bandRow="1">
                <a:tableStyleId>{7E9639D4-E3E2-4D34-9284-5A2195B3D0D7}</a:tableStyleId>
              </a:tblPr>
              <a:tblGrid>
                <a:gridCol w="3182173">
                  <a:extLst>
                    <a:ext uri="{9D8B030D-6E8A-4147-A177-3AD203B41FA5}">
                      <a16:colId xmlns:a16="http://schemas.microsoft.com/office/drawing/2014/main" val="20000"/>
                    </a:ext>
                  </a:extLst>
                </a:gridCol>
                <a:gridCol w="1192933">
                  <a:extLst>
                    <a:ext uri="{9D8B030D-6E8A-4147-A177-3AD203B41FA5}">
                      <a16:colId xmlns:a16="http://schemas.microsoft.com/office/drawing/2014/main" val="20001"/>
                    </a:ext>
                  </a:extLst>
                </a:gridCol>
                <a:gridCol w="1133286">
                  <a:extLst>
                    <a:ext uri="{9D8B030D-6E8A-4147-A177-3AD203B41FA5}">
                      <a16:colId xmlns:a16="http://schemas.microsoft.com/office/drawing/2014/main" val="20002"/>
                    </a:ext>
                  </a:extLst>
                </a:gridCol>
                <a:gridCol w="1243394">
                  <a:extLst>
                    <a:ext uri="{9D8B030D-6E8A-4147-A177-3AD203B41FA5}">
                      <a16:colId xmlns:a16="http://schemas.microsoft.com/office/drawing/2014/main" val="20003"/>
                    </a:ext>
                  </a:extLst>
                </a:gridCol>
                <a:gridCol w="1096425">
                  <a:extLst>
                    <a:ext uri="{9D8B030D-6E8A-4147-A177-3AD203B41FA5}">
                      <a16:colId xmlns:a16="http://schemas.microsoft.com/office/drawing/2014/main" val="20004"/>
                    </a:ext>
                  </a:extLst>
                </a:gridCol>
                <a:gridCol w="1161559">
                  <a:extLst>
                    <a:ext uri="{9D8B030D-6E8A-4147-A177-3AD203B41FA5}">
                      <a16:colId xmlns:a16="http://schemas.microsoft.com/office/drawing/2014/main" val="20005"/>
                    </a:ext>
                  </a:extLst>
                </a:gridCol>
                <a:gridCol w="1171212">
                  <a:extLst>
                    <a:ext uri="{9D8B030D-6E8A-4147-A177-3AD203B41FA5}">
                      <a16:colId xmlns:a16="http://schemas.microsoft.com/office/drawing/2014/main" val="20006"/>
                    </a:ext>
                  </a:extLst>
                </a:gridCol>
              </a:tblGrid>
              <a:tr h="368433">
                <a:tc>
                  <a:txBody>
                    <a:bodyPr/>
                    <a:lstStyle/>
                    <a:p>
                      <a:pPr>
                        <a:lnSpc>
                          <a:spcPct val="95000"/>
                        </a:lnSpc>
                        <a:spcAft>
                          <a:spcPts val="0"/>
                        </a:spcAft>
                      </a:pPr>
                      <a:endParaRPr lang="en-US" sz="1200">
                        <a:solidFill>
                          <a:schemeClr val="tx1"/>
                        </a:solidFill>
                        <a:latin typeface="+mj-lt"/>
                      </a:endParaRPr>
                    </a:p>
                  </a:txBody>
                  <a:tcPr>
                    <a:lnL w="2857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5000"/>
                        </a:lnSpc>
                        <a:spcBef>
                          <a:spcPts val="0"/>
                        </a:spcBef>
                        <a:spcAft>
                          <a:spcPts val="0"/>
                        </a:spcAft>
                        <a:tabLst/>
                      </a:pPr>
                      <a:r>
                        <a:rPr lang="en-GB" sz="1200" b="1" dirty="0">
                          <a:solidFill>
                            <a:schemeClr val="tx1"/>
                          </a:solidFill>
                          <a:latin typeface="+mj-lt"/>
                        </a:rPr>
                        <a:t>NIVO+IPI</a:t>
                      </a:r>
                      <a:br>
                        <a:rPr lang="en-GB" sz="1200" b="1" dirty="0">
                          <a:solidFill>
                            <a:schemeClr val="tx1"/>
                          </a:solidFill>
                          <a:latin typeface="+mj-lt"/>
                        </a:rPr>
                      </a:br>
                      <a:r>
                        <a:rPr lang="en-GB" sz="1200" b="1" dirty="0">
                          <a:solidFill>
                            <a:schemeClr val="tx1"/>
                          </a:solidFill>
                          <a:latin typeface="+mj-lt"/>
                        </a:rPr>
                        <a:t>(n = 313)</a:t>
                      </a:r>
                      <a:endParaRPr lang="en-GB" sz="1200" b="1" dirty="0">
                        <a:solidFill>
                          <a:schemeClr val="tx1"/>
                        </a:solidFill>
                        <a:latin typeface="+mj-lt"/>
                        <a:ea typeface="MS Mincho"/>
                        <a:cs typeface="ArialM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5000"/>
                        </a:lnSpc>
                        <a:spcBef>
                          <a:spcPts val="0"/>
                        </a:spcBef>
                        <a:spcAft>
                          <a:spcPts val="0"/>
                        </a:spcAft>
                        <a:tabLst/>
                      </a:pPr>
                      <a:r>
                        <a:rPr lang="en-GB" sz="1200" b="1" dirty="0">
                          <a:solidFill>
                            <a:schemeClr val="tx1"/>
                          </a:solidFill>
                          <a:latin typeface="+mj-lt"/>
                        </a:rPr>
                        <a:t>NIVO</a:t>
                      </a:r>
                      <a:br>
                        <a:rPr lang="en-GB" sz="1200" b="1" dirty="0">
                          <a:solidFill>
                            <a:schemeClr val="tx1"/>
                          </a:solidFill>
                          <a:latin typeface="+mj-lt"/>
                        </a:rPr>
                      </a:br>
                      <a:r>
                        <a:rPr lang="en-GB" sz="1200" b="1" dirty="0">
                          <a:solidFill>
                            <a:schemeClr val="tx1"/>
                          </a:solidFill>
                          <a:latin typeface="+mj-lt"/>
                        </a:rPr>
                        <a:t>(n = 313)</a:t>
                      </a:r>
                      <a:endParaRPr lang="en-GB" sz="1200" b="1" dirty="0">
                        <a:solidFill>
                          <a:schemeClr val="tx1"/>
                        </a:solidFill>
                        <a:latin typeface="+mj-lt"/>
                        <a:ea typeface="MS Mincho"/>
                        <a:cs typeface="ArialM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indent="0" algn="ctr">
                        <a:lnSpc>
                          <a:spcPct val="95000"/>
                        </a:lnSpc>
                        <a:spcBef>
                          <a:spcPts val="0"/>
                        </a:spcBef>
                        <a:spcAft>
                          <a:spcPts val="0"/>
                        </a:spcAft>
                        <a:tabLst/>
                      </a:pPr>
                      <a:r>
                        <a:rPr lang="en-GB" sz="1200" b="1">
                          <a:solidFill>
                            <a:schemeClr val="tx1"/>
                          </a:solidFill>
                          <a:latin typeface="+mj-lt"/>
                          <a:ea typeface="MS Mincho"/>
                          <a:cs typeface="ArialMT"/>
                        </a:rPr>
                        <a:t>IPI</a:t>
                      </a:r>
                    </a:p>
                    <a:p>
                      <a:pPr marL="0" indent="0" algn="ctr">
                        <a:lnSpc>
                          <a:spcPct val="95000"/>
                        </a:lnSpc>
                        <a:spcBef>
                          <a:spcPts val="0"/>
                        </a:spcBef>
                        <a:spcAft>
                          <a:spcPts val="0"/>
                        </a:spcAft>
                        <a:tabLst/>
                      </a:pPr>
                      <a:r>
                        <a:rPr lang="en-GB" sz="1200" b="1">
                          <a:solidFill>
                            <a:schemeClr val="tx1"/>
                          </a:solidFill>
                          <a:latin typeface="+mj-lt"/>
                          <a:ea typeface="MS Mincho"/>
                          <a:cs typeface="ArialMT"/>
                        </a:rPr>
                        <a:t>(n</a:t>
                      </a:r>
                      <a:r>
                        <a:rPr lang="en-GB" sz="1200" b="1" baseline="0">
                          <a:solidFill>
                            <a:schemeClr val="tx1"/>
                          </a:solidFill>
                          <a:latin typeface="+mj-lt"/>
                          <a:ea typeface="MS Mincho"/>
                          <a:cs typeface="ArialMT"/>
                        </a:rPr>
                        <a:t> = 311)</a:t>
                      </a:r>
                      <a:endParaRPr lang="en-GB" sz="1200" b="1">
                        <a:solidFill>
                          <a:schemeClr val="tx1"/>
                        </a:solidFill>
                        <a:latin typeface="+mj-lt"/>
                        <a:ea typeface="MS Mincho"/>
                        <a:cs typeface="ArialMT"/>
                      </a:endParaRPr>
                    </a:p>
                  </a:txBody>
                  <a:tcPr anchor="b">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10000"/>
                  </a:ext>
                </a:extLst>
              </a:tr>
              <a:tr h="3180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95000"/>
                        </a:lnSpc>
                        <a:spcBef>
                          <a:spcPts val="0"/>
                        </a:spcBef>
                        <a:spcAft>
                          <a:spcPts val="0"/>
                        </a:spcAft>
                        <a:buClrTx/>
                        <a:buSzTx/>
                        <a:buFontTx/>
                        <a:buNone/>
                        <a:tabLst/>
                        <a:defRPr/>
                      </a:pPr>
                      <a:r>
                        <a:rPr lang="en-US" sz="1200" b="1">
                          <a:solidFill>
                            <a:schemeClr val="tx1"/>
                          </a:solidFill>
                          <a:latin typeface="+mj-lt"/>
                        </a:rPr>
                        <a:t>Patients reporting event</a:t>
                      </a:r>
                      <a:endParaRPr lang="en-US" sz="1200" b="1" baseline="30000">
                        <a:solidFill>
                          <a:schemeClr val="tx1"/>
                        </a:solidFill>
                        <a:latin typeface="+mj-lt"/>
                        <a:cs typeface="Arial" panose="020B0604020202020204" pitchFamily="34" charset="0"/>
                      </a:endParaRPr>
                    </a:p>
                  </a:txBody>
                  <a:tcPr anchor="ctr">
                    <a:lnL w="2857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a:lnSpc>
                          <a:spcPct val="95000"/>
                        </a:lnSpc>
                        <a:spcBef>
                          <a:spcPts val="0"/>
                        </a:spcBef>
                        <a:spcAft>
                          <a:spcPts val="0"/>
                        </a:spcAft>
                      </a:pPr>
                      <a:r>
                        <a:rPr lang="en-US" sz="1200" b="1">
                          <a:solidFill>
                            <a:schemeClr val="tx1"/>
                          </a:solidFill>
                          <a:latin typeface="+mj-lt"/>
                          <a:ea typeface="MS Mincho"/>
                          <a:cs typeface="Times New Roman"/>
                        </a:rPr>
                        <a:t>Any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a:lnSpc>
                          <a:spcPct val="95000"/>
                        </a:lnSpc>
                        <a:spcBef>
                          <a:spcPts val="0"/>
                        </a:spcBef>
                        <a:spcAft>
                          <a:spcPts val="0"/>
                        </a:spcAft>
                      </a:pPr>
                      <a:r>
                        <a:rPr lang="en-US" sz="1200" b="1">
                          <a:solidFill>
                            <a:schemeClr val="tx1"/>
                          </a:solidFill>
                          <a:latin typeface="+mj-lt"/>
                          <a:ea typeface="MS Mincho"/>
                          <a:cs typeface="Times New Roman"/>
                        </a:rPr>
                        <a:t>Grade 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a:lnSpc>
                          <a:spcPct val="95000"/>
                        </a:lnSpc>
                        <a:spcBef>
                          <a:spcPts val="0"/>
                        </a:spcBef>
                        <a:spcAft>
                          <a:spcPts val="0"/>
                        </a:spcAft>
                      </a:pPr>
                      <a:r>
                        <a:rPr lang="en-US" sz="1200" b="1">
                          <a:solidFill>
                            <a:schemeClr val="tx1"/>
                          </a:solidFill>
                          <a:latin typeface="+mj-lt"/>
                          <a:ea typeface="MS Mincho"/>
                          <a:cs typeface="Times New Roman"/>
                        </a:rPr>
                        <a:t>Any</a:t>
                      </a:r>
                      <a:r>
                        <a:rPr lang="en-US" sz="1200" b="1" baseline="0">
                          <a:solidFill>
                            <a:schemeClr val="tx1"/>
                          </a:solidFill>
                          <a:latin typeface="+mj-lt"/>
                          <a:ea typeface="MS Mincho"/>
                          <a:cs typeface="Times New Roman"/>
                        </a:rPr>
                        <a:t> </a:t>
                      </a:r>
                      <a:r>
                        <a:rPr lang="en-US" sz="1200" b="1">
                          <a:solidFill>
                            <a:schemeClr val="tx1"/>
                          </a:solidFill>
                          <a:latin typeface="+mj-lt"/>
                          <a:ea typeface="MS Mincho"/>
                          <a:cs typeface="Times New Roman"/>
                        </a:rPr>
                        <a:t>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auto">
                        <a:lnSpc>
                          <a:spcPct val="95000"/>
                        </a:lnSpc>
                        <a:spcBef>
                          <a:spcPts val="0"/>
                        </a:spcBef>
                        <a:spcAft>
                          <a:spcPts val="0"/>
                        </a:spcAft>
                      </a:pPr>
                      <a:r>
                        <a:rPr lang="en-US" sz="1200" b="1" dirty="0">
                          <a:solidFill>
                            <a:schemeClr val="tx1"/>
                          </a:solidFill>
                          <a:latin typeface="+mj-lt"/>
                          <a:ea typeface="MS Mincho"/>
                          <a:cs typeface="Times New Roman"/>
                        </a:rPr>
                        <a:t>Grade 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auto">
                        <a:lnSpc>
                          <a:spcPct val="95000"/>
                        </a:lnSpc>
                        <a:spcBef>
                          <a:spcPts val="0"/>
                        </a:spcBef>
                        <a:spcAft>
                          <a:spcPts val="0"/>
                        </a:spcAft>
                      </a:pPr>
                      <a:r>
                        <a:rPr lang="en-US" sz="1200" b="1">
                          <a:solidFill>
                            <a:schemeClr val="tx1"/>
                          </a:solidFill>
                          <a:latin typeface="+mj-lt"/>
                          <a:ea typeface="MS Mincho"/>
                          <a:cs typeface="Times New Roman"/>
                        </a:rPr>
                        <a:t>Any</a:t>
                      </a:r>
                      <a:r>
                        <a:rPr lang="en-US" sz="1200" b="1" baseline="0">
                          <a:solidFill>
                            <a:schemeClr val="tx1"/>
                          </a:solidFill>
                          <a:latin typeface="+mj-lt"/>
                          <a:ea typeface="MS Mincho"/>
                          <a:cs typeface="Times New Roman"/>
                        </a:rPr>
                        <a:t> </a:t>
                      </a:r>
                      <a:r>
                        <a:rPr lang="en-US" sz="1200" b="1">
                          <a:solidFill>
                            <a:schemeClr val="tx1"/>
                          </a:solidFill>
                          <a:latin typeface="+mj-lt"/>
                          <a:ea typeface="MS Mincho"/>
                          <a:cs typeface="Times New Roman"/>
                        </a:rPr>
                        <a:t>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auto">
                        <a:lnSpc>
                          <a:spcPct val="95000"/>
                        </a:lnSpc>
                        <a:spcBef>
                          <a:spcPts val="0"/>
                        </a:spcBef>
                        <a:spcAft>
                          <a:spcPts val="0"/>
                        </a:spcAft>
                      </a:pPr>
                      <a:r>
                        <a:rPr lang="en-US" sz="1200" b="1">
                          <a:solidFill>
                            <a:schemeClr val="tx1"/>
                          </a:solidFill>
                          <a:latin typeface="+mj-lt"/>
                          <a:ea typeface="MS Mincho"/>
                          <a:cs typeface="Times New Roman"/>
                        </a:rPr>
                        <a:t>Grade 3/4</a:t>
                      </a:r>
                    </a:p>
                  </a:txBody>
                  <a:tcPr anchor="ctr">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8086">
                <a:tc>
                  <a:txBody>
                    <a:bodyPr/>
                    <a:lstStyle/>
                    <a:p>
                      <a:pPr marL="117475" indent="-117475">
                        <a:lnSpc>
                          <a:spcPct val="95000"/>
                        </a:lnSpc>
                        <a:spcAft>
                          <a:spcPts val="0"/>
                        </a:spcAft>
                      </a:pPr>
                      <a:r>
                        <a:rPr lang="en-US" sz="1200" b="1" baseline="0">
                          <a:solidFill>
                            <a:schemeClr val="tx1"/>
                          </a:solidFill>
                          <a:latin typeface="+mj-lt"/>
                        </a:rPr>
                        <a:t>Treatment-related AE, %</a:t>
                      </a:r>
                      <a:endParaRPr lang="en-US" sz="1200" b="1">
                        <a:solidFill>
                          <a:schemeClr val="tx1"/>
                        </a:solidFill>
                        <a:latin typeface="+mj-lt"/>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96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59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87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23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86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dirty="0">
                          <a:solidFill>
                            <a:schemeClr val="tx1"/>
                          </a:solidFill>
                          <a:effectLst/>
                          <a:latin typeface="+mj-lt"/>
                          <a:ea typeface="Times New Roman"/>
                          <a:cs typeface="Palatino Linotype"/>
                        </a:rPr>
                        <a:t>28</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264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95000"/>
                        </a:lnSpc>
                        <a:spcBef>
                          <a:spcPts val="0"/>
                        </a:spcBef>
                        <a:spcAft>
                          <a:spcPts val="0"/>
                        </a:spcAft>
                        <a:tabLst/>
                      </a:pPr>
                      <a:r>
                        <a:rPr lang="en-GB" sz="1200" b="1" baseline="0">
                          <a:solidFill>
                            <a:schemeClr val="tx1"/>
                          </a:solidFill>
                          <a:latin typeface="+mj-lt"/>
                        </a:rPr>
                        <a:t>Treatment-related AE leading to discontinuation, %</a:t>
                      </a:r>
                      <a:endParaRPr lang="en-GB" sz="1200" b="1">
                        <a:solidFill>
                          <a:schemeClr val="tx1"/>
                        </a:solidFill>
                        <a:latin typeface="+mj-lt"/>
                        <a:ea typeface="MS Mincho"/>
                        <a:cs typeface="ArialMT"/>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42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dirty="0">
                          <a:solidFill>
                            <a:schemeClr val="tx1"/>
                          </a:solidFill>
                          <a:effectLst/>
                          <a:latin typeface="+mj-lt"/>
                          <a:ea typeface="Times New Roman"/>
                          <a:cs typeface="Palatino Linotype"/>
                        </a:rPr>
                        <a:t>31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dirty="0">
                          <a:solidFill>
                            <a:schemeClr val="tx1"/>
                          </a:solidFill>
                          <a:effectLst/>
                          <a:latin typeface="+mj-lt"/>
                          <a:ea typeface="Times New Roman"/>
                          <a:cs typeface="Palatino Linotype"/>
                        </a:rPr>
                        <a:t>13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15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5000"/>
                        </a:lnSpc>
                        <a:spcBef>
                          <a:spcPts val="0"/>
                        </a:spcBef>
                        <a:spcAft>
                          <a:spcPts val="0"/>
                        </a:spcAft>
                      </a:pPr>
                      <a:r>
                        <a:rPr lang="en-US" sz="1200" b="0">
                          <a:solidFill>
                            <a:schemeClr val="tx1"/>
                          </a:solidFill>
                          <a:effectLst/>
                          <a:latin typeface="+mj-lt"/>
                          <a:ea typeface="Times New Roman"/>
                          <a:cs typeface="Palatino Linotype"/>
                        </a:rPr>
                        <a:t>14</a:t>
                      </a: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8086">
                <a:tc>
                  <a:txBody>
                    <a:bodyPr/>
                    <a:lstStyle/>
                    <a:p>
                      <a:pPr marL="174625" marR="0" lvl="0" indent="-174625" algn="l" defTabSz="914400" rtl="0" eaLnBrk="1" fontAlgn="auto" latinLnBrk="0" hangingPunct="1">
                        <a:lnSpc>
                          <a:spcPct val="95000"/>
                        </a:lnSpc>
                        <a:spcBef>
                          <a:spcPts val="0"/>
                        </a:spcBef>
                        <a:spcAft>
                          <a:spcPts val="0"/>
                        </a:spcAft>
                        <a:buClrTx/>
                        <a:buSzTx/>
                        <a:buFontTx/>
                        <a:buNone/>
                        <a:tabLst/>
                        <a:defRPr/>
                      </a:pPr>
                      <a:r>
                        <a:rPr lang="en-US" sz="1200" b="1" baseline="0">
                          <a:solidFill>
                            <a:schemeClr val="tx1"/>
                          </a:solidFill>
                          <a:latin typeface="+mj-lt"/>
                        </a:rPr>
                        <a:t>Treatment-related death, n (%)</a:t>
                      </a:r>
                      <a:endParaRPr lang="en-US" sz="1200" b="1" kern="1200" baseline="30000">
                        <a:solidFill>
                          <a:schemeClr val="tx1"/>
                        </a:solidFill>
                        <a:latin typeface="+mj-lt"/>
                        <a:ea typeface="+mn-ea"/>
                        <a:cs typeface="Arial" panose="020B0604020202020204" pitchFamily="34" charset="0"/>
                      </a:endParaRPr>
                    </a:p>
                  </a:txBody>
                  <a:tcPr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95000"/>
                        </a:lnSpc>
                        <a:spcAft>
                          <a:spcPts val="0"/>
                        </a:spcAft>
                      </a:pPr>
                      <a:r>
                        <a:rPr lang="en-US" sz="1200">
                          <a:solidFill>
                            <a:schemeClr val="tx1"/>
                          </a:solidFill>
                          <a:latin typeface="+mj-lt"/>
                        </a:rPr>
                        <a:t>2 (1)</a:t>
                      </a:r>
                      <a:endParaRPr lang="en-US" sz="1200" baseline="30000">
                        <a:solidFill>
                          <a:schemeClr val="tx1"/>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T="34290" marB="34290" anchor="ctr"/>
                </a:tc>
                <a:tc gridSpan="2">
                  <a:txBody>
                    <a:bodyPr/>
                    <a:lstStyle/>
                    <a:p>
                      <a:pPr algn="ctr">
                        <a:lnSpc>
                          <a:spcPct val="95000"/>
                        </a:lnSpc>
                        <a:spcAft>
                          <a:spcPts val="0"/>
                        </a:spcAft>
                      </a:pPr>
                      <a:r>
                        <a:rPr lang="en-US" sz="1200">
                          <a:solidFill>
                            <a:schemeClr val="tx1"/>
                          </a:solidFill>
                          <a:latin typeface="+mj-lt"/>
                        </a:rPr>
                        <a:t>1 (&lt; 1)</a:t>
                      </a:r>
                      <a:endParaRPr lang="en-US" sz="1200" baseline="30000">
                        <a:solidFill>
                          <a:schemeClr val="tx1"/>
                        </a:solidFill>
                        <a:latin typeface="+mj-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T="34290" marB="34290" anchor="ctr"/>
                </a:tc>
                <a:tc gridSpan="2">
                  <a:txBody>
                    <a:bodyPr/>
                    <a:lstStyle/>
                    <a:p>
                      <a:pPr algn="ctr">
                        <a:lnSpc>
                          <a:spcPct val="95000"/>
                        </a:lnSpc>
                        <a:spcAft>
                          <a:spcPts val="0"/>
                        </a:spcAft>
                      </a:pPr>
                      <a:r>
                        <a:rPr lang="en-US" sz="1200" dirty="0">
                          <a:solidFill>
                            <a:schemeClr val="tx1"/>
                          </a:solidFill>
                          <a:latin typeface="+mj-lt"/>
                        </a:rPr>
                        <a:t>1 (&lt; 1)</a:t>
                      </a:r>
                      <a:endParaRPr lang="en-US" sz="1200" baseline="30000" dirty="0">
                        <a:solidFill>
                          <a:schemeClr val="tx1"/>
                        </a:solidFill>
                        <a:latin typeface="+mj-lt"/>
                      </a:endParaRPr>
                    </a:p>
                  </a:txBody>
                  <a:tcPr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marT="34290" marB="34290" anchor="ctr"/>
                </a:tc>
                <a:extLst>
                  <a:ext uri="{0D108BD9-81ED-4DB2-BD59-A6C34878D82A}">
                    <a16:rowId xmlns:a16="http://schemas.microsoft.com/office/drawing/2014/main" val="10004"/>
                  </a:ext>
                </a:extLst>
              </a:tr>
            </a:tbl>
          </a:graphicData>
        </a:graphic>
      </p:graphicFrame>
      <p:sp>
        <p:nvSpPr>
          <p:cNvPr id="8" name="Footer Placeholder 7">
            <a:extLst>
              <a:ext uri="{FF2B5EF4-FFF2-40B4-BE49-F238E27FC236}">
                <a16:creationId xmlns:a16="http://schemas.microsoft.com/office/drawing/2014/main" id="{FB0CEBC1-6D69-99CE-FEF6-6226B7295868}"/>
              </a:ext>
            </a:extLst>
          </p:cNvPr>
          <p:cNvSpPr>
            <a:spLocks noGrp="1"/>
          </p:cNvSpPr>
          <p:nvPr>
            <p:ph type="ftr" sz="quarter" idx="3"/>
          </p:nvPr>
        </p:nvSpPr>
        <p:spPr/>
        <p:txBody>
          <a:bodyPr/>
          <a:lstStyle/>
          <a:p>
            <a:r>
              <a:rPr lang="en-US" dirty="0"/>
              <a:t>AE, adverse event; CI, confidence interval; CTLA-4, cytotoxic T-lymphocyte-associated antigen 4; HR, hazard ratio; NR, not reportable. 
Hodi FS, et al. ASCO 2022. Abstract 9522; Larkin J, et al. </a:t>
            </a:r>
            <a:r>
              <a:rPr lang="en-US" i="1" dirty="0"/>
              <a:t>N </a:t>
            </a:r>
            <a:r>
              <a:rPr lang="en-US" i="1" dirty="0" err="1"/>
              <a:t>Engl</a:t>
            </a:r>
            <a:r>
              <a:rPr lang="en-US" i="1" dirty="0"/>
              <a:t> J Med</a:t>
            </a:r>
            <a:r>
              <a:rPr lang="en-US" dirty="0"/>
              <a:t>. 2019;381(16):1535-46. </a:t>
            </a:r>
          </a:p>
        </p:txBody>
      </p:sp>
    </p:spTree>
    <p:extLst>
      <p:ext uri="{BB962C8B-B14F-4D97-AF65-F5344CB8AC3E}">
        <p14:creationId xmlns:p14="http://schemas.microsoft.com/office/powerpoint/2010/main" val="420951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RELATIVITY-047 Trial</a:t>
            </a:r>
          </a:p>
        </p:txBody>
      </p:sp>
      <p:pic>
        <p:nvPicPr>
          <p:cNvPr id="5" name="Picture 4">
            <a:extLst>
              <a:ext uri="{FF2B5EF4-FFF2-40B4-BE49-F238E27FC236}">
                <a16:creationId xmlns:a16="http://schemas.microsoft.com/office/drawing/2014/main" id="{E5C649D2-6E4C-22B2-6FAB-F34C38CB870D}"/>
              </a:ext>
            </a:extLst>
          </p:cNvPr>
          <p:cNvPicPr>
            <a:picLocks noChangeAspect="1"/>
          </p:cNvPicPr>
          <p:nvPr/>
        </p:nvPicPr>
        <p:blipFill>
          <a:blip r:embed="rId2"/>
          <a:stretch>
            <a:fillRect/>
          </a:stretch>
        </p:blipFill>
        <p:spPr>
          <a:xfrm>
            <a:off x="838194" y="1145695"/>
            <a:ext cx="10515600" cy="5194326"/>
          </a:xfrm>
          <a:prstGeom prst="rect">
            <a:avLst/>
          </a:prstGeom>
        </p:spPr>
      </p:pic>
      <p:sp>
        <p:nvSpPr>
          <p:cNvPr id="7" name="Footer Placeholder 6">
            <a:extLst>
              <a:ext uri="{FF2B5EF4-FFF2-40B4-BE49-F238E27FC236}">
                <a16:creationId xmlns:a16="http://schemas.microsoft.com/office/drawing/2014/main" id="{0E04F510-A48C-5686-6803-B58CBFC67F97}"/>
              </a:ext>
            </a:extLst>
          </p:cNvPr>
          <p:cNvSpPr>
            <a:spLocks noGrp="1"/>
          </p:cNvSpPr>
          <p:nvPr>
            <p:ph type="ftr" sz="quarter" idx="3"/>
          </p:nvPr>
        </p:nvSpPr>
        <p:spPr/>
        <p:txBody>
          <a:bodyPr/>
          <a:lstStyle/>
          <a:p>
            <a:r>
              <a:rPr lang="en-US"/>
              <a:t>BICR, blinded independent central review; LAG-3, lymphocyte-activation gene 3; ORR, objective response rate; PS, performance status; RELA, relatlimab. 
Tawbi et al. ASCO 2023. Abstract 9502.</a:t>
            </a:r>
          </a:p>
        </p:txBody>
      </p:sp>
    </p:spTree>
    <p:extLst>
      <p:ext uri="{BB962C8B-B14F-4D97-AF65-F5344CB8AC3E}">
        <p14:creationId xmlns:p14="http://schemas.microsoft.com/office/powerpoint/2010/main" val="237267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RELATIVITY-047 Trial</a:t>
            </a:r>
          </a:p>
        </p:txBody>
      </p:sp>
      <p:pic>
        <p:nvPicPr>
          <p:cNvPr id="6" name="Picture 5">
            <a:extLst>
              <a:ext uri="{FF2B5EF4-FFF2-40B4-BE49-F238E27FC236}">
                <a16:creationId xmlns:a16="http://schemas.microsoft.com/office/drawing/2014/main" id="{22680E6C-A738-C144-77F6-B9593596AD2F}"/>
              </a:ext>
            </a:extLst>
          </p:cNvPr>
          <p:cNvPicPr>
            <a:picLocks noChangeAspect="1"/>
          </p:cNvPicPr>
          <p:nvPr/>
        </p:nvPicPr>
        <p:blipFill>
          <a:blip r:embed="rId2"/>
          <a:stretch>
            <a:fillRect/>
          </a:stretch>
        </p:blipFill>
        <p:spPr>
          <a:xfrm>
            <a:off x="1370955" y="1111782"/>
            <a:ext cx="9221487" cy="5353797"/>
          </a:xfrm>
          <a:prstGeom prst="rect">
            <a:avLst/>
          </a:prstGeom>
        </p:spPr>
      </p:pic>
      <p:sp>
        <p:nvSpPr>
          <p:cNvPr id="7" name="Footer Placeholder 6">
            <a:extLst>
              <a:ext uri="{FF2B5EF4-FFF2-40B4-BE49-F238E27FC236}">
                <a16:creationId xmlns:a16="http://schemas.microsoft.com/office/drawing/2014/main" id="{9AC95258-8AB8-8793-1FA7-3E6190B606BE}"/>
              </a:ext>
            </a:extLst>
          </p:cNvPr>
          <p:cNvSpPr>
            <a:spLocks noGrp="1"/>
          </p:cNvSpPr>
          <p:nvPr>
            <p:ph type="ftr" sz="quarter" idx="3"/>
          </p:nvPr>
        </p:nvSpPr>
        <p:spPr/>
        <p:txBody>
          <a:bodyPr/>
          <a:lstStyle/>
          <a:p>
            <a:r>
              <a:rPr lang="en-US"/>
              <a:t>Tawbi HA. ASCO 2023. Abstract 9502.</a:t>
            </a:r>
          </a:p>
        </p:txBody>
      </p:sp>
    </p:spTree>
    <p:extLst>
      <p:ext uri="{BB962C8B-B14F-4D97-AF65-F5344CB8AC3E}">
        <p14:creationId xmlns:p14="http://schemas.microsoft.com/office/powerpoint/2010/main" val="117866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9727-7540-0F97-E3D2-0E2F922D9D8C}"/>
              </a:ext>
            </a:extLst>
          </p:cNvPr>
          <p:cNvSpPr>
            <a:spLocks noGrp="1"/>
          </p:cNvSpPr>
          <p:nvPr>
            <p:ph type="title"/>
          </p:nvPr>
        </p:nvSpPr>
        <p:spPr>
          <a:xfrm>
            <a:off x="609600" y="199505"/>
            <a:ext cx="10744200" cy="1185577"/>
          </a:xfrm>
        </p:spPr>
        <p:txBody>
          <a:bodyPr>
            <a:normAutofit/>
          </a:bodyPr>
          <a:lstStyle/>
          <a:p>
            <a:r>
              <a:rPr lang="en-US" dirty="0"/>
              <a:t>RELATIVITY-047 Trial</a:t>
            </a:r>
          </a:p>
        </p:txBody>
      </p:sp>
      <p:pic>
        <p:nvPicPr>
          <p:cNvPr id="7" name="Picture 6">
            <a:extLst>
              <a:ext uri="{FF2B5EF4-FFF2-40B4-BE49-F238E27FC236}">
                <a16:creationId xmlns:a16="http://schemas.microsoft.com/office/drawing/2014/main" id="{26EB276D-FF1A-C48E-DA29-1A6FADC41E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551" y="1708992"/>
            <a:ext cx="10722897" cy="4322666"/>
          </a:xfrm>
          <a:prstGeom prst="rect">
            <a:avLst/>
          </a:prstGeom>
        </p:spPr>
      </p:pic>
      <p:sp>
        <p:nvSpPr>
          <p:cNvPr id="5" name="Footer Placeholder 4">
            <a:extLst>
              <a:ext uri="{FF2B5EF4-FFF2-40B4-BE49-F238E27FC236}">
                <a16:creationId xmlns:a16="http://schemas.microsoft.com/office/drawing/2014/main" id="{519222BA-E386-3CEF-894C-B6AB03407E21}"/>
              </a:ext>
            </a:extLst>
          </p:cNvPr>
          <p:cNvSpPr>
            <a:spLocks noGrp="1"/>
          </p:cNvSpPr>
          <p:nvPr>
            <p:ph type="ftr" sz="quarter" idx="3"/>
          </p:nvPr>
        </p:nvSpPr>
        <p:spPr/>
        <p:txBody>
          <a:bodyPr/>
          <a:lstStyle/>
          <a:p>
            <a:r>
              <a:rPr lang="en-US"/>
              <a:t>CR, complete response; NA, not applicable; PD, progressive disease; PR, partial response; SD, stable disease.
Tawbi et al. ASCO 2023. Abstract 9502.</a:t>
            </a:r>
          </a:p>
        </p:txBody>
      </p:sp>
    </p:spTree>
    <p:extLst>
      <p:ext uri="{BB962C8B-B14F-4D97-AF65-F5344CB8AC3E}">
        <p14:creationId xmlns:p14="http://schemas.microsoft.com/office/powerpoint/2010/main" val="29075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HemOnc22_TCME</Template>
  <TotalTime>587</TotalTime>
  <Words>1319</Words>
  <Application>Microsoft Macintosh PowerPoint</Application>
  <PresentationFormat>Widescreen</PresentationFormat>
  <Paragraphs>114</Paragraphs>
  <Slides>16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Trebuchet MS</vt:lpstr>
      <vt:lpstr>HemOnc22_TCME</vt:lpstr>
      <vt:lpstr>Office Theme</vt:lpstr>
      <vt:lpstr>First Line Treatment Of Metastatic Melanoma After Adjuvant Anti-PD-1</vt:lpstr>
      <vt:lpstr>PowerPoint Presentation</vt:lpstr>
      <vt:lpstr>Disclaimer</vt:lpstr>
      <vt:lpstr>Case History</vt:lpstr>
      <vt:lpstr>CheckMate-067 Trial</vt:lpstr>
      <vt:lpstr>CheckMate-067 Trial</vt:lpstr>
      <vt:lpstr>RELATIVITY-047 Trial</vt:lpstr>
      <vt:lpstr>RELATIVITY-047 Trial</vt:lpstr>
      <vt:lpstr>RELATIVITY-047 Trial</vt:lpstr>
      <vt:lpstr>RELATIVITY-047 Trial: Adverse Events</vt:lpstr>
      <vt:lpstr>RELATIVITY-020 Trial: Phase I/IIa Nivo/Rela in Advanced Melanoma that Progressed on  Anti-PD-1/PD-L1 Therapy</vt:lpstr>
      <vt:lpstr>RELATIVITY-020 Trial: Phase I/IIa Nivo/Rela in Advanced Melanoma that Progressed on Anti-PD-1/PD-L1 Therapy</vt:lpstr>
      <vt:lpstr>Fianlimab (Anti-LAG-3) + Cemiplimab (Anti-PD-1) Dosing Schema</vt:lpstr>
      <vt:lpstr>Fianlimab 1600mg + Cemiplimab 350mg IV  Every 3 Weeks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Line Treatment Of Metastatic Melanoma After Adjuvant Anti-PD-1</dc:title>
  <dc:subject/>
  <dc:creator>MedEd On The Go</dc:creator>
  <cp:keywords/>
  <dc:description/>
  <cp:lastModifiedBy>Harley Kidner</cp:lastModifiedBy>
  <cp:revision>20</cp:revision>
  <dcterms:created xsi:type="dcterms:W3CDTF">2024-02-26T04:02:04Z</dcterms:created>
  <dcterms:modified xsi:type="dcterms:W3CDTF">2024-04-25T19:31:53Z</dcterms:modified>
  <cp:category/>
</cp:coreProperties>
</file>