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 id="2147483677" r:id="rId2"/>
    <p:sldMasterId id="2147483689" r:id="rId3"/>
  </p:sldMasterIdLst>
  <p:notesMasterIdLst>
    <p:notesMasterId r:id="rId18"/>
  </p:notesMasterIdLst>
  <p:sldIdLst>
    <p:sldId id="4782" r:id="rId4"/>
    <p:sldId id="265" r:id="rId5"/>
    <p:sldId id="256" r:id="rId6"/>
    <p:sldId id="12152" r:id="rId7"/>
    <p:sldId id="12115" r:id="rId8"/>
    <p:sldId id="12207" r:id="rId9"/>
    <p:sldId id="4736" r:id="rId10"/>
    <p:sldId id="4737" r:id="rId11"/>
    <p:sldId id="4726" r:id="rId12"/>
    <p:sldId id="12212" r:id="rId13"/>
    <p:sldId id="12206" r:id="rId14"/>
    <p:sldId id="12134" r:id="rId15"/>
    <p:sldId id="12210" r:id="rId16"/>
    <p:sldId id="264"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19E6F2A-39BB-C595-2B1B-E0E41582E05F}" name="Robert Knight" initials="RK" userId="6061f2fc072689fa" providerId="Windows Live"/>
  <p188:author id="{9EC2C9A8-9AAE-D6DF-3CF7-B2793E33894C}" name="Lee Harrington" initials="LH" userId="S::lharrington@ushealthconnect.com::09ae970a-6481-4433-93a7-0e35f117f141" providerId="AD"/>
  <p188:author id="{6EB12EAF-BC4E-6B6B-0102-503011D8EEE7}" name="Emily Jebing" initials="EJ" userId="Emily Jebing" providerId="None"/>
  <p188:author id="{52C4C9BB-C807-8705-0B08-A3DF41A8D64B}" name="Moriah Diethorn" initials="MD" userId="Moriah Diethorn" providerId="None"/>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C4E9C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381"/>
    <p:restoredTop sz="96327"/>
  </p:normalViewPr>
  <p:slideViewPr>
    <p:cSldViewPr snapToGrid="0">
      <p:cViewPr varScale="1">
        <p:scale>
          <a:sx n="124" d="100"/>
          <a:sy n="124" d="100"/>
        </p:scale>
        <p:origin x="368" y="168"/>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23" Type="http://schemas.microsoft.com/office/2018/10/relationships/authors" Target="authors.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674175084330882"/>
          <c:y val="0.14926086744650563"/>
          <c:w val="0.85325824915669113"/>
          <c:h val="0.51692523433816961"/>
        </c:manualLayout>
      </c:layout>
      <c:barChart>
        <c:barDir val="col"/>
        <c:grouping val="clustered"/>
        <c:varyColors val="0"/>
        <c:ser>
          <c:idx val="0"/>
          <c:order val="0"/>
          <c:tx>
            <c:strRef>
              <c:f>Sheet1!$A$2</c:f>
              <c:strCache>
                <c:ptCount val="1"/>
                <c:pt idx="0">
                  <c:v>Exacerbation and/or relapse</c:v>
                </c:pt>
              </c:strCache>
            </c:strRef>
          </c:tx>
          <c:spPr>
            <a:solidFill>
              <a:schemeClr val="accent2"/>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3A9F-4CF2-8578-94CE4A68858B}"/>
              </c:ext>
            </c:extLst>
          </c:dPt>
          <c:dPt>
            <c:idx val="1"/>
            <c:invertIfNegative val="0"/>
            <c:bubble3D val="0"/>
            <c:extLst>
              <c:ext xmlns:c16="http://schemas.microsoft.com/office/drawing/2014/chart" uri="{C3380CC4-5D6E-409C-BE32-E72D297353CC}">
                <c16:uniqueId val="{00000002-3A9F-4CF2-8578-94CE4A68858B}"/>
              </c:ext>
            </c:extLst>
          </c:dPt>
          <c:dLbls>
            <c:dLbl>
              <c:idx val="0"/>
              <c:tx>
                <c:rich>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r>
                      <a:rPr lang="en-US" sz="1400" b="1">
                        <a:solidFill>
                          <a:schemeClr val="tx1"/>
                        </a:solidFill>
                      </a:rPr>
                      <a:t>5%</a:t>
                    </a:r>
                  </a:p>
                </c:rich>
              </c:tx>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3A9F-4CF2-8578-94CE4A68858B}"/>
                </c:ext>
              </c:extLst>
            </c:dLbl>
            <c:dLbl>
              <c:idx val="1"/>
              <c:layout>
                <c:manualLayout>
                  <c:x val="0"/>
                  <c:y val="0.12153956507820103"/>
                </c:manualLayout>
              </c:layout>
              <c:tx>
                <c:rich>
                  <a:bodyPr/>
                  <a:lstStyle/>
                  <a:p>
                    <a:r>
                      <a:rPr lang="en-US"/>
                      <a:t>33%</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3A9F-4CF2-8578-94CE4A68858B}"/>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LAI risperidone (n=40)</c:v>
                </c:pt>
                <c:pt idx="1">
                  <c:v>Oral risperidone (n=43)</c:v>
                </c:pt>
              </c:strCache>
            </c:strRef>
          </c:cat>
          <c:val>
            <c:numRef>
              <c:f>Sheet1!$B$2:$C$2</c:f>
              <c:numCache>
                <c:formatCode>General</c:formatCode>
                <c:ptCount val="2"/>
                <c:pt idx="0">
                  <c:v>5</c:v>
                </c:pt>
                <c:pt idx="1">
                  <c:v>33</c:v>
                </c:pt>
              </c:numCache>
            </c:numRef>
          </c:val>
          <c:extLst>
            <c:ext xmlns:c16="http://schemas.microsoft.com/office/drawing/2014/chart" uri="{C3380CC4-5D6E-409C-BE32-E72D297353CC}">
              <c16:uniqueId val="{00000003-3A9F-4CF2-8578-94CE4A68858B}"/>
            </c:ext>
          </c:extLst>
        </c:ser>
        <c:dLbls>
          <c:showLegendKey val="0"/>
          <c:showVal val="0"/>
          <c:showCatName val="0"/>
          <c:showSerName val="0"/>
          <c:showPercent val="0"/>
          <c:showBubbleSize val="0"/>
        </c:dLbls>
        <c:gapWidth val="70"/>
        <c:axId val="629636216"/>
        <c:axId val="629635232"/>
      </c:barChart>
      <c:catAx>
        <c:axId val="629636216"/>
        <c:scaling>
          <c:orientation val="minMax"/>
        </c:scaling>
        <c:delete val="0"/>
        <c:axPos val="b"/>
        <c:numFmt formatCode="General" sourceLinked="1"/>
        <c:majorTickMark val="out"/>
        <c:minorTickMark val="none"/>
        <c:tickLblPos val="nextTo"/>
        <c:spPr>
          <a:noFill/>
          <a:ln w="6350" cap="flat" cmpd="sng" algn="ctr">
            <a:solidFill>
              <a:schemeClr val="bg2">
                <a:lumMod val="75000"/>
              </a:schemeClr>
            </a:solidFill>
            <a:round/>
          </a:ln>
          <a:effectLst/>
        </c:spPr>
        <c:txPr>
          <a:bodyPr rot="-60000000" spcFirstLastPara="1" vertOverflow="ellipsis" vert="horz" wrap="square" anchor="ctr" anchorCtr="1"/>
          <a:lstStyle/>
          <a:p>
            <a:pPr>
              <a:lnSpc>
                <a:spcPct val="250000"/>
              </a:lnSpc>
              <a:defRPr sz="1200" b="1" i="0" u="none" strike="noStrike" kern="1200" baseline="0">
                <a:solidFill>
                  <a:schemeClr val="tx1"/>
                </a:solidFill>
                <a:latin typeface="+mn-lt"/>
                <a:ea typeface="+mn-ea"/>
                <a:cs typeface="+mn-cs"/>
              </a:defRPr>
            </a:pPr>
            <a:endParaRPr lang="en-US"/>
          </a:p>
        </c:txPr>
        <c:crossAx val="629635232"/>
        <c:crosses val="autoZero"/>
        <c:auto val="1"/>
        <c:lblAlgn val="ctr"/>
        <c:lblOffset val="100"/>
        <c:noMultiLvlLbl val="0"/>
      </c:catAx>
      <c:valAx>
        <c:axId val="62963523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lnSpc>
                    <a:spcPct val="100000"/>
                  </a:lnSpc>
                  <a:defRPr sz="1200" b="0" i="0" u="none" strike="noStrike" kern="1200" baseline="0">
                    <a:solidFill>
                      <a:schemeClr val="tx1"/>
                    </a:solidFill>
                    <a:latin typeface="+mn-lt"/>
                    <a:ea typeface="+mn-ea"/>
                    <a:cs typeface="+mn-cs"/>
                  </a:defRPr>
                </a:pPr>
                <a:r>
                  <a:rPr lang="en-US" sz="1200" b="0" i="0" baseline="0">
                    <a:solidFill>
                      <a:schemeClr val="tx1"/>
                    </a:solidFill>
                    <a:effectLst/>
                  </a:rPr>
                  <a:t>Percentage </a:t>
                </a:r>
              </a:p>
              <a:p>
                <a:pPr>
                  <a:lnSpc>
                    <a:spcPct val="100000"/>
                  </a:lnSpc>
                  <a:defRPr sz="1200">
                    <a:solidFill>
                      <a:schemeClr val="tx1"/>
                    </a:solidFill>
                  </a:defRPr>
                </a:pPr>
                <a:r>
                  <a:rPr lang="en-US" sz="1200" b="0" i="0" baseline="0">
                    <a:solidFill>
                      <a:schemeClr val="tx1"/>
                    </a:solidFill>
                    <a:effectLst/>
                  </a:rPr>
                  <a:t>of patients</a:t>
                </a:r>
                <a:endParaRPr lang="en-US" sz="1200" b="0">
                  <a:solidFill>
                    <a:schemeClr val="tx1"/>
                  </a:solidFill>
                  <a:effectLst/>
                </a:endParaRPr>
              </a:p>
            </c:rich>
          </c:tx>
          <c:layout>
            <c:manualLayout>
              <c:xMode val="edge"/>
              <c:yMode val="edge"/>
              <c:x val="0"/>
              <c:y val="0.23210685522121277"/>
            </c:manualLayout>
          </c:layout>
          <c:overlay val="0"/>
          <c:spPr>
            <a:noFill/>
            <a:ln>
              <a:noFill/>
            </a:ln>
            <a:effectLst/>
          </c:spPr>
          <c:txPr>
            <a:bodyPr rot="-5400000" spcFirstLastPara="1" vertOverflow="ellipsis" vert="horz" wrap="square" anchor="ctr" anchorCtr="1"/>
            <a:lstStyle/>
            <a:p>
              <a:pPr>
                <a:lnSpc>
                  <a:spcPct val="100000"/>
                </a:lnSpc>
                <a:defRPr sz="12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6350">
            <a:solidFill>
              <a:schemeClr val="bg2">
                <a:lumMod val="75000"/>
              </a:schemeClr>
            </a:solidFill>
          </a:ln>
          <a:effectLst/>
        </c:spPr>
        <c:txPr>
          <a:bodyPr rot="-60000000" spcFirstLastPara="1" vertOverflow="ellipsis" vert="horz" wrap="square" anchor="ctr" anchorCtr="1"/>
          <a:lstStyle/>
          <a:p>
            <a:pPr>
              <a:defRPr sz="1050" b="1" i="0" u="none" strike="noStrike" kern="1200" baseline="0">
                <a:solidFill>
                  <a:schemeClr val="tx1"/>
                </a:solidFill>
                <a:latin typeface="+mn-lt"/>
                <a:ea typeface="+mn-ea"/>
                <a:cs typeface="+mn-cs"/>
              </a:defRPr>
            </a:pPr>
            <a:endParaRPr lang="en-US"/>
          </a:p>
        </c:txPr>
        <c:crossAx val="629636216"/>
        <c:crosses val="autoZero"/>
        <c:crossBetween val="between"/>
        <c:majorUnit val="20"/>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769221659931167"/>
          <c:y val="7.0046581092147245E-2"/>
          <c:w val="0.85230778340068813"/>
          <c:h val="0.69051380789366745"/>
        </c:manualLayout>
      </c:layout>
      <c:barChart>
        <c:barDir val="col"/>
        <c:grouping val="clustered"/>
        <c:varyColors val="1"/>
        <c:ser>
          <c:idx val="0"/>
          <c:order val="0"/>
          <c:tx>
            <c:strRef>
              <c:f>Sheet1!$A$2</c:f>
              <c:strCache>
                <c:ptCount val="1"/>
                <c:pt idx="0">
                  <c:v>Mean time to relapse</c:v>
                </c:pt>
              </c:strCache>
            </c:strRef>
          </c:tx>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7836-40F2-BAF4-C76F5BF7DFF8}"/>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7836-40F2-BAF4-C76F5BF7DFF8}"/>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LAI risperidone (n=40)</c:v>
                </c:pt>
                <c:pt idx="1">
                  <c:v>Oral risperidone (n=43)</c:v>
                </c:pt>
              </c:strCache>
            </c:strRef>
          </c:cat>
          <c:val>
            <c:numRef>
              <c:f>Sheet1!$B$2:$C$2</c:f>
              <c:numCache>
                <c:formatCode>General</c:formatCode>
                <c:ptCount val="2"/>
                <c:pt idx="0">
                  <c:v>298.5</c:v>
                </c:pt>
                <c:pt idx="1">
                  <c:v>218.6</c:v>
                </c:pt>
              </c:numCache>
            </c:numRef>
          </c:val>
          <c:extLst>
            <c:ext xmlns:c16="http://schemas.microsoft.com/office/drawing/2014/chart" uri="{C3380CC4-5D6E-409C-BE32-E72D297353CC}">
              <c16:uniqueId val="{00000004-7836-40F2-BAF4-C76F5BF7DFF8}"/>
            </c:ext>
          </c:extLst>
        </c:ser>
        <c:dLbls>
          <c:showLegendKey val="0"/>
          <c:showVal val="0"/>
          <c:showCatName val="0"/>
          <c:showSerName val="0"/>
          <c:showPercent val="0"/>
          <c:showBubbleSize val="0"/>
        </c:dLbls>
        <c:gapWidth val="69"/>
        <c:axId val="899847848"/>
        <c:axId val="899846864"/>
      </c:barChart>
      <c:catAx>
        <c:axId val="899847848"/>
        <c:scaling>
          <c:orientation val="minMax"/>
        </c:scaling>
        <c:delete val="0"/>
        <c:axPos val="b"/>
        <c:numFmt formatCode="General" sourceLinked="1"/>
        <c:majorTickMark val="out"/>
        <c:minorTickMark val="none"/>
        <c:tickLblPos val="nextTo"/>
        <c:spPr>
          <a:noFill/>
          <a:ln w="6350" cap="flat" cmpd="sng" algn="ctr">
            <a:solidFill>
              <a:schemeClr val="bg2">
                <a:lumMod val="75000"/>
              </a:schemeClr>
            </a:solidFill>
            <a:round/>
          </a:ln>
          <a:effectLst/>
        </c:spPr>
        <c:txPr>
          <a:bodyPr rot="-60000000" spcFirstLastPara="1" vertOverflow="ellipsis" vert="horz" wrap="square" anchor="ctr" anchorCtr="1"/>
          <a:lstStyle/>
          <a:p>
            <a:pPr>
              <a:lnSpc>
                <a:spcPct val="200000"/>
              </a:lnSpc>
              <a:defRPr sz="1200" b="1" i="0" u="none" strike="noStrike" kern="1200" baseline="0">
                <a:solidFill>
                  <a:schemeClr val="tx1"/>
                </a:solidFill>
                <a:latin typeface="+mn-lt"/>
                <a:ea typeface="+mn-ea"/>
                <a:cs typeface="+mn-cs"/>
              </a:defRPr>
            </a:pPr>
            <a:endParaRPr lang="en-US"/>
          </a:p>
        </c:txPr>
        <c:crossAx val="899846864"/>
        <c:crosses val="autoZero"/>
        <c:auto val="1"/>
        <c:lblAlgn val="ctr"/>
        <c:lblOffset val="100"/>
        <c:noMultiLvlLbl val="0"/>
      </c:catAx>
      <c:valAx>
        <c:axId val="89984686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lnSpc>
                    <a:spcPct val="100000"/>
                  </a:lnSpc>
                  <a:defRPr sz="1200" b="0" i="0" u="none" strike="noStrike" kern="1200" baseline="0">
                    <a:solidFill>
                      <a:schemeClr val="tx1"/>
                    </a:solidFill>
                    <a:latin typeface="+mn-lt"/>
                    <a:ea typeface="+mn-ea"/>
                    <a:cs typeface="+mn-cs"/>
                  </a:defRPr>
                </a:pPr>
                <a:r>
                  <a:rPr lang="en-US" sz="1200" b="0">
                    <a:solidFill>
                      <a:schemeClr val="tx1"/>
                    </a:solidFill>
                  </a:rPr>
                  <a:t>Time</a:t>
                </a:r>
                <a:r>
                  <a:rPr lang="en-US" sz="1200" b="0" baseline="0">
                    <a:solidFill>
                      <a:schemeClr val="tx1"/>
                    </a:solidFill>
                  </a:rPr>
                  <a:t> to relapse </a:t>
                </a:r>
                <a:br>
                  <a:rPr lang="en-US" sz="1200" b="0" baseline="0">
                    <a:solidFill>
                      <a:schemeClr val="tx1"/>
                    </a:solidFill>
                  </a:rPr>
                </a:br>
                <a:r>
                  <a:rPr lang="en-US" sz="1200" b="0" baseline="0">
                    <a:solidFill>
                      <a:schemeClr val="tx1"/>
                    </a:solidFill>
                  </a:rPr>
                  <a:t>in days</a:t>
                </a:r>
                <a:endParaRPr lang="en-US" sz="1200" b="0">
                  <a:solidFill>
                    <a:schemeClr val="tx1"/>
                  </a:solidFill>
                </a:endParaRPr>
              </a:p>
            </c:rich>
          </c:tx>
          <c:layout>
            <c:manualLayout>
              <c:xMode val="edge"/>
              <c:yMode val="edge"/>
              <c:x val="2.701120773703079E-3"/>
              <c:y val="5.9309952106811052E-2"/>
            </c:manualLayout>
          </c:layout>
          <c:overlay val="0"/>
          <c:spPr>
            <a:noFill/>
            <a:ln>
              <a:noFill/>
            </a:ln>
            <a:effectLst/>
          </c:spPr>
          <c:txPr>
            <a:bodyPr rot="-5400000" spcFirstLastPara="1" vertOverflow="ellipsis" vert="horz" wrap="square" anchor="ctr" anchorCtr="1"/>
            <a:lstStyle/>
            <a:p>
              <a:pPr>
                <a:lnSpc>
                  <a:spcPct val="100000"/>
                </a:lnSpc>
                <a:defRPr sz="12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6350">
            <a:solidFill>
              <a:schemeClr val="bg2">
                <a:lumMod val="75000"/>
              </a:schemeClr>
            </a:solidFill>
          </a:ln>
          <a:effectLst/>
        </c:spPr>
        <c:txPr>
          <a:bodyPr rot="-60000000" spcFirstLastPara="1" vertOverflow="ellipsis" vert="horz" wrap="square" anchor="ctr" anchorCtr="1"/>
          <a:lstStyle/>
          <a:p>
            <a:pPr algn="just">
              <a:defRPr sz="1050" b="1" i="0" u="none" strike="noStrike" kern="1200" baseline="0">
                <a:solidFill>
                  <a:schemeClr val="tx1"/>
                </a:solidFill>
                <a:latin typeface="+mn-lt"/>
                <a:ea typeface="+mn-ea"/>
                <a:cs typeface="+mn-cs"/>
              </a:defRPr>
            </a:pPr>
            <a:endParaRPr lang="en-US"/>
          </a:p>
        </c:txPr>
        <c:crossAx val="89984784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82659A-DC3F-BA4D-A565-B56E1F3A08A8}" type="datetimeFigureOut">
              <a:rPr lang="en-US" smtClean="0"/>
              <a:t>11/28/23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BE6389-4C4A-5148-9F71-53C30E2DD1AA}" type="slidenum">
              <a:rPr lang="en-US" smtClean="0"/>
              <a:t>‹#›</a:t>
            </a:fld>
            <a:endParaRPr lang="en-US"/>
          </a:p>
        </p:txBody>
      </p:sp>
    </p:spTree>
    <p:extLst>
      <p:ext uri="{BB962C8B-B14F-4D97-AF65-F5344CB8AC3E}">
        <p14:creationId xmlns:p14="http://schemas.microsoft.com/office/powerpoint/2010/main" val="42861464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51541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A35AB46-F6FA-4883-BBE0-C94AA60B35D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589741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C36CC45C-33FA-477B-9A80-DAAA43DCFDE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a:extLst>
              <a:ext uri="{FF2B5EF4-FFF2-40B4-BE49-F238E27FC236}">
                <a16:creationId xmlns:a16="http://schemas.microsoft.com/office/drawing/2014/main" id="{8803070F-2587-474F-9BD9-0A5B8D7B402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47A539AE-7D4D-4E1F-8C44-8867A6900A7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a:extLst>
              <a:ext uri="{FF2B5EF4-FFF2-40B4-BE49-F238E27FC236}">
                <a16:creationId xmlns:a16="http://schemas.microsoft.com/office/drawing/2014/main" id="{4BFFA5AB-247A-42C5-B463-306D88C980A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a:extLst>
              <a:ext uri="{FF2B5EF4-FFF2-40B4-BE49-F238E27FC236}">
                <a16:creationId xmlns:a16="http://schemas.microsoft.com/office/drawing/2014/main" id="{87F4704A-F180-4ECC-9D9E-B4C412B326A8}"/>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24EBE3B-8F02-4260-82A0-5B42DA99650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51EB320-143A-4CC5-8CAC-62915E6E291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827201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xfrm>
            <a:off x="457200" y="720725"/>
            <a:ext cx="6400800" cy="3600450"/>
          </a:xfrm>
          <a:noFill/>
          <a:ln w="12700"/>
        </p:spPr>
      </p:sp>
      <p:sp>
        <p:nvSpPr>
          <p:cNvPr id="88067" name="Notes Placeholder 2"/>
          <p:cNvSpPr>
            <a:spLocks noGrp="1"/>
          </p:cNvSpPr>
          <p:nvPr>
            <p:ph type="body" idx="1"/>
          </p:nvPr>
        </p:nvSpPr>
        <p:spPr>
          <a:xfrm>
            <a:off x="731838" y="4560888"/>
            <a:ext cx="5851525" cy="43211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7261663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xfrm>
            <a:off x="457200" y="720725"/>
            <a:ext cx="6400800" cy="3600450"/>
          </a:xfrm>
          <a:noFill/>
          <a:ln w="12700"/>
        </p:spPr>
      </p:sp>
      <p:sp>
        <p:nvSpPr>
          <p:cNvPr id="88067" name="Notes Placeholder 2"/>
          <p:cNvSpPr>
            <a:spLocks noGrp="1"/>
          </p:cNvSpPr>
          <p:nvPr>
            <p:ph type="body" idx="1"/>
          </p:nvPr>
        </p:nvSpPr>
        <p:spPr>
          <a:xfrm>
            <a:off x="731838" y="4560888"/>
            <a:ext cx="5851525" cy="43211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endParaRPr lang="en-US" altLang="en-US" dirty="0"/>
          </a:p>
        </p:txBody>
      </p:sp>
    </p:spTree>
    <p:extLst>
      <p:ext uri="{BB962C8B-B14F-4D97-AF65-F5344CB8AC3E}">
        <p14:creationId xmlns:p14="http://schemas.microsoft.com/office/powerpoint/2010/main" val="22796538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94770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defRPr sz="48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2" name="Picture 1">
            <a:extLst>
              <a:ext uri="{FF2B5EF4-FFF2-40B4-BE49-F238E27FC236}">
                <a16:creationId xmlns:a16="http://schemas.microsoft.com/office/drawing/2014/main" id="{B4443BE8-4646-1FA0-681A-88D8860DD744}"/>
              </a:ext>
            </a:extLst>
          </p:cNvPr>
          <p:cNvPicPr>
            <a:picLocks noChangeAspect="1"/>
          </p:cNvPicPr>
          <p:nvPr/>
        </p:nvPicPr>
        <p:blipFill>
          <a:blip r:embed="rId2"/>
          <a:stretch>
            <a:fillRect/>
          </a:stretch>
        </p:blipFill>
        <p:spPr>
          <a:xfrm>
            <a:off x="0" y="-1"/>
            <a:ext cx="12192000" cy="975360"/>
          </a:xfrm>
          <a:prstGeom prst="rect">
            <a:avLst/>
          </a:prstGeom>
        </p:spPr>
      </p:pic>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4" name="Picture 3">
            <a:extLst>
              <a:ext uri="{FF2B5EF4-FFF2-40B4-BE49-F238E27FC236}">
                <a16:creationId xmlns:a16="http://schemas.microsoft.com/office/drawing/2014/main" id="{7F769840-AFB3-41D5-B8CE-7626D91553BC}"/>
              </a:ext>
            </a:extLst>
          </p:cNvPr>
          <p:cNvPicPr>
            <a:picLocks noChangeAspect="1"/>
          </p:cNvPicPr>
          <p:nvPr/>
        </p:nvPicPr>
        <p:blipFill rotWithShape="1">
          <a:blip r:embed="rId3">
            <a:extLst>
              <a:ext uri="{28A0092B-C50C-407E-A947-70E740481C1C}">
                <a14:useLocalDpi xmlns:a14="http://schemas.microsoft.com/office/drawing/2010/main" val="0"/>
              </a:ext>
            </a:extLst>
          </a:blip>
          <a:srcRect r="56073"/>
          <a:stretch/>
        </p:blipFill>
        <p:spPr>
          <a:xfrm>
            <a:off x="609600" y="93853"/>
            <a:ext cx="1537746" cy="787653"/>
          </a:xfrm>
          <a:prstGeom prst="rect">
            <a:avLst/>
          </a:prstGeom>
        </p:spPr>
      </p:pic>
    </p:spTree>
    <p:extLst>
      <p:ext uri="{BB962C8B-B14F-4D97-AF65-F5344CB8AC3E}">
        <p14:creationId xmlns:p14="http://schemas.microsoft.com/office/powerpoint/2010/main" val="26774088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41509090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Section Header">
    <p:spTree>
      <p:nvGrpSpPr>
        <p:cNvPr id="1" name=""/>
        <p:cNvGrpSpPr/>
        <p:nvPr/>
      </p:nvGrpSpPr>
      <p:grpSpPr>
        <a:xfrm>
          <a:off x="0" y="0"/>
          <a:ext cx="0" cy="0"/>
          <a:chOff x="0" y="0"/>
          <a:chExt cx="0" cy="0"/>
        </a:xfrm>
      </p:grpSpPr>
      <p:sp>
        <p:nvSpPr>
          <p:cNvPr id="3" name="Text Placeholder 5"/>
          <p:cNvSpPr>
            <a:spLocks noGrp="1"/>
          </p:cNvSpPr>
          <p:nvPr>
            <p:ph type="body" sz="quarter" idx="14" hasCustomPrompt="1"/>
          </p:nvPr>
        </p:nvSpPr>
        <p:spPr>
          <a:xfrm>
            <a:off x="0" y="1671638"/>
            <a:ext cx="12192000" cy="2138362"/>
          </a:xfrm>
          <a:prstGeom prst="rect">
            <a:avLst/>
          </a:prstGeom>
          <a:solidFill>
            <a:srgbClr val="005A8E"/>
          </a:solidFill>
        </p:spPr>
        <p:txBody>
          <a:bodyPr lIns="182880" rIns="182880" anchor="ctr"/>
          <a:lstStyle>
            <a:lvl1pPr marL="0" indent="0" algn="ctr">
              <a:buNone/>
              <a:defRPr sz="4000">
                <a:solidFill>
                  <a:schemeClr val="accent6"/>
                </a:solidFill>
              </a:defRPr>
            </a:lvl1pPr>
          </a:lstStyle>
          <a:p>
            <a:r>
              <a:rPr lang="en-US" dirty="0"/>
              <a:t>Section header</a:t>
            </a:r>
          </a:p>
        </p:txBody>
      </p:sp>
      <p:sp>
        <p:nvSpPr>
          <p:cNvPr id="4" name="Text Placeholder 4"/>
          <p:cNvSpPr>
            <a:spLocks noGrp="1"/>
          </p:cNvSpPr>
          <p:nvPr>
            <p:ph type="body" sz="quarter" idx="13" hasCustomPrompt="1"/>
          </p:nvPr>
        </p:nvSpPr>
        <p:spPr>
          <a:xfrm>
            <a:off x="609600" y="4078386"/>
            <a:ext cx="10972800" cy="1837566"/>
          </a:xfrm>
          <a:prstGeom prst="rect">
            <a:avLst/>
          </a:prstGeom>
        </p:spPr>
        <p:txBody>
          <a:bodyPr/>
          <a:lstStyle>
            <a:lvl1pPr marL="0" indent="0" algn="ctr">
              <a:buNone/>
              <a:defRPr sz="2200" i="0">
                <a:solidFill>
                  <a:schemeClr val="tx1"/>
                </a:solidFill>
              </a:defRPr>
            </a:lvl1pPr>
          </a:lstStyle>
          <a:p>
            <a:r>
              <a:rPr lang="en-US" dirty="0"/>
              <a:t>Subtext here</a:t>
            </a:r>
          </a:p>
        </p:txBody>
      </p:sp>
    </p:spTree>
    <p:extLst>
      <p:ext uri="{BB962C8B-B14F-4D97-AF65-F5344CB8AC3E}">
        <p14:creationId xmlns:p14="http://schemas.microsoft.com/office/powerpoint/2010/main" val="31484908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Line with tex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0" y="0"/>
            <a:ext cx="12191999" cy="1290918"/>
          </a:xfrm>
          <a:prstGeom prst="rect">
            <a:avLst/>
          </a:prstGeom>
        </p:spPr>
        <p:txBody>
          <a:bodyPr anchor="ctr"/>
          <a:lstStyle>
            <a:lvl1pPr algn="ctr">
              <a:defRPr sz="4000" b="1" cap="none" baseline="0">
                <a:solidFill>
                  <a:srgbClr val="000000"/>
                </a:solidFill>
              </a:defRPr>
            </a:lvl1pPr>
          </a:lstStyle>
          <a:p>
            <a:r>
              <a:rPr lang="en-US" dirty="0"/>
              <a:t>Click Here To </a:t>
            </a:r>
            <a:br>
              <a:rPr lang="en-US" dirty="0"/>
            </a:br>
            <a:r>
              <a:rPr lang="en-US" dirty="0"/>
              <a:t>Edit Title</a:t>
            </a:r>
          </a:p>
        </p:txBody>
      </p:sp>
      <p:sp>
        <p:nvSpPr>
          <p:cNvPr id="4" name="Text Placeholder 3"/>
          <p:cNvSpPr>
            <a:spLocks noGrp="1"/>
          </p:cNvSpPr>
          <p:nvPr>
            <p:ph type="body" sz="quarter" idx="10"/>
          </p:nvPr>
        </p:nvSpPr>
        <p:spPr>
          <a:xfrm>
            <a:off x="1233672" y="1531643"/>
            <a:ext cx="9430784" cy="4730934"/>
          </a:xfrm>
          <a:prstGeom prst="rect">
            <a:avLst/>
          </a:prstGeom>
        </p:spPr>
        <p:txBody>
          <a:bodyPr/>
          <a:lstStyle>
            <a:lvl1pPr>
              <a:defRPr sz="2800"/>
            </a:lvl1pPr>
            <a:lvl2pPr>
              <a:defRPr sz="2600"/>
            </a:lvl2pPr>
            <a:lvl3pPr>
              <a:defRPr sz="2400"/>
            </a:lvl3pPr>
            <a:lvl4pPr>
              <a:defRPr sz="2400"/>
            </a:lvl4pPr>
            <a:lvl5pPr>
              <a:defRPr sz="2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954047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Content Slide 4">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0" y="370260"/>
            <a:ext cx="12192000" cy="1069680"/>
          </a:xfrm>
          <a:prstGeom prst="rect">
            <a:avLst/>
          </a:prstGeom>
        </p:spPr>
        <p:txBody>
          <a:bodyPr anchor="ctr"/>
          <a:lstStyle>
            <a:lvl1pPr algn="ctr">
              <a:defRPr sz="4000">
                <a:solidFill>
                  <a:schemeClr val="tx1"/>
                </a:solidFill>
              </a:defRPr>
            </a:lvl1pPr>
          </a:lstStyle>
          <a:p>
            <a:r>
              <a:rPr lang="en-US" dirty="0"/>
              <a:t>Click to add title</a:t>
            </a:r>
          </a:p>
        </p:txBody>
      </p:sp>
      <p:sp>
        <p:nvSpPr>
          <p:cNvPr id="5" name="Text Placeholder 7"/>
          <p:cNvSpPr>
            <a:spLocks noGrp="1"/>
          </p:cNvSpPr>
          <p:nvPr>
            <p:ph type="body" sz="quarter" idx="13" hasCustomPrompt="1"/>
          </p:nvPr>
        </p:nvSpPr>
        <p:spPr>
          <a:xfrm>
            <a:off x="0" y="6302299"/>
            <a:ext cx="12192000" cy="533399"/>
          </a:xfrm>
          <a:prstGeom prst="rect">
            <a:avLst/>
          </a:prstGeom>
        </p:spPr>
        <p:txBody>
          <a:bodyPr lIns="274320" tIns="137160" rIns="274320" bIns="137160" anchor="b"/>
          <a:lstStyle>
            <a:lvl1pPr marL="0" indent="0">
              <a:buNone/>
              <a:defRPr sz="1400" b="1" baseline="0">
                <a:solidFill>
                  <a:schemeClr val="tx1"/>
                </a:solidFill>
                <a:latin typeface="+mn-lt"/>
                <a:cs typeface="Helvetica" panose="020B0604020202020204" pitchFamily="34" charset="0"/>
              </a:defRPr>
            </a:lvl1pPr>
            <a:lvl2pPr marL="395288" indent="0">
              <a:buNone/>
              <a:defRPr sz="1400" b="1"/>
            </a:lvl2pPr>
            <a:lvl3pPr marL="801688" indent="0">
              <a:buNone/>
              <a:defRPr sz="1400" b="1"/>
            </a:lvl3pPr>
            <a:lvl4pPr marL="1196975" indent="0">
              <a:buNone/>
              <a:defRPr sz="1400" b="1"/>
            </a:lvl4pPr>
            <a:lvl5pPr marL="1601787" indent="0">
              <a:buNone/>
              <a:defRPr sz="1400" b="1"/>
            </a:lvl5pPr>
          </a:lstStyle>
          <a:p>
            <a:pPr lvl="0"/>
            <a:r>
              <a:rPr lang="en-US" dirty="0"/>
              <a:t>Reference.</a:t>
            </a:r>
          </a:p>
        </p:txBody>
      </p:sp>
    </p:spTree>
    <p:extLst>
      <p:ext uri="{BB962C8B-B14F-4D97-AF65-F5344CB8AC3E}">
        <p14:creationId xmlns:p14="http://schemas.microsoft.com/office/powerpoint/2010/main" val="6046668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ontent Slide 1">
    <p:spTree>
      <p:nvGrpSpPr>
        <p:cNvPr id="1" name=""/>
        <p:cNvGrpSpPr/>
        <p:nvPr/>
      </p:nvGrpSpPr>
      <p:grpSpPr>
        <a:xfrm>
          <a:off x="0" y="0"/>
          <a:ext cx="0" cy="0"/>
          <a:chOff x="0" y="0"/>
          <a:chExt cx="0" cy="0"/>
        </a:xfrm>
      </p:grpSpPr>
      <p:sp>
        <p:nvSpPr>
          <p:cNvPr id="3" name="Title 1"/>
          <p:cNvSpPr>
            <a:spLocks noGrp="1"/>
          </p:cNvSpPr>
          <p:nvPr>
            <p:ph type="title"/>
          </p:nvPr>
        </p:nvSpPr>
        <p:spPr>
          <a:xfrm>
            <a:off x="0" y="0"/>
            <a:ext cx="12191998" cy="1290918"/>
          </a:xfrm>
          <a:prstGeom prst="rect">
            <a:avLst/>
          </a:prstGeom>
        </p:spPr>
        <p:txBody>
          <a:bodyPr anchor="ctr"/>
          <a:lstStyle>
            <a:lvl1pPr algn="ctr">
              <a:defRPr sz="2500" b="1">
                <a:solidFill>
                  <a:srgbClr val="09357A"/>
                </a:solidFill>
              </a:defRPr>
            </a:lvl1pPr>
          </a:lstStyle>
          <a:p>
            <a:r>
              <a:rPr lang="en-US" dirty="0"/>
              <a:t>Click to edit Master title style</a:t>
            </a:r>
          </a:p>
        </p:txBody>
      </p:sp>
      <p:sp>
        <p:nvSpPr>
          <p:cNvPr id="8" name="Content Placeholder 3"/>
          <p:cNvSpPr>
            <a:spLocks noGrp="1"/>
          </p:cNvSpPr>
          <p:nvPr>
            <p:ph sz="quarter" idx="14"/>
          </p:nvPr>
        </p:nvSpPr>
        <p:spPr>
          <a:xfrm>
            <a:off x="430213" y="1290638"/>
            <a:ext cx="11331575" cy="4441825"/>
          </a:xfrm>
          <a:prstGeom prst="rect">
            <a:avLst/>
          </a:prstGeom>
        </p:spPr>
        <p:txBody>
          <a:bodyPr/>
          <a:lstStyle>
            <a:lvl1pPr>
              <a:defRPr>
                <a:solidFill>
                  <a:srgbClr val="505050"/>
                </a:solidFill>
              </a:defRPr>
            </a:lvl1pPr>
            <a:lvl2pPr>
              <a:defRPr>
                <a:solidFill>
                  <a:srgbClr val="505050"/>
                </a:solidFill>
              </a:defRPr>
            </a:lvl2pPr>
            <a:lvl3pPr>
              <a:defRPr>
                <a:solidFill>
                  <a:srgbClr val="505050"/>
                </a:solidFill>
              </a:defRPr>
            </a:lvl3pPr>
            <a:lvl4pPr>
              <a:defRPr>
                <a:solidFill>
                  <a:srgbClr val="505050"/>
                </a:solidFill>
              </a:defRPr>
            </a:lvl4pPr>
            <a:lvl5pPr>
              <a:defRPr>
                <a:solidFill>
                  <a:srgbClr val="50505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Footer Placeholder 1">
            <a:extLst>
              <a:ext uri="{FF2B5EF4-FFF2-40B4-BE49-F238E27FC236}">
                <a16:creationId xmlns:a16="http://schemas.microsoft.com/office/drawing/2014/main" id="{FF197031-1FD9-4467-B7CE-5272F6C8612F}"/>
              </a:ext>
            </a:extLst>
          </p:cNvPr>
          <p:cNvSpPr>
            <a:spLocks noGrp="1"/>
          </p:cNvSpPr>
          <p:nvPr>
            <p:ph type="ftr" sz="quarter" idx="15"/>
          </p:nvPr>
        </p:nvSpPr>
        <p:spPr/>
        <p:txBody>
          <a:bodyPr/>
          <a:lstStyle/>
          <a:p>
            <a:endParaRPr lang="en-GB" dirty="0"/>
          </a:p>
        </p:txBody>
      </p:sp>
    </p:spTree>
    <p:extLst>
      <p:ext uri="{BB962C8B-B14F-4D97-AF65-F5344CB8AC3E}">
        <p14:creationId xmlns:p14="http://schemas.microsoft.com/office/powerpoint/2010/main" val="24808229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Content Slide 1">
    <p:spTree>
      <p:nvGrpSpPr>
        <p:cNvPr id="1" name=""/>
        <p:cNvGrpSpPr/>
        <p:nvPr/>
      </p:nvGrpSpPr>
      <p:grpSpPr>
        <a:xfrm>
          <a:off x="0" y="0"/>
          <a:ext cx="0" cy="0"/>
          <a:chOff x="0" y="0"/>
          <a:chExt cx="0" cy="0"/>
        </a:xfrm>
      </p:grpSpPr>
      <p:sp>
        <p:nvSpPr>
          <p:cNvPr id="6" name="Text Placeholder 7"/>
          <p:cNvSpPr>
            <a:spLocks noGrp="1"/>
          </p:cNvSpPr>
          <p:nvPr>
            <p:ph type="body" sz="quarter" idx="13" hasCustomPrompt="1"/>
          </p:nvPr>
        </p:nvSpPr>
        <p:spPr>
          <a:xfrm>
            <a:off x="0" y="6302299"/>
            <a:ext cx="11582400" cy="533399"/>
          </a:xfrm>
          <a:prstGeom prst="rect">
            <a:avLst/>
          </a:prstGeom>
        </p:spPr>
        <p:txBody>
          <a:bodyPr lIns="274320" tIns="137160" rIns="274320" bIns="137160" anchor="b"/>
          <a:lstStyle>
            <a:lvl1pPr marL="0" indent="0">
              <a:buNone/>
              <a:defRPr sz="1400" b="1" baseline="0">
                <a:solidFill>
                  <a:schemeClr val="tx1"/>
                </a:solidFill>
                <a:latin typeface="+mn-lt"/>
                <a:cs typeface="Helvetica" panose="020B0604020202020204" pitchFamily="34" charset="0"/>
              </a:defRPr>
            </a:lvl1pPr>
            <a:lvl2pPr marL="395288" indent="0">
              <a:buNone/>
              <a:defRPr sz="1400" b="1"/>
            </a:lvl2pPr>
            <a:lvl3pPr marL="801688" indent="0">
              <a:buNone/>
              <a:defRPr sz="1400" b="1"/>
            </a:lvl3pPr>
            <a:lvl4pPr marL="1196975" indent="0">
              <a:buNone/>
              <a:defRPr sz="1400" b="1"/>
            </a:lvl4pPr>
            <a:lvl5pPr marL="1601787" indent="0">
              <a:buNone/>
              <a:defRPr sz="1400" b="1"/>
            </a:lvl5pPr>
          </a:lstStyle>
          <a:p>
            <a:pPr lvl="0"/>
            <a:r>
              <a:rPr lang="en-US" dirty="0"/>
              <a:t>Reference.</a:t>
            </a:r>
          </a:p>
        </p:txBody>
      </p:sp>
      <p:sp>
        <p:nvSpPr>
          <p:cNvPr id="7" name="Title 1">
            <a:extLst>
              <a:ext uri="{FF2B5EF4-FFF2-40B4-BE49-F238E27FC236}">
                <a16:creationId xmlns:a16="http://schemas.microsoft.com/office/drawing/2014/main" id="{5F1021FE-5844-6843-B074-AF15DF55975E}"/>
              </a:ext>
            </a:extLst>
          </p:cNvPr>
          <p:cNvSpPr>
            <a:spLocks noGrp="1"/>
          </p:cNvSpPr>
          <p:nvPr>
            <p:ph type="title" hasCustomPrompt="1"/>
          </p:nvPr>
        </p:nvSpPr>
        <p:spPr>
          <a:xfrm>
            <a:off x="609600" y="128822"/>
            <a:ext cx="10972800" cy="1069680"/>
          </a:xfrm>
          <a:prstGeom prst="rect">
            <a:avLst/>
          </a:prstGeom>
        </p:spPr>
        <p:txBody>
          <a:bodyPr anchor="ctr"/>
          <a:lstStyle>
            <a:lvl1pPr algn="l">
              <a:defRPr sz="4000" b="1">
                <a:solidFill>
                  <a:sysClr val="windowText" lastClr="000000"/>
                </a:solidFill>
                <a:effectLst/>
              </a:defRPr>
            </a:lvl1pPr>
          </a:lstStyle>
          <a:p>
            <a:r>
              <a:rPr lang="en-US" dirty="0"/>
              <a:t>Click to add title</a:t>
            </a:r>
          </a:p>
        </p:txBody>
      </p:sp>
    </p:spTree>
    <p:extLst>
      <p:ext uri="{BB962C8B-B14F-4D97-AF65-F5344CB8AC3E}">
        <p14:creationId xmlns:p14="http://schemas.microsoft.com/office/powerpoint/2010/main" val="37619898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1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effectLst>
            <a:outerShdw blurRad="50800" dist="38100" dir="8760000">
              <a:srgbClr val="000000">
                <a:alpha val="43000"/>
              </a:srgbClr>
            </a:outerShdw>
          </a:effectLst>
        </p:spPr>
        <p:txBody>
          <a:bodyPr/>
          <a:lstStyle>
            <a:lvl1pPr>
              <a:defRPr>
                <a:effectLst/>
              </a:defRPr>
            </a:lvl1pPr>
          </a:lstStyle>
          <a:p>
            <a:r>
              <a:rPr lang="en-US" dirty="0"/>
              <a:t>Click To Edit Master Title Style</a:t>
            </a:r>
          </a:p>
        </p:txBody>
      </p:sp>
      <p:sp>
        <p:nvSpPr>
          <p:cNvPr id="3" name="Content Placeholder 12"/>
          <p:cNvSpPr>
            <a:spLocks noGrp="1"/>
          </p:cNvSpPr>
          <p:nvPr>
            <p:ph sz="quarter" idx="10"/>
          </p:nvPr>
        </p:nvSpPr>
        <p:spPr>
          <a:xfrm>
            <a:off x="678637" y="6384577"/>
            <a:ext cx="8077200" cy="306388"/>
          </a:xfrm>
          <a:prstGeom prst="rect">
            <a:avLst/>
          </a:prstGeom>
        </p:spPr>
        <p:txBody>
          <a:bodyPr anchor="b"/>
          <a:lstStyle>
            <a:lvl1pPr>
              <a:lnSpc>
                <a:spcPct val="90000"/>
              </a:lnSpc>
              <a:spcAft>
                <a:spcPts val="0"/>
              </a:spcAft>
              <a:buNone/>
              <a:defRPr sz="1200" b="1">
                <a:solidFill>
                  <a:srgbClr val="FFFFFF"/>
                </a:solidFill>
                <a:latin typeface="+mj-lt"/>
              </a:defRPr>
            </a:lvl1pPr>
          </a:lstStyle>
          <a:p>
            <a:pPr lvl="0"/>
            <a:r>
              <a:rPr lang="en-US"/>
              <a:t>Click to edit Master text styles</a:t>
            </a:r>
          </a:p>
        </p:txBody>
      </p:sp>
    </p:spTree>
    <p:extLst>
      <p:ext uri="{BB962C8B-B14F-4D97-AF65-F5344CB8AC3E}">
        <p14:creationId xmlns:p14="http://schemas.microsoft.com/office/powerpoint/2010/main" val="4169353806"/>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D250C-6EEA-B1A1-B491-10422548427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BBD3599-E485-39AC-03C7-74F93F01CE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FF96DE3-09DA-C553-4E03-25C8490BF4CE}"/>
              </a:ext>
            </a:extLst>
          </p:cNvPr>
          <p:cNvSpPr>
            <a:spLocks noGrp="1"/>
          </p:cNvSpPr>
          <p:nvPr>
            <p:ph type="dt" sz="half" idx="10"/>
          </p:nvPr>
        </p:nvSpPr>
        <p:spPr/>
        <p:txBody>
          <a:bodyPr/>
          <a:lstStyle/>
          <a:p>
            <a:fld id="{68607845-940D-AF42-90E6-0A3F0004BE78}" type="datetimeFigureOut">
              <a:rPr lang="en-US" smtClean="0"/>
              <a:t>11/28/23</a:t>
            </a:fld>
            <a:endParaRPr lang="en-US"/>
          </a:p>
        </p:txBody>
      </p:sp>
      <p:sp>
        <p:nvSpPr>
          <p:cNvPr id="5" name="Footer Placeholder 4">
            <a:extLst>
              <a:ext uri="{FF2B5EF4-FFF2-40B4-BE49-F238E27FC236}">
                <a16:creationId xmlns:a16="http://schemas.microsoft.com/office/drawing/2014/main" id="{EFA9A60E-868C-52C6-C825-19BA338FF8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21579E-803B-BD28-2DBB-13250B0CA552}"/>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9939671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4FC08-534A-8154-8815-A5BFFB686E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84B8B7-FC0D-4F40-EC2B-62E119F7C5C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17CCE6-3E70-D9AF-F696-4DDE3281A5DF}"/>
              </a:ext>
            </a:extLst>
          </p:cNvPr>
          <p:cNvSpPr>
            <a:spLocks noGrp="1"/>
          </p:cNvSpPr>
          <p:nvPr>
            <p:ph type="dt" sz="half" idx="10"/>
          </p:nvPr>
        </p:nvSpPr>
        <p:spPr/>
        <p:txBody>
          <a:bodyPr/>
          <a:lstStyle/>
          <a:p>
            <a:fld id="{68607845-940D-AF42-90E6-0A3F0004BE78}" type="datetimeFigureOut">
              <a:rPr lang="en-US" smtClean="0"/>
              <a:t>11/28/23</a:t>
            </a:fld>
            <a:endParaRPr lang="en-US"/>
          </a:p>
        </p:txBody>
      </p:sp>
      <p:sp>
        <p:nvSpPr>
          <p:cNvPr id="5" name="Footer Placeholder 4">
            <a:extLst>
              <a:ext uri="{FF2B5EF4-FFF2-40B4-BE49-F238E27FC236}">
                <a16:creationId xmlns:a16="http://schemas.microsoft.com/office/drawing/2014/main" id="{3693B666-A55A-067A-E47A-F4A087A8B2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18EFF9-3F62-FFA8-F4BC-890344B8B66D}"/>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5987644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025A2-2765-239F-A15A-3F2C72B2ACC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DEDEC4F-96BF-9190-2B7F-6CE6BF42144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A41C397-E997-3E50-0FFF-FB8BD85539E4}"/>
              </a:ext>
            </a:extLst>
          </p:cNvPr>
          <p:cNvSpPr>
            <a:spLocks noGrp="1"/>
          </p:cNvSpPr>
          <p:nvPr>
            <p:ph type="dt" sz="half" idx="10"/>
          </p:nvPr>
        </p:nvSpPr>
        <p:spPr/>
        <p:txBody>
          <a:bodyPr/>
          <a:lstStyle/>
          <a:p>
            <a:fld id="{68607845-940D-AF42-90E6-0A3F0004BE78}" type="datetimeFigureOut">
              <a:rPr lang="en-US" smtClean="0"/>
              <a:t>11/28/23</a:t>
            </a:fld>
            <a:endParaRPr lang="en-US"/>
          </a:p>
        </p:txBody>
      </p:sp>
      <p:sp>
        <p:nvSpPr>
          <p:cNvPr id="5" name="Footer Placeholder 4">
            <a:extLst>
              <a:ext uri="{FF2B5EF4-FFF2-40B4-BE49-F238E27FC236}">
                <a16:creationId xmlns:a16="http://schemas.microsoft.com/office/drawing/2014/main" id="{54973FE1-6DFF-CDB4-7A32-D3D242B7AD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9263AC-E06E-CCF8-C678-2295416D6BFD}"/>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4048225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Episode 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b">
            <a:normAutofit/>
          </a:bodyPr>
          <a:lstStyle>
            <a:lvl1pPr algn="r">
              <a:defRPr sz="36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4B928810-DA6E-89D1-0245-996C3A1237F5}"/>
              </a:ext>
            </a:extLst>
          </p:cNvPr>
          <p:cNvPicPr>
            <a:picLocks noChangeAspect="1"/>
          </p:cNvPicPr>
          <p:nvPr/>
        </p:nvPicPr>
        <p:blipFill>
          <a:blip r:embed="rId2"/>
          <a:stretch>
            <a:fillRect/>
          </a:stretch>
        </p:blipFill>
        <p:spPr>
          <a:xfrm>
            <a:off x="0" y="-1"/>
            <a:ext cx="12192000" cy="975360"/>
          </a:xfrm>
          <a:prstGeom prst="rect">
            <a:avLst/>
          </a:prstGeom>
        </p:spPr>
      </p:pic>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2" name="Picture 1">
            <a:extLst>
              <a:ext uri="{FF2B5EF4-FFF2-40B4-BE49-F238E27FC236}">
                <a16:creationId xmlns:a16="http://schemas.microsoft.com/office/drawing/2014/main" id="{B8243155-C1BE-4C8F-A1B8-E05BE1DC5B68}"/>
              </a:ext>
            </a:extLst>
          </p:cNvPr>
          <p:cNvPicPr>
            <a:picLocks noChangeAspect="1"/>
          </p:cNvPicPr>
          <p:nvPr/>
        </p:nvPicPr>
        <p:blipFill rotWithShape="1">
          <a:blip r:embed="rId3">
            <a:extLst>
              <a:ext uri="{28A0092B-C50C-407E-A947-70E740481C1C}">
                <a14:useLocalDpi xmlns:a14="http://schemas.microsoft.com/office/drawing/2010/main" val="0"/>
              </a:ext>
            </a:extLst>
          </a:blip>
          <a:srcRect r="56073"/>
          <a:stretch/>
        </p:blipFill>
        <p:spPr>
          <a:xfrm>
            <a:off x="609600" y="93853"/>
            <a:ext cx="1537746" cy="787653"/>
          </a:xfrm>
          <a:prstGeom prst="rect">
            <a:avLst/>
          </a:prstGeom>
        </p:spPr>
      </p:pic>
    </p:spTree>
    <p:extLst>
      <p:ext uri="{BB962C8B-B14F-4D97-AF65-F5344CB8AC3E}">
        <p14:creationId xmlns:p14="http://schemas.microsoft.com/office/powerpoint/2010/main" val="12336337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22703-6067-83C5-B7B3-BFB8744510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387963D-72B5-EAAA-B532-937561249D6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D0478CC-A6AE-5BA5-0C93-2ABD2CB91B2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2BF93BF-43F9-E86C-2186-7EE4544814C4}"/>
              </a:ext>
            </a:extLst>
          </p:cNvPr>
          <p:cNvSpPr>
            <a:spLocks noGrp="1"/>
          </p:cNvSpPr>
          <p:nvPr>
            <p:ph type="dt" sz="half" idx="10"/>
          </p:nvPr>
        </p:nvSpPr>
        <p:spPr/>
        <p:txBody>
          <a:bodyPr/>
          <a:lstStyle/>
          <a:p>
            <a:fld id="{68607845-940D-AF42-90E6-0A3F0004BE78}" type="datetimeFigureOut">
              <a:rPr lang="en-US" smtClean="0"/>
              <a:t>11/28/23</a:t>
            </a:fld>
            <a:endParaRPr lang="en-US"/>
          </a:p>
        </p:txBody>
      </p:sp>
      <p:sp>
        <p:nvSpPr>
          <p:cNvPr id="6" name="Footer Placeholder 5">
            <a:extLst>
              <a:ext uri="{FF2B5EF4-FFF2-40B4-BE49-F238E27FC236}">
                <a16:creationId xmlns:a16="http://schemas.microsoft.com/office/drawing/2014/main" id="{42E5678A-92ED-3CA8-25E7-1697F7B109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AA367E-BEF6-76B2-B494-82E3A4FFFA0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6366472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5067C-F02F-CA51-C76E-9AFAA77F467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B7DFFB7-D356-0068-C081-0037355B3B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2F46DE1-B636-ED1B-AB2F-C49A63505C1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FEE0272-F65F-ED84-720C-CA73A9D148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3850EF4-AE51-FB58-8AAB-D7B6106A863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FD4A651-BC82-2322-E0B4-F301EE08EC72}"/>
              </a:ext>
            </a:extLst>
          </p:cNvPr>
          <p:cNvSpPr>
            <a:spLocks noGrp="1"/>
          </p:cNvSpPr>
          <p:nvPr>
            <p:ph type="dt" sz="half" idx="10"/>
          </p:nvPr>
        </p:nvSpPr>
        <p:spPr/>
        <p:txBody>
          <a:bodyPr/>
          <a:lstStyle/>
          <a:p>
            <a:fld id="{68607845-940D-AF42-90E6-0A3F0004BE78}" type="datetimeFigureOut">
              <a:rPr lang="en-US" smtClean="0"/>
              <a:t>11/28/23</a:t>
            </a:fld>
            <a:endParaRPr lang="en-US"/>
          </a:p>
        </p:txBody>
      </p:sp>
      <p:sp>
        <p:nvSpPr>
          <p:cNvPr id="8" name="Footer Placeholder 7">
            <a:extLst>
              <a:ext uri="{FF2B5EF4-FFF2-40B4-BE49-F238E27FC236}">
                <a16:creationId xmlns:a16="http://schemas.microsoft.com/office/drawing/2014/main" id="{36DE80AA-357E-6C98-0356-40E44CEA866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DAEBF76-C709-17B1-7646-653B310FA635}"/>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5828062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A9F76-DC18-5638-D2F2-A8C5E27ACA6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492889F-0B2E-7251-3AFB-6AE4AC334F59}"/>
              </a:ext>
            </a:extLst>
          </p:cNvPr>
          <p:cNvSpPr>
            <a:spLocks noGrp="1"/>
          </p:cNvSpPr>
          <p:nvPr>
            <p:ph type="dt" sz="half" idx="10"/>
          </p:nvPr>
        </p:nvSpPr>
        <p:spPr/>
        <p:txBody>
          <a:bodyPr/>
          <a:lstStyle/>
          <a:p>
            <a:fld id="{68607845-940D-AF42-90E6-0A3F0004BE78}" type="datetimeFigureOut">
              <a:rPr lang="en-US" smtClean="0"/>
              <a:t>11/28/23</a:t>
            </a:fld>
            <a:endParaRPr lang="en-US"/>
          </a:p>
        </p:txBody>
      </p:sp>
      <p:sp>
        <p:nvSpPr>
          <p:cNvPr id="4" name="Footer Placeholder 3">
            <a:extLst>
              <a:ext uri="{FF2B5EF4-FFF2-40B4-BE49-F238E27FC236}">
                <a16:creationId xmlns:a16="http://schemas.microsoft.com/office/drawing/2014/main" id="{7303151B-2399-38C2-5A12-67FB2C49375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8D54789-EB7D-63FF-798A-50C671590E5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5096765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FAC998-1345-0A1E-D969-E2343D24E5B0}"/>
              </a:ext>
            </a:extLst>
          </p:cNvPr>
          <p:cNvSpPr>
            <a:spLocks noGrp="1"/>
          </p:cNvSpPr>
          <p:nvPr>
            <p:ph type="dt" sz="half" idx="10"/>
          </p:nvPr>
        </p:nvSpPr>
        <p:spPr/>
        <p:txBody>
          <a:bodyPr/>
          <a:lstStyle/>
          <a:p>
            <a:fld id="{68607845-940D-AF42-90E6-0A3F0004BE78}" type="datetimeFigureOut">
              <a:rPr lang="en-US" smtClean="0"/>
              <a:t>11/28/23</a:t>
            </a:fld>
            <a:endParaRPr lang="en-US"/>
          </a:p>
        </p:txBody>
      </p:sp>
      <p:sp>
        <p:nvSpPr>
          <p:cNvPr id="3" name="Footer Placeholder 2">
            <a:extLst>
              <a:ext uri="{FF2B5EF4-FFF2-40B4-BE49-F238E27FC236}">
                <a16:creationId xmlns:a16="http://schemas.microsoft.com/office/drawing/2014/main" id="{24CBE583-98EF-E399-09BA-BD0061BEF48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9234487-D257-CCB4-7728-4674E825B93B}"/>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9463480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06936-E1B0-0DD5-1952-04504CECDC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EED911E-6386-4271-B6E9-40C5066E25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FE8560E-7E00-2A07-7AE0-12A12B7093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0F7A04-C019-9FFD-A565-15FD384B2CBA}"/>
              </a:ext>
            </a:extLst>
          </p:cNvPr>
          <p:cNvSpPr>
            <a:spLocks noGrp="1"/>
          </p:cNvSpPr>
          <p:nvPr>
            <p:ph type="dt" sz="half" idx="10"/>
          </p:nvPr>
        </p:nvSpPr>
        <p:spPr/>
        <p:txBody>
          <a:bodyPr/>
          <a:lstStyle/>
          <a:p>
            <a:fld id="{68607845-940D-AF42-90E6-0A3F0004BE78}" type="datetimeFigureOut">
              <a:rPr lang="en-US" smtClean="0"/>
              <a:t>11/28/23</a:t>
            </a:fld>
            <a:endParaRPr lang="en-US"/>
          </a:p>
        </p:txBody>
      </p:sp>
      <p:sp>
        <p:nvSpPr>
          <p:cNvPr id="6" name="Footer Placeholder 5">
            <a:extLst>
              <a:ext uri="{FF2B5EF4-FFF2-40B4-BE49-F238E27FC236}">
                <a16:creationId xmlns:a16="http://schemas.microsoft.com/office/drawing/2014/main" id="{3C619466-C547-5950-58EE-EE1847F6B7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BF1FB8-9D79-225C-2626-783076682BD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950346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E1F79-9E23-3848-6F69-35488B4C97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AEC5418-1A70-E059-01EC-1D72186415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BA7CE12-2BFD-3001-A50F-144325830B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FFDA66-E22F-675F-FEB8-63150CF7F0F3}"/>
              </a:ext>
            </a:extLst>
          </p:cNvPr>
          <p:cNvSpPr>
            <a:spLocks noGrp="1"/>
          </p:cNvSpPr>
          <p:nvPr>
            <p:ph type="dt" sz="half" idx="10"/>
          </p:nvPr>
        </p:nvSpPr>
        <p:spPr/>
        <p:txBody>
          <a:bodyPr/>
          <a:lstStyle/>
          <a:p>
            <a:fld id="{68607845-940D-AF42-90E6-0A3F0004BE78}" type="datetimeFigureOut">
              <a:rPr lang="en-US" smtClean="0"/>
              <a:t>11/28/23</a:t>
            </a:fld>
            <a:endParaRPr lang="en-US"/>
          </a:p>
        </p:txBody>
      </p:sp>
      <p:sp>
        <p:nvSpPr>
          <p:cNvPr id="6" name="Footer Placeholder 5">
            <a:extLst>
              <a:ext uri="{FF2B5EF4-FFF2-40B4-BE49-F238E27FC236}">
                <a16:creationId xmlns:a16="http://schemas.microsoft.com/office/drawing/2014/main" id="{10C83DCB-B75E-E3B9-1D31-F97DD2D654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41B311-4B71-A04A-F24B-8930E95E38DC}"/>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9621498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774C5-0A9B-18F3-9CAF-A2B1A25B925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5D017D1-B693-49B4-3D5E-A85798E9371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AF5442-7CBE-77D1-A385-C70394651352}"/>
              </a:ext>
            </a:extLst>
          </p:cNvPr>
          <p:cNvSpPr>
            <a:spLocks noGrp="1"/>
          </p:cNvSpPr>
          <p:nvPr>
            <p:ph type="dt" sz="half" idx="10"/>
          </p:nvPr>
        </p:nvSpPr>
        <p:spPr/>
        <p:txBody>
          <a:bodyPr/>
          <a:lstStyle/>
          <a:p>
            <a:fld id="{68607845-940D-AF42-90E6-0A3F0004BE78}" type="datetimeFigureOut">
              <a:rPr lang="en-US" smtClean="0"/>
              <a:t>11/28/23</a:t>
            </a:fld>
            <a:endParaRPr lang="en-US"/>
          </a:p>
        </p:txBody>
      </p:sp>
      <p:sp>
        <p:nvSpPr>
          <p:cNvPr id="5" name="Footer Placeholder 4">
            <a:extLst>
              <a:ext uri="{FF2B5EF4-FFF2-40B4-BE49-F238E27FC236}">
                <a16:creationId xmlns:a16="http://schemas.microsoft.com/office/drawing/2014/main" id="{D87A6695-506E-F21D-883F-09C59CE1C5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CE03CC-E804-AE4F-BC35-01C4F6A9E24A}"/>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2418211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70CF5B-1288-5AE1-2A77-4AA7451944B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B6E1E66-A92E-A10E-28AA-282CAF2696D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66E619-06E1-63C2-881D-5EC5E6E70BD2}"/>
              </a:ext>
            </a:extLst>
          </p:cNvPr>
          <p:cNvSpPr>
            <a:spLocks noGrp="1"/>
          </p:cNvSpPr>
          <p:nvPr>
            <p:ph type="dt" sz="half" idx="10"/>
          </p:nvPr>
        </p:nvSpPr>
        <p:spPr/>
        <p:txBody>
          <a:bodyPr/>
          <a:lstStyle/>
          <a:p>
            <a:fld id="{68607845-940D-AF42-90E6-0A3F0004BE78}" type="datetimeFigureOut">
              <a:rPr lang="en-US" smtClean="0"/>
              <a:t>11/28/23</a:t>
            </a:fld>
            <a:endParaRPr lang="en-US"/>
          </a:p>
        </p:txBody>
      </p:sp>
      <p:sp>
        <p:nvSpPr>
          <p:cNvPr id="5" name="Footer Placeholder 4">
            <a:extLst>
              <a:ext uri="{FF2B5EF4-FFF2-40B4-BE49-F238E27FC236}">
                <a16:creationId xmlns:a16="http://schemas.microsoft.com/office/drawing/2014/main" id="{F76803AB-03EE-7B44-B956-081B88BE25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01B24F-3185-E413-DA86-85FF758C4669}"/>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41249305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defRPr sz="48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2" name="Picture 1">
            <a:extLst>
              <a:ext uri="{FF2B5EF4-FFF2-40B4-BE49-F238E27FC236}">
                <a16:creationId xmlns:a16="http://schemas.microsoft.com/office/drawing/2014/main" id="{B4443BE8-4646-1FA0-681A-88D8860DD744}"/>
              </a:ext>
            </a:extLst>
          </p:cNvPr>
          <p:cNvPicPr>
            <a:picLocks noChangeAspect="1"/>
          </p:cNvPicPr>
          <p:nvPr/>
        </p:nvPicPr>
        <p:blipFill>
          <a:blip r:embed="rId2"/>
          <a:stretch>
            <a:fillRect/>
          </a:stretch>
        </p:blipFill>
        <p:spPr>
          <a:xfrm>
            <a:off x="0" y="-1"/>
            <a:ext cx="12192000" cy="975360"/>
          </a:xfrm>
          <a:prstGeom prst="rect">
            <a:avLst/>
          </a:prstGeom>
        </p:spPr>
      </p:pic>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r>
              <a:rPr lang="en-US"/>
              <a:t>Cahling L et al. Br J Psych Bulletin. 2017; 1-6. LAT: long-acting treatment</a:t>
            </a:r>
          </a:p>
        </p:txBody>
      </p:sp>
      <p:pic>
        <p:nvPicPr>
          <p:cNvPr id="4" name="Picture 3">
            <a:extLst>
              <a:ext uri="{FF2B5EF4-FFF2-40B4-BE49-F238E27FC236}">
                <a16:creationId xmlns:a16="http://schemas.microsoft.com/office/drawing/2014/main" id="{7F769840-AFB3-41D5-B8CE-7626D91553BC}"/>
              </a:ext>
            </a:extLst>
          </p:cNvPr>
          <p:cNvPicPr>
            <a:picLocks noChangeAspect="1"/>
          </p:cNvPicPr>
          <p:nvPr/>
        </p:nvPicPr>
        <p:blipFill rotWithShape="1">
          <a:blip r:embed="rId3">
            <a:extLst>
              <a:ext uri="{28A0092B-C50C-407E-A947-70E740481C1C}">
                <a14:useLocalDpi xmlns:a14="http://schemas.microsoft.com/office/drawing/2010/main" val="0"/>
              </a:ext>
            </a:extLst>
          </a:blip>
          <a:srcRect r="56073"/>
          <a:stretch/>
        </p:blipFill>
        <p:spPr>
          <a:xfrm>
            <a:off x="609600" y="93853"/>
            <a:ext cx="1537746" cy="787653"/>
          </a:xfrm>
          <a:prstGeom prst="rect">
            <a:avLst/>
          </a:prstGeom>
        </p:spPr>
      </p:pic>
    </p:spTree>
    <p:extLst>
      <p:ext uri="{BB962C8B-B14F-4D97-AF65-F5344CB8AC3E}">
        <p14:creationId xmlns:p14="http://schemas.microsoft.com/office/powerpoint/2010/main" val="35021529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Episode 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b">
            <a:normAutofit/>
          </a:bodyPr>
          <a:lstStyle>
            <a:lvl1pPr algn="r">
              <a:defRPr sz="36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4B928810-DA6E-89D1-0245-996C3A1237F5}"/>
              </a:ext>
            </a:extLst>
          </p:cNvPr>
          <p:cNvPicPr>
            <a:picLocks noChangeAspect="1"/>
          </p:cNvPicPr>
          <p:nvPr/>
        </p:nvPicPr>
        <p:blipFill>
          <a:blip r:embed="rId2"/>
          <a:stretch>
            <a:fillRect/>
          </a:stretch>
        </p:blipFill>
        <p:spPr>
          <a:xfrm>
            <a:off x="0" y="-1"/>
            <a:ext cx="12192000" cy="975360"/>
          </a:xfrm>
          <a:prstGeom prst="rect">
            <a:avLst/>
          </a:prstGeom>
        </p:spPr>
      </p:pic>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r>
              <a:rPr lang="en-US"/>
              <a:t>Cahling L et al. Br J Psych Bulletin. 2017; 1-6. LAT: long-acting treatment</a:t>
            </a:r>
          </a:p>
        </p:txBody>
      </p:sp>
      <p:pic>
        <p:nvPicPr>
          <p:cNvPr id="2" name="Picture 1">
            <a:extLst>
              <a:ext uri="{FF2B5EF4-FFF2-40B4-BE49-F238E27FC236}">
                <a16:creationId xmlns:a16="http://schemas.microsoft.com/office/drawing/2014/main" id="{B8243155-C1BE-4C8F-A1B8-E05BE1DC5B68}"/>
              </a:ext>
            </a:extLst>
          </p:cNvPr>
          <p:cNvPicPr>
            <a:picLocks noChangeAspect="1"/>
          </p:cNvPicPr>
          <p:nvPr/>
        </p:nvPicPr>
        <p:blipFill rotWithShape="1">
          <a:blip r:embed="rId3">
            <a:extLst>
              <a:ext uri="{28A0092B-C50C-407E-A947-70E740481C1C}">
                <a14:useLocalDpi xmlns:a14="http://schemas.microsoft.com/office/drawing/2010/main" val="0"/>
              </a:ext>
            </a:extLst>
          </a:blip>
          <a:srcRect r="56073"/>
          <a:stretch/>
        </p:blipFill>
        <p:spPr>
          <a:xfrm>
            <a:off x="609600" y="93853"/>
            <a:ext cx="1537746" cy="787653"/>
          </a:xfrm>
          <a:prstGeom prst="rect">
            <a:avLst/>
          </a:prstGeom>
        </p:spPr>
      </p:pic>
    </p:spTree>
    <p:extLst>
      <p:ext uri="{BB962C8B-B14F-4D97-AF65-F5344CB8AC3E}">
        <p14:creationId xmlns:p14="http://schemas.microsoft.com/office/powerpoint/2010/main" val="40144463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p:bg>
      <p:bgPr>
        <a:solidFill>
          <a:schemeClr val="bg1"/>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6" name="Title Placeholder 1">
            <a:extLst>
              <a:ext uri="{FF2B5EF4-FFF2-40B4-BE49-F238E27FC236}">
                <a16:creationId xmlns:a16="http://schemas.microsoft.com/office/drawing/2014/main" id="{C3A58A5E-CE8B-4381-B491-4E79B68F618B}"/>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B8793117-580E-4BE7-82EC-6BE8CEEDED56}"/>
              </a:ext>
            </a:extLst>
          </p:cNvPr>
          <p:cNvSpPr>
            <a:spLocks noGrp="1"/>
          </p:cNvSpPr>
          <p:nvPr>
            <p:ph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9201402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itle and Content">
    <p:bg>
      <p:bgPr>
        <a:solidFill>
          <a:schemeClr val="bg1"/>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r>
              <a:rPr lang="en-US"/>
              <a:t>Cahling L et al. Br J Psych Bulletin. 2017; 1-6. LAT: long-acting treatment</a:t>
            </a:r>
          </a:p>
        </p:txBody>
      </p:sp>
      <p:sp>
        <p:nvSpPr>
          <p:cNvPr id="6" name="Title Placeholder 1">
            <a:extLst>
              <a:ext uri="{FF2B5EF4-FFF2-40B4-BE49-F238E27FC236}">
                <a16:creationId xmlns:a16="http://schemas.microsoft.com/office/drawing/2014/main" id="{C3A58A5E-CE8B-4381-B491-4E79B68F618B}"/>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B8793117-580E-4BE7-82EC-6BE8CEEDED56}"/>
              </a:ext>
            </a:extLst>
          </p:cNvPr>
          <p:cNvSpPr>
            <a:spLocks noGrp="1"/>
          </p:cNvSpPr>
          <p:nvPr>
            <p:ph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2988196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609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5943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r>
              <a:rPr lang="en-US"/>
              <a:t>Cahling L et al. Br J Psych Bulletin. 2017; 1-6. LAT: long-acting treatment</a:t>
            </a:r>
          </a:p>
        </p:txBody>
      </p:sp>
    </p:spTree>
    <p:extLst>
      <p:ext uri="{BB962C8B-B14F-4D97-AF65-F5344CB8AC3E}">
        <p14:creationId xmlns:p14="http://schemas.microsoft.com/office/powerpoint/2010/main" val="15665607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609601" y="1459896"/>
            <a:ext cx="5157787" cy="651538"/>
          </a:xfrm>
          <a:prstGeom prst="rect">
            <a:avLst/>
          </a:prstGeo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609601" y="2111434"/>
            <a:ext cx="5157787" cy="3956856"/>
          </a:xfrm>
          <a:prstGeom prst="rect">
            <a:avLst/>
          </a:prstGeom>
        </p:spPr>
        <p:txBody>
          <a:bodyPr/>
          <a:lstStyle>
            <a:lvl1pPr marL="228600" indent="-228600">
              <a:buClr>
                <a:schemeClr val="accent2"/>
              </a:buClr>
              <a:buSzPct val="100000"/>
              <a:buFont typeface="Arial" panose="020B0604020202020204" pitchFamily="34" charset="0"/>
              <a:buChar char="•"/>
              <a:defRPr/>
            </a:lvl1pPr>
            <a:lvl2pPr marL="685800" indent="-228600">
              <a:buClr>
                <a:schemeClr val="accent2"/>
              </a:buClr>
              <a:buSzPct val="100000"/>
              <a:buFont typeface="Arial" panose="020B0604020202020204" pitchFamily="34" charset="0"/>
              <a:buChar char="•"/>
              <a:defRPr/>
            </a:lvl2pPr>
            <a:lvl3pPr marL="1143000" indent="-228600">
              <a:buClr>
                <a:schemeClr val="accent2"/>
              </a:buClr>
              <a:buSzPct val="100000"/>
              <a:buFont typeface="Arial" panose="020B0604020202020204" pitchFamily="34" charset="0"/>
              <a:buChar char="•"/>
              <a:defRPr/>
            </a:lvl3pPr>
            <a:lvl4pPr marL="1600200" indent="-228600">
              <a:buClr>
                <a:schemeClr val="accent2"/>
              </a:buClr>
              <a:buSzPct val="100000"/>
              <a:buFont typeface="Arial" panose="020B0604020202020204" pitchFamily="34" charset="0"/>
              <a:buChar char="•"/>
              <a:defRPr/>
            </a:lvl4pPr>
            <a:lvl5pPr marL="2057400" indent="-228600">
              <a:buClr>
                <a:schemeClr val="accent2"/>
              </a:buClr>
              <a:buSzPct val="1000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5942013" y="1459896"/>
            <a:ext cx="5183188" cy="651538"/>
          </a:xfrm>
          <a:prstGeom prst="rect">
            <a:avLst/>
          </a:prstGeom>
        </p:spPr>
        <p:txBody>
          <a:bodyPr anchor="b"/>
          <a:lstStyle>
            <a:lvl1pPr marL="0" indent="0">
              <a:buNone/>
              <a:defRPr sz="2400" b="1">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5942013" y="2111434"/>
            <a:ext cx="5183188" cy="3956856"/>
          </a:xfrm>
          <a:prstGeom prst="rect">
            <a:avLst/>
          </a:prstGeom>
        </p:spPr>
        <p:txBody>
          <a:bodyPr/>
          <a:lstStyle>
            <a:lvl1pPr marL="228600" indent="-228600">
              <a:buClr>
                <a:schemeClr val="accent4"/>
              </a:buClr>
              <a:buFont typeface="Arial" panose="020B0604020202020204" pitchFamily="34" charset="0"/>
              <a:buChar char="•"/>
              <a:defRPr/>
            </a:lvl1pPr>
            <a:lvl2pPr marL="685800" indent="-228600">
              <a:buClr>
                <a:schemeClr val="accent4"/>
              </a:buClr>
              <a:buFont typeface="Arial" panose="020B0604020202020204" pitchFamily="34" charset="0"/>
              <a:buChar char="•"/>
              <a:defRPr/>
            </a:lvl2pPr>
            <a:lvl3pPr marL="1143000" indent="-228600">
              <a:buClr>
                <a:schemeClr val="accent4"/>
              </a:buClr>
              <a:buFont typeface="Arial" panose="020B0604020202020204" pitchFamily="34" charset="0"/>
              <a:buChar char="•"/>
              <a:defRPr/>
            </a:lvl3pPr>
            <a:lvl4pPr marL="1600200" indent="-228600">
              <a:buClr>
                <a:schemeClr val="accent4"/>
              </a:buClr>
              <a:buFont typeface="Arial" panose="020B0604020202020204" pitchFamily="34" charset="0"/>
              <a:buChar char="•"/>
              <a:defRPr/>
            </a:lvl4pPr>
            <a:lvl5pPr marL="2057400" indent="-228600">
              <a:buClr>
                <a:schemeClr val="accent4"/>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r>
              <a:rPr lang="en-US"/>
              <a:t>Cahling L et al. Br J Psych Bulletin. 2017; 1-6. LAT: long-acting treatment</a:t>
            </a:r>
          </a:p>
        </p:txBody>
      </p:sp>
      <p:sp>
        <p:nvSpPr>
          <p:cNvPr id="10" name="Title 1">
            <a:extLst>
              <a:ext uri="{FF2B5EF4-FFF2-40B4-BE49-F238E27FC236}">
                <a16:creationId xmlns:a16="http://schemas.microsoft.com/office/drawing/2014/main" id="{DAD82D1D-D8EA-40A0-9D3E-9683300C0F61}"/>
              </a:ext>
            </a:extLst>
          </p:cNvPr>
          <p:cNvSpPr>
            <a:spLocks noGrp="1"/>
          </p:cNvSpPr>
          <p:nvPr>
            <p:ph type="title"/>
          </p:nvPr>
        </p:nvSpPr>
        <p:spPr>
          <a:xfrm>
            <a:off x="609600" y="199505"/>
            <a:ext cx="10744200" cy="1185577"/>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180685938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r>
              <a:rPr lang="en-US"/>
              <a:t>Cahling L et al. Br J Psych Bulletin. 2017; 1-6. LAT: long-acting treatment</a:t>
            </a:r>
          </a:p>
        </p:txBody>
      </p:sp>
    </p:spTree>
    <p:extLst>
      <p:ext uri="{BB962C8B-B14F-4D97-AF65-F5344CB8AC3E}">
        <p14:creationId xmlns:p14="http://schemas.microsoft.com/office/powerpoint/2010/main" val="311842402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2F6B2D7-D2F9-4F1B-8FB7-00DCD968C2C6}"/>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r>
              <a:rPr lang="en-US"/>
              <a:t>Cahling L et al. Br J Psych Bulletin. 2017; 1-6. LAT: long-acting treatment</a:t>
            </a:r>
          </a:p>
        </p:txBody>
      </p:sp>
    </p:spTree>
    <p:extLst>
      <p:ext uri="{BB962C8B-B14F-4D97-AF65-F5344CB8AC3E}">
        <p14:creationId xmlns:p14="http://schemas.microsoft.com/office/powerpoint/2010/main" val="333633502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r>
              <a:rPr lang="en-US"/>
              <a:t>Cahling L et al. Br J Psych Bulletin. 2017; 1-6. LAT: long-acting treatment</a:t>
            </a:r>
          </a:p>
        </p:txBody>
      </p:sp>
    </p:spTree>
    <p:extLst>
      <p:ext uri="{BB962C8B-B14F-4D97-AF65-F5344CB8AC3E}">
        <p14:creationId xmlns:p14="http://schemas.microsoft.com/office/powerpoint/2010/main" val="362889206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382588" y="457199"/>
            <a:ext cx="4272539" cy="4015047"/>
          </a:xfr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606829"/>
            <a:ext cx="6172200" cy="52542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r>
              <a:rPr lang="en-US"/>
              <a:t>Cahling L et al. Br J Psych Bulletin. 2017; 1-6. LAT: long-acting treatment</a:t>
            </a:r>
          </a:p>
        </p:txBody>
      </p:sp>
    </p:spTree>
    <p:extLst>
      <p:ext uri="{BB962C8B-B14F-4D97-AF65-F5344CB8AC3E}">
        <p14:creationId xmlns:p14="http://schemas.microsoft.com/office/powerpoint/2010/main" val="342105305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r>
              <a:rPr lang="en-US"/>
              <a:t>Cahling L et al. Br J Psych Bulletin. 2017; 1-6. LAT: long-acting treatment</a:t>
            </a:r>
          </a:p>
        </p:txBody>
      </p:sp>
    </p:spTree>
    <p:extLst>
      <p:ext uri="{BB962C8B-B14F-4D97-AF65-F5344CB8AC3E}">
        <p14:creationId xmlns:p14="http://schemas.microsoft.com/office/powerpoint/2010/main" val="364731072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obj">
  <p:cSld name="9_Title and Content">
    <p:spTree>
      <p:nvGrpSpPr>
        <p:cNvPr id="1" name=""/>
        <p:cNvGrpSpPr/>
        <p:nvPr/>
      </p:nvGrpSpPr>
      <p:grpSpPr>
        <a:xfrm>
          <a:off x="0" y="0"/>
          <a:ext cx="0" cy="0"/>
          <a:chOff x="0" y="0"/>
          <a:chExt cx="0" cy="0"/>
        </a:xfrm>
      </p:grpSpPr>
      <p:cxnSp>
        <p:nvCxnSpPr>
          <p:cNvPr id="4" name="Straight Connector 4"/>
          <p:cNvCxnSpPr/>
          <p:nvPr userDrawn="1"/>
        </p:nvCxnSpPr>
        <p:spPr>
          <a:xfrm>
            <a:off x="603251" y="1092200"/>
            <a:ext cx="109855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p:ph type="sldNum" sz="quarter" idx="10"/>
          </p:nvPr>
        </p:nvSpPr>
        <p:spPr>
          <a:xfrm>
            <a:off x="11887203" y="6629402"/>
            <a:ext cx="209551" cy="153988"/>
          </a:xfrm>
          <a:prstGeom prst="rect">
            <a:avLst/>
          </a:prstGeom>
        </p:spPr>
        <p:txBody>
          <a:bodyPr lIns="91427" tIns="45713" rIns="91427" bIns="45713"/>
          <a:lstStyle>
            <a:lvl1pPr>
              <a:defRPr lang="en-US" sz="1000" b="0" i="0">
                <a:solidFill>
                  <a:srgbClr val="00568D"/>
                </a:solidFill>
                <a:latin typeface="Arial" pitchFamily="34" charset="0"/>
                <a:ea typeface="ＭＳ Ｐゴシック" pitchFamily="34" charset="-128"/>
                <a:cs typeface="Arial" pitchFamily="34" charset="0"/>
              </a:defRPr>
            </a:lvl1pPr>
          </a:lstStyle>
          <a:p>
            <a:pPr>
              <a:defRPr/>
            </a:pPr>
            <a:fld id="{2674CFDA-274E-4C6F-BF8F-30C22DA0542C}" type="slidenum">
              <a:rPr/>
              <a:pPr>
                <a:defRPr/>
              </a:pPr>
              <a:t>‹#›</a:t>
            </a:fld>
            <a:endParaRPr/>
          </a:p>
        </p:txBody>
      </p:sp>
    </p:spTree>
    <p:extLst>
      <p:ext uri="{BB962C8B-B14F-4D97-AF65-F5344CB8AC3E}">
        <p14:creationId xmlns:p14="http://schemas.microsoft.com/office/powerpoint/2010/main" val="412306765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userDrawn="1">
  <p:cSld name="5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609600" y="1600204"/>
            <a:ext cx="10972800" cy="4493095"/>
          </a:xfrm>
        </p:spPr>
        <p:txBody>
          <a:bodyPr>
            <a:normAutofit/>
          </a:bodyPr>
          <a:lstStyle>
            <a:lvl1pPr>
              <a:spcBef>
                <a:spcPts val="0"/>
              </a:spcBef>
              <a:spcAft>
                <a:spcPts val="450"/>
              </a:spcAft>
              <a:defRPr sz="1800"/>
            </a:lvl1pPr>
            <a:lvl2pPr>
              <a:spcBef>
                <a:spcPts val="0"/>
              </a:spcBef>
              <a:spcAft>
                <a:spcPts val="450"/>
              </a:spcAft>
              <a:defRPr sz="1500"/>
            </a:lvl2pPr>
            <a:lvl3pPr>
              <a:spcBef>
                <a:spcPts val="0"/>
              </a:spcBef>
              <a:spcAft>
                <a:spcPts val="450"/>
              </a:spcAft>
              <a:defRPr sz="1350"/>
            </a:lvl3pPr>
            <a:lvl4pPr>
              <a:spcBef>
                <a:spcPts val="0"/>
              </a:spcBef>
              <a:spcAft>
                <a:spcPts val="450"/>
              </a:spcAft>
              <a:defRPr sz="1200"/>
            </a:lvl4pPr>
            <a:lvl5pPr>
              <a:spcBef>
                <a:spcPts val="0"/>
              </a:spcBef>
              <a:spcAft>
                <a:spcPts val="450"/>
              </a:spcAft>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6"/>
          <p:cNvSpPr>
            <a:spLocks noGrp="1"/>
          </p:cNvSpPr>
          <p:nvPr>
            <p:ph type="body" sz="quarter" idx="11"/>
          </p:nvPr>
        </p:nvSpPr>
        <p:spPr>
          <a:xfrm>
            <a:off x="609600" y="6453339"/>
            <a:ext cx="10972800" cy="280379"/>
          </a:xfrm>
        </p:spPr>
        <p:txBody>
          <a:bodyPr anchor="b">
            <a:noAutofit/>
          </a:bodyPr>
          <a:lstStyle>
            <a:lvl1pPr marL="0" indent="0">
              <a:spcBef>
                <a:spcPts val="0"/>
              </a:spcBef>
              <a:spcAft>
                <a:spcPts val="0"/>
              </a:spcAft>
              <a:buClrTx/>
              <a:buFont typeface="+mj-lt"/>
              <a:buNone/>
              <a:tabLst>
                <a:tab pos="132160" algn="l"/>
              </a:tabLst>
              <a:defRPr sz="900">
                <a:latin typeface="Arial" pitchFamily="34" charset="0"/>
                <a:cs typeface="Arial" pitchFamily="34" charset="0"/>
              </a:defRPr>
            </a:lvl1pPr>
          </a:lstStyle>
          <a:p>
            <a:pPr lvl="0"/>
            <a:endParaRPr lang="en-GB" dirty="0"/>
          </a:p>
        </p:txBody>
      </p:sp>
      <p:sp>
        <p:nvSpPr>
          <p:cNvPr id="5" name="Text Placeholder 4"/>
          <p:cNvSpPr>
            <a:spLocks noGrp="1"/>
          </p:cNvSpPr>
          <p:nvPr>
            <p:ph type="body" sz="quarter" idx="12"/>
          </p:nvPr>
        </p:nvSpPr>
        <p:spPr>
          <a:xfrm>
            <a:off x="609600" y="6165850"/>
            <a:ext cx="10972800" cy="287486"/>
          </a:xfrm>
        </p:spPr>
        <p:txBody>
          <a:bodyPr anchor="b">
            <a:noAutofit/>
          </a:bodyPr>
          <a:lstStyle>
            <a:lvl1pPr marL="0" indent="0" algn="l">
              <a:spcAft>
                <a:spcPts val="0"/>
              </a:spcAft>
              <a:buNone/>
              <a:defRPr sz="900">
                <a:solidFill>
                  <a:schemeClr val="tx1"/>
                </a:solidFill>
                <a:latin typeface="Arial" pitchFamily="34" charset="0"/>
                <a:cs typeface="Arial" pitchFamily="34" charset="0"/>
              </a:defRPr>
            </a:lvl1pPr>
          </a:lstStyle>
          <a:p>
            <a:pPr lvl="0"/>
            <a:r>
              <a:rPr lang="en-US" dirty="0"/>
              <a:t>Click to edit Master text</a:t>
            </a:r>
            <a:endParaRPr lang="en-GB" dirty="0"/>
          </a:p>
        </p:txBody>
      </p:sp>
      <p:sp>
        <p:nvSpPr>
          <p:cNvPr id="6" name="Slide Number Placeholder 5">
            <a:extLst>
              <a:ext uri="{FF2B5EF4-FFF2-40B4-BE49-F238E27FC236}">
                <a16:creationId xmlns:a16="http://schemas.microsoft.com/office/drawing/2014/main" id="{A228D1A8-D59D-456B-A105-2A8DAC0323BF}"/>
              </a:ext>
            </a:extLst>
          </p:cNvPr>
          <p:cNvSpPr>
            <a:spLocks noGrp="1"/>
          </p:cNvSpPr>
          <p:nvPr>
            <p:ph type="sldNum" sz="quarter" idx="13"/>
          </p:nvPr>
        </p:nvSpPr>
        <p:spPr>
          <a:xfrm>
            <a:off x="11568113" y="6492877"/>
            <a:ext cx="625475" cy="365125"/>
          </a:xfrm>
          <a:prstGeom prst="rect">
            <a:avLst/>
          </a:prstGeom>
        </p:spPr>
        <p:txBody>
          <a:bodyPr vert="horz" wrap="square" lIns="91440" tIns="45720" rIns="91440" bIns="45720" numCol="1" anchor="ctr" anchorCtr="0" compatLnSpc="1">
            <a:prstTxWarp prst="textNoShape">
              <a:avLst/>
            </a:prstTxWarp>
          </a:bodyPr>
          <a:lstStyle>
            <a:lvl1pPr algn="r">
              <a:defRPr sz="600">
                <a:solidFill>
                  <a:srgbClr val="4BACC6"/>
                </a:solidFill>
                <a:latin typeface="Times New Roman" panose="02020603050405020304" pitchFamily="18" charset="0"/>
                <a:ea typeface="ヒラギノ角ゴ Pro W3" charset="-128"/>
                <a:cs typeface="Arial" panose="020B0604020202020204" pitchFamily="34" charset="0"/>
              </a:defRPr>
            </a:lvl1pPr>
          </a:lstStyle>
          <a:p>
            <a:pPr>
              <a:defRPr/>
            </a:pPr>
            <a:fld id="{FC0CB4A9-5BDB-48A6-8E8E-20C632403CC3}" type="slidenum">
              <a:rPr lang="en-GB" altLang="en-US"/>
              <a:pPr>
                <a:defRPr/>
              </a:pPr>
              <a:t>‹#›</a:t>
            </a:fld>
            <a:endParaRPr lang="en-GB" altLang="en-US"/>
          </a:p>
        </p:txBody>
      </p:sp>
    </p:spTree>
    <p:extLst>
      <p:ext uri="{BB962C8B-B14F-4D97-AF65-F5344CB8AC3E}">
        <p14:creationId xmlns:p14="http://schemas.microsoft.com/office/powerpoint/2010/main" val="2127463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609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5943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1557349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609601" y="1459896"/>
            <a:ext cx="5157787" cy="651538"/>
          </a:xfrm>
          <a:prstGeom prst="rect">
            <a:avLst/>
          </a:prstGeo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609601" y="2111434"/>
            <a:ext cx="5157787" cy="3956856"/>
          </a:xfrm>
          <a:prstGeom prst="rect">
            <a:avLst/>
          </a:prstGeom>
        </p:spPr>
        <p:txBody>
          <a:bodyPr/>
          <a:lstStyle>
            <a:lvl1pPr marL="228600" indent="-228600">
              <a:buClr>
                <a:schemeClr val="accent2"/>
              </a:buClr>
              <a:buSzPct val="100000"/>
              <a:buFont typeface="Arial" panose="020B0604020202020204" pitchFamily="34" charset="0"/>
              <a:buChar char="•"/>
              <a:defRPr/>
            </a:lvl1pPr>
            <a:lvl2pPr marL="685800" indent="-228600">
              <a:buClr>
                <a:schemeClr val="accent2"/>
              </a:buClr>
              <a:buSzPct val="100000"/>
              <a:buFont typeface="Arial" panose="020B0604020202020204" pitchFamily="34" charset="0"/>
              <a:buChar char="•"/>
              <a:defRPr/>
            </a:lvl2pPr>
            <a:lvl3pPr marL="1143000" indent="-228600">
              <a:buClr>
                <a:schemeClr val="accent2"/>
              </a:buClr>
              <a:buSzPct val="100000"/>
              <a:buFont typeface="Arial" panose="020B0604020202020204" pitchFamily="34" charset="0"/>
              <a:buChar char="•"/>
              <a:defRPr/>
            </a:lvl3pPr>
            <a:lvl4pPr marL="1600200" indent="-228600">
              <a:buClr>
                <a:schemeClr val="accent2"/>
              </a:buClr>
              <a:buSzPct val="100000"/>
              <a:buFont typeface="Arial" panose="020B0604020202020204" pitchFamily="34" charset="0"/>
              <a:buChar char="•"/>
              <a:defRPr/>
            </a:lvl4pPr>
            <a:lvl5pPr marL="2057400" indent="-228600">
              <a:buClr>
                <a:schemeClr val="accent2"/>
              </a:buClr>
              <a:buSzPct val="1000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5942013" y="1459896"/>
            <a:ext cx="5183188" cy="651538"/>
          </a:xfrm>
          <a:prstGeom prst="rect">
            <a:avLst/>
          </a:prstGeom>
        </p:spPr>
        <p:txBody>
          <a:bodyPr anchor="b"/>
          <a:lstStyle>
            <a:lvl1pPr marL="0" indent="0">
              <a:buNone/>
              <a:defRPr sz="2400" b="1">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5942013" y="2111434"/>
            <a:ext cx="5183188" cy="3956856"/>
          </a:xfrm>
          <a:prstGeom prst="rect">
            <a:avLst/>
          </a:prstGeom>
        </p:spPr>
        <p:txBody>
          <a:bodyPr/>
          <a:lstStyle>
            <a:lvl1pPr marL="228600" indent="-228600">
              <a:buClr>
                <a:schemeClr val="accent4"/>
              </a:buClr>
              <a:buFont typeface="Arial" panose="020B0604020202020204" pitchFamily="34" charset="0"/>
              <a:buChar char="•"/>
              <a:defRPr/>
            </a:lvl1pPr>
            <a:lvl2pPr marL="685800" indent="-228600">
              <a:buClr>
                <a:schemeClr val="accent4"/>
              </a:buClr>
              <a:buFont typeface="Arial" panose="020B0604020202020204" pitchFamily="34" charset="0"/>
              <a:buChar char="•"/>
              <a:defRPr/>
            </a:lvl2pPr>
            <a:lvl3pPr marL="1143000" indent="-228600">
              <a:buClr>
                <a:schemeClr val="accent4"/>
              </a:buClr>
              <a:buFont typeface="Arial" panose="020B0604020202020204" pitchFamily="34" charset="0"/>
              <a:buChar char="•"/>
              <a:defRPr/>
            </a:lvl3pPr>
            <a:lvl4pPr marL="1600200" indent="-228600">
              <a:buClr>
                <a:schemeClr val="accent4"/>
              </a:buClr>
              <a:buFont typeface="Arial" panose="020B0604020202020204" pitchFamily="34" charset="0"/>
              <a:buChar char="•"/>
              <a:defRPr/>
            </a:lvl4pPr>
            <a:lvl5pPr marL="2057400" indent="-228600">
              <a:buClr>
                <a:schemeClr val="accent4"/>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10" name="Title 1">
            <a:extLst>
              <a:ext uri="{FF2B5EF4-FFF2-40B4-BE49-F238E27FC236}">
                <a16:creationId xmlns:a16="http://schemas.microsoft.com/office/drawing/2014/main" id="{DAD82D1D-D8EA-40A0-9D3E-9683300C0F61}"/>
              </a:ext>
            </a:extLst>
          </p:cNvPr>
          <p:cNvSpPr>
            <a:spLocks noGrp="1"/>
          </p:cNvSpPr>
          <p:nvPr>
            <p:ph type="title"/>
          </p:nvPr>
        </p:nvSpPr>
        <p:spPr>
          <a:xfrm>
            <a:off x="609600" y="199505"/>
            <a:ext cx="10744200" cy="1185577"/>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16728910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848797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2F6B2D7-D2F9-4F1B-8FB7-00DCD968C2C6}"/>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6820817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8590657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382588" y="457199"/>
            <a:ext cx="4272539" cy="4015047"/>
          </a:xfr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606829"/>
            <a:ext cx="6172200" cy="52542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3557667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theme" Target="../theme/theme3.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7" name="Rectangle 6">
            <a:extLst>
              <a:ext uri="{FF2B5EF4-FFF2-40B4-BE49-F238E27FC236}">
                <a16:creationId xmlns:a16="http://schemas.microsoft.com/office/drawing/2014/main" id="{28BAFC7C-C4EC-4B09-AB0B-7ABA6DA3C09F}"/>
              </a:ext>
            </a:extLst>
          </p:cNvPr>
          <p:cNvSpPr/>
          <p:nvPr/>
        </p:nvSpPr>
        <p:spPr>
          <a:xfrm>
            <a:off x="0" y="0"/>
            <a:ext cx="12192000" cy="106681"/>
          </a:xfrm>
          <a:prstGeom prst="rect">
            <a:avLst/>
          </a:prstGeom>
          <a:gradFill>
            <a:gsLst>
              <a:gs pos="0">
                <a:srgbClr val="898CAD"/>
              </a:gs>
              <a:gs pos="100000">
                <a:srgbClr val="1C246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871413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914400" rtl="0" eaLnBrk="1" latinLnBrk="0" hangingPunct="1">
        <a:lnSpc>
          <a:spcPct val="100000"/>
        </a:lnSpc>
        <a:spcBef>
          <a:spcPct val="0"/>
        </a:spcBef>
        <a:buNone/>
        <a:defRPr sz="3200" b="1" i="0" kern="1200">
          <a:solidFill>
            <a:srgbClr val="4D4E4D"/>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1"/>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bg1">
            <a:lumMod val="65000"/>
          </a:schemeClr>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accent2"/>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864">
          <p15:clr>
            <a:srgbClr val="F26B43"/>
          </p15:clr>
        </p15:guide>
        <p15:guide id="4" orient="horz" pos="1056">
          <p15:clr>
            <a:srgbClr val="F26B43"/>
          </p15:clr>
        </p15:guide>
        <p15:guide id="5" pos="6168">
          <p15:clr>
            <a:srgbClr val="F26B43"/>
          </p15:clr>
        </p15:guide>
        <p15:guide id="6" pos="607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BC1509-97F9-9AC9-3004-0444397C1F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283713C-9A88-4E7F-B7F0-88A5DDA067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762F71-44E5-6941-7F1B-4DA15FB3D9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607845-940D-AF42-90E6-0A3F0004BE78}" type="datetimeFigureOut">
              <a:rPr lang="en-US" smtClean="0"/>
              <a:t>11/28/23</a:t>
            </a:fld>
            <a:endParaRPr lang="en-US"/>
          </a:p>
        </p:txBody>
      </p:sp>
      <p:sp>
        <p:nvSpPr>
          <p:cNvPr id="5" name="Footer Placeholder 4">
            <a:extLst>
              <a:ext uri="{FF2B5EF4-FFF2-40B4-BE49-F238E27FC236}">
                <a16:creationId xmlns:a16="http://schemas.microsoft.com/office/drawing/2014/main" id="{2D5F44EC-2508-285C-261A-6C6D471B16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8461F35-DC72-C444-9401-DB6D2361974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3C78B3-0045-9547-874D-082F52276EB6}" type="slidenum">
              <a:rPr lang="en-US" smtClean="0"/>
              <a:t>‹#›</a:t>
            </a:fld>
            <a:endParaRPr lang="en-US"/>
          </a:p>
        </p:txBody>
      </p:sp>
    </p:spTree>
    <p:extLst>
      <p:ext uri="{BB962C8B-B14F-4D97-AF65-F5344CB8AC3E}">
        <p14:creationId xmlns:p14="http://schemas.microsoft.com/office/powerpoint/2010/main" val="212769873"/>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r>
              <a:rPr lang="en-US"/>
              <a:t>Cahling L et al. Br J Psych Bulletin. 2017; 1-6. LAT: long-acting treatment</a:t>
            </a:r>
          </a:p>
        </p:txBody>
      </p:sp>
      <p:sp>
        <p:nvSpPr>
          <p:cNvPr id="7" name="Rectangle 6">
            <a:extLst>
              <a:ext uri="{FF2B5EF4-FFF2-40B4-BE49-F238E27FC236}">
                <a16:creationId xmlns:a16="http://schemas.microsoft.com/office/drawing/2014/main" id="{28BAFC7C-C4EC-4B09-AB0B-7ABA6DA3C09F}"/>
              </a:ext>
            </a:extLst>
          </p:cNvPr>
          <p:cNvSpPr/>
          <p:nvPr/>
        </p:nvSpPr>
        <p:spPr>
          <a:xfrm>
            <a:off x="0" y="0"/>
            <a:ext cx="12192000" cy="106681"/>
          </a:xfrm>
          <a:prstGeom prst="rect">
            <a:avLst/>
          </a:prstGeom>
          <a:gradFill>
            <a:gsLst>
              <a:gs pos="0">
                <a:srgbClr val="898CAD"/>
              </a:gs>
              <a:gs pos="100000">
                <a:srgbClr val="1C246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17120231"/>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Lst>
  <p:hf sldNum="0" hdr="0" dt="0"/>
  <p:txStyles>
    <p:titleStyle>
      <a:lvl1pPr algn="l" defTabSz="914400" rtl="0" eaLnBrk="1" latinLnBrk="0" hangingPunct="1">
        <a:lnSpc>
          <a:spcPct val="100000"/>
        </a:lnSpc>
        <a:spcBef>
          <a:spcPct val="0"/>
        </a:spcBef>
        <a:buNone/>
        <a:defRPr sz="3200" b="1" i="0" kern="1200">
          <a:solidFill>
            <a:srgbClr val="4D4E4D"/>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1"/>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bg1">
            <a:lumMod val="65000"/>
          </a:schemeClr>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accent2"/>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864">
          <p15:clr>
            <a:srgbClr val="F26B43"/>
          </p15:clr>
        </p15:guide>
        <p15:guide id="4" orient="horz" pos="1056">
          <p15:clr>
            <a:srgbClr val="F26B43"/>
          </p15:clr>
        </p15:guide>
        <p15:guide id="5" pos="6168">
          <p15:clr>
            <a:srgbClr val="F26B43"/>
          </p15:clr>
        </p15:guide>
        <p15:guide id="6" pos="6072">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8" Type="http://schemas.openxmlformats.org/officeDocument/2006/relationships/hyperlink" Target="http://www.mededotg.com/" TargetMode="External"/><Relationship Id="rId3" Type="http://schemas.openxmlformats.org/officeDocument/2006/relationships/image" Target="../media/image12.png"/><Relationship Id="rId7" Type="http://schemas.openxmlformats.org/officeDocument/2006/relationships/hyperlink" Target="http://www.mededonthego.com/" TargetMode="External"/><Relationship Id="rId2" Type="http://schemas.openxmlformats.org/officeDocument/2006/relationships/notesSlide" Target="../notesSlides/notesSlide8.xml"/><Relationship Id="rId1" Type="http://schemas.openxmlformats.org/officeDocument/2006/relationships/slideLayout" Target="../slideLayouts/slideLayout23.xml"/><Relationship Id="rId6" Type="http://schemas.openxmlformats.org/officeDocument/2006/relationships/image" Target="../media/image15.svg"/><Relationship Id="rId5" Type="http://schemas.openxmlformats.org/officeDocument/2006/relationships/image" Target="../media/image14.png"/><Relationship Id="rId10" Type="http://schemas.openxmlformats.org/officeDocument/2006/relationships/image" Target="../media/image17.svg"/><Relationship Id="rId4" Type="http://schemas.openxmlformats.org/officeDocument/2006/relationships/image" Target="../media/image13.svg"/><Relationship Id="rId9" Type="http://schemas.openxmlformats.org/officeDocument/2006/relationships/image" Target="../media/image16.png"/></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https://www.mededonthego.com/Video/program/1078" TargetMode="External"/><Relationship Id="rId7" Type="http://schemas.openxmlformats.org/officeDocument/2006/relationships/image" Target="../media/image4.svg"/><Relationship Id="rId2" Type="http://schemas.openxmlformats.org/officeDocument/2006/relationships/notesSlide" Target="../notesSlides/notesSlide1.xml"/><Relationship Id="rId1" Type="http://schemas.openxmlformats.org/officeDocument/2006/relationships/slideLayout" Target="../slideLayouts/slideLayout23.xml"/><Relationship Id="rId6" Type="http://schemas.openxmlformats.org/officeDocument/2006/relationships/image" Target="../media/image3.png"/><Relationship Id="rId11" Type="http://schemas.openxmlformats.org/officeDocument/2006/relationships/image" Target="../media/image8.svg"/><Relationship Id="rId5" Type="http://schemas.openxmlformats.org/officeDocument/2006/relationships/hyperlink" Target="mailto:support@MedEdOTG.com" TargetMode="External"/><Relationship Id="rId10" Type="http://schemas.openxmlformats.org/officeDocument/2006/relationships/image" Target="../media/image7.png"/><Relationship Id="rId4" Type="http://schemas.openxmlformats.org/officeDocument/2006/relationships/hyperlink" Target="http://www.mededonthego.com/" TargetMode="External"/><Relationship Id="rId9" Type="http://schemas.openxmlformats.org/officeDocument/2006/relationships/image" Target="../media/image6.sv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C7C7BEB-E6AB-C743-0750-9D526E735C81}"/>
              </a:ext>
            </a:extLst>
          </p:cNvPr>
          <p:cNvSpPr>
            <a:spLocks noGrp="1"/>
          </p:cNvSpPr>
          <p:nvPr>
            <p:ph type="title"/>
          </p:nvPr>
        </p:nvSpPr>
        <p:spPr>
          <a:xfrm>
            <a:off x="609601" y="1709738"/>
            <a:ext cx="10515600" cy="2852737"/>
          </a:xfrm>
        </p:spPr>
        <p:txBody>
          <a:bodyPr>
            <a:normAutofit/>
          </a:bodyPr>
          <a:lstStyle/>
          <a:p>
            <a:r>
              <a:rPr lang="en-US" sz="4000" dirty="0"/>
              <a:t>Who’s on First: Accurate Recognition of Schizophrenia Candidates That Would Benefit From LAI Antipsychotic Therapy</a:t>
            </a:r>
          </a:p>
        </p:txBody>
      </p:sp>
      <p:sp>
        <p:nvSpPr>
          <p:cNvPr id="2" name="Text Placeholder 1">
            <a:extLst>
              <a:ext uri="{FF2B5EF4-FFF2-40B4-BE49-F238E27FC236}">
                <a16:creationId xmlns:a16="http://schemas.microsoft.com/office/drawing/2014/main" id="{7888726C-5F26-D540-B544-59864FD73AC2}"/>
              </a:ext>
            </a:extLst>
          </p:cNvPr>
          <p:cNvSpPr>
            <a:spLocks noGrp="1"/>
          </p:cNvSpPr>
          <p:nvPr>
            <p:ph type="body" idx="1"/>
          </p:nvPr>
        </p:nvSpPr>
        <p:spPr>
          <a:xfrm>
            <a:off x="609600" y="4589463"/>
            <a:ext cx="10515600" cy="1615394"/>
          </a:xfrm>
        </p:spPr>
        <p:txBody>
          <a:bodyPr>
            <a:normAutofit/>
          </a:bodyPr>
          <a:lstStyle/>
          <a:p>
            <a:r>
              <a:rPr lang="en-US" dirty="0"/>
              <a:t>Leslie </a:t>
            </a:r>
            <a:r>
              <a:rPr lang="en-US" dirty="0" err="1"/>
              <a:t>Citrome</a:t>
            </a:r>
            <a:r>
              <a:rPr lang="en-US" dirty="0"/>
              <a:t>, MD, MPH</a:t>
            </a:r>
          </a:p>
          <a:p>
            <a:r>
              <a:rPr lang="en-US" dirty="0"/>
              <a:t>Clinical Professor of Psychiatry and Behavioral Sciences</a:t>
            </a:r>
          </a:p>
          <a:p>
            <a:r>
              <a:rPr lang="en-US" dirty="0"/>
              <a:t>New York Medical College</a:t>
            </a:r>
          </a:p>
          <a:p>
            <a:r>
              <a:rPr lang="en-US" dirty="0"/>
              <a:t>Valhalla, NY </a:t>
            </a:r>
          </a:p>
        </p:txBody>
      </p:sp>
    </p:spTree>
    <p:extLst>
      <p:ext uri="{BB962C8B-B14F-4D97-AF65-F5344CB8AC3E}">
        <p14:creationId xmlns:p14="http://schemas.microsoft.com/office/powerpoint/2010/main" val="41180590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5" name="Title 4"/>
          <p:cNvSpPr>
            <a:spLocks noGrp="1"/>
          </p:cNvSpPr>
          <p:nvPr>
            <p:ph type="title"/>
          </p:nvPr>
        </p:nvSpPr>
        <p:spPr>
          <a:xfrm>
            <a:off x="609600" y="200025"/>
            <a:ext cx="10744200" cy="1808766"/>
          </a:xfrm>
        </p:spPr>
        <p:txBody>
          <a:bodyPr>
            <a:normAutofit/>
          </a:bodyPr>
          <a:lstStyle/>
          <a:p>
            <a:r>
              <a:rPr lang="en-US" altLang="en-US" dirty="0"/>
              <a:t>Real-World Observation: LAIs Lower Risk of Rehospitalization After </a:t>
            </a:r>
            <a:r>
              <a:rPr lang="en-US" altLang="en-US" u="sng" dirty="0"/>
              <a:t>First</a:t>
            </a:r>
            <a:r>
              <a:rPr lang="en-US" altLang="en-US" dirty="0"/>
              <a:t> Hospitalization for Schizophrenia</a:t>
            </a:r>
          </a:p>
        </p:txBody>
      </p:sp>
      <p:sp>
        <p:nvSpPr>
          <p:cNvPr id="7" name="Content Placeholder 6">
            <a:extLst>
              <a:ext uri="{FF2B5EF4-FFF2-40B4-BE49-F238E27FC236}">
                <a16:creationId xmlns:a16="http://schemas.microsoft.com/office/drawing/2014/main" id="{F0597544-05AF-DCE2-9858-D671DD924037}"/>
              </a:ext>
            </a:extLst>
          </p:cNvPr>
          <p:cNvSpPr>
            <a:spLocks noGrp="1"/>
          </p:cNvSpPr>
          <p:nvPr>
            <p:ph idx="1"/>
          </p:nvPr>
        </p:nvSpPr>
        <p:spPr>
          <a:xfrm>
            <a:off x="609600" y="2030210"/>
            <a:ext cx="10744200" cy="1504891"/>
          </a:xfrm>
        </p:spPr>
        <p:txBody>
          <a:bodyPr>
            <a:normAutofit/>
          </a:bodyPr>
          <a:lstStyle/>
          <a:p>
            <a:pPr marL="0" indent="0">
              <a:buNone/>
            </a:pPr>
            <a:r>
              <a:rPr lang="en-US" sz="2400" b="1" i="1" dirty="0">
                <a:solidFill>
                  <a:schemeClr val="accent2"/>
                </a:solidFill>
                <a:latin typeface="Arial" panose="020B0604020202020204" pitchFamily="34" charset="0"/>
                <a:cs typeface="Arial" panose="020B0604020202020204" pitchFamily="34" charset="0"/>
              </a:rPr>
              <a:t>Nationwide cohort of 2,588 consecutive patients hospitalized for the first time with a diagnosis of schizophrenia</a:t>
            </a:r>
          </a:p>
          <a:p>
            <a:pPr marL="0" indent="0">
              <a:buNone/>
            </a:pPr>
            <a:r>
              <a:rPr lang="en-US" sz="2400" dirty="0">
                <a:latin typeface="Arial" panose="020B0604020202020204" pitchFamily="34" charset="0"/>
                <a:cs typeface="Arial" panose="020B0604020202020204" pitchFamily="34" charset="0"/>
              </a:rPr>
              <a:t>Any depot injection compared with equivalent oral formulation</a:t>
            </a:r>
          </a:p>
        </p:txBody>
      </p:sp>
      <p:graphicFrame>
        <p:nvGraphicFramePr>
          <p:cNvPr id="9" name="Table 8">
            <a:extLst>
              <a:ext uri="{FF2B5EF4-FFF2-40B4-BE49-F238E27FC236}">
                <a16:creationId xmlns:a16="http://schemas.microsoft.com/office/drawing/2014/main" id="{A73078D3-A1CF-8F04-6423-57CFA664F56F}"/>
              </a:ext>
            </a:extLst>
          </p:cNvPr>
          <p:cNvGraphicFramePr>
            <a:graphicFrameLocks noGrp="1"/>
          </p:cNvGraphicFramePr>
          <p:nvPr>
            <p:extLst>
              <p:ext uri="{D42A27DB-BD31-4B8C-83A1-F6EECF244321}">
                <p14:modId xmlns:p14="http://schemas.microsoft.com/office/powerpoint/2010/main" val="1713910134"/>
              </p:ext>
            </p:extLst>
          </p:nvPr>
        </p:nvGraphicFramePr>
        <p:xfrm>
          <a:off x="609599" y="3984578"/>
          <a:ext cx="10744200" cy="1690923"/>
        </p:xfrm>
        <a:graphic>
          <a:graphicData uri="http://schemas.openxmlformats.org/drawingml/2006/table">
            <a:tbl>
              <a:tblPr firstRow="1" bandRow="1">
                <a:tableStyleId>{5C22544A-7EE6-4342-B048-85BDC9FD1C3A}</a:tableStyleId>
              </a:tblPr>
              <a:tblGrid>
                <a:gridCol w="3581400">
                  <a:extLst>
                    <a:ext uri="{9D8B030D-6E8A-4147-A177-3AD203B41FA5}">
                      <a16:colId xmlns:a16="http://schemas.microsoft.com/office/drawing/2014/main" val="1464650288"/>
                    </a:ext>
                  </a:extLst>
                </a:gridCol>
                <a:gridCol w="3581400">
                  <a:extLst>
                    <a:ext uri="{9D8B030D-6E8A-4147-A177-3AD203B41FA5}">
                      <a16:colId xmlns:a16="http://schemas.microsoft.com/office/drawing/2014/main" val="2111888630"/>
                    </a:ext>
                  </a:extLst>
                </a:gridCol>
                <a:gridCol w="3581400">
                  <a:extLst>
                    <a:ext uri="{9D8B030D-6E8A-4147-A177-3AD203B41FA5}">
                      <a16:colId xmlns:a16="http://schemas.microsoft.com/office/drawing/2014/main" val="2316299863"/>
                    </a:ext>
                  </a:extLst>
                </a:gridCol>
              </a:tblGrid>
              <a:tr h="563641">
                <a:tc gridSpan="3">
                  <a:txBody>
                    <a:bodyPr/>
                    <a:lstStyle/>
                    <a:p>
                      <a:pPr algn="ctr"/>
                      <a:r>
                        <a:rPr lang="en-US" dirty="0"/>
                        <a:t>Rehospitalization</a:t>
                      </a:r>
                    </a:p>
                  </a:txBody>
                  <a:tcPr anchor="ctr"/>
                </a:tc>
                <a:tc hMerge="1">
                  <a:txBody>
                    <a:bodyPr/>
                    <a:lstStyle/>
                    <a:p>
                      <a:r>
                        <a:rPr lang="en-US" dirty="0"/>
                        <a:t>Rehospitalization</a:t>
                      </a:r>
                    </a:p>
                  </a:txBody>
                  <a:tcPr anchor="ctr"/>
                </a:tc>
                <a:tc hMerge="1">
                  <a:txBody>
                    <a:bodyPr/>
                    <a:lstStyle/>
                    <a:p>
                      <a:endParaRPr lang="en-US" dirty="0"/>
                    </a:p>
                  </a:txBody>
                  <a:tcPr anchor="ctr"/>
                </a:tc>
                <a:extLst>
                  <a:ext uri="{0D108BD9-81ED-4DB2-BD59-A6C34878D82A}">
                    <a16:rowId xmlns:a16="http://schemas.microsoft.com/office/drawing/2014/main" val="1964179935"/>
                  </a:ext>
                </a:extLst>
              </a:tr>
              <a:tr h="563641">
                <a:tc>
                  <a:txBody>
                    <a:bodyPr/>
                    <a:lstStyle/>
                    <a:p>
                      <a:pPr algn="ctr"/>
                      <a:r>
                        <a:rPr lang="en-US" dirty="0"/>
                        <a:t>Adjusted Hazard Ratio</a:t>
                      </a:r>
                    </a:p>
                  </a:txBody>
                  <a:tcPr anchor="ctr"/>
                </a:tc>
                <a:tc>
                  <a:txBody>
                    <a:bodyPr/>
                    <a:lstStyle/>
                    <a:p>
                      <a:pPr algn="ctr"/>
                      <a:r>
                        <a:rPr lang="en-US" dirty="0"/>
                        <a:t>95% CI</a:t>
                      </a:r>
                    </a:p>
                  </a:txBody>
                  <a:tcPr anchor="ctr"/>
                </a:tc>
                <a:tc>
                  <a:txBody>
                    <a:bodyPr/>
                    <a:lstStyle/>
                    <a:p>
                      <a:pPr algn="ctr"/>
                      <a:r>
                        <a:rPr lang="en-US" dirty="0"/>
                        <a:t>p</a:t>
                      </a:r>
                    </a:p>
                  </a:txBody>
                  <a:tcPr anchor="ctr"/>
                </a:tc>
                <a:extLst>
                  <a:ext uri="{0D108BD9-81ED-4DB2-BD59-A6C34878D82A}">
                    <a16:rowId xmlns:a16="http://schemas.microsoft.com/office/drawing/2014/main" val="32796872"/>
                  </a:ext>
                </a:extLst>
              </a:tr>
              <a:tr h="563641">
                <a:tc>
                  <a:txBody>
                    <a:bodyPr/>
                    <a:lstStyle/>
                    <a:p>
                      <a:pPr algn="ctr"/>
                      <a:r>
                        <a:rPr lang="en-US" dirty="0"/>
                        <a:t>0.36</a:t>
                      </a:r>
                    </a:p>
                  </a:txBody>
                  <a:tcPr anchor="ctr"/>
                </a:tc>
                <a:tc>
                  <a:txBody>
                    <a:bodyPr/>
                    <a:lstStyle/>
                    <a:p>
                      <a:pPr algn="ctr"/>
                      <a:r>
                        <a:rPr lang="en-US" dirty="0"/>
                        <a:t>0.17 - 0.75</a:t>
                      </a:r>
                    </a:p>
                  </a:txBody>
                  <a:tcPr anchor="ctr"/>
                </a:tc>
                <a:tc>
                  <a:txBody>
                    <a:bodyPr/>
                    <a:lstStyle/>
                    <a:p>
                      <a:pPr algn="ctr"/>
                      <a:r>
                        <a:rPr lang="en-US" dirty="0"/>
                        <a:t>0.007</a:t>
                      </a:r>
                    </a:p>
                  </a:txBody>
                  <a:tcPr anchor="ctr"/>
                </a:tc>
                <a:extLst>
                  <a:ext uri="{0D108BD9-81ED-4DB2-BD59-A6C34878D82A}">
                    <a16:rowId xmlns:a16="http://schemas.microsoft.com/office/drawing/2014/main" val="3802106456"/>
                  </a:ext>
                </a:extLst>
              </a:tr>
            </a:tbl>
          </a:graphicData>
        </a:graphic>
      </p:graphicFrame>
      <p:sp>
        <p:nvSpPr>
          <p:cNvPr id="14" name="Footer Placeholder 13">
            <a:extLst>
              <a:ext uri="{FF2B5EF4-FFF2-40B4-BE49-F238E27FC236}">
                <a16:creationId xmlns:a16="http://schemas.microsoft.com/office/drawing/2014/main" id="{F2E4E945-3D46-75DA-FB2C-A1BC2B490C66}"/>
              </a:ext>
            </a:extLst>
          </p:cNvPr>
          <p:cNvSpPr>
            <a:spLocks noGrp="1"/>
          </p:cNvSpPr>
          <p:nvPr>
            <p:ph type="ftr" sz="quarter" idx="3"/>
          </p:nvPr>
        </p:nvSpPr>
        <p:spPr/>
        <p:txBody>
          <a:bodyPr/>
          <a:lstStyle/>
          <a:p>
            <a:r>
              <a:rPr lang="en-US" dirty="0" err="1"/>
              <a:t>Tiihonen</a:t>
            </a:r>
            <a:r>
              <a:rPr lang="en-US" dirty="0"/>
              <a:t> J, et al. </a:t>
            </a:r>
            <a:r>
              <a:rPr lang="en-US" i="1" dirty="0"/>
              <a:t>Am J Psychiatry</a:t>
            </a:r>
            <a:r>
              <a:rPr lang="en-US" dirty="0"/>
              <a:t>. 2011;168:603-9.</a:t>
            </a:r>
          </a:p>
        </p:txBody>
      </p:sp>
      <p:sp>
        <p:nvSpPr>
          <p:cNvPr id="15" name="Oval 14">
            <a:extLst>
              <a:ext uri="{FF2B5EF4-FFF2-40B4-BE49-F238E27FC236}">
                <a16:creationId xmlns:a16="http://schemas.microsoft.com/office/drawing/2014/main" id="{AB700950-FAF9-0827-E7D2-4A4D2FAC5BC8}"/>
              </a:ext>
            </a:extLst>
          </p:cNvPr>
          <p:cNvSpPr/>
          <p:nvPr/>
        </p:nvSpPr>
        <p:spPr>
          <a:xfrm>
            <a:off x="1959082" y="5043498"/>
            <a:ext cx="931302" cy="670242"/>
          </a:xfrm>
          <a:prstGeom prst="ellipse">
            <a:avLst/>
          </a:prstGeom>
          <a:noFill/>
          <a:ln w="47625">
            <a:solidFill>
              <a:srgbClr val="C0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solidFill>
            </a:endParaRPr>
          </a:p>
        </p:txBody>
      </p:sp>
    </p:spTree>
    <p:extLst>
      <p:ext uri="{BB962C8B-B14F-4D97-AF65-F5344CB8AC3E}">
        <p14:creationId xmlns:p14="http://schemas.microsoft.com/office/powerpoint/2010/main" val="27843796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5" name="Title 4"/>
          <p:cNvSpPr>
            <a:spLocks noGrp="1"/>
          </p:cNvSpPr>
          <p:nvPr>
            <p:ph type="title"/>
          </p:nvPr>
        </p:nvSpPr>
        <p:spPr>
          <a:xfrm>
            <a:off x="609600" y="199505"/>
            <a:ext cx="10744200" cy="1185577"/>
          </a:xfrm>
        </p:spPr>
        <p:txBody>
          <a:bodyPr>
            <a:normAutofit/>
          </a:bodyPr>
          <a:lstStyle/>
          <a:p>
            <a:r>
              <a:rPr lang="en-US" dirty="0"/>
              <a:t>Prospective Clinical Trial: LAIs Improved Survival Time Until Relapse in </a:t>
            </a:r>
            <a:r>
              <a:rPr lang="en-US" u="sng" dirty="0"/>
              <a:t>Early-Phase</a:t>
            </a:r>
            <a:r>
              <a:rPr lang="en-US" dirty="0"/>
              <a:t> Treatment</a:t>
            </a:r>
            <a:endParaRPr lang="en-US" altLang="en-US" dirty="0"/>
          </a:p>
        </p:txBody>
      </p:sp>
      <p:sp>
        <p:nvSpPr>
          <p:cNvPr id="14" name="Content Placeholder 11">
            <a:extLst>
              <a:ext uri="{FF2B5EF4-FFF2-40B4-BE49-F238E27FC236}">
                <a16:creationId xmlns:a16="http://schemas.microsoft.com/office/drawing/2014/main" id="{C1FAA50C-E477-4B73-0453-DBC4D9B5AD7A}"/>
              </a:ext>
            </a:extLst>
          </p:cNvPr>
          <p:cNvSpPr txBox="1">
            <a:spLocks/>
          </p:cNvSpPr>
          <p:nvPr/>
        </p:nvSpPr>
        <p:spPr>
          <a:xfrm>
            <a:off x="609600" y="1563112"/>
            <a:ext cx="4367395" cy="1865889"/>
          </a:xfrm>
          <a:prstGeom prst="rect">
            <a:avLst/>
          </a:prstGeom>
        </p:spPr>
        <p:txBody>
          <a:bodyPr anchor="ctr">
            <a:normAutofit/>
          </a:bodyPr>
          <a:lstStyle>
            <a:lvl1pPr marL="342900" indent="-342900" algn="l" defTabSz="457200" rtl="0" eaLnBrk="1" latinLnBrk="0" hangingPunct="1">
              <a:lnSpc>
                <a:spcPct val="85000"/>
              </a:lnSpc>
              <a:spcBef>
                <a:spcPct val="20000"/>
              </a:spcBef>
              <a:buFont typeface="Arial"/>
              <a:buChar char="•"/>
              <a:defRPr sz="2400" kern="1200">
                <a:solidFill>
                  <a:schemeClr val="tx1"/>
                </a:solidFill>
                <a:latin typeface="+mn-lt"/>
                <a:ea typeface="+mn-ea"/>
                <a:cs typeface="+mn-cs"/>
              </a:defRPr>
            </a:lvl1pPr>
            <a:lvl2pPr marL="742950" indent="-285750" algn="l" defTabSz="457200" rtl="0" eaLnBrk="1" latinLnBrk="0" hangingPunct="1">
              <a:lnSpc>
                <a:spcPct val="85000"/>
              </a:lnSpc>
              <a:spcBef>
                <a:spcPct val="20000"/>
              </a:spcBef>
              <a:buFont typeface="Arial"/>
              <a:buChar char="–"/>
              <a:defRPr sz="2200" kern="1200">
                <a:solidFill>
                  <a:schemeClr val="tx1"/>
                </a:solidFill>
                <a:latin typeface="+mn-lt"/>
                <a:ea typeface="+mn-ea"/>
                <a:cs typeface="+mn-cs"/>
              </a:defRPr>
            </a:lvl2pPr>
            <a:lvl3pPr marL="1143000" indent="-228600" algn="l" defTabSz="457200" rtl="0" eaLnBrk="1" latinLnBrk="0" hangingPunct="1">
              <a:lnSpc>
                <a:spcPct val="85000"/>
              </a:lnSpc>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lnSpc>
                <a:spcPct val="85000"/>
              </a:lnSpc>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lnSpc>
                <a:spcPct val="85000"/>
              </a:lnSpc>
              <a:spcBef>
                <a:spcPct val="20000"/>
              </a:spcBef>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100000"/>
              </a:lnSpc>
              <a:spcBef>
                <a:spcPts val="1200"/>
              </a:spcBef>
              <a:buClr>
                <a:schemeClr val="accent2"/>
              </a:buClr>
              <a:buNone/>
            </a:pPr>
            <a:r>
              <a:rPr lang="en-US" sz="1800" b="1" dirty="0"/>
              <a:t>A 12-month prospective study compared 83 patients with early schizophrenia randomly assigned to LAI or oral antipsychotics after a 3-week oral stabilization phase</a:t>
            </a:r>
          </a:p>
        </p:txBody>
      </p:sp>
      <p:sp>
        <p:nvSpPr>
          <p:cNvPr id="15" name="Content Placeholder 3">
            <a:extLst>
              <a:ext uri="{FF2B5EF4-FFF2-40B4-BE49-F238E27FC236}">
                <a16:creationId xmlns:a16="http://schemas.microsoft.com/office/drawing/2014/main" id="{866247B9-E9FA-5CE2-19CB-8D1F79B80A16}"/>
              </a:ext>
            </a:extLst>
          </p:cNvPr>
          <p:cNvSpPr txBox="1">
            <a:spLocks/>
          </p:cNvSpPr>
          <p:nvPr/>
        </p:nvSpPr>
        <p:spPr>
          <a:xfrm>
            <a:off x="609600" y="3476011"/>
            <a:ext cx="4367396" cy="1375160"/>
          </a:xfrm>
          <a:prstGeom prst="roundRect">
            <a:avLst>
              <a:gd name="adj" fmla="val 7371"/>
            </a:avLst>
          </a:prstGeom>
          <a:solidFill>
            <a:schemeClr val="bg1">
              <a:lumMod val="75000"/>
              <a:alpha val="26000"/>
            </a:schemeClr>
          </a:solidFill>
        </p:spPr>
        <p:txBody>
          <a:bodyPr vert="horz" wrap="square" lIns="274320" tIns="45720" rIns="274320" bIns="45720" rtlCol="0" anchor="ctr">
            <a:noAutofit/>
          </a:bodyPr>
          <a:lstStyle>
            <a:defPPr>
              <a:defRPr lang="en-US"/>
            </a:defPPr>
            <a:lvl1pPr indent="0" algn="ctr">
              <a:lnSpc>
                <a:spcPts val="2320"/>
              </a:lnSpc>
              <a:spcBef>
                <a:spcPts val="1000"/>
              </a:spcBef>
              <a:buFont typeface="Arial" panose="020B0604020202020204" pitchFamily="34" charset="0"/>
              <a:buNone/>
              <a:tabLst/>
              <a:defRPr sz="1500" b="1">
                <a:latin typeface="Corbel" panose="020B0503020204020204" pitchFamily="34" charset="0"/>
                <a:ea typeface="Corbel" panose="020B0503020204020204" pitchFamily="34" charset="0"/>
                <a:cs typeface="Corbel" panose="020B0503020204020204" pitchFamily="34" charset="0"/>
              </a:defRPr>
            </a:lvl1pPr>
            <a:lvl2pPr marL="228600" indent="-228600">
              <a:lnSpc>
                <a:spcPct val="90000"/>
              </a:lnSpc>
              <a:spcBef>
                <a:spcPts val="500"/>
              </a:spcBef>
              <a:buFont typeface="Arial" panose="020B0604020202020204" pitchFamily="34" charset="0"/>
              <a:buChar char="•"/>
              <a:defRPr sz="2000"/>
            </a:lvl2pPr>
            <a:lvl3pPr marL="228600" indent="-228600">
              <a:lnSpc>
                <a:spcPct val="90000"/>
              </a:lnSpc>
              <a:spcBef>
                <a:spcPts val="500"/>
              </a:spcBef>
              <a:buFont typeface="Arial" panose="020B0604020202020204" pitchFamily="34" charset="0"/>
              <a:buChar char="•"/>
            </a:lvl3pPr>
            <a:lvl4pPr marL="228600" indent="-228600">
              <a:lnSpc>
                <a:spcPct val="90000"/>
              </a:lnSpc>
              <a:spcBef>
                <a:spcPts val="500"/>
              </a:spcBef>
              <a:buFont typeface="Arial" panose="020B0604020202020204" pitchFamily="34" charset="0"/>
              <a:buChar char="•"/>
              <a:defRPr sz="1600"/>
            </a:lvl4pPr>
            <a:lvl5pPr marL="228600" indent="-228600">
              <a:lnSpc>
                <a:spcPct val="90000"/>
              </a:lnSpc>
              <a:spcBef>
                <a:spcPts val="500"/>
              </a:spcBef>
              <a:buFont typeface="Arial" panose="020B0604020202020204" pitchFamily="34" charset="0"/>
              <a:buChar char="•"/>
              <a:defRPr sz="16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nSpc>
                <a:spcPct val="100000"/>
              </a:lnSpc>
            </a:pPr>
            <a:r>
              <a:rPr lang="en-US" sz="1600" dirty="0">
                <a:latin typeface="+mn-lt"/>
              </a:rPr>
              <a:t>Fewer patients in the LAI group experienced a psychotic exacerbation and/or relapse </a:t>
            </a:r>
            <a:br>
              <a:rPr lang="en-US" sz="1600" dirty="0">
                <a:latin typeface="+mn-lt"/>
              </a:rPr>
            </a:br>
            <a:r>
              <a:rPr lang="en-US" sz="1600" dirty="0">
                <a:latin typeface="+mn-lt"/>
              </a:rPr>
              <a:t>versus the oral group</a:t>
            </a:r>
          </a:p>
        </p:txBody>
      </p:sp>
      <p:sp>
        <p:nvSpPr>
          <p:cNvPr id="16" name="Content Placeholder 3">
            <a:extLst>
              <a:ext uri="{FF2B5EF4-FFF2-40B4-BE49-F238E27FC236}">
                <a16:creationId xmlns:a16="http://schemas.microsoft.com/office/drawing/2014/main" id="{270FFB74-7B6B-3822-1885-BB07DF874B90}"/>
              </a:ext>
            </a:extLst>
          </p:cNvPr>
          <p:cNvSpPr txBox="1">
            <a:spLocks/>
          </p:cNvSpPr>
          <p:nvPr/>
        </p:nvSpPr>
        <p:spPr>
          <a:xfrm>
            <a:off x="609599" y="5029201"/>
            <a:ext cx="4367396" cy="910864"/>
          </a:xfrm>
          <a:prstGeom prst="roundRect">
            <a:avLst>
              <a:gd name="adj" fmla="val 9600"/>
            </a:avLst>
          </a:prstGeom>
          <a:solidFill>
            <a:schemeClr val="bg1">
              <a:lumMod val="75000"/>
              <a:alpha val="26000"/>
            </a:schemeClr>
          </a:solidFill>
        </p:spPr>
        <p:txBody>
          <a:bodyPr vert="horz" wrap="square" lIns="274320" tIns="45720" rIns="274320" bIns="45720" rtlCol="0" anchor="ctr">
            <a:noAutofit/>
          </a:bodyPr>
          <a:lstStyle>
            <a:defPPr>
              <a:defRPr lang="en-US"/>
            </a:defPPr>
            <a:lvl1pPr indent="0" algn="ctr">
              <a:lnSpc>
                <a:spcPts val="2320"/>
              </a:lnSpc>
              <a:spcBef>
                <a:spcPts val="1000"/>
              </a:spcBef>
              <a:buFont typeface="Arial" panose="020B0604020202020204" pitchFamily="34" charset="0"/>
              <a:buNone/>
              <a:tabLst/>
              <a:defRPr sz="1500" b="1">
                <a:latin typeface="Corbel" panose="020B0503020204020204" pitchFamily="34" charset="0"/>
                <a:ea typeface="Corbel" panose="020B0503020204020204" pitchFamily="34" charset="0"/>
                <a:cs typeface="Corbel" panose="020B0503020204020204" pitchFamily="34" charset="0"/>
              </a:defRPr>
            </a:lvl1pPr>
            <a:lvl2pPr marL="228600" indent="-228600">
              <a:lnSpc>
                <a:spcPct val="90000"/>
              </a:lnSpc>
              <a:spcBef>
                <a:spcPts val="500"/>
              </a:spcBef>
              <a:buFont typeface="Arial" panose="020B0604020202020204" pitchFamily="34" charset="0"/>
              <a:buChar char="•"/>
              <a:defRPr sz="2000"/>
            </a:lvl2pPr>
            <a:lvl3pPr marL="228600" indent="-228600">
              <a:lnSpc>
                <a:spcPct val="90000"/>
              </a:lnSpc>
              <a:spcBef>
                <a:spcPts val="500"/>
              </a:spcBef>
              <a:buFont typeface="Arial" panose="020B0604020202020204" pitchFamily="34" charset="0"/>
              <a:buChar char="•"/>
            </a:lvl3pPr>
            <a:lvl4pPr marL="228600" indent="-228600">
              <a:lnSpc>
                <a:spcPct val="90000"/>
              </a:lnSpc>
              <a:spcBef>
                <a:spcPts val="500"/>
              </a:spcBef>
              <a:buFont typeface="Arial" panose="020B0604020202020204" pitchFamily="34" charset="0"/>
              <a:buChar char="•"/>
              <a:defRPr sz="1600"/>
            </a:lvl4pPr>
            <a:lvl5pPr marL="228600" indent="-228600">
              <a:lnSpc>
                <a:spcPct val="90000"/>
              </a:lnSpc>
              <a:spcBef>
                <a:spcPts val="500"/>
              </a:spcBef>
              <a:buFont typeface="Arial" panose="020B0604020202020204" pitchFamily="34" charset="0"/>
              <a:buChar char="•"/>
              <a:defRPr sz="16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nSpc>
                <a:spcPct val="100000"/>
              </a:lnSpc>
            </a:pPr>
            <a:r>
              <a:rPr lang="en-US" sz="1600" dirty="0">
                <a:latin typeface="+mn-lt"/>
              </a:rPr>
              <a:t>Mean time to relapse was higher </a:t>
            </a:r>
            <a:br>
              <a:rPr lang="en-US" sz="1600" dirty="0">
                <a:latin typeface="+mn-lt"/>
              </a:rPr>
            </a:br>
            <a:r>
              <a:rPr lang="en-US" sz="1600" dirty="0">
                <a:latin typeface="+mn-lt"/>
              </a:rPr>
              <a:t>with LAI versus oral</a:t>
            </a:r>
          </a:p>
        </p:txBody>
      </p:sp>
      <p:sp>
        <p:nvSpPr>
          <p:cNvPr id="17" name="TextBox 16">
            <a:extLst>
              <a:ext uri="{FF2B5EF4-FFF2-40B4-BE49-F238E27FC236}">
                <a16:creationId xmlns:a16="http://schemas.microsoft.com/office/drawing/2014/main" id="{35BB0E07-BA58-DAD0-2830-B1739649BFD5}"/>
              </a:ext>
            </a:extLst>
          </p:cNvPr>
          <p:cNvSpPr txBox="1"/>
          <p:nvPr/>
        </p:nvSpPr>
        <p:spPr>
          <a:xfrm>
            <a:off x="6720560" y="3905441"/>
            <a:ext cx="4034119" cy="338554"/>
          </a:xfrm>
          <a:prstGeom prst="rect">
            <a:avLst/>
          </a:prstGeom>
          <a:noFill/>
        </p:spPr>
        <p:txBody>
          <a:bodyPr wrap="square">
            <a:spAutoFit/>
          </a:bodyPr>
          <a:lstStyle/>
          <a:p>
            <a:pPr algn="ctr">
              <a:defRPr/>
            </a:pPr>
            <a:r>
              <a:rPr lang="en-US" sz="1600" b="1">
                <a:solidFill>
                  <a:prstClr val="black"/>
                </a:solidFill>
                <a:latin typeface="+mj-lt"/>
              </a:rPr>
              <a:t>Mean Time to Relapse</a:t>
            </a:r>
          </a:p>
        </p:txBody>
      </p:sp>
      <p:sp>
        <p:nvSpPr>
          <p:cNvPr id="18" name="TextBox 17">
            <a:extLst>
              <a:ext uri="{FF2B5EF4-FFF2-40B4-BE49-F238E27FC236}">
                <a16:creationId xmlns:a16="http://schemas.microsoft.com/office/drawing/2014/main" id="{43A74088-873E-5C07-6544-FCD0FB4D654D}"/>
              </a:ext>
            </a:extLst>
          </p:cNvPr>
          <p:cNvSpPr txBox="1"/>
          <p:nvPr/>
        </p:nvSpPr>
        <p:spPr>
          <a:xfrm>
            <a:off x="6720560" y="1673312"/>
            <a:ext cx="4034119" cy="338554"/>
          </a:xfrm>
          <a:prstGeom prst="rect">
            <a:avLst/>
          </a:prstGeom>
          <a:noFill/>
        </p:spPr>
        <p:txBody>
          <a:bodyPr wrap="square">
            <a:spAutoFit/>
          </a:bodyPr>
          <a:lstStyle/>
          <a:p>
            <a:pPr algn="ctr">
              <a:defRPr/>
            </a:pPr>
            <a:r>
              <a:rPr lang="en-US" sz="1600" b="1">
                <a:solidFill>
                  <a:prstClr val="black"/>
                </a:solidFill>
                <a:latin typeface="+mj-lt"/>
              </a:rPr>
              <a:t>Exacerbation and/or Relapse</a:t>
            </a:r>
          </a:p>
        </p:txBody>
      </p:sp>
      <p:graphicFrame>
        <p:nvGraphicFramePr>
          <p:cNvPr id="19" name="Content Placeholder 7">
            <a:extLst>
              <a:ext uri="{FF2B5EF4-FFF2-40B4-BE49-F238E27FC236}">
                <a16:creationId xmlns:a16="http://schemas.microsoft.com/office/drawing/2014/main" id="{D9F4EBD8-0842-F1CB-5DA8-7CC000E63847}"/>
              </a:ext>
            </a:extLst>
          </p:cNvPr>
          <p:cNvGraphicFramePr>
            <a:graphicFrameLocks/>
          </p:cNvGraphicFramePr>
          <p:nvPr>
            <p:extLst>
              <p:ext uri="{D42A27DB-BD31-4B8C-83A1-F6EECF244321}">
                <p14:modId xmlns:p14="http://schemas.microsoft.com/office/powerpoint/2010/main" val="1618142394"/>
              </p:ext>
            </p:extLst>
          </p:nvPr>
        </p:nvGraphicFramePr>
        <p:xfrm>
          <a:off x="5656557" y="1697065"/>
          <a:ext cx="5925843" cy="249267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0" name="Content Placeholder 20">
            <a:extLst>
              <a:ext uri="{FF2B5EF4-FFF2-40B4-BE49-F238E27FC236}">
                <a16:creationId xmlns:a16="http://schemas.microsoft.com/office/drawing/2014/main" id="{A73C00C5-830E-003C-F1F6-6B6A3AB654F3}"/>
              </a:ext>
            </a:extLst>
          </p:cNvPr>
          <p:cNvGraphicFramePr>
            <a:graphicFrameLocks/>
          </p:cNvGraphicFramePr>
          <p:nvPr>
            <p:extLst>
              <p:ext uri="{D42A27DB-BD31-4B8C-83A1-F6EECF244321}">
                <p14:modId xmlns:p14="http://schemas.microsoft.com/office/powerpoint/2010/main" val="2069269130"/>
              </p:ext>
            </p:extLst>
          </p:nvPr>
        </p:nvGraphicFramePr>
        <p:xfrm>
          <a:off x="5656059" y="4453487"/>
          <a:ext cx="5929407" cy="1855853"/>
        </p:xfrm>
        <a:graphic>
          <a:graphicData uri="http://schemas.openxmlformats.org/drawingml/2006/chart">
            <c:chart xmlns:c="http://schemas.openxmlformats.org/drawingml/2006/chart" xmlns:r="http://schemas.openxmlformats.org/officeDocument/2006/relationships" r:id="rId4"/>
          </a:graphicData>
        </a:graphic>
      </p:graphicFrame>
      <p:sp>
        <p:nvSpPr>
          <p:cNvPr id="7" name="Footer Placeholder 6">
            <a:extLst>
              <a:ext uri="{FF2B5EF4-FFF2-40B4-BE49-F238E27FC236}">
                <a16:creationId xmlns:a16="http://schemas.microsoft.com/office/drawing/2014/main" id="{94C0E300-6A56-1345-B1DA-E33B0D23581F}"/>
              </a:ext>
            </a:extLst>
          </p:cNvPr>
          <p:cNvSpPr>
            <a:spLocks noGrp="1"/>
          </p:cNvSpPr>
          <p:nvPr>
            <p:ph type="ftr" sz="quarter" idx="3"/>
          </p:nvPr>
        </p:nvSpPr>
        <p:spPr/>
        <p:txBody>
          <a:bodyPr/>
          <a:lstStyle/>
          <a:p>
            <a:r>
              <a:rPr lang="en-US" dirty="0" err="1"/>
              <a:t>Subotnik</a:t>
            </a:r>
            <a:r>
              <a:rPr lang="en-US" dirty="0"/>
              <a:t> KL, et al. </a:t>
            </a:r>
            <a:r>
              <a:rPr lang="en-US" i="1" dirty="0"/>
              <a:t>JAMA Psychiatry</a:t>
            </a:r>
            <a:r>
              <a:rPr lang="en-US" dirty="0"/>
              <a:t>. 2015;72(8):822-9.</a:t>
            </a:r>
          </a:p>
        </p:txBody>
      </p:sp>
    </p:spTree>
    <p:extLst>
      <p:ext uri="{BB962C8B-B14F-4D97-AF65-F5344CB8AC3E}">
        <p14:creationId xmlns:p14="http://schemas.microsoft.com/office/powerpoint/2010/main" val="8222125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156B790-79DC-4A8D-96A1-68893885291E}"/>
              </a:ext>
            </a:extLst>
          </p:cNvPr>
          <p:cNvSpPr>
            <a:spLocks noGrp="1"/>
          </p:cNvSpPr>
          <p:nvPr>
            <p:ph type="title"/>
          </p:nvPr>
        </p:nvSpPr>
        <p:spPr>
          <a:xfrm>
            <a:off x="609600" y="199505"/>
            <a:ext cx="10744200" cy="1185577"/>
          </a:xfrm>
        </p:spPr>
        <p:txBody>
          <a:bodyPr>
            <a:normAutofit/>
          </a:bodyPr>
          <a:lstStyle/>
          <a:p>
            <a:r>
              <a:rPr lang="en-US" dirty="0"/>
              <a:t>Expert Consensus Supports a Wider Use </a:t>
            </a:r>
            <a:br>
              <a:rPr lang="en-US" dirty="0"/>
            </a:br>
            <a:r>
              <a:rPr lang="en-US" dirty="0"/>
              <a:t>of LAIs in Schizophrenia</a:t>
            </a:r>
          </a:p>
        </p:txBody>
      </p:sp>
      <p:pic>
        <p:nvPicPr>
          <p:cNvPr id="7" name="Picture 6" descr="Graphical user interface&#10;&#10;Description automatically generated">
            <a:extLst>
              <a:ext uri="{FF2B5EF4-FFF2-40B4-BE49-F238E27FC236}">
                <a16:creationId xmlns:a16="http://schemas.microsoft.com/office/drawing/2014/main" id="{EEE41BDC-F168-25F7-75F5-F7D7E91DB5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5012" y="1179576"/>
            <a:ext cx="10353373" cy="4498848"/>
          </a:xfrm>
          <a:prstGeom prst="rect">
            <a:avLst/>
          </a:prstGeom>
        </p:spPr>
      </p:pic>
      <p:sp>
        <p:nvSpPr>
          <p:cNvPr id="3" name="Footer Placeholder 2">
            <a:extLst>
              <a:ext uri="{FF2B5EF4-FFF2-40B4-BE49-F238E27FC236}">
                <a16:creationId xmlns:a16="http://schemas.microsoft.com/office/drawing/2014/main" id="{6315181E-826E-632C-6771-10182D6A3458}"/>
              </a:ext>
            </a:extLst>
          </p:cNvPr>
          <p:cNvSpPr>
            <a:spLocks noGrp="1"/>
          </p:cNvSpPr>
          <p:nvPr>
            <p:ph type="ftr" sz="quarter" idx="3"/>
          </p:nvPr>
        </p:nvSpPr>
        <p:spPr/>
        <p:txBody>
          <a:bodyPr/>
          <a:lstStyle/>
          <a:p>
            <a:r>
              <a:rPr lang="en-US" dirty="0"/>
              <a:t>A 50-question survey comprising 916 response options was distributed to research experts and high prescribers with extensive LAI experience. Responses to 29 questions (577 options) relating to appropriate patients and clinical scenarios for LAI use were reported. Rating scale: 1 = extremely inappropriate, 2–3 = usually inappropriate, 4–6 = sometimes appropriate, 7–8 = usually appropriate, 9 = extremely appropriate. *Options that received highest ranking by ≥50% of respondents. Horizontal bars represent CIs. 
</a:t>
            </a:r>
            <a:r>
              <a:rPr lang="en-US" dirty="0" err="1"/>
              <a:t>Sajatovic</a:t>
            </a:r>
            <a:r>
              <a:rPr lang="en-US" dirty="0"/>
              <a:t> M, et al. </a:t>
            </a:r>
            <a:r>
              <a:rPr lang="en-US" i="1" dirty="0" err="1"/>
              <a:t>Neuropsychiatr</a:t>
            </a:r>
            <a:r>
              <a:rPr lang="en-US" dirty="0"/>
              <a:t> Dis Treat. 2018;14:1463-74. </a:t>
            </a:r>
          </a:p>
        </p:txBody>
      </p:sp>
    </p:spTree>
    <p:extLst>
      <p:ext uri="{BB962C8B-B14F-4D97-AF65-F5344CB8AC3E}">
        <p14:creationId xmlns:p14="http://schemas.microsoft.com/office/powerpoint/2010/main" val="33007242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156B790-79DC-4A8D-96A1-68893885291E}"/>
              </a:ext>
            </a:extLst>
          </p:cNvPr>
          <p:cNvSpPr>
            <a:spLocks noGrp="1"/>
          </p:cNvSpPr>
          <p:nvPr>
            <p:ph type="title"/>
          </p:nvPr>
        </p:nvSpPr>
        <p:spPr>
          <a:xfrm>
            <a:off x="609600" y="199505"/>
            <a:ext cx="10744200" cy="1185577"/>
          </a:xfrm>
        </p:spPr>
        <p:txBody>
          <a:bodyPr anchor="ctr">
            <a:normAutofit/>
          </a:bodyPr>
          <a:lstStyle/>
          <a:p>
            <a:r>
              <a:rPr lang="en-US" altLang="en-US" dirty="0"/>
              <a:t>The Principal Obstacle to LAI Antipsychotic Use</a:t>
            </a:r>
            <a:endParaRPr lang="en-US" dirty="0"/>
          </a:p>
        </p:txBody>
      </p:sp>
      <p:pic>
        <p:nvPicPr>
          <p:cNvPr id="6" name="Picture 5" descr="A person in a mirror&#10;&#10;Description automatically generated">
            <a:extLst>
              <a:ext uri="{FF2B5EF4-FFF2-40B4-BE49-F238E27FC236}">
                <a16:creationId xmlns:a16="http://schemas.microsoft.com/office/drawing/2014/main" id="{4C4C2E67-07D1-4477-49D6-234337D4E34F}"/>
              </a:ext>
            </a:extLst>
          </p:cNvPr>
          <p:cNvPicPr>
            <a:picLocks noChangeAspect="1"/>
          </p:cNvPicPr>
          <p:nvPr/>
        </p:nvPicPr>
        <p:blipFill>
          <a:blip r:embed="rId2"/>
          <a:stretch>
            <a:fillRect/>
          </a:stretch>
        </p:blipFill>
        <p:spPr>
          <a:xfrm>
            <a:off x="2700337" y="1264332"/>
            <a:ext cx="6562725" cy="5394163"/>
          </a:xfrm>
          <a:prstGeom prst="rect">
            <a:avLst/>
          </a:prstGeom>
        </p:spPr>
      </p:pic>
    </p:spTree>
    <p:extLst>
      <p:ext uri="{BB962C8B-B14F-4D97-AF65-F5344CB8AC3E}">
        <p14:creationId xmlns:p14="http://schemas.microsoft.com/office/powerpoint/2010/main" val="14540598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C52CB23-A893-F3BC-7EE2-D977C82AA838}"/>
              </a:ext>
            </a:extLst>
          </p:cNvPr>
          <p:cNvSpPr/>
          <p:nvPr/>
        </p:nvSpPr>
        <p:spPr>
          <a:xfrm>
            <a:off x="-1" y="0"/>
            <a:ext cx="12192000" cy="6858000"/>
          </a:xfrm>
          <a:prstGeom prst="rect">
            <a:avLst/>
          </a:prstGeom>
          <a:solidFill>
            <a:srgbClr val="0098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7" name="Graphic 16" descr="User with solid fill">
            <a:extLst>
              <a:ext uri="{FF2B5EF4-FFF2-40B4-BE49-F238E27FC236}">
                <a16:creationId xmlns:a16="http://schemas.microsoft.com/office/drawing/2014/main" id="{74847793-B893-A93A-FFCC-6C95F2C9FE22}"/>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28418" t="35016" r="44861" b="50079"/>
          <a:stretch/>
        </p:blipFill>
        <p:spPr>
          <a:xfrm>
            <a:off x="6250613" y="0"/>
            <a:ext cx="5941387" cy="3314044"/>
          </a:xfrm>
          <a:prstGeom prst="rect">
            <a:avLst/>
          </a:prstGeom>
        </p:spPr>
      </p:pic>
      <p:sp>
        <p:nvSpPr>
          <p:cNvPr id="7" name="TextBox 6">
            <a:extLst>
              <a:ext uri="{FF2B5EF4-FFF2-40B4-BE49-F238E27FC236}">
                <a16:creationId xmlns:a16="http://schemas.microsoft.com/office/drawing/2014/main" id="{FD65D34E-012D-57F2-01D9-E33429ED2AC6}"/>
              </a:ext>
            </a:extLst>
          </p:cNvPr>
          <p:cNvSpPr txBox="1"/>
          <p:nvPr/>
        </p:nvSpPr>
        <p:spPr>
          <a:xfrm>
            <a:off x="870978" y="550718"/>
            <a:ext cx="7793520"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Looking for more resources </a:t>
            </a:r>
            <a:b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on this topic?</a:t>
            </a:r>
          </a:p>
        </p:txBody>
      </p:sp>
      <p:pic>
        <p:nvPicPr>
          <p:cNvPr id="18" name="Graphic 17" descr="User with solid fill">
            <a:extLst>
              <a:ext uri="{FF2B5EF4-FFF2-40B4-BE49-F238E27FC236}">
                <a16:creationId xmlns:a16="http://schemas.microsoft.com/office/drawing/2014/main" id="{5C24E54E-14AB-F843-0853-616E04BAE910}"/>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l="28418" t="41261" r="53427" b="50079"/>
          <a:stretch/>
        </p:blipFill>
        <p:spPr>
          <a:xfrm flipH="1" flipV="1">
            <a:off x="-1" y="3543956"/>
            <a:ext cx="6948177" cy="3314044"/>
          </a:xfrm>
          <a:prstGeom prst="rect">
            <a:avLst/>
          </a:prstGeom>
        </p:spPr>
      </p:pic>
      <p:sp>
        <p:nvSpPr>
          <p:cNvPr id="2" name="TextBox 1">
            <a:hlinkClick r:id="rId7" tooltip="MedEd On The Go"/>
            <a:extLst>
              <a:ext uri="{FF2B5EF4-FFF2-40B4-BE49-F238E27FC236}">
                <a16:creationId xmlns:a16="http://schemas.microsoft.com/office/drawing/2014/main" id="{624C7CEC-6FAA-E8C2-47BA-84734D0A035F}"/>
              </a:ext>
            </a:extLst>
          </p:cNvPr>
          <p:cNvSpPr txBox="1"/>
          <p:nvPr/>
        </p:nvSpPr>
        <p:spPr>
          <a:xfrm>
            <a:off x="870978" y="5018509"/>
            <a:ext cx="6077198" cy="1152465"/>
          </a:xfrm>
          <a:prstGeom prst="roundRect">
            <a:avLst>
              <a:gd name="adj" fmla="val 48137"/>
            </a:avLst>
          </a:prstGeom>
          <a:solidFill>
            <a:schemeClr val="bg1"/>
          </a:solidFill>
          <a:ln>
            <a:noFill/>
          </a:ln>
          <a:effectLst/>
        </p:spPr>
        <p:txBody>
          <a:bodyPr wrap="square" tIns="182880" bIns="9144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hlinkClick r:id="rId8" tooltip="Visit us now!"/>
              </a:rPr>
              <a:t>www.MedEdOTG.com</a:t>
            </a:r>
            <a:endPar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endParaRPr>
          </a:p>
        </p:txBody>
      </p:sp>
      <p:sp>
        <p:nvSpPr>
          <p:cNvPr id="3" name="TextBox 2">
            <a:extLst>
              <a:ext uri="{FF2B5EF4-FFF2-40B4-BE49-F238E27FC236}">
                <a16:creationId xmlns:a16="http://schemas.microsoft.com/office/drawing/2014/main" id="{C54A7D02-C060-E473-59D6-ABDD4DCC19A6}"/>
              </a:ext>
            </a:extLst>
          </p:cNvPr>
          <p:cNvSpPr txBox="1"/>
          <p:nvPr/>
        </p:nvSpPr>
        <p:spPr>
          <a:xfrm>
            <a:off x="870979" y="2424875"/>
            <a:ext cx="4310622" cy="203132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CME/CE in minutes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Congress highlights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Late-breaking data</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Quizzes</a:t>
            </a:r>
          </a:p>
        </p:txBody>
      </p:sp>
      <p:sp>
        <p:nvSpPr>
          <p:cNvPr id="8" name="TextBox 7">
            <a:extLst>
              <a:ext uri="{FF2B5EF4-FFF2-40B4-BE49-F238E27FC236}">
                <a16:creationId xmlns:a16="http://schemas.microsoft.com/office/drawing/2014/main" id="{531AC232-9957-4A51-B937-C4AB6A46FA92}"/>
              </a:ext>
            </a:extLst>
          </p:cNvPr>
          <p:cNvSpPr txBox="1"/>
          <p:nvPr/>
        </p:nvSpPr>
        <p:spPr>
          <a:xfrm>
            <a:off x="5058796" y="2424875"/>
            <a:ext cx="5225023" cy="150810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Webinars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In-person events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Slides &amp; resources</a:t>
            </a:r>
          </a:p>
        </p:txBody>
      </p:sp>
      <p:pic>
        <p:nvPicPr>
          <p:cNvPr id="10" name="Graphic 9">
            <a:extLst>
              <a:ext uri="{FF2B5EF4-FFF2-40B4-BE49-F238E27FC236}">
                <a16:creationId xmlns:a16="http://schemas.microsoft.com/office/drawing/2014/main" id="{93E4D248-876E-0145-581A-20C841F43DE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036699" y="446062"/>
            <a:ext cx="2494241" cy="1255751"/>
          </a:xfrm>
          <a:prstGeom prst="rect">
            <a:avLst/>
          </a:prstGeom>
        </p:spPr>
      </p:pic>
    </p:spTree>
    <p:extLst>
      <p:ext uri="{BB962C8B-B14F-4D97-AF65-F5344CB8AC3E}">
        <p14:creationId xmlns:p14="http://schemas.microsoft.com/office/powerpoint/2010/main" val="24058161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2183204-970A-B111-5DCA-6C0B2E08FD03}"/>
              </a:ext>
            </a:extLst>
          </p:cNvPr>
          <p:cNvSpPr txBox="1"/>
          <p:nvPr/>
        </p:nvSpPr>
        <p:spPr>
          <a:xfrm>
            <a:off x="1557505" y="5707282"/>
            <a:ext cx="261296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or portions thereof may not be published, posted online or used in presentations without permission.</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0EE13496-F6DC-B1E6-63D7-6A65639436E6}"/>
              </a:ext>
            </a:extLst>
          </p:cNvPr>
          <p:cNvSpPr txBox="1"/>
          <p:nvPr/>
        </p:nvSpPr>
        <p:spPr>
          <a:xfrm>
            <a:off x="594592" y="359469"/>
            <a:ext cx="10997719" cy="692468"/>
          </a:xfrm>
          <a:prstGeom prst="roundRect">
            <a:avLst>
              <a:gd name="adj" fmla="val 50000"/>
            </a:avLst>
          </a:prstGeom>
          <a:solidFill>
            <a:srgbClr val="0098EA"/>
          </a:solidFill>
        </p:spPr>
        <p:txBody>
          <a:bodyPr wrap="square" t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Trebuchet MS" panose="020B0703020202090204" pitchFamily="34" charset="0"/>
                <a:ea typeface="+mn-ea"/>
                <a:cs typeface="Calibri" panose="020F0502020204030204" pitchFamily="34" charset="0"/>
              </a:rPr>
              <a:t>Resource Information</a:t>
            </a:r>
          </a:p>
        </p:txBody>
      </p:sp>
      <p:sp>
        <p:nvSpPr>
          <p:cNvPr id="4" name="TextBox 3">
            <a:extLst>
              <a:ext uri="{FF2B5EF4-FFF2-40B4-BE49-F238E27FC236}">
                <a16:creationId xmlns:a16="http://schemas.microsoft.com/office/drawing/2014/main" id="{821270A0-01CF-6D78-64D3-D2393CA1DB1B}"/>
              </a:ext>
            </a:extLst>
          </p:cNvPr>
          <p:cNvSpPr txBox="1"/>
          <p:nvPr/>
        </p:nvSpPr>
        <p:spPr>
          <a:xfrm>
            <a:off x="594592" y="1162619"/>
            <a:ext cx="10997719" cy="33547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mn-cs"/>
              </a:rPr>
              <a:t>About This Resource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These slides are one component of a continuing education program available online at </a:t>
            </a:r>
            <a:r>
              <a:rPr kumimoji="0" lang="en-US" sz="1500" b="0" i="0" u="none" strike="noStrike" kern="1200" cap="none" spc="0" normalizeH="0" baseline="0" noProof="0" dirty="0" err="1">
                <a:ln>
                  <a:noFill/>
                </a:ln>
                <a:solidFill>
                  <a:srgbClr val="747474"/>
                </a:solidFill>
                <a:effectLst/>
                <a:uLnTx/>
                <a:uFillTx/>
                <a:latin typeface="Arial" panose="020B0604020202020204" pitchFamily="34" charset="0"/>
                <a:ea typeface="+mn-ea"/>
                <a:cs typeface="Arial" panose="020B0604020202020204" pitchFamily="34" charset="0"/>
              </a:rPr>
              <a:t>MedEd</a:t>
            </a: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 On The Go titled </a:t>
            </a:r>
            <a:r>
              <a:rPr kumimoji="0" lang="en-US" sz="1500" b="0" i="0" u="sng" strike="noStrike" kern="1200" cap="none" spc="0" normalizeH="0" baseline="0" noProof="0" dirty="0">
                <a:ln>
                  <a:noFill/>
                </a:ln>
                <a:solidFill>
                  <a:srgbClr val="0078D7"/>
                </a:solidFill>
                <a:effectLst/>
                <a:uLnTx/>
                <a:uFillTx/>
                <a:latin typeface="Arial" panose="020B0604020202020204" pitchFamily="34" charset="0"/>
                <a:ea typeface="+mn-ea"/>
                <a:cs typeface="Arial" panose="020B0604020202020204" pitchFamily="34" charset="0"/>
                <a:hlinkClick r:id="rId3"/>
              </a:rPr>
              <a:t>LAI Antipsychotics for Schizophrenia: Early Intervention Strategies to Improve Outcomes</a:t>
            </a:r>
            <a:endParaRPr kumimoji="0" lang="en-US" sz="1500" b="0" i="0" u="sng" strike="noStrike" kern="1200" cap="none" spc="0" normalizeH="0" baseline="0" noProof="0" dirty="0">
              <a:ln>
                <a:noFill/>
              </a:ln>
              <a:solidFill>
                <a:srgbClr val="0078D7"/>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Program Learning Objectives:</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Address the barriers that prevent clinicians from switching patients with SCZ to an LAI antipsychotic medication earlier during treatment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Utilize measurement-based care in clinical practice to identify treatment nonadherence in SCZ patients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Categorize what subpopulations of SCZ patients are good candidates for LAI antipsychotic therapy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Integrate LAI antipsychotics earlier as maintenance therapy in </a:t>
            </a:r>
            <a:r>
              <a:rPr kumimoji="0" lang="en-US" sz="1500" b="0" i="0" u="none" strike="noStrike" kern="1200" cap="none" spc="0" normalizeH="0" baseline="0" noProof="0" dirty="0" err="1">
                <a:ln>
                  <a:noFill/>
                </a:ln>
                <a:solidFill>
                  <a:srgbClr val="747474"/>
                </a:solidFill>
                <a:effectLst/>
                <a:uLnTx/>
                <a:uFillTx/>
                <a:latin typeface="Arial" panose="020B0604020202020204" pitchFamily="34" charset="0"/>
                <a:ea typeface="+mn-ea"/>
                <a:cs typeface="Arial" panose="020B0604020202020204" pitchFamily="34" charset="0"/>
              </a:rPr>
              <a:t>suboptimally</a:t>
            </a: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 treated or nonadherent SCZ patients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err="1">
                <a:ln>
                  <a:noFill/>
                </a:ln>
                <a:solidFill>
                  <a:srgbClr val="0098EA"/>
                </a:solidFill>
                <a:effectLst/>
                <a:uLnTx/>
                <a:uFillTx/>
                <a:latin typeface="Century Gothic" panose="020B0502020202020204" pitchFamily="34" charset="0"/>
                <a:ea typeface="+mn-ea"/>
                <a:cs typeface="Arial" panose="020B0604020202020204" pitchFamily="34" charset="0"/>
              </a:rPr>
              <a:t>MedEd</a:t>
            </a:r>
            <a:r>
              <a:rPr kumimoji="0" lang="en-US" sz="15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Arial" panose="020B0604020202020204" pitchFamily="34" charset="0"/>
              </a:rPr>
              <a:t> On The Go</a:t>
            </a:r>
            <a:r>
              <a:rPr kumimoji="0" lang="en-US" sz="1500" b="1" i="0" u="none" strike="noStrike" kern="1200" cap="none" spc="0" normalizeH="0" baseline="30000" noProof="0" dirty="0">
                <a:ln>
                  <a:noFill/>
                </a:ln>
                <a:solidFill>
                  <a:srgbClr val="0098EA"/>
                </a:solidFill>
                <a:effectLst/>
                <a:uLnTx/>
                <a:uFillTx/>
                <a:latin typeface="Century Gothic" panose="020B0502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hlinkClick r:id="rId4"/>
              </a:rPr>
              <a:t>www.mededonthego.com</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747474"/>
              </a:solidFill>
              <a:effectLst/>
              <a:uLnTx/>
              <a:uFillTx/>
              <a:latin typeface="Calibri" panose="020F0502020204030204"/>
              <a:ea typeface="+mn-ea"/>
              <a:cs typeface="+mn-cs"/>
            </a:endParaRPr>
          </a:p>
        </p:txBody>
      </p:sp>
      <p:cxnSp>
        <p:nvCxnSpPr>
          <p:cNvPr id="25" name="Straight Connector 24">
            <a:extLst>
              <a:ext uri="{FF2B5EF4-FFF2-40B4-BE49-F238E27FC236}">
                <a16:creationId xmlns:a16="http://schemas.microsoft.com/office/drawing/2014/main" id="{6D57FF65-33DE-661D-FDBA-12500FF6E05A}"/>
              </a:ext>
            </a:extLst>
          </p:cNvPr>
          <p:cNvCxnSpPr>
            <a:cxnSpLocks/>
          </p:cNvCxnSpPr>
          <p:nvPr/>
        </p:nvCxnSpPr>
        <p:spPr>
          <a:xfrm>
            <a:off x="600876" y="5388512"/>
            <a:ext cx="10996532" cy="0"/>
          </a:xfrm>
          <a:prstGeom prst="line">
            <a:avLst/>
          </a:prstGeom>
          <a:ln>
            <a:solidFill>
              <a:srgbClr val="0098EA"/>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92187CAD-40DF-359C-4264-683025719B57}"/>
              </a:ext>
            </a:extLst>
          </p:cNvPr>
          <p:cNvSpPr txBox="1"/>
          <p:nvPr/>
        </p:nvSpPr>
        <p:spPr>
          <a:xfrm>
            <a:off x="9217940" y="5707282"/>
            <a:ext cx="2165677"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747474"/>
                </a:solidFill>
                <a:effectLst/>
                <a:uLnTx/>
                <a:uFillTx/>
                <a:latin typeface="Arial" panose="020B0604020202020204" pitchFamily="34" charset="0"/>
                <a:ea typeface="Times New Roman" panose="02020603050405020304" pitchFamily="18" charset="0"/>
                <a:cs typeface="Arial" panose="020B0604020202020204" pitchFamily="34" charset="0"/>
              </a:rPr>
              <a:t>To contact us regarding inaccuracies, omissions or permissions please email us at </a:t>
            </a:r>
            <a:r>
              <a:rPr kumimoji="0" lang="en-US" sz="1200" b="0" i="0" u="sng" strike="noStrike" kern="1200" cap="none" spc="0" normalizeH="0" baseline="0" noProof="0" dirty="0">
                <a:ln>
                  <a:noFill/>
                </a:ln>
                <a:solidFill>
                  <a:srgbClr val="3898F9"/>
                </a:solidFill>
                <a:effectLst/>
                <a:uLnTx/>
                <a:uFillTx/>
                <a:latin typeface="Arial" panose="020B0604020202020204" pitchFamily="34" charset="0"/>
                <a:ea typeface="Times New Roman" panose="02020603050405020304" pitchFamily="18" charset="0"/>
                <a:cs typeface="Arial" panose="020B0604020202020204" pitchFamily="34" charset="0"/>
                <a:hlinkClick r:id="rId5"/>
              </a:rPr>
              <a:t>support@MedEdOTG.com</a:t>
            </a: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 </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8" name="Graphic 7" descr="Chat bubble outline">
            <a:extLst>
              <a:ext uri="{FF2B5EF4-FFF2-40B4-BE49-F238E27FC236}">
                <a16:creationId xmlns:a16="http://schemas.microsoft.com/office/drawing/2014/main" id="{06F4C142-8867-0F42-B3B7-D4F09FB224B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H="1">
            <a:off x="8375917" y="5590710"/>
            <a:ext cx="787862" cy="787862"/>
          </a:xfrm>
          <a:prstGeom prst="rect">
            <a:avLst/>
          </a:prstGeom>
        </p:spPr>
      </p:pic>
      <p:pic>
        <p:nvPicPr>
          <p:cNvPr id="20" name="Graphic 19">
            <a:extLst>
              <a:ext uri="{FF2B5EF4-FFF2-40B4-BE49-F238E27FC236}">
                <a16:creationId xmlns:a16="http://schemas.microsoft.com/office/drawing/2014/main" id="{9D6FF3C3-E8EB-6F75-281D-7EC60CF26BB5}"/>
              </a:ext>
            </a:extLst>
          </p:cNvPr>
          <p:cNvPicPr>
            <a:picLocks noChangeAspect="1"/>
          </p:cNvPicPr>
          <p:nvPr/>
        </p:nvPicPr>
        <p:blipFill rotWithShape="1">
          <a:blip r:embed="rId8">
            <a:extLst>
              <a:ext uri="{96DAC541-7B7A-43D3-8B79-37D633B846F1}">
                <asvg:svgBlip xmlns:asvg="http://schemas.microsoft.com/office/drawing/2016/SVG/main" r:embed="rId9"/>
              </a:ext>
            </a:extLst>
          </a:blip>
          <a:srcRect b="17964"/>
          <a:stretch/>
        </p:blipFill>
        <p:spPr>
          <a:xfrm>
            <a:off x="618797" y="5731536"/>
            <a:ext cx="787862" cy="646331"/>
          </a:xfrm>
          <a:prstGeom prst="rect">
            <a:avLst/>
          </a:prstGeom>
        </p:spPr>
      </p:pic>
      <p:sp>
        <p:nvSpPr>
          <p:cNvPr id="2" name="TextBox 1">
            <a:extLst>
              <a:ext uri="{FF2B5EF4-FFF2-40B4-BE49-F238E27FC236}">
                <a16:creationId xmlns:a16="http://schemas.microsoft.com/office/drawing/2014/main" id="{6CFC2CE5-F394-6990-63F0-E857AC5C3519}"/>
              </a:ext>
            </a:extLst>
          </p:cNvPr>
          <p:cNvSpPr txBox="1"/>
          <p:nvPr/>
        </p:nvSpPr>
        <p:spPr>
          <a:xfrm>
            <a:off x="5366615" y="5707282"/>
            <a:ext cx="246944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can be saved for personal use (non-commercial use only) with credit given to the resource authors.</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6" name="Graphic 5" descr="Download from cloud outline">
            <a:extLst>
              <a:ext uri="{FF2B5EF4-FFF2-40B4-BE49-F238E27FC236}">
                <a16:creationId xmlns:a16="http://schemas.microsoft.com/office/drawing/2014/main" id="{2D69C189-75F0-6840-CF40-7D57A5931DA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479126" y="5625435"/>
            <a:ext cx="787862" cy="787862"/>
          </a:xfrm>
          <a:prstGeom prst="rect">
            <a:avLst/>
          </a:prstGeom>
        </p:spPr>
      </p:pic>
    </p:spTree>
    <p:extLst>
      <p:ext uri="{BB962C8B-B14F-4D97-AF65-F5344CB8AC3E}">
        <p14:creationId xmlns:p14="http://schemas.microsoft.com/office/powerpoint/2010/main" val="26007701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A5B30D-6EBE-AAA4-358F-AC940433A275}"/>
              </a:ext>
            </a:extLst>
          </p:cNvPr>
          <p:cNvSpPr>
            <a:spLocks noGrp="1"/>
          </p:cNvSpPr>
          <p:nvPr>
            <p:ph type="title"/>
          </p:nvPr>
        </p:nvSpPr>
        <p:spPr/>
        <p:txBody>
          <a:bodyPr/>
          <a:lstStyle/>
          <a:p>
            <a:r>
              <a:rPr lang="en-US" dirty="0"/>
              <a:t>Disclaimer</a:t>
            </a:r>
          </a:p>
        </p:txBody>
      </p:sp>
      <p:sp>
        <p:nvSpPr>
          <p:cNvPr id="10" name="Content Placeholder 4">
            <a:extLst>
              <a:ext uri="{FF2B5EF4-FFF2-40B4-BE49-F238E27FC236}">
                <a16:creationId xmlns:a16="http://schemas.microsoft.com/office/drawing/2014/main" id="{ED686F8A-DE79-29E4-3A92-6740BE7B4ED7}"/>
              </a:ext>
            </a:extLst>
          </p:cNvPr>
          <p:cNvSpPr txBox="1">
            <a:spLocks/>
          </p:cNvSpPr>
          <p:nvPr/>
        </p:nvSpPr>
        <p:spPr>
          <a:xfrm>
            <a:off x="838200" y="1825625"/>
            <a:ext cx="10515600" cy="284658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The views and opinions expressed in this educational activity are those of the faculty and do not necessarily represent the views of Total CME, LLC, the CME providers, or the companies providing educational grants. This presentation is not intended to define an exclusive course of patient management; the participant should use their clinical judgment, knowledge, experience, and diagnostic skills in applying or adopting for professional use any of the information provided herein. Any procedures, medications, or other courses of diagnosis or treatment discussed or suggested in this activity should not be used by clinicians without evaluation of their patient's conditions and possible contraindications or dangers in use, review of any applicable manufacturer’s product information, and comparison with recommendations of other authorities. Links to other sites may be provided as additional sources of information. </a:t>
            </a:r>
          </a:p>
        </p:txBody>
      </p:sp>
    </p:spTree>
    <p:extLst>
      <p:ext uri="{BB962C8B-B14F-4D97-AF65-F5344CB8AC3E}">
        <p14:creationId xmlns:p14="http://schemas.microsoft.com/office/powerpoint/2010/main" val="3306514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Footer Placeholder 22">
            <a:extLst>
              <a:ext uri="{FF2B5EF4-FFF2-40B4-BE49-F238E27FC236}">
                <a16:creationId xmlns:a16="http://schemas.microsoft.com/office/drawing/2014/main" id="{D7B40166-2E2E-E3AA-3180-9072EFD05F08}"/>
              </a:ext>
            </a:extLst>
          </p:cNvPr>
          <p:cNvSpPr>
            <a:spLocks noGrp="1"/>
          </p:cNvSpPr>
          <p:nvPr>
            <p:ph type="ftr" sz="quarter" idx="3"/>
          </p:nvPr>
        </p:nvSpPr>
        <p:spPr>
          <a:xfrm>
            <a:off x="609600" y="6356350"/>
            <a:ext cx="10744199" cy="442131"/>
          </a:xfrm>
        </p:spPr>
        <p:txBody>
          <a:bodyPr/>
          <a:lstStyle/>
          <a:p>
            <a:r>
              <a:rPr lang="en-US" dirty="0"/>
              <a:t>Sackett DL, et al. </a:t>
            </a:r>
            <a:r>
              <a:rPr lang="en-US" i="1" dirty="0"/>
              <a:t>BMJ</a:t>
            </a:r>
            <a:r>
              <a:rPr lang="en-US" dirty="0"/>
              <a:t>. 1996;312(7023):71-2; </a:t>
            </a:r>
            <a:r>
              <a:rPr lang="en-US" dirty="0" err="1"/>
              <a:t>Citrome</a:t>
            </a:r>
            <a:r>
              <a:rPr lang="en-US" dirty="0"/>
              <a:t> L, et al. </a:t>
            </a:r>
            <a:r>
              <a:rPr lang="en-US" i="1" dirty="0"/>
              <a:t>Int J Clin </a:t>
            </a:r>
            <a:r>
              <a:rPr lang="en-US" i="1" dirty="0" err="1"/>
              <a:t>Pract</a:t>
            </a:r>
            <a:r>
              <a:rPr lang="en-US" dirty="0"/>
              <a:t>. 2019;73:e13351.</a:t>
            </a:r>
          </a:p>
        </p:txBody>
      </p:sp>
      <p:sp>
        <p:nvSpPr>
          <p:cNvPr id="4" name="Title 3">
            <a:extLst>
              <a:ext uri="{FF2B5EF4-FFF2-40B4-BE49-F238E27FC236}">
                <a16:creationId xmlns:a16="http://schemas.microsoft.com/office/drawing/2014/main" id="{A156B790-79DC-4A8D-96A1-68893885291E}"/>
              </a:ext>
            </a:extLst>
          </p:cNvPr>
          <p:cNvSpPr>
            <a:spLocks noGrp="1"/>
          </p:cNvSpPr>
          <p:nvPr>
            <p:ph type="title"/>
          </p:nvPr>
        </p:nvSpPr>
        <p:spPr>
          <a:xfrm>
            <a:off x="609600" y="199505"/>
            <a:ext cx="10744200" cy="1185577"/>
          </a:xfrm>
        </p:spPr>
        <p:txBody>
          <a:bodyPr>
            <a:normAutofit/>
          </a:bodyPr>
          <a:lstStyle/>
          <a:p>
            <a:r>
              <a:rPr lang="en-US"/>
              <a:t>How to Choose: Evidence-Based Practice Is </a:t>
            </a:r>
            <a:br>
              <a:rPr lang="en-US"/>
            </a:br>
            <a:r>
              <a:rPr lang="en-US"/>
              <a:t>Patient-Centered Care/Therapy!</a:t>
            </a:r>
            <a:endParaRPr lang="en-US" dirty="0"/>
          </a:p>
        </p:txBody>
      </p:sp>
      <p:sp>
        <p:nvSpPr>
          <p:cNvPr id="17" name="Arrow: Down 16">
            <a:extLst>
              <a:ext uri="{FF2B5EF4-FFF2-40B4-BE49-F238E27FC236}">
                <a16:creationId xmlns:a16="http://schemas.microsoft.com/office/drawing/2014/main" id="{C344079B-D26B-4025-943E-95C2A8AFD976}"/>
              </a:ext>
            </a:extLst>
          </p:cNvPr>
          <p:cNvSpPr/>
          <p:nvPr/>
        </p:nvSpPr>
        <p:spPr>
          <a:xfrm rot="17146199">
            <a:off x="2406658" y="2240763"/>
            <a:ext cx="1154482" cy="6913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8" name="TextBox 17">
            <a:extLst>
              <a:ext uri="{FF2B5EF4-FFF2-40B4-BE49-F238E27FC236}">
                <a16:creationId xmlns:a16="http://schemas.microsoft.com/office/drawing/2014/main" id="{BEA96146-2E8A-4B1E-85FB-DA1F8AC485AB}"/>
              </a:ext>
            </a:extLst>
          </p:cNvPr>
          <p:cNvSpPr txBox="1"/>
          <p:nvPr/>
        </p:nvSpPr>
        <p:spPr>
          <a:xfrm>
            <a:off x="1572454" y="2014682"/>
            <a:ext cx="1068537"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rial" panose="020B0604020202020204"/>
                <a:ea typeface="+mn-ea"/>
                <a:cs typeface="+mn-cs"/>
              </a:rPr>
              <a:t>Your brain</a:t>
            </a:r>
          </a:p>
        </p:txBody>
      </p:sp>
      <p:sp>
        <p:nvSpPr>
          <p:cNvPr id="19" name="Arrow: Down 18">
            <a:extLst>
              <a:ext uri="{FF2B5EF4-FFF2-40B4-BE49-F238E27FC236}">
                <a16:creationId xmlns:a16="http://schemas.microsoft.com/office/drawing/2014/main" id="{74B71804-26BD-4E46-BF9A-3CDBA3381F9E}"/>
              </a:ext>
            </a:extLst>
          </p:cNvPr>
          <p:cNvSpPr/>
          <p:nvPr/>
        </p:nvSpPr>
        <p:spPr>
          <a:xfrm rot="15134120">
            <a:off x="3503823" y="4960543"/>
            <a:ext cx="1154482" cy="6913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0" name="TextBox 19">
            <a:extLst>
              <a:ext uri="{FF2B5EF4-FFF2-40B4-BE49-F238E27FC236}">
                <a16:creationId xmlns:a16="http://schemas.microsoft.com/office/drawing/2014/main" id="{9C48CE96-1789-4CC4-A437-BF55BA30BC2B}"/>
              </a:ext>
            </a:extLst>
          </p:cNvPr>
          <p:cNvSpPr txBox="1"/>
          <p:nvPr/>
        </p:nvSpPr>
        <p:spPr>
          <a:xfrm>
            <a:off x="2414790" y="4956136"/>
            <a:ext cx="1292439" cy="101566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rial" panose="020B0604020202020204"/>
                <a:ea typeface="+mn-ea"/>
                <a:cs typeface="+mn-cs"/>
              </a:rPr>
              <a:t>Your patient’s brain</a:t>
            </a:r>
          </a:p>
        </p:txBody>
      </p:sp>
      <p:sp>
        <p:nvSpPr>
          <p:cNvPr id="21" name="Arrow: Down 20">
            <a:extLst>
              <a:ext uri="{FF2B5EF4-FFF2-40B4-BE49-F238E27FC236}">
                <a16:creationId xmlns:a16="http://schemas.microsoft.com/office/drawing/2014/main" id="{B554DDEA-9C27-4A0D-94E7-4E75C6EBD6D3}"/>
              </a:ext>
            </a:extLst>
          </p:cNvPr>
          <p:cNvSpPr/>
          <p:nvPr/>
        </p:nvSpPr>
        <p:spPr>
          <a:xfrm rot="3784385">
            <a:off x="8191018" y="2156338"/>
            <a:ext cx="1154482" cy="6913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2" name="TextBox 21">
            <a:extLst>
              <a:ext uri="{FF2B5EF4-FFF2-40B4-BE49-F238E27FC236}">
                <a16:creationId xmlns:a16="http://schemas.microsoft.com/office/drawing/2014/main" id="{2119CD81-0573-43EE-AE4E-8119A448357A}"/>
              </a:ext>
            </a:extLst>
          </p:cNvPr>
          <p:cNvSpPr txBox="1"/>
          <p:nvPr/>
        </p:nvSpPr>
        <p:spPr>
          <a:xfrm>
            <a:off x="9386290" y="1553017"/>
            <a:ext cx="2183409" cy="132343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rial" panose="020B0604020202020204"/>
                <a:ea typeface="+mn-ea"/>
                <a:cs typeface="+mn-cs"/>
              </a:rPr>
              <a:t>Keeping up with new information and making sense of it</a:t>
            </a:r>
          </a:p>
        </p:txBody>
      </p:sp>
      <p:grpSp>
        <p:nvGrpSpPr>
          <p:cNvPr id="51" name="Group 50">
            <a:extLst>
              <a:ext uri="{FF2B5EF4-FFF2-40B4-BE49-F238E27FC236}">
                <a16:creationId xmlns:a16="http://schemas.microsoft.com/office/drawing/2014/main" id="{F8B50D00-56AD-F608-F42B-D4A369B625EE}"/>
              </a:ext>
            </a:extLst>
          </p:cNvPr>
          <p:cNvGrpSpPr/>
          <p:nvPr/>
        </p:nvGrpSpPr>
        <p:grpSpPr>
          <a:xfrm>
            <a:off x="3707229" y="1594375"/>
            <a:ext cx="4548941" cy="4367038"/>
            <a:chOff x="3562476" y="1594375"/>
            <a:chExt cx="4823386" cy="4630508"/>
          </a:xfrm>
        </p:grpSpPr>
        <p:sp>
          <p:nvSpPr>
            <p:cNvPr id="52" name="_s1028">
              <a:extLst>
                <a:ext uri="{FF2B5EF4-FFF2-40B4-BE49-F238E27FC236}">
                  <a16:creationId xmlns:a16="http://schemas.microsoft.com/office/drawing/2014/main" id="{69083628-886C-7E5A-F4EC-F50072FB9C19}"/>
                </a:ext>
              </a:extLst>
            </p:cNvPr>
            <p:cNvSpPr>
              <a:spLocks noChangeArrowheads="1" noTextEdit="1"/>
            </p:cNvSpPr>
            <p:nvPr/>
          </p:nvSpPr>
          <p:spPr bwMode="auto">
            <a:xfrm flipV="1">
              <a:off x="4301852" y="2876678"/>
              <a:ext cx="3348205" cy="3348205"/>
            </a:xfrm>
            <a:prstGeom prst="ellipse">
              <a:avLst/>
            </a:prstGeom>
            <a:solidFill>
              <a:schemeClr val="accent1">
                <a:lumMod val="20000"/>
                <a:lumOff val="80000"/>
                <a:alpha val="59999"/>
              </a:schemeClr>
            </a:solidFill>
            <a:ln w="9525">
              <a:solidFill>
                <a:schemeClr val="accent1"/>
              </a:solidFill>
              <a:round/>
              <a:headEnd/>
              <a:tailEnd/>
            </a:ln>
          </p:spPr>
          <p:txBody>
            <a:bodyPr lIns="0" tIns="0" rIns="0" bIns="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53" name="_s1030">
              <a:extLst>
                <a:ext uri="{FF2B5EF4-FFF2-40B4-BE49-F238E27FC236}">
                  <a16:creationId xmlns:a16="http://schemas.microsoft.com/office/drawing/2014/main" id="{4A874EAC-FFF4-F3C7-9092-E34AF63D6170}"/>
                </a:ext>
              </a:extLst>
            </p:cNvPr>
            <p:cNvSpPr>
              <a:spLocks noChangeArrowheads="1" noTextEdit="1"/>
            </p:cNvSpPr>
            <p:nvPr/>
          </p:nvSpPr>
          <p:spPr bwMode="auto">
            <a:xfrm flipV="1">
              <a:off x="5037657" y="1594375"/>
              <a:ext cx="3348205" cy="3348205"/>
            </a:xfrm>
            <a:prstGeom prst="ellipse">
              <a:avLst/>
            </a:prstGeom>
            <a:solidFill>
              <a:schemeClr val="accent2">
                <a:lumMod val="60000"/>
                <a:lumOff val="40000"/>
                <a:alpha val="50195"/>
              </a:schemeClr>
            </a:solidFill>
            <a:ln w="9525">
              <a:solidFill>
                <a:schemeClr val="accent2"/>
              </a:solidFill>
              <a:round/>
              <a:headEnd/>
              <a:tailEnd/>
            </a:ln>
          </p:spPr>
          <p:txBody>
            <a:bodyPr lIns="0" tIns="0" rIns="0" bIns="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54" name="_s1032">
              <a:extLst>
                <a:ext uri="{FF2B5EF4-FFF2-40B4-BE49-F238E27FC236}">
                  <a16:creationId xmlns:a16="http://schemas.microsoft.com/office/drawing/2014/main" id="{73943981-EF8A-B8C3-0908-667EC0183EA9}"/>
                </a:ext>
              </a:extLst>
            </p:cNvPr>
            <p:cNvSpPr>
              <a:spLocks noChangeArrowheads="1" noTextEdit="1"/>
            </p:cNvSpPr>
            <p:nvPr/>
          </p:nvSpPr>
          <p:spPr bwMode="auto">
            <a:xfrm flipV="1">
              <a:off x="3562476" y="1597156"/>
              <a:ext cx="3348205" cy="3348205"/>
            </a:xfrm>
            <a:prstGeom prst="ellipse">
              <a:avLst/>
            </a:prstGeom>
            <a:solidFill>
              <a:schemeClr val="accent3">
                <a:alpha val="50195"/>
              </a:schemeClr>
            </a:solidFill>
            <a:ln w="9525">
              <a:solidFill>
                <a:schemeClr val="accent3"/>
              </a:solidFill>
              <a:round/>
              <a:headEnd/>
              <a:tailEnd/>
            </a:ln>
          </p:spPr>
          <p:txBody>
            <a:bodyPr lIns="0" tIns="0" rIns="0" bIns="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55" name="Text Box 9">
              <a:extLst>
                <a:ext uri="{FF2B5EF4-FFF2-40B4-BE49-F238E27FC236}">
                  <a16:creationId xmlns:a16="http://schemas.microsoft.com/office/drawing/2014/main" id="{5DF87EA2-3DC8-1D74-5A5C-9DC7895F0B31}"/>
                </a:ext>
              </a:extLst>
            </p:cNvPr>
            <p:cNvSpPr txBox="1">
              <a:spLocks noChangeArrowheads="1"/>
            </p:cNvSpPr>
            <p:nvPr/>
          </p:nvSpPr>
          <p:spPr bwMode="auto">
            <a:xfrm>
              <a:off x="3615879" y="2514817"/>
              <a:ext cx="1480291" cy="498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0" tIns="0" rIns="0" bIns="0">
              <a:spAutoFit/>
            </a:bodyPr>
            <a:lstStyle>
              <a:lvl1pPr eaLnBrk="0" hangingPunct="0">
                <a:spcBef>
                  <a:spcPct val="20000"/>
                </a:spcBef>
                <a:buClr>
                  <a:schemeClr val="bg2"/>
                </a:buClr>
                <a:buFont typeface="Monotype Sorts" pitchFamily="2" charset="2"/>
                <a:buChar char="§"/>
                <a:defRPr kumimoji="1" sz="3200" b="1">
                  <a:solidFill>
                    <a:srgbClr val="001009"/>
                  </a:solidFill>
                  <a:latin typeface="Arial Narrow" pitchFamily="34" charset="0"/>
                </a:defRPr>
              </a:lvl1pPr>
              <a:lvl2pPr marL="742950" indent="-285750" eaLnBrk="0" hangingPunct="0">
                <a:spcBef>
                  <a:spcPct val="20000"/>
                </a:spcBef>
                <a:buClr>
                  <a:schemeClr val="bg2"/>
                </a:buClr>
                <a:buSzPct val="50000"/>
                <a:buFont typeface="Monotype Sorts" pitchFamily="2" charset="2"/>
                <a:buChar char="l"/>
                <a:defRPr kumimoji="1" sz="2800" b="1">
                  <a:solidFill>
                    <a:srgbClr val="001009"/>
                  </a:solidFill>
                  <a:latin typeface="Arial Narrow" pitchFamily="34" charset="0"/>
                </a:defRPr>
              </a:lvl2pPr>
              <a:lvl3pPr marL="1143000" indent="-228600" eaLnBrk="0" hangingPunct="0">
                <a:spcBef>
                  <a:spcPct val="20000"/>
                </a:spcBef>
                <a:buChar char="•"/>
                <a:defRPr kumimoji="1" sz="2400" b="1">
                  <a:solidFill>
                    <a:srgbClr val="001009"/>
                  </a:solidFill>
                  <a:latin typeface="Arial Narrow" pitchFamily="34" charset="0"/>
                </a:defRPr>
              </a:lvl3pPr>
              <a:lvl4pPr marL="1600200" indent="-228600" eaLnBrk="0" hangingPunct="0">
                <a:spcBef>
                  <a:spcPct val="20000"/>
                </a:spcBef>
                <a:buChar char="–"/>
                <a:defRPr kumimoji="1" sz="2000" b="1">
                  <a:solidFill>
                    <a:srgbClr val="001009"/>
                  </a:solidFill>
                  <a:latin typeface="Arial Narrow" pitchFamily="34" charset="0"/>
                </a:defRPr>
              </a:lvl4pPr>
              <a:lvl5pPr marL="2057400" indent="-228600" eaLnBrk="0" hangingPunct="0">
                <a:spcBef>
                  <a:spcPct val="20000"/>
                </a:spcBef>
                <a:buChar char="»"/>
                <a:defRPr kumimoji="1" sz="2000" b="1">
                  <a:solidFill>
                    <a:srgbClr val="001009"/>
                  </a:solidFill>
                  <a:latin typeface="Arial Narrow" pitchFamily="34" charset="0"/>
                </a:defRPr>
              </a:lvl5pPr>
              <a:lvl6pPr marL="2514600" indent="-228600" eaLnBrk="0" fontAlgn="base" hangingPunct="0">
                <a:spcBef>
                  <a:spcPct val="20000"/>
                </a:spcBef>
                <a:spcAft>
                  <a:spcPct val="0"/>
                </a:spcAft>
                <a:buChar char="»"/>
                <a:defRPr kumimoji="1" sz="2000" b="1">
                  <a:solidFill>
                    <a:srgbClr val="001009"/>
                  </a:solidFill>
                  <a:latin typeface="Arial Narrow" pitchFamily="34" charset="0"/>
                </a:defRPr>
              </a:lvl6pPr>
              <a:lvl7pPr marL="2971800" indent="-228600" eaLnBrk="0" fontAlgn="base" hangingPunct="0">
                <a:spcBef>
                  <a:spcPct val="20000"/>
                </a:spcBef>
                <a:spcAft>
                  <a:spcPct val="0"/>
                </a:spcAft>
                <a:buChar char="»"/>
                <a:defRPr kumimoji="1" sz="2000" b="1">
                  <a:solidFill>
                    <a:srgbClr val="001009"/>
                  </a:solidFill>
                  <a:latin typeface="Arial Narrow" pitchFamily="34" charset="0"/>
                </a:defRPr>
              </a:lvl7pPr>
              <a:lvl8pPr marL="3429000" indent="-228600" eaLnBrk="0" fontAlgn="base" hangingPunct="0">
                <a:spcBef>
                  <a:spcPct val="20000"/>
                </a:spcBef>
                <a:spcAft>
                  <a:spcPct val="0"/>
                </a:spcAft>
                <a:buChar char="»"/>
                <a:defRPr kumimoji="1" sz="2000" b="1">
                  <a:solidFill>
                    <a:srgbClr val="001009"/>
                  </a:solidFill>
                  <a:latin typeface="Arial Narrow" pitchFamily="34" charset="0"/>
                </a:defRPr>
              </a:lvl8pPr>
              <a:lvl9pPr marL="3886200" indent="-228600" eaLnBrk="0" fontAlgn="base" hangingPunct="0">
                <a:spcBef>
                  <a:spcPct val="20000"/>
                </a:spcBef>
                <a:spcAft>
                  <a:spcPct val="0"/>
                </a:spcAft>
                <a:buChar char="»"/>
                <a:defRPr kumimoji="1" sz="2000" b="1">
                  <a:solidFill>
                    <a:srgbClr val="001009"/>
                  </a:solidFill>
                  <a:latin typeface="Arial Narrow" pitchFamily="34" charset="0"/>
                </a:defRPr>
              </a:lvl9pPr>
            </a:lstStyle>
            <a:p>
              <a:pPr marL="0" marR="0" lvl="0" indent="0" algn="ctr" defTabSz="457200" rtl="0" eaLnBrk="0" fontAlgn="auto" latinLnBrk="0" hangingPunct="0">
                <a:lnSpc>
                  <a:spcPct val="90000"/>
                </a:lnSpc>
                <a:spcBef>
                  <a:spcPct val="50000"/>
                </a:spcBef>
                <a:spcAft>
                  <a:spcPts val="0"/>
                </a:spcAft>
                <a:buClrTx/>
                <a:buSzTx/>
                <a:buFontTx/>
                <a:buNone/>
                <a:tabLst/>
                <a:defRPr/>
              </a:pPr>
              <a:r>
                <a:rPr kumimoji="0" lang="en-US" altLang="en-US" sz="1800" b="1" i="0" u="none" strike="noStrike" kern="1200" cap="none" spc="0" normalizeH="0" baseline="0" noProof="0" dirty="0">
                  <a:ln>
                    <a:noFill/>
                  </a:ln>
                  <a:solidFill>
                    <a:prstClr val="black"/>
                  </a:solidFill>
                  <a:effectLst/>
                  <a:uLnTx/>
                  <a:uFillTx/>
                  <a:latin typeface="Arial" charset="0"/>
                  <a:ea typeface="+mn-ea"/>
                  <a:cs typeface="+mn-cs"/>
                </a:rPr>
                <a:t>Clinical</a:t>
              </a:r>
              <a:br>
                <a:rPr kumimoji="0" lang="en-US" altLang="en-US" sz="1800" b="1" i="0" u="none" strike="noStrike" kern="1200" cap="none" spc="0" normalizeH="0" baseline="0" noProof="0" dirty="0">
                  <a:ln>
                    <a:noFill/>
                  </a:ln>
                  <a:solidFill>
                    <a:prstClr val="black"/>
                  </a:solidFill>
                  <a:effectLst/>
                  <a:uLnTx/>
                  <a:uFillTx/>
                  <a:latin typeface="Arial" charset="0"/>
                  <a:ea typeface="+mn-ea"/>
                  <a:cs typeface="+mn-cs"/>
                </a:rPr>
              </a:br>
              <a:r>
                <a:rPr kumimoji="0" lang="en-US" altLang="en-US" sz="1800" b="1" i="0" u="none" strike="noStrike" kern="1200" cap="none" spc="0" normalizeH="0" baseline="0" noProof="0" dirty="0">
                  <a:ln>
                    <a:noFill/>
                  </a:ln>
                  <a:solidFill>
                    <a:prstClr val="black"/>
                  </a:solidFill>
                  <a:effectLst/>
                  <a:uLnTx/>
                  <a:uFillTx/>
                  <a:latin typeface="Arial" charset="0"/>
                  <a:ea typeface="+mn-ea"/>
                  <a:cs typeface="+mn-cs"/>
                </a:rPr>
                <a:t>judgment</a:t>
              </a:r>
            </a:p>
          </p:txBody>
        </p:sp>
        <p:sp>
          <p:nvSpPr>
            <p:cNvPr id="56" name="Text Box 10">
              <a:extLst>
                <a:ext uri="{FF2B5EF4-FFF2-40B4-BE49-F238E27FC236}">
                  <a16:creationId xmlns:a16="http://schemas.microsoft.com/office/drawing/2014/main" id="{D935374E-1F74-0EEF-30B7-548E0EB0E29F}"/>
                </a:ext>
              </a:extLst>
            </p:cNvPr>
            <p:cNvSpPr txBox="1">
              <a:spLocks noChangeArrowheads="1"/>
            </p:cNvSpPr>
            <p:nvPr/>
          </p:nvSpPr>
          <p:spPr bwMode="auto">
            <a:xfrm>
              <a:off x="6793236" y="2396132"/>
              <a:ext cx="1480291" cy="747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0" tIns="0" rIns="0" bIns="0">
              <a:spAutoFit/>
            </a:bodyPr>
            <a:lstStyle>
              <a:lvl1pPr eaLnBrk="0" hangingPunct="0">
                <a:spcBef>
                  <a:spcPct val="20000"/>
                </a:spcBef>
                <a:buClr>
                  <a:schemeClr val="bg2"/>
                </a:buClr>
                <a:buFont typeface="Monotype Sorts" pitchFamily="2" charset="2"/>
                <a:buChar char="§"/>
                <a:defRPr kumimoji="1" sz="3200" b="1">
                  <a:solidFill>
                    <a:srgbClr val="001009"/>
                  </a:solidFill>
                  <a:latin typeface="Arial Narrow" pitchFamily="34" charset="0"/>
                </a:defRPr>
              </a:lvl1pPr>
              <a:lvl2pPr marL="742950" indent="-285750" eaLnBrk="0" hangingPunct="0">
                <a:spcBef>
                  <a:spcPct val="20000"/>
                </a:spcBef>
                <a:buClr>
                  <a:schemeClr val="bg2"/>
                </a:buClr>
                <a:buSzPct val="50000"/>
                <a:buFont typeface="Monotype Sorts" pitchFamily="2" charset="2"/>
                <a:buChar char="l"/>
                <a:defRPr kumimoji="1" sz="2800" b="1">
                  <a:solidFill>
                    <a:srgbClr val="001009"/>
                  </a:solidFill>
                  <a:latin typeface="Arial Narrow" pitchFamily="34" charset="0"/>
                </a:defRPr>
              </a:lvl2pPr>
              <a:lvl3pPr marL="1143000" indent="-228600" eaLnBrk="0" hangingPunct="0">
                <a:spcBef>
                  <a:spcPct val="20000"/>
                </a:spcBef>
                <a:buChar char="•"/>
                <a:defRPr kumimoji="1" sz="2400" b="1">
                  <a:solidFill>
                    <a:srgbClr val="001009"/>
                  </a:solidFill>
                  <a:latin typeface="Arial Narrow" pitchFamily="34" charset="0"/>
                </a:defRPr>
              </a:lvl3pPr>
              <a:lvl4pPr marL="1600200" indent="-228600" eaLnBrk="0" hangingPunct="0">
                <a:spcBef>
                  <a:spcPct val="20000"/>
                </a:spcBef>
                <a:buChar char="–"/>
                <a:defRPr kumimoji="1" sz="2000" b="1">
                  <a:solidFill>
                    <a:srgbClr val="001009"/>
                  </a:solidFill>
                  <a:latin typeface="Arial Narrow" pitchFamily="34" charset="0"/>
                </a:defRPr>
              </a:lvl4pPr>
              <a:lvl5pPr marL="2057400" indent="-228600" eaLnBrk="0" hangingPunct="0">
                <a:spcBef>
                  <a:spcPct val="20000"/>
                </a:spcBef>
                <a:buChar char="»"/>
                <a:defRPr kumimoji="1" sz="2000" b="1">
                  <a:solidFill>
                    <a:srgbClr val="001009"/>
                  </a:solidFill>
                  <a:latin typeface="Arial Narrow" pitchFamily="34" charset="0"/>
                </a:defRPr>
              </a:lvl5pPr>
              <a:lvl6pPr marL="2514600" indent="-228600" eaLnBrk="0" fontAlgn="base" hangingPunct="0">
                <a:spcBef>
                  <a:spcPct val="20000"/>
                </a:spcBef>
                <a:spcAft>
                  <a:spcPct val="0"/>
                </a:spcAft>
                <a:buChar char="»"/>
                <a:defRPr kumimoji="1" sz="2000" b="1">
                  <a:solidFill>
                    <a:srgbClr val="001009"/>
                  </a:solidFill>
                  <a:latin typeface="Arial Narrow" pitchFamily="34" charset="0"/>
                </a:defRPr>
              </a:lvl6pPr>
              <a:lvl7pPr marL="2971800" indent="-228600" eaLnBrk="0" fontAlgn="base" hangingPunct="0">
                <a:spcBef>
                  <a:spcPct val="20000"/>
                </a:spcBef>
                <a:spcAft>
                  <a:spcPct val="0"/>
                </a:spcAft>
                <a:buChar char="»"/>
                <a:defRPr kumimoji="1" sz="2000" b="1">
                  <a:solidFill>
                    <a:srgbClr val="001009"/>
                  </a:solidFill>
                  <a:latin typeface="Arial Narrow" pitchFamily="34" charset="0"/>
                </a:defRPr>
              </a:lvl7pPr>
              <a:lvl8pPr marL="3429000" indent="-228600" eaLnBrk="0" fontAlgn="base" hangingPunct="0">
                <a:spcBef>
                  <a:spcPct val="20000"/>
                </a:spcBef>
                <a:spcAft>
                  <a:spcPct val="0"/>
                </a:spcAft>
                <a:buChar char="»"/>
                <a:defRPr kumimoji="1" sz="2000" b="1">
                  <a:solidFill>
                    <a:srgbClr val="001009"/>
                  </a:solidFill>
                  <a:latin typeface="Arial Narrow" pitchFamily="34" charset="0"/>
                </a:defRPr>
              </a:lvl8pPr>
              <a:lvl9pPr marL="3886200" indent="-228600" eaLnBrk="0" fontAlgn="base" hangingPunct="0">
                <a:spcBef>
                  <a:spcPct val="20000"/>
                </a:spcBef>
                <a:spcAft>
                  <a:spcPct val="0"/>
                </a:spcAft>
                <a:buChar char="»"/>
                <a:defRPr kumimoji="1" sz="2000" b="1">
                  <a:solidFill>
                    <a:srgbClr val="001009"/>
                  </a:solidFill>
                  <a:latin typeface="Arial Narrow" pitchFamily="34" charset="0"/>
                </a:defRPr>
              </a:lvl9pPr>
            </a:lstStyle>
            <a:p>
              <a:pPr marL="0" marR="0" lvl="0" indent="0" algn="ctr" defTabSz="457200" rtl="0" eaLnBrk="0" fontAlgn="auto" latinLnBrk="0" hangingPunct="0">
                <a:lnSpc>
                  <a:spcPct val="90000"/>
                </a:lnSpc>
                <a:spcBef>
                  <a:spcPct val="50000"/>
                </a:spcBef>
                <a:spcAft>
                  <a:spcPts val="0"/>
                </a:spcAft>
                <a:buClrTx/>
                <a:buSzTx/>
                <a:buFontTx/>
                <a:buNone/>
                <a:tabLst/>
                <a:defRPr/>
              </a:pPr>
              <a:r>
                <a:rPr kumimoji="0" lang="en-US" altLang="en-US" sz="1800" b="1" i="0" u="none" strike="noStrike" kern="1200" cap="none" spc="0" normalizeH="0" baseline="0" noProof="0" dirty="0">
                  <a:ln>
                    <a:noFill/>
                  </a:ln>
                  <a:solidFill>
                    <a:prstClr val="black"/>
                  </a:solidFill>
                  <a:effectLst/>
                  <a:uLnTx/>
                  <a:uFillTx/>
                  <a:latin typeface="Arial" charset="0"/>
                  <a:ea typeface="+mn-ea"/>
                  <a:cs typeface="+mn-cs"/>
                </a:rPr>
                <a:t>Relevant</a:t>
              </a:r>
              <a:br>
                <a:rPr kumimoji="0" lang="en-US" altLang="en-US" sz="1800" b="1" i="0" u="none" strike="noStrike" kern="1200" cap="none" spc="0" normalizeH="0" baseline="0" noProof="0" dirty="0">
                  <a:ln>
                    <a:noFill/>
                  </a:ln>
                  <a:solidFill>
                    <a:prstClr val="black"/>
                  </a:solidFill>
                  <a:effectLst/>
                  <a:uLnTx/>
                  <a:uFillTx/>
                  <a:latin typeface="Arial" charset="0"/>
                  <a:ea typeface="+mn-ea"/>
                  <a:cs typeface="+mn-cs"/>
                </a:rPr>
              </a:br>
              <a:r>
                <a:rPr kumimoji="0" lang="en-US" altLang="en-US" sz="1800" b="1" i="0" u="none" strike="noStrike" kern="1200" cap="none" spc="0" normalizeH="0" baseline="0" noProof="0" dirty="0">
                  <a:ln>
                    <a:noFill/>
                  </a:ln>
                  <a:solidFill>
                    <a:prstClr val="black"/>
                  </a:solidFill>
                  <a:effectLst/>
                  <a:uLnTx/>
                  <a:uFillTx/>
                  <a:latin typeface="Arial" charset="0"/>
                  <a:ea typeface="+mn-ea"/>
                  <a:cs typeface="+mn-cs"/>
                </a:rPr>
                <a:t>scientific</a:t>
              </a:r>
              <a:br>
                <a:rPr kumimoji="0" lang="en-US" altLang="en-US" sz="1800" b="1" i="0" u="none" strike="noStrike" kern="1200" cap="none" spc="0" normalizeH="0" baseline="0" noProof="0" dirty="0">
                  <a:ln>
                    <a:noFill/>
                  </a:ln>
                  <a:solidFill>
                    <a:prstClr val="black"/>
                  </a:solidFill>
                  <a:effectLst/>
                  <a:uLnTx/>
                  <a:uFillTx/>
                  <a:latin typeface="Arial" charset="0"/>
                  <a:ea typeface="+mn-ea"/>
                  <a:cs typeface="+mn-cs"/>
                </a:rPr>
              </a:br>
              <a:r>
                <a:rPr kumimoji="0" lang="en-US" altLang="en-US" sz="1800" b="1" i="0" u="none" strike="noStrike" kern="1200" cap="none" spc="0" normalizeH="0" baseline="0" noProof="0" dirty="0">
                  <a:ln>
                    <a:noFill/>
                  </a:ln>
                  <a:solidFill>
                    <a:prstClr val="black"/>
                  </a:solidFill>
                  <a:effectLst/>
                  <a:uLnTx/>
                  <a:uFillTx/>
                  <a:latin typeface="Arial" charset="0"/>
                  <a:ea typeface="+mn-ea"/>
                  <a:cs typeface="+mn-cs"/>
                </a:rPr>
                <a:t>evidence</a:t>
              </a:r>
            </a:p>
          </p:txBody>
        </p:sp>
        <p:sp>
          <p:nvSpPr>
            <p:cNvPr id="57" name="Text Box 11">
              <a:extLst>
                <a:ext uri="{FF2B5EF4-FFF2-40B4-BE49-F238E27FC236}">
                  <a16:creationId xmlns:a16="http://schemas.microsoft.com/office/drawing/2014/main" id="{EFB19A2B-FC9B-17A2-2D0D-E65F4F8C7D7C}"/>
                </a:ext>
              </a:extLst>
            </p:cNvPr>
            <p:cNvSpPr txBox="1">
              <a:spLocks noChangeArrowheads="1"/>
            </p:cNvSpPr>
            <p:nvPr/>
          </p:nvSpPr>
          <p:spPr bwMode="auto">
            <a:xfrm>
              <a:off x="5236578" y="3381500"/>
              <a:ext cx="1480291"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0" tIns="0" rIns="0" bIns="0">
              <a:spAutoFit/>
            </a:bodyPr>
            <a:lstStyle>
              <a:lvl1pPr eaLnBrk="0" hangingPunct="0">
                <a:spcBef>
                  <a:spcPct val="20000"/>
                </a:spcBef>
                <a:buClr>
                  <a:schemeClr val="bg2"/>
                </a:buClr>
                <a:buFont typeface="Monotype Sorts" pitchFamily="2" charset="2"/>
                <a:buChar char="§"/>
                <a:defRPr kumimoji="1" sz="3200" b="1">
                  <a:solidFill>
                    <a:srgbClr val="001009"/>
                  </a:solidFill>
                  <a:latin typeface="Arial Narrow" pitchFamily="34" charset="0"/>
                </a:defRPr>
              </a:lvl1pPr>
              <a:lvl2pPr marL="742950" indent="-285750" eaLnBrk="0" hangingPunct="0">
                <a:spcBef>
                  <a:spcPct val="20000"/>
                </a:spcBef>
                <a:buClr>
                  <a:schemeClr val="bg2"/>
                </a:buClr>
                <a:buSzPct val="50000"/>
                <a:buFont typeface="Monotype Sorts" pitchFamily="2" charset="2"/>
                <a:buChar char="l"/>
                <a:defRPr kumimoji="1" sz="2800" b="1">
                  <a:solidFill>
                    <a:srgbClr val="001009"/>
                  </a:solidFill>
                  <a:latin typeface="Arial Narrow" pitchFamily="34" charset="0"/>
                </a:defRPr>
              </a:lvl2pPr>
              <a:lvl3pPr marL="1143000" indent="-228600" eaLnBrk="0" hangingPunct="0">
                <a:spcBef>
                  <a:spcPct val="20000"/>
                </a:spcBef>
                <a:buChar char="•"/>
                <a:defRPr kumimoji="1" sz="2400" b="1">
                  <a:solidFill>
                    <a:srgbClr val="001009"/>
                  </a:solidFill>
                  <a:latin typeface="Arial Narrow" pitchFamily="34" charset="0"/>
                </a:defRPr>
              </a:lvl3pPr>
              <a:lvl4pPr marL="1600200" indent="-228600" eaLnBrk="0" hangingPunct="0">
                <a:spcBef>
                  <a:spcPct val="20000"/>
                </a:spcBef>
                <a:buChar char="–"/>
                <a:defRPr kumimoji="1" sz="2000" b="1">
                  <a:solidFill>
                    <a:srgbClr val="001009"/>
                  </a:solidFill>
                  <a:latin typeface="Arial Narrow" pitchFamily="34" charset="0"/>
                </a:defRPr>
              </a:lvl4pPr>
              <a:lvl5pPr marL="2057400" indent="-228600" eaLnBrk="0" hangingPunct="0">
                <a:spcBef>
                  <a:spcPct val="20000"/>
                </a:spcBef>
                <a:buChar char="»"/>
                <a:defRPr kumimoji="1" sz="2000" b="1">
                  <a:solidFill>
                    <a:srgbClr val="001009"/>
                  </a:solidFill>
                  <a:latin typeface="Arial Narrow" pitchFamily="34" charset="0"/>
                </a:defRPr>
              </a:lvl5pPr>
              <a:lvl6pPr marL="2514600" indent="-228600" eaLnBrk="0" fontAlgn="base" hangingPunct="0">
                <a:spcBef>
                  <a:spcPct val="20000"/>
                </a:spcBef>
                <a:spcAft>
                  <a:spcPct val="0"/>
                </a:spcAft>
                <a:buChar char="»"/>
                <a:defRPr kumimoji="1" sz="2000" b="1">
                  <a:solidFill>
                    <a:srgbClr val="001009"/>
                  </a:solidFill>
                  <a:latin typeface="Arial Narrow" pitchFamily="34" charset="0"/>
                </a:defRPr>
              </a:lvl6pPr>
              <a:lvl7pPr marL="2971800" indent="-228600" eaLnBrk="0" fontAlgn="base" hangingPunct="0">
                <a:spcBef>
                  <a:spcPct val="20000"/>
                </a:spcBef>
                <a:spcAft>
                  <a:spcPct val="0"/>
                </a:spcAft>
                <a:buChar char="»"/>
                <a:defRPr kumimoji="1" sz="2000" b="1">
                  <a:solidFill>
                    <a:srgbClr val="001009"/>
                  </a:solidFill>
                  <a:latin typeface="Arial Narrow" pitchFamily="34" charset="0"/>
                </a:defRPr>
              </a:lvl7pPr>
              <a:lvl8pPr marL="3429000" indent="-228600" eaLnBrk="0" fontAlgn="base" hangingPunct="0">
                <a:spcBef>
                  <a:spcPct val="20000"/>
                </a:spcBef>
                <a:spcAft>
                  <a:spcPct val="0"/>
                </a:spcAft>
                <a:buChar char="»"/>
                <a:defRPr kumimoji="1" sz="2000" b="1">
                  <a:solidFill>
                    <a:srgbClr val="001009"/>
                  </a:solidFill>
                  <a:latin typeface="Arial Narrow" pitchFamily="34" charset="0"/>
                </a:defRPr>
              </a:lvl8pPr>
              <a:lvl9pPr marL="3886200" indent="-228600" eaLnBrk="0" fontAlgn="base" hangingPunct="0">
                <a:spcBef>
                  <a:spcPct val="20000"/>
                </a:spcBef>
                <a:spcAft>
                  <a:spcPct val="0"/>
                </a:spcAft>
                <a:buChar char="»"/>
                <a:defRPr kumimoji="1" sz="2000" b="1">
                  <a:solidFill>
                    <a:srgbClr val="001009"/>
                  </a:solidFill>
                  <a:latin typeface="Arial Narrow" pitchFamily="34" charset="0"/>
                </a:defRPr>
              </a:lvl9pPr>
            </a:lstStyle>
            <a:p>
              <a:pPr marL="0" marR="0" lvl="0" indent="0" algn="ctr" defTabSz="457200" rtl="0" eaLnBrk="0" fontAlgn="auto" latinLnBrk="0" hangingPunct="0">
                <a:lnSpc>
                  <a:spcPct val="90000"/>
                </a:lnSpc>
                <a:spcBef>
                  <a:spcPct val="50000"/>
                </a:spcBef>
                <a:spcAft>
                  <a:spcPts val="0"/>
                </a:spcAft>
                <a:buClrTx/>
                <a:buSzTx/>
                <a:buFontTx/>
                <a:buNone/>
                <a:tabLst/>
                <a:defRPr/>
              </a:pPr>
              <a:r>
                <a:rPr kumimoji="0" lang="en-US" altLang="en-US" sz="4000" b="1" i="0" u="none" strike="noStrike" kern="1200" cap="none" spc="0" normalizeH="0" baseline="0" noProof="0" dirty="0">
                  <a:ln>
                    <a:noFill/>
                  </a:ln>
                  <a:solidFill>
                    <a:prstClr val="black"/>
                  </a:solidFill>
                  <a:effectLst/>
                  <a:uLnTx/>
                  <a:uFillTx/>
                  <a:latin typeface="Arial" charset="0"/>
                  <a:ea typeface="+mn-ea"/>
                  <a:cs typeface="+mn-cs"/>
                </a:rPr>
                <a:t>EBM</a:t>
              </a:r>
            </a:p>
          </p:txBody>
        </p:sp>
        <p:sp>
          <p:nvSpPr>
            <p:cNvPr id="58" name="Text Box 12">
              <a:extLst>
                <a:ext uri="{FF2B5EF4-FFF2-40B4-BE49-F238E27FC236}">
                  <a16:creationId xmlns:a16="http://schemas.microsoft.com/office/drawing/2014/main" id="{83020786-F174-E673-B4DE-DBB1DCAF9C8E}"/>
                </a:ext>
              </a:extLst>
            </p:cNvPr>
            <p:cNvSpPr txBox="1">
              <a:spLocks noChangeArrowheads="1"/>
            </p:cNvSpPr>
            <p:nvPr/>
          </p:nvSpPr>
          <p:spPr bwMode="auto">
            <a:xfrm>
              <a:off x="5203045" y="5098514"/>
              <a:ext cx="1590191" cy="747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0" tIns="0" rIns="0" bIns="0">
              <a:spAutoFit/>
            </a:bodyPr>
            <a:lstStyle>
              <a:lvl1pPr eaLnBrk="0" hangingPunct="0">
                <a:spcBef>
                  <a:spcPct val="20000"/>
                </a:spcBef>
                <a:buClr>
                  <a:schemeClr val="bg2"/>
                </a:buClr>
                <a:buFont typeface="Monotype Sorts" pitchFamily="2" charset="2"/>
                <a:buChar char="§"/>
                <a:defRPr kumimoji="1" sz="3200" b="1">
                  <a:solidFill>
                    <a:srgbClr val="001009"/>
                  </a:solidFill>
                  <a:latin typeface="Arial Narrow" pitchFamily="34" charset="0"/>
                </a:defRPr>
              </a:lvl1pPr>
              <a:lvl2pPr marL="742950" indent="-285750" eaLnBrk="0" hangingPunct="0">
                <a:spcBef>
                  <a:spcPct val="20000"/>
                </a:spcBef>
                <a:buClr>
                  <a:schemeClr val="bg2"/>
                </a:buClr>
                <a:buSzPct val="50000"/>
                <a:buFont typeface="Monotype Sorts" pitchFamily="2" charset="2"/>
                <a:buChar char="l"/>
                <a:defRPr kumimoji="1" sz="2800" b="1">
                  <a:solidFill>
                    <a:srgbClr val="001009"/>
                  </a:solidFill>
                  <a:latin typeface="Arial Narrow" pitchFamily="34" charset="0"/>
                </a:defRPr>
              </a:lvl2pPr>
              <a:lvl3pPr marL="1143000" indent="-228600" eaLnBrk="0" hangingPunct="0">
                <a:spcBef>
                  <a:spcPct val="20000"/>
                </a:spcBef>
                <a:buChar char="•"/>
                <a:defRPr kumimoji="1" sz="2400" b="1">
                  <a:solidFill>
                    <a:srgbClr val="001009"/>
                  </a:solidFill>
                  <a:latin typeface="Arial Narrow" pitchFamily="34" charset="0"/>
                </a:defRPr>
              </a:lvl3pPr>
              <a:lvl4pPr marL="1600200" indent="-228600" eaLnBrk="0" hangingPunct="0">
                <a:spcBef>
                  <a:spcPct val="20000"/>
                </a:spcBef>
                <a:buChar char="–"/>
                <a:defRPr kumimoji="1" sz="2000" b="1">
                  <a:solidFill>
                    <a:srgbClr val="001009"/>
                  </a:solidFill>
                  <a:latin typeface="Arial Narrow" pitchFamily="34" charset="0"/>
                </a:defRPr>
              </a:lvl4pPr>
              <a:lvl5pPr marL="2057400" indent="-228600" eaLnBrk="0" hangingPunct="0">
                <a:spcBef>
                  <a:spcPct val="20000"/>
                </a:spcBef>
                <a:buChar char="»"/>
                <a:defRPr kumimoji="1" sz="2000" b="1">
                  <a:solidFill>
                    <a:srgbClr val="001009"/>
                  </a:solidFill>
                  <a:latin typeface="Arial Narrow" pitchFamily="34" charset="0"/>
                </a:defRPr>
              </a:lvl5pPr>
              <a:lvl6pPr marL="2514600" indent="-228600" eaLnBrk="0" fontAlgn="base" hangingPunct="0">
                <a:spcBef>
                  <a:spcPct val="20000"/>
                </a:spcBef>
                <a:spcAft>
                  <a:spcPct val="0"/>
                </a:spcAft>
                <a:buChar char="»"/>
                <a:defRPr kumimoji="1" sz="2000" b="1">
                  <a:solidFill>
                    <a:srgbClr val="001009"/>
                  </a:solidFill>
                  <a:latin typeface="Arial Narrow" pitchFamily="34" charset="0"/>
                </a:defRPr>
              </a:lvl6pPr>
              <a:lvl7pPr marL="2971800" indent="-228600" eaLnBrk="0" fontAlgn="base" hangingPunct="0">
                <a:spcBef>
                  <a:spcPct val="20000"/>
                </a:spcBef>
                <a:spcAft>
                  <a:spcPct val="0"/>
                </a:spcAft>
                <a:buChar char="»"/>
                <a:defRPr kumimoji="1" sz="2000" b="1">
                  <a:solidFill>
                    <a:srgbClr val="001009"/>
                  </a:solidFill>
                  <a:latin typeface="Arial Narrow" pitchFamily="34" charset="0"/>
                </a:defRPr>
              </a:lvl7pPr>
              <a:lvl8pPr marL="3429000" indent="-228600" eaLnBrk="0" fontAlgn="base" hangingPunct="0">
                <a:spcBef>
                  <a:spcPct val="20000"/>
                </a:spcBef>
                <a:spcAft>
                  <a:spcPct val="0"/>
                </a:spcAft>
                <a:buChar char="»"/>
                <a:defRPr kumimoji="1" sz="2000" b="1">
                  <a:solidFill>
                    <a:srgbClr val="001009"/>
                  </a:solidFill>
                  <a:latin typeface="Arial Narrow" pitchFamily="34" charset="0"/>
                </a:defRPr>
              </a:lvl8pPr>
              <a:lvl9pPr marL="3886200" indent="-228600" eaLnBrk="0" fontAlgn="base" hangingPunct="0">
                <a:spcBef>
                  <a:spcPct val="20000"/>
                </a:spcBef>
                <a:spcAft>
                  <a:spcPct val="0"/>
                </a:spcAft>
                <a:buChar char="»"/>
                <a:defRPr kumimoji="1" sz="2000" b="1">
                  <a:solidFill>
                    <a:srgbClr val="001009"/>
                  </a:solidFill>
                  <a:latin typeface="Arial Narrow" pitchFamily="34" charset="0"/>
                </a:defRPr>
              </a:lvl9pPr>
            </a:lstStyle>
            <a:p>
              <a:pPr marL="0" marR="0" lvl="0" indent="0" algn="ctr" defTabSz="457200" rtl="0" eaLnBrk="0" fontAlgn="auto" latinLnBrk="0" hangingPunct="0">
                <a:lnSpc>
                  <a:spcPct val="90000"/>
                </a:lnSpc>
                <a:spcBef>
                  <a:spcPct val="50000"/>
                </a:spcBef>
                <a:spcAft>
                  <a:spcPts val="0"/>
                </a:spcAft>
                <a:buClrTx/>
                <a:buSzTx/>
                <a:buFontTx/>
                <a:buNone/>
                <a:tabLst/>
                <a:defRPr/>
              </a:pPr>
              <a:r>
                <a:rPr kumimoji="0" lang="en-US" altLang="en-US" sz="1800" b="1" i="0" u="none" strike="noStrike" kern="1200" cap="none" spc="0" normalizeH="0" baseline="0" noProof="0" dirty="0">
                  <a:ln>
                    <a:noFill/>
                  </a:ln>
                  <a:solidFill>
                    <a:prstClr val="black"/>
                  </a:solidFill>
                  <a:effectLst/>
                  <a:uLnTx/>
                  <a:uFillTx/>
                  <a:latin typeface="Arial" charset="0"/>
                  <a:ea typeface="+mn-ea"/>
                  <a:cs typeface="+mn-cs"/>
                </a:rPr>
                <a:t>Patients’ values and preferences</a:t>
              </a:r>
            </a:p>
          </p:txBody>
        </p:sp>
      </p:grpSp>
    </p:spTree>
    <p:extLst>
      <p:ext uri="{BB962C8B-B14F-4D97-AF65-F5344CB8AC3E}">
        <p14:creationId xmlns:p14="http://schemas.microsoft.com/office/powerpoint/2010/main" val="19959267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18221-D82F-464E-942F-5F3899AE5FB7}"/>
              </a:ext>
            </a:extLst>
          </p:cNvPr>
          <p:cNvSpPr>
            <a:spLocks noGrp="1"/>
          </p:cNvSpPr>
          <p:nvPr>
            <p:ph type="title"/>
          </p:nvPr>
        </p:nvSpPr>
        <p:spPr>
          <a:xfrm>
            <a:off x="609600" y="199505"/>
            <a:ext cx="10744200" cy="1185577"/>
          </a:xfrm>
        </p:spPr>
        <p:txBody>
          <a:bodyPr/>
          <a:lstStyle/>
          <a:p>
            <a:r>
              <a:rPr lang="en-US" dirty="0"/>
              <a:t>What Is the Evidence for LAIs?</a:t>
            </a:r>
          </a:p>
        </p:txBody>
      </p:sp>
      <p:sp>
        <p:nvSpPr>
          <p:cNvPr id="17" name="Text Placeholder 16">
            <a:extLst>
              <a:ext uri="{FF2B5EF4-FFF2-40B4-BE49-F238E27FC236}">
                <a16:creationId xmlns:a16="http://schemas.microsoft.com/office/drawing/2014/main" id="{8995ACE9-1E4B-9846-82A9-86AED774563B}"/>
              </a:ext>
            </a:extLst>
          </p:cNvPr>
          <p:cNvSpPr>
            <a:spLocks noGrp="1"/>
          </p:cNvSpPr>
          <p:nvPr>
            <p:ph sz="half" idx="1"/>
          </p:nvPr>
        </p:nvSpPr>
        <p:spPr>
          <a:xfrm>
            <a:off x="609600" y="1496291"/>
            <a:ext cx="5892800" cy="4680672"/>
          </a:xfrm>
        </p:spPr>
        <p:txBody>
          <a:bodyPr>
            <a:normAutofit fontScale="92500"/>
          </a:bodyPr>
          <a:lstStyle/>
          <a:p>
            <a:pPr marL="0" indent="0">
              <a:buNone/>
            </a:pPr>
            <a:r>
              <a:rPr lang="en-GB" b="1" dirty="0"/>
              <a:t>Studies have consistently demonstrated:</a:t>
            </a:r>
          </a:p>
          <a:p>
            <a:endParaRPr lang="en-GB" dirty="0"/>
          </a:p>
          <a:p>
            <a:r>
              <a:rPr lang="en-GB" dirty="0"/>
              <a:t>The importance of continuous medication treatment of schizophrenia to </a:t>
            </a:r>
            <a:r>
              <a:rPr lang="en-GB" i="1" dirty="0"/>
              <a:t>minimize the risk of relapse</a:t>
            </a:r>
          </a:p>
          <a:p>
            <a:r>
              <a:rPr lang="en-GB" dirty="0"/>
              <a:t>There are substantial </a:t>
            </a:r>
            <a:r>
              <a:rPr lang="en-GB" i="1" dirty="0"/>
              <a:t>adherence challenges</a:t>
            </a:r>
            <a:r>
              <a:rPr lang="en-GB" dirty="0"/>
              <a:t> for patients with chronic disorders</a:t>
            </a:r>
          </a:p>
          <a:p>
            <a:r>
              <a:rPr lang="en-GB" i="1" dirty="0"/>
              <a:t>Superior overall effectiveness of LAIs </a:t>
            </a:r>
            <a:r>
              <a:rPr lang="en-GB" dirty="0"/>
              <a:t>versus oral antipsychotics</a:t>
            </a:r>
          </a:p>
          <a:p>
            <a:r>
              <a:rPr lang="en-GB" dirty="0"/>
              <a:t>Caregivers may </a:t>
            </a:r>
            <a:r>
              <a:rPr lang="en-GB" i="1" dirty="0"/>
              <a:t>prefer</a:t>
            </a:r>
            <a:r>
              <a:rPr lang="en-GB" dirty="0"/>
              <a:t> LAIs</a:t>
            </a:r>
          </a:p>
          <a:p>
            <a:r>
              <a:rPr lang="en-GB" dirty="0"/>
              <a:t>Patients may </a:t>
            </a:r>
            <a:r>
              <a:rPr lang="en-GB" i="1" dirty="0"/>
              <a:t>prefer</a:t>
            </a:r>
            <a:r>
              <a:rPr lang="en-GB" dirty="0"/>
              <a:t> LAIs</a:t>
            </a:r>
          </a:p>
          <a:p>
            <a:endParaRPr lang="en-GB" dirty="0"/>
          </a:p>
        </p:txBody>
      </p:sp>
      <p:grpSp>
        <p:nvGrpSpPr>
          <p:cNvPr id="27" name="Group 26">
            <a:extLst>
              <a:ext uri="{FF2B5EF4-FFF2-40B4-BE49-F238E27FC236}">
                <a16:creationId xmlns:a16="http://schemas.microsoft.com/office/drawing/2014/main" id="{DBD4CC65-B569-8F18-C100-11BA93D7B881}"/>
              </a:ext>
            </a:extLst>
          </p:cNvPr>
          <p:cNvGrpSpPr/>
          <p:nvPr/>
        </p:nvGrpSpPr>
        <p:grpSpPr>
          <a:xfrm>
            <a:off x="7033459" y="1594375"/>
            <a:ext cx="4548941" cy="4367038"/>
            <a:chOff x="3562476" y="1594375"/>
            <a:chExt cx="4823386" cy="4630508"/>
          </a:xfrm>
        </p:grpSpPr>
        <p:sp>
          <p:nvSpPr>
            <p:cNvPr id="28" name="_s1028">
              <a:extLst>
                <a:ext uri="{FF2B5EF4-FFF2-40B4-BE49-F238E27FC236}">
                  <a16:creationId xmlns:a16="http://schemas.microsoft.com/office/drawing/2014/main" id="{CE43AB20-1020-C02C-3EF2-296042342085}"/>
                </a:ext>
              </a:extLst>
            </p:cNvPr>
            <p:cNvSpPr>
              <a:spLocks noChangeArrowheads="1" noTextEdit="1"/>
            </p:cNvSpPr>
            <p:nvPr/>
          </p:nvSpPr>
          <p:spPr bwMode="auto">
            <a:xfrm flipV="1">
              <a:off x="4301852" y="2876678"/>
              <a:ext cx="3348205" cy="3348205"/>
            </a:xfrm>
            <a:prstGeom prst="ellipse">
              <a:avLst/>
            </a:prstGeom>
            <a:solidFill>
              <a:schemeClr val="accent1">
                <a:lumMod val="20000"/>
                <a:lumOff val="80000"/>
                <a:alpha val="59999"/>
              </a:schemeClr>
            </a:solidFill>
            <a:ln w="9525">
              <a:solidFill>
                <a:schemeClr val="accent1"/>
              </a:solidFill>
              <a:round/>
              <a:headEnd/>
              <a:tailEnd/>
            </a:ln>
          </p:spPr>
          <p:txBody>
            <a:bodyPr lIns="0" tIns="0" rIns="0" bIns="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29" name="_s1030">
              <a:extLst>
                <a:ext uri="{FF2B5EF4-FFF2-40B4-BE49-F238E27FC236}">
                  <a16:creationId xmlns:a16="http://schemas.microsoft.com/office/drawing/2014/main" id="{56340DD7-DFDD-C30E-2872-9816EFE8A3E6}"/>
                </a:ext>
              </a:extLst>
            </p:cNvPr>
            <p:cNvSpPr>
              <a:spLocks noChangeArrowheads="1" noTextEdit="1"/>
            </p:cNvSpPr>
            <p:nvPr/>
          </p:nvSpPr>
          <p:spPr bwMode="auto">
            <a:xfrm flipV="1">
              <a:off x="5037657" y="1594375"/>
              <a:ext cx="3348205" cy="3348205"/>
            </a:xfrm>
            <a:prstGeom prst="ellipse">
              <a:avLst/>
            </a:prstGeom>
            <a:solidFill>
              <a:schemeClr val="accent2">
                <a:lumMod val="60000"/>
                <a:lumOff val="40000"/>
                <a:alpha val="50195"/>
              </a:schemeClr>
            </a:solidFill>
            <a:ln w="9525">
              <a:solidFill>
                <a:schemeClr val="accent2"/>
              </a:solidFill>
              <a:round/>
              <a:headEnd/>
              <a:tailEnd/>
            </a:ln>
          </p:spPr>
          <p:txBody>
            <a:bodyPr lIns="0" tIns="0" rIns="0" bIns="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30" name="_s1032">
              <a:extLst>
                <a:ext uri="{FF2B5EF4-FFF2-40B4-BE49-F238E27FC236}">
                  <a16:creationId xmlns:a16="http://schemas.microsoft.com/office/drawing/2014/main" id="{31628000-D0F6-43F3-C84F-942E05E254EB}"/>
                </a:ext>
              </a:extLst>
            </p:cNvPr>
            <p:cNvSpPr>
              <a:spLocks noChangeArrowheads="1" noTextEdit="1"/>
            </p:cNvSpPr>
            <p:nvPr/>
          </p:nvSpPr>
          <p:spPr bwMode="auto">
            <a:xfrm flipV="1">
              <a:off x="3562476" y="1597156"/>
              <a:ext cx="3348205" cy="3348205"/>
            </a:xfrm>
            <a:prstGeom prst="ellipse">
              <a:avLst/>
            </a:prstGeom>
            <a:solidFill>
              <a:schemeClr val="accent3">
                <a:alpha val="50195"/>
              </a:schemeClr>
            </a:solidFill>
            <a:ln w="9525">
              <a:solidFill>
                <a:schemeClr val="accent3"/>
              </a:solidFill>
              <a:round/>
              <a:headEnd/>
              <a:tailEnd/>
            </a:ln>
          </p:spPr>
          <p:txBody>
            <a:bodyPr lIns="0" tIns="0" rIns="0" bIns="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31" name="Text Box 9">
              <a:extLst>
                <a:ext uri="{FF2B5EF4-FFF2-40B4-BE49-F238E27FC236}">
                  <a16:creationId xmlns:a16="http://schemas.microsoft.com/office/drawing/2014/main" id="{D1269F75-5E9B-827D-A4EB-5AA987D91A5C}"/>
                </a:ext>
              </a:extLst>
            </p:cNvPr>
            <p:cNvSpPr txBox="1">
              <a:spLocks noChangeArrowheads="1"/>
            </p:cNvSpPr>
            <p:nvPr/>
          </p:nvSpPr>
          <p:spPr bwMode="auto">
            <a:xfrm>
              <a:off x="3615879" y="2514817"/>
              <a:ext cx="1480291" cy="498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0" tIns="0" rIns="0" bIns="0">
              <a:spAutoFit/>
            </a:bodyPr>
            <a:lstStyle>
              <a:lvl1pPr eaLnBrk="0" hangingPunct="0">
                <a:spcBef>
                  <a:spcPct val="20000"/>
                </a:spcBef>
                <a:buClr>
                  <a:schemeClr val="bg2"/>
                </a:buClr>
                <a:buFont typeface="Monotype Sorts" pitchFamily="2" charset="2"/>
                <a:buChar char="§"/>
                <a:defRPr kumimoji="1" sz="3200" b="1">
                  <a:solidFill>
                    <a:srgbClr val="001009"/>
                  </a:solidFill>
                  <a:latin typeface="Arial Narrow" pitchFamily="34" charset="0"/>
                </a:defRPr>
              </a:lvl1pPr>
              <a:lvl2pPr marL="742950" indent="-285750" eaLnBrk="0" hangingPunct="0">
                <a:spcBef>
                  <a:spcPct val="20000"/>
                </a:spcBef>
                <a:buClr>
                  <a:schemeClr val="bg2"/>
                </a:buClr>
                <a:buSzPct val="50000"/>
                <a:buFont typeface="Monotype Sorts" pitchFamily="2" charset="2"/>
                <a:buChar char="l"/>
                <a:defRPr kumimoji="1" sz="2800" b="1">
                  <a:solidFill>
                    <a:srgbClr val="001009"/>
                  </a:solidFill>
                  <a:latin typeface="Arial Narrow" pitchFamily="34" charset="0"/>
                </a:defRPr>
              </a:lvl2pPr>
              <a:lvl3pPr marL="1143000" indent="-228600" eaLnBrk="0" hangingPunct="0">
                <a:spcBef>
                  <a:spcPct val="20000"/>
                </a:spcBef>
                <a:buChar char="•"/>
                <a:defRPr kumimoji="1" sz="2400" b="1">
                  <a:solidFill>
                    <a:srgbClr val="001009"/>
                  </a:solidFill>
                  <a:latin typeface="Arial Narrow" pitchFamily="34" charset="0"/>
                </a:defRPr>
              </a:lvl3pPr>
              <a:lvl4pPr marL="1600200" indent="-228600" eaLnBrk="0" hangingPunct="0">
                <a:spcBef>
                  <a:spcPct val="20000"/>
                </a:spcBef>
                <a:buChar char="–"/>
                <a:defRPr kumimoji="1" sz="2000" b="1">
                  <a:solidFill>
                    <a:srgbClr val="001009"/>
                  </a:solidFill>
                  <a:latin typeface="Arial Narrow" pitchFamily="34" charset="0"/>
                </a:defRPr>
              </a:lvl4pPr>
              <a:lvl5pPr marL="2057400" indent="-228600" eaLnBrk="0" hangingPunct="0">
                <a:spcBef>
                  <a:spcPct val="20000"/>
                </a:spcBef>
                <a:buChar char="»"/>
                <a:defRPr kumimoji="1" sz="2000" b="1">
                  <a:solidFill>
                    <a:srgbClr val="001009"/>
                  </a:solidFill>
                  <a:latin typeface="Arial Narrow" pitchFamily="34" charset="0"/>
                </a:defRPr>
              </a:lvl5pPr>
              <a:lvl6pPr marL="2514600" indent="-228600" eaLnBrk="0" fontAlgn="base" hangingPunct="0">
                <a:spcBef>
                  <a:spcPct val="20000"/>
                </a:spcBef>
                <a:spcAft>
                  <a:spcPct val="0"/>
                </a:spcAft>
                <a:buChar char="»"/>
                <a:defRPr kumimoji="1" sz="2000" b="1">
                  <a:solidFill>
                    <a:srgbClr val="001009"/>
                  </a:solidFill>
                  <a:latin typeface="Arial Narrow" pitchFamily="34" charset="0"/>
                </a:defRPr>
              </a:lvl6pPr>
              <a:lvl7pPr marL="2971800" indent="-228600" eaLnBrk="0" fontAlgn="base" hangingPunct="0">
                <a:spcBef>
                  <a:spcPct val="20000"/>
                </a:spcBef>
                <a:spcAft>
                  <a:spcPct val="0"/>
                </a:spcAft>
                <a:buChar char="»"/>
                <a:defRPr kumimoji="1" sz="2000" b="1">
                  <a:solidFill>
                    <a:srgbClr val="001009"/>
                  </a:solidFill>
                  <a:latin typeface="Arial Narrow" pitchFamily="34" charset="0"/>
                </a:defRPr>
              </a:lvl7pPr>
              <a:lvl8pPr marL="3429000" indent="-228600" eaLnBrk="0" fontAlgn="base" hangingPunct="0">
                <a:spcBef>
                  <a:spcPct val="20000"/>
                </a:spcBef>
                <a:spcAft>
                  <a:spcPct val="0"/>
                </a:spcAft>
                <a:buChar char="»"/>
                <a:defRPr kumimoji="1" sz="2000" b="1">
                  <a:solidFill>
                    <a:srgbClr val="001009"/>
                  </a:solidFill>
                  <a:latin typeface="Arial Narrow" pitchFamily="34" charset="0"/>
                </a:defRPr>
              </a:lvl8pPr>
              <a:lvl9pPr marL="3886200" indent="-228600" eaLnBrk="0" fontAlgn="base" hangingPunct="0">
                <a:spcBef>
                  <a:spcPct val="20000"/>
                </a:spcBef>
                <a:spcAft>
                  <a:spcPct val="0"/>
                </a:spcAft>
                <a:buChar char="»"/>
                <a:defRPr kumimoji="1" sz="2000" b="1">
                  <a:solidFill>
                    <a:srgbClr val="001009"/>
                  </a:solidFill>
                  <a:latin typeface="Arial Narrow" pitchFamily="34" charset="0"/>
                </a:defRPr>
              </a:lvl9pPr>
            </a:lstStyle>
            <a:p>
              <a:pPr marL="0" marR="0" lvl="0" indent="0" algn="ctr" defTabSz="457200" rtl="0" eaLnBrk="0" fontAlgn="auto" latinLnBrk="0" hangingPunct="0">
                <a:lnSpc>
                  <a:spcPct val="90000"/>
                </a:lnSpc>
                <a:spcBef>
                  <a:spcPct val="50000"/>
                </a:spcBef>
                <a:spcAft>
                  <a:spcPts val="0"/>
                </a:spcAft>
                <a:buClrTx/>
                <a:buSzTx/>
                <a:buFontTx/>
                <a:buNone/>
                <a:tabLst/>
                <a:defRPr/>
              </a:pPr>
              <a:r>
                <a:rPr kumimoji="0" lang="en-US" altLang="en-US" sz="1800" b="1" i="0" u="none" strike="noStrike" kern="1200" cap="none" spc="0" normalizeH="0" baseline="0" noProof="0" dirty="0">
                  <a:ln>
                    <a:noFill/>
                  </a:ln>
                  <a:solidFill>
                    <a:prstClr val="black"/>
                  </a:solidFill>
                  <a:effectLst/>
                  <a:uLnTx/>
                  <a:uFillTx/>
                  <a:latin typeface="Arial" charset="0"/>
                  <a:ea typeface="+mn-ea"/>
                  <a:cs typeface="+mn-cs"/>
                </a:rPr>
                <a:t>Clinical</a:t>
              </a:r>
              <a:br>
                <a:rPr kumimoji="0" lang="en-US" altLang="en-US" sz="1800" b="1" i="0" u="none" strike="noStrike" kern="1200" cap="none" spc="0" normalizeH="0" baseline="0" noProof="0" dirty="0">
                  <a:ln>
                    <a:noFill/>
                  </a:ln>
                  <a:solidFill>
                    <a:prstClr val="black"/>
                  </a:solidFill>
                  <a:effectLst/>
                  <a:uLnTx/>
                  <a:uFillTx/>
                  <a:latin typeface="Arial" charset="0"/>
                  <a:ea typeface="+mn-ea"/>
                  <a:cs typeface="+mn-cs"/>
                </a:rPr>
              </a:br>
              <a:r>
                <a:rPr kumimoji="0" lang="en-US" altLang="en-US" sz="1800" b="1" i="0" u="none" strike="noStrike" kern="1200" cap="none" spc="0" normalizeH="0" baseline="0" noProof="0" dirty="0">
                  <a:ln>
                    <a:noFill/>
                  </a:ln>
                  <a:solidFill>
                    <a:prstClr val="black"/>
                  </a:solidFill>
                  <a:effectLst/>
                  <a:uLnTx/>
                  <a:uFillTx/>
                  <a:latin typeface="Arial" charset="0"/>
                  <a:ea typeface="+mn-ea"/>
                  <a:cs typeface="+mn-cs"/>
                </a:rPr>
                <a:t>judgment</a:t>
              </a:r>
            </a:p>
          </p:txBody>
        </p:sp>
        <p:sp>
          <p:nvSpPr>
            <p:cNvPr id="32" name="Text Box 10">
              <a:extLst>
                <a:ext uri="{FF2B5EF4-FFF2-40B4-BE49-F238E27FC236}">
                  <a16:creationId xmlns:a16="http://schemas.microsoft.com/office/drawing/2014/main" id="{3A0A7C54-44FE-FD61-930F-6FA341455154}"/>
                </a:ext>
              </a:extLst>
            </p:cNvPr>
            <p:cNvSpPr txBox="1">
              <a:spLocks noChangeArrowheads="1"/>
            </p:cNvSpPr>
            <p:nvPr/>
          </p:nvSpPr>
          <p:spPr bwMode="auto">
            <a:xfrm>
              <a:off x="6793236" y="2396132"/>
              <a:ext cx="1480291" cy="747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0" tIns="0" rIns="0" bIns="0">
              <a:spAutoFit/>
            </a:bodyPr>
            <a:lstStyle>
              <a:lvl1pPr eaLnBrk="0" hangingPunct="0">
                <a:spcBef>
                  <a:spcPct val="20000"/>
                </a:spcBef>
                <a:buClr>
                  <a:schemeClr val="bg2"/>
                </a:buClr>
                <a:buFont typeface="Monotype Sorts" pitchFamily="2" charset="2"/>
                <a:buChar char="§"/>
                <a:defRPr kumimoji="1" sz="3200" b="1">
                  <a:solidFill>
                    <a:srgbClr val="001009"/>
                  </a:solidFill>
                  <a:latin typeface="Arial Narrow" pitchFamily="34" charset="0"/>
                </a:defRPr>
              </a:lvl1pPr>
              <a:lvl2pPr marL="742950" indent="-285750" eaLnBrk="0" hangingPunct="0">
                <a:spcBef>
                  <a:spcPct val="20000"/>
                </a:spcBef>
                <a:buClr>
                  <a:schemeClr val="bg2"/>
                </a:buClr>
                <a:buSzPct val="50000"/>
                <a:buFont typeface="Monotype Sorts" pitchFamily="2" charset="2"/>
                <a:buChar char="l"/>
                <a:defRPr kumimoji="1" sz="2800" b="1">
                  <a:solidFill>
                    <a:srgbClr val="001009"/>
                  </a:solidFill>
                  <a:latin typeface="Arial Narrow" pitchFamily="34" charset="0"/>
                </a:defRPr>
              </a:lvl2pPr>
              <a:lvl3pPr marL="1143000" indent="-228600" eaLnBrk="0" hangingPunct="0">
                <a:spcBef>
                  <a:spcPct val="20000"/>
                </a:spcBef>
                <a:buChar char="•"/>
                <a:defRPr kumimoji="1" sz="2400" b="1">
                  <a:solidFill>
                    <a:srgbClr val="001009"/>
                  </a:solidFill>
                  <a:latin typeface="Arial Narrow" pitchFamily="34" charset="0"/>
                </a:defRPr>
              </a:lvl3pPr>
              <a:lvl4pPr marL="1600200" indent="-228600" eaLnBrk="0" hangingPunct="0">
                <a:spcBef>
                  <a:spcPct val="20000"/>
                </a:spcBef>
                <a:buChar char="–"/>
                <a:defRPr kumimoji="1" sz="2000" b="1">
                  <a:solidFill>
                    <a:srgbClr val="001009"/>
                  </a:solidFill>
                  <a:latin typeface="Arial Narrow" pitchFamily="34" charset="0"/>
                </a:defRPr>
              </a:lvl4pPr>
              <a:lvl5pPr marL="2057400" indent="-228600" eaLnBrk="0" hangingPunct="0">
                <a:spcBef>
                  <a:spcPct val="20000"/>
                </a:spcBef>
                <a:buChar char="»"/>
                <a:defRPr kumimoji="1" sz="2000" b="1">
                  <a:solidFill>
                    <a:srgbClr val="001009"/>
                  </a:solidFill>
                  <a:latin typeface="Arial Narrow" pitchFamily="34" charset="0"/>
                </a:defRPr>
              </a:lvl5pPr>
              <a:lvl6pPr marL="2514600" indent="-228600" eaLnBrk="0" fontAlgn="base" hangingPunct="0">
                <a:spcBef>
                  <a:spcPct val="20000"/>
                </a:spcBef>
                <a:spcAft>
                  <a:spcPct val="0"/>
                </a:spcAft>
                <a:buChar char="»"/>
                <a:defRPr kumimoji="1" sz="2000" b="1">
                  <a:solidFill>
                    <a:srgbClr val="001009"/>
                  </a:solidFill>
                  <a:latin typeface="Arial Narrow" pitchFamily="34" charset="0"/>
                </a:defRPr>
              </a:lvl6pPr>
              <a:lvl7pPr marL="2971800" indent="-228600" eaLnBrk="0" fontAlgn="base" hangingPunct="0">
                <a:spcBef>
                  <a:spcPct val="20000"/>
                </a:spcBef>
                <a:spcAft>
                  <a:spcPct val="0"/>
                </a:spcAft>
                <a:buChar char="»"/>
                <a:defRPr kumimoji="1" sz="2000" b="1">
                  <a:solidFill>
                    <a:srgbClr val="001009"/>
                  </a:solidFill>
                  <a:latin typeface="Arial Narrow" pitchFamily="34" charset="0"/>
                </a:defRPr>
              </a:lvl7pPr>
              <a:lvl8pPr marL="3429000" indent="-228600" eaLnBrk="0" fontAlgn="base" hangingPunct="0">
                <a:spcBef>
                  <a:spcPct val="20000"/>
                </a:spcBef>
                <a:spcAft>
                  <a:spcPct val="0"/>
                </a:spcAft>
                <a:buChar char="»"/>
                <a:defRPr kumimoji="1" sz="2000" b="1">
                  <a:solidFill>
                    <a:srgbClr val="001009"/>
                  </a:solidFill>
                  <a:latin typeface="Arial Narrow" pitchFamily="34" charset="0"/>
                </a:defRPr>
              </a:lvl8pPr>
              <a:lvl9pPr marL="3886200" indent="-228600" eaLnBrk="0" fontAlgn="base" hangingPunct="0">
                <a:spcBef>
                  <a:spcPct val="20000"/>
                </a:spcBef>
                <a:spcAft>
                  <a:spcPct val="0"/>
                </a:spcAft>
                <a:buChar char="»"/>
                <a:defRPr kumimoji="1" sz="2000" b="1">
                  <a:solidFill>
                    <a:srgbClr val="001009"/>
                  </a:solidFill>
                  <a:latin typeface="Arial Narrow" pitchFamily="34" charset="0"/>
                </a:defRPr>
              </a:lvl9pPr>
            </a:lstStyle>
            <a:p>
              <a:pPr marL="0" marR="0" lvl="0" indent="0" algn="ctr" defTabSz="457200" rtl="0" eaLnBrk="0" fontAlgn="auto" latinLnBrk="0" hangingPunct="0">
                <a:lnSpc>
                  <a:spcPct val="90000"/>
                </a:lnSpc>
                <a:spcBef>
                  <a:spcPct val="50000"/>
                </a:spcBef>
                <a:spcAft>
                  <a:spcPts val="0"/>
                </a:spcAft>
                <a:buClrTx/>
                <a:buSzTx/>
                <a:buFontTx/>
                <a:buNone/>
                <a:tabLst/>
                <a:defRPr/>
              </a:pPr>
              <a:r>
                <a:rPr kumimoji="0" lang="en-US" altLang="en-US" sz="1800" b="1" i="0" u="none" strike="noStrike" kern="1200" cap="none" spc="0" normalizeH="0" baseline="0" noProof="0" dirty="0">
                  <a:ln>
                    <a:noFill/>
                  </a:ln>
                  <a:solidFill>
                    <a:prstClr val="black"/>
                  </a:solidFill>
                  <a:effectLst/>
                  <a:uLnTx/>
                  <a:uFillTx/>
                  <a:latin typeface="Arial" charset="0"/>
                  <a:ea typeface="+mn-ea"/>
                  <a:cs typeface="+mn-cs"/>
                </a:rPr>
                <a:t>Relevant</a:t>
              </a:r>
              <a:br>
                <a:rPr kumimoji="0" lang="en-US" altLang="en-US" sz="1800" b="1" i="0" u="none" strike="noStrike" kern="1200" cap="none" spc="0" normalizeH="0" baseline="0" noProof="0" dirty="0">
                  <a:ln>
                    <a:noFill/>
                  </a:ln>
                  <a:solidFill>
                    <a:prstClr val="black"/>
                  </a:solidFill>
                  <a:effectLst/>
                  <a:uLnTx/>
                  <a:uFillTx/>
                  <a:latin typeface="Arial" charset="0"/>
                  <a:ea typeface="+mn-ea"/>
                  <a:cs typeface="+mn-cs"/>
                </a:rPr>
              </a:br>
              <a:r>
                <a:rPr kumimoji="0" lang="en-US" altLang="en-US" sz="1800" b="1" i="0" u="none" strike="noStrike" kern="1200" cap="none" spc="0" normalizeH="0" baseline="0" noProof="0" dirty="0">
                  <a:ln>
                    <a:noFill/>
                  </a:ln>
                  <a:solidFill>
                    <a:prstClr val="black"/>
                  </a:solidFill>
                  <a:effectLst/>
                  <a:uLnTx/>
                  <a:uFillTx/>
                  <a:latin typeface="Arial" charset="0"/>
                  <a:ea typeface="+mn-ea"/>
                  <a:cs typeface="+mn-cs"/>
                </a:rPr>
                <a:t>scientific</a:t>
              </a:r>
              <a:br>
                <a:rPr kumimoji="0" lang="en-US" altLang="en-US" sz="1800" b="1" i="0" u="none" strike="noStrike" kern="1200" cap="none" spc="0" normalizeH="0" baseline="0" noProof="0" dirty="0">
                  <a:ln>
                    <a:noFill/>
                  </a:ln>
                  <a:solidFill>
                    <a:prstClr val="black"/>
                  </a:solidFill>
                  <a:effectLst/>
                  <a:uLnTx/>
                  <a:uFillTx/>
                  <a:latin typeface="Arial" charset="0"/>
                  <a:ea typeface="+mn-ea"/>
                  <a:cs typeface="+mn-cs"/>
                </a:rPr>
              </a:br>
              <a:r>
                <a:rPr kumimoji="0" lang="en-US" altLang="en-US" sz="1800" b="1" i="0" u="none" strike="noStrike" kern="1200" cap="none" spc="0" normalizeH="0" baseline="0" noProof="0" dirty="0">
                  <a:ln>
                    <a:noFill/>
                  </a:ln>
                  <a:solidFill>
                    <a:prstClr val="black"/>
                  </a:solidFill>
                  <a:effectLst/>
                  <a:uLnTx/>
                  <a:uFillTx/>
                  <a:latin typeface="Arial" charset="0"/>
                  <a:ea typeface="+mn-ea"/>
                  <a:cs typeface="+mn-cs"/>
                </a:rPr>
                <a:t>evidence</a:t>
              </a:r>
            </a:p>
          </p:txBody>
        </p:sp>
        <p:sp>
          <p:nvSpPr>
            <p:cNvPr id="33" name="Text Box 11">
              <a:extLst>
                <a:ext uri="{FF2B5EF4-FFF2-40B4-BE49-F238E27FC236}">
                  <a16:creationId xmlns:a16="http://schemas.microsoft.com/office/drawing/2014/main" id="{523BE7C8-2C50-BFD5-B2E2-22B4F1E50CEF}"/>
                </a:ext>
              </a:extLst>
            </p:cNvPr>
            <p:cNvSpPr txBox="1">
              <a:spLocks noChangeArrowheads="1"/>
            </p:cNvSpPr>
            <p:nvPr/>
          </p:nvSpPr>
          <p:spPr bwMode="auto">
            <a:xfrm>
              <a:off x="5236578" y="3381500"/>
              <a:ext cx="1480291"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0" tIns="0" rIns="0" bIns="0">
              <a:spAutoFit/>
            </a:bodyPr>
            <a:lstStyle>
              <a:lvl1pPr eaLnBrk="0" hangingPunct="0">
                <a:spcBef>
                  <a:spcPct val="20000"/>
                </a:spcBef>
                <a:buClr>
                  <a:schemeClr val="bg2"/>
                </a:buClr>
                <a:buFont typeface="Monotype Sorts" pitchFamily="2" charset="2"/>
                <a:buChar char="§"/>
                <a:defRPr kumimoji="1" sz="3200" b="1">
                  <a:solidFill>
                    <a:srgbClr val="001009"/>
                  </a:solidFill>
                  <a:latin typeface="Arial Narrow" pitchFamily="34" charset="0"/>
                </a:defRPr>
              </a:lvl1pPr>
              <a:lvl2pPr marL="742950" indent="-285750" eaLnBrk="0" hangingPunct="0">
                <a:spcBef>
                  <a:spcPct val="20000"/>
                </a:spcBef>
                <a:buClr>
                  <a:schemeClr val="bg2"/>
                </a:buClr>
                <a:buSzPct val="50000"/>
                <a:buFont typeface="Monotype Sorts" pitchFamily="2" charset="2"/>
                <a:buChar char="l"/>
                <a:defRPr kumimoji="1" sz="2800" b="1">
                  <a:solidFill>
                    <a:srgbClr val="001009"/>
                  </a:solidFill>
                  <a:latin typeface="Arial Narrow" pitchFamily="34" charset="0"/>
                </a:defRPr>
              </a:lvl2pPr>
              <a:lvl3pPr marL="1143000" indent="-228600" eaLnBrk="0" hangingPunct="0">
                <a:spcBef>
                  <a:spcPct val="20000"/>
                </a:spcBef>
                <a:buChar char="•"/>
                <a:defRPr kumimoji="1" sz="2400" b="1">
                  <a:solidFill>
                    <a:srgbClr val="001009"/>
                  </a:solidFill>
                  <a:latin typeface="Arial Narrow" pitchFamily="34" charset="0"/>
                </a:defRPr>
              </a:lvl3pPr>
              <a:lvl4pPr marL="1600200" indent="-228600" eaLnBrk="0" hangingPunct="0">
                <a:spcBef>
                  <a:spcPct val="20000"/>
                </a:spcBef>
                <a:buChar char="–"/>
                <a:defRPr kumimoji="1" sz="2000" b="1">
                  <a:solidFill>
                    <a:srgbClr val="001009"/>
                  </a:solidFill>
                  <a:latin typeface="Arial Narrow" pitchFamily="34" charset="0"/>
                </a:defRPr>
              </a:lvl4pPr>
              <a:lvl5pPr marL="2057400" indent="-228600" eaLnBrk="0" hangingPunct="0">
                <a:spcBef>
                  <a:spcPct val="20000"/>
                </a:spcBef>
                <a:buChar char="»"/>
                <a:defRPr kumimoji="1" sz="2000" b="1">
                  <a:solidFill>
                    <a:srgbClr val="001009"/>
                  </a:solidFill>
                  <a:latin typeface="Arial Narrow" pitchFamily="34" charset="0"/>
                </a:defRPr>
              </a:lvl5pPr>
              <a:lvl6pPr marL="2514600" indent="-228600" eaLnBrk="0" fontAlgn="base" hangingPunct="0">
                <a:spcBef>
                  <a:spcPct val="20000"/>
                </a:spcBef>
                <a:spcAft>
                  <a:spcPct val="0"/>
                </a:spcAft>
                <a:buChar char="»"/>
                <a:defRPr kumimoji="1" sz="2000" b="1">
                  <a:solidFill>
                    <a:srgbClr val="001009"/>
                  </a:solidFill>
                  <a:latin typeface="Arial Narrow" pitchFamily="34" charset="0"/>
                </a:defRPr>
              </a:lvl6pPr>
              <a:lvl7pPr marL="2971800" indent="-228600" eaLnBrk="0" fontAlgn="base" hangingPunct="0">
                <a:spcBef>
                  <a:spcPct val="20000"/>
                </a:spcBef>
                <a:spcAft>
                  <a:spcPct val="0"/>
                </a:spcAft>
                <a:buChar char="»"/>
                <a:defRPr kumimoji="1" sz="2000" b="1">
                  <a:solidFill>
                    <a:srgbClr val="001009"/>
                  </a:solidFill>
                  <a:latin typeface="Arial Narrow" pitchFamily="34" charset="0"/>
                </a:defRPr>
              </a:lvl7pPr>
              <a:lvl8pPr marL="3429000" indent="-228600" eaLnBrk="0" fontAlgn="base" hangingPunct="0">
                <a:spcBef>
                  <a:spcPct val="20000"/>
                </a:spcBef>
                <a:spcAft>
                  <a:spcPct val="0"/>
                </a:spcAft>
                <a:buChar char="»"/>
                <a:defRPr kumimoji="1" sz="2000" b="1">
                  <a:solidFill>
                    <a:srgbClr val="001009"/>
                  </a:solidFill>
                  <a:latin typeface="Arial Narrow" pitchFamily="34" charset="0"/>
                </a:defRPr>
              </a:lvl8pPr>
              <a:lvl9pPr marL="3886200" indent="-228600" eaLnBrk="0" fontAlgn="base" hangingPunct="0">
                <a:spcBef>
                  <a:spcPct val="20000"/>
                </a:spcBef>
                <a:spcAft>
                  <a:spcPct val="0"/>
                </a:spcAft>
                <a:buChar char="»"/>
                <a:defRPr kumimoji="1" sz="2000" b="1">
                  <a:solidFill>
                    <a:srgbClr val="001009"/>
                  </a:solidFill>
                  <a:latin typeface="Arial Narrow" pitchFamily="34" charset="0"/>
                </a:defRPr>
              </a:lvl9pPr>
            </a:lstStyle>
            <a:p>
              <a:pPr marL="0" marR="0" lvl="0" indent="0" algn="ctr" defTabSz="457200" rtl="0" eaLnBrk="0" fontAlgn="auto" latinLnBrk="0" hangingPunct="0">
                <a:lnSpc>
                  <a:spcPct val="90000"/>
                </a:lnSpc>
                <a:spcBef>
                  <a:spcPct val="50000"/>
                </a:spcBef>
                <a:spcAft>
                  <a:spcPts val="0"/>
                </a:spcAft>
                <a:buClrTx/>
                <a:buSzTx/>
                <a:buFontTx/>
                <a:buNone/>
                <a:tabLst/>
                <a:defRPr/>
              </a:pPr>
              <a:r>
                <a:rPr kumimoji="0" lang="en-US" altLang="en-US" sz="4000" b="1" i="0" u="none" strike="noStrike" kern="1200" cap="none" spc="0" normalizeH="0" baseline="0" noProof="0" dirty="0">
                  <a:ln>
                    <a:noFill/>
                  </a:ln>
                  <a:solidFill>
                    <a:prstClr val="black"/>
                  </a:solidFill>
                  <a:effectLst/>
                  <a:uLnTx/>
                  <a:uFillTx/>
                  <a:latin typeface="Arial" charset="0"/>
                  <a:ea typeface="+mn-ea"/>
                  <a:cs typeface="+mn-cs"/>
                </a:rPr>
                <a:t>EBM</a:t>
              </a:r>
            </a:p>
          </p:txBody>
        </p:sp>
        <p:sp>
          <p:nvSpPr>
            <p:cNvPr id="34" name="Text Box 12">
              <a:extLst>
                <a:ext uri="{FF2B5EF4-FFF2-40B4-BE49-F238E27FC236}">
                  <a16:creationId xmlns:a16="http://schemas.microsoft.com/office/drawing/2014/main" id="{ABA5E44B-9A05-DDC6-FA81-8DB36CCC99C0}"/>
                </a:ext>
              </a:extLst>
            </p:cNvPr>
            <p:cNvSpPr txBox="1">
              <a:spLocks noChangeArrowheads="1"/>
            </p:cNvSpPr>
            <p:nvPr/>
          </p:nvSpPr>
          <p:spPr bwMode="auto">
            <a:xfrm>
              <a:off x="5203045" y="5098514"/>
              <a:ext cx="1590191" cy="747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0" tIns="0" rIns="0" bIns="0">
              <a:spAutoFit/>
            </a:bodyPr>
            <a:lstStyle>
              <a:lvl1pPr eaLnBrk="0" hangingPunct="0">
                <a:spcBef>
                  <a:spcPct val="20000"/>
                </a:spcBef>
                <a:buClr>
                  <a:schemeClr val="bg2"/>
                </a:buClr>
                <a:buFont typeface="Monotype Sorts" pitchFamily="2" charset="2"/>
                <a:buChar char="§"/>
                <a:defRPr kumimoji="1" sz="3200" b="1">
                  <a:solidFill>
                    <a:srgbClr val="001009"/>
                  </a:solidFill>
                  <a:latin typeface="Arial Narrow" pitchFamily="34" charset="0"/>
                </a:defRPr>
              </a:lvl1pPr>
              <a:lvl2pPr marL="742950" indent="-285750" eaLnBrk="0" hangingPunct="0">
                <a:spcBef>
                  <a:spcPct val="20000"/>
                </a:spcBef>
                <a:buClr>
                  <a:schemeClr val="bg2"/>
                </a:buClr>
                <a:buSzPct val="50000"/>
                <a:buFont typeface="Monotype Sorts" pitchFamily="2" charset="2"/>
                <a:buChar char="l"/>
                <a:defRPr kumimoji="1" sz="2800" b="1">
                  <a:solidFill>
                    <a:srgbClr val="001009"/>
                  </a:solidFill>
                  <a:latin typeface="Arial Narrow" pitchFamily="34" charset="0"/>
                </a:defRPr>
              </a:lvl2pPr>
              <a:lvl3pPr marL="1143000" indent="-228600" eaLnBrk="0" hangingPunct="0">
                <a:spcBef>
                  <a:spcPct val="20000"/>
                </a:spcBef>
                <a:buChar char="•"/>
                <a:defRPr kumimoji="1" sz="2400" b="1">
                  <a:solidFill>
                    <a:srgbClr val="001009"/>
                  </a:solidFill>
                  <a:latin typeface="Arial Narrow" pitchFamily="34" charset="0"/>
                </a:defRPr>
              </a:lvl3pPr>
              <a:lvl4pPr marL="1600200" indent="-228600" eaLnBrk="0" hangingPunct="0">
                <a:spcBef>
                  <a:spcPct val="20000"/>
                </a:spcBef>
                <a:buChar char="–"/>
                <a:defRPr kumimoji="1" sz="2000" b="1">
                  <a:solidFill>
                    <a:srgbClr val="001009"/>
                  </a:solidFill>
                  <a:latin typeface="Arial Narrow" pitchFamily="34" charset="0"/>
                </a:defRPr>
              </a:lvl4pPr>
              <a:lvl5pPr marL="2057400" indent="-228600" eaLnBrk="0" hangingPunct="0">
                <a:spcBef>
                  <a:spcPct val="20000"/>
                </a:spcBef>
                <a:buChar char="»"/>
                <a:defRPr kumimoji="1" sz="2000" b="1">
                  <a:solidFill>
                    <a:srgbClr val="001009"/>
                  </a:solidFill>
                  <a:latin typeface="Arial Narrow" pitchFamily="34" charset="0"/>
                </a:defRPr>
              </a:lvl5pPr>
              <a:lvl6pPr marL="2514600" indent="-228600" eaLnBrk="0" fontAlgn="base" hangingPunct="0">
                <a:spcBef>
                  <a:spcPct val="20000"/>
                </a:spcBef>
                <a:spcAft>
                  <a:spcPct val="0"/>
                </a:spcAft>
                <a:buChar char="»"/>
                <a:defRPr kumimoji="1" sz="2000" b="1">
                  <a:solidFill>
                    <a:srgbClr val="001009"/>
                  </a:solidFill>
                  <a:latin typeface="Arial Narrow" pitchFamily="34" charset="0"/>
                </a:defRPr>
              </a:lvl6pPr>
              <a:lvl7pPr marL="2971800" indent="-228600" eaLnBrk="0" fontAlgn="base" hangingPunct="0">
                <a:spcBef>
                  <a:spcPct val="20000"/>
                </a:spcBef>
                <a:spcAft>
                  <a:spcPct val="0"/>
                </a:spcAft>
                <a:buChar char="»"/>
                <a:defRPr kumimoji="1" sz="2000" b="1">
                  <a:solidFill>
                    <a:srgbClr val="001009"/>
                  </a:solidFill>
                  <a:latin typeface="Arial Narrow" pitchFamily="34" charset="0"/>
                </a:defRPr>
              </a:lvl7pPr>
              <a:lvl8pPr marL="3429000" indent="-228600" eaLnBrk="0" fontAlgn="base" hangingPunct="0">
                <a:spcBef>
                  <a:spcPct val="20000"/>
                </a:spcBef>
                <a:spcAft>
                  <a:spcPct val="0"/>
                </a:spcAft>
                <a:buChar char="»"/>
                <a:defRPr kumimoji="1" sz="2000" b="1">
                  <a:solidFill>
                    <a:srgbClr val="001009"/>
                  </a:solidFill>
                  <a:latin typeface="Arial Narrow" pitchFamily="34" charset="0"/>
                </a:defRPr>
              </a:lvl8pPr>
              <a:lvl9pPr marL="3886200" indent="-228600" eaLnBrk="0" fontAlgn="base" hangingPunct="0">
                <a:spcBef>
                  <a:spcPct val="20000"/>
                </a:spcBef>
                <a:spcAft>
                  <a:spcPct val="0"/>
                </a:spcAft>
                <a:buChar char="»"/>
                <a:defRPr kumimoji="1" sz="2000" b="1">
                  <a:solidFill>
                    <a:srgbClr val="001009"/>
                  </a:solidFill>
                  <a:latin typeface="Arial Narrow" pitchFamily="34" charset="0"/>
                </a:defRPr>
              </a:lvl9pPr>
            </a:lstStyle>
            <a:p>
              <a:pPr marL="0" marR="0" lvl="0" indent="0" algn="ctr" defTabSz="457200" rtl="0" eaLnBrk="0" fontAlgn="auto" latinLnBrk="0" hangingPunct="0">
                <a:lnSpc>
                  <a:spcPct val="90000"/>
                </a:lnSpc>
                <a:spcBef>
                  <a:spcPct val="50000"/>
                </a:spcBef>
                <a:spcAft>
                  <a:spcPts val="0"/>
                </a:spcAft>
                <a:buClrTx/>
                <a:buSzTx/>
                <a:buFontTx/>
                <a:buNone/>
                <a:tabLst/>
                <a:defRPr/>
              </a:pPr>
              <a:r>
                <a:rPr kumimoji="0" lang="en-US" altLang="en-US" sz="1800" b="1" i="0" u="none" strike="noStrike" kern="1200" cap="none" spc="0" normalizeH="0" baseline="0" noProof="0" dirty="0">
                  <a:ln>
                    <a:noFill/>
                  </a:ln>
                  <a:solidFill>
                    <a:prstClr val="black"/>
                  </a:solidFill>
                  <a:effectLst/>
                  <a:uLnTx/>
                  <a:uFillTx/>
                  <a:latin typeface="Arial" charset="0"/>
                  <a:ea typeface="+mn-ea"/>
                  <a:cs typeface="+mn-cs"/>
                </a:rPr>
                <a:t>Patients’ values and preferences</a:t>
              </a:r>
            </a:p>
          </p:txBody>
        </p:sp>
      </p:grpSp>
      <p:sp>
        <p:nvSpPr>
          <p:cNvPr id="39" name="Footer Placeholder 38">
            <a:extLst>
              <a:ext uri="{FF2B5EF4-FFF2-40B4-BE49-F238E27FC236}">
                <a16:creationId xmlns:a16="http://schemas.microsoft.com/office/drawing/2014/main" id="{AC3E1535-A48B-1267-ACF3-C823606BE3A9}"/>
              </a:ext>
            </a:extLst>
          </p:cNvPr>
          <p:cNvSpPr>
            <a:spLocks noGrp="1"/>
          </p:cNvSpPr>
          <p:nvPr>
            <p:ph type="ftr" sz="quarter" idx="3"/>
          </p:nvPr>
        </p:nvSpPr>
        <p:spPr/>
        <p:txBody>
          <a:bodyPr/>
          <a:lstStyle/>
          <a:p>
            <a:r>
              <a:rPr lang="en-US"/>
              <a:t>LAI, long-acting injectable. </a:t>
            </a:r>
          </a:p>
        </p:txBody>
      </p:sp>
    </p:spTree>
    <p:extLst>
      <p:ext uri="{BB962C8B-B14F-4D97-AF65-F5344CB8AC3E}">
        <p14:creationId xmlns:p14="http://schemas.microsoft.com/office/powerpoint/2010/main" val="31554864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156B790-79DC-4A8D-96A1-68893885291E}"/>
              </a:ext>
            </a:extLst>
          </p:cNvPr>
          <p:cNvSpPr>
            <a:spLocks noGrp="1"/>
          </p:cNvSpPr>
          <p:nvPr>
            <p:ph type="title"/>
          </p:nvPr>
        </p:nvSpPr>
        <p:spPr>
          <a:xfrm>
            <a:off x="609600" y="200025"/>
            <a:ext cx="10744200" cy="1184275"/>
          </a:xfrm>
        </p:spPr>
        <p:txBody>
          <a:bodyPr>
            <a:normAutofit/>
          </a:bodyPr>
          <a:lstStyle/>
          <a:p>
            <a:r>
              <a:rPr lang="en-US" dirty="0"/>
              <a:t>Guidelines Recommend/Suggest LAIs </a:t>
            </a:r>
            <a:br>
              <a:rPr lang="en-US" dirty="0"/>
            </a:br>
            <a:r>
              <a:rPr lang="en-US" dirty="0"/>
              <a:t>Beyond Nonadherence</a:t>
            </a:r>
          </a:p>
        </p:txBody>
      </p:sp>
      <p:sp>
        <p:nvSpPr>
          <p:cNvPr id="7" name="Rounded Rectangle 27">
            <a:extLst>
              <a:ext uri="{FF2B5EF4-FFF2-40B4-BE49-F238E27FC236}">
                <a16:creationId xmlns:a16="http://schemas.microsoft.com/office/drawing/2014/main" id="{91322D91-E23D-EB9E-2171-A9D5DECE2AE0}"/>
              </a:ext>
            </a:extLst>
          </p:cNvPr>
          <p:cNvSpPr/>
          <p:nvPr/>
        </p:nvSpPr>
        <p:spPr>
          <a:xfrm>
            <a:off x="609600" y="1501722"/>
            <a:ext cx="5238456" cy="4060878"/>
          </a:xfrm>
          <a:prstGeom prst="roundRect">
            <a:avLst>
              <a:gd name="adj" fmla="val 5359"/>
            </a:avLst>
          </a:prstGeom>
          <a:solidFill>
            <a:schemeClr val="bg2">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91440" tIns="457200" rIns="0"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chemeClr val="accent1"/>
                </a:solidFill>
                <a:effectLst/>
                <a:uLnTx/>
                <a:uFillTx/>
                <a:latin typeface="Arial" panose="020B0604020202020204"/>
                <a:ea typeface="+mn-ea"/>
                <a:cs typeface="+mn-cs"/>
              </a:rPr>
              <a:t>APA Practice Guideline for the Treatment of Patients With Schizophrenia</a:t>
            </a:r>
            <a:r>
              <a:rPr kumimoji="0" lang="en-US" sz="2800" b="1" i="0" u="none" strike="noStrike" kern="1200" cap="none" spc="0" normalizeH="0" baseline="30000" noProof="0" dirty="0">
                <a:ln>
                  <a:noFill/>
                </a:ln>
                <a:solidFill>
                  <a:schemeClr val="accent1"/>
                </a:solidFill>
                <a:effectLst/>
                <a:uLnTx/>
                <a:uFillTx/>
                <a:latin typeface="Arial" panose="020B0604020202020204"/>
                <a:ea typeface="+mn-ea"/>
                <a:cs typeface="+mn-cs"/>
              </a:rPr>
              <a:t>1</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30000" noProof="0" dirty="0">
              <a:ln>
                <a:noFill/>
              </a:ln>
              <a:solidFill>
                <a:srgbClr val="FFFFFF"/>
              </a:solidFill>
              <a:effectLst/>
              <a:uLnTx/>
              <a:uFillTx/>
              <a:latin typeface="Arial" panose="020B0604020202020204"/>
              <a:ea typeface="+mn-ea"/>
              <a:cs typeface="+mn-cs"/>
            </a:endParaRPr>
          </a:p>
        </p:txBody>
      </p:sp>
      <p:sp>
        <p:nvSpPr>
          <p:cNvPr id="8" name="TextBox 7">
            <a:extLst>
              <a:ext uri="{FF2B5EF4-FFF2-40B4-BE49-F238E27FC236}">
                <a16:creationId xmlns:a16="http://schemas.microsoft.com/office/drawing/2014/main" id="{A3F048FB-5A1E-7297-7C8D-116C80401EDE}"/>
              </a:ext>
            </a:extLst>
          </p:cNvPr>
          <p:cNvSpPr txBox="1"/>
          <p:nvPr/>
        </p:nvSpPr>
        <p:spPr>
          <a:xfrm>
            <a:off x="1016052" y="3423491"/>
            <a:ext cx="4425552" cy="1785104"/>
          </a:xfrm>
          <a:prstGeom prst="rect">
            <a:avLst/>
          </a:prstGeom>
          <a:noFill/>
        </p:spPr>
        <p:txBody>
          <a:bodyPr wrap="square">
            <a:spAutoFit/>
          </a:bodyPr>
          <a:lstStyle/>
          <a:p>
            <a:pPr marR="0" lvl="0" algn="ctr" defTabSz="914400" rtl="0" eaLnBrk="1" fontAlgn="auto" latinLnBrk="0" hangingPunct="1">
              <a:lnSpc>
                <a:spcPct val="100000"/>
              </a:lnSpc>
              <a:spcBef>
                <a:spcPts val="0"/>
              </a:spcBef>
              <a:spcAft>
                <a:spcPts val="0"/>
              </a:spcAft>
              <a:buClrTx/>
              <a:buSzTx/>
              <a:tabLst/>
              <a:defRPr/>
            </a:pPr>
            <a:r>
              <a:rPr kumimoji="0" lang="en-US" sz="2200" b="0" i="0" u="none" strike="noStrike" kern="1200" cap="none" spc="0" normalizeH="0" baseline="0" noProof="0" dirty="0">
                <a:ln>
                  <a:noFill/>
                </a:ln>
                <a:solidFill>
                  <a:schemeClr val="accent1"/>
                </a:solidFill>
                <a:effectLst/>
                <a:uLnTx/>
                <a:uFillTx/>
                <a:latin typeface="Arial" panose="020B0604020202020204"/>
                <a:ea typeface="+mn-ea"/>
                <a:cs typeface="+mn-cs"/>
              </a:rPr>
              <a:t>APA suggests that patients receive treatment with an LAI if they </a:t>
            </a:r>
            <a:r>
              <a:rPr kumimoji="0" lang="en-US" sz="2200" b="1" i="1" u="none" strike="noStrike" kern="1200" cap="none" spc="0" normalizeH="0" baseline="0" noProof="0" dirty="0">
                <a:ln>
                  <a:noFill/>
                </a:ln>
                <a:solidFill>
                  <a:schemeClr val="accent2"/>
                </a:solidFill>
                <a:effectLst/>
                <a:uLnTx/>
                <a:uFillTx/>
                <a:latin typeface="Arial" panose="020B0604020202020204"/>
                <a:ea typeface="+mn-ea"/>
                <a:cs typeface="+mn-cs"/>
              </a:rPr>
              <a:t>prefer</a:t>
            </a:r>
            <a:r>
              <a:rPr kumimoji="0" lang="en-US" sz="2200" b="1" i="1" u="none" strike="noStrike" kern="1200" cap="none" spc="0" normalizeH="0" baseline="0" noProof="0" dirty="0">
                <a:ln>
                  <a:noFill/>
                </a:ln>
                <a:solidFill>
                  <a:schemeClr val="accent1"/>
                </a:solidFill>
                <a:effectLst/>
                <a:uLnTx/>
                <a:uFillTx/>
                <a:latin typeface="Arial" panose="020B0604020202020204"/>
                <a:ea typeface="+mn-ea"/>
                <a:cs typeface="+mn-cs"/>
              </a:rPr>
              <a:t> </a:t>
            </a:r>
            <a:r>
              <a:rPr kumimoji="0" lang="en-US" sz="2200" b="0" i="0" u="none" strike="noStrike" kern="1200" cap="none" spc="0" normalizeH="0" baseline="0" noProof="0" dirty="0">
                <a:ln>
                  <a:noFill/>
                </a:ln>
                <a:solidFill>
                  <a:schemeClr val="accent1"/>
                </a:solidFill>
                <a:effectLst/>
                <a:uLnTx/>
                <a:uFillTx/>
                <a:latin typeface="Arial" panose="020B0604020202020204"/>
                <a:ea typeface="+mn-ea"/>
                <a:cs typeface="+mn-cs"/>
              </a:rPr>
              <a:t>such treatment </a:t>
            </a:r>
            <a:r>
              <a:rPr kumimoji="0" lang="en-US" sz="2200" b="1" i="1" u="none" strike="noStrike" kern="1200" cap="none" spc="0" normalizeH="0" baseline="0" noProof="0" dirty="0">
                <a:ln>
                  <a:noFill/>
                </a:ln>
                <a:solidFill>
                  <a:schemeClr val="accent2"/>
                </a:solidFill>
                <a:effectLst/>
                <a:uLnTx/>
                <a:uFillTx/>
                <a:latin typeface="Arial" panose="020B0604020202020204"/>
                <a:ea typeface="+mn-ea"/>
                <a:cs typeface="+mn-cs"/>
              </a:rPr>
              <a:t>or</a:t>
            </a:r>
            <a:r>
              <a:rPr kumimoji="0" lang="en-US" sz="2200" b="0" i="0" u="none" strike="noStrike" kern="1200" cap="none" spc="0" normalizeH="0" baseline="0" noProof="0" dirty="0">
                <a:ln>
                  <a:noFill/>
                </a:ln>
                <a:solidFill>
                  <a:schemeClr val="accent1"/>
                </a:solidFill>
                <a:effectLst/>
                <a:uLnTx/>
                <a:uFillTx/>
                <a:latin typeface="Arial" panose="020B0604020202020204"/>
                <a:ea typeface="+mn-ea"/>
                <a:cs typeface="+mn-cs"/>
              </a:rPr>
              <a:t> if they have a history of poor or uncertain </a:t>
            </a:r>
            <a:r>
              <a:rPr kumimoji="0" lang="en-US" sz="2200" b="1" i="1" u="none" strike="noStrike" kern="1200" cap="none" spc="0" normalizeH="0" baseline="0" noProof="0" dirty="0">
                <a:ln>
                  <a:noFill/>
                </a:ln>
                <a:solidFill>
                  <a:schemeClr val="accent2"/>
                </a:solidFill>
                <a:effectLst/>
                <a:uLnTx/>
                <a:uFillTx/>
                <a:latin typeface="Arial" panose="020B0604020202020204"/>
                <a:ea typeface="+mn-ea"/>
                <a:cs typeface="+mn-cs"/>
              </a:rPr>
              <a:t>adherence</a:t>
            </a:r>
          </a:p>
        </p:txBody>
      </p:sp>
      <p:sp>
        <p:nvSpPr>
          <p:cNvPr id="9" name="Rounded Rectangle 31">
            <a:extLst>
              <a:ext uri="{FF2B5EF4-FFF2-40B4-BE49-F238E27FC236}">
                <a16:creationId xmlns:a16="http://schemas.microsoft.com/office/drawing/2014/main" id="{D8670683-87E9-9A6B-8EE1-42D369ED276B}"/>
              </a:ext>
            </a:extLst>
          </p:cNvPr>
          <p:cNvSpPr/>
          <p:nvPr/>
        </p:nvSpPr>
        <p:spPr>
          <a:xfrm>
            <a:off x="6115343" y="1501721"/>
            <a:ext cx="5238456" cy="4060878"/>
          </a:xfrm>
          <a:prstGeom prst="roundRect">
            <a:avLst>
              <a:gd name="adj" fmla="val 5359"/>
            </a:avLst>
          </a:prstGeom>
          <a:solidFill>
            <a:schemeClr val="bg2">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91440" tIns="457200" rIns="0"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chemeClr val="accent1"/>
                </a:solidFill>
                <a:effectLst/>
                <a:uLnTx/>
                <a:uFillTx/>
                <a:latin typeface="Arial" panose="020B0604020202020204"/>
                <a:ea typeface="+mn-ea"/>
                <a:cs typeface="+mn-cs"/>
              </a:rPr>
              <a:t>Florida Best Practice Psychotherapeutic Medication Guidelines</a:t>
            </a:r>
            <a:r>
              <a:rPr kumimoji="0" lang="en-US" sz="2800" b="1" i="0" u="none" strike="noStrike" kern="1200" cap="none" spc="0" normalizeH="0" baseline="30000" noProof="0" dirty="0">
                <a:ln>
                  <a:noFill/>
                </a:ln>
                <a:solidFill>
                  <a:schemeClr val="accent1"/>
                </a:solidFill>
                <a:effectLst/>
                <a:uLnTx/>
                <a:uFillTx/>
                <a:latin typeface="Arial" panose="020B0604020202020204"/>
                <a:ea typeface="+mn-ea"/>
                <a:cs typeface="+mn-cs"/>
              </a:rPr>
              <a:t>2</a:t>
            </a:r>
          </a:p>
        </p:txBody>
      </p:sp>
      <p:sp>
        <p:nvSpPr>
          <p:cNvPr id="10" name="TextBox 9">
            <a:extLst>
              <a:ext uri="{FF2B5EF4-FFF2-40B4-BE49-F238E27FC236}">
                <a16:creationId xmlns:a16="http://schemas.microsoft.com/office/drawing/2014/main" id="{3F127F68-0347-DCBF-5EF4-7AC349C8BC5F}"/>
              </a:ext>
            </a:extLst>
          </p:cNvPr>
          <p:cNvSpPr txBox="1"/>
          <p:nvPr/>
        </p:nvSpPr>
        <p:spPr>
          <a:xfrm>
            <a:off x="6521795" y="3417617"/>
            <a:ext cx="4425552" cy="1785104"/>
          </a:xfrm>
          <a:prstGeom prst="rect">
            <a:avLst/>
          </a:prstGeom>
          <a:noFill/>
        </p:spPr>
        <p:txBody>
          <a:bodyPr wrap="square">
            <a:spAutoFit/>
          </a:bodyPr>
          <a:lstStyle/>
          <a:p>
            <a:pPr marR="0" lvl="0" algn="ctr" defTabSz="914400" rtl="0" eaLnBrk="1" fontAlgn="auto" latinLnBrk="0" hangingPunct="1">
              <a:lnSpc>
                <a:spcPct val="100000"/>
              </a:lnSpc>
              <a:spcBef>
                <a:spcPts val="0"/>
              </a:spcBef>
              <a:spcAft>
                <a:spcPts val="0"/>
              </a:spcAft>
              <a:buClr>
                <a:srgbClr val="FFFFFF"/>
              </a:buClr>
              <a:buSzTx/>
              <a:tabLst/>
              <a:defRPr/>
            </a:pPr>
            <a:r>
              <a:rPr kumimoji="0" lang="en-US" sz="2200" b="1" i="1" u="none" strike="noStrike" kern="1200" cap="none" spc="0" normalizeH="0" baseline="0" noProof="0" dirty="0">
                <a:ln>
                  <a:noFill/>
                </a:ln>
                <a:solidFill>
                  <a:schemeClr val="accent2"/>
                </a:solidFill>
                <a:effectLst/>
                <a:uLnTx/>
                <a:uFillTx/>
                <a:latin typeface="Arial" panose="020B0604020202020204"/>
                <a:ea typeface="+mn-ea"/>
                <a:cs typeface="+mn-cs"/>
              </a:rPr>
              <a:t>Initial treatment</a:t>
            </a:r>
            <a:r>
              <a:rPr kumimoji="0" lang="en-US" sz="2200" b="0" i="1" u="none" strike="noStrike" kern="1200" cap="none" spc="0" normalizeH="0" baseline="0" noProof="0" dirty="0">
                <a:ln>
                  <a:noFill/>
                </a:ln>
                <a:solidFill>
                  <a:schemeClr val="accent2"/>
                </a:solidFill>
                <a:effectLst/>
                <a:uLnTx/>
                <a:uFillTx/>
                <a:latin typeface="Arial" panose="020B0604020202020204"/>
                <a:ea typeface="+mn-ea"/>
                <a:cs typeface="+mn-cs"/>
              </a:rPr>
              <a:t>: </a:t>
            </a:r>
            <a:r>
              <a:rPr kumimoji="0" lang="en-US" sz="2200" b="0" i="0" u="none" strike="noStrike" kern="1200" cap="none" spc="0" normalizeH="0" baseline="0" noProof="0" dirty="0">
                <a:ln>
                  <a:noFill/>
                </a:ln>
                <a:solidFill>
                  <a:schemeClr val="accent1"/>
                </a:solidFill>
                <a:effectLst/>
                <a:uLnTx/>
                <a:uFillTx/>
                <a:latin typeface="Arial" panose="020B0604020202020204"/>
                <a:ea typeface="+mn-ea"/>
                <a:cs typeface="+mn-cs"/>
              </a:rPr>
              <a:t>monotherapy with an SGA other than clozapine—either </a:t>
            </a:r>
            <a:r>
              <a:rPr kumimoji="0" lang="en-US" sz="2200" b="0" i="1" u="none" strike="noStrike" kern="1200" cap="none" spc="0" normalizeH="0" baseline="0" noProof="0" dirty="0">
                <a:ln>
                  <a:noFill/>
                </a:ln>
                <a:solidFill>
                  <a:schemeClr val="accent1"/>
                </a:solidFill>
                <a:effectLst/>
                <a:uLnTx/>
                <a:uFillTx/>
                <a:latin typeface="Arial" panose="020B0604020202020204"/>
                <a:ea typeface="+mn-ea"/>
                <a:cs typeface="+mn-cs"/>
              </a:rPr>
              <a:t>oral</a:t>
            </a:r>
            <a:r>
              <a:rPr kumimoji="0" lang="en-US" sz="2200" b="0" i="0" u="none" strike="noStrike" kern="1200" cap="none" spc="0" normalizeH="0" baseline="0" noProof="0" dirty="0">
                <a:ln>
                  <a:noFill/>
                </a:ln>
                <a:solidFill>
                  <a:schemeClr val="accent1"/>
                </a:solidFill>
                <a:effectLst/>
                <a:uLnTx/>
                <a:uFillTx/>
                <a:latin typeface="Arial" panose="020B0604020202020204"/>
                <a:ea typeface="+mn-ea"/>
                <a:cs typeface="+mn-cs"/>
              </a:rPr>
              <a:t>, </a:t>
            </a:r>
            <a:r>
              <a:rPr kumimoji="0" lang="en-US" sz="2200" b="0" i="1" u="none" strike="noStrike" kern="1200" cap="none" spc="0" normalizeH="0" baseline="0" noProof="0" dirty="0">
                <a:ln>
                  <a:noFill/>
                </a:ln>
                <a:solidFill>
                  <a:schemeClr val="accent1"/>
                </a:solidFill>
                <a:effectLst/>
                <a:uLnTx/>
                <a:uFillTx/>
                <a:latin typeface="Arial" panose="020B0604020202020204"/>
                <a:ea typeface="+mn-ea"/>
                <a:cs typeface="+mn-cs"/>
              </a:rPr>
              <a:t>or </a:t>
            </a:r>
            <a:r>
              <a:rPr kumimoji="0" lang="en-US" sz="2200" b="1" i="1" u="none" strike="noStrike" kern="1200" cap="none" spc="0" normalizeH="0" baseline="0" noProof="0" dirty="0">
                <a:ln>
                  <a:noFill/>
                </a:ln>
                <a:solidFill>
                  <a:schemeClr val="accent2"/>
                </a:solidFill>
                <a:effectLst/>
                <a:uLnTx/>
                <a:uFillTx/>
                <a:latin typeface="Arial" panose="020B0604020202020204"/>
                <a:ea typeface="+mn-ea"/>
                <a:cs typeface="+mn-cs"/>
              </a:rPr>
              <a:t>oral antipsychotic followed by the same SGA-LAI</a:t>
            </a:r>
            <a:endParaRPr kumimoji="0" lang="en-US" sz="2200" b="1" i="1" u="none" strike="noStrike" kern="1200" cap="none" spc="0" normalizeH="0" baseline="30000" noProof="0" dirty="0">
              <a:ln>
                <a:noFill/>
              </a:ln>
              <a:solidFill>
                <a:schemeClr val="accent2"/>
              </a:solidFill>
              <a:effectLst/>
              <a:uLnTx/>
              <a:uFillTx/>
              <a:latin typeface="Arial" panose="020B0604020202020204"/>
              <a:ea typeface="+mn-ea"/>
              <a:cs typeface="+mn-cs"/>
            </a:endParaRPr>
          </a:p>
        </p:txBody>
      </p:sp>
      <p:sp>
        <p:nvSpPr>
          <p:cNvPr id="11" name="Footer Placeholder 10">
            <a:extLst>
              <a:ext uri="{FF2B5EF4-FFF2-40B4-BE49-F238E27FC236}">
                <a16:creationId xmlns:a16="http://schemas.microsoft.com/office/drawing/2014/main" id="{576CD0CD-B11E-57A7-9B1E-5E2E14A44149}"/>
              </a:ext>
            </a:extLst>
          </p:cNvPr>
          <p:cNvSpPr>
            <a:spLocks noGrp="1"/>
          </p:cNvSpPr>
          <p:nvPr>
            <p:ph type="ftr" sz="quarter" idx="3"/>
          </p:nvPr>
        </p:nvSpPr>
        <p:spPr>
          <a:xfrm>
            <a:off x="609600" y="5943600"/>
            <a:ext cx="10744199" cy="854881"/>
          </a:xfrm>
        </p:spPr>
        <p:txBody>
          <a:bodyPr/>
          <a:lstStyle/>
          <a:p>
            <a:r>
              <a:rPr lang="en-US" dirty="0"/>
              <a:t>APA, American Psychiatric Association; SGA-LAI, second-generation antipsychotic long-acting injectable. </a:t>
            </a:r>
          </a:p>
          <a:p>
            <a:r>
              <a:rPr lang="en-US" dirty="0"/>
              <a:t>1. American Psychiatric Association. 2020. https://</a:t>
            </a:r>
            <a:r>
              <a:rPr lang="en-US" dirty="0" err="1"/>
              <a:t>psychiatryonline.org</a:t>
            </a:r>
            <a:r>
              <a:rPr lang="en-US" dirty="0"/>
              <a:t>/</a:t>
            </a:r>
            <a:r>
              <a:rPr lang="en-US" dirty="0" err="1"/>
              <a:t>doi</a:t>
            </a:r>
            <a:r>
              <a:rPr lang="en-US" dirty="0"/>
              <a:t>/book/10.1176/appi.books.9780890424841; 2. University of South Florida College of Behavioral &amp; Community Sciences. 2020. https://</a:t>
            </a:r>
            <a:r>
              <a:rPr lang="en-US" dirty="0" err="1"/>
              <a:t>floridabhcenter.org</a:t>
            </a:r>
            <a:r>
              <a:rPr lang="en-US" dirty="0"/>
              <a:t>/wp-content/uploads/2021/04/2019-Psychotherapeutic-Medication-Guidelines-for-Adults-with-References_06-04-20.pdf.</a:t>
            </a:r>
          </a:p>
        </p:txBody>
      </p:sp>
    </p:spTree>
    <p:extLst>
      <p:ext uri="{BB962C8B-B14F-4D97-AF65-F5344CB8AC3E}">
        <p14:creationId xmlns:p14="http://schemas.microsoft.com/office/powerpoint/2010/main" val="41243242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4B275BBF-6181-421E-9E39-149B3C00614D}"/>
              </a:ext>
            </a:extLst>
          </p:cNvPr>
          <p:cNvSpPr>
            <a:spLocks noGrp="1"/>
          </p:cNvSpPr>
          <p:nvPr>
            <p:ph type="ftr" sz="quarter" idx="3"/>
          </p:nvPr>
        </p:nvSpPr>
        <p:spPr>
          <a:xfrm>
            <a:off x="609600" y="6356350"/>
            <a:ext cx="11049834" cy="442913"/>
          </a:xfrm>
        </p:spPr>
        <p:txBody>
          <a:bodyPr/>
          <a:lstStyle/>
          <a:p>
            <a:r>
              <a:rPr lang="en-GB" sz="800" noProof="0" dirty="0"/>
              <a:t>*The CPA guideline did not make specific mention of first episode but instead noted that LAIs should be considered early in treatment, which is considered to include first episode. </a:t>
            </a:r>
          </a:p>
          <a:p>
            <a:r>
              <a:rPr lang="en-GB" sz="800" noProof="0" dirty="0"/>
              <a:t>AACP, American Association of Community Psychiatrists; AFPBN, Association Française de </a:t>
            </a:r>
            <a:r>
              <a:rPr lang="en-GB" sz="800" noProof="0" dirty="0" err="1"/>
              <a:t>Psychiatrie</a:t>
            </a:r>
            <a:r>
              <a:rPr lang="en-GB" sz="800" noProof="0" dirty="0"/>
              <a:t> </a:t>
            </a:r>
            <a:r>
              <a:rPr lang="en-GB" sz="800" noProof="0" dirty="0" err="1"/>
              <a:t>Biologique</a:t>
            </a:r>
            <a:r>
              <a:rPr lang="en-GB" sz="800" noProof="0" dirty="0"/>
              <a:t> et </a:t>
            </a:r>
            <a:r>
              <a:rPr lang="en-GB" sz="800" noProof="0" dirty="0" err="1"/>
              <a:t>Neuropsychopharmacologie</a:t>
            </a:r>
            <a:r>
              <a:rPr lang="en-GB" sz="800" noProof="0" dirty="0"/>
              <a:t>; APA, American Psychiatric Association; BAP, British Association for Psychopharmacology; CINP, International College of Neuropsychopharmacology; CPA, Canadian Psychiatric Association; N, not recommended; NA, not applicable; NICE, National Institute for Health and Care Excellence; NJ DMHS, New Jersey Division of Mental Health Services; NR, not reported; PORT, Patient Outcomes Research Team; RANZCP, Royal Australian and New Zealand College of Psychiatrists; SIGN, Scottish Intercollegiate Guidelines Network; TMAP, Texas Medication Algorithm Project; UNHCR, United Nations High Commissioner for Refugees; WFSBP, World Federation of Societies of Biological Psychiatry; Y, recommended.</a:t>
            </a:r>
          </a:p>
          <a:p>
            <a:r>
              <a:rPr lang="en-GB" sz="1000" noProof="0" dirty="0"/>
              <a:t>Table adapted with permission from </a:t>
            </a:r>
            <a:r>
              <a:rPr lang="en-GB" sz="1000" noProof="0" dirty="0" err="1"/>
              <a:t>Correll</a:t>
            </a:r>
            <a:r>
              <a:rPr lang="en-GB" sz="1000" noProof="0" dirty="0"/>
              <a:t> CU, et al. 2020.</a:t>
            </a:r>
          </a:p>
          <a:p>
            <a:r>
              <a:rPr lang="en-GB" sz="1000" noProof="0" dirty="0" err="1"/>
              <a:t>Correll</a:t>
            </a:r>
            <a:r>
              <a:rPr lang="en-GB" sz="1000" noProof="0" dirty="0"/>
              <a:t> CU, et al. Psychiatric Congress 2020 Virtual Experience, Virtual. 2020.</a:t>
            </a:r>
            <a:endParaRPr lang="en-GB" altLang="en-US" sz="1000" noProof="0" dirty="0"/>
          </a:p>
        </p:txBody>
      </p:sp>
      <p:sp>
        <p:nvSpPr>
          <p:cNvPr id="28674" name="Title 1">
            <a:extLst>
              <a:ext uri="{FF2B5EF4-FFF2-40B4-BE49-F238E27FC236}">
                <a16:creationId xmlns:a16="http://schemas.microsoft.com/office/drawing/2014/main" id="{F941022B-83FC-43E9-8671-333983C47D2F}"/>
              </a:ext>
            </a:extLst>
          </p:cNvPr>
          <p:cNvSpPr>
            <a:spLocks noGrp="1" noChangeArrowheads="1"/>
          </p:cNvSpPr>
          <p:nvPr>
            <p:ph type="title"/>
          </p:nvPr>
        </p:nvSpPr>
        <p:spPr bwMode="auto">
          <a:xfrm>
            <a:off x="609599" y="161926"/>
            <a:ext cx="11049835" cy="63539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noAutofit/>
          </a:bodyPr>
          <a:lstStyle/>
          <a:p>
            <a:r>
              <a:rPr lang="en-GB" altLang="en-US" sz="2400" dirty="0"/>
              <a:t>Guidance on LAI Use in Schizophrenia Treatment Is Essentially Universal</a:t>
            </a:r>
          </a:p>
        </p:txBody>
      </p:sp>
      <p:graphicFrame>
        <p:nvGraphicFramePr>
          <p:cNvPr id="3" name="Table 3">
            <a:extLst>
              <a:ext uri="{FF2B5EF4-FFF2-40B4-BE49-F238E27FC236}">
                <a16:creationId xmlns:a16="http://schemas.microsoft.com/office/drawing/2014/main" id="{5B317708-BAD4-4C59-A72C-3123709F49E1}"/>
              </a:ext>
            </a:extLst>
          </p:cNvPr>
          <p:cNvGraphicFramePr>
            <a:graphicFrameLocks noGrp="1"/>
          </p:cNvGraphicFramePr>
          <p:nvPr>
            <p:extLst>
              <p:ext uri="{D42A27DB-BD31-4B8C-83A1-F6EECF244321}">
                <p14:modId xmlns:p14="http://schemas.microsoft.com/office/powerpoint/2010/main" val="464414150"/>
              </p:ext>
            </p:extLst>
          </p:nvPr>
        </p:nvGraphicFramePr>
        <p:xfrm>
          <a:off x="658354" y="797316"/>
          <a:ext cx="11001080" cy="4778544"/>
        </p:xfrm>
        <a:graphic>
          <a:graphicData uri="http://schemas.openxmlformats.org/drawingml/2006/table">
            <a:tbl>
              <a:tblPr firstRow="1" bandRow="1">
                <a:tableStyleId>{5C22544A-7EE6-4342-B048-85BDC9FD1C3A}</a:tableStyleId>
              </a:tblPr>
              <a:tblGrid>
                <a:gridCol w="3144680">
                  <a:extLst>
                    <a:ext uri="{9D8B030D-6E8A-4147-A177-3AD203B41FA5}">
                      <a16:colId xmlns:a16="http://schemas.microsoft.com/office/drawing/2014/main" val="4278718976"/>
                    </a:ext>
                  </a:extLst>
                </a:gridCol>
                <a:gridCol w="1964100">
                  <a:extLst>
                    <a:ext uri="{9D8B030D-6E8A-4147-A177-3AD203B41FA5}">
                      <a16:colId xmlns:a16="http://schemas.microsoft.com/office/drawing/2014/main" val="742717785"/>
                    </a:ext>
                  </a:extLst>
                </a:gridCol>
                <a:gridCol w="1964100">
                  <a:extLst>
                    <a:ext uri="{9D8B030D-6E8A-4147-A177-3AD203B41FA5}">
                      <a16:colId xmlns:a16="http://schemas.microsoft.com/office/drawing/2014/main" val="2949190563"/>
                    </a:ext>
                  </a:extLst>
                </a:gridCol>
                <a:gridCol w="1964100">
                  <a:extLst>
                    <a:ext uri="{9D8B030D-6E8A-4147-A177-3AD203B41FA5}">
                      <a16:colId xmlns:a16="http://schemas.microsoft.com/office/drawing/2014/main" val="4256019236"/>
                    </a:ext>
                  </a:extLst>
                </a:gridCol>
                <a:gridCol w="1964100">
                  <a:extLst>
                    <a:ext uri="{9D8B030D-6E8A-4147-A177-3AD203B41FA5}">
                      <a16:colId xmlns:a16="http://schemas.microsoft.com/office/drawing/2014/main" val="2624047086"/>
                    </a:ext>
                  </a:extLst>
                </a:gridCol>
              </a:tblGrid>
              <a:tr h="420970">
                <a:tc>
                  <a:txBody>
                    <a:bodyPr/>
                    <a:lstStyle/>
                    <a:p>
                      <a:r>
                        <a:rPr lang="en-GB" sz="1200" noProof="0" dirty="0">
                          <a:latin typeface="Arial" panose="020B0604020202020204" pitchFamily="34" charset="0"/>
                          <a:ea typeface="Verdana" panose="020B0604030504040204" pitchFamily="34" charset="0"/>
                          <a:cs typeface="Arial" panose="020B0604020202020204" pitchFamily="34" charset="0"/>
                        </a:rPr>
                        <a:t>Guideline</a:t>
                      </a:r>
                    </a:p>
                  </a:txBody>
                  <a:tcPr marT="18000" marB="18000" anchor="ctr"/>
                </a:tc>
                <a:tc>
                  <a:txBody>
                    <a:bodyPr/>
                    <a:lstStyle/>
                    <a:p>
                      <a:pPr algn="ctr"/>
                      <a:r>
                        <a:rPr lang="en-GB" sz="1200" noProof="0" dirty="0">
                          <a:latin typeface="Arial" panose="020B0604020202020204" pitchFamily="34" charset="0"/>
                          <a:ea typeface="Verdana" panose="020B0604030504040204" pitchFamily="34" charset="0"/>
                          <a:cs typeface="Arial" panose="020B0604020202020204" pitchFamily="34" charset="0"/>
                        </a:rPr>
                        <a:t>Use for a </a:t>
                      </a:r>
                      <a:br>
                        <a:rPr lang="en-GB" sz="1200" noProof="0" dirty="0">
                          <a:latin typeface="Arial" panose="020B0604020202020204" pitchFamily="34" charset="0"/>
                          <a:ea typeface="Verdana" panose="020B0604030504040204" pitchFamily="34" charset="0"/>
                          <a:cs typeface="Arial" panose="020B0604020202020204" pitchFamily="34" charset="0"/>
                        </a:rPr>
                      </a:br>
                      <a:r>
                        <a:rPr lang="en-GB" sz="1200" noProof="0" dirty="0">
                          <a:latin typeface="Arial" panose="020B0604020202020204" pitchFamily="34" charset="0"/>
                          <a:ea typeface="Verdana" panose="020B0604030504040204" pitchFamily="34" charset="0"/>
                          <a:cs typeface="Arial" panose="020B0604020202020204" pitchFamily="34" charset="0"/>
                        </a:rPr>
                        <a:t>first episode</a:t>
                      </a:r>
                    </a:p>
                  </a:txBody>
                  <a:tcPr marT="18000" marB="18000" anchor="ctr"/>
                </a:tc>
                <a:tc>
                  <a:txBody>
                    <a:bodyPr/>
                    <a:lstStyle/>
                    <a:p>
                      <a:pPr algn="ctr"/>
                      <a:r>
                        <a:rPr lang="en-GB" sz="1200" noProof="0" dirty="0">
                          <a:latin typeface="Arial" panose="020B0604020202020204" pitchFamily="34" charset="0"/>
                          <a:ea typeface="Verdana" panose="020B0604030504040204" pitchFamily="34" charset="0"/>
                          <a:cs typeface="Arial" panose="020B0604020202020204" pitchFamily="34" charset="0"/>
                        </a:rPr>
                        <a:t>Use for</a:t>
                      </a:r>
                      <a:br>
                        <a:rPr lang="en-GB" sz="1200" noProof="0" dirty="0">
                          <a:latin typeface="Arial" panose="020B0604020202020204" pitchFamily="34" charset="0"/>
                          <a:ea typeface="Verdana" panose="020B0604030504040204" pitchFamily="34" charset="0"/>
                          <a:cs typeface="Arial" panose="020B0604020202020204" pitchFamily="34" charset="0"/>
                        </a:rPr>
                      </a:br>
                      <a:r>
                        <a:rPr lang="en-GB" sz="1200" noProof="0" dirty="0">
                          <a:latin typeface="Arial" panose="020B0604020202020204" pitchFamily="34" charset="0"/>
                          <a:ea typeface="Verdana" panose="020B0604030504040204" pitchFamily="34" charset="0"/>
                          <a:cs typeface="Arial" panose="020B0604020202020204" pitchFamily="34" charset="0"/>
                        </a:rPr>
                        <a:t>maintenance</a:t>
                      </a:r>
                    </a:p>
                  </a:txBody>
                  <a:tcPr marT="18000" marB="18000" anchor="ctr"/>
                </a:tc>
                <a:tc>
                  <a:txBody>
                    <a:bodyPr/>
                    <a:lstStyle/>
                    <a:p>
                      <a:pPr algn="ctr"/>
                      <a:r>
                        <a:rPr lang="en-GB" sz="1200" noProof="0" dirty="0">
                          <a:latin typeface="Arial" panose="020B0604020202020204" pitchFamily="34" charset="0"/>
                          <a:ea typeface="Verdana" panose="020B0604030504040204" pitchFamily="34" charset="0"/>
                          <a:cs typeface="Arial" panose="020B0604020202020204" pitchFamily="34" charset="0"/>
                        </a:rPr>
                        <a:t>Use for</a:t>
                      </a:r>
                      <a:br>
                        <a:rPr lang="en-GB" sz="1200" noProof="0" dirty="0">
                          <a:latin typeface="Arial" panose="020B0604020202020204" pitchFamily="34" charset="0"/>
                          <a:ea typeface="Verdana" panose="020B0604030504040204" pitchFamily="34" charset="0"/>
                          <a:cs typeface="Arial" panose="020B0604020202020204" pitchFamily="34" charset="0"/>
                        </a:rPr>
                      </a:br>
                      <a:r>
                        <a:rPr lang="en-GB" sz="1200" noProof="0" dirty="0">
                          <a:latin typeface="Arial" panose="020B0604020202020204" pitchFamily="34" charset="0"/>
                          <a:ea typeface="Verdana" panose="020B0604030504040204" pitchFamily="34" charset="0"/>
                          <a:cs typeface="Arial" panose="020B0604020202020204" pitchFamily="34" charset="0"/>
                        </a:rPr>
                        <a:t>non-adherence</a:t>
                      </a:r>
                    </a:p>
                  </a:txBody>
                  <a:tcPr marT="18000" marB="18000" anchor="ctr"/>
                </a:tc>
                <a:tc>
                  <a:txBody>
                    <a:bodyPr/>
                    <a:lstStyle/>
                    <a:p>
                      <a:pPr algn="ctr"/>
                      <a:r>
                        <a:rPr lang="en-GB" sz="1200" noProof="0" dirty="0">
                          <a:latin typeface="Arial" panose="020B0604020202020204" pitchFamily="34" charset="0"/>
                          <a:ea typeface="Verdana" panose="020B0604030504040204" pitchFamily="34" charset="0"/>
                          <a:cs typeface="Arial" panose="020B0604020202020204" pitchFamily="34" charset="0"/>
                        </a:rPr>
                        <a:t>Use based on</a:t>
                      </a:r>
                      <a:br>
                        <a:rPr lang="en-GB" sz="1200" noProof="0" dirty="0">
                          <a:latin typeface="Arial" panose="020B0604020202020204" pitchFamily="34" charset="0"/>
                          <a:ea typeface="Verdana" panose="020B0604030504040204" pitchFamily="34" charset="0"/>
                          <a:cs typeface="Arial" panose="020B0604020202020204" pitchFamily="34" charset="0"/>
                        </a:rPr>
                      </a:br>
                      <a:r>
                        <a:rPr lang="en-GB" sz="1200" noProof="0" dirty="0">
                          <a:latin typeface="Arial" panose="020B0604020202020204" pitchFamily="34" charset="0"/>
                          <a:ea typeface="Verdana" panose="020B0604030504040204" pitchFamily="34" charset="0"/>
                          <a:cs typeface="Arial" panose="020B0604020202020204" pitchFamily="34" charset="0"/>
                        </a:rPr>
                        <a:t>patient preference</a:t>
                      </a:r>
                    </a:p>
                  </a:txBody>
                  <a:tcPr marT="18000" marB="18000" anchor="ctr"/>
                </a:tc>
                <a:extLst>
                  <a:ext uri="{0D108BD9-81ED-4DB2-BD59-A6C34878D82A}">
                    <a16:rowId xmlns:a16="http://schemas.microsoft.com/office/drawing/2014/main" val="3698645028"/>
                  </a:ext>
                </a:extLst>
              </a:tr>
              <a:tr h="229346">
                <a:tc>
                  <a:txBody>
                    <a:bodyPr/>
                    <a:lstStyle/>
                    <a:p>
                      <a:r>
                        <a:rPr lang="en-GB" sz="1200" noProof="0" dirty="0">
                          <a:solidFill>
                            <a:srgbClr val="595959"/>
                          </a:solidFill>
                          <a:latin typeface="Arial" panose="020B0604020202020204" pitchFamily="34" charset="0"/>
                          <a:ea typeface="Verdana" panose="020B0604030504040204" pitchFamily="34" charset="0"/>
                          <a:cs typeface="Arial" panose="020B0604020202020204" pitchFamily="34" charset="0"/>
                        </a:rPr>
                        <a:t>CINP, 2013</a:t>
                      </a:r>
                    </a:p>
                  </a:txBody>
                  <a:tcPr marT="18000" marB="18000" anchor="ctr">
                    <a:solidFill>
                      <a:srgbClr val="E9EBF5"/>
                    </a:solidFill>
                  </a:tcPr>
                </a:tc>
                <a:tc>
                  <a:txBody>
                    <a:bodyPr/>
                    <a:lstStyle/>
                    <a:p>
                      <a:pPr algn="ctr"/>
                      <a:r>
                        <a:rPr lang="en-GB" sz="1200" noProof="0" dirty="0">
                          <a:solidFill>
                            <a:srgbClr val="595959"/>
                          </a:solidFill>
                          <a:latin typeface="Arial" panose="020B0604020202020204" pitchFamily="34" charset="0"/>
                          <a:ea typeface="Verdana" panose="020B0604030504040204" pitchFamily="34" charset="0"/>
                          <a:cs typeface="Arial" panose="020B0604020202020204" pitchFamily="34" charset="0"/>
                        </a:rPr>
                        <a:t>NR</a:t>
                      </a:r>
                    </a:p>
                  </a:txBody>
                  <a:tcPr marT="18000" marB="18000" anchor="ctr">
                    <a:solidFill>
                      <a:srgbClr val="E9EBF5"/>
                    </a:solidFill>
                  </a:tcPr>
                </a:tc>
                <a:tc>
                  <a:txBody>
                    <a:bodyPr/>
                    <a:lstStyle/>
                    <a:p>
                      <a:pPr algn="ctr"/>
                      <a:r>
                        <a:rPr lang="en-GB" sz="1200" noProof="0" dirty="0">
                          <a:solidFill>
                            <a:srgbClr val="595959"/>
                          </a:solidFill>
                          <a:latin typeface="Arial" panose="020B0604020202020204" pitchFamily="34" charset="0"/>
                          <a:ea typeface="Verdana" panose="020B0604030504040204" pitchFamily="34" charset="0"/>
                          <a:cs typeface="Arial" panose="020B0604020202020204" pitchFamily="34" charset="0"/>
                        </a:rPr>
                        <a:t>NR</a:t>
                      </a:r>
                    </a:p>
                  </a:txBody>
                  <a:tcPr marT="18000" marB="18000" anchor="ctr">
                    <a:solidFill>
                      <a:srgbClr val="E9EBF5"/>
                    </a:solidFill>
                  </a:tcPr>
                </a:tc>
                <a:tc>
                  <a:txBody>
                    <a:bodyPr/>
                    <a:lstStyle/>
                    <a:p>
                      <a:pPr algn="ctr"/>
                      <a:r>
                        <a:rPr lang="en-GB" sz="1200" noProof="0" dirty="0">
                          <a:solidFill>
                            <a:srgbClr val="595959"/>
                          </a:solidFill>
                          <a:latin typeface="Arial" panose="020B0604020202020204" pitchFamily="34" charset="0"/>
                          <a:ea typeface="Verdana" panose="020B0604030504040204" pitchFamily="34" charset="0"/>
                          <a:cs typeface="Arial" panose="020B0604020202020204" pitchFamily="34" charset="0"/>
                        </a:rPr>
                        <a:t>Y</a:t>
                      </a:r>
                    </a:p>
                  </a:txBody>
                  <a:tcPr marT="18000" marB="18000" anchor="ctr">
                    <a:solidFill>
                      <a:srgbClr val="C4E9C6"/>
                    </a:solidFill>
                  </a:tcPr>
                </a:tc>
                <a:tc>
                  <a:txBody>
                    <a:bodyPr/>
                    <a:lstStyle/>
                    <a:p>
                      <a:pPr algn="ctr"/>
                      <a:r>
                        <a:rPr lang="en-GB" sz="1200" noProof="0" dirty="0">
                          <a:solidFill>
                            <a:srgbClr val="595959"/>
                          </a:solidFill>
                          <a:latin typeface="Arial" panose="020B0604020202020204" pitchFamily="34" charset="0"/>
                          <a:ea typeface="Verdana" panose="020B0604030504040204" pitchFamily="34" charset="0"/>
                          <a:cs typeface="Arial" panose="020B0604020202020204" pitchFamily="34" charset="0"/>
                        </a:rPr>
                        <a:t>NR</a:t>
                      </a:r>
                    </a:p>
                  </a:txBody>
                  <a:tcPr marT="18000" marB="18000" anchor="ctr">
                    <a:solidFill>
                      <a:srgbClr val="E9EBF5"/>
                    </a:solidFill>
                  </a:tcPr>
                </a:tc>
                <a:extLst>
                  <a:ext uri="{0D108BD9-81ED-4DB2-BD59-A6C34878D82A}">
                    <a16:rowId xmlns:a16="http://schemas.microsoft.com/office/drawing/2014/main" val="3020752010"/>
                  </a:ext>
                </a:extLst>
              </a:tr>
              <a:tr h="229346">
                <a:tc>
                  <a:txBody>
                    <a:bodyPr/>
                    <a:lstStyle/>
                    <a:p>
                      <a:r>
                        <a:rPr lang="en-GB" sz="1200" noProof="0" dirty="0">
                          <a:solidFill>
                            <a:srgbClr val="595959"/>
                          </a:solidFill>
                          <a:latin typeface="Arial" panose="020B0604020202020204" pitchFamily="34" charset="0"/>
                          <a:ea typeface="Verdana" panose="020B0604030504040204" pitchFamily="34" charset="0"/>
                          <a:cs typeface="Arial" panose="020B0604020202020204" pitchFamily="34" charset="0"/>
                        </a:rPr>
                        <a:t>UNHCR, 2017</a:t>
                      </a:r>
                    </a:p>
                  </a:txBody>
                  <a:tcPr marT="18000" marB="18000" anchor="ctr">
                    <a:solidFill>
                      <a:srgbClr val="E9EBF5"/>
                    </a:solidFill>
                  </a:tcPr>
                </a:tc>
                <a:tc>
                  <a:txBody>
                    <a:bodyPr/>
                    <a:lstStyle/>
                    <a:p>
                      <a:pPr algn="ctr"/>
                      <a:r>
                        <a:rPr lang="en-GB" sz="1200" noProof="0" dirty="0">
                          <a:solidFill>
                            <a:srgbClr val="595959"/>
                          </a:solidFill>
                          <a:latin typeface="Arial" panose="020B0604020202020204" pitchFamily="34" charset="0"/>
                          <a:ea typeface="Verdana" panose="020B0604030504040204" pitchFamily="34" charset="0"/>
                          <a:cs typeface="Arial" panose="020B0604020202020204" pitchFamily="34" charset="0"/>
                        </a:rPr>
                        <a:t>NR</a:t>
                      </a:r>
                    </a:p>
                  </a:txBody>
                  <a:tcPr marT="18000" marB="18000" anchor="ctr">
                    <a:solidFill>
                      <a:srgbClr val="E9EBF5"/>
                    </a:solidFill>
                  </a:tcPr>
                </a:tc>
                <a:tc>
                  <a:txBody>
                    <a:bodyPr/>
                    <a:lstStyle/>
                    <a:p>
                      <a:pPr algn="ctr"/>
                      <a:r>
                        <a:rPr lang="en-GB" sz="1200" noProof="0" dirty="0">
                          <a:solidFill>
                            <a:srgbClr val="595959"/>
                          </a:solidFill>
                          <a:latin typeface="Arial" panose="020B0604020202020204" pitchFamily="34" charset="0"/>
                          <a:ea typeface="Verdana" panose="020B0604030504040204" pitchFamily="34" charset="0"/>
                          <a:cs typeface="Arial" panose="020B0604020202020204" pitchFamily="34" charset="0"/>
                        </a:rPr>
                        <a:t>NR</a:t>
                      </a:r>
                    </a:p>
                  </a:txBody>
                  <a:tcPr marT="18000" marB="18000" anchor="ctr">
                    <a:solidFill>
                      <a:srgbClr val="E9EBF5"/>
                    </a:solidFill>
                  </a:tcPr>
                </a:tc>
                <a:tc>
                  <a:txBody>
                    <a:bodyPr/>
                    <a:lstStyle/>
                    <a:p>
                      <a:pPr algn="ctr"/>
                      <a:r>
                        <a:rPr lang="en-GB" sz="1200" noProof="0" dirty="0">
                          <a:solidFill>
                            <a:srgbClr val="595959"/>
                          </a:solidFill>
                          <a:latin typeface="Arial" panose="020B0604020202020204" pitchFamily="34" charset="0"/>
                          <a:ea typeface="Verdana" panose="020B0604030504040204" pitchFamily="34" charset="0"/>
                          <a:cs typeface="Arial" panose="020B0604020202020204" pitchFamily="34" charset="0"/>
                        </a:rPr>
                        <a:t>Y</a:t>
                      </a:r>
                    </a:p>
                  </a:txBody>
                  <a:tcPr marT="18000" marB="18000" anchor="ctr">
                    <a:solidFill>
                      <a:srgbClr val="C4E9C6"/>
                    </a:solidFill>
                  </a:tcPr>
                </a:tc>
                <a:tc>
                  <a:txBody>
                    <a:bodyPr/>
                    <a:lstStyle/>
                    <a:p>
                      <a:pPr algn="ctr"/>
                      <a:r>
                        <a:rPr lang="en-GB" sz="1200" noProof="0" dirty="0">
                          <a:solidFill>
                            <a:srgbClr val="595959"/>
                          </a:solidFill>
                          <a:latin typeface="Arial" panose="020B0604020202020204" pitchFamily="34" charset="0"/>
                          <a:ea typeface="Verdana" panose="020B0604030504040204" pitchFamily="34" charset="0"/>
                          <a:cs typeface="Arial" panose="020B0604020202020204" pitchFamily="34" charset="0"/>
                        </a:rPr>
                        <a:t>NR</a:t>
                      </a:r>
                    </a:p>
                  </a:txBody>
                  <a:tcPr marT="18000" marB="18000" anchor="ctr">
                    <a:solidFill>
                      <a:srgbClr val="E9EBF5"/>
                    </a:solidFill>
                  </a:tcPr>
                </a:tc>
                <a:extLst>
                  <a:ext uri="{0D108BD9-81ED-4DB2-BD59-A6C34878D82A}">
                    <a16:rowId xmlns:a16="http://schemas.microsoft.com/office/drawing/2014/main" val="1895282478"/>
                  </a:ext>
                </a:extLst>
              </a:tr>
              <a:tr h="229346">
                <a:tc>
                  <a:txBody>
                    <a:bodyPr/>
                    <a:lstStyle/>
                    <a:p>
                      <a:r>
                        <a:rPr lang="en-GB" sz="1200" noProof="0" dirty="0">
                          <a:solidFill>
                            <a:srgbClr val="595959"/>
                          </a:solidFill>
                          <a:latin typeface="Arial" panose="020B0604020202020204" pitchFamily="34" charset="0"/>
                          <a:ea typeface="Verdana" panose="020B0604030504040204" pitchFamily="34" charset="0"/>
                          <a:cs typeface="Arial" panose="020B0604020202020204" pitchFamily="34" charset="0"/>
                        </a:rPr>
                        <a:t>WFSBP, 2021, 2017, 2013</a:t>
                      </a:r>
                    </a:p>
                  </a:txBody>
                  <a:tcPr marT="18000" marB="18000" anchor="ctr">
                    <a:solidFill>
                      <a:srgbClr val="E9EBF5"/>
                    </a:solidFill>
                  </a:tcPr>
                </a:tc>
                <a:tc>
                  <a:txBody>
                    <a:bodyPr/>
                    <a:lstStyle/>
                    <a:p>
                      <a:pPr algn="ctr"/>
                      <a:r>
                        <a:rPr lang="en-GB" sz="1200" noProof="0" dirty="0">
                          <a:solidFill>
                            <a:srgbClr val="595959"/>
                          </a:solidFill>
                          <a:latin typeface="Arial" panose="020B0604020202020204" pitchFamily="34" charset="0"/>
                          <a:ea typeface="Verdana" panose="020B0604030504040204" pitchFamily="34" charset="0"/>
                          <a:cs typeface="Arial" panose="020B0604020202020204" pitchFamily="34" charset="0"/>
                        </a:rPr>
                        <a:t>NR</a:t>
                      </a:r>
                    </a:p>
                  </a:txBody>
                  <a:tcPr marT="18000" marB="18000" anchor="ctr">
                    <a:solidFill>
                      <a:srgbClr val="E9EBF5"/>
                    </a:solidFill>
                  </a:tcPr>
                </a:tc>
                <a:tc>
                  <a:txBody>
                    <a:bodyPr/>
                    <a:lstStyle/>
                    <a:p>
                      <a:pPr algn="ctr"/>
                      <a:r>
                        <a:rPr lang="en-GB" sz="1200" noProof="0" dirty="0">
                          <a:solidFill>
                            <a:srgbClr val="595959"/>
                          </a:solidFill>
                          <a:latin typeface="Arial" panose="020B0604020202020204" pitchFamily="34" charset="0"/>
                          <a:ea typeface="Verdana" panose="020B0604030504040204" pitchFamily="34" charset="0"/>
                          <a:cs typeface="Arial" panose="020B0604020202020204" pitchFamily="34" charset="0"/>
                        </a:rPr>
                        <a:t>Y</a:t>
                      </a:r>
                    </a:p>
                  </a:txBody>
                  <a:tcPr marT="18000" marB="18000" anchor="ctr">
                    <a:solidFill>
                      <a:srgbClr val="C4E9C6"/>
                    </a:solidFill>
                  </a:tcPr>
                </a:tc>
                <a:tc>
                  <a:txBody>
                    <a:bodyPr/>
                    <a:lstStyle/>
                    <a:p>
                      <a:pPr algn="ctr"/>
                      <a:r>
                        <a:rPr lang="en-GB" sz="1200" noProof="0" dirty="0">
                          <a:solidFill>
                            <a:srgbClr val="595959"/>
                          </a:solidFill>
                          <a:latin typeface="Arial" panose="020B0604020202020204" pitchFamily="34" charset="0"/>
                          <a:ea typeface="Verdana" panose="020B0604030504040204" pitchFamily="34" charset="0"/>
                          <a:cs typeface="Arial" panose="020B0604020202020204" pitchFamily="34" charset="0"/>
                        </a:rPr>
                        <a:t>NR</a:t>
                      </a:r>
                    </a:p>
                  </a:txBody>
                  <a:tcPr marT="18000" marB="18000" anchor="ctr">
                    <a:solidFill>
                      <a:srgbClr val="E9EBF5"/>
                    </a:solidFill>
                  </a:tcPr>
                </a:tc>
                <a:tc>
                  <a:txBody>
                    <a:bodyPr/>
                    <a:lstStyle/>
                    <a:p>
                      <a:pPr algn="ctr"/>
                      <a:r>
                        <a:rPr lang="en-GB" sz="1200" noProof="0" dirty="0">
                          <a:solidFill>
                            <a:srgbClr val="595959"/>
                          </a:solidFill>
                          <a:latin typeface="Arial" panose="020B0604020202020204" pitchFamily="34" charset="0"/>
                          <a:ea typeface="Verdana" panose="020B0604030504040204" pitchFamily="34" charset="0"/>
                          <a:cs typeface="Arial" panose="020B0604020202020204" pitchFamily="34" charset="0"/>
                        </a:rPr>
                        <a:t>NR</a:t>
                      </a:r>
                    </a:p>
                  </a:txBody>
                  <a:tcPr marT="18000" marB="18000" anchor="ctr">
                    <a:solidFill>
                      <a:srgbClr val="E9EBF5"/>
                    </a:solidFill>
                  </a:tcPr>
                </a:tc>
                <a:extLst>
                  <a:ext uri="{0D108BD9-81ED-4DB2-BD59-A6C34878D82A}">
                    <a16:rowId xmlns:a16="http://schemas.microsoft.com/office/drawing/2014/main" val="3221988342"/>
                  </a:ext>
                </a:extLst>
              </a:tr>
              <a:tr h="229346">
                <a:tc>
                  <a:txBody>
                    <a:bodyPr/>
                    <a:lstStyle/>
                    <a:p>
                      <a:r>
                        <a:rPr lang="en-GB" sz="1200" noProof="0" dirty="0">
                          <a:solidFill>
                            <a:srgbClr val="595959"/>
                          </a:solidFill>
                          <a:latin typeface="Arial" panose="020B0604020202020204" pitchFamily="34" charset="0"/>
                          <a:ea typeface="Verdana" panose="020B0604030504040204" pitchFamily="34" charset="0"/>
                          <a:cs typeface="Arial" panose="020B0604020202020204" pitchFamily="34" charset="0"/>
                        </a:rPr>
                        <a:t>RANZCP, 2016</a:t>
                      </a:r>
                    </a:p>
                  </a:txBody>
                  <a:tcPr marT="18000" marB="18000" anchor="ctr">
                    <a:solidFill>
                      <a:srgbClr val="E9EBF5"/>
                    </a:solidFill>
                  </a:tcPr>
                </a:tc>
                <a:tc>
                  <a:txBody>
                    <a:bodyPr/>
                    <a:lstStyle/>
                    <a:p>
                      <a:pPr algn="ctr"/>
                      <a:r>
                        <a:rPr lang="en-GB" sz="1200" noProof="0" dirty="0">
                          <a:solidFill>
                            <a:srgbClr val="595959"/>
                          </a:solidFill>
                          <a:latin typeface="Arial" panose="020B0604020202020204" pitchFamily="34" charset="0"/>
                          <a:ea typeface="Verdana" panose="020B0604030504040204" pitchFamily="34" charset="0"/>
                          <a:cs typeface="Arial" panose="020B0604020202020204" pitchFamily="34" charset="0"/>
                        </a:rPr>
                        <a:t>Y</a:t>
                      </a:r>
                    </a:p>
                  </a:txBody>
                  <a:tcPr marT="18000" marB="18000" anchor="ctr">
                    <a:solidFill>
                      <a:srgbClr val="C4E9C6"/>
                    </a:solidFill>
                  </a:tcPr>
                </a:tc>
                <a:tc>
                  <a:txBody>
                    <a:bodyPr/>
                    <a:lstStyle/>
                    <a:p>
                      <a:pPr algn="ctr"/>
                      <a:r>
                        <a:rPr lang="en-GB" sz="1200" noProof="0" dirty="0">
                          <a:solidFill>
                            <a:srgbClr val="595959"/>
                          </a:solidFill>
                          <a:latin typeface="Arial" panose="020B0604020202020204" pitchFamily="34" charset="0"/>
                          <a:ea typeface="Verdana" panose="020B0604030504040204" pitchFamily="34" charset="0"/>
                          <a:cs typeface="Arial" panose="020B0604020202020204" pitchFamily="34" charset="0"/>
                        </a:rPr>
                        <a:t>Y</a:t>
                      </a:r>
                    </a:p>
                  </a:txBody>
                  <a:tcPr marT="18000" marB="18000" anchor="ctr">
                    <a:solidFill>
                      <a:srgbClr val="C4E9C6"/>
                    </a:solidFill>
                  </a:tcPr>
                </a:tc>
                <a:tc>
                  <a:txBody>
                    <a:bodyPr/>
                    <a:lstStyle/>
                    <a:p>
                      <a:pPr algn="ctr"/>
                      <a:r>
                        <a:rPr lang="en-GB" sz="1200" noProof="0" dirty="0">
                          <a:solidFill>
                            <a:srgbClr val="595959"/>
                          </a:solidFill>
                          <a:latin typeface="Arial" panose="020B0604020202020204" pitchFamily="34" charset="0"/>
                          <a:ea typeface="Verdana" panose="020B0604030504040204" pitchFamily="34" charset="0"/>
                          <a:cs typeface="Arial" panose="020B0604020202020204" pitchFamily="34" charset="0"/>
                        </a:rPr>
                        <a:t>Y</a:t>
                      </a:r>
                    </a:p>
                  </a:txBody>
                  <a:tcPr marT="18000" marB="18000" anchor="ctr">
                    <a:solidFill>
                      <a:srgbClr val="C4E9C6"/>
                    </a:solidFill>
                  </a:tcPr>
                </a:tc>
                <a:tc>
                  <a:txBody>
                    <a:bodyPr/>
                    <a:lstStyle/>
                    <a:p>
                      <a:pPr algn="ctr"/>
                      <a:r>
                        <a:rPr lang="en-GB" sz="1200" noProof="0" dirty="0">
                          <a:solidFill>
                            <a:srgbClr val="595959"/>
                          </a:solidFill>
                          <a:latin typeface="Arial" panose="020B0604020202020204" pitchFamily="34" charset="0"/>
                          <a:ea typeface="Verdana" panose="020B0604030504040204" pitchFamily="34" charset="0"/>
                          <a:cs typeface="Arial" panose="020B0604020202020204" pitchFamily="34" charset="0"/>
                        </a:rPr>
                        <a:t>Y</a:t>
                      </a:r>
                    </a:p>
                  </a:txBody>
                  <a:tcPr marT="18000" marB="18000" anchor="ctr">
                    <a:solidFill>
                      <a:srgbClr val="C4E9C6"/>
                    </a:solidFill>
                  </a:tcPr>
                </a:tc>
                <a:extLst>
                  <a:ext uri="{0D108BD9-81ED-4DB2-BD59-A6C34878D82A}">
                    <a16:rowId xmlns:a16="http://schemas.microsoft.com/office/drawing/2014/main" val="654614030"/>
                  </a:ext>
                </a:extLst>
              </a:tr>
              <a:tr h="229346">
                <a:tc>
                  <a:txBody>
                    <a:bodyPr/>
                    <a:lstStyle/>
                    <a:p>
                      <a:r>
                        <a:rPr lang="en-GB" sz="1200" noProof="0" dirty="0">
                          <a:solidFill>
                            <a:srgbClr val="595959"/>
                          </a:solidFill>
                          <a:latin typeface="Arial" panose="020B0604020202020204" pitchFamily="34" charset="0"/>
                          <a:ea typeface="Verdana" panose="020B0604030504040204" pitchFamily="34" charset="0"/>
                          <a:cs typeface="Arial" panose="020B0604020202020204" pitchFamily="34" charset="0"/>
                        </a:rPr>
                        <a:t>CPA, 2017</a:t>
                      </a:r>
                    </a:p>
                  </a:txBody>
                  <a:tcPr marT="18000" marB="18000" anchor="ctr">
                    <a:solidFill>
                      <a:srgbClr val="E9EBF5"/>
                    </a:solidFill>
                  </a:tcPr>
                </a:tc>
                <a:tc>
                  <a:txBody>
                    <a:bodyPr/>
                    <a:lstStyle/>
                    <a:p>
                      <a:pPr algn="ctr"/>
                      <a:r>
                        <a:rPr lang="en-GB" sz="1200" noProof="0" dirty="0">
                          <a:solidFill>
                            <a:srgbClr val="595959"/>
                          </a:solidFill>
                          <a:latin typeface="Arial" panose="020B0604020202020204" pitchFamily="34" charset="0"/>
                          <a:ea typeface="Verdana" panose="020B0604030504040204" pitchFamily="34" charset="0"/>
                          <a:cs typeface="Arial" panose="020B0604020202020204" pitchFamily="34" charset="0"/>
                        </a:rPr>
                        <a:t>Y</a:t>
                      </a:r>
                      <a:r>
                        <a:rPr lang="en-GB" sz="1200" baseline="0" noProof="0" dirty="0">
                          <a:solidFill>
                            <a:srgbClr val="595959"/>
                          </a:solidFill>
                          <a:latin typeface="Arial" panose="020B0604020202020204" pitchFamily="34" charset="0"/>
                          <a:ea typeface="Verdana" panose="020B0604030504040204" pitchFamily="34" charset="0"/>
                          <a:cs typeface="Arial" panose="020B0604020202020204" pitchFamily="34" charset="0"/>
                        </a:rPr>
                        <a:t>*</a:t>
                      </a:r>
                    </a:p>
                  </a:txBody>
                  <a:tcPr marT="18000" marB="18000" anchor="ctr">
                    <a:solidFill>
                      <a:srgbClr val="C4E9C6"/>
                    </a:solidFill>
                  </a:tcPr>
                </a:tc>
                <a:tc>
                  <a:txBody>
                    <a:bodyPr/>
                    <a:lstStyle/>
                    <a:p>
                      <a:pPr algn="ctr"/>
                      <a:r>
                        <a:rPr lang="en-GB" sz="1200" noProof="0" dirty="0">
                          <a:solidFill>
                            <a:srgbClr val="595959"/>
                          </a:solidFill>
                          <a:latin typeface="Arial" panose="020B0604020202020204" pitchFamily="34" charset="0"/>
                          <a:ea typeface="Verdana" panose="020B0604030504040204" pitchFamily="34" charset="0"/>
                          <a:cs typeface="Arial" panose="020B0604020202020204" pitchFamily="34" charset="0"/>
                        </a:rPr>
                        <a:t>NR</a:t>
                      </a:r>
                    </a:p>
                  </a:txBody>
                  <a:tcPr marT="18000" marB="18000" anchor="ctr">
                    <a:solidFill>
                      <a:srgbClr val="E9EBF5"/>
                    </a:solidFill>
                  </a:tcPr>
                </a:tc>
                <a:tc>
                  <a:txBody>
                    <a:bodyPr/>
                    <a:lstStyle/>
                    <a:p>
                      <a:pPr algn="ctr"/>
                      <a:r>
                        <a:rPr lang="en-GB" sz="1200" noProof="0" dirty="0">
                          <a:solidFill>
                            <a:srgbClr val="595959"/>
                          </a:solidFill>
                          <a:latin typeface="Arial" panose="020B0604020202020204" pitchFamily="34" charset="0"/>
                          <a:ea typeface="Verdana" panose="020B0604030504040204" pitchFamily="34" charset="0"/>
                          <a:cs typeface="Arial" panose="020B0604020202020204" pitchFamily="34" charset="0"/>
                        </a:rPr>
                        <a:t>NR</a:t>
                      </a:r>
                    </a:p>
                  </a:txBody>
                  <a:tcPr marT="18000" marB="18000" anchor="ctr">
                    <a:solidFill>
                      <a:srgbClr val="E9EBF5"/>
                    </a:solidFill>
                  </a:tcPr>
                </a:tc>
                <a:tc>
                  <a:txBody>
                    <a:bodyPr/>
                    <a:lstStyle/>
                    <a:p>
                      <a:pPr algn="ctr"/>
                      <a:r>
                        <a:rPr lang="en-GB" sz="1200" noProof="0" dirty="0">
                          <a:solidFill>
                            <a:srgbClr val="595959"/>
                          </a:solidFill>
                          <a:latin typeface="Arial" panose="020B0604020202020204" pitchFamily="34" charset="0"/>
                          <a:ea typeface="Verdana" panose="020B0604030504040204" pitchFamily="34" charset="0"/>
                          <a:cs typeface="Arial" panose="020B0604020202020204" pitchFamily="34" charset="0"/>
                        </a:rPr>
                        <a:t>Y</a:t>
                      </a:r>
                    </a:p>
                  </a:txBody>
                  <a:tcPr marT="18000" marB="18000" anchor="ctr">
                    <a:solidFill>
                      <a:srgbClr val="C4E9C6"/>
                    </a:solidFill>
                  </a:tcPr>
                </a:tc>
                <a:extLst>
                  <a:ext uri="{0D108BD9-81ED-4DB2-BD59-A6C34878D82A}">
                    <a16:rowId xmlns:a16="http://schemas.microsoft.com/office/drawing/2014/main" val="4261544015"/>
                  </a:ext>
                </a:extLst>
              </a:tr>
              <a:tr h="229346">
                <a:tc>
                  <a:txBody>
                    <a:bodyPr/>
                    <a:lstStyle/>
                    <a:p>
                      <a:r>
                        <a:rPr lang="en-GB" sz="1200" noProof="0" dirty="0">
                          <a:solidFill>
                            <a:srgbClr val="595959"/>
                          </a:solidFill>
                          <a:latin typeface="Arial" panose="020B0604020202020204" pitchFamily="34" charset="0"/>
                          <a:ea typeface="Verdana" panose="020B0604030504040204" pitchFamily="34" charset="0"/>
                          <a:cs typeface="Arial" panose="020B0604020202020204" pitchFamily="34" charset="0"/>
                        </a:rPr>
                        <a:t>AFPBN, 2013</a:t>
                      </a:r>
                    </a:p>
                  </a:txBody>
                  <a:tcPr marT="18000" marB="18000" anchor="ctr">
                    <a:solidFill>
                      <a:srgbClr val="E9EBF5"/>
                    </a:solidFill>
                  </a:tcPr>
                </a:tc>
                <a:tc>
                  <a:txBody>
                    <a:bodyPr/>
                    <a:lstStyle/>
                    <a:p>
                      <a:pPr algn="ctr"/>
                      <a:r>
                        <a:rPr lang="en-GB" sz="1200" noProof="0" dirty="0">
                          <a:solidFill>
                            <a:srgbClr val="595959"/>
                          </a:solidFill>
                          <a:latin typeface="Arial" panose="020B0604020202020204" pitchFamily="34" charset="0"/>
                          <a:ea typeface="Verdana" panose="020B0604030504040204" pitchFamily="34" charset="0"/>
                          <a:cs typeface="Arial" panose="020B0604020202020204" pitchFamily="34" charset="0"/>
                        </a:rPr>
                        <a:t>N</a:t>
                      </a:r>
                    </a:p>
                  </a:txBody>
                  <a:tcPr marT="18000" marB="18000" anchor="ctr">
                    <a:solidFill>
                      <a:schemeClr val="accent2">
                        <a:lumMod val="40000"/>
                        <a:lumOff val="60000"/>
                      </a:schemeClr>
                    </a:solidFill>
                  </a:tcPr>
                </a:tc>
                <a:tc>
                  <a:txBody>
                    <a:bodyPr/>
                    <a:lstStyle/>
                    <a:p>
                      <a:pPr algn="ctr"/>
                      <a:r>
                        <a:rPr lang="en-GB" sz="1200" noProof="0" dirty="0">
                          <a:solidFill>
                            <a:srgbClr val="595959"/>
                          </a:solidFill>
                          <a:latin typeface="Arial" panose="020B0604020202020204" pitchFamily="34" charset="0"/>
                          <a:ea typeface="Verdana" panose="020B0604030504040204" pitchFamily="34" charset="0"/>
                          <a:cs typeface="Arial" panose="020B0604020202020204" pitchFamily="34" charset="0"/>
                        </a:rPr>
                        <a:t>Y</a:t>
                      </a:r>
                    </a:p>
                  </a:txBody>
                  <a:tcPr marT="18000" marB="18000" anchor="ctr">
                    <a:solidFill>
                      <a:srgbClr val="C4E9C6"/>
                    </a:solidFill>
                  </a:tcPr>
                </a:tc>
                <a:tc>
                  <a:txBody>
                    <a:bodyPr/>
                    <a:lstStyle/>
                    <a:p>
                      <a:pPr algn="ctr"/>
                      <a:r>
                        <a:rPr lang="en-GB" sz="1200" noProof="0" dirty="0">
                          <a:solidFill>
                            <a:srgbClr val="595959"/>
                          </a:solidFill>
                          <a:latin typeface="Arial" panose="020B0604020202020204" pitchFamily="34" charset="0"/>
                          <a:ea typeface="Verdana" panose="020B0604030504040204" pitchFamily="34" charset="0"/>
                          <a:cs typeface="Arial" panose="020B0604020202020204" pitchFamily="34" charset="0"/>
                        </a:rPr>
                        <a:t>NR</a:t>
                      </a:r>
                    </a:p>
                  </a:txBody>
                  <a:tcPr marT="18000" marB="18000" anchor="ctr">
                    <a:solidFill>
                      <a:srgbClr val="E9EBF5"/>
                    </a:solidFill>
                  </a:tcPr>
                </a:tc>
                <a:tc>
                  <a:txBody>
                    <a:bodyPr/>
                    <a:lstStyle/>
                    <a:p>
                      <a:pPr algn="ctr"/>
                      <a:r>
                        <a:rPr lang="en-GB" sz="1200" noProof="0" dirty="0">
                          <a:solidFill>
                            <a:srgbClr val="595959"/>
                          </a:solidFill>
                          <a:latin typeface="Arial" panose="020B0604020202020204" pitchFamily="34" charset="0"/>
                          <a:ea typeface="Verdana" panose="020B0604030504040204" pitchFamily="34" charset="0"/>
                          <a:cs typeface="Arial" panose="020B0604020202020204" pitchFamily="34" charset="0"/>
                        </a:rPr>
                        <a:t>Y</a:t>
                      </a:r>
                    </a:p>
                  </a:txBody>
                  <a:tcPr marT="18000" marB="18000" anchor="ctr">
                    <a:solidFill>
                      <a:srgbClr val="C4E9C6"/>
                    </a:solidFill>
                  </a:tcPr>
                </a:tc>
                <a:extLst>
                  <a:ext uri="{0D108BD9-81ED-4DB2-BD59-A6C34878D82A}">
                    <a16:rowId xmlns:a16="http://schemas.microsoft.com/office/drawing/2014/main" val="3756681832"/>
                  </a:ext>
                </a:extLst>
              </a:tr>
              <a:tr h="229346">
                <a:tc>
                  <a:txBody>
                    <a:bodyPr/>
                    <a:lstStyle/>
                    <a:p>
                      <a:r>
                        <a:rPr lang="en-GB" sz="1200" noProof="0" dirty="0">
                          <a:solidFill>
                            <a:srgbClr val="595959"/>
                          </a:solidFill>
                          <a:latin typeface="Arial" panose="020B0604020202020204" pitchFamily="34" charset="0"/>
                          <a:ea typeface="Verdana" panose="020B0604030504040204" pitchFamily="34" charset="0"/>
                          <a:cs typeface="Arial" panose="020B0604020202020204" pitchFamily="34" charset="0"/>
                        </a:rPr>
                        <a:t>Italian guidelines, 2008</a:t>
                      </a:r>
                    </a:p>
                  </a:txBody>
                  <a:tcPr marT="18000" marB="18000" anchor="ctr">
                    <a:solidFill>
                      <a:srgbClr val="E9EBF5"/>
                    </a:solidFill>
                  </a:tcPr>
                </a:tc>
                <a:tc>
                  <a:txBody>
                    <a:bodyPr/>
                    <a:lstStyle/>
                    <a:p>
                      <a:pPr algn="ctr"/>
                      <a:r>
                        <a:rPr lang="en-GB" sz="1200" noProof="0" dirty="0">
                          <a:solidFill>
                            <a:srgbClr val="595959"/>
                          </a:solidFill>
                          <a:latin typeface="Arial" panose="020B0604020202020204" pitchFamily="34" charset="0"/>
                          <a:ea typeface="Verdana" panose="020B0604030504040204" pitchFamily="34" charset="0"/>
                          <a:cs typeface="Arial" panose="020B0604020202020204" pitchFamily="34" charset="0"/>
                        </a:rPr>
                        <a:t>NA</a:t>
                      </a:r>
                    </a:p>
                  </a:txBody>
                  <a:tcPr marT="18000" marB="18000" anchor="ctr">
                    <a:solidFill>
                      <a:srgbClr val="E9EBF5"/>
                    </a:solidFill>
                  </a:tcPr>
                </a:tc>
                <a:tc>
                  <a:txBody>
                    <a:bodyPr/>
                    <a:lstStyle/>
                    <a:p>
                      <a:pPr algn="ctr"/>
                      <a:r>
                        <a:rPr lang="en-GB" sz="1200" noProof="0" dirty="0">
                          <a:solidFill>
                            <a:srgbClr val="595959"/>
                          </a:solidFill>
                          <a:latin typeface="Arial" panose="020B0604020202020204" pitchFamily="34" charset="0"/>
                          <a:ea typeface="Verdana" panose="020B0604030504040204" pitchFamily="34" charset="0"/>
                          <a:cs typeface="Arial" panose="020B0604020202020204" pitchFamily="34" charset="0"/>
                        </a:rPr>
                        <a:t>NA</a:t>
                      </a:r>
                    </a:p>
                  </a:txBody>
                  <a:tcPr marT="18000" marB="18000" anchor="ctr">
                    <a:solidFill>
                      <a:srgbClr val="E9EBF5"/>
                    </a:solidFill>
                  </a:tcPr>
                </a:tc>
                <a:tc>
                  <a:txBody>
                    <a:bodyPr/>
                    <a:lstStyle/>
                    <a:p>
                      <a:pPr algn="ctr"/>
                      <a:r>
                        <a:rPr lang="en-GB" sz="1200" noProof="0" dirty="0">
                          <a:solidFill>
                            <a:srgbClr val="595959"/>
                          </a:solidFill>
                          <a:latin typeface="Arial" panose="020B0604020202020204" pitchFamily="34" charset="0"/>
                          <a:ea typeface="Verdana" panose="020B0604030504040204" pitchFamily="34" charset="0"/>
                          <a:cs typeface="Arial" panose="020B0604020202020204" pitchFamily="34" charset="0"/>
                        </a:rPr>
                        <a:t>NA</a:t>
                      </a:r>
                    </a:p>
                  </a:txBody>
                  <a:tcPr marT="18000" marB="18000" anchor="ctr">
                    <a:solidFill>
                      <a:srgbClr val="E9EBF5"/>
                    </a:solidFill>
                  </a:tcPr>
                </a:tc>
                <a:tc>
                  <a:txBody>
                    <a:bodyPr/>
                    <a:lstStyle/>
                    <a:p>
                      <a:pPr algn="ctr"/>
                      <a:r>
                        <a:rPr lang="en-GB" sz="1200" noProof="0" dirty="0">
                          <a:solidFill>
                            <a:srgbClr val="595959"/>
                          </a:solidFill>
                          <a:latin typeface="Arial" panose="020B0604020202020204" pitchFamily="34" charset="0"/>
                          <a:ea typeface="Verdana" panose="020B0604030504040204" pitchFamily="34" charset="0"/>
                          <a:cs typeface="Arial" panose="020B0604020202020204" pitchFamily="34" charset="0"/>
                        </a:rPr>
                        <a:t>NA</a:t>
                      </a:r>
                    </a:p>
                  </a:txBody>
                  <a:tcPr marT="18000" marB="18000" anchor="ctr">
                    <a:solidFill>
                      <a:srgbClr val="E9EBF5"/>
                    </a:solidFill>
                  </a:tcPr>
                </a:tc>
                <a:extLst>
                  <a:ext uri="{0D108BD9-81ED-4DB2-BD59-A6C34878D82A}">
                    <a16:rowId xmlns:a16="http://schemas.microsoft.com/office/drawing/2014/main" val="3198501144"/>
                  </a:ext>
                </a:extLst>
              </a:tr>
              <a:tr h="229346">
                <a:tc>
                  <a:txBody>
                    <a:bodyPr/>
                    <a:lstStyle/>
                    <a:p>
                      <a:r>
                        <a:rPr lang="en-GB" sz="1200" noProof="0" dirty="0">
                          <a:solidFill>
                            <a:srgbClr val="595959"/>
                          </a:solidFill>
                          <a:latin typeface="Arial" panose="020B0604020202020204" pitchFamily="34" charset="0"/>
                          <a:ea typeface="Verdana" panose="020B0604030504040204" pitchFamily="34" charset="0"/>
                          <a:cs typeface="Arial" panose="020B0604020202020204" pitchFamily="34" charset="0"/>
                        </a:rPr>
                        <a:t>Polish Psychiatric Association, 2019</a:t>
                      </a:r>
                    </a:p>
                  </a:txBody>
                  <a:tcPr marT="18000" marB="18000" anchor="ctr">
                    <a:solidFill>
                      <a:srgbClr val="E9EBF5"/>
                    </a:solidFill>
                  </a:tcPr>
                </a:tc>
                <a:tc>
                  <a:txBody>
                    <a:bodyPr/>
                    <a:lstStyle/>
                    <a:p>
                      <a:pPr algn="ctr"/>
                      <a:r>
                        <a:rPr lang="en-GB" sz="1200" noProof="0" dirty="0">
                          <a:solidFill>
                            <a:srgbClr val="595959"/>
                          </a:solidFill>
                          <a:latin typeface="Arial" panose="020B0604020202020204" pitchFamily="34" charset="0"/>
                          <a:ea typeface="Verdana" panose="020B0604030504040204" pitchFamily="34" charset="0"/>
                          <a:cs typeface="Arial" panose="020B0604020202020204" pitchFamily="34" charset="0"/>
                        </a:rPr>
                        <a:t>NR</a:t>
                      </a:r>
                    </a:p>
                  </a:txBody>
                  <a:tcPr marT="18000" marB="18000" anchor="ctr">
                    <a:solidFill>
                      <a:srgbClr val="E9EBF5"/>
                    </a:solidFill>
                  </a:tcPr>
                </a:tc>
                <a:tc>
                  <a:txBody>
                    <a:bodyPr/>
                    <a:lstStyle/>
                    <a:p>
                      <a:pPr algn="ctr"/>
                      <a:r>
                        <a:rPr lang="en-GB" sz="1200" noProof="0" dirty="0">
                          <a:solidFill>
                            <a:srgbClr val="595959"/>
                          </a:solidFill>
                          <a:latin typeface="Arial" panose="020B0604020202020204" pitchFamily="34" charset="0"/>
                          <a:ea typeface="Verdana" panose="020B0604030504040204" pitchFamily="34" charset="0"/>
                          <a:cs typeface="Arial" panose="020B0604020202020204" pitchFamily="34" charset="0"/>
                        </a:rPr>
                        <a:t>NR</a:t>
                      </a:r>
                    </a:p>
                  </a:txBody>
                  <a:tcPr marT="18000" marB="18000" anchor="ctr">
                    <a:solidFill>
                      <a:srgbClr val="E9EBF5"/>
                    </a:solidFill>
                  </a:tcPr>
                </a:tc>
                <a:tc>
                  <a:txBody>
                    <a:bodyPr/>
                    <a:lstStyle/>
                    <a:p>
                      <a:pPr algn="ctr"/>
                      <a:r>
                        <a:rPr lang="en-GB" sz="1200" noProof="0" dirty="0">
                          <a:solidFill>
                            <a:srgbClr val="595959"/>
                          </a:solidFill>
                          <a:latin typeface="Arial" panose="020B0604020202020204" pitchFamily="34" charset="0"/>
                          <a:ea typeface="Verdana" panose="020B0604030504040204" pitchFamily="34" charset="0"/>
                          <a:cs typeface="Arial" panose="020B0604020202020204" pitchFamily="34" charset="0"/>
                        </a:rPr>
                        <a:t>Y</a:t>
                      </a:r>
                    </a:p>
                  </a:txBody>
                  <a:tcPr marT="18000" marB="18000" anchor="ctr">
                    <a:solidFill>
                      <a:srgbClr val="C4E9C6"/>
                    </a:solidFill>
                  </a:tcPr>
                </a:tc>
                <a:tc>
                  <a:txBody>
                    <a:bodyPr/>
                    <a:lstStyle/>
                    <a:p>
                      <a:pPr algn="ctr"/>
                      <a:r>
                        <a:rPr lang="en-GB" sz="1200" noProof="0" dirty="0">
                          <a:solidFill>
                            <a:srgbClr val="595959"/>
                          </a:solidFill>
                          <a:latin typeface="Arial" panose="020B0604020202020204" pitchFamily="34" charset="0"/>
                          <a:ea typeface="Verdana" panose="020B0604030504040204" pitchFamily="34" charset="0"/>
                          <a:cs typeface="Arial" panose="020B0604020202020204" pitchFamily="34" charset="0"/>
                        </a:rPr>
                        <a:t>NR</a:t>
                      </a:r>
                    </a:p>
                  </a:txBody>
                  <a:tcPr marT="18000" marB="18000" anchor="ctr">
                    <a:solidFill>
                      <a:srgbClr val="E9EBF5"/>
                    </a:solidFill>
                  </a:tcPr>
                </a:tc>
                <a:extLst>
                  <a:ext uri="{0D108BD9-81ED-4DB2-BD59-A6C34878D82A}">
                    <a16:rowId xmlns:a16="http://schemas.microsoft.com/office/drawing/2014/main" val="635320065"/>
                  </a:ext>
                </a:extLst>
              </a:tr>
              <a:tr h="229346">
                <a:tc>
                  <a:txBody>
                    <a:bodyPr/>
                    <a:lstStyle/>
                    <a:p>
                      <a:r>
                        <a:rPr lang="en-GB" sz="1200" noProof="0" dirty="0">
                          <a:solidFill>
                            <a:srgbClr val="595959"/>
                          </a:solidFill>
                          <a:latin typeface="Arial" panose="020B0604020202020204" pitchFamily="34" charset="0"/>
                          <a:ea typeface="Verdana" panose="020B0604030504040204" pitchFamily="34" charset="0"/>
                          <a:cs typeface="Arial" panose="020B0604020202020204" pitchFamily="34" charset="0"/>
                        </a:rPr>
                        <a:t>Singapore Ministry of Health, 2011</a:t>
                      </a:r>
                    </a:p>
                  </a:txBody>
                  <a:tcPr marT="18000" marB="18000" anchor="ctr">
                    <a:solidFill>
                      <a:srgbClr val="E9EBF5"/>
                    </a:solidFill>
                  </a:tcPr>
                </a:tc>
                <a:tc>
                  <a:txBody>
                    <a:bodyPr/>
                    <a:lstStyle/>
                    <a:p>
                      <a:pPr algn="ctr"/>
                      <a:r>
                        <a:rPr lang="en-GB" sz="1200" noProof="0" dirty="0">
                          <a:solidFill>
                            <a:srgbClr val="595959"/>
                          </a:solidFill>
                          <a:latin typeface="Arial" panose="020B0604020202020204" pitchFamily="34" charset="0"/>
                          <a:ea typeface="Verdana" panose="020B0604030504040204" pitchFamily="34" charset="0"/>
                          <a:cs typeface="Arial" panose="020B0604020202020204" pitchFamily="34" charset="0"/>
                        </a:rPr>
                        <a:t>N</a:t>
                      </a:r>
                    </a:p>
                  </a:txBody>
                  <a:tcPr marT="18000" marB="18000" anchor="ctr">
                    <a:solidFill>
                      <a:schemeClr val="accent2">
                        <a:lumMod val="40000"/>
                        <a:lumOff val="60000"/>
                      </a:schemeClr>
                    </a:solidFill>
                  </a:tcPr>
                </a:tc>
                <a:tc>
                  <a:txBody>
                    <a:bodyPr/>
                    <a:lstStyle/>
                    <a:p>
                      <a:pPr algn="ctr"/>
                      <a:r>
                        <a:rPr lang="en-GB" sz="1200" noProof="0" dirty="0">
                          <a:solidFill>
                            <a:srgbClr val="595959"/>
                          </a:solidFill>
                          <a:latin typeface="Arial" panose="020B0604020202020204" pitchFamily="34" charset="0"/>
                          <a:ea typeface="Verdana" panose="020B0604030504040204" pitchFamily="34" charset="0"/>
                          <a:cs typeface="Arial" panose="020B0604020202020204" pitchFamily="34" charset="0"/>
                        </a:rPr>
                        <a:t>Y</a:t>
                      </a:r>
                    </a:p>
                  </a:txBody>
                  <a:tcPr marT="18000" marB="18000" anchor="ctr">
                    <a:solidFill>
                      <a:srgbClr val="C4E9C6"/>
                    </a:solidFill>
                  </a:tcPr>
                </a:tc>
                <a:tc>
                  <a:txBody>
                    <a:bodyPr/>
                    <a:lstStyle/>
                    <a:p>
                      <a:pPr algn="ctr"/>
                      <a:r>
                        <a:rPr lang="en-GB" sz="1200" noProof="0" dirty="0">
                          <a:solidFill>
                            <a:srgbClr val="595959"/>
                          </a:solidFill>
                          <a:latin typeface="Arial" panose="020B0604020202020204" pitchFamily="34" charset="0"/>
                          <a:ea typeface="Verdana" panose="020B0604030504040204" pitchFamily="34" charset="0"/>
                          <a:cs typeface="Arial" panose="020B0604020202020204" pitchFamily="34" charset="0"/>
                        </a:rPr>
                        <a:t>Y</a:t>
                      </a:r>
                    </a:p>
                  </a:txBody>
                  <a:tcPr marT="18000" marB="18000" anchor="ctr">
                    <a:solidFill>
                      <a:srgbClr val="C4E9C6"/>
                    </a:solidFill>
                  </a:tcPr>
                </a:tc>
                <a:tc>
                  <a:txBody>
                    <a:bodyPr/>
                    <a:lstStyle/>
                    <a:p>
                      <a:pPr algn="ctr"/>
                      <a:r>
                        <a:rPr lang="en-GB" sz="1200" noProof="0" dirty="0">
                          <a:solidFill>
                            <a:srgbClr val="595959"/>
                          </a:solidFill>
                          <a:latin typeface="Arial" panose="020B0604020202020204" pitchFamily="34" charset="0"/>
                          <a:ea typeface="Verdana" panose="020B0604030504040204" pitchFamily="34" charset="0"/>
                          <a:cs typeface="Arial" panose="020B0604020202020204" pitchFamily="34" charset="0"/>
                        </a:rPr>
                        <a:t>Y</a:t>
                      </a:r>
                    </a:p>
                  </a:txBody>
                  <a:tcPr marT="18000" marB="18000" anchor="ctr">
                    <a:solidFill>
                      <a:srgbClr val="C4E9C6"/>
                    </a:solidFill>
                  </a:tcPr>
                </a:tc>
                <a:extLst>
                  <a:ext uri="{0D108BD9-81ED-4DB2-BD59-A6C34878D82A}">
                    <a16:rowId xmlns:a16="http://schemas.microsoft.com/office/drawing/2014/main" val="1117745049"/>
                  </a:ext>
                </a:extLst>
              </a:tr>
              <a:tr h="229346">
                <a:tc>
                  <a:txBody>
                    <a:bodyPr/>
                    <a:lstStyle/>
                    <a:p>
                      <a:r>
                        <a:rPr lang="en-GB" sz="1200" noProof="0" dirty="0">
                          <a:solidFill>
                            <a:srgbClr val="595959"/>
                          </a:solidFill>
                          <a:latin typeface="Arial" panose="020B0604020202020204" pitchFamily="34" charset="0"/>
                          <a:ea typeface="Verdana" panose="020B0604030504040204" pitchFamily="34" charset="0"/>
                          <a:cs typeface="Arial" panose="020B0604020202020204" pitchFamily="34" charset="0"/>
                        </a:rPr>
                        <a:t>NICE, 2014</a:t>
                      </a:r>
                    </a:p>
                  </a:txBody>
                  <a:tcPr marT="18000" marB="18000" anchor="ctr">
                    <a:solidFill>
                      <a:srgbClr val="E9EBF5"/>
                    </a:solidFill>
                  </a:tcPr>
                </a:tc>
                <a:tc>
                  <a:txBody>
                    <a:bodyPr/>
                    <a:lstStyle/>
                    <a:p>
                      <a:pPr algn="ctr"/>
                      <a:r>
                        <a:rPr lang="en-GB" sz="1200" noProof="0" dirty="0">
                          <a:solidFill>
                            <a:srgbClr val="595959"/>
                          </a:solidFill>
                          <a:latin typeface="Arial" panose="020B0604020202020204" pitchFamily="34" charset="0"/>
                          <a:ea typeface="Verdana" panose="020B0604030504040204" pitchFamily="34" charset="0"/>
                          <a:cs typeface="Arial" panose="020B0604020202020204" pitchFamily="34" charset="0"/>
                        </a:rPr>
                        <a:t>N</a:t>
                      </a:r>
                    </a:p>
                  </a:txBody>
                  <a:tcPr marT="18000" marB="18000" anchor="ctr">
                    <a:solidFill>
                      <a:schemeClr val="accent2">
                        <a:lumMod val="40000"/>
                        <a:lumOff val="60000"/>
                      </a:schemeClr>
                    </a:solidFill>
                  </a:tcPr>
                </a:tc>
                <a:tc>
                  <a:txBody>
                    <a:bodyPr/>
                    <a:lstStyle/>
                    <a:p>
                      <a:pPr algn="ctr"/>
                      <a:r>
                        <a:rPr lang="en-GB" sz="1200" noProof="0" dirty="0">
                          <a:solidFill>
                            <a:srgbClr val="595959"/>
                          </a:solidFill>
                          <a:latin typeface="Arial" panose="020B0604020202020204" pitchFamily="34" charset="0"/>
                          <a:ea typeface="Verdana" panose="020B0604030504040204" pitchFamily="34" charset="0"/>
                          <a:cs typeface="Arial" panose="020B0604020202020204" pitchFamily="34" charset="0"/>
                        </a:rPr>
                        <a:t>Y</a:t>
                      </a:r>
                    </a:p>
                  </a:txBody>
                  <a:tcPr marT="18000" marB="18000" anchor="ctr">
                    <a:solidFill>
                      <a:srgbClr val="C4E9C6"/>
                    </a:solidFill>
                  </a:tcPr>
                </a:tc>
                <a:tc>
                  <a:txBody>
                    <a:bodyPr/>
                    <a:lstStyle/>
                    <a:p>
                      <a:pPr algn="ctr"/>
                      <a:r>
                        <a:rPr lang="en-GB" sz="1200" noProof="0" dirty="0">
                          <a:solidFill>
                            <a:srgbClr val="595959"/>
                          </a:solidFill>
                          <a:latin typeface="Arial" panose="020B0604020202020204" pitchFamily="34" charset="0"/>
                          <a:ea typeface="Verdana" panose="020B0604030504040204" pitchFamily="34" charset="0"/>
                          <a:cs typeface="Arial" panose="020B0604020202020204" pitchFamily="34" charset="0"/>
                        </a:rPr>
                        <a:t>Y</a:t>
                      </a:r>
                    </a:p>
                  </a:txBody>
                  <a:tcPr marT="18000" marB="18000" anchor="ctr">
                    <a:solidFill>
                      <a:srgbClr val="C4E9C6"/>
                    </a:solidFill>
                  </a:tcPr>
                </a:tc>
                <a:tc>
                  <a:txBody>
                    <a:bodyPr/>
                    <a:lstStyle/>
                    <a:p>
                      <a:pPr algn="ctr"/>
                      <a:r>
                        <a:rPr lang="en-GB" sz="1200" noProof="0" dirty="0">
                          <a:solidFill>
                            <a:srgbClr val="595959"/>
                          </a:solidFill>
                          <a:latin typeface="Arial" panose="020B0604020202020204" pitchFamily="34" charset="0"/>
                          <a:ea typeface="Verdana" panose="020B0604030504040204" pitchFamily="34" charset="0"/>
                          <a:cs typeface="Arial" panose="020B0604020202020204" pitchFamily="34" charset="0"/>
                        </a:rPr>
                        <a:t>Y</a:t>
                      </a:r>
                    </a:p>
                  </a:txBody>
                  <a:tcPr marT="18000" marB="18000" anchor="ctr">
                    <a:solidFill>
                      <a:srgbClr val="C4E9C6"/>
                    </a:solidFill>
                  </a:tcPr>
                </a:tc>
                <a:extLst>
                  <a:ext uri="{0D108BD9-81ED-4DB2-BD59-A6C34878D82A}">
                    <a16:rowId xmlns:a16="http://schemas.microsoft.com/office/drawing/2014/main" val="211536222"/>
                  </a:ext>
                </a:extLst>
              </a:tr>
              <a:tr h="229346">
                <a:tc>
                  <a:txBody>
                    <a:bodyPr/>
                    <a:lstStyle/>
                    <a:p>
                      <a:r>
                        <a:rPr lang="en-GB" sz="1200" noProof="0" dirty="0">
                          <a:solidFill>
                            <a:srgbClr val="595959"/>
                          </a:solidFill>
                          <a:latin typeface="Arial" panose="020B0604020202020204" pitchFamily="34" charset="0"/>
                          <a:ea typeface="Verdana" panose="020B0604030504040204" pitchFamily="34" charset="0"/>
                          <a:cs typeface="Arial" panose="020B0604020202020204" pitchFamily="34" charset="0"/>
                        </a:rPr>
                        <a:t>SIGN, 2013</a:t>
                      </a:r>
                    </a:p>
                  </a:txBody>
                  <a:tcPr marT="18000" marB="18000" anchor="ctr">
                    <a:solidFill>
                      <a:srgbClr val="E9EBF5"/>
                    </a:solidFill>
                  </a:tcPr>
                </a:tc>
                <a:tc>
                  <a:txBody>
                    <a:bodyPr/>
                    <a:lstStyle/>
                    <a:p>
                      <a:pPr algn="ctr"/>
                      <a:r>
                        <a:rPr lang="en-GB" sz="1200" noProof="0" dirty="0">
                          <a:solidFill>
                            <a:srgbClr val="595959"/>
                          </a:solidFill>
                          <a:latin typeface="Arial" panose="020B0604020202020204" pitchFamily="34" charset="0"/>
                          <a:ea typeface="Verdana" panose="020B0604030504040204" pitchFamily="34" charset="0"/>
                          <a:cs typeface="Arial" panose="020B0604020202020204" pitchFamily="34" charset="0"/>
                        </a:rPr>
                        <a:t>N</a:t>
                      </a:r>
                    </a:p>
                  </a:txBody>
                  <a:tcPr marT="18000" marB="18000" anchor="ctr">
                    <a:solidFill>
                      <a:schemeClr val="accent2">
                        <a:lumMod val="40000"/>
                        <a:lumOff val="60000"/>
                      </a:schemeClr>
                    </a:solidFill>
                  </a:tcPr>
                </a:tc>
                <a:tc>
                  <a:txBody>
                    <a:bodyPr/>
                    <a:lstStyle/>
                    <a:p>
                      <a:pPr algn="ctr"/>
                      <a:r>
                        <a:rPr lang="en-GB" sz="1200" noProof="0" dirty="0">
                          <a:solidFill>
                            <a:srgbClr val="595959"/>
                          </a:solidFill>
                          <a:latin typeface="Arial" panose="020B0604020202020204" pitchFamily="34" charset="0"/>
                          <a:ea typeface="Verdana" panose="020B0604030504040204" pitchFamily="34" charset="0"/>
                          <a:cs typeface="Arial" panose="020B0604020202020204" pitchFamily="34" charset="0"/>
                        </a:rPr>
                        <a:t>Y</a:t>
                      </a:r>
                    </a:p>
                  </a:txBody>
                  <a:tcPr marT="18000" marB="18000" anchor="ctr">
                    <a:solidFill>
                      <a:srgbClr val="C4E9C6"/>
                    </a:solidFill>
                  </a:tcPr>
                </a:tc>
                <a:tc>
                  <a:txBody>
                    <a:bodyPr/>
                    <a:lstStyle/>
                    <a:p>
                      <a:pPr algn="ctr"/>
                      <a:r>
                        <a:rPr lang="en-GB" sz="1200" noProof="0" dirty="0">
                          <a:solidFill>
                            <a:srgbClr val="595959"/>
                          </a:solidFill>
                          <a:latin typeface="Arial" panose="020B0604020202020204" pitchFamily="34" charset="0"/>
                          <a:ea typeface="Verdana" panose="020B0604030504040204" pitchFamily="34" charset="0"/>
                          <a:cs typeface="Arial" panose="020B0604020202020204" pitchFamily="34" charset="0"/>
                        </a:rPr>
                        <a:t>Y</a:t>
                      </a:r>
                    </a:p>
                  </a:txBody>
                  <a:tcPr marT="18000" marB="18000" anchor="ctr">
                    <a:solidFill>
                      <a:srgbClr val="C4E9C6"/>
                    </a:solidFill>
                  </a:tcPr>
                </a:tc>
                <a:tc>
                  <a:txBody>
                    <a:bodyPr/>
                    <a:lstStyle/>
                    <a:p>
                      <a:pPr algn="ctr"/>
                      <a:r>
                        <a:rPr lang="en-GB" sz="1200" noProof="0" dirty="0">
                          <a:solidFill>
                            <a:srgbClr val="595959"/>
                          </a:solidFill>
                          <a:latin typeface="Arial" panose="020B0604020202020204" pitchFamily="34" charset="0"/>
                          <a:ea typeface="Verdana" panose="020B0604030504040204" pitchFamily="34" charset="0"/>
                          <a:cs typeface="Arial" panose="020B0604020202020204" pitchFamily="34" charset="0"/>
                        </a:rPr>
                        <a:t>Y</a:t>
                      </a:r>
                    </a:p>
                  </a:txBody>
                  <a:tcPr marT="18000" marB="18000" anchor="ctr">
                    <a:solidFill>
                      <a:srgbClr val="C4E9C6"/>
                    </a:solidFill>
                  </a:tcPr>
                </a:tc>
                <a:extLst>
                  <a:ext uri="{0D108BD9-81ED-4DB2-BD59-A6C34878D82A}">
                    <a16:rowId xmlns:a16="http://schemas.microsoft.com/office/drawing/2014/main" val="1424122764"/>
                  </a:ext>
                </a:extLst>
              </a:tr>
              <a:tr h="229346">
                <a:tc>
                  <a:txBody>
                    <a:bodyPr/>
                    <a:lstStyle/>
                    <a:p>
                      <a:r>
                        <a:rPr lang="en-GB" sz="1200" noProof="0" dirty="0">
                          <a:solidFill>
                            <a:srgbClr val="595959"/>
                          </a:solidFill>
                          <a:latin typeface="Arial" panose="020B0604020202020204" pitchFamily="34" charset="0"/>
                          <a:ea typeface="Verdana" panose="020B0604030504040204" pitchFamily="34" charset="0"/>
                          <a:cs typeface="Arial" panose="020B0604020202020204" pitchFamily="34" charset="0"/>
                        </a:rPr>
                        <a:t>BAP, 2020</a:t>
                      </a:r>
                    </a:p>
                  </a:txBody>
                  <a:tcPr marT="18000" marB="18000" anchor="ctr">
                    <a:solidFill>
                      <a:srgbClr val="E9EBF5"/>
                    </a:solidFill>
                  </a:tcPr>
                </a:tc>
                <a:tc>
                  <a:txBody>
                    <a:bodyPr/>
                    <a:lstStyle/>
                    <a:p>
                      <a:pPr algn="ctr"/>
                      <a:r>
                        <a:rPr lang="en-GB" sz="1200" noProof="0" dirty="0">
                          <a:solidFill>
                            <a:srgbClr val="595959"/>
                          </a:solidFill>
                          <a:latin typeface="Arial" panose="020B0604020202020204" pitchFamily="34" charset="0"/>
                          <a:ea typeface="Verdana" panose="020B0604030504040204" pitchFamily="34" charset="0"/>
                          <a:cs typeface="Arial" panose="020B0604020202020204" pitchFamily="34" charset="0"/>
                        </a:rPr>
                        <a:t>N</a:t>
                      </a:r>
                    </a:p>
                  </a:txBody>
                  <a:tcPr marT="18000" marB="18000" anchor="ctr">
                    <a:solidFill>
                      <a:schemeClr val="accent2">
                        <a:lumMod val="40000"/>
                        <a:lumOff val="60000"/>
                      </a:schemeClr>
                    </a:solidFill>
                  </a:tcPr>
                </a:tc>
                <a:tc>
                  <a:txBody>
                    <a:bodyPr/>
                    <a:lstStyle/>
                    <a:p>
                      <a:pPr algn="ctr"/>
                      <a:r>
                        <a:rPr lang="en-GB" sz="1200" noProof="0" dirty="0">
                          <a:solidFill>
                            <a:srgbClr val="595959"/>
                          </a:solidFill>
                          <a:latin typeface="Arial" panose="020B0604020202020204" pitchFamily="34" charset="0"/>
                          <a:ea typeface="Verdana" panose="020B0604030504040204" pitchFamily="34" charset="0"/>
                          <a:cs typeface="Arial" panose="020B0604020202020204" pitchFamily="34" charset="0"/>
                        </a:rPr>
                        <a:t>Y</a:t>
                      </a:r>
                    </a:p>
                  </a:txBody>
                  <a:tcPr marT="18000" marB="18000" anchor="ctr">
                    <a:solidFill>
                      <a:srgbClr val="C4E9C6"/>
                    </a:solidFill>
                  </a:tcPr>
                </a:tc>
                <a:tc>
                  <a:txBody>
                    <a:bodyPr/>
                    <a:lstStyle/>
                    <a:p>
                      <a:pPr algn="ctr"/>
                      <a:r>
                        <a:rPr lang="en-GB" sz="1200" noProof="0" dirty="0">
                          <a:solidFill>
                            <a:srgbClr val="595959"/>
                          </a:solidFill>
                          <a:latin typeface="Arial" panose="020B0604020202020204" pitchFamily="34" charset="0"/>
                          <a:ea typeface="Verdana" panose="020B0604030504040204" pitchFamily="34" charset="0"/>
                          <a:cs typeface="Arial" panose="020B0604020202020204" pitchFamily="34" charset="0"/>
                        </a:rPr>
                        <a:t>Y</a:t>
                      </a:r>
                    </a:p>
                  </a:txBody>
                  <a:tcPr marT="18000" marB="18000" anchor="ctr">
                    <a:solidFill>
                      <a:srgbClr val="C4E9C6"/>
                    </a:solidFill>
                  </a:tcPr>
                </a:tc>
                <a:tc>
                  <a:txBody>
                    <a:bodyPr/>
                    <a:lstStyle/>
                    <a:p>
                      <a:pPr algn="ctr"/>
                      <a:r>
                        <a:rPr lang="en-GB" sz="1200" noProof="0" dirty="0">
                          <a:solidFill>
                            <a:srgbClr val="595959"/>
                          </a:solidFill>
                          <a:latin typeface="Arial" panose="020B0604020202020204" pitchFamily="34" charset="0"/>
                          <a:ea typeface="Verdana" panose="020B0604030504040204" pitchFamily="34" charset="0"/>
                          <a:cs typeface="Arial" panose="020B0604020202020204" pitchFamily="34" charset="0"/>
                        </a:rPr>
                        <a:t>Y</a:t>
                      </a:r>
                    </a:p>
                  </a:txBody>
                  <a:tcPr marT="18000" marB="18000" anchor="ctr">
                    <a:solidFill>
                      <a:srgbClr val="C4E9C6"/>
                    </a:solidFill>
                  </a:tcPr>
                </a:tc>
                <a:extLst>
                  <a:ext uri="{0D108BD9-81ED-4DB2-BD59-A6C34878D82A}">
                    <a16:rowId xmlns:a16="http://schemas.microsoft.com/office/drawing/2014/main" val="3992860978"/>
                  </a:ext>
                </a:extLst>
              </a:tr>
              <a:tr h="229346">
                <a:tc>
                  <a:txBody>
                    <a:bodyPr/>
                    <a:lstStyle/>
                    <a:p>
                      <a:r>
                        <a:rPr lang="en-GB" sz="1200" noProof="0" dirty="0">
                          <a:solidFill>
                            <a:srgbClr val="595959"/>
                          </a:solidFill>
                          <a:latin typeface="Arial" panose="020B0604020202020204" pitchFamily="34" charset="0"/>
                          <a:ea typeface="Verdana" panose="020B0604030504040204" pitchFamily="34" charset="0"/>
                          <a:cs typeface="Arial" panose="020B0604020202020204" pitchFamily="34" charset="0"/>
                        </a:rPr>
                        <a:t>APA, 2021</a:t>
                      </a:r>
                    </a:p>
                  </a:txBody>
                  <a:tcPr marT="18000" marB="18000" anchor="ctr">
                    <a:solidFill>
                      <a:srgbClr val="E9EBF5"/>
                    </a:solidFill>
                  </a:tcPr>
                </a:tc>
                <a:tc>
                  <a:txBody>
                    <a:bodyPr/>
                    <a:lstStyle/>
                    <a:p>
                      <a:pPr algn="ctr"/>
                      <a:r>
                        <a:rPr lang="en-GB" sz="1200" noProof="0" dirty="0">
                          <a:solidFill>
                            <a:srgbClr val="595959"/>
                          </a:solidFill>
                          <a:latin typeface="Arial" panose="020B0604020202020204" pitchFamily="34" charset="0"/>
                          <a:ea typeface="Verdana" panose="020B0604030504040204" pitchFamily="34" charset="0"/>
                          <a:cs typeface="Arial" panose="020B0604020202020204" pitchFamily="34" charset="0"/>
                        </a:rPr>
                        <a:t>NR</a:t>
                      </a:r>
                    </a:p>
                  </a:txBody>
                  <a:tcPr marT="18000" marB="18000" anchor="ctr">
                    <a:solidFill>
                      <a:srgbClr val="E9EBF5"/>
                    </a:solidFill>
                  </a:tcPr>
                </a:tc>
                <a:tc>
                  <a:txBody>
                    <a:bodyPr/>
                    <a:lstStyle/>
                    <a:p>
                      <a:pPr algn="ctr"/>
                      <a:r>
                        <a:rPr lang="en-GB" sz="1200" noProof="0" dirty="0">
                          <a:solidFill>
                            <a:srgbClr val="595959"/>
                          </a:solidFill>
                          <a:latin typeface="Arial" panose="020B0604020202020204" pitchFamily="34" charset="0"/>
                          <a:ea typeface="Verdana" panose="020B0604030504040204" pitchFamily="34" charset="0"/>
                          <a:cs typeface="Arial" panose="020B0604020202020204" pitchFamily="34" charset="0"/>
                        </a:rPr>
                        <a:t>NR</a:t>
                      </a:r>
                    </a:p>
                  </a:txBody>
                  <a:tcPr marT="18000" marB="18000" anchor="ctr">
                    <a:solidFill>
                      <a:srgbClr val="E9EBF5"/>
                    </a:solidFill>
                  </a:tcPr>
                </a:tc>
                <a:tc>
                  <a:txBody>
                    <a:bodyPr/>
                    <a:lstStyle/>
                    <a:p>
                      <a:pPr algn="ctr"/>
                      <a:r>
                        <a:rPr lang="en-GB" sz="1200" noProof="0" dirty="0">
                          <a:solidFill>
                            <a:srgbClr val="595959"/>
                          </a:solidFill>
                          <a:latin typeface="Arial" panose="020B0604020202020204" pitchFamily="34" charset="0"/>
                          <a:ea typeface="Verdana" panose="020B0604030504040204" pitchFamily="34" charset="0"/>
                          <a:cs typeface="Arial" panose="020B0604020202020204" pitchFamily="34" charset="0"/>
                        </a:rPr>
                        <a:t>Y</a:t>
                      </a:r>
                    </a:p>
                  </a:txBody>
                  <a:tcPr marT="18000" marB="18000" anchor="ctr">
                    <a:solidFill>
                      <a:srgbClr val="C4E9C6"/>
                    </a:solidFill>
                  </a:tcPr>
                </a:tc>
                <a:tc>
                  <a:txBody>
                    <a:bodyPr/>
                    <a:lstStyle/>
                    <a:p>
                      <a:pPr algn="ctr"/>
                      <a:r>
                        <a:rPr lang="en-GB" sz="1200" noProof="0" dirty="0">
                          <a:solidFill>
                            <a:srgbClr val="595959"/>
                          </a:solidFill>
                          <a:latin typeface="Arial" panose="020B0604020202020204" pitchFamily="34" charset="0"/>
                          <a:ea typeface="Verdana" panose="020B0604030504040204" pitchFamily="34" charset="0"/>
                          <a:cs typeface="Arial" panose="020B0604020202020204" pitchFamily="34" charset="0"/>
                        </a:rPr>
                        <a:t>Y</a:t>
                      </a:r>
                    </a:p>
                  </a:txBody>
                  <a:tcPr marT="18000" marB="18000" anchor="ctr">
                    <a:solidFill>
                      <a:srgbClr val="C4E9C6"/>
                    </a:solidFill>
                  </a:tcPr>
                </a:tc>
                <a:extLst>
                  <a:ext uri="{0D108BD9-81ED-4DB2-BD59-A6C34878D82A}">
                    <a16:rowId xmlns:a16="http://schemas.microsoft.com/office/drawing/2014/main" val="3203835754"/>
                  </a:ext>
                </a:extLst>
              </a:tr>
              <a:tr h="229346">
                <a:tc>
                  <a:txBody>
                    <a:bodyPr/>
                    <a:lstStyle/>
                    <a:p>
                      <a:r>
                        <a:rPr lang="en-GB" sz="1200" noProof="0" dirty="0">
                          <a:solidFill>
                            <a:srgbClr val="595959"/>
                          </a:solidFill>
                          <a:latin typeface="Arial" panose="020B0604020202020204" pitchFamily="34" charset="0"/>
                          <a:ea typeface="Verdana" panose="020B0604030504040204" pitchFamily="34" charset="0"/>
                          <a:cs typeface="Arial" panose="020B0604020202020204" pitchFamily="34" charset="0"/>
                        </a:rPr>
                        <a:t>TMAP, 2008</a:t>
                      </a:r>
                    </a:p>
                  </a:txBody>
                  <a:tcPr marT="18000" marB="18000" anchor="ctr">
                    <a:solidFill>
                      <a:srgbClr val="E9EBF5"/>
                    </a:solidFill>
                  </a:tcPr>
                </a:tc>
                <a:tc>
                  <a:txBody>
                    <a:bodyPr/>
                    <a:lstStyle/>
                    <a:p>
                      <a:pPr algn="ctr"/>
                      <a:r>
                        <a:rPr lang="en-GB" sz="1200" noProof="0" dirty="0">
                          <a:solidFill>
                            <a:srgbClr val="595959"/>
                          </a:solidFill>
                          <a:latin typeface="Arial" panose="020B0604020202020204" pitchFamily="34" charset="0"/>
                          <a:ea typeface="Verdana" panose="020B0604030504040204" pitchFamily="34" charset="0"/>
                          <a:cs typeface="Arial" panose="020B0604020202020204" pitchFamily="34" charset="0"/>
                        </a:rPr>
                        <a:t>Y</a:t>
                      </a:r>
                    </a:p>
                  </a:txBody>
                  <a:tcPr marT="18000" marB="18000" anchor="ctr">
                    <a:solidFill>
                      <a:srgbClr val="C4E9C6"/>
                    </a:solidFill>
                  </a:tcPr>
                </a:tc>
                <a:tc>
                  <a:txBody>
                    <a:bodyPr/>
                    <a:lstStyle/>
                    <a:p>
                      <a:pPr algn="ctr"/>
                      <a:r>
                        <a:rPr lang="en-GB" sz="1200" noProof="0" dirty="0">
                          <a:solidFill>
                            <a:srgbClr val="595959"/>
                          </a:solidFill>
                          <a:latin typeface="Arial" panose="020B0604020202020204" pitchFamily="34" charset="0"/>
                          <a:ea typeface="Verdana" panose="020B0604030504040204" pitchFamily="34" charset="0"/>
                          <a:cs typeface="Arial" panose="020B0604020202020204" pitchFamily="34" charset="0"/>
                        </a:rPr>
                        <a:t>Y</a:t>
                      </a:r>
                    </a:p>
                  </a:txBody>
                  <a:tcPr marT="18000" marB="18000" anchor="ctr">
                    <a:solidFill>
                      <a:srgbClr val="C4E9C6"/>
                    </a:solidFill>
                  </a:tcPr>
                </a:tc>
                <a:tc>
                  <a:txBody>
                    <a:bodyPr/>
                    <a:lstStyle/>
                    <a:p>
                      <a:pPr algn="ctr"/>
                      <a:r>
                        <a:rPr lang="en-GB" sz="1200" noProof="0" dirty="0">
                          <a:solidFill>
                            <a:srgbClr val="595959"/>
                          </a:solidFill>
                          <a:latin typeface="Arial" panose="020B0604020202020204" pitchFamily="34" charset="0"/>
                          <a:ea typeface="Verdana" panose="020B0604030504040204" pitchFamily="34" charset="0"/>
                          <a:cs typeface="Arial" panose="020B0604020202020204" pitchFamily="34" charset="0"/>
                        </a:rPr>
                        <a:t>Y</a:t>
                      </a:r>
                    </a:p>
                  </a:txBody>
                  <a:tcPr marT="18000" marB="18000" anchor="ctr">
                    <a:solidFill>
                      <a:srgbClr val="C4E9C6"/>
                    </a:solidFill>
                  </a:tcPr>
                </a:tc>
                <a:tc>
                  <a:txBody>
                    <a:bodyPr/>
                    <a:lstStyle/>
                    <a:p>
                      <a:pPr algn="ctr"/>
                      <a:r>
                        <a:rPr lang="en-GB" sz="1200" noProof="0" dirty="0">
                          <a:solidFill>
                            <a:srgbClr val="595959"/>
                          </a:solidFill>
                          <a:latin typeface="Arial" panose="020B0604020202020204" pitchFamily="34" charset="0"/>
                          <a:ea typeface="Verdana" panose="020B0604030504040204" pitchFamily="34" charset="0"/>
                          <a:cs typeface="Arial" panose="020B0604020202020204" pitchFamily="34" charset="0"/>
                        </a:rPr>
                        <a:t>NR</a:t>
                      </a:r>
                    </a:p>
                  </a:txBody>
                  <a:tcPr marT="18000" marB="18000" anchor="ctr">
                    <a:solidFill>
                      <a:srgbClr val="E9EBF5"/>
                    </a:solidFill>
                  </a:tcPr>
                </a:tc>
                <a:extLst>
                  <a:ext uri="{0D108BD9-81ED-4DB2-BD59-A6C34878D82A}">
                    <a16:rowId xmlns:a16="http://schemas.microsoft.com/office/drawing/2014/main" val="955225713"/>
                  </a:ext>
                </a:extLst>
              </a:tr>
              <a:tr h="229346">
                <a:tc>
                  <a:txBody>
                    <a:bodyPr/>
                    <a:lstStyle/>
                    <a:p>
                      <a:r>
                        <a:rPr lang="en-GB" sz="1200" noProof="0" dirty="0">
                          <a:solidFill>
                            <a:srgbClr val="595959"/>
                          </a:solidFill>
                          <a:latin typeface="Arial" panose="020B0604020202020204" pitchFamily="34" charset="0"/>
                          <a:ea typeface="Verdana" panose="020B0604030504040204" pitchFamily="34" charset="0"/>
                          <a:cs typeface="Arial" panose="020B0604020202020204" pitchFamily="34" charset="0"/>
                        </a:rPr>
                        <a:t>NJ DMHS, 2005</a:t>
                      </a:r>
                    </a:p>
                  </a:txBody>
                  <a:tcPr marT="18000" marB="18000" anchor="ctr">
                    <a:solidFill>
                      <a:srgbClr val="E9EBF5"/>
                    </a:solidFill>
                  </a:tcPr>
                </a:tc>
                <a:tc>
                  <a:txBody>
                    <a:bodyPr/>
                    <a:lstStyle/>
                    <a:p>
                      <a:pPr algn="ctr"/>
                      <a:r>
                        <a:rPr lang="en-GB" sz="1200" noProof="0" dirty="0">
                          <a:solidFill>
                            <a:srgbClr val="595959"/>
                          </a:solidFill>
                          <a:latin typeface="Arial" panose="020B0604020202020204" pitchFamily="34" charset="0"/>
                          <a:ea typeface="Verdana" panose="020B0604030504040204" pitchFamily="34" charset="0"/>
                          <a:cs typeface="Arial" panose="020B0604020202020204" pitchFamily="34" charset="0"/>
                        </a:rPr>
                        <a:t>Y</a:t>
                      </a:r>
                    </a:p>
                  </a:txBody>
                  <a:tcPr marT="18000" marB="18000" anchor="ctr">
                    <a:solidFill>
                      <a:srgbClr val="C4E9C6"/>
                    </a:solidFill>
                  </a:tcPr>
                </a:tc>
                <a:tc>
                  <a:txBody>
                    <a:bodyPr/>
                    <a:lstStyle/>
                    <a:p>
                      <a:pPr algn="ctr"/>
                      <a:r>
                        <a:rPr lang="en-GB" sz="1200" noProof="0" dirty="0">
                          <a:solidFill>
                            <a:srgbClr val="595959"/>
                          </a:solidFill>
                          <a:latin typeface="Arial" panose="020B0604020202020204" pitchFamily="34" charset="0"/>
                          <a:ea typeface="Verdana" panose="020B0604030504040204" pitchFamily="34" charset="0"/>
                          <a:cs typeface="Arial" panose="020B0604020202020204" pitchFamily="34" charset="0"/>
                        </a:rPr>
                        <a:t>Y</a:t>
                      </a:r>
                    </a:p>
                  </a:txBody>
                  <a:tcPr marT="18000" marB="18000" anchor="ctr">
                    <a:solidFill>
                      <a:srgbClr val="C4E9C6"/>
                    </a:solidFill>
                  </a:tcPr>
                </a:tc>
                <a:tc>
                  <a:txBody>
                    <a:bodyPr/>
                    <a:lstStyle/>
                    <a:p>
                      <a:pPr algn="ctr"/>
                      <a:r>
                        <a:rPr lang="en-GB" sz="1200" noProof="0" dirty="0">
                          <a:solidFill>
                            <a:srgbClr val="595959"/>
                          </a:solidFill>
                          <a:latin typeface="Arial" panose="020B0604020202020204" pitchFamily="34" charset="0"/>
                          <a:ea typeface="Verdana" panose="020B0604030504040204" pitchFamily="34" charset="0"/>
                          <a:cs typeface="Arial" panose="020B0604020202020204" pitchFamily="34" charset="0"/>
                        </a:rPr>
                        <a:t>Y</a:t>
                      </a:r>
                    </a:p>
                  </a:txBody>
                  <a:tcPr marT="18000" marB="18000" anchor="ctr">
                    <a:solidFill>
                      <a:srgbClr val="C4E9C6"/>
                    </a:solidFill>
                  </a:tcPr>
                </a:tc>
                <a:tc>
                  <a:txBody>
                    <a:bodyPr/>
                    <a:lstStyle/>
                    <a:p>
                      <a:pPr algn="ctr"/>
                      <a:r>
                        <a:rPr lang="en-GB" sz="1200" noProof="0" dirty="0">
                          <a:solidFill>
                            <a:srgbClr val="595959"/>
                          </a:solidFill>
                          <a:latin typeface="Arial" panose="020B0604020202020204" pitchFamily="34" charset="0"/>
                          <a:ea typeface="Verdana" panose="020B0604030504040204" pitchFamily="34" charset="0"/>
                          <a:cs typeface="Arial" panose="020B0604020202020204" pitchFamily="34" charset="0"/>
                        </a:rPr>
                        <a:t>NR</a:t>
                      </a:r>
                    </a:p>
                  </a:txBody>
                  <a:tcPr marT="18000" marB="18000" anchor="ctr">
                    <a:solidFill>
                      <a:srgbClr val="E9EBF5"/>
                    </a:solidFill>
                  </a:tcPr>
                </a:tc>
                <a:extLst>
                  <a:ext uri="{0D108BD9-81ED-4DB2-BD59-A6C34878D82A}">
                    <a16:rowId xmlns:a16="http://schemas.microsoft.com/office/drawing/2014/main" val="1495015448"/>
                  </a:ext>
                </a:extLst>
              </a:tr>
              <a:tr h="229346">
                <a:tc>
                  <a:txBody>
                    <a:bodyPr/>
                    <a:lstStyle/>
                    <a:p>
                      <a:r>
                        <a:rPr lang="en-GB" sz="1200" noProof="0" dirty="0">
                          <a:solidFill>
                            <a:srgbClr val="595959"/>
                          </a:solidFill>
                          <a:latin typeface="Arial" panose="020B0604020202020204" pitchFamily="34" charset="0"/>
                          <a:ea typeface="Verdana" panose="020B0604030504040204" pitchFamily="34" charset="0"/>
                          <a:cs typeface="Arial" panose="020B0604020202020204" pitchFamily="34" charset="0"/>
                        </a:rPr>
                        <a:t>Schizophrenia PORT, 2010</a:t>
                      </a:r>
                    </a:p>
                  </a:txBody>
                  <a:tcPr marT="18000" marB="18000" anchor="ctr">
                    <a:solidFill>
                      <a:srgbClr val="E9EBF5"/>
                    </a:solidFill>
                  </a:tcPr>
                </a:tc>
                <a:tc>
                  <a:txBody>
                    <a:bodyPr/>
                    <a:lstStyle/>
                    <a:p>
                      <a:pPr algn="ctr"/>
                      <a:r>
                        <a:rPr lang="en-GB" sz="1200" noProof="0" dirty="0">
                          <a:solidFill>
                            <a:srgbClr val="595959"/>
                          </a:solidFill>
                          <a:latin typeface="Arial" panose="020B0604020202020204" pitchFamily="34" charset="0"/>
                          <a:ea typeface="Verdana" panose="020B0604030504040204" pitchFamily="34" charset="0"/>
                          <a:cs typeface="Arial" panose="020B0604020202020204" pitchFamily="34" charset="0"/>
                        </a:rPr>
                        <a:t>N</a:t>
                      </a:r>
                    </a:p>
                  </a:txBody>
                  <a:tcPr marT="18000" marB="18000" anchor="ctr">
                    <a:solidFill>
                      <a:schemeClr val="accent2">
                        <a:lumMod val="40000"/>
                        <a:lumOff val="60000"/>
                      </a:schemeClr>
                    </a:solidFill>
                  </a:tcPr>
                </a:tc>
                <a:tc>
                  <a:txBody>
                    <a:bodyPr/>
                    <a:lstStyle/>
                    <a:p>
                      <a:pPr algn="ctr"/>
                      <a:r>
                        <a:rPr lang="en-GB" sz="1200" noProof="0" dirty="0">
                          <a:solidFill>
                            <a:srgbClr val="595959"/>
                          </a:solidFill>
                          <a:latin typeface="Arial" panose="020B0604020202020204" pitchFamily="34" charset="0"/>
                          <a:ea typeface="Verdana" panose="020B0604030504040204" pitchFamily="34" charset="0"/>
                          <a:cs typeface="Arial" panose="020B0604020202020204" pitchFamily="34" charset="0"/>
                        </a:rPr>
                        <a:t>Y</a:t>
                      </a:r>
                    </a:p>
                  </a:txBody>
                  <a:tcPr marT="18000" marB="18000" anchor="ctr">
                    <a:solidFill>
                      <a:srgbClr val="C4E9C6"/>
                    </a:solidFill>
                  </a:tcPr>
                </a:tc>
                <a:tc>
                  <a:txBody>
                    <a:bodyPr/>
                    <a:lstStyle/>
                    <a:p>
                      <a:pPr algn="ctr"/>
                      <a:r>
                        <a:rPr lang="en-GB" sz="1200" noProof="0" dirty="0">
                          <a:solidFill>
                            <a:srgbClr val="595959"/>
                          </a:solidFill>
                          <a:latin typeface="Arial" panose="020B0604020202020204" pitchFamily="34" charset="0"/>
                          <a:ea typeface="Verdana" panose="020B0604030504040204" pitchFamily="34" charset="0"/>
                          <a:cs typeface="Arial" panose="020B0604020202020204" pitchFamily="34" charset="0"/>
                        </a:rPr>
                        <a:t>NR</a:t>
                      </a:r>
                    </a:p>
                  </a:txBody>
                  <a:tcPr marT="18000" marB="18000" anchor="ctr">
                    <a:solidFill>
                      <a:srgbClr val="E9EBF5"/>
                    </a:solidFill>
                  </a:tcPr>
                </a:tc>
                <a:tc>
                  <a:txBody>
                    <a:bodyPr/>
                    <a:lstStyle/>
                    <a:p>
                      <a:pPr algn="ctr"/>
                      <a:r>
                        <a:rPr lang="en-GB" sz="1200" noProof="0" dirty="0">
                          <a:solidFill>
                            <a:srgbClr val="595959"/>
                          </a:solidFill>
                          <a:latin typeface="Arial" panose="020B0604020202020204" pitchFamily="34" charset="0"/>
                          <a:ea typeface="Verdana" panose="020B0604030504040204" pitchFamily="34" charset="0"/>
                          <a:cs typeface="Arial" panose="020B0604020202020204" pitchFamily="34" charset="0"/>
                        </a:rPr>
                        <a:t>Y</a:t>
                      </a:r>
                    </a:p>
                  </a:txBody>
                  <a:tcPr marT="18000" marB="18000" anchor="ctr">
                    <a:solidFill>
                      <a:srgbClr val="C4E9C6"/>
                    </a:solidFill>
                  </a:tcPr>
                </a:tc>
                <a:extLst>
                  <a:ext uri="{0D108BD9-81ED-4DB2-BD59-A6C34878D82A}">
                    <a16:rowId xmlns:a16="http://schemas.microsoft.com/office/drawing/2014/main" val="4165860879"/>
                  </a:ext>
                </a:extLst>
              </a:tr>
              <a:tr h="229346">
                <a:tc>
                  <a:txBody>
                    <a:bodyPr/>
                    <a:lstStyle/>
                    <a:p>
                      <a:r>
                        <a:rPr lang="en-GB" sz="1200" noProof="0" dirty="0">
                          <a:solidFill>
                            <a:srgbClr val="595959"/>
                          </a:solidFill>
                          <a:latin typeface="Arial" panose="020B0604020202020204" pitchFamily="34" charset="0"/>
                          <a:ea typeface="Verdana" panose="020B0604030504040204" pitchFamily="34" charset="0"/>
                          <a:cs typeface="Arial" panose="020B0604020202020204" pitchFamily="34" charset="0"/>
                        </a:rPr>
                        <a:t>AACP, 2017</a:t>
                      </a:r>
                    </a:p>
                  </a:txBody>
                  <a:tcPr marT="18000" marB="18000" anchor="ctr">
                    <a:solidFill>
                      <a:srgbClr val="E9EBF5"/>
                    </a:solidFill>
                  </a:tcPr>
                </a:tc>
                <a:tc>
                  <a:txBody>
                    <a:bodyPr/>
                    <a:lstStyle/>
                    <a:p>
                      <a:pPr algn="ctr"/>
                      <a:r>
                        <a:rPr lang="en-GB" sz="1200" noProof="0" dirty="0">
                          <a:solidFill>
                            <a:srgbClr val="595959"/>
                          </a:solidFill>
                          <a:latin typeface="Arial" panose="020B0604020202020204" pitchFamily="34" charset="0"/>
                          <a:ea typeface="Verdana" panose="020B0604030504040204" pitchFamily="34" charset="0"/>
                          <a:cs typeface="Arial" panose="020B0604020202020204" pitchFamily="34" charset="0"/>
                        </a:rPr>
                        <a:t>NR</a:t>
                      </a:r>
                    </a:p>
                  </a:txBody>
                  <a:tcPr marT="18000" marB="18000" anchor="ctr">
                    <a:solidFill>
                      <a:srgbClr val="E9EBF5"/>
                    </a:solidFill>
                  </a:tcPr>
                </a:tc>
                <a:tc>
                  <a:txBody>
                    <a:bodyPr/>
                    <a:lstStyle/>
                    <a:p>
                      <a:pPr algn="ctr"/>
                      <a:r>
                        <a:rPr lang="en-GB" sz="1200" noProof="0" dirty="0">
                          <a:solidFill>
                            <a:srgbClr val="595959"/>
                          </a:solidFill>
                          <a:latin typeface="Arial" panose="020B0604020202020204" pitchFamily="34" charset="0"/>
                          <a:ea typeface="Verdana" panose="020B0604030504040204" pitchFamily="34" charset="0"/>
                          <a:cs typeface="Arial" panose="020B0604020202020204" pitchFamily="34" charset="0"/>
                        </a:rPr>
                        <a:t>Y</a:t>
                      </a:r>
                    </a:p>
                  </a:txBody>
                  <a:tcPr marT="18000" marB="18000" anchor="ctr">
                    <a:solidFill>
                      <a:srgbClr val="C4E9C6"/>
                    </a:solidFill>
                  </a:tcPr>
                </a:tc>
                <a:tc>
                  <a:txBody>
                    <a:bodyPr/>
                    <a:lstStyle/>
                    <a:p>
                      <a:pPr algn="ctr"/>
                      <a:r>
                        <a:rPr lang="en-GB" sz="1200" noProof="0" dirty="0">
                          <a:solidFill>
                            <a:srgbClr val="595959"/>
                          </a:solidFill>
                          <a:latin typeface="Arial" panose="020B0604020202020204" pitchFamily="34" charset="0"/>
                          <a:ea typeface="Verdana" panose="020B0604030504040204" pitchFamily="34" charset="0"/>
                          <a:cs typeface="Arial" panose="020B0604020202020204" pitchFamily="34" charset="0"/>
                        </a:rPr>
                        <a:t>Y</a:t>
                      </a:r>
                    </a:p>
                  </a:txBody>
                  <a:tcPr marT="18000" marB="18000" anchor="ctr">
                    <a:solidFill>
                      <a:srgbClr val="C4E9C6"/>
                    </a:solidFill>
                  </a:tcPr>
                </a:tc>
                <a:tc>
                  <a:txBody>
                    <a:bodyPr/>
                    <a:lstStyle/>
                    <a:p>
                      <a:pPr algn="ctr"/>
                      <a:r>
                        <a:rPr lang="en-GB" sz="1200" noProof="0" dirty="0">
                          <a:solidFill>
                            <a:srgbClr val="595959"/>
                          </a:solidFill>
                          <a:latin typeface="Arial" panose="020B0604020202020204" pitchFamily="34" charset="0"/>
                          <a:ea typeface="Verdana" panose="020B0604030504040204" pitchFamily="34" charset="0"/>
                          <a:cs typeface="Arial" panose="020B0604020202020204" pitchFamily="34" charset="0"/>
                        </a:rPr>
                        <a:t>Y</a:t>
                      </a:r>
                    </a:p>
                  </a:txBody>
                  <a:tcPr marT="18000" marB="18000" anchor="ctr">
                    <a:solidFill>
                      <a:srgbClr val="C4E9C6"/>
                    </a:solidFill>
                  </a:tcPr>
                </a:tc>
                <a:extLst>
                  <a:ext uri="{0D108BD9-81ED-4DB2-BD59-A6C34878D82A}">
                    <a16:rowId xmlns:a16="http://schemas.microsoft.com/office/drawing/2014/main" val="4131467874"/>
                  </a:ext>
                </a:extLst>
              </a:tr>
              <a:tr h="229346">
                <a:tc>
                  <a:txBody>
                    <a:bodyPr/>
                    <a:lstStyle/>
                    <a:p>
                      <a:r>
                        <a:rPr lang="en-GB" sz="1200" noProof="0" dirty="0">
                          <a:solidFill>
                            <a:srgbClr val="595959"/>
                          </a:solidFill>
                          <a:latin typeface="Arial" panose="020B0604020202020204" pitchFamily="34" charset="0"/>
                          <a:ea typeface="Verdana" panose="020B0604030504040204" pitchFamily="34" charset="0"/>
                          <a:cs typeface="Arial" panose="020B0604020202020204" pitchFamily="34" charset="0"/>
                        </a:rPr>
                        <a:t>Oregon Health Authority, 2019</a:t>
                      </a:r>
                    </a:p>
                  </a:txBody>
                  <a:tcPr marT="18000" marB="18000" anchor="ctr">
                    <a:solidFill>
                      <a:srgbClr val="E9EBF5"/>
                    </a:solidFill>
                  </a:tcPr>
                </a:tc>
                <a:tc>
                  <a:txBody>
                    <a:bodyPr/>
                    <a:lstStyle/>
                    <a:p>
                      <a:pPr algn="ctr"/>
                      <a:r>
                        <a:rPr lang="en-GB" sz="1200" noProof="0" dirty="0">
                          <a:solidFill>
                            <a:srgbClr val="595959"/>
                          </a:solidFill>
                          <a:latin typeface="Arial" panose="020B0604020202020204" pitchFamily="34" charset="0"/>
                          <a:ea typeface="Verdana" panose="020B0604030504040204" pitchFamily="34" charset="0"/>
                          <a:cs typeface="Arial" panose="020B0604020202020204" pitchFamily="34" charset="0"/>
                        </a:rPr>
                        <a:t>NR</a:t>
                      </a:r>
                    </a:p>
                  </a:txBody>
                  <a:tcPr marT="18000" marB="18000" anchor="ctr">
                    <a:solidFill>
                      <a:srgbClr val="E9EBF5"/>
                    </a:solidFill>
                  </a:tcPr>
                </a:tc>
                <a:tc>
                  <a:txBody>
                    <a:bodyPr/>
                    <a:lstStyle/>
                    <a:p>
                      <a:pPr algn="ctr"/>
                      <a:r>
                        <a:rPr lang="en-GB" sz="1200" noProof="0" dirty="0">
                          <a:solidFill>
                            <a:srgbClr val="595959"/>
                          </a:solidFill>
                          <a:latin typeface="Arial" panose="020B0604020202020204" pitchFamily="34" charset="0"/>
                          <a:ea typeface="Verdana" panose="020B0604030504040204" pitchFamily="34" charset="0"/>
                          <a:cs typeface="Arial" panose="020B0604020202020204" pitchFamily="34" charset="0"/>
                        </a:rPr>
                        <a:t>Y</a:t>
                      </a:r>
                    </a:p>
                  </a:txBody>
                  <a:tcPr marT="18000" marB="18000" anchor="ctr">
                    <a:solidFill>
                      <a:srgbClr val="C4E9C6"/>
                    </a:solidFill>
                  </a:tcPr>
                </a:tc>
                <a:tc>
                  <a:txBody>
                    <a:bodyPr/>
                    <a:lstStyle/>
                    <a:p>
                      <a:pPr algn="ctr"/>
                      <a:r>
                        <a:rPr lang="en-GB" sz="1200" noProof="0" dirty="0">
                          <a:solidFill>
                            <a:srgbClr val="595959"/>
                          </a:solidFill>
                          <a:latin typeface="Arial" panose="020B0604020202020204" pitchFamily="34" charset="0"/>
                          <a:ea typeface="Verdana" panose="020B0604030504040204" pitchFamily="34" charset="0"/>
                          <a:cs typeface="Arial" panose="020B0604020202020204" pitchFamily="34" charset="0"/>
                        </a:rPr>
                        <a:t>Y</a:t>
                      </a:r>
                    </a:p>
                  </a:txBody>
                  <a:tcPr marT="18000" marB="18000" anchor="ctr">
                    <a:solidFill>
                      <a:srgbClr val="C4E9C6"/>
                    </a:solidFill>
                  </a:tcPr>
                </a:tc>
                <a:tc>
                  <a:txBody>
                    <a:bodyPr/>
                    <a:lstStyle/>
                    <a:p>
                      <a:pPr algn="ctr"/>
                      <a:r>
                        <a:rPr lang="en-GB" sz="1200" noProof="0" dirty="0">
                          <a:solidFill>
                            <a:srgbClr val="595959"/>
                          </a:solidFill>
                          <a:latin typeface="Arial" panose="020B0604020202020204" pitchFamily="34" charset="0"/>
                          <a:ea typeface="Verdana" panose="020B0604030504040204" pitchFamily="34" charset="0"/>
                          <a:cs typeface="Arial" panose="020B0604020202020204" pitchFamily="34" charset="0"/>
                        </a:rPr>
                        <a:t>Y</a:t>
                      </a:r>
                    </a:p>
                  </a:txBody>
                  <a:tcPr marT="18000" marB="18000" anchor="ctr">
                    <a:solidFill>
                      <a:srgbClr val="C4E9C6"/>
                    </a:solidFill>
                  </a:tcPr>
                </a:tc>
                <a:extLst>
                  <a:ext uri="{0D108BD9-81ED-4DB2-BD59-A6C34878D82A}">
                    <a16:rowId xmlns:a16="http://schemas.microsoft.com/office/drawing/2014/main" val="2091319577"/>
                  </a:ext>
                </a:extLst>
              </a:tr>
              <a:tr h="229346">
                <a:tc>
                  <a:txBody>
                    <a:bodyPr/>
                    <a:lstStyle/>
                    <a:p>
                      <a:r>
                        <a:rPr lang="en-GB" sz="1200" noProof="0" dirty="0">
                          <a:solidFill>
                            <a:srgbClr val="595959"/>
                          </a:solidFill>
                          <a:latin typeface="Arial" panose="020B0604020202020204" pitchFamily="34" charset="0"/>
                          <a:ea typeface="Verdana" panose="020B0604030504040204" pitchFamily="34" charset="0"/>
                          <a:cs typeface="Arial" panose="020B0604020202020204" pitchFamily="34" charset="0"/>
                        </a:rPr>
                        <a:t>Florida Medicaid programme, 2020</a:t>
                      </a:r>
                    </a:p>
                  </a:txBody>
                  <a:tcPr marT="18000" marB="18000" anchor="ctr">
                    <a:solidFill>
                      <a:srgbClr val="E9EBF5"/>
                    </a:solidFill>
                  </a:tcPr>
                </a:tc>
                <a:tc>
                  <a:txBody>
                    <a:bodyPr/>
                    <a:lstStyle/>
                    <a:p>
                      <a:pPr algn="ctr"/>
                      <a:r>
                        <a:rPr lang="en-GB" sz="1200" noProof="0" dirty="0">
                          <a:solidFill>
                            <a:srgbClr val="595959"/>
                          </a:solidFill>
                          <a:latin typeface="Arial" panose="020B0604020202020204" pitchFamily="34" charset="0"/>
                          <a:ea typeface="Verdana" panose="020B0604030504040204" pitchFamily="34" charset="0"/>
                          <a:cs typeface="Arial" panose="020B0604020202020204" pitchFamily="34" charset="0"/>
                        </a:rPr>
                        <a:t>Y</a:t>
                      </a:r>
                    </a:p>
                  </a:txBody>
                  <a:tcPr marT="18000" marB="18000" anchor="ctr">
                    <a:solidFill>
                      <a:srgbClr val="C4E9C6"/>
                    </a:solidFill>
                  </a:tcPr>
                </a:tc>
                <a:tc>
                  <a:txBody>
                    <a:bodyPr/>
                    <a:lstStyle/>
                    <a:p>
                      <a:pPr algn="ctr"/>
                      <a:r>
                        <a:rPr lang="en-GB" sz="1200" noProof="0" dirty="0">
                          <a:solidFill>
                            <a:srgbClr val="595959"/>
                          </a:solidFill>
                          <a:latin typeface="Arial" panose="020B0604020202020204" pitchFamily="34" charset="0"/>
                          <a:ea typeface="Verdana" panose="020B0604030504040204" pitchFamily="34" charset="0"/>
                          <a:cs typeface="Arial" panose="020B0604020202020204" pitchFamily="34" charset="0"/>
                        </a:rPr>
                        <a:t>Y</a:t>
                      </a:r>
                    </a:p>
                  </a:txBody>
                  <a:tcPr marT="18000" marB="18000" anchor="ctr">
                    <a:solidFill>
                      <a:srgbClr val="C4E9C6"/>
                    </a:solidFill>
                  </a:tcPr>
                </a:tc>
                <a:tc>
                  <a:txBody>
                    <a:bodyPr/>
                    <a:lstStyle/>
                    <a:p>
                      <a:pPr algn="ctr"/>
                      <a:r>
                        <a:rPr lang="en-GB" sz="1200" noProof="0" dirty="0">
                          <a:solidFill>
                            <a:srgbClr val="595959"/>
                          </a:solidFill>
                          <a:latin typeface="Arial" panose="020B0604020202020204" pitchFamily="34" charset="0"/>
                          <a:ea typeface="Verdana" panose="020B0604030504040204" pitchFamily="34" charset="0"/>
                          <a:cs typeface="Arial" panose="020B0604020202020204" pitchFamily="34" charset="0"/>
                        </a:rPr>
                        <a:t>Y</a:t>
                      </a:r>
                    </a:p>
                  </a:txBody>
                  <a:tcPr marT="18000" marB="18000" anchor="ctr">
                    <a:solidFill>
                      <a:srgbClr val="C4E9C6"/>
                    </a:solidFill>
                  </a:tcPr>
                </a:tc>
                <a:tc>
                  <a:txBody>
                    <a:bodyPr/>
                    <a:lstStyle/>
                    <a:p>
                      <a:pPr algn="ctr"/>
                      <a:r>
                        <a:rPr lang="en-GB" sz="1200" noProof="0" dirty="0">
                          <a:solidFill>
                            <a:srgbClr val="595959"/>
                          </a:solidFill>
                          <a:latin typeface="Arial" panose="020B0604020202020204" pitchFamily="34" charset="0"/>
                          <a:ea typeface="Verdana" panose="020B0604030504040204" pitchFamily="34" charset="0"/>
                          <a:cs typeface="Arial" panose="020B0604020202020204" pitchFamily="34" charset="0"/>
                        </a:rPr>
                        <a:t>Y</a:t>
                      </a:r>
                    </a:p>
                  </a:txBody>
                  <a:tcPr marT="18000" marB="18000" anchor="ctr">
                    <a:solidFill>
                      <a:srgbClr val="C4E9C6"/>
                    </a:solidFill>
                  </a:tcPr>
                </a:tc>
                <a:extLst>
                  <a:ext uri="{0D108BD9-81ED-4DB2-BD59-A6C34878D82A}">
                    <a16:rowId xmlns:a16="http://schemas.microsoft.com/office/drawing/2014/main" val="2920995611"/>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8">
            <a:extLst>
              <a:ext uri="{FF2B5EF4-FFF2-40B4-BE49-F238E27FC236}">
                <a16:creationId xmlns:a16="http://schemas.microsoft.com/office/drawing/2014/main" id="{F2B89A12-5010-4719-9221-858495FBAEA5}"/>
              </a:ext>
            </a:extLst>
          </p:cNvPr>
          <p:cNvSpPr>
            <a:spLocks noGrp="1" noChangeArrowheads="1"/>
          </p:cNvSpPr>
          <p:nvPr>
            <p:ph type="title"/>
          </p:nvPr>
        </p:nvSpPr>
        <p:spPr bwMode="auto">
          <a:xfrm>
            <a:off x="636768" y="938687"/>
            <a:ext cx="4305276" cy="1600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normAutofit fontScale="90000"/>
          </a:bodyPr>
          <a:lstStyle/>
          <a:p>
            <a:r>
              <a:rPr lang="en-GB" altLang="en-US" dirty="0"/>
              <a:t>One Example of Many:</a:t>
            </a:r>
            <a:br>
              <a:rPr lang="en-GB" altLang="en-US" dirty="0"/>
            </a:br>
            <a:r>
              <a:rPr lang="en-GB" altLang="en-US" dirty="0"/>
              <a:t>LAI Antipsychotics Reduce Readmission Rates</a:t>
            </a:r>
          </a:p>
        </p:txBody>
      </p:sp>
      <p:sp>
        <p:nvSpPr>
          <p:cNvPr id="34819" name="Content Placeholder 9">
            <a:extLst>
              <a:ext uri="{FF2B5EF4-FFF2-40B4-BE49-F238E27FC236}">
                <a16:creationId xmlns:a16="http://schemas.microsoft.com/office/drawing/2014/main" id="{22E050EE-885E-49D9-92F1-2F08769CE710}"/>
              </a:ext>
            </a:extLst>
          </p:cNvPr>
          <p:cNvSpPr>
            <a:spLocks noGrp="1" noChangeArrowheads="1"/>
          </p:cNvSpPr>
          <p:nvPr>
            <p:ph type="body" sz="half" idx="2"/>
          </p:nvPr>
        </p:nvSpPr>
        <p:spPr bwMode="auto">
          <a:xfrm>
            <a:off x="636768" y="2653187"/>
            <a:ext cx="3932237" cy="314484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r>
              <a:rPr lang="en-GB" altLang="en-US" dirty="0"/>
              <a:t>In a recent study comparing the effectiveness of LAI and oral antipsychotics in preventing readmission of patients with schizophrenia, data collected from </a:t>
            </a:r>
            <a:r>
              <a:rPr lang="en-GB" altLang="en-US" b="1" dirty="0"/>
              <a:t>75,274 patients hospitalised with schizophrenia over a 10-year period (2008–2017) </a:t>
            </a:r>
            <a:r>
              <a:rPr lang="en-GB" altLang="en-US" dirty="0"/>
              <a:t>showed that LAIs </a:t>
            </a:r>
            <a:r>
              <a:rPr lang="en-GB" altLang="en-US" b="1" dirty="0"/>
              <a:t>reduced readmission rates by 29% </a:t>
            </a:r>
            <a:r>
              <a:rPr lang="en-GB" altLang="en-US" dirty="0"/>
              <a:t>compared with oral medication in real-world settings. </a:t>
            </a:r>
            <a:r>
              <a:rPr lang="en-GB" altLang="en-US" b="1" dirty="0"/>
              <a:t>Moreover, LAIs reduced the readmission rate by 58% in patients with repeated admissions.</a:t>
            </a:r>
          </a:p>
        </p:txBody>
      </p:sp>
      <p:sp>
        <p:nvSpPr>
          <p:cNvPr id="5" name="Footer Placeholder 4">
            <a:extLst>
              <a:ext uri="{FF2B5EF4-FFF2-40B4-BE49-F238E27FC236}">
                <a16:creationId xmlns:a16="http://schemas.microsoft.com/office/drawing/2014/main" id="{0DD2FEA3-D8F1-4A2D-AF36-630A1FFF6F98}"/>
              </a:ext>
            </a:extLst>
          </p:cNvPr>
          <p:cNvSpPr>
            <a:spLocks noGrp="1"/>
          </p:cNvSpPr>
          <p:nvPr>
            <p:ph type="ftr" sz="quarter" idx="3"/>
          </p:nvPr>
        </p:nvSpPr>
        <p:spPr>
          <a:xfrm>
            <a:off x="609601" y="6356350"/>
            <a:ext cx="9020174" cy="442131"/>
          </a:xfrm>
        </p:spPr>
        <p:txBody>
          <a:bodyPr vert="horz" lIns="91440" tIns="45720" rIns="91440" bIns="45720" rtlCol="0" anchor="b"/>
          <a:lstStyle>
            <a:defPPr>
              <a:defRPr lang="en-US"/>
            </a:defPPr>
            <a:lvl1pPr marL="0" algn="l" defTabSz="457200" rtl="0" eaLnBrk="1" latinLnBrk="0" hangingPunct="1">
              <a:lnSpc>
                <a:spcPct val="90000"/>
              </a:lnSpc>
              <a:spcBef>
                <a:spcPts val="192"/>
              </a:spcBef>
              <a:spcAft>
                <a:spcPts val="400"/>
              </a:spcAft>
              <a:defRPr sz="800" kern="1200">
                <a:solidFill>
                  <a:srgbClr val="505050"/>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altLang="en-US" sz="1200" noProof="0" dirty="0">
                <a:solidFill>
                  <a:schemeClr val="tx1">
                    <a:lumMod val="60000"/>
                    <a:lumOff val="40000"/>
                  </a:schemeClr>
                </a:solidFill>
              </a:rPr>
              <a:t>SGA, second-generation antipsychotic.</a:t>
            </a:r>
            <a:br>
              <a:rPr lang="en-GB" altLang="en-US" sz="1200" noProof="0" dirty="0">
                <a:solidFill>
                  <a:schemeClr val="tx1">
                    <a:lumMod val="60000"/>
                    <a:lumOff val="40000"/>
                  </a:schemeClr>
                </a:solidFill>
              </a:rPr>
            </a:br>
            <a:r>
              <a:rPr lang="en-GB" altLang="en-US" sz="1200" noProof="0" dirty="0">
                <a:solidFill>
                  <a:schemeClr val="tx1">
                    <a:lumMod val="60000"/>
                    <a:lumOff val="40000"/>
                  </a:schemeClr>
                </a:solidFill>
              </a:rPr>
              <a:t>Figure adapted with permission from Kim HO, et al. 2020.</a:t>
            </a:r>
            <a:br>
              <a:rPr lang="en-GB" altLang="en-US" sz="1200" noProof="0" dirty="0">
                <a:solidFill>
                  <a:schemeClr val="tx1">
                    <a:lumMod val="60000"/>
                    <a:lumOff val="40000"/>
                  </a:schemeClr>
                </a:solidFill>
              </a:rPr>
            </a:br>
            <a:r>
              <a:rPr lang="en-GB" altLang="en-US" sz="1200" noProof="0" dirty="0">
                <a:solidFill>
                  <a:schemeClr val="tx1">
                    <a:lumMod val="60000"/>
                    <a:lumOff val="40000"/>
                  </a:schemeClr>
                </a:solidFill>
              </a:rPr>
              <a:t>Kim HO, et al. </a:t>
            </a:r>
            <a:r>
              <a:rPr lang="en-GB" altLang="en-US" sz="1200" i="1" noProof="0" dirty="0">
                <a:solidFill>
                  <a:schemeClr val="tx1">
                    <a:lumMod val="60000"/>
                    <a:lumOff val="40000"/>
                  </a:schemeClr>
                </a:solidFill>
              </a:rPr>
              <a:t>Ann Gen Psychiatry </a:t>
            </a:r>
            <a:r>
              <a:rPr lang="en-GB" altLang="en-US" sz="1200" noProof="0" dirty="0">
                <a:solidFill>
                  <a:schemeClr val="tx1">
                    <a:lumMod val="60000"/>
                    <a:lumOff val="40000"/>
                  </a:schemeClr>
                </a:solidFill>
              </a:rPr>
              <a:t>2020;19:1.</a:t>
            </a:r>
          </a:p>
        </p:txBody>
      </p:sp>
      <p:grpSp>
        <p:nvGrpSpPr>
          <p:cNvPr id="73" name="Group 72">
            <a:extLst>
              <a:ext uri="{FF2B5EF4-FFF2-40B4-BE49-F238E27FC236}">
                <a16:creationId xmlns:a16="http://schemas.microsoft.com/office/drawing/2014/main" id="{DFCE6FC3-C98F-A496-3343-5550745409E5}"/>
              </a:ext>
            </a:extLst>
          </p:cNvPr>
          <p:cNvGrpSpPr/>
          <p:nvPr/>
        </p:nvGrpSpPr>
        <p:grpSpPr>
          <a:xfrm>
            <a:off x="4889317" y="705763"/>
            <a:ext cx="7113334" cy="5420265"/>
            <a:chOff x="5370940" y="1062775"/>
            <a:chExt cx="6208037" cy="4730441"/>
          </a:xfrm>
        </p:grpSpPr>
        <p:cxnSp>
          <p:nvCxnSpPr>
            <p:cNvPr id="3" name="Straight Connector 2">
              <a:extLst>
                <a:ext uri="{FF2B5EF4-FFF2-40B4-BE49-F238E27FC236}">
                  <a16:creationId xmlns:a16="http://schemas.microsoft.com/office/drawing/2014/main" id="{878E4843-7BC5-48E2-9299-776C694A4F39}"/>
                </a:ext>
              </a:extLst>
            </p:cNvPr>
            <p:cNvCxnSpPr/>
            <p:nvPr/>
          </p:nvCxnSpPr>
          <p:spPr>
            <a:xfrm>
              <a:off x="6046870" y="3728433"/>
              <a:ext cx="0" cy="1537358"/>
            </a:xfrm>
            <a:prstGeom prst="line">
              <a:avLst/>
            </a:prstGeom>
            <a:ln w="12700">
              <a:solidFill>
                <a:srgbClr val="D9D9D9"/>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0EFC20B4-B2F9-4A43-820B-095B2D99DCA7}"/>
                </a:ext>
              </a:extLst>
            </p:cNvPr>
            <p:cNvSpPr txBox="1"/>
            <p:nvPr/>
          </p:nvSpPr>
          <p:spPr>
            <a:xfrm>
              <a:off x="5716157" y="3600927"/>
              <a:ext cx="298265" cy="228316"/>
            </a:xfrm>
            <a:prstGeom prst="rect">
              <a:avLst/>
            </a:prstGeom>
            <a:noFill/>
          </p:spPr>
          <p:txBody>
            <a:bodyPr wrap="none" rtlCol="0">
              <a:spAutoFit/>
            </a:bodyPr>
            <a:lstStyle/>
            <a:p>
              <a:pPr marL="0" marR="0" lvl="0" indent="0" algn="r" defTabSz="457200" rtl="0" eaLnBrk="0" fontAlgn="base" latinLnBrk="0" hangingPunct="0">
                <a:lnSpc>
                  <a:spcPct val="100000"/>
                </a:lnSpc>
                <a:spcBef>
                  <a:spcPct val="0"/>
                </a:spcBef>
                <a:spcAft>
                  <a:spcPct val="0"/>
                </a:spcAft>
                <a:buClrTx/>
                <a:buSzTx/>
                <a:buFontTx/>
                <a:buNone/>
                <a:tabLst/>
                <a:defRPr/>
              </a:pPr>
              <a:r>
                <a:rPr kumimoji="0" lang="en-GB" sz="1100" b="0" i="0" u="none" strike="noStrike" kern="1200" cap="none" spc="0" normalizeH="0" baseline="0" noProof="0" dirty="0">
                  <a:ln>
                    <a:noFill/>
                  </a:ln>
                  <a:solidFill>
                    <a:srgbClr val="595959"/>
                  </a:solidFill>
                  <a:effectLst/>
                  <a:uLnTx/>
                  <a:uFillTx/>
                  <a:latin typeface="Arial" panose="020B0604020202020204" pitchFamily="34" charset="0"/>
                  <a:cs typeface="Arial" panose="020B0604020202020204" pitchFamily="34" charset="0"/>
                </a:rPr>
                <a:t>15</a:t>
              </a:r>
            </a:p>
          </p:txBody>
        </p:sp>
        <p:cxnSp>
          <p:nvCxnSpPr>
            <p:cNvPr id="6" name="Straight Connector 5">
              <a:extLst>
                <a:ext uri="{FF2B5EF4-FFF2-40B4-BE49-F238E27FC236}">
                  <a16:creationId xmlns:a16="http://schemas.microsoft.com/office/drawing/2014/main" id="{B57FDBD0-F319-416F-AA05-2878B91D63AF}"/>
                </a:ext>
              </a:extLst>
            </p:cNvPr>
            <p:cNvCxnSpPr/>
            <p:nvPr/>
          </p:nvCxnSpPr>
          <p:spPr>
            <a:xfrm flipH="1">
              <a:off x="5984938" y="3728433"/>
              <a:ext cx="61932" cy="0"/>
            </a:xfrm>
            <a:prstGeom prst="line">
              <a:avLst/>
            </a:prstGeom>
            <a:ln w="12700">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BD77BD1-C273-4AE1-8985-3DA47269A443}"/>
                </a:ext>
              </a:extLst>
            </p:cNvPr>
            <p:cNvCxnSpPr/>
            <p:nvPr/>
          </p:nvCxnSpPr>
          <p:spPr>
            <a:xfrm flipH="1">
              <a:off x="5984938" y="4038090"/>
              <a:ext cx="61932" cy="0"/>
            </a:xfrm>
            <a:prstGeom prst="line">
              <a:avLst/>
            </a:prstGeom>
            <a:ln w="12700">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30FF541-B5DC-4A4D-8B5E-9BC20DCEC087}"/>
                </a:ext>
              </a:extLst>
            </p:cNvPr>
            <p:cNvCxnSpPr/>
            <p:nvPr/>
          </p:nvCxnSpPr>
          <p:spPr>
            <a:xfrm flipH="1">
              <a:off x="5984938" y="4344105"/>
              <a:ext cx="61932" cy="0"/>
            </a:xfrm>
            <a:prstGeom prst="line">
              <a:avLst/>
            </a:prstGeom>
            <a:ln w="12700">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8F888F7-6A00-4614-BDBC-6A25277820A6}"/>
                </a:ext>
              </a:extLst>
            </p:cNvPr>
            <p:cNvCxnSpPr/>
            <p:nvPr/>
          </p:nvCxnSpPr>
          <p:spPr>
            <a:xfrm flipH="1">
              <a:off x="5984938" y="4653762"/>
              <a:ext cx="61932" cy="0"/>
            </a:xfrm>
            <a:prstGeom prst="line">
              <a:avLst/>
            </a:prstGeom>
            <a:ln w="12700">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2214D72-E953-42FB-A350-D7AAE804E3D4}"/>
                </a:ext>
              </a:extLst>
            </p:cNvPr>
            <p:cNvCxnSpPr/>
            <p:nvPr/>
          </p:nvCxnSpPr>
          <p:spPr>
            <a:xfrm flipH="1">
              <a:off x="5984938" y="4952490"/>
              <a:ext cx="61932" cy="0"/>
            </a:xfrm>
            <a:prstGeom prst="line">
              <a:avLst/>
            </a:prstGeom>
            <a:ln w="12700">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07BE6A2-EFE5-49DD-9405-2FC428601E3C}"/>
                </a:ext>
              </a:extLst>
            </p:cNvPr>
            <p:cNvCxnSpPr/>
            <p:nvPr/>
          </p:nvCxnSpPr>
          <p:spPr>
            <a:xfrm flipH="1">
              <a:off x="5984938" y="5262147"/>
              <a:ext cx="61932" cy="0"/>
            </a:xfrm>
            <a:prstGeom prst="line">
              <a:avLst/>
            </a:prstGeom>
            <a:ln w="12700">
              <a:solidFill>
                <a:srgbClr val="D9D9D9"/>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BAE0532C-A4A3-46C8-8AA4-4F5CD0C18880}"/>
                </a:ext>
              </a:extLst>
            </p:cNvPr>
            <p:cNvSpPr txBox="1"/>
            <p:nvPr/>
          </p:nvSpPr>
          <p:spPr>
            <a:xfrm>
              <a:off x="5716157" y="3914227"/>
              <a:ext cx="298265" cy="228316"/>
            </a:xfrm>
            <a:prstGeom prst="rect">
              <a:avLst/>
            </a:prstGeom>
            <a:noFill/>
          </p:spPr>
          <p:txBody>
            <a:bodyPr wrap="none" rtlCol="0">
              <a:spAutoFit/>
            </a:bodyPr>
            <a:lstStyle/>
            <a:p>
              <a:pPr marL="0" marR="0" lvl="0" indent="0" algn="r" defTabSz="457200" rtl="0" eaLnBrk="0" fontAlgn="base" latinLnBrk="0" hangingPunct="0">
                <a:lnSpc>
                  <a:spcPct val="100000"/>
                </a:lnSpc>
                <a:spcBef>
                  <a:spcPct val="0"/>
                </a:spcBef>
                <a:spcAft>
                  <a:spcPct val="0"/>
                </a:spcAft>
                <a:buClrTx/>
                <a:buSzTx/>
                <a:buFontTx/>
                <a:buNone/>
                <a:tabLst/>
                <a:defRPr/>
              </a:pPr>
              <a:r>
                <a:rPr kumimoji="0" lang="en-GB" sz="1100" b="0" i="0" u="none" strike="noStrike" kern="1200" cap="none" spc="0" normalizeH="0" baseline="0" noProof="0" dirty="0">
                  <a:ln>
                    <a:noFill/>
                  </a:ln>
                  <a:solidFill>
                    <a:srgbClr val="595959"/>
                  </a:solidFill>
                  <a:effectLst/>
                  <a:uLnTx/>
                  <a:uFillTx/>
                  <a:latin typeface="Arial" panose="020B0604020202020204" pitchFamily="34" charset="0"/>
                  <a:cs typeface="Arial" panose="020B0604020202020204" pitchFamily="34" charset="0"/>
                </a:rPr>
                <a:t>12</a:t>
              </a:r>
            </a:p>
          </p:txBody>
        </p:sp>
        <p:sp>
          <p:nvSpPr>
            <p:cNvPr id="18" name="TextBox 17">
              <a:extLst>
                <a:ext uri="{FF2B5EF4-FFF2-40B4-BE49-F238E27FC236}">
                  <a16:creationId xmlns:a16="http://schemas.microsoft.com/office/drawing/2014/main" id="{1EB1E3E9-6808-4D00-94D2-1CC556F5EA99}"/>
                </a:ext>
              </a:extLst>
            </p:cNvPr>
            <p:cNvSpPr txBox="1"/>
            <p:nvPr/>
          </p:nvSpPr>
          <p:spPr>
            <a:xfrm>
              <a:off x="5784708" y="4216598"/>
              <a:ext cx="229715" cy="228316"/>
            </a:xfrm>
            <a:prstGeom prst="rect">
              <a:avLst/>
            </a:prstGeom>
            <a:noFill/>
          </p:spPr>
          <p:txBody>
            <a:bodyPr wrap="none" rtlCol="0">
              <a:spAutoFit/>
            </a:bodyPr>
            <a:lstStyle/>
            <a:p>
              <a:pPr marL="0" marR="0" lvl="0" indent="0" algn="r" defTabSz="457200" rtl="0" eaLnBrk="0" fontAlgn="base" latinLnBrk="0" hangingPunct="0">
                <a:lnSpc>
                  <a:spcPct val="100000"/>
                </a:lnSpc>
                <a:spcBef>
                  <a:spcPct val="0"/>
                </a:spcBef>
                <a:spcAft>
                  <a:spcPct val="0"/>
                </a:spcAft>
                <a:buClrTx/>
                <a:buSzTx/>
                <a:buFontTx/>
                <a:buNone/>
                <a:tabLst/>
                <a:defRPr/>
              </a:pPr>
              <a:r>
                <a:rPr kumimoji="0" lang="en-GB" sz="1100" b="0" i="0" u="none" strike="noStrike" kern="1200" cap="none" spc="0" normalizeH="0" baseline="0" noProof="0" dirty="0">
                  <a:ln>
                    <a:noFill/>
                  </a:ln>
                  <a:solidFill>
                    <a:srgbClr val="595959"/>
                  </a:solidFill>
                  <a:effectLst/>
                  <a:uLnTx/>
                  <a:uFillTx/>
                  <a:latin typeface="Arial" panose="020B0604020202020204" pitchFamily="34" charset="0"/>
                  <a:cs typeface="Arial" panose="020B0604020202020204" pitchFamily="34" charset="0"/>
                </a:rPr>
                <a:t>9</a:t>
              </a:r>
            </a:p>
          </p:txBody>
        </p:sp>
        <p:sp>
          <p:nvSpPr>
            <p:cNvPr id="19" name="TextBox 18">
              <a:extLst>
                <a:ext uri="{FF2B5EF4-FFF2-40B4-BE49-F238E27FC236}">
                  <a16:creationId xmlns:a16="http://schemas.microsoft.com/office/drawing/2014/main" id="{C8037AA9-CDD4-47F3-B05C-910554790FED}"/>
                </a:ext>
              </a:extLst>
            </p:cNvPr>
            <p:cNvSpPr txBox="1"/>
            <p:nvPr/>
          </p:nvSpPr>
          <p:spPr>
            <a:xfrm>
              <a:off x="5784708" y="4529898"/>
              <a:ext cx="229715" cy="228316"/>
            </a:xfrm>
            <a:prstGeom prst="rect">
              <a:avLst/>
            </a:prstGeom>
            <a:noFill/>
          </p:spPr>
          <p:txBody>
            <a:bodyPr wrap="none" rtlCol="0">
              <a:spAutoFit/>
            </a:bodyPr>
            <a:lstStyle/>
            <a:p>
              <a:pPr marL="0" marR="0" lvl="0" indent="0" algn="r" defTabSz="457200" rtl="0" eaLnBrk="0" fontAlgn="base" latinLnBrk="0" hangingPunct="0">
                <a:lnSpc>
                  <a:spcPct val="100000"/>
                </a:lnSpc>
                <a:spcBef>
                  <a:spcPct val="0"/>
                </a:spcBef>
                <a:spcAft>
                  <a:spcPct val="0"/>
                </a:spcAft>
                <a:buClrTx/>
                <a:buSzTx/>
                <a:buFontTx/>
                <a:buNone/>
                <a:tabLst/>
                <a:defRPr/>
              </a:pPr>
              <a:r>
                <a:rPr kumimoji="0" lang="en-GB" sz="1100" b="0" i="0" u="none" strike="noStrike" kern="1200" cap="none" spc="0" normalizeH="0" baseline="0" noProof="0" dirty="0">
                  <a:ln>
                    <a:noFill/>
                  </a:ln>
                  <a:solidFill>
                    <a:srgbClr val="595959"/>
                  </a:solidFill>
                  <a:effectLst/>
                  <a:uLnTx/>
                  <a:uFillTx/>
                  <a:latin typeface="Arial" panose="020B0604020202020204" pitchFamily="34" charset="0"/>
                  <a:cs typeface="Arial" panose="020B0604020202020204" pitchFamily="34" charset="0"/>
                </a:rPr>
                <a:t>6</a:t>
              </a:r>
            </a:p>
          </p:txBody>
        </p:sp>
        <p:sp>
          <p:nvSpPr>
            <p:cNvPr id="22" name="TextBox 21">
              <a:extLst>
                <a:ext uri="{FF2B5EF4-FFF2-40B4-BE49-F238E27FC236}">
                  <a16:creationId xmlns:a16="http://schemas.microsoft.com/office/drawing/2014/main" id="{6F256D0B-495C-435B-B0B8-14308036229A}"/>
                </a:ext>
              </a:extLst>
            </p:cNvPr>
            <p:cNvSpPr txBox="1"/>
            <p:nvPr/>
          </p:nvSpPr>
          <p:spPr>
            <a:xfrm>
              <a:off x="5784708" y="4828626"/>
              <a:ext cx="229715" cy="228316"/>
            </a:xfrm>
            <a:prstGeom prst="rect">
              <a:avLst/>
            </a:prstGeom>
            <a:noFill/>
          </p:spPr>
          <p:txBody>
            <a:bodyPr wrap="none" rtlCol="0">
              <a:spAutoFit/>
            </a:bodyPr>
            <a:lstStyle/>
            <a:p>
              <a:pPr marL="0" marR="0" lvl="0" indent="0" algn="r" defTabSz="457200" rtl="0" eaLnBrk="0" fontAlgn="base" latinLnBrk="0" hangingPunct="0">
                <a:lnSpc>
                  <a:spcPct val="100000"/>
                </a:lnSpc>
                <a:spcBef>
                  <a:spcPct val="0"/>
                </a:spcBef>
                <a:spcAft>
                  <a:spcPct val="0"/>
                </a:spcAft>
                <a:buClrTx/>
                <a:buSzTx/>
                <a:buFontTx/>
                <a:buNone/>
                <a:tabLst/>
                <a:defRPr/>
              </a:pPr>
              <a:r>
                <a:rPr kumimoji="0" lang="en-GB" sz="1100" b="0" i="0" u="none" strike="noStrike" kern="1200" cap="none" spc="0" normalizeH="0" baseline="0" noProof="0" dirty="0">
                  <a:ln>
                    <a:noFill/>
                  </a:ln>
                  <a:solidFill>
                    <a:srgbClr val="595959"/>
                  </a:solidFill>
                  <a:effectLst/>
                  <a:uLnTx/>
                  <a:uFillTx/>
                  <a:latin typeface="Arial" panose="020B0604020202020204" pitchFamily="34" charset="0"/>
                  <a:cs typeface="Arial" panose="020B0604020202020204" pitchFamily="34" charset="0"/>
                </a:rPr>
                <a:t>3</a:t>
              </a:r>
            </a:p>
          </p:txBody>
        </p:sp>
        <p:sp>
          <p:nvSpPr>
            <p:cNvPr id="23" name="TextBox 22">
              <a:extLst>
                <a:ext uri="{FF2B5EF4-FFF2-40B4-BE49-F238E27FC236}">
                  <a16:creationId xmlns:a16="http://schemas.microsoft.com/office/drawing/2014/main" id="{D53A4B7B-AEAF-4B85-98E7-317EF37FF4DD}"/>
                </a:ext>
              </a:extLst>
            </p:cNvPr>
            <p:cNvSpPr txBox="1"/>
            <p:nvPr/>
          </p:nvSpPr>
          <p:spPr>
            <a:xfrm>
              <a:off x="5784708" y="5141926"/>
              <a:ext cx="229715" cy="228316"/>
            </a:xfrm>
            <a:prstGeom prst="rect">
              <a:avLst/>
            </a:prstGeom>
            <a:noFill/>
          </p:spPr>
          <p:txBody>
            <a:bodyPr wrap="none" rtlCol="0">
              <a:spAutoFit/>
            </a:bodyPr>
            <a:lstStyle/>
            <a:p>
              <a:pPr marL="0" marR="0" lvl="0" indent="0" algn="r" defTabSz="457200" rtl="0" eaLnBrk="0" fontAlgn="base" latinLnBrk="0" hangingPunct="0">
                <a:lnSpc>
                  <a:spcPct val="100000"/>
                </a:lnSpc>
                <a:spcBef>
                  <a:spcPct val="0"/>
                </a:spcBef>
                <a:spcAft>
                  <a:spcPct val="0"/>
                </a:spcAft>
                <a:buClrTx/>
                <a:buSzTx/>
                <a:buFontTx/>
                <a:buNone/>
                <a:tabLst/>
                <a:defRPr/>
              </a:pPr>
              <a:r>
                <a:rPr kumimoji="0" lang="en-GB" sz="1100" b="0" i="0" u="none" strike="noStrike" kern="1200" cap="none" spc="0" normalizeH="0" baseline="0" noProof="0" dirty="0">
                  <a:ln>
                    <a:noFill/>
                  </a:ln>
                  <a:solidFill>
                    <a:srgbClr val="595959"/>
                  </a:solidFill>
                  <a:effectLst/>
                  <a:uLnTx/>
                  <a:uFillTx/>
                  <a:latin typeface="Arial" panose="020B0604020202020204" pitchFamily="34" charset="0"/>
                  <a:cs typeface="Arial" panose="020B0604020202020204" pitchFamily="34" charset="0"/>
                </a:rPr>
                <a:t>0</a:t>
              </a:r>
            </a:p>
          </p:txBody>
        </p:sp>
        <p:sp>
          <p:nvSpPr>
            <p:cNvPr id="24" name="TextBox 23">
              <a:extLst>
                <a:ext uri="{FF2B5EF4-FFF2-40B4-BE49-F238E27FC236}">
                  <a16:creationId xmlns:a16="http://schemas.microsoft.com/office/drawing/2014/main" id="{445AD96B-E259-4F64-95F6-338631230FD6}"/>
                </a:ext>
              </a:extLst>
            </p:cNvPr>
            <p:cNvSpPr txBox="1"/>
            <p:nvPr/>
          </p:nvSpPr>
          <p:spPr>
            <a:xfrm rot="16200000">
              <a:off x="4690050" y="4320841"/>
              <a:ext cx="1737829" cy="376049"/>
            </a:xfrm>
            <a:prstGeom prst="rect">
              <a:avLst/>
            </a:prstGeom>
            <a:noFill/>
          </p:spPr>
          <p:txBody>
            <a:bodyPr wrap="none" rtlCol="0">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GB" sz="1100" b="0" i="0" u="none" strike="noStrike" kern="1200" cap="none" spc="0" normalizeH="0" baseline="0" noProof="0" dirty="0">
                  <a:ln>
                    <a:noFill/>
                  </a:ln>
                  <a:solidFill>
                    <a:srgbClr val="595959"/>
                  </a:solidFill>
                  <a:effectLst/>
                  <a:uLnTx/>
                  <a:uFillTx/>
                  <a:latin typeface="Arial" panose="020B0604020202020204" pitchFamily="34" charset="0"/>
                  <a:cs typeface="Arial" panose="020B0604020202020204" pitchFamily="34" charset="0"/>
                </a:rPr>
                <a:t>Incidence rate </a:t>
              </a:r>
              <a:br>
                <a:rPr kumimoji="0" lang="en-GB" sz="1100" b="0" i="0" u="none" strike="noStrike" kern="1200" cap="none" spc="0" normalizeH="0" baseline="0" noProof="0" dirty="0">
                  <a:ln>
                    <a:noFill/>
                  </a:ln>
                  <a:solidFill>
                    <a:srgbClr val="595959"/>
                  </a:solidFill>
                  <a:effectLst/>
                  <a:uLnTx/>
                  <a:uFillTx/>
                  <a:latin typeface="Arial" panose="020B0604020202020204" pitchFamily="34" charset="0"/>
                  <a:cs typeface="Arial" panose="020B0604020202020204" pitchFamily="34" charset="0"/>
                </a:rPr>
              </a:br>
              <a:r>
                <a:rPr kumimoji="0" lang="en-GB" sz="1100" b="0" i="0" u="none" strike="noStrike" kern="1200" cap="none" spc="0" normalizeH="0" baseline="0" noProof="0" dirty="0">
                  <a:ln>
                    <a:noFill/>
                  </a:ln>
                  <a:solidFill>
                    <a:srgbClr val="595959"/>
                  </a:solidFill>
                  <a:effectLst/>
                  <a:uLnTx/>
                  <a:uFillTx/>
                  <a:latin typeface="Arial" panose="020B0604020202020204" pitchFamily="34" charset="0"/>
                  <a:cs typeface="Arial" panose="020B0604020202020204" pitchFamily="34" charset="0"/>
                </a:rPr>
                <a:t>(events per 10 person-years)</a:t>
              </a:r>
            </a:p>
          </p:txBody>
        </p:sp>
        <p:sp>
          <p:nvSpPr>
            <p:cNvPr id="7" name="Rectangle 6">
              <a:extLst>
                <a:ext uri="{FF2B5EF4-FFF2-40B4-BE49-F238E27FC236}">
                  <a16:creationId xmlns:a16="http://schemas.microsoft.com/office/drawing/2014/main" id="{129AE6ED-D49B-41D6-B4CA-3B233BE5173C}"/>
                </a:ext>
              </a:extLst>
            </p:cNvPr>
            <p:cNvSpPr/>
            <p:nvPr/>
          </p:nvSpPr>
          <p:spPr>
            <a:xfrm>
              <a:off x="6236307" y="4985278"/>
              <a:ext cx="244083" cy="276870"/>
            </a:xfrm>
            <a:prstGeom prst="rect">
              <a:avLst/>
            </a:prstGeom>
            <a:solidFill>
              <a:srgbClr val="0935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26" name="Rectangle 25">
              <a:extLst>
                <a:ext uri="{FF2B5EF4-FFF2-40B4-BE49-F238E27FC236}">
                  <a16:creationId xmlns:a16="http://schemas.microsoft.com/office/drawing/2014/main" id="{4A7543C1-BEDC-4D04-9F35-B1BC8315F743}"/>
                </a:ext>
              </a:extLst>
            </p:cNvPr>
            <p:cNvSpPr/>
            <p:nvPr/>
          </p:nvSpPr>
          <p:spPr>
            <a:xfrm>
              <a:off x="6480390" y="5036280"/>
              <a:ext cx="244083" cy="225868"/>
            </a:xfrm>
            <a:prstGeom prst="rect">
              <a:avLst/>
            </a:prstGeom>
            <a:solidFill>
              <a:srgbClr val="2A8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27" name="Rectangle 26">
              <a:extLst>
                <a:ext uri="{FF2B5EF4-FFF2-40B4-BE49-F238E27FC236}">
                  <a16:creationId xmlns:a16="http://schemas.microsoft.com/office/drawing/2014/main" id="{9F851195-E9E6-46EF-B070-7CAFD14FF570}"/>
                </a:ext>
              </a:extLst>
            </p:cNvPr>
            <p:cNvSpPr/>
            <p:nvPr/>
          </p:nvSpPr>
          <p:spPr>
            <a:xfrm>
              <a:off x="6724473" y="5105496"/>
              <a:ext cx="244083" cy="156651"/>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28" name="TextBox 27">
              <a:extLst>
                <a:ext uri="{FF2B5EF4-FFF2-40B4-BE49-F238E27FC236}">
                  <a16:creationId xmlns:a16="http://schemas.microsoft.com/office/drawing/2014/main" id="{8EFA9428-DA64-46B8-8B60-A39819676EF9}"/>
                </a:ext>
              </a:extLst>
            </p:cNvPr>
            <p:cNvSpPr txBox="1"/>
            <p:nvPr/>
          </p:nvSpPr>
          <p:spPr>
            <a:xfrm>
              <a:off x="6161552" y="5269433"/>
              <a:ext cx="878848" cy="523783"/>
            </a:xfrm>
            <a:prstGeom prst="rect">
              <a:avLst/>
            </a:prstGeom>
            <a:noFill/>
          </p:spPr>
          <p:txBody>
            <a:bodyPr wrap="none" rtlCol="0">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GB" sz="1100" b="0" i="0" u="none" strike="noStrike" kern="1200" cap="none" spc="0" normalizeH="0" baseline="0" noProof="0" dirty="0">
                  <a:ln>
                    <a:noFill/>
                  </a:ln>
                  <a:solidFill>
                    <a:srgbClr val="595959"/>
                  </a:solidFill>
                  <a:effectLst/>
                  <a:uLnTx/>
                  <a:uFillTx/>
                  <a:latin typeface="Arial" panose="020B0604020202020204" pitchFamily="34" charset="0"/>
                  <a:cs typeface="Arial" panose="020B0604020202020204" pitchFamily="34" charset="0"/>
                </a:rPr>
                <a:t>1</a:t>
              </a:r>
              <a:r>
                <a:rPr kumimoji="0" lang="en-GB" sz="1100" b="0" i="0" u="none" strike="noStrike" kern="1200" cap="none" spc="0" normalizeH="0" baseline="30000" noProof="0" dirty="0">
                  <a:ln>
                    <a:noFill/>
                  </a:ln>
                  <a:solidFill>
                    <a:srgbClr val="595959"/>
                  </a:solidFill>
                  <a:effectLst/>
                  <a:uLnTx/>
                  <a:uFillTx/>
                  <a:latin typeface="Arial" panose="020B0604020202020204" pitchFamily="34" charset="0"/>
                  <a:cs typeface="Arial" panose="020B0604020202020204" pitchFamily="34" charset="0"/>
                </a:rPr>
                <a:t>st</a:t>
              </a:r>
              <a:r>
                <a:rPr kumimoji="0" lang="en-GB" sz="1100" b="0" i="0" u="none" strike="noStrike" kern="1200" cap="none" spc="0" normalizeH="0" baseline="0" noProof="0" dirty="0">
                  <a:ln>
                    <a:noFill/>
                  </a:ln>
                  <a:solidFill>
                    <a:srgbClr val="595959"/>
                  </a:solidFill>
                  <a:effectLst/>
                  <a:uLnTx/>
                  <a:uFillTx/>
                  <a:latin typeface="Arial" panose="020B0604020202020204" pitchFamily="34" charset="0"/>
                  <a:cs typeface="Arial" panose="020B0604020202020204" pitchFamily="34" charset="0"/>
                </a:rPr>
                <a:t> episode</a:t>
              </a:r>
              <a:br>
                <a:rPr kumimoji="0" lang="en-GB" sz="1100" b="0" i="0" u="none" strike="noStrike" kern="1200" cap="none" spc="0" normalizeH="0" baseline="0" noProof="0" dirty="0">
                  <a:ln>
                    <a:noFill/>
                  </a:ln>
                  <a:solidFill>
                    <a:srgbClr val="595959"/>
                  </a:solidFill>
                  <a:effectLst/>
                  <a:uLnTx/>
                  <a:uFillTx/>
                  <a:latin typeface="Arial" panose="020B0604020202020204" pitchFamily="34" charset="0"/>
                  <a:cs typeface="Arial" panose="020B0604020202020204" pitchFamily="34" charset="0"/>
                </a:rPr>
              </a:br>
              <a:r>
                <a:rPr kumimoji="0" lang="en-GB" sz="1100" b="0" i="0" u="none" strike="noStrike" kern="1200" cap="none" spc="0" normalizeH="0" baseline="0" noProof="0" dirty="0">
                  <a:ln>
                    <a:noFill/>
                  </a:ln>
                  <a:solidFill>
                    <a:srgbClr val="595959"/>
                  </a:solidFill>
                  <a:effectLst/>
                  <a:uLnTx/>
                  <a:uFillTx/>
                  <a:latin typeface="Arial" panose="020B0604020202020204" pitchFamily="34" charset="0"/>
                  <a:cs typeface="Arial" panose="020B0604020202020204" pitchFamily="34" charset="0"/>
                </a:rPr>
                <a:t>without SGA </a:t>
              </a:r>
              <a:br>
                <a:rPr kumimoji="0" lang="en-GB" sz="1100" b="0" i="0" u="none" strike="noStrike" kern="1200" cap="none" spc="0" normalizeH="0" baseline="0" noProof="0" dirty="0">
                  <a:ln>
                    <a:noFill/>
                  </a:ln>
                  <a:solidFill>
                    <a:srgbClr val="595959"/>
                  </a:solidFill>
                  <a:effectLst/>
                  <a:uLnTx/>
                  <a:uFillTx/>
                  <a:latin typeface="Arial" panose="020B0604020202020204" pitchFamily="34" charset="0"/>
                  <a:cs typeface="Arial" panose="020B0604020202020204" pitchFamily="34" charset="0"/>
                </a:rPr>
              </a:br>
              <a:r>
                <a:rPr kumimoji="0" lang="en-GB" sz="1100" b="0" i="0" u="none" strike="noStrike" kern="1200" cap="none" spc="0" normalizeH="0" baseline="0" noProof="0" dirty="0">
                  <a:ln>
                    <a:noFill/>
                  </a:ln>
                  <a:solidFill>
                    <a:srgbClr val="595959"/>
                  </a:solidFill>
                  <a:effectLst/>
                  <a:uLnTx/>
                  <a:uFillTx/>
                  <a:latin typeface="Arial" panose="020B0604020202020204" pitchFamily="34" charset="0"/>
                  <a:cs typeface="Arial" panose="020B0604020202020204" pitchFamily="34" charset="0"/>
                </a:rPr>
                <a:t>before</a:t>
              </a:r>
            </a:p>
          </p:txBody>
        </p:sp>
        <p:sp>
          <p:nvSpPr>
            <p:cNvPr id="29" name="Rectangle 28">
              <a:extLst>
                <a:ext uri="{FF2B5EF4-FFF2-40B4-BE49-F238E27FC236}">
                  <a16:creationId xmlns:a16="http://schemas.microsoft.com/office/drawing/2014/main" id="{52D23AC8-EA63-448F-8ADF-F766EED6DC55}"/>
                </a:ext>
              </a:extLst>
            </p:cNvPr>
            <p:cNvSpPr/>
            <p:nvPr/>
          </p:nvSpPr>
          <p:spPr>
            <a:xfrm>
              <a:off x="7241783" y="4832270"/>
              <a:ext cx="244083" cy="429878"/>
            </a:xfrm>
            <a:prstGeom prst="rect">
              <a:avLst/>
            </a:prstGeom>
            <a:solidFill>
              <a:srgbClr val="0935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30" name="Rectangle 29">
              <a:extLst>
                <a:ext uri="{FF2B5EF4-FFF2-40B4-BE49-F238E27FC236}">
                  <a16:creationId xmlns:a16="http://schemas.microsoft.com/office/drawing/2014/main" id="{40F0FD84-90E9-4406-AEA9-84BD982B7C6F}"/>
                </a:ext>
              </a:extLst>
            </p:cNvPr>
            <p:cNvSpPr/>
            <p:nvPr/>
          </p:nvSpPr>
          <p:spPr>
            <a:xfrm>
              <a:off x="7485866" y="4952490"/>
              <a:ext cx="244083" cy="309658"/>
            </a:xfrm>
            <a:prstGeom prst="rect">
              <a:avLst/>
            </a:prstGeom>
            <a:solidFill>
              <a:srgbClr val="2A8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31" name="Rectangle 30">
              <a:extLst>
                <a:ext uri="{FF2B5EF4-FFF2-40B4-BE49-F238E27FC236}">
                  <a16:creationId xmlns:a16="http://schemas.microsoft.com/office/drawing/2014/main" id="{E3E59440-3CD7-47AE-A012-576AA4E33870}"/>
                </a:ext>
              </a:extLst>
            </p:cNvPr>
            <p:cNvSpPr/>
            <p:nvPr/>
          </p:nvSpPr>
          <p:spPr>
            <a:xfrm>
              <a:off x="7729949" y="5039924"/>
              <a:ext cx="244083" cy="222224"/>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32" name="TextBox 31">
              <a:extLst>
                <a:ext uri="{FF2B5EF4-FFF2-40B4-BE49-F238E27FC236}">
                  <a16:creationId xmlns:a16="http://schemas.microsoft.com/office/drawing/2014/main" id="{4BE1C514-E0D4-4150-B80C-E36A0492D897}"/>
                </a:ext>
              </a:extLst>
            </p:cNvPr>
            <p:cNvSpPr txBox="1"/>
            <p:nvPr/>
          </p:nvSpPr>
          <p:spPr>
            <a:xfrm>
              <a:off x="7221588" y="5269433"/>
              <a:ext cx="769726" cy="523783"/>
            </a:xfrm>
            <a:prstGeom prst="rect">
              <a:avLst/>
            </a:prstGeom>
            <a:noFill/>
          </p:spPr>
          <p:txBody>
            <a:bodyPr wrap="none" rtlCol="0">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GB" sz="1100" b="0" i="0" u="none" strike="noStrike" kern="1200" cap="none" spc="0" normalizeH="0" baseline="0" noProof="0" dirty="0">
                  <a:ln>
                    <a:noFill/>
                  </a:ln>
                  <a:solidFill>
                    <a:srgbClr val="595959"/>
                  </a:solidFill>
                  <a:effectLst/>
                  <a:uLnTx/>
                  <a:uFillTx/>
                  <a:latin typeface="Arial" panose="020B0604020202020204" pitchFamily="34" charset="0"/>
                  <a:cs typeface="Arial" panose="020B0604020202020204" pitchFamily="34" charset="0"/>
                </a:rPr>
                <a:t>1</a:t>
              </a:r>
              <a:r>
                <a:rPr kumimoji="0" lang="en-GB" sz="1100" b="0" i="0" u="none" strike="noStrike" kern="1200" cap="none" spc="0" normalizeH="0" baseline="30000" noProof="0" dirty="0">
                  <a:ln>
                    <a:noFill/>
                  </a:ln>
                  <a:solidFill>
                    <a:srgbClr val="595959"/>
                  </a:solidFill>
                  <a:effectLst/>
                  <a:uLnTx/>
                  <a:uFillTx/>
                  <a:latin typeface="Arial" panose="020B0604020202020204" pitchFamily="34" charset="0"/>
                  <a:cs typeface="Arial" panose="020B0604020202020204" pitchFamily="34" charset="0"/>
                </a:rPr>
                <a:t>s</a:t>
              </a:r>
              <a:r>
                <a:rPr kumimoji="0" lang="en-GB" sz="1100" b="0" i="0" u="none" strike="noStrike" kern="1200" cap="none" spc="0" normalizeH="0" baseline="0" noProof="0" dirty="0">
                  <a:ln>
                    <a:noFill/>
                  </a:ln>
                  <a:solidFill>
                    <a:srgbClr val="595959"/>
                  </a:solidFill>
                  <a:effectLst/>
                  <a:uLnTx/>
                  <a:uFillTx/>
                  <a:latin typeface="Arial" panose="020B0604020202020204" pitchFamily="34" charset="0"/>
                  <a:cs typeface="Arial" panose="020B0604020202020204" pitchFamily="34" charset="0"/>
                </a:rPr>
                <a:t>t episode</a:t>
              </a:r>
              <a:br>
                <a:rPr kumimoji="0" lang="en-GB" sz="1100" b="0" i="0" u="none" strike="noStrike" kern="1200" cap="none" spc="0" normalizeH="0" baseline="0" noProof="0" dirty="0">
                  <a:ln>
                    <a:noFill/>
                  </a:ln>
                  <a:solidFill>
                    <a:srgbClr val="595959"/>
                  </a:solidFill>
                  <a:effectLst/>
                  <a:uLnTx/>
                  <a:uFillTx/>
                  <a:latin typeface="Arial" panose="020B0604020202020204" pitchFamily="34" charset="0"/>
                  <a:cs typeface="Arial" panose="020B0604020202020204" pitchFamily="34" charset="0"/>
                </a:rPr>
              </a:br>
              <a:r>
                <a:rPr kumimoji="0" lang="en-GB" sz="1100" b="0" i="0" u="none" strike="noStrike" kern="1200" cap="none" spc="0" normalizeH="0" baseline="0" noProof="0" dirty="0">
                  <a:ln>
                    <a:noFill/>
                  </a:ln>
                  <a:solidFill>
                    <a:srgbClr val="595959"/>
                  </a:solidFill>
                  <a:effectLst/>
                  <a:uLnTx/>
                  <a:uFillTx/>
                  <a:latin typeface="Arial" panose="020B0604020202020204" pitchFamily="34" charset="0"/>
                  <a:cs typeface="Arial" panose="020B0604020202020204" pitchFamily="34" charset="0"/>
                </a:rPr>
                <a:t>with SGA </a:t>
              </a:r>
              <a:br>
                <a:rPr kumimoji="0" lang="en-GB" sz="1100" b="0" i="0" u="none" strike="noStrike" kern="1200" cap="none" spc="0" normalizeH="0" baseline="0" noProof="0" dirty="0">
                  <a:ln>
                    <a:noFill/>
                  </a:ln>
                  <a:solidFill>
                    <a:srgbClr val="595959"/>
                  </a:solidFill>
                  <a:effectLst/>
                  <a:uLnTx/>
                  <a:uFillTx/>
                  <a:latin typeface="Arial" panose="020B0604020202020204" pitchFamily="34" charset="0"/>
                  <a:cs typeface="Arial" panose="020B0604020202020204" pitchFamily="34" charset="0"/>
                </a:rPr>
              </a:br>
              <a:r>
                <a:rPr kumimoji="0" lang="en-GB" sz="1100" b="0" i="0" u="none" strike="noStrike" kern="1200" cap="none" spc="0" normalizeH="0" baseline="0" noProof="0" dirty="0">
                  <a:ln>
                    <a:noFill/>
                  </a:ln>
                  <a:solidFill>
                    <a:srgbClr val="595959"/>
                  </a:solidFill>
                  <a:effectLst/>
                  <a:uLnTx/>
                  <a:uFillTx/>
                  <a:latin typeface="Arial" panose="020B0604020202020204" pitchFamily="34" charset="0"/>
                  <a:cs typeface="Arial" panose="020B0604020202020204" pitchFamily="34" charset="0"/>
                </a:rPr>
                <a:t>before</a:t>
              </a:r>
            </a:p>
          </p:txBody>
        </p:sp>
        <p:sp>
          <p:nvSpPr>
            <p:cNvPr id="33" name="Rectangle 32">
              <a:extLst>
                <a:ext uri="{FF2B5EF4-FFF2-40B4-BE49-F238E27FC236}">
                  <a16:creationId xmlns:a16="http://schemas.microsoft.com/office/drawing/2014/main" id="{42ABA524-93FA-4668-AF45-B4E990188EFB}"/>
                </a:ext>
              </a:extLst>
            </p:cNvPr>
            <p:cNvSpPr/>
            <p:nvPr/>
          </p:nvSpPr>
          <p:spPr>
            <a:xfrm>
              <a:off x="8232686" y="4635547"/>
              <a:ext cx="244083" cy="626601"/>
            </a:xfrm>
            <a:prstGeom prst="rect">
              <a:avLst/>
            </a:prstGeom>
            <a:solidFill>
              <a:srgbClr val="0935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34" name="Rectangle 33">
              <a:extLst>
                <a:ext uri="{FF2B5EF4-FFF2-40B4-BE49-F238E27FC236}">
                  <a16:creationId xmlns:a16="http://schemas.microsoft.com/office/drawing/2014/main" id="{17DD3564-7472-4B7C-848B-618955B7971D}"/>
                </a:ext>
              </a:extLst>
            </p:cNvPr>
            <p:cNvSpPr/>
            <p:nvPr/>
          </p:nvSpPr>
          <p:spPr>
            <a:xfrm>
              <a:off x="8476769" y="4824984"/>
              <a:ext cx="244083" cy="437164"/>
            </a:xfrm>
            <a:prstGeom prst="rect">
              <a:avLst/>
            </a:prstGeom>
            <a:solidFill>
              <a:srgbClr val="2A8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35" name="Rectangle 34">
              <a:extLst>
                <a:ext uri="{FF2B5EF4-FFF2-40B4-BE49-F238E27FC236}">
                  <a16:creationId xmlns:a16="http://schemas.microsoft.com/office/drawing/2014/main" id="{C8F1F92D-8290-44BD-8B58-6F508F02BE28}"/>
                </a:ext>
              </a:extLst>
            </p:cNvPr>
            <p:cNvSpPr/>
            <p:nvPr/>
          </p:nvSpPr>
          <p:spPr>
            <a:xfrm>
              <a:off x="8720852" y="4988922"/>
              <a:ext cx="244083" cy="27322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36" name="TextBox 35">
              <a:extLst>
                <a:ext uri="{FF2B5EF4-FFF2-40B4-BE49-F238E27FC236}">
                  <a16:creationId xmlns:a16="http://schemas.microsoft.com/office/drawing/2014/main" id="{8B222724-9C5E-4D97-8393-B86763575FD9}"/>
                </a:ext>
              </a:extLst>
            </p:cNvPr>
            <p:cNvSpPr txBox="1"/>
            <p:nvPr/>
          </p:nvSpPr>
          <p:spPr>
            <a:xfrm>
              <a:off x="8203398" y="5269433"/>
              <a:ext cx="787913" cy="376049"/>
            </a:xfrm>
            <a:prstGeom prst="rect">
              <a:avLst/>
            </a:prstGeom>
            <a:noFill/>
          </p:spPr>
          <p:txBody>
            <a:bodyPr wrap="none" rtlCol="0">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GB" sz="1100" b="0" i="0" u="none" strike="noStrike" kern="1200" cap="none" spc="0" normalizeH="0" baseline="0" noProof="0" dirty="0">
                  <a:ln>
                    <a:noFill/>
                  </a:ln>
                  <a:solidFill>
                    <a:srgbClr val="595959"/>
                  </a:solidFill>
                  <a:effectLst/>
                  <a:uLnTx/>
                  <a:uFillTx/>
                  <a:latin typeface="Arial" panose="020B0604020202020204" pitchFamily="34" charset="0"/>
                  <a:cs typeface="Arial" panose="020B0604020202020204" pitchFamily="34" charset="0"/>
                </a:rPr>
                <a:t>2</a:t>
              </a:r>
              <a:r>
                <a:rPr kumimoji="0" lang="en-GB" sz="1100" b="0" i="0" u="none" strike="noStrike" kern="1200" cap="none" spc="0" normalizeH="0" baseline="30000" noProof="0" dirty="0">
                  <a:ln>
                    <a:noFill/>
                  </a:ln>
                  <a:solidFill>
                    <a:srgbClr val="595959"/>
                  </a:solidFill>
                  <a:effectLst/>
                  <a:uLnTx/>
                  <a:uFillTx/>
                  <a:latin typeface="Arial" panose="020B0604020202020204" pitchFamily="34" charset="0"/>
                  <a:cs typeface="Arial" panose="020B0604020202020204" pitchFamily="34" charset="0"/>
                </a:rPr>
                <a:t>nd</a:t>
              </a:r>
              <a:r>
                <a:rPr kumimoji="0" lang="en-GB" sz="1100" b="0" i="0" u="none" strike="noStrike" kern="1200" cap="none" spc="0" normalizeH="0" baseline="0" noProof="0" dirty="0">
                  <a:ln>
                    <a:noFill/>
                  </a:ln>
                  <a:solidFill>
                    <a:srgbClr val="595959"/>
                  </a:solidFill>
                  <a:effectLst/>
                  <a:uLnTx/>
                  <a:uFillTx/>
                  <a:latin typeface="Arial" panose="020B0604020202020204" pitchFamily="34" charset="0"/>
                  <a:cs typeface="Arial" panose="020B0604020202020204" pitchFamily="34" charset="0"/>
                </a:rPr>
                <a:t> episode</a:t>
              </a:r>
              <a:br>
                <a:rPr kumimoji="0" lang="en-GB" sz="1100" b="0" i="0" u="none" strike="noStrike" kern="1200" cap="none" spc="0" normalizeH="0" baseline="0" noProof="0" dirty="0">
                  <a:ln>
                    <a:noFill/>
                  </a:ln>
                  <a:solidFill>
                    <a:srgbClr val="595959"/>
                  </a:solidFill>
                  <a:effectLst/>
                  <a:uLnTx/>
                  <a:uFillTx/>
                  <a:latin typeface="Arial" panose="020B0604020202020204" pitchFamily="34" charset="0"/>
                  <a:cs typeface="Arial" panose="020B0604020202020204" pitchFamily="34" charset="0"/>
                </a:rPr>
              </a:br>
              <a:endParaRPr kumimoji="0" lang="en-GB" sz="1100" b="0" i="0" u="none" strike="noStrike" kern="1200" cap="none" spc="0" normalizeH="0" baseline="0" noProof="0" dirty="0">
                <a:ln>
                  <a:noFill/>
                </a:ln>
                <a:solidFill>
                  <a:srgbClr val="595959"/>
                </a:solidFill>
                <a:effectLst/>
                <a:uLnTx/>
                <a:uFillTx/>
                <a:latin typeface="Arial" panose="020B0604020202020204" pitchFamily="34" charset="0"/>
                <a:cs typeface="Arial" panose="020B0604020202020204" pitchFamily="34" charset="0"/>
              </a:endParaRPr>
            </a:p>
          </p:txBody>
        </p:sp>
        <p:sp>
          <p:nvSpPr>
            <p:cNvPr id="37" name="Rectangle 36">
              <a:extLst>
                <a:ext uri="{FF2B5EF4-FFF2-40B4-BE49-F238E27FC236}">
                  <a16:creationId xmlns:a16="http://schemas.microsoft.com/office/drawing/2014/main" id="{29071A56-79F0-4429-9124-BD2AA0709F0C}"/>
                </a:ext>
              </a:extLst>
            </p:cNvPr>
            <p:cNvSpPr/>
            <p:nvPr/>
          </p:nvSpPr>
          <p:spPr>
            <a:xfrm>
              <a:off x="9245448" y="4340462"/>
              <a:ext cx="244083" cy="921686"/>
            </a:xfrm>
            <a:prstGeom prst="rect">
              <a:avLst/>
            </a:prstGeom>
            <a:solidFill>
              <a:srgbClr val="0935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38" name="Rectangle 37">
              <a:extLst>
                <a:ext uri="{FF2B5EF4-FFF2-40B4-BE49-F238E27FC236}">
                  <a16:creationId xmlns:a16="http://schemas.microsoft.com/office/drawing/2014/main" id="{E924498E-D602-45A1-B340-EFF69034DB45}"/>
                </a:ext>
              </a:extLst>
            </p:cNvPr>
            <p:cNvSpPr/>
            <p:nvPr/>
          </p:nvSpPr>
          <p:spPr>
            <a:xfrm>
              <a:off x="9489531" y="4646476"/>
              <a:ext cx="244083" cy="615672"/>
            </a:xfrm>
            <a:prstGeom prst="rect">
              <a:avLst/>
            </a:prstGeom>
            <a:solidFill>
              <a:srgbClr val="2A8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39" name="Rectangle 38">
              <a:extLst>
                <a:ext uri="{FF2B5EF4-FFF2-40B4-BE49-F238E27FC236}">
                  <a16:creationId xmlns:a16="http://schemas.microsoft.com/office/drawing/2014/main" id="{F84C6DFD-DCA3-4DEC-BBBC-5579C2726429}"/>
                </a:ext>
              </a:extLst>
            </p:cNvPr>
            <p:cNvSpPr/>
            <p:nvPr/>
          </p:nvSpPr>
          <p:spPr>
            <a:xfrm>
              <a:off x="9733614" y="4912418"/>
              <a:ext cx="244083" cy="34973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40" name="TextBox 39">
              <a:extLst>
                <a:ext uri="{FF2B5EF4-FFF2-40B4-BE49-F238E27FC236}">
                  <a16:creationId xmlns:a16="http://schemas.microsoft.com/office/drawing/2014/main" id="{DA518E84-D8A5-4FE2-A465-EDD238AAF4F3}"/>
                </a:ext>
              </a:extLst>
            </p:cNvPr>
            <p:cNvSpPr txBox="1"/>
            <p:nvPr/>
          </p:nvSpPr>
          <p:spPr>
            <a:xfrm>
              <a:off x="9225254" y="5269433"/>
              <a:ext cx="769726" cy="228316"/>
            </a:xfrm>
            <a:prstGeom prst="rect">
              <a:avLst/>
            </a:prstGeom>
            <a:noFill/>
          </p:spPr>
          <p:txBody>
            <a:bodyPr wrap="none" rtlCol="0">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GB" sz="1100" b="0" i="0" u="none" strike="noStrike" kern="1200" cap="none" spc="0" normalizeH="0" baseline="0" noProof="0" dirty="0">
                  <a:ln>
                    <a:noFill/>
                  </a:ln>
                  <a:solidFill>
                    <a:srgbClr val="595959"/>
                  </a:solidFill>
                  <a:effectLst/>
                  <a:uLnTx/>
                  <a:uFillTx/>
                  <a:latin typeface="Arial" panose="020B0604020202020204" pitchFamily="34" charset="0"/>
                  <a:cs typeface="Arial" panose="020B0604020202020204" pitchFamily="34" charset="0"/>
                </a:rPr>
                <a:t>3</a:t>
              </a:r>
              <a:r>
                <a:rPr kumimoji="0" lang="en-GB" sz="1100" b="0" i="0" u="none" strike="noStrike" kern="1200" cap="none" spc="0" normalizeH="0" baseline="30000" noProof="0" dirty="0">
                  <a:ln>
                    <a:noFill/>
                  </a:ln>
                  <a:solidFill>
                    <a:srgbClr val="595959"/>
                  </a:solidFill>
                  <a:effectLst/>
                  <a:uLnTx/>
                  <a:uFillTx/>
                  <a:latin typeface="Arial" panose="020B0604020202020204" pitchFamily="34" charset="0"/>
                  <a:cs typeface="Arial" panose="020B0604020202020204" pitchFamily="34" charset="0"/>
                </a:rPr>
                <a:t>rd</a:t>
              </a:r>
              <a:r>
                <a:rPr kumimoji="0" lang="en-GB" sz="1100" b="0" i="0" u="none" strike="noStrike" kern="1200" cap="none" spc="0" normalizeH="0" baseline="0" noProof="0" dirty="0">
                  <a:ln>
                    <a:noFill/>
                  </a:ln>
                  <a:solidFill>
                    <a:srgbClr val="595959"/>
                  </a:solidFill>
                  <a:effectLst/>
                  <a:uLnTx/>
                  <a:uFillTx/>
                  <a:latin typeface="Arial" panose="020B0604020202020204" pitchFamily="34" charset="0"/>
                  <a:cs typeface="Arial" panose="020B0604020202020204" pitchFamily="34" charset="0"/>
                </a:rPr>
                <a:t> episode</a:t>
              </a:r>
            </a:p>
          </p:txBody>
        </p:sp>
        <p:sp>
          <p:nvSpPr>
            <p:cNvPr id="41" name="Rectangle 40">
              <a:extLst>
                <a:ext uri="{FF2B5EF4-FFF2-40B4-BE49-F238E27FC236}">
                  <a16:creationId xmlns:a16="http://schemas.microsoft.com/office/drawing/2014/main" id="{DB9D599E-FD1C-4826-A5BB-2FB96995A98C}"/>
                </a:ext>
              </a:extLst>
            </p:cNvPr>
            <p:cNvSpPr/>
            <p:nvPr/>
          </p:nvSpPr>
          <p:spPr>
            <a:xfrm>
              <a:off x="10236351" y="3848653"/>
              <a:ext cx="244083" cy="1413495"/>
            </a:xfrm>
            <a:prstGeom prst="rect">
              <a:avLst/>
            </a:prstGeom>
            <a:solidFill>
              <a:srgbClr val="0935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42" name="Rectangle 41">
              <a:extLst>
                <a:ext uri="{FF2B5EF4-FFF2-40B4-BE49-F238E27FC236}">
                  <a16:creationId xmlns:a16="http://schemas.microsoft.com/office/drawing/2014/main" id="{320D2070-F96D-48DE-9A26-E663E9EC116E}"/>
                </a:ext>
              </a:extLst>
            </p:cNvPr>
            <p:cNvSpPr/>
            <p:nvPr/>
          </p:nvSpPr>
          <p:spPr>
            <a:xfrm>
              <a:off x="10480434" y="4202027"/>
              <a:ext cx="244083" cy="1060121"/>
            </a:xfrm>
            <a:prstGeom prst="rect">
              <a:avLst/>
            </a:prstGeom>
            <a:solidFill>
              <a:srgbClr val="2A8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43" name="Rectangle 42">
              <a:extLst>
                <a:ext uri="{FF2B5EF4-FFF2-40B4-BE49-F238E27FC236}">
                  <a16:creationId xmlns:a16="http://schemas.microsoft.com/office/drawing/2014/main" id="{F3CDB0E3-7A56-48B9-8469-4DE775885711}"/>
                </a:ext>
              </a:extLst>
            </p:cNvPr>
            <p:cNvSpPr/>
            <p:nvPr/>
          </p:nvSpPr>
          <p:spPr>
            <a:xfrm>
              <a:off x="10724517" y="4814056"/>
              <a:ext cx="244083" cy="448092"/>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44" name="TextBox 43">
              <a:extLst>
                <a:ext uri="{FF2B5EF4-FFF2-40B4-BE49-F238E27FC236}">
                  <a16:creationId xmlns:a16="http://schemas.microsoft.com/office/drawing/2014/main" id="{35FC9BE6-0414-4965-867C-C09D3B5E3151}"/>
                </a:ext>
              </a:extLst>
            </p:cNvPr>
            <p:cNvSpPr txBox="1"/>
            <p:nvPr/>
          </p:nvSpPr>
          <p:spPr>
            <a:xfrm>
              <a:off x="10147610" y="5269433"/>
              <a:ext cx="906827" cy="376049"/>
            </a:xfrm>
            <a:prstGeom prst="rect">
              <a:avLst/>
            </a:prstGeom>
            <a:noFill/>
          </p:spPr>
          <p:txBody>
            <a:bodyPr wrap="none" rtlCol="0">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GB" sz="1100" b="0" i="0" u="none" strike="noStrike" kern="1200" cap="none" spc="0" normalizeH="0" baseline="0" noProof="0" dirty="0">
                  <a:ln>
                    <a:noFill/>
                  </a:ln>
                  <a:solidFill>
                    <a:srgbClr val="595959"/>
                  </a:solidFill>
                  <a:effectLst/>
                  <a:uLnTx/>
                  <a:uFillTx/>
                  <a:latin typeface="Arial" panose="020B0604020202020204" pitchFamily="34" charset="0"/>
                  <a:cs typeface="Arial" panose="020B0604020202020204" pitchFamily="34" charset="0"/>
                </a:rPr>
                <a:t>4</a:t>
              </a:r>
              <a:r>
                <a:rPr kumimoji="0" lang="en-GB" sz="1100" b="0" i="0" u="none" strike="noStrike" kern="1200" cap="none" spc="0" normalizeH="0" baseline="30000" noProof="0" dirty="0">
                  <a:ln>
                    <a:noFill/>
                  </a:ln>
                  <a:solidFill>
                    <a:srgbClr val="595959"/>
                  </a:solidFill>
                  <a:effectLst/>
                  <a:uLnTx/>
                  <a:uFillTx/>
                  <a:latin typeface="Arial" panose="020B0604020202020204" pitchFamily="34" charset="0"/>
                  <a:cs typeface="Arial" panose="020B0604020202020204" pitchFamily="34" charset="0"/>
                </a:rPr>
                <a:t>th</a:t>
              </a:r>
              <a:r>
                <a:rPr kumimoji="0" lang="en-GB" sz="1100" b="0" i="0" u="none" strike="noStrike" kern="1200" cap="none" spc="0" normalizeH="0" baseline="0" noProof="0" dirty="0">
                  <a:ln>
                    <a:noFill/>
                  </a:ln>
                  <a:solidFill>
                    <a:srgbClr val="595959"/>
                  </a:solidFill>
                  <a:effectLst/>
                  <a:uLnTx/>
                  <a:uFillTx/>
                  <a:latin typeface="Arial" panose="020B0604020202020204" pitchFamily="34" charset="0"/>
                  <a:cs typeface="Arial" panose="020B0604020202020204" pitchFamily="34" charset="0"/>
                </a:rPr>
                <a:t> or </a:t>
              </a:r>
              <a:br>
                <a:rPr kumimoji="0" lang="en-GB" sz="1100" b="0" i="0" u="none" strike="noStrike" kern="1200" cap="none" spc="0" normalizeH="0" baseline="0" noProof="0" dirty="0">
                  <a:ln>
                    <a:noFill/>
                  </a:ln>
                  <a:solidFill>
                    <a:srgbClr val="595959"/>
                  </a:solidFill>
                  <a:effectLst/>
                  <a:uLnTx/>
                  <a:uFillTx/>
                  <a:latin typeface="Arial" panose="020B0604020202020204" pitchFamily="34" charset="0"/>
                  <a:cs typeface="Arial" panose="020B0604020202020204" pitchFamily="34" charset="0"/>
                </a:rPr>
              </a:br>
              <a:r>
                <a:rPr kumimoji="0" lang="en-GB" sz="1100" b="0" i="0" u="none" strike="noStrike" kern="1200" cap="none" spc="0" normalizeH="0" baseline="0" noProof="0" dirty="0">
                  <a:ln>
                    <a:noFill/>
                  </a:ln>
                  <a:solidFill>
                    <a:srgbClr val="595959"/>
                  </a:solidFill>
                  <a:effectLst/>
                  <a:uLnTx/>
                  <a:uFillTx/>
                  <a:latin typeface="Arial" panose="020B0604020202020204" pitchFamily="34" charset="0"/>
                  <a:cs typeface="Arial" panose="020B0604020202020204" pitchFamily="34" charset="0"/>
                </a:rPr>
                <a:t>more episode</a:t>
              </a:r>
            </a:p>
          </p:txBody>
        </p:sp>
        <p:sp>
          <p:nvSpPr>
            <p:cNvPr id="45" name="TextBox 44">
              <a:extLst>
                <a:ext uri="{FF2B5EF4-FFF2-40B4-BE49-F238E27FC236}">
                  <a16:creationId xmlns:a16="http://schemas.microsoft.com/office/drawing/2014/main" id="{64B53F63-3276-4057-AB45-96F8FC1473F7}"/>
                </a:ext>
              </a:extLst>
            </p:cNvPr>
            <p:cNvSpPr txBox="1"/>
            <p:nvPr/>
          </p:nvSpPr>
          <p:spPr>
            <a:xfrm>
              <a:off x="6429495" y="3579068"/>
              <a:ext cx="1283156" cy="523783"/>
            </a:xfrm>
            <a:prstGeom prst="rect">
              <a:avLst/>
            </a:prstGeom>
            <a:noFill/>
          </p:spPr>
          <p:txBody>
            <a:bodyPr wrap="none" rtlCol="0">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GB" sz="1100" b="0" i="0" u="none" strike="noStrike" kern="1200" cap="none" spc="0" normalizeH="0" baseline="0" noProof="0" dirty="0">
                  <a:ln>
                    <a:noFill/>
                  </a:ln>
                  <a:solidFill>
                    <a:srgbClr val="595959"/>
                  </a:solidFill>
                  <a:effectLst/>
                  <a:uLnTx/>
                  <a:uFillTx/>
                  <a:latin typeface="Arial" panose="020B0604020202020204" pitchFamily="34" charset="0"/>
                  <a:cs typeface="Arial" panose="020B0604020202020204" pitchFamily="34" charset="0"/>
                </a:rPr>
                <a:t>No medication</a:t>
              </a:r>
            </a:p>
            <a:p>
              <a:pPr marL="0" marR="0" lvl="0" indent="0" algn="l" defTabSz="457200" rtl="0" eaLnBrk="0" fontAlgn="base" latinLnBrk="0" hangingPunct="0">
                <a:lnSpc>
                  <a:spcPct val="100000"/>
                </a:lnSpc>
                <a:spcBef>
                  <a:spcPct val="0"/>
                </a:spcBef>
                <a:spcAft>
                  <a:spcPct val="0"/>
                </a:spcAft>
                <a:buClrTx/>
                <a:buSzTx/>
                <a:buFontTx/>
                <a:buNone/>
                <a:tabLst/>
                <a:defRPr/>
              </a:pPr>
              <a:r>
                <a:rPr kumimoji="0" lang="en-GB" sz="1100" b="0" i="0" u="none" strike="noStrike" kern="1200" cap="none" spc="0" normalizeH="0" baseline="0" noProof="0" dirty="0">
                  <a:ln>
                    <a:noFill/>
                  </a:ln>
                  <a:solidFill>
                    <a:srgbClr val="595959"/>
                  </a:solidFill>
                  <a:effectLst/>
                  <a:uLnTx/>
                  <a:uFillTx/>
                  <a:latin typeface="Arial" panose="020B0604020202020204" pitchFamily="34" charset="0"/>
                  <a:cs typeface="Arial" panose="020B0604020202020204" pitchFamily="34" charset="0"/>
                </a:rPr>
                <a:t>Only oral medication</a:t>
              </a:r>
            </a:p>
            <a:p>
              <a:pPr marL="0" marR="0" lvl="0" indent="0" algn="l" defTabSz="457200" rtl="0" eaLnBrk="0" fontAlgn="base" latinLnBrk="0" hangingPunct="0">
                <a:lnSpc>
                  <a:spcPct val="100000"/>
                </a:lnSpc>
                <a:spcBef>
                  <a:spcPct val="0"/>
                </a:spcBef>
                <a:spcAft>
                  <a:spcPct val="0"/>
                </a:spcAft>
                <a:buClrTx/>
                <a:buSzTx/>
                <a:buFontTx/>
                <a:buNone/>
                <a:tabLst/>
                <a:defRPr/>
              </a:pPr>
              <a:r>
                <a:rPr kumimoji="0" lang="en-GB" sz="1100" b="0" i="0" u="none" strike="noStrike" kern="1200" cap="none" spc="0" normalizeH="0" baseline="0" noProof="0" dirty="0">
                  <a:ln>
                    <a:noFill/>
                  </a:ln>
                  <a:solidFill>
                    <a:srgbClr val="595959"/>
                  </a:solidFill>
                  <a:effectLst/>
                  <a:uLnTx/>
                  <a:uFillTx/>
                  <a:latin typeface="Arial" panose="020B0604020202020204" pitchFamily="34" charset="0"/>
                  <a:cs typeface="Arial" panose="020B0604020202020204" pitchFamily="34" charset="0"/>
                </a:rPr>
                <a:t>LAI medication</a:t>
              </a:r>
            </a:p>
          </p:txBody>
        </p:sp>
        <p:sp>
          <p:nvSpPr>
            <p:cNvPr id="8" name="Rectangle 7">
              <a:extLst>
                <a:ext uri="{FF2B5EF4-FFF2-40B4-BE49-F238E27FC236}">
                  <a16:creationId xmlns:a16="http://schemas.microsoft.com/office/drawing/2014/main" id="{FD6328ED-A975-4E15-B5AA-DC76F44CB1A1}"/>
                </a:ext>
              </a:extLst>
            </p:cNvPr>
            <p:cNvSpPr/>
            <p:nvPr/>
          </p:nvSpPr>
          <p:spPr>
            <a:xfrm>
              <a:off x="6345598" y="3666501"/>
              <a:ext cx="98362" cy="98362"/>
            </a:xfrm>
            <a:prstGeom prst="rect">
              <a:avLst/>
            </a:prstGeom>
            <a:solidFill>
              <a:srgbClr val="0935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47" name="Rectangle 46">
              <a:extLst>
                <a:ext uri="{FF2B5EF4-FFF2-40B4-BE49-F238E27FC236}">
                  <a16:creationId xmlns:a16="http://schemas.microsoft.com/office/drawing/2014/main" id="{AFF763D3-77D2-44FD-B160-04E13236BB36}"/>
                </a:ext>
              </a:extLst>
            </p:cNvPr>
            <p:cNvSpPr/>
            <p:nvPr/>
          </p:nvSpPr>
          <p:spPr>
            <a:xfrm>
              <a:off x="6345598" y="3823151"/>
              <a:ext cx="98362" cy="98362"/>
            </a:xfrm>
            <a:prstGeom prst="rect">
              <a:avLst/>
            </a:prstGeom>
            <a:solidFill>
              <a:srgbClr val="2A8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48" name="Rectangle 47">
              <a:extLst>
                <a:ext uri="{FF2B5EF4-FFF2-40B4-BE49-F238E27FC236}">
                  <a16:creationId xmlns:a16="http://schemas.microsoft.com/office/drawing/2014/main" id="{677DE17A-8284-4193-BF53-B69041CFB773}"/>
                </a:ext>
              </a:extLst>
            </p:cNvPr>
            <p:cNvSpPr/>
            <p:nvPr/>
          </p:nvSpPr>
          <p:spPr>
            <a:xfrm>
              <a:off x="6345598" y="3976158"/>
              <a:ext cx="98362" cy="98362"/>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cxnSp>
          <p:nvCxnSpPr>
            <p:cNvPr id="49" name="Straight Connector 48">
              <a:extLst>
                <a:ext uri="{FF2B5EF4-FFF2-40B4-BE49-F238E27FC236}">
                  <a16:creationId xmlns:a16="http://schemas.microsoft.com/office/drawing/2014/main" id="{E946E793-BFEA-47BA-A351-61CFBFDFE962}"/>
                </a:ext>
              </a:extLst>
            </p:cNvPr>
            <p:cNvCxnSpPr>
              <a:cxnSpLocks/>
            </p:cNvCxnSpPr>
            <p:nvPr/>
          </p:nvCxnSpPr>
          <p:spPr>
            <a:xfrm>
              <a:off x="11167509" y="1195601"/>
              <a:ext cx="0" cy="3560342"/>
            </a:xfrm>
            <a:prstGeom prst="line">
              <a:avLst/>
            </a:prstGeom>
            <a:ln w="12700">
              <a:solidFill>
                <a:srgbClr val="D9D9D9"/>
              </a:solidFill>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E2A135DD-B4A1-4E37-85E6-5B4156D313F0}"/>
                </a:ext>
              </a:extLst>
            </p:cNvPr>
            <p:cNvSpPr txBox="1"/>
            <p:nvPr/>
          </p:nvSpPr>
          <p:spPr>
            <a:xfrm>
              <a:off x="11247136" y="1062775"/>
              <a:ext cx="229715" cy="228316"/>
            </a:xfrm>
            <a:prstGeom prst="rect">
              <a:avLst/>
            </a:prstGeom>
            <a:noFill/>
          </p:spPr>
          <p:txBody>
            <a:bodyPr wrap="none" rtlCol="0">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GB" sz="1100" b="0" i="0" u="none" strike="noStrike" kern="1200" cap="none" spc="0" normalizeH="0" baseline="0" noProof="0" dirty="0">
                  <a:ln>
                    <a:noFill/>
                  </a:ln>
                  <a:solidFill>
                    <a:srgbClr val="595959"/>
                  </a:solidFill>
                  <a:effectLst/>
                  <a:uLnTx/>
                  <a:uFillTx/>
                  <a:latin typeface="Arial" panose="020B0604020202020204" pitchFamily="34" charset="0"/>
                  <a:cs typeface="Arial" panose="020B0604020202020204" pitchFamily="34" charset="0"/>
                </a:rPr>
                <a:t>1</a:t>
              </a:r>
            </a:p>
          </p:txBody>
        </p:sp>
        <p:cxnSp>
          <p:nvCxnSpPr>
            <p:cNvPr id="51" name="Straight Connector 50">
              <a:extLst>
                <a:ext uri="{FF2B5EF4-FFF2-40B4-BE49-F238E27FC236}">
                  <a16:creationId xmlns:a16="http://schemas.microsoft.com/office/drawing/2014/main" id="{C9A23BE5-DB33-47FF-8C97-62628F6FAA4C}"/>
                </a:ext>
              </a:extLst>
            </p:cNvPr>
            <p:cNvCxnSpPr/>
            <p:nvPr/>
          </p:nvCxnSpPr>
          <p:spPr>
            <a:xfrm flipH="1">
              <a:off x="11160996" y="1190280"/>
              <a:ext cx="61932" cy="0"/>
            </a:xfrm>
            <a:prstGeom prst="line">
              <a:avLst/>
            </a:prstGeom>
            <a:ln w="12700">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3A11804-AAE2-4161-947B-6647693770AD}"/>
                </a:ext>
              </a:extLst>
            </p:cNvPr>
            <p:cNvCxnSpPr/>
            <p:nvPr/>
          </p:nvCxnSpPr>
          <p:spPr>
            <a:xfrm flipH="1">
              <a:off x="11160996" y="3328737"/>
              <a:ext cx="61932" cy="0"/>
            </a:xfrm>
            <a:prstGeom prst="line">
              <a:avLst/>
            </a:prstGeom>
            <a:ln w="12700">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CB036BF9-5836-4AE7-A3E0-9A218171015F}"/>
                </a:ext>
              </a:extLst>
            </p:cNvPr>
            <p:cNvCxnSpPr/>
            <p:nvPr/>
          </p:nvCxnSpPr>
          <p:spPr>
            <a:xfrm flipH="1">
              <a:off x="11160996" y="4038619"/>
              <a:ext cx="61932" cy="0"/>
            </a:xfrm>
            <a:prstGeom prst="line">
              <a:avLst/>
            </a:prstGeom>
            <a:ln w="12700">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98832DB6-D2F0-413A-B0F3-57F368BF42C0}"/>
                </a:ext>
              </a:extLst>
            </p:cNvPr>
            <p:cNvCxnSpPr/>
            <p:nvPr/>
          </p:nvCxnSpPr>
          <p:spPr>
            <a:xfrm flipH="1">
              <a:off x="11160996" y="1898947"/>
              <a:ext cx="61932" cy="0"/>
            </a:xfrm>
            <a:prstGeom prst="line">
              <a:avLst/>
            </a:prstGeom>
            <a:ln w="12700">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E4B3EDD6-FDEC-4147-90AC-67557336E69E}"/>
                </a:ext>
              </a:extLst>
            </p:cNvPr>
            <p:cNvCxnSpPr/>
            <p:nvPr/>
          </p:nvCxnSpPr>
          <p:spPr>
            <a:xfrm flipH="1">
              <a:off x="11160996" y="4752299"/>
              <a:ext cx="61932" cy="0"/>
            </a:xfrm>
            <a:prstGeom prst="line">
              <a:avLst/>
            </a:prstGeom>
            <a:ln w="12700">
              <a:solidFill>
                <a:srgbClr val="D9D9D9"/>
              </a:solidFil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372831A0-1BD8-47D6-93AC-CD4E6FDC3098}"/>
                </a:ext>
              </a:extLst>
            </p:cNvPr>
            <p:cNvSpPr txBox="1"/>
            <p:nvPr/>
          </p:nvSpPr>
          <p:spPr>
            <a:xfrm>
              <a:off x="11247136" y="1779961"/>
              <a:ext cx="331841" cy="228316"/>
            </a:xfrm>
            <a:prstGeom prst="rect">
              <a:avLst/>
            </a:prstGeom>
            <a:noFill/>
          </p:spPr>
          <p:txBody>
            <a:bodyPr wrap="none" rtlCol="0">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GB" sz="1100" b="0" i="0" u="none" strike="noStrike" kern="1200" cap="none" spc="0" normalizeH="0" baseline="0" noProof="0" dirty="0">
                  <a:ln>
                    <a:noFill/>
                  </a:ln>
                  <a:solidFill>
                    <a:srgbClr val="595959"/>
                  </a:solidFill>
                  <a:effectLst/>
                  <a:uLnTx/>
                  <a:uFillTx/>
                  <a:latin typeface="Arial" panose="020B0604020202020204" pitchFamily="34" charset="0"/>
                  <a:cs typeface="Arial" panose="020B0604020202020204" pitchFamily="34" charset="0"/>
                </a:rPr>
                <a:t>0.8</a:t>
              </a:r>
            </a:p>
          </p:txBody>
        </p:sp>
        <p:sp>
          <p:nvSpPr>
            <p:cNvPr id="58" name="TextBox 57">
              <a:extLst>
                <a:ext uri="{FF2B5EF4-FFF2-40B4-BE49-F238E27FC236}">
                  <a16:creationId xmlns:a16="http://schemas.microsoft.com/office/drawing/2014/main" id="{181E8244-E631-4B8C-B573-7B2B11741DED}"/>
                </a:ext>
              </a:extLst>
            </p:cNvPr>
            <p:cNvSpPr txBox="1"/>
            <p:nvPr/>
          </p:nvSpPr>
          <p:spPr>
            <a:xfrm>
              <a:off x="11247136" y="2497147"/>
              <a:ext cx="331841" cy="228316"/>
            </a:xfrm>
            <a:prstGeom prst="rect">
              <a:avLst/>
            </a:prstGeom>
            <a:noFill/>
          </p:spPr>
          <p:txBody>
            <a:bodyPr wrap="none" rtlCol="0">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GB" sz="1100" b="0" i="0" u="none" strike="noStrike" kern="1200" cap="none" spc="0" normalizeH="0" baseline="0" noProof="0" dirty="0">
                  <a:ln>
                    <a:noFill/>
                  </a:ln>
                  <a:solidFill>
                    <a:srgbClr val="595959"/>
                  </a:solidFill>
                  <a:effectLst/>
                  <a:uLnTx/>
                  <a:uFillTx/>
                  <a:latin typeface="Arial" panose="020B0604020202020204" pitchFamily="34" charset="0"/>
                  <a:cs typeface="Arial" panose="020B0604020202020204" pitchFamily="34" charset="0"/>
                </a:rPr>
                <a:t>0.6</a:t>
              </a:r>
            </a:p>
          </p:txBody>
        </p:sp>
        <p:sp>
          <p:nvSpPr>
            <p:cNvPr id="59" name="TextBox 58">
              <a:extLst>
                <a:ext uri="{FF2B5EF4-FFF2-40B4-BE49-F238E27FC236}">
                  <a16:creationId xmlns:a16="http://schemas.microsoft.com/office/drawing/2014/main" id="{58DF3689-D203-4774-A771-6EDF45A0598F}"/>
                </a:ext>
              </a:extLst>
            </p:cNvPr>
            <p:cNvSpPr txBox="1"/>
            <p:nvPr/>
          </p:nvSpPr>
          <p:spPr>
            <a:xfrm>
              <a:off x="11247136" y="3214333"/>
              <a:ext cx="331841" cy="228316"/>
            </a:xfrm>
            <a:prstGeom prst="rect">
              <a:avLst/>
            </a:prstGeom>
            <a:noFill/>
          </p:spPr>
          <p:txBody>
            <a:bodyPr wrap="none" rtlCol="0">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GB" sz="1100" b="0" i="0" u="none" strike="noStrike" kern="1200" cap="none" spc="0" normalizeH="0" baseline="0" noProof="0" dirty="0">
                  <a:ln>
                    <a:noFill/>
                  </a:ln>
                  <a:solidFill>
                    <a:srgbClr val="595959"/>
                  </a:solidFill>
                  <a:effectLst/>
                  <a:uLnTx/>
                  <a:uFillTx/>
                  <a:latin typeface="Arial" panose="020B0604020202020204" pitchFamily="34" charset="0"/>
                  <a:cs typeface="Arial" panose="020B0604020202020204" pitchFamily="34" charset="0"/>
                </a:rPr>
                <a:t>0.4</a:t>
              </a:r>
            </a:p>
          </p:txBody>
        </p:sp>
        <p:sp>
          <p:nvSpPr>
            <p:cNvPr id="60" name="TextBox 59">
              <a:extLst>
                <a:ext uri="{FF2B5EF4-FFF2-40B4-BE49-F238E27FC236}">
                  <a16:creationId xmlns:a16="http://schemas.microsoft.com/office/drawing/2014/main" id="{E2133D86-B5C8-4CA6-B2B3-F37A53CB1060}"/>
                </a:ext>
              </a:extLst>
            </p:cNvPr>
            <p:cNvSpPr txBox="1"/>
            <p:nvPr/>
          </p:nvSpPr>
          <p:spPr>
            <a:xfrm>
              <a:off x="11247136" y="3931519"/>
              <a:ext cx="331841" cy="228316"/>
            </a:xfrm>
            <a:prstGeom prst="rect">
              <a:avLst/>
            </a:prstGeom>
            <a:noFill/>
          </p:spPr>
          <p:txBody>
            <a:bodyPr wrap="none" rtlCol="0">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GB" sz="1100" b="0" i="0" u="none" strike="noStrike" kern="1200" cap="none" spc="0" normalizeH="0" baseline="0" noProof="0" dirty="0">
                  <a:ln>
                    <a:noFill/>
                  </a:ln>
                  <a:solidFill>
                    <a:srgbClr val="595959"/>
                  </a:solidFill>
                  <a:effectLst/>
                  <a:uLnTx/>
                  <a:uFillTx/>
                  <a:latin typeface="Arial" panose="020B0604020202020204" pitchFamily="34" charset="0"/>
                  <a:cs typeface="Arial" panose="020B0604020202020204" pitchFamily="34" charset="0"/>
                </a:rPr>
                <a:t>0.2</a:t>
              </a:r>
            </a:p>
          </p:txBody>
        </p:sp>
        <p:sp>
          <p:nvSpPr>
            <p:cNvPr id="61" name="TextBox 60">
              <a:extLst>
                <a:ext uri="{FF2B5EF4-FFF2-40B4-BE49-F238E27FC236}">
                  <a16:creationId xmlns:a16="http://schemas.microsoft.com/office/drawing/2014/main" id="{0CB85ADC-2D6D-45C3-BA4E-A94F986AB229}"/>
                </a:ext>
              </a:extLst>
            </p:cNvPr>
            <p:cNvSpPr txBox="1"/>
            <p:nvPr/>
          </p:nvSpPr>
          <p:spPr>
            <a:xfrm>
              <a:off x="11247136" y="4648705"/>
              <a:ext cx="229715" cy="228316"/>
            </a:xfrm>
            <a:prstGeom prst="rect">
              <a:avLst/>
            </a:prstGeom>
            <a:noFill/>
          </p:spPr>
          <p:txBody>
            <a:bodyPr wrap="none" rtlCol="0">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GB" sz="1100" b="0" i="0" u="none" strike="noStrike" kern="1200" cap="none" spc="0" normalizeH="0" baseline="0" noProof="0" dirty="0">
                  <a:ln>
                    <a:noFill/>
                  </a:ln>
                  <a:solidFill>
                    <a:srgbClr val="595959"/>
                  </a:solidFill>
                  <a:effectLst/>
                  <a:uLnTx/>
                  <a:uFillTx/>
                  <a:latin typeface="Arial" panose="020B0604020202020204" pitchFamily="34" charset="0"/>
                  <a:cs typeface="Arial" panose="020B0604020202020204" pitchFamily="34" charset="0"/>
                </a:rPr>
                <a:t>0</a:t>
              </a:r>
            </a:p>
          </p:txBody>
        </p:sp>
        <p:sp>
          <p:nvSpPr>
            <p:cNvPr id="63" name="TextBox 62">
              <a:extLst>
                <a:ext uri="{FF2B5EF4-FFF2-40B4-BE49-F238E27FC236}">
                  <a16:creationId xmlns:a16="http://schemas.microsoft.com/office/drawing/2014/main" id="{48BE2737-54B4-494E-ABD7-5C10399A613B}"/>
                </a:ext>
              </a:extLst>
            </p:cNvPr>
            <p:cNvSpPr txBox="1"/>
            <p:nvPr/>
          </p:nvSpPr>
          <p:spPr>
            <a:xfrm rot="16200000">
              <a:off x="10431176" y="2887334"/>
              <a:ext cx="1206212" cy="228316"/>
            </a:xfrm>
            <a:prstGeom prst="rect">
              <a:avLst/>
            </a:prstGeom>
            <a:noFill/>
          </p:spPr>
          <p:txBody>
            <a:bodyPr wrap="none" rtlCol="0">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GB" sz="1100" b="0" i="0" u="none" strike="noStrike" kern="1200" cap="none" spc="0" normalizeH="0" baseline="0" noProof="0" dirty="0">
                  <a:ln>
                    <a:noFill/>
                  </a:ln>
                  <a:solidFill>
                    <a:srgbClr val="595959"/>
                  </a:solidFill>
                  <a:effectLst/>
                  <a:uLnTx/>
                  <a:uFillTx/>
                  <a:latin typeface="Arial" panose="020B0604020202020204" pitchFamily="34" charset="0"/>
                  <a:cs typeface="Arial" panose="020B0604020202020204" pitchFamily="34" charset="0"/>
                </a:rPr>
                <a:t>Incidence rate ratio</a:t>
              </a:r>
            </a:p>
          </p:txBody>
        </p:sp>
        <p:sp>
          <p:nvSpPr>
            <p:cNvPr id="64" name="TextBox 63">
              <a:extLst>
                <a:ext uri="{FF2B5EF4-FFF2-40B4-BE49-F238E27FC236}">
                  <a16:creationId xmlns:a16="http://schemas.microsoft.com/office/drawing/2014/main" id="{29DDDEA1-2151-4921-8EB3-E302D0D89BD0}"/>
                </a:ext>
              </a:extLst>
            </p:cNvPr>
            <p:cNvSpPr txBox="1"/>
            <p:nvPr/>
          </p:nvSpPr>
          <p:spPr>
            <a:xfrm>
              <a:off x="5972631" y="1833394"/>
              <a:ext cx="1151652" cy="228316"/>
            </a:xfrm>
            <a:prstGeom prst="rect">
              <a:avLst/>
            </a:prstGeom>
            <a:noFill/>
          </p:spPr>
          <p:txBody>
            <a:bodyPr wrap="none" rtlCol="0">
              <a:spAutoFit/>
            </a:bodyPr>
            <a:lstStyle/>
            <a:p>
              <a:pPr marL="0" marR="0" lvl="0" indent="0" algn="r" defTabSz="457200" rtl="0" eaLnBrk="0" fontAlgn="base" latinLnBrk="0" hangingPunct="0">
                <a:lnSpc>
                  <a:spcPct val="100000"/>
                </a:lnSpc>
                <a:spcBef>
                  <a:spcPct val="0"/>
                </a:spcBef>
                <a:spcAft>
                  <a:spcPct val="0"/>
                </a:spcAft>
                <a:buClrTx/>
                <a:buSzTx/>
                <a:buFontTx/>
                <a:buNone/>
                <a:tabLst/>
                <a:defRPr/>
              </a:pPr>
              <a:r>
                <a:rPr kumimoji="0" lang="en-GB" sz="1100" b="0" i="0" u="none" strike="noStrike" kern="1200" cap="none" spc="0" normalizeH="0" baseline="0" noProof="0" dirty="0">
                  <a:ln>
                    <a:noFill/>
                  </a:ln>
                  <a:solidFill>
                    <a:srgbClr val="595959"/>
                  </a:solidFill>
                  <a:effectLst/>
                  <a:uLnTx/>
                  <a:uFillTx/>
                  <a:latin typeface="Arial" panose="020B0604020202020204" pitchFamily="34" charset="0"/>
                  <a:cs typeface="Arial" panose="020B0604020202020204" pitchFamily="34" charset="0"/>
                </a:rPr>
                <a:t>Only oral vs. none</a:t>
              </a:r>
            </a:p>
          </p:txBody>
        </p:sp>
        <p:sp>
          <p:nvSpPr>
            <p:cNvPr id="65" name="TextBox 64">
              <a:extLst>
                <a:ext uri="{FF2B5EF4-FFF2-40B4-BE49-F238E27FC236}">
                  <a16:creationId xmlns:a16="http://schemas.microsoft.com/office/drawing/2014/main" id="{DF5F10D2-6AB4-49C3-8DBF-9ED4876DBF2F}"/>
                </a:ext>
              </a:extLst>
            </p:cNvPr>
            <p:cNvSpPr txBox="1"/>
            <p:nvPr/>
          </p:nvSpPr>
          <p:spPr>
            <a:xfrm>
              <a:off x="6088748" y="2038442"/>
              <a:ext cx="1035535" cy="228316"/>
            </a:xfrm>
            <a:prstGeom prst="rect">
              <a:avLst/>
            </a:prstGeom>
            <a:noFill/>
          </p:spPr>
          <p:txBody>
            <a:bodyPr wrap="none" rtlCol="0">
              <a:spAutoFit/>
            </a:bodyPr>
            <a:lstStyle/>
            <a:p>
              <a:pPr marL="0" marR="0" lvl="0" indent="0" algn="r" defTabSz="457200" rtl="0" eaLnBrk="0" fontAlgn="base" latinLnBrk="0" hangingPunct="0">
                <a:lnSpc>
                  <a:spcPct val="100000"/>
                </a:lnSpc>
                <a:spcBef>
                  <a:spcPct val="0"/>
                </a:spcBef>
                <a:spcAft>
                  <a:spcPct val="0"/>
                </a:spcAft>
                <a:buClrTx/>
                <a:buSzTx/>
                <a:buFontTx/>
                <a:buNone/>
                <a:tabLst/>
                <a:defRPr/>
              </a:pPr>
              <a:r>
                <a:rPr kumimoji="0" lang="en-GB" sz="1100" b="0" i="0" u="none" strike="noStrike" kern="1200" cap="none" spc="0" normalizeH="0" baseline="0" noProof="0" dirty="0">
                  <a:ln>
                    <a:noFill/>
                  </a:ln>
                  <a:solidFill>
                    <a:srgbClr val="595959"/>
                  </a:solidFill>
                  <a:effectLst/>
                  <a:uLnTx/>
                  <a:uFillTx/>
                  <a:latin typeface="Arial" panose="020B0604020202020204" pitchFamily="34" charset="0"/>
                  <a:cs typeface="Arial" panose="020B0604020202020204" pitchFamily="34" charset="0"/>
                </a:rPr>
                <a:t>LAI vs. only oral</a:t>
              </a:r>
            </a:p>
          </p:txBody>
        </p:sp>
        <p:sp>
          <p:nvSpPr>
            <p:cNvPr id="66" name="TextBox 65">
              <a:extLst>
                <a:ext uri="{FF2B5EF4-FFF2-40B4-BE49-F238E27FC236}">
                  <a16:creationId xmlns:a16="http://schemas.microsoft.com/office/drawing/2014/main" id="{9AEDFE2C-E7D5-429B-99CB-F19A0DD9669D}"/>
                </a:ext>
              </a:extLst>
            </p:cNvPr>
            <p:cNvSpPr txBox="1"/>
            <p:nvPr/>
          </p:nvSpPr>
          <p:spPr>
            <a:xfrm>
              <a:off x="6280410" y="2614791"/>
              <a:ext cx="843872" cy="228316"/>
            </a:xfrm>
            <a:prstGeom prst="rect">
              <a:avLst/>
            </a:prstGeom>
            <a:noFill/>
          </p:spPr>
          <p:txBody>
            <a:bodyPr wrap="none" rtlCol="0">
              <a:spAutoFit/>
            </a:bodyPr>
            <a:lstStyle/>
            <a:p>
              <a:pPr marL="0" marR="0" lvl="0" indent="0" algn="r" defTabSz="457200" rtl="0" eaLnBrk="0" fontAlgn="base" latinLnBrk="0" hangingPunct="0">
                <a:lnSpc>
                  <a:spcPct val="100000"/>
                </a:lnSpc>
                <a:spcBef>
                  <a:spcPct val="0"/>
                </a:spcBef>
                <a:spcAft>
                  <a:spcPct val="0"/>
                </a:spcAft>
                <a:buClrTx/>
                <a:buSzTx/>
                <a:buFontTx/>
                <a:buNone/>
                <a:tabLst/>
                <a:defRPr/>
              </a:pPr>
              <a:r>
                <a:rPr kumimoji="0" lang="en-GB" sz="1100" b="0" i="0" u="none" strike="noStrike" kern="1200" cap="none" spc="0" normalizeH="0" baseline="0" noProof="0" dirty="0">
                  <a:ln>
                    <a:noFill/>
                  </a:ln>
                  <a:solidFill>
                    <a:srgbClr val="595959"/>
                  </a:solidFill>
                  <a:effectLst/>
                  <a:uLnTx/>
                  <a:uFillTx/>
                  <a:latin typeface="Arial" panose="020B0604020202020204" pitchFamily="34" charset="0"/>
                  <a:cs typeface="Arial" panose="020B0604020202020204" pitchFamily="34" charset="0"/>
                </a:rPr>
                <a:t>LAI vs. none</a:t>
              </a:r>
            </a:p>
          </p:txBody>
        </p:sp>
        <p:sp>
          <p:nvSpPr>
            <p:cNvPr id="10" name="Freeform: Shape 9">
              <a:extLst>
                <a:ext uri="{FF2B5EF4-FFF2-40B4-BE49-F238E27FC236}">
                  <a16:creationId xmlns:a16="http://schemas.microsoft.com/office/drawing/2014/main" id="{EA867BBE-4CEC-4FE3-895A-DE5DC23A6E17}"/>
                </a:ext>
              </a:extLst>
            </p:cNvPr>
            <p:cNvSpPr/>
            <p:nvPr/>
          </p:nvSpPr>
          <p:spPr>
            <a:xfrm>
              <a:off x="7091911" y="2110001"/>
              <a:ext cx="3513513" cy="1152698"/>
            </a:xfrm>
            <a:custGeom>
              <a:avLst/>
              <a:gdLst>
                <a:gd name="connsiteX0" fmla="*/ 0 w 3513513"/>
                <a:gd name="connsiteY0" fmla="*/ 0 h 1152698"/>
                <a:gd name="connsiteX1" fmla="*/ 1468582 w 3513513"/>
                <a:gd name="connsiteY1" fmla="*/ 315884 h 1152698"/>
                <a:gd name="connsiteX2" fmla="*/ 2499360 w 3513513"/>
                <a:gd name="connsiteY2" fmla="*/ 653935 h 1152698"/>
                <a:gd name="connsiteX3" fmla="*/ 3513513 w 3513513"/>
                <a:gd name="connsiteY3" fmla="*/ 1152698 h 1152698"/>
              </a:gdLst>
              <a:ahLst/>
              <a:cxnLst>
                <a:cxn ang="0">
                  <a:pos x="connsiteX0" y="connsiteY0"/>
                </a:cxn>
                <a:cxn ang="0">
                  <a:pos x="connsiteX1" y="connsiteY1"/>
                </a:cxn>
                <a:cxn ang="0">
                  <a:pos x="connsiteX2" y="connsiteY2"/>
                </a:cxn>
                <a:cxn ang="0">
                  <a:pos x="connsiteX3" y="connsiteY3"/>
                </a:cxn>
              </a:cxnLst>
              <a:rect l="l" t="t" r="r" b="b"/>
              <a:pathLst>
                <a:path w="3513513" h="1152698">
                  <a:moveTo>
                    <a:pt x="0" y="0"/>
                  </a:moveTo>
                  <a:lnTo>
                    <a:pt x="1468582" y="315884"/>
                  </a:lnTo>
                  <a:lnTo>
                    <a:pt x="2499360" y="653935"/>
                  </a:lnTo>
                  <a:lnTo>
                    <a:pt x="3513513" y="1152698"/>
                  </a:lnTo>
                </a:path>
              </a:pathLst>
            </a:custGeom>
            <a:noFill/>
            <a:ln w="25400" cap="rnd">
              <a:solidFill>
                <a:srgbClr val="595959"/>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11" name="Freeform: Shape 10">
              <a:extLst>
                <a:ext uri="{FF2B5EF4-FFF2-40B4-BE49-F238E27FC236}">
                  <a16:creationId xmlns:a16="http://schemas.microsoft.com/office/drawing/2014/main" id="{1BAEF6CD-7C4A-4F3F-BCF0-1AAF47142F84}"/>
                </a:ext>
              </a:extLst>
            </p:cNvPr>
            <p:cNvSpPr/>
            <p:nvPr/>
          </p:nvSpPr>
          <p:spPr>
            <a:xfrm>
              <a:off x="7097453" y="2015790"/>
              <a:ext cx="3507971" cy="399011"/>
            </a:xfrm>
            <a:custGeom>
              <a:avLst/>
              <a:gdLst>
                <a:gd name="connsiteX0" fmla="*/ 0 w 3507971"/>
                <a:gd name="connsiteY0" fmla="*/ 0 h 399011"/>
                <a:gd name="connsiteX1" fmla="*/ 1352203 w 3507971"/>
                <a:gd name="connsiteY1" fmla="*/ 216131 h 399011"/>
                <a:gd name="connsiteX2" fmla="*/ 2455025 w 3507971"/>
                <a:gd name="connsiteY2" fmla="*/ 399011 h 399011"/>
                <a:gd name="connsiteX3" fmla="*/ 3507971 w 3507971"/>
                <a:gd name="connsiteY3" fmla="*/ 66502 h 399011"/>
              </a:gdLst>
              <a:ahLst/>
              <a:cxnLst>
                <a:cxn ang="0">
                  <a:pos x="connsiteX0" y="connsiteY0"/>
                </a:cxn>
                <a:cxn ang="0">
                  <a:pos x="connsiteX1" y="connsiteY1"/>
                </a:cxn>
                <a:cxn ang="0">
                  <a:pos x="connsiteX2" y="connsiteY2"/>
                </a:cxn>
                <a:cxn ang="0">
                  <a:pos x="connsiteX3" y="connsiteY3"/>
                </a:cxn>
              </a:cxnLst>
              <a:rect l="l" t="t" r="r" b="b"/>
              <a:pathLst>
                <a:path w="3507971" h="399011">
                  <a:moveTo>
                    <a:pt x="0" y="0"/>
                  </a:moveTo>
                  <a:lnTo>
                    <a:pt x="1352203" y="216131"/>
                  </a:lnTo>
                  <a:lnTo>
                    <a:pt x="2455025" y="399011"/>
                  </a:lnTo>
                  <a:lnTo>
                    <a:pt x="3507971" y="66502"/>
                  </a:lnTo>
                </a:path>
              </a:pathLst>
            </a:custGeom>
            <a:noFill/>
            <a:ln w="25400" cap="rnd">
              <a:solidFill>
                <a:srgbClr val="595959"/>
              </a:solidFill>
              <a:prstDash val="sys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25" name="Freeform: Shape 24">
              <a:extLst>
                <a:ext uri="{FF2B5EF4-FFF2-40B4-BE49-F238E27FC236}">
                  <a16:creationId xmlns:a16="http://schemas.microsoft.com/office/drawing/2014/main" id="{31E1DF27-A390-42B4-BBF8-9BE048F5423B}"/>
                </a:ext>
              </a:extLst>
            </p:cNvPr>
            <p:cNvSpPr/>
            <p:nvPr/>
          </p:nvSpPr>
          <p:spPr>
            <a:xfrm>
              <a:off x="7102995" y="2697434"/>
              <a:ext cx="3458094" cy="942109"/>
            </a:xfrm>
            <a:custGeom>
              <a:avLst/>
              <a:gdLst>
                <a:gd name="connsiteX0" fmla="*/ 0 w 3458094"/>
                <a:gd name="connsiteY0" fmla="*/ 0 h 942109"/>
                <a:gd name="connsiteX1" fmla="*/ 2394065 w 3458094"/>
                <a:gd name="connsiteY1" fmla="*/ 714894 h 942109"/>
                <a:gd name="connsiteX2" fmla="*/ 3458094 w 3458094"/>
                <a:gd name="connsiteY2" fmla="*/ 942109 h 942109"/>
              </a:gdLst>
              <a:ahLst/>
              <a:cxnLst>
                <a:cxn ang="0">
                  <a:pos x="connsiteX0" y="connsiteY0"/>
                </a:cxn>
                <a:cxn ang="0">
                  <a:pos x="connsiteX1" y="connsiteY1"/>
                </a:cxn>
                <a:cxn ang="0">
                  <a:pos x="connsiteX2" y="connsiteY2"/>
                </a:cxn>
              </a:cxnLst>
              <a:rect l="l" t="t" r="r" b="b"/>
              <a:pathLst>
                <a:path w="3458094" h="942109">
                  <a:moveTo>
                    <a:pt x="0" y="0"/>
                  </a:moveTo>
                  <a:lnTo>
                    <a:pt x="2394065" y="714894"/>
                  </a:lnTo>
                  <a:lnTo>
                    <a:pt x="3458094" y="942109"/>
                  </a:lnTo>
                </a:path>
              </a:pathLst>
            </a:custGeom>
            <a:noFill/>
            <a:ln w="25400" cap="rnd">
              <a:solidFill>
                <a:srgbClr val="595959"/>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61FDB36-FFC1-4D50-BABD-E3F1DB5576CF}"/>
              </a:ext>
            </a:extLst>
          </p:cNvPr>
          <p:cNvPicPr>
            <a:picLocks noChangeAspect="1"/>
          </p:cNvPicPr>
          <p:nvPr/>
        </p:nvPicPr>
        <p:blipFill>
          <a:blip r:embed="rId3"/>
          <a:stretch>
            <a:fillRect/>
          </a:stretch>
        </p:blipFill>
        <p:spPr>
          <a:xfrm>
            <a:off x="1804671" y="1384300"/>
            <a:ext cx="8582657" cy="4848251"/>
          </a:xfrm>
          <a:prstGeom prst="rect">
            <a:avLst/>
          </a:prstGeom>
        </p:spPr>
      </p:pic>
      <p:sp>
        <p:nvSpPr>
          <p:cNvPr id="2" name="Title 1">
            <a:extLst>
              <a:ext uri="{FF2B5EF4-FFF2-40B4-BE49-F238E27FC236}">
                <a16:creationId xmlns:a16="http://schemas.microsoft.com/office/drawing/2014/main" id="{8FB461E6-D32C-4A29-9DBB-5BA4FDDF813F}"/>
              </a:ext>
            </a:extLst>
          </p:cNvPr>
          <p:cNvSpPr>
            <a:spLocks noGrp="1"/>
          </p:cNvSpPr>
          <p:nvPr>
            <p:ph type="title"/>
          </p:nvPr>
        </p:nvSpPr>
        <p:spPr>
          <a:xfrm>
            <a:off x="609600" y="199505"/>
            <a:ext cx="10744200" cy="1185577"/>
          </a:xfrm>
        </p:spPr>
        <p:txBody>
          <a:bodyPr anchor="t">
            <a:normAutofit/>
          </a:bodyPr>
          <a:lstStyle/>
          <a:p>
            <a:r>
              <a:rPr lang="en-US" altLang="en-US" dirty="0"/>
              <a:t>Meta-Analysis: LAI APs Are Associated with Lower Risks of Hospitalization or Relapse Versus Oral APs</a:t>
            </a:r>
            <a:endParaRPr lang="en-US" dirty="0"/>
          </a:p>
        </p:txBody>
      </p:sp>
      <p:sp>
        <p:nvSpPr>
          <p:cNvPr id="6" name="Footer Placeholder 5">
            <a:extLst>
              <a:ext uri="{FF2B5EF4-FFF2-40B4-BE49-F238E27FC236}">
                <a16:creationId xmlns:a16="http://schemas.microsoft.com/office/drawing/2014/main" id="{2841AD48-B375-ED04-A239-731588D6FC57}"/>
              </a:ext>
            </a:extLst>
          </p:cNvPr>
          <p:cNvSpPr>
            <a:spLocks noGrp="1"/>
          </p:cNvSpPr>
          <p:nvPr>
            <p:ph type="ftr" sz="quarter" idx="3"/>
          </p:nvPr>
        </p:nvSpPr>
        <p:spPr/>
        <p:txBody>
          <a:bodyPr/>
          <a:lstStyle/>
          <a:p>
            <a:r>
              <a:rPr lang="en-US" dirty="0"/>
              <a:t>AP, antipsychotic; CI, confidence interval; NNTB, number needed to treat for additional beneficial outcome; RCT, randomized controlled trial.</a:t>
            </a:r>
            <a:br>
              <a:rPr lang="en-US" dirty="0"/>
            </a:br>
            <a:r>
              <a:rPr lang="en-US" dirty="0" err="1"/>
              <a:t>Kishimoto</a:t>
            </a:r>
            <a:r>
              <a:rPr lang="en-US" dirty="0"/>
              <a:t> T, et al. </a:t>
            </a:r>
            <a:r>
              <a:rPr lang="en-US" i="1" dirty="0"/>
              <a:t>Lancet Psychiatry</a:t>
            </a:r>
            <a:r>
              <a:rPr lang="en-US" dirty="0"/>
              <a:t>. 2021;8(5):387-404.</a:t>
            </a:r>
          </a:p>
        </p:txBody>
      </p:sp>
    </p:spTree>
    <p:extLst>
      <p:ext uri="{BB962C8B-B14F-4D97-AF65-F5344CB8AC3E}">
        <p14:creationId xmlns:p14="http://schemas.microsoft.com/office/powerpoint/2010/main" val="1709631129"/>
      </p:ext>
    </p:extLst>
  </p:cSld>
  <p:clrMapOvr>
    <a:masterClrMapping/>
  </p:clrMapOvr>
</p:sld>
</file>

<file path=ppt/theme/theme1.xml><?xml version="1.0" encoding="utf-8"?>
<a:theme xmlns:a="http://schemas.openxmlformats.org/drawingml/2006/main" name="Psychiatry-2023-NewTheme">
  <a:themeElements>
    <a:clrScheme name="NeuroPsych23">
      <a:dk1>
        <a:srgbClr val="3F3F3F"/>
      </a:dk1>
      <a:lt1>
        <a:srgbClr val="FFFFFF"/>
      </a:lt1>
      <a:dk2>
        <a:srgbClr val="5E5E5E"/>
      </a:dk2>
      <a:lt2>
        <a:srgbClr val="FFFFFF"/>
      </a:lt2>
      <a:accent1>
        <a:srgbClr val="2B407E"/>
      </a:accent1>
      <a:accent2>
        <a:srgbClr val="A84657"/>
      </a:accent2>
      <a:accent3>
        <a:srgbClr val="98E9ED"/>
      </a:accent3>
      <a:accent4>
        <a:srgbClr val="8589A7"/>
      </a:accent4>
      <a:accent5>
        <a:srgbClr val="642C50"/>
      </a:accent5>
      <a:accent6>
        <a:srgbClr val="1D224C"/>
      </a:accent6>
      <a:hlink>
        <a:srgbClr val="3500FF"/>
      </a:hlink>
      <a:folHlink>
        <a:srgbClr val="9C266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sychiatry-2023-NewTheme" id="{53ADE1DE-A503-2344-AF83-58F230C1DEAB}" vid="{0FEBCB89-32B7-0C4C-A8F7-3ACC3E38809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Psychiatry-2023-NewTheme">
  <a:themeElements>
    <a:clrScheme name="NeuroPsych23">
      <a:dk1>
        <a:srgbClr val="3F3F3F"/>
      </a:dk1>
      <a:lt1>
        <a:srgbClr val="FFFFFF"/>
      </a:lt1>
      <a:dk2>
        <a:srgbClr val="5E5E5E"/>
      </a:dk2>
      <a:lt2>
        <a:srgbClr val="FFFFFF"/>
      </a:lt2>
      <a:accent1>
        <a:srgbClr val="2B407E"/>
      </a:accent1>
      <a:accent2>
        <a:srgbClr val="A84657"/>
      </a:accent2>
      <a:accent3>
        <a:srgbClr val="98E9ED"/>
      </a:accent3>
      <a:accent4>
        <a:srgbClr val="8589A7"/>
      </a:accent4>
      <a:accent5>
        <a:srgbClr val="642C50"/>
      </a:accent5>
      <a:accent6>
        <a:srgbClr val="1D224C"/>
      </a:accent6>
      <a:hlink>
        <a:srgbClr val="3500FF"/>
      </a:hlink>
      <a:folHlink>
        <a:srgbClr val="9C266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sychiatry-2023-NewTheme" id="{53ADE1DE-A503-2344-AF83-58F230C1DEAB}" vid="{0FEBCB89-32B7-0C4C-A8F7-3ACC3E38809C}"/>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Psychiatry-2023-NewTheme</Template>
  <TotalTime>139</TotalTime>
  <Words>1559</Words>
  <Application>Microsoft Macintosh PowerPoint</Application>
  <PresentationFormat>Widescreen</PresentationFormat>
  <Paragraphs>226</Paragraphs>
  <Slides>14</Slides>
  <Notes>8</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14</vt:i4>
      </vt:variant>
    </vt:vector>
  </HeadingPairs>
  <TitlesOfParts>
    <vt:vector size="23" baseType="lpstr">
      <vt:lpstr>Arial</vt:lpstr>
      <vt:lpstr>Calibri</vt:lpstr>
      <vt:lpstr>Calibri Light</vt:lpstr>
      <vt:lpstr>Century Gothic</vt:lpstr>
      <vt:lpstr>Times New Roman</vt:lpstr>
      <vt:lpstr>Trebuchet MS</vt:lpstr>
      <vt:lpstr>Psychiatry-2023-NewTheme</vt:lpstr>
      <vt:lpstr>Office Theme</vt:lpstr>
      <vt:lpstr>1_Psychiatry-2023-NewTheme</vt:lpstr>
      <vt:lpstr>Who’s on First: Accurate Recognition of Schizophrenia Candidates That Would Benefit From LAI Antipsychotic Therapy</vt:lpstr>
      <vt:lpstr>PowerPoint Presentation</vt:lpstr>
      <vt:lpstr>Disclaimer</vt:lpstr>
      <vt:lpstr>How to Choose: Evidence-Based Practice Is  Patient-Centered Care/Therapy!</vt:lpstr>
      <vt:lpstr>What Is the Evidence for LAIs?</vt:lpstr>
      <vt:lpstr>Guidelines Recommend/Suggest LAIs  Beyond Nonadherence</vt:lpstr>
      <vt:lpstr>Guidance on LAI Use in Schizophrenia Treatment Is Essentially Universal</vt:lpstr>
      <vt:lpstr>One Example of Many: LAI Antipsychotics Reduce Readmission Rates</vt:lpstr>
      <vt:lpstr>Meta-Analysis: LAI APs Are Associated with Lower Risks of Hospitalization or Relapse Versus Oral APs</vt:lpstr>
      <vt:lpstr>Real-World Observation: LAIs Lower Risk of Rehospitalization After First Hospitalization for Schizophrenia</vt:lpstr>
      <vt:lpstr>Prospective Clinical Trial: LAIs Improved Survival Time Until Relapse in Early-Phase Treatment</vt:lpstr>
      <vt:lpstr>Expert Consensus Supports a Wider Use  of LAIs in Schizophrenia</vt:lpstr>
      <vt:lpstr>The Principal Obstacle to LAI Antipsychotic Use</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Who’s on First: Accurate Recognition of Schizophrenia Candidates That Would Benefit From LAI Antipsychotic Therapy</dc:title>
  <dc:subject/>
  <dc:creator/>
  <cp:keywords/>
  <dc:description/>
  <cp:lastModifiedBy>Moriah Diethorn</cp:lastModifiedBy>
  <cp:revision>21</cp:revision>
  <dcterms:created xsi:type="dcterms:W3CDTF">2023-11-09T18:18:28Z</dcterms:created>
  <dcterms:modified xsi:type="dcterms:W3CDTF">2023-11-28T14:47:35Z</dcterms:modified>
  <cp:category/>
</cp:coreProperties>
</file>