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21"/>
  </p:notesMasterIdLst>
  <p:sldIdLst>
    <p:sldId id="2464" r:id="rId3"/>
    <p:sldId id="265" r:id="rId4"/>
    <p:sldId id="256" r:id="rId5"/>
    <p:sldId id="362" r:id="rId6"/>
    <p:sldId id="2134960048" r:id="rId7"/>
    <p:sldId id="359" r:id="rId8"/>
    <p:sldId id="2310" r:id="rId9"/>
    <p:sldId id="257" r:id="rId10"/>
    <p:sldId id="366" r:id="rId11"/>
    <p:sldId id="425" r:id="rId12"/>
    <p:sldId id="2544" r:id="rId13"/>
    <p:sldId id="2147327214" r:id="rId14"/>
    <p:sldId id="2461" r:id="rId15"/>
    <p:sldId id="5408" r:id="rId16"/>
    <p:sldId id="5435" r:id="rId17"/>
    <p:sldId id="5436" r:id="rId18"/>
    <p:sldId id="2147327230"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23"/>
    <p:restoredTop sz="96327"/>
  </p:normalViewPr>
  <p:slideViewPr>
    <p:cSldViewPr snapToGrid="0">
      <p:cViewPr varScale="1">
        <p:scale>
          <a:sx n="124" d="100"/>
          <a:sy n="124"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20F95-117E-AB4D-8148-0AB873D1B190}"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0F42B-177A-A749-94AC-3B698A5F901C}" type="slidenum">
              <a:rPr lang="en-US" smtClean="0"/>
              <a:t>‹#›</a:t>
            </a:fld>
            <a:endParaRPr lang="en-US"/>
          </a:p>
        </p:txBody>
      </p:sp>
    </p:spTree>
    <p:extLst>
      <p:ext uri="{BB962C8B-B14F-4D97-AF65-F5344CB8AC3E}">
        <p14:creationId xmlns:p14="http://schemas.microsoft.com/office/powerpoint/2010/main" val="55919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Slide Image Placeholder 1">
            <a:extLst>
              <a:ext uri="{FF2B5EF4-FFF2-40B4-BE49-F238E27FC236}">
                <a16:creationId xmlns:a16="http://schemas.microsoft.com/office/drawing/2014/main" id="{E159B367-F515-4D1E-A4DA-CFF512B05F83}"/>
              </a:ext>
            </a:extLst>
          </p:cNvPr>
          <p:cNvSpPr>
            <a:spLocks noGrp="1" noRot="1" noChangeAspect="1" noChangeArrowheads="1" noTextEdit="1"/>
          </p:cNvSpPr>
          <p:nvPr>
            <p:ph type="sldImg"/>
          </p:nvPr>
        </p:nvSpPr>
        <p:spPr>
          <a:ln/>
        </p:spPr>
      </p:sp>
      <p:sp>
        <p:nvSpPr>
          <p:cNvPr id="698371" name="Notes Placeholder 2">
            <a:extLst>
              <a:ext uri="{FF2B5EF4-FFF2-40B4-BE49-F238E27FC236}">
                <a16:creationId xmlns:a16="http://schemas.microsoft.com/office/drawing/2014/main" id="{358FADC6-2C80-4360-9D12-CA1118317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98372" name="Slide Number Placeholder 3">
            <a:extLst>
              <a:ext uri="{FF2B5EF4-FFF2-40B4-BE49-F238E27FC236}">
                <a16:creationId xmlns:a16="http://schemas.microsoft.com/office/drawing/2014/main" id="{F79647CB-2862-4FB9-9CA0-27A54CFAA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AAC31B-A63B-4560-8FD2-FDCC1FF84477}" type="slidenum">
              <a:rPr lang="en-US" altLang="en-US" smtClean="0">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36575"/>
            <a:ext cx="6400800" cy="3600450"/>
          </a:xfrm>
        </p:spPr>
      </p:sp>
      <p:sp>
        <p:nvSpPr>
          <p:cNvPr id="3" name="Notes Placeholder 2"/>
          <p:cNvSpPr>
            <a:spLocks noGrp="1"/>
          </p:cNvSpPr>
          <p:nvPr>
            <p:ph type="body" idx="1"/>
          </p:nvPr>
        </p:nvSpPr>
        <p:spPr>
          <a:xfrm>
            <a:off x="607071" y="4376681"/>
            <a:ext cx="5917610" cy="5040630"/>
          </a:xfrm>
        </p:spPr>
        <p:txBody>
          <a:bodyPr/>
          <a:lstStyle/>
          <a:p>
            <a:endParaRPr lang="en-US" sz="60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2B6BE92-906C-4D73-88F7-5741DB9A43F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31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21AB165A-7975-4F60-B5DA-B80CCDE0F7D4}"/>
              </a:ext>
            </a:extLst>
          </p:cNvPr>
          <p:cNvSpPr>
            <a:spLocks noGrp="1" noRot="1" noChangeAspect="1" noChangeArrowheads="1" noTextEdit="1"/>
          </p:cNvSpPr>
          <p:nvPr>
            <p:ph type="sldImg"/>
          </p:nvPr>
        </p:nvSpPr>
        <p:spPr>
          <a:ln/>
        </p:spPr>
      </p:sp>
      <p:sp>
        <p:nvSpPr>
          <p:cNvPr id="267267" name="Notes Placeholder 2">
            <a:extLst>
              <a:ext uri="{FF2B5EF4-FFF2-40B4-BE49-F238E27FC236}">
                <a16:creationId xmlns:a16="http://schemas.microsoft.com/office/drawing/2014/main" id="{D0F1A61F-83D4-4624-849E-38892D0E84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1" charset="-128"/>
            </a:endParaRPr>
          </a:p>
        </p:txBody>
      </p:sp>
      <p:sp>
        <p:nvSpPr>
          <p:cNvPr id="267268" name="Slide Number Placeholder 3">
            <a:extLst>
              <a:ext uri="{FF2B5EF4-FFF2-40B4-BE49-F238E27FC236}">
                <a16:creationId xmlns:a16="http://schemas.microsoft.com/office/drawing/2014/main" id="{8CA02B60-2A8D-436D-87BF-A9E0D0CC0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CA81FA94-FB41-4AF6-961C-C96479A9241B}" type="slidenum">
              <a:rPr kumimoji="0" lang="en-US" altLang="en-US" sz="1300" b="0" i="0" u="none" strike="noStrike" kern="1200" cap="none" spc="0" normalizeH="0" baseline="0" noProof="0" smtClean="0">
                <a:ln>
                  <a:noFill/>
                </a:ln>
                <a:solidFill>
                  <a:srgbClr val="000000"/>
                </a:solidFill>
                <a:effectLst/>
                <a:uLnTx/>
                <a:uFillTx/>
                <a:latin typeface="Calibri"/>
                <a:ea typeface="ヒラギノ角ゴ Pro W3" pitchFamily="1" charset="-128"/>
                <a:cs typeface="+mn-cs"/>
              </a:rPr>
              <a:pPr marL="0" marR="0" lvl="0" indent="0" algn="r" defTabSz="914266" rtl="0" eaLnBrk="1" fontAlgn="auto" latinLnBrk="0" hangingPunct="1">
                <a:lnSpc>
                  <a:spcPct val="100000"/>
                </a:lnSpc>
                <a:spcBef>
                  <a:spcPts val="0"/>
                </a:spcBef>
                <a:spcAft>
                  <a:spcPts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Calibri"/>
              <a:ea typeface="ヒラギノ角ゴ Pro W3" pitchFamily="1"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noFill/>
          <a:ln/>
        </p:spPr>
        <p:txBody>
          <a:bodyPr/>
          <a:lstStyle/>
          <a:p>
            <a:pPr eaLnBrk="1" hangingPunct="1">
              <a:spcBef>
                <a:spcPct val="0"/>
              </a:spcBef>
            </a:pPr>
            <a:endParaRPr lang="en-US">
              <a:ea typeface="MS PGothic" pitchFamily="34" charset="-128"/>
            </a:endParaRPr>
          </a:p>
        </p:txBody>
      </p:sp>
      <p:sp>
        <p:nvSpPr>
          <p:cNvPr id="28676" name="Slide Number Placeholder 3"/>
          <p:cNvSpPr>
            <a:spLocks noGrp="1"/>
          </p:cNvSpPr>
          <p:nvPr>
            <p:ph type="sldNum" sz="quarter" idx="5"/>
          </p:nvPr>
        </p:nvSpPr>
        <p:spPr>
          <a:noFill/>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C5CC1899-5E1D-4E18-8A38-D14DC1E720E0}"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64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noFill/>
          <a:ln/>
        </p:spPr>
        <p:txBody>
          <a:bodyPr/>
          <a:lstStyle/>
          <a:p>
            <a:pPr eaLnBrk="1" hangingPunct="1">
              <a:spcBef>
                <a:spcPct val="0"/>
              </a:spcBef>
            </a:pPr>
            <a:endParaRPr lang="en-US">
              <a:ea typeface="MS PGothic" pitchFamily="34" charset="-128"/>
            </a:endParaRPr>
          </a:p>
        </p:txBody>
      </p:sp>
      <p:sp>
        <p:nvSpPr>
          <p:cNvPr id="28676" name="Slide Number Placeholder 3"/>
          <p:cNvSpPr>
            <a:spLocks noGrp="1"/>
          </p:cNvSpPr>
          <p:nvPr>
            <p:ph type="sldNum" sz="quarter" idx="5"/>
          </p:nvPr>
        </p:nvSpPr>
        <p:spPr>
          <a:noFill/>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C5CC1899-5E1D-4E18-8A38-D14DC1E720E0}"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301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ea typeface="MS PGothic" pitchFamily="34" charset="-128"/>
            </a:endParaRPr>
          </a:p>
        </p:txBody>
      </p:sp>
      <p:sp>
        <p:nvSpPr>
          <p:cNvPr id="28676" name="Slide Number Placeholder 3"/>
          <p:cNvSpPr>
            <a:spLocks noGrp="1"/>
          </p:cNvSpPr>
          <p:nvPr>
            <p:ph type="sldNum" sz="quarter" idx="5"/>
          </p:nvPr>
        </p:nvSpPr>
        <p:spPr>
          <a:noFill/>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C5CC1899-5E1D-4E18-8A38-D14DC1E720E0}"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783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457200" y="536575"/>
            <a:ext cx="6400800" cy="3600450"/>
          </a:xfrm>
          <a:noFill/>
          <a:ln>
            <a:solidFill>
              <a:srgbClr val="000000"/>
            </a:solidFill>
            <a:miter lim="800000"/>
            <a:headEnd/>
            <a:tailEnd/>
          </a:ln>
        </p:spPr>
      </p:sp>
      <p:sp>
        <p:nvSpPr>
          <p:cNvPr id="40962" name="Notes Placeholder 2"/>
          <p:cNvSpPr>
            <a:spLocks noGrp="1"/>
          </p:cNvSpPr>
          <p:nvPr>
            <p:ph type="body" idx="1"/>
          </p:nvPr>
        </p:nvSpPr>
        <p:spPr bwMode="auto">
          <a:xfrm>
            <a:off x="544708" y="4378319"/>
            <a:ext cx="6346672" cy="5222882"/>
          </a:xfrm>
          <a:noFill/>
        </p:spPr>
        <p:txBody>
          <a:bodyPr wrap="square" numCol="1" anchor="t" anchorCtr="0" compatLnSpc="1">
            <a:prstTxWarp prst="textNoShape">
              <a:avLst/>
            </a:prstTxWarp>
          </a:bodyPr>
          <a:lstStyle/>
          <a:p>
            <a:pPr>
              <a:spcBef>
                <a:spcPct val="0"/>
              </a:spcBef>
            </a:pPr>
            <a:endParaRPr lang="en-US" sz="800"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266" rtl="0" eaLnBrk="1" fontAlgn="auto" latinLnBrk="0" hangingPunct="1">
              <a:lnSpc>
                <a:spcPct val="100000"/>
              </a:lnSpc>
              <a:spcBef>
                <a:spcPts val="0"/>
              </a:spcBef>
              <a:spcAft>
                <a:spcPts val="0"/>
              </a:spcAft>
              <a:buClrTx/>
              <a:buSzTx/>
              <a:buFontTx/>
              <a:buNone/>
              <a:tabLst/>
              <a:defRPr/>
            </a:pPr>
            <a:fld id="{DAD71EB1-3E00-4756-80DC-2DE59E823EBF}" type="slidenum">
              <a:rPr kumimoji="0" lang="en-US" sz="1300" b="0" i="0" u="none" strike="noStrike" kern="1200" cap="none" spc="0" normalizeH="0" baseline="0" noProof="0">
                <a:ln>
                  <a:noFill/>
                </a:ln>
                <a:solidFill>
                  <a:srgbClr val="000000"/>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9882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xfrm>
            <a:off x="457200" y="720725"/>
            <a:ext cx="6400800" cy="3600450"/>
          </a:xfrm>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800">
                <a:solidFill>
                  <a:srgbClr val="FFFF00"/>
                </a:solidFill>
                <a:latin typeface="Century Schoolbook" pitchFamily="18" charset="0"/>
              </a:defRPr>
            </a:lvl1pPr>
            <a:lvl2pPr marL="742950" indent="-285750" defTabSz="919163">
              <a:defRPr sz="2800">
                <a:solidFill>
                  <a:srgbClr val="FFFF00"/>
                </a:solidFill>
                <a:latin typeface="Century Schoolbook" pitchFamily="18" charset="0"/>
              </a:defRPr>
            </a:lvl2pPr>
            <a:lvl3pPr marL="1143000" indent="-228600" defTabSz="919163">
              <a:defRPr sz="2800">
                <a:solidFill>
                  <a:srgbClr val="FFFF00"/>
                </a:solidFill>
                <a:latin typeface="Century Schoolbook" pitchFamily="18" charset="0"/>
              </a:defRPr>
            </a:lvl3pPr>
            <a:lvl4pPr marL="1600200" indent="-228600" defTabSz="919163">
              <a:defRPr sz="2800">
                <a:solidFill>
                  <a:srgbClr val="FFFF00"/>
                </a:solidFill>
                <a:latin typeface="Century Schoolbook" pitchFamily="18" charset="0"/>
              </a:defRPr>
            </a:lvl4pPr>
            <a:lvl5pPr marL="2057400" indent="-228600" defTabSz="919163">
              <a:defRPr sz="2800">
                <a:solidFill>
                  <a:srgbClr val="FFFF00"/>
                </a:solidFill>
                <a:latin typeface="Century Schoolbook" pitchFamily="18" charset="0"/>
              </a:defRPr>
            </a:lvl5pPr>
            <a:lvl6pPr marL="2514600" indent="-228600" algn="ctr" defTabSz="919163" eaLnBrk="0" fontAlgn="base" hangingPunct="0">
              <a:spcBef>
                <a:spcPct val="0"/>
              </a:spcBef>
              <a:spcAft>
                <a:spcPct val="0"/>
              </a:spcAft>
              <a:defRPr sz="2800">
                <a:solidFill>
                  <a:srgbClr val="FFFF00"/>
                </a:solidFill>
                <a:latin typeface="Century Schoolbook" pitchFamily="18" charset="0"/>
              </a:defRPr>
            </a:lvl6pPr>
            <a:lvl7pPr marL="2971800" indent="-228600" algn="ctr" defTabSz="919163" eaLnBrk="0" fontAlgn="base" hangingPunct="0">
              <a:spcBef>
                <a:spcPct val="0"/>
              </a:spcBef>
              <a:spcAft>
                <a:spcPct val="0"/>
              </a:spcAft>
              <a:defRPr sz="2800">
                <a:solidFill>
                  <a:srgbClr val="FFFF00"/>
                </a:solidFill>
                <a:latin typeface="Century Schoolbook" pitchFamily="18" charset="0"/>
              </a:defRPr>
            </a:lvl7pPr>
            <a:lvl8pPr marL="3429000" indent="-228600" algn="ctr" defTabSz="919163" eaLnBrk="0" fontAlgn="base" hangingPunct="0">
              <a:spcBef>
                <a:spcPct val="0"/>
              </a:spcBef>
              <a:spcAft>
                <a:spcPct val="0"/>
              </a:spcAft>
              <a:defRPr sz="2800">
                <a:solidFill>
                  <a:srgbClr val="FFFF00"/>
                </a:solidFill>
                <a:latin typeface="Century Schoolbook" pitchFamily="18" charset="0"/>
              </a:defRPr>
            </a:lvl8pPr>
            <a:lvl9pPr marL="3886200" indent="-228600" algn="ctr" defTabSz="919163" eaLnBrk="0" fontAlgn="base" hangingPunct="0">
              <a:spcBef>
                <a:spcPct val="0"/>
              </a:spcBef>
              <a:spcAft>
                <a:spcPct val="0"/>
              </a:spcAft>
              <a:defRPr sz="2800">
                <a:solidFill>
                  <a:srgbClr val="FFFF00"/>
                </a:solidFill>
                <a:latin typeface="Century Schoolbook" pitchFamily="18" charset="0"/>
              </a:defRPr>
            </a:lvl9pPr>
          </a:lstStyle>
          <a:p>
            <a:pPr marL="0" marR="0" lvl="0" indent="0" algn="r" defTabSz="919163" rtl="0" eaLnBrk="1" fontAlgn="auto" latinLnBrk="0" hangingPunct="1">
              <a:lnSpc>
                <a:spcPct val="100000"/>
              </a:lnSpc>
              <a:spcBef>
                <a:spcPts val="0"/>
              </a:spcBef>
              <a:spcAft>
                <a:spcPts val="0"/>
              </a:spcAft>
              <a:buClrTx/>
              <a:buSzTx/>
              <a:buFontTx/>
              <a:buNone/>
              <a:tabLst/>
              <a:defRPr/>
            </a:pPr>
            <a:fld id="{353829FC-4F46-46CC-863D-4B651EECE8A1}" type="slidenum">
              <a:rPr kumimoji="0" lang="en-GB" altLang="en-US" sz="1000" b="0" i="0" u="none" strike="noStrike" kern="1200" cap="none" spc="0" normalizeH="0" baseline="0" noProof="0" smtClean="0">
                <a:ln>
                  <a:noFill/>
                </a:ln>
                <a:solidFill>
                  <a:srgbClr val="000000"/>
                </a:solidFill>
                <a:effectLst/>
                <a:uLnTx/>
                <a:uFillTx/>
                <a:latin typeface="Century Schoolbook" pitchFamily="18" charset="0"/>
                <a:ea typeface="+mn-ea"/>
                <a:cs typeface="+mn-cs"/>
              </a:rPr>
              <a:pPr marL="0" marR="0" lvl="0" indent="0" algn="r" defTabSz="919163" rtl="0" eaLnBrk="1" fontAlgn="auto" latinLnBrk="0" hangingPunct="1">
                <a:lnSpc>
                  <a:spcPct val="100000"/>
                </a:lnSpc>
                <a:spcBef>
                  <a:spcPts val="0"/>
                </a:spcBef>
                <a:spcAft>
                  <a:spcPts val="0"/>
                </a:spcAft>
                <a:buClrTx/>
                <a:buSzTx/>
                <a:buFontTx/>
                <a:buNone/>
                <a:tabLst/>
                <a:defRPr/>
              </a:pPr>
              <a:t>5</a:t>
            </a:fld>
            <a:endParaRPr kumimoji="0" lang="en-GB" altLang="en-US" sz="1000" b="0" i="0" u="none" strike="noStrike" kern="1200" cap="none" spc="0" normalizeH="0" baseline="0" noProof="0">
              <a:ln>
                <a:noFill/>
              </a:ln>
              <a:solidFill>
                <a:srgbClr val="000000"/>
              </a:solidFill>
              <a:effectLst/>
              <a:uLnTx/>
              <a:uFillTx/>
              <a:latin typeface="Century Schoolbook" pitchFamily="18" charset="0"/>
              <a:ea typeface="+mn-ea"/>
              <a:cs typeface="+mn-cs"/>
            </a:endParaRPr>
          </a:p>
        </p:txBody>
      </p:sp>
    </p:spTree>
    <p:extLst>
      <p:ext uri="{BB962C8B-B14F-4D97-AF65-F5344CB8AC3E}">
        <p14:creationId xmlns:p14="http://schemas.microsoft.com/office/powerpoint/2010/main" val="11204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25463"/>
            <a:ext cx="6400800" cy="3600450"/>
          </a:xfrm>
        </p:spPr>
      </p:sp>
      <p:sp>
        <p:nvSpPr>
          <p:cNvPr id="3" name="Notes Placeholder 2"/>
          <p:cNvSpPr>
            <a:spLocks noGrp="1"/>
          </p:cNvSpPr>
          <p:nvPr>
            <p:ph type="body" idx="1"/>
          </p:nvPr>
        </p:nvSpPr>
        <p:spPr>
          <a:xfrm>
            <a:off x="622286" y="4378319"/>
            <a:ext cx="6202017" cy="5222881"/>
          </a:xfrm>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2B6BE92-906C-4D73-88F7-5741DB9A43F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21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Pladsholder til diasbillede 1">
            <a:extLst>
              <a:ext uri="{FF2B5EF4-FFF2-40B4-BE49-F238E27FC236}">
                <a16:creationId xmlns:a16="http://schemas.microsoft.com/office/drawing/2014/main" id="{F3BA8223-71E7-40DB-945D-30176B3136D7}"/>
              </a:ext>
            </a:extLst>
          </p:cNvPr>
          <p:cNvSpPr>
            <a:spLocks noGrp="1" noRot="1" noChangeAspect="1" noChangeArrowheads="1" noTextEdit="1"/>
          </p:cNvSpPr>
          <p:nvPr>
            <p:ph type="sldImg"/>
          </p:nvPr>
        </p:nvSpPr>
        <p:spPr>
          <a:ln/>
        </p:spPr>
      </p:sp>
      <p:sp>
        <p:nvSpPr>
          <p:cNvPr id="3" name="Pladsholder til noter 2">
            <a:extLst>
              <a:ext uri="{FF2B5EF4-FFF2-40B4-BE49-F238E27FC236}">
                <a16:creationId xmlns:a16="http://schemas.microsoft.com/office/drawing/2014/main" id="{5ECAC1F8-48DE-4F33-88CF-B79DD7282662}"/>
              </a:ext>
            </a:extLst>
          </p:cNvPr>
          <p:cNvSpPr>
            <a:spLocks noGrp="1"/>
          </p:cNvSpPr>
          <p:nvPr>
            <p:ph type="body" idx="1"/>
          </p:nvPr>
        </p:nvSpPr>
        <p:spPr/>
        <p:txBody>
          <a:bodyPr/>
          <a:lstStyle/>
          <a:p>
            <a:pPr>
              <a:defRPr/>
            </a:pPr>
            <a:endParaRPr lang="da-DK" dirty="0"/>
          </a:p>
        </p:txBody>
      </p:sp>
      <p:sp>
        <p:nvSpPr>
          <p:cNvPr id="4" name="Pladsholder til diasnummer 3">
            <a:extLst>
              <a:ext uri="{FF2B5EF4-FFF2-40B4-BE49-F238E27FC236}">
                <a16:creationId xmlns:a16="http://schemas.microsoft.com/office/drawing/2014/main" id="{E23DCE0A-F042-4BCE-84CA-81129AB7FE25}"/>
              </a:ext>
            </a:extLst>
          </p:cNvPr>
          <p:cNvSpPr>
            <a:spLocks noGrp="1"/>
          </p:cNvSpPr>
          <p:nvPr>
            <p:ph type="sldNum" sz="quarter" idx="5"/>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08A8108-DD69-4A18-9094-257E394A6ACF}"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844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7A5B233-733B-9345-B68F-79A4DBD837BE}" type="slidenum">
              <a:rPr kumimoji="0" lang="da-DK"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8</a:t>
            </a:fld>
            <a:endParaRPr kumimoji="0" lang="da-DK"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40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36575"/>
            <a:ext cx="6400800" cy="3600450"/>
          </a:xfrm>
        </p:spPr>
      </p:sp>
      <p:sp>
        <p:nvSpPr>
          <p:cNvPr id="3" name="Notes Placeholder 2"/>
          <p:cNvSpPr>
            <a:spLocks noGrp="1"/>
          </p:cNvSpPr>
          <p:nvPr>
            <p:ph type="body" idx="1"/>
          </p:nvPr>
        </p:nvSpPr>
        <p:spPr>
          <a:xfrm>
            <a:off x="607071" y="4376681"/>
            <a:ext cx="5917610" cy="5040630"/>
          </a:xfrm>
        </p:spPr>
        <p:txBody>
          <a:bodyPr/>
          <a:lstStyle/>
          <a:p>
            <a:endParaRPr lang="en-US" sz="60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A2B6BE92-906C-4D73-88F7-5741DB9A43F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55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36575"/>
            <a:ext cx="6400800" cy="3600450"/>
          </a:xfrm>
        </p:spPr>
      </p:sp>
      <p:sp>
        <p:nvSpPr>
          <p:cNvPr id="3" name="Notes Placeholder 2"/>
          <p:cNvSpPr>
            <a:spLocks noGrp="1"/>
          </p:cNvSpPr>
          <p:nvPr>
            <p:ph type="body" idx="1"/>
          </p:nvPr>
        </p:nvSpPr>
        <p:spPr>
          <a:xfrm>
            <a:off x="607071" y="4378318"/>
            <a:ext cx="6186352" cy="4971770"/>
          </a:xfrm>
        </p:spPr>
        <p:txBody>
          <a:bodyPr/>
          <a:lstStyle/>
          <a:p>
            <a:pPr defTabSz="970254">
              <a:spcBef>
                <a:spcPct val="0"/>
              </a:spcBef>
            </a:pPr>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D1B523A2-1D00-413F-B6A3-8EFA511CBD2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05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9227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07631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9_Title and Content">
    <p:spTree>
      <p:nvGrpSpPr>
        <p:cNvPr id="1" name=""/>
        <p:cNvGrpSpPr/>
        <p:nvPr/>
      </p:nvGrpSpPr>
      <p:grpSpPr>
        <a:xfrm>
          <a:off x="0" y="0"/>
          <a:ext cx="0" cy="0"/>
          <a:chOff x="0" y="0"/>
          <a:chExt cx="0" cy="0"/>
        </a:xfrm>
      </p:grpSpPr>
      <p:cxnSp>
        <p:nvCxnSpPr>
          <p:cNvPr id="4" name="Straight Connector 4"/>
          <p:cNvCxnSpPr/>
          <p:nvPr userDrawn="1"/>
        </p:nvCxnSpPr>
        <p:spPr>
          <a:xfrm>
            <a:off x="603251" y="1092200"/>
            <a:ext cx="10985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11887203" y="6629402"/>
            <a:ext cx="209551" cy="153988"/>
          </a:xfrm>
          <a:prstGeom prst="rect">
            <a:avLst/>
          </a:prstGeom>
        </p:spPr>
        <p:txBody>
          <a:bodyPr lIns="91427" tIns="45713" rIns="91427" bIns="45713"/>
          <a:lstStyle>
            <a:lvl1pPr>
              <a:defRPr lang="en-US" sz="1000" b="0" i="0">
                <a:solidFill>
                  <a:srgbClr val="00568D"/>
                </a:solidFill>
                <a:latin typeface="Arial" pitchFamily="34" charset="0"/>
                <a:ea typeface="ＭＳ Ｐゴシック" pitchFamily="34" charset="-128"/>
                <a:cs typeface="Arial" pitchFamily="34" charset="0"/>
              </a:defRPr>
            </a:lvl1pPr>
          </a:lstStyle>
          <a:p>
            <a:pPr>
              <a:defRPr/>
            </a:pPr>
            <a:fld id="{2674CFDA-274E-4C6F-BF8F-30C22DA0542C}" type="slidenum">
              <a:rPr/>
              <a:pPr>
                <a:defRPr/>
              </a:pPr>
              <a:t>‹#›</a:t>
            </a:fld>
            <a:endParaRPr/>
          </a:p>
        </p:txBody>
      </p:sp>
    </p:spTree>
    <p:extLst>
      <p:ext uri="{BB962C8B-B14F-4D97-AF65-F5344CB8AC3E}">
        <p14:creationId xmlns:p14="http://schemas.microsoft.com/office/powerpoint/2010/main" val="2903468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50"/>
              </a:spcAft>
              <a:defRPr sz="1800"/>
            </a:lvl1pPr>
            <a:lvl2pPr>
              <a:spcBef>
                <a:spcPts val="0"/>
              </a:spcBef>
              <a:spcAft>
                <a:spcPts val="450"/>
              </a:spcAft>
              <a:defRPr sz="1500"/>
            </a:lvl2pPr>
            <a:lvl3pPr>
              <a:spcBef>
                <a:spcPts val="0"/>
              </a:spcBef>
              <a:spcAft>
                <a:spcPts val="450"/>
              </a:spcAft>
              <a:defRPr sz="1350"/>
            </a:lvl3pPr>
            <a:lvl4pPr>
              <a:spcBef>
                <a:spcPts val="0"/>
              </a:spcBef>
              <a:spcAft>
                <a:spcPts val="450"/>
              </a:spcAft>
              <a:defRPr sz="1200"/>
            </a:lvl4pPr>
            <a:lvl5pPr>
              <a:spcBef>
                <a:spcPts val="0"/>
              </a:spcBef>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609600" y="6453339"/>
            <a:ext cx="10972800" cy="280379"/>
          </a:xfrm>
        </p:spPr>
        <p:txBody>
          <a:bodyPr anchor="b">
            <a:noAutofit/>
          </a:bodyPr>
          <a:lstStyle>
            <a:lvl1pPr marL="0" indent="0">
              <a:spcBef>
                <a:spcPts val="0"/>
              </a:spcBef>
              <a:spcAft>
                <a:spcPts val="0"/>
              </a:spcAft>
              <a:buClrTx/>
              <a:buFont typeface="+mj-lt"/>
              <a:buNone/>
              <a:tabLst>
                <a:tab pos="132160" algn="l"/>
              </a:tabLst>
              <a:defRPr sz="9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609600" y="6165850"/>
            <a:ext cx="10972800" cy="287486"/>
          </a:xfrm>
        </p:spPr>
        <p:txBody>
          <a:bodyPr anchor="b">
            <a:noAutofit/>
          </a:bodyPr>
          <a:lstStyle>
            <a:lvl1pPr marL="0" indent="0" algn="l">
              <a:spcAft>
                <a:spcPts val="0"/>
              </a:spcAft>
              <a:buNone/>
              <a:defRPr sz="900">
                <a:solidFill>
                  <a:schemeClr val="tx1"/>
                </a:solidFill>
                <a:latin typeface="Arial" pitchFamily="34" charset="0"/>
                <a:cs typeface="Arial" pitchFamily="34" charset="0"/>
              </a:defRPr>
            </a:lvl1pPr>
          </a:lstStyle>
          <a:p>
            <a:pPr lvl="0"/>
            <a:r>
              <a:rPr lang="en-US" dirty="0"/>
              <a:t>Click to edit Master text</a:t>
            </a:r>
            <a:endParaRPr lang="en-GB" dirty="0"/>
          </a:p>
        </p:txBody>
      </p:sp>
      <p:sp>
        <p:nvSpPr>
          <p:cNvPr id="6" name="Slide Number Placeholder 5">
            <a:extLst>
              <a:ext uri="{FF2B5EF4-FFF2-40B4-BE49-F238E27FC236}">
                <a16:creationId xmlns:a16="http://schemas.microsoft.com/office/drawing/2014/main" id="{A228D1A8-D59D-456B-A105-2A8DAC0323BF}"/>
              </a:ext>
            </a:extLst>
          </p:cNvPr>
          <p:cNvSpPr>
            <a:spLocks noGrp="1"/>
          </p:cNvSpPr>
          <p:nvPr>
            <p:ph type="sldNum" sz="quarter" idx="13"/>
          </p:nvPr>
        </p:nvSpPr>
        <p:spPr>
          <a:xfrm>
            <a:off x="11568113" y="6492877"/>
            <a:ext cx="625475"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4BACC6"/>
                </a:solidFill>
                <a:latin typeface="Times New Roman" panose="02020603050405020304" pitchFamily="18" charset="0"/>
                <a:ea typeface="ヒラギノ角ゴ Pro W3" charset="-128"/>
                <a:cs typeface="Arial" panose="020B0604020202020204" pitchFamily="34" charset="0"/>
              </a:defRPr>
            </a:lvl1pPr>
          </a:lstStyle>
          <a:p>
            <a:pPr>
              <a:defRPr/>
            </a:pPr>
            <a:fld id="{FC0CB4A9-5BDB-48A6-8E8E-20C632403CC3}" type="slidenum">
              <a:rPr lang="en-GB" altLang="en-US"/>
              <a:pPr>
                <a:defRPr/>
              </a:pPr>
              <a:t>‹#›</a:t>
            </a:fld>
            <a:endParaRPr lang="en-GB" altLang="en-US"/>
          </a:p>
        </p:txBody>
      </p:sp>
    </p:spTree>
    <p:extLst>
      <p:ext uri="{BB962C8B-B14F-4D97-AF65-F5344CB8AC3E}">
        <p14:creationId xmlns:p14="http://schemas.microsoft.com/office/powerpoint/2010/main" val="286757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7864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7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8644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1746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8479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862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69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95883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0407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3585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683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498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951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48382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9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05293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79260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27619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70430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47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846408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78"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Content Placeholder 29">
            <a:extLst>
              <a:ext uri="{FF2B5EF4-FFF2-40B4-BE49-F238E27FC236}">
                <a16:creationId xmlns:a16="http://schemas.microsoft.com/office/drawing/2014/main" id="{F3C87514-815B-4023-A2D0-848A69DF155C}"/>
              </a:ext>
            </a:extLst>
          </p:cNvPr>
          <p:cNvSpPr txBox="1">
            <a:spLocks noChangeArrowheads="1"/>
          </p:cNvSpPr>
          <p:nvPr/>
        </p:nvSpPr>
        <p:spPr bwMode="auto">
          <a:xfrm>
            <a:off x="2057400" y="2355851"/>
            <a:ext cx="8229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63575" indent="-3698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36625" indent="-2508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0313" indent="-293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6225" indent="-293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34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606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78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50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2000">
              <a:solidFill>
                <a:srgbClr val="000000"/>
              </a:solidFill>
              <a:cs typeface="Arial" panose="020B0604020202020204" pitchFamily="34" charset="0"/>
            </a:endParaRPr>
          </a:p>
        </p:txBody>
      </p:sp>
      <p:sp>
        <p:nvSpPr>
          <p:cNvPr id="2" name="Title 1">
            <a:extLst>
              <a:ext uri="{FF2B5EF4-FFF2-40B4-BE49-F238E27FC236}">
                <a16:creationId xmlns:a16="http://schemas.microsoft.com/office/drawing/2014/main" id="{6B6A0B98-C533-1D7A-288A-646B16F5610E}"/>
              </a:ext>
            </a:extLst>
          </p:cNvPr>
          <p:cNvSpPr>
            <a:spLocks noGrp="1"/>
          </p:cNvSpPr>
          <p:nvPr>
            <p:ph type="title"/>
          </p:nvPr>
        </p:nvSpPr>
        <p:spPr>
          <a:xfrm>
            <a:off x="609601" y="1709738"/>
            <a:ext cx="10515600" cy="2852737"/>
          </a:xfrm>
        </p:spPr>
        <p:txBody>
          <a:bodyPr>
            <a:normAutofit fontScale="90000"/>
          </a:bodyPr>
          <a:lstStyle/>
          <a:p>
            <a:r>
              <a:rPr lang="en-US" dirty="0"/>
              <a:t>Overcoming Clinical Barriers to LAI Administration: Identification of the Negative Stigma Surrounding the Use of Injectable Antipsychotics</a:t>
            </a:r>
          </a:p>
        </p:txBody>
      </p:sp>
      <p:sp>
        <p:nvSpPr>
          <p:cNvPr id="3" name="Text Placeholder 2">
            <a:extLst>
              <a:ext uri="{FF2B5EF4-FFF2-40B4-BE49-F238E27FC236}">
                <a16:creationId xmlns:a16="http://schemas.microsoft.com/office/drawing/2014/main" id="{E67403F4-5D4D-E6AF-86C6-0FCFB666CF32}"/>
              </a:ext>
            </a:extLst>
          </p:cNvPr>
          <p:cNvSpPr>
            <a:spLocks noGrp="1"/>
          </p:cNvSpPr>
          <p:nvPr>
            <p:ph type="body" idx="1"/>
          </p:nvPr>
        </p:nvSpPr>
        <p:spPr>
          <a:xfrm>
            <a:off x="609601" y="4589463"/>
            <a:ext cx="10515600" cy="1500187"/>
          </a:xfrm>
        </p:spPr>
        <p:txBody>
          <a:bodyPr/>
          <a:lstStyle/>
          <a:p>
            <a:r>
              <a:rPr lang="en-US"/>
              <a:t>Christoph U. Correll, MD</a:t>
            </a:r>
            <a:br>
              <a:rPr lang="en-US"/>
            </a:br>
            <a:r>
              <a:rPr lang="en-US"/>
              <a:t>Professor of Psychiatry and Molecular Medicine</a:t>
            </a:r>
            <a:br>
              <a:rPr lang="en-US"/>
            </a:br>
            <a:r>
              <a:rPr lang="en-US"/>
              <a:t>Zucker School of Medicine at Hofstra/Northwell</a:t>
            </a:r>
            <a:br>
              <a:rPr lang="en-US"/>
            </a:br>
            <a:r>
              <a:rPr lang="en-US"/>
              <a:t>Hempstead, NY</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174105D-E6B0-11CD-075E-169E759B1D8A}"/>
              </a:ext>
            </a:extLst>
          </p:cNvPr>
          <p:cNvSpPr>
            <a:spLocks noGrp="1"/>
          </p:cNvSpPr>
          <p:nvPr>
            <p:ph type="ftr" sz="quarter" idx="3"/>
          </p:nvPr>
        </p:nvSpPr>
        <p:spPr>
          <a:xfrm>
            <a:off x="609600" y="6356350"/>
            <a:ext cx="10744199" cy="442131"/>
          </a:xfrm>
        </p:spPr>
        <p:txBody>
          <a:bodyPr/>
          <a:lstStyle/>
          <a:p>
            <a:r>
              <a:rPr lang="en-US"/>
              <a:t>EPS=extrapyramidal symptom; LAI=long-acting injectable.</a:t>
            </a:r>
          </a:p>
          <a:p>
            <a:r>
              <a:rPr lang="en-US"/>
              <a:t>Heres S et al. </a:t>
            </a:r>
            <a:r>
              <a:rPr lang="en-US" i="1"/>
              <a:t>J Clin Psychiatry</a:t>
            </a:r>
            <a:r>
              <a:rPr lang="en-US"/>
              <a:t>. 2006;67(12):1948-1953. </a:t>
            </a:r>
            <a:endParaRPr lang="en-US" dirty="0"/>
          </a:p>
        </p:txBody>
      </p:sp>
      <p:sp>
        <p:nvSpPr>
          <p:cNvPr id="2" name="Title 1"/>
          <p:cNvSpPr>
            <a:spLocks noGrp="1"/>
          </p:cNvSpPr>
          <p:nvPr>
            <p:ph type="title"/>
          </p:nvPr>
        </p:nvSpPr>
        <p:spPr>
          <a:xfrm>
            <a:off x="609600" y="199505"/>
            <a:ext cx="10744200" cy="1185577"/>
          </a:xfrm>
        </p:spPr>
        <p:txBody>
          <a:bodyPr>
            <a:normAutofit/>
          </a:bodyPr>
          <a:lstStyle/>
          <a:p>
            <a:r>
              <a:rPr lang="en-US"/>
              <a:t>Psychiatrists Cite Multiple Reasons </a:t>
            </a:r>
            <a:br>
              <a:rPr lang="en-US"/>
            </a:br>
            <a:r>
              <a:rPr lang="en-US"/>
              <a:t>for Not Prescribing LAI Atypical Antipsychotics</a:t>
            </a:r>
            <a:endParaRPr lang="en-US" dirty="0"/>
          </a:p>
        </p:txBody>
      </p:sp>
      <p:grpSp>
        <p:nvGrpSpPr>
          <p:cNvPr id="13" name="Group 12">
            <a:extLst>
              <a:ext uri="{FF2B5EF4-FFF2-40B4-BE49-F238E27FC236}">
                <a16:creationId xmlns:a16="http://schemas.microsoft.com/office/drawing/2014/main" id="{6D67C0E9-F7FD-8A91-AF4F-E5F185798383}"/>
              </a:ext>
            </a:extLst>
          </p:cNvPr>
          <p:cNvGrpSpPr/>
          <p:nvPr/>
        </p:nvGrpSpPr>
        <p:grpSpPr>
          <a:xfrm>
            <a:off x="1739032" y="1708041"/>
            <a:ext cx="8485335" cy="4543464"/>
            <a:chOff x="1877418" y="1270719"/>
            <a:chExt cx="8485335" cy="4543464"/>
          </a:xfrm>
        </p:grpSpPr>
        <p:sp>
          <p:nvSpPr>
            <p:cNvPr id="30" name="Rectangle 29"/>
            <p:cNvSpPr/>
            <p:nvPr/>
          </p:nvSpPr>
          <p:spPr>
            <a:xfrm>
              <a:off x="2957597" y="1862824"/>
              <a:ext cx="582748" cy="285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2" name="Rectangle 31"/>
            <p:cNvSpPr/>
            <p:nvPr/>
          </p:nvSpPr>
          <p:spPr>
            <a:xfrm>
              <a:off x="4037769" y="2081262"/>
              <a:ext cx="582748" cy="2640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3" name="Rectangle 32"/>
            <p:cNvSpPr/>
            <p:nvPr/>
          </p:nvSpPr>
          <p:spPr>
            <a:xfrm>
              <a:off x="5117942" y="2238554"/>
              <a:ext cx="582748" cy="2483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4" name="Rectangle 33"/>
            <p:cNvSpPr/>
            <p:nvPr/>
          </p:nvSpPr>
          <p:spPr>
            <a:xfrm>
              <a:off x="6198114" y="2352106"/>
              <a:ext cx="582748" cy="2369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5" name="Rectangle 34"/>
            <p:cNvSpPr/>
            <p:nvPr/>
          </p:nvSpPr>
          <p:spPr>
            <a:xfrm>
              <a:off x="7278286" y="2488842"/>
              <a:ext cx="582748" cy="2233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6" name="Rectangle 35"/>
            <p:cNvSpPr/>
            <p:nvPr/>
          </p:nvSpPr>
          <p:spPr>
            <a:xfrm>
              <a:off x="8358456" y="2792897"/>
              <a:ext cx="582748" cy="1929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31" name="TextBox 30"/>
            <p:cNvSpPr txBox="1"/>
            <p:nvPr/>
          </p:nvSpPr>
          <p:spPr>
            <a:xfrm>
              <a:off x="2709170" y="4798520"/>
              <a:ext cx="1079615" cy="646331"/>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Sufficient</a:t>
              </a:r>
              <a:br>
                <a:rPr lang="en-US" sz="1200" b="1" dirty="0">
                  <a:solidFill>
                    <a:srgbClr val="00568D"/>
                  </a:solidFill>
                  <a:latin typeface="Arial"/>
                  <a:cs typeface="Arial" charset="0"/>
                </a:rPr>
              </a:br>
              <a:r>
                <a:rPr lang="en-US" sz="1200" b="1" dirty="0">
                  <a:solidFill>
                    <a:srgbClr val="00568D"/>
                  </a:solidFill>
                  <a:latin typeface="Arial"/>
                  <a:cs typeface="Arial" charset="0"/>
                </a:rPr>
                <a:t>Adherence to Oral</a:t>
              </a:r>
            </a:p>
          </p:txBody>
        </p:sp>
        <p:sp>
          <p:nvSpPr>
            <p:cNvPr id="38" name="TextBox 37"/>
            <p:cNvSpPr txBox="1"/>
            <p:nvPr/>
          </p:nvSpPr>
          <p:spPr>
            <a:xfrm>
              <a:off x="3959503" y="4798520"/>
              <a:ext cx="739305" cy="461665"/>
            </a:xfrm>
            <a:prstGeom prst="rect">
              <a:avLst/>
            </a:prstGeom>
            <a:noFill/>
          </p:spPr>
          <p:txBody>
            <a:bodyPr wrap="non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Patient</a:t>
              </a:r>
              <a:br>
                <a:rPr lang="en-US" sz="1200" b="1" dirty="0">
                  <a:solidFill>
                    <a:srgbClr val="00568D"/>
                  </a:solidFill>
                  <a:latin typeface="Arial"/>
                  <a:cs typeface="Arial" charset="0"/>
                </a:rPr>
              </a:br>
              <a:r>
                <a:rPr lang="en-US" sz="1200" b="1" dirty="0">
                  <a:solidFill>
                    <a:srgbClr val="00568D"/>
                  </a:solidFill>
                  <a:latin typeface="Arial"/>
                  <a:cs typeface="Arial" charset="0"/>
                </a:rPr>
                <a:t>Refusal</a:t>
              </a:r>
            </a:p>
          </p:txBody>
        </p:sp>
        <p:sp>
          <p:nvSpPr>
            <p:cNvPr id="39" name="TextBox 38"/>
            <p:cNvSpPr txBox="1"/>
            <p:nvPr/>
          </p:nvSpPr>
          <p:spPr>
            <a:xfrm>
              <a:off x="4796149" y="4798520"/>
              <a:ext cx="1226345" cy="646331"/>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Antipsychotic Not Available as LAI</a:t>
              </a:r>
            </a:p>
          </p:txBody>
        </p:sp>
        <p:sp>
          <p:nvSpPr>
            <p:cNvPr id="40" name="TextBox 39"/>
            <p:cNvSpPr txBox="1"/>
            <p:nvPr/>
          </p:nvSpPr>
          <p:spPr>
            <a:xfrm>
              <a:off x="6123061" y="4798520"/>
              <a:ext cx="732893" cy="461665"/>
            </a:xfrm>
            <a:prstGeom prst="rect">
              <a:avLst/>
            </a:prstGeom>
            <a:noFill/>
          </p:spPr>
          <p:txBody>
            <a:bodyPr wrap="non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Costs </a:t>
              </a:r>
              <a:br>
                <a:rPr lang="en-US" sz="1200" b="1" dirty="0">
                  <a:solidFill>
                    <a:srgbClr val="00568D"/>
                  </a:solidFill>
                  <a:latin typeface="Arial"/>
                  <a:cs typeface="Arial" charset="0"/>
                </a:rPr>
              </a:br>
              <a:r>
                <a:rPr lang="en-US" sz="1200" b="1" dirty="0">
                  <a:solidFill>
                    <a:srgbClr val="00568D"/>
                  </a:solidFill>
                  <a:latin typeface="Arial"/>
                  <a:cs typeface="Arial" charset="0"/>
                </a:rPr>
                <a:t>of Drug</a:t>
              </a:r>
            </a:p>
          </p:txBody>
        </p:sp>
        <p:sp>
          <p:nvSpPr>
            <p:cNvPr id="41" name="TextBox 40"/>
            <p:cNvSpPr txBox="1"/>
            <p:nvPr/>
          </p:nvSpPr>
          <p:spPr>
            <a:xfrm>
              <a:off x="6972485" y="4798584"/>
              <a:ext cx="1194368" cy="830997"/>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Not Appropriate Option After Relapse</a:t>
              </a:r>
            </a:p>
          </p:txBody>
        </p:sp>
        <p:sp>
          <p:nvSpPr>
            <p:cNvPr id="42" name="TextBox 41"/>
            <p:cNvSpPr txBox="1"/>
            <p:nvPr/>
          </p:nvSpPr>
          <p:spPr>
            <a:xfrm>
              <a:off x="8060636" y="4798520"/>
              <a:ext cx="1178397" cy="1015663"/>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Poorer Control </a:t>
              </a:r>
              <a:br>
                <a:rPr lang="en-US" sz="1200" b="1" dirty="0">
                  <a:solidFill>
                    <a:srgbClr val="00568D"/>
                  </a:solidFill>
                  <a:latin typeface="Arial"/>
                  <a:cs typeface="Arial" charset="0"/>
                </a:rPr>
              </a:br>
              <a:r>
                <a:rPr lang="en-US" sz="1200" b="1" dirty="0">
                  <a:solidFill>
                    <a:srgbClr val="00568D"/>
                  </a:solidFill>
                  <a:latin typeface="Arial"/>
                  <a:cs typeface="Arial" charset="0"/>
                </a:rPr>
                <a:t>of Effect Compared to Oral Drug</a:t>
              </a:r>
            </a:p>
          </p:txBody>
        </p:sp>
        <p:sp>
          <p:nvSpPr>
            <p:cNvPr id="43" name="TextBox 42"/>
            <p:cNvSpPr txBox="1"/>
            <p:nvPr/>
          </p:nvSpPr>
          <p:spPr>
            <a:xfrm>
              <a:off x="2297756" y="4583632"/>
              <a:ext cx="269625"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0</a:t>
              </a:r>
            </a:p>
          </p:txBody>
        </p:sp>
        <p:sp>
          <p:nvSpPr>
            <p:cNvPr id="44" name="TextBox 43"/>
            <p:cNvSpPr txBox="1"/>
            <p:nvPr/>
          </p:nvSpPr>
          <p:spPr>
            <a:xfrm>
              <a:off x="2212795" y="4252348"/>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10</a:t>
              </a:r>
            </a:p>
          </p:txBody>
        </p:sp>
        <p:sp>
          <p:nvSpPr>
            <p:cNvPr id="45" name="TextBox 44"/>
            <p:cNvSpPr txBox="1"/>
            <p:nvPr/>
          </p:nvSpPr>
          <p:spPr>
            <a:xfrm>
              <a:off x="2212795" y="3921063"/>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20</a:t>
              </a:r>
            </a:p>
          </p:txBody>
        </p:sp>
        <p:sp>
          <p:nvSpPr>
            <p:cNvPr id="46" name="TextBox 45"/>
            <p:cNvSpPr txBox="1"/>
            <p:nvPr/>
          </p:nvSpPr>
          <p:spPr>
            <a:xfrm>
              <a:off x="2212795" y="3589718"/>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30</a:t>
              </a:r>
            </a:p>
          </p:txBody>
        </p:sp>
        <p:sp>
          <p:nvSpPr>
            <p:cNvPr id="47" name="TextBox 46"/>
            <p:cNvSpPr txBox="1"/>
            <p:nvPr/>
          </p:nvSpPr>
          <p:spPr>
            <a:xfrm>
              <a:off x="2212795" y="3258491"/>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40</a:t>
              </a:r>
            </a:p>
          </p:txBody>
        </p:sp>
        <p:sp>
          <p:nvSpPr>
            <p:cNvPr id="48" name="TextBox 47"/>
            <p:cNvSpPr txBox="1"/>
            <p:nvPr/>
          </p:nvSpPr>
          <p:spPr>
            <a:xfrm>
              <a:off x="2212795" y="2927208"/>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50</a:t>
              </a:r>
            </a:p>
          </p:txBody>
        </p:sp>
        <p:sp>
          <p:nvSpPr>
            <p:cNvPr id="49" name="TextBox 48"/>
            <p:cNvSpPr txBox="1"/>
            <p:nvPr/>
          </p:nvSpPr>
          <p:spPr>
            <a:xfrm>
              <a:off x="2212795" y="2595922"/>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60</a:t>
              </a:r>
            </a:p>
          </p:txBody>
        </p:sp>
        <p:sp>
          <p:nvSpPr>
            <p:cNvPr id="50" name="TextBox 49"/>
            <p:cNvSpPr txBox="1"/>
            <p:nvPr/>
          </p:nvSpPr>
          <p:spPr>
            <a:xfrm>
              <a:off x="2212795" y="2264636"/>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70</a:t>
              </a:r>
            </a:p>
          </p:txBody>
        </p:sp>
        <p:sp>
          <p:nvSpPr>
            <p:cNvPr id="51" name="TextBox 50"/>
            <p:cNvSpPr txBox="1"/>
            <p:nvPr/>
          </p:nvSpPr>
          <p:spPr>
            <a:xfrm>
              <a:off x="2212795" y="1933351"/>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80</a:t>
              </a:r>
            </a:p>
          </p:txBody>
        </p:sp>
        <p:sp>
          <p:nvSpPr>
            <p:cNvPr id="52" name="TextBox 51"/>
            <p:cNvSpPr txBox="1"/>
            <p:nvPr/>
          </p:nvSpPr>
          <p:spPr>
            <a:xfrm>
              <a:off x="2212795" y="1602066"/>
              <a:ext cx="354584"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90</a:t>
              </a:r>
            </a:p>
          </p:txBody>
        </p:sp>
        <p:sp>
          <p:nvSpPr>
            <p:cNvPr id="53" name="TextBox 52"/>
            <p:cNvSpPr txBox="1"/>
            <p:nvPr/>
          </p:nvSpPr>
          <p:spPr>
            <a:xfrm>
              <a:off x="2127837" y="1270719"/>
              <a:ext cx="439543" cy="276999"/>
            </a:xfrm>
            <a:prstGeom prst="rect">
              <a:avLst/>
            </a:prstGeom>
            <a:noFill/>
          </p:spPr>
          <p:txBody>
            <a:bodyPr wrap="none" rtlCol="0" anchor="ctr" anchorCtr="0">
              <a:spAutoFit/>
            </a:bodyPr>
            <a:lstStyle/>
            <a:p>
              <a:pPr algn="r" defTabSz="914266" fontAlgn="base">
                <a:spcBef>
                  <a:spcPct val="0"/>
                </a:spcBef>
                <a:spcAft>
                  <a:spcPct val="0"/>
                </a:spcAft>
                <a:defRPr/>
              </a:pPr>
              <a:r>
                <a:rPr lang="en-US" sz="1200" b="1" dirty="0">
                  <a:solidFill>
                    <a:srgbClr val="00568D"/>
                  </a:solidFill>
                  <a:latin typeface="Arial"/>
                  <a:cs typeface="Arial" charset="0"/>
                </a:rPr>
                <a:t>100</a:t>
              </a:r>
            </a:p>
          </p:txBody>
        </p:sp>
        <p:sp>
          <p:nvSpPr>
            <p:cNvPr id="55" name="TextBox 54"/>
            <p:cNvSpPr txBox="1"/>
            <p:nvPr/>
          </p:nvSpPr>
          <p:spPr>
            <a:xfrm rot="16200000">
              <a:off x="1252087" y="2911756"/>
              <a:ext cx="1558440" cy="307777"/>
            </a:xfrm>
            <a:prstGeom prst="rect">
              <a:avLst/>
            </a:prstGeom>
            <a:noFill/>
          </p:spPr>
          <p:txBody>
            <a:bodyPr wrap="none" rtlCol="0" anchor="ctr" anchorCtr="0">
              <a:spAutoFit/>
            </a:bodyPr>
            <a:lstStyle/>
            <a:p>
              <a:pPr algn="ctr" defTabSz="914266" fontAlgn="base">
                <a:spcBef>
                  <a:spcPct val="0"/>
                </a:spcBef>
                <a:spcAft>
                  <a:spcPct val="0"/>
                </a:spcAft>
                <a:defRPr/>
              </a:pPr>
              <a:r>
                <a:rPr lang="en-US" sz="1400" b="1" dirty="0">
                  <a:solidFill>
                    <a:srgbClr val="00568D"/>
                  </a:solidFill>
                  <a:latin typeface="Arial"/>
                  <a:cs typeface="Arial" charset="0"/>
                </a:rPr>
                <a:t>Psychiatrists, %</a:t>
              </a:r>
            </a:p>
          </p:txBody>
        </p:sp>
        <p:grpSp>
          <p:nvGrpSpPr>
            <p:cNvPr id="15" name="Group 14"/>
            <p:cNvGrpSpPr/>
            <p:nvPr/>
          </p:nvGrpSpPr>
          <p:grpSpPr>
            <a:xfrm>
              <a:off x="2567380" y="1409221"/>
              <a:ext cx="7660992" cy="3312853"/>
              <a:chOff x="1038225" y="1882775"/>
              <a:chExt cx="8711486" cy="2889250"/>
            </a:xfrm>
          </p:grpSpPr>
          <p:cxnSp>
            <p:nvCxnSpPr>
              <p:cNvPr id="6" name="Straight Connector 5"/>
              <p:cNvCxnSpPr/>
              <p:nvPr/>
            </p:nvCxnSpPr>
            <p:spPr>
              <a:xfrm>
                <a:off x="1139825" y="1882775"/>
                <a:ext cx="0" cy="28892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8225" y="4772025"/>
                <a:ext cx="871148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8225" y="4483100"/>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38225" y="4194175"/>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38225" y="3905250"/>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38225" y="3616325"/>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8225" y="3327400"/>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8225" y="3038475"/>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38225" y="2749550"/>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38225" y="2460625"/>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8225" y="2171700"/>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38225" y="1882775"/>
                <a:ext cx="101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858450" y="1493472"/>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86%</a:t>
              </a:r>
            </a:p>
          </p:txBody>
        </p:sp>
        <p:sp>
          <p:nvSpPr>
            <p:cNvPr id="56" name="TextBox 55"/>
            <p:cNvSpPr txBox="1"/>
            <p:nvPr/>
          </p:nvSpPr>
          <p:spPr>
            <a:xfrm>
              <a:off x="3938616" y="1657772"/>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80%</a:t>
              </a:r>
            </a:p>
          </p:txBody>
        </p:sp>
        <p:sp>
          <p:nvSpPr>
            <p:cNvPr id="57" name="TextBox 56"/>
            <p:cNvSpPr txBox="1"/>
            <p:nvPr/>
          </p:nvSpPr>
          <p:spPr>
            <a:xfrm>
              <a:off x="5018789" y="1783814"/>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75%</a:t>
              </a:r>
            </a:p>
          </p:txBody>
        </p:sp>
        <p:sp>
          <p:nvSpPr>
            <p:cNvPr id="58" name="TextBox 57"/>
            <p:cNvSpPr txBox="1"/>
            <p:nvPr/>
          </p:nvSpPr>
          <p:spPr>
            <a:xfrm>
              <a:off x="6098961" y="1928625"/>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71%</a:t>
              </a:r>
            </a:p>
          </p:txBody>
        </p:sp>
        <p:sp>
          <p:nvSpPr>
            <p:cNvPr id="59" name="TextBox 58"/>
            <p:cNvSpPr txBox="1"/>
            <p:nvPr/>
          </p:nvSpPr>
          <p:spPr>
            <a:xfrm>
              <a:off x="7179141" y="2058979"/>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68%</a:t>
              </a:r>
            </a:p>
          </p:txBody>
        </p:sp>
        <p:sp>
          <p:nvSpPr>
            <p:cNvPr id="60" name="TextBox 59"/>
            <p:cNvSpPr txBox="1"/>
            <p:nvPr/>
          </p:nvSpPr>
          <p:spPr>
            <a:xfrm>
              <a:off x="8251857" y="2395793"/>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58%</a:t>
              </a:r>
            </a:p>
          </p:txBody>
        </p:sp>
        <p:sp>
          <p:nvSpPr>
            <p:cNvPr id="62" name="Rectangle 61"/>
            <p:cNvSpPr/>
            <p:nvPr/>
          </p:nvSpPr>
          <p:spPr>
            <a:xfrm>
              <a:off x="9482176" y="3711441"/>
              <a:ext cx="582748" cy="1010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fontAlgn="base">
                <a:spcBef>
                  <a:spcPct val="0"/>
                </a:spcBef>
                <a:spcAft>
                  <a:spcPct val="0"/>
                </a:spcAft>
                <a:defRPr/>
              </a:pPr>
              <a:endParaRPr lang="en-US" sz="1200">
                <a:solidFill>
                  <a:srgbClr val="00568D"/>
                </a:solidFill>
                <a:latin typeface="Arial"/>
              </a:endParaRPr>
            </a:p>
          </p:txBody>
        </p:sp>
        <p:sp>
          <p:nvSpPr>
            <p:cNvPr id="63" name="TextBox 62"/>
            <p:cNvSpPr txBox="1"/>
            <p:nvPr/>
          </p:nvSpPr>
          <p:spPr>
            <a:xfrm>
              <a:off x="9184356" y="4798520"/>
              <a:ext cx="1178397" cy="461665"/>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High EPS Risk With LAI</a:t>
              </a:r>
            </a:p>
          </p:txBody>
        </p:sp>
        <p:sp>
          <p:nvSpPr>
            <p:cNvPr id="64" name="TextBox 63"/>
            <p:cNvSpPr txBox="1"/>
            <p:nvPr/>
          </p:nvSpPr>
          <p:spPr>
            <a:xfrm>
              <a:off x="9375577" y="3326710"/>
              <a:ext cx="781834" cy="276999"/>
            </a:xfrm>
            <a:prstGeom prst="rect">
              <a:avLst/>
            </a:prstGeom>
            <a:noFill/>
          </p:spPr>
          <p:txBody>
            <a:bodyPr wrap="square" rtlCol="0">
              <a:spAutoFit/>
            </a:bodyPr>
            <a:lstStyle/>
            <a:p>
              <a:pPr algn="ctr" defTabSz="914266" fontAlgn="base">
                <a:spcBef>
                  <a:spcPct val="0"/>
                </a:spcBef>
                <a:spcAft>
                  <a:spcPct val="0"/>
                </a:spcAft>
                <a:defRPr/>
              </a:pPr>
              <a:r>
                <a:rPr lang="en-US" sz="1200" b="1" dirty="0">
                  <a:solidFill>
                    <a:srgbClr val="00568D"/>
                  </a:solidFill>
                  <a:latin typeface="Arial"/>
                  <a:cs typeface="Arial" charset="0"/>
                </a:rPr>
                <a:t>31%</a:t>
              </a:r>
            </a:p>
          </p:txBody>
        </p:sp>
      </p:grpSp>
    </p:spTree>
    <p:extLst>
      <p:ext uri="{BB962C8B-B14F-4D97-AF65-F5344CB8AC3E}">
        <p14:creationId xmlns:p14="http://schemas.microsoft.com/office/powerpoint/2010/main" val="2766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Communication Matters</a:t>
            </a:r>
          </a:p>
        </p:txBody>
      </p:sp>
      <p:sp>
        <p:nvSpPr>
          <p:cNvPr id="3" name="Content Placeholder 2"/>
          <p:cNvSpPr>
            <a:spLocks noGrp="1"/>
          </p:cNvSpPr>
          <p:nvPr>
            <p:ph idx="1"/>
          </p:nvPr>
        </p:nvSpPr>
        <p:spPr>
          <a:xfrm>
            <a:off x="609600" y="1477906"/>
            <a:ext cx="10744200" cy="4722477"/>
          </a:xfrm>
        </p:spPr>
        <p:txBody>
          <a:bodyPr>
            <a:noAutofit/>
          </a:bodyPr>
          <a:lstStyle/>
          <a:p>
            <a:pPr lvl="0"/>
            <a:r>
              <a:rPr lang="en-US" dirty="0"/>
              <a:t>A study of communication patterns in the offer of LAIs made by psychiatrists to patients with schizophrenia at 10 community mental health clinics found that: </a:t>
            </a:r>
          </a:p>
          <a:p>
            <a:pPr lvl="1"/>
            <a:r>
              <a:rPr lang="en-US" dirty="0"/>
              <a:t>Only 9% of the communication of psychiatrists presenting LAIs to patients focused on positive aspects</a:t>
            </a:r>
          </a:p>
          <a:p>
            <a:pPr lvl="1"/>
            <a:r>
              <a:rPr lang="en-US" dirty="0"/>
              <a:t>Consequently, in only 11 of 33 LAI treatment recommendations (33%) were accepted by patients</a:t>
            </a:r>
          </a:p>
          <a:p>
            <a:pPr lvl="1"/>
            <a:r>
              <a:rPr lang="en-US" dirty="0"/>
              <a:t>During a post-visit interview, in which LAIs were presented in a more positive light and with more information, 27 of 28 patients (96%) who seemed to decline the initial recommendation changed their mind, stating that they would be willing to try LAI treatment. </a:t>
            </a:r>
          </a:p>
          <a:p>
            <a:pPr lvl="1"/>
            <a:endParaRPr lang="en-US" dirty="0"/>
          </a:p>
          <a:p>
            <a:endParaRPr lang="en-US" dirty="0"/>
          </a:p>
        </p:txBody>
      </p:sp>
      <p:sp>
        <p:nvSpPr>
          <p:cNvPr id="7" name="Footer Placeholder 6">
            <a:extLst>
              <a:ext uri="{FF2B5EF4-FFF2-40B4-BE49-F238E27FC236}">
                <a16:creationId xmlns:a16="http://schemas.microsoft.com/office/drawing/2014/main" id="{84BD7B48-E8D0-0C86-4DBE-B9C87EC53816}"/>
              </a:ext>
            </a:extLst>
          </p:cNvPr>
          <p:cNvSpPr>
            <a:spLocks noGrp="1"/>
          </p:cNvSpPr>
          <p:nvPr>
            <p:ph type="ftr" sz="quarter" idx="3"/>
          </p:nvPr>
        </p:nvSpPr>
        <p:spPr/>
        <p:txBody>
          <a:bodyPr/>
          <a:lstStyle/>
          <a:p>
            <a:r>
              <a:rPr lang="en-US" dirty="0"/>
              <a:t>LAI=long-acting injectable antipsychotic</a:t>
            </a:r>
          </a:p>
          <a:p>
            <a:r>
              <a:rPr lang="en-US" dirty="0"/>
              <a:t>1. </a:t>
            </a:r>
            <a:r>
              <a:rPr lang="en-US" dirty="0" err="1"/>
              <a:t>Weiden</a:t>
            </a:r>
            <a:r>
              <a:rPr lang="en-US" dirty="0"/>
              <a:t> PJ, et al. </a:t>
            </a:r>
            <a:r>
              <a:rPr lang="en-US" i="1" dirty="0"/>
              <a:t>J Clin Psychiatry</a:t>
            </a:r>
            <a:r>
              <a:rPr lang="en-US" dirty="0"/>
              <a:t>. 2015 Jun;76(6):684-90.</a:t>
            </a:r>
          </a:p>
        </p:txBody>
      </p:sp>
    </p:spTree>
    <p:extLst>
      <p:ext uri="{BB962C8B-B14F-4D97-AF65-F5344CB8AC3E}">
        <p14:creationId xmlns:p14="http://schemas.microsoft.com/office/powerpoint/2010/main" val="267717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
            <a:extLst>
              <a:ext uri="{FF2B5EF4-FFF2-40B4-BE49-F238E27FC236}">
                <a16:creationId xmlns:a16="http://schemas.microsoft.com/office/drawing/2014/main" id="{B73F6270-8B22-4423-AB2E-FB17B8167ABC}"/>
              </a:ext>
            </a:extLst>
          </p:cNvPr>
          <p:cNvSpPr>
            <a:spLocks noGrp="1"/>
          </p:cNvSpPr>
          <p:nvPr>
            <p:ph type="title"/>
          </p:nvPr>
        </p:nvSpPr>
        <p:spPr>
          <a:xfrm>
            <a:off x="609600" y="199505"/>
            <a:ext cx="10744200" cy="1185577"/>
          </a:xfrm>
        </p:spPr>
        <p:txBody>
          <a:bodyPr>
            <a:normAutofit/>
          </a:bodyPr>
          <a:lstStyle/>
          <a:p>
            <a:r>
              <a:rPr lang="en-US"/>
              <a:t>PRELAPSE: Staff training</a:t>
            </a:r>
            <a:endParaRPr lang="en-DE" dirty="0"/>
          </a:p>
        </p:txBody>
      </p:sp>
      <p:sp>
        <p:nvSpPr>
          <p:cNvPr id="34" name="Text Placeholder 7">
            <a:extLst>
              <a:ext uri="{FF2B5EF4-FFF2-40B4-BE49-F238E27FC236}">
                <a16:creationId xmlns:a16="http://schemas.microsoft.com/office/drawing/2014/main" id="{5B4379B3-A586-49F0-A2BA-F4FC93BC345F}"/>
              </a:ext>
            </a:extLst>
          </p:cNvPr>
          <p:cNvSpPr txBox="1">
            <a:spLocks/>
          </p:cNvSpPr>
          <p:nvPr/>
        </p:nvSpPr>
        <p:spPr>
          <a:xfrm>
            <a:off x="1798320" y="6079307"/>
            <a:ext cx="4691270" cy="115498"/>
          </a:xfrm>
        </p:spPr>
        <p:txBody>
          <a:bodyPr/>
          <a:lstStyle>
            <a:defPPr>
              <a:defRPr lang="en-US"/>
            </a:defPPr>
            <a:lvl1pPr marL="0" algn="l" defTabSz="914266" rtl="0" eaLnBrk="1" latinLnBrk="0" hangingPunct="1">
              <a:defRPr sz="600" kern="1200">
                <a:solidFill>
                  <a:srgbClr val="7D7E7B"/>
                </a:solidFill>
                <a:latin typeface="+mn-lt"/>
                <a:ea typeface="+mn-ea"/>
                <a:cs typeface="+mn-cs"/>
              </a:defRPr>
            </a:lvl1pPr>
            <a:lvl2pPr marL="457132" algn="l" defTabSz="914266" rtl="0" eaLnBrk="1" latinLnBrk="0" hangingPunct="1">
              <a:defRPr sz="1800" kern="1200">
                <a:solidFill>
                  <a:schemeClr val="tx1"/>
                </a:solidFill>
                <a:latin typeface="+mn-lt"/>
                <a:ea typeface="+mn-ea"/>
                <a:cs typeface="+mn-cs"/>
              </a:defRPr>
            </a:lvl2pPr>
            <a:lvl3pPr marL="914266" algn="l" defTabSz="914266" rtl="0" eaLnBrk="1" latinLnBrk="0" hangingPunct="1">
              <a:defRPr sz="1800" kern="1200">
                <a:solidFill>
                  <a:schemeClr val="tx1"/>
                </a:solidFill>
                <a:latin typeface="+mn-lt"/>
                <a:ea typeface="+mn-ea"/>
                <a:cs typeface="+mn-cs"/>
              </a:defRPr>
            </a:lvl3pPr>
            <a:lvl4pPr marL="1371398" algn="l" defTabSz="914266" rtl="0" eaLnBrk="1" latinLnBrk="0" hangingPunct="1">
              <a:defRPr sz="1800" kern="1200">
                <a:solidFill>
                  <a:schemeClr val="tx1"/>
                </a:solidFill>
                <a:latin typeface="+mn-lt"/>
                <a:ea typeface="+mn-ea"/>
                <a:cs typeface="+mn-cs"/>
              </a:defRPr>
            </a:lvl4pPr>
            <a:lvl5pPr marL="1828530" algn="l" defTabSz="914266" rtl="0" eaLnBrk="1" latinLnBrk="0" hangingPunct="1">
              <a:defRPr sz="1800" kern="1200">
                <a:solidFill>
                  <a:schemeClr val="tx1"/>
                </a:solidFill>
                <a:latin typeface="+mn-lt"/>
                <a:ea typeface="+mn-ea"/>
                <a:cs typeface="+mn-cs"/>
              </a:defRPr>
            </a:lvl5pPr>
            <a:lvl6pPr marL="2285664" algn="l" defTabSz="914266" rtl="0" eaLnBrk="1" latinLnBrk="0" hangingPunct="1">
              <a:defRPr sz="1800" kern="1200">
                <a:solidFill>
                  <a:schemeClr val="tx1"/>
                </a:solidFill>
                <a:latin typeface="+mn-lt"/>
                <a:ea typeface="+mn-ea"/>
                <a:cs typeface="+mn-cs"/>
              </a:defRPr>
            </a:lvl6pPr>
            <a:lvl7pPr marL="2742797" algn="l" defTabSz="914266" rtl="0" eaLnBrk="1" latinLnBrk="0" hangingPunct="1">
              <a:defRPr sz="1800" kern="1200">
                <a:solidFill>
                  <a:schemeClr val="tx1"/>
                </a:solidFill>
                <a:latin typeface="+mn-lt"/>
                <a:ea typeface="+mn-ea"/>
                <a:cs typeface="+mn-cs"/>
              </a:defRPr>
            </a:lvl7pPr>
            <a:lvl8pPr marL="3199930" algn="l" defTabSz="914266" rtl="0" eaLnBrk="1" latinLnBrk="0" hangingPunct="1">
              <a:defRPr sz="1800" kern="1200">
                <a:solidFill>
                  <a:schemeClr val="tx1"/>
                </a:solidFill>
                <a:latin typeface="+mn-lt"/>
                <a:ea typeface="+mn-ea"/>
                <a:cs typeface="+mn-cs"/>
              </a:defRPr>
            </a:lvl8pPr>
            <a:lvl9pPr marL="3657064" algn="l" defTabSz="914266" rtl="0" eaLnBrk="1" latinLnBrk="0" hangingPunct="1">
              <a:defRPr sz="1800" kern="1200">
                <a:solidFill>
                  <a:schemeClr val="tx1"/>
                </a:solidFill>
                <a:latin typeface="+mn-lt"/>
                <a:ea typeface="+mn-ea"/>
                <a:cs typeface="+mn-cs"/>
              </a:defRPr>
            </a:lvl9pPr>
          </a:lstStyle>
          <a:p>
            <a:pPr>
              <a:defRPr/>
            </a:pPr>
            <a:endParaRPr lang="en-US" sz="1400" dirty="0">
              <a:latin typeface="Arial"/>
            </a:endParaRPr>
          </a:p>
        </p:txBody>
      </p:sp>
      <p:sp>
        <p:nvSpPr>
          <p:cNvPr id="36" name="Rectangle: Rounded Corners 6">
            <a:extLst>
              <a:ext uri="{FF2B5EF4-FFF2-40B4-BE49-F238E27FC236}">
                <a16:creationId xmlns:a16="http://schemas.microsoft.com/office/drawing/2014/main" id="{1668C977-30E8-4C47-9810-2060E24C39D7}"/>
              </a:ext>
            </a:extLst>
          </p:cNvPr>
          <p:cNvSpPr/>
          <p:nvPr/>
        </p:nvSpPr>
        <p:spPr>
          <a:xfrm>
            <a:off x="609600" y="1194114"/>
            <a:ext cx="10744199" cy="5000692"/>
          </a:xfrm>
          <a:prstGeom prst="roundRect">
            <a:avLst>
              <a:gd name="adj" fmla="val 6018"/>
            </a:avLst>
          </a:prstGeom>
          <a:noFill/>
          <a:ln w="28575">
            <a:solidFill>
              <a:schemeClr val="accent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685700">
              <a:defRPr/>
            </a:pPr>
            <a:endParaRPr lang="en-GB" sz="1400" b="1">
              <a:solidFill>
                <a:prstClr val="white"/>
              </a:solidFill>
              <a:latin typeface="Arial"/>
            </a:endParaRPr>
          </a:p>
        </p:txBody>
      </p:sp>
      <p:sp>
        <p:nvSpPr>
          <p:cNvPr id="37" name="Rectangle 36">
            <a:extLst>
              <a:ext uri="{FF2B5EF4-FFF2-40B4-BE49-F238E27FC236}">
                <a16:creationId xmlns:a16="http://schemas.microsoft.com/office/drawing/2014/main" id="{8616284B-2B71-425A-B64B-304FD9C93A20}"/>
              </a:ext>
            </a:extLst>
          </p:cNvPr>
          <p:cNvSpPr/>
          <p:nvPr/>
        </p:nvSpPr>
        <p:spPr>
          <a:xfrm>
            <a:off x="927042" y="1360332"/>
            <a:ext cx="3365985" cy="869469"/>
          </a:xfrm>
          <a:prstGeom prst="rect">
            <a:avLst/>
          </a:prstGeom>
          <a:solidFill>
            <a:schemeClr val="bg1"/>
          </a:solidFill>
          <a:ln>
            <a:solidFill>
              <a:schemeClr val="accent2"/>
            </a:solidFill>
          </a:ln>
        </p:spPr>
        <p:txBody>
          <a:bodyPr wrap="square">
            <a:spAutoFit/>
          </a:bodyPr>
          <a:lstStyle/>
          <a:p>
            <a:pPr algn="ctr" defTabSz="685700">
              <a:spcBef>
                <a:spcPts val="338"/>
              </a:spcBef>
              <a:defRPr/>
            </a:pPr>
            <a:r>
              <a:rPr lang="en-US" sz="1600" b="1">
                <a:solidFill>
                  <a:schemeClr val="accent2"/>
                </a:solidFill>
                <a:latin typeface="Arial"/>
              </a:rPr>
              <a:t>For all Centers: </a:t>
            </a:r>
            <a:br>
              <a:rPr lang="en-US" sz="1600" b="1">
                <a:solidFill>
                  <a:schemeClr val="accent2"/>
                </a:solidFill>
                <a:latin typeface="Arial"/>
              </a:rPr>
            </a:br>
            <a:r>
              <a:rPr lang="en-US" sz="1600" b="1">
                <a:solidFill>
                  <a:schemeClr val="accent2"/>
                </a:solidFill>
                <a:latin typeface="Arial"/>
              </a:rPr>
              <a:t>Study Design &amp; Procedures </a:t>
            </a:r>
          </a:p>
          <a:p>
            <a:pPr algn="ctr" defTabSz="685700">
              <a:spcBef>
                <a:spcPts val="338"/>
              </a:spcBef>
              <a:defRPr/>
            </a:pPr>
            <a:r>
              <a:rPr lang="en-US" sz="1600" b="1">
                <a:solidFill>
                  <a:schemeClr val="accent2"/>
                </a:solidFill>
                <a:latin typeface="Arial"/>
              </a:rPr>
              <a:t>(1 half day)</a:t>
            </a:r>
          </a:p>
        </p:txBody>
      </p:sp>
      <p:sp>
        <p:nvSpPr>
          <p:cNvPr id="38" name="Rectangle: Rounded Corners 8">
            <a:extLst>
              <a:ext uri="{FF2B5EF4-FFF2-40B4-BE49-F238E27FC236}">
                <a16:creationId xmlns:a16="http://schemas.microsoft.com/office/drawing/2014/main" id="{315EDB5A-D3BD-4E63-A5A6-68A98F71AE4B}"/>
              </a:ext>
            </a:extLst>
          </p:cNvPr>
          <p:cNvSpPr/>
          <p:nvPr/>
        </p:nvSpPr>
        <p:spPr>
          <a:xfrm>
            <a:off x="4491146" y="1394454"/>
            <a:ext cx="6664534" cy="4592579"/>
          </a:xfrm>
          <a:prstGeom prst="roundRect">
            <a:avLst>
              <a:gd name="adj" fmla="val 3363"/>
            </a:avLst>
          </a:prstGeom>
          <a:noFill/>
          <a:ln w="28575">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685700">
              <a:defRPr/>
            </a:pPr>
            <a:endParaRPr lang="en-GB" sz="1400" b="1">
              <a:solidFill>
                <a:prstClr val="white"/>
              </a:solidFill>
              <a:latin typeface="Arial"/>
            </a:endParaRPr>
          </a:p>
        </p:txBody>
      </p:sp>
      <p:sp>
        <p:nvSpPr>
          <p:cNvPr id="39" name="Rectangle 38">
            <a:extLst>
              <a:ext uri="{FF2B5EF4-FFF2-40B4-BE49-F238E27FC236}">
                <a16:creationId xmlns:a16="http://schemas.microsoft.com/office/drawing/2014/main" id="{491B664D-53F5-44AA-B677-767CEEFD30CB}"/>
              </a:ext>
            </a:extLst>
          </p:cNvPr>
          <p:cNvSpPr/>
          <p:nvPr/>
        </p:nvSpPr>
        <p:spPr>
          <a:xfrm>
            <a:off x="4753425" y="1291953"/>
            <a:ext cx="6160579" cy="338554"/>
          </a:xfrm>
          <a:prstGeom prst="rect">
            <a:avLst/>
          </a:prstGeom>
          <a:solidFill>
            <a:schemeClr val="bg1"/>
          </a:solidFill>
          <a:ln>
            <a:solidFill>
              <a:schemeClr val="tx2"/>
            </a:solidFill>
          </a:ln>
        </p:spPr>
        <p:txBody>
          <a:bodyPr wrap="square" anchor="ctr">
            <a:spAutoFit/>
          </a:bodyPr>
          <a:lstStyle/>
          <a:p>
            <a:pPr algn="ctr" defTabSz="685700">
              <a:spcBef>
                <a:spcPts val="338"/>
              </a:spcBef>
              <a:defRPr/>
            </a:pPr>
            <a:r>
              <a:rPr lang="en-US" sz="1600" b="1">
                <a:solidFill>
                  <a:schemeClr val="accent1"/>
                </a:solidFill>
                <a:latin typeface="Arial"/>
              </a:rPr>
              <a:t>For LAI Centers: Specific Training (2 half days) </a:t>
            </a:r>
          </a:p>
        </p:txBody>
      </p:sp>
      <p:sp>
        <p:nvSpPr>
          <p:cNvPr id="46" name="Rectangle 45">
            <a:extLst>
              <a:ext uri="{FF2B5EF4-FFF2-40B4-BE49-F238E27FC236}">
                <a16:creationId xmlns:a16="http://schemas.microsoft.com/office/drawing/2014/main" id="{62DF4826-467F-4415-8F23-64FA49806275}"/>
              </a:ext>
            </a:extLst>
          </p:cNvPr>
          <p:cNvSpPr/>
          <p:nvPr/>
        </p:nvSpPr>
        <p:spPr>
          <a:xfrm>
            <a:off x="4735523" y="2033233"/>
            <a:ext cx="2856052" cy="534140"/>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Role of nonadherence in relapse &amp; hospitalisation</a:t>
            </a:r>
          </a:p>
        </p:txBody>
      </p:sp>
      <p:sp>
        <p:nvSpPr>
          <p:cNvPr id="47" name="Rectangle 46">
            <a:extLst>
              <a:ext uri="{FF2B5EF4-FFF2-40B4-BE49-F238E27FC236}">
                <a16:creationId xmlns:a16="http://schemas.microsoft.com/office/drawing/2014/main" id="{0B0881EE-5677-49D0-A5BB-B10877A8FEFE}"/>
              </a:ext>
            </a:extLst>
          </p:cNvPr>
          <p:cNvSpPr/>
          <p:nvPr/>
        </p:nvSpPr>
        <p:spPr>
          <a:xfrm>
            <a:off x="4735523" y="3815018"/>
            <a:ext cx="2856052" cy="513938"/>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Effectiveness of LAIs</a:t>
            </a:r>
          </a:p>
        </p:txBody>
      </p:sp>
      <p:sp>
        <p:nvSpPr>
          <p:cNvPr id="48" name="Rectangle 47">
            <a:extLst>
              <a:ext uri="{FF2B5EF4-FFF2-40B4-BE49-F238E27FC236}">
                <a16:creationId xmlns:a16="http://schemas.microsoft.com/office/drawing/2014/main" id="{F3133A94-9409-464E-9F7F-6449DB01B6C8}"/>
              </a:ext>
            </a:extLst>
          </p:cNvPr>
          <p:cNvSpPr/>
          <p:nvPr/>
        </p:nvSpPr>
        <p:spPr>
          <a:xfrm>
            <a:off x="4735523" y="2619586"/>
            <a:ext cx="2856052" cy="1133925"/>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Rationale for LAI use &amp; for selection of AOM in early-phase schizophrenia</a:t>
            </a:r>
          </a:p>
        </p:txBody>
      </p:sp>
      <p:sp>
        <p:nvSpPr>
          <p:cNvPr id="49" name="Rectangle 48">
            <a:extLst>
              <a:ext uri="{FF2B5EF4-FFF2-40B4-BE49-F238E27FC236}">
                <a16:creationId xmlns:a16="http://schemas.microsoft.com/office/drawing/2014/main" id="{59B68840-8387-4382-A99C-DA6DC80C851F}"/>
              </a:ext>
            </a:extLst>
          </p:cNvPr>
          <p:cNvSpPr/>
          <p:nvPr/>
        </p:nvSpPr>
        <p:spPr>
          <a:xfrm>
            <a:off x="7868928" y="2033831"/>
            <a:ext cx="3060152" cy="545058"/>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Shared decision-making principles</a:t>
            </a:r>
          </a:p>
        </p:txBody>
      </p:sp>
      <p:sp>
        <p:nvSpPr>
          <p:cNvPr id="50" name="Rectangle 49">
            <a:extLst>
              <a:ext uri="{FF2B5EF4-FFF2-40B4-BE49-F238E27FC236}">
                <a16:creationId xmlns:a16="http://schemas.microsoft.com/office/drawing/2014/main" id="{2F6C2E11-9EC3-44ED-B8C2-BF76D3B73B7B}"/>
              </a:ext>
            </a:extLst>
          </p:cNvPr>
          <p:cNvSpPr/>
          <p:nvPr/>
        </p:nvSpPr>
        <p:spPr>
          <a:xfrm>
            <a:off x="7868928" y="2645354"/>
            <a:ext cx="3060152" cy="586863"/>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Discussion of LAIs with patients and families</a:t>
            </a:r>
          </a:p>
        </p:txBody>
      </p:sp>
      <p:sp>
        <p:nvSpPr>
          <p:cNvPr id="51" name="Rectangle 50">
            <a:extLst>
              <a:ext uri="{FF2B5EF4-FFF2-40B4-BE49-F238E27FC236}">
                <a16:creationId xmlns:a16="http://schemas.microsoft.com/office/drawing/2014/main" id="{2B04E18E-9B89-43C7-8C8E-D2D32C7D037E}"/>
              </a:ext>
            </a:extLst>
          </p:cNvPr>
          <p:cNvSpPr/>
          <p:nvPr/>
        </p:nvSpPr>
        <p:spPr>
          <a:xfrm>
            <a:off x="4735522" y="4382727"/>
            <a:ext cx="2856053" cy="859951"/>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Discussion of optimal ways to transition to LAIs</a:t>
            </a:r>
          </a:p>
        </p:txBody>
      </p:sp>
      <p:sp>
        <p:nvSpPr>
          <p:cNvPr id="52" name="Rectangle 51">
            <a:extLst>
              <a:ext uri="{FF2B5EF4-FFF2-40B4-BE49-F238E27FC236}">
                <a16:creationId xmlns:a16="http://schemas.microsoft.com/office/drawing/2014/main" id="{97A2E6F6-E5A9-48F2-B7B3-084B000A46C8}"/>
              </a:ext>
            </a:extLst>
          </p:cNvPr>
          <p:cNvSpPr/>
          <p:nvPr/>
        </p:nvSpPr>
        <p:spPr>
          <a:xfrm>
            <a:off x="4740081" y="5309926"/>
            <a:ext cx="2854766" cy="545058"/>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Prescribing guidelines for LAIs</a:t>
            </a:r>
          </a:p>
        </p:txBody>
      </p:sp>
      <p:sp>
        <p:nvSpPr>
          <p:cNvPr id="53" name="Rectangle 52">
            <a:extLst>
              <a:ext uri="{FF2B5EF4-FFF2-40B4-BE49-F238E27FC236}">
                <a16:creationId xmlns:a16="http://schemas.microsoft.com/office/drawing/2014/main" id="{D3E94A9A-31B1-48E6-8BE8-F3A2AA9F74A6}"/>
              </a:ext>
            </a:extLst>
          </p:cNvPr>
          <p:cNvSpPr/>
          <p:nvPr/>
        </p:nvSpPr>
        <p:spPr>
          <a:xfrm>
            <a:off x="7868928" y="3310623"/>
            <a:ext cx="3060152" cy="369471"/>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Suggested “scripts”</a:t>
            </a:r>
          </a:p>
        </p:txBody>
      </p:sp>
      <p:sp>
        <p:nvSpPr>
          <p:cNvPr id="54" name="Rectangle 53">
            <a:extLst>
              <a:ext uri="{FF2B5EF4-FFF2-40B4-BE49-F238E27FC236}">
                <a16:creationId xmlns:a16="http://schemas.microsoft.com/office/drawing/2014/main" id="{7E97408F-C963-42BF-B465-3FF644CC9EB4}"/>
              </a:ext>
            </a:extLst>
          </p:cNvPr>
          <p:cNvSpPr/>
          <p:nvPr/>
        </p:nvSpPr>
        <p:spPr>
          <a:xfrm>
            <a:off x="7859919" y="4210888"/>
            <a:ext cx="3060151" cy="369471"/>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685700">
              <a:defRPr/>
            </a:pPr>
            <a:r>
              <a:rPr lang="en-GB" sz="1400" b="1">
                <a:solidFill>
                  <a:prstClr val="white"/>
                </a:solidFill>
                <a:latin typeface="Arial"/>
              </a:rPr>
              <a:t>FAQs</a:t>
            </a:r>
          </a:p>
        </p:txBody>
      </p:sp>
      <p:sp>
        <p:nvSpPr>
          <p:cNvPr id="55" name="Rectangle 54">
            <a:extLst>
              <a:ext uri="{FF2B5EF4-FFF2-40B4-BE49-F238E27FC236}">
                <a16:creationId xmlns:a16="http://schemas.microsoft.com/office/drawing/2014/main" id="{B04AAAC8-6F73-4828-90F9-39FA6B4ABDBA}"/>
              </a:ext>
            </a:extLst>
          </p:cNvPr>
          <p:cNvSpPr/>
          <p:nvPr/>
        </p:nvSpPr>
        <p:spPr>
          <a:xfrm>
            <a:off x="7868928" y="3760136"/>
            <a:ext cx="3060152" cy="369471"/>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685700">
              <a:defRPr/>
            </a:pPr>
            <a:r>
              <a:rPr lang="en-GB" sz="1400" b="1" dirty="0">
                <a:solidFill>
                  <a:prstClr val="white"/>
                </a:solidFill>
                <a:latin typeface="Arial"/>
              </a:rPr>
              <a:t>Role plays</a:t>
            </a:r>
          </a:p>
        </p:txBody>
      </p:sp>
      <p:sp>
        <p:nvSpPr>
          <p:cNvPr id="56" name="Rectangle 55">
            <a:extLst>
              <a:ext uri="{FF2B5EF4-FFF2-40B4-BE49-F238E27FC236}">
                <a16:creationId xmlns:a16="http://schemas.microsoft.com/office/drawing/2014/main" id="{9FF993C7-23FE-4176-8925-D1444187D6E6}"/>
              </a:ext>
            </a:extLst>
          </p:cNvPr>
          <p:cNvSpPr/>
          <p:nvPr/>
        </p:nvSpPr>
        <p:spPr>
          <a:xfrm>
            <a:off x="7875995" y="4968942"/>
            <a:ext cx="3060151" cy="871315"/>
          </a:xfrm>
          <a:prstGeom prst="rect">
            <a:avLst/>
          </a:prstGeom>
          <a:solidFill>
            <a:schemeClr val="accent1"/>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Suggestions for overcoming LAI logistical barriers</a:t>
            </a:r>
          </a:p>
        </p:txBody>
      </p:sp>
      <p:sp>
        <p:nvSpPr>
          <p:cNvPr id="57" name="TextBox 56">
            <a:extLst>
              <a:ext uri="{FF2B5EF4-FFF2-40B4-BE49-F238E27FC236}">
                <a16:creationId xmlns:a16="http://schemas.microsoft.com/office/drawing/2014/main" id="{350BD7AE-4140-441E-BA50-277A484684B3}"/>
              </a:ext>
            </a:extLst>
          </p:cNvPr>
          <p:cNvSpPr txBox="1"/>
          <p:nvPr/>
        </p:nvSpPr>
        <p:spPr>
          <a:xfrm>
            <a:off x="4753426" y="1710457"/>
            <a:ext cx="2838149" cy="297517"/>
          </a:xfrm>
          <a:prstGeom prst="rect">
            <a:avLst/>
          </a:prstGeom>
          <a:noFill/>
        </p:spPr>
        <p:txBody>
          <a:bodyPr wrap="square" rtlCol="0" anchor="ctr">
            <a:spAutoFit/>
          </a:bodyPr>
          <a:lstStyle/>
          <a:p>
            <a:pPr algn="ctr" defTabSz="914266">
              <a:lnSpc>
                <a:spcPts val="1600"/>
              </a:lnSpc>
              <a:spcAft>
                <a:spcPts val="600"/>
              </a:spcAft>
              <a:tabLst>
                <a:tab pos="85725" algn="l"/>
              </a:tabLst>
              <a:defRPr/>
            </a:pPr>
            <a:r>
              <a:rPr lang="en-US" sz="1400" b="1" i="1" dirty="0">
                <a:solidFill>
                  <a:schemeClr val="accent1"/>
                </a:solidFill>
                <a:latin typeface="Arial" panose="020B0604020202020204" pitchFamily="34" charset="0"/>
                <a:cs typeface="Arial" panose="020B0604020202020204" pitchFamily="34" charset="0"/>
              </a:rPr>
              <a:t>KNOWLEDGE </a:t>
            </a:r>
          </a:p>
        </p:txBody>
      </p:sp>
      <p:sp>
        <p:nvSpPr>
          <p:cNvPr id="58" name="TextBox 57">
            <a:extLst>
              <a:ext uri="{FF2B5EF4-FFF2-40B4-BE49-F238E27FC236}">
                <a16:creationId xmlns:a16="http://schemas.microsoft.com/office/drawing/2014/main" id="{2A9ADC77-E38A-4697-8D57-96034ACAEBBD}"/>
              </a:ext>
            </a:extLst>
          </p:cNvPr>
          <p:cNvSpPr txBox="1"/>
          <p:nvPr/>
        </p:nvSpPr>
        <p:spPr>
          <a:xfrm>
            <a:off x="7853855" y="1727287"/>
            <a:ext cx="3060150" cy="297517"/>
          </a:xfrm>
          <a:prstGeom prst="rect">
            <a:avLst/>
          </a:prstGeom>
          <a:noFill/>
        </p:spPr>
        <p:txBody>
          <a:bodyPr wrap="square" rtlCol="0" anchor="ctr">
            <a:spAutoFit/>
          </a:bodyPr>
          <a:lstStyle/>
          <a:p>
            <a:pPr algn="ctr" defTabSz="914266">
              <a:lnSpc>
                <a:spcPts val="1600"/>
              </a:lnSpc>
              <a:spcAft>
                <a:spcPts val="600"/>
              </a:spcAft>
              <a:tabLst>
                <a:tab pos="85725" algn="l"/>
              </a:tabLst>
              <a:defRPr/>
            </a:pPr>
            <a:r>
              <a:rPr lang="en-US" sz="1400" b="1" i="1" dirty="0">
                <a:solidFill>
                  <a:schemeClr val="accent1"/>
                </a:solidFill>
                <a:latin typeface="Arial" panose="020B0604020202020204" pitchFamily="34" charset="0"/>
                <a:cs typeface="Arial" panose="020B0604020202020204" pitchFamily="34" charset="0"/>
              </a:rPr>
              <a:t>COMMUNICATION (MI-</a:t>
            </a:r>
            <a:r>
              <a:rPr lang="en-US" sz="1400" b="1" i="1" dirty="0" err="1">
                <a:solidFill>
                  <a:schemeClr val="accent1"/>
                </a:solidFill>
                <a:latin typeface="Arial" panose="020B0604020202020204" pitchFamily="34" charset="0"/>
                <a:cs typeface="Arial" panose="020B0604020202020204" pitchFamily="34" charset="0"/>
              </a:rPr>
              <a:t>konsistent</a:t>
            </a:r>
            <a:r>
              <a:rPr lang="en-US" sz="1400" b="1" i="1" dirty="0">
                <a:solidFill>
                  <a:schemeClr val="accent1"/>
                </a:solidFill>
                <a:latin typeface="Arial" panose="020B0604020202020204" pitchFamily="34" charset="0"/>
                <a:cs typeface="Arial" panose="020B0604020202020204" pitchFamily="34" charset="0"/>
              </a:rPr>
              <a:t>)</a:t>
            </a:r>
          </a:p>
        </p:txBody>
      </p:sp>
      <p:sp>
        <p:nvSpPr>
          <p:cNvPr id="59" name="TextBox 58">
            <a:extLst>
              <a:ext uri="{FF2B5EF4-FFF2-40B4-BE49-F238E27FC236}">
                <a16:creationId xmlns:a16="http://schemas.microsoft.com/office/drawing/2014/main" id="{537BFF94-67F5-4161-803E-F3496E823940}"/>
              </a:ext>
            </a:extLst>
          </p:cNvPr>
          <p:cNvSpPr txBox="1"/>
          <p:nvPr/>
        </p:nvSpPr>
        <p:spPr>
          <a:xfrm>
            <a:off x="7875994" y="4673406"/>
            <a:ext cx="3038011" cy="297517"/>
          </a:xfrm>
          <a:prstGeom prst="rect">
            <a:avLst/>
          </a:prstGeom>
          <a:noFill/>
        </p:spPr>
        <p:txBody>
          <a:bodyPr wrap="square" rtlCol="0" anchor="ctr">
            <a:spAutoFit/>
          </a:bodyPr>
          <a:lstStyle/>
          <a:p>
            <a:pPr algn="ctr" defTabSz="914266">
              <a:lnSpc>
                <a:spcPts val="1600"/>
              </a:lnSpc>
              <a:spcAft>
                <a:spcPts val="600"/>
              </a:spcAft>
              <a:tabLst>
                <a:tab pos="85725" algn="l"/>
              </a:tabLst>
              <a:defRPr/>
            </a:pPr>
            <a:r>
              <a:rPr lang="en-US" sz="1400" b="1" i="1" dirty="0">
                <a:solidFill>
                  <a:schemeClr val="accent1"/>
                </a:solidFill>
                <a:latin typeface="Arial" panose="020B0604020202020204" pitchFamily="34" charset="0"/>
                <a:cs typeface="Arial" panose="020B0604020202020204" pitchFamily="34" charset="0"/>
              </a:rPr>
              <a:t>ORGANIZATION</a:t>
            </a:r>
          </a:p>
        </p:txBody>
      </p:sp>
      <p:sp>
        <p:nvSpPr>
          <p:cNvPr id="63" name="Rectangle 62">
            <a:extLst>
              <a:ext uri="{FF2B5EF4-FFF2-40B4-BE49-F238E27FC236}">
                <a16:creationId xmlns:a16="http://schemas.microsoft.com/office/drawing/2014/main" id="{F691B652-348F-44D1-9DED-6F4703821AC0}"/>
              </a:ext>
            </a:extLst>
          </p:cNvPr>
          <p:cNvSpPr/>
          <p:nvPr/>
        </p:nvSpPr>
        <p:spPr>
          <a:xfrm>
            <a:off x="935128" y="5500490"/>
            <a:ext cx="3373268" cy="494413"/>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AE querying &amp; reporting</a:t>
            </a:r>
          </a:p>
        </p:txBody>
      </p:sp>
      <p:sp>
        <p:nvSpPr>
          <p:cNvPr id="64" name="Rectangle 63">
            <a:extLst>
              <a:ext uri="{FF2B5EF4-FFF2-40B4-BE49-F238E27FC236}">
                <a16:creationId xmlns:a16="http://schemas.microsoft.com/office/drawing/2014/main" id="{3F9100D3-BEC8-49FF-87F0-879076B4EFD6}"/>
              </a:ext>
            </a:extLst>
          </p:cNvPr>
          <p:cNvSpPr/>
          <p:nvPr/>
        </p:nvSpPr>
        <p:spPr>
          <a:xfrm>
            <a:off x="935128" y="4363298"/>
            <a:ext cx="3373268" cy="494413"/>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Good clinical practice</a:t>
            </a:r>
          </a:p>
        </p:txBody>
      </p:sp>
      <p:sp>
        <p:nvSpPr>
          <p:cNvPr id="65" name="Rectangle 64">
            <a:extLst>
              <a:ext uri="{FF2B5EF4-FFF2-40B4-BE49-F238E27FC236}">
                <a16:creationId xmlns:a16="http://schemas.microsoft.com/office/drawing/2014/main" id="{7582961A-0091-460F-8D3E-648BE8F7DE6E}"/>
              </a:ext>
            </a:extLst>
          </p:cNvPr>
          <p:cNvSpPr/>
          <p:nvPr/>
        </p:nvSpPr>
        <p:spPr>
          <a:xfrm>
            <a:off x="935128" y="5002285"/>
            <a:ext cx="3373268" cy="353632"/>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Data management</a:t>
            </a:r>
          </a:p>
        </p:txBody>
      </p:sp>
      <p:sp>
        <p:nvSpPr>
          <p:cNvPr id="66" name="Rectangle 65">
            <a:extLst>
              <a:ext uri="{FF2B5EF4-FFF2-40B4-BE49-F238E27FC236}">
                <a16:creationId xmlns:a16="http://schemas.microsoft.com/office/drawing/2014/main" id="{D021FC79-121F-47FE-91EE-D3CE9D4920F8}"/>
              </a:ext>
            </a:extLst>
          </p:cNvPr>
          <p:cNvSpPr/>
          <p:nvPr/>
        </p:nvSpPr>
        <p:spPr>
          <a:xfrm>
            <a:off x="935126" y="2374376"/>
            <a:ext cx="3373271" cy="494413"/>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Study rationale &amp; overview</a:t>
            </a:r>
          </a:p>
        </p:txBody>
      </p:sp>
      <p:sp>
        <p:nvSpPr>
          <p:cNvPr id="67" name="Rectangle 66">
            <a:extLst>
              <a:ext uri="{FF2B5EF4-FFF2-40B4-BE49-F238E27FC236}">
                <a16:creationId xmlns:a16="http://schemas.microsoft.com/office/drawing/2014/main" id="{8FACCC8C-593B-49A1-91B6-23F138F81B8C}"/>
              </a:ext>
            </a:extLst>
          </p:cNvPr>
          <p:cNvSpPr/>
          <p:nvPr/>
        </p:nvSpPr>
        <p:spPr>
          <a:xfrm>
            <a:off x="935126" y="3013364"/>
            <a:ext cx="3373271" cy="530392"/>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Characteristics of early</a:t>
            </a:r>
          </a:p>
          <a:p>
            <a:pPr algn="ctr">
              <a:defRPr/>
            </a:pPr>
            <a:r>
              <a:rPr lang="en-GB" sz="1400" b="1" dirty="0">
                <a:solidFill>
                  <a:prstClr val="white"/>
                </a:solidFill>
                <a:latin typeface="Arial"/>
              </a:rPr>
              <a:t>psychosis patients</a:t>
            </a:r>
          </a:p>
        </p:txBody>
      </p:sp>
      <p:sp>
        <p:nvSpPr>
          <p:cNvPr id="68" name="Rectangle 67">
            <a:extLst>
              <a:ext uri="{FF2B5EF4-FFF2-40B4-BE49-F238E27FC236}">
                <a16:creationId xmlns:a16="http://schemas.microsoft.com/office/drawing/2014/main" id="{1DE76FBF-21D7-4B10-AF22-DACF1EB14A03}"/>
              </a:ext>
            </a:extLst>
          </p:cNvPr>
          <p:cNvSpPr/>
          <p:nvPr/>
        </p:nvSpPr>
        <p:spPr>
          <a:xfrm>
            <a:off x="935127" y="3688331"/>
            <a:ext cx="3373269" cy="530392"/>
          </a:xfrm>
          <a:prstGeom prst="rect">
            <a:avLst/>
          </a:prstGeom>
          <a:solidFill>
            <a:schemeClr val="accent2"/>
          </a:solidFill>
          <a:ln w="28575">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sz="1400" b="1" dirty="0">
                <a:solidFill>
                  <a:prstClr val="white"/>
                </a:solidFill>
                <a:latin typeface="Arial"/>
              </a:rPr>
              <a:t>Recruitment &amp; retention strategies</a:t>
            </a:r>
          </a:p>
        </p:txBody>
      </p:sp>
      <p:sp>
        <p:nvSpPr>
          <p:cNvPr id="8" name="Footer Placeholder 7">
            <a:extLst>
              <a:ext uri="{FF2B5EF4-FFF2-40B4-BE49-F238E27FC236}">
                <a16:creationId xmlns:a16="http://schemas.microsoft.com/office/drawing/2014/main" id="{3D40AAF6-AF76-A56D-73F6-F64F09515C97}"/>
              </a:ext>
            </a:extLst>
          </p:cNvPr>
          <p:cNvSpPr>
            <a:spLocks noGrp="1"/>
          </p:cNvSpPr>
          <p:nvPr>
            <p:ph type="ftr" sz="quarter" idx="3"/>
          </p:nvPr>
        </p:nvSpPr>
        <p:spPr/>
        <p:txBody>
          <a:bodyPr/>
          <a:lstStyle/>
          <a:p>
            <a:r>
              <a:rPr lang="en-US" dirty="0"/>
              <a:t>AE=adverse event; AOM=aripiprazole once-monthly; FAQ=frequently asked question; LAI=long-acting injectable; MI = Motivational Interviewing.                    Adapted from Kane JM, et al. </a:t>
            </a:r>
            <a:r>
              <a:rPr lang="en-US" i="1" dirty="0"/>
              <a:t>J Clin Psychiatry </a:t>
            </a:r>
            <a:r>
              <a:rPr lang="en-US" dirty="0"/>
              <a:t>2019;80:18m12546.</a:t>
            </a:r>
          </a:p>
        </p:txBody>
      </p:sp>
    </p:spTree>
    <p:extLst>
      <p:ext uri="{BB962C8B-B14F-4D97-AF65-F5344CB8AC3E}">
        <p14:creationId xmlns:p14="http://schemas.microsoft.com/office/powerpoint/2010/main" val="273256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a:extLst>
              <a:ext uri="{FF2B5EF4-FFF2-40B4-BE49-F238E27FC236}">
                <a16:creationId xmlns:a16="http://schemas.microsoft.com/office/drawing/2014/main" id="{ED9F76FA-2F6F-4EF8-8D0D-BC4250C671FE}"/>
              </a:ext>
            </a:extLst>
          </p:cNvPr>
          <p:cNvSpPr>
            <a:spLocks noGrp="1"/>
          </p:cNvSpPr>
          <p:nvPr>
            <p:ph type="title"/>
          </p:nvPr>
        </p:nvSpPr>
        <p:spPr>
          <a:xfrm>
            <a:off x="609600" y="199505"/>
            <a:ext cx="10744200" cy="1185577"/>
          </a:xfrm>
        </p:spPr>
        <p:txBody>
          <a:bodyPr>
            <a:normAutofit/>
          </a:bodyPr>
          <a:lstStyle/>
          <a:p>
            <a:r>
              <a:rPr lang="en-US" altLang="en-US"/>
              <a:t>76.6% of FEP and Early</a:t>
            </a:r>
            <a:r>
              <a:rPr lang="de-DE" altLang="en-US"/>
              <a:t>-</a:t>
            </a:r>
            <a:r>
              <a:rPr lang="en-US" altLang="en-US"/>
              <a:t>Phase SCZ Patients Received at least One Injection with ARI LAI</a:t>
            </a:r>
          </a:p>
        </p:txBody>
      </p:sp>
      <p:pic>
        <p:nvPicPr>
          <p:cNvPr id="266244" name="Grafik 5">
            <a:extLst>
              <a:ext uri="{FF2B5EF4-FFF2-40B4-BE49-F238E27FC236}">
                <a16:creationId xmlns:a16="http://schemas.microsoft.com/office/drawing/2014/main" id="{877A52C9-B244-471D-A680-2531C19FAD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4" t="2648" r="2102" b="2398"/>
          <a:stretch/>
        </p:blipFill>
        <p:spPr bwMode="auto">
          <a:xfrm>
            <a:off x="2427143" y="1508379"/>
            <a:ext cx="7337714" cy="472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D81B1DF-7208-1760-0E88-FFA0468E0743}"/>
              </a:ext>
            </a:extLst>
          </p:cNvPr>
          <p:cNvSpPr>
            <a:spLocks noGrp="1"/>
          </p:cNvSpPr>
          <p:nvPr>
            <p:ph type="ftr" sz="quarter" idx="3"/>
          </p:nvPr>
        </p:nvSpPr>
        <p:spPr/>
        <p:txBody>
          <a:bodyPr/>
          <a:lstStyle/>
          <a:p>
            <a:r>
              <a:rPr lang="en-US" dirty="0"/>
              <a:t>FEP = First episode; SCZ = schizophrenia    </a:t>
            </a:r>
          </a:p>
          <a:p>
            <a:r>
              <a:rPr lang="en-US" dirty="0"/>
              <a:t>Kane JM et al. </a:t>
            </a:r>
            <a:r>
              <a:rPr lang="en-US" i="1" dirty="0"/>
              <a:t>J Clin Psychiatry</a:t>
            </a:r>
            <a:r>
              <a:rPr lang="en-US" dirty="0"/>
              <a:t>. 2019 Apr 23;80(3). </a:t>
            </a:r>
            <a:r>
              <a:rPr lang="en-US" dirty="0" err="1"/>
              <a:t>pii</a:t>
            </a:r>
            <a:r>
              <a:rPr lang="en-US" dirty="0"/>
              <a:t>: 18m12546.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9189A1-A790-6CB2-4605-210A7AEB6C3A}"/>
              </a:ext>
            </a:extLst>
          </p:cNvPr>
          <p:cNvSpPr>
            <a:spLocks noGrp="1"/>
          </p:cNvSpPr>
          <p:nvPr>
            <p:ph type="ftr" sz="quarter" idx="3"/>
          </p:nvPr>
        </p:nvSpPr>
        <p:spPr>
          <a:xfrm>
            <a:off x="609600" y="6356350"/>
            <a:ext cx="10744200" cy="442913"/>
          </a:xfrm>
        </p:spPr>
        <p:txBody>
          <a:bodyPr/>
          <a:lstStyle/>
          <a:p>
            <a:r>
              <a:rPr lang="en-US" dirty="0"/>
              <a:t>Kane JM et al. </a:t>
            </a:r>
            <a:r>
              <a:rPr lang="en-US" i="1" dirty="0"/>
              <a:t>CNS Drugs</a:t>
            </a:r>
            <a:r>
              <a:rPr lang="en-US" dirty="0"/>
              <a:t>. 2021 Nov;35(11):1189-1205.</a:t>
            </a:r>
          </a:p>
        </p:txBody>
      </p:sp>
      <p:sp>
        <p:nvSpPr>
          <p:cNvPr id="12" name="Title 1">
            <a:extLst>
              <a:ext uri="{FF2B5EF4-FFF2-40B4-BE49-F238E27FC236}">
                <a16:creationId xmlns:a16="http://schemas.microsoft.com/office/drawing/2014/main" id="{7779ED87-F3C7-4C8B-A01A-F2ADEA876389}"/>
              </a:ext>
            </a:extLst>
          </p:cNvPr>
          <p:cNvSpPr>
            <a:spLocks noGrp="1"/>
          </p:cNvSpPr>
          <p:nvPr>
            <p:ph type="title"/>
          </p:nvPr>
        </p:nvSpPr>
        <p:spPr>
          <a:xfrm>
            <a:off x="609600" y="200025"/>
            <a:ext cx="11167872" cy="775335"/>
          </a:xfrm>
        </p:spPr>
        <p:txBody>
          <a:bodyPr rtlCol="0">
            <a:noAutofit/>
          </a:bodyPr>
          <a:lstStyle/>
          <a:p>
            <a:r>
              <a:rPr lang="en-US" sz="2800" dirty="0"/>
              <a:t>Controversies Around LAIs: Negative vs Positive Perceptions (1)</a:t>
            </a:r>
          </a:p>
        </p:txBody>
      </p:sp>
      <p:graphicFrame>
        <p:nvGraphicFramePr>
          <p:cNvPr id="2" name="Table 1">
            <a:extLst>
              <a:ext uri="{FF2B5EF4-FFF2-40B4-BE49-F238E27FC236}">
                <a16:creationId xmlns:a16="http://schemas.microsoft.com/office/drawing/2014/main" id="{1A063172-CFF5-498A-9041-5186AF589ECA}"/>
              </a:ext>
            </a:extLst>
          </p:cNvPr>
          <p:cNvGraphicFramePr>
            <a:graphicFrameLocks noGrp="1"/>
          </p:cNvGraphicFramePr>
          <p:nvPr>
            <p:extLst>
              <p:ext uri="{D42A27DB-BD31-4B8C-83A1-F6EECF244321}">
                <p14:modId xmlns:p14="http://schemas.microsoft.com/office/powerpoint/2010/main" val="2412994245"/>
              </p:ext>
            </p:extLst>
          </p:nvPr>
        </p:nvGraphicFramePr>
        <p:xfrm>
          <a:off x="609600" y="1085088"/>
          <a:ext cx="10972799" cy="5324859"/>
        </p:xfrm>
        <a:graphic>
          <a:graphicData uri="http://schemas.openxmlformats.org/drawingml/2006/table">
            <a:tbl>
              <a:tblPr firstRow="1" firstCol="1" bandRow="1">
                <a:tableStyleId>{5C22544A-7EE6-4342-B048-85BDC9FD1C3A}</a:tableStyleId>
              </a:tblPr>
              <a:tblGrid>
                <a:gridCol w="3864735">
                  <a:extLst>
                    <a:ext uri="{9D8B030D-6E8A-4147-A177-3AD203B41FA5}">
                      <a16:colId xmlns:a16="http://schemas.microsoft.com/office/drawing/2014/main" val="2090498125"/>
                    </a:ext>
                  </a:extLst>
                </a:gridCol>
                <a:gridCol w="4364864">
                  <a:extLst>
                    <a:ext uri="{9D8B030D-6E8A-4147-A177-3AD203B41FA5}">
                      <a16:colId xmlns:a16="http://schemas.microsoft.com/office/drawing/2014/main" val="676187020"/>
                    </a:ext>
                  </a:extLst>
                </a:gridCol>
                <a:gridCol w="492607">
                  <a:extLst>
                    <a:ext uri="{9D8B030D-6E8A-4147-A177-3AD203B41FA5}">
                      <a16:colId xmlns:a16="http://schemas.microsoft.com/office/drawing/2014/main" val="1033170326"/>
                    </a:ext>
                  </a:extLst>
                </a:gridCol>
                <a:gridCol w="562857">
                  <a:extLst>
                    <a:ext uri="{9D8B030D-6E8A-4147-A177-3AD203B41FA5}">
                      <a16:colId xmlns:a16="http://schemas.microsoft.com/office/drawing/2014/main" val="109276774"/>
                    </a:ext>
                  </a:extLst>
                </a:gridCol>
                <a:gridCol w="562022">
                  <a:extLst>
                    <a:ext uri="{9D8B030D-6E8A-4147-A177-3AD203B41FA5}">
                      <a16:colId xmlns:a16="http://schemas.microsoft.com/office/drawing/2014/main" val="833221422"/>
                    </a:ext>
                  </a:extLst>
                </a:gridCol>
                <a:gridCol w="562857">
                  <a:extLst>
                    <a:ext uri="{9D8B030D-6E8A-4147-A177-3AD203B41FA5}">
                      <a16:colId xmlns:a16="http://schemas.microsoft.com/office/drawing/2014/main" val="2020126104"/>
                    </a:ext>
                  </a:extLst>
                </a:gridCol>
                <a:gridCol w="562857">
                  <a:extLst>
                    <a:ext uri="{9D8B030D-6E8A-4147-A177-3AD203B41FA5}">
                      <a16:colId xmlns:a16="http://schemas.microsoft.com/office/drawing/2014/main" val="3178052708"/>
                    </a:ext>
                  </a:extLst>
                </a:gridCol>
              </a:tblGrid>
              <a:tr h="365760">
                <a:tc gridSpan="2">
                  <a:txBody>
                    <a:bodyPr/>
                    <a:lstStyle/>
                    <a:p>
                      <a:pPr marL="0" marR="0" algn="ctr">
                        <a:lnSpc>
                          <a:spcPct val="107000"/>
                        </a:lnSpc>
                        <a:spcBef>
                          <a:spcPts val="0"/>
                        </a:spcBef>
                        <a:spcAft>
                          <a:spcPts val="0"/>
                        </a:spcAft>
                      </a:pPr>
                      <a:r>
                        <a:rPr lang="en-US" sz="1300" dirty="0">
                          <a:effectLst/>
                        </a:rPr>
                        <a:t>LAI Perception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hMerge="1">
                  <a:txBody>
                    <a:bodyPr/>
                    <a:lstStyle/>
                    <a:p>
                      <a:endParaRPr lang="en-US"/>
                    </a:p>
                  </a:txBody>
                  <a:tcPr/>
                </a:tc>
                <a:tc gridSpan="5">
                  <a:txBody>
                    <a:bodyPr/>
                    <a:lstStyle/>
                    <a:p>
                      <a:pPr marL="0" marR="0" algn="ctr">
                        <a:lnSpc>
                          <a:spcPct val="107000"/>
                        </a:lnSpc>
                        <a:spcBef>
                          <a:spcPts val="0"/>
                        </a:spcBef>
                        <a:spcAft>
                          <a:spcPts val="0"/>
                        </a:spcAft>
                      </a:pPr>
                      <a:r>
                        <a:rPr lang="en-US" sz="1300">
                          <a:effectLst/>
                        </a:rPr>
                        <a:t>Controversies Affected</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7205634"/>
                  </a:ext>
                </a:extLst>
              </a:tr>
              <a:tr h="1027174">
                <a:tc>
                  <a:txBody>
                    <a:bodyPr/>
                    <a:lstStyle/>
                    <a:p>
                      <a:pPr marL="0" marR="0">
                        <a:lnSpc>
                          <a:spcPct val="107000"/>
                        </a:lnSpc>
                        <a:spcBef>
                          <a:spcPts val="0"/>
                        </a:spcBef>
                        <a:spcAft>
                          <a:spcPts val="0"/>
                        </a:spcAft>
                      </a:pPr>
                      <a:r>
                        <a:rPr lang="en-US" sz="3200" dirty="0">
                          <a:effectLst/>
                        </a:rPr>
                        <a:t>Negative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3200" b="1" dirty="0">
                          <a:effectLst/>
                        </a:rPr>
                        <a:t>Positive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71755" marR="71755" algn="ctr">
                        <a:lnSpc>
                          <a:spcPct val="107000"/>
                        </a:lnSpc>
                        <a:spcBef>
                          <a:spcPts val="0"/>
                        </a:spcBef>
                        <a:spcAft>
                          <a:spcPts val="0"/>
                        </a:spcAft>
                      </a:pPr>
                      <a:r>
                        <a:rPr lang="en-US" sz="1200" dirty="0">
                          <a:effectLst/>
                        </a:rPr>
                        <a:t>Benefits </a:t>
                      </a:r>
                      <a:br>
                        <a:rPr lang="en-US" sz="1200" dirty="0">
                          <a:effectLst/>
                        </a:rPr>
                      </a:br>
                      <a:r>
                        <a:rPr lang="en-US" sz="1200" dirty="0">
                          <a:effectLst/>
                        </a:rPr>
                        <a:t>of LAIs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rPr>
                        <a:t>Target population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rPr>
                        <a:t>When to initiate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rPr>
                        <a:t>HCP training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rPr>
                        <a:t>Patient interaction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vert="vert270" anchor="ctr"/>
                </a:tc>
                <a:extLst>
                  <a:ext uri="{0D108BD9-81ED-4DB2-BD59-A6C34878D82A}">
                    <a16:rowId xmlns:a16="http://schemas.microsoft.com/office/drawing/2014/main" val="4256913598"/>
                  </a:ext>
                </a:extLst>
              </a:tr>
              <a:tr h="501082">
                <a:tc>
                  <a:txBody>
                    <a:bodyPr/>
                    <a:lstStyle/>
                    <a:p>
                      <a:pPr marL="0" marR="0">
                        <a:lnSpc>
                          <a:spcPct val="107000"/>
                        </a:lnSpc>
                        <a:spcBef>
                          <a:spcPts val="0"/>
                        </a:spcBef>
                        <a:spcAft>
                          <a:spcPts val="0"/>
                        </a:spcAft>
                      </a:pPr>
                      <a:r>
                        <a:rPr lang="en-US" sz="1200" dirty="0">
                          <a:effectLst/>
                        </a:rPr>
                        <a:t>LAIs result in injection-site reactions</a:t>
                      </a:r>
                      <a:r>
                        <a:rPr lang="en-US" sz="1200" baseline="30000" dirty="0">
                          <a:effectLst/>
                        </a:rPr>
                        <a:t>14</a:t>
                      </a:r>
                      <a:endParaRPr lang="en-US" sz="1200" dirty="0">
                        <a:effectLst/>
                      </a:endParaRPr>
                    </a:p>
                  </a:txBody>
                  <a:tcPr marT="0" marB="0" anchor="ctr"/>
                </a:tc>
                <a:tc>
                  <a:txBody>
                    <a:bodyPr/>
                    <a:lstStyle/>
                    <a:p>
                      <a:pPr marL="0" marR="0">
                        <a:lnSpc>
                          <a:spcPct val="107000"/>
                        </a:lnSpc>
                        <a:spcBef>
                          <a:spcPts val="0"/>
                        </a:spcBef>
                        <a:spcAft>
                          <a:spcPts val="0"/>
                        </a:spcAft>
                      </a:pPr>
                      <a:r>
                        <a:rPr lang="en-US" sz="1200" dirty="0">
                          <a:effectLst/>
                        </a:rPr>
                        <a:t>SGA-LAIs have improved formulations over FGA-LAIs, with fewer injection-site reactions</a:t>
                      </a:r>
                      <a:r>
                        <a:rPr lang="en-US" sz="1200" baseline="30000" dirty="0">
                          <a:effectLst/>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844277585"/>
                  </a:ext>
                </a:extLst>
              </a:tr>
              <a:tr h="525576">
                <a:tc>
                  <a:txBody>
                    <a:bodyPr/>
                    <a:lstStyle/>
                    <a:p>
                      <a:pPr marL="0" marR="0">
                        <a:lnSpc>
                          <a:spcPct val="107000"/>
                        </a:lnSpc>
                        <a:spcBef>
                          <a:spcPts val="0"/>
                        </a:spcBef>
                        <a:spcAft>
                          <a:spcPts val="0"/>
                        </a:spcAft>
                      </a:pPr>
                      <a:r>
                        <a:rPr lang="en-US" sz="1200" dirty="0">
                          <a:effectLst/>
                        </a:rPr>
                        <a:t>There are intolerable side effects with LAIs</a:t>
                      </a:r>
                      <a:r>
                        <a:rPr lang="en-US" sz="1200" baseline="30000" dirty="0">
                          <a:effectLst/>
                        </a:rPr>
                        <a:t>14,29,32</a:t>
                      </a:r>
                      <a:endParaRPr lang="en-US" sz="1200" dirty="0">
                        <a:effectLst/>
                      </a:endParaRPr>
                    </a:p>
                  </a:txBody>
                  <a:tcPr marT="0" marB="0" anchor="ctr"/>
                </a:tc>
                <a:tc>
                  <a:txBody>
                    <a:bodyPr/>
                    <a:lstStyle/>
                    <a:p>
                      <a:pPr marL="0" marR="0">
                        <a:lnSpc>
                          <a:spcPct val="107000"/>
                        </a:lnSpc>
                        <a:spcBef>
                          <a:spcPts val="0"/>
                        </a:spcBef>
                        <a:spcAft>
                          <a:spcPts val="0"/>
                        </a:spcAft>
                      </a:pPr>
                      <a:r>
                        <a:rPr lang="en-US" sz="1200" dirty="0">
                          <a:effectLst/>
                        </a:rPr>
                        <a:t>AE frequency and AE-related discontinuations are the same or lower</a:t>
                      </a:r>
                      <a:r>
                        <a:rPr lang="en-US" sz="1200" baseline="30000" dirty="0">
                          <a:effectLst/>
                        </a:rPr>
                        <a:t>18,32,43</a:t>
                      </a:r>
                      <a:r>
                        <a:rPr lang="en-US" sz="1200" dirty="0">
                          <a:effectLst/>
                        </a:rPr>
                        <a:t> and mortality is lower for LAIs vs OAs</a:t>
                      </a:r>
                      <a:r>
                        <a:rPr lang="en-US" sz="1200" baseline="30000" dirty="0">
                          <a:effectLst/>
                        </a:rPr>
                        <a:t>39,40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3611592918"/>
                  </a:ext>
                </a:extLst>
              </a:tr>
              <a:tr h="525576">
                <a:tc>
                  <a:txBody>
                    <a:bodyPr/>
                    <a:lstStyle/>
                    <a:p>
                      <a:pPr marL="0" marR="0">
                        <a:lnSpc>
                          <a:spcPct val="107000"/>
                        </a:lnSpc>
                        <a:spcBef>
                          <a:spcPts val="0"/>
                        </a:spcBef>
                        <a:spcAft>
                          <a:spcPts val="0"/>
                        </a:spcAft>
                      </a:pPr>
                      <a:r>
                        <a:rPr lang="en-US" sz="1200" dirty="0">
                          <a:effectLst/>
                        </a:rPr>
                        <a:t>Patients on an LAI experience breakthrough psychosis</a:t>
                      </a:r>
                      <a:r>
                        <a:rPr lang="en-US" sz="1200" baseline="30000" dirty="0">
                          <a:effectLst/>
                        </a:rPr>
                        <a:t>36,37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dirty="0">
                          <a:effectLst/>
                        </a:rPr>
                        <a:t>The rate of breakthrough psychosis is similar among LAIs and OAs</a:t>
                      </a:r>
                      <a:r>
                        <a:rPr lang="en-US" sz="1200" baseline="30000" dirty="0">
                          <a:effectLst/>
                        </a:rPr>
                        <a:t>37</a:t>
                      </a:r>
                      <a:r>
                        <a:rPr lang="en-US" sz="1200" dirty="0">
                          <a:effectLst/>
                        </a:rPr>
                        <a:t> and the benefit-risk ratio supports use of LAIs</a:t>
                      </a:r>
                      <a:r>
                        <a:rPr lang="en-US" sz="1200" baseline="300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3035947794"/>
                  </a:ext>
                </a:extLst>
              </a:tr>
              <a:tr h="889103">
                <a:tc>
                  <a:txBody>
                    <a:bodyPr/>
                    <a:lstStyle/>
                    <a:p>
                      <a:pPr marL="0" marR="0">
                        <a:lnSpc>
                          <a:spcPct val="107000"/>
                        </a:lnSpc>
                        <a:spcBef>
                          <a:spcPts val="0"/>
                        </a:spcBef>
                        <a:spcAft>
                          <a:spcPts val="0"/>
                        </a:spcAft>
                      </a:pPr>
                      <a:r>
                        <a:rPr lang="en-US" sz="1200" dirty="0">
                          <a:effectLst/>
                        </a:rPr>
                        <a:t>Patients on LAIs can also become non-adherent to LAI use</a:t>
                      </a:r>
                      <a:r>
                        <a:rPr lang="en-US" sz="1200" baseline="30000" dirty="0">
                          <a:effectLst/>
                        </a:rPr>
                        <a:t>27</a:t>
                      </a:r>
                      <a:endParaRPr lang="en-US" sz="1200" dirty="0">
                        <a:effectLst/>
                      </a:endParaRPr>
                    </a:p>
                  </a:txBody>
                  <a:tcPr marT="0" marB="0" anchor="ctr"/>
                </a:tc>
                <a:tc>
                  <a:txBody>
                    <a:bodyPr/>
                    <a:lstStyle/>
                    <a:p>
                      <a:pPr marL="0" marR="0">
                        <a:lnSpc>
                          <a:spcPct val="107000"/>
                        </a:lnSpc>
                        <a:spcBef>
                          <a:spcPts val="0"/>
                        </a:spcBef>
                        <a:spcAft>
                          <a:spcPts val="0"/>
                        </a:spcAft>
                      </a:pPr>
                      <a:r>
                        <a:rPr lang="en-US" sz="1200" dirty="0">
                          <a:effectLst/>
                        </a:rPr>
                        <a:t>Adherence rates are higher</a:t>
                      </a:r>
                      <a:r>
                        <a:rPr lang="en-US" sz="1200" baseline="30000" dirty="0">
                          <a:effectLst/>
                        </a:rPr>
                        <a:t>18,87</a:t>
                      </a:r>
                      <a:r>
                        <a:rPr lang="en-US" sz="1200" dirty="0">
                          <a:effectLst/>
                        </a:rPr>
                        <a:t> and discontinuation rates are lower for LAI vs OAs</a:t>
                      </a:r>
                      <a:r>
                        <a:rPr lang="en-US" sz="1200" baseline="30000" dirty="0">
                          <a:effectLst/>
                        </a:rPr>
                        <a:t>18,32</a:t>
                      </a:r>
                      <a:r>
                        <a:rPr lang="en-US" sz="1200" dirty="0">
                          <a:effectLst/>
                        </a:rPr>
                        <a:t>, nonadherent patients can be immediately identified</a:t>
                      </a:r>
                      <a:r>
                        <a:rPr lang="en-US" sz="1200" baseline="30000" dirty="0">
                          <a:effectLst/>
                        </a:rPr>
                        <a:t>71</a:t>
                      </a:r>
                      <a:r>
                        <a:rPr lang="en-US" sz="1200" dirty="0">
                          <a:effectLst/>
                        </a:rPr>
                        <a:t>, and relapses are delayed due to longer half-lives of LAIs </a:t>
                      </a:r>
                      <a:r>
                        <a:rPr lang="en-US" sz="1200" baseline="30000" dirty="0">
                          <a:effectLst/>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509308647"/>
                  </a:ext>
                </a:extLst>
              </a:tr>
              <a:tr h="539034">
                <a:tc>
                  <a:txBody>
                    <a:bodyPr/>
                    <a:lstStyle/>
                    <a:p>
                      <a:pPr marL="0" marR="0">
                        <a:lnSpc>
                          <a:spcPct val="107000"/>
                        </a:lnSpc>
                        <a:spcBef>
                          <a:spcPts val="0"/>
                        </a:spcBef>
                        <a:spcAft>
                          <a:spcPts val="0"/>
                        </a:spcAft>
                      </a:pPr>
                      <a:r>
                        <a:rPr lang="en-US" sz="1200" dirty="0">
                          <a:effectLst/>
                        </a:rPr>
                        <a:t>Many HCPs lack experience/knowledge of LAIs;</a:t>
                      </a:r>
                      <a:r>
                        <a:rPr lang="en-US" sz="1200" baseline="30000" dirty="0">
                          <a:effectLst/>
                        </a:rPr>
                        <a:t>10</a:t>
                      </a:r>
                      <a:r>
                        <a:rPr lang="en-US" sz="1200" dirty="0">
                          <a:effectLst/>
                        </a:rPr>
                        <a:t> limiting target population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dirty="0">
                          <a:effectLst/>
                        </a:rPr>
                        <a:t>HCPs can be educated;</a:t>
                      </a:r>
                      <a:r>
                        <a:rPr lang="en-US" sz="1200" baseline="30000" dirty="0">
                          <a:effectLst/>
                        </a:rPr>
                        <a:t>74</a:t>
                      </a:r>
                      <a:r>
                        <a:rPr lang="en-US" sz="1200" dirty="0">
                          <a:effectLst/>
                        </a:rPr>
                        <a:t> HCPs with LAI prescribing experience are supportive of LAIs</a:t>
                      </a:r>
                      <a:r>
                        <a:rPr lang="en-US" sz="1200" baseline="30000" dirty="0">
                          <a:effectLst/>
                        </a:rPr>
                        <a:t>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2085996000"/>
                  </a:ext>
                </a:extLst>
              </a:tr>
              <a:tr h="951554">
                <a:tc>
                  <a:txBody>
                    <a:bodyPr/>
                    <a:lstStyle/>
                    <a:p>
                      <a:pPr marL="0" marR="0">
                        <a:lnSpc>
                          <a:spcPct val="107000"/>
                        </a:lnSpc>
                        <a:spcBef>
                          <a:spcPts val="0"/>
                        </a:spcBef>
                        <a:spcAft>
                          <a:spcPts val="0"/>
                        </a:spcAft>
                      </a:pPr>
                      <a:r>
                        <a:rPr lang="en-US" sz="1200" dirty="0">
                          <a:effectLst/>
                        </a:rPr>
                        <a:t>LAI dosing is difficult to adjust and it would be dangerous to treat patients without knowing if the most appropriate medication has been selected</a:t>
                      </a:r>
                      <a:r>
                        <a:rPr lang="en-US" sz="1200" baseline="30000" dirty="0">
                          <a:effectLst/>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dirty="0">
                          <a:effectLst/>
                        </a:rPr>
                        <a:t>Per drug prescribing information and recommendations, a short trial with an OA or short-duration LAIs should occur to assess tolerability and efficacy, followed by a transition to the LAI formulation of the same drug </a:t>
                      </a:r>
                      <a:r>
                        <a:rPr lang="en-US" sz="1200" baseline="30000" dirty="0">
                          <a:effectLst/>
                        </a:rPr>
                        <a:t>50</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964" marR="26964" marT="0" marB="0" anchor="ctr"/>
                </a:tc>
                <a:extLst>
                  <a:ext uri="{0D108BD9-81ED-4DB2-BD59-A6C34878D82A}">
                    <a16:rowId xmlns:a16="http://schemas.microsoft.com/office/drawing/2014/main" val="3944911583"/>
                  </a:ext>
                </a:extLst>
              </a:tr>
            </a:tbl>
          </a:graphicData>
        </a:graphic>
      </p:graphicFrame>
    </p:spTree>
    <p:extLst>
      <p:ext uri="{BB962C8B-B14F-4D97-AF65-F5344CB8AC3E}">
        <p14:creationId xmlns:p14="http://schemas.microsoft.com/office/powerpoint/2010/main" val="15575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581456-BDE7-0A95-F5A0-CEC24B335275}"/>
              </a:ext>
            </a:extLst>
          </p:cNvPr>
          <p:cNvSpPr>
            <a:spLocks noGrp="1"/>
          </p:cNvSpPr>
          <p:nvPr>
            <p:ph type="ftr" sz="quarter" idx="3"/>
          </p:nvPr>
        </p:nvSpPr>
        <p:spPr>
          <a:xfrm>
            <a:off x="609600" y="6356350"/>
            <a:ext cx="10744200" cy="442913"/>
          </a:xfrm>
        </p:spPr>
        <p:txBody>
          <a:bodyPr/>
          <a:lstStyle/>
          <a:p>
            <a:r>
              <a:rPr lang="en-US" dirty="0"/>
              <a:t>Kane JM et al. </a:t>
            </a:r>
            <a:r>
              <a:rPr lang="en-US" i="1" dirty="0"/>
              <a:t>CNS Drugs</a:t>
            </a:r>
            <a:r>
              <a:rPr lang="en-US" dirty="0"/>
              <a:t>. 2021 Nov;35(11):1189-1205.</a:t>
            </a:r>
          </a:p>
        </p:txBody>
      </p:sp>
      <p:sp>
        <p:nvSpPr>
          <p:cNvPr id="12" name="Title 1">
            <a:extLst>
              <a:ext uri="{FF2B5EF4-FFF2-40B4-BE49-F238E27FC236}">
                <a16:creationId xmlns:a16="http://schemas.microsoft.com/office/drawing/2014/main" id="{7779ED87-F3C7-4C8B-A01A-F2ADEA876389}"/>
              </a:ext>
            </a:extLst>
          </p:cNvPr>
          <p:cNvSpPr>
            <a:spLocks noGrp="1"/>
          </p:cNvSpPr>
          <p:nvPr>
            <p:ph type="title"/>
          </p:nvPr>
        </p:nvSpPr>
        <p:spPr>
          <a:xfrm>
            <a:off x="609600" y="200026"/>
            <a:ext cx="11167872" cy="775334"/>
          </a:xfrm>
        </p:spPr>
        <p:txBody>
          <a:bodyPr rtlCol="0">
            <a:noAutofit/>
          </a:bodyPr>
          <a:lstStyle/>
          <a:p>
            <a:r>
              <a:rPr lang="en-US" sz="2800" dirty="0"/>
              <a:t>Controversies Around LAIs: Negative vs Positive Perceptions (2)</a:t>
            </a:r>
          </a:p>
        </p:txBody>
      </p:sp>
      <p:graphicFrame>
        <p:nvGraphicFramePr>
          <p:cNvPr id="2" name="Table 1">
            <a:extLst>
              <a:ext uri="{FF2B5EF4-FFF2-40B4-BE49-F238E27FC236}">
                <a16:creationId xmlns:a16="http://schemas.microsoft.com/office/drawing/2014/main" id="{1A063172-CFF5-498A-9041-5186AF589ECA}"/>
              </a:ext>
            </a:extLst>
          </p:cNvPr>
          <p:cNvGraphicFramePr>
            <a:graphicFrameLocks noGrp="1"/>
          </p:cNvGraphicFramePr>
          <p:nvPr>
            <p:extLst>
              <p:ext uri="{D42A27DB-BD31-4B8C-83A1-F6EECF244321}">
                <p14:modId xmlns:p14="http://schemas.microsoft.com/office/powerpoint/2010/main" val="3613347475"/>
              </p:ext>
            </p:extLst>
          </p:nvPr>
        </p:nvGraphicFramePr>
        <p:xfrm>
          <a:off x="609600" y="987553"/>
          <a:ext cx="10972798" cy="5441949"/>
        </p:xfrm>
        <a:graphic>
          <a:graphicData uri="http://schemas.openxmlformats.org/drawingml/2006/table">
            <a:tbl>
              <a:tblPr firstRow="1" firstCol="1" bandRow="1">
                <a:tableStyleId>{5C22544A-7EE6-4342-B048-85BDC9FD1C3A}</a:tableStyleId>
              </a:tblPr>
              <a:tblGrid>
                <a:gridCol w="3864735">
                  <a:extLst>
                    <a:ext uri="{9D8B030D-6E8A-4147-A177-3AD203B41FA5}">
                      <a16:colId xmlns:a16="http://schemas.microsoft.com/office/drawing/2014/main" val="2090498125"/>
                    </a:ext>
                  </a:extLst>
                </a:gridCol>
                <a:gridCol w="4364864">
                  <a:extLst>
                    <a:ext uri="{9D8B030D-6E8A-4147-A177-3AD203B41FA5}">
                      <a16:colId xmlns:a16="http://schemas.microsoft.com/office/drawing/2014/main" val="676187020"/>
                    </a:ext>
                  </a:extLst>
                </a:gridCol>
                <a:gridCol w="492606">
                  <a:extLst>
                    <a:ext uri="{9D8B030D-6E8A-4147-A177-3AD203B41FA5}">
                      <a16:colId xmlns:a16="http://schemas.microsoft.com/office/drawing/2014/main" val="1033170326"/>
                    </a:ext>
                  </a:extLst>
                </a:gridCol>
                <a:gridCol w="562857">
                  <a:extLst>
                    <a:ext uri="{9D8B030D-6E8A-4147-A177-3AD203B41FA5}">
                      <a16:colId xmlns:a16="http://schemas.microsoft.com/office/drawing/2014/main" val="109276774"/>
                    </a:ext>
                  </a:extLst>
                </a:gridCol>
                <a:gridCol w="562022">
                  <a:extLst>
                    <a:ext uri="{9D8B030D-6E8A-4147-A177-3AD203B41FA5}">
                      <a16:colId xmlns:a16="http://schemas.microsoft.com/office/drawing/2014/main" val="833221422"/>
                    </a:ext>
                  </a:extLst>
                </a:gridCol>
                <a:gridCol w="562857">
                  <a:extLst>
                    <a:ext uri="{9D8B030D-6E8A-4147-A177-3AD203B41FA5}">
                      <a16:colId xmlns:a16="http://schemas.microsoft.com/office/drawing/2014/main" val="2020126104"/>
                    </a:ext>
                  </a:extLst>
                </a:gridCol>
                <a:gridCol w="562857">
                  <a:extLst>
                    <a:ext uri="{9D8B030D-6E8A-4147-A177-3AD203B41FA5}">
                      <a16:colId xmlns:a16="http://schemas.microsoft.com/office/drawing/2014/main" val="3178052708"/>
                    </a:ext>
                  </a:extLst>
                </a:gridCol>
              </a:tblGrid>
              <a:tr h="347257">
                <a:tc gridSpan="2">
                  <a:txBody>
                    <a:bodyPr/>
                    <a:lstStyle/>
                    <a:p>
                      <a:pPr marL="0" marR="0" algn="ctr">
                        <a:lnSpc>
                          <a:spcPct val="107000"/>
                        </a:lnSpc>
                        <a:spcBef>
                          <a:spcPts val="0"/>
                        </a:spcBef>
                        <a:spcAft>
                          <a:spcPts val="0"/>
                        </a:spcAft>
                      </a:pPr>
                      <a:r>
                        <a:rPr lang="en-US" sz="1300" dirty="0">
                          <a:effectLst/>
                          <a:latin typeface="Arial" panose="020B0604020202020204" pitchFamily="34" charset="0"/>
                          <a:cs typeface="Arial" panose="020B0604020202020204" pitchFamily="34" charset="0"/>
                        </a:rPr>
                        <a:t>LAI Perception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anchor="ctr"/>
                </a:tc>
                <a:tc hMerge="1">
                  <a:txBody>
                    <a:bodyPr/>
                    <a:lstStyle/>
                    <a:p>
                      <a:endParaRPr lang="en-US"/>
                    </a:p>
                  </a:txBody>
                  <a:tcPr/>
                </a:tc>
                <a:tc gridSpan="5">
                  <a:txBody>
                    <a:bodyPr/>
                    <a:lstStyle/>
                    <a:p>
                      <a:pPr marL="0" marR="0" algn="ctr">
                        <a:lnSpc>
                          <a:spcPct val="107000"/>
                        </a:lnSpc>
                        <a:spcBef>
                          <a:spcPts val="0"/>
                        </a:spcBef>
                        <a:spcAft>
                          <a:spcPts val="0"/>
                        </a:spcAft>
                      </a:pPr>
                      <a:r>
                        <a:rPr lang="en-US" sz="1300">
                          <a:effectLst/>
                          <a:latin typeface="Arial" panose="020B0604020202020204" pitchFamily="34" charset="0"/>
                          <a:cs typeface="Arial" panose="020B0604020202020204" pitchFamily="34" charset="0"/>
                        </a:rPr>
                        <a:t>Controversies Affected</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7205634"/>
                  </a:ext>
                </a:extLst>
              </a:tr>
              <a:tr h="886845">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Negative</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3200" b="1" dirty="0">
                          <a:effectLst/>
                          <a:latin typeface="Arial" panose="020B0604020202020204" pitchFamily="34" charset="0"/>
                          <a:cs typeface="Arial" panose="020B0604020202020204" pitchFamily="34" charset="0"/>
                        </a:rPr>
                        <a:t>Positive</a:t>
                      </a:r>
                      <a:endParaRPr lang="en-US" sz="32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Benefits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of LAIs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Target population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When to initiate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HCP training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Patient interaction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extLst>
                  <a:ext uri="{0D108BD9-81ED-4DB2-BD59-A6C34878D82A}">
                    <a16:rowId xmlns:a16="http://schemas.microsoft.com/office/drawing/2014/main" val="4256913598"/>
                  </a:ext>
                </a:extLst>
              </a:tr>
              <a:tr h="83542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 infrastructure needed to administer injections is complex and resources are limited</a:t>
                      </a:r>
                      <a:r>
                        <a:rPr lang="en-US" sz="1200" baseline="30000" dirty="0">
                          <a:effectLst/>
                          <a:latin typeface="Arial" panose="020B0604020202020204" pitchFamily="34" charset="0"/>
                          <a:ea typeface="Calibri" panose="020F0502020204030204" pitchFamily="34" charset="0"/>
                          <a:cs typeface="Arial" panose="020B0604020202020204" pitchFamily="34" charset="0"/>
                        </a:rPr>
                        <a:t>44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 long-term nature of the disease and improved outcomes with LAIs is worthy of training professionals and setting up a coordinated care teams</a:t>
                      </a:r>
                      <a:r>
                        <a:rPr lang="en-US" sz="1200" baseline="30000" dirty="0">
                          <a:effectLst/>
                          <a:latin typeface="Arial" panose="020B0604020202020204" pitchFamily="34" charset="0"/>
                          <a:ea typeface="Calibri" panose="020F0502020204030204" pitchFamily="34" charset="0"/>
                          <a:cs typeface="Arial" panose="020B0604020202020204" pitchFamily="34" charset="0"/>
                        </a:rPr>
                        <a:t>14,18,39,42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844277585"/>
                  </a:ext>
                </a:extLst>
              </a:tr>
              <a:tr h="453773">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Suggesting an LAI early will impede patient autonomy</a:t>
                      </a:r>
                      <a:r>
                        <a:rPr lang="en-US" sz="1200" baseline="30000" dirty="0">
                          <a:effectLst/>
                          <a:latin typeface="Arial" panose="020B0604020202020204" pitchFamily="34" charset="0"/>
                          <a:ea typeface="Calibri" panose="020F0502020204030204" pitchFamily="34" charset="0"/>
                          <a:cs typeface="Arial" panose="020B0604020202020204" pitchFamily="34" charset="0"/>
                        </a:rPr>
                        <a:t>83</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Early treatment success correlates with acceptance of treatment and adherence</a:t>
                      </a:r>
                      <a:r>
                        <a:rPr lang="en-US" sz="1200" baseline="30000" dirty="0">
                          <a:effectLst/>
                          <a:latin typeface="Arial" panose="020B0604020202020204" pitchFamily="34" charset="0"/>
                          <a:ea typeface="Calibri" panose="020F0502020204030204" pitchFamily="34" charset="0"/>
                          <a:cs typeface="Arial" panose="020B0604020202020204" pitchFamily="34" charset="0"/>
                        </a:rPr>
                        <a:t>3,15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3611592918"/>
                  </a:ext>
                </a:extLst>
              </a:tr>
              <a:tr h="835422">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Initial recommendation of an LAI can negatively impact the patient’s level of trust with the physician early on in treatment </a:t>
                      </a:r>
                      <a:r>
                        <a:rPr lang="en-US" sz="1200" baseline="30000">
                          <a:effectLst/>
                          <a:latin typeface="Arial" panose="020B0604020202020204" pitchFamily="34" charset="0"/>
                          <a:ea typeface="Calibri" panose="020F0502020204030204" pitchFamily="34" charset="0"/>
                          <a:cs typeface="Arial" panose="020B0604020202020204" pitchFamily="34" charset="0"/>
                        </a:rPr>
                        <a:t>55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Shared and collaborative care can be developed early keep patients involved,</a:t>
                      </a:r>
                      <a:r>
                        <a:rPr lang="en-US" sz="1200" baseline="30000" dirty="0">
                          <a:effectLst/>
                          <a:latin typeface="Arial" panose="020B0604020202020204" pitchFamily="34" charset="0"/>
                          <a:ea typeface="Calibri" panose="020F0502020204030204" pitchFamily="34" charset="0"/>
                          <a:cs typeface="Arial" panose="020B0604020202020204" pitchFamily="34" charset="0"/>
                        </a:rPr>
                        <a:t>57,58</a:t>
                      </a:r>
                      <a:r>
                        <a:rPr lang="en-US" sz="1200" dirty="0">
                          <a:effectLst/>
                          <a:latin typeface="Arial" panose="020B0604020202020204" pitchFamily="34" charset="0"/>
                          <a:ea typeface="Calibri" panose="020F0502020204030204" pitchFamily="34" charset="0"/>
                          <a:cs typeface="Arial" panose="020B0604020202020204" pitchFamily="34" charset="0"/>
                        </a:rPr>
                        <a:t> and earlier use of LAIs is associated with better outcomes than later initiation</a:t>
                      </a:r>
                      <a:r>
                        <a:rPr lang="en-US" sz="1200" baseline="30000" dirty="0">
                          <a:effectLst/>
                          <a:latin typeface="Arial" panose="020B0604020202020204" pitchFamily="34" charset="0"/>
                          <a:ea typeface="Calibri" panose="020F0502020204030204" pitchFamily="34" charset="0"/>
                          <a:cs typeface="Arial" panose="020B0604020202020204" pitchFamily="34" charset="0"/>
                        </a:rPr>
                        <a:t>63-65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3035947794"/>
                  </a:ext>
                </a:extLst>
              </a:tr>
              <a:tr h="83542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LAI treatment can be complicated and it is best to wait until after multiple relapses to see if it should be initiated</a:t>
                      </a:r>
                      <a:r>
                        <a:rPr lang="en-US" sz="1200" baseline="30000" dirty="0">
                          <a:effectLst/>
                          <a:latin typeface="Arial" panose="020B0604020202020204" pitchFamily="34" charset="0"/>
                          <a:ea typeface="Calibri" panose="020F0502020204030204" pitchFamily="34" charset="0"/>
                          <a:cs typeface="Arial" panose="020B0604020202020204" pitchFamily="34" charset="0"/>
                        </a:rPr>
                        <a:t>62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Relapse has a very negative impact on patients; LAIs can reduce relapses/ hospitalizations and effective treatment should be started as soon as possible</a:t>
                      </a:r>
                      <a:r>
                        <a:rPr lang="en-US" sz="1200" baseline="30000" dirty="0">
                          <a:effectLst/>
                          <a:latin typeface="Arial" panose="020B0604020202020204" pitchFamily="34" charset="0"/>
                          <a:ea typeface="Calibri" panose="020F0502020204030204" pitchFamily="34" charset="0"/>
                          <a:cs typeface="Arial" panose="020B0604020202020204" pitchFamily="34" charset="0"/>
                        </a:rPr>
                        <a:t>34,35,52</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509308647"/>
                  </a:ext>
                </a:extLst>
              </a:tr>
              <a:tr h="623904">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There are few SGA-LAI options</a:t>
                      </a:r>
                      <a:r>
                        <a:rPr lang="en-US" sz="1200" baseline="30000" dirty="0">
                          <a:effectLst/>
                          <a:latin typeface="Arial" panose="020B0604020202020204" pitchFamily="34" charset="0"/>
                          <a:ea typeface="Calibri" panose="020F0502020204030204" pitchFamily="34" charset="0"/>
                          <a:cs typeface="Arial" panose="020B0604020202020204" pitchFamily="34" charset="0"/>
                        </a:rPr>
                        <a:t>66</a:t>
                      </a:r>
                      <a:r>
                        <a:rPr lang="en-US" sz="1200" dirty="0">
                          <a:effectLst/>
                          <a:latin typeface="Arial" panose="020B0604020202020204" pitchFamily="34" charset="0"/>
                          <a:ea typeface="Calibri" panose="020F0502020204030204" pitchFamily="34" charset="0"/>
                          <a:cs typeface="Arial" panose="020B0604020202020204" pitchFamily="34" charset="0"/>
                        </a:rPr>
                        <a:t> and it is difficult to manage LAI-related side effects</a:t>
                      </a:r>
                      <a:r>
                        <a:rPr lang="en-US" sz="1200" baseline="30000" dirty="0">
                          <a:effectLst/>
                          <a:latin typeface="Arial" panose="020B0604020202020204" pitchFamily="34" charset="0"/>
                          <a:ea typeface="Calibri" panose="020F0502020204030204" pitchFamily="34" charset="0"/>
                          <a:cs typeface="Arial" panose="020B0604020202020204" pitchFamily="34" charset="0"/>
                        </a:rPr>
                        <a:t>14,29,32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HCPs can be educated on the benefits of SGA- vs FGA-LAIs regarding increased tolerability</a:t>
                      </a:r>
                      <a:r>
                        <a:rPr lang="en-US" sz="1200" baseline="30000" dirty="0">
                          <a:effectLst/>
                          <a:latin typeface="Arial" panose="020B0604020202020204" pitchFamily="34" charset="0"/>
                          <a:ea typeface="Calibri" panose="020F0502020204030204" pitchFamily="34" charset="0"/>
                          <a:cs typeface="Arial" panose="020B0604020202020204" pitchFamily="34" charset="0"/>
                        </a:rPr>
                        <a:t>18,32,72</a:t>
                      </a:r>
                      <a:r>
                        <a:rPr lang="en-US" sz="1200" dirty="0">
                          <a:effectLst/>
                          <a:latin typeface="Arial" panose="020B0604020202020204" pitchFamily="34" charset="0"/>
                          <a:ea typeface="Calibri" panose="020F0502020204030204" pitchFamily="34" charset="0"/>
                          <a:cs typeface="Arial" panose="020B0604020202020204" pitchFamily="34" charset="0"/>
                        </a:rPr>
                        <a:t> and several SGA options</a:t>
                      </a:r>
                      <a:r>
                        <a:rPr lang="en-US" sz="1200" baseline="30000" dirty="0">
                          <a:effectLst/>
                          <a:latin typeface="Arial" panose="020B0604020202020204" pitchFamily="34" charset="0"/>
                          <a:ea typeface="Calibri" panose="020F0502020204030204" pitchFamily="34" charset="0"/>
                          <a:cs typeface="Arial" panose="020B0604020202020204" pitchFamily="34" charset="0"/>
                        </a:rPr>
                        <a:t>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2085996000"/>
                  </a:ext>
                </a:extLst>
              </a:tr>
              <a:tr h="623904">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Recommendation of an LAI will negatively affect the doctor–patient relationship</a:t>
                      </a:r>
                      <a:r>
                        <a:rPr lang="en-US" sz="1200" baseline="30000" dirty="0">
                          <a:effectLst/>
                          <a:latin typeface="Arial" panose="020B0604020202020204" pitchFamily="34" charset="0"/>
                          <a:ea typeface="Calibri" panose="020F0502020204030204" pitchFamily="34" charset="0"/>
                          <a:cs typeface="Arial" panose="020B0604020202020204" pitchFamily="34" charset="0"/>
                        </a:rPr>
                        <a:t>55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Patients actually feel better about their relationships with providers while taking an LAI because of more interactions</a:t>
                      </a:r>
                      <a:r>
                        <a:rPr lang="en-US" sz="1200" baseline="30000" dirty="0">
                          <a:effectLst/>
                          <a:latin typeface="Arial" panose="020B0604020202020204" pitchFamily="34" charset="0"/>
                          <a:ea typeface="Calibri" panose="020F0502020204030204" pitchFamily="34" charset="0"/>
                          <a:cs typeface="Arial" panose="020B0604020202020204" pitchFamily="34" charset="0"/>
                        </a:rPr>
                        <a:t>67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3944911583"/>
                  </a:ext>
                </a:extLst>
              </a:tr>
            </a:tbl>
          </a:graphicData>
        </a:graphic>
      </p:graphicFrame>
    </p:spTree>
    <p:extLst>
      <p:ext uri="{BB962C8B-B14F-4D97-AF65-F5344CB8AC3E}">
        <p14:creationId xmlns:p14="http://schemas.microsoft.com/office/powerpoint/2010/main" val="357032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ECBF3F-8AEB-2E5F-88C1-7492175DF29C}"/>
              </a:ext>
            </a:extLst>
          </p:cNvPr>
          <p:cNvSpPr>
            <a:spLocks noGrp="1"/>
          </p:cNvSpPr>
          <p:nvPr>
            <p:ph type="ftr" sz="quarter" idx="3"/>
          </p:nvPr>
        </p:nvSpPr>
        <p:spPr>
          <a:xfrm>
            <a:off x="609599" y="6356350"/>
            <a:ext cx="10744201" cy="442913"/>
          </a:xfrm>
        </p:spPr>
        <p:txBody>
          <a:bodyPr/>
          <a:lstStyle/>
          <a:p>
            <a:r>
              <a:rPr lang="en-US" dirty="0"/>
              <a:t>Kane JM et al. </a:t>
            </a:r>
            <a:r>
              <a:rPr lang="en-US" i="1" dirty="0"/>
              <a:t>CNS Drugs</a:t>
            </a:r>
            <a:r>
              <a:rPr lang="en-US" dirty="0"/>
              <a:t>. 2021 Nov;35(11):1189-1205.</a:t>
            </a:r>
          </a:p>
        </p:txBody>
      </p:sp>
      <p:sp>
        <p:nvSpPr>
          <p:cNvPr id="12" name="Title 1">
            <a:extLst>
              <a:ext uri="{FF2B5EF4-FFF2-40B4-BE49-F238E27FC236}">
                <a16:creationId xmlns:a16="http://schemas.microsoft.com/office/drawing/2014/main" id="{7779ED87-F3C7-4C8B-A01A-F2ADEA876389}"/>
              </a:ext>
            </a:extLst>
          </p:cNvPr>
          <p:cNvSpPr>
            <a:spLocks noGrp="1"/>
          </p:cNvSpPr>
          <p:nvPr>
            <p:ph type="title"/>
          </p:nvPr>
        </p:nvSpPr>
        <p:spPr>
          <a:xfrm>
            <a:off x="609600" y="200025"/>
            <a:ext cx="11143488" cy="775335"/>
          </a:xfrm>
        </p:spPr>
        <p:txBody>
          <a:bodyPr rtlCol="0">
            <a:noAutofit/>
          </a:bodyPr>
          <a:lstStyle/>
          <a:p>
            <a:r>
              <a:rPr lang="en-US" sz="2800" dirty="0"/>
              <a:t>Controversies Around LAIs: Negative vs Positive Perceptions (3)</a:t>
            </a:r>
          </a:p>
        </p:txBody>
      </p:sp>
      <p:graphicFrame>
        <p:nvGraphicFramePr>
          <p:cNvPr id="2" name="Table 1">
            <a:extLst>
              <a:ext uri="{FF2B5EF4-FFF2-40B4-BE49-F238E27FC236}">
                <a16:creationId xmlns:a16="http://schemas.microsoft.com/office/drawing/2014/main" id="{1A063172-CFF5-498A-9041-5186AF589ECA}"/>
              </a:ext>
            </a:extLst>
          </p:cNvPr>
          <p:cNvGraphicFramePr>
            <a:graphicFrameLocks noGrp="1"/>
          </p:cNvGraphicFramePr>
          <p:nvPr>
            <p:extLst>
              <p:ext uri="{D42A27DB-BD31-4B8C-83A1-F6EECF244321}">
                <p14:modId xmlns:p14="http://schemas.microsoft.com/office/powerpoint/2010/main" val="3847897537"/>
              </p:ext>
            </p:extLst>
          </p:nvPr>
        </p:nvGraphicFramePr>
        <p:xfrm>
          <a:off x="609601" y="1027426"/>
          <a:ext cx="10972800" cy="5414218"/>
        </p:xfrm>
        <a:graphic>
          <a:graphicData uri="http://schemas.openxmlformats.org/drawingml/2006/table">
            <a:tbl>
              <a:tblPr firstRow="1" firstCol="1" bandRow="1">
                <a:tableStyleId>{5C22544A-7EE6-4342-B048-85BDC9FD1C3A}</a:tableStyleId>
              </a:tblPr>
              <a:tblGrid>
                <a:gridCol w="3864735">
                  <a:extLst>
                    <a:ext uri="{9D8B030D-6E8A-4147-A177-3AD203B41FA5}">
                      <a16:colId xmlns:a16="http://schemas.microsoft.com/office/drawing/2014/main" val="2090498125"/>
                    </a:ext>
                  </a:extLst>
                </a:gridCol>
                <a:gridCol w="4364865">
                  <a:extLst>
                    <a:ext uri="{9D8B030D-6E8A-4147-A177-3AD203B41FA5}">
                      <a16:colId xmlns:a16="http://schemas.microsoft.com/office/drawing/2014/main" val="676187020"/>
                    </a:ext>
                  </a:extLst>
                </a:gridCol>
                <a:gridCol w="492607">
                  <a:extLst>
                    <a:ext uri="{9D8B030D-6E8A-4147-A177-3AD203B41FA5}">
                      <a16:colId xmlns:a16="http://schemas.microsoft.com/office/drawing/2014/main" val="1033170326"/>
                    </a:ext>
                  </a:extLst>
                </a:gridCol>
                <a:gridCol w="562857">
                  <a:extLst>
                    <a:ext uri="{9D8B030D-6E8A-4147-A177-3AD203B41FA5}">
                      <a16:colId xmlns:a16="http://schemas.microsoft.com/office/drawing/2014/main" val="109276774"/>
                    </a:ext>
                  </a:extLst>
                </a:gridCol>
                <a:gridCol w="562022">
                  <a:extLst>
                    <a:ext uri="{9D8B030D-6E8A-4147-A177-3AD203B41FA5}">
                      <a16:colId xmlns:a16="http://schemas.microsoft.com/office/drawing/2014/main" val="833221422"/>
                    </a:ext>
                  </a:extLst>
                </a:gridCol>
                <a:gridCol w="562857">
                  <a:extLst>
                    <a:ext uri="{9D8B030D-6E8A-4147-A177-3AD203B41FA5}">
                      <a16:colId xmlns:a16="http://schemas.microsoft.com/office/drawing/2014/main" val="2020126104"/>
                    </a:ext>
                  </a:extLst>
                </a:gridCol>
                <a:gridCol w="562857">
                  <a:extLst>
                    <a:ext uri="{9D8B030D-6E8A-4147-A177-3AD203B41FA5}">
                      <a16:colId xmlns:a16="http://schemas.microsoft.com/office/drawing/2014/main" val="3178052708"/>
                    </a:ext>
                  </a:extLst>
                </a:gridCol>
              </a:tblGrid>
              <a:tr h="350270">
                <a:tc gridSpan="2">
                  <a:txBody>
                    <a:bodyPr/>
                    <a:lstStyle/>
                    <a:p>
                      <a:pPr marL="0" marR="0" algn="ctr">
                        <a:lnSpc>
                          <a:spcPct val="107000"/>
                        </a:lnSpc>
                        <a:spcBef>
                          <a:spcPts val="0"/>
                        </a:spcBef>
                        <a:spcAft>
                          <a:spcPts val="0"/>
                        </a:spcAft>
                      </a:pPr>
                      <a:r>
                        <a:rPr lang="en-US" sz="1300" dirty="0">
                          <a:effectLst/>
                          <a:latin typeface="Arial" panose="020B0604020202020204" pitchFamily="34" charset="0"/>
                          <a:cs typeface="Arial" panose="020B0604020202020204" pitchFamily="34" charset="0"/>
                        </a:rPr>
                        <a:t>LAI Perception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anchor="ctr"/>
                </a:tc>
                <a:tc hMerge="1">
                  <a:txBody>
                    <a:bodyPr/>
                    <a:lstStyle/>
                    <a:p>
                      <a:endParaRPr lang="en-US"/>
                    </a:p>
                  </a:txBody>
                  <a:tcPr/>
                </a:tc>
                <a:tc gridSpan="5">
                  <a:txBody>
                    <a:bodyPr/>
                    <a:lstStyle/>
                    <a:p>
                      <a:pPr marL="0" marR="0" algn="ctr">
                        <a:lnSpc>
                          <a:spcPct val="107000"/>
                        </a:lnSpc>
                        <a:spcBef>
                          <a:spcPts val="0"/>
                        </a:spcBef>
                        <a:spcAft>
                          <a:spcPts val="0"/>
                        </a:spcAft>
                      </a:pPr>
                      <a:r>
                        <a:rPr lang="en-US" sz="1300" dirty="0">
                          <a:effectLst/>
                          <a:latin typeface="Arial" panose="020B0604020202020204" pitchFamily="34" charset="0"/>
                          <a:cs typeface="Arial" panose="020B0604020202020204" pitchFamily="34" charset="0"/>
                        </a:rPr>
                        <a:t>Controversies Affected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7205634"/>
                  </a:ext>
                </a:extLst>
              </a:tr>
              <a:tr h="921749">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Negative</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3200" b="1" dirty="0">
                          <a:effectLst/>
                          <a:latin typeface="Arial" panose="020B0604020202020204" pitchFamily="34" charset="0"/>
                          <a:cs typeface="Arial" panose="020B0604020202020204" pitchFamily="34" charset="0"/>
                        </a:rPr>
                        <a:t>Positive</a:t>
                      </a:r>
                      <a:endParaRPr lang="en-US" sz="32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Benefits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of LAIs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Target population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When to initiate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HCP training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tc>
                  <a:txBody>
                    <a:bodyPr/>
                    <a:lstStyle/>
                    <a:p>
                      <a:pPr marL="71755" marR="71755"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Patient interaction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6964" marR="26964" marT="0" marB="0" vert="vert270" anchor="ctr"/>
                </a:tc>
                <a:extLst>
                  <a:ext uri="{0D108BD9-81ED-4DB2-BD59-A6C34878D82A}">
                    <a16:rowId xmlns:a16="http://schemas.microsoft.com/office/drawing/2014/main" val="4256913598"/>
                  </a:ext>
                </a:extLst>
              </a:tr>
              <a:tr h="806233">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Patients are adherent to OAs and there is no reason to use an LAI since the long-acting medication is only for the chronically ill</a:t>
                      </a:r>
                      <a:r>
                        <a:rPr lang="en-US" sz="1200" baseline="30000" dirty="0">
                          <a:effectLst/>
                          <a:latin typeface="Arial" panose="020B0604020202020204" pitchFamily="34" charset="0"/>
                          <a:ea typeface="Calibri" panose="020F0502020204030204" pitchFamily="34" charset="0"/>
                          <a:cs typeface="Arial" panose="020B0604020202020204" pitchFamily="34" charset="0"/>
                        </a:rPr>
                        <a:t>19,59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Adherence to OAs is overestimated and adherence is higher/discontinuation lower with LAIs vs OAs; missed doses of an LAI can be identified immediately</a:t>
                      </a:r>
                      <a:r>
                        <a:rPr lang="en-US" sz="1200" baseline="30000" dirty="0">
                          <a:effectLst/>
                          <a:latin typeface="Arial" panose="020B0604020202020204" pitchFamily="34" charset="0"/>
                          <a:ea typeface="Calibri" panose="020F0502020204030204" pitchFamily="34" charset="0"/>
                          <a:cs typeface="Arial" panose="020B0604020202020204" pitchFamily="34" charset="0"/>
                        </a:rPr>
                        <a:t>87</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844277585"/>
                  </a:ext>
                </a:extLst>
              </a:tr>
              <a:tr h="471632">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Patients do not want to take an LAI/injectable medication</a:t>
                      </a:r>
                      <a:r>
                        <a:rPr lang="en-US" sz="1200" baseline="30000" dirty="0">
                          <a:effectLst/>
                          <a:latin typeface="Arial" panose="020B0604020202020204" pitchFamily="34" charset="0"/>
                          <a:ea typeface="Calibri" panose="020F0502020204030204" pitchFamily="34" charset="0"/>
                          <a:cs typeface="Arial" panose="020B0604020202020204" pitchFamily="34" charset="0"/>
                        </a:rPr>
                        <a:t>66,70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Patients who were encouraged to take an LAI by their physician largely agreed</a:t>
                      </a:r>
                      <a:r>
                        <a:rPr lang="en-US" sz="1200" baseline="30000" dirty="0">
                          <a:effectLst/>
                          <a:latin typeface="Arial" panose="020B0604020202020204" pitchFamily="34" charset="0"/>
                          <a:ea typeface="Calibri" panose="020F0502020204030204" pitchFamily="34" charset="0"/>
                          <a:cs typeface="Arial" panose="020B0604020202020204" pitchFamily="34" charset="0"/>
                        </a:rPr>
                        <a:t>66,74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3611592918"/>
                  </a:ext>
                </a:extLst>
              </a:tr>
              <a:tr h="602106">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Providers do not have proper resources to set up the infrastructure needed to administer LAIs</a:t>
                      </a:r>
                      <a:r>
                        <a:rPr lang="en-US" sz="1200" baseline="30000" dirty="0">
                          <a:effectLst/>
                          <a:latin typeface="Arial" panose="020B0604020202020204" pitchFamily="34" charset="0"/>
                          <a:ea typeface="Calibri" panose="020F0502020204030204" pitchFamily="34" charset="0"/>
                          <a:cs typeface="Arial" panose="020B0604020202020204" pitchFamily="34" charset="0"/>
                        </a:rPr>
                        <a:t>59,73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 system of coordinated care</a:t>
                      </a:r>
                      <a:r>
                        <a:rPr lang="en-US" sz="1200" baseline="30000" dirty="0">
                          <a:effectLst/>
                          <a:latin typeface="Arial" panose="020B0604020202020204" pitchFamily="34" charset="0"/>
                          <a:ea typeface="Calibri" panose="020F0502020204030204" pitchFamily="34" charset="0"/>
                          <a:cs typeface="Arial" panose="020B0604020202020204" pitchFamily="34" charset="0"/>
                        </a:rPr>
                        <a:t>57,89</a:t>
                      </a:r>
                      <a:r>
                        <a:rPr lang="en-US" sz="1200" dirty="0">
                          <a:effectLst/>
                          <a:latin typeface="Arial" panose="020B0604020202020204" pitchFamily="34" charset="0"/>
                          <a:ea typeface="Calibri" panose="020F0502020204030204" pitchFamily="34" charset="0"/>
                          <a:cs typeface="Arial" panose="020B0604020202020204" pitchFamily="34" charset="0"/>
                        </a:rPr>
                        <a:t> can be organized by collaborating with experts and specialty clinics</a:t>
                      </a: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extLst>
                  <a:ext uri="{0D108BD9-81ED-4DB2-BD59-A6C34878D82A}">
                    <a16:rowId xmlns:a16="http://schemas.microsoft.com/office/drawing/2014/main" val="3035947794"/>
                  </a:ext>
                </a:extLst>
              </a:tr>
              <a:tr h="602106">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Patients do not feel sick, that they need treatment or are unaware of how the disease will impact their lives</a:t>
                      </a:r>
                      <a:r>
                        <a:rPr lang="en-US" sz="1200" baseline="30000" dirty="0">
                          <a:effectLst/>
                          <a:latin typeface="Arial" panose="020B0604020202020204" pitchFamily="34" charset="0"/>
                          <a:ea typeface="Calibri" panose="020F0502020204030204" pitchFamily="34" charset="0"/>
                          <a:cs typeface="Arial" panose="020B0604020202020204" pitchFamily="34" charset="0"/>
                        </a:rPr>
                        <a:t>12,90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Educational material and involvement of family members can promote a shared decision-making process and address FAQs</a:t>
                      </a:r>
                      <a:r>
                        <a:rPr lang="en-US" sz="1200" baseline="30000" dirty="0">
                          <a:effectLst/>
                          <a:latin typeface="Arial" panose="020B0604020202020204" pitchFamily="34" charset="0"/>
                          <a:ea typeface="Calibri" panose="020F0502020204030204" pitchFamily="34" charset="0"/>
                          <a:cs typeface="Arial" panose="020B0604020202020204" pitchFamily="34" charset="0"/>
                        </a:rPr>
                        <a:t>57,75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509308647"/>
                  </a:ext>
                </a:extLst>
              </a:tr>
              <a:tr h="806233">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There is patient anxiety over side effects of LAIs</a:t>
                      </a:r>
                      <a:r>
                        <a:rPr lang="en-US" sz="1200" baseline="30000" dirty="0">
                          <a:effectLst/>
                          <a:latin typeface="Arial" panose="020B0604020202020204" pitchFamily="34" charset="0"/>
                          <a:ea typeface="Calibri" panose="020F0502020204030204" pitchFamily="34" charset="0"/>
                          <a:cs typeface="Arial" panose="020B0604020202020204" pitchFamily="34" charset="0"/>
                        </a:rPr>
                        <a:t>12,15,90</a:t>
                      </a:r>
                      <a:r>
                        <a:rPr lang="en-US" sz="1200" dirty="0">
                          <a:effectLst/>
                          <a:latin typeface="Arial" panose="020B0604020202020204" pitchFamily="34" charset="0"/>
                          <a:ea typeface="Calibri" panose="020F0502020204030204" pitchFamily="34" charset="0"/>
                          <a:cs typeface="Arial" panose="020B0604020202020204" pitchFamily="34" charset="0"/>
                        </a:rPr>
                        <a:t> and patients should not be stressed by suggesting this treatment option </a:t>
                      </a: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Planned discussion and educational material can provide insight into improved tolerability (and efficacy) of LAIs vs OAs</a:t>
                      </a:r>
                      <a:r>
                        <a:rPr lang="en-US" sz="1200" baseline="30000" dirty="0">
                          <a:effectLst/>
                          <a:latin typeface="Arial" panose="020B0604020202020204" pitchFamily="34" charset="0"/>
                          <a:ea typeface="Calibri" panose="020F0502020204030204" pitchFamily="34" charset="0"/>
                          <a:cs typeface="Arial" panose="020B0604020202020204" pitchFamily="34" charset="0"/>
                        </a:rPr>
                        <a:t>15,67</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2085996000"/>
                  </a:ext>
                </a:extLst>
              </a:tr>
              <a:tr h="85388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Cognitive/mental state of patients is impaired</a:t>
                      </a:r>
                      <a:r>
                        <a:rPr lang="en-US" sz="1200" baseline="30000" dirty="0">
                          <a:effectLst/>
                          <a:latin typeface="Arial" panose="020B0604020202020204" pitchFamily="34" charset="0"/>
                          <a:ea typeface="Calibri" panose="020F0502020204030204" pitchFamily="34" charset="0"/>
                          <a:cs typeface="Arial" panose="020B0604020202020204" pitchFamily="34" charset="0"/>
                        </a:rPr>
                        <a:t>77</a:t>
                      </a:r>
                      <a:r>
                        <a:rPr lang="en-US" sz="1200" dirty="0">
                          <a:effectLst/>
                          <a:latin typeface="Arial" panose="020B0604020202020204" pitchFamily="34" charset="0"/>
                          <a:ea typeface="Calibri" panose="020F0502020204030204" pitchFamily="34" charset="0"/>
                          <a:cs typeface="Arial" panose="020B0604020202020204" pitchFamily="34" charset="0"/>
                        </a:rPr>
                        <a:t> and any effort to support LAI use will appear like coercion</a:t>
                      </a:r>
                    </a:p>
                  </a:txBody>
                  <a:tcPr marT="0" marB="0" anchor="ct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Providing educational material and a recommendation does not involve a threat and is not coercion</a:t>
                      </a:r>
                      <a:r>
                        <a:rPr lang="en-US" sz="1200" baseline="30000" dirty="0">
                          <a:effectLst/>
                          <a:latin typeface="Arial" panose="020B0604020202020204" pitchFamily="34" charset="0"/>
                          <a:ea typeface="Calibri" panose="020F0502020204030204" pitchFamily="34" charset="0"/>
                          <a:cs typeface="Arial" panose="020B0604020202020204" pitchFamily="34" charset="0"/>
                        </a:rPr>
                        <a:t>84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27305" marR="27305" marT="0" marB="0" anchor="ct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X</a:t>
                      </a:r>
                    </a:p>
                  </a:txBody>
                  <a:tcPr marL="27305" marR="27305" marT="0" marB="0" anchor="ctr"/>
                </a:tc>
                <a:extLst>
                  <a:ext uri="{0D108BD9-81ED-4DB2-BD59-A6C34878D82A}">
                    <a16:rowId xmlns:a16="http://schemas.microsoft.com/office/drawing/2014/main" val="3944911583"/>
                  </a:ext>
                </a:extLst>
              </a:tr>
            </a:tbl>
          </a:graphicData>
        </a:graphic>
      </p:graphicFrame>
    </p:spTree>
    <p:extLst>
      <p:ext uri="{BB962C8B-B14F-4D97-AF65-F5344CB8AC3E}">
        <p14:creationId xmlns:p14="http://schemas.microsoft.com/office/powerpoint/2010/main" val="4549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2A8236-A5D7-7A41-D9E5-8CFED27F01E7}"/>
              </a:ext>
            </a:extLst>
          </p:cNvPr>
          <p:cNvSpPr>
            <a:spLocks noGrp="1"/>
          </p:cNvSpPr>
          <p:nvPr>
            <p:ph type="title"/>
          </p:nvPr>
        </p:nvSpPr>
        <p:spPr>
          <a:xfrm>
            <a:off x="609600" y="199505"/>
            <a:ext cx="10744200" cy="1185577"/>
          </a:xfrm>
        </p:spPr>
        <p:txBody>
          <a:bodyPr/>
          <a:lstStyle/>
          <a:p>
            <a:r>
              <a:rPr lang="en-GB" dirty="0"/>
              <a:t>Conclusions</a:t>
            </a:r>
            <a:endParaRPr lang="en-US" dirty="0"/>
          </a:p>
        </p:txBody>
      </p:sp>
      <p:sp>
        <p:nvSpPr>
          <p:cNvPr id="8" name="Content Placeholder 7">
            <a:extLst>
              <a:ext uri="{FF2B5EF4-FFF2-40B4-BE49-F238E27FC236}">
                <a16:creationId xmlns:a16="http://schemas.microsoft.com/office/drawing/2014/main" id="{05486E5E-E531-DDBB-BD1E-531F1F057527}"/>
              </a:ext>
            </a:extLst>
          </p:cNvPr>
          <p:cNvSpPr>
            <a:spLocks noGrp="1"/>
          </p:cNvSpPr>
          <p:nvPr>
            <p:ph idx="1"/>
          </p:nvPr>
        </p:nvSpPr>
        <p:spPr>
          <a:xfrm>
            <a:off x="609600" y="1477906"/>
            <a:ext cx="10744200" cy="4722477"/>
          </a:xfrm>
        </p:spPr>
        <p:txBody>
          <a:bodyPr>
            <a:normAutofit lnSpcReduction="10000"/>
          </a:bodyPr>
          <a:lstStyle/>
          <a:p>
            <a:r>
              <a:rPr lang="en-US" altLang="ko-KR" dirty="0"/>
              <a:t>Despite overwhelming evidence across different study designs showing high rates of treatment non-adherence and multiple advantages of LAIs over oral antipsychotics, including higher treatment persistence and functioning and lower relapse and mortality risk, LAIs remain  underutilized</a:t>
            </a:r>
            <a:endParaRPr lang="en-GB" dirty="0"/>
          </a:p>
          <a:p>
            <a:r>
              <a:rPr lang="en-US" dirty="0"/>
              <a:t>Reasons are multifactorial but include patient, caregiver, societal, treatment and treatment provider factors-on </a:t>
            </a:r>
          </a:p>
          <a:p>
            <a:r>
              <a:rPr lang="en-US" altLang="ko-KR" dirty="0"/>
              <a:t>Mis-conceptions and stigma around LAIs are manifold</a:t>
            </a:r>
          </a:p>
          <a:p>
            <a:r>
              <a:rPr lang="en-US" altLang="ko-KR" dirty="0"/>
              <a:t>These mis-conceptions and stigma need to be identified and addressed head-on </a:t>
            </a:r>
          </a:p>
          <a:p>
            <a:r>
              <a:rPr lang="en-US" altLang="ko-KR" dirty="0"/>
              <a:t>When this is done, particularly targeting the treatment team members, acceptability and use of LAIs is high, even among patients with early-phase schizophrenia</a:t>
            </a:r>
          </a:p>
        </p:txBody>
      </p:sp>
    </p:spTree>
    <p:extLst>
      <p:ext uri="{BB962C8B-B14F-4D97-AF65-F5344CB8AC3E}">
        <p14:creationId xmlns:p14="http://schemas.microsoft.com/office/powerpoint/2010/main" val="278499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LAI Antipsychotics for Schizophrenia: Early Intervention Strategies to Improve Outcomes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Address the barriers that prevent clinicians from switching patients with SCZ to an LAI antipsychotic medication earlier during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measurement-based care in clinical practice to identify treatment nonadherence in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Categorize what subpopulations of SCZ patients are good candidates for LAI antipsychotic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LAI antipsychotics earlier as maintenance therapy in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suboptimally</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treated or nonadherent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a:bodyPr>
          <a:lstStyle/>
          <a:p>
            <a:br>
              <a:rPr lang="en-US" dirty="0"/>
            </a:br>
            <a:r>
              <a:rPr lang="en-US" dirty="0"/>
              <a:t>LAI Antipsychotics Are Currently Underutilized</a:t>
            </a:r>
          </a:p>
        </p:txBody>
      </p:sp>
      <p:sp>
        <p:nvSpPr>
          <p:cNvPr id="2" name="Content Placeholder 1"/>
          <p:cNvSpPr>
            <a:spLocks noGrp="1"/>
          </p:cNvSpPr>
          <p:nvPr>
            <p:ph idx="1"/>
          </p:nvPr>
        </p:nvSpPr>
        <p:spPr/>
        <p:txBody>
          <a:bodyPr>
            <a:normAutofit/>
          </a:bodyPr>
          <a:lstStyle/>
          <a:p>
            <a:r>
              <a:rPr lang="en-US" dirty="0"/>
              <a:t>Most clinicians report using long-acting injectable atypical antipsychotics in &lt;10% of patients</a:t>
            </a:r>
            <a:r>
              <a:rPr lang="en-US" baseline="30000" dirty="0"/>
              <a:t>1</a:t>
            </a:r>
          </a:p>
          <a:p>
            <a:r>
              <a:rPr lang="en-US" dirty="0"/>
              <a:t>Psychiatrists have not offered an LAI antipsychotic to nearly two-thirds of their patients</a:t>
            </a:r>
            <a:r>
              <a:rPr lang="en-US" baseline="30000" dirty="0"/>
              <a:t>2</a:t>
            </a:r>
          </a:p>
          <a:p>
            <a:r>
              <a:rPr lang="en-US" dirty="0"/>
              <a:t>Only 12.4% of patients who were not taking oral therapies as prescribed were switched to a LAI antipsychotic formulation during a 3-year prospective study</a:t>
            </a:r>
            <a:r>
              <a:rPr lang="en-US" baseline="30000" dirty="0"/>
              <a:t>3</a:t>
            </a:r>
            <a:endParaRPr lang="en-US" dirty="0"/>
          </a:p>
        </p:txBody>
      </p:sp>
      <p:sp>
        <p:nvSpPr>
          <p:cNvPr id="3" name="Footer Placeholder 2">
            <a:extLst>
              <a:ext uri="{FF2B5EF4-FFF2-40B4-BE49-F238E27FC236}">
                <a16:creationId xmlns:a16="http://schemas.microsoft.com/office/drawing/2014/main" id="{13D7678A-8BEA-CC32-4FA4-45E691656A82}"/>
              </a:ext>
            </a:extLst>
          </p:cNvPr>
          <p:cNvSpPr>
            <a:spLocks noGrp="1"/>
          </p:cNvSpPr>
          <p:nvPr>
            <p:ph type="ftr" sz="quarter" idx="3"/>
          </p:nvPr>
        </p:nvSpPr>
        <p:spPr/>
        <p:txBody>
          <a:bodyPr/>
          <a:lstStyle/>
          <a:p>
            <a:r>
              <a:rPr lang="en-US" dirty="0"/>
              <a:t>LAI=long-acting injectable antipsychotic.</a:t>
            </a:r>
          </a:p>
          <a:p>
            <a:r>
              <a:rPr lang="en-US" dirty="0"/>
              <a:t>1. </a:t>
            </a:r>
            <a:r>
              <a:rPr lang="en-US" dirty="0" err="1"/>
              <a:t>Velligan</a:t>
            </a:r>
            <a:r>
              <a:rPr lang="en-US" dirty="0"/>
              <a:t> DI et al; Expert Consensus Panel on Adherence Problems in Serious and Persistent Mental Illness. </a:t>
            </a:r>
            <a:r>
              <a:rPr lang="en-US" i="1" dirty="0"/>
              <a:t>J Clin Psychiatry</a:t>
            </a:r>
            <a:r>
              <a:rPr lang="en-US" dirty="0"/>
              <a:t>. 2009;70(suppl 4):1-46. 2. </a:t>
            </a:r>
            <a:r>
              <a:rPr lang="en-US" dirty="0" err="1"/>
              <a:t>Heres</a:t>
            </a:r>
            <a:r>
              <a:rPr lang="en-US" dirty="0"/>
              <a:t> S et al. </a:t>
            </a:r>
            <a:r>
              <a:rPr lang="en-US" i="1" dirty="0"/>
              <a:t>J Clin Psychiatry</a:t>
            </a:r>
            <a:r>
              <a:rPr lang="en-US" dirty="0"/>
              <a:t>. 2006;67(12):1948-1953. 3. Ascher-</a:t>
            </a:r>
            <a:r>
              <a:rPr lang="en-US" dirty="0" err="1"/>
              <a:t>Svanum</a:t>
            </a:r>
            <a:r>
              <a:rPr lang="en-US" dirty="0"/>
              <a:t> H et al. </a:t>
            </a:r>
            <a:r>
              <a:rPr lang="en-US" i="1" dirty="0"/>
              <a:t>BMC Psychiatry</a:t>
            </a:r>
            <a:r>
              <a:rPr lang="en-US" dirty="0"/>
              <a:t>. 2009;9:46. </a:t>
            </a:r>
          </a:p>
        </p:txBody>
      </p:sp>
    </p:spTree>
    <p:extLst>
      <p:ext uri="{BB962C8B-B14F-4D97-AF65-F5344CB8AC3E}">
        <p14:creationId xmlns:p14="http://schemas.microsoft.com/office/powerpoint/2010/main" val="122293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itle 3"/>
          <p:cNvSpPr>
            <a:spLocks noGrp="1"/>
          </p:cNvSpPr>
          <p:nvPr>
            <p:ph type="title"/>
          </p:nvPr>
        </p:nvSpPr>
        <p:spPr/>
        <p:txBody>
          <a:bodyPr>
            <a:normAutofit/>
          </a:bodyPr>
          <a:lstStyle/>
          <a:p>
            <a:pPr eaLnBrk="1" hangingPunct="1"/>
            <a:r>
              <a:rPr lang="en-US" altLang="en-US"/>
              <a:t>Factors Influencing Treatment Adherence and Acceptance/ Use of Long-acting Antipsychotics</a:t>
            </a:r>
            <a:endParaRPr lang="en-US" altLang="en-US" dirty="0"/>
          </a:p>
        </p:txBody>
      </p:sp>
      <p:grpSp>
        <p:nvGrpSpPr>
          <p:cNvPr id="2" name="Group 1">
            <a:extLst>
              <a:ext uri="{FF2B5EF4-FFF2-40B4-BE49-F238E27FC236}">
                <a16:creationId xmlns:a16="http://schemas.microsoft.com/office/drawing/2014/main" id="{E260F073-B71B-4716-986C-4D1E933870E7}"/>
              </a:ext>
            </a:extLst>
          </p:cNvPr>
          <p:cNvGrpSpPr/>
          <p:nvPr/>
        </p:nvGrpSpPr>
        <p:grpSpPr>
          <a:xfrm>
            <a:off x="2336232" y="1554245"/>
            <a:ext cx="7264792" cy="4745144"/>
            <a:chOff x="2336232" y="1554245"/>
            <a:chExt cx="7264792" cy="4745144"/>
          </a:xfrm>
        </p:grpSpPr>
        <p:sp>
          <p:nvSpPr>
            <p:cNvPr id="13" name="Oval 7"/>
            <p:cNvSpPr>
              <a:spLocks noChangeArrowheads="1"/>
            </p:cNvSpPr>
            <p:nvPr/>
          </p:nvSpPr>
          <p:spPr bwMode="auto">
            <a:xfrm>
              <a:off x="3740230" y="1554245"/>
              <a:ext cx="1648800" cy="1648800"/>
            </a:xfrm>
            <a:prstGeom prst="ellipse">
              <a:avLst/>
            </a:prstGeom>
            <a:solidFill>
              <a:schemeClr val="accent1"/>
            </a:solidFill>
            <a:effectLst>
              <a:outerShdw dist="1461"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Clinician</a:t>
              </a:r>
            </a:p>
            <a:p>
              <a:pPr algn="ctr" defTabSz="913998">
                <a:defRPr/>
              </a:pPr>
              <a:r>
                <a:rPr lang="en-US" sz="1400" dirty="0">
                  <a:solidFill>
                    <a:prstClr val="white"/>
                  </a:solidFill>
                  <a:latin typeface="Arial"/>
                </a:rPr>
                <a:t>(alliance, interaction,</a:t>
              </a:r>
            </a:p>
            <a:p>
              <a:pPr algn="ctr" defTabSz="913998">
                <a:defRPr/>
              </a:pPr>
              <a:r>
                <a:rPr lang="en-US" sz="1400" dirty="0">
                  <a:solidFill>
                    <a:prstClr val="white"/>
                  </a:solidFill>
                  <a:latin typeface="Arial"/>
                </a:rPr>
                <a:t>treatment choice)</a:t>
              </a:r>
            </a:p>
          </p:txBody>
        </p:sp>
        <p:sp>
          <p:nvSpPr>
            <p:cNvPr id="15" name="Oval 10"/>
            <p:cNvSpPr>
              <a:spLocks noChangeArrowheads="1"/>
            </p:cNvSpPr>
            <p:nvPr/>
          </p:nvSpPr>
          <p:spPr bwMode="auto">
            <a:xfrm>
              <a:off x="5144228" y="3083063"/>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Illness</a:t>
              </a:r>
            </a:p>
            <a:p>
              <a:pPr algn="ctr" defTabSz="913998">
                <a:defRPr/>
              </a:pPr>
              <a:r>
                <a:rPr lang="en-US" sz="1400" dirty="0">
                  <a:solidFill>
                    <a:prstClr val="white"/>
                  </a:solidFill>
                  <a:latin typeface="Arial"/>
                </a:rPr>
                <a:t>(type, severity, duration,  comorbidity)</a:t>
              </a:r>
            </a:p>
          </p:txBody>
        </p:sp>
        <p:sp>
          <p:nvSpPr>
            <p:cNvPr id="14" name="Oval 9"/>
            <p:cNvSpPr>
              <a:spLocks noChangeArrowheads="1"/>
            </p:cNvSpPr>
            <p:nvPr/>
          </p:nvSpPr>
          <p:spPr bwMode="auto">
            <a:xfrm>
              <a:off x="6548226" y="1554245"/>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Treatment setting </a:t>
              </a:r>
              <a:r>
                <a:rPr lang="en-US" sz="1400" dirty="0">
                  <a:solidFill>
                    <a:prstClr val="white"/>
                  </a:solidFill>
                  <a:latin typeface="Arial"/>
                </a:rPr>
                <a:t>(inpatient, outpatient)</a:t>
              </a:r>
            </a:p>
          </p:txBody>
        </p:sp>
        <p:sp>
          <p:nvSpPr>
            <p:cNvPr id="17" name="Oval 7"/>
            <p:cNvSpPr>
              <a:spLocks noChangeArrowheads="1"/>
            </p:cNvSpPr>
            <p:nvPr/>
          </p:nvSpPr>
          <p:spPr bwMode="auto">
            <a:xfrm>
              <a:off x="7952224" y="3083063"/>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Clinical </a:t>
              </a:r>
              <a:br>
                <a:rPr lang="en-US" b="1" dirty="0">
                  <a:solidFill>
                    <a:prstClr val="white"/>
                  </a:solidFill>
                  <a:latin typeface="Arial"/>
                </a:rPr>
              </a:br>
              <a:r>
                <a:rPr lang="en-US" b="1" dirty="0">
                  <a:solidFill>
                    <a:prstClr val="white"/>
                  </a:solidFill>
                  <a:latin typeface="Arial"/>
                </a:rPr>
                <a:t>trials</a:t>
              </a:r>
            </a:p>
            <a:p>
              <a:pPr algn="ctr" defTabSz="913998">
                <a:defRPr/>
              </a:pPr>
              <a:r>
                <a:rPr lang="en-US" sz="1400" dirty="0">
                  <a:solidFill>
                    <a:prstClr val="white"/>
                  </a:solidFill>
                  <a:latin typeface="Arial"/>
                </a:rPr>
                <a:t>(patient selection, stringency, support)</a:t>
              </a:r>
            </a:p>
          </p:txBody>
        </p:sp>
        <p:sp>
          <p:nvSpPr>
            <p:cNvPr id="16" name="Oval 8"/>
            <p:cNvSpPr>
              <a:spLocks noChangeArrowheads="1"/>
            </p:cNvSpPr>
            <p:nvPr/>
          </p:nvSpPr>
          <p:spPr bwMode="auto">
            <a:xfrm>
              <a:off x="6548226" y="4650589"/>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Treatment</a:t>
              </a:r>
            </a:p>
            <a:p>
              <a:pPr algn="ctr" defTabSz="913998">
                <a:defRPr/>
              </a:pPr>
              <a:r>
                <a:rPr lang="en-US" sz="1400" dirty="0">
                  <a:solidFill>
                    <a:prstClr val="white"/>
                  </a:solidFill>
                  <a:latin typeface="Arial"/>
                </a:rPr>
                <a:t>(type, formulation, timing, efficacy, side effects)</a:t>
              </a:r>
            </a:p>
          </p:txBody>
        </p:sp>
        <p:sp>
          <p:nvSpPr>
            <p:cNvPr id="19" name="Oval 9"/>
            <p:cNvSpPr>
              <a:spLocks noChangeArrowheads="1"/>
            </p:cNvSpPr>
            <p:nvPr/>
          </p:nvSpPr>
          <p:spPr bwMode="auto">
            <a:xfrm>
              <a:off x="2336232" y="3083063"/>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sz="1600" b="1" dirty="0">
                  <a:solidFill>
                    <a:prstClr val="white"/>
                  </a:solidFill>
                  <a:latin typeface="Arial"/>
                </a:rPr>
                <a:t>Caregivers and social support</a:t>
              </a:r>
            </a:p>
            <a:p>
              <a:pPr algn="ctr" defTabSz="913998">
                <a:defRPr/>
              </a:pPr>
              <a:r>
                <a:rPr lang="en-US" sz="1400" dirty="0">
                  <a:solidFill>
                    <a:prstClr val="white"/>
                  </a:solidFill>
                  <a:latin typeface="Arial"/>
                </a:rPr>
                <a:t>(support, knowledge, attitudes)</a:t>
              </a:r>
            </a:p>
          </p:txBody>
        </p:sp>
        <p:sp>
          <p:nvSpPr>
            <p:cNvPr id="12" name="Oval 5"/>
            <p:cNvSpPr>
              <a:spLocks noChangeArrowheads="1"/>
            </p:cNvSpPr>
            <p:nvPr/>
          </p:nvSpPr>
          <p:spPr bwMode="auto">
            <a:xfrm>
              <a:off x="3740230" y="4633545"/>
              <a:ext cx="1648800" cy="1648800"/>
            </a:xfrm>
            <a:prstGeom prst="ellipse">
              <a:avLst/>
            </a:prstGeom>
            <a:solidFill>
              <a:schemeClr val="accent1"/>
            </a:solidFill>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lIns="35984" tIns="35984" rIns="35984" bIns="35984" anchor="ctr"/>
            <a:lstStyle/>
            <a:p>
              <a:pPr algn="ctr" defTabSz="913998">
                <a:defRPr/>
              </a:pPr>
              <a:r>
                <a:rPr lang="en-US" b="1" dirty="0">
                  <a:solidFill>
                    <a:prstClr val="white"/>
                  </a:solidFill>
                  <a:latin typeface="Arial"/>
                </a:rPr>
                <a:t>Patient</a:t>
              </a:r>
            </a:p>
            <a:p>
              <a:pPr algn="ctr" defTabSz="913998">
                <a:defRPr/>
              </a:pPr>
              <a:r>
                <a:rPr lang="en-US" sz="1400" dirty="0">
                  <a:solidFill>
                    <a:prstClr val="white"/>
                  </a:solidFill>
                  <a:latin typeface="Arial"/>
                </a:rPr>
                <a:t>(alliance,</a:t>
              </a:r>
            </a:p>
            <a:p>
              <a:pPr algn="ctr" defTabSz="913998">
                <a:defRPr/>
              </a:pPr>
              <a:r>
                <a:rPr lang="en-US" sz="1400" dirty="0">
                  <a:solidFill>
                    <a:prstClr val="white"/>
                  </a:solidFill>
                  <a:latin typeface="Arial"/>
                </a:rPr>
                <a:t>c</a:t>
              </a:r>
              <a:r>
                <a:rPr lang="en-US" sz="1400" dirty="0" err="1">
                  <a:solidFill>
                    <a:prstClr val="white"/>
                  </a:solidFill>
                  <a:latin typeface="Arial"/>
                </a:rPr>
                <a:t>ognition</a:t>
              </a:r>
              <a:r>
                <a:rPr lang="en-US" sz="1400" dirty="0">
                  <a:solidFill>
                    <a:prstClr val="white"/>
                  </a:solidFill>
                  <a:latin typeface="Arial"/>
                </a:rPr>
                <a:t>, knowledge,  insight, stigma)</a:t>
              </a:r>
            </a:p>
          </p:txBody>
        </p:sp>
        <p:cxnSp>
          <p:nvCxnSpPr>
            <p:cNvPr id="20" name="Gerade Verbindung mit Pfeil 19"/>
            <p:cNvCxnSpPr/>
            <p:nvPr/>
          </p:nvCxnSpPr>
          <p:spPr>
            <a:xfrm>
              <a:off x="5146323" y="3002465"/>
              <a:ext cx="273756" cy="219258"/>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4007559" y="3907087"/>
              <a:ext cx="1080911" cy="0"/>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2"/>
            <p:cNvCxnSpPr/>
            <p:nvPr/>
          </p:nvCxnSpPr>
          <p:spPr>
            <a:xfrm>
              <a:off x="6832600" y="3907087"/>
              <a:ext cx="1079500" cy="0"/>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19"/>
            <p:cNvCxnSpPr/>
            <p:nvPr/>
          </p:nvCxnSpPr>
          <p:spPr>
            <a:xfrm flipH="1">
              <a:off x="6491111" y="3002465"/>
              <a:ext cx="273756" cy="219258"/>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19"/>
            <p:cNvCxnSpPr/>
            <p:nvPr/>
          </p:nvCxnSpPr>
          <p:spPr>
            <a:xfrm flipV="1">
              <a:off x="5146323" y="4618589"/>
              <a:ext cx="273756" cy="217806"/>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Gerade Verbindung mit Pfeil 19"/>
            <p:cNvCxnSpPr/>
            <p:nvPr/>
          </p:nvCxnSpPr>
          <p:spPr>
            <a:xfrm flipH="1" flipV="1">
              <a:off x="6491111" y="4618589"/>
              <a:ext cx="273756" cy="217806"/>
            </a:xfrm>
            <a:prstGeom prst="straightConnector1">
              <a:avLst/>
            </a:prstGeom>
            <a:ln w="38100" cmpd="sng">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0BB1454-CA01-2952-1189-3AD758DCAC87}"/>
              </a:ext>
            </a:extLst>
          </p:cNvPr>
          <p:cNvSpPr>
            <a:spLocks noGrp="1"/>
          </p:cNvSpPr>
          <p:nvPr>
            <p:ph type="ftr" sz="quarter" idx="3"/>
          </p:nvPr>
        </p:nvSpPr>
        <p:spPr/>
        <p:txBody>
          <a:bodyPr/>
          <a:lstStyle/>
          <a:p>
            <a:r>
              <a:rPr lang="en-US" dirty="0"/>
              <a:t>Adapted from: Kane JM, </a:t>
            </a:r>
            <a:r>
              <a:rPr lang="en-US" dirty="0" err="1"/>
              <a:t>Kishimoto</a:t>
            </a:r>
            <a:r>
              <a:rPr lang="en-US" dirty="0"/>
              <a:t> T, </a:t>
            </a:r>
            <a:r>
              <a:rPr lang="en-US" dirty="0" err="1"/>
              <a:t>Correll</a:t>
            </a:r>
            <a:r>
              <a:rPr lang="en-US" dirty="0"/>
              <a:t> CU. </a:t>
            </a:r>
            <a:r>
              <a:rPr lang="en-US" i="1" dirty="0"/>
              <a:t>World Psychiatry. </a:t>
            </a:r>
            <a:r>
              <a:rPr lang="en-US" dirty="0"/>
              <a:t>2013 Oct;12(3):216-26.</a:t>
            </a:r>
          </a:p>
        </p:txBody>
      </p:sp>
    </p:spTree>
    <p:extLst>
      <p:ext uri="{BB962C8B-B14F-4D97-AF65-F5344CB8AC3E}">
        <p14:creationId xmlns:p14="http://schemas.microsoft.com/office/powerpoint/2010/main" val="204406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Several Patient Attributes Were Cited as Influencing Qualification for LAI Antipsychotic Treatment</a:t>
            </a:r>
          </a:p>
        </p:txBody>
      </p:sp>
      <p:sp>
        <p:nvSpPr>
          <p:cNvPr id="20" name="TextBox 19"/>
          <p:cNvSpPr txBox="1"/>
          <p:nvPr/>
        </p:nvSpPr>
        <p:spPr>
          <a:xfrm>
            <a:off x="609599" y="5488245"/>
            <a:ext cx="10744199" cy="584775"/>
          </a:xfrm>
          <a:prstGeom prst="roundRect">
            <a:avLst/>
          </a:prstGeom>
          <a:solidFill>
            <a:srgbClr val="CCECFF">
              <a:alpha val="41176"/>
            </a:srgbClr>
          </a:solidFill>
          <a:ln w="9525" cap="flat" cmpd="sng" algn="ctr">
            <a:solidFill>
              <a:schemeClr val="tx1"/>
            </a:solidFill>
            <a:prstDash val="solid"/>
            <a:round/>
            <a:headEnd type="none" w="med" len="med"/>
            <a:tailEnd type="none" w="med" len="med"/>
          </a:ln>
          <a:effectLst/>
        </p:spPr>
        <p:txBody>
          <a:bodyPr vert="horz" wrap="square" lIns="91427" tIns="45713" rIns="91427" bIns="45713" numCol="1" rtlCol="0" anchor="ctr" anchorCtr="0" compatLnSpc="1">
            <a:prstTxWarp prst="textNoShape">
              <a:avLst/>
            </a:prstTxWarp>
          </a:bodyPr>
          <a:lstStyle>
            <a:defPPr>
              <a:defRPr lang="en-US"/>
            </a:defPPr>
            <a:lvl1pPr algn="ctr">
              <a:defRPr kumimoji="1" sz="1600" b="1">
                <a:ea typeface="ＭＳ Ｐゴシック" pitchFamily="1" charset="-128"/>
              </a:defRPr>
            </a:lvl1pPr>
          </a:lstStyle>
          <a:p>
            <a:pPr defTabSz="914266" fontAlgn="base">
              <a:spcBef>
                <a:spcPct val="0"/>
              </a:spcBef>
              <a:spcAft>
                <a:spcPct val="0"/>
              </a:spcAft>
              <a:defRPr/>
            </a:pPr>
            <a:r>
              <a:rPr lang="en-US" dirty="0">
                <a:solidFill>
                  <a:srgbClr val="00568D"/>
                </a:solidFill>
                <a:latin typeface="Arial"/>
                <a:cs typeface="Arial" charset="0"/>
              </a:rPr>
              <a:t>The primary patient characteristic influencing the psychiatrist’s decision </a:t>
            </a:r>
            <a:br>
              <a:rPr lang="en-US" dirty="0">
                <a:solidFill>
                  <a:srgbClr val="00568D"/>
                </a:solidFill>
                <a:latin typeface="Arial"/>
                <a:cs typeface="Arial" charset="0"/>
              </a:rPr>
            </a:br>
            <a:r>
              <a:rPr lang="en-US" dirty="0">
                <a:solidFill>
                  <a:srgbClr val="00568D"/>
                </a:solidFill>
                <a:latin typeface="Arial"/>
                <a:cs typeface="Arial" charset="0"/>
              </a:rPr>
              <a:t>to initiate LAI antipsychotic therapy was “hazard risk for others”</a:t>
            </a:r>
          </a:p>
        </p:txBody>
      </p:sp>
      <p:sp>
        <p:nvSpPr>
          <p:cNvPr id="3" name="TextBox 2"/>
          <p:cNvSpPr txBox="1"/>
          <p:nvPr/>
        </p:nvSpPr>
        <p:spPr bwMode="auto">
          <a:xfrm>
            <a:off x="1752600" y="1370151"/>
            <a:ext cx="8686800" cy="319074"/>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400" b="1" dirty="0">
                <a:solidFill>
                  <a:srgbClr val="00568D"/>
                </a:solidFill>
                <a:latin typeface="Arial"/>
                <a:cs typeface="Arial" charset="0"/>
              </a:rPr>
              <a:t>Mean rating of the attributes potentially influencing the qualification for LAI treatment</a:t>
            </a:r>
          </a:p>
        </p:txBody>
      </p:sp>
      <p:grpSp>
        <p:nvGrpSpPr>
          <p:cNvPr id="26" name="Group 25">
            <a:extLst>
              <a:ext uri="{FF2B5EF4-FFF2-40B4-BE49-F238E27FC236}">
                <a16:creationId xmlns:a16="http://schemas.microsoft.com/office/drawing/2014/main" id="{28726929-947F-8DAB-60EC-5860BCC01B5C}"/>
              </a:ext>
            </a:extLst>
          </p:cNvPr>
          <p:cNvGrpSpPr/>
          <p:nvPr/>
        </p:nvGrpSpPr>
        <p:grpSpPr>
          <a:xfrm>
            <a:off x="1752602" y="1764828"/>
            <a:ext cx="7745898" cy="3637213"/>
            <a:chOff x="1752602" y="1501591"/>
            <a:chExt cx="7745898" cy="3637213"/>
          </a:xfrm>
        </p:grpSpPr>
        <p:sp>
          <p:nvSpPr>
            <p:cNvPr id="42" name="TextBox 41"/>
            <p:cNvSpPr txBox="1"/>
            <p:nvPr/>
          </p:nvSpPr>
          <p:spPr bwMode="auto">
            <a:xfrm>
              <a:off x="1752602" y="1501591"/>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Hazard risk for others</a:t>
              </a:r>
            </a:p>
          </p:txBody>
        </p:sp>
        <p:sp>
          <p:nvSpPr>
            <p:cNvPr id="44" name="TextBox 43"/>
            <p:cNvSpPr txBox="1"/>
            <p:nvPr/>
          </p:nvSpPr>
          <p:spPr bwMode="auto">
            <a:xfrm>
              <a:off x="1752602" y="1743963"/>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Noncompliance in the past</a:t>
              </a:r>
            </a:p>
          </p:txBody>
        </p:sp>
        <p:sp>
          <p:nvSpPr>
            <p:cNvPr id="45" name="TextBox 44"/>
            <p:cNvSpPr txBox="1"/>
            <p:nvPr/>
          </p:nvSpPr>
          <p:spPr bwMode="auto">
            <a:xfrm>
              <a:off x="1752602" y="1964300"/>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Suicidal risk</a:t>
              </a:r>
            </a:p>
          </p:txBody>
        </p:sp>
        <p:sp>
          <p:nvSpPr>
            <p:cNvPr id="46" name="TextBox 45"/>
            <p:cNvSpPr txBox="1"/>
            <p:nvPr/>
          </p:nvSpPr>
          <p:spPr bwMode="auto">
            <a:xfrm>
              <a:off x="1752602" y="2217688"/>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Relapse in the past</a:t>
              </a:r>
            </a:p>
          </p:txBody>
        </p:sp>
        <p:sp>
          <p:nvSpPr>
            <p:cNvPr id="47" name="TextBox 46"/>
            <p:cNvSpPr txBox="1"/>
            <p:nvPr/>
          </p:nvSpPr>
          <p:spPr bwMode="auto">
            <a:xfrm>
              <a:off x="1752602" y="2449042"/>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Depot experienced</a:t>
              </a:r>
            </a:p>
          </p:txBody>
        </p:sp>
        <p:sp>
          <p:nvSpPr>
            <p:cNvPr id="48" name="TextBox 47"/>
            <p:cNvSpPr txBox="1"/>
            <p:nvPr/>
          </p:nvSpPr>
          <p:spPr bwMode="auto">
            <a:xfrm>
              <a:off x="1752602" y="2702430"/>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Well informed</a:t>
              </a:r>
            </a:p>
          </p:txBody>
        </p:sp>
        <p:sp>
          <p:nvSpPr>
            <p:cNvPr id="49" name="TextBox 48"/>
            <p:cNvSpPr txBox="1"/>
            <p:nvPr/>
          </p:nvSpPr>
          <p:spPr bwMode="auto">
            <a:xfrm>
              <a:off x="1752602" y="2944801"/>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2 Antipsychotics</a:t>
              </a:r>
            </a:p>
          </p:txBody>
        </p:sp>
        <p:sp>
          <p:nvSpPr>
            <p:cNvPr id="50" name="TextBox 49"/>
            <p:cNvSpPr txBox="1"/>
            <p:nvPr/>
          </p:nvSpPr>
          <p:spPr bwMode="auto">
            <a:xfrm>
              <a:off x="1752602" y="3176155"/>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High level of education</a:t>
              </a:r>
            </a:p>
          </p:txBody>
        </p:sp>
        <p:sp>
          <p:nvSpPr>
            <p:cNvPr id="51" name="TextBox 50"/>
            <p:cNvSpPr txBox="1"/>
            <p:nvPr/>
          </p:nvSpPr>
          <p:spPr bwMode="auto">
            <a:xfrm>
              <a:off x="1752602" y="3418527"/>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Open to drug treatment</a:t>
              </a:r>
            </a:p>
          </p:txBody>
        </p:sp>
        <p:sp>
          <p:nvSpPr>
            <p:cNvPr id="52" name="TextBox 51"/>
            <p:cNvSpPr txBox="1"/>
            <p:nvPr/>
          </p:nvSpPr>
          <p:spPr bwMode="auto">
            <a:xfrm>
              <a:off x="1752602" y="3649881"/>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High level of insight</a:t>
              </a:r>
            </a:p>
          </p:txBody>
        </p:sp>
        <p:sp>
          <p:nvSpPr>
            <p:cNvPr id="53" name="TextBox 52"/>
            <p:cNvSpPr txBox="1"/>
            <p:nvPr/>
          </p:nvSpPr>
          <p:spPr bwMode="auto">
            <a:xfrm>
              <a:off x="1752602" y="3903269"/>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Good therapeutic alliance</a:t>
              </a:r>
            </a:p>
          </p:txBody>
        </p:sp>
        <p:sp>
          <p:nvSpPr>
            <p:cNvPr id="54" name="TextBox 53"/>
            <p:cNvSpPr txBox="1"/>
            <p:nvPr/>
          </p:nvSpPr>
          <p:spPr bwMode="auto">
            <a:xfrm>
              <a:off x="1752602" y="4156657"/>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High level of participation in decisions</a:t>
              </a:r>
            </a:p>
          </p:txBody>
        </p:sp>
        <p:sp>
          <p:nvSpPr>
            <p:cNvPr id="55" name="TextBox 54"/>
            <p:cNvSpPr txBox="1"/>
            <p:nvPr/>
          </p:nvSpPr>
          <p:spPr bwMode="auto">
            <a:xfrm>
              <a:off x="1752602" y="4376994"/>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First episode</a:t>
              </a:r>
            </a:p>
          </p:txBody>
        </p:sp>
        <p:sp>
          <p:nvSpPr>
            <p:cNvPr id="56" name="TextBox 55"/>
            <p:cNvSpPr txBox="1"/>
            <p:nvPr/>
          </p:nvSpPr>
          <p:spPr bwMode="auto">
            <a:xfrm>
              <a:off x="1752602" y="4608348"/>
              <a:ext cx="3042164" cy="276999"/>
            </a:xfrm>
            <a:prstGeom prst="rect">
              <a:avLst/>
            </a:prstGeom>
            <a:noFill/>
            <a:ln>
              <a:noFill/>
            </a:ln>
          </p:spPr>
          <p:txBody>
            <a:bodyPr wrap="square" lIns="91427" tIns="45713" rIns="91427" bIns="45713" rtlCol="0">
              <a:spAutoFit/>
            </a:bodyPr>
            <a:lstStyle/>
            <a:p>
              <a:pPr algn="r" defTabSz="914266" fontAlgn="base">
                <a:spcBef>
                  <a:spcPct val="0"/>
                </a:spcBef>
                <a:spcAft>
                  <a:spcPct val="0"/>
                </a:spcAft>
                <a:defRPr/>
              </a:pPr>
              <a:r>
                <a:rPr lang="en-US" sz="1200" b="1" dirty="0">
                  <a:solidFill>
                    <a:srgbClr val="00568D"/>
                  </a:solidFill>
                  <a:latin typeface="Arial"/>
                  <a:cs typeface="Arial" charset="0"/>
                </a:rPr>
                <a:t>Unclear diagnosis</a:t>
              </a:r>
            </a:p>
          </p:txBody>
        </p:sp>
        <p:sp>
          <p:nvSpPr>
            <p:cNvPr id="5" name="Rectangle 4"/>
            <p:cNvSpPr/>
            <p:nvPr/>
          </p:nvSpPr>
          <p:spPr bwMode="auto">
            <a:xfrm>
              <a:off x="4786312" y="1579047"/>
              <a:ext cx="3810000"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0" name="Rectangle 9"/>
            <p:cNvSpPr/>
            <p:nvPr/>
          </p:nvSpPr>
          <p:spPr bwMode="auto">
            <a:xfrm>
              <a:off x="4786313" y="1817196"/>
              <a:ext cx="3671254"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1" name="Rectangle 10"/>
            <p:cNvSpPr/>
            <p:nvPr/>
          </p:nvSpPr>
          <p:spPr bwMode="auto">
            <a:xfrm>
              <a:off x="4786315" y="2055349"/>
              <a:ext cx="3660683"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2" name="Rectangle 11"/>
            <p:cNvSpPr/>
            <p:nvPr/>
          </p:nvSpPr>
          <p:spPr bwMode="auto">
            <a:xfrm>
              <a:off x="4786315" y="2531649"/>
              <a:ext cx="3216697"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3" name="Rectangle 12"/>
            <p:cNvSpPr/>
            <p:nvPr/>
          </p:nvSpPr>
          <p:spPr bwMode="auto">
            <a:xfrm>
              <a:off x="4786312" y="2293499"/>
              <a:ext cx="3343550"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4" name="Rectangle 13"/>
            <p:cNvSpPr/>
            <p:nvPr/>
          </p:nvSpPr>
          <p:spPr bwMode="auto">
            <a:xfrm>
              <a:off x="4786315" y="3007951"/>
              <a:ext cx="2643215"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5" name="Rectangle 14"/>
            <p:cNvSpPr/>
            <p:nvPr/>
          </p:nvSpPr>
          <p:spPr bwMode="auto">
            <a:xfrm>
              <a:off x="4786313" y="2769802"/>
              <a:ext cx="2664357"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6" name="Rectangle 15"/>
            <p:cNvSpPr/>
            <p:nvPr/>
          </p:nvSpPr>
          <p:spPr bwMode="auto">
            <a:xfrm>
              <a:off x="4786312" y="3484253"/>
              <a:ext cx="2339296"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7" name="Rectangle 16"/>
            <p:cNvSpPr/>
            <p:nvPr/>
          </p:nvSpPr>
          <p:spPr bwMode="auto">
            <a:xfrm>
              <a:off x="4786315" y="3246104"/>
              <a:ext cx="2410651"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8" name="Rectangle 17"/>
            <p:cNvSpPr/>
            <p:nvPr/>
          </p:nvSpPr>
          <p:spPr bwMode="auto">
            <a:xfrm>
              <a:off x="4786315" y="3960557"/>
              <a:ext cx="2275869"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19" name="Rectangle 18"/>
            <p:cNvSpPr/>
            <p:nvPr/>
          </p:nvSpPr>
          <p:spPr bwMode="auto">
            <a:xfrm>
              <a:off x="4786314" y="3722404"/>
              <a:ext cx="2312868"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21" name="Rectangle 20"/>
            <p:cNvSpPr/>
            <p:nvPr/>
          </p:nvSpPr>
          <p:spPr bwMode="auto">
            <a:xfrm>
              <a:off x="4786312" y="4436859"/>
              <a:ext cx="1588748"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22" name="Rectangle 21"/>
            <p:cNvSpPr/>
            <p:nvPr/>
          </p:nvSpPr>
          <p:spPr bwMode="auto">
            <a:xfrm>
              <a:off x="4786312" y="4198706"/>
              <a:ext cx="2119946"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sp>
          <p:nvSpPr>
            <p:cNvPr id="23" name="Rectangle 22"/>
            <p:cNvSpPr/>
            <p:nvPr/>
          </p:nvSpPr>
          <p:spPr bwMode="auto">
            <a:xfrm>
              <a:off x="4786312" y="4675005"/>
              <a:ext cx="489354" cy="137160"/>
            </a:xfrm>
            <a:prstGeom prst="rect">
              <a:avLst/>
            </a:prstGeom>
            <a:solidFill>
              <a:schemeClr val="accent1"/>
            </a:solidFill>
            <a:ln w="25400">
              <a:noFill/>
              <a:miter lim="800000"/>
              <a:headEnd/>
              <a:tailEnd/>
            </a:ln>
          </p:spPr>
          <p:txBody>
            <a:bodyPr lIns="91427" tIns="45713" rIns="91427" bIns="45713" rtlCol="0" anchor="ctr"/>
            <a:lstStyle/>
            <a:p>
              <a:pPr algn="ctr" defTabSz="914266" fontAlgn="base">
                <a:spcBef>
                  <a:spcPct val="0"/>
                </a:spcBef>
                <a:spcAft>
                  <a:spcPct val="0"/>
                </a:spcAft>
                <a:defRPr/>
              </a:pPr>
              <a:endParaRPr lang="en-US">
                <a:solidFill>
                  <a:srgbClr val="00568D"/>
                </a:solidFill>
                <a:latin typeface="Arial"/>
                <a:cs typeface="Arial" charset="0"/>
              </a:endParaRPr>
            </a:p>
          </p:txBody>
        </p:sp>
        <p:cxnSp>
          <p:nvCxnSpPr>
            <p:cNvPr id="25" name="Straight Connector 24"/>
            <p:cNvCxnSpPr/>
            <p:nvPr/>
          </p:nvCxnSpPr>
          <p:spPr bwMode="invGray">
            <a:xfrm flipH="1">
              <a:off x="4718893" y="4875672"/>
              <a:ext cx="457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718895" y="1516276"/>
              <a:ext cx="64008" cy="3387388"/>
              <a:chOff x="3194893" y="1623151"/>
              <a:chExt cx="64008" cy="3387388"/>
            </a:xfrm>
          </p:grpSpPr>
          <p:cxnSp>
            <p:nvCxnSpPr>
              <p:cNvPr id="9" name="Straight Connector 8"/>
              <p:cNvCxnSpPr/>
              <p:nvPr/>
            </p:nvCxnSpPr>
            <p:spPr bwMode="invGray">
              <a:xfrm>
                <a:off x="3254397" y="1623527"/>
                <a:ext cx="0" cy="338701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invGray">
              <a:xfrm>
                <a:off x="3194893" y="4744598"/>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invGray">
              <a:xfrm>
                <a:off x="3194893" y="4516916"/>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invGray">
              <a:xfrm>
                <a:off x="3194893" y="4274545"/>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invGray">
              <a:xfrm>
                <a:off x="3194893" y="4024829"/>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invGray">
              <a:xfrm>
                <a:off x="3194893" y="3789802"/>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invGray">
              <a:xfrm>
                <a:off x="3194893" y="3543758"/>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invGray">
              <a:xfrm>
                <a:off x="3194893" y="3301387"/>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invGray">
              <a:xfrm>
                <a:off x="3194893" y="3073705"/>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invGray">
              <a:xfrm>
                <a:off x="3194893" y="2827661"/>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invGray">
              <a:xfrm>
                <a:off x="3194893" y="2581618"/>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invGray">
              <a:xfrm>
                <a:off x="3194893" y="2346591"/>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invGray">
              <a:xfrm>
                <a:off x="3194893" y="2107893"/>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invGray">
              <a:xfrm>
                <a:off x="3194893" y="1865522"/>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invGray">
              <a:xfrm>
                <a:off x="3194893" y="1623151"/>
                <a:ext cx="6400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bwMode="auto">
            <a:xfrm>
              <a:off x="4675347"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0</a:t>
              </a:r>
            </a:p>
          </p:txBody>
        </p:sp>
        <p:sp>
          <p:nvSpPr>
            <p:cNvPr id="58" name="TextBox 57"/>
            <p:cNvSpPr txBox="1"/>
            <p:nvPr/>
          </p:nvSpPr>
          <p:spPr bwMode="auto">
            <a:xfrm>
              <a:off x="5126660"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1</a:t>
              </a:r>
            </a:p>
          </p:txBody>
        </p:sp>
        <p:sp>
          <p:nvSpPr>
            <p:cNvPr id="59" name="TextBox 58"/>
            <p:cNvSpPr txBox="1"/>
            <p:nvPr/>
          </p:nvSpPr>
          <p:spPr bwMode="auto">
            <a:xfrm>
              <a:off x="5581898"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2</a:t>
              </a:r>
            </a:p>
          </p:txBody>
        </p:sp>
        <p:sp>
          <p:nvSpPr>
            <p:cNvPr id="60" name="TextBox 59"/>
            <p:cNvSpPr txBox="1"/>
            <p:nvPr/>
          </p:nvSpPr>
          <p:spPr bwMode="auto">
            <a:xfrm>
              <a:off x="6025362"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3</a:t>
              </a:r>
            </a:p>
          </p:txBody>
        </p:sp>
        <p:sp>
          <p:nvSpPr>
            <p:cNvPr id="61" name="TextBox 60"/>
            <p:cNvSpPr txBox="1"/>
            <p:nvPr/>
          </p:nvSpPr>
          <p:spPr bwMode="auto">
            <a:xfrm>
              <a:off x="6476675"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4</a:t>
              </a:r>
            </a:p>
          </p:txBody>
        </p:sp>
        <p:sp>
          <p:nvSpPr>
            <p:cNvPr id="62" name="TextBox 61"/>
            <p:cNvSpPr txBox="1"/>
            <p:nvPr/>
          </p:nvSpPr>
          <p:spPr bwMode="auto">
            <a:xfrm>
              <a:off x="6931913"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5</a:t>
              </a:r>
            </a:p>
          </p:txBody>
        </p:sp>
        <p:sp>
          <p:nvSpPr>
            <p:cNvPr id="63" name="TextBox 62"/>
            <p:cNvSpPr txBox="1"/>
            <p:nvPr/>
          </p:nvSpPr>
          <p:spPr bwMode="auto">
            <a:xfrm>
              <a:off x="7395000"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6</a:t>
              </a:r>
            </a:p>
          </p:txBody>
        </p:sp>
        <p:sp>
          <p:nvSpPr>
            <p:cNvPr id="64" name="TextBox 63"/>
            <p:cNvSpPr txBox="1"/>
            <p:nvPr/>
          </p:nvSpPr>
          <p:spPr bwMode="auto">
            <a:xfrm>
              <a:off x="7846313"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7</a:t>
              </a:r>
            </a:p>
          </p:txBody>
        </p:sp>
        <p:sp>
          <p:nvSpPr>
            <p:cNvPr id="65" name="TextBox 64"/>
            <p:cNvSpPr txBox="1"/>
            <p:nvPr/>
          </p:nvSpPr>
          <p:spPr bwMode="auto">
            <a:xfrm>
              <a:off x="8281931"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8</a:t>
              </a:r>
            </a:p>
          </p:txBody>
        </p:sp>
        <p:sp>
          <p:nvSpPr>
            <p:cNvPr id="66" name="TextBox 65"/>
            <p:cNvSpPr txBox="1"/>
            <p:nvPr/>
          </p:nvSpPr>
          <p:spPr bwMode="auto">
            <a:xfrm>
              <a:off x="8733242" y="4877194"/>
              <a:ext cx="223692"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9</a:t>
              </a:r>
            </a:p>
          </p:txBody>
        </p:sp>
        <p:sp>
          <p:nvSpPr>
            <p:cNvPr id="67" name="TextBox 66"/>
            <p:cNvSpPr txBox="1"/>
            <p:nvPr/>
          </p:nvSpPr>
          <p:spPr bwMode="auto">
            <a:xfrm>
              <a:off x="9106054" y="4877194"/>
              <a:ext cx="392446" cy="261610"/>
            </a:xfrm>
            <a:prstGeom prst="rect">
              <a:avLst/>
            </a:prstGeom>
            <a:noFill/>
            <a:ln>
              <a:noFill/>
            </a:ln>
          </p:spPr>
          <p:txBody>
            <a:bodyPr wrap="square" lIns="91427" tIns="45713" rIns="91427" bIns="45713" rtlCol="0">
              <a:spAutoFit/>
            </a:bodyPr>
            <a:lstStyle/>
            <a:p>
              <a:pPr algn="ctr" defTabSz="914266" fontAlgn="base">
                <a:spcBef>
                  <a:spcPct val="0"/>
                </a:spcBef>
                <a:spcAft>
                  <a:spcPct val="0"/>
                </a:spcAft>
                <a:defRPr/>
              </a:pPr>
              <a:r>
                <a:rPr lang="en-US" sz="1100" b="1" dirty="0">
                  <a:solidFill>
                    <a:srgbClr val="00568D"/>
                  </a:solidFill>
                  <a:latin typeface="Arial"/>
                  <a:cs typeface="Arial" charset="0"/>
                </a:rPr>
                <a:t>10</a:t>
              </a:r>
            </a:p>
          </p:txBody>
        </p:sp>
        <p:cxnSp>
          <p:nvCxnSpPr>
            <p:cNvPr id="69" name="Straight Connector 68"/>
            <p:cNvCxnSpPr>
              <a:endCxn id="58" idx="0"/>
            </p:cNvCxnSpPr>
            <p:nvPr/>
          </p:nvCxnSpPr>
          <p:spPr bwMode="invGray">
            <a:xfrm flipV="1">
              <a:off x="5232618"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invGray">
            <a:xfrm flipV="1">
              <a:off x="5687856"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invGray">
            <a:xfrm flipV="1">
              <a:off x="6139170"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invGray">
            <a:xfrm flipV="1">
              <a:off x="6582634"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invGray">
            <a:xfrm flipV="1">
              <a:off x="7045721"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invGray">
            <a:xfrm flipV="1">
              <a:off x="7497034"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invGray">
            <a:xfrm flipV="1">
              <a:off x="7948347"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invGray">
            <a:xfrm flipV="1">
              <a:off x="8391812"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invGray">
            <a:xfrm flipV="1">
              <a:off x="8839202"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invGray">
            <a:xfrm flipV="1">
              <a:off x="9286590" y="4877194"/>
              <a:ext cx="0" cy="640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Footer Placeholder 23">
            <a:extLst>
              <a:ext uri="{FF2B5EF4-FFF2-40B4-BE49-F238E27FC236}">
                <a16:creationId xmlns:a16="http://schemas.microsoft.com/office/drawing/2014/main" id="{3E5F60F3-33E2-3C70-644B-1FB2E21E426D}"/>
              </a:ext>
            </a:extLst>
          </p:cNvPr>
          <p:cNvSpPr>
            <a:spLocks noGrp="1"/>
          </p:cNvSpPr>
          <p:nvPr>
            <p:ph type="ftr" sz="quarter" idx="3"/>
          </p:nvPr>
        </p:nvSpPr>
        <p:spPr/>
        <p:txBody>
          <a:bodyPr/>
          <a:lstStyle/>
          <a:p>
            <a:r>
              <a:rPr lang="en-US" dirty="0"/>
              <a:t>0=not qualifying for LAI treatment, while 10=highly qualifying for LAI treatment.</a:t>
            </a:r>
          </a:p>
          <a:p>
            <a:r>
              <a:rPr lang="en-US" dirty="0"/>
              <a:t>LAI=long-acting injectable.</a:t>
            </a:r>
          </a:p>
          <a:p>
            <a:r>
              <a:rPr lang="en-US" dirty="0" err="1"/>
              <a:t>Heres</a:t>
            </a:r>
            <a:r>
              <a:rPr lang="en-US" dirty="0"/>
              <a:t> S et al. </a:t>
            </a:r>
            <a:r>
              <a:rPr lang="en-US" i="1" dirty="0"/>
              <a:t>Prog </a:t>
            </a:r>
            <a:r>
              <a:rPr lang="en-US" i="1" dirty="0" err="1"/>
              <a:t>Neuropsychopharmacol</a:t>
            </a:r>
            <a:r>
              <a:rPr lang="en-US" i="1" dirty="0"/>
              <a:t> Biol Psychiatry</a:t>
            </a:r>
            <a:r>
              <a:rPr lang="en-US" dirty="0"/>
              <a:t>. 2008;32(8):1987-1993.</a:t>
            </a:r>
          </a:p>
        </p:txBody>
      </p:sp>
    </p:spTree>
    <p:extLst>
      <p:ext uri="{BB962C8B-B14F-4D97-AF65-F5344CB8AC3E}">
        <p14:creationId xmlns:p14="http://schemas.microsoft.com/office/powerpoint/2010/main" val="53990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A1823A5-253D-BBEE-7938-0FC409980E14}"/>
              </a:ext>
            </a:extLst>
          </p:cNvPr>
          <p:cNvGrpSpPr/>
          <p:nvPr/>
        </p:nvGrpSpPr>
        <p:grpSpPr>
          <a:xfrm>
            <a:off x="1256679" y="1290437"/>
            <a:ext cx="10163384" cy="5026210"/>
            <a:chOff x="1256679" y="1290437"/>
            <a:chExt cx="10163384" cy="5026210"/>
          </a:xfrm>
        </p:grpSpPr>
        <p:graphicFrame>
          <p:nvGraphicFramePr>
            <p:cNvPr id="586757" name="Object 4">
              <a:extLst>
                <a:ext uri="{FF2B5EF4-FFF2-40B4-BE49-F238E27FC236}">
                  <a16:creationId xmlns:a16="http://schemas.microsoft.com/office/drawing/2014/main" id="{EF4C0309-329F-4D6A-92C8-15DEA77D5191}"/>
                </a:ext>
              </a:extLst>
            </p:cNvPr>
            <p:cNvGraphicFramePr>
              <a:graphicFrameLocks noChangeAspect="1"/>
            </p:cNvGraphicFramePr>
            <p:nvPr>
              <p:extLst>
                <p:ext uri="{D42A27DB-BD31-4B8C-83A1-F6EECF244321}">
                  <p14:modId xmlns:p14="http://schemas.microsoft.com/office/powerpoint/2010/main" val="2940394311"/>
                </p:ext>
              </p:extLst>
            </p:nvPr>
          </p:nvGraphicFramePr>
          <p:xfrm>
            <a:off x="1256679" y="1400794"/>
            <a:ext cx="9162871" cy="4760672"/>
          </p:xfrm>
          <a:graphic>
            <a:graphicData uri="http://schemas.openxmlformats.org/presentationml/2006/ole">
              <mc:AlternateContent xmlns:mc="http://schemas.openxmlformats.org/markup-compatibility/2006">
                <mc:Choice xmlns:v="urn:schemas-microsoft-com:vml" Requires="v">
                  <p:oleObj name="Prism 5" r:id="rId3" imgW="10204560" imgH="5943600" progId="Prism5.Document">
                    <p:embed/>
                  </p:oleObj>
                </mc:Choice>
                <mc:Fallback>
                  <p:oleObj name="Prism 5" r:id="rId3" imgW="10204560" imgH="5943600" progId="Prism5.Document">
                    <p:embed/>
                    <p:pic>
                      <p:nvPicPr>
                        <p:cNvPr id="586757" name="Object 4">
                          <a:extLst>
                            <a:ext uri="{FF2B5EF4-FFF2-40B4-BE49-F238E27FC236}">
                              <a16:creationId xmlns:a16="http://schemas.microsoft.com/office/drawing/2014/main" id="{EF4C0309-329F-4D6A-92C8-15DEA77D5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9" y="1400794"/>
                          <a:ext cx="9162871" cy="4760672"/>
                        </a:xfrm>
                        <a:prstGeom prst="rect">
                          <a:avLst/>
                        </a:prstGeom>
                        <a:noFill/>
                        <a:ln>
                          <a:noFill/>
                        </a:ln>
                      </p:spPr>
                    </p:pic>
                  </p:oleObj>
                </mc:Fallback>
              </mc:AlternateContent>
            </a:graphicData>
          </a:graphic>
        </p:graphicFrame>
        <p:sp>
          <p:nvSpPr>
            <p:cNvPr id="59" name="Rectangle 24">
              <a:extLst>
                <a:ext uri="{FF2B5EF4-FFF2-40B4-BE49-F238E27FC236}">
                  <a16:creationId xmlns:a16="http://schemas.microsoft.com/office/drawing/2014/main" id="{E99EB697-FC48-4899-8817-C3DBC8F568E9}"/>
                </a:ext>
              </a:extLst>
            </p:cNvPr>
            <p:cNvSpPr/>
            <p:nvPr/>
          </p:nvSpPr>
          <p:spPr bwMode="auto">
            <a:xfrm>
              <a:off x="2413667" y="1755776"/>
              <a:ext cx="6344624" cy="361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8" name="Rectangle 24">
              <a:extLst>
                <a:ext uri="{FF2B5EF4-FFF2-40B4-BE49-F238E27FC236}">
                  <a16:creationId xmlns:a16="http://schemas.microsoft.com/office/drawing/2014/main" id="{1644F2C9-C914-4770-ADE9-8EB165B07B98}"/>
                </a:ext>
              </a:extLst>
            </p:cNvPr>
            <p:cNvSpPr/>
            <p:nvPr/>
          </p:nvSpPr>
          <p:spPr bwMode="auto">
            <a:xfrm>
              <a:off x="8815820" y="1844548"/>
              <a:ext cx="1604146" cy="1806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14" name="Rectangle 6">
              <a:extLst>
                <a:ext uri="{FF2B5EF4-FFF2-40B4-BE49-F238E27FC236}">
                  <a16:creationId xmlns:a16="http://schemas.microsoft.com/office/drawing/2014/main" id="{F8F5A793-4F1F-4359-944C-149EFF096BF3}"/>
                </a:ext>
              </a:extLst>
            </p:cNvPr>
            <p:cNvSpPr/>
            <p:nvPr/>
          </p:nvSpPr>
          <p:spPr bwMode="auto">
            <a:xfrm>
              <a:off x="2142995" y="1400686"/>
              <a:ext cx="6757068" cy="300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grpSp>
          <p:nvGrpSpPr>
            <p:cNvPr id="586761" name="Grupper 8">
              <a:extLst>
                <a:ext uri="{FF2B5EF4-FFF2-40B4-BE49-F238E27FC236}">
                  <a16:creationId xmlns:a16="http://schemas.microsoft.com/office/drawing/2014/main" id="{B9D9426C-D002-4A6F-93B6-AD92DD329406}"/>
                </a:ext>
              </a:extLst>
            </p:cNvPr>
            <p:cNvGrpSpPr>
              <a:grpSpLocks/>
            </p:cNvGrpSpPr>
            <p:nvPr/>
          </p:nvGrpSpPr>
          <p:grpSpPr bwMode="auto">
            <a:xfrm>
              <a:off x="2397167" y="1970173"/>
              <a:ext cx="6333460" cy="3420967"/>
              <a:chOff x="1337431" y="1384099"/>
              <a:chExt cx="5715000" cy="3462337"/>
            </a:xfrm>
          </p:grpSpPr>
          <p:cxnSp>
            <p:nvCxnSpPr>
              <p:cNvPr id="15" name="Straight Connector 22">
                <a:extLst>
                  <a:ext uri="{FF2B5EF4-FFF2-40B4-BE49-F238E27FC236}">
                    <a16:creationId xmlns:a16="http://schemas.microsoft.com/office/drawing/2014/main" id="{BA382717-FA53-4E9C-9553-72D259325EA8}"/>
                  </a:ext>
                </a:extLst>
              </p:cNvPr>
              <p:cNvCxnSpPr/>
              <p:nvPr/>
            </p:nvCxnSpPr>
            <p:spPr>
              <a:xfrm flipV="1">
                <a:off x="1337715" y="1384479"/>
                <a:ext cx="0" cy="3460520"/>
              </a:xfrm>
              <a:prstGeom prst="line">
                <a:avLst/>
              </a:prstGeom>
              <a:solidFill>
                <a:schemeClr val="accent2">
                  <a:alpha val="16000"/>
                </a:schemeClr>
              </a:solidFill>
            </p:spPr>
            <p:style>
              <a:lnRef idx="2">
                <a:schemeClr val="dk1"/>
              </a:lnRef>
              <a:fillRef idx="1">
                <a:schemeClr val="lt1"/>
              </a:fillRef>
              <a:effectRef idx="0">
                <a:schemeClr val="dk1"/>
              </a:effectRef>
              <a:fontRef idx="minor">
                <a:schemeClr val="dk1"/>
              </a:fontRef>
            </p:style>
          </p:cxnSp>
          <p:cxnSp>
            <p:nvCxnSpPr>
              <p:cNvPr id="16" name="Straight Connector 23">
                <a:extLst>
                  <a:ext uri="{FF2B5EF4-FFF2-40B4-BE49-F238E27FC236}">
                    <a16:creationId xmlns:a16="http://schemas.microsoft.com/office/drawing/2014/main" id="{D636729A-DE38-467A-AFAC-045D3DE9C23F}"/>
                  </a:ext>
                </a:extLst>
              </p:cNvPr>
              <p:cNvCxnSpPr/>
              <p:nvPr/>
            </p:nvCxnSpPr>
            <p:spPr>
              <a:xfrm flipV="1">
                <a:off x="1337715" y="4844998"/>
                <a:ext cx="5713987" cy="1450"/>
              </a:xfrm>
              <a:prstGeom prst="line">
                <a:avLst/>
              </a:prstGeom>
              <a:solidFill>
                <a:schemeClr val="accent2">
                  <a:alpha val="16000"/>
                </a:schemeClr>
              </a:solidFill>
            </p:spPr>
            <p:style>
              <a:lnRef idx="2">
                <a:schemeClr val="dk1"/>
              </a:lnRef>
              <a:fillRef idx="1">
                <a:schemeClr val="lt1"/>
              </a:fillRef>
              <a:effectRef idx="0">
                <a:schemeClr val="dk1"/>
              </a:effectRef>
              <a:fontRef idx="minor">
                <a:schemeClr val="dk1"/>
              </a:fontRef>
            </p:style>
          </p:cxnSp>
        </p:grpSp>
        <p:sp>
          <p:nvSpPr>
            <p:cNvPr id="60" name="Rectangle 24">
              <a:extLst>
                <a:ext uri="{FF2B5EF4-FFF2-40B4-BE49-F238E27FC236}">
                  <a16:creationId xmlns:a16="http://schemas.microsoft.com/office/drawing/2014/main" id="{315FEA18-93DD-46C5-BDB1-1FA4F6F08F14}"/>
                </a:ext>
              </a:extLst>
            </p:cNvPr>
            <p:cNvSpPr/>
            <p:nvPr/>
          </p:nvSpPr>
          <p:spPr bwMode="auto">
            <a:xfrm>
              <a:off x="2397483" y="5520014"/>
              <a:ext cx="777502" cy="11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62" name="Rectangle 12">
              <a:extLst>
                <a:ext uri="{FF2B5EF4-FFF2-40B4-BE49-F238E27FC236}">
                  <a16:creationId xmlns:a16="http://schemas.microsoft.com/office/drawing/2014/main" id="{7B022A0A-D465-4EAF-A9DE-DA0A34DF76FA}"/>
                </a:ext>
              </a:extLst>
            </p:cNvPr>
            <p:cNvSpPr/>
            <p:nvPr/>
          </p:nvSpPr>
          <p:spPr bwMode="auto">
            <a:xfrm>
              <a:off x="9163325" y="1847412"/>
              <a:ext cx="52652" cy="360387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prstClr val="white"/>
                </a:solidFill>
                <a:latin typeface="Calibri"/>
              </a:endParaRPr>
            </a:p>
          </p:txBody>
        </p:sp>
        <p:sp>
          <p:nvSpPr>
            <p:cNvPr id="61" name="Rectangle 24">
              <a:extLst>
                <a:ext uri="{FF2B5EF4-FFF2-40B4-BE49-F238E27FC236}">
                  <a16:creationId xmlns:a16="http://schemas.microsoft.com/office/drawing/2014/main" id="{7E593EFB-2215-45C4-AE49-D29D908F7811}"/>
                </a:ext>
              </a:extLst>
            </p:cNvPr>
            <p:cNvSpPr/>
            <p:nvPr/>
          </p:nvSpPr>
          <p:spPr bwMode="auto">
            <a:xfrm>
              <a:off x="3245188" y="5530036"/>
              <a:ext cx="3174944" cy="31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63" name="Rectangle 24">
              <a:extLst>
                <a:ext uri="{FF2B5EF4-FFF2-40B4-BE49-F238E27FC236}">
                  <a16:creationId xmlns:a16="http://schemas.microsoft.com/office/drawing/2014/main" id="{C76D3E23-4BAE-4969-B336-51BCD9A67575}"/>
                </a:ext>
              </a:extLst>
            </p:cNvPr>
            <p:cNvSpPr/>
            <p:nvPr/>
          </p:nvSpPr>
          <p:spPr bwMode="auto">
            <a:xfrm>
              <a:off x="6065605" y="5537196"/>
              <a:ext cx="2834458" cy="515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a:solidFill>
                  <a:prstClr val="black"/>
                </a:solidFill>
                <a:latin typeface="Calibri"/>
                <a:ea typeface="ＭＳ Ｐゴシック" charset="0"/>
                <a:cs typeface="Arial" charset="0"/>
              </a:endParaRPr>
            </a:p>
          </p:txBody>
        </p:sp>
        <p:sp>
          <p:nvSpPr>
            <p:cNvPr id="3" name="Rektangel 2">
              <a:extLst>
                <a:ext uri="{FF2B5EF4-FFF2-40B4-BE49-F238E27FC236}">
                  <a16:creationId xmlns:a16="http://schemas.microsoft.com/office/drawing/2014/main" id="{4D148295-9C28-4406-A099-962C529A01E8}"/>
                </a:ext>
              </a:extLst>
            </p:cNvPr>
            <p:cNvSpPr/>
            <p:nvPr/>
          </p:nvSpPr>
          <p:spPr bwMode="auto">
            <a:xfrm>
              <a:off x="1256679" y="1701367"/>
              <a:ext cx="786277" cy="9020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da-DK" sz="1350">
                <a:solidFill>
                  <a:prstClr val="white"/>
                </a:solidFill>
                <a:latin typeface="Calibri"/>
              </a:endParaRPr>
            </a:p>
          </p:txBody>
        </p:sp>
        <p:sp>
          <p:nvSpPr>
            <p:cNvPr id="2" name="Tekstfelt 1">
              <a:extLst>
                <a:ext uri="{FF2B5EF4-FFF2-40B4-BE49-F238E27FC236}">
                  <a16:creationId xmlns:a16="http://schemas.microsoft.com/office/drawing/2014/main" id="{FBC5AD34-5B5D-4B6C-8C39-49DB36EE1DD6}"/>
                </a:ext>
              </a:extLst>
            </p:cNvPr>
            <p:cNvSpPr txBox="1"/>
            <p:nvPr/>
          </p:nvSpPr>
          <p:spPr bwMode="auto">
            <a:xfrm>
              <a:off x="1627002" y="1290437"/>
              <a:ext cx="1713931" cy="584775"/>
            </a:xfrm>
            <a:prstGeom prst="rect">
              <a:avLst/>
            </a:prstGeom>
            <a:noFill/>
          </p:spPr>
          <p:txBody>
            <a:bodyPr wrap="none">
              <a:spAutoFit/>
            </a:bodyPr>
            <a:lstStyle/>
            <a:p>
              <a:pPr defTabSz="342900">
                <a:defRPr/>
              </a:pPr>
              <a:r>
                <a:rPr lang="da-DK" sz="1600" b="1" dirty="0">
                  <a:solidFill>
                    <a:srgbClr val="FF0000"/>
                  </a:solidFill>
                  <a:latin typeface="Arial" panose="020B0604020202020204" pitchFamily="34" charset="0"/>
                  <a:cs typeface="Arial" panose="020B0604020202020204" pitchFamily="34" charset="0"/>
                </a:rPr>
                <a:t>Large impact to</a:t>
              </a:r>
            </a:p>
            <a:p>
              <a:pPr defTabSz="342900">
                <a:defRPr/>
              </a:pPr>
              <a:r>
                <a:rPr lang="da-DK" sz="1600" b="1" dirty="0">
                  <a:solidFill>
                    <a:srgbClr val="FF0000"/>
                  </a:solidFill>
                  <a:latin typeface="Arial" panose="020B0604020202020204" pitchFamily="34" charset="0"/>
                  <a:cs typeface="Arial" panose="020B0604020202020204" pitchFamily="34" charset="0"/>
                </a:rPr>
                <a:t>say NO to LAT</a:t>
              </a:r>
            </a:p>
          </p:txBody>
        </p:sp>
        <p:sp>
          <p:nvSpPr>
            <p:cNvPr id="4" name="Rektangel 3">
              <a:extLst>
                <a:ext uri="{FF2B5EF4-FFF2-40B4-BE49-F238E27FC236}">
                  <a16:creationId xmlns:a16="http://schemas.microsoft.com/office/drawing/2014/main" id="{03A06065-65A1-428D-BD05-5E1513DBA229}"/>
                </a:ext>
              </a:extLst>
            </p:cNvPr>
            <p:cNvSpPr/>
            <p:nvPr/>
          </p:nvSpPr>
          <p:spPr bwMode="auto">
            <a:xfrm>
              <a:off x="1256679" y="5100492"/>
              <a:ext cx="786277" cy="43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da-DK" sz="1350">
                <a:solidFill>
                  <a:prstClr val="white"/>
                </a:solidFill>
                <a:latin typeface="Calibri"/>
              </a:endParaRPr>
            </a:p>
          </p:txBody>
        </p:sp>
        <p:sp>
          <p:nvSpPr>
            <p:cNvPr id="76" name="Tekstfelt 75">
              <a:extLst>
                <a:ext uri="{FF2B5EF4-FFF2-40B4-BE49-F238E27FC236}">
                  <a16:creationId xmlns:a16="http://schemas.microsoft.com/office/drawing/2014/main" id="{7C4D8067-4F7D-41C0-96B3-7959309C9AF9}"/>
                </a:ext>
              </a:extLst>
            </p:cNvPr>
            <p:cNvSpPr txBox="1"/>
            <p:nvPr/>
          </p:nvSpPr>
          <p:spPr bwMode="auto">
            <a:xfrm>
              <a:off x="1593656" y="5131992"/>
              <a:ext cx="846707" cy="584775"/>
            </a:xfrm>
            <a:prstGeom prst="rect">
              <a:avLst/>
            </a:prstGeom>
            <a:noFill/>
          </p:spPr>
          <p:txBody>
            <a:bodyPr wrap="none">
              <a:spAutoFit/>
            </a:bodyPr>
            <a:lstStyle/>
            <a:p>
              <a:pPr defTabSz="342900">
                <a:defRPr/>
              </a:pPr>
              <a:r>
                <a:rPr lang="da-DK" sz="1600" b="1" dirty="0">
                  <a:solidFill>
                    <a:srgbClr val="00B050"/>
                  </a:solidFill>
                  <a:latin typeface="Arial" panose="020B0604020202020204" pitchFamily="34" charset="0"/>
                  <a:cs typeface="Arial" panose="020B0604020202020204" pitchFamily="34" charset="0"/>
                </a:rPr>
                <a:t>No</a:t>
              </a:r>
            </a:p>
            <a:p>
              <a:pPr defTabSz="342900">
                <a:defRPr/>
              </a:pPr>
              <a:r>
                <a:rPr lang="da-DK" sz="1600" b="1" dirty="0">
                  <a:solidFill>
                    <a:srgbClr val="00B050"/>
                  </a:solidFill>
                  <a:latin typeface="Arial" panose="020B0604020202020204" pitchFamily="34" charset="0"/>
                  <a:cs typeface="Arial" panose="020B0604020202020204" pitchFamily="34" charset="0"/>
                </a:rPr>
                <a:t>impact</a:t>
              </a:r>
            </a:p>
          </p:txBody>
        </p:sp>
        <p:sp>
          <p:nvSpPr>
            <p:cNvPr id="92" name="Tekstfelt 91">
              <a:extLst>
                <a:ext uri="{FF2B5EF4-FFF2-40B4-BE49-F238E27FC236}">
                  <a16:creationId xmlns:a16="http://schemas.microsoft.com/office/drawing/2014/main" id="{17023777-4AE8-4E6A-A470-890B9FB70868}"/>
                </a:ext>
              </a:extLst>
            </p:cNvPr>
            <p:cNvSpPr txBox="1"/>
            <p:nvPr/>
          </p:nvSpPr>
          <p:spPr bwMode="auto">
            <a:xfrm>
              <a:off x="2372363" y="5499969"/>
              <a:ext cx="510076" cy="276999"/>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Pain</a:t>
              </a:r>
            </a:p>
          </p:txBody>
        </p:sp>
        <p:sp>
          <p:nvSpPr>
            <p:cNvPr id="93" name="Tekstfelt 92">
              <a:extLst>
                <a:ext uri="{FF2B5EF4-FFF2-40B4-BE49-F238E27FC236}">
                  <a16:creationId xmlns:a16="http://schemas.microsoft.com/office/drawing/2014/main" id="{BB95C289-7E2F-404D-8655-921BDFAC3880}"/>
                </a:ext>
              </a:extLst>
            </p:cNvPr>
            <p:cNvSpPr txBox="1"/>
            <p:nvPr/>
          </p:nvSpPr>
          <p:spPr bwMode="auto">
            <a:xfrm>
              <a:off x="2906226" y="5499969"/>
              <a:ext cx="1104180" cy="461665"/>
            </a:xfrm>
            <a:prstGeom prst="rect">
              <a:avLst/>
            </a:prstGeom>
            <a:noFill/>
          </p:spPr>
          <p:txBody>
            <a:bodyPr wrap="squar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Bound to</a:t>
              </a:r>
            </a:p>
            <a:p>
              <a:pPr algn="ctr" defTabSz="342900">
                <a:defRPr/>
              </a:pPr>
              <a:r>
                <a:rPr lang="da-DK" sz="1200" dirty="0">
                  <a:solidFill>
                    <a:prstClr val="black"/>
                  </a:solidFill>
                  <a:latin typeface="Arial" panose="020B0604020202020204" pitchFamily="34" charset="0"/>
                  <a:cs typeface="Arial" panose="020B0604020202020204" pitchFamily="34" charset="0"/>
                </a:rPr>
                <a:t>the clinic</a:t>
              </a:r>
            </a:p>
          </p:txBody>
        </p:sp>
        <p:sp>
          <p:nvSpPr>
            <p:cNvPr id="94" name="Tekstfelt 93">
              <a:extLst>
                <a:ext uri="{FF2B5EF4-FFF2-40B4-BE49-F238E27FC236}">
                  <a16:creationId xmlns:a16="http://schemas.microsoft.com/office/drawing/2014/main" id="{D85962F4-DE99-49F0-8327-59082542146B}"/>
                </a:ext>
              </a:extLst>
            </p:cNvPr>
            <p:cNvSpPr txBox="1"/>
            <p:nvPr/>
          </p:nvSpPr>
          <p:spPr bwMode="auto">
            <a:xfrm>
              <a:off x="3835211" y="5487082"/>
              <a:ext cx="1011815" cy="646331"/>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Observation</a:t>
              </a:r>
            </a:p>
            <a:p>
              <a:pPr algn="ctr" defTabSz="342900">
                <a:defRPr/>
              </a:pPr>
              <a:r>
                <a:rPr lang="da-DK" sz="1200" dirty="0">
                  <a:solidFill>
                    <a:prstClr val="black"/>
                  </a:solidFill>
                  <a:latin typeface="Arial" panose="020B0604020202020204" pitchFamily="34" charset="0"/>
                  <a:cs typeface="Arial" panose="020B0604020202020204" pitchFamily="34" charset="0"/>
                </a:rPr>
                <a:t>Time with </a:t>
              </a:r>
            </a:p>
            <a:p>
              <a:pPr algn="ctr" defTabSz="342900">
                <a:defRPr/>
              </a:pPr>
              <a:r>
                <a:rPr lang="da-DK" sz="1200" dirty="0">
                  <a:solidFill>
                    <a:prstClr val="black"/>
                  </a:solidFill>
                  <a:latin typeface="Arial" panose="020B0604020202020204" pitchFamily="34" charset="0"/>
                  <a:cs typeface="Arial" panose="020B0604020202020204" pitchFamily="34" charset="0"/>
                </a:rPr>
                <a:t>OLA-LAT</a:t>
              </a:r>
            </a:p>
          </p:txBody>
        </p:sp>
        <p:sp>
          <p:nvSpPr>
            <p:cNvPr id="95" name="Tekstfelt 94">
              <a:extLst>
                <a:ext uri="{FF2B5EF4-FFF2-40B4-BE49-F238E27FC236}">
                  <a16:creationId xmlns:a16="http://schemas.microsoft.com/office/drawing/2014/main" id="{DFCC45BE-BAC3-4EC6-971D-9649A2BC012C}"/>
                </a:ext>
              </a:extLst>
            </p:cNvPr>
            <p:cNvSpPr txBox="1"/>
            <p:nvPr/>
          </p:nvSpPr>
          <p:spPr bwMode="auto">
            <a:xfrm>
              <a:off x="4766999" y="5485650"/>
              <a:ext cx="926856" cy="461665"/>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Embarass-</a:t>
              </a:r>
            </a:p>
            <a:p>
              <a:pPr algn="ctr" defTabSz="342900">
                <a:defRPr/>
              </a:pPr>
              <a:r>
                <a:rPr lang="da-DK" sz="1200" dirty="0">
                  <a:solidFill>
                    <a:prstClr val="black"/>
                  </a:solidFill>
                  <a:latin typeface="Arial" panose="020B0604020202020204" pitchFamily="34" charset="0"/>
                  <a:cs typeface="Arial" panose="020B0604020202020204" pitchFamily="34" charset="0"/>
                </a:rPr>
                <a:t>ment</a:t>
              </a:r>
            </a:p>
          </p:txBody>
        </p:sp>
        <p:sp>
          <p:nvSpPr>
            <p:cNvPr id="96" name="Tekstfelt 95">
              <a:extLst>
                <a:ext uri="{FF2B5EF4-FFF2-40B4-BE49-F238E27FC236}">
                  <a16:creationId xmlns:a16="http://schemas.microsoft.com/office/drawing/2014/main" id="{6DC42705-3DAA-47A6-A1C9-54DE198E17EB}"/>
                </a:ext>
              </a:extLst>
            </p:cNvPr>
            <p:cNvSpPr txBox="1"/>
            <p:nvPr/>
          </p:nvSpPr>
          <p:spPr bwMode="auto">
            <a:xfrm>
              <a:off x="5475525" y="5499969"/>
              <a:ext cx="950901" cy="646331"/>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Less </a:t>
              </a:r>
            </a:p>
            <a:p>
              <a:pPr algn="ctr" defTabSz="342900">
                <a:defRPr/>
              </a:pPr>
              <a:r>
                <a:rPr lang="da-DK" sz="1200" dirty="0">
                  <a:solidFill>
                    <a:prstClr val="black"/>
                  </a:solidFill>
                  <a:latin typeface="Arial" panose="020B0604020202020204" pitchFamily="34" charset="0"/>
                  <a:cs typeface="Arial" panose="020B0604020202020204" pitchFamily="34" charset="0"/>
                </a:rPr>
                <a:t>self</a:t>
              </a:r>
            </a:p>
            <a:p>
              <a:pPr algn="ctr" defTabSz="342900">
                <a:defRPr/>
              </a:pPr>
              <a:r>
                <a:rPr lang="da-DK" sz="1200" dirty="0">
                  <a:solidFill>
                    <a:prstClr val="black"/>
                  </a:solidFill>
                  <a:latin typeface="Arial" panose="020B0604020202020204" pitchFamily="34" charset="0"/>
                  <a:cs typeface="Arial" panose="020B0604020202020204" pitchFamily="34" charset="0"/>
                </a:rPr>
                <a:t> dependent</a:t>
              </a:r>
            </a:p>
          </p:txBody>
        </p:sp>
        <p:sp>
          <p:nvSpPr>
            <p:cNvPr id="97" name="Tekstfelt 96">
              <a:extLst>
                <a:ext uri="{FF2B5EF4-FFF2-40B4-BE49-F238E27FC236}">
                  <a16:creationId xmlns:a16="http://schemas.microsoft.com/office/drawing/2014/main" id="{EEDFF19D-8662-46F4-992D-EEFCE697EBF5}"/>
                </a:ext>
              </a:extLst>
            </p:cNvPr>
            <p:cNvSpPr txBox="1"/>
            <p:nvPr/>
          </p:nvSpPr>
          <p:spPr bwMode="auto">
            <a:xfrm>
              <a:off x="6279961" y="5485650"/>
              <a:ext cx="1079142" cy="830997"/>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Can’t decide </a:t>
              </a:r>
            </a:p>
            <a:p>
              <a:pPr algn="ctr" defTabSz="342900">
                <a:defRPr/>
              </a:pPr>
              <a:r>
                <a:rPr lang="da-DK" sz="1200" dirty="0">
                  <a:solidFill>
                    <a:prstClr val="black"/>
                  </a:solidFill>
                  <a:latin typeface="Arial" panose="020B0604020202020204" pitchFamily="34" charset="0"/>
                  <a:cs typeface="Arial" panose="020B0604020202020204" pitchFamily="34" charset="0"/>
                </a:rPr>
                <a:t>yourself</a:t>
              </a:r>
            </a:p>
            <a:p>
              <a:pPr algn="ctr" defTabSz="342900">
                <a:defRPr/>
              </a:pPr>
              <a:r>
                <a:rPr lang="da-DK" sz="1200" dirty="0">
                  <a:solidFill>
                    <a:prstClr val="black"/>
                  </a:solidFill>
                  <a:latin typeface="Arial" panose="020B0604020202020204" pitchFamily="34" charset="0"/>
                  <a:cs typeface="Arial" panose="020B0604020202020204" pitchFamily="34" charset="0"/>
                </a:rPr>
                <a:t> when drug</a:t>
              </a:r>
            </a:p>
            <a:p>
              <a:pPr algn="ctr" defTabSz="342900">
                <a:defRPr/>
              </a:pPr>
              <a:r>
                <a:rPr lang="da-DK" sz="1200" dirty="0">
                  <a:solidFill>
                    <a:prstClr val="black"/>
                  </a:solidFill>
                  <a:latin typeface="Arial" panose="020B0604020202020204" pitchFamily="34" charset="0"/>
                  <a:cs typeface="Arial" panose="020B0604020202020204" pitchFamily="34" charset="0"/>
                </a:rPr>
                <a:t> is taken</a:t>
              </a:r>
            </a:p>
          </p:txBody>
        </p:sp>
        <p:sp>
          <p:nvSpPr>
            <p:cNvPr id="98" name="Tekstfelt 97">
              <a:extLst>
                <a:ext uri="{FF2B5EF4-FFF2-40B4-BE49-F238E27FC236}">
                  <a16:creationId xmlns:a16="http://schemas.microsoft.com/office/drawing/2014/main" id="{69524EBD-1207-4F4A-9A94-78E772FA23E8}"/>
                </a:ext>
              </a:extLst>
            </p:cNvPr>
            <p:cNvSpPr txBox="1"/>
            <p:nvPr/>
          </p:nvSpPr>
          <p:spPr bwMode="auto">
            <a:xfrm>
              <a:off x="7248090" y="5492808"/>
              <a:ext cx="901209" cy="646331"/>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Feeling of </a:t>
              </a:r>
            </a:p>
            <a:p>
              <a:pPr algn="ctr" defTabSz="342900">
                <a:defRPr/>
              </a:pPr>
              <a:r>
                <a:rPr lang="da-DK" sz="1200" dirty="0">
                  <a:solidFill>
                    <a:prstClr val="black"/>
                  </a:solidFill>
                  <a:latin typeface="Arial" panose="020B0604020202020204" pitchFamily="34" charset="0"/>
                  <a:cs typeface="Arial" panose="020B0604020202020204" pitchFamily="34" charset="0"/>
                </a:rPr>
                <a:t>being</a:t>
              </a:r>
            </a:p>
            <a:p>
              <a:pPr algn="ctr" defTabSz="342900">
                <a:defRPr/>
              </a:pPr>
              <a:r>
                <a:rPr lang="da-DK" sz="1200" dirty="0">
                  <a:solidFill>
                    <a:prstClr val="black"/>
                  </a:solidFill>
                  <a:latin typeface="Arial" panose="020B0604020202020204" pitchFamily="34" charset="0"/>
                  <a:cs typeface="Arial" panose="020B0604020202020204" pitchFamily="34" charset="0"/>
                </a:rPr>
                <a:t>controlled</a:t>
              </a:r>
            </a:p>
          </p:txBody>
        </p:sp>
        <p:sp>
          <p:nvSpPr>
            <p:cNvPr id="99" name="Tekstfelt 98">
              <a:extLst>
                <a:ext uri="{FF2B5EF4-FFF2-40B4-BE49-F238E27FC236}">
                  <a16:creationId xmlns:a16="http://schemas.microsoft.com/office/drawing/2014/main" id="{2DDC0452-E28C-4C45-A2FA-43B5FBE19CDB}"/>
                </a:ext>
              </a:extLst>
            </p:cNvPr>
            <p:cNvSpPr txBox="1"/>
            <p:nvPr/>
          </p:nvSpPr>
          <p:spPr bwMode="auto">
            <a:xfrm>
              <a:off x="8103786" y="5505695"/>
              <a:ext cx="662361" cy="276999"/>
            </a:xfrm>
            <a:prstGeom prst="rect">
              <a:avLst/>
            </a:prstGeom>
            <a:noFill/>
          </p:spPr>
          <p:txBody>
            <a:bodyPr wrap="none">
              <a:spAutoFit/>
            </a:bodyPr>
            <a:lstStyle/>
            <a:p>
              <a:pPr algn="ctr" defTabSz="342900">
                <a:defRPr/>
              </a:pPr>
              <a:r>
                <a:rPr lang="da-DK" sz="1200" dirty="0">
                  <a:solidFill>
                    <a:prstClr val="black"/>
                  </a:solidFill>
                  <a:latin typeface="Arial" panose="020B0604020202020204" pitchFamily="34" charset="0"/>
                  <a:cs typeface="Arial" panose="020B0604020202020204" pitchFamily="34" charset="0"/>
                </a:rPr>
                <a:t>Stigma</a:t>
              </a:r>
            </a:p>
          </p:txBody>
        </p:sp>
        <p:sp>
          <p:nvSpPr>
            <p:cNvPr id="586815" name="TextBox 35">
              <a:extLst>
                <a:ext uri="{FF2B5EF4-FFF2-40B4-BE49-F238E27FC236}">
                  <a16:creationId xmlns:a16="http://schemas.microsoft.com/office/drawing/2014/main" id="{EB4C816A-FB08-460A-B2B8-0D8BB9C3BB60}"/>
                </a:ext>
              </a:extLst>
            </p:cNvPr>
            <p:cNvSpPr txBox="1">
              <a:spLocks noChangeArrowheads="1"/>
            </p:cNvSpPr>
            <p:nvPr/>
          </p:nvSpPr>
          <p:spPr bwMode="auto">
            <a:xfrm>
              <a:off x="9554265" y="1545671"/>
              <a:ext cx="18580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defRPr sz="2400">
                  <a:solidFill>
                    <a:schemeClr val="tx1"/>
                  </a:solidFill>
                  <a:latin typeface="Times New Roman" panose="02020603050405020304" pitchFamily="18" charset="0"/>
                  <a:ea typeface="ヒラギノ角ゴ Pro W3" pitchFamily="1" charset="-128"/>
                </a:defRPr>
              </a:lvl1pPr>
              <a:lvl2pPr defTabSz="342900">
                <a:defRPr sz="2400">
                  <a:solidFill>
                    <a:schemeClr val="tx1"/>
                  </a:solidFill>
                  <a:latin typeface="Times New Roman" panose="02020603050405020304" pitchFamily="18" charset="0"/>
                  <a:ea typeface="ヒラギノ角ゴ Pro W3" pitchFamily="1" charset="-128"/>
                </a:defRPr>
              </a:lvl2pPr>
              <a:lvl3pPr defTabSz="342900">
                <a:defRPr sz="2400">
                  <a:solidFill>
                    <a:schemeClr val="tx1"/>
                  </a:solidFill>
                  <a:latin typeface="Times New Roman" panose="02020603050405020304" pitchFamily="18" charset="0"/>
                  <a:ea typeface="ヒラギノ角ゴ Pro W3" pitchFamily="1" charset="-128"/>
                </a:defRPr>
              </a:lvl3pPr>
              <a:lvl4pPr defTabSz="342900">
                <a:defRPr sz="2400">
                  <a:solidFill>
                    <a:schemeClr val="tx1"/>
                  </a:solidFill>
                  <a:latin typeface="Times New Roman" panose="02020603050405020304" pitchFamily="18" charset="0"/>
                  <a:ea typeface="ヒラギノ角ゴ Pro W3" pitchFamily="1" charset="-128"/>
                </a:defRPr>
              </a:lvl4pPr>
              <a:lvl5pPr defTabSz="342900">
                <a:defRPr sz="2400">
                  <a:solidFill>
                    <a:schemeClr val="tx1"/>
                  </a:solidFill>
                  <a:latin typeface="Times New Roman" panose="02020603050405020304" pitchFamily="18" charset="0"/>
                  <a:ea typeface="ヒラギノ角ゴ Pro W3" pitchFamily="1" charset="-128"/>
                </a:defRPr>
              </a:lvl5pPr>
              <a:lvl6pPr marL="22606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7178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1750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6322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Doctors’ or nurses’</a:t>
              </a:r>
            </a:p>
            <a:p>
              <a:pPr>
                <a:defRPr/>
              </a:pPr>
              <a:r>
                <a:rPr lang="da-DK" altLang="en-US" sz="1400" b="1" dirty="0" err="1">
                  <a:solidFill>
                    <a:srgbClr val="000000"/>
                  </a:solidFill>
                  <a:latin typeface="Arial" panose="020B0604020202020204" pitchFamily="34" charset="0"/>
                  <a:ea typeface="MS PGothic" panose="020B0600070205080204" pitchFamily="34" charset="-128"/>
                  <a:cs typeface="Arial" panose="020B0604020202020204" pitchFamily="34" charset="0"/>
                </a:rPr>
                <a:t>beliefs</a:t>
              </a: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 </a:t>
              </a:r>
            </a:p>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(n=63)</a:t>
              </a:r>
            </a:p>
          </p:txBody>
        </p:sp>
        <p:sp>
          <p:nvSpPr>
            <p:cNvPr id="586816" name="TextBox 36">
              <a:extLst>
                <a:ext uri="{FF2B5EF4-FFF2-40B4-BE49-F238E27FC236}">
                  <a16:creationId xmlns:a16="http://schemas.microsoft.com/office/drawing/2014/main" id="{757D5FF7-6AD8-4D1D-B7D3-84213EAACAC7}"/>
                </a:ext>
              </a:extLst>
            </p:cNvPr>
            <p:cNvSpPr txBox="1">
              <a:spLocks noChangeArrowheads="1"/>
            </p:cNvSpPr>
            <p:nvPr/>
          </p:nvSpPr>
          <p:spPr bwMode="auto">
            <a:xfrm>
              <a:off x="9554905" y="2358142"/>
              <a:ext cx="18574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defRPr sz="2400">
                  <a:solidFill>
                    <a:schemeClr val="tx1"/>
                  </a:solidFill>
                  <a:latin typeface="Times New Roman" panose="02020603050405020304" pitchFamily="18" charset="0"/>
                  <a:ea typeface="ヒラギノ角ゴ Pro W3" pitchFamily="1" charset="-128"/>
                </a:defRPr>
              </a:lvl1pPr>
              <a:lvl2pPr defTabSz="342900">
                <a:defRPr sz="2400">
                  <a:solidFill>
                    <a:schemeClr val="tx1"/>
                  </a:solidFill>
                  <a:latin typeface="Times New Roman" panose="02020603050405020304" pitchFamily="18" charset="0"/>
                  <a:ea typeface="ヒラギノ角ゴ Pro W3" pitchFamily="1" charset="-128"/>
                </a:defRPr>
              </a:lvl2pPr>
              <a:lvl3pPr defTabSz="342900">
                <a:defRPr sz="2400">
                  <a:solidFill>
                    <a:schemeClr val="tx1"/>
                  </a:solidFill>
                  <a:latin typeface="Times New Roman" panose="02020603050405020304" pitchFamily="18" charset="0"/>
                  <a:ea typeface="ヒラギノ角ゴ Pro W3" pitchFamily="1" charset="-128"/>
                </a:defRPr>
              </a:lvl3pPr>
              <a:lvl4pPr defTabSz="342900">
                <a:defRPr sz="2400">
                  <a:solidFill>
                    <a:schemeClr val="tx1"/>
                  </a:solidFill>
                  <a:latin typeface="Times New Roman" panose="02020603050405020304" pitchFamily="18" charset="0"/>
                  <a:ea typeface="ヒラギノ角ゴ Pro W3" pitchFamily="1" charset="-128"/>
                </a:defRPr>
              </a:lvl4pPr>
              <a:lvl5pPr defTabSz="342900">
                <a:defRPr sz="2400">
                  <a:solidFill>
                    <a:schemeClr val="tx1"/>
                  </a:solidFill>
                  <a:latin typeface="Times New Roman" panose="02020603050405020304" pitchFamily="18" charset="0"/>
                  <a:ea typeface="ヒラギノ角ゴ Pro W3" pitchFamily="1" charset="-128"/>
                </a:defRPr>
              </a:lvl5pPr>
              <a:lvl6pPr marL="22606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7178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1750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6322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Patients’ </a:t>
              </a:r>
              <a:r>
                <a:rPr lang="da-DK" altLang="en-US" sz="1400" b="1" dirty="0" err="1">
                  <a:solidFill>
                    <a:srgbClr val="000000"/>
                  </a:solidFill>
                  <a:latin typeface="Arial" panose="020B0604020202020204" pitchFamily="34" charset="0"/>
                  <a:ea typeface="MS PGothic" panose="020B0600070205080204" pitchFamily="34" charset="-128"/>
                  <a:cs typeface="Arial" panose="020B0604020202020204" pitchFamily="34" charset="0"/>
                </a:rPr>
                <a:t>concern</a:t>
              </a:r>
              <a:endParaRPr lang="da-DK" altLang="en-US" sz="1400" b="1"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(pt on tablet)</a:t>
              </a:r>
            </a:p>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(n=101)</a:t>
              </a:r>
            </a:p>
          </p:txBody>
        </p:sp>
        <p:sp>
          <p:nvSpPr>
            <p:cNvPr id="586817" name="TextBox 37">
              <a:extLst>
                <a:ext uri="{FF2B5EF4-FFF2-40B4-BE49-F238E27FC236}">
                  <a16:creationId xmlns:a16="http://schemas.microsoft.com/office/drawing/2014/main" id="{5BD88602-ED77-4F5F-BB1D-48FDCC44DE82}"/>
                </a:ext>
              </a:extLst>
            </p:cNvPr>
            <p:cNvSpPr txBox="1">
              <a:spLocks noChangeArrowheads="1"/>
            </p:cNvSpPr>
            <p:nvPr/>
          </p:nvSpPr>
          <p:spPr bwMode="auto">
            <a:xfrm>
              <a:off x="9554905" y="3199585"/>
              <a:ext cx="1865158" cy="95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defRPr sz="2400">
                  <a:solidFill>
                    <a:schemeClr val="tx1"/>
                  </a:solidFill>
                  <a:latin typeface="Times New Roman" panose="02020603050405020304" pitchFamily="18" charset="0"/>
                  <a:ea typeface="ヒラギノ角ゴ Pro W3" pitchFamily="1" charset="-128"/>
                </a:defRPr>
              </a:lvl1pPr>
              <a:lvl2pPr defTabSz="342900">
                <a:defRPr sz="2400">
                  <a:solidFill>
                    <a:schemeClr val="tx1"/>
                  </a:solidFill>
                  <a:latin typeface="Times New Roman" panose="02020603050405020304" pitchFamily="18" charset="0"/>
                  <a:ea typeface="ヒラギノ角ゴ Pro W3" pitchFamily="1" charset="-128"/>
                </a:defRPr>
              </a:lvl2pPr>
              <a:lvl3pPr defTabSz="342900">
                <a:defRPr sz="2400">
                  <a:solidFill>
                    <a:schemeClr val="tx1"/>
                  </a:solidFill>
                  <a:latin typeface="Times New Roman" panose="02020603050405020304" pitchFamily="18" charset="0"/>
                  <a:ea typeface="ヒラギノ角ゴ Pro W3" pitchFamily="1" charset="-128"/>
                </a:defRPr>
              </a:lvl3pPr>
              <a:lvl4pPr defTabSz="342900">
                <a:defRPr sz="2400">
                  <a:solidFill>
                    <a:schemeClr val="tx1"/>
                  </a:solidFill>
                  <a:latin typeface="Times New Roman" panose="02020603050405020304" pitchFamily="18" charset="0"/>
                  <a:ea typeface="ヒラギノ角ゴ Pro W3" pitchFamily="1" charset="-128"/>
                </a:defRPr>
              </a:lvl4pPr>
              <a:lvl5pPr defTabSz="342900">
                <a:defRPr sz="2400">
                  <a:solidFill>
                    <a:schemeClr val="tx1"/>
                  </a:solidFill>
                  <a:latin typeface="Times New Roman" panose="02020603050405020304" pitchFamily="18" charset="0"/>
                  <a:ea typeface="ヒラギノ角ゴ Pro W3" pitchFamily="1" charset="-128"/>
                </a:defRPr>
              </a:lvl5pPr>
              <a:lvl6pPr marL="22606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7178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1750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632200" indent="1588" defTabSz="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Patients’</a:t>
              </a:r>
            </a:p>
            <a:p>
              <a:pPr>
                <a:defRPr/>
              </a:pPr>
              <a:r>
                <a:rPr lang="da-DK" altLang="en-US"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experience</a:t>
              </a:r>
            </a:p>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(pt on LAT)</a:t>
              </a:r>
            </a:p>
            <a:p>
              <a:pPr>
                <a:defRPr/>
              </a:pPr>
              <a:r>
                <a:rPr lang="da-DK" altLang="en-US" sz="1400" dirty="0">
                  <a:solidFill>
                    <a:srgbClr val="000000"/>
                  </a:solidFill>
                  <a:latin typeface="Arial" panose="020B0604020202020204" pitchFamily="34" charset="0"/>
                  <a:ea typeface="MS PGothic" panose="020B0600070205080204" pitchFamily="34" charset="-128"/>
                  <a:cs typeface="Arial" panose="020B0604020202020204" pitchFamily="34" charset="0"/>
                </a:rPr>
                <a:t>(n=63)</a:t>
              </a:r>
            </a:p>
          </p:txBody>
        </p:sp>
        <p:sp>
          <p:nvSpPr>
            <p:cNvPr id="91" name="Oval 52">
              <a:extLst>
                <a:ext uri="{FF2B5EF4-FFF2-40B4-BE49-F238E27FC236}">
                  <a16:creationId xmlns:a16="http://schemas.microsoft.com/office/drawing/2014/main" id="{101A63A9-6E26-4574-B9ED-B37D0D2AF491}"/>
                </a:ext>
              </a:extLst>
            </p:cNvPr>
            <p:cNvSpPr/>
            <p:nvPr/>
          </p:nvSpPr>
          <p:spPr bwMode="auto">
            <a:xfrm>
              <a:off x="9344099" y="1685618"/>
              <a:ext cx="128016" cy="128016"/>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100" name="Oval 47">
              <a:extLst>
                <a:ext uri="{FF2B5EF4-FFF2-40B4-BE49-F238E27FC236}">
                  <a16:creationId xmlns:a16="http://schemas.microsoft.com/office/drawing/2014/main" id="{3EFFD038-A6B0-4A79-BA0D-331EC361F110}"/>
                </a:ext>
              </a:extLst>
            </p:cNvPr>
            <p:cNvSpPr/>
            <p:nvPr/>
          </p:nvSpPr>
          <p:spPr bwMode="auto">
            <a:xfrm>
              <a:off x="9344099" y="2497455"/>
              <a:ext cx="128016" cy="128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101" name="Oval 48">
              <a:extLst>
                <a:ext uri="{FF2B5EF4-FFF2-40B4-BE49-F238E27FC236}">
                  <a16:creationId xmlns:a16="http://schemas.microsoft.com/office/drawing/2014/main" id="{3966548C-D657-4DCE-B81F-17026C27C059}"/>
                </a:ext>
              </a:extLst>
            </p:cNvPr>
            <p:cNvSpPr>
              <a:spLocks/>
            </p:cNvSpPr>
            <p:nvPr/>
          </p:nvSpPr>
          <p:spPr bwMode="auto">
            <a:xfrm>
              <a:off x="9340588" y="3345088"/>
              <a:ext cx="128016" cy="128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dirty="0">
                <a:solidFill>
                  <a:srgbClr val="FFFFFF"/>
                </a:solidFill>
                <a:latin typeface="Calibri"/>
                <a:ea typeface="ＭＳ Ｐゴシック" charset="0"/>
                <a:cs typeface="Arial" charset="0"/>
              </a:endParaRPr>
            </a:p>
          </p:txBody>
        </p:sp>
        <p:cxnSp>
          <p:nvCxnSpPr>
            <p:cNvPr id="69" name="Lige forbindelse 68">
              <a:extLst>
                <a:ext uri="{FF2B5EF4-FFF2-40B4-BE49-F238E27FC236}">
                  <a16:creationId xmlns:a16="http://schemas.microsoft.com/office/drawing/2014/main" id="{2F412132-8A4D-4F1F-B413-608DBABE1B5C}"/>
                </a:ext>
              </a:extLst>
            </p:cNvPr>
            <p:cNvCxnSpPr/>
            <p:nvPr/>
          </p:nvCxnSpPr>
          <p:spPr bwMode="auto">
            <a:xfrm>
              <a:off x="5154719" y="2002047"/>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Lige forbindelse 69">
              <a:extLst>
                <a:ext uri="{FF2B5EF4-FFF2-40B4-BE49-F238E27FC236}">
                  <a16:creationId xmlns:a16="http://schemas.microsoft.com/office/drawing/2014/main" id="{8E7CBECA-89F9-4F20-8B8D-D9D064E805C1}"/>
                </a:ext>
              </a:extLst>
            </p:cNvPr>
            <p:cNvCxnSpPr/>
            <p:nvPr/>
          </p:nvCxnSpPr>
          <p:spPr bwMode="auto">
            <a:xfrm>
              <a:off x="5951525" y="1974844"/>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Lige forbindelse 70">
              <a:extLst>
                <a:ext uri="{FF2B5EF4-FFF2-40B4-BE49-F238E27FC236}">
                  <a16:creationId xmlns:a16="http://schemas.microsoft.com/office/drawing/2014/main" id="{97D27DF8-CEC0-4480-8235-404CDA746817}"/>
                </a:ext>
              </a:extLst>
            </p:cNvPr>
            <p:cNvCxnSpPr/>
            <p:nvPr/>
          </p:nvCxnSpPr>
          <p:spPr bwMode="auto">
            <a:xfrm>
              <a:off x="6765882" y="1996321"/>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Lige forbindelse 71">
              <a:extLst>
                <a:ext uri="{FF2B5EF4-FFF2-40B4-BE49-F238E27FC236}">
                  <a16:creationId xmlns:a16="http://schemas.microsoft.com/office/drawing/2014/main" id="{DDAC438D-4A66-4D36-9E90-9EA64C658F62}"/>
                </a:ext>
              </a:extLst>
            </p:cNvPr>
            <p:cNvCxnSpPr/>
            <p:nvPr/>
          </p:nvCxnSpPr>
          <p:spPr bwMode="auto">
            <a:xfrm>
              <a:off x="7581996" y="2003481"/>
              <a:ext cx="0" cy="3396261"/>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3" name="Lige forbindelse 72">
              <a:extLst>
                <a:ext uri="{FF2B5EF4-FFF2-40B4-BE49-F238E27FC236}">
                  <a16:creationId xmlns:a16="http://schemas.microsoft.com/office/drawing/2014/main" id="{5D09F6BD-E935-465F-809F-D89434D06EAB}"/>
                </a:ext>
              </a:extLst>
            </p:cNvPr>
            <p:cNvCxnSpPr/>
            <p:nvPr/>
          </p:nvCxnSpPr>
          <p:spPr bwMode="auto">
            <a:xfrm>
              <a:off x="8403376" y="2006343"/>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Lige forbindelse 5">
              <a:extLst>
                <a:ext uri="{FF2B5EF4-FFF2-40B4-BE49-F238E27FC236}">
                  <a16:creationId xmlns:a16="http://schemas.microsoft.com/office/drawing/2014/main" id="{CDA128B8-1ABB-4894-9C52-9135331CAD78}"/>
                </a:ext>
              </a:extLst>
            </p:cNvPr>
            <p:cNvCxnSpPr/>
            <p:nvPr/>
          </p:nvCxnSpPr>
          <p:spPr bwMode="auto">
            <a:xfrm>
              <a:off x="2702867" y="1970548"/>
              <a:ext cx="0" cy="3396261"/>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Oval 26">
              <a:extLst>
                <a:ext uri="{FF2B5EF4-FFF2-40B4-BE49-F238E27FC236}">
                  <a16:creationId xmlns:a16="http://schemas.microsoft.com/office/drawing/2014/main" id="{E08A8D2C-2D0A-4671-9C9D-694DF4C74246}"/>
                </a:ext>
              </a:extLst>
            </p:cNvPr>
            <p:cNvSpPr/>
            <p:nvPr/>
          </p:nvSpPr>
          <p:spPr bwMode="auto">
            <a:xfrm>
              <a:off x="2638895" y="3531225"/>
              <a:ext cx="128016" cy="128016"/>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22" name="Oval 27">
              <a:extLst>
                <a:ext uri="{FF2B5EF4-FFF2-40B4-BE49-F238E27FC236}">
                  <a16:creationId xmlns:a16="http://schemas.microsoft.com/office/drawing/2014/main" id="{4AB74880-95B9-4131-80BA-DCDA1DBC4DCD}"/>
                </a:ext>
              </a:extLst>
            </p:cNvPr>
            <p:cNvSpPr/>
            <p:nvPr/>
          </p:nvSpPr>
          <p:spPr bwMode="auto">
            <a:xfrm>
              <a:off x="2640651" y="4304404"/>
              <a:ext cx="128016" cy="128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28" name="Oval 33">
              <a:extLst>
                <a:ext uri="{FF2B5EF4-FFF2-40B4-BE49-F238E27FC236}">
                  <a16:creationId xmlns:a16="http://schemas.microsoft.com/office/drawing/2014/main" id="{5CFD7541-F760-4F7A-AE19-71209BD24D62}"/>
                </a:ext>
              </a:extLst>
            </p:cNvPr>
            <p:cNvSpPr/>
            <p:nvPr/>
          </p:nvSpPr>
          <p:spPr bwMode="auto">
            <a:xfrm>
              <a:off x="2644161" y="4842766"/>
              <a:ext cx="128016" cy="128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cxnSp>
          <p:nvCxnSpPr>
            <p:cNvPr id="64" name="Lige forbindelse 63">
              <a:extLst>
                <a:ext uri="{FF2B5EF4-FFF2-40B4-BE49-F238E27FC236}">
                  <a16:creationId xmlns:a16="http://schemas.microsoft.com/office/drawing/2014/main" id="{2820870B-634D-4E60-B816-AE575623906F}"/>
                </a:ext>
              </a:extLst>
            </p:cNvPr>
            <p:cNvCxnSpPr/>
            <p:nvPr/>
          </p:nvCxnSpPr>
          <p:spPr bwMode="auto">
            <a:xfrm>
              <a:off x="3517225" y="1992026"/>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Oval 34">
              <a:extLst>
                <a:ext uri="{FF2B5EF4-FFF2-40B4-BE49-F238E27FC236}">
                  <a16:creationId xmlns:a16="http://schemas.microsoft.com/office/drawing/2014/main" id="{57D96CED-39F4-44DB-B156-1282793E939C}"/>
                </a:ext>
              </a:extLst>
            </p:cNvPr>
            <p:cNvSpPr/>
            <p:nvPr/>
          </p:nvSpPr>
          <p:spPr bwMode="auto">
            <a:xfrm>
              <a:off x="3455010" y="3595657"/>
              <a:ext cx="128016" cy="128016"/>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30" name="Oval 35">
              <a:extLst>
                <a:ext uri="{FF2B5EF4-FFF2-40B4-BE49-F238E27FC236}">
                  <a16:creationId xmlns:a16="http://schemas.microsoft.com/office/drawing/2014/main" id="{8DE922B9-B80B-4B3B-9171-33117B9B2AAF}"/>
                </a:ext>
              </a:extLst>
            </p:cNvPr>
            <p:cNvSpPr/>
            <p:nvPr/>
          </p:nvSpPr>
          <p:spPr bwMode="auto">
            <a:xfrm>
              <a:off x="3453253" y="3131749"/>
              <a:ext cx="128016" cy="128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31" name="Oval 36">
              <a:extLst>
                <a:ext uri="{FF2B5EF4-FFF2-40B4-BE49-F238E27FC236}">
                  <a16:creationId xmlns:a16="http://schemas.microsoft.com/office/drawing/2014/main" id="{A2315483-4A47-4895-8A27-ECA0A9F2951C}"/>
                </a:ext>
              </a:extLst>
            </p:cNvPr>
            <p:cNvSpPr/>
            <p:nvPr/>
          </p:nvSpPr>
          <p:spPr bwMode="auto">
            <a:xfrm>
              <a:off x="3456764" y="4304404"/>
              <a:ext cx="128016" cy="128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cxnSp>
          <p:nvCxnSpPr>
            <p:cNvPr id="68" name="Lige forbindelse 67">
              <a:extLst>
                <a:ext uri="{FF2B5EF4-FFF2-40B4-BE49-F238E27FC236}">
                  <a16:creationId xmlns:a16="http://schemas.microsoft.com/office/drawing/2014/main" id="{8F29B087-DE39-470B-9246-683D4B1A46C9}"/>
                </a:ext>
              </a:extLst>
            </p:cNvPr>
            <p:cNvCxnSpPr/>
            <p:nvPr/>
          </p:nvCxnSpPr>
          <p:spPr bwMode="auto">
            <a:xfrm>
              <a:off x="4333339" y="1997753"/>
              <a:ext cx="0" cy="3397693"/>
            </a:xfrm>
            <a:prstGeom prst="line">
              <a:avLst/>
            </a:prstGeom>
            <a:ln w="9525" cmpd="sng">
              <a:solidFill>
                <a:schemeClr val="tx1">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Oval 37">
              <a:extLst>
                <a:ext uri="{FF2B5EF4-FFF2-40B4-BE49-F238E27FC236}">
                  <a16:creationId xmlns:a16="http://schemas.microsoft.com/office/drawing/2014/main" id="{BF1F45CD-82A0-436A-90EA-97BDC097FC07}"/>
                </a:ext>
              </a:extLst>
            </p:cNvPr>
            <p:cNvSpPr/>
            <p:nvPr/>
          </p:nvSpPr>
          <p:spPr bwMode="auto">
            <a:xfrm>
              <a:off x="4274054" y="3057295"/>
              <a:ext cx="128016" cy="136022"/>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34" name="Oval 38">
              <a:extLst>
                <a:ext uri="{FF2B5EF4-FFF2-40B4-BE49-F238E27FC236}">
                  <a16:creationId xmlns:a16="http://schemas.microsoft.com/office/drawing/2014/main" id="{36AD31F1-987C-4B93-A7F5-F7BE5CFF5859}"/>
                </a:ext>
              </a:extLst>
            </p:cNvPr>
            <p:cNvSpPr/>
            <p:nvPr/>
          </p:nvSpPr>
          <p:spPr bwMode="auto">
            <a:xfrm>
              <a:off x="4272300" y="2186752"/>
              <a:ext cx="128016" cy="1360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35" name="Oval 39">
              <a:extLst>
                <a:ext uri="{FF2B5EF4-FFF2-40B4-BE49-F238E27FC236}">
                  <a16:creationId xmlns:a16="http://schemas.microsoft.com/office/drawing/2014/main" id="{58E732A8-46B9-443F-B687-F264408F49D3}"/>
                </a:ext>
              </a:extLst>
            </p:cNvPr>
            <p:cNvSpPr/>
            <p:nvPr/>
          </p:nvSpPr>
          <p:spPr bwMode="auto">
            <a:xfrm>
              <a:off x="4275810" y="2713659"/>
              <a:ext cx="128016" cy="13602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37" name="Oval 40">
              <a:extLst>
                <a:ext uri="{FF2B5EF4-FFF2-40B4-BE49-F238E27FC236}">
                  <a16:creationId xmlns:a16="http://schemas.microsoft.com/office/drawing/2014/main" id="{070B954F-F6DC-4FCC-8F95-6025D4D1A6C1}"/>
                </a:ext>
              </a:extLst>
            </p:cNvPr>
            <p:cNvSpPr/>
            <p:nvPr/>
          </p:nvSpPr>
          <p:spPr bwMode="auto">
            <a:xfrm>
              <a:off x="5087341" y="3851951"/>
              <a:ext cx="128016" cy="13602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1" name="Oval 41">
              <a:extLst>
                <a:ext uri="{FF2B5EF4-FFF2-40B4-BE49-F238E27FC236}">
                  <a16:creationId xmlns:a16="http://schemas.microsoft.com/office/drawing/2014/main" id="{EEC7A413-982C-4CA5-A772-359980F6CE4D}"/>
                </a:ext>
              </a:extLst>
            </p:cNvPr>
            <p:cNvSpPr/>
            <p:nvPr/>
          </p:nvSpPr>
          <p:spPr bwMode="auto">
            <a:xfrm>
              <a:off x="5090850" y="4852788"/>
              <a:ext cx="128016" cy="1360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2" name="Oval 42">
              <a:extLst>
                <a:ext uri="{FF2B5EF4-FFF2-40B4-BE49-F238E27FC236}">
                  <a16:creationId xmlns:a16="http://schemas.microsoft.com/office/drawing/2014/main" id="{496E2E1D-6772-4121-86AF-A87F817C4780}"/>
                </a:ext>
              </a:extLst>
            </p:cNvPr>
            <p:cNvSpPr/>
            <p:nvPr/>
          </p:nvSpPr>
          <p:spPr bwMode="auto">
            <a:xfrm>
              <a:off x="5089096" y="5026037"/>
              <a:ext cx="128016" cy="1345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3" name="Oval 43">
              <a:extLst>
                <a:ext uri="{FF2B5EF4-FFF2-40B4-BE49-F238E27FC236}">
                  <a16:creationId xmlns:a16="http://schemas.microsoft.com/office/drawing/2014/main" id="{47504780-93A0-4EE4-944A-2D55054CF789}"/>
                </a:ext>
              </a:extLst>
            </p:cNvPr>
            <p:cNvSpPr/>
            <p:nvPr/>
          </p:nvSpPr>
          <p:spPr bwMode="auto">
            <a:xfrm>
              <a:off x="5882393" y="3098817"/>
              <a:ext cx="128016" cy="13602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4" name="Oval 44">
              <a:extLst>
                <a:ext uri="{FF2B5EF4-FFF2-40B4-BE49-F238E27FC236}">
                  <a16:creationId xmlns:a16="http://schemas.microsoft.com/office/drawing/2014/main" id="{CE55AED8-4403-4063-96B4-B0EBBC3B9D82}"/>
                </a:ext>
              </a:extLst>
            </p:cNvPr>
            <p:cNvSpPr/>
            <p:nvPr/>
          </p:nvSpPr>
          <p:spPr bwMode="auto">
            <a:xfrm>
              <a:off x="5892924" y="4251428"/>
              <a:ext cx="128016" cy="1345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5" name="Oval 45">
              <a:extLst>
                <a:ext uri="{FF2B5EF4-FFF2-40B4-BE49-F238E27FC236}">
                  <a16:creationId xmlns:a16="http://schemas.microsoft.com/office/drawing/2014/main" id="{8A31E8B6-0489-4BFB-9706-C21A04E8E423}"/>
                </a:ext>
              </a:extLst>
            </p:cNvPr>
            <p:cNvSpPr/>
            <p:nvPr/>
          </p:nvSpPr>
          <p:spPr bwMode="auto">
            <a:xfrm>
              <a:off x="5884148" y="4917220"/>
              <a:ext cx="128016" cy="1360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6" name="Oval 46">
              <a:extLst>
                <a:ext uri="{FF2B5EF4-FFF2-40B4-BE49-F238E27FC236}">
                  <a16:creationId xmlns:a16="http://schemas.microsoft.com/office/drawing/2014/main" id="{EBF64661-0D90-442E-B345-C69914214993}"/>
                </a:ext>
              </a:extLst>
            </p:cNvPr>
            <p:cNvSpPr/>
            <p:nvPr/>
          </p:nvSpPr>
          <p:spPr bwMode="auto">
            <a:xfrm>
              <a:off x="6696751" y="3357975"/>
              <a:ext cx="128016" cy="128016"/>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7" name="Oval 47">
              <a:extLst>
                <a:ext uri="{FF2B5EF4-FFF2-40B4-BE49-F238E27FC236}">
                  <a16:creationId xmlns:a16="http://schemas.microsoft.com/office/drawing/2014/main" id="{28E6A71B-DAA5-465B-BFAA-F7EE8F041B01}"/>
                </a:ext>
              </a:extLst>
            </p:cNvPr>
            <p:cNvSpPr/>
            <p:nvPr/>
          </p:nvSpPr>
          <p:spPr bwMode="auto">
            <a:xfrm>
              <a:off x="6699190" y="3734542"/>
              <a:ext cx="128016" cy="128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8" name="Oval 48">
              <a:extLst>
                <a:ext uri="{FF2B5EF4-FFF2-40B4-BE49-F238E27FC236}">
                  <a16:creationId xmlns:a16="http://schemas.microsoft.com/office/drawing/2014/main" id="{B80E9D58-1823-4458-989E-7DD5803992C7}"/>
                </a:ext>
              </a:extLst>
            </p:cNvPr>
            <p:cNvSpPr/>
            <p:nvPr/>
          </p:nvSpPr>
          <p:spPr bwMode="auto">
            <a:xfrm>
              <a:off x="6696751" y="5003129"/>
              <a:ext cx="128016" cy="128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49" name="Oval 49">
              <a:extLst>
                <a:ext uri="{FF2B5EF4-FFF2-40B4-BE49-F238E27FC236}">
                  <a16:creationId xmlns:a16="http://schemas.microsoft.com/office/drawing/2014/main" id="{36658429-08FE-459E-9A82-B56401783C0C}"/>
                </a:ext>
              </a:extLst>
            </p:cNvPr>
            <p:cNvSpPr/>
            <p:nvPr/>
          </p:nvSpPr>
          <p:spPr bwMode="auto">
            <a:xfrm>
              <a:off x="7516375" y="3336497"/>
              <a:ext cx="128016" cy="13602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0" name="Oval 50">
              <a:extLst>
                <a:ext uri="{FF2B5EF4-FFF2-40B4-BE49-F238E27FC236}">
                  <a16:creationId xmlns:a16="http://schemas.microsoft.com/office/drawing/2014/main" id="{892ABC40-6BD6-40B2-B29A-54C9B06A9DC0}"/>
                </a:ext>
              </a:extLst>
            </p:cNvPr>
            <p:cNvSpPr/>
            <p:nvPr/>
          </p:nvSpPr>
          <p:spPr bwMode="auto">
            <a:xfrm>
              <a:off x="7526905" y="4454745"/>
              <a:ext cx="128016" cy="1360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1" name="Oval 51">
              <a:extLst>
                <a:ext uri="{FF2B5EF4-FFF2-40B4-BE49-F238E27FC236}">
                  <a16:creationId xmlns:a16="http://schemas.microsoft.com/office/drawing/2014/main" id="{44E1F44E-5B48-40A4-B09E-D24872530AF0}"/>
                </a:ext>
              </a:extLst>
            </p:cNvPr>
            <p:cNvSpPr/>
            <p:nvPr/>
          </p:nvSpPr>
          <p:spPr bwMode="auto">
            <a:xfrm>
              <a:off x="7518130" y="4842766"/>
              <a:ext cx="128016" cy="1345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2" name="Oval 52">
              <a:extLst>
                <a:ext uri="{FF2B5EF4-FFF2-40B4-BE49-F238E27FC236}">
                  <a16:creationId xmlns:a16="http://schemas.microsoft.com/office/drawing/2014/main" id="{7FF7F481-1C5E-45A8-9751-388DD6CE55E5}"/>
                </a:ext>
              </a:extLst>
            </p:cNvPr>
            <p:cNvSpPr/>
            <p:nvPr/>
          </p:nvSpPr>
          <p:spPr bwMode="auto">
            <a:xfrm>
              <a:off x="8341264" y="3531225"/>
              <a:ext cx="128016" cy="134591"/>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3" name="Oval 53">
              <a:extLst>
                <a:ext uri="{FF2B5EF4-FFF2-40B4-BE49-F238E27FC236}">
                  <a16:creationId xmlns:a16="http://schemas.microsoft.com/office/drawing/2014/main" id="{38B78B47-5BC4-4DFD-9FFB-B90521DAA7BA}"/>
                </a:ext>
              </a:extLst>
            </p:cNvPr>
            <p:cNvSpPr/>
            <p:nvPr/>
          </p:nvSpPr>
          <p:spPr bwMode="auto">
            <a:xfrm>
              <a:off x="8337753" y="4713903"/>
              <a:ext cx="128016" cy="1345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sp>
          <p:nvSpPr>
            <p:cNvPr id="54" name="Oval 54">
              <a:extLst>
                <a:ext uri="{FF2B5EF4-FFF2-40B4-BE49-F238E27FC236}">
                  <a16:creationId xmlns:a16="http://schemas.microsoft.com/office/drawing/2014/main" id="{7F6D8E47-0552-4536-A250-F3F037041909}"/>
                </a:ext>
              </a:extLst>
            </p:cNvPr>
            <p:cNvSpPr/>
            <p:nvPr/>
          </p:nvSpPr>
          <p:spPr bwMode="auto">
            <a:xfrm>
              <a:off x="8341264" y="4875698"/>
              <a:ext cx="128016" cy="1345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da-DK" sz="1350">
                <a:solidFill>
                  <a:srgbClr val="FFFFFF"/>
                </a:solidFill>
                <a:latin typeface="Calibri"/>
                <a:ea typeface="ＭＳ Ｐゴシック" charset="0"/>
                <a:cs typeface="Arial" charset="0"/>
              </a:endParaRPr>
            </a:p>
          </p:txBody>
        </p:sp>
      </p:grpSp>
      <p:sp>
        <p:nvSpPr>
          <p:cNvPr id="7" name="Title 6">
            <a:extLst>
              <a:ext uri="{FF2B5EF4-FFF2-40B4-BE49-F238E27FC236}">
                <a16:creationId xmlns:a16="http://schemas.microsoft.com/office/drawing/2014/main" id="{3884CAE7-DE7B-AC38-FB1C-A21814755E51}"/>
              </a:ext>
            </a:extLst>
          </p:cNvPr>
          <p:cNvSpPr>
            <a:spLocks noGrp="1"/>
          </p:cNvSpPr>
          <p:nvPr>
            <p:ph type="title"/>
          </p:nvPr>
        </p:nvSpPr>
        <p:spPr>
          <a:xfrm>
            <a:off x="609600" y="199506"/>
            <a:ext cx="10744200" cy="1021172"/>
          </a:xfrm>
        </p:spPr>
        <p:txBody>
          <a:bodyPr>
            <a:noAutofit/>
          </a:bodyPr>
          <a:lstStyle/>
          <a:p>
            <a:r>
              <a:rPr lang="en-US" sz="1800" b="1">
                <a:solidFill>
                  <a:prstClr val="black">
                    <a:lumMod val="85000"/>
                    <a:lumOff val="15000"/>
                  </a:prstClr>
                </a:solidFill>
                <a:latin typeface="Arial" panose="020B0604020202020204" pitchFamily="34" charset="0"/>
                <a:cs typeface="Arial" panose="020B0604020202020204" pitchFamily="34" charset="0"/>
              </a:rPr>
              <a:t>Overestimation of Reasons for Rejection of LAIs by Doctors or Nurses (</a:t>
            </a:r>
            <a:r>
              <a:rPr lang="en-US" sz="1800" b="1">
                <a:solidFill>
                  <a:srgbClr val="FF66FF"/>
                </a:solidFill>
                <a:latin typeface="Arial" panose="020B0604020202020204" pitchFamily="34" charset="0"/>
                <a:cs typeface="Arial" panose="020B0604020202020204" pitchFamily="34" charset="0"/>
              </a:rPr>
              <a:t>PINK</a:t>
            </a:r>
            <a:r>
              <a:rPr lang="en-US" sz="1800" b="1">
                <a:solidFill>
                  <a:prstClr val="black">
                    <a:lumMod val="85000"/>
                    <a:lumOff val="15000"/>
                  </a:prstClr>
                </a:solidFill>
                <a:latin typeface="Arial" panose="020B0604020202020204" pitchFamily="34" charset="0"/>
                <a:cs typeface="Arial" panose="020B0604020202020204" pitchFamily="34" charset="0"/>
              </a:rPr>
              <a:t>) vs. LAT inexperienced Patietns (</a:t>
            </a:r>
            <a:r>
              <a:rPr lang="en-US" sz="1800" b="1">
                <a:solidFill>
                  <a:srgbClr val="FFC000"/>
                </a:solidFill>
                <a:latin typeface="Arial" panose="020B0604020202020204" pitchFamily="34" charset="0"/>
                <a:cs typeface="Arial" panose="020B0604020202020204" pitchFamily="34" charset="0"/>
              </a:rPr>
              <a:t>YELLOW</a:t>
            </a:r>
            <a:r>
              <a:rPr lang="en-US" sz="1800" b="1">
                <a:solidFill>
                  <a:prstClr val="black">
                    <a:lumMod val="85000"/>
                    <a:lumOff val="15000"/>
                  </a:prstClr>
                </a:solidFill>
                <a:latin typeface="Arial" panose="020B0604020202020204" pitchFamily="34" charset="0"/>
                <a:cs typeface="Arial" panose="020B0604020202020204" pitchFamily="34" charset="0"/>
              </a:rPr>
              <a:t>) vs. LAT-experienced Patients (</a:t>
            </a:r>
            <a:r>
              <a:rPr lang="en-US" sz="1800" b="1">
                <a:solidFill>
                  <a:srgbClr val="00B050"/>
                </a:solidFill>
                <a:latin typeface="Arial" panose="020B0604020202020204" pitchFamily="34" charset="0"/>
                <a:cs typeface="Arial" panose="020B0604020202020204" pitchFamily="34" charset="0"/>
              </a:rPr>
              <a:t>GREEN</a:t>
            </a:r>
            <a:r>
              <a:rPr lang="en-US" sz="1800" b="1">
                <a:solidFill>
                  <a:prstClr val="black">
                    <a:lumMod val="85000"/>
                    <a:lumOff val="15000"/>
                  </a:prstClr>
                </a:solidFill>
                <a:latin typeface="Arial" panose="020B0604020202020204" pitchFamily="34" charset="0"/>
                <a:cs typeface="Arial" panose="020B0604020202020204" pitchFamily="34" charset="0"/>
              </a:rPr>
              <a:t>) Except for Observation Time with OLA-LAT</a:t>
            </a:r>
            <a:endParaRPr lang="en-US" sz="1800">
              <a:latin typeface="Arial" panose="020B060402020202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E81585CD-AB0D-F83A-17C8-238EB9319E2C}"/>
              </a:ext>
            </a:extLst>
          </p:cNvPr>
          <p:cNvSpPr>
            <a:spLocks noGrp="1"/>
          </p:cNvSpPr>
          <p:nvPr>
            <p:ph type="ftr" sz="quarter" idx="3"/>
          </p:nvPr>
        </p:nvSpPr>
        <p:spPr/>
        <p:txBody>
          <a:bodyPr/>
          <a:lstStyle/>
          <a:p>
            <a:r>
              <a:rPr lang="en-US"/>
              <a:t>Cahling L et al. </a:t>
            </a:r>
            <a:r>
              <a:rPr lang="en-US" i="1"/>
              <a:t>Br J Psych Bulletin</a:t>
            </a:r>
            <a:r>
              <a:rPr lang="en-US"/>
              <a:t>. 2017; 1-6. </a:t>
            </a:r>
          </a:p>
          <a:p>
            <a:r>
              <a:rPr lang="en-US"/>
              <a:t>LAT: long-acting treatment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1FED34-A58E-47AF-9ECB-3941CC9EFA68}"/>
              </a:ext>
            </a:extLst>
          </p:cNvPr>
          <p:cNvPicPr>
            <a:picLocks noChangeAspect="1"/>
          </p:cNvPicPr>
          <p:nvPr/>
        </p:nvPicPr>
        <p:blipFill rotWithShape="1">
          <a:blip r:embed="rId3"/>
          <a:srcRect l="1386" t="1854" r="1146" b="1528"/>
          <a:stretch/>
        </p:blipFill>
        <p:spPr>
          <a:xfrm>
            <a:off x="2040857" y="1519305"/>
            <a:ext cx="7881683" cy="4837045"/>
          </a:xfrm>
          <a:prstGeom prst="rect">
            <a:avLst/>
          </a:prstGeom>
        </p:spPr>
      </p:pic>
      <p:sp>
        <p:nvSpPr>
          <p:cNvPr id="4" name="Title 3">
            <a:extLst>
              <a:ext uri="{FF2B5EF4-FFF2-40B4-BE49-F238E27FC236}">
                <a16:creationId xmlns:a16="http://schemas.microsoft.com/office/drawing/2014/main" id="{E00AE0B7-F4DD-B667-E229-89ED86F2E52C}"/>
              </a:ext>
            </a:extLst>
          </p:cNvPr>
          <p:cNvSpPr>
            <a:spLocks noGrp="1"/>
          </p:cNvSpPr>
          <p:nvPr>
            <p:ph type="title"/>
          </p:nvPr>
        </p:nvSpPr>
        <p:spPr>
          <a:xfrm>
            <a:off x="609600" y="199505"/>
            <a:ext cx="10744200" cy="1185577"/>
          </a:xfrm>
        </p:spPr>
        <p:txBody>
          <a:bodyPr>
            <a:normAutofit/>
          </a:bodyPr>
          <a:lstStyle/>
          <a:p>
            <a:r>
              <a:rPr lang="en-US"/>
              <a:t>Expert Consensus Survey:</a:t>
            </a:r>
            <a:br>
              <a:rPr lang="en-US"/>
            </a:br>
            <a:r>
              <a:rPr lang="en-US"/>
              <a:t>Points to Discuss with Patients when Offering LAIs </a:t>
            </a:r>
          </a:p>
        </p:txBody>
      </p:sp>
      <p:sp>
        <p:nvSpPr>
          <p:cNvPr id="10" name="Footer Placeholder 9">
            <a:extLst>
              <a:ext uri="{FF2B5EF4-FFF2-40B4-BE49-F238E27FC236}">
                <a16:creationId xmlns:a16="http://schemas.microsoft.com/office/drawing/2014/main" id="{24792C84-64AC-1A89-CC3B-2A3D8694D3E5}"/>
              </a:ext>
            </a:extLst>
          </p:cNvPr>
          <p:cNvSpPr>
            <a:spLocks noGrp="1"/>
          </p:cNvSpPr>
          <p:nvPr>
            <p:ph type="ftr" sz="quarter" idx="3"/>
          </p:nvPr>
        </p:nvSpPr>
        <p:spPr/>
        <p:txBody>
          <a:bodyPr/>
          <a:lstStyle/>
          <a:p>
            <a:r>
              <a:rPr lang="en-US"/>
              <a:t>Sajatovic M, et al. </a:t>
            </a:r>
            <a:r>
              <a:rPr lang="en-US" i="1"/>
              <a:t>Neuropsychiatr Dis Treatment </a:t>
            </a:r>
            <a:r>
              <a:rPr lang="en-US"/>
              <a:t>2018;14:1475-92</a:t>
            </a:r>
          </a:p>
        </p:txBody>
      </p:sp>
    </p:spTree>
    <p:extLst>
      <p:ext uri="{BB962C8B-B14F-4D97-AF65-F5344CB8AC3E}">
        <p14:creationId xmlns:p14="http://schemas.microsoft.com/office/powerpoint/2010/main" val="14360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Patients Are Willing to Accept LAI Antipsychotic Therapy When Properly Informed</a:t>
            </a:r>
          </a:p>
        </p:txBody>
      </p:sp>
      <p:sp>
        <p:nvSpPr>
          <p:cNvPr id="3" name="Content Placeholder 2"/>
          <p:cNvSpPr>
            <a:spLocks noGrp="1"/>
          </p:cNvSpPr>
          <p:nvPr>
            <p:ph idx="1"/>
          </p:nvPr>
        </p:nvSpPr>
        <p:spPr>
          <a:xfrm>
            <a:off x="609600" y="1477906"/>
            <a:ext cx="10744200" cy="4722477"/>
          </a:xfrm>
        </p:spPr>
        <p:txBody>
          <a:bodyPr>
            <a:noAutofit/>
          </a:bodyPr>
          <a:lstStyle/>
          <a:p>
            <a:r>
              <a:rPr lang="en-US" dirty="0"/>
              <a:t>In a survey of psychiatrists: </a:t>
            </a:r>
          </a:p>
          <a:p>
            <a:pPr lvl="1"/>
            <a:r>
              <a:rPr lang="en-US" dirty="0"/>
              <a:t>Patient refusal was cited as a primary reason for not prescribing LAI antipsychotics</a:t>
            </a:r>
            <a:r>
              <a:rPr lang="en-US" baseline="30000" dirty="0"/>
              <a:t>1</a:t>
            </a:r>
          </a:p>
          <a:p>
            <a:r>
              <a:rPr lang="en-US" dirty="0"/>
              <a:t>In a survey of patients without LAI antipsychotic experience:</a:t>
            </a:r>
          </a:p>
          <a:p>
            <a:pPr lvl="1"/>
            <a:r>
              <a:rPr lang="en-US" dirty="0"/>
              <a:t>79% cited having never been informed about the option by their psychiatrist</a:t>
            </a:r>
            <a:r>
              <a:rPr lang="en-US" baseline="30000" dirty="0"/>
              <a:t>2</a:t>
            </a:r>
          </a:p>
          <a:p>
            <a:pPr lvl="1"/>
            <a:r>
              <a:rPr lang="en-US" dirty="0"/>
              <a:t>75% of psychiatrists felt that they informed the patient, but only </a:t>
            </a:r>
            <a:br>
              <a:rPr lang="en-US" dirty="0"/>
            </a:br>
            <a:r>
              <a:rPr lang="en-US" dirty="0"/>
              <a:t>33% of patients felt informed</a:t>
            </a:r>
            <a:r>
              <a:rPr lang="en-US" baseline="30000" dirty="0"/>
              <a:t>2</a:t>
            </a:r>
          </a:p>
          <a:p>
            <a:r>
              <a:rPr lang="en-US" dirty="0"/>
              <a:t>In a survey of patients with ≥3 months of LAI antipsychotic experience:</a:t>
            </a:r>
          </a:p>
          <a:p>
            <a:pPr lvl="1"/>
            <a:r>
              <a:rPr lang="en-US" dirty="0"/>
              <a:t>Injectable antipsychotics were the preferred formulation</a:t>
            </a:r>
            <a:r>
              <a:rPr lang="en-US" baseline="30000" dirty="0"/>
              <a:t>3</a:t>
            </a:r>
          </a:p>
          <a:p>
            <a:pPr lvl="1"/>
            <a:r>
              <a:rPr lang="en-US" dirty="0"/>
              <a:t>70% of patients felt better supported in their illness by virtue of regular contact with the doctor or nurse who administered their injection</a:t>
            </a:r>
            <a:r>
              <a:rPr lang="en-US" baseline="30000" dirty="0"/>
              <a:t>3</a:t>
            </a:r>
          </a:p>
        </p:txBody>
      </p:sp>
      <p:sp>
        <p:nvSpPr>
          <p:cNvPr id="7" name="Footer Placeholder 6">
            <a:extLst>
              <a:ext uri="{FF2B5EF4-FFF2-40B4-BE49-F238E27FC236}">
                <a16:creationId xmlns:a16="http://schemas.microsoft.com/office/drawing/2014/main" id="{B5ABEC5A-0A52-5F8B-B8D8-F239EF9A3B42}"/>
              </a:ext>
            </a:extLst>
          </p:cNvPr>
          <p:cNvSpPr>
            <a:spLocks noGrp="1"/>
          </p:cNvSpPr>
          <p:nvPr>
            <p:ph type="ftr" sz="quarter" idx="3"/>
          </p:nvPr>
        </p:nvSpPr>
        <p:spPr/>
        <p:txBody>
          <a:bodyPr/>
          <a:lstStyle/>
          <a:p>
            <a:r>
              <a:rPr lang="en-US" dirty="0"/>
              <a:t>LAI=long-acting injectable antipsychotic</a:t>
            </a:r>
          </a:p>
          <a:p>
            <a:r>
              <a:rPr lang="en-US" dirty="0"/>
              <a:t>1. </a:t>
            </a:r>
            <a:r>
              <a:rPr lang="en-US" dirty="0" err="1"/>
              <a:t>Heres</a:t>
            </a:r>
            <a:r>
              <a:rPr lang="en-US" dirty="0"/>
              <a:t> S et al. </a:t>
            </a:r>
            <a:r>
              <a:rPr lang="en-US" i="1" dirty="0"/>
              <a:t>J Clin Psychiatry</a:t>
            </a:r>
            <a:r>
              <a:rPr lang="en-US" dirty="0"/>
              <a:t>. 2006;67(12):1948-1953. 2. Jaeger M, </a:t>
            </a:r>
            <a:r>
              <a:rPr lang="en-US" dirty="0" err="1"/>
              <a:t>Rossler</a:t>
            </a:r>
            <a:r>
              <a:rPr lang="en-US" dirty="0"/>
              <a:t> W. </a:t>
            </a:r>
            <a:r>
              <a:rPr lang="en-US" i="1" dirty="0"/>
              <a:t>Psychiatry Res</a:t>
            </a:r>
            <a:r>
              <a:rPr lang="en-US" dirty="0"/>
              <a:t>. 2010;175(1-2):58-62. 3. Caroli F et al. </a:t>
            </a:r>
            <a:r>
              <a:rPr lang="en-US" i="1" dirty="0"/>
              <a:t>Patient Prefer Adherence</a:t>
            </a:r>
            <a:r>
              <a:rPr lang="en-US" dirty="0"/>
              <a:t>. 2011;5:165-171. </a:t>
            </a:r>
          </a:p>
        </p:txBody>
      </p:sp>
    </p:spTree>
    <p:extLst>
      <p:ext uri="{BB962C8B-B14F-4D97-AF65-F5344CB8AC3E}">
        <p14:creationId xmlns:p14="http://schemas.microsoft.com/office/powerpoint/2010/main" val="946568483"/>
      </p:ext>
    </p:extLst>
  </p:cSld>
  <p:clrMapOvr>
    <a:masterClrMapping/>
  </p:clrMapOvr>
</p:sld>
</file>

<file path=ppt/theme/theme1.xml><?xml version="1.0" encoding="utf-8"?>
<a:theme xmlns:a="http://schemas.openxmlformats.org/drawingml/2006/main" name="Psychiatry-2023-NewTheme">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NewTheme" id="{53ADE1DE-A503-2344-AF83-58F230C1DEAB}" vid="{0FEBCB89-32B7-0C4C-A8F7-3ACC3E388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Psychiatry-2023-NewTheme</Template>
  <TotalTime>346</TotalTime>
  <Words>2456</Words>
  <Application>Microsoft Macintosh PowerPoint</Application>
  <PresentationFormat>Widescreen</PresentationFormat>
  <Paragraphs>376</Paragraphs>
  <Slides>18</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Calibri Light</vt:lpstr>
      <vt:lpstr>Century Gothic</vt:lpstr>
      <vt:lpstr>Century Schoolbook</vt:lpstr>
      <vt:lpstr>Times New Roman</vt:lpstr>
      <vt:lpstr>Trebuchet MS</vt:lpstr>
      <vt:lpstr>Psychiatry-2023-NewTheme</vt:lpstr>
      <vt:lpstr>Office Theme</vt:lpstr>
      <vt:lpstr>Prism 5</vt:lpstr>
      <vt:lpstr>Overcoming Clinical Barriers to LAI Administration: Identification of the Negative Stigma Surrounding the Use of Injectable Antipsychotics</vt:lpstr>
      <vt:lpstr>PowerPoint Presentation</vt:lpstr>
      <vt:lpstr>Disclaimer</vt:lpstr>
      <vt:lpstr> LAI Antipsychotics Are Currently Underutilized</vt:lpstr>
      <vt:lpstr>Factors Influencing Treatment Adherence and Acceptance/ Use of Long-acting Antipsychotics</vt:lpstr>
      <vt:lpstr>Several Patient Attributes Were Cited as Influencing Qualification for LAI Antipsychotic Treatment</vt:lpstr>
      <vt:lpstr>Overestimation of Reasons for Rejection of LAIs by Doctors or Nurses (PINK) vs. LAT inexperienced Patietns (YELLOW) vs. LAT-experienced Patients (GREEN) Except for Observation Time with OLA-LAT</vt:lpstr>
      <vt:lpstr>Expert Consensus Survey: Points to Discuss with Patients when Offering LAIs </vt:lpstr>
      <vt:lpstr>Patients Are Willing to Accept LAI Antipsychotic Therapy When Properly Informed</vt:lpstr>
      <vt:lpstr>Psychiatrists Cite Multiple Reasons  for Not Prescribing LAI Atypical Antipsychotics</vt:lpstr>
      <vt:lpstr>Communication Matters</vt:lpstr>
      <vt:lpstr>PRELAPSE: Staff training</vt:lpstr>
      <vt:lpstr>76.6% of FEP and Early-Phase SCZ Patients Received at least One Injection with ARI LAI</vt:lpstr>
      <vt:lpstr>Controversies Around LAIs: Negative vs Positive Perceptions (1)</vt:lpstr>
      <vt:lpstr>Controversies Around LAIs: Negative vs Positive Perceptions (2)</vt:lpstr>
      <vt:lpstr>Controversies Around LAIs: Negative vs Positive Perceptions (3)</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31</cp:revision>
  <dcterms:created xsi:type="dcterms:W3CDTF">2023-11-08T20:08:15Z</dcterms:created>
  <dcterms:modified xsi:type="dcterms:W3CDTF">2023-11-28T14:45:01Z</dcterms:modified>
  <cp:category/>
</cp:coreProperties>
</file>