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6" r:id="rId3"/>
    <p:sldId id="265" r:id="rId4"/>
    <p:sldId id="258" r:id="rId5"/>
    <p:sldId id="256"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7037B9D-489D-BD61-C2A8-D798FC9BE454}" name="Robert Garris" initials="RG" userId="S::rgarris@ushealthconnect.com::2e75e808-a6ec-4b4a-8020-a0cff907971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ert Garris" initials="RG" lastIdx="1" clrIdx="0">
    <p:extLst>
      <p:ext uri="{19B8F6BF-5375-455C-9EA6-DF929625EA0E}">
        <p15:presenceInfo xmlns:p15="http://schemas.microsoft.com/office/powerpoint/2012/main" userId="S::rgarris@ushealthconnect.com::2e75e808-a6ec-4b4a-8020-a0cff90797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7" autoAdjust="0"/>
    <p:restoredTop sz="94694"/>
  </p:normalViewPr>
  <p:slideViewPr>
    <p:cSldViewPr snapToGrid="0">
      <p:cViewPr varScale="1">
        <p:scale>
          <a:sx n="105" d="100"/>
          <a:sy n="105" d="100"/>
        </p:scale>
        <p:origin x="60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D09FC-0748-C543-95F7-B5F52E6F7A20}"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3E1E64-78F8-CB46-97B5-89123DF0FBD4}" type="slidenum">
              <a:rPr lang="en-US" smtClean="0"/>
              <a:t>‹#›</a:t>
            </a:fld>
            <a:endParaRPr lang="en-US"/>
          </a:p>
        </p:txBody>
      </p:sp>
    </p:spTree>
    <p:extLst>
      <p:ext uri="{BB962C8B-B14F-4D97-AF65-F5344CB8AC3E}">
        <p14:creationId xmlns:p14="http://schemas.microsoft.com/office/powerpoint/2010/main" val="1471903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80636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1149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75537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11052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53446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74649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7413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51282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109589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737180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46694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702149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300973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901978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82444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23560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00412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855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5936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90407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293499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79787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33215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33329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12/5/2023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87332235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9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21220C-2820-8FAE-F493-48426ABC7EEB}"/>
              </a:ext>
            </a:extLst>
          </p:cNvPr>
          <p:cNvSpPr>
            <a:spLocks noGrp="1"/>
          </p:cNvSpPr>
          <p:nvPr>
            <p:ph type="title"/>
          </p:nvPr>
        </p:nvSpPr>
        <p:spPr/>
        <p:txBody>
          <a:bodyPr/>
          <a:lstStyle/>
          <a:p>
            <a:r>
              <a:rPr lang="en-US" dirty="0"/>
              <a:t>Highlights from Madrid on Perioperative Immunotherapy in Early-Stage NSCLC</a:t>
            </a:r>
          </a:p>
        </p:txBody>
      </p:sp>
      <p:sp>
        <p:nvSpPr>
          <p:cNvPr id="5" name="Text Placeholder 4">
            <a:extLst>
              <a:ext uri="{FF2B5EF4-FFF2-40B4-BE49-F238E27FC236}">
                <a16:creationId xmlns:a16="http://schemas.microsoft.com/office/drawing/2014/main" id="{AB258D8C-8FE5-77F9-E874-CAA0A183A537}"/>
              </a:ext>
            </a:extLst>
          </p:cNvPr>
          <p:cNvSpPr>
            <a:spLocks noGrp="1"/>
          </p:cNvSpPr>
          <p:nvPr>
            <p:ph type="body" idx="1"/>
          </p:nvPr>
        </p:nvSpPr>
        <p:spPr>
          <a:xfrm>
            <a:off x="609601" y="4589463"/>
            <a:ext cx="10515600" cy="1885478"/>
          </a:xfrm>
        </p:spPr>
        <p:txBody>
          <a:bodyPr>
            <a:normAutofit fontScale="92500" lnSpcReduction="10000"/>
          </a:bodyPr>
          <a:lstStyle/>
          <a:p>
            <a:r>
              <a:rPr lang="en-US" sz="1600" dirty="0" err="1"/>
              <a:t>Charu</a:t>
            </a:r>
            <a:r>
              <a:rPr lang="en-US" sz="1600" dirty="0"/>
              <a:t> Aggarwal, MD, MPH</a:t>
            </a:r>
            <a:br>
              <a:rPr lang="en-US" sz="1600" dirty="0"/>
            </a:br>
            <a:r>
              <a:rPr lang="en-US" sz="1600" dirty="0"/>
              <a:t>University of Pennsylvania</a:t>
            </a:r>
            <a:br>
              <a:rPr lang="en-US" sz="1600" dirty="0"/>
            </a:br>
            <a:r>
              <a:rPr lang="en-US" sz="1600" dirty="0"/>
              <a:t>Philadelphia, PA</a:t>
            </a:r>
            <a:br>
              <a:rPr lang="en-US" sz="1600" dirty="0"/>
            </a:br>
            <a:br>
              <a:rPr lang="en-US" sz="1600" dirty="0"/>
            </a:br>
            <a:r>
              <a:rPr lang="en-US" sz="1600" dirty="0"/>
              <a:t>Patrick Forde MD</a:t>
            </a:r>
            <a:br>
              <a:rPr lang="en-US" sz="1600" dirty="0"/>
            </a:br>
            <a:r>
              <a:rPr lang="en-US" sz="1600" dirty="0"/>
              <a:t>Co-Director, Division of Upper Aerodigestive Malignancies</a:t>
            </a:r>
            <a:br>
              <a:rPr lang="en-US" sz="1600" dirty="0"/>
            </a:br>
            <a:r>
              <a:rPr lang="en-US" sz="1600" dirty="0"/>
              <a:t>Johns Hopkins University</a:t>
            </a:r>
            <a:br>
              <a:rPr lang="en-US" sz="1600" dirty="0"/>
            </a:br>
            <a:r>
              <a:rPr lang="en-US" sz="1600" dirty="0"/>
              <a:t>Baltimore, MD</a:t>
            </a:r>
          </a:p>
        </p:txBody>
      </p:sp>
    </p:spTree>
    <p:extLst>
      <p:ext uri="{BB962C8B-B14F-4D97-AF65-F5344CB8AC3E}">
        <p14:creationId xmlns:p14="http://schemas.microsoft.com/office/powerpoint/2010/main" val="145957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4314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Key NSCLC Data from Singapore and Madrid: Implications to Practice</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NSCLC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7E4E4-6649-4422-4968-5E4BE7ADAEA5}"/>
              </a:ext>
            </a:extLst>
          </p:cNvPr>
          <p:cNvSpPr>
            <a:spLocks noGrp="1"/>
          </p:cNvSpPr>
          <p:nvPr>
            <p:ph type="title"/>
          </p:nvPr>
        </p:nvSpPr>
        <p:spPr/>
        <p:txBody>
          <a:bodyPr/>
          <a:lstStyle/>
          <a:p>
            <a:r>
              <a:rPr lang="en-US" dirty="0"/>
              <a:t>Immunotherapy in Early-Stage NSCLC</a:t>
            </a:r>
          </a:p>
        </p:txBody>
      </p:sp>
      <p:sp>
        <p:nvSpPr>
          <p:cNvPr id="3" name="Content Placeholder 2">
            <a:extLst>
              <a:ext uri="{FF2B5EF4-FFF2-40B4-BE49-F238E27FC236}">
                <a16:creationId xmlns:a16="http://schemas.microsoft.com/office/drawing/2014/main" id="{F423AF7C-B345-A9F6-3F20-B219FC0640C5}"/>
              </a:ext>
            </a:extLst>
          </p:cNvPr>
          <p:cNvSpPr>
            <a:spLocks noGrp="1"/>
          </p:cNvSpPr>
          <p:nvPr>
            <p:ph idx="1"/>
          </p:nvPr>
        </p:nvSpPr>
        <p:spPr>
          <a:xfrm>
            <a:off x="609600" y="1231327"/>
            <a:ext cx="10744200" cy="5532494"/>
          </a:xfrm>
        </p:spPr>
        <p:txBody>
          <a:bodyPr>
            <a:normAutofit/>
          </a:bodyPr>
          <a:lstStyle/>
          <a:p>
            <a:pPr marL="0" indent="0">
              <a:spcAft>
                <a:spcPts val="600"/>
              </a:spcAft>
              <a:buNone/>
            </a:pPr>
            <a:r>
              <a:rPr lang="en-US" sz="2000"/>
              <a:t>Awad MM, et al. Neoadjuvant nivolumab (N) + ipilimumab (I) versus chemotherapy (C) in the phase III CheckMate 816 trial. ESMO 2023. Abstract 1261O. </a:t>
            </a:r>
          </a:p>
          <a:p>
            <a:pPr marL="0" indent="0">
              <a:spcAft>
                <a:spcPts val="600"/>
              </a:spcAft>
              <a:buNone/>
            </a:pPr>
            <a:r>
              <a:rPr lang="en-US" sz="2000"/>
              <a:t>Cascone T, et al. CheckMate 77T: Phase III study comparing neoadjuvant nivolumab (NIVO) plus chemotherapy (chemo) versus neoadjuvant placebo plus chemo followed by surgery and adjuvant NIVO or placebo for previously untreated, resectable stage II–IIIb NSCLC. ESMO 2023. Abstract LBA1.</a:t>
            </a:r>
          </a:p>
          <a:p>
            <a:pPr marL="0" indent="0">
              <a:spcAft>
                <a:spcPts val="600"/>
              </a:spcAft>
              <a:buNone/>
            </a:pPr>
            <a:r>
              <a:rPr lang="en-US" sz="2000"/>
              <a:t>Provencio Pulla M, et al. Neoadjuvant nivolumab (N) + chemotherapy (C) in the phase III CheckMate 816 study: 3-y results by tumor PD-L1 expression. ESMO 2023. Abstract LBA57.</a:t>
            </a:r>
          </a:p>
          <a:p>
            <a:pPr marL="0" indent="0">
              <a:spcAft>
                <a:spcPts val="600"/>
              </a:spcAft>
              <a:buNone/>
            </a:pPr>
            <a:r>
              <a:rPr lang="en-US" sz="2000"/>
              <a:t>Reck M, et al. Associations of ctDNA clearance and pathological response with neoadjuvant treatment in patients with resectable NSCLC from the phase III AEGEAN trial. ESMO 2023. Abstract LBA59. </a:t>
            </a:r>
          </a:p>
          <a:p>
            <a:pPr marL="0" indent="0">
              <a:spcAft>
                <a:spcPts val="600"/>
              </a:spcAft>
              <a:buNone/>
            </a:pPr>
            <a:r>
              <a:rPr lang="en-US" sz="2000"/>
              <a:t>Spicer JD, et al. Overall survival in the KEYNOTE-671 study of perioperative pembrolizumab for early-stage non-small-cell lung cancer (NSCLC). ESMO 2023. Abstract LBA56.</a:t>
            </a:r>
          </a:p>
          <a:p>
            <a:pPr marL="0" indent="0">
              <a:spcAft>
                <a:spcPts val="600"/>
              </a:spcAft>
              <a:buNone/>
            </a:pPr>
            <a:endParaRPr lang="en-US" sz="2000"/>
          </a:p>
          <a:p>
            <a:pPr marL="0" indent="0">
              <a:spcAft>
                <a:spcPts val="600"/>
              </a:spcAft>
              <a:buNone/>
            </a:pPr>
            <a:endParaRPr lang="en-US" sz="2000"/>
          </a:p>
          <a:p>
            <a:pPr marL="0" indent="0">
              <a:spcAft>
                <a:spcPts val="600"/>
              </a:spcAft>
              <a:buNone/>
            </a:pPr>
            <a:endParaRPr lang="en-US" sz="2000"/>
          </a:p>
        </p:txBody>
      </p:sp>
    </p:spTree>
    <p:extLst>
      <p:ext uri="{BB962C8B-B14F-4D97-AF65-F5344CB8AC3E}">
        <p14:creationId xmlns:p14="http://schemas.microsoft.com/office/powerpoint/2010/main" val="4006293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30</TotalTime>
  <Words>536</Words>
  <Application>Microsoft Office PowerPoint</Application>
  <PresentationFormat>Widescreen</PresentationFormat>
  <Paragraphs>34</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Century Gothic</vt:lpstr>
      <vt:lpstr>Trebuchet MS</vt:lpstr>
      <vt:lpstr>Hem-Onc 22</vt:lpstr>
      <vt:lpstr>Office Theme</vt:lpstr>
      <vt:lpstr>Highlights from Madrid on Perioperative Immunotherapy in Early-Stage NSCLC</vt:lpstr>
      <vt:lpstr>PowerPoint Presentation</vt:lpstr>
      <vt:lpstr>Immunotherapy in Early-Stage NSCLC</vt:lpstr>
      <vt:lpstr>Disclaimer</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Immunotherapy in Early-Stage NSCLC</dc:title>
  <dc:subject/>
  <dc:creator>MedEd On The Go</dc:creator>
  <cp:keywords/>
  <dc:description/>
  <cp:lastModifiedBy>Kasey Oczkowski</cp:lastModifiedBy>
  <cp:revision>9</cp:revision>
  <dcterms:created xsi:type="dcterms:W3CDTF">2023-09-21T16:41:44Z</dcterms:created>
  <dcterms:modified xsi:type="dcterms:W3CDTF">2023-12-05T14:14:12Z</dcterms:modified>
  <cp:category/>
</cp:coreProperties>
</file>