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66" r:id="rId3"/>
    <p:sldId id="265" r:id="rId4"/>
    <p:sldId id="256" r:id="rId5"/>
    <p:sldId id="259"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ert Garris" initials="RG" lastIdx="1" clrIdx="0">
    <p:extLst>
      <p:ext uri="{19B8F6BF-5375-455C-9EA6-DF929625EA0E}">
        <p15:presenceInfo xmlns:p15="http://schemas.microsoft.com/office/powerpoint/2012/main" userId="S::rgarris@ushealthconnect.com::2e75e808-a6ec-4b4a-8020-a0cff90797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09" autoAdjust="0"/>
    <p:restoredTop sz="94694"/>
  </p:normalViewPr>
  <p:slideViewPr>
    <p:cSldViewPr snapToGrid="0">
      <p:cViewPr varScale="1">
        <p:scale>
          <a:sx n="117" d="100"/>
          <a:sy n="117" d="100"/>
        </p:scale>
        <p:origin x="59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27961A-A131-1342-A3D7-E93B45024E34}" type="datetimeFigureOut">
              <a:rPr lang="en-US" smtClean="0"/>
              <a:t>9/25/23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9B7E0B-1031-B447-B721-E6E612F0C292}" type="slidenum">
              <a:rPr lang="en-US" smtClean="0"/>
              <a:t>‹#›</a:t>
            </a:fld>
            <a:endParaRPr lang="en-US"/>
          </a:p>
        </p:txBody>
      </p:sp>
    </p:spTree>
    <p:extLst>
      <p:ext uri="{BB962C8B-B14F-4D97-AF65-F5344CB8AC3E}">
        <p14:creationId xmlns:p14="http://schemas.microsoft.com/office/powerpoint/2010/main" val="169372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56859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41776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921594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7335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54597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269689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810406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663086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3684593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1805962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8569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3439157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7220442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9464924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5127880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60062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48234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700605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56761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829470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397598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87890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76813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27512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9/25/23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95798092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094"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21220C-2820-8FAE-F493-48426ABC7EEB}"/>
              </a:ext>
            </a:extLst>
          </p:cNvPr>
          <p:cNvSpPr>
            <a:spLocks noGrp="1"/>
          </p:cNvSpPr>
          <p:nvPr>
            <p:ph type="title"/>
          </p:nvPr>
        </p:nvSpPr>
        <p:spPr/>
        <p:txBody>
          <a:bodyPr/>
          <a:lstStyle/>
          <a:p>
            <a:r>
              <a:rPr lang="en-US" dirty="0"/>
              <a:t>Highlights from Singapore on Immunotherapies in Metastatic NSCLC</a:t>
            </a:r>
          </a:p>
        </p:txBody>
      </p:sp>
      <p:sp>
        <p:nvSpPr>
          <p:cNvPr id="5" name="Text Placeholder 4">
            <a:extLst>
              <a:ext uri="{FF2B5EF4-FFF2-40B4-BE49-F238E27FC236}">
                <a16:creationId xmlns:a16="http://schemas.microsoft.com/office/drawing/2014/main" id="{AB258D8C-8FE5-77F9-E874-CAA0A183A537}"/>
              </a:ext>
            </a:extLst>
          </p:cNvPr>
          <p:cNvSpPr>
            <a:spLocks noGrp="1"/>
          </p:cNvSpPr>
          <p:nvPr>
            <p:ph type="body" idx="1"/>
          </p:nvPr>
        </p:nvSpPr>
        <p:spPr>
          <a:xfrm>
            <a:off x="609601" y="4589463"/>
            <a:ext cx="10515600" cy="1885478"/>
          </a:xfrm>
        </p:spPr>
        <p:txBody>
          <a:bodyPr>
            <a:normAutofit fontScale="92500" lnSpcReduction="10000"/>
          </a:bodyPr>
          <a:lstStyle/>
          <a:p>
            <a:r>
              <a:rPr lang="en-US" sz="1600" dirty="0" err="1"/>
              <a:t>Charu</a:t>
            </a:r>
            <a:r>
              <a:rPr lang="en-US" sz="1600" dirty="0"/>
              <a:t> Aggarwal, MD, MPH</a:t>
            </a:r>
            <a:br>
              <a:rPr lang="en-US" sz="1600" dirty="0"/>
            </a:br>
            <a:r>
              <a:rPr lang="en-US" sz="1600" dirty="0"/>
              <a:t>University of Pennsylvania</a:t>
            </a:r>
            <a:br>
              <a:rPr lang="en-US" sz="1600" dirty="0"/>
            </a:br>
            <a:r>
              <a:rPr lang="en-US" sz="1600" dirty="0"/>
              <a:t>Philadelphia, PA</a:t>
            </a:r>
            <a:br>
              <a:rPr lang="en-US" sz="1600" dirty="0"/>
            </a:br>
            <a:br>
              <a:rPr lang="en-US" sz="1600" dirty="0"/>
            </a:br>
            <a:r>
              <a:rPr lang="en-US" sz="1600" dirty="0"/>
              <a:t>Patrick Forde MD</a:t>
            </a:r>
            <a:br>
              <a:rPr lang="en-US" sz="1600" dirty="0"/>
            </a:br>
            <a:r>
              <a:rPr lang="en-US" sz="1600" dirty="0"/>
              <a:t>Co-Director, Division of Upper Aerodigestive Malignancies</a:t>
            </a:r>
            <a:br>
              <a:rPr lang="en-US" sz="1600" dirty="0"/>
            </a:br>
            <a:r>
              <a:rPr lang="en-US" sz="1600" dirty="0"/>
              <a:t>Johns Hopkins University</a:t>
            </a:r>
            <a:br>
              <a:rPr lang="en-US" sz="1600" dirty="0"/>
            </a:br>
            <a:r>
              <a:rPr lang="en-US" sz="1600" dirty="0"/>
              <a:t>Baltimore, MD</a:t>
            </a:r>
          </a:p>
        </p:txBody>
      </p:sp>
    </p:spTree>
    <p:extLst>
      <p:ext uri="{BB962C8B-B14F-4D97-AF65-F5344CB8AC3E}">
        <p14:creationId xmlns:p14="http://schemas.microsoft.com/office/powerpoint/2010/main" val="1459574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24314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Key NSCLC Data from Singapore and Madrid: Implications to Practice</a:t>
            </a:r>
            <a:endPar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Evaluate recent practice-changing data to inform treatment strategies for patients with NSCLC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97FCD-4D43-AB77-75F3-8E71B0800E51}"/>
              </a:ext>
            </a:extLst>
          </p:cNvPr>
          <p:cNvSpPr>
            <a:spLocks noGrp="1"/>
          </p:cNvSpPr>
          <p:nvPr>
            <p:ph type="title"/>
          </p:nvPr>
        </p:nvSpPr>
        <p:spPr/>
        <p:txBody>
          <a:bodyPr/>
          <a:lstStyle/>
          <a:p>
            <a:r>
              <a:rPr lang="en-US" dirty="0"/>
              <a:t>Immunotherapy in Metastatic NSCLC</a:t>
            </a:r>
          </a:p>
        </p:txBody>
      </p:sp>
      <p:sp>
        <p:nvSpPr>
          <p:cNvPr id="3" name="Content Placeholder 2">
            <a:extLst>
              <a:ext uri="{FF2B5EF4-FFF2-40B4-BE49-F238E27FC236}">
                <a16:creationId xmlns:a16="http://schemas.microsoft.com/office/drawing/2014/main" id="{45B35988-48CD-6C70-9C42-3474376165A4}"/>
              </a:ext>
            </a:extLst>
          </p:cNvPr>
          <p:cNvSpPr>
            <a:spLocks noGrp="1"/>
          </p:cNvSpPr>
          <p:nvPr>
            <p:ph idx="1"/>
          </p:nvPr>
        </p:nvSpPr>
        <p:spPr/>
        <p:txBody>
          <a:bodyPr>
            <a:normAutofit/>
          </a:bodyPr>
          <a:lstStyle/>
          <a:p>
            <a:pPr>
              <a:spcAft>
                <a:spcPts val="1200"/>
              </a:spcAft>
            </a:pPr>
            <a:r>
              <a:rPr lang="en-US" dirty="0"/>
              <a:t>Ramalingam SS, et al. Six-year Survival and </a:t>
            </a:r>
            <a:r>
              <a:rPr lang="en-US" dirty="0" err="1"/>
              <a:t>HRQoL</a:t>
            </a:r>
            <a:r>
              <a:rPr lang="en-US" dirty="0"/>
              <a:t> Outcomes with 1L Nivolumab + Ipilimumab in Patients with Metastatic NSCLC from CheckMate227. OA14.03.</a:t>
            </a:r>
          </a:p>
          <a:p>
            <a:pPr>
              <a:spcAft>
                <a:spcPts val="1200"/>
              </a:spcAft>
            </a:pPr>
            <a:r>
              <a:rPr lang="en-US" dirty="0" err="1"/>
              <a:t>Gadgeel</a:t>
            </a:r>
            <a:r>
              <a:rPr lang="en-US" dirty="0"/>
              <a:t> SM, et al. 5-Year Survival of Pembrolizumab Plus Chemotherapy for Metastatic NSCLC With PD-L1 Tumor Proportion Score &lt;1%. OA14.05.</a:t>
            </a:r>
          </a:p>
          <a:p>
            <a:pPr>
              <a:spcAft>
                <a:spcPts val="1200"/>
              </a:spcAft>
            </a:pPr>
            <a:r>
              <a:rPr lang="en-US" dirty="0"/>
              <a:t>Zhou C, et al. IMpower151: Phase III study of atezolizumab + bevacizumab + chemotherapy in first line metastatic </a:t>
            </a:r>
            <a:r>
              <a:rPr lang="en-US" dirty="0" err="1"/>
              <a:t>nonsquamous</a:t>
            </a:r>
            <a:r>
              <a:rPr lang="en-US" dirty="0"/>
              <a:t> NSCLC. OA09.06.</a:t>
            </a:r>
          </a:p>
          <a:p>
            <a:pPr>
              <a:spcAft>
                <a:spcPts val="1200"/>
              </a:spcAft>
            </a:pPr>
            <a:endParaRPr lang="en-US" dirty="0"/>
          </a:p>
          <a:p>
            <a:pPr>
              <a:spcAft>
                <a:spcPts val="1200"/>
              </a:spcAft>
            </a:pPr>
            <a:endParaRPr lang="en-US" dirty="0"/>
          </a:p>
        </p:txBody>
      </p:sp>
    </p:spTree>
    <p:extLst>
      <p:ext uri="{BB962C8B-B14F-4D97-AF65-F5344CB8AC3E}">
        <p14:creationId xmlns:p14="http://schemas.microsoft.com/office/powerpoint/2010/main" val="4094325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Hem-Onc 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 22" id="{E12A7785-9153-754E-BFF8-B70BEB47CB96}" vid="{C525A16D-7D79-E74D-B882-BC89E4B70C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 22</Template>
  <TotalTime>2</TotalTime>
  <Words>423</Words>
  <Application>Microsoft Macintosh PowerPoint</Application>
  <PresentationFormat>Widescreen</PresentationFormat>
  <Paragraphs>31</Paragraphs>
  <Slides>5</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Calibri</vt:lpstr>
      <vt:lpstr>Calibri Light</vt:lpstr>
      <vt:lpstr>Century Gothic</vt:lpstr>
      <vt:lpstr>Trebuchet MS</vt:lpstr>
      <vt:lpstr>Hem-Onc 22</vt:lpstr>
      <vt:lpstr>Office Theme</vt:lpstr>
      <vt:lpstr>Highlights from Singapore on Immunotherapies in Metastatic NSCLC</vt:lpstr>
      <vt:lpstr>PowerPoint Presentation</vt:lpstr>
      <vt:lpstr>Disclaimer</vt:lpstr>
      <vt:lpstr>Immunotherapy in Metastatic NSCLC</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Immunotherapy in Metastatic NSCLC</dc:title>
  <dc:subject/>
  <dc:creator>MedEd On The Go</dc:creator>
  <cp:keywords/>
  <dc:description/>
  <cp:lastModifiedBy>Moriah Diethorn</cp:lastModifiedBy>
  <cp:revision>4</cp:revision>
  <dcterms:created xsi:type="dcterms:W3CDTF">2023-09-21T16:48:47Z</dcterms:created>
  <dcterms:modified xsi:type="dcterms:W3CDTF">2023-09-25T15:19:13Z</dcterms:modified>
  <cp:category/>
</cp:coreProperties>
</file>