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9" r:id="rId1"/>
    <p:sldMasterId id="2147483782" r:id="rId2"/>
    <p:sldMasterId id="2147483795" r:id="rId3"/>
    <p:sldMasterId id="2147483808" r:id="rId4"/>
    <p:sldMasterId id="2147483820" r:id="rId5"/>
  </p:sldMasterIdLst>
  <p:notesMasterIdLst>
    <p:notesMasterId r:id="rId13"/>
  </p:notesMasterIdLst>
  <p:sldIdLst>
    <p:sldId id="283" r:id="rId6"/>
    <p:sldId id="265" r:id="rId7"/>
    <p:sldId id="256" r:id="rId8"/>
    <p:sldId id="279" r:id="rId9"/>
    <p:sldId id="2145705801" r:id="rId10"/>
    <p:sldId id="2145705802" r:id="rId11"/>
    <p:sldId id="264" r:id="rId12"/>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5A65102-597A-C4D6-4A5A-EC0FC2E22EFC}" name="Susan Diaz" initials="SD" userId="S::sdiaz@ushealthconnect.com::0160f941-b42d-4e94-b274-ad4158d91f49" providerId="AD"/>
  <p188:author id="{B8EE6C36-20C4-65E1-2DFE-451279FB28B0}" name="Vin Kalathiveetil" initials="VK" userId="S::vink@ushealthconnect.com::1aa2e0d2-9ff1-4f24-98ac-64b5f8166875" providerId="AD"/>
  <p188:author id="{05341193-EDEB-15BA-A04D-1C19DAE92384}" name="William Uptegraph" initials="WU" userId="S::wuptegraph@ushealthconnect.com::b7ecc398-b3fc-407a-aa03-a771d983fb2c" providerId="AD"/>
  <p188:author id="{6EB12EAF-BC4E-6B6B-0102-503011D8EEE7}" name="Emily Jebing" initials="EJ" userId="Emily Jebing" providerId="None"/>
  <p188:author id="{52C4C9BB-C807-8705-0B08-A3DF41A8D64B}" name="Moriah Diethorn" initials="MD" userId="Moriah Diethorn" providerId="None"/>
  <p188:author id="{587B9DF8-07B2-1036-2560-F7CDD8CC9D9E}" name="Prerna Poojary" initials="PP" userId="S::ppoojary@ushealthconnect.com::784d81cb-4d8e-4a43-8c2e-8d8d9a5cf0b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Writer" initials="W" lastIdx="56" clrIdx="0">
    <p:extLst>
      <p:ext uri="{19B8F6BF-5375-455C-9EA6-DF929625EA0E}">
        <p15:presenceInfo xmlns:p15="http://schemas.microsoft.com/office/powerpoint/2012/main" userId="Writ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DCFF"/>
    <a:srgbClr val="038EFF"/>
    <a:srgbClr val="4454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714"/>
    <p:restoredTop sz="90340" autoAdjust="0"/>
  </p:normalViewPr>
  <p:slideViewPr>
    <p:cSldViewPr snapToGrid="0">
      <p:cViewPr varScale="1">
        <p:scale>
          <a:sx n="111" d="100"/>
          <a:sy n="111" d="100"/>
        </p:scale>
        <p:origin x="560" y="192"/>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GB"/>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61C46760-D51A-4DF7-AE20-23FBFA0CF786}" type="datetimeFigureOut">
              <a:rPr lang="en-GB" smtClean="0"/>
              <a:t>08/08/2023</a:t>
            </a:fld>
            <a:endParaRPr lang="en-GB"/>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GB"/>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GB"/>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AD6B664F-67DD-4A8C-97DA-554B6EF1996B}" type="slidenum">
              <a:rPr lang="en-GB" smtClean="0"/>
              <a:t>‹#›</a:t>
            </a:fld>
            <a:endParaRPr lang="en-GB"/>
          </a:p>
        </p:txBody>
      </p:sp>
    </p:spTree>
    <p:extLst>
      <p:ext uri="{BB962C8B-B14F-4D97-AF65-F5344CB8AC3E}">
        <p14:creationId xmlns:p14="http://schemas.microsoft.com/office/powerpoint/2010/main" val="929467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D6B664F-67DD-4A8C-97DA-554B6EF1996B}" type="slidenum">
              <a:rPr lang="en-GB" smtClean="0"/>
              <a:t>6</a:t>
            </a:fld>
            <a:endParaRPr lang="en-GB"/>
          </a:p>
        </p:txBody>
      </p:sp>
    </p:spTree>
    <p:extLst>
      <p:ext uri="{BB962C8B-B14F-4D97-AF65-F5344CB8AC3E}">
        <p14:creationId xmlns:p14="http://schemas.microsoft.com/office/powerpoint/2010/main" val="22179434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10" name="Picture 9">
            <a:extLst>
              <a:ext uri="{FF2B5EF4-FFF2-40B4-BE49-F238E27FC236}">
                <a16:creationId xmlns:a16="http://schemas.microsoft.com/office/drawing/2014/main" id="{A2CBCC96-7F53-47A8-819C-06BF1F5BC02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068"/>
            <a:ext cx="12192000" cy="975360"/>
          </a:xfrm>
          <a:prstGeom prst="rect">
            <a:avLst/>
          </a:prstGeom>
        </p:spPr>
      </p:pic>
      <p:pic>
        <p:nvPicPr>
          <p:cNvPr id="7" name="Picture 6">
            <a:extLst>
              <a:ext uri="{FF2B5EF4-FFF2-40B4-BE49-F238E27FC236}">
                <a16:creationId xmlns:a16="http://schemas.microsoft.com/office/drawing/2014/main" id="{0F9A7412-C164-4F10-8EE9-1912867E6331}"/>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935638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91443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8714732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229339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10" name="Picture 9">
            <a:extLst>
              <a:ext uri="{FF2B5EF4-FFF2-40B4-BE49-F238E27FC236}">
                <a16:creationId xmlns:a16="http://schemas.microsoft.com/office/drawing/2014/main" id="{A2CBCC96-7F53-47A8-819C-06BF1F5BC02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068"/>
            <a:ext cx="12192000" cy="975360"/>
          </a:xfrm>
          <a:prstGeom prst="rect">
            <a:avLst/>
          </a:prstGeom>
        </p:spPr>
      </p:pic>
      <p:pic>
        <p:nvPicPr>
          <p:cNvPr id="7" name="Picture 6">
            <a:extLst>
              <a:ext uri="{FF2B5EF4-FFF2-40B4-BE49-F238E27FC236}">
                <a16:creationId xmlns:a16="http://schemas.microsoft.com/office/drawing/2014/main" id="{0F9A7412-C164-4F10-8EE9-1912867E6331}"/>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282454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11" name="Picture 10">
            <a:extLst>
              <a:ext uri="{FF2B5EF4-FFF2-40B4-BE49-F238E27FC236}">
                <a16:creationId xmlns:a16="http://schemas.microsoft.com/office/drawing/2014/main" id="{0BD96686-8BEC-434E-9388-D8B9024F75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068"/>
            <a:ext cx="12192000" cy="975360"/>
          </a:xfrm>
          <a:prstGeom prst="rect">
            <a:avLst/>
          </a:prstGeom>
        </p:spPr>
      </p:pic>
      <p:pic>
        <p:nvPicPr>
          <p:cNvPr id="7" name="Picture 6">
            <a:extLst>
              <a:ext uri="{FF2B5EF4-FFF2-40B4-BE49-F238E27FC236}">
                <a16:creationId xmlns:a16="http://schemas.microsoft.com/office/drawing/2014/main" id="{C040F6D3-12E8-4F11-AA7D-44DC8905C051}"/>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9612203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2"/>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05395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2"/>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60040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487310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527104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03652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11" name="Picture 10">
            <a:extLst>
              <a:ext uri="{FF2B5EF4-FFF2-40B4-BE49-F238E27FC236}">
                <a16:creationId xmlns:a16="http://schemas.microsoft.com/office/drawing/2014/main" id="{0BD96686-8BEC-434E-9388-D8B9024F75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068"/>
            <a:ext cx="12192000" cy="975360"/>
          </a:xfrm>
          <a:prstGeom prst="rect">
            <a:avLst/>
          </a:prstGeom>
        </p:spPr>
      </p:pic>
      <p:pic>
        <p:nvPicPr>
          <p:cNvPr id="7" name="Picture 6">
            <a:extLst>
              <a:ext uri="{FF2B5EF4-FFF2-40B4-BE49-F238E27FC236}">
                <a16:creationId xmlns:a16="http://schemas.microsoft.com/office/drawing/2014/main" id="{C040F6D3-12E8-4F11-AA7D-44DC8905C051}"/>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8842388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811144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1395489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166503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1665437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353190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tint val="75000"/>
                </a:srgbClr>
              </a:solidFill>
              <a:effectLst/>
              <a:uLnTx/>
              <a:uFillTx/>
              <a:latin typeface="Arial" panose="020B0604020202020204"/>
              <a:ea typeface="+mn-ea"/>
              <a:cs typeface="+mn-cs"/>
            </a:endParaRPr>
          </a:p>
        </p:txBody>
      </p:sp>
      <p:pic>
        <p:nvPicPr>
          <p:cNvPr id="10" name="Picture 9">
            <a:extLst>
              <a:ext uri="{FF2B5EF4-FFF2-40B4-BE49-F238E27FC236}">
                <a16:creationId xmlns:a16="http://schemas.microsoft.com/office/drawing/2014/main" id="{A2CBCC96-7F53-47A8-819C-06BF1F5BC02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068"/>
            <a:ext cx="12192000" cy="975360"/>
          </a:xfrm>
          <a:prstGeom prst="rect">
            <a:avLst/>
          </a:prstGeom>
        </p:spPr>
      </p:pic>
      <p:pic>
        <p:nvPicPr>
          <p:cNvPr id="7" name="Picture 6">
            <a:extLst>
              <a:ext uri="{FF2B5EF4-FFF2-40B4-BE49-F238E27FC236}">
                <a16:creationId xmlns:a16="http://schemas.microsoft.com/office/drawing/2014/main" id="{0F9A7412-C164-4F10-8EE9-1912867E6331}"/>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4867019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tint val="75000"/>
                </a:srgbClr>
              </a:solidFill>
              <a:effectLst/>
              <a:uLnTx/>
              <a:uFillTx/>
              <a:latin typeface="Arial" panose="020B0604020202020204"/>
              <a:ea typeface="+mn-ea"/>
              <a:cs typeface="+mn-cs"/>
            </a:endParaRPr>
          </a:p>
        </p:txBody>
      </p:sp>
      <p:pic>
        <p:nvPicPr>
          <p:cNvPr id="11" name="Picture 10">
            <a:extLst>
              <a:ext uri="{FF2B5EF4-FFF2-40B4-BE49-F238E27FC236}">
                <a16:creationId xmlns:a16="http://schemas.microsoft.com/office/drawing/2014/main" id="{0BD96686-8BEC-434E-9388-D8B9024F75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068"/>
            <a:ext cx="12192000" cy="975360"/>
          </a:xfrm>
          <a:prstGeom prst="rect">
            <a:avLst/>
          </a:prstGeom>
        </p:spPr>
      </p:pic>
      <p:pic>
        <p:nvPicPr>
          <p:cNvPr id="7" name="Picture 6">
            <a:extLst>
              <a:ext uri="{FF2B5EF4-FFF2-40B4-BE49-F238E27FC236}">
                <a16:creationId xmlns:a16="http://schemas.microsoft.com/office/drawing/2014/main" id="{C040F6D3-12E8-4F11-AA7D-44DC8905C051}"/>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8681245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2"/>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tint val="75000"/>
                </a:srgb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12525663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2"/>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tint val="75000"/>
                </a:srgb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8598423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tint val="75000"/>
                </a:srgbClr>
              </a:solidFill>
              <a:effectLst/>
              <a:uLnTx/>
              <a:uFillTx/>
              <a:latin typeface="Arial" panose="020B0604020202020204"/>
              <a:ea typeface="+mn-ea"/>
              <a:cs typeface="+mn-cs"/>
            </a:endParaRPr>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21099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2"/>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169764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tint val="75000"/>
                </a:srgb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2075440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tint val="75000"/>
                </a:srgbClr>
              </a:solidFill>
              <a:effectLst/>
              <a:uLnTx/>
              <a:uFillTx/>
              <a:latin typeface="Arial" panose="020B0604020202020204"/>
              <a:ea typeface="+mn-ea"/>
              <a:cs typeface="+mn-cs"/>
            </a:endParaRPr>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255947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tint val="75000"/>
                </a:srgb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40360096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tint val="75000"/>
                </a:srgb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6125991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tint val="75000"/>
                </a:srgb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20381081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tint val="75000"/>
                </a:srgb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271773592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tint val="75000"/>
                </a:srgb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410465521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8/8/23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46225433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8/8/23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57031871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8/8/23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295612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2"/>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4511412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8/8/23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70285047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8/8/23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83527549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8/8/23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4181028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8/8/23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47602443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8/8/23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4508848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8/8/23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175408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8/8/23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47580847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8/8/23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40644624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10" name="Picture 9">
            <a:extLst>
              <a:ext uri="{FF2B5EF4-FFF2-40B4-BE49-F238E27FC236}">
                <a16:creationId xmlns:a16="http://schemas.microsoft.com/office/drawing/2014/main" id="{A2CBCC96-7F53-47A8-819C-06BF1F5BC02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4068"/>
            <a:ext cx="12192000" cy="975360"/>
          </a:xfrm>
          <a:prstGeom prst="rect">
            <a:avLst/>
          </a:prstGeom>
        </p:spPr>
      </p:pic>
      <p:pic>
        <p:nvPicPr>
          <p:cNvPr id="7" name="Picture 6">
            <a:extLst>
              <a:ext uri="{FF2B5EF4-FFF2-40B4-BE49-F238E27FC236}">
                <a16:creationId xmlns:a16="http://schemas.microsoft.com/office/drawing/2014/main" id="{0F9A7412-C164-4F10-8EE9-1912867E6331}"/>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92480339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11" name="Picture 10">
            <a:extLst>
              <a:ext uri="{FF2B5EF4-FFF2-40B4-BE49-F238E27FC236}">
                <a16:creationId xmlns:a16="http://schemas.microsoft.com/office/drawing/2014/main" id="{0BD96686-8BEC-434E-9388-D8B9024F75EA}"/>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4068"/>
            <a:ext cx="12192000" cy="975360"/>
          </a:xfrm>
          <a:prstGeom prst="rect">
            <a:avLst/>
          </a:prstGeom>
        </p:spPr>
      </p:pic>
      <p:pic>
        <p:nvPicPr>
          <p:cNvPr id="7" name="Picture 6">
            <a:extLst>
              <a:ext uri="{FF2B5EF4-FFF2-40B4-BE49-F238E27FC236}">
                <a16:creationId xmlns:a16="http://schemas.microsoft.com/office/drawing/2014/main" id="{C040F6D3-12E8-4F11-AA7D-44DC8905C051}"/>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711445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368846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2"/>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14190681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2"/>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82845743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5094875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84510840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2324316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1014164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13482884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0581163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68967556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47547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840304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361253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66934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27886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4B5D83E7-F2B7-417F-9348-222F18A74341}"/>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BB350415-BEC8-4DEE-A4A9-D2BC8A643929}"/>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t="30114" b="58948"/>
          <a:stretch/>
        </p:blipFill>
        <p:spPr>
          <a:xfrm>
            <a:off x="0" y="0"/>
            <a:ext cx="12192000" cy="106680"/>
          </a:xfrm>
          <a:prstGeom prst="rect">
            <a:avLst/>
          </a:prstGeom>
        </p:spPr>
      </p:pic>
    </p:spTree>
    <p:extLst>
      <p:ext uri="{BB962C8B-B14F-4D97-AF65-F5344CB8AC3E}">
        <p14:creationId xmlns:p14="http://schemas.microsoft.com/office/powerpoint/2010/main" val="4193216427"/>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 id="2147483781"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3"/>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4B5D83E7-F2B7-417F-9348-222F18A74341}"/>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BB350415-BEC8-4DEE-A4A9-D2BC8A643929}"/>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t="30114" b="58948"/>
          <a:stretch/>
        </p:blipFill>
        <p:spPr>
          <a:xfrm>
            <a:off x="0" y="0"/>
            <a:ext cx="12192000" cy="106680"/>
          </a:xfrm>
          <a:prstGeom prst="rect">
            <a:avLst/>
          </a:prstGeom>
        </p:spPr>
      </p:pic>
    </p:spTree>
    <p:extLst>
      <p:ext uri="{BB962C8B-B14F-4D97-AF65-F5344CB8AC3E}">
        <p14:creationId xmlns:p14="http://schemas.microsoft.com/office/powerpoint/2010/main" val="498101577"/>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Lst>
  <p:hf sldNum="0" hdr="0" dt="0"/>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3"/>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tint val="75000"/>
                </a:srgbClr>
              </a:solidFill>
              <a:effectLst/>
              <a:uLnTx/>
              <a:uFillTx/>
              <a:latin typeface="Arial" panose="020B0604020202020204"/>
              <a:ea typeface="+mn-ea"/>
              <a:cs typeface="+mn-cs"/>
            </a:endParaRPr>
          </a:p>
        </p:txBody>
      </p:sp>
      <p:sp>
        <p:nvSpPr>
          <p:cNvPr id="6" name="Rectangle 5">
            <a:extLst>
              <a:ext uri="{FF2B5EF4-FFF2-40B4-BE49-F238E27FC236}">
                <a16:creationId xmlns:a16="http://schemas.microsoft.com/office/drawing/2014/main" id="{4B5D83E7-F2B7-417F-9348-222F18A74341}"/>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pic>
        <p:nvPicPr>
          <p:cNvPr id="7" name="Picture 6">
            <a:extLst>
              <a:ext uri="{FF2B5EF4-FFF2-40B4-BE49-F238E27FC236}">
                <a16:creationId xmlns:a16="http://schemas.microsoft.com/office/drawing/2014/main" id="{BB350415-BEC8-4DEE-A4A9-D2BC8A643929}"/>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t="30114" b="58948"/>
          <a:stretch/>
        </p:blipFill>
        <p:spPr>
          <a:xfrm>
            <a:off x="0" y="0"/>
            <a:ext cx="12192000" cy="106680"/>
          </a:xfrm>
          <a:prstGeom prst="rect">
            <a:avLst/>
          </a:prstGeom>
        </p:spPr>
      </p:pic>
    </p:spTree>
    <p:extLst>
      <p:ext uri="{BB962C8B-B14F-4D97-AF65-F5344CB8AC3E}">
        <p14:creationId xmlns:p14="http://schemas.microsoft.com/office/powerpoint/2010/main" val="3399752124"/>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Lst>
  <p:hf sldNum="0" hdr="0" dt="0"/>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3"/>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8/8/23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2007637902"/>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4B5D83E7-F2B7-417F-9348-222F18A74341}"/>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BB350415-BEC8-4DEE-A4A9-D2BC8A643929}"/>
              </a:ext>
            </a:extLst>
          </p:cNvPr>
          <p:cNvPicPr>
            <a:picLocks noChangeAspect="1"/>
          </p:cNvPicPr>
          <p:nvPr userDrawn="1"/>
        </p:nvPicPr>
        <p:blipFill rotWithShape="1">
          <a:blip r:embed="rId14" cstate="screen">
            <a:extLst>
              <a:ext uri="{28A0092B-C50C-407E-A947-70E740481C1C}">
                <a14:useLocalDpi xmlns:a14="http://schemas.microsoft.com/office/drawing/2010/main"/>
              </a:ext>
            </a:extLst>
          </a:blip>
          <a:srcRect/>
          <a:stretch/>
        </p:blipFill>
        <p:spPr>
          <a:xfrm>
            <a:off x="0" y="0"/>
            <a:ext cx="12192000" cy="106680"/>
          </a:xfrm>
          <a:prstGeom prst="rect">
            <a:avLst/>
          </a:prstGeom>
        </p:spPr>
      </p:pic>
    </p:spTree>
    <p:extLst>
      <p:ext uri="{BB962C8B-B14F-4D97-AF65-F5344CB8AC3E}">
        <p14:creationId xmlns:p14="http://schemas.microsoft.com/office/powerpoint/2010/main" val="3598483467"/>
      </p:ext>
    </p:extLst>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 id="214748383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3"/>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www.mededonthego.com/Video/program/918" TargetMode="External"/><Relationship Id="rId7" Type="http://schemas.openxmlformats.org/officeDocument/2006/relationships/image" Target="../media/image6.svg"/><Relationship Id="rId2" Type="http://schemas.openxmlformats.org/officeDocument/2006/relationships/notesSlide" Target="../notesSlides/notesSlide1.xml"/><Relationship Id="rId1" Type="http://schemas.openxmlformats.org/officeDocument/2006/relationships/slideLayout" Target="../slideLayouts/slideLayout43.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hyperlink" Target="mailto:support@MedEdOTG.com" TargetMode="External"/><Relationship Id="rId10" Type="http://schemas.openxmlformats.org/officeDocument/2006/relationships/image" Target="../media/image9.png"/><Relationship Id="rId4" Type="http://schemas.openxmlformats.org/officeDocument/2006/relationships/hyperlink" Target="http://www.mededonthego.com/" TargetMode="External"/><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1.png"/><Relationship Id="rId7" Type="http://schemas.openxmlformats.org/officeDocument/2006/relationships/hyperlink" Target="http://www.mededonthego.com/" TargetMode="External"/><Relationship Id="rId2" Type="http://schemas.openxmlformats.org/officeDocument/2006/relationships/notesSlide" Target="../notesSlides/notesSlide3.xml"/><Relationship Id="rId1" Type="http://schemas.openxmlformats.org/officeDocument/2006/relationships/slideLayout" Target="../slideLayouts/slideLayout43.xml"/><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6.svg"/><Relationship Id="rId4" Type="http://schemas.openxmlformats.org/officeDocument/2006/relationships/image" Target="../media/image12.svg"/><Relationship Id="rId9"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1A3A8-5D53-7FBA-587E-B7EA414B2383}"/>
              </a:ext>
            </a:extLst>
          </p:cNvPr>
          <p:cNvSpPr>
            <a:spLocks noGrp="1"/>
          </p:cNvSpPr>
          <p:nvPr>
            <p:ph type="title"/>
          </p:nvPr>
        </p:nvSpPr>
        <p:spPr>
          <a:xfrm>
            <a:off x="609601" y="1709738"/>
            <a:ext cx="10515600" cy="2852737"/>
          </a:xfrm>
        </p:spPr>
        <p:txBody>
          <a:bodyPr>
            <a:noAutofit/>
          </a:bodyPr>
          <a:lstStyle/>
          <a:p>
            <a:r>
              <a:rPr lang="en-US" dirty="0"/>
              <a:t>What Future Studies Are Out There on the Meaningfulness of Reversal in ICH?</a:t>
            </a:r>
          </a:p>
        </p:txBody>
      </p:sp>
      <p:sp>
        <p:nvSpPr>
          <p:cNvPr id="3" name="Subtitle 2">
            <a:extLst>
              <a:ext uri="{FF2B5EF4-FFF2-40B4-BE49-F238E27FC236}">
                <a16:creationId xmlns:a16="http://schemas.microsoft.com/office/drawing/2014/main" id="{934CE087-8DE5-E7B2-D087-69E2E573CBB5}"/>
              </a:ext>
            </a:extLst>
          </p:cNvPr>
          <p:cNvSpPr>
            <a:spLocks noGrp="1"/>
          </p:cNvSpPr>
          <p:nvPr>
            <p:ph type="body" idx="1"/>
          </p:nvPr>
        </p:nvSpPr>
        <p:spPr>
          <a:xfrm>
            <a:off x="609601" y="4589463"/>
            <a:ext cx="10515600" cy="1766887"/>
          </a:xfrm>
        </p:spPr>
        <p:txBody>
          <a:bodyPr>
            <a:normAutofit/>
          </a:bodyPr>
          <a:lstStyle/>
          <a:p>
            <a:r>
              <a:rPr lang="en-US" b="1" dirty="0">
                <a:solidFill>
                  <a:schemeClr val="accent1"/>
                </a:solidFill>
              </a:rPr>
              <a:t>Craig I. Coleman, PharmD, FASHP, FACC </a:t>
            </a:r>
            <a:br>
              <a:rPr lang="en-US" b="1" dirty="0">
                <a:solidFill>
                  <a:schemeClr val="accent1"/>
                </a:solidFill>
              </a:rPr>
            </a:br>
            <a:r>
              <a:rPr lang="en-US" dirty="0"/>
              <a:t>Professor of Pharmacy Practice</a:t>
            </a:r>
            <a:br>
              <a:rPr lang="en-US" dirty="0"/>
            </a:br>
            <a:r>
              <a:rPr lang="en-US" dirty="0"/>
              <a:t>School of Pharmacy</a:t>
            </a:r>
            <a:br>
              <a:rPr lang="en-US" dirty="0"/>
            </a:br>
            <a:r>
              <a:rPr lang="en-US" dirty="0"/>
              <a:t>University of Connecticut</a:t>
            </a:r>
            <a:br>
              <a:rPr lang="en-US" dirty="0"/>
            </a:br>
            <a:r>
              <a:rPr lang="en-US" dirty="0"/>
              <a:t>Hartford Hospital </a:t>
            </a:r>
            <a:br>
              <a:rPr lang="en-US" dirty="0"/>
            </a:br>
            <a:r>
              <a:rPr lang="en-US" dirty="0"/>
              <a:t>Hartford, CT</a:t>
            </a:r>
          </a:p>
        </p:txBody>
      </p:sp>
    </p:spTree>
    <p:extLst>
      <p:ext uri="{BB962C8B-B14F-4D97-AF65-F5344CB8AC3E}">
        <p14:creationId xmlns:p14="http://schemas.microsoft.com/office/powerpoint/2010/main" val="636601882"/>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31239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3"/>
              </a:rPr>
              <a:t>Keeping It Real: Reversing Effects of Anticoagulation in the Modern Era with Real World Data</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Evaluate recent practice-changing data that can be applied to practice in the presence of a life-threatening bleed in the presence of anticoagulation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Apply the latest evidence-based approaches to maximize management prognostic outcomes for life-threatening bleeds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174F7884-7700-A4A8-6364-B673D5BEF7B1}"/>
              </a:ext>
            </a:extLst>
          </p:cNvPr>
          <p:cNvSpPr>
            <a:spLocks noGrp="1"/>
          </p:cNvSpPr>
          <p:nvPr>
            <p:ph type="title"/>
          </p:nvPr>
        </p:nvSpPr>
        <p:spPr>
          <a:xfrm>
            <a:off x="609600" y="199505"/>
            <a:ext cx="10744200" cy="1185577"/>
          </a:xfrm>
        </p:spPr>
        <p:txBody>
          <a:bodyPr>
            <a:normAutofit/>
          </a:bodyPr>
          <a:lstStyle/>
          <a:p>
            <a:r>
              <a:rPr lang="en-US"/>
              <a:t>Trial of Andexanet Alfa in ICH Patients Receiving an Oral FXa Inhibitor (ANNEXA-I)</a:t>
            </a:r>
          </a:p>
        </p:txBody>
      </p:sp>
      <p:sp>
        <p:nvSpPr>
          <p:cNvPr id="13" name="Content Placeholder 2">
            <a:extLst>
              <a:ext uri="{FF2B5EF4-FFF2-40B4-BE49-F238E27FC236}">
                <a16:creationId xmlns:a16="http://schemas.microsoft.com/office/drawing/2014/main" id="{63C5B34E-4072-861D-2CC4-952560FFD69D}"/>
              </a:ext>
            </a:extLst>
          </p:cNvPr>
          <p:cNvSpPr>
            <a:spLocks noGrp="1"/>
          </p:cNvSpPr>
          <p:nvPr>
            <p:ph sz="half" idx="1"/>
          </p:nvPr>
        </p:nvSpPr>
        <p:spPr>
          <a:xfrm>
            <a:off x="609600" y="1496291"/>
            <a:ext cx="5181600" cy="4680672"/>
          </a:xfrm>
        </p:spPr>
        <p:txBody>
          <a:bodyPr>
            <a:normAutofit fontScale="92500" lnSpcReduction="10000"/>
          </a:bodyPr>
          <a:lstStyle/>
          <a:p>
            <a:pPr>
              <a:lnSpc>
                <a:spcPct val="110000"/>
              </a:lnSpc>
            </a:pPr>
            <a:r>
              <a:rPr lang="en-US" sz="2000" dirty="0"/>
              <a:t>This is a randomized, multicenter clinical trial designed to determine the efficacy and safety of </a:t>
            </a:r>
            <a:r>
              <a:rPr lang="en-US" sz="2000" b="1" dirty="0" err="1">
                <a:solidFill>
                  <a:schemeClr val="accent1"/>
                </a:solidFill>
              </a:rPr>
              <a:t>andexanet</a:t>
            </a:r>
            <a:r>
              <a:rPr lang="en-US" sz="2000" b="1" dirty="0">
                <a:solidFill>
                  <a:schemeClr val="accent1"/>
                </a:solidFill>
              </a:rPr>
              <a:t> alfa compared to “usual care” </a:t>
            </a:r>
            <a:r>
              <a:rPr lang="en-US" sz="2000" dirty="0"/>
              <a:t>in patients presenting with acute </a:t>
            </a:r>
            <a:r>
              <a:rPr lang="en-US" sz="2000" b="1" dirty="0">
                <a:solidFill>
                  <a:schemeClr val="accent1"/>
                </a:solidFill>
              </a:rPr>
              <a:t>intracerebral bleeding episode</a:t>
            </a:r>
            <a:r>
              <a:rPr lang="en-US" sz="2000" dirty="0"/>
              <a:t>, defined as an estimated blood volume ≥ 0.5 to ≤ 60 mL within 6 hours of symptom onset to baseline scan and within 15 hours of taking an oral factor </a:t>
            </a:r>
            <a:r>
              <a:rPr lang="en-US" sz="2000" dirty="0" err="1"/>
              <a:t>Xa</a:t>
            </a:r>
            <a:r>
              <a:rPr lang="en-US" sz="2000" dirty="0"/>
              <a:t> inhibitor unless local anti-</a:t>
            </a:r>
            <a:r>
              <a:rPr lang="en-US" sz="2000" dirty="0" err="1"/>
              <a:t>Fxa</a:t>
            </a:r>
            <a:r>
              <a:rPr lang="en-US" sz="2000" dirty="0"/>
              <a:t> activity &gt;100ng/mL (apixaban, rivaroxaban, </a:t>
            </a:r>
            <a:r>
              <a:rPr lang="en-US" sz="2000" dirty="0" err="1"/>
              <a:t>edoxaban</a:t>
            </a:r>
            <a:r>
              <a:rPr lang="en-US" sz="2000" dirty="0"/>
              <a:t>) or &gt;0.5 IU/mL (enoxaparin) </a:t>
            </a:r>
          </a:p>
          <a:p>
            <a:pPr>
              <a:lnSpc>
                <a:spcPct val="110000"/>
              </a:lnSpc>
            </a:pPr>
            <a:r>
              <a:rPr lang="en-US" sz="2000" dirty="0"/>
              <a:t>The study will use a prospective, </a:t>
            </a:r>
            <a:r>
              <a:rPr lang="en-US" sz="2000" b="1" dirty="0">
                <a:solidFill>
                  <a:schemeClr val="accent1"/>
                </a:solidFill>
              </a:rPr>
              <a:t>randomized</a:t>
            </a:r>
            <a:r>
              <a:rPr lang="en-US" sz="2000" dirty="0"/>
              <a:t>, open label (PROBE) design</a:t>
            </a:r>
          </a:p>
        </p:txBody>
      </p:sp>
      <p:sp>
        <p:nvSpPr>
          <p:cNvPr id="14" name="Content Placeholder 4">
            <a:extLst>
              <a:ext uri="{FF2B5EF4-FFF2-40B4-BE49-F238E27FC236}">
                <a16:creationId xmlns:a16="http://schemas.microsoft.com/office/drawing/2014/main" id="{F8DE41E9-289D-773C-2F23-C2C9D520AEAC}"/>
              </a:ext>
            </a:extLst>
          </p:cNvPr>
          <p:cNvSpPr>
            <a:spLocks noGrp="1"/>
          </p:cNvSpPr>
          <p:nvPr>
            <p:ph sz="half" idx="2"/>
          </p:nvPr>
        </p:nvSpPr>
        <p:spPr>
          <a:xfrm>
            <a:off x="5943600" y="1496291"/>
            <a:ext cx="5410200" cy="4680672"/>
          </a:xfrm>
        </p:spPr>
        <p:txBody>
          <a:bodyPr>
            <a:normAutofit fontScale="92500" lnSpcReduction="10000"/>
          </a:bodyPr>
          <a:lstStyle/>
          <a:p>
            <a:pPr>
              <a:lnSpc>
                <a:spcPct val="110000"/>
              </a:lnSpc>
            </a:pPr>
            <a:r>
              <a:rPr lang="en-US" sz="2000" dirty="0"/>
              <a:t>The primary efficacy outcome will be </a:t>
            </a:r>
            <a:r>
              <a:rPr lang="en-US" sz="2000" b="1" dirty="0">
                <a:solidFill>
                  <a:schemeClr val="accent1"/>
                </a:solidFill>
              </a:rPr>
              <a:t>adjudicated “effective hemostasis” </a:t>
            </a:r>
            <a:r>
              <a:rPr lang="en-US" sz="2000" dirty="0"/>
              <a:t>defined as change from baseline NIHSS of +6 or less at the 12-hour timepoint </a:t>
            </a:r>
            <a:r>
              <a:rPr lang="en-US" sz="2000" b="1" u="sng" dirty="0"/>
              <a:t>AND</a:t>
            </a:r>
            <a:r>
              <a:rPr lang="en-US" sz="2000" dirty="0"/>
              <a:t> ≤35% increase in hematoma volume compared to baseline on a repeat CT or MRI scan at 12 hours </a:t>
            </a:r>
            <a:r>
              <a:rPr lang="en-US" sz="2000" b="1" u="sng" dirty="0"/>
              <a:t>AND</a:t>
            </a:r>
            <a:r>
              <a:rPr lang="en-US" sz="2000" dirty="0"/>
              <a:t> no rescue therapies administered between 3 hours and 12 hours after randomization</a:t>
            </a:r>
          </a:p>
          <a:p>
            <a:pPr>
              <a:lnSpc>
                <a:spcPct val="110000"/>
              </a:lnSpc>
            </a:pPr>
            <a:r>
              <a:rPr lang="en-US" sz="2000" dirty="0"/>
              <a:t>Estimated enrollment: </a:t>
            </a:r>
            <a:r>
              <a:rPr lang="en-US" sz="2000" b="1" dirty="0">
                <a:solidFill>
                  <a:schemeClr val="accent1"/>
                </a:solidFill>
              </a:rPr>
              <a:t>900 participants</a:t>
            </a:r>
          </a:p>
          <a:p>
            <a:pPr>
              <a:lnSpc>
                <a:spcPct val="110000"/>
              </a:lnSpc>
            </a:pPr>
            <a:r>
              <a:rPr lang="en-US" sz="2000" dirty="0"/>
              <a:t>Estimated study completion date: </a:t>
            </a:r>
            <a:r>
              <a:rPr lang="en-US" sz="2000" b="1" dirty="0">
                <a:solidFill>
                  <a:schemeClr val="accent1"/>
                </a:solidFill>
              </a:rPr>
              <a:t>“Stopped early after achieving pre-specified criteria on hemostatic efficacy versus usual care”</a:t>
            </a:r>
          </a:p>
          <a:p>
            <a:pPr lvl="1">
              <a:lnSpc>
                <a:spcPct val="110000"/>
              </a:lnSpc>
            </a:pPr>
            <a:r>
              <a:rPr lang="en-US" sz="1600" b="1" dirty="0">
                <a:solidFill>
                  <a:srgbClr val="FF0000"/>
                </a:solidFill>
              </a:rPr>
              <a:t>A 10% absolute difference in the rate of hemostatic efficacy with andexanet alfa versus usual medical therapy</a:t>
            </a:r>
          </a:p>
          <a:p>
            <a:endParaRPr lang="en-US" sz="2000" dirty="0"/>
          </a:p>
        </p:txBody>
      </p:sp>
      <p:sp>
        <p:nvSpPr>
          <p:cNvPr id="2" name="Footer Placeholder 1">
            <a:extLst>
              <a:ext uri="{FF2B5EF4-FFF2-40B4-BE49-F238E27FC236}">
                <a16:creationId xmlns:a16="http://schemas.microsoft.com/office/drawing/2014/main" id="{72F54E2F-90FA-602E-CC20-87D5EA0DBDA6}"/>
              </a:ext>
            </a:extLst>
          </p:cNvPr>
          <p:cNvSpPr>
            <a:spLocks noGrp="1"/>
          </p:cNvSpPr>
          <p:nvPr>
            <p:ph type="ftr" sz="quarter" idx="3"/>
          </p:nvPr>
        </p:nvSpPr>
        <p:spPr/>
        <p:txBody>
          <a:bodyPr/>
          <a:lstStyle/>
          <a:p>
            <a:r>
              <a:rPr lang="en-US" dirty="0"/>
              <a:t>CT, computed tomography; </a:t>
            </a:r>
            <a:r>
              <a:rPr lang="en-US" dirty="0" err="1"/>
              <a:t>FXa</a:t>
            </a:r>
            <a:r>
              <a:rPr lang="en-US" dirty="0"/>
              <a:t>, factor </a:t>
            </a:r>
            <a:r>
              <a:rPr lang="en-US" dirty="0" err="1"/>
              <a:t>Xa</a:t>
            </a:r>
            <a:r>
              <a:rPr lang="en-US" dirty="0"/>
              <a:t>; MRI, magnetic resonance imaging; NIHSS, National Institutes of Health Stroke Scale. 
Alexion. </a:t>
            </a:r>
            <a:r>
              <a:rPr lang="en-US" dirty="0" err="1"/>
              <a:t>ClinicalTrials.gov</a:t>
            </a:r>
            <a:r>
              <a:rPr lang="en-US" dirty="0"/>
              <a:t> Identifier: NCT03661528. Updated June 27, 2023; AstraZeneca. June 5, 2023. https://</a:t>
            </a:r>
            <a:r>
              <a:rPr lang="en-US" dirty="0" err="1"/>
              <a:t>www.astrazeneca.com</a:t>
            </a:r>
            <a:r>
              <a:rPr lang="en-US" dirty="0"/>
              <a:t>/media-</a:t>
            </a:r>
            <a:r>
              <a:rPr lang="en-US" dirty="0" err="1"/>
              <a:t>centre</a:t>
            </a:r>
            <a:r>
              <a:rPr lang="en-US" dirty="0"/>
              <a:t>/press-releases/2023/andexxa-phase-iv-trial-stopped-early-after-achieving-pre-specified-criteria-on-haemostatic-efficacy-versus-usual-care.html.</a:t>
            </a:r>
          </a:p>
        </p:txBody>
      </p:sp>
    </p:spTree>
    <p:extLst>
      <p:ext uri="{BB962C8B-B14F-4D97-AF65-F5344CB8AC3E}">
        <p14:creationId xmlns:p14="http://schemas.microsoft.com/office/powerpoint/2010/main" val="3819447653"/>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88334BE-99F0-4D7C-AC04-27CD16521E74}"/>
              </a:ext>
            </a:extLst>
          </p:cNvPr>
          <p:cNvSpPr>
            <a:spLocks noGrp="1"/>
          </p:cNvSpPr>
          <p:nvPr>
            <p:ph type="title"/>
          </p:nvPr>
        </p:nvSpPr>
        <p:spPr/>
        <p:txBody>
          <a:bodyPr>
            <a:normAutofit/>
          </a:bodyPr>
          <a:lstStyle/>
          <a:p>
            <a:r>
              <a:rPr lang="en-US" dirty="0">
                <a:solidFill>
                  <a:schemeClr val="tx1">
                    <a:lumMod val="75000"/>
                    <a:lumOff val="25000"/>
                  </a:schemeClr>
                </a:solidFill>
              </a:rPr>
              <a:t>Andexanet Alfa: Non-Interventional Study in Stroke Units in Germany (DE) (ASTRO-DE</a:t>
            </a:r>
            <a:r>
              <a:rPr lang="en-US" dirty="0"/>
              <a:t>)</a:t>
            </a:r>
          </a:p>
        </p:txBody>
      </p:sp>
      <p:sp>
        <p:nvSpPr>
          <p:cNvPr id="6" name="Content Placeholder 5">
            <a:extLst>
              <a:ext uri="{FF2B5EF4-FFF2-40B4-BE49-F238E27FC236}">
                <a16:creationId xmlns:a16="http://schemas.microsoft.com/office/drawing/2014/main" id="{26D39F6E-710F-4E6C-8C73-495C72B51896}"/>
              </a:ext>
            </a:extLst>
          </p:cNvPr>
          <p:cNvSpPr>
            <a:spLocks noGrp="1"/>
          </p:cNvSpPr>
          <p:nvPr>
            <p:ph sz="half" idx="1"/>
          </p:nvPr>
        </p:nvSpPr>
        <p:spPr/>
        <p:txBody>
          <a:bodyPr>
            <a:normAutofit lnSpcReduction="10000"/>
          </a:bodyPr>
          <a:lstStyle/>
          <a:p>
            <a:pPr>
              <a:lnSpc>
                <a:spcPct val="120000"/>
              </a:lnSpc>
            </a:pPr>
            <a:r>
              <a:rPr lang="en-US" sz="1800" dirty="0"/>
              <a:t>The multicenter, </a:t>
            </a:r>
            <a:r>
              <a:rPr lang="en-US" sz="1800" b="1" dirty="0">
                <a:solidFill>
                  <a:schemeClr val="accent1"/>
                </a:solidFill>
              </a:rPr>
              <a:t>prospective</a:t>
            </a:r>
            <a:r>
              <a:rPr lang="en-US" sz="1800" dirty="0"/>
              <a:t>, </a:t>
            </a:r>
            <a:r>
              <a:rPr lang="en-US" sz="1800" b="1" dirty="0">
                <a:solidFill>
                  <a:schemeClr val="accent1"/>
                </a:solidFill>
              </a:rPr>
              <a:t>observational</a:t>
            </a:r>
            <a:r>
              <a:rPr lang="en-US" sz="1800" dirty="0"/>
              <a:t>, </a:t>
            </a:r>
            <a:r>
              <a:rPr lang="en-US" sz="1800" b="1" dirty="0"/>
              <a:t>non-interventional</a:t>
            </a:r>
            <a:r>
              <a:rPr lang="en-US" sz="1800" dirty="0"/>
              <a:t> study conducted in German stroke units</a:t>
            </a:r>
          </a:p>
          <a:p>
            <a:pPr>
              <a:lnSpc>
                <a:spcPct val="120000"/>
              </a:lnSpc>
            </a:pPr>
            <a:r>
              <a:rPr lang="en-US" sz="1800" dirty="0"/>
              <a:t>The aim of the study is to analyze under routine conditions whether the volume increase of </a:t>
            </a:r>
            <a:r>
              <a:rPr lang="en-US" sz="1800" b="1" dirty="0"/>
              <a:t>intracranial hemorrhage (ICH) </a:t>
            </a:r>
            <a:r>
              <a:rPr lang="en-US" sz="1800" dirty="0"/>
              <a:t>under treatment with rivaroxaban and apixaban can be reduced with the antidote </a:t>
            </a:r>
            <a:r>
              <a:rPr lang="en-US" sz="1800" b="1" dirty="0" err="1"/>
              <a:t>andexanet</a:t>
            </a:r>
            <a:r>
              <a:rPr lang="en-US" sz="1800" b="1" dirty="0"/>
              <a:t> alfa</a:t>
            </a:r>
          </a:p>
          <a:p>
            <a:pPr>
              <a:lnSpc>
                <a:spcPct val="120000"/>
              </a:lnSpc>
            </a:pPr>
            <a:r>
              <a:rPr lang="en-US" sz="1800" dirty="0"/>
              <a:t>The main objective is defined as the </a:t>
            </a:r>
            <a:r>
              <a:rPr lang="en-US" sz="1800" b="1" dirty="0">
                <a:solidFill>
                  <a:schemeClr val="accent1"/>
                </a:solidFill>
              </a:rPr>
              <a:t>change in size or volume of hematoma</a:t>
            </a:r>
            <a:r>
              <a:rPr lang="en-US" sz="1800" dirty="0"/>
              <a:t> by computed tomography (CT) or magnetic resonance imaging (MRI) between 12 and 72 hours after initial CT or MRI</a:t>
            </a:r>
          </a:p>
        </p:txBody>
      </p:sp>
      <p:sp>
        <p:nvSpPr>
          <p:cNvPr id="8" name="Content Placeholder 7">
            <a:extLst>
              <a:ext uri="{FF2B5EF4-FFF2-40B4-BE49-F238E27FC236}">
                <a16:creationId xmlns:a16="http://schemas.microsoft.com/office/drawing/2014/main" id="{52AAC997-C22A-3576-7D7A-59D2A4E4B3B2}"/>
              </a:ext>
            </a:extLst>
          </p:cNvPr>
          <p:cNvSpPr>
            <a:spLocks noGrp="1"/>
          </p:cNvSpPr>
          <p:nvPr>
            <p:ph sz="half" idx="2"/>
          </p:nvPr>
        </p:nvSpPr>
        <p:spPr>
          <a:xfrm>
            <a:off x="5943600" y="1496291"/>
            <a:ext cx="5410200" cy="4680672"/>
          </a:xfrm>
        </p:spPr>
        <p:txBody>
          <a:bodyPr>
            <a:normAutofit lnSpcReduction="10000"/>
          </a:bodyPr>
          <a:lstStyle/>
          <a:p>
            <a:pPr>
              <a:lnSpc>
                <a:spcPct val="120000"/>
              </a:lnSpc>
            </a:pPr>
            <a:r>
              <a:rPr lang="en-US" sz="1800" dirty="0"/>
              <a:t>Key secondary objectives:</a:t>
            </a:r>
          </a:p>
          <a:p>
            <a:pPr lvl="1">
              <a:lnSpc>
                <a:spcPct val="120000"/>
              </a:lnSpc>
              <a:spcBef>
                <a:spcPts val="1000"/>
              </a:spcBef>
            </a:pPr>
            <a:r>
              <a:rPr lang="en-US" sz="1600" dirty="0"/>
              <a:t>Functional status according to </a:t>
            </a:r>
            <a:r>
              <a:rPr lang="en-US" sz="1600" b="1" dirty="0">
                <a:solidFill>
                  <a:schemeClr val="accent1"/>
                </a:solidFill>
              </a:rPr>
              <a:t>modified Rankin Scale (</a:t>
            </a:r>
            <a:r>
              <a:rPr lang="en-US" sz="1600" b="1" dirty="0" err="1">
                <a:solidFill>
                  <a:schemeClr val="accent1"/>
                </a:solidFill>
              </a:rPr>
              <a:t>mRS</a:t>
            </a:r>
            <a:r>
              <a:rPr lang="en-US" sz="1600" b="1" dirty="0">
                <a:solidFill>
                  <a:schemeClr val="accent1"/>
                </a:solidFill>
              </a:rPr>
              <a:t>) at discharge, after 30 days and 90 days</a:t>
            </a:r>
          </a:p>
          <a:p>
            <a:pPr lvl="1">
              <a:lnSpc>
                <a:spcPct val="120000"/>
              </a:lnSpc>
              <a:spcBef>
                <a:spcPts val="1000"/>
              </a:spcBef>
            </a:pPr>
            <a:r>
              <a:rPr lang="en-US" sz="1600" dirty="0"/>
              <a:t>Changes in stroke severity per the National Institutes of Health Stroke Scale (NIHSS) at 72 hours after admission</a:t>
            </a:r>
          </a:p>
          <a:p>
            <a:pPr lvl="1">
              <a:lnSpc>
                <a:spcPct val="120000"/>
              </a:lnSpc>
              <a:spcBef>
                <a:spcPts val="1000"/>
              </a:spcBef>
            </a:pPr>
            <a:r>
              <a:rPr lang="en-US" sz="1600" dirty="0"/>
              <a:t>Mortality rates after 7, 30 and 90 days and during hospital stay</a:t>
            </a:r>
          </a:p>
          <a:p>
            <a:pPr>
              <a:lnSpc>
                <a:spcPct val="120000"/>
              </a:lnSpc>
            </a:pPr>
            <a:r>
              <a:rPr lang="en-US" sz="1800" dirty="0"/>
              <a:t>Estimated enrollment: </a:t>
            </a:r>
            <a:r>
              <a:rPr lang="en-US" sz="1800" b="1" dirty="0">
                <a:solidFill>
                  <a:schemeClr val="accent1"/>
                </a:solidFill>
              </a:rPr>
              <a:t>140 participants</a:t>
            </a:r>
          </a:p>
          <a:p>
            <a:pPr>
              <a:lnSpc>
                <a:spcPct val="120000"/>
              </a:lnSpc>
            </a:pPr>
            <a:r>
              <a:rPr lang="en-US" sz="1800" dirty="0"/>
              <a:t>Estimated study completion date: December 2024</a:t>
            </a:r>
          </a:p>
          <a:p>
            <a:endParaRPr lang="en-US" dirty="0"/>
          </a:p>
        </p:txBody>
      </p:sp>
      <p:sp>
        <p:nvSpPr>
          <p:cNvPr id="3" name="Footer Placeholder 2">
            <a:extLst>
              <a:ext uri="{FF2B5EF4-FFF2-40B4-BE49-F238E27FC236}">
                <a16:creationId xmlns:a16="http://schemas.microsoft.com/office/drawing/2014/main" id="{43EDA6A6-804A-4BDA-98EF-EB639EB52155}"/>
              </a:ext>
            </a:extLst>
          </p:cNvPr>
          <p:cNvSpPr>
            <a:spLocks noGrp="1"/>
          </p:cNvSpPr>
          <p:nvPr>
            <p:ph type="ftr" sz="quarter" idx="3"/>
          </p:nvPr>
        </p:nvSpPr>
        <p:spPr/>
        <p:txBody>
          <a:bodyPr/>
          <a:lstStyle/>
          <a:p>
            <a:r>
              <a:rPr lang="en-US" dirty="0"/>
              <a:t>ICH, intracranial hemorrhage; </a:t>
            </a:r>
            <a:r>
              <a:rPr lang="en-US" dirty="0" err="1"/>
              <a:t>mRS</a:t>
            </a:r>
            <a:r>
              <a:rPr lang="en-US" dirty="0"/>
              <a:t>, modified Rankin Scale.
University Hospital, Essen. </a:t>
            </a:r>
            <a:r>
              <a:rPr lang="en-US" dirty="0" err="1"/>
              <a:t>ClinicalTrials.gov</a:t>
            </a:r>
            <a:r>
              <a:rPr lang="en-US" dirty="0"/>
              <a:t> Identifier: NCT05127941. Updated May 18, 2022.  </a:t>
            </a:r>
          </a:p>
        </p:txBody>
      </p:sp>
    </p:spTree>
    <p:extLst>
      <p:ext uri="{BB962C8B-B14F-4D97-AF65-F5344CB8AC3E}">
        <p14:creationId xmlns:p14="http://schemas.microsoft.com/office/powerpoint/2010/main" val="1142092481"/>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60896-8B89-4317-B065-20B6D6E01333}"/>
              </a:ext>
            </a:extLst>
          </p:cNvPr>
          <p:cNvSpPr>
            <a:spLocks noGrp="1"/>
          </p:cNvSpPr>
          <p:nvPr>
            <p:ph type="title"/>
          </p:nvPr>
        </p:nvSpPr>
        <p:spPr/>
        <p:txBody>
          <a:bodyPr>
            <a:normAutofit/>
          </a:bodyPr>
          <a:lstStyle/>
          <a:p>
            <a:r>
              <a:rPr lang="en-US"/>
              <a:t>Study of OCTAPLEX in Patients with Acute Major Bleeding on DOAC Therapy with Factor Xa Inhibitor</a:t>
            </a:r>
          </a:p>
        </p:txBody>
      </p:sp>
      <p:sp>
        <p:nvSpPr>
          <p:cNvPr id="12" name="Content Placeholder 2">
            <a:extLst>
              <a:ext uri="{FF2B5EF4-FFF2-40B4-BE49-F238E27FC236}">
                <a16:creationId xmlns:a16="http://schemas.microsoft.com/office/drawing/2014/main" id="{3535A7EC-BD97-4AEB-A53F-68FC59D2A931}"/>
              </a:ext>
            </a:extLst>
          </p:cNvPr>
          <p:cNvSpPr txBox="1">
            <a:spLocks/>
          </p:cNvSpPr>
          <p:nvPr/>
        </p:nvSpPr>
        <p:spPr>
          <a:xfrm>
            <a:off x="609600" y="1496291"/>
            <a:ext cx="6694842" cy="4680672"/>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3"/>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en-US" sz="1600" dirty="0"/>
              <a:t>This is a multicenter, prospective, randomized, double-blinded, group-sequential, parallel-group, phase 3 study to demonstrate the hemostatic efficacy and safety of 4-factor prothrombin complex concentrate, OCTAPLEX, in patients with </a:t>
            </a:r>
            <a:r>
              <a:rPr lang="en-US" sz="1600" b="1" dirty="0">
                <a:solidFill>
                  <a:schemeClr val="accent1"/>
                </a:solidFill>
              </a:rPr>
              <a:t>acute major bleeding </a:t>
            </a:r>
            <a:r>
              <a:rPr lang="en-US" sz="1600" dirty="0"/>
              <a:t>on direct oral anticoagulant (DOAC) therapy with factor </a:t>
            </a:r>
            <a:r>
              <a:rPr lang="en-US" sz="1600" dirty="0" err="1"/>
              <a:t>Xa</a:t>
            </a:r>
            <a:r>
              <a:rPr lang="en-US" sz="1600" dirty="0"/>
              <a:t> inhibitor</a:t>
            </a:r>
          </a:p>
          <a:p>
            <a:pPr>
              <a:lnSpc>
                <a:spcPct val="120000"/>
              </a:lnSpc>
            </a:pPr>
            <a:r>
              <a:rPr lang="en-US" sz="1600" dirty="0"/>
              <a:t>Patients will be </a:t>
            </a:r>
            <a:r>
              <a:rPr lang="en-US" sz="1600" b="1" dirty="0">
                <a:solidFill>
                  <a:schemeClr val="accent1"/>
                </a:solidFill>
              </a:rPr>
              <a:t>randomized 1:1 to low-dose versus high-dose 4-factor prothrombin complex concentrate</a:t>
            </a:r>
          </a:p>
          <a:p>
            <a:pPr>
              <a:lnSpc>
                <a:spcPct val="120000"/>
              </a:lnSpc>
            </a:pPr>
            <a:r>
              <a:rPr lang="en-US" sz="1600" dirty="0"/>
              <a:t>Patients who have acute major bleeding defined as follows:</a:t>
            </a:r>
          </a:p>
          <a:p>
            <a:pPr lvl="1">
              <a:lnSpc>
                <a:spcPct val="120000"/>
              </a:lnSpc>
            </a:pPr>
            <a:r>
              <a:rPr lang="en-US" sz="1400" dirty="0"/>
              <a:t>Bleeding that is potentially life-threatening or uncontrolled</a:t>
            </a:r>
          </a:p>
          <a:p>
            <a:pPr lvl="1">
              <a:lnSpc>
                <a:spcPct val="120000"/>
              </a:lnSpc>
            </a:pPr>
            <a:r>
              <a:rPr lang="en-US" sz="1400" dirty="0"/>
              <a:t>Symptomatic bleeding in critical organs (intracranial, intraspinal, intraocular, retroperitoneal, intra-articular, pericardial, or intramuscular with compartment syndrome) </a:t>
            </a:r>
          </a:p>
          <a:p>
            <a:pPr lvl="1">
              <a:lnSpc>
                <a:spcPct val="120000"/>
              </a:lnSpc>
            </a:pPr>
            <a:r>
              <a:rPr lang="en-US" sz="1400" dirty="0"/>
              <a:t>Acute overt bleeding associated with a fall in hemoglobin (Hgb) level of ≥2 g/dL, or a Hgb level ≤8 g/dL if no baseline Hgb level is available, or in the opinion of the investigator that the patient's Hgb level will fall to ≤8 g/dL with resuscitation</a:t>
            </a:r>
          </a:p>
          <a:p>
            <a:pPr lvl="1">
              <a:lnSpc>
                <a:spcPct val="120000"/>
              </a:lnSpc>
            </a:pPr>
            <a:r>
              <a:rPr lang="en-US" sz="1400" dirty="0"/>
              <a:t>Patients with baseline anti-factor </a:t>
            </a:r>
            <a:r>
              <a:rPr lang="en-US" sz="1400" dirty="0" err="1"/>
              <a:t>Xa</a:t>
            </a:r>
            <a:r>
              <a:rPr lang="en-US" sz="1400" dirty="0"/>
              <a:t> activity equivalent to at least 100 ng/mL according to the available test (e.g., chromogenic assay)</a:t>
            </a:r>
          </a:p>
        </p:txBody>
      </p:sp>
      <p:sp>
        <p:nvSpPr>
          <p:cNvPr id="13" name="Content Placeholder 4">
            <a:extLst>
              <a:ext uri="{FF2B5EF4-FFF2-40B4-BE49-F238E27FC236}">
                <a16:creationId xmlns:a16="http://schemas.microsoft.com/office/drawing/2014/main" id="{5EE5ACAB-8E4F-6AF7-FBC1-46A9B48803A2}"/>
              </a:ext>
            </a:extLst>
          </p:cNvPr>
          <p:cNvSpPr txBox="1">
            <a:spLocks/>
          </p:cNvSpPr>
          <p:nvPr/>
        </p:nvSpPr>
        <p:spPr>
          <a:xfrm>
            <a:off x="7530353" y="1496291"/>
            <a:ext cx="4160904" cy="4680672"/>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3"/>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en-US" sz="1600"/>
              <a:t>Primary outcome: </a:t>
            </a:r>
            <a:r>
              <a:rPr lang="en-US" sz="1600" b="1">
                <a:solidFill>
                  <a:schemeClr val="accent1"/>
                </a:solidFill>
              </a:rPr>
              <a:t>Adjudicated hemostatic efficacy </a:t>
            </a:r>
            <a:r>
              <a:rPr lang="en-US" sz="1600"/>
              <a:t>(rating of excellent or good) or non-effective (rating of poor/none)</a:t>
            </a:r>
          </a:p>
          <a:p>
            <a:pPr>
              <a:lnSpc>
                <a:spcPct val="120000"/>
              </a:lnSpc>
            </a:pPr>
            <a:r>
              <a:rPr lang="en-US" sz="1600"/>
              <a:t>Key additional outcomes: </a:t>
            </a:r>
          </a:p>
          <a:p>
            <a:pPr lvl="1">
              <a:lnSpc>
                <a:spcPct val="120000"/>
              </a:lnSpc>
            </a:pPr>
            <a:r>
              <a:rPr lang="en-US" sz="1400"/>
              <a:t>30-day mortality</a:t>
            </a:r>
          </a:p>
          <a:p>
            <a:pPr lvl="1">
              <a:lnSpc>
                <a:spcPct val="120000"/>
              </a:lnSpc>
            </a:pPr>
            <a:r>
              <a:rPr lang="en-US" sz="1400"/>
              <a:t>Thromboembolic events at 30-days</a:t>
            </a:r>
          </a:p>
          <a:p>
            <a:pPr>
              <a:lnSpc>
                <a:spcPct val="120000"/>
              </a:lnSpc>
            </a:pPr>
            <a:r>
              <a:rPr lang="en-US" sz="1600"/>
              <a:t>Estimated enrollment: 200 participants</a:t>
            </a:r>
          </a:p>
          <a:p>
            <a:pPr>
              <a:lnSpc>
                <a:spcPct val="120000"/>
              </a:lnSpc>
            </a:pPr>
            <a:r>
              <a:rPr lang="en-US" sz="1600"/>
              <a:t>Estimated study completion date: February 2024</a:t>
            </a:r>
          </a:p>
          <a:p>
            <a:pPr marL="0" indent="0">
              <a:buFont typeface="Arial" panose="020B0604020202020204" pitchFamily="34" charset="0"/>
              <a:buNone/>
            </a:pPr>
            <a:endParaRPr lang="en-US" sz="1600"/>
          </a:p>
        </p:txBody>
      </p:sp>
      <p:sp>
        <p:nvSpPr>
          <p:cNvPr id="3" name="Speech Bubble: Oval 2">
            <a:extLst>
              <a:ext uri="{FF2B5EF4-FFF2-40B4-BE49-F238E27FC236}">
                <a16:creationId xmlns:a16="http://schemas.microsoft.com/office/drawing/2014/main" id="{DD23EB0F-C7E3-4BC2-BC09-24944472C689}"/>
              </a:ext>
            </a:extLst>
          </p:cNvPr>
          <p:cNvSpPr/>
          <p:nvPr/>
        </p:nvSpPr>
        <p:spPr>
          <a:xfrm>
            <a:off x="8332294" y="5069712"/>
            <a:ext cx="3018816" cy="1413960"/>
          </a:xfrm>
          <a:prstGeom prst="wedgeEllipse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rgbClr val="FF0000"/>
                </a:solidFill>
              </a:rPr>
              <a:t>If 4FPCC is to be used, what is the optimal dosing?</a:t>
            </a:r>
          </a:p>
        </p:txBody>
      </p:sp>
      <p:sp>
        <p:nvSpPr>
          <p:cNvPr id="6" name="Footer Placeholder 5">
            <a:extLst>
              <a:ext uri="{FF2B5EF4-FFF2-40B4-BE49-F238E27FC236}">
                <a16:creationId xmlns:a16="http://schemas.microsoft.com/office/drawing/2014/main" id="{7F266754-9957-95D6-406C-DB877AB9352F}"/>
              </a:ext>
            </a:extLst>
          </p:cNvPr>
          <p:cNvSpPr>
            <a:spLocks noGrp="1"/>
          </p:cNvSpPr>
          <p:nvPr>
            <p:ph type="ftr" sz="quarter" idx="3"/>
          </p:nvPr>
        </p:nvSpPr>
        <p:spPr/>
        <p:txBody>
          <a:bodyPr/>
          <a:lstStyle/>
          <a:p>
            <a:r>
              <a:rPr lang="en-US" dirty="0"/>
              <a:t>4FPCC, 4-factor prothrombin complex concentrate; DOAC, direct oral anticoagulant; Hgb, hemoglobin.
</a:t>
            </a:r>
            <a:r>
              <a:rPr lang="en-US" dirty="0" err="1"/>
              <a:t>Octapharma</a:t>
            </a:r>
            <a:r>
              <a:rPr lang="en-US" dirty="0"/>
              <a:t>. </a:t>
            </a:r>
            <a:r>
              <a:rPr lang="en-US" dirty="0" err="1"/>
              <a:t>ClinicalTrials.gov</a:t>
            </a:r>
            <a:r>
              <a:rPr lang="en-US" dirty="0"/>
              <a:t> Identifier: NCT04867837. Updated July 11, 2023.</a:t>
            </a:r>
          </a:p>
        </p:txBody>
      </p:sp>
    </p:spTree>
    <p:extLst>
      <p:ext uri="{BB962C8B-B14F-4D97-AF65-F5344CB8AC3E}">
        <p14:creationId xmlns:p14="http://schemas.microsoft.com/office/powerpoint/2010/main" val="4217073494"/>
      </p:ext>
    </p:extLst>
  </p:cSld>
  <p:clrMapOvr>
    <a:masterClrMapping/>
  </p:clrMapOvr>
  <mc:AlternateContent xmlns:mc="http://schemas.openxmlformats.org/markup-compatibility/2006" xmlns:p14="http://schemas.microsoft.com/office/powerpoint/2010/main">
    <mc:Choice Requires="p14">
      <p:transition p14:dur="0" advTm="0"/>
    </mc:Choice>
    <mc:Fallback xmlns="">
      <p:transition advTm="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cstate="screen">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Thromb22">
  <a:themeElements>
    <a:clrScheme name="Thromb22">
      <a:dk1>
        <a:srgbClr val="000000"/>
      </a:dk1>
      <a:lt1>
        <a:srgbClr val="FFFFFF"/>
      </a:lt1>
      <a:dk2>
        <a:srgbClr val="333333"/>
      </a:dk2>
      <a:lt2>
        <a:srgbClr val="FFFFFF"/>
      </a:lt2>
      <a:accent1>
        <a:srgbClr val="4A85D9"/>
      </a:accent1>
      <a:accent2>
        <a:srgbClr val="25205D"/>
      </a:accent2>
      <a:accent3>
        <a:srgbClr val="D50000"/>
      </a:accent3>
      <a:accent4>
        <a:srgbClr val="AB2929"/>
      </a:accent4>
      <a:accent5>
        <a:srgbClr val="FCB315"/>
      </a:accent5>
      <a:accent6>
        <a:srgbClr val="35A696"/>
      </a:accent6>
      <a:hlink>
        <a:srgbClr val="D60000"/>
      </a:hlink>
      <a:folHlink>
        <a:srgbClr val="25215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1_Thromb22">
  <a:themeElements>
    <a:clrScheme name="Thromb22">
      <a:dk1>
        <a:srgbClr val="000000"/>
      </a:dk1>
      <a:lt1>
        <a:srgbClr val="FFFFFF"/>
      </a:lt1>
      <a:dk2>
        <a:srgbClr val="333333"/>
      </a:dk2>
      <a:lt2>
        <a:srgbClr val="FFFFFF"/>
      </a:lt2>
      <a:accent1>
        <a:srgbClr val="4A85D9"/>
      </a:accent1>
      <a:accent2>
        <a:srgbClr val="25205D"/>
      </a:accent2>
      <a:accent3>
        <a:srgbClr val="D50000"/>
      </a:accent3>
      <a:accent4>
        <a:srgbClr val="AB2929"/>
      </a:accent4>
      <a:accent5>
        <a:srgbClr val="FCB315"/>
      </a:accent5>
      <a:accent6>
        <a:srgbClr val="35A696"/>
      </a:accent6>
      <a:hlink>
        <a:srgbClr val="D60000"/>
      </a:hlink>
      <a:folHlink>
        <a:srgbClr val="25215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3.xml><?xml version="1.0" encoding="utf-8"?>
<a:theme xmlns:a="http://schemas.openxmlformats.org/drawingml/2006/main" name="2_Thromb22">
  <a:themeElements>
    <a:clrScheme name="Thromb22">
      <a:dk1>
        <a:srgbClr val="000000"/>
      </a:dk1>
      <a:lt1>
        <a:srgbClr val="FFFFFF"/>
      </a:lt1>
      <a:dk2>
        <a:srgbClr val="333333"/>
      </a:dk2>
      <a:lt2>
        <a:srgbClr val="FFFFFF"/>
      </a:lt2>
      <a:accent1>
        <a:srgbClr val="4A85D9"/>
      </a:accent1>
      <a:accent2>
        <a:srgbClr val="25205D"/>
      </a:accent2>
      <a:accent3>
        <a:srgbClr val="D50000"/>
      </a:accent3>
      <a:accent4>
        <a:srgbClr val="AB2929"/>
      </a:accent4>
      <a:accent5>
        <a:srgbClr val="FCB315"/>
      </a:accent5>
      <a:accent6>
        <a:srgbClr val="35A696"/>
      </a:accent6>
      <a:hlink>
        <a:srgbClr val="D60000"/>
      </a:hlink>
      <a:folHlink>
        <a:srgbClr val="25215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Thromb22">
  <a:themeElements>
    <a:clrScheme name="Thromb22">
      <a:dk1>
        <a:srgbClr val="000000"/>
      </a:dk1>
      <a:lt1>
        <a:srgbClr val="FFFFFF"/>
      </a:lt1>
      <a:dk2>
        <a:srgbClr val="333333"/>
      </a:dk2>
      <a:lt2>
        <a:srgbClr val="FFFFFF"/>
      </a:lt2>
      <a:accent1>
        <a:srgbClr val="4A85D9"/>
      </a:accent1>
      <a:accent2>
        <a:srgbClr val="25205D"/>
      </a:accent2>
      <a:accent3>
        <a:srgbClr val="D50000"/>
      </a:accent3>
      <a:accent4>
        <a:srgbClr val="AB2929"/>
      </a:accent4>
      <a:accent5>
        <a:srgbClr val="FCB315"/>
      </a:accent5>
      <a:accent6>
        <a:srgbClr val="35A696"/>
      </a:accent6>
      <a:hlink>
        <a:srgbClr val="D60000"/>
      </a:hlink>
      <a:folHlink>
        <a:srgbClr val="25215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458</TotalTime>
  <Words>1156</Words>
  <Application>Microsoft Macintosh PowerPoint</Application>
  <PresentationFormat>Widescreen</PresentationFormat>
  <Paragraphs>65</Paragraphs>
  <Slides>7</Slides>
  <Notes>3</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7</vt:i4>
      </vt:variant>
    </vt:vector>
  </HeadingPairs>
  <TitlesOfParts>
    <vt:vector size="17" baseType="lpstr">
      <vt:lpstr>Arial</vt:lpstr>
      <vt:lpstr>Calibri</vt:lpstr>
      <vt:lpstr>Calibri Light</vt:lpstr>
      <vt:lpstr>Century Gothic</vt:lpstr>
      <vt:lpstr>Trebuchet MS</vt:lpstr>
      <vt:lpstr>Thromb22</vt:lpstr>
      <vt:lpstr>1_Thromb22</vt:lpstr>
      <vt:lpstr>2_Thromb22</vt:lpstr>
      <vt:lpstr>Office Theme</vt:lpstr>
      <vt:lpstr>3_Thromb22</vt:lpstr>
      <vt:lpstr>What Future Studies Are Out There on the Meaningfulness of Reversal in ICH?</vt:lpstr>
      <vt:lpstr>PowerPoint Presentation</vt:lpstr>
      <vt:lpstr>Disclaimer</vt:lpstr>
      <vt:lpstr>Trial of Andexanet Alfa in ICH Patients Receiving an Oral FXa Inhibitor (ANNEXA-I)</vt:lpstr>
      <vt:lpstr>Andexanet Alfa: Non-Interventional Study in Stroke Units in Germany (DE) (ASTRO-DE)</vt:lpstr>
      <vt:lpstr>Study of OCTAPLEX in Patients with Acute Major Bleeding on DOAC Therapy with Factor Xa Inhibitor</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MedEd On The Go</dc:creator>
  <cp:keywords/>
  <dc:description/>
  <cp:lastModifiedBy>Moriah Diethorn</cp:lastModifiedBy>
  <cp:revision>64</cp:revision>
  <cp:lastPrinted>2023-07-06T14:01:23Z</cp:lastPrinted>
  <dcterms:created xsi:type="dcterms:W3CDTF">2021-04-26T11:08:43Z</dcterms:created>
  <dcterms:modified xsi:type="dcterms:W3CDTF">2023-08-08T14:12:38Z</dcterms:modified>
  <cp:category/>
</cp:coreProperties>
</file>