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9" r:id="rId1"/>
    <p:sldMasterId id="2147483782" r:id="rId2"/>
    <p:sldMasterId id="2147483795" r:id="rId3"/>
    <p:sldMasterId id="2147483808" r:id="rId4"/>
    <p:sldMasterId id="2147483820" r:id="rId5"/>
  </p:sldMasterIdLst>
  <p:notesMasterIdLst>
    <p:notesMasterId r:id="rId20"/>
  </p:notesMasterIdLst>
  <p:sldIdLst>
    <p:sldId id="2134805984" r:id="rId6"/>
    <p:sldId id="265" r:id="rId7"/>
    <p:sldId id="256" r:id="rId8"/>
    <p:sldId id="295" r:id="rId9"/>
    <p:sldId id="303" r:id="rId10"/>
    <p:sldId id="304" r:id="rId11"/>
    <p:sldId id="2145705793" r:id="rId12"/>
    <p:sldId id="2145705792" r:id="rId13"/>
    <p:sldId id="294" r:id="rId14"/>
    <p:sldId id="300" r:id="rId15"/>
    <p:sldId id="2145705813" r:id="rId16"/>
    <p:sldId id="2145705814" r:id="rId17"/>
    <p:sldId id="2145705774" r:id="rId18"/>
    <p:sldId id="264" r:id="rId19"/>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5A65102-597A-C4D6-4A5A-EC0FC2E22EFC}" name="Susan Diaz" initials="SD" userId="S::sdiaz@ushealthconnect.com::0160f941-b42d-4e94-b274-ad4158d91f49" providerId="AD"/>
  <p188:author id="{B8EE6C36-20C4-65E1-2DFE-451279FB28B0}" name="Vin Kalathiveetil" initials="VK" userId="S::vink@ushealthconnect.com::1aa2e0d2-9ff1-4f24-98ac-64b5f8166875" providerId="AD"/>
  <p188:author id="{05341193-EDEB-15BA-A04D-1C19DAE92384}" name="William Uptegraph" initials="WU" userId="S::wuptegraph@ushealthconnect.com::b7ecc398-b3fc-407a-aa03-a771d983fb2c" providerId="AD"/>
  <p188:author id="{6EB12EAF-BC4E-6B6B-0102-503011D8EEE7}" name="Emily Jebing" initials="EJ" userId="Emily Jebing" providerId="None"/>
  <p188:author id="{52C4C9BB-C807-8705-0B08-A3DF41A8D64B}" name="Moriah Diethorn" initials="MD" userId="Moriah Diethorn" providerId="None"/>
  <p188:author id="{587B9DF8-07B2-1036-2560-F7CDD8CC9D9E}" name="Prerna Poojary" initials="PP" userId="S::ppoojary@ushealthconnect.com::784d81cb-4d8e-4a43-8c2e-8d8d9a5cf0b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Writer" initials="W" lastIdx="56" clrIdx="0">
    <p:extLst>
      <p:ext uri="{19B8F6BF-5375-455C-9EA6-DF929625EA0E}">
        <p15:presenceInfo xmlns:p15="http://schemas.microsoft.com/office/powerpoint/2012/main" userId="Writ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8EFF"/>
    <a:srgbClr val="99DCFF"/>
    <a:srgbClr val="4454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0340" autoAdjust="0"/>
  </p:normalViewPr>
  <p:slideViewPr>
    <p:cSldViewPr snapToGrid="0">
      <p:cViewPr varScale="1">
        <p:scale>
          <a:sx n="102" d="100"/>
          <a:sy n="102" d="100"/>
        </p:scale>
        <p:origin x="192" y="368"/>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8/10/relationships/authors" Target="authors.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Sales</c:v>
                </c:pt>
              </c:strCache>
            </c:strRef>
          </c:tx>
          <c:dPt>
            <c:idx val="0"/>
            <c:bubble3D val="0"/>
            <c:spPr>
              <a:solidFill>
                <a:srgbClr val="042F6D"/>
              </a:solidFill>
              <a:ln w="19050">
                <a:solidFill>
                  <a:schemeClr val="lt1"/>
                </a:solidFill>
              </a:ln>
              <a:effectLst/>
            </c:spPr>
            <c:extLst>
              <c:ext xmlns:c16="http://schemas.microsoft.com/office/drawing/2014/chart" uri="{C3380CC4-5D6E-409C-BE32-E72D297353CC}">
                <c16:uniqueId val="{00000001-E5D7-4C73-A724-E828E152AD18}"/>
              </c:ext>
            </c:extLst>
          </c:dPt>
          <c:dPt>
            <c:idx val="1"/>
            <c:bubble3D val="0"/>
            <c:spPr>
              <a:solidFill>
                <a:srgbClr val="005BAA"/>
              </a:solidFill>
              <a:ln w="19050">
                <a:solidFill>
                  <a:schemeClr val="lt1"/>
                </a:solidFill>
              </a:ln>
              <a:effectLst/>
            </c:spPr>
            <c:extLst>
              <c:ext xmlns:c16="http://schemas.microsoft.com/office/drawing/2014/chart" uri="{C3380CC4-5D6E-409C-BE32-E72D297353CC}">
                <c16:uniqueId val="{00000003-E5D7-4C73-A724-E828E152AD18}"/>
              </c:ext>
            </c:extLst>
          </c:dPt>
          <c:dPt>
            <c:idx val="2"/>
            <c:bubble3D val="0"/>
            <c:spPr>
              <a:solidFill>
                <a:srgbClr val="4472C4">
                  <a:lumMod val="40000"/>
                  <a:lumOff val="60000"/>
                </a:srgbClr>
              </a:solidFill>
              <a:ln w="19050">
                <a:solidFill>
                  <a:schemeClr val="lt1"/>
                </a:solidFill>
              </a:ln>
              <a:effectLst/>
            </c:spPr>
            <c:extLst>
              <c:ext xmlns:c16="http://schemas.microsoft.com/office/drawing/2014/chart" uri="{C3380CC4-5D6E-409C-BE32-E72D297353CC}">
                <c16:uniqueId val="{00000005-E5D7-4C73-A724-E828E152AD18}"/>
              </c:ext>
            </c:extLst>
          </c:dPt>
          <c:dPt>
            <c:idx val="3"/>
            <c:bubble3D val="0"/>
            <c:spPr>
              <a:solidFill>
                <a:srgbClr val="E4E1EF"/>
              </a:solidFill>
              <a:ln w="19050">
                <a:solidFill>
                  <a:schemeClr val="lt1"/>
                </a:solidFill>
              </a:ln>
              <a:effectLst/>
            </c:spPr>
            <c:extLst>
              <c:ext xmlns:c16="http://schemas.microsoft.com/office/drawing/2014/chart" uri="{C3380CC4-5D6E-409C-BE32-E72D297353CC}">
                <c16:uniqueId val="{00000007-E5D7-4C73-A724-E828E152AD18}"/>
              </c:ext>
            </c:extLst>
          </c:dPt>
          <c:cat>
            <c:strRef>
              <c:f>Sheet1!$A$2:$A$5</c:f>
              <c:strCache>
                <c:ptCount val="4"/>
                <c:pt idx="0">
                  <c:v>GI</c:v>
                </c:pt>
                <c:pt idx="1">
                  <c:v>ICH</c:v>
                </c:pt>
                <c:pt idx="2">
                  <c:v>Critical compartment/ noncompressible</c:v>
                </c:pt>
                <c:pt idx="3">
                  <c:v>Other </c:v>
                </c:pt>
              </c:strCache>
            </c:strRef>
          </c:cat>
          <c:val>
            <c:numRef>
              <c:f>Sheet1!$B$2:$B$5</c:f>
              <c:numCache>
                <c:formatCode>General</c:formatCode>
                <c:ptCount val="4"/>
                <c:pt idx="0">
                  <c:v>56.8</c:v>
                </c:pt>
                <c:pt idx="1">
                  <c:v>31.4</c:v>
                </c:pt>
                <c:pt idx="2">
                  <c:v>10</c:v>
                </c:pt>
                <c:pt idx="3">
                  <c:v>1.8</c:v>
                </c:pt>
              </c:numCache>
            </c:numRef>
          </c:val>
          <c:extLst>
            <c:ext xmlns:c16="http://schemas.microsoft.com/office/drawing/2014/chart" uri="{C3380CC4-5D6E-409C-BE32-E72D297353CC}">
              <c16:uniqueId val="{00000008-E5D7-4C73-A724-E828E152AD1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6350">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Sales</c:v>
                </c:pt>
              </c:strCache>
            </c:strRef>
          </c:tx>
          <c:dPt>
            <c:idx val="0"/>
            <c:bubble3D val="0"/>
            <c:spPr>
              <a:solidFill>
                <a:srgbClr val="700000"/>
              </a:solidFill>
              <a:ln w="19050">
                <a:solidFill>
                  <a:schemeClr val="lt1"/>
                </a:solidFill>
              </a:ln>
              <a:effectLst/>
            </c:spPr>
            <c:extLst>
              <c:ext xmlns:c16="http://schemas.microsoft.com/office/drawing/2014/chart" uri="{C3380CC4-5D6E-409C-BE32-E72D297353CC}">
                <c16:uniqueId val="{00000001-A6B7-4575-A6F7-601ED2C56CD0}"/>
              </c:ext>
            </c:extLst>
          </c:dPt>
          <c:dPt>
            <c:idx val="1"/>
            <c:bubble3D val="0"/>
            <c:spPr>
              <a:solidFill>
                <a:srgbClr val="C00000"/>
              </a:solidFill>
              <a:ln w="19050">
                <a:solidFill>
                  <a:schemeClr val="lt1"/>
                </a:solidFill>
              </a:ln>
              <a:effectLst/>
            </c:spPr>
            <c:extLst>
              <c:ext xmlns:c16="http://schemas.microsoft.com/office/drawing/2014/chart" uri="{C3380CC4-5D6E-409C-BE32-E72D297353CC}">
                <c16:uniqueId val="{00000003-A6B7-4575-A6F7-601ED2C56CD0}"/>
              </c:ext>
            </c:extLst>
          </c:dPt>
          <c:dPt>
            <c:idx val="2"/>
            <c:bubble3D val="0"/>
            <c:spPr>
              <a:solidFill>
                <a:srgbClr val="F59EA3"/>
              </a:solidFill>
              <a:ln w="19050">
                <a:solidFill>
                  <a:schemeClr val="lt1"/>
                </a:solidFill>
              </a:ln>
              <a:effectLst/>
            </c:spPr>
            <c:extLst>
              <c:ext xmlns:c16="http://schemas.microsoft.com/office/drawing/2014/chart" uri="{C3380CC4-5D6E-409C-BE32-E72D297353CC}">
                <c16:uniqueId val="{00000005-A6B7-4575-A6F7-601ED2C56CD0}"/>
              </c:ext>
            </c:extLst>
          </c:dPt>
          <c:dPt>
            <c:idx val="3"/>
            <c:bubble3D val="0"/>
            <c:spPr>
              <a:solidFill>
                <a:srgbClr val="FBDDDE"/>
              </a:solidFill>
              <a:ln w="19050">
                <a:solidFill>
                  <a:schemeClr val="lt1"/>
                </a:solidFill>
              </a:ln>
              <a:effectLst/>
            </c:spPr>
            <c:extLst>
              <c:ext xmlns:c16="http://schemas.microsoft.com/office/drawing/2014/chart" uri="{C3380CC4-5D6E-409C-BE32-E72D297353CC}">
                <c16:uniqueId val="{00000007-A6B7-4575-A6F7-601ED2C56CD0}"/>
              </c:ext>
            </c:extLst>
          </c:dPt>
          <c:cat>
            <c:strRef>
              <c:f>Sheet1!$A$2:$A$5</c:f>
              <c:strCache>
                <c:ptCount val="4"/>
                <c:pt idx="0">
                  <c:v>GI</c:v>
                </c:pt>
                <c:pt idx="1">
                  <c:v>ICH</c:v>
                </c:pt>
                <c:pt idx="2">
                  <c:v>Critical compartment/ noncompressible</c:v>
                </c:pt>
                <c:pt idx="3">
                  <c:v>Other</c:v>
                </c:pt>
              </c:strCache>
            </c:strRef>
          </c:cat>
          <c:val>
            <c:numRef>
              <c:f>Sheet1!$B$2:$B$5</c:f>
              <c:numCache>
                <c:formatCode>General</c:formatCode>
                <c:ptCount val="4"/>
                <c:pt idx="0">
                  <c:v>59.9</c:v>
                </c:pt>
                <c:pt idx="1">
                  <c:v>29.1</c:v>
                </c:pt>
                <c:pt idx="2">
                  <c:v>9.1999999999999993</c:v>
                </c:pt>
                <c:pt idx="3">
                  <c:v>1.8</c:v>
                </c:pt>
              </c:numCache>
            </c:numRef>
          </c:val>
          <c:extLst>
            <c:ext xmlns:c16="http://schemas.microsoft.com/office/drawing/2014/chart" uri="{C3380CC4-5D6E-409C-BE32-E72D297353CC}">
              <c16:uniqueId val="{00000008-A6B7-4575-A6F7-601ED2C56CD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57634641163419"/>
          <c:y val="3.2343260525926495E-2"/>
          <c:w val="0.68873981953972496"/>
          <c:h val="0.84472418957320694"/>
        </c:manualLayout>
      </c:layout>
      <c:barChart>
        <c:barDir val="col"/>
        <c:grouping val="stacked"/>
        <c:varyColors val="0"/>
        <c:ser>
          <c:idx val="0"/>
          <c:order val="0"/>
          <c:tx>
            <c:strRef>
              <c:f>Sheet1!$B$1</c:f>
              <c:strCache>
                <c:ptCount val="1"/>
                <c:pt idx="0">
                  <c:v>Severe</c:v>
                </c:pt>
              </c:strCache>
            </c:strRef>
          </c:tx>
          <c:spPr>
            <a:solidFill>
              <a:schemeClr val="tx2"/>
            </a:solidFill>
            <a:ln>
              <a:noFill/>
            </a:ln>
            <a:effectLst/>
          </c:spPr>
          <c:invertIfNegative val="0"/>
          <c:dPt>
            <c:idx val="0"/>
            <c:invertIfNegative val="0"/>
            <c:bubble3D val="0"/>
            <c:spPr>
              <a:solidFill>
                <a:srgbClr val="042F6D"/>
              </a:solidFill>
              <a:ln>
                <a:noFill/>
              </a:ln>
              <a:effectLst/>
            </c:spPr>
            <c:extLst>
              <c:ext xmlns:c16="http://schemas.microsoft.com/office/drawing/2014/chart" uri="{C3380CC4-5D6E-409C-BE32-E72D297353CC}">
                <c16:uniqueId val="{00000001-9698-4AB7-857C-B8965BD13BEA}"/>
              </c:ext>
            </c:extLst>
          </c:dPt>
          <c:dPt>
            <c:idx val="1"/>
            <c:invertIfNegative val="0"/>
            <c:bubble3D val="0"/>
            <c:spPr>
              <a:solidFill>
                <a:srgbClr val="700000"/>
              </a:solidFill>
              <a:ln>
                <a:noFill/>
              </a:ln>
              <a:effectLst/>
            </c:spPr>
            <c:extLst>
              <c:ext xmlns:c16="http://schemas.microsoft.com/office/drawing/2014/chart" uri="{C3380CC4-5D6E-409C-BE32-E72D297353CC}">
                <c16:uniqueId val="{00000003-9698-4AB7-857C-B8965BD13BEA}"/>
              </c:ext>
            </c:extLst>
          </c:dPt>
          <c:cat>
            <c:strRef>
              <c:f>Sheet1!$A$2:$A$3</c:f>
              <c:strCache>
                <c:ptCount val="2"/>
                <c:pt idx="0">
                  <c:v>Andexanet alfa</c:v>
                </c:pt>
                <c:pt idx="1">
                  <c:v>4F-PCC</c:v>
                </c:pt>
              </c:strCache>
            </c:strRef>
          </c:cat>
          <c:val>
            <c:numRef>
              <c:f>Sheet1!$B$2:$B$3</c:f>
              <c:numCache>
                <c:formatCode>General</c:formatCode>
                <c:ptCount val="2"/>
                <c:pt idx="0">
                  <c:v>30.8</c:v>
                </c:pt>
                <c:pt idx="1">
                  <c:v>35.200000000000003</c:v>
                </c:pt>
              </c:numCache>
            </c:numRef>
          </c:val>
          <c:extLst>
            <c:ext xmlns:c16="http://schemas.microsoft.com/office/drawing/2014/chart" uri="{C3380CC4-5D6E-409C-BE32-E72D297353CC}">
              <c16:uniqueId val="{00000004-9698-4AB7-857C-B8965BD13BEA}"/>
            </c:ext>
          </c:extLst>
        </c:ser>
        <c:ser>
          <c:idx val="1"/>
          <c:order val="1"/>
          <c:tx>
            <c:strRef>
              <c:f>Sheet1!$C$1</c:f>
              <c:strCache>
                <c:ptCount val="1"/>
                <c:pt idx="0">
                  <c:v>Moderate</c:v>
                </c:pt>
              </c:strCache>
            </c:strRef>
          </c:tx>
          <c:spPr>
            <a:solidFill>
              <a:srgbClr val="1161AD"/>
            </a:solidFill>
            <a:ln>
              <a:noFill/>
            </a:ln>
            <a:effectLst/>
          </c:spPr>
          <c:invertIfNegative val="0"/>
          <c:dPt>
            <c:idx val="0"/>
            <c:invertIfNegative val="0"/>
            <c:bubble3D val="0"/>
            <c:spPr>
              <a:solidFill>
                <a:srgbClr val="1161AD"/>
              </a:solidFill>
              <a:ln>
                <a:noFill/>
              </a:ln>
              <a:effectLst/>
            </c:spPr>
            <c:extLst>
              <c:ext xmlns:c16="http://schemas.microsoft.com/office/drawing/2014/chart" uri="{C3380CC4-5D6E-409C-BE32-E72D297353CC}">
                <c16:uniqueId val="{00000006-9698-4AB7-857C-B8965BD13BEA}"/>
              </c:ext>
            </c:extLst>
          </c:dPt>
          <c:dPt>
            <c:idx val="1"/>
            <c:invertIfNegative val="0"/>
            <c:bubble3D val="0"/>
            <c:spPr>
              <a:solidFill>
                <a:srgbClr val="C00000"/>
              </a:solidFill>
              <a:ln>
                <a:noFill/>
              </a:ln>
              <a:effectLst/>
            </c:spPr>
            <c:extLst>
              <c:ext xmlns:c16="http://schemas.microsoft.com/office/drawing/2014/chart" uri="{C3380CC4-5D6E-409C-BE32-E72D297353CC}">
                <c16:uniqueId val="{00000008-9698-4AB7-857C-B8965BD13BEA}"/>
              </c:ext>
            </c:extLst>
          </c:dPt>
          <c:cat>
            <c:strRef>
              <c:f>Sheet1!$A$2:$A$3</c:f>
              <c:strCache>
                <c:ptCount val="2"/>
                <c:pt idx="0">
                  <c:v>Andexanet alfa</c:v>
                </c:pt>
                <c:pt idx="1">
                  <c:v>4F-PCC</c:v>
                </c:pt>
              </c:strCache>
            </c:strRef>
          </c:cat>
          <c:val>
            <c:numRef>
              <c:f>Sheet1!$C$2:$C$3</c:f>
              <c:numCache>
                <c:formatCode>General</c:formatCode>
                <c:ptCount val="2"/>
                <c:pt idx="0">
                  <c:v>40.1</c:v>
                </c:pt>
                <c:pt idx="1">
                  <c:v>25.7</c:v>
                </c:pt>
              </c:numCache>
            </c:numRef>
          </c:val>
          <c:extLst>
            <c:ext xmlns:c16="http://schemas.microsoft.com/office/drawing/2014/chart" uri="{C3380CC4-5D6E-409C-BE32-E72D297353CC}">
              <c16:uniqueId val="{00000009-9698-4AB7-857C-B8965BD13BEA}"/>
            </c:ext>
          </c:extLst>
        </c:ser>
        <c:ser>
          <c:idx val="2"/>
          <c:order val="2"/>
          <c:tx>
            <c:strRef>
              <c:f>Sheet1!$D$1</c:f>
              <c:strCache>
                <c:ptCount val="1"/>
                <c:pt idx="0">
                  <c:v>Mild</c:v>
                </c:pt>
              </c:strCache>
            </c:strRef>
          </c:tx>
          <c:spPr>
            <a:solidFill>
              <a:schemeClr val="accent3"/>
            </a:solidFill>
            <a:ln>
              <a:noFill/>
            </a:ln>
            <a:effectLst/>
          </c:spPr>
          <c:invertIfNegative val="0"/>
          <c:dPt>
            <c:idx val="0"/>
            <c:invertIfNegative val="0"/>
            <c:bubble3D val="0"/>
            <c:spPr>
              <a:solidFill>
                <a:srgbClr val="CFD5EA">
                  <a:alpha val="86000"/>
                </a:srgbClr>
              </a:solidFill>
              <a:ln>
                <a:noFill/>
              </a:ln>
              <a:effectLst/>
            </c:spPr>
            <c:extLst>
              <c:ext xmlns:c16="http://schemas.microsoft.com/office/drawing/2014/chart" uri="{C3380CC4-5D6E-409C-BE32-E72D297353CC}">
                <c16:uniqueId val="{0000000B-9698-4AB7-857C-B8965BD13BEA}"/>
              </c:ext>
            </c:extLst>
          </c:dPt>
          <c:dPt>
            <c:idx val="1"/>
            <c:invertIfNegative val="0"/>
            <c:bubble3D val="0"/>
            <c:spPr>
              <a:solidFill>
                <a:srgbClr val="E41922">
                  <a:alpha val="28000"/>
                </a:srgbClr>
              </a:solidFill>
              <a:ln>
                <a:noFill/>
              </a:ln>
              <a:effectLst/>
            </c:spPr>
            <c:extLst>
              <c:ext xmlns:c16="http://schemas.microsoft.com/office/drawing/2014/chart" uri="{C3380CC4-5D6E-409C-BE32-E72D297353CC}">
                <c16:uniqueId val="{0000000D-9698-4AB7-857C-B8965BD13BEA}"/>
              </c:ext>
            </c:extLst>
          </c:dPt>
          <c:cat>
            <c:strRef>
              <c:f>Sheet1!$A$2:$A$3</c:f>
              <c:strCache>
                <c:ptCount val="2"/>
                <c:pt idx="0">
                  <c:v>Andexanet alfa</c:v>
                </c:pt>
                <c:pt idx="1">
                  <c:v>4F-PCC</c:v>
                </c:pt>
              </c:strCache>
            </c:strRef>
          </c:cat>
          <c:val>
            <c:numRef>
              <c:f>Sheet1!$D$2:$D$3</c:f>
              <c:numCache>
                <c:formatCode>General</c:formatCode>
                <c:ptCount val="2"/>
                <c:pt idx="0">
                  <c:v>29.1</c:v>
                </c:pt>
                <c:pt idx="1">
                  <c:v>39</c:v>
                </c:pt>
              </c:numCache>
            </c:numRef>
          </c:val>
          <c:extLst>
            <c:ext xmlns:c16="http://schemas.microsoft.com/office/drawing/2014/chart" uri="{C3380CC4-5D6E-409C-BE32-E72D297353CC}">
              <c16:uniqueId val="{0000000E-9698-4AB7-857C-B8965BD13BEA}"/>
            </c:ext>
          </c:extLst>
        </c:ser>
        <c:dLbls>
          <c:showLegendKey val="0"/>
          <c:showVal val="0"/>
          <c:showCatName val="0"/>
          <c:showSerName val="0"/>
          <c:showPercent val="0"/>
          <c:showBubbleSize val="0"/>
        </c:dLbls>
        <c:gapWidth val="10"/>
        <c:overlap val="100"/>
        <c:axId val="1233651119"/>
        <c:axId val="1289718415"/>
      </c:barChart>
      <c:catAx>
        <c:axId val="1233651119"/>
        <c:scaling>
          <c:orientation val="minMax"/>
        </c:scaling>
        <c:delete val="0"/>
        <c:axPos val="b"/>
        <c:numFmt formatCode="General" sourceLinked="1"/>
        <c:majorTickMark val="none"/>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89718415"/>
        <c:crosses val="autoZero"/>
        <c:auto val="1"/>
        <c:lblAlgn val="ctr"/>
        <c:lblOffset val="100"/>
        <c:noMultiLvlLbl val="0"/>
      </c:catAx>
      <c:valAx>
        <c:axId val="1289718415"/>
        <c:scaling>
          <c:orientation val="minMax"/>
          <c:max val="100"/>
        </c:scaling>
        <c:delete val="0"/>
        <c:axPos val="l"/>
        <c:title>
          <c:tx>
            <c:rich>
              <a:bodyPr rot="-5400000" spcFirstLastPara="1" vertOverflow="ellipsis" vert="horz" wrap="square" anchor="ctr" anchorCtr="1"/>
              <a:lstStyle/>
              <a:p>
                <a:pPr>
                  <a:defRPr sz="1400" b="0" i="0" u="none" strike="noStrike" kern="1200" baseline="0">
                    <a:solidFill>
                      <a:srgbClr val="0D204A"/>
                    </a:solidFill>
                    <a:latin typeface="+mn-lt"/>
                    <a:ea typeface="+mn-ea"/>
                    <a:cs typeface="+mn-cs"/>
                  </a:defRPr>
                </a:pPr>
                <a:r>
                  <a:rPr lang="en-US" sz="1800" b="1" dirty="0">
                    <a:solidFill>
                      <a:srgbClr val="0D204A"/>
                    </a:solidFill>
                  </a:rPr>
                  <a:t>Patients, %</a:t>
                </a:r>
              </a:p>
            </c:rich>
          </c:tx>
          <c:layout>
            <c:manualLayout>
              <c:xMode val="edge"/>
              <c:yMode val="edge"/>
              <c:x val="4.9204994383577325E-2"/>
              <c:y val="0.29320148598315438"/>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rgbClr val="0D204A"/>
                  </a:solidFill>
                  <a:latin typeface="+mn-lt"/>
                  <a:ea typeface="+mn-ea"/>
                  <a:cs typeface="+mn-cs"/>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800" b="1" i="0" u="none" strike="noStrike" kern="1200" baseline="0">
                <a:solidFill>
                  <a:srgbClr val="0D204A"/>
                </a:solidFill>
                <a:latin typeface="+mn-lt"/>
                <a:ea typeface="+mn-ea"/>
                <a:cs typeface="+mn-cs"/>
              </a:defRPr>
            </a:pPr>
            <a:endParaRPr lang="en-US"/>
          </a:p>
        </c:txPr>
        <c:crossAx val="1233651119"/>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5440990134853831E-2"/>
          <c:y val="0.10435725063953696"/>
          <c:w val="0.88294981446284737"/>
          <c:h val="0.55079529513008829"/>
        </c:manualLayout>
      </c:layout>
      <c:barChart>
        <c:barDir val="col"/>
        <c:grouping val="clustered"/>
        <c:varyColors val="0"/>
        <c:ser>
          <c:idx val="0"/>
          <c:order val="0"/>
          <c:tx>
            <c:strRef>
              <c:f>Sheet1!$B$1</c:f>
              <c:strCache>
                <c:ptCount val="1"/>
                <c:pt idx="0">
                  <c:v>Series 1</c:v>
                </c:pt>
              </c:strCache>
            </c:strRef>
          </c:tx>
          <c:spPr>
            <a:solidFill>
              <a:srgbClr val="005BAA"/>
            </a:solidFill>
            <a:ln>
              <a:noFill/>
            </a:ln>
            <a:effectLst/>
          </c:spPr>
          <c:invertIfNegative val="0"/>
          <c:dPt>
            <c:idx val="0"/>
            <c:invertIfNegative val="0"/>
            <c:bubble3D val="0"/>
            <c:spPr>
              <a:solidFill>
                <a:srgbClr val="005BAA"/>
              </a:solidFill>
              <a:ln>
                <a:noFill/>
              </a:ln>
              <a:effectLst/>
            </c:spPr>
            <c:extLst>
              <c:ext xmlns:c16="http://schemas.microsoft.com/office/drawing/2014/chart" uri="{C3380CC4-5D6E-409C-BE32-E72D297353CC}">
                <c16:uniqueId val="{00000001-9A10-4412-BFB1-18088347AF8D}"/>
              </c:ext>
            </c:extLst>
          </c:dPt>
          <c:dPt>
            <c:idx val="1"/>
            <c:invertIfNegative val="0"/>
            <c:bubble3D val="0"/>
            <c:spPr>
              <a:solidFill>
                <a:srgbClr val="C00000"/>
              </a:solidFill>
              <a:ln>
                <a:noFill/>
              </a:ln>
              <a:effectLst/>
            </c:spPr>
            <c:extLst>
              <c:ext xmlns:c16="http://schemas.microsoft.com/office/drawing/2014/chart" uri="{C3380CC4-5D6E-409C-BE32-E72D297353CC}">
                <c16:uniqueId val="{00000003-9A10-4412-BFB1-18088347AF8D}"/>
              </c:ext>
            </c:extLst>
          </c:dPt>
          <c:cat>
            <c:strRef>
              <c:f>Sheet1!$A$2:$A$3</c:f>
              <c:strCache>
                <c:ptCount val="2"/>
                <c:pt idx="0">
                  <c:v>Andexanet alfa</c:v>
                </c:pt>
                <c:pt idx="1">
                  <c:v>4F-PCC</c:v>
                </c:pt>
              </c:strCache>
            </c:strRef>
          </c:cat>
          <c:val>
            <c:numRef>
              <c:f>Sheet1!$B$2:$B$3</c:f>
              <c:numCache>
                <c:formatCode>General</c:formatCode>
                <c:ptCount val="2"/>
                <c:pt idx="0">
                  <c:v>12.6</c:v>
                </c:pt>
                <c:pt idx="1">
                  <c:v>23.3</c:v>
                </c:pt>
              </c:numCache>
            </c:numRef>
          </c:val>
          <c:extLst>
            <c:ext xmlns:c16="http://schemas.microsoft.com/office/drawing/2014/chart" uri="{C3380CC4-5D6E-409C-BE32-E72D297353CC}">
              <c16:uniqueId val="{00000004-9A10-4412-BFB1-18088347AF8D}"/>
            </c:ext>
          </c:extLst>
        </c:ser>
        <c:dLbls>
          <c:showLegendKey val="0"/>
          <c:showVal val="0"/>
          <c:showCatName val="0"/>
          <c:showSerName val="0"/>
          <c:showPercent val="0"/>
          <c:showBubbleSize val="0"/>
        </c:dLbls>
        <c:gapWidth val="84"/>
        <c:overlap val="-13"/>
        <c:axId val="214536783"/>
        <c:axId val="287917503"/>
      </c:barChart>
      <c:catAx>
        <c:axId val="214536783"/>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rgbClr val="0D204A"/>
                </a:solidFill>
                <a:latin typeface="+mn-lt"/>
                <a:ea typeface="+mn-ea"/>
                <a:cs typeface="+mn-cs"/>
              </a:defRPr>
            </a:pPr>
            <a:endParaRPr lang="en-US"/>
          </a:p>
        </c:txPr>
        <c:crossAx val="287917503"/>
        <c:crosses val="autoZero"/>
        <c:auto val="1"/>
        <c:lblAlgn val="ctr"/>
        <c:lblOffset val="30"/>
        <c:noMultiLvlLbl val="0"/>
      </c:catAx>
      <c:valAx>
        <c:axId val="287917503"/>
        <c:scaling>
          <c:orientation val="minMax"/>
          <c:max val="30"/>
          <c:min val="0"/>
        </c:scaling>
        <c:delete val="0"/>
        <c:axPos val="l"/>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800" b="1" i="0" u="none" strike="noStrike" kern="1200" baseline="0">
                <a:solidFill>
                  <a:srgbClr val="0D204A"/>
                </a:solidFill>
                <a:latin typeface="+mn-lt"/>
                <a:ea typeface="+mn-ea"/>
                <a:cs typeface="+mn-cs"/>
              </a:defRPr>
            </a:pPr>
            <a:endParaRPr lang="en-US"/>
          </a:p>
        </c:txPr>
        <c:crossAx val="2145367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GB"/>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61C46760-D51A-4DF7-AE20-23FBFA0CF786}" type="datetimeFigureOut">
              <a:rPr lang="en-GB" smtClean="0"/>
              <a:t>08/08/2023</a:t>
            </a:fld>
            <a:endParaRPr lang="en-GB"/>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GB"/>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GB"/>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AD6B664F-67DD-4A8C-97DA-554B6EF1996B}" type="slidenum">
              <a:rPr lang="en-GB" smtClean="0"/>
              <a:t>‹#›</a:t>
            </a:fld>
            <a:endParaRPr lang="en-GB"/>
          </a:p>
        </p:txBody>
      </p:sp>
    </p:spTree>
    <p:extLst>
      <p:ext uri="{BB962C8B-B14F-4D97-AF65-F5344CB8AC3E}">
        <p14:creationId xmlns:p14="http://schemas.microsoft.com/office/powerpoint/2010/main" val="929467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6B664F-67DD-4A8C-97DA-554B6EF1996B}" type="slidenum">
              <a:rPr lang="en-GB" smtClean="0"/>
              <a:t>4</a:t>
            </a:fld>
            <a:endParaRPr lang="en-GB"/>
          </a:p>
        </p:txBody>
      </p:sp>
    </p:spTree>
    <p:extLst>
      <p:ext uri="{BB962C8B-B14F-4D97-AF65-F5344CB8AC3E}">
        <p14:creationId xmlns:p14="http://schemas.microsoft.com/office/powerpoint/2010/main" val="3618388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F884EC-5A10-4ED6-998F-F5088E30AEF4}" type="slidenum">
              <a:rPr lang="en-US" smtClean="0"/>
              <a:t>5</a:t>
            </a:fld>
            <a:endParaRPr lang="en-US"/>
          </a:p>
        </p:txBody>
      </p:sp>
    </p:spTree>
    <p:extLst>
      <p:ext uri="{BB962C8B-B14F-4D97-AF65-F5344CB8AC3E}">
        <p14:creationId xmlns:p14="http://schemas.microsoft.com/office/powerpoint/2010/main" val="3167833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6B664F-67DD-4A8C-97DA-554B6EF1996B}" type="slidenum">
              <a:rPr lang="en-GB" smtClean="0"/>
              <a:t>8</a:t>
            </a:fld>
            <a:endParaRPr lang="en-GB"/>
          </a:p>
        </p:txBody>
      </p:sp>
    </p:spTree>
    <p:extLst>
      <p:ext uri="{BB962C8B-B14F-4D97-AF65-F5344CB8AC3E}">
        <p14:creationId xmlns:p14="http://schemas.microsoft.com/office/powerpoint/2010/main" val="1320161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F884EC-5A10-4ED6-998F-F5088E30AEF4}" type="slidenum">
              <a:rPr lang="en-US" smtClean="0"/>
              <a:t>9</a:t>
            </a:fld>
            <a:endParaRPr lang="en-US"/>
          </a:p>
        </p:txBody>
      </p:sp>
    </p:spTree>
    <p:extLst>
      <p:ext uri="{BB962C8B-B14F-4D97-AF65-F5344CB8AC3E}">
        <p14:creationId xmlns:p14="http://schemas.microsoft.com/office/powerpoint/2010/main" val="252085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F884EC-5A10-4ED6-998F-F5088E30AEF4}" type="slidenum">
              <a:rPr lang="en-US" smtClean="0"/>
              <a:t>10</a:t>
            </a:fld>
            <a:endParaRPr lang="en-US"/>
          </a:p>
        </p:txBody>
      </p:sp>
    </p:spTree>
    <p:extLst>
      <p:ext uri="{BB962C8B-B14F-4D97-AF65-F5344CB8AC3E}">
        <p14:creationId xmlns:p14="http://schemas.microsoft.com/office/powerpoint/2010/main" val="2694477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F884EC-5A10-4ED6-998F-F5088E30AEF4}" type="slidenum">
              <a:rPr lang="en-US" smtClean="0"/>
              <a:t>12</a:t>
            </a:fld>
            <a:endParaRPr lang="en-US"/>
          </a:p>
        </p:txBody>
      </p:sp>
    </p:spTree>
    <p:extLst>
      <p:ext uri="{BB962C8B-B14F-4D97-AF65-F5344CB8AC3E}">
        <p14:creationId xmlns:p14="http://schemas.microsoft.com/office/powerpoint/2010/main" val="388306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10" name="Picture 9">
            <a:extLst>
              <a:ext uri="{FF2B5EF4-FFF2-40B4-BE49-F238E27FC236}">
                <a16:creationId xmlns:a16="http://schemas.microsoft.com/office/drawing/2014/main" id="{A2CBCC96-7F53-47A8-819C-06BF1F5BC02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068"/>
            <a:ext cx="12192000" cy="975360"/>
          </a:xfrm>
          <a:prstGeom prst="rect">
            <a:avLst/>
          </a:prstGeom>
        </p:spPr>
      </p:pic>
      <p:pic>
        <p:nvPicPr>
          <p:cNvPr id="7" name="Picture 6">
            <a:extLst>
              <a:ext uri="{FF2B5EF4-FFF2-40B4-BE49-F238E27FC236}">
                <a16:creationId xmlns:a16="http://schemas.microsoft.com/office/drawing/2014/main" id="{0F9A7412-C164-4F10-8EE9-1912867E633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935638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091443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871473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2229339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10" name="Picture 9">
            <a:extLst>
              <a:ext uri="{FF2B5EF4-FFF2-40B4-BE49-F238E27FC236}">
                <a16:creationId xmlns:a16="http://schemas.microsoft.com/office/drawing/2014/main" id="{A2CBCC96-7F53-47A8-819C-06BF1F5BC02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068"/>
            <a:ext cx="12192000" cy="975360"/>
          </a:xfrm>
          <a:prstGeom prst="rect">
            <a:avLst/>
          </a:prstGeom>
        </p:spPr>
      </p:pic>
      <p:pic>
        <p:nvPicPr>
          <p:cNvPr id="7" name="Picture 6">
            <a:extLst>
              <a:ext uri="{FF2B5EF4-FFF2-40B4-BE49-F238E27FC236}">
                <a16:creationId xmlns:a16="http://schemas.microsoft.com/office/drawing/2014/main" id="{0F9A7412-C164-4F10-8EE9-1912867E633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32824548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11" name="Picture 10">
            <a:extLst>
              <a:ext uri="{FF2B5EF4-FFF2-40B4-BE49-F238E27FC236}">
                <a16:creationId xmlns:a16="http://schemas.microsoft.com/office/drawing/2014/main" id="{0BD96686-8BEC-434E-9388-D8B9024F75E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068"/>
            <a:ext cx="12192000" cy="975360"/>
          </a:xfrm>
          <a:prstGeom prst="rect">
            <a:avLst/>
          </a:prstGeom>
        </p:spPr>
      </p:pic>
      <p:pic>
        <p:nvPicPr>
          <p:cNvPr id="7" name="Picture 6">
            <a:extLst>
              <a:ext uri="{FF2B5EF4-FFF2-40B4-BE49-F238E27FC236}">
                <a16:creationId xmlns:a16="http://schemas.microsoft.com/office/drawing/2014/main" id="{C040F6D3-12E8-4F11-AA7D-44DC8905C05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39612203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2"/>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905395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2"/>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560040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87310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2527104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1"/>
              </a:buClr>
              <a:buSzPct val="100000"/>
              <a:buFont typeface="Arial" panose="020B0604020202020204" pitchFamily="34" charset="0"/>
              <a:buChar char="•"/>
              <a:defRPr/>
            </a:lvl1pPr>
            <a:lvl2pPr marL="685800" indent="-228600">
              <a:buClr>
                <a:schemeClr val="accent1"/>
              </a:buClr>
              <a:buSzPct val="100000"/>
              <a:buFont typeface="Arial" panose="020B0604020202020204" pitchFamily="34" charset="0"/>
              <a:buChar char="•"/>
              <a:defRPr/>
            </a:lvl2pPr>
            <a:lvl3pPr marL="1143000" indent="-228600">
              <a:buClr>
                <a:schemeClr val="accent1"/>
              </a:buClr>
              <a:buSzPct val="100000"/>
              <a:buFont typeface="Arial" panose="020B0604020202020204" pitchFamily="34" charset="0"/>
              <a:buChar char="•"/>
              <a:defRPr/>
            </a:lvl3pPr>
            <a:lvl4pPr marL="1600200" indent="-228600">
              <a:buClr>
                <a:schemeClr val="accent1"/>
              </a:buClr>
              <a:buSzPct val="100000"/>
              <a:buFont typeface="Arial" panose="020B0604020202020204" pitchFamily="34" charset="0"/>
              <a:buChar char="•"/>
              <a:defRPr/>
            </a:lvl4pPr>
            <a:lvl5pPr marL="2057400" indent="-228600">
              <a:buClr>
                <a:schemeClr val="accent1"/>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3"/>
              </a:buClr>
              <a:buFont typeface="Arial" panose="020B0604020202020204" pitchFamily="34" charset="0"/>
              <a:buChar char="•"/>
              <a:defRPr/>
            </a:lvl1pPr>
            <a:lvl2pPr marL="685800" indent="-22860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4103652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11" name="Picture 10">
            <a:extLst>
              <a:ext uri="{FF2B5EF4-FFF2-40B4-BE49-F238E27FC236}">
                <a16:creationId xmlns:a16="http://schemas.microsoft.com/office/drawing/2014/main" id="{0BD96686-8BEC-434E-9388-D8B9024F75E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068"/>
            <a:ext cx="12192000" cy="975360"/>
          </a:xfrm>
          <a:prstGeom prst="rect">
            <a:avLst/>
          </a:prstGeom>
        </p:spPr>
      </p:pic>
      <p:pic>
        <p:nvPicPr>
          <p:cNvPr id="7" name="Picture 6">
            <a:extLst>
              <a:ext uri="{FF2B5EF4-FFF2-40B4-BE49-F238E27FC236}">
                <a16:creationId xmlns:a16="http://schemas.microsoft.com/office/drawing/2014/main" id="{C040F6D3-12E8-4F11-AA7D-44DC8905C05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8842388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2811144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1395489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0166503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1665437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7353190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10" name="Picture 9">
            <a:extLst>
              <a:ext uri="{FF2B5EF4-FFF2-40B4-BE49-F238E27FC236}">
                <a16:creationId xmlns:a16="http://schemas.microsoft.com/office/drawing/2014/main" id="{A2CBCC96-7F53-47A8-819C-06BF1F5BC02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068"/>
            <a:ext cx="12192000" cy="975360"/>
          </a:xfrm>
          <a:prstGeom prst="rect">
            <a:avLst/>
          </a:prstGeom>
        </p:spPr>
      </p:pic>
      <p:pic>
        <p:nvPicPr>
          <p:cNvPr id="7" name="Picture 6">
            <a:extLst>
              <a:ext uri="{FF2B5EF4-FFF2-40B4-BE49-F238E27FC236}">
                <a16:creationId xmlns:a16="http://schemas.microsoft.com/office/drawing/2014/main" id="{0F9A7412-C164-4F10-8EE9-1912867E633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14867019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11" name="Picture 10">
            <a:extLst>
              <a:ext uri="{FF2B5EF4-FFF2-40B4-BE49-F238E27FC236}">
                <a16:creationId xmlns:a16="http://schemas.microsoft.com/office/drawing/2014/main" id="{0BD96686-8BEC-434E-9388-D8B9024F75E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068"/>
            <a:ext cx="12192000" cy="975360"/>
          </a:xfrm>
          <a:prstGeom prst="rect">
            <a:avLst/>
          </a:prstGeom>
        </p:spPr>
      </p:pic>
      <p:pic>
        <p:nvPicPr>
          <p:cNvPr id="7" name="Picture 6">
            <a:extLst>
              <a:ext uri="{FF2B5EF4-FFF2-40B4-BE49-F238E27FC236}">
                <a16:creationId xmlns:a16="http://schemas.microsoft.com/office/drawing/2014/main" id="{C040F6D3-12E8-4F11-AA7D-44DC8905C05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8681245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2"/>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2525663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2"/>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8598423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21099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2"/>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169764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075440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1"/>
              </a:buClr>
              <a:buSzPct val="100000"/>
              <a:buFont typeface="Arial" panose="020B0604020202020204" pitchFamily="34" charset="0"/>
              <a:buChar char="•"/>
              <a:defRPr/>
            </a:lvl1pPr>
            <a:lvl2pPr marL="685800" indent="-228600">
              <a:buClr>
                <a:schemeClr val="accent1"/>
              </a:buClr>
              <a:buSzPct val="100000"/>
              <a:buFont typeface="Arial" panose="020B0604020202020204" pitchFamily="34" charset="0"/>
              <a:buChar char="•"/>
              <a:defRPr/>
            </a:lvl2pPr>
            <a:lvl3pPr marL="1143000" indent="-228600">
              <a:buClr>
                <a:schemeClr val="accent1"/>
              </a:buClr>
              <a:buSzPct val="100000"/>
              <a:buFont typeface="Arial" panose="020B0604020202020204" pitchFamily="34" charset="0"/>
              <a:buChar char="•"/>
              <a:defRPr/>
            </a:lvl3pPr>
            <a:lvl4pPr marL="1600200" indent="-228600">
              <a:buClr>
                <a:schemeClr val="accent1"/>
              </a:buClr>
              <a:buSzPct val="100000"/>
              <a:buFont typeface="Arial" panose="020B0604020202020204" pitchFamily="34" charset="0"/>
              <a:buChar char="•"/>
              <a:defRPr/>
            </a:lvl4pPr>
            <a:lvl5pPr marL="2057400" indent="-228600">
              <a:buClr>
                <a:schemeClr val="accent1"/>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3"/>
              </a:buClr>
              <a:buFont typeface="Arial" panose="020B0604020202020204" pitchFamily="34" charset="0"/>
              <a:buChar char="•"/>
              <a:defRPr/>
            </a:lvl1pPr>
            <a:lvl2pPr marL="685800" indent="-22860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41255947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4036009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6125991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0381081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7177359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41046552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8/8/23</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616782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8/8/23</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0950260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8/8/23</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991906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2"/>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451141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8/8/23</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0929584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8/8/23</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8027704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8/8/23</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6519173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8/8/23</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6634775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8/8/23</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9020949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8/8/23</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1928782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8/8/23</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7170870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8/8/23</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1278862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10" name="Picture 9">
            <a:extLst>
              <a:ext uri="{FF2B5EF4-FFF2-40B4-BE49-F238E27FC236}">
                <a16:creationId xmlns:a16="http://schemas.microsoft.com/office/drawing/2014/main" id="{A2CBCC96-7F53-47A8-819C-06BF1F5BC02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068"/>
            <a:ext cx="12192000" cy="975360"/>
          </a:xfrm>
          <a:prstGeom prst="rect">
            <a:avLst/>
          </a:prstGeom>
        </p:spPr>
      </p:pic>
      <p:pic>
        <p:nvPicPr>
          <p:cNvPr id="7" name="Picture 6">
            <a:extLst>
              <a:ext uri="{FF2B5EF4-FFF2-40B4-BE49-F238E27FC236}">
                <a16:creationId xmlns:a16="http://schemas.microsoft.com/office/drawing/2014/main" id="{0F9A7412-C164-4F10-8EE9-1912867E633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19431060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11" name="Picture 10">
            <a:extLst>
              <a:ext uri="{FF2B5EF4-FFF2-40B4-BE49-F238E27FC236}">
                <a16:creationId xmlns:a16="http://schemas.microsoft.com/office/drawing/2014/main" id="{0BD96686-8BEC-434E-9388-D8B9024F75E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068"/>
            <a:ext cx="12192000" cy="975360"/>
          </a:xfrm>
          <a:prstGeom prst="rect">
            <a:avLst/>
          </a:prstGeom>
        </p:spPr>
      </p:pic>
      <p:pic>
        <p:nvPicPr>
          <p:cNvPr id="7" name="Picture 6">
            <a:extLst>
              <a:ext uri="{FF2B5EF4-FFF2-40B4-BE49-F238E27FC236}">
                <a16:creationId xmlns:a16="http://schemas.microsoft.com/office/drawing/2014/main" id="{C040F6D3-12E8-4F11-AA7D-44DC8905C05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311409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36884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2"/>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2685623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2"/>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7299305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838435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8661542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1"/>
              </a:buClr>
              <a:buSzPct val="100000"/>
              <a:buFont typeface="Arial" panose="020B0604020202020204" pitchFamily="34" charset="0"/>
              <a:buChar char="•"/>
              <a:defRPr/>
            </a:lvl1pPr>
            <a:lvl2pPr marL="685800" indent="-228600">
              <a:buClr>
                <a:schemeClr val="accent1"/>
              </a:buClr>
              <a:buSzPct val="100000"/>
              <a:buFont typeface="Arial" panose="020B0604020202020204" pitchFamily="34" charset="0"/>
              <a:buChar char="•"/>
              <a:defRPr/>
            </a:lvl2pPr>
            <a:lvl3pPr marL="1143000" indent="-228600">
              <a:buClr>
                <a:schemeClr val="accent1"/>
              </a:buClr>
              <a:buSzPct val="100000"/>
              <a:buFont typeface="Arial" panose="020B0604020202020204" pitchFamily="34" charset="0"/>
              <a:buChar char="•"/>
              <a:defRPr/>
            </a:lvl3pPr>
            <a:lvl4pPr marL="1600200" indent="-228600">
              <a:buClr>
                <a:schemeClr val="accent1"/>
              </a:buClr>
              <a:buSzPct val="100000"/>
              <a:buFont typeface="Arial" panose="020B0604020202020204" pitchFamily="34" charset="0"/>
              <a:buChar char="•"/>
              <a:defRPr/>
            </a:lvl4pPr>
            <a:lvl5pPr marL="2057400" indent="-228600">
              <a:buClr>
                <a:schemeClr val="accent1"/>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3"/>
              </a:buClr>
              <a:buFont typeface="Arial" panose="020B0604020202020204" pitchFamily="34" charset="0"/>
              <a:buChar char="•"/>
              <a:defRPr/>
            </a:lvl1pPr>
            <a:lvl2pPr marL="685800" indent="-22860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118314567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0902014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77413025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7974283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20539721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535154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840304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1"/>
              </a:buClr>
              <a:buSzPct val="100000"/>
              <a:buFont typeface="Arial" panose="020B0604020202020204" pitchFamily="34" charset="0"/>
              <a:buChar char="•"/>
              <a:defRPr/>
            </a:lvl1pPr>
            <a:lvl2pPr marL="685800" indent="-228600">
              <a:buClr>
                <a:schemeClr val="accent1"/>
              </a:buClr>
              <a:buSzPct val="100000"/>
              <a:buFont typeface="Arial" panose="020B0604020202020204" pitchFamily="34" charset="0"/>
              <a:buChar char="•"/>
              <a:defRPr/>
            </a:lvl2pPr>
            <a:lvl3pPr marL="1143000" indent="-228600">
              <a:buClr>
                <a:schemeClr val="accent1"/>
              </a:buClr>
              <a:buSzPct val="100000"/>
              <a:buFont typeface="Arial" panose="020B0604020202020204" pitchFamily="34" charset="0"/>
              <a:buChar char="•"/>
              <a:defRPr/>
            </a:lvl3pPr>
            <a:lvl4pPr marL="1600200" indent="-228600">
              <a:buClr>
                <a:schemeClr val="accent1"/>
              </a:buClr>
              <a:buSzPct val="100000"/>
              <a:buFont typeface="Arial" panose="020B0604020202020204" pitchFamily="34" charset="0"/>
              <a:buChar char="•"/>
              <a:defRPr/>
            </a:lvl4pPr>
            <a:lvl5pPr marL="2057400" indent="-228600">
              <a:buClr>
                <a:schemeClr val="accent1"/>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3"/>
              </a:buClr>
              <a:buFont typeface="Arial" panose="020B0604020202020204" pitchFamily="34" charset="0"/>
              <a:buChar char="•"/>
              <a:defRPr/>
            </a:lvl1pPr>
            <a:lvl2pPr marL="685800" indent="-22860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1361253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166934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127886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Rectangle 5">
            <a:extLst>
              <a:ext uri="{FF2B5EF4-FFF2-40B4-BE49-F238E27FC236}">
                <a16:creationId xmlns:a16="http://schemas.microsoft.com/office/drawing/2014/main" id="{4B5D83E7-F2B7-417F-9348-222F18A74341}"/>
              </a:ext>
            </a:extLst>
          </p:cNvPr>
          <p:cNvSpPr/>
          <p:nvPr userDrawn="1"/>
        </p:nvSpPr>
        <p:spPr>
          <a:xfrm>
            <a:off x="0" y="-1"/>
            <a:ext cx="12192000" cy="106681"/>
          </a:xfrm>
          <a:prstGeom prst="rect">
            <a:avLst/>
          </a:prstGeom>
          <a:gradFill flip="none" rotWithShape="1">
            <a:gsLst>
              <a:gs pos="0">
                <a:srgbClr val="54284B"/>
              </a:gs>
              <a:gs pos="56733">
                <a:srgbClr val="6F2147"/>
              </a:gs>
              <a:gs pos="100000">
                <a:srgbClr val="4D528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B350415-BEC8-4DEE-A4A9-D2BC8A643929}"/>
              </a:ext>
            </a:extLst>
          </p:cNvPr>
          <p:cNvPicPr>
            <a:picLocks noChangeAspect="1"/>
          </p:cNvPicPr>
          <p:nvPr userDrawn="1"/>
        </p:nvPicPr>
        <p:blipFill rotWithShape="1">
          <a:blip r:embed="rId14" cstate="screen">
            <a:extLst>
              <a:ext uri="{28A0092B-C50C-407E-A947-70E740481C1C}">
                <a14:useLocalDpi xmlns:a14="http://schemas.microsoft.com/office/drawing/2010/main"/>
              </a:ext>
            </a:extLst>
          </a:blip>
          <a:srcRect/>
          <a:stretch/>
        </p:blipFill>
        <p:spPr>
          <a:xfrm>
            <a:off x="0" y="0"/>
            <a:ext cx="12192000" cy="106680"/>
          </a:xfrm>
          <a:prstGeom prst="rect">
            <a:avLst/>
          </a:prstGeom>
        </p:spPr>
      </p:pic>
    </p:spTree>
    <p:extLst>
      <p:ext uri="{BB962C8B-B14F-4D97-AF65-F5344CB8AC3E}">
        <p14:creationId xmlns:p14="http://schemas.microsoft.com/office/powerpoint/2010/main" val="4193216427"/>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3"/>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Rectangle 5">
            <a:extLst>
              <a:ext uri="{FF2B5EF4-FFF2-40B4-BE49-F238E27FC236}">
                <a16:creationId xmlns:a16="http://schemas.microsoft.com/office/drawing/2014/main" id="{4B5D83E7-F2B7-417F-9348-222F18A74341}"/>
              </a:ext>
            </a:extLst>
          </p:cNvPr>
          <p:cNvSpPr/>
          <p:nvPr userDrawn="1"/>
        </p:nvSpPr>
        <p:spPr>
          <a:xfrm>
            <a:off x="0" y="-1"/>
            <a:ext cx="12192000" cy="106681"/>
          </a:xfrm>
          <a:prstGeom prst="rect">
            <a:avLst/>
          </a:prstGeom>
          <a:gradFill flip="none" rotWithShape="1">
            <a:gsLst>
              <a:gs pos="0">
                <a:srgbClr val="54284B"/>
              </a:gs>
              <a:gs pos="56733">
                <a:srgbClr val="6F2147"/>
              </a:gs>
              <a:gs pos="100000">
                <a:srgbClr val="4D528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B350415-BEC8-4DEE-A4A9-D2BC8A643929}"/>
              </a:ext>
            </a:extLst>
          </p:cNvPr>
          <p:cNvPicPr>
            <a:picLocks noChangeAspect="1"/>
          </p:cNvPicPr>
          <p:nvPr userDrawn="1"/>
        </p:nvPicPr>
        <p:blipFill rotWithShape="1">
          <a:blip r:embed="rId14" cstate="screen">
            <a:extLst>
              <a:ext uri="{28A0092B-C50C-407E-A947-70E740481C1C}">
                <a14:useLocalDpi xmlns:a14="http://schemas.microsoft.com/office/drawing/2010/main"/>
              </a:ext>
            </a:extLst>
          </a:blip>
          <a:srcRect/>
          <a:stretch/>
        </p:blipFill>
        <p:spPr>
          <a:xfrm>
            <a:off x="0" y="0"/>
            <a:ext cx="12192000" cy="106680"/>
          </a:xfrm>
          <a:prstGeom prst="rect">
            <a:avLst/>
          </a:prstGeom>
        </p:spPr>
      </p:pic>
    </p:spTree>
    <p:extLst>
      <p:ext uri="{BB962C8B-B14F-4D97-AF65-F5344CB8AC3E}">
        <p14:creationId xmlns:p14="http://schemas.microsoft.com/office/powerpoint/2010/main" val="498101577"/>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Lst>
  <p:hf sldNum="0" hdr="0" dt="0"/>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3"/>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6" name="Rectangle 5">
            <a:extLst>
              <a:ext uri="{FF2B5EF4-FFF2-40B4-BE49-F238E27FC236}">
                <a16:creationId xmlns:a16="http://schemas.microsoft.com/office/drawing/2014/main" id="{4B5D83E7-F2B7-417F-9348-222F18A74341}"/>
              </a:ext>
            </a:extLst>
          </p:cNvPr>
          <p:cNvSpPr/>
          <p:nvPr userDrawn="1"/>
        </p:nvSpPr>
        <p:spPr>
          <a:xfrm>
            <a:off x="0" y="-1"/>
            <a:ext cx="12192000" cy="106681"/>
          </a:xfrm>
          <a:prstGeom prst="rect">
            <a:avLst/>
          </a:prstGeom>
          <a:gradFill flip="none" rotWithShape="1">
            <a:gsLst>
              <a:gs pos="0">
                <a:srgbClr val="54284B"/>
              </a:gs>
              <a:gs pos="56733">
                <a:srgbClr val="6F2147"/>
              </a:gs>
              <a:gs pos="100000">
                <a:srgbClr val="4D528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7" name="Picture 6">
            <a:extLst>
              <a:ext uri="{FF2B5EF4-FFF2-40B4-BE49-F238E27FC236}">
                <a16:creationId xmlns:a16="http://schemas.microsoft.com/office/drawing/2014/main" id="{BB350415-BEC8-4DEE-A4A9-D2BC8A643929}"/>
              </a:ext>
            </a:extLst>
          </p:cNvPr>
          <p:cNvPicPr>
            <a:picLocks noChangeAspect="1"/>
          </p:cNvPicPr>
          <p:nvPr userDrawn="1"/>
        </p:nvPicPr>
        <p:blipFill rotWithShape="1">
          <a:blip r:embed="rId14" cstate="screen">
            <a:extLst>
              <a:ext uri="{28A0092B-C50C-407E-A947-70E740481C1C}">
                <a14:useLocalDpi xmlns:a14="http://schemas.microsoft.com/office/drawing/2010/main"/>
              </a:ext>
            </a:extLst>
          </a:blip>
          <a:srcRect/>
          <a:stretch/>
        </p:blipFill>
        <p:spPr>
          <a:xfrm>
            <a:off x="0" y="0"/>
            <a:ext cx="12192000" cy="106680"/>
          </a:xfrm>
          <a:prstGeom prst="rect">
            <a:avLst/>
          </a:prstGeom>
        </p:spPr>
      </p:pic>
    </p:spTree>
    <p:extLst>
      <p:ext uri="{BB962C8B-B14F-4D97-AF65-F5344CB8AC3E}">
        <p14:creationId xmlns:p14="http://schemas.microsoft.com/office/powerpoint/2010/main" val="3399752124"/>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Lst>
  <p:hf sldNum="0" hdr="0" dt="0"/>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3"/>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8/8/23</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705680021"/>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Rectangle 5">
            <a:extLst>
              <a:ext uri="{FF2B5EF4-FFF2-40B4-BE49-F238E27FC236}">
                <a16:creationId xmlns:a16="http://schemas.microsoft.com/office/drawing/2014/main" id="{4B5D83E7-F2B7-417F-9348-222F18A74341}"/>
              </a:ext>
            </a:extLst>
          </p:cNvPr>
          <p:cNvSpPr/>
          <p:nvPr userDrawn="1"/>
        </p:nvSpPr>
        <p:spPr>
          <a:xfrm>
            <a:off x="0" y="-1"/>
            <a:ext cx="12192000" cy="106681"/>
          </a:xfrm>
          <a:prstGeom prst="rect">
            <a:avLst/>
          </a:prstGeom>
          <a:gradFill flip="none" rotWithShape="1">
            <a:gsLst>
              <a:gs pos="0">
                <a:srgbClr val="54284B"/>
              </a:gs>
              <a:gs pos="56733">
                <a:srgbClr val="6F2147"/>
              </a:gs>
              <a:gs pos="100000">
                <a:srgbClr val="4D528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B350415-BEC8-4DEE-A4A9-D2BC8A643929}"/>
              </a:ext>
            </a:extLst>
          </p:cNvPr>
          <p:cNvPicPr>
            <a:picLocks noChangeAspect="1"/>
          </p:cNvPicPr>
          <p:nvPr userDrawn="1"/>
        </p:nvPicPr>
        <p:blipFill rotWithShape="1">
          <a:blip r:embed="rId14" cstate="screen">
            <a:extLst>
              <a:ext uri="{28A0092B-C50C-407E-A947-70E740481C1C}">
                <a14:useLocalDpi xmlns:a14="http://schemas.microsoft.com/office/drawing/2010/main"/>
              </a:ext>
            </a:extLst>
          </a:blip>
          <a:srcRect/>
          <a:stretch/>
        </p:blipFill>
        <p:spPr>
          <a:xfrm>
            <a:off x="0" y="0"/>
            <a:ext cx="12192000" cy="106680"/>
          </a:xfrm>
          <a:prstGeom prst="rect">
            <a:avLst/>
          </a:prstGeom>
        </p:spPr>
      </p:pic>
    </p:spTree>
    <p:extLst>
      <p:ext uri="{BB962C8B-B14F-4D97-AF65-F5344CB8AC3E}">
        <p14:creationId xmlns:p14="http://schemas.microsoft.com/office/powerpoint/2010/main" val="931675563"/>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3"/>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0.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hart" Target="../charts/chart4.xml"/><Relationship Id="rId1" Type="http://schemas.openxmlformats.org/officeDocument/2006/relationships/slideLayout" Target="../slideLayouts/slideLayout20.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7.xml"/><Relationship Id="rId1" Type="http://schemas.openxmlformats.org/officeDocument/2006/relationships/slideLayout" Target="../slideLayouts/slideLayout20.xml"/><Relationship Id="rId5" Type="http://schemas.openxmlformats.org/officeDocument/2006/relationships/image" Target="../media/image19.png"/><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23.png"/><Relationship Id="rId7" Type="http://schemas.openxmlformats.org/officeDocument/2006/relationships/hyperlink" Target="http://www.mededonthego.com/" TargetMode="External"/><Relationship Id="rId2" Type="http://schemas.openxmlformats.org/officeDocument/2006/relationships/notesSlide" Target="../notesSlides/notesSlide8.xml"/><Relationship Id="rId1" Type="http://schemas.openxmlformats.org/officeDocument/2006/relationships/slideLayout" Target="../slideLayouts/slideLayout43.xml"/><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28.svg"/><Relationship Id="rId4" Type="http://schemas.openxmlformats.org/officeDocument/2006/relationships/image" Target="../media/image24.svg"/><Relationship Id="rId9" Type="http://schemas.openxmlformats.org/officeDocument/2006/relationships/image" Target="../media/image27.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mededonthego.com/Video/program/918" TargetMode="External"/><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43.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hyperlink" Target="mailto:support@MedEdOTG.com" TargetMode="External"/><Relationship Id="rId10" Type="http://schemas.openxmlformats.org/officeDocument/2006/relationships/image" Target="../media/image8.png"/><Relationship Id="rId4" Type="http://schemas.openxmlformats.org/officeDocument/2006/relationships/hyperlink" Target="http://www.mededonthego.com/" TargetMode="External"/><Relationship Id="rId9" Type="http://schemas.openxmlformats.org/officeDocument/2006/relationships/image" Target="../media/image7.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microsoft.com/office/2007/relationships/hdphoto" Target="../media/hdphoto1.wdp"/><Relationship Id="rId5" Type="http://schemas.openxmlformats.org/officeDocument/2006/relationships/image" Target="../media/image14.png"/><Relationship Id="rId10" Type="http://schemas.openxmlformats.org/officeDocument/2006/relationships/image" Target="../media/image18.svg"/><Relationship Id="rId4" Type="http://schemas.openxmlformats.org/officeDocument/2006/relationships/image" Target="../media/image13.svg"/><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0.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3A46F-3099-7AC4-2D60-8362D07A9209}"/>
              </a:ext>
            </a:extLst>
          </p:cNvPr>
          <p:cNvSpPr>
            <a:spLocks noGrp="1"/>
          </p:cNvSpPr>
          <p:nvPr>
            <p:ph type="title"/>
          </p:nvPr>
        </p:nvSpPr>
        <p:spPr>
          <a:xfrm>
            <a:off x="609601" y="1709738"/>
            <a:ext cx="10515600" cy="2852737"/>
          </a:xfrm>
        </p:spPr>
        <p:txBody>
          <a:bodyPr>
            <a:normAutofit/>
          </a:bodyPr>
          <a:lstStyle/>
          <a:p>
            <a:r>
              <a:rPr lang="en-GB" dirty="0"/>
              <a:t>Meaningfulness of ISTH Chart Audit of In-Hospital Mortality for ICH?</a:t>
            </a:r>
            <a:endParaRPr lang="en-US" dirty="0"/>
          </a:p>
        </p:txBody>
      </p:sp>
      <p:sp>
        <p:nvSpPr>
          <p:cNvPr id="3" name="Text Placeholder 2">
            <a:extLst>
              <a:ext uri="{FF2B5EF4-FFF2-40B4-BE49-F238E27FC236}">
                <a16:creationId xmlns:a16="http://schemas.microsoft.com/office/drawing/2014/main" id="{616667A4-499F-053D-A8DB-0E33A95C0A93}"/>
              </a:ext>
            </a:extLst>
          </p:cNvPr>
          <p:cNvSpPr>
            <a:spLocks noGrp="1"/>
          </p:cNvSpPr>
          <p:nvPr>
            <p:ph type="body" idx="1"/>
          </p:nvPr>
        </p:nvSpPr>
        <p:spPr>
          <a:xfrm>
            <a:off x="609601" y="4589463"/>
            <a:ext cx="10515600" cy="1500187"/>
          </a:xfrm>
        </p:spPr>
        <p:txBody>
          <a:bodyPr>
            <a:normAutofit/>
          </a:bodyPr>
          <a:lstStyle/>
          <a:p>
            <a:r>
              <a:rPr lang="en-US" b="1" dirty="0">
                <a:solidFill>
                  <a:schemeClr val="accent1"/>
                </a:solidFill>
              </a:rPr>
              <a:t>Paul P. </a:t>
            </a:r>
            <a:r>
              <a:rPr lang="en-US" b="1" dirty="0" err="1">
                <a:solidFill>
                  <a:schemeClr val="accent1"/>
                </a:solidFill>
              </a:rPr>
              <a:t>Dobesh</a:t>
            </a:r>
            <a:r>
              <a:rPr lang="en-US" b="1" dirty="0">
                <a:solidFill>
                  <a:schemeClr val="accent1"/>
                </a:solidFill>
              </a:rPr>
              <a:t>, PharmD, FAHA, FACC, FCCP, BCPS, BCCP </a:t>
            </a:r>
            <a:br>
              <a:rPr lang="en-US" dirty="0"/>
            </a:br>
            <a:r>
              <a:rPr lang="en-US" dirty="0"/>
              <a:t>Professor of Pharmacy Practice and Science</a:t>
            </a:r>
            <a:br>
              <a:rPr lang="en-US" dirty="0"/>
            </a:br>
            <a:r>
              <a:rPr lang="en-US" dirty="0"/>
              <a:t>College of Pharmacy</a:t>
            </a:r>
            <a:br>
              <a:rPr lang="en-US" dirty="0"/>
            </a:br>
            <a:r>
              <a:rPr lang="en-US" dirty="0"/>
              <a:t>University of Nebraska Medical Center</a:t>
            </a:r>
            <a:br>
              <a:rPr lang="en-US" dirty="0"/>
            </a:br>
            <a:r>
              <a:rPr lang="en-US" dirty="0"/>
              <a:t>Omaha, NE</a:t>
            </a:r>
          </a:p>
          <a:p>
            <a:endParaRPr lang="en-US" dirty="0"/>
          </a:p>
        </p:txBody>
      </p:sp>
    </p:spTree>
    <p:extLst>
      <p:ext uri="{BB962C8B-B14F-4D97-AF65-F5344CB8AC3E}">
        <p14:creationId xmlns:p14="http://schemas.microsoft.com/office/powerpoint/2010/main" val="172856142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A399D44B-6D60-B07D-1D48-19BB131B158C}"/>
              </a:ext>
            </a:extLst>
          </p:cNvPr>
          <p:cNvGrpSpPr/>
          <p:nvPr/>
        </p:nvGrpSpPr>
        <p:grpSpPr>
          <a:xfrm>
            <a:off x="11087233" y="338810"/>
            <a:ext cx="816035" cy="701912"/>
            <a:chOff x="1454410" y="2876025"/>
            <a:chExt cx="920630" cy="791878"/>
          </a:xfrm>
        </p:grpSpPr>
        <p:pic>
          <p:nvPicPr>
            <p:cNvPr id="22" name="Picture 21" descr="A blue brain with black background&#10;&#10;Description automatically generated with medium confidence">
              <a:extLst>
                <a:ext uri="{FF2B5EF4-FFF2-40B4-BE49-F238E27FC236}">
                  <a16:creationId xmlns:a16="http://schemas.microsoft.com/office/drawing/2014/main" id="{481A4EED-C0C3-8A7B-CC5B-80EBF2054F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54410" y="2876025"/>
              <a:ext cx="920630" cy="791878"/>
            </a:xfrm>
            <a:prstGeom prst="rect">
              <a:avLst/>
            </a:prstGeom>
          </p:spPr>
        </p:pic>
        <p:grpSp>
          <p:nvGrpSpPr>
            <p:cNvPr id="27" name="Group 26">
              <a:extLst>
                <a:ext uri="{FF2B5EF4-FFF2-40B4-BE49-F238E27FC236}">
                  <a16:creationId xmlns:a16="http://schemas.microsoft.com/office/drawing/2014/main" id="{5811DDE4-6C3D-3F77-151A-DD583B7543B9}"/>
                </a:ext>
              </a:extLst>
            </p:cNvPr>
            <p:cNvGrpSpPr/>
            <p:nvPr/>
          </p:nvGrpSpPr>
          <p:grpSpPr>
            <a:xfrm>
              <a:off x="1564844" y="2999001"/>
              <a:ext cx="249585" cy="249585"/>
              <a:chOff x="1775661" y="2738081"/>
              <a:chExt cx="249585" cy="249585"/>
            </a:xfrm>
          </p:grpSpPr>
          <p:sp>
            <p:nvSpPr>
              <p:cNvPr id="29" name="Oval 28">
                <a:extLst>
                  <a:ext uri="{FF2B5EF4-FFF2-40B4-BE49-F238E27FC236}">
                    <a16:creationId xmlns:a16="http://schemas.microsoft.com/office/drawing/2014/main" id="{9A095116-E891-F6D0-64E9-25D2BE15D5E1}"/>
                  </a:ext>
                </a:extLst>
              </p:cNvPr>
              <p:cNvSpPr/>
              <p:nvPr/>
            </p:nvSpPr>
            <p:spPr>
              <a:xfrm>
                <a:off x="1853309" y="2815729"/>
                <a:ext cx="94288" cy="9428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a:extLst>
                  <a:ext uri="{FF2B5EF4-FFF2-40B4-BE49-F238E27FC236}">
                    <a16:creationId xmlns:a16="http://schemas.microsoft.com/office/drawing/2014/main" id="{BFD334E7-15DE-6924-E8C1-D6242EFE96E7}"/>
                  </a:ext>
                </a:extLst>
              </p:cNvPr>
              <p:cNvSpPr/>
              <p:nvPr/>
            </p:nvSpPr>
            <p:spPr>
              <a:xfrm>
                <a:off x="1815791" y="2778211"/>
                <a:ext cx="169324" cy="16932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Oval 30">
                <a:extLst>
                  <a:ext uri="{FF2B5EF4-FFF2-40B4-BE49-F238E27FC236}">
                    <a16:creationId xmlns:a16="http://schemas.microsoft.com/office/drawing/2014/main" id="{3BDA2364-D195-A13B-00BE-6D3F588722F1}"/>
                  </a:ext>
                </a:extLst>
              </p:cNvPr>
              <p:cNvSpPr/>
              <p:nvPr/>
            </p:nvSpPr>
            <p:spPr>
              <a:xfrm>
                <a:off x="1775661" y="2738081"/>
                <a:ext cx="249585" cy="249585"/>
              </a:xfrm>
              <a:prstGeom prst="ellipse">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sp>
        <p:nvSpPr>
          <p:cNvPr id="2" name="Rectangle 1">
            <a:extLst>
              <a:ext uri="{FF2B5EF4-FFF2-40B4-BE49-F238E27FC236}">
                <a16:creationId xmlns:a16="http://schemas.microsoft.com/office/drawing/2014/main" id="{489F73CF-8B6D-2157-F100-F78A5D4E6062}"/>
              </a:ext>
            </a:extLst>
          </p:cNvPr>
          <p:cNvSpPr/>
          <p:nvPr/>
        </p:nvSpPr>
        <p:spPr>
          <a:xfrm>
            <a:off x="840321" y="5586574"/>
            <a:ext cx="461304" cy="223588"/>
          </a:xfrm>
          <a:prstGeom prst="rect">
            <a:avLst/>
          </a:prstGeom>
          <a:solidFill>
            <a:sysClr val="window" lastClr="FFFFFF"/>
          </a:solidFill>
          <a:ln w="25400" cap="flat" cmpd="sng" algn="ctr">
            <a:solidFill>
              <a:sysClr val="window" lastClr="FFFFFF"/>
            </a:solidFill>
            <a:prstDash val="solid"/>
          </a:ln>
          <a:effectLst/>
        </p:spPr>
        <p:txBody>
          <a:bodyPr rtlCol="0" anchor="ctr"/>
          <a:lstStyle/>
          <a:p>
            <a:pPr algn="ctr" defTabSz="1219170">
              <a:defRPr/>
            </a:pPr>
            <a:endParaRPr lang="en-US" sz="2400" kern="0" dirty="0">
              <a:solidFill>
                <a:prstClr val="white"/>
              </a:solidFill>
              <a:latin typeface="Franklin Gothic Book" panose="020B0503020102020204"/>
            </a:endParaRPr>
          </a:p>
        </p:txBody>
      </p:sp>
      <p:sp>
        <p:nvSpPr>
          <p:cNvPr id="3" name="TextBox 2">
            <a:extLst>
              <a:ext uri="{FF2B5EF4-FFF2-40B4-BE49-F238E27FC236}">
                <a16:creationId xmlns:a16="http://schemas.microsoft.com/office/drawing/2014/main" id="{E0CDB6A4-79B0-C7B0-C449-ACA3DA3B8F75}"/>
              </a:ext>
            </a:extLst>
          </p:cNvPr>
          <p:cNvSpPr txBox="1"/>
          <p:nvPr/>
        </p:nvSpPr>
        <p:spPr>
          <a:xfrm>
            <a:off x="594878" y="1047324"/>
            <a:ext cx="7943200" cy="400110"/>
          </a:xfrm>
          <a:prstGeom prst="rect">
            <a:avLst/>
          </a:prstGeom>
          <a:noFill/>
        </p:spPr>
        <p:txBody>
          <a:bodyPr wrap="none" rtlCol="0">
            <a:spAutoFit/>
          </a:bodyPr>
          <a:lstStyle/>
          <a:p>
            <a:pPr defTabSz="1219170">
              <a:defRPr/>
            </a:pPr>
            <a:r>
              <a:rPr lang="en-US" sz="2000" b="1" kern="0" dirty="0">
                <a:solidFill>
                  <a:sysClr val="windowText" lastClr="000000"/>
                </a:solidFill>
                <a:latin typeface="+mj-lt"/>
              </a:rPr>
              <a:t>Characteristics for </a:t>
            </a:r>
            <a:r>
              <a:rPr lang="en-US" sz="2000" b="1" kern="0" dirty="0">
                <a:solidFill>
                  <a:srgbClr val="005BAA"/>
                </a:solidFill>
                <a:latin typeface="+mj-lt"/>
              </a:rPr>
              <a:t>andexanet alfa (N = 666) </a:t>
            </a:r>
            <a:r>
              <a:rPr lang="en-US" sz="2000" b="1" kern="0" dirty="0">
                <a:solidFill>
                  <a:sysClr val="windowText" lastClr="000000"/>
                </a:solidFill>
                <a:latin typeface="+mj-lt"/>
              </a:rPr>
              <a:t>vs </a:t>
            </a:r>
            <a:r>
              <a:rPr lang="en-US" sz="2000" b="1" kern="0" dirty="0">
                <a:solidFill>
                  <a:srgbClr val="C00000"/>
                </a:solidFill>
                <a:latin typeface="+mj-lt"/>
              </a:rPr>
              <a:t>4F-PCC (N = 662)</a:t>
            </a:r>
          </a:p>
        </p:txBody>
      </p:sp>
      <p:graphicFrame>
        <p:nvGraphicFramePr>
          <p:cNvPr id="7" name="Table 12">
            <a:extLst>
              <a:ext uri="{FF2B5EF4-FFF2-40B4-BE49-F238E27FC236}">
                <a16:creationId xmlns:a16="http://schemas.microsoft.com/office/drawing/2014/main" id="{228D7BA1-ACC2-38A6-4B32-42C127FB49C5}"/>
              </a:ext>
            </a:extLst>
          </p:cNvPr>
          <p:cNvGraphicFramePr>
            <a:graphicFrameLocks noGrp="1"/>
          </p:cNvGraphicFramePr>
          <p:nvPr/>
        </p:nvGraphicFramePr>
        <p:xfrm>
          <a:off x="772328" y="1715880"/>
          <a:ext cx="5540511" cy="4104966"/>
        </p:xfrm>
        <a:graphic>
          <a:graphicData uri="http://schemas.openxmlformats.org/drawingml/2006/table">
            <a:tbl>
              <a:tblPr firstRow="1" bandRow="1">
                <a:tableStyleId>{5C22544A-7EE6-4342-B048-85BDC9FD1C3A}</a:tableStyleId>
              </a:tblPr>
              <a:tblGrid>
                <a:gridCol w="2517597">
                  <a:extLst>
                    <a:ext uri="{9D8B030D-6E8A-4147-A177-3AD203B41FA5}">
                      <a16:colId xmlns:a16="http://schemas.microsoft.com/office/drawing/2014/main" val="3232244526"/>
                    </a:ext>
                  </a:extLst>
                </a:gridCol>
                <a:gridCol w="1511457">
                  <a:extLst>
                    <a:ext uri="{9D8B030D-6E8A-4147-A177-3AD203B41FA5}">
                      <a16:colId xmlns:a16="http://schemas.microsoft.com/office/drawing/2014/main" val="3072985970"/>
                    </a:ext>
                  </a:extLst>
                </a:gridCol>
                <a:gridCol w="1511457">
                  <a:extLst>
                    <a:ext uri="{9D8B030D-6E8A-4147-A177-3AD203B41FA5}">
                      <a16:colId xmlns:a16="http://schemas.microsoft.com/office/drawing/2014/main" val="2398300017"/>
                    </a:ext>
                  </a:extLst>
                </a:gridCol>
              </a:tblGrid>
              <a:tr h="706934">
                <a:tc>
                  <a:txBody>
                    <a:bodyPr/>
                    <a:lstStyle/>
                    <a:p>
                      <a:pPr>
                        <a:lnSpc>
                          <a:spcPts val="1900"/>
                        </a:lnSpc>
                      </a:pPr>
                      <a:r>
                        <a:rPr lang="en-US" sz="1800" b="1" dirty="0">
                          <a:effectLst>
                            <a:outerShdw blurRad="38100" dist="38100" dir="2700000" algn="tl">
                              <a:srgbClr val="000000">
                                <a:alpha val="43137"/>
                              </a:srgbClr>
                            </a:outerShdw>
                          </a:effectLst>
                        </a:rPr>
                        <a:t>Subtype, %</a:t>
                      </a:r>
                    </a:p>
                  </a:txBody>
                  <a:tcPr marL="121920" marR="121920" marT="60960" marB="6096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a:lnSpc>
                          <a:spcPts val="1900"/>
                        </a:lnSpc>
                      </a:pPr>
                      <a:r>
                        <a:rPr lang="en-US" sz="1800" b="1" dirty="0">
                          <a:effectLst>
                            <a:outerShdw blurRad="38100" dist="38100" dir="2700000" algn="tl">
                              <a:srgbClr val="000000">
                                <a:alpha val="43137"/>
                              </a:srgbClr>
                            </a:outerShdw>
                          </a:effectLst>
                        </a:rPr>
                        <a:t>Andexanet alfa</a:t>
                      </a:r>
                    </a:p>
                  </a:txBody>
                  <a:tcPr marL="121920" marR="121920" marT="60960" marB="6096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rgbClr val="005BAA"/>
                    </a:solidFill>
                  </a:tcPr>
                </a:tc>
                <a:tc>
                  <a:txBody>
                    <a:bodyPr/>
                    <a:lstStyle/>
                    <a:p>
                      <a:pPr algn="ctr">
                        <a:lnSpc>
                          <a:spcPts val="1900"/>
                        </a:lnSpc>
                      </a:pPr>
                      <a:r>
                        <a:rPr lang="en-US" sz="1800" b="1" dirty="0">
                          <a:effectLst>
                            <a:outerShdw blurRad="38100" dist="38100" dir="2700000" algn="tl">
                              <a:srgbClr val="000000">
                                <a:alpha val="43137"/>
                              </a:srgbClr>
                            </a:outerShdw>
                          </a:effectLst>
                        </a:rPr>
                        <a:t>4F-PCC</a:t>
                      </a:r>
                    </a:p>
                  </a:txBody>
                  <a:tcPr marL="121920" marR="121920" marT="60960" marB="6096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636550394"/>
                  </a:ext>
                </a:extLst>
              </a:tr>
              <a:tr h="424754">
                <a:tc>
                  <a:txBody>
                    <a:bodyPr/>
                    <a:lstStyle/>
                    <a:p>
                      <a:pPr marL="0" marR="0">
                        <a:lnSpc>
                          <a:spcPts val="1900"/>
                        </a:lnSpc>
                        <a:spcBef>
                          <a:spcPts val="0"/>
                        </a:spcBef>
                        <a:spcAft>
                          <a:spcPts val="0"/>
                        </a:spcAft>
                      </a:pPr>
                      <a:r>
                        <a:rPr lang="en-US" sz="1800" b="1" dirty="0">
                          <a:effectLst/>
                          <a:latin typeface="+mn-lt"/>
                          <a:ea typeface="Times New Roman" panose="02020603050405020304" pitchFamily="18" charset="0"/>
                          <a:cs typeface="Times New Roman" panose="02020603050405020304" pitchFamily="18" charset="0"/>
                        </a:rPr>
                        <a:t>Subdural</a:t>
                      </a:r>
                    </a:p>
                  </a:txBody>
                  <a:tcPr marL="121920" marR="121920" marT="60960" marB="6096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ts val="1900"/>
                        </a:lnSpc>
                        <a:spcBef>
                          <a:spcPts val="0"/>
                        </a:spcBef>
                        <a:spcAft>
                          <a:spcPts val="0"/>
                        </a:spcAft>
                      </a:pPr>
                      <a:r>
                        <a:rPr lang="en-US" sz="1800" b="1" dirty="0">
                          <a:effectLst/>
                          <a:latin typeface="+mn-lt"/>
                          <a:ea typeface="Times New Roman" panose="02020603050405020304" pitchFamily="18" charset="0"/>
                          <a:cs typeface="Times New Roman" panose="02020603050405020304" pitchFamily="18" charset="0"/>
                        </a:rPr>
                        <a:t>32.6</a:t>
                      </a:r>
                    </a:p>
                  </a:txBody>
                  <a:tcPr marL="121920" marR="121920" marT="60960" marB="6096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rgbClr val="D9D5EA">
                        <a:alpha val="50000"/>
                      </a:srgbClr>
                    </a:solidFill>
                  </a:tcPr>
                </a:tc>
                <a:tc>
                  <a:txBody>
                    <a:bodyPr/>
                    <a:lstStyle/>
                    <a:p>
                      <a:pPr marL="0" marR="0" algn="ctr">
                        <a:lnSpc>
                          <a:spcPts val="1900"/>
                        </a:lnSpc>
                        <a:spcBef>
                          <a:spcPts val="0"/>
                        </a:spcBef>
                        <a:spcAft>
                          <a:spcPts val="0"/>
                        </a:spcAft>
                      </a:pPr>
                      <a:r>
                        <a:rPr lang="en-US" sz="1800" b="1" dirty="0">
                          <a:effectLst/>
                          <a:latin typeface="+mn-lt"/>
                          <a:ea typeface="Times New Roman" panose="02020603050405020304" pitchFamily="18" charset="0"/>
                          <a:cs typeface="Times New Roman" panose="02020603050405020304" pitchFamily="18" charset="0"/>
                        </a:rPr>
                        <a:t>32.3</a:t>
                      </a:r>
                    </a:p>
                  </a:txBody>
                  <a:tcPr marL="121920" marR="121920" marT="60960" marB="6096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rgbClr val="C00000">
                        <a:alpha val="15000"/>
                      </a:srgbClr>
                    </a:solidFill>
                  </a:tcPr>
                </a:tc>
                <a:extLst>
                  <a:ext uri="{0D108BD9-81ED-4DB2-BD59-A6C34878D82A}">
                    <a16:rowId xmlns:a16="http://schemas.microsoft.com/office/drawing/2014/main" val="1029265583"/>
                  </a:ext>
                </a:extLst>
              </a:tr>
              <a:tr h="424754">
                <a:tc>
                  <a:txBody>
                    <a:bodyPr/>
                    <a:lstStyle/>
                    <a:p>
                      <a:pPr marL="0" marR="0">
                        <a:lnSpc>
                          <a:spcPts val="1900"/>
                        </a:lnSpc>
                        <a:spcBef>
                          <a:spcPts val="0"/>
                        </a:spcBef>
                        <a:spcAft>
                          <a:spcPts val="0"/>
                        </a:spcAft>
                      </a:pPr>
                      <a:r>
                        <a:rPr lang="en-US" sz="1800" b="1" dirty="0">
                          <a:effectLst/>
                          <a:latin typeface="+mn-lt"/>
                          <a:ea typeface="Times New Roman" panose="02020603050405020304" pitchFamily="18" charset="0"/>
                          <a:cs typeface="Times New Roman" panose="02020603050405020304" pitchFamily="18" charset="0"/>
                        </a:rPr>
                        <a:t>Subarachnoid</a:t>
                      </a:r>
                    </a:p>
                  </a:txBody>
                  <a:tcPr marL="121920" marR="121920" marT="60960" marB="6096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ts val="1900"/>
                        </a:lnSpc>
                        <a:spcBef>
                          <a:spcPts val="0"/>
                        </a:spcBef>
                        <a:spcAft>
                          <a:spcPts val="0"/>
                        </a:spcAft>
                      </a:pPr>
                      <a:r>
                        <a:rPr lang="en-US" sz="1800" b="1" dirty="0">
                          <a:effectLst/>
                          <a:latin typeface="+mn-lt"/>
                          <a:ea typeface="Times New Roman" panose="02020603050405020304" pitchFamily="18" charset="0"/>
                          <a:cs typeface="Times New Roman" panose="02020603050405020304" pitchFamily="18" charset="0"/>
                        </a:rPr>
                        <a:t>22.7</a:t>
                      </a:r>
                    </a:p>
                  </a:txBody>
                  <a:tcPr marL="121920" marR="121920" marT="60960" marB="6096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rgbClr val="D9D5EA">
                        <a:alpha val="50000"/>
                      </a:srgbClr>
                    </a:solidFill>
                  </a:tcPr>
                </a:tc>
                <a:tc>
                  <a:txBody>
                    <a:bodyPr/>
                    <a:lstStyle/>
                    <a:p>
                      <a:pPr marL="0" marR="0" algn="ctr">
                        <a:lnSpc>
                          <a:spcPts val="1900"/>
                        </a:lnSpc>
                        <a:spcBef>
                          <a:spcPts val="0"/>
                        </a:spcBef>
                        <a:spcAft>
                          <a:spcPts val="0"/>
                        </a:spcAft>
                      </a:pPr>
                      <a:r>
                        <a:rPr lang="en-US" sz="1800" b="1" dirty="0">
                          <a:effectLst/>
                          <a:latin typeface="+mn-lt"/>
                          <a:ea typeface="Times New Roman" panose="02020603050405020304" pitchFamily="18" charset="0"/>
                          <a:cs typeface="Times New Roman" panose="02020603050405020304" pitchFamily="18" charset="0"/>
                        </a:rPr>
                        <a:t>21.3</a:t>
                      </a:r>
                    </a:p>
                  </a:txBody>
                  <a:tcPr marL="121920" marR="121920" marT="60960" marB="6096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rgbClr val="C00000">
                        <a:alpha val="15000"/>
                      </a:srgbClr>
                    </a:solidFill>
                  </a:tcPr>
                </a:tc>
                <a:extLst>
                  <a:ext uri="{0D108BD9-81ED-4DB2-BD59-A6C34878D82A}">
                    <a16:rowId xmlns:a16="http://schemas.microsoft.com/office/drawing/2014/main" val="2427051111"/>
                  </a:ext>
                </a:extLst>
              </a:tr>
              <a:tr h="424754">
                <a:tc>
                  <a:txBody>
                    <a:bodyPr/>
                    <a:lstStyle/>
                    <a:p>
                      <a:pPr marL="0" marR="0">
                        <a:lnSpc>
                          <a:spcPts val="1900"/>
                        </a:lnSpc>
                        <a:spcBef>
                          <a:spcPts val="0"/>
                        </a:spcBef>
                        <a:spcAft>
                          <a:spcPts val="0"/>
                        </a:spcAft>
                      </a:pPr>
                      <a:r>
                        <a:rPr lang="en-US" sz="1800" b="1" dirty="0">
                          <a:effectLst/>
                          <a:latin typeface="+mn-lt"/>
                          <a:ea typeface="Times New Roman" panose="02020603050405020304" pitchFamily="18" charset="0"/>
                          <a:cs typeface="Times New Roman" panose="02020603050405020304" pitchFamily="18" charset="0"/>
                        </a:rPr>
                        <a:t>Intracerebral</a:t>
                      </a:r>
                    </a:p>
                  </a:txBody>
                  <a:tcPr marL="121920" marR="121920" marT="60960" marB="6096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ts val="1900"/>
                        </a:lnSpc>
                        <a:spcBef>
                          <a:spcPts val="0"/>
                        </a:spcBef>
                        <a:spcAft>
                          <a:spcPts val="0"/>
                        </a:spcAft>
                      </a:pPr>
                      <a:r>
                        <a:rPr lang="en-US" sz="1800" b="1" dirty="0">
                          <a:effectLst/>
                          <a:latin typeface="+mn-lt"/>
                          <a:ea typeface="Times New Roman" panose="02020603050405020304" pitchFamily="18" charset="0"/>
                          <a:cs typeface="Times New Roman" panose="02020603050405020304" pitchFamily="18" charset="0"/>
                        </a:rPr>
                        <a:t>16.5</a:t>
                      </a:r>
                    </a:p>
                  </a:txBody>
                  <a:tcPr marL="121920" marR="121920" marT="60960" marB="6096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rgbClr val="D9D5EA">
                        <a:alpha val="50000"/>
                      </a:srgbClr>
                    </a:solidFill>
                  </a:tcPr>
                </a:tc>
                <a:tc>
                  <a:txBody>
                    <a:bodyPr/>
                    <a:lstStyle/>
                    <a:p>
                      <a:pPr marL="0" marR="0" algn="ctr">
                        <a:lnSpc>
                          <a:spcPts val="1900"/>
                        </a:lnSpc>
                        <a:spcBef>
                          <a:spcPts val="0"/>
                        </a:spcBef>
                        <a:spcAft>
                          <a:spcPts val="0"/>
                        </a:spcAft>
                      </a:pPr>
                      <a:r>
                        <a:rPr lang="en-US" sz="1800" b="1" dirty="0">
                          <a:effectLst/>
                          <a:latin typeface="+mn-lt"/>
                          <a:ea typeface="Times New Roman" panose="02020603050405020304" pitchFamily="18" charset="0"/>
                          <a:cs typeface="Times New Roman" panose="02020603050405020304" pitchFamily="18" charset="0"/>
                        </a:rPr>
                        <a:t>19.5</a:t>
                      </a:r>
                    </a:p>
                  </a:txBody>
                  <a:tcPr marL="121920" marR="121920" marT="60960" marB="6096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rgbClr val="C00000">
                        <a:alpha val="15000"/>
                      </a:srgbClr>
                    </a:solidFill>
                  </a:tcPr>
                </a:tc>
                <a:extLst>
                  <a:ext uri="{0D108BD9-81ED-4DB2-BD59-A6C34878D82A}">
                    <a16:rowId xmlns:a16="http://schemas.microsoft.com/office/drawing/2014/main" val="996049535"/>
                  </a:ext>
                </a:extLst>
              </a:tr>
              <a:tr h="424754">
                <a:tc>
                  <a:txBody>
                    <a:bodyPr/>
                    <a:lstStyle/>
                    <a:p>
                      <a:pPr marL="0" marR="0">
                        <a:lnSpc>
                          <a:spcPts val="1900"/>
                        </a:lnSpc>
                        <a:spcBef>
                          <a:spcPts val="0"/>
                        </a:spcBef>
                        <a:spcAft>
                          <a:spcPts val="0"/>
                        </a:spcAft>
                      </a:pPr>
                      <a:r>
                        <a:rPr lang="en-US" sz="1800" b="1">
                          <a:effectLst/>
                          <a:latin typeface="+mn-lt"/>
                          <a:ea typeface="Times New Roman" panose="02020603050405020304" pitchFamily="18" charset="0"/>
                          <a:cs typeface="Times New Roman" panose="02020603050405020304" pitchFamily="18" charset="0"/>
                        </a:rPr>
                        <a:t>Epidural</a:t>
                      </a:r>
                    </a:p>
                  </a:txBody>
                  <a:tcPr marL="121920" marR="121920" marT="60960" marB="6096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ts val="1900"/>
                        </a:lnSpc>
                        <a:spcBef>
                          <a:spcPts val="0"/>
                        </a:spcBef>
                        <a:spcAft>
                          <a:spcPts val="0"/>
                        </a:spcAft>
                      </a:pPr>
                      <a:r>
                        <a:rPr lang="en-US" sz="1800" b="1" dirty="0">
                          <a:effectLst/>
                          <a:latin typeface="+mn-lt"/>
                          <a:ea typeface="Times New Roman" panose="02020603050405020304" pitchFamily="18" charset="0"/>
                          <a:cs typeface="Times New Roman" panose="02020603050405020304" pitchFamily="18" charset="0"/>
                        </a:rPr>
                        <a:t>8.4</a:t>
                      </a:r>
                    </a:p>
                  </a:txBody>
                  <a:tcPr marL="121920" marR="121920" marT="60960" marB="6096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rgbClr val="D9D5EA">
                        <a:alpha val="50000"/>
                      </a:srgbClr>
                    </a:solidFill>
                  </a:tcPr>
                </a:tc>
                <a:tc>
                  <a:txBody>
                    <a:bodyPr/>
                    <a:lstStyle/>
                    <a:p>
                      <a:pPr marL="0" marR="0" algn="ctr">
                        <a:lnSpc>
                          <a:spcPts val="1900"/>
                        </a:lnSpc>
                        <a:spcBef>
                          <a:spcPts val="0"/>
                        </a:spcBef>
                        <a:spcAft>
                          <a:spcPts val="0"/>
                        </a:spcAft>
                      </a:pPr>
                      <a:r>
                        <a:rPr lang="en-US" sz="1800" b="1" dirty="0">
                          <a:effectLst/>
                          <a:latin typeface="+mn-lt"/>
                          <a:ea typeface="Times New Roman" panose="02020603050405020304" pitchFamily="18" charset="0"/>
                          <a:cs typeface="Times New Roman" panose="02020603050405020304" pitchFamily="18" charset="0"/>
                        </a:rPr>
                        <a:t>8.8</a:t>
                      </a:r>
                    </a:p>
                  </a:txBody>
                  <a:tcPr marL="121920" marR="121920" marT="60960" marB="6096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rgbClr val="C00000">
                        <a:alpha val="15000"/>
                      </a:srgbClr>
                    </a:solidFill>
                  </a:tcPr>
                </a:tc>
                <a:extLst>
                  <a:ext uri="{0D108BD9-81ED-4DB2-BD59-A6C34878D82A}">
                    <a16:rowId xmlns:a16="http://schemas.microsoft.com/office/drawing/2014/main" val="3627530947"/>
                  </a:ext>
                </a:extLst>
              </a:tr>
              <a:tr h="424754">
                <a:tc>
                  <a:txBody>
                    <a:bodyPr/>
                    <a:lstStyle/>
                    <a:p>
                      <a:pPr marL="0" marR="0">
                        <a:lnSpc>
                          <a:spcPts val="1900"/>
                        </a:lnSpc>
                        <a:spcBef>
                          <a:spcPts val="0"/>
                        </a:spcBef>
                        <a:spcAft>
                          <a:spcPts val="0"/>
                        </a:spcAft>
                      </a:pPr>
                      <a:r>
                        <a:rPr lang="en-US" sz="1800" b="1" dirty="0">
                          <a:effectLst/>
                          <a:latin typeface="+mn-lt"/>
                          <a:ea typeface="Times New Roman" panose="02020603050405020304" pitchFamily="18" charset="0"/>
                          <a:cs typeface="Times New Roman" panose="02020603050405020304" pitchFamily="18" charset="0"/>
                        </a:rPr>
                        <a:t>Multicompartment</a:t>
                      </a:r>
                    </a:p>
                  </a:txBody>
                  <a:tcPr marL="121920" marR="121920" marT="60960" marB="6096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ts val="1900"/>
                        </a:lnSpc>
                        <a:spcBef>
                          <a:spcPts val="0"/>
                        </a:spcBef>
                        <a:spcAft>
                          <a:spcPts val="0"/>
                        </a:spcAft>
                      </a:pPr>
                      <a:r>
                        <a:rPr lang="en-US" sz="1800" b="1" dirty="0">
                          <a:effectLst/>
                          <a:latin typeface="+mn-lt"/>
                          <a:ea typeface="Times New Roman" panose="02020603050405020304" pitchFamily="18" charset="0"/>
                          <a:cs typeface="Times New Roman" panose="02020603050405020304" pitchFamily="18" charset="0"/>
                        </a:rPr>
                        <a:t>6.2</a:t>
                      </a:r>
                    </a:p>
                  </a:txBody>
                  <a:tcPr marL="121920" marR="121920" marT="60960" marB="6096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rgbClr val="D9D5EA">
                        <a:alpha val="50000"/>
                      </a:srgbClr>
                    </a:solidFill>
                  </a:tcPr>
                </a:tc>
                <a:tc>
                  <a:txBody>
                    <a:bodyPr/>
                    <a:lstStyle/>
                    <a:p>
                      <a:pPr marL="0" marR="0" algn="ctr">
                        <a:lnSpc>
                          <a:spcPts val="1900"/>
                        </a:lnSpc>
                        <a:spcBef>
                          <a:spcPts val="0"/>
                        </a:spcBef>
                        <a:spcAft>
                          <a:spcPts val="0"/>
                        </a:spcAft>
                      </a:pPr>
                      <a:r>
                        <a:rPr lang="en-US" sz="1800" b="1" dirty="0">
                          <a:effectLst/>
                          <a:latin typeface="+mn-lt"/>
                          <a:ea typeface="Times New Roman" panose="02020603050405020304" pitchFamily="18" charset="0"/>
                          <a:cs typeface="Times New Roman" panose="02020603050405020304" pitchFamily="18" charset="0"/>
                        </a:rPr>
                        <a:t>9.1</a:t>
                      </a:r>
                    </a:p>
                  </a:txBody>
                  <a:tcPr marL="121920" marR="121920" marT="60960" marB="6096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rgbClr val="C00000">
                        <a:alpha val="15000"/>
                      </a:srgbClr>
                    </a:solidFill>
                  </a:tcPr>
                </a:tc>
                <a:extLst>
                  <a:ext uri="{0D108BD9-81ED-4DB2-BD59-A6C34878D82A}">
                    <a16:rowId xmlns:a16="http://schemas.microsoft.com/office/drawing/2014/main" val="3676116530"/>
                  </a:ext>
                </a:extLst>
              </a:tr>
              <a:tr h="424754">
                <a:tc>
                  <a:txBody>
                    <a:bodyPr/>
                    <a:lstStyle/>
                    <a:p>
                      <a:pPr marL="0" marR="0">
                        <a:lnSpc>
                          <a:spcPts val="1900"/>
                        </a:lnSpc>
                        <a:spcBef>
                          <a:spcPts val="0"/>
                        </a:spcBef>
                        <a:spcAft>
                          <a:spcPts val="0"/>
                        </a:spcAft>
                      </a:pPr>
                      <a:r>
                        <a:rPr lang="en-US" sz="1800" b="1">
                          <a:effectLst/>
                          <a:latin typeface="+mn-lt"/>
                          <a:ea typeface="Times New Roman" panose="02020603050405020304" pitchFamily="18" charset="0"/>
                          <a:cs typeface="Times New Roman" panose="02020603050405020304" pitchFamily="18" charset="0"/>
                        </a:rPr>
                        <a:t>Intraventricular</a:t>
                      </a:r>
                    </a:p>
                  </a:txBody>
                  <a:tcPr marL="121920" marR="121920" marT="60960" marB="6096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ts val="1900"/>
                        </a:lnSpc>
                        <a:spcBef>
                          <a:spcPts val="0"/>
                        </a:spcBef>
                        <a:spcAft>
                          <a:spcPts val="0"/>
                        </a:spcAft>
                      </a:pPr>
                      <a:r>
                        <a:rPr lang="en-US" sz="1800" b="1" dirty="0">
                          <a:effectLst/>
                          <a:latin typeface="+mn-lt"/>
                          <a:ea typeface="Times New Roman" panose="02020603050405020304" pitchFamily="18" charset="0"/>
                          <a:cs typeface="Times New Roman" panose="02020603050405020304" pitchFamily="18" charset="0"/>
                        </a:rPr>
                        <a:t>5.0</a:t>
                      </a:r>
                    </a:p>
                  </a:txBody>
                  <a:tcPr marL="121920" marR="121920" marT="60960" marB="6096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rgbClr val="D9D5EA">
                        <a:alpha val="50000"/>
                      </a:srgbClr>
                    </a:solidFill>
                  </a:tcPr>
                </a:tc>
                <a:tc>
                  <a:txBody>
                    <a:bodyPr/>
                    <a:lstStyle/>
                    <a:p>
                      <a:pPr marL="0" marR="0" algn="ctr">
                        <a:lnSpc>
                          <a:spcPts val="1900"/>
                        </a:lnSpc>
                        <a:spcBef>
                          <a:spcPts val="0"/>
                        </a:spcBef>
                        <a:spcAft>
                          <a:spcPts val="0"/>
                        </a:spcAft>
                      </a:pPr>
                      <a:r>
                        <a:rPr lang="en-US" sz="1800" b="1" dirty="0">
                          <a:effectLst/>
                          <a:latin typeface="+mn-lt"/>
                          <a:ea typeface="Times New Roman" panose="02020603050405020304" pitchFamily="18" charset="0"/>
                          <a:cs typeface="Times New Roman" panose="02020603050405020304" pitchFamily="18" charset="0"/>
                        </a:rPr>
                        <a:t>4.4</a:t>
                      </a:r>
                    </a:p>
                  </a:txBody>
                  <a:tcPr marL="121920" marR="121920" marT="60960" marB="6096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rgbClr val="C00000">
                        <a:alpha val="15000"/>
                      </a:srgbClr>
                    </a:solidFill>
                  </a:tcPr>
                </a:tc>
                <a:extLst>
                  <a:ext uri="{0D108BD9-81ED-4DB2-BD59-A6C34878D82A}">
                    <a16:rowId xmlns:a16="http://schemas.microsoft.com/office/drawing/2014/main" val="3238364257"/>
                  </a:ext>
                </a:extLst>
              </a:tr>
              <a:tr h="424754">
                <a:tc>
                  <a:txBody>
                    <a:bodyPr/>
                    <a:lstStyle/>
                    <a:p>
                      <a:pPr marL="0" marR="0">
                        <a:lnSpc>
                          <a:spcPts val="1900"/>
                        </a:lnSpc>
                        <a:spcBef>
                          <a:spcPts val="0"/>
                        </a:spcBef>
                        <a:spcAft>
                          <a:spcPts val="0"/>
                        </a:spcAft>
                      </a:pPr>
                      <a:r>
                        <a:rPr lang="en-US" sz="1800" b="1">
                          <a:effectLst/>
                          <a:latin typeface="+mn-lt"/>
                          <a:ea typeface="Times New Roman" panose="02020603050405020304" pitchFamily="18" charset="0"/>
                          <a:cs typeface="Times New Roman" panose="02020603050405020304" pitchFamily="18" charset="0"/>
                        </a:rPr>
                        <a:t>Infratentorial</a:t>
                      </a:r>
                    </a:p>
                  </a:txBody>
                  <a:tcPr marL="121920" marR="121920" marT="60960" marB="6096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ts val="1900"/>
                        </a:lnSpc>
                        <a:spcBef>
                          <a:spcPts val="0"/>
                        </a:spcBef>
                        <a:spcAft>
                          <a:spcPts val="0"/>
                        </a:spcAft>
                      </a:pPr>
                      <a:r>
                        <a:rPr lang="en-US" sz="1800" b="1" dirty="0">
                          <a:effectLst/>
                          <a:latin typeface="+mn-lt"/>
                          <a:ea typeface="Times New Roman" panose="02020603050405020304" pitchFamily="18" charset="0"/>
                          <a:cs typeface="Times New Roman" panose="02020603050405020304" pitchFamily="18" charset="0"/>
                        </a:rPr>
                        <a:t>0.6</a:t>
                      </a:r>
                    </a:p>
                  </a:txBody>
                  <a:tcPr marL="121920" marR="121920" marT="60960" marB="6096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rgbClr val="D9D5EA">
                        <a:alpha val="50000"/>
                      </a:srgbClr>
                    </a:solidFill>
                  </a:tcPr>
                </a:tc>
                <a:tc>
                  <a:txBody>
                    <a:bodyPr/>
                    <a:lstStyle/>
                    <a:p>
                      <a:pPr marL="0" marR="0" algn="ctr">
                        <a:lnSpc>
                          <a:spcPts val="1900"/>
                        </a:lnSpc>
                        <a:spcBef>
                          <a:spcPts val="0"/>
                        </a:spcBef>
                        <a:spcAft>
                          <a:spcPts val="0"/>
                        </a:spcAft>
                      </a:pPr>
                      <a:r>
                        <a:rPr lang="en-US" sz="1800" b="1" dirty="0">
                          <a:effectLst/>
                          <a:latin typeface="+mn-lt"/>
                          <a:ea typeface="Times New Roman" panose="02020603050405020304" pitchFamily="18" charset="0"/>
                          <a:cs typeface="Times New Roman" panose="02020603050405020304" pitchFamily="18" charset="0"/>
                        </a:rPr>
                        <a:t>0.3</a:t>
                      </a:r>
                    </a:p>
                  </a:txBody>
                  <a:tcPr marL="121920" marR="121920" marT="60960" marB="6096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rgbClr val="C00000">
                        <a:alpha val="15000"/>
                      </a:srgbClr>
                    </a:solidFill>
                  </a:tcPr>
                </a:tc>
                <a:extLst>
                  <a:ext uri="{0D108BD9-81ED-4DB2-BD59-A6C34878D82A}">
                    <a16:rowId xmlns:a16="http://schemas.microsoft.com/office/drawing/2014/main" val="3811778263"/>
                  </a:ext>
                </a:extLst>
              </a:tr>
              <a:tr h="424754">
                <a:tc>
                  <a:txBody>
                    <a:bodyPr/>
                    <a:lstStyle/>
                    <a:p>
                      <a:pPr marL="0" marR="0">
                        <a:lnSpc>
                          <a:spcPts val="1900"/>
                        </a:lnSpc>
                        <a:spcBef>
                          <a:spcPts val="0"/>
                        </a:spcBef>
                        <a:spcAft>
                          <a:spcPts val="0"/>
                        </a:spcAft>
                      </a:pPr>
                      <a:r>
                        <a:rPr lang="en-US" sz="1800" b="1" dirty="0">
                          <a:effectLst/>
                          <a:latin typeface="+mn-lt"/>
                          <a:ea typeface="Times New Roman" panose="02020603050405020304" pitchFamily="18" charset="0"/>
                          <a:cs typeface="Times New Roman" panose="02020603050405020304" pitchFamily="18" charset="0"/>
                        </a:rPr>
                        <a:t>Unknown</a:t>
                      </a:r>
                    </a:p>
                  </a:txBody>
                  <a:tcPr marL="121920" marR="121920" marT="60960" marB="6096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ts val="1900"/>
                        </a:lnSpc>
                        <a:spcBef>
                          <a:spcPts val="0"/>
                        </a:spcBef>
                        <a:spcAft>
                          <a:spcPts val="0"/>
                        </a:spcAft>
                      </a:pPr>
                      <a:r>
                        <a:rPr lang="en-US" sz="1800" b="1" dirty="0">
                          <a:effectLst/>
                          <a:latin typeface="+mn-lt"/>
                          <a:ea typeface="Times New Roman" panose="02020603050405020304" pitchFamily="18" charset="0"/>
                          <a:cs typeface="Times New Roman" panose="02020603050405020304" pitchFamily="18" charset="0"/>
                        </a:rPr>
                        <a:t>14.1</a:t>
                      </a:r>
                    </a:p>
                  </a:txBody>
                  <a:tcPr marL="121920" marR="121920" marT="60960" marB="6096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rgbClr val="D9D5EA">
                        <a:alpha val="50000"/>
                      </a:srgbClr>
                    </a:solidFill>
                  </a:tcPr>
                </a:tc>
                <a:tc>
                  <a:txBody>
                    <a:bodyPr/>
                    <a:lstStyle/>
                    <a:p>
                      <a:pPr marL="0" marR="0" algn="ctr">
                        <a:lnSpc>
                          <a:spcPts val="1900"/>
                        </a:lnSpc>
                        <a:spcBef>
                          <a:spcPts val="0"/>
                        </a:spcBef>
                        <a:spcAft>
                          <a:spcPts val="0"/>
                        </a:spcAft>
                      </a:pPr>
                      <a:r>
                        <a:rPr lang="en-US" sz="1800" b="1" dirty="0">
                          <a:effectLst/>
                          <a:latin typeface="+mn-lt"/>
                          <a:ea typeface="Times New Roman" panose="02020603050405020304" pitchFamily="18" charset="0"/>
                          <a:cs typeface="Times New Roman" panose="02020603050405020304" pitchFamily="18" charset="0"/>
                        </a:rPr>
                        <a:t>13.6</a:t>
                      </a:r>
                    </a:p>
                  </a:txBody>
                  <a:tcPr marL="121920" marR="121920" marT="60960" marB="6096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rgbClr val="C00000">
                        <a:alpha val="15000"/>
                      </a:srgbClr>
                    </a:solidFill>
                  </a:tcPr>
                </a:tc>
                <a:extLst>
                  <a:ext uri="{0D108BD9-81ED-4DB2-BD59-A6C34878D82A}">
                    <a16:rowId xmlns:a16="http://schemas.microsoft.com/office/drawing/2014/main" val="3191140858"/>
                  </a:ext>
                </a:extLst>
              </a:tr>
            </a:tbl>
          </a:graphicData>
        </a:graphic>
      </p:graphicFrame>
      <p:grpSp>
        <p:nvGrpSpPr>
          <p:cNvPr id="6" name="Group 5">
            <a:extLst>
              <a:ext uri="{FF2B5EF4-FFF2-40B4-BE49-F238E27FC236}">
                <a16:creationId xmlns:a16="http://schemas.microsoft.com/office/drawing/2014/main" id="{2AAADB5D-F041-EC6E-347D-1E6AF358758C}"/>
              </a:ext>
            </a:extLst>
          </p:cNvPr>
          <p:cNvGrpSpPr/>
          <p:nvPr/>
        </p:nvGrpSpPr>
        <p:grpSpPr>
          <a:xfrm>
            <a:off x="6637241" y="1606434"/>
            <a:ext cx="5651769" cy="4912756"/>
            <a:chOff x="4365943" y="1093737"/>
            <a:chExt cx="4448198" cy="3587734"/>
          </a:xfrm>
        </p:grpSpPr>
        <p:sp>
          <p:nvSpPr>
            <p:cNvPr id="8" name="TextBox 7">
              <a:extLst>
                <a:ext uri="{FF2B5EF4-FFF2-40B4-BE49-F238E27FC236}">
                  <a16:creationId xmlns:a16="http://schemas.microsoft.com/office/drawing/2014/main" id="{1F62F35C-A090-4587-1EFF-902B9A883758}"/>
                </a:ext>
              </a:extLst>
            </p:cNvPr>
            <p:cNvSpPr txBox="1"/>
            <p:nvPr/>
          </p:nvSpPr>
          <p:spPr>
            <a:xfrm>
              <a:off x="4757578" y="1093737"/>
              <a:ext cx="3341416" cy="245369"/>
            </a:xfrm>
            <a:prstGeom prst="rect">
              <a:avLst/>
            </a:prstGeom>
            <a:noFill/>
          </p:spPr>
          <p:txBody>
            <a:bodyPr wrap="square" rtlCol="0">
              <a:spAutoFit/>
            </a:bodyPr>
            <a:lstStyle/>
            <a:p>
              <a:pPr algn="ctr">
                <a:lnSpc>
                  <a:spcPts val="1867"/>
                </a:lnSpc>
              </a:pPr>
              <a:r>
                <a:rPr lang="en-US" b="1" dirty="0">
                  <a:solidFill>
                    <a:srgbClr val="012D6B"/>
                  </a:solidFill>
                </a:rPr>
                <a:t>Baseline GCS Score, %*</a:t>
              </a:r>
            </a:p>
          </p:txBody>
        </p:sp>
        <p:graphicFrame>
          <p:nvGraphicFramePr>
            <p:cNvPr id="9" name="Chart 8">
              <a:extLst>
                <a:ext uri="{FF2B5EF4-FFF2-40B4-BE49-F238E27FC236}">
                  <a16:creationId xmlns:a16="http://schemas.microsoft.com/office/drawing/2014/main" id="{63CA409C-F2B2-52C6-ED0D-40DF9B2273FF}"/>
                </a:ext>
              </a:extLst>
            </p:cNvPr>
            <p:cNvGraphicFramePr/>
            <p:nvPr/>
          </p:nvGraphicFramePr>
          <p:xfrm>
            <a:off x="4365943" y="1368691"/>
            <a:ext cx="3588802" cy="3312780"/>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F473EBE4-C850-AC3E-AA95-B6CA54BE48FC}"/>
                </a:ext>
              </a:extLst>
            </p:cNvPr>
            <p:cNvSpPr txBox="1"/>
            <p:nvPr/>
          </p:nvSpPr>
          <p:spPr>
            <a:xfrm>
              <a:off x="5536002" y="1694339"/>
              <a:ext cx="603313" cy="478470"/>
            </a:xfrm>
            <a:prstGeom prst="rect">
              <a:avLst/>
            </a:prstGeom>
            <a:noFill/>
          </p:spPr>
          <p:txBody>
            <a:bodyPr wrap="none" rtlCol="0">
              <a:spAutoFit/>
            </a:bodyPr>
            <a:lstStyle/>
            <a:p>
              <a:pPr algn="ctr">
                <a:lnSpc>
                  <a:spcPts val="2267"/>
                </a:lnSpc>
              </a:pPr>
              <a:r>
                <a:rPr lang="en-US" sz="1600" b="1" dirty="0"/>
                <a:t>Mild,</a:t>
              </a:r>
            </a:p>
            <a:p>
              <a:pPr algn="ctr">
                <a:lnSpc>
                  <a:spcPts val="2267"/>
                </a:lnSpc>
              </a:pPr>
              <a:r>
                <a:rPr lang="en-US" sz="1600" b="1" dirty="0"/>
                <a:t>29.1%</a:t>
              </a:r>
            </a:p>
          </p:txBody>
        </p:sp>
        <p:sp>
          <p:nvSpPr>
            <p:cNvPr id="11" name="TextBox 10">
              <a:extLst>
                <a:ext uri="{FF2B5EF4-FFF2-40B4-BE49-F238E27FC236}">
                  <a16:creationId xmlns:a16="http://schemas.microsoft.com/office/drawing/2014/main" id="{3162BD27-AACA-FC3E-5E3B-6990B336886E}"/>
                </a:ext>
              </a:extLst>
            </p:cNvPr>
            <p:cNvSpPr txBox="1"/>
            <p:nvPr/>
          </p:nvSpPr>
          <p:spPr>
            <a:xfrm>
              <a:off x="6760239" y="1840241"/>
              <a:ext cx="603313" cy="478470"/>
            </a:xfrm>
            <a:prstGeom prst="rect">
              <a:avLst/>
            </a:prstGeom>
            <a:noFill/>
          </p:spPr>
          <p:txBody>
            <a:bodyPr wrap="none" rtlCol="0">
              <a:spAutoFit/>
            </a:bodyPr>
            <a:lstStyle/>
            <a:p>
              <a:pPr algn="ctr">
                <a:lnSpc>
                  <a:spcPts val="2267"/>
                </a:lnSpc>
              </a:pPr>
              <a:r>
                <a:rPr lang="en-US" sz="1600" b="1" dirty="0"/>
                <a:t>Mild,</a:t>
              </a:r>
            </a:p>
            <a:p>
              <a:pPr algn="ctr">
                <a:lnSpc>
                  <a:spcPts val="2267"/>
                </a:lnSpc>
              </a:pPr>
              <a:r>
                <a:rPr lang="en-US" sz="1600" b="1" dirty="0"/>
                <a:t>39.0%</a:t>
              </a:r>
            </a:p>
          </p:txBody>
        </p:sp>
        <p:sp>
          <p:nvSpPr>
            <p:cNvPr id="12" name="TextBox 11">
              <a:extLst>
                <a:ext uri="{FF2B5EF4-FFF2-40B4-BE49-F238E27FC236}">
                  <a16:creationId xmlns:a16="http://schemas.microsoft.com/office/drawing/2014/main" id="{54B02648-22BD-A7EA-447C-013BECA9929B}"/>
                </a:ext>
              </a:extLst>
            </p:cNvPr>
            <p:cNvSpPr txBox="1"/>
            <p:nvPr/>
          </p:nvSpPr>
          <p:spPr>
            <a:xfrm>
              <a:off x="5383347" y="2639477"/>
              <a:ext cx="908630" cy="482732"/>
            </a:xfrm>
            <a:prstGeom prst="rect">
              <a:avLst/>
            </a:prstGeom>
            <a:noFill/>
          </p:spPr>
          <p:txBody>
            <a:bodyPr wrap="none" rtlCol="0">
              <a:spAutoFit/>
            </a:bodyPr>
            <a:lstStyle/>
            <a:p>
              <a:pPr algn="ctr">
                <a:lnSpc>
                  <a:spcPts val="2267"/>
                </a:lnSpc>
              </a:pPr>
              <a:r>
                <a:rPr lang="en-US" sz="1600" b="1" dirty="0">
                  <a:solidFill>
                    <a:schemeClr val="bg1"/>
                  </a:solidFill>
                  <a:effectLst>
                    <a:outerShdw blurRad="38100" dist="38100" dir="2700000" algn="tl">
                      <a:srgbClr val="000000">
                        <a:alpha val="43137"/>
                      </a:srgbClr>
                    </a:outerShdw>
                  </a:effectLst>
                </a:rPr>
                <a:t>Moderate,</a:t>
              </a:r>
            </a:p>
            <a:p>
              <a:pPr algn="ctr">
                <a:lnSpc>
                  <a:spcPts val="2267"/>
                </a:lnSpc>
              </a:pPr>
              <a:r>
                <a:rPr lang="en-US" sz="1600" b="1" dirty="0">
                  <a:solidFill>
                    <a:schemeClr val="bg1"/>
                  </a:solidFill>
                  <a:effectLst>
                    <a:outerShdw blurRad="38100" dist="38100" dir="2700000" algn="tl">
                      <a:srgbClr val="000000">
                        <a:alpha val="43137"/>
                      </a:srgbClr>
                    </a:outerShdw>
                  </a:effectLst>
                </a:rPr>
                <a:t>40.1%</a:t>
              </a:r>
            </a:p>
          </p:txBody>
        </p:sp>
        <p:sp>
          <p:nvSpPr>
            <p:cNvPr id="13" name="TextBox 12">
              <a:extLst>
                <a:ext uri="{FF2B5EF4-FFF2-40B4-BE49-F238E27FC236}">
                  <a16:creationId xmlns:a16="http://schemas.microsoft.com/office/drawing/2014/main" id="{7DFD8124-9590-EDD9-5625-9C059B767310}"/>
                </a:ext>
              </a:extLst>
            </p:cNvPr>
            <p:cNvSpPr txBox="1"/>
            <p:nvPr/>
          </p:nvSpPr>
          <p:spPr>
            <a:xfrm>
              <a:off x="5477966" y="3651451"/>
              <a:ext cx="719385" cy="482732"/>
            </a:xfrm>
            <a:prstGeom prst="rect">
              <a:avLst/>
            </a:prstGeom>
            <a:noFill/>
          </p:spPr>
          <p:txBody>
            <a:bodyPr wrap="none" rtlCol="0">
              <a:spAutoFit/>
            </a:bodyPr>
            <a:lstStyle/>
            <a:p>
              <a:pPr algn="ctr">
                <a:lnSpc>
                  <a:spcPts val="2267"/>
                </a:lnSpc>
              </a:pPr>
              <a:r>
                <a:rPr lang="en-US" sz="1600" b="1" dirty="0">
                  <a:solidFill>
                    <a:schemeClr val="bg1"/>
                  </a:solidFill>
                  <a:effectLst>
                    <a:outerShdw blurRad="38100" dist="38100" dir="2700000" algn="tl">
                      <a:srgbClr val="000000">
                        <a:alpha val="43137"/>
                      </a:srgbClr>
                    </a:outerShdw>
                  </a:effectLst>
                </a:rPr>
                <a:t>Severe,</a:t>
              </a:r>
            </a:p>
            <a:p>
              <a:pPr algn="ctr">
                <a:lnSpc>
                  <a:spcPts val="2267"/>
                </a:lnSpc>
              </a:pPr>
              <a:r>
                <a:rPr lang="en-US" sz="1600" b="1" dirty="0">
                  <a:solidFill>
                    <a:schemeClr val="bg1"/>
                  </a:solidFill>
                  <a:effectLst>
                    <a:outerShdw blurRad="38100" dist="38100" dir="2700000" algn="tl">
                      <a:srgbClr val="000000">
                        <a:alpha val="43137"/>
                      </a:srgbClr>
                    </a:outerShdw>
                  </a:effectLst>
                </a:rPr>
                <a:t>30.8%</a:t>
              </a:r>
            </a:p>
          </p:txBody>
        </p:sp>
        <p:sp>
          <p:nvSpPr>
            <p:cNvPr id="14" name="TextBox 13">
              <a:extLst>
                <a:ext uri="{FF2B5EF4-FFF2-40B4-BE49-F238E27FC236}">
                  <a16:creationId xmlns:a16="http://schemas.microsoft.com/office/drawing/2014/main" id="{D1DCA072-4543-7DAD-1184-89AD4EC8C45C}"/>
                </a:ext>
              </a:extLst>
            </p:cNvPr>
            <p:cNvSpPr txBox="1"/>
            <p:nvPr/>
          </p:nvSpPr>
          <p:spPr>
            <a:xfrm>
              <a:off x="6702205" y="3607728"/>
              <a:ext cx="719385" cy="482732"/>
            </a:xfrm>
            <a:prstGeom prst="rect">
              <a:avLst/>
            </a:prstGeom>
            <a:noFill/>
          </p:spPr>
          <p:txBody>
            <a:bodyPr wrap="none" rtlCol="0">
              <a:spAutoFit/>
            </a:bodyPr>
            <a:lstStyle/>
            <a:p>
              <a:pPr algn="ctr">
                <a:lnSpc>
                  <a:spcPts val="2267"/>
                </a:lnSpc>
              </a:pPr>
              <a:r>
                <a:rPr lang="en-US" sz="1600" b="1" dirty="0">
                  <a:solidFill>
                    <a:schemeClr val="bg1"/>
                  </a:solidFill>
                  <a:effectLst>
                    <a:outerShdw blurRad="38100" dist="38100" dir="2700000" algn="tl">
                      <a:srgbClr val="000000">
                        <a:alpha val="43137"/>
                      </a:srgbClr>
                    </a:outerShdw>
                  </a:effectLst>
                </a:rPr>
                <a:t>Severe,</a:t>
              </a:r>
            </a:p>
            <a:p>
              <a:pPr algn="ctr">
                <a:lnSpc>
                  <a:spcPts val="2267"/>
                </a:lnSpc>
              </a:pPr>
              <a:r>
                <a:rPr lang="en-US" sz="1600" b="1" dirty="0">
                  <a:solidFill>
                    <a:schemeClr val="bg1"/>
                  </a:solidFill>
                  <a:effectLst>
                    <a:outerShdw blurRad="38100" dist="38100" dir="2700000" algn="tl">
                      <a:srgbClr val="000000">
                        <a:alpha val="43137"/>
                      </a:srgbClr>
                    </a:outerShdw>
                  </a:effectLst>
                </a:rPr>
                <a:t>35.2%</a:t>
              </a:r>
            </a:p>
          </p:txBody>
        </p:sp>
        <p:sp>
          <p:nvSpPr>
            <p:cNvPr id="15" name="TextBox 14">
              <a:extLst>
                <a:ext uri="{FF2B5EF4-FFF2-40B4-BE49-F238E27FC236}">
                  <a16:creationId xmlns:a16="http://schemas.microsoft.com/office/drawing/2014/main" id="{425F5AB2-B291-EF53-E25E-BC86CB3C80AD}"/>
                </a:ext>
              </a:extLst>
            </p:cNvPr>
            <p:cNvSpPr txBox="1"/>
            <p:nvPr/>
          </p:nvSpPr>
          <p:spPr>
            <a:xfrm>
              <a:off x="6607583" y="2743438"/>
              <a:ext cx="908630" cy="482732"/>
            </a:xfrm>
            <a:prstGeom prst="rect">
              <a:avLst/>
            </a:prstGeom>
            <a:noFill/>
          </p:spPr>
          <p:txBody>
            <a:bodyPr wrap="none" rtlCol="0">
              <a:spAutoFit/>
            </a:bodyPr>
            <a:lstStyle/>
            <a:p>
              <a:pPr algn="ctr">
                <a:lnSpc>
                  <a:spcPts val="2267"/>
                </a:lnSpc>
              </a:pPr>
              <a:r>
                <a:rPr lang="en-US" sz="1600" b="1" dirty="0">
                  <a:solidFill>
                    <a:schemeClr val="bg1"/>
                  </a:solidFill>
                  <a:effectLst>
                    <a:outerShdw blurRad="38100" dist="38100" dir="2700000" algn="tl">
                      <a:srgbClr val="000000">
                        <a:alpha val="43137"/>
                      </a:srgbClr>
                    </a:outerShdw>
                  </a:effectLst>
                </a:rPr>
                <a:t>Moderate,</a:t>
              </a:r>
            </a:p>
            <a:p>
              <a:pPr algn="ctr">
                <a:lnSpc>
                  <a:spcPts val="2267"/>
                </a:lnSpc>
              </a:pPr>
              <a:r>
                <a:rPr lang="en-US" sz="1600" b="1" dirty="0">
                  <a:solidFill>
                    <a:schemeClr val="bg1"/>
                  </a:solidFill>
                  <a:effectLst>
                    <a:outerShdw blurRad="38100" dist="38100" dir="2700000" algn="tl">
                      <a:srgbClr val="000000">
                        <a:alpha val="43137"/>
                      </a:srgbClr>
                    </a:outerShdw>
                  </a:effectLst>
                </a:rPr>
                <a:t>25.7%</a:t>
              </a:r>
            </a:p>
          </p:txBody>
        </p:sp>
        <p:sp>
          <p:nvSpPr>
            <p:cNvPr id="17" name="TextBox 16">
              <a:extLst>
                <a:ext uri="{FF2B5EF4-FFF2-40B4-BE49-F238E27FC236}">
                  <a16:creationId xmlns:a16="http://schemas.microsoft.com/office/drawing/2014/main" id="{168018CF-9A1B-CB06-3D89-CB357A48B6CC}"/>
                </a:ext>
              </a:extLst>
            </p:cNvPr>
            <p:cNvSpPr txBox="1"/>
            <p:nvPr/>
          </p:nvSpPr>
          <p:spPr>
            <a:xfrm>
              <a:off x="7564693" y="1831657"/>
              <a:ext cx="1197305" cy="478470"/>
            </a:xfrm>
            <a:prstGeom prst="rect">
              <a:avLst/>
            </a:prstGeom>
            <a:noFill/>
          </p:spPr>
          <p:txBody>
            <a:bodyPr wrap="square" rtlCol="0">
              <a:spAutoFit/>
            </a:bodyPr>
            <a:lstStyle/>
            <a:p>
              <a:pPr algn="ctr">
                <a:lnSpc>
                  <a:spcPts val="2267"/>
                </a:lnSpc>
              </a:pPr>
              <a:r>
                <a:rPr lang="en-US" sz="1600" b="1" dirty="0">
                  <a:solidFill>
                    <a:srgbClr val="002060"/>
                  </a:solidFill>
                </a:rPr>
                <a:t>Mild</a:t>
              </a:r>
            </a:p>
            <a:p>
              <a:pPr algn="ctr">
                <a:lnSpc>
                  <a:spcPts val="2267"/>
                </a:lnSpc>
              </a:pPr>
              <a:r>
                <a:rPr lang="en-US" sz="1600" b="1" dirty="0">
                  <a:solidFill>
                    <a:srgbClr val="002060"/>
                  </a:solidFill>
                </a:rPr>
                <a:t>(13-15)</a:t>
              </a:r>
            </a:p>
          </p:txBody>
        </p:sp>
        <p:sp>
          <p:nvSpPr>
            <p:cNvPr id="18" name="TextBox 17">
              <a:extLst>
                <a:ext uri="{FF2B5EF4-FFF2-40B4-BE49-F238E27FC236}">
                  <a16:creationId xmlns:a16="http://schemas.microsoft.com/office/drawing/2014/main" id="{25C80DA5-4F18-F0C9-6127-763B8A03642B}"/>
                </a:ext>
              </a:extLst>
            </p:cNvPr>
            <p:cNvSpPr txBox="1"/>
            <p:nvPr/>
          </p:nvSpPr>
          <p:spPr>
            <a:xfrm>
              <a:off x="7564693" y="2787537"/>
              <a:ext cx="1249448" cy="478470"/>
            </a:xfrm>
            <a:prstGeom prst="rect">
              <a:avLst/>
            </a:prstGeom>
            <a:noFill/>
          </p:spPr>
          <p:txBody>
            <a:bodyPr wrap="square" rtlCol="0">
              <a:spAutoFit/>
            </a:bodyPr>
            <a:lstStyle/>
            <a:p>
              <a:pPr algn="ctr">
                <a:lnSpc>
                  <a:spcPts val="2267"/>
                </a:lnSpc>
              </a:pPr>
              <a:r>
                <a:rPr lang="en-US" sz="1600" b="1" dirty="0">
                  <a:solidFill>
                    <a:srgbClr val="002060"/>
                  </a:solidFill>
                </a:rPr>
                <a:t>Moderate </a:t>
              </a:r>
            </a:p>
            <a:p>
              <a:pPr algn="ctr">
                <a:lnSpc>
                  <a:spcPts val="2267"/>
                </a:lnSpc>
              </a:pPr>
              <a:r>
                <a:rPr lang="en-US" sz="1600" b="1" dirty="0">
                  <a:solidFill>
                    <a:srgbClr val="002060"/>
                  </a:solidFill>
                </a:rPr>
                <a:t>(9-12)</a:t>
              </a:r>
            </a:p>
          </p:txBody>
        </p:sp>
        <p:sp>
          <p:nvSpPr>
            <p:cNvPr id="19" name="TextBox 18">
              <a:extLst>
                <a:ext uri="{FF2B5EF4-FFF2-40B4-BE49-F238E27FC236}">
                  <a16:creationId xmlns:a16="http://schemas.microsoft.com/office/drawing/2014/main" id="{CF236A38-AE4B-DDF1-8E0A-A5A7C1FB5CAA}"/>
                </a:ext>
              </a:extLst>
            </p:cNvPr>
            <p:cNvSpPr txBox="1"/>
            <p:nvPr/>
          </p:nvSpPr>
          <p:spPr>
            <a:xfrm>
              <a:off x="7626309" y="3631989"/>
              <a:ext cx="1074070" cy="478470"/>
            </a:xfrm>
            <a:prstGeom prst="rect">
              <a:avLst/>
            </a:prstGeom>
            <a:noFill/>
          </p:spPr>
          <p:txBody>
            <a:bodyPr wrap="square" rtlCol="0">
              <a:spAutoFit/>
            </a:bodyPr>
            <a:lstStyle/>
            <a:p>
              <a:pPr algn="ctr">
                <a:lnSpc>
                  <a:spcPts val="2267"/>
                </a:lnSpc>
              </a:pPr>
              <a:r>
                <a:rPr lang="en-US" sz="1600" b="1" dirty="0">
                  <a:solidFill>
                    <a:srgbClr val="002060"/>
                  </a:solidFill>
                </a:rPr>
                <a:t>Severe </a:t>
              </a:r>
            </a:p>
            <a:p>
              <a:pPr algn="ctr">
                <a:lnSpc>
                  <a:spcPts val="2267"/>
                </a:lnSpc>
              </a:pPr>
              <a:r>
                <a:rPr lang="en-US" sz="1600" b="1" dirty="0">
                  <a:solidFill>
                    <a:srgbClr val="002060"/>
                  </a:solidFill>
                </a:rPr>
                <a:t>(≤8)</a:t>
              </a:r>
            </a:p>
          </p:txBody>
        </p:sp>
      </p:grpSp>
      <p:sp>
        <p:nvSpPr>
          <p:cNvPr id="20" name="TextBox 19">
            <a:extLst>
              <a:ext uri="{FF2B5EF4-FFF2-40B4-BE49-F238E27FC236}">
                <a16:creationId xmlns:a16="http://schemas.microsoft.com/office/drawing/2014/main" id="{E14A9F08-B4F5-E053-3DB7-1893F43324D4}"/>
              </a:ext>
            </a:extLst>
          </p:cNvPr>
          <p:cNvSpPr txBox="1"/>
          <p:nvPr/>
        </p:nvSpPr>
        <p:spPr>
          <a:xfrm>
            <a:off x="7814931" y="5994868"/>
            <a:ext cx="1364476" cy="646331"/>
          </a:xfrm>
          <a:prstGeom prst="rect">
            <a:avLst/>
          </a:prstGeom>
          <a:noFill/>
        </p:spPr>
        <p:txBody>
          <a:bodyPr wrap="none" rtlCol="0">
            <a:spAutoFit/>
          </a:bodyPr>
          <a:lstStyle/>
          <a:p>
            <a:pPr algn="ctr"/>
            <a:r>
              <a:rPr lang="en-US" b="1" dirty="0">
                <a:solidFill>
                  <a:srgbClr val="0D204A"/>
                </a:solidFill>
              </a:rPr>
              <a:t>Andexanet</a:t>
            </a:r>
          </a:p>
          <a:p>
            <a:pPr algn="ctr"/>
            <a:r>
              <a:rPr lang="en-US" b="1" dirty="0">
                <a:solidFill>
                  <a:srgbClr val="0D204A"/>
                </a:solidFill>
              </a:rPr>
              <a:t>alfa</a:t>
            </a:r>
          </a:p>
        </p:txBody>
      </p:sp>
      <p:sp>
        <p:nvSpPr>
          <p:cNvPr id="21" name="TextBox 20">
            <a:extLst>
              <a:ext uri="{FF2B5EF4-FFF2-40B4-BE49-F238E27FC236}">
                <a16:creationId xmlns:a16="http://schemas.microsoft.com/office/drawing/2014/main" id="{C341C7C7-C1ED-B91D-008D-1F62E78DEA97}"/>
              </a:ext>
            </a:extLst>
          </p:cNvPr>
          <p:cNvSpPr txBox="1"/>
          <p:nvPr/>
        </p:nvSpPr>
        <p:spPr>
          <a:xfrm>
            <a:off x="9553543" y="5994868"/>
            <a:ext cx="1018227" cy="375680"/>
          </a:xfrm>
          <a:prstGeom prst="rect">
            <a:avLst/>
          </a:prstGeom>
          <a:noFill/>
        </p:spPr>
        <p:txBody>
          <a:bodyPr wrap="none" rtlCol="0">
            <a:spAutoFit/>
          </a:bodyPr>
          <a:lstStyle/>
          <a:p>
            <a:pPr algn="ctr">
              <a:lnSpc>
                <a:spcPts val="2400"/>
              </a:lnSpc>
            </a:pPr>
            <a:r>
              <a:rPr lang="en-US" b="1" dirty="0">
                <a:solidFill>
                  <a:srgbClr val="0D204A"/>
                </a:solidFill>
              </a:rPr>
              <a:t>4F-PCC</a:t>
            </a:r>
          </a:p>
        </p:txBody>
      </p:sp>
      <p:sp>
        <p:nvSpPr>
          <p:cNvPr id="28" name="Title 27">
            <a:extLst>
              <a:ext uri="{FF2B5EF4-FFF2-40B4-BE49-F238E27FC236}">
                <a16:creationId xmlns:a16="http://schemas.microsoft.com/office/drawing/2014/main" id="{6D903077-7E83-3A49-B294-C04FEBB9177A}"/>
              </a:ext>
            </a:extLst>
          </p:cNvPr>
          <p:cNvSpPr>
            <a:spLocks noGrp="1"/>
          </p:cNvSpPr>
          <p:nvPr>
            <p:ph type="title"/>
          </p:nvPr>
        </p:nvSpPr>
        <p:spPr>
          <a:xfrm>
            <a:off x="609600" y="199505"/>
            <a:ext cx="10744200" cy="1185577"/>
          </a:xfrm>
        </p:spPr>
        <p:txBody>
          <a:bodyPr>
            <a:normAutofit/>
          </a:bodyPr>
          <a:lstStyle/>
          <a:p>
            <a:r>
              <a:rPr lang="en-US" dirty="0"/>
              <a:t>ICH Subgroup – Clinical Characteristics</a:t>
            </a:r>
          </a:p>
        </p:txBody>
      </p:sp>
      <p:sp>
        <p:nvSpPr>
          <p:cNvPr id="5" name="Footer Placeholder 4">
            <a:extLst>
              <a:ext uri="{FF2B5EF4-FFF2-40B4-BE49-F238E27FC236}">
                <a16:creationId xmlns:a16="http://schemas.microsoft.com/office/drawing/2014/main" id="{98843E2A-0FF9-A8FA-42B3-4CB6CE3362F0}"/>
              </a:ext>
            </a:extLst>
          </p:cNvPr>
          <p:cNvSpPr>
            <a:spLocks noGrp="1"/>
          </p:cNvSpPr>
          <p:nvPr>
            <p:ph type="ftr" sz="quarter" idx="3"/>
          </p:nvPr>
        </p:nvSpPr>
        <p:spPr/>
        <p:txBody>
          <a:bodyPr/>
          <a:lstStyle/>
          <a:p>
            <a:r>
              <a:rPr lang="en-US"/>
              <a:t>*Available data: andexanet alfa, n = 347; 4F-PCC, n = 369. </a:t>
            </a:r>
          </a:p>
          <a:p>
            <a:r>
              <a:rPr lang="en-US"/>
              <a:t>
GCS, Glasgow Coma Scale.</a:t>
            </a:r>
          </a:p>
        </p:txBody>
      </p:sp>
    </p:spTree>
    <p:extLst>
      <p:ext uri="{BB962C8B-B14F-4D97-AF65-F5344CB8AC3E}">
        <p14:creationId xmlns:p14="http://schemas.microsoft.com/office/powerpoint/2010/main" val="3839227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
            <a:extLst>
              <a:ext uri="{FF2B5EF4-FFF2-40B4-BE49-F238E27FC236}">
                <a16:creationId xmlns:a16="http://schemas.microsoft.com/office/drawing/2014/main" id="{901BBE4F-11A9-8981-E270-02DEE391304A}"/>
              </a:ext>
            </a:extLst>
          </p:cNvPr>
          <p:cNvSpPr txBox="1"/>
          <p:nvPr/>
        </p:nvSpPr>
        <p:spPr>
          <a:xfrm>
            <a:off x="1615782" y="1360525"/>
            <a:ext cx="4778288" cy="1153941"/>
          </a:xfrm>
          <a:prstGeom prst="rect">
            <a:avLst/>
          </a:prstGeom>
          <a:solidFill>
            <a:srgbClr val="E9ECF5"/>
          </a:solidFill>
          <a:ln>
            <a:solidFill>
              <a:sysClr val="window" lastClr="FFFFFF">
                <a:lumMod val="50000"/>
              </a:sysClr>
            </a:solidFill>
          </a:ln>
        </p:spPr>
        <p:txBody>
          <a:bodyPr wrap="non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defRPr/>
            </a:pPr>
            <a:r>
              <a:rPr lang="sv-SE" sz="2000" b="1" kern="0" dirty="0">
                <a:solidFill>
                  <a:srgbClr val="0D204A"/>
                </a:solidFill>
                <a:latin typeface="+mj-lt"/>
              </a:rPr>
              <a:t>Multivariable logistic regression*</a:t>
            </a:r>
            <a:r>
              <a:rPr lang="sv-SE" sz="2000" b="1" kern="0" baseline="30000" dirty="0">
                <a:solidFill>
                  <a:srgbClr val="0D204A"/>
                </a:solidFill>
                <a:latin typeface="+mj-lt"/>
                <a:cs typeface="Times New Roman" panose="02020603050405020304" pitchFamily="18" charset="0"/>
              </a:rPr>
              <a:t> </a:t>
            </a:r>
          </a:p>
          <a:p>
            <a:pPr algn="ctr" defTabSz="1219170">
              <a:defRPr/>
            </a:pPr>
            <a:r>
              <a:rPr lang="sv-SE" sz="2000" b="1" kern="0" dirty="0">
                <a:solidFill>
                  <a:srgbClr val="0D204A"/>
                </a:solidFill>
                <a:latin typeface="+mj-lt"/>
              </a:rPr>
              <a:t>adjusted OR: 0.55 </a:t>
            </a:r>
            <a:br>
              <a:rPr lang="sv-SE" sz="2000" b="1" kern="0" dirty="0">
                <a:solidFill>
                  <a:srgbClr val="0D204A"/>
                </a:solidFill>
                <a:latin typeface="+mj-lt"/>
              </a:rPr>
            </a:br>
            <a:r>
              <a:rPr lang="sv-SE" sz="2000" b="1" kern="0" dirty="0">
                <a:solidFill>
                  <a:srgbClr val="0D204A"/>
                </a:solidFill>
                <a:latin typeface="+mj-lt"/>
              </a:rPr>
              <a:t>(95% CI: 0.39, 0.76); </a:t>
            </a:r>
            <a:r>
              <a:rPr lang="sv-SE" sz="2000" b="1" i="1" kern="0" dirty="0">
                <a:solidFill>
                  <a:srgbClr val="0D204A"/>
                </a:solidFill>
                <a:latin typeface="+mj-lt"/>
              </a:rPr>
              <a:t>P</a:t>
            </a:r>
            <a:r>
              <a:rPr lang="sv-SE" sz="2000" b="1" kern="0" dirty="0">
                <a:solidFill>
                  <a:srgbClr val="0D204A"/>
                </a:solidFill>
                <a:latin typeface="+mj-lt"/>
              </a:rPr>
              <a:t> &lt;0.01</a:t>
            </a:r>
          </a:p>
        </p:txBody>
      </p:sp>
      <p:graphicFrame>
        <p:nvGraphicFramePr>
          <p:cNvPr id="19" name="Chart 18">
            <a:extLst>
              <a:ext uri="{FF2B5EF4-FFF2-40B4-BE49-F238E27FC236}">
                <a16:creationId xmlns:a16="http://schemas.microsoft.com/office/drawing/2014/main" id="{BE18D8E0-058A-7B07-5E22-A315B89F349E}"/>
              </a:ext>
            </a:extLst>
          </p:cNvPr>
          <p:cNvGraphicFramePr/>
          <p:nvPr/>
        </p:nvGraphicFramePr>
        <p:xfrm>
          <a:off x="909396" y="2288773"/>
          <a:ext cx="5778364" cy="3613796"/>
        </p:xfrm>
        <a:graphic>
          <a:graphicData uri="http://schemas.openxmlformats.org/drawingml/2006/chart">
            <c:chart xmlns:c="http://schemas.openxmlformats.org/drawingml/2006/chart" xmlns:r="http://schemas.openxmlformats.org/officeDocument/2006/relationships" r:id="rId2"/>
          </a:graphicData>
        </a:graphic>
      </p:graphicFrame>
      <p:sp>
        <p:nvSpPr>
          <p:cNvPr id="36" name="TextBox 35">
            <a:extLst>
              <a:ext uri="{FF2B5EF4-FFF2-40B4-BE49-F238E27FC236}">
                <a16:creationId xmlns:a16="http://schemas.microsoft.com/office/drawing/2014/main" id="{6290B66F-3FE2-2E81-4452-89D30C4A3174}"/>
              </a:ext>
            </a:extLst>
          </p:cNvPr>
          <p:cNvSpPr txBox="1"/>
          <p:nvPr/>
        </p:nvSpPr>
        <p:spPr>
          <a:xfrm rot="16200000">
            <a:off x="-1341615" y="3302326"/>
            <a:ext cx="3812339" cy="523220"/>
          </a:xfrm>
          <a:prstGeom prst="rect">
            <a:avLst/>
          </a:prstGeom>
          <a:noFill/>
        </p:spPr>
        <p:txBody>
          <a:bodyPr wrap="square" anchor="ctr" anchorCtr="0">
            <a:spAutoFit/>
          </a:bodyPr>
          <a:lstStyle/>
          <a:p>
            <a:pPr algn="ctr" defTabSz="1219170">
              <a:defRPr sz="1000" b="0" i="0" u="none" strike="noStrike" kern="1200" cap="none" baseline="0">
                <a:solidFill>
                  <a:prstClr val="black"/>
                </a:solidFill>
                <a:latin typeface="+mn-lt"/>
                <a:ea typeface="+mn-ea"/>
                <a:cs typeface="+mn-cs"/>
              </a:defRPr>
            </a:pPr>
            <a:r>
              <a:rPr lang="en-US" sz="1400" b="1" dirty="0">
                <a:solidFill>
                  <a:srgbClr val="0D204A"/>
                </a:solidFill>
                <a:latin typeface="+mj-lt"/>
              </a:rPr>
              <a:t>In-hospital mortality </a:t>
            </a:r>
          </a:p>
          <a:p>
            <a:pPr algn="ctr" defTabSz="1219170">
              <a:defRPr sz="1000" b="0" i="0" u="none" strike="noStrike" kern="1200" cap="none" baseline="0">
                <a:solidFill>
                  <a:prstClr val="black"/>
                </a:solidFill>
                <a:latin typeface="+mn-lt"/>
                <a:ea typeface="+mn-ea"/>
                <a:cs typeface="+mn-cs"/>
              </a:defRPr>
            </a:pPr>
            <a:r>
              <a:rPr lang="en-US" sz="1400" b="1" dirty="0">
                <a:solidFill>
                  <a:srgbClr val="0D204A"/>
                </a:solidFill>
                <a:latin typeface="+mj-lt"/>
              </a:rPr>
              <a:t>(unadjusted %)</a:t>
            </a:r>
            <a:endParaRPr lang="en-US" sz="1400" b="1" baseline="30000" dirty="0">
              <a:solidFill>
                <a:srgbClr val="0D204A"/>
              </a:solidFill>
              <a:latin typeface="+mj-lt"/>
            </a:endParaRPr>
          </a:p>
        </p:txBody>
      </p:sp>
      <p:sp>
        <p:nvSpPr>
          <p:cNvPr id="14" name="Content Placeholder 2">
            <a:extLst>
              <a:ext uri="{FF2B5EF4-FFF2-40B4-BE49-F238E27FC236}">
                <a16:creationId xmlns:a16="http://schemas.microsoft.com/office/drawing/2014/main" id="{0188CA45-927B-5082-E8C8-EA159F8C6DED}"/>
              </a:ext>
            </a:extLst>
          </p:cNvPr>
          <p:cNvSpPr txBox="1">
            <a:spLocks/>
          </p:cNvSpPr>
          <p:nvPr/>
        </p:nvSpPr>
        <p:spPr>
          <a:xfrm>
            <a:off x="495541" y="5282650"/>
            <a:ext cx="10972317" cy="1056808"/>
          </a:xfrm>
          <a:prstGeom prst="rect">
            <a:avLst/>
          </a:prstGeom>
        </p:spPr>
        <p:txBody>
          <a:bodyPr vert="horz" lIns="121920" tIns="60960" rIns="121920" bIns="6096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09026" indent="-309026">
              <a:spcBef>
                <a:spcPts val="933"/>
              </a:spcBef>
              <a:buSzPct val="100000"/>
              <a:buBlip>
                <a:blip r:embed="rId3"/>
              </a:buBlip>
            </a:pPr>
            <a:r>
              <a:rPr lang="en-US" sz="1800" b="1" dirty="0">
                <a:latin typeface="+mj-lt"/>
              </a:rPr>
              <a:t>In a sensitivity analysis* that only included patients with ICH with GCS scores, the adjusted OR (95% CI) of in-hospital mortality for </a:t>
            </a:r>
            <a:r>
              <a:rPr lang="en-US" sz="1800" b="1" dirty="0" err="1">
                <a:latin typeface="+mj-lt"/>
              </a:rPr>
              <a:t>andexanet</a:t>
            </a:r>
            <a:r>
              <a:rPr lang="en-US" sz="1800" b="1" dirty="0">
                <a:latin typeface="+mj-lt"/>
              </a:rPr>
              <a:t> alfa vs 4F-PCC was 0.62 (0.39, 0.99);</a:t>
            </a:r>
            <a:r>
              <a:rPr lang="en-US" sz="1800" b="1" i="1" dirty="0">
                <a:latin typeface="+mj-lt"/>
              </a:rPr>
              <a:t> P </a:t>
            </a:r>
            <a:r>
              <a:rPr lang="en-US" sz="1800" b="1" dirty="0">
                <a:latin typeface="+mj-lt"/>
              </a:rPr>
              <a:t>= 0.04</a:t>
            </a:r>
            <a:endParaRPr lang="en-US" sz="1800" b="1" baseline="30000" dirty="0">
              <a:latin typeface="+mj-lt"/>
            </a:endParaRPr>
          </a:p>
        </p:txBody>
      </p:sp>
      <p:sp>
        <p:nvSpPr>
          <p:cNvPr id="21" name="TextBox 20">
            <a:extLst>
              <a:ext uri="{FF2B5EF4-FFF2-40B4-BE49-F238E27FC236}">
                <a16:creationId xmlns:a16="http://schemas.microsoft.com/office/drawing/2014/main" id="{9D3D8D16-099A-EEA8-A84E-5B15EA9573E8}"/>
              </a:ext>
            </a:extLst>
          </p:cNvPr>
          <p:cNvSpPr txBox="1"/>
          <p:nvPr/>
        </p:nvSpPr>
        <p:spPr>
          <a:xfrm>
            <a:off x="2285655" y="3565251"/>
            <a:ext cx="1058303" cy="287386"/>
          </a:xfrm>
          <a:prstGeom prst="rect">
            <a:avLst/>
          </a:prstGeom>
          <a:noFill/>
        </p:spPr>
        <p:txBody>
          <a:bodyPr wrap="none" rtlCol="0">
            <a:spAutoFit/>
          </a:bodyPr>
          <a:lstStyle/>
          <a:p>
            <a:pPr algn="ctr" defTabSz="1219170">
              <a:lnSpc>
                <a:spcPts val="1333"/>
              </a:lnSpc>
              <a:defRPr/>
            </a:pPr>
            <a:r>
              <a:rPr lang="en-US" sz="2400" b="1" kern="0" dirty="0">
                <a:solidFill>
                  <a:srgbClr val="0D204A"/>
                </a:solidFill>
                <a:latin typeface="+mj-lt"/>
              </a:rPr>
              <a:t>12.6%</a:t>
            </a:r>
          </a:p>
        </p:txBody>
      </p:sp>
      <p:sp>
        <p:nvSpPr>
          <p:cNvPr id="22" name="TextBox 21">
            <a:extLst>
              <a:ext uri="{FF2B5EF4-FFF2-40B4-BE49-F238E27FC236}">
                <a16:creationId xmlns:a16="http://schemas.microsoft.com/office/drawing/2014/main" id="{BBA1F9DB-C2A2-C06A-746F-0340DBD52620}"/>
              </a:ext>
            </a:extLst>
          </p:cNvPr>
          <p:cNvSpPr txBox="1"/>
          <p:nvPr/>
        </p:nvSpPr>
        <p:spPr>
          <a:xfrm>
            <a:off x="4837222" y="2853207"/>
            <a:ext cx="1058303" cy="287386"/>
          </a:xfrm>
          <a:prstGeom prst="rect">
            <a:avLst/>
          </a:prstGeom>
          <a:noFill/>
        </p:spPr>
        <p:txBody>
          <a:bodyPr wrap="none" rtlCol="0">
            <a:spAutoFit/>
          </a:bodyPr>
          <a:lstStyle/>
          <a:p>
            <a:pPr algn="ctr" defTabSz="1219170">
              <a:lnSpc>
                <a:spcPts val="1333"/>
              </a:lnSpc>
              <a:defRPr/>
            </a:pPr>
            <a:r>
              <a:rPr lang="en-US" sz="2400" b="1" kern="0" dirty="0">
                <a:solidFill>
                  <a:srgbClr val="0D204A"/>
                </a:solidFill>
                <a:latin typeface="+mj-lt"/>
              </a:rPr>
              <a:t>23.3%</a:t>
            </a:r>
          </a:p>
        </p:txBody>
      </p:sp>
      <p:grpSp>
        <p:nvGrpSpPr>
          <p:cNvPr id="37" name="Group 36">
            <a:extLst>
              <a:ext uri="{FF2B5EF4-FFF2-40B4-BE49-F238E27FC236}">
                <a16:creationId xmlns:a16="http://schemas.microsoft.com/office/drawing/2014/main" id="{655CF08D-E04B-6918-6594-F162D127B14E}"/>
              </a:ext>
            </a:extLst>
          </p:cNvPr>
          <p:cNvGrpSpPr/>
          <p:nvPr/>
        </p:nvGrpSpPr>
        <p:grpSpPr>
          <a:xfrm>
            <a:off x="6747798" y="1428340"/>
            <a:ext cx="4366520" cy="3203191"/>
            <a:chOff x="5792649" y="1725483"/>
            <a:chExt cx="3274890" cy="2402393"/>
          </a:xfrm>
        </p:grpSpPr>
        <p:sp>
          <p:nvSpPr>
            <p:cNvPr id="38" name="Text Placeholder 2">
              <a:extLst>
                <a:ext uri="{FF2B5EF4-FFF2-40B4-BE49-F238E27FC236}">
                  <a16:creationId xmlns:a16="http://schemas.microsoft.com/office/drawing/2014/main" id="{0263CE3E-33D4-F0AA-66F9-E3DD11BC54E8}"/>
                </a:ext>
              </a:extLst>
            </p:cNvPr>
            <p:cNvSpPr txBox="1">
              <a:spLocks/>
            </p:cNvSpPr>
            <p:nvPr/>
          </p:nvSpPr>
          <p:spPr>
            <a:xfrm>
              <a:off x="5979672" y="2041822"/>
              <a:ext cx="2900843" cy="1769715"/>
            </a:xfrm>
            <a:prstGeom prst="rect">
              <a:avLst/>
            </a:prstGeom>
          </p:spPr>
          <p:txBody>
            <a:bodyPr wrap="square" lIns="0" tIns="0" rIns="0" bIns="0">
              <a:sp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defTabSz="1219170">
                <a:spcAft>
                  <a:spcPts val="400"/>
                </a:spcAft>
                <a:defRPr/>
              </a:pPr>
              <a:r>
                <a:rPr lang="en-US" sz="2000" b="1" kern="0" dirty="0">
                  <a:latin typeface="+mj-lt"/>
                </a:rPr>
                <a:t>Adjusted odds* of in-hospital mortality were </a:t>
              </a:r>
            </a:p>
            <a:p>
              <a:pPr algn="ctr" defTabSz="1219170">
                <a:defRPr/>
              </a:pPr>
              <a:r>
                <a:rPr lang="en-US" sz="4000" b="1" kern="0" dirty="0">
                  <a:latin typeface="+mj-lt"/>
                </a:rPr>
                <a:t>45%</a:t>
              </a:r>
              <a:r>
                <a:rPr lang="en-US" sz="2000" b="1" kern="0" dirty="0">
                  <a:latin typeface="+mj-lt"/>
                </a:rPr>
                <a:t> </a:t>
              </a:r>
              <a:r>
                <a:rPr lang="en-US" sz="2400" b="1" kern="0" dirty="0">
                  <a:latin typeface="+mj-lt"/>
                </a:rPr>
                <a:t>lower </a:t>
              </a:r>
              <a:endParaRPr lang="en-US" sz="2000" b="1" kern="0" dirty="0">
                <a:latin typeface="+mj-lt"/>
              </a:endParaRPr>
            </a:p>
            <a:p>
              <a:pPr algn="ctr" defTabSz="1219170">
                <a:spcBef>
                  <a:spcPts val="400"/>
                </a:spcBef>
                <a:defRPr/>
              </a:pPr>
              <a:r>
                <a:rPr lang="en-US" sz="2000" b="1" kern="0" dirty="0">
                  <a:latin typeface="+mj-lt"/>
                </a:rPr>
                <a:t>IN=in patients with ICH</a:t>
              </a:r>
            </a:p>
            <a:p>
              <a:pPr algn="ctr" defTabSz="1219170">
                <a:spcBef>
                  <a:spcPts val="400"/>
                </a:spcBef>
                <a:defRPr/>
              </a:pPr>
              <a:r>
                <a:rPr lang="en-US" sz="2000" b="1" kern="0" dirty="0">
                  <a:latin typeface="+mj-lt"/>
                </a:rPr>
                <a:t>treated with </a:t>
              </a:r>
            </a:p>
            <a:p>
              <a:pPr algn="ctr" defTabSz="1219170">
                <a:spcBef>
                  <a:spcPts val="400"/>
                </a:spcBef>
                <a:defRPr/>
              </a:pPr>
              <a:r>
                <a:rPr lang="en-US" sz="2000" b="1" kern="0" dirty="0" err="1">
                  <a:solidFill>
                    <a:srgbClr val="005BAA"/>
                  </a:solidFill>
                  <a:latin typeface="+mj-lt"/>
                </a:rPr>
                <a:t>andexanet</a:t>
              </a:r>
              <a:r>
                <a:rPr lang="en-US" sz="2000" b="1" kern="0" dirty="0">
                  <a:solidFill>
                    <a:srgbClr val="005BAA"/>
                  </a:solidFill>
                  <a:latin typeface="+mj-lt"/>
                </a:rPr>
                <a:t> alfa </a:t>
              </a:r>
              <a:r>
                <a:rPr lang="en-US" sz="2000" b="1" kern="0" dirty="0">
                  <a:latin typeface="+mj-lt"/>
                </a:rPr>
                <a:t>versus </a:t>
              </a:r>
              <a:r>
                <a:rPr lang="en-US" sz="2000" b="1" kern="0" dirty="0">
                  <a:solidFill>
                    <a:srgbClr val="C00000"/>
                  </a:solidFill>
                  <a:latin typeface="+mj-lt"/>
                </a:rPr>
                <a:t>4F-PCC</a:t>
              </a:r>
            </a:p>
          </p:txBody>
        </p:sp>
        <p:sp>
          <p:nvSpPr>
            <p:cNvPr id="39" name="Rectangle 38">
              <a:extLst>
                <a:ext uri="{FF2B5EF4-FFF2-40B4-BE49-F238E27FC236}">
                  <a16:creationId xmlns:a16="http://schemas.microsoft.com/office/drawing/2014/main" id="{95266236-7ECA-53F9-E9BD-9CEBB138A341}"/>
                </a:ext>
              </a:extLst>
            </p:cNvPr>
            <p:cNvSpPr/>
            <p:nvPr/>
          </p:nvSpPr>
          <p:spPr>
            <a:xfrm>
              <a:off x="5792649" y="1725483"/>
              <a:ext cx="3274890" cy="2402393"/>
            </a:xfrm>
            <a:prstGeom prst="rect">
              <a:avLst/>
            </a:prstGeom>
            <a:noFill/>
            <a:ln w="38100" cap="flat" cmpd="sng" algn="ctr">
              <a:solidFill>
                <a:srgbClr val="1F497D"/>
              </a:solidFill>
              <a:prstDash val="solid"/>
            </a:ln>
            <a:effectLst/>
          </p:spPr>
          <p:txBody>
            <a:bodyPr rtlCol="0" anchor="ctr"/>
            <a:lstStyle/>
            <a:p>
              <a:pPr algn="ctr" defTabSz="1219170">
                <a:defRPr/>
              </a:pPr>
              <a:endParaRPr lang="en-US" kern="0" dirty="0">
                <a:solidFill>
                  <a:prstClr val="white"/>
                </a:solidFill>
                <a:latin typeface="+mj-lt"/>
              </a:endParaRPr>
            </a:p>
          </p:txBody>
        </p:sp>
      </p:grpSp>
      <p:sp>
        <p:nvSpPr>
          <p:cNvPr id="3" name="Title 2">
            <a:extLst>
              <a:ext uri="{FF2B5EF4-FFF2-40B4-BE49-F238E27FC236}">
                <a16:creationId xmlns:a16="http://schemas.microsoft.com/office/drawing/2014/main" id="{30B60116-662E-74D0-E20F-BFD159FC54B3}"/>
              </a:ext>
            </a:extLst>
          </p:cNvPr>
          <p:cNvSpPr>
            <a:spLocks noGrp="1"/>
          </p:cNvSpPr>
          <p:nvPr>
            <p:ph type="title"/>
          </p:nvPr>
        </p:nvSpPr>
        <p:spPr>
          <a:xfrm>
            <a:off x="609600" y="199505"/>
            <a:ext cx="10744200" cy="1185577"/>
          </a:xfrm>
        </p:spPr>
        <p:txBody>
          <a:bodyPr/>
          <a:lstStyle/>
          <a:p>
            <a:r>
              <a:rPr lang="en-US" dirty="0"/>
              <a:t>ICH Subgroup – In-Hospital Mortality</a:t>
            </a:r>
          </a:p>
        </p:txBody>
      </p:sp>
      <p:sp>
        <p:nvSpPr>
          <p:cNvPr id="4" name="Footer Placeholder 3">
            <a:extLst>
              <a:ext uri="{FF2B5EF4-FFF2-40B4-BE49-F238E27FC236}">
                <a16:creationId xmlns:a16="http://schemas.microsoft.com/office/drawing/2014/main" id="{727544FD-5F1E-C60C-2A4A-88BF27E4AB2C}"/>
              </a:ext>
            </a:extLst>
          </p:cNvPr>
          <p:cNvSpPr>
            <a:spLocks noGrp="1"/>
          </p:cNvSpPr>
          <p:nvPr>
            <p:ph type="ftr" sz="quarter" idx="3"/>
          </p:nvPr>
        </p:nvSpPr>
        <p:spPr>
          <a:xfrm>
            <a:off x="609600" y="6356350"/>
            <a:ext cx="11077184" cy="442913"/>
          </a:xfrm>
        </p:spPr>
        <p:txBody>
          <a:bodyPr/>
          <a:lstStyle/>
          <a:p>
            <a:r>
              <a:rPr lang="en-US" sz="1000" dirty="0"/>
              <a:t>For unadjusted in-hospital mortality: </a:t>
            </a:r>
            <a:r>
              <a:rPr lang="en-US" sz="1000" dirty="0" err="1"/>
              <a:t>andexanet</a:t>
            </a:r>
            <a:r>
              <a:rPr lang="en-US" sz="1000" dirty="0"/>
              <a:t> alfa, N = 666; 4F-PCC, N = 662. For multivariable logistic regression model for ICH bleeds: N = 1,283; events = 235. For sensitivity multivariable logistic regression model for ICH bleeds with GCS scores: N = 890; events = 181. 
*Multivariable logistic regression adjusted for traumatic vs spontaneous ICH; age; sex; SBP; impaired mental status; DNR order; comorbid liver disease, CKD, heart failure, or diabetes; time since last </a:t>
            </a:r>
            <a:r>
              <a:rPr lang="en-US" sz="1000" dirty="0" err="1"/>
              <a:t>FXai</a:t>
            </a:r>
            <a:r>
              <a:rPr lang="en-US" sz="1000" dirty="0"/>
              <a:t> dose; door-to-administration time; and timing of data collection. The patients with missing mental status were not included in the multivariable logistic regression analyses of mortality. </a:t>
            </a:r>
          </a:p>
        </p:txBody>
      </p:sp>
      <p:grpSp>
        <p:nvGrpSpPr>
          <p:cNvPr id="13" name="Group 12">
            <a:extLst>
              <a:ext uri="{FF2B5EF4-FFF2-40B4-BE49-F238E27FC236}">
                <a16:creationId xmlns:a16="http://schemas.microsoft.com/office/drawing/2014/main" id="{F80A11B7-5E40-71AB-B941-CD382A64DAF3}"/>
              </a:ext>
            </a:extLst>
          </p:cNvPr>
          <p:cNvGrpSpPr/>
          <p:nvPr/>
        </p:nvGrpSpPr>
        <p:grpSpPr>
          <a:xfrm>
            <a:off x="11087233" y="338810"/>
            <a:ext cx="816035" cy="701912"/>
            <a:chOff x="1454410" y="2876025"/>
            <a:chExt cx="920630" cy="791878"/>
          </a:xfrm>
        </p:grpSpPr>
        <p:pic>
          <p:nvPicPr>
            <p:cNvPr id="15" name="Picture 14" descr="A blue brain with black background&#10;&#10;Description automatically generated with medium confidence">
              <a:extLst>
                <a:ext uri="{FF2B5EF4-FFF2-40B4-BE49-F238E27FC236}">
                  <a16:creationId xmlns:a16="http://schemas.microsoft.com/office/drawing/2014/main" id="{E8D794C3-E85A-871F-7944-D35C4BEDF22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54410" y="2876025"/>
              <a:ext cx="920630" cy="791878"/>
            </a:xfrm>
            <a:prstGeom prst="rect">
              <a:avLst/>
            </a:prstGeom>
          </p:spPr>
        </p:pic>
        <p:grpSp>
          <p:nvGrpSpPr>
            <p:cNvPr id="17" name="Group 16">
              <a:extLst>
                <a:ext uri="{FF2B5EF4-FFF2-40B4-BE49-F238E27FC236}">
                  <a16:creationId xmlns:a16="http://schemas.microsoft.com/office/drawing/2014/main" id="{8C101360-AC51-A7C6-0E81-92F32B37C3B9}"/>
                </a:ext>
              </a:extLst>
            </p:cNvPr>
            <p:cNvGrpSpPr/>
            <p:nvPr/>
          </p:nvGrpSpPr>
          <p:grpSpPr>
            <a:xfrm>
              <a:off x="1564844" y="2999001"/>
              <a:ext cx="249585" cy="249585"/>
              <a:chOff x="1775661" y="2738081"/>
              <a:chExt cx="249585" cy="249585"/>
            </a:xfrm>
          </p:grpSpPr>
          <p:sp>
            <p:nvSpPr>
              <p:cNvPr id="18" name="Oval 17">
                <a:extLst>
                  <a:ext uri="{FF2B5EF4-FFF2-40B4-BE49-F238E27FC236}">
                    <a16:creationId xmlns:a16="http://schemas.microsoft.com/office/drawing/2014/main" id="{1CB826DB-E486-BADD-21D0-4E4A53C71ED8}"/>
                  </a:ext>
                </a:extLst>
              </p:cNvPr>
              <p:cNvSpPr/>
              <p:nvPr/>
            </p:nvSpPr>
            <p:spPr>
              <a:xfrm>
                <a:off x="1853309" y="2815729"/>
                <a:ext cx="94288" cy="9428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Oval 22">
                <a:extLst>
                  <a:ext uri="{FF2B5EF4-FFF2-40B4-BE49-F238E27FC236}">
                    <a16:creationId xmlns:a16="http://schemas.microsoft.com/office/drawing/2014/main" id="{14769924-130E-800A-06ED-02628A94AF30}"/>
                  </a:ext>
                </a:extLst>
              </p:cNvPr>
              <p:cNvSpPr/>
              <p:nvPr/>
            </p:nvSpPr>
            <p:spPr>
              <a:xfrm>
                <a:off x="1815791" y="2778211"/>
                <a:ext cx="169324" cy="16932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a:extLst>
                  <a:ext uri="{FF2B5EF4-FFF2-40B4-BE49-F238E27FC236}">
                    <a16:creationId xmlns:a16="http://schemas.microsoft.com/office/drawing/2014/main" id="{CC699F3E-B696-EA42-597F-AF5A126BAAD8}"/>
                  </a:ext>
                </a:extLst>
              </p:cNvPr>
              <p:cNvSpPr/>
              <p:nvPr/>
            </p:nvSpPr>
            <p:spPr>
              <a:xfrm>
                <a:off x="1775661" y="2738081"/>
                <a:ext cx="249585" cy="249585"/>
              </a:xfrm>
              <a:prstGeom prst="ellipse">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spTree>
    <p:extLst>
      <p:ext uri="{BB962C8B-B14F-4D97-AF65-F5344CB8AC3E}">
        <p14:creationId xmlns:p14="http://schemas.microsoft.com/office/powerpoint/2010/main" val="292983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42BE0C-6AE7-7326-AAF9-52FE29C4EC8D}"/>
              </a:ext>
            </a:extLst>
          </p:cNvPr>
          <p:cNvSpPr>
            <a:spLocks noGrp="1"/>
          </p:cNvSpPr>
          <p:nvPr>
            <p:ph type="title"/>
          </p:nvPr>
        </p:nvSpPr>
        <p:spPr>
          <a:xfrm>
            <a:off x="609600" y="199505"/>
            <a:ext cx="10744200" cy="1185577"/>
          </a:xfrm>
        </p:spPr>
        <p:txBody>
          <a:bodyPr anchor="t">
            <a:noAutofit/>
          </a:bodyPr>
          <a:lstStyle/>
          <a:p>
            <a:r>
              <a:rPr lang="en-US" sz="2800" dirty="0"/>
              <a:t>ICH Subgroup – Adjusted Logistic Regression Analysis of Factors Associated with In-Hospital Mortality*</a:t>
            </a:r>
          </a:p>
        </p:txBody>
      </p:sp>
      <p:grpSp>
        <p:nvGrpSpPr>
          <p:cNvPr id="2" name="Group 1">
            <a:extLst>
              <a:ext uri="{FF2B5EF4-FFF2-40B4-BE49-F238E27FC236}">
                <a16:creationId xmlns:a16="http://schemas.microsoft.com/office/drawing/2014/main" id="{CF4CC7B3-8919-A4D4-8874-3B5DBF1ECA57}"/>
              </a:ext>
            </a:extLst>
          </p:cNvPr>
          <p:cNvGrpSpPr/>
          <p:nvPr/>
        </p:nvGrpSpPr>
        <p:grpSpPr>
          <a:xfrm>
            <a:off x="704231" y="1382196"/>
            <a:ext cx="3444457" cy="3598119"/>
            <a:chOff x="102851" y="1150974"/>
            <a:chExt cx="2929291" cy="2526334"/>
          </a:xfrm>
        </p:grpSpPr>
        <p:sp>
          <p:nvSpPr>
            <p:cNvPr id="8" name="Content Placeholder 4">
              <a:extLst>
                <a:ext uri="{FF2B5EF4-FFF2-40B4-BE49-F238E27FC236}">
                  <a16:creationId xmlns:a16="http://schemas.microsoft.com/office/drawing/2014/main" id="{9BD005E8-5A00-0DF2-F059-51973DC106C0}"/>
                </a:ext>
              </a:extLst>
            </p:cNvPr>
            <p:cNvSpPr txBox="1">
              <a:spLocks/>
            </p:cNvSpPr>
            <p:nvPr/>
          </p:nvSpPr>
          <p:spPr>
            <a:xfrm>
              <a:off x="161083" y="1227319"/>
              <a:ext cx="2871059" cy="2449989"/>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400"/>
                </a:spcBef>
                <a:buNone/>
              </a:pPr>
              <a:r>
                <a:rPr lang="en-US" sz="2000" b="1" dirty="0">
                  <a:solidFill>
                    <a:schemeClr val="accent4"/>
                  </a:solidFill>
                </a:rPr>
                <a:t>Clinical factors associated with higher likelihood of death:</a:t>
              </a:r>
            </a:p>
            <a:p>
              <a:pPr marL="224361" indent="-224361">
                <a:spcBef>
                  <a:spcPts val="400"/>
                </a:spcBef>
                <a:buClr>
                  <a:schemeClr val="tx2"/>
                </a:buClr>
              </a:pPr>
              <a:r>
                <a:rPr lang="en-US" sz="2000" dirty="0"/>
                <a:t>Impaired mental status</a:t>
              </a:r>
            </a:p>
            <a:p>
              <a:pPr marL="224361" indent="-224361">
                <a:spcBef>
                  <a:spcPts val="400"/>
                </a:spcBef>
                <a:buClr>
                  <a:schemeClr val="tx2"/>
                </a:buClr>
              </a:pPr>
              <a:r>
                <a:rPr lang="en-US" sz="2000" dirty="0"/>
                <a:t>Do-not-resuscitate order</a:t>
              </a:r>
            </a:p>
            <a:p>
              <a:pPr marL="224361" indent="-224361">
                <a:spcBef>
                  <a:spcPts val="400"/>
                </a:spcBef>
                <a:buClr>
                  <a:schemeClr val="tx2"/>
                </a:buClr>
              </a:pPr>
              <a:r>
                <a:rPr lang="en-US" sz="2000" dirty="0"/>
                <a:t>Comorbidities</a:t>
              </a:r>
            </a:p>
            <a:p>
              <a:pPr marL="224361" indent="-224361">
                <a:spcBef>
                  <a:spcPts val="400"/>
                </a:spcBef>
                <a:buClr>
                  <a:schemeClr val="tx2"/>
                </a:buClr>
              </a:pPr>
              <a:r>
                <a:rPr lang="en-US" sz="2000" dirty="0"/>
                <a:t>Door-to-administration time ≥30 min</a:t>
              </a:r>
            </a:p>
          </p:txBody>
        </p:sp>
        <p:sp>
          <p:nvSpPr>
            <p:cNvPr id="10" name="Rectangle 9">
              <a:extLst>
                <a:ext uri="{FF2B5EF4-FFF2-40B4-BE49-F238E27FC236}">
                  <a16:creationId xmlns:a16="http://schemas.microsoft.com/office/drawing/2014/main" id="{D23A742C-E918-9F6F-ED7C-3A197308CCE1}"/>
                </a:ext>
              </a:extLst>
            </p:cNvPr>
            <p:cNvSpPr/>
            <p:nvPr/>
          </p:nvSpPr>
          <p:spPr>
            <a:xfrm>
              <a:off x="102851" y="1150974"/>
              <a:ext cx="2921105" cy="188841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3" name="Group 22">
            <a:extLst>
              <a:ext uri="{FF2B5EF4-FFF2-40B4-BE49-F238E27FC236}">
                <a16:creationId xmlns:a16="http://schemas.microsoft.com/office/drawing/2014/main" id="{AEF326AC-4C1B-7317-F8BE-6A0F41383686}"/>
              </a:ext>
            </a:extLst>
          </p:cNvPr>
          <p:cNvGrpSpPr/>
          <p:nvPr/>
        </p:nvGrpSpPr>
        <p:grpSpPr>
          <a:xfrm>
            <a:off x="2923676" y="1172557"/>
            <a:ext cx="9179096" cy="5477502"/>
            <a:chOff x="2923676" y="1172557"/>
            <a:chExt cx="9179096" cy="5477502"/>
          </a:xfrm>
        </p:grpSpPr>
        <p:sp>
          <p:nvSpPr>
            <p:cNvPr id="108" name="TextBox 107">
              <a:extLst>
                <a:ext uri="{FF2B5EF4-FFF2-40B4-BE49-F238E27FC236}">
                  <a16:creationId xmlns:a16="http://schemas.microsoft.com/office/drawing/2014/main" id="{D5853577-AA5E-26BE-8757-CC624A6F2D2E}"/>
                </a:ext>
              </a:extLst>
            </p:cNvPr>
            <p:cNvSpPr txBox="1"/>
            <p:nvPr/>
          </p:nvSpPr>
          <p:spPr>
            <a:xfrm>
              <a:off x="10604917" y="1172557"/>
              <a:ext cx="1497855" cy="276999"/>
            </a:xfrm>
            <a:prstGeom prst="rect">
              <a:avLst/>
            </a:prstGeom>
            <a:noFill/>
          </p:spPr>
          <p:txBody>
            <a:bodyPr wrap="square" rtlCol="0">
              <a:spAutoFit/>
            </a:bodyPr>
            <a:lstStyle/>
            <a:p>
              <a:pPr algn="ctr"/>
              <a:r>
                <a:rPr lang="en-US" sz="1200" b="1" i="1" dirty="0">
                  <a:cs typeface="Arial" panose="020B0604020202020204" pitchFamily="34" charset="0"/>
                </a:rPr>
                <a:t>P</a:t>
              </a:r>
              <a:r>
                <a:rPr lang="en-US" sz="1200" b="1" dirty="0">
                  <a:cs typeface="Arial" panose="020B0604020202020204" pitchFamily="34" charset="0"/>
                </a:rPr>
                <a:t> value</a:t>
              </a:r>
            </a:p>
          </p:txBody>
        </p:sp>
        <p:grpSp>
          <p:nvGrpSpPr>
            <p:cNvPr id="22" name="Group 21">
              <a:extLst>
                <a:ext uri="{FF2B5EF4-FFF2-40B4-BE49-F238E27FC236}">
                  <a16:creationId xmlns:a16="http://schemas.microsoft.com/office/drawing/2014/main" id="{4AC7882C-D177-7674-8D27-100844562BDA}"/>
                </a:ext>
              </a:extLst>
            </p:cNvPr>
            <p:cNvGrpSpPr/>
            <p:nvPr/>
          </p:nvGrpSpPr>
          <p:grpSpPr>
            <a:xfrm>
              <a:off x="2923676" y="1183365"/>
              <a:ext cx="8739813" cy="5466694"/>
              <a:chOff x="2923676" y="1034638"/>
              <a:chExt cx="8739813" cy="5466694"/>
            </a:xfrm>
          </p:grpSpPr>
          <p:sp>
            <p:nvSpPr>
              <p:cNvPr id="83" name="TextBox 82">
                <a:extLst>
                  <a:ext uri="{FF2B5EF4-FFF2-40B4-BE49-F238E27FC236}">
                    <a16:creationId xmlns:a16="http://schemas.microsoft.com/office/drawing/2014/main" id="{2FF9A8AB-A55D-3C84-C291-CFF58C69028F}"/>
                  </a:ext>
                </a:extLst>
              </p:cNvPr>
              <p:cNvSpPr txBox="1"/>
              <p:nvPr/>
            </p:nvSpPr>
            <p:spPr>
              <a:xfrm>
                <a:off x="2923676" y="4602889"/>
                <a:ext cx="4087013" cy="276999"/>
              </a:xfrm>
              <a:prstGeom prst="rect">
                <a:avLst/>
              </a:prstGeom>
              <a:noFill/>
            </p:spPr>
            <p:txBody>
              <a:bodyPr wrap="square" rtlCol="0">
                <a:spAutoFit/>
              </a:bodyPr>
              <a:lstStyle/>
              <a:p>
                <a:pPr algn="r"/>
                <a:r>
                  <a:rPr lang="en-US" sz="1200" b="1" dirty="0">
                    <a:cs typeface="Arial" panose="020B0604020202020204" pitchFamily="34" charset="0"/>
                  </a:rPr>
                  <a:t>&lt;8 h since oral anticoagulant (vs &gt;18 h)</a:t>
                </a:r>
              </a:p>
            </p:txBody>
          </p:sp>
          <p:grpSp>
            <p:nvGrpSpPr>
              <p:cNvPr id="21" name="Group 20">
                <a:extLst>
                  <a:ext uri="{FF2B5EF4-FFF2-40B4-BE49-F238E27FC236}">
                    <a16:creationId xmlns:a16="http://schemas.microsoft.com/office/drawing/2014/main" id="{EA3AFD0F-AA7D-90C2-601D-739D9D0A3E6D}"/>
                  </a:ext>
                </a:extLst>
              </p:cNvPr>
              <p:cNvGrpSpPr/>
              <p:nvPr/>
            </p:nvGrpSpPr>
            <p:grpSpPr>
              <a:xfrm>
                <a:off x="3168187" y="1034638"/>
                <a:ext cx="8495302" cy="5466694"/>
                <a:chOff x="3168187" y="1034638"/>
                <a:chExt cx="8495302" cy="5466694"/>
              </a:xfrm>
            </p:grpSpPr>
            <p:sp>
              <p:nvSpPr>
                <p:cNvPr id="88" name="TextBox 87">
                  <a:extLst>
                    <a:ext uri="{FF2B5EF4-FFF2-40B4-BE49-F238E27FC236}">
                      <a16:creationId xmlns:a16="http://schemas.microsoft.com/office/drawing/2014/main" id="{B0BB64F3-9F88-EDE1-3601-CD825FA1834D}"/>
                    </a:ext>
                  </a:extLst>
                </p:cNvPr>
                <p:cNvSpPr txBox="1"/>
                <p:nvPr/>
              </p:nvSpPr>
              <p:spPr>
                <a:xfrm>
                  <a:off x="4215248" y="1034638"/>
                  <a:ext cx="2789472" cy="276999"/>
                </a:xfrm>
                <a:prstGeom prst="rect">
                  <a:avLst/>
                </a:prstGeom>
                <a:noFill/>
              </p:spPr>
              <p:txBody>
                <a:bodyPr wrap="square" rtlCol="0">
                  <a:spAutoFit/>
                </a:bodyPr>
                <a:lstStyle/>
                <a:p>
                  <a:pPr algn="r"/>
                  <a:r>
                    <a:rPr lang="en-US" sz="1200" b="1" dirty="0">
                      <a:cs typeface="Arial" panose="020B0604020202020204" pitchFamily="34" charset="0"/>
                    </a:rPr>
                    <a:t>Factor</a:t>
                  </a:r>
                </a:p>
              </p:txBody>
            </p:sp>
            <p:graphicFrame>
              <p:nvGraphicFramePr>
                <p:cNvPr id="70" name="Object 69">
                  <a:extLst>
                    <a:ext uri="{FF2B5EF4-FFF2-40B4-BE49-F238E27FC236}">
                      <a16:creationId xmlns:a16="http://schemas.microsoft.com/office/drawing/2014/main" id="{D82BF4A1-2BBF-E54E-8920-8042EEB5FBAF}"/>
                    </a:ext>
                  </a:extLst>
                </p:cNvPr>
                <p:cNvGraphicFramePr>
                  <a:graphicFrameLocks noChangeAspect="1"/>
                </p:cNvGraphicFramePr>
                <p:nvPr/>
              </p:nvGraphicFramePr>
              <p:xfrm>
                <a:off x="6866467" y="1526117"/>
                <a:ext cx="3238500" cy="4286251"/>
              </p:xfrm>
              <a:graphic>
                <a:graphicData uri="http://schemas.openxmlformats.org/presentationml/2006/ole">
                  <mc:AlternateContent xmlns:mc="http://schemas.openxmlformats.org/markup-compatibility/2006">
                    <mc:Choice xmlns:v="urn:schemas-microsoft-com:vml" Requires="v">
                      <p:oleObj name="Prism 9" r:id="rId3" imgW="4910811" imgH="5416909" progId="Prism9.Document">
                        <p:embed/>
                      </p:oleObj>
                    </mc:Choice>
                    <mc:Fallback>
                      <p:oleObj name="Prism 9" r:id="rId3" imgW="4910811" imgH="5416909" progId="Prism9.Document">
                        <p:embed/>
                        <p:pic>
                          <p:nvPicPr>
                            <p:cNvPr id="70" name="Object 69">
                              <a:extLst>
                                <a:ext uri="{FF2B5EF4-FFF2-40B4-BE49-F238E27FC236}">
                                  <a16:creationId xmlns:a16="http://schemas.microsoft.com/office/drawing/2014/main" id="{D82BF4A1-2BBF-E54E-8920-8042EEB5FBAF}"/>
                                </a:ext>
                              </a:extLst>
                            </p:cNvPr>
                            <p:cNvPicPr/>
                            <p:nvPr/>
                          </p:nvPicPr>
                          <p:blipFill>
                            <a:blip r:embed="rId4"/>
                            <a:stretch>
                              <a:fillRect/>
                            </a:stretch>
                          </p:blipFill>
                          <p:spPr>
                            <a:xfrm>
                              <a:off x="6866467" y="1526117"/>
                              <a:ext cx="3238500" cy="4286251"/>
                            </a:xfrm>
                            <a:prstGeom prst="rect">
                              <a:avLst/>
                            </a:prstGeom>
                          </p:spPr>
                        </p:pic>
                      </p:oleObj>
                    </mc:Fallback>
                  </mc:AlternateContent>
                </a:graphicData>
              </a:graphic>
            </p:graphicFrame>
            <p:sp>
              <p:nvSpPr>
                <p:cNvPr id="71" name="TextBox 70">
                  <a:extLst>
                    <a:ext uri="{FF2B5EF4-FFF2-40B4-BE49-F238E27FC236}">
                      <a16:creationId xmlns:a16="http://schemas.microsoft.com/office/drawing/2014/main" id="{27DCA6A0-3FC6-9644-1EEE-796FC7A156B1}"/>
                    </a:ext>
                  </a:extLst>
                </p:cNvPr>
                <p:cNvSpPr txBox="1"/>
                <p:nvPr/>
              </p:nvSpPr>
              <p:spPr>
                <a:xfrm>
                  <a:off x="5192253" y="1241126"/>
                  <a:ext cx="1812467" cy="276999"/>
                </a:xfrm>
                <a:prstGeom prst="rect">
                  <a:avLst/>
                </a:prstGeom>
                <a:noFill/>
              </p:spPr>
              <p:txBody>
                <a:bodyPr wrap="square" rtlCol="0">
                  <a:spAutoFit/>
                </a:bodyPr>
                <a:lstStyle/>
                <a:p>
                  <a:pPr algn="r"/>
                  <a:r>
                    <a:rPr lang="en-US" sz="1200" b="1" u="sng" dirty="0">
                      <a:cs typeface="Arial" panose="020B0604020202020204" pitchFamily="34" charset="0"/>
                    </a:rPr>
                    <a:t>Reversal agent</a:t>
                  </a:r>
                </a:p>
              </p:txBody>
            </p:sp>
            <p:sp>
              <p:nvSpPr>
                <p:cNvPr id="72" name="TextBox 71">
                  <a:extLst>
                    <a:ext uri="{FF2B5EF4-FFF2-40B4-BE49-F238E27FC236}">
                      <a16:creationId xmlns:a16="http://schemas.microsoft.com/office/drawing/2014/main" id="{05F466C0-915B-D829-86FB-09FE5717056D}"/>
                    </a:ext>
                  </a:extLst>
                </p:cNvPr>
                <p:cNvSpPr txBox="1"/>
                <p:nvPr/>
              </p:nvSpPr>
              <p:spPr>
                <a:xfrm>
                  <a:off x="3766285" y="1461079"/>
                  <a:ext cx="3238435" cy="276999"/>
                </a:xfrm>
                <a:prstGeom prst="rect">
                  <a:avLst/>
                </a:prstGeom>
                <a:noFill/>
              </p:spPr>
              <p:txBody>
                <a:bodyPr wrap="square" rtlCol="0">
                  <a:spAutoFit/>
                </a:bodyPr>
                <a:lstStyle/>
                <a:p>
                  <a:pPr algn="r"/>
                  <a:r>
                    <a:rPr lang="en-US" sz="1200" b="1" dirty="0">
                      <a:solidFill>
                        <a:srgbClr val="C00000"/>
                      </a:solidFill>
                      <a:cs typeface="Arial" panose="020B0604020202020204" pitchFamily="34" charset="0"/>
                    </a:rPr>
                    <a:t>Andexanet alfa (vs 4F-PCC)</a:t>
                  </a:r>
                </a:p>
              </p:txBody>
            </p:sp>
            <p:sp>
              <p:nvSpPr>
                <p:cNvPr id="73" name="TextBox 72">
                  <a:extLst>
                    <a:ext uri="{FF2B5EF4-FFF2-40B4-BE49-F238E27FC236}">
                      <a16:creationId xmlns:a16="http://schemas.microsoft.com/office/drawing/2014/main" id="{B7507920-E8E0-078E-3DB6-FCC43D364DC2}"/>
                    </a:ext>
                  </a:extLst>
                </p:cNvPr>
                <p:cNvSpPr txBox="1"/>
                <p:nvPr/>
              </p:nvSpPr>
              <p:spPr>
                <a:xfrm>
                  <a:off x="5272944" y="2371903"/>
                  <a:ext cx="1731776" cy="276999"/>
                </a:xfrm>
                <a:prstGeom prst="rect">
                  <a:avLst/>
                </a:prstGeom>
                <a:noFill/>
              </p:spPr>
              <p:txBody>
                <a:bodyPr wrap="square" rtlCol="0">
                  <a:spAutoFit/>
                </a:bodyPr>
                <a:lstStyle/>
                <a:p>
                  <a:pPr algn="r"/>
                  <a:r>
                    <a:rPr lang="en-US" sz="1200" dirty="0">
                      <a:cs typeface="Arial" panose="020B0604020202020204" pitchFamily="34" charset="0"/>
                    </a:rPr>
                    <a:t>Age (per year)</a:t>
                  </a:r>
                </a:p>
              </p:txBody>
            </p:sp>
            <p:sp>
              <p:nvSpPr>
                <p:cNvPr id="74" name="TextBox 73">
                  <a:extLst>
                    <a:ext uri="{FF2B5EF4-FFF2-40B4-BE49-F238E27FC236}">
                      <a16:creationId xmlns:a16="http://schemas.microsoft.com/office/drawing/2014/main" id="{A98457BB-0F50-91A7-BCE3-90EDA9C4187C}"/>
                    </a:ext>
                  </a:extLst>
                </p:cNvPr>
                <p:cNvSpPr txBox="1"/>
                <p:nvPr/>
              </p:nvSpPr>
              <p:spPr>
                <a:xfrm>
                  <a:off x="5272944" y="2712044"/>
                  <a:ext cx="1731776" cy="276999"/>
                </a:xfrm>
                <a:prstGeom prst="rect">
                  <a:avLst/>
                </a:prstGeom>
                <a:noFill/>
              </p:spPr>
              <p:txBody>
                <a:bodyPr wrap="square" rtlCol="0">
                  <a:spAutoFit/>
                </a:bodyPr>
                <a:lstStyle/>
                <a:p>
                  <a:pPr algn="r"/>
                  <a:r>
                    <a:rPr lang="en-US" sz="1200" dirty="0">
                      <a:cs typeface="Arial" panose="020B0604020202020204" pitchFamily="34" charset="0"/>
                    </a:rPr>
                    <a:t>Male (vs female)</a:t>
                  </a:r>
                </a:p>
              </p:txBody>
            </p:sp>
            <p:sp>
              <p:nvSpPr>
                <p:cNvPr id="75" name="TextBox 74">
                  <a:extLst>
                    <a:ext uri="{FF2B5EF4-FFF2-40B4-BE49-F238E27FC236}">
                      <a16:creationId xmlns:a16="http://schemas.microsoft.com/office/drawing/2014/main" id="{F4BF563A-9820-7FA5-AA43-10E61A188181}"/>
                    </a:ext>
                  </a:extLst>
                </p:cNvPr>
                <p:cNvSpPr txBox="1"/>
                <p:nvPr/>
              </p:nvSpPr>
              <p:spPr>
                <a:xfrm>
                  <a:off x="5518069" y="2544161"/>
                  <a:ext cx="1486652" cy="276999"/>
                </a:xfrm>
                <a:prstGeom prst="rect">
                  <a:avLst/>
                </a:prstGeom>
                <a:noFill/>
              </p:spPr>
              <p:txBody>
                <a:bodyPr wrap="square" rtlCol="0">
                  <a:spAutoFit/>
                </a:bodyPr>
                <a:lstStyle/>
                <a:p>
                  <a:pPr algn="r"/>
                  <a:r>
                    <a:rPr lang="en-US" sz="1200" dirty="0">
                      <a:cs typeface="Arial" panose="020B0604020202020204" pitchFamily="34" charset="0"/>
                    </a:rPr>
                    <a:t>SBP (per mmHg)</a:t>
                  </a:r>
                </a:p>
              </p:txBody>
            </p:sp>
            <p:sp>
              <p:nvSpPr>
                <p:cNvPr id="76" name="TextBox 75">
                  <a:extLst>
                    <a:ext uri="{FF2B5EF4-FFF2-40B4-BE49-F238E27FC236}">
                      <a16:creationId xmlns:a16="http://schemas.microsoft.com/office/drawing/2014/main" id="{431E4A7B-997D-B088-F9D7-6C6A9CA53F2B}"/>
                    </a:ext>
                  </a:extLst>
                </p:cNvPr>
                <p:cNvSpPr txBox="1"/>
                <p:nvPr/>
              </p:nvSpPr>
              <p:spPr>
                <a:xfrm>
                  <a:off x="4211781" y="2872456"/>
                  <a:ext cx="2792939" cy="276999"/>
                </a:xfrm>
                <a:prstGeom prst="rect">
                  <a:avLst/>
                </a:prstGeom>
                <a:noFill/>
              </p:spPr>
              <p:txBody>
                <a:bodyPr wrap="square" rtlCol="0">
                  <a:spAutoFit/>
                </a:bodyPr>
                <a:lstStyle/>
                <a:p>
                  <a:pPr algn="r"/>
                  <a:r>
                    <a:rPr lang="en-US" sz="1200" b="1" dirty="0">
                      <a:solidFill>
                        <a:srgbClr val="C00000"/>
                      </a:solidFill>
                      <a:cs typeface="Arial" panose="020B0604020202020204" pitchFamily="34" charset="0"/>
                    </a:rPr>
                    <a:t>Impaired mental status (vs none)</a:t>
                  </a:r>
                </a:p>
              </p:txBody>
            </p:sp>
            <p:sp>
              <p:nvSpPr>
                <p:cNvPr id="77" name="TextBox 76">
                  <a:extLst>
                    <a:ext uri="{FF2B5EF4-FFF2-40B4-BE49-F238E27FC236}">
                      <a16:creationId xmlns:a16="http://schemas.microsoft.com/office/drawing/2014/main" id="{F358A448-6A89-04B5-29CB-E170A2168C12}"/>
                    </a:ext>
                  </a:extLst>
                </p:cNvPr>
                <p:cNvSpPr txBox="1"/>
                <p:nvPr/>
              </p:nvSpPr>
              <p:spPr>
                <a:xfrm>
                  <a:off x="4487530" y="3038002"/>
                  <a:ext cx="2517191" cy="276999"/>
                </a:xfrm>
                <a:prstGeom prst="rect">
                  <a:avLst/>
                </a:prstGeom>
                <a:noFill/>
              </p:spPr>
              <p:txBody>
                <a:bodyPr wrap="square" rtlCol="0">
                  <a:spAutoFit/>
                </a:bodyPr>
                <a:lstStyle/>
                <a:p>
                  <a:pPr algn="r"/>
                  <a:r>
                    <a:rPr lang="en-US" sz="1200" b="1" dirty="0">
                      <a:solidFill>
                        <a:srgbClr val="C00000"/>
                      </a:solidFill>
                      <a:cs typeface="Arial" panose="020B0604020202020204" pitchFamily="34" charset="0"/>
                    </a:rPr>
                    <a:t>Do-not-resuscitate order (vs no)</a:t>
                  </a:r>
                </a:p>
              </p:txBody>
            </p:sp>
            <p:sp>
              <p:nvSpPr>
                <p:cNvPr id="78" name="TextBox 77">
                  <a:extLst>
                    <a:ext uri="{FF2B5EF4-FFF2-40B4-BE49-F238E27FC236}">
                      <a16:creationId xmlns:a16="http://schemas.microsoft.com/office/drawing/2014/main" id="{3A09323F-1656-4AF3-AAE7-7BD70562CF3D}"/>
                    </a:ext>
                  </a:extLst>
                </p:cNvPr>
                <p:cNvSpPr txBox="1"/>
                <p:nvPr/>
              </p:nvSpPr>
              <p:spPr>
                <a:xfrm>
                  <a:off x="4722096" y="3486825"/>
                  <a:ext cx="2282625" cy="276999"/>
                </a:xfrm>
                <a:prstGeom prst="rect">
                  <a:avLst/>
                </a:prstGeom>
                <a:noFill/>
              </p:spPr>
              <p:txBody>
                <a:bodyPr wrap="square" rtlCol="0">
                  <a:spAutoFit/>
                </a:bodyPr>
                <a:lstStyle/>
                <a:p>
                  <a:pPr algn="r"/>
                  <a:r>
                    <a:rPr lang="en-US" sz="1200" b="1" dirty="0">
                      <a:cs typeface="Arial" panose="020B0604020202020204" pitchFamily="34" charset="0"/>
                    </a:rPr>
                    <a:t>Liver disease (vs no)</a:t>
                  </a:r>
                </a:p>
              </p:txBody>
            </p:sp>
            <p:sp>
              <p:nvSpPr>
                <p:cNvPr id="79" name="TextBox 78">
                  <a:extLst>
                    <a:ext uri="{FF2B5EF4-FFF2-40B4-BE49-F238E27FC236}">
                      <a16:creationId xmlns:a16="http://schemas.microsoft.com/office/drawing/2014/main" id="{3B088E1E-D6FC-D6CF-C327-E98DBED988C8}"/>
                    </a:ext>
                  </a:extLst>
                </p:cNvPr>
                <p:cNvSpPr txBox="1"/>
                <p:nvPr/>
              </p:nvSpPr>
              <p:spPr>
                <a:xfrm>
                  <a:off x="3168187" y="3649324"/>
                  <a:ext cx="3832144" cy="276999"/>
                </a:xfrm>
                <a:prstGeom prst="rect">
                  <a:avLst/>
                </a:prstGeom>
                <a:noFill/>
              </p:spPr>
              <p:txBody>
                <a:bodyPr wrap="square" rtlCol="0">
                  <a:spAutoFit/>
                </a:bodyPr>
                <a:lstStyle/>
                <a:p>
                  <a:pPr algn="r"/>
                  <a:r>
                    <a:rPr lang="en-US" sz="1200" b="1" dirty="0">
                      <a:solidFill>
                        <a:srgbClr val="C00000"/>
                      </a:solidFill>
                      <a:cs typeface="Arial" panose="020B0604020202020204" pitchFamily="34" charset="0"/>
                    </a:rPr>
                    <a:t>Chronic kidney disease (vs no)</a:t>
                  </a:r>
                </a:p>
              </p:txBody>
            </p:sp>
            <p:sp>
              <p:nvSpPr>
                <p:cNvPr id="80" name="TextBox 79">
                  <a:extLst>
                    <a:ext uri="{FF2B5EF4-FFF2-40B4-BE49-F238E27FC236}">
                      <a16:creationId xmlns:a16="http://schemas.microsoft.com/office/drawing/2014/main" id="{8B21338A-5916-4F74-23F8-79944F4F8B67}"/>
                    </a:ext>
                  </a:extLst>
                </p:cNvPr>
                <p:cNvSpPr txBox="1"/>
                <p:nvPr/>
              </p:nvSpPr>
              <p:spPr>
                <a:xfrm>
                  <a:off x="4722096" y="3815866"/>
                  <a:ext cx="2282625" cy="276999"/>
                </a:xfrm>
                <a:prstGeom prst="rect">
                  <a:avLst/>
                </a:prstGeom>
                <a:noFill/>
              </p:spPr>
              <p:txBody>
                <a:bodyPr wrap="square" rtlCol="0">
                  <a:spAutoFit/>
                </a:bodyPr>
                <a:lstStyle/>
                <a:p>
                  <a:pPr algn="r"/>
                  <a:r>
                    <a:rPr lang="en-US" sz="1200" b="1" dirty="0">
                      <a:solidFill>
                        <a:srgbClr val="C00000"/>
                      </a:solidFill>
                      <a:cs typeface="Arial" panose="020B0604020202020204" pitchFamily="34" charset="0"/>
                    </a:rPr>
                    <a:t>Heart failure (vs no)</a:t>
                  </a:r>
                </a:p>
              </p:txBody>
            </p:sp>
            <p:sp>
              <p:nvSpPr>
                <p:cNvPr id="81" name="TextBox 80">
                  <a:extLst>
                    <a:ext uri="{FF2B5EF4-FFF2-40B4-BE49-F238E27FC236}">
                      <a16:creationId xmlns:a16="http://schemas.microsoft.com/office/drawing/2014/main" id="{F0CBA664-E6CD-78AA-C6AE-69E63612D676}"/>
                    </a:ext>
                  </a:extLst>
                </p:cNvPr>
                <p:cNvSpPr txBox="1"/>
                <p:nvPr/>
              </p:nvSpPr>
              <p:spPr>
                <a:xfrm>
                  <a:off x="4722096" y="3972095"/>
                  <a:ext cx="2282625" cy="276999"/>
                </a:xfrm>
                <a:prstGeom prst="rect">
                  <a:avLst/>
                </a:prstGeom>
                <a:noFill/>
              </p:spPr>
              <p:txBody>
                <a:bodyPr wrap="square" rtlCol="0">
                  <a:spAutoFit/>
                </a:bodyPr>
                <a:lstStyle/>
                <a:p>
                  <a:pPr algn="r"/>
                  <a:r>
                    <a:rPr lang="en-US" sz="1200" b="1" dirty="0">
                      <a:cs typeface="Arial" panose="020B0604020202020204" pitchFamily="34" charset="0"/>
                    </a:rPr>
                    <a:t>Diabetes (vs no)</a:t>
                  </a:r>
                </a:p>
              </p:txBody>
            </p:sp>
            <p:sp>
              <p:nvSpPr>
                <p:cNvPr id="82" name="TextBox 81">
                  <a:extLst>
                    <a:ext uri="{FF2B5EF4-FFF2-40B4-BE49-F238E27FC236}">
                      <a16:creationId xmlns:a16="http://schemas.microsoft.com/office/drawing/2014/main" id="{E1ACDB65-138B-F2D6-5B6B-EB0E3530F569}"/>
                    </a:ext>
                  </a:extLst>
                </p:cNvPr>
                <p:cNvSpPr txBox="1"/>
                <p:nvPr/>
              </p:nvSpPr>
              <p:spPr>
                <a:xfrm>
                  <a:off x="3218938" y="4432282"/>
                  <a:ext cx="3775303" cy="276999"/>
                </a:xfrm>
                <a:prstGeom prst="rect">
                  <a:avLst/>
                </a:prstGeom>
                <a:noFill/>
              </p:spPr>
              <p:txBody>
                <a:bodyPr wrap="square" rtlCol="0">
                  <a:spAutoFit/>
                </a:bodyPr>
                <a:lstStyle/>
                <a:p>
                  <a:pPr algn="r"/>
                  <a:r>
                    <a:rPr lang="en-US" sz="1200" b="1" dirty="0">
                      <a:cs typeface="Arial" panose="020B0604020202020204" pitchFamily="34" charset="0"/>
                    </a:rPr>
                    <a:t>8-18 h since oral anticoagulant (vs &gt;18 h)</a:t>
                  </a:r>
                </a:p>
              </p:txBody>
            </p:sp>
            <p:sp>
              <p:nvSpPr>
                <p:cNvPr id="84" name="TextBox 83">
                  <a:extLst>
                    <a:ext uri="{FF2B5EF4-FFF2-40B4-BE49-F238E27FC236}">
                      <a16:creationId xmlns:a16="http://schemas.microsoft.com/office/drawing/2014/main" id="{BE7B0075-237B-49D5-4E21-63E93429D6B0}"/>
                    </a:ext>
                  </a:extLst>
                </p:cNvPr>
                <p:cNvSpPr txBox="1"/>
                <p:nvPr/>
              </p:nvSpPr>
              <p:spPr>
                <a:xfrm>
                  <a:off x="4487530" y="2167418"/>
                  <a:ext cx="2517191" cy="276999"/>
                </a:xfrm>
                <a:prstGeom prst="rect">
                  <a:avLst/>
                </a:prstGeom>
                <a:noFill/>
              </p:spPr>
              <p:txBody>
                <a:bodyPr wrap="square" rtlCol="0">
                  <a:spAutoFit/>
                </a:bodyPr>
                <a:lstStyle/>
                <a:p>
                  <a:pPr algn="r"/>
                  <a:r>
                    <a:rPr lang="en-US" sz="1200" b="1" u="sng" dirty="0">
                      <a:cs typeface="Arial" panose="020B0604020202020204" pitchFamily="34" charset="0"/>
                    </a:rPr>
                    <a:t>Patient characteristics</a:t>
                  </a:r>
                </a:p>
              </p:txBody>
            </p:sp>
            <p:sp>
              <p:nvSpPr>
                <p:cNvPr id="85" name="TextBox 84">
                  <a:extLst>
                    <a:ext uri="{FF2B5EF4-FFF2-40B4-BE49-F238E27FC236}">
                      <a16:creationId xmlns:a16="http://schemas.microsoft.com/office/drawing/2014/main" id="{04A38752-70CE-978C-6D48-570DDCE02E51}"/>
                    </a:ext>
                  </a:extLst>
                </p:cNvPr>
                <p:cNvSpPr txBox="1"/>
                <p:nvPr/>
              </p:nvSpPr>
              <p:spPr>
                <a:xfrm>
                  <a:off x="4487530" y="3286567"/>
                  <a:ext cx="2517191" cy="276999"/>
                </a:xfrm>
                <a:prstGeom prst="rect">
                  <a:avLst/>
                </a:prstGeom>
                <a:noFill/>
              </p:spPr>
              <p:txBody>
                <a:bodyPr wrap="square" rtlCol="0">
                  <a:spAutoFit/>
                </a:bodyPr>
                <a:lstStyle/>
                <a:p>
                  <a:pPr algn="r"/>
                  <a:r>
                    <a:rPr lang="en-US" sz="1200" b="1" u="sng" dirty="0">
                      <a:cs typeface="Arial" panose="020B0604020202020204" pitchFamily="34" charset="0"/>
                    </a:rPr>
                    <a:t>Comorbid conditions</a:t>
                  </a:r>
                </a:p>
              </p:txBody>
            </p:sp>
            <p:sp>
              <p:nvSpPr>
                <p:cNvPr id="86" name="TextBox 85">
                  <a:extLst>
                    <a:ext uri="{FF2B5EF4-FFF2-40B4-BE49-F238E27FC236}">
                      <a16:creationId xmlns:a16="http://schemas.microsoft.com/office/drawing/2014/main" id="{EF03E824-D01D-E494-5692-552E7F91DB1A}"/>
                    </a:ext>
                  </a:extLst>
                </p:cNvPr>
                <p:cNvSpPr txBox="1"/>
                <p:nvPr/>
              </p:nvSpPr>
              <p:spPr>
                <a:xfrm>
                  <a:off x="4317061" y="4224192"/>
                  <a:ext cx="2687659" cy="276999"/>
                </a:xfrm>
                <a:prstGeom prst="rect">
                  <a:avLst/>
                </a:prstGeom>
                <a:noFill/>
              </p:spPr>
              <p:txBody>
                <a:bodyPr wrap="square" rtlCol="0">
                  <a:spAutoFit/>
                </a:bodyPr>
                <a:lstStyle/>
                <a:p>
                  <a:pPr algn="r"/>
                  <a:r>
                    <a:rPr lang="en-US" sz="1200" b="1" u="sng" dirty="0">
                      <a:cs typeface="Arial" panose="020B0604020202020204" pitchFamily="34" charset="0"/>
                    </a:rPr>
                    <a:t>Oral anticoagulant timing</a:t>
                  </a:r>
                </a:p>
              </p:txBody>
            </p:sp>
            <p:sp>
              <p:nvSpPr>
                <p:cNvPr id="87" name="TextBox 86">
                  <a:extLst>
                    <a:ext uri="{FF2B5EF4-FFF2-40B4-BE49-F238E27FC236}">
                      <a16:creationId xmlns:a16="http://schemas.microsoft.com/office/drawing/2014/main" id="{4989B598-B49F-3131-0779-6D82873E3058}"/>
                    </a:ext>
                  </a:extLst>
                </p:cNvPr>
                <p:cNvSpPr txBox="1"/>
                <p:nvPr/>
              </p:nvSpPr>
              <p:spPr>
                <a:xfrm>
                  <a:off x="7286917" y="6193555"/>
                  <a:ext cx="2387489" cy="307777"/>
                </a:xfrm>
                <a:prstGeom prst="rect">
                  <a:avLst/>
                </a:prstGeom>
                <a:noFill/>
              </p:spPr>
              <p:txBody>
                <a:bodyPr wrap="square" rtlCol="0">
                  <a:spAutoFit/>
                </a:bodyPr>
                <a:lstStyle/>
                <a:p>
                  <a:pPr algn="ctr"/>
                  <a:r>
                    <a:rPr lang="en-US" sz="1400" b="1" dirty="0">
                      <a:cs typeface="Arial" panose="020B0604020202020204" pitchFamily="34" charset="0"/>
                    </a:rPr>
                    <a:t>Adjusted OR (95% CI)</a:t>
                  </a:r>
                </a:p>
              </p:txBody>
            </p:sp>
            <p:sp>
              <p:nvSpPr>
                <p:cNvPr id="93" name="TextBox 92">
                  <a:extLst>
                    <a:ext uri="{FF2B5EF4-FFF2-40B4-BE49-F238E27FC236}">
                      <a16:creationId xmlns:a16="http://schemas.microsoft.com/office/drawing/2014/main" id="{CACE3844-C37F-A7D6-8E2A-27DFB695768C}"/>
                    </a:ext>
                  </a:extLst>
                </p:cNvPr>
                <p:cNvSpPr txBox="1"/>
                <p:nvPr/>
              </p:nvSpPr>
              <p:spPr>
                <a:xfrm>
                  <a:off x="3650267" y="5045573"/>
                  <a:ext cx="3354453" cy="276999"/>
                </a:xfrm>
                <a:prstGeom prst="rect">
                  <a:avLst/>
                </a:prstGeom>
                <a:noFill/>
              </p:spPr>
              <p:txBody>
                <a:bodyPr wrap="square" rtlCol="0">
                  <a:spAutoFit/>
                </a:bodyPr>
                <a:lstStyle/>
                <a:p>
                  <a:pPr algn="r"/>
                  <a:r>
                    <a:rPr lang="en-US" sz="1200" b="1" dirty="0">
                      <a:solidFill>
                        <a:srgbClr val="C00000"/>
                      </a:solidFill>
                      <a:cs typeface="Arial" panose="020B0604020202020204" pitchFamily="34" charset="0"/>
                    </a:rPr>
                    <a:t>Door-to-administration time ≥30 min</a:t>
                  </a:r>
                </a:p>
              </p:txBody>
            </p:sp>
            <p:sp>
              <p:nvSpPr>
                <p:cNvPr id="94" name="TextBox 93">
                  <a:extLst>
                    <a:ext uri="{FF2B5EF4-FFF2-40B4-BE49-F238E27FC236}">
                      <a16:creationId xmlns:a16="http://schemas.microsoft.com/office/drawing/2014/main" id="{869952E0-4871-421D-A186-D55D1BF1DD50}"/>
                    </a:ext>
                  </a:extLst>
                </p:cNvPr>
                <p:cNvSpPr txBox="1"/>
                <p:nvPr/>
              </p:nvSpPr>
              <p:spPr>
                <a:xfrm>
                  <a:off x="9001640" y="3649325"/>
                  <a:ext cx="1731776" cy="276999"/>
                </a:xfrm>
                <a:prstGeom prst="rect">
                  <a:avLst/>
                </a:prstGeom>
                <a:noFill/>
              </p:spPr>
              <p:txBody>
                <a:bodyPr wrap="square" rtlCol="0">
                  <a:spAutoFit/>
                </a:bodyPr>
                <a:lstStyle/>
                <a:p>
                  <a:pPr algn="r"/>
                  <a:r>
                    <a:rPr lang="en-US" sz="1200" b="1" dirty="0">
                      <a:solidFill>
                        <a:srgbClr val="C00000"/>
                      </a:solidFill>
                      <a:cs typeface="Arial" panose="020B0604020202020204" pitchFamily="34" charset="0"/>
                    </a:rPr>
                    <a:t>2.17 (1.53, 3.08)</a:t>
                  </a:r>
                </a:p>
              </p:txBody>
            </p:sp>
            <p:sp>
              <p:nvSpPr>
                <p:cNvPr id="95" name="TextBox 94">
                  <a:extLst>
                    <a:ext uri="{FF2B5EF4-FFF2-40B4-BE49-F238E27FC236}">
                      <a16:creationId xmlns:a16="http://schemas.microsoft.com/office/drawing/2014/main" id="{1A0E1AF7-7B20-8C58-4B8F-CE441F193FE6}"/>
                    </a:ext>
                  </a:extLst>
                </p:cNvPr>
                <p:cNvSpPr txBox="1"/>
                <p:nvPr/>
              </p:nvSpPr>
              <p:spPr>
                <a:xfrm>
                  <a:off x="9105646" y="1034638"/>
                  <a:ext cx="2002765" cy="276999"/>
                </a:xfrm>
                <a:prstGeom prst="rect">
                  <a:avLst/>
                </a:prstGeom>
                <a:noFill/>
              </p:spPr>
              <p:txBody>
                <a:bodyPr wrap="square" rtlCol="0">
                  <a:spAutoFit/>
                </a:bodyPr>
                <a:lstStyle/>
                <a:p>
                  <a:r>
                    <a:rPr lang="en-US" sz="1200" b="1" dirty="0">
                      <a:cs typeface="Arial" panose="020B0604020202020204" pitchFamily="34" charset="0"/>
                    </a:rPr>
                    <a:t>Adjusted OR (95% CI)</a:t>
                  </a:r>
                </a:p>
              </p:txBody>
            </p:sp>
            <p:sp>
              <p:nvSpPr>
                <p:cNvPr id="96" name="TextBox 95">
                  <a:extLst>
                    <a:ext uri="{FF2B5EF4-FFF2-40B4-BE49-F238E27FC236}">
                      <a16:creationId xmlns:a16="http://schemas.microsoft.com/office/drawing/2014/main" id="{CC1F7DD3-F61C-8379-B64B-FCACFE104B53}"/>
                    </a:ext>
                  </a:extLst>
                </p:cNvPr>
                <p:cNvSpPr txBox="1"/>
                <p:nvPr/>
              </p:nvSpPr>
              <p:spPr>
                <a:xfrm>
                  <a:off x="9001640" y="1461080"/>
                  <a:ext cx="1731776" cy="276999"/>
                </a:xfrm>
                <a:prstGeom prst="rect">
                  <a:avLst/>
                </a:prstGeom>
                <a:noFill/>
              </p:spPr>
              <p:txBody>
                <a:bodyPr wrap="square" rtlCol="0">
                  <a:spAutoFit/>
                </a:bodyPr>
                <a:lstStyle/>
                <a:p>
                  <a:pPr algn="r"/>
                  <a:r>
                    <a:rPr lang="en-US" sz="1200" b="1" dirty="0">
                      <a:solidFill>
                        <a:srgbClr val="C00000"/>
                      </a:solidFill>
                      <a:cs typeface="Arial" panose="020B0604020202020204" pitchFamily="34" charset="0"/>
                    </a:rPr>
                    <a:t>0.55 (0.39, 0.76)</a:t>
                  </a:r>
                </a:p>
              </p:txBody>
            </p:sp>
            <p:sp>
              <p:nvSpPr>
                <p:cNvPr id="97" name="TextBox 96">
                  <a:extLst>
                    <a:ext uri="{FF2B5EF4-FFF2-40B4-BE49-F238E27FC236}">
                      <a16:creationId xmlns:a16="http://schemas.microsoft.com/office/drawing/2014/main" id="{C88985BE-12B5-9D2E-4C98-C6C8CBFCB8A8}"/>
                    </a:ext>
                  </a:extLst>
                </p:cNvPr>
                <p:cNvSpPr txBox="1"/>
                <p:nvPr/>
              </p:nvSpPr>
              <p:spPr>
                <a:xfrm>
                  <a:off x="9001640" y="2371904"/>
                  <a:ext cx="1731776" cy="276999"/>
                </a:xfrm>
                <a:prstGeom prst="rect">
                  <a:avLst/>
                </a:prstGeom>
                <a:noFill/>
              </p:spPr>
              <p:txBody>
                <a:bodyPr wrap="square" rtlCol="0">
                  <a:spAutoFit/>
                </a:bodyPr>
                <a:lstStyle/>
                <a:p>
                  <a:pPr algn="r"/>
                  <a:r>
                    <a:rPr lang="en-US" sz="1200" dirty="0">
                      <a:cs typeface="Arial" panose="020B0604020202020204" pitchFamily="34" charset="0"/>
                    </a:rPr>
                    <a:t>1.01 (1.00, 1.03)</a:t>
                  </a:r>
                </a:p>
              </p:txBody>
            </p:sp>
            <p:sp>
              <p:nvSpPr>
                <p:cNvPr id="98" name="TextBox 97">
                  <a:extLst>
                    <a:ext uri="{FF2B5EF4-FFF2-40B4-BE49-F238E27FC236}">
                      <a16:creationId xmlns:a16="http://schemas.microsoft.com/office/drawing/2014/main" id="{29867F25-EEC0-ECAB-73A9-356F06809306}"/>
                    </a:ext>
                  </a:extLst>
                </p:cNvPr>
                <p:cNvSpPr txBox="1"/>
                <p:nvPr/>
              </p:nvSpPr>
              <p:spPr>
                <a:xfrm>
                  <a:off x="9001640" y="2544161"/>
                  <a:ext cx="1731776" cy="276999"/>
                </a:xfrm>
                <a:prstGeom prst="rect">
                  <a:avLst/>
                </a:prstGeom>
                <a:noFill/>
              </p:spPr>
              <p:txBody>
                <a:bodyPr wrap="square" rtlCol="0">
                  <a:spAutoFit/>
                </a:bodyPr>
                <a:lstStyle/>
                <a:p>
                  <a:pPr algn="r"/>
                  <a:r>
                    <a:rPr lang="en-US" sz="1200" dirty="0">
                      <a:cs typeface="Arial" panose="020B0604020202020204" pitchFamily="34" charset="0"/>
                    </a:rPr>
                    <a:t>0.88 (0.64, 1.23)</a:t>
                  </a:r>
                </a:p>
              </p:txBody>
            </p:sp>
            <p:sp>
              <p:nvSpPr>
                <p:cNvPr id="99" name="TextBox 98">
                  <a:extLst>
                    <a:ext uri="{FF2B5EF4-FFF2-40B4-BE49-F238E27FC236}">
                      <a16:creationId xmlns:a16="http://schemas.microsoft.com/office/drawing/2014/main" id="{70EBE69C-EF84-2ED5-F6C0-CB0F2D3D5EFE}"/>
                    </a:ext>
                  </a:extLst>
                </p:cNvPr>
                <p:cNvSpPr txBox="1"/>
                <p:nvPr/>
              </p:nvSpPr>
              <p:spPr>
                <a:xfrm>
                  <a:off x="9001640" y="2712044"/>
                  <a:ext cx="1731776" cy="276999"/>
                </a:xfrm>
                <a:prstGeom prst="rect">
                  <a:avLst/>
                </a:prstGeom>
                <a:noFill/>
              </p:spPr>
              <p:txBody>
                <a:bodyPr wrap="square" rtlCol="0">
                  <a:spAutoFit/>
                </a:bodyPr>
                <a:lstStyle/>
                <a:p>
                  <a:pPr algn="r"/>
                  <a:r>
                    <a:rPr lang="en-US" sz="1200" dirty="0">
                      <a:cs typeface="Arial" panose="020B0604020202020204" pitchFamily="34" charset="0"/>
                    </a:rPr>
                    <a:t>1.00 (0.99, 1.00)</a:t>
                  </a:r>
                </a:p>
              </p:txBody>
            </p:sp>
            <p:sp>
              <p:nvSpPr>
                <p:cNvPr id="100" name="TextBox 99">
                  <a:extLst>
                    <a:ext uri="{FF2B5EF4-FFF2-40B4-BE49-F238E27FC236}">
                      <a16:creationId xmlns:a16="http://schemas.microsoft.com/office/drawing/2014/main" id="{4D12681B-457C-6948-B70E-007CCEB11CC4}"/>
                    </a:ext>
                  </a:extLst>
                </p:cNvPr>
                <p:cNvSpPr txBox="1"/>
                <p:nvPr/>
              </p:nvSpPr>
              <p:spPr>
                <a:xfrm>
                  <a:off x="9001640" y="2872456"/>
                  <a:ext cx="1731776" cy="276999"/>
                </a:xfrm>
                <a:prstGeom prst="rect">
                  <a:avLst/>
                </a:prstGeom>
                <a:noFill/>
              </p:spPr>
              <p:txBody>
                <a:bodyPr wrap="square" rtlCol="0">
                  <a:spAutoFit/>
                </a:bodyPr>
                <a:lstStyle/>
                <a:p>
                  <a:pPr algn="r"/>
                  <a:r>
                    <a:rPr lang="en-US" sz="1200" b="1" dirty="0">
                      <a:solidFill>
                        <a:srgbClr val="C00000"/>
                      </a:solidFill>
                      <a:cs typeface="Arial" panose="020B0604020202020204" pitchFamily="34" charset="0"/>
                    </a:rPr>
                    <a:t>3.93 (2.63, 6.01)</a:t>
                  </a:r>
                </a:p>
              </p:txBody>
            </p:sp>
            <p:sp>
              <p:nvSpPr>
                <p:cNvPr id="101" name="TextBox 100">
                  <a:extLst>
                    <a:ext uri="{FF2B5EF4-FFF2-40B4-BE49-F238E27FC236}">
                      <a16:creationId xmlns:a16="http://schemas.microsoft.com/office/drawing/2014/main" id="{50ED3A60-99AC-3C97-3C85-0CDCD4F59E04}"/>
                    </a:ext>
                  </a:extLst>
                </p:cNvPr>
                <p:cNvSpPr txBox="1"/>
                <p:nvPr/>
              </p:nvSpPr>
              <p:spPr>
                <a:xfrm>
                  <a:off x="9001640" y="3038002"/>
                  <a:ext cx="1731776" cy="276999"/>
                </a:xfrm>
                <a:prstGeom prst="rect">
                  <a:avLst/>
                </a:prstGeom>
                <a:noFill/>
              </p:spPr>
              <p:txBody>
                <a:bodyPr wrap="square" rtlCol="0">
                  <a:spAutoFit/>
                </a:bodyPr>
                <a:lstStyle/>
                <a:p>
                  <a:pPr algn="r"/>
                  <a:r>
                    <a:rPr lang="en-US" sz="1200" b="1" dirty="0">
                      <a:solidFill>
                        <a:srgbClr val="C00000"/>
                      </a:solidFill>
                      <a:cs typeface="Arial" panose="020B0604020202020204" pitchFamily="34" charset="0"/>
                    </a:rPr>
                    <a:t>3.27 (2.31, 4.64)</a:t>
                  </a:r>
                </a:p>
              </p:txBody>
            </p:sp>
            <p:sp>
              <p:nvSpPr>
                <p:cNvPr id="102" name="TextBox 101">
                  <a:extLst>
                    <a:ext uri="{FF2B5EF4-FFF2-40B4-BE49-F238E27FC236}">
                      <a16:creationId xmlns:a16="http://schemas.microsoft.com/office/drawing/2014/main" id="{B71D53BC-06B6-E5DC-3427-68F237CDFB26}"/>
                    </a:ext>
                  </a:extLst>
                </p:cNvPr>
                <p:cNvSpPr txBox="1"/>
                <p:nvPr/>
              </p:nvSpPr>
              <p:spPr>
                <a:xfrm>
                  <a:off x="9001640" y="3486825"/>
                  <a:ext cx="1731776" cy="276999"/>
                </a:xfrm>
                <a:prstGeom prst="rect">
                  <a:avLst/>
                </a:prstGeom>
                <a:noFill/>
              </p:spPr>
              <p:txBody>
                <a:bodyPr wrap="square" rtlCol="0">
                  <a:spAutoFit/>
                </a:bodyPr>
                <a:lstStyle/>
                <a:p>
                  <a:pPr algn="r"/>
                  <a:r>
                    <a:rPr lang="en-US" sz="1200" dirty="0">
                      <a:cs typeface="Arial" panose="020B0604020202020204" pitchFamily="34" charset="0"/>
                    </a:rPr>
                    <a:t>1.17 (0.74, 1.81)</a:t>
                  </a:r>
                </a:p>
              </p:txBody>
            </p:sp>
            <p:sp>
              <p:nvSpPr>
                <p:cNvPr id="103" name="TextBox 102">
                  <a:extLst>
                    <a:ext uri="{FF2B5EF4-FFF2-40B4-BE49-F238E27FC236}">
                      <a16:creationId xmlns:a16="http://schemas.microsoft.com/office/drawing/2014/main" id="{08951961-3D72-69F9-57D3-E0918F1BBE3D}"/>
                    </a:ext>
                  </a:extLst>
                </p:cNvPr>
                <p:cNvSpPr txBox="1"/>
                <p:nvPr/>
              </p:nvSpPr>
              <p:spPr>
                <a:xfrm>
                  <a:off x="9001640" y="3815866"/>
                  <a:ext cx="1731776" cy="276999"/>
                </a:xfrm>
                <a:prstGeom prst="rect">
                  <a:avLst/>
                </a:prstGeom>
                <a:noFill/>
              </p:spPr>
              <p:txBody>
                <a:bodyPr wrap="square" rtlCol="0">
                  <a:spAutoFit/>
                </a:bodyPr>
                <a:lstStyle/>
                <a:p>
                  <a:pPr algn="r"/>
                  <a:r>
                    <a:rPr lang="en-US" sz="1200" b="1" dirty="0">
                      <a:solidFill>
                        <a:srgbClr val="C00000"/>
                      </a:solidFill>
                      <a:cs typeface="Arial" panose="020B0604020202020204" pitchFamily="34" charset="0"/>
                    </a:rPr>
                    <a:t>1.80 (1.27, 2.54)</a:t>
                  </a:r>
                </a:p>
              </p:txBody>
            </p:sp>
            <p:sp>
              <p:nvSpPr>
                <p:cNvPr id="104" name="TextBox 103">
                  <a:extLst>
                    <a:ext uri="{FF2B5EF4-FFF2-40B4-BE49-F238E27FC236}">
                      <a16:creationId xmlns:a16="http://schemas.microsoft.com/office/drawing/2014/main" id="{7DEF5F0D-4B38-2E75-D0CF-B15D22BEDCF4}"/>
                    </a:ext>
                  </a:extLst>
                </p:cNvPr>
                <p:cNvSpPr txBox="1"/>
                <p:nvPr/>
              </p:nvSpPr>
              <p:spPr>
                <a:xfrm>
                  <a:off x="9001640" y="3972096"/>
                  <a:ext cx="1731776" cy="276999"/>
                </a:xfrm>
                <a:prstGeom prst="rect">
                  <a:avLst/>
                </a:prstGeom>
                <a:noFill/>
              </p:spPr>
              <p:txBody>
                <a:bodyPr wrap="square" rtlCol="0">
                  <a:spAutoFit/>
                </a:bodyPr>
                <a:lstStyle/>
                <a:p>
                  <a:pPr algn="r"/>
                  <a:r>
                    <a:rPr lang="en-US" sz="1200" dirty="0">
                      <a:cs typeface="Arial" panose="020B0604020202020204" pitchFamily="34" charset="0"/>
                    </a:rPr>
                    <a:t>0.97 (0.69, 1.35)</a:t>
                  </a:r>
                </a:p>
              </p:txBody>
            </p:sp>
            <p:sp>
              <p:nvSpPr>
                <p:cNvPr id="105" name="TextBox 104">
                  <a:extLst>
                    <a:ext uri="{FF2B5EF4-FFF2-40B4-BE49-F238E27FC236}">
                      <a16:creationId xmlns:a16="http://schemas.microsoft.com/office/drawing/2014/main" id="{8C3AE972-77DB-58AE-760A-6272A320709F}"/>
                    </a:ext>
                  </a:extLst>
                </p:cNvPr>
                <p:cNvSpPr txBox="1"/>
                <p:nvPr/>
              </p:nvSpPr>
              <p:spPr>
                <a:xfrm>
                  <a:off x="9001640" y="4432282"/>
                  <a:ext cx="1731776" cy="276999"/>
                </a:xfrm>
                <a:prstGeom prst="rect">
                  <a:avLst/>
                </a:prstGeom>
                <a:noFill/>
              </p:spPr>
              <p:txBody>
                <a:bodyPr wrap="square" rtlCol="0">
                  <a:spAutoFit/>
                </a:bodyPr>
                <a:lstStyle/>
                <a:p>
                  <a:pPr algn="r"/>
                  <a:r>
                    <a:rPr lang="en-US" sz="1200" dirty="0">
                      <a:cs typeface="Arial" panose="020B0604020202020204" pitchFamily="34" charset="0"/>
                    </a:rPr>
                    <a:t>0.79 (0.50, 1.27)</a:t>
                  </a:r>
                </a:p>
              </p:txBody>
            </p:sp>
            <p:sp>
              <p:nvSpPr>
                <p:cNvPr id="106" name="TextBox 105">
                  <a:extLst>
                    <a:ext uri="{FF2B5EF4-FFF2-40B4-BE49-F238E27FC236}">
                      <a16:creationId xmlns:a16="http://schemas.microsoft.com/office/drawing/2014/main" id="{11C4B83F-ECBE-4DF2-0D91-A8E8A3958A2F}"/>
                    </a:ext>
                  </a:extLst>
                </p:cNvPr>
                <p:cNvSpPr txBox="1"/>
                <p:nvPr/>
              </p:nvSpPr>
              <p:spPr>
                <a:xfrm>
                  <a:off x="9001640" y="4602889"/>
                  <a:ext cx="1731776" cy="276999"/>
                </a:xfrm>
                <a:prstGeom prst="rect">
                  <a:avLst/>
                </a:prstGeom>
                <a:noFill/>
              </p:spPr>
              <p:txBody>
                <a:bodyPr wrap="square" rtlCol="0">
                  <a:spAutoFit/>
                </a:bodyPr>
                <a:lstStyle/>
                <a:p>
                  <a:pPr algn="r"/>
                  <a:r>
                    <a:rPr lang="en-US" sz="1200" dirty="0">
                      <a:cs typeface="Arial" panose="020B0604020202020204" pitchFamily="34" charset="0"/>
                    </a:rPr>
                    <a:t>0.87 (0.55, 1.40)</a:t>
                  </a:r>
                </a:p>
              </p:txBody>
            </p:sp>
            <p:sp>
              <p:nvSpPr>
                <p:cNvPr id="107" name="TextBox 106">
                  <a:extLst>
                    <a:ext uri="{FF2B5EF4-FFF2-40B4-BE49-F238E27FC236}">
                      <a16:creationId xmlns:a16="http://schemas.microsoft.com/office/drawing/2014/main" id="{9033DB14-0988-3BA5-38D9-3E8D14FE010D}"/>
                    </a:ext>
                  </a:extLst>
                </p:cNvPr>
                <p:cNvSpPr txBox="1"/>
                <p:nvPr/>
              </p:nvSpPr>
              <p:spPr>
                <a:xfrm>
                  <a:off x="9001640" y="5045573"/>
                  <a:ext cx="1731776" cy="276999"/>
                </a:xfrm>
                <a:prstGeom prst="rect">
                  <a:avLst/>
                </a:prstGeom>
                <a:noFill/>
              </p:spPr>
              <p:txBody>
                <a:bodyPr wrap="square" rtlCol="0">
                  <a:spAutoFit/>
                </a:bodyPr>
                <a:lstStyle/>
                <a:p>
                  <a:pPr algn="r"/>
                  <a:r>
                    <a:rPr lang="en-US" sz="1200" b="1" dirty="0">
                      <a:solidFill>
                        <a:srgbClr val="C00000"/>
                      </a:solidFill>
                      <a:cs typeface="Arial" panose="020B0604020202020204" pitchFamily="34" charset="0"/>
                    </a:rPr>
                    <a:t>2.46 (1.12, 6.22)</a:t>
                  </a:r>
                </a:p>
              </p:txBody>
            </p:sp>
            <p:sp>
              <p:nvSpPr>
                <p:cNvPr id="109" name="TextBox 108">
                  <a:extLst>
                    <a:ext uri="{FF2B5EF4-FFF2-40B4-BE49-F238E27FC236}">
                      <a16:creationId xmlns:a16="http://schemas.microsoft.com/office/drawing/2014/main" id="{1A96655A-C94E-ADEC-941E-31485EE0DEEC}"/>
                    </a:ext>
                  </a:extLst>
                </p:cNvPr>
                <p:cNvSpPr txBox="1"/>
                <p:nvPr/>
              </p:nvSpPr>
              <p:spPr>
                <a:xfrm>
                  <a:off x="9931712" y="1461079"/>
                  <a:ext cx="1731776" cy="276999"/>
                </a:xfrm>
                <a:prstGeom prst="rect">
                  <a:avLst/>
                </a:prstGeom>
                <a:noFill/>
              </p:spPr>
              <p:txBody>
                <a:bodyPr wrap="square" rtlCol="0">
                  <a:spAutoFit/>
                </a:bodyPr>
                <a:lstStyle/>
                <a:p>
                  <a:pPr algn="r"/>
                  <a:r>
                    <a:rPr lang="en-US" sz="1200" b="1" dirty="0">
                      <a:solidFill>
                        <a:srgbClr val="C00000"/>
                      </a:solidFill>
                      <a:cs typeface="Arial" panose="020B0604020202020204" pitchFamily="34" charset="0"/>
                    </a:rPr>
                    <a:t>&lt;0.01</a:t>
                  </a:r>
                </a:p>
              </p:txBody>
            </p:sp>
            <p:sp>
              <p:nvSpPr>
                <p:cNvPr id="110" name="TextBox 109">
                  <a:extLst>
                    <a:ext uri="{FF2B5EF4-FFF2-40B4-BE49-F238E27FC236}">
                      <a16:creationId xmlns:a16="http://schemas.microsoft.com/office/drawing/2014/main" id="{A401169D-E82C-642F-485A-4A7A1A9BEFAA}"/>
                    </a:ext>
                  </a:extLst>
                </p:cNvPr>
                <p:cNvSpPr txBox="1"/>
                <p:nvPr/>
              </p:nvSpPr>
              <p:spPr>
                <a:xfrm>
                  <a:off x="9931712" y="2371903"/>
                  <a:ext cx="1731776" cy="276999"/>
                </a:xfrm>
                <a:prstGeom prst="rect">
                  <a:avLst/>
                </a:prstGeom>
                <a:noFill/>
              </p:spPr>
              <p:txBody>
                <a:bodyPr wrap="square" rtlCol="0">
                  <a:spAutoFit/>
                </a:bodyPr>
                <a:lstStyle/>
                <a:p>
                  <a:pPr algn="r"/>
                  <a:r>
                    <a:rPr lang="en-US" sz="1200" dirty="0">
                      <a:cs typeface="Arial" panose="020B0604020202020204" pitchFamily="34" charset="0"/>
                    </a:rPr>
                    <a:t>0.07</a:t>
                  </a:r>
                </a:p>
              </p:txBody>
            </p:sp>
            <p:sp>
              <p:nvSpPr>
                <p:cNvPr id="111" name="TextBox 110">
                  <a:extLst>
                    <a:ext uri="{FF2B5EF4-FFF2-40B4-BE49-F238E27FC236}">
                      <a16:creationId xmlns:a16="http://schemas.microsoft.com/office/drawing/2014/main" id="{432C825A-EBB6-A7BE-FE95-1FFB5FF3BC9C}"/>
                    </a:ext>
                  </a:extLst>
                </p:cNvPr>
                <p:cNvSpPr txBox="1"/>
                <p:nvPr/>
              </p:nvSpPr>
              <p:spPr>
                <a:xfrm>
                  <a:off x="9931712" y="2544160"/>
                  <a:ext cx="1731776" cy="276999"/>
                </a:xfrm>
                <a:prstGeom prst="rect">
                  <a:avLst/>
                </a:prstGeom>
                <a:noFill/>
              </p:spPr>
              <p:txBody>
                <a:bodyPr wrap="square" rtlCol="0">
                  <a:spAutoFit/>
                </a:bodyPr>
                <a:lstStyle/>
                <a:p>
                  <a:pPr algn="r"/>
                  <a:r>
                    <a:rPr lang="en-US" sz="1200" dirty="0">
                      <a:cs typeface="Arial" panose="020B0604020202020204" pitchFamily="34" charset="0"/>
                    </a:rPr>
                    <a:t>0.46 </a:t>
                  </a:r>
                </a:p>
              </p:txBody>
            </p:sp>
            <p:sp>
              <p:nvSpPr>
                <p:cNvPr id="112" name="TextBox 111">
                  <a:extLst>
                    <a:ext uri="{FF2B5EF4-FFF2-40B4-BE49-F238E27FC236}">
                      <a16:creationId xmlns:a16="http://schemas.microsoft.com/office/drawing/2014/main" id="{F43D6E26-046C-3A94-9D8E-DF329E897260}"/>
                    </a:ext>
                  </a:extLst>
                </p:cNvPr>
                <p:cNvSpPr txBox="1"/>
                <p:nvPr/>
              </p:nvSpPr>
              <p:spPr>
                <a:xfrm>
                  <a:off x="9931712" y="2712043"/>
                  <a:ext cx="1731776" cy="276999"/>
                </a:xfrm>
                <a:prstGeom prst="rect">
                  <a:avLst/>
                </a:prstGeom>
                <a:noFill/>
              </p:spPr>
              <p:txBody>
                <a:bodyPr wrap="square" rtlCol="0">
                  <a:spAutoFit/>
                </a:bodyPr>
                <a:lstStyle/>
                <a:p>
                  <a:pPr algn="r"/>
                  <a:r>
                    <a:rPr lang="en-US" sz="1200" dirty="0">
                      <a:cs typeface="Arial" panose="020B0604020202020204" pitchFamily="34" charset="0"/>
                    </a:rPr>
                    <a:t>0.29</a:t>
                  </a:r>
                </a:p>
              </p:txBody>
            </p:sp>
            <p:sp>
              <p:nvSpPr>
                <p:cNvPr id="113" name="TextBox 112">
                  <a:extLst>
                    <a:ext uri="{FF2B5EF4-FFF2-40B4-BE49-F238E27FC236}">
                      <a16:creationId xmlns:a16="http://schemas.microsoft.com/office/drawing/2014/main" id="{AA7B4DE1-9C76-17EA-B9D3-B48D19806A23}"/>
                    </a:ext>
                  </a:extLst>
                </p:cNvPr>
                <p:cNvSpPr txBox="1"/>
                <p:nvPr/>
              </p:nvSpPr>
              <p:spPr>
                <a:xfrm>
                  <a:off x="9931712" y="2872455"/>
                  <a:ext cx="1731776" cy="276999"/>
                </a:xfrm>
                <a:prstGeom prst="rect">
                  <a:avLst/>
                </a:prstGeom>
                <a:noFill/>
              </p:spPr>
              <p:txBody>
                <a:bodyPr wrap="square" rtlCol="0">
                  <a:spAutoFit/>
                </a:bodyPr>
                <a:lstStyle/>
                <a:p>
                  <a:pPr algn="r"/>
                  <a:r>
                    <a:rPr lang="en-US" sz="1200" b="1" dirty="0">
                      <a:solidFill>
                        <a:srgbClr val="C00000"/>
                      </a:solidFill>
                      <a:cs typeface="Arial" panose="020B0604020202020204" pitchFamily="34" charset="0"/>
                    </a:rPr>
                    <a:t>&lt;0.01</a:t>
                  </a:r>
                </a:p>
              </p:txBody>
            </p:sp>
            <p:sp>
              <p:nvSpPr>
                <p:cNvPr id="114" name="TextBox 113">
                  <a:extLst>
                    <a:ext uri="{FF2B5EF4-FFF2-40B4-BE49-F238E27FC236}">
                      <a16:creationId xmlns:a16="http://schemas.microsoft.com/office/drawing/2014/main" id="{3D18CEA9-4897-4D18-0C77-CA2F9A725F6E}"/>
                    </a:ext>
                  </a:extLst>
                </p:cNvPr>
                <p:cNvSpPr txBox="1"/>
                <p:nvPr/>
              </p:nvSpPr>
              <p:spPr>
                <a:xfrm>
                  <a:off x="9931712" y="3038002"/>
                  <a:ext cx="1731776" cy="276999"/>
                </a:xfrm>
                <a:prstGeom prst="rect">
                  <a:avLst/>
                </a:prstGeom>
                <a:noFill/>
              </p:spPr>
              <p:txBody>
                <a:bodyPr wrap="square" rtlCol="0">
                  <a:spAutoFit/>
                </a:bodyPr>
                <a:lstStyle/>
                <a:p>
                  <a:pPr algn="r"/>
                  <a:r>
                    <a:rPr lang="en-US" sz="1200" b="1" dirty="0">
                      <a:solidFill>
                        <a:srgbClr val="C00000"/>
                      </a:solidFill>
                      <a:cs typeface="Arial" panose="020B0604020202020204" pitchFamily="34" charset="0"/>
                    </a:rPr>
                    <a:t>&lt;0.01</a:t>
                  </a:r>
                </a:p>
              </p:txBody>
            </p:sp>
            <p:sp>
              <p:nvSpPr>
                <p:cNvPr id="115" name="TextBox 114">
                  <a:extLst>
                    <a:ext uri="{FF2B5EF4-FFF2-40B4-BE49-F238E27FC236}">
                      <a16:creationId xmlns:a16="http://schemas.microsoft.com/office/drawing/2014/main" id="{D6FBF1A9-BB90-94A2-3309-C68D471417FB}"/>
                    </a:ext>
                  </a:extLst>
                </p:cNvPr>
                <p:cNvSpPr txBox="1"/>
                <p:nvPr/>
              </p:nvSpPr>
              <p:spPr>
                <a:xfrm>
                  <a:off x="9931712" y="3486824"/>
                  <a:ext cx="1731776" cy="276999"/>
                </a:xfrm>
                <a:prstGeom prst="rect">
                  <a:avLst/>
                </a:prstGeom>
                <a:noFill/>
              </p:spPr>
              <p:txBody>
                <a:bodyPr wrap="square" rtlCol="0">
                  <a:spAutoFit/>
                </a:bodyPr>
                <a:lstStyle/>
                <a:p>
                  <a:pPr algn="r"/>
                  <a:r>
                    <a:rPr lang="en-US" sz="1200" dirty="0">
                      <a:cs typeface="Arial" panose="020B0604020202020204" pitchFamily="34" charset="0"/>
                    </a:rPr>
                    <a:t>0.51</a:t>
                  </a:r>
                </a:p>
              </p:txBody>
            </p:sp>
            <p:sp>
              <p:nvSpPr>
                <p:cNvPr id="116" name="TextBox 115">
                  <a:extLst>
                    <a:ext uri="{FF2B5EF4-FFF2-40B4-BE49-F238E27FC236}">
                      <a16:creationId xmlns:a16="http://schemas.microsoft.com/office/drawing/2014/main" id="{6ED3EEC7-DF1F-A9E8-56CC-00497BFCB001}"/>
                    </a:ext>
                  </a:extLst>
                </p:cNvPr>
                <p:cNvSpPr txBox="1"/>
                <p:nvPr/>
              </p:nvSpPr>
              <p:spPr>
                <a:xfrm>
                  <a:off x="9931712" y="3649324"/>
                  <a:ext cx="1731776" cy="276999"/>
                </a:xfrm>
                <a:prstGeom prst="rect">
                  <a:avLst/>
                </a:prstGeom>
                <a:noFill/>
              </p:spPr>
              <p:txBody>
                <a:bodyPr wrap="square" rtlCol="0">
                  <a:spAutoFit/>
                </a:bodyPr>
                <a:lstStyle/>
                <a:p>
                  <a:pPr algn="r"/>
                  <a:r>
                    <a:rPr lang="en-US" sz="1200" b="1" dirty="0">
                      <a:solidFill>
                        <a:srgbClr val="C00000"/>
                      </a:solidFill>
                      <a:cs typeface="Arial" panose="020B0604020202020204" pitchFamily="34" charset="0"/>
                    </a:rPr>
                    <a:t>&lt;0.01</a:t>
                  </a:r>
                </a:p>
              </p:txBody>
            </p:sp>
            <p:sp>
              <p:nvSpPr>
                <p:cNvPr id="117" name="TextBox 116">
                  <a:extLst>
                    <a:ext uri="{FF2B5EF4-FFF2-40B4-BE49-F238E27FC236}">
                      <a16:creationId xmlns:a16="http://schemas.microsoft.com/office/drawing/2014/main" id="{ED0E83E2-D210-8969-B8E1-57489CB3A843}"/>
                    </a:ext>
                  </a:extLst>
                </p:cNvPr>
                <p:cNvSpPr txBox="1"/>
                <p:nvPr/>
              </p:nvSpPr>
              <p:spPr>
                <a:xfrm>
                  <a:off x="9900778" y="3815866"/>
                  <a:ext cx="1762711" cy="276999"/>
                </a:xfrm>
                <a:prstGeom prst="rect">
                  <a:avLst/>
                </a:prstGeom>
                <a:noFill/>
              </p:spPr>
              <p:txBody>
                <a:bodyPr wrap="square" rtlCol="0">
                  <a:spAutoFit/>
                </a:bodyPr>
                <a:lstStyle/>
                <a:p>
                  <a:pPr algn="r"/>
                  <a:r>
                    <a:rPr lang="en-US" sz="1200" b="1" dirty="0">
                      <a:solidFill>
                        <a:srgbClr val="C00000"/>
                      </a:solidFill>
                      <a:cs typeface="Arial" panose="020B0604020202020204" pitchFamily="34" charset="0"/>
                    </a:rPr>
                    <a:t>&lt;0.01</a:t>
                  </a:r>
                </a:p>
              </p:txBody>
            </p:sp>
            <p:sp>
              <p:nvSpPr>
                <p:cNvPr id="118" name="TextBox 117">
                  <a:extLst>
                    <a:ext uri="{FF2B5EF4-FFF2-40B4-BE49-F238E27FC236}">
                      <a16:creationId xmlns:a16="http://schemas.microsoft.com/office/drawing/2014/main" id="{E077E773-D65C-BAC0-800C-4EEB1330D677}"/>
                    </a:ext>
                  </a:extLst>
                </p:cNvPr>
                <p:cNvSpPr txBox="1"/>
                <p:nvPr/>
              </p:nvSpPr>
              <p:spPr>
                <a:xfrm>
                  <a:off x="9931712" y="3972095"/>
                  <a:ext cx="1731776" cy="276999"/>
                </a:xfrm>
                <a:prstGeom prst="rect">
                  <a:avLst/>
                </a:prstGeom>
                <a:noFill/>
              </p:spPr>
              <p:txBody>
                <a:bodyPr wrap="square" rtlCol="0">
                  <a:spAutoFit/>
                </a:bodyPr>
                <a:lstStyle/>
                <a:p>
                  <a:pPr algn="r"/>
                  <a:r>
                    <a:rPr lang="en-US" sz="1200" dirty="0">
                      <a:cs typeface="Arial" panose="020B0604020202020204" pitchFamily="34" charset="0"/>
                    </a:rPr>
                    <a:t>0.85</a:t>
                  </a:r>
                </a:p>
              </p:txBody>
            </p:sp>
            <p:sp>
              <p:nvSpPr>
                <p:cNvPr id="119" name="TextBox 118">
                  <a:extLst>
                    <a:ext uri="{FF2B5EF4-FFF2-40B4-BE49-F238E27FC236}">
                      <a16:creationId xmlns:a16="http://schemas.microsoft.com/office/drawing/2014/main" id="{629AE879-E376-9381-C9FF-0BCA3B8F3067}"/>
                    </a:ext>
                  </a:extLst>
                </p:cNvPr>
                <p:cNvSpPr txBox="1"/>
                <p:nvPr/>
              </p:nvSpPr>
              <p:spPr>
                <a:xfrm>
                  <a:off x="9931712" y="4432282"/>
                  <a:ext cx="1731776" cy="276999"/>
                </a:xfrm>
                <a:prstGeom prst="rect">
                  <a:avLst/>
                </a:prstGeom>
                <a:noFill/>
              </p:spPr>
              <p:txBody>
                <a:bodyPr wrap="square" rtlCol="0">
                  <a:spAutoFit/>
                </a:bodyPr>
                <a:lstStyle/>
                <a:p>
                  <a:pPr algn="r"/>
                  <a:r>
                    <a:rPr lang="en-US" sz="1200" dirty="0">
                      <a:cs typeface="Arial" panose="020B0604020202020204" pitchFamily="34" charset="0"/>
                    </a:rPr>
                    <a:t>0.32</a:t>
                  </a:r>
                </a:p>
              </p:txBody>
            </p:sp>
            <p:sp>
              <p:nvSpPr>
                <p:cNvPr id="120" name="TextBox 119">
                  <a:extLst>
                    <a:ext uri="{FF2B5EF4-FFF2-40B4-BE49-F238E27FC236}">
                      <a16:creationId xmlns:a16="http://schemas.microsoft.com/office/drawing/2014/main" id="{0D5D802B-742C-D9D4-28FD-E2B812B0AD63}"/>
                    </a:ext>
                  </a:extLst>
                </p:cNvPr>
                <p:cNvSpPr txBox="1"/>
                <p:nvPr/>
              </p:nvSpPr>
              <p:spPr>
                <a:xfrm>
                  <a:off x="9931712" y="4602888"/>
                  <a:ext cx="1731776" cy="276999"/>
                </a:xfrm>
                <a:prstGeom prst="rect">
                  <a:avLst/>
                </a:prstGeom>
                <a:noFill/>
              </p:spPr>
              <p:txBody>
                <a:bodyPr wrap="square" rtlCol="0">
                  <a:spAutoFit/>
                </a:bodyPr>
                <a:lstStyle/>
                <a:p>
                  <a:pPr algn="r"/>
                  <a:r>
                    <a:rPr lang="en-US" sz="1200" dirty="0">
                      <a:cs typeface="Arial" panose="020B0604020202020204" pitchFamily="34" charset="0"/>
                    </a:rPr>
                    <a:t>0.57</a:t>
                  </a:r>
                </a:p>
              </p:txBody>
            </p:sp>
            <p:sp>
              <p:nvSpPr>
                <p:cNvPr id="121" name="TextBox 120">
                  <a:extLst>
                    <a:ext uri="{FF2B5EF4-FFF2-40B4-BE49-F238E27FC236}">
                      <a16:creationId xmlns:a16="http://schemas.microsoft.com/office/drawing/2014/main" id="{3A52143A-B0E6-047F-6050-04A41BF4DA66}"/>
                    </a:ext>
                  </a:extLst>
                </p:cNvPr>
                <p:cNvSpPr txBox="1"/>
                <p:nvPr/>
              </p:nvSpPr>
              <p:spPr>
                <a:xfrm>
                  <a:off x="9931712" y="5045572"/>
                  <a:ext cx="1731776" cy="276999"/>
                </a:xfrm>
                <a:prstGeom prst="rect">
                  <a:avLst/>
                </a:prstGeom>
                <a:noFill/>
              </p:spPr>
              <p:txBody>
                <a:bodyPr wrap="square" rtlCol="0">
                  <a:spAutoFit/>
                </a:bodyPr>
                <a:lstStyle/>
                <a:p>
                  <a:pPr algn="r"/>
                  <a:r>
                    <a:rPr lang="en-US" sz="1200" b="1" dirty="0">
                      <a:solidFill>
                        <a:srgbClr val="C00000"/>
                      </a:solidFill>
                      <a:cs typeface="Arial" panose="020B0604020202020204" pitchFamily="34" charset="0"/>
                    </a:rPr>
                    <a:t>0.04</a:t>
                  </a:r>
                </a:p>
              </p:txBody>
            </p:sp>
            <p:sp>
              <p:nvSpPr>
                <p:cNvPr id="122" name="TextBox 121">
                  <a:extLst>
                    <a:ext uri="{FF2B5EF4-FFF2-40B4-BE49-F238E27FC236}">
                      <a16:creationId xmlns:a16="http://schemas.microsoft.com/office/drawing/2014/main" id="{7637D2DF-8E95-F462-EBDC-EEDF210FDA77}"/>
                    </a:ext>
                  </a:extLst>
                </p:cNvPr>
                <p:cNvSpPr txBox="1"/>
                <p:nvPr/>
              </p:nvSpPr>
              <p:spPr>
                <a:xfrm>
                  <a:off x="4484928" y="1751780"/>
                  <a:ext cx="2519792" cy="276999"/>
                </a:xfrm>
                <a:prstGeom prst="rect">
                  <a:avLst/>
                </a:prstGeom>
                <a:noFill/>
              </p:spPr>
              <p:txBody>
                <a:bodyPr wrap="square" rtlCol="0">
                  <a:spAutoFit/>
                </a:bodyPr>
                <a:lstStyle/>
                <a:p>
                  <a:pPr algn="r"/>
                  <a:r>
                    <a:rPr lang="en-US" sz="1200" b="1" u="sng" dirty="0">
                      <a:cs typeface="Arial" panose="020B0604020202020204" pitchFamily="34" charset="0"/>
                    </a:rPr>
                    <a:t>Subtype</a:t>
                  </a:r>
                </a:p>
              </p:txBody>
            </p:sp>
            <p:sp>
              <p:nvSpPr>
                <p:cNvPr id="123" name="TextBox 122">
                  <a:extLst>
                    <a:ext uri="{FF2B5EF4-FFF2-40B4-BE49-F238E27FC236}">
                      <a16:creationId xmlns:a16="http://schemas.microsoft.com/office/drawing/2014/main" id="{CE8A17FA-6EFA-CF5F-DB4C-0E19A4044FE8}"/>
                    </a:ext>
                  </a:extLst>
                </p:cNvPr>
                <p:cNvSpPr txBox="1"/>
                <p:nvPr/>
              </p:nvSpPr>
              <p:spPr>
                <a:xfrm>
                  <a:off x="4021128" y="1923896"/>
                  <a:ext cx="2983593" cy="276999"/>
                </a:xfrm>
                <a:prstGeom prst="rect">
                  <a:avLst/>
                </a:prstGeom>
                <a:noFill/>
              </p:spPr>
              <p:txBody>
                <a:bodyPr wrap="square" rtlCol="0">
                  <a:spAutoFit/>
                </a:bodyPr>
                <a:lstStyle/>
                <a:p>
                  <a:pPr algn="r"/>
                  <a:r>
                    <a:rPr lang="en-US" sz="1200" dirty="0">
                      <a:cs typeface="Arial" panose="020B0604020202020204" pitchFamily="34" charset="0"/>
                    </a:rPr>
                    <a:t>Traumatic (vs spontaneous)</a:t>
                  </a:r>
                </a:p>
              </p:txBody>
            </p:sp>
            <p:sp>
              <p:nvSpPr>
                <p:cNvPr id="124" name="TextBox 123">
                  <a:extLst>
                    <a:ext uri="{FF2B5EF4-FFF2-40B4-BE49-F238E27FC236}">
                      <a16:creationId xmlns:a16="http://schemas.microsoft.com/office/drawing/2014/main" id="{B9623800-2F48-CE09-A51C-F17E553FF139}"/>
                    </a:ext>
                  </a:extLst>
                </p:cNvPr>
                <p:cNvSpPr txBox="1"/>
                <p:nvPr/>
              </p:nvSpPr>
              <p:spPr>
                <a:xfrm>
                  <a:off x="9001640" y="1923896"/>
                  <a:ext cx="1731776" cy="276999"/>
                </a:xfrm>
                <a:prstGeom prst="rect">
                  <a:avLst/>
                </a:prstGeom>
                <a:noFill/>
              </p:spPr>
              <p:txBody>
                <a:bodyPr wrap="square" rtlCol="0">
                  <a:spAutoFit/>
                </a:bodyPr>
                <a:lstStyle/>
                <a:p>
                  <a:pPr algn="r"/>
                  <a:r>
                    <a:rPr lang="en-US" sz="1200" dirty="0">
                      <a:cs typeface="Arial" panose="020B0604020202020204" pitchFamily="34" charset="0"/>
                    </a:rPr>
                    <a:t>1.06 (0.77, 1.47)</a:t>
                  </a:r>
                </a:p>
              </p:txBody>
            </p:sp>
            <p:sp>
              <p:nvSpPr>
                <p:cNvPr id="125" name="TextBox 124">
                  <a:extLst>
                    <a:ext uri="{FF2B5EF4-FFF2-40B4-BE49-F238E27FC236}">
                      <a16:creationId xmlns:a16="http://schemas.microsoft.com/office/drawing/2014/main" id="{1742F070-C81B-EC12-F5D7-D562019EFE8D}"/>
                    </a:ext>
                  </a:extLst>
                </p:cNvPr>
                <p:cNvSpPr txBox="1"/>
                <p:nvPr/>
              </p:nvSpPr>
              <p:spPr>
                <a:xfrm>
                  <a:off x="9931712" y="1923895"/>
                  <a:ext cx="1731776" cy="276999"/>
                </a:xfrm>
                <a:prstGeom prst="rect">
                  <a:avLst/>
                </a:prstGeom>
                <a:noFill/>
              </p:spPr>
              <p:txBody>
                <a:bodyPr wrap="square" rtlCol="0">
                  <a:spAutoFit/>
                </a:bodyPr>
                <a:lstStyle/>
                <a:p>
                  <a:pPr algn="r"/>
                  <a:r>
                    <a:rPr lang="en-US" sz="1200" dirty="0">
                      <a:cs typeface="Arial" panose="020B0604020202020204" pitchFamily="34" charset="0"/>
                    </a:rPr>
                    <a:t>0.72</a:t>
                  </a:r>
                </a:p>
              </p:txBody>
            </p:sp>
            <p:cxnSp>
              <p:nvCxnSpPr>
                <p:cNvPr id="183" name="Straight Arrow Connector 182">
                  <a:extLst>
                    <a:ext uri="{FF2B5EF4-FFF2-40B4-BE49-F238E27FC236}">
                      <a16:creationId xmlns:a16="http://schemas.microsoft.com/office/drawing/2014/main" id="{C1C63FAB-5EDA-F110-C920-A74D3D358BDE}"/>
                    </a:ext>
                  </a:extLst>
                </p:cNvPr>
                <p:cNvCxnSpPr>
                  <a:cxnSpLocks/>
                </p:cNvCxnSpPr>
                <p:nvPr/>
              </p:nvCxnSpPr>
              <p:spPr>
                <a:xfrm flipH="1">
                  <a:off x="6248837" y="5846057"/>
                  <a:ext cx="1235263" cy="0"/>
                </a:xfrm>
                <a:prstGeom prst="straightConnector1">
                  <a:avLst/>
                </a:prstGeom>
                <a:noFill/>
                <a:ln w="38100" cap="flat" cmpd="sng" algn="ctr">
                  <a:solidFill>
                    <a:srgbClr val="4F81BD">
                      <a:lumMod val="75000"/>
                    </a:srgbClr>
                  </a:solidFill>
                  <a:prstDash val="solid"/>
                  <a:tailEnd type="triangle"/>
                </a:ln>
                <a:effectLst>
                  <a:outerShdw blurRad="40000" dist="23000" dir="5400000" rotWithShape="0">
                    <a:srgbClr val="000000">
                      <a:alpha val="35000"/>
                    </a:srgbClr>
                  </a:outerShdw>
                </a:effectLst>
              </p:spPr>
            </p:cxnSp>
            <p:cxnSp>
              <p:nvCxnSpPr>
                <p:cNvPr id="184" name="Straight Arrow Connector 183">
                  <a:extLst>
                    <a:ext uri="{FF2B5EF4-FFF2-40B4-BE49-F238E27FC236}">
                      <a16:creationId xmlns:a16="http://schemas.microsoft.com/office/drawing/2014/main" id="{737521D2-A65C-D20E-F4DB-FF503785EFF1}"/>
                    </a:ext>
                  </a:extLst>
                </p:cNvPr>
                <p:cNvCxnSpPr>
                  <a:cxnSpLocks/>
                </p:cNvCxnSpPr>
                <p:nvPr/>
              </p:nvCxnSpPr>
              <p:spPr>
                <a:xfrm>
                  <a:off x="7514645" y="5846057"/>
                  <a:ext cx="2354368" cy="0"/>
                </a:xfrm>
                <a:prstGeom prst="straightConnector1">
                  <a:avLst/>
                </a:prstGeom>
                <a:noFill/>
                <a:ln w="38100" cap="flat" cmpd="sng" algn="ctr">
                  <a:solidFill>
                    <a:srgbClr val="C00000"/>
                  </a:solidFill>
                  <a:prstDash val="solid"/>
                  <a:tailEnd type="triangle"/>
                </a:ln>
                <a:effectLst>
                  <a:outerShdw blurRad="40000" dist="23000" dir="5400000" rotWithShape="0">
                    <a:srgbClr val="000000">
                      <a:alpha val="35000"/>
                    </a:srgbClr>
                  </a:outerShdw>
                </a:effectLst>
              </p:spPr>
            </p:cxnSp>
            <p:sp>
              <p:nvSpPr>
                <p:cNvPr id="185" name="TextBox 184">
                  <a:extLst>
                    <a:ext uri="{FF2B5EF4-FFF2-40B4-BE49-F238E27FC236}">
                      <a16:creationId xmlns:a16="http://schemas.microsoft.com/office/drawing/2014/main" id="{CC776202-816A-9473-CCBE-C72A58FE021C}"/>
                    </a:ext>
                  </a:extLst>
                </p:cNvPr>
                <p:cNvSpPr txBox="1"/>
                <p:nvPr/>
              </p:nvSpPr>
              <p:spPr>
                <a:xfrm>
                  <a:off x="4712500" y="5915132"/>
                  <a:ext cx="2902483" cy="318100"/>
                </a:xfrm>
                <a:prstGeom prst="rect">
                  <a:avLst/>
                </a:prstGeom>
                <a:noFill/>
              </p:spPr>
              <p:txBody>
                <a:bodyPr wrap="square" rtlCol="0">
                  <a:spAutoFit/>
                </a:bodyPr>
                <a:lstStyle/>
                <a:p>
                  <a:pPr algn="r" defTabSz="1219170"/>
                  <a:r>
                    <a:rPr lang="en-US" sz="1400" b="1" kern="0" dirty="0">
                      <a:solidFill>
                        <a:srgbClr val="4F81BD"/>
                      </a:solidFill>
                      <a:cs typeface="Calibri" panose="020F0502020204030204" pitchFamily="34" charset="0"/>
                    </a:rPr>
                    <a:t>Lower mortality</a:t>
                  </a:r>
                </a:p>
              </p:txBody>
            </p:sp>
            <p:sp>
              <p:nvSpPr>
                <p:cNvPr id="186" name="TextBox 185">
                  <a:extLst>
                    <a:ext uri="{FF2B5EF4-FFF2-40B4-BE49-F238E27FC236}">
                      <a16:creationId xmlns:a16="http://schemas.microsoft.com/office/drawing/2014/main" id="{F0348221-6D02-79E2-3E66-20DBC2EEC91D}"/>
                    </a:ext>
                  </a:extLst>
                </p:cNvPr>
                <p:cNvSpPr txBox="1"/>
                <p:nvPr/>
              </p:nvSpPr>
              <p:spPr>
                <a:xfrm>
                  <a:off x="7514646" y="5919269"/>
                  <a:ext cx="1992921" cy="318100"/>
                </a:xfrm>
                <a:prstGeom prst="rect">
                  <a:avLst/>
                </a:prstGeom>
                <a:noFill/>
              </p:spPr>
              <p:txBody>
                <a:bodyPr wrap="square" rtlCol="0">
                  <a:spAutoFit/>
                </a:bodyPr>
                <a:lstStyle/>
                <a:p>
                  <a:pPr defTabSz="1219170"/>
                  <a:r>
                    <a:rPr lang="en-US" sz="1400" b="1" kern="0" dirty="0">
                      <a:solidFill>
                        <a:srgbClr val="C00000"/>
                      </a:solidFill>
                      <a:cs typeface="Calibri" panose="020F0502020204030204" pitchFamily="34" charset="0"/>
                    </a:rPr>
                    <a:t>Higher mortality</a:t>
                  </a:r>
                </a:p>
              </p:txBody>
            </p:sp>
          </p:grpSp>
        </p:grpSp>
      </p:grpSp>
      <p:sp>
        <p:nvSpPr>
          <p:cNvPr id="5" name="Footer Placeholder 4">
            <a:extLst>
              <a:ext uri="{FF2B5EF4-FFF2-40B4-BE49-F238E27FC236}">
                <a16:creationId xmlns:a16="http://schemas.microsoft.com/office/drawing/2014/main" id="{3CC14E66-8DA4-ED47-219D-AA6F9767F35C}"/>
              </a:ext>
            </a:extLst>
          </p:cNvPr>
          <p:cNvSpPr>
            <a:spLocks noGrp="1"/>
          </p:cNvSpPr>
          <p:nvPr>
            <p:ph type="ftr" sz="quarter" idx="3"/>
          </p:nvPr>
        </p:nvSpPr>
        <p:spPr>
          <a:xfrm>
            <a:off x="609601" y="6356350"/>
            <a:ext cx="5277632" cy="442131"/>
          </a:xfrm>
        </p:spPr>
        <p:txBody>
          <a:bodyPr/>
          <a:lstStyle/>
          <a:p>
            <a:r>
              <a:rPr lang="en-US" sz="1000" dirty="0"/>
              <a:t>N = 1,283; events = 235.
*Models were adjusted for bleed location; ICH bleed cause (traumatic vs spontaneous); age; sex; SBP; mental status; DNR status; comorbid liver disease, CKD, heart failure, and diabetes; time since last anticoagulant dose; door-to-administration time; and timing of data collection. The patients with missing mental status were not included in the multivariable logistic regression analyses of mortality. </a:t>
            </a:r>
          </a:p>
        </p:txBody>
      </p:sp>
      <p:grpSp>
        <p:nvGrpSpPr>
          <p:cNvPr id="12" name="Group 11">
            <a:extLst>
              <a:ext uri="{FF2B5EF4-FFF2-40B4-BE49-F238E27FC236}">
                <a16:creationId xmlns:a16="http://schemas.microsoft.com/office/drawing/2014/main" id="{DC0EF0D5-9CCC-37DA-73AF-93621F9DC34B}"/>
              </a:ext>
            </a:extLst>
          </p:cNvPr>
          <p:cNvGrpSpPr/>
          <p:nvPr/>
        </p:nvGrpSpPr>
        <p:grpSpPr>
          <a:xfrm>
            <a:off x="11087233" y="338810"/>
            <a:ext cx="816035" cy="701912"/>
            <a:chOff x="1454410" y="2876025"/>
            <a:chExt cx="920630" cy="791878"/>
          </a:xfrm>
        </p:grpSpPr>
        <p:pic>
          <p:nvPicPr>
            <p:cNvPr id="13" name="Picture 12" descr="A blue brain with black background&#10;&#10;Description automatically generated with medium confidence">
              <a:extLst>
                <a:ext uri="{FF2B5EF4-FFF2-40B4-BE49-F238E27FC236}">
                  <a16:creationId xmlns:a16="http://schemas.microsoft.com/office/drawing/2014/main" id="{3B8FF99C-2B1F-6D3B-3E11-09AC44BAC7E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54410" y="2876025"/>
              <a:ext cx="920630" cy="791878"/>
            </a:xfrm>
            <a:prstGeom prst="rect">
              <a:avLst/>
            </a:prstGeom>
          </p:spPr>
        </p:pic>
        <p:grpSp>
          <p:nvGrpSpPr>
            <p:cNvPr id="14" name="Group 13">
              <a:extLst>
                <a:ext uri="{FF2B5EF4-FFF2-40B4-BE49-F238E27FC236}">
                  <a16:creationId xmlns:a16="http://schemas.microsoft.com/office/drawing/2014/main" id="{58E57933-5C9F-D7E4-36C8-CBF900A5C141}"/>
                </a:ext>
              </a:extLst>
            </p:cNvPr>
            <p:cNvGrpSpPr/>
            <p:nvPr/>
          </p:nvGrpSpPr>
          <p:grpSpPr>
            <a:xfrm>
              <a:off x="1564844" y="2999001"/>
              <a:ext cx="249585" cy="249585"/>
              <a:chOff x="1775661" y="2738081"/>
              <a:chExt cx="249585" cy="249585"/>
            </a:xfrm>
          </p:grpSpPr>
          <p:sp>
            <p:nvSpPr>
              <p:cNvPr id="15" name="Oval 14">
                <a:extLst>
                  <a:ext uri="{FF2B5EF4-FFF2-40B4-BE49-F238E27FC236}">
                    <a16:creationId xmlns:a16="http://schemas.microsoft.com/office/drawing/2014/main" id="{0A294A33-DF3C-5CAF-87F2-22BFE06441C0}"/>
                  </a:ext>
                </a:extLst>
              </p:cNvPr>
              <p:cNvSpPr/>
              <p:nvPr/>
            </p:nvSpPr>
            <p:spPr>
              <a:xfrm>
                <a:off x="1853309" y="2815729"/>
                <a:ext cx="94288" cy="9428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a:extLst>
                  <a:ext uri="{FF2B5EF4-FFF2-40B4-BE49-F238E27FC236}">
                    <a16:creationId xmlns:a16="http://schemas.microsoft.com/office/drawing/2014/main" id="{9DABE20D-38A2-C903-220F-4AC16FAAE1B9}"/>
                  </a:ext>
                </a:extLst>
              </p:cNvPr>
              <p:cNvSpPr/>
              <p:nvPr/>
            </p:nvSpPr>
            <p:spPr>
              <a:xfrm>
                <a:off x="1815791" y="2778211"/>
                <a:ext cx="169324" cy="16932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a:extLst>
                  <a:ext uri="{FF2B5EF4-FFF2-40B4-BE49-F238E27FC236}">
                    <a16:creationId xmlns:a16="http://schemas.microsoft.com/office/drawing/2014/main" id="{74C6D1C1-4B2C-9816-EC51-7C5A24208DA0}"/>
                  </a:ext>
                </a:extLst>
              </p:cNvPr>
              <p:cNvSpPr/>
              <p:nvPr/>
            </p:nvSpPr>
            <p:spPr>
              <a:xfrm>
                <a:off x="1775661" y="2738081"/>
                <a:ext cx="249585" cy="249585"/>
              </a:xfrm>
              <a:prstGeom prst="ellipse">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spTree>
    <p:extLst>
      <p:ext uri="{BB962C8B-B14F-4D97-AF65-F5344CB8AC3E}">
        <p14:creationId xmlns:p14="http://schemas.microsoft.com/office/powerpoint/2010/main" val="3623383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Single Corner Snipped 16">
            <a:extLst>
              <a:ext uri="{FF2B5EF4-FFF2-40B4-BE49-F238E27FC236}">
                <a16:creationId xmlns:a16="http://schemas.microsoft.com/office/drawing/2014/main" id="{12F8BAE4-0A0F-A1D8-CB9C-056764171018}"/>
              </a:ext>
            </a:extLst>
          </p:cNvPr>
          <p:cNvSpPr/>
          <p:nvPr/>
        </p:nvSpPr>
        <p:spPr>
          <a:xfrm>
            <a:off x="1030223" y="2657856"/>
            <a:ext cx="10544461" cy="3569324"/>
          </a:xfrm>
          <a:prstGeom prst="snip1Rect">
            <a:avLst/>
          </a:prstGeom>
          <a:solidFill>
            <a:srgbClr val="012D6B">
              <a:alpha val="10196"/>
            </a:srgbClr>
          </a:solidFill>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marL="1099374" lvl="2" defTabSz="1219170">
              <a:spcAft>
                <a:spcPts val="400"/>
              </a:spcAft>
              <a:buClr>
                <a:srgbClr val="C00000"/>
              </a:buClr>
            </a:pPr>
            <a:r>
              <a:rPr lang="en-GB" sz="2400" b="1" kern="0" dirty="0">
                <a:solidFill>
                  <a:srgbClr val="0D204A"/>
                </a:solidFill>
              </a:rPr>
              <a:t>In the overall study population, treatment with andexanet alfa in patients hospitalized with rivaroxaban- or apixaban-related major bleeds was associated with 50% lower odds of in-hospital mortality compared with 4F-PCC when adjusted for identified risk factors of mortality</a:t>
            </a:r>
            <a:br>
              <a:rPr lang="en-GB" sz="2400" b="1" kern="0" dirty="0">
                <a:solidFill>
                  <a:srgbClr val="0D204A"/>
                </a:solidFill>
              </a:rPr>
            </a:br>
            <a:endParaRPr lang="en-GB" sz="2400" b="1" kern="0" dirty="0">
              <a:solidFill>
                <a:srgbClr val="0D204A"/>
              </a:solidFill>
            </a:endParaRPr>
          </a:p>
          <a:p>
            <a:pPr marL="1099374" lvl="2" defTabSz="1219170">
              <a:spcAft>
                <a:spcPts val="400"/>
              </a:spcAft>
              <a:buClr>
                <a:srgbClr val="C00000"/>
              </a:buClr>
            </a:pPr>
            <a:r>
              <a:rPr kumimoji="0" lang="en-GB" sz="2400" b="1" i="0" u="none" strike="noStrike" kern="0" cap="none" spc="0" normalizeH="0" baseline="0" noProof="0" dirty="0">
                <a:ln>
                  <a:noFill/>
                </a:ln>
                <a:solidFill>
                  <a:srgbClr val="0D204A"/>
                </a:solidFill>
                <a:effectLst/>
                <a:uLnTx/>
                <a:uFillTx/>
                <a:ea typeface="+mn-ea"/>
                <a:cs typeface="+mn-cs"/>
              </a:rPr>
              <a:t>The risk reduction was similar in patients with ICH (45%)</a:t>
            </a:r>
          </a:p>
        </p:txBody>
      </p:sp>
      <p:sp>
        <p:nvSpPr>
          <p:cNvPr id="5" name="Title 1">
            <a:extLst>
              <a:ext uri="{FF2B5EF4-FFF2-40B4-BE49-F238E27FC236}">
                <a16:creationId xmlns:a16="http://schemas.microsoft.com/office/drawing/2014/main" id="{E2C80BAB-AC42-8648-B5EA-A20B0BA144AF}"/>
              </a:ext>
            </a:extLst>
          </p:cNvPr>
          <p:cNvSpPr>
            <a:spLocks noGrp="1"/>
          </p:cNvSpPr>
          <p:nvPr>
            <p:ph type="title"/>
          </p:nvPr>
        </p:nvSpPr>
        <p:spPr>
          <a:xfrm>
            <a:off x="609600" y="199505"/>
            <a:ext cx="10744200" cy="1185577"/>
          </a:xfrm>
        </p:spPr>
        <p:txBody>
          <a:bodyPr>
            <a:noAutofit/>
          </a:bodyPr>
          <a:lstStyle/>
          <a:p>
            <a:r>
              <a:rPr lang="en-US" dirty="0"/>
              <a:t>Conclusions</a:t>
            </a:r>
          </a:p>
        </p:txBody>
      </p:sp>
      <p:sp>
        <p:nvSpPr>
          <p:cNvPr id="6" name="Content Placeholder 2">
            <a:extLst>
              <a:ext uri="{FF2B5EF4-FFF2-40B4-BE49-F238E27FC236}">
                <a16:creationId xmlns:a16="http://schemas.microsoft.com/office/drawing/2014/main" id="{7D1C0353-2955-E441-9FEA-5800978EC9C6}"/>
              </a:ext>
            </a:extLst>
          </p:cNvPr>
          <p:cNvSpPr>
            <a:spLocks noGrp="1"/>
          </p:cNvSpPr>
          <p:nvPr>
            <p:ph idx="1"/>
          </p:nvPr>
        </p:nvSpPr>
        <p:spPr>
          <a:xfrm>
            <a:off x="609600" y="1477906"/>
            <a:ext cx="10744200" cy="848605"/>
          </a:xfrm>
        </p:spPr>
        <p:txBody>
          <a:bodyPr>
            <a:normAutofit/>
          </a:bodyPr>
          <a:lstStyle/>
          <a:p>
            <a:r>
              <a:rPr lang="en-US" dirty="0"/>
              <a:t>This study is the largest observational study to date comparing andexanet alfa and 4F-PCC in clinical practice</a:t>
            </a:r>
          </a:p>
          <a:p>
            <a:endParaRPr lang="en-US" dirty="0"/>
          </a:p>
        </p:txBody>
      </p:sp>
      <p:pic>
        <p:nvPicPr>
          <p:cNvPr id="1026" name="Picture 2" descr="The 50% Solution: Do a Little More (or Less) to Achieve Your Goals -  Barbara Hannah Grufferman">
            <a:extLst>
              <a:ext uri="{FF2B5EF4-FFF2-40B4-BE49-F238E27FC236}">
                <a16:creationId xmlns:a16="http://schemas.microsoft.com/office/drawing/2014/main" id="{B4217AC6-2895-5F18-5283-D8D39F4A5A8C}"/>
              </a:ext>
            </a:extLst>
          </p:cNvPr>
          <p:cNvPicPr>
            <a:picLocks noChangeAspect="1" noChangeArrowheads="1"/>
          </p:cNvPicPr>
          <p:nvPr/>
        </p:nvPicPr>
        <p:blipFill>
          <a:blip r:embed="rId2" cstate="screen">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1139950" y="3599285"/>
            <a:ext cx="980405" cy="98040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1B0188CA-4981-E366-9D9F-6B58AAD134EC}"/>
              </a:ext>
            </a:extLst>
          </p:cNvPr>
          <p:cNvGrpSpPr/>
          <p:nvPr/>
        </p:nvGrpSpPr>
        <p:grpSpPr>
          <a:xfrm>
            <a:off x="1227485" y="5101133"/>
            <a:ext cx="805334" cy="839972"/>
            <a:chOff x="685590" y="3495115"/>
            <a:chExt cx="537134" cy="537134"/>
          </a:xfrm>
        </p:grpSpPr>
        <p:sp>
          <p:nvSpPr>
            <p:cNvPr id="3" name="Oval 2">
              <a:extLst>
                <a:ext uri="{FF2B5EF4-FFF2-40B4-BE49-F238E27FC236}">
                  <a16:creationId xmlns:a16="http://schemas.microsoft.com/office/drawing/2014/main" id="{1CAB01B2-1770-7239-96A8-35F5FFA762BC}"/>
                </a:ext>
              </a:extLst>
            </p:cNvPr>
            <p:cNvSpPr/>
            <p:nvPr/>
          </p:nvSpPr>
          <p:spPr>
            <a:xfrm>
              <a:off x="685590" y="3495115"/>
              <a:ext cx="537134" cy="537134"/>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Equals 6">
              <a:extLst>
                <a:ext uri="{FF2B5EF4-FFF2-40B4-BE49-F238E27FC236}">
                  <a16:creationId xmlns:a16="http://schemas.microsoft.com/office/drawing/2014/main" id="{3D245511-9CAC-483D-0D79-DA8CA570F12B}"/>
                </a:ext>
              </a:extLst>
            </p:cNvPr>
            <p:cNvSpPr/>
            <p:nvPr/>
          </p:nvSpPr>
          <p:spPr>
            <a:xfrm>
              <a:off x="759782" y="3569307"/>
              <a:ext cx="388750" cy="388750"/>
            </a:xfrm>
            <a:prstGeom prst="mathEqual">
              <a:avLst>
                <a:gd name="adj1" fmla="val 7731"/>
                <a:gd name="adj2" fmla="val 22286"/>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63286235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1239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3"/>
              </a:rPr>
              <a:t>Keeping It Real: Reversing Effects of Anticoagulation in the Modern Era with Real World Data</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Evaluate recent practice-changing data that can be applied to practice in the presence of a life-threatening bleed in the presence of anticoagulation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Apply the latest evidence-based approaches to maximize management prognostic outcomes for life-threatening bleeds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C3BAA32-B7E0-A19A-4D93-1A275354CFE1}"/>
              </a:ext>
            </a:extLst>
          </p:cNvPr>
          <p:cNvSpPr>
            <a:spLocks noGrp="1"/>
          </p:cNvSpPr>
          <p:nvPr>
            <p:ph type="title"/>
          </p:nvPr>
        </p:nvSpPr>
        <p:spPr>
          <a:xfrm>
            <a:off x="609600" y="199505"/>
            <a:ext cx="10744200" cy="1185577"/>
          </a:xfrm>
        </p:spPr>
        <p:txBody>
          <a:bodyPr>
            <a:noAutofit/>
          </a:bodyPr>
          <a:lstStyle/>
          <a:p>
            <a:r>
              <a:rPr lang="en-US" dirty="0"/>
              <a:t>Background</a:t>
            </a:r>
          </a:p>
        </p:txBody>
      </p:sp>
      <p:sp>
        <p:nvSpPr>
          <p:cNvPr id="2" name="Content Placeholder 1">
            <a:extLst>
              <a:ext uri="{FF2B5EF4-FFF2-40B4-BE49-F238E27FC236}">
                <a16:creationId xmlns:a16="http://schemas.microsoft.com/office/drawing/2014/main" id="{F7202985-4A60-D2C8-BFA3-F3638840721B}"/>
              </a:ext>
            </a:extLst>
          </p:cNvPr>
          <p:cNvSpPr>
            <a:spLocks noGrp="1"/>
          </p:cNvSpPr>
          <p:nvPr>
            <p:ph idx="1"/>
          </p:nvPr>
        </p:nvSpPr>
        <p:spPr>
          <a:xfrm>
            <a:off x="609600" y="1282834"/>
            <a:ext cx="11204448" cy="4722477"/>
          </a:xfrm>
        </p:spPr>
        <p:txBody>
          <a:bodyPr>
            <a:normAutofit/>
          </a:bodyPr>
          <a:lstStyle/>
          <a:p>
            <a:r>
              <a:rPr lang="en-US" sz="2800" dirty="0"/>
              <a:t>Oral </a:t>
            </a:r>
            <a:r>
              <a:rPr lang="en-US" sz="2800" dirty="0" err="1"/>
              <a:t>FXa</a:t>
            </a:r>
            <a:r>
              <a:rPr lang="en-US" sz="2800" dirty="0"/>
              <a:t> inhibitors (</a:t>
            </a:r>
            <a:r>
              <a:rPr lang="en-US" sz="2800" dirty="0" err="1"/>
              <a:t>FXai</a:t>
            </a:r>
            <a:r>
              <a:rPr lang="en-US" sz="2800" dirty="0"/>
              <a:t>), such as apixaban and rivaroxaban, reduce the risk of ischemic events, but also increase patients’ risk of major bleeding</a:t>
            </a:r>
            <a:r>
              <a:rPr lang="en-US" sz="2800" baseline="30000" dirty="0"/>
              <a:t>1</a:t>
            </a:r>
            <a:r>
              <a:rPr lang="en-US" sz="2800" dirty="0"/>
              <a:t> </a:t>
            </a:r>
          </a:p>
          <a:p>
            <a:r>
              <a:rPr lang="en-US" sz="2800" dirty="0"/>
              <a:t>Prior to approval of </a:t>
            </a:r>
            <a:r>
              <a:rPr lang="en-US" sz="2800" dirty="0" err="1"/>
              <a:t>andexanet</a:t>
            </a:r>
            <a:r>
              <a:rPr lang="en-US" sz="2800" dirty="0"/>
              <a:t> alfa, options for treating such bleeds were limited</a:t>
            </a:r>
          </a:p>
          <a:p>
            <a:pPr lvl="1"/>
            <a:r>
              <a:rPr lang="en-US" sz="2400" dirty="0"/>
              <a:t>4F-PCCs have been used off-label to manage </a:t>
            </a:r>
            <a:r>
              <a:rPr lang="en-US" sz="2400" dirty="0" err="1"/>
              <a:t>FXai</a:t>
            </a:r>
            <a:r>
              <a:rPr lang="en-US" sz="2400" dirty="0"/>
              <a:t>-related major bleeding, despite limited clinical trial evidence and a lack of regulatory approval</a:t>
            </a:r>
            <a:r>
              <a:rPr lang="en-US" sz="2400" baseline="30000" dirty="0"/>
              <a:t>2</a:t>
            </a:r>
          </a:p>
          <a:p>
            <a:r>
              <a:rPr lang="en-US" sz="2800" dirty="0"/>
              <a:t>Data comparing </a:t>
            </a:r>
            <a:r>
              <a:rPr lang="en-US" sz="2800" dirty="0" err="1"/>
              <a:t>andexanet</a:t>
            </a:r>
            <a:r>
              <a:rPr lang="en-US" sz="2800" dirty="0"/>
              <a:t> alfa to 4F-PCC in routine clinical practice to this point have been primarily based on small, single-center or single–health system studies</a:t>
            </a:r>
            <a:r>
              <a:rPr lang="en-US" sz="2800" baseline="30000" dirty="0"/>
              <a:t>3-6</a:t>
            </a:r>
          </a:p>
          <a:p>
            <a:endParaRPr lang="en-US" sz="2800" dirty="0"/>
          </a:p>
          <a:p>
            <a:endParaRPr lang="en-US" sz="2800" dirty="0"/>
          </a:p>
          <a:p>
            <a:endParaRPr lang="en-US" sz="2800" dirty="0"/>
          </a:p>
        </p:txBody>
      </p:sp>
      <p:sp>
        <p:nvSpPr>
          <p:cNvPr id="3" name="Footer Placeholder 2">
            <a:extLst>
              <a:ext uri="{FF2B5EF4-FFF2-40B4-BE49-F238E27FC236}">
                <a16:creationId xmlns:a16="http://schemas.microsoft.com/office/drawing/2014/main" id="{B6C278F1-CD73-4A3D-2D6E-C939C2C89EFC}"/>
              </a:ext>
            </a:extLst>
          </p:cNvPr>
          <p:cNvSpPr>
            <a:spLocks noGrp="1"/>
          </p:cNvSpPr>
          <p:nvPr>
            <p:ph type="ftr" sz="quarter" idx="3"/>
          </p:nvPr>
        </p:nvSpPr>
        <p:spPr/>
        <p:txBody>
          <a:bodyPr/>
          <a:lstStyle/>
          <a:p>
            <a:r>
              <a:rPr lang="en-US" dirty="0"/>
              <a:t>4F-PCC, 4-factor prothrombin complex concentrate; </a:t>
            </a:r>
            <a:r>
              <a:rPr lang="en-US" dirty="0" err="1"/>
              <a:t>FXa</a:t>
            </a:r>
            <a:r>
              <a:rPr lang="en-US" dirty="0"/>
              <a:t>, factor </a:t>
            </a:r>
            <a:r>
              <a:rPr lang="en-US" dirty="0" err="1"/>
              <a:t>Xa</a:t>
            </a:r>
            <a:r>
              <a:rPr lang="en-US" dirty="0"/>
              <a:t>; </a:t>
            </a:r>
            <a:r>
              <a:rPr lang="en-US" dirty="0" err="1"/>
              <a:t>FXai</a:t>
            </a:r>
            <a:r>
              <a:rPr lang="en-US" dirty="0"/>
              <a:t>, factor </a:t>
            </a:r>
            <a:r>
              <a:rPr lang="en-US" dirty="0" err="1"/>
              <a:t>Xa</a:t>
            </a:r>
            <a:r>
              <a:rPr lang="en-US" dirty="0"/>
              <a:t> inhibitor.
1. Tomaselli GF, et al. </a:t>
            </a:r>
            <a:r>
              <a:rPr lang="en-US" i="1" dirty="0"/>
              <a:t>J Am Coll </a:t>
            </a:r>
            <a:r>
              <a:rPr lang="en-US" i="1" dirty="0" err="1"/>
              <a:t>Cardiol</a:t>
            </a:r>
            <a:r>
              <a:rPr lang="en-US" i="1" dirty="0"/>
              <a:t>. </a:t>
            </a:r>
            <a:r>
              <a:rPr lang="en-US" dirty="0"/>
              <a:t>2020;76(5):594-622; 2. Milling TJ Jr, Frontera J. </a:t>
            </a:r>
            <a:r>
              <a:rPr lang="en-US" i="1" dirty="0"/>
              <a:t>Am J </a:t>
            </a:r>
            <a:r>
              <a:rPr lang="en-US" i="1" dirty="0" err="1"/>
              <a:t>Manag</a:t>
            </a:r>
            <a:r>
              <a:rPr lang="en-US" i="1" dirty="0"/>
              <a:t> Care. </a:t>
            </a:r>
            <a:r>
              <a:rPr lang="en-US" dirty="0"/>
              <a:t>2017;23(4 suppl): S67-S80; 3. Barra ME, et al. </a:t>
            </a:r>
            <a:r>
              <a:rPr lang="en-US" i="1" dirty="0"/>
              <a:t>J </a:t>
            </a:r>
            <a:r>
              <a:rPr lang="en-US" i="1" dirty="0" err="1"/>
              <a:t>Thromb</a:t>
            </a:r>
            <a:r>
              <a:rPr lang="en-US" i="1" dirty="0"/>
              <a:t> </a:t>
            </a:r>
            <a:r>
              <a:rPr lang="en-US" i="1" dirty="0" err="1"/>
              <a:t>Haemost</a:t>
            </a:r>
            <a:r>
              <a:rPr lang="en-US" i="1" dirty="0"/>
              <a:t>. </a:t>
            </a:r>
            <a:r>
              <a:rPr lang="en-US" dirty="0"/>
              <a:t>2020;18(7):1637-47; 4. </a:t>
            </a:r>
            <a:r>
              <a:rPr lang="en-US" dirty="0" err="1"/>
              <a:t>Parsels</a:t>
            </a:r>
            <a:r>
              <a:rPr lang="en-US" dirty="0"/>
              <a:t> KA, et al. </a:t>
            </a:r>
            <a:r>
              <a:rPr lang="en-US" i="1" dirty="0"/>
              <a:t>Am J </a:t>
            </a:r>
            <a:r>
              <a:rPr lang="en-US" i="1" dirty="0" err="1"/>
              <a:t>Emerg</a:t>
            </a:r>
            <a:r>
              <a:rPr lang="en-US" i="1" dirty="0"/>
              <a:t> Med. </a:t>
            </a:r>
            <a:r>
              <a:rPr lang="en-US" dirty="0"/>
              <a:t>2022;55:16-9; 5. Vestal ML, et al. </a:t>
            </a:r>
            <a:r>
              <a:rPr lang="en-US" i="1" dirty="0"/>
              <a:t>J </a:t>
            </a:r>
            <a:r>
              <a:rPr lang="en-US" i="1" dirty="0" err="1"/>
              <a:t>Thromb</a:t>
            </a:r>
            <a:r>
              <a:rPr lang="en-US" i="1" dirty="0"/>
              <a:t> Thrombolysis</a:t>
            </a:r>
            <a:r>
              <a:rPr lang="en-US" dirty="0"/>
              <a:t>. 2022;53(1):167-175; 6. Sutton SS, et al. </a:t>
            </a:r>
            <a:r>
              <a:rPr lang="en-US" i="1" dirty="0"/>
              <a:t>J </a:t>
            </a:r>
            <a:r>
              <a:rPr lang="en-US" i="1" dirty="0" err="1"/>
              <a:t>Thromb</a:t>
            </a:r>
            <a:r>
              <a:rPr lang="en-US" i="1" dirty="0"/>
              <a:t> Thrombolysis. </a:t>
            </a:r>
            <a:r>
              <a:rPr lang="en-US" dirty="0"/>
              <a:t>2023;56(1):137-46. </a:t>
            </a:r>
          </a:p>
        </p:txBody>
      </p:sp>
    </p:spTree>
    <p:extLst>
      <p:ext uri="{BB962C8B-B14F-4D97-AF65-F5344CB8AC3E}">
        <p14:creationId xmlns:p14="http://schemas.microsoft.com/office/powerpoint/2010/main" val="41546967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Rounded Corners 43">
            <a:extLst>
              <a:ext uri="{FF2B5EF4-FFF2-40B4-BE49-F238E27FC236}">
                <a16:creationId xmlns:a16="http://schemas.microsoft.com/office/drawing/2014/main" id="{43051C71-5514-844B-043F-D876B6CF173B}"/>
              </a:ext>
            </a:extLst>
          </p:cNvPr>
          <p:cNvSpPr/>
          <p:nvPr/>
        </p:nvSpPr>
        <p:spPr>
          <a:xfrm>
            <a:off x="6379392" y="3452556"/>
            <a:ext cx="2931304" cy="1250732"/>
          </a:xfrm>
          <a:prstGeom prst="roundRect">
            <a:avLst/>
          </a:prstGeom>
          <a:solidFill>
            <a:schemeClr val="accent1">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733" b="1" dirty="0">
                <a:effectLst>
                  <a:outerShdw blurRad="38100" dist="38100" dir="2700000" algn="tl">
                    <a:srgbClr val="000000">
                      <a:alpha val="43137"/>
                    </a:srgbClr>
                  </a:outerShdw>
                </a:effectLst>
              </a:rPr>
              <a:t>GI Bleeds</a:t>
            </a:r>
          </a:p>
        </p:txBody>
      </p:sp>
      <p:sp>
        <p:nvSpPr>
          <p:cNvPr id="45" name="Oval 44">
            <a:extLst>
              <a:ext uri="{FF2B5EF4-FFF2-40B4-BE49-F238E27FC236}">
                <a16:creationId xmlns:a16="http://schemas.microsoft.com/office/drawing/2014/main" id="{74699C3F-393B-19B7-606A-91063564B0AA}"/>
              </a:ext>
            </a:extLst>
          </p:cNvPr>
          <p:cNvSpPr/>
          <p:nvPr/>
        </p:nvSpPr>
        <p:spPr>
          <a:xfrm>
            <a:off x="8826670" y="3172973"/>
            <a:ext cx="1656892" cy="1656892"/>
          </a:xfrm>
          <a:prstGeom prst="ellipse">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c</a:t>
            </a:r>
          </a:p>
        </p:txBody>
      </p:sp>
      <p:sp>
        <p:nvSpPr>
          <p:cNvPr id="46" name="Rectangle: Rounded Corners 45">
            <a:extLst>
              <a:ext uri="{FF2B5EF4-FFF2-40B4-BE49-F238E27FC236}">
                <a16:creationId xmlns:a16="http://schemas.microsoft.com/office/drawing/2014/main" id="{5A723377-D3C2-0644-EC47-27D3A5D698DE}"/>
              </a:ext>
            </a:extLst>
          </p:cNvPr>
          <p:cNvSpPr/>
          <p:nvPr/>
        </p:nvSpPr>
        <p:spPr>
          <a:xfrm>
            <a:off x="2881308" y="3429000"/>
            <a:ext cx="2732691" cy="1250732"/>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33" b="1" dirty="0">
                <a:effectLst>
                  <a:outerShdw blurRad="38100" dist="38100" dir="2700000" algn="tl">
                    <a:srgbClr val="000000">
                      <a:alpha val="43137"/>
                    </a:srgbClr>
                  </a:outerShdw>
                </a:effectLst>
              </a:rPr>
              <a:t>ICH</a:t>
            </a:r>
          </a:p>
        </p:txBody>
      </p:sp>
      <p:sp>
        <p:nvSpPr>
          <p:cNvPr id="47" name="Oval 46">
            <a:extLst>
              <a:ext uri="{FF2B5EF4-FFF2-40B4-BE49-F238E27FC236}">
                <a16:creationId xmlns:a16="http://schemas.microsoft.com/office/drawing/2014/main" id="{E9E219A5-26D2-BD44-0E01-FF45AE48F8A7}"/>
              </a:ext>
            </a:extLst>
          </p:cNvPr>
          <p:cNvSpPr/>
          <p:nvPr/>
        </p:nvSpPr>
        <p:spPr>
          <a:xfrm>
            <a:off x="1700321" y="3165182"/>
            <a:ext cx="1656892" cy="1656892"/>
          </a:xfrm>
          <a:prstGeom prst="ellipse">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c</a:t>
            </a:r>
          </a:p>
        </p:txBody>
      </p:sp>
      <p:sp>
        <p:nvSpPr>
          <p:cNvPr id="48" name="Title 1">
            <a:extLst>
              <a:ext uri="{FF2B5EF4-FFF2-40B4-BE49-F238E27FC236}">
                <a16:creationId xmlns:a16="http://schemas.microsoft.com/office/drawing/2014/main" id="{39593CBC-3533-E5F1-81F6-E32198D7925C}"/>
              </a:ext>
            </a:extLst>
          </p:cNvPr>
          <p:cNvSpPr>
            <a:spLocks noGrp="1"/>
          </p:cNvSpPr>
          <p:nvPr>
            <p:ph type="title"/>
          </p:nvPr>
        </p:nvSpPr>
        <p:spPr>
          <a:xfrm>
            <a:off x="609600" y="199505"/>
            <a:ext cx="10744200" cy="1185577"/>
          </a:xfrm>
        </p:spPr>
        <p:txBody>
          <a:bodyPr>
            <a:noAutofit/>
          </a:bodyPr>
          <a:lstStyle/>
          <a:p>
            <a:r>
              <a:rPr lang="en-US" dirty="0"/>
              <a:t>Objective</a:t>
            </a:r>
          </a:p>
        </p:txBody>
      </p:sp>
      <p:sp>
        <p:nvSpPr>
          <p:cNvPr id="2" name="Content Placeholder 1">
            <a:extLst>
              <a:ext uri="{FF2B5EF4-FFF2-40B4-BE49-F238E27FC236}">
                <a16:creationId xmlns:a16="http://schemas.microsoft.com/office/drawing/2014/main" id="{0442188C-95E1-7D37-9017-C4C73943ACFE}"/>
              </a:ext>
            </a:extLst>
          </p:cNvPr>
          <p:cNvSpPr>
            <a:spLocks noGrp="1"/>
          </p:cNvSpPr>
          <p:nvPr>
            <p:ph idx="1"/>
          </p:nvPr>
        </p:nvSpPr>
        <p:spPr>
          <a:xfrm>
            <a:off x="397763" y="1477906"/>
            <a:ext cx="11167872" cy="4722477"/>
          </a:xfrm>
        </p:spPr>
        <p:txBody>
          <a:bodyPr>
            <a:normAutofit/>
          </a:bodyPr>
          <a:lstStyle/>
          <a:p>
            <a:pPr marL="0" indent="0" algn="ctr">
              <a:buNone/>
            </a:pPr>
            <a:r>
              <a:rPr lang="en-US" sz="2800" b="1" dirty="0"/>
              <a:t>To compare the overall in-hospital mortality with </a:t>
            </a:r>
            <a:r>
              <a:rPr lang="en-US" sz="2800" b="1" dirty="0" err="1"/>
              <a:t>andexanet</a:t>
            </a:r>
            <a:r>
              <a:rPr lang="en-US" sz="2800" b="1" dirty="0"/>
              <a:t> alfa versus 4F-PCC treatment for rivaroxaban- or apixaban-associated major bleeding, as well as in the following locations:</a:t>
            </a:r>
          </a:p>
          <a:p>
            <a:pPr marL="0" indent="0" algn="ctr">
              <a:buNone/>
            </a:pPr>
            <a:endParaRPr lang="en-US" sz="2800" b="1" dirty="0"/>
          </a:p>
          <a:p>
            <a:pPr marL="0" indent="0" algn="ctr">
              <a:buNone/>
            </a:pPr>
            <a:endParaRPr lang="en-US" sz="2800" b="1" dirty="0"/>
          </a:p>
          <a:p>
            <a:pPr marL="0" indent="0" algn="ctr">
              <a:buNone/>
            </a:pPr>
            <a:endParaRPr lang="en-US" sz="2800" b="1" dirty="0"/>
          </a:p>
        </p:txBody>
      </p:sp>
      <p:grpSp>
        <p:nvGrpSpPr>
          <p:cNvPr id="51" name="Group 50">
            <a:extLst>
              <a:ext uri="{FF2B5EF4-FFF2-40B4-BE49-F238E27FC236}">
                <a16:creationId xmlns:a16="http://schemas.microsoft.com/office/drawing/2014/main" id="{9489F0C8-21B6-00DB-5B54-DC088A0890DE}"/>
              </a:ext>
            </a:extLst>
          </p:cNvPr>
          <p:cNvGrpSpPr/>
          <p:nvPr/>
        </p:nvGrpSpPr>
        <p:grpSpPr>
          <a:xfrm>
            <a:off x="1939213" y="3534622"/>
            <a:ext cx="1227507" cy="1055837"/>
            <a:chOff x="1454410" y="2876025"/>
            <a:chExt cx="920630" cy="791878"/>
          </a:xfrm>
        </p:grpSpPr>
        <p:pic>
          <p:nvPicPr>
            <p:cNvPr id="52" name="Picture 51" descr="A blue brain with black background&#10;&#10;Description automatically generated with medium confidence">
              <a:extLst>
                <a:ext uri="{FF2B5EF4-FFF2-40B4-BE49-F238E27FC236}">
                  <a16:creationId xmlns:a16="http://schemas.microsoft.com/office/drawing/2014/main" id="{1A91088F-8611-8D9A-B066-BD7E539E94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54410" y="2876025"/>
              <a:ext cx="920630" cy="791878"/>
            </a:xfrm>
            <a:prstGeom prst="rect">
              <a:avLst/>
            </a:prstGeom>
          </p:spPr>
        </p:pic>
        <p:grpSp>
          <p:nvGrpSpPr>
            <p:cNvPr id="53" name="Group 52">
              <a:extLst>
                <a:ext uri="{FF2B5EF4-FFF2-40B4-BE49-F238E27FC236}">
                  <a16:creationId xmlns:a16="http://schemas.microsoft.com/office/drawing/2014/main" id="{77C47904-D0DB-170C-9605-1458F5B321E5}"/>
                </a:ext>
              </a:extLst>
            </p:cNvPr>
            <p:cNvGrpSpPr/>
            <p:nvPr/>
          </p:nvGrpSpPr>
          <p:grpSpPr>
            <a:xfrm>
              <a:off x="1564844" y="2999001"/>
              <a:ext cx="249585" cy="249585"/>
              <a:chOff x="1775661" y="2738081"/>
              <a:chExt cx="249585" cy="249585"/>
            </a:xfrm>
          </p:grpSpPr>
          <p:sp>
            <p:nvSpPr>
              <p:cNvPr id="54" name="Oval 53">
                <a:extLst>
                  <a:ext uri="{FF2B5EF4-FFF2-40B4-BE49-F238E27FC236}">
                    <a16:creationId xmlns:a16="http://schemas.microsoft.com/office/drawing/2014/main" id="{FB234680-C0E4-2544-6E4A-1FF55665D233}"/>
                  </a:ext>
                </a:extLst>
              </p:cNvPr>
              <p:cNvSpPr/>
              <p:nvPr/>
            </p:nvSpPr>
            <p:spPr>
              <a:xfrm>
                <a:off x="1853309" y="2815729"/>
                <a:ext cx="94288" cy="9428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5" name="Oval 54">
                <a:extLst>
                  <a:ext uri="{FF2B5EF4-FFF2-40B4-BE49-F238E27FC236}">
                    <a16:creationId xmlns:a16="http://schemas.microsoft.com/office/drawing/2014/main" id="{F558D29F-E30A-A914-00AC-2777A08C9DAE}"/>
                  </a:ext>
                </a:extLst>
              </p:cNvPr>
              <p:cNvSpPr/>
              <p:nvPr/>
            </p:nvSpPr>
            <p:spPr>
              <a:xfrm>
                <a:off x="1815791" y="2778211"/>
                <a:ext cx="169324" cy="16932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Oval 55">
                <a:extLst>
                  <a:ext uri="{FF2B5EF4-FFF2-40B4-BE49-F238E27FC236}">
                    <a16:creationId xmlns:a16="http://schemas.microsoft.com/office/drawing/2014/main" id="{84EF11DB-6466-ED20-33F7-DC8FD0AC5C83}"/>
                  </a:ext>
                </a:extLst>
              </p:cNvPr>
              <p:cNvSpPr/>
              <p:nvPr/>
            </p:nvSpPr>
            <p:spPr>
              <a:xfrm>
                <a:off x="1775661" y="2738081"/>
                <a:ext cx="249585" cy="249585"/>
              </a:xfrm>
              <a:prstGeom prst="ellipse">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grpSp>
        <p:nvGrpSpPr>
          <p:cNvPr id="57" name="Group 56">
            <a:extLst>
              <a:ext uri="{FF2B5EF4-FFF2-40B4-BE49-F238E27FC236}">
                <a16:creationId xmlns:a16="http://schemas.microsoft.com/office/drawing/2014/main" id="{A8AA77AD-AC2E-7689-4A59-1C316ED8D923}"/>
              </a:ext>
            </a:extLst>
          </p:cNvPr>
          <p:cNvGrpSpPr/>
          <p:nvPr/>
        </p:nvGrpSpPr>
        <p:grpSpPr>
          <a:xfrm>
            <a:off x="8849909" y="3152809"/>
            <a:ext cx="1655680" cy="1655439"/>
            <a:chOff x="6637432" y="2589665"/>
            <a:chExt cx="1241760" cy="1241579"/>
          </a:xfrm>
        </p:grpSpPr>
        <p:pic>
          <p:nvPicPr>
            <p:cNvPr id="58" name="Picture 57" descr="A picture containing clipart, cartoon, art, silhouette&#10;&#10;Description automatically generated">
              <a:extLst>
                <a:ext uri="{FF2B5EF4-FFF2-40B4-BE49-F238E27FC236}">
                  <a16:creationId xmlns:a16="http://schemas.microsoft.com/office/drawing/2014/main" id="{BE659C65-6ACD-38B8-4441-F24DE56341E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33556" t="-3384" r="-34460"/>
            <a:stretch/>
          </p:blipFill>
          <p:spPr>
            <a:xfrm>
              <a:off x="6637432" y="2589665"/>
              <a:ext cx="1241760" cy="124157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a:contourClr>
                <a:srgbClr val="333333"/>
              </a:contourClr>
            </a:sp3d>
          </p:spPr>
        </p:pic>
        <p:grpSp>
          <p:nvGrpSpPr>
            <p:cNvPr id="59" name="Group 58">
              <a:extLst>
                <a:ext uri="{FF2B5EF4-FFF2-40B4-BE49-F238E27FC236}">
                  <a16:creationId xmlns:a16="http://schemas.microsoft.com/office/drawing/2014/main" id="{87FAAB69-DDA5-7E1E-A0EA-71BDB160F68C}"/>
                </a:ext>
              </a:extLst>
            </p:cNvPr>
            <p:cNvGrpSpPr/>
            <p:nvPr/>
          </p:nvGrpSpPr>
          <p:grpSpPr>
            <a:xfrm>
              <a:off x="7130323" y="3218406"/>
              <a:ext cx="209455" cy="209455"/>
              <a:chOff x="1035226" y="2499646"/>
              <a:chExt cx="307776" cy="307776"/>
            </a:xfrm>
          </p:grpSpPr>
          <p:sp>
            <p:nvSpPr>
              <p:cNvPr id="60" name="Oval 59">
                <a:extLst>
                  <a:ext uri="{FF2B5EF4-FFF2-40B4-BE49-F238E27FC236}">
                    <a16:creationId xmlns:a16="http://schemas.microsoft.com/office/drawing/2014/main" id="{F1B6AA85-C26D-A140-9840-E34151121FC7}"/>
                  </a:ext>
                </a:extLst>
              </p:cNvPr>
              <p:cNvSpPr/>
              <p:nvPr/>
            </p:nvSpPr>
            <p:spPr>
              <a:xfrm>
                <a:off x="1130979" y="2595399"/>
                <a:ext cx="116271" cy="11627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1" name="Oval 60">
                <a:extLst>
                  <a:ext uri="{FF2B5EF4-FFF2-40B4-BE49-F238E27FC236}">
                    <a16:creationId xmlns:a16="http://schemas.microsoft.com/office/drawing/2014/main" id="{5C285272-68F4-D050-CF10-5FDFE0A2FA6D}"/>
                  </a:ext>
                </a:extLst>
              </p:cNvPr>
              <p:cNvSpPr/>
              <p:nvPr/>
            </p:nvSpPr>
            <p:spPr>
              <a:xfrm>
                <a:off x="1084713" y="2549133"/>
                <a:ext cx="208802" cy="20880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Oval 61">
                <a:extLst>
                  <a:ext uri="{FF2B5EF4-FFF2-40B4-BE49-F238E27FC236}">
                    <a16:creationId xmlns:a16="http://schemas.microsoft.com/office/drawing/2014/main" id="{E594B34D-E30A-F133-E931-6EC016A4DE09}"/>
                  </a:ext>
                </a:extLst>
              </p:cNvPr>
              <p:cNvSpPr/>
              <p:nvPr/>
            </p:nvSpPr>
            <p:spPr>
              <a:xfrm>
                <a:off x="1035226" y="2499646"/>
                <a:ext cx="307776" cy="307776"/>
              </a:xfrm>
              <a:prstGeom prst="ellipse">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sp>
        <p:nvSpPr>
          <p:cNvPr id="3" name="Footer Placeholder 2">
            <a:extLst>
              <a:ext uri="{FF2B5EF4-FFF2-40B4-BE49-F238E27FC236}">
                <a16:creationId xmlns:a16="http://schemas.microsoft.com/office/drawing/2014/main" id="{AF343D38-8203-2BA8-176A-3C793F7C697B}"/>
              </a:ext>
            </a:extLst>
          </p:cNvPr>
          <p:cNvSpPr>
            <a:spLocks noGrp="1"/>
          </p:cNvSpPr>
          <p:nvPr>
            <p:ph type="ftr" sz="quarter" idx="3"/>
          </p:nvPr>
        </p:nvSpPr>
        <p:spPr/>
        <p:txBody>
          <a:bodyPr/>
          <a:lstStyle/>
          <a:p>
            <a:r>
              <a:rPr lang="en-US" dirty="0"/>
              <a:t>GI, gastrointestinal; ICH, intracranial hemorrhage; 4F-PCC, 4-factor prothrombin complex concentrate.  </a:t>
            </a:r>
          </a:p>
        </p:txBody>
      </p:sp>
    </p:spTree>
    <p:extLst>
      <p:ext uri="{BB962C8B-B14F-4D97-AF65-F5344CB8AC3E}">
        <p14:creationId xmlns:p14="http://schemas.microsoft.com/office/powerpoint/2010/main" val="62435337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FA22C-2DF8-5467-ED54-3420314CB6CE}"/>
              </a:ext>
            </a:extLst>
          </p:cNvPr>
          <p:cNvSpPr>
            <a:spLocks noGrp="1"/>
          </p:cNvSpPr>
          <p:nvPr>
            <p:ph type="title"/>
          </p:nvPr>
        </p:nvSpPr>
        <p:spPr>
          <a:xfrm>
            <a:off x="609600" y="199505"/>
            <a:ext cx="10744200" cy="1185577"/>
          </a:xfrm>
        </p:spPr>
        <p:txBody>
          <a:bodyPr/>
          <a:lstStyle/>
          <a:p>
            <a:r>
              <a:rPr lang="en-US" dirty="0"/>
              <a:t>Study Design</a:t>
            </a:r>
          </a:p>
        </p:txBody>
      </p:sp>
      <p:sp>
        <p:nvSpPr>
          <p:cNvPr id="3" name="Content Placeholder 2">
            <a:extLst>
              <a:ext uri="{FF2B5EF4-FFF2-40B4-BE49-F238E27FC236}">
                <a16:creationId xmlns:a16="http://schemas.microsoft.com/office/drawing/2014/main" id="{97E97549-11E0-EBEC-9ED1-A2C059DF7894}"/>
              </a:ext>
            </a:extLst>
          </p:cNvPr>
          <p:cNvSpPr>
            <a:spLocks noGrp="1"/>
          </p:cNvSpPr>
          <p:nvPr>
            <p:ph idx="1"/>
          </p:nvPr>
        </p:nvSpPr>
        <p:spPr>
          <a:xfrm>
            <a:off x="609600" y="1477963"/>
            <a:ext cx="10744200" cy="4722812"/>
          </a:xfrm>
        </p:spPr>
        <p:txBody>
          <a:bodyPr/>
          <a:lstStyle/>
          <a:p>
            <a:pPr>
              <a:spcAft>
                <a:spcPts val="1200"/>
              </a:spcAft>
            </a:pPr>
            <a:r>
              <a:rPr lang="en-US" dirty="0"/>
              <a:t>A multicenter observational study was conducted in patients (N = 4,395) hospitalized with rivaroxaban- or apixaban-associated major bleeding who were treated with either </a:t>
            </a:r>
            <a:r>
              <a:rPr lang="en-US" dirty="0" err="1"/>
              <a:t>andexanet</a:t>
            </a:r>
            <a:r>
              <a:rPr lang="en-US" dirty="0"/>
              <a:t> alfa or 4F-PCC</a:t>
            </a:r>
          </a:p>
          <a:p>
            <a:pPr>
              <a:spcAft>
                <a:spcPts val="1200"/>
              </a:spcAft>
            </a:pPr>
            <a:r>
              <a:rPr lang="en-US" dirty="0"/>
              <a:t>The study captured data extracted from EHRs in 354 US institutions/ hospitals across 42 states</a:t>
            </a:r>
          </a:p>
          <a:p>
            <a:pPr>
              <a:spcAft>
                <a:spcPts val="1200"/>
              </a:spcAft>
            </a:pPr>
            <a:r>
              <a:rPr lang="en-US" b="1" dirty="0"/>
              <a:t>Primary outcome: </a:t>
            </a:r>
            <a:r>
              <a:rPr lang="en-US" dirty="0"/>
              <a:t>In-hospital mortality</a:t>
            </a:r>
          </a:p>
          <a:p>
            <a:pPr lvl="1">
              <a:spcAft>
                <a:spcPts val="1200"/>
              </a:spcAft>
            </a:pPr>
            <a:r>
              <a:rPr lang="en-GB" dirty="0"/>
              <a:t>Multivariable logistic regression was used to compare odds of in-hospital mortality with </a:t>
            </a:r>
            <a:r>
              <a:rPr lang="en-GB" dirty="0" err="1"/>
              <a:t>andexanet</a:t>
            </a:r>
            <a:r>
              <a:rPr lang="en-GB" dirty="0"/>
              <a:t> alfa versus 4F-PCC</a:t>
            </a:r>
            <a:endParaRPr lang="en-US" dirty="0"/>
          </a:p>
          <a:p>
            <a:pPr>
              <a:spcAft>
                <a:spcPts val="1200"/>
              </a:spcAft>
            </a:pPr>
            <a:endParaRPr lang="en-US" dirty="0"/>
          </a:p>
          <a:p>
            <a:pPr>
              <a:spcAft>
                <a:spcPts val="1200"/>
              </a:spcAft>
            </a:pPr>
            <a:endParaRPr lang="en-US" dirty="0"/>
          </a:p>
        </p:txBody>
      </p:sp>
      <p:sp>
        <p:nvSpPr>
          <p:cNvPr id="6" name="Footer Placeholder 5">
            <a:extLst>
              <a:ext uri="{FF2B5EF4-FFF2-40B4-BE49-F238E27FC236}">
                <a16:creationId xmlns:a16="http://schemas.microsoft.com/office/drawing/2014/main" id="{B9F45A77-3B40-818B-9A0C-14330BDD0C69}"/>
              </a:ext>
            </a:extLst>
          </p:cNvPr>
          <p:cNvSpPr>
            <a:spLocks noGrp="1"/>
          </p:cNvSpPr>
          <p:nvPr>
            <p:ph type="ftr" sz="quarter" idx="3"/>
          </p:nvPr>
        </p:nvSpPr>
        <p:spPr/>
        <p:txBody>
          <a:bodyPr/>
          <a:lstStyle/>
          <a:p>
            <a:r>
              <a:rPr lang="en-US"/>
              <a:t>EHR, electronic health record.</a:t>
            </a:r>
          </a:p>
        </p:txBody>
      </p:sp>
    </p:spTree>
    <p:extLst>
      <p:ext uri="{BB962C8B-B14F-4D97-AF65-F5344CB8AC3E}">
        <p14:creationId xmlns:p14="http://schemas.microsoft.com/office/powerpoint/2010/main" val="28960219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AC8E43C-2B27-7975-FBB9-11EA40D44ABD}"/>
              </a:ext>
            </a:extLst>
          </p:cNvPr>
          <p:cNvSpPr>
            <a:spLocks noGrp="1"/>
          </p:cNvSpPr>
          <p:nvPr>
            <p:ph type="body" idx="1"/>
          </p:nvPr>
        </p:nvSpPr>
        <p:spPr>
          <a:xfrm>
            <a:off x="609600" y="1460500"/>
            <a:ext cx="5815014" cy="650875"/>
          </a:xfrm>
        </p:spPr>
        <p:txBody>
          <a:bodyPr>
            <a:noAutofit/>
          </a:bodyPr>
          <a:lstStyle/>
          <a:p>
            <a:r>
              <a:rPr lang="en-US" dirty="0"/>
              <a:t>Patient &amp; Treatment Characteristics</a:t>
            </a:r>
          </a:p>
        </p:txBody>
      </p:sp>
      <p:sp>
        <p:nvSpPr>
          <p:cNvPr id="6" name="Content Placeholder 5">
            <a:extLst>
              <a:ext uri="{FF2B5EF4-FFF2-40B4-BE49-F238E27FC236}">
                <a16:creationId xmlns:a16="http://schemas.microsoft.com/office/drawing/2014/main" id="{BD4C487F-418A-5970-CCFA-B9BFE7BED789}"/>
              </a:ext>
            </a:extLst>
          </p:cNvPr>
          <p:cNvSpPr>
            <a:spLocks noGrp="1"/>
          </p:cNvSpPr>
          <p:nvPr>
            <p:ph sz="half" idx="2"/>
          </p:nvPr>
        </p:nvSpPr>
        <p:spPr>
          <a:xfrm>
            <a:off x="609601" y="2111434"/>
            <a:ext cx="5157787" cy="3956856"/>
          </a:xfrm>
        </p:spPr>
        <p:txBody>
          <a:bodyPr/>
          <a:lstStyle/>
          <a:p>
            <a:r>
              <a:rPr lang="en-US" dirty="0"/>
              <a:t>Patient demographics and comorbidities</a:t>
            </a:r>
          </a:p>
          <a:p>
            <a:r>
              <a:rPr lang="en-US" dirty="0"/>
              <a:t>Type of oral </a:t>
            </a:r>
            <a:r>
              <a:rPr lang="en-US" dirty="0" err="1"/>
              <a:t>FXai</a:t>
            </a:r>
            <a:r>
              <a:rPr lang="en-US" dirty="0"/>
              <a:t> (apixaban or rivaroxaban)</a:t>
            </a:r>
          </a:p>
          <a:p>
            <a:r>
              <a:rPr lang="en-US" dirty="0"/>
              <a:t>Time from hospital arrival to reversal/replacement therapy                (door-to-administration time)</a:t>
            </a:r>
          </a:p>
          <a:p>
            <a:r>
              <a:rPr lang="en-US" dirty="0"/>
              <a:t>Time since last </a:t>
            </a:r>
            <a:r>
              <a:rPr lang="en-US" dirty="0" err="1"/>
              <a:t>FXai</a:t>
            </a:r>
            <a:r>
              <a:rPr lang="en-US" dirty="0"/>
              <a:t> dose to </a:t>
            </a:r>
            <a:br>
              <a:rPr lang="en-US" dirty="0"/>
            </a:br>
            <a:r>
              <a:rPr lang="en-US" dirty="0"/>
              <a:t>hospital admission</a:t>
            </a:r>
          </a:p>
        </p:txBody>
      </p:sp>
      <p:sp>
        <p:nvSpPr>
          <p:cNvPr id="7" name="Text Placeholder 6">
            <a:extLst>
              <a:ext uri="{FF2B5EF4-FFF2-40B4-BE49-F238E27FC236}">
                <a16:creationId xmlns:a16="http://schemas.microsoft.com/office/drawing/2014/main" id="{FE921A04-A541-7024-AC84-7C92A07F929C}"/>
              </a:ext>
            </a:extLst>
          </p:cNvPr>
          <p:cNvSpPr>
            <a:spLocks noGrp="1"/>
          </p:cNvSpPr>
          <p:nvPr>
            <p:ph type="body" sz="quarter" idx="3"/>
          </p:nvPr>
        </p:nvSpPr>
        <p:spPr>
          <a:xfrm>
            <a:off x="6588189" y="1460500"/>
            <a:ext cx="5183187" cy="650875"/>
          </a:xfrm>
        </p:spPr>
        <p:txBody>
          <a:bodyPr>
            <a:normAutofit/>
          </a:bodyPr>
          <a:lstStyle/>
          <a:p>
            <a:r>
              <a:rPr lang="en-US" dirty="0"/>
              <a:t>Bleed Characteristics</a:t>
            </a:r>
          </a:p>
        </p:txBody>
      </p:sp>
      <p:sp>
        <p:nvSpPr>
          <p:cNvPr id="8" name="Content Placeholder 7">
            <a:extLst>
              <a:ext uri="{FF2B5EF4-FFF2-40B4-BE49-F238E27FC236}">
                <a16:creationId xmlns:a16="http://schemas.microsoft.com/office/drawing/2014/main" id="{E1B232FD-C487-C367-8825-834480DED521}"/>
              </a:ext>
            </a:extLst>
          </p:cNvPr>
          <p:cNvSpPr>
            <a:spLocks noGrp="1"/>
          </p:cNvSpPr>
          <p:nvPr>
            <p:ph sz="quarter" idx="4"/>
          </p:nvPr>
        </p:nvSpPr>
        <p:spPr>
          <a:xfrm>
            <a:off x="6588189" y="2111375"/>
            <a:ext cx="5183187" cy="3957638"/>
          </a:xfrm>
        </p:spPr>
        <p:txBody>
          <a:bodyPr/>
          <a:lstStyle/>
          <a:p>
            <a:r>
              <a:rPr lang="en-US" dirty="0"/>
              <a:t>Location (ICH, GI, critical compartment, other)</a:t>
            </a:r>
          </a:p>
          <a:p>
            <a:r>
              <a:rPr lang="en-US" dirty="0"/>
              <a:t>Traumatic or spontaneous origin</a:t>
            </a:r>
          </a:p>
          <a:p>
            <a:r>
              <a:rPr lang="en-US" dirty="0"/>
              <a:t>ICH severity</a:t>
            </a:r>
          </a:p>
          <a:p>
            <a:r>
              <a:rPr lang="en-US" dirty="0"/>
              <a:t>GI bleed location</a:t>
            </a:r>
          </a:p>
          <a:p>
            <a:endParaRPr lang="en-US" dirty="0"/>
          </a:p>
        </p:txBody>
      </p:sp>
      <p:sp>
        <p:nvSpPr>
          <p:cNvPr id="3" name="Title 2">
            <a:extLst>
              <a:ext uri="{FF2B5EF4-FFF2-40B4-BE49-F238E27FC236}">
                <a16:creationId xmlns:a16="http://schemas.microsoft.com/office/drawing/2014/main" id="{E03C6461-855F-3A02-3839-1C2485F73B65}"/>
              </a:ext>
            </a:extLst>
          </p:cNvPr>
          <p:cNvSpPr>
            <a:spLocks noGrp="1"/>
          </p:cNvSpPr>
          <p:nvPr>
            <p:ph type="title"/>
          </p:nvPr>
        </p:nvSpPr>
        <p:spPr>
          <a:xfrm>
            <a:off x="609600" y="199505"/>
            <a:ext cx="10744200" cy="1185577"/>
          </a:xfrm>
        </p:spPr>
        <p:txBody>
          <a:bodyPr/>
          <a:lstStyle/>
          <a:p>
            <a:r>
              <a:rPr lang="en-US" dirty="0"/>
              <a:t>Methods: Measures</a:t>
            </a:r>
          </a:p>
        </p:txBody>
      </p:sp>
    </p:spTree>
    <p:extLst>
      <p:ext uri="{BB962C8B-B14F-4D97-AF65-F5344CB8AC3E}">
        <p14:creationId xmlns:p14="http://schemas.microsoft.com/office/powerpoint/2010/main" val="2681289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77B7EFB-D85E-5880-04E5-E0FC33E2A5BD}"/>
              </a:ext>
            </a:extLst>
          </p:cNvPr>
          <p:cNvSpPr/>
          <p:nvPr/>
        </p:nvSpPr>
        <p:spPr>
          <a:xfrm>
            <a:off x="6237712" y="1385082"/>
            <a:ext cx="4557477" cy="1474027"/>
          </a:xfrm>
          <a:prstGeom prst="roundRect">
            <a:avLst/>
          </a:prstGeom>
          <a:noFill/>
          <a:ln w="12700">
            <a:solidFill>
              <a:srgbClr val="012D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 name="Rectangle: Rounded Corners 2">
            <a:extLst>
              <a:ext uri="{FF2B5EF4-FFF2-40B4-BE49-F238E27FC236}">
                <a16:creationId xmlns:a16="http://schemas.microsoft.com/office/drawing/2014/main" id="{0E3BD0F7-161C-2AC2-28FF-ED20CAFA79BB}"/>
              </a:ext>
            </a:extLst>
          </p:cNvPr>
          <p:cNvSpPr/>
          <p:nvPr/>
        </p:nvSpPr>
        <p:spPr>
          <a:xfrm>
            <a:off x="1396810" y="1389969"/>
            <a:ext cx="4557477" cy="1474027"/>
          </a:xfrm>
          <a:prstGeom prst="roundRect">
            <a:avLst/>
          </a:prstGeom>
          <a:noFill/>
          <a:ln w="12700">
            <a:solidFill>
              <a:srgbClr val="012D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 name="Rectangle: Rounded Corners 3">
            <a:extLst>
              <a:ext uri="{FF2B5EF4-FFF2-40B4-BE49-F238E27FC236}">
                <a16:creationId xmlns:a16="http://schemas.microsoft.com/office/drawing/2014/main" id="{3C0ACFAC-AE5C-2F43-32EE-74FA4AD2C40E}"/>
              </a:ext>
            </a:extLst>
          </p:cNvPr>
          <p:cNvSpPr/>
          <p:nvPr/>
        </p:nvSpPr>
        <p:spPr>
          <a:xfrm>
            <a:off x="1396810" y="2940279"/>
            <a:ext cx="4557477" cy="1658112"/>
          </a:xfrm>
          <a:prstGeom prst="roundRect">
            <a:avLst/>
          </a:prstGeom>
          <a:noFill/>
          <a:ln w="12700">
            <a:solidFill>
              <a:srgbClr val="012D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5" name="Rectangle: Rounded Corners 4">
            <a:extLst>
              <a:ext uri="{FF2B5EF4-FFF2-40B4-BE49-F238E27FC236}">
                <a16:creationId xmlns:a16="http://schemas.microsoft.com/office/drawing/2014/main" id="{85B24047-E832-B4EC-1698-C627FE5AF513}"/>
              </a:ext>
            </a:extLst>
          </p:cNvPr>
          <p:cNvSpPr/>
          <p:nvPr/>
        </p:nvSpPr>
        <p:spPr>
          <a:xfrm>
            <a:off x="6237712" y="2940279"/>
            <a:ext cx="4557477" cy="1658112"/>
          </a:xfrm>
          <a:prstGeom prst="roundRect">
            <a:avLst/>
          </a:prstGeom>
          <a:noFill/>
          <a:ln w="12700">
            <a:solidFill>
              <a:srgbClr val="012D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7" name="TextBox 6">
            <a:extLst>
              <a:ext uri="{FF2B5EF4-FFF2-40B4-BE49-F238E27FC236}">
                <a16:creationId xmlns:a16="http://schemas.microsoft.com/office/drawing/2014/main" id="{6A448B63-00D6-D769-7158-207F9DF57CE3}"/>
              </a:ext>
            </a:extLst>
          </p:cNvPr>
          <p:cNvSpPr txBox="1"/>
          <p:nvPr/>
        </p:nvSpPr>
        <p:spPr>
          <a:xfrm>
            <a:off x="3345042" y="1670061"/>
            <a:ext cx="2415769" cy="892552"/>
          </a:xfrm>
          <a:prstGeom prst="rect">
            <a:avLst/>
          </a:prstGeom>
          <a:noFill/>
        </p:spPr>
        <p:txBody>
          <a:bodyPr wrap="square" rtlCol="0">
            <a:spAutoFit/>
          </a:bodyPr>
          <a:lstStyle/>
          <a:p>
            <a:pPr algn="ctr"/>
            <a:r>
              <a:rPr lang="en-US" sz="2800" b="1" dirty="0">
                <a:solidFill>
                  <a:srgbClr val="012D6B"/>
                </a:solidFill>
              </a:rPr>
              <a:t>354</a:t>
            </a:r>
          </a:p>
          <a:p>
            <a:pPr algn="ctr"/>
            <a:r>
              <a:rPr lang="en-US" sz="2400" b="1" dirty="0"/>
              <a:t>US institutions</a:t>
            </a:r>
          </a:p>
        </p:txBody>
      </p:sp>
      <p:sp>
        <p:nvSpPr>
          <p:cNvPr id="8" name="TextBox 7">
            <a:extLst>
              <a:ext uri="{FF2B5EF4-FFF2-40B4-BE49-F238E27FC236}">
                <a16:creationId xmlns:a16="http://schemas.microsoft.com/office/drawing/2014/main" id="{5C9A631E-AEB6-F922-5A1F-7871B797254C}"/>
              </a:ext>
            </a:extLst>
          </p:cNvPr>
          <p:cNvSpPr txBox="1"/>
          <p:nvPr/>
        </p:nvSpPr>
        <p:spPr>
          <a:xfrm>
            <a:off x="2781592" y="3152302"/>
            <a:ext cx="3243952" cy="1313180"/>
          </a:xfrm>
          <a:prstGeom prst="rect">
            <a:avLst/>
          </a:prstGeom>
          <a:noFill/>
        </p:spPr>
        <p:txBody>
          <a:bodyPr wrap="square" rtlCol="0">
            <a:spAutoFit/>
          </a:bodyPr>
          <a:lstStyle/>
          <a:p>
            <a:pPr algn="ctr">
              <a:spcAft>
                <a:spcPts val="400"/>
              </a:spcAft>
            </a:pPr>
            <a:r>
              <a:rPr lang="en-US" sz="2800" b="1" dirty="0">
                <a:solidFill>
                  <a:srgbClr val="012D6B"/>
                </a:solidFill>
              </a:rPr>
              <a:t>91.8%</a:t>
            </a:r>
          </a:p>
          <a:p>
            <a:pPr algn="ctr">
              <a:spcAft>
                <a:spcPts val="400"/>
              </a:spcAft>
            </a:pPr>
            <a:r>
              <a:rPr lang="en-US" sz="2400" b="1" dirty="0"/>
              <a:t>Comprehensive stroke center</a:t>
            </a:r>
          </a:p>
        </p:txBody>
      </p:sp>
      <p:sp>
        <p:nvSpPr>
          <p:cNvPr id="9" name="TextBox 8">
            <a:extLst>
              <a:ext uri="{FF2B5EF4-FFF2-40B4-BE49-F238E27FC236}">
                <a16:creationId xmlns:a16="http://schemas.microsoft.com/office/drawing/2014/main" id="{C647C154-1927-6188-E396-9A918AE3BEC4}"/>
              </a:ext>
            </a:extLst>
          </p:cNvPr>
          <p:cNvSpPr txBox="1"/>
          <p:nvPr/>
        </p:nvSpPr>
        <p:spPr>
          <a:xfrm>
            <a:off x="7663702" y="3152302"/>
            <a:ext cx="3197788" cy="1313180"/>
          </a:xfrm>
          <a:prstGeom prst="rect">
            <a:avLst/>
          </a:prstGeom>
          <a:noFill/>
        </p:spPr>
        <p:txBody>
          <a:bodyPr wrap="square" rtlCol="0">
            <a:spAutoFit/>
          </a:bodyPr>
          <a:lstStyle/>
          <a:p>
            <a:pPr algn="ctr">
              <a:spcAft>
                <a:spcPts val="400"/>
              </a:spcAft>
            </a:pPr>
            <a:r>
              <a:rPr lang="en-US" sz="2800" b="1" dirty="0">
                <a:solidFill>
                  <a:srgbClr val="012D6B"/>
                </a:solidFill>
              </a:rPr>
              <a:t>44.6%</a:t>
            </a:r>
          </a:p>
          <a:p>
            <a:pPr algn="ctr">
              <a:spcAft>
                <a:spcPts val="400"/>
              </a:spcAft>
            </a:pPr>
            <a:r>
              <a:rPr lang="en-US" sz="2400" b="1" dirty="0"/>
              <a:t>Level 1 trauma center</a:t>
            </a:r>
          </a:p>
        </p:txBody>
      </p:sp>
      <p:pic>
        <p:nvPicPr>
          <p:cNvPr id="11" name="Graphic 10" descr="Hospital outline">
            <a:extLst>
              <a:ext uri="{FF2B5EF4-FFF2-40B4-BE49-F238E27FC236}">
                <a16:creationId xmlns:a16="http://schemas.microsoft.com/office/drawing/2014/main" id="{718C2FAD-591F-931A-9D5A-B168D10A063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28910" y="1389969"/>
            <a:ext cx="1579516" cy="1392669"/>
          </a:xfrm>
          <a:prstGeom prst="rect">
            <a:avLst/>
          </a:prstGeom>
        </p:spPr>
      </p:pic>
      <p:pic>
        <p:nvPicPr>
          <p:cNvPr id="13" name="Picture 12">
            <a:extLst>
              <a:ext uri="{FF2B5EF4-FFF2-40B4-BE49-F238E27FC236}">
                <a16:creationId xmlns:a16="http://schemas.microsoft.com/office/drawing/2014/main" id="{445B296A-DA3C-F0A4-DB28-AE184CFA883E}"/>
              </a:ext>
            </a:extLst>
          </p:cNvPr>
          <p:cNvPicPr>
            <a:picLocks noChangeAspect="1"/>
          </p:cNvPicPr>
          <p:nvPr/>
        </p:nvPicPr>
        <p:blipFill>
          <a:blip r:embed="rId5" cstate="screen">
            <a:clrChange>
              <a:clrFrom>
                <a:srgbClr val="FFFFFF"/>
              </a:clrFrom>
              <a:clrTo>
                <a:srgbClr val="FFFFFF">
                  <a:alpha val="0"/>
                </a:srgbClr>
              </a:clrTo>
            </a:clrChange>
            <a:duotone>
              <a:prstClr val="black"/>
              <a:srgbClr val="FF0000">
                <a:tint val="45000"/>
                <a:satMod val="400000"/>
              </a:srgbClr>
            </a:duotone>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a:ext>
            </a:extLst>
          </a:blip>
          <a:stretch>
            <a:fillRect/>
          </a:stretch>
        </p:blipFill>
        <p:spPr>
          <a:xfrm>
            <a:off x="6528997" y="1488277"/>
            <a:ext cx="1663760" cy="1154012"/>
          </a:xfrm>
          <a:prstGeom prst="rect">
            <a:avLst/>
          </a:prstGeom>
        </p:spPr>
      </p:pic>
      <p:pic>
        <p:nvPicPr>
          <p:cNvPr id="15" name="Picture 14">
            <a:extLst>
              <a:ext uri="{FF2B5EF4-FFF2-40B4-BE49-F238E27FC236}">
                <a16:creationId xmlns:a16="http://schemas.microsoft.com/office/drawing/2014/main" id="{386F3030-AFB3-B766-80FB-2D1582A2D8D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405127" y="3079649"/>
            <a:ext cx="1669723" cy="1411575"/>
          </a:xfrm>
          <a:prstGeom prst="rect">
            <a:avLst/>
          </a:prstGeom>
        </p:spPr>
      </p:pic>
      <p:sp>
        <p:nvSpPr>
          <p:cNvPr id="17" name="TextBox 16">
            <a:extLst>
              <a:ext uri="{FF2B5EF4-FFF2-40B4-BE49-F238E27FC236}">
                <a16:creationId xmlns:a16="http://schemas.microsoft.com/office/drawing/2014/main" id="{28B7786F-E9F2-47DC-8842-F59FF03F3191}"/>
              </a:ext>
            </a:extLst>
          </p:cNvPr>
          <p:cNvSpPr txBox="1"/>
          <p:nvPr/>
        </p:nvSpPr>
        <p:spPr>
          <a:xfrm>
            <a:off x="7774084" y="1453898"/>
            <a:ext cx="2977025" cy="1261884"/>
          </a:xfrm>
          <a:prstGeom prst="rect">
            <a:avLst/>
          </a:prstGeom>
          <a:noFill/>
        </p:spPr>
        <p:txBody>
          <a:bodyPr wrap="square" rtlCol="0">
            <a:spAutoFit/>
          </a:bodyPr>
          <a:lstStyle/>
          <a:p>
            <a:pPr algn="ctr"/>
            <a:r>
              <a:rPr lang="en-US" sz="2800" b="1" dirty="0">
                <a:solidFill>
                  <a:srgbClr val="012D6B"/>
                </a:solidFill>
              </a:rPr>
              <a:t>42</a:t>
            </a:r>
            <a:r>
              <a:rPr lang="en-US" sz="2400" b="1" dirty="0">
                <a:solidFill>
                  <a:srgbClr val="012D6B"/>
                </a:solidFill>
              </a:rPr>
              <a:t> </a:t>
            </a:r>
          </a:p>
          <a:p>
            <a:pPr algn="ctr"/>
            <a:r>
              <a:rPr lang="en-US" sz="2400" b="1" dirty="0"/>
              <a:t>states </a:t>
            </a:r>
          </a:p>
          <a:p>
            <a:pPr algn="ctr"/>
            <a:r>
              <a:rPr lang="en-US" sz="2400" b="1" dirty="0"/>
              <a:t>represented </a:t>
            </a:r>
          </a:p>
        </p:txBody>
      </p:sp>
      <p:pic>
        <p:nvPicPr>
          <p:cNvPr id="1030" name="Picture 6" descr="EMS (emergency medical service) logo | Free SVG">
            <a:extLst>
              <a:ext uri="{FF2B5EF4-FFF2-40B4-BE49-F238E27FC236}">
                <a16:creationId xmlns:a16="http://schemas.microsoft.com/office/drawing/2014/main" id="{F215A764-27C3-9CA4-BBC9-09DBA9056B88}"/>
              </a:ext>
            </a:extLst>
          </p:cNvPr>
          <p:cNvPicPr>
            <a:picLocks noChangeAspect="1" noChangeArrowheads="1"/>
          </p:cNvPicPr>
          <p:nvPr/>
        </p:nvPicPr>
        <p:blipFill>
          <a:blip r:embed="rId8"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541191" y="3257330"/>
            <a:ext cx="1056211" cy="105621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09C59E90-059F-05F4-93DE-036685496F71}"/>
              </a:ext>
            </a:extLst>
          </p:cNvPr>
          <p:cNvSpPr/>
          <p:nvPr/>
        </p:nvSpPr>
        <p:spPr>
          <a:xfrm>
            <a:off x="1396810" y="4681454"/>
            <a:ext cx="9398380" cy="1757536"/>
          </a:xfrm>
          <a:prstGeom prst="roundRect">
            <a:avLst/>
          </a:prstGeom>
          <a:noFill/>
          <a:ln w="12700">
            <a:solidFill>
              <a:srgbClr val="012D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0" name="TextBox 9">
            <a:extLst>
              <a:ext uri="{FF2B5EF4-FFF2-40B4-BE49-F238E27FC236}">
                <a16:creationId xmlns:a16="http://schemas.microsoft.com/office/drawing/2014/main" id="{85DF12CE-300C-373A-DFA3-C4F8B69668A4}"/>
              </a:ext>
            </a:extLst>
          </p:cNvPr>
          <p:cNvSpPr txBox="1"/>
          <p:nvPr/>
        </p:nvSpPr>
        <p:spPr>
          <a:xfrm>
            <a:off x="3448377" y="4955204"/>
            <a:ext cx="2789335" cy="1267014"/>
          </a:xfrm>
          <a:prstGeom prst="rect">
            <a:avLst/>
          </a:prstGeom>
          <a:noFill/>
        </p:spPr>
        <p:txBody>
          <a:bodyPr wrap="square" rtlCol="0">
            <a:spAutoFit/>
          </a:bodyPr>
          <a:lstStyle/>
          <a:p>
            <a:pPr algn="ctr">
              <a:spcAft>
                <a:spcPts val="400"/>
              </a:spcAft>
            </a:pPr>
            <a:r>
              <a:rPr lang="en-US" sz="2800" b="1" dirty="0">
                <a:solidFill>
                  <a:srgbClr val="012D6B"/>
                </a:solidFill>
              </a:rPr>
              <a:t>64.7%</a:t>
            </a:r>
          </a:p>
          <a:p>
            <a:pPr algn="ctr">
              <a:lnSpc>
                <a:spcPts val="2667"/>
              </a:lnSpc>
            </a:pPr>
            <a:r>
              <a:rPr lang="en-US" sz="2400" b="1" dirty="0"/>
              <a:t>Andexanet alfa and 4F-PCC</a:t>
            </a:r>
          </a:p>
        </p:txBody>
      </p:sp>
      <p:sp>
        <p:nvSpPr>
          <p:cNvPr id="12" name="TextBox 11">
            <a:extLst>
              <a:ext uri="{FF2B5EF4-FFF2-40B4-BE49-F238E27FC236}">
                <a16:creationId xmlns:a16="http://schemas.microsoft.com/office/drawing/2014/main" id="{13C7722A-A68A-EDB6-A50B-58E8241ACA7C}"/>
              </a:ext>
            </a:extLst>
          </p:cNvPr>
          <p:cNvSpPr txBox="1"/>
          <p:nvPr/>
        </p:nvSpPr>
        <p:spPr>
          <a:xfrm>
            <a:off x="1102860" y="5614344"/>
            <a:ext cx="2789335" cy="707886"/>
          </a:xfrm>
          <a:prstGeom prst="rect">
            <a:avLst/>
          </a:prstGeom>
          <a:noFill/>
        </p:spPr>
        <p:txBody>
          <a:bodyPr wrap="square" rtlCol="0">
            <a:spAutoFit/>
          </a:bodyPr>
          <a:lstStyle/>
          <a:p>
            <a:pPr algn="ctr"/>
            <a:r>
              <a:rPr lang="en-US" sz="2000" b="1" dirty="0">
                <a:solidFill>
                  <a:srgbClr val="C00000"/>
                </a:solidFill>
              </a:rPr>
              <a:t>On hospital formulary</a:t>
            </a:r>
            <a:endParaRPr lang="en-US" b="1" dirty="0">
              <a:solidFill>
                <a:srgbClr val="C00000"/>
              </a:solidFill>
            </a:endParaRPr>
          </a:p>
        </p:txBody>
      </p:sp>
      <p:pic>
        <p:nvPicPr>
          <p:cNvPr id="18" name="Graphic 17" descr="Clipboard with solid fill">
            <a:extLst>
              <a:ext uri="{FF2B5EF4-FFF2-40B4-BE49-F238E27FC236}">
                <a16:creationId xmlns:a16="http://schemas.microsoft.com/office/drawing/2014/main" id="{1428F1B0-025C-394B-508F-09FB22521E7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977594" y="4656054"/>
            <a:ext cx="1039868" cy="1039868"/>
          </a:xfrm>
          <a:prstGeom prst="rect">
            <a:avLst/>
          </a:prstGeom>
        </p:spPr>
      </p:pic>
      <p:sp>
        <p:nvSpPr>
          <p:cNvPr id="19" name="Cross 18">
            <a:extLst>
              <a:ext uri="{FF2B5EF4-FFF2-40B4-BE49-F238E27FC236}">
                <a16:creationId xmlns:a16="http://schemas.microsoft.com/office/drawing/2014/main" id="{0ADA5D37-2F77-EAFD-5512-EEEE60EF92B9}"/>
              </a:ext>
            </a:extLst>
          </p:cNvPr>
          <p:cNvSpPr/>
          <p:nvPr/>
        </p:nvSpPr>
        <p:spPr>
          <a:xfrm>
            <a:off x="2375608" y="5105191"/>
            <a:ext cx="243840" cy="243840"/>
          </a:xfrm>
          <a:prstGeom prst="plus">
            <a:avLst>
              <a:gd name="adj" fmla="val 439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0" name="TextBox 19">
            <a:extLst>
              <a:ext uri="{FF2B5EF4-FFF2-40B4-BE49-F238E27FC236}">
                <a16:creationId xmlns:a16="http://schemas.microsoft.com/office/drawing/2014/main" id="{0639F488-DD62-8D0A-28B7-3C09797FA77C}"/>
              </a:ext>
            </a:extLst>
          </p:cNvPr>
          <p:cNvSpPr txBox="1"/>
          <p:nvPr/>
        </p:nvSpPr>
        <p:spPr>
          <a:xfrm>
            <a:off x="6341327" y="4955204"/>
            <a:ext cx="2461297" cy="1267014"/>
          </a:xfrm>
          <a:prstGeom prst="rect">
            <a:avLst/>
          </a:prstGeom>
          <a:noFill/>
        </p:spPr>
        <p:txBody>
          <a:bodyPr wrap="square" rtlCol="0">
            <a:spAutoFit/>
          </a:bodyPr>
          <a:lstStyle/>
          <a:p>
            <a:pPr algn="ctr">
              <a:spcAft>
                <a:spcPts val="400"/>
              </a:spcAft>
            </a:pPr>
            <a:r>
              <a:rPr lang="en-US" sz="2800" b="1" dirty="0">
                <a:solidFill>
                  <a:srgbClr val="012D6B"/>
                </a:solidFill>
              </a:rPr>
              <a:t>9.9%</a:t>
            </a:r>
          </a:p>
          <a:p>
            <a:pPr algn="ctr">
              <a:lnSpc>
                <a:spcPts val="2667"/>
              </a:lnSpc>
            </a:pPr>
            <a:r>
              <a:rPr lang="en-US" sz="2400" b="1" dirty="0"/>
              <a:t>Andexanet alfa </a:t>
            </a:r>
          </a:p>
          <a:p>
            <a:pPr algn="ctr">
              <a:lnSpc>
                <a:spcPts val="2667"/>
              </a:lnSpc>
            </a:pPr>
            <a:r>
              <a:rPr lang="en-US" sz="2400" b="1" dirty="0"/>
              <a:t>only</a:t>
            </a:r>
          </a:p>
        </p:txBody>
      </p:sp>
      <p:sp>
        <p:nvSpPr>
          <p:cNvPr id="21" name="TextBox 20">
            <a:extLst>
              <a:ext uri="{FF2B5EF4-FFF2-40B4-BE49-F238E27FC236}">
                <a16:creationId xmlns:a16="http://schemas.microsoft.com/office/drawing/2014/main" id="{7DB4E50F-2E24-1A4B-DB01-7FC8B7FC3D5D}"/>
              </a:ext>
            </a:extLst>
          </p:cNvPr>
          <p:cNvSpPr txBox="1"/>
          <p:nvPr/>
        </p:nvSpPr>
        <p:spPr>
          <a:xfrm>
            <a:off x="8403869" y="4955204"/>
            <a:ext cx="2789335" cy="1267014"/>
          </a:xfrm>
          <a:prstGeom prst="rect">
            <a:avLst/>
          </a:prstGeom>
          <a:noFill/>
        </p:spPr>
        <p:txBody>
          <a:bodyPr wrap="square" rtlCol="0">
            <a:spAutoFit/>
          </a:bodyPr>
          <a:lstStyle/>
          <a:p>
            <a:pPr algn="ctr">
              <a:spcAft>
                <a:spcPts val="400"/>
              </a:spcAft>
            </a:pPr>
            <a:r>
              <a:rPr lang="en-US" sz="2800" b="1" dirty="0">
                <a:solidFill>
                  <a:srgbClr val="012D6B"/>
                </a:solidFill>
              </a:rPr>
              <a:t>22.9%</a:t>
            </a:r>
          </a:p>
          <a:p>
            <a:pPr algn="ctr">
              <a:lnSpc>
                <a:spcPts val="2667"/>
              </a:lnSpc>
            </a:pPr>
            <a:r>
              <a:rPr lang="en-US" sz="2400" b="1" dirty="0"/>
              <a:t>4F-PCC </a:t>
            </a:r>
          </a:p>
          <a:p>
            <a:pPr algn="ctr">
              <a:lnSpc>
                <a:spcPts val="2667"/>
              </a:lnSpc>
            </a:pPr>
            <a:r>
              <a:rPr lang="en-US" sz="2400" b="1" dirty="0"/>
              <a:t>only</a:t>
            </a:r>
          </a:p>
        </p:txBody>
      </p:sp>
      <p:sp>
        <p:nvSpPr>
          <p:cNvPr id="14" name="Title 13">
            <a:extLst>
              <a:ext uri="{FF2B5EF4-FFF2-40B4-BE49-F238E27FC236}">
                <a16:creationId xmlns:a16="http://schemas.microsoft.com/office/drawing/2014/main" id="{4E769AB8-784A-0BD5-991B-BD49C4CD73EA}"/>
              </a:ext>
            </a:extLst>
          </p:cNvPr>
          <p:cNvSpPr>
            <a:spLocks noGrp="1"/>
          </p:cNvSpPr>
          <p:nvPr>
            <p:ph type="title"/>
          </p:nvPr>
        </p:nvSpPr>
        <p:spPr>
          <a:xfrm>
            <a:off x="609600" y="199505"/>
            <a:ext cx="10744200" cy="1185577"/>
          </a:xfrm>
        </p:spPr>
        <p:txBody>
          <a:bodyPr>
            <a:normAutofit/>
          </a:bodyPr>
          <a:lstStyle/>
          <a:p>
            <a:r>
              <a:rPr lang="en-US" dirty="0"/>
              <a:t>Results: Hospital Characteristics</a:t>
            </a:r>
          </a:p>
        </p:txBody>
      </p:sp>
    </p:spTree>
    <p:extLst>
      <p:ext uri="{BB962C8B-B14F-4D97-AF65-F5344CB8AC3E}">
        <p14:creationId xmlns:p14="http://schemas.microsoft.com/office/powerpoint/2010/main" val="1764538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extBox 81">
            <a:extLst>
              <a:ext uri="{FF2B5EF4-FFF2-40B4-BE49-F238E27FC236}">
                <a16:creationId xmlns:a16="http://schemas.microsoft.com/office/drawing/2014/main" id="{A127BAFE-7350-B53F-0115-6413D974A029}"/>
              </a:ext>
            </a:extLst>
          </p:cNvPr>
          <p:cNvSpPr txBox="1"/>
          <p:nvPr/>
        </p:nvSpPr>
        <p:spPr>
          <a:xfrm>
            <a:off x="1463996" y="1388400"/>
            <a:ext cx="4169973" cy="1077218"/>
          </a:xfrm>
          <a:prstGeom prst="rect">
            <a:avLst/>
          </a:prstGeom>
          <a:noFill/>
        </p:spPr>
        <p:txBody>
          <a:bodyPr wrap="square" rtlCol="0">
            <a:spAutoFit/>
          </a:bodyPr>
          <a:lstStyle/>
          <a:p>
            <a:pPr algn="ctr" defTabSz="1219170">
              <a:defRPr/>
            </a:pPr>
            <a:r>
              <a:rPr lang="en-US" sz="3200" b="1" kern="0" dirty="0">
                <a:solidFill>
                  <a:srgbClr val="005BAA"/>
                </a:solidFill>
              </a:rPr>
              <a:t>Andexanet alfa </a:t>
            </a:r>
          </a:p>
          <a:p>
            <a:pPr algn="ctr" defTabSz="1219170">
              <a:defRPr/>
            </a:pPr>
            <a:r>
              <a:rPr lang="en-US" sz="3200" b="1" kern="0" dirty="0">
                <a:solidFill>
                  <a:srgbClr val="005BAA"/>
                </a:solidFill>
              </a:rPr>
              <a:t>(N = 2,122)</a:t>
            </a:r>
          </a:p>
        </p:txBody>
      </p:sp>
      <p:sp>
        <p:nvSpPr>
          <p:cNvPr id="86" name="TextBox 85">
            <a:extLst>
              <a:ext uri="{FF2B5EF4-FFF2-40B4-BE49-F238E27FC236}">
                <a16:creationId xmlns:a16="http://schemas.microsoft.com/office/drawing/2014/main" id="{DD8DA5DD-7492-9976-ABFA-E45D9C97E31F}"/>
              </a:ext>
            </a:extLst>
          </p:cNvPr>
          <p:cNvSpPr txBox="1"/>
          <p:nvPr/>
        </p:nvSpPr>
        <p:spPr>
          <a:xfrm>
            <a:off x="7142267" y="1406827"/>
            <a:ext cx="3762131" cy="1077218"/>
          </a:xfrm>
          <a:prstGeom prst="rect">
            <a:avLst/>
          </a:prstGeom>
          <a:noFill/>
        </p:spPr>
        <p:txBody>
          <a:bodyPr wrap="square" rtlCol="0">
            <a:spAutoFit/>
          </a:bodyPr>
          <a:lstStyle/>
          <a:p>
            <a:pPr algn="ctr" defTabSz="1219170">
              <a:defRPr/>
            </a:pPr>
            <a:r>
              <a:rPr lang="en-US" sz="3200" b="1" kern="0" dirty="0">
                <a:solidFill>
                  <a:srgbClr val="C00000"/>
                </a:solidFill>
              </a:rPr>
              <a:t>4F-PCC </a:t>
            </a:r>
          </a:p>
          <a:p>
            <a:pPr algn="ctr" defTabSz="1219170">
              <a:defRPr/>
            </a:pPr>
            <a:r>
              <a:rPr lang="en-US" sz="3200" b="1" kern="0" dirty="0">
                <a:solidFill>
                  <a:srgbClr val="C00000"/>
                </a:solidFill>
              </a:rPr>
              <a:t>(N = 2,273)</a:t>
            </a:r>
          </a:p>
        </p:txBody>
      </p:sp>
      <p:grpSp>
        <p:nvGrpSpPr>
          <p:cNvPr id="5" name="Group 4">
            <a:extLst>
              <a:ext uri="{FF2B5EF4-FFF2-40B4-BE49-F238E27FC236}">
                <a16:creationId xmlns:a16="http://schemas.microsoft.com/office/drawing/2014/main" id="{EF60669F-E07C-F12E-F7AF-DCDC900D6F15}"/>
              </a:ext>
            </a:extLst>
          </p:cNvPr>
          <p:cNvGrpSpPr/>
          <p:nvPr/>
        </p:nvGrpSpPr>
        <p:grpSpPr>
          <a:xfrm>
            <a:off x="425278" y="2632701"/>
            <a:ext cx="6321073" cy="3787857"/>
            <a:chOff x="589421" y="1819077"/>
            <a:chExt cx="4576877" cy="2840893"/>
          </a:xfrm>
        </p:grpSpPr>
        <p:graphicFrame>
          <p:nvGraphicFramePr>
            <p:cNvPr id="79" name="Chart 78">
              <a:extLst>
                <a:ext uri="{FF2B5EF4-FFF2-40B4-BE49-F238E27FC236}">
                  <a16:creationId xmlns:a16="http://schemas.microsoft.com/office/drawing/2014/main" id="{01F36F00-F1DD-9B29-FD75-B143C180ADB4}"/>
                </a:ext>
              </a:extLst>
            </p:cNvPr>
            <p:cNvGraphicFramePr/>
            <p:nvPr/>
          </p:nvGraphicFramePr>
          <p:xfrm>
            <a:off x="606643" y="2241298"/>
            <a:ext cx="4559655" cy="2418672"/>
          </p:xfrm>
          <a:graphic>
            <a:graphicData uri="http://schemas.openxmlformats.org/drawingml/2006/chart">
              <c:chart xmlns:c="http://schemas.openxmlformats.org/drawingml/2006/chart" xmlns:r="http://schemas.openxmlformats.org/officeDocument/2006/relationships" r:id="rId3"/>
            </a:graphicData>
          </a:graphic>
        </p:graphicFrame>
        <p:sp>
          <p:nvSpPr>
            <p:cNvPr id="80" name="TextBox 79">
              <a:extLst>
                <a:ext uri="{FF2B5EF4-FFF2-40B4-BE49-F238E27FC236}">
                  <a16:creationId xmlns:a16="http://schemas.microsoft.com/office/drawing/2014/main" id="{F6EB6615-CEC4-9409-627B-D561BEA9C368}"/>
                </a:ext>
              </a:extLst>
            </p:cNvPr>
            <p:cNvSpPr txBox="1"/>
            <p:nvPr/>
          </p:nvSpPr>
          <p:spPr>
            <a:xfrm>
              <a:off x="2837882" y="1828312"/>
              <a:ext cx="1159515" cy="530915"/>
            </a:xfrm>
            <a:prstGeom prst="rect">
              <a:avLst/>
            </a:prstGeom>
            <a:noFill/>
          </p:spPr>
          <p:txBody>
            <a:bodyPr wrap="square" rtlCol="0">
              <a:spAutoFit/>
            </a:bodyPr>
            <a:lstStyle/>
            <a:p>
              <a:pPr algn="ctr" defTabSz="1219170">
                <a:lnSpc>
                  <a:spcPts val="2400"/>
                </a:lnSpc>
                <a:defRPr/>
              </a:pPr>
              <a:r>
                <a:rPr lang="en-US" sz="2000" b="1" kern="0" dirty="0">
                  <a:latin typeface="+mj-lt"/>
                </a:rPr>
                <a:t>Other,</a:t>
              </a:r>
            </a:p>
            <a:p>
              <a:pPr algn="ctr" defTabSz="1219170">
                <a:lnSpc>
                  <a:spcPts val="2400"/>
                </a:lnSpc>
                <a:defRPr/>
              </a:pPr>
              <a:r>
                <a:rPr lang="en-US" sz="2000" b="1" kern="0" dirty="0">
                  <a:latin typeface="+mj-lt"/>
                </a:rPr>
                <a:t>1.8%</a:t>
              </a:r>
            </a:p>
          </p:txBody>
        </p:sp>
        <p:sp>
          <p:nvSpPr>
            <p:cNvPr id="81" name="TextBox 80">
              <a:extLst>
                <a:ext uri="{FF2B5EF4-FFF2-40B4-BE49-F238E27FC236}">
                  <a16:creationId xmlns:a16="http://schemas.microsoft.com/office/drawing/2014/main" id="{8B463470-C312-20CF-98E8-B1087651FCB9}"/>
                </a:ext>
              </a:extLst>
            </p:cNvPr>
            <p:cNvSpPr txBox="1"/>
            <p:nvPr/>
          </p:nvSpPr>
          <p:spPr>
            <a:xfrm>
              <a:off x="589421" y="1819077"/>
              <a:ext cx="2039548" cy="761747"/>
            </a:xfrm>
            <a:prstGeom prst="rect">
              <a:avLst/>
            </a:prstGeom>
            <a:noFill/>
          </p:spPr>
          <p:txBody>
            <a:bodyPr wrap="none" rtlCol="0">
              <a:spAutoFit/>
            </a:bodyPr>
            <a:lstStyle/>
            <a:p>
              <a:pPr algn="ctr" defTabSz="1219170">
                <a:lnSpc>
                  <a:spcPts val="2400"/>
                </a:lnSpc>
                <a:defRPr/>
              </a:pPr>
              <a:r>
                <a:rPr lang="en-US" sz="2000" b="1" kern="0" dirty="0">
                  <a:latin typeface="+mj-lt"/>
                </a:rPr>
                <a:t>Critical compartment/</a:t>
              </a:r>
            </a:p>
            <a:p>
              <a:pPr algn="ctr" defTabSz="1219170">
                <a:lnSpc>
                  <a:spcPts val="2400"/>
                </a:lnSpc>
                <a:defRPr/>
              </a:pPr>
              <a:r>
                <a:rPr lang="en-US" sz="2000" b="1" kern="0" dirty="0">
                  <a:latin typeface="+mj-lt"/>
                </a:rPr>
                <a:t>noncompressible,</a:t>
              </a:r>
            </a:p>
            <a:p>
              <a:pPr algn="ctr" defTabSz="1219170">
                <a:lnSpc>
                  <a:spcPts val="2400"/>
                </a:lnSpc>
                <a:defRPr/>
              </a:pPr>
              <a:r>
                <a:rPr lang="en-US" sz="2000" b="1" kern="0" dirty="0">
                  <a:latin typeface="+mj-lt"/>
                </a:rPr>
                <a:t>10.0%</a:t>
              </a:r>
            </a:p>
          </p:txBody>
        </p:sp>
        <p:sp>
          <p:nvSpPr>
            <p:cNvPr id="83" name="TextBox 82">
              <a:extLst>
                <a:ext uri="{FF2B5EF4-FFF2-40B4-BE49-F238E27FC236}">
                  <a16:creationId xmlns:a16="http://schemas.microsoft.com/office/drawing/2014/main" id="{3121349E-E79F-B1FF-06F5-3D75EC119BBB}"/>
                </a:ext>
              </a:extLst>
            </p:cNvPr>
            <p:cNvSpPr txBox="1"/>
            <p:nvPr/>
          </p:nvSpPr>
          <p:spPr>
            <a:xfrm>
              <a:off x="3016835" y="3176721"/>
              <a:ext cx="766281" cy="660373"/>
            </a:xfrm>
            <a:prstGeom prst="rect">
              <a:avLst/>
            </a:prstGeom>
            <a:noFill/>
          </p:spPr>
          <p:txBody>
            <a:bodyPr wrap="none" rtlCol="0">
              <a:spAutoFit/>
            </a:bodyPr>
            <a:lstStyle/>
            <a:p>
              <a:pPr algn="ctr" defTabSz="1219170">
                <a:lnSpc>
                  <a:spcPts val="3200"/>
                </a:lnSpc>
                <a:defRPr/>
              </a:pPr>
              <a:r>
                <a:rPr lang="en-US" sz="2400" b="1" kern="0" dirty="0">
                  <a:solidFill>
                    <a:schemeClr val="bg1"/>
                  </a:solidFill>
                  <a:effectLst>
                    <a:outerShdw blurRad="38100" dist="38100" dir="2700000" algn="tl">
                      <a:srgbClr val="000000">
                        <a:alpha val="43137"/>
                      </a:srgbClr>
                    </a:outerShdw>
                  </a:effectLst>
                  <a:latin typeface="+mj-lt"/>
                </a:rPr>
                <a:t>GI,</a:t>
              </a:r>
            </a:p>
            <a:p>
              <a:pPr algn="ctr" defTabSz="1219170">
                <a:lnSpc>
                  <a:spcPts val="3200"/>
                </a:lnSpc>
                <a:defRPr/>
              </a:pPr>
              <a:r>
                <a:rPr lang="en-US" sz="2400" b="1" kern="0" dirty="0">
                  <a:solidFill>
                    <a:schemeClr val="bg1"/>
                  </a:solidFill>
                  <a:effectLst>
                    <a:outerShdw blurRad="38100" dist="38100" dir="2700000" algn="tl">
                      <a:srgbClr val="000000">
                        <a:alpha val="43137"/>
                      </a:srgbClr>
                    </a:outerShdw>
                  </a:effectLst>
                  <a:latin typeface="+mj-lt"/>
                </a:rPr>
                <a:t>56.8%</a:t>
              </a:r>
            </a:p>
          </p:txBody>
        </p:sp>
        <p:sp>
          <p:nvSpPr>
            <p:cNvPr id="84" name="TextBox 83">
              <a:extLst>
                <a:ext uri="{FF2B5EF4-FFF2-40B4-BE49-F238E27FC236}">
                  <a16:creationId xmlns:a16="http://schemas.microsoft.com/office/drawing/2014/main" id="{2B64C8F3-5579-6525-3BCA-23F58B45C517}"/>
                </a:ext>
              </a:extLst>
            </p:cNvPr>
            <p:cNvSpPr txBox="1"/>
            <p:nvPr/>
          </p:nvSpPr>
          <p:spPr>
            <a:xfrm>
              <a:off x="1937406" y="3078591"/>
              <a:ext cx="766281" cy="660373"/>
            </a:xfrm>
            <a:prstGeom prst="rect">
              <a:avLst/>
            </a:prstGeom>
            <a:noFill/>
          </p:spPr>
          <p:txBody>
            <a:bodyPr wrap="none" rtlCol="0">
              <a:spAutoFit/>
            </a:bodyPr>
            <a:lstStyle/>
            <a:p>
              <a:pPr algn="ctr" defTabSz="1219170">
                <a:lnSpc>
                  <a:spcPts val="3200"/>
                </a:lnSpc>
                <a:defRPr/>
              </a:pPr>
              <a:r>
                <a:rPr lang="en-US" sz="2400" b="1" kern="0" dirty="0">
                  <a:solidFill>
                    <a:schemeClr val="bg1"/>
                  </a:solidFill>
                  <a:effectLst>
                    <a:outerShdw blurRad="38100" dist="38100" dir="2700000" algn="tl">
                      <a:srgbClr val="000000">
                        <a:alpha val="43137"/>
                      </a:srgbClr>
                    </a:outerShdw>
                  </a:effectLst>
                  <a:latin typeface="+mj-lt"/>
                </a:rPr>
                <a:t>ICH,</a:t>
              </a:r>
              <a:br>
                <a:rPr lang="en-US" sz="2400" b="1" kern="0" dirty="0">
                  <a:solidFill>
                    <a:schemeClr val="bg1"/>
                  </a:solidFill>
                  <a:effectLst>
                    <a:outerShdw blurRad="38100" dist="38100" dir="2700000" algn="tl">
                      <a:srgbClr val="000000">
                        <a:alpha val="43137"/>
                      </a:srgbClr>
                    </a:outerShdw>
                  </a:effectLst>
                  <a:latin typeface="+mj-lt"/>
                </a:rPr>
              </a:br>
              <a:r>
                <a:rPr lang="en-US" sz="2400" b="1" kern="0" dirty="0">
                  <a:solidFill>
                    <a:schemeClr val="bg1"/>
                  </a:solidFill>
                  <a:effectLst>
                    <a:outerShdw blurRad="38100" dist="38100" dir="2700000" algn="tl">
                      <a:srgbClr val="000000">
                        <a:alpha val="43137"/>
                      </a:srgbClr>
                    </a:outerShdw>
                  </a:effectLst>
                  <a:latin typeface="+mj-lt"/>
                </a:rPr>
                <a:t>31.4%</a:t>
              </a:r>
            </a:p>
          </p:txBody>
        </p:sp>
        <p:cxnSp>
          <p:nvCxnSpPr>
            <p:cNvPr id="15" name="Straight Connector 14">
              <a:extLst>
                <a:ext uri="{FF2B5EF4-FFF2-40B4-BE49-F238E27FC236}">
                  <a16:creationId xmlns:a16="http://schemas.microsoft.com/office/drawing/2014/main" id="{B1E24C0F-5CC1-0E8C-60F3-8D34FDCFF454}"/>
                </a:ext>
              </a:extLst>
            </p:cNvPr>
            <p:cNvCxnSpPr/>
            <p:nvPr/>
          </p:nvCxnSpPr>
          <p:spPr>
            <a:xfrm flipH="1" flipV="1">
              <a:off x="2263815" y="2354368"/>
              <a:ext cx="329440" cy="4017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3133541-3C6B-6346-97DF-5084795B858E}"/>
                </a:ext>
              </a:extLst>
            </p:cNvPr>
            <p:cNvCxnSpPr>
              <a:cxnSpLocks/>
              <a:endCxn id="79" idx="0"/>
            </p:cNvCxnSpPr>
            <p:nvPr/>
          </p:nvCxnSpPr>
          <p:spPr>
            <a:xfrm flipV="1">
              <a:off x="2833666" y="2241298"/>
              <a:ext cx="52804" cy="2664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BFBEF41-9AC5-CB7E-1566-C8F97B309953}"/>
                </a:ext>
              </a:extLst>
            </p:cNvPr>
            <p:cNvCxnSpPr>
              <a:cxnSpLocks/>
            </p:cNvCxnSpPr>
            <p:nvPr/>
          </p:nvCxnSpPr>
          <p:spPr>
            <a:xfrm flipV="1">
              <a:off x="2885412" y="2089271"/>
              <a:ext cx="286872" cy="15381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D11D5E98-14E5-C41F-9A82-93C2AD609D3B}"/>
              </a:ext>
            </a:extLst>
          </p:cNvPr>
          <p:cNvSpPr txBox="1"/>
          <p:nvPr/>
        </p:nvSpPr>
        <p:spPr>
          <a:xfrm>
            <a:off x="9516244" y="2705593"/>
            <a:ext cx="938077" cy="707886"/>
          </a:xfrm>
          <a:prstGeom prst="rect">
            <a:avLst/>
          </a:prstGeom>
          <a:noFill/>
        </p:spPr>
        <p:txBody>
          <a:bodyPr wrap="none" rtlCol="0">
            <a:spAutoFit/>
          </a:bodyPr>
          <a:lstStyle/>
          <a:p>
            <a:pPr algn="ctr" defTabSz="1219170">
              <a:lnSpc>
                <a:spcPts val="2400"/>
              </a:lnSpc>
              <a:defRPr/>
            </a:pPr>
            <a:r>
              <a:rPr lang="en-US" sz="2000" b="1" kern="0" dirty="0"/>
              <a:t>Other,</a:t>
            </a:r>
          </a:p>
          <a:p>
            <a:pPr algn="ctr" defTabSz="1219170">
              <a:lnSpc>
                <a:spcPts val="2400"/>
              </a:lnSpc>
              <a:defRPr/>
            </a:pPr>
            <a:r>
              <a:rPr lang="en-US" sz="2000" b="1" kern="0" dirty="0"/>
              <a:t>1.8%</a:t>
            </a:r>
          </a:p>
        </p:txBody>
      </p:sp>
      <p:grpSp>
        <p:nvGrpSpPr>
          <p:cNvPr id="13" name="Group 12">
            <a:extLst>
              <a:ext uri="{FF2B5EF4-FFF2-40B4-BE49-F238E27FC236}">
                <a16:creationId xmlns:a16="http://schemas.microsoft.com/office/drawing/2014/main" id="{1BDA3C1F-C72B-4703-B2A4-92294AD319FC}"/>
              </a:ext>
            </a:extLst>
          </p:cNvPr>
          <p:cNvGrpSpPr/>
          <p:nvPr/>
        </p:nvGrpSpPr>
        <p:grpSpPr>
          <a:xfrm>
            <a:off x="5633969" y="3206807"/>
            <a:ext cx="6976791" cy="3195264"/>
            <a:chOff x="6343496" y="3040593"/>
            <a:chExt cx="4118295" cy="1706188"/>
          </a:xfrm>
        </p:grpSpPr>
        <p:graphicFrame>
          <p:nvGraphicFramePr>
            <p:cNvPr id="85" name="Chart 84">
              <a:extLst>
                <a:ext uri="{FF2B5EF4-FFF2-40B4-BE49-F238E27FC236}">
                  <a16:creationId xmlns:a16="http://schemas.microsoft.com/office/drawing/2014/main" id="{DDB4A7C3-5FC7-D2E5-9E47-9A083BC9AFCC}"/>
                </a:ext>
              </a:extLst>
            </p:cNvPr>
            <p:cNvGraphicFramePr/>
            <p:nvPr/>
          </p:nvGraphicFramePr>
          <p:xfrm>
            <a:off x="6343496" y="3040593"/>
            <a:ext cx="4118295" cy="1706188"/>
          </p:xfrm>
          <a:graphic>
            <a:graphicData uri="http://schemas.openxmlformats.org/drawingml/2006/chart">
              <c:chart xmlns:c="http://schemas.openxmlformats.org/drawingml/2006/chart" xmlns:r="http://schemas.openxmlformats.org/officeDocument/2006/relationships" r:id="rId4"/>
            </a:graphicData>
          </a:graphic>
        </p:graphicFrame>
        <p:sp>
          <p:nvSpPr>
            <p:cNvPr id="88" name="TextBox 87">
              <a:extLst>
                <a:ext uri="{FF2B5EF4-FFF2-40B4-BE49-F238E27FC236}">
                  <a16:creationId xmlns:a16="http://schemas.microsoft.com/office/drawing/2014/main" id="{A6B6E52F-E5A6-D2B7-90CF-9664556C0985}"/>
                </a:ext>
              </a:extLst>
            </p:cNvPr>
            <p:cNvSpPr txBox="1"/>
            <p:nvPr/>
          </p:nvSpPr>
          <p:spPr>
            <a:xfrm>
              <a:off x="8494144" y="3491678"/>
              <a:ext cx="624700" cy="689289"/>
            </a:xfrm>
            <a:prstGeom prst="rect">
              <a:avLst/>
            </a:prstGeom>
            <a:noFill/>
          </p:spPr>
          <p:txBody>
            <a:bodyPr wrap="none" rtlCol="0">
              <a:spAutoFit/>
            </a:bodyPr>
            <a:lstStyle/>
            <a:p>
              <a:pPr algn="ctr" defTabSz="1219170">
                <a:lnSpc>
                  <a:spcPts val="3200"/>
                </a:lnSpc>
                <a:defRPr/>
              </a:pPr>
              <a:endParaRPr lang="en-US" sz="2400" b="1" kern="0" dirty="0">
                <a:solidFill>
                  <a:schemeClr val="bg1"/>
                </a:solidFill>
                <a:latin typeface="+mj-lt"/>
              </a:endParaRPr>
            </a:p>
            <a:p>
              <a:pPr algn="ctr" defTabSz="1219170">
                <a:lnSpc>
                  <a:spcPts val="3200"/>
                </a:lnSpc>
                <a:defRPr/>
              </a:pPr>
              <a:r>
                <a:rPr lang="en-US" sz="2400" b="1" kern="0" dirty="0">
                  <a:solidFill>
                    <a:schemeClr val="bg1"/>
                  </a:solidFill>
                  <a:effectLst>
                    <a:outerShdw blurRad="38100" dist="38100" dir="2700000" algn="tl">
                      <a:srgbClr val="000000">
                        <a:alpha val="43137"/>
                      </a:srgbClr>
                    </a:outerShdw>
                  </a:effectLst>
                  <a:latin typeface="+mj-lt"/>
                </a:rPr>
                <a:t>GI,</a:t>
              </a:r>
            </a:p>
            <a:p>
              <a:pPr algn="ctr" defTabSz="1219170">
                <a:lnSpc>
                  <a:spcPts val="3200"/>
                </a:lnSpc>
                <a:defRPr/>
              </a:pPr>
              <a:r>
                <a:rPr lang="en-US" sz="2400" b="1" kern="0" dirty="0">
                  <a:solidFill>
                    <a:schemeClr val="bg1"/>
                  </a:solidFill>
                  <a:effectLst>
                    <a:outerShdw blurRad="38100" dist="38100" dir="2700000" algn="tl">
                      <a:srgbClr val="000000">
                        <a:alpha val="43137"/>
                      </a:srgbClr>
                    </a:outerShdw>
                  </a:effectLst>
                  <a:latin typeface="+mj-lt"/>
                </a:rPr>
                <a:t>59.9%</a:t>
              </a:r>
            </a:p>
          </p:txBody>
        </p:sp>
        <p:sp>
          <p:nvSpPr>
            <p:cNvPr id="89" name="TextBox 88">
              <a:extLst>
                <a:ext uri="{FF2B5EF4-FFF2-40B4-BE49-F238E27FC236}">
                  <a16:creationId xmlns:a16="http://schemas.microsoft.com/office/drawing/2014/main" id="{C28632FA-C1E7-2BA1-F3B5-4C90382835DC}"/>
                </a:ext>
              </a:extLst>
            </p:cNvPr>
            <p:cNvSpPr txBox="1"/>
            <p:nvPr/>
          </p:nvSpPr>
          <p:spPr>
            <a:xfrm>
              <a:off x="7638814" y="3579147"/>
              <a:ext cx="624700" cy="470163"/>
            </a:xfrm>
            <a:prstGeom prst="rect">
              <a:avLst/>
            </a:prstGeom>
            <a:noFill/>
          </p:spPr>
          <p:txBody>
            <a:bodyPr wrap="none" rtlCol="0">
              <a:spAutoFit/>
            </a:bodyPr>
            <a:lstStyle/>
            <a:p>
              <a:pPr algn="ctr" defTabSz="1219170">
                <a:lnSpc>
                  <a:spcPts val="3200"/>
                </a:lnSpc>
                <a:defRPr/>
              </a:pPr>
              <a:r>
                <a:rPr lang="en-US" sz="2400" b="1" kern="0" dirty="0">
                  <a:solidFill>
                    <a:schemeClr val="bg1"/>
                  </a:solidFill>
                  <a:effectLst>
                    <a:outerShdw blurRad="38100" dist="38100" dir="2700000" algn="tl">
                      <a:srgbClr val="000000">
                        <a:alpha val="43137"/>
                      </a:srgbClr>
                    </a:outerShdw>
                  </a:effectLst>
                  <a:latin typeface="+mj-lt"/>
                </a:rPr>
                <a:t>ICH,</a:t>
              </a:r>
            </a:p>
            <a:p>
              <a:pPr algn="ctr" defTabSz="1219170">
                <a:lnSpc>
                  <a:spcPts val="3200"/>
                </a:lnSpc>
                <a:defRPr/>
              </a:pPr>
              <a:r>
                <a:rPr lang="en-US" sz="2400" b="1" kern="0" dirty="0">
                  <a:solidFill>
                    <a:schemeClr val="bg1"/>
                  </a:solidFill>
                  <a:effectLst>
                    <a:outerShdw blurRad="38100" dist="38100" dir="2700000" algn="tl">
                      <a:srgbClr val="000000">
                        <a:alpha val="43137"/>
                      </a:srgbClr>
                    </a:outerShdw>
                  </a:effectLst>
                  <a:latin typeface="+mj-lt"/>
                </a:rPr>
                <a:t>29.1%</a:t>
              </a:r>
            </a:p>
          </p:txBody>
        </p:sp>
      </p:grpSp>
      <p:cxnSp>
        <p:nvCxnSpPr>
          <p:cNvPr id="14" name="Straight Connector 13">
            <a:extLst>
              <a:ext uri="{FF2B5EF4-FFF2-40B4-BE49-F238E27FC236}">
                <a16:creationId xmlns:a16="http://schemas.microsoft.com/office/drawing/2014/main" id="{BFDA40EC-9642-A10C-675D-FB8ADEBD8510}"/>
              </a:ext>
            </a:extLst>
          </p:cNvPr>
          <p:cNvCxnSpPr/>
          <p:nvPr/>
        </p:nvCxnSpPr>
        <p:spPr>
          <a:xfrm flipH="1" flipV="1">
            <a:off x="9030977" y="3264950"/>
            <a:ext cx="30463" cy="4041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D173F24-4C3E-FA1B-A4CB-68A9A81A77B9}"/>
              </a:ext>
            </a:extLst>
          </p:cNvPr>
          <p:cNvCxnSpPr>
            <a:cxnSpLocks/>
          </p:cNvCxnSpPr>
          <p:nvPr/>
        </p:nvCxnSpPr>
        <p:spPr>
          <a:xfrm flipV="1">
            <a:off x="9030977" y="3083079"/>
            <a:ext cx="601637" cy="18187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22A3A096-6C43-DA59-D37A-7A8772870736}"/>
              </a:ext>
            </a:extLst>
          </p:cNvPr>
          <p:cNvSpPr txBox="1"/>
          <p:nvPr/>
        </p:nvSpPr>
        <p:spPr>
          <a:xfrm>
            <a:off x="6110175" y="2658792"/>
            <a:ext cx="2816797" cy="1015663"/>
          </a:xfrm>
          <a:prstGeom prst="rect">
            <a:avLst/>
          </a:prstGeom>
          <a:noFill/>
        </p:spPr>
        <p:txBody>
          <a:bodyPr wrap="none" rtlCol="0">
            <a:spAutoFit/>
          </a:bodyPr>
          <a:lstStyle/>
          <a:p>
            <a:pPr algn="ctr" defTabSz="1219170">
              <a:lnSpc>
                <a:spcPts val="2400"/>
              </a:lnSpc>
              <a:defRPr/>
            </a:pPr>
            <a:r>
              <a:rPr lang="en-US" sz="2000" b="1" kern="0" dirty="0"/>
              <a:t>Critical compartment/</a:t>
            </a:r>
          </a:p>
          <a:p>
            <a:pPr algn="ctr" defTabSz="1219170">
              <a:lnSpc>
                <a:spcPts val="2400"/>
              </a:lnSpc>
              <a:defRPr/>
            </a:pPr>
            <a:r>
              <a:rPr lang="en-US" sz="2000" b="1" kern="0" dirty="0"/>
              <a:t>noncompressible,</a:t>
            </a:r>
          </a:p>
          <a:p>
            <a:pPr algn="ctr" defTabSz="1219170">
              <a:lnSpc>
                <a:spcPts val="2400"/>
              </a:lnSpc>
              <a:defRPr/>
            </a:pPr>
            <a:r>
              <a:rPr lang="en-US" sz="2000" b="1" kern="0" dirty="0"/>
              <a:t>9.2%</a:t>
            </a:r>
          </a:p>
        </p:txBody>
      </p:sp>
      <p:cxnSp>
        <p:nvCxnSpPr>
          <p:cNvPr id="27" name="Straight Connector 26">
            <a:extLst>
              <a:ext uri="{FF2B5EF4-FFF2-40B4-BE49-F238E27FC236}">
                <a16:creationId xmlns:a16="http://schemas.microsoft.com/office/drawing/2014/main" id="{B3D939DF-0CB6-9EE8-6899-F583D3653CAC}"/>
              </a:ext>
            </a:extLst>
          </p:cNvPr>
          <p:cNvCxnSpPr>
            <a:cxnSpLocks/>
          </p:cNvCxnSpPr>
          <p:nvPr/>
        </p:nvCxnSpPr>
        <p:spPr>
          <a:xfrm flipH="1" flipV="1">
            <a:off x="8527472" y="3391664"/>
            <a:ext cx="255533" cy="5058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itle 29">
            <a:extLst>
              <a:ext uri="{FF2B5EF4-FFF2-40B4-BE49-F238E27FC236}">
                <a16:creationId xmlns:a16="http://schemas.microsoft.com/office/drawing/2014/main" id="{AEEC95BA-3C5A-6416-0709-97C81D1DA805}"/>
              </a:ext>
            </a:extLst>
          </p:cNvPr>
          <p:cNvSpPr>
            <a:spLocks noGrp="1"/>
          </p:cNvSpPr>
          <p:nvPr>
            <p:ph type="title"/>
          </p:nvPr>
        </p:nvSpPr>
        <p:spPr>
          <a:xfrm>
            <a:off x="609600" y="199505"/>
            <a:ext cx="10744200" cy="1185577"/>
          </a:xfrm>
        </p:spPr>
        <p:txBody>
          <a:bodyPr>
            <a:normAutofit/>
          </a:bodyPr>
          <a:lstStyle/>
          <a:p>
            <a:r>
              <a:rPr lang="en-US" dirty="0"/>
              <a:t>Bleed Locations</a:t>
            </a:r>
          </a:p>
        </p:txBody>
      </p:sp>
    </p:spTree>
    <p:extLst>
      <p:ext uri="{BB962C8B-B14F-4D97-AF65-F5344CB8AC3E}">
        <p14:creationId xmlns:p14="http://schemas.microsoft.com/office/powerpoint/2010/main" val="258863957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theme/theme1.xml><?xml version="1.0" encoding="utf-8"?>
<a:theme xmlns:a="http://schemas.openxmlformats.org/drawingml/2006/main" name="Thromb22">
  <a:themeElements>
    <a:clrScheme name="Thromb22">
      <a:dk1>
        <a:srgbClr val="000000"/>
      </a:dk1>
      <a:lt1>
        <a:srgbClr val="FFFFFF"/>
      </a:lt1>
      <a:dk2>
        <a:srgbClr val="333333"/>
      </a:dk2>
      <a:lt2>
        <a:srgbClr val="FFFFFF"/>
      </a:lt2>
      <a:accent1>
        <a:srgbClr val="4A85D9"/>
      </a:accent1>
      <a:accent2>
        <a:srgbClr val="25205D"/>
      </a:accent2>
      <a:accent3>
        <a:srgbClr val="D50000"/>
      </a:accent3>
      <a:accent4>
        <a:srgbClr val="AB2929"/>
      </a:accent4>
      <a:accent5>
        <a:srgbClr val="FCB315"/>
      </a:accent5>
      <a:accent6>
        <a:srgbClr val="35A696"/>
      </a:accent6>
      <a:hlink>
        <a:srgbClr val="D60000"/>
      </a:hlink>
      <a:folHlink>
        <a:srgbClr val="25215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nc-2019" id="{D6DD6064-0306-4FD1-AF18-B4FBE2D85156}" vid="{AD8A80D0-AC63-402F-8A18-93598A443391}"/>
    </a:ext>
  </a:extLst>
</a:theme>
</file>

<file path=ppt/theme/theme2.xml><?xml version="1.0" encoding="utf-8"?>
<a:theme xmlns:a="http://schemas.openxmlformats.org/drawingml/2006/main" name="1_Thromb22">
  <a:themeElements>
    <a:clrScheme name="Thromb22">
      <a:dk1>
        <a:srgbClr val="000000"/>
      </a:dk1>
      <a:lt1>
        <a:srgbClr val="FFFFFF"/>
      </a:lt1>
      <a:dk2>
        <a:srgbClr val="333333"/>
      </a:dk2>
      <a:lt2>
        <a:srgbClr val="FFFFFF"/>
      </a:lt2>
      <a:accent1>
        <a:srgbClr val="4A85D9"/>
      </a:accent1>
      <a:accent2>
        <a:srgbClr val="25205D"/>
      </a:accent2>
      <a:accent3>
        <a:srgbClr val="D50000"/>
      </a:accent3>
      <a:accent4>
        <a:srgbClr val="AB2929"/>
      </a:accent4>
      <a:accent5>
        <a:srgbClr val="FCB315"/>
      </a:accent5>
      <a:accent6>
        <a:srgbClr val="35A696"/>
      </a:accent6>
      <a:hlink>
        <a:srgbClr val="D60000"/>
      </a:hlink>
      <a:folHlink>
        <a:srgbClr val="25215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nc-2019" id="{D6DD6064-0306-4FD1-AF18-B4FBE2D85156}" vid="{AD8A80D0-AC63-402F-8A18-93598A443391}"/>
    </a:ext>
  </a:extLst>
</a:theme>
</file>

<file path=ppt/theme/theme3.xml><?xml version="1.0" encoding="utf-8"?>
<a:theme xmlns:a="http://schemas.openxmlformats.org/drawingml/2006/main" name="2_Thromb22">
  <a:themeElements>
    <a:clrScheme name="Thromb22">
      <a:dk1>
        <a:srgbClr val="000000"/>
      </a:dk1>
      <a:lt1>
        <a:srgbClr val="FFFFFF"/>
      </a:lt1>
      <a:dk2>
        <a:srgbClr val="333333"/>
      </a:dk2>
      <a:lt2>
        <a:srgbClr val="FFFFFF"/>
      </a:lt2>
      <a:accent1>
        <a:srgbClr val="4A85D9"/>
      </a:accent1>
      <a:accent2>
        <a:srgbClr val="25205D"/>
      </a:accent2>
      <a:accent3>
        <a:srgbClr val="D50000"/>
      </a:accent3>
      <a:accent4>
        <a:srgbClr val="AB2929"/>
      </a:accent4>
      <a:accent5>
        <a:srgbClr val="FCB315"/>
      </a:accent5>
      <a:accent6>
        <a:srgbClr val="35A696"/>
      </a:accent6>
      <a:hlink>
        <a:srgbClr val="D60000"/>
      </a:hlink>
      <a:folHlink>
        <a:srgbClr val="25215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nc-2019" id="{D6DD6064-0306-4FD1-AF18-B4FBE2D85156}" vid="{AD8A80D0-AC63-402F-8A18-93598A44339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Thromb22">
  <a:themeElements>
    <a:clrScheme name="Thromb22">
      <a:dk1>
        <a:srgbClr val="000000"/>
      </a:dk1>
      <a:lt1>
        <a:srgbClr val="FFFFFF"/>
      </a:lt1>
      <a:dk2>
        <a:srgbClr val="333333"/>
      </a:dk2>
      <a:lt2>
        <a:srgbClr val="FFFFFF"/>
      </a:lt2>
      <a:accent1>
        <a:srgbClr val="4A85D9"/>
      </a:accent1>
      <a:accent2>
        <a:srgbClr val="25205D"/>
      </a:accent2>
      <a:accent3>
        <a:srgbClr val="D50000"/>
      </a:accent3>
      <a:accent4>
        <a:srgbClr val="AB2929"/>
      </a:accent4>
      <a:accent5>
        <a:srgbClr val="FCB315"/>
      </a:accent5>
      <a:accent6>
        <a:srgbClr val="35A696"/>
      </a:accent6>
      <a:hlink>
        <a:srgbClr val="D60000"/>
      </a:hlink>
      <a:folHlink>
        <a:srgbClr val="25215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nc-2019" id="{D6DD6064-0306-4FD1-AF18-B4FBE2D85156}" vid="{AD8A80D0-AC63-402F-8A18-93598A443391}"/>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112</TotalTime>
  <Words>1630</Words>
  <Application>Microsoft Macintosh PowerPoint</Application>
  <PresentationFormat>Widescreen</PresentationFormat>
  <Paragraphs>241</Paragraphs>
  <Slides>14</Slides>
  <Notes>8</Notes>
  <HiddenSlides>0</HiddenSlides>
  <MMClips>0</MMClips>
  <ScaleCrop>false</ScaleCrop>
  <HeadingPairs>
    <vt:vector size="8" baseType="variant">
      <vt:variant>
        <vt:lpstr>Fonts Used</vt:lpstr>
      </vt:variant>
      <vt:variant>
        <vt:i4>6</vt:i4>
      </vt:variant>
      <vt:variant>
        <vt:lpstr>Theme</vt:lpstr>
      </vt:variant>
      <vt:variant>
        <vt:i4>5</vt:i4>
      </vt:variant>
      <vt:variant>
        <vt:lpstr>Embedded OLE Servers</vt:lpstr>
      </vt:variant>
      <vt:variant>
        <vt:i4>1</vt:i4>
      </vt:variant>
      <vt:variant>
        <vt:lpstr>Slide Titles</vt:lpstr>
      </vt:variant>
      <vt:variant>
        <vt:i4>14</vt:i4>
      </vt:variant>
    </vt:vector>
  </HeadingPairs>
  <TitlesOfParts>
    <vt:vector size="26" baseType="lpstr">
      <vt:lpstr>Arial</vt:lpstr>
      <vt:lpstr>Calibri</vt:lpstr>
      <vt:lpstr>Calibri Light</vt:lpstr>
      <vt:lpstr>Century Gothic</vt:lpstr>
      <vt:lpstr>Franklin Gothic Book</vt:lpstr>
      <vt:lpstr>Trebuchet MS</vt:lpstr>
      <vt:lpstr>Thromb22</vt:lpstr>
      <vt:lpstr>1_Thromb22</vt:lpstr>
      <vt:lpstr>2_Thromb22</vt:lpstr>
      <vt:lpstr>Office Theme</vt:lpstr>
      <vt:lpstr>3_Thromb22</vt:lpstr>
      <vt:lpstr>Prism 9</vt:lpstr>
      <vt:lpstr>Meaningfulness of ISTH Chart Audit of In-Hospital Mortality for ICH?</vt:lpstr>
      <vt:lpstr>PowerPoint Presentation</vt:lpstr>
      <vt:lpstr>Disclaimer</vt:lpstr>
      <vt:lpstr>Background</vt:lpstr>
      <vt:lpstr>Objective</vt:lpstr>
      <vt:lpstr>Study Design</vt:lpstr>
      <vt:lpstr>Methods: Measures</vt:lpstr>
      <vt:lpstr>Results: Hospital Characteristics</vt:lpstr>
      <vt:lpstr>Bleed Locations</vt:lpstr>
      <vt:lpstr>ICH Subgroup – Clinical Characteristics</vt:lpstr>
      <vt:lpstr>ICH Subgroup – In-Hospital Mortality</vt:lpstr>
      <vt:lpstr>ICH Subgroup – Adjusted Logistic Regression Analysis of Factors Associated with In-Hospital Mortality*</vt:lpstr>
      <vt:lpstr>Conclusions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MedEd On The Go</dc:creator>
  <cp:keywords/>
  <dc:description/>
  <cp:lastModifiedBy>Moriah Diethorn</cp:lastModifiedBy>
  <cp:revision>50</cp:revision>
  <cp:lastPrinted>2023-07-06T14:01:23Z</cp:lastPrinted>
  <dcterms:created xsi:type="dcterms:W3CDTF">2021-04-26T11:08:43Z</dcterms:created>
  <dcterms:modified xsi:type="dcterms:W3CDTF">2023-08-08T14:13:55Z</dcterms:modified>
  <cp:category/>
</cp:coreProperties>
</file>