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svg" ContentType="image/svg+xml"/>
  <Default Extension="wdp" ContentType="image/vnd.ms-photo"/>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3.xml" ContentType="application/vnd.openxmlformats-officedocument.theme+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theme/themeOverride1.xml" ContentType="application/vnd.openxmlformats-officedocument.themeOverr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theme/themeOverride2.xml" ContentType="application/vnd.openxmlformats-officedocument.themeOverride+xml"/>
  <Override PartName="/ppt/notesSlides/notesSlide6.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7.xml" ContentType="application/vnd.openxmlformats-officedocument.presentationml.notesSlid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theme/themeOverride3.xml" ContentType="application/vnd.openxmlformats-officedocument.themeOverride+xml"/>
  <Override PartName="/ppt/notesSlides/notesSlide8.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69" r:id="rId1"/>
    <p:sldMasterId id="2147483795" r:id="rId2"/>
    <p:sldMasterId id="2147483810" r:id="rId3"/>
    <p:sldMasterId id="2147483822" r:id="rId4"/>
  </p:sldMasterIdLst>
  <p:notesMasterIdLst>
    <p:notesMasterId r:id="rId19"/>
  </p:notesMasterIdLst>
  <p:sldIdLst>
    <p:sldId id="2145705776" r:id="rId5"/>
    <p:sldId id="265" r:id="rId6"/>
    <p:sldId id="256" r:id="rId7"/>
    <p:sldId id="295" r:id="rId8"/>
    <p:sldId id="303" r:id="rId9"/>
    <p:sldId id="304" r:id="rId10"/>
    <p:sldId id="2145705793" r:id="rId11"/>
    <p:sldId id="2145705792" r:id="rId12"/>
    <p:sldId id="294" r:id="rId13"/>
    <p:sldId id="2145705794" r:id="rId14"/>
    <p:sldId id="2145705795" r:id="rId15"/>
    <p:sldId id="2145705796" r:id="rId16"/>
    <p:sldId id="2145705774" r:id="rId17"/>
    <p:sldId id="264" r:id="rId18"/>
  </p:sldIdLst>
  <p:sldSz cx="12192000" cy="6858000"/>
  <p:notesSz cx="7102475" cy="93884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C5A65102-597A-C4D6-4A5A-EC0FC2E22EFC}" name="Susan Diaz" initials="SD" userId="S::sdiaz@ushealthconnect.com::0160f941-b42d-4e94-b274-ad4158d91f49" providerId="AD"/>
  <p188:author id="{B8EE6C36-20C4-65E1-2DFE-451279FB28B0}" name="Vin Kalathiveetil" initials="VK" userId="S::vink@ushealthconnect.com::1aa2e0d2-9ff1-4f24-98ac-64b5f8166875" providerId="AD"/>
  <p188:author id="{05341193-EDEB-15BA-A04D-1C19DAE92384}" name="William Uptegraph" initials="WU" userId="S::wuptegraph@ushealthconnect.com::b7ecc398-b3fc-407a-aa03-a771d983fb2c" providerId="AD"/>
  <p188:author id="{6EB12EAF-BC4E-6B6B-0102-503011D8EEE7}" name="Emily Jebing" initials="EJ" userId="Emily Jebing" providerId="None"/>
  <p188:author id="{52C4C9BB-C807-8705-0B08-A3DF41A8D64B}" name="Moriah Diethorn" initials="MD" userId="Moriah Diethorn" providerId="None"/>
  <p188:author id="{587B9DF8-07B2-1036-2560-F7CDD8CC9D9E}" name="Prerna Poojary" initials="PP" userId="S::ppoojary@ushealthconnect.com::784d81cb-4d8e-4a43-8c2e-8d8d9a5cf0bd"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Writer" initials="W" lastIdx="56" clrIdx="0">
    <p:extLst>
      <p:ext uri="{19B8F6BF-5375-455C-9EA6-DF929625EA0E}">
        <p15:presenceInfo xmlns:p15="http://schemas.microsoft.com/office/powerpoint/2012/main" userId="Writer"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38EFF"/>
    <a:srgbClr val="99DCFF"/>
    <a:srgbClr val="44546A"/>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1832"/>
    <p:restoredTop sz="90340" autoAdjust="0"/>
  </p:normalViewPr>
  <p:slideViewPr>
    <p:cSldViewPr snapToGrid="0">
      <p:cViewPr varScale="1">
        <p:scale>
          <a:sx n="91" d="100"/>
          <a:sy n="91" d="100"/>
        </p:scale>
        <p:origin x="224" y="608"/>
      </p:cViewPr>
      <p:guideLst/>
    </p:cSldViewPr>
  </p:slideViewPr>
  <p:notesTextViewPr>
    <p:cViewPr>
      <p:scale>
        <a:sx n="1" d="1"/>
        <a:sy n="1" d="1"/>
      </p:scale>
      <p:origin x="0" y="0"/>
    </p:cViewPr>
  </p:notesTextViewPr>
  <p:sorterViewPr>
    <p:cViewPr varScale="1">
      <p:scale>
        <a:sx n="100" d="100"/>
        <a:sy n="100" d="100"/>
      </p:scale>
      <p:origin x="0" y="0"/>
    </p:cViewPr>
  </p:sorter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3" Type="http://schemas.openxmlformats.org/officeDocument/2006/relationships/slideMaster" Target="slideMasters/slideMaster3.xml"/><Relationship Id="rId21" Type="http://schemas.openxmlformats.org/officeDocument/2006/relationships/presProps" Target="pres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microsoft.com/office/2018/10/relationships/authors" Target="authors.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commentAuthors" Target="commentAuthors.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notesMaster" Target="notesMasters/notesMaster1.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viewProps" Target="viewProps.xml"/></Relationships>
</file>

<file path=ppt/charts/_rels/chart1.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package" Target="../embeddings/Microsoft_Excel_Worksheet.xlsx"/></Relationships>
</file>

<file path=ppt/charts/_rels/chart2.xml.rels><?xml version="1.0" encoding="UTF-8" standalone="yes"?>
<Relationships xmlns="http://schemas.openxmlformats.org/package/2006/relationships"><Relationship Id="rId3" Type="http://schemas.openxmlformats.org/officeDocument/2006/relationships/themeOverride" Target="../theme/themeOverride2.xml"/><Relationship Id="rId2" Type="http://schemas.microsoft.com/office/2011/relationships/chartColorStyle" Target="colors2.xml"/><Relationship Id="rId1" Type="http://schemas.microsoft.com/office/2011/relationships/chartStyle" Target="style2.xml"/><Relationship Id="rId4" Type="http://schemas.openxmlformats.org/officeDocument/2006/relationships/package" Target="../embeddings/Microsoft_Excel_Worksheet1.xlsx"/></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themeOverride" Target="../theme/themeOverride3.xml"/><Relationship Id="rId2" Type="http://schemas.microsoft.com/office/2011/relationships/chartColorStyle" Target="colors4.xml"/><Relationship Id="rId1" Type="http://schemas.microsoft.com/office/2011/relationships/chartStyle" Target="style4.xml"/><Relationship Id="rId4" Type="http://schemas.openxmlformats.org/officeDocument/2006/relationships/package" Target="../embeddings/Microsoft_Excel_Worksheet3.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pieChart>
        <c:varyColors val="1"/>
        <c:ser>
          <c:idx val="0"/>
          <c:order val="0"/>
          <c:tx>
            <c:strRef>
              <c:f>Sheet1!$B$1</c:f>
              <c:strCache>
                <c:ptCount val="1"/>
                <c:pt idx="0">
                  <c:v>Sales</c:v>
                </c:pt>
              </c:strCache>
            </c:strRef>
          </c:tx>
          <c:dPt>
            <c:idx val="0"/>
            <c:bubble3D val="0"/>
            <c:spPr>
              <a:solidFill>
                <a:srgbClr val="042F6D"/>
              </a:solidFill>
              <a:ln w="19050">
                <a:solidFill>
                  <a:schemeClr val="lt1"/>
                </a:solidFill>
              </a:ln>
              <a:effectLst/>
            </c:spPr>
            <c:extLst>
              <c:ext xmlns:c16="http://schemas.microsoft.com/office/drawing/2014/chart" uri="{C3380CC4-5D6E-409C-BE32-E72D297353CC}">
                <c16:uniqueId val="{00000001-E5D7-4C73-A724-E828E152AD18}"/>
              </c:ext>
            </c:extLst>
          </c:dPt>
          <c:dPt>
            <c:idx val="1"/>
            <c:bubble3D val="0"/>
            <c:spPr>
              <a:solidFill>
                <a:srgbClr val="005BAA"/>
              </a:solidFill>
              <a:ln w="19050">
                <a:solidFill>
                  <a:schemeClr val="lt1"/>
                </a:solidFill>
              </a:ln>
              <a:effectLst/>
            </c:spPr>
            <c:extLst>
              <c:ext xmlns:c16="http://schemas.microsoft.com/office/drawing/2014/chart" uri="{C3380CC4-5D6E-409C-BE32-E72D297353CC}">
                <c16:uniqueId val="{00000003-E5D7-4C73-A724-E828E152AD18}"/>
              </c:ext>
            </c:extLst>
          </c:dPt>
          <c:dPt>
            <c:idx val="2"/>
            <c:bubble3D val="0"/>
            <c:spPr>
              <a:solidFill>
                <a:srgbClr val="4472C4">
                  <a:lumMod val="40000"/>
                  <a:lumOff val="60000"/>
                </a:srgbClr>
              </a:solidFill>
              <a:ln w="19050">
                <a:solidFill>
                  <a:schemeClr val="lt1"/>
                </a:solidFill>
              </a:ln>
              <a:effectLst/>
            </c:spPr>
            <c:extLst>
              <c:ext xmlns:c16="http://schemas.microsoft.com/office/drawing/2014/chart" uri="{C3380CC4-5D6E-409C-BE32-E72D297353CC}">
                <c16:uniqueId val="{00000005-E5D7-4C73-A724-E828E152AD18}"/>
              </c:ext>
            </c:extLst>
          </c:dPt>
          <c:dPt>
            <c:idx val="3"/>
            <c:bubble3D val="0"/>
            <c:spPr>
              <a:solidFill>
                <a:srgbClr val="E4E1EF"/>
              </a:solidFill>
              <a:ln w="19050">
                <a:solidFill>
                  <a:schemeClr val="lt1"/>
                </a:solidFill>
              </a:ln>
              <a:effectLst/>
            </c:spPr>
            <c:extLst>
              <c:ext xmlns:c16="http://schemas.microsoft.com/office/drawing/2014/chart" uri="{C3380CC4-5D6E-409C-BE32-E72D297353CC}">
                <c16:uniqueId val="{00000007-E5D7-4C73-A724-E828E152AD18}"/>
              </c:ext>
            </c:extLst>
          </c:dPt>
          <c:cat>
            <c:strRef>
              <c:f>Sheet1!$A$2:$A$5</c:f>
              <c:strCache>
                <c:ptCount val="4"/>
                <c:pt idx="0">
                  <c:v>GI</c:v>
                </c:pt>
                <c:pt idx="1">
                  <c:v>ICH</c:v>
                </c:pt>
                <c:pt idx="2">
                  <c:v>Critical compartment/ noncompressible</c:v>
                </c:pt>
                <c:pt idx="3">
                  <c:v>Other </c:v>
                </c:pt>
              </c:strCache>
            </c:strRef>
          </c:cat>
          <c:val>
            <c:numRef>
              <c:f>Sheet1!$B$2:$B$5</c:f>
              <c:numCache>
                <c:formatCode>General</c:formatCode>
                <c:ptCount val="4"/>
                <c:pt idx="0">
                  <c:v>56.8</c:v>
                </c:pt>
                <c:pt idx="1">
                  <c:v>31.4</c:v>
                </c:pt>
                <c:pt idx="2">
                  <c:v>10</c:v>
                </c:pt>
                <c:pt idx="3">
                  <c:v>1.8</c:v>
                </c:pt>
              </c:numCache>
            </c:numRef>
          </c:val>
          <c:extLst>
            <c:ext xmlns:c16="http://schemas.microsoft.com/office/drawing/2014/chart" uri="{C3380CC4-5D6E-409C-BE32-E72D297353CC}">
              <c16:uniqueId val="{00000008-E5D7-4C73-A724-E828E152AD18}"/>
            </c:ext>
          </c:extLst>
        </c:ser>
        <c:dLbls>
          <c:showLegendKey val="0"/>
          <c:showVal val="0"/>
          <c:showCatName val="0"/>
          <c:showSerName val="0"/>
          <c:showPercent val="0"/>
          <c:showBubbleSize val="0"/>
          <c:showLeaderLines val="1"/>
        </c:dLbls>
        <c:firstSliceAng val="0"/>
      </c: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w="6350">
      <a:noFill/>
    </a:ln>
    <a:effectLst/>
  </c:spPr>
  <c:txPr>
    <a:bodyPr/>
    <a:lstStyle/>
    <a:p>
      <a:pPr>
        <a:defRPr/>
      </a:pPr>
      <a:endParaRPr lang="en-US"/>
    </a:p>
  </c:txPr>
  <c:externalData r:id="rId4">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pieChart>
        <c:varyColors val="1"/>
        <c:ser>
          <c:idx val="0"/>
          <c:order val="0"/>
          <c:tx>
            <c:strRef>
              <c:f>Sheet1!$B$1</c:f>
              <c:strCache>
                <c:ptCount val="1"/>
                <c:pt idx="0">
                  <c:v>Sales</c:v>
                </c:pt>
              </c:strCache>
            </c:strRef>
          </c:tx>
          <c:dPt>
            <c:idx val="0"/>
            <c:bubble3D val="0"/>
            <c:spPr>
              <a:solidFill>
                <a:srgbClr val="700000"/>
              </a:solidFill>
              <a:ln w="19050">
                <a:solidFill>
                  <a:schemeClr val="lt1"/>
                </a:solidFill>
              </a:ln>
              <a:effectLst/>
            </c:spPr>
            <c:extLst>
              <c:ext xmlns:c16="http://schemas.microsoft.com/office/drawing/2014/chart" uri="{C3380CC4-5D6E-409C-BE32-E72D297353CC}">
                <c16:uniqueId val="{00000001-A6B7-4575-A6F7-601ED2C56CD0}"/>
              </c:ext>
            </c:extLst>
          </c:dPt>
          <c:dPt>
            <c:idx val="1"/>
            <c:bubble3D val="0"/>
            <c:spPr>
              <a:solidFill>
                <a:srgbClr val="C00000"/>
              </a:solidFill>
              <a:ln w="19050">
                <a:solidFill>
                  <a:schemeClr val="lt1"/>
                </a:solidFill>
              </a:ln>
              <a:effectLst/>
            </c:spPr>
            <c:extLst>
              <c:ext xmlns:c16="http://schemas.microsoft.com/office/drawing/2014/chart" uri="{C3380CC4-5D6E-409C-BE32-E72D297353CC}">
                <c16:uniqueId val="{00000003-A6B7-4575-A6F7-601ED2C56CD0}"/>
              </c:ext>
            </c:extLst>
          </c:dPt>
          <c:dPt>
            <c:idx val="2"/>
            <c:bubble3D val="0"/>
            <c:spPr>
              <a:solidFill>
                <a:srgbClr val="F59EA3"/>
              </a:solidFill>
              <a:ln w="19050">
                <a:solidFill>
                  <a:schemeClr val="lt1"/>
                </a:solidFill>
              </a:ln>
              <a:effectLst/>
            </c:spPr>
            <c:extLst>
              <c:ext xmlns:c16="http://schemas.microsoft.com/office/drawing/2014/chart" uri="{C3380CC4-5D6E-409C-BE32-E72D297353CC}">
                <c16:uniqueId val="{00000005-A6B7-4575-A6F7-601ED2C56CD0}"/>
              </c:ext>
            </c:extLst>
          </c:dPt>
          <c:dPt>
            <c:idx val="3"/>
            <c:bubble3D val="0"/>
            <c:spPr>
              <a:solidFill>
                <a:srgbClr val="FBDDDE"/>
              </a:solidFill>
              <a:ln w="19050">
                <a:solidFill>
                  <a:schemeClr val="lt1"/>
                </a:solidFill>
              </a:ln>
              <a:effectLst/>
            </c:spPr>
            <c:extLst>
              <c:ext xmlns:c16="http://schemas.microsoft.com/office/drawing/2014/chart" uri="{C3380CC4-5D6E-409C-BE32-E72D297353CC}">
                <c16:uniqueId val="{00000007-A6B7-4575-A6F7-601ED2C56CD0}"/>
              </c:ext>
            </c:extLst>
          </c:dPt>
          <c:cat>
            <c:strRef>
              <c:f>Sheet1!$A$2:$A$5</c:f>
              <c:strCache>
                <c:ptCount val="4"/>
                <c:pt idx="0">
                  <c:v>GI</c:v>
                </c:pt>
                <c:pt idx="1">
                  <c:v>ICH</c:v>
                </c:pt>
                <c:pt idx="2">
                  <c:v>Critical compartment/ noncompressible</c:v>
                </c:pt>
                <c:pt idx="3">
                  <c:v>Other</c:v>
                </c:pt>
              </c:strCache>
            </c:strRef>
          </c:cat>
          <c:val>
            <c:numRef>
              <c:f>Sheet1!$B$2:$B$5</c:f>
              <c:numCache>
                <c:formatCode>General</c:formatCode>
                <c:ptCount val="4"/>
                <c:pt idx="0">
                  <c:v>59.9</c:v>
                </c:pt>
                <c:pt idx="1">
                  <c:v>29.1</c:v>
                </c:pt>
                <c:pt idx="2">
                  <c:v>9.1999999999999993</c:v>
                </c:pt>
                <c:pt idx="3">
                  <c:v>1.8</c:v>
                </c:pt>
              </c:numCache>
            </c:numRef>
          </c:val>
          <c:extLst>
            <c:ext xmlns:c16="http://schemas.microsoft.com/office/drawing/2014/chart" uri="{C3380CC4-5D6E-409C-BE32-E72D297353CC}">
              <c16:uniqueId val="{00000008-A6B7-4575-A6F7-601ED2C56CD0}"/>
            </c:ext>
          </c:extLst>
        </c:ser>
        <c:dLbls>
          <c:showLegendKey val="0"/>
          <c:showVal val="0"/>
          <c:showCatName val="0"/>
          <c:showSerName val="0"/>
          <c:showPercent val="0"/>
          <c:showBubbleSize val="0"/>
          <c:showLeaderLines val="1"/>
        </c:dLbls>
        <c:firstSliceAng val="0"/>
      </c: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4">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3257634641163419"/>
          <c:y val="2.2517295220008067E-2"/>
          <c:w val="0.68873981953972496"/>
          <c:h val="0.88653364652281652"/>
        </c:manualLayout>
      </c:layout>
      <c:barChart>
        <c:barDir val="col"/>
        <c:grouping val="stacked"/>
        <c:varyColors val="0"/>
        <c:ser>
          <c:idx val="0"/>
          <c:order val="0"/>
          <c:tx>
            <c:strRef>
              <c:f>Sheet1!$B$1</c:f>
              <c:strCache>
                <c:ptCount val="1"/>
                <c:pt idx="0">
                  <c:v>0-1</c:v>
                </c:pt>
              </c:strCache>
            </c:strRef>
          </c:tx>
          <c:spPr>
            <a:solidFill>
              <a:schemeClr val="tx2"/>
            </a:solidFill>
            <a:ln>
              <a:noFill/>
            </a:ln>
            <a:effectLst/>
          </c:spPr>
          <c:invertIfNegative val="0"/>
          <c:dPt>
            <c:idx val="0"/>
            <c:invertIfNegative val="0"/>
            <c:bubble3D val="0"/>
            <c:spPr>
              <a:solidFill>
                <a:srgbClr val="042F6D"/>
              </a:solidFill>
              <a:ln>
                <a:noFill/>
              </a:ln>
              <a:effectLst/>
            </c:spPr>
            <c:extLst>
              <c:ext xmlns:c16="http://schemas.microsoft.com/office/drawing/2014/chart" uri="{C3380CC4-5D6E-409C-BE32-E72D297353CC}">
                <c16:uniqueId val="{00000001-4F51-4F77-93A4-13F3BD19930C}"/>
              </c:ext>
            </c:extLst>
          </c:dPt>
          <c:dPt>
            <c:idx val="1"/>
            <c:invertIfNegative val="0"/>
            <c:bubble3D val="0"/>
            <c:spPr>
              <a:solidFill>
                <a:srgbClr val="700000"/>
              </a:solidFill>
              <a:ln>
                <a:noFill/>
              </a:ln>
              <a:effectLst/>
            </c:spPr>
            <c:extLst>
              <c:ext xmlns:c16="http://schemas.microsoft.com/office/drawing/2014/chart" uri="{C3380CC4-5D6E-409C-BE32-E72D297353CC}">
                <c16:uniqueId val="{00000003-4F51-4F77-93A4-13F3BD19930C}"/>
              </c:ext>
            </c:extLst>
          </c:dPt>
          <c:cat>
            <c:strRef>
              <c:f>Sheet1!$A$2:$A$3</c:f>
              <c:strCache>
                <c:ptCount val="2"/>
                <c:pt idx="0">
                  <c:v>Andexanet alfa</c:v>
                </c:pt>
                <c:pt idx="1">
                  <c:v>4F-PCC</c:v>
                </c:pt>
              </c:strCache>
            </c:strRef>
          </c:cat>
          <c:val>
            <c:numRef>
              <c:f>Sheet1!$B$2:$B$3</c:f>
              <c:numCache>
                <c:formatCode>General</c:formatCode>
                <c:ptCount val="2"/>
                <c:pt idx="0">
                  <c:v>42.2</c:v>
                </c:pt>
                <c:pt idx="1">
                  <c:v>38.299999999999997</c:v>
                </c:pt>
              </c:numCache>
            </c:numRef>
          </c:val>
          <c:extLst>
            <c:ext xmlns:c16="http://schemas.microsoft.com/office/drawing/2014/chart" uri="{C3380CC4-5D6E-409C-BE32-E72D297353CC}">
              <c16:uniqueId val="{00000004-4F51-4F77-93A4-13F3BD19930C}"/>
            </c:ext>
          </c:extLst>
        </c:ser>
        <c:ser>
          <c:idx val="1"/>
          <c:order val="1"/>
          <c:tx>
            <c:strRef>
              <c:f>Sheet1!$C$1</c:f>
              <c:strCache>
                <c:ptCount val="1"/>
                <c:pt idx="0">
                  <c:v>&gt;2</c:v>
                </c:pt>
              </c:strCache>
            </c:strRef>
          </c:tx>
          <c:spPr>
            <a:solidFill>
              <a:srgbClr val="1161AD"/>
            </a:solidFill>
            <a:ln>
              <a:noFill/>
            </a:ln>
            <a:effectLst/>
          </c:spPr>
          <c:invertIfNegative val="0"/>
          <c:dPt>
            <c:idx val="0"/>
            <c:invertIfNegative val="0"/>
            <c:bubble3D val="0"/>
            <c:spPr>
              <a:solidFill>
                <a:srgbClr val="1161AD"/>
              </a:solidFill>
              <a:ln>
                <a:noFill/>
              </a:ln>
              <a:effectLst/>
            </c:spPr>
            <c:extLst>
              <c:ext xmlns:c16="http://schemas.microsoft.com/office/drawing/2014/chart" uri="{C3380CC4-5D6E-409C-BE32-E72D297353CC}">
                <c16:uniqueId val="{00000006-4F51-4F77-93A4-13F3BD19930C}"/>
              </c:ext>
            </c:extLst>
          </c:dPt>
          <c:dPt>
            <c:idx val="1"/>
            <c:invertIfNegative val="0"/>
            <c:bubble3D val="0"/>
            <c:spPr>
              <a:solidFill>
                <a:srgbClr val="C00000"/>
              </a:solidFill>
              <a:ln>
                <a:noFill/>
              </a:ln>
              <a:effectLst/>
            </c:spPr>
            <c:extLst>
              <c:ext xmlns:c16="http://schemas.microsoft.com/office/drawing/2014/chart" uri="{C3380CC4-5D6E-409C-BE32-E72D297353CC}">
                <c16:uniqueId val="{00000008-4F51-4F77-93A4-13F3BD19930C}"/>
              </c:ext>
            </c:extLst>
          </c:dPt>
          <c:cat>
            <c:strRef>
              <c:f>Sheet1!$A$2:$A$3</c:f>
              <c:strCache>
                <c:ptCount val="2"/>
                <c:pt idx="0">
                  <c:v>Andexanet alfa</c:v>
                </c:pt>
                <c:pt idx="1">
                  <c:v>4F-PCC</c:v>
                </c:pt>
              </c:strCache>
            </c:strRef>
          </c:cat>
          <c:val>
            <c:numRef>
              <c:f>Sheet1!$C$2:$C$3</c:f>
              <c:numCache>
                <c:formatCode>General</c:formatCode>
                <c:ptCount val="2"/>
                <c:pt idx="0">
                  <c:v>57.8</c:v>
                </c:pt>
                <c:pt idx="1">
                  <c:v>61.7</c:v>
                </c:pt>
              </c:numCache>
            </c:numRef>
          </c:val>
          <c:extLst>
            <c:ext xmlns:c16="http://schemas.microsoft.com/office/drawing/2014/chart" uri="{C3380CC4-5D6E-409C-BE32-E72D297353CC}">
              <c16:uniqueId val="{00000009-4F51-4F77-93A4-13F3BD19930C}"/>
            </c:ext>
          </c:extLst>
        </c:ser>
        <c:dLbls>
          <c:showLegendKey val="0"/>
          <c:showVal val="0"/>
          <c:showCatName val="0"/>
          <c:showSerName val="0"/>
          <c:showPercent val="0"/>
          <c:showBubbleSize val="0"/>
        </c:dLbls>
        <c:gapWidth val="25"/>
        <c:overlap val="100"/>
        <c:axId val="1233651119"/>
        <c:axId val="1289718415"/>
      </c:barChart>
      <c:catAx>
        <c:axId val="1233651119"/>
        <c:scaling>
          <c:orientation val="minMax"/>
        </c:scaling>
        <c:delete val="0"/>
        <c:axPos val="b"/>
        <c:numFmt formatCode="General" sourceLinked="1"/>
        <c:majorTickMark val="none"/>
        <c:minorTickMark val="none"/>
        <c:tickLblPos val="none"/>
        <c:spPr>
          <a:noFill/>
          <a:ln w="9525" cap="flat" cmpd="sng" algn="ctr">
            <a:solidFill>
              <a:schemeClr val="tx1"/>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289718415"/>
        <c:crosses val="autoZero"/>
        <c:auto val="1"/>
        <c:lblAlgn val="ctr"/>
        <c:lblOffset val="100"/>
        <c:noMultiLvlLbl val="0"/>
      </c:catAx>
      <c:valAx>
        <c:axId val="1289718415"/>
        <c:scaling>
          <c:orientation val="minMax"/>
          <c:max val="100"/>
        </c:scaling>
        <c:delete val="0"/>
        <c:axPos val="l"/>
        <c:title>
          <c:tx>
            <c:rich>
              <a:bodyPr rot="-5400000" spcFirstLastPara="1" vertOverflow="ellipsis" vert="horz" wrap="square" anchor="ctr" anchorCtr="1"/>
              <a:lstStyle/>
              <a:p>
                <a:pPr>
                  <a:defRPr sz="1800" b="0" i="0" u="none" strike="noStrike" kern="1200" baseline="0">
                    <a:solidFill>
                      <a:srgbClr val="0D204A"/>
                    </a:solidFill>
                    <a:latin typeface="+mn-lt"/>
                    <a:ea typeface="+mn-ea"/>
                    <a:cs typeface="+mn-cs"/>
                  </a:defRPr>
                </a:pPr>
                <a:r>
                  <a:rPr lang="en-US" sz="1800" b="1" dirty="0">
                    <a:solidFill>
                      <a:srgbClr val="0D204A"/>
                    </a:solidFill>
                  </a:rPr>
                  <a:t>Patients, %</a:t>
                </a:r>
              </a:p>
            </c:rich>
          </c:tx>
          <c:layout>
            <c:manualLayout>
              <c:xMode val="edge"/>
              <c:yMode val="edge"/>
              <c:x val="5.3831302614003013E-2"/>
              <c:y val="0.30982211851080654"/>
            </c:manualLayout>
          </c:layout>
          <c:overlay val="0"/>
          <c:spPr>
            <a:noFill/>
            <a:ln>
              <a:noFill/>
            </a:ln>
            <a:effectLst/>
          </c:spPr>
          <c:txPr>
            <a:bodyPr rot="-5400000" spcFirstLastPara="1" vertOverflow="ellipsis" vert="horz" wrap="square" anchor="ctr" anchorCtr="1"/>
            <a:lstStyle/>
            <a:p>
              <a:pPr>
                <a:defRPr sz="1800" b="0" i="0" u="none" strike="noStrike" kern="1200" baseline="0">
                  <a:solidFill>
                    <a:srgbClr val="0D204A"/>
                  </a:solidFill>
                  <a:latin typeface="+mn-lt"/>
                  <a:ea typeface="+mn-ea"/>
                  <a:cs typeface="+mn-cs"/>
                </a:defRPr>
              </a:pPr>
              <a:endParaRPr lang="en-US"/>
            </a:p>
          </c:txPr>
        </c:title>
        <c:numFmt formatCode="General" sourceLinked="1"/>
        <c:majorTickMark val="none"/>
        <c:minorTickMark val="none"/>
        <c:tickLblPos val="nextTo"/>
        <c:spPr>
          <a:noFill/>
          <a:ln>
            <a:solidFill>
              <a:schemeClr val="tx1"/>
            </a:solidFill>
          </a:ln>
          <a:effectLst/>
        </c:spPr>
        <c:txPr>
          <a:bodyPr rot="-60000000" spcFirstLastPara="1" vertOverflow="ellipsis" vert="horz" wrap="square" anchor="ctr" anchorCtr="1"/>
          <a:lstStyle/>
          <a:p>
            <a:pPr>
              <a:defRPr sz="1800" b="1" i="0" u="none" strike="noStrike" kern="1200" baseline="0">
                <a:solidFill>
                  <a:srgbClr val="0D204A"/>
                </a:solidFill>
                <a:latin typeface="+mn-lt"/>
                <a:ea typeface="+mn-ea"/>
                <a:cs typeface="+mn-cs"/>
              </a:defRPr>
            </a:pPr>
            <a:endParaRPr lang="en-US"/>
          </a:p>
        </c:txPr>
        <c:crossAx val="1233651119"/>
        <c:crosses val="autoZero"/>
        <c:crossBetween val="between"/>
        <c:majorUnit val="20"/>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900"/>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8.5440990134853831E-2"/>
          <c:y val="5.7570850083110331E-2"/>
          <c:w val="0.88294981446284737"/>
          <c:h val="0.76601273768965061"/>
        </c:manualLayout>
      </c:layout>
      <c:barChart>
        <c:barDir val="col"/>
        <c:grouping val="clustered"/>
        <c:varyColors val="0"/>
        <c:ser>
          <c:idx val="0"/>
          <c:order val="0"/>
          <c:tx>
            <c:strRef>
              <c:f>Sheet1!$B$1</c:f>
              <c:strCache>
                <c:ptCount val="1"/>
                <c:pt idx="0">
                  <c:v>Series 1</c:v>
                </c:pt>
              </c:strCache>
            </c:strRef>
          </c:tx>
          <c:spPr>
            <a:solidFill>
              <a:srgbClr val="005BAA"/>
            </a:solidFill>
            <a:ln>
              <a:noFill/>
            </a:ln>
            <a:effectLst/>
          </c:spPr>
          <c:invertIfNegative val="0"/>
          <c:dPt>
            <c:idx val="0"/>
            <c:invertIfNegative val="0"/>
            <c:bubble3D val="0"/>
            <c:spPr>
              <a:solidFill>
                <a:srgbClr val="005BAA"/>
              </a:solidFill>
              <a:ln>
                <a:noFill/>
              </a:ln>
              <a:effectLst/>
            </c:spPr>
            <c:extLst>
              <c:ext xmlns:c16="http://schemas.microsoft.com/office/drawing/2014/chart" uri="{C3380CC4-5D6E-409C-BE32-E72D297353CC}">
                <c16:uniqueId val="{00000001-FB3E-4EAC-8668-B58508785764}"/>
              </c:ext>
            </c:extLst>
          </c:dPt>
          <c:dPt>
            <c:idx val="1"/>
            <c:invertIfNegative val="0"/>
            <c:bubble3D val="0"/>
            <c:spPr>
              <a:solidFill>
                <a:srgbClr val="C00000"/>
              </a:solidFill>
              <a:ln>
                <a:noFill/>
              </a:ln>
              <a:effectLst/>
            </c:spPr>
            <c:extLst>
              <c:ext xmlns:c16="http://schemas.microsoft.com/office/drawing/2014/chart" uri="{C3380CC4-5D6E-409C-BE32-E72D297353CC}">
                <c16:uniqueId val="{00000003-FB3E-4EAC-8668-B58508785764}"/>
              </c:ext>
            </c:extLst>
          </c:dPt>
          <c:cat>
            <c:strRef>
              <c:f>Sheet1!$A$2:$A$3</c:f>
              <c:strCache>
                <c:ptCount val="2"/>
                <c:pt idx="0">
                  <c:v>Andexanet alfa</c:v>
                </c:pt>
                <c:pt idx="1">
                  <c:v>4F-PCC</c:v>
                </c:pt>
              </c:strCache>
            </c:strRef>
          </c:cat>
          <c:val>
            <c:numRef>
              <c:f>Sheet1!$B$2:$B$3</c:f>
              <c:numCache>
                <c:formatCode>General</c:formatCode>
                <c:ptCount val="2"/>
                <c:pt idx="0">
                  <c:v>2.5</c:v>
                </c:pt>
                <c:pt idx="1">
                  <c:v>4.3</c:v>
                </c:pt>
              </c:numCache>
            </c:numRef>
          </c:val>
          <c:extLst>
            <c:ext xmlns:c16="http://schemas.microsoft.com/office/drawing/2014/chart" uri="{C3380CC4-5D6E-409C-BE32-E72D297353CC}">
              <c16:uniqueId val="{00000004-FB3E-4EAC-8668-B58508785764}"/>
            </c:ext>
          </c:extLst>
        </c:ser>
        <c:dLbls>
          <c:showLegendKey val="0"/>
          <c:showVal val="0"/>
          <c:showCatName val="0"/>
          <c:showSerName val="0"/>
          <c:showPercent val="0"/>
          <c:showBubbleSize val="0"/>
        </c:dLbls>
        <c:gapWidth val="84"/>
        <c:overlap val="-13"/>
        <c:axId val="214536783"/>
        <c:axId val="287917503"/>
      </c:barChart>
      <c:catAx>
        <c:axId val="214536783"/>
        <c:scaling>
          <c:orientation val="minMax"/>
        </c:scaling>
        <c:delete val="0"/>
        <c:axPos val="b"/>
        <c:numFmt formatCode="General" sourceLinked="1"/>
        <c:majorTickMark val="none"/>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sz="1800" b="1" i="0" u="none" strike="noStrike" kern="1200" baseline="0">
                <a:solidFill>
                  <a:srgbClr val="0D204A"/>
                </a:solidFill>
                <a:latin typeface="+mn-lt"/>
                <a:ea typeface="+mn-ea"/>
                <a:cs typeface="+mn-cs"/>
              </a:defRPr>
            </a:pPr>
            <a:endParaRPr lang="en-US"/>
          </a:p>
        </c:txPr>
        <c:crossAx val="287917503"/>
        <c:crosses val="autoZero"/>
        <c:auto val="1"/>
        <c:lblAlgn val="ctr"/>
        <c:lblOffset val="30"/>
        <c:noMultiLvlLbl val="0"/>
      </c:catAx>
      <c:valAx>
        <c:axId val="287917503"/>
        <c:scaling>
          <c:orientation val="minMax"/>
          <c:max val="10"/>
          <c:min val="0"/>
        </c:scaling>
        <c:delete val="0"/>
        <c:axPos val="l"/>
        <c:numFmt formatCode="General" sourceLinked="1"/>
        <c:majorTickMark val="none"/>
        <c:minorTickMark val="none"/>
        <c:tickLblPos val="nextTo"/>
        <c:spPr>
          <a:noFill/>
          <a:ln>
            <a:solidFill>
              <a:schemeClr val="tx1"/>
            </a:solidFill>
          </a:ln>
          <a:effectLst/>
        </c:spPr>
        <c:txPr>
          <a:bodyPr rot="-60000000" spcFirstLastPara="1" vertOverflow="ellipsis" vert="horz" wrap="square" anchor="ctr" anchorCtr="1"/>
          <a:lstStyle/>
          <a:p>
            <a:pPr>
              <a:defRPr sz="1800" b="1" i="0" u="none" strike="noStrike" kern="1200" baseline="0">
                <a:solidFill>
                  <a:srgbClr val="0D204A"/>
                </a:solidFill>
                <a:latin typeface="+mn-lt"/>
                <a:ea typeface="+mn-ea"/>
                <a:cs typeface="+mn-cs"/>
              </a:defRPr>
            </a:pPr>
            <a:endParaRPr lang="en-US"/>
          </a:p>
        </c:txPr>
        <c:crossAx val="214536783"/>
        <c:crosses val="autoZero"/>
        <c:crossBetween val="between"/>
        <c:majorUnit val="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4">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7739" cy="471054"/>
          </a:xfrm>
          <a:prstGeom prst="rect">
            <a:avLst/>
          </a:prstGeom>
        </p:spPr>
        <p:txBody>
          <a:bodyPr vert="horz" lIns="94229" tIns="47114" rIns="94229" bIns="47114" rtlCol="0"/>
          <a:lstStyle>
            <a:lvl1pPr algn="l">
              <a:defRPr sz="1200"/>
            </a:lvl1pPr>
          </a:lstStyle>
          <a:p>
            <a:endParaRPr lang="en-GB"/>
          </a:p>
        </p:txBody>
      </p:sp>
      <p:sp>
        <p:nvSpPr>
          <p:cNvPr id="3" name="Date Placeholder 2"/>
          <p:cNvSpPr>
            <a:spLocks noGrp="1"/>
          </p:cNvSpPr>
          <p:nvPr>
            <p:ph type="dt" idx="1"/>
          </p:nvPr>
        </p:nvSpPr>
        <p:spPr>
          <a:xfrm>
            <a:off x="4023092" y="0"/>
            <a:ext cx="3077739" cy="471054"/>
          </a:xfrm>
          <a:prstGeom prst="rect">
            <a:avLst/>
          </a:prstGeom>
        </p:spPr>
        <p:txBody>
          <a:bodyPr vert="horz" lIns="94229" tIns="47114" rIns="94229" bIns="47114" rtlCol="0"/>
          <a:lstStyle>
            <a:lvl1pPr algn="r">
              <a:defRPr sz="1200"/>
            </a:lvl1pPr>
          </a:lstStyle>
          <a:p>
            <a:fld id="{61C46760-D51A-4DF7-AE20-23FBFA0CF786}" type="datetimeFigureOut">
              <a:rPr lang="en-GB" smtClean="0"/>
              <a:t>08/08/2023</a:t>
            </a:fld>
            <a:endParaRPr lang="en-GB"/>
          </a:p>
        </p:txBody>
      </p:sp>
      <p:sp>
        <p:nvSpPr>
          <p:cNvPr id="4" name="Slide Image Placeholder 3"/>
          <p:cNvSpPr>
            <a:spLocks noGrp="1" noRot="1" noChangeAspect="1"/>
          </p:cNvSpPr>
          <p:nvPr>
            <p:ph type="sldImg" idx="2"/>
          </p:nvPr>
        </p:nvSpPr>
        <p:spPr>
          <a:xfrm>
            <a:off x="735013" y="1173163"/>
            <a:ext cx="5632450" cy="3168650"/>
          </a:xfrm>
          <a:prstGeom prst="rect">
            <a:avLst/>
          </a:prstGeom>
          <a:noFill/>
          <a:ln w="12700">
            <a:solidFill>
              <a:prstClr val="black"/>
            </a:solidFill>
          </a:ln>
        </p:spPr>
        <p:txBody>
          <a:bodyPr vert="horz" lIns="94229" tIns="47114" rIns="94229" bIns="47114" rtlCol="0" anchor="ctr"/>
          <a:lstStyle/>
          <a:p>
            <a:endParaRPr lang="en-GB"/>
          </a:p>
        </p:txBody>
      </p:sp>
      <p:sp>
        <p:nvSpPr>
          <p:cNvPr id="5" name="Notes Placeholder 4"/>
          <p:cNvSpPr>
            <a:spLocks noGrp="1"/>
          </p:cNvSpPr>
          <p:nvPr>
            <p:ph type="body" sz="quarter" idx="3"/>
          </p:nvPr>
        </p:nvSpPr>
        <p:spPr>
          <a:xfrm>
            <a:off x="710248" y="4518204"/>
            <a:ext cx="5681980" cy="3696712"/>
          </a:xfrm>
          <a:prstGeom prst="rect">
            <a:avLst/>
          </a:prstGeom>
        </p:spPr>
        <p:txBody>
          <a:bodyPr vert="horz" lIns="94229" tIns="47114" rIns="94229" bIns="47114"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917422"/>
            <a:ext cx="3077739" cy="471053"/>
          </a:xfrm>
          <a:prstGeom prst="rect">
            <a:avLst/>
          </a:prstGeom>
        </p:spPr>
        <p:txBody>
          <a:bodyPr vert="horz" lIns="94229" tIns="47114" rIns="94229" bIns="47114" rtlCol="0" anchor="b"/>
          <a:lstStyle>
            <a:lvl1pPr algn="l">
              <a:defRPr sz="1200"/>
            </a:lvl1pPr>
          </a:lstStyle>
          <a:p>
            <a:endParaRPr lang="en-GB"/>
          </a:p>
        </p:txBody>
      </p:sp>
      <p:sp>
        <p:nvSpPr>
          <p:cNvPr id="7" name="Slide Number Placeholder 6"/>
          <p:cNvSpPr>
            <a:spLocks noGrp="1"/>
          </p:cNvSpPr>
          <p:nvPr>
            <p:ph type="sldNum" sz="quarter" idx="5"/>
          </p:nvPr>
        </p:nvSpPr>
        <p:spPr>
          <a:xfrm>
            <a:off x="4023092" y="8917422"/>
            <a:ext cx="3077739" cy="471053"/>
          </a:xfrm>
          <a:prstGeom prst="rect">
            <a:avLst/>
          </a:prstGeom>
        </p:spPr>
        <p:txBody>
          <a:bodyPr vert="horz" lIns="94229" tIns="47114" rIns="94229" bIns="47114" rtlCol="0" anchor="b"/>
          <a:lstStyle>
            <a:lvl1pPr algn="r">
              <a:defRPr sz="1200"/>
            </a:lvl1pPr>
          </a:lstStyle>
          <a:p>
            <a:fld id="{AD6B664F-67DD-4A8C-97DA-554B6EF1996B}" type="slidenum">
              <a:rPr lang="en-GB" smtClean="0"/>
              <a:t>‹#›</a:t>
            </a:fld>
            <a:endParaRPr lang="en-GB"/>
          </a:p>
        </p:txBody>
      </p:sp>
    </p:spTree>
    <p:extLst>
      <p:ext uri="{BB962C8B-B14F-4D97-AF65-F5344CB8AC3E}">
        <p14:creationId xmlns:p14="http://schemas.microsoft.com/office/powerpoint/2010/main" val="92946785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9A65F76-0011-CA4E-92EC-80CC7B898B9D}"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8515414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D6B664F-67DD-4A8C-97DA-554B6EF1996B}" type="slidenum">
              <a:rPr lang="en-GB" smtClean="0"/>
              <a:t>4</a:t>
            </a:fld>
            <a:endParaRPr lang="en-GB"/>
          </a:p>
        </p:txBody>
      </p:sp>
    </p:spTree>
    <p:extLst>
      <p:ext uri="{BB962C8B-B14F-4D97-AF65-F5344CB8AC3E}">
        <p14:creationId xmlns:p14="http://schemas.microsoft.com/office/powerpoint/2010/main" val="361838835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E5F884EC-5A10-4ED6-998F-F5088E30AEF4}" type="slidenum">
              <a:rPr lang="en-US" smtClean="0"/>
              <a:t>5</a:t>
            </a:fld>
            <a:endParaRPr lang="en-US"/>
          </a:p>
        </p:txBody>
      </p:sp>
    </p:spTree>
    <p:extLst>
      <p:ext uri="{BB962C8B-B14F-4D97-AF65-F5344CB8AC3E}">
        <p14:creationId xmlns:p14="http://schemas.microsoft.com/office/powerpoint/2010/main" val="316783360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D6B664F-67DD-4A8C-97DA-554B6EF1996B}" type="slidenum">
              <a:rPr lang="en-GB" smtClean="0"/>
              <a:t>8</a:t>
            </a:fld>
            <a:endParaRPr lang="en-GB"/>
          </a:p>
        </p:txBody>
      </p:sp>
    </p:spTree>
    <p:extLst>
      <p:ext uri="{BB962C8B-B14F-4D97-AF65-F5344CB8AC3E}">
        <p14:creationId xmlns:p14="http://schemas.microsoft.com/office/powerpoint/2010/main" val="132016193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5F884EC-5A10-4ED6-998F-F5088E30AEF4}" type="slidenum">
              <a:rPr lang="en-US" smtClean="0"/>
              <a:t>9</a:t>
            </a:fld>
            <a:endParaRPr lang="en-US"/>
          </a:p>
        </p:txBody>
      </p:sp>
    </p:spTree>
    <p:extLst>
      <p:ext uri="{BB962C8B-B14F-4D97-AF65-F5344CB8AC3E}">
        <p14:creationId xmlns:p14="http://schemas.microsoft.com/office/powerpoint/2010/main" val="25208531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A7D5E2C-8F83-9F4A-9495-A2615E6C853F}" type="slidenum">
              <a:rPr lang="en-US" smtClean="0"/>
              <a:t>10</a:t>
            </a:fld>
            <a:endParaRPr lang="en-US"/>
          </a:p>
        </p:txBody>
      </p:sp>
    </p:spTree>
    <p:extLst>
      <p:ext uri="{BB962C8B-B14F-4D97-AF65-F5344CB8AC3E}">
        <p14:creationId xmlns:p14="http://schemas.microsoft.com/office/powerpoint/2010/main" val="188769398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D6B664F-67DD-4A8C-97DA-554B6EF1996B}" type="slidenum">
              <a:rPr lang="en-GB" smtClean="0"/>
              <a:t>11</a:t>
            </a:fld>
            <a:endParaRPr lang="en-GB"/>
          </a:p>
        </p:txBody>
      </p:sp>
    </p:spTree>
    <p:extLst>
      <p:ext uri="{BB962C8B-B14F-4D97-AF65-F5344CB8AC3E}">
        <p14:creationId xmlns:p14="http://schemas.microsoft.com/office/powerpoint/2010/main" val="327647954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9A65F76-0011-CA4E-92EC-80CC7B898B9D}"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5947706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Title Slide">
    <p:spTree>
      <p:nvGrpSpPr>
        <p:cNvPr id="1" name=""/>
        <p:cNvGrpSpPr/>
        <p:nvPr/>
      </p:nvGrpSpPr>
      <p:grpSpPr>
        <a:xfrm>
          <a:off x="0" y="0"/>
          <a:ext cx="0" cy="0"/>
          <a:chOff x="0" y="0"/>
          <a:chExt cx="0" cy="0"/>
        </a:xfrm>
      </p:grpSpPr>
      <p:sp>
        <p:nvSpPr>
          <p:cNvPr id="14" name="Title 1">
            <a:extLst>
              <a:ext uri="{FF2B5EF4-FFF2-40B4-BE49-F238E27FC236}">
                <a16:creationId xmlns:a16="http://schemas.microsoft.com/office/drawing/2014/main" id="{E5AE574C-C01D-4451-B818-78560B1180FA}"/>
              </a:ext>
            </a:extLst>
          </p:cNvPr>
          <p:cNvSpPr>
            <a:spLocks noGrp="1"/>
          </p:cNvSpPr>
          <p:nvPr>
            <p:ph type="title"/>
          </p:nvPr>
        </p:nvSpPr>
        <p:spPr>
          <a:xfrm>
            <a:off x="609601" y="1709738"/>
            <a:ext cx="10515600" cy="2852737"/>
          </a:xfrm>
        </p:spPr>
        <p:txBody>
          <a:bodyPr anchor="ctr">
            <a:normAutofit/>
          </a:bodyPr>
          <a:lstStyle>
            <a:lvl1pPr>
              <a:defRPr sz="4800"/>
            </a:lvl1pPr>
          </a:lstStyle>
          <a:p>
            <a:r>
              <a:rPr lang="en-US"/>
              <a:t>Click to edit Master title style</a:t>
            </a:r>
          </a:p>
        </p:txBody>
      </p:sp>
      <p:sp>
        <p:nvSpPr>
          <p:cNvPr id="15" name="Text Placeholder 2">
            <a:extLst>
              <a:ext uri="{FF2B5EF4-FFF2-40B4-BE49-F238E27FC236}">
                <a16:creationId xmlns:a16="http://schemas.microsoft.com/office/drawing/2014/main" id="{1ECCB66C-05CB-49D9-B7E7-0C427D6D7F53}"/>
              </a:ext>
            </a:extLst>
          </p:cNvPr>
          <p:cNvSpPr>
            <a:spLocks noGrp="1"/>
          </p:cNvSpPr>
          <p:nvPr>
            <p:ph type="body" idx="1"/>
          </p:nvPr>
        </p:nvSpPr>
        <p:spPr>
          <a:xfrm>
            <a:off x="609601" y="4589463"/>
            <a:ext cx="10515600" cy="1500187"/>
          </a:xfrm>
          <a:prstGeom prst="rect">
            <a:avLst/>
          </a:prstGeom>
        </p:spPr>
        <p:txBody>
          <a:bodyPr>
            <a:normAutofit/>
          </a:bodyPr>
          <a:lstStyle>
            <a:lvl1pPr marL="0" indent="0">
              <a:buNone/>
              <a:defRPr sz="18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18" name="Footer Placeholder 4">
            <a:extLst>
              <a:ext uri="{FF2B5EF4-FFF2-40B4-BE49-F238E27FC236}">
                <a16:creationId xmlns:a16="http://schemas.microsoft.com/office/drawing/2014/main" id="{5CD80B2F-AB86-4AC5-ADB1-2230734739B0}"/>
              </a:ext>
            </a:extLst>
          </p:cNvPr>
          <p:cNvSpPr>
            <a:spLocks noGrp="1"/>
          </p:cNvSpPr>
          <p:nvPr>
            <p:ph type="ftr" sz="quarter" idx="3"/>
          </p:nvPr>
        </p:nvSpPr>
        <p:spPr>
          <a:xfrm>
            <a:off x="609600" y="6356350"/>
            <a:ext cx="10515599" cy="442131"/>
          </a:xfrm>
          <a:prstGeom prst="rect">
            <a:avLst/>
          </a:prstGeom>
        </p:spPr>
        <p:txBody>
          <a:bodyPr vert="horz" lIns="91440" tIns="45720" rIns="91440" bIns="45720" rtlCol="0" anchor="b"/>
          <a:lstStyle>
            <a:lvl1pPr algn="l">
              <a:defRPr sz="1200">
                <a:solidFill>
                  <a:schemeClr val="tx1">
                    <a:tint val="75000"/>
                  </a:schemeClr>
                </a:solidFill>
              </a:defRPr>
            </a:lvl1pPr>
          </a:lstStyle>
          <a:p>
            <a:endParaRPr lang="en-US"/>
          </a:p>
        </p:txBody>
      </p:sp>
      <p:pic>
        <p:nvPicPr>
          <p:cNvPr id="10" name="Picture 9">
            <a:extLst>
              <a:ext uri="{FF2B5EF4-FFF2-40B4-BE49-F238E27FC236}">
                <a16:creationId xmlns:a16="http://schemas.microsoft.com/office/drawing/2014/main" id="{A2CBCC96-7F53-47A8-819C-06BF1F5BC029}"/>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0" y="-4068"/>
            <a:ext cx="12192000" cy="975360"/>
          </a:xfrm>
          <a:prstGeom prst="rect">
            <a:avLst/>
          </a:prstGeom>
        </p:spPr>
      </p:pic>
      <p:pic>
        <p:nvPicPr>
          <p:cNvPr id="7" name="Picture 6">
            <a:extLst>
              <a:ext uri="{FF2B5EF4-FFF2-40B4-BE49-F238E27FC236}">
                <a16:creationId xmlns:a16="http://schemas.microsoft.com/office/drawing/2014/main" id="{0F9A7412-C164-4F10-8EE9-1912867E6331}"/>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a:stretch/>
        </p:blipFill>
        <p:spPr>
          <a:xfrm>
            <a:off x="609600" y="93853"/>
            <a:ext cx="1537746" cy="787653"/>
          </a:xfrm>
          <a:prstGeom prst="rect">
            <a:avLst/>
          </a:prstGeom>
        </p:spPr>
      </p:pic>
    </p:spTree>
    <p:extLst>
      <p:ext uri="{BB962C8B-B14F-4D97-AF65-F5344CB8AC3E}">
        <p14:creationId xmlns:p14="http://schemas.microsoft.com/office/powerpoint/2010/main" val="93563827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0426E8-50A6-47D6-B45F-134145E070B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F65C1316-9B30-4E35-91A7-4F8799CAE8FC}"/>
              </a:ext>
            </a:extLst>
          </p:cNvPr>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68B594DE-1DED-4824-B3AF-6D8B99419FD8}"/>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10" name="Footer Placeholder 4">
            <a:extLst>
              <a:ext uri="{FF2B5EF4-FFF2-40B4-BE49-F238E27FC236}">
                <a16:creationId xmlns:a16="http://schemas.microsoft.com/office/drawing/2014/main" id="{67258FC2-34FC-49D0-A161-40DD5BA51713}"/>
              </a:ext>
            </a:extLst>
          </p:cNvPr>
          <p:cNvSpPr>
            <a:spLocks noGrp="1"/>
          </p:cNvSpPr>
          <p:nvPr>
            <p:ph type="ftr" sz="quarter" idx="3"/>
          </p:nvPr>
        </p:nvSpPr>
        <p:spPr>
          <a:xfrm>
            <a:off x="609601" y="6356350"/>
            <a:ext cx="9020174" cy="442131"/>
          </a:xfrm>
          <a:prstGeom prst="rect">
            <a:avLst/>
          </a:prstGeom>
        </p:spPr>
        <p:txBody>
          <a:bodyPr vert="horz" lIns="91440" tIns="45720" rIns="91440" bIns="45720" rtlCol="0" anchor="b"/>
          <a:lstStyle>
            <a:lvl1pPr algn="l">
              <a:defRPr sz="1200">
                <a:solidFill>
                  <a:schemeClr val="tx1">
                    <a:tint val="75000"/>
                  </a:schemeClr>
                </a:solidFill>
              </a:defRPr>
            </a:lvl1pPr>
          </a:lstStyle>
          <a:p>
            <a:endParaRPr lang="en-US"/>
          </a:p>
        </p:txBody>
      </p:sp>
    </p:spTree>
    <p:extLst>
      <p:ext uri="{BB962C8B-B14F-4D97-AF65-F5344CB8AC3E}">
        <p14:creationId xmlns:p14="http://schemas.microsoft.com/office/powerpoint/2010/main" val="309144354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1_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900E2D-A488-4CA5-B001-14767B8D02A8}"/>
              </a:ext>
            </a:extLst>
          </p:cNvPr>
          <p:cNvSpPr>
            <a:spLocks noGrp="1"/>
          </p:cNvSpPr>
          <p:nvPr>
            <p:ph type="title"/>
          </p:nvPr>
        </p:nvSpPr>
        <p:spPr>
          <a:xfrm>
            <a:off x="382588" y="457199"/>
            <a:ext cx="4272539" cy="4015047"/>
          </a:xfrm>
        </p:spPr>
        <p:txBody>
          <a:bodyPr anchor="ctr"/>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34DFDA90-9E3C-451C-9A65-E0C0C3E6FB0A}"/>
              </a:ext>
            </a:extLst>
          </p:cNvPr>
          <p:cNvSpPr>
            <a:spLocks noGrp="1"/>
          </p:cNvSpPr>
          <p:nvPr>
            <p:ph type="pic" idx="1"/>
          </p:nvPr>
        </p:nvSpPr>
        <p:spPr>
          <a:xfrm>
            <a:off x="5183188" y="606829"/>
            <a:ext cx="6172200" cy="5254221"/>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10" name="Footer Placeholder 4">
            <a:extLst>
              <a:ext uri="{FF2B5EF4-FFF2-40B4-BE49-F238E27FC236}">
                <a16:creationId xmlns:a16="http://schemas.microsoft.com/office/drawing/2014/main" id="{9FB64453-E8A2-48FD-8B67-B9DC2A133255}"/>
              </a:ext>
            </a:extLst>
          </p:cNvPr>
          <p:cNvSpPr>
            <a:spLocks noGrp="1"/>
          </p:cNvSpPr>
          <p:nvPr>
            <p:ph type="ftr" sz="quarter" idx="3"/>
          </p:nvPr>
        </p:nvSpPr>
        <p:spPr>
          <a:xfrm>
            <a:off x="609601" y="6356350"/>
            <a:ext cx="9020174" cy="442131"/>
          </a:xfrm>
          <a:prstGeom prst="rect">
            <a:avLst/>
          </a:prstGeom>
        </p:spPr>
        <p:txBody>
          <a:bodyPr vert="horz" lIns="91440" tIns="45720" rIns="91440" bIns="45720" rtlCol="0" anchor="b"/>
          <a:lstStyle>
            <a:lvl1pPr algn="l">
              <a:defRPr sz="1200">
                <a:solidFill>
                  <a:schemeClr val="tx1">
                    <a:tint val="75000"/>
                  </a:schemeClr>
                </a:solidFill>
              </a:defRPr>
            </a:lvl1pPr>
          </a:lstStyle>
          <a:p>
            <a:endParaRPr lang="en-US"/>
          </a:p>
        </p:txBody>
      </p:sp>
    </p:spTree>
    <p:extLst>
      <p:ext uri="{BB962C8B-B14F-4D97-AF65-F5344CB8AC3E}">
        <p14:creationId xmlns:p14="http://schemas.microsoft.com/office/powerpoint/2010/main" val="187147328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900E2D-A488-4CA5-B001-14767B8D02A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34DFDA90-9E3C-451C-9A65-E0C0C3E6FB0A}"/>
              </a:ext>
            </a:extLst>
          </p:cNvPr>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8E26C3D8-9015-40F4-B59B-697F1260941D}"/>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10" name="Footer Placeholder 4">
            <a:extLst>
              <a:ext uri="{FF2B5EF4-FFF2-40B4-BE49-F238E27FC236}">
                <a16:creationId xmlns:a16="http://schemas.microsoft.com/office/drawing/2014/main" id="{9FB64453-E8A2-48FD-8B67-B9DC2A133255}"/>
              </a:ext>
            </a:extLst>
          </p:cNvPr>
          <p:cNvSpPr>
            <a:spLocks noGrp="1"/>
          </p:cNvSpPr>
          <p:nvPr>
            <p:ph type="ftr" sz="quarter" idx="3"/>
          </p:nvPr>
        </p:nvSpPr>
        <p:spPr>
          <a:xfrm>
            <a:off x="609601" y="6356350"/>
            <a:ext cx="9020174" cy="442131"/>
          </a:xfrm>
          <a:prstGeom prst="rect">
            <a:avLst/>
          </a:prstGeom>
        </p:spPr>
        <p:txBody>
          <a:bodyPr vert="horz" lIns="91440" tIns="45720" rIns="91440" bIns="45720" rtlCol="0" anchor="b"/>
          <a:lstStyle>
            <a:lvl1pPr algn="l">
              <a:defRPr sz="1200">
                <a:solidFill>
                  <a:schemeClr val="tx1">
                    <a:tint val="75000"/>
                  </a:schemeClr>
                </a:solidFill>
              </a:defRPr>
            </a:lvl1pPr>
          </a:lstStyle>
          <a:p>
            <a:endParaRPr lang="en-US"/>
          </a:p>
        </p:txBody>
      </p:sp>
    </p:spTree>
    <p:extLst>
      <p:ext uri="{BB962C8B-B14F-4D97-AF65-F5344CB8AC3E}">
        <p14:creationId xmlns:p14="http://schemas.microsoft.com/office/powerpoint/2010/main" val="422293394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Title Slide">
    <p:spTree>
      <p:nvGrpSpPr>
        <p:cNvPr id="1" name=""/>
        <p:cNvGrpSpPr/>
        <p:nvPr/>
      </p:nvGrpSpPr>
      <p:grpSpPr>
        <a:xfrm>
          <a:off x="0" y="0"/>
          <a:ext cx="0" cy="0"/>
          <a:chOff x="0" y="0"/>
          <a:chExt cx="0" cy="0"/>
        </a:xfrm>
      </p:grpSpPr>
      <p:sp>
        <p:nvSpPr>
          <p:cNvPr id="14" name="Title 1">
            <a:extLst>
              <a:ext uri="{FF2B5EF4-FFF2-40B4-BE49-F238E27FC236}">
                <a16:creationId xmlns:a16="http://schemas.microsoft.com/office/drawing/2014/main" id="{E5AE574C-C01D-4451-B818-78560B1180FA}"/>
              </a:ext>
            </a:extLst>
          </p:cNvPr>
          <p:cNvSpPr>
            <a:spLocks noGrp="1"/>
          </p:cNvSpPr>
          <p:nvPr>
            <p:ph type="title"/>
          </p:nvPr>
        </p:nvSpPr>
        <p:spPr>
          <a:xfrm>
            <a:off x="609601" y="1709738"/>
            <a:ext cx="10515600" cy="2852737"/>
          </a:xfrm>
        </p:spPr>
        <p:txBody>
          <a:bodyPr anchor="ctr">
            <a:normAutofit/>
          </a:bodyPr>
          <a:lstStyle>
            <a:lvl1pPr>
              <a:defRPr sz="4800"/>
            </a:lvl1pPr>
          </a:lstStyle>
          <a:p>
            <a:r>
              <a:rPr lang="en-US"/>
              <a:t>Click to edit Master title style</a:t>
            </a:r>
          </a:p>
        </p:txBody>
      </p:sp>
      <p:sp>
        <p:nvSpPr>
          <p:cNvPr id="15" name="Text Placeholder 2">
            <a:extLst>
              <a:ext uri="{FF2B5EF4-FFF2-40B4-BE49-F238E27FC236}">
                <a16:creationId xmlns:a16="http://schemas.microsoft.com/office/drawing/2014/main" id="{1ECCB66C-05CB-49D9-B7E7-0C427D6D7F53}"/>
              </a:ext>
            </a:extLst>
          </p:cNvPr>
          <p:cNvSpPr>
            <a:spLocks noGrp="1"/>
          </p:cNvSpPr>
          <p:nvPr>
            <p:ph type="body" idx="1"/>
          </p:nvPr>
        </p:nvSpPr>
        <p:spPr>
          <a:xfrm>
            <a:off x="609601" y="4589463"/>
            <a:ext cx="10515600" cy="1500187"/>
          </a:xfrm>
          <a:prstGeom prst="rect">
            <a:avLst/>
          </a:prstGeom>
        </p:spPr>
        <p:txBody>
          <a:bodyPr>
            <a:normAutofit/>
          </a:bodyPr>
          <a:lstStyle>
            <a:lvl1pPr marL="0" indent="0">
              <a:buNone/>
              <a:defRPr sz="18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18" name="Footer Placeholder 4">
            <a:extLst>
              <a:ext uri="{FF2B5EF4-FFF2-40B4-BE49-F238E27FC236}">
                <a16:creationId xmlns:a16="http://schemas.microsoft.com/office/drawing/2014/main" id="{5CD80B2F-AB86-4AC5-ADB1-2230734739B0}"/>
              </a:ext>
            </a:extLst>
          </p:cNvPr>
          <p:cNvSpPr>
            <a:spLocks noGrp="1"/>
          </p:cNvSpPr>
          <p:nvPr>
            <p:ph type="ftr" sz="quarter" idx="3"/>
          </p:nvPr>
        </p:nvSpPr>
        <p:spPr>
          <a:xfrm>
            <a:off x="609600" y="6356350"/>
            <a:ext cx="10515599" cy="442131"/>
          </a:xfrm>
          <a:prstGeom prst="rect">
            <a:avLst/>
          </a:prstGeom>
        </p:spPr>
        <p:txBody>
          <a:bodyPr vert="horz" lIns="91440" tIns="45720" rIns="91440" bIns="45720" rtlCol="0" anchor="b"/>
          <a:lstStyle>
            <a:lvl1pPr algn="l">
              <a:defRPr sz="1200">
                <a:solidFill>
                  <a:schemeClr val="tx1">
                    <a:tint val="75000"/>
                  </a:schemeClr>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srgbClr val="000000">
                  <a:tint val="75000"/>
                </a:srgbClr>
              </a:solidFill>
              <a:effectLst/>
              <a:uLnTx/>
              <a:uFillTx/>
              <a:latin typeface="Arial" panose="020B0604020202020204"/>
              <a:ea typeface="+mn-ea"/>
              <a:cs typeface="+mn-cs"/>
            </a:endParaRPr>
          </a:p>
        </p:txBody>
      </p:sp>
      <p:pic>
        <p:nvPicPr>
          <p:cNvPr id="10" name="Picture 9">
            <a:extLst>
              <a:ext uri="{FF2B5EF4-FFF2-40B4-BE49-F238E27FC236}">
                <a16:creationId xmlns:a16="http://schemas.microsoft.com/office/drawing/2014/main" id="{A2CBCC96-7F53-47A8-819C-06BF1F5BC029}"/>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0" y="-4068"/>
            <a:ext cx="12192000" cy="975360"/>
          </a:xfrm>
          <a:prstGeom prst="rect">
            <a:avLst/>
          </a:prstGeom>
        </p:spPr>
      </p:pic>
      <p:pic>
        <p:nvPicPr>
          <p:cNvPr id="7" name="Picture 6">
            <a:extLst>
              <a:ext uri="{FF2B5EF4-FFF2-40B4-BE49-F238E27FC236}">
                <a16:creationId xmlns:a16="http://schemas.microsoft.com/office/drawing/2014/main" id="{0F9A7412-C164-4F10-8EE9-1912867E6331}"/>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a:stretch/>
        </p:blipFill>
        <p:spPr>
          <a:xfrm>
            <a:off x="609600" y="93853"/>
            <a:ext cx="1537746" cy="787653"/>
          </a:xfrm>
          <a:prstGeom prst="rect">
            <a:avLst/>
          </a:prstGeom>
        </p:spPr>
      </p:pic>
    </p:spTree>
    <p:extLst>
      <p:ext uri="{BB962C8B-B14F-4D97-AF65-F5344CB8AC3E}">
        <p14:creationId xmlns:p14="http://schemas.microsoft.com/office/powerpoint/2010/main" val="148670192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Episode Title">
    <p:spTree>
      <p:nvGrpSpPr>
        <p:cNvPr id="1" name=""/>
        <p:cNvGrpSpPr/>
        <p:nvPr/>
      </p:nvGrpSpPr>
      <p:grpSpPr>
        <a:xfrm>
          <a:off x="0" y="0"/>
          <a:ext cx="0" cy="0"/>
          <a:chOff x="0" y="0"/>
          <a:chExt cx="0" cy="0"/>
        </a:xfrm>
      </p:grpSpPr>
      <p:sp>
        <p:nvSpPr>
          <p:cNvPr id="14" name="Title 1">
            <a:extLst>
              <a:ext uri="{FF2B5EF4-FFF2-40B4-BE49-F238E27FC236}">
                <a16:creationId xmlns:a16="http://schemas.microsoft.com/office/drawing/2014/main" id="{E5AE574C-C01D-4451-B818-78560B1180FA}"/>
              </a:ext>
            </a:extLst>
          </p:cNvPr>
          <p:cNvSpPr>
            <a:spLocks noGrp="1"/>
          </p:cNvSpPr>
          <p:nvPr>
            <p:ph type="title"/>
          </p:nvPr>
        </p:nvSpPr>
        <p:spPr>
          <a:xfrm>
            <a:off x="609601" y="1709738"/>
            <a:ext cx="10515600" cy="2852737"/>
          </a:xfrm>
        </p:spPr>
        <p:txBody>
          <a:bodyPr anchor="b">
            <a:normAutofit/>
          </a:bodyPr>
          <a:lstStyle>
            <a:lvl1pPr algn="r">
              <a:defRPr sz="3600"/>
            </a:lvl1pPr>
          </a:lstStyle>
          <a:p>
            <a:r>
              <a:rPr lang="en-US"/>
              <a:t>Click to edit Master title style</a:t>
            </a:r>
          </a:p>
        </p:txBody>
      </p:sp>
      <p:sp>
        <p:nvSpPr>
          <p:cNvPr id="15" name="Text Placeholder 2">
            <a:extLst>
              <a:ext uri="{FF2B5EF4-FFF2-40B4-BE49-F238E27FC236}">
                <a16:creationId xmlns:a16="http://schemas.microsoft.com/office/drawing/2014/main" id="{1ECCB66C-05CB-49D9-B7E7-0C427D6D7F53}"/>
              </a:ext>
            </a:extLst>
          </p:cNvPr>
          <p:cNvSpPr>
            <a:spLocks noGrp="1"/>
          </p:cNvSpPr>
          <p:nvPr>
            <p:ph type="body" idx="1"/>
          </p:nvPr>
        </p:nvSpPr>
        <p:spPr>
          <a:xfrm>
            <a:off x="609601" y="4589463"/>
            <a:ext cx="10515600" cy="1500187"/>
          </a:xfrm>
          <a:prstGeom prst="rect">
            <a:avLst/>
          </a:prstGeom>
        </p:spPr>
        <p:txBody>
          <a:bodyPr>
            <a:normAutofit/>
          </a:bodyPr>
          <a:lstStyle>
            <a:lvl1pPr marL="0" indent="0" algn="r">
              <a:buNone/>
              <a:defRPr sz="16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18" name="Footer Placeholder 4">
            <a:extLst>
              <a:ext uri="{FF2B5EF4-FFF2-40B4-BE49-F238E27FC236}">
                <a16:creationId xmlns:a16="http://schemas.microsoft.com/office/drawing/2014/main" id="{5CD80B2F-AB86-4AC5-ADB1-2230734739B0}"/>
              </a:ext>
            </a:extLst>
          </p:cNvPr>
          <p:cNvSpPr>
            <a:spLocks noGrp="1"/>
          </p:cNvSpPr>
          <p:nvPr>
            <p:ph type="ftr" sz="quarter" idx="3"/>
          </p:nvPr>
        </p:nvSpPr>
        <p:spPr>
          <a:xfrm>
            <a:off x="609600" y="6356350"/>
            <a:ext cx="10515599" cy="442131"/>
          </a:xfrm>
          <a:prstGeom prst="rect">
            <a:avLst/>
          </a:prstGeom>
        </p:spPr>
        <p:txBody>
          <a:bodyPr vert="horz" lIns="91440" tIns="45720" rIns="91440" bIns="45720" rtlCol="0" anchor="b"/>
          <a:lstStyle>
            <a:lvl1pPr algn="l">
              <a:defRPr sz="1200">
                <a:solidFill>
                  <a:schemeClr val="tx1">
                    <a:tint val="75000"/>
                  </a:schemeClr>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srgbClr val="000000">
                  <a:tint val="75000"/>
                </a:srgbClr>
              </a:solidFill>
              <a:effectLst/>
              <a:uLnTx/>
              <a:uFillTx/>
              <a:latin typeface="Arial" panose="020B0604020202020204"/>
              <a:ea typeface="+mn-ea"/>
              <a:cs typeface="+mn-cs"/>
            </a:endParaRPr>
          </a:p>
        </p:txBody>
      </p:sp>
      <p:pic>
        <p:nvPicPr>
          <p:cNvPr id="11" name="Picture 10">
            <a:extLst>
              <a:ext uri="{FF2B5EF4-FFF2-40B4-BE49-F238E27FC236}">
                <a16:creationId xmlns:a16="http://schemas.microsoft.com/office/drawing/2014/main" id="{0BD96686-8BEC-434E-9388-D8B9024F75EA}"/>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0" y="-4068"/>
            <a:ext cx="12192000" cy="975360"/>
          </a:xfrm>
          <a:prstGeom prst="rect">
            <a:avLst/>
          </a:prstGeom>
        </p:spPr>
      </p:pic>
      <p:pic>
        <p:nvPicPr>
          <p:cNvPr id="7" name="Picture 6">
            <a:extLst>
              <a:ext uri="{FF2B5EF4-FFF2-40B4-BE49-F238E27FC236}">
                <a16:creationId xmlns:a16="http://schemas.microsoft.com/office/drawing/2014/main" id="{C040F6D3-12E8-4F11-AA7D-44DC8905C051}"/>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a:stretch/>
        </p:blipFill>
        <p:spPr>
          <a:xfrm>
            <a:off x="609600" y="93853"/>
            <a:ext cx="1537746" cy="787653"/>
          </a:xfrm>
          <a:prstGeom prst="rect">
            <a:avLst/>
          </a:prstGeom>
        </p:spPr>
      </p:pic>
    </p:spTree>
    <p:extLst>
      <p:ext uri="{BB962C8B-B14F-4D97-AF65-F5344CB8AC3E}">
        <p14:creationId xmlns:p14="http://schemas.microsoft.com/office/powerpoint/2010/main" val="286812451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Diagram Layout">
    <p:bg>
      <p:bgPr>
        <a:gradFill flip="none" rotWithShape="1">
          <a:gsLst>
            <a:gs pos="0">
              <a:schemeClr val="bg2"/>
            </a:gs>
            <a:gs pos="100000">
              <a:srgbClr val="EBEBEB"/>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2" name="Footer Placeholder 4">
            <a:extLst>
              <a:ext uri="{FF2B5EF4-FFF2-40B4-BE49-F238E27FC236}">
                <a16:creationId xmlns:a16="http://schemas.microsoft.com/office/drawing/2014/main" id="{88FA194F-9E80-4991-A301-2D14D459B8B6}"/>
              </a:ext>
            </a:extLst>
          </p:cNvPr>
          <p:cNvSpPr>
            <a:spLocks noGrp="1"/>
          </p:cNvSpPr>
          <p:nvPr>
            <p:ph type="ftr" sz="quarter" idx="3"/>
          </p:nvPr>
        </p:nvSpPr>
        <p:spPr>
          <a:xfrm>
            <a:off x="609600" y="6356350"/>
            <a:ext cx="10515599" cy="442131"/>
          </a:xfrm>
          <a:prstGeom prst="rect">
            <a:avLst/>
          </a:prstGeom>
        </p:spPr>
        <p:txBody>
          <a:bodyPr vert="horz" lIns="91440" tIns="45720" rIns="91440" bIns="45720" rtlCol="0" anchor="b"/>
          <a:lstStyle>
            <a:lvl1pPr algn="l">
              <a:defRPr sz="1200">
                <a:solidFill>
                  <a:schemeClr val="tx1">
                    <a:tint val="75000"/>
                  </a:schemeClr>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srgbClr val="000000">
                  <a:tint val="75000"/>
                </a:srgbClr>
              </a:solidFill>
              <a:effectLst/>
              <a:uLnTx/>
              <a:uFillTx/>
              <a:latin typeface="Arial" panose="020B0604020202020204"/>
              <a:ea typeface="+mn-ea"/>
              <a:cs typeface="+mn-cs"/>
            </a:endParaRPr>
          </a:p>
        </p:txBody>
      </p:sp>
    </p:spTree>
    <p:extLst>
      <p:ext uri="{BB962C8B-B14F-4D97-AF65-F5344CB8AC3E}">
        <p14:creationId xmlns:p14="http://schemas.microsoft.com/office/powerpoint/2010/main" val="125256637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Titled Diagram Layout">
    <p:bg>
      <p:bgPr>
        <a:gradFill flip="none" rotWithShape="1">
          <a:gsLst>
            <a:gs pos="0">
              <a:schemeClr val="bg2"/>
            </a:gs>
            <a:gs pos="100000">
              <a:srgbClr val="EBEBEB"/>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174E47-6B81-4DA6-BC35-65E2DCA474B0}"/>
              </a:ext>
            </a:extLst>
          </p:cNvPr>
          <p:cNvSpPr>
            <a:spLocks noGrp="1"/>
          </p:cNvSpPr>
          <p:nvPr>
            <p:ph type="title"/>
          </p:nvPr>
        </p:nvSpPr>
        <p:spPr/>
        <p:txBody>
          <a:bodyPr/>
          <a:lstStyle/>
          <a:p>
            <a:r>
              <a:rPr lang="en-US"/>
              <a:t>Click to edit Master title style</a:t>
            </a:r>
          </a:p>
        </p:txBody>
      </p:sp>
      <p:sp>
        <p:nvSpPr>
          <p:cNvPr id="3" name="Footer Placeholder 4">
            <a:extLst>
              <a:ext uri="{FF2B5EF4-FFF2-40B4-BE49-F238E27FC236}">
                <a16:creationId xmlns:a16="http://schemas.microsoft.com/office/drawing/2014/main" id="{2F70BFC7-62AB-4097-AE5E-3ACB64158A60}"/>
              </a:ext>
            </a:extLst>
          </p:cNvPr>
          <p:cNvSpPr>
            <a:spLocks noGrp="1"/>
          </p:cNvSpPr>
          <p:nvPr>
            <p:ph type="ftr" sz="quarter" idx="3"/>
          </p:nvPr>
        </p:nvSpPr>
        <p:spPr>
          <a:xfrm>
            <a:off x="609600" y="6356350"/>
            <a:ext cx="10515599" cy="442131"/>
          </a:xfrm>
          <a:prstGeom prst="rect">
            <a:avLst/>
          </a:prstGeom>
        </p:spPr>
        <p:txBody>
          <a:bodyPr vert="horz" lIns="91440" tIns="45720" rIns="91440" bIns="45720" rtlCol="0" anchor="b"/>
          <a:lstStyle>
            <a:lvl1pPr algn="l">
              <a:defRPr sz="1200">
                <a:solidFill>
                  <a:schemeClr val="tx1">
                    <a:tint val="75000"/>
                  </a:schemeClr>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srgbClr val="000000">
                  <a:tint val="75000"/>
                </a:srgbClr>
              </a:solidFill>
              <a:effectLst/>
              <a:uLnTx/>
              <a:uFillTx/>
              <a:latin typeface="Arial" panose="020B0604020202020204"/>
              <a:ea typeface="+mn-ea"/>
              <a:cs typeface="+mn-cs"/>
            </a:endParaRPr>
          </a:p>
        </p:txBody>
      </p:sp>
    </p:spTree>
    <p:extLst>
      <p:ext uri="{BB962C8B-B14F-4D97-AF65-F5344CB8AC3E}">
        <p14:creationId xmlns:p14="http://schemas.microsoft.com/office/powerpoint/2010/main" val="385984235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Title and Content">
    <p:bg>
      <p:bgPr>
        <a:solidFill>
          <a:srgbClr val="FFFFFF"/>
        </a:solidFill>
        <a:effectLst/>
      </p:bgPr>
    </p:bg>
    <p:spTree>
      <p:nvGrpSpPr>
        <p:cNvPr id="1" name=""/>
        <p:cNvGrpSpPr/>
        <p:nvPr/>
      </p:nvGrpSpPr>
      <p:grpSpPr>
        <a:xfrm>
          <a:off x="0" y="0"/>
          <a:ext cx="0" cy="0"/>
          <a:chOff x="0" y="0"/>
          <a:chExt cx="0" cy="0"/>
        </a:xfrm>
      </p:grpSpPr>
      <p:sp>
        <p:nvSpPr>
          <p:cNvPr id="9" name="Footer Placeholder 4">
            <a:extLst>
              <a:ext uri="{FF2B5EF4-FFF2-40B4-BE49-F238E27FC236}">
                <a16:creationId xmlns:a16="http://schemas.microsoft.com/office/drawing/2014/main" id="{F68C6A00-68E4-474E-9AA8-0891DD87D051}"/>
              </a:ext>
            </a:extLst>
          </p:cNvPr>
          <p:cNvSpPr>
            <a:spLocks noGrp="1"/>
          </p:cNvSpPr>
          <p:nvPr>
            <p:ph type="ftr" sz="quarter" idx="3"/>
          </p:nvPr>
        </p:nvSpPr>
        <p:spPr>
          <a:xfrm>
            <a:off x="609600" y="6356350"/>
            <a:ext cx="10744199" cy="442131"/>
          </a:xfrm>
          <a:prstGeom prst="rect">
            <a:avLst/>
          </a:prstGeom>
        </p:spPr>
        <p:txBody>
          <a:bodyPr vert="horz" lIns="91440" tIns="45720" rIns="91440" bIns="45720" rtlCol="0" anchor="b"/>
          <a:lstStyle>
            <a:lvl1pPr algn="l">
              <a:defRPr sz="1200">
                <a:solidFill>
                  <a:schemeClr val="tx1">
                    <a:tint val="75000"/>
                  </a:schemeClr>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srgbClr val="000000">
                  <a:tint val="75000"/>
                </a:srgbClr>
              </a:solidFill>
              <a:effectLst/>
              <a:uLnTx/>
              <a:uFillTx/>
              <a:latin typeface="Arial" panose="020B0604020202020204"/>
              <a:ea typeface="+mn-ea"/>
              <a:cs typeface="+mn-cs"/>
            </a:endParaRPr>
          </a:p>
        </p:txBody>
      </p:sp>
      <p:sp>
        <p:nvSpPr>
          <p:cNvPr id="6" name="Title Placeholder 1">
            <a:extLst>
              <a:ext uri="{FF2B5EF4-FFF2-40B4-BE49-F238E27FC236}">
                <a16:creationId xmlns:a16="http://schemas.microsoft.com/office/drawing/2014/main" id="{C3A58A5E-CE8B-4381-B491-4E79B68F618B}"/>
              </a:ext>
            </a:extLst>
          </p:cNvPr>
          <p:cNvSpPr>
            <a:spLocks noGrp="1"/>
          </p:cNvSpPr>
          <p:nvPr>
            <p:ph type="title"/>
          </p:nvPr>
        </p:nvSpPr>
        <p:spPr>
          <a:xfrm>
            <a:off x="609600" y="199505"/>
            <a:ext cx="10744200" cy="1185577"/>
          </a:xfrm>
          <a:prstGeom prst="rect">
            <a:avLst/>
          </a:prstGeom>
        </p:spPr>
        <p:txBody>
          <a:bodyPr vert="horz" lIns="91440" tIns="45720" rIns="91440" bIns="45720" rtlCol="0" anchor="ctr" anchorCtr="0">
            <a:normAutofit/>
          </a:bodyPr>
          <a:lstStyle/>
          <a:p>
            <a:r>
              <a:rPr lang="en-US"/>
              <a:t>Click to edit Master title style</a:t>
            </a:r>
          </a:p>
        </p:txBody>
      </p:sp>
      <p:sp>
        <p:nvSpPr>
          <p:cNvPr id="7" name="Text Placeholder 2">
            <a:extLst>
              <a:ext uri="{FF2B5EF4-FFF2-40B4-BE49-F238E27FC236}">
                <a16:creationId xmlns:a16="http://schemas.microsoft.com/office/drawing/2014/main" id="{B8793117-580E-4BE7-82EC-6BE8CEEDED56}"/>
              </a:ext>
            </a:extLst>
          </p:cNvPr>
          <p:cNvSpPr>
            <a:spLocks noGrp="1"/>
          </p:cNvSpPr>
          <p:nvPr>
            <p:ph idx="1"/>
          </p:nvPr>
        </p:nvSpPr>
        <p:spPr>
          <a:xfrm>
            <a:off x="609600" y="1477906"/>
            <a:ext cx="10744200" cy="4722477"/>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02109902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CF8544-5F66-42F5-A339-E46C7881EF7F}"/>
              </a:ext>
            </a:extLst>
          </p:cNvPr>
          <p:cNvSpPr>
            <a:spLocks noGrp="1"/>
          </p:cNvSpPr>
          <p:nvPr>
            <p:ph type="title"/>
          </p:nvPr>
        </p:nvSpPr>
        <p:spPr/>
        <p:txBody>
          <a:bodyPr>
            <a:normAutofit/>
          </a:bodyPr>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0E98E0E9-1525-4AB4-A8AF-8BF10D89D4E7}"/>
              </a:ext>
            </a:extLst>
          </p:cNvPr>
          <p:cNvSpPr>
            <a:spLocks noGrp="1"/>
          </p:cNvSpPr>
          <p:nvPr>
            <p:ph sz="half" idx="1"/>
          </p:nvPr>
        </p:nvSpPr>
        <p:spPr>
          <a:xfrm>
            <a:off x="609600" y="1496291"/>
            <a:ext cx="5181600" cy="4680672"/>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CFA8448F-6F16-4184-A898-7F06CF6766C6}"/>
              </a:ext>
            </a:extLst>
          </p:cNvPr>
          <p:cNvSpPr>
            <a:spLocks noGrp="1"/>
          </p:cNvSpPr>
          <p:nvPr>
            <p:ph sz="half" idx="2"/>
          </p:nvPr>
        </p:nvSpPr>
        <p:spPr>
          <a:xfrm>
            <a:off x="5943600" y="1496291"/>
            <a:ext cx="5181600" cy="4680672"/>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Footer Placeholder 4">
            <a:extLst>
              <a:ext uri="{FF2B5EF4-FFF2-40B4-BE49-F238E27FC236}">
                <a16:creationId xmlns:a16="http://schemas.microsoft.com/office/drawing/2014/main" id="{DE44C219-F83B-4E76-BAE0-A183B8940696}"/>
              </a:ext>
            </a:extLst>
          </p:cNvPr>
          <p:cNvSpPr>
            <a:spLocks noGrp="1"/>
          </p:cNvSpPr>
          <p:nvPr>
            <p:ph type="ftr" sz="quarter" idx="3"/>
          </p:nvPr>
        </p:nvSpPr>
        <p:spPr>
          <a:xfrm>
            <a:off x="609600" y="6356350"/>
            <a:ext cx="10515599" cy="442131"/>
          </a:xfrm>
          <a:prstGeom prst="rect">
            <a:avLst/>
          </a:prstGeom>
        </p:spPr>
        <p:txBody>
          <a:bodyPr vert="horz" lIns="91440" tIns="45720" rIns="91440" bIns="45720" rtlCol="0" anchor="b"/>
          <a:lstStyle>
            <a:lvl1pPr algn="l">
              <a:defRPr sz="1200">
                <a:solidFill>
                  <a:schemeClr val="tx1">
                    <a:tint val="75000"/>
                  </a:schemeClr>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srgbClr val="000000">
                  <a:tint val="75000"/>
                </a:srgbClr>
              </a:solidFill>
              <a:effectLst/>
              <a:uLnTx/>
              <a:uFillTx/>
              <a:latin typeface="Arial" panose="020B0604020202020204"/>
              <a:ea typeface="+mn-ea"/>
              <a:cs typeface="+mn-cs"/>
            </a:endParaRPr>
          </a:p>
        </p:txBody>
      </p:sp>
    </p:spTree>
    <p:extLst>
      <p:ext uri="{BB962C8B-B14F-4D97-AF65-F5344CB8AC3E}">
        <p14:creationId xmlns:p14="http://schemas.microsoft.com/office/powerpoint/2010/main" val="20754402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7322D2BB-B893-45AC-B4B9-21CF5F89EABD}"/>
              </a:ext>
            </a:extLst>
          </p:cNvPr>
          <p:cNvSpPr>
            <a:spLocks noGrp="1"/>
          </p:cNvSpPr>
          <p:nvPr>
            <p:ph type="body" idx="1"/>
          </p:nvPr>
        </p:nvSpPr>
        <p:spPr>
          <a:xfrm>
            <a:off x="609601" y="1459896"/>
            <a:ext cx="5157787" cy="651538"/>
          </a:xfrm>
          <a:prstGeom prst="rect">
            <a:avLst/>
          </a:prstGeom>
        </p:spPr>
        <p:txBody>
          <a:bodyPr anchor="b"/>
          <a:lstStyle>
            <a:lvl1pPr marL="0" indent="0">
              <a:buNone/>
              <a:defRPr sz="24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8527EFEE-C04A-49BE-8AC8-1C93672FAC03}"/>
              </a:ext>
            </a:extLst>
          </p:cNvPr>
          <p:cNvSpPr>
            <a:spLocks noGrp="1"/>
          </p:cNvSpPr>
          <p:nvPr>
            <p:ph sz="half" idx="2"/>
          </p:nvPr>
        </p:nvSpPr>
        <p:spPr>
          <a:xfrm>
            <a:off x="609601" y="2111434"/>
            <a:ext cx="5157787" cy="3956856"/>
          </a:xfrm>
          <a:prstGeom prst="rect">
            <a:avLst/>
          </a:prstGeom>
        </p:spPr>
        <p:txBody>
          <a:bodyPr/>
          <a:lstStyle>
            <a:lvl1pPr marL="228600" indent="-228600">
              <a:buClr>
                <a:schemeClr val="accent1"/>
              </a:buClr>
              <a:buSzPct val="100000"/>
              <a:buFont typeface="Arial" panose="020B0604020202020204" pitchFamily="34" charset="0"/>
              <a:buChar char="•"/>
              <a:defRPr/>
            </a:lvl1pPr>
            <a:lvl2pPr marL="685800" indent="-228600">
              <a:buClr>
                <a:schemeClr val="accent1"/>
              </a:buClr>
              <a:buSzPct val="100000"/>
              <a:buFont typeface="Arial" panose="020B0604020202020204" pitchFamily="34" charset="0"/>
              <a:buChar char="•"/>
              <a:defRPr/>
            </a:lvl2pPr>
            <a:lvl3pPr marL="1143000" indent="-228600">
              <a:buClr>
                <a:schemeClr val="accent1"/>
              </a:buClr>
              <a:buSzPct val="100000"/>
              <a:buFont typeface="Arial" panose="020B0604020202020204" pitchFamily="34" charset="0"/>
              <a:buChar char="•"/>
              <a:defRPr/>
            </a:lvl3pPr>
            <a:lvl4pPr marL="1600200" indent="-228600">
              <a:buClr>
                <a:schemeClr val="accent1"/>
              </a:buClr>
              <a:buSzPct val="100000"/>
              <a:buFont typeface="Arial" panose="020B0604020202020204" pitchFamily="34" charset="0"/>
              <a:buChar char="•"/>
              <a:defRPr/>
            </a:lvl4pPr>
            <a:lvl5pPr marL="2057400" indent="-228600">
              <a:buClr>
                <a:schemeClr val="accent1"/>
              </a:buClr>
              <a:buSzPct val="100000"/>
              <a:buFont typeface="Arial" panose="020B0604020202020204" pitchFamily="34" charset="0"/>
              <a:buChar cha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63B977BB-61BD-47AD-991E-2E6E5CEC0643}"/>
              </a:ext>
            </a:extLst>
          </p:cNvPr>
          <p:cNvSpPr>
            <a:spLocks noGrp="1"/>
          </p:cNvSpPr>
          <p:nvPr>
            <p:ph type="body" sz="quarter" idx="3"/>
          </p:nvPr>
        </p:nvSpPr>
        <p:spPr>
          <a:xfrm>
            <a:off x="5942013" y="1459896"/>
            <a:ext cx="5183188" cy="651538"/>
          </a:xfrm>
          <a:prstGeom prst="rect">
            <a:avLst/>
          </a:prstGeom>
        </p:spPr>
        <p:txBody>
          <a:bodyPr anchor="b"/>
          <a:lstStyle>
            <a:lvl1pPr marL="0" indent="0">
              <a:buNone/>
              <a:defRPr sz="2400" b="1">
                <a:solidFill>
                  <a:schemeClr val="accent3"/>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B9B34560-D90F-4AA9-86F0-EA373D1678B8}"/>
              </a:ext>
            </a:extLst>
          </p:cNvPr>
          <p:cNvSpPr>
            <a:spLocks noGrp="1"/>
          </p:cNvSpPr>
          <p:nvPr>
            <p:ph sz="quarter" idx="4"/>
          </p:nvPr>
        </p:nvSpPr>
        <p:spPr>
          <a:xfrm>
            <a:off x="5942013" y="2111434"/>
            <a:ext cx="5183188" cy="3956856"/>
          </a:xfrm>
          <a:prstGeom prst="rect">
            <a:avLst/>
          </a:prstGeom>
        </p:spPr>
        <p:txBody>
          <a:bodyPr/>
          <a:lstStyle>
            <a:lvl1pPr marL="228600" indent="-228600">
              <a:buClr>
                <a:schemeClr val="accent3"/>
              </a:buClr>
              <a:buFont typeface="Arial" panose="020B0604020202020204" pitchFamily="34" charset="0"/>
              <a:buChar char="•"/>
              <a:defRPr/>
            </a:lvl1pPr>
            <a:lvl2pPr marL="685800" indent="-228600">
              <a:buClr>
                <a:schemeClr val="accent3"/>
              </a:buClr>
              <a:buFont typeface="Arial" panose="020B0604020202020204" pitchFamily="34" charset="0"/>
              <a:buChar char="•"/>
              <a:defRPr/>
            </a:lvl2pPr>
            <a:lvl3pPr marL="1143000" indent="-228600">
              <a:buClr>
                <a:schemeClr val="accent3"/>
              </a:buClr>
              <a:buFont typeface="Arial" panose="020B0604020202020204" pitchFamily="34" charset="0"/>
              <a:buChar char="•"/>
              <a:defRPr/>
            </a:lvl3pPr>
            <a:lvl4pPr marL="1600200" indent="-228600">
              <a:buClr>
                <a:schemeClr val="accent3"/>
              </a:buClr>
              <a:buFont typeface="Arial" panose="020B0604020202020204" pitchFamily="34" charset="0"/>
              <a:buChar char="•"/>
              <a:defRPr/>
            </a:lvl4pPr>
            <a:lvl5pPr marL="2057400" indent="-228600">
              <a:buClr>
                <a:schemeClr val="accent3"/>
              </a:buClr>
              <a:buFont typeface="Arial" panose="020B0604020202020204" pitchFamily="34" charset="0"/>
              <a:buChar cha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Footer Placeholder 4">
            <a:extLst>
              <a:ext uri="{FF2B5EF4-FFF2-40B4-BE49-F238E27FC236}">
                <a16:creationId xmlns:a16="http://schemas.microsoft.com/office/drawing/2014/main" id="{1994057A-1166-4C4D-AF69-0BF68EE85991}"/>
              </a:ext>
            </a:extLst>
          </p:cNvPr>
          <p:cNvSpPr>
            <a:spLocks noGrp="1"/>
          </p:cNvSpPr>
          <p:nvPr>
            <p:ph type="ftr" sz="quarter" idx="12"/>
          </p:nvPr>
        </p:nvSpPr>
        <p:spPr>
          <a:xfrm>
            <a:off x="609600" y="6356350"/>
            <a:ext cx="10515599" cy="442131"/>
          </a:xfrm>
          <a:prstGeom prst="rect">
            <a:avLst/>
          </a:prstGeom>
        </p:spPr>
        <p:txBody>
          <a:bodyPr vert="horz" lIns="91440" tIns="45720" rIns="91440" bIns="45720" rtlCol="0" anchor="b"/>
          <a:lstStyle>
            <a:lvl1pPr algn="l">
              <a:defRPr sz="1200">
                <a:solidFill>
                  <a:schemeClr val="tx1">
                    <a:tint val="75000"/>
                  </a:schemeClr>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srgbClr val="000000">
                  <a:tint val="75000"/>
                </a:srgbClr>
              </a:solidFill>
              <a:effectLst/>
              <a:uLnTx/>
              <a:uFillTx/>
              <a:latin typeface="Arial" panose="020B0604020202020204"/>
              <a:ea typeface="+mn-ea"/>
              <a:cs typeface="+mn-cs"/>
            </a:endParaRPr>
          </a:p>
        </p:txBody>
      </p:sp>
      <p:sp>
        <p:nvSpPr>
          <p:cNvPr id="10" name="Title 1">
            <a:extLst>
              <a:ext uri="{FF2B5EF4-FFF2-40B4-BE49-F238E27FC236}">
                <a16:creationId xmlns:a16="http://schemas.microsoft.com/office/drawing/2014/main" id="{DAD82D1D-D8EA-40A0-9D3E-9683300C0F61}"/>
              </a:ext>
            </a:extLst>
          </p:cNvPr>
          <p:cNvSpPr>
            <a:spLocks noGrp="1"/>
          </p:cNvSpPr>
          <p:nvPr>
            <p:ph type="title"/>
          </p:nvPr>
        </p:nvSpPr>
        <p:spPr>
          <a:xfrm>
            <a:off x="609600" y="199505"/>
            <a:ext cx="10744200" cy="1185577"/>
          </a:xfrm>
        </p:spPr>
        <p:txBody>
          <a:bodyPr>
            <a:normAutofit/>
          </a:bodyPr>
          <a:lstStyle>
            <a:lvl1pPr>
              <a:defRPr sz="3200"/>
            </a:lvl1pPr>
          </a:lstStyle>
          <a:p>
            <a:r>
              <a:rPr lang="en-US"/>
              <a:t>Click to edit Master title style</a:t>
            </a:r>
          </a:p>
        </p:txBody>
      </p:sp>
    </p:spTree>
    <p:extLst>
      <p:ext uri="{BB962C8B-B14F-4D97-AF65-F5344CB8AC3E}">
        <p14:creationId xmlns:p14="http://schemas.microsoft.com/office/powerpoint/2010/main" val="412559474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Episode Title">
    <p:spTree>
      <p:nvGrpSpPr>
        <p:cNvPr id="1" name=""/>
        <p:cNvGrpSpPr/>
        <p:nvPr/>
      </p:nvGrpSpPr>
      <p:grpSpPr>
        <a:xfrm>
          <a:off x="0" y="0"/>
          <a:ext cx="0" cy="0"/>
          <a:chOff x="0" y="0"/>
          <a:chExt cx="0" cy="0"/>
        </a:xfrm>
      </p:grpSpPr>
      <p:sp>
        <p:nvSpPr>
          <p:cNvPr id="14" name="Title 1">
            <a:extLst>
              <a:ext uri="{FF2B5EF4-FFF2-40B4-BE49-F238E27FC236}">
                <a16:creationId xmlns:a16="http://schemas.microsoft.com/office/drawing/2014/main" id="{E5AE574C-C01D-4451-B818-78560B1180FA}"/>
              </a:ext>
            </a:extLst>
          </p:cNvPr>
          <p:cNvSpPr>
            <a:spLocks noGrp="1"/>
          </p:cNvSpPr>
          <p:nvPr>
            <p:ph type="title"/>
          </p:nvPr>
        </p:nvSpPr>
        <p:spPr>
          <a:xfrm>
            <a:off x="609601" y="1709738"/>
            <a:ext cx="10515600" cy="2852737"/>
          </a:xfrm>
        </p:spPr>
        <p:txBody>
          <a:bodyPr anchor="b">
            <a:normAutofit/>
          </a:bodyPr>
          <a:lstStyle>
            <a:lvl1pPr algn="r">
              <a:defRPr sz="3600"/>
            </a:lvl1pPr>
          </a:lstStyle>
          <a:p>
            <a:r>
              <a:rPr lang="en-US"/>
              <a:t>Click to edit Master title style</a:t>
            </a:r>
          </a:p>
        </p:txBody>
      </p:sp>
      <p:sp>
        <p:nvSpPr>
          <p:cNvPr id="15" name="Text Placeholder 2">
            <a:extLst>
              <a:ext uri="{FF2B5EF4-FFF2-40B4-BE49-F238E27FC236}">
                <a16:creationId xmlns:a16="http://schemas.microsoft.com/office/drawing/2014/main" id="{1ECCB66C-05CB-49D9-B7E7-0C427D6D7F53}"/>
              </a:ext>
            </a:extLst>
          </p:cNvPr>
          <p:cNvSpPr>
            <a:spLocks noGrp="1"/>
          </p:cNvSpPr>
          <p:nvPr>
            <p:ph type="body" idx="1"/>
          </p:nvPr>
        </p:nvSpPr>
        <p:spPr>
          <a:xfrm>
            <a:off x="609601" y="4589463"/>
            <a:ext cx="10515600" cy="1500187"/>
          </a:xfrm>
          <a:prstGeom prst="rect">
            <a:avLst/>
          </a:prstGeom>
        </p:spPr>
        <p:txBody>
          <a:bodyPr>
            <a:normAutofit/>
          </a:bodyPr>
          <a:lstStyle>
            <a:lvl1pPr marL="0" indent="0" algn="r">
              <a:buNone/>
              <a:defRPr sz="16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18" name="Footer Placeholder 4">
            <a:extLst>
              <a:ext uri="{FF2B5EF4-FFF2-40B4-BE49-F238E27FC236}">
                <a16:creationId xmlns:a16="http://schemas.microsoft.com/office/drawing/2014/main" id="{5CD80B2F-AB86-4AC5-ADB1-2230734739B0}"/>
              </a:ext>
            </a:extLst>
          </p:cNvPr>
          <p:cNvSpPr>
            <a:spLocks noGrp="1"/>
          </p:cNvSpPr>
          <p:nvPr>
            <p:ph type="ftr" sz="quarter" idx="3"/>
          </p:nvPr>
        </p:nvSpPr>
        <p:spPr>
          <a:xfrm>
            <a:off x="609600" y="6356350"/>
            <a:ext cx="10515599" cy="442131"/>
          </a:xfrm>
          <a:prstGeom prst="rect">
            <a:avLst/>
          </a:prstGeom>
        </p:spPr>
        <p:txBody>
          <a:bodyPr vert="horz" lIns="91440" tIns="45720" rIns="91440" bIns="45720" rtlCol="0" anchor="b"/>
          <a:lstStyle>
            <a:lvl1pPr algn="l">
              <a:defRPr sz="1200">
                <a:solidFill>
                  <a:schemeClr val="tx1">
                    <a:tint val="75000"/>
                  </a:schemeClr>
                </a:solidFill>
              </a:defRPr>
            </a:lvl1pPr>
          </a:lstStyle>
          <a:p>
            <a:endParaRPr lang="en-US"/>
          </a:p>
        </p:txBody>
      </p:sp>
      <p:pic>
        <p:nvPicPr>
          <p:cNvPr id="11" name="Picture 10">
            <a:extLst>
              <a:ext uri="{FF2B5EF4-FFF2-40B4-BE49-F238E27FC236}">
                <a16:creationId xmlns:a16="http://schemas.microsoft.com/office/drawing/2014/main" id="{0BD96686-8BEC-434E-9388-D8B9024F75EA}"/>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0" y="-4068"/>
            <a:ext cx="12192000" cy="975360"/>
          </a:xfrm>
          <a:prstGeom prst="rect">
            <a:avLst/>
          </a:prstGeom>
        </p:spPr>
      </p:pic>
      <p:pic>
        <p:nvPicPr>
          <p:cNvPr id="7" name="Picture 6">
            <a:extLst>
              <a:ext uri="{FF2B5EF4-FFF2-40B4-BE49-F238E27FC236}">
                <a16:creationId xmlns:a16="http://schemas.microsoft.com/office/drawing/2014/main" id="{C040F6D3-12E8-4F11-AA7D-44DC8905C051}"/>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a:stretch/>
        </p:blipFill>
        <p:spPr>
          <a:xfrm>
            <a:off x="609600" y="93853"/>
            <a:ext cx="1537746" cy="787653"/>
          </a:xfrm>
          <a:prstGeom prst="rect">
            <a:avLst/>
          </a:prstGeom>
        </p:spPr>
      </p:pic>
    </p:spTree>
    <p:extLst>
      <p:ext uri="{BB962C8B-B14F-4D97-AF65-F5344CB8AC3E}">
        <p14:creationId xmlns:p14="http://schemas.microsoft.com/office/powerpoint/2010/main" val="88423887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E72062-0692-44AF-80AA-510E920DCD1B}"/>
              </a:ext>
            </a:extLst>
          </p:cNvPr>
          <p:cNvSpPr>
            <a:spLocks noGrp="1"/>
          </p:cNvSpPr>
          <p:nvPr>
            <p:ph type="title"/>
          </p:nvPr>
        </p:nvSpPr>
        <p:spPr/>
        <p:txBody>
          <a:bodyPr/>
          <a:lstStyle/>
          <a:p>
            <a:r>
              <a:rPr lang="en-US"/>
              <a:t>Click to edit Master title style</a:t>
            </a:r>
          </a:p>
        </p:txBody>
      </p:sp>
      <p:sp>
        <p:nvSpPr>
          <p:cNvPr id="5" name="Footer Placeholder 4">
            <a:extLst>
              <a:ext uri="{FF2B5EF4-FFF2-40B4-BE49-F238E27FC236}">
                <a16:creationId xmlns:a16="http://schemas.microsoft.com/office/drawing/2014/main" id="{42D517FC-F71A-47DC-8036-78E7C8941DC5}"/>
              </a:ext>
            </a:extLst>
          </p:cNvPr>
          <p:cNvSpPr>
            <a:spLocks noGrp="1"/>
          </p:cNvSpPr>
          <p:nvPr>
            <p:ph type="ftr" sz="quarter" idx="3"/>
          </p:nvPr>
        </p:nvSpPr>
        <p:spPr>
          <a:xfrm>
            <a:off x="609600" y="6356350"/>
            <a:ext cx="10744199" cy="442131"/>
          </a:xfrm>
          <a:prstGeom prst="rect">
            <a:avLst/>
          </a:prstGeom>
        </p:spPr>
        <p:txBody>
          <a:bodyPr vert="horz" lIns="91440" tIns="45720" rIns="91440" bIns="45720" rtlCol="0" anchor="b"/>
          <a:lstStyle>
            <a:lvl1pPr algn="l">
              <a:defRPr sz="1200">
                <a:solidFill>
                  <a:schemeClr val="tx1">
                    <a:tint val="75000"/>
                  </a:schemeClr>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srgbClr val="000000">
                  <a:tint val="75000"/>
                </a:srgbClr>
              </a:solidFill>
              <a:effectLst/>
              <a:uLnTx/>
              <a:uFillTx/>
              <a:latin typeface="Arial" panose="020B0604020202020204"/>
              <a:ea typeface="+mn-ea"/>
              <a:cs typeface="+mn-cs"/>
            </a:endParaRPr>
          </a:p>
        </p:txBody>
      </p:sp>
    </p:spTree>
    <p:extLst>
      <p:ext uri="{BB962C8B-B14F-4D97-AF65-F5344CB8AC3E}">
        <p14:creationId xmlns:p14="http://schemas.microsoft.com/office/powerpoint/2010/main" val="340360096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Footer Placeholder 4">
            <a:extLst>
              <a:ext uri="{FF2B5EF4-FFF2-40B4-BE49-F238E27FC236}">
                <a16:creationId xmlns:a16="http://schemas.microsoft.com/office/drawing/2014/main" id="{B2F6B2D7-D2F9-4F1B-8FB7-00DCD968C2C6}"/>
              </a:ext>
            </a:extLst>
          </p:cNvPr>
          <p:cNvSpPr>
            <a:spLocks noGrp="1"/>
          </p:cNvSpPr>
          <p:nvPr>
            <p:ph type="ftr" sz="quarter" idx="3"/>
          </p:nvPr>
        </p:nvSpPr>
        <p:spPr>
          <a:xfrm>
            <a:off x="609600" y="6356350"/>
            <a:ext cx="10744199" cy="442131"/>
          </a:xfrm>
          <a:prstGeom prst="rect">
            <a:avLst/>
          </a:prstGeom>
        </p:spPr>
        <p:txBody>
          <a:bodyPr vert="horz" lIns="91440" tIns="45720" rIns="91440" bIns="45720" rtlCol="0" anchor="b"/>
          <a:lstStyle>
            <a:lvl1pPr algn="l">
              <a:defRPr sz="1200">
                <a:solidFill>
                  <a:schemeClr val="tx1">
                    <a:tint val="75000"/>
                  </a:schemeClr>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srgbClr val="000000">
                  <a:tint val="75000"/>
                </a:srgbClr>
              </a:solidFill>
              <a:effectLst/>
              <a:uLnTx/>
              <a:uFillTx/>
              <a:latin typeface="Arial" panose="020B0604020202020204"/>
              <a:ea typeface="+mn-ea"/>
              <a:cs typeface="+mn-cs"/>
            </a:endParaRPr>
          </a:p>
        </p:txBody>
      </p:sp>
    </p:spTree>
    <p:extLst>
      <p:ext uri="{BB962C8B-B14F-4D97-AF65-F5344CB8AC3E}">
        <p14:creationId xmlns:p14="http://schemas.microsoft.com/office/powerpoint/2010/main" val="61259918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0426E8-50A6-47D6-B45F-134145E070B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F65C1316-9B30-4E35-91A7-4F8799CAE8FC}"/>
              </a:ext>
            </a:extLst>
          </p:cNvPr>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68B594DE-1DED-4824-B3AF-6D8B99419FD8}"/>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10" name="Footer Placeholder 4">
            <a:extLst>
              <a:ext uri="{FF2B5EF4-FFF2-40B4-BE49-F238E27FC236}">
                <a16:creationId xmlns:a16="http://schemas.microsoft.com/office/drawing/2014/main" id="{67258FC2-34FC-49D0-A161-40DD5BA51713}"/>
              </a:ext>
            </a:extLst>
          </p:cNvPr>
          <p:cNvSpPr>
            <a:spLocks noGrp="1"/>
          </p:cNvSpPr>
          <p:nvPr>
            <p:ph type="ftr" sz="quarter" idx="3"/>
          </p:nvPr>
        </p:nvSpPr>
        <p:spPr>
          <a:xfrm>
            <a:off x="609601" y="6356350"/>
            <a:ext cx="9020174" cy="442131"/>
          </a:xfrm>
          <a:prstGeom prst="rect">
            <a:avLst/>
          </a:prstGeom>
        </p:spPr>
        <p:txBody>
          <a:bodyPr vert="horz" lIns="91440" tIns="45720" rIns="91440" bIns="45720" rtlCol="0" anchor="b"/>
          <a:lstStyle>
            <a:lvl1pPr algn="l">
              <a:defRPr sz="1200">
                <a:solidFill>
                  <a:schemeClr val="tx1">
                    <a:tint val="75000"/>
                  </a:schemeClr>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srgbClr val="000000">
                  <a:tint val="75000"/>
                </a:srgbClr>
              </a:solidFill>
              <a:effectLst/>
              <a:uLnTx/>
              <a:uFillTx/>
              <a:latin typeface="Arial" panose="020B0604020202020204"/>
              <a:ea typeface="+mn-ea"/>
              <a:cs typeface="+mn-cs"/>
            </a:endParaRPr>
          </a:p>
        </p:txBody>
      </p:sp>
    </p:spTree>
    <p:extLst>
      <p:ext uri="{BB962C8B-B14F-4D97-AF65-F5344CB8AC3E}">
        <p14:creationId xmlns:p14="http://schemas.microsoft.com/office/powerpoint/2010/main" val="203810818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1_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900E2D-A488-4CA5-B001-14767B8D02A8}"/>
              </a:ext>
            </a:extLst>
          </p:cNvPr>
          <p:cNvSpPr>
            <a:spLocks noGrp="1"/>
          </p:cNvSpPr>
          <p:nvPr>
            <p:ph type="title"/>
          </p:nvPr>
        </p:nvSpPr>
        <p:spPr>
          <a:xfrm>
            <a:off x="382588" y="457199"/>
            <a:ext cx="4272539" cy="4015047"/>
          </a:xfrm>
        </p:spPr>
        <p:txBody>
          <a:bodyPr anchor="ctr"/>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34DFDA90-9E3C-451C-9A65-E0C0C3E6FB0A}"/>
              </a:ext>
            </a:extLst>
          </p:cNvPr>
          <p:cNvSpPr>
            <a:spLocks noGrp="1"/>
          </p:cNvSpPr>
          <p:nvPr>
            <p:ph type="pic" idx="1"/>
          </p:nvPr>
        </p:nvSpPr>
        <p:spPr>
          <a:xfrm>
            <a:off x="5183188" y="606829"/>
            <a:ext cx="6172200" cy="5254221"/>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10" name="Footer Placeholder 4">
            <a:extLst>
              <a:ext uri="{FF2B5EF4-FFF2-40B4-BE49-F238E27FC236}">
                <a16:creationId xmlns:a16="http://schemas.microsoft.com/office/drawing/2014/main" id="{9FB64453-E8A2-48FD-8B67-B9DC2A133255}"/>
              </a:ext>
            </a:extLst>
          </p:cNvPr>
          <p:cNvSpPr>
            <a:spLocks noGrp="1"/>
          </p:cNvSpPr>
          <p:nvPr>
            <p:ph type="ftr" sz="quarter" idx="3"/>
          </p:nvPr>
        </p:nvSpPr>
        <p:spPr>
          <a:xfrm>
            <a:off x="609601" y="6356350"/>
            <a:ext cx="9020174" cy="442131"/>
          </a:xfrm>
          <a:prstGeom prst="rect">
            <a:avLst/>
          </a:prstGeom>
        </p:spPr>
        <p:txBody>
          <a:bodyPr vert="horz" lIns="91440" tIns="45720" rIns="91440" bIns="45720" rtlCol="0" anchor="b"/>
          <a:lstStyle>
            <a:lvl1pPr algn="l">
              <a:defRPr sz="1200">
                <a:solidFill>
                  <a:schemeClr val="tx1">
                    <a:tint val="75000"/>
                  </a:schemeClr>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srgbClr val="000000">
                  <a:tint val="75000"/>
                </a:srgbClr>
              </a:solidFill>
              <a:effectLst/>
              <a:uLnTx/>
              <a:uFillTx/>
              <a:latin typeface="Arial" panose="020B0604020202020204"/>
              <a:ea typeface="+mn-ea"/>
              <a:cs typeface="+mn-cs"/>
            </a:endParaRPr>
          </a:p>
        </p:txBody>
      </p:sp>
    </p:spTree>
    <p:extLst>
      <p:ext uri="{BB962C8B-B14F-4D97-AF65-F5344CB8AC3E}">
        <p14:creationId xmlns:p14="http://schemas.microsoft.com/office/powerpoint/2010/main" val="271773592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900E2D-A488-4CA5-B001-14767B8D02A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34DFDA90-9E3C-451C-9A65-E0C0C3E6FB0A}"/>
              </a:ext>
            </a:extLst>
          </p:cNvPr>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8E26C3D8-9015-40F4-B59B-697F1260941D}"/>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10" name="Footer Placeholder 4">
            <a:extLst>
              <a:ext uri="{FF2B5EF4-FFF2-40B4-BE49-F238E27FC236}">
                <a16:creationId xmlns:a16="http://schemas.microsoft.com/office/drawing/2014/main" id="{9FB64453-E8A2-48FD-8B67-B9DC2A133255}"/>
              </a:ext>
            </a:extLst>
          </p:cNvPr>
          <p:cNvSpPr>
            <a:spLocks noGrp="1"/>
          </p:cNvSpPr>
          <p:nvPr>
            <p:ph type="ftr" sz="quarter" idx="3"/>
          </p:nvPr>
        </p:nvSpPr>
        <p:spPr>
          <a:xfrm>
            <a:off x="609601" y="6356350"/>
            <a:ext cx="9020174" cy="442131"/>
          </a:xfrm>
          <a:prstGeom prst="rect">
            <a:avLst/>
          </a:prstGeom>
        </p:spPr>
        <p:txBody>
          <a:bodyPr vert="horz" lIns="91440" tIns="45720" rIns="91440" bIns="45720" rtlCol="0" anchor="b"/>
          <a:lstStyle>
            <a:lvl1pPr algn="l">
              <a:defRPr sz="1200">
                <a:solidFill>
                  <a:schemeClr val="tx1">
                    <a:tint val="75000"/>
                  </a:schemeClr>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srgbClr val="000000">
                  <a:tint val="75000"/>
                </a:srgbClr>
              </a:solidFill>
              <a:effectLst/>
              <a:uLnTx/>
              <a:uFillTx/>
              <a:latin typeface="Arial" panose="020B0604020202020204"/>
              <a:ea typeface="+mn-ea"/>
              <a:cs typeface="+mn-cs"/>
            </a:endParaRPr>
          </a:p>
        </p:txBody>
      </p:sp>
    </p:spTree>
    <p:extLst>
      <p:ext uri="{BB962C8B-B14F-4D97-AF65-F5344CB8AC3E}">
        <p14:creationId xmlns:p14="http://schemas.microsoft.com/office/powerpoint/2010/main" val="410465521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0D250C-6EEA-B1A1-B491-104225484270}"/>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EBBD3599-E485-39AC-03C7-74F93F01CE7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4FF96DE3-09DA-C553-4E03-25C8490BF4CE}"/>
              </a:ext>
            </a:extLst>
          </p:cNvPr>
          <p:cNvSpPr>
            <a:spLocks noGrp="1"/>
          </p:cNvSpPr>
          <p:nvPr>
            <p:ph type="dt" sz="half" idx="10"/>
          </p:nvPr>
        </p:nvSpPr>
        <p:spPr/>
        <p:txBody>
          <a:bodyPr/>
          <a:lstStyle/>
          <a:p>
            <a:fld id="{68607845-940D-AF42-90E6-0A3F0004BE78}" type="datetimeFigureOut">
              <a:rPr lang="en-US" smtClean="0"/>
              <a:t>8/8/23</a:t>
            </a:fld>
            <a:endParaRPr lang="en-US"/>
          </a:p>
        </p:txBody>
      </p:sp>
      <p:sp>
        <p:nvSpPr>
          <p:cNvPr id="5" name="Footer Placeholder 4">
            <a:extLst>
              <a:ext uri="{FF2B5EF4-FFF2-40B4-BE49-F238E27FC236}">
                <a16:creationId xmlns:a16="http://schemas.microsoft.com/office/drawing/2014/main" id="{EFA9A60E-868C-52C6-C825-19BA338FF8A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121579E-803B-BD28-2DBB-13250B0CA552}"/>
              </a:ext>
            </a:extLst>
          </p:cNvPr>
          <p:cNvSpPr>
            <a:spLocks noGrp="1"/>
          </p:cNvSpPr>
          <p:nvPr>
            <p:ph type="sldNum" sz="quarter" idx="12"/>
          </p:nvPr>
        </p:nvSpPr>
        <p:spPr/>
        <p:txBody>
          <a:bodyPr/>
          <a:lstStyle/>
          <a:p>
            <a:fld id="{C73C78B3-0045-9547-874D-082F52276EB6}" type="slidenum">
              <a:rPr lang="en-US" smtClean="0"/>
              <a:t>‹#›</a:t>
            </a:fld>
            <a:endParaRPr lang="en-US"/>
          </a:p>
        </p:txBody>
      </p:sp>
    </p:spTree>
    <p:extLst>
      <p:ext uri="{BB962C8B-B14F-4D97-AF65-F5344CB8AC3E}">
        <p14:creationId xmlns:p14="http://schemas.microsoft.com/office/powerpoint/2010/main" val="90437904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B4FC08-534A-8154-8815-A5BFFB686EF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E84B8B7-FC0D-4F40-EC2B-62E119F7C5C4}"/>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617CCE6-3E70-D9AF-F696-4DDE3281A5DF}"/>
              </a:ext>
            </a:extLst>
          </p:cNvPr>
          <p:cNvSpPr>
            <a:spLocks noGrp="1"/>
          </p:cNvSpPr>
          <p:nvPr>
            <p:ph type="dt" sz="half" idx="10"/>
          </p:nvPr>
        </p:nvSpPr>
        <p:spPr/>
        <p:txBody>
          <a:bodyPr/>
          <a:lstStyle/>
          <a:p>
            <a:fld id="{68607845-940D-AF42-90E6-0A3F0004BE78}" type="datetimeFigureOut">
              <a:rPr lang="en-US" smtClean="0"/>
              <a:t>8/8/23</a:t>
            </a:fld>
            <a:endParaRPr lang="en-US"/>
          </a:p>
        </p:txBody>
      </p:sp>
      <p:sp>
        <p:nvSpPr>
          <p:cNvPr id="5" name="Footer Placeholder 4">
            <a:extLst>
              <a:ext uri="{FF2B5EF4-FFF2-40B4-BE49-F238E27FC236}">
                <a16:creationId xmlns:a16="http://schemas.microsoft.com/office/drawing/2014/main" id="{3693B666-A55A-067A-E47A-F4A087A8B22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D18EFF9-3F62-FFA8-F4BC-890344B8B66D}"/>
              </a:ext>
            </a:extLst>
          </p:cNvPr>
          <p:cNvSpPr>
            <a:spLocks noGrp="1"/>
          </p:cNvSpPr>
          <p:nvPr>
            <p:ph type="sldNum" sz="quarter" idx="12"/>
          </p:nvPr>
        </p:nvSpPr>
        <p:spPr/>
        <p:txBody>
          <a:bodyPr/>
          <a:lstStyle/>
          <a:p>
            <a:fld id="{C73C78B3-0045-9547-874D-082F52276EB6}" type="slidenum">
              <a:rPr lang="en-US" smtClean="0"/>
              <a:t>‹#›</a:t>
            </a:fld>
            <a:endParaRPr lang="en-US"/>
          </a:p>
        </p:txBody>
      </p:sp>
    </p:spTree>
    <p:extLst>
      <p:ext uri="{BB962C8B-B14F-4D97-AF65-F5344CB8AC3E}">
        <p14:creationId xmlns:p14="http://schemas.microsoft.com/office/powerpoint/2010/main" val="140314954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5025A2-2765-239F-A15A-3F2C72B2ACCB}"/>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BDEDEC4F-96BF-9190-2B7F-6CE6BF421446}"/>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BA41C397-E997-3E50-0FFF-FB8BD85539E4}"/>
              </a:ext>
            </a:extLst>
          </p:cNvPr>
          <p:cNvSpPr>
            <a:spLocks noGrp="1"/>
          </p:cNvSpPr>
          <p:nvPr>
            <p:ph type="dt" sz="half" idx="10"/>
          </p:nvPr>
        </p:nvSpPr>
        <p:spPr/>
        <p:txBody>
          <a:bodyPr/>
          <a:lstStyle/>
          <a:p>
            <a:fld id="{68607845-940D-AF42-90E6-0A3F0004BE78}" type="datetimeFigureOut">
              <a:rPr lang="en-US" smtClean="0"/>
              <a:t>8/8/23</a:t>
            </a:fld>
            <a:endParaRPr lang="en-US"/>
          </a:p>
        </p:txBody>
      </p:sp>
      <p:sp>
        <p:nvSpPr>
          <p:cNvPr id="5" name="Footer Placeholder 4">
            <a:extLst>
              <a:ext uri="{FF2B5EF4-FFF2-40B4-BE49-F238E27FC236}">
                <a16:creationId xmlns:a16="http://schemas.microsoft.com/office/drawing/2014/main" id="{54973FE1-6DFF-CDB4-7A32-D3D242B7AD6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09263AC-E06E-CCF8-C678-2295416D6BFD}"/>
              </a:ext>
            </a:extLst>
          </p:cNvPr>
          <p:cNvSpPr>
            <a:spLocks noGrp="1"/>
          </p:cNvSpPr>
          <p:nvPr>
            <p:ph type="sldNum" sz="quarter" idx="12"/>
          </p:nvPr>
        </p:nvSpPr>
        <p:spPr/>
        <p:txBody>
          <a:bodyPr/>
          <a:lstStyle/>
          <a:p>
            <a:fld id="{C73C78B3-0045-9547-874D-082F52276EB6}" type="slidenum">
              <a:rPr lang="en-US" smtClean="0"/>
              <a:t>‹#›</a:t>
            </a:fld>
            <a:endParaRPr lang="en-US"/>
          </a:p>
        </p:txBody>
      </p:sp>
    </p:spTree>
    <p:extLst>
      <p:ext uri="{BB962C8B-B14F-4D97-AF65-F5344CB8AC3E}">
        <p14:creationId xmlns:p14="http://schemas.microsoft.com/office/powerpoint/2010/main" val="3665599174"/>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C22703-6067-83C5-B7B3-BFB87445104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387963D-72B5-EAAA-B532-937561249D64}"/>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CD0478CC-A6AE-5BA5-0C93-2ABD2CB91B2D}"/>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92BF93BF-43F9-E86C-2186-7EE4544814C4}"/>
              </a:ext>
            </a:extLst>
          </p:cNvPr>
          <p:cNvSpPr>
            <a:spLocks noGrp="1"/>
          </p:cNvSpPr>
          <p:nvPr>
            <p:ph type="dt" sz="half" idx="10"/>
          </p:nvPr>
        </p:nvSpPr>
        <p:spPr/>
        <p:txBody>
          <a:bodyPr/>
          <a:lstStyle/>
          <a:p>
            <a:fld id="{68607845-940D-AF42-90E6-0A3F0004BE78}" type="datetimeFigureOut">
              <a:rPr lang="en-US" smtClean="0"/>
              <a:t>8/8/23</a:t>
            </a:fld>
            <a:endParaRPr lang="en-US"/>
          </a:p>
        </p:txBody>
      </p:sp>
      <p:sp>
        <p:nvSpPr>
          <p:cNvPr id="6" name="Footer Placeholder 5">
            <a:extLst>
              <a:ext uri="{FF2B5EF4-FFF2-40B4-BE49-F238E27FC236}">
                <a16:creationId xmlns:a16="http://schemas.microsoft.com/office/drawing/2014/main" id="{42E5678A-92ED-3CA8-25E7-1697F7B1098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9AA367E-BEF6-76B2-B494-82E3A4FFFA03}"/>
              </a:ext>
            </a:extLst>
          </p:cNvPr>
          <p:cNvSpPr>
            <a:spLocks noGrp="1"/>
          </p:cNvSpPr>
          <p:nvPr>
            <p:ph type="sldNum" sz="quarter" idx="12"/>
          </p:nvPr>
        </p:nvSpPr>
        <p:spPr/>
        <p:txBody>
          <a:bodyPr/>
          <a:lstStyle/>
          <a:p>
            <a:fld id="{C73C78B3-0045-9547-874D-082F52276EB6}" type="slidenum">
              <a:rPr lang="en-US" smtClean="0"/>
              <a:t>‹#›</a:t>
            </a:fld>
            <a:endParaRPr lang="en-US"/>
          </a:p>
        </p:txBody>
      </p:sp>
    </p:spTree>
    <p:extLst>
      <p:ext uri="{BB962C8B-B14F-4D97-AF65-F5344CB8AC3E}">
        <p14:creationId xmlns:p14="http://schemas.microsoft.com/office/powerpoint/2010/main" val="58990401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55067C-F02F-CA51-C76E-9AFAA77F467A}"/>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7B7DFFB7-D356-0068-C081-0037355B3B7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42F46DE1-B636-ED1B-AB2F-C49A63505C1A}"/>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BFEE0272-F65F-ED84-720C-CA73A9D148E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C3850EF4-AE51-FB58-8AAB-D7B6106A863E}"/>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DFD4A651-BC82-2322-E0B4-F301EE08EC72}"/>
              </a:ext>
            </a:extLst>
          </p:cNvPr>
          <p:cNvSpPr>
            <a:spLocks noGrp="1"/>
          </p:cNvSpPr>
          <p:nvPr>
            <p:ph type="dt" sz="half" idx="10"/>
          </p:nvPr>
        </p:nvSpPr>
        <p:spPr/>
        <p:txBody>
          <a:bodyPr/>
          <a:lstStyle/>
          <a:p>
            <a:fld id="{68607845-940D-AF42-90E6-0A3F0004BE78}" type="datetimeFigureOut">
              <a:rPr lang="en-US" smtClean="0"/>
              <a:t>8/8/23</a:t>
            </a:fld>
            <a:endParaRPr lang="en-US"/>
          </a:p>
        </p:txBody>
      </p:sp>
      <p:sp>
        <p:nvSpPr>
          <p:cNvPr id="8" name="Footer Placeholder 7">
            <a:extLst>
              <a:ext uri="{FF2B5EF4-FFF2-40B4-BE49-F238E27FC236}">
                <a16:creationId xmlns:a16="http://schemas.microsoft.com/office/drawing/2014/main" id="{36DE80AA-357E-6C98-0356-40E44CEA8664}"/>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FDAEBF76-C709-17B1-7646-653B310FA635}"/>
              </a:ext>
            </a:extLst>
          </p:cNvPr>
          <p:cNvSpPr>
            <a:spLocks noGrp="1"/>
          </p:cNvSpPr>
          <p:nvPr>
            <p:ph type="sldNum" sz="quarter" idx="12"/>
          </p:nvPr>
        </p:nvSpPr>
        <p:spPr/>
        <p:txBody>
          <a:bodyPr/>
          <a:lstStyle/>
          <a:p>
            <a:fld id="{C73C78B3-0045-9547-874D-082F52276EB6}" type="slidenum">
              <a:rPr lang="en-US" smtClean="0"/>
              <a:t>‹#›</a:t>
            </a:fld>
            <a:endParaRPr lang="en-US"/>
          </a:p>
        </p:txBody>
      </p:sp>
    </p:spTree>
    <p:extLst>
      <p:ext uri="{BB962C8B-B14F-4D97-AF65-F5344CB8AC3E}">
        <p14:creationId xmlns:p14="http://schemas.microsoft.com/office/powerpoint/2010/main" val="203927684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Diagram Layout">
    <p:bg>
      <p:bgPr>
        <a:gradFill flip="none" rotWithShape="1">
          <a:gsLst>
            <a:gs pos="0">
              <a:schemeClr val="bg2"/>
            </a:gs>
            <a:gs pos="100000">
              <a:srgbClr val="EBEBEB"/>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2" name="Footer Placeholder 4">
            <a:extLst>
              <a:ext uri="{FF2B5EF4-FFF2-40B4-BE49-F238E27FC236}">
                <a16:creationId xmlns:a16="http://schemas.microsoft.com/office/drawing/2014/main" id="{88FA194F-9E80-4991-A301-2D14D459B8B6}"/>
              </a:ext>
            </a:extLst>
          </p:cNvPr>
          <p:cNvSpPr>
            <a:spLocks noGrp="1"/>
          </p:cNvSpPr>
          <p:nvPr>
            <p:ph type="ftr" sz="quarter" idx="3"/>
          </p:nvPr>
        </p:nvSpPr>
        <p:spPr>
          <a:xfrm>
            <a:off x="609600" y="6356350"/>
            <a:ext cx="10515599" cy="442131"/>
          </a:xfrm>
          <a:prstGeom prst="rect">
            <a:avLst/>
          </a:prstGeom>
        </p:spPr>
        <p:txBody>
          <a:bodyPr vert="horz" lIns="91440" tIns="45720" rIns="91440" bIns="45720" rtlCol="0" anchor="b"/>
          <a:lstStyle>
            <a:lvl1pPr algn="l">
              <a:defRPr sz="1200">
                <a:solidFill>
                  <a:schemeClr val="tx1">
                    <a:tint val="75000"/>
                  </a:schemeClr>
                </a:solidFill>
              </a:defRPr>
            </a:lvl1pPr>
          </a:lstStyle>
          <a:p>
            <a:endParaRPr lang="en-US"/>
          </a:p>
        </p:txBody>
      </p:sp>
    </p:spTree>
    <p:extLst>
      <p:ext uri="{BB962C8B-B14F-4D97-AF65-F5344CB8AC3E}">
        <p14:creationId xmlns:p14="http://schemas.microsoft.com/office/powerpoint/2010/main" val="216976479"/>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9A9F76-DC18-5638-D2F2-A8C5E27ACA65}"/>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2492889F-0B2E-7251-3AFB-6AE4AC334F59}"/>
              </a:ext>
            </a:extLst>
          </p:cNvPr>
          <p:cNvSpPr>
            <a:spLocks noGrp="1"/>
          </p:cNvSpPr>
          <p:nvPr>
            <p:ph type="dt" sz="half" idx="10"/>
          </p:nvPr>
        </p:nvSpPr>
        <p:spPr/>
        <p:txBody>
          <a:bodyPr/>
          <a:lstStyle/>
          <a:p>
            <a:fld id="{68607845-940D-AF42-90E6-0A3F0004BE78}" type="datetimeFigureOut">
              <a:rPr lang="en-US" smtClean="0"/>
              <a:t>8/8/23</a:t>
            </a:fld>
            <a:endParaRPr lang="en-US"/>
          </a:p>
        </p:txBody>
      </p:sp>
      <p:sp>
        <p:nvSpPr>
          <p:cNvPr id="4" name="Footer Placeholder 3">
            <a:extLst>
              <a:ext uri="{FF2B5EF4-FFF2-40B4-BE49-F238E27FC236}">
                <a16:creationId xmlns:a16="http://schemas.microsoft.com/office/drawing/2014/main" id="{7303151B-2399-38C2-5A12-67FB2C49375F}"/>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08D54789-EB7D-63FF-798A-50C671590E53}"/>
              </a:ext>
            </a:extLst>
          </p:cNvPr>
          <p:cNvSpPr>
            <a:spLocks noGrp="1"/>
          </p:cNvSpPr>
          <p:nvPr>
            <p:ph type="sldNum" sz="quarter" idx="12"/>
          </p:nvPr>
        </p:nvSpPr>
        <p:spPr/>
        <p:txBody>
          <a:bodyPr/>
          <a:lstStyle/>
          <a:p>
            <a:fld id="{C73C78B3-0045-9547-874D-082F52276EB6}" type="slidenum">
              <a:rPr lang="en-US" smtClean="0"/>
              <a:t>‹#›</a:t>
            </a:fld>
            <a:endParaRPr lang="en-US"/>
          </a:p>
        </p:txBody>
      </p:sp>
    </p:spTree>
    <p:extLst>
      <p:ext uri="{BB962C8B-B14F-4D97-AF65-F5344CB8AC3E}">
        <p14:creationId xmlns:p14="http://schemas.microsoft.com/office/powerpoint/2010/main" val="1993745291"/>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0FAC998-1345-0A1E-D969-E2343D24E5B0}"/>
              </a:ext>
            </a:extLst>
          </p:cNvPr>
          <p:cNvSpPr>
            <a:spLocks noGrp="1"/>
          </p:cNvSpPr>
          <p:nvPr>
            <p:ph type="dt" sz="half" idx="10"/>
          </p:nvPr>
        </p:nvSpPr>
        <p:spPr/>
        <p:txBody>
          <a:bodyPr/>
          <a:lstStyle/>
          <a:p>
            <a:fld id="{68607845-940D-AF42-90E6-0A3F0004BE78}" type="datetimeFigureOut">
              <a:rPr lang="en-US" smtClean="0"/>
              <a:t>8/8/23</a:t>
            </a:fld>
            <a:endParaRPr lang="en-US"/>
          </a:p>
        </p:txBody>
      </p:sp>
      <p:sp>
        <p:nvSpPr>
          <p:cNvPr id="3" name="Footer Placeholder 2">
            <a:extLst>
              <a:ext uri="{FF2B5EF4-FFF2-40B4-BE49-F238E27FC236}">
                <a16:creationId xmlns:a16="http://schemas.microsoft.com/office/drawing/2014/main" id="{24CBE583-98EF-E399-09BA-BD0061BEF481}"/>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99234487-D257-CCB4-7728-4674E825B93B}"/>
              </a:ext>
            </a:extLst>
          </p:cNvPr>
          <p:cNvSpPr>
            <a:spLocks noGrp="1"/>
          </p:cNvSpPr>
          <p:nvPr>
            <p:ph type="sldNum" sz="quarter" idx="12"/>
          </p:nvPr>
        </p:nvSpPr>
        <p:spPr/>
        <p:txBody>
          <a:bodyPr/>
          <a:lstStyle/>
          <a:p>
            <a:fld id="{C73C78B3-0045-9547-874D-082F52276EB6}" type="slidenum">
              <a:rPr lang="en-US" smtClean="0"/>
              <a:t>‹#›</a:t>
            </a:fld>
            <a:endParaRPr lang="en-US"/>
          </a:p>
        </p:txBody>
      </p:sp>
    </p:spTree>
    <p:extLst>
      <p:ext uri="{BB962C8B-B14F-4D97-AF65-F5344CB8AC3E}">
        <p14:creationId xmlns:p14="http://schemas.microsoft.com/office/powerpoint/2010/main" val="2488223938"/>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906936-E1B0-0DD5-1952-04504CECDC6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3EED911E-6386-4271-B6E9-40C5066E25E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7FE8560E-7E00-2A07-7AE0-12A12B7093F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30F7A04-C019-9FFD-A565-15FD384B2CBA}"/>
              </a:ext>
            </a:extLst>
          </p:cNvPr>
          <p:cNvSpPr>
            <a:spLocks noGrp="1"/>
          </p:cNvSpPr>
          <p:nvPr>
            <p:ph type="dt" sz="half" idx="10"/>
          </p:nvPr>
        </p:nvSpPr>
        <p:spPr/>
        <p:txBody>
          <a:bodyPr/>
          <a:lstStyle/>
          <a:p>
            <a:fld id="{68607845-940D-AF42-90E6-0A3F0004BE78}" type="datetimeFigureOut">
              <a:rPr lang="en-US" smtClean="0"/>
              <a:t>8/8/23</a:t>
            </a:fld>
            <a:endParaRPr lang="en-US"/>
          </a:p>
        </p:txBody>
      </p:sp>
      <p:sp>
        <p:nvSpPr>
          <p:cNvPr id="6" name="Footer Placeholder 5">
            <a:extLst>
              <a:ext uri="{FF2B5EF4-FFF2-40B4-BE49-F238E27FC236}">
                <a16:creationId xmlns:a16="http://schemas.microsoft.com/office/drawing/2014/main" id="{3C619466-C547-5950-58EE-EE1847F6B72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EBF1FB8-9D79-225C-2626-783076682BD3}"/>
              </a:ext>
            </a:extLst>
          </p:cNvPr>
          <p:cNvSpPr>
            <a:spLocks noGrp="1"/>
          </p:cNvSpPr>
          <p:nvPr>
            <p:ph type="sldNum" sz="quarter" idx="12"/>
          </p:nvPr>
        </p:nvSpPr>
        <p:spPr/>
        <p:txBody>
          <a:bodyPr/>
          <a:lstStyle/>
          <a:p>
            <a:fld id="{C73C78B3-0045-9547-874D-082F52276EB6}" type="slidenum">
              <a:rPr lang="en-US" smtClean="0"/>
              <a:t>‹#›</a:t>
            </a:fld>
            <a:endParaRPr lang="en-US"/>
          </a:p>
        </p:txBody>
      </p:sp>
    </p:spTree>
    <p:extLst>
      <p:ext uri="{BB962C8B-B14F-4D97-AF65-F5344CB8AC3E}">
        <p14:creationId xmlns:p14="http://schemas.microsoft.com/office/powerpoint/2010/main" val="1348438071"/>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6E1F79-9E23-3848-6F69-35488B4C972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5AEC5418-1A70-E059-01EC-1D721864154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2BA7CE12-2BFD-3001-A50F-144325830BF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1FFDA66-E22F-675F-FEB8-63150CF7F0F3}"/>
              </a:ext>
            </a:extLst>
          </p:cNvPr>
          <p:cNvSpPr>
            <a:spLocks noGrp="1"/>
          </p:cNvSpPr>
          <p:nvPr>
            <p:ph type="dt" sz="half" idx="10"/>
          </p:nvPr>
        </p:nvSpPr>
        <p:spPr/>
        <p:txBody>
          <a:bodyPr/>
          <a:lstStyle/>
          <a:p>
            <a:fld id="{68607845-940D-AF42-90E6-0A3F0004BE78}" type="datetimeFigureOut">
              <a:rPr lang="en-US" smtClean="0"/>
              <a:t>8/8/23</a:t>
            </a:fld>
            <a:endParaRPr lang="en-US"/>
          </a:p>
        </p:txBody>
      </p:sp>
      <p:sp>
        <p:nvSpPr>
          <p:cNvPr id="6" name="Footer Placeholder 5">
            <a:extLst>
              <a:ext uri="{FF2B5EF4-FFF2-40B4-BE49-F238E27FC236}">
                <a16:creationId xmlns:a16="http://schemas.microsoft.com/office/drawing/2014/main" id="{10C83DCB-B75E-E3B9-1D31-F97DD2D6548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F41B311-4B71-A04A-F24B-8930E95E38DC}"/>
              </a:ext>
            </a:extLst>
          </p:cNvPr>
          <p:cNvSpPr>
            <a:spLocks noGrp="1"/>
          </p:cNvSpPr>
          <p:nvPr>
            <p:ph type="sldNum" sz="quarter" idx="12"/>
          </p:nvPr>
        </p:nvSpPr>
        <p:spPr/>
        <p:txBody>
          <a:bodyPr/>
          <a:lstStyle/>
          <a:p>
            <a:fld id="{C73C78B3-0045-9547-874D-082F52276EB6}" type="slidenum">
              <a:rPr lang="en-US" smtClean="0"/>
              <a:t>‹#›</a:t>
            </a:fld>
            <a:endParaRPr lang="en-US"/>
          </a:p>
        </p:txBody>
      </p:sp>
    </p:spTree>
    <p:extLst>
      <p:ext uri="{BB962C8B-B14F-4D97-AF65-F5344CB8AC3E}">
        <p14:creationId xmlns:p14="http://schemas.microsoft.com/office/powerpoint/2010/main" val="2597397535"/>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B774C5-0A9B-18F3-9CAF-A2B1A25B925D}"/>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B5D017D1-B693-49B4-3D5E-A85798E9371E}"/>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4AF5442-7CBE-77D1-A385-C70394651352}"/>
              </a:ext>
            </a:extLst>
          </p:cNvPr>
          <p:cNvSpPr>
            <a:spLocks noGrp="1"/>
          </p:cNvSpPr>
          <p:nvPr>
            <p:ph type="dt" sz="half" idx="10"/>
          </p:nvPr>
        </p:nvSpPr>
        <p:spPr/>
        <p:txBody>
          <a:bodyPr/>
          <a:lstStyle/>
          <a:p>
            <a:fld id="{68607845-940D-AF42-90E6-0A3F0004BE78}" type="datetimeFigureOut">
              <a:rPr lang="en-US" smtClean="0"/>
              <a:t>8/8/23</a:t>
            </a:fld>
            <a:endParaRPr lang="en-US"/>
          </a:p>
        </p:txBody>
      </p:sp>
      <p:sp>
        <p:nvSpPr>
          <p:cNvPr id="5" name="Footer Placeholder 4">
            <a:extLst>
              <a:ext uri="{FF2B5EF4-FFF2-40B4-BE49-F238E27FC236}">
                <a16:creationId xmlns:a16="http://schemas.microsoft.com/office/drawing/2014/main" id="{D87A6695-506E-F21D-883F-09C59CE1C5C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1CE03CC-E804-AE4F-BC35-01C4F6A9E24A}"/>
              </a:ext>
            </a:extLst>
          </p:cNvPr>
          <p:cNvSpPr>
            <a:spLocks noGrp="1"/>
          </p:cNvSpPr>
          <p:nvPr>
            <p:ph type="sldNum" sz="quarter" idx="12"/>
          </p:nvPr>
        </p:nvSpPr>
        <p:spPr/>
        <p:txBody>
          <a:bodyPr/>
          <a:lstStyle/>
          <a:p>
            <a:fld id="{C73C78B3-0045-9547-874D-082F52276EB6}" type="slidenum">
              <a:rPr lang="en-US" smtClean="0"/>
              <a:t>‹#›</a:t>
            </a:fld>
            <a:endParaRPr lang="en-US"/>
          </a:p>
        </p:txBody>
      </p:sp>
    </p:spTree>
    <p:extLst>
      <p:ext uri="{BB962C8B-B14F-4D97-AF65-F5344CB8AC3E}">
        <p14:creationId xmlns:p14="http://schemas.microsoft.com/office/powerpoint/2010/main" val="806136087"/>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D170CF5B-1288-5AE1-2A77-4AA7451944B5}"/>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AB6E1E66-A92E-A10E-28AA-282CAF2696D0}"/>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666E619-06E1-63C2-881D-5EC5E6E70BD2}"/>
              </a:ext>
            </a:extLst>
          </p:cNvPr>
          <p:cNvSpPr>
            <a:spLocks noGrp="1"/>
          </p:cNvSpPr>
          <p:nvPr>
            <p:ph type="dt" sz="half" idx="10"/>
          </p:nvPr>
        </p:nvSpPr>
        <p:spPr/>
        <p:txBody>
          <a:bodyPr/>
          <a:lstStyle/>
          <a:p>
            <a:fld id="{68607845-940D-AF42-90E6-0A3F0004BE78}" type="datetimeFigureOut">
              <a:rPr lang="en-US" smtClean="0"/>
              <a:t>8/8/23</a:t>
            </a:fld>
            <a:endParaRPr lang="en-US"/>
          </a:p>
        </p:txBody>
      </p:sp>
      <p:sp>
        <p:nvSpPr>
          <p:cNvPr id="5" name="Footer Placeholder 4">
            <a:extLst>
              <a:ext uri="{FF2B5EF4-FFF2-40B4-BE49-F238E27FC236}">
                <a16:creationId xmlns:a16="http://schemas.microsoft.com/office/drawing/2014/main" id="{F76803AB-03EE-7B44-B956-081B88BE256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601B24F-3185-E413-DA86-85FF758C4669}"/>
              </a:ext>
            </a:extLst>
          </p:cNvPr>
          <p:cNvSpPr>
            <a:spLocks noGrp="1"/>
          </p:cNvSpPr>
          <p:nvPr>
            <p:ph type="sldNum" sz="quarter" idx="12"/>
          </p:nvPr>
        </p:nvSpPr>
        <p:spPr/>
        <p:txBody>
          <a:bodyPr/>
          <a:lstStyle/>
          <a:p>
            <a:fld id="{C73C78B3-0045-9547-874D-082F52276EB6}" type="slidenum">
              <a:rPr lang="en-US" smtClean="0"/>
              <a:t>‹#›</a:t>
            </a:fld>
            <a:endParaRPr lang="en-US"/>
          </a:p>
        </p:txBody>
      </p:sp>
    </p:spTree>
    <p:extLst>
      <p:ext uri="{BB962C8B-B14F-4D97-AF65-F5344CB8AC3E}">
        <p14:creationId xmlns:p14="http://schemas.microsoft.com/office/powerpoint/2010/main" val="1466819178"/>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p:cSld name="Title Slide">
    <p:spTree>
      <p:nvGrpSpPr>
        <p:cNvPr id="1" name=""/>
        <p:cNvGrpSpPr/>
        <p:nvPr/>
      </p:nvGrpSpPr>
      <p:grpSpPr>
        <a:xfrm>
          <a:off x="0" y="0"/>
          <a:ext cx="0" cy="0"/>
          <a:chOff x="0" y="0"/>
          <a:chExt cx="0" cy="0"/>
        </a:xfrm>
      </p:grpSpPr>
      <p:sp>
        <p:nvSpPr>
          <p:cNvPr id="14" name="Title 1">
            <a:extLst>
              <a:ext uri="{FF2B5EF4-FFF2-40B4-BE49-F238E27FC236}">
                <a16:creationId xmlns:a16="http://schemas.microsoft.com/office/drawing/2014/main" id="{E5AE574C-C01D-4451-B818-78560B1180FA}"/>
              </a:ext>
            </a:extLst>
          </p:cNvPr>
          <p:cNvSpPr>
            <a:spLocks noGrp="1"/>
          </p:cNvSpPr>
          <p:nvPr>
            <p:ph type="title"/>
          </p:nvPr>
        </p:nvSpPr>
        <p:spPr>
          <a:xfrm>
            <a:off x="609601" y="1709738"/>
            <a:ext cx="10515600" cy="2852737"/>
          </a:xfrm>
        </p:spPr>
        <p:txBody>
          <a:bodyPr anchor="ctr">
            <a:normAutofit/>
          </a:bodyPr>
          <a:lstStyle>
            <a:lvl1pPr>
              <a:defRPr sz="4800"/>
            </a:lvl1pPr>
          </a:lstStyle>
          <a:p>
            <a:r>
              <a:rPr lang="en-US"/>
              <a:t>Click to edit Master title style</a:t>
            </a:r>
          </a:p>
        </p:txBody>
      </p:sp>
      <p:sp>
        <p:nvSpPr>
          <p:cNvPr id="15" name="Text Placeholder 2">
            <a:extLst>
              <a:ext uri="{FF2B5EF4-FFF2-40B4-BE49-F238E27FC236}">
                <a16:creationId xmlns:a16="http://schemas.microsoft.com/office/drawing/2014/main" id="{1ECCB66C-05CB-49D9-B7E7-0C427D6D7F53}"/>
              </a:ext>
            </a:extLst>
          </p:cNvPr>
          <p:cNvSpPr>
            <a:spLocks noGrp="1"/>
          </p:cNvSpPr>
          <p:nvPr>
            <p:ph type="body" idx="1"/>
          </p:nvPr>
        </p:nvSpPr>
        <p:spPr>
          <a:xfrm>
            <a:off x="609601" y="4589463"/>
            <a:ext cx="10515600" cy="1500187"/>
          </a:xfrm>
          <a:prstGeom prst="rect">
            <a:avLst/>
          </a:prstGeom>
        </p:spPr>
        <p:txBody>
          <a:bodyPr>
            <a:normAutofit/>
          </a:bodyPr>
          <a:lstStyle>
            <a:lvl1pPr marL="0" indent="0">
              <a:buNone/>
              <a:defRPr sz="18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18" name="Footer Placeholder 4">
            <a:extLst>
              <a:ext uri="{FF2B5EF4-FFF2-40B4-BE49-F238E27FC236}">
                <a16:creationId xmlns:a16="http://schemas.microsoft.com/office/drawing/2014/main" id="{5CD80B2F-AB86-4AC5-ADB1-2230734739B0}"/>
              </a:ext>
            </a:extLst>
          </p:cNvPr>
          <p:cNvSpPr>
            <a:spLocks noGrp="1"/>
          </p:cNvSpPr>
          <p:nvPr>
            <p:ph type="ftr" sz="quarter" idx="3"/>
          </p:nvPr>
        </p:nvSpPr>
        <p:spPr>
          <a:xfrm>
            <a:off x="609600" y="6356350"/>
            <a:ext cx="10515599" cy="442131"/>
          </a:xfrm>
          <a:prstGeom prst="rect">
            <a:avLst/>
          </a:prstGeom>
        </p:spPr>
        <p:txBody>
          <a:bodyPr vert="horz" lIns="91440" tIns="45720" rIns="91440" bIns="45720" rtlCol="0" anchor="b"/>
          <a:lstStyle>
            <a:lvl1pPr algn="l">
              <a:defRPr sz="1200">
                <a:solidFill>
                  <a:schemeClr val="tx1">
                    <a:tint val="75000"/>
                  </a:schemeClr>
                </a:solidFill>
              </a:defRPr>
            </a:lvl1pPr>
          </a:lstStyle>
          <a:p>
            <a:endParaRPr lang="en-US"/>
          </a:p>
        </p:txBody>
      </p:sp>
      <p:pic>
        <p:nvPicPr>
          <p:cNvPr id="10" name="Picture 9">
            <a:extLst>
              <a:ext uri="{FF2B5EF4-FFF2-40B4-BE49-F238E27FC236}">
                <a16:creationId xmlns:a16="http://schemas.microsoft.com/office/drawing/2014/main" id="{A2CBCC96-7F53-47A8-819C-06BF1F5BC029}"/>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0" y="-4068"/>
            <a:ext cx="12192000" cy="975360"/>
          </a:xfrm>
          <a:prstGeom prst="rect">
            <a:avLst/>
          </a:prstGeom>
        </p:spPr>
      </p:pic>
      <p:pic>
        <p:nvPicPr>
          <p:cNvPr id="7" name="Picture 6">
            <a:extLst>
              <a:ext uri="{FF2B5EF4-FFF2-40B4-BE49-F238E27FC236}">
                <a16:creationId xmlns:a16="http://schemas.microsoft.com/office/drawing/2014/main" id="{0F9A7412-C164-4F10-8EE9-1912867E6331}"/>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a:stretch/>
        </p:blipFill>
        <p:spPr>
          <a:xfrm>
            <a:off x="609600" y="93853"/>
            <a:ext cx="1537746" cy="787653"/>
          </a:xfrm>
          <a:prstGeom prst="rect">
            <a:avLst/>
          </a:prstGeom>
        </p:spPr>
      </p:pic>
    </p:spTree>
    <p:extLst>
      <p:ext uri="{BB962C8B-B14F-4D97-AF65-F5344CB8AC3E}">
        <p14:creationId xmlns:p14="http://schemas.microsoft.com/office/powerpoint/2010/main" val="4107608091"/>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p:cSld name="Episode Title">
    <p:spTree>
      <p:nvGrpSpPr>
        <p:cNvPr id="1" name=""/>
        <p:cNvGrpSpPr/>
        <p:nvPr/>
      </p:nvGrpSpPr>
      <p:grpSpPr>
        <a:xfrm>
          <a:off x="0" y="0"/>
          <a:ext cx="0" cy="0"/>
          <a:chOff x="0" y="0"/>
          <a:chExt cx="0" cy="0"/>
        </a:xfrm>
      </p:grpSpPr>
      <p:sp>
        <p:nvSpPr>
          <p:cNvPr id="14" name="Title 1">
            <a:extLst>
              <a:ext uri="{FF2B5EF4-FFF2-40B4-BE49-F238E27FC236}">
                <a16:creationId xmlns:a16="http://schemas.microsoft.com/office/drawing/2014/main" id="{E5AE574C-C01D-4451-B818-78560B1180FA}"/>
              </a:ext>
            </a:extLst>
          </p:cNvPr>
          <p:cNvSpPr>
            <a:spLocks noGrp="1"/>
          </p:cNvSpPr>
          <p:nvPr>
            <p:ph type="title"/>
          </p:nvPr>
        </p:nvSpPr>
        <p:spPr>
          <a:xfrm>
            <a:off x="609601" y="1709738"/>
            <a:ext cx="10515600" cy="2852737"/>
          </a:xfrm>
        </p:spPr>
        <p:txBody>
          <a:bodyPr anchor="b">
            <a:normAutofit/>
          </a:bodyPr>
          <a:lstStyle>
            <a:lvl1pPr algn="r">
              <a:defRPr sz="3600"/>
            </a:lvl1pPr>
          </a:lstStyle>
          <a:p>
            <a:r>
              <a:rPr lang="en-US"/>
              <a:t>Click to edit Master title style</a:t>
            </a:r>
          </a:p>
        </p:txBody>
      </p:sp>
      <p:sp>
        <p:nvSpPr>
          <p:cNvPr id="15" name="Text Placeholder 2">
            <a:extLst>
              <a:ext uri="{FF2B5EF4-FFF2-40B4-BE49-F238E27FC236}">
                <a16:creationId xmlns:a16="http://schemas.microsoft.com/office/drawing/2014/main" id="{1ECCB66C-05CB-49D9-B7E7-0C427D6D7F53}"/>
              </a:ext>
            </a:extLst>
          </p:cNvPr>
          <p:cNvSpPr>
            <a:spLocks noGrp="1"/>
          </p:cNvSpPr>
          <p:nvPr>
            <p:ph type="body" idx="1"/>
          </p:nvPr>
        </p:nvSpPr>
        <p:spPr>
          <a:xfrm>
            <a:off x="609601" y="4589463"/>
            <a:ext cx="10515600" cy="1500187"/>
          </a:xfrm>
          <a:prstGeom prst="rect">
            <a:avLst/>
          </a:prstGeom>
        </p:spPr>
        <p:txBody>
          <a:bodyPr>
            <a:normAutofit/>
          </a:bodyPr>
          <a:lstStyle>
            <a:lvl1pPr marL="0" indent="0" algn="r">
              <a:buNone/>
              <a:defRPr sz="16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18" name="Footer Placeholder 4">
            <a:extLst>
              <a:ext uri="{FF2B5EF4-FFF2-40B4-BE49-F238E27FC236}">
                <a16:creationId xmlns:a16="http://schemas.microsoft.com/office/drawing/2014/main" id="{5CD80B2F-AB86-4AC5-ADB1-2230734739B0}"/>
              </a:ext>
            </a:extLst>
          </p:cNvPr>
          <p:cNvSpPr>
            <a:spLocks noGrp="1"/>
          </p:cNvSpPr>
          <p:nvPr>
            <p:ph type="ftr" sz="quarter" idx="3"/>
          </p:nvPr>
        </p:nvSpPr>
        <p:spPr>
          <a:xfrm>
            <a:off x="609600" y="6356350"/>
            <a:ext cx="10515599" cy="442131"/>
          </a:xfrm>
          <a:prstGeom prst="rect">
            <a:avLst/>
          </a:prstGeom>
        </p:spPr>
        <p:txBody>
          <a:bodyPr vert="horz" lIns="91440" tIns="45720" rIns="91440" bIns="45720" rtlCol="0" anchor="b"/>
          <a:lstStyle>
            <a:lvl1pPr algn="l">
              <a:defRPr sz="1200">
                <a:solidFill>
                  <a:schemeClr val="tx1">
                    <a:tint val="75000"/>
                  </a:schemeClr>
                </a:solidFill>
              </a:defRPr>
            </a:lvl1pPr>
          </a:lstStyle>
          <a:p>
            <a:endParaRPr lang="en-US"/>
          </a:p>
        </p:txBody>
      </p:sp>
      <p:pic>
        <p:nvPicPr>
          <p:cNvPr id="11" name="Picture 10">
            <a:extLst>
              <a:ext uri="{FF2B5EF4-FFF2-40B4-BE49-F238E27FC236}">
                <a16:creationId xmlns:a16="http://schemas.microsoft.com/office/drawing/2014/main" id="{0BD96686-8BEC-434E-9388-D8B9024F75EA}"/>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0" y="-4068"/>
            <a:ext cx="12192000" cy="975360"/>
          </a:xfrm>
          <a:prstGeom prst="rect">
            <a:avLst/>
          </a:prstGeom>
        </p:spPr>
      </p:pic>
      <p:pic>
        <p:nvPicPr>
          <p:cNvPr id="7" name="Picture 6">
            <a:extLst>
              <a:ext uri="{FF2B5EF4-FFF2-40B4-BE49-F238E27FC236}">
                <a16:creationId xmlns:a16="http://schemas.microsoft.com/office/drawing/2014/main" id="{C040F6D3-12E8-4F11-AA7D-44DC8905C051}"/>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a:stretch/>
        </p:blipFill>
        <p:spPr>
          <a:xfrm>
            <a:off x="609600" y="93853"/>
            <a:ext cx="1537746" cy="787653"/>
          </a:xfrm>
          <a:prstGeom prst="rect">
            <a:avLst/>
          </a:prstGeom>
        </p:spPr>
      </p:pic>
    </p:spTree>
    <p:extLst>
      <p:ext uri="{BB962C8B-B14F-4D97-AF65-F5344CB8AC3E}">
        <p14:creationId xmlns:p14="http://schemas.microsoft.com/office/powerpoint/2010/main" val="462032222"/>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p:cSld name="Diagram Layout">
    <p:bg>
      <p:bgPr>
        <a:gradFill flip="none" rotWithShape="1">
          <a:gsLst>
            <a:gs pos="0">
              <a:schemeClr val="bg2"/>
            </a:gs>
            <a:gs pos="100000">
              <a:srgbClr val="EBEBEB"/>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2" name="Footer Placeholder 4">
            <a:extLst>
              <a:ext uri="{FF2B5EF4-FFF2-40B4-BE49-F238E27FC236}">
                <a16:creationId xmlns:a16="http://schemas.microsoft.com/office/drawing/2014/main" id="{88FA194F-9E80-4991-A301-2D14D459B8B6}"/>
              </a:ext>
            </a:extLst>
          </p:cNvPr>
          <p:cNvSpPr>
            <a:spLocks noGrp="1"/>
          </p:cNvSpPr>
          <p:nvPr>
            <p:ph type="ftr" sz="quarter" idx="3"/>
          </p:nvPr>
        </p:nvSpPr>
        <p:spPr>
          <a:xfrm>
            <a:off x="609600" y="6356350"/>
            <a:ext cx="10515599" cy="442131"/>
          </a:xfrm>
          <a:prstGeom prst="rect">
            <a:avLst/>
          </a:prstGeom>
        </p:spPr>
        <p:txBody>
          <a:bodyPr vert="horz" lIns="91440" tIns="45720" rIns="91440" bIns="45720" rtlCol="0" anchor="b"/>
          <a:lstStyle>
            <a:lvl1pPr algn="l">
              <a:defRPr sz="1200">
                <a:solidFill>
                  <a:schemeClr val="tx1">
                    <a:tint val="75000"/>
                  </a:schemeClr>
                </a:solidFill>
              </a:defRPr>
            </a:lvl1pPr>
          </a:lstStyle>
          <a:p>
            <a:endParaRPr lang="en-US"/>
          </a:p>
        </p:txBody>
      </p:sp>
    </p:spTree>
    <p:extLst>
      <p:ext uri="{BB962C8B-B14F-4D97-AF65-F5344CB8AC3E}">
        <p14:creationId xmlns:p14="http://schemas.microsoft.com/office/powerpoint/2010/main" val="3159799103"/>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p:cSld name="Titled Diagram Layout">
    <p:bg>
      <p:bgPr>
        <a:gradFill flip="none" rotWithShape="1">
          <a:gsLst>
            <a:gs pos="0">
              <a:schemeClr val="bg2"/>
            </a:gs>
            <a:gs pos="100000">
              <a:srgbClr val="EBEBEB"/>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174E47-6B81-4DA6-BC35-65E2DCA474B0}"/>
              </a:ext>
            </a:extLst>
          </p:cNvPr>
          <p:cNvSpPr>
            <a:spLocks noGrp="1"/>
          </p:cNvSpPr>
          <p:nvPr>
            <p:ph type="title"/>
          </p:nvPr>
        </p:nvSpPr>
        <p:spPr/>
        <p:txBody>
          <a:bodyPr/>
          <a:lstStyle/>
          <a:p>
            <a:r>
              <a:rPr lang="en-US"/>
              <a:t>Click to edit Master title style</a:t>
            </a:r>
          </a:p>
        </p:txBody>
      </p:sp>
      <p:sp>
        <p:nvSpPr>
          <p:cNvPr id="3" name="Footer Placeholder 4">
            <a:extLst>
              <a:ext uri="{FF2B5EF4-FFF2-40B4-BE49-F238E27FC236}">
                <a16:creationId xmlns:a16="http://schemas.microsoft.com/office/drawing/2014/main" id="{2F70BFC7-62AB-4097-AE5E-3ACB64158A60}"/>
              </a:ext>
            </a:extLst>
          </p:cNvPr>
          <p:cNvSpPr>
            <a:spLocks noGrp="1"/>
          </p:cNvSpPr>
          <p:nvPr>
            <p:ph type="ftr" sz="quarter" idx="3"/>
          </p:nvPr>
        </p:nvSpPr>
        <p:spPr>
          <a:xfrm>
            <a:off x="609600" y="6356350"/>
            <a:ext cx="10515599" cy="442131"/>
          </a:xfrm>
          <a:prstGeom prst="rect">
            <a:avLst/>
          </a:prstGeom>
        </p:spPr>
        <p:txBody>
          <a:bodyPr vert="horz" lIns="91440" tIns="45720" rIns="91440" bIns="45720" rtlCol="0" anchor="b"/>
          <a:lstStyle>
            <a:lvl1pPr algn="l">
              <a:defRPr sz="1200">
                <a:solidFill>
                  <a:schemeClr val="tx1">
                    <a:tint val="75000"/>
                  </a:schemeClr>
                </a:solidFill>
              </a:defRPr>
            </a:lvl1pPr>
          </a:lstStyle>
          <a:p>
            <a:endParaRPr lang="en-US"/>
          </a:p>
        </p:txBody>
      </p:sp>
    </p:spTree>
    <p:extLst>
      <p:ext uri="{BB962C8B-B14F-4D97-AF65-F5344CB8AC3E}">
        <p14:creationId xmlns:p14="http://schemas.microsoft.com/office/powerpoint/2010/main" val="314798375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Titled Diagram Layout">
    <p:bg>
      <p:bgPr>
        <a:gradFill flip="none" rotWithShape="1">
          <a:gsLst>
            <a:gs pos="0">
              <a:schemeClr val="bg2"/>
            </a:gs>
            <a:gs pos="100000">
              <a:srgbClr val="EBEBEB"/>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174E47-6B81-4DA6-BC35-65E2DCA474B0}"/>
              </a:ext>
            </a:extLst>
          </p:cNvPr>
          <p:cNvSpPr>
            <a:spLocks noGrp="1"/>
          </p:cNvSpPr>
          <p:nvPr>
            <p:ph type="title"/>
          </p:nvPr>
        </p:nvSpPr>
        <p:spPr/>
        <p:txBody>
          <a:bodyPr/>
          <a:lstStyle/>
          <a:p>
            <a:r>
              <a:rPr lang="en-US"/>
              <a:t>Click to edit Master title style</a:t>
            </a:r>
          </a:p>
        </p:txBody>
      </p:sp>
      <p:sp>
        <p:nvSpPr>
          <p:cNvPr id="3" name="Footer Placeholder 4">
            <a:extLst>
              <a:ext uri="{FF2B5EF4-FFF2-40B4-BE49-F238E27FC236}">
                <a16:creationId xmlns:a16="http://schemas.microsoft.com/office/drawing/2014/main" id="{2F70BFC7-62AB-4097-AE5E-3ACB64158A60}"/>
              </a:ext>
            </a:extLst>
          </p:cNvPr>
          <p:cNvSpPr>
            <a:spLocks noGrp="1"/>
          </p:cNvSpPr>
          <p:nvPr>
            <p:ph type="ftr" sz="quarter" idx="3"/>
          </p:nvPr>
        </p:nvSpPr>
        <p:spPr>
          <a:xfrm>
            <a:off x="609600" y="6356350"/>
            <a:ext cx="10515599" cy="442131"/>
          </a:xfrm>
          <a:prstGeom prst="rect">
            <a:avLst/>
          </a:prstGeom>
        </p:spPr>
        <p:txBody>
          <a:bodyPr vert="horz" lIns="91440" tIns="45720" rIns="91440" bIns="45720" rtlCol="0" anchor="b"/>
          <a:lstStyle>
            <a:lvl1pPr algn="l">
              <a:defRPr sz="1200">
                <a:solidFill>
                  <a:schemeClr val="tx1">
                    <a:tint val="75000"/>
                  </a:schemeClr>
                </a:solidFill>
              </a:defRPr>
            </a:lvl1pPr>
          </a:lstStyle>
          <a:p>
            <a:endParaRPr lang="en-US"/>
          </a:p>
        </p:txBody>
      </p:sp>
    </p:spTree>
    <p:extLst>
      <p:ext uri="{BB962C8B-B14F-4D97-AF65-F5344CB8AC3E}">
        <p14:creationId xmlns:p14="http://schemas.microsoft.com/office/powerpoint/2010/main" val="3345114120"/>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p:cSld name="Title and Content">
    <p:bg>
      <p:bgPr>
        <a:solidFill>
          <a:srgbClr val="FFFFFF"/>
        </a:solidFill>
        <a:effectLst/>
      </p:bgPr>
    </p:bg>
    <p:spTree>
      <p:nvGrpSpPr>
        <p:cNvPr id="1" name=""/>
        <p:cNvGrpSpPr/>
        <p:nvPr/>
      </p:nvGrpSpPr>
      <p:grpSpPr>
        <a:xfrm>
          <a:off x="0" y="0"/>
          <a:ext cx="0" cy="0"/>
          <a:chOff x="0" y="0"/>
          <a:chExt cx="0" cy="0"/>
        </a:xfrm>
      </p:grpSpPr>
      <p:sp>
        <p:nvSpPr>
          <p:cNvPr id="9" name="Footer Placeholder 4">
            <a:extLst>
              <a:ext uri="{FF2B5EF4-FFF2-40B4-BE49-F238E27FC236}">
                <a16:creationId xmlns:a16="http://schemas.microsoft.com/office/drawing/2014/main" id="{F68C6A00-68E4-474E-9AA8-0891DD87D051}"/>
              </a:ext>
            </a:extLst>
          </p:cNvPr>
          <p:cNvSpPr>
            <a:spLocks noGrp="1"/>
          </p:cNvSpPr>
          <p:nvPr>
            <p:ph type="ftr" sz="quarter" idx="3"/>
          </p:nvPr>
        </p:nvSpPr>
        <p:spPr>
          <a:xfrm>
            <a:off x="609600" y="6356350"/>
            <a:ext cx="10744199" cy="442131"/>
          </a:xfrm>
          <a:prstGeom prst="rect">
            <a:avLst/>
          </a:prstGeom>
        </p:spPr>
        <p:txBody>
          <a:bodyPr vert="horz" lIns="91440" tIns="45720" rIns="91440" bIns="45720" rtlCol="0" anchor="b"/>
          <a:lstStyle>
            <a:lvl1pPr algn="l">
              <a:defRPr sz="1200">
                <a:solidFill>
                  <a:schemeClr val="tx1">
                    <a:tint val="75000"/>
                  </a:schemeClr>
                </a:solidFill>
              </a:defRPr>
            </a:lvl1pPr>
          </a:lstStyle>
          <a:p>
            <a:endParaRPr lang="en-US"/>
          </a:p>
        </p:txBody>
      </p:sp>
      <p:sp>
        <p:nvSpPr>
          <p:cNvPr id="6" name="Title Placeholder 1">
            <a:extLst>
              <a:ext uri="{FF2B5EF4-FFF2-40B4-BE49-F238E27FC236}">
                <a16:creationId xmlns:a16="http://schemas.microsoft.com/office/drawing/2014/main" id="{C3A58A5E-CE8B-4381-B491-4E79B68F618B}"/>
              </a:ext>
            </a:extLst>
          </p:cNvPr>
          <p:cNvSpPr>
            <a:spLocks noGrp="1"/>
          </p:cNvSpPr>
          <p:nvPr>
            <p:ph type="title"/>
          </p:nvPr>
        </p:nvSpPr>
        <p:spPr>
          <a:xfrm>
            <a:off x="609600" y="199505"/>
            <a:ext cx="10744200" cy="1185577"/>
          </a:xfrm>
          <a:prstGeom prst="rect">
            <a:avLst/>
          </a:prstGeom>
        </p:spPr>
        <p:txBody>
          <a:bodyPr vert="horz" lIns="91440" tIns="45720" rIns="91440" bIns="45720" rtlCol="0" anchor="ctr" anchorCtr="0">
            <a:normAutofit/>
          </a:bodyPr>
          <a:lstStyle/>
          <a:p>
            <a:r>
              <a:rPr lang="en-US"/>
              <a:t>Click to edit Master title style</a:t>
            </a:r>
          </a:p>
        </p:txBody>
      </p:sp>
      <p:sp>
        <p:nvSpPr>
          <p:cNvPr id="7" name="Text Placeholder 2">
            <a:extLst>
              <a:ext uri="{FF2B5EF4-FFF2-40B4-BE49-F238E27FC236}">
                <a16:creationId xmlns:a16="http://schemas.microsoft.com/office/drawing/2014/main" id="{B8793117-580E-4BE7-82EC-6BE8CEEDED56}"/>
              </a:ext>
            </a:extLst>
          </p:cNvPr>
          <p:cNvSpPr>
            <a:spLocks noGrp="1"/>
          </p:cNvSpPr>
          <p:nvPr>
            <p:ph idx="1"/>
          </p:nvPr>
        </p:nvSpPr>
        <p:spPr>
          <a:xfrm>
            <a:off x="609600" y="1477906"/>
            <a:ext cx="10744200" cy="4722477"/>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395586224"/>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CF8544-5F66-42F5-A339-E46C7881EF7F}"/>
              </a:ext>
            </a:extLst>
          </p:cNvPr>
          <p:cNvSpPr>
            <a:spLocks noGrp="1"/>
          </p:cNvSpPr>
          <p:nvPr>
            <p:ph type="title"/>
          </p:nvPr>
        </p:nvSpPr>
        <p:spPr/>
        <p:txBody>
          <a:bodyPr>
            <a:normAutofit/>
          </a:bodyPr>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0E98E0E9-1525-4AB4-A8AF-8BF10D89D4E7}"/>
              </a:ext>
            </a:extLst>
          </p:cNvPr>
          <p:cNvSpPr>
            <a:spLocks noGrp="1"/>
          </p:cNvSpPr>
          <p:nvPr>
            <p:ph sz="half" idx="1"/>
          </p:nvPr>
        </p:nvSpPr>
        <p:spPr>
          <a:xfrm>
            <a:off x="609600" y="1496291"/>
            <a:ext cx="5181600" cy="4680672"/>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CFA8448F-6F16-4184-A898-7F06CF6766C6}"/>
              </a:ext>
            </a:extLst>
          </p:cNvPr>
          <p:cNvSpPr>
            <a:spLocks noGrp="1"/>
          </p:cNvSpPr>
          <p:nvPr>
            <p:ph sz="half" idx="2"/>
          </p:nvPr>
        </p:nvSpPr>
        <p:spPr>
          <a:xfrm>
            <a:off x="5943600" y="1496291"/>
            <a:ext cx="5181600" cy="4680672"/>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Footer Placeholder 4">
            <a:extLst>
              <a:ext uri="{FF2B5EF4-FFF2-40B4-BE49-F238E27FC236}">
                <a16:creationId xmlns:a16="http://schemas.microsoft.com/office/drawing/2014/main" id="{DE44C219-F83B-4E76-BAE0-A183B8940696}"/>
              </a:ext>
            </a:extLst>
          </p:cNvPr>
          <p:cNvSpPr>
            <a:spLocks noGrp="1"/>
          </p:cNvSpPr>
          <p:nvPr>
            <p:ph type="ftr" sz="quarter" idx="3"/>
          </p:nvPr>
        </p:nvSpPr>
        <p:spPr>
          <a:xfrm>
            <a:off x="609600" y="6356350"/>
            <a:ext cx="10515599" cy="442131"/>
          </a:xfrm>
          <a:prstGeom prst="rect">
            <a:avLst/>
          </a:prstGeom>
        </p:spPr>
        <p:txBody>
          <a:bodyPr vert="horz" lIns="91440" tIns="45720" rIns="91440" bIns="45720" rtlCol="0" anchor="b"/>
          <a:lstStyle>
            <a:lvl1pPr algn="l">
              <a:defRPr sz="1200">
                <a:solidFill>
                  <a:schemeClr val="tx1">
                    <a:tint val="75000"/>
                  </a:schemeClr>
                </a:solidFill>
              </a:defRPr>
            </a:lvl1pPr>
          </a:lstStyle>
          <a:p>
            <a:endParaRPr lang="en-US"/>
          </a:p>
        </p:txBody>
      </p:sp>
    </p:spTree>
    <p:extLst>
      <p:ext uri="{BB962C8B-B14F-4D97-AF65-F5344CB8AC3E}">
        <p14:creationId xmlns:p14="http://schemas.microsoft.com/office/powerpoint/2010/main" val="1475109519"/>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7322D2BB-B893-45AC-B4B9-21CF5F89EABD}"/>
              </a:ext>
            </a:extLst>
          </p:cNvPr>
          <p:cNvSpPr>
            <a:spLocks noGrp="1"/>
          </p:cNvSpPr>
          <p:nvPr>
            <p:ph type="body" idx="1"/>
          </p:nvPr>
        </p:nvSpPr>
        <p:spPr>
          <a:xfrm>
            <a:off x="609601" y="1459896"/>
            <a:ext cx="5157787" cy="651538"/>
          </a:xfrm>
          <a:prstGeom prst="rect">
            <a:avLst/>
          </a:prstGeom>
        </p:spPr>
        <p:txBody>
          <a:bodyPr anchor="b"/>
          <a:lstStyle>
            <a:lvl1pPr marL="0" indent="0">
              <a:buNone/>
              <a:defRPr sz="24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8527EFEE-C04A-49BE-8AC8-1C93672FAC03}"/>
              </a:ext>
            </a:extLst>
          </p:cNvPr>
          <p:cNvSpPr>
            <a:spLocks noGrp="1"/>
          </p:cNvSpPr>
          <p:nvPr>
            <p:ph sz="half" idx="2"/>
          </p:nvPr>
        </p:nvSpPr>
        <p:spPr>
          <a:xfrm>
            <a:off x="609601" y="2111434"/>
            <a:ext cx="5157787" cy="3956856"/>
          </a:xfrm>
          <a:prstGeom prst="rect">
            <a:avLst/>
          </a:prstGeom>
        </p:spPr>
        <p:txBody>
          <a:bodyPr/>
          <a:lstStyle>
            <a:lvl1pPr marL="228600" indent="-228600">
              <a:buClr>
                <a:schemeClr val="accent1"/>
              </a:buClr>
              <a:buSzPct val="100000"/>
              <a:buFont typeface="Arial" panose="020B0604020202020204" pitchFamily="34" charset="0"/>
              <a:buChar char="•"/>
              <a:defRPr/>
            </a:lvl1pPr>
            <a:lvl2pPr marL="685800" indent="-228600">
              <a:buClr>
                <a:schemeClr val="accent1"/>
              </a:buClr>
              <a:buSzPct val="100000"/>
              <a:buFont typeface="Arial" panose="020B0604020202020204" pitchFamily="34" charset="0"/>
              <a:buChar char="•"/>
              <a:defRPr/>
            </a:lvl2pPr>
            <a:lvl3pPr marL="1143000" indent="-228600">
              <a:buClr>
                <a:schemeClr val="accent1"/>
              </a:buClr>
              <a:buSzPct val="100000"/>
              <a:buFont typeface="Arial" panose="020B0604020202020204" pitchFamily="34" charset="0"/>
              <a:buChar char="•"/>
              <a:defRPr/>
            </a:lvl3pPr>
            <a:lvl4pPr marL="1600200" indent="-228600">
              <a:buClr>
                <a:schemeClr val="accent1"/>
              </a:buClr>
              <a:buSzPct val="100000"/>
              <a:buFont typeface="Arial" panose="020B0604020202020204" pitchFamily="34" charset="0"/>
              <a:buChar char="•"/>
              <a:defRPr/>
            </a:lvl4pPr>
            <a:lvl5pPr marL="2057400" indent="-228600">
              <a:buClr>
                <a:schemeClr val="accent1"/>
              </a:buClr>
              <a:buSzPct val="100000"/>
              <a:buFont typeface="Arial" panose="020B0604020202020204" pitchFamily="34" charset="0"/>
              <a:buChar cha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63B977BB-61BD-47AD-991E-2E6E5CEC0643}"/>
              </a:ext>
            </a:extLst>
          </p:cNvPr>
          <p:cNvSpPr>
            <a:spLocks noGrp="1"/>
          </p:cNvSpPr>
          <p:nvPr>
            <p:ph type="body" sz="quarter" idx="3"/>
          </p:nvPr>
        </p:nvSpPr>
        <p:spPr>
          <a:xfrm>
            <a:off x="5942013" y="1459896"/>
            <a:ext cx="5183188" cy="651538"/>
          </a:xfrm>
          <a:prstGeom prst="rect">
            <a:avLst/>
          </a:prstGeom>
        </p:spPr>
        <p:txBody>
          <a:bodyPr anchor="b"/>
          <a:lstStyle>
            <a:lvl1pPr marL="0" indent="0">
              <a:buNone/>
              <a:defRPr sz="2400" b="1">
                <a:solidFill>
                  <a:schemeClr val="accent3"/>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B9B34560-D90F-4AA9-86F0-EA373D1678B8}"/>
              </a:ext>
            </a:extLst>
          </p:cNvPr>
          <p:cNvSpPr>
            <a:spLocks noGrp="1"/>
          </p:cNvSpPr>
          <p:nvPr>
            <p:ph sz="quarter" idx="4"/>
          </p:nvPr>
        </p:nvSpPr>
        <p:spPr>
          <a:xfrm>
            <a:off x="5942013" y="2111434"/>
            <a:ext cx="5183188" cy="3956856"/>
          </a:xfrm>
          <a:prstGeom prst="rect">
            <a:avLst/>
          </a:prstGeom>
        </p:spPr>
        <p:txBody>
          <a:bodyPr/>
          <a:lstStyle>
            <a:lvl1pPr marL="228600" indent="-228600">
              <a:buClr>
                <a:schemeClr val="accent3"/>
              </a:buClr>
              <a:buFont typeface="Arial" panose="020B0604020202020204" pitchFamily="34" charset="0"/>
              <a:buChar char="•"/>
              <a:defRPr/>
            </a:lvl1pPr>
            <a:lvl2pPr marL="685800" indent="-228600">
              <a:buClr>
                <a:schemeClr val="accent3"/>
              </a:buClr>
              <a:buFont typeface="Arial" panose="020B0604020202020204" pitchFamily="34" charset="0"/>
              <a:buChar char="•"/>
              <a:defRPr/>
            </a:lvl2pPr>
            <a:lvl3pPr marL="1143000" indent="-228600">
              <a:buClr>
                <a:schemeClr val="accent3"/>
              </a:buClr>
              <a:buFont typeface="Arial" panose="020B0604020202020204" pitchFamily="34" charset="0"/>
              <a:buChar char="•"/>
              <a:defRPr/>
            </a:lvl3pPr>
            <a:lvl4pPr marL="1600200" indent="-228600">
              <a:buClr>
                <a:schemeClr val="accent3"/>
              </a:buClr>
              <a:buFont typeface="Arial" panose="020B0604020202020204" pitchFamily="34" charset="0"/>
              <a:buChar char="•"/>
              <a:defRPr/>
            </a:lvl4pPr>
            <a:lvl5pPr marL="2057400" indent="-228600">
              <a:buClr>
                <a:schemeClr val="accent3"/>
              </a:buClr>
              <a:buFont typeface="Arial" panose="020B0604020202020204" pitchFamily="34" charset="0"/>
              <a:buChar cha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Footer Placeholder 4">
            <a:extLst>
              <a:ext uri="{FF2B5EF4-FFF2-40B4-BE49-F238E27FC236}">
                <a16:creationId xmlns:a16="http://schemas.microsoft.com/office/drawing/2014/main" id="{1994057A-1166-4C4D-AF69-0BF68EE85991}"/>
              </a:ext>
            </a:extLst>
          </p:cNvPr>
          <p:cNvSpPr>
            <a:spLocks noGrp="1"/>
          </p:cNvSpPr>
          <p:nvPr>
            <p:ph type="ftr" sz="quarter" idx="12"/>
          </p:nvPr>
        </p:nvSpPr>
        <p:spPr>
          <a:xfrm>
            <a:off x="609600" y="6356350"/>
            <a:ext cx="10515599" cy="442131"/>
          </a:xfrm>
          <a:prstGeom prst="rect">
            <a:avLst/>
          </a:prstGeom>
        </p:spPr>
        <p:txBody>
          <a:bodyPr vert="horz" lIns="91440" tIns="45720" rIns="91440" bIns="45720" rtlCol="0" anchor="b"/>
          <a:lstStyle>
            <a:lvl1pPr algn="l">
              <a:defRPr sz="1200">
                <a:solidFill>
                  <a:schemeClr val="tx1">
                    <a:tint val="75000"/>
                  </a:schemeClr>
                </a:solidFill>
              </a:defRPr>
            </a:lvl1pPr>
          </a:lstStyle>
          <a:p>
            <a:endParaRPr lang="en-US"/>
          </a:p>
        </p:txBody>
      </p:sp>
      <p:sp>
        <p:nvSpPr>
          <p:cNvPr id="10" name="Title 1">
            <a:extLst>
              <a:ext uri="{FF2B5EF4-FFF2-40B4-BE49-F238E27FC236}">
                <a16:creationId xmlns:a16="http://schemas.microsoft.com/office/drawing/2014/main" id="{DAD82D1D-D8EA-40A0-9D3E-9683300C0F61}"/>
              </a:ext>
            </a:extLst>
          </p:cNvPr>
          <p:cNvSpPr>
            <a:spLocks noGrp="1"/>
          </p:cNvSpPr>
          <p:nvPr>
            <p:ph type="title"/>
          </p:nvPr>
        </p:nvSpPr>
        <p:spPr>
          <a:xfrm>
            <a:off x="609600" y="199505"/>
            <a:ext cx="10744200" cy="1185577"/>
          </a:xfrm>
        </p:spPr>
        <p:txBody>
          <a:bodyPr>
            <a:normAutofit/>
          </a:bodyPr>
          <a:lstStyle>
            <a:lvl1pPr>
              <a:defRPr sz="3200"/>
            </a:lvl1pPr>
          </a:lstStyle>
          <a:p>
            <a:r>
              <a:rPr lang="en-US"/>
              <a:t>Click to edit Master title style</a:t>
            </a:r>
          </a:p>
        </p:txBody>
      </p:sp>
    </p:spTree>
    <p:extLst>
      <p:ext uri="{BB962C8B-B14F-4D97-AF65-F5344CB8AC3E}">
        <p14:creationId xmlns:p14="http://schemas.microsoft.com/office/powerpoint/2010/main" val="570267921"/>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E72062-0692-44AF-80AA-510E920DCD1B}"/>
              </a:ext>
            </a:extLst>
          </p:cNvPr>
          <p:cNvSpPr>
            <a:spLocks noGrp="1"/>
          </p:cNvSpPr>
          <p:nvPr>
            <p:ph type="title"/>
          </p:nvPr>
        </p:nvSpPr>
        <p:spPr/>
        <p:txBody>
          <a:bodyPr/>
          <a:lstStyle/>
          <a:p>
            <a:r>
              <a:rPr lang="en-US"/>
              <a:t>Click to edit Master title style</a:t>
            </a:r>
          </a:p>
        </p:txBody>
      </p:sp>
      <p:sp>
        <p:nvSpPr>
          <p:cNvPr id="5" name="Footer Placeholder 4">
            <a:extLst>
              <a:ext uri="{FF2B5EF4-FFF2-40B4-BE49-F238E27FC236}">
                <a16:creationId xmlns:a16="http://schemas.microsoft.com/office/drawing/2014/main" id="{42D517FC-F71A-47DC-8036-78E7C8941DC5}"/>
              </a:ext>
            </a:extLst>
          </p:cNvPr>
          <p:cNvSpPr>
            <a:spLocks noGrp="1"/>
          </p:cNvSpPr>
          <p:nvPr>
            <p:ph type="ftr" sz="quarter" idx="3"/>
          </p:nvPr>
        </p:nvSpPr>
        <p:spPr>
          <a:xfrm>
            <a:off x="609600" y="6356350"/>
            <a:ext cx="10744199" cy="442131"/>
          </a:xfrm>
          <a:prstGeom prst="rect">
            <a:avLst/>
          </a:prstGeom>
        </p:spPr>
        <p:txBody>
          <a:bodyPr vert="horz" lIns="91440" tIns="45720" rIns="91440" bIns="45720" rtlCol="0" anchor="b"/>
          <a:lstStyle>
            <a:lvl1pPr algn="l">
              <a:defRPr sz="1200">
                <a:solidFill>
                  <a:schemeClr val="tx1">
                    <a:tint val="75000"/>
                  </a:schemeClr>
                </a:solidFill>
              </a:defRPr>
            </a:lvl1pPr>
          </a:lstStyle>
          <a:p>
            <a:endParaRPr lang="en-US"/>
          </a:p>
        </p:txBody>
      </p:sp>
    </p:spTree>
    <p:extLst>
      <p:ext uri="{BB962C8B-B14F-4D97-AF65-F5344CB8AC3E}">
        <p14:creationId xmlns:p14="http://schemas.microsoft.com/office/powerpoint/2010/main" val="3561590044"/>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Footer Placeholder 4">
            <a:extLst>
              <a:ext uri="{FF2B5EF4-FFF2-40B4-BE49-F238E27FC236}">
                <a16:creationId xmlns:a16="http://schemas.microsoft.com/office/drawing/2014/main" id="{B2F6B2D7-D2F9-4F1B-8FB7-00DCD968C2C6}"/>
              </a:ext>
            </a:extLst>
          </p:cNvPr>
          <p:cNvSpPr>
            <a:spLocks noGrp="1"/>
          </p:cNvSpPr>
          <p:nvPr>
            <p:ph type="ftr" sz="quarter" idx="3"/>
          </p:nvPr>
        </p:nvSpPr>
        <p:spPr>
          <a:xfrm>
            <a:off x="609600" y="6356350"/>
            <a:ext cx="10744199" cy="442131"/>
          </a:xfrm>
          <a:prstGeom prst="rect">
            <a:avLst/>
          </a:prstGeom>
        </p:spPr>
        <p:txBody>
          <a:bodyPr vert="horz" lIns="91440" tIns="45720" rIns="91440" bIns="45720" rtlCol="0" anchor="b"/>
          <a:lstStyle>
            <a:lvl1pPr algn="l">
              <a:defRPr sz="1200">
                <a:solidFill>
                  <a:schemeClr val="tx1">
                    <a:tint val="75000"/>
                  </a:schemeClr>
                </a:solidFill>
              </a:defRPr>
            </a:lvl1pPr>
          </a:lstStyle>
          <a:p>
            <a:endParaRPr lang="en-US"/>
          </a:p>
        </p:txBody>
      </p:sp>
    </p:spTree>
    <p:extLst>
      <p:ext uri="{BB962C8B-B14F-4D97-AF65-F5344CB8AC3E}">
        <p14:creationId xmlns:p14="http://schemas.microsoft.com/office/powerpoint/2010/main" val="1497599970"/>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0426E8-50A6-47D6-B45F-134145E070B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F65C1316-9B30-4E35-91A7-4F8799CAE8FC}"/>
              </a:ext>
            </a:extLst>
          </p:cNvPr>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68B594DE-1DED-4824-B3AF-6D8B99419FD8}"/>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10" name="Footer Placeholder 4">
            <a:extLst>
              <a:ext uri="{FF2B5EF4-FFF2-40B4-BE49-F238E27FC236}">
                <a16:creationId xmlns:a16="http://schemas.microsoft.com/office/drawing/2014/main" id="{67258FC2-34FC-49D0-A161-40DD5BA51713}"/>
              </a:ext>
            </a:extLst>
          </p:cNvPr>
          <p:cNvSpPr>
            <a:spLocks noGrp="1"/>
          </p:cNvSpPr>
          <p:nvPr>
            <p:ph type="ftr" sz="quarter" idx="3"/>
          </p:nvPr>
        </p:nvSpPr>
        <p:spPr>
          <a:xfrm>
            <a:off x="609601" y="6356350"/>
            <a:ext cx="9020174" cy="442131"/>
          </a:xfrm>
          <a:prstGeom prst="rect">
            <a:avLst/>
          </a:prstGeom>
        </p:spPr>
        <p:txBody>
          <a:bodyPr vert="horz" lIns="91440" tIns="45720" rIns="91440" bIns="45720" rtlCol="0" anchor="b"/>
          <a:lstStyle>
            <a:lvl1pPr algn="l">
              <a:defRPr sz="1200">
                <a:solidFill>
                  <a:schemeClr val="tx1">
                    <a:tint val="75000"/>
                  </a:schemeClr>
                </a:solidFill>
              </a:defRPr>
            </a:lvl1pPr>
          </a:lstStyle>
          <a:p>
            <a:endParaRPr lang="en-US"/>
          </a:p>
        </p:txBody>
      </p:sp>
    </p:spTree>
    <p:extLst>
      <p:ext uri="{BB962C8B-B14F-4D97-AF65-F5344CB8AC3E}">
        <p14:creationId xmlns:p14="http://schemas.microsoft.com/office/powerpoint/2010/main" val="4216656376"/>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p:cSld name="1_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900E2D-A488-4CA5-B001-14767B8D02A8}"/>
              </a:ext>
            </a:extLst>
          </p:cNvPr>
          <p:cNvSpPr>
            <a:spLocks noGrp="1"/>
          </p:cNvSpPr>
          <p:nvPr>
            <p:ph type="title"/>
          </p:nvPr>
        </p:nvSpPr>
        <p:spPr>
          <a:xfrm>
            <a:off x="382588" y="457199"/>
            <a:ext cx="4272539" cy="4015047"/>
          </a:xfrm>
        </p:spPr>
        <p:txBody>
          <a:bodyPr anchor="ctr"/>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34DFDA90-9E3C-451C-9A65-E0C0C3E6FB0A}"/>
              </a:ext>
            </a:extLst>
          </p:cNvPr>
          <p:cNvSpPr>
            <a:spLocks noGrp="1"/>
          </p:cNvSpPr>
          <p:nvPr>
            <p:ph type="pic" idx="1"/>
          </p:nvPr>
        </p:nvSpPr>
        <p:spPr>
          <a:xfrm>
            <a:off x="5183188" y="606829"/>
            <a:ext cx="6172200" cy="5254221"/>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10" name="Footer Placeholder 4">
            <a:extLst>
              <a:ext uri="{FF2B5EF4-FFF2-40B4-BE49-F238E27FC236}">
                <a16:creationId xmlns:a16="http://schemas.microsoft.com/office/drawing/2014/main" id="{9FB64453-E8A2-48FD-8B67-B9DC2A133255}"/>
              </a:ext>
            </a:extLst>
          </p:cNvPr>
          <p:cNvSpPr>
            <a:spLocks noGrp="1"/>
          </p:cNvSpPr>
          <p:nvPr>
            <p:ph type="ftr" sz="quarter" idx="3"/>
          </p:nvPr>
        </p:nvSpPr>
        <p:spPr>
          <a:xfrm>
            <a:off x="609601" y="6356350"/>
            <a:ext cx="9020174" cy="442131"/>
          </a:xfrm>
          <a:prstGeom prst="rect">
            <a:avLst/>
          </a:prstGeom>
        </p:spPr>
        <p:txBody>
          <a:bodyPr vert="horz" lIns="91440" tIns="45720" rIns="91440" bIns="45720" rtlCol="0" anchor="b"/>
          <a:lstStyle>
            <a:lvl1pPr algn="l">
              <a:defRPr sz="1200">
                <a:solidFill>
                  <a:schemeClr val="tx1">
                    <a:tint val="75000"/>
                  </a:schemeClr>
                </a:solidFill>
              </a:defRPr>
            </a:lvl1pPr>
          </a:lstStyle>
          <a:p>
            <a:endParaRPr lang="en-US"/>
          </a:p>
        </p:txBody>
      </p:sp>
    </p:spTree>
    <p:extLst>
      <p:ext uri="{BB962C8B-B14F-4D97-AF65-F5344CB8AC3E}">
        <p14:creationId xmlns:p14="http://schemas.microsoft.com/office/powerpoint/2010/main" val="1953091236"/>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900E2D-A488-4CA5-B001-14767B8D02A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34DFDA90-9E3C-451C-9A65-E0C0C3E6FB0A}"/>
              </a:ext>
            </a:extLst>
          </p:cNvPr>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8E26C3D8-9015-40F4-B59B-697F1260941D}"/>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10" name="Footer Placeholder 4">
            <a:extLst>
              <a:ext uri="{FF2B5EF4-FFF2-40B4-BE49-F238E27FC236}">
                <a16:creationId xmlns:a16="http://schemas.microsoft.com/office/drawing/2014/main" id="{9FB64453-E8A2-48FD-8B67-B9DC2A133255}"/>
              </a:ext>
            </a:extLst>
          </p:cNvPr>
          <p:cNvSpPr>
            <a:spLocks noGrp="1"/>
          </p:cNvSpPr>
          <p:nvPr>
            <p:ph type="ftr" sz="quarter" idx="3"/>
          </p:nvPr>
        </p:nvSpPr>
        <p:spPr>
          <a:xfrm>
            <a:off x="609601" y="6356350"/>
            <a:ext cx="9020174" cy="442131"/>
          </a:xfrm>
          <a:prstGeom prst="rect">
            <a:avLst/>
          </a:prstGeom>
        </p:spPr>
        <p:txBody>
          <a:bodyPr vert="horz" lIns="91440" tIns="45720" rIns="91440" bIns="45720" rtlCol="0" anchor="b"/>
          <a:lstStyle>
            <a:lvl1pPr algn="l">
              <a:defRPr sz="1200">
                <a:solidFill>
                  <a:schemeClr val="tx1">
                    <a:tint val="75000"/>
                  </a:schemeClr>
                </a:solidFill>
              </a:defRPr>
            </a:lvl1pPr>
          </a:lstStyle>
          <a:p>
            <a:endParaRPr lang="en-US"/>
          </a:p>
        </p:txBody>
      </p:sp>
    </p:spTree>
    <p:extLst>
      <p:ext uri="{BB962C8B-B14F-4D97-AF65-F5344CB8AC3E}">
        <p14:creationId xmlns:p14="http://schemas.microsoft.com/office/powerpoint/2010/main" val="129446731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Title and Content">
    <p:bg>
      <p:bgPr>
        <a:solidFill>
          <a:srgbClr val="FFFFFF"/>
        </a:solidFill>
        <a:effectLst/>
      </p:bgPr>
    </p:bg>
    <p:spTree>
      <p:nvGrpSpPr>
        <p:cNvPr id="1" name=""/>
        <p:cNvGrpSpPr/>
        <p:nvPr/>
      </p:nvGrpSpPr>
      <p:grpSpPr>
        <a:xfrm>
          <a:off x="0" y="0"/>
          <a:ext cx="0" cy="0"/>
          <a:chOff x="0" y="0"/>
          <a:chExt cx="0" cy="0"/>
        </a:xfrm>
      </p:grpSpPr>
      <p:sp>
        <p:nvSpPr>
          <p:cNvPr id="9" name="Footer Placeholder 4">
            <a:extLst>
              <a:ext uri="{FF2B5EF4-FFF2-40B4-BE49-F238E27FC236}">
                <a16:creationId xmlns:a16="http://schemas.microsoft.com/office/drawing/2014/main" id="{F68C6A00-68E4-474E-9AA8-0891DD87D051}"/>
              </a:ext>
            </a:extLst>
          </p:cNvPr>
          <p:cNvSpPr>
            <a:spLocks noGrp="1"/>
          </p:cNvSpPr>
          <p:nvPr>
            <p:ph type="ftr" sz="quarter" idx="3"/>
          </p:nvPr>
        </p:nvSpPr>
        <p:spPr>
          <a:xfrm>
            <a:off x="609600" y="6356350"/>
            <a:ext cx="10744199" cy="442131"/>
          </a:xfrm>
          <a:prstGeom prst="rect">
            <a:avLst/>
          </a:prstGeom>
        </p:spPr>
        <p:txBody>
          <a:bodyPr vert="horz" lIns="91440" tIns="45720" rIns="91440" bIns="45720" rtlCol="0" anchor="b"/>
          <a:lstStyle>
            <a:lvl1pPr algn="l">
              <a:defRPr sz="1200">
                <a:solidFill>
                  <a:schemeClr val="tx1">
                    <a:tint val="75000"/>
                  </a:schemeClr>
                </a:solidFill>
              </a:defRPr>
            </a:lvl1pPr>
          </a:lstStyle>
          <a:p>
            <a:endParaRPr lang="en-US"/>
          </a:p>
        </p:txBody>
      </p:sp>
      <p:sp>
        <p:nvSpPr>
          <p:cNvPr id="6" name="Title Placeholder 1">
            <a:extLst>
              <a:ext uri="{FF2B5EF4-FFF2-40B4-BE49-F238E27FC236}">
                <a16:creationId xmlns:a16="http://schemas.microsoft.com/office/drawing/2014/main" id="{C3A58A5E-CE8B-4381-B491-4E79B68F618B}"/>
              </a:ext>
            </a:extLst>
          </p:cNvPr>
          <p:cNvSpPr>
            <a:spLocks noGrp="1"/>
          </p:cNvSpPr>
          <p:nvPr>
            <p:ph type="title"/>
          </p:nvPr>
        </p:nvSpPr>
        <p:spPr>
          <a:xfrm>
            <a:off x="609600" y="199505"/>
            <a:ext cx="10744200" cy="1185577"/>
          </a:xfrm>
          <a:prstGeom prst="rect">
            <a:avLst/>
          </a:prstGeom>
        </p:spPr>
        <p:txBody>
          <a:bodyPr vert="horz" lIns="91440" tIns="45720" rIns="91440" bIns="45720" rtlCol="0" anchor="ctr" anchorCtr="0">
            <a:normAutofit/>
          </a:bodyPr>
          <a:lstStyle/>
          <a:p>
            <a:r>
              <a:rPr lang="en-US"/>
              <a:t>Click to edit Master title style</a:t>
            </a:r>
          </a:p>
        </p:txBody>
      </p:sp>
      <p:sp>
        <p:nvSpPr>
          <p:cNvPr id="7" name="Text Placeholder 2">
            <a:extLst>
              <a:ext uri="{FF2B5EF4-FFF2-40B4-BE49-F238E27FC236}">
                <a16:creationId xmlns:a16="http://schemas.microsoft.com/office/drawing/2014/main" id="{B8793117-580E-4BE7-82EC-6BE8CEEDED56}"/>
              </a:ext>
            </a:extLst>
          </p:cNvPr>
          <p:cNvSpPr>
            <a:spLocks noGrp="1"/>
          </p:cNvSpPr>
          <p:nvPr>
            <p:ph idx="1"/>
          </p:nvPr>
        </p:nvSpPr>
        <p:spPr>
          <a:xfrm>
            <a:off x="609600" y="1477906"/>
            <a:ext cx="10744200" cy="4722477"/>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0368846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CF8544-5F66-42F5-A339-E46C7881EF7F}"/>
              </a:ext>
            </a:extLst>
          </p:cNvPr>
          <p:cNvSpPr>
            <a:spLocks noGrp="1"/>
          </p:cNvSpPr>
          <p:nvPr>
            <p:ph type="title"/>
          </p:nvPr>
        </p:nvSpPr>
        <p:spPr/>
        <p:txBody>
          <a:bodyPr>
            <a:normAutofit/>
          </a:bodyPr>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0E98E0E9-1525-4AB4-A8AF-8BF10D89D4E7}"/>
              </a:ext>
            </a:extLst>
          </p:cNvPr>
          <p:cNvSpPr>
            <a:spLocks noGrp="1"/>
          </p:cNvSpPr>
          <p:nvPr>
            <p:ph sz="half" idx="1"/>
          </p:nvPr>
        </p:nvSpPr>
        <p:spPr>
          <a:xfrm>
            <a:off x="609600" y="1496291"/>
            <a:ext cx="5181600" cy="4680672"/>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CFA8448F-6F16-4184-A898-7F06CF6766C6}"/>
              </a:ext>
            </a:extLst>
          </p:cNvPr>
          <p:cNvSpPr>
            <a:spLocks noGrp="1"/>
          </p:cNvSpPr>
          <p:nvPr>
            <p:ph sz="half" idx="2"/>
          </p:nvPr>
        </p:nvSpPr>
        <p:spPr>
          <a:xfrm>
            <a:off x="5943600" y="1496291"/>
            <a:ext cx="5181600" cy="4680672"/>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Footer Placeholder 4">
            <a:extLst>
              <a:ext uri="{FF2B5EF4-FFF2-40B4-BE49-F238E27FC236}">
                <a16:creationId xmlns:a16="http://schemas.microsoft.com/office/drawing/2014/main" id="{DE44C219-F83B-4E76-BAE0-A183B8940696}"/>
              </a:ext>
            </a:extLst>
          </p:cNvPr>
          <p:cNvSpPr>
            <a:spLocks noGrp="1"/>
          </p:cNvSpPr>
          <p:nvPr>
            <p:ph type="ftr" sz="quarter" idx="3"/>
          </p:nvPr>
        </p:nvSpPr>
        <p:spPr>
          <a:xfrm>
            <a:off x="609600" y="6356350"/>
            <a:ext cx="10515599" cy="442131"/>
          </a:xfrm>
          <a:prstGeom prst="rect">
            <a:avLst/>
          </a:prstGeom>
        </p:spPr>
        <p:txBody>
          <a:bodyPr vert="horz" lIns="91440" tIns="45720" rIns="91440" bIns="45720" rtlCol="0" anchor="b"/>
          <a:lstStyle>
            <a:lvl1pPr algn="l">
              <a:defRPr sz="1200">
                <a:solidFill>
                  <a:schemeClr val="tx1">
                    <a:tint val="75000"/>
                  </a:schemeClr>
                </a:solidFill>
              </a:defRPr>
            </a:lvl1pPr>
          </a:lstStyle>
          <a:p>
            <a:endParaRPr lang="en-US"/>
          </a:p>
        </p:txBody>
      </p:sp>
    </p:spTree>
    <p:extLst>
      <p:ext uri="{BB962C8B-B14F-4D97-AF65-F5344CB8AC3E}">
        <p14:creationId xmlns:p14="http://schemas.microsoft.com/office/powerpoint/2010/main" val="284030497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7322D2BB-B893-45AC-B4B9-21CF5F89EABD}"/>
              </a:ext>
            </a:extLst>
          </p:cNvPr>
          <p:cNvSpPr>
            <a:spLocks noGrp="1"/>
          </p:cNvSpPr>
          <p:nvPr>
            <p:ph type="body" idx="1"/>
          </p:nvPr>
        </p:nvSpPr>
        <p:spPr>
          <a:xfrm>
            <a:off x="609601" y="1459896"/>
            <a:ext cx="5157787" cy="651538"/>
          </a:xfrm>
          <a:prstGeom prst="rect">
            <a:avLst/>
          </a:prstGeom>
        </p:spPr>
        <p:txBody>
          <a:bodyPr anchor="b"/>
          <a:lstStyle>
            <a:lvl1pPr marL="0" indent="0">
              <a:buNone/>
              <a:defRPr sz="24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8527EFEE-C04A-49BE-8AC8-1C93672FAC03}"/>
              </a:ext>
            </a:extLst>
          </p:cNvPr>
          <p:cNvSpPr>
            <a:spLocks noGrp="1"/>
          </p:cNvSpPr>
          <p:nvPr>
            <p:ph sz="half" idx="2"/>
          </p:nvPr>
        </p:nvSpPr>
        <p:spPr>
          <a:xfrm>
            <a:off x="609601" y="2111434"/>
            <a:ext cx="5157787" cy="3956856"/>
          </a:xfrm>
          <a:prstGeom prst="rect">
            <a:avLst/>
          </a:prstGeom>
        </p:spPr>
        <p:txBody>
          <a:bodyPr/>
          <a:lstStyle>
            <a:lvl1pPr marL="228600" indent="-228600">
              <a:buClr>
                <a:schemeClr val="accent1"/>
              </a:buClr>
              <a:buSzPct val="100000"/>
              <a:buFont typeface="Arial" panose="020B0604020202020204" pitchFamily="34" charset="0"/>
              <a:buChar char="•"/>
              <a:defRPr/>
            </a:lvl1pPr>
            <a:lvl2pPr marL="685800" indent="-228600">
              <a:buClr>
                <a:schemeClr val="accent1"/>
              </a:buClr>
              <a:buSzPct val="100000"/>
              <a:buFont typeface="Arial" panose="020B0604020202020204" pitchFamily="34" charset="0"/>
              <a:buChar char="•"/>
              <a:defRPr/>
            </a:lvl2pPr>
            <a:lvl3pPr marL="1143000" indent="-228600">
              <a:buClr>
                <a:schemeClr val="accent1"/>
              </a:buClr>
              <a:buSzPct val="100000"/>
              <a:buFont typeface="Arial" panose="020B0604020202020204" pitchFamily="34" charset="0"/>
              <a:buChar char="•"/>
              <a:defRPr/>
            </a:lvl3pPr>
            <a:lvl4pPr marL="1600200" indent="-228600">
              <a:buClr>
                <a:schemeClr val="accent1"/>
              </a:buClr>
              <a:buSzPct val="100000"/>
              <a:buFont typeface="Arial" panose="020B0604020202020204" pitchFamily="34" charset="0"/>
              <a:buChar char="•"/>
              <a:defRPr/>
            </a:lvl4pPr>
            <a:lvl5pPr marL="2057400" indent="-228600">
              <a:buClr>
                <a:schemeClr val="accent1"/>
              </a:buClr>
              <a:buSzPct val="100000"/>
              <a:buFont typeface="Arial" panose="020B0604020202020204" pitchFamily="34" charset="0"/>
              <a:buChar cha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63B977BB-61BD-47AD-991E-2E6E5CEC0643}"/>
              </a:ext>
            </a:extLst>
          </p:cNvPr>
          <p:cNvSpPr>
            <a:spLocks noGrp="1"/>
          </p:cNvSpPr>
          <p:nvPr>
            <p:ph type="body" sz="quarter" idx="3"/>
          </p:nvPr>
        </p:nvSpPr>
        <p:spPr>
          <a:xfrm>
            <a:off x="5942013" y="1459896"/>
            <a:ext cx="5183188" cy="651538"/>
          </a:xfrm>
          <a:prstGeom prst="rect">
            <a:avLst/>
          </a:prstGeom>
        </p:spPr>
        <p:txBody>
          <a:bodyPr anchor="b"/>
          <a:lstStyle>
            <a:lvl1pPr marL="0" indent="0">
              <a:buNone/>
              <a:defRPr sz="2400" b="1">
                <a:solidFill>
                  <a:schemeClr val="accent3"/>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B9B34560-D90F-4AA9-86F0-EA373D1678B8}"/>
              </a:ext>
            </a:extLst>
          </p:cNvPr>
          <p:cNvSpPr>
            <a:spLocks noGrp="1"/>
          </p:cNvSpPr>
          <p:nvPr>
            <p:ph sz="quarter" idx="4"/>
          </p:nvPr>
        </p:nvSpPr>
        <p:spPr>
          <a:xfrm>
            <a:off x="5942013" y="2111434"/>
            <a:ext cx="5183188" cy="3956856"/>
          </a:xfrm>
          <a:prstGeom prst="rect">
            <a:avLst/>
          </a:prstGeom>
        </p:spPr>
        <p:txBody>
          <a:bodyPr/>
          <a:lstStyle>
            <a:lvl1pPr marL="228600" indent="-228600">
              <a:buClr>
                <a:schemeClr val="accent3"/>
              </a:buClr>
              <a:buFont typeface="Arial" panose="020B0604020202020204" pitchFamily="34" charset="0"/>
              <a:buChar char="•"/>
              <a:defRPr/>
            </a:lvl1pPr>
            <a:lvl2pPr marL="685800" indent="-228600">
              <a:buClr>
                <a:schemeClr val="accent3"/>
              </a:buClr>
              <a:buFont typeface="Arial" panose="020B0604020202020204" pitchFamily="34" charset="0"/>
              <a:buChar char="•"/>
              <a:defRPr/>
            </a:lvl2pPr>
            <a:lvl3pPr marL="1143000" indent="-228600">
              <a:buClr>
                <a:schemeClr val="accent3"/>
              </a:buClr>
              <a:buFont typeface="Arial" panose="020B0604020202020204" pitchFamily="34" charset="0"/>
              <a:buChar char="•"/>
              <a:defRPr/>
            </a:lvl3pPr>
            <a:lvl4pPr marL="1600200" indent="-228600">
              <a:buClr>
                <a:schemeClr val="accent3"/>
              </a:buClr>
              <a:buFont typeface="Arial" panose="020B0604020202020204" pitchFamily="34" charset="0"/>
              <a:buChar char="•"/>
              <a:defRPr/>
            </a:lvl4pPr>
            <a:lvl5pPr marL="2057400" indent="-228600">
              <a:buClr>
                <a:schemeClr val="accent3"/>
              </a:buClr>
              <a:buFont typeface="Arial" panose="020B0604020202020204" pitchFamily="34" charset="0"/>
              <a:buChar cha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Footer Placeholder 4">
            <a:extLst>
              <a:ext uri="{FF2B5EF4-FFF2-40B4-BE49-F238E27FC236}">
                <a16:creationId xmlns:a16="http://schemas.microsoft.com/office/drawing/2014/main" id="{1994057A-1166-4C4D-AF69-0BF68EE85991}"/>
              </a:ext>
            </a:extLst>
          </p:cNvPr>
          <p:cNvSpPr>
            <a:spLocks noGrp="1"/>
          </p:cNvSpPr>
          <p:nvPr>
            <p:ph type="ftr" sz="quarter" idx="12"/>
          </p:nvPr>
        </p:nvSpPr>
        <p:spPr>
          <a:xfrm>
            <a:off x="609600" y="6356350"/>
            <a:ext cx="10515599" cy="442131"/>
          </a:xfrm>
          <a:prstGeom prst="rect">
            <a:avLst/>
          </a:prstGeom>
        </p:spPr>
        <p:txBody>
          <a:bodyPr vert="horz" lIns="91440" tIns="45720" rIns="91440" bIns="45720" rtlCol="0" anchor="b"/>
          <a:lstStyle>
            <a:lvl1pPr algn="l">
              <a:defRPr sz="1200">
                <a:solidFill>
                  <a:schemeClr val="tx1">
                    <a:tint val="75000"/>
                  </a:schemeClr>
                </a:solidFill>
              </a:defRPr>
            </a:lvl1pPr>
          </a:lstStyle>
          <a:p>
            <a:endParaRPr lang="en-US"/>
          </a:p>
        </p:txBody>
      </p:sp>
      <p:sp>
        <p:nvSpPr>
          <p:cNvPr id="10" name="Title 1">
            <a:extLst>
              <a:ext uri="{FF2B5EF4-FFF2-40B4-BE49-F238E27FC236}">
                <a16:creationId xmlns:a16="http://schemas.microsoft.com/office/drawing/2014/main" id="{DAD82D1D-D8EA-40A0-9D3E-9683300C0F61}"/>
              </a:ext>
            </a:extLst>
          </p:cNvPr>
          <p:cNvSpPr>
            <a:spLocks noGrp="1"/>
          </p:cNvSpPr>
          <p:nvPr>
            <p:ph type="title"/>
          </p:nvPr>
        </p:nvSpPr>
        <p:spPr>
          <a:xfrm>
            <a:off x="609600" y="199505"/>
            <a:ext cx="10744200" cy="1185577"/>
          </a:xfrm>
        </p:spPr>
        <p:txBody>
          <a:bodyPr>
            <a:normAutofit/>
          </a:bodyPr>
          <a:lstStyle>
            <a:lvl1pPr>
              <a:defRPr sz="3200"/>
            </a:lvl1pPr>
          </a:lstStyle>
          <a:p>
            <a:r>
              <a:rPr lang="en-US"/>
              <a:t>Click to edit Master title style</a:t>
            </a:r>
          </a:p>
        </p:txBody>
      </p:sp>
    </p:spTree>
    <p:extLst>
      <p:ext uri="{BB962C8B-B14F-4D97-AF65-F5344CB8AC3E}">
        <p14:creationId xmlns:p14="http://schemas.microsoft.com/office/powerpoint/2010/main" val="136125356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E72062-0692-44AF-80AA-510E920DCD1B}"/>
              </a:ext>
            </a:extLst>
          </p:cNvPr>
          <p:cNvSpPr>
            <a:spLocks noGrp="1"/>
          </p:cNvSpPr>
          <p:nvPr>
            <p:ph type="title"/>
          </p:nvPr>
        </p:nvSpPr>
        <p:spPr/>
        <p:txBody>
          <a:bodyPr/>
          <a:lstStyle/>
          <a:p>
            <a:r>
              <a:rPr lang="en-US"/>
              <a:t>Click to edit Master title style</a:t>
            </a:r>
          </a:p>
        </p:txBody>
      </p:sp>
      <p:sp>
        <p:nvSpPr>
          <p:cNvPr id="5" name="Footer Placeholder 4">
            <a:extLst>
              <a:ext uri="{FF2B5EF4-FFF2-40B4-BE49-F238E27FC236}">
                <a16:creationId xmlns:a16="http://schemas.microsoft.com/office/drawing/2014/main" id="{42D517FC-F71A-47DC-8036-78E7C8941DC5}"/>
              </a:ext>
            </a:extLst>
          </p:cNvPr>
          <p:cNvSpPr>
            <a:spLocks noGrp="1"/>
          </p:cNvSpPr>
          <p:nvPr>
            <p:ph type="ftr" sz="quarter" idx="3"/>
          </p:nvPr>
        </p:nvSpPr>
        <p:spPr>
          <a:xfrm>
            <a:off x="609600" y="6356350"/>
            <a:ext cx="10744199" cy="442131"/>
          </a:xfrm>
          <a:prstGeom prst="rect">
            <a:avLst/>
          </a:prstGeom>
        </p:spPr>
        <p:txBody>
          <a:bodyPr vert="horz" lIns="91440" tIns="45720" rIns="91440" bIns="45720" rtlCol="0" anchor="b"/>
          <a:lstStyle>
            <a:lvl1pPr algn="l">
              <a:defRPr sz="1200">
                <a:solidFill>
                  <a:schemeClr val="tx1">
                    <a:tint val="75000"/>
                  </a:schemeClr>
                </a:solidFill>
              </a:defRPr>
            </a:lvl1pPr>
          </a:lstStyle>
          <a:p>
            <a:endParaRPr lang="en-US"/>
          </a:p>
        </p:txBody>
      </p:sp>
    </p:spTree>
    <p:extLst>
      <p:ext uri="{BB962C8B-B14F-4D97-AF65-F5344CB8AC3E}">
        <p14:creationId xmlns:p14="http://schemas.microsoft.com/office/powerpoint/2010/main" val="316693401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Footer Placeholder 4">
            <a:extLst>
              <a:ext uri="{FF2B5EF4-FFF2-40B4-BE49-F238E27FC236}">
                <a16:creationId xmlns:a16="http://schemas.microsoft.com/office/drawing/2014/main" id="{B2F6B2D7-D2F9-4F1B-8FB7-00DCD968C2C6}"/>
              </a:ext>
            </a:extLst>
          </p:cNvPr>
          <p:cNvSpPr>
            <a:spLocks noGrp="1"/>
          </p:cNvSpPr>
          <p:nvPr>
            <p:ph type="ftr" sz="quarter" idx="3"/>
          </p:nvPr>
        </p:nvSpPr>
        <p:spPr>
          <a:xfrm>
            <a:off x="609600" y="6356350"/>
            <a:ext cx="10744199" cy="442131"/>
          </a:xfrm>
          <a:prstGeom prst="rect">
            <a:avLst/>
          </a:prstGeom>
        </p:spPr>
        <p:txBody>
          <a:bodyPr vert="horz" lIns="91440" tIns="45720" rIns="91440" bIns="45720" rtlCol="0" anchor="b"/>
          <a:lstStyle>
            <a:lvl1pPr algn="l">
              <a:defRPr sz="1200">
                <a:solidFill>
                  <a:schemeClr val="tx1">
                    <a:tint val="75000"/>
                  </a:schemeClr>
                </a:solidFill>
              </a:defRPr>
            </a:lvl1pPr>
          </a:lstStyle>
          <a:p>
            <a:endParaRPr lang="en-US"/>
          </a:p>
        </p:txBody>
      </p:sp>
    </p:spTree>
    <p:extLst>
      <p:ext uri="{BB962C8B-B14F-4D97-AF65-F5344CB8AC3E}">
        <p14:creationId xmlns:p14="http://schemas.microsoft.com/office/powerpoint/2010/main" val="312788621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theme" Target="../theme/theme2.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image" Target="../media/image1.pn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2.xml"/><Relationship Id="rId3" Type="http://schemas.openxmlformats.org/officeDocument/2006/relationships/slideLayout" Target="../slideLayouts/slideLayout27.xml"/><Relationship Id="rId7" Type="http://schemas.openxmlformats.org/officeDocument/2006/relationships/slideLayout" Target="../slideLayouts/slideLayout31.xml"/><Relationship Id="rId12" Type="http://schemas.openxmlformats.org/officeDocument/2006/relationships/theme" Target="../theme/theme3.xml"/><Relationship Id="rId2" Type="http://schemas.openxmlformats.org/officeDocument/2006/relationships/slideLayout" Target="../slideLayouts/slideLayout26.xml"/><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5" Type="http://schemas.openxmlformats.org/officeDocument/2006/relationships/slideLayout" Target="../slideLayouts/slideLayout29.xml"/><Relationship Id="rId10" Type="http://schemas.openxmlformats.org/officeDocument/2006/relationships/slideLayout" Target="../slideLayouts/slideLayout34.xml"/><Relationship Id="rId4" Type="http://schemas.openxmlformats.org/officeDocument/2006/relationships/slideLayout" Target="../slideLayouts/slideLayout28.xml"/><Relationship Id="rId9" Type="http://schemas.openxmlformats.org/officeDocument/2006/relationships/slideLayout" Target="../slideLayouts/slideLayout3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3.xml"/><Relationship Id="rId13" Type="http://schemas.openxmlformats.org/officeDocument/2006/relationships/theme" Target="../theme/theme4.xml"/><Relationship Id="rId3" Type="http://schemas.openxmlformats.org/officeDocument/2006/relationships/slideLayout" Target="../slideLayouts/slideLayout38.xml"/><Relationship Id="rId7" Type="http://schemas.openxmlformats.org/officeDocument/2006/relationships/slideLayout" Target="../slideLayouts/slideLayout42.xml"/><Relationship Id="rId12" Type="http://schemas.openxmlformats.org/officeDocument/2006/relationships/slideLayout" Target="../slideLayouts/slideLayout47.xml"/><Relationship Id="rId2" Type="http://schemas.openxmlformats.org/officeDocument/2006/relationships/slideLayout" Target="../slideLayouts/slideLayout37.xml"/><Relationship Id="rId1" Type="http://schemas.openxmlformats.org/officeDocument/2006/relationships/slideLayout" Target="../slideLayouts/slideLayout36.xml"/><Relationship Id="rId6" Type="http://schemas.openxmlformats.org/officeDocument/2006/relationships/slideLayout" Target="../slideLayouts/slideLayout41.xml"/><Relationship Id="rId11" Type="http://schemas.openxmlformats.org/officeDocument/2006/relationships/slideLayout" Target="../slideLayouts/slideLayout46.xml"/><Relationship Id="rId5" Type="http://schemas.openxmlformats.org/officeDocument/2006/relationships/slideLayout" Target="../slideLayouts/slideLayout40.xml"/><Relationship Id="rId10" Type="http://schemas.openxmlformats.org/officeDocument/2006/relationships/slideLayout" Target="../slideLayouts/slideLayout45.xml"/><Relationship Id="rId4" Type="http://schemas.openxmlformats.org/officeDocument/2006/relationships/slideLayout" Target="../slideLayouts/slideLayout39.xml"/><Relationship Id="rId9" Type="http://schemas.openxmlformats.org/officeDocument/2006/relationships/slideLayout" Target="../slideLayouts/slideLayout44.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rgbClr val="FFFFFF"/>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1BE5A1C-F765-4923-B698-01CBA0052385}"/>
              </a:ext>
            </a:extLst>
          </p:cNvPr>
          <p:cNvSpPr>
            <a:spLocks noGrp="1"/>
          </p:cNvSpPr>
          <p:nvPr>
            <p:ph type="title"/>
          </p:nvPr>
        </p:nvSpPr>
        <p:spPr>
          <a:xfrm>
            <a:off x="609600" y="199505"/>
            <a:ext cx="10744200" cy="1185577"/>
          </a:xfrm>
          <a:prstGeom prst="rect">
            <a:avLst/>
          </a:prstGeom>
        </p:spPr>
        <p:txBody>
          <a:bodyPr vert="horz" lIns="91440" tIns="45720" rIns="91440" bIns="45720" rtlCol="0" anchor="ctr" anchorCtr="0">
            <a:normAutofit/>
          </a:bodyPr>
          <a:lstStyle/>
          <a:p>
            <a:r>
              <a:rPr lang="en-US"/>
              <a:t>Click to edit Master title style</a:t>
            </a:r>
          </a:p>
        </p:txBody>
      </p:sp>
      <p:sp>
        <p:nvSpPr>
          <p:cNvPr id="3" name="Text Placeholder 2">
            <a:extLst>
              <a:ext uri="{FF2B5EF4-FFF2-40B4-BE49-F238E27FC236}">
                <a16:creationId xmlns:a16="http://schemas.microsoft.com/office/drawing/2014/main" id="{9FE3F89C-32B6-4955-824F-31AA77424000}"/>
              </a:ext>
            </a:extLst>
          </p:cNvPr>
          <p:cNvSpPr>
            <a:spLocks noGrp="1"/>
          </p:cNvSpPr>
          <p:nvPr>
            <p:ph type="body" idx="1"/>
          </p:nvPr>
        </p:nvSpPr>
        <p:spPr>
          <a:xfrm>
            <a:off x="609600" y="1477906"/>
            <a:ext cx="10744200" cy="4722477"/>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a:extLst>
              <a:ext uri="{FF2B5EF4-FFF2-40B4-BE49-F238E27FC236}">
                <a16:creationId xmlns:a16="http://schemas.microsoft.com/office/drawing/2014/main" id="{A300410A-8F64-41F0-A611-DD8C96B97C6E}"/>
              </a:ext>
            </a:extLst>
          </p:cNvPr>
          <p:cNvSpPr>
            <a:spLocks noGrp="1"/>
          </p:cNvSpPr>
          <p:nvPr>
            <p:ph type="ftr" sz="quarter" idx="3"/>
          </p:nvPr>
        </p:nvSpPr>
        <p:spPr>
          <a:xfrm>
            <a:off x="609600" y="6356350"/>
            <a:ext cx="10744199" cy="442131"/>
          </a:xfrm>
          <a:prstGeom prst="rect">
            <a:avLst/>
          </a:prstGeom>
        </p:spPr>
        <p:txBody>
          <a:bodyPr vert="horz" lIns="91440" tIns="45720" rIns="91440" bIns="45720" rtlCol="0" anchor="b"/>
          <a:lstStyle>
            <a:lvl1pPr algn="l">
              <a:defRPr sz="1200">
                <a:solidFill>
                  <a:schemeClr val="tx1">
                    <a:tint val="75000"/>
                  </a:schemeClr>
                </a:solidFill>
              </a:defRPr>
            </a:lvl1pPr>
          </a:lstStyle>
          <a:p>
            <a:endParaRPr lang="en-US"/>
          </a:p>
        </p:txBody>
      </p:sp>
      <p:sp>
        <p:nvSpPr>
          <p:cNvPr id="6" name="Rectangle 5">
            <a:extLst>
              <a:ext uri="{FF2B5EF4-FFF2-40B4-BE49-F238E27FC236}">
                <a16:creationId xmlns:a16="http://schemas.microsoft.com/office/drawing/2014/main" id="{4B5D83E7-F2B7-417F-9348-222F18A74341}"/>
              </a:ext>
            </a:extLst>
          </p:cNvPr>
          <p:cNvSpPr/>
          <p:nvPr userDrawn="1"/>
        </p:nvSpPr>
        <p:spPr>
          <a:xfrm>
            <a:off x="0" y="-1"/>
            <a:ext cx="12192000" cy="106681"/>
          </a:xfrm>
          <a:prstGeom prst="rect">
            <a:avLst/>
          </a:prstGeom>
          <a:gradFill flip="none" rotWithShape="1">
            <a:gsLst>
              <a:gs pos="0">
                <a:srgbClr val="54284B"/>
              </a:gs>
              <a:gs pos="56733">
                <a:srgbClr val="6F2147"/>
              </a:gs>
              <a:gs pos="100000">
                <a:srgbClr val="4D5282"/>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a:extLst>
              <a:ext uri="{FF2B5EF4-FFF2-40B4-BE49-F238E27FC236}">
                <a16:creationId xmlns:a16="http://schemas.microsoft.com/office/drawing/2014/main" id="{BB350415-BEC8-4DEE-A4A9-D2BC8A643929}"/>
              </a:ext>
            </a:extLst>
          </p:cNvPr>
          <p:cNvPicPr>
            <a:picLocks noChangeAspect="1"/>
          </p:cNvPicPr>
          <p:nvPr userDrawn="1"/>
        </p:nvPicPr>
        <p:blipFill rotWithShape="1">
          <a:blip r:embed="rId14" cstate="screen">
            <a:extLst>
              <a:ext uri="{28A0092B-C50C-407E-A947-70E740481C1C}">
                <a14:useLocalDpi xmlns:a14="http://schemas.microsoft.com/office/drawing/2010/main"/>
              </a:ext>
            </a:extLst>
          </a:blip>
          <a:srcRect/>
          <a:stretch/>
        </p:blipFill>
        <p:spPr>
          <a:xfrm>
            <a:off x="0" y="0"/>
            <a:ext cx="12192000" cy="106680"/>
          </a:xfrm>
          <a:prstGeom prst="rect">
            <a:avLst/>
          </a:prstGeom>
        </p:spPr>
      </p:pic>
    </p:spTree>
    <p:extLst>
      <p:ext uri="{BB962C8B-B14F-4D97-AF65-F5344CB8AC3E}">
        <p14:creationId xmlns:p14="http://schemas.microsoft.com/office/powerpoint/2010/main" val="4193216427"/>
      </p:ext>
    </p:extLst>
  </p:cSld>
  <p:clrMap bg1="lt1" tx1="dk1" bg2="lt2" tx2="dk2" accent1="accent1" accent2="accent2" accent3="accent3" accent4="accent4" accent5="accent5" accent6="accent6" hlink="hlink" folHlink="folHlink"/>
  <p:sldLayoutIdLst>
    <p:sldLayoutId id="2147483770" r:id="rId1"/>
    <p:sldLayoutId id="2147483771" r:id="rId2"/>
    <p:sldLayoutId id="2147483772" r:id="rId3"/>
    <p:sldLayoutId id="2147483773" r:id="rId4"/>
    <p:sldLayoutId id="2147483774" r:id="rId5"/>
    <p:sldLayoutId id="2147483775" r:id="rId6"/>
    <p:sldLayoutId id="2147483776" r:id="rId7"/>
    <p:sldLayoutId id="2147483777" r:id="rId8"/>
    <p:sldLayoutId id="2147483778" r:id="rId9"/>
    <p:sldLayoutId id="2147483779" r:id="rId10"/>
    <p:sldLayoutId id="2147483780" r:id="rId11"/>
    <p:sldLayoutId id="2147483781" r:id="rId12"/>
  </p:sldLayoutIdLst>
  <p:txStyles>
    <p:titleStyle>
      <a:lvl1pPr algn="l" defTabSz="914400" rtl="0" eaLnBrk="1" latinLnBrk="0" hangingPunct="1">
        <a:lnSpc>
          <a:spcPct val="100000"/>
        </a:lnSpc>
        <a:spcBef>
          <a:spcPct val="0"/>
        </a:spcBef>
        <a:buNone/>
        <a:defRPr sz="3200" b="1" i="0" kern="1200">
          <a:solidFill>
            <a:srgbClr val="4D4E4D"/>
          </a:solidFill>
          <a:latin typeface="+mj-lt"/>
          <a:ea typeface="+mj-ea"/>
          <a:cs typeface="+mj-cs"/>
        </a:defRPr>
      </a:lvl1pPr>
    </p:titleStyle>
    <p:bodyStyle>
      <a:lvl1pPr marL="228600" indent="-228600" algn="l" defTabSz="914400" rtl="0" eaLnBrk="1" latinLnBrk="0" hangingPunct="1">
        <a:lnSpc>
          <a:spcPct val="100000"/>
        </a:lnSpc>
        <a:spcBef>
          <a:spcPts val="1000"/>
        </a:spcBef>
        <a:buClr>
          <a:schemeClr val="accent1"/>
        </a:buClr>
        <a:buFont typeface="Arial" panose="020B0604020202020204" pitchFamily="34" charset="0"/>
        <a:buChar char="•"/>
        <a:defRPr sz="2400" kern="1200">
          <a:solidFill>
            <a:schemeClr val="tx1">
              <a:lumMod val="75000"/>
            </a:schemeClr>
          </a:solidFill>
          <a:latin typeface="+mn-lt"/>
          <a:ea typeface="+mn-ea"/>
          <a:cs typeface="+mn-cs"/>
        </a:defRPr>
      </a:lvl1pPr>
      <a:lvl2pPr marL="685800" indent="-228600" algn="l" defTabSz="914400" rtl="0" eaLnBrk="1" latinLnBrk="0" hangingPunct="1">
        <a:lnSpc>
          <a:spcPct val="100000"/>
        </a:lnSpc>
        <a:spcBef>
          <a:spcPts val="500"/>
        </a:spcBef>
        <a:buClr>
          <a:schemeClr val="accent3"/>
        </a:buClr>
        <a:buFont typeface="Arial" panose="020B0604020202020204" pitchFamily="34" charset="0"/>
        <a:buChar char="•"/>
        <a:defRPr sz="2000" kern="1200">
          <a:solidFill>
            <a:schemeClr val="tx1">
              <a:lumMod val="75000"/>
            </a:schemeClr>
          </a:solidFill>
          <a:latin typeface="+mn-lt"/>
          <a:ea typeface="+mn-ea"/>
          <a:cs typeface="+mn-cs"/>
        </a:defRPr>
      </a:lvl2pPr>
      <a:lvl3pPr marL="1143000" indent="-228600" algn="l" defTabSz="914400" rtl="0" eaLnBrk="1" latinLnBrk="0" hangingPunct="1">
        <a:lnSpc>
          <a:spcPct val="100000"/>
        </a:lnSpc>
        <a:spcBef>
          <a:spcPts val="500"/>
        </a:spcBef>
        <a:buClr>
          <a:schemeClr val="tx2">
            <a:lumMod val="60000"/>
            <a:lumOff val="40000"/>
          </a:schemeClr>
        </a:buClr>
        <a:buFont typeface="Arial" panose="020B0604020202020204" pitchFamily="34" charset="0"/>
        <a:buChar char="–"/>
        <a:defRPr sz="1800" kern="1200">
          <a:solidFill>
            <a:schemeClr val="tx1">
              <a:lumMod val="75000"/>
            </a:schemeClr>
          </a:solidFill>
          <a:latin typeface="+mn-lt"/>
          <a:ea typeface="+mn-ea"/>
          <a:cs typeface="+mn-cs"/>
        </a:defRPr>
      </a:lvl3pPr>
      <a:lvl4pPr marL="1600200" indent="-228600" algn="l" defTabSz="914400" rtl="0" eaLnBrk="1" latinLnBrk="0" hangingPunct="1">
        <a:lnSpc>
          <a:spcPct val="100000"/>
        </a:lnSpc>
        <a:spcBef>
          <a:spcPts val="500"/>
        </a:spcBef>
        <a:buFont typeface="Arial" panose="020B0604020202020204" pitchFamily="34" charset="0"/>
        <a:buChar char="•"/>
        <a:defRPr sz="1600" kern="1200">
          <a:solidFill>
            <a:schemeClr val="tx1">
              <a:lumMod val="75000"/>
            </a:schemeClr>
          </a:solidFill>
          <a:latin typeface="+mn-lt"/>
          <a:ea typeface="+mn-ea"/>
          <a:cs typeface="+mn-cs"/>
        </a:defRPr>
      </a:lvl4pPr>
      <a:lvl5pPr marL="2057400" indent="-228600" algn="l" defTabSz="914400" rtl="0" eaLnBrk="1" latinLnBrk="0" hangingPunct="1">
        <a:lnSpc>
          <a:spcPct val="100000"/>
        </a:lnSpc>
        <a:spcBef>
          <a:spcPts val="500"/>
        </a:spcBef>
        <a:buFont typeface="Arial" panose="020B0604020202020204" pitchFamily="34" charset="0"/>
        <a:buChar char="•"/>
        <a:defRPr sz="1600" kern="1200">
          <a:solidFill>
            <a:schemeClr val="tx1">
              <a:lumMod val="7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3840">
          <p15:clr>
            <a:srgbClr val="F26B43"/>
          </p15:clr>
        </p15:guide>
        <p15:guide id="3" orient="horz" pos="864">
          <p15:clr>
            <a:srgbClr val="F26B43"/>
          </p15:clr>
        </p15:guide>
        <p15:guide id="4" orient="horz" pos="1056">
          <p15:clr>
            <a:srgbClr val="F26B43"/>
          </p15:clr>
        </p15:guide>
        <p15:guide id="5" pos="6168">
          <p15:clr>
            <a:srgbClr val="F26B43"/>
          </p15:clr>
        </p15:guide>
        <p15:guide id="6" pos="6072">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rgbClr val="FFFFFF"/>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1BE5A1C-F765-4923-B698-01CBA0052385}"/>
              </a:ext>
            </a:extLst>
          </p:cNvPr>
          <p:cNvSpPr>
            <a:spLocks noGrp="1"/>
          </p:cNvSpPr>
          <p:nvPr>
            <p:ph type="title"/>
          </p:nvPr>
        </p:nvSpPr>
        <p:spPr>
          <a:xfrm>
            <a:off x="609600" y="199505"/>
            <a:ext cx="10744200" cy="1185577"/>
          </a:xfrm>
          <a:prstGeom prst="rect">
            <a:avLst/>
          </a:prstGeom>
        </p:spPr>
        <p:txBody>
          <a:bodyPr vert="horz" lIns="91440" tIns="45720" rIns="91440" bIns="45720" rtlCol="0" anchor="ctr" anchorCtr="0">
            <a:normAutofit/>
          </a:bodyPr>
          <a:lstStyle/>
          <a:p>
            <a:r>
              <a:rPr lang="en-US"/>
              <a:t>Click to edit Master title style</a:t>
            </a:r>
          </a:p>
        </p:txBody>
      </p:sp>
      <p:sp>
        <p:nvSpPr>
          <p:cNvPr id="3" name="Text Placeholder 2">
            <a:extLst>
              <a:ext uri="{FF2B5EF4-FFF2-40B4-BE49-F238E27FC236}">
                <a16:creationId xmlns:a16="http://schemas.microsoft.com/office/drawing/2014/main" id="{9FE3F89C-32B6-4955-824F-31AA77424000}"/>
              </a:ext>
            </a:extLst>
          </p:cNvPr>
          <p:cNvSpPr>
            <a:spLocks noGrp="1"/>
          </p:cNvSpPr>
          <p:nvPr>
            <p:ph type="body" idx="1"/>
          </p:nvPr>
        </p:nvSpPr>
        <p:spPr>
          <a:xfrm>
            <a:off x="609600" y="1477906"/>
            <a:ext cx="10744200" cy="4722477"/>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a:extLst>
              <a:ext uri="{FF2B5EF4-FFF2-40B4-BE49-F238E27FC236}">
                <a16:creationId xmlns:a16="http://schemas.microsoft.com/office/drawing/2014/main" id="{A300410A-8F64-41F0-A611-DD8C96B97C6E}"/>
              </a:ext>
            </a:extLst>
          </p:cNvPr>
          <p:cNvSpPr>
            <a:spLocks noGrp="1"/>
          </p:cNvSpPr>
          <p:nvPr>
            <p:ph type="ftr" sz="quarter" idx="3"/>
          </p:nvPr>
        </p:nvSpPr>
        <p:spPr>
          <a:xfrm>
            <a:off x="609600" y="6356350"/>
            <a:ext cx="10744199" cy="442131"/>
          </a:xfrm>
          <a:prstGeom prst="rect">
            <a:avLst/>
          </a:prstGeom>
        </p:spPr>
        <p:txBody>
          <a:bodyPr vert="horz" lIns="91440" tIns="45720" rIns="91440" bIns="45720" rtlCol="0" anchor="b"/>
          <a:lstStyle>
            <a:lvl1pPr algn="l">
              <a:defRPr sz="1200">
                <a:solidFill>
                  <a:schemeClr val="tx1">
                    <a:tint val="75000"/>
                  </a:schemeClr>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srgbClr val="000000">
                  <a:tint val="75000"/>
                </a:srgbClr>
              </a:solidFill>
              <a:effectLst/>
              <a:uLnTx/>
              <a:uFillTx/>
              <a:latin typeface="Arial" panose="020B0604020202020204"/>
              <a:ea typeface="+mn-ea"/>
              <a:cs typeface="+mn-cs"/>
            </a:endParaRPr>
          </a:p>
        </p:txBody>
      </p:sp>
      <p:sp>
        <p:nvSpPr>
          <p:cNvPr id="6" name="Rectangle 5">
            <a:extLst>
              <a:ext uri="{FF2B5EF4-FFF2-40B4-BE49-F238E27FC236}">
                <a16:creationId xmlns:a16="http://schemas.microsoft.com/office/drawing/2014/main" id="{4B5D83E7-F2B7-417F-9348-222F18A74341}"/>
              </a:ext>
            </a:extLst>
          </p:cNvPr>
          <p:cNvSpPr/>
          <p:nvPr userDrawn="1"/>
        </p:nvSpPr>
        <p:spPr>
          <a:xfrm>
            <a:off x="0" y="-1"/>
            <a:ext cx="12192000" cy="106681"/>
          </a:xfrm>
          <a:prstGeom prst="rect">
            <a:avLst/>
          </a:prstGeom>
          <a:gradFill flip="none" rotWithShape="1">
            <a:gsLst>
              <a:gs pos="0">
                <a:srgbClr val="54284B"/>
              </a:gs>
              <a:gs pos="56733">
                <a:srgbClr val="6F2147"/>
              </a:gs>
              <a:gs pos="100000">
                <a:srgbClr val="4D5282"/>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pic>
        <p:nvPicPr>
          <p:cNvPr id="7" name="Picture 6">
            <a:extLst>
              <a:ext uri="{FF2B5EF4-FFF2-40B4-BE49-F238E27FC236}">
                <a16:creationId xmlns:a16="http://schemas.microsoft.com/office/drawing/2014/main" id="{BB350415-BEC8-4DEE-A4A9-D2BC8A643929}"/>
              </a:ext>
            </a:extLst>
          </p:cNvPr>
          <p:cNvPicPr>
            <a:picLocks noChangeAspect="1"/>
          </p:cNvPicPr>
          <p:nvPr userDrawn="1"/>
        </p:nvPicPr>
        <p:blipFill rotWithShape="1">
          <a:blip r:embed="rId14" cstate="screen">
            <a:extLst>
              <a:ext uri="{28A0092B-C50C-407E-A947-70E740481C1C}">
                <a14:useLocalDpi xmlns:a14="http://schemas.microsoft.com/office/drawing/2010/main"/>
              </a:ext>
            </a:extLst>
          </a:blip>
          <a:srcRect/>
          <a:stretch/>
        </p:blipFill>
        <p:spPr>
          <a:xfrm>
            <a:off x="0" y="0"/>
            <a:ext cx="12192000" cy="106680"/>
          </a:xfrm>
          <a:prstGeom prst="rect">
            <a:avLst/>
          </a:prstGeom>
        </p:spPr>
      </p:pic>
    </p:spTree>
    <p:extLst>
      <p:ext uri="{BB962C8B-B14F-4D97-AF65-F5344CB8AC3E}">
        <p14:creationId xmlns:p14="http://schemas.microsoft.com/office/powerpoint/2010/main" val="3399752124"/>
      </p:ext>
    </p:extLst>
  </p:cSld>
  <p:clrMap bg1="lt1" tx1="dk1" bg2="lt2" tx2="dk2" accent1="accent1" accent2="accent2" accent3="accent3" accent4="accent4" accent5="accent5" accent6="accent6" hlink="hlink" folHlink="folHlink"/>
  <p:sldLayoutIdLst>
    <p:sldLayoutId id="2147483796" r:id="rId1"/>
    <p:sldLayoutId id="2147483797" r:id="rId2"/>
    <p:sldLayoutId id="2147483798" r:id="rId3"/>
    <p:sldLayoutId id="2147483799" r:id="rId4"/>
    <p:sldLayoutId id="2147483800" r:id="rId5"/>
    <p:sldLayoutId id="2147483801" r:id="rId6"/>
    <p:sldLayoutId id="2147483802" r:id="rId7"/>
    <p:sldLayoutId id="2147483803" r:id="rId8"/>
    <p:sldLayoutId id="2147483804" r:id="rId9"/>
    <p:sldLayoutId id="2147483805" r:id="rId10"/>
    <p:sldLayoutId id="2147483806" r:id="rId11"/>
    <p:sldLayoutId id="2147483807" r:id="rId12"/>
  </p:sldLayoutIdLst>
  <p:hf sldNum="0" hdr="0" dt="0"/>
  <p:txStyles>
    <p:titleStyle>
      <a:lvl1pPr algn="l" defTabSz="914400" rtl="0" eaLnBrk="1" latinLnBrk="0" hangingPunct="1">
        <a:lnSpc>
          <a:spcPct val="100000"/>
        </a:lnSpc>
        <a:spcBef>
          <a:spcPct val="0"/>
        </a:spcBef>
        <a:buNone/>
        <a:defRPr sz="3200" b="1" i="0" kern="1200">
          <a:solidFill>
            <a:srgbClr val="4D4E4D"/>
          </a:solidFill>
          <a:latin typeface="+mj-lt"/>
          <a:ea typeface="+mj-ea"/>
          <a:cs typeface="+mj-cs"/>
        </a:defRPr>
      </a:lvl1pPr>
    </p:titleStyle>
    <p:bodyStyle>
      <a:lvl1pPr marL="228600" indent="-228600" algn="l" defTabSz="914400" rtl="0" eaLnBrk="1" latinLnBrk="0" hangingPunct="1">
        <a:lnSpc>
          <a:spcPct val="100000"/>
        </a:lnSpc>
        <a:spcBef>
          <a:spcPts val="1000"/>
        </a:spcBef>
        <a:buClr>
          <a:schemeClr val="accent1"/>
        </a:buClr>
        <a:buFont typeface="Arial" panose="020B0604020202020204" pitchFamily="34" charset="0"/>
        <a:buChar char="•"/>
        <a:defRPr sz="2400" kern="1200">
          <a:solidFill>
            <a:schemeClr val="tx1">
              <a:lumMod val="75000"/>
            </a:schemeClr>
          </a:solidFill>
          <a:latin typeface="+mn-lt"/>
          <a:ea typeface="+mn-ea"/>
          <a:cs typeface="+mn-cs"/>
        </a:defRPr>
      </a:lvl1pPr>
      <a:lvl2pPr marL="685800" indent="-228600" algn="l" defTabSz="914400" rtl="0" eaLnBrk="1" latinLnBrk="0" hangingPunct="1">
        <a:lnSpc>
          <a:spcPct val="100000"/>
        </a:lnSpc>
        <a:spcBef>
          <a:spcPts val="500"/>
        </a:spcBef>
        <a:buClr>
          <a:schemeClr val="accent3"/>
        </a:buClr>
        <a:buFont typeface="Arial" panose="020B0604020202020204" pitchFamily="34" charset="0"/>
        <a:buChar char="•"/>
        <a:defRPr sz="2000" kern="1200">
          <a:solidFill>
            <a:schemeClr val="tx1">
              <a:lumMod val="75000"/>
            </a:schemeClr>
          </a:solidFill>
          <a:latin typeface="+mn-lt"/>
          <a:ea typeface="+mn-ea"/>
          <a:cs typeface="+mn-cs"/>
        </a:defRPr>
      </a:lvl2pPr>
      <a:lvl3pPr marL="1143000" indent="-228600" algn="l" defTabSz="914400" rtl="0" eaLnBrk="1" latinLnBrk="0" hangingPunct="1">
        <a:lnSpc>
          <a:spcPct val="100000"/>
        </a:lnSpc>
        <a:spcBef>
          <a:spcPts val="500"/>
        </a:spcBef>
        <a:buClr>
          <a:schemeClr val="tx2">
            <a:lumMod val="60000"/>
            <a:lumOff val="40000"/>
          </a:schemeClr>
        </a:buClr>
        <a:buFont typeface="Arial" panose="020B0604020202020204" pitchFamily="34" charset="0"/>
        <a:buChar char="–"/>
        <a:defRPr sz="1800" kern="1200">
          <a:solidFill>
            <a:schemeClr val="tx1">
              <a:lumMod val="75000"/>
            </a:schemeClr>
          </a:solidFill>
          <a:latin typeface="+mn-lt"/>
          <a:ea typeface="+mn-ea"/>
          <a:cs typeface="+mn-cs"/>
        </a:defRPr>
      </a:lvl3pPr>
      <a:lvl4pPr marL="1600200" indent="-228600" algn="l" defTabSz="914400" rtl="0" eaLnBrk="1" latinLnBrk="0" hangingPunct="1">
        <a:lnSpc>
          <a:spcPct val="100000"/>
        </a:lnSpc>
        <a:spcBef>
          <a:spcPts val="500"/>
        </a:spcBef>
        <a:buFont typeface="Arial" panose="020B0604020202020204" pitchFamily="34" charset="0"/>
        <a:buChar char="•"/>
        <a:defRPr sz="1600" kern="1200">
          <a:solidFill>
            <a:schemeClr val="tx1">
              <a:lumMod val="75000"/>
            </a:schemeClr>
          </a:solidFill>
          <a:latin typeface="+mn-lt"/>
          <a:ea typeface="+mn-ea"/>
          <a:cs typeface="+mn-cs"/>
        </a:defRPr>
      </a:lvl4pPr>
      <a:lvl5pPr marL="2057400" indent="-228600" algn="l" defTabSz="914400" rtl="0" eaLnBrk="1" latinLnBrk="0" hangingPunct="1">
        <a:lnSpc>
          <a:spcPct val="100000"/>
        </a:lnSpc>
        <a:spcBef>
          <a:spcPts val="500"/>
        </a:spcBef>
        <a:buFont typeface="Arial" panose="020B0604020202020204" pitchFamily="34" charset="0"/>
        <a:buChar char="•"/>
        <a:defRPr sz="1600" kern="1200">
          <a:solidFill>
            <a:schemeClr val="tx1">
              <a:lumMod val="7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3840">
          <p15:clr>
            <a:srgbClr val="F26B43"/>
          </p15:clr>
        </p15:guide>
        <p15:guide id="3" orient="horz" pos="864">
          <p15:clr>
            <a:srgbClr val="F26B43"/>
          </p15:clr>
        </p15:guide>
        <p15:guide id="4" orient="horz" pos="1056">
          <p15:clr>
            <a:srgbClr val="F26B43"/>
          </p15:clr>
        </p15:guide>
        <p15:guide id="5" pos="6168">
          <p15:clr>
            <a:srgbClr val="F26B43"/>
          </p15:clr>
        </p15:guide>
        <p15:guide id="6" pos="6072">
          <p15:clr>
            <a:srgbClr val="F26B43"/>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FBC1509-97F9-9AC9-3004-0444397C1F5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1283713C-9A88-4E7F-B7F0-88A5DDA0679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E762F71-44E5-6941-7F1B-4DA15FB3D9F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8607845-940D-AF42-90E6-0A3F0004BE78}" type="datetimeFigureOut">
              <a:rPr lang="en-US" smtClean="0"/>
              <a:t>8/8/23</a:t>
            </a:fld>
            <a:endParaRPr lang="en-US"/>
          </a:p>
        </p:txBody>
      </p:sp>
      <p:sp>
        <p:nvSpPr>
          <p:cNvPr id="5" name="Footer Placeholder 4">
            <a:extLst>
              <a:ext uri="{FF2B5EF4-FFF2-40B4-BE49-F238E27FC236}">
                <a16:creationId xmlns:a16="http://schemas.microsoft.com/office/drawing/2014/main" id="{2D5F44EC-2508-285C-261A-6C6D471B16D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38461F35-DC72-C444-9401-DB6D2361974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73C78B3-0045-9547-874D-082F52276EB6}" type="slidenum">
              <a:rPr lang="en-US" smtClean="0"/>
              <a:t>‹#›</a:t>
            </a:fld>
            <a:endParaRPr lang="en-US"/>
          </a:p>
        </p:txBody>
      </p:sp>
    </p:spTree>
    <p:extLst>
      <p:ext uri="{BB962C8B-B14F-4D97-AF65-F5344CB8AC3E}">
        <p14:creationId xmlns:p14="http://schemas.microsoft.com/office/powerpoint/2010/main" val="144357779"/>
      </p:ext>
    </p:extLst>
  </p:cSld>
  <p:clrMap bg1="lt1" tx1="dk1" bg2="lt2" tx2="dk2" accent1="accent1" accent2="accent2" accent3="accent3" accent4="accent4" accent5="accent5" accent6="accent6" hlink="hlink" folHlink="folHlink"/>
  <p:sldLayoutIdLst>
    <p:sldLayoutId id="2147483811" r:id="rId1"/>
    <p:sldLayoutId id="2147483812" r:id="rId2"/>
    <p:sldLayoutId id="2147483813" r:id="rId3"/>
    <p:sldLayoutId id="2147483814" r:id="rId4"/>
    <p:sldLayoutId id="2147483815" r:id="rId5"/>
    <p:sldLayoutId id="2147483816" r:id="rId6"/>
    <p:sldLayoutId id="2147483817" r:id="rId7"/>
    <p:sldLayoutId id="2147483818" r:id="rId8"/>
    <p:sldLayoutId id="2147483819" r:id="rId9"/>
    <p:sldLayoutId id="2147483820" r:id="rId10"/>
    <p:sldLayoutId id="214748382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rgbClr val="FFFFFF"/>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1BE5A1C-F765-4923-B698-01CBA0052385}"/>
              </a:ext>
            </a:extLst>
          </p:cNvPr>
          <p:cNvSpPr>
            <a:spLocks noGrp="1"/>
          </p:cNvSpPr>
          <p:nvPr>
            <p:ph type="title"/>
          </p:nvPr>
        </p:nvSpPr>
        <p:spPr>
          <a:xfrm>
            <a:off x="609600" y="199505"/>
            <a:ext cx="10744200" cy="1185577"/>
          </a:xfrm>
          <a:prstGeom prst="rect">
            <a:avLst/>
          </a:prstGeom>
        </p:spPr>
        <p:txBody>
          <a:bodyPr vert="horz" lIns="91440" tIns="45720" rIns="91440" bIns="45720" rtlCol="0" anchor="ctr" anchorCtr="0">
            <a:normAutofit/>
          </a:bodyPr>
          <a:lstStyle/>
          <a:p>
            <a:r>
              <a:rPr lang="en-US"/>
              <a:t>Click to edit Master title style</a:t>
            </a:r>
          </a:p>
        </p:txBody>
      </p:sp>
      <p:sp>
        <p:nvSpPr>
          <p:cNvPr id="3" name="Text Placeholder 2">
            <a:extLst>
              <a:ext uri="{FF2B5EF4-FFF2-40B4-BE49-F238E27FC236}">
                <a16:creationId xmlns:a16="http://schemas.microsoft.com/office/drawing/2014/main" id="{9FE3F89C-32B6-4955-824F-31AA77424000}"/>
              </a:ext>
            </a:extLst>
          </p:cNvPr>
          <p:cNvSpPr>
            <a:spLocks noGrp="1"/>
          </p:cNvSpPr>
          <p:nvPr>
            <p:ph type="body" idx="1"/>
          </p:nvPr>
        </p:nvSpPr>
        <p:spPr>
          <a:xfrm>
            <a:off x="609600" y="1477906"/>
            <a:ext cx="10744200" cy="4722477"/>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a:extLst>
              <a:ext uri="{FF2B5EF4-FFF2-40B4-BE49-F238E27FC236}">
                <a16:creationId xmlns:a16="http://schemas.microsoft.com/office/drawing/2014/main" id="{A300410A-8F64-41F0-A611-DD8C96B97C6E}"/>
              </a:ext>
            </a:extLst>
          </p:cNvPr>
          <p:cNvSpPr>
            <a:spLocks noGrp="1"/>
          </p:cNvSpPr>
          <p:nvPr>
            <p:ph type="ftr" sz="quarter" idx="3"/>
          </p:nvPr>
        </p:nvSpPr>
        <p:spPr>
          <a:xfrm>
            <a:off x="609600" y="6356350"/>
            <a:ext cx="10744199" cy="442131"/>
          </a:xfrm>
          <a:prstGeom prst="rect">
            <a:avLst/>
          </a:prstGeom>
        </p:spPr>
        <p:txBody>
          <a:bodyPr vert="horz" lIns="91440" tIns="45720" rIns="91440" bIns="45720" rtlCol="0" anchor="b"/>
          <a:lstStyle>
            <a:lvl1pPr algn="l">
              <a:defRPr sz="1200">
                <a:solidFill>
                  <a:schemeClr val="tx1">
                    <a:tint val="75000"/>
                  </a:schemeClr>
                </a:solidFill>
              </a:defRPr>
            </a:lvl1pPr>
          </a:lstStyle>
          <a:p>
            <a:endParaRPr lang="en-US"/>
          </a:p>
        </p:txBody>
      </p:sp>
      <p:sp>
        <p:nvSpPr>
          <p:cNvPr id="6" name="Rectangle 5">
            <a:extLst>
              <a:ext uri="{FF2B5EF4-FFF2-40B4-BE49-F238E27FC236}">
                <a16:creationId xmlns:a16="http://schemas.microsoft.com/office/drawing/2014/main" id="{4B5D83E7-F2B7-417F-9348-222F18A74341}"/>
              </a:ext>
            </a:extLst>
          </p:cNvPr>
          <p:cNvSpPr/>
          <p:nvPr userDrawn="1"/>
        </p:nvSpPr>
        <p:spPr>
          <a:xfrm>
            <a:off x="0" y="-1"/>
            <a:ext cx="12192000" cy="106681"/>
          </a:xfrm>
          <a:prstGeom prst="rect">
            <a:avLst/>
          </a:prstGeom>
          <a:gradFill flip="none" rotWithShape="1">
            <a:gsLst>
              <a:gs pos="0">
                <a:srgbClr val="54284B"/>
              </a:gs>
              <a:gs pos="56733">
                <a:srgbClr val="6F2147"/>
              </a:gs>
              <a:gs pos="100000">
                <a:srgbClr val="4D5282"/>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a:extLst>
              <a:ext uri="{FF2B5EF4-FFF2-40B4-BE49-F238E27FC236}">
                <a16:creationId xmlns:a16="http://schemas.microsoft.com/office/drawing/2014/main" id="{BB350415-BEC8-4DEE-A4A9-D2BC8A643929}"/>
              </a:ext>
            </a:extLst>
          </p:cNvPr>
          <p:cNvPicPr>
            <a:picLocks noChangeAspect="1"/>
          </p:cNvPicPr>
          <p:nvPr userDrawn="1"/>
        </p:nvPicPr>
        <p:blipFill rotWithShape="1">
          <a:blip r:embed="rId14" cstate="screen">
            <a:extLst>
              <a:ext uri="{28A0092B-C50C-407E-A947-70E740481C1C}">
                <a14:useLocalDpi xmlns:a14="http://schemas.microsoft.com/office/drawing/2010/main"/>
              </a:ext>
            </a:extLst>
          </a:blip>
          <a:srcRect/>
          <a:stretch/>
        </p:blipFill>
        <p:spPr>
          <a:xfrm>
            <a:off x="0" y="0"/>
            <a:ext cx="12192000" cy="106680"/>
          </a:xfrm>
          <a:prstGeom prst="rect">
            <a:avLst/>
          </a:prstGeom>
        </p:spPr>
      </p:pic>
    </p:spTree>
    <p:extLst>
      <p:ext uri="{BB962C8B-B14F-4D97-AF65-F5344CB8AC3E}">
        <p14:creationId xmlns:p14="http://schemas.microsoft.com/office/powerpoint/2010/main" val="3095233470"/>
      </p:ext>
    </p:extLst>
  </p:cSld>
  <p:clrMap bg1="lt1" tx1="dk1" bg2="lt2" tx2="dk2" accent1="accent1" accent2="accent2" accent3="accent3" accent4="accent4" accent5="accent5" accent6="accent6" hlink="hlink" folHlink="folHlink"/>
  <p:sldLayoutIdLst>
    <p:sldLayoutId id="2147483823" r:id="rId1"/>
    <p:sldLayoutId id="2147483824" r:id="rId2"/>
    <p:sldLayoutId id="2147483825" r:id="rId3"/>
    <p:sldLayoutId id="2147483826" r:id="rId4"/>
    <p:sldLayoutId id="2147483827" r:id="rId5"/>
    <p:sldLayoutId id="2147483828" r:id="rId6"/>
    <p:sldLayoutId id="2147483829" r:id="rId7"/>
    <p:sldLayoutId id="2147483830" r:id="rId8"/>
    <p:sldLayoutId id="2147483831" r:id="rId9"/>
    <p:sldLayoutId id="2147483832" r:id="rId10"/>
    <p:sldLayoutId id="2147483833" r:id="rId11"/>
    <p:sldLayoutId id="2147483834" r:id="rId12"/>
  </p:sldLayoutIdLst>
  <p:txStyles>
    <p:titleStyle>
      <a:lvl1pPr algn="l" defTabSz="914400" rtl="0" eaLnBrk="1" latinLnBrk="0" hangingPunct="1">
        <a:lnSpc>
          <a:spcPct val="100000"/>
        </a:lnSpc>
        <a:spcBef>
          <a:spcPct val="0"/>
        </a:spcBef>
        <a:buNone/>
        <a:defRPr sz="3200" b="1" i="0" kern="1200">
          <a:solidFill>
            <a:srgbClr val="4D4E4D"/>
          </a:solidFill>
          <a:latin typeface="+mj-lt"/>
          <a:ea typeface="+mj-ea"/>
          <a:cs typeface="+mj-cs"/>
        </a:defRPr>
      </a:lvl1pPr>
    </p:titleStyle>
    <p:bodyStyle>
      <a:lvl1pPr marL="228600" indent="-228600" algn="l" defTabSz="914400" rtl="0" eaLnBrk="1" latinLnBrk="0" hangingPunct="1">
        <a:lnSpc>
          <a:spcPct val="100000"/>
        </a:lnSpc>
        <a:spcBef>
          <a:spcPts val="1000"/>
        </a:spcBef>
        <a:buClr>
          <a:schemeClr val="accent1"/>
        </a:buClr>
        <a:buFont typeface="Arial" panose="020B0604020202020204" pitchFamily="34" charset="0"/>
        <a:buChar char="•"/>
        <a:defRPr sz="2400" kern="1200">
          <a:solidFill>
            <a:schemeClr val="tx1">
              <a:lumMod val="75000"/>
            </a:schemeClr>
          </a:solidFill>
          <a:latin typeface="+mn-lt"/>
          <a:ea typeface="+mn-ea"/>
          <a:cs typeface="+mn-cs"/>
        </a:defRPr>
      </a:lvl1pPr>
      <a:lvl2pPr marL="685800" indent="-228600" algn="l" defTabSz="914400" rtl="0" eaLnBrk="1" latinLnBrk="0" hangingPunct="1">
        <a:lnSpc>
          <a:spcPct val="100000"/>
        </a:lnSpc>
        <a:spcBef>
          <a:spcPts val="500"/>
        </a:spcBef>
        <a:buClr>
          <a:schemeClr val="accent3"/>
        </a:buClr>
        <a:buFont typeface="Arial" panose="020B0604020202020204" pitchFamily="34" charset="0"/>
        <a:buChar char="•"/>
        <a:defRPr sz="2000" kern="1200">
          <a:solidFill>
            <a:schemeClr val="tx1">
              <a:lumMod val="75000"/>
            </a:schemeClr>
          </a:solidFill>
          <a:latin typeface="+mn-lt"/>
          <a:ea typeface="+mn-ea"/>
          <a:cs typeface="+mn-cs"/>
        </a:defRPr>
      </a:lvl2pPr>
      <a:lvl3pPr marL="1143000" indent="-228600" algn="l" defTabSz="914400" rtl="0" eaLnBrk="1" latinLnBrk="0" hangingPunct="1">
        <a:lnSpc>
          <a:spcPct val="100000"/>
        </a:lnSpc>
        <a:spcBef>
          <a:spcPts val="500"/>
        </a:spcBef>
        <a:buClr>
          <a:schemeClr val="tx2">
            <a:lumMod val="60000"/>
            <a:lumOff val="40000"/>
          </a:schemeClr>
        </a:buClr>
        <a:buFont typeface="Arial" panose="020B0604020202020204" pitchFamily="34" charset="0"/>
        <a:buChar char="–"/>
        <a:defRPr sz="1800" kern="1200">
          <a:solidFill>
            <a:schemeClr val="tx1">
              <a:lumMod val="75000"/>
            </a:schemeClr>
          </a:solidFill>
          <a:latin typeface="+mn-lt"/>
          <a:ea typeface="+mn-ea"/>
          <a:cs typeface="+mn-cs"/>
        </a:defRPr>
      </a:lvl3pPr>
      <a:lvl4pPr marL="1600200" indent="-228600" algn="l" defTabSz="914400" rtl="0" eaLnBrk="1" latinLnBrk="0" hangingPunct="1">
        <a:lnSpc>
          <a:spcPct val="100000"/>
        </a:lnSpc>
        <a:spcBef>
          <a:spcPts val="500"/>
        </a:spcBef>
        <a:buFont typeface="Arial" panose="020B0604020202020204" pitchFamily="34" charset="0"/>
        <a:buChar char="•"/>
        <a:defRPr sz="1600" kern="1200">
          <a:solidFill>
            <a:schemeClr val="tx1">
              <a:lumMod val="75000"/>
            </a:schemeClr>
          </a:solidFill>
          <a:latin typeface="+mn-lt"/>
          <a:ea typeface="+mn-ea"/>
          <a:cs typeface="+mn-cs"/>
        </a:defRPr>
      </a:lvl4pPr>
      <a:lvl5pPr marL="2057400" indent="-228600" algn="l" defTabSz="914400" rtl="0" eaLnBrk="1" latinLnBrk="0" hangingPunct="1">
        <a:lnSpc>
          <a:spcPct val="100000"/>
        </a:lnSpc>
        <a:spcBef>
          <a:spcPts val="500"/>
        </a:spcBef>
        <a:buFont typeface="Arial" panose="020B0604020202020204" pitchFamily="34" charset="0"/>
        <a:buChar char="•"/>
        <a:defRPr sz="1600" kern="1200">
          <a:solidFill>
            <a:schemeClr val="tx1">
              <a:lumMod val="7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3840">
          <p15:clr>
            <a:srgbClr val="F26B43"/>
          </p15:clr>
        </p15:guide>
        <p15:guide id="3" orient="horz" pos="864">
          <p15:clr>
            <a:srgbClr val="F26B43"/>
          </p15:clr>
        </p15:guide>
        <p15:guide id="4" orient="horz" pos="1056">
          <p15:clr>
            <a:srgbClr val="F26B43"/>
          </p15:clr>
        </p15:guide>
        <p15:guide id="5" pos="6168">
          <p15:clr>
            <a:srgbClr val="F26B43"/>
          </p15:clr>
        </p15:guide>
        <p15:guide id="6" pos="6072">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6.xml"/><Relationship Id="rId1" Type="http://schemas.openxmlformats.org/officeDocument/2006/relationships/slideLayout" Target="../slideLayouts/slideLayout8.xml"/><Relationship Id="rId4" Type="http://schemas.openxmlformats.org/officeDocument/2006/relationships/chart" Target="../charts/chart3.xml"/></Relationships>
</file>

<file path=ppt/slides/_rels/slide11.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7.xml"/><Relationship Id="rId1" Type="http://schemas.openxmlformats.org/officeDocument/2006/relationships/slideLayout" Target="../slideLayouts/slideLayout8.xml"/><Relationship Id="rId5" Type="http://schemas.openxmlformats.org/officeDocument/2006/relationships/image" Target="../media/image19.png"/><Relationship Id="rId4" Type="http://schemas.openxmlformats.org/officeDocument/2006/relationships/image" Target="../media/image20.png"/></Relationships>
</file>

<file path=ppt/slides/_rels/slide12.xml.rels><?xml version="1.0" encoding="UTF-8" standalone="yes"?>
<Relationships xmlns="http://schemas.openxmlformats.org/package/2006/relationships"><Relationship Id="rId3" Type="http://schemas.openxmlformats.org/officeDocument/2006/relationships/image" Target="../media/image21.emf"/><Relationship Id="rId2" Type="http://schemas.openxmlformats.org/officeDocument/2006/relationships/oleObject" Target="../embeddings/oleObject1.bin"/><Relationship Id="rId1" Type="http://schemas.openxmlformats.org/officeDocument/2006/relationships/slideLayout" Target="../slideLayouts/slideLayout8.xml"/><Relationship Id="rId4" Type="http://schemas.openxmlformats.org/officeDocument/2006/relationships/image" Target="../media/image19.png"/></Relationships>
</file>

<file path=ppt/slides/_rels/slide13.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8" Type="http://schemas.openxmlformats.org/officeDocument/2006/relationships/hyperlink" Target="http://www.mededotg.com/" TargetMode="External"/><Relationship Id="rId3" Type="http://schemas.openxmlformats.org/officeDocument/2006/relationships/image" Target="../media/image23.png"/><Relationship Id="rId7" Type="http://schemas.openxmlformats.org/officeDocument/2006/relationships/hyperlink" Target="http://www.mededonthego.com/" TargetMode="External"/><Relationship Id="rId2" Type="http://schemas.openxmlformats.org/officeDocument/2006/relationships/notesSlide" Target="../notesSlides/notesSlide8.xml"/><Relationship Id="rId1" Type="http://schemas.openxmlformats.org/officeDocument/2006/relationships/slideLayout" Target="../slideLayouts/slideLayout31.xml"/><Relationship Id="rId6" Type="http://schemas.openxmlformats.org/officeDocument/2006/relationships/image" Target="../media/image26.svg"/><Relationship Id="rId5" Type="http://schemas.openxmlformats.org/officeDocument/2006/relationships/image" Target="../media/image25.png"/><Relationship Id="rId10" Type="http://schemas.openxmlformats.org/officeDocument/2006/relationships/image" Target="../media/image28.svg"/><Relationship Id="rId4" Type="http://schemas.openxmlformats.org/officeDocument/2006/relationships/image" Target="../media/image24.svg"/><Relationship Id="rId9" Type="http://schemas.openxmlformats.org/officeDocument/2006/relationships/image" Target="../media/image27.png"/></Relationships>
</file>

<file path=ppt/slides/_rels/slide2.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hyperlink" Target="https://www.mededonthego.com/Video/program/918" TargetMode="External"/><Relationship Id="rId7" Type="http://schemas.openxmlformats.org/officeDocument/2006/relationships/image" Target="../media/image5.svg"/><Relationship Id="rId2" Type="http://schemas.openxmlformats.org/officeDocument/2006/relationships/notesSlide" Target="../notesSlides/notesSlide1.xml"/><Relationship Id="rId1" Type="http://schemas.openxmlformats.org/officeDocument/2006/relationships/slideLayout" Target="../slideLayouts/slideLayout31.xml"/><Relationship Id="rId6" Type="http://schemas.openxmlformats.org/officeDocument/2006/relationships/image" Target="../media/image4.png"/><Relationship Id="rId11" Type="http://schemas.openxmlformats.org/officeDocument/2006/relationships/image" Target="../media/image9.svg"/><Relationship Id="rId5" Type="http://schemas.openxmlformats.org/officeDocument/2006/relationships/hyperlink" Target="mailto:support@MedEdOTG.com" TargetMode="External"/><Relationship Id="rId10" Type="http://schemas.openxmlformats.org/officeDocument/2006/relationships/image" Target="../media/image8.png"/><Relationship Id="rId4" Type="http://schemas.openxmlformats.org/officeDocument/2006/relationships/hyperlink" Target="http://www.mededonthego.com/" TargetMode="External"/><Relationship Id="rId9" Type="http://schemas.openxmlformats.org/officeDocument/2006/relationships/image" Target="../media/image7.sv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xml"/><Relationship Id="rId1" Type="http://schemas.openxmlformats.org/officeDocument/2006/relationships/slideLayout" Target="../slideLayouts/slideLayout5.xml"/><Relationship Id="rId4" Type="http://schemas.openxmlformats.org/officeDocument/2006/relationships/image" Target="../media/image11.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image" Target="../media/image12.png"/><Relationship Id="rId7" Type="http://schemas.openxmlformats.org/officeDocument/2006/relationships/image" Target="../media/image15.png"/><Relationship Id="rId2" Type="http://schemas.openxmlformats.org/officeDocument/2006/relationships/notesSlide" Target="../notesSlides/notesSlide4.xml"/><Relationship Id="rId1" Type="http://schemas.openxmlformats.org/officeDocument/2006/relationships/slideLayout" Target="../slideLayouts/slideLayout8.xml"/><Relationship Id="rId6" Type="http://schemas.microsoft.com/office/2007/relationships/hdphoto" Target="../media/hdphoto1.wdp"/><Relationship Id="rId5" Type="http://schemas.openxmlformats.org/officeDocument/2006/relationships/image" Target="../media/image14.png"/><Relationship Id="rId10" Type="http://schemas.openxmlformats.org/officeDocument/2006/relationships/image" Target="../media/image18.svg"/><Relationship Id="rId4" Type="http://schemas.openxmlformats.org/officeDocument/2006/relationships/image" Target="../media/image13.svg"/><Relationship Id="rId9" Type="http://schemas.openxmlformats.org/officeDocument/2006/relationships/image" Target="../media/image17.png"/></Relationships>
</file>

<file path=ppt/slides/_rels/slide9.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5.xml"/><Relationship Id="rId1" Type="http://schemas.openxmlformats.org/officeDocument/2006/relationships/slideLayout" Target="../slideLayouts/slideLayout8.xml"/><Relationship Id="rId4" Type="http://schemas.openxmlformats.org/officeDocument/2006/relationships/chart" Target="../charts/char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E9CC44-2922-4534-3927-78E81DBB03AD}"/>
              </a:ext>
            </a:extLst>
          </p:cNvPr>
          <p:cNvSpPr>
            <a:spLocks noGrp="1"/>
          </p:cNvSpPr>
          <p:nvPr>
            <p:ph type="title"/>
          </p:nvPr>
        </p:nvSpPr>
        <p:spPr/>
        <p:txBody>
          <a:bodyPr>
            <a:normAutofit/>
          </a:bodyPr>
          <a:lstStyle/>
          <a:p>
            <a:r>
              <a:rPr lang="en-GB" dirty="0"/>
              <a:t>Meaningfulness of ISTH Chart Audit of In-Hospital Mortality for GI Bleeds?</a:t>
            </a:r>
          </a:p>
        </p:txBody>
      </p:sp>
      <p:sp>
        <p:nvSpPr>
          <p:cNvPr id="5" name="Text Placeholder 4">
            <a:extLst>
              <a:ext uri="{FF2B5EF4-FFF2-40B4-BE49-F238E27FC236}">
                <a16:creationId xmlns:a16="http://schemas.microsoft.com/office/drawing/2014/main" id="{275ECD0F-73E5-C404-EE64-E2E50328FB4B}"/>
              </a:ext>
            </a:extLst>
          </p:cNvPr>
          <p:cNvSpPr>
            <a:spLocks noGrp="1"/>
          </p:cNvSpPr>
          <p:nvPr>
            <p:ph type="body" idx="1"/>
          </p:nvPr>
        </p:nvSpPr>
        <p:spPr/>
        <p:txBody>
          <a:bodyPr>
            <a:normAutofit/>
          </a:bodyPr>
          <a:lstStyle/>
          <a:p>
            <a:r>
              <a:rPr lang="en-US" b="1" dirty="0">
                <a:solidFill>
                  <a:schemeClr val="accent1"/>
                </a:solidFill>
              </a:rPr>
              <a:t>Paul P. </a:t>
            </a:r>
            <a:r>
              <a:rPr lang="en-US" b="1" dirty="0" err="1">
                <a:solidFill>
                  <a:schemeClr val="accent1"/>
                </a:solidFill>
              </a:rPr>
              <a:t>Dobesh</a:t>
            </a:r>
            <a:r>
              <a:rPr lang="en-US" b="1" dirty="0">
                <a:solidFill>
                  <a:schemeClr val="accent1"/>
                </a:solidFill>
              </a:rPr>
              <a:t>, PharmD, FAHA, FACC, FCCP, BCPS, BCCP </a:t>
            </a:r>
            <a:br>
              <a:rPr lang="en-US" dirty="0"/>
            </a:br>
            <a:r>
              <a:rPr lang="en-US" dirty="0"/>
              <a:t>Professor of Pharmacy Practice and Science</a:t>
            </a:r>
            <a:br>
              <a:rPr lang="en-US" dirty="0"/>
            </a:br>
            <a:r>
              <a:rPr lang="en-US" dirty="0"/>
              <a:t>College of Pharmacy</a:t>
            </a:r>
            <a:br>
              <a:rPr lang="en-US" dirty="0"/>
            </a:br>
            <a:r>
              <a:rPr lang="en-US" dirty="0"/>
              <a:t>University of Nebraska Medical Center</a:t>
            </a:r>
            <a:br>
              <a:rPr lang="en-US" dirty="0"/>
            </a:br>
            <a:r>
              <a:rPr lang="en-US" dirty="0"/>
              <a:t>Omaha, NE</a:t>
            </a:r>
          </a:p>
        </p:txBody>
      </p:sp>
    </p:spTree>
    <p:extLst>
      <p:ext uri="{BB962C8B-B14F-4D97-AF65-F5344CB8AC3E}">
        <p14:creationId xmlns:p14="http://schemas.microsoft.com/office/powerpoint/2010/main" val="418419056"/>
      </p:ext>
    </p:extLst>
  </p:cSld>
  <p:clrMapOvr>
    <a:masterClrMapping/>
  </p:clrMapOvr>
  <mc:AlternateContent xmlns:mc="http://schemas.openxmlformats.org/markup-compatibility/2006" xmlns:p14="http://schemas.microsoft.com/office/powerpoint/2010/main">
    <mc:Choice Requires="p14">
      <p:transition p14:dur="0" advTm="0"/>
    </mc:Choice>
    <mc:Fallback xmlns="">
      <p:transition advTm="0"/>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0" name="Group 19">
            <a:extLst>
              <a:ext uri="{FF2B5EF4-FFF2-40B4-BE49-F238E27FC236}">
                <a16:creationId xmlns:a16="http://schemas.microsoft.com/office/drawing/2014/main" id="{81C168E4-736D-B965-821E-47CAC50BD356}"/>
              </a:ext>
            </a:extLst>
          </p:cNvPr>
          <p:cNvGrpSpPr/>
          <p:nvPr/>
        </p:nvGrpSpPr>
        <p:grpSpPr>
          <a:xfrm>
            <a:off x="11129793" y="224191"/>
            <a:ext cx="985875" cy="985731"/>
            <a:chOff x="6637432" y="2589665"/>
            <a:chExt cx="1241760" cy="1241579"/>
          </a:xfrm>
        </p:grpSpPr>
        <p:pic>
          <p:nvPicPr>
            <p:cNvPr id="21" name="Picture 20" descr="A picture containing clipart, cartoon, art, silhouette&#10;&#10;Description automatically generated">
              <a:extLst>
                <a:ext uri="{FF2B5EF4-FFF2-40B4-BE49-F238E27FC236}">
                  <a16:creationId xmlns:a16="http://schemas.microsoft.com/office/drawing/2014/main" id="{D7FBCA1C-157C-8727-2CA0-BF82BC9CD59C}"/>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l="-33556" t="-3384" r="-34460"/>
            <a:stretch/>
          </p:blipFill>
          <p:spPr>
            <a:xfrm>
              <a:off x="6637432" y="2589665"/>
              <a:ext cx="1241760" cy="1241579"/>
            </a:xfrm>
            <a:prstGeom prst="ellipse">
              <a:avLst/>
            </a:prstGeom>
            <a:ln w="63500" cap="rnd">
              <a:no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a:contourClr>
                <a:srgbClr val="333333"/>
              </a:contourClr>
            </a:sp3d>
          </p:spPr>
        </p:pic>
        <p:grpSp>
          <p:nvGrpSpPr>
            <p:cNvPr id="22" name="Group 21">
              <a:extLst>
                <a:ext uri="{FF2B5EF4-FFF2-40B4-BE49-F238E27FC236}">
                  <a16:creationId xmlns:a16="http://schemas.microsoft.com/office/drawing/2014/main" id="{DABBDEF8-166D-E6A8-2A40-75C6F0EF1AA5}"/>
                </a:ext>
              </a:extLst>
            </p:cNvPr>
            <p:cNvGrpSpPr/>
            <p:nvPr/>
          </p:nvGrpSpPr>
          <p:grpSpPr>
            <a:xfrm>
              <a:off x="7130323" y="3218406"/>
              <a:ext cx="209455" cy="209455"/>
              <a:chOff x="1035226" y="2499646"/>
              <a:chExt cx="307776" cy="307776"/>
            </a:xfrm>
          </p:grpSpPr>
          <p:sp>
            <p:nvSpPr>
              <p:cNvPr id="23" name="Oval 22">
                <a:extLst>
                  <a:ext uri="{FF2B5EF4-FFF2-40B4-BE49-F238E27FC236}">
                    <a16:creationId xmlns:a16="http://schemas.microsoft.com/office/drawing/2014/main" id="{21BB0F3F-6898-F8E4-8E90-11770C97B4CE}"/>
                  </a:ext>
                </a:extLst>
              </p:cNvPr>
              <p:cNvSpPr/>
              <p:nvPr/>
            </p:nvSpPr>
            <p:spPr>
              <a:xfrm>
                <a:off x="1130979" y="2595399"/>
                <a:ext cx="116271" cy="116271"/>
              </a:xfrm>
              <a:prstGeom prst="ellips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4" name="Oval 23">
                <a:extLst>
                  <a:ext uri="{FF2B5EF4-FFF2-40B4-BE49-F238E27FC236}">
                    <a16:creationId xmlns:a16="http://schemas.microsoft.com/office/drawing/2014/main" id="{19DAE66E-865E-13F5-61EB-3A2359CB99A4}"/>
                  </a:ext>
                </a:extLst>
              </p:cNvPr>
              <p:cNvSpPr/>
              <p:nvPr/>
            </p:nvSpPr>
            <p:spPr>
              <a:xfrm>
                <a:off x="1084713" y="2549133"/>
                <a:ext cx="208802" cy="208802"/>
              </a:xfrm>
              <a:prstGeom prst="ellipse">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5" name="Oval 24">
                <a:extLst>
                  <a:ext uri="{FF2B5EF4-FFF2-40B4-BE49-F238E27FC236}">
                    <a16:creationId xmlns:a16="http://schemas.microsoft.com/office/drawing/2014/main" id="{4FC4C007-16F6-8413-1B9F-149444081C71}"/>
                  </a:ext>
                </a:extLst>
              </p:cNvPr>
              <p:cNvSpPr/>
              <p:nvPr/>
            </p:nvSpPr>
            <p:spPr>
              <a:xfrm>
                <a:off x="1035226" y="2499646"/>
                <a:ext cx="307776" cy="307776"/>
              </a:xfrm>
              <a:prstGeom prst="ellipse">
                <a:avLst/>
              </a:prstGeom>
              <a:noFill/>
              <a:ln w="127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grpSp>
      <p:sp>
        <p:nvSpPr>
          <p:cNvPr id="3" name="TextBox 2">
            <a:extLst>
              <a:ext uri="{FF2B5EF4-FFF2-40B4-BE49-F238E27FC236}">
                <a16:creationId xmlns:a16="http://schemas.microsoft.com/office/drawing/2014/main" id="{E0CDB6A4-79B0-C7B0-C449-ACA3DA3B8F75}"/>
              </a:ext>
            </a:extLst>
          </p:cNvPr>
          <p:cNvSpPr txBox="1"/>
          <p:nvPr/>
        </p:nvSpPr>
        <p:spPr>
          <a:xfrm>
            <a:off x="609600" y="1087885"/>
            <a:ext cx="8311891" cy="400110"/>
          </a:xfrm>
          <a:prstGeom prst="rect">
            <a:avLst/>
          </a:prstGeom>
          <a:noFill/>
        </p:spPr>
        <p:txBody>
          <a:bodyPr wrap="none" rtlCol="0">
            <a:spAutoFit/>
          </a:bodyPr>
          <a:lstStyle/>
          <a:p>
            <a:pPr defTabSz="1219170">
              <a:defRPr/>
            </a:pPr>
            <a:r>
              <a:rPr lang="en-US" sz="2000" b="1" kern="0" dirty="0">
                <a:solidFill>
                  <a:sysClr val="windowText" lastClr="000000"/>
                </a:solidFill>
                <a:latin typeface="+mj-lt"/>
              </a:rPr>
              <a:t>Characteristics for </a:t>
            </a:r>
            <a:r>
              <a:rPr lang="en-US" sz="2000" b="1" kern="0" dirty="0">
                <a:solidFill>
                  <a:srgbClr val="004EBC"/>
                </a:solidFill>
                <a:latin typeface="+mj-lt"/>
              </a:rPr>
              <a:t>andexanet alfa (n = 1,206) </a:t>
            </a:r>
            <a:r>
              <a:rPr lang="en-US" sz="2000" b="1" kern="0" dirty="0">
                <a:solidFill>
                  <a:sysClr val="windowText" lastClr="000000"/>
                </a:solidFill>
                <a:latin typeface="+mj-lt"/>
              </a:rPr>
              <a:t>vs </a:t>
            </a:r>
            <a:r>
              <a:rPr lang="en-US" sz="2000" b="1" kern="0" dirty="0">
                <a:solidFill>
                  <a:srgbClr val="C9282D"/>
                </a:solidFill>
                <a:latin typeface="+mj-lt"/>
              </a:rPr>
              <a:t>4F-PCC (n = 1,361)</a:t>
            </a:r>
          </a:p>
        </p:txBody>
      </p:sp>
      <p:graphicFrame>
        <p:nvGraphicFramePr>
          <p:cNvPr id="6" name="Table 12">
            <a:extLst>
              <a:ext uri="{FF2B5EF4-FFF2-40B4-BE49-F238E27FC236}">
                <a16:creationId xmlns:a16="http://schemas.microsoft.com/office/drawing/2014/main" id="{4DC675FE-F893-23EF-491B-1BC2636B27B4}"/>
              </a:ext>
            </a:extLst>
          </p:cNvPr>
          <p:cNvGraphicFramePr>
            <a:graphicFrameLocks noGrp="1"/>
          </p:cNvGraphicFramePr>
          <p:nvPr/>
        </p:nvGraphicFramePr>
        <p:xfrm>
          <a:off x="835899" y="2456630"/>
          <a:ext cx="5645558" cy="2931084"/>
        </p:xfrm>
        <a:graphic>
          <a:graphicData uri="http://schemas.openxmlformats.org/drawingml/2006/table">
            <a:tbl>
              <a:tblPr firstRow="1" bandRow="1">
                <a:tableStyleId>{5C22544A-7EE6-4342-B048-85BDC9FD1C3A}</a:tableStyleId>
              </a:tblPr>
              <a:tblGrid>
                <a:gridCol w="2312568">
                  <a:extLst>
                    <a:ext uri="{9D8B030D-6E8A-4147-A177-3AD203B41FA5}">
                      <a16:colId xmlns:a16="http://schemas.microsoft.com/office/drawing/2014/main" val="3232244526"/>
                    </a:ext>
                  </a:extLst>
                </a:gridCol>
                <a:gridCol w="1666495">
                  <a:extLst>
                    <a:ext uri="{9D8B030D-6E8A-4147-A177-3AD203B41FA5}">
                      <a16:colId xmlns:a16="http://schemas.microsoft.com/office/drawing/2014/main" val="3072985970"/>
                    </a:ext>
                  </a:extLst>
                </a:gridCol>
                <a:gridCol w="1666495">
                  <a:extLst>
                    <a:ext uri="{9D8B030D-6E8A-4147-A177-3AD203B41FA5}">
                      <a16:colId xmlns:a16="http://schemas.microsoft.com/office/drawing/2014/main" val="2398300017"/>
                    </a:ext>
                  </a:extLst>
                </a:gridCol>
              </a:tblGrid>
              <a:tr h="1002967">
                <a:tc>
                  <a:txBody>
                    <a:bodyPr/>
                    <a:lstStyle/>
                    <a:p>
                      <a:pPr>
                        <a:lnSpc>
                          <a:spcPct val="100000"/>
                        </a:lnSpc>
                      </a:pPr>
                      <a:r>
                        <a:rPr lang="en-US" sz="2000" b="1" dirty="0">
                          <a:effectLst>
                            <a:outerShdw blurRad="38100" dist="38100" dir="2700000" algn="tl">
                              <a:srgbClr val="000000">
                                <a:alpha val="43137"/>
                              </a:srgbClr>
                            </a:outerShdw>
                          </a:effectLst>
                        </a:rPr>
                        <a:t>Subtype, %</a:t>
                      </a:r>
                    </a:p>
                  </a:txBody>
                  <a:tcPr marL="121920" marR="121920" marT="60960" marB="60960" anchor="ctr">
                    <a:lnL w="6350" cap="flat" cmpd="sng" algn="ctr">
                      <a:solidFill>
                        <a:srgbClr val="0D204A"/>
                      </a:solidFill>
                      <a:prstDash val="solid"/>
                      <a:round/>
                      <a:headEnd type="none" w="med" len="med"/>
                      <a:tailEnd type="none" w="med" len="med"/>
                    </a:lnL>
                    <a:lnR w="6350" cap="flat" cmpd="sng" algn="ctr">
                      <a:solidFill>
                        <a:srgbClr val="0D204A"/>
                      </a:solidFill>
                      <a:prstDash val="solid"/>
                      <a:round/>
                      <a:headEnd type="none" w="med" len="med"/>
                      <a:tailEnd type="none" w="med" len="med"/>
                    </a:lnR>
                    <a:lnT w="6350" cap="flat" cmpd="sng" algn="ctr">
                      <a:solidFill>
                        <a:srgbClr val="0D204A"/>
                      </a:solidFill>
                      <a:prstDash val="solid"/>
                      <a:round/>
                      <a:headEnd type="none" w="med" len="med"/>
                      <a:tailEnd type="none" w="med" len="med"/>
                    </a:lnT>
                    <a:lnB w="6350" cap="flat" cmpd="sng" algn="ctr">
                      <a:solidFill>
                        <a:srgbClr val="0D204A"/>
                      </a:solidFill>
                      <a:prstDash val="solid"/>
                      <a:round/>
                      <a:headEnd type="none" w="med" len="med"/>
                      <a:tailEnd type="none" w="med" len="med"/>
                    </a:lnB>
                    <a:lnTlToBr w="12700" cmpd="sng">
                      <a:noFill/>
                      <a:prstDash val="solid"/>
                    </a:lnTlToBr>
                    <a:lnBlToTr w="12700" cmpd="sng">
                      <a:noFill/>
                      <a:prstDash val="solid"/>
                    </a:lnBlToTr>
                    <a:solidFill>
                      <a:schemeClr val="bg1">
                        <a:lumMod val="65000"/>
                      </a:schemeClr>
                    </a:solidFill>
                  </a:tcPr>
                </a:tc>
                <a:tc>
                  <a:txBody>
                    <a:bodyPr/>
                    <a:lstStyle/>
                    <a:p>
                      <a:pPr algn="ctr">
                        <a:lnSpc>
                          <a:spcPct val="100000"/>
                        </a:lnSpc>
                      </a:pPr>
                      <a:r>
                        <a:rPr lang="en-US" sz="2000" b="1" dirty="0">
                          <a:effectLst>
                            <a:outerShdw blurRad="38100" dist="38100" dir="2700000" algn="tl">
                              <a:srgbClr val="000000">
                                <a:alpha val="43137"/>
                              </a:srgbClr>
                            </a:outerShdw>
                          </a:effectLst>
                        </a:rPr>
                        <a:t>Andexanet alfa</a:t>
                      </a:r>
                    </a:p>
                  </a:txBody>
                  <a:tcPr marL="121920" marR="121920" marT="60960" marB="60960" anchor="ctr">
                    <a:lnL w="6350" cap="flat" cmpd="sng" algn="ctr">
                      <a:solidFill>
                        <a:srgbClr val="0D204A"/>
                      </a:solidFill>
                      <a:prstDash val="solid"/>
                      <a:round/>
                      <a:headEnd type="none" w="med" len="med"/>
                      <a:tailEnd type="none" w="med" len="med"/>
                    </a:lnL>
                    <a:lnR w="6350" cap="flat" cmpd="sng" algn="ctr">
                      <a:solidFill>
                        <a:srgbClr val="0D204A"/>
                      </a:solidFill>
                      <a:prstDash val="solid"/>
                      <a:round/>
                      <a:headEnd type="none" w="med" len="med"/>
                      <a:tailEnd type="none" w="med" len="med"/>
                    </a:lnR>
                    <a:lnT w="6350" cap="flat" cmpd="sng" algn="ctr">
                      <a:solidFill>
                        <a:srgbClr val="0D204A"/>
                      </a:solidFill>
                      <a:prstDash val="solid"/>
                      <a:round/>
                      <a:headEnd type="none" w="med" len="med"/>
                      <a:tailEnd type="none" w="med" len="med"/>
                    </a:lnT>
                    <a:lnB w="6350" cap="flat" cmpd="sng" algn="ctr">
                      <a:solidFill>
                        <a:srgbClr val="0D204A"/>
                      </a:solidFill>
                      <a:prstDash val="solid"/>
                      <a:round/>
                      <a:headEnd type="none" w="med" len="med"/>
                      <a:tailEnd type="none" w="med" len="med"/>
                    </a:lnB>
                    <a:lnTlToBr w="12700" cmpd="sng">
                      <a:noFill/>
                      <a:prstDash val="solid"/>
                    </a:lnTlToBr>
                    <a:lnBlToTr w="12700" cmpd="sng">
                      <a:noFill/>
                      <a:prstDash val="solid"/>
                    </a:lnBlToTr>
                    <a:solidFill>
                      <a:srgbClr val="005BAA"/>
                    </a:solidFill>
                  </a:tcPr>
                </a:tc>
                <a:tc>
                  <a:txBody>
                    <a:bodyPr/>
                    <a:lstStyle/>
                    <a:p>
                      <a:pPr algn="ctr">
                        <a:lnSpc>
                          <a:spcPct val="100000"/>
                        </a:lnSpc>
                      </a:pPr>
                      <a:r>
                        <a:rPr lang="en-US" sz="2000" b="1" dirty="0">
                          <a:effectLst>
                            <a:outerShdw blurRad="38100" dist="38100" dir="2700000" algn="tl">
                              <a:srgbClr val="000000">
                                <a:alpha val="43137"/>
                              </a:srgbClr>
                            </a:outerShdw>
                          </a:effectLst>
                        </a:rPr>
                        <a:t>4F-PCC</a:t>
                      </a:r>
                    </a:p>
                  </a:txBody>
                  <a:tcPr marL="121920" marR="121920" marT="60960" marB="60960" anchor="ctr">
                    <a:lnL w="6350" cap="flat" cmpd="sng" algn="ctr">
                      <a:solidFill>
                        <a:srgbClr val="0D204A"/>
                      </a:solidFill>
                      <a:prstDash val="solid"/>
                      <a:round/>
                      <a:headEnd type="none" w="med" len="med"/>
                      <a:tailEnd type="none" w="med" len="med"/>
                    </a:lnL>
                    <a:lnR w="6350" cap="flat" cmpd="sng" algn="ctr">
                      <a:solidFill>
                        <a:srgbClr val="0D204A"/>
                      </a:solidFill>
                      <a:prstDash val="solid"/>
                      <a:round/>
                      <a:headEnd type="none" w="med" len="med"/>
                      <a:tailEnd type="none" w="med" len="med"/>
                    </a:lnR>
                    <a:lnT w="6350" cap="flat" cmpd="sng" algn="ctr">
                      <a:solidFill>
                        <a:srgbClr val="0D204A"/>
                      </a:solidFill>
                      <a:prstDash val="solid"/>
                      <a:round/>
                      <a:headEnd type="none" w="med" len="med"/>
                      <a:tailEnd type="none" w="med" len="med"/>
                    </a:lnT>
                    <a:lnB w="6350" cap="flat" cmpd="sng" algn="ctr">
                      <a:solidFill>
                        <a:srgbClr val="0D204A"/>
                      </a:solidFill>
                      <a:prstDash val="solid"/>
                      <a:round/>
                      <a:headEnd type="none" w="med" len="med"/>
                      <a:tailEnd type="none" w="med" len="med"/>
                    </a:lnB>
                    <a:lnTlToBr w="12700" cmpd="sng">
                      <a:noFill/>
                      <a:prstDash val="solid"/>
                    </a:lnTlToBr>
                    <a:lnBlToTr w="12700" cmpd="sng">
                      <a:noFill/>
                      <a:prstDash val="solid"/>
                    </a:lnBlToTr>
                    <a:solidFill>
                      <a:srgbClr val="C00000"/>
                    </a:solidFill>
                  </a:tcPr>
                </a:tc>
                <a:extLst>
                  <a:ext uri="{0D108BD9-81ED-4DB2-BD59-A6C34878D82A}">
                    <a16:rowId xmlns:a16="http://schemas.microsoft.com/office/drawing/2014/main" val="636550394"/>
                  </a:ext>
                </a:extLst>
              </a:tr>
              <a:tr h="581365">
                <a:tc>
                  <a:txBody>
                    <a:bodyPr/>
                    <a:lstStyle/>
                    <a:p>
                      <a:pPr marL="0" marR="0">
                        <a:lnSpc>
                          <a:spcPct val="100000"/>
                        </a:lnSpc>
                        <a:spcBef>
                          <a:spcPts val="0"/>
                        </a:spcBef>
                        <a:spcAft>
                          <a:spcPts val="0"/>
                        </a:spcAft>
                      </a:pPr>
                      <a:r>
                        <a:rPr lang="en-US" sz="2000" b="1" dirty="0">
                          <a:effectLst/>
                          <a:latin typeface="+mn-lt"/>
                          <a:ea typeface="Times New Roman" panose="02020603050405020304" pitchFamily="18" charset="0"/>
                          <a:cs typeface="Times New Roman" panose="02020603050405020304" pitchFamily="18" charset="0"/>
                        </a:rPr>
                        <a:t>Upper</a:t>
                      </a:r>
                    </a:p>
                  </a:txBody>
                  <a:tcPr marL="121920" marR="121920" marT="60960" marB="60960" anchor="ctr">
                    <a:lnL w="6350" cap="flat" cmpd="sng" algn="ctr">
                      <a:solidFill>
                        <a:srgbClr val="0D204A"/>
                      </a:solidFill>
                      <a:prstDash val="solid"/>
                      <a:round/>
                      <a:headEnd type="none" w="med" len="med"/>
                      <a:tailEnd type="none" w="med" len="med"/>
                    </a:lnL>
                    <a:lnR w="6350" cap="flat" cmpd="sng" algn="ctr">
                      <a:solidFill>
                        <a:srgbClr val="0D204A"/>
                      </a:solidFill>
                      <a:prstDash val="solid"/>
                      <a:round/>
                      <a:headEnd type="none" w="med" len="med"/>
                      <a:tailEnd type="none" w="med" len="med"/>
                    </a:lnR>
                    <a:lnT w="6350" cap="flat" cmpd="sng" algn="ctr">
                      <a:solidFill>
                        <a:srgbClr val="0D204A"/>
                      </a:solidFill>
                      <a:prstDash val="solid"/>
                      <a:round/>
                      <a:headEnd type="none" w="med" len="med"/>
                      <a:tailEnd type="none" w="med" len="med"/>
                    </a:lnT>
                    <a:lnB w="6350" cap="flat" cmpd="sng" algn="ctr">
                      <a:solidFill>
                        <a:srgbClr val="0D204A"/>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algn="ctr">
                        <a:lnSpc>
                          <a:spcPct val="100000"/>
                        </a:lnSpc>
                        <a:spcBef>
                          <a:spcPts val="0"/>
                        </a:spcBef>
                        <a:spcAft>
                          <a:spcPts val="0"/>
                        </a:spcAft>
                      </a:pPr>
                      <a:r>
                        <a:rPr lang="en-US" sz="2000" b="1" dirty="0">
                          <a:effectLst/>
                          <a:latin typeface="+mn-lt"/>
                          <a:ea typeface="Times New Roman" panose="02020603050405020304" pitchFamily="18" charset="0"/>
                          <a:cs typeface="Times New Roman" panose="02020603050405020304" pitchFamily="18" charset="0"/>
                        </a:rPr>
                        <a:t>39.4</a:t>
                      </a:r>
                    </a:p>
                  </a:txBody>
                  <a:tcPr marL="121920" marR="121920" marT="60960" marB="60960" anchor="ctr">
                    <a:lnL w="6350" cap="flat" cmpd="sng" algn="ctr">
                      <a:solidFill>
                        <a:srgbClr val="0D204A"/>
                      </a:solidFill>
                      <a:prstDash val="solid"/>
                      <a:round/>
                      <a:headEnd type="none" w="med" len="med"/>
                      <a:tailEnd type="none" w="med" len="med"/>
                    </a:lnL>
                    <a:lnR w="6350" cap="flat" cmpd="sng" algn="ctr">
                      <a:solidFill>
                        <a:srgbClr val="0D204A"/>
                      </a:solidFill>
                      <a:prstDash val="solid"/>
                      <a:round/>
                      <a:headEnd type="none" w="med" len="med"/>
                      <a:tailEnd type="none" w="med" len="med"/>
                    </a:lnR>
                    <a:lnT w="6350" cap="flat" cmpd="sng" algn="ctr">
                      <a:solidFill>
                        <a:srgbClr val="0D204A"/>
                      </a:solidFill>
                      <a:prstDash val="solid"/>
                      <a:round/>
                      <a:headEnd type="none" w="med" len="med"/>
                      <a:tailEnd type="none" w="med" len="med"/>
                    </a:lnT>
                    <a:lnB w="6350" cap="flat" cmpd="sng" algn="ctr">
                      <a:solidFill>
                        <a:srgbClr val="0D204A"/>
                      </a:solidFill>
                      <a:prstDash val="solid"/>
                      <a:round/>
                      <a:headEnd type="none" w="med" len="med"/>
                      <a:tailEnd type="none" w="med" len="med"/>
                    </a:lnB>
                    <a:lnTlToBr w="12700" cmpd="sng">
                      <a:noFill/>
                      <a:prstDash val="solid"/>
                    </a:lnTlToBr>
                    <a:lnBlToTr w="12700" cmpd="sng">
                      <a:noFill/>
                      <a:prstDash val="solid"/>
                    </a:lnBlToTr>
                    <a:solidFill>
                      <a:srgbClr val="D9D5EA">
                        <a:alpha val="50000"/>
                      </a:srgbClr>
                    </a:solidFill>
                  </a:tcPr>
                </a:tc>
                <a:tc>
                  <a:txBody>
                    <a:bodyPr/>
                    <a:lstStyle/>
                    <a:p>
                      <a:pPr marL="0" marR="0" algn="ctr">
                        <a:lnSpc>
                          <a:spcPct val="100000"/>
                        </a:lnSpc>
                        <a:spcBef>
                          <a:spcPts val="0"/>
                        </a:spcBef>
                        <a:spcAft>
                          <a:spcPts val="0"/>
                        </a:spcAft>
                      </a:pPr>
                      <a:r>
                        <a:rPr lang="en-US" sz="2000" b="1" dirty="0">
                          <a:effectLst/>
                          <a:latin typeface="+mn-lt"/>
                          <a:ea typeface="Times New Roman" panose="02020603050405020304" pitchFamily="18" charset="0"/>
                          <a:cs typeface="Times New Roman" panose="02020603050405020304" pitchFamily="18" charset="0"/>
                        </a:rPr>
                        <a:t>40.4</a:t>
                      </a:r>
                    </a:p>
                  </a:txBody>
                  <a:tcPr marL="121920" marR="121920" marT="60960" marB="60960" anchor="ctr">
                    <a:lnL w="6350" cap="flat" cmpd="sng" algn="ctr">
                      <a:solidFill>
                        <a:srgbClr val="0D204A"/>
                      </a:solidFill>
                      <a:prstDash val="solid"/>
                      <a:round/>
                      <a:headEnd type="none" w="med" len="med"/>
                      <a:tailEnd type="none" w="med" len="med"/>
                    </a:lnL>
                    <a:lnR w="6350" cap="flat" cmpd="sng" algn="ctr">
                      <a:solidFill>
                        <a:srgbClr val="0D204A"/>
                      </a:solidFill>
                      <a:prstDash val="solid"/>
                      <a:round/>
                      <a:headEnd type="none" w="med" len="med"/>
                      <a:tailEnd type="none" w="med" len="med"/>
                    </a:lnR>
                    <a:lnT w="6350" cap="flat" cmpd="sng" algn="ctr">
                      <a:solidFill>
                        <a:srgbClr val="0D204A"/>
                      </a:solidFill>
                      <a:prstDash val="solid"/>
                      <a:round/>
                      <a:headEnd type="none" w="med" len="med"/>
                      <a:tailEnd type="none" w="med" len="med"/>
                    </a:lnT>
                    <a:lnB w="6350" cap="flat" cmpd="sng" algn="ctr">
                      <a:solidFill>
                        <a:srgbClr val="0D204A"/>
                      </a:solidFill>
                      <a:prstDash val="solid"/>
                      <a:round/>
                      <a:headEnd type="none" w="med" len="med"/>
                      <a:tailEnd type="none" w="med" len="med"/>
                    </a:lnB>
                    <a:lnTlToBr w="12700" cmpd="sng">
                      <a:noFill/>
                      <a:prstDash val="solid"/>
                    </a:lnTlToBr>
                    <a:lnBlToTr w="12700" cmpd="sng">
                      <a:noFill/>
                      <a:prstDash val="solid"/>
                    </a:lnBlToTr>
                    <a:solidFill>
                      <a:srgbClr val="E41922">
                        <a:alpha val="15000"/>
                      </a:srgbClr>
                    </a:solidFill>
                  </a:tcPr>
                </a:tc>
                <a:extLst>
                  <a:ext uri="{0D108BD9-81ED-4DB2-BD59-A6C34878D82A}">
                    <a16:rowId xmlns:a16="http://schemas.microsoft.com/office/drawing/2014/main" val="1029265583"/>
                  </a:ext>
                </a:extLst>
              </a:tr>
              <a:tr h="581365">
                <a:tc>
                  <a:txBody>
                    <a:bodyPr/>
                    <a:lstStyle/>
                    <a:p>
                      <a:pPr marL="0" marR="0">
                        <a:lnSpc>
                          <a:spcPct val="100000"/>
                        </a:lnSpc>
                        <a:spcBef>
                          <a:spcPts val="0"/>
                        </a:spcBef>
                        <a:spcAft>
                          <a:spcPts val="0"/>
                        </a:spcAft>
                      </a:pPr>
                      <a:r>
                        <a:rPr lang="en-US" sz="2000" b="1" dirty="0">
                          <a:effectLst/>
                          <a:latin typeface="+mn-lt"/>
                          <a:ea typeface="Times New Roman" panose="02020603050405020304" pitchFamily="18" charset="0"/>
                          <a:cs typeface="Times New Roman" panose="02020603050405020304" pitchFamily="18" charset="0"/>
                        </a:rPr>
                        <a:t>Lower</a:t>
                      </a:r>
                    </a:p>
                  </a:txBody>
                  <a:tcPr marL="121920" marR="121920" marT="60960" marB="60960" anchor="ctr">
                    <a:lnL w="6350" cap="flat" cmpd="sng" algn="ctr">
                      <a:solidFill>
                        <a:srgbClr val="0D204A"/>
                      </a:solidFill>
                      <a:prstDash val="solid"/>
                      <a:round/>
                      <a:headEnd type="none" w="med" len="med"/>
                      <a:tailEnd type="none" w="med" len="med"/>
                    </a:lnL>
                    <a:lnR w="6350" cap="flat" cmpd="sng" algn="ctr">
                      <a:solidFill>
                        <a:srgbClr val="0D204A"/>
                      </a:solidFill>
                      <a:prstDash val="solid"/>
                      <a:round/>
                      <a:headEnd type="none" w="med" len="med"/>
                      <a:tailEnd type="none" w="med" len="med"/>
                    </a:lnR>
                    <a:lnT w="6350" cap="flat" cmpd="sng" algn="ctr">
                      <a:solidFill>
                        <a:srgbClr val="0D204A"/>
                      </a:solidFill>
                      <a:prstDash val="solid"/>
                      <a:round/>
                      <a:headEnd type="none" w="med" len="med"/>
                      <a:tailEnd type="none" w="med" len="med"/>
                    </a:lnT>
                    <a:lnB w="6350" cap="flat" cmpd="sng" algn="ctr">
                      <a:solidFill>
                        <a:srgbClr val="0D204A"/>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algn="ctr">
                        <a:lnSpc>
                          <a:spcPct val="100000"/>
                        </a:lnSpc>
                        <a:spcBef>
                          <a:spcPts val="0"/>
                        </a:spcBef>
                        <a:spcAft>
                          <a:spcPts val="0"/>
                        </a:spcAft>
                      </a:pPr>
                      <a:r>
                        <a:rPr lang="en-US" sz="2000" b="1" dirty="0">
                          <a:effectLst/>
                          <a:latin typeface="+mn-lt"/>
                          <a:ea typeface="Times New Roman" panose="02020603050405020304" pitchFamily="18" charset="0"/>
                          <a:cs typeface="Times New Roman" panose="02020603050405020304" pitchFamily="18" charset="0"/>
                        </a:rPr>
                        <a:t>33.3</a:t>
                      </a:r>
                    </a:p>
                  </a:txBody>
                  <a:tcPr marL="121920" marR="121920" marT="60960" marB="60960" anchor="ctr">
                    <a:lnL w="6350" cap="flat" cmpd="sng" algn="ctr">
                      <a:solidFill>
                        <a:srgbClr val="0D204A"/>
                      </a:solidFill>
                      <a:prstDash val="solid"/>
                      <a:round/>
                      <a:headEnd type="none" w="med" len="med"/>
                      <a:tailEnd type="none" w="med" len="med"/>
                    </a:lnL>
                    <a:lnR w="6350" cap="flat" cmpd="sng" algn="ctr">
                      <a:solidFill>
                        <a:srgbClr val="0D204A"/>
                      </a:solidFill>
                      <a:prstDash val="solid"/>
                      <a:round/>
                      <a:headEnd type="none" w="med" len="med"/>
                      <a:tailEnd type="none" w="med" len="med"/>
                    </a:lnR>
                    <a:lnT w="6350" cap="flat" cmpd="sng" algn="ctr">
                      <a:solidFill>
                        <a:srgbClr val="0D204A"/>
                      </a:solidFill>
                      <a:prstDash val="solid"/>
                      <a:round/>
                      <a:headEnd type="none" w="med" len="med"/>
                      <a:tailEnd type="none" w="med" len="med"/>
                    </a:lnT>
                    <a:lnB w="6350" cap="flat" cmpd="sng" algn="ctr">
                      <a:solidFill>
                        <a:srgbClr val="0D204A"/>
                      </a:solidFill>
                      <a:prstDash val="solid"/>
                      <a:round/>
                      <a:headEnd type="none" w="med" len="med"/>
                      <a:tailEnd type="none" w="med" len="med"/>
                    </a:lnB>
                    <a:lnTlToBr w="12700" cmpd="sng">
                      <a:noFill/>
                      <a:prstDash val="solid"/>
                    </a:lnTlToBr>
                    <a:lnBlToTr w="12700" cmpd="sng">
                      <a:noFill/>
                      <a:prstDash val="solid"/>
                    </a:lnBlToTr>
                    <a:solidFill>
                      <a:srgbClr val="D9D5EA">
                        <a:alpha val="50000"/>
                      </a:srgbClr>
                    </a:solidFill>
                  </a:tcPr>
                </a:tc>
                <a:tc>
                  <a:txBody>
                    <a:bodyPr/>
                    <a:lstStyle/>
                    <a:p>
                      <a:pPr marL="0" marR="0" algn="ctr">
                        <a:lnSpc>
                          <a:spcPct val="100000"/>
                        </a:lnSpc>
                        <a:spcBef>
                          <a:spcPts val="0"/>
                        </a:spcBef>
                        <a:spcAft>
                          <a:spcPts val="0"/>
                        </a:spcAft>
                      </a:pPr>
                      <a:r>
                        <a:rPr lang="en-US" sz="2000" b="1" dirty="0">
                          <a:effectLst/>
                          <a:latin typeface="+mn-lt"/>
                          <a:ea typeface="Times New Roman" panose="02020603050405020304" pitchFamily="18" charset="0"/>
                          <a:cs typeface="Times New Roman" panose="02020603050405020304" pitchFamily="18" charset="0"/>
                        </a:rPr>
                        <a:t>31.9</a:t>
                      </a:r>
                    </a:p>
                  </a:txBody>
                  <a:tcPr marL="121920" marR="121920" marT="60960" marB="60960" anchor="ctr">
                    <a:lnL w="6350" cap="flat" cmpd="sng" algn="ctr">
                      <a:solidFill>
                        <a:srgbClr val="0D204A"/>
                      </a:solidFill>
                      <a:prstDash val="solid"/>
                      <a:round/>
                      <a:headEnd type="none" w="med" len="med"/>
                      <a:tailEnd type="none" w="med" len="med"/>
                    </a:lnL>
                    <a:lnR w="6350" cap="flat" cmpd="sng" algn="ctr">
                      <a:solidFill>
                        <a:srgbClr val="0D204A"/>
                      </a:solidFill>
                      <a:prstDash val="solid"/>
                      <a:round/>
                      <a:headEnd type="none" w="med" len="med"/>
                      <a:tailEnd type="none" w="med" len="med"/>
                    </a:lnR>
                    <a:lnT w="6350" cap="flat" cmpd="sng" algn="ctr">
                      <a:solidFill>
                        <a:srgbClr val="0D204A"/>
                      </a:solidFill>
                      <a:prstDash val="solid"/>
                      <a:round/>
                      <a:headEnd type="none" w="med" len="med"/>
                      <a:tailEnd type="none" w="med" len="med"/>
                    </a:lnT>
                    <a:lnB w="6350" cap="flat" cmpd="sng" algn="ctr">
                      <a:solidFill>
                        <a:srgbClr val="0D204A"/>
                      </a:solidFill>
                      <a:prstDash val="solid"/>
                      <a:round/>
                      <a:headEnd type="none" w="med" len="med"/>
                      <a:tailEnd type="none" w="med" len="med"/>
                    </a:lnB>
                    <a:lnTlToBr w="12700" cmpd="sng">
                      <a:noFill/>
                      <a:prstDash val="solid"/>
                    </a:lnTlToBr>
                    <a:lnBlToTr w="12700" cmpd="sng">
                      <a:noFill/>
                      <a:prstDash val="solid"/>
                    </a:lnBlToTr>
                    <a:solidFill>
                      <a:srgbClr val="E41922">
                        <a:alpha val="15000"/>
                      </a:srgbClr>
                    </a:solidFill>
                  </a:tcPr>
                </a:tc>
                <a:extLst>
                  <a:ext uri="{0D108BD9-81ED-4DB2-BD59-A6C34878D82A}">
                    <a16:rowId xmlns:a16="http://schemas.microsoft.com/office/drawing/2014/main" val="2427051111"/>
                  </a:ext>
                </a:extLst>
              </a:tr>
              <a:tr h="765387">
                <a:tc>
                  <a:txBody>
                    <a:bodyPr/>
                    <a:lstStyle/>
                    <a:p>
                      <a:pPr marL="0" marR="0">
                        <a:lnSpc>
                          <a:spcPct val="100000"/>
                        </a:lnSpc>
                        <a:spcBef>
                          <a:spcPts val="0"/>
                        </a:spcBef>
                        <a:spcAft>
                          <a:spcPts val="0"/>
                        </a:spcAft>
                      </a:pPr>
                      <a:r>
                        <a:rPr lang="en-US" sz="2000" b="1" dirty="0">
                          <a:effectLst/>
                          <a:latin typeface="+mn-lt"/>
                          <a:ea typeface="Times New Roman" panose="02020603050405020304" pitchFamily="18" charset="0"/>
                          <a:cs typeface="Times New Roman" panose="02020603050405020304" pitchFamily="18" charset="0"/>
                        </a:rPr>
                        <a:t>Other/unknown</a:t>
                      </a:r>
                    </a:p>
                  </a:txBody>
                  <a:tcPr marL="121920" marR="121920" marT="60960" marB="60960" anchor="ctr">
                    <a:lnL w="6350" cap="flat" cmpd="sng" algn="ctr">
                      <a:solidFill>
                        <a:srgbClr val="0D204A"/>
                      </a:solidFill>
                      <a:prstDash val="solid"/>
                      <a:round/>
                      <a:headEnd type="none" w="med" len="med"/>
                      <a:tailEnd type="none" w="med" len="med"/>
                    </a:lnL>
                    <a:lnR w="6350" cap="flat" cmpd="sng" algn="ctr">
                      <a:solidFill>
                        <a:srgbClr val="0D204A"/>
                      </a:solidFill>
                      <a:prstDash val="solid"/>
                      <a:round/>
                      <a:headEnd type="none" w="med" len="med"/>
                      <a:tailEnd type="none" w="med" len="med"/>
                    </a:lnR>
                    <a:lnT w="6350" cap="flat" cmpd="sng" algn="ctr">
                      <a:solidFill>
                        <a:srgbClr val="0D204A"/>
                      </a:solidFill>
                      <a:prstDash val="solid"/>
                      <a:round/>
                      <a:headEnd type="none" w="med" len="med"/>
                      <a:tailEnd type="none" w="med" len="med"/>
                    </a:lnT>
                    <a:lnB w="6350" cap="flat" cmpd="sng" algn="ctr">
                      <a:solidFill>
                        <a:srgbClr val="0D204A"/>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algn="ctr">
                        <a:lnSpc>
                          <a:spcPct val="100000"/>
                        </a:lnSpc>
                        <a:spcBef>
                          <a:spcPts val="0"/>
                        </a:spcBef>
                        <a:spcAft>
                          <a:spcPts val="0"/>
                        </a:spcAft>
                      </a:pPr>
                      <a:r>
                        <a:rPr lang="en-US" sz="2000" b="1" dirty="0">
                          <a:effectLst/>
                          <a:latin typeface="+mn-lt"/>
                          <a:ea typeface="Times New Roman" panose="02020603050405020304" pitchFamily="18" charset="0"/>
                          <a:cs typeface="Times New Roman" panose="02020603050405020304" pitchFamily="18" charset="0"/>
                        </a:rPr>
                        <a:t>27.3</a:t>
                      </a:r>
                    </a:p>
                  </a:txBody>
                  <a:tcPr marL="121920" marR="121920" marT="60960" marB="60960" anchor="ctr">
                    <a:lnL w="6350" cap="flat" cmpd="sng" algn="ctr">
                      <a:solidFill>
                        <a:srgbClr val="0D204A"/>
                      </a:solidFill>
                      <a:prstDash val="solid"/>
                      <a:round/>
                      <a:headEnd type="none" w="med" len="med"/>
                      <a:tailEnd type="none" w="med" len="med"/>
                    </a:lnL>
                    <a:lnR w="6350" cap="flat" cmpd="sng" algn="ctr">
                      <a:solidFill>
                        <a:srgbClr val="0D204A"/>
                      </a:solidFill>
                      <a:prstDash val="solid"/>
                      <a:round/>
                      <a:headEnd type="none" w="med" len="med"/>
                      <a:tailEnd type="none" w="med" len="med"/>
                    </a:lnR>
                    <a:lnT w="6350" cap="flat" cmpd="sng" algn="ctr">
                      <a:solidFill>
                        <a:srgbClr val="0D204A"/>
                      </a:solidFill>
                      <a:prstDash val="solid"/>
                      <a:round/>
                      <a:headEnd type="none" w="med" len="med"/>
                      <a:tailEnd type="none" w="med" len="med"/>
                    </a:lnT>
                    <a:lnB w="6350" cap="flat" cmpd="sng" algn="ctr">
                      <a:solidFill>
                        <a:srgbClr val="0D204A"/>
                      </a:solidFill>
                      <a:prstDash val="solid"/>
                      <a:round/>
                      <a:headEnd type="none" w="med" len="med"/>
                      <a:tailEnd type="none" w="med" len="med"/>
                    </a:lnB>
                    <a:lnTlToBr w="12700" cmpd="sng">
                      <a:noFill/>
                      <a:prstDash val="solid"/>
                    </a:lnTlToBr>
                    <a:lnBlToTr w="12700" cmpd="sng">
                      <a:noFill/>
                      <a:prstDash val="solid"/>
                    </a:lnBlToTr>
                    <a:solidFill>
                      <a:srgbClr val="D9D5EA">
                        <a:alpha val="50000"/>
                      </a:srgbClr>
                    </a:solidFill>
                  </a:tcPr>
                </a:tc>
                <a:tc>
                  <a:txBody>
                    <a:bodyPr/>
                    <a:lstStyle/>
                    <a:p>
                      <a:pPr marL="0" marR="0" algn="ctr">
                        <a:lnSpc>
                          <a:spcPct val="100000"/>
                        </a:lnSpc>
                        <a:spcBef>
                          <a:spcPts val="0"/>
                        </a:spcBef>
                        <a:spcAft>
                          <a:spcPts val="0"/>
                        </a:spcAft>
                      </a:pPr>
                      <a:r>
                        <a:rPr lang="en-US" sz="2000" b="1" dirty="0">
                          <a:effectLst/>
                          <a:latin typeface="+mn-lt"/>
                          <a:ea typeface="Times New Roman" panose="02020603050405020304" pitchFamily="18" charset="0"/>
                          <a:cs typeface="Times New Roman" panose="02020603050405020304" pitchFamily="18" charset="0"/>
                        </a:rPr>
                        <a:t>27.7</a:t>
                      </a:r>
                    </a:p>
                  </a:txBody>
                  <a:tcPr marL="121920" marR="121920" marT="60960" marB="60960" anchor="ctr">
                    <a:lnL w="6350" cap="flat" cmpd="sng" algn="ctr">
                      <a:solidFill>
                        <a:srgbClr val="0D204A"/>
                      </a:solidFill>
                      <a:prstDash val="solid"/>
                      <a:round/>
                      <a:headEnd type="none" w="med" len="med"/>
                      <a:tailEnd type="none" w="med" len="med"/>
                    </a:lnL>
                    <a:lnR w="6350" cap="flat" cmpd="sng" algn="ctr">
                      <a:solidFill>
                        <a:srgbClr val="0D204A"/>
                      </a:solidFill>
                      <a:prstDash val="solid"/>
                      <a:round/>
                      <a:headEnd type="none" w="med" len="med"/>
                      <a:tailEnd type="none" w="med" len="med"/>
                    </a:lnR>
                    <a:lnT w="6350" cap="flat" cmpd="sng" algn="ctr">
                      <a:solidFill>
                        <a:srgbClr val="0D204A"/>
                      </a:solidFill>
                      <a:prstDash val="solid"/>
                      <a:round/>
                      <a:headEnd type="none" w="med" len="med"/>
                      <a:tailEnd type="none" w="med" len="med"/>
                    </a:lnT>
                    <a:lnB w="6350" cap="flat" cmpd="sng" algn="ctr">
                      <a:solidFill>
                        <a:srgbClr val="0D204A"/>
                      </a:solidFill>
                      <a:prstDash val="solid"/>
                      <a:round/>
                      <a:headEnd type="none" w="med" len="med"/>
                      <a:tailEnd type="none" w="med" len="med"/>
                    </a:lnB>
                    <a:lnTlToBr w="12700" cmpd="sng">
                      <a:noFill/>
                      <a:prstDash val="solid"/>
                    </a:lnTlToBr>
                    <a:lnBlToTr w="12700" cmpd="sng">
                      <a:noFill/>
                      <a:prstDash val="solid"/>
                    </a:lnBlToTr>
                    <a:solidFill>
                      <a:srgbClr val="E41922">
                        <a:alpha val="15000"/>
                      </a:srgbClr>
                    </a:solidFill>
                  </a:tcPr>
                </a:tc>
                <a:extLst>
                  <a:ext uri="{0D108BD9-81ED-4DB2-BD59-A6C34878D82A}">
                    <a16:rowId xmlns:a16="http://schemas.microsoft.com/office/drawing/2014/main" val="3191140858"/>
                  </a:ext>
                </a:extLst>
              </a:tr>
            </a:tbl>
          </a:graphicData>
        </a:graphic>
      </p:graphicFrame>
      <p:sp>
        <p:nvSpPr>
          <p:cNvPr id="7" name="TextBox 6">
            <a:extLst>
              <a:ext uri="{FF2B5EF4-FFF2-40B4-BE49-F238E27FC236}">
                <a16:creationId xmlns:a16="http://schemas.microsoft.com/office/drawing/2014/main" id="{8EA2FA75-88DF-A4F5-F3AE-76729243013D}"/>
              </a:ext>
            </a:extLst>
          </p:cNvPr>
          <p:cNvSpPr txBox="1"/>
          <p:nvPr/>
        </p:nvSpPr>
        <p:spPr>
          <a:xfrm>
            <a:off x="8192943" y="1673665"/>
            <a:ext cx="2974428" cy="345094"/>
          </a:xfrm>
          <a:prstGeom prst="rect">
            <a:avLst/>
          </a:prstGeom>
          <a:noFill/>
        </p:spPr>
        <p:txBody>
          <a:bodyPr wrap="square" rtlCol="0">
            <a:spAutoFit/>
          </a:bodyPr>
          <a:lstStyle/>
          <a:p>
            <a:pPr algn="ctr" defTabSz="609585">
              <a:lnSpc>
                <a:spcPts val="1867"/>
              </a:lnSpc>
              <a:defRPr/>
            </a:pPr>
            <a:r>
              <a:rPr lang="en-US" sz="2000" b="1" dirty="0">
                <a:solidFill>
                  <a:srgbClr val="012D6B"/>
                </a:solidFill>
                <a:latin typeface="+mj-lt"/>
              </a:rPr>
              <a:t>AIMS65 Score, %*</a:t>
            </a:r>
          </a:p>
        </p:txBody>
      </p:sp>
      <p:grpSp>
        <p:nvGrpSpPr>
          <p:cNvPr id="8" name="Group 7">
            <a:extLst>
              <a:ext uri="{FF2B5EF4-FFF2-40B4-BE49-F238E27FC236}">
                <a16:creationId xmlns:a16="http://schemas.microsoft.com/office/drawing/2014/main" id="{956FB70E-8305-0CE8-107D-C0BE47E44198}"/>
              </a:ext>
            </a:extLst>
          </p:cNvPr>
          <p:cNvGrpSpPr/>
          <p:nvPr/>
        </p:nvGrpSpPr>
        <p:grpSpPr>
          <a:xfrm>
            <a:off x="6707755" y="1944395"/>
            <a:ext cx="5123636" cy="4441384"/>
            <a:chOff x="1559298" y="3143101"/>
            <a:chExt cx="2182646" cy="1195948"/>
          </a:xfrm>
        </p:grpSpPr>
        <p:graphicFrame>
          <p:nvGraphicFramePr>
            <p:cNvPr id="10" name="Chart 9">
              <a:extLst>
                <a:ext uri="{FF2B5EF4-FFF2-40B4-BE49-F238E27FC236}">
                  <a16:creationId xmlns:a16="http://schemas.microsoft.com/office/drawing/2014/main" id="{A58709D0-49B7-761E-BC99-975473648735}"/>
                </a:ext>
              </a:extLst>
            </p:cNvPr>
            <p:cNvGraphicFramePr/>
            <p:nvPr/>
          </p:nvGraphicFramePr>
          <p:xfrm>
            <a:off x="1559298" y="3143101"/>
            <a:ext cx="2182646" cy="1195948"/>
          </p:xfrm>
          <a:graphic>
            <a:graphicData uri="http://schemas.openxmlformats.org/drawingml/2006/chart">
              <c:chart xmlns:c="http://schemas.openxmlformats.org/drawingml/2006/chart" xmlns:r="http://schemas.openxmlformats.org/officeDocument/2006/relationships" r:id="rId4"/>
            </a:graphicData>
          </a:graphic>
        </p:graphicFrame>
        <p:sp>
          <p:nvSpPr>
            <p:cNvPr id="11" name="TextBox 10">
              <a:extLst>
                <a:ext uri="{FF2B5EF4-FFF2-40B4-BE49-F238E27FC236}">
                  <a16:creationId xmlns:a16="http://schemas.microsoft.com/office/drawing/2014/main" id="{5097B6DB-A23B-E13C-E114-359CBD3DDA09}"/>
                </a:ext>
              </a:extLst>
            </p:cNvPr>
            <p:cNvSpPr txBox="1"/>
            <p:nvPr/>
          </p:nvSpPr>
          <p:spPr>
            <a:xfrm>
              <a:off x="2268804" y="3469459"/>
              <a:ext cx="357279" cy="184037"/>
            </a:xfrm>
            <a:prstGeom prst="rect">
              <a:avLst/>
            </a:prstGeom>
            <a:noFill/>
          </p:spPr>
          <p:txBody>
            <a:bodyPr wrap="none" rtlCol="0">
              <a:spAutoFit/>
            </a:bodyPr>
            <a:lstStyle/>
            <a:p>
              <a:pPr algn="ctr" defTabSz="609585">
                <a:lnSpc>
                  <a:spcPts val="2400"/>
                </a:lnSpc>
                <a:defRPr/>
              </a:pPr>
              <a:r>
                <a:rPr lang="en-US" b="1" dirty="0">
                  <a:solidFill>
                    <a:prstClr val="white"/>
                  </a:solidFill>
                  <a:effectLst>
                    <a:outerShdw blurRad="38100" dist="38100" dir="2700000" algn="tl">
                      <a:srgbClr val="000000">
                        <a:alpha val="43137"/>
                      </a:srgbClr>
                    </a:outerShdw>
                  </a:effectLst>
                  <a:latin typeface="+mj-lt"/>
                </a:rPr>
                <a:t>≥2, </a:t>
              </a:r>
            </a:p>
            <a:p>
              <a:pPr algn="ctr" defTabSz="609585">
                <a:lnSpc>
                  <a:spcPts val="2400"/>
                </a:lnSpc>
                <a:defRPr/>
              </a:pPr>
              <a:r>
                <a:rPr lang="en-US" b="1" dirty="0">
                  <a:solidFill>
                    <a:prstClr val="white"/>
                  </a:solidFill>
                  <a:effectLst>
                    <a:outerShdw blurRad="38100" dist="38100" dir="2700000" algn="tl">
                      <a:srgbClr val="000000">
                        <a:alpha val="43137"/>
                      </a:srgbClr>
                    </a:outerShdw>
                  </a:effectLst>
                  <a:latin typeface="+mj-lt"/>
                </a:rPr>
                <a:t>57.8%</a:t>
              </a:r>
            </a:p>
          </p:txBody>
        </p:sp>
        <p:sp>
          <p:nvSpPr>
            <p:cNvPr id="12" name="TextBox 11">
              <a:extLst>
                <a:ext uri="{FF2B5EF4-FFF2-40B4-BE49-F238E27FC236}">
                  <a16:creationId xmlns:a16="http://schemas.microsoft.com/office/drawing/2014/main" id="{C987EFFD-E7A4-D292-7FE2-B0A6D46869CF}"/>
                </a:ext>
              </a:extLst>
            </p:cNvPr>
            <p:cNvSpPr txBox="1"/>
            <p:nvPr/>
          </p:nvSpPr>
          <p:spPr>
            <a:xfrm>
              <a:off x="2246713" y="3941491"/>
              <a:ext cx="395519" cy="184037"/>
            </a:xfrm>
            <a:prstGeom prst="rect">
              <a:avLst/>
            </a:prstGeom>
            <a:noFill/>
          </p:spPr>
          <p:txBody>
            <a:bodyPr wrap="none" rtlCol="0">
              <a:spAutoFit/>
            </a:bodyPr>
            <a:lstStyle/>
            <a:p>
              <a:pPr algn="ctr">
                <a:lnSpc>
                  <a:spcPts val="2400"/>
                </a:lnSpc>
                <a:defRPr/>
              </a:pPr>
              <a:r>
                <a:rPr lang="en-US" b="1" dirty="0">
                  <a:solidFill>
                    <a:prstClr val="white"/>
                  </a:solidFill>
                  <a:effectLst>
                    <a:outerShdw blurRad="38100" dist="38100" dir="2700000" algn="tl">
                      <a:srgbClr val="000000">
                        <a:alpha val="43137"/>
                      </a:srgbClr>
                    </a:outerShdw>
                  </a:effectLst>
                  <a:latin typeface="+mj-lt"/>
                </a:rPr>
                <a:t>0 or 1, </a:t>
              </a:r>
            </a:p>
            <a:p>
              <a:pPr algn="ctr" defTabSz="609585">
                <a:lnSpc>
                  <a:spcPts val="2400"/>
                </a:lnSpc>
                <a:defRPr/>
              </a:pPr>
              <a:r>
                <a:rPr lang="en-US" b="1" dirty="0">
                  <a:solidFill>
                    <a:prstClr val="white"/>
                  </a:solidFill>
                  <a:effectLst>
                    <a:outerShdw blurRad="38100" dist="38100" dir="2700000" algn="tl">
                      <a:srgbClr val="000000">
                        <a:alpha val="43137"/>
                      </a:srgbClr>
                    </a:outerShdw>
                  </a:effectLst>
                  <a:latin typeface="+mj-lt"/>
                </a:rPr>
                <a:t>42.2%</a:t>
              </a:r>
            </a:p>
          </p:txBody>
        </p:sp>
        <p:sp>
          <p:nvSpPr>
            <p:cNvPr id="13" name="TextBox 12">
              <a:extLst>
                <a:ext uri="{FF2B5EF4-FFF2-40B4-BE49-F238E27FC236}">
                  <a16:creationId xmlns:a16="http://schemas.microsoft.com/office/drawing/2014/main" id="{23B8184D-46B6-1BFE-8FC4-5110304B9E68}"/>
                </a:ext>
              </a:extLst>
            </p:cNvPr>
            <p:cNvSpPr txBox="1"/>
            <p:nvPr/>
          </p:nvSpPr>
          <p:spPr>
            <a:xfrm>
              <a:off x="3017233" y="3941491"/>
              <a:ext cx="368205" cy="184037"/>
            </a:xfrm>
            <a:prstGeom prst="rect">
              <a:avLst/>
            </a:prstGeom>
            <a:noFill/>
          </p:spPr>
          <p:txBody>
            <a:bodyPr wrap="none" rtlCol="0">
              <a:spAutoFit/>
            </a:bodyPr>
            <a:lstStyle/>
            <a:p>
              <a:pPr algn="ctr" defTabSz="609585">
                <a:lnSpc>
                  <a:spcPts val="2400"/>
                </a:lnSpc>
                <a:defRPr/>
              </a:pPr>
              <a:r>
                <a:rPr lang="en-US" b="1" dirty="0">
                  <a:solidFill>
                    <a:prstClr val="white"/>
                  </a:solidFill>
                  <a:effectLst>
                    <a:outerShdw blurRad="38100" dist="38100" dir="2700000" algn="tl">
                      <a:srgbClr val="000000">
                        <a:alpha val="43137"/>
                      </a:srgbClr>
                    </a:outerShdw>
                  </a:effectLst>
                  <a:latin typeface="+mj-lt"/>
                </a:rPr>
                <a:t>0 or 1,</a:t>
              </a:r>
            </a:p>
            <a:p>
              <a:pPr algn="ctr" defTabSz="609585">
                <a:lnSpc>
                  <a:spcPts val="2400"/>
                </a:lnSpc>
                <a:defRPr/>
              </a:pPr>
              <a:r>
                <a:rPr lang="en-US" b="1" dirty="0">
                  <a:solidFill>
                    <a:prstClr val="white"/>
                  </a:solidFill>
                  <a:effectLst>
                    <a:outerShdw blurRad="38100" dist="38100" dir="2700000" algn="tl">
                      <a:srgbClr val="000000">
                        <a:alpha val="43137"/>
                      </a:srgbClr>
                    </a:outerShdw>
                  </a:effectLst>
                  <a:latin typeface="+mj-lt"/>
                </a:rPr>
                <a:t>38.3%</a:t>
              </a:r>
            </a:p>
          </p:txBody>
        </p:sp>
        <p:sp>
          <p:nvSpPr>
            <p:cNvPr id="14" name="TextBox 13">
              <a:extLst>
                <a:ext uri="{FF2B5EF4-FFF2-40B4-BE49-F238E27FC236}">
                  <a16:creationId xmlns:a16="http://schemas.microsoft.com/office/drawing/2014/main" id="{28A964FB-30FB-CB0E-46C1-6F288E937DCB}"/>
                </a:ext>
              </a:extLst>
            </p:cNvPr>
            <p:cNvSpPr txBox="1"/>
            <p:nvPr/>
          </p:nvSpPr>
          <p:spPr>
            <a:xfrm>
              <a:off x="3022697" y="3469459"/>
              <a:ext cx="357279" cy="184037"/>
            </a:xfrm>
            <a:prstGeom prst="rect">
              <a:avLst/>
            </a:prstGeom>
            <a:noFill/>
          </p:spPr>
          <p:txBody>
            <a:bodyPr wrap="none" rtlCol="0">
              <a:spAutoFit/>
            </a:bodyPr>
            <a:lstStyle/>
            <a:p>
              <a:pPr algn="ctr">
                <a:lnSpc>
                  <a:spcPts val="2400"/>
                </a:lnSpc>
                <a:defRPr/>
              </a:pPr>
              <a:r>
                <a:rPr lang="en-US" b="1" dirty="0">
                  <a:solidFill>
                    <a:prstClr val="white"/>
                  </a:solidFill>
                  <a:effectLst>
                    <a:outerShdw blurRad="38100" dist="38100" dir="2700000" algn="tl">
                      <a:srgbClr val="000000">
                        <a:alpha val="43137"/>
                      </a:srgbClr>
                    </a:outerShdw>
                  </a:effectLst>
                  <a:latin typeface="+mj-lt"/>
                </a:rPr>
                <a:t>≥2, </a:t>
              </a:r>
            </a:p>
            <a:p>
              <a:pPr algn="ctr" defTabSz="609585">
                <a:lnSpc>
                  <a:spcPts val="2400"/>
                </a:lnSpc>
                <a:defRPr/>
              </a:pPr>
              <a:r>
                <a:rPr lang="en-US" b="1" dirty="0">
                  <a:solidFill>
                    <a:prstClr val="white"/>
                  </a:solidFill>
                  <a:effectLst>
                    <a:outerShdw blurRad="38100" dist="38100" dir="2700000" algn="tl">
                      <a:srgbClr val="000000">
                        <a:alpha val="43137"/>
                      </a:srgbClr>
                    </a:outerShdw>
                  </a:effectLst>
                  <a:latin typeface="+mj-lt"/>
                </a:rPr>
                <a:t>61.7%</a:t>
              </a:r>
            </a:p>
          </p:txBody>
        </p:sp>
      </p:grpSp>
      <p:sp>
        <p:nvSpPr>
          <p:cNvPr id="17" name="TextBox 16">
            <a:extLst>
              <a:ext uri="{FF2B5EF4-FFF2-40B4-BE49-F238E27FC236}">
                <a16:creationId xmlns:a16="http://schemas.microsoft.com/office/drawing/2014/main" id="{48AAB373-CFFC-8458-D57E-7422CFA70F3E}"/>
              </a:ext>
            </a:extLst>
          </p:cNvPr>
          <p:cNvSpPr txBox="1"/>
          <p:nvPr/>
        </p:nvSpPr>
        <p:spPr>
          <a:xfrm>
            <a:off x="8110388" y="6091786"/>
            <a:ext cx="1364476" cy="646331"/>
          </a:xfrm>
          <a:prstGeom prst="rect">
            <a:avLst/>
          </a:prstGeom>
          <a:noFill/>
        </p:spPr>
        <p:txBody>
          <a:bodyPr wrap="none" rtlCol="0">
            <a:spAutoFit/>
          </a:bodyPr>
          <a:lstStyle/>
          <a:p>
            <a:pPr algn="ctr"/>
            <a:r>
              <a:rPr lang="en-US" b="1" dirty="0">
                <a:solidFill>
                  <a:srgbClr val="0D204A"/>
                </a:solidFill>
              </a:rPr>
              <a:t>Andexanet</a:t>
            </a:r>
          </a:p>
          <a:p>
            <a:pPr algn="ctr"/>
            <a:r>
              <a:rPr lang="en-US" b="1" dirty="0">
                <a:solidFill>
                  <a:srgbClr val="0D204A"/>
                </a:solidFill>
              </a:rPr>
              <a:t>alfa</a:t>
            </a:r>
          </a:p>
        </p:txBody>
      </p:sp>
      <p:sp>
        <p:nvSpPr>
          <p:cNvPr id="18" name="TextBox 17">
            <a:extLst>
              <a:ext uri="{FF2B5EF4-FFF2-40B4-BE49-F238E27FC236}">
                <a16:creationId xmlns:a16="http://schemas.microsoft.com/office/drawing/2014/main" id="{34770262-754D-B1B2-7C27-80C734E7D362}"/>
              </a:ext>
            </a:extLst>
          </p:cNvPr>
          <p:cNvSpPr txBox="1"/>
          <p:nvPr/>
        </p:nvSpPr>
        <p:spPr>
          <a:xfrm>
            <a:off x="10016004" y="6068443"/>
            <a:ext cx="1018227" cy="375680"/>
          </a:xfrm>
          <a:prstGeom prst="rect">
            <a:avLst/>
          </a:prstGeom>
          <a:noFill/>
        </p:spPr>
        <p:txBody>
          <a:bodyPr wrap="none" rtlCol="0">
            <a:spAutoFit/>
          </a:bodyPr>
          <a:lstStyle/>
          <a:p>
            <a:pPr algn="ctr">
              <a:lnSpc>
                <a:spcPts val="2400"/>
              </a:lnSpc>
            </a:pPr>
            <a:r>
              <a:rPr lang="en-US" b="1" dirty="0">
                <a:solidFill>
                  <a:srgbClr val="0D204A"/>
                </a:solidFill>
              </a:rPr>
              <a:t>4F-PCC</a:t>
            </a:r>
          </a:p>
        </p:txBody>
      </p:sp>
      <p:sp>
        <p:nvSpPr>
          <p:cNvPr id="19" name="Title 18">
            <a:extLst>
              <a:ext uri="{FF2B5EF4-FFF2-40B4-BE49-F238E27FC236}">
                <a16:creationId xmlns:a16="http://schemas.microsoft.com/office/drawing/2014/main" id="{C7668211-0BF3-1510-77C0-EC213D4FD218}"/>
              </a:ext>
            </a:extLst>
          </p:cNvPr>
          <p:cNvSpPr>
            <a:spLocks noGrp="1"/>
          </p:cNvSpPr>
          <p:nvPr>
            <p:ph type="title"/>
          </p:nvPr>
        </p:nvSpPr>
        <p:spPr/>
        <p:txBody>
          <a:bodyPr>
            <a:normAutofit/>
          </a:bodyPr>
          <a:lstStyle/>
          <a:p>
            <a:r>
              <a:rPr lang="en-US" dirty="0"/>
              <a:t>GI Bleed Subgroup – Clinical Characteristics</a:t>
            </a:r>
          </a:p>
        </p:txBody>
      </p:sp>
      <p:sp>
        <p:nvSpPr>
          <p:cNvPr id="4" name="Footer Placeholder 3">
            <a:extLst>
              <a:ext uri="{FF2B5EF4-FFF2-40B4-BE49-F238E27FC236}">
                <a16:creationId xmlns:a16="http://schemas.microsoft.com/office/drawing/2014/main" id="{F1B88458-AF12-7E28-9F82-32DE0BEAD432}"/>
              </a:ext>
            </a:extLst>
          </p:cNvPr>
          <p:cNvSpPr>
            <a:spLocks noGrp="1"/>
          </p:cNvSpPr>
          <p:nvPr>
            <p:ph type="ftr" sz="quarter" idx="3"/>
          </p:nvPr>
        </p:nvSpPr>
        <p:spPr>
          <a:xfrm>
            <a:off x="609600" y="6356350"/>
            <a:ext cx="6329819" cy="442131"/>
          </a:xfrm>
        </p:spPr>
        <p:txBody>
          <a:bodyPr/>
          <a:lstStyle/>
          <a:p>
            <a:r>
              <a:rPr lang="en-US" dirty="0"/>
              <a:t>*Complete cases only. Andexanet alfa, n = 830; 4F-PCC, n = 979.
AIMS65, albumin level &lt;3.0 g/dL, international normalized ratio &gt;1.5, altered mental status, SBP ≤90 mmHg, and age &gt;65 years. </a:t>
            </a:r>
          </a:p>
        </p:txBody>
      </p:sp>
    </p:spTree>
    <p:extLst>
      <p:ext uri="{BB962C8B-B14F-4D97-AF65-F5344CB8AC3E}">
        <p14:creationId xmlns:p14="http://schemas.microsoft.com/office/powerpoint/2010/main" val="14140660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Chart 5">
            <a:extLst>
              <a:ext uri="{FF2B5EF4-FFF2-40B4-BE49-F238E27FC236}">
                <a16:creationId xmlns:a16="http://schemas.microsoft.com/office/drawing/2014/main" id="{ED527F9E-BBEE-1056-A8B8-1D38BA0E9C47}"/>
              </a:ext>
            </a:extLst>
          </p:cNvPr>
          <p:cNvGraphicFramePr/>
          <p:nvPr/>
        </p:nvGraphicFramePr>
        <p:xfrm>
          <a:off x="1032005" y="2396396"/>
          <a:ext cx="5785153" cy="2668908"/>
        </p:xfrm>
        <a:graphic>
          <a:graphicData uri="http://schemas.openxmlformats.org/drawingml/2006/chart">
            <c:chart xmlns:c="http://schemas.openxmlformats.org/drawingml/2006/chart" xmlns:r="http://schemas.openxmlformats.org/officeDocument/2006/relationships" r:id="rId3"/>
          </a:graphicData>
        </a:graphic>
      </p:graphicFrame>
      <p:sp>
        <p:nvSpPr>
          <p:cNvPr id="7" name="TextBox 1">
            <a:extLst>
              <a:ext uri="{FF2B5EF4-FFF2-40B4-BE49-F238E27FC236}">
                <a16:creationId xmlns:a16="http://schemas.microsoft.com/office/drawing/2014/main" id="{C3F5B0F8-B388-A957-E74F-E5C8305B79C7}"/>
              </a:ext>
            </a:extLst>
          </p:cNvPr>
          <p:cNvSpPr txBox="1"/>
          <p:nvPr/>
        </p:nvSpPr>
        <p:spPr>
          <a:xfrm>
            <a:off x="1734477" y="1352150"/>
            <a:ext cx="4450022" cy="1096276"/>
          </a:xfrm>
          <a:prstGeom prst="rect">
            <a:avLst/>
          </a:prstGeom>
          <a:solidFill>
            <a:srgbClr val="E9ECF5"/>
          </a:solidFill>
          <a:ln>
            <a:solidFill>
              <a:sysClr val="window" lastClr="FFFFFF">
                <a:lumMod val="50000"/>
              </a:sysClr>
            </a:solidFill>
          </a:ln>
        </p:spPr>
        <p:txBody>
          <a:bodyPr wrap="none" rtlCol="0"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defTabSz="1219170">
              <a:defRPr/>
            </a:pPr>
            <a:r>
              <a:rPr lang="sv-SE" sz="2000" b="1" kern="0" dirty="0">
                <a:solidFill>
                  <a:srgbClr val="0D204A"/>
                </a:solidFill>
                <a:latin typeface="+mj-lt"/>
              </a:rPr>
              <a:t>Multivariable logistic regression</a:t>
            </a:r>
            <a:r>
              <a:rPr lang="sv-SE" sz="2000" b="1" kern="0" baseline="30000" dirty="0">
                <a:solidFill>
                  <a:srgbClr val="0D204A"/>
                </a:solidFill>
                <a:latin typeface="+mj-lt"/>
                <a:cs typeface="Times New Roman" panose="02020603050405020304" pitchFamily="18" charset="0"/>
              </a:rPr>
              <a:t>* </a:t>
            </a:r>
          </a:p>
          <a:p>
            <a:pPr algn="ctr" defTabSz="1219170">
              <a:defRPr/>
            </a:pPr>
            <a:r>
              <a:rPr lang="sv-SE" sz="2000" b="1" kern="0" dirty="0">
                <a:solidFill>
                  <a:srgbClr val="0D204A"/>
                </a:solidFill>
                <a:latin typeface="+mj-lt"/>
              </a:rPr>
              <a:t>adjusted OR: 0.49 </a:t>
            </a:r>
            <a:br>
              <a:rPr lang="sv-SE" sz="2000" b="1" kern="0" dirty="0">
                <a:solidFill>
                  <a:srgbClr val="0D204A"/>
                </a:solidFill>
                <a:latin typeface="+mj-lt"/>
              </a:rPr>
            </a:br>
            <a:r>
              <a:rPr lang="sv-SE" sz="2000" b="1" kern="0" dirty="0">
                <a:solidFill>
                  <a:srgbClr val="0D204A"/>
                </a:solidFill>
                <a:latin typeface="+mj-lt"/>
              </a:rPr>
              <a:t>(95% CI: 0.29, 0.81); </a:t>
            </a:r>
            <a:r>
              <a:rPr lang="sv-SE" sz="2000" b="1" i="1" kern="0" dirty="0">
                <a:solidFill>
                  <a:srgbClr val="0D204A"/>
                </a:solidFill>
                <a:latin typeface="+mj-lt"/>
              </a:rPr>
              <a:t>P</a:t>
            </a:r>
            <a:r>
              <a:rPr lang="sv-SE" sz="2000" b="1" kern="0" dirty="0">
                <a:solidFill>
                  <a:srgbClr val="0D204A"/>
                </a:solidFill>
                <a:latin typeface="+mj-lt"/>
              </a:rPr>
              <a:t> = 0.01</a:t>
            </a:r>
          </a:p>
        </p:txBody>
      </p:sp>
      <p:sp>
        <p:nvSpPr>
          <p:cNvPr id="8" name="TextBox 7">
            <a:extLst>
              <a:ext uri="{FF2B5EF4-FFF2-40B4-BE49-F238E27FC236}">
                <a16:creationId xmlns:a16="http://schemas.microsoft.com/office/drawing/2014/main" id="{1A158B8C-3284-114B-1517-C9FA95F9A81C}"/>
              </a:ext>
            </a:extLst>
          </p:cNvPr>
          <p:cNvSpPr txBox="1"/>
          <p:nvPr/>
        </p:nvSpPr>
        <p:spPr>
          <a:xfrm>
            <a:off x="2493876" y="3804111"/>
            <a:ext cx="886781" cy="287386"/>
          </a:xfrm>
          <a:prstGeom prst="rect">
            <a:avLst/>
          </a:prstGeom>
          <a:noFill/>
        </p:spPr>
        <p:txBody>
          <a:bodyPr wrap="none" rtlCol="0">
            <a:spAutoFit/>
          </a:bodyPr>
          <a:lstStyle/>
          <a:p>
            <a:pPr algn="ctr" defTabSz="1219170">
              <a:lnSpc>
                <a:spcPts val="1333"/>
              </a:lnSpc>
              <a:defRPr/>
            </a:pPr>
            <a:r>
              <a:rPr lang="en-US" sz="2400" b="1" kern="0" dirty="0">
                <a:solidFill>
                  <a:srgbClr val="0D204A"/>
                </a:solidFill>
                <a:latin typeface="+mj-lt"/>
              </a:rPr>
              <a:t>2.5%</a:t>
            </a:r>
          </a:p>
        </p:txBody>
      </p:sp>
      <p:sp>
        <p:nvSpPr>
          <p:cNvPr id="9" name="TextBox 8">
            <a:extLst>
              <a:ext uri="{FF2B5EF4-FFF2-40B4-BE49-F238E27FC236}">
                <a16:creationId xmlns:a16="http://schemas.microsoft.com/office/drawing/2014/main" id="{CA8CB87A-A95B-6AE5-4051-0A0F7D87D842}"/>
              </a:ext>
            </a:extLst>
          </p:cNvPr>
          <p:cNvSpPr txBox="1"/>
          <p:nvPr/>
        </p:nvSpPr>
        <p:spPr>
          <a:xfrm>
            <a:off x="5058241" y="3460203"/>
            <a:ext cx="886781" cy="287386"/>
          </a:xfrm>
          <a:prstGeom prst="rect">
            <a:avLst/>
          </a:prstGeom>
          <a:noFill/>
        </p:spPr>
        <p:txBody>
          <a:bodyPr wrap="none" rtlCol="0">
            <a:spAutoFit/>
          </a:bodyPr>
          <a:lstStyle/>
          <a:p>
            <a:pPr algn="ctr" defTabSz="1219170">
              <a:lnSpc>
                <a:spcPts val="1333"/>
              </a:lnSpc>
              <a:defRPr/>
            </a:pPr>
            <a:r>
              <a:rPr lang="en-US" sz="2400" b="1" kern="0" dirty="0">
                <a:solidFill>
                  <a:srgbClr val="0D204A"/>
                </a:solidFill>
                <a:latin typeface="+mj-lt"/>
              </a:rPr>
              <a:t>4.3%</a:t>
            </a:r>
          </a:p>
        </p:txBody>
      </p:sp>
      <p:sp>
        <p:nvSpPr>
          <p:cNvPr id="10" name="TextBox 9">
            <a:extLst>
              <a:ext uri="{FF2B5EF4-FFF2-40B4-BE49-F238E27FC236}">
                <a16:creationId xmlns:a16="http://schemas.microsoft.com/office/drawing/2014/main" id="{0DBA82C0-58EF-C9D6-392C-5E6CDE0187CB}"/>
              </a:ext>
            </a:extLst>
          </p:cNvPr>
          <p:cNvSpPr txBox="1"/>
          <p:nvPr/>
        </p:nvSpPr>
        <p:spPr>
          <a:xfrm rot="16200000">
            <a:off x="-502504" y="3500017"/>
            <a:ext cx="2668909" cy="461665"/>
          </a:xfrm>
          <a:prstGeom prst="rect">
            <a:avLst/>
          </a:prstGeom>
          <a:noFill/>
        </p:spPr>
        <p:txBody>
          <a:bodyPr wrap="square">
            <a:spAutoFit/>
          </a:bodyPr>
          <a:lstStyle/>
          <a:p>
            <a:pPr algn="ctr" defTabSz="1219170">
              <a:defRPr sz="1000" b="0" i="0" u="none" strike="noStrike" kern="1200" cap="none" baseline="0">
                <a:solidFill>
                  <a:prstClr val="black"/>
                </a:solidFill>
                <a:latin typeface="+mn-lt"/>
                <a:ea typeface="+mn-ea"/>
                <a:cs typeface="+mn-cs"/>
              </a:defRPr>
            </a:pPr>
            <a:r>
              <a:rPr lang="en-US" sz="1200" b="1" dirty="0">
                <a:solidFill>
                  <a:srgbClr val="0D204A"/>
                </a:solidFill>
                <a:latin typeface="+mj-lt"/>
              </a:rPr>
              <a:t>In-hospital mortality </a:t>
            </a:r>
          </a:p>
          <a:p>
            <a:pPr algn="ctr" defTabSz="1219170">
              <a:defRPr sz="1000" b="0" i="0" u="none" strike="noStrike" kern="1200" cap="none" baseline="0">
                <a:solidFill>
                  <a:prstClr val="black"/>
                </a:solidFill>
                <a:latin typeface="+mn-lt"/>
                <a:ea typeface="+mn-ea"/>
                <a:cs typeface="+mn-cs"/>
              </a:defRPr>
            </a:pPr>
            <a:r>
              <a:rPr lang="en-US" sz="1200" b="1" dirty="0">
                <a:solidFill>
                  <a:srgbClr val="0D204A"/>
                </a:solidFill>
                <a:latin typeface="+mj-lt"/>
              </a:rPr>
              <a:t>(unadjusted %)</a:t>
            </a:r>
            <a:endParaRPr lang="en-US" sz="1200" b="1" baseline="30000" dirty="0">
              <a:solidFill>
                <a:srgbClr val="0D204A"/>
              </a:solidFill>
              <a:latin typeface="+mj-lt"/>
            </a:endParaRPr>
          </a:p>
        </p:txBody>
      </p:sp>
      <p:grpSp>
        <p:nvGrpSpPr>
          <p:cNvPr id="11" name="Group 10">
            <a:extLst>
              <a:ext uri="{FF2B5EF4-FFF2-40B4-BE49-F238E27FC236}">
                <a16:creationId xmlns:a16="http://schemas.microsoft.com/office/drawing/2014/main" id="{FFF24F3D-33CA-4E74-F33B-1AA366EE631F}"/>
              </a:ext>
            </a:extLst>
          </p:cNvPr>
          <p:cNvGrpSpPr/>
          <p:nvPr/>
        </p:nvGrpSpPr>
        <p:grpSpPr>
          <a:xfrm>
            <a:off x="6983795" y="1793791"/>
            <a:ext cx="4176200" cy="2668909"/>
            <a:chOff x="5676900" y="1728515"/>
            <a:chExt cx="2967717" cy="1917619"/>
          </a:xfrm>
        </p:grpSpPr>
        <p:sp>
          <p:nvSpPr>
            <p:cNvPr id="12" name="Text Placeholder 2">
              <a:extLst>
                <a:ext uri="{FF2B5EF4-FFF2-40B4-BE49-F238E27FC236}">
                  <a16:creationId xmlns:a16="http://schemas.microsoft.com/office/drawing/2014/main" id="{E3ECA246-D5E6-C955-33F4-6F86E93806AB}"/>
                </a:ext>
              </a:extLst>
            </p:cNvPr>
            <p:cNvSpPr txBox="1">
              <a:spLocks/>
            </p:cNvSpPr>
            <p:nvPr/>
          </p:nvSpPr>
          <p:spPr>
            <a:xfrm>
              <a:off x="5770897" y="1953881"/>
              <a:ext cx="2779724" cy="1466885"/>
            </a:xfrm>
            <a:prstGeom prst="rect">
              <a:avLst/>
            </a:prstGeom>
          </p:spPr>
          <p:txBody>
            <a:bodyPr wrap="square" lIns="0" tIns="0" rIns="0" bIns="0">
              <a:spAutoFit/>
            </a:bodyPr>
            <a:lst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pPr algn="ctr" defTabSz="1219170">
                <a:spcAft>
                  <a:spcPts val="400"/>
                </a:spcAft>
                <a:defRPr/>
              </a:pPr>
              <a:r>
                <a:rPr lang="en-US" b="1" kern="0" dirty="0">
                  <a:latin typeface="+mj-lt"/>
                </a:rPr>
                <a:t>Adjusted odds</a:t>
              </a:r>
              <a:r>
                <a:rPr lang="sv-SE" b="1" kern="0" baseline="30000" dirty="0">
                  <a:latin typeface="+mj-lt"/>
                  <a:cs typeface="Times New Roman" panose="02020603050405020304" pitchFamily="18" charset="0"/>
                </a:rPr>
                <a:t>*</a:t>
              </a:r>
              <a:r>
                <a:rPr lang="en-US" b="1" kern="0" dirty="0">
                  <a:latin typeface="+mj-lt"/>
                </a:rPr>
                <a:t> of in-hospital mortality were </a:t>
              </a:r>
            </a:p>
            <a:p>
              <a:pPr algn="ctr" defTabSz="1219170">
                <a:defRPr/>
              </a:pPr>
              <a:r>
                <a:rPr lang="en-US" sz="3600" b="1" kern="0" dirty="0">
                  <a:latin typeface="+mj-lt"/>
                </a:rPr>
                <a:t>51%</a:t>
              </a:r>
              <a:r>
                <a:rPr lang="en-US" b="1" kern="0" dirty="0">
                  <a:latin typeface="+mj-lt"/>
                </a:rPr>
                <a:t> </a:t>
              </a:r>
              <a:r>
                <a:rPr lang="en-US" sz="2000" b="1" kern="0" dirty="0">
                  <a:latin typeface="+mj-lt"/>
                </a:rPr>
                <a:t>lower </a:t>
              </a:r>
              <a:endParaRPr lang="en-US" b="1" kern="0" dirty="0">
                <a:latin typeface="+mj-lt"/>
              </a:endParaRPr>
            </a:p>
            <a:p>
              <a:pPr algn="ctr" defTabSz="1219170">
                <a:spcBef>
                  <a:spcPts val="400"/>
                </a:spcBef>
                <a:defRPr/>
              </a:pPr>
              <a:r>
                <a:rPr lang="en-US" b="1" kern="0" dirty="0">
                  <a:latin typeface="+mj-lt"/>
                </a:rPr>
                <a:t>in patients with GI bleeds treated with </a:t>
              </a:r>
              <a:r>
                <a:rPr lang="en-US" b="1" kern="0" dirty="0" err="1">
                  <a:solidFill>
                    <a:srgbClr val="004EBC"/>
                  </a:solidFill>
                  <a:latin typeface="+mj-lt"/>
                </a:rPr>
                <a:t>andexanet</a:t>
              </a:r>
              <a:r>
                <a:rPr lang="en-US" b="1" kern="0" dirty="0">
                  <a:solidFill>
                    <a:srgbClr val="004EBC"/>
                  </a:solidFill>
                  <a:latin typeface="+mj-lt"/>
                </a:rPr>
                <a:t> alfa </a:t>
              </a:r>
              <a:r>
                <a:rPr lang="en-US" b="1" kern="0" dirty="0">
                  <a:latin typeface="+mj-lt"/>
                </a:rPr>
                <a:t>than in those treated with </a:t>
              </a:r>
              <a:r>
                <a:rPr lang="en-US" b="1" kern="0" dirty="0">
                  <a:solidFill>
                    <a:srgbClr val="C9282D"/>
                  </a:solidFill>
                  <a:latin typeface="+mj-lt"/>
                </a:rPr>
                <a:t>4F-PCC</a:t>
              </a:r>
            </a:p>
          </p:txBody>
        </p:sp>
        <p:sp>
          <p:nvSpPr>
            <p:cNvPr id="13" name="Rectangle 12">
              <a:extLst>
                <a:ext uri="{FF2B5EF4-FFF2-40B4-BE49-F238E27FC236}">
                  <a16:creationId xmlns:a16="http://schemas.microsoft.com/office/drawing/2014/main" id="{01DEC3BA-FA91-55AA-111E-F45C4D38B6E1}"/>
                </a:ext>
              </a:extLst>
            </p:cNvPr>
            <p:cNvSpPr/>
            <p:nvPr/>
          </p:nvSpPr>
          <p:spPr>
            <a:xfrm>
              <a:off x="5676900" y="1728515"/>
              <a:ext cx="2967717" cy="1917619"/>
            </a:xfrm>
            <a:prstGeom prst="rect">
              <a:avLst/>
            </a:prstGeom>
            <a:noFill/>
            <a:ln w="38100" cap="flat" cmpd="sng" algn="ctr">
              <a:solidFill>
                <a:srgbClr val="1F497D"/>
              </a:solidFill>
              <a:prstDash val="solid"/>
            </a:ln>
            <a:effectLst/>
          </p:spPr>
          <p:txBody>
            <a:bodyPr rtlCol="0" anchor="ctr"/>
            <a:lstStyle/>
            <a:p>
              <a:pPr algn="ctr" defTabSz="1219170">
                <a:defRPr/>
              </a:pPr>
              <a:endParaRPr lang="en-US" kern="0" dirty="0">
                <a:solidFill>
                  <a:prstClr val="white"/>
                </a:solidFill>
                <a:latin typeface="+mj-lt"/>
              </a:endParaRPr>
            </a:p>
          </p:txBody>
        </p:sp>
      </p:grpSp>
      <p:sp>
        <p:nvSpPr>
          <p:cNvPr id="17" name="Content Placeholder 2">
            <a:extLst>
              <a:ext uri="{FF2B5EF4-FFF2-40B4-BE49-F238E27FC236}">
                <a16:creationId xmlns:a16="http://schemas.microsoft.com/office/drawing/2014/main" id="{3D3B02D3-43BC-3955-4A37-B92E76FBFE56}"/>
              </a:ext>
            </a:extLst>
          </p:cNvPr>
          <p:cNvSpPr txBox="1">
            <a:spLocks/>
          </p:cNvSpPr>
          <p:nvPr/>
        </p:nvSpPr>
        <p:spPr>
          <a:xfrm>
            <a:off x="558309" y="5209848"/>
            <a:ext cx="10995804" cy="1056808"/>
          </a:xfrm>
          <a:prstGeom prst="rect">
            <a:avLst/>
          </a:prstGeom>
        </p:spPr>
        <p:txBody>
          <a:bodyPr vert="horz" lIns="121920" tIns="60960" rIns="121920" bIns="60960" rtlCol="0">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309026" indent="-309026">
              <a:lnSpc>
                <a:spcPct val="100000"/>
              </a:lnSpc>
              <a:spcBef>
                <a:spcPts val="933"/>
              </a:spcBef>
              <a:buSzPct val="100000"/>
              <a:buBlip>
                <a:blip r:embed="rId4"/>
              </a:buBlip>
            </a:pPr>
            <a:r>
              <a:rPr lang="en-US" sz="1800" b="1" dirty="0">
                <a:latin typeface="+mj-lt"/>
              </a:rPr>
              <a:t>In a sensitivity analysis* that only included patients with GI with AIMS65 scores, the adjusted OR (95% CI) of in-hospital mortality for </a:t>
            </a:r>
            <a:r>
              <a:rPr lang="en-US" sz="1800" b="1" dirty="0" err="1">
                <a:latin typeface="+mj-lt"/>
              </a:rPr>
              <a:t>andexanet</a:t>
            </a:r>
            <a:r>
              <a:rPr lang="en-US" sz="1800" b="1" dirty="0">
                <a:latin typeface="+mj-lt"/>
              </a:rPr>
              <a:t> alfa vs 4F-PCC was 0.45 (0.25, 0.78);</a:t>
            </a:r>
            <a:r>
              <a:rPr lang="en-US" sz="1800" b="1" i="1" dirty="0">
                <a:latin typeface="+mj-lt"/>
              </a:rPr>
              <a:t> P </a:t>
            </a:r>
            <a:r>
              <a:rPr lang="en-US" sz="1800" b="1" dirty="0">
                <a:latin typeface="+mj-lt"/>
              </a:rPr>
              <a:t>= 0.01</a:t>
            </a:r>
            <a:endParaRPr lang="en-US" sz="1800" b="1" baseline="30000" dirty="0">
              <a:latin typeface="+mj-lt"/>
            </a:endParaRPr>
          </a:p>
        </p:txBody>
      </p:sp>
      <p:sp>
        <p:nvSpPr>
          <p:cNvPr id="3" name="Title 2">
            <a:extLst>
              <a:ext uri="{FF2B5EF4-FFF2-40B4-BE49-F238E27FC236}">
                <a16:creationId xmlns:a16="http://schemas.microsoft.com/office/drawing/2014/main" id="{468895E7-C238-FF45-CCD7-9E5AA0D511F5}"/>
              </a:ext>
            </a:extLst>
          </p:cNvPr>
          <p:cNvSpPr>
            <a:spLocks noGrp="1"/>
          </p:cNvSpPr>
          <p:nvPr>
            <p:ph type="title"/>
          </p:nvPr>
        </p:nvSpPr>
        <p:spPr/>
        <p:txBody>
          <a:bodyPr/>
          <a:lstStyle/>
          <a:p>
            <a:r>
              <a:rPr lang="en-US" sz="3200" b="1" dirty="0">
                <a:solidFill>
                  <a:srgbClr val="0D204A"/>
                </a:solidFill>
              </a:rPr>
              <a:t>GI Bleed Subgroup – In-Hospital Mortality </a:t>
            </a:r>
            <a:endParaRPr lang="en-US" dirty="0"/>
          </a:p>
        </p:txBody>
      </p:sp>
      <p:sp>
        <p:nvSpPr>
          <p:cNvPr id="4" name="Footer Placeholder 3">
            <a:extLst>
              <a:ext uri="{FF2B5EF4-FFF2-40B4-BE49-F238E27FC236}">
                <a16:creationId xmlns:a16="http://schemas.microsoft.com/office/drawing/2014/main" id="{7F442FA5-DDF4-19F5-88D7-8485DC7D8572}"/>
              </a:ext>
            </a:extLst>
          </p:cNvPr>
          <p:cNvSpPr>
            <a:spLocks noGrp="1"/>
          </p:cNvSpPr>
          <p:nvPr>
            <p:ph type="ftr" sz="quarter" idx="3"/>
          </p:nvPr>
        </p:nvSpPr>
        <p:spPr/>
        <p:txBody>
          <a:bodyPr/>
          <a:lstStyle/>
          <a:p>
            <a:pPr defTabSz="609585">
              <a:lnSpc>
                <a:spcPts val="1333"/>
              </a:lnSpc>
              <a:defRPr/>
            </a:pPr>
            <a:r>
              <a:rPr lang="en-US" sz="1000" dirty="0">
                <a:ea typeface="Times New Roman" panose="02020603050405020304" pitchFamily="18" charset="0"/>
              </a:rPr>
              <a:t>For unadjusted in-hospital mortality: </a:t>
            </a:r>
            <a:r>
              <a:rPr lang="en-US" sz="1000" dirty="0" err="1">
                <a:ea typeface="Times New Roman" panose="02020603050405020304" pitchFamily="18" charset="0"/>
              </a:rPr>
              <a:t>andexanet</a:t>
            </a:r>
            <a:r>
              <a:rPr lang="en-US" sz="1000" dirty="0">
                <a:ea typeface="Times New Roman" panose="02020603050405020304" pitchFamily="18" charset="0"/>
              </a:rPr>
              <a:t> alfa, N = 1,206; 4F-PCC, N = 1,361. For multivariable logistic regression model for GI bleeds: N = 2,457; </a:t>
            </a:r>
            <a:br>
              <a:rPr lang="en-US" sz="1000" dirty="0">
                <a:ea typeface="Times New Roman" panose="02020603050405020304" pitchFamily="18" charset="0"/>
              </a:rPr>
            </a:br>
            <a:r>
              <a:rPr lang="en-US" sz="1000" dirty="0">
                <a:ea typeface="Times New Roman" panose="02020603050405020304" pitchFamily="18" charset="0"/>
              </a:rPr>
              <a:t>events = 85. For sensitivity multivariable logistic regression model for GI bleeds with AIMS65: N = 1,809; events = 73. </a:t>
            </a:r>
          </a:p>
          <a:p>
            <a:pPr defTabSz="609585">
              <a:lnSpc>
                <a:spcPts val="1333"/>
              </a:lnSpc>
              <a:defRPr/>
            </a:pPr>
            <a:r>
              <a:rPr lang="en-US" sz="1000" dirty="0">
                <a:ea typeface="Times New Roman" panose="02020603050405020304" pitchFamily="18" charset="0"/>
                <a:cs typeface="Calibri" panose="020F0502020204030204" pitchFamily="34" charset="0"/>
              </a:rPr>
              <a:t>*</a:t>
            </a:r>
            <a:r>
              <a:rPr lang="en-US" sz="1000" dirty="0">
                <a:ea typeface="Times New Roman" panose="02020603050405020304" pitchFamily="18" charset="0"/>
              </a:rPr>
              <a:t>Multivariable logistic regression analysis adjusted for age; sex; SBP; impaired mental status; DNR order; comorbid liver disease, CKD, heart failure, or diabetes, time since last </a:t>
            </a:r>
            <a:r>
              <a:rPr lang="en-US" sz="1000" dirty="0" err="1">
                <a:ea typeface="Times New Roman" panose="02020603050405020304" pitchFamily="18" charset="0"/>
              </a:rPr>
              <a:t>FXai</a:t>
            </a:r>
            <a:r>
              <a:rPr lang="en-US" sz="1000" dirty="0">
                <a:ea typeface="Times New Roman" panose="02020603050405020304" pitchFamily="18" charset="0"/>
              </a:rPr>
              <a:t> dose; door-to-administration time; and timing of data collection. </a:t>
            </a:r>
            <a:r>
              <a:rPr lang="en-GB" sz="1000" dirty="0">
                <a:ea typeface="Times New Roman" panose="02020603050405020304" pitchFamily="18" charset="0"/>
              </a:rPr>
              <a:t>The patients with missing mental status were not included in the multivariable logistic regression analyses of mortality. </a:t>
            </a:r>
          </a:p>
          <a:p>
            <a:pPr defTabSz="609585">
              <a:lnSpc>
                <a:spcPts val="1333"/>
              </a:lnSpc>
              <a:defRPr/>
            </a:pPr>
            <a:r>
              <a:rPr lang="en-GB" sz="1000" dirty="0">
                <a:ea typeface="Times New Roman" panose="02020603050405020304" pitchFamily="18" charset="0"/>
              </a:rPr>
              <a:t>CI, confidence interval; CKD, chronic kidney disease; DNR, do not resuscitate; OR, odds ratio; SBP, systolic blood pressure.</a:t>
            </a:r>
          </a:p>
        </p:txBody>
      </p:sp>
      <p:grpSp>
        <p:nvGrpSpPr>
          <p:cNvPr id="5" name="Group 4">
            <a:extLst>
              <a:ext uri="{FF2B5EF4-FFF2-40B4-BE49-F238E27FC236}">
                <a16:creationId xmlns:a16="http://schemas.microsoft.com/office/drawing/2014/main" id="{AB5D3B12-2EB6-235E-572F-F834FAEF3ED4}"/>
              </a:ext>
            </a:extLst>
          </p:cNvPr>
          <p:cNvGrpSpPr/>
          <p:nvPr/>
        </p:nvGrpSpPr>
        <p:grpSpPr>
          <a:xfrm>
            <a:off x="11129793" y="224191"/>
            <a:ext cx="985875" cy="985731"/>
            <a:chOff x="6637432" y="2589665"/>
            <a:chExt cx="1241760" cy="1241579"/>
          </a:xfrm>
        </p:grpSpPr>
        <p:pic>
          <p:nvPicPr>
            <p:cNvPr id="14" name="Picture 13" descr="A picture containing clipart, cartoon, art, silhouette&#10;&#10;Description automatically generated">
              <a:extLst>
                <a:ext uri="{FF2B5EF4-FFF2-40B4-BE49-F238E27FC236}">
                  <a16:creationId xmlns:a16="http://schemas.microsoft.com/office/drawing/2014/main" id="{447625C3-175E-7C03-2BC8-861A18B69C02}"/>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l="-33556" t="-3384" r="-34460"/>
            <a:stretch/>
          </p:blipFill>
          <p:spPr>
            <a:xfrm>
              <a:off x="6637432" y="2589665"/>
              <a:ext cx="1241760" cy="1241579"/>
            </a:xfrm>
            <a:prstGeom prst="ellipse">
              <a:avLst/>
            </a:prstGeom>
            <a:ln w="63500" cap="rnd">
              <a:no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a:contourClr>
                <a:srgbClr val="333333"/>
              </a:contourClr>
            </a:sp3d>
          </p:spPr>
        </p:pic>
        <p:grpSp>
          <p:nvGrpSpPr>
            <p:cNvPr id="15" name="Group 14">
              <a:extLst>
                <a:ext uri="{FF2B5EF4-FFF2-40B4-BE49-F238E27FC236}">
                  <a16:creationId xmlns:a16="http://schemas.microsoft.com/office/drawing/2014/main" id="{BFD08218-13E7-DEBF-DCA8-AC30E4089452}"/>
                </a:ext>
              </a:extLst>
            </p:cNvPr>
            <p:cNvGrpSpPr/>
            <p:nvPr/>
          </p:nvGrpSpPr>
          <p:grpSpPr>
            <a:xfrm>
              <a:off x="7130323" y="3218406"/>
              <a:ext cx="209455" cy="209455"/>
              <a:chOff x="1035226" y="2499646"/>
              <a:chExt cx="307776" cy="307776"/>
            </a:xfrm>
          </p:grpSpPr>
          <p:sp>
            <p:nvSpPr>
              <p:cNvPr id="18" name="Oval 17">
                <a:extLst>
                  <a:ext uri="{FF2B5EF4-FFF2-40B4-BE49-F238E27FC236}">
                    <a16:creationId xmlns:a16="http://schemas.microsoft.com/office/drawing/2014/main" id="{5A137650-143C-64EE-F892-0D2CA26C3FC3}"/>
                  </a:ext>
                </a:extLst>
              </p:cNvPr>
              <p:cNvSpPr/>
              <p:nvPr/>
            </p:nvSpPr>
            <p:spPr>
              <a:xfrm>
                <a:off x="1130979" y="2595399"/>
                <a:ext cx="116271" cy="116271"/>
              </a:xfrm>
              <a:prstGeom prst="ellips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9" name="Oval 18">
                <a:extLst>
                  <a:ext uri="{FF2B5EF4-FFF2-40B4-BE49-F238E27FC236}">
                    <a16:creationId xmlns:a16="http://schemas.microsoft.com/office/drawing/2014/main" id="{949CC911-EFFF-A8BA-02AE-17B0C396B18C}"/>
                  </a:ext>
                </a:extLst>
              </p:cNvPr>
              <p:cNvSpPr/>
              <p:nvPr/>
            </p:nvSpPr>
            <p:spPr>
              <a:xfrm>
                <a:off x="1084713" y="2549133"/>
                <a:ext cx="208802" cy="208802"/>
              </a:xfrm>
              <a:prstGeom prst="ellipse">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0" name="Oval 19">
                <a:extLst>
                  <a:ext uri="{FF2B5EF4-FFF2-40B4-BE49-F238E27FC236}">
                    <a16:creationId xmlns:a16="http://schemas.microsoft.com/office/drawing/2014/main" id="{339C3FAB-D6AE-AF23-BA3F-CC93B1732E90}"/>
                  </a:ext>
                </a:extLst>
              </p:cNvPr>
              <p:cNvSpPr/>
              <p:nvPr/>
            </p:nvSpPr>
            <p:spPr>
              <a:xfrm>
                <a:off x="1035226" y="2499646"/>
                <a:ext cx="307776" cy="307776"/>
              </a:xfrm>
              <a:prstGeom prst="ellipse">
                <a:avLst/>
              </a:prstGeom>
              <a:noFill/>
              <a:ln w="127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grpSp>
    </p:spTree>
    <p:extLst>
      <p:ext uri="{BB962C8B-B14F-4D97-AF65-F5344CB8AC3E}">
        <p14:creationId xmlns:p14="http://schemas.microsoft.com/office/powerpoint/2010/main" val="221312909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342BE0C-6AE7-7326-AAF9-52FE29C4EC8D}"/>
              </a:ext>
            </a:extLst>
          </p:cNvPr>
          <p:cNvSpPr>
            <a:spLocks noGrp="1"/>
          </p:cNvSpPr>
          <p:nvPr>
            <p:ph type="title"/>
          </p:nvPr>
        </p:nvSpPr>
        <p:spPr/>
        <p:txBody>
          <a:bodyPr anchor="t">
            <a:noAutofit/>
          </a:bodyPr>
          <a:lstStyle/>
          <a:p>
            <a:r>
              <a:rPr lang="en-US" sz="2400" dirty="0"/>
              <a:t>GI Bleed Subgroup – Adjusted Logistic Regression Analysis of Factors Associated with In-Hospital Mortality</a:t>
            </a:r>
          </a:p>
        </p:txBody>
      </p:sp>
      <p:sp>
        <p:nvSpPr>
          <p:cNvPr id="58" name="Footer Placeholder 57">
            <a:extLst>
              <a:ext uri="{FF2B5EF4-FFF2-40B4-BE49-F238E27FC236}">
                <a16:creationId xmlns:a16="http://schemas.microsoft.com/office/drawing/2014/main" id="{DCBA6B75-2968-5CFB-7190-DE3F9AE8DEE7}"/>
              </a:ext>
            </a:extLst>
          </p:cNvPr>
          <p:cNvSpPr>
            <a:spLocks noGrp="1"/>
          </p:cNvSpPr>
          <p:nvPr>
            <p:ph type="ftr" sz="quarter" idx="3"/>
          </p:nvPr>
        </p:nvSpPr>
        <p:spPr>
          <a:xfrm>
            <a:off x="609600" y="6356350"/>
            <a:ext cx="11402860" cy="442131"/>
          </a:xfrm>
        </p:spPr>
        <p:txBody>
          <a:bodyPr/>
          <a:lstStyle/>
          <a:p>
            <a:r>
              <a:rPr lang="en-US" sz="1000" dirty="0"/>
              <a:t>N = 2,457; events = 85.
Models were adjusted for bleed location; ICH bleed cause (traumatic vs spontaneous); age; sex; SBP; mental status; DNR status; comorbid liver disease, CKD, heart failure, and diabetes; time since last anticoagulant dose; door-to-administration time; and timing of data collection. The patients with missing mental status were not included in the multivariable logistic regression analyses of mortality.</a:t>
            </a:r>
          </a:p>
        </p:txBody>
      </p:sp>
      <p:grpSp>
        <p:nvGrpSpPr>
          <p:cNvPr id="56" name="Group 55">
            <a:extLst>
              <a:ext uri="{FF2B5EF4-FFF2-40B4-BE49-F238E27FC236}">
                <a16:creationId xmlns:a16="http://schemas.microsoft.com/office/drawing/2014/main" id="{6883E270-3D6F-2628-1434-7B1486A0C0C1}"/>
              </a:ext>
            </a:extLst>
          </p:cNvPr>
          <p:cNvGrpSpPr/>
          <p:nvPr/>
        </p:nvGrpSpPr>
        <p:grpSpPr>
          <a:xfrm>
            <a:off x="469417" y="1354675"/>
            <a:ext cx="3299025" cy="2651067"/>
            <a:chOff x="127505" y="1599063"/>
            <a:chExt cx="2431336" cy="2192492"/>
          </a:xfrm>
        </p:grpSpPr>
        <p:sp>
          <p:nvSpPr>
            <p:cNvPr id="8" name="Content Placeholder 4">
              <a:extLst>
                <a:ext uri="{FF2B5EF4-FFF2-40B4-BE49-F238E27FC236}">
                  <a16:creationId xmlns:a16="http://schemas.microsoft.com/office/drawing/2014/main" id="{9BD005E8-5A00-0DF2-F059-51973DC106C0}"/>
                </a:ext>
              </a:extLst>
            </p:cNvPr>
            <p:cNvSpPr txBox="1">
              <a:spLocks/>
            </p:cNvSpPr>
            <p:nvPr/>
          </p:nvSpPr>
          <p:spPr>
            <a:xfrm>
              <a:off x="142266" y="1645978"/>
              <a:ext cx="2416575" cy="2145577"/>
            </a:xfrm>
            <a:prstGeom prst="rect">
              <a:avLst/>
            </a:prstGeom>
          </p:spPr>
          <p:txBody>
            <a:bodyPr>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spcBef>
                  <a:spcPts val="400"/>
                </a:spcBef>
                <a:buNone/>
              </a:pPr>
              <a:r>
                <a:rPr lang="en-US" sz="2000" b="1" dirty="0">
                  <a:solidFill>
                    <a:schemeClr val="accent4"/>
                  </a:solidFill>
                </a:rPr>
                <a:t>Clinical factors associated with higher likelihood of death:</a:t>
              </a:r>
            </a:p>
            <a:p>
              <a:pPr marL="156629" indent="-156629">
                <a:spcBef>
                  <a:spcPts val="400"/>
                </a:spcBef>
                <a:buClr>
                  <a:schemeClr val="tx2"/>
                </a:buClr>
              </a:pPr>
              <a:r>
                <a:rPr lang="en-US" sz="2000" dirty="0"/>
                <a:t>Age</a:t>
              </a:r>
            </a:p>
            <a:p>
              <a:pPr marL="156629" indent="-156629">
                <a:spcBef>
                  <a:spcPts val="400"/>
                </a:spcBef>
                <a:buClr>
                  <a:schemeClr val="tx2"/>
                </a:buClr>
              </a:pPr>
              <a:r>
                <a:rPr lang="en-US" sz="2000" dirty="0"/>
                <a:t>Impaired mental status</a:t>
              </a:r>
            </a:p>
            <a:p>
              <a:pPr marL="156629" indent="-156629">
                <a:spcBef>
                  <a:spcPts val="400"/>
                </a:spcBef>
                <a:buClr>
                  <a:schemeClr val="tx2"/>
                </a:buClr>
              </a:pPr>
              <a:r>
                <a:rPr lang="en-US" sz="2000" dirty="0"/>
                <a:t>Do-not-resuscitate order</a:t>
              </a:r>
            </a:p>
            <a:p>
              <a:pPr marL="156629" indent="-156629">
                <a:spcBef>
                  <a:spcPts val="400"/>
                </a:spcBef>
                <a:buClr>
                  <a:schemeClr val="tx2"/>
                </a:buClr>
              </a:pPr>
              <a:r>
                <a:rPr lang="en-US" sz="2000" dirty="0"/>
                <a:t>Comorbidities</a:t>
              </a:r>
            </a:p>
          </p:txBody>
        </p:sp>
        <p:sp>
          <p:nvSpPr>
            <p:cNvPr id="10" name="Rectangle 9">
              <a:extLst>
                <a:ext uri="{FF2B5EF4-FFF2-40B4-BE49-F238E27FC236}">
                  <a16:creationId xmlns:a16="http://schemas.microsoft.com/office/drawing/2014/main" id="{D23A742C-E918-9F6F-ED7C-3A197308CCE1}"/>
                </a:ext>
              </a:extLst>
            </p:cNvPr>
            <p:cNvSpPr/>
            <p:nvPr/>
          </p:nvSpPr>
          <p:spPr>
            <a:xfrm>
              <a:off x="127505" y="1599063"/>
              <a:ext cx="2321498" cy="1934357"/>
            </a:xfrm>
            <a:prstGeom prst="rect">
              <a:avLst/>
            </a:prstGeom>
            <a:no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41" name="TextBox 40">
            <a:extLst>
              <a:ext uri="{FF2B5EF4-FFF2-40B4-BE49-F238E27FC236}">
                <a16:creationId xmlns:a16="http://schemas.microsoft.com/office/drawing/2014/main" id="{4F8CFC0E-D235-8BBB-9F7D-A31626714649}"/>
              </a:ext>
            </a:extLst>
          </p:cNvPr>
          <p:cNvSpPr txBox="1"/>
          <p:nvPr/>
        </p:nvSpPr>
        <p:spPr>
          <a:xfrm>
            <a:off x="10515240" y="1251705"/>
            <a:ext cx="1444232" cy="261610"/>
          </a:xfrm>
          <a:prstGeom prst="rect">
            <a:avLst/>
          </a:prstGeom>
          <a:noFill/>
        </p:spPr>
        <p:txBody>
          <a:bodyPr wrap="square" rtlCol="0">
            <a:spAutoFit/>
          </a:bodyPr>
          <a:lstStyle/>
          <a:p>
            <a:pPr algn="ctr"/>
            <a:r>
              <a:rPr lang="en-US" sz="1100" b="1" i="1" dirty="0">
                <a:solidFill>
                  <a:schemeClr val="accent1">
                    <a:lumMod val="50000"/>
                  </a:schemeClr>
                </a:solidFill>
                <a:cs typeface="Arial" panose="020B0604020202020204" pitchFamily="34" charset="0"/>
              </a:rPr>
              <a:t>P</a:t>
            </a:r>
            <a:r>
              <a:rPr lang="en-US" sz="1100" b="1" dirty="0">
                <a:solidFill>
                  <a:schemeClr val="accent1">
                    <a:lumMod val="50000"/>
                  </a:schemeClr>
                </a:solidFill>
                <a:cs typeface="Arial" panose="020B0604020202020204" pitchFamily="34" charset="0"/>
              </a:rPr>
              <a:t> value</a:t>
            </a:r>
          </a:p>
        </p:txBody>
      </p:sp>
      <p:grpSp>
        <p:nvGrpSpPr>
          <p:cNvPr id="133" name="Group 132">
            <a:extLst>
              <a:ext uri="{FF2B5EF4-FFF2-40B4-BE49-F238E27FC236}">
                <a16:creationId xmlns:a16="http://schemas.microsoft.com/office/drawing/2014/main" id="{EF86541B-3C34-2FA0-4E6E-508E58C4D2F8}"/>
              </a:ext>
            </a:extLst>
          </p:cNvPr>
          <p:cNvGrpSpPr/>
          <p:nvPr/>
        </p:nvGrpSpPr>
        <p:grpSpPr>
          <a:xfrm>
            <a:off x="2312875" y="1266993"/>
            <a:ext cx="9262369" cy="5058580"/>
            <a:chOff x="2639675" y="1240335"/>
            <a:chExt cx="9262369" cy="5058580"/>
          </a:xfrm>
        </p:grpSpPr>
        <p:cxnSp>
          <p:nvCxnSpPr>
            <p:cNvPr id="183" name="Straight Arrow Connector 182">
              <a:extLst>
                <a:ext uri="{FF2B5EF4-FFF2-40B4-BE49-F238E27FC236}">
                  <a16:creationId xmlns:a16="http://schemas.microsoft.com/office/drawing/2014/main" id="{C1C63FAB-5EDA-F110-C920-A74D3D358BDE}"/>
                </a:ext>
              </a:extLst>
            </p:cNvPr>
            <p:cNvCxnSpPr>
              <a:cxnSpLocks/>
            </p:cNvCxnSpPr>
            <p:nvPr/>
          </p:nvCxnSpPr>
          <p:spPr>
            <a:xfrm flipH="1">
              <a:off x="5435187" y="5737893"/>
              <a:ext cx="1200949" cy="0"/>
            </a:xfrm>
            <a:prstGeom prst="straightConnector1">
              <a:avLst/>
            </a:prstGeom>
            <a:noFill/>
            <a:ln w="38100" cap="flat" cmpd="sng" algn="ctr">
              <a:solidFill>
                <a:srgbClr val="4F81BD">
                  <a:lumMod val="75000"/>
                </a:srgbClr>
              </a:solidFill>
              <a:prstDash val="solid"/>
              <a:tailEnd type="triangle"/>
            </a:ln>
            <a:effectLst>
              <a:outerShdw blurRad="40000" dist="23000" dir="5400000" rotWithShape="0">
                <a:srgbClr val="000000">
                  <a:alpha val="35000"/>
                </a:srgbClr>
              </a:outerShdw>
            </a:effectLst>
          </p:spPr>
        </p:cxnSp>
        <p:cxnSp>
          <p:nvCxnSpPr>
            <p:cNvPr id="184" name="Straight Arrow Connector 183">
              <a:extLst>
                <a:ext uri="{FF2B5EF4-FFF2-40B4-BE49-F238E27FC236}">
                  <a16:creationId xmlns:a16="http://schemas.microsoft.com/office/drawing/2014/main" id="{737521D2-A65C-D20E-F4DB-FF503785EFF1}"/>
                </a:ext>
              </a:extLst>
            </p:cNvPr>
            <p:cNvCxnSpPr>
              <a:cxnSpLocks/>
            </p:cNvCxnSpPr>
            <p:nvPr/>
          </p:nvCxnSpPr>
          <p:spPr>
            <a:xfrm>
              <a:off x="6773012" y="5737893"/>
              <a:ext cx="2804160" cy="0"/>
            </a:xfrm>
            <a:prstGeom prst="straightConnector1">
              <a:avLst/>
            </a:prstGeom>
            <a:noFill/>
            <a:ln w="38100" cap="flat" cmpd="sng" algn="ctr">
              <a:solidFill>
                <a:srgbClr val="C00000"/>
              </a:solidFill>
              <a:prstDash val="solid"/>
              <a:tailEnd type="triangle"/>
            </a:ln>
            <a:effectLst>
              <a:outerShdw blurRad="40000" dist="23000" dir="5400000" rotWithShape="0">
                <a:srgbClr val="000000">
                  <a:alpha val="35000"/>
                </a:srgbClr>
              </a:outerShdw>
            </a:effectLst>
          </p:spPr>
        </p:cxnSp>
        <p:sp>
          <p:nvSpPr>
            <p:cNvPr id="185" name="TextBox 184">
              <a:extLst>
                <a:ext uri="{FF2B5EF4-FFF2-40B4-BE49-F238E27FC236}">
                  <a16:creationId xmlns:a16="http://schemas.microsoft.com/office/drawing/2014/main" id="{CC776202-816A-9473-CCBE-C72A58FE021C}"/>
                </a:ext>
              </a:extLst>
            </p:cNvPr>
            <p:cNvSpPr txBox="1"/>
            <p:nvPr/>
          </p:nvSpPr>
          <p:spPr>
            <a:xfrm>
              <a:off x="3970763" y="5773085"/>
              <a:ext cx="2821856" cy="307777"/>
            </a:xfrm>
            <a:prstGeom prst="rect">
              <a:avLst/>
            </a:prstGeom>
            <a:noFill/>
          </p:spPr>
          <p:txBody>
            <a:bodyPr wrap="square" rtlCol="0">
              <a:spAutoFit/>
            </a:bodyPr>
            <a:lstStyle/>
            <a:p>
              <a:pPr algn="r" defTabSz="1219170"/>
              <a:r>
                <a:rPr lang="en-US" sz="1400" b="1" kern="0" dirty="0">
                  <a:solidFill>
                    <a:srgbClr val="4F81BD"/>
                  </a:solidFill>
                  <a:cs typeface="Calibri" panose="020F0502020204030204" pitchFamily="34" charset="0"/>
                </a:rPr>
                <a:t>Lower mortality</a:t>
              </a:r>
            </a:p>
          </p:txBody>
        </p:sp>
        <p:sp>
          <p:nvSpPr>
            <p:cNvPr id="186" name="TextBox 185">
              <a:extLst>
                <a:ext uri="{FF2B5EF4-FFF2-40B4-BE49-F238E27FC236}">
                  <a16:creationId xmlns:a16="http://schemas.microsoft.com/office/drawing/2014/main" id="{F0348221-6D02-79E2-3E66-20DBC2EEC91D}"/>
                </a:ext>
              </a:extLst>
            </p:cNvPr>
            <p:cNvSpPr txBox="1"/>
            <p:nvPr/>
          </p:nvSpPr>
          <p:spPr>
            <a:xfrm>
              <a:off x="6718029" y="5773085"/>
              <a:ext cx="1937561" cy="307777"/>
            </a:xfrm>
            <a:prstGeom prst="rect">
              <a:avLst/>
            </a:prstGeom>
            <a:noFill/>
          </p:spPr>
          <p:txBody>
            <a:bodyPr wrap="square" rtlCol="0">
              <a:spAutoFit/>
            </a:bodyPr>
            <a:lstStyle/>
            <a:p>
              <a:pPr defTabSz="1219170"/>
              <a:r>
                <a:rPr lang="en-US" sz="1400" b="1" kern="0" dirty="0">
                  <a:solidFill>
                    <a:srgbClr val="C00000"/>
                  </a:solidFill>
                  <a:cs typeface="Calibri" panose="020F0502020204030204" pitchFamily="34" charset="0"/>
                </a:rPr>
                <a:t>Higher mortality</a:t>
              </a:r>
            </a:p>
          </p:txBody>
        </p:sp>
        <p:graphicFrame>
          <p:nvGraphicFramePr>
            <p:cNvPr id="3" name="Object 2">
              <a:extLst>
                <a:ext uri="{FF2B5EF4-FFF2-40B4-BE49-F238E27FC236}">
                  <a16:creationId xmlns:a16="http://schemas.microsoft.com/office/drawing/2014/main" id="{B4E66F87-80A3-CE60-B00B-3C128E19D7E0}"/>
                </a:ext>
              </a:extLst>
            </p:cNvPr>
            <p:cNvGraphicFramePr>
              <a:graphicFrameLocks noChangeAspect="1"/>
            </p:cNvGraphicFramePr>
            <p:nvPr/>
          </p:nvGraphicFramePr>
          <p:xfrm>
            <a:off x="6220695" y="1673974"/>
            <a:ext cx="3858237" cy="4037137"/>
          </p:xfrm>
          <a:graphic>
            <a:graphicData uri="http://schemas.openxmlformats.org/presentationml/2006/ole">
              <mc:AlternateContent xmlns:mc="http://schemas.openxmlformats.org/markup-compatibility/2006">
                <mc:Choice xmlns:v="urn:schemas-microsoft-com:vml" Requires="v">
                  <p:oleObj name="Prism 9" r:id="rId2" imgW="4910811" imgH="5403227" progId="Prism9.Document">
                    <p:embed/>
                  </p:oleObj>
                </mc:Choice>
                <mc:Fallback>
                  <p:oleObj name="Prism 9" r:id="rId2" imgW="4910811" imgH="5403227" progId="Prism9.Document">
                    <p:embed/>
                    <p:pic>
                      <p:nvPicPr>
                        <p:cNvPr id="3" name="Object 2">
                          <a:extLst>
                            <a:ext uri="{FF2B5EF4-FFF2-40B4-BE49-F238E27FC236}">
                              <a16:creationId xmlns:a16="http://schemas.microsoft.com/office/drawing/2014/main" id="{B4E66F87-80A3-CE60-B00B-3C128E19D7E0}"/>
                            </a:ext>
                          </a:extLst>
                        </p:cNvPr>
                        <p:cNvPicPr/>
                        <p:nvPr/>
                      </p:nvPicPr>
                      <p:blipFill>
                        <a:blip r:embed="rId3"/>
                        <a:stretch>
                          <a:fillRect/>
                        </a:stretch>
                      </p:blipFill>
                      <p:spPr>
                        <a:xfrm>
                          <a:off x="6220695" y="1673974"/>
                          <a:ext cx="3858237" cy="4037137"/>
                        </a:xfrm>
                        <a:prstGeom prst="rect">
                          <a:avLst/>
                        </a:prstGeom>
                        <a:ln>
                          <a:noFill/>
                        </a:ln>
                      </p:spPr>
                    </p:pic>
                  </p:oleObj>
                </mc:Fallback>
              </mc:AlternateContent>
            </a:graphicData>
          </a:graphic>
        </p:graphicFrame>
        <p:sp>
          <p:nvSpPr>
            <p:cNvPr id="5" name="TextBox 4">
              <a:extLst>
                <a:ext uri="{FF2B5EF4-FFF2-40B4-BE49-F238E27FC236}">
                  <a16:creationId xmlns:a16="http://schemas.microsoft.com/office/drawing/2014/main" id="{2758A33C-2E10-C6E1-9206-81B4D98E9757}"/>
                </a:ext>
              </a:extLst>
            </p:cNvPr>
            <p:cNvSpPr txBox="1"/>
            <p:nvPr/>
          </p:nvSpPr>
          <p:spPr>
            <a:xfrm>
              <a:off x="5288530" y="1403888"/>
              <a:ext cx="1347607" cy="276999"/>
            </a:xfrm>
            <a:prstGeom prst="rect">
              <a:avLst/>
            </a:prstGeom>
            <a:noFill/>
          </p:spPr>
          <p:txBody>
            <a:bodyPr wrap="square" rtlCol="0">
              <a:spAutoFit/>
            </a:bodyPr>
            <a:lstStyle/>
            <a:p>
              <a:pPr algn="r"/>
              <a:r>
                <a:rPr lang="en-US" sz="1200" b="1" u="sng" dirty="0">
                  <a:cs typeface="Arial" panose="020B0604020202020204" pitchFamily="34" charset="0"/>
                </a:rPr>
                <a:t>Reversal agent</a:t>
              </a:r>
            </a:p>
          </p:txBody>
        </p:sp>
        <p:sp>
          <p:nvSpPr>
            <p:cNvPr id="6" name="TextBox 5">
              <a:extLst>
                <a:ext uri="{FF2B5EF4-FFF2-40B4-BE49-F238E27FC236}">
                  <a16:creationId xmlns:a16="http://schemas.microsoft.com/office/drawing/2014/main" id="{0434461C-8E6D-A815-E23A-720CCDE243B9}"/>
                </a:ext>
              </a:extLst>
            </p:cNvPr>
            <p:cNvSpPr txBox="1"/>
            <p:nvPr/>
          </p:nvSpPr>
          <p:spPr>
            <a:xfrm>
              <a:off x="4431280" y="1615673"/>
              <a:ext cx="2204857" cy="276999"/>
            </a:xfrm>
            <a:prstGeom prst="rect">
              <a:avLst/>
            </a:prstGeom>
            <a:noFill/>
          </p:spPr>
          <p:txBody>
            <a:bodyPr wrap="square" rtlCol="0">
              <a:spAutoFit/>
            </a:bodyPr>
            <a:lstStyle/>
            <a:p>
              <a:pPr algn="r"/>
              <a:r>
                <a:rPr lang="en-US" sz="1200" b="1" dirty="0">
                  <a:solidFill>
                    <a:srgbClr val="C00000"/>
                  </a:solidFill>
                  <a:cs typeface="Arial" panose="020B0604020202020204" pitchFamily="34" charset="0"/>
                </a:rPr>
                <a:t>Andexanet alfa (vs 4F-PCC)</a:t>
              </a:r>
            </a:p>
          </p:txBody>
        </p:sp>
        <p:sp>
          <p:nvSpPr>
            <p:cNvPr id="7" name="TextBox 6">
              <a:extLst>
                <a:ext uri="{FF2B5EF4-FFF2-40B4-BE49-F238E27FC236}">
                  <a16:creationId xmlns:a16="http://schemas.microsoft.com/office/drawing/2014/main" id="{928A7F2E-C383-9F0D-82B1-C5C2BBAD6935}"/>
                </a:ext>
              </a:extLst>
            </p:cNvPr>
            <p:cNvSpPr txBox="1"/>
            <p:nvPr/>
          </p:nvSpPr>
          <p:spPr>
            <a:xfrm>
              <a:off x="5265699" y="2114032"/>
              <a:ext cx="1370437" cy="276999"/>
            </a:xfrm>
            <a:prstGeom prst="rect">
              <a:avLst/>
            </a:prstGeom>
            <a:noFill/>
          </p:spPr>
          <p:txBody>
            <a:bodyPr wrap="square" rtlCol="0">
              <a:spAutoFit/>
            </a:bodyPr>
            <a:lstStyle/>
            <a:p>
              <a:pPr algn="r"/>
              <a:r>
                <a:rPr lang="en-US" sz="1200" b="1" dirty="0">
                  <a:solidFill>
                    <a:srgbClr val="C00000"/>
                  </a:solidFill>
                  <a:cs typeface="Arial" panose="020B0604020202020204" pitchFamily="34" charset="0"/>
                </a:rPr>
                <a:t>Age (per year)</a:t>
              </a:r>
            </a:p>
          </p:txBody>
        </p:sp>
        <p:sp>
          <p:nvSpPr>
            <p:cNvPr id="11" name="TextBox 10">
              <a:extLst>
                <a:ext uri="{FF2B5EF4-FFF2-40B4-BE49-F238E27FC236}">
                  <a16:creationId xmlns:a16="http://schemas.microsoft.com/office/drawing/2014/main" id="{302AE420-769C-B1B3-6732-9C359BE73F0B}"/>
                </a:ext>
              </a:extLst>
            </p:cNvPr>
            <p:cNvSpPr txBox="1"/>
            <p:nvPr/>
          </p:nvSpPr>
          <p:spPr>
            <a:xfrm>
              <a:off x="5130232" y="2279673"/>
              <a:ext cx="1505904" cy="276999"/>
            </a:xfrm>
            <a:prstGeom prst="rect">
              <a:avLst/>
            </a:prstGeom>
            <a:noFill/>
          </p:spPr>
          <p:txBody>
            <a:bodyPr wrap="square" rtlCol="0">
              <a:spAutoFit/>
            </a:bodyPr>
            <a:lstStyle/>
            <a:p>
              <a:pPr algn="r"/>
              <a:r>
                <a:rPr lang="en-US" sz="1200" dirty="0">
                  <a:cs typeface="Arial" panose="020B0604020202020204" pitchFamily="34" charset="0"/>
                </a:rPr>
                <a:t>Male (vs female)</a:t>
              </a:r>
            </a:p>
          </p:txBody>
        </p:sp>
        <p:sp>
          <p:nvSpPr>
            <p:cNvPr id="12" name="TextBox 11">
              <a:extLst>
                <a:ext uri="{FF2B5EF4-FFF2-40B4-BE49-F238E27FC236}">
                  <a16:creationId xmlns:a16="http://schemas.microsoft.com/office/drawing/2014/main" id="{99210B0C-15FC-446C-AC08-788F0134E349}"/>
                </a:ext>
              </a:extLst>
            </p:cNvPr>
            <p:cNvSpPr txBox="1"/>
            <p:nvPr/>
          </p:nvSpPr>
          <p:spPr>
            <a:xfrm>
              <a:off x="4572915" y="2452256"/>
              <a:ext cx="2063221" cy="276999"/>
            </a:xfrm>
            <a:prstGeom prst="rect">
              <a:avLst/>
            </a:prstGeom>
            <a:noFill/>
          </p:spPr>
          <p:txBody>
            <a:bodyPr wrap="square" rtlCol="0">
              <a:spAutoFit/>
            </a:bodyPr>
            <a:lstStyle/>
            <a:p>
              <a:pPr algn="r"/>
              <a:r>
                <a:rPr lang="en-US" sz="1200" dirty="0">
                  <a:cs typeface="Arial" panose="020B0604020202020204" pitchFamily="34" charset="0"/>
                </a:rPr>
                <a:t>SBP (per mmHg)</a:t>
              </a:r>
            </a:p>
          </p:txBody>
        </p:sp>
        <p:sp>
          <p:nvSpPr>
            <p:cNvPr id="13" name="TextBox 12">
              <a:extLst>
                <a:ext uri="{FF2B5EF4-FFF2-40B4-BE49-F238E27FC236}">
                  <a16:creationId xmlns:a16="http://schemas.microsoft.com/office/drawing/2014/main" id="{2E458E83-A880-6FDD-79D4-89A6C2033039}"/>
                </a:ext>
              </a:extLst>
            </p:cNvPr>
            <p:cNvSpPr txBox="1"/>
            <p:nvPr/>
          </p:nvSpPr>
          <p:spPr>
            <a:xfrm>
              <a:off x="3916640" y="2622428"/>
              <a:ext cx="2719496" cy="276999"/>
            </a:xfrm>
            <a:prstGeom prst="rect">
              <a:avLst/>
            </a:prstGeom>
            <a:noFill/>
          </p:spPr>
          <p:txBody>
            <a:bodyPr wrap="square" rtlCol="0">
              <a:spAutoFit/>
            </a:bodyPr>
            <a:lstStyle/>
            <a:p>
              <a:pPr algn="r"/>
              <a:r>
                <a:rPr lang="en-US" sz="1200" b="1" dirty="0">
                  <a:solidFill>
                    <a:srgbClr val="C00000"/>
                  </a:solidFill>
                  <a:cs typeface="Arial" panose="020B0604020202020204" pitchFamily="34" charset="0"/>
                </a:rPr>
                <a:t>Impaired mental status (vs none)</a:t>
              </a:r>
            </a:p>
          </p:txBody>
        </p:sp>
        <p:sp>
          <p:nvSpPr>
            <p:cNvPr id="14" name="TextBox 13">
              <a:extLst>
                <a:ext uri="{FF2B5EF4-FFF2-40B4-BE49-F238E27FC236}">
                  <a16:creationId xmlns:a16="http://schemas.microsoft.com/office/drawing/2014/main" id="{ED782D21-D9C7-0725-836D-3B5190E6319C}"/>
                </a:ext>
              </a:extLst>
            </p:cNvPr>
            <p:cNvSpPr txBox="1"/>
            <p:nvPr/>
          </p:nvSpPr>
          <p:spPr>
            <a:xfrm>
              <a:off x="3916640" y="2799978"/>
              <a:ext cx="2719496" cy="276999"/>
            </a:xfrm>
            <a:prstGeom prst="rect">
              <a:avLst/>
            </a:prstGeom>
            <a:noFill/>
          </p:spPr>
          <p:txBody>
            <a:bodyPr wrap="square" rtlCol="0">
              <a:spAutoFit/>
            </a:bodyPr>
            <a:lstStyle/>
            <a:p>
              <a:pPr algn="r"/>
              <a:r>
                <a:rPr lang="en-US" sz="1200" b="1" dirty="0">
                  <a:solidFill>
                    <a:srgbClr val="C00000"/>
                  </a:solidFill>
                  <a:cs typeface="Arial" panose="020B0604020202020204" pitchFamily="34" charset="0"/>
                </a:rPr>
                <a:t>Do-not-resuscitate order (vs no)</a:t>
              </a:r>
            </a:p>
          </p:txBody>
        </p:sp>
        <p:sp>
          <p:nvSpPr>
            <p:cNvPr id="15" name="TextBox 14">
              <a:extLst>
                <a:ext uri="{FF2B5EF4-FFF2-40B4-BE49-F238E27FC236}">
                  <a16:creationId xmlns:a16="http://schemas.microsoft.com/office/drawing/2014/main" id="{E73F232D-2B83-F45D-6B5A-AC2A3AA900B2}"/>
                </a:ext>
              </a:extLst>
            </p:cNvPr>
            <p:cNvSpPr txBox="1"/>
            <p:nvPr/>
          </p:nvSpPr>
          <p:spPr>
            <a:xfrm>
              <a:off x="3916640" y="3272455"/>
              <a:ext cx="2719496" cy="276999"/>
            </a:xfrm>
            <a:prstGeom prst="rect">
              <a:avLst/>
            </a:prstGeom>
            <a:noFill/>
          </p:spPr>
          <p:txBody>
            <a:bodyPr wrap="square" rtlCol="0">
              <a:spAutoFit/>
            </a:bodyPr>
            <a:lstStyle/>
            <a:p>
              <a:pPr algn="r"/>
              <a:r>
                <a:rPr lang="en-US" sz="1200" b="1" dirty="0">
                  <a:solidFill>
                    <a:srgbClr val="C00000"/>
                  </a:solidFill>
                  <a:cs typeface="Arial" panose="020B0604020202020204" pitchFamily="34" charset="0"/>
                </a:rPr>
                <a:t>Liver disease (vs no)</a:t>
              </a:r>
            </a:p>
          </p:txBody>
        </p:sp>
        <p:sp>
          <p:nvSpPr>
            <p:cNvPr id="16" name="TextBox 15">
              <a:extLst>
                <a:ext uri="{FF2B5EF4-FFF2-40B4-BE49-F238E27FC236}">
                  <a16:creationId xmlns:a16="http://schemas.microsoft.com/office/drawing/2014/main" id="{326BD8B8-9ACC-5252-DB4B-6A99C218B755}"/>
                </a:ext>
              </a:extLst>
            </p:cNvPr>
            <p:cNvSpPr txBox="1"/>
            <p:nvPr/>
          </p:nvSpPr>
          <p:spPr>
            <a:xfrm>
              <a:off x="3916640" y="3440290"/>
              <a:ext cx="2719496" cy="276999"/>
            </a:xfrm>
            <a:prstGeom prst="rect">
              <a:avLst/>
            </a:prstGeom>
            <a:noFill/>
          </p:spPr>
          <p:txBody>
            <a:bodyPr wrap="square" rtlCol="0">
              <a:spAutoFit/>
            </a:bodyPr>
            <a:lstStyle/>
            <a:p>
              <a:pPr algn="r"/>
              <a:r>
                <a:rPr lang="en-US" sz="1200" b="1" dirty="0">
                  <a:solidFill>
                    <a:srgbClr val="C00000"/>
                  </a:solidFill>
                  <a:cs typeface="Arial" panose="020B0604020202020204" pitchFamily="34" charset="0"/>
                </a:rPr>
                <a:t>Chronic kidney disease (vs no)</a:t>
              </a:r>
            </a:p>
          </p:txBody>
        </p:sp>
        <p:sp>
          <p:nvSpPr>
            <p:cNvPr id="17" name="TextBox 16">
              <a:extLst>
                <a:ext uri="{FF2B5EF4-FFF2-40B4-BE49-F238E27FC236}">
                  <a16:creationId xmlns:a16="http://schemas.microsoft.com/office/drawing/2014/main" id="{DBE890E3-AF77-44E0-A104-5BF7E550897C}"/>
                </a:ext>
              </a:extLst>
            </p:cNvPr>
            <p:cNvSpPr txBox="1"/>
            <p:nvPr/>
          </p:nvSpPr>
          <p:spPr>
            <a:xfrm>
              <a:off x="3916640" y="3613742"/>
              <a:ext cx="2719496" cy="276999"/>
            </a:xfrm>
            <a:prstGeom prst="rect">
              <a:avLst/>
            </a:prstGeom>
            <a:noFill/>
          </p:spPr>
          <p:txBody>
            <a:bodyPr wrap="square" rtlCol="0">
              <a:spAutoFit/>
            </a:bodyPr>
            <a:lstStyle/>
            <a:p>
              <a:pPr algn="r"/>
              <a:r>
                <a:rPr lang="en-US" sz="1200" b="1" dirty="0">
                  <a:solidFill>
                    <a:srgbClr val="C00000"/>
                  </a:solidFill>
                  <a:cs typeface="Arial" panose="020B0604020202020204" pitchFamily="34" charset="0"/>
                </a:rPr>
                <a:t>Heart failure (vs no)</a:t>
              </a:r>
            </a:p>
          </p:txBody>
        </p:sp>
        <p:sp>
          <p:nvSpPr>
            <p:cNvPr id="18" name="TextBox 17">
              <a:extLst>
                <a:ext uri="{FF2B5EF4-FFF2-40B4-BE49-F238E27FC236}">
                  <a16:creationId xmlns:a16="http://schemas.microsoft.com/office/drawing/2014/main" id="{1542A66D-2CA1-A27B-6DE5-EBC28E75D9E0}"/>
                </a:ext>
              </a:extLst>
            </p:cNvPr>
            <p:cNvSpPr txBox="1"/>
            <p:nvPr/>
          </p:nvSpPr>
          <p:spPr>
            <a:xfrm>
              <a:off x="3916640" y="3786195"/>
              <a:ext cx="2719496" cy="276999"/>
            </a:xfrm>
            <a:prstGeom prst="rect">
              <a:avLst/>
            </a:prstGeom>
            <a:noFill/>
          </p:spPr>
          <p:txBody>
            <a:bodyPr wrap="square" rtlCol="0">
              <a:spAutoFit/>
            </a:bodyPr>
            <a:lstStyle/>
            <a:p>
              <a:pPr algn="r"/>
              <a:r>
                <a:rPr lang="en-US" sz="1200" dirty="0">
                  <a:cs typeface="Arial" panose="020B0604020202020204" pitchFamily="34" charset="0"/>
                </a:rPr>
                <a:t>Diabetes (vs no)</a:t>
              </a:r>
            </a:p>
          </p:txBody>
        </p:sp>
        <p:sp>
          <p:nvSpPr>
            <p:cNvPr id="19" name="TextBox 18">
              <a:extLst>
                <a:ext uri="{FF2B5EF4-FFF2-40B4-BE49-F238E27FC236}">
                  <a16:creationId xmlns:a16="http://schemas.microsoft.com/office/drawing/2014/main" id="{3E30D100-B5FF-A553-1B59-CBA64F926F29}"/>
                </a:ext>
              </a:extLst>
            </p:cNvPr>
            <p:cNvSpPr txBox="1"/>
            <p:nvPr/>
          </p:nvSpPr>
          <p:spPr>
            <a:xfrm>
              <a:off x="2639675" y="4273741"/>
              <a:ext cx="3996461" cy="276999"/>
            </a:xfrm>
            <a:prstGeom prst="rect">
              <a:avLst/>
            </a:prstGeom>
            <a:noFill/>
          </p:spPr>
          <p:txBody>
            <a:bodyPr wrap="square" rtlCol="0">
              <a:spAutoFit/>
            </a:bodyPr>
            <a:lstStyle/>
            <a:p>
              <a:pPr algn="r"/>
              <a:r>
                <a:rPr lang="en-US" sz="1200" dirty="0">
                  <a:cs typeface="Arial" panose="020B0604020202020204" pitchFamily="34" charset="0"/>
                </a:rPr>
                <a:t>8-18 h since oral anticoagulant (vs &gt;18 h)</a:t>
              </a:r>
            </a:p>
          </p:txBody>
        </p:sp>
        <p:sp>
          <p:nvSpPr>
            <p:cNvPr id="20" name="TextBox 19">
              <a:extLst>
                <a:ext uri="{FF2B5EF4-FFF2-40B4-BE49-F238E27FC236}">
                  <a16:creationId xmlns:a16="http://schemas.microsoft.com/office/drawing/2014/main" id="{B2DF52E9-5F94-C0AE-A0C0-A0D65B8E5C0F}"/>
                </a:ext>
              </a:extLst>
            </p:cNvPr>
            <p:cNvSpPr txBox="1"/>
            <p:nvPr/>
          </p:nvSpPr>
          <p:spPr>
            <a:xfrm>
              <a:off x="2639675" y="4447552"/>
              <a:ext cx="3996461" cy="276999"/>
            </a:xfrm>
            <a:prstGeom prst="rect">
              <a:avLst/>
            </a:prstGeom>
            <a:noFill/>
          </p:spPr>
          <p:txBody>
            <a:bodyPr wrap="square" rtlCol="0">
              <a:spAutoFit/>
            </a:bodyPr>
            <a:lstStyle/>
            <a:p>
              <a:pPr algn="r"/>
              <a:r>
                <a:rPr lang="en-US" sz="1200" dirty="0">
                  <a:cs typeface="Arial" panose="020B0604020202020204" pitchFamily="34" charset="0"/>
                </a:rPr>
                <a:t>&lt;8 h since oral anticoagulant (vs &gt;18 h)</a:t>
              </a:r>
            </a:p>
          </p:txBody>
        </p:sp>
        <p:sp>
          <p:nvSpPr>
            <p:cNvPr id="21" name="TextBox 20">
              <a:extLst>
                <a:ext uri="{FF2B5EF4-FFF2-40B4-BE49-F238E27FC236}">
                  <a16:creationId xmlns:a16="http://schemas.microsoft.com/office/drawing/2014/main" id="{AEB02861-16FA-389A-5DB9-525C827D990E}"/>
                </a:ext>
              </a:extLst>
            </p:cNvPr>
            <p:cNvSpPr txBox="1"/>
            <p:nvPr/>
          </p:nvSpPr>
          <p:spPr>
            <a:xfrm>
              <a:off x="4697981" y="1921305"/>
              <a:ext cx="1938155" cy="276999"/>
            </a:xfrm>
            <a:prstGeom prst="rect">
              <a:avLst/>
            </a:prstGeom>
            <a:noFill/>
          </p:spPr>
          <p:txBody>
            <a:bodyPr wrap="square" rtlCol="0">
              <a:spAutoFit/>
            </a:bodyPr>
            <a:lstStyle/>
            <a:p>
              <a:pPr algn="r"/>
              <a:r>
                <a:rPr lang="en-US" sz="1200" b="1" u="sng" dirty="0">
                  <a:cs typeface="Arial" panose="020B0604020202020204" pitchFamily="34" charset="0"/>
                </a:rPr>
                <a:t>Patient characteristics</a:t>
              </a:r>
            </a:p>
          </p:txBody>
        </p:sp>
        <p:sp>
          <p:nvSpPr>
            <p:cNvPr id="22" name="TextBox 21">
              <a:extLst>
                <a:ext uri="{FF2B5EF4-FFF2-40B4-BE49-F238E27FC236}">
                  <a16:creationId xmlns:a16="http://schemas.microsoft.com/office/drawing/2014/main" id="{6D280A73-E6EA-BA9F-C1DE-261350004FB1}"/>
                </a:ext>
              </a:extLst>
            </p:cNvPr>
            <p:cNvSpPr txBox="1"/>
            <p:nvPr/>
          </p:nvSpPr>
          <p:spPr>
            <a:xfrm>
              <a:off x="4713800" y="3067053"/>
              <a:ext cx="1922336" cy="276999"/>
            </a:xfrm>
            <a:prstGeom prst="rect">
              <a:avLst/>
            </a:prstGeom>
            <a:noFill/>
          </p:spPr>
          <p:txBody>
            <a:bodyPr wrap="square" rtlCol="0">
              <a:spAutoFit/>
            </a:bodyPr>
            <a:lstStyle/>
            <a:p>
              <a:pPr algn="r"/>
              <a:r>
                <a:rPr lang="en-US" sz="1200" b="1" u="sng" dirty="0">
                  <a:cs typeface="Arial" panose="020B0604020202020204" pitchFamily="34" charset="0"/>
                </a:rPr>
                <a:t>Comorbid conditions</a:t>
              </a:r>
            </a:p>
          </p:txBody>
        </p:sp>
        <p:sp>
          <p:nvSpPr>
            <p:cNvPr id="23" name="TextBox 22">
              <a:extLst>
                <a:ext uri="{FF2B5EF4-FFF2-40B4-BE49-F238E27FC236}">
                  <a16:creationId xmlns:a16="http://schemas.microsoft.com/office/drawing/2014/main" id="{00F81A71-B3CD-E4AE-6604-225765A81602}"/>
                </a:ext>
              </a:extLst>
            </p:cNvPr>
            <p:cNvSpPr txBox="1"/>
            <p:nvPr/>
          </p:nvSpPr>
          <p:spPr>
            <a:xfrm>
              <a:off x="4471789" y="4068360"/>
              <a:ext cx="2164348" cy="276999"/>
            </a:xfrm>
            <a:prstGeom prst="rect">
              <a:avLst/>
            </a:prstGeom>
            <a:noFill/>
          </p:spPr>
          <p:txBody>
            <a:bodyPr wrap="square" rtlCol="0">
              <a:spAutoFit/>
            </a:bodyPr>
            <a:lstStyle/>
            <a:p>
              <a:pPr algn="r"/>
              <a:r>
                <a:rPr lang="en-US" sz="1200" b="1" u="sng" dirty="0">
                  <a:cs typeface="Arial" panose="020B0604020202020204" pitchFamily="34" charset="0"/>
                </a:rPr>
                <a:t>Oral anticoagulant timing</a:t>
              </a:r>
            </a:p>
          </p:txBody>
        </p:sp>
        <p:sp>
          <p:nvSpPr>
            <p:cNvPr id="24" name="TextBox 23">
              <a:extLst>
                <a:ext uri="{FF2B5EF4-FFF2-40B4-BE49-F238E27FC236}">
                  <a16:creationId xmlns:a16="http://schemas.microsoft.com/office/drawing/2014/main" id="{4D2F31A6-026C-5C72-6B24-70BA509227BC}"/>
                </a:ext>
              </a:extLst>
            </p:cNvPr>
            <p:cNvSpPr txBox="1"/>
            <p:nvPr/>
          </p:nvSpPr>
          <p:spPr>
            <a:xfrm>
              <a:off x="6974079" y="5991138"/>
              <a:ext cx="2146167" cy="307777"/>
            </a:xfrm>
            <a:prstGeom prst="rect">
              <a:avLst/>
            </a:prstGeom>
            <a:noFill/>
          </p:spPr>
          <p:txBody>
            <a:bodyPr wrap="square" rtlCol="0">
              <a:spAutoFit/>
            </a:bodyPr>
            <a:lstStyle/>
            <a:p>
              <a:pPr algn="ctr"/>
              <a:r>
                <a:rPr lang="en-US" sz="1400" b="1" dirty="0">
                  <a:solidFill>
                    <a:schemeClr val="accent1">
                      <a:lumMod val="50000"/>
                    </a:schemeClr>
                  </a:solidFill>
                  <a:cs typeface="Arial" panose="020B0604020202020204" pitchFamily="34" charset="0"/>
                </a:rPr>
                <a:t>Adjusted OR (95% CI)</a:t>
              </a:r>
            </a:p>
          </p:txBody>
        </p:sp>
        <p:sp>
          <p:nvSpPr>
            <p:cNvPr id="25" name="TextBox 24">
              <a:extLst>
                <a:ext uri="{FF2B5EF4-FFF2-40B4-BE49-F238E27FC236}">
                  <a16:creationId xmlns:a16="http://schemas.microsoft.com/office/drawing/2014/main" id="{8A05F042-6AF3-064A-BBC8-AA29963E00EE}"/>
                </a:ext>
              </a:extLst>
            </p:cNvPr>
            <p:cNvSpPr txBox="1"/>
            <p:nvPr/>
          </p:nvSpPr>
          <p:spPr>
            <a:xfrm>
              <a:off x="4835243" y="1240335"/>
              <a:ext cx="1784528" cy="276999"/>
            </a:xfrm>
            <a:prstGeom prst="rect">
              <a:avLst/>
            </a:prstGeom>
            <a:noFill/>
          </p:spPr>
          <p:txBody>
            <a:bodyPr wrap="square" rtlCol="0">
              <a:spAutoFit/>
            </a:bodyPr>
            <a:lstStyle/>
            <a:p>
              <a:pPr algn="r"/>
              <a:r>
                <a:rPr lang="en-US" sz="1200" b="1" dirty="0">
                  <a:solidFill>
                    <a:schemeClr val="accent1">
                      <a:lumMod val="50000"/>
                    </a:schemeClr>
                  </a:solidFill>
                  <a:cs typeface="Arial" panose="020B0604020202020204" pitchFamily="34" charset="0"/>
                </a:rPr>
                <a:t>Factor</a:t>
              </a:r>
            </a:p>
          </p:txBody>
        </p:sp>
        <p:sp>
          <p:nvSpPr>
            <p:cNvPr id="26" name="TextBox 25">
              <a:extLst>
                <a:ext uri="{FF2B5EF4-FFF2-40B4-BE49-F238E27FC236}">
                  <a16:creationId xmlns:a16="http://schemas.microsoft.com/office/drawing/2014/main" id="{2F0F55A5-040B-8392-3B9E-91BE6619D122}"/>
                </a:ext>
              </a:extLst>
            </p:cNvPr>
            <p:cNvSpPr txBox="1"/>
            <p:nvPr/>
          </p:nvSpPr>
          <p:spPr>
            <a:xfrm>
              <a:off x="2639675" y="4953078"/>
              <a:ext cx="3996461" cy="276999"/>
            </a:xfrm>
            <a:prstGeom prst="rect">
              <a:avLst/>
            </a:prstGeom>
            <a:noFill/>
          </p:spPr>
          <p:txBody>
            <a:bodyPr wrap="square" rtlCol="0">
              <a:spAutoFit/>
            </a:bodyPr>
            <a:lstStyle/>
            <a:p>
              <a:pPr algn="r"/>
              <a:r>
                <a:rPr lang="en-US" sz="1200" dirty="0">
                  <a:cs typeface="Arial" panose="020B0604020202020204" pitchFamily="34" charset="0"/>
                </a:rPr>
                <a:t>Door-to-administration time ≥30 min</a:t>
              </a:r>
            </a:p>
          </p:txBody>
        </p:sp>
        <p:sp>
          <p:nvSpPr>
            <p:cNvPr id="27" name="TextBox 26">
              <a:extLst>
                <a:ext uri="{FF2B5EF4-FFF2-40B4-BE49-F238E27FC236}">
                  <a16:creationId xmlns:a16="http://schemas.microsoft.com/office/drawing/2014/main" id="{D4CD464C-CF6C-9086-0B82-74DF3B255211}"/>
                </a:ext>
              </a:extLst>
            </p:cNvPr>
            <p:cNvSpPr txBox="1"/>
            <p:nvPr/>
          </p:nvSpPr>
          <p:spPr>
            <a:xfrm>
              <a:off x="9314526" y="3440290"/>
              <a:ext cx="2063221" cy="276999"/>
            </a:xfrm>
            <a:prstGeom prst="rect">
              <a:avLst/>
            </a:prstGeom>
            <a:noFill/>
          </p:spPr>
          <p:txBody>
            <a:bodyPr wrap="square" rtlCol="0">
              <a:spAutoFit/>
            </a:bodyPr>
            <a:lstStyle/>
            <a:p>
              <a:pPr algn="ctr"/>
              <a:r>
                <a:rPr lang="en-US" sz="1200" b="1" dirty="0">
                  <a:solidFill>
                    <a:srgbClr val="C00000"/>
                  </a:solidFill>
                  <a:cs typeface="Arial" panose="020B0604020202020204" pitchFamily="34" charset="0"/>
                </a:rPr>
                <a:t>2.40 (1.45, 3.96)</a:t>
              </a:r>
            </a:p>
          </p:txBody>
        </p:sp>
        <p:sp>
          <p:nvSpPr>
            <p:cNvPr id="28" name="TextBox 27">
              <a:extLst>
                <a:ext uri="{FF2B5EF4-FFF2-40B4-BE49-F238E27FC236}">
                  <a16:creationId xmlns:a16="http://schemas.microsoft.com/office/drawing/2014/main" id="{2A44F05F-7382-2859-060B-0ED895CA32CE}"/>
                </a:ext>
              </a:extLst>
            </p:cNvPr>
            <p:cNvSpPr txBox="1"/>
            <p:nvPr/>
          </p:nvSpPr>
          <p:spPr>
            <a:xfrm>
              <a:off x="9449101" y="1240336"/>
              <a:ext cx="1784528" cy="276999"/>
            </a:xfrm>
            <a:prstGeom prst="rect">
              <a:avLst/>
            </a:prstGeom>
            <a:noFill/>
          </p:spPr>
          <p:txBody>
            <a:bodyPr wrap="square" rtlCol="0">
              <a:spAutoFit/>
            </a:bodyPr>
            <a:lstStyle/>
            <a:p>
              <a:r>
                <a:rPr lang="en-US" sz="1200" b="1" dirty="0">
                  <a:solidFill>
                    <a:schemeClr val="accent1">
                      <a:lumMod val="50000"/>
                    </a:schemeClr>
                  </a:solidFill>
                  <a:cs typeface="Arial" panose="020B0604020202020204" pitchFamily="34" charset="0"/>
                </a:rPr>
                <a:t>Adjusted OR (95% CI)</a:t>
              </a:r>
            </a:p>
          </p:txBody>
        </p:sp>
        <p:sp>
          <p:nvSpPr>
            <p:cNvPr id="29" name="TextBox 28">
              <a:extLst>
                <a:ext uri="{FF2B5EF4-FFF2-40B4-BE49-F238E27FC236}">
                  <a16:creationId xmlns:a16="http://schemas.microsoft.com/office/drawing/2014/main" id="{C6C3A7C9-3041-4B02-574B-940592114EB8}"/>
                </a:ext>
              </a:extLst>
            </p:cNvPr>
            <p:cNvSpPr txBox="1"/>
            <p:nvPr/>
          </p:nvSpPr>
          <p:spPr>
            <a:xfrm>
              <a:off x="9314526" y="1615672"/>
              <a:ext cx="2063221" cy="276999"/>
            </a:xfrm>
            <a:prstGeom prst="rect">
              <a:avLst/>
            </a:prstGeom>
            <a:noFill/>
          </p:spPr>
          <p:txBody>
            <a:bodyPr wrap="square" rtlCol="0">
              <a:spAutoFit/>
            </a:bodyPr>
            <a:lstStyle/>
            <a:p>
              <a:pPr algn="ctr"/>
              <a:r>
                <a:rPr lang="en-US" sz="1200" b="1" dirty="0">
                  <a:solidFill>
                    <a:srgbClr val="C00000"/>
                  </a:solidFill>
                  <a:cs typeface="Arial" panose="020B0604020202020204" pitchFamily="34" charset="0"/>
                </a:rPr>
                <a:t>0.49 (0.29, 0.81)</a:t>
              </a:r>
            </a:p>
          </p:txBody>
        </p:sp>
        <p:sp>
          <p:nvSpPr>
            <p:cNvPr id="30" name="TextBox 29">
              <a:extLst>
                <a:ext uri="{FF2B5EF4-FFF2-40B4-BE49-F238E27FC236}">
                  <a16:creationId xmlns:a16="http://schemas.microsoft.com/office/drawing/2014/main" id="{36CA74E6-9EB0-CE20-47B8-53975DDFC9FE}"/>
                </a:ext>
              </a:extLst>
            </p:cNvPr>
            <p:cNvSpPr txBox="1"/>
            <p:nvPr/>
          </p:nvSpPr>
          <p:spPr>
            <a:xfrm>
              <a:off x="9314526" y="2114031"/>
              <a:ext cx="2063221" cy="276999"/>
            </a:xfrm>
            <a:prstGeom prst="rect">
              <a:avLst/>
            </a:prstGeom>
            <a:noFill/>
          </p:spPr>
          <p:txBody>
            <a:bodyPr wrap="square" rtlCol="0">
              <a:spAutoFit/>
            </a:bodyPr>
            <a:lstStyle/>
            <a:p>
              <a:pPr algn="ctr"/>
              <a:r>
                <a:rPr lang="en-US" sz="1200" b="1" dirty="0">
                  <a:solidFill>
                    <a:srgbClr val="C00000"/>
                  </a:solidFill>
                  <a:cs typeface="Arial" panose="020B0604020202020204" pitchFamily="34" charset="0"/>
                </a:rPr>
                <a:t>1.02 (1.00, 1.04)</a:t>
              </a:r>
            </a:p>
          </p:txBody>
        </p:sp>
        <p:sp>
          <p:nvSpPr>
            <p:cNvPr id="31" name="TextBox 30">
              <a:extLst>
                <a:ext uri="{FF2B5EF4-FFF2-40B4-BE49-F238E27FC236}">
                  <a16:creationId xmlns:a16="http://schemas.microsoft.com/office/drawing/2014/main" id="{B804AEEE-964E-16FC-767B-9BCDF1D76F26}"/>
                </a:ext>
              </a:extLst>
            </p:cNvPr>
            <p:cNvSpPr txBox="1"/>
            <p:nvPr/>
          </p:nvSpPr>
          <p:spPr>
            <a:xfrm>
              <a:off x="9314526" y="2279672"/>
              <a:ext cx="2063221" cy="276999"/>
            </a:xfrm>
            <a:prstGeom prst="rect">
              <a:avLst/>
            </a:prstGeom>
            <a:noFill/>
          </p:spPr>
          <p:txBody>
            <a:bodyPr wrap="square" rtlCol="0">
              <a:spAutoFit/>
            </a:bodyPr>
            <a:lstStyle/>
            <a:p>
              <a:pPr algn="ctr"/>
              <a:r>
                <a:rPr lang="en-US" sz="1200" dirty="0">
                  <a:cs typeface="Arial" panose="020B0604020202020204" pitchFamily="34" charset="0"/>
                </a:rPr>
                <a:t>0.92 (0.57, 1.50)</a:t>
              </a:r>
            </a:p>
          </p:txBody>
        </p:sp>
        <p:sp>
          <p:nvSpPr>
            <p:cNvPr id="32" name="TextBox 31">
              <a:extLst>
                <a:ext uri="{FF2B5EF4-FFF2-40B4-BE49-F238E27FC236}">
                  <a16:creationId xmlns:a16="http://schemas.microsoft.com/office/drawing/2014/main" id="{D10B0D08-479D-A34F-6AEF-3CDC8F805DF0}"/>
                </a:ext>
              </a:extLst>
            </p:cNvPr>
            <p:cNvSpPr txBox="1"/>
            <p:nvPr/>
          </p:nvSpPr>
          <p:spPr>
            <a:xfrm>
              <a:off x="9314526" y="2452256"/>
              <a:ext cx="2063221" cy="276999"/>
            </a:xfrm>
            <a:prstGeom prst="rect">
              <a:avLst/>
            </a:prstGeom>
            <a:noFill/>
          </p:spPr>
          <p:txBody>
            <a:bodyPr wrap="square" rtlCol="0">
              <a:spAutoFit/>
            </a:bodyPr>
            <a:lstStyle/>
            <a:p>
              <a:pPr algn="ctr"/>
              <a:r>
                <a:rPr lang="en-US" sz="1200" dirty="0">
                  <a:cs typeface="Arial" panose="020B0604020202020204" pitchFamily="34" charset="0"/>
                </a:rPr>
                <a:t>1.00 (0.99, 1.01)</a:t>
              </a:r>
            </a:p>
          </p:txBody>
        </p:sp>
        <p:sp>
          <p:nvSpPr>
            <p:cNvPr id="33" name="TextBox 32">
              <a:extLst>
                <a:ext uri="{FF2B5EF4-FFF2-40B4-BE49-F238E27FC236}">
                  <a16:creationId xmlns:a16="http://schemas.microsoft.com/office/drawing/2014/main" id="{8ADDAC7D-6710-DDD2-7D02-744C9A446309}"/>
                </a:ext>
              </a:extLst>
            </p:cNvPr>
            <p:cNvSpPr txBox="1"/>
            <p:nvPr/>
          </p:nvSpPr>
          <p:spPr>
            <a:xfrm>
              <a:off x="9314526" y="2622427"/>
              <a:ext cx="2063221" cy="276999"/>
            </a:xfrm>
            <a:prstGeom prst="rect">
              <a:avLst/>
            </a:prstGeom>
            <a:noFill/>
          </p:spPr>
          <p:txBody>
            <a:bodyPr wrap="square" rtlCol="0">
              <a:spAutoFit/>
            </a:bodyPr>
            <a:lstStyle/>
            <a:p>
              <a:pPr algn="ctr"/>
              <a:r>
                <a:rPr lang="en-US" sz="1200" b="1" dirty="0">
                  <a:solidFill>
                    <a:srgbClr val="C00000"/>
                  </a:solidFill>
                  <a:cs typeface="Arial" panose="020B0604020202020204" pitchFamily="34" charset="0"/>
                </a:rPr>
                <a:t>2.92 (1.76, 4.89)</a:t>
              </a:r>
            </a:p>
          </p:txBody>
        </p:sp>
        <p:sp>
          <p:nvSpPr>
            <p:cNvPr id="34" name="TextBox 33">
              <a:extLst>
                <a:ext uri="{FF2B5EF4-FFF2-40B4-BE49-F238E27FC236}">
                  <a16:creationId xmlns:a16="http://schemas.microsoft.com/office/drawing/2014/main" id="{1008EFA2-5343-1D56-9BB6-3688CD14B890}"/>
                </a:ext>
              </a:extLst>
            </p:cNvPr>
            <p:cNvSpPr txBox="1"/>
            <p:nvPr/>
          </p:nvSpPr>
          <p:spPr>
            <a:xfrm>
              <a:off x="9314526" y="2799978"/>
              <a:ext cx="2063221" cy="276999"/>
            </a:xfrm>
            <a:prstGeom prst="rect">
              <a:avLst/>
            </a:prstGeom>
            <a:noFill/>
          </p:spPr>
          <p:txBody>
            <a:bodyPr wrap="square" rtlCol="0">
              <a:spAutoFit/>
            </a:bodyPr>
            <a:lstStyle/>
            <a:p>
              <a:pPr algn="ctr"/>
              <a:r>
                <a:rPr lang="en-US" sz="1200" b="1" dirty="0">
                  <a:solidFill>
                    <a:srgbClr val="C00000"/>
                  </a:solidFill>
                  <a:cs typeface="Arial" panose="020B0604020202020204" pitchFamily="34" charset="0"/>
                </a:rPr>
                <a:t>5.27 (3.14, 8.92)</a:t>
              </a:r>
            </a:p>
          </p:txBody>
        </p:sp>
        <p:sp>
          <p:nvSpPr>
            <p:cNvPr id="35" name="TextBox 34">
              <a:extLst>
                <a:ext uri="{FF2B5EF4-FFF2-40B4-BE49-F238E27FC236}">
                  <a16:creationId xmlns:a16="http://schemas.microsoft.com/office/drawing/2014/main" id="{2CAD5615-4082-1845-A33C-D548D32AB716}"/>
                </a:ext>
              </a:extLst>
            </p:cNvPr>
            <p:cNvSpPr txBox="1"/>
            <p:nvPr/>
          </p:nvSpPr>
          <p:spPr>
            <a:xfrm>
              <a:off x="9314526" y="3272455"/>
              <a:ext cx="2063221" cy="276999"/>
            </a:xfrm>
            <a:prstGeom prst="rect">
              <a:avLst/>
            </a:prstGeom>
            <a:noFill/>
          </p:spPr>
          <p:txBody>
            <a:bodyPr wrap="square" rtlCol="0">
              <a:spAutoFit/>
            </a:bodyPr>
            <a:lstStyle/>
            <a:p>
              <a:pPr algn="ctr"/>
              <a:r>
                <a:rPr lang="en-US" sz="1200" b="1" dirty="0">
                  <a:solidFill>
                    <a:srgbClr val="C00000"/>
                  </a:solidFill>
                  <a:cs typeface="Arial" panose="020B0604020202020204" pitchFamily="34" charset="0"/>
                </a:rPr>
                <a:t>2.61 (1.51, 4.43)</a:t>
              </a:r>
            </a:p>
          </p:txBody>
        </p:sp>
        <p:sp>
          <p:nvSpPr>
            <p:cNvPr id="36" name="TextBox 35">
              <a:extLst>
                <a:ext uri="{FF2B5EF4-FFF2-40B4-BE49-F238E27FC236}">
                  <a16:creationId xmlns:a16="http://schemas.microsoft.com/office/drawing/2014/main" id="{4D9A1797-FD3A-68CB-D50A-E3E85389AA98}"/>
                </a:ext>
              </a:extLst>
            </p:cNvPr>
            <p:cNvSpPr txBox="1"/>
            <p:nvPr/>
          </p:nvSpPr>
          <p:spPr>
            <a:xfrm>
              <a:off x="9314526" y="3613742"/>
              <a:ext cx="2063221" cy="276999"/>
            </a:xfrm>
            <a:prstGeom prst="rect">
              <a:avLst/>
            </a:prstGeom>
            <a:noFill/>
          </p:spPr>
          <p:txBody>
            <a:bodyPr wrap="square" rtlCol="0">
              <a:spAutoFit/>
            </a:bodyPr>
            <a:lstStyle/>
            <a:p>
              <a:pPr algn="ctr"/>
              <a:r>
                <a:rPr lang="en-US" sz="1200" b="1" dirty="0">
                  <a:solidFill>
                    <a:srgbClr val="C00000"/>
                  </a:solidFill>
                  <a:cs typeface="Arial" panose="020B0604020202020204" pitchFamily="34" charset="0"/>
                </a:rPr>
                <a:t>2.49 (1.51, 4.09)</a:t>
              </a:r>
            </a:p>
          </p:txBody>
        </p:sp>
        <p:sp>
          <p:nvSpPr>
            <p:cNvPr id="37" name="TextBox 36">
              <a:extLst>
                <a:ext uri="{FF2B5EF4-FFF2-40B4-BE49-F238E27FC236}">
                  <a16:creationId xmlns:a16="http://schemas.microsoft.com/office/drawing/2014/main" id="{66B8BBF0-FF0C-B51F-36FE-18A1B3870B25}"/>
                </a:ext>
              </a:extLst>
            </p:cNvPr>
            <p:cNvSpPr txBox="1"/>
            <p:nvPr/>
          </p:nvSpPr>
          <p:spPr>
            <a:xfrm>
              <a:off x="9314526" y="3786195"/>
              <a:ext cx="2063221" cy="276999"/>
            </a:xfrm>
            <a:prstGeom prst="rect">
              <a:avLst/>
            </a:prstGeom>
            <a:noFill/>
          </p:spPr>
          <p:txBody>
            <a:bodyPr wrap="square" rtlCol="0">
              <a:spAutoFit/>
            </a:bodyPr>
            <a:lstStyle/>
            <a:p>
              <a:pPr algn="ctr"/>
              <a:r>
                <a:rPr lang="en-US" sz="1200" dirty="0">
                  <a:cs typeface="Arial" panose="020B0604020202020204" pitchFamily="34" charset="0"/>
                </a:rPr>
                <a:t>0.94 (0.57, 1.54)</a:t>
              </a:r>
            </a:p>
          </p:txBody>
        </p:sp>
        <p:sp>
          <p:nvSpPr>
            <p:cNvPr id="38" name="TextBox 37">
              <a:extLst>
                <a:ext uri="{FF2B5EF4-FFF2-40B4-BE49-F238E27FC236}">
                  <a16:creationId xmlns:a16="http://schemas.microsoft.com/office/drawing/2014/main" id="{04E0BE52-55F9-83C3-4253-519669F8AEC7}"/>
                </a:ext>
              </a:extLst>
            </p:cNvPr>
            <p:cNvSpPr txBox="1"/>
            <p:nvPr/>
          </p:nvSpPr>
          <p:spPr>
            <a:xfrm>
              <a:off x="9314526" y="4273740"/>
              <a:ext cx="2063221" cy="276999"/>
            </a:xfrm>
            <a:prstGeom prst="rect">
              <a:avLst/>
            </a:prstGeom>
            <a:noFill/>
          </p:spPr>
          <p:txBody>
            <a:bodyPr wrap="square" rtlCol="0">
              <a:spAutoFit/>
            </a:bodyPr>
            <a:lstStyle/>
            <a:p>
              <a:pPr algn="ctr"/>
              <a:r>
                <a:rPr lang="en-US" sz="1200" dirty="0">
                  <a:cs typeface="Arial" panose="020B0604020202020204" pitchFamily="34" charset="0"/>
                </a:rPr>
                <a:t>0.76 (0.38, 1.54)</a:t>
              </a:r>
            </a:p>
          </p:txBody>
        </p:sp>
        <p:sp>
          <p:nvSpPr>
            <p:cNvPr id="39" name="TextBox 38">
              <a:extLst>
                <a:ext uri="{FF2B5EF4-FFF2-40B4-BE49-F238E27FC236}">
                  <a16:creationId xmlns:a16="http://schemas.microsoft.com/office/drawing/2014/main" id="{D58F70CD-8F89-BB0E-8CE7-F2A35D7174F9}"/>
                </a:ext>
              </a:extLst>
            </p:cNvPr>
            <p:cNvSpPr txBox="1"/>
            <p:nvPr/>
          </p:nvSpPr>
          <p:spPr>
            <a:xfrm>
              <a:off x="9314526" y="4447551"/>
              <a:ext cx="2063221" cy="276999"/>
            </a:xfrm>
            <a:prstGeom prst="rect">
              <a:avLst/>
            </a:prstGeom>
            <a:noFill/>
          </p:spPr>
          <p:txBody>
            <a:bodyPr wrap="square" rtlCol="0">
              <a:spAutoFit/>
            </a:bodyPr>
            <a:lstStyle/>
            <a:p>
              <a:pPr algn="ctr"/>
              <a:r>
                <a:rPr lang="en-US" sz="1200" dirty="0">
                  <a:cs typeface="Arial" panose="020B0604020202020204" pitchFamily="34" charset="0"/>
                </a:rPr>
                <a:t>1.43 (0.76, 2.81)</a:t>
              </a:r>
            </a:p>
          </p:txBody>
        </p:sp>
        <p:sp>
          <p:nvSpPr>
            <p:cNvPr id="40" name="TextBox 39">
              <a:extLst>
                <a:ext uri="{FF2B5EF4-FFF2-40B4-BE49-F238E27FC236}">
                  <a16:creationId xmlns:a16="http://schemas.microsoft.com/office/drawing/2014/main" id="{2F5385AE-6EC1-AA99-2349-6E3BF8356BE9}"/>
                </a:ext>
              </a:extLst>
            </p:cNvPr>
            <p:cNvSpPr txBox="1"/>
            <p:nvPr/>
          </p:nvSpPr>
          <p:spPr>
            <a:xfrm>
              <a:off x="9314526" y="4953078"/>
              <a:ext cx="2063221" cy="276999"/>
            </a:xfrm>
            <a:prstGeom prst="rect">
              <a:avLst/>
            </a:prstGeom>
            <a:noFill/>
          </p:spPr>
          <p:txBody>
            <a:bodyPr wrap="square" rtlCol="0">
              <a:spAutoFit/>
            </a:bodyPr>
            <a:lstStyle/>
            <a:p>
              <a:pPr algn="ctr"/>
              <a:r>
                <a:rPr lang="en-US" sz="1200" dirty="0">
                  <a:cs typeface="Arial" panose="020B0604020202020204" pitchFamily="34" charset="0"/>
                </a:rPr>
                <a:t>2.61 (0.66, 18.33)</a:t>
              </a:r>
            </a:p>
          </p:txBody>
        </p:sp>
        <p:sp>
          <p:nvSpPr>
            <p:cNvPr id="42" name="TextBox 41">
              <a:extLst>
                <a:ext uri="{FF2B5EF4-FFF2-40B4-BE49-F238E27FC236}">
                  <a16:creationId xmlns:a16="http://schemas.microsoft.com/office/drawing/2014/main" id="{D899D014-66AB-D7E9-8720-98FF0BC5FE55}"/>
                </a:ext>
              </a:extLst>
            </p:cNvPr>
            <p:cNvSpPr txBox="1"/>
            <p:nvPr/>
          </p:nvSpPr>
          <p:spPr>
            <a:xfrm>
              <a:off x="9838823" y="1615672"/>
              <a:ext cx="2063221" cy="276999"/>
            </a:xfrm>
            <a:prstGeom prst="rect">
              <a:avLst/>
            </a:prstGeom>
            <a:noFill/>
          </p:spPr>
          <p:txBody>
            <a:bodyPr wrap="square" rtlCol="0">
              <a:spAutoFit/>
            </a:bodyPr>
            <a:lstStyle/>
            <a:p>
              <a:pPr algn="r"/>
              <a:r>
                <a:rPr lang="en-US" sz="1200" b="1" dirty="0">
                  <a:solidFill>
                    <a:srgbClr val="C00000"/>
                  </a:solidFill>
                  <a:cs typeface="Arial" panose="020B0604020202020204" pitchFamily="34" charset="0"/>
                </a:rPr>
                <a:t>0.01</a:t>
              </a:r>
            </a:p>
          </p:txBody>
        </p:sp>
        <p:sp>
          <p:nvSpPr>
            <p:cNvPr id="43" name="TextBox 42">
              <a:extLst>
                <a:ext uri="{FF2B5EF4-FFF2-40B4-BE49-F238E27FC236}">
                  <a16:creationId xmlns:a16="http://schemas.microsoft.com/office/drawing/2014/main" id="{5A39EC7C-3D8C-30F1-FD54-265F2AE29288}"/>
                </a:ext>
              </a:extLst>
            </p:cNvPr>
            <p:cNvSpPr txBox="1"/>
            <p:nvPr/>
          </p:nvSpPr>
          <p:spPr>
            <a:xfrm>
              <a:off x="9838823" y="2114031"/>
              <a:ext cx="2063221" cy="276999"/>
            </a:xfrm>
            <a:prstGeom prst="rect">
              <a:avLst/>
            </a:prstGeom>
            <a:noFill/>
          </p:spPr>
          <p:txBody>
            <a:bodyPr wrap="square" rtlCol="0">
              <a:spAutoFit/>
            </a:bodyPr>
            <a:lstStyle/>
            <a:p>
              <a:pPr algn="r"/>
              <a:r>
                <a:rPr lang="en-US" sz="1200" b="1" dirty="0">
                  <a:solidFill>
                    <a:srgbClr val="C00000"/>
                  </a:solidFill>
                  <a:cs typeface="Arial" panose="020B0604020202020204" pitchFamily="34" charset="0"/>
                </a:rPr>
                <a:t>0.05</a:t>
              </a:r>
            </a:p>
          </p:txBody>
        </p:sp>
        <p:sp>
          <p:nvSpPr>
            <p:cNvPr id="44" name="TextBox 43">
              <a:extLst>
                <a:ext uri="{FF2B5EF4-FFF2-40B4-BE49-F238E27FC236}">
                  <a16:creationId xmlns:a16="http://schemas.microsoft.com/office/drawing/2014/main" id="{A90AA333-5214-0432-DEB5-EF326776563F}"/>
                </a:ext>
              </a:extLst>
            </p:cNvPr>
            <p:cNvSpPr txBox="1"/>
            <p:nvPr/>
          </p:nvSpPr>
          <p:spPr>
            <a:xfrm>
              <a:off x="9838823" y="2279672"/>
              <a:ext cx="2063221" cy="276999"/>
            </a:xfrm>
            <a:prstGeom prst="rect">
              <a:avLst/>
            </a:prstGeom>
            <a:noFill/>
          </p:spPr>
          <p:txBody>
            <a:bodyPr wrap="square" rtlCol="0">
              <a:spAutoFit/>
            </a:bodyPr>
            <a:lstStyle/>
            <a:p>
              <a:pPr algn="r"/>
              <a:r>
                <a:rPr lang="en-US" sz="1200" dirty="0">
                  <a:cs typeface="Arial" panose="020B0604020202020204" pitchFamily="34" charset="0"/>
                </a:rPr>
                <a:t>0.74 </a:t>
              </a:r>
            </a:p>
          </p:txBody>
        </p:sp>
        <p:sp>
          <p:nvSpPr>
            <p:cNvPr id="45" name="TextBox 44">
              <a:extLst>
                <a:ext uri="{FF2B5EF4-FFF2-40B4-BE49-F238E27FC236}">
                  <a16:creationId xmlns:a16="http://schemas.microsoft.com/office/drawing/2014/main" id="{7A538F30-BA36-C5CE-FD8B-13EBCFD97AC5}"/>
                </a:ext>
              </a:extLst>
            </p:cNvPr>
            <p:cNvSpPr txBox="1"/>
            <p:nvPr/>
          </p:nvSpPr>
          <p:spPr>
            <a:xfrm>
              <a:off x="9838823" y="2452256"/>
              <a:ext cx="2063221" cy="276999"/>
            </a:xfrm>
            <a:prstGeom prst="rect">
              <a:avLst/>
            </a:prstGeom>
            <a:noFill/>
          </p:spPr>
          <p:txBody>
            <a:bodyPr wrap="square" rtlCol="0">
              <a:spAutoFit/>
            </a:bodyPr>
            <a:lstStyle/>
            <a:p>
              <a:pPr algn="r"/>
              <a:r>
                <a:rPr lang="en-US" sz="1200" dirty="0">
                  <a:cs typeface="Arial" panose="020B0604020202020204" pitchFamily="34" charset="0"/>
                </a:rPr>
                <a:t>0.68</a:t>
              </a:r>
            </a:p>
          </p:txBody>
        </p:sp>
        <p:sp>
          <p:nvSpPr>
            <p:cNvPr id="46" name="TextBox 45">
              <a:extLst>
                <a:ext uri="{FF2B5EF4-FFF2-40B4-BE49-F238E27FC236}">
                  <a16:creationId xmlns:a16="http://schemas.microsoft.com/office/drawing/2014/main" id="{A8A59AE3-BBA5-E5CC-3073-93E707441D78}"/>
                </a:ext>
              </a:extLst>
            </p:cNvPr>
            <p:cNvSpPr txBox="1"/>
            <p:nvPr/>
          </p:nvSpPr>
          <p:spPr>
            <a:xfrm>
              <a:off x="9838823" y="2622427"/>
              <a:ext cx="2063221" cy="276999"/>
            </a:xfrm>
            <a:prstGeom prst="rect">
              <a:avLst/>
            </a:prstGeom>
            <a:noFill/>
          </p:spPr>
          <p:txBody>
            <a:bodyPr wrap="square" rtlCol="0">
              <a:spAutoFit/>
            </a:bodyPr>
            <a:lstStyle/>
            <a:p>
              <a:pPr algn="r"/>
              <a:r>
                <a:rPr lang="en-US" sz="1200" b="1" dirty="0">
                  <a:solidFill>
                    <a:srgbClr val="C00000"/>
                  </a:solidFill>
                  <a:cs typeface="Arial" panose="020B0604020202020204" pitchFamily="34" charset="0"/>
                </a:rPr>
                <a:t>&lt;0.01</a:t>
              </a:r>
            </a:p>
          </p:txBody>
        </p:sp>
        <p:sp>
          <p:nvSpPr>
            <p:cNvPr id="47" name="TextBox 46">
              <a:extLst>
                <a:ext uri="{FF2B5EF4-FFF2-40B4-BE49-F238E27FC236}">
                  <a16:creationId xmlns:a16="http://schemas.microsoft.com/office/drawing/2014/main" id="{3028B8F7-16D0-3616-82A4-450A63107AE0}"/>
                </a:ext>
              </a:extLst>
            </p:cNvPr>
            <p:cNvSpPr txBox="1"/>
            <p:nvPr/>
          </p:nvSpPr>
          <p:spPr>
            <a:xfrm>
              <a:off x="9838823" y="2799978"/>
              <a:ext cx="2063221" cy="276999"/>
            </a:xfrm>
            <a:prstGeom prst="rect">
              <a:avLst/>
            </a:prstGeom>
            <a:noFill/>
          </p:spPr>
          <p:txBody>
            <a:bodyPr wrap="square" rtlCol="0">
              <a:spAutoFit/>
            </a:bodyPr>
            <a:lstStyle/>
            <a:p>
              <a:pPr algn="r"/>
              <a:r>
                <a:rPr lang="en-US" sz="1200" b="1" dirty="0">
                  <a:solidFill>
                    <a:srgbClr val="C00000"/>
                  </a:solidFill>
                  <a:cs typeface="Arial" panose="020B0604020202020204" pitchFamily="34" charset="0"/>
                </a:rPr>
                <a:t>&lt;0.01</a:t>
              </a:r>
            </a:p>
          </p:txBody>
        </p:sp>
        <p:sp>
          <p:nvSpPr>
            <p:cNvPr id="48" name="TextBox 47">
              <a:extLst>
                <a:ext uri="{FF2B5EF4-FFF2-40B4-BE49-F238E27FC236}">
                  <a16:creationId xmlns:a16="http://schemas.microsoft.com/office/drawing/2014/main" id="{6291B19C-0D25-A341-B45D-C72BA1E9C177}"/>
                </a:ext>
              </a:extLst>
            </p:cNvPr>
            <p:cNvSpPr txBox="1"/>
            <p:nvPr/>
          </p:nvSpPr>
          <p:spPr>
            <a:xfrm>
              <a:off x="9838823" y="3272455"/>
              <a:ext cx="2063221" cy="276999"/>
            </a:xfrm>
            <a:prstGeom prst="rect">
              <a:avLst/>
            </a:prstGeom>
            <a:noFill/>
          </p:spPr>
          <p:txBody>
            <a:bodyPr wrap="square" rtlCol="0">
              <a:spAutoFit/>
            </a:bodyPr>
            <a:lstStyle/>
            <a:p>
              <a:pPr algn="r"/>
              <a:r>
                <a:rPr lang="en-US" sz="1200" b="1" dirty="0">
                  <a:solidFill>
                    <a:srgbClr val="C00000"/>
                  </a:solidFill>
                  <a:cs typeface="Arial" panose="020B0604020202020204" pitchFamily="34" charset="0"/>
                </a:rPr>
                <a:t>&lt;0.01</a:t>
              </a:r>
            </a:p>
          </p:txBody>
        </p:sp>
        <p:sp>
          <p:nvSpPr>
            <p:cNvPr id="49" name="TextBox 48">
              <a:extLst>
                <a:ext uri="{FF2B5EF4-FFF2-40B4-BE49-F238E27FC236}">
                  <a16:creationId xmlns:a16="http://schemas.microsoft.com/office/drawing/2014/main" id="{5243B777-D321-EE87-B94E-31174A598CA0}"/>
                </a:ext>
              </a:extLst>
            </p:cNvPr>
            <p:cNvSpPr txBox="1"/>
            <p:nvPr/>
          </p:nvSpPr>
          <p:spPr>
            <a:xfrm>
              <a:off x="9838823" y="3440290"/>
              <a:ext cx="2063221" cy="276999"/>
            </a:xfrm>
            <a:prstGeom prst="rect">
              <a:avLst/>
            </a:prstGeom>
            <a:noFill/>
          </p:spPr>
          <p:txBody>
            <a:bodyPr wrap="square" rtlCol="0">
              <a:spAutoFit/>
            </a:bodyPr>
            <a:lstStyle/>
            <a:p>
              <a:pPr algn="r"/>
              <a:r>
                <a:rPr lang="en-US" sz="1200" b="1" dirty="0">
                  <a:solidFill>
                    <a:srgbClr val="C00000"/>
                  </a:solidFill>
                  <a:cs typeface="Arial" panose="020B0604020202020204" pitchFamily="34" charset="0"/>
                </a:rPr>
                <a:t>&lt;0.01</a:t>
              </a:r>
            </a:p>
          </p:txBody>
        </p:sp>
        <p:sp>
          <p:nvSpPr>
            <p:cNvPr id="50" name="TextBox 49">
              <a:extLst>
                <a:ext uri="{FF2B5EF4-FFF2-40B4-BE49-F238E27FC236}">
                  <a16:creationId xmlns:a16="http://schemas.microsoft.com/office/drawing/2014/main" id="{70FBC9CF-0B72-8B73-8049-8FE4DF46F98F}"/>
                </a:ext>
              </a:extLst>
            </p:cNvPr>
            <p:cNvSpPr txBox="1"/>
            <p:nvPr/>
          </p:nvSpPr>
          <p:spPr>
            <a:xfrm>
              <a:off x="9838823" y="3613742"/>
              <a:ext cx="2063221" cy="276999"/>
            </a:xfrm>
            <a:prstGeom prst="rect">
              <a:avLst/>
            </a:prstGeom>
            <a:noFill/>
          </p:spPr>
          <p:txBody>
            <a:bodyPr wrap="square" rtlCol="0">
              <a:spAutoFit/>
            </a:bodyPr>
            <a:lstStyle/>
            <a:p>
              <a:pPr algn="r"/>
              <a:r>
                <a:rPr lang="en-US" sz="1200" b="1" dirty="0">
                  <a:solidFill>
                    <a:srgbClr val="C00000"/>
                  </a:solidFill>
                  <a:cs typeface="Arial" panose="020B0604020202020204" pitchFamily="34" charset="0"/>
                </a:rPr>
                <a:t>&lt;0.01</a:t>
              </a:r>
            </a:p>
          </p:txBody>
        </p:sp>
        <p:sp>
          <p:nvSpPr>
            <p:cNvPr id="51" name="TextBox 50">
              <a:extLst>
                <a:ext uri="{FF2B5EF4-FFF2-40B4-BE49-F238E27FC236}">
                  <a16:creationId xmlns:a16="http://schemas.microsoft.com/office/drawing/2014/main" id="{8B7E7284-B167-EAB5-D979-653CE37CF864}"/>
                </a:ext>
              </a:extLst>
            </p:cNvPr>
            <p:cNvSpPr txBox="1"/>
            <p:nvPr/>
          </p:nvSpPr>
          <p:spPr>
            <a:xfrm>
              <a:off x="9838823" y="3786195"/>
              <a:ext cx="2063221" cy="276999"/>
            </a:xfrm>
            <a:prstGeom prst="rect">
              <a:avLst/>
            </a:prstGeom>
            <a:noFill/>
          </p:spPr>
          <p:txBody>
            <a:bodyPr wrap="square" rtlCol="0">
              <a:spAutoFit/>
            </a:bodyPr>
            <a:lstStyle/>
            <a:p>
              <a:pPr algn="r"/>
              <a:r>
                <a:rPr lang="en-US" sz="1200" dirty="0">
                  <a:cs typeface="Arial" panose="020B0604020202020204" pitchFamily="34" charset="0"/>
                </a:rPr>
                <a:t>0.79</a:t>
              </a:r>
            </a:p>
          </p:txBody>
        </p:sp>
        <p:sp>
          <p:nvSpPr>
            <p:cNvPr id="52" name="TextBox 51">
              <a:extLst>
                <a:ext uri="{FF2B5EF4-FFF2-40B4-BE49-F238E27FC236}">
                  <a16:creationId xmlns:a16="http://schemas.microsoft.com/office/drawing/2014/main" id="{36DBAA02-53FC-4B1A-366D-6ADC03A4219E}"/>
                </a:ext>
              </a:extLst>
            </p:cNvPr>
            <p:cNvSpPr txBox="1"/>
            <p:nvPr/>
          </p:nvSpPr>
          <p:spPr>
            <a:xfrm>
              <a:off x="9838823" y="4273740"/>
              <a:ext cx="2063221" cy="276999"/>
            </a:xfrm>
            <a:prstGeom prst="rect">
              <a:avLst/>
            </a:prstGeom>
            <a:noFill/>
          </p:spPr>
          <p:txBody>
            <a:bodyPr wrap="square" rtlCol="0">
              <a:spAutoFit/>
            </a:bodyPr>
            <a:lstStyle/>
            <a:p>
              <a:pPr algn="r"/>
              <a:r>
                <a:rPr lang="en-US" sz="1200" dirty="0">
                  <a:cs typeface="Arial" panose="020B0604020202020204" pitchFamily="34" charset="0"/>
                </a:rPr>
                <a:t>0.43</a:t>
              </a:r>
            </a:p>
          </p:txBody>
        </p:sp>
        <p:sp>
          <p:nvSpPr>
            <p:cNvPr id="53" name="TextBox 52">
              <a:extLst>
                <a:ext uri="{FF2B5EF4-FFF2-40B4-BE49-F238E27FC236}">
                  <a16:creationId xmlns:a16="http://schemas.microsoft.com/office/drawing/2014/main" id="{A73C64BB-BB99-F731-43ED-54929DD8AB71}"/>
                </a:ext>
              </a:extLst>
            </p:cNvPr>
            <p:cNvSpPr txBox="1"/>
            <p:nvPr/>
          </p:nvSpPr>
          <p:spPr>
            <a:xfrm>
              <a:off x="9838823" y="4447551"/>
              <a:ext cx="2063221" cy="276999"/>
            </a:xfrm>
            <a:prstGeom prst="rect">
              <a:avLst/>
            </a:prstGeom>
            <a:noFill/>
          </p:spPr>
          <p:txBody>
            <a:bodyPr wrap="square" rtlCol="0">
              <a:spAutoFit/>
            </a:bodyPr>
            <a:lstStyle/>
            <a:p>
              <a:pPr algn="r"/>
              <a:r>
                <a:rPr lang="en-US" sz="1200" dirty="0">
                  <a:cs typeface="Arial" panose="020B0604020202020204" pitchFamily="34" charset="0"/>
                </a:rPr>
                <a:t>0.28</a:t>
              </a:r>
            </a:p>
          </p:txBody>
        </p:sp>
        <p:sp>
          <p:nvSpPr>
            <p:cNvPr id="54" name="TextBox 53">
              <a:extLst>
                <a:ext uri="{FF2B5EF4-FFF2-40B4-BE49-F238E27FC236}">
                  <a16:creationId xmlns:a16="http://schemas.microsoft.com/office/drawing/2014/main" id="{FA47279A-DF30-2904-0549-CC092152162B}"/>
                </a:ext>
              </a:extLst>
            </p:cNvPr>
            <p:cNvSpPr txBox="1"/>
            <p:nvPr/>
          </p:nvSpPr>
          <p:spPr>
            <a:xfrm>
              <a:off x="9838823" y="4953078"/>
              <a:ext cx="2063221" cy="276999"/>
            </a:xfrm>
            <a:prstGeom prst="rect">
              <a:avLst/>
            </a:prstGeom>
            <a:noFill/>
          </p:spPr>
          <p:txBody>
            <a:bodyPr wrap="square" rtlCol="0">
              <a:spAutoFit/>
            </a:bodyPr>
            <a:lstStyle/>
            <a:p>
              <a:pPr algn="r"/>
              <a:r>
                <a:rPr lang="en-US" sz="1200" dirty="0">
                  <a:cs typeface="Arial" panose="020B0604020202020204" pitchFamily="34" charset="0"/>
                </a:rPr>
                <a:t>0.24</a:t>
              </a:r>
            </a:p>
          </p:txBody>
        </p:sp>
      </p:grpSp>
      <p:grpSp>
        <p:nvGrpSpPr>
          <p:cNvPr id="59" name="Group 58">
            <a:extLst>
              <a:ext uri="{FF2B5EF4-FFF2-40B4-BE49-F238E27FC236}">
                <a16:creationId xmlns:a16="http://schemas.microsoft.com/office/drawing/2014/main" id="{85275723-65EE-CFC4-471C-865506584ACB}"/>
              </a:ext>
            </a:extLst>
          </p:cNvPr>
          <p:cNvGrpSpPr/>
          <p:nvPr/>
        </p:nvGrpSpPr>
        <p:grpSpPr>
          <a:xfrm>
            <a:off x="11129793" y="224191"/>
            <a:ext cx="985875" cy="985731"/>
            <a:chOff x="6637432" y="2589665"/>
            <a:chExt cx="1241760" cy="1241579"/>
          </a:xfrm>
        </p:grpSpPr>
        <p:pic>
          <p:nvPicPr>
            <p:cNvPr id="60" name="Picture 59" descr="A picture containing clipart, cartoon, art, silhouette&#10;&#10;Description automatically generated">
              <a:extLst>
                <a:ext uri="{FF2B5EF4-FFF2-40B4-BE49-F238E27FC236}">
                  <a16:creationId xmlns:a16="http://schemas.microsoft.com/office/drawing/2014/main" id="{1AE8F20E-71DC-EB21-20F6-738A4FABD0E5}"/>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l="-33556" t="-3384" r="-34460"/>
            <a:stretch/>
          </p:blipFill>
          <p:spPr>
            <a:xfrm>
              <a:off x="6637432" y="2589665"/>
              <a:ext cx="1241760" cy="1241579"/>
            </a:xfrm>
            <a:prstGeom prst="ellipse">
              <a:avLst/>
            </a:prstGeom>
            <a:ln w="63500" cap="rnd">
              <a:no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a:contourClr>
                <a:srgbClr val="333333"/>
              </a:contourClr>
            </a:sp3d>
          </p:spPr>
        </p:pic>
        <p:grpSp>
          <p:nvGrpSpPr>
            <p:cNvPr id="128" name="Group 127">
              <a:extLst>
                <a:ext uri="{FF2B5EF4-FFF2-40B4-BE49-F238E27FC236}">
                  <a16:creationId xmlns:a16="http://schemas.microsoft.com/office/drawing/2014/main" id="{E543C0E0-49FE-7180-9A7F-82E43F9F81C4}"/>
                </a:ext>
              </a:extLst>
            </p:cNvPr>
            <p:cNvGrpSpPr/>
            <p:nvPr/>
          </p:nvGrpSpPr>
          <p:grpSpPr>
            <a:xfrm>
              <a:off x="7130323" y="3218406"/>
              <a:ext cx="209455" cy="209455"/>
              <a:chOff x="1035226" y="2499646"/>
              <a:chExt cx="307776" cy="307776"/>
            </a:xfrm>
          </p:grpSpPr>
          <p:sp>
            <p:nvSpPr>
              <p:cNvPr id="129" name="Oval 128">
                <a:extLst>
                  <a:ext uri="{FF2B5EF4-FFF2-40B4-BE49-F238E27FC236}">
                    <a16:creationId xmlns:a16="http://schemas.microsoft.com/office/drawing/2014/main" id="{F75BC72F-B9DD-A652-CAC7-8BF61ECFAB5E}"/>
                  </a:ext>
                </a:extLst>
              </p:cNvPr>
              <p:cNvSpPr/>
              <p:nvPr/>
            </p:nvSpPr>
            <p:spPr>
              <a:xfrm>
                <a:off x="1130979" y="2595399"/>
                <a:ext cx="116271" cy="116271"/>
              </a:xfrm>
              <a:prstGeom prst="ellips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30" name="Oval 129">
                <a:extLst>
                  <a:ext uri="{FF2B5EF4-FFF2-40B4-BE49-F238E27FC236}">
                    <a16:creationId xmlns:a16="http://schemas.microsoft.com/office/drawing/2014/main" id="{3A04123C-C4D3-5244-34D1-2110EB488404}"/>
                  </a:ext>
                </a:extLst>
              </p:cNvPr>
              <p:cNvSpPr/>
              <p:nvPr/>
            </p:nvSpPr>
            <p:spPr>
              <a:xfrm>
                <a:off x="1084713" y="2549133"/>
                <a:ext cx="208802" cy="208802"/>
              </a:xfrm>
              <a:prstGeom prst="ellipse">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32" name="Oval 131">
                <a:extLst>
                  <a:ext uri="{FF2B5EF4-FFF2-40B4-BE49-F238E27FC236}">
                    <a16:creationId xmlns:a16="http://schemas.microsoft.com/office/drawing/2014/main" id="{A7991D07-1CA7-A511-2423-10F28885B4E8}"/>
                  </a:ext>
                </a:extLst>
              </p:cNvPr>
              <p:cNvSpPr/>
              <p:nvPr/>
            </p:nvSpPr>
            <p:spPr>
              <a:xfrm>
                <a:off x="1035226" y="2499646"/>
                <a:ext cx="307776" cy="307776"/>
              </a:xfrm>
              <a:prstGeom prst="ellipse">
                <a:avLst/>
              </a:prstGeom>
              <a:noFill/>
              <a:ln w="127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grpSp>
    </p:spTree>
    <p:extLst>
      <p:ext uri="{BB962C8B-B14F-4D97-AF65-F5344CB8AC3E}">
        <p14:creationId xmlns:p14="http://schemas.microsoft.com/office/powerpoint/2010/main" val="283819547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ectangle: Single Corner Snipped 16">
            <a:extLst>
              <a:ext uri="{FF2B5EF4-FFF2-40B4-BE49-F238E27FC236}">
                <a16:creationId xmlns:a16="http://schemas.microsoft.com/office/drawing/2014/main" id="{12F8BAE4-0A0F-A1D8-CB9C-056764171018}"/>
              </a:ext>
            </a:extLst>
          </p:cNvPr>
          <p:cNvSpPr/>
          <p:nvPr/>
        </p:nvSpPr>
        <p:spPr>
          <a:xfrm>
            <a:off x="1030223" y="2657856"/>
            <a:ext cx="10544461" cy="3569324"/>
          </a:xfrm>
          <a:prstGeom prst="snip1Rect">
            <a:avLst/>
          </a:prstGeom>
          <a:solidFill>
            <a:srgbClr val="012D6B">
              <a:alpha val="10196"/>
            </a:srgbClr>
          </a:solidFill>
        </p:spPr>
        <p:style>
          <a:lnRef idx="2">
            <a:schemeClr val="accent1">
              <a:shade val="50000"/>
            </a:schemeClr>
          </a:lnRef>
          <a:fillRef idx="1">
            <a:schemeClr val="accent1"/>
          </a:fillRef>
          <a:effectRef idx="0">
            <a:schemeClr val="accent1"/>
          </a:effectRef>
          <a:fontRef idx="minor">
            <a:schemeClr val="lt1"/>
          </a:fontRef>
        </p:style>
        <p:txBody>
          <a:bodyPr rIns="0" rtlCol="0" anchor="ctr"/>
          <a:lstStyle/>
          <a:p>
            <a:pPr marL="1099374" lvl="2" defTabSz="1219170">
              <a:spcAft>
                <a:spcPts val="400"/>
              </a:spcAft>
              <a:buClr>
                <a:srgbClr val="C00000"/>
              </a:buClr>
            </a:pPr>
            <a:r>
              <a:rPr lang="en-GB" sz="2400" b="1" kern="0" dirty="0">
                <a:solidFill>
                  <a:srgbClr val="0D204A"/>
                </a:solidFill>
              </a:rPr>
              <a:t>In the overall study population, treatment with andexanet alfa in patients hospitalized with rivaroxaban- or apixaban-related major bleeds was associated with 50% lower odds of in-hospital mortality compared with 4F-PCC when adjusted for identified risk factors of mortality</a:t>
            </a:r>
            <a:br>
              <a:rPr lang="en-GB" sz="2400" b="1" kern="0" dirty="0">
                <a:solidFill>
                  <a:srgbClr val="0D204A"/>
                </a:solidFill>
              </a:rPr>
            </a:br>
            <a:endParaRPr lang="en-GB" sz="2400" b="1" kern="0" dirty="0">
              <a:solidFill>
                <a:srgbClr val="0D204A"/>
              </a:solidFill>
            </a:endParaRPr>
          </a:p>
          <a:p>
            <a:pPr marL="1099374" lvl="2" defTabSz="1219170">
              <a:spcAft>
                <a:spcPts val="400"/>
              </a:spcAft>
              <a:buClr>
                <a:srgbClr val="C00000"/>
              </a:buClr>
            </a:pPr>
            <a:r>
              <a:rPr kumimoji="0" lang="en-GB" sz="2400" b="1" i="0" u="none" strike="noStrike" kern="0" cap="none" spc="0" normalizeH="0" baseline="0" noProof="0" dirty="0">
                <a:ln>
                  <a:noFill/>
                </a:ln>
                <a:solidFill>
                  <a:srgbClr val="0D204A"/>
                </a:solidFill>
                <a:effectLst/>
                <a:uLnTx/>
                <a:uFillTx/>
                <a:ea typeface="+mn-ea"/>
                <a:cs typeface="+mn-cs"/>
              </a:rPr>
              <a:t>The risk reduction was similar in patients with GI bleeds (51%)</a:t>
            </a:r>
            <a:endParaRPr lang="en-GB" sz="2400" kern="0" dirty="0">
              <a:solidFill>
                <a:srgbClr val="0D204A"/>
              </a:solidFill>
            </a:endParaRPr>
          </a:p>
          <a:p>
            <a:pPr marL="611701" lvl="2" defTabSz="1219170">
              <a:spcAft>
                <a:spcPts val="400"/>
              </a:spcAft>
              <a:buClr>
                <a:srgbClr val="012D6B"/>
              </a:buClr>
            </a:pPr>
            <a:endParaRPr lang="en-US" sz="2400" b="1" kern="0" dirty="0">
              <a:solidFill>
                <a:srgbClr val="0D204A"/>
              </a:solidFill>
            </a:endParaRPr>
          </a:p>
        </p:txBody>
      </p:sp>
      <p:sp>
        <p:nvSpPr>
          <p:cNvPr id="5" name="Title 1">
            <a:extLst>
              <a:ext uri="{FF2B5EF4-FFF2-40B4-BE49-F238E27FC236}">
                <a16:creationId xmlns:a16="http://schemas.microsoft.com/office/drawing/2014/main" id="{E2C80BAB-AC42-8648-B5EA-A20B0BA144AF}"/>
              </a:ext>
            </a:extLst>
          </p:cNvPr>
          <p:cNvSpPr>
            <a:spLocks noGrp="1"/>
          </p:cNvSpPr>
          <p:nvPr>
            <p:ph type="title"/>
          </p:nvPr>
        </p:nvSpPr>
        <p:spPr/>
        <p:txBody>
          <a:bodyPr>
            <a:noAutofit/>
          </a:bodyPr>
          <a:lstStyle/>
          <a:p>
            <a:r>
              <a:rPr lang="en-US" dirty="0"/>
              <a:t>Conclusions</a:t>
            </a:r>
          </a:p>
        </p:txBody>
      </p:sp>
      <p:sp>
        <p:nvSpPr>
          <p:cNvPr id="6" name="Content Placeholder 2">
            <a:extLst>
              <a:ext uri="{FF2B5EF4-FFF2-40B4-BE49-F238E27FC236}">
                <a16:creationId xmlns:a16="http://schemas.microsoft.com/office/drawing/2014/main" id="{7D1C0353-2955-E441-9FEA-5800978EC9C6}"/>
              </a:ext>
            </a:extLst>
          </p:cNvPr>
          <p:cNvSpPr>
            <a:spLocks noGrp="1"/>
          </p:cNvSpPr>
          <p:nvPr>
            <p:ph idx="1"/>
          </p:nvPr>
        </p:nvSpPr>
        <p:spPr>
          <a:xfrm>
            <a:off x="609600" y="1477906"/>
            <a:ext cx="10744200" cy="848605"/>
          </a:xfrm>
        </p:spPr>
        <p:txBody>
          <a:bodyPr>
            <a:normAutofit/>
          </a:bodyPr>
          <a:lstStyle/>
          <a:p>
            <a:r>
              <a:rPr lang="en-US" dirty="0"/>
              <a:t>This study is the largest observational study to date comparing andexanet alfa and 4F-PCC in clinical practice</a:t>
            </a:r>
          </a:p>
          <a:p>
            <a:endParaRPr lang="en-US" dirty="0"/>
          </a:p>
        </p:txBody>
      </p:sp>
      <p:pic>
        <p:nvPicPr>
          <p:cNvPr id="1026" name="Picture 2" descr="The 50% Solution: Do a Little More (or Less) to Achieve Your Goals -  Barbara Hannah Grufferman">
            <a:extLst>
              <a:ext uri="{FF2B5EF4-FFF2-40B4-BE49-F238E27FC236}">
                <a16:creationId xmlns:a16="http://schemas.microsoft.com/office/drawing/2014/main" id="{B4217AC6-2895-5F18-5283-D8D39F4A5A8C}"/>
              </a:ext>
            </a:extLst>
          </p:cNvPr>
          <p:cNvPicPr>
            <a:picLocks noChangeAspect="1" noChangeArrowheads="1"/>
          </p:cNvPicPr>
          <p:nvPr/>
        </p:nvPicPr>
        <p:blipFill>
          <a:blip r:embed="rId2" cstate="screen">
            <a:duotone>
              <a:prstClr val="black"/>
              <a:schemeClr val="accent1">
                <a:tint val="45000"/>
                <a:satMod val="400000"/>
              </a:schemeClr>
            </a:duotone>
            <a:extLst>
              <a:ext uri="{28A0092B-C50C-407E-A947-70E740481C1C}">
                <a14:useLocalDpi xmlns:a14="http://schemas.microsoft.com/office/drawing/2010/main"/>
              </a:ext>
            </a:extLst>
          </a:blip>
          <a:srcRect/>
          <a:stretch>
            <a:fillRect/>
          </a:stretch>
        </p:blipFill>
        <p:spPr bwMode="auto">
          <a:xfrm>
            <a:off x="1139950" y="3599285"/>
            <a:ext cx="980405" cy="980405"/>
          </a:xfrm>
          <a:prstGeom prst="rect">
            <a:avLst/>
          </a:prstGeom>
          <a:noFill/>
          <a:extLst>
            <a:ext uri="{909E8E84-426E-40DD-AFC4-6F175D3DCCD1}">
              <a14:hiddenFill xmlns:a14="http://schemas.microsoft.com/office/drawing/2010/main">
                <a:solidFill>
                  <a:srgbClr val="FFFFFF"/>
                </a:solidFill>
              </a14:hiddenFill>
            </a:ext>
          </a:extLst>
        </p:spPr>
      </p:pic>
      <p:grpSp>
        <p:nvGrpSpPr>
          <p:cNvPr id="2" name="Group 1">
            <a:extLst>
              <a:ext uri="{FF2B5EF4-FFF2-40B4-BE49-F238E27FC236}">
                <a16:creationId xmlns:a16="http://schemas.microsoft.com/office/drawing/2014/main" id="{1B0188CA-4981-E366-9D9F-6B58AAD134EC}"/>
              </a:ext>
            </a:extLst>
          </p:cNvPr>
          <p:cNvGrpSpPr/>
          <p:nvPr/>
        </p:nvGrpSpPr>
        <p:grpSpPr>
          <a:xfrm>
            <a:off x="1227485" y="5101133"/>
            <a:ext cx="805334" cy="839972"/>
            <a:chOff x="685590" y="3495115"/>
            <a:chExt cx="537134" cy="537134"/>
          </a:xfrm>
        </p:grpSpPr>
        <p:sp>
          <p:nvSpPr>
            <p:cNvPr id="3" name="Oval 2">
              <a:extLst>
                <a:ext uri="{FF2B5EF4-FFF2-40B4-BE49-F238E27FC236}">
                  <a16:creationId xmlns:a16="http://schemas.microsoft.com/office/drawing/2014/main" id="{1CAB01B2-1770-7239-96A8-35F5FFA762BC}"/>
                </a:ext>
              </a:extLst>
            </p:cNvPr>
            <p:cNvSpPr/>
            <p:nvPr/>
          </p:nvSpPr>
          <p:spPr>
            <a:xfrm>
              <a:off x="685590" y="3495115"/>
              <a:ext cx="537134" cy="537134"/>
            </a:xfrm>
            <a:prstGeom prst="ellipse">
              <a:avLst/>
            </a:prstGeom>
            <a:noFill/>
            <a:ln w="381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Equals 6">
              <a:extLst>
                <a:ext uri="{FF2B5EF4-FFF2-40B4-BE49-F238E27FC236}">
                  <a16:creationId xmlns:a16="http://schemas.microsoft.com/office/drawing/2014/main" id="{3D245511-9CAC-483D-0D79-DA8CA570F12B}"/>
                </a:ext>
              </a:extLst>
            </p:cNvPr>
            <p:cNvSpPr/>
            <p:nvPr/>
          </p:nvSpPr>
          <p:spPr>
            <a:xfrm>
              <a:off x="759782" y="3569307"/>
              <a:ext cx="388750" cy="388750"/>
            </a:xfrm>
            <a:prstGeom prst="mathEqual">
              <a:avLst>
                <a:gd name="adj1" fmla="val 7731"/>
                <a:gd name="adj2" fmla="val 22286"/>
              </a:avLst>
            </a:prstGeom>
            <a:solidFill>
              <a:srgbClr val="4472C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Tree>
    <p:extLst>
      <p:ext uri="{BB962C8B-B14F-4D97-AF65-F5344CB8AC3E}">
        <p14:creationId xmlns:p14="http://schemas.microsoft.com/office/powerpoint/2010/main" val="632862355"/>
      </p:ext>
    </p:extLst>
  </p:cSld>
  <p:clrMapOvr>
    <a:masterClrMapping/>
  </p:clrMapOvr>
  <mc:AlternateContent xmlns:mc="http://schemas.openxmlformats.org/markup-compatibility/2006" xmlns:p14="http://schemas.microsoft.com/office/powerpoint/2010/main">
    <mc:Choice Requires="p14">
      <p:transition p14:dur="0" advTm="0"/>
    </mc:Choice>
    <mc:Fallback xmlns="">
      <p:transition advTm="0"/>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DC52CB23-A893-F3BC-7EE2-D977C82AA838}"/>
              </a:ext>
            </a:extLst>
          </p:cNvPr>
          <p:cNvSpPr/>
          <p:nvPr/>
        </p:nvSpPr>
        <p:spPr>
          <a:xfrm>
            <a:off x="-1" y="0"/>
            <a:ext cx="12192000" cy="6858000"/>
          </a:xfrm>
          <a:prstGeom prst="rect">
            <a:avLst/>
          </a:prstGeom>
          <a:solidFill>
            <a:srgbClr val="0098E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17" name="Graphic 16" descr="User with solid fill">
            <a:extLst>
              <a:ext uri="{FF2B5EF4-FFF2-40B4-BE49-F238E27FC236}">
                <a16:creationId xmlns:a16="http://schemas.microsoft.com/office/drawing/2014/main" id="{74847793-B893-A93A-FFCC-6C95F2C9FE22}"/>
              </a:ext>
            </a:extLst>
          </p:cNvPr>
          <p:cNvPicPr>
            <a:picLocks noChangeAspect="1"/>
          </p:cNvPicPr>
          <p:nvPr/>
        </p:nvPicPr>
        <p:blipFill rotWithShape="1">
          <a:blip r:embed="rId3" cstate="screen">
            <a:extLst>
              <a:ext uri="{28A0092B-C50C-407E-A947-70E740481C1C}">
                <a14:useLocalDpi xmlns:a14="http://schemas.microsoft.com/office/drawing/2010/main"/>
              </a:ext>
              <a:ext uri="{96DAC541-7B7A-43D3-8B79-37D633B846F1}">
                <asvg:svgBlip xmlns:asvg="http://schemas.microsoft.com/office/drawing/2016/SVG/main" r:embed="rId4"/>
              </a:ext>
            </a:extLst>
          </a:blip>
          <a:srcRect l="28418" t="35016" r="44861" b="50079"/>
          <a:stretch/>
        </p:blipFill>
        <p:spPr>
          <a:xfrm>
            <a:off x="6250613" y="0"/>
            <a:ext cx="5941387" cy="3314044"/>
          </a:xfrm>
          <a:prstGeom prst="rect">
            <a:avLst/>
          </a:prstGeom>
        </p:spPr>
      </p:pic>
      <p:sp>
        <p:nvSpPr>
          <p:cNvPr id="7" name="TextBox 6">
            <a:extLst>
              <a:ext uri="{FF2B5EF4-FFF2-40B4-BE49-F238E27FC236}">
                <a16:creationId xmlns:a16="http://schemas.microsoft.com/office/drawing/2014/main" id="{FD65D34E-012D-57F2-01D9-E33429ED2AC6}"/>
              </a:ext>
            </a:extLst>
          </p:cNvPr>
          <p:cNvSpPr txBox="1"/>
          <p:nvPr/>
        </p:nvSpPr>
        <p:spPr>
          <a:xfrm>
            <a:off x="870978" y="550718"/>
            <a:ext cx="7793520" cy="132343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Looking for more resources </a:t>
            </a:r>
            <a:br>
              <a:rPr kumimoji="0" lang="en-US" sz="40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br>
            <a:r>
              <a:rPr kumimoji="0" lang="en-US" sz="40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on this topic?</a:t>
            </a:r>
          </a:p>
        </p:txBody>
      </p:sp>
      <p:pic>
        <p:nvPicPr>
          <p:cNvPr id="18" name="Graphic 17" descr="User with solid fill">
            <a:extLst>
              <a:ext uri="{FF2B5EF4-FFF2-40B4-BE49-F238E27FC236}">
                <a16:creationId xmlns:a16="http://schemas.microsoft.com/office/drawing/2014/main" id="{5C24E54E-14AB-F843-0853-616E04BAE910}"/>
              </a:ext>
            </a:extLst>
          </p:cNvPr>
          <p:cNvPicPr>
            <a:picLocks noChangeAspect="1"/>
          </p:cNvPicPr>
          <p:nvPr/>
        </p:nvPicPr>
        <p:blipFill rotWithShape="1">
          <a:blip r:embed="rId5" cstate="screen">
            <a:extLst>
              <a:ext uri="{28A0092B-C50C-407E-A947-70E740481C1C}">
                <a14:useLocalDpi xmlns:a14="http://schemas.microsoft.com/office/drawing/2010/main"/>
              </a:ext>
              <a:ext uri="{96DAC541-7B7A-43D3-8B79-37D633B846F1}">
                <asvg:svgBlip xmlns:asvg="http://schemas.microsoft.com/office/drawing/2016/SVG/main" r:embed="rId6"/>
              </a:ext>
            </a:extLst>
          </a:blip>
          <a:srcRect l="28418" t="41261" r="53427" b="50079"/>
          <a:stretch/>
        </p:blipFill>
        <p:spPr>
          <a:xfrm flipH="1" flipV="1">
            <a:off x="-1" y="3543956"/>
            <a:ext cx="6948177" cy="3314044"/>
          </a:xfrm>
          <a:prstGeom prst="rect">
            <a:avLst/>
          </a:prstGeom>
        </p:spPr>
      </p:pic>
      <p:sp>
        <p:nvSpPr>
          <p:cNvPr id="2" name="TextBox 1">
            <a:hlinkClick r:id="rId7" tooltip="MedEd On The Go"/>
            <a:extLst>
              <a:ext uri="{FF2B5EF4-FFF2-40B4-BE49-F238E27FC236}">
                <a16:creationId xmlns:a16="http://schemas.microsoft.com/office/drawing/2014/main" id="{624C7CEC-6FAA-E8C2-47BA-84734D0A035F}"/>
              </a:ext>
            </a:extLst>
          </p:cNvPr>
          <p:cNvSpPr txBox="1"/>
          <p:nvPr/>
        </p:nvSpPr>
        <p:spPr>
          <a:xfrm>
            <a:off x="870978" y="5018509"/>
            <a:ext cx="6077198" cy="1152465"/>
          </a:xfrm>
          <a:prstGeom prst="roundRect">
            <a:avLst>
              <a:gd name="adj" fmla="val 48137"/>
            </a:avLst>
          </a:prstGeom>
          <a:solidFill>
            <a:schemeClr val="bg1"/>
          </a:solidFill>
          <a:ln>
            <a:noFill/>
          </a:ln>
          <a:effectLst/>
        </p:spPr>
        <p:txBody>
          <a:bodyPr wrap="square" tIns="182880" bIns="91440" anchor="t">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a:ln>
                  <a:noFill/>
                </a:ln>
                <a:solidFill>
                  <a:srgbClr val="0098EA"/>
                </a:solidFill>
                <a:effectLst/>
                <a:uLnTx/>
                <a:uFillTx/>
                <a:latin typeface="Century Gothic" panose="020B0502020202020204" pitchFamily="34" charset="0"/>
                <a:ea typeface="+mn-ea"/>
                <a:cs typeface="Calibri" panose="020F0502020204030204" pitchFamily="34" charset="0"/>
                <a:hlinkClick r:id="rId8" tooltip="Visit us now!"/>
              </a:rPr>
              <a:t>www.MedEdOTG.com</a:t>
            </a:r>
            <a:endParaRPr kumimoji="0" lang="en-US" sz="3600" b="0" i="0" u="none" strike="noStrike" kern="1200" cap="none" spc="0" normalizeH="0" baseline="0" noProof="0" dirty="0">
              <a:ln>
                <a:noFill/>
              </a:ln>
              <a:solidFill>
                <a:srgbClr val="0098EA"/>
              </a:solidFill>
              <a:effectLst/>
              <a:uLnTx/>
              <a:uFillTx/>
              <a:latin typeface="Century Gothic" panose="020B0502020202020204" pitchFamily="34" charset="0"/>
              <a:ea typeface="+mn-ea"/>
              <a:cs typeface="Calibri" panose="020F0502020204030204" pitchFamily="34" charset="0"/>
            </a:endParaRPr>
          </a:p>
        </p:txBody>
      </p:sp>
      <p:sp>
        <p:nvSpPr>
          <p:cNvPr id="3" name="TextBox 2">
            <a:extLst>
              <a:ext uri="{FF2B5EF4-FFF2-40B4-BE49-F238E27FC236}">
                <a16:creationId xmlns:a16="http://schemas.microsoft.com/office/drawing/2014/main" id="{C54A7D02-C060-E473-59D6-ABDD4DCC19A6}"/>
              </a:ext>
            </a:extLst>
          </p:cNvPr>
          <p:cNvSpPr txBox="1"/>
          <p:nvPr/>
        </p:nvSpPr>
        <p:spPr>
          <a:xfrm>
            <a:off x="870979" y="2424875"/>
            <a:ext cx="4310622" cy="2031325"/>
          </a:xfrm>
          <a:prstGeom prst="rect">
            <a:avLst/>
          </a:prstGeom>
          <a:noFill/>
        </p:spPr>
        <p:txBody>
          <a:bodyPr wrap="square">
            <a:spAutoFit/>
          </a:bodyPr>
          <a:lstStyle/>
          <a:p>
            <a:pPr marL="457200" marR="0" lvl="0" indent="-457200" algn="l" defTabSz="914400" rtl="0" eaLnBrk="1" fontAlgn="auto" latinLnBrk="0" hangingPunct="1">
              <a:lnSpc>
                <a:spcPct val="100000"/>
              </a:lnSpc>
              <a:spcBef>
                <a:spcPts val="0"/>
              </a:spcBef>
              <a:spcAft>
                <a:spcPts val="120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CME/CE in minutes</a:t>
            </a:r>
          </a:p>
          <a:p>
            <a:pPr marL="457200" marR="0" lvl="0" indent="-457200" algn="l" defTabSz="914400" rtl="0" eaLnBrk="1" fontAlgn="auto" latinLnBrk="0" hangingPunct="1">
              <a:lnSpc>
                <a:spcPct val="100000"/>
              </a:lnSpc>
              <a:spcBef>
                <a:spcPts val="0"/>
              </a:spcBef>
              <a:spcAft>
                <a:spcPts val="120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Congress highlights</a:t>
            </a:r>
          </a:p>
          <a:p>
            <a:pPr marL="457200" marR="0" lvl="0" indent="-457200" algn="l" defTabSz="914400" rtl="0" eaLnBrk="1" fontAlgn="auto" latinLnBrk="0" hangingPunct="1">
              <a:lnSpc>
                <a:spcPct val="100000"/>
              </a:lnSpc>
              <a:spcBef>
                <a:spcPts val="0"/>
              </a:spcBef>
              <a:spcAft>
                <a:spcPts val="120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Late-breaking data</a:t>
            </a:r>
          </a:p>
          <a:p>
            <a:pPr marL="457200" marR="0" lvl="0" indent="-457200" algn="l" defTabSz="914400" rtl="0" eaLnBrk="1" fontAlgn="auto" latinLnBrk="0" hangingPunct="1">
              <a:lnSpc>
                <a:spcPct val="100000"/>
              </a:lnSpc>
              <a:spcBef>
                <a:spcPts val="0"/>
              </a:spcBef>
              <a:spcAft>
                <a:spcPts val="120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Quizzes</a:t>
            </a:r>
          </a:p>
        </p:txBody>
      </p:sp>
      <p:sp>
        <p:nvSpPr>
          <p:cNvPr id="8" name="TextBox 7">
            <a:extLst>
              <a:ext uri="{FF2B5EF4-FFF2-40B4-BE49-F238E27FC236}">
                <a16:creationId xmlns:a16="http://schemas.microsoft.com/office/drawing/2014/main" id="{531AC232-9957-4A51-B937-C4AB6A46FA92}"/>
              </a:ext>
            </a:extLst>
          </p:cNvPr>
          <p:cNvSpPr txBox="1"/>
          <p:nvPr/>
        </p:nvSpPr>
        <p:spPr>
          <a:xfrm>
            <a:off x="5058796" y="2424875"/>
            <a:ext cx="5225023" cy="1508105"/>
          </a:xfrm>
          <a:prstGeom prst="rect">
            <a:avLst/>
          </a:prstGeom>
          <a:noFill/>
        </p:spPr>
        <p:txBody>
          <a:bodyPr wrap="square">
            <a:spAutoFit/>
          </a:bodyPr>
          <a:lstStyle/>
          <a:p>
            <a:pPr marL="457200" marR="0" lvl="0" indent="-457200" algn="l" defTabSz="914400" rtl="0" eaLnBrk="1" fontAlgn="auto" latinLnBrk="0" hangingPunct="1">
              <a:lnSpc>
                <a:spcPct val="100000"/>
              </a:lnSpc>
              <a:spcBef>
                <a:spcPts val="0"/>
              </a:spcBef>
              <a:spcAft>
                <a:spcPts val="120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Webinars</a:t>
            </a:r>
          </a:p>
          <a:p>
            <a:pPr marL="457200" marR="0" lvl="0" indent="-457200" algn="l" defTabSz="914400" rtl="0" eaLnBrk="1" fontAlgn="auto" latinLnBrk="0" hangingPunct="1">
              <a:lnSpc>
                <a:spcPct val="100000"/>
              </a:lnSpc>
              <a:spcBef>
                <a:spcPts val="0"/>
              </a:spcBef>
              <a:spcAft>
                <a:spcPts val="120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In-person events</a:t>
            </a:r>
          </a:p>
          <a:p>
            <a:pPr marL="457200" marR="0" lvl="0" indent="-457200" algn="l" defTabSz="914400" rtl="0" eaLnBrk="1" fontAlgn="auto" latinLnBrk="0" hangingPunct="1">
              <a:lnSpc>
                <a:spcPct val="100000"/>
              </a:lnSpc>
              <a:spcBef>
                <a:spcPts val="0"/>
              </a:spcBef>
              <a:spcAft>
                <a:spcPts val="120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Slides &amp; resources</a:t>
            </a:r>
          </a:p>
        </p:txBody>
      </p:sp>
      <p:pic>
        <p:nvPicPr>
          <p:cNvPr id="10" name="Graphic 9">
            <a:extLst>
              <a:ext uri="{FF2B5EF4-FFF2-40B4-BE49-F238E27FC236}">
                <a16:creationId xmlns:a16="http://schemas.microsoft.com/office/drawing/2014/main" id="{93E4D248-876E-0145-581A-20C841F43DE5}"/>
              </a:ext>
            </a:extLst>
          </p:cNvPr>
          <p:cNvPicPr>
            <a:picLocks noChangeAspect="1"/>
          </p:cNvPicPr>
          <p:nvPr/>
        </p:nvPicPr>
        <p:blipFill>
          <a:blip r:embed="rId9" cstate="screen">
            <a:extLst>
              <a:ext uri="{28A0092B-C50C-407E-A947-70E740481C1C}">
                <a14:useLocalDpi xmlns:a14="http://schemas.microsoft.com/office/drawing/2010/main"/>
              </a:ext>
              <a:ext uri="{96DAC541-7B7A-43D3-8B79-37D633B846F1}">
                <asvg:svgBlip xmlns:asvg="http://schemas.microsoft.com/office/drawing/2016/SVG/main" r:embed="rId10"/>
              </a:ext>
            </a:extLst>
          </a:blip>
          <a:stretch>
            <a:fillRect/>
          </a:stretch>
        </p:blipFill>
        <p:spPr>
          <a:xfrm>
            <a:off x="9036699" y="446062"/>
            <a:ext cx="2494241" cy="1255751"/>
          </a:xfrm>
          <a:prstGeom prst="rect">
            <a:avLst/>
          </a:prstGeom>
        </p:spPr>
      </p:pic>
    </p:spTree>
    <p:extLst>
      <p:ext uri="{BB962C8B-B14F-4D97-AF65-F5344CB8AC3E}">
        <p14:creationId xmlns:p14="http://schemas.microsoft.com/office/powerpoint/2010/main" val="240581616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12183204-970A-B111-5DCA-6C0B2E08FD03}"/>
              </a:ext>
            </a:extLst>
          </p:cNvPr>
          <p:cNvSpPr txBox="1"/>
          <p:nvPr/>
        </p:nvSpPr>
        <p:spPr>
          <a:xfrm>
            <a:off x="1557505" y="5707282"/>
            <a:ext cx="2612964" cy="830997"/>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595959"/>
                </a:solidFill>
                <a:effectLst/>
                <a:uLnTx/>
                <a:uFillTx/>
                <a:latin typeface="Arial" panose="020B0604020202020204" pitchFamily="34" charset="0"/>
                <a:ea typeface="Times New Roman" panose="02020603050405020304" pitchFamily="18" charset="0"/>
                <a:cs typeface="Arial" panose="020B0604020202020204" pitchFamily="34" charset="0"/>
              </a:rPr>
              <a:t>This content or portions thereof may not be published, posted online or used in presentations without permission.</a:t>
            </a:r>
            <a:endPar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9" name="TextBox 8">
            <a:extLst>
              <a:ext uri="{FF2B5EF4-FFF2-40B4-BE49-F238E27FC236}">
                <a16:creationId xmlns:a16="http://schemas.microsoft.com/office/drawing/2014/main" id="{0EE13496-F6DC-B1E6-63D7-6A65639436E6}"/>
              </a:ext>
            </a:extLst>
          </p:cNvPr>
          <p:cNvSpPr txBox="1"/>
          <p:nvPr/>
        </p:nvSpPr>
        <p:spPr>
          <a:xfrm>
            <a:off x="594592" y="359469"/>
            <a:ext cx="10997719" cy="692468"/>
          </a:xfrm>
          <a:prstGeom prst="roundRect">
            <a:avLst>
              <a:gd name="adj" fmla="val 50000"/>
            </a:avLst>
          </a:prstGeom>
          <a:solidFill>
            <a:srgbClr val="0098EA"/>
          </a:solidFill>
        </p:spPr>
        <p:txBody>
          <a:bodyPr wrap="square" tIns="0" bIns="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prstClr val="white"/>
                </a:solidFill>
                <a:effectLst/>
                <a:uLnTx/>
                <a:uFillTx/>
                <a:latin typeface="Trebuchet MS" panose="020B0703020202090204" pitchFamily="34" charset="0"/>
                <a:ea typeface="+mn-ea"/>
                <a:cs typeface="Calibri" panose="020F0502020204030204" pitchFamily="34" charset="0"/>
              </a:rPr>
              <a:t>Resource Information</a:t>
            </a:r>
          </a:p>
        </p:txBody>
      </p:sp>
      <p:sp>
        <p:nvSpPr>
          <p:cNvPr id="4" name="TextBox 3">
            <a:extLst>
              <a:ext uri="{FF2B5EF4-FFF2-40B4-BE49-F238E27FC236}">
                <a16:creationId xmlns:a16="http://schemas.microsoft.com/office/drawing/2014/main" id="{821270A0-01CF-6D78-64D3-D2393CA1DB1B}"/>
              </a:ext>
            </a:extLst>
          </p:cNvPr>
          <p:cNvSpPr txBox="1"/>
          <p:nvPr/>
        </p:nvSpPr>
        <p:spPr>
          <a:xfrm>
            <a:off x="594592" y="1162619"/>
            <a:ext cx="10997719" cy="3123932"/>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0098EA"/>
                </a:solidFill>
                <a:effectLst/>
                <a:uLnTx/>
                <a:uFillTx/>
                <a:latin typeface="Century Gothic" panose="020B0502020202020204" pitchFamily="34" charset="0"/>
                <a:ea typeface="+mn-ea"/>
                <a:cs typeface="+mn-cs"/>
              </a:rPr>
              <a:t>About This Resource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500" b="0" i="0" u="none" strike="noStrike" kern="1200" cap="none" spc="0" normalizeH="0" baseline="0" noProof="0" dirty="0">
                <a:ln>
                  <a:noFill/>
                </a:ln>
                <a:solidFill>
                  <a:srgbClr val="747474"/>
                </a:solidFill>
                <a:effectLst/>
                <a:uLnTx/>
                <a:uFillTx/>
                <a:latin typeface="Arial" panose="020B0604020202020204" pitchFamily="34" charset="0"/>
                <a:ea typeface="+mn-ea"/>
                <a:cs typeface="Arial" panose="020B0604020202020204" pitchFamily="34" charset="0"/>
              </a:rPr>
              <a:t>These slides are one component of a continuing education program available online at </a:t>
            </a:r>
            <a:r>
              <a:rPr kumimoji="0" lang="en-US" sz="1500" b="0" i="0" u="none" strike="noStrike" kern="1200" cap="none" spc="0" normalizeH="0" baseline="0" noProof="0" dirty="0" err="1">
                <a:ln>
                  <a:noFill/>
                </a:ln>
                <a:solidFill>
                  <a:srgbClr val="747474"/>
                </a:solidFill>
                <a:effectLst/>
                <a:uLnTx/>
                <a:uFillTx/>
                <a:latin typeface="Arial" panose="020B0604020202020204" pitchFamily="34" charset="0"/>
                <a:ea typeface="+mn-ea"/>
                <a:cs typeface="Arial" panose="020B0604020202020204" pitchFamily="34" charset="0"/>
              </a:rPr>
              <a:t>MedEd</a:t>
            </a:r>
            <a:r>
              <a:rPr kumimoji="0" lang="en-US" sz="1500" b="0" i="0" u="none" strike="noStrike" kern="1200" cap="none" spc="0" normalizeH="0" baseline="0" noProof="0" dirty="0">
                <a:ln>
                  <a:noFill/>
                </a:ln>
                <a:solidFill>
                  <a:srgbClr val="747474"/>
                </a:solidFill>
                <a:effectLst/>
                <a:uLnTx/>
                <a:uFillTx/>
                <a:latin typeface="Arial" panose="020B0604020202020204" pitchFamily="34" charset="0"/>
                <a:ea typeface="+mn-ea"/>
                <a:cs typeface="Arial" panose="020B0604020202020204" pitchFamily="34" charset="0"/>
              </a:rPr>
              <a:t> On The Go titled </a:t>
            </a:r>
            <a:r>
              <a:rPr kumimoji="0" lang="en-US" sz="1500" b="0" i="0" u="none" strike="noStrike" kern="1200" cap="none" spc="0" normalizeH="0" baseline="0" noProof="0" dirty="0">
                <a:ln>
                  <a:noFill/>
                </a:ln>
                <a:solidFill>
                  <a:srgbClr val="747474"/>
                </a:solidFill>
                <a:effectLst/>
                <a:uLnTx/>
                <a:uFillTx/>
                <a:latin typeface="Arial" panose="020B0604020202020204" pitchFamily="34" charset="0"/>
                <a:ea typeface="+mn-ea"/>
                <a:cs typeface="Arial" panose="020B0604020202020204" pitchFamily="34" charset="0"/>
                <a:hlinkClick r:id="rId3"/>
              </a:rPr>
              <a:t>Keeping It Real: Reversing Effects of Anticoagulation in the Modern Era with Real World Data</a:t>
            </a:r>
            <a:endParaRPr kumimoji="0" lang="en-US" sz="1500" b="0" i="0" u="none" strike="noStrike" kern="1200" cap="none" spc="0" normalizeH="0" baseline="0" noProof="0" dirty="0">
              <a:ln>
                <a:noFill/>
              </a:ln>
              <a:solidFill>
                <a:srgbClr val="747474"/>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500" b="1" i="0" u="none" strike="noStrike" kern="1200" cap="none" spc="0" normalizeH="0" baseline="0" noProof="0" dirty="0">
              <a:ln>
                <a:noFill/>
              </a:ln>
              <a:solidFill>
                <a:srgbClr val="747474"/>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500" b="1" i="0" u="none" strike="noStrike" kern="1200" cap="none" spc="0" normalizeH="0" baseline="0" noProof="0" dirty="0">
                <a:ln>
                  <a:noFill/>
                </a:ln>
                <a:solidFill>
                  <a:srgbClr val="747474"/>
                </a:solidFill>
                <a:effectLst/>
                <a:uLnTx/>
                <a:uFillTx/>
                <a:latin typeface="Arial" panose="020B0604020202020204" pitchFamily="34" charset="0"/>
                <a:ea typeface="+mn-ea"/>
                <a:cs typeface="Arial" panose="020B0604020202020204" pitchFamily="34" charset="0"/>
              </a:rPr>
              <a:t>Program Learning Objectives:</a:t>
            </a:r>
            <a:endParaRPr kumimoji="0" lang="en-US" sz="1500" b="0" i="0" u="none" strike="noStrike" kern="1200" cap="none" spc="0" normalizeH="0" baseline="0" noProof="0" dirty="0">
              <a:ln>
                <a:noFill/>
              </a:ln>
              <a:solidFill>
                <a:srgbClr val="747474"/>
              </a:solidFill>
              <a:effectLst/>
              <a:uLnTx/>
              <a:uFillTx/>
              <a:latin typeface="Arial" panose="020B0604020202020204" pitchFamily="34" charset="0"/>
              <a:ea typeface="+mn-ea"/>
              <a:cs typeface="Arial" panose="020B0604020202020204" pitchFamily="34" charset="0"/>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500" b="0" i="0" u="none" strike="noStrike" kern="1200" cap="none" spc="0" normalizeH="0" baseline="0" noProof="0" dirty="0">
                <a:ln>
                  <a:noFill/>
                </a:ln>
                <a:solidFill>
                  <a:srgbClr val="747474"/>
                </a:solidFill>
                <a:effectLst/>
                <a:uLnTx/>
                <a:uFillTx/>
                <a:latin typeface="Arial" panose="020B0604020202020204" pitchFamily="34" charset="0"/>
                <a:ea typeface="+mn-ea"/>
                <a:cs typeface="Arial" panose="020B0604020202020204" pitchFamily="34" charset="0"/>
              </a:rPr>
              <a:t>Evaluate recent practice-changing data that can be applied to practice in the presence of a life-threatening bleed in the presence of anticoagulation</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500" b="0" i="0" u="none" strike="noStrike" kern="1200" cap="none" spc="0" normalizeH="0" baseline="0" noProof="0" dirty="0">
                <a:ln>
                  <a:noFill/>
                </a:ln>
                <a:solidFill>
                  <a:srgbClr val="747474"/>
                </a:solidFill>
                <a:effectLst/>
                <a:uLnTx/>
                <a:uFillTx/>
                <a:latin typeface="Arial" panose="020B0604020202020204" pitchFamily="34" charset="0"/>
                <a:ea typeface="+mn-ea"/>
                <a:cs typeface="Arial" panose="020B0604020202020204" pitchFamily="34" charset="0"/>
              </a:rPr>
              <a:t>Apply the latest evidence-based approaches to maximize management prognostic outcomes for life-threatening bleeds </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500" b="0" i="0" u="none" strike="noStrike" kern="1200" cap="none" spc="0" normalizeH="0" baseline="0" noProof="0" dirty="0">
              <a:ln>
                <a:noFill/>
              </a:ln>
              <a:solidFill>
                <a:srgbClr val="747474"/>
              </a:solidFill>
              <a:effectLst/>
              <a:uLnTx/>
              <a:uFillTx/>
              <a:latin typeface="Arial" panose="020B0604020202020204" pitchFamily="34" charset="0"/>
              <a:ea typeface="+mn-ea"/>
              <a:cs typeface="Arial" panose="020B0604020202020204" pitchFamily="34" charset="0"/>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500" b="0" i="0" u="none" strike="noStrike" kern="1200" cap="none" spc="0" normalizeH="0" baseline="0" noProof="0" dirty="0">
              <a:ln>
                <a:noFill/>
              </a:ln>
              <a:solidFill>
                <a:srgbClr val="747474"/>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500" b="1" i="0" u="none" strike="noStrike" kern="1200" cap="none" spc="0" normalizeH="0" baseline="0" noProof="0" dirty="0" err="1">
                <a:ln>
                  <a:noFill/>
                </a:ln>
                <a:solidFill>
                  <a:srgbClr val="0098EA"/>
                </a:solidFill>
                <a:effectLst/>
                <a:uLnTx/>
                <a:uFillTx/>
                <a:latin typeface="Century Gothic" panose="020B0502020202020204" pitchFamily="34" charset="0"/>
                <a:ea typeface="+mn-ea"/>
                <a:cs typeface="Arial" panose="020B0604020202020204" pitchFamily="34" charset="0"/>
              </a:rPr>
              <a:t>MedEd</a:t>
            </a:r>
            <a:r>
              <a:rPr kumimoji="0" lang="en-US" sz="1500" b="1" i="0" u="none" strike="noStrike" kern="1200" cap="none" spc="0" normalizeH="0" baseline="0" noProof="0" dirty="0">
                <a:ln>
                  <a:noFill/>
                </a:ln>
                <a:solidFill>
                  <a:srgbClr val="0098EA"/>
                </a:solidFill>
                <a:effectLst/>
                <a:uLnTx/>
                <a:uFillTx/>
                <a:latin typeface="Century Gothic" panose="020B0502020202020204" pitchFamily="34" charset="0"/>
                <a:ea typeface="+mn-ea"/>
                <a:cs typeface="Arial" panose="020B0604020202020204" pitchFamily="34" charset="0"/>
              </a:rPr>
              <a:t> On The Go</a:t>
            </a:r>
            <a:r>
              <a:rPr kumimoji="0" lang="en-US" sz="1500" b="1" i="0" u="none" strike="noStrike" kern="1200" cap="none" spc="0" normalizeH="0" baseline="30000" noProof="0" dirty="0">
                <a:ln>
                  <a:noFill/>
                </a:ln>
                <a:solidFill>
                  <a:srgbClr val="0098EA"/>
                </a:solidFill>
                <a:effectLst/>
                <a:uLnTx/>
                <a:uFillTx/>
                <a:latin typeface="Century Gothic" panose="020B0502020202020204" pitchFamily="34" charset="0"/>
                <a:ea typeface="+mn-ea"/>
                <a:cs typeface="Arial" panose="020B0604020202020204" pitchFamily="34" charset="0"/>
              </a:rPr>
              <a: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500" b="0" i="0" u="none" strike="noStrike" kern="1200" cap="none" spc="0" normalizeH="0" baseline="0" noProof="0" dirty="0">
                <a:ln>
                  <a:noFill/>
                </a:ln>
                <a:solidFill>
                  <a:srgbClr val="747474"/>
                </a:solidFill>
                <a:effectLst/>
                <a:uLnTx/>
                <a:uFillTx/>
                <a:latin typeface="Arial" panose="020B0604020202020204" pitchFamily="34" charset="0"/>
                <a:ea typeface="+mn-ea"/>
                <a:cs typeface="Arial" panose="020B0604020202020204" pitchFamily="34" charset="0"/>
                <a:hlinkClick r:id="rId4"/>
              </a:rPr>
              <a:t>www.mededonthego.com</a:t>
            </a:r>
            <a:endParaRPr kumimoji="0" lang="en-US" sz="1500" b="0" i="0" u="none" strike="noStrike" kern="1200" cap="none" spc="0" normalizeH="0" baseline="0" noProof="0" dirty="0">
              <a:ln>
                <a:noFill/>
              </a:ln>
              <a:solidFill>
                <a:srgbClr val="747474"/>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dirty="0">
              <a:ln>
                <a:noFill/>
              </a:ln>
              <a:solidFill>
                <a:srgbClr val="747474"/>
              </a:solidFill>
              <a:effectLst/>
              <a:uLnTx/>
              <a:uFillTx/>
              <a:latin typeface="Calibri" panose="020F0502020204030204"/>
              <a:ea typeface="+mn-ea"/>
              <a:cs typeface="+mn-cs"/>
            </a:endParaRPr>
          </a:p>
        </p:txBody>
      </p:sp>
      <p:cxnSp>
        <p:nvCxnSpPr>
          <p:cNvPr id="25" name="Straight Connector 24">
            <a:extLst>
              <a:ext uri="{FF2B5EF4-FFF2-40B4-BE49-F238E27FC236}">
                <a16:creationId xmlns:a16="http://schemas.microsoft.com/office/drawing/2014/main" id="{6D57FF65-33DE-661D-FDBA-12500FF6E05A}"/>
              </a:ext>
            </a:extLst>
          </p:cNvPr>
          <p:cNvCxnSpPr>
            <a:cxnSpLocks/>
          </p:cNvCxnSpPr>
          <p:nvPr/>
        </p:nvCxnSpPr>
        <p:spPr>
          <a:xfrm>
            <a:off x="600876" y="5388512"/>
            <a:ext cx="10996532" cy="0"/>
          </a:xfrm>
          <a:prstGeom prst="line">
            <a:avLst/>
          </a:prstGeom>
          <a:ln>
            <a:solidFill>
              <a:srgbClr val="0098EA"/>
            </a:solidFill>
          </a:ln>
        </p:spPr>
        <p:style>
          <a:lnRef idx="1">
            <a:schemeClr val="accent1"/>
          </a:lnRef>
          <a:fillRef idx="0">
            <a:schemeClr val="accent1"/>
          </a:fillRef>
          <a:effectRef idx="0">
            <a:schemeClr val="accent1"/>
          </a:effectRef>
          <a:fontRef idx="minor">
            <a:schemeClr val="tx1"/>
          </a:fontRef>
        </p:style>
      </p:cxnSp>
      <p:sp>
        <p:nvSpPr>
          <p:cNvPr id="5" name="TextBox 4">
            <a:extLst>
              <a:ext uri="{FF2B5EF4-FFF2-40B4-BE49-F238E27FC236}">
                <a16:creationId xmlns:a16="http://schemas.microsoft.com/office/drawing/2014/main" id="{92187CAD-40DF-359C-4264-683025719B57}"/>
              </a:ext>
            </a:extLst>
          </p:cNvPr>
          <p:cNvSpPr txBox="1"/>
          <p:nvPr/>
        </p:nvSpPr>
        <p:spPr>
          <a:xfrm>
            <a:off x="9217940" y="5707282"/>
            <a:ext cx="2165677" cy="830997"/>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747474"/>
                </a:solidFill>
                <a:effectLst/>
                <a:uLnTx/>
                <a:uFillTx/>
                <a:latin typeface="Arial" panose="020B0604020202020204" pitchFamily="34" charset="0"/>
                <a:ea typeface="Times New Roman" panose="02020603050405020304" pitchFamily="18" charset="0"/>
                <a:cs typeface="Arial" panose="020B0604020202020204" pitchFamily="34" charset="0"/>
              </a:rPr>
              <a:t>To contact us regarding inaccuracies, omissions or permissions please email us at </a:t>
            </a:r>
            <a:r>
              <a:rPr kumimoji="0" lang="en-US" sz="1200" b="0" i="0" u="sng" strike="noStrike" kern="1200" cap="none" spc="0" normalizeH="0" baseline="0" noProof="0" dirty="0">
                <a:ln>
                  <a:noFill/>
                </a:ln>
                <a:solidFill>
                  <a:srgbClr val="3898F9"/>
                </a:solidFill>
                <a:effectLst/>
                <a:uLnTx/>
                <a:uFillTx/>
                <a:latin typeface="Arial" panose="020B0604020202020204" pitchFamily="34" charset="0"/>
                <a:ea typeface="Times New Roman" panose="02020603050405020304" pitchFamily="18" charset="0"/>
                <a:cs typeface="Arial" panose="020B0604020202020204" pitchFamily="34" charset="0"/>
                <a:hlinkClick r:id="rId5"/>
              </a:rPr>
              <a:t>support@MedEdOTG.com</a:t>
            </a:r>
            <a:r>
              <a:rPr kumimoji="0" lang="en-US" sz="1200" b="0" i="0" u="none" strike="noStrike" kern="1200" cap="none" spc="0" normalizeH="0" baseline="0" noProof="0" dirty="0">
                <a:ln>
                  <a:noFill/>
                </a:ln>
                <a:solidFill>
                  <a:srgbClr val="595959"/>
                </a:solidFill>
                <a:effectLst/>
                <a:uLnTx/>
                <a:uFillTx/>
                <a:latin typeface="Arial" panose="020B0604020202020204" pitchFamily="34" charset="0"/>
                <a:ea typeface="Times New Roman" panose="02020603050405020304" pitchFamily="18" charset="0"/>
                <a:cs typeface="Arial" panose="020B0604020202020204" pitchFamily="34" charset="0"/>
              </a:rPr>
              <a:t> </a:t>
            </a:r>
            <a:endPar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pic>
        <p:nvPicPr>
          <p:cNvPr id="8" name="Graphic 7" descr="Chat bubble outline">
            <a:extLst>
              <a:ext uri="{FF2B5EF4-FFF2-40B4-BE49-F238E27FC236}">
                <a16:creationId xmlns:a16="http://schemas.microsoft.com/office/drawing/2014/main" id="{06F4C142-8867-0F42-B3B7-D4F09FB224B9}"/>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flipH="1">
            <a:off x="8375917" y="5590710"/>
            <a:ext cx="787862" cy="787862"/>
          </a:xfrm>
          <a:prstGeom prst="rect">
            <a:avLst/>
          </a:prstGeom>
        </p:spPr>
      </p:pic>
      <p:pic>
        <p:nvPicPr>
          <p:cNvPr id="20" name="Graphic 19">
            <a:extLst>
              <a:ext uri="{FF2B5EF4-FFF2-40B4-BE49-F238E27FC236}">
                <a16:creationId xmlns:a16="http://schemas.microsoft.com/office/drawing/2014/main" id="{9D6FF3C3-E8EB-6F75-281D-7EC60CF26BB5}"/>
              </a:ext>
            </a:extLst>
          </p:cNvPr>
          <p:cNvPicPr>
            <a:picLocks noChangeAspect="1"/>
          </p:cNvPicPr>
          <p:nvPr/>
        </p:nvPicPr>
        <p:blipFill rotWithShape="1">
          <a:blip r:embed="rId8" cstate="screen">
            <a:extLst>
              <a:ext uri="{28A0092B-C50C-407E-A947-70E740481C1C}">
                <a14:useLocalDpi xmlns:a14="http://schemas.microsoft.com/office/drawing/2010/main"/>
              </a:ext>
              <a:ext uri="{96DAC541-7B7A-43D3-8B79-37D633B846F1}">
                <asvg:svgBlip xmlns:asvg="http://schemas.microsoft.com/office/drawing/2016/SVG/main" r:embed="rId9"/>
              </a:ext>
            </a:extLst>
          </a:blip>
          <a:srcRect b="17964"/>
          <a:stretch/>
        </p:blipFill>
        <p:spPr>
          <a:xfrm>
            <a:off x="618797" y="5731536"/>
            <a:ext cx="787862" cy="646331"/>
          </a:xfrm>
          <a:prstGeom prst="rect">
            <a:avLst/>
          </a:prstGeom>
        </p:spPr>
      </p:pic>
      <p:sp>
        <p:nvSpPr>
          <p:cNvPr id="2" name="TextBox 1">
            <a:extLst>
              <a:ext uri="{FF2B5EF4-FFF2-40B4-BE49-F238E27FC236}">
                <a16:creationId xmlns:a16="http://schemas.microsoft.com/office/drawing/2014/main" id="{6CFC2CE5-F394-6990-63F0-E857AC5C3519}"/>
              </a:ext>
            </a:extLst>
          </p:cNvPr>
          <p:cNvSpPr txBox="1"/>
          <p:nvPr/>
        </p:nvSpPr>
        <p:spPr>
          <a:xfrm>
            <a:off x="5366615" y="5707282"/>
            <a:ext cx="2469444" cy="830997"/>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595959"/>
                </a:solidFill>
                <a:effectLst/>
                <a:uLnTx/>
                <a:uFillTx/>
                <a:latin typeface="Arial" panose="020B0604020202020204" pitchFamily="34" charset="0"/>
                <a:ea typeface="Times New Roman" panose="02020603050405020304" pitchFamily="18" charset="0"/>
                <a:cs typeface="Arial" panose="020B0604020202020204" pitchFamily="34" charset="0"/>
              </a:rPr>
              <a:t>This content can be saved for personal use (non-commercial use only) with credit given to the resource authors.</a:t>
            </a:r>
            <a:endPar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pic>
        <p:nvPicPr>
          <p:cNvPr id="6" name="Graphic 5" descr="Download from cloud outline">
            <a:extLst>
              <a:ext uri="{FF2B5EF4-FFF2-40B4-BE49-F238E27FC236}">
                <a16:creationId xmlns:a16="http://schemas.microsoft.com/office/drawing/2014/main" id="{2D69C189-75F0-6840-CF40-7D57A5931DA0}"/>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4479126" y="5625435"/>
            <a:ext cx="787862" cy="787862"/>
          </a:xfrm>
          <a:prstGeom prst="rect">
            <a:avLst/>
          </a:prstGeom>
        </p:spPr>
      </p:pic>
    </p:spTree>
    <p:extLst>
      <p:ext uri="{BB962C8B-B14F-4D97-AF65-F5344CB8AC3E}">
        <p14:creationId xmlns:p14="http://schemas.microsoft.com/office/powerpoint/2010/main" val="260077012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D8A5B30D-6EBE-AAA4-358F-AC940433A275}"/>
              </a:ext>
            </a:extLst>
          </p:cNvPr>
          <p:cNvSpPr>
            <a:spLocks noGrp="1"/>
          </p:cNvSpPr>
          <p:nvPr>
            <p:ph type="title"/>
          </p:nvPr>
        </p:nvSpPr>
        <p:spPr/>
        <p:txBody>
          <a:bodyPr/>
          <a:lstStyle/>
          <a:p>
            <a:r>
              <a:rPr lang="en-US" dirty="0"/>
              <a:t>Disclaimer</a:t>
            </a:r>
          </a:p>
        </p:txBody>
      </p:sp>
      <p:sp>
        <p:nvSpPr>
          <p:cNvPr id="10" name="Content Placeholder 4">
            <a:extLst>
              <a:ext uri="{FF2B5EF4-FFF2-40B4-BE49-F238E27FC236}">
                <a16:creationId xmlns:a16="http://schemas.microsoft.com/office/drawing/2014/main" id="{ED686F8A-DE79-29E4-3A92-6740BE7B4ED7}"/>
              </a:ext>
            </a:extLst>
          </p:cNvPr>
          <p:cNvSpPr txBox="1">
            <a:spLocks/>
          </p:cNvSpPr>
          <p:nvPr/>
        </p:nvSpPr>
        <p:spPr>
          <a:xfrm>
            <a:off x="838200" y="1825625"/>
            <a:ext cx="10515600" cy="2846583"/>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rPr>
              <a:t>The views and opinions expressed in this educational activity are those of the faculty and do not necessarily represent the views of Total CME, LLC, the CME providers, or the companies providing educational grants. This presentation is not intended to define an exclusive course of patient management; the participant should use their clinical judgment, knowledge, experience, and diagnostic skills in applying or adopting for professional use any of the information provided herein. Any procedures, medications, or other courses of diagnosis or treatment discussed or suggested in this activity should not be used by clinicians without evaluation of their patient's conditions and possible contraindications or dangers in use, review of any applicable manufacturer’s product information, and comparison with recommendations of other authorities. Links to other sites may be provided as additional sources of information. </a:t>
            </a:r>
          </a:p>
        </p:txBody>
      </p:sp>
    </p:spTree>
    <p:extLst>
      <p:ext uri="{BB962C8B-B14F-4D97-AF65-F5344CB8AC3E}">
        <p14:creationId xmlns:p14="http://schemas.microsoft.com/office/powerpoint/2010/main" val="330651455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B6C278F1-CD73-4A3D-2D6E-C939C2C89EFC}"/>
              </a:ext>
            </a:extLst>
          </p:cNvPr>
          <p:cNvSpPr>
            <a:spLocks noGrp="1"/>
          </p:cNvSpPr>
          <p:nvPr>
            <p:ph type="ftr" sz="quarter" idx="3"/>
          </p:nvPr>
        </p:nvSpPr>
        <p:spPr/>
        <p:txBody>
          <a:bodyPr/>
          <a:lstStyle/>
          <a:p>
            <a:r>
              <a:rPr lang="en-US" dirty="0"/>
              <a:t>4F-PCC, 4-factor prothrombin complex concentrate; </a:t>
            </a:r>
            <a:r>
              <a:rPr lang="en-US" dirty="0" err="1"/>
              <a:t>FXa</a:t>
            </a:r>
            <a:r>
              <a:rPr lang="en-US" dirty="0"/>
              <a:t>, factor </a:t>
            </a:r>
            <a:r>
              <a:rPr lang="en-US" dirty="0" err="1"/>
              <a:t>Xa</a:t>
            </a:r>
            <a:r>
              <a:rPr lang="en-US" dirty="0"/>
              <a:t>; </a:t>
            </a:r>
            <a:r>
              <a:rPr lang="en-US" dirty="0" err="1"/>
              <a:t>FXai</a:t>
            </a:r>
            <a:r>
              <a:rPr lang="en-US" dirty="0"/>
              <a:t>, factor </a:t>
            </a:r>
            <a:r>
              <a:rPr lang="en-US" dirty="0" err="1"/>
              <a:t>Xa</a:t>
            </a:r>
            <a:r>
              <a:rPr lang="en-US" dirty="0"/>
              <a:t> inhibitor.
1. Tomaselli GF, et al. </a:t>
            </a:r>
            <a:r>
              <a:rPr lang="en-US" i="1" dirty="0"/>
              <a:t>J Am Coll </a:t>
            </a:r>
            <a:r>
              <a:rPr lang="en-US" i="1" dirty="0" err="1"/>
              <a:t>Cardiol</a:t>
            </a:r>
            <a:r>
              <a:rPr lang="en-US" i="1" dirty="0"/>
              <a:t>. </a:t>
            </a:r>
            <a:r>
              <a:rPr lang="en-US" dirty="0"/>
              <a:t>2020;76(5):594-622; 2. Milling TJ Jr, Frontera J. </a:t>
            </a:r>
            <a:r>
              <a:rPr lang="en-US" i="1" dirty="0"/>
              <a:t>Am J </a:t>
            </a:r>
            <a:r>
              <a:rPr lang="en-US" i="1" dirty="0" err="1"/>
              <a:t>Manag</a:t>
            </a:r>
            <a:r>
              <a:rPr lang="en-US" i="1" dirty="0"/>
              <a:t> Care. </a:t>
            </a:r>
            <a:r>
              <a:rPr lang="en-US" dirty="0"/>
              <a:t>2017;23(4 suppl): S67-S80; 3. Barra ME, et al. </a:t>
            </a:r>
            <a:r>
              <a:rPr lang="en-US" i="1" dirty="0"/>
              <a:t>J </a:t>
            </a:r>
            <a:r>
              <a:rPr lang="en-US" i="1" dirty="0" err="1"/>
              <a:t>Thromb</a:t>
            </a:r>
            <a:r>
              <a:rPr lang="en-US" i="1" dirty="0"/>
              <a:t> </a:t>
            </a:r>
            <a:r>
              <a:rPr lang="en-US" i="1" dirty="0" err="1"/>
              <a:t>Haemost</a:t>
            </a:r>
            <a:r>
              <a:rPr lang="en-US" i="1" dirty="0"/>
              <a:t>. </a:t>
            </a:r>
            <a:r>
              <a:rPr lang="en-US" dirty="0"/>
              <a:t>2020;18(7):1637-47; 4. </a:t>
            </a:r>
            <a:r>
              <a:rPr lang="en-US" dirty="0" err="1"/>
              <a:t>Parsels</a:t>
            </a:r>
            <a:r>
              <a:rPr lang="en-US" dirty="0"/>
              <a:t> KA, et al. </a:t>
            </a:r>
            <a:r>
              <a:rPr lang="en-US" i="1" dirty="0"/>
              <a:t>Am J </a:t>
            </a:r>
            <a:r>
              <a:rPr lang="en-US" i="1" dirty="0" err="1"/>
              <a:t>Emerg</a:t>
            </a:r>
            <a:r>
              <a:rPr lang="en-US" i="1" dirty="0"/>
              <a:t> Med. </a:t>
            </a:r>
            <a:r>
              <a:rPr lang="en-US" dirty="0"/>
              <a:t>2022;55:16-9; 5. Vestal ML, et al. </a:t>
            </a:r>
            <a:r>
              <a:rPr lang="en-US" i="1" dirty="0"/>
              <a:t>J </a:t>
            </a:r>
            <a:r>
              <a:rPr lang="en-US" i="1" dirty="0" err="1"/>
              <a:t>Thromb</a:t>
            </a:r>
            <a:r>
              <a:rPr lang="en-US" i="1" dirty="0"/>
              <a:t> Thrombolysis</a:t>
            </a:r>
            <a:r>
              <a:rPr lang="en-US" dirty="0"/>
              <a:t>. 2022;53(1):167-175; 6. Sutton SS, et al. </a:t>
            </a:r>
            <a:r>
              <a:rPr lang="en-US" i="1" dirty="0"/>
              <a:t>J </a:t>
            </a:r>
            <a:r>
              <a:rPr lang="en-US" i="1" dirty="0" err="1"/>
              <a:t>Thromb</a:t>
            </a:r>
            <a:r>
              <a:rPr lang="en-US" i="1" dirty="0"/>
              <a:t> Thrombolysis. </a:t>
            </a:r>
            <a:r>
              <a:rPr lang="en-US" dirty="0"/>
              <a:t>2023;56(1):137-46. </a:t>
            </a:r>
          </a:p>
        </p:txBody>
      </p:sp>
      <p:sp>
        <p:nvSpPr>
          <p:cNvPr id="7" name="Title 1">
            <a:extLst>
              <a:ext uri="{FF2B5EF4-FFF2-40B4-BE49-F238E27FC236}">
                <a16:creationId xmlns:a16="http://schemas.microsoft.com/office/drawing/2014/main" id="{1C3BAA32-B7E0-A19A-4D93-1A275354CFE1}"/>
              </a:ext>
            </a:extLst>
          </p:cNvPr>
          <p:cNvSpPr>
            <a:spLocks noGrp="1"/>
          </p:cNvSpPr>
          <p:nvPr>
            <p:ph type="title"/>
          </p:nvPr>
        </p:nvSpPr>
        <p:spPr/>
        <p:txBody>
          <a:bodyPr>
            <a:noAutofit/>
          </a:bodyPr>
          <a:lstStyle/>
          <a:p>
            <a:r>
              <a:rPr lang="en-US" dirty="0"/>
              <a:t>Background</a:t>
            </a:r>
          </a:p>
        </p:txBody>
      </p:sp>
      <p:sp>
        <p:nvSpPr>
          <p:cNvPr id="2" name="Content Placeholder 1">
            <a:extLst>
              <a:ext uri="{FF2B5EF4-FFF2-40B4-BE49-F238E27FC236}">
                <a16:creationId xmlns:a16="http://schemas.microsoft.com/office/drawing/2014/main" id="{F7202985-4A60-D2C8-BFA3-F3638840721B}"/>
              </a:ext>
            </a:extLst>
          </p:cNvPr>
          <p:cNvSpPr>
            <a:spLocks noGrp="1"/>
          </p:cNvSpPr>
          <p:nvPr>
            <p:ph idx="1"/>
          </p:nvPr>
        </p:nvSpPr>
        <p:spPr>
          <a:xfrm>
            <a:off x="609600" y="1282834"/>
            <a:ext cx="11204448" cy="4722477"/>
          </a:xfrm>
        </p:spPr>
        <p:txBody>
          <a:bodyPr>
            <a:normAutofit/>
          </a:bodyPr>
          <a:lstStyle/>
          <a:p>
            <a:r>
              <a:rPr lang="en-US" sz="2800" dirty="0"/>
              <a:t>Oral </a:t>
            </a:r>
            <a:r>
              <a:rPr lang="en-US" sz="2800" dirty="0" err="1"/>
              <a:t>FXa</a:t>
            </a:r>
            <a:r>
              <a:rPr lang="en-US" sz="2800" dirty="0"/>
              <a:t> inhibitors (</a:t>
            </a:r>
            <a:r>
              <a:rPr lang="en-US" sz="2800" dirty="0" err="1"/>
              <a:t>FXai</a:t>
            </a:r>
            <a:r>
              <a:rPr lang="en-US" sz="2800" dirty="0"/>
              <a:t>), such as apixaban and rivaroxaban, reduce the risk of ischemic events, but also increase patients’ risk of major bleeding</a:t>
            </a:r>
            <a:r>
              <a:rPr lang="en-US" sz="2800" baseline="30000" dirty="0"/>
              <a:t>1</a:t>
            </a:r>
            <a:r>
              <a:rPr lang="en-US" sz="2800" dirty="0"/>
              <a:t> </a:t>
            </a:r>
          </a:p>
          <a:p>
            <a:r>
              <a:rPr lang="en-US" sz="2800" dirty="0"/>
              <a:t>Prior to approval of </a:t>
            </a:r>
            <a:r>
              <a:rPr lang="en-US" sz="2800" dirty="0" err="1"/>
              <a:t>andexanet</a:t>
            </a:r>
            <a:r>
              <a:rPr lang="en-US" sz="2800" dirty="0"/>
              <a:t> alfa, options for treating such bleeds were limited</a:t>
            </a:r>
          </a:p>
          <a:p>
            <a:pPr lvl="1"/>
            <a:r>
              <a:rPr lang="en-US" sz="2400" dirty="0"/>
              <a:t>4F-PCCs have been used off-label to manage </a:t>
            </a:r>
            <a:r>
              <a:rPr lang="en-US" sz="2400" dirty="0" err="1"/>
              <a:t>FXai</a:t>
            </a:r>
            <a:r>
              <a:rPr lang="en-US" sz="2400" dirty="0"/>
              <a:t>-related major bleeding, despite limited clinical trial evidence and a lack of regulatory approval</a:t>
            </a:r>
            <a:r>
              <a:rPr lang="en-US" sz="2400" baseline="30000" dirty="0"/>
              <a:t>2</a:t>
            </a:r>
          </a:p>
          <a:p>
            <a:r>
              <a:rPr lang="en-US" sz="2800" dirty="0"/>
              <a:t>Data comparing </a:t>
            </a:r>
            <a:r>
              <a:rPr lang="en-US" sz="2800" dirty="0" err="1"/>
              <a:t>andexanet</a:t>
            </a:r>
            <a:r>
              <a:rPr lang="en-US" sz="2800" dirty="0"/>
              <a:t> alfa to 4F-PCC in routine clinical practice to this point have been primarily based on small, single-center or single–health system studies</a:t>
            </a:r>
            <a:r>
              <a:rPr lang="en-US" sz="2800" baseline="30000" dirty="0"/>
              <a:t>3-6</a:t>
            </a:r>
          </a:p>
          <a:p>
            <a:endParaRPr lang="en-US" sz="2800" dirty="0"/>
          </a:p>
          <a:p>
            <a:endParaRPr lang="en-US" sz="2800" dirty="0"/>
          </a:p>
          <a:p>
            <a:endParaRPr lang="en-US" sz="2800" dirty="0"/>
          </a:p>
        </p:txBody>
      </p:sp>
    </p:spTree>
    <p:extLst>
      <p:ext uri="{BB962C8B-B14F-4D97-AF65-F5344CB8AC3E}">
        <p14:creationId xmlns:p14="http://schemas.microsoft.com/office/powerpoint/2010/main" val="415469677"/>
      </p:ext>
    </p:extLst>
  </p:cSld>
  <p:clrMapOvr>
    <a:masterClrMapping/>
  </p:clrMapOvr>
  <mc:AlternateContent xmlns:mc="http://schemas.openxmlformats.org/markup-compatibility/2006" xmlns:p14="http://schemas.microsoft.com/office/powerpoint/2010/main">
    <mc:Choice Requires="p14">
      <p:transition p14:dur="0" advTm="0"/>
    </mc:Choice>
    <mc:Fallback xmlns="">
      <p:transition advTm="0"/>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 name="Rectangle: Rounded Corners 43">
            <a:extLst>
              <a:ext uri="{FF2B5EF4-FFF2-40B4-BE49-F238E27FC236}">
                <a16:creationId xmlns:a16="http://schemas.microsoft.com/office/drawing/2014/main" id="{43051C71-5514-844B-043F-D876B6CF173B}"/>
              </a:ext>
            </a:extLst>
          </p:cNvPr>
          <p:cNvSpPr/>
          <p:nvPr/>
        </p:nvSpPr>
        <p:spPr>
          <a:xfrm>
            <a:off x="6379392" y="3452556"/>
            <a:ext cx="2931304" cy="1250732"/>
          </a:xfrm>
          <a:prstGeom prst="roundRect">
            <a:avLst/>
          </a:prstGeom>
          <a:solidFill>
            <a:schemeClr val="accent1">
              <a:lumMod val="75000"/>
            </a:schemeClr>
          </a:solidFill>
          <a:ln>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733" b="1" dirty="0">
                <a:effectLst>
                  <a:outerShdw blurRad="38100" dist="38100" dir="2700000" algn="tl">
                    <a:srgbClr val="000000">
                      <a:alpha val="43137"/>
                    </a:srgbClr>
                  </a:outerShdw>
                </a:effectLst>
              </a:rPr>
              <a:t>GI Bleeds</a:t>
            </a:r>
          </a:p>
        </p:txBody>
      </p:sp>
      <p:sp>
        <p:nvSpPr>
          <p:cNvPr id="45" name="Oval 44">
            <a:extLst>
              <a:ext uri="{FF2B5EF4-FFF2-40B4-BE49-F238E27FC236}">
                <a16:creationId xmlns:a16="http://schemas.microsoft.com/office/drawing/2014/main" id="{74699C3F-393B-19B7-606A-91063564B0AA}"/>
              </a:ext>
            </a:extLst>
          </p:cNvPr>
          <p:cNvSpPr/>
          <p:nvPr/>
        </p:nvSpPr>
        <p:spPr>
          <a:xfrm>
            <a:off x="8826670" y="3172973"/>
            <a:ext cx="1656892" cy="1656892"/>
          </a:xfrm>
          <a:prstGeom prst="ellipse">
            <a:avLst/>
          </a:prstGeom>
          <a:solidFill>
            <a:schemeClr val="bg1"/>
          </a:solidFill>
          <a:ln w="38100">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t>c</a:t>
            </a:r>
          </a:p>
        </p:txBody>
      </p:sp>
      <p:sp>
        <p:nvSpPr>
          <p:cNvPr id="46" name="Rectangle: Rounded Corners 45">
            <a:extLst>
              <a:ext uri="{FF2B5EF4-FFF2-40B4-BE49-F238E27FC236}">
                <a16:creationId xmlns:a16="http://schemas.microsoft.com/office/drawing/2014/main" id="{5A723377-D3C2-0644-EC47-27D3A5D698DE}"/>
              </a:ext>
            </a:extLst>
          </p:cNvPr>
          <p:cNvSpPr/>
          <p:nvPr/>
        </p:nvSpPr>
        <p:spPr>
          <a:xfrm>
            <a:off x="2881308" y="3429000"/>
            <a:ext cx="2732691" cy="1250732"/>
          </a:xfrm>
          <a:prstGeom prst="roundRect">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733" b="1" dirty="0">
                <a:effectLst>
                  <a:outerShdw blurRad="38100" dist="38100" dir="2700000" algn="tl">
                    <a:srgbClr val="000000">
                      <a:alpha val="43137"/>
                    </a:srgbClr>
                  </a:outerShdw>
                </a:effectLst>
              </a:rPr>
              <a:t>ICH</a:t>
            </a:r>
          </a:p>
        </p:txBody>
      </p:sp>
      <p:sp>
        <p:nvSpPr>
          <p:cNvPr id="47" name="Oval 46">
            <a:extLst>
              <a:ext uri="{FF2B5EF4-FFF2-40B4-BE49-F238E27FC236}">
                <a16:creationId xmlns:a16="http://schemas.microsoft.com/office/drawing/2014/main" id="{E9E219A5-26D2-BD44-0E01-FF45AE48F8A7}"/>
              </a:ext>
            </a:extLst>
          </p:cNvPr>
          <p:cNvSpPr/>
          <p:nvPr/>
        </p:nvSpPr>
        <p:spPr>
          <a:xfrm>
            <a:off x="1700321" y="3165182"/>
            <a:ext cx="1656892" cy="1656892"/>
          </a:xfrm>
          <a:prstGeom prst="ellipse">
            <a:avLst/>
          </a:prstGeom>
          <a:solidFill>
            <a:schemeClr val="bg1"/>
          </a:solid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t>c</a:t>
            </a:r>
          </a:p>
        </p:txBody>
      </p:sp>
      <p:sp>
        <p:nvSpPr>
          <p:cNvPr id="3" name="Footer Placeholder 2">
            <a:extLst>
              <a:ext uri="{FF2B5EF4-FFF2-40B4-BE49-F238E27FC236}">
                <a16:creationId xmlns:a16="http://schemas.microsoft.com/office/drawing/2014/main" id="{AF343D38-8203-2BA8-176A-3C793F7C697B}"/>
              </a:ext>
            </a:extLst>
          </p:cNvPr>
          <p:cNvSpPr>
            <a:spLocks noGrp="1"/>
          </p:cNvSpPr>
          <p:nvPr>
            <p:ph type="ftr" sz="quarter" idx="3"/>
          </p:nvPr>
        </p:nvSpPr>
        <p:spPr/>
        <p:txBody>
          <a:bodyPr/>
          <a:lstStyle/>
          <a:p>
            <a:r>
              <a:rPr lang="en-US" dirty="0"/>
              <a:t>GI, gastrointestinal; ICH, intracranial hemorrhage; 4F-PCC, 4-factor prothrombin complex concentrate.  </a:t>
            </a:r>
          </a:p>
        </p:txBody>
      </p:sp>
      <p:sp>
        <p:nvSpPr>
          <p:cNvPr id="48" name="Title 1">
            <a:extLst>
              <a:ext uri="{FF2B5EF4-FFF2-40B4-BE49-F238E27FC236}">
                <a16:creationId xmlns:a16="http://schemas.microsoft.com/office/drawing/2014/main" id="{39593CBC-3533-E5F1-81F6-E32198D7925C}"/>
              </a:ext>
            </a:extLst>
          </p:cNvPr>
          <p:cNvSpPr>
            <a:spLocks noGrp="1"/>
          </p:cNvSpPr>
          <p:nvPr>
            <p:ph type="title"/>
          </p:nvPr>
        </p:nvSpPr>
        <p:spPr/>
        <p:txBody>
          <a:bodyPr>
            <a:noAutofit/>
          </a:bodyPr>
          <a:lstStyle/>
          <a:p>
            <a:r>
              <a:rPr lang="en-US" dirty="0"/>
              <a:t>Objective</a:t>
            </a:r>
          </a:p>
        </p:txBody>
      </p:sp>
      <p:sp>
        <p:nvSpPr>
          <p:cNvPr id="2" name="Content Placeholder 1">
            <a:extLst>
              <a:ext uri="{FF2B5EF4-FFF2-40B4-BE49-F238E27FC236}">
                <a16:creationId xmlns:a16="http://schemas.microsoft.com/office/drawing/2014/main" id="{0442188C-95E1-7D37-9017-C4C73943ACFE}"/>
              </a:ext>
            </a:extLst>
          </p:cNvPr>
          <p:cNvSpPr>
            <a:spLocks noGrp="1"/>
          </p:cNvSpPr>
          <p:nvPr>
            <p:ph idx="1"/>
          </p:nvPr>
        </p:nvSpPr>
        <p:spPr>
          <a:xfrm>
            <a:off x="397763" y="1477906"/>
            <a:ext cx="11167872" cy="4722477"/>
          </a:xfrm>
        </p:spPr>
        <p:txBody>
          <a:bodyPr>
            <a:normAutofit/>
          </a:bodyPr>
          <a:lstStyle/>
          <a:p>
            <a:pPr marL="0" indent="0" algn="ctr">
              <a:buNone/>
            </a:pPr>
            <a:r>
              <a:rPr lang="en-US" sz="2800" b="1" dirty="0"/>
              <a:t>To compare the overall in-hospital mortality with </a:t>
            </a:r>
            <a:r>
              <a:rPr lang="en-US" sz="2800" b="1" dirty="0" err="1"/>
              <a:t>andexanet</a:t>
            </a:r>
            <a:r>
              <a:rPr lang="en-US" sz="2800" b="1" dirty="0"/>
              <a:t> alfa versus 4F-PCC treatment for rivaroxaban- or apixaban-associated major bleeding, as well as in the following locations:</a:t>
            </a:r>
          </a:p>
          <a:p>
            <a:pPr marL="0" indent="0" algn="ctr">
              <a:buNone/>
            </a:pPr>
            <a:endParaRPr lang="en-US" sz="2800" b="1" dirty="0"/>
          </a:p>
          <a:p>
            <a:pPr marL="0" indent="0" algn="ctr">
              <a:buNone/>
            </a:pPr>
            <a:endParaRPr lang="en-US" sz="2800" b="1" dirty="0"/>
          </a:p>
          <a:p>
            <a:pPr marL="0" indent="0" algn="ctr">
              <a:buNone/>
            </a:pPr>
            <a:endParaRPr lang="en-US" sz="2800" b="1" dirty="0"/>
          </a:p>
        </p:txBody>
      </p:sp>
      <p:grpSp>
        <p:nvGrpSpPr>
          <p:cNvPr id="51" name="Group 50">
            <a:extLst>
              <a:ext uri="{FF2B5EF4-FFF2-40B4-BE49-F238E27FC236}">
                <a16:creationId xmlns:a16="http://schemas.microsoft.com/office/drawing/2014/main" id="{9489F0C8-21B6-00DB-5B54-DC088A0890DE}"/>
              </a:ext>
            </a:extLst>
          </p:cNvPr>
          <p:cNvGrpSpPr/>
          <p:nvPr/>
        </p:nvGrpSpPr>
        <p:grpSpPr>
          <a:xfrm>
            <a:off x="1939213" y="3534622"/>
            <a:ext cx="1227507" cy="1055837"/>
            <a:chOff x="1454410" y="2876025"/>
            <a:chExt cx="920630" cy="791878"/>
          </a:xfrm>
        </p:grpSpPr>
        <p:pic>
          <p:nvPicPr>
            <p:cNvPr id="52" name="Picture 51" descr="A blue brain with black background&#10;&#10;Description automatically generated with medium confidence">
              <a:extLst>
                <a:ext uri="{FF2B5EF4-FFF2-40B4-BE49-F238E27FC236}">
                  <a16:creationId xmlns:a16="http://schemas.microsoft.com/office/drawing/2014/main" id="{1A91088F-8611-8D9A-B066-BD7E539E9442}"/>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454410" y="2876025"/>
              <a:ext cx="920630" cy="791878"/>
            </a:xfrm>
            <a:prstGeom prst="rect">
              <a:avLst/>
            </a:prstGeom>
          </p:spPr>
        </p:pic>
        <p:grpSp>
          <p:nvGrpSpPr>
            <p:cNvPr id="53" name="Group 52">
              <a:extLst>
                <a:ext uri="{FF2B5EF4-FFF2-40B4-BE49-F238E27FC236}">
                  <a16:creationId xmlns:a16="http://schemas.microsoft.com/office/drawing/2014/main" id="{77C47904-D0DB-170C-9605-1458F5B321E5}"/>
                </a:ext>
              </a:extLst>
            </p:cNvPr>
            <p:cNvGrpSpPr/>
            <p:nvPr/>
          </p:nvGrpSpPr>
          <p:grpSpPr>
            <a:xfrm>
              <a:off x="1564844" y="2999001"/>
              <a:ext cx="249585" cy="249585"/>
              <a:chOff x="1775661" y="2738081"/>
              <a:chExt cx="249585" cy="249585"/>
            </a:xfrm>
          </p:grpSpPr>
          <p:sp>
            <p:nvSpPr>
              <p:cNvPr id="54" name="Oval 53">
                <a:extLst>
                  <a:ext uri="{FF2B5EF4-FFF2-40B4-BE49-F238E27FC236}">
                    <a16:creationId xmlns:a16="http://schemas.microsoft.com/office/drawing/2014/main" id="{FB234680-C0E4-2544-6E4A-1FF55665D233}"/>
                  </a:ext>
                </a:extLst>
              </p:cNvPr>
              <p:cNvSpPr/>
              <p:nvPr/>
            </p:nvSpPr>
            <p:spPr>
              <a:xfrm>
                <a:off x="1853309" y="2815729"/>
                <a:ext cx="94288" cy="94288"/>
              </a:xfrm>
              <a:prstGeom prst="ellips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55" name="Oval 54">
                <a:extLst>
                  <a:ext uri="{FF2B5EF4-FFF2-40B4-BE49-F238E27FC236}">
                    <a16:creationId xmlns:a16="http://schemas.microsoft.com/office/drawing/2014/main" id="{F558D29F-E30A-A914-00AC-2777A08C9DAE}"/>
                  </a:ext>
                </a:extLst>
              </p:cNvPr>
              <p:cNvSpPr/>
              <p:nvPr/>
            </p:nvSpPr>
            <p:spPr>
              <a:xfrm>
                <a:off x="1815791" y="2778211"/>
                <a:ext cx="169324" cy="169324"/>
              </a:xfrm>
              <a:prstGeom prst="ellipse">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56" name="Oval 55">
                <a:extLst>
                  <a:ext uri="{FF2B5EF4-FFF2-40B4-BE49-F238E27FC236}">
                    <a16:creationId xmlns:a16="http://schemas.microsoft.com/office/drawing/2014/main" id="{84EF11DB-6466-ED20-33F7-DC8FD0AC5C83}"/>
                  </a:ext>
                </a:extLst>
              </p:cNvPr>
              <p:cNvSpPr/>
              <p:nvPr/>
            </p:nvSpPr>
            <p:spPr>
              <a:xfrm>
                <a:off x="1775661" y="2738081"/>
                <a:ext cx="249585" cy="249585"/>
              </a:xfrm>
              <a:prstGeom prst="ellipse">
                <a:avLst/>
              </a:prstGeom>
              <a:noFill/>
              <a:ln w="127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grpSp>
      <p:grpSp>
        <p:nvGrpSpPr>
          <p:cNvPr id="57" name="Group 56">
            <a:extLst>
              <a:ext uri="{FF2B5EF4-FFF2-40B4-BE49-F238E27FC236}">
                <a16:creationId xmlns:a16="http://schemas.microsoft.com/office/drawing/2014/main" id="{A8AA77AD-AC2E-7689-4A59-1C316ED8D923}"/>
              </a:ext>
            </a:extLst>
          </p:cNvPr>
          <p:cNvGrpSpPr/>
          <p:nvPr/>
        </p:nvGrpSpPr>
        <p:grpSpPr>
          <a:xfrm>
            <a:off x="8849909" y="3152809"/>
            <a:ext cx="1655680" cy="1655439"/>
            <a:chOff x="6637432" y="2589665"/>
            <a:chExt cx="1241760" cy="1241579"/>
          </a:xfrm>
        </p:grpSpPr>
        <p:pic>
          <p:nvPicPr>
            <p:cNvPr id="58" name="Picture 57" descr="A picture containing clipart, cartoon, art, silhouette&#10;&#10;Description automatically generated">
              <a:extLst>
                <a:ext uri="{FF2B5EF4-FFF2-40B4-BE49-F238E27FC236}">
                  <a16:creationId xmlns:a16="http://schemas.microsoft.com/office/drawing/2014/main" id="{BE659C65-6ACD-38B8-4441-F24DE56341ED}"/>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l="-33556" t="-3384" r="-34460"/>
            <a:stretch/>
          </p:blipFill>
          <p:spPr>
            <a:xfrm>
              <a:off x="6637432" y="2589665"/>
              <a:ext cx="1241760" cy="1241579"/>
            </a:xfrm>
            <a:prstGeom prst="ellipse">
              <a:avLst/>
            </a:prstGeom>
            <a:ln w="63500" cap="rnd">
              <a:no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a:contourClr>
                <a:srgbClr val="333333"/>
              </a:contourClr>
            </a:sp3d>
          </p:spPr>
        </p:pic>
        <p:grpSp>
          <p:nvGrpSpPr>
            <p:cNvPr id="59" name="Group 58">
              <a:extLst>
                <a:ext uri="{FF2B5EF4-FFF2-40B4-BE49-F238E27FC236}">
                  <a16:creationId xmlns:a16="http://schemas.microsoft.com/office/drawing/2014/main" id="{87FAAB69-DDA5-7E1E-A0EA-71BDB160F68C}"/>
                </a:ext>
              </a:extLst>
            </p:cNvPr>
            <p:cNvGrpSpPr/>
            <p:nvPr/>
          </p:nvGrpSpPr>
          <p:grpSpPr>
            <a:xfrm>
              <a:off x="7130323" y="3218406"/>
              <a:ext cx="209455" cy="209455"/>
              <a:chOff x="1035226" y="2499646"/>
              <a:chExt cx="307776" cy="307776"/>
            </a:xfrm>
          </p:grpSpPr>
          <p:sp>
            <p:nvSpPr>
              <p:cNvPr id="60" name="Oval 59">
                <a:extLst>
                  <a:ext uri="{FF2B5EF4-FFF2-40B4-BE49-F238E27FC236}">
                    <a16:creationId xmlns:a16="http://schemas.microsoft.com/office/drawing/2014/main" id="{F1B6AA85-C26D-A140-9840-E34151121FC7}"/>
                  </a:ext>
                </a:extLst>
              </p:cNvPr>
              <p:cNvSpPr/>
              <p:nvPr/>
            </p:nvSpPr>
            <p:spPr>
              <a:xfrm>
                <a:off x="1130979" y="2595399"/>
                <a:ext cx="116271" cy="116271"/>
              </a:xfrm>
              <a:prstGeom prst="ellips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1" name="Oval 60">
                <a:extLst>
                  <a:ext uri="{FF2B5EF4-FFF2-40B4-BE49-F238E27FC236}">
                    <a16:creationId xmlns:a16="http://schemas.microsoft.com/office/drawing/2014/main" id="{5C285272-68F4-D050-CF10-5FDFE0A2FA6D}"/>
                  </a:ext>
                </a:extLst>
              </p:cNvPr>
              <p:cNvSpPr/>
              <p:nvPr/>
            </p:nvSpPr>
            <p:spPr>
              <a:xfrm>
                <a:off x="1084713" y="2549133"/>
                <a:ext cx="208802" cy="208802"/>
              </a:xfrm>
              <a:prstGeom prst="ellipse">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2" name="Oval 61">
                <a:extLst>
                  <a:ext uri="{FF2B5EF4-FFF2-40B4-BE49-F238E27FC236}">
                    <a16:creationId xmlns:a16="http://schemas.microsoft.com/office/drawing/2014/main" id="{E594B34D-E30A-F133-E931-6EC016A4DE09}"/>
                  </a:ext>
                </a:extLst>
              </p:cNvPr>
              <p:cNvSpPr/>
              <p:nvPr/>
            </p:nvSpPr>
            <p:spPr>
              <a:xfrm>
                <a:off x="1035226" y="2499646"/>
                <a:ext cx="307776" cy="307776"/>
              </a:xfrm>
              <a:prstGeom prst="ellipse">
                <a:avLst/>
              </a:prstGeom>
              <a:noFill/>
              <a:ln w="127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grpSp>
    </p:spTree>
    <p:extLst>
      <p:ext uri="{BB962C8B-B14F-4D97-AF65-F5344CB8AC3E}">
        <p14:creationId xmlns:p14="http://schemas.microsoft.com/office/powerpoint/2010/main" val="624353378"/>
      </p:ext>
    </p:extLst>
  </p:cSld>
  <p:clrMapOvr>
    <a:masterClrMapping/>
  </p:clrMapOvr>
  <mc:AlternateContent xmlns:mc="http://schemas.openxmlformats.org/markup-compatibility/2006" xmlns:p14="http://schemas.microsoft.com/office/powerpoint/2010/main">
    <mc:Choice Requires="p14">
      <p:transition p14:dur="0" advTm="0"/>
    </mc:Choice>
    <mc:Fallback xmlns="">
      <p:transition advTm="0"/>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ooter Placeholder 5">
            <a:extLst>
              <a:ext uri="{FF2B5EF4-FFF2-40B4-BE49-F238E27FC236}">
                <a16:creationId xmlns:a16="http://schemas.microsoft.com/office/drawing/2014/main" id="{B9F45A77-3B40-818B-9A0C-14330BDD0C69}"/>
              </a:ext>
            </a:extLst>
          </p:cNvPr>
          <p:cNvSpPr>
            <a:spLocks noGrp="1"/>
          </p:cNvSpPr>
          <p:nvPr>
            <p:ph type="ftr" sz="quarter" idx="3"/>
          </p:nvPr>
        </p:nvSpPr>
        <p:spPr/>
        <p:txBody>
          <a:bodyPr/>
          <a:lstStyle/>
          <a:p>
            <a:r>
              <a:rPr lang="en-US"/>
              <a:t>EHR, electronic health record.</a:t>
            </a:r>
          </a:p>
        </p:txBody>
      </p:sp>
      <p:sp>
        <p:nvSpPr>
          <p:cNvPr id="2" name="Title 1">
            <a:extLst>
              <a:ext uri="{FF2B5EF4-FFF2-40B4-BE49-F238E27FC236}">
                <a16:creationId xmlns:a16="http://schemas.microsoft.com/office/drawing/2014/main" id="{6BEFA22C-2DF8-5467-ED54-3420314CB6CE}"/>
              </a:ext>
            </a:extLst>
          </p:cNvPr>
          <p:cNvSpPr>
            <a:spLocks noGrp="1"/>
          </p:cNvSpPr>
          <p:nvPr>
            <p:ph type="title"/>
          </p:nvPr>
        </p:nvSpPr>
        <p:spPr/>
        <p:txBody>
          <a:bodyPr/>
          <a:lstStyle/>
          <a:p>
            <a:r>
              <a:rPr lang="en-US" dirty="0"/>
              <a:t>Study Design</a:t>
            </a:r>
          </a:p>
        </p:txBody>
      </p:sp>
      <p:sp>
        <p:nvSpPr>
          <p:cNvPr id="3" name="Content Placeholder 2">
            <a:extLst>
              <a:ext uri="{FF2B5EF4-FFF2-40B4-BE49-F238E27FC236}">
                <a16:creationId xmlns:a16="http://schemas.microsoft.com/office/drawing/2014/main" id="{97E97549-11E0-EBEC-9ED1-A2C059DF7894}"/>
              </a:ext>
            </a:extLst>
          </p:cNvPr>
          <p:cNvSpPr>
            <a:spLocks noGrp="1"/>
          </p:cNvSpPr>
          <p:nvPr>
            <p:ph idx="1"/>
          </p:nvPr>
        </p:nvSpPr>
        <p:spPr/>
        <p:txBody>
          <a:bodyPr/>
          <a:lstStyle/>
          <a:p>
            <a:pPr>
              <a:spcAft>
                <a:spcPts val="1200"/>
              </a:spcAft>
            </a:pPr>
            <a:r>
              <a:rPr lang="en-US" dirty="0"/>
              <a:t>A multicenter observational study was conducted in patients (N = 4,395) hospitalized with rivaroxaban- or apixaban-associated major bleeding who were treated with either </a:t>
            </a:r>
            <a:r>
              <a:rPr lang="en-US" dirty="0" err="1"/>
              <a:t>andexanet</a:t>
            </a:r>
            <a:r>
              <a:rPr lang="en-US" dirty="0"/>
              <a:t> alfa or 4F-PCC</a:t>
            </a:r>
          </a:p>
          <a:p>
            <a:pPr>
              <a:spcAft>
                <a:spcPts val="1200"/>
              </a:spcAft>
            </a:pPr>
            <a:r>
              <a:rPr lang="en-US" dirty="0"/>
              <a:t>The study captured data extracted from EHRs in 354 US institutions/ hospitals across 42 states</a:t>
            </a:r>
          </a:p>
          <a:p>
            <a:pPr>
              <a:spcAft>
                <a:spcPts val="1200"/>
              </a:spcAft>
            </a:pPr>
            <a:r>
              <a:rPr lang="en-US" b="1" dirty="0"/>
              <a:t>Primary outcome: </a:t>
            </a:r>
            <a:r>
              <a:rPr lang="en-US" dirty="0"/>
              <a:t>In-hospital mortality</a:t>
            </a:r>
          </a:p>
          <a:p>
            <a:pPr lvl="1">
              <a:spcAft>
                <a:spcPts val="1200"/>
              </a:spcAft>
            </a:pPr>
            <a:r>
              <a:rPr lang="en-GB" dirty="0"/>
              <a:t>Multivariable logistic regression was used to compare odds of in-hospital mortality with </a:t>
            </a:r>
            <a:r>
              <a:rPr lang="en-GB" dirty="0" err="1"/>
              <a:t>andexanet</a:t>
            </a:r>
            <a:r>
              <a:rPr lang="en-GB" dirty="0"/>
              <a:t> alfa versus 4F-PCC</a:t>
            </a:r>
            <a:endParaRPr lang="en-US" dirty="0"/>
          </a:p>
          <a:p>
            <a:pPr>
              <a:spcAft>
                <a:spcPts val="1200"/>
              </a:spcAft>
            </a:pPr>
            <a:endParaRPr lang="en-US" dirty="0"/>
          </a:p>
          <a:p>
            <a:pPr>
              <a:spcAft>
                <a:spcPts val="1200"/>
              </a:spcAft>
            </a:pPr>
            <a:endParaRPr lang="en-US" dirty="0"/>
          </a:p>
        </p:txBody>
      </p:sp>
    </p:spTree>
    <p:extLst>
      <p:ext uri="{BB962C8B-B14F-4D97-AF65-F5344CB8AC3E}">
        <p14:creationId xmlns:p14="http://schemas.microsoft.com/office/powerpoint/2010/main" val="289602190"/>
      </p:ext>
    </p:extLst>
  </p:cSld>
  <p:clrMapOvr>
    <a:masterClrMapping/>
  </p:clrMapOvr>
  <mc:AlternateContent xmlns:mc="http://schemas.openxmlformats.org/markup-compatibility/2006" xmlns:p14="http://schemas.microsoft.com/office/powerpoint/2010/main">
    <mc:Choice Requires="p14">
      <p:transition p14:dur="0" advTm="0"/>
    </mc:Choice>
    <mc:Fallback xmlns="">
      <p:transition advTm="0"/>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9AC8E43C-2B27-7975-FBB9-11EA40D44ABD}"/>
              </a:ext>
            </a:extLst>
          </p:cNvPr>
          <p:cNvSpPr>
            <a:spLocks noGrp="1"/>
          </p:cNvSpPr>
          <p:nvPr>
            <p:ph type="body" idx="1"/>
          </p:nvPr>
        </p:nvSpPr>
        <p:spPr>
          <a:xfrm>
            <a:off x="609600" y="1460500"/>
            <a:ext cx="5815014" cy="650875"/>
          </a:xfrm>
        </p:spPr>
        <p:txBody>
          <a:bodyPr>
            <a:noAutofit/>
          </a:bodyPr>
          <a:lstStyle/>
          <a:p>
            <a:r>
              <a:rPr lang="en-US" dirty="0"/>
              <a:t>Patient &amp; Treatment Characteristics</a:t>
            </a:r>
          </a:p>
        </p:txBody>
      </p:sp>
      <p:sp>
        <p:nvSpPr>
          <p:cNvPr id="6" name="Content Placeholder 5">
            <a:extLst>
              <a:ext uri="{FF2B5EF4-FFF2-40B4-BE49-F238E27FC236}">
                <a16:creationId xmlns:a16="http://schemas.microsoft.com/office/drawing/2014/main" id="{BD4C487F-418A-5970-CCFA-B9BFE7BED789}"/>
              </a:ext>
            </a:extLst>
          </p:cNvPr>
          <p:cNvSpPr>
            <a:spLocks noGrp="1"/>
          </p:cNvSpPr>
          <p:nvPr>
            <p:ph sz="half" idx="2"/>
          </p:nvPr>
        </p:nvSpPr>
        <p:spPr/>
        <p:txBody>
          <a:bodyPr/>
          <a:lstStyle/>
          <a:p>
            <a:r>
              <a:rPr lang="en-US" dirty="0"/>
              <a:t>Patient demographics and comorbidities</a:t>
            </a:r>
          </a:p>
          <a:p>
            <a:r>
              <a:rPr lang="en-US" dirty="0"/>
              <a:t>Type of oral </a:t>
            </a:r>
            <a:r>
              <a:rPr lang="en-US" dirty="0" err="1"/>
              <a:t>FXai</a:t>
            </a:r>
            <a:r>
              <a:rPr lang="en-US" dirty="0"/>
              <a:t> (apixaban or rivaroxaban)</a:t>
            </a:r>
          </a:p>
          <a:p>
            <a:r>
              <a:rPr lang="en-US" dirty="0"/>
              <a:t>Time from hospital arrival to reversal/replacement therapy                (door-to-administration time)</a:t>
            </a:r>
          </a:p>
          <a:p>
            <a:r>
              <a:rPr lang="en-US" dirty="0"/>
              <a:t>Time since last </a:t>
            </a:r>
            <a:r>
              <a:rPr lang="en-US" dirty="0" err="1"/>
              <a:t>FXai</a:t>
            </a:r>
            <a:r>
              <a:rPr lang="en-US" dirty="0"/>
              <a:t> dose to </a:t>
            </a:r>
            <a:br>
              <a:rPr lang="en-US" dirty="0"/>
            </a:br>
            <a:r>
              <a:rPr lang="en-US" dirty="0"/>
              <a:t>hospital admission</a:t>
            </a:r>
          </a:p>
        </p:txBody>
      </p:sp>
      <p:sp>
        <p:nvSpPr>
          <p:cNvPr id="7" name="Text Placeholder 6">
            <a:extLst>
              <a:ext uri="{FF2B5EF4-FFF2-40B4-BE49-F238E27FC236}">
                <a16:creationId xmlns:a16="http://schemas.microsoft.com/office/drawing/2014/main" id="{FE921A04-A541-7024-AC84-7C92A07F929C}"/>
              </a:ext>
            </a:extLst>
          </p:cNvPr>
          <p:cNvSpPr>
            <a:spLocks noGrp="1"/>
          </p:cNvSpPr>
          <p:nvPr>
            <p:ph type="body" sz="quarter" idx="3"/>
          </p:nvPr>
        </p:nvSpPr>
        <p:spPr>
          <a:xfrm>
            <a:off x="6588189" y="1460500"/>
            <a:ext cx="5183187" cy="650875"/>
          </a:xfrm>
        </p:spPr>
        <p:txBody>
          <a:bodyPr>
            <a:normAutofit/>
          </a:bodyPr>
          <a:lstStyle/>
          <a:p>
            <a:r>
              <a:rPr lang="en-US" dirty="0"/>
              <a:t>Bleed Characteristics</a:t>
            </a:r>
          </a:p>
        </p:txBody>
      </p:sp>
      <p:sp>
        <p:nvSpPr>
          <p:cNvPr id="8" name="Content Placeholder 7">
            <a:extLst>
              <a:ext uri="{FF2B5EF4-FFF2-40B4-BE49-F238E27FC236}">
                <a16:creationId xmlns:a16="http://schemas.microsoft.com/office/drawing/2014/main" id="{E1B232FD-C487-C367-8825-834480DED521}"/>
              </a:ext>
            </a:extLst>
          </p:cNvPr>
          <p:cNvSpPr>
            <a:spLocks noGrp="1"/>
          </p:cNvSpPr>
          <p:nvPr>
            <p:ph sz="quarter" idx="4"/>
          </p:nvPr>
        </p:nvSpPr>
        <p:spPr>
          <a:xfrm>
            <a:off x="6588189" y="2111375"/>
            <a:ext cx="5183187" cy="3957638"/>
          </a:xfrm>
        </p:spPr>
        <p:txBody>
          <a:bodyPr/>
          <a:lstStyle/>
          <a:p>
            <a:r>
              <a:rPr lang="en-US" dirty="0"/>
              <a:t>Location (ICH, GI, critical compartment, other)</a:t>
            </a:r>
          </a:p>
          <a:p>
            <a:r>
              <a:rPr lang="en-US" dirty="0"/>
              <a:t>Traumatic or spontaneous origin</a:t>
            </a:r>
          </a:p>
          <a:p>
            <a:r>
              <a:rPr lang="en-US" dirty="0"/>
              <a:t>ICH severity</a:t>
            </a:r>
          </a:p>
          <a:p>
            <a:r>
              <a:rPr lang="en-US" dirty="0"/>
              <a:t>GI bleed location</a:t>
            </a:r>
          </a:p>
          <a:p>
            <a:endParaRPr lang="en-US" dirty="0"/>
          </a:p>
        </p:txBody>
      </p:sp>
      <p:sp>
        <p:nvSpPr>
          <p:cNvPr id="3" name="Title 2">
            <a:extLst>
              <a:ext uri="{FF2B5EF4-FFF2-40B4-BE49-F238E27FC236}">
                <a16:creationId xmlns:a16="http://schemas.microsoft.com/office/drawing/2014/main" id="{E03C6461-855F-3A02-3839-1C2485F73B65}"/>
              </a:ext>
            </a:extLst>
          </p:cNvPr>
          <p:cNvSpPr>
            <a:spLocks noGrp="1"/>
          </p:cNvSpPr>
          <p:nvPr>
            <p:ph type="title"/>
          </p:nvPr>
        </p:nvSpPr>
        <p:spPr/>
        <p:txBody>
          <a:bodyPr/>
          <a:lstStyle/>
          <a:p>
            <a:r>
              <a:rPr lang="en-US" dirty="0"/>
              <a:t>Methods: Measures</a:t>
            </a:r>
          </a:p>
        </p:txBody>
      </p:sp>
    </p:spTree>
    <p:extLst>
      <p:ext uri="{BB962C8B-B14F-4D97-AF65-F5344CB8AC3E}">
        <p14:creationId xmlns:p14="http://schemas.microsoft.com/office/powerpoint/2010/main" val="268128904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B77B7EFB-D85E-5880-04E5-E0FC33E2A5BD}"/>
              </a:ext>
            </a:extLst>
          </p:cNvPr>
          <p:cNvSpPr/>
          <p:nvPr/>
        </p:nvSpPr>
        <p:spPr>
          <a:xfrm>
            <a:off x="6237712" y="1385082"/>
            <a:ext cx="4557477" cy="1474027"/>
          </a:xfrm>
          <a:prstGeom prst="roundRect">
            <a:avLst/>
          </a:prstGeom>
          <a:noFill/>
          <a:ln w="12700">
            <a:solidFill>
              <a:srgbClr val="012D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p>
        </p:txBody>
      </p:sp>
      <p:sp>
        <p:nvSpPr>
          <p:cNvPr id="3" name="Rectangle: Rounded Corners 2">
            <a:extLst>
              <a:ext uri="{FF2B5EF4-FFF2-40B4-BE49-F238E27FC236}">
                <a16:creationId xmlns:a16="http://schemas.microsoft.com/office/drawing/2014/main" id="{0E3BD0F7-161C-2AC2-28FF-ED20CAFA79BB}"/>
              </a:ext>
            </a:extLst>
          </p:cNvPr>
          <p:cNvSpPr/>
          <p:nvPr/>
        </p:nvSpPr>
        <p:spPr>
          <a:xfrm>
            <a:off x="1396810" y="1389969"/>
            <a:ext cx="4557477" cy="1474027"/>
          </a:xfrm>
          <a:prstGeom prst="roundRect">
            <a:avLst/>
          </a:prstGeom>
          <a:noFill/>
          <a:ln w="12700">
            <a:solidFill>
              <a:srgbClr val="012D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p>
        </p:txBody>
      </p:sp>
      <p:sp>
        <p:nvSpPr>
          <p:cNvPr id="4" name="Rectangle: Rounded Corners 3">
            <a:extLst>
              <a:ext uri="{FF2B5EF4-FFF2-40B4-BE49-F238E27FC236}">
                <a16:creationId xmlns:a16="http://schemas.microsoft.com/office/drawing/2014/main" id="{3C0ACFAC-AE5C-2F43-32EE-74FA4AD2C40E}"/>
              </a:ext>
            </a:extLst>
          </p:cNvPr>
          <p:cNvSpPr/>
          <p:nvPr/>
        </p:nvSpPr>
        <p:spPr>
          <a:xfrm>
            <a:off x="1396810" y="2940279"/>
            <a:ext cx="4557477" cy="1658112"/>
          </a:xfrm>
          <a:prstGeom prst="roundRect">
            <a:avLst/>
          </a:prstGeom>
          <a:noFill/>
          <a:ln w="12700">
            <a:solidFill>
              <a:srgbClr val="012D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p>
        </p:txBody>
      </p:sp>
      <p:sp>
        <p:nvSpPr>
          <p:cNvPr id="5" name="Rectangle: Rounded Corners 4">
            <a:extLst>
              <a:ext uri="{FF2B5EF4-FFF2-40B4-BE49-F238E27FC236}">
                <a16:creationId xmlns:a16="http://schemas.microsoft.com/office/drawing/2014/main" id="{85B24047-E832-B4EC-1698-C627FE5AF513}"/>
              </a:ext>
            </a:extLst>
          </p:cNvPr>
          <p:cNvSpPr/>
          <p:nvPr/>
        </p:nvSpPr>
        <p:spPr>
          <a:xfrm>
            <a:off x="6237712" y="2940279"/>
            <a:ext cx="4557477" cy="1658112"/>
          </a:xfrm>
          <a:prstGeom prst="roundRect">
            <a:avLst/>
          </a:prstGeom>
          <a:noFill/>
          <a:ln w="12700">
            <a:solidFill>
              <a:srgbClr val="012D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p>
        </p:txBody>
      </p:sp>
      <p:sp>
        <p:nvSpPr>
          <p:cNvPr id="7" name="TextBox 6">
            <a:extLst>
              <a:ext uri="{FF2B5EF4-FFF2-40B4-BE49-F238E27FC236}">
                <a16:creationId xmlns:a16="http://schemas.microsoft.com/office/drawing/2014/main" id="{6A448B63-00D6-D769-7158-207F9DF57CE3}"/>
              </a:ext>
            </a:extLst>
          </p:cNvPr>
          <p:cNvSpPr txBox="1"/>
          <p:nvPr/>
        </p:nvSpPr>
        <p:spPr>
          <a:xfrm>
            <a:off x="3345042" y="1670061"/>
            <a:ext cx="2415769" cy="892552"/>
          </a:xfrm>
          <a:prstGeom prst="rect">
            <a:avLst/>
          </a:prstGeom>
          <a:noFill/>
        </p:spPr>
        <p:txBody>
          <a:bodyPr wrap="square" rtlCol="0">
            <a:spAutoFit/>
          </a:bodyPr>
          <a:lstStyle/>
          <a:p>
            <a:pPr algn="ctr"/>
            <a:r>
              <a:rPr lang="en-US" sz="2800" b="1" dirty="0">
                <a:solidFill>
                  <a:srgbClr val="012D6B"/>
                </a:solidFill>
              </a:rPr>
              <a:t>354</a:t>
            </a:r>
          </a:p>
          <a:p>
            <a:pPr algn="ctr"/>
            <a:r>
              <a:rPr lang="en-US" sz="2400" b="1" dirty="0"/>
              <a:t>US institutions</a:t>
            </a:r>
          </a:p>
        </p:txBody>
      </p:sp>
      <p:sp>
        <p:nvSpPr>
          <p:cNvPr id="8" name="TextBox 7">
            <a:extLst>
              <a:ext uri="{FF2B5EF4-FFF2-40B4-BE49-F238E27FC236}">
                <a16:creationId xmlns:a16="http://schemas.microsoft.com/office/drawing/2014/main" id="{5C9A631E-AEB6-F922-5A1F-7871B797254C}"/>
              </a:ext>
            </a:extLst>
          </p:cNvPr>
          <p:cNvSpPr txBox="1"/>
          <p:nvPr/>
        </p:nvSpPr>
        <p:spPr>
          <a:xfrm>
            <a:off x="2781592" y="3152302"/>
            <a:ext cx="3243952" cy="1313180"/>
          </a:xfrm>
          <a:prstGeom prst="rect">
            <a:avLst/>
          </a:prstGeom>
          <a:noFill/>
        </p:spPr>
        <p:txBody>
          <a:bodyPr wrap="square" rtlCol="0">
            <a:spAutoFit/>
          </a:bodyPr>
          <a:lstStyle/>
          <a:p>
            <a:pPr algn="ctr">
              <a:spcAft>
                <a:spcPts val="400"/>
              </a:spcAft>
            </a:pPr>
            <a:r>
              <a:rPr lang="en-US" sz="2800" b="1" dirty="0">
                <a:solidFill>
                  <a:srgbClr val="012D6B"/>
                </a:solidFill>
              </a:rPr>
              <a:t>91.8%</a:t>
            </a:r>
          </a:p>
          <a:p>
            <a:pPr algn="ctr">
              <a:spcAft>
                <a:spcPts val="400"/>
              </a:spcAft>
            </a:pPr>
            <a:r>
              <a:rPr lang="en-US" sz="2400" b="1" dirty="0"/>
              <a:t>Comprehensive stroke center</a:t>
            </a:r>
          </a:p>
        </p:txBody>
      </p:sp>
      <p:sp>
        <p:nvSpPr>
          <p:cNvPr id="9" name="TextBox 8">
            <a:extLst>
              <a:ext uri="{FF2B5EF4-FFF2-40B4-BE49-F238E27FC236}">
                <a16:creationId xmlns:a16="http://schemas.microsoft.com/office/drawing/2014/main" id="{C647C154-1927-6188-E396-9A918AE3BEC4}"/>
              </a:ext>
            </a:extLst>
          </p:cNvPr>
          <p:cNvSpPr txBox="1"/>
          <p:nvPr/>
        </p:nvSpPr>
        <p:spPr>
          <a:xfrm>
            <a:off x="7663702" y="3152302"/>
            <a:ext cx="3197788" cy="1313180"/>
          </a:xfrm>
          <a:prstGeom prst="rect">
            <a:avLst/>
          </a:prstGeom>
          <a:noFill/>
        </p:spPr>
        <p:txBody>
          <a:bodyPr wrap="square" rtlCol="0">
            <a:spAutoFit/>
          </a:bodyPr>
          <a:lstStyle/>
          <a:p>
            <a:pPr algn="ctr">
              <a:spcAft>
                <a:spcPts val="400"/>
              </a:spcAft>
            </a:pPr>
            <a:r>
              <a:rPr lang="en-US" sz="2800" b="1" dirty="0">
                <a:solidFill>
                  <a:srgbClr val="012D6B"/>
                </a:solidFill>
              </a:rPr>
              <a:t>44.6%</a:t>
            </a:r>
          </a:p>
          <a:p>
            <a:pPr algn="ctr">
              <a:spcAft>
                <a:spcPts val="400"/>
              </a:spcAft>
            </a:pPr>
            <a:r>
              <a:rPr lang="en-US" sz="2400" b="1" dirty="0"/>
              <a:t>Level 1 trauma center</a:t>
            </a:r>
          </a:p>
        </p:txBody>
      </p:sp>
      <p:pic>
        <p:nvPicPr>
          <p:cNvPr id="11" name="Graphic 10" descr="Hospital outline">
            <a:extLst>
              <a:ext uri="{FF2B5EF4-FFF2-40B4-BE49-F238E27FC236}">
                <a16:creationId xmlns:a16="http://schemas.microsoft.com/office/drawing/2014/main" id="{718C2FAD-591F-931A-9D5A-B168D10A0634}"/>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628910" y="1389969"/>
            <a:ext cx="1579516" cy="1392669"/>
          </a:xfrm>
          <a:prstGeom prst="rect">
            <a:avLst/>
          </a:prstGeom>
        </p:spPr>
      </p:pic>
      <p:pic>
        <p:nvPicPr>
          <p:cNvPr id="13" name="Picture 12">
            <a:extLst>
              <a:ext uri="{FF2B5EF4-FFF2-40B4-BE49-F238E27FC236}">
                <a16:creationId xmlns:a16="http://schemas.microsoft.com/office/drawing/2014/main" id="{445B296A-DA3C-F0A4-DB28-AE184CFA883E}"/>
              </a:ext>
            </a:extLst>
          </p:cNvPr>
          <p:cNvPicPr>
            <a:picLocks noChangeAspect="1"/>
          </p:cNvPicPr>
          <p:nvPr/>
        </p:nvPicPr>
        <p:blipFill>
          <a:blip r:embed="rId5" cstate="screen">
            <a:clrChange>
              <a:clrFrom>
                <a:srgbClr val="FFFFFF"/>
              </a:clrFrom>
              <a:clrTo>
                <a:srgbClr val="FFFFFF">
                  <a:alpha val="0"/>
                </a:srgbClr>
              </a:clrTo>
            </a:clrChange>
            <a:duotone>
              <a:prstClr val="black"/>
              <a:srgbClr val="FF0000">
                <a:tint val="45000"/>
                <a:satMod val="400000"/>
              </a:srgbClr>
            </a:duotone>
            <a:extLst>
              <a:ext uri="{BEBA8EAE-BF5A-486C-A8C5-ECC9F3942E4B}">
                <a14:imgProps xmlns:a14="http://schemas.microsoft.com/office/drawing/2010/main">
                  <a14:imgLayer r:embed="rId6">
                    <a14:imgEffect>
                      <a14:saturation sat="200000"/>
                    </a14:imgEffect>
                  </a14:imgLayer>
                </a14:imgProps>
              </a:ext>
              <a:ext uri="{28A0092B-C50C-407E-A947-70E740481C1C}">
                <a14:useLocalDpi xmlns:a14="http://schemas.microsoft.com/office/drawing/2010/main"/>
              </a:ext>
            </a:extLst>
          </a:blip>
          <a:stretch>
            <a:fillRect/>
          </a:stretch>
        </p:blipFill>
        <p:spPr>
          <a:xfrm>
            <a:off x="6528997" y="1488277"/>
            <a:ext cx="1663760" cy="1154012"/>
          </a:xfrm>
          <a:prstGeom prst="rect">
            <a:avLst/>
          </a:prstGeom>
        </p:spPr>
      </p:pic>
      <p:pic>
        <p:nvPicPr>
          <p:cNvPr id="15" name="Picture 14">
            <a:extLst>
              <a:ext uri="{FF2B5EF4-FFF2-40B4-BE49-F238E27FC236}">
                <a16:creationId xmlns:a16="http://schemas.microsoft.com/office/drawing/2014/main" id="{386F3030-AFB3-B766-80FB-2D1582A2D8D5}"/>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1405127" y="3079649"/>
            <a:ext cx="1669723" cy="1411575"/>
          </a:xfrm>
          <a:prstGeom prst="rect">
            <a:avLst/>
          </a:prstGeom>
        </p:spPr>
      </p:pic>
      <p:sp>
        <p:nvSpPr>
          <p:cNvPr id="17" name="TextBox 16">
            <a:extLst>
              <a:ext uri="{FF2B5EF4-FFF2-40B4-BE49-F238E27FC236}">
                <a16:creationId xmlns:a16="http://schemas.microsoft.com/office/drawing/2014/main" id="{28B7786F-E9F2-47DC-8842-F59FF03F3191}"/>
              </a:ext>
            </a:extLst>
          </p:cNvPr>
          <p:cNvSpPr txBox="1"/>
          <p:nvPr/>
        </p:nvSpPr>
        <p:spPr>
          <a:xfrm>
            <a:off x="7774084" y="1453898"/>
            <a:ext cx="2977025" cy="1261884"/>
          </a:xfrm>
          <a:prstGeom prst="rect">
            <a:avLst/>
          </a:prstGeom>
          <a:noFill/>
        </p:spPr>
        <p:txBody>
          <a:bodyPr wrap="square" rtlCol="0">
            <a:spAutoFit/>
          </a:bodyPr>
          <a:lstStyle/>
          <a:p>
            <a:pPr algn="ctr"/>
            <a:r>
              <a:rPr lang="en-US" sz="2800" b="1" dirty="0">
                <a:solidFill>
                  <a:srgbClr val="012D6B"/>
                </a:solidFill>
              </a:rPr>
              <a:t>42</a:t>
            </a:r>
            <a:r>
              <a:rPr lang="en-US" sz="2400" b="1" dirty="0">
                <a:solidFill>
                  <a:srgbClr val="012D6B"/>
                </a:solidFill>
              </a:rPr>
              <a:t> </a:t>
            </a:r>
          </a:p>
          <a:p>
            <a:pPr algn="ctr"/>
            <a:r>
              <a:rPr lang="en-US" sz="2400" b="1" dirty="0"/>
              <a:t>states </a:t>
            </a:r>
          </a:p>
          <a:p>
            <a:pPr algn="ctr"/>
            <a:r>
              <a:rPr lang="en-US" sz="2400" b="1" dirty="0"/>
              <a:t>represented </a:t>
            </a:r>
          </a:p>
        </p:txBody>
      </p:sp>
      <p:pic>
        <p:nvPicPr>
          <p:cNvPr id="1030" name="Picture 6" descr="EMS (emergency medical service) logo | Free SVG">
            <a:extLst>
              <a:ext uri="{FF2B5EF4-FFF2-40B4-BE49-F238E27FC236}">
                <a16:creationId xmlns:a16="http://schemas.microsoft.com/office/drawing/2014/main" id="{F215A764-27C3-9CA4-BBC9-09DBA9056B88}"/>
              </a:ext>
            </a:extLst>
          </p:cNvPr>
          <p:cNvPicPr>
            <a:picLocks noChangeAspect="1" noChangeArrowheads="1"/>
          </p:cNvPicPr>
          <p:nvPr/>
        </p:nvPicPr>
        <p:blipFill>
          <a:blip r:embed="rId8" cstate="screen">
            <a:duotone>
              <a:schemeClr val="accent1">
                <a:shade val="45000"/>
                <a:satMod val="135000"/>
              </a:schemeClr>
              <a:prstClr val="white"/>
            </a:duotone>
            <a:extLst>
              <a:ext uri="{28A0092B-C50C-407E-A947-70E740481C1C}">
                <a14:useLocalDpi xmlns:a14="http://schemas.microsoft.com/office/drawing/2010/main"/>
              </a:ext>
            </a:extLst>
          </a:blip>
          <a:srcRect/>
          <a:stretch>
            <a:fillRect/>
          </a:stretch>
        </p:blipFill>
        <p:spPr bwMode="auto">
          <a:xfrm>
            <a:off x="6541191" y="3257330"/>
            <a:ext cx="1056211" cy="1056211"/>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Rounded Corners 5">
            <a:extLst>
              <a:ext uri="{FF2B5EF4-FFF2-40B4-BE49-F238E27FC236}">
                <a16:creationId xmlns:a16="http://schemas.microsoft.com/office/drawing/2014/main" id="{09C59E90-059F-05F4-93DE-036685496F71}"/>
              </a:ext>
            </a:extLst>
          </p:cNvPr>
          <p:cNvSpPr/>
          <p:nvPr/>
        </p:nvSpPr>
        <p:spPr>
          <a:xfrm>
            <a:off x="1396810" y="4681454"/>
            <a:ext cx="9398380" cy="1757536"/>
          </a:xfrm>
          <a:prstGeom prst="roundRect">
            <a:avLst/>
          </a:prstGeom>
          <a:noFill/>
          <a:ln w="12700">
            <a:solidFill>
              <a:srgbClr val="012D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p>
        </p:txBody>
      </p:sp>
      <p:sp>
        <p:nvSpPr>
          <p:cNvPr id="10" name="TextBox 9">
            <a:extLst>
              <a:ext uri="{FF2B5EF4-FFF2-40B4-BE49-F238E27FC236}">
                <a16:creationId xmlns:a16="http://schemas.microsoft.com/office/drawing/2014/main" id="{85DF12CE-300C-373A-DFA3-C4F8B69668A4}"/>
              </a:ext>
            </a:extLst>
          </p:cNvPr>
          <p:cNvSpPr txBox="1"/>
          <p:nvPr/>
        </p:nvSpPr>
        <p:spPr>
          <a:xfrm>
            <a:off x="3448377" y="4955204"/>
            <a:ext cx="2789335" cy="1267014"/>
          </a:xfrm>
          <a:prstGeom prst="rect">
            <a:avLst/>
          </a:prstGeom>
          <a:noFill/>
        </p:spPr>
        <p:txBody>
          <a:bodyPr wrap="square" rtlCol="0">
            <a:spAutoFit/>
          </a:bodyPr>
          <a:lstStyle/>
          <a:p>
            <a:pPr algn="ctr">
              <a:spcAft>
                <a:spcPts val="400"/>
              </a:spcAft>
            </a:pPr>
            <a:r>
              <a:rPr lang="en-US" sz="2800" b="1" dirty="0">
                <a:solidFill>
                  <a:srgbClr val="012D6B"/>
                </a:solidFill>
              </a:rPr>
              <a:t>64.7%</a:t>
            </a:r>
          </a:p>
          <a:p>
            <a:pPr algn="ctr">
              <a:lnSpc>
                <a:spcPts val="2667"/>
              </a:lnSpc>
            </a:pPr>
            <a:r>
              <a:rPr lang="en-US" sz="2400" b="1" dirty="0"/>
              <a:t>Andexanet alfa and 4F-PCC</a:t>
            </a:r>
          </a:p>
        </p:txBody>
      </p:sp>
      <p:sp>
        <p:nvSpPr>
          <p:cNvPr id="12" name="TextBox 11">
            <a:extLst>
              <a:ext uri="{FF2B5EF4-FFF2-40B4-BE49-F238E27FC236}">
                <a16:creationId xmlns:a16="http://schemas.microsoft.com/office/drawing/2014/main" id="{13C7722A-A68A-EDB6-A50B-58E8241ACA7C}"/>
              </a:ext>
            </a:extLst>
          </p:cNvPr>
          <p:cNvSpPr txBox="1"/>
          <p:nvPr/>
        </p:nvSpPr>
        <p:spPr>
          <a:xfrm>
            <a:off x="1102860" y="5614344"/>
            <a:ext cx="2789335" cy="707886"/>
          </a:xfrm>
          <a:prstGeom prst="rect">
            <a:avLst/>
          </a:prstGeom>
          <a:noFill/>
        </p:spPr>
        <p:txBody>
          <a:bodyPr wrap="square" rtlCol="0">
            <a:spAutoFit/>
          </a:bodyPr>
          <a:lstStyle/>
          <a:p>
            <a:pPr algn="ctr"/>
            <a:r>
              <a:rPr lang="en-US" sz="2000" b="1" dirty="0">
                <a:solidFill>
                  <a:srgbClr val="C00000"/>
                </a:solidFill>
              </a:rPr>
              <a:t>On hospital formulary</a:t>
            </a:r>
            <a:endParaRPr lang="en-US" b="1" dirty="0">
              <a:solidFill>
                <a:srgbClr val="C00000"/>
              </a:solidFill>
            </a:endParaRPr>
          </a:p>
        </p:txBody>
      </p:sp>
      <p:pic>
        <p:nvPicPr>
          <p:cNvPr id="18" name="Graphic 17" descr="Clipboard with solid fill">
            <a:extLst>
              <a:ext uri="{FF2B5EF4-FFF2-40B4-BE49-F238E27FC236}">
                <a16:creationId xmlns:a16="http://schemas.microsoft.com/office/drawing/2014/main" id="{1428F1B0-025C-394B-508F-09FB22521E72}"/>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1977594" y="4656054"/>
            <a:ext cx="1039868" cy="1039868"/>
          </a:xfrm>
          <a:prstGeom prst="rect">
            <a:avLst/>
          </a:prstGeom>
        </p:spPr>
      </p:pic>
      <p:sp>
        <p:nvSpPr>
          <p:cNvPr id="19" name="Cross 18">
            <a:extLst>
              <a:ext uri="{FF2B5EF4-FFF2-40B4-BE49-F238E27FC236}">
                <a16:creationId xmlns:a16="http://schemas.microsoft.com/office/drawing/2014/main" id="{0ADA5D37-2F77-EAFD-5512-EEEE60EF92B9}"/>
              </a:ext>
            </a:extLst>
          </p:cNvPr>
          <p:cNvSpPr/>
          <p:nvPr/>
        </p:nvSpPr>
        <p:spPr>
          <a:xfrm>
            <a:off x="2375608" y="5105191"/>
            <a:ext cx="243840" cy="243840"/>
          </a:xfrm>
          <a:prstGeom prst="plus">
            <a:avLst>
              <a:gd name="adj" fmla="val 43966"/>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p>
        </p:txBody>
      </p:sp>
      <p:sp>
        <p:nvSpPr>
          <p:cNvPr id="20" name="TextBox 19">
            <a:extLst>
              <a:ext uri="{FF2B5EF4-FFF2-40B4-BE49-F238E27FC236}">
                <a16:creationId xmlns:a16="http://schemas.microsoft.com/office/drawing/2014/main" id="{0639F488-DD62-8D0A-28B7-3C09797FA77C}"/>
              </a:ext>
            </a:extLst>
          </p:cNvPr>
          <p:cNvSpPr txBox="1"/>
          <p:nvPr/>
        </p:nvSpPr>
        <p:spPr>
          <a:xfrm>
            <a:off x="6341327" y="4955204"/>
            <a:ext cx="2461297" cy="1267014"/>
          </a:xfrm>
          <a:prstGeom prst="rect">
            <a:avLst/>
          </a:prstGeom>
          <a:noFill/>
        </p:spPr>
        <p:txBody>
          <a:bodyPr wrap="square" rtlCol="0">
            <a:spAutoFit/>
          </a:bodyPr>
          <a:lstStyle/>
          <a:p>
            <a:pPr algn="ctr">
              <a:spcAft>
                <a:spcPts val="400"/>
              </a:spcAft>
            </a:pPr>
            <a:r>
              <a:rPr lang="en-US" sz="2800" b="1" dirty="0">
                <a:solidFill>
                  <a:srgbClr val="012D6B"/>
                </a:solidFill>
              </a:rPr>
              <a:t>9.9%</a:t>
            </a:r>
          </a:p>
          <a:p>
            <a:pPr algn="ctr">
              <a:lnSpc>
                <a:spcPts val="2667"/>
              </a:lnSpc>
            </a:pPr>
            <a:r>
              <a:rPr lang="en-US" sz="2400" b="1" dirty="0"/>
              <a:t>Andexanet alfa </a:t>
            </a:r>
          </a:p>
          <a:p>
            <a:pPr algn="ctr">
              <a:lnSpc>
                <a:spcPts val="2667"/>
              </a:lnSpc>
            </a:pPr>
            <a:r>
              <a:rPr lang="en-US" sz="2400" b="1" dirty="0"/>
              <a:t>only</a:t>
            </a:r>
          </a:p>
        </p:txBody>
      </p:sp>
      <p:sp>
        <p:nvSpPr>
          <p:cNvPr id="21" name="TextBox 20">
            <a:extLst>
              <a:ext uri="{FF2B5EF4-FFF2-40B4-BE49-F238E27FC236}">
                <a16:creationId xmlns:a16="http://schemas.microsoft.com/office/drawing/2014/main" id="{7DB4E50F-2E24-1A4B-DB01-7FC8B7FC3D5D}"/>
              </a:ext>
            </a:extLst>
          </p:cNvPr>
          <p:cNvSpPr txBox="1"/>
          <p:nvPr/>
        </p:nvSpPr>
        <p:spPr>
          <a:xfrm>
            <a:off x="8403869" y="4955204"/>
            <a:ext cx="2789335" cy="1267014"/>
          </a:xfrm>
          <a:prstGeom prst="rect">
            <a:avLst/>
          </a:prstGeom>
          <a:noFill/>
        </p:spPr>
        <p:txBody>
          <a:bodyPr wrap="square" rtlCol="0">
            <a:spAutoFit/>
          </a:bodyPr>
          <a:lstStyle/>
          <a:p>
            <a:pPr algn="ctr">
              <a:spcAft>
                <a:spcPts val="400"/>
              </a:spcAft>
            </a:pPr>
            <a:r>
              <a:rPr lang="en-US" sz="2800" b="1" dirty="0">
                <a:solidFill>
                  <a:srgbClr val="012D6B"/>
                </a:solidFill>
              </a:rPr>
              <a:t>22.9%</a:t>
            </a:r>
          </a:p>
          <a:p>
            <a:pPr algn="ctr">
              <a:lnSpc>
                <a:spcPts val="2667"/>
              </a:lnSpc>
            </a:pPr>
            <a:r>
              <a:rPr lang="en-US" sz="2400" b="1" dirty="0"/>
              <a:t>4F-PCC </a:t>
            </a:r>
          </a:p>
          <a:p>
            <a:pPr algn="ctr">
              <a:lnSpc>
                <a:spcPts val="2667"/>
              </a:lnSpc>
            </a:pPr>
            <a:r>
              <a:rPr lang="en-US" sz="2400" b="1" dirty="0"/>
              <a:t>only</a:t>
            </a:r>
          </a:p>
        </p:txBody>
      </p:sp>
      <p:sp>
        <p:nvSpPr>
          <p:cNvPr id="14" name="Title 13">
            <a:extLst>
              <a:ext uri="{FF2B5EF4-FFF2-40B4-BE49-F238E27FC236}">
                <a16:creationId xmlns:a16="http://schemas.microsoft.com/office/drawing/2014/main" id="{4E769AB8-784A-0BD5-991B-BD49C4CD73EA}"/>
              </a:ext>
            </a:extLst>
          </p:cNvPr>
          <p:cNvSpPr>
            <a:spLocks noGrp="1"/>
          </p:cNvSpPr>
          <p:nvPr>
            <p:ph type="title"/>
          </p:nvPr>
        </p:nvSpPr>
        <p:spPr/>
        <p:txBody>
          <a:bodyPr>
            <a:normAutofit/>
          </a:bodyPr>
          <a:lstStyle/>
          <a:p>
            <a:r>
              <a:rPr lang="en-US" dirty="0"/>
              <a:t>Results: Hospital Characteristics</a:t>
            </a:r>
          </a:p>
        </p:txBody>
      </p:sp>
    </p:spTree>
    <p:extLst>
      <p:ext uri="{BB962C8B-B14F-4D97-AF65-F5344CB8AC3E}">
        <p14:creationId xmlns:p14="http://schemas.microsoft.com/office/powerpoint/2010/main" val="17645384"/>
      </p:ext>
    </p:extLst>
  </p:cSld>
  <p:clrMapOvr>
    <a:masterClrMapping/>
  </p:clrMapOvr>
  <mc:AlternateContent xmlns:mc="http://schemas.openxmlformats.org/markup-compatibility/2006" xmlns:p14="http://schemas.microsoft.com/office/powerpoint/2010/main">
    <mc:Choice Requires="p14">
      <p:transition p14:dur="0" advTm="0"/>
    </mc:Choice>
    <mc:Fallback xmlns="">
      <p:transition advTm="0"/>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 name="TextBox 81">
            <a:extLst>
              <a:ext uri="{FF2B5EF4-FFF2-40B4-BE49-F238E27FC236}">
                <a16:creationId xmlns:a16="http://schemas.microsoft.com/office/drawing/2014/main" id="{A127BAFE-7350-B53F-0115-6413D974A029}"/>
              </a:ext>
            </a:extLst>
          </p:cNvPr>
          <p:cNvSpPr txBox="1"/>
          <p:nvPr/>
        </p:nvSpPr>
        <p:spPr>
          <a:xfrm>
            <a:off x="1463996" y="1388400"/>
            <a:ext cx="4169973" cy="1077218"/>
          </a:xfrm>
          <a:prstGeom prst="rect">
            <a:avLst/>
          </a:prstGeom>
          <a:noFill/>
        </p:spPr>
        <p:txBody>
          <a:bodyPr wrap="square" rtlCol="0">
            <a:spAutoFit/>
          </a:bodyPr>
          <a:lstStyle/>
          <a:p>
            <a:pPr algn="ctr" defTabSz="1219170">
              <a:defRPr/>
            </a:pPr>
            <a:r>
              <a:rPr lang="en-US" sz="3200" b="1" kern="0" dirty="0">
                <a:solidFill>
                  <a:srgbClr val="005BAA"/>
                </a:solidFill>
              </a:rPr>
              <a:t>Andexanet alfa </a:t>
            </a:r>
          </a:p>
          <a:p>
            <a:pPr algn="ctr" defTabSz="1219170">
              <a:defRPr/>
            </a:pPr>
            <a:r>
              <a:rPr lang="en-US" sz="3200" b="1" kern="0" dirty="0">
                <a:solidFill>
                  <a:srgbClr val="005BAA"/>
                </a:solidFill>
              </a:rPr>
              <a:t>(N = 2,122)</a:t>
            </a:r>
          </a:p>
        </p:txBody>
      </p:sp>
      <p:sp>
        <p:nvSpPr>
          <p:cNvPr id="86" name="TextBox 85">
            <a:extLst>
              <a:ext uri="{FF2B5EF4-FFF2-40B4-BE49-F238E27FC236}">
                <a16:creationId xmlns:a16="http://schemas.microsoft.com/office/drawing/2014/main" id="{DD8DA5DD-7492-9976-ABFA-E45D9C97E31F}"/>
              </a:ext>
            </a:extLst>
          </p:cNvPr>
          <p:cNvSpPr txBox="1"/>
          <p:nvPr/>
        </p:nvSpPr>
        <p:spPr>
          <a:xfrm>
            <a:off x="7142267" y="1406827"/>
            <a:ext cx="3762131" cy="1077218"/>
          </a:xfrm>
          <a:prstGeom prst="rect">
            <a:avLst/>
          </a:prstGeom>
          <a:noFill/>
        </p:spPr>
        <p:txBody>
          <a:bodyPr wrap="square" rtlCol="0">
            <a:spAutoFit/>
          </a:bodyPr>
          <a:lstStyle/>
          <a:p>
            <a:pPr algn="ctr" defTabSz="1219170">
              <a:defRPr/>
            </a:pPr>
            <a:r>
              <a:rPr lang="en-US" sz="3200" b="1" kern="0" dirty="0">
                <a:solidFill>
                  <a:srgbClr val="C00000"/>
                </a:solidFill>
              </a:rPr>
              <a:t>4F-PCC </a:t>
            </a:r>
          </a:p>
          <a:p>
            <a:pPr algn="ctr" defTabSz="1219170">
              <a:defRPr/>
            </a:pPr>
            <a:r>
              <a:rPr lang="en-US" sz="3200" b="1" kern="0" dirty="0">
                <a:solidFill>
                  <a:srgbClr val="C00000"/>
                </a:solidFill>
              </a:rPr>
              <a:t>(N = 2,273)</a:t>
            </a:r>
          </a:p>
        </p:txBody>
      </p:sp>
      <p:grpSp>
        <p:nvGrpSpPr>
          <p:cNvPr id="5" name="Group 4">
            <a:extLst>
              <a:ext uri="{FF2B5EF4-FFF2-40B4-BE49-F238E27FC236}">
                <a16:creationId xmlns:a16="http://schemas.microsoft.com/office/drawing/2014/main" id="{EF60669F-E07C-F12E-F7AF-DCDC900D6F15}"/>
              </a:ext>
            </a:extLst>
          </p:cNvPr>
          <p:cNvGrpSpPr/>
          <p:nvPr/>
        </p:nvGrpSpPr>
        <p:grpSpPr>
          <a:xfrm>
            <a:off x="425278" y="2632701"/>
            <a:ext cx="6321073" cy="3787857"/>
            <a:chOff x="589421" y="1819077"/>
            <a:chExt cx="4576877" cy="2840893"/>
          </a:xfrm>
        </p:grpSpPr>
        <p:graphicFrame>
          <p:nvGraphicFramePr>
            <p:cNvPr id="79" name="Chart 78">
              <a:extLst>
                <a:ext uri="{FF2B5EF4-FFF2-40B4-BE49-F238E27FC236}">
                  <a16:creationId xmlns:a16="http://schemas.microsoft.com/office/drawing/2014/main" id="{01F36F00-F1DD-9B29-FD75-B143C180ADB4}"/>
                </a:ext>
              </a:extLst>
            </p:cNvPr>
            <p:cNvGraphicFramePr/>
            <p:nvPr/>
          </p:nvGraphicFramePr>
          <p:xfrm>
            <a:off x="606643" y="2241298"/>
            <a:ext cx="4559655" cy="2418672"/>
          </p:xfrm>
          <a:graphic>
            <a:graphicData uri="http://schemas.openxmlformats.org/drawingml/2006/chart">
              <c:chart xmlns:c="http://schemas.openxmlformats.org/drawingml/2006/chart" xmlns:r="http://schemas.openxmlformats.org/officeDocument/2006/relationships" r:id="rId3"/>
            </a:graphicData>
          </a:graphic>
        </p:graphicFrame>
        <p:sp>
          <p:nvSpPr>
            <p:cNvPr id="80" name="TextBox 79">
              <a:extLst>
                <a:ext uri="{FF2B5EF4-FFF2-40B4-BE49-F238E27FC236}">
                  <a16:creationId xmlns:a16="http://schemas.microsoft.com/office/drawing/2014/main" id="{F6EB6615-CEC4-9409-627B-D561BEA9C368}"/>
                </a:ext>
              </a:extLst>
            </p:cNvPr>
            <p:cNvSpPr txBox="1"/>
            <p:nvPr/>
          </p:nvSpPr>
          <p:spPr>
            <a:xfrm>
              <a:off x="2837882" y="1828312"/>
              <a:ext cx="1159515" cy="530915"/>
            </a:xfrm>
            <a:prstGeom prst="rect">
              <a:avLst/>
            </a:prstGeom>
            <a:noFill/>
          </p:spPr>
          <p:txBody>
            <a:bodyPr wrap="square" rtlCol="0">
              <a:spAutoFit/>
            </a:bodyPr>
            <a:lstStyle/>
            <a:p>
              <a:pPr algn="ctr" defTabSz="1219170">
                <a:lnSpc>
                  <a:spcPts val="2400"/>
                </a:lnSpc>
                <a:defRPr/>
              </a:pPr>
              <a:r>
                <a:rPr lang="en-US" sz="2000" b="1" kern="0" dirty="0">
                  <a:latin typeface="+mj-lt"/>
                </a:rPr>
                <a:t>Other,</a:t>
              </a:r>
            </a:p>
            <a:p>
              <a:pPr algn="ctr" defTabSz="1219170">
                <a:lnSpc>
                  <a:spcPts val="2400"/>
                </a:lnSpc>
                <a:defRPr/>
              </a:pPr>
              <a:r>
                <a:rPr lang="en-US" sz="2000" b="1" kern="0" dirty="0">
                  <a:latin typeface="+mj-lt"/>
                </a:rPr>
                <a:t>1.8%</a:t>
              </a:r>
            </a:p>
          </p:txBody>
        </p:sp>
        <p:sp>
          <p:nvSpPr>
            <p:cNvPr id="81" name="TextBox 80">
              <a:extLst>
                <a:ext uri="{FF2B5EF4-FFF2-40B4-BE49-F238E27FC236}">
                  <a16:creationId xmlns:a16="http://schemas.microsoft.com/office/drawing/2014/main" id="{8B463470-C312-20CF-98E8-B1087651FCB9}"/>
                </a:ext>
              </a:extLst>
            </p:cNvPr>
            <p:cNvSpPr txBox="1"/>
            <p:nvPr/>
          </p:nvSpPr>
          <p:spPr>
            <a:xfrm>
              <a:off x="589421" y="1819077"/>
              <a:ext cx="2039548" cy="761747"/>
            </a:xfrm>
            <a:prstGeom prst="rect">
              <a:avLst/>
            </a:prstGeom>
            <a:noFill/>
          </p:spPr>
          <p:txBody>
            <a:bodyPr wrap="none" rtlCol="0">
              <a:spAutoFit/>
            </a:bodyPr>
            <a:lstStyle/>
            <a:p>
              <a:pPr algn="ctr" defTabSz="1219170">
                <a:lnSpc>
                  <a:spcPts val="2400"/>
                </a:lnSpc>
                <a:defRPr/>
              </a:pPr>
              <a:r>
                <a:rPr lang="en-US" sz="2000" b="1" kern="0" dirty="0">
                  <a:latin typeface="+mj-lt"/>
                </a:rPr>
                <a:t>Critical compartment/</a:t>
              </a:r>
            </a:p>
            <a:p>
              <a:pPr algn="ctr" defTabSz="1219170">
                <a:lnSpc>
                  <a:spcPts val="2400"/>
                </a:lnSpc>
                <a:defRPr/>
              </a:pPr>
              <a:r>
                <a:rPr lang="en-US" sz="2000" b="1" kern="0" dirty="0">
                  <a:latin typeface="+mj-lt"/>
                </a:rPr>
                <a:t>noncompressible,</a:t>
              </a:r>
            </a:p>
            <a:p>
              <a:pPr algn="ctr" defTabSz="1219170">
                <a:lnSpc>
                  <a:spcPts val="2400"/>
                </a:lnSpc>
                <a:defRPr/>
              </a:pPr>
              <a:r>
                <a:rPr lang="en-US" sz="2000" b="1" kern="0" dirty="0">
                  <a:latin typeface="+mj-lt"/>
                </a:rPr>
                <a:t>10.0%</a:t>
              </a:r>
            </a:p>
          </p:txBody>
        </p:sp>
        <p:sp>
          <p:nvSpPr>
            <p:cNvPr id="83" name="TextBox 82">
              <a:extLst>
                <a:ext uri="{FF2B5EF4-FFF2-40B4-BE49-F238E27FC236}">
                  <a16:creationId xmlns:a16="http://schemas.microsoft.com/office/drawing/2014/main" id="{3121349E-E79F-B1FF-06F5-3D75EC119BBB}"/>
                </a:ext>
              </a:extLst>
            </p:cNvPr>
            <p:cNvSpPr txBox="1"/>
            <p:nvPr/>
          </p:nvSpPr>
          <p:spPr>
            <a:xfrm>
              <a:off x="3016835" y="3176721"/>
              <a:ext cx="766281" cy="660373"/>
            </a:xfrm>
            <a:prstGeom prst="rect">
              <a:avLst/>
            </a:prstGeom>
            <a:noFill/>
          </p:spPr>
          <p:txBody>
            <a:bodyPr wrap="none" rtlCol="0">
              <a:spAutoFit/>
            </a:bodyPr>
            <a:lstStyle/>
            <a:p>
              <a:pPr algn="ctr" defTabSz="1219170">
                <a:lnSpc>
                  <a:spcPts val="3200"/>
                </a:lnSpc>
                <a:defRPr/>
              </a:pPr>
              <a:r>
                <a:rPr lang="en-US" sz="2400" b="1" kern="0" dirty="0">
                  <a:solidFill>
                    <a:schemeClr val="bg1"/>
                  </a:solidFill>
                  <a:effectLst>
                    <a:outerShdw blurRad="38100" dist="38100" dir="2700000" algn="tl">
                      <a:srgbClr val="000000">
                        <a:alpha val="43137"/>
                      </a:srgbClr>
                    </a:outerShdw>
                  </a:effectLst>
                  <a:latin typeface="+mj-lt"/>
                </a:rPr>
                <a:t>GI,</a:t>
              </a:r>
            </a:p>
            <a:p>
              <a:pPr algn="ctr" defTabSz="1219170">
                <a:lnSpc>
                  <a:spcPts val="3200"/>
                </a:lnSpc>
                <a:defRPr/>
              </a:pPr>
              <a:r>
                <a:rPr lang="en-US" sz="2400" b="1" kern="0" dirty="0">
                  <a:solidFill>
                    <a:schemeClr val="bg1"/>
                  </a:solidFill>
                  <a:effectLst>
                    <a:outerShdw blurRad="38100" dist="38100" dir="2700000" algn="tl">
                      <a:srgbClr val="000000">
                        <a:alpha val="43137"/>
                      </a:srgbClr>
                    </a:outerShdw>
                  </a:effectLst>
                  <a:latin typeface="+mj-lt"/>
                </a:rPr>
                <a:t>56.8%</a:t>
              </a:r>
            </a:p>
          </p:txBody>
        </p:sp>
        <p:sp>
          <p:nvSpPr>
            <p:cNvPr id="84" name="TextBox 83">
              <a:extLst>
                <a:ext uri="{FF2B5EF4-FFF2-40B4-BE49-F238E27FC236}">
                  <a16:creationId xmlns:a16="http://schemas.microsoft.com/office/drawing/2014/main" id="{2B64C8F3-5579-6525-3BCA-23F58B45C517}"/>
                </a:ext>
              </a:extLst>
            </p:cNvPr>
            <p:cNvSpPr txBox="1"/>
            <p:nvPr/>
          </p:nvSpPr>
          <p:spPr>
            <a:xfrm>
              <a:off x="1937406" y="3078591"/>
              <a:ext cx="766281" cy="660373"/>
            </a:xfrm>
            <a:prstGeom prst="rect">
              <a:avLst/>
            </a:prstGeom>
            <a:noFill/>
          </p:spPr>
          <p:txBody>
            <a:bodyPr wrap="none" rtlCol="0">
              <a:spAutoFit/>
            </a:bodyPr>
            <a:lstStyle/>
            <a:p>
              <a:pPr algn="ctr" defTabSz="1219170">
                <a:lnSpc>
                  <a:spcPts val="3200"/>
                </a:lnSpc>
                <a:defRPr/>
              </a:pPr>
              <a:r>
                <a:rPr lang="en-US" sz="2400" b="1" kern="0" dirty="0">
                  <a:solidFill>
                    <a:schemeClr val="bg1"/>
                  </a:solidFill>
                  <a:effectLst>
                    <a:outerShdw blurRad="38100" dist="38100" dir="2700000" algn="tl">
                      <a:srgbClr val="000000">
                        <a:alpha val="43137"/>
                      </a:srgbClr>
                    </a:outerShdw>
                  </a:effectLst>
                  <a:latin typeface="+mj-lt"/>
                </a:rPr>
                <a:t>ICH,</a:t>
              </a:r>
              <a:br>
                <a:rPr lang="en-US" sz="2400" b="1" kern="0" dirty="0">
                  <a:solidFill>
                    <a:schemeClr val="bg1"/>
                  </a:solidFill>
                  <a:effectLst>
                    <a:outerShdw blurRad="38100" dist="38100" dir="2700000" algn="tl">
                      <a:srgbClr val="000000">
                        <a:alpha val="43137"/>
                      </a:srgbClr>
                    </a:outerShdw>
                  </a:effectLst>
                  <a:latin typeface="+mj-lt"/>
                </a:rPr>
              </a:br>
              <a:r>
                <a:rPr lang="en-US" sz="2400" b="1" kern="0" dirty="0">
                  <a:solidFill>
                    <a:schemeClr val="bg1"/>
                  </a:solidFill>
                  <a:effectLst>
                    <a:outerShdw blurRad="38100" dist="38100" dir="2700000" algn="tl">
                      <a:srgbClr val="000000">
                        <a:alpha val="43137"/>
                      </a:srgbClr>
                    </a:outerShdw>
                  </a:effectLst>
                  <a:latin typeface="+mj-lt"/>
                </a:rPr>
                <a:t>31.4%</a:t>
              </a:r>
            </a:p>
          </p:txBody>
        </p:sp>
        <p:cxnSp>
          <p:nvCxnSpPr>
            <p:cNvPr id="15" name="Straight Connector 14">
              <a:extLst>
                <a:ext uri="{FF2B5EF4-FFF2-40B4-BE49-F238E27FC236}">
                  <a16:creationId xmlns:a16="http://schemas.microsoft.com/office/drawing/2014/main" id="{B1E24C0F-5CC1-0E8C-60F3-8D34FDCFF454}"/>
                </a:ext>
              </a:extLst>
            </p:cNvPr>
            <p:cNvCxnSpPr/>
            <p:nvPr/>
          </p:nvCxnSpPr>
          <p:spPr>
            <a:xfrm flipH="1" flipV="1">
              <a:off x="2263815" y="2354368"/>
              <a:ext cx="329440" cy="401766"/>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33133541-3C6B-6346-97DF-5084795B858E}"/>
                </a:ext>
              </a:extLst>
            </p:cNvPr>
            <p:cNvCxnSpPr>
              <a:cxnSpLocks/>
              <a:endCxn id="79" idx="0"/>
            </p:cNvCxnSpPr>
            <p:nvPr/>
          </p:nvCxnSpPr>
          <p:spPr>
            <a:xfrm flipV="1">
              <a:off x="2833666" y="2241298"/>
              <a:ext cx="52804" cy="266473"/>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DBFBEF41-9AC5-CB7E-1566-C8F97B309953}"/>
                </a:ext>
              </a:extLst>
            </p:cNvPr>
            <p:cNvCxnSpPr>
              <a:cxnSpLocks/>
            </p:cNvCxnSpPr>
            <p:nvPr/>
          </p:nvCxnSpPr>
          <p:spPr>
            <a:xfrm flipV="1">
              <a:off x="2885412" y="2089271"/>
              <a:ext cx="286872" cy="15381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12" name="TextBox 11">
            <a:extLst>
              <a:ext uri="{FF2B5EF4-FFF2-40B4-BE49-F238E27FC236}">
                <a16:creationId xmlns:a16="http://schemas.microsoft.com/office/drawing/2014/main" id="{D11D5E98-14E5-C41F-9A82-93C2AD609D3B}"/>
              </a:ext>
            </a:extLst>
          </p:cNvPr>
          <p:cNvSpPr txBox="1"/>
          <p:nvPr/>
        </p:nvSpPr>
        <p:spPr>
          <a:xfrm>
            <a:off x="9516244" y="2705593"/>
            <a:ext cx="938077" cy="707886"/>
          </a:xfrm>
          <a:prstGeom prst="rect">
            <a:avLst/>
          </a:prstGeom>
          <a:noFill/>
        </p:spPr>
        <p:txBody>
          <a:bodyPr wrap="none" rtlCol="0">
            <a:spAutoFit/>
          </a:bodyPr>
          <a:lstStyle/>
          <a:p>
            <a:pPr algn="ctr" defTabSz="1219170">
              <a:lnSpc>
                <a:spcPts val="2400"/>
              </a:lnSpc>
              <a:defRPr/>
            </a:pPr>
            <a:r>
              <a:rPr lang="en-US" sz="2000" b="1" kern="0" dirty="0"/>
              <a:t>Other,</a:t>
            </a:r>
          </a:p>
          <a:p>
            <a:pPr algn="ctr" defTabSz="1219170">
              <a:lnSpc>
                <a:spcPts val="2400"/>
              </a:lnSpc>
              <a:defRPr/>
            </a:pPr>
            <a:r>
              <a:rPr lang="en-US" sz="2000" b="1" kern="0" dirty="0"/>
              <a:t>1.8%</a:t>
            </a:r>
          </a:p>
        </p:txBody>
      </p:sp>
      <p:grpSp>
        <p:nvGrpSpPr>
          <p:cNvPr id="13" name="Group 12">
            <a:extLst>
              <a:ext uri="{FF2B5EF4-FFF2-40B4-BE49-F238E27FC236}">
                <a16:creationId xmlns:a16="http://schemas.microsoft.com/office/drawing/2014/main" id="{1BDA3C1F-C72B-4703-B2A4-92294AD319FC}"/>
              </a:ext>
            </a:extLst>
          </p:cNvPr>
          <p:cNvGrpSpPr/>
          <p:nvPr/>
        </p:nvGrpSpPr>
        <p:grpSpPr>
          <a:xfrm>
            <a:off x="5633969" y="3206807"/>
            <a:ext cx="6976791" cy="3195264"/>
            <a:chOff x="6343496" y="3040593"/>
            <a:chExt cx="4118295" cy="1706188"/>
          </a:xfrm>
        </p:grpSpPr>
        <p:graphicFrame>
          <p:nvGraphicFramePr>
            <p:cNvPr id="85" name="Chart 84">
              <a:extLst>
                <a:ext uri="{FF2B5EF4-FFF2-40B4-BE49-F238E27FC236}">
                  <a16:creationId xmlns:a16="http://schemas.microsoft.com/office/drawing/2014/main" id="{DDB4A7C3-5FC7-D2E5-9E47-9A083BC9AFCC}"/>
                </a:ext>
              </a:extLst>
            </p:cNvPr>
            <p:cNvGraphicFramePr/>
            <p:nvPr/>
          </p:nvGraphicFramePr>
          <p:xfrm>
            <a:off x="6343496" y="3040593"/>
            <a:ext cx="4118295" cy="1706188"/>
          </p:xfrm>
          <a:graphic>
            <a:graphicData uri="http://schemas.openxmlformats.org/drawingml/2006/chart">
              <c:chart xmlns:c="http://schemas.openxmlformats.org/drawingml/2006/chart" xmlns:r="http://schemas.openxmlformats.org/officeDocument/2006/relationships" r:id="rId4"/>
            </a:graphicData>
          </a:graphic>
        </p:graphicFrame>
        <p:sp>
          <p:nvSpPr>
            <p:cNvPr id="88" name="TextBox 87">
              <a:extLst>
                <a:ext uri="{FF2B5EF4-FFF2-40B4-BE49-F238E27FC236}">
                  <a16:creationId xmlns:a16="http://schemas.microsoft.com/office/drawing/2014/main" id="{A6B6E52F-E5A6-D2B7-90CF-9664556C0985}"/>
                </a:ext>
              </a:extLst>
            </p:cNvPr>
            <p:cNvSpPr txBox="1"/>
            <p:nvPr/>
          </p:nvSpPr>
          <p:spPr>
            <a:xfrm>
              <a:off x="8494144" y="3491678"/>
              <a:ext cx="624700" cy="689289"/>
            </a:xfrm>
            <a:prstGeom prst="rect">
              <a:avLst/>
            </a:prstGeom>
            <a:noFill/>
          </p:spPr>
          <p:txBody>
            <a:bodyPr wrap="none" rtlCol="0">
              <a:spAutoFit/>
            </a:bodyPr>
            <a:lstStyle/>
            <a:p>
              <a:pPr algn="ctr" defTabSz="1219170">
                <a:lnSpc>
                  <a:spcPts val="3200"/>
                </a:lnSpc>
                <a:defRPr/>
              </a:pPr>
              <a:endParaRPr lang="en-US" sz="2400" b="1" kern="0" dirty="0">
                <a:solidFill>
                  <a:schemeClr val="bg1"/>
                </a:solidFill>
                <a:latin typeface="+mj-lt"/>
              </a:endParaRPr>
            </a:p>
            <a:p>
              <a:pPr algn="ctr" defTabSz="1219170">
                <a:lnSpc>
                  <a:spcPts val="3200"/>
                </a:lnSpc>
                <a:defRPr/>
              </a:pPr>
              <a:r>
                <a:rPr lang="en-US" sz="2400" b="1" kern="0" dirty="0">
                  <a:solidFill>
                    <a:schemeClr val="bg1"/>
                  </a:solidFill>
                  <a:effectLst>
                    <a:outerShdw blurRad="38100" dist="38100" dir="2700000" algn="tl">
                      <a:srgbClr val="000000">
                        <a:alpha val="43137"/>
                      </a:srgbClr>
                    </a:outerShdw>
                  </a:effectLst>
                  <a:latin typeface="+mj-lt"/>
                </a:rPr>
                <a:t>GI,</a:t>
              </a:r>
            </a:p>
            <a:p>
              <a:pPr algn="ctr" defTabSz="1219170">
                <a:lnSpc>
                  <a:spcPts val="3200"/>
                </a:lnSpc>
                <a:defRPr/>
              </a:pPr>
              <a:r>
                <a:rPr lang="en-US" sz="2400" b="1" kern="0" dirty="0">
                  <a:solidFill>
                    <a:schemeClr val="bg1"/>
                  </a:solidFill>
                  <a:effectLst>
                    <a:outerShdw blurRad="38100" dist="38100" dir="2700000" algn="tl">
                      <a:srgbClr val="000000">
                        <a:alpha val="43137"/>
                      </a:srgbClr>
                    </a:outerShdw>
                  </a:effectLst>
                  <a:latin typeface="+mj-lt"/>
                </a:rPr>
                <a:t>59.9%</a:t>
              </a:r>
            </a:p>
          </p:txBody>
        </p:sp>
        <p:sp>
          <p:nvSpPr>
            <p:cNvPr id="89" name="TextBox 88">
              <a:extLst>
                <a:ext uri="{FF2B5EF4-FFF2-40B4-BE49-F238E27FC236}">
                  <a16:creationId xmlns:a16="http://schemas.microsoft.com/office/drawing/2014/main" id="{C28632FA-C1E7-2BA1-F3B5-4C90382835DC}"/>
                </a:ext>
              </a:extLst>
            </p:cNvPr>
            <p:cNvSpPr txBox="1"/>
            <p:nvPr/>
          </p:nvSpPr>
          <p:spPr>
            <a:xfrm>
              <a:off x="7638814" y="3579147"/>
              <a:ext cx="624700" cy="470163"/>
            </a:xfrm>
            <a:prstGeom prst="rect">
              <a:avLst/>
            </a:prstGeom>
            <a:noFill/>
          </p:spPr>
          <p:txBody>
            <a:bodyPr wrap="none" rtlCol="0">
              <a:spAutoFit/>
            </a:bodyPr>
            <a:lstStyle/>
            <a:p>
              <a:pPr algn="ctr" defTabSz="1219170">
                <a:lnSpc>
                  <a:spcPts val="3200"/>
                </a:lnSpc>
                <a:defRPr/>
              </a:pPr>
              <a:r>
                <a:rPr lang="en-US" sz="2400" b="1" kern="0" dirty="0">
                  <a:solidFill>
                    <a:schemeClr val="bg1"/>
                  </a:solidFill>
                  <a:effectLst>
                    <a:outerShdw blurRad="38100" dist="38100" dir="2700000" algn="tl">
                      <a:srgbClr val="000000">
                        <a:alpha val="43137"/>
                      </a:srgbClr>
                    </a:outerShdw>
                  </a:effectLst>
                  <a:latin typeface="+mj-lt"/>
                </a:rPr>
                <a:t>ICH,</a:t>
              </a:r>
            </a:p>
            <a:p>
              <a:pPr algn="ctr" defTabSz="1219170">
                <a:lnSpc>
                  <a:spcPts val="3200"/>
                </a:lnSpc>
                <a:defRPr/>
              </a:pPr>
              <a:r>
                <a:rPr lang="en-US" sz="2400" b="1" kern="0" dirty="0">
                  <a:solidFill>
                    <a:schemeClr val="bg1"/>
                  </a:solidFill>
                  <a:effectLst>
                    <a:outerShdw blurRad="38100" dist="38100" dir="2700000" algn="tl">
                      <a:srgbClr val="000000">
                        <a:alpha val="43137"/>
                      </a:srgbClr>
                    </a:outerShdw>
                  </a:effectLst>
                  <a:latin typeface="+mj-lt"/>
                </a:rPr>
                <a:t>29.1%</a:t>
              </a:r>
            </a:p>
          </p:txBody>
        </p:sp>
      </p:grpSp>
      <p:cxnSp>
        <p:nvCxnSpPr>
          <p:cNvPr id="14" name="Straight Connector 13">
            <a:extLst>
              <a:ext uri="{FF2B5EF4-FFF2-40B4-BE49-F238E27FC236}">
                <a16:creationId xmlns:a16="http://schemas.microsoft.com/office/drawing/2014/main" id="{BFDA40EC-9642-A10C-675D-FB8ADEBD8510}"/>
              </a:ext>
            </a:extLst>
          </p:cNvPr>
          <p:cNvCxnSpPr/>
          <p:nvPr/>
        </p:nvCxnSpPr>
        <p:spPr>
          <a:xfrm flipH="1" flipV="1">
            <a:off x="9030977" y="3264950"/>
            <a:ext cx="30463" cy="404165"/>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7D173F24-4C3E-FA1B-A4CB-68A9A81A77B9}"/>
              </a:ext>
            </a:extLst>
          </p:cNvPr>
          <p:cNvCxnSpPr>
            <a:cxnSpLocks/>
          </p:cNvCxnSpPr>
          <p:nvPr/>
        </p:nvCxnSpPr>
        <p:spPr>
          <a:xfrm flipV="1">
            <a:off x="9030977" y="3083079"/>
            <a:ext cx="601637" cy="181872"/>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26" name="TextBox 25">
            <a:extLst>
              <a:ext uri="{FF2B5EF4-FFF2-40B4-BE49-F238E27FC236}">
                <a16:creationId xmlns:a16="http://schemas.microsoft.com/office/drawing/2014/main" id="{22A3A096-6C43-DA59-D37A-7A8772870736}"/>
              </a:ext>
            </a:extLst>
          </p:cNvPr>
          <p:cNvSpPr txBox="1"/>
          <p:nvPr/>
        </p:nvSpPr>
        <p:spPr>
          <a:xfrm>
            <a:off x="6110175" y="2658792"/>
            <a:ext cx="2816797" cy="1015663"/>
          </a:xfrm>
          <a:prstGeom prst="rect">
            <a:avLst/>
          </a:prstGeom>
          <a:noFill/>
        </p:spPr>
        <p:txBody>
          <a:bodyPr wrap="none" rtlCol="0">
            <a:spAutoFit/>
          </a:bodyPr>
          <a:lstStyle/>
          <a:p>
            <a:pPr algn="ctr" defTabSz="1219170">
              <a:lnSpc>
                <a:spcPts val="2400"/>
              </a:lnSpc>
              <a:defRPr/>
            </a:pPr>
            <a:r>
              <a:rPr lang="en-US" sz="2000" b="1" kern="0" dirty="0"/>
              <a:t>Critical compartment/</a:t>
            </a:r>
          </a:p>
          <a:p>
            <a:pPr algn="ctr" defTabSz="1219170">
              <a:lnSpc>
                <a:spcPts val="2400"/>
              </a:lnSpc>
              <a:defRPr/>
            </a:pPr>
            <a:r>
              <a:rPr lang="en-US" sz="2000" b="1" kern="0" dirty="0"/>
              <a:t>noncompressible,</a:t>
            </a:r>
          </a:p>
          <a:p>
            <a:pPr algn="ctr" defTabSz="1219170">
              <a:lnSpc>
                <a:spcPts val="2400"/>
              </a:lnSpc>
              <a:defRPr/>
            </a:pPr>
            <a:r>
              <a:rPr lang="en-US" sz="2000" b="1" kern="0" dirty="0"/>
              <a:t>9.2%</a:t>
            </a:r>
          </a:p>
        </p:txBody>
      </p:sp>
      <p:cxnSp>
        <p:nvCxnSpPr>
          <p:cNvPr id="27" name="Straight Connector 26">
            <a:extLst>
              <a:ext uri="{FF2B5EF4-FFF2-40B4-BE49-F238E27FC236}">
                <a16:creationId xmlns:a16="http://schemas.microsoft.com/office/drawing/2014/main" id="{B3D939DF-0CB6-9EE8-6899-F583D3653CAC}"/>
              </a:ext>
            </a:extLst>
          </p:cNvPr>
          <p:cNvCxnSpPr>
            <a:cxnSpLocks/>
          </p:cNvCxnSpPr>
          <p:nvPr/>
        </p:nvCxnSpPr>
        <p:spPr>
          <a:xfrm flipH="1" flipV="1">
            <a:off x="8527472" y="3391664"/>
            <a:ext cx="255533" cy="505832"/>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30" name="Title 29">
            <a:extLst>
              <a:ext uri="{FF2B5EF4-FFF2-40B4-BE49-F238E27FC236}">
                <a16:creationId xmlns:a16="http://schemas.microsoft.com/office/drawing/2014/main" id="{AEEC95BA-3C5A-6416-0709-97C81D1DA805}"/>
              </a:ext>
            </a:extLst>
          </p:cNvPr>
          <p:cNvSpPr>
            <a:spLocks noGrp="1"/>
          </p:cNvSpPr>
          <p:nvPr>
            <p:ph type="title"/>
          </p:nvPr>
        </p:nvSpPr>
        <p:spPr/>
        <p:txBody>
          <a:bodyPr>
            <a:normAutofit/>
          </a:bodyPr>
          <a:lstStyle/>
          <a:p>
            <a:r>
              <a:rPr lang="en-US" dirty="0"/>
              <a:t>Bleed Locations</a:t>
            </a:r>
          </a:p>
        </p:txBody>
      </p:sp>
    </p:spTree>
    <p:extLst>
      <p:ext uri="{BB962C8B-B14F-4D97-AF65-F5344CB8AC3E}">
        <p14:creationId xmlns:p14="http://schemas.microsoft.com/office/powerpoint/2010/main" val="2588639574"/>
      </p:ext>
    </p:extLst>
  </p:cSld>
  <p:clrMapOvr>
    <a:masterClrMapping/>
  </p:clrMapOvr>
  <mc:AlternateContent xmlns:mc="http://schemas.openxmlformats.org/markup-compatibility/2006" xmlns:p14="http://schemas.microsoft.com/office/powerpoint/2010/main">
    <mc:Choice Requires="p14">
      <p:transition p14:dur="0" advTm="0"/>
    </mc:Choice>
    <mc:Fallback xmlns="">
      <p:transition advTm="0"/>
    </mc:Fallback>
  </mc:AlternateContent>
</p:sld>
</file>

<file path=ppt/theme/theme1.xml><?xml version="1.0" encoding="utf-8"?>
<a:theme xmlns:a="http://schemas.openxmlformats.org/drawingml/2006/main" name="Thromb22">
  <a:themeElements>
    <a:clrScheme name="Thromb22">
      <a:dk1>
        <a:srgbClr val="000000"/>
      </a:dk1>
      <a:lt1>
        <a:srgbClr val="FFFFFF"/>
      </a:lt1>
      <a:dk2>
        <a:srgbClr val="333333"/>
      </a:dk2>
      <a:lt2>
        <a:srgbClr val="FFFFFF"/>
      </a:lt2>
      <a:accent1>
        <a:srgbClr val="4A85D9"/>
      </a:accent1>
      <a:accent2>
        <a:srgbClr val="25205D"/>
      </a:accent2>
      <a:accent3>
        <a:srgbClr val="D50000"/>
      </a:accent3>
      <a:accent4>
        <a:srgbClr val="AB2929"/>
      </a:accent4>
      <a:accent5>
        <a:srgbClr val="FCB315"/>
      </a:accent5>
      <a:accent6>
        <a:srgbClr val="35A696"/>
      </a:accent6>
      <a:hlink>
        <a:srgbClr val="D60000"/>
      </a:hlink>
      <a:folHlink>
        <a:srgbClr val="25215E"/>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nc-2019" id="{D6DD6064-0306-4FD1-AF18-B4FBE2D85156}" vid="{AD8A80D0-AC63-402F-8A18-93598A443391}"/>
    </a:ext>
  </a:extLst>
</a:theme>
</file>

<file path=ppt/theme/theme2.xml><?xml version="1.0" encoding="utf-8"?>
<a:theme xmlns:a="http://schemas.openxmlformats.org/drawingml/2006/main" name="2_Thromb22">
  <a:themeElements>
    <a:clrScheme name="Thromb22">
      <a:dk1>
        <a:srgbClr val="000000"/>
      </a:dk1>
      <a:lt1>
        <a:srgbClr val="FFFFFF"/>
      </a:lt1>
      <a:dk2>
        <a:srgbClr val="333333"/>
      </a:dk2>
      <a:lt2>
        <a:srgbClr val="FFFFFF"/>
      </a:lt2>
      <a:accent1>
        <a:srgbClr val="4A85D9"/>
      </a:accent1>
      <a:accent2>
        <a:srgbClr val="25205D"/>
      </a:accent2>
      <a:accent3>
        <a:srgbClr val="D50000"/>
      </a:accent3>
      <a:accent4>
        <a:srgbClr val="AB2929"/>
      </a:accent4>
      <a:accent5>
        <a:srgbClr val="FCB315"/>
      </a:accent5>
      <a:accent6>
        <a:srgbClr val="35A696"/>
      </a:accent6>
      <a:hlink>
        <a:srgbClr val="D60000"/>
      </a:hlink>
      <a:folHlink>
        <a:srgbClr val="25215E"/>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nc-2019" id="{D6DD6064-0306-4FD1-AF18-B4FBE2D85156}" vid="{AD8A80D0-AC63-402F-8A18-93598A443391}"/>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3_Thromb22">
  <a:themeElements>
    <a:clrScheme name="Thromb22">
      <a:dk1>
        <a:srgbClr val="000000"/>
      </a:dk1>
      <a:lt1>
        <a:srgbClr val="FFFFFF"/>
      </a:lt1>
      <a:dk2>
        <a:srgbClr val="333333"/>
      </a:dk2>
      <a:lt2>
        <a:srgbClr val="FFFFFF"/>
      </a:lt2>
      <a:accent1>
        <a:srgbClr val="4A85D9"/>
      </a:accent1>
      <a:accent2>
        <a:srgbClr val="25205D"/>
      </a:accent2>
      <a:accent3>
        <a:srgbClr val="D50000"/>
      </a:accent3>
      <a:accent4>
        <a:srgbClr val="AB2929"/>
      </a:accent4>
      <a:accent5>
        <a:srgbClr val="FCB315"/>
      </a:accent5>
      <a:accent6>
        <a:srgbClr val="35A696"/>
      </a:accent6>
      <a:hlink>
        <a:srgbClr val="D60000"/>
      </a:hlink>
      <a:folHlink>
        <a:srgbClr val="25215E"/>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nc-2019" id="{D6DD6064-0306-4FD1-AF18-B4FBE2D85156}" vid="{AD8A80D0-AC63-402F-8A18-93598A443391}"/>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otalTime>117</TotalTime>
  <Words>1639</Words>
  <Application>Microsoft Macintosh PowerPoint</Application>
  <PresentationFormat>Widescreen</PresentationFormat>
  <Paragraphs>211</Paragraphs>
  <Slides>14</Slides>
  <Notes>8</Notes>
  <HiddenSlides>0</HiddenSlides>
  <MMClips>0</MMClips>
  <ScaleCrop>false</ScaleCrop>
  <HeadingPairs>
    <vt:vector size="8" baseType="variant">
      <vt:variant>
        <vt:lpstr>Fonts Used</vt:lpstr>
      </vt:variant>
      <vt:variant>
        <vt:i4>5</vt:i4>
      </vt:variant>
      <vt:variant>
        <vt:lpstr>Theme</vt:lpstr>
      </vt:variant>
      <vt:variant>
        <vt:i4>4</vt:i4>
      </vt:variant>
      <vt:variant>
        <vt:lpstr>Embedded OLE Servers</vt:lpstr>
      </vt:variant>
      <vt:variant>
        <vt:i4>1</vt:i4>
      </vt:variant>
      <vt:variant>
        <vt:lpstr>Slide Titles</vt:lpstr>
      </vt:variant>
      <vt:variant>
        <vt:i4>14</vt:i4>
      </vt:variant>
    </vt:vector>
  </HeadingPairs>
  <TitlesOfParts>
    <vt:vector size="24" baseType="lpstr">
      <vt:lpstr>Arial</vt:lpstr>
      <vt:lpstr>Calibri</vt:lpstr>
      <vt:lpstr>Calibri Light</vt:lpstr>
      <vt:lpstr>Century Gothic</vt:lpstr>
      <vt:lpstr>Trebuchet MS</vt:lpstr>
      <vt:lpstr>Thromb22</vt:lpstr>
      <vt:lpstr>2_Thromb22</vt:lpstr>
      <vt:lpstr>Office Theme</vt:lpstr>
      <vt:lpstr>3_Thromb22</vt:lpstr>
      <vt:lpstr>Prism 9</vt:lpstr>
      <vt:lpstr>Meaningfulness of ISTH Chart Audit of In-Hospital Mortality for GI Bleeds?</vt:lpstr>
      <vt:lpstr>PowerPoint Presentation</vt:lpstr>
      <vt:lpstr>Disclaimer</vt:lpstr>
      <vt:lpstr>Background</vt:lpstr>
      <vt:lpstr>Objective</vt:lpstr>
      <vt:lpstr>Study Design</vt:lpstr>
      <vt:lpstr>Methods: Measures</vt:lpstr>
      <vt:lpstr>Results: Hospital Characteristics</vt:lpstr>
      <vt:lpstr>Bleed Locations</vt:lpstr>
      <vt:lpstr>GI Bleed Subgroup – Clinical Characteristics</vt:lpstr>
      <vt:lpstr>GI Bleed Subgroup – In-Hospital Mortality </vt:lpstr>
      <vt:lpstr>GI Bleed Subgroup – Adjusted Logistic Regression Analysis of Factors Associated with In-Hospital Mortality</vt:lpstr>
      <vt:lpstr>Conclusions</vt:lpstr>
      <vt:lpstr>PowerPoint Presentation</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subject/>
  <dc:creator>MedEd On The Go</dc:creator>
  <cp:keywords/>
  <dc:description/>
  <cp:lastModifiedBy>Moriah Diethorn</cp:lastModifiedBy>
  <cp:revision>52</cp:revision>
  <cp:lastPrinted>2023-07-06T14:01:23Z</cp:lastPrinted>
  <dcterms:created xsi:type="dcterms:W3CDTF">2021-04-26T11:08:43Z</dcterms:created>
  <dcterms:modified xsi:type="dcterms:W3CDTF">2023-08-08T14:13:28Z</dcterms:modified>
  <cp:category/>
</cp:coreProperties>
</file>