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2" r:id="rId2"/>
    <p:sldMasterId id="2147483795" r:id="rId3"/>
    <p:sldMasterId id="2147483811" r:id="rId4"/>
    <p:sldMasterId id="2147483823" r:id="rId5"/>
  </p:sldMasterIdLst>
  <p:notesMasterIdLst>
    <p:notesMasterId r:id="rId19"/>
  </p:notesMasterIdLst>
  <p:sldIdLst>
    <p:sldId id="2615" r:id="rId6"/>
    <p:sldId id="265" r:id="rId7"/>
    <p:sldId id="256" r:id="rId8"/>
    <p:sldId id="295" r:id="rId9"/>
    <p:sldId id="303" r:id="rId10"/>
    <p:sldId id="304" r:id="rId11"/>
    <p:sldId id="2145705793" r:id="rId12"/>
    <p:sldId id="2145705792" r:id="rId13"/>
    <p:sldId id="298" r:id="rId14"/>
    <p:sldId id="294" r:id="rId15"/>
    <p:sldId id="2145705771" r:id="rId16"/>
    <p:sldId id="2145705774" r:id="rId17"/>
    <p:sldId id="264"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B8EE6C36-20C4-65E1-2DFE-451279FB28B0}" name="Vin Kalathiveetil" initials="VK" userId="S::vink@ushealthconnect.com::1aa2e0d2-9ff1-4f24-98ac-64b5f8166875" providerId="AD"/>
  <p188:author id="{05341193-EDEB-15BA-A04D-1C19DAE92384}" name="William Uptegraph" initials="WU" userId="S::wuptegraph@ushealthconnect.com::b7ecc398-b3fc-407a-aa03-a771d983fb2c" providerId="AD"/>
  <p188:author id="{6EB12EAF-BC4E-6B6B-0102-503011D8EEE7}" name="Emily Jebing" initials="EJ" userId="Emily Jebing" providerId="None"/>
  <p188:author id="{52C4C9BB-C807-8705-0B08-A3DF41A8D64B}" name="Moriah Diethorn" initials="MD" userId="Moriah Diethorn" providerId="None"/>
  <p188:author id="{587B9DF8-07B2-1036-2560-F7CDD8CC9D9E}" name="Prerna Poojary" initials="PP" userId="S::ppoojary@ushealthconnect.com::784d81cb-4d8e-4a43-8c2e-8d8d9a5cf0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riter" initials="W" lastIdx="56" clrIdx="0">
    <p:extLst>
      <p:ext uri="{19B8F6BF-5375-455C-9EA6-DF929625EA0E}">
        <p15:presenceInfo xmlns:p15="http://schemas.microsoft.com/office/powerpoint/2012/main" userId="Wri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8EFF"/>
    <a:srgbClr val="99DCFF"/>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p:restoredTop sz="90612" autoAdjust="0"/>
  </p:normalViewPr>
  <p:slideViewPr>
    <p:cSldViewPr snapToGrid="0">
      <p:cViewPr varScale="1">
        <p:scale>
          <a:sx n="99" d="100"/>
          <a:sy n="99" d="100"/>
        </p:scale>
        <p:origin x="200" y="440"/>
      </p:cViewPr>
      <p:guideLst/>
    </p:cSldViewPr>
  </p:slideViewPr>
  <p:notesTextViewPr>
    <p:cViewPr>
      <p:scale>
        <a:sx n="1" d="1"/>
        <a:sy n="1" d="1"/>
      </p:scale>
      <p:origin x="0" y="0"/>
    </p:cViewPr>
  </p:notesTextViewPr>
  <p:sorterViewPr>
    <p:cViewPr varScale="1">
      <p:scale>
        <a:sx n="100" d="100"/>
        <a:sy n="100" d="100"/>
      </p:scale>
      <p:origin x="0" y="-62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042F6D"/>
              </a:solidFill>
              <a:ln w="19050">
                <a:solidFill>
                  <a:schemeClr val="lt1"/>
                </a:solidFill>
              </a:ln>
              <a:effectLst/>
            </c:spPr>
            <c:extLst>
              <c:ext xmlns:c16="http://schemas.microsoft.com/office/drawing/2014/chart" uri="{C3380CC4-5D6E-409C-BE32-E72D297353CC}">
                <c16:uniqueId val="{00000001-E5D7-4C73-A724-E828E152AD18}"/>
              </c:ext>
            </c:extLst>
          </c:dPt>
          <c:dPt>
            <c:idx val="1"/>
            <c:bubble3D val="0"/>
            <c:spPr>
              <a:solidFill>
                <a:srgbClr val="005BAA"/>
              </a:solidFill>
              <a:ln w="19050">
                <a:solidFill>
                  <a:schemeClr val="lt1"/>
                </a:solidFill>
              </a:ln>
              <a:effectLst/>
            </c:spPr>
            <c:extLst>
              <c:ext xmlns:c16="http://schemas.microsoft.com/office/drawing/2014/chart" uri="{C3380CC4-5D6E-409C-BE32-E72D297353CC}">
                <c16:uniqueId val="{00000003-E5D7-4C73-A724-E828E152AD18}"/>
              </c:ext>
            </c:extLst>
          </c:dPt>
          <c:dPt>
            <c:idx val="2"/>
            <c:bubble3D val="0"/>
            <c:spPr>
              <a:solidFill>
                <a:srgbClr val="4472C4">
                  <a:lumMod val="40000"/>
                  <a:lumOff val="60000"/>
                </a:srgbClr>
              </a:solidFill>
              <a:ln w="19050">
                <a:solidFill>
                  <a:schemeClr val="lt1"/>
                </a:solidFill>
              </a:ln>
              <a:effectLst/>
            </c:spPr>
            <c:extLst>
              <c:ext xmlns:c16="http://schemas.microsoft.com/office/drawing/2014/chart" uri="{C3380CC4-5D6E-409C-BE32-E72D297353CC}">
                <c16:uniqueId val="{00000005-E5D7-4C73-A724-E828E152AD18}"/>
              </c:ext>
            </c:extLst>
          </c:dPt>
          <c:dPt>
            <c:idx val="3"/>
            <c:bubble3D val="0"/>
            <c:spPr>
              <a:solidFill>
                <a:srgbClr val="E4E1EF"/>
              </a:solidFill>
              <a:ln w="19050">
                <a:solidFill>
                  <a:schemeClr val="lt1"/>
                </a:solidFill>
              </a:ln>
              <a:effectLst/>
            </c:spPr>
            <c:extLst>
              <c:ext xmlns:c16="http://schemas.microsoft.com/office/drawing/2014/chart" uri="{C3380CC4-5D6E-409C-BE32-E72D297353CC}">
                <c16:uniqueId val="{00000007-E5D7-4C73-A724-E828E152AD18}"/>
              </c:ext>
            </c:extLst>
          </c:dPt>
          <c:cat>
            <c:strRef>
              <c:f>Sheet1!$A$2:$A$5</c:f>
              <c:strCache>
                <c:ptCount val="4"/>
                <c:pt idx="0">
                  <c:v>GI</c:v>
                </c:pt>
                <c:pt idx="1">
                  <c:v>ICH</c:v>
                </c:pt>
                <c:pt idx="2">
                  <c:v>Critical compartment/ noncompressible</c:v>
                </c:pt>
                <c:pt idx="3">
                  <c:v>Other </c:v>
                </c:pt>
              </c:strCache>
            </c:strRef>
          </c:cat>
          <c:val>
            <c:numRef>
              <c:f>Sheet1!$B$2:$B$5</c:f>
              <c:numCache>
                <c:formatCode>General</c:formatCode>
                <c:ptCount val="4"/>
                <c:pt idx="0">
                  <c:v>56.8</c:v>
                </c:pt>
                <c:pt idx="1">
                  <c:v>31.4</c:v>
                </c:pt>
                <c:pt idx="2">
                  <c:v>10</c:v>
                </c:pt>
                <c:pt idx="3">
                  <c:v>1.8</c:v>
                </c:pt>
              </c:numCache>
            </c:numRef>
          </c:val>
          <c:extLst>
            <c:ext xmlns:c16="http://schemas.microsoft.com/office/drawing/2014/chart" uri="{C3380CC4-5D6E-409C-BE32-E72D297353CC}">
              <c16:uniqueId val="{00000008-E5D7-4C73-A724-E828E152AD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700000"/>
              </a:solidFill>
              <a:ln w="19050">
                <a:solidFill>
                  <a:schemeClr val="lt1"/>
                </a:solidFill>
              </a:ln>
              <a:effectLst/>
            </c:spPr>
            <c:extLst>
              <c:ext xmlns:c16="http://schemas.microsoft.com/office/drawing/2014/chart" uri="{C3380CC4-5D6E-409C-BE32-E72D297353CC}">
                <c16:uniqueId val="{00000001-A6B7-4575-A6F7-601ED2C56CD0}"/>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A6B7-4575-A6F7-601ED2C56CD0}"/>
              </c:ext>
            </c:extLst>
          </c:dPt>
          <c:dPt>
            <c:idx val="2"/>
            <c:bubble3D val="0"/>
            <c:spPr>
              <a:solidFill>
                <a:srgbClr val="F59EA3"/>
              </a:solidFill>
              <a:ln w="19050">
                <a:solidFill>
                  <a:schemeClr val="lt1"/>
                </a:solidFill>
              </a:ln>
              <a:effectLst/>
            </c:spPr>
            <c:extLst>
              <c:ext xmlns:c16="http://schemas.microsoft.com/office/drawing/2014/chart" uri="{C3380CC4-5D6E-409C-BE32-E72D297353CC}">
                <c16:uniqueId val="{00000005-A6B7-4575-A6F7-601ED2C56CD0}"/>
              </c:ext>
            </c:extLst>
          </c:dPt>
          <c:dPt>
            <c:idx val="3"/>
            <c:bubble3D val="0"/>
            <c:spPr>
              <a:solidFill>
                <a:srgbClr val="FBDDDE"/>
              </a:solidFill>
              <a:ln w="19050">
                <a:solidFill>
                  <a:schemeClr val="lt1"/>
                </a:solidFill>
              </a:ln>
              <a:effectLst/>
            </c:spPr>
            <c:extLst>
              <c:ext xmlns:c16="http://schemas.microsoft.com/office/drawing/2014/chart" uri="{C3380CC4-5D6E-409C-BE32-E72D297353CC}">
                <c16:uniqueId val="{00000007-A6B7-4575-A6F7-601ED2C56CD0}"/>
              </c:ext>
            </c:extLst>
          </c:dPt>
          <c:cat>
            <c:strRef>
              <c:f>Sheet1!$A$2:$A$5</c:f>
              <c:strCache>
                <c:ptCount val="4"/>
                <c:pt idx="0">
                  <c:v>GI</c:v>
                </c:pt>
                <c:pt idx="1">
                  <c:v>ICH</c:v>
                </c:pt>
                <c:pt idx="2">
                  <c:v>Critical compartment/ noncompressible</c:v>
                </c:pt>
                <c:pt idx="3">
                  <c:v>Other</c:v>
                </c:pt>
              </c:strCache>
            </c:strRef>
          </c:cat>
          <c:val>
            <c:numRef>
              <c:f>Sheet1!$B$2:$B$5</c:f>
              <c:numCache>
                <c:formatCode>General</c:formatCode>
                <c:ptCount val="4"/>
                <c:pt idx="0">
                  <c:v>59.9</c:v>
                </c:pt>
                <c:pt idx="1">
                  <c:v>29.1</c:v>
                </c:pt>
                <c:pt idx="2">
                  <c:v>9.1999999999999993</c:v>
                </c:pt>
                <c:pt idx="3">
                  <c:v>1.8</c:v>
                </c:pt>
              </c:numCache>
            </c:numRef>
          </c:val>
          <c:extLst>
            <c:ext xmlns:c16="http://schemas.microsoft.com/office/drawing/2014/chart" uri="{C3380CC4-5D6E-409C-BE32-E72D297353CC}">
              <c16:uniqueId val="{00000008-A6B7-4575-A6F7-601ED2C56C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40990134853831E-2"/>
          <c:y val="5.7570850083110331E-2"/>
          <c:w val="0.88294981446284737"/>
          <c:h val="0.7660127376896506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5BAA"/>
              </a:solidFill>
              <a:ln>
                <a:noFill/>
              </a:ln>
              <a:effectLst/>
            </c:spPr>
            <c:extLst>
              <c:ext xmlns:c16="http://schemas.microsoft.com/office/drawing/2014/chart" uri="{C3380CC4-5D6E-409C-BE32-E72D297353CC}">
                <c16:uniqueId val="{00000001-13D9-4816-8AA9-5FE317A7D7A2}"/>
              </c:ext>
            </c:extLst>
          </c:dPt>
          <c:dPt>
            <c:idx val="1"/>
            <c:invertIfNegative val="0"/>
            <c:bubble3D val="0"/>
            <c:spPr>
              <a:solidFill>
                <a:srgbClr val="C00000"/>
              </a:solidFill>
              <a:ln>
                <a:noFill/>
              </a:ln>
              <a:effectLst/>
            </c:spPr>
            <c:extLst>
              <c:ext xmlns:c16="http://schemas.microsoft.com/office/drawing/2014/chart" uri="{C3380CC4-5D6E-409C-BE32-E72D297353CC}">
                <c16:uniqueId val="{00000003-13D9-4816-8AA9-5FE317A7D7A2}"/>
              </c:ext>
            </c:extLst>
          </c:dPt>
          <c:cat>
            <c:strRef>
              <c:f>Sheet1!$A$2:$A$3</c:f>
              <c:strCache>
                <c:ptCount val="2"/>
                <c:pt idx="0">
                  <c:v>Andexanet alfa</c:v>
                </c:pt>
                <c:pt idx="1">
                  <c:v>4F-PCC</c:v>
                </c:pt>
              </c:strCache>
            </c:strRef>
          </c:cat>
          <c:val>
            <c:numRef>
              <c:f>Sheet1!$B$2:$B$3</c:f>
              <c:numCache>
                <c:formatCode>General</c:formatCode>
                <c:ptCount val="2"/>
                <c:pt idx="0">
                  <c:v>6</c:v>
                </c:pt>
                <c:pt idx="1">
                  <c:v>10.6</c:v>
                </c:pt>
              </c:numCache>
            </c:numRef>
          </c:val>
          <c:extLst>
            <c:ext xmlns:c16="http://schemas.microsoft.com/office/drawing/2014/chart" uri="{C3380CC4-5D6E-409C-BE32-E72D297353CC}">
              <c16:uniqueId val="{00000004-13D9-4816-8AA9-5FE317A7D7A2}"/>
            </c:ext>
          </c:extLst>
        </c:ser>
        <c:dLbls>
          <c:showLegendKey val="0"/>
          <c:showVal val="0"/>
          <c:showCatName val="0"/>
          <c:showSerName val="0"/>
          <c:showPercent val="0"/>
          <c:showBubbleSize val="0"/>
        </c:dLbls>
        <c:gapWidth val="84"/>
        <c:overlap val="-13"/>
        <c:axId val="214536783"/>
        <c:axId val="287917503"/>
      </c:barChart>
      <c:catAx>
        <c:axId val="2145367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rgbClr val="0D204A"/>
                </a:solidFill>
                <a:latin typeface="+mn-lt"/>
                <a:ea typeface="+mn-ea"/>
                <a:cs typeface="+mn-cs"/>
              </a:defRPr>
            </a:pPr>
            <a:endParaRPr lang="en-US"/>
          </a:p>
        </c:txPr>
        <c:crossAx val="287917503"/>
        <c:crosses val="autoZero"/>
        <c:auto val="1"/>
        <c:lblAlgn val="ctr"/>
        <c:lblOffset val="30"/>
        <c:noMultiLvlLbl val="0"/>
      </c:catAx>
      <c:valAx>
        <c:axId val="287917503"/>
        <c:scaling>
          <c:orientation val="minMax"/>
          <c:max val="16"/>
          <c:min val="0"/>
        </c:scaling>
        <c:delete val="0"/>
        <c:axPos val="l"/>
        <c:numFmt formatCode="General" sourceLinked="1"/>
        <c:majorTickMark val="none"/>
        <c:minorTickMark val="none"/>
        <c:tickLblPos val="low"/>
        <c:spPr>
          <a:noFill/>
          <a:ln>
            <a:solidFill>
              <a:schemeClr val="tx1"/>
            </a:solidFill>
          </a:ln>
          <a:effectLst/>
        </c:spPr>
        <c:txPr>
          <a:bodyPr rot="-60000000" spcFirstLastPara="1" vertOverflow="ellipsis" vert="horz" wrap="square" anchor="ctr" anchorCtr="1"/>
          <a:lstStyle/>
          <a:p>
            <a:pPr>
              <a:defRPr sz="1600" b="0" i="0" u="none" strike="noStrike" kern="1200" baseline="0">
                <a:solidFill>
                  <a:srgbClr val="0D204A"/>
                </a:solidFill>
                <a:latin typeface="+mn-lt"/>
                <a:ea typeface="+mn-ea"/>
                <a:cs typeface="+mn-cs"/>
              </a:defRPr>
            </a:pPr>
            <a:endParaRPr lang="en-US"/>
          </a:p>
        </c:txPr>
        <c:crossAx val="214536783"/>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1C46760-D51A-4DF7-AE20-23FBFA0CF786}" type="datetimeFigureOut">
              <a:rPr lang="en-GB" smtClean="0"/>
              <a:t>08/08/2023</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D6B664F-67DD-4A8C-97DA-554B6EF1996B}" type="slidenum">
              <a:rPr lang="en-GB" smtClean="0"/>
              <a:t>‹#›</a:t>
            </a:fld>
            <a:endParaRPr lang="en-GB"/>
          </a:p>
        </p:txBody>
      </p:sp>
    </p:spTree>
    <p:extLst>
      <p:ext uri="{BB962C8B-B14F-4D97-AF65-F5344CB8AC3E}">
        <p14:creationId xmlns:p14="http://schemas.microsoft.com/office/powerpoint/2010/main" val="92946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1</a:t>
            </a:fld>
            <a:endParaRPr lang="en-GB"/>
          </a:p>
        </p:txBody>
      </p:sp>
    </p:spTree>
    <p:extLst>
      <p:ext uri="{BB962C8B-B14F-4D97-AF65-F5344CB8AC3E}">
        <p14:creationId xmlns:p14="http://schemas.microsoft.com/office/powerpoint/2010/main" val="22995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4</a:t>
            </a:fld>
            <a:endParaRPr lang="en-GB"/>
          </a:p>
        </p:txBody>
      </p:sp>
    </p:spTree>
    <p:extLst>
      <p:ext uri="{BB962C8B-B14F-4D97-AF65-F5344CB8AC3E}">
        <p14:creationId xmlns:p14="http://schemas.microsoft.com/office/powerpoint/2010/main" val="361838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F884EC-5A10-4ED6-998F-F5088E30AEF4}" type="slidenum">
              <a:rPr lang="en-US" smtClean="0"/>
              <a:t>5</a:t>
            </a:fld>
            <a:endParaRPr lang="en-US"/>
          </a:p>
        </p:txBody>
      </p:sp>
    </p:spTree>
    <p:extLst>
      <p:ext uri="{BB962C8B-B14F-4D97-AF65-F5344CB8AC3E}">
        <p14:creationId xmlns:p14="http://schemas.microsoft.com/office/powerpoint/2010/main" val="316783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B664F-67DD-4A8C-97DA-554B6EF1996B}" type="slidenum">
              <a:rPr lang="en-GB" smtClean="0"/>
              <a:t>8</a:t>
            </a:fld>
            <a:endParaRPr lang="en-GB"/>
          </a:p>
        </p:txBody>
      </p:sp>
    </p:spTree>
    <p:extLst>
      <p:ext uri="{BB962C8B-B14F-4D97-AF65-F5344CB8AC3E}">
        <p14:creationId xmlns:p14="http://schemas.microsoft.com/office/powerpoint/2010/main" val="132016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E4028-039E-4903-AE2C-816EB273355E}" type="slidenum">
              <a:rPr lang="en-US" smtClean="0"/>
              <a:t>9</a:t>
            </a:fld>
            <a:endParaRPr lang="en-US"/>
          </a:p>
        </p:txBody>
      </p:sp>
    </p:spTree>
    <p:extLst>
      <p:ext uri="{BB962C8B-B14F-4D97-AF65-F5344CB8AC3E}">
        <p14:creationId xmlns:p14="http://schemas.microsoft.com/office/powerpoint/2010/main" val="420980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10</a:t>
            </a:fld>
            <a:endParaRPr lang="en-US"/>
          </a:p>
        </p:txBody>
      </p:sp>
    </p:spTree>
    <p:extLst>
      <p:ext uri="{BB962C8B-B14F-4D97-AF65-F5344CB8AC3E}">
        <p14:creationId xmlns:p14="http://schemas.microsoft.com/office/powerpoint/2010/main" val="25208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11</a:t>
            </a:fld>
            <a:endParaRPr lang="en-US"/>
          </a:p>
        </p:txBody>
      </p:sp>
    </p:spTree>
    <p:extLst>
      <p:ext uri="{BB962C8B-B14F-4D97-AF65-F5344CB8AC3E}">
        <p14:creationId xmlns:p14="http://schemas.microsoft.com/office/powerpoint/2010/main" val="253819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93563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9144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7147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22933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8245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61220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053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600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731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52710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0365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84238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81114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3954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1665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66543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35319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C80BAB-AC42-8648-B5EA-A20B0BA144AF}"/>
              </a:ext>
            </a:extLst>
          </p:cNvPr>
          <p:cNvSpPr>
            <a:spLocks noGrp="1"/>
          </p:cNvSpPr>
          <p:nvPr>
            <p:ph type="title"/>
          </p:nvPr>
        </p:nvSpPr>
        <p:spPr>
          <a:xfrm>
            <a:off x="368596" y="486837"/>
            <a:ext cx="11454808" cy="774895"/>
          </a:xfrm>
        </p:spPr>
        <p:txBody>
          <a:bodyPr/>
          <a:lstStyle/>
          <a:p>
            <a:pPr algn="ctr"/>
            <a:r>
              <a:rPr lang="en-US">
                <a:solidFill>
                  <a:srgbClr val="0D204A"/>
                </a:solidFill>
                <a:latin typeface="Franklin Gothic Medium" panose="020B0603020102020204" pitchFamily="34" charset="0"/>
              </a:rPr>
              <a:t>Large graphic | Frank. Goth. Med., 35pt</a:t>
            </a:r>
          </a:p>
        </p:txBody>
      </p:sp>
      <p:cxnSp>
        <p:nvCxnSpPr>
          <p:cNvPr id="9" name="Straight Connector 8">
            <a:extLst>
              <a:ext uri="{FF2B5EF4-FFF2-40B4-BE49-F238E27FC236}">
                <a16:creationId xmlns:a16="http://schemas.microsoft.com/office/drawing/2014/main" id="{1F2D4164-732E-C645-8C28-EC6DE104E445}"/>
              </a:ext>
            </a:extLst>
          </p:cNvPr>
          <p:cNvCxnSpPr/>
          <p:nvPr userDrawn="1"/>
        </p:nvCxnSpPr>
        <p:spPr>
          <a:xfrm>
            <a:off x="1561651" y="1345523"/>
            <a:ext cx="906869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699629" y="6357205"/>
            <a:ext cx="10792740" cy="441211"/>
          </a:xfrm>
          <a:prstGeom prst="rect">
            <a:avLst/>
          </a:prstGeom>
          <a:noFill/>
        </p:spPr>
        <p:txBody>
          <a:bodyPr wrap="square" rtlCol="0">
            <a:spAutoFit/>
          </a:bodyPr>
          <a:lstStyle/>
          <a:p>
            <a:r>
              <a:rPr lang="en-US" sz="2267">
                <a:solidFill>
                  <a:schemeClr val="bg1">
                    <a:alpha val="76000"/>
                  </a:schemeClr>
                </a:solidFill>
              </a:rPr>
              <a:t>THE SCIENCE OF TODAY IS THE INNOVATION OF TOMORROW</a:t>
            </a:r>
          </a:p>
        </p:txBody>
      </p:sp>
    </p:spTree>
    <p:extLst>
      <p:ext uri="{BB962C8B-B14F-4D97-AF65-F5344CB8AC3E}">
        <p14:creationId xmlns:p14="http://schemas.microsoft.com/office/powerpoint/2010/main" val="398869446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9756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86701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68124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256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697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9842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099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544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25594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3600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2599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8108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7735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4655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6981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45114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85093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8004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95211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48343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71577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02170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91795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49215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45022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070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88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7935194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343524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37029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9860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454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70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285222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76890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05507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4256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0304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7404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3943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12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669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2788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419321642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49810157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809" r:id="rId13"/>
    <p:sldLayoutId id="2147483810" r:id="rId14"/>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33997521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33795468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19175503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6.png"/><Relationship Id="rId7" Type="http://schemas.openxmlformats.org/officeDocument/2006/relationships/hyperlink" Target="http://www.mededonthego.com/" TargetMode="External"/><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18"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18.svg"/><Relationship Id="rId4" Type="http://schemas.openxmlformats.org/officeDocument/2006/relationships/image" Target="../media/image13.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5452EF-27FA-420B-E48B-867DF30137CA}"/>
              </a:ext>
            </a:extLst>
          </p:cNvPr>
          <p:cNvSpPr>
            <a:spLocks noGrp="1"/>
          </p:cNvSpPr>
          <p:nvPr>
            <p:ph type="title"/>
          </p:nvPr>
        </p:nvSpPr>
        <p:spPr>
          <a:xfrm>
            <a:off x="609601" y="1709738"/>
            <a:ext cx="10515600" cy="2852737"/>
          </a:xfrm>
        </p:spPr>
        <p:txBody>
          <a:bodyPr>
            <a:normAutofit/>
          </a:bodyPr>
          <a:lstStyle/>
          <a:p>
            <a:r>
              <a:rPr lang="en-US" dirty="0"/>
              <a:t>Newest Emerging Data from ISTH: Andexanet Alfa Versus 4F-PCC?</a:t>
            </a:r>
            <a:endParaRPr lang="en-GB" dirty="0"/>
          </a:p>
        </p:txBody>
      </p:sp>
      <p:sp>
        <p:nvSpPr>
          <p:cNvPr id="6" name="Text Placeholder 5">
            <a:extLst>
              <a:ext uri="{FF2B5EF4-FFF2-40B4-BE49-F238E27FC236}">
                <a16:creationId xmlns:a16="http://schemas.microsoft.com/office/drawing/2014/main" id="{75BAFE88-D04C-6319-2507-A5D89692F87D}"/>
              </a:ext>
            </a:extLst>
          </p:cNvPr>
          <p:cNvSpPr>
            <a:spLocks noGrp="1"/>
          </p:cNvSpPr>
          <p:nvPr>
            <p:ph type="body" idx="1"/>
          </p:nvPr>
        </p:nvSpPr>
        <p:spPr>
          <a:xfrm>
            <a:off x="609601" y="4589463"/>
            <a:ext cx="10515600" cy="1500187"/>
          </a:xfrm>
        </p:spPr>
        <p:txBody>
          <a:bodyPr>
            <a:normAutofit/>
          </a:bodyPr>
          <a:lstStyle/>
          <a:p>
            <a:r>
              <a:rPr lang="en-US" b="1" dirty="0">
                <a:solidFill>
                  <a:schemeClr val="accent1"/>
                </a:solidFill>
              </a:rPr>
              <a:t>Paul P. </a:t>
            </a:r>
            <a:r>
              <a:rPr lang="en-US" b="1" dirty="0" err="1">
                <a:solidFill>
                  <a:schemeClr val="accent1"/>
                </a:solidFill>
              </a:rPr>
              <a:t>Dobesh</a:t>
            </a:r>
            <a:r>
              <a:rPr lang="en-US" b="1" dirty="0">
                <a:solidFill>
                  <a:schemeClr val="accent1"/>
                </a:solidFill>
              </a:rPr>
              <a:t>, PharmD, FAHA, FACC, FCCP, BCPS, BCCP </a:t>
            </a:r>
            <a:br>
              <a:rPr lang="en-US" dirty="0"/>
            </a:br>
            <a:r>
              <a:rPr lang="en-US" dirty="0"/>
              <a:t>Professor of Pharmacy Practice and Science</a:t>
            </a:r>
            <a:br>
              <a:rPr lang="en-US" dirty="0"/>
            </a:br>
            <a:r>
              <a:rPr lang="en-US" dirty="0"/>
              <a:t>College of Pharmacy</a:t>
            </a:r>
            <a:br>
              <a:rPr lang="en-US" dirty="0"/>
            </a:br>
            <a:r>
              <a:rPr lang="en-US" dirty="0"/>
              <a:t>University of Nebraska Medical Center</a:t>
            </a:r>
            <a:br>
              <a:rPr lang="en-US" dirty="0"/>
            </a:br>
            <a:r>
              <a:rPr lang="en-US" dirty="0"/>
              <a:t>Omaha, NE</a:t>
            </a:r>
          </a:p>
        </p:txBody>
      </p:sp>
    </p:spTree>
    <p:extLst>
      <p:ext uri="{BB962C8B-B14F-4D97-AF65-F5344CB8AC3E}">
        <p14:creationId xmlns:p14="http://schemas.microsoft.com/office/powerpoint/2010/main" val="21737866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A127BAFE-7350-B53F-0115-6413D974A029}"/>
              </a:ext>
            </a:extLst>
          </p:cNvPr>
          <p:cNvSpPr txBox="1"/>
          <p:nvPr/>
        </p:nvSpPr>
        <p:spPr>
          <a:xfrm>
            <a:off x="1463996" y="1388400"/>
            <a:ext cx="4169973" cy="1077218"/>
          </a:xfrm>
          <a:prstGeom prst="rect">
            <a:avLst/>
          </a:prstGeom>
          <a:noFill/>
        </p:spPr>
        <p:txBody>
          <a:bodyPr wrap="square" rtlCol="0">
            <a:spAutoFit/>
          </a:bodyPr>
          <a:lstStyle/>
          <a:p>
            <a:pPr algn="ctr" defTabSz="1219170">
              <a:defRPr/>
            </a:pPr>
            <a:r>
              <a:rPr lang="en-US" sz="3200" b="1" kern="0" dirty="0">
                <a:solidFill>
                  <a:srgbClr val="005BAA"/>
                </a:solidFill>
              </a:rPr>
              <a:t>Andexanet alfa </a:t>
            </a:r>
          </a:p>
          <a:p>
            <a:pPr algn="ctr" defTabSz="1219170">
              <a:defRPr/>
            </a:pPr>
            <a:r>
              <a:rPr lang="en-US" sz="3200" b="1" kern="0" dirty="0">
                <a:solidFill>
                  <a:srgbClr val="005BAA"/>
                </a:solidFill>
              </a:rPr>
              <a:t>(N = 2,122)</a:t>
            </a:r>
          </a:p>
        </p:txBody>
      </p:sp>
      <p:sp>
        <p:nvSpPr>
          <p:cNvPr id="86" name="TextBox 85">
            <a:extLst>
              <a:ext uri="{FF2B5EF4-FFF2-40B4-BE49-F238E27FC236}">
                <a16:creationId xmlns:a16="http://schemas.microsoft.com/office/drawing/2014/main" id="{DD8DA5DD-7492-9976-ABFA-E45D9C97E31F}"/>
              </a:ext>
            </a:extLst>
          </p:cNvPr>
          <p:cNvSpPr txBox="1"/>
          <p:nvPr/>
        </p:nvSpPr>
        <p:spPr>
          <a:xfrm>
            <a:off x="7142267" y="1406827"/>
            <a:ext cx="3762131" cy="1077218"/>
          </a:xfrm>
          <a:prstGeom prst="rect">
            <a:avLst/>
          </a:prstGeom>
          <a:noFill/>
        </p:spPr>
        <p:txBody>
          <a:bodyPr wrap="square" rtlCol="0">
            <a:spAutoFit/>
          </a:bodyPr>
          <a:lstStyle/>
          <a:p>
            <a:pPr algn="ctr" defTabSz="1219170">
              <a:defRPr/>
            </a:pPr>
            <a:r>
              <a:rPr lang="en-US" sz="3200" b="1" kern="0" dirty="0">
                <a:solidFill>
                  <a:srgbClr val="C00000"/>
                </a:solidFill>
              </a:rPr>
              <a:t>4F-PCC </a:t>
            </a:r>
          </a:p>
          <a:p>
            <a:pPr algn="ctr" defTabSz="1219170">
              <a:defRPr/>
            </a:pPr>
            <a:r>
              <a:rPr lang="en-US" sz="3200" b="1" kern="0" dirty="0">
                <a:solidFill>
                  <a:srgbClr val="C00000"/>
                </a:solidFill>
              </a:rPr>
              <a:t>(N = 2,273)</a:t>
            </a:r>
          </a:p>
        </p:txBody>
      </p:sp>
      <p:grpSp>
        <p:nvGrpSpPr>
          <p:cNvPr id="5" name="Group 4">
            <a:extLst>
              <a:ext uri="{FF2B5EF4-FFF2-40B4-BE49-F238E27FC236}">
                <a16:creationId xmlns:a16="http://schemas.microsoft.com/office/drawing/2014/main" id="{EF60669F-E07C-F12E-F7AF-DCDC900D6F15}"/>
              </a:ext>
            </a:extLst>
          </p:cNvPr>
          <p:cNvGrpSpPr/>
          <p:nvPr/>
        </p:nvGrpSpPr>
        <p:grpSpPr>
          <a:xfrm>
            <a:off x="425278" y="2632701"/>
            <a:ext cx="6321073" cy="3787857"/>
            <a:chOff x="589421" y="1819077"/>
            <a:chExt cx="4576877" cy="2840893"/>
          </a:xfrm>
        </p:grpSpPr>
        <p:graphicFrame>
          <p:nvGraphicFramePr>
            <p:cNvPr id="79" name="Chart 78">
              <a:extLst>
                <a:ext uri="{FF2B5EF4-FFF2-40B4-BE49-F238E27FC236}">
                  <a16:creationId xmlns:a16="http://schemas.microsoft.com/office/drawing/2014/main" id="{01F36F00-F1DD-9B29-FD75-B143C180ADB4}"/>
                </a:ext>
              </a:extLst>
            </p:cNvPr>
            <p:cNvGraphicFramePr/>
            <p:nvPr/>
          </p:nvGraphicFramePr>
          <p:xfrm>
            <a:off x="606643" y="2241298"/>
            <a:ext cx="4559655" cy="2418672"/>
          </p:xfrm>
          <a:graphic>
            <a:graphicData uri="http://schemas.openxmlformats.org/drawingml/2006/chart">
              <c:chart xmlns:c="http://schemas.openxmlformats.org/drawingml/2006/chart" xmlns:r="http://schemas.openxmlformats.org/officeDocument/2006/relationships" r:id="rId3"/>
            </a:graphicData>
          </a:graphic>
        </p:graphicFrame>
        <p:sp>
          <p:nvSpPr>
            <p:cNvPr id="80" name="TextBox 79">
              <a:extLst>
                <a:ext uri="{FF2B5EF4-FFF2-40B4-BE49-F238E27FC236}">
                  <a16:creationId xmlns:a16="http://schemas.microsoft.com/office/drawing/2014/main" id="{F6EB6615-CEC4-9409-627B-D561BEA9C368}"/>
                </a:ext>
              </a:extLst>
            </p:cNvPr>
            <p:cNvSpPr txBox="1"/>
            <p:nvPr/>
          </p:nvSpPr>
          <p:spPr>
            <a:xfrm>
              <a:off x="2837882" y="1828312"/>
              <a:ext cx="1159515" cy="530915"/>
            </a:xfrm>
            <a:prstGeom prst="rect">
              <a:avLst/>
            </a:prstGeom>
            <a:noFill/>
          </p:spPr>
          <p:txBody>
            <a:bodyPr wrap="square" rtlCol="0">
              <a:spAutoFit/>
            </a:bodyPr>
            <a:lstStyle/>
            <a:p>
              <a:pPr algn="ctr" defTabSz="1219170">
                <a:lnSpc>
                  <a:spcPts val="2400"/>
                </a:lnSpc>
                <a:defRPr/>
              </a:pPr>
              <a:r>
                <a:rPr lang="en-US" sz="2000" b="1" kern="0" dirty="0">
                  <a:latin typeface="+mj-lt"/>
                </a:rPr>
                <a:t>Other,</a:t>
              </a:r>
            </a:p>
            <a:p>
              <a:pPr algn="ctr" defTabSz="1219170">
                <a:lnSpc>
                  <a:spcPts val="2400"/>
                </a:lnSpc>
                <a:defRPr/>
              </a:pPr>
              <a:r>
                <a:rPr lang="en-US" sz="2000" b="1" kern="0" dirty="0">
                  <a:latin typeface="+mj-lt"/>
                </a:rPr>
                <a:t>1.8%</a:t>
              </a:r>
            </a:p>
          </p:txBody>
        </p:sp>
        <p:sp>
          <p:nvSpPr>
            <p:cNvPr id="81" name="TextBox 80">
              <a:extLst>
                <a:ext uri="{FF2B5EF4-FFF2-40B4-BE49-F238E27FC236}">
                  <a16:creationId xmlns:a16="http://schemas.microsoft.com/office/drawing/2014/main" id="{8B463470-C312-20CF-98E8-B1087651FCB9}"/>
                </a:ext>
              </a:extLst>
            </p:cNvPr>
            <p:cNvSpPr txBox="1"/>
            <p:nvPr/>
          </p:nvSpPr>
          <p:spPr>
            <a:xfrm>
              <a:off x="589421" y="1819077"/>
              <a:ext cx="2039548" cy="761747"/>
            </a:xfrm>
            <a:prstGeom prst="rect">
              <a:avLst/>
            </a:prstGeom>
            <a:noFill/>
          </p:spPr>
          <p:txBody>
            <a:bodyPr wrap="none" rtlCol="0">
              <a:spAutoFit/>
            </a:bodyPr>
            <a:lstStyle/>
            <a:p>
              <a:pPr algn="ctr" defTabSz="1219170">
                <a:lnSpc>
                  <a:spcPts val="2400"/>
                </a:lnSpc>
                <a:defRPr/>
              </a:pPr>
              <a:r>
                <a:rPr lang="en-US" sz="2000" b="1" kern="0" dirty="0">
                  <a:latin typeface="+mj-lt"/>
                </a:rPr>
                <a:t>Critical compartment/</a:t>
              </a:r>
            </a:p>
            <a:p>
              <a:pPr algn="ctr" defTabSz="1219170">
                <a:lnSpc>
                  <a:spcPts val="2400"/>
                </a:lnSpc>
                <a:defRPr/>
              </a:pPr>
              <a:r>
                <a:rPr lang="en-US" sz="2000" b="1" kern="0" dirty="0">
                  <a:latin typeface="+mj-lt"/>
                </a:rPr>
                <a:t>noncompressible,</a:t>
              </a:r>
            </a:p>
            <a:p>
              <a:pPr algn="ctr" defTabSz="1219170">
                <a:lnSpc>
                  <a:spcPts val="2400"/>
                </a:lnSpc>
                <a:defRPr/>
              </a:pPr>
              <a:r>
                <a:rPr lang="en-US" sz="2000" b="1" kern="0" dirty="0">
                  <a:latin typeface="+mj-lt"/>
                </a:rPr>
                <a:t>10.0%</a:t>
              </a:r>
            </a:p>
          </p:txBody>
        </p:sp>
        <p:sp>
          <p:nvSpPr>
            <p:cNvPr id="83" name="TextBox 82">
              <a:extLst>
                <a:ext uri="{FF2B5EF4-FFF2-40B4-BE49-F238E27FC236}">
                  <a16:creationId xmlns:a16="http://schemas.microsoft.com/office/drawing/2014/main" id="{3121349E-E79F-B1FF-06F5-3D75EC119BBB}"/>
                </a:ext>
              </a:extLst>
            </p:cNvPr>
            <p:cNvSpPr txBox="1"/>
            <p:nvPr/>
          </p:nvSpPr>
          <p:spPr>
            <a:xfrm>
              <a:off x="3016835" y="3176721"/>
              <a:ext cx="766281" cy="660373"/>
            </a:xfrm>
            <a:prstGeom prst="rect">
              <a:avLst/>
            </a:prstGeom>
            <a:noFill/>
          </p:spPr>
          <p:txBody>
            <a:bodyPr wrap="none" rtlCol="0">
              <a:spAutoFit/>
            </a:bodyPr>
            <a:lstStyle/>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GI,</a:t>
              </a: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56.8%</a:t>
              </a:r>
            </a:p>
          </p:txBody>
        </p:sp>
        <p:sp>
          <p:nvSpPr>
            <p:cNvPr id="84" name="TextBox 83">
              <a:extLst>
                <a:ext uri="{FF2B5EF4-FFF2-40B4-BE49-F238E27FC236}">
                  <a16:creationId xmlns:a16="http://schemas.microsoft.com/office/drawing/2014/main" id="{2B64C8F3-5579-6525-3BCA-23F58B45C517}"/>
                </a:ext>
              </a:extLst>
            </p:cNvPr>
            <p:cNvSpPr txBox="1"/>
            <p:nvPr/>
          </p:nvSpPr>
          <p:spPr>
            <a:xfrm>
              <a:off x="1937406" y="3078591"/>
              <a:ext cx="766281" cy="660373"/>
            </a:xfrm>
            <a:prstGeom prst="rect">
              <a:avLst/>
            </a:prstGeom>
            <a:noFill/>
          </p:spPr>
          <p:txBody>
            <a:bodyPr wrap="none" rtlCol="0">
              <a:spAutoFit/>
            </a:bodyPr>
            <a:lstStyle/>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ICH,</a:t>
              </a:r>
              <a:br>
                <a:rPr lang="en-US" sz="2400" b="1" kern="0" dirty="0">
                  <a:solidFill>
                    <a:schemeClr val="bg1"/>
                  </a:solidFill>
                  <a:effectLst>
                    <a:outerShdw blurRad="38100" dist="38100" dir="2700000" algn="tl">
                      <a:srgbClr val="000000">
                        <a:alpha val="43137"/>
                      </a:srgbClr>
                    </a:outerShdw>
                  </a:effectLst>
                  <a:latin typeface="+mj-lt"/>
                </a:rPr>
              </a:br>
              <a:r>
                <a:rPr lang="en-US" sz="2400" b="1" kern="0" dirty="0">
                  <a:solidFill>
                    <a:schemeClr val="bg1"/>
                  </a:solidFill>
                  <a:effectLst>
                    <a:outerShdw blurRad="38100" dist="38100" dir="2700000" algn="tl">
                      <a:srgbClr val="000000">
                        <a:alpha val="43137"/>
                      </a:srgbClr>
                    </a:outerShdw>
                  </a:effectLst>
                  <a:latin typeface="+mj-lt"/>
                </a:rPr>
                <a:t>31.4%</a:t>
              </a:r>
            </a:p>
          </p:txBody>
        </p:sp>
        <p:cxnSp>
          <p:nvCxnSpPr>
            <p:cNvPr id="15" name="Straight Connector 14">
              <a:extLst>
                <a:ext uri="{FF2B5EF4-FFF2-40B4-BE49-F238E27FC236}">
                  <a16:creationId xmlns:a16="http://schemas.microsoft.com/office/drawing/2014/main" id="{B1E24C0F-5CC1-0E8C-60F3-8D34FDCFF454}"/>
                </a:ext>
              </a:extLst>
            </p:cNvPr>
            <p:cNvCxnSpPr/>
            <p:nvPr/>
          </p:nvCxnSpPr>
          <p:spPr>
            <a:xfrm flipH="1" flipV="1">
              <a:off x="2263815" y="2354368"/>
              <a:ext cx="329440" cy="4017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133541-3C6B-6346-97DF-5084795B858E}"/>
                </a:ext>
              </a:extLst>
            </p:cNvPr>
            <p:cNvCxnSpPr>
              <a:cxnSpLocks/>
              <a:endCxn id="79" idx="0"/>
            </p:cNvCxnSpPr>
            <p:nvPr/>
          </p:nvCxnSpPr>
          <p:spPr>
            <a:xfrm flipV="1">
              <a:off x="2833666" y="2241298"/>
              <a:ext cx="52804" cy="266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FBEF41-9AC5-CB7E-1566-C8F97B309953}"/>
                </a:ext>
              </a:extLst>
            </p:cNvPr>
            <p:cNvCxnSpPr>
              <a:cxnSpLocks/>
            </p:cNvCxnSpPr>
            <p:nvPr/>
          </p:nvCxnSpPr>
          <p:spPr>
            <a:xfrm flipV="1">
              <a:off x="2885412" y="2089271"/>
              <a:ext cx="286872" cy="153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11D5E98-14E5-C41F-9A82-93C2AD609D3B}"/>
              </a:ext>
            </a:extLst>
          </p:cNvPr>
          <p:cNvSpPr txBox="1"/>
          <p:nvPr/>
        </p:nvSpPr>
        <p:spPr>
          <a:xfrm>
            <a:off x="9516244" y="2705593"/>
            <a:ext cx="938077" cy="707886"/>
          </a:xfrm>
          <a:prstGeom prst="rect">
            <a:avLst/>
          </a:prstGeom>
          <a:noFill/>
        </p:spPr>
        <p:txBody>
          <a:bodyPr wrap="none" rtlCol="0">
            <a:spAutoFit/>
          </a:bodyPr>
          <a:lstStyle/>
          <a:p>
            <a:pPr algn="ctr" defTabSz="1219170">
              <a:lnSpc>
                <a:spcPts val="2400"/>
              </a:lnSpc>
              <a:defRPr/>
            </a:pPr>
            <a:r>
              <a:rPr lang="en-US" sz="2000" b="1" kern="0" dirty="0"/>
              <a:t>Other,</a:t>
            </a:r>
          </a:p>
          <a:p>
            <a:pPr algn="ctr" defTabSz="1219170">
              <a:lnSpc>
                <a:spcPts val="2400"/>
              </a:lnSpc>
              <a:defRPr/>
            </a:pPr>
            <a:r>
              <a:rPr lang="en-US" sz="2000" b="1" kern="0" dirty="0"/>
              <a:t>1.8%</a:t>
            </a:r>
          </a:p>
        </p:txBody>
      </p:sp>
      <p:grpSp>
        <p:nvGrpSpPr>
          <p:cNvPr id="13" name="Group 12">
            <a:extLst>
              <a:ext uri="{FF2B5EF4-FFF2-40B4-BE49-F238E27FC236}">
                <a16:creationId xmlns:a16="http://schemas.microsoft.com/office/drawing/2014/main" id="{1BDA3C1F-C72B-4703-B2A4-92294AD319FC}"/>
              </a:ext>
            </a:extLst>
          </p:cNvPr>
          <p:cNvGrpSpPr/>
          <p:nvPr/>
        </p:nvGrpSpPr>
        <p:grpSpPr>
          <a:xfrm>
            <a:off x="5633969" y="3206807"/>
            <a:ext cx="6976791" cy="3195264"/>
            <a:chOff x="6343496" y="3040593"/>
            <a:chExt cx="4118295" cy="1706188"/>
          </a:xfrm>
        </p:grpSpPr>
        <p:graphicFrame>
          <p:nvGraphicFramePr>
            <p:cNvPr id="85" name="Chart 84">
              <a:extLst>
                <a:ext uri="{FF2B5EF4-FFF2-40B4-BE49-F238E27FC236}">
                  <a16:creationId xmlns:a16="http://schemas.microsoft.com/office/drawing/2014/main" id="{DDB4A7C3-5FC7-D2E5-9E47-9A083BC9AFCC}"/>
                </a:ext>
              </a:extLst>
            </p:cNvPr>
            <p:cNvGraphicFramePr/>
            <p:nvPr/>
          </p:nvGraphicFramePr>
          <p:xfrm>
            <a:off x="6343496" y="3040593"/>
            <a:ext cx="4118295" cy="1706188"/>
          </p:xfrm>
          <a:graphic>
            <a:graphicData uri="http://schemas.openxmlformats.org/drawingml/2006/chart">
              <c:chart xmlns:c="http://schemas.openxmlformats.org/drawingml/2006/chart" xmlns:r="http://schemas.openxmlformats.org/officeDocument/2006/relationships" r:id="rId4"/>
            </a:graphicData>
          </a:graphic>
        </p:graphicFrame>
        <p:sp>
          <p:nvSpPr>
            <p:cNvPr id="88" name="TextBox 87">
              <a:extLst>
                <a:ext uri="{FF2B5EF4-FFF2-40B4-BE49-F238E27FC236}">
                  <a16:creationId xmlns:a16="http://schemas.microsoft.com/office/drawing/2014/main" id="{A6B6E52F-E5A6-D2B7-90CF-9664556C0985}"/>
                </a:ext>
              </a:extLst>
            </p:cNvPr>
            <p:cNvSpPr txBox="1"/>
            <p:nvPr/>
          </p:nvSpPr>
          <p:spPr>
            <a:xfrm>
              <a:off x="8494144" y="3491678"/>
              <a:ext cx="624700" cy="689289"/>
            </a:xfrm>
            <a:prstGeom prst="rect">
              <a:avLst/>
            </a:prstGeom>
            <a:noFill/>
          </p:spPr>
          <p:txBody>
            <a:bodyPr wrap="none" rtlCol="0">
              <a:spAutoFit/>
            </a:bodyPr>
            <a:lstStyle/>
            <a:p>
              <a:pPr algn="ctr" defTabSz="1219170">
                <a:lnSpc>
                  <a:spcPts val="3200"/>
                </a:lnSpc>
                <a:defRPr/>
              </a:pPr>
              <a:endParaRPr lang="en-US" sz="2400" b="1" kern="0" dirty="0">
                <a:solidFill>
                  <a:schemeClr val="bg1"/>
                </a:solidFill>
                <a:latin typeface="+mj-lt"/>
              </a:endParaRP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GI,</a:t>
              </a: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59.9%</a:t>
              </a:r>
            </a:p>
          </p:txBody>
        </p:sp>
        <p:sp>
          <p:nvSpPr>
            <p:cNvPr id="89" name="TextBox 88">
              <a:extLst>
                <a:ext uri="{FF2B5EF4-FFF2-40B4-BE49-F238E27FC236}">
                  <a16:creationId xmlns:a16="http://schemas.microsoft.com/office/drawing/2014/main" id="{C28632FA-C1E7-2BA1-F3B5-4C90382835DC}"/>
                </a:ext>
              </a:extLst>
            </p:cNvPr>
            <p:cNvSpPr txBox="1"/>
            <p:nvPr/>
          </p:nvSpPr>
          <p:spPr>
            <a:xfrm>
              <a:off x="7638814" y="3579147"/>
              <a:ext cx="624700" cy="470163"/>
            </a:xfrm>
            <a:prstGeom prst="rect">
              <a:avLst/>
            </a:prstGeom>
            <a:noFill/>
          </p:spPr>
          <p:txBody>
            <a:bodyPr wrap="none" rtlCol="0">
              <a:spAutoFit/>
            </a:bodyPr>
            <a:lstStyle/>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ICH,</a:t>
              </a:r>
            </a:p>
            <a:p>
              <a:pPr algn="ctr" defTabSz="1219170">
                <a:lnSpc>
                  <a:spcPts val="3200"/>
                </a:lnSpc>
                <a:defRPr/>
              </a:pPr>
              <a:r>
                <a:rPr lang="en-US" sz="2400" b="1" kern="0" dirty="0">
                  <a:solidFill>
                    <a:schemeClr val="bg1"/>
                  </a:solidFill>
                  <a:effectLst>
                    <a:outerShdw blurRad="38100" dist="38100" dir="2700000" algn="tl">
                      <a:srgbClr val="000000">
                        <a:alpha val="43137"/>
                      </a:srgbClr>
                    </a:outerShdw>
                  </a:effectLst>
                  <a:latin typeface="+mj-lt"/>
                </a:rPr>
                <a:t>29.1%</a:t>
              </a:r>
            </a:p>
          </p:txBody>
        </p:sp>
      </p:grpSp>
      <p:cxnSp>
        <p:nvCxnSpPr>
          <p:cNvPr id="14" name="Straight Connector 13">
            <a:extLst>
              <a:ext uri="{FF2B5EF4-FFF2-40B4-BE49-F238E27FC236}">
                <a16:creationId xmlns:a16="http://schemas.microsoft.com/office/drawing/2014/main" id="{BFDA40EC-9642-A10C-675D-FB8ADEBD8510}"/>
              </a:ext>
            </a:extLst>
          </p:cNvPr>
          <p:cNvCxnSpPr/>
          <p:nvPr/>
        </p:nvCxnSpPr>
        <p:spPr>
          <a:xfrm flipH="1" flipV="1">
            <a:off x="9030977" y="3264950"/>
            <a:ext cx="30463" cy="404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173F24-4C3E-FA1B-A4CB-68A9A81A77B9}"/>
              </a:ext>
            </a:extLst>
          </p:cNvPr>
          <p:cNvCxnSpPr>
            <a:cxnSpLocks/>
          </p:cNvCxnSpPr>
          <p:nvPr/>
        </p:nvCxnSpPr>
        <p:spPr>
          <a:xfrm flipV="1">
            <a:off x="9030977" y="3083079"/>
            <a:ext cx="601637" cy="181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A3A096-6C43-DA59-D37A-7A8772870736}"/>
              </a:ext>
            </a:extLst>
          </p:cNvPr>
          <p:cNvSpPr txBox="1"/>
          <p:nvPr/>
        </p:nvSpPr>
        <p:spPr>
          <a:xfrm>
            <a:off x="6110175" y="2658792"/>
            <a:ext cx="2816797" cy="1015663"/>
          </a:xfrm>
          <a:prstGeom prst="rect">
            <a:avLst/>
          </a:prstGeom>
          <a:noFill/>
        </p:spPr>
        <p:txBody>
          <a:bodyPr wrap="none" rtlCol="0">
            <a:spAutoFit/>
          </a:bodyPr>
          <a:lstStyle/>
          <a:p>
            <a:pPr algn="ctr" defTabSz="1219170">
              <a:lnSpc>
                <a:spcPts val="2400"/>
              </a:lnSpc>
              <a:defRPr/>
            </a:pPr>
            <a:r>
              <a:rPr lang="en-US" sz="2000" b="1" kern="0" dirty="0"/>
              <a:t>Critical compartment/</a:t>
            </a:r>
          </a:p>
          <a:p>
            <a:pPr algn="ctr" defTabSz="1219170">
              <a:lnSpc>
                <a:spcPts val="2400"/>
              </a:lnSpc>
              <a:defRPr/>
            </a:pPr>
            <a:r>
              <a:rPr lang="en-US" sz="2000" b="1" kern="0" dirty="0"/>
              <a:t>noncompressible,</a:t>
            </a:r>
          </a:p>
          <a:p>
            <a:pPr algn="ctr" defTabSz="1219170">
              <a:lnSpc>
                <a:spcPts val="2400"/>
              </a:lnSpc>
              <a:defRPr/>
            </a:pPr>
            <a:r>
              <a:rPr lang="en-US" sz="2000" b="1" kern="0" dirty="0"/>
              <a:t>9.2%</a:t>
            </a:r>
          </a:p>
        </p:txBody>
      </p:sp>
      <p:cxnSp>
        <p:nvCxnSpPr>
          <p:cNvPr id="27" name="Straight Connector 26">
            <a:extLst>
              <a:ext uri="{FF2B5EF4-FFF2-40B4-BE49-F238E27FC236}">
                <a16:creationId xmlns:a16="http://schemas.microsoft.com/office/drawing/2014/main" id="{B3D939DF-0CB6-9EE8-6899-F583D3653CAC}"/>
              </a:ext>
            </a:extLst>
          </p:cNvPr>
          <p:cNvCxnSpPr>
            <a:cxnSpLocks/>
          </p:cNvCxnSpPr>
          <p:nvPr/>
        </p:nvCxnSpPr>
        <p:spPr>
          <a:xfrm flipH="1" flipV="1">
            <a:off x="8527472" y="3391664"/>
            <a:ext cx="255533" cy="5058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itle 29">
            <a:extLst>
              <a:ext uri="{FF2B5EF4-FFF2-40B4-BE49-F238E27FC236}">
                <a16:creationId xmlns:a16="http://schemas.microsoft.com/office/drawing/2014/main" id="{AEEC95BA-3C5A-6416-0709-97C81D1DA805}"/>
              </a:ext>
            </a:extLst>
          </p:cNvPr>
          <p:cNvSpPr>
            <a:spLocks noGrp="1"/>
          </p:cNvSpPr>
          <p:nvPr>
            <p:ph type="title"/>
          </p:nvPr>
        </p:nvSpPr>
        <p:spPr>
          <a:xfrm>
            <a:off x="609600" y="199505"/>
            <a:ext cx="10744200" cy="1185577"/>
          </a:xfrm>
        </p:spPr>
        <p:txBody>
          <a:bodyPr>
            <a:normAutofit/>
          </a:bodyPr>
          <a:lstStyle/>
          <a:p>
            <a:r>
              <a:rPr lang="en-US" dirty="0"/>
              <a:t>Bleed Locations</a:t>
            </a:r>
          </a:p>
        </p:txBody>
      </p:sp>
    </p:spTree>
    <p:extLst>
      <p:ext uri="{BB962C8B-B14F-4D97-AF65-F5344CB8AC3E}">
        <p14:creationId xmlns:p14="http://schemas.microsoft.com/office/powerpoint/2010/main" val="25886395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0C41DA2-E5E5-9DEB-E631-B239C4211A0F}"/>
              </a:ext>
            </a:extLst>
          </p:cNvPr>
          <p:cNvSpPr>
            <a:spLocks noGrp="1"/>
          </p:cNvSpPr>
          <p:nvPr>
            <p:ph type="title"/>
          </p:nvPr>
        </p:nvSpPr>
        <p:spPr>
          <a:xfrm>
            <a:off x="609600" y="199505"/>
            <a:ext cx="10744200" cy="1185577"/>
          </a:xfrm>
        </p:spPr>
        <p:txBody>
          <a:bodyPr>
            <a:normAutofit/>
          </a:bodyPr>
          <a:lstStyle/>
          <a:p>
            <a:r>
              <a:rPr lang="en-US" dirty="0"/>
              <a:t>Overall Population – In-Hospital Mortality</a:t>
            </a:r>
          </a:p>
        </p:txBody>
      </p:sp>
      <p:sp>
        <p:nvSpPr>
          <p:cNvPr id="9" name="TextBox 8">
            <a:extLst>
              <a:ext uri="{FF2B5EF4-FFF2-40B4-BE49-F238E27FC236}">
                <a16:creationId xmlns:a16="http://schemas.microsoft.com/office/drawing/2014/main" id="{932308DA-B97F-3FDA-1008-0A86B0A85B81}"/>
              </a:ext>
            </a:extLst>
          </p:cNvPr>
          <p:cNvSpPr txBox="1"/>
          <p:nvPr/>
        </p:nvSpPr>
        <p:spPr>
          <a:xfrm>
            <a:off x="6811206" y="2614042"/>
            <a:ext cx="5016399" cy="2298065"/>
          </a:xfrm>
          <a:prstGeom prst="rect">
            <a:avLst/>
          </a:prstGeom>
          <a:noFill/>
        </p:spPr>
        <p:txBody>
          <a:bodyPr wrap="square">
            <a:spAutoFit/>
          </a:bodyPr>
          <a:lstStyle/>
          <a:p>
            <a:pPr marL="152396" algn="ctr" defTabSz="1219170">
              <a:spcAft>
                <a:spcPts val="400"/>
              </a:spcAft>
              <a:defRPr/>
            </a:pPr>
            <a:r>
              <a:rPr lang="en-US" sz="2400" b="1" kern="0" dirty="0">
                <a:solidFill>
                  <a:srgbClr val="0D204A"/>
                </a:solidFill>
                <a:latin typeface="+mj-lt"/>
              </a:rPr>
              <a:t>Adjusted odds</a:t>
            </a:r>
            <a:r>
              <a:rPr lang="sv-SE" sz="2400" b="1" kern="0" baseline="30000" dirty="0">
                <a:solidFill>
                  <a:srgbClr val="0D204A"/>
                </a:solidFill>
                <a:latin typeface="+mj-lt"/>
                <a:cs typeface="Times New Roman" panose="02020603050405020304" pitchFamily="18" charset="0"/>
              </a:rPr>
              <a:t>*</a:t>
            </a:r>
            <a:r>
              <a:rPr lang="en-US" sz="2400" b="1" kern="0" dirty="0">
                <a:solidFill>
                  <a:srgbClr val="0D204A"/>
                </a:solidFill>
                <a:latin typeface="+mj-lt"/>
                <a:cs typeface="Times New Roman" panose="02020603050405020304" pitchFamily="18" charset="0"/>
              </a:rPr>
              <a:t> </a:t>
            </a:r>
            <a:r>
              <a:rPr lang="en-US" sz="2400" b="1" kern="0" dirty="0">
                <a:solidFill>
                  <a:srgbClr val="0D204A"/>
                </a:solidFill>
                <a:latin typeface="+mj-lt"/>
              </a:rPr>
              <a:t>of </a:t>
            </a:r>
          </a:p>
          <a:p>
            <a:pPr marL="152396" algn="ctr" defTabSz="1219170">
              <a:spcAft>
                <a:spcPts val="400"/>
              </a:spcAft>
              <a:defRPr/>
            </a:pPr>
            <a:r>
              <a:rPr lang="en-US" sz="2400" b="1" kern="0" dirty="0">
                <a:solidFill>
                  <a:srgbClr val="0D204A"/>
                </a:solidFill>
                <a:latin typeface="+mj-lt"/>
              </a:rPr>
              <a:t>in-hospital mortality were                      </a:t>
            </a:r>
            <a:r>
              <a:rPr lang="en-US" sz="4400" b="1" kern="0" dirty="0">
                <a:solidFill>
                  <a:srgbClr val="0D204A"/>
                </a:solidFill>
                <a:latin typeface="+mj-lt"/>
              </a:rPr>
              <a:t>50%</a:t>
            </a:r>
            <a:r>
              <a:rPr lang="en-US" sz="2400" b="1" kern="0" dirty="0">
                <a:solidFill>
                  <a:srgbClr val="0D204A"/>
                </a:solidFill>
                <a:latin typeface="+mj-lt"/>
              </a:rPr>
              <a:t> </a:t>
            </a:r>
            <a:r>
              <a:rPr lang="en-US" sz="3600" b="1" kern="0" dirty="0">
                <a:solidFill>
                  <a:srgbClr val="0D204A"/>
                </a:solidFill>
                <a:latin typeface="+mj-lt"/>
              </a:rPr>
              <a:t>lower                   </a:t>
            </a:r>
            <a:r>
              <a:rPr lang="en-US" sz="2800" b="1" kern="0" dirty="0">
                <a:solidFill>
                  <a:srgbClr val="0D204A"/>
                </a:solidFill>
                <a:latin typeface="+mj-lt"/>
              </a:rPr>
              <a:t> </a:t>
            </a:r>
            <a:r>
              <a:rPr lang="en-US" sz="2400" b="1" kern="0" dirty="0">
                <a:solidFill>
                  <a:srgbClr val="0D204A"/>
                </a:solidFill>
                <a:latin typeface="+mj-lt"/>
              </a:rPr>
              <a:t>for patients treated with</a:t>
            </a:r>
            <a:r>
              <a:rPr lang="en-US" sz="2400" b="1" kern="0" dirty="0">
                <a:solidFill>
                  <a:sysClr val="windowText" lastClr="000000"/>
                </a:solidFill>
                <a:latin typeface="+mj-lt"/>
              </a:rPr>
              <a:t> </a:t>
            </a:r>
            <a:r>
              <a:rPr lang="en-US" sz="2400" b="1" kern="0" dirty="0">
                <a:solidFill>
                  <a:srgbClr val="005BAA"/>
                </a:solidFill>
                <a:latin typeface="+mj-lt"/>
              </a:rPr>
              <a:t>andexanet alfa </a:t>
            </a:r>
            <a:r>
              <a:rPr lang="en-US" sz="2400" b="1" kern="0" dirty="0">
                <a:solidFill>
                  <a:schemeClr val="accent2"/>
                </a:solidFill>
                <a:latin typeface="+mj-lt"/>
              </a:rPr>
              <a:t>versus</a:t>
            </a:r>
            <a:r>
              <a:rPr lang="en-US" sz="2400" b="1" kern="0" dirty="0">
                <a:solidFill>
                  <a:sysClr val="windowText" lastClr="000000"/>
                </a:solidFill>
                <a:latin typeface="+mj-lt"/>
              </a:rPr>
              <a:t> </a:t>
            </a:r>
            <a:r>
              <a:rPr lang="en-US" sz="2400" b="1" kern="0" dirty="0">
                <a:solidFill>
                  <a:srgbClr val="C00000"/>
                </a:solidFill>
                <a:latin typeface="+mj-lt"/>
              </a:rPr>
              <a:t>4F-PCC</a:t>
            </a:r>
            <a:endParaRPr lang="en-US" sz="2400" b="1" kern="0" baseline="30000" dirty="0">
              <a:solidFill>
                <a:srgbClr val="C00000"/>
              </a:solidFill>
              <a:latin typeface="+mj-lt"/>
            </a:endParaRPr>
          </a:p>
        </p:txBody>
      </p:sp>
      <p:grpSp>
        <p:nvGrpSpPr>
          <p:cNvPr id="11" name="Group 10">
            <a:extLst>
              <a:ext uri="{FF2B5EF4-FFF2-40B4-BE49-F238E27FC236}">
                <a16:creationId xmlns:a16="http://schemas.microsoft.com/office/drawing/2014/main" id="{FFACEF24-A12F-C313-D34C-451865F30F1D}"/>
              </a:ext>
            </a:extLst>
          </p:cNvPr>
          <p:cNvGrpSpPr/>
          <p:nvPr/>
        </p:nvGrpSpPr>
        <p:grpSpPr>
          <a:xfrm>
            <a:off x="423177" y="2054899"/>
            <a:ext cx="6287153" cy="3754883"/>
            <a:chOff x="302596" y="1344561"/>
            <a:chExt cx="4955204" cy="2803867"/>
          </a:xfrm>
        </p:grpSpPr>
        <p:graphicFrame>
          <p:nvGraphicFramePr>
            <p:cNvPr id="12" name="Chart 11">
              <a:extLst>
                <a:ext uri="{FF2B5EF4-FFF2-40B4-BE49-F238E27FC236}">
                  <a16:creationId xmlns:a16="http://schemas.microsoft.com/office/drawing/2014/main" id="{C3E5AB4A-73D5-EAB0-F8A8-F4269C837204}"/>
                </a:ext>
              </a:extLst>
            </p:cNvPr>
            <p:cNvGraphicFramePr/>
            <p:nvPr>
              <p:extLst>
                <p:ext uri="{D42A27DB-BD31-4B8C-83A1-F6EECF244321}">
                  <p14:modId xmlns:p14="http://schemas.microsoft.com/office/powerpoint/2010/main" val="3772237160"/>
                </p:ext>
              </p:extLst>
            </p:nvPr>
          </p:nvGraphicFramePr>
          <p:xfrm>
            <a:off x="838200" y="1567011"/>
            <a:ext cx="4419600" cy="258141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0555FD5C-A495-2599-0E70-0D35CCC5544F}"/>
                </a:ext>
              </a:extLst>
            </p:cNvPr>
            <p:cNvSpPr txBox="1"/>
            <p:nvPr/>
          </p:nvSpPr>
          <p:spPr>
            <a:xfrm>
              <a:off x="1890775" y="2761246"/>
              <a:ext cx="698914" cy="214598"/>
            </a:xfrm>
            <a:prstGeom prst="rect">
              <a:avLst/>
            </a:prstGeom>
            <a:noFill/>
          </p:spPr>
          <p:txBody>
            <a:bodyPr wrap="none" rtlCol="0">
              <a:spAutoFit/>
            </a:bodyPr>
            <a:lstStyle/>
            <a:p>
              <a:pPr algn="ctr">
                <a:lnSpc>
                  <a:spcPts val="1333"/>
                </a:lnSpc>
              </a:pPr>
              <a:r>
                <a:rPr lang="en-US" sz="2400" b="1" dirty="0">
                  <a:solidFill>
                    <a:srgbClr val="0D204A"/>
                  </a:solidFill>
                  <a:latin typeface="+mj-lt"/>
                </a:rPr>
                <a:t>6.0%</a:t>
              </a:r>
            </a:p>
          </p:txBody>
        </p:sp>
        <p:sp>
          <p:nvSpPr>
            <p:cNvPr id="14" name="TextBox 13">
              <a:extLst>
                <a:ext uri="{FF2B5EF4-FFF2-40B4-BE49-F238E27FC236}">
                  <a16:creationId xmlns:a16="http://schemas.microsoft.com/office/drawing/2014/main" id="{C1A4D9A4-0F43-3819-8345-893CDCF0FBB9}"/>
                </a:ext>
              </a:extLst>
            </p:cNvPr>
            <p:cNvSpPr txBox="1"/>
            <p:nvPr/>
          </p:nvSpPr>
          <p:spPr>
            <a:xfrm>
              <a:off x="3778938" y="2196300"/>
              <a:ext cx="834098" cy="214598"/>
            </a:xfrm>
            <a:prstGeom prst="rect">
              <a:avLst/>
            </a:prstGeom>
            <a:noFill/>
          </p:spPr>
          <p:txBody>
            <a:bodyPr wrap="none" rtlCol="0">
              <a:spAutoFit/>
            </a:bodyPr>
            <a:lstStyle/>
            <a:p>
              <a:pPr algn="ctr">
                <a:lnSpc>
                  <a:spcPts val="1333"/>
                </a:lnSpc>
              </a:pPr>
              <a:r>
                <a:rPr lang="en-US" sz="2400" b="1" dirty="0">
                  <a:solidFill>
                    <a:srgbClr val="0D204A"/>
                  </a:solidFill>
                  <a:latin typeface="+mj-lt"/>
                </a:rPr>
                <a:t>10.6%</a:t>
              </a:r>
            </a:p>
          </p:txBody>
        </p:sp>
        <p:sp>
          <p:nvSpPr>
            <p:cNvPr id="15" name="TextBox 14">
              <a:extLst>
                <a:ext uri="{FF2B5EF4-FFF2-40B4-BE49-F238E27FC236}">
                  <a16:creationId xmlns:a16="http://schemas.microsoft.com/office/drawing/2014/main" id="{D7886631-601B-B9D5-467C-1686EF30F633}"/>
                </a:ext>
              </a:extLst>
            </p:cNvPr>
            <p:cNvSpPr txBox="1"/>
            <p:nvPr/>
          </p:nvSpPr>
          <p:spPr>
            <a:xfrm rot="16200000">
              <a:off x="-792838" y="2439995"/>
              <a:ext cx="2651758" cy="460889"/>
            </a:xfrm>
            <a:prstGeom prst="rect">
              <a:avLst/>
            </a:prstGeom>
            <a:noFill/>
          </p:spPr>
          <p:txBody>
            <a:bodyPr wrap="square">
              <a:spAutoFit/>
            </a:bodyPr>
            <a:lstStyle/>
            <a:p>
              <a:pPr algn="ctr" rtl="0">
                <a:defRPr sz="1000" b="0" i="0" u="none" strike="noStrike" kern="1200" cap="none" baseline="0">
                  <a:solidFill>
                    <a:prstClr val="black"/>
                  </a:solidFill>
                  <a:latin typeface="+mn-lt"/>
                  <a:ea typeface="+mn-ea"/>
                  <a:cs typeface="+mn-cs"/>
                </a:defRPr>
              </a:pPr>
              <a:r>
                <a:rPr lang="en-US" sz="1600" b="1" dirty="0">
                  <a:solidFill>
                    <a:srgbClr val="0D204A"/>
                  </a:solidFill>
                  <a:latin typeface="+mj-lt"/>
                </a:rPr>
                <a:t>In-hospital mortality </a:t>
              </a:r>
            </a:p>
            <a:p>
              <a:pPr algn="ctr" rtl="0">
                <a:defRPr sz="1000" b="0" i="0" u="none" strike="noStrike" kern="1200" cap="none" baseline="0">
                  <a:solidFill>
                    <a:prstClr val="black"/>
                  </a:solidFill>
                  <a:latin typeface="+mn-lt"/>
                  <a:ea typeface="+mn-ea"/>
                  <a:cs typeface="+mn-cs"/>
                </a:defRPr>
              </a:pPr>
              <a:r>
                <a:rPr lang="en-US" sz="1600" b="1" dirty="0">
                  <a:solidFill>
                    <a:srgbClr val="0D204A"/>
                  </a:solidFill>
                  <a:latin typeface="+mj-lt"/>
                </a:rPr>
                <a:t>(unadjusted %)</a:t>
              </a:r>
              <a:endParaRPr lang="en-US" sz="1600" b="1" baseline="30000" dirty="0">
                <a:solidFill>
                  <a:srgbClr val="0D204A"/>
                </a:solidFill>
                <a:latin typeface="+mj-lt"/>
              </a:endParaRPr>
            </a:p>
          </p:txBody>
        </p:sp>
      </p:grpSp>
      <p:sp>
        <p:nvSpPr>
          <p:cNvPr id="16" name="TextBox 15">
            <a:extLst>
              <a:ext uri="{FF2B5EF4-FFF2-40B4-BE49-F238E27FC236}">
                <a16:creationId xmlns:a16="http://schemas.microsoft.com/office/drawing/2014/main" id="{61478367-8CCF-12C4-A559-47CC89E5471C}"/>
              </a:ext>
            </a:extLst>
          </p:cNvPr>
          <p:cNvSpPr txBox="1"/>
          <p:nvPr/>
        </p:nvSpPr>
        <p:spPr>
          <a:xfrm>
            <a:off x="1236842" y="1250671"/>
            <a:ext cx="5439401" cy="1015663"/>
          </a:xfrm>
          <a:prstGeom prst="rect">
            <a:avLst/>
          </a:prstGeom>
          <a:solidFill>
            <a:srgbClr val="E9ECF5"/>
          </a:solidFill>
          <a:ln>
            <a:solidFill>
              <a:sysClr val="window" lastClr="FFFFFF">
                <a:lumMod val="50000"/>
              </a:sysClr>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sv-SE" sz="2000" b="1" kern="0" dirty="0">
                <a:solidFill>
                  <a:srgbClr val="0D204A"/>
                </a:solidFill>
                <a:latin typeface="+mj-lt"/>
              </a:rPr>
              <a:t>Multivariable logistic regression</a:t>
            </a:r>
            <a:r>
              <a:rPr lang="sv-SE" sz="2000" b="1" kern="0" baseline="30000" dirty="0">
                <a:solidFill>
                  <a:srgbClr val="0D204A"/>
                </a:solidFill>
                <a:latin typeface="+mj-lt"/>
                <a:cs typeface="Times New Roman" panose="02020603050405020304" pitchFamily="18" charset="0"/>
              </a:rPr>
              <a:t>* </a:t>
            </a:r>
          </a:p>
          <a:p>
            <a:pPr algn="ctr" defTabSz="1219170">
              <a:defRPr/>
            </a:pPr>
            <a:r>
              <a:rPr lang="sv-SE" sz="2000" b="1" kern="0" dirty="0">
                <a:solidFill>
                  <a:srgbClr val="0D204A"/>
                </a:solidFill>
                <a:latin typeface="+mj-lt"/>
              </a:rPr>
              <a:t>adjusted OR: 0.50 </a:t>
            </a:r>
            <a:br>
              <a:rPr lang="sv-SE" sz="2000" b="1" kern="0" dirty="0">
                <a:solidFill>
                  <a:srgbClr val="0D204A"/>
                </a:solidFill>
                <a:latin typeface="+mj-lt"/>
              </a:rPr>
            </a:br>
            <a:r>
              <a:rPr lang="sv-SE" sz="2000" b="1" kern="0" dirty="0">
                <a:solidFill>
                  <a:srgbClr val="0D204A"/>
                </a:solidFill>
                <a:latin typeface="+mj-lt"/>
              </a:rPr>
              <a:t>(95% CI: 0.39, 0.65); </a:t>
            </a:r>
            <a:r>
              <a:rPr lang="sv-SE" sz="2000" b="1" i="1" kern="0" dirty="0">
                <a:solidFill>
                  <a:srgbClr val="0D204A"/>
                </a:solidFill>
                <a:latin typeface="+mj-lt"/>
              </a:rPr>
              <a:t>P</a:t>
            </a:r>
            <a:r>
              <a:rPr lang="sv-SE" sz="2000" b="1" kern="0" dirty="0">
                <a:solidFill>
                  <a:srgbClr val="0D204A"/>
                </a:solidFill>
                <a:latin typeface="+mj-lt"/>
              </a:rPr>
              <a:t> &lt;0.01</a:t>
            </a:r>
          </a:p>
        </p:txBody>
      </p:sp>
      <p:sp>
        <p:nvSpPr>
          <p:cNvPr id="17" name="Rectangle 16">
            <a:extLst>
              <a:ext uri="{FF2B5EF4-FFF2-40B4-BE49-F238E27FC236}">
                <a16:creationId xmlns:a16="http://schemas.microsoft.com/office/drawing/2014/main" id="{8EF4D5BD-302F-4563-9695-A5BEB5E3BB04}"/>
              </a:ext>
            </a:extLst>
          </p:cNvPr>
          <p:cNvSpPr/>
          <p:nvPr/>
        </p:nvSpPr>
        <p:spPr>
          <a:xfrm>
            <a:off x="6846883" y="2335058"/>
            <a:ext cx="4921940" cy="2761650"/>
          </a:xfrm>
          <a:prstGeom prst="rect">
            <a:avLst/>
          </a:prstGeom>
          <a:noFill/>
          <a:ln w="38100" cap="flat" cmpd="sng" algn="ctr">
            <a:solidFill>
              <a:srgbClr val="1F497D"/>
            </a:solidFill>
            <a:prstDash val="solid"/>
          </a:ln>
          <a:effectLst/>
        </p:spPr>
        <p:txBody>
          <a:bodyPr rtlCol="0" anchor="ctr"/>
          <a:lstStyle/>
          <a:p>
            <a:pPr algn="ctr" defTabSz="1219170">
              <a:defRPr/>
            </a:pPr>
            <a:endParaRPr lang="en-US" sz="2000" kern="0">
              <a:solidFill>
                <a:prstClr val="white"/>
              </a:solidFill>
              <a:latin typeface="+mj-lt"/>
            </a:endParaRPr>
          </a:p>
        </p:txBody>
      </p:sp>
      <p:sp>
        <p:nvSpPr>
          <p:cNvPr id="2" name="Footer Placeholder 1">
            <a:extLst>
              <a:ext uri="{FF2B5EF4-FFF2-40B4-BE49-F238E27FC236}">
                <a16:creationId xmlns:a16="http://schemas.microsoft.com/office/drawing/2014/main" id="{CCA47605-C90E-6A8F-ACF8-6D71D8562692}"/>
              </a:ext>
            </a:extLst>
          </p:cNvPr>
          <p:cNvSpPr>
            <a:spLocks noGrp="1"/>
          </p:cNvSpPr>
          <p:nvPr>
            <p:ph type="ftr" sz="quarter" idx="3"/>
          </p:nvPr>
        </p:nvSpPr>
        <p:spPr>
          <a:xfrm>
            <a:off x="609600" y="6356350"/>
            <a:ext cx="11326406" cy="442131"/>
          </a:xfrm>
        </p:spPr>
        <p:txBody>
          <a:bodyPr/>
          <a:lstStyle/>
          <a:p>
            <a:r>
              <a:rPr lang="en-US" sz="1100" dirty="0"/>
              <a:t>For unadjusted in-hospital mortality: </a:t>
            </a:r>
            <a:r>
              <a:rPr lang="en-US" sz="1100" dirty="0" err="1"/>
              <a:t>andexanet</a:t>
            </a:r>
            <a:r>
              <a:rPr lang="en-US" sz="1100" dirty="0"/>
              <a:t> alfa, N = 2,122; 4F-PCC, N = 2,273. For multivariable logistic regression model: N = 4,128; events = 352. 
*Multivariable logistic regression adjusted for bleed location; traumatic vs spontaneous ICH; age; sex; systolic blood pressure (SBP); mental status; DNR order; comorbid liver disease, CKD, heart failure, and diabetes; time since last anticoagulant dose; door-to-administration time; and timing of data collection. Patients with “other bleeds” (including heterogeneous bleed types/locations)/missing mental status were not included in multivariable logistic regression analyses of mortality. 
CI, confidence interval; OR, odds ratio. </a:t>
            </a:r>
          </a:p>
        </p:txBody>
      </p:sp>
    </p:spTree>
    <p:extLst>
      <p:ext uri="{BB962C8B-B14F-4D97-AF65-F5344CB8AC3E}">
        <p14:creationId xmlns:p14="http://schemas.microsoft.com/office/powerpoint/2010/main" val="18945617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Single Corner Snipped 16">
            <a:extLst>
              <a:ext uri="{FF2B5EF4-FFF2-40B4-BE49-F238E27FC236}">
                <a16:creationId xmlns:a16="http://schemas.microsoft.com/office/drawing/2014/main" id="{12F8BAE4-0A0F-A1D8-CB9C-056764171018}"/>
              </a:ext>
            </a:extLst>
          </p:cNvPr>
          <p:cNvSpPr/>
          <p:nvPr/>
        </p:nvSpPr>
        <p:spPr>
          <a:xfrm>
            <a:off x="1030223" y="2657856"/>
            <a:ext cx="10131553" cy="3132969"/>
          </a:xfrm>
          <a:prstGeom prst="snip1Rect">
            <a:avLst/>
          </a:prstGeom>
          <a:solidFill>
            <a:srgbClr val="012D6B">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099374" lvl="2" defTabSz="1219170">
              <a:spcAft>
                <a:spcPts val="400"/>
              </a:spcAft>
              <a:buClr>
                <a:srgbClr val="C00000"/>
              </a:buClr>
            </a:pPr>
            <a:r>
              <a:rPr lang="en-GB" sz="2800" b="1" kern="0" dirty="0">
                <a:solidFill>
                  <a:srgbClr val="0D204A"/>
                </a:solidFill>
              </a:rPr>
              <a:t>In the overall study population, treatment with andexanet alfa in patients hospitalized with rivaroxaban- or apixaban-related major bleeds was associated with 50% lower odds of in-hospital mortality compared with 4F-PCC when adjusted for identified risk factors of mortality</a:t>
            </a:r>
            <a:endParaRPr lang="en-GB" sz="2000" kern="0" dirty="0">
              <a:solidFill>
                <a:srgbClr val="0D204A"/>
              </a:solidFill>
            </a:endParaRPr>
          </a:p>
          <a:p>
            <a:pPr marL="611701" lvl="2" defTabSz="1219170">
              <a:spcAft>
                <a:spcPts val="400"/>
              </a:spcAft>
              <a:buClr>
                <a:srgbClr val="012D6B"/>
              </a:buClr>
            </a:pPr>
            <a:endParaRPr lang="en-US" sz="2000" b="1" kern="0" dirty="0">
              <a:solidFill>
                <a:srgbClr val="0D204A"/>
              </a:solidFill>
            </a:endParaRPr>
          </a:p>
        </p:txBody>
      </p:sp>
      <p:sp>
        <p:nvSpPr>
          <p:cNvPr id="5" name="Title 1">
            <a:extLst>
              <a:ext uri="{FF2B5EF4-FFF2-40B4-BE49-F238E27FC236}">
                <a16:creationId xmlns:a16="http://schemas.microsoft.com/office/drawing/2014/main" id="{E2C80BAB-AC42-8648-B5EA-A20B0BA144AF}"/>
              </a:ext>
            </a:extLst>
          </p:cNvPr>
          <p:cNvSpPr>
            <a:spLocks noGrp="1"/>
          </p:cNvSpPr>
          <p:nvPr>
            <p:ph type="title"/>
          </p:nvPr>
        </p:nvSpPr>
        <p:spPr>
          <a:xfrm>
            <a:off x="609600" y="199505"/>
            <a:ext cx="10744200" cy="1185577"/>
          </a:xfrm>
        </p:spPr>
        <p:txBody>
          <a:bodyPr>
            <a:noAutofit/>
          </a:bodyPr>
          <a:lstStyle/>
          <a:p>
            <a:r>
              <a:rPr lang="en-US" dirty="0"/>
              <a:t>Conclusions</a:t>
            </a:r>
          </a:p>
        </p:txBody>
      </p:sp>
      <p:sp>
        <p:nvSpPr>
          <p:cNvPr id="6" name="Content Placeholder 2">
            <a:extLst>
              <a:ext uri="{FF2B5EF4-FFF2-40B4-BE49-F238E27FC236}">
                <a16:creationId xmlns:a16="http://schemas.microsoft.com/office/drawing/2014/main" id="{7D1C0353-2955-E441-9FEA-5800978EC9C6}"/>
              </a:ext>
            </a:extLst>
          </p:cNvPr>
          <p:cNvSpPr>
            <a:spLocks noGrp="1"/>
          </p:cNvSpPr>
          <p:nvPr>
            <p:ph idx="1"/>
          </p:nvPr>
        </p:nvSpPr>
        <p:spPr>
          <a:xfrm>
            <a:off x="609600" y="1477906"/>
            <a:ext cx="10744200" cy="4722477"/>
          </a:xfrm>
        </p:spPr>
        <p:txBody>
          <a:bodyPr>
            <a:normAutofit/>
          </a:bodyPr>
          <a:lstStyle/>
          <a:p>
            <a:r>
              <a:rPr lang="en-US" dirty="0"/>
              <a:t>This study is the largest observational study to date comparing andexanet alfa and 4F-PCC in clinical practice</a:t>
            </a:r>
          </a:p>
          <a:p>
            <a:endParaRPr lang="en-US" dirty="0"/>
          </a:p>
        </p:txBody>
      </p:sp>
      <p:pic>
        <p:nvPicPr>
          <p:cNvPr id="1026" name="Picture 2" descr="The 50% Solution: Do a Little More (or Less) to Achieve Your Goals -  Barbara Hannah Grufferman">
            <a:extLst>
              <a:ext uri="{FF2B5EF4-FFF2-40B4-BE49-F238E27FC236}">
                <a16:creationId xmlns:a16="http://schemas.microsoft.com/office/drawing/2014/main" id="{B4217AC6-2895-5F18-5283-D8D39F4A5A8C}"/>
              </a:ext>
            </a:extLst>
          </p:cNvPr>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139950" y="3733102"/>
            <a:ext cx="980405" cy="98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623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Keeping It Real: Reversing Effects of Anticoagulation in the Modern Era with Real World Data</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3BAA32-B7E0-A19A-4D93-1A275354CFE1}"/>
              </a:ext>
            </a:extLst>
          </p:cNvPr>
          <p:cNvSpPr>
            <a:spLocks noGrp="1"/>
          </p:cNvSpPr>
          <p:nvPr>
            <p:ph type="title"/>
          </p:nvPr>
        </p:nvSpPr>
        <p:spPr>
          <a:xfrm>
            <a:off x="609600" y="199505"/>
            <a:ext cx="10744200" cy="1185577"/>
          </a:xfrm>
        </p:spPr>
        <p:txBody>
          <a:bodyPr>
            <a:noAutofit/>
          </a:bodyPr>
          <a:lstStyle/>
          <a:p>
            <a:r>
              <a:rPr lang="en-US" dirty="0"/>
              <a:t>Background</a:t>
            </a:r>
          </a:p>
        </p:txBody>
      </p:sp>
      <p:sp>
        <p:nvSpPr>
          <p:cNvPr id="2" name="Content Placeholder 1">
            <a:extLst>
              <a:ext uri="{FF2B5EF4-FFF2-40B4-BE49-F238E27FC236}">
                <a16:creationId xmlns:a16="http://schemas.microsoft.com/office/drawing/2014/main" id="{F7202985-4A60-D2C8-BFA3-F3638840721B}"/>
              </a:ext>
            </a:extLst>
          </p:cNvPr>
          <p:cNvSpPr>
            <a:spLocks noGrp="1"/>
          </p:cNvSpPr>
          <p:nvPr>
            <p:ph idx="1"/>
          </p:nvPr>
        </p:nvSpPr>
        <p:spPr>
          <a:xfrm>
            <a:off x="609600" y="1282834"/>
            <a:ext cx="11204448" cy="4722477"/>
          </a:xfrm>
        </p:spPr>
        <p:txBody>
          <a:bodyPr>
            <a:normAutofit/>
          </a:bodyPr>
          <a:lstStyle/>
          <a:p>
            <a:r>
              <a:rPr lang="en-US" sz="2800" dirty="0"/>
              <a:t>Oral </a:t>
            </a:r>
            <a:r>
              <a:rPr lang="en-US" sz="2800" dirty="0" err="1"/>
              <a:t>FXa</a:t>
            </a:r>
            <a:r>
              <a:rPr lang="en-US" sz="2800" dirty="0"/>
              <a:t> inhibitors (</a:t>
            </a:r>
            <a:r>
              <a:rPr lang="en-US" sz="2800" dirty="0" err="1"/>
              <a:t>FXai</a:t>
            </a:r>
            <a:r>
              <a:rPr lang="en-US" sz="2800" dirty="0"/>
              <a:t>), such as apixaban and rivaroxaban, reduce the risk of ischemic events, but also increase patients’ risk of major bleeding</a:t>
            </a:r>
            <a:r>
              <a:rPr lang="en-US" sz="2800" baseline="30000" dirty="0"/>
              <a:t>1</a:t>
            </a:r>
            <a:r>
              <a:rPr lang="en-US" sz="2800" dirty="0"/>
              <a:t> </a:t>
            </a:r>
          </a:p>
          <a:p>
            <a:r>
              <a:rPr lang="en-US" sz="2800" dirty="0"/>
              <a:t>Prior to approval of </a:t>
            </a:r>
            <a:r>
              <a:rPr lang="en-US" sz="2800" dirty="0" err="1"/>
              <a:t>andexanet</a:t>
            </a:r>
            <a:r>
              <a:rPr lang="en-US" sz="2800" dirty="0"/>
              <a:t> alfa, options for treating such bleeds were limited</a:t>
            </a:r>
          </a:p>
          <a:p>
            <a:pPr lvl="1"/>
            <a:r>
              <a:rPr lang="en-US" sz="2400" dirty="0"/>
              <a:t>4F-PCCs have been used off-label to manage </a:t>
            </a:r>
            <a:r>
              <a:rPr lang="en-US" sz="2400" dirty="0" err="1"/>
              <a:t>FXai</a:t>
            </a:r>
            <a:r>
              <a:rPr lang="en-US" sz="2400" dirty="0"/>
              <a:t>-related major bleeding, despite limited clinical trial evidence and a lack of regulatory approval</a:t>
            </a:r>
            <a:r>
              <a:rPr lang="en-US" sz="2400" baseline="30000" dirty="0"/>
              <a:t>2</a:t>
            </a:r>
          </a:p>
          <a:p>
            <a:r>
              <a:rPr lang="en-US" sz="2800" dirty="0"/>
              <a:t>Data comparing </a:t>
            </a:r>
            <a:r>
              <a:rPr lang="en-US" sz="2800" dirty="0" err="1"/>
              <a:t>andexanet</a:t>
            </a:r>
            <a:r>
              <a:rPr lang="en-US" sz="2800" dirty="0"/>
              <a:t> alfa to 4F-PCC in routine clinical practice to this point have been primarily based on small, single-center or single–health system studies</a:t>
            </a:r>
            <a:r>
              <a:rPr lang="en-US" sz="2800" baseline="30000" dirty="0"/>
              <a:t>3-6</a:t>
            </a:r>
          </a:p>
          <a:p>
            <a:endParaRPr lang="en-US" sz="2800" dirty="0"/>
          </a:p>
          <a:p>
            <a:endParaRPr lang="en-US" sz="2800" dirty="0"/>
          </a:p>
          <a:p>
            <a:endParaRPr lang="en-US" sz="2800" dirty="0"/>
          </a:p>
        </p:txBody>
      </p:sp>
      <p:sp>
        <p:nvSpPr>
          <p:cNvPr id="3" name="Footer Placeholder 2">
            <a:extLst>
              <a:ext uri="{FF2B5EF4-FFF2-40B4-BE49-F238E27FC236}">
                <a16:creationId xmlns:a16="http://schemas.microsoft.com/office/drawing/2014/main" id="{B6C278F1-CD73-4A3D-2D6E-C939C2C89EFC}"/>
              </a:ext>
            </a:extLst>
          </p:cNvPr>
          <p:cNvSpPr>
            <a:spLocks noGrp="1"/>
          </p:cNvSpPr>
          <p:nvPr>
            <p:ph type="ftr" sz="quarter" idx="3"/>
          </p:nvPr>
        </p:nvSpPr>
        <p:spPr/>
        <p:txBody>
          <a:bodyPr/>
          <a:lstStyle/>
          <a:p>
            <a:r>
              <a:rPr lang="en-US" dirty="0"/>
              <a:t>4F-PCC, 4-factor prothrombin complex concentrate; </a:t>
            </a:r>
            <a:r>
              <a:rPr lang="en-US" dirty="0" err="1"/>
              <a:t>FXa</a:t>
            </a:r>
            <a:r>
              <a:rPr lang="en-US" dirty="0"/>
              <a:t>, factor </a:t>
            </a:r>
            <a:r>
              <a:rPr lang="en-US" dirty="0" err="1"/>
              <a:t>Xa</a:t>
            </a:r>
            <a:r>
              <a:rPr lang="en-US" dirty="0"/>
              <a:t>; </a:t>
            </a:r>
            <a:r>
              <a:rPr lang="en-US" dirty="0" err="1"/>
              <a:t>FXai</a:t>
            </a:r>
            <a:r>
              <a:rPr lang="en-US" dirty="0"/>
              <a:t>, factor </a:t>
            </a:r>
            <a:r>
              <a:rPr lang="en-US" dirty="0" err="1"/>
              <a:t>Xa</a:t>
            </a:r>
            <a:r>
              <a:rPr lang="en-US" dirty="0"/>
              <a:t> inhibitor.
1. Tomaselli GF, et al. </a:t>
            </a:r>
            <a:r>
              <a:rPr lang="en-US" i="1" dirty="0"/>
              <a:t>J Am Coll </a:t>
            </a:r>
            <a:r>
              <a:rPr lang="en-US" i="1" dirty="0" err="1"/>
              <a:t>Cardiol</a:t>
            </a:r>
            <a:r>
              <a:rPr lang="en-US" i="1" dirty="0"/>
              <a:t>. </a:t>
            </a:r>
            <a:r>
              <a:rPr lang="en-US" dirty="0"/>
              <a:t>2020;76(5):594-622; 2. Milling TJ Jr, Frontera J. </a:t>
            </a:r>
            <a:r>
              <a:rPr lang="en-US" i="1" dirty="0"/>
              <a:t>Am J </a:t>
            </a:r>
            <a:r>
              <a:rPr lang="en-US" i="1" dirty="0" err="1"/>
              <a:t>Manag</a:t>
            </a:r>
            <a:r>
              <a:rPr lang="en-US" i="1" dirty="0"/>
              <a:t> Care. </a:t>
            </a:r>
            <a:r>
              <a:rPr lang="en-US" dirty="0"/>
              <a:t>2017;23(4 suppl): S67-S80; 3. Barra ME, et al. </a:t>
            </a:r>
            <a:r>
              <a:rPr lang="en-US" i="1" dirty="0"/>
              <a:t>J </a:t>
            </a:r>
            <a:r>
              <a:rPr lang="en-US" i="1" dirty="0" err="1"/>
              <a:t>Thromb</a:t>
            </a:r>
            <a:r>
              <a:rPr lang="en-US" i="1" dirty="0"/>
              <a:t> </a:t>
            </a:r>
            <a:r>
              <a:rPr lang="en-US" i="1" dirty="0" err="1"/>
              <a:t>Haemost</a:t>
            </a:r>
            <a:r>
              <a:rPr lang="en-US" i="1" dirty="0"/>
              <a:t>. </a:t>
            </a:r>
            <a:r>
              <a:rPr lang="en-US" dirty="0"/>
              <a:t>2020;18(7):1637-47; 4. </a:t>
            </a:r>
            <a:r>
              <a:rPr lang="en-US" dirty="0" err="1"/>
              <a:t>Parsels</a:t>
            </a:r>
            <a:r>
              <a:rPr lang="en-US" dirty="0"/>
              <a:t> KA, et al. </a:t>
            </a:r>
            <a:r>
              <a:rPr lang="en-US" i="1" dirty="0"/>
              <a:t>Am J </a:t>
            </a:r>
            <a:r>
              <a:rPr lang="en-US" i="1" dirty="0" err="1"/>
              <a:t>Emerg</a:t>
            </a:r>
            <a:r>
              <a:rPr lang="en-US" i="1" dirty="0"/>
              <a:t> Med. </a:t>
            </a:r>
            <a:r>
              <a:rPr lang="en-US" dirty="0"/>
              <a:t>2022;55:16-9; 5. Vestal ML, et al. </a:t>
            </a:r>
            <a:r>
              <a:rPr lang="en-US" i="1" dirty="0"/>
              <a:t>J </a:t>
            </a:r>
            <a:r>
              <a:rPr lang="en-US" i="1" dirty="0" err="1"/>
              <a:t>Thromb</a:t>
            </a:r>
            <a:r>
              <a:rPr lang="en-US" i="1" dirty="0"/>
              <a:t> Thrombolysis</a:t>
            </a:r>
            <a:r>
              <a:rPr lang="en-US" dirty="0"/>
              <a:t>. 2022;53(1):167-175; 6. Sutton SS, et al. </a:t>
            </a:r>
            <a:r>
              <a:rPr lang="en-US" i="1" dirty="0"/>
              <a:t>J </a:t>
            </a:r>
            <a:r>
              <a:rPr lang="en-US" i="1" dirty="0" err="1"/>
              <a:t>Thromb</a:t>
            </a:r>
            <a:r>
              <a:rPr lang="en-US" i="1" dirty="0"/>
              <a:t> Thrombolysis. </a:t>
            </a:r>
            <a:r>
              <a:rPr lang="en-US" dirty="0"/>
              <a:t>2023;56(1):137-46. </a:t>
            </a:r>
          </a:p>
        </p:txBody>
      </p:sp>
    </p:spTree>
    <p:extLst>
      <p:ext uri="{BB962C8B-B14F-4D97-AF65-F5344CB8AC3E}">
        <p14:creationId xmlns:p14="http://schemas.microsoft.com/office/powerpoint/2010/main" val="4154696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43051C71-5514-844B-043F-D876B6CF173B}"/>
              </a:ext>
            </a:extLst>
          </p:cNvPr>
          <p:cNvSpPr/>
          <p:nvPr/>
        </p:nvSpPr>
        <p:spPr>
          <a:xfrm>
            <a:off x="6379392" y="3452556"/>
            <a:ext cx="2931304" cy="1250732"/>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733" b="1" dirty="0">
                <a:effectLst>
                  <a:outerShdw blurRad="38100" dist="38100" dir="2700000" algn="tl">
                    <a:srgbClr val="000000">
                      <a:alpha val="43137"/>
                    </a:srgbClr>
                  </a:outerShdw>
                </a:effectLst>
              </a:rPr>
              <a:t>GI Bleeds</a:t>
            </a:r>
          </a:p>
        </p:txBody>
      </p:sp>
      <p:sp>
        <p:nvSpPr>
          <p:cNvPr id="45" name="Oval 44">
            <a:extLst>
              <a:ext uri="{FF2B5EF4-FFF2-40B4-BE49-F238E27FC236}">
                <a16:creationId xmlns:a16="http://schemas.microsoft.com/office/drawing/2014/main" id="{74699C3F-393B-19B7-606A-91063564B0AA}"/>
              </a:ext>
            </a:extLst>
          </p:cNvPr>
          <p:cNvSpPr/>
          <p:nvPr/>
        </p:nvSpPr>
        <p:spPr>
          <a:xfrm>
            <a:off x="8826670" y="3172973"/>
            <a:ext cx="1656892" cy="1656892"/>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46" name="Rectangle: Rounded Corners 45">
            <a:extLst>
              <a:ext uri="{FF2B5EF4-FFF2-40B4-BE49-F238E27FC236}">
                <a16:creationId xmlns:a16="http://schemas.microsoft.com/office/drawing/2014/main" id="{5A723377-D3C2-0644-EC47-27D3A5D698DE}"/>
              </a:ext>
            </a:extLst>
          </p:cNvPr>
          <p:cNvSpPr/>
          <p:nvPr/>
        </p:nvSpPr>
        <p:spPr>
          <a:xfrm>
            <a:off x="2881308" y="3429000"/>
            <a:ext cx="2732691" cy="125073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effectLst>
                  <a:outerShdw blurRad="38100" dist="38100" dir="2700000" algn="tl">
                    <a:srgbClr val="000000">
                      <a:alpha val="43137"/>
                    </a:srgbClr>
                  </a:outerShdw>
                </a:effectLst>
              </a:rPr>
              <a:t>ICH</a:t>
            </a:r>
          </a:p>
        </p:txBody>
      </p:sp>
      <p:sp>
        <p:nvSpPr>
          <p:cNvPr id="47" name="Oval 46">
            <a:extLst>
              <a:ext uri="{FF2B5EF4-FFF2-40B4-BE49-F238E27FC236}">
                <a16:creationId xmlns:a16="http://schemas.microsoft.com/office/drawing/2014/main" id="{E9E219A5-26D2-BD44-0E01-FF45AE48F8A7}"/>
              </a:ext>
            </a:extLst>
          </p:cNvPr>
          <p:cNvSpPr/>
          <p:nvPr/>
        </p:nvSpPr>
        <p:spPr>
          <a:xfrm>
            <a:off x="1700321" y="3165182"/>
            <a:ext cx="1656892" cy="16568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48" name="Title 1">
            <a:extLst>
              <a:ext uri="{FF2B5EF4-FFF2-40B4-BE49-F238E27FC236}">
                <a16:creationId xmlns:a16="http://schemas.microsoft.com/office/drawing/2014/main" id="{39593CBC-3533-E5F1-81F6-E32198D7925C}"/>
              </a:ext>
            </a:extLst>
          </p:cNvPr>
          <p:cNvSpPr>
            <a:spLocks noGrp="1"/>
          </p:cNvSpPr>
          <p:nvPr>
            <p:ph type="title"/>
          </p:nvPr>
        </p:nvSpPr>
        <p:spPr>
          <a:xfrm>
            <a:off x="609600" y="199505"/>
            <a:ext cx="10744200" cy="1185577"/>
          </a:xfrm>
        </p:spPr>
        <p:txBody>
          <a:bodyPr>
            <a:noAutofit/>
          </a:bodyPr>
          <a:lstStyle/>
          <a:p>
            <a:r>
              <a:rPr lang="en-US" dirty="0"/>
              <a:t>Objective</a:t>
            </a:r>
          </a:p>
        </p:txBody>
      </p:sp>
      <p:sp>
        <p:nvSpPr>
          <p:cNvPr id="2" name="Content Placeholder 1">
            <a:extLst>
              <a:ext uri="{FF2B5EF4-FFF2-40B4-BE49-F238E27FC236}">
                <a16:creationId xmlns:a16="http://schemas.microsoft.com/office/drawing/2014/main" id="{0442188C-95E1-7D37-9017-C4C73943ACFE}"/>
              </a:ext>
            </a:extLst>
          </p:cNvPr>
          <p:cNvSpPr>
            <a:spLocks noGrp="1"/>
          </p:cNvSpPr>
          <p:nvPr>
            <p:ph idx="1"/>
          </p:nvPr>
        </p:nvSpPr>
        <p:spPr>
          <a:xfrm>
            <a:off x="397763" y="1477906"/>
            <a:ext cx="11167872" cy="4722477"/>
          </a:xfrm>
        </p:spPr>
        <p:txBody>
          <a:bodyPr>
            <a:normAutofit/>
          </a:bodyPr>
          <a:lstStyle/>
          <a:p>
            <a:pPr marL="0" indent="0" algn="ctr">
              <a:buNone/>
            </a:pPr>
            <a:r>
              <a:rPr lang="en-US" sz="2800" b="1" dirty="0"/>
              <a:t>To compare the overall in-hospital mortality with </a:t>
            </a:r>
            <a:r>
              <a:rPr lang="en-US" sz="2800" b="1" dirty="0" err="1"/>
              <a:t>andexanet</a:t>
            </a:r>
            <a:r>
              <a:rPr lang="en-US" sz="2800" b="1" dirty="0"/>
              <a:t> alfa versus 4F-PCC treatment for rivaroxaban- or apixaban-associated major bleeding, as well as in the following locations:</a:t>
            </a:r>
          </a:p>
          <a:p>
            <a:pPr marL="0" indent="0" algn="ctr">
              <a:buNone/>
            </a:pPr>
            <a:endParaRPr lang="en-US" sz="2800" b="1" dirty="0"/>
          </a:p>
          <a:p>
            <a:pPr marL="0" indent="0" algn="ctr">
              <a:buNone/>
            </a:pPr>
            <a:endParaRPr lang="en-US" sz="2800" b="1" dirty="0"/>
          </a:p>
          <a:p>
            <a:pPr marL="0" indent="0" algn="ctr">
              <a:buNone/>
            </a:pPr>
            <a:endParaRPr lang="en-US" sz="2800" b="1" dirty="0"/>
          </a:p>
        </p:txBody>
      </p:sp>
      <p:grpSp>
        <p:nvGrpSpPr>
          <p:cNvPr id="51" name="Group 50">
            <a:extLst>
              <a:ext uri="{FF2B5EF4-FFF2-40B4-BE49-F238E27FC236}">
                <a16:creationId xmlns:a16="http://schemas.microsoft.com/office/drawing/2014/main" id="{9489F0C8-21B6-00DB-5B54-DC088A0890DE}"/>
              </a:ext>
            </a:extLst>
          </p:cNvPr>
          <p:cNvGrpSpPr/>
          <p:nvPr/>
        </p:nvGrpSpPr>
        <p:grpSpPr>
          <a:xfrm>
            <a:off x="1939213" y="3534622"/>
            <a:ext cx="1227507" cy="1055837"/>
            <a:chOff x="1454410" y="2876025"/>
            <a:chExt cx="920630" cy="791878"/>
          </a:xfrm>
        </p:grpSpPr>
        <p:pic>
          <p:nvPicPr>
            <p:cNvPr id="52" name="Picture 51" descr="A blue brain with black background&#10;&#10;Description automatically generated with medium confidence">
              <a:extLst>
                <a:ext uri="{FF2B5EF4-FFF2-40B4-BE49-F238E27FC236}">
                  <a16:creationId xmlns:a16="http://schemas.microsoft.com/office/drawing/2014/main" id="{1A91088F-8611-8D9A-B066-BD7E539E94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410" y="2876025"/>
              <a:ext cx="920630" cy="791878"/>
            </a:xfrm>
            <a:prstGeom prst="rect">
              <a:avLst/>
            </a:prstGeom>
          </p:spPr>
        </p:pic>
        <p:grpSp>
          <p:nvGrpSpPr>
            <p:cNvPr id="53" name="Group 52">
              <a:extLst>
                <a:ext uri="{FF2B5EF4-FFF2-40B4-BE49-F238E27FC236}">
                  <a16:creationId xmlns:a16="http://schemas.microsoft.com/office/drawing/2014/main" id="{77C47904-D0DB-170C-9605-1458F5B321E5}"/>
                </a:ext>
              </a:extLst>
            </p:cNvPr>
            <p:cNvGrpSpPr/>
            <p:nvPr/>
          </p:nvGrpSpPr>
          <p:grpSpPr>
            <a:xfrm>
              <a:off x="1564844" y="2999001"/>
              <a:ext cx="249585" cy="249585"/>
              <a:chOff x="1775661" y="2738081"/>
              <a:chExt cx="249585" cy="249585"/>
            </a:xfrm>
          </p:grpSpPr>
          <p:sp>
            <p:nvSpPr>
              <p:cNvPr id="54" name="Oval 53">
                <a:extLst>
                  <a:ext uri="{FF2B5EF4-FFF2-40B4-BE49-F238E27FC236}">
                    <a16:creationId xmlns:a16="http://schemas.microsoft.com/office/drawing/2014/main" id="{FB234680-C0E4-2544-6E4A-1FF55665D233}"/>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Oval 54">
                <a:extLst>
                  <a:ext uri="{FF2B5EF4-FFF2-40B4-BE49-F238E27FC236}">
                    <a16:creationId xmlns:a16="http://schemas.microsoft.com/office/drawing/2014/main" id="{F558D29F-E30A-A914-00AC-2777A08C9DAE}"/>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Oval 55">
                <a:extLst>
                  <a:ext uri="{FF2B5EF4-FFF2-40B4-BE49-F238E27FC236}">
                    <a16:creationId xmlns:a16="http://schemas.microsoft.com/office/drawing/2014/main" id="{84EF11DB-6466-ED20-33F7-DC8FD0AC5C83}"/>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57" name="Group 56">
            <a:extLst>
              <a:ext uri="{FF2B5EF4-FFF2-40B4-BE49-F238E27FC236}">
                <a16:creationId xmlns:a16="http://schemas.microsoft.com/office/drawing/2014/main" id="{A8AA77AD-AC2E-7689-4A59-1C316ED8D923}"/>
              </a:ext>
            </a:extLst>
          </p:cNvPr>
          <p:cNvGrpSpPr/>
          <p:nvPr/>
        </p:nvGrpSpPr>
        <p:grpSpPr>
          <a:xfrm>
            <a:off x="8849909" y="3152809"/>
            <a:ext cx="1655680" cy="1655439"/>
            <a:chOff x="6637432" y="2589665"/>
            <a:chExt cx="1241760" cy="1241579"/>
          </a:xfrm>
        </p:grpSpPr>
        <p:pic>
          <p:nvPicPr>
            <p:cNvPr id="58" name="Picture 57" descr="A picture containing clipart, cartoon, art, silhouette&#10;&#10;Description automatically generated">
              <a:extLst>
                <a:ext uri="{FF2B5EF4-FFF2-40B4-BE49-F238E27FC236}">
                  <a16:creationId xmlns:a16="http://schemas.microsoft.com/office/drawing/2014/main" id="{BE659C65-6ACD-38B8-4441-F24DE56341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556" t="-3384" r="-34460"/>
            <a:stretch/>
          </p:blipFill>
          <p:spPr>
            <a:xfrm>
              <a:off x="6637432" y="2589665"/>
              <a:ext cx="1241760" cy="1241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a:contourClr>
                <a:srgbClr val="333333"/>
              </a:contourClr>
            </a:sp3d>
          </p:spPr>
        </p:pic>
        <p:grpSp>
          <p:nvGrpSpPr>
            <p:cNvPr id="59" name="Group 58">
              <a:extLst>
                <a:ext uri="{FF2B5EF4-FFF2-40B4-BE49-F238E27FC236}">
                  <a16:creationId xmlns:a16="http://schemas.microsoft.com/office/drawing/2014/main" id="{87FAAB69-DDA5-7E1E-A0EA-71BDB160F68C}"/>
                </a:ext>
              </a:extLst>
            </p:cNvPr>
            <p:cNvGrpSpPr/>
            <p:nvPr/>
          </p:nvGrpSpPr>
          <p:grpSpPr>
            <a:xfrm>
              <a:off x="7130323" y="3218406"/>
              <a:ext cx="209455" cy="209455"/>
              <a:chOff x="1035226" y="2499646"/>
              <a:chExt cx="307776" cy="307776"/>
            </a:xfrm>
          </p:grpSpPr>
          <p:sp>
            <p:nvSpPr>
              <p:cNvPr id="60" name="Oval 59">
                <a:extLst>
                  <a:ext uri="{FF2B5EF4-FFF2-40B4-BE49-F238E27FC236}">
                    <a16:creationId xmlns:a16="http://schemas.microsoft.com/office/drawing/2014/main" id="{F1B6AA85-C26D-A140-9840-E34151121FC7}"/>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Oval 60">
                <a:extLst>
                  <a:ext uri="{FF2B5EF4-FFF2-40B4-BE49-F238E27FC236}">
                    <a16:creationId xmlns:a16="http://schemas.microsoft.com/office/drawing/2014/main" id="{5C285272-68F4-D050-CF10-5FDFE0A2FA6D}"/>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Oval 61">
                <a:extLst>
                  <a:ext uri="{FF2B5EF4-FFF2-40B4-BE49-F238E27FC236}">
                    <a16:creationId xmlns:a16="http://schemas.microsoft.com/office/drawing/2014/main" id="{E594B34D-E30A-F133-E931-6EC016A4DE09}"/>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3" name="Footer Placeholder 2">
            <a:extLst>
              <a:ext uri="{FF2B5EF4-FFF2-40B4-BE49-F238E27FC236}">
                <a16:creationId xmlns:a16="http://schemas.microsoft.com/office/drawing/2014/main" id="{AF343D38-8203-2BA8-176A-3C793F7C697B}"/>
              </a:ext>
            </a:extLst>
          </p:cNvPr>
          <p:cNvSpPr>
            <a:spLocks noGrp="1"/>
          </p:cNvSpPr>
          <p:nvPr>
            <p:ph type="ftr" sz="quarter" idx="3"/>
          </p:nvPr>
        </p:nvSpPr>
        <p:spPr/>
        <p:txBody>
          <a:bodyPr/>
          <a:lstStyle/>
          <a:p>
            <a:r>
              <a:rPr lang="en-US" dirty="0"/>
              <a:t>GI, gastrointestinal; ICH, intracranial hemorrhage; 4F-PCC, 4-factor prothrombin complex concentrate.  </a:t>
            </a:r>
          </a:p>
        </p:txBody>
      </p:sp>
    </p:spTree>
    <p:extLst>
      <p:ext uri="{BB962C8B-B14F-4D97-AF65-F5344CB8AC3E}">
        <p14:creationId xmlns:p14="http://schemas.microsoft.com/office/powerpoint/2010/main" val="6243533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A22C-2DF8-5467-ED54-3420314CB6CE}"/>
              </a:ext>
            </a:extLst>
          </p:cNvPr>
          <p:cNvSpPr>
            <a:spLocks noGrp="1"/>
          </p:cNvSpPr>
          <p:nvPr>
            <p:ph type="title"/>
          </p:nvPr>
        </p:nvSpPr>
        <p:spPr>
          <a:xfrm>
            <a:off x="609600" y="199505"/>
            <a:ext cx="10744200" cy="1185577"/>
          </a:xfrm>
        </p:spPr>
        <p:txBody>
          <a:bodyPr/>
          <a:lstStyle/>
          <a:p>
            <a:r>
              <a:rPr lang="en-US" dirty="0"/>
              <a:t>Study Design</a:t>
            </a:r>
          </a:p>
        </p:txBody>
      </p:sp>
      <p:sp>
        <p:nvSpPr>
          <p:cNvPr id="3" name="Content Placeholder 2">
            <a:extLst>
              <a:ext uri="{FF2B5EF4-FFF2-40B4-BE49-F238E27FC236}">
                <a16:creationId xmlns:a16="http://schemas.microsoft.com/office/drawing/2014/main" id="{97E97549-11E0-EBEC-9ED1-A2C059DF7894}"/>
              </a:ext>
            </a:extLst>
          </p:cNvPr>
          <p:cNvSpPr>
            <a:spLocks noGrp="1"/>
          </p:cNvSpPr>
          <p:nvPr>
            <p:ph idx="1"/>
          </p:nvPr>
        </p:nvSpPr>
        <p:spPr>
          <a:xfrm>
            <a:off x="609600" y="1477963"/>
            <a:ext cx="10744200" cy="4722812"/>
          </a:xfrm>
        </p:spPr>
        <p:txBody>
          <a:bodyPr/>
          <a:lstStyle/>
          <a:p>
            <a:pPr>
              <a:spcAft>
                <a:spcPts val="1200"/>
              </a:spcAft>
            </a:pPr>
            <a:r>
              <a:rPr lang="en-US" dirty="0"/>
              <a:t>A multicenter observational study was conducted in patients (N = 4,395) hospitalized with rivaroxaban- or apixaban-associated major bleeding who were treated with either </a:t>
            </a:r>
            <a:r>
              <a:rPr lang="en-US" dirty="0" err="1"/>
              <a:t>andexanet</a:t>
            </a:r>
            <a:r>
              <a:rPr lang="en-US" dirty="0"/>
              <a:t> alfa or 4F-PCC</a:t>
            </a:r>
          </a:p>
          <a:p>
            <a:pPr>
              <a:spcAft>
                <a:spcPts val="1200"/>
              </a:spcAft>
            </a:pPr>
            <a:r>
              <a:rPr lang="en-US" dirty="0"/>
              <a:t>The study captured data extracted from EHRs in 354 US institutions/ hospitals across 42 states</a:t>
            </a:r>
          </a:p>
          <a:p>
            <a:pPr>
              <a:spcAft>
                <a:spcPts val="1200"/>
              </a:spcAft>
            </a:pPr>
            <a:r>
              <a:rPr lang="en-US" b="1" dirty="0"/>
              <a:t>Primary outcome: </a:t>
            </a:r>
            <a:r>
              <a:rPr lang="en-US" dirty="0"/>
              <a:t>In-hospital mortality</a:t>
            </a:r>
          </a:p>
          <a:p>
            <a:pPr lvl="1">
              <a:spcAft>
                <a:spcPts val="1200"/>
              </a:spcAft>
            </a:pPr>
            <a:r>
              <a:rPr lang="en-GB" dirty="0"/>
              <a:t>Multivariable logistic regression was used to compare odds of in-hospital mortality with </a:t>
            </a:r>
            <a:r>
              <a:rPr lang="en-GB" dirty="0" err="1"/>
              <a:t>andexanet</a:t>
            </a:r>
            <a:r>
              <a:rPr lang="en-GB" dirty="0"/>
              <a:t> alfa versus 4F-PCC</a:t>
            </a:r>
            <a:endParaRPr lang="en-US" dirty="0"/>
          </a:p>
          <a:p>
            <a:pPr>
              <a:spcAft>
                <a:spcPts val="1200"/>
              </a:spcAft>
            </a:pPr>
            <a:endParaRPr lang="en-US" dirty="0"/>
          </a:p>
          <a:p>
            <a:pPr>
              <a:spcAft>
                <a:spcPts val="1200"/>
              </a:spcAft>
            </a:pPr>
            <a:endParaRPr lang="en-US" dirty="0"/>
          </a:p>
        </p:txBody>
      </p:sp>
      <p:sp>
        <p:nvSpPr>
          <p:cNvPr id="6" name="Footer Placeholder 5">
            <a:extLst>
              <a:ext uri="{FF2B5EF4-FFF2-40B4-BE49-F238E27FC236}">
                <a16:creationId xmlns:a16="http://schemas.microsoft.com/office/drawing/2014/main" id="{B9F45A77-3B40-818B-9A0C-14330BDD0C69}"/>
              </a:ext>
            </a:extLst>
          </p:cNvPr>
          <p:cNvSpPr>
            <a:spLocks noGrp="1"/>
          </p:cNvSpPr>
          <p:nvPr>
            <p:ph type="ftr" sz="quarter" idx="3"/>
          </p:nvPr>
        </p:nvSpPr>
        <p:spPr/>
        <p:txBody>
          <a:bodyPr/>
          <a:lstStyle/>
          <a:p>
            <a:r>
              <a:rPr lang="en-US"/>
              <a:t>EHR, electronic health record.</a:t>
            </a:r>
          </a:p>
        </p:txBody>
      </p:sp>
    </p:spTree>
    <p:extLst>
      <p:ext uri="{BB962C8B-B14F-4D97-AF65-F5344CB8AC3E}">
        <p14:creationId xmlns:p14="http://schemas.microsoft.com/office/powerpoint/2010/main" val="2896021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C8E43C-2B27-7975-FBB9-11EA40D44ABD}"/>
              </a:ext>
            </a:extLst>
          </p:cNvPr>
          <p:cNvSpPr>
            <a:spLocks noGrp="1"/>
          </p:cNvSpPr>
          <p:nvPr>
            <p:ph type="body" idx="1"/>
          </p:nvPr>
        </p:nvSpPr>
        <p:spPr>
          <a:xfrm>
            <a:off x="609600" y="1460500"/>
            <a:ext cx="5815014" cy="650875"/>
          </a:xfrm>
        </p:spPr>
        <p:txBody>
          <a:bodyPr>
            <a:noAutofit/>
          </a:bodyPr>
          <a:lstStyle/>
          <a:p>
            <a:r>
              <a:rPr lang="en-US" dirty="0"/>
              <a:t>Patient &amp; Treatment Characteristics</a:t>
            </a:r>
          </a:p>
        </p:txBody>
      </p:sp>
      <p:sp>
        <p:nvSpPr>
          <p:cNvPr id="6" name="Content Placeholder 5">
            <a:extLst>
              <a:ext uri="{FF2B5EF4-FFF2-40B4-BE49-F238E27FC236}">
                <a16:creationId xmlns:a16="http://schemas.microsoft.com/office/drawing/2014/main" id="{BD4C487F-418A-5970-CCFA-B9BFE7BED789}"/>
              </a:ext>
            </a:extLst>
          </p:cNvPr>
          <p:cNvSpPr>
            <a:spLocks noGrp="1"/>
          </p:cNvSpPr>
          <p:nvPr>
            <p:ph sz="half" idx="2"/>
          </p:nvPr>
        </p:nvSpPr>
        <p:spPr>
          <a:xfrm>
            <a:off x="609601" y="2111434"/>
            <a:ext cx="5157787" cy="3956856"/>
          </a:xfrm>
        </p:spPr>
        <p:txBody>
          <a:bodyPr/>
          <a:lstStyle/>
          <a:p>
            <a:r>
              <a:rPr lang="en-US" dirty="0"/>
              <a:t>Patient demographics and comorbidities</a:t>
            </a:r>
          </a:p>
          <a:p>
            <a:r>
              <a:rPr lang="en-US" dirty="0"/>
              <a:t>Type of oral </a:t>
            </a:r>
            <a:r>
              <a:rPr lang="en-US" dirty="0" err="1"/>
              <a:t>FXai</a:t>
            </a:r>
            <a:r>
              <a:rPr lang="en-US" dirty="0"/>
              <a:t> (apixaban or rivaroxaban)</a:t>
            </a:r>
          </a:p>
          <a:p>
            <a:r>
              <a:rPr lang="en-US" dirty="0"/>
              <a:t>Time from hospital arrival to reversal/replacement therapy                (door-to-administration time)</a:t>
            </a:r>
          </a:p>
          <a:p>
            <a:r>
              <a:rPr lang="en-US" dirty="0"/>
              <a:t>Time since last </a:t>
            </a:r>
            <a:r>
              <a:rPr lang="en-US" dirty="0" err="1"/>
              <a:t>FXai</a:t>
            </a:r>
            <a:r>
              <a:rPr lang="en-US" dirty="0"/>
              <a:t> dose to </a:t>
            </a:r>
            <a:br>
              <a:rPr lang="en-US" dirty="0"/>
            </a:br>
            <a:r>
              <a:rPr lang="en-US" dirty="0"/>
              <a:t>hospital admission</a:t>
            </a:r>
          </a:p>
        </p:txBody>
      </p:sp>
      <p:sp>
        <p:nvSpPr>
          <p:cNvPr id="7" name="Text Placeholder 6">
            <a:extLst>
              <a:ext uri="{FF2B5EF4-FFF2-40B4-BE49-F238E27FC236}">
                <a16:creationId xmlns:a16="http://schemas.microsoft.com/office/drawing/2014/main" id="{FE921A04-A541-7024-AC84-7C92A07F929C}"/>
              </a:ext>
            </a:extLst>
          </p:cNvPr>
          <p:cNvSpPr>
            <a:spLocks noGrp="1"/>
          </p:cNvSpPr>
          <p:nvPr>
            <p:ph type="body" sz="quarter" idx="3"/>
          </p:nvPr>
        </p:nvSpPr>
        <p:spPr>
          <a:xfrm>
            <a:off x="6588189" y="1460500"/>
            <a:ext cx="5183187" cy="650875"/>
          </a:xfrm>
        </p:spPr>
        <p:txBody>
          <a:bodyPr>
            <a:normAutofit/>
          </a:bodyPr>
          <a:lstStyle/>
          <a:p>
            <a:r>
              <a:rPr lang="en-US" dirty="0"/>
              <a:t>Bleed Characteristics</a:t>
            </a:r>
          </a:p>
        </p:txBody>
      </p:sp>
      <p:sp>
        <p:nvSpPr>
          <p:cNvPr id="8" name="Content Placeholder 7">
            <a:extLst>
              <a:ext uri="{FF2B5EF4-FFF2-40B4-BE49-F238E27FC236}">
                <a16:creationId xmlns:a16="http://schemas.microsoft.com/office/drawing/2014/main" id="{E1B232FD-C487-C367-8825-834480DED521}"/>
              </a:ext>
            </a:extLst>
          </p:cNvPr>
          <p:cNvSpPr>
            <a:spLocks noGrp="1"/>
          </p:cNvSpPr>
          <p:nvPr>
            <p:ph sz="quarter" idx="4"/>
          </p:nvPr>
        </p:nvSpPr>
        <p:spPr>
          <a:xfrm>
            <a:off x="6588189" y="2111375"/>
            <a:ext cx="5183187" cy="3957638"/>
          </a:xfrm>
        </p:spPr>
        <p:txBody>
          <a:bodyPr/>
          <a:lstStyle/>
          <a:p>
            <a:r>
              <a:rPr lang="en-US" dirty="0"/>
              <a:t>Location (ICH, GI, critical compartment, other)</a:t>
            </a:r>
          </a:p>
          <a:p>
            <a:r>
              <a:rPr lang="en-US" dirty="0"/>
              <a:t>Traumatic or spontaneous origin</a:t>
            </a:r>
          </a:p>
          <a:p>
            <a:r>
              <a:rPr lang="en-US" dirty="0"/>
              <a:t>ICH severity</a:t>
            </a:r>
          </a:p>
          <a:p>
            <a:r>
              <a:rPr lang="en-US" dirty="0"/>
              <a:t>GI bleed location</a:t>
            </a:r>
          </a:p>
          <a:p>
            <a:endParaRPr lang="en-US" dirty="0"/>
          </a:p>
        </p:txBody>
      </p:sp>
      <p:sp>
        <p:nvSpPr>
          <p:cNvPr id="3" name="Title 2">
            <a:extLst>
              <a:ext uri="{FF2B5EF4-FFF2-40B4-BE49-F238E27FC236}">
                <a16:creationId xmlns:a16="http://schemas.microsoft.com/office/drawing/2014/main" id="{E03C6461-855F-3A02-3839-1C2485F73B65}"/>
              </a:ext>
            </a:extLst>
          </p:cNvPr>
          <p:cNvSpPr>
            <a:spLocks noGrp="1"/>
          </p:cNvSpPr>
          <p:nvPr>
            <p:ph type="title"/>
          </p:nvPr>
        </p:nvSpPr>
        <p:spPr>
          <a:xfrm>
            <a:off x="609600" y="199505"/>
            <a:ext cx="10744200" cy="1185577"/>
          </a:xfrm>
        </p:spPr>
        <p:txBody>
          <a:bodyPr/>
          <a:lstStyle/>
          <a:p>
            <a:r>
              <a:rPr lang="en-US" dirty="0"/>
              <a:t>Methods: Measures</a:t>
            </a:r>
          </a:p>
        </p:txBody>
      </p:sp>
    </p:spTree>
    <p:extLst>
      <p:ext uri="{BB962C8B-B14F-4D97-AF65-F5344CB8AC3E}">
        <p14:creationId xmlns:p14="http://schemas.microsoft.com/office/powerpoint/2010/main" val="268128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7B7EFB-D85E-5880-04E5-E0FC33E2A5BD}"/>
              </a:ext>
            </a:extLst>
          </p:cNvPr>
          <p:cNvSpPr/>
          <p:nvPr/>
        </p:nvSpPr>
        <p:spPr>
          <a:xfrm>
            <a:off x="6237712" y="1385082"/>
            <a:ext cx="4557477" cy="1474027"/>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Rectangle: Rounded Corners 2">
            <a:extLst>
              <a:ext uri="{FF2B5EF4-FFF2-40B4-BE49-F238E27FC236}">
                <a16:creationId xmlns:a16="http://schemas.microsoft.com/office/drawing/2014/main" id="{0E3BD0F7-161C-2AC2-28FF-ED20CAFA79BB}"/>
              </a:ext>
            </a:extLst>
          </p:cNvPr>
          <p:cNvSpPr/>
          <p:nvPr/>
        </p:nvSpPr>
        <p:spPr>
          <a:xfrm>
            <a:off x="1396810" y="1389969"/>
            <a:ext cx="4557477" cy="1474027"/>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Rectangle: Rounded Corners 3">
            <a:extLst>
              <a:ext uri="{FF2B5EF4-FFF2-40B4-BE49-F238E27FC236}">
                <a16:creationId xmlns:a16="http://schemas.microsoft.com/office/drawing/2014/main" id="{3C0ACFAC-AE5C-2F43-32EE-74FA4AD2C40E}"/>
              </a:ext>
            </a:extLst>
          </p:cNvPr>
          <p:cNvSpPr/>
          <p:nvPr/>
        </p:nvSpPr>
        <p:spPr>
          <a:xfrm>
            <a:off x="1396810" y="2940279"/>
            <a:ext cx="4557477" cy="1658112"/>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Rectangle: Rounded Corners 4">
            <a:extLst>
              <a:ext uri="{FF2B5EF4-FFF2-40B4-BE49-F238E27FC236}">
                <a16:creationId xmlns:a16="http://schemas.microsoft.com/office/drawing/2014/main" id="{85B24047-E832-B4EC-1698-C627FE5AF513}"/>
              </a:ext>
            </a:extLst>
          </p:cNvPr>
          <p:cNvSpPr/>
          <p:nvPr/>
        </p:nvSpPr>
        <p:spPr>
          <a:xfrm>
            <a:off x="6237712" y="2940279"/>
            <a:ext cx="4557477" cy="1658112"/>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a:extLst>
              <a:ext uri="{FF2B5EF4-FFF2-40B4-BE49-F238E27FC236}">
                <a16:creationId xmlns:a16="http://schemas.microsoft.com/office/drawing/2014/main" id="{6A448B63-00D6-D769-7158-207F9DF57CE3}"/>
              </a:ext>
            </a:extLst>
          </p:cNvPr>
          <p:cNvSpPr txBox="1"/>
          <p:nvPr/>
        </p:nvSpPr>
        <p:spPr>
          <a:xfrm>
            <a:off x="3345042" y="1670061"/>
            <a:ext cx="2415769" cy="892552"/>
          </a:xfrm>
          <a:prstGeom prst="rect">
            <a:avLst/>
          </a:prstGeom>
          <a:noFill/>
        </p:spPr>
        <p:txBody>
          <a:bodyPr wrap="square" rtlCol="0">
            <a:spAutoFit/>
          </a:bodyPr>
          <a:lstStyle/>
          <a:p>
            <a:pPr algn="ctr"/>
            <a:r>
              <a:rPr lang="en-US" sz="2800" b="1" dirty="0">
                <a:solidFill>
                  <a:srgbClr val="012D6B"/>
                </a:solidFill>
              </a:rPr>
              <a:t>354</a:t>
            </a:r>
          </a:p>
          <a:p>
            <a:pPr algn="ctr"/>
            <a:r>
              <a:rPr lang="en-US" sz="2400" b="1" dirty="0"/>
              <a:t>US institutions</a:t>
            </a:r>
          </a:p>
        </p:txBody>
      </p:sp>
      <p:sp>
        <p:nvSpPr>
          <p:cNvPr id="8" name="TextBox 7">
            <a:extLst>
              <a:ext uri="{FF2B5EF4-FFF2-40B4-BE49-F238E27FC236}">
                <a16:creationId xmlns:a16="http://schemas.microsoft.com/office/drawing/2014/main" id="{5C9A631E-AEB6-F922-5A1F-7871B797254C}"/>
              </a:ext>
            </a:extLst>
          </p:cNvPr>
          <p:cNvSpPr txBox="1"/>
          <p:nvPr/>
        </p:nvSpPr>
        <p:spPr>
          <a:xfrm>
            <a:off x="2781592" y="3152302"/>
            <a:ext cx="3243952" cy="1313180"/>
          </a:xfrm>
          <a:prstGeom prst="rect">
            <a:avLst/>
          </a:prstGeom>
          <a:noFill/>
        </p:spPr>
        <p:txBody>
          <a:bodyPr wrap="square" rtlCol="0">
            <a:spAutoFit/>
          </a:bodyPr>
          <a:lstStyle/>
          <a:p>
            <a:pPr algn="ctr">
              <a:spcAft>
                <a:spcPts val="400"/>
              </a:spcAft>
            </a:pPr>
            <a:r>
              <a:rPr lang="en-US" sz="2800" b="1" dirty="0">
                <a:solidFill>
                  <a:srgbClr val="012D6B"/>
                </a:solidFill>
              </a:rPr>
              <a:t>91.8%</a:t>
            </a:r>
          </a:p>
          <a:p>
            <a:pPr algn="ctr">
              <a:spcAft>
                <a:spcPts val="400"/>
              </a:spcAft>
            </a:pPr>
            <a:r>
              <a:rPr lang="en-US" sz="2400" b="1" dirty="0"/>
              <a:t>Comprehensive stroke center</a:t>
            </a:r>
          </a:p>
        </p:txBody>
      </p:sp>
      <p:sp>
        <p:nvSpPr>
          <p:cNvPr id="9" name="TextBox 8">
            <a:extLst>
              <a:ext uri="{FF2B5EF4-FFF2-40B4-BE49-F238E27FC236}">
                <a16:creationId xmlns:a16="http://schemas.microsoft.com/office/drawing/2014/main" id="{C647C154-1927-6188-E396-9A918AE3BEC4}"/>
              </a:ext>
            </a:extLst>
          </p:cNvPr>
          <p:cNvSpPr txBox="1"/>
          <p:nvPr/>
        </p:nvSpPr>
        <p:spPr>
          <a:xfrm>
            <a:off x="7663702" y="3152302"/>
            <a:ext cx="3197788" cy="1313180"/>
          </a:xfrm>
          <a:prstGeom prst="rect">
            <a:avLst/>
          </a:prstGeom>
          <a:noFill/>
        </p:spPr>
        <p:txBody>
          <a:bodyPr wrap="square" rtlCol="0">
            <a:spAutoFit/>
          </a:bodyPr>
          <a:lstStyle/>
          <a:p>
            <a:pPr algn="ctr">
              <a:spcAft>
                <a:spcPts val="400"/>
              </a:spcAft>
            </a:pPr>
            <a:r>
              <a:rPr lang="en-US" sz="2800" b="1" dirty="0">
                <a:solidFill>
                  <a:srgbClr val="012D6B"/>
                </a:solidFill>
              </a:rPr>
              <a:t>44.6%</a:t>
            </a:r>
          </a:p>
          <a:p>
            <a:pPr algn="ctr">
              <a:spcAft>
                <a:spcPts val="400"/>
              </a:spcAft>
            </a:pPr>
            <a:r>
              <a:rPr lang="en-US" sz="2400" b="1" dirty="0"/>
              <a:t>Level 1 trauma center</a:t>
            </a:r>
          </a:p>
        </p:txBody>
      </p:sp>
      <p:pic>
        <p:nvPicPr>
          <p:cNvPr id="11" name="Graphic 10" descr="Hospital outline">
            <a:extLst>
              <a:ext uri="{FF2B5EF4-FFF2-40B4-BE49-F238E27FC236}">
                <a16:creationId xmlns:a16="http://schemas.microsoft.com/office/drawing/2014/main" id="{718C2FAD-591F-931A-9D5A-B168D10A06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8910" y="1389969"/>
            <a:ext cx="1579516" cy="1392669"/>
          </a:xfrm>
          <a:prstGeom prst="rect">
            <a:avLst/>
          </a:prstGeom>
        </p:spPr>
      </p:pic>
      <p:pic>
        <p:nvPicPr>
          <p:cNvPr id="13" name="Picture 12">
            <a:extLst>
              <a:ext uri="{FF2B5EF4-FFF2-40B4-BE49-F238E27FC236}">
                <a16:creationId xmlns:a16="http://schemas.microsoft.com/office/drawing/2014/main" id="{445B296A-DA3C-F0A4-DB28-AE184CFA883E}"/>
              </a:ext>
            </a:extLst>
          </p:cNvPr>
          <p:cNvPicPr>
            <a:picLocks noChangeAspect="1"/>
          </p:cNvPicPr>
          <p:nvPr/>
        </p:nvPicPr>
        <p:blipFill>
          <a:blip r:embed="rId5" cstate="screen">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6528997" y="1488277"/>
            <a:ext cx="1663760" cy="1154012"/>
          </a:xfrm>
          <a:prstGeom prst="rect">
            <a:avLst/>
          </a:prstGeom>
        </p:spPr>
      </p:pic>
      <p:pic>
        <p:nvPicPr>
          <p:cNvPr id="15" name="Picture 14">
            <a:extLst>
              <a:ext uri="{FF2B5EF4-FFF2-40B4-BE49-F238E27FC236}">
                <a16:creationId xmlns:a16="http://schemas.microsoft.com/office/drawing/2014/main" id="{386F3030-AFB3-B766-80FB-2D1582A2D8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5127" y="3079649"/>
            <a:ext cx="1669723" cy="1411575"/>
          </a:xfrm>
          <a:prstGeom prst="rect">
            <a:avLst/>
          </a:prstGeom>
        </p:spPr>
      </p:pic>
      <p:sp>
        <p:nvSpPr>
          <p:cNvPr id="17" name="TextBox 16">
            <a:extLst>
              <a:ext uri="{FF2B5EF4-FFF2-40B4-BE49-F238E27FC236}">
                <a16:creationId xmlns:a16="http://schemas.microsoft.com/office/drawing/2014/main" id="{28B7786F-E9F2-47DC-8842-F59FF03F3191}"/>
              </a:ext>
            </a:extLst>
          </p:cNvPr>
          <p:cNvSpPr txBox="1"/>
          <p:nvPr/>
        </p:nvSpPr>
        <p:spPr>
          <a:xfrm>
            <a:off x="7774084" y="1453898"/>
            <a:ext cx="2977025" cy="1261884"/>
          </a:xfrm>
          <a:prstGeom prst="rect">
            <a:avLst/>
          </a:prstGeom>
          <a:noFill/>
        </p:spPr>
        <p:txBody>
          <a:bodyPr wrap="square" rtlCol="0">
            <a:spAutoFit/>
          </a:bodyPr>
          <a:lstStyle/>
          <a:p>
            <a:pPr algn="ctr"/>
            <a:r>
              <a:rPr lang="en-US" sz="2800" b="1" dirty="0">
                <a:solidFill>
                  <a:srgbClr val="012D6B"/>
                </a:solidFill>
              </a:rPr>
              <a:t>42</a:t>
            </a:r>
            <a:r>
              <a:rPr lang="en-US" sz="2400" b="1" dirty="0">
                <a:solidFill>
                  <a:srgbClr val="012D6B"/>
                </a:solidFill>
              </a:rPr>
              <a:t> </a:t>
            </a:r>
          </a:p>
          <a:p>
            <a:pPr algn="ctr"/>
            <a:r>
              <a:rPr lang="en-US" sz="2400" b="1" dirty="0"/>
              <a:t>states </a:t>
            </a:r>
          </a:p>
          <a:p>
            <a:pPr algn="ctr"/>
            <a:r>
              <a:rPr lang="en-US" sz="2400" b="1" dirty="0"/>
              <a:t>represented </a:t>
            </a:r>
          </a:p>
        </p:txBody>
      </p:sp>
      <p:pic>
        <p:nvPicPr>
          <p:cNvPr id="1030" name="Picture 6" descr="EMS (emergency medical service) logo | Free SVG">
            <a:extLst>
              <a:ext uri="{FF2B5EF4-FFF2-40B4-BE49-F238E27FC236}">
                <a16:creationId xmlns:a16="http://schemas.microsoft.com/office/drawing/2014/main" id="{F215A764-27C3-9CA4-BBC9-09DBA9056B88}"/>
              </a:ext>
            </a:extLst>
          </p:cNvPr>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41191" y="3257330"/>
            <a:ext cx="1056211" cy="10562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9C59E90-059F-05F4-93DE-036685496F71}"/>
              </a:ext>
            </a:extLst>
          </p:cNvPr>
          <p:cNvSpPr/>
          <p:nvPr/>
        </p:nvSpPr>
        <p:spPr>
          <a:xfrm>
            <a:off x="1396810" y="4681454"/>
            <a:ext cx="9398380" cy="1757536"/>
          </a:xfrm>
          <a:prstGeom prst="roundRect">
            <a:avLst/>
          </a:prstGeom>
          <a:noFill/>
          <a:ln w="12700">
            <a:solidFill>
              <a:srgbClr val="012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a:extLst>
              <a:ext uri="{FF2B5EF4-FFF2-40B4-BE49-F238E27FC236}">
                <a16:creationId xmlns:a16="http://schemas.microsoft.com/office/drawing/2014/main" id="{85DF12CE-300C-373A-DFA3-C4F8B69668A4}"/>
              </a:ext>
            </a:extLst>
          </p:cNvPr>
          <p:cNvSpPr txBox="1"/>
          <p:nvPr/>
        </p:nvSpPr>
        <p:spPr>
          <a:xfrm>
            <a:off x="3448377" y="4955204"/>
            <a:ext cx="2789335" cy="1267014"/>
          </a:xfrm>
          <a:prstGeom prst="rect">
            <a:avLst/>
          </a:prstGeom>
          <a:noFill/>
        </p:spPr>
        <p:txBody>
          <a:bodyPr wrap="square" rtlCol="0">
            <a:spAutoFit/>
          </a:bodyPr>
          <a:lstStyle/>
          <a:p>
            <a:pPr algn="ctr">
              <a:spcAft>
                <a:spcPts val="400"/>
              </a:spcAft>
            </a:pPr>
            <a:r>
              <a:rPr lang="en-US" sz="2800" b="1" dirty="0">
                <a:solidFill>
                  <a:srgbClr val="012D6B"/>
                </a:solidFill>
              </a:rPr>
              <a:t>64.7%</a:t>
            </a:r>
          </a:p>
          <a:p>
            <a:pPr algn="ctr">
              <a:lnSpc>
                <a:spcPts val="2667"/>
              </a:lnSpc>
            </a:pPr>
            <a:r>
              <a:rPr lang="en-US" sz="2400" b="1" dirty="0"/>
              <a:t>Andexanet alfa and 4F-PCC</a:t>
            </a:r>
          </a:p>
        </p:txBody>
      </p:sp>
      <p:sp>
        <p:nvSpPr>
          <p:cNvPr id="12" name="TextBox 11">
            <a:extLst>
              <a:ext uri="{FF2B5EF4-FFF2-40B4-BE49-F238E27FC236}">
                <a16:creationId xmlns:a16="http://schemas.microsoft.com/office/drawing/2014/main" id="{13C7722A-A68A-EDB6-A50B-58E8241ACA7C}"/>
              </a:ext>
            </a:extLst>
          </p:cNvPr>
          <p:cNvSpPr txBox="1"/>
          <p:nvPr/>
        </p:nvSpPr>
        <p:spPr>
          <a:xfrm>
            <a:off x="1102860" y="5614344"/>
            <a:ext cx="2789335" cy="707886"/>
          </a:xfrm>
          <a:prstGeom prst="rect">
            <a:avLst/>
          </a:prstGeom>
          <a:noFill/>
        </p:spPr>
        <p:txBody>
          <a:bodyPr wrap="square" rtlCol="0">
            <a:spAutoFit/>
          </a:bodyPr>
          <a:lstStyle/>
          <a:p>
            <a:pPr algn="ctr"/>
            <a:r>
              <a:rPr lang="en-US" sz="2000" b="1" dirty="0">
                <a:solidFill>
                  <a:srgbClr val="C00000"/>
                </a:solidFill>
              </a:rPr>
              <a:t>On hospital formulary</a:t>
            </a:r>
            <a:endParaRPr lang="en-US" b="1" dirty="0">
              <a:solidFill>
                <a:srgbClr val="C00000"/>
              </a:solidFill>
            </a:endParaRPr>
          </a:p>
        </p:txBody>
      </p:sp>
      <p:pic>
        <p:nvPicPr>
          <p:cNvPr id="18" name="Graphic 17" descr="Clipboard with solid fill">
            <a:extLst>
              <a:ext uri="{FF2B5EF4-FFF2-40B4-BE49-F238E27FC236}">
                <a16:creationId xmlns:a16="http://schemas.microsoft.com/office/drawing/2014/main" id="{1428F1B0-025C-394B-508F-09FB22521E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77594" y="4656054"/>
            <a:ext cx="1039868" cy="1039868"/>
          </a:xfrm>
          <a:prstGeom prst="rect">
            <a:avLst/>
          </a:prstGeom>
        </p:spPr>
      </p:pic>
      <p:sp>
        <p:nvSpPr>
          <p:cNvPr id="19" name="Cross 18">
            <a:extLst>
              <a:ext uri="{FF2B5EF4-FFF2-40B4-BE49-F238E27FC236}">
                <a16:creationId xmlns:a16="http://schemas.microsoft.com/office/drawing/2014/main" id="{0ADA5D37-2F77-EAFD-5512-EEEE60EF92B9}"/>
              </a:ext>
            </a:extLst>
          </p:cNvPr>
          <p:cNvSpPr/>
          <p:nvPr/>
        </p:nvSpPr>
        <p:spPr>
          <a:xfrm>
            <a:off x="2375608" y="5105191"/>
            <a:ext cx="243840" cy="243840"/>
          </a:xfrm>
          <a:prstGeom prst="plus">
            <a:avLst>
              <a:gd name="adj" fmla="val 43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a:extLst>
              <a:ext uri="{FF2B5EF4-FFF2-40B4-BE49-F238E27FC236}">
                <a16:creationId xmlns:a16="http://schemas.microsoft.com/office/drawing/2014/main" id="{0639F488-DD62-8D0A-28B7-3C09797FA77C}"/>
              </a:ext>
            </a:extLst>
          </p:cNvPr>
          <p:cNvSpPr txBox="1"/>
          <p:nvPr/>
        </p:nvSpPr>
        <p:spPr>
          <a:xfrm>
            <a:off x="6341327" y="4955204"/>
            <a:ext cx="2461297" cy="1267014"/>
          </a:xfrm>
          <a:prstGeom prst="rect">
            <a:avLst/>
          </a:prstGeom>
          <a:noFill/>
        </p:spPr>
        <p:txBody>
          <a:bodyPr wrap="square" rtlCol="0">
            <a:spAutoFit/>
          </a:bodyPr>
          <a:lstStyle/>
          <a:p>
            <a:pPr algn="ctr">
              <a:spcAft>
                <a:spcPts val="400"/>
              </a:spcAft>
            </a:pPr>
            <a:r>
              <a:rPr lang="en-US" sz="2800" b="1" dirty="0">
                <a:solidFill>
                  <a:srgbClr val="012D6B"/>
                </a:solidFill>
              </a:rPr>
              <a:t>9.9%</a:t>
            </a:r>
          </a:p>
          <a:p>
            <a:pPr algn="ctr">
              <a:lnSpc>
                <a:spcPts val="2667"/>
              </a:lnSpc>
            </a:pPr>
            <a:r>
              <a:rPr lang="en-US" sz="2400" b="1" dirty="0"/>
              <a:t>Andexanet alfa </a:t>
            </a:r>
          </a:p>
          <a:p>
            <a:pPr algn="ctr">
              <a:lnSpc>
                <a:spcPts val="2667"/>
              </a:lnSpc>
            </a:pPr>
            <a:r>
              <a:rPr lang="en-US" sz="2400" b="1" dirty="0"/>
              <a:t>only</a:t>
            </a:r>
          </a:p>
        </p:txBody>
      </p:sp>
      <p:sp>
        <p:nvSpPr>
          <p:cNvPr id="21" name="TextBox 20">
            <a:extLst>
              <a:ext uri="{FF2B5EF4-FFF2-40B4-BE49-F238E27FC236}">
                <a16:creationId xmlns:a16="http://schemas.microsoft.com/office/drawing/2014/main" id="{7DB4E50F-2E24-1A4B-DB01-7FC8B7FC3D5D}"/>
              </a:ext>
            </a:extLst>
          </p:cNvPr>
          <p:cNvSpPr txBox="1"/>
          <p:nvPr/>
        </p:nvSpPr>
        <p:spPr>
          <a:xfrm>
            <a:off x="8403869" y="4955204"/>
            <a:ext cx="2789335" cy="1267014"/>
          </a:xfrm>
          <a:prstGeom prst="rect">
            <a:avLst/>
          </a:prstGeom>
          <a:noFill/>
        </p:spPr>
        <p:txBody>
          <a:bodyPr wrap="square" rtlCol="0">
            <a:spAutoFit/>
          </a:bodyPr>
          <a:lstStyle/>
          <a:p>
            <a:pPr algn="ctr">
              <a:spcAft>
                <a:spcPts val="400"/>
              </a:spcAft>
            </a:pPr>
            <a:r>
              <a:rPr lang="en-US" sz="2800" b="1" dirty="0">
                <a:solidFill>
                  <a:srgbClr val="012D6B"/>
                </a:solidFill>
              </a:rPr>
              <a:t>22.9%</a:t>
            </a:r>
          </a:p>
          <a:p>
            <a:pPr algn="ctr">
              <a:lnSpc>
                <a:spcPts val="2667"/>
              </a:lnSpc>
            </a:pPr>
            <a:r>
              <a:rPr lang="en-US" sz="2400" b="1" dirty="0"/>
              <a:t>4F-PCC </a:t>
            </a:r>
          </a:p>
          <a:p>
            <a:pPr algn="ctr">
              <a:lnSpc>
                <a:spcPts val="2667"/>
              </a:lnSpc>
            </a:pPr>
            <a:r>
              <a:rPr lang="en-US" sz="2400" b="1" dirty="0"/>
              <a:t>only</a:t>
            </a:r>
          </a:p>
        </p:txBody>
      </p:sp>
      <p:sp>
        <p:nvSpPr>
          <p:cNvPr id="14" name="Title 13">
            <a:extLst>
              <a:ext uri="{FF2B5EF4-FFF2-40B4-BE49-F238E27FC236}">
                <a16:creationId xmlns:a16="http://schemas.microsoft.com/office/drawing/2014/main" id="{4E769AB8-784A-0BD5-991B-BD49C4CD73EA}"/>
              </a:ext>
            </a:extLst>
          </p:cNvPr>
          <p:cNvSpPr>
            <a:spLocks noGrp="1"/>
          </p:cNvSpPr>
          <p:nvPr>
            <p:ph type="title"/>
          </p:nvPr>
        </p:nvSpPr>
        <p:spPr>
          <a:xfrm>
            <a:off x="609600" y="199505"/>
            <a:ext cx="10744200" cy="1185577"/>
          </a:xfrm>
        </p:spPr>
        <p:txBody>
          <a:bodyPr>
            <a:normAutofit/>
          </a:bodyPr>
          <a:lstStyle/>
          <a:p>
            <a:r>
              <a:rPr lang="en-US" dirty="0"/>
              <a:t>Results: Hospital Characteristics</a:t>
            </a:r>
          </a:p>
        </p:txBody>
      </p:sp>
    </p:spTree>
    <p:extLst>
      <p:ext uri="{BB962C8B-B14F-4D97-AF65-F5344CB8AC3E}">
        <p14:creationId xmlns:p14="http://schemas.microsoft.com/office/powerpoint/2010/main" val="176453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Pentagon 18">
            <a:extLst>
              <a:ext uri="{FF2B5EF4-FFF2-40B4-BE49-F238E27FC236}">
                <a16:creationId xmlns:a16="http://schemas.microsoft.com/office/drawing/2014/main" id="{9BB0BA69-EDC2-EB67-E990-1D862BFFD03F}"/>
              </a:ext>
            </a:extLst>
          </p:cNvPr>
          <p:cNvSpPr/>
          <p:nvPr/>
        </p:nvSpPr>
        <p:spPr>
          <a:xfrm>
            <a:off x="521232" y="1731224"/>
            <a:ext cx="3184859" cy="1139120"/>
          </a:xfrm>
          <a:prstGeom prst="homePlate">
            <a:avLst>
              <a:gd name="adj" fmla="val 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Mean</a:t>
            </a:r>
          </a:p>
        </p:txBody>
      </p:sp>
      <p:grpSp>
        <p:nvGrpSpPr>
          <p:cNvPr id="40" name="Group 39">
            <a:extLst>
              <a:ext uri="{FF2B5EF4-FFF2-40B4-BE49-F238E27FC236}">
                <a16:creationId xmlns:a16="http://schemas.microsoft.com/office/drawing/2014/main" id="{721DE29F-6188-B155-FA94-A8ACBA1B7556}"/>
              </a:ext>
            </a:extLst>
          </p:cNvPr>
          <p:cNvGrpSpPr/>
          <p:nvPr/>
        </p:nvGrpSpPr>
        <p:grpSpPr>
          <a:xfrm>
            <a:off x="3634972" y="1737130"/>
            <a:ext cx="3226096" cy="1139120"/>
            <a:chOff x="2653479" y="1359454"/>
            <a:chExt cx="2444155" cy="819965"/>
          </a:xfrm>
        </p:grpSpPr>
        <p:sp>
          <p:nvSpPr>
            <p:cNvPr id="20" name="Arrow: Pentagon 19">
              <a:extLst>
                <a:ext uri="{FF2B5EF4-FFF2-40B4-BE49-F238E27FC236}">
                  <a16:creationId xmlns:a16="http://schemas.microsoft.com/office/drawing/2014/main" id="{FF8A3496-57EA-256E-DF0E-B1214D6D2EB5}"/>
                </a:ext>
              </a:extLst>
            </p:cNvPr>
            <p:cNvSpPr/>
            <p:nvPr/>
          </p:nvSpPr>
          <p:spPr>
            <a:xfrm>
              <a:off x="2775154" y="1359454"/>
              <a:ext cx="2322480" cy="819965"/>
            </a:xfrm>
            <a:prstGeom prst="homePlate">
              <a:avLst>
                <a:gd name="adj" fmla="val 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8511D6-02A6-1DDA-8BD9-2BCBBEB2C108}"/>
                </a:ext>
              </a:extLst>
            </p:cNvPr>
            <p:cNvSpPr txBox="1"/>
            <p:nvPr/>
          </p:nvSpPr>
          <p:spPr>
            <a:xfrm>
              <a:off x="3348815" y="1617477"/>
              <a:ext cx="1563262" cy="288008"/>
            </a:xfrm>
            <a:prstGeom prst="rect">
              <a:avLst/>
            </a:prstGeom>
            <a:noFill/>
          </p:spPr>
          <p:txBody>
            <a:bodyPr wrap="none" rtlCol="0">
              <a:spAutoFit/>
            </a:bodyPr>
            <a:lstStyle/>
            <a:p>
              <a:r>
                <a:rPr lang="en-US" sz="2000" b="1" dirty="0">
                  <a:solidFill>
                    <a:srgbClr val="005BAA"/>
                  </a:solidFill>
                </a:rPr>
                <a:t>57.2% </a:t>
              </a:r>
              <a:r>
                <a:rPr lang="en-US" sz="2000" b="1" dirty="0"/>
                <a:t>vs </a:t>
              </a:r>
              <a:r>
                <a:rPr lang="en-US" sz="2000" b="1" dirty="0">
                  <a:solidFill>
                    <a:srgbClr val="C00000"/>
                  </a:solidFill>
                </a:rPr>
                <a:t>60.5%</a:t>
              </a:r>
            </a:p>
          </p:txBody>
        </p:sp>
        <p:grpSp>
          <p:nvGrpSpPr>
            <p:cNvPr id="28" name="Group 27">
              <a:extLst>
                <a:ext uri="{FF2B5EF4-FFF2-40B4-BE49-F238E27FC236}">
                  <a16:creationId xmlns:a16="http://schemas.microsoft.com/office/drawing/2014/main" id="{2B2FC4D1-4162-0E78-5A16-1B0E48C3BCBE}"/>
                </a:ext>
              </a:extLst>
            </p:cNvPr>
            <p:cNvGrpSpPr/>
            <p:nvPr/>
          </p:nvGrpSpPr>
          <p:grpSpPr>
            <a:xfrm>
              <a:off x="2653479" y="1441230"/>
              <a:ext cx="609600" cy="615682"/>
              <a:chOff x="2917683" y="1880269"/>
              <a:chExt cx="609600" cy="615682"/>
            </a:xfrm>
          </p:grpSpPr>
          <p:pic>
            <p:nvPicPr>
              <p:cNvPr id="17" name="Graphic 16" descr="Man with solid fill">
                <a:extLst>
                  <a:ext uri="{FF2B5EF4-FFF2-40B4-BE49-F238E27FC236}">
                    <a16:creationId xmlns:a16="http://schemas.microsoft.com/office/drawing/2014/main" id="{181B97AB-22A8-CF51-CC22-EAE8C2B2D8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17683" y="1886351"/>
                <a:ext cx="609600" cy="609600"/>
              </a:xfrm>
              <a:prstGeom prst="rect">
                <a:avLst/>
              </a:prstGeom>
            </p:spPr>
          </p:pic>
          <p:pic>
            <p:nvPicPr>
              <p:cNvPr id="5" name="Graphic 4" descr="Male with solid fill">
                <a:extLst>
                  <a:ext uri="{FF2B5EF4-FFF2-40B4-BE49-F238E27FC236}">
                    <a16:creationId xmlns:a16="http://schemas.microsoft.com/office/drawing/2014/main" id="{0512EF48-EB5E-18E0-C0EB-F079C56121A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35964" y="1880269"/>
                <a:ext cx="374079" cy="374078"/>
              </a:xfrm>
              <a:prstGeom prst="rect">
                <a:avLst/>
              </a:prstGeom>
            </p:spPr>
          </p:pic>
        </p:grpSp>
      </p:grpSp>
      <p:sp>
        <p:nvSpPr>
          <p:cNvPr id="24" name="TextBox 23">
            <a:extLst>
              <a:ext uri="{FF2B5EF4-FFF2-40B4-BE49-F238E27FC236}">
                <a16:creationId xmlns:a16="http://schemas.microsoft.com/office/drawing/2014/main" id="{A5FB3EC4-592E-F4B8-C5DC-6E88A3FFEEB9}"/>
              </a:ext>
            </a:extLst>
          </p:cNvPr>
          <p:cNvSpPr txBox="1"/>
          <p:nvPr/>
        </p:nvSpPr>
        <p:spPr>
          <a:xfrm>
            <a:off x="1789426" y="2105484"/>
            <a:ext cx="1678665" cy="682238"/>
          </a:xfrm>
          <a:prstGeom prst="rect">
            <a:avLst/>
          </a:prstGeom>
          <a:noFill/>
        </p:spPr>
        <p:txBody>
          <a:bodyPr wrap="none" rtlCol="0">
            <a:spAutoFit/>
          </a:bodyPr>
          <a:lstStyle/>
          <a:p>
            <a:pPr algn="ctr">
              <a:lnSpc>
                <a:spcPts val="2267"/>
              </a:lnSpc>
            </a:pPr>
            <a:r>
              <a:rPr lang="en-US" sz="2000" b="1" dirty="0">
                <a:solidFill>
                  <a:srgbClr val="005BAA"/>
                </a:solidFill>
              </a:rPr>
              <a:t>65.6</a:t>
            </a:r>
            <a:r>
              <a:rPr lang="en-US" sz="2000" b="1" dirty="0">
                <a:solidFill>
                  <a:schemeClr val="tx2"/>
                </a:solidFill>
              </a:rPr>
              <a:t> </a:t>
            </a:r>
            <a:r>
              <a:rPr lang="en-US" sz="2000" b="1" dirty="0"/>
              <a:t>vs </a:t>
            </a:r>
            <a:r>
              <a:rPr lang="en-US" sz="2000" b="1" dirty="0">
                <a:solidFill>
                  <a:srgbClr val="C00000"/>
                </a:solidFill>
              </a:rPr>
              <a:t>66.6 </a:t>
            </a:r>
          </a:p>
          <a:p>
            <a:pPr algn="ctr">
              <a:lnSpc>
                <a:spcPts val="2267"/>
              </a:lnSpc>
            </a:pPr>
            <a:r>
              <a:rPr lang="en-US" sz="2000" b="1" dirty="0"/>
              <a:t>years</a:t>
            </a:r>
            <a:endParaRPr lang="en-US" sz="2000" b="1" dirty="0">
              <a:solidFill>
                <a:srgbClr val="C00000"/>
              </a:solidFill>
            </a:endParaRPr>
          </a:p>
        </p:txBody>
      </p:sp>
      <p:sp>
        <p:nvSpPr>
          <p:cNvPr id="13" name="Arc 12">
            <a:extLst>
              <a:ext uri="{FF2B5EF4-FFF2-40B4-BE49-F238E27FC236}">
                <a16:creationId xmlns:a16="http://schemas.microsoft.com/office/drawing/2014/main" id="{5A0DFAA9-1E42-E9AB-0B7D-E76C7A59C06A}"/>
              </a:ext>
            </a:extLst>
          </p:cNvPr>
          <p:cNvSpPr/>
          <p:nvPr/>
        </p:nvSpPr>
        <p:spPr>
          <a:xfrm>
            <a:off x="665699" y="1913276"/>
            <a:ext cx="768503" cy="747775"/>
          </a:xfrm>
          <a:prstGeom prst="arc">
            <a:avLst>
              <a:gd name="adj1" fmla="val 1240291"/>
              <a:gd name="adj2" fmla="val 19858296"/>
            </a:avLst>
          </a:prstGeom>
          <a:ln w="571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5C715B1-1BFA-66FD-A23F-A89BD7279F16}"/>
              </a:ext>
            </a:extLst>
          </p:cNvPr>
          <p:cNvSpPr txBox="1"/>
          <p:nvPr/>
        </p:nvSpPr>
        <p:spPr>
          <a:xfrm>
            <a:off x="709121" y="2059570"/>
            <a:ext cx="740908" cy="400109"/>
          </a:xfrm>
          <a:prstGeom prst="rect">
            <a:avLst/>
          </a:prstGeom>
          <a:noFill/>
        </p:spPr>
        <p:txBody>
          <a:bodyPr wrap="none" rtlCol="0">
            <a:spAutoFit/>
          </a:bodyPr>
          <a:lstStyle/>
          <a:p>
            <a:r>
              <a:rPr lang="en-US" sz="2000" b="1" dirty="0">
                <a:solidFill>
                  <a:schemeClr val="tx2"/>
                </a:solidFill>
              </a:rPr>
              <a:t>AGE</a:t>
            </a:r>
            <a:endParaRPr lang="en-US" b="1" dirty="0">
              <a:solidFill>
                <a:schemeClr val="tx2"/>
              </a:solidFill>
            </a:endParaRPr>
          </a:p>
        </p:txBody>
      </p:sp>
      <p:sp>
        <p:nvSpPr>
          <p:cNvPr id="33" name="Arrow: Pentagon 32">
            <a:extLst>
              <a:ext uri="{FF2B5EF4-FFF2-40B4-BE49-F238E27FC236}">
                <a16:creationId xmlns:a16="http://schemas.microsoft.com/office/drawing/2014/main" id="{35D57280-DF46-8E03-10E5-6863761E70DD}"/>
              </a:ext>
            </a:extLst>
          </p:cNvPr>
          <p:cNvSpPr/>
          <p:nvPr/>
        </p:nvSpPr>
        <p:spPr>
          <a:xfrm>
            <a:off x="521231" y="2962917"/>
            <a:ext cx="6339840" cy="1964178"/>
          </a:xfrm>
          <a:prstGeom prst="homePlate">
            <a:avLst>
              <a:gd name="adj" fmla="val 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7F39A2B-FD5F-10E7-55B2-EDDFF70D85ED}"/>
              </a:ext>
            </a:extLst>
          </p:cNvPr>
          <p:cNvGrpSpPr/>
          <p:nvPr/>
        </p:nvGrpSpPr>
        <p:grpSpPr>
          <a:xfrm>
            <a:off x="3597355" y="3679486"/>
            <a:ext cx="1651188" cy="934256"/>
            <a:chOff x="2205826" y="3488559"/>
            <a:chExt cx="1138357" cy="513331"/>
          </a:xfrm>
        </p:grpSpPr>
        <p:sp>
          <p:nvSpPr>
            <p:cNvPr id="8" name="TextBox 7">
              <a:extLst>
                <a:ext uri="{FF2B5EF4-FFF2-40B4-BE49-F238E27FC236}">
                  <a16:creationId xmlns:a16="http://schemas.microsoft.com/office/drawing/2014/main" id="{A240ED59-43E9-8A62-1FBE-474337E15C4D}"/>
                </a:ext>
              </a:extLst>
            </p:cNvPr>
            <p:cNvSpPr txBox="1"/>
            <p:nvPr/>
          </p:nvSpPr>
          <p:spPr>
            <a:xfrm>
              <a:off x="2211826" y="3488559"/>
              <a:ext cx="436751" cy="148288"/>
            </a:xfrm>
            <a:prstGeom prst="rect">
              <a:avLst/>
            </a:prstGeom>
            <a:noFill/>
          </p:spPr>
          <p:txBody>
            <a:bodyPr wrap="none" rtlCol="0">
              <a:spAutoFit/>
            </a:bodyPr>
            <a:lstStyle/>
            <a:p>
              <a:pPr algn="ctr">
                <a:lnSpc>
                  <a:spcPts val="1333"/>
                </a:lnSpc>
              </a:pPr>
              <a:r>
                <a:rPr lang="en-US" b="1">
                  <a:solidFill>
                    <a:schemeClr val="bg1"/>
                  </a:solidFill>
                </a:rPr>
                <a:t>41.8</a:t>
              </a:r>
            </a:p>
          </p:txBody>
        </p:sp>
        <p:sp>
          <p:nvSpPr>
            <p:cNvPr id="9" name="TextBox 8">
              <a:extLst>
                <a:ext uri="{FF2B5EF4-FFF2-40B4-BE49-F238E27FC236}">
                  <a16:creationId xmlns:a16="http://schemas.microsoft.com/office/drawing/2014/main" id="{4E46D763-BD50-5E7E-943F-ED930775BC52}"/>
                </a:ext>
              </a:extLst>
            </p:cNvPr>
            <p:cNvSpPr txBox="1"/>
            <p:nvPr/>
          </p:nvSpPr>
          <p:spPr>
            <a:xfrm>
              <a:off x="2205826" y="3853602"/>
              <a:ext cx="436751" cy="148288"/>
            </a:xfrm>
            <a:prstGeom prst="rect">
              <a:avLst/>
            </a:prstGeom>
            <a:noFill/>
          </p:spPr>
          <p:txBody>
            <a:bodyPr wrap="none" rtlCol="0">
              <a:spAutoFit/>
            </a:bodyPr>
            <a:lstStyle/>
            <a:p>
              <a:pPr algn="ctr">
                <a:lnSpc>
                  <a:spcPts val="1333"/>
                </a:lnSpc>
              </a:pPr>
              <a:r>
                <a:rPr lang="en-US" b="1">
                  <a:solidFill>
                    <a:schemeClr val="bg1"/>
                  </a:solidFill>
                </a:rPr>
                <a:t>44.1</a:t>
              </a:r>
            </a:p>
          </p:txBody>
        </p:sp>
        <p:sp>
          <p:nvSpPr>
            <p:cNvPr id="11" name="TextBox 10">
              <a:extLst>
                <a:ext uri="{FF2B5EF4-FFF2-40B4-BE49-F238E27FC236}">
                  <a16:creationId xmlns:a16="http://schemas.microsoft.com/office/drawing/2014/main" id="{F11EADDC-9DA9-364B-C781-9C0445423057}"/>
                </a:ext>
              </a:extLst>
            </p:cNvPr>
            <p:cNvSpPr txBox="1"/>
            <p:nvPr/>
          </p:nvSpPr>
          <p:spPr>
            <a:xfrm>
              <a:off x="2907432" y="3488559"/>
              <a:ext cx="436751" cy="148288"/>
            </a:xfrm>
            <a:prstGeom prst="rect">
              <a:avLst/>
            </a:prstGeom>
            <a:noFill/>
          </p:spPr>
          <p:txBody>
            <a:bodyPr wrap="none" rtlCol="0">
              <a:spAutoFit/>
            </a:bodyPr>
            <a:lstStyle/>
            <a:p>
              <a:pPr algn="ctr">
                <a:lnSpc>
                  <a:spcPts val="1333"/>
                </a:lnSpc>
              </a:pPr>
              <a:r>
                <a:rPr lang="en-US" b="1">
                  <a:solidFill>
                    <a:schemeClr val="bg1"/>
                  </a:solidFill>
                </a:rPr>
                <a:t>41.1</a:t>
              </a:r>
            </a:p>
          </p:txBody>
        </p:sp>
      </p:grpSp>
      <p:sp>
        <p:nvSpPr>
          <p:cNvPr id="27" name="TextBox 26">
            <a:extLst>
              <a:ext uri="{FF2B5EF4-FFF2-40B4-BE49-F238E27FC236}">
                <a16:creationId xmlns:a16="http://schemas.microsoft.com/office/drawing/2014/main" id="{3AA4786A-EC82-771E-A9A6-C0A8F2FE732A}"/>
              </a:ext>
            </a:extLst>
          </p:cNvPr>
          <p:cNvSpPr txBox="1"/>
          <p:nvPr/>
        </p:nvSpPr>
        <p:spPr>
          <a:xfrm>
            <a:off x="453898" y="3408194"/>
            <a:ext cx="2516811" cy="1015663"/>
          </a:xfrm>
          <a:prstGeom prst="rect">
            <a:avLst/>
          </a:prstGeom>
          <a:noFill/>
        </p:spPr>
        <p:txBody>
          <a:bodyPr wrap="square" rtlCol="0">
            <a:spAutoFit/>
          </a:bodyPr>
          <a:lstStyle/>
          <a:p>
            <a:pPr algn="ctr">
              <a:lnSpc>
                <a:spcPts val="2400"/>
              </a:lnSpc>
            </a:pPr>
            <a:r>
              <a:rPr lang="en-US" sz="2000" b="1" dirty="0"/>
              <a:t>Time from last </a:t>
            </a:r>
            <a:r>
              <a:rPr lang="en-US" sz="2000" b="1" dirty="0" err="1"/>
              <a:t>FXai</a:t>
            </a:r>
            <a:r>
              <a:rPr lang="en-US" sz="2000" b="1" dirty="0"/>
              <a:t> dose to admission, %</a:t>
            </a:r>
          </a:p>
        </p:txBody>
      </p:sp>
      <p:sp>
        <p:nvSpPr>
          <p:cNvPr id="29" name="TextBox 28">
            <a:extLst>
              <a:ext uri="{FF2B5EF4-FFF2-40B4-BE49-F238E27FC236}">
                <a16:creationId xmlns:a16="http://schemas.microsoft.com/office/drawing/2014/main" id="{E7EB7091-7ABB-DAAE-F129-9B5C7EDF98D7}"/>
              </a:ext>
            </a:extLst>
          </p:cNvPr>
          <p:cNvSpPr txBox="1"/>
          <p:nvPr/>
        </p:nvSpPr>
        <p:spPr>
          <a:xfrm>
            <a:off x="2148553" y="1776910"/>
            <a:ext cx="840295" cy="400109"/>
          </a:xfrm>
          <a:prstGeom prst="rect">
            <a:avLst/>
          </a:prstGeom>
          <a:noFill/>
        </p:spPr>
        <p:txBody>
          <a:bodyPr wrap="none" rtlCol="0">
            <a:spAutoFit/>
          </a:bodyPr>
          <a:lstStyle/>
          <a:p>
            <a:r>
              <a:rPr lang="en-US" sz="2000" b="1" dirty="0"/>
              <a:t>Mean</a:t>
            </a:r>
          </a:p>
        </p:txBody>
      </p:sp>
      <p:sp>
        <p:nvSpPr>
          <p:cNvPr id="42" name="Arrow: Pentagon 41">
            <a:extLst>
              <a:ext uri="{FF2B5EF4-FFF2-40B4-BE49-F238E27FC236}">
                <a16:creationId xmlns:a16="http://schemas.microsoft.com/office/drawing/2014/main" id="{8976433B-5C4B-7A2F-9C4D-1AEEC448FD01}"/>
              </a:ext>
            </a:extLst>
          </p:cNvPr>
          <p:cNvSpPr/>
          <p:nvPr/>
        </p:nvSpPr>
        <p:spPr>
          <a:xfrm>
            <a:off x="521232" y="5017400"/>
            <a:ext cx="6339839" cy="1139120"/>
          </a:xfrm>
          <a:prstGeom prst="homePlate">
            <a:avLst>
              <a:gd name="adj" fmla="val 0"/>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Mean</a:t>
            </a:r>
          </a:p>
        </p:txBody>
      </p:sp>
      <p:sp>
        <p:nvSpPr>
          <p:cNvPr id="63" name="TextBox 62">
            <a:extLst>
              <a:ext uri="{FF2B5EF4-FFF2-40B4-BE49-F238E27FC236}">
                <a16:creationId xmlns:a16="http://schemas.microsoft.com/office/drawing/2014/main" id="{495FB2F3-1249-6998-AC67-19E034B729B8}"/>
              </a:ext>
            </a:extLst>
          </p:cNvPr>
          <p:cNvSpPr txBox="1"/>
          <p:nvPr/>
        </p:nvSpPr>
        <p:spPr>
          <a:xfrm>
            <a:off x="4968968" y="5438277"/>
            <a:ext cx="1393331" cy="682238"/>
          </a:xfrm>
          <a:prstGeom prst="rect">
            <a:avLst/>
          </a:prstGeom>
          <a:noFill/>
        </p:spPr>
        <p:txBody>
          <a:bodyPr wrap="none" rtlCol="0">
            <a:spAutoFit/>
          </a:bodyPr>
          <a:lstStyle/>
          <a:p>
            <a:pPr algn="ctr">
              <a:lnSpc>
                <a:spcPts val="2267"/>
              </a:lnSpc>
            </a:pPr>
            <a:r>
              <a:rPr lang="en-US" sz="2000" b="1" dirty="0">
                <a:solidFill>
                  <a:srgbClr val="005BAA"/>
                </a:solidFill>
              </a:rPr>
              <a:t>2.5</a:t>
            </a:r>
            <a:r>
              <a:rPr lang="en-US" sz="2000" b="1" dirty="0">
                <a:solidFill>
                  <a:schemeClr val="tx2"/>
                </a:solidFill>
              </a:rPr>
              <a:t> </a:t>
            </a:r>
            <a:r>
              <a:rPr lang="en-US" sz="2000" b="1" dirty="0"/>
              <a:t>vs </a:t>
            </a:r>
            <a:r>
              <a:rPr lang="en-US" sz="2000" b="1" dirty="0">
                <a:solidFill>
                  <a:srgbClr val="C00000"/>
                </a:solidFill>
              </a:rPr>
              <a:t>2.3</a:t>
            </a:r>
            <a:r>
              <a:rPr lang="en-US" sz="2000" b="1" dirty="0"/>
              <a:t> </a:t>
            </a:r>
          </a:p>
          <a:p>
            <a:pPr algn="ctr">
              <a:lnSpc>
                <a:spcPts val="2267"/>
              </a:lnSpc>
            </a:pPr>
            <a:r>
              <a:rPr lang="en-US" sz="2000" b="1" dirty="0"/>
              <a:t>hours</a:t>
            </a:r>
            <a:endParaRPr lang="en-US" sz="2000" b="1" dirty="0">
              <a:solidFill>
                <a:srgbClr val="C00000"/>
              </a:solidFill>
            </a:endParaRPr>
          </a:p>
        </p:txBody>
      </p:sp>
      <p:sp>
        <p:nvSpPr>
          <p:cNvPr id="66" name="TextBox 65">
            <a:extLst>
              <a:ext uri="{FF2B5EF4-FFF2-40B4-BE49-F238E27FC236}">
                <a16:creationId xmlns:a16="http://schemas.microsoft.com/office/drawing/2014/main" id="{34FEFA9D-2652-279A-B940-E85E40D400AA}"/>
              </a:ext>
            </a:extLst>
          </p:cNvPr>
          <p:cNvSpPr txBox="1"/>
          <p:nvPr/>
        </p:nvSpPr>
        <p:spPr>
          <a:xfrm>
            <a:off x="5145051" y="5069043"/>
            <a:ext cx="1067921" cy="400109"/>
          </a:xfrm>
          <a:prstGeom prst="rect">
            <a:avLst/>
          </a:prstGeom>
          <a:noFill/>
        </p:spPr>
        <p:txBody>
          <a:bodyPr wrap="none" rtlCol="0">
            <a:spAutoFit/>
          </a:bodyPr>
          <a:lstStyle/>
          <a:p>
            <a:r>
              <a:rPr lang="en-US" sz="2000" b="1" dirty="0"/>
              <a:t>Median</a:t>
            </a:r>
          </a:p>
        </p:txBody>
      </p:sp>
      <p:sp>
        <p:nvSpPr>
          <p:cNvPr id="68" name="TextBox 67">
            <a:extLst>
              <a:ext uri="{FF2B5EF4-FFF2-40B4-BE49-F238E27FC236}">
                <a16:creationId xmlns:a16="http://schemas.microsoft.com/office/drawing/2014/main" id="{72542B1A-20C6-3DED-C08F-E1B9903D8AD6}"/>
              </a:ext>
            </a:extLst>
          </p:cNvPr>
          <p:cNvSpPr txBox="1"/>
          <p:nvPr/>
        </p:nvSpPr>
        <p:spPr>
          <a:xfrm>
            <a:off x="1890166" y="5216720"/>
            <a:ext cx="2661464" cy="707886"/>
          </a:xfrm>
          <a:prstGeom prst="rect">
            <a:avLst/>
          </a:prstGeom>
          <a:noFill/>
        </p:spPr>
        <p:txBody>
          <a:bodyPr wrap="square">
            <a:spAutoFit/>
          </a:bodyPr>
          <a:lstStyle/>
          <a:p>
            <a:pPr algn="ctr">
              <a:lnSpc>
                <a:spcPts val="2400"/>
              </a:lnSpc>
            </a:pPr>
            <a:r>
              <a:rPr lang="en-US" sz="2000" b="1" dirty="0"/>
              <a:t>Door-to-administration time</a:t>
            </a:r>
          </a:p>
        </p:txBody>
      </p:sp>
      <p:pic>
        <p:nvPicPr>
          <p:cNvPr id="70" name="Graphic 69" descr="Clock with solid fill">
            <a:extLst>
              <a:ext uri="{FF2B5EF4-FFF2-40B4-BE49-F238E27FC236}">
                <a16:creationId xmlns:a16="http://schemas.microsoft.com/office/drawing/2014/main" id="{CA24EBFB-E729-1F7C-EF77-FDBF4AE4FE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130" y="5020491"/>
            <a:ext cx="1108573" cy="1139120"/>
          </a:xfrm>
          <a:prstGeom prst="rect">
            <a:avLst/>
          </a:prstGeom>
        </p:spPr>
      </p:pic>
      <p:sp>
        <p:nvSpPr>
          <p:cNvPr id="2" name="Title 1">
            <a:extLst>
              <a:ext uri="{FF2B5EF4-FFF2-40B4-BE49-F238E27FC236}">
                <a16:creationId xmlns:a16="http://schemas.microsoft.com/office/drawing/2014/main" id="{DB12D331-D03F-7D05-6D3F-8C642B72580E}"/>
              </a:ext>
            </a:extLst>
          </p:cNvPr>
          <p:cNvSpPr>
            <a:spLocks noGrp="1"/>
          </p:cNvSpPr>
          <p:nvPr>
            <p:ph type="title"/>
          </p:nvPr>
        </p:nvSpPr>
        <p:spPr>
          <a:xfrm>
            <a:off x="609600" y="199505"/>
            <a:ext cx="10744200" cy="1185577"/>
          </a:xfrm>
        </p:spPr>
        <p:txBody>
          <a:bodyPr>
            <a:noAutofit/>
          </a:bodyPr>
          <a:lstStyle/>
          <a:p>
            <a:r>
              <a:rPr lang="en-US" dirty="0"/>
              <a:t>Characteristics of Overall Population</a:t>
            </a:r>
          </a:p>
        </p:txBody>
      </p:sp>
      <p:sp>
        <p:nvSpPr>
          <p:cNvPr id="30" name="TextBox 29">
            <a:extLst>
              <a:ext uri="{FF2B5EF4-FFF2-40B4-BE49-F238E27FC236}">
                <a16:creationId xmlns:a16="http://schemas.microsoft.com/office/drawing/2014/main" id="{BE1CDCD4-73C4-DE22-7DA6-9DFE6E254D0E}"/>
              </a:ext>
            </a:extLst>
          </p:cNvPr>
          <p:cNvSpPr txBox="1"/>
          <p:nvPr/>
        </p:nvSpPr>
        <p:spPr>
          <a:xfrm>
            <a:off x="666369" y="1021477"/>
            <a:ext cx="11725038" cy="461665"/>
          </a:xfrm>
          <a:prstGeom prst="rect">
            <a:avLst/>
          </a:prstGeom>
          <a:noFill/>
        </p:spPr>
        <p:txBody>
          <a:bodyPr wrap="square" rtlCol="0">
            <a:spAutoFit/>
          </a:bodyPr>
          <a:lstStyle/>
          <a:p>
            <a:r>
              <a:rPr lang="en-US" sz="2400" b="1" dirty="0">
                <a:solidFill>
                  <a:srgbClr val="005BAA"/>
                </a:solidFill>
              </a:rPr>
              <a:t>Andexanet alfa (N = 2,122) </a:t>
            </a:r>
            <a:r>
              <a:rPr lang="en-US" sz="2400" b="1" dirty="0"/>
              <a:t>versus </a:t>
            </a:r>
            <a:r>
              <a:rPr lang="en-US" sz="2400" b="1" dirty="0">
                <a:solidFill>
                  <a:srgbClr val="C00000"/>
                </a:solidFill>
              </a:rPr>
              <a:t>4F-PCC (N = 2,273)</a:t>
            </a:r>
          </a:p>
        </p:txBody>
      </p:sp>
      <p:graphicFrame>
        <p:nvGraphicFramePr>
          <p:cNvPr id="41" name="Table 12">
            <a:extLst>
              <a:ext uri="{FF2B5EF4-FFF2-40B4-BE49-F238E27FC236}">
                <a16:creationId xmlns:a16="http://schemas.microsoft.com/office/drawing/2014/main" id="{EF5D4AA5-E279-8C7C-F693-CE1AD243CDC5}"/>
              </a:ext>
            </a:extLst>
          </p:cNvPr>
          <p:cNvGraphicFramePr>
            <a:graphicFrameLocks noGrp="1"/>
          </p:cNvGraphicFramePr>
          <p:nvPr>
            <p:extLst>
              <p:ext uri="{D42A27DB-BD31-4B8C-83A1-F6EECF244321}">
                <p14:modId xmlns:p14="http://schemas.microsoft.com/office/powerpoint/2010/main" val="1682477621"/>
              </p:ext>
            </p:extLst>
          </p:nvPr>
        </p:nvGraphicFramePr>
        <p:xfrm>
          <a:off x="7111296" y="1699912"/>
          <a:ext cx="4711497" cy="4503306"/>
        </p:xfrm>
        <a:graphic>
          <a:graphicData uri="http://schemas.openxmlformats.org/drawingml/2006/table">
            <a:tbl>
              <a:tblPr firstRow="1" bandRow="1">
                <a:tableStyleId>{5C22544A-7EE6-4342-B048-85BDC9FD1C3A}</a:tableStyleId>
              </a:tblPr>
              <a:tblGrid>
                <a:gridCol w="1934038">
                  <a:extLst>
                    <a:ext uri="{9D8B030D-6E8A-4147-A177-3AD203B41FA5}">
                      <a16:colId xmlns:a16="http://schemas.microsoft.com/office/drawing/2014/main" val="3232244526"/>
                    </a:ext>
                  </a:extLst>
                </a:gridCol>
                <a:gridCol w="1621043">
                  <a:extLst>
                    <a:ext uri="{9D8B030D-6E8A-4147-A177-3AD203B41FA5}">
                      <a16:colId xmlns:a16="http://schemas.microsoft.com/office/drawing/2014/main" val="3072985970"/>
                    </a:ext>
                  </a:extLst>
                </a:gridCol>
                <a:gridCol w="1156416">
                  <a:extLst>
                    <a:ext uri="{9D8B030D-6E8A-4147-A177-3AD203B41FA5}">
                      <a16:colId xmlns:a16="http://schemas.microsoft.com/office/drawing/2014/main" val="2398300017"/>
                    </a:ext>
                  </a:extLst>
                </a:gridCol>
              </a:tblGrid>
              <a:tr h="775249">
                <a:tc>
                  <a:txBody>
                    <a:bodyPr/>
                    <a:lstStyle/>
                    <a:p>
                      <a:pPr>
                        <a:lnSpc>
                          <a:spcPts val="1800"/>
                        </a:lnSpc>
                      </a:pPr>
                      <a:r>
                        <a:rPr lang="en-US" sz="1800" b="1" dirty="0">
                          <a:effectLst>
                            <a:outerShdw blurRad="38100" dist="38100" dir="2700000" algn="tl">
                              <a:srgbClr val="000000">
                                <a:alpha val="43137"/>
                              </a:srgbClr>
                            </a:outerShdw>
                          </a:effectLst>
                        </a:rPr>
                        <a:t>Variable, %</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ct val="100000"/>
                        </a:lnSpc>
                        <a:spcBef>
                          <a:spcPts val="0"/>
                        </a:spcBef>
                      </a:pPr>
                      <a:r>
                        <a:rPr lang="en-US" sz="1800" b="1" dirty="0">
                          <a:effectLst>
                            <a:outerShdw blurRad="38100" dist="38100" dir="2700000" algn="tl">
                              <a:srgbClr val="000000">
                                <a:alpha val="43137"/>
                              </a:srgbClr>
                            </a:outerShdw>
                          </a:effectLst>
                        </a:rPr>
                        <a:t>Andexanet alfa </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algn="ctr">
                        <a:lnSpc>
                          <a:spcPts val="1800"/>
                        </a:lnSpc>
                      </a:pPr>
                      <a:r>
                        <a:rPr lang="en-US" sz="1800" b="1" dirty="0">
                          <a:effectLst>
                            <a:outerShdw blurRad="38100" dist="38100" dir="2700000" algn="tl">
                              <a:srgbClr val="000000">
                                <a:alpha val="43137"/>
                              </a:srgbClr>
                            </a:outerShdw>
                          </a:effectLst>
                        </a:rPr>
                        <a:t>4F-PCC</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636550394"/>
                  </a:ext>
                </a:extLst>
              </a:tr>
              <a:tr h="1037252">
                <a:tc>
                  <a:txBody>
                    <a:bodyPr/>
                    <a:lstStyle/>
                    <a:p>
                      <a:pPr>
                        <a:lnSpc>
                          <a:spcPct val="100000"/>
                        </a:lnSpc>
                        <a:spcBef>
                          <a:spcPts val="0"/>
                        </a:spcBef>
                        <a:spcAft>
                          <a:spcPts val="0"/>
                        </a:spcAft>
                      </a:pPr>
                      <a:r>
                        <a:rPr lang="en-US" sz="1800" b="1" dirty="0">
                          <a:solidFill>
                            <a:schemeClr val="tx1"/>
                          </a:solidFill>
                          <a:latin typeface="+mn-lt"/>
                        </a:rPr>
                        <a:t>Alteration in mental status</a:t>
                      </a:r>
                      <a:r>
                        <a:rPr lang="en-US" sz="1800" b="1" baseline="30000" dirty="0">
                          <a:solidFill>
                            <a:schemeClr val="tx1"/>
                          </a:solidFill>
                          <a:latin typeface="+mn-lt"/>
                          <a:cs typeface="Calibri" panose="020F0502020204030204" pitchFamily="34" charset="0"/>
                        </a:rPr>
                        <a:t>*</a:t>
                      </a:r>
                      <a:endParaRPr lang="en-US" sz="1800" b="1" baseline="30000" dirty="0">
                        <a:solidFill>
                          <a:schemeClr val="tx1"/>
                        </a:solidFill>
                        <a:latin typeface="+mn-lt"/>
                      </a:endParaRP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en-US" sz="1800" b="0" dirty="0">
                          <a:solidFill>
                            <a:schemeClr val="tx1"/>
                          </a:solidFill>
                          <a:latin typeface="+mn-lt"/>
                        </a:rPr>
                        <a:t>33.2</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49804"/>
                      </a:srgbClr>
                    </a:solidFill>
                  </a:tcPr>
                </a:tc>
                <a:tc>
                  <a:txBody>
                    <a:bodyPr/>
                    <a:lstStyle/>
                    <a:p>
                      <a:pPr algn="ctr">
                        <a:lnSpc>
                          <a:spcPct val="100000"/>
                        </a:lnSpc>
                        <a:spcBef>
                          <a:spcPts val="0"/>
                        </a:spcBef>
                        <a:spcAft>
                          <a:spcPts val="0"/>
                        </a:spcAft>
                      </a:pPr>
                      <a:r>
                        <a:rPr lang="en-US" sz="1800" b="0">
                          <a:solidFill>
                            <a:schemeClr val="tx1"/>
                          </a:solidFill>
                          <a:latin typeface="+mn-lt"/>
                        </a:rPr>
                        <a:t>37.1</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4902"/>
                      </a:srgbClr>
                    </a:solidFill>
                  </a:tcPr>
                </a:tc>
                <a:extLst>
                  <a:ext uri="{0D108BD9-81ED-4DB2-BD59-A6C34878D82A}">
                    <a16:rowId xmlns:a16="http://schemas.microsoft.com/office/drawing/2014/main" val="2858810349"/>
                  </a:ext>
                </a:extLst>
              </a:tr>
              <a:tr h="452975">
                <a:tc>
                  <a:txBody>
                    <a:bodyPr/>
                    <a:lstStyle/>
                    <a:p>
                      <a:pPr>
                        <a:lnSpc>
                          <a:spcPct val="100000"/>
                        </a:lnSpc>
                        <a:spcBef>
                          <a:spcPts val="0"/>
                        </a:spcBef>
                        <a:spcAft>
                          <a:spcPts val="0"/>
                        </a:spcAft>
                      </a:pPr>
                      <a:r>
                        <a:rPr lang="en-US" sz="1800" b="1" dirty="0">
                          <a:solidFill>
                            <a:schemeClr val="tx1"/>
                          </a:solidFill>
                          <a:latin typeface="+mn-lt"/>
                        </a:rPr>
                        <a:t>DNR order</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en-US" sz="1800" b="0" dirty="0">
                          <a:solidFill>
                            <a:schemeClr val="tx1"/>
                          </a:solidFill>
                          <a:latin typeface="+mn-lt"/>
                        </a:rPr>
                        <a:t>18.3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49804"/>
                      </a:srgbClr>
                    </a:solidFill>
                  </a:tcPr>
                </a:tc>
                <a:tc>
                  <a:txBody>
                    <a:bodyPr/>
                    <a:lstStyle/>
                    <a:p>
                      <a:pPr algn="ctr">
                        <a:lnSpc>
                          <a:spcPct val="100000"/>
                        </a:lnSpc>
                        <a:spcBef>
                          <a:spcPts val="0"/>
                        </a:spcBef>
                        <a:spcAft>
                          <a:spcPts val="0"/>
                        </a:spcAft>
                      </a:pPr>
                      <a:r>
                        <a:rPr lang="en-US" sz="1800" b="0">
                          <a:solidFill>
                            <a:schemeClr val="tx1"/>
                          </a:solidFill>
                          <a:latin typeface="+mn-lt"/>
                        </a:rPr>
                        <a:t>19.8</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4902"/>
                      </a:srgbClr>
                    </a:solidFill>
                  </a:tcPr>
                </a:tc>
                <a:extLst>
                  <a:ext uri="{0D108BD9-81ED-4DB2-BD59-A6C34878D82A}">
                    <a16:rowId xmlns:a16="http://schemas.microsoft.com/office/drawing/2014/main" val="2460067268"/>
                  </a:ext>
                </a:extLst>
              </a:tr>
              <a:tr h="493050">
                <a:tc>
                  <a:txBody>
                    <a:bodyPr/>
                    <a:lstStyle/>
                    <a:p>
                      <a:pPr>
                        <a:lnSpc>
                          <a:spcPct val="100000"/>
                        </a:lnSpc>
                        <a:spcBef>
                          <a:spcPts val="0"/>
                        </a:spcBef>
                        <a:spcAft>
                          <a:spcPts val="0"/>
                        </a:spcAft>
                      </a:pPr>
                      <a:r>
                        <a:rPr lang="en-US" sz="1800" b="1" dirty="0">
                          <a:solidFill>
                            <a:schemeClr val="tx1"/>
                          </a:solidFill>
                          <a:latin typeface="+mn-lt"/>
                        </a:rPr>
                        <a:t>Comorbidities</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endParaRPr lang="en-US" sz="1800" b="0" dirty="0">
                        <a:solidFill>
                          <a:schemeClr val="tx1"/>
                        </a:solidFill>
                        <a:latin typeface="+mn-lt"/>
                      </a:endParaRP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49804"/>
                      </a:srgbClr>
                    </a:solidFill>
                  </a:tcPr>
                </a:tc>
                <a:tc>
                  <a:txBody>
                    <a:bodyPr/>
                    <a:lstStyle/>
                    <a:p>
                      <a:pPr algn="ctr">
                        <a:lnSpc>
                          <a:spcPct val="100000"/>
                        </a:lnSpc>
                        <a:spcBef>
                          <a:spcPts val="0"/>
                        </a:spcBef>
                        <a:spcAft>
                          <a:spcPts val="0"/>
                        </a:spcAft>
                      </a:pPr>
                      <a:endParaRPr lang="en-US" sz="1800" b="0" dirty="0">
                        <a:solidFill>
                          <a:schemeClr val="tx1"/>
                        </a:solidFill>
                        <a:latin typeface="+mn-lt"/>
                      </a:endParaRP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4902"/>
                      </a:srgbClr>
                    </a:solidFill>
                  </a:tcPr>
                </a:tc>
                <a:extLst>
                  <a:ext uri="{0D108BD9-81ED-4DB2-BD59-A6C34878D82A}">
                    <a16:rowId xmlns:a16="http://schemas.microsoft.com/office/drawing/2014/main" val="3821577869"/>
                  </a:ext>
                </a:extLst>
              </a:tr>
              <a:tr h="452975">
                <a:tc>
                  <a:txBody>
                    <a:bodyPr/>
                    <a:lstStyle/>
                    <a:p>
                      <a:pPr marL="115888" indent="0">
                        <a:lnSpc>
                          <a:spcPct val="100000"/>
                        </a:lnSpc>
                        <a:spcBef>
                          <a:spcPts val="0"/>
                        </a:spcBef>
                        <a:spcAft>
                          <a:spcPts val="0"/>
                        </a:spcAft>
                      </a:pPr>
                      <a:r>
                        <a:rPr lang="en-US" sz="1800" b="1" dirty="0">
                          <a:solidFill>
                            <a:schemeClr val="tx1"/>
                          </a:solidFill>
                          <a:latin typeface="+mn-lt"/>
                        </a:rPr>
                        <a:t>Diabetes</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en-US" sz="1800" b="0" dirty="0">
                          <a:solidFill>
                            <a:schemeClr val="tx1"/>
                          </a:solidFill>
                          <a:latin typeface="+mn-lt"/>
                        </a:rPr>
                        <a:t>42.9</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49804"/>
                      </a:srgbClr>
                    </a:solidFill>
                  </a:tcPr>
                </a:tc>
                <a:tc>
                  <a:txBody>
                    <a:bodyPr/>
                    <a:lstStyle/>
                    <a:p>
                      <a:pPr algn="ctr">
                        <a:lnSpc>
                          <a:spcPct val="100000"/>
                        </a:lnSpc>
                        <a:spcBef>
                          <a:spcPts val="0"/>
                        </a:spcBef>
                        <a:spcAft>
                          <a:spcPts val="0"/>
                        </a:spcAft>
                      </a:pPr>
                      <a:r>
                        <a:rPr lang="en-US" sz="1800" b="0">
                          <a:solidFill>
                            <a:schemeClr val="tx1"/>
                          </a:solidFill>
                          <a:latin typeface="+mn-lt"/>
                        </a:rPr>
                        <a:t>44.0</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4902"/>
                      </a:srgbClr>
                    </a:solidFill>
                  </a:tcPr>
                </a:tc>
                <a:extLst>
                  <a:ext uri="{0D108BD9-81ED-4DB2-BD59-A6C34878D82A}">
                    <a16:rowId xmlns:a16="http://schemas.microsoft.com/office/drawing/2014/main" val="227056496"/>
                  </a:ext>
                </a:extLst>
              </a:tr>
              <a:tr h="446317">
                <a:tc>
                  <a:txBody>
                    <a:bodyPr/>
                    <a:lstStyle/>
                    <a:p>
                      <a:pPr marL="115888" indent="0">
                        <a:lnSpc>
                          <a:spcPct val="100000"/>
                        </a:lnSpc>
                        <a:spcBef>
                          <a:spcPts val="0"/>
                        </a:spcBef>
                        <a:spcAft>
                          <a:spcPts val="0"/>
                        </a:spcAft>
                      </a:pPr>
                      <a:r>
                        <a:rPr lang="en-US" sz="1800" b="1">
                          <a:solidFill>
                            <a:schemeClr val="tx1"/>
                          </a:solidFill>
                          <a:latin typeface="+mn-lt"/>
                        </a:rPr>
                        <a:t>Heart failure</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en-US" sz="1800" b="0" dirty="0">
                          <a:solidFill>
                            <a:schemeClr val="tx1"/>
                          </a:solidFill>
                          <a:latin typeface="+mn-lt"/>
                        </a:rPr>
                        <a:t>23.1</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49804"/>
                      </a:srgbClr>
                    </a:solidFill>
                  </a:tcPr>
                </a:tc>
                <a:tc>
                  <a:txBody>
                    <a:bodyPr/>
                    <a:lstStyle/>
                    <a:p>
                      <a:pPr algn="ctr">
                        <a:lnSpc>
                          <a:spcPct val="100000"/>
                        </a:lnSpc>
                        <a:spcBef>
                          <a:spcPts val="0"/>
                        </a:spcBef>
                        <a:spcAft>
                          <a:spcPts val="0"/>
                        </a:spcAft>
                      </a:pPr>
                      <a:r>
                        <a:rPr lang="en-US" sz="1800" b="0" dirty="0">
                          <a:solidFill>
                            <a:schemeClr val="tx1"/>
                          </a:solidFill>
                          <a:latin typeface="+mn-lt"/>
                        </a:rPr>
                        <a:t>22.4</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4902"/>
                      </a:srgbClr>
                    </a:solidFill>
                  </a:tcPr>
                </a:tc>
                <a:extLst>
                  <a:ext uri="{0D108BD9-81ED-4DB2-BD59-A6C34878D82A}">
                    <a16:rowId xmlns:a16="http://schemas.microsoft.com/office/drawing/2014/main" val="3946718902"/>
                  </a:ext>
                </a:extLst>
              </a:tr>
              <a:tr h="442684">
                <a:tc>
                  <a:txBody>
                    <a:bodyPr/>
                    <a:lstStyle/>
                    <a:p>
                      <a:pPr marL="115888" indent="0">
                        <a:lnSpc>
                          <a:spcPct val="100000"/>
                        </a:lnSpc>
                        <a:spcBef>
                          <a:spcPts val="0"/>
                        </a:spcBef>
                        <a:spcAft>
                          <a:spcPts val="0"/>
                        </a:spcAft>
                      </a:pPr>
                      <a:r>
                        <a:rPr lang="en-US" sz="1800" b="1">
                          <a:solidFill>
                            <a:schemeClr val="tx1"/>
                          </a:solidFill>
                          <a:latin typeface="+mn-lt"/>
                        </a:rPr>
                        <a:t>CKD</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en-US" sz="1800" b="0" dirty="0">
                          <a:solidFill>
                            <a:schemeClr val="tx1"/>
                          </a:solidFill>
                          <a:latin typeface="+mn-lt"/>
                        </a:rPr>
                        <a:t>22.9</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49804"/>
                      </a:srgbClr>
                    </a:solidFill>
                  </a:tcPr>
                </a:tc>
                <a:tc>
                  <a:txBody>
                    <a:bodyPr/>
                    <a:lstStyle/>
                    <a:p>
                      <a:pPr algn="ctr">
                        <a:lnSpc>
                          <a:spcPct val="100000"/>
                        </a:lnSpc>
                        <a:spcBef>
                          <a:spcPts val="0"/>
                        </a:spcBef>
                        <a:spcAft>
                          <a:spcPts val="0"/>
                        </a:spcAft>
                      </a:pPr>
                      <a:r>
                        <a:rPr lang="en-US" sz="1800" b="0" dirty="0">
                          <a:solidFill>
                            <a:schemeClr val="tx1"/>
                          </a:solidFill>
                          <a:latin typeface="+mn-lt"/>
                        </a:rPr>
                        <a:t>23.2</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4902"/>
                      </a:srgbClr>
                    </a:solidFill>
                  </a:tcPr>
                </a:tc>
                <a:extLst>
                  <a:ext uri="{0D108BD9-81ED-4DB2-BD59-A6C34878D82A}">
                    <a16:rowId xmlns:a16="http://schemas.microsoft.com/office/drawing/2014/main" val="241758187"/>
                  </a:ext>
                </a:extLst>
              </a:tr>
              <a:tr h="402804">
                <a:tc>
                  <a:txBody>
                    <a:bodyPr/>
                    <a:lstStyle/>
                    <a:p>
                      <a:pPr marL="115888" indent="0">
                        <a:lnSpc>
                          <a:spcPct val="100000"/>
                        </a:lnSpc>
                        <a:spcBef>
                          <a:spcPts val="0"/>
                        </a:spcBef>
                        <a:spcAft>
                          <a:spcPts val="0"/>
                        </a:spcAft>
                      </a:pPr>
                      <a:r>
                        <a:rPr lang="en-US" sz="1800" b="1">
                          <a:solidFill>
                            <a:schemeClr val="tx1"/>
                          </a:solidFill>
                          <a:latin typeface="+mn-lt"/>
                        </a:rPr>
                        <a:t>Liver disease</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0"/>
                        </a:spcBef>
                        <a:spcAft>
                          <a:spcPts val="0"/>
                        </a:spcAft>
                      </a:pPr>
                      <a:r>
                        <a:rPr lang="en-US" sz="1800" b="0">
                          <a:solidFill>
                            <a:schemeClr val="tx1"/>
                          </a:solidFill>
                          <a:latin typeface="+mn-lt"/>
                        </a:rPr>
                        <a:t>12.3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49804"/>
                      </a:srgbClr>
                    </a:solidFill>
                  </a:tcPr>
                </a:tc>
                <a:tc>
                  <a:txBody>
                    <a:bodyPr/>
                    <a:lstStyle/>
                    <a:p>
                      <a:pPr algn="ctr">
                        <a:lnSpc>
                          <a:spcPct val="100000"/>
                        </a:lnSpc>
                        <a:spcBef>
                          <a:spcPts val="0"/>
                        </a:spcBef>
                        <a:spcAft>
                          <a:spcPts val="0"/>
                        </a:spcAft>
                      </a:pPr>
                      <a:r>
                        <a:rPr lang="en-US" sz="1800" b="0" dirty="0">
                          <a:solidFill>
                            <a:schemeClr val="tx1"/>
                          </a:solidFill>
                          <a:latin typeface="+mn-lt"/>
                        </a:rPr>
                        <a:t>13.0</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4902"/>
                      </a:srgbClr>
                    </a:solidFill>
                  </a:tcPr>
                </a:tc>
                <a:extLst>
                  <a:ext uri="{0D108BD9-81ED-4DB2-BD59-A6C34878D82A}">
                    <a16:rowId xmlns:a16="http://schemas.microsoft.com/office/drawing/2014/main" val="2547996355"/>
                  </a:ext>
                </a:extLst>
              </a:tr>
            </a:tbl>
          </a:graphicData>
        </a:graphic>
      </p:graphicFrame>
      <p:graphicFrame>
        <p:nvGraphicFramePr>
          <p:cNvPr id="18" name="Table 20">
            <a:extLst>
              <a:ext uri="{FF2B5EF4-FFF2-40B4-BE49-F238E27FC236}">
                <a16:creationId xmlns:a16="http://schemas.microsoft.com/office/drawing/2014/main" id="{395FBAD1-61EC-7AC3-CA36-5E7F2C79D622}"/>
              </a:ext>
            </a:extLst>
          </p:cNvPr>
          <p:cNvGraphicFramePr>
            <a:graphicFrameLocks noGrp="1"/>
          </p:cNvGraphicFramePr>
          <p:nvPr>
            <p:extLst>
              <p:ext uri="{D42A27DB-BD31-4B8C-83A1-F6EECF244321}">
                <p14:modId xmlns:p14="http://schemas.microsoft.com/office/powerpoint/2010/main" val="616468875"/>
              </p:ext>
            </p:extLst>
          </p:nvPr>
        </p:nvGraphicFramePr>
        <p:xfrm>
          <a:off x="2970709" y="3105735"/>
          <a:ext cx="3795423" cy="1638423"/>
        </p:xfrm>
        <a:graphic>
          <a:graphicData uri="http://schemas.openxmlformats.org/drawingml/2006/table">
            <a:tbl>
              <a:tblPr firstRow="1" bandRow="1">
                <a:tableStyleId>{5C22544A-7EE6-4342-B048-85BDC9FD1C3A}</a:tableStyleId>
              </a:tblPr>
              <a:tblGrid>
                <a:gridCol w="1187620">
                  <a:extLst>
                    <a:ext uri="{9D8B030D-6E8A-4147-A177-3AD203B41FA5}">
                      <a16:colId xmlns:a16="http://schemas.microsoft.com/office/drawing/2014/main" val="1060155739"/>
                    </a:ext>
                  </a:extLst>
                </a:gridCol>
                <a:gridCol w="1382233">
                  <a:extLst>
                    <a:ext uri="{9D8B030D-6E8A-4147-A177-3AD203B41FA5}">
                      <a16:colId xmlns:a16="http://schemas.microsoft.com/office/drawing/2014/main" val="2022144088"/>
                    </a:ext>
                  </a:extLst>
                </a:gridCol>
                <a:gridCol w="1225570">
                  <a:extLst>
                    <a:ext uri="{9D8B030D-6E8A-4147-A177-3AD203B41FA5}">
                      <a16:colId xmlns:a16="http://schemas.microsoft.com/office/drawing/2014/main" val="3618057628"/>
                    </a:ext>
                  </a:extLst>
                </a:gridCol>
              </a:tblGrid>
              <a:tr h="546141">
                <a:tc>
                  <a:txBody>
                    <a:bodyPr/>
                    <a:lstStyle/>
                    <a:p>
                      <a:pPr algn="ctr">
                        <a:lnSpc>
                          <a:spcPts val="1800"/>
                        </a:lnSpc>
                      </a:pPr>
                      <a:r>
                        <a:rPr lang="en-US" sz="2400" b="1">
                          <a:solidFill>
                            <a:schemeClr val="tx1"/>
                          </a:solidFill>
                        </a:rPr>
                        <a:t>&lt;8 h</a:t>
                      </a:r>
                    </a:p>
                  </a:txBody>
                  <a:tcPr marL="45720" marR="45720" anchor="b">
                    <a:lnL w="12700" cap="flat" cmpd="sng" algn="ctr">
                      <a:solidFill>
                        <a:srgbClr val="0D204A"/>
                      </a:solidFill>
                      <a:prstDash val="solid"/>
                      <a:round/>
                      <a:headEnd type="none" w="med" len="med"/>
                      <a:tailEnd type="none" w="med" len="med"/>
                    </a:lnL>
                    <a:lnR w="12700" cap="flat" cmpd="sng" algn="ctr">
                      <a:solidFill>
                        <a:srgbClr val="0D204A"/>
                      </a:solidFill>
                      <a:prstDash val="solid"/>
                      <a:round/>
                      <a:headEnd type="none" w="med" len="med"/>
                      <a:tailEnd type="none" w="med" len="med"/>
                    </a:lnR>
                    <a:lnT w="12700" cap="flat" cmpd="sng" algn="ctr">
                      <a:solidFill>
                        <a:srgbClr val="0D204A"/>
                      </a:solidFill>
                      <a:prstDash val="solid"/>
                      <a:round/>
                      <a:headEnd type="none" w="med" len="med"/>
                      <a:tailEnd type="none" w="med" len="med"/>
                    </a:lnT>
                    <a:lnB w="12700" cap="flat" cmpd="sng" algn="ctr">
                      <a:solidFill>
                        <a:srgbClr val="0D204A"/>
                      </a:solidFill>
                      <a:prstDash val="solid"/>
                      <a:round/>
                      <a:headEnd type="none" w="med" len="med"/>
                      <a:tailEnd type="none" w="med" len="med"/>
                    </a:lnB>
                    <a:solidFill>
                      <a:schemeClr val="bg1"/>
                    </a:solidFill>
                  </a:tcPr>
                </a:tc>
                <a:tc>
                  <a:txBody>
                    <a:bodyPr/>
                    <a:lstStyle/>
                    <a:p>
                      <a:pPr algn="ctr">
                        <a:lnSpc>
                          <a:spcPts val="1800"/>
                        </a:lnSpc>
                      </a:pPr>
                      <a:r>
                        <a:rPr lang="en-US" sz="2400" b="1">
                          <a:solidFill>
                            <a:schemeClr val="tx1"/>
                          </a:solidFill>
                        </a:rPr>
                        <a:t>44.1</a:t>
                      </a:r>
                    </a:p>
                  </a:txBody>
                  <a:tcPr marL="45720" marR="45720" anchor="b">
                    <a:lnL w="12700" cap="flat" cmpd="sng" algn="ctr">
                      <a:solidFill>
                        <a:srgbClr val="0D204A"/>
                      </a:solidFill>
                      <a:prstDash val="solid"/>
                      <a:round/>
                      <a:headEnd type="none" w="med" len="med"/>
                      <a:tailEnd type="none" w="med" len="med"/>
                    </a:lnL>
                    <a:lnR w="12700" cap="flat" cmpd="sng" algn="ctr">
                      <a:solidFill>
                        <a:srgbClr val="0D204A"/>
                      </a:solidFill>
                      <a:prstDash val="solid"/>
                      <a:round/>
                      <a:headEnd type="none" w="med" len="med"/>
                      <a:tailEnd type="none" w="med" len="med"/>
                    </a:lnR>
                    <a:lnT w="12700" cap="flat" cmpd="sng" algn="ctr">
                      <a:solidFill>
                        <a:srgbClr val="0D204A"/>
                      </a:solidFill>
                      <a:prstDash val="solid"/>
                      <a:round/>
                      <a:headEnd type="none" w="med" len="med"/>
                      <a:tailEnd type="none" w="med" len="med"/>
                    </a:lnT>
                    <a:lnB w="12700" cap="flat" cmpd="sng" algn="ctr">
                      <a:solidFill>
                        <a:srgbClr val="0D204A"/>
                      </a:solidFill>
                      <a:prstDash val="solid"/>
                      <a:round/>
                      <a:headEnd type="none" w="med" len="med"/>
                      <a:tailEnd type="none" w="med" len="med"/>
                    </a:lnB>
                    <a:solidFill>
                      <a:srgbClr val="D9D5EA">
                        <a:alpha val="50196"/>
                      </a:srgbClr>
                    </a:solidFill>
                  </a:tcPr>
                </a:tc>
                <a:tc>
                  <a:txBody>
                    <a:bodyPr/>
                    <a:lstStyle/>
                    <a:p>
                      <a:pPr algn="ctr">
                        <a:lnSpc>
                          <a:spcPts val="1800"/>
                        </a:lnSpc>
                      </a:pPr>
                      <a:r>
                        <a:rPr lang="en-US" sz="2400" b="1">
                          <a:solidFill>
                            <a:schemeClr val="tx1"/>
                          </a:solidFill>
                        </a:rPr>
                        <a:t>41.5</a:t>
                      </a:r>
                    </a:p>
                  </a:txBody>
                  <a:tcPr marL="45720" marR="45720" anchor="b">
                    <a:lnL w="12700" cap="flat" cmpd="sng" algn="ctr">
                      <a:solidFill>
                        <a:srgbClr val="0D204A"/>
                      </a:solidFill>
                      <a:prstDash val="solid"/>
                      <a:round/>
                      <a:headEnd type="none" w="med" len="med"/>
                      <a:tailEnd type="none" w="med" len="med"/>
                    </a:lnL>
                    <a:lnR w="12700" cap="flat" cmpd="sng" algn="ctr">
                      <a:solidFill>
                        <a:srgbClr val="0D204A"/>
                      </a:solidFill>
                      <a:prstDash val="solid"/>
                      <a:round/>
                      <a:headEnd type="none" w="med" len="med"/>
                      <a:tailEnd type="none" w="med" len="med"/>
                    </a:lnR>
                    <a:lnT w="12700" cap="flat" cmpd="sng" algn="ctr">
                      <a:solidFill>
                        <a:srgbClr val="0D204A"/>
                      </a:solidFill>
                      <a:prstDash val="solid"/>
                      <a:round/>
                      <a:headEnd type="none" w="med" len="med"/>
                      <a:tailEnd type="none" w="med" len="med"/>
                    </a:lnT>
                    <a:lnB w="12700" cap="flat" cmpd="sng" algn="ctr">
                      <a:solidFill>
                        <a:srgbClr val="0D204A"/>
                      </a:solidFill>
                      <a:prstDash val="solid"/>
                      <a:round/>
                      <a:headEnd type="none" w="med" len="med"/>
                      <a:tailEnd type="none" w="med" len="med"/>
                    </a:lnB>
                    <a:solidFill>
                      <a:srgbClr val="E41922">
                        <a:alpha val="14902"/>
                      </a:srgbClr>
                    </a:solidFill>
                  </a:tcPr>
                </a:tc>
                <a:extLst>
                  <a:ext uri="{0D108BD9-81ED-4DB2-BD59-A6C34878D82A}">
                    <a16:rowId xmlns:a16="http://schemas.microsoft.com/office/drawing/2014/main" val="592417050"/>
                  </a:ext>
                </a:extLst>
              </a:tr>
              <a:tr h="546141">
                <a:tc>
                  <a:txBody>
                    <a:bodyPr/>
                    <a:lstStyle/>
                    <a:p>
                      <a:pPr algn="ctr">
                        <a:lnSpc>
                          <a:spcPts val="1800"/>
                        </a:lnSpc>
                      </a:pPr>
                      <a:r>
                        <a:rPr lang="en-US" sz="2400" b="1" dirty="0">
                          <a:solidFill>
                            <a:schemeClr val="tx1"/>
                          </a:solidFill>
                        </a:rPr>
                        <a:t>8-18 h</a:t>
                      </a:r>
                    </a:p>
                  </a:txBody>
                  <a:tcPr marL="45720" marR="45720" anchor="b">
                    <a:lnL w="12700" cap="flat" cmpd="sng" algn="ctr">
                      <a:solidFill>
                        <a:srgbClr val="0D204A"/>
                      </a:solidFill>
                      <a:prstDash val="solid"/>
                      <a:round/>
                      <a:headEnd type="none" w="med" len="med"/>
                      <a:tailEnd type="none" w="med" len="med"/>
                    </a:lnL>
                    <a:lnR w="12700" cap="flat" cmpd="sng" algn="ctr">
                      <a:solidFill>
                        <a:srgbClr val="0D204A"/>
                      </a:solidFill>
                      <a:prstDash val="solid"/>
                      <a:round/>
                      <a:headEnd type="none" w="med" len="med"/>
                      <a:tailEnd type="none" w="med" len="med"/>
                    </a:lnR>
                    <a:lnT w="12700" cap="flat" cmpd="sng" algn="ctr">
                      <a:solidFill>
                        <a:srgbClr val="0D204A"/>
                      </a:solidFill>
                      <a:prstDash val="solid"/>
                      <a:round/>
                      <a:headEnd type="none" w="med" len="med"/>
                      <a:tailEnd type="none" w="med" len="med"/>
                    </a:lnT>
                    <a:lnB w="12700" cap="flat" cmpd="sng" algn="ctr">
                      <a:solidFill>
                        <a:srgbClr val="0D204A"/>
                      </a:solidFill>
                      <a:prstDash val="solid"/>
                      <a:round/>
                      <a:headEnd type="none" w="med" len="med"/>
                      <a:tailEnd type="none" w="med" len="med"/>
                    </a:lnB>
                    <a:solidFill>
                      <a:schemeClr val="bg1"/>
                    </a:solidFill>
                  </a:tcPr>
                </a:tc>
                <a:tc>
                  <a:txBody>
                    <a:bodyPr/>
                    <a:lstStyle/>
                    <a:p>
                      <a:pPr algn="ctr">
                        <a:lnSpc>
                          <a:spcPts val="1800"/>
                        </a:lnSpc>
                      </a:pPr>
                      <a:r>
                        <a:rPr lang="en-US" sz="2400" b="1"/>
                        <a:t>41.8</a:t>
                      </a:r>
                    </a:p>
                  </a:txBody>
                  <a:tcPr marL="45720" marR="45720" anchor="b">
                    <a:lnL w="12700" cap="flat" cmpd="sng" algn="ctr">
                      <a:solidFill>
                        <a:srgbClr val="0D204A"/>
                      </a:solidFill>
                      <a:prstDash val="solid"/>
                      <a:round/>
                      <a:headEnd type="none" w="med" len="med"/>
                      <a:tailEnd type="none" w="med" len="med"/>
                    </a:lnL>
                    <a:lnR w="12700" cap="flat" cmpd="sng" algn="ctr">
                      <a:solidFill>
                        <a:srgbClr val="0D204A"/>
                      </a:solidFill>
                      <a:prstDash val="solid"/>
                      <a:round/>
                      <a:headEnd type="none" w="med" len="med"/>
                      <a:tailEnd type="none" w="med" len="med"/>
                    </a:lnR>
                    <a:lnT w="12700" cap="flat" cmpd="sng" algn="ctr">
                      <a:solidFill>
                        <a:srgbClr val="0D204A"/>
                      </a:solidFill>
                      <a:prstDash val="solid"/>
                      <a:round/>
                      <a:headEnd type="none" w="med" len="med"/>
                      <a:tailEnd type="none" w="med" len="med"/>
                    </a:lnT>
                    <a:lnB w="12700" cap="flat" cmpd="sng" algn="ctr">
                      <a:solidFill>
                        <a:srgbClr val="0D204A"/>
                      </a:solidFill>
                      <a:prstDash val="solid"/>
                      <a:round/>
                      <a:headEnd type="none" w="med" len="med"/>
                      <a:tailEnd type="none" w="med" len="med"/>
                    </a:lnB>
                    <a:solidFill>
                      <a:srgbClr val="D9D5EA">
                        <a:alpha val="50196"/>
                      </a:srgbClr>
                    </a:solidFill>
                  </a:tcPr>
                </a:tc>
                <a:tc>
                  <a:txBody>
                    <a:bodyPr/>
                    <a:lstStyle/>
                    <a:p>
                      <a:pPr algn="ctr">
                        <a:lnSpc>
                          <a:spcPts val="1800"/>
                        </a:lnSpc>
                      </a:pPr>
                      <a:r>
                        <a:rPr lang="en-US" sz="2400" b="1"/>
                        <a:t>41.1</a:t>
                      </a:r>
                    </a:p>
                  </a:txBody>
                  <a:tcPr marL="45720" marR="45720" anchor="b">
                    <a:lnL w="12700" cap="flat" cmpd="sng" algn="ctr">
                      <a:solidFill>
                        <a:srgbClr val="0D204A"/>
                      </a:solidFill>
                      <a:prstDash val="solid"/>
                      <a:round/>
                      <a:headEnd type="none" w="med" len="med"/>
                      <a:tailEnd type="none" w="med" len="med"/>
                    </a:lnL>
                    <a:lnR w="12700" cap="flat" cmpd="sng" algn="ctr">
                      <a:solidFill>
                        <a:srgbClr val="0D204A"/>
                      </a:solidFill>
                      <a:prstDash val="solid"/>
                      <a:round/>
                      <a:headEnd type="none" w="med" len="med"/>
                      <a:tailEnd type="none" w="med" len="med"/>
                    </a:lnR>
                    <a:lnT w="12700" cap="flat" cmpd="sng" algn="ctr">
                      <a:solidFill>
                        <a:srgbClr val="0D204A"/>
                      </a:solidFill>
                      <a:prstDash val="solid"/>
                      <a:round/>
                      <a:headEnd type="none" w="med" len="med"/>
                      <a:tailEnd type="none" w="med" len="med"/>
                    </a:lnT>
                    <a:lnB w="12700" cap="flat" cmpd="sng" algn="ctr">
                      <a:solidFill>
                        <a:srgbClr val="0D204A"/>
                      </a:solidFill>
                      <a:prstDash val="solid"/>
                      <a:round/>
                      <a:headEnd type="none" w="med" len="med"/>
                      <a:tailEnd type="none" w="med" len="med"/>
                    </a:lnB>
                    <a:solidFill>
                      <a:srgbClr val="E41922">
                        <a:alpha val="14902"/>
                      </a:srgbClr>
                    </a:solidFill>
                  </a:tcPr>
                </a:tc>
                <a:extLst>
                  <a:ext uri="{0D108BD9-81ED-4DB2-BD59-A6C34878D82A}">
                    <a16:rowId xmlns:a16="http://schemas.microsoft.com/office/drawing/2014/main" val="3065136294"/>
                  </a:ext>
                </a:extLst>
              </a:tr>
              <a:tr h="546141">
                <a:tc>
                  <a:txBody>
                    <a:bodyPr/>
                    <a:lstStyle/>
                    <a:p>
                      <a:pPr algn="ctr">
                        <a:lnSpc>
                          <a:spcPts val="1800"/>
                        </a:lnSpc>
                      </a:pPr>
                      <a:r>
                        <a:rPr lang="en-US" sz="2400" b="1">
                          <a:solidFill>
                            <a:schemeClr val="tx1"/>
                          </a:solidFill>
                        </a:rPr>
                        <a:t>&gt;18 h</a:t>
                      </a:r>
                    </a:p>
                  </a:txBody>
                  <a:tcPr marL="45720" marR="45720" anchor="b">
                    <a:lnL w="12700" cap="flat" cmpd="sng" algn="ctr">
                      <a:solidFill>
                        <a:srgbClr val="0D204A"/>
                      </a:solidFill>
                      <a:prstDash val="solid"/>
                      <a:round/>
                      <a:headEnd type="none" w="med" len="med"/>
                      <a:tailEnd type="none" w="med" len="med"/>
                    </a:lnL>
                    <a:lnR w="12700" cap="flat" cmpd="sng" algn="ctr">
                      <a:solidFill>
                        <a:srgbClr val="0D204A"/>
                      </a:solidFill>
                      <a:prstDash val="solid"/>
                      <a:round/>
                      <a:headEnd type="none" w="med" len="med"/>
                      <a:tailEnd type="none" w="med" len="med"/>
                    </a:lnR>
                    <a:lnT w="12700" cap="flat" cmpd="sng" algn="ctr">
                      <a:solidFill>
                        <a:srgbClr val="0D204A"/>
                      </a:solidFill>
                      <a:prstDash val="solid"/>
                      <a:round/>
                      <a:headEnd type="none" w="med" len="med"/>
                      <a:tailEnd type="none" w="med" len="med"/>
                    </a:lnT>
                    <a:lnB w="12700" cap="flat" cmpd="sng" algn="ctr">
                      <a:solidFill>
                        <a:srgbClr val="0D204A"/>
                      </a:solidFill>
                      <a:prstDash val="solid"/>
                      <a:round/>
                      <a:headEnd type="none" w="med" len="med"/>
                      <a:tailEnd type="none" w="med" len="med"/>
                    </a:lnB>
                    <a:solidFill>
                      <a:schemeClr val="bg1"/>
                    </a:solidFill>
                  </a:tcPr>
                </a:tc>
                <a:tc>
                  <a:txBody>
                    <a:bodyPr/>
                    <a:lstStyle/>
                    <a:p>
                      <a:pPr algn="ctr">
                        <a:lnSpc>
                          <a:spcPts val="1800"/>
                        </a:lnSpc>
                      </a:pPr>
                      <a:r>
                        <a:rPr lang="en-US" sz="2400" b="1"/>
                        <a:t>14.0</a:t>
                      </a:r>
                    </a:p>
                  </a:txBody>
                  <a:tcPr marL="45720" marR="45720" anchor="b">
                    <a:lnL w="12700" cap="flat" cmpd="sng" algn="ctr">
                      <a:solidFill>
                        <a:srgbClr val="0D204A"/>
                      </a:solidFill>
                      <a:prstDash val="solid"/>
                      <a:round/>
                      <a:headEnd type="none" w="med" len="med"/>
                      <a:tailEnd type="none" w="med" len="med"/>
                    </a:lnL>
                    <a:lnR w="12700" cap="flat" cmpd="sng" algn="ctr">
                      <a:solidFill>
                        <a:srgbClr val="0D204A"/>
                      </a:solidFill>
                      <a:prstDash val="solid"/>
                      <a:round/>
                      <a:headEnd type="none" w="med" len="med"/>
                      <a:tailEnd type="none" w="med" len="med"/>
                    </a:lnR>
                    <a:lnT w="12700" cap="flat" cmpd="sng" algn="ctr">
                      <a:solidFill>
                        <a:srgbClr val="0D204A"/>
                      </a:solidFill>
                      <a:prstDash val="solid"/>
                      <a:round/>
                      <a:headEnd type="none" w="med" len="med"/>
                      <a:tailEnd type="none" w="med" len="med"/>
                    </a:lnT>
                    <a:lnB w="12700" cap="flat" cmpd="sng" algn="ctr">
                      <a:solidFill>
                        <a:srgbClr val="0D204A"/>
                      </a:solidFill>
                      <a:prstDash val="solid"/>
                      <a:round/>
                      <a:headEnd type="none" w="med" len="med"/>
                      <a:tailEnd type="none" w="med" len="med"/>
                    </a:lnB>
                    <a:solidFill>
                      <a:srgbClr val="D9D5EA">
                        <a:alpha val="50196"/>
                      </a:srgbClr>
                    </a:solidFill>
                  </a:tcPr>
                </a:tc>
                <a:tc>
                  <a:txBody>
                    <a:bodyPr/>
                    <a:lstStyle/>
                    <a:p>
                      <a:pPr algn="ctr">
                        <a:lnSpc>
                          <a:spcPts val="1800"/>
                        </a:lnSpc>
                      </a:pPr>
                      <a:r>
                        <a:rPr lang="en-US" sz="2400" b="1" dirty="0"/>
                        <a:t>17.4</a:t>
                      </a:r>
                    </a:p>
                  </a:txBody>
                  <a:tcPr marL="45720" marR="45720" anchor="b">
                    <a:lnL w="12700" cap="flat" cmpd="sng" algn="ctr">
                      <a:solidFill>
                        <a:srgbClr val="0D204A"/>
                      </a:solidFill>
                      <a:prstDash val="solid"/>
                      <a:round/>
                      <a:headEnd type="none" w="med" len="med"/>
                      <a:tailEnd type="none" w="med" len="med"/>
                    </a:lnL>
                    <a:lnR w="12700" cap="flat" cmpd="sng" algn="ctr">
                      <a:solidFill>
                        <a:srgbClr val="0D204A"/>
                      </a:solidFill>
                      <a:prstDash val="solid"/>
                      <a:round/>
                      <a:headEnd type="none" w="med" len="med"/>
                      <a:tailEnd type="none" w="med" len="med"/>
                    </a:lnR>
                    <a:lnT w="12700" cap="flat" cmpd="sng" algn="ctr">
                      <a:solidFill>
                        <a:srgbClr val="0D204A"/>
                      </a:solidFill>
                      <a:prstDash val="solid"/>
                      <a:round/>
                      <a:headEnd type="none" w="med" len="med"/>
                      <a:tailEnd type="none" w="med" len="med"/>
                    </a:lnT>
                    <a:lnB w="12700" cap="flat" cmpd="sng" algn="ctr">
                      <a:solidFill>
                        <a:srgbClr val="0D204A"/>
                      </a:solidFill>
                      <a:prstDash val="solid"/>
                      <a:round/>
                      <a:headEnd type="none" w="med" len="med"/>
                      <a:tailEnd type="none" w="med" len="med"/>
                    </a:lnB>
                    <a:solidFill>
                      <a:srgbClr val="E41922">
                        <a:alpha val="14902"/>
                      </a:srgbClr>
                    </a:solidFill>
                  </a:tcPr>
                </a:tc>
                <a:extLst>
                  <a:ext uri="{0D108BD9-81ED-4DB2-BD59-A6C34878D82A}">
                    <a16:rowId xmlns:a16="http://schemas.microsoft.com/office/drawing/2014/main" val="1598403978"/>
                  </a:ext>
                </a:extLst>
              </a:tr>
            </a:tbl>
          </a:graphicData>
        </a:graphic>
      </p:graphicFrame>
      <p:sp>
        <p:nvSpPr>
          <p:cNvPr id="3" name="Footer Placeholder 2">
            <a:extLst>
              <a:ext uri="{FF2B5EF4-FFF2-40B4-BE49-F238E27FC236}">
                <a16:creationId xmlns:a16="http://schemas.microsoft.com/office/drawing/2014/main" id="{A652E38E-FE83-C8A0-2209-59772C88C466}"/>
              </a:ext>
            </a:extLst>
          </p:cNvPr>
          <p:cNvSpPr>
            <a:spLocks noGrp="1"/>
          </p:cNvSpPr>
          <p:nvPr>
            <p:ph type="ftr" sz="quarter" idx="3"/>
          </p:nvPr>
        </p:nvSpPr>
        <p:spPr/>
        <p:txBody>
          <a:bodyPr/>
          <a:lstStyle/>
          <a:p>
            <a:r>
              <a:rPr lang="en-US" dirty="0"/>
              <a:t>*Available data: </a:t>
            </a:r>
            <a:r>
              <a:rPr lang="en-US" dirty="0" err="1"/>
              <a:t>andexanet</a:t>
            </a:r>
            <a:r>
              <a:rPr lang="en-US" dirty="0"/>
              <a:t> alfa, N = 2,032; 4F-PCC, N = 2,174.
CKD, chronic kidney disease; DNR, do not resuscitate.</a:t>
            </a:r>
          </a:p>
        </p:txBody>
      </p:sp>
    </p:spTree>
    <p:extLst>
      <p:ext uri="{BB962C8B-B14F-4D97-AF65-F5344CB8AC3E}">
        <p14:creationId xmlns:p14="http://schemas.microsoft.com/office/powerpoint/2010/main" val="30570715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1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2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188</TotalTime>
  <Words>1238</Words>
  <Application>Microsoft Macintosh PowerPoint</Application>
  <PresentationFormat>Widescreen</PresentationFormat>
  <Paragraphs>172</Paragraphs>
  <Slides>13</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13</vt:i4>
      </vt:variant>
    </vt:vector>
  </HeadingPairs>
  <TitlesOfParts>
    <vt:vector size="24" baseType="lpstr">
      <vt:lpstr>Arial</vt:lpstr>
      <vt:lpstr>Calibri</vt:lpstr>
      <vt:lpstr>Calibri Light</vt:lpstr>
      <vt:lpstr>Century Gothic</vt:lpstr>
      <vt:lpstr>Franklin Gothic Medium</vt:lpstr>
      <vt:lpstr>Trebuchet MS</vt:lpstr>
      <vt:lpstr>Thromb22</vt:lpstr>
      <vt:lpstr>1_Thromb22</vt:lpstr>
      <vt:lpstr>2_Thromb22</vt:lpstr>
      <vt:lpstr>Office Theme</vt:lpstr>
      <vt:lpstr>3_Thromb22</vt:lpstr>
      <vt:lpstr>Newest Emerging Data from ISTH: Andexanet Alfa Versus 4F-PCC?</vt:lpstr>
      <vt:lpstr>PowerPoint Presentation</vt:lpstr>
      <vt:lpstr>Disclaimer</vt:lpstr>
      <vt:lpstr>Background</vt:lpstr>
      <vt:lpstr>Objective</vt:lpstr>
      <vt:lpstr>Study Design</vt:lpstr>
      <vt:lpstr>Methods: Measures</vt:lpstr>
      <vt:lpstr>Results: Hospital Characteristics</vt:lpstr>
      <vt:lpstr>Characteristics of Overall Population</vt:lpstr>
      <vt:lpstr>Bleed Locations</vt:lpstr>
      <vt:lpstr>Overall Population – In-Hospital Mortality</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51</cp:revision>
  <cp:lastPrinted>2023-07-06T14:01:23Z</cp:lastPrinted>
  <dcterms:created xsi:type="dcterms:W3CDTF">2021-04-26T11:08:43Z</dcterms:created>
  <dcterms:modified xsi:type="dcterms:W3CDTF">2023-08-08T14:14:12Z</dcterms:modified>
  <cp:category/>
</cp:coreProperties>
</file>