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9" r:id="rId1"/>
    <p:sldMasterId id="2147483782" r:id="rId2"/>
    <p:sldMasterId id="2147483795" r:id="rId3"/>
    <p:sldMasterId id="2147483808" r:id="rId4"/>
    <p:sldMasterId id="2147483820" r:id="rId5"/>
  </p:sldMasterIdLst>
  <p:notesMasterIdLst>
    <p:notesMasterId r:id="rId13"/>
  </p:notesMasterIdLst>
  <p:sldIdLst>
    <p:sldId id="282" r:id="rId6"/>
    <p:sldId id="265" r:id="rId7"/>
    <p:sldId id="256" r:id="rId8"/>
    <p:sldId id="273" r:id="rId9"/>
    <p:sldId id="274" r:id="rId10"/>
    <p:sldId id="285" r:id="rId11"/>
    <p:sldId id="264" r:id="rId12"/>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5A65102-597A-C4D6-4A5A-EC0FC2E22EFC}" name="Susan Diaz" initials="SD" userId="S::sdiaz@ushealthconnect.com::0160f941-b42d-4e94-b274-ad4158d91f49" providerId="AD"/>
  <p188:author id="{05320614-9BB5-045C-0E1E-BB00A484CEF0}" name="Shannon Williams" initials="SW" userId="53ff2644c4922ffe" providerId="Windows Live"/>
  <p188:author id="{B8EE6C36-20C4-65E1-2DFE-451279FB28B0}" name="Vin Kalathiveetil" initials="VK" userId="S::vink@ushealthconnect.com::1aa2e0d2-9ff1-4f24-98ac-64b5f8166875" providerId="AD"/>
  <p188:author id="{05341193-EDEB-15BA-A04D-1C19DAE92384}" name="William Uptegraph" initials="WU" userId="S::wuptegraph@ushealthconnect.com::b7ecc398-b3fc-407a-aa03-a771d983fb2c" providerId="AD"/>
  <p188:author id="{52C4C9BB-C807-8705-0B08-A3DF41A8D64B}" name="Moriah Diethorn" initials="MD" userId="Moriah Diethorn" providerId="None"/>
  <p188:author id="{52463AE7-7D11-14C5-2D81-1A3140ED1E86}" name="Prerna Poojary" initials="PP" userId="wl8MeuTTky20EzXPuPILxaFEBkYWYd2kSaNWbxx5Y/Q=" providerId="None"/>
  <p188:author id="{587B9DF8-07B2-1036-2560-F7CDD8CC9D9E}" name="Prerna Poojary" initials="PP" userId="S::ppoojary@ushealthconnect.com::784d81cb-4d8e-4a43-8c2e-8d8d9a5cf0b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Writer" initials="W" lastIdx="56" clrIdx="0">
    <p:extLst>
      <p:ext uri="{19B8F6BF-5375-455C-9EA6-DF929625EA0E}">
        <p15:presenceInfo xmlns:p15="http://schemas.microsoft.com/office/powerpoint/2012/main" userId="Writ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0403"/>
    <a:srgbClr val="878788"/>
    <a:srgbClr val="E7E6E5"/>
    <a:srgbClr val="99DCFF"/>
    <a:srgbClr val="038EFF"/>
    <a:srgbClr val="44546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0340" autoAdjust="0"/>
  </p:normalViewPr>
  <p:slideViewPr>
    <p:cSldViewPr snapToGrid="0">
      <p:cViewPr varScale="1">
        <p:scale>
          <a:sx n="111" d="100"/>
          <a:sy n="111" d="100"/>
        </p:scale>
        <p:origin x="1080" y="192"/>
      </p:cViewPr>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presProps" Target="presProps.xml"/><Relationship Id="rId10" Type="http://schemas.openxmlformats.org/officeDocument/2006/relationships/slide" Target="slides/slide5.xml"/><Relationship Id="rId19" Type="http://schemas.microsoft.com/office/2018/10/relationships/authors" Target="author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GB"/>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61C46760-D51A-4DF7-AE20-23FBFA0CF786}" type="datetimeFigureOut">
              <a:rPr lang="en-GB" smtClean="0"/>
              <a:t>08/08/2023</a:t>
            </a:fld>
            <a:endParaRPr lang="en-GB"/>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GB"/>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GB"/>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AD6B664F-67DD-4A8C-97DA-554B6EF1996B}" type="slidenum">
              <a:rPr lang="en-GB" smtClean="0"/>
              <a:t>‹#›</a:t>
            </a:fld>
            <a:endParaRPr lang="en-GB"/>
          </a:p>
        </p:txBody>
      </p:sp>
    </p:spTree>
    <p:extLst>
      <p:ext uri="{BB962C8B-B14F-4D97-AF65-F5344CB8AC3E}">
        <p14:creationId xmlns:p14="http://schemas.microsoft.com/office/powerpoint/2010/main" val="9294678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5154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6B664F-67DD-4A8C-97DA-554B6EF1996B}" type="slidenum">
              <a:rPr lang="en-GB" smtClean="0"/>
              <a:t>4</a:t>
            </a:fld>
            <a:endParaRPr lang="en-GB"/>
          </a:p>
        </p:txBody>
      </p:sp>
    </p:spTree>
    <p:extLst>
      <p:ext uri="{BB962C8B-B14F-4D97-AF65-F5344CB8AC3E}">
        <p14:creationId xmlns:p14="http://schemas.microsoft.com/office/powerpoint/2010/main" val="5662824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6B664F-67DD-4A8C-97DA-554B6EF1996B}" type="slidenum">
              <a:rPr lang="en-GB" smtClean="0"/>
              <a:t>5</a:t>
            </a:fld>
            <a:endParaRPr lang="en-GB"/>
          </a:p>
        </p:txBody>
      </p:sp>
    </p:spTree>
    <p:extLst>
      <p:ext uri="{BB962C8B-B14F-4D97-AF65-F5344CB8AC3E}">
        <p14:creationId xmlns:p14="http://schemas.microsoft.com/office/powerpoint/2010/main" val="9971891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6B664F-67DD-4A8C-97DA-554B6EF1996B}" type="slidenum">
              <a:rPr lang="en-GB" smtClean="0"/>
              <a:t>6</a:t>
            </a:fld>
            <a:endParaRPr lang="en-GB"/>
          </a:p>
        </p:txBody>
      </p:sp>
    </p:spTree>
    <p:extLst>
      <p:ext uri="{BB962C8B-B14F-4D97-AF65-F5344CB8AC3E}">
        <p14:creationId xmlns:p14="http://schemas.microsoft.com/office/powerpoint/2010/main" val="637901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94770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a:t>Click to edit Master title style</a:t>
            </a:r>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10" name="Picture 9">
            <a:extLst>
              <a:ext uri="{FF2B5EF4-FFF2-40B4-BE49-F238E27FC236}">
                <a16:creationId xmlns:a16="http://schemas.microsoft.com/office/drawing/2014/main" id="{A2CBCC96-7F53-47A8-819C-06BF1F5BC02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068"/>
            <a:ext cx="12192000" cy="975360"/>
          </a:xfrm>
          <a:prstGeom prst="rect">
            <a:avLst/>
          </a:prstGeom>
        </p:spPr>
      </p:pic>
      <p:pic>
        <p:nvPicPr>
          <p:cNvPr id="7" name="Picture 6">
            <a:extLst>
              <a:ext uri="{FF2B5EF4-FFF2-40B4-BE49-F238E27FC236}">
                <a16:creationId xmlns:a16="http://schemas.microsoft.com/office/drawing/2014/main" id="{0F9A7412-C164-4F10-8EE9-1912867E6331}"/>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56073"/>
          <a:stretch/>
        </p:blipFill>
        <p:spPr>
          <a:xfrm>
            <a:off x="609600" y="93853"/>
            <a:ext cx="1537746" cy="787653"/>
          </a:xfrm>
          <a:prstGeom prst="rect">
            <a:avLst/>
          </a:prstGeom>
        </p:spPr>
      </p:pic>
    </p:spTree>
    <p:extLst>
      <p:ext uri="{BB962C8B-B14F-4D97-AF65-F5344CB8AC3E}">
        <p14:creationId xmlns:p14="http://schemas.microsoft.com/office/powerpoint/2010/main" val="9356382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0914435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8714732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42229339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a:t>Click to edit Master title style</a:t>
            </a:r>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10" name="Picture 9">
            <a:extLst>
              <a:ext uri="{FF2B5EF4-FFF2-40B4-BE49-F238E27FC236}">
                <a16:creationId xmlns:a16="http://schemas.microsoft.com/office/drawing/2014/main" id="{A2CBCC96-7F53-47A8-819C-06BF1F5BC02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068"/>
            <a:ext cx="12192000" cy="975360"/>
          </a:xfrm>
          <a:prstGeom prst="rect">
            <a:avLst/>
          </a:prstGeom>
        </p:spPr>
      </p:pic>
      <p:pic>
        <p:nvPicPr>
          <p:cNvPr id="7" name="Picture 6">
            <a:extLst>
              <a:ext uri="{FF2B5EF4-FFF2-40B4-BE49-F238E27FC236}">
                <a16:creationId xmlns:a16="http://schemas.microsoft.com/office/drawing/2014/main" id="{0F9A7412-C164-4F10-8EE9-1912867E6331}"/>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56073"/>
          <a:stretch/>
        </p:blipFill>
        <p:spPr>
          <a:xfrm>
            <a:off x="609600" y="93853"/>
            <a:ext cx="1537746" cy="787653"/>
          </a:xfrm>
          <a:prstGeom prst="rect">
            <a:avLst/>
          </a:prstGeom>
        </p:spPr>
      </p:pic>
    </p:spTree>
    <p:extLst>
      <p:ext uri="{BB962C8B-B14F-4D97-AF65-F5344CB8AC3E}">
        <p14:creationId xmlns:p14="http://schemas.microsoft.com/office/powerpoint/2010/main" val="32824548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Episode 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11" name="Picture 10">
            <a:extLst>
              <a:ext uri="{FF2B5EF4-FFF2-40B4-BE49-F238E27FC236}">
                <a16:creationId xmlns:a16="http://schemas.microsoft.com/office/drawing/2014/main" id="{0BD96686-8BEC-434E-9388-D8B9024F75E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068"/>
            <a:ext cx="12192000" cy="975360"/>
          </a:xfrm>
          <a:prstGeom prst="rect">
            <a:avLst/>
          </a:prstGeom>
        </p:spPr>
      </p:pic>
      <p:pic>
        <p:nvPicPr>
          <p:cNvPr id="7" name="Picture 6">
            <a:extLst>
              <a:ext uri="{FF2B5EF4-FFF2-40B4-BE49-F238E27FC236}">
                <a16:creationId xmlns:a16="http://schemas.microsoft.com/office/drawing/2014/main" id="{C040F6D3-12E8-4F11-AA7D-44DC8905C051}"/>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56073"/>
          <a:stretch/>
        </p:blipFill>
        <p:spPr>
          <a:xfrm>
            <a:off x="609600" y="93853"/>
            <a:ext cx="1537746" cy="787653"/>
          </a:xfrm>
          <a:prstGeom prst="rect">
            <a:avLst/>
          </a:prstGeom>
        </p:spPr>
      </p:pic>
    </p:spTree>
    <p:extLst>
      <p:ext uri="{BB962C8B-B14F-4D97-AF65-F5344CB8AC3E}">
        <p14:creationId xmlns:p14="http://schemas.microsoft.com/office/powerpoint/2010/main" val="39612203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iagram Layout">
    <p:bg>
      <p:bgPr>
        <a:gradFill flip="none" rotWithShape="1">
          <a:gsLst>
            <a:gs pos="0">
              <a:schemeClr val="bg2"/>
            </a:gs>
            <a:gs pos="100000">
              <a:srgbClr val="EBEBEB"/>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88FA194F-9E80-4991-A301-2D14D459B8B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905395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d Diagram Layout">
    <p:bg>
      <p:bgPr>
        <a:gradFill flip="none" rotWithShape="1">
          <a:gsLst>
            <a:gs pos="0">
              <a:schemeClr val="bg2"/>
            </a:gs>
            <a:gs pos="100000">
              <a:srgbClr val="EBEBEB"/>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4E47-6B81-4DA6-BC35-65E2DCA474B0}"/>
              </a:ext>
            </a:extLst>
          </p:cNvPr>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2F70BFC7-62AB-4097-AE5E-3ACB64158A6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560040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and Content">
    <p:bg>
      <p:bgPr>
        <a:solidFill>
          <a:srgbClr val="FFFFFF"/>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487310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42527104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1"/>
              </a:buClr>
              <a:buSzPct val="100000"/>
              <a:buFont typeface="Arial" panose="020B0604020202020204" pitchFamily="34" charset="0"/>
              <a:buChar char="•"/>
              <a:defRPr/>
            </a:lvl1pPr>
            <a:lvl2pPr marL="685800" indent="-228600">
              <a:buClr>
                <a:schemeClr val="accent1"/>
              </a:buClr>
              <a:buSzPct val="100000"/>
              <a:buFont typeface="Arial" panose="020B0604020202020204" pitchFamily="34" charset="0"/>
              <a:buChar char="•"/>
              <a:defRPr/>
            </a:lvl2pPr>
            <a:lvl3pPr marL="1143000" indent="-228600">
              <a:buClr>
                <a:schemeClr val="accent1"/>
              </a:buClr>
              <a:buSzPct val="100000"/>
              <a:buFont typeface="Arial" panose="020B0604020202020204" pitchFamily="34" charset="0"/>
              <a:buChar char="•"/>
              <a:defRPr/>
            </a:lvl3pPr>
            <a:lvl4pPr marL="1600200" indent="-228600">
              <a:buClr>
                <a:schemeClr val="accent1"/>
              </a:buClr>
              <a:buSzPct val="100000"/>
              <a:buFont typeface="Arial" panose="020B0604020202020204" pitchFamily="34" charset="0"/>
              <a:buChar char="•"/>
              <a:defRPr/>
            </a:lvl4pPr>
            <a:lvl5pPr marL="2057400" indent="-228600">
              <a:buClr>
                <a:schemeClr val="accent1"/>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3"/>
              </a:buClr>
              <a:buFont typeface="Arial" panose="020B0604020202020204" pitchFamily="34" charset="0"/>
              <a:buChar char="•"/>
              <a:defRPr/>
            </a:lvl1pPr>
            <a:lvl2pPr marL="685800" indent="-228600">
              <a:buClr>
                <a:schemeClr val="accent3"/>
              </a:buClr>
              <a:buFont typeface="Arial" panose="020B0604020202020204" pitchFamily="34" charset="0"/>
              <a:buChar char="•"/>
              <a:defRPr/>
            </a:lvl2pPr>
            <a:lvl3pPr marL="1143000" indent="-228600">
              <a:buClr>
                <a:schemeClr val="accent3"/>
              </a:buClr>
              <a:buFont typeface="Arial" panose="020B0604020202020204" pitchFamily="34" charset="0"/>
              <a:buChar char="•"/>
              <a:defRPr/>
            </a:lvl3pPr>
            <a:lvl4pPr marL="1600200" indent="-228600">
              <a:buClr>
                <a:schemeClr val="accent3"/>
              </a:buClr>
              <a:buFont typeface="Arial" panose="020B0604020202020204" pitchFamily="34" charset="0"/>
              <a:buChar char="•"/>
              <a:defRPr/>
            </a:lvl4pPr>
            <a:lvl5pPr marL="2057400" indent="-228600">
              <a:buClr>
                <a:schemeClr val="accent3"/>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4103652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Episode 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11" name="Picture 10">
            <a:extLst>
              <a:ext uri="{FF2B5EF4-FFF2-40B4-BE49-F238E27FC236}">
                <a16:creationId xmlns:a16="http://schemas.microsoft.com/office/drawing/2014/main" id="{0BD96686-8BEC-434E-9388-D8B9024F75E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068"/>
            <a:ext cx="12192000" cy="975360"/>
          </a:xfrm>
          <a:prstGeom prst="rect">
            <a:avLst/>
          </a:prstGeom>
        </p:spPr>
      </p:pic>
      <p:pic>
        <p:nvPicPr>
          <p:cNvPr id="7" name="Picture 6">
            <a:extLst>
              <a:ext uri="{FF2B5EF4-FFF2-40B4-BE49-F238E27FC236}">
                <a16:creationId xmlns:a16="http://schemas.microsoft.com/office/drawing/2014/main" id="{C040F6D3-12E8-4F11-AA7D-44DC8905C051}"/>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56073"/>
          <a:stretch/>
        </p:blipFill>
        <p:spPr>
          <a:xfrm>
            <a:off x="609600" y="93853"/>
            <a:ext cx="1537746" cy="787653"/>
          </a:xfrm>
          <a:prstGeom prst="rect">
            <a:avLst/>
          </a:prstGeom>
        </p:spPr>
      </p:pic>
    </p:spTree>
    <p:extLst>
      <p:ext uri="{BB962C8B-B14F-4D97-AF65-F5344CB8AC3E}">
        <p14:creationId xmlns:p14="http://schemas.microsoft.com/office/powerpoint/2010/main" val="8842388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2811144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1395489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0166503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41665437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7353190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a:t>Click to edit Master title style</a:t>
            </a:r>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10" name="Picture 9">
            <a:extLst>
              <a:ext uri="{FF2B5EF4-FFF2-40B4-BE49-F238E27FC236}">
                <a16:creationId xmlns:a16="http://schemas.microsoft.com/office/drawing/2014/main" id="{A2CBCC96-7F53-47A8-819C-06BF1F5BC02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068"/>
            <a:ext cx="12192000" cy="975360"/>
          </a:xfrm>
          <a:prstGeom prst="rect">
            <a:avLst/>
          </a:prstGeom>
        </p:spPr>
      </p:pic>
      <p:pic>
        <p:nvPicPr>
          <p:cNvPr id="7" name="Picture 6">
            <a:extLst>
              <a:ext uri="{FF2B5EF4-FFF2-40B4-BE49-F238E27FC236}">
                <a16:creationId xmlns:a16="http://schemas.microsoft.com/office/drawing/2014/main" id="{0F9A7412-C164-4F10-8EE9-1912867E6331}"/>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56073"/>
          <a:stretch/>
        </p:blipFill>
        <p:spPr>
          <a:xfrm>
            <a:off x="609600" y="93853"/>
            <a:ext cx="1537746" cy="787653"/>
          </a:xfrm>
          <a:prstGeom prst="rect">
            <a:avLst/>
          </a:prstGeom>
        </p:spPr>
      </p:pic>
    </p:spTree>
    <p:extLst>
      <p:ext uri="{BB962C8B-B14F-4D97-AF65-F5344CB8AC3E}">
        <p14:creationId xmlns:p14="http://schemas.microsoft.com/office/powerpoint/2010/main" val="14867019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Episode 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11" name="Picture 10">
            <a:extLst>
              <a:ext uri="{FF2B5EF4-FFF2-40B4-BE49-F238E27FC236}">
                <a16:creationId xmlns:a16="http://schemas.microsoft.com/office/drawing/2014/main" id="{0BD96686-8BEC-434E-9388-D8B9024F75E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068"/>
            <a:ext cx="12192000" cy="975360"/>
          </a:xfrm>
          <a:prstGeom prst="rect">
            <a:avLst/>
          </a:prstGeom>
        </p:spPr>
      </p:pic>
      <p:pic>
        <p:nvPicPr>
          <p:cNvPr id="7" name="Picture 6">
            <a:extLst>
              <a:ext uri="{FF2B5EF4-FFF2-40B4-BE49-F238E27FC236}">
                <a16:creationId xmlns:a16="http://schemas.microsoft.com/office/drawing/2014/main" id="{C040F6D3-12E8-4F11-AA7D-44DC8905C051}"/>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56073"/>
          <a:stretch/>
        </p:blipFill>
        <p:spPr>
          <a:xfrm>
            <a:off x="609600" y="93853"/>
            <a:ext cx="1537746" cy="787653"/>
          </a:xfrm>
          <a:prstGeom prst="rect">
            <a:avLst/>
          </a:prstGeom>
        </p:spPr>
      </p:pic>
    </p:spTree>
    <p:extLst>
      <p:ext uri="{BB962C8B-B14F-4D97-AF65-F5344CB8AC3E}">
        <p14:creationId xmlns:p14="http://schemas.microsoft.com/office/powerpoint/2010/main" val="28681245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Diagram Layout">
    <p:bg>
      <p:bgPr>
        <a:gradFill flip="none" rotWithShape="1">
          <a:gsLst>
            <a:gs pos="0">
              <a:schemeClr val="bg2"/>
            </a:gs>
            <a:gs pos="100000">
              <a:srgbClr val="EBEBEB"/>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88FA194F-9E80-4991-A301-2D14D459B8B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12525663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d Diagram Layout">
    <p:bg>
      <p:bgPr>
        <a:gradFill flip="none" rotWithShape="1">
          <a:gsLst>
            <a:gs pos="0">
              <a:schemeClr val="bg2"/>
            </a:gs>
            <a:gs pos="100000">
              <a:srgbClr val="EBEBEB"/>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4E47-6B81-4DA6-BC35-65E2DCA474B0}"/>
              </a:ext>
            </a:extLst>
          </p:cNvPr>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2F70BFC7-62AB-4097-AE5E-3ACB64158A6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38598423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itle and Content">
    <p:bg>
      <p:bgPr>
        <a:solidFill>
          <a:srgbClr val="FFFFFF"/>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210990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agram Layout">
    <p:bg>
      <p:bgPr>
        <a:gradFill flip="none" rotWithShape="1">
          <a:gsLst>
            <a:gs pos="0">
              <a:schemeClr val="bg2"/>
            </a:gs>
            <a:gs pos="100000">
              <a:srgbClr val="EBEBEB"/>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88FA194F-9E80-4991-A301-2D14D459B8B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169764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20754402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1"/>
              </a:buClr>
              <a:buSzPct val="100000"/>
              <a:buFont typeface="Arial" panose="020B0604020202020204" pitchFamily="34" charset="0"/>
              <a:buChar char="•"/>
              <a:defRPr/>
            </a:lvl1pPr>
            <a:lvl2pPr marL="685800" indent="-228600">
              <a:buClr>
                <a:schemeClr val="accent1"/>
              </a:buClr>
              <a:buSzPct val="100000"/>
              <a:buFont typeface="Arial" panose="020B0604020202020204" pitchFamily="34" charset="0"/>
              <a:buChar char="•"/>
              <a:defRPr/>
            </a:lvl2pPr>
            <a:lvl3pPr marL="1143000" indent="-228600">
              <a:buClr>
                <a:schemeClr val="accent1"/>
              </a:buClr>
              <a:buSzPct val="100000"/>
              <a:buFont typeface="Arial" panose="020B0604020202020204" pitchFamily="34" charset="0"/>
              <a:buChar char="•"/>
              <a:defRPr/>
            </a:lvl3pPr>
            <a:lvl4pPr marL="1600200" indent="-228600">
              <a:buClr>
                <a:schemeClr val="accent1"/>
              </a:buClr>
              <a:buSzPct val="100000"/>
              <a:buFont typeface="Arial" panose="020B0604020202020204" pitchFamily="34" charset="0"/>
              <a:buChar char="•"/>
              <a:defRPr/>
            </a:lvl4pPr>
            <a:lvl5pPr marL="2057400" indent="-228600">
              <a:buClr>
                <a:schemeClr val="accent1"/>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3"/>
              </a:buClr>
              <a:buFont typeface="Arial" panose="020B0604020202020204" pitchFamily="34" charset="0"/>
              <a:buChar char="•"/>
              <a:defRPr/>
            </a:lvl1pPr>
            <a:lvl2pPr marL="685800" indent="-228600">
              <a:buClr>
                <a:schemeClr val="accent3"/>
              </a:buClr>
              <a:buFont typeface="Arial" panose="020B0604020202020204" pitchFamily="34" charset="0"/>
              <a:buChar char="•"/>
              <a:defRPr/>
            </a:lvl2pPr>
            <a:lvl3pPr marL="1143000" indent="-228600">
              <a:buClr>
                <a:schemeClr val="accent3"/>
              </a:buClr>
              <a:buFont typeface="Arial" panose="020B0604020202020204" pitchFamily="34" charset="0"/>
              <a:buChar char="•"/>
              <a:defRPr/>
            </a:lvl3pPr>
            <a:lvl4pPr marL="1600200" indent="-228600">
              <a:buClr>
                <a:schemeClr val="accent3"/>
              </a:buClr>
              <a:buFont typeface="Arial" panose="020B0604020202020204" pitchFamily="34" charset="0"/>
              <a:buChar char="•"/>
              <a:defRPr/>
            </a:lvl4pPr>
            <a:lvl5pPr marL="2057400" indent="-228600">
              <a:buClr>
                <a:schemeClr val="accent3"/>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41255947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340360096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61259918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203810818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271773592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410465521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D250C-6EEA-B1A1-B491-10422548427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BBD3599-E485-39AC-03C7-74F93F01CE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FF96DE3-09DA-C553-4E03-25C8490BF4CE}"/>
              </a:ext>
            </a:extLst>
          </p:cNvPr>
          <p:cNvSpPr>
            <a:spLocks noGrp="1"/>
          </p:cNvSpPr>
          <p:nvPr>
            <p:ph type="dt" sz="half" idx="10"/>
          </p:nvPr>
        </p:nvSpPr>
        <p:spPr/>
        <p:txBody>
          <a:bodyPr/>
          <a:lstStyle/>
          <a:p>
            <a:fld id="{68607845-940D-AF42-90E6-0A3F0004BE78}" type="datetimeFigureOut">
              <a:rPr lang="en-US" smtClean="0"/>
              <a:t>8/8/23</a:t>
            </a:fld>
            <a:endParaRPr lang="en-US"/>
          </a:p>
        </p:txBody>
      </p:sp>
      <p:sp>
        <p:nvSpPr>
          <p:cNvPr id="5" name="Footer Placeholder 4">
            <a:extLst>
              <a:ext uri="{FF2B5EF4-FFF2-40B4-BE49-F238E27FC236}">
                <a16:creationId xmlns:a16="http://schemas.microsoft.com/office/drawing/2014/main" id="{EFA9A60E-868C-52C6-C825-19BA338FF8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21579E-803B-BD28-2DBB-13250B0CA552}"/>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41646662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4FC08-534A-8154-8815-A5BFFB686E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84B8B7-FC0D-4F40-EC2B-62E119F7C5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17CCE6-3E70-D9AF-F696-4DDE3281A5DF}"/>
              </a:ext>
            </a:extLst>
          </p:cNvPr>
          <p:cNvSpPr>
            <a:spLocks noGrp="1"/>
          </p:cNvSpPr>
          <p:nvPr>
            <p:ph type="dt" sz="half" idx="10"/>
          </p:nvPr>
        </p:nvSpPr>
        <p:spPr/>
        <p:txBody>
          <a:bodyPr/>
          <a:lstStyle/>
          <a:p>
            <a:fld id="{68607845-940D-AF42-90E6-0A3F0004BE78}" type="datetimeFigureOut">
              <a:rPr lang="en-US" smtClean="0"/>
              <a:t>8/8/23</a:t>
            </a:fld>
            <a:endParaRPr lang="en-US"/>
          </a:p>
        </p:txBody>
      </p:sp>
      <p:sp>
        <p:nvSpPr>
          <p:cNvPr id="5" name="Footer Placeholder 4">
            <a:extLst>
              <a:ext uri="{FF2B5EF4-FFF2-40B4-BE49-F238E27FC236}">
                <a16:creationId xmlns:a16="http://schemas.microsoft.com/office/drawing/2014/main" id="{3693B666-A55A-067A-E47A-F4A087A8B2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18EFF9-3F62-FFA8-F4BC-890344B8B66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90636363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025A2-2765-239F-A15A-3F2C72B2ACC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DEDEC4F-96BF-9190-2B7F-6CE6BF4214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A41C397-E997-3E50-0FFF-FB8BD85539E4}"/>
              </a:ext>
            </a:extLst>
          </p:cNvPr>
          <p:cNvSpPr>
            <a:spLocks noGrp="1"/>
          </p:cNvSpPr>
          <p:nvPr>
            <p:ph type="dt" sz="half" idx="10"/>
          </p:nvPr>
        </p:nvSpPr>
        <p:spPr/>
        <p:txBody>
          <a:bodyPr/>
          <a:lstStyle/>
          <a:p>
            <a:fld id="{68607845-940D-AF42-90E6-0A3F0004BE78}" type="datetimeFigureOut">
              <a:rPr lang="en-US" smtClean="0"/>
              <a:t>8/8/23</a:t>
            </a:fld>
            <a:endParaRPr lang="en-US"/>
          </a:p>
        </p:txBody>
      </p:sp>
      <p:sp>
        <p:nvSpPr>
          <p:cNvPr id="5" name="Footer Placeholder 4">
            <a:extLst>
              <a:ext uri="{FF2B5EF4-FFF2-40B4-BE49-F238E27FC236}">
                <a16:creationId xmlns:a16="http://schemas.microsoft.com/office/drawing/2014/main" id="{54973FE1-6DFF-CDB4-7A32-D3D242B7AD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9263AC-E06E-CCF8-C678-2295416D6BF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434609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d Diagram Layout">
    <p:bg>
      <p:bgPr>
        <a:gradFill flip="none" rotWithShape="1">
          <a:gsLst>
            <a:gs pos="0">
              <a:schemeClr val="bg2"/>
            </a:gs>
            <a:gs pos="100000">
              <a:srgbClr val="EBEBEB"/>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4E47-6B81-4DA6-BC35-65E2DCA474B0}"/>
              </a:ext>
            </a:extLst>
          </p:cNvPr>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2F70BFC7-62AB-4097-AE5E-3ACB64158A6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34511412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22703-6067-83C5-B7B3-BFB8744510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87963D-72B5-EAAA-B532-937561249D6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0478CC-A6AE-5BA5-0C93-2ABD2CB91B2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2BF93BF-43F9-E86C-2186-7EE4544814C4}"/>
              </a:ext>
            </a:extLst>
          </p:cNvPr>
          <p:cNvSpPr>
            <a:spLocks noGrp="1"/>
          </p:cNvSpPr>
          <p:nvPr>
            <p:ph type="dt" sz="half" idx="10"/>
          </p:nvPr>
        </p:nvSpPr>
        <p:spPr/>
        <p:txBody>
          <a:bodyPr/>
          <a:lstStyle/>
          <a:p>
            <a:fld id="{68607845-940D-AF42-90E6-0A3F0004BE78}" type="datetimeFigureOut">
              <a:rPr lang="en-US" smtClean="0"/>
              <a:t>8/8/23</a:t>
            </a:fld>
            <a:endParaRPr lang="en-US"/>
          </a:p>
        </p:txBody>
      </p:sp>
      <p:sp>
        <p:nvSpPr>
          <p:cNvPr id="6" name="Footer Placeholder 5">
            <a:extLst>
              <a:ext uri="{FF2B5EF4-FFF2-40B4-BE49-F238E27FC236}">
                <a16:creationId xmlns:a16="http://schemas.microsoft.com/office/drawing/2014/main" id="{42E5678A-92ED-3CA8-25E7-1697F7B109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AA367E-BEF6-76B2-B494-82E3A4FFFA0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68248780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5067C-F02F-CA51-C76E-9AFAA77F467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7DFFB7-D356-0068-C081-0037355B3B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F46DE1-B636-ED1B-AB2F-C49A63505C1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EE0272-F65F-ED84-720C-CA73A9D148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850EF4-AE51-FB58-8AAB-D7B6106A863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D4A651-BC82-2322-E0B4-F301EE08EC72}"/>
              </a:ext>
            </a:extLst>
          </p:cNvPr>
          <p:cNvSpPr>
            <a:spLocks noGrp="1"/>
          </p:cNvSpPr>
          <p:nvPr>
            <p:ph type="dt" sz="half" idx="10"/>
          </p:nvPr>
        </p:nvSpPr>
        <p:spPr/>
        <p:txBody>
          <a:bodyPr/>
          <a:lstStyle/>
          <a:p>
            <a:fld id="{68607845-940D-AF42-90E6-0A3F0004BE78}" type="datetimeFigureOut">
              <a:rPr lang="en-US" smtClean="0"/>
              <a:t>8/8/23</a:t>
            </a:fld>
            <a:endParaRPr lang="en-US"/>
          </a:p>
        </p:txBody>
      </p:sp>
      <p:sp>
        <p:nvSpPr>
          <p:cNvPr id="8" name="Footer Placeholder 7">
            <a:extLst>
              <a:ext uri="{FF2B5EF4-FFF2-40B4-BE49-F238E27FC236}">
                <a16:creationId xmlns:a16="http://schemas.microsoft.com/office/drawing/2014/main" id="{36DE80AA-357E-6C98-0356-40E44CEA86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DAEBF76-C709-17B1-7646-653B310FA635}"/>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27217707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A9F76-DC18-5638-D2F2-A8C5E27ACA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492889F-0B2E-7251-3AFB-6AE4AC334F59}"/>
              </a:ext>
            </a:extLst>
          </p:cNvPr>
          <p:cNvSpPr>
            <a:spLocks noGrp="1"/>
          </p:cNvSpPr>
          <p:nvPr>
            <p:ph type="dt" sz="half" idx="10"/>
          </p:nvPr>
        </p:nvSpPr>
        <p:spPr/>
        <p:txBody>
          <a:bodyPr/>
          <a:lstStyle/>
          <a:p>
            <a:fld id="{68607845-940D-AF42-90E6-0A3F0004BE78}" type="datetimeFigureOut">
              <a:rPr lang="en-US" smtClean="0"/>
              <a:t>8/8/23</a:t>
            </a:fld>
            <a:endParaRPr lang="en-US"/>
          </a:p>
        </p:txBody>
      </p:sp>
      <p:sp>
        <p:nvSpPr>
          <p:cNvPr id="4" name="Footer Placeholder 3">
            <a:extLst>
              <a:ext uri="{FF2B5EF4-FFF2-40B4-BE49-F238E27FC236}">
                <a16:creationId xmlns:a16="http://schemas.microsoft.com/office/drawing/2014/main" id="{7303151B-2399-38C2-5A12-67FB2C4937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D54789-EB7D-63FF-798A-50C671590E5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63619171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FAC998-1345-0A1E-D969-E2343D24E5B0}"/>
              </a:ext>
            </a:extLst>
          </p:cNvPr>
          <p:cNvSpPr>
            <a:spLocks noGrp="1"/>
          </p:cNvSpPr>
          <p:nvPr>
            <p:ph type="dt" sz="half" idx="10"/>
          </p:nvPr>
        </p:nvSpPr>
        <p:spPr/>
        <p:txBody>
          <a:bodyPr/>
          <a:lstStyle/>
          <a:p>
            <a:fld id="{68607845-940D-AF42-90E6-0A3F0004BE78}" type="datetimeFigureOut">
              <a:rPr lang="en-US" smtClean="0"/>
              <a:t>8/8/23</a:t>
            </a:fld>
            <a:endParaRPr lang="en-US"/>
          </a:p>
        </p:txBody>
      </p:sp>
      <p:sp>
        <p:nvSpPr>
          <p:cNvPr id="3" name="Footer Placeholder 2">
            <a:extLst>
              <a:ext uri="{FF2B5EF4-FFF2-40B4-BE49-F238E27FC236}">
                <a16:creationId xmlns:a16="http://schemas.microsoft.com/office/drawing/2014/main" id="{24CBE583-98EF-E399-09BA-BD0061BEF4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234487-D257-CCB4-7728-4674E825B93B}"/>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5977309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06936-E1B0-0DD5-1952-04504CECDC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EED911E-6386-4271-B6E9-40C5066E25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FE8560E-7E00-2A07-7AE0-12A12B7093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0F7A04-C019-9FFD-A565-15FD384B2CBA}"/>
              </a:ext>
            </a:extLst>
          </p:cNvPr>
          <p:cNvSpPr>
            <a:spLocks noGrp="1"/>
          </p:cNvSpPr>
          <p:nvPr>
            <p:ph type="dt" sz="half" idx="10"/>
          </p:nvPr>
        </p:nvSpPr>
        <p:spPr/>
        <p:txBody>
          <a:bodyPr/>
          <a:lstStyle/>
          <a:p>
            <a:fld id="{68607845-940D-AF42-90E6-0A3F0004BE78}" type="datetimeFigureOut">
              <a:rPr lang="en-US" smtClean="0"/>
              <a:t>8/8/23</a:t>
            </a:fld>
            <a:endParaRPr lang="en-US"/>
          </a:p>
        </p:txBody>
      </p:sp>
      <p:sp>
        <p:nvSpPr>
          <p:cNvPr id="6" name="Footer Placeholder 5">
            <a:extLst>
              <a:ext uri="{FF2B5EF4-FFF2-40B4-BE49-F238E27FC236}">
                <a16:creationId xmlns:a16="http://schemas.microsoft.com/office/drawing/2014/main" id="{3C619466-C547-5950-58EE-EE1847F6B7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BF1FB8-9D79-225C-2626-783076682BD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54303707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E1F79-9E23-3848-6F69-35488B4C97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EC5418-1A70-E059-01EC-1D72186415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BA7CE12-2BFD-3001-A50F-144325830B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FFDA66-E22F-675F-FEB8-63150CF7F0F3}"/>
              </a:ext>
            </a:extLst>
          </p:cNvPr>
          <p:cNvSpPr>
            <a:spLocks noGrp="1"/>
          </p:cNvSpPr>
          <p:nvPr>
            <p:ph type="dt" sz="half" idx="10"/>
          </p:nvPr>
        </p:nvSpPr>
        <p:spPr/>
        <p:txBody>
          <a:bodyPr/>
          <a:lstStyle/>
          <a:p>
            <a:fld id="{68607845-940D-AF42-90E6-0A3F0004BE78}" type="datetimeFigureOut">
              <a:rPr lang="en-US" smtClean="0"/>
              <a:t>8/8/23</a:t>
            </a:fld>
            <a:endParaRPr lang="en-US"/>
          </a:p>
        </p:txBody>
      </p:sp>
      <p:sp>
        <p:nvSpPr>
          <p:cNvPr id="6" name="Footer Placeholder 5">
            <a:extLst>
              <a:ext uri="{FF2B5EF4-FFF2-40B4-BE49-F238E27FC236}">
                <a16:creationId xmlns:a16="http://schemas.microsoft.com/office/drawing/2014/main" id="{10C83DCB-B75E-E3B9-1D31-F97DD2D654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41B311-4B71-A04A-F24B-8930E95E38DC}"/>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97914823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774C5-0A9B-18F3-9CAF-A2B1A25B925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5D017D1-B693-49B4-3D5E-A85798E9371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AF5442-7CBE-77D1-A385-C70394651352}"/>
              </a:ext>
            </a:extLst>
          </p:cNvPr>
          <p:cNvSpPr>
            <a:spLocks noGrp="1"/>
          </p:cNvSpPr>
          <p:nvPr>
            <p:ph type="dt" sz="half" idx="10"/>
          </p:nvPr>
        </p:nvSpPr>
        <p:spPr/>
        <p:txBody>
          <a:bodyPr/>
          <a:lstStyle/>
          <a:p>
            <a:fld id="{68607845-940D-AF42-90E6-0A3F0004BE78}" type="datetimeFigureOut">
              <a:rPr lang="en-US" smtClean="0"/>
              <a:t>8/8/23</a:t>
            </a:fld>
            <a:endParaRPr lang="en-US"/>
          </a:p>
        </p:txBody>
      </p:sp>
      <p:sp>
        <p:nvSpPr>
          <p:cNvPr id="5" name="Footer Placeholder 4">
            <a:extLst>
              <a:ext uri="{FF2B5EF4-FFF2-40B4-BE49-F238E27FC236}">
                <a16:creationId xmlns:a16="http://schemas.microsoft.com/office/drawing/2014/main" id="{D87A6695-506E-F21D-883F-09C59CE1C5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CE03CC-E804-AE4F-BC35-01C4F6A9E24A}"/>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15815432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70CF5B-1288-5AE1-2A77-4AA7451944B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B6E1E66-A92E-A10E-28AA-282CAF2696D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66E619-06E1-63C2-881D-5EC5E6E70BD2}"/>
              </a:ext>
            </a:extLst>
          </p:cNvPr>
          <p:cNvSpPr>
            <a:spLocks noGrp="1"/>
          </p:cNvSpPr>
          <p:nvPr>
            <p:ph type="dt" sz="half" idx="10"/>
          </p:nvPr>
        </p:nvSpPr>
        <p:spPr/>
        <p:txBody>
          <a:bodyPr/>
          <a:lstStyle/>
          <a:p>
            <a:fld id="{68607845-940D-AF42-90E6-0A3F0004BE78}" type="datetimeFigureOut">
              <a:rPr lang="en-US" smtClean="0"/>
              <a:t>8/8/23</a:t>
            </a:fld>
            <a:endParaRPr lang="en-US"/>
          </a:p>
        </p:txBody>
      </p:sp>
      <p:sp>
        <p:nvSpPr>
          <p:cNvPr id="5" name="Footer Placeholder 4">
            <a:extLst>
              <a:ext uri="{FF2B5EF4-FFF2-40B4-BE49-F238E27FC236}">
                <a16:creationId xmlns:a16="http://schemas.microsoft.com/office/drawing/2014/main" id="{F76803AB-03EE-7B44-B956-081B88BE25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01B24F-3185-E413-DA86-85FF758C4669}"/>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24544718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a:t>Click to edit Master title style</a:t>
            </a:r>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10" name="Picture 9">
            <a:extLst>
              <a:ext uri="{FF2B5EF4-FFF2-40B4-BE49-F238E27FC236}">
                <a16:creationId xmlns:a16="http://schemas.microsoft.com/office/drawing/2014/main" id="{A2CBCC96-7F53-47A8-819C-06BF1F5BC02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4068"/>
            <a:ext cx="12192000" cy="975360"/>
          </a:xfrm>
          <a:prstGeom prst="rect">
            <a:avLst/>
          </a:prstGeom>
        </p:spPr>
      </p:pic>
      <p:pic>
        <p:nvPicPr>
          <p:cNvPr id="7" name="Picture 6">
            <a:extLst>
              <a:ext uri="{FF2B5EF4-FFF2-40B4-BE49-F238E27FC236}">
                <a16:creationId xmlns:a16="http://schemas.microsoft.com/office/drawing/2014/main" id="{0F9A7412-C164-4F10-8EE9-1912867E633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356260172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Episode 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11" name="Picture 10">
            <a:extLst>
              <a:ext uri="{FF2B5EF4-FFF2-40B4-BE49-F238E27FC236}">
                <a16:creationId xmlns:a16="http://schemas.microsoft.com/office/drawing/2014/main" id="{0BD96686-8BEC-434E-9388-D8B9024F75EA}"/>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4068"/>
            <a:ext cx="12192000" cy="975360"/>
          </a:xfrm>
          <a:prstGeom prst="rect">
            <a:avLst/>
          </a:prstGeom>
        </p:spPr>
      </p:pic>
      <p:pic>
        <p:nvPicPr>
          <p:cNvPr id="7" name="Picture 6">
            <a:extLst>
              <a:ext uri="{FF2B5EF4-FFF2-40B4-BE49-F238E27FC236}">
                <a16:creationId xmlns:a16="http://schemas.microsoft.com/office/drawing/2014/main" id="{C040F6D3-12E8-4F11-AA7D-44DC8905C05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24367173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bg>
      <p:bgPr>
        <a:solidFill>
          <a:srgbClr val="FFFFFF"/>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368846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Diagram Layout">
    <p:bg>
      <p:bgPr>
        <a:gradFill flip="none" rotWithShape="1">
          <a:gsLst>
            <a:gs pos="0">
              <a:schemeClr val="bg2"/>
            </a:gs>
            <a:gs pos="100000">
              <a:srgbClr val="EBEBEB"/>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88FA194F-9E80-4991-A301-2D14D459B8B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81154720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Titled Diagram Layout">
    <p:bg>
      <p:bgPr>
        <a:gradFill flip="none" rotWithShape="1">
          <a:gsLst>
            <a:gs pos="0">
              <a:schemeClr val="bg2"/>
            </a:gs>
            <a:gs pos="100000">
              <a:srgbClr val="EBEBEB"/>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4E47-6B81-4DA6-BC35-65E2DCA474B0}"/>
              </a:ext>
            </a:extLst>
          </p:cNvPr>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2F70BFC7-62AB-4097-AE5E-3ACB64158A6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40902263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Title and Content">
    <p:bg>
      <p:bgPr>
        <a:solidFill>
          <a:srgbClr val="FFFFFF"/>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6479172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71872210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1"/>
              </a:buClr>
              <a:buSzPct val="100000"/>
              <a:buFont typeface="Arial" panose="020B0604020202020204" pitchFamily="34" charset="0"/>
              <a:buChar char="•"/>
              <a:defRPr/>
            </a:lvl1pPr>
            <a:lvl2pPr marL="685800" indent="-228600">
              <a:buClr>
                <a:schemeClr val="accent1"/>
              </a:buClr>
              <a:buSzPct val="100000"/>
              <a:buFont typeface="Arial" panose="020B0604020202020204" pitchFamily="34" charset="0"/>
              <a:buChar char="•"/>
              <a:defRPr/>
            </a:lvl2pPr>
            <a:lvl3pPr marL="1143000" indent="-228600">
              <a:buClr>
                <a:schemeClr val="accent1"/>
              </a:buClr>
              <a:buSzPct val="100000"/>
              <a:buFont typeface="Arial" panose="020B0604020202020204" pitchFamily="34" charset="0"/>
              <a:buChar char="•"/>
              <a:defRPr/>
            </a:lvl3pPr>
            <a:lvl4pPr marL="1600200" indent="-228600">
              <a:buClr>
                <a:schemeClr val="accent1"/>
              </a:buClr>
              <a:buSzPct val="100000"/>
              <a:buFont typeface="Arial" panose="020B0604020202020204" pitchFamily="34" charset="0"/>
              <a:buChar char="•"/>
              <a:defRPr/>
            </a:lvl4pPr>
            <a:lvl5pPr marL="2057400" indent="-228600">
              <a:buClr>
                <a:schemeClr val="accent1"/>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3"/>
              </a:buClr>
              <a:buFont typeface="Arial" panose="020B0604020202020204" pitchFamily="34" charset="0"/>
              <a:buChar char="•"/>
              <a:defRPr/>
            </a:lvl1pPr>
            <a:lvl2pPr marL="685800" indent="-228600">
              <a:buClr>
                <a:schemeClr val="accent3"/>
              </a:buClr>
              <a:buFont typeface="Arial" panose="020B0604020202020204" pitchFamily="34" charset="0"/>
              <a:buChar char="•"/>
              <a:defRPr/>
            </a:lvl2pPr>
            <a:lvl3pPr marL="1143000" indent="-228600">
              <a:buClr>
                <a:schemeClr val="accent3"/>
              </a:buClr>
              <a:buFont typeface="Arial" panose="020B0604020202020204" pitchFamily="34" charset="0"/>
              <a:buChar char="•"/>
              <a:defRPr/>
            </a:lvl3pPr>
            <a:lvl4pPr marL="1600200" indent="-228600">
              <a:buClr>
                <a:schemeClr val="accent3"/>
              </a:buClr>
              <a:buFont typeface="Arial" panose="020B0604020202020204" pitchFamily="34" charset="0"/>
              <a:buChar char="•"/>
              <a:defRPr/>
            </a:lvl4pPr>
            <a:lvl5pPr marL="2057400" indent="-228600">
              <a:buClr>
                <a:schemeClr val="accent3"/>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389721013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68823223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5379626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79161186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17540046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9141292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8403049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1"/>
              </a:buClr>
              <a:buSzPct val="100000"/>
              <a:buFont typeface="Arial" panose="020B0604020202020204" pitchFamily="34" charset="0"/>
              <a:buChar char="•"/>
              <a:defRPr/>
            </a:lvl1pPr>
            <a:lvl2pPr marL="685800" indent="-228600">
              <a:buClr>
                <a:schemeClr val="accent1"/>
              </a:buClr>
              <a:buSzPct val="100000"/>
              <a:buFont typeface="Arial" panose="020B0604020202020204" pitchFamily="34" charset="0"/>
              <a:buChar char="•"/>
              <a:defRPr/>
            </a:lvl2pPr>
            <a:lvl3pPr marL="1143000" indent="-228600">
              <a:buClr>
                <a:schemeClr val="accent1"/>
              </a:buClr>
              <a:buSzPct val="100000"/>
              <a:buFont typeface="Arial" panose="020B0604020202020204" pitchFamily="34" charset="0"/>
              <a:buChar char="•"/>
              <a:defRPr/>
            </a:lvl3pPr>
            <a:lvl4pPr marL="1600200" indent="-228600">
              <a:buClr>
                <a:schemeClr val="accent1"/>
              </a:buClr>
              <a:buSzPct val="100000"/>
              <a:buFont typeface="Arial" panose="020B0604020202020204" pitchFamily="34" charset="0"/>
              <a:buChar char="•"/>
              <a:defRPr/>
            </a:lvl4pPr>
            <a:lvl5pPr marL="2057400" indent="-228600">
              <a:buClr>
                <a:schemeClr val="accent1"/>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3"/>
              </a:buClr>
              <a:buFont typeface="Arial" panose="020B0604020202020204" pitchFamily="34" charset="0"/>
              <a:buChar char="•"/>
              <a:defRPr/>
            </a:lvl1pPr>
            <a:lvl2pPr marL="685800" indent="-228600">
              <a:buClr>
                <a:schemeClr val="accent3"/>
              </a:buClr>
              <a:buFont typeface="Arial" panose="020B0604020202020204" pitchFamily="34" charset="0"/>
              <a:buChar char="•"/>
              <a:defRPr/>
            </a:lvl2pPr>
            <a:lvl3pPr marL="1143000" indent="-228600">
              <a:buClr>
                <a:schemeClr val="accent3"/>
              </a:buClr>
              <a:buFont typeface="Arial" panose="020B0604020202020204" pitchFamily="34" charset="0"/>
              <a:buChar char="•"/>
              <a:defRPr/>
            </a:lvl3pPr>
            <a:lvl4pPr marL="1600200" indent="-228600">
              <a:buClr>
                <a:schemeClr val="accent3"/>
              </a:buClr>
              <a:buFont typeface="Arial" panose="020B0604020202020204" pitchFamily="34" charset="0"/>
              <a:buChar char="•"/>
              <a:defRPr/>
            </a:lvl4pPr>
            <a:lvl5pPr marL="2057400" indent="-228600">
              <a:buClr>
                <a:schemeClr val="accent3"/>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13612535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1669340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1278862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theme" Target="../theme/theme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6" name="Rectangle 5">
            <a:extLst>
              <a:ext uri="{FF2B5EF4-FFF2-40B4-BE49-F238E27FC236}">
                <a16:creationId xmlns:a16="http://schemas.microsoft.com/office/drawing/2014/main" id="{4B5D83E7-F2B7-417F-9348-222F18A74341}"/>
              </a:ext>
            </a:extLst>
          </p:cNvPr>
          <p:cNvSpPr/>
          <p:nvPr userDrawn="1"/>
        </p:nvSpPr>
        <p:spPr>
          <a:xfrm>
            <a:off x="0" y="-1"/>
            <a:ext cx="12192000" cy="106681"/>
          </a:xfrm>
          <a:prstGeom prst="rect">
            <a:avLst/>
          </a:prstGeom>
          <a:gradFill flip="none" rotWithShape="1">
            <a:gsLst>
              <a:gs pos="0">
                <a:srgbClr val="54284B"/>
              </a:gs>
              <a:gs pos="56733">
                <a:srgbClr val="6F2147"/>
              </a:gs>
              <a:gs pos="100000">
                <a:srgbClr val="4D528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BB350415-BEC8-4DEE-A4A9-D2BC8A643929}"/>
              </a:ext>
            </a:extLst>
          </p:cNvPr>
          <p:cNvPicPr>
            <a:picLocks noChangeAspect="1"/>
          </p:cNvPicPr>
          <p:nvPr userDrawn="1"/>
        </p:nvPicPr>
        <p:blipFill rotWithShape="1">
          <a:blip r:embed="rId14">
            <a:extLst>
              <a:ext uri="{28A0092B-C50C-407E-A947-70E740481C1C}">
                <a14:useLocalDpi xmlns:a14="http://schemas.microsoft.com/office/drawing/2010/main" val="0"/>
              </a:ext>
            </a:extLst>
          </a:blip>
          <a:srcRect t="30114" b="58948"/>
          <a:stretch/>
        </p:blipFill>
        <p:spPr>
          <a:xfrm>
            <a:off x="0" y="0"/>
            <a:ext cx="12192000" cy="106680"/>
          </a:xfrm>
          <a:prstGeom prst="rect">
            <a:avLst/>
          </a:prstGeom>
        </p:spPr>
      </p:pic>
    </p:spTree>
    <p:extLst>
      <p:ext uri="{BB962C8B-B14F-4D97-AF65-F5344CB8AC3E}">
        <p14:creationId xmlns:p14="http://schemas.microsoft.com/office/powerpoint/2010/main" val="4193216427"/>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 id="2147483781" r:id="rId12"/>
  </p:sldLayoutIdLst>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1"/>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3"/>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864">
          <p15:clr>
            <a:srgbClr val="F26B43"/>
          </p15:clr>
        </p15:guide>
        <p15:guide id="4" orient="horz" pos="1056">
          <p15:clr>
            <a:srgbClr val="F26B43"/>
          </p15:clr>
        </p15:guide>
        <p15:guide id="5" pos="6168">
          <p15:clr>
            <a:srgbClr val="F26B43"/>
          </p15:clr>
        </p15:guide>
        <p15:guide id="6" pos="607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6" name="Rectangle 5">
            <a:extLst>
              <a:ext uri="{FF2B5EF4-FFF2-40B4-BE49-F238E27FC236}">
                <a16:creationId xmlns:a16="http://schemas.microsoft.com/office/drawing/2014/main" id="{4B5D83E7-F2B7-417F-9348-222F18A74341}"/>
              </a:ext>
            </a:extLst>
          </p:cNvPr>
          <p:cNvSpPr/>
          <p:nvPr userDrawn="1"/>
        </p:nvSpPr>
        <p:spPr>
          <a:xfrm>
            <a:off x="0" y="-1"/>
            <a:ext cx="12192000" cy="106681"/>
          </a:xfrm>
          <a:prstGeom prst="rect">
            <a:avLst/>
          </a:prstGeom>
          <a:gradFill flip="none" rotWithShape="1">
            <a:gsLst>
              <a:gs pos="0">
                <a:srgbClr val="54284B"/>
              </a:gs>
              <a:gs pos="56733">
                <a:srgbClr val="6F2147"/>
              </a:gs>
              <a:gs pos="100000">
                <a:srgbClr val="4D528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BB350415-BEC8-4DEE-A4A9-D2BC8A643929}"/>
              </a:ext>
            </a:extLst>
          </p:cNvPr>
          <p:cNvPicPr>
            <a:picLocks noChangeAspect="1"/>
          </p:cNvPicPr>
          <p:nvPr userDrawn="1"/>
        </p:nvPicPr>
        <p:blipFill rotWithShape="1">
          <a:blip r:embed="rId14">
            <a:extLst>
              <a:ext uri="{28A0092B-C50C-407E-A947-70E740481C1C}">
                <a14:useLocalDpi xmlns:a14="http://schemas.microsoft.com/office/drawing/2010/main" val="0"/>
              </a:ext>
            </a:extLst>
          </a:blip>
          <a:srcRect t="30114" b="58948"/>
          <a:stretch/>
        </p:blipFill>
        <p:spPr>
          <a:xfrm>
            <a:off x="0" y="0"/>
            <a:ext cx="12192000" cy="106680"/>
          </a:xfrm>
          <a:prstGeom prst="rect">
            <a:avLst/>
          </a:prstGeom>
        </p:spPr>
      </p:pic>
    </p:spTree>
    <p:extLst>
      <p:ext uri="{BB962C8B-B14F-4D97-AF65-F5344CB8AC3E}">
        <p14:creationId xmlns:p14="http://schemas.microsoft.com/office/powerpoint/2010/main" val="498101577"/>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 id="2147483794" r:id="rId12"/>
  </p:sldLayoutIdLst>
  <p:hf sldNum="0" hdr="0" dt="0"/>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1"/>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3"/>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864">
          <p15:clr>
            <a:srgbClr val="F26B43"/>
          </p15:clr>
        </p15:guide>
        <p15:guide id="4" orient="horz" pos="1056">
          <p15:clr>
            <a:srgbClr val="F26B43"/>
          </p15:clr>
        </p15:guide>
        <p15:guide id="5" pos="6168">
          <p15:clr>
            <a:srgbClr val="F26B43"/>
          </p15:clr>
        </p15:guide>
        <p15:guide id="6" pos="6072">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sp>
        <p:nvSpPr>
          <p:cNvPr id="6" name="Rectangle 5">
            <a:extLst>
              <a:ext uri="{FF2B5EF4-FFF2-40B4-BE49-F238E27FC236}">
                <a16:creationId xmlns:a16="http://schemas.microsoft.com/office/drawing/2014/main" id="{4B5D83E7-F2B7-417F-9348-222F18A74341}"/>
              </a:ext>
            </a:extLst>
          </p:cNvPr>
          <p:cNvSpPr/>
          <p:nvPr userDrawn="1"/>
        </p:nvSpPr>
        <p:spPr>
          <a:xfrm>
            <a:off x="0" y="-1"/>
            <a:ext cx="12192000" cy="106681"/>
          </a:xfrm>
          <a:prstGeom prst="rect">
            <a:avLst/>
          </a:prstGeom>
          <a:gradFill flip="none" rotWithShape="1">
            <a:gsLst>
              <a:gs pos="0">
                <a:srgbClr val="54284B"/>
              </a:gs>
              <a:gs pos="56733">
                <a:srgbClr val="6F2147"/>
              </a:gs>
              <a:gs pos="100000">
                <a:srgbClr val="4D528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7" name="Picture 6">
            <a:extLst>
              <a:ext uri="{FF2B5EF4-FFF2-40B4-BE49-F238E27FC236}">
                <a16:creationId xmlns:a16="http://schemas.microsoft.com/office/drawing/2014/main" id="{BB350415-BEC8-4DEE-A4A9-D2BC8A643929}"/>
              </a:ext>
            </a:extLst>
          </p:cNvPr>
          <p:cNvPicPr>
            <a:picLocks noChangeAspect="1"/>
          </p:cNvPicPr>
          <p:nvPr userDrawn="1"/>
        </p:nvPicPr>
        <p:blipFill rotWithShape="1">
          <a:blip r:embed="rId14">
            <a:extLst>
              <a:ext uri="{28A0092B-C50C-407E-A947-70E740481C1C}">
                <a14:useLocalDpi xmlns:a14="http://schemas.microsoft.com/office/drawing/2010/main" val="0"/>
              </a:ext>
            </a:extLst>
          </a:blip>
          <a:srcRect t="30114" b="58948"/>
          <a:stretch/>
        </p:blipFill>
        <p:spPr>
          <a:xfrm>
            <a:off x="0" y="0"/>
            <a:ext cx="12192000" cy="106680"/>
          </a:xfrm>
          <a:prstGeom prst="rect">
            <a:avLst/>
          </a:prstGeom>
        </p:spPr>
      </p:pic>
    </p:spTree>
    <p:extLst>
      <p:ext uri="{BB962C8B-B14F-4D97-AF65-F5344CB8AC3E}">
        <p14:creationId xmlns:p14="http://schemas.microsoft.com/office/powerpoint/2010/main" val="3399752124"/>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 id="2147483807" r:id="rId12"/>
  </p:sldLayoutIdLst>
  <p:hf sldNum="0" hdr="0" dt="0"/>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1"/>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3"/>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864">
          <p15:clr>
            <a:srgbClr val="F26B43"/>
          </p15:clr>
        </p15:guide>
        <p15:guide id="4" orient="horz" pos="1056">
          <p15:clr>
            <a:srgbClr val="F26B43"/>
          </p15:clr>
        </p15:guide>
        <p15:guide id="5" pos="6168">
          <p15:clr>
            <a:srgbClr val="F26B43"/>
          </p15:clr>
        </p15:guide>
        <p15:guide id="6" pos="6072">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BC1509-97F9-9AC9-3004-0444397C1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283713C-9A88-4E7F-B7F0-88A5DDA067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762F71-44E5-6941-7F1B-4DA15FB3D9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607845-940D-AF42-90E6-0A3F0004BE78}" type="datetimeFigureOut">
              <a:rPr lang="en-US" smtClean="0"/>
              <a:t>8/8/23</a:t>
            </a:fld>
            <a:endParaRPr lang="en-US"/>
          </a:p>
        </p:txBody>
      </p:sp>
      <p:sp>
        <p:nvSpPr>
          <p:cNvPr id="5" name="Footer Placeholder 4">
            <a:extLst>
              <a:ext uri="{FF2B5EF4-FFF2-40B4-BE49-F238E27FC236}">
                <a16:creationId xmlns:a16="http://schemas.microsoft.com/office/drawing/2014/main" id="{2D5F44EC-2508-285C-261A-6C6D471B16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8461F35-DC72-C444-9401-DB6D236197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3C78B3-0045-9547-874D-082F52276EB6}" type="slidenum">
              <a:rPr lang="en-US" smtClean="0"/>
              <a:t>‹#›</a:t>
            </a:fld>
            <a:endParaRPr lang="en-US"/>
          </a:p>
        </p:txBody>
      </p:sp>
    </p:spTree>
    <p:extLst>
      <p:ext uri="{BB962C8B-B14F-4D97-AF65-F5344CB8AC3E}">
        <p14:creationId xmlns:p14="http://schemas.microsoft.com/office/powerpoint/2010/main" val="1764284215"/>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6" name="Rectangle 5">
            <a:extLst>
              <a:ext uri="{FF2B5EF4-FFF2-40B4-BE49-F238E27FC236}">
                <a16:creationId xmlns:a16="http://schemas.microsoft.com/office/drawing/2014/main" id="{4B5D83E7-F2B7-417F-9348-222F18A74341}"/>
              </a:ext>
            </a:extLst>
          </p:cNvPr>
          <p:cNvSpPr/>
          <p:nvPr userDrawn="1"/>
        </p:nvSpPr>
        <p:spPr>
          <a:xfrm>
            <a:off x="0" y="-1"/>
            <a:ext cx="12192000" cy="106681"/>
          </a:xfrm>
          <a:prstGeom prst="rect">
            <a:avLst/>
          </a:prstGeom>
          <a:gradFill flip="none" rotWithShape="1">
            <a:gsLst>
              <a:gs pos="0">
                <a:srgbClr val="54284B"/>
              </a:gs>
              <a:gs pos="56733">
                <a:srgbClr val="6F2147"/>
              </a:gs>
              <a:gs pos="100000">
                <a:srgbClr val="4D528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BB350415-BEC8-4DEE-A4A9-D2BC8A643929}"/>
              </a:ext>
            </a:extLst>
          </p:cNvPr>
          <p:cNvPicPr>
            <a:picLocks noChangeAspect="1"/>
          </p:cNvPicPr>
          <p:nvPr userDrawn="1"/>
        </p:nvPicPr>
        <p:blipFill rotWithShape="1">
          <a:blip r:embed="rId14" cstate="screen">
            <a:extLst>
              <a:ext uri="{28A0092B-C50C-407E-A947-70E740481C1C}">
                <a14:useLocalDpi xmlns:a14="http://schemas.microsoft.com/office/drawing/2010/main"/>
              </a:ext>
            </a:extLst>
          </a:blip>
          <a:srcRect/>
          <a:stretch/>
        </p:blipFill>
        <p:spPr>
          <a:xfrm>
            <a:off x="0" y="0"/>
            <a:ext cx="12192000" cy="106680"/>
          </a:xfrm>
          <a:prstGeom prst="rect">
            <a:avLst/>
          </a:prstGeom>
        </p:spPr>
      </p:pic>
    </p:spTree>
    <p:extLst>
      <p:ext uri="{BB962C8B-B14F-4D97-AF65-F5344CB8AC3E}">
        <p14:creationId xmlns:p14="http://schemas.microsoft.com/office/powerpoint/2010/main" val="3267621302"/>
      </p:ext>
    </p:extLst>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 id="2147483832" r:id="rId12"/>
  </p:sldLayoutIdLst>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1"/>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3"/>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864">
          <p15:clr>
            <a:srgbClr val="F26B43"/>
          </p15:clr>
        </p15:guide>
        <p15:guide id="4" orient="horz" pos="1056">
          <p15:clr>
            <a:srgbClr val="F26B43"/>
          </p15:clr>
        </p15:guide>
        <p15:guide id="5" pos="6168">
          <p15:clr>
            <a:srgbClr val="F26B43"/>
          </p15:clr>
        </p15:guide>
        <p15:guide id="6" pos="607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s://www.mededonthego.com/Video/program/918" TargetMode="External"/><Relationship Id="rId7" Type="http://schemas.openxmlformats.org/officeDocument/2006/relationships/image" Target="../media/image6.svg"/><Relationship Id="rId2" Type="http://schemas.openxmlformats.org/officeDocument/2006/relationships/notesSlide" Target="../notesSlides/notesSlide1.xml"/><Relationship Id="rId1" Type="http://schemas.openxmlformats.org/officeDocument/2006/relationships/slideLayout" Target="../slideLayouts/slideLayout43.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hyperlink" Target="mailto:support@MedEdOTG.com" TargetMode="External"/><Relationship Id="rId10" Type="http://schemas.openxmlformats.org/officeDocument/2006/relationships/image" Target="../media/image9.png"/><Relationship Id="rId4" Type="http://schemas.openxmlformats.org/officeDocument/2006/relationships/hyperlink" Target="http://www.mededonthego.com/" TargetMode="External"/><Relationship Id="rId9" Type="http://schemas.openxmlformats.org/officeDocument/2006/relationships/image" Target="../media/image8.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32.xml"/></Relationships>
</file>

<file path=ppt/slides/_rels/slide7.xml.rels><?xml version="1.0" encoding="UTF-8" standalone="yes"?>
<Relationships xmlns="http://schemas.openxmlformats.org/package/2006/relationships"><Relationship Id="rId8" Type="http://schemas.openxmlformats.org/officeDocument/2006/relationships/hyperlink" Target="http://www.mededotg.com/" TargetMode="External"/><Relationship Id="rId3" Type="http://schemas.openxmlformats.org/officeDocument/2006/relationships/image" Target="../media/image13.png"/><Relationship Id="rId7" Type="http://schemas.openxmlformats.org/officeDocument/2006/relationships/hyperlink" Target="http://www.mededonthego.com/" TargetMode="External"/><Relationship Id="rId2" Type="http://schemas.openxmlformats.org/officeDocument/2006/relationships/notesSlide" Target="../notesSlides/notesSlide5.xml"/><Relationship Id="rId1" Type="http://schemas.openxmlformats.org/officeDocument/2006/relationships/slideLayout" Target="../slideLayouts/slideLayout43.xml"/><Relationship Id="rId6" Type="http://schemas.openxmlformats.org/officeDocument/2006/relationships/image" Target="../media/image16.svg"/><Relationship Id="rId5" Type="http://schemas.openxmlformats.org/officeDocument/2006/relationships/image" Target="../media/image15.png"/><Relationship Id="rId10" Type="http://schemas.openxmlformats.org/officeDocument/2006/relationships/image" Target="../media/image18.svg"/><Relationship Id="rId4" Type="http://schemas.openxmlformats.org/officeDocument/2006/relationships/image" Target="../media/image14.svg"/><Relationship Id="rId9"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1A3A8-5D53-7FBA-587E-B7EA414B2383}"/>
              </a:ext>
            </a:extLst>
          </p:cNvPr>
          <p:cNvSpPr>
            <a:spLocks noGrp="1"/>
          </p:cNvSpPr>
          <p:nvPr>
            <p:ph type="title"/>
          </p:nvPr>
        </p:nvSpPr>
        <p:spPr>
          <a:xfrm>
            <a:off x="609601" y="1709738"/>
            <a:ext cx="10515600" cy="2852737"/>
          </a:xfrm>
        </p:spPr>
        <p:txBody>
          <a:bodyPr>
            <a:noAutofit/>
          </a:bodyPr>
          <a:lstStyle/>
          <a:p>
            <a:r>
              <a:rPr lang="en-US" dirty="0"/>
              <a:t>What’s the Best Available Evidence for Reversal of Life-Threatening Bleeds?</a:t>
            </a:r>
          </a:p>
        </p:txBody>
      </p:sp>
      <p:sp>
        <p:nvSpPr>
          <p:cNvPr id="3" name="Subtitle 2">
            <a:extLst>
              <a:ext uri="{FF2B5EF4-FFF2-40B4-BE49-F238E27FC236}">
                <a16:creationId xmlns:a16="http://schemas.microsoft.com/office/drawing/2014/main" id="{934CE087-8DE5-E7B2-D087-69E2E573CBB5}"/>
              </a:ext>
            </a:extLst>
          </p:cNvPr>
          <p:cNvSpPr>
            <a:spLocks noGrp="1"/>
          </p:cNvSpPr>
          <p:nvPr>
            <p:ph type="body" idx="1"/>
          </p:nvPr>
        </p:nvSpPr>
        <p:spPr>
          <a:xfrm>
            <a:off x="609600" y="4589463"/>
            <a:ext cx="10515600" cy="1893839"/>
          </a:xfrm>
        </p:spPr>
        <p:txBody>
          <a:bodyPr>
            <a:normAutofit/>
          </a:bodyPr>
          <a:lstStyle/>
          <a:p>
            <a:r>
              <a:rPr lang="en-US" b="1">
                <a:solidFill>
                  <a:schemeClr val="accent1"/>
                </a:solidFill>
              </a:rPr>
              <a:t>Craig I. Coleman, PharmD, FASHP, FACC </a:t>
            </a:r>
            <a:br>
              <a:rPr lang="en-US" b="1">
                <a:solidFill>
                  <a:schemeClr val="accent1"/>
                </a:solidFill>
              </a:rPr>
            </a:br>
            <a:r>
              <a:rPr lang="en-US"/>
              <a:t>Professor of Pharmacy Practice</a:t>
            </a:r>
            <a:br>
              <a:rPr lang="en-US"/>
            </a:br>
            <a:r>
              <a:rPr lang="en-US"/>
              <a:t>School of Pharmacy</a:t>
            </a:r>
            <a:br>
              <a:rPr lang="en-US"/>
            </a:br>
            <a:r>
              <a:rPr lang="en-US"/>
              <a:t>University of Connecticut</a:t>
            </a:r>
            <a:br>
              <a:rPr lang="en-US"/>
            </a:br>
            <a:r>
              <a:rPr lang="en-US"/>
              <a:t>Hartford Hospital </a:t>
            </a:r>
            <a:br>
              <a:rPr lang="en-US"/>
            </a:br>
            <a:r>
              <a:rPr lang="en-US"/>
              <a:t>Hartford, CT</a:t>
            </a:r>
            <a:endParaRPr lang="en-US" dirty="0"/>
          </a:p>
        </p:txBody>
      </p:sp>
    </p:spTree>
    <p:extLst>
      <p:ext uri="{BB962C8B-B14F-4D97-AF65-F5344CB8AC3E}">
        <p14:creationId xmlns:p14="http://schemas.microsoft.com/office/powerpoint/2010/main" val="4049794586"/>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2183204-970A-B111-5DCA-6C0B2E08FD03}"/>
              </a:ext>
            </a:extLst>
          </p:cNvPr>
          <p:cNvSpPr txBox="1"/>
          <p:nvPr/>
        </p:nvSpPr>
        <p:spPr>
          <a:xfrm>
            <a:off x="1557505" y="5707282"/>
            <a:ext cx="261296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or portions thereof may not be published, posted online or used in presentations without permission.</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0EE13496-F6DC-B1E6-63D7-6A65639436E6}"/>
              </a:ext>
            </a:extLst>
          </p:cNvPr>
          <p:cNvSpPr txBox="1"/>
          <p:nvPr/>
        </p:nvSpPr>
        <p:spPr>
          <a:xfrm>
            <a:off x="594592" y="359469"/>
            <a:ext cx="10997719" cy="692468"/>
          </a:xfrm>
          <a:prstGeom prst="roundRect">
            <a:avLst>
              <a:gd name="adj" fmla="val 50000"/>
            </a:avLst>
          </a:prstGeom>
          <a:solidFill>
            <a:srgbClr val="0098EA"/>
          </a:solidFill>
        </p:spPr>
        <p:txBody>
          <a:bodyPr wrap="square" t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Trebuchet MS" panose="020B0703020202090204" pitchFamily="34" charset="0"/>
                <a:ea typeface="+mn-ea"/>
                <a:cs typeface="Calibri" panose="020F0502020204030204" pitchFamily="34" charset="0"/>
              </a:rPr>
              <a:t>Resource Information</a:t>
            </a:r>
          </a:p>
        </p:txBody>
      </p:sp>
      <p:sp>
        <p:nvSpPr>
          <p:cNvPr id="4" name="TextBox 3">
            <a:extLst>
              <a:ext uri="{FF2B5EF4-FFF2-40B4-BE49-F238E27FC236}">
                <a16:creationId xmlns:a16="http://schemas.microsoft.com/office/drawing/2014/main" id="{821270A0-01CF-6D78-64D3-D2393CA1DB1B}"/>
              </a:ext>
            </a:extLst>
          </p:cNvPr>
          <p:cNvSpPr txBox="1"/>
          <p:nvPr/>
        </p:nvSpPr>
        <p:spPr>
          <a:xfrm>
            <a:off x="594592" y="1162619"/>
            <a:ext cx="10997719" cy="31239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mn-cs"/>
              </a:rPr>
              <a:t>About This Resource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These slides are one component of a continuing education program available online at </a:t>
            </a:r>
            <a:r>
              <a:rPr kumimoji="0" lang="en-US" sz="1500" b="0" i="0" u="none" strike="noStrike" kern="1200" cap="none" spc="0" normalizeH="0" baseline="0" noProof="0" dirty="0" err="1">
                <a:ln>
                  <a:noFill/>
                </a:ln>
                <a:solidFill>
                  <a:srgbClr val="747474"/>
                </a:solidFill>
                <a:effectLst/>
                <a:uLnTx/>
                <a:uFillTx/>
                <a:latin typeface="Arial" panose="020B0604020202020204" pitchFamily="34" charset="0"/>
                <a:ea typeface="+mn-ea"/>
                <a:cs typeface="Arial" panose="020B0604020202020204" pitchFamily="34" charset="0"/>
              </a:rPr>
              <a:t>MedEd</a:t>
            </a: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 On The Go titled </a:t>
            </a: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hlinkClick r:id="rId3"/>
              </a:rPr>
              <a:t>Keeping It Real: Reversing Effects of Anticoagulation in the Modern Era with Real World Data</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Program Learning Objectives:</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Evaluate recent practice-changing data that can be applied to practice in the presence of a life-threatening bleed in the presence of anticoagulation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Apply the latest evidence-based approaches to maximize management prognostic outcomes for life-threatening bleeds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err="1">
                <a:ln>
                  <a:noFill/>
                </a:ln>
                <a:solidFill>
                  <a:srgbClr val="0098EA"/>
                </a:solidFill>
                <a:effectLst/>
                <a:uLnTx/>
                <a:uFillTx/>
                <a:latin typeface="Century Gothic" panose="020B0502020202020204" pitchFamily="34" charset="0"/>
                <a:ea typeface="+mn-ea"/>
                <a:cs typeface="Arial" panose="020B0604020202020204" pitchFamily="34" charset="0"/>
              </a:rPr>
              <a:t>MedEd</a:t>
            </a:r>
            <a:r>
              <a:rPr kumimoji="0" lang="en-US" sz="15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Arial" panose="020B0604020202020204" pitchFamily="34" charset="0"/>
              </a:rPr>
              <a:t> On The Go</a:t>
            </a:r>
            <a:r>
              <a:rPr kumimoji="0" lang="en-US" sz="1500" b="1" i="0" u="none" strike="noStrike" kern="1200" cap="none" spc="0" normalizeH="0" baseline="30000" noProof="0" dirty="0">
                <a:ln>
                  <a:noFill/>
                </a:ln>
                <a:solidFill>
                  <a:srgbClr val="0098EA"/>
                </a:solidFill>
                <a:effectLst/>
                <a:uLnTx/>
                <a:uFillTx/>
                <a:latin typeface="Century Gothic" panose="020B0502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hlinkClick r:id="rId4"/>
              </a:rPr>
              <a:t>www.mededonthego.com</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747474"/>
              </a:solidFill>
              <a:effectLst/>
              <a:uLnTx/>
              <a:uFillTx/>
              <a:latin typeface="Calibri" panose="020F0502020204030204"/>
              <a:ea typeface="+mn-ea"/>
              <a:cs typeface="+mn-cs"/>
            </a:endParaRPr>
          </a:p>
        </p:txBody>
      </p:sp>
      <p:cxnSp>
        <p:nvCxnSpPr>
          <p:cNvPr id="25" name="Straight Connector 24">
            <a:extLst>
              <a:ext uri="{FF2B5EF4-FFF2-40B4-BE49-F238E27FC236}">
                <a16:creationId xmlns:a16="http://schemas.microsoft.com/office/drawing/2014/main" id="{6D57FF65-33DE-661D-FDBA-12500FF6E05A}"/>
              </a:ext>
            </a:extLst>
          </p:cNvPr>
          <p:cNvCxnSpPr>
            <a:cxnSpLocks/>
          </p:cNvCxnSpPr>
          <p:nvPr/>
        </p:nvCxnSpPr>
        <p:spPr>
          <a:xfrm>
            <a:off x="600876" y="5388512"/>
            <a:ext cx="10996532" cy="0"/>
          </a:xfrm>
          <a:prstGeom prst="line">
            <a:avLst/>
          </a:prstGeom>
          <a:ln>
            <a:solidFill>
              <a:srgbClr val="0098EA"/>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2187CAD-40DF-359C-4264-683025719B57}"/>
              </a:ext>
            </a:extLst>
          </p:cNvPr>
          <p:cNvSpPr txBox="1"/>
          <p:nvPr/>
        </p:nvSpPr>
        <p:spPr>
          <a:xfrm>
            <a:off x="9217940" y="5707282"/>
            <a:ext cx="2165677"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747474"/>
                </a:solidFill>
                <a:effectLst/>
                <a:uLnTx/>
                <a:uFillTx/>
                <a:latin typeface="Arial" panose="020B0604020202020204" pitchFamily="34" charset="0"/>
                <a:ea typeface="Times New Roman" panose="02020603050405020304" pitchFamily="18" charset="0"/>
                <a:cs typeface="Arial" panose="020B0604020202020204" pitchFamily="34" charset="0"/>
              </a:rPr>
              <a:t>To contact us regarding inaccuracies, omissions or permissions please email us at </a:t>
            </a:r>
            <a:r>
              <a:rPr kumimoji="0" lang="en-US" sz="1200" b="0" i="0" u="sng" strike="noStrike" kern="1200" cap="none" spc="0" normalizeH="0" baseline="0" noProof="0" dirty="0">
                <a:ln>
                  <a:noFill/>
                </a:ln>
                <a:solidFill>
                  <a:srgbClr val="3898F9"/>
                </a:solidFill>
                <a:effectLst/>
                <a:uLnTx/>
                <a:uFillTx/>
                <a:latin typeface="Arial" panose="020B0604020202020204" pitchFamily="34" charset="0"/>
                <a:ea typeface="Times New Roman" panose="02020603050405020304" pitchFamily="18" charset="0"/>
                <a:cs typeface="Arial" panose="020B0604020202020204" pitchFamily="34" charset="0"/>
                <a:hlinkClick r:id="rId5"/>
              </a:rPr>
              <a:t>support@MedEdOTG.com</a:t>
            </a: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8" name="Graphic 7" descr="Chat bubble outline">
            <a:extLst>
              <a:ext uri="{FF2B5EF4-FFF2-40B4-BE49-F238E27FC236}">
                <a16:creationId xmlns:a16="http://schemas.microsoft.com/office/drawing/2014/main" id="{06F4C142-8867-0F42-B3B7-D4F09FB224B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8375917" y="5590710"/>
            <a:ext cx="787862" cy="787862"/>
          </a:xfrm>
          <a:prstGeom prst="rect">
            <a:avLst/>
          </a:prstGeom>
        </p:spPr>
      </p:pic>
      <p:pic>
        <p:nvPicPr>
          <p:cNvPr id="20" name="Graphic 19">
            <a:extLst>
              <a:ext uri="{FF2B5EF4-FFF2-40B4-BE49-F238E27FC236}">
                <a16:creationId xmlns:a16="http://schemas.microsoft.com/office/drawing/2014/main" id="{9D6FF3C3-E8EB-6F75-281D-7EC60CF26BB5}"/>
              </a:ext>
            </a:extLst>
          </p:cNvPr>
          <p:cNvPicPr>
            <a:picLocks noChangeAspect="1"/>
          </p:cNvPicPr>
          <p:nvPr/>
        </p:nvPicPr>
        <p:blipFill rotWithShape="1">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rcRect b="17964"/>
          <a:stretch/>
        </p:blipFill>
        <p:spPr>
          <a:xfrm>
            <a:off x="618797" y="5731536"/>
            <a:ext cx="787862" cy="646331"/>
          </a:xfrm>
          <a:prstGeom prst="rect">
            <a:avLst/>
          </a:prstGeom>
        </p:spPr>
      </p:pic>
      <p:sp>
        <p:nvSpPr>
          <p:cNvPr id="2" name="TextBox 1">
            <a:extLst>
              <a:ext uri="{FF2B5EF4-FFF2-40B4-BE49-F238E27FC236}">
                <a16:creationId xmlns:a16="http://schemas.microsoft.com/office/drawing/2014/main" id="{6CFC2CE5-F394-6990-63F0-E857AC5C3519}"/>
              </a:ext>
            </a:extLst>
          </p:cNvPr>
          <p:cNvSpPr txBox="1"/>
          <p:nvPr/>
        </p:nvSpPr>
        <p:spPr>
          <a:xfrm>
            <a:off x="5366615" y="5707282"/>
            <a:ext cx="246944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can be saved for personal use (non-commercial use only) with credit given to the resource authors.</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6" name="Graphic 5" descr="Download from cloud outline">
            <a:extLst>
              <a:ext uri="{FF2B5EF4-FFF2-40B4-BE49-F238E27FC236}">
                <a16:creationId xmlns:a16="http://schemas.microsoft.com/office/drawing/2014/main" id="{2D69C189-75F0-6840-CF40-7D57A5931DA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479126" y="5625435"/>
            <a:ext cx="787862" cy="787862"/>
          </a:xfrm>
          <a:prstGeom prst="rect">
            <a:avLst/>
          </a:prstGeom>
        </p:spPr>
      </p:pic>
    </p:spTree>
    <p:extLst>
      <p:ext uri="{BB962C8B-B14F-4D97-AF65-F5344CB8AC3E}">
        <p14:creationId xmlns:p14="http://schemas.microsoft.com/office/powerpoint/2010/main" val="2600770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838200" y="1825625"/>
            <a:ext cx="10515600" cy="284658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The views and opinions expressed in this educational activity are those of the faculty and do not necessarily represent the views of Total CME, LLC,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27FE5-0F89-4769-B193-EB7DA7639FC3}"/>
              </a:ext>
            </a:extLst>
          </p:cNvPr>
          <p:cNvSpPr>
            <a:spLocks noGrp="1"/>
          </p:cNvSpPr>
          <p:nvPr>
            <p:ph type="title"/>
          </p:nvPr>
        </p:nvSpPr>
        <p:spPr>
          <a:xfrm>
            <a:off x="609600" y="199505"/>
            <a:ext cx="10744200" cy="1185577"/>
          </a:xfrm>
        </p:spPr>
        <p:txBody>
          <a:bodyPr>
            <a:normAutofit/>
          </a:bodyPr>
          <a:lstStyle/>
          <a:p>
            <a:r>
              <a:rPr lang="en-US"/>
              <a:t>Andexanet Alfa in Major Bleeding with Factor Xa Inhibitors</a:t>
            </a:r>
          </a:p>
        </p:txBody>
      </p:sp>
      <p:sp>
        <p:nvSpPr>
          <p:cNvPr id="18" name="Content Placeholder 17">
            <a:extLst>
              <a:ext uri="{FF2B5EF4-FFF2-40B4-BE49-F238E27FC236}">
                <a16:creationId xmlns:a16="http://schemas.microsoft.com/office/drawing/2014/main" id="{40853DFF-747D-4B79-9054-8288C175E370}"/>
              </a:ext>
            </a:extLst>
          </p:cNvPr>
          <p:cNvSpPr>
            <a:spLocks noGrp="1"/>
          </p:cNvSpPr>
          <p:nvPr>
            <p:ph sz="half" idx="1"/>
          </p:nvPr>
        </p:nvSpPr>
        <p:spPr>
          <a:xfrm>
            <a:off x="609600" y="1497013"/>
            <a:ext cx="5622388" cy="4679950"/>
          </a:xfrm>
        </p:spPr>
        <p:txBody>
          <a:bodyPr>
            <a:normAutofit/>
          </a:bodyPr>
          <a:lstStyle/>
          <a:p>
            <a:r>
              <a:rPr lang="en-US" sz="1800" dirty="0"/>
              <a:t>Patients with acute major bleeding within 18 hours of </a:t>
            </a:r>
            <a:r>
              <a:rPr lang="en-US" sz="1800" dirty="0" err="1"/>
              <a:t>FXa</a:t>
            </a:r>
            <a:r>
              <a:rPr lang="en-US" sz="1800" dirty="0"/>
              <a:t> inhibitor administration were enrolled</a:t>
            </a:r>
          </a:p>
          <a:p>
            <a:r>
              <a:rPr lang="en-US" sz="1800" dirty="0"/>
              <a:t>The safety population included all patients</a:t>
            </a:r>
          </a:p>
          <a:p>
            <a:r>
              <a:rPr lang="en-US" sz="1800" dirty="0"/>
              <a:t>The efficacy population included patients with baseline anti-</a:t>
            </a:r>
            <a:r>
              <a:rPr lang="en-US" sz="1800" dirty="0" err="1"/>
              <a:t>FXa</a:t>
            </a:r>
            <a:r>
              <a:rPr lang="en-US" sz="1800" dirty="0"/>
              <a:t> activity levels above predefined thresholds</a:t>
            </a:r>
          </a:p>
          <a:p>
            <a:r>
              <a:rPr lang="en-US" sz="1800" dirty="0"/>
              <a:t>Had to meet major bleeding criteria (modified ISTH definition)</a:t>
            </a:r>
          </a:p>
          <a:p>
            <a:r>
              <a:rPr lang="en-US" sz="1800" dirty="0"/>
              <a:t>Major bleeding criteria, hemostatic efficacy, and thrombotic events were assessed by an independent adjudication committee</a:t>
            </a:r>
          </a:p>
          <a:p>
            <a:r>
              <a:rPr lang="en-US" sz="1800" dirty="0"/>
              <a:t>Excellent or good hemostatic efficacy, defined by a scale used in previous reversal studies, assessed at 12 hours</a:t>
            </a:r>
          </a:p>
        </p:txBody>
      </p:sp>
      <p:graphicFrame>
        <p:nvGraphicFramePr>
          <p:cNvPr id="15" name="Table 15">
            <a:extLst>
              <a:ext uri="{FF2B5EF4-FFF2-40B4-BE49-F238E27FC236}">
                <a16:creationId xmlns:a16="http://schemas.microsoft.com/office/drawing/2014/main" id="{CD8FE233-776F-40CA-BE5D-1D7D5CF5E4CC}"/>
              </a:ext>
            </a:extLst>
          </p:cNvPr>
          <p:cNvGraphicFramePr>
            <a:graphicFrameLocks noGrp="1"/>
          </p:cNvGraphicFramePr>
          <p:nvPr>
            <p:ph sz="half" idx="2"/>
            <p:extLst>
              <p:ext uri="{D42A27DB-BD31-4B8C-83A1-F6EECF244321}">
                <p14:modId xmlns:p14="http://schemas.microsoft.com/office/powerpoint/2010/main" val="4101955276"/>
              </p:ext>
            </p:extLst>
          </p:nvPr>
        </p:nvGraphicFramePr>
        <p:xfrm>
          <a:off x="6850966" y="1792435"/>
          <a:ext cx="4998216" cy="3758160"/>
        </p:xfrm>
        <a:graphic>
          <a:graphicData uri="http://schemas.openxmlformats.org/drawingml/2006/table">
            <a:tbl>
              <a:tblPr firstRow="1" bandRow="1">
                <a:tableStyleId>{5C22544A-7EE6-4342-B048-85BDC9FD1C3A}</a:tableStyleId>
              </a:tblPr>
              <a:tblGrid>
                <a:gridCol w="998806">
                  <a:extLst>
                    <a:ext uri="{9D8B030D-6E8A-4147-A177-3AD203B41FA5}">
                      <a16:colId xmlns:a16="http://schemas.microsoft.com/office/drawing/2014/main" val="1109734702"/>
                    </a:ext>
                  </a:extLst>
                </a:gridCol>
                <a:gridCol w="1716259">
                  <a:extLst>
                    <a:ext uri="{9D8B030D-6E8A-4147-A177-3AD203B41FA5}">
                      <a16:colId xmlns:a16="http://schemas.microsoft.com/office/drawing/2014/main" val="2394747493"/>
                    </a:ext>
                  </a:extLst>
                </a:gridCol>
                <a:gridCol w="2283151">
                  <a:extLst>
                    <a:ext uri="{9D8B030D-6E8A-4147-A177-3AD203B41FA5}">
                      <a16:colId xmlns:a16="http://schemas.microsoft.com/office/drawing/2014/main" val="961105567"/>
                    </a:ext>
                  </a:extLst>
                </a:gridCol>
              </a:tblGrid>
              <a:tr h="939540">
                <a:tc>
                  <a:txBody>
                    <a:bodyPr/>
                    <a:lstStyle/>
                    <a:p>
                      <a:r>
                        <a:rPr lang="en-US" sz="1600">
                          <a:latin typeface="+mn-lt"/>
                        </a:rPr>
                        <a:t>Group</a:t>
                      </a:r>
                    </a:p>
                  </a:txBody>
                  <a:tcPr anchor="ctr"/>
                </a:tc>
                <a:tc>
                  <a:txBody>
                    <a:bodyPr/>
                    <a:lstStyle/>
                    <a:p>
                      <a:pPr algn="ctr"/>
                      <a:r>
                        <a:rPr lang="en-US" sz="1600">
                          <a:latin typeface="+mn-lt"/>
                        </a:rPr>
                        <a:t>No. of patients/</a:t>
                      </a:r>
                      <a:br>
                        <a:rPr lang="en-US" sz="1600">
                          <a:latin typeface="+mn-lt"/>
                        </a:rPr>
                      </a:br>
                      <a:r>
                        <a:rPr lang="en-US" sz="1600">
                          <a:latin typeface="+mn-lt"/>
                        </a:rPr>
                        <a:t>Total No.</a:t>
                      </a:r>
                    </a:p>
                  </a:txBody>
                  <a:tcPr anchor="ctr"/>
                </a:tc>
                <a:tc>
                  <a:txBody>
                    <a:bodyPr/>
                    <a:lstStyle/>
                    <a:p>
                      <a:pPr algn="ctr"/>
                      <a:r>
                        <a:rPr lang="en-US" sz="1600">
                          <a:latin typeface="+mn-lt"/>
                        </a:rPr>
                        <a:t>Percent Excellent or Good Hemostasis </a:t>
                      </a:r>
                      <a:br>
                        <a:rPr lang="en-US" sz="1600">
                          <a:latin typeface="+mn-lt"/>
                        </a:rPr>
                      </a:br>
                      <a:r>
                        <a:rPr lang="en-US" sz="1600">
                          <a:latin typeface="+mn-lt"/>
                        </a:rPr>
                        <a:t>(95% CI)</a:t>
                      </a:r>
                      <a:endParaRPr lang="en-US" sz="1600" dirty="0">
                        <a:latin typeface="+mn-lt"/>
                      </a:endParaRPr>
                    </a:p>
                  </a:txBody>
                  <a:tcPr anchor="ctr"/>
                </a:tc>
                <a:extLst>
                  <a:ext uri="{0D108BD9-81ED-4DB2-BD59-A6C34878D82A}">
                    <a16:rowId xmlns:a16="http://schemas.microsoft.com/office/drawing/2014/main" val="2343070014"/>
                  </a:ext>
                </a:extLst>
              </a:tr>
              <a:tr h="563724">
                <a:tc>
                  <a:txBody>
                    <a:bodyPr/>
                    <a:lstStyle/>
                    <a:p>
                      <a:pPr algn="l"/>
                      <a:r>
                        <a:rPr lang="en-US" sz="1600" b="1">
                          <a:latin typeface="+mn-lt"/>
                        </a:rPr>
                        <a:t>Overall</a:t>
                      </a:r>
                    </a:p>
                  </a:txBody>
                  <a:tcPr anchor="ctr"/>
                </a:tc>
                <a:tc>
                  <a:txBody>
                    <a:bodyPr/>
                    <a:lstStyle/>
                    <a:p>
                      <a:pPr algn="ctr"/>
                      <a:r>
                        <a:rPr lang="en-US" sz="1600" b="0" dirty="0">
                          <a:latin typeface="+mn-lt"/>
                        </a:rPr>
                        <a:t>274/342</a:t>
                      </a:r>
                      <a:endParaRPr lang="en-US" sz="1600" b="1" dirty="0">
                        <a:latin typeface="+mn-lt"/>
                      </a:endParaRPr>
                    </a:p>
                  </a:txBody>
                  <a:tcPr anchor="ctr"/>
                </a:tc>
                <a:tc>
                  <a:txBody>
                    <a:bodyPr/>
                    <a:lstStyle/>
                    <a:p>
                      <a:pPr algn="ctr"/>
                      <a:r>
                        <a:rPr lang="en-US" sz="1600" b="1" dirty="0">
                          <a:latin typeface="+mn-lt"/>
                        </a:rPr>
                        <a:t>80 (75-84)</a:t>
                      </a:r>
                    </a:p>
                  </a:txBody>
                  <a:tcPr anchor="ctr"/>
                </a:tc>
                <a:extLst>
                  <a:ext uri="{0D108BD9-81ED-4DB2-BD59-A6C34878D82A}">
                    <a16:rowId xmlns:a16="http://schemas.microsoft.com/office/drawing/2014/main" val="4173119152"/>
                  </a:ext>
                </a:extLst>
              </a:tr>
              <a:tr h="563724">
                <a:tc gridSpan="3">
                  <a:txBody>
                    <a:bodyPr/>
                    <a:lstStyle/>
                    <a:p>
                      <a:pPr algn="l"/>
                      <a:r>
                        <a:rPr lang="en-US" sz="1600" b="1">
                          <a:latin typeface="+mn-lt"/>
                        </a:rPr>
                        <a:t>Site of bleeding</a:t>
                      </a:r>
                    </a:p>
                  </a:txBody>
                  <a:tcPr anchor="ctr"/>
                </a:tc>
                <a:tc hMerge="1">
                  <a:txBody>
                    <a:bodyPr/>
                    <a:lstStyle/>
                    <a:p>
                      <a:endParaRPr lang="en-US"/>
                    </a:p>
                  </a:txBody>
                  <a:tcPr/>
                </a:tc>
                <a:tc hMerge="1">
                  <a:txBody>
                    <a:bodyPr/>
                    <a:lstStyle/>
                    <a:p>
                      <a:pPr algn="l"/>
                      <a:endParaRPr lang="en-US" sz="1600" b="1">
                        <a:latin typeface="+mn-lt"/>
                      </a:endParaRPr>
                    </a:p>
                  </a:txBody>
                  <a:tcPr anchor="ctr"/>
                </a:tc>
                <a:extLst>
                  <a:ext uri="{0D108BD9-81ED-4DB2-BD59-A6C34878D82A}">
                    <a16:rowId xmlns:a16="http://schemas.microsoft.com/office/drawing/2014/main" val="74170860"/>
                  </a:ext>
                </a:extLst>
              </a:tr>
              <a:tr h="563724">
                <a:tc>
                  <a:txBody>
                    <a:bodyPr/>
                    <a:lstStyle/>
                    <a:p>
                      <a:pPr marL="117475" indent="0" algn="l"/>
                      <a:r>
                        <a:rPr lang="en-US" sz="1600" b="1">
                          <a:latin typeface="+mn-lt"/>
                        </a:rPr>
                        <a:t>GI</a:t>
                      </a:r>
                    </a:p>
                  </a:txBody>
                  <a:tcPr anchor="ctr"/>
                </a:tc>
                <a:tc>
                  <a:txBody>
                    <a:bodyPr/>
                    <a:lstStyle/>
                    <a:p>
                      <a:pPr marL="117475" indent="0" algn="ctr"/>
                      <a:r>
                        <a:rPr lang="en-US" sz="1600" b="0">
                          <a:latin typeface="+mn-lt"/>
                        </a:rPr>
                        <a:t>61/74</a:t>
                      </a:r>
                      <a:endParaRPr lang="en-US" sz="1600" b="1" dirty="0">
                        <a:latin typeface="+mn-lt"/>
                      </a:endParaRPr>
                    </a:p>
                  </a:txBody>
                  <a:tcPr anchor="ctr"/>
                </a:tc>
                <a:tc>
                  <a:txBody>
                    <a:bodyPr/>
                    <a:lstStyle/>
                    <a:p>
                      <a:pPr marL="117475" indent="0" algn="ctr"/>
                      <a:r>
                        <a:rPr lang="en-US" sz="1600" b="0">
                          <a:latin typeface="+mn-lt"/>
                        </a:rPr>
                        <a:t>82 (72-90)</a:t>
                      </a:r>
                      <a:endParaRPr lang="en-US" sz="1600" b="1">
                        <a:latin typeface="+mn-lt"/>
                      </a:endParaRPr>
                    </a:p>
                  </a:txBody>
                  <a:tcPr anchor="ctr"/>
                </a:tc>
                <a:extLst>
                  <a:ext uri="{0D108BD9-81ED-4DB2-BD59-A6C34878D82A}">
                    <a16:rowId xmlns:a16="http://schemas.microsoft.com/office/drawing/2014/main" val="2798804354"/>
                  </a:ext>
                </a:extLst>
              </a:tr>
              <a:tr h="563724">
                <a:tc>
                  <a:txBody>
                    <a:bodyPr/>
                    <a:lstStyle/>
                    <a:p>
                      <a:pPr marL="117475" indent="0" algn="l"/>
                      <a:r>
                        <a:rPr lang="en-US" sz="1600" b="1" kern="1200">
                          <a:solidFill>
                            <a:schemeClr val="dk1"/>
                          </a:solidFill>
                          <a:latin typeface="+mn-lt"/>
                          <a:ea typeface="+mn-ea"/>
                          <a:cs typeface="+mn-cs"/>
                        </a:rPr>
                        <a:t>ICH</a:t>
                      </a:r>
                    </a:p>
                  </a:txBody>
                  <a:tcPr anchor="ctr"/>
                </a:tc>
                <a:tc>
                  <a:txBody>
                    <a:bodyPr/>
                    <a:lstStyle/>
                    <a:p>
                      <a:pPr marL="117475" indent="0" algn="ctr"/>
                      <a:r>
                        <a:rPr lang="en-US" sz="1600" b="0">
                          <a:latin typeface="+mn-lt"/>
                        </a:rPr>
                        <a:t>195/246</a:t>
                      </a:r>
                      <a:endParaRPr lang="en-US" sz="1600" b="1" kern="1200" dirty="0">
                        <a:solidFill>
                          <a:schemeClr val="dk1"/>
                        </a:solidFill>
                        <a:latin typeface="+mn-lt"/>
                        <a:ea typeface="+mn-ea"/>
                        <a:cs typeface="+mn-cs"/>
                      </a:endParaRPr>
                    </a:p>
                  </a:txBody>
                  <a:tcPr anchor="ctr"/>
                </a:tc>
                <a:tc>
                  <a:txBody>
                    <a:bodyPr/>
                    <a:lstStyle/>
                    <a:p>
                      <a:pPr marL="117475" indent="0" algn="ctr"/>
                      <a:r>
                        <a:rPr lang="en-US" sz="1600" b="1">
                          <a:latin typeface="+mn-lt"/>
                        </a:rPr>
                        <a:t>79 (74-84)</a:t>
                      </a:r>
                      <a:endParaRPr lang="en-US" sz="1600" b="1" kern="1200" dirty="0">
                        <a:solidFill>
                          <a:schemeClr val="dk1"/>
                        </a:solidFill>
                        <a:latin typeface="+mn-lt"/>
                        <a:ea typeface="+mn-ea"/>
                        <a:cs typeface="+mn-cs"/>
                      </a:endParaRPr>
                    </a:p>
                  </a:txBody>
                  <a:tcPr anchor="ctr"/>
                </a:tc>
                <a:extLst>
                  <a:ext uri="{0D108BD9-81ED-4DB2-BD59-A6C34878D82A}">
                    <a16:rowId xmlns:a16="http://schemas.microsoft.com/office/drawing/2014/main" val="292983795"/>
                  </a:ext>
                </a:extLst>
              </a:tr>
              <a:tr h="563724">
                <a:tc>
                  <a:txBody>
                    <a:bodyPr/>
                    <a:lstStyle/>
                    <a:p>
                      <a:pPr marL="117475" indent="0" algn="l"/>
                      <a:r>
                        <a:rPr lang="en-US" sz="1600" b="1" kern="1200">
                          <a:solidFill>
                            <a:schemeClr val="dk1"/>
                          </a:solidFill>
                          <a:latin typeface="+mn-lt"/>
                          <a:ea typeface="+mn-ea"/>
                          <a:cs typeface="+mn-cs"/>
                        </a:rPr>
                        <a:t>Other</a:t>
                      </a:r>
                    </a:p>
                  </a:txBody>
                  <a:tcPr anchor="ctr"/>
                </a:tc>
                <a:tc>
                  <a:txBody>
                    <a:bodyPr/>
                    <a:lstStyle/>
                    <a:p>
                      <a:pPr marL="117475" indent="0" algn="ctr"/>
                      <a:r>
                        <a:rPr lang="en-US" sz="1600" b="0" dirty="0">
                          <a:latin typeface="+mn-lt"/>
                        </a:rPr>
                        <a:t>18/22</a:t>
                      </a:r>
                      <a:endParaRPr lang="en-US" sz="1600" b="1" kern="1200" dirty="0">
                        <a:solidFill>
                          <a:schemeClr val="dk1"/>
                        </a:solidFill>
                        <a:latin typeface="+mn-lt"/>
                        <a:ea typeface="+mn-ea"/>
                        <a:cs typeface="+mn-cs"/>
                      </a:endParaRPr>
                    </a:p>
                  </a:txBody>
                  <a:tcPr anchor="ctr"/>
                </a:tc>
                <a:tc>
                  <a:txBody>
                    <a:bodyPr/>
                    <a:lstStyle/>
                    <a:p>
                      <a:pPr marL="117475" indent="0" algn="ctr"/>
                      <a:r>
                        <a:rPr lang="en-US" sz="1600" b="0" dirty="0">
                          <a:latin typeface="+mn-lt"/>
                        </a:rPr>
                        <a:t>82 (60-95)</a:t>
                      </a:r>
                      <a:endParaRPr lang="en-US" sz="1600" b="1" kern="1200" dirty="0">
                        <a:solidFill>
                          <a:schemeClr val="dk1"/>
                        </a:solidFill>
                        <a:latin typeface="+mn-lt"/>
                        <a:ea typeface="+mn-ea"/>
                        <a:cs typeface="+mn-cs"/>
                      </a:endParaRPr>
                    </a:p>
                  </a:txBody>
                  <a:tcPr anchor="ctr"/>
                </a:tc>
                <a:extLst>
                  <a:ext uri="{0D108BD9-81ED-4DB2-BD59-A6C34878D82A}">
                    <a16:rowId xmlns:a16="http://schemas.microsoft.com/office/drawing/2014/main" val="3595797958"/>
                  </a:ext>
                </a:extLst>
              </a:tr>
            </a:tbl>
          </a:graphicData>
        </a:graphic>
      </p:graphicFrame>
      <p:sp>
        <p:nvSpPr>
          <p:cNvPr id="6" name="Footer Placeholder 5">
            <a:extLst>
              <a:ext uri="{FF2B5EF4-FFF2-40B4-BE49-F238E27FC236}">
                <a16:creationId xmlns:a16="http://schemas.microsoft.com/office/drawing/2014/main" id="{43806DF7-E099-8016-D8EC-B5299CDDFF53}"/>
              </a:ext>
            </a:extLst>
          </p:cNvPr>
          <p:cNvSpPr>
            <a:spLocks noGrp="1"/>
          </p:cNvSpPr>
          <p:nvPr>
            <p:ph type="ftr" sz="quarter" idx="3"/>
          </p:nvPr>
        </p:nvSpPr>
        <p:spPr>
          <a:xfrm>
            <a:off x="609600" y="6356350"/>
            <a:ext cx="10515599" cy="442131"/>
          </a:xfrm>
        </p:spPr>
        <p:txBody>
          <a:bodyPr/>
          <a:lstStyle/>
          <a:p>
            <a:pPr lvl="0"/>
            <a:r>
              <a:rPr lang="en-US" noProof="0" dirty="0"/>
              <a:t>CI, confidence interval; </a:t>
            </a:r>
            <a:r>
              <a:rPr lang="en-US" noProof="0" dirty="0" err="1"/>
              <a:t>FXa</a:t>
            </a:r>
            <a:r>
              <a:rPr lang="en-US" noProof="0" dirty="0"/>
              <a:t>, factor </a:t>
            </a:r>
            <a:r>
              <a:rPr lang="en-US" noProof="0" dirty="0" err="1"/>
              <a:t>Xa</a:t>
            </a:r>
            <a:r>
              <a:rPr lang="en-US" noProof="0" dirty="0"/>
              <a:t>; GI, gastrointestinal; ICH, intracranial hemorrhage; </a:t>
            </a:r>
            <a:r>
              <a:rPr lang="en-US" dirty="0"/>
              <a:t>ISTH, International Society on Thrombosis and </a:t>
            </a:r>
            <a:r>
              <a:rPr lang="en-US" dirty="0" err="1"/>
              <a:t>Haemostasis</a:t>
            </a:r>
            <a:r>
              <a:rPr lang="en-US" dirty="0"/>
              <a:t>; OAC</a:t>
            </a:r>
            <a:r>
              <a:rPr lang="en-US" noProof="0" dirty="0"/>
              <a:t>, oral anticoagulant; TE, thrombotic event.</a:t>
            </a:r>
          </a:p>
          <a:p>
            <a:pPr lvl="0"/>
            <a:r>
              <a:rPr lang="en-US" noProof="0" dirty="0"/>
              <a:t>Milling TJ Jr, et al. </a:t>
            </a:r>
            <a:r>
              <a:rPr lang="en-US" i="1" noProof="0" dirty="0"/>
              <a:t>Circulation</a:t>
            </a:r>
            <a:r>
              <a:rPr lang="en-US" noProof="0" dirty="0"/>
              <a:t>. 2023;147(13):1026-38.</a:t>
            </a:r>
          </a:p>
        </p:txBody>
      </p:sp>
    </p:spTree>
    <p:extLst>
      <p:ext uri="{BB962C8B-B14F-4D97-AF65-F5344CB8AC3E}">
        <p14:creationId xmlns:p14="http://schemas.microsoft.com/office/powerpoint/2010/main" val="4214614559"/>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FE290-2653-4B45-A16B-32D5841D07FE}"/>
              </a:ext>
            </a:extLst>
          </p:cNvPr>
          <p:cNvSpPr>
            <a:spLocks noGrp="1"/>
          </p:cNvSpPr>
          <p:nvPr>
            <p:ph type="title"/>
          </p:nvPr>
        </p:nvSpPr>
        <p:spPr>
          <a:xfrm>
            <a:off x="609600" y="199505"/>
            <a:ext cx="10744200" cy="1185577"/>
          </a:xfrm>
        </p:spPr>
        <p:txBody>
          <a:bodyPr>
            <a:noAutofit/>
          </a:bodyPr>
          <a:lstStyle/>
          <a:p>
            <a:r>
              <a:rPr lang="en-US" dirty="0"/>
              <a:t>Mortality at 30-Days with Andexanet Alfa Versus PCC for Life-Threatening DOAC-Related Bleeding</a:t>
            </a:r>
          </a:p>
        </p:txBody>
      </p:sp>
      <p:sp>
        <p:nvSpPr>
          <p:cNvPr id="10" name="Content Placeholder 9">
            <a:extLst>
              <a:ext uri="{FF2B5EF4-FFF2-40B4-BE49-F238E27FC236}">
                <a16:creationId xmlns:a16="http://schemas.microsoft.com/office/drawing/2014/main" id="{67D610BC-A15B-47B0-9703-83EE3A23B727}"/>
              </a:ext>
            </a:extLst>
          </p:cNvPr>
          <p:cNvSpPr>
            <a:spLocks noGrp="1"/>
          </p:cNvSpPr>
          <p:nvPr>
            <p:ph sz="half" idx="1"/>
          </p:nvPr>
        </p:nvSpPr>
        <p:spPr>
          <a:xfrm>
            <a:off x="609600" y="1496291"/>
            <a:ext cx="5181600" cy="4680672"/>
          </a:xfrm>
        </p:spPr>
        <p:txBody>
          <a:bodyPr>
            <a:normAutofit/>
          </a:bodyPr>
          <a:lstStyle/>
          <a:p>
            <a:r>
              <a:rPr lang="en-US" dirty="0"/>
              <a:t>Two patient-level datasets were used: </a:t>
            </a:r>
          </a:p>
          <a:p>
            <a:pPr lvl="1"/>
            <a:r>
              <a:rPr lang="en-US" dirty="0"/>
              <a:t>ANNEXA-4 for those who received andexanet alfa</a:t>
            </a:r>
          </a:p>
          <a:p>
            <a:pPr lvl="1"/>
            <a:r>
              <a:rPr lang="en-US" dirty="0"/>
              <a:t>ORANGE (a prospective, observational study of anticoagulated patients in UK hospitals) for PCC patients</a:t>
            </a:r>
          </a:p>
          <a:p>
            <a:r>
              <a:rPr lang="en-US" dirty="0"/>
              <a:t>Patients were propensity score* matched based on demographic and clinical characteristics</a:t>
            </a:r>
          </a:p>
        </p:txBody>
      </p:sp>
      <p:pic>
        <p:nvPicPr>
          <p:cNvPr id="15" name="Content Placeholder 4">
            <a:extLst>
              <a:ext uri="{FF2B5EF4-FFF2-40B4-BE49-F238E27FC236}">
                <a16:creationId xmlns:a16="http://schemas.microsoft.com/office/drawing/2014/main" id="{5F7B645B-0DE1-A8F6-6CF5-67998A48EE0E}"/>
              </a:ext>
            </a:extLst>
          </p:cNvPr>
          <p:cNvPicPr>
            <a:picLocks noGrp="1" noChangeAspect="1"/>
          </p:cNvPicPr>
          <p:nvPr>
            <p:ph sz="half" idx="2"/>
          </p:nvPr>
        </p:nvPicPr>
        <p:blipFill>
          <a:blip r:embed="rId3"/>
          <a:stretch>
            <a:fillRect/>
          </a:stretch>
        </p:blipFill>
        <p:spPr>
          <a:xfrm>
            <a:off x="6189244" y="1546731"/>
            <a:ext cx="5181600" cy="3302000"/>
          </a:xfrm>
        </p:spPr>
      </p:pic>
      <p:sp>
        <p:nvSpPr>
          <p:cNvPr id="3" name="Footer Placeholder 2">
            <a:extLst>
              <a:ext uri="{FF2B5EF4-FFF2-40B4-BE49-F238E27FC236}">
                <a16:creationId xmlns:a16="http://schemas.microsoft.com/office/drawing/2014/main" id="{101F0008-586F-0598-7D03-5317FC992C0A}"/>
              </a:ext>
            </a:extLst>
          </p:cNvPr>
          <p:cNvSpPr>
            <a:spLocks noGrp="1"/>
          </p:cNvSpPr>
          <p:nvPr>
            <p:ph type="ftr" sz="quarter" idx="3"/>
          </p:nvPr>
        </p:nvSpPr>
        <p:spPr>
          <a:xfrm>
            <a:off x="609600" y="6356350"/>
            <a:ext cx="10515599" cy="442131"/>
          </a:xfrm>
        </p:spPr>
        <p:txBody>
          <a:bodyPr/>
          <a:lstStyle/>
          <a:p>
            <a:pPr lvl="0"/>
            <a:r>
              <a:rPr lang="en-US" sz="1050" noProof="0" dirty="0"/>
              <a:t>*Age (years), bleed site (ICH, GI bleed, and other major bleeds), and medical history of atrial fibrillation, hypertension, diabetes, cancer, renal dysfunction, stroke, coronary artery disease, and transient ischemic attack were the model covariates.</a:t>
            </a:r>
          </a:p>
          <a:p>
            <a:pPr lvl="0"/>
            <a:r>
              <a:rPr lang="en-US" sz="1050" noProof="0" dirty="0"/>
              <a:t>DOAC, direct oral anticoagulant; ORANGE, oral anticoagulant agent-associated bleeding events reporting system; PCC, prothrombin complex concentrate; RR, relative risk.</a:t>
            </a:r>
          </a:p>
          <a:p>
            <a:pPr lvl="0"/>
            <a:r>
              <a:rPr lang="en-US" sz="1050" noProof="0" dirty="0"/>
              <a:t>Cohen AT, et al. </a:t>
            </a:r>
            <a:r>
              <a:rPr lang="en-US" sz="1050" i="1" noProof="0" dirty="0"/>
              <a:t>J Am Coll </a:t>
            </a:r>
            <a:r>
              <a:rPr lang="en-US" sz="1050" i="1" noProof="0" dirty="0" err="1"/>
              <a:t>Emerg</a:t>
            </a:r>
            <a:r>
              <a:rPr lang="en-US" sz="1050" i="1" noProof="0" dirty="0"/>
              <a:t> Physicians Open. </a:t>
            </a:r>
            <a:r>
              <a:rPr lang="en-US" sz="1050" noProof="0" dirty="0"/>
              <a:t>2022;3(2):e12655.</a:t>
            </a:r>
          </a:p>
        </p:txBody>
      </p:sp>
      <p:sp>
        <p:nvSpPr>
          <p:cNvPr id="13" name="TextBox 12">
            <a:extLst>
              <a:ext uri="{FF2B5EF4-FFF2-40B4-BE49-F238E27FC236}">
                <a16:creationId xmlns:a16="http://schemas.microsoft.com/office/drawing/2014/main" id="{D24350EB-4764-4FC6-A3E6-DA98F0A31174}"/>
              </a:ext>
            </a:extLst>
          </p:cNvPr>
          <p:cNvSpPr txBox="1"/>
          <p:nvPr/>
        </p:nvSpPr>
        <p:spPr>
          <a:xfrm>
            <a:off x="5981700" y="4916979"/>
            <a:ext cx="5926556" cy="1031051"/>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600"/>
              </a:spcAft>
              <a:buClr>
                <a:srgbClr val="4A85D9"/>
              </a:buClr>
              <a:buSzTx/>
              <a:buFont typeface="Arial" panose="020B0604020202020204" pitchFamily="34" charset="0"/>
              <a:buChar char="•"/>
              <a:tabLst/>
              <a:defRPr/>
            </a:pPr>
            <a:r>
              <a:rPr kumimoji="0" lang="en-US" sz="1400" i="0" u="none" strike="noStrike" kern="1200" cap="none" spc="0" normalizeH="0" baseline="0" noProof="0" dirty="0">
                <a:ln>
                  <a:noFill/>
                </a:ln>
                <a:solidFill>
                  <a:srgbClr val="333333"/>
                </a:solidFill>
                <a:effectLst/>
                <a:uLnTx/>
                <a:uFillTx/>
                <a:latin typeface="Arial" panose="020B0604020202020204"/>
                <a:ea typeface="+mn-ea"/>
                <a:cs typeface="+mn-cs"/>
              </a:rPr>
              <a:t>322 ANNEXA-4 patients treated with andexanet alfa (mean age=77.7 years; 64.9% ICH) were matched with 88 ORANGE patients treated with PCC (mean age=74.9 years, 67.1% ICH)</a:t>
            </a:r>
          </a:p>
          <a:p>
            <a:pPr marL="285750" marR="0" lvl="0" indent="-285750" algn="l" defTabSz="914400" rtl="0" eaLnBrk="1" fontAlgn="auto" latinLnBrk="0" hangingPunct="1">
              <a:lnSpc>
                <a:spcPct val="100000"/>
              </a:lnSpc>
              <a:spcBef>
                <a:spcPts val="0"/>
              </a:spcBef>
              <a:spcAft>
                <a:spcPts val="600"/>
              </a:spcAft>
              <a:buClr>
                <a:srgbClr val="4A85D9"/>
              </a:buClr>
              <a:buSzTx/>
              <a:buFont typeface="Arial" panose="020B0604020202020204" pitchFamily="34" charset="0"/>
              <a:buChar char="•"/>
              <a:tabLst/>
              <a:defRPr/>
            </a:pPr>
            <a:r>
              <a:rPr lang="en-US" sz="1400" dirty="0">
                <a:latin typeface="Arial" panose="020B0604020202020204"/>
              </a:rPr>
              <a:t>57% reduction in the RR of 30-Day Death with Andexanet</a:t>
            </a:r>
            <a:endParaRPr kumimoji="0" lang="en-US" sz="1400" i="0" u="none" strike="noStrike" kern="1200" cap="none" spc="0" normalizeH="0" baseline="0" noProof="0" dirty="0">
              <a:ln>
                <a:noFill/>
              </a:ln>
              <a:effectLst/>
              <a:uLnTx/>
              <a:uFillTx/>
              <a:latin typeface="Arial" panose="020B0604020202020204"/>
              <a:ea typeface="+mn-ea"/>
              <a:cs typeface="+mn-cs"/>
            </a:endParaRPr>
          </a:p>
        </p:txBody>
      </p:sp>
      <p:sp>
        <p:nvSpPr>
          <p:cNvPr id="4" name="Rectangle 3">
            <a:extLst>
              <a:ext uri="{FF2B5EF4-FFF2-40B4-BE49-F238E27FC236}">
                <a16:creationId xmlns:a16="http://schemas.microsoft.com/office/drawing/2014/main" id="{797F8155-9B5F-409C-A73E-3B01F01C204D}"/>
              </a:ext>
            </a:extLst>
          </p:cNvPr>
          <p:cNvSpPr/>
          <p:nvPr/>
        </p:nvSpPr>
        <p:spPr>
          <a:xfrm>
            <a:off x="6074944" y="1507564"/>
            <a:ext cx="5410200" cy="336704"/>
          </a:xfrm>
          <a:prstGeom prst="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71915428"/>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87E7A468-B3D5-5449-2BC2-E7AFA3CF6F57}"/>
              </a:ext>
            </a:extLst>
          </p:cNvPr>
          <p:cNvGrpSpPr/>
          <p:nvPr/>
        </p:nvGrpSpPr>
        <p:grpSpPr>
          <a:xfrm>
            <a:off x="7696342" y="1018411"/>
            <a:ext cx="3927623" cy="5630611"/>
            <a:chOff x="7696342" y="1018411"/>
            <a:chExt cx="3927623" cy="5630611"/>
          </a:xfrm>
        </p:grpSpPr>
        <p:grpSp>
          <p:nvGrpSpPr>
            <p:cNvPr id="13" name="Group 12">
              <a:extLst>
                <a:ext uri="{FF2B5EF4-FFF2-40B4-BE49-F238E27FC236}">
                  <a16:creationId xmlns:a16="http://schemas.microsoft.com/office/drawing/2014/main" id="{C3017196-BE69-67D8-866A-652012DEA69B}"/>
                </a:ext>
              </a:extLst>
            </p:cNvPr>
            <p:cNvGrpSpPr/>
            <p:nvPr/>
          </p:nvGrpSpPr>
          <p:grpSpPr>
            <a:xfrm>
              <a:off x="7696342" y="1018411"/>
              <a:ext cx="3927623" cy="5630611"/>
              <a:chOff x="7622024" y="1052797"/>
              <a:chExt cx="3927623" cy="5630611"/>
            </a:xfrm>
          </p:grpSpPr>
          <p:pic>
            <p:nvPicPr>
              <p:cNvPr id="23" name="Content Placeholder 27">
                <a:extLst>
                  <a:ext uri="{FF2B5EF4-FFF2-40B4-BE49-F238E27FC236}">
                    <a16:creationId xmlns:a16="http://schemas.microsoft.com/office/drawing/2014/main" id="{8734E473-FC40-3DCB-1030-604025E7E8C6}"/>
                  </a:ext>
                </a:extLst>
              </p:cNvPr>
              <p:cNvPicPr>
                <a:picLocks noChangeAspect="1"/>
              </p:cNvPicPr>
              <p:nvPr/>
            </p:nvPicPr>
            <p:blipFill rotWithShape="1">
              <a:blip r:embed="rId3"/>
              <a:srcRect r="62417"/>
              <a:stretch/>
            </p:blipFill>
            <p:spPr>
              <a:xfrm>
                <a:off x="7622024" y="1052797"/>
                <a:ext cx="3927623" cy="5616756"/>
              </a:xfrm>
              <a:prstGeom prst="rect">
                <a:avLst/>
              </a:prstGeom>
            </p:spPr>
          </p:pic>
          <p:sp>
            <p:nvSpPr>
              <p:cNvPr id="24" name="Rectangle 23">
                <a:extLst>
                  <a:ext uri="{FF2B5EF4-FFF2-40B4-BE49-F238E27FC236}">
                    <a16:creationId xmlns:a16="http://schemas.microsoft.com/office/drawing/2014/main" id="{7A134307-0F27-1537-1F2F-088204D37F1A}"/>
                  </a:ext>
                </a:extLst>
              </p:cNvPr>
              <p:cNvSpPr/>
              <p:nvPr/>
            </p:nvSpPr>
            <p:spPr>
              <a:xfrm>
                <a:off x="8534400" y="5527964"/>
                <a:ext cx="138545" cy="115544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F7425457-F358-11C1-AF9A-7261318CFC94}"/>
                </a:ext>
              </a:extLst>
            </p:cNvPr>
            <p:cNvSpPr/>
            <p:nvPr/>
          </p:nvSpPr>
          <p:spPr>
            <a:xfrm>
              <a:off x="10652124" y="1219050"/>
              <a:ext cx="76201" cy="220075"/>
            </a:xfrm>
            <a:prstGeom prst="rect">
              <a:avLst/>
            </a:prstGeom>
            <a:solidFill>
              <a:srgbClr val="E7E6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265033FE-2865-E3F0-E5B6-5192092F732F}"/>
                </a:ext>
              </a:extLst>
            </p:cNvPr>
            <p:cNvSpPr/>
            <p:nvPr/>
          </p:nvSpPr>
          <p:spPr>
            <a:xfrm>
              <a:off x="11233149" y="4212674"/>
              <a:ext cx="76201" cy="220075"/>
            </a:xfrm>
            <a:prstGeom prst="rect">
              <a:avLst/>
            </a:prstGeom>
            <a:solidFill>
              <a:srgbClr val="87878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B090631-4D50-9704-FC64-560AF7637067}"/>
                </a:ext>
              </a:extLst>
            </p:cNvPr>
            <p:cNvSpPr/>
            <p:nvPr/>
          </p:nvSpPr>
          <p:spPr>
            <a:xfrm>
              <a:off x="9628402" y="4815924"/>
              <a:ext cx="109323" cy="220075"/>
            </a:xfrm>
            <a:prstGeom prst="rect">
              <a:avLst/>
            </a:prstGeom>
            <a:solidFill>
              <a:srgbClr val="03040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AFDFDCAC-4EB9-41F3-9E72-EBEEE676442C}"/>
              </a:ext>
            </a:extLst>
          </p:cNvPr>
          <p:cNvSpPr>
            <a:spLocks noGrp="1"/>
          </p:cNvSpPr>
          <p:nvPr>
            <p:ph type="title"/>
          </p:nvPr>
        </p:nvSpPr>
        <p:spPr>
          <a:xfrm>
            <a:off x="609600" y="200025"/>
            <a:ext cx="10543309" cy="1184275"/>
          </a:xfrm>
        </p:spPr>
        <p:txBody>
          <a:bodyPr>
            <a:normAutofit/>
          </a:bodyPr>
          <a:lstStyle/>
          <a:p>
            <a:r>
              <a:rPr lang="en-US" sz="2800" dirty="0"/>
              <a:t>Comparing In-Hospital Mortality with Andexanet Alfa Versus 4-Factor Prothrombin Complex Concentrate</a:t>
            </a:r>
          </a:p>
        </p:txBody>
      </p:sp>
      <p:sp>
        <p:nvSpPr>
          <p:cNvPr id="3" name="Footer Placeholder 2">
            <a:extLst>
              <a:ext uri="{FF2B5EF4-FFF2-40B4-BE49-F238E27FC236}">
                <a16:creationId xmlns:a16="http://schemas.microsoft.com/office/drawing/2014/main" id="{D679EF8F-B03D-6431-0BA6-9D15B5AE3342}"/>
              </a:ext>
            </a:extLst>
          </p:cNvPr>
          <p:cNvSpPr>
            <a:spLocks noGrp="1"/>
          </p:cNvSpPr>
          <p:nvPr>
            <p:ph type="ftr" sz="quarter" idx="3"/>
          </p:nvPr>
        </p:nvSpPr>
        <p:spPr>
          <a:xfrm>
            <a:off x="609600" y="6356350"/>
            <a:ext cx="8271164" cy="442913"/>
          </a:xfrm>
        </p:spPr>
        <p:txBody>
          <a:bodyPr/>
          <a:lstStyle/>
          <a:p>
            <a:r>
              <a:rPr lang="en-US" sz="1000" noProof="0" dirty="0"/>
              <a:t>N = 4128; events = 352.</a:t>
            </a:r>
          </a:p>
          <a:p>
            <a:pPr lvl="0"/>
            <a:r>
              <a:rPr lang="en-US" sz="1000" noProof="0" dirty="0"/>
              <a:t>Models were adjusted for bleed location; ICH bleed cause (trauma vs spontaneous); age; sex; systolic BP; mental status; DNR status; comorbid liver disease, CKD, heart failure, and diabetes; time since last anticoagulant dose, door-to-needle time, and data collection wave</a:t>
            </a:r>
          </a:p>
          <a:p>
            <a:pPr lvl="0"/>
            <a:r>
              <a:rPr lang="en-US" sz="1000" noProof="0" dirty="0"/>
              <a:t>Inpatient admission with ICD-10 diagnosis code of D68.32 (hemorrhagic disorder due to extrinsic circulating anticoagulants). </a:t>
            </a:r>
          </a:p>
          <a:p>
            <a:pPr lvl="0"/>
            <a:r>
              <a:rPr lang="en-US" sz="1000" noProof="0" dirty="0"/>
              <a:t>4F-PCC, 4-factor prothrombin complex concentrate; BP, blood pressure; CKD, chronic kidney disease; DNR, do-not-resuscitate; OR, odds ratio.</a:t>
            </a:r>
          </a:p>
          <a:p>
            <a:pPr lvl="0"/>
            <a:r>
              <a:rPr lang="en-US" sz="1000" noProof="0" dirty="0" err="1"/>
              <a:t>Fermann</a:t>
            </a:r>
            <a:r>
              <a:rPr lang="en-US" sz="1000" noProof="0" dirty="0"/>
              <a:t> JG, et al. SAEM 2023; </a:t>
            </a:r>
            <a:r>
              <a:rPr lang="en-US" sz="1000" noProof="0" dirty="0" err="1"/>
              <a:t>Dobesh</a:t>
            </a:r>
            <a:r>
              <a:rPr lang="en-US" sz="1000" noProof="0" dirty="0"/>
              <a:t> et al. ISTH 2023. Abstract OC 65.2.</a:t>
            </a:r>
          </a:p>
        </p:txBody>
      </p:sp>
      <p:grpSp>
        <p:nvGrpSpPr>
          <p:cNvPr id="5" name="Group 4">
            <a:extLst>
              <a:ext uri="{FF2B5EF4-FFF2-40B4-BE49-F238E27FC236}">
                <a16:creationId xmlns:a16="http://schemas.microsoft.com/office/drawing/2014/main" id="{F4BAE9FF-4FD0-667E-C68E-9BE4E9F3DD1B}"/>
              </a:ext>
            </a:extLst>
          </p:cNvPr>
          <p:cNvGrpSpPr/>
          <p:nvPr/>
        </p:nvGrpSpPr>
        <p:grpSpPr>
          <a:xfrm>
            <a:off x="961664" y="1493951"/>
            <a:ext cx="5931505" cy="731253"/>
            <a:chOff x="609600" y="1733550"/>
            <a:chExt cx="9904370" cy="808789"/>
          </a:xfrm>
        </p:grpSpPr>
        <p:sp>
          <p:nvSpPr>
            <p:cNvPr id="6" name="TextBox 5">
              <a:extLst>
                <a:ext uri="{FF2B5EF4-FFF2-40B4-BE49-F238E27FC236}">
                  <a16:creationId xmlns:a16="http://schemas.microsoft.com/office/drawing/2014/main" id="{174E2568-FED8-FCD7-2F4D-35E85FD43705}"/>
                </a:ext>
              </a:extLst>
            </p:cNvPr>
            <p:cNvSpPr txBox="1"/>
            <p:nvPr/>
          </p:nvSpPr>
          <p:spPr>
            <a:xfrm>
              <a:off x="819391" y="2042927"/>
              <a:ext cx="7885840" cy="374452"/>
            </a:xfrm>
            <a:prstGeom prst="rect">
              <a:avLst/>
            </a:prstGeom>
            <a:noFill/>
            <a:ln>
              <a:noFill/>
            </a:ln>
          </p:spPr>
          <p:txBody>
            <a:bodyPr wrap="square" rtlCol="0">
              <a:spAutoFit/>
            </a:bodyPr>
            <a:lstStyle/>
            <a:p>
              <a:r>
                <a:rPr lang="en-US" sz="1600" dirty="0">
                  <a:latin typeface="+mj-lt"/>
                </a:rPr>
                <a:t>Electronic medical records from </a:t>
              </a:r>
              <a:r>
                <a:rPr lang="en-US" sz="1600" b="1" dirty="0">
                  <a:latin typeface="+mj-lt"/>
                </a:rPr>
                <a:t>359 US hospitals</a:t>
              </a:r>
            </a:p>
          </p:txBody>
        </p:sp>
        <p:sp>
          <p:nvSpPr>
            <p:cNvPr id="7" name="TextBox 6">
              <a:extLst>
                <a:ext uri="{FF2B5EF4-FFF2-40B4-BE49-F238E27FC236}">
                  <a16:creationId xmlns:a16="http://schemas.microsoft.com/office/drawing/2014/main" id="{89E8B335-2185-0739-01E6-3FC1CC7E063C}"/>
                </a:ext>
              </a:extLst>
            </p:cNvPr>
            <p:cNvSpPr txBox="1"/>
            <p:nvPr/>
          </p:nvSpPr>
          <p:spPr>
            <a:xfrm>
              <a:off x="799620" y="1814445"/>
              <a:ext cx="2750021" cy="329063"/>
            </a:xfrm>
            <a:prstGeom prst="rect">
              <a:avLst/>
            </a:prstGeom>
            <a:noFill/>
            <a:ln>
              <a:noFill/>
            </a:ln>
          </p:spPr>
          <p:txBody>
            <a:bodyPr wrap="none" rtlCol="0">
              <a:spAutoFit/>
            </a:bodyPr>
            <a:lstStyle/>
            <a:p>
              <a:pPr algn="ctr">
                <a:lnSpc>
                  <a:spcPts val="1600"/>
                </a:lnSpc>
              </a:pPr>
              <a:r>
                <a:rPr lang="en-US" sz="1600" b="1" dirty="0">
                  <a:solidFill>
                    <a:schemeClr val="accent1"/>
                  </a:solidFill>
                  <a:latin typeface="+mj-lt"/>
                </a:rPr>
                <a:t>DATA SOURCE</a:t>
              </a:r>
            </a:p>
          </p:txBody>
        </p:sp>
        <p:sp>
          <p:nvSpPr>
            <p:cNvPr id="8" name="Rectangle: Rounded Corners 11">
              <a:extLst>
                <a:ext uri="{FF2B5EF4-FFF2-40B4-BE49-F238E27FC236}">
                  <a16:creationId xmlns:a16="http://schemas.microsoft.com/office/drawing/2014/main" id="{8632EFDD-E7FB-1A13-AB44-25D4A56D3ED9}"/>
                </a:ext>
              </a:extLst>
            </p:cNvPr>
            <p:cNvSpPr/>
            <p:nvPr/>
          </p:nvSpPr>
          <p:spPr>
            <a:xfrm>
              <a:off x="609600" y="1733550"/>
              <a:ext cx="9904370" cy="808789"/>
            </a:xfrm>
            <a:prstGeom prst="round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n>
                  <a:solidFill>
                    <a:schemeClr val="bg1"/>
                  </a:solidFill>
                </a:ln>
                <a:solidFill>
                  <a:schemeClr val="accent1"/>
                </a:solidFill>
                <a:latin typeface="+mj-lt"/>
              </a:endParaRPr>
            </a:p>
          </p:txBody>
        </p:sp>
      </p:grpSp>
      <p:grpSp>
        <p:nvGrpSpPr>
          <p:cNvPr id="9" name="Group 8">
            <a:extLst>
              <a:ext uri="{FF2B5EF4-FFF2-40B4-BE49-F238E27FC236}">
                <a16:creationId xmlns:a16="http://schemas.microsoft.com/office/drawing/2014/main" id="{23EE019F-ECD6-59EE-1CB1-F74D65AA0CC0}"/>
              </a:ext>
            </a:extLst>
          </p:cNvPr>
          <p:cNvGrpSpPr/>
          <p:nvPr/>
        </p:nvGrpSpPr>
        <p:grpSpPr>
          <a:xfrm>
            <a:off x="976287" y="2345131"/>
            <a:ext cx="5912371" cy="962209"/>
            <a:chOff x="609600" y="2858405"/>
            <a:chExt cx="9872418" cy="963597"/>
          </a:xfrm>
        </p:grpSpPr>
        <p:sp>
          <p:nvSpPr>
            <p:cNvPr id="10" name="TextBox 9">
              <a:extLst>
                <a:ext uri="{FF2B5EF4-FFF2-40B4-BE49-F238E27FC236}">
                  <a16:creationId xmlns:a16="http://schemas.microsoft.com/office/drawing/2014/main" id="{84534A1C-5C2E-451A-0099-148100F7EAEC}"/>
                </a:ext>
              </a:extLst>
            </p:cNvPr>
            <p:cNvSpPr txBox="1"/>
            <p:nvPr/>
          </p:nvSpPr>
          <p:spPr>
            <a:xfrm>
              <a:off x="701472" y="2937116"/>
              <a:ext cx="1510183" cy="297946"/>
            </a:xfrm>
            <a:prstGeom prst="rect">
              <a:avLst/>
            </a:prstGeom>
            <a:noFill/>
            <a:ln>
              <a:noFill/>
            </a:ln>
          </p:spPr>
          <p:txBody>
            <a:bodyPr wrap="none" rtlCol="0">
              <a:spAutoFit/>
            </a:bodyPr>
            <a:lstStyle/>
            <a:p>
              <a:pPr algn="ctr">
                <a:lnSpc>
                  <a:spcPts val="1600"/>
                </a:lnSpc>
              </a:pPr>
              <a:r>
                <a:rPr lang="en-US" sz="1600" b="1" dirty="0">
                  <a:solidFill>
                    <a:schemeClr val="accent1"/>
                  </a:solidFill>
                  <a:latin typeface="+mj-lt"/>
                </a:rPr>
                <a:t>TIMING</a:t>
              </a:r>
            </a:p>
          </p:txBody>
        </p:sp>
        <p:sp>
          <p:nvSpPr>
            <p:cNvPr id="11" name="Rectangle: Rounded Corners 15">
              <a:extLst>
                <a:ext uri="{FF2B5EF4-FFF2-40B4-BE49-F238E27FC236}">
                  <a16:creationId xmlns:a16="http://schemas.microsoft.com/office/drawing/2014/main" id="{D4C66CEB-22F3-BA0E-7415-2DEA9EA03600}"/>
                </a:ext>
              </a:extLst>
            </p:cNvPr>
            <p:cNvSpPr/>
            <p:nvPr/>
          </p:nvSpPr>
          <p:spPr>
            <a:xfrm>
              <a:off x="609600" y="2858405"/>
              <a:ext cx="9872418" cy="963597"/>
            </a:xfrm>
            <a:prstGeom prst="round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1"/>
                </a:solidFill>
                <a:latin typeface="+mj-lt"/>
              </a:endParaRPr>
            </a:p>
          </p:txBody>
        </p:sp>
      </p:grpSp>
      <p:sp>
        <p:nvSpPr>
          <p:cNvPr id="14" name="TextBox 13">
            <a:extLst>
              <a:ext uri="{FF2B5EF4-FFF2-40B4-BE49-F238E27FC236}">
                <a16:creationId xmlns:a16="http://schemas.microsoft.com/office/drawing/2014/main" id="{4926C6E8-C25A-300E-84D2-5D7D28AE8660}"/>
              </a:ext>
            </a:extLst>
          </p:cNvPr>
          <p:cNvSpPr txBox="1"/>
          <p:nvPr/>
        </p:nvSpPr>
        <p:spPr>
          <a:xfrm>
            <a:off x="1064729" y="3894075"/>
            <a:ext cx="6093610" cy="1569660"/>
          </a:xfrm>
          <a:prstGeom prst="rect">
            <a:avLst/>
          </a:prstGeom>
          <a:noFill/>
          <a:ln>
            <a:noFill/>
          </a:ln>
        </p:spPr>
        <p:txBody>
          <a:bodyPr wrap="square">
            <a:spAutoFit/>
          </a:bodyPr>
          <a:lstStyle/>
          <a:p>
            <a:pPr marL="285750" indent="-285750">
              <a:buFont typeface="Arial" panose="020B0604020202020204" pitchFamily="34" charset="0"/>
              <a:buChar char="•"/>
            </a:pPr>
            <a:r>
              <a:rPr lang="en-US" sz="1600" dirty="0">
                <a:latin typeface="+mj-lt"/>
              </a:rPr>
              <a:t>Age ≥18 years</a:t>
            </a:r>
          </a:p>
          <a:p>
            <a:pPr marL="285750" indent="-285750">
              <a:buFont typeface="Arial" panose="020B0604020202020204" pitchFamily="34" charset="0"/>
              <a:buChar char="•"/>
            </a:pPr>
            <a:r>
              <a:rPr lang="en-US" sz="1600" dirty="0">
                <a:latin typeface="+mj-lt"/>
              </a:rPr>
              <a:t>Hospitalized for anticoagulant-related major bleed</a:t>
            </a:r>
          </a:p>
          <a:p>
            <a:pPr marL="285750" indent="-285750">
              <a:buFont typeface="Arial" panose="020B0604020202020204" pitchFamily="34" charset="0"/>
              <a:buChar char="•"/>
            </a:pPr>
            <a:r>
              <a:rPr lang="en-US" sz="1600" dirty="0">
                <a:latin typeface="+mj-lt"/>
              </a:rPr>
              <a:t>Rivaroxaban or apixaban use at time of bleeding event</a:t>
            </a:r>
          </a:p>
          <a:p>
            <a:pPr marL="285750" indent="-285750">
              <a:buFont typeface="Arial" panose="020B0604020202020204" pitchFamily="34" charset="0"/>
              <a:buChar char="•"/>
            </a:pPr>
            <a:r>
              <a:rPr lang="en-US" sz="1600" dirty="0">
                <a:latin typeface="+mj-lt"/>
              </a:rPr>
              <a:t>Treatment with </a:t>
            </a:r>
            <a:r>
              <a:rPr lang="en-US" sz="1600" dirty="0" err="1">
                <a:latin typeface="+mj-lt"/>
              </a:rPr>
              <a:t>andexanet</a:t>
            </a:r>
            <a:r>
              <a:rPr lang="en-US" sz="1600" dirty="0">
                <a:latin typeface="+mj-lt"/>
              </a:rPr>
              <a:t> alfa or 4F-PCC during hospitalization</a:t>
            </a:r>
          </a:p>
          <a:p>
            <a:pPr marL="285750" indent="-285750">
              <a:buFont typeface="Arial" panose="020B0604020202020204" pitchFamily="34" charset="0"/>
              <a:buChar char="•"/>
            </a:pPr>
            <a:r>
              <a:rPr lang="en-US" sz="1600" dirty="0">
                <a:latin typeface="+mj-lt"/>
              </a:rPr>
              <a:t>Documented discharge disposition</a:t>
            </a:r>
          </a:p>
        </p:txBody>
      </p:sp>
      <p:grpSp>
        <p:nvGrpSpPr>
          <p:cNvPr id="15" name="Group 14">
            <a:extLst>
              <a:ext uri="{FF2B5EF4-FFF2-40B4-BE49-F238E27FC236}">
                <a16:creationId xmlns:a16="http://schemas.microsoft.com/office/drawing/2014/main" id="{2D7E1EC9-73B2-EB38-850F-444B1DC014D6}"/>
              </a:ext>
            </a:extLst>
          </p:cNvPr>
          <p:cNvGrpSpPr/>
          <p:nvPr/>
        </p:nvGrpSpPr>
        <p:grpSpPr>
          <a:xfrm>
            <a:off x="980798" y="3503077"/>
            <a:ext cx="5912371" cy="2084686"/>
            <a:chOff x="609600" y="2914954"/>
            <a:chExt cx="7180628" cy="1000936"/>
          </a:xfrm>
        </p:grpSpPr>
        <p:sp>
          <p:nvSpPr>
            <p:cNvPr id="17" name="TextBox 16">
              <a:extLst>
                <a:ext uri="{FF2B5EF4-FFF2-40B4-BE49-F238E27FC236}">
                  <a16:creationId xmlns:a16="http://schemas.microsoft.com/office/drawing/2014/main" id="{2B2CCD94-9327-EC02-C4E8-CC71D47EC306}"/>
                </a:ext>
              </a:extLst>
            </p:cNvPr>
            <p:cNvSpPr txBox="1"/>
            <p:nvPr/>
          </p:nvSpPr>
          <p:spPr>
            <a:xfrm>
              <a:off x="707805" y="2957467"/>
              <a:ext cx="1592923" cy="142849"/>
            </a:xfrm>
            <a:prstGeom prst="rect">
              <a:avLst/>
            </a:prstGeom>
            <a:noFill/>
            <a:ln>
              <a:noFill/>
            </a:ln>
          </p:spPr>
          <p:txBody>
            <a:bodyPr wrap="none" rtlCol="0">
              <a:spAutoFit/>
            </a:bodyPr>
            <a:lstStyle/>
            <a:p>
              <a:pPr algn="ctr">
                <a:lnSpc>
                  <a:spcPts val="1600"/>
                </a:lnSpc>
              </a:pPr>
              <a:r>
                <a:rPr lang="en-US" sz="1600" b="1" dirty="0">
                  <a:solidFill>
                    <a:schemeClr val="accent1"/>
                  </a:solidFill>
                  <a:latin typeface="+mj-lt"/>
                </a:rPr>
                <a:t>INCLUSION</a:t>
              </a:r>
            </a:p>
          </p:txBody>
        </p:sp>
        <p:sp>
          <p:nvSpPr>
            <p:cNvPr id="18" name="Rectangle: Rounded Corners 20">
              <a:extLst>
                <a:ext uri="{FF2B5EF4-FFF2-40B4-BE49-F238E27FC236}">
                  <a16:creationId xmlns:a16="http://schemas.microsoft.com/office/drawing/2014/main" id="{77717E56-2941-1F2F-CE52-A4744A893576}"/>
                </a:ext>
              </a:extLst>
            </p:cNvPr>
            <p:cNvSpPr/>
            <p:nvPr/>
          </p:nvSpPr>
          <p:spPr>
            <a:xfrm>
              <a:off x="609600" y="2914954"/>
              <a:ext cx="7180628" cy="1000936"/>
            </a:xfrm>
            <a:prstGeom prst="roundRect">
              <a:avLst>
                <a:gd name="adj" fmla="val 9722"/>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1"/>
                </a:solidFill>
                <a:latin typeface="+mj-lt"/>
              </a:endParaRPr>
            </a:p>
          </p:txBody>
        </p:sp>
      </p:grpSp>
      <p:sp>
        <p:nvSpPr>
          <p:cNvPr id="19" name="TextBox 18">
            <a:extLst>
              <a:ext uri="{FF2B5EF4-FFF2-40B4-BE49-F238E27FC236}">
                <a16:creationId xmlns:a16="http://schemas.microsoft.com/office/drawing/2014/main" id="{C2350DCE-E26B-9871-AFCE-5E5C925AA1F5}"/>
              </a:ext>
            </a:extLst>
          </p:cNvPr>
          <p:cNvSpPr txBox="1"/>
          <p:nvPr/>
        </p:nvSpPr>
        <p:spPr>
          <a:xfrm>
            <a:off x="1120016" y="2757223"/>
            <a:ext cx="2021970" cy="338554"/>
          </a:xfrm>
          <a:prstGeom prst="rect">
            <a:avLst/>
          </a:prstGeom>
          <a:noFill/>
          <a:ln>
            <a:noFill/>
          </a:ln>
        </p:spPr>
        <p:txBody>
          <a:bodyPr wrap="square" rtlCol="0">
            <a:spAutoFit/>
          </a:bodyPr>
          <a:lstStyle/>
          <a:p>
            <a:pPr>
              <a:spcAft>
                <a:spcPts val="800"/>
              </a:spcAft>
            </a:pPr>
            <a:r>
              <a:rPr lang="en-US" sz="1600" b="1" dirty="0">
                <a:latin typeface="+mj-lt"/>
              </a:rPr>
              <a:t>Discharge Dates:</a:t>
            </a:r>
            <a:endParaRPr lang="en-US" sz="1600" dirty="0">
              <a:latin typeface="+mj-lt"/>
            </a:endParaRPr>
          </a:p>
        </p:txBody>
      </p:sp>
      <p:sp>
        <p:nvSpPr>
          <p:cNvPr id="21" name="TextBox 20">
            <a:extLst>
              <a:ext uri="{FF2B5EF4-FFF2-40B4-BE49-F238E27FC236}">
                <a16:creationId xmlns:a16="http://schemas.microsoft.com/office/drawing/2014/main" id="{CF5E8F4D-B090-5636-7D26-555E65C259FF}"/>
              </a:ext>
            </a:extLst>
          </p:cNvPr>
          <p:cNvSpPr txBox="1"/>
          <p:nvPr/>
        </p:nvSpPr>
        <p:spPr>
          <a:xfrm>
            <a:off x="3100284" y="2673799"/>
            <a:ext cx="3289796" cy="584775"/>
          </a:xfrm>
          <a:prstGeom prst="rect">
            <a:avLst/>
          </a:prstGeom>
          <a:noFill/>
          <a:ln>
            <a:noFill/>
          </a:ln>
        </p:spPr>
        <p:txBody>
          <a:bodyPr wrap="square" rtlCol="0">
            <a:spAutoFit/>
          </a:bodyPr>
          <a:lstStyle/>
          <a:p>
            <a:r>
              <a:rPr lang="en-US" sz="1600" b="1" dirty="0">
                <a:latin typeface="+mj-lt"/>
              </a:rPr>
              <a:t>Wave 1: 	</a:t>
            </a:r>
            <a:r>
              <a:rPr lang="en-US" sz="1600" dirty="0">
                <a:latin typeface="+mj-lt"/>
              </a:rPr>
              <a:t>May 2018 – Sept 2021</a:t>
            </a:r>
          </a:p>
          <a:p>
            <a:r>
              <a:rPr lang="en-US" sz="1600" b="1" dirty="0">
                <a:latin typeface="+mj-lt"/>
              </a:rPr>
              <a:t>Wave 2: 	</a:t>
            </a:r>
            <a:r>
              <a:rPr lang="en-US" sz="1600" dirty="0">
                <a:latin typeface="+mj-lt"/>
              </a:rPr>
              <a:t>Oct 2021 – Sept 2022</a:t>
            </a:r>
          </a:p>
        </p:txBody>
      </p:sp>
    </p:spTree>
    <p:extLst>
      <p:ext uri="{BB962C8B-B14F-4D97-AF65-F5344CB8AC3E}">
        <p14:creationId xmlns:p14="http://schemas.microsoft.com/office/powerpoint/2010/main" val="1435635957"/>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C52CB23-A893-F3BC-7EE2-D977C82AA838}"/>
              </a:ext>
            </a:extLst>
          </p:cNvPr>
          <p:cNvSpPr/>
          <p:nvPr/>
        </p:nvSpPr>
        <p:spPr>
          <a:xfrm>
            <a:off x="-1" y="0"/>
            <a:ext cx="12192000" cy="6858000"/>
          </a:xfrm>
          <a:prstGeom prst="rect">
            <a:avLst/>
          </a:prstGeom>
          <a:solidFill>
            <a:srgbClr val="009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7" name="Graphic 16" descr="User with solid fill">
            <a:extLst>
              <a:ext uri="{FF2B5EF4-FFF2-40B4-BE49-F238E27FC236}">
                <a16:creationId xmlns:a16="http://schemas.microsoft.com/office/drawing/2014/main" id="{74847793-B893-A93A-FFCC-6C95F2C9FE22}"/>
              </a:ext>
            </a:extLst>
          </p:cNvPr>
          <p:cNvPicPr>
            <a:picLocks noChangeAspect="1"/>
          </p:cNvPicPr>
          <p:nvPr/>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28418" t="35016" r="44861" b="50079"/>
          <a:stretch/>
        </p:blipFill>
        <p:spPr>
          <a:xfrm>
            <a:off x="6250613" y="0"/>
            <a:ext cx="5941387" cy="3314044"/>
          </a:xfrm>
          <a:prstGeom prst="rect">
            <a:avLst/>
          </a:prstGeom>
        </p:spPr>
      </p:pic>
      <p:sp>
        <p:nvSpPr>
          <p:cNvPr id="7" name="TextBox 6">
            <a:extLst>
              <a:ext uri="{FF2B5EF4-FFF2-40B4-BE49-F238E27FC236}">
                <a16:creationId xmlns:a16="http://schemas.microsoft.com/office/drawing/2014/main" id="{FD65D34E-012D-57F2-01D9-E33429ED2AC6}"/>
              </a:ext>
            </a:extLst>
          </p:cNvPr>
          <p:cNvSpPr txBox="1"/>
          <p:nvPr/>
        </p:nvSpPr>
        <p:spPr>
          <a:xfrm>
            <a:off x="870978" y="550718"/>
            <a:ext cx="7793520"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Looking for more resources </a:t>
            </a:r>
            <a:b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on this topic?</a:t>
            </a:r>
          </a:p>
        </p:txBody>
      </p:sp>
      <p:pic>
        <p:nvPicPr>
          <p:cNvPr id="18" name="Graphic 17" descr="User with solid fill">
            <a:extLst>
              <a:ext uri="{FF2B5EF4-FFF2-40B4-BE49-F238E27FC236}">
                <a16:creationId xmlns:a16="http://schemas.microsoft.com/office/drawing/2014/main" id="{5C24E54E-14AB-F843-0853-616E04BAE910}"/>
              </a:ext>
            </a:extLst>
          </p:cNvPr>
          <p:cNvPicPr>
            <a:picLocks noChangeAspect="1"/>
          </p:cNvPicPr>
          <p:nvPr/>
        </p:nvPicPr>
        <p:blipFill rotWithShape="1">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l="28418" t="41261" r="53427" b="50079"/>
          <a:stretch/>
        </p:blipFill>
        <p:spPr>
          <a:xfrm flipH="1" flipV="1">
            <a:off x="-1" y="3543956"/>
            <a:ext cx="6948177" cy="3314044"/>
          </a:xfrm>
          <a:prstGeom prst="rect">
            <a:avLst/>
          </a:prstGeom>
        </p:spPr>
      </p:pic>
      <p:sp>
        <p:nvSpPr>
          <p:cNvPr id="2" name="TextBox 1">
            <a:hlinkClick r:id="rId7" tooltip="MedEd On The Go"/>
            <a:extLst>
              <a:ext uri="{FF2B5EF4-FFF2-40B4-BE49-F238E27FC236}">
                <a16:creationId xmlns:a16="http://schemas.microsoft.com/office/drawing/2014/main" id="{624C7CEC-6FAA-E8C2-47BA-84734D0A035F}"/>
              </a:ext>
            </a:extLst>
          </p:cNvPr>
          <p:cNvSpPr txBox="1"/>
          <p:nvPr/>
        </p:nvSpPr>
        <p:spPr>
          <a:xfrm>
            <a:off x="870978" y="5018509"/>
            <a:ext cx="6077198" cy="1152465"/>
          </a:xfrm>
          <a:prstGeom prst="roundRect">
            <a:avLst>
              <a:gd name="adj" fmla="val 48137"/>
            </a:avLst>
          </a:prstGeom>
          <a:solidFill>
            <a:schemeClr val="bg1"/>
          </a:solidFill>
          <a:ln>
            <a:noFill/>
          </a:ln>
          <a:effectLst/>
        </p:spPr>
        <p:txBody>
          <a:bodyPr wrap="square" tIns="182880" bIns="9144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hlinkClick r:id="rId8" tooltip="Visit us now!"/>
              </a:rPr>
              <a:t>www.MedEdOTG.com</a:t>
            </a:r>
            <a:endPar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C54A7D02-C060-E473-59D6-ABDD4DCC19A6}"/>
              </a:ext>
            </a:extLst>
          </p:cNvPr>
          <p:cNvSpPr txBox="1"/>
          <p:nvPr/>
        </p:nvSpPr>
        <p:spPr>
          <a:xfrm>
            <a:off x="870979" y="2424875"/>
            <a:ext cx="4310622" cy="203132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CME/CE in minutes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Congress highlights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Late-breaking data</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Quizzes</a:t>
            </a:r>
          </a:p>
        </p:txBody>
      </p:sp>
      <p:sp>
        <p:nvSpPr>
          <p:cNvPr id="8" name="TextBox 7">
            <a:extLst>
              <a:ext uri="{FF2B5EF4-FFF2-40B4-BE49-F238E27FC236}">
                <a16:creationId xmlns:a16="http://schemas.microsoft.com/office/drawing/2014/main" id="{531AC232-9957-4A51-B937-C4AB6A46FA92}"/>
              </a:ext>
            </a:extLst>
          </p:cNvPr>
          <p:cNvSpPr txBox="1"/>
          <p:nvPr/>
        </p:nvSpPr>
        <p:spPr>
          <a:xfrm>
            <a:off x="5058796" y="2424875"/>
            <a:ext cx="5225023" cy="150810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Webinars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In-person events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Slides &amp; resources</a:t>
            </a:r>
          </a:p>
        </p:txBody>
      </p:sp>
      <p:pic>
        <p:nvPicPr>
          <p:cNvPr id="10" name="Graphic 9">
            <a:extLst>
              <a:ext uri="{FF2B5EF4-FFF2-40B4-BE49-F238E27FC236}">
                <a16:creationId xmlns:a16="http://schemas.microsoft.com/office/drawing/2014/main" id="{93E4D248-876E-0145-581A-20C841F43DE5}"/>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9036699" y="446062"/>
            <a:ext cx="2494241" cy="1255751"/>
          </a:xfrm>
          <a:prstGeom prst="rect">
            <a:avLst/>
          </a:prstGeom>
        </p:spPr>
      </p:pic>
    </p:spTree>
    <p:extLst>
      <p:ext uri="{BB962C8B-B14F-4D97-AF65-F5344CB8AC3E}">
        <p14:creationId xmlns:p14="http://schemas.microsoft.com/office/powerpoint/2010/main" val="2405816164"/>
      </p:ext>
    </p:extLst>
  </p:cSld>
  <p:clrMapOvr>
    <a:masterClrMapping/>
  </p:clrMapOvr>
</p:sld>
</file>

<file path=ppt/theme/theme1.xml><?xml version="1.0" encoding="utf-8"?>
<a:theme xmlns:a="http://schemas.openxmlformats.org/drawingml/2006/main" name="Thromb22">
  <a:themeElements>
    <a:clrScheme name="Thromb22">
      <a:dk1>
        <a:srgbClr val="000000"/>
      </a:dk1>
      <a:lt1>
        <a:srgbClr val="FFFFFF"/>
      </a:lt1>
      <a:dk2>
        <a:srgbClr val="333333"/>
      </a:dk2>
      <a:lt2>
        <a:srgbClr val="FFFFFF"/>
      </a:lt2>
      <a:accent1>
        <a:srgbClr val="4A85D9"/>
      </a:accent1>
      <a:accent2>
        <a:srgbClr val="25205D"/>
      </a:accent2>
      <a:accent3>
        <a:srgbClr val="D50000"/>
      </a:accent3>
      <a:accent4>
        <a:srgbClr val="AB2929"/>
      </a:accent4>
      <a:accent5>
        <a:srgbClr val="FCB315"/>
      </a:accent5>
      <a:accent6>
        <a:srgbClr val="35A696"/>
      </a:accent6>
      <a:hlink>
        <a:srgbClr val="D60000"/>
      </a:hlink>
      <a:folHlink>
        <a:srgbClr val="25215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nc-2019" id="{D6DD6064-0306-4FD1-AF18-B4FBE2D85156}" vid="{AD8A80D0-AC63-402F-8A18-93598A443391}"/>
    </a:ext>
  </a:extLst>
</a:theme>
</file>

<file path=ppt/theme/theme2.xml><?xml version="1.0" encoding="utf-8"?>
<a:theme xmlns:a="http://schemas.openxmlformats.org/drawingml/2006/main" name="1_Thromb22">
  <a:themeElements>
    <a:clrScheme name="Thromb22">
      <a:dk1>
        <a:srgbClr val="000000"/>
      </a:dk1>
      <a:lt1>
        <a:srgbClr val="FFFFFF"/>
      </a:lt1>
      <a:dk2>
        <a:srgbClr val="333333"/>
      </a:dk2>
      <a:lt2>
        <a:srgbClr val="FFFFFF"/>
      </a:lt2>
      <a:accent1>
        <a:srgbClr val="4A85D9"/>
      </a:accent1>
      <a:accent2>
        <a:srgbClr val="25205D"/>
      </a:accent2>
      <a:accent3>
        <a:srgbClr val="D50000"/>
      </a:accent3>
      <a:accent4>
        <a:srgbClr val="AB2929"/>
      </a:accent4>
      <a:accent5>
        <a:srgbClr val="FCB315"/>
      </a:accent5>
      <a:accent6>
        <a:srgbClr val="35A696"/>
      </a:accent6>
      <a:hlink>
        <a:srgbClr val="D60000"/>
      </a:hlink>
      <a:folHlink>
        <a:srgbClr val="25215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nc-2019" id="{D6DD6064-0306-4FD1-AF18-B4FBE2D85156}" vid="{AD8A80D0-AC63-402F-8A18-93598A443391}"/>
    </a:ext>
  </a:extLst>
</a:theme>
</file>

<file path=ppt/theme/theme3.xml><?xml version="1.0" encoding="utf-8"?>
<a:theme xmlns:a="http://schemas.openxmlformats.org/drawingml/2006/main" name="2_Thromb22">
  <a:themeElements>
    <a:clrScheme name="Thromb22">
      <a:dk1>
        <a:srgbClr val="000000"/>
      </a:dk1>
      <a:lt1>
        <a:srgbClr val="FFFFFF"/>
      </a:lt1>
      <a:dk2>
        <a:srgbClr val="333333"/>
      </a:dk2>
      <a:lt2>
        <a:srgbClr val="FFFFFF"/>
      </a:lt2>
      <a:accent1>
        <a:srgbClr val="4A85D9"/>
      </a:accent1>
      <a:accent2>
        <a:srgbClr val="25205D"/>
      </a:accent2>
      <a:accent3>
        <a:srgbClr val="D50000"/>
      </a:accent3>
      <a:accent4>
        <a:srgbClr val="AB2929"/>
      </a:accent4>
      <a:accent5>
        <a:srgbClr val="FCB315"/>
      </a:accent5>
      <a:accent6>
        <a:srgbClr val="35A696"/>
      </a:accent6>
      <a:hlink>
        <a:srgbClr val="D60000"/>
      </a:hlink>
      <a:folHlink>
        <a:srgbClr val="25215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nc-2019" id="{D6DD6064-0306-4FD1-AF18-B4FBE2D85156}" vid="{AD8A80D0-AC63-402F-8A18-93598A443391}"/>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Thromb22">
  <a:themeElements>
    <a:clrScheme name="Thromb22">
      <a:dk1>
        <a:srgbClr val="000000"/>
      </a:dk1>
      <a:lt1>
        <a:srgbClr val="FFFFFF"/>
      </a:lt1>
      <a:dk2>
        <a:srgbClr val="333333"/>
      </a:dk2>
      <a:lt2>
        <a:srgbClr val="FFFFFF"/>
      </a:lt2>
      <a:accent1>
        <a:srgbClr val="4A85D9"/>
      </a:accent1>
      <a:accent2>
        <a:srgbClr val="25205D"/>
      </a:accent2>
      <a:accent3>
        <a:srgbClr val="D50000"/>
      </a:accent3>
      <a:accent4>
        <a:srgbClr val="AB2929"/>
      </a:accent4>
      <a:accent5>
        <a:srgbClr val="FCB315"/>
      </a:accent5>
      <a:accent6>
        <a:srgbClr val="35A696"/>
      </a:accent6>
      <a:hlink>
        <a:srgbClr val="D60000"/>
      </a:hlink>
      <a:folHlink>
        <a:srgbClr val="25215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nc-2019" id="{D6DD6064-0306-4FD1-AF18-B4FBE2D85156}" vid="{AD8A80D0-AC63-402F-8A18-93598A443391}"/>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524</TotalTime>
  <Words>953</Words>
  <Application>Microsoft Macintosh PowerPoint</Application>
  <PresentationFormat>Widescreen</PresentationFormat>
  <Paragraphs>85</Paragraphs>
  <Slides>7</Slides>
  <Notes>5</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7</vt:i4>
      </vt:variant>
    </vt:vector>
  </HeadingPairs>
  <TitlesOfParts>
    <vt:vector size="17" baseType="lpstr">
      <vt:lpstr>Arial</vt:lpstr>
      <vt:lpstr>Calibri</vt:lpstr>
      <vt:lpstr>Calibri Light</vt:lpstr>
      <vt:lpstr>Century Gothic</vt:lpstr>
      <vt:lpstr>Trebuchet MS</vt:lpstr>
      <vt:lpstr>Thromb22</vt:lpstr>
      <vt:lpstr>1_Thromb22</vt:lpstr>
      <vt:lpstr>2_Thromb22</vt:lpstr>
      <vt:lpstr>Office Theme</vt:lpstr>
      <vt:lpstr>3_Thromb22</vt:lpstr>
      <vt:lpstr>What’s the Best Available Evidence for Reversal of Life-Threatening Bleeds?</vt:lpstr>
      <vt:lpstr>PowerPoint Presentation</vt:lpstr>
      <vt:lpstr>Disclaimer</vt:lpstr>
      <vt:lpstr>Andexanet Alfa in Major Bleeding with Factor Xa Inhibitors</vt:lpstr>
      <vt:lpstr>Mortality at 30-Days with Andexanet Alfa Versus PCC for Life-Threatening DOAC-Related Bleeding</vt:lpstr>
      <vt:lpstr>Comparing In-Hospital Mortality with Andexanet Alfa Versus 4-Factor Prothrombin Complex Concentrate</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MedEd On The Go</dc:creator>
  <cp:keywords/>
  <dc:description/>
  <cp:lastModifiedBy>Moriah Diethorn</cp:lastModifiedBy>
  <cp:revision>68</cp:revision>
  <cp:lastPrinted>2023-07-06T14:01:23Z</cp:lastPrinted>
  <dcterms:created xsi:type="dcterms:W3CDTF">2021-04-26T11:08:43Z</dcterms:created>
  <dcterms:modified xsi:type="dcterms:W3CDTF">2023-08-08T14:08:56Z</dcterms:modified>
  <cp:category/>
</cp:coreProperties>
</file>