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 id="2147483729" r:id="rId2"/>
    <p:sldMasterId id="2147483741" r:id="rId3"/>
  </p:sldMasterIdLst>
  <p:notesMasterIdLst>
    <p:notesMasterId r:id="rId21"/>
  </p:notesMasterIdLst>
  <p:sldIdLst>
    <p:sldId id="9422" r:id="rId4"/>
    <p:sldId id="265" r:id="rId5"/>
    <p:sldId id="256" r:id="rId6"/>
    <p:sldId id="9335" r:id="rId7"/>
    <p:sldId id="9372" r:id="rId8"/>
    <p:sldId id="9349" r:id="rId9"/>
    <p:sldId id="9424" r:id="rId10"/>
    <p:sldId id="9258" r:id="rId11"/>
    <p:sldId id="9425" r:id="rId12"/>
    <p:sldId id="9259" r:id="rId13"/>
    <p:sldId id="9421" r:id="rId14"/>
    <p:sldId id="9414" r:id="rId15"/>
    <p:sldId id="9407" r:id="rId16"/>
    <p:sldId id="9312" r:id="rId17"/>
    <p:sldId id="9303" r:id="rId18"/>
    <p:sldId id="9423"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6EB12EAF-BC4E-6B6B-0102-503011D8EEE7}" name="Emily Jebing" initials="EJ" userId="Emily Jebing" providerId="None"/>
  <p188:author id="{52C4C9BB-C807-8705-0B08-A3DF41A8D64B}" name="Moriah Diethorn" initials="MD" userId="Moriah Diethorn" providerId="Non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510"/>
  </p:normalViewPr>
  <p:slideViewPr>
    <p:cSldViewPr snapToGrid="0">
      <p:cViewPr>
        <p:scale>
          <a:sx n="97" d="100"/>
          <a:sy n="97" d="100"/>
        </p:scale>
        <p:origin x="592"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F600B-065F-4838-98CF-B0FAB5E08844}" type="doc">
      <dgm:prSet loTypeId="urn:microsoft.com/office/officeart/2005/8/layout/target2" loCatId="relationship" qsTypeId="urn:microsoft.com/office/officeart/2005/8/quickstyle/simple1" qsCatId="simple" csTypeId="urn:microsoft.com/office/officeart/2005/8/colors/accent1_4" csCatId="accent1" phldr="1"/>
      <dgm:spPr/>
      <dgm:t>
        <a:bodyPr/>
        <a:lstStyle/>
        <a:p>
          <a:endParaRPr lang="en-CA"/>
        </a:p>
      </dgm:t>
    </dgm:pt>
    <dgm:pt modelId="{3FF4BCBC-514C-4F0D-9735-89DB70D72A8F}">
      <dgm:prSet phldrT="[Text]" custT="1"/>
      <dgm:spPr>
        <a:xfrm>
          <a:off x="121892" y="998210"/>
          <a:ext cx="2405567" cy="1343943"/>
        </a:xfrm>
        <a:prstGeom prst="rect">
          <a:avLst/>
        </a:prstGeom>
        <a:solidFill>
          <a:srgbClr val="4A85D9">
            <a:alpha val="90000"/>
          </a:srgbClr>
        </a:solidFill>
        <a:ln w="12700" cap="flat" cmpd="sng" algn="ctr">
          <a:noFill/>
          <a:prstDash val="solid"/>
          <a:miter lim="800000"/>
        </a:ln>
        <a:effectLst/>
      </dgm:spPr>
      <dgm:t>
        <a:bodyPr anchor="ctr"/>
        <a:lstStyle/>
        <a:p>
          <a:pPr algn="ctr">
            <a:buNone/>
          </a:pPr>
          <a:r>
            <a:rPr lang="en-CA" sz="1600">
              <a:solidFill>
                <a:srgbClr val="FFFFFF"/>
              </a:solidFill>
              <a:latin typeface="Arial" panose="020B0604020202020204"/>
              <a:ea typeface="+mn-ea"/>
              <a:cs typeface="Segoe UI Light" panose="020B0502040204020203" pitchFamily="34" charset="0"/>
            </a:rPr>
            <a:t>2% to 4% per year</a:t>
          </a:r>
        </a:p>
      </dgm:t>
    </dgm:pt>
    <dgm:pt modelId="{AB545B7C-46FB-4037-AFB9-45E2FBFE0798}" type="parTrans" cxnId="{8C06B4A7-1450-4137-8B0B-0B1B432EE127}">
      <dgm:prSet/>
      <dgm:spPr/>
      <dgm:t>
        <a:bodyPr/>
        <a:lstStyle/>
        <a:p>
          <a:endParaRPr lang="en-CA">
            <a:latin typeface="+mn-lt"/>
            <a:cs typeface="Segoe UI Light" panose="020B0502040204020203" pitchFamily="34" charset="0"/>
          </a:endParaRPr>
        </a:p>
      </dgm:t>
    </dgm:pt>
    <dgm:pt modelId="{43578B02-24AE-47F4-BA07-8A1F77F0FCBA}" type="sibTrans" cxnId="{8C06B4A7-1450-4137-8B0B-0B1B432EE127}">
      <dgm:prSet/>
      <dgm:spPr/>
      <dgm:t>
        <a:bodyPr/>
        <a:lstStyle/>
        <a:p>
          <a:endParaRPr lang="en-CA">
            <a:latin typeface="+mn-lt"/>
            <a:cs typeface="Segoe UI Light" panose="020B0502040204020203" pitchFamily="34" charset="0"/>
          </a:endParaRPr>
        </a:p>
      </dgm:t>
    </dgm:pt>
    <dgm:pt modelId="{2806FADF-7ECF-4184-AD2A-A589048CC74D}">
      <dgm:prSet phldrT="[Text]" custT="1"/>
      <dgm:spPr>
        <a:xfrm>
          <a:off x="2589603" y="1001123"/>
          <a:ext cx="2405567" cy="1343943"/>
        </a:xfrm>
        <a:prstGeom prst="rect">
          <a:avLst/>
        </a:prstGeom>
        <a:solidFill>
          <a:srgbClr val="4A85D9">
            <a:alpha val="90000"/>
          </a:srgbClr>
        </a:solidFill>
        <a:ln w="12700" cap="flat" cmpd="sng" algn="ctr">
          <a:noFill/>
          <a:prstDash val="solid"/>
          <a:miter lim="800000"/>
        </a:ln>
        <a:effectLst/>
      </dgm:spPr>
      <dgm:t>
        <a:bodyPr anchor="ctr"/>
        <a:lstStyle/>
        <a:p>
          <a:pPr algn="ctr">
            <a:buNone/>
          </a:pPr>
          <a:r>
            <a:rPr lang="en-CA" sz="1600">
              <a:solidFill>
                <a:srgbClr val="FFFFFF"/>
              </a:solidFill>
              <a:latin typeface="Arial" panose="020B0604020202020204"/>
              <a:ea typeface="+mn-ea"/>
              <a:cs typeface="Segoe UI Light" panose="020B0502040204020203" pitchFamily="34" charset="0"/>
            </a:rPr>
            <a:t>10% to 12% per year</a:t>
          </a:r>
        </a:p>
      </dgm:t>
    </dgm:pt>
    <dgm:pt modelId="{C9A2087E-76F1-4115-97B5-3482EC170181}" type="parTrans" cxnId="{6FEB6B96-0622-4421-B526-085E575B5156}">
      <dgm:prSet/>
      <dgm:spPr/>
      <dgm:t>
        <a:bodyPr/>
        <a:lstStyle/>
        <a:p>
          <a:endParaRPr lang="en-CA">
            <a:latin typeface="+mn-lt"/>
            <a:cs typeface="Segoe UI Light" panose="020B0502040204020203" pitchFamily="34" charset="0"/>
          </a:endParaRPr>
        </a:p>
      </dgm:t>
    </dgm:pt>
    <dgm:pt modelId="{F7EA4BE7-75ED-4C9B-9CA3-2B8A36804403}" type="sibTrans" cxnId="{6FEB6B96-0622-4421-B526-085E575B5156}">
      <dgm:prSet/>
      <dgm:spPr/>
      <dgm:t>
        <a:bodyPr/>
        <a:lstStyle/>
        <a:p>
          <a:endParaRPr lang="en-CA">
            <a:latin typeface="+mn-lt"/>
            <a:cs typeface="Segoe UI Light" panose="020B0502040204020203" pitchFamily="34" charset="0"/>
          </a:endParaRPr>
        </a:p>
      </dgm:t>
    </dgm:pt>
    <dgm:pt modelId="{10230CBE-4987-454F-85C2-E055D41E73F8}">
      <dgm:prSet phldrT="[Text]" custT="1"/>
      <dgm:spPr>
        <a:xfrm>
          <a:off x="121892" y="998210"/>
          <a:ext cx="2405567" cy="1343943"/>
        </a:xfrm>
        <a:prstGeom prst="rect">
          <a:avLst/>
        </a:prstGeom>
        <a:solidFill>
          <a:srgbClr val="4A85D9">
            <a:alpha val="90000"/>
          </a:srgbClr>
        </a:solidFill>
        <a:ln w="12700" cap="flat" cmpd="sng" algn="ctr">
          <a:noFill/>
          <a:prstDash val="solid"/>
          <a:miter lim="800000"/>
        </a:ln>
        <a:effectLst/>
      </dgm:spPr>
      <dgm:t>
        <a:bodyPr anchor="ctr"/>
        <a:lstStyle/>
        <a:p>
          <a:pPr algn="ctr">
            <a:buNone/>
          </a:pPr>
          <a:r>
            <a:rPr lang="en-CA" sz="1800" b="1">
              <a:solidFill>
                <a:srgbClr val="FFFFFF"/>
              </a:solidFill>
              <a:latin typeface="Arial" panose="020B0604020202020204"/>
              <a:ea typeface="+mn-ea"/>
              <a:cs typeface="Segoe UI Light" panose="020B0502040204020203" pitchFamily="34" charset="0"/>
            </a:rPr>
            <a:t>Major bleeding</a:t>
          </a:r>
        </a:p>
      </dgm:t>
    </dgm:pt>
    <dgm:pt modelId="{4171109C-E284-42C1-A9F5-F7EE9ABD9E6C}" type="parTrans" cxnId="{4D5044B8-BA17-485D-AEAE-E26A7347FD24}">
      <dgm:prSet/>
      <dgm:spPr/>
      <dgm:t>
        <a:bodyPr/>
        <a:lstStyle/>
        <a:p>
          <a:endParaRPr lang="en-US">
            <a:latin typeface="+mn-lt"/>
            <a:cs typeface="Segoe UI Light" panose="020B0502040204020203" pitchFamily="34" charset="0"/>
          </a:endParaRPr>
        </a:p>
      </dgm:t>
    </dgm:pt>
    <dgm:pt modelId="{0628D562-694F-45FB-8E8A-2B3225FB2F9E}" type="sibTrans" cxnId="{4D5044B8-BA17-485D-AEAE-E26A7347FD24}">
      <dgm:prSet/>
      <dgm:spPr/>
      <dgm:t>
        <a:bodyPr/>
        <a:lstStyle/>
        <a:p>
          <a:endParaRPr lang="en-US">
            <a:latin typeface="+mn-lt"/>
            <a:cs typeface="Segoe UI Light" panose="020B0502040204020203" pitchFamily="34" charset="0"/>
          </a:endParaRPr>
        </a:p>
      </dgm:t>
    </dgm:pt>
    <dgm:pt modelId="{AF5B518A-41BC-42C3-83DE-2CA40477B1F2}">
      <dgm:prSet phldrT="[Text]" custT="1"/>
      <dgm:spPr>
        <a:xfrm>
          <a:off x="2589603" y="1001123"/>
          <a:ext cx="2405567" cy="1343943"/>
        </a:xfrm>
        <a:prstGeom prst="rect">
          <a:avLst/>
        </a:prstGeom>
        <a:solidFill>
          <a:srgbClr val="4A85D9">
            <a:alpha val="90000"/>
          </a:srgbClr>
        </a:solidFill>
        <a:ln w="12700" cap="flat" cmpd="sng" algn="ctr">
          <a:noFill/>
          <a:prstDash val="solid"/>
          <a:miter lim="800000"/>
        </a:ln>
        <a:effectLst/>
      </dgm:spPr>
      <dgm:t>
        <a:bodyPr anchor="ctr"/>
        <a:lstStyle/>
        <a:p>
          <a:pPr algn="ctr">
            <a:buNone/>
          </a:pPr>
          <a:r>
            <a:rPr lang="en-CA" sz="1800" b="1">
              <a:solidFill>
                <a:srgbClr val="FFFFFF"/>
              </a:solidFill>
              <a:latin typeface="Arial" panose="020B0604020202020204"/>
              <a:ea typeface="+mn-ea"/>
              <a:cs typeface="Segoe UI Light" panose="020B0502040204020203" pitchFamily="34" charset="0"/>
            </a:rPr>
            <a:t>Clinically relevant non-major bleeding</a:t>
          </a:r>
        </a:p>
      </dgm:t>
    </dgm:pt>
    <dgm:pt modelId="{0CBCF0F3-127C-4988-9461-009EC02C68B9}" type="parTrans" cxnId="{DF9BF986-991D-4676-97BB-9305EA23157A}">
      <dgm:prSet/>
      <dgm:spPr/>
      <dgm:t>
        <a:bodyPr/>
        <a:lstStyle/>
        <a:p>
          <a:endParaRPr lang="en-US">
            <a:latin typeface="+mn-lt"/>
            <a:cs typeface="Segoe UI Light" panose="020B0502040204020203" pitchFamily="34" charset="0"/>
          </a:endParaRPr>
        </a:p>
      </dgm:t>
    </dgm:pt>
    <dgm:pt modelId="{20B3F5C1-B872-48B4-A2AE-D9B13FF14BDF}" type="sibTrans" cxnId="{DF9BF986-991D-4676-97BB-9305EA23157A}">
      <dgm:prSet/>
      <dgm:spPr/>
      <dgm:t>
        <a:bodyPr/>
        <a:lstStyle/>
        <a:p>
          <a:endParaRPr lang="en-US">
            <a:latin typeface="+mn-lt"/>
            <a:cs typeface="Segoe UI Light" panose="020B0502040204020203" pitchFamily="34" charset="0"/>
          </a:endParaRPr>
        </a:p>
      </dgm:t>
    </dgm:pt>
    <dgm:pt modelId="{10DC7721-7D4D-4E7A-9F6F-4A450B62CF90}">
      <dgm:prSet phldrT="[Text]" custT="1"/>
      <dgm:spPr>
        <a:xfrm>
          <a:off x="0" y="601766"/>
          <a:ext cx="5117061" cy="2755234"/>
        </a:xfrm>
        <a:prstGeom prst="rect">
          <a:avLst/>
        </a:prstGeom>
        <a:noFill/>
        <a:ln w="12700" cap="flat" cmpd="sng" algn="ctr">
          <a:noFill/>
          <a:prstDash val="solid"/>
          <a:miter lim="800000"/>
        </a:ln>
        <a:effectLst/>
      </dgm:spPr>
      <dgm:t>
        <a:bodyPr anchor="t"/>
        <a:lstStyle/>
        <a:p>
          <a:pPr algn="ctr">
            <a:buNone/>
          </a:pPr>
          <a:endParaRPr lang="en-CA" sz="3200" b="1">
            <a:solidFill>
              <a:srgbClr val="FFFFFF"/>
            </a:solidFill>
            <a:latin typeface="Arial" panose="020B0604020202020204"/>
            <a:ea typeface="+mn-ea"/>
            <a:cs typeface="Segoe UI Light" panose="020B0502040204020203" pitchFamily="34" charset="0"/>
          </a:endParaRPr>
        </a:p>
      </dgm:t>
    </dgm:pt>
    <dgm:pt modelId="{99DD41EB-0D7B-4173-B438-457335CB2787}" type="sibTrans" cxnId="{2F0C39B7-8F12-4C03-9085-4CC829C840E1}">
      <dgm:prSet/>
      <dgm:spPr/>
      <dgm:t>
        <a:bodyPr/>
        <a:lstStyle/>
        <a:p>
          <a:endParaRPr lang="en-US">
            <a:latin typeface="+mn-lt"/>
            <a:cs typeface="Segoe UI Light" panose="020B0502040204020203" pitchFamily="34" charset="0"/>
          </a:endParaRPr>
        </a:p>
      </dgm:t>
    </dgm:pt>
    <dgm:pt modelId="{E88C2C94-4074-424D-9277-A149203B7663}" type="parTrans" cxnId="{2F0C39B7-8F12-4C03-9085-4CC829C840E1}">
      <dgm:prSet/>
      <dgm:spPr/>
      <dgm:t>
        <a:bodyPr/>
        <a:lstStyle/>
        <a:p>
          <a:endParaRPr lang="en-US">
            <a:latin typeface="+mn-lt"/>
            <a:cs typeface="Segoe UI Light" panose="020B0502040204020203" pitchFamily="34" charset="0"/>
          </a:endParaRPr>
        </a:p>
      </dgm:t>
    </dgm:pt>
    <dgm:pt modelId="{50AB0194-EA32-4F44-96E3-597363854394}" type="pres">
      <dgm:prSet presAssocID="{4C0F600B-065F-4838-98CF-B0FAB5E08844}" presName="Name0" presStyleCnt="0">
        <dgm:presLayoutVars>
          <dgm:chMax val="3"/>
          <dgm:chPref val="1"/>
          <dgm:dir/>
          <dgm:animLvl val="lvl"/>
          <dgm:resizeHandles/>
        </dgm:presLayoutVars>
      </dgm:prSet>
      <dgm:spPr/>
    </dgm:pt>
    <dgm:pt modelId="{A2EC26C4-EF88-4893-BB7A-012B322276DC}" type="pres">
      <dgm:prSet presAssocID="{4C0F600B-065F-4838-98CF-B0FAB5E08844}" presName="outerBox" presStyleCnt="0"/>
      <dgm:spPr/>
    </dgm:pt>
    <dgm:pt modelId="{C713CC9B-6225-47EF-A9D9-14E50672AFAE}" type="pres">
      <dgm:prSet presAssocID="{4C0F600B-065F-4838-98CF-B0FAB5E08844}" presName="outerBoxParent" presStyleLbl="node1" presStyleIdx="0" presStyleCnt="1" custScaleY="76199" custLinFactNeighborX="21324" custLinFactNeighborY="4742"/>
      <dgm:spPr>
        <a:prstGeom prst="rect">
          <a:avLst/>
        </a:prstGeom>
      </dgm:spPr>
    </dgm:pt>
    <dgm:pt modelId="{F600C721-1AE7-4BC2-BDBD-FFE57EEC8047}" type="pres">
      <dgm:prSet presAssocID="{4C0F600B-065F-4838-98CF-B0FAB5E08844}" presName="outerBoxChildren" presStyleCnt="0"/>
      <dgm:spPr/>
    </dgm:pt>
    <dgm:pt modelId="{50EACD52-8C9B-4F44-B742-778E153257D4}" type="pres">
      <dgm:prSet presAssocID="{10230CBE-4987-454F-85C2-E055D41E73F8}" presName="oChild" presStyleLbl="fgAcc1" presStyleIdx="0" presStyleCnt="2" custScaleX="86917" custScaleY="82596" custLinFactNeighborX="-13808" custLinFactNeighborY="-47354">
        <dgm:presLayoutVars>
          <dgm:bulletEnabled val="1"/>
        </dgm:presLayoutVars>
      </dgm:prSet>
      <dgm:spPr>
        <a:prstGeom prst="rect">
          <a:avLst/>
        </a:prstGeom>
      </dgm:spPr>
    </dgm:pt>
    <dgm:pt modelId="{4243A78B-D24F-4B77-BB22-3BFF64729A6A}" type="pres">
      <dgm:prSet presAssocID="{0628D562-694F-45FB-8E8A-2B3225FB2F9E}" presName="outerSibTrans" presStyleCnt="0"/>
      <dgm:spPr/>
    </dgm:pt>
    <dgm:pt modelId="{5151B521-3AF9-4F83-B2C6-DAF4C2ECB05B}" type="pres">
      <dgm:prSet presAssocID="{AF5B518A-41BC-42C3-83DE-2CA40477B1F2}" presName="oChild" presStyleLbl="fgAcc1" presStyleIdx="1" presStyleCnt="2" custScaleX="86917" custScaleY="82596" custLinFactNeighborX="28396" custLinFactNeighborY="-47175">
        <dgm:presLayoutVars>
          <dgm:bulletEnabled val="1"/>
        </dgm:presLayoutVars>
      </dgm:prSet>
      <dgm:spPr>
        <a:prstGeom prst="rect">
          <a:avLst/>
        </a:prstGeom>
      </dgm:spPr>
    </dgm:pt>
  </dgm:ptLst>
  <dgm:cxnLst>
    <dgm:cxn modelId="{E8C8481F-662E-4F8C-AB7F-475A49FCB952}" type="presOf" srcId="{3FF4BCBC-514C-4F0D-9735-89DB70D72A8F}" destId="{50EACD52-8C9B-4F44-B742-778E153257D4}" srcOrd="0" destOrd="1" presId="urn:microsoft.com/office/officeart/2005/8/layout/target2"/>
    <dgm:cxn modelId="{26E95923-F631-4916-B051-5CE400551F7D}" type="presOf" srcId="{10230CBE-4987-454F-85C2-E055D41E73F8}" destId="{50EACD52-8C9B-4F44-B742-778E153257D4}" srcOrd="0" destOrd="0" presId="urn:microsoft.com/office/officeart/2005/8/layout/target2"/>
    <dgm:cxn modelId="{57B19027-49A7-47DC-B9BB-AD4061210C41}" type="presOf" srcId="{10DC7721-7D4D-4E7A-9F6F-4A450B62CF90}" destId="{C713CC9B-6225-47EF-A9D9-14E50672AFAE}" srcOrd="0" destOrd="0" presId="urn:microsoft.com/office/officeart/2005/8/layout/target2"/>
    <dgm:cxn modelId="{DF9BF986-991D-4676-97BB-9305EA23157A}" srcId="{10DC7721-7D4D-4E7A-9F6F-4A450B62CF90}" destId="{AF5B518A-41BC-42C3-83DE-2CA40477B1F2}" srcOrd="1" destOrd="0" parTransId="{0CBCF0F3-127C-4988-9461-009EC02C68B9}" sibTransId="{20B3F5C1-B872-48B4-A2AE-D9B13FF14BDF}"/>
    <dgm:cxn modelId="{46635F8B-77D0-43B5-9D72-4E37F83E135C}" type="presOf" srcId="{4C0F600B-065F-4838-98CF-B0FAB5E08844}" destId="{50AB0194-EA32-4F44-96E3-597363854394}" srcOrd="0" destOrd="0" presId="urn:microsoft.com/office/officeart/2005/8/layout/target2"/>
    <dgm:cxn modelId="{BB7F1C8D-6F97-4300-91A7-9A5751E7301A}" type="presOf" srcId="{2806FADF-7ECF-4184-AD2A-A589048CC74D}" destId="{5151B521-3AF9-4F83-B2C6-DAF4C2ECB05B}" srcOrd="0" destOrd="1" presId="urn:microsoft.com/office/officeart/2005/8/layout/target2"/>
    <dgm:cxn modelId="{6FEB6B96-0622-4421-B526-085E575B5156}" srcId="{AF5B518A-41BC-42C3-83DE-2CA40477B1F2}" destId="{2806FADF-7ECF-4184-AD2A-A589048CC74D}" srcOrd="0" destOrd="0" parTransId="{C9A2087E-76F1-4115-97B5-3482EC170181}" sibTransId="{F7EA4BE7-75ED-4C9B-9CA3-2B8A36804403}"/>
    <dgm:cxn modelId="{8C06B4A7-1450-4137-8B0B-0B1B432EE127}" srcId="{10230CBE-4987-454F-85C2-E055D41E73F8}" destId="{3FF4BCBC-514C-4F0D-9735-89DB70D72A8F}" srcOrd="0" destOrd="0" parTransId="{AB545B7C-46FB-4037-AFB9-45E2FBFE0798}" sibTransId="{43578B02-24AE-47F4-BA07-8A1F77F0FCBA}"/>
    <dgm:cxn modelId="{2F0C39B7-8F12-4C03-9085-4CC829C840E1}" srcId="{4C0F600B-065F-4838-98CF-B0FAB5E08844}" destId="{10DC7721-7D4D-4E7A-9F6F-4A450B62CF90}" srcOrd="0" destOrd="0" parTransId="{E88C2C94-4074-424D-9277-A149203B7663}" sibTransId="{99DD41EB-0D7B-4173-B438-457335CB2787}"/>
    <dgm:cxn modelId="{1ADEB0B7-494E-4037-9AC9-6204FCF2E2DA}" type="presOf" srcId="{AF5B518A-41BC-42C3-83DE-2CA40477B1F2}" destId="{5151B521-3AF9-4F83-B2C6-DAF4C2ECB05B}" srcOrd="0" destOrd="0" presId="urn:microsoft.com/office/officeart/2005/8/layout/target2"/>
    <dgm:cxn modelId="{4D5044B8-BA17-485D-AEAE-E26A7347FD24}" srcId="{10DC7721-7D4D-4E7A-9F6F-4A450B62CF90}" destId="{10230CBE-4987-454F-85C2-E055D41E73F8}" srcOrd="0" destOrd="0" parTransId="{4171109C-E284-42C1-A9F5-F7EE9ABD9E6C}" sibTransId="{0628D562-694F-45FB-8E8A-2B3225FB2F9E}"/>
    <dgm:cxn modelId="{C583FDB5-1CCC-4852-BC58-E5728B812947}" type="presParOf" srcId="{50AB0194-EA32-4F44-96E3-597363854394}" destId="{A2EC26C4-EF88-4893-BB7A-012B322276DC}" srcOrd="0" destOrd="0" presId="urn:microsoft.com/office/officeart/2005/8/layout/target2"/>
    <dgm:cxn modelId="{5D687F89-A5E1-4715-8C6A-A733B2EE4BD3}" type="presParOf" srcId="{A2EC26C4-EF88-4893-BB7A-012B322276DC}" destId="{C713CC9B-6225-47EF-A9D9-14E50672AFAE}" srcOrd="0" destOrd="0" presId="urn:microsoft.com/office/officeart/2005/8/layout/target2"/>
    <dgm:cxn modelId="{174FE24C-C21C-4E66-AE26-216D7CB09CAD}" type="presParOf" srcId="{A2EC26C4-EF88-4893-BB7A-012B322276DC}" destId="{F600C721-1AE7-4BC2-BDBD-FFE57EEC8047}" srcOrd="1" destOrd="0" presId="urn:microsoft.com/office/officeart/2005/8/layout/target2"/>
    <dgm:cxn modelId="{183CB02C-B32E-4DDA-8899-E355C27AAB3F}" type="presParOf" srcId="{F600C721-1AE7-4BC2-BDBD-FFE57EEC8047}" destId="{50EACD52-8C9B-4F44-B742-778E153257D4}" srcOrd="0" destOrd="0" presId="urn:microsoft.com/office/officeart/2005/8/layout/target2"/>
    <dgm:cxn modelId="{9C286D1F-D8F6-4D8F-B9F0-CCBFD992F864}" type="presParOf" srcId="{F600C721-1AE7-4BC2-BDBD-FFE57EEC8047}" destId="{4243A78B-D24F-4B77-BB22-3BFF64729A6A}" srcOrd="1" destOrd="0" presId="urn:microsoft.com/office/officeart/2005/8/layout/target2"/>
    <dgm:cxn modelId="{9DC9FAFB-F791-4A0F-B2D5-64B1510F464C}" type="presParOf" srcId="{F600C721-1AE7-4BC2-BDBD-FFE57EEC8047}" destId="{5151B521-3AF9-4F83-B2C6-DAF4C2ECB05B}"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372E1-81EF-4831-9254-21A2D6DCC6D8}" type="doc">
      <dgm:prSet loTypeId="urn:microsoft.com/office/officeart/2005/8/layout/cycle4" loCatId="cycle" qsTypeId="urn:microsoft.com/office/officeart/2005/8/quickstyle/simple2" qsCatId="simple" csTypeId="urn:microsoft.com/office/officeart/2005/8/colors/accent1_2" csCatId="accent1" phldr="1"/>
      <dgm:spPr/>
      <dgm:t>
        <a:bodyPr/>
        <a:lstStyle/>
        <a:p>
          <a:endParaRPr lang="en-US"/>
        </a:p>
      </dgm:t>
    </dgm:pt>
    <dgm:pt modelId="{84D4B77B-868F-4201-9004-6ACB6FA93DA3}">
      <dgm:prSet phldrT="[Text]" custT="1"/>
      <dgm:spPr>
        <a:xfrm>
          <a:off x="3005193" y="394968"/>
          <a:ext cx="2094439" cy="2094439"/>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ln>
        <a:effectLst/>
      </dgm:spPr>
      <dgm:t>
        <a:bodyPr/>
        <a:lstStyle/>
        <a:p>
          <a:pPr>
            <a:buNone/>
          </a:pPr>
          <a:r>
            <a:rPr lang="en-CA" sz="2000" b="1">
              <a:solidFill>
                <a:sysClr val="window" lastClr="FFFFFF"/>
              </a:solidFill>
              <a:latin typeface="+mj-lt"/>
              <a:ea typeface="+mn-ea"/>
              <a:cs typeface="Segoe UI Light" panose="020B0502040204020203" pitchFamily="34" charset="0"/>
            </a:rPr>
            <a:t>REDUCE</a:t>
          </a:r>
          <a:endParaRPr lang="en-US" sz="2000" b="1">
            <a:solidFill>
              <a:sysClr val="window" lastClr="FFFFFF"/>
            </a:solidFill>
            <a:latin typeface="+mj-lt"/>
            <a:ea typeface="+mn-ea"/>
            <a:cs typeface="Segoe UI Light" panose="020B0502040204020203" pitchFamily="34" charset="0"/>
          </a:endParaRPr>
        </a:p>
      </dgm:t>
    </dgm:pt>
    <dgm:pt modelId="{FB393834-DE72-4CBB-8ABD-D27572538550}" type="parTrans" cxnId="{CE79CE03-9545-4498-B50A-56BB1BBF304A}">
      <dgm:prSet/>
      <dgm:spPr/>
      <dgm:t>
        <a:bodyPr/>
        <a:lstStyle/>
        <a:p>
          <a:endParaRPr lang="en-US" sz="1600" b="1">
            <a:latin typeface="+mj-lt"/>
            <a:cs typeface="Segoe UI Light" panose="020B0502040204020203" pitchFamily="34" charset="0"/>
          </a:endParaRPr>
        </a:p>
      </dgm:t>
    </dgm:pt>
    <dgm:pt modelId="{75F010B1-07E4-403A-A364-B71A9A8335AC}" type="sibTrans" cxnId="{CE79CE03-9545-4498-B50A-56BB1BBF304A}">
      <dgm:prSet/>
      <dgm:spPr/>
      <dgm:t>
        <a:bodyPr/>
        <a:lstStyle/>
        <a:p>
          <a:endParaRPr lang="en-US" sz="1600" b="1">
            <a:latin typeface="+mj-lt"/>
            <a:cs typeface="Segoe UI Light" panose="020B0502040204020203" pitchFamily="34" charset="0"/>
          </a:endParaRPr>
        </a:p>
      </dgm:t>
    </dgm:pt>
    <dgm:pt modelId="{3C38F9F1-58E1-4EE5-9BFB-C748E0BF7969}">
      <dgm:prSet custT="1"/>
      <dgm:spPr>
        <a:xfrm>
          <a:off x="1722777" y="0"/>
          <a:ext cx="2951795" cy="1547853"/>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ln>
        <a:effectLst/>
      </dgm:spPr>
      <dgm:t>
        <a:bodyPr/>
        <a:lstStyle/>
        <a:p>
          <a:pPr marL="0" indent="0">
            <a:buNone/>
          </a:pPr>
          <a:r>
            <a:rPr lang="en-CA" sz="1800" b="1">
              <a:solidFill>
                <a:sysClr val="windowText" lastClr="000000">
                  <a:hueOff val="0"/>
                  <a:satOff val="0"/>
                  <a:lumOff val="0"/>
                  <a:alphaOff val="0"/>
                </a:sysClr>
              </a:solidFill>
              <a:latin typeface="+mj-lt"/>
              <a:ea typeface="+mn-ea"/>
              <a:cs typeface="Segoe UI Light" panose="020B0502040204020203" pitchFamily="34" charset="0"/>
            </a:rPr>
            <a:t>Prevention is the first step</a:t>
          </a:r>
        </a:p>
      </dgm:t>
    </dgm:pt>
    <dgm:pt modelId="{1506FAED-AF53-4332-BFE0-45F334BD684F}" type="parTrans" cxnId="{59D78D8C-950E-4333-8279-C35B9C143766}">
      <dgm:prSet/>
      <dgm:spPr/>
      <dgm:t>
        <a:bodyPr/>
        <a:lstStyle/>
        <a:p>
          <a:endParaRPr lang="en-CA" sz="1600" b="1">
            <a:latin typeface="+mj-lt"/>
            <a:cs typeface="Segoe UI Light" panose="020B0502040204020203" pitchFamily="34" charset="0"/>
          </a:endParaRPr>
        </a:p>
      </dgm:t>
    </dgm:pt>
    <dgm:pt modelId="{B7CDB697-CECE-44E2-88DB-094D58ED67B0}" type="sibTrans" cxnId="{59D78D8C-950E-4333-8279-C35B9C143766}">
      <dgm:prSet/>
      <dgm:spPr/>
      <dgm:t>
        <a:bodyPr/>
        <a:lstStyle/>
        <a:p>
          <a:endParaRPr lang="en-CA" sz="1600" b="1">
            <a:latin typeface="+mj-lt"/>
            <a:cs typeface="Segoe UI Light" panose="020B0502040204020203" pitchFamily="34" charset="0"/>
          </a:endParaRPr>
        </a:p>
      </dgm:t>
    </dgm:pt>
    <dgm:pt modelId="{9347DB24-4C68-41C3-9929-DFE753C54A28}">
      <dgm:prSet custT="1"/>
      <dgm:spPr>
        <a:xfrm rot="5400000">
          <a:off x="5196373" y="394968"/>
          <a:ext cx="2094439" cy="2094439"/>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ln>
        <a:effectLst/>
      </dgm:spPr>
      <dgm:t>
        <a:bodyPr/>
        <a:lstStyle/>
        <a:p>
          <a:pPr>
            <a:buNone/>
          </a:pPr>
          <a:r>
            <a:rPr lang="en-CA" sz="2000" b="1">
              <a:solidFill>
                <a:sysClr val="window" lastClr="FFFFFF"/>
              </a:solidFill>
              <a:latin typeface="+mj-lt"/>
              <a:ea typeface="+mn-ea"/>
              <a:cs typeface="Segoe UI Light" panose="020B0502040204020203" pitchFamily="34" charset="0"/>
            </a:rPr>
            <a:t>REFER</a:t>
          </a:r>
        </a:p>
      </dgm:t>
    </dgm:pt>
    <dgm:pt modelId="{CA503891-7AA9-4263-80E4-4B2A357D68F6}" type="parTrans" cxnId="{2DDD9910-06C8-4325-B0BB-4B588CEF4000}">
      <dgm:prSet/>
      <dgm:spPr/>
      <dgm:t>
        <a:bodyPr/>
        <a:lstStyle/>
        <a:p>
          <a:endParaRPr lang="en-CA" sz="1600" b="1">
            <a:latin typeface="+mj-lt"/>
            <a:cs typeface="Segoe UI Light" panose="020B0502040204020203" pitchFamily="34" charset="0"/>
          </a:endParaRPr>
        </a:p>
      </dgm:t>
    </dgm:pt>
    <dgm:pt modelId="{F6A26136-FF13-4651-A4F5-350D481A17FD}" type="sibTrans" cxnId="{2DDD9910-06C8-4325-B0BB-4B588CEF4000}">
      <dgm:prSet/>
      <dgm:spPr/>
      <dgm:t>
        <a:bodyPr/>
        <a:lstStyle/>
        <a:p>
          <a:endParaRPr lang="en-CA" sz="1600" b="1">
            <a:latin typeface="+mj-lt"/>
            <a:cs typeface="Segoe UI Light" panose="020B0502040204020203" pitchFamily="34" charset="0"/>
          </a:endParaRPr>
        </a:p>
      </dgm:t>
    </dgm:pt>
    <dgm:pt modelId="{0DE1F0CF-822F-4BC5-BD08-59366965FF2F}">
      <dgm:prSet custT="1"/>
      <dgm:spPr>
        <a:xfrm>
          <a:off x="5621433" y="0"/>
          <a:ext cx="2951795" cy="1547853"/>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ln>
        <a:effectLst/>
      </dgm:spPr>
      <dgm:t>
        <a:bodyPr/>
        <a:lstStyle/>
        <a:p>
          <a:pPr marL="0" indent="0" algn="r">
            <a:buNone/>
          </a:pPr>
          <a:r>
            <a:rPr lang="en-CA" sz="1800" b="1">
              <a:solidFill>
                <a:sysClr val="windowText" lastClr="000000">
                  <a:hueOff val="0"/>
                  <a:satOff val="0"/>
                  <a:lumOff val="0"/>
                  <a:alphaOff val="0"/>
                </a:sysClr>
              </a:solidFill>
              <a:latin typeface="+mj-lt"/>
              <a:ea typeface="+mn-ea"/>
              <a:cs typeface="Segoe UI Light" panose="020B0502040204020203" pitchFamily="34" charset="0"/>
            </a:rPr>
            <a:t>Early supportive measures and interventions</a:t>
          </a:r>
        </a:p>
      </dgm:t>
    </dgm:pt>
    <dgm:pt modelId="{3566FB3C-B618-4A72-A5F4-51884EC1B496}" type="parTrans" cxnId="{868C0622-9088-491E-B31D-C30AB3536ACE}">
      <dgm:prSet/>
      <dgm:spPr/>
      <dgm:t>
        <a:bodyPr/>
        <a:lstStyle/>
        <a:p>
          <a:endParaRPr lang="en-CA" sz="1600" b="1">
            <a:latin typeface="+mj-lt"/>
            <a:cs typeface="Segoe UI Light" panose="020B0502040204020203" pitchFamily="34" charset="0"/>
          </a:endParaRPr>
        </a:p>
      </dgm:t>
    </dgm:pt>
    <dgm:pt modelId="{CB379B3F-FDD0-43A5-8AB2-DCCDF3627772}" type="sibTrans" cxnId="{868C0622-9088-491E-B31D-C30AB3536ACE}">
      <dgm:prSet/>
      <dgm:spPr/>
      <dgm:t>
        <a:bodyPr/>
        <a:lstStyle/>
        <a:p>
          <a:endParaRPr lang="en-CA" sz="1600" b="1">
            <a:latin typeface="+mj-lt"/>
            <a:cs typeface="Segoe UI Light" panose="020B0502040204020203" pitchFamily="34" charset="0"/>
          </a:endParaRPr>
        </a:p>
      </dgm:t>
    </dgm:pt>
    <dgm:pt modelId="{4A57B267-5CCD-4FBC-919C-79B5F360F83E}">
      <dgm:prSet custT="1"/>
      <dgm:spPr>
        <a:xfrm rot="10800000">
          <a:off x="5196373" y="2586148"/>
          <a:ext cx="2094439" cy="2094439"/>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ln>
        <a:effectLst/>
      </dgm:spPr>
      <dgm:t>
        <a:bodyPr/>
        <a:lstStyle/>
        <a:p>
          <a:pPr>
            <a:buNone/>
          </a:pPr>
          <a:r>
            <a:rPr lang="en-CA" sz="2000" b="1">
              <a:solidFill>
                <a:sysClr val="window" lastClr="FFFFFF"/>
              </a:solidFill>
              <a:latin typeface="+mj-lt"/>
              <a:ea typeface="+mn-ea"/>
              <a:cs typeface="Segoe UI Light" panose="020B0502040204020203" pitchFamily="34" charset="0"/>
            </a:rPr>
            <a:t>REVERSE</a:t>
          </a:r>
        </a:p>
      </dgm:t>
    </dgm:pt>
    <dgm:pt modelId="{B63EC349-034F-42F4-8D69-141CD8C88523}" type="parTrans" cxnId="{1E5F71C2-5368-4641-8DF5-0B42E84B8D0A}">
      <dgm:prSet/>
      <dgm:spPr/>
      <dgm:t>
        <a:bodyPr/>
        <a:lstStyle/>
        <a:p>
          <a:endParaRPr lang="en-CA" sz="1600" b="1">
            <a:latin typeface="+mj-lt"/>
            <a:cs typeface="Segoe UI Light" panose="020B0502040204020203" pitchFamily="34" charset="0"/>
          </a:endParaRPr>
        </a:p>
      </dgm:t>
    </dgm:pt>
    <dgm:pt modelId="{FCE1F627-89EF-4C96-9B78-9B88E1C2AFDD}" type="sibTrans" cxnId="{1E5F71C2-5368-4641-8DF5-0B42E84B8D0A}">
      <dgm:prSet/>
      <dgm:spPr/>
      <dgm:t>
        <a:bodyPr/>
        <a:lstStyle/>
        <a:p>
          <a:endParaRPr lang="en-CA" sz="1600" b="1">
            <a:latin typeface="+mj-lt"/>
            <a:cs typeface="Segoe UI Light" panose="020B0502040204020203" pitchFamily="34" charset="0"/>
          </a:endParaRPr>
        </a:p>
      </dgm:t>
    </dgm:pt>
    <dgm:pt modelId="{68ABE026-F5CE-401D-9530-18D1FFEA0A2D}">
      <dgm:prSet custT="1"/>
      <dgm:spPr>
        <a:xfrm>
          <a:off x="5621433" y="3289188"/>
          <a:ext cx="2951795" cy="1547853"/>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ln>
        <a:effectLst/>
      </dgm:spPr>
      <dgm:t>
        <a:bodyPr anchor="b"/>
        <a:lstStyle/>
        <a:p>
          <a:pPr algn="r">
            <a:buNone/>
          </a:pPr>
          <a:r>
            <a:rPr lang="en-CA" sz="1800" b="1">
              <a:solidFill>
                <a:sysClr val="windowText" lastClr="000000">
                  <a:hueOff val="0"/>
                  <a:satOff val="0"/>
                  <a:lumOff val="0"/>
                  <a:alphaOff val="0"/>
                </a:sysClr>
              </a:solidFill>
              <a:latin typeface="+mj-lt"/>
              <a:ea typeface="+mn-ea"/>
              <a:cs typeface="Segoe UI Light" panose="020B0502040204020203" pitchFamily="34" charset="0"/>
            </a:rPr>
            <a:t>Or hemostatic therapy for severe bleeds</a:t>
          </a:r>
        </a:p>
      </dgm:t>
    </dgm:pt>
    <dgm:pt modelId="{EA96CC2D-A73E-40F2-924D-96FFB8442FAB}" type="parTrans" cxnId="{C7BF0B0F-52A1-4B98-B849-3F358D6DC7D5}">
      <dgm:prSet/>
      <dgm:spPr/>
      <dgm:t>
        <a:bodyPr/>
        <a:lstStyle/>
        <a:p>
          <a:endParaRPr lang="en-CA" sz="1600" b="1">
            <a:latin typeface="+mj-lt"/>
            <a:cs typeface="Segoe UI Light" panose="020B0502040204020203" pitchFamily="34" charset="0"/>
          </a:endParaRPr>
        </a:p>
      </dgm:t>
    </dgm:pt>
    <dgm:pt modelId="{2D7CED0F-92F0-4650-8990-D3CD3CCDBDF7}" type="sibTrans" cxnId="{C7BF0B0F-52A1-4B98-B849-3F358D6DC7D5}">
      <dgm:prSet/>
      <dgm:spPr/>
      <dgm:t>
        <a:bodyPr/>
        <a:lstStyle/>
        <a:p>
          <a:endParaRPr lang="en-CA" sz="1600" b="1">
            <a:latin typeface="+mj-lt"/>
            <a:cs typeface="Segoe UI Light" panose="020B0502040204020203" pitchFamily="34" charset="0"/>
          </a:endParaRPr>
        </a:p>
      </dgm:t>
    </dgm:pt>
    <dgm:pt modelId="{FE8449C6-52DD-4FEC-8DAB-AF99DBF9E875}">
      <dgm:prSet custT="1"/>
      <dgm:spPr>
        <a:xfrm rot="16200000">
          <a:off x="3005193" y="2586148"/>
          <a:ext cx="2094439" cy="2094439"/>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ln>
        <a:effectLst/>
      </dgm:spPr>
      <dgm:t>
        <a:bodyPr/>
        <a:lstStyle/>
        <a:p>
          <a:pPr>
            <a:buNone/>
          </a:pPr>
          <a:r>
            <a:rPr lang="en-CA" sz="2000" b="1">
              <a:solidFill>
                <a:sysClr val="window" lastClr="FFFFFF"/>
              </a:solidFill>
              <a:latin typeface="+mj-lt"/>
              <a:ea typeface="+mn-ea"/>
              <a:cs typeface="Segoe UI Light" panose="020B0502040204020203" pitchFamily="34" charset="0"/>
            </a:rPr>
            <a:t>RESUME</a:t>
          </a:r>
        </a:p>
      </dgm:t>
    </dgm:pt>
    <dgm:pt modelId="{E00A24DE-1FBF-4983-AFDA-9C640E1D28C6}" type="parTrans" cxnId="{FC96BF3A-5FF7-47CA-8DDC-7F107353ED06}">
      <dgm:prSet/>
      <dgm:spPr/>
      <dgm:t>
        <a:bodyPr/>
        <a:lstStyle/>
        <a:p>
          <a:endParaRPr lang="en-CA" sz="1600" b="1">
            <a:latin typeface="+mj-lt"/>
            <a:cs typeface="Segoe UI Light" panose="020B0502040204020203" pitchFamily="34" charset="0"/>
          </a:endParaRPr>
        </a:p>
      </dgm:t>
    </dgm:pt>
    <dgm:pt modelId="{2A88B758-4A25-4EE4-AB84-3D76B5F33AD6}" type="sibTrans" cxnId="{FC96BF3A-5FF7-47CA-8DDC-7F107353ED06}">
      <dgm:prSet/>
      <dgm:spPr/>
      <dgm:t>
        <a:bodyPr/>
        <a:lstStyle/>
        <a:p>
          <a:endParaRPr lang="en-CA" sz="1600" b="1">
            <a:latin typeface="+mj-lt"/>
            <a:cs typeface="Segoe UI Light" panose="020B0502040204020203" pitchFamily="34" charset="0"/>
          </a:endParaRPr>
        </a:p>
      </dgm:t>
    </dgm:pt>
    <dgm:pt modelId="{9B57D878-67E5-432C-912A-237C6E735146}">
      <dgm:prSet custT="1"/>
      <dgm:spPr>
        <a:xfrm>
          <a:off x="1722777" y="3289188"/>
          <a:ext cx="2951795" cy="1547853"/>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ln>
        <a:effectLst/>
      </dgm:spPr>
      <dgm:t>
        <a:bodyPr anchor="b"/>
        <a:lstStyle/>
        <a:p>
          <a:pPr marL="0" indent="0">
            <a:buNone/>
            <a:tabLst/>
          </a:pPr>
          <a:r>
            <a:rPr lang="en-CA" sz="1800" b="1">
              <a:solidFill>
                <a:sysClr val="windowText" lastClr="000000">
                  <a:hueOff val="0"/>
                  <a:satOff val="0"/>
                  <a:lumOff val="0"/>
                  <a:alphaOff val="0"/>
                </a:sysClr>
              </a:solidFill>
              <a:latin typeface="+mj-lt"/>
              <a:ea typeface="+mn-ea"/>
              <a:cs typeface="Segoe UI Light" panose="020B0502040204020203" pitchFamily="34" charset="0"/>
            </a:rPr>
            <a:t>Reassess anticoagulants after bleeding </a:t>
          </a:r>
        </a:p>
      </dgm:t>
    </dgm:pt>
    <dgm:pt modelId="{950E9A53-8595-4E8D-A81E-65126B5A105B}" type="parTrans" cxnId="{55987B08-4C87-45FE-987A-AE1B81550550}">
      <dgm:prSet/>
      <dgm:spPr/>
      <dgm:t>
        <a:bodyPr/>
        <a:lstStyle/>
        <a:p>
          <a:endParaRPr lang="en-CA" sz="1600" b="1">
            <a:latin typeface="+mj-lt"/>
            <a:cs typeface="Segoe UI Light" panose="020B0502040204020203" pitchFamily="34" charset="0"/>
          </a:endParaRPr>
        </a:p>
      </dgm:t>
    </dgm:pt>
    <dgm:pt modelId="{108FCE3A-7C14-43F4-9B5A-2EADA563F20A}" type="sibTrans" cxnId="{55987B08-4C87-45FE-987A-AE1B81550550}">
      <dgm:prSet/>
      <dgm:spPr/>
      <dgm:t>
        <a:bodyPr/>
        <a:lstStyle/>
        <a:p>
          <a:endParaRPr lang="en-CA" sz="1600" b="1">
            <a:latin typeface="+mj-lt"/>
            <a:cs typeface="Segoe UI Light" panose="020B0502040204020203" pitchFamily="34" charset="0"/>
          </a:endParaRPr>
        </a:p>
      </dgm:t>
    </dgm:pt>
    <dgm:pt modelId="{A3BEA655-F689-402D-8B7E-C861502B3EA7}" type="pres">
      <dgm:prSet presAssocID="{0AF372E1-81EF-4831-9254-21A2D6DCC6D8}" presName="cycleMatrixDiagram" presStyleCnt="0">
        <dgm:presLayoutVars>
          <dgm:chMax val="1"/>
          <dgm:dir/>
          <dgm:animLvl val="lvl"/>
          <dgm:resizeHandles val="exact"/>
        </dgm:presLayoutVars>
      </dgm:prSet>
      <dgm:spPr/>
    </dgm:pt>
    <dgm:pt modelId="{DD63B240-93D2-4C42-9804-321990103B0A}" type="pres">
      <dgm:prSet presAssocID="{0AF372E1-81EF-4831-9254-21A2D6DCC6D8}" presName="children" presStyleCnt="0"/>
      <dgm:spPr/>
    </dgm:pt>
    <dgm:pt modelId="{36A34EF9-F953-4CD7-BA08-6EB0F5DEB734}" type="pres">
      <dgm:prSet presAssocID="{0AF372E1-81EF-4831-9254-21A2D6DCC6D8}" presName="child1group" presStyleCnt="0"/>
      <dgm:spPr/>
    </dgm:pt>
    <dgm:pt modelId="{60CECDDA-B923-4AE5-820B-1EF2F1DA88F7}" type="pres">
      <dgm:prSet presAssocID="{0AF372E1-81EF-4831-9254-21A2D6DCC6D8}" presName="child1" presStyleLbl="bgAcc1" presStyleIdx="0" presStyleCnt="4" custScaleX="133769" custScaleY="113833" custLinFactNeighborY="1873"/>
      <dgm:spPr/>
    </dgm:pt>
    <dgm:pt modelId="{4315D315-27F5-4334-BA51-236BB9A92C23}" type="pres">
      <dgm:prSet presAssocID="{0AF372E1-81EF-4831-9254-21A2D6DCC6D8}" presName="child1Text" presStyleLbl="bgAcc1" presStyleIdx="0" presStyleCnt="4">
        <dgm:presLayoutVars>
          <dgm:bulletEnabled val="1"/>
        </dgm:presLayoutVars>
      </dgm:prSet>
      <dgm:spPr/>
    </dgm:pt>
    <dgm:pt modelId="{EE107335-0DBD-49CE-9B92-F9C410829FFE}" type="pres">
      <dgm:prSet presAssocID="{0AF372E1-81EF-4831-9254-21A2D6DCC6D8}" presName="child2group" presStyleCnt="0"/>
      <dgm:spPr/>
    </dgm:pt>
    <dgm:pt modelId="{69A839C8-80F6-40FE-A935-2A3D4038F48B}" type="pres">
      <dgm:prSet presAssocID="{0AF372E1-81EF-4831-9254-21A2D6DCC6D8}" presName="child2" presStyleLbl="bgAcc1" presStyleIdx="1" presStyleCnt="4" custScaleX="133769" custScaleY="113833" custLinFactNeighborY="1675"/>
      <dgm:spPr/>
    </dgm:pt>
    <dgm:pt modelId="{F8D030F5-D9DF-48CA-B8B3-206AED31C4E3}" type="pres">
      <dgm:prSet presAssocID="{0AF372E1-81EF-4831-9254-21A2D6DCC6D8}" presName="child2Text" presStyleLbl="bgAcc1" presStyleIdx="1" presStyleCnt="4">
        <dgm:presLayoutVars>
          <dgm:bulletEnabled val="1"/>
        </dgm:presLayoutVars>
      </dgm:prSet>
      <dgm:spPr/>
    </dgm:pt>
    <dgm:pt modelId="{CD6DD488-F606-4903-9D77-7F228C559AD8}" type="pres">
      <dgm:prSet presAssocID="{0AF372E1-81EF-4831-9254-21A2D6DCC6D8}" presName="child3group" presStyleCnt="0"/>
      <dgm:spPr/>
    </dgm:pt>
    <dgm:pt modelId="{B6AC037E-34BD-43B2-BE5E-4A4A2094AA8A}" type="pres">
      <dgm:prSet presAssocID="{0AF372E1-81EF-4831-9254-21A2D6DCC6D8}" presName="child3" presStyleLbl="bgAcc1" presStyleIdx="2" presStyleCnt="4" custScaleX="133769" custScaleY="113833"/>
      <dgm:spPr/>
    </dgm:pt>
    <dgm:pt modelId="{E3F76D92-A7F7-4DBB-B11D-516E5CA9E805}" type="pres">
      <dgm:prSet presAssocID="{0AF372E1-81EF-4831-9254-21A2D6DCC6D8}" presName="child3Text" presStyleLbl="bgAcc1" presStyleIdx="2" presStyleCnt="4">
        <dgm:presLayoutVars>
          <dgm:bulletEnabled val="1"/>
        </dgm:presLayoutVars>
      </dgm:prSet>
      <dgm:spPr/>
    </dgm:pt>
    <dgm:pt modelId="{286C3B24-074E-47BF-AAC2-78E38EA7D6A1}" type="pres">
      <dgm:prSet presAssocID="{0AF372E1-81EF-4831-9254-21A2D6DCC6D8}" presName="child4group" presStyleCnt="0"/>
      <dgm:spPr/>
    </dgm:pt>
    <dgm:pt modelId="{A4B89BB6-9B82-4EC1-B5E0-286FB1ECDAB4}" type="pres">
      <dgm:prSet presAssocID="{0AF372E1-81EF-4831-9254-21A2D6DCC6D8}" presName="child4" presStyleLbl="bgAcc1" presStyleIdx="3" presStyleCnt="4" custScaleX="133769" custScaleY="113833" custLinFactNeighborY="356"/>
      <dgm:spPr/>
    </dgm:pt>
    <dgm:pt modelId="{6CBCD875-3D0A-44C7-BAD4-63AE5234504B}" type="pres">
      <dgm:prSet presAssocID="{0AF372E1-81EF-4831-9254-21A2D6DCC6D8}" presName="child4Text" presStyleLbl="bgAcc1" presStyleIdx="3" presStyleCnt="4">
        <dgm:presLayoutVars>
          <dgm:bulletEnabled val="1"/>
        </dgm:presLayoutVars>
      </dgm:prSet>
      <dgm:spPr/>
    </dgm:pt>
    <dgm:pt modelId="{CBA81F4A-4A41-475D-9357-74F116A05D5A}" type="pres">
      <dgm:prSet presAssocID="{0AF372E1-81EF-4831-9254-21A2D6DCC6D8}" presName="childPlaceholder" presStyleCnt="0"/>
      <dgm:spPr/>
    </dgm:pt>
    <dgm:pt modelId="{150E3940-F7EA-4760-9737-5FDFF3B695E7}" type="pres">
      <dgm:prSet presAssocID="{0AF372E1-81EF-4831-9254-21A2D6DCC6D8}" presName="circle" presStyleCnt="0"/>
      <dgm:spPr/>
    </dgm:pt>
    <dgm:pt modelId="{41D0AEDE-66AC-476C-BB44-87C2E459ACFB}" type="pres">
      <dgm:prSet presAssocID="{0AF372E1-81EF-4831-9254-21A2D6DCC6D8}" presName="quadrant1" presStyleLbl="node1" presStyleIdx="0" presStyleCnt="4" custLinFactNeighborX="936" custLinFactNeighborY="6385">
        <dgm:presLayoutVars>
          <dgm:chMax val="1"/>
          <dgm:bulletEnabled val="1"/>
        </dgm:presLayoutVars>
      </dgm:prSet>
      <dgm:spPr/>
    </dgm:pt>
    <dgm:pt modelId="{CF408EB8-B768-4290-8093-001145F46118}" type="pres">
      <dgm:prSet presAssocID="{0AF372E1-81EF-4831-9254-21A2D6DCC6D8}" presName="quadrant2" presStyleLbl="node1" presStyleIdx="1" presStyleCnt="4" custLinFactNeighborX="936" custLinFactNeighborY="6385">
        <dgm:presLayoutVars>
          <dgm:chMax val="1"/>
          <dgm:bulletEnabled val="1"/>
        </dgm:presLayoutVars>
      </dgm:prSet>
      <dgm:spPr/>
    </dgm:pt>
    <dgm:pt modelId="{F0695D0D-856F-403A-BCFB-061BBCCFC255}" type="pres">
      <dgm:prSet presAssocID="{0AF372E1-81EF-4831-9254-21A2D6DCC6D8}" presName="quadrant3" presStyleLbl="node1" presStyleIdx="2" presStyleCnt="4" custLinFactNeighborX="936" custLinFactNeighborY="5837">
        <dgm:presLayoutVars>
          <dgm:chMax val="1"/>
          <dgm:bulletEnabled val="1"/>
        </dgm:presLayoutVars>
      </dgm:prSet>
      <dgm:spPr/>
    </dgm:pt>
    <dgm:pt modelId="{D5503946-95C3-4CCD-8F31-669616A3F0F9}" type="pres">
      <dgm:prSet presAssocID="{0AF372E1-81EF-4831-9254-21A2D6DCC6D8}" presName="quadrant4" presStyleLbl="node1" presStyleIdx="3" presStyleCnt="4" custLinFactNeighborX="849" custLinFactNeighborY="5694">
        <dgm:presLayoutVars>
          <dgm:chMax val="1"/>
          <dgm:bulletEnabled val="1"/>
        </dgm:presLayoutVars>
      </dgm:prSet>
      <dgm:spPr/>
    </dgm:pt>
    <dgm:pt modelId="{63EE4FBA-F325-4A93-B065-1824BDD775EF}" type="pres">
      <dgm:prSet presAssocID="{0AF372E1-81EF-4831-9254-21A2D6DCC6D8}" presName="quadrantPlaceholder" presStyleCnt="0"/>
      <dgm:spPr/>
    </dgm:pt>
    <dgm:pt modelId="{C96F0DD7-00A0-44C8-BD55-83AD8E2D5397}" type="pres">
      <dgm:prSet presAssocID="{0AF372E1-81EF-4831-9254-21A2D6DCC6D8}" presName="center1" presStyleLbl="fgShp" presStyleIdx="0" presStyleCnt="2" custLinFactNeighborX="3503" custLinFactNeighborY="18505"/>
      <dgm:spPr>
        <a:xfrm>
          <a:off x="4786434" y="1983187"/>
          <a:ext cx="723137" cy="628815"/>
        </a:xfrm>
        <a:prstGeom prst="circularArrow">
          <a:avLst/>
        </a:prstGeom>
        <a:solidFill>
          <a:srgbClr val="1CADE4">
            <a:tint val="60000"/>
            <a:hueOff val="0"/>
            <a:satOff val="0"/>
            <a:lumOff val="0"/>
            <a:alphaOff val="0"/>
          </a:srgbClr>
        </a:solidFill>
        <a:ln w="25400" cap="rnd" cmpd="sng" algn="ctr">
          <a:solidFill>
            <a:sysClr val="window" lastClr="FFFFFF">
              <a:hueOff val="0"/>
              <a:satOff val="0"/>
              <a:lumOff val="0"/>
              <a:alphaOff val="0"/>
            </a:sysClr>
          </a:solidFill>
          <a:prstDash val="solid"/>
        </a:ln>
        <a:effectLst/>
      </dgm:spPr>
    </dgm:pt>
    <dgm:pt modelId="{4CD37BF5-9F35-446C-92A4-E150F1B03EA1}" type="pres">
      <dgm:prSet presAssocID="{0AF372E1-81EF-4831-9254-21A2D6DCC6D8}" presName="center2" presStyleLbl="fgShp" presStyleIdx="1" presStyleCnt="2" custLinFactNeighborX="3576" custLinFactNeighborY="18502"/>
      <dgm:spPr>
        <a:xfrm rot="10800000">
          <a:off x="4786434" y="2225039"/>
          <a:ext cx="723137" cy="628815"/>
        </a:xfrm>
        <a:prstGeom prst="circularArrow">
          <a:avLst/>
        </a:prstGeom>
        <a:solidFill>
          <a:srgbClr val="1CADE4">
            <a:tint val="60000"/>
            <a:hueOff val="0"/>
            <a:satOff val="0"/>
            <a:lumOff val="0"/>
            <a:alphaOff val="0"/>
          </a:srgbClr>
        </a:solidFill>
        <a:ln w="25400" cap="rnd" cmpd="sng" algn="ctr">
          <a:solidFill>
            <a:sysClr val="window" lastClr="FFFFFF">
              <a:hueOff val="0"/>
              <a:satOff val="0"/>
              <a:lumOff val="0"/>
              <a:alphaOff val="0"/>
            </a:sysClr>
          </a:solidFill>
          <a:prstDash val="solid"/>
        </a:ln>
        <a:effectLst/>
      </dgm:spPr>
    </dgm:pt>
  </dgm:ptLst>
  <dgm:cxnLst>
    <dgm:cxn modelId="{05686401-8AA3-4CE8-A770-5BB7697A10AD}" type="presOf" srcId="{0AF372E1-81EF-4831-9254-21A2D6DCC6D8}" destId="{A3BEA655-F689-402D-8B7E-C861502B3EA7}" srcOrd="0" destOrd="0" presId="urn:microsoft.com/office/officeart/2005/8/layout/cycle4"/>
    <dgm:cxn modelId="{CE79CE03-9545-4498-B50A-56BB1BBF304A}" srcId="{0AF372E1-81EF-4831-9254-21A2D6DCC6D8}" destId="{84D4B77B-868F-4201-9004-6ACB6FA93DA3}" srcOrd="0" destOrd="0" parTransId="{FB393834-DE72-4CBB-8ABD-D27572538550}" sibTransId="{75F010B1-07E4-403A-A364-B71A9A8335AC}"/>
    <dgm:cxn modelId="{E792BE07-748C-4533-A05E-2E9702CDCC97}" type="presOf" srcId="{68ABE026-F5CE-401D-9530-18D1FFEA0A2D}" destId="{E3F76D92-A7F7-4DBB-B11D-516E5CA9E805}" srcOrd="1" destOrd="0" presId="urn:microsoft.com/office/officeart/2005/8/layout/cycle4"/>
    <dgm:cxn modelId="{55987B08-4C87-45FE-987A-AE1B81550550}" srcId="{FE8449C6-52DD-4FEC-8DAB-AF99DBF9E875}" destId="{9B57D878-67E5-432C-912A-237C6E735146}" srcOrd="0" destOrd="0" parTransId="{950E9A53-8595-4E8D-A81E-65126B5A105B}" sibTransId="{108FCE3A-7C14-43F4-9B5A-2EADA563F20A}"/>
    <dgm:cxn modelId="{8AF83D0B-0219-404A-BC4A-7E94225D72AD}" type="presOf" srcId="{84D4B77B-868F-4201-9004-6ACB6FA93DA3}" destId="{41D0AEDE-66AC-476C-BB44-87C2E459ACFB}" srcOrd="0" destOrd="0" presId="urn:microsoft.com/office/officeart/2005/8/layout/cycle4"/>
    <dgm:cxn modelId="{C7BF0B0F-52A1-4B98-B849-3F358D6DC7D5}" srcId="{4A57B267-5CCD-4FBC-919C-79B5F360F83E}" destId="{68ABE026-F5CE-401D-9530-18D1FFEA0A2D}" srcOrd="0" destOrd="0" parTransId="{EA96CC2D-A73E-40F2-924D-96FFB8442FAB}" sibTransId="{2D7CED0F-92F0-4650-8990-D3CD3CCDBDF7}"/>
    <dgm:cxn modelId="{2DDD9910-06C8-4325-B0BB-4B588CEF4000}" srcId="{0AF372E1-81EF-4831-9254-21A2D6DCC6D8}" destId="{9347DB24-4C68-41C3-9929-DFE753C54A28}" srcOrd="1" destOrd="0" parTransId="{CA503891-7AA9-4263-80E4-4B2A357D68F6}" sibTransId="{F6A26136-FF13-4651-A4F5-350D481A17FD}"/>
    <dgm:cxn modelId="{868C0622-9088-491E-B31D-C30AB3536ACE}" srcId="{9347DB24-4C68-41C3-9929-DFE753C54A28}" destId="{0DE1F0CF-822F-4BC5-BD08-59366965FF2F}" srcOrd="0" destOrd="0" parTransId="{3566FB3C-B618-4A72-A5F4-51884EC1B496}" sibTransId="{CB379B3F-FDD0-43A5-8AB2-DCCDF3627772}"/>
    <dgm:cxn modelId="{FC96BF3A-5FF7-47CA-8DDC-7F107353ED06}" srcId="{0AF372E1-81EF-4831-9254-21A2D6DCC6D8}" destId="{FE8449C6-52DD-4FEC-8DAB-AF99DBF9E875}" srcOrd="3" destOrd="0" parTransId="{E00A24DE-1FBF-4983-AFDA-9C640E1D28C6}" sibTransId="{2A88B758-4A25-4EE4-AB84-3D76B5F33AD6}"/>
    <dgm:cxn modelId="{64ACD53E-AFB5-4CDD-A453-AA320B100097}" type="presOf" srcId="{9347DB24-4C68-41C3-9929-DFE753C54A28}" destId="{CF408EB8-B768-4290-8093-001145F46118}" srcOrd="0" destOrd="0" presId="urn:microsoft.com/office/officeart/2005/8/layout/cycle4"/>
    <dgm:cxn modelId="{A0C48461-4075-41B7-998E-A0A0434347F3}" type="presOf" srcId="{0DE1F0CF-822F-4BC5-BD08-59366965FF2F}" destId="{69A839C8-80F6-40FE-A935-2A3D4038F48B}" srcOrd="0" destOrd="0" presId="urn:microsoft.com/office/officeart/2005/8/layout/cycle4"/>
    <dgm:cxn modelId="{66E45874-89CA-4DFA-9DDE-826224422315}" type="presOf" srcId="{3C38F9F1-58E1-4EE5-9BFB-C748E0BF7969}" destId="{60CECDDA-B923-4AE5-820B-1EF2F1DA88F7}" srcOrd="0" destOrd="0" presId="urn:microsoft.com/office/officeart/2005/8/layout/cycle4"/>
    <dgm:cxn modelId="{CBDD3988-9956-45BC-AA33-81DEEB678715}" type="presOf" srcId="{FE8449C6-52DD-4FEC-8DAB-AF99DBF9E875}" destId="{D5503946-95C3-4CCD-8F31-669616A3F0F9}" srcOrd="0" destOrd="0" presId="urn:microsoft.com/office/officeart/2005/8/layout/cycle4"/>
    <dgm:cxn modelId="{9145918B-14FF-4C49-A00A-50BECF106B08}" type="presOf" srcId="{9B57D878-67E5-432C-912A-237C6E735146}" destId="{A4B89BB6-9B82-4EC1-B5E0-286FB1ECDAB4}" srcOrd="0" destOrd="0" presId="urn:microsoft.com/office/officeart/2005/8/layout/cycle4"/>
    <dgm:cxn modelId="{59D78D8C-950E-4333-8279-C35B9C143766}" srcId="{84D4B77B-868F-4201-9004-6ACB6FA93DA3}" destId="{3C38F9F1-58E1-4EE5-9BFB-C748E0BF7969}" srcOrd="0" destOrd="0" parTransId="{1506FAED-AF53-4332-BFE0-45F334BD684F}" sibTransId="{B7CDB697-CECE-44E2-88DB-094D58ED67B0}"/>
    <dgm:cxn modelId="{0D711E8F-DF16-4B52-9D4E-603121C76BC6}" type="presOf" srcId="{9B57D878-67E5-432C-912A-237C6E735146}" destId="{6CBCD875-3D0A-44C7-BAD4-63AE5234504B}" srcOrd="1" destOrd="0" presId="urn:microsoft.com/office/officeart/2005/8/layout/cycle4"/>
    <dgm:cxn modelId="{2BE8DFAB-3AB7-4288-9729-B139AADD1353}" type="presOf" srcId="{68ABE026-F5CE-401D-9530-18D1FFEA0A2D}" destId="{B6AC037E-34BD-43B2-BE5E-4A4A2094AA8A}" srcOrd="0" destOrd="0" presId="urn:microsoft.com/office/officeart/2005/8/layout/cycle4"/>
    <dgm:cxn modelId="{019AE5AF-69E4-4BD2-86BC-FC6235E4E771}" type="presOf" srcId="{4A57B267-5CCD-4FBC-919C-79B5F360F83E}" destId="{F0695D0D-856F-403A-BCFB-061BBCCFC255}" srcOrd="0" destOrd="0" presId="urn:microsoft.com/office/officeart/2005/8/layout/cycle4"/>
    <dgm:cxn modelId="{1E5F71C2-5368-4641-8DF5-0B42E84B8D0A}" srcId="{0AF372E1-81EF-4831-9254-21A2D6DCC6D8}" destId="{4A57B267-5CCD-4FBC-919C-79B5F360F83E}" srcOrd="2" destOrd="0" parTransId="{B63EC349-034F-42F4-8D69-141CD8C88523}" sibTransId="{FCE1F627-89EF-4C96-9B78-9B88E1C2AFDD}"/>
    <dgm:cxn modelId="{513260DC-CF92-4DB8-87D6-1A1F0048876B}" type="presOf" srcId="{0DE1F0CF-822F-4BC5-BD08-59366965FF2F}" destId="{F8D030F5-D9DF-48CA-B8B3-206AED31C4E3}" srcOrd="1" destOrd="0" presId="urn:microsoft.com/office/officeart/2005/8/layout/cycle4"/>
    <dgm:cxn modelId="{8CAA71F6-07F3-427A-AA74-909CBAD0F42B}" type="presOf" srcId="{3C38F9F1-58E1-4EE5-9BFB-C748E0BF7969}" destId="{4315D315-27F5-4334-BA51-236BB9A92C23}" srcOrd="1" destOrd="0" presId="urn:microsoft.com/office/officeart/2005/8/layout/cycle4"/>
    <dgm:cxn modelId="{74A3029B-2B4F-4D0D-ABE5-10734924ED25}" type="presParOf" srcId="{A3BEA655-F689-402D-8B7E-C861502B3EA7}" destId="{DD63B240-93D2-4C42-9804-321990103B0A}" srcOrd="0" destOrd="0" presId="urn:microsoft.com/office/officeart/2005/8/layout/cycle4"/>
    <dgm:cxn modelId="{BD538205-A233-4305-9C7E-83B45B2EB4FA}" type="presParOf" srcId="{DD63B240-93D2-4C42-9804-321990103B0A}" destId="{36A34EF9-F953-4CD7-BA08-6EB0F5DEB734}" srcOrd="0" destOrd="0" presId="urn:microsoft.com/office/officeart/2005/8/layout/cycle4"/>
    <dgm:cxn modelId="{06D015E1-DE14-4921-ADCE-A98766B767CC}" type="presParOf" srcId="{36A34EF9-F953-4CD7-BA08-6EB0F5DEB734}" destId="{60CECDDA-B923-4AE5-820B-1EF2F1DA88F7}" srcOrd="0" destOrd="0" presId="urn:microsoft.com/office/officeart/2005/8/layout/cycle4"/>
    <dgm:cxn modelId="{BF618D4C-06CE-490B-9731-B736E37B4B92}" type="presParOf" srcId="{36A34EF9-F953-4CD7-BA08-6EB0F5DEB734}" destId="{4315D315-27F5-4334-BA51-236BB9A92C23}" srcOrd="1" destOrd="0" presId="urn:microsoft.com/office/officeart/2005/8/layout/cycle4"/>
    <dgm:cxn modelId="{C369CE76-ACC9-4447-94C0-2AF98DDB520C}" type="presParOf" srcId="{DD63B240-93D2-4C42-9804-321990103B0A}" destId="{EE107335-0DBD-49CE-9B92-F9C410829FFE}" srcOrd="1" destOrd="0" presId="urn:microsoft.com/office/officeart/2005/8/layout/cycle4"/>
    <dgm:cxn modelId="{DE91BE16-5B3C-4AFF-B0F6-677A89DED589}" type="presParOf" srcId="{EE107335-0DBD-49CE-9B92-F9C410829FFE}" destId="{69A839C8-80F6-40FE-A935-2A3D4038F48B}" srcOrd="0" destOrd="0" presId="urn:microsoft.com/office/officeart/2005/8/layout/cycle4"/>
    <dgm:cxn modelId="{168525B9-7886-43A1-AFF7-F5362E405670}" type="presParOf" srcId="{EE107335-0DBD-49CE-9B92-F9C410829FFE}" destId="{F8D030F5-D9DF-48CA-B8B3-206AED31C4E3}" srcOrd="1" destOrd="0" presId="urn:microsoft.com/office/officeart/2005/8/layout/cycle4"/>
    <dgm:cxn modelId="{2DFD18FF-76CA-4BA1-95F7-A015C9504324}" type="presParOf" srcId="{DD63B240-93D2-4C42-9804-321990103B0A}" destId="{CD6DD488-F606-4903-9D77-7F228C559AD8}" srcOrd="2" destOrd="0" presId="urn:microsoft.com/office/officeart/2005/8/layout/cycle4"/>
    <dgm:cxn modelId="{2116B6D1-76E7-48B6-AA2A-B7D2232D13ED}" type="presParOf" srcId="{CD6DD488-F606-4903-9D77-7F228C559AD8}" destId="{B6AC037E-34BD-43B2-BE5E-4A4A2094AA8A}" srcOrd="0" destOrd="0" presId="urn:microsoft.com/office/officeart/2005/8/layout/cycle4"/>
    <dgm:cxn modelId="{CA404D46-1D69-4FBF-8918-F4AA37603BB6}" type="presParOf" srcId="{CD6DD488-F606-4903-9D77-7F228C559AD8}" destId="{E3F76D92-A7F7-4DBB-B11D-516E5CA9E805}" srcOrd="1" destOrd="0" presId="urn:microsoft.com/office/officeart/2005/8/layout/cycle4"/>
    <dgm:cxn modelId="{C6AA9FA5-6B09-4826-943C-0147ADE82DC6}" type="presParOf" srcId="{DD63B240-93D2-4C42-9804-321990103B0A}" destId="{286C3B24-074E-47BF-AAC2-78E38EA7D6A1}" srcOrd="3" destOrd="0" presId="urn:microsoft.com/office/officeart/2005/8/layout/cycle4"/>
    <dgm:cxn modelId="{C4CEFDEA-3288-42F0-AF03-70746320254F}" type="presParOf" srcId="{286C3B24-074E-47BF-AAC2-78E38EA7D6A1}" destId="{A4B89BB6-9B82-4EC1-B5E0-286FB1ECDAB4}" srcOrd="0" destOrd="0" presId="urn:microsoft.com/office/officeart/2005/8/layout/cycle4"/>
    <dgm:cxn modelId="{1720BF21-2A6B-4E93-A571-7BD7075CA5D9}" type="presParOf" srcId="{286C3B24-074E-47BF-AAC2-78E38EA7D6A1}" destId="{6CBCD875-3D0A-44C7-BAD4-63AE5234504B}" srcOrd="1" destOrd="0" presId="urn:microsoft.com/office/officeart/2005/8/layout/cycle4"/>
    <dgm:cxn modelId="{AC6EA354-EEEA-4C2C-A72C-BCC2CC9CE8B8}" type="presParOf" srcId="{DD63B240-93D2-4C42-9804-321990103B0A}" destId="{CBA81F4A-4A41-475D-9357-74F116A05D5A}" srcOrd="4" destOrd="0" presId="urn:microsoft.com/office/officeart/2005/8/layout/cycle4"/>
    <dgm:cxn modelId="{D26DD94A-9DF5-4D32-BC85-DAE87A6A71DF}" type="presParOf" srcId="{A3BEA655-F689-402D-8B7E-C861502B3EA7}" destId="{150E3940-F7EA-4760-9737-5FDFF3B695E7}" srcOrd="1" destOrd="0" presId="urn:microsoft.com/office/officeart/2005/8/layout/cycle4"/>
    <dgm:cxn modelId="{8AB06BB0-6B15-4FF2-9CD7-9AFD03F8016D}" type="presParOf" srcId="{150E3940-F7EA-4760-9737-5FDFF3B695E7}" destId="{41D0AEDE-66AC-476C-BB44-87C2E459ACFB}" srcOrd="0" destOrd="0" presId="urn:microsoft.com/office/officeart/2005/8/layout/cycle4"/>
    <dgm:cxn modelId="{725499F8-5AE8-4719-9A67-2D6006C16F94}" type="presParOf" srcId="{150E3940-F7EA-4760-9737-5FDFF3B695E7}" destId="{CF408EB8-B768-4290-8093-001145F46118}" srcOrd="1" destOrd="0" presId="urn:microsoft.com/office/officeart/2005/8/layout/cycle4"/>
    <dgm:cxn modelId="{C5698C47-C0E2-435E-895F-F2B3990E5792}" type="presParOf" srcId="{150E3940-F7EA-4760-9737-5FDFF3B695E7}" destId="{F0695D0D-856F-403A-BCFB-061BBCCFC255}" srcOrd="2" destOrd="0" presId="urn:microsoft.com/office/officeart/2005/8/layout/cycle4"/>
    <dgm:cxn modelId="{9B4FC969-A048-4546-ABDF-8362049C011F}" type="presParOf" srcId="{150E3940-F7EA-4760-9737-5FDFF3B695E7}" destId="{D5503946-95C3-4CCD-8F31-669616A3F0F9}" srcOrd="3" destOrd="0" presId="urn:microsoft.com/office/officeart/2005/8/layout/cycle4"/>
    <dgm:cxn modelId="{B383C1F6-DE8B-48DF-8076-0F41176C572A}" type="presParOf" srcId="{150E3940-F7EA-4760-9737-5FDFF3B695E7}" destId="{63EE4FBA-F325-4A93-B065-1824BDD775EF}" srcOrd="4" destOrd="0" presId="urn:microsoft.com/office/officeart/2005/8/layout/cycle4"/>
    <dgm:cxn modelId="{7A3A29D7-0710-426E-B72E-2D53F16E425F}" type="presParOf" srcId="{A3BEA655-F689-402D-8B7E-C861502B3EA7}" destId="{C96F0DD7-00A0-44C8-BD55-83AD8E2D5397}" srcOrd="2" destOrd="0" presId="urn:microsoft.com/office/officeart/2005/8/layout/cycle4"/>
    <dgm:cxn modelId="{D04179B4-8355-4082-8136-B29EA93DF743}" type="presParOf" srcId="{A3BEA655-F689-402D-8B7E-C861502B3EA7}" destId="{4CD37BF5-9F35-446C-92A4-E150F1B03EA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EB011-C2E6-4C9B-A4D9-FB8FB27F1C55}" type="doc">
      <dgm:prSet loTypeId="urn:microsoft.com/office/officeart/2005/8/layout/pList2" loCatId="list" qsTypeId="urn:microsoft.com/office/officeart/2005/8/quickstyle/simple1" qsCatId="simple" csTypeId="urn:microsoft.com/office/officeart/2005/8/colors/accent4_2" csCatId="accent4" phldr="1"/>
      <dgm:spPr/>
      <dgm:t>
        <a:bodyPr/>
        <a:lstStyle/>
        <a:p>
          <a:endParaRPr lang="en-CA"/>
        </a:p>
      </dgm:t>
    </dgm:pt>
    <dgm:pt modelId="{6B7F7E41-16F4-420A-BCC8-E3F4AB7BA34F}">
      <dgm:prSet phldrT="[Text]" custT="1"/>
      <dgm:spPr>
        <a:solidFill>
          <a:schemeClr val="accent3">
            <a:lumMod val="75000"/>
          </a:schemeClr>
        </a:solidFill>
      </dgm:spPr>
      <dgm:t>
        <a:bodyPr/>
        <a:lstStyle/>
        <a:p>
          <a:pPr algn="ctr">
            <a:lnSpc>
              <a:spcPct val="100000"/>
            </a:lnSpc>
          </a:pPr>
          <a:r>
            <a:rPr lang="en-CA" sz="2400" b="0" dirty="0">
              <a:latin typeface="+mj-lt"/>
              <a:cs typeface="Segoe UI Semibold" panose="020B0702040204020203" pitchFamily="34" charset="0"/>
            </a:rPr>
            <a:t>Severe or life-threatening bleeding</a:t>
          </a:r>
        </a:p>
      </dgm:t>
    </dgm:pt>
    <dgm:pt modelId="{F18923DB-B2C4-4175-B414-7B77D7FC2564}" type="parTrans" cxnId="{C43A662B-2134-4220-838D-485D9817BBC6}">
      <dgm:prSet/>
      <dgm:spPr/>
      <dgm:t>
        <a:bodyPr/>
        <a:lstStyle/>
        <a:p>
          <a:pPr>
            <a:lnSpc>
              <a:spcPct val="100000"/>
            </a:lnSpc>
          </a:pPr>
          <a:endParaRPr lang="en-CA" sz="1800">
            <a:latin typeface="+mj-lt"/>
            <a:cs typeface="Segoe UI Semibold" panose="020B0702040204020203" pitchFamily="34" charset="0"/>
          </a:endParaRPr>
        </a:p>
      </dgm:t>
    </dgm:pt>
    <dgm:pt modelId="{0F8AA384-FFF3-4A52-A171-F0AF000E95C8}" type="sibTrans" cxnId="{C43A662B-2134-4220-838D-485D9817BBC6}">
      <dgm:prSet/>
      <dgm:spPr/>
      <dgm:t>
        <a:bodyPr/>
        <a:lstStyle/>
        <a:p>
          <a:pPr>
            <a:lnSpc>
              <a:spcPct val="100000"/>
            </a:lnSpc>
          </a:pPr>
          <a:endParaRPr lang="en-CA" sz="1800">
            <a:latin typeface="+mj-lt"/>
            <a:cs typeface="Segoe UI Semibold" panose="020B0702040204020203" pitchFamily="34" charset="0"/>
          </a:endParaRPr>
        </a:p>
      </dgm:t>
    </dgm:pt>
    <dgm:pt modelId="{8542D3BD-E152-4E82-9CAC-445301CA81E5}">
      <dgm:prSet phldrT="[Text]" custT="1"/>
      <dgm:spPr>
        <a:solidFill>
          <a:schemeClr val="accent3">
            <a:lumMod val="75000"/>
          </a:schemeClr>
        </a:solidFill>
      </dgm:spPr>
      <dgm:t>
        <a:bodyPr/>
        <a:lstStyle/>
        <a:p>
          <a:pPr algn="ctr">
            <a:lnSpc>
              <a:spcPct val="100000"/>
            </a:lnSpc>
          </a:pPr>
          <a:r>
            <a:rPr lang="en-CA" sz="2400" b="0">
              <a:latin typeface="+mj-lt"/>
              <a:cs typeface="Segoe UI Semibold" panose="020B0702040204020203" pitchFamily="34" charset="0"/>
            </a:rPr>
            <a:t>Critical organ bleeding</a:t>
          </a:r>
        </a:p>
      </dgm:t>
    </dgm:pt>
    <dgm:pt modelId="{B955280E-CC13-4A15-806E-3B17140FE826}" type="parTrans" cxnId="{5CE7BAE6-A442-42CB-B907-1D3DCB9C1D13}">
      <dgm:prSet/>
      <dgm:spPr/>
      <dgm:t>
        <a:bodyPr/>
        <a:lstStyle/>
        <a:p>
          <a:pPr>
            <a:lnSpc>
              <a:spcPct val="100000"/>
            </a:lnSpc>
          </a:pPr>
          <a:endParaRPr lang="en-CA" sz="1800">
            <a:latin typeface="+mj-lt"/>
            <a:cs typeface="Segoe UI Semibold" panose="020B0702040204020203" pitchFamily="34" charset="0"/>
          </a:endParaRPr>
        </a:p>
      </dgm:t>
    </dgm:pt>
    <dgm:pt modelId="{C8FFDF14-74EC-452C-A3B2-89F0569F1EC3}" type="sibTrans" cxnId="{5CE7BAE6-A442-42CB-B907-1D3DCB9C1D13}">
      <dgm:prSet/>
      <dgm:spPr/>
      <dgm:t>
        <a:bodyPr/>
        <a:lstStyle/>
        <a:p>
          <a:pPr>
            <a:lnSpc>
              <a:spcPct val="100000"/>
            </a:lnSpc>
          </a:pPr>
          <a:endParaRPr lang="en-CA" sz="1800">
            <a:latin typeface="+mj-lt"/>
            <a:cs typeface="Segoe UI Semibold" panose="020B0702040204020203" pitchFamily="34" charset="0"/>
          </a:endParaRPr>
        </a:p>
      </dgm:t>
    </dgm:pt>
    <dgm:pt modelId="{092F5280-96CD-4B86-A8DA-DC9E6524D15D}">
      <dgm:prSet phldrT="[Text]" custT="1"/>
      <dgm:spPr>
        <a:solidFill>
          <a:schemeClr val="accent3">
            <a:lumMod val="75000"/>
          </a:schemeClr>
        </a:solidFill>
      </dgm:spPr>
      <dgm:t>
        <a:bodyPr/>
        <a:lstStyle/>
        <a:p>
          <a:pPr algn="ctr">
            <a:lnSpc>
              <a:spcPct val="100000"/>
            </a:lnSpc>
          </a:pPr>
          <a:r>
            <a:rPr lang="en-CA" sz="2400" b="0">
              <a:latin typeface="+mj-lt"/>
              <a:cs typeface="Segoe UI Semibold" panose="020B0702040204020203" pitchFamily="34" charset="0"/>
            </a:rPr>
            <a:t>Ongoing bleeding (despite measures to control)</a:t>
          </a:r>
        </a:p>
      </dgm:t>
    </dgm:pt>
    <dgm:pt modelId="{3AD69E15-350E-4B77-BBD0-41B13FA34B62}" type="parTrans" cxnId="{0966BE02-2F33-484A-99A7-65986D94E49A}">
      <dgm:prSet/>
      <dgm:spPr/>
      <dgm:t>
        <a:bodyPr/>
        <a:lstStyle/>
        <a:p>
          <a:pPr>
            <a:lnSpc>
              <a:spcPct val="100000"/>
            </a:lnSpc>
          </a:pPr>
          <a:endParaRPr lang="en-CA" sz="1800">
            <a:latin typeface="+mj-lt"/>
            <a:cs typeface="Segoe UI Semibold" panose="020B0702040204020203" pitchFamily="34" charset="0"/>
          </a:endParaRPr>
        </a:p>
      </dgm:t>
    </dgm:pt>
    <dgm:pt modelId="{DDFCBC4B-54AE-4602-8335-54E833D216E3}" type="sibTrans" cxnId="{0966BE02-2F33-484A-99A7-65986D94E49A}">
      <dgm:prSet/>
      <dgm:spPr/>
      <dgm:t>
        <a:bodyPr/>
        <a:lstStyle/>
        <a:p>
          <a:pPr>
            <a:lnSpc>
              <a:spcPct val="100000"/>
            </a:lnSpc>
          </a:pPr>
          <a:endParaRPr lang="en-CA" sz="1800">
            <a:latin typeface="+mj-lt"/>
            <a:cs typeface="Segoe UI Semibold" panose="020B0702040204020203" pitchFamily="34" charset="0"/>
          </a:endParaRPr>
        </a:p>
      </dgm:t>
    </dgm:pt>
    <dgm:pt modelId="{493C5994-38AE-452D-85A8-800CFE80D895}">
      <dgm:prSet phldrT="[Text]" custT="1"/>
      <dgm:spPr>
        <a:solidFill>
          <a:schemeClr val="accent3">
            <a:lumMod val="75000"/>
          </a:schemeClr>
        </a:solidFill>
      </dgm:spPr>
      <dgm:t>
        <a:bodyPr/>
        <a:lstStyle/>
        <a:p>
          <a:pPr algn="ctr">
            <a:lnSpc>
              <a:spcPct val="100000"/>
            </a:lnSpc>
          </a:pPr>
          <a:r>
            <a:rPr lang="en-CA" sz="2400" b="0">
              <a:latin typeface="+mj-lt"/>
              <a:cs typeface="Segoe UI Semibold" panose="020B0702040204020203" pitchFamily="34" charset="0"/>
            </a:rPr>
            <a:t>Bleeding with expected long delay for  hemostasis</a:t>
          </a:r>
        </a:p>
      </dgm:t>
    </dgm:pt>
    <dgm:pt modelId="{E7A1CD9A-F42E-4853-B957-546540F5FF79}" type="parTrans" cxnId="{5C9966C5-76B3-48E6-9459-1109C8921030}">
      <dgm:prSet/>
      <dgm:spPr/>
      <dgm:t>
        <a:bodyPr/>
        <a:lstStyle/>
        <a:p>
          <a:pPr>
            <a:lnSpc>
              <a:spcPct val="100000"/>
            </a:lnSpc>
          </a:pPr>
          <a:endParaRPr lang="en-CA" sz="1800">
            <a:latin typeface="+mj-lt"/>
            <a:cs typeface="Segoe UI Semibold" panose="020B0702040204020203" pitchFamily="34" charset="0"/>
          </a:endParaRPr>
        </a:p>
      </dgm:t>
    </dgm:pt>
    <dgm:pt modelId="{4350964F-2252-40C7-AF03-5ED65AA3DC33}" type="sibTrans" cxnId="{5C9966C5-76B3-48E6-9459-1109C8921030}">
      <dgm:prSet/>
      <dgm:spPr/>
      <dgm:t>
        <a:bodyPr/>
        <a:lstStyle/>
        <a:p>
          <a:pPr>
            <a:lnSpc>
              <a:spcPct val="100000"/>
            </a:lnSpc>
          </a:pPr>
          <a:endParaRPr lang="en-CA" sz="1800">
            <a:latin typeface="+mj-lt"/>
            <a:cs typeface="Segoe UI Semibold" panose="020B0702040204020203" pitchFamily="34" charset="0"/>
          </a:endParaRPr>
        </a:p>
      </dgm:t>
    </dgm:pt>
    <dgm:pt modelId="{17ED52DC-CAC1-4028-9635-3C3DF6BA522C}">
      <dgm:prSet phldrT="[Text]" custT="1"/>
      <dgm:spPr>
        <a:solidFill>
          <a:schemeClr val="accent3">
            <a:lumMod val="75000"/>
          </a:schemeClr>
        </a:solidFill>
      </dgm:spPr>
      <dgm:t>
        <a:bodyPr/>
        <a:lstStyle/>
        <a:p>
          <a:pPr algn="ctr">
            <a:lnSpc>
              <a:spcPct val="100000"/>
            </a:lnSpc>
          </a:pPr>
          <a:r>
            <a:rPr lang="en-CA" sz="2400" b="0" dirty="0">
              <a:latin typeface="+mj-lt"/>
              <a:cs typeface="Segoe UI Semibold" panose="020B0702040204020203" pitchFamily="34" charset="0"/>
            </a:rPr>
            <a:t>Urgent surgery (cannot be done safely)</a:t>
          </a:r>
        </a:p>
      </dgm:t>
    </dgm:pt>
    <dgm:pt modelId="{D9C5D9B7-6834-441C-8DC9-EDD61D9B91DC}" type="parTrans" cxnId="{D15BD043-D436-4ACB-BF8E-624F334B0784}">
      <dgm:prSet/>
      <dgm:spPr/>
      <dgm:t>
        <a:bodyPr/>
        <a:lstStyle/>
        <a:p>
          <a:pPr>
            <a:lnSpc>
              <a:spcPct val="100000"/>
            </a:lnSpc>
          </a:pPr>
          <a:endParaRPr lang="en-CA" sz="1600">
            <a:latin typeface="+mj-lt"/>
            <a:cs typeface="Segoe UI Semibold" panose="020B0702040204020203" pitchFamily="34" charset="0"/>
          </a:endParaRPr>
        </a:p>
      </dgm:t>
    </dgm:pt>
    <dgm:pt modelId="{FE4FE140-84A8-4320-986C-B022A9600A61}" type="sibTrans" cxnId="{D15BD043-D436-4ACB-BF8E-624F334B0784}">
      <dgm:prSet/>
      <dgm:spPr/>
      <dgm:t>
        <a:bodyPr/>
        <a:lstStyle/>
        <a:p>
          <a:pPr>
            <a:lnSpc>
              <a:spcPct val="100000"/>
            </a:lnSpc>
          </a:pPr>
          <a:endParaRPr lang="en-CA" sz="1600">
            <a:latin typeface="+mj-lt"/>
            <a:cs typeface="Segoe UI Semibold" panose="020B0702040204020203" pitchFamily="34" charset="0"/>
          </a:endParaRPr>
        </a:p>
      </dgm:t>
    </dgm:pt>
    <dgm:pt modelId="{D7572DEB-BDD5-44FB-8FBE-0B9C90993B06}" type="pres">
      <dgm:prSet presAssocID="{646EB011-C2E6-4C9B-A4D9-FB8FB27F1C55}" presName="Name0" presStyleCnt="0">
        <dgm:presLayoutVars>
          <dgm:dir/>
          <dgm:resizeHandles val="exact"/>
        </dgm:presLayoutVars>
      </dgm:prSet>
      <dgm:spPr/>
    </dgm:pt>
    <dgm:pt modelId="{2E8CF342-E508-49E4-A683-BC75CC4B15C4}" type="pres">
      <dgm:prSet presAssocID="{646EB011-C2E6-4C9B-A4D9-FB8FB27F1C55}" presName="bkgdShp" presStyleLbl="alignAccFollowNode1" presStyleIdx="0" presStyleCnt="1" custLinFactNeighborY="-324"/>
      <dgm:spPr>
        <a:noFill/>
        <a:ln>
          <a:noFill/>
        </a:ln>
      </dgm:spPr>
    </dgm:pt>
    <dgm:pt modelId="{77B78C2D-EB1E-40A9-968D-6D209EC6872F}" type="pres">
      <dgm:prSet presAssocID="{646EB011-C2E6-4C9B-A4D9-FB8FB27F1C55}" presName="linComp" presStyleCnt="0"/>
      <dgm:spPr/>
    </dgm:pt>
    <dgm:pt modelId="{A2464654-5B0A-4FD4-B18C-30F623BE77A9}" type="pres">
      <dgm:prSet presAssocID="{6B7F7E41-16F4-420A-BCC8-E3F4AB7BA34F}" presName="compNode" presStyleCnt="0"/>
      <dgm:spPr/>
    </dgm:pt>
    <dgm:pt modelId="{ECCE4E32-509F-436A-8968-0C8737BD0DF0}" type="pres">
      <dgm:prSet presAssocID="{6B7F7E41-16F4-420A-BCC8-E3F4AB7BA34F}" presName="node" presStyleLbl="node1" presStyleIdx="0" presStyleCnt="5" custLinFactNeighborY="0">
        <dgm:presLayoutVars>
          <dgm:bulletEnabled val="1"/>
        </dgm:presLayoutVars>
      </dgm:prSet>
      <dgm:spPr>
        <a:prstGeom prst="rect">
          <a:avLst/>
        </a:prstGeom>
      </dgm:spPr>
    </dgm:pt>
    <dgm:pt modelId="{D7A08603-B7FD-4423-9D8E-2D0824AF759F}" type="pres">
      <dgm:prSet presAssocID="{6B7F7E41-16F4-420A-BCC8-E3F4AB7BA34F}" presName="invisiNode" presStyleLbl="node1" presStyleIdx="0" presStyleCnt="5"/>
      <dgm:spPr/>
    </dgm:pt>
    <dgm:pt modelId="{E1764E73-66F2-4D34-82C4-5CCCE538DF2B}" type="pres">
      <dgm:prSet presAssocID="{6B7F7E41-16F4-420A-BCC8-E3F4AB7BA34F}" presName="imagNode" presStyleLbl="fgImgPlace1" presStyleIdx="0" presStyleCnt="5" custLinFactNeighborX="0"/>
      <dgm:spPr>
        <a:prstGeom prst="rect">
          <a:avLst/>
        </a:prstGeom>
        <a:blipFill>
          <a:blip xmlns:r="http://schemas.openxmlformats.org/officeDocument/2006/relationships" r:embed="rId1"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 modelId="{0C60F744-7549-4320-9D94-BC9F1855A311}" type="pres">
      <dgm:prSet presAssocID="{0F8AA384-FFF3-4A52-A171-F0AF000E95C8}" presName="sibTrans" presStyleLbl="sibTrans2D1" presStyleIdx="0" presStyleCnt="0"/>
      <dgm:spPr/>
    </dgm:pt>
    <dgm:pt modelId="{A5FE9268-3A64-4289-8BCB-575D9033F991}" type="pres">
      <dgm:prSet presAssocID="{8542D3BD-E152-4E82-9CAC-445301CA81E5}" presName="compNode" presStyleCnt="0"/>
      <dgm:spPr/>
    </dgm:pt>
    <dgm:pt modelId="{D05BBFDA-90DE-4E0A-8CB4-7766B6E85E28}" type="pres">
      <dgm:prSet presAssocID="{8542D3BD-E152-4E82-9CAC-445301CA81E5}" presName="node" presStyleLbl="node1" presStyleIdx="1" presStyleCnt="5" custLinFactNeighborY="0">
        <dgm:presLayoutVars>
          <dgm:bulletEnabled val="1"/>
        </dgm:presLayoutVars>
      </dgm:prSet>
      <dgm:spPr>
        <a:prstGeom prst="rect">
          <a:avLst/>
        </a:prstGeom>
      </dgm:spPr>
    </dgm:pt>
    <dgm:pt modelId="{FFD63367-871F-4A67-BD2F-6C0E93CE0EF8}" type="pres">
      <dgm:prSet presAssocID="{8542D3BD-E152-4E82-9CAC-445301CA81E5}" presName="invisiNode" presStyleLbl="node1" presStyleIdx="1" presStyleCnt="5"/>
      <dgm:spPr/>
    </dgm:pt>
    <dgm:pt modelId="{627E8AAD-B46B-4651-9D83-D0564F001E02}" type="pres">
      <dgm:prSet presAssocID="{8542D3BD-E152-4E82-9CAC-445301CA81E5}" presName="imagNode" presStyleLbl="fgImgPlace1" presStyleIdx="1" presStyleCnt="5" custLinFactNeighborX="0"/>
      <dgm:spPr>
        <a:prstGeom prst="rect">
          <a:avLst/>
        </a:prstGeom>
        <a:blipFill>
          <a:blip xmlns:r="http://schemas.openxmlformats.org/officeDocument/2006/relationships"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 modelId="{F9CFFAFE-0B9B-4316-A6EA-9FCB2396FCD3}" type="pres">
      <dgm:prSet presAssocID="{C8FFDF14-74EC-452C-A3B2-89F0569F1EC3}" presName="sibTrans" presStyleLbl="sibTrans2D1" presStyleIdx="0" presStyleCnt="0"/>
      <dgm:spPr/>
    </dgm:pt>
    <dgm:pt modelId="{5337DB99-5ABD-4480-B0AD-82B23A0CAF5B}" type="pres">
      <dgm:prSet presAssocID="{092F5280-96CD-4B86-A8DA-DC9E6524D15D}" presName="compNode" presStyleCnt="0"/>
      <dgm:spPr/>
    </dgm:pt>
    <dgm:pt modelId="{FC78A8B6-E3E5-49DA-B63C-9EB986D2044C}" type="pres">
      <dgm:prSet presAssocID="{092F5280-96CD-4B86-A8DA-DC9E6524D15D}" presName="node" presStyleLbl="node1" presStyleIdx="2" presStyleCnt="5" custLinFactNeighborY="0">
        <dgm:presLayoutVars>
          <dgm:bulletEnabled val="1"/>
        </dgm:presLayoutVars>
      </dgm:prSet>
      <dgm:spPr>
        <a:prstGeom prst="rect">
          <a:avLst/>
        </a:prstGeom>
      </dgm:spPr>
    </dgm:pt>
    <dgm:pt modelId="{1DCD91E0-76F0-442D-AB5C-20D8DF1A3485}" type="pres">
      <dgm:prSet presAssocID="{092F5280-96CD-4B86-A8DA-DC9E6524D15D}" presName="invisiNode" presStyleLbl="node1" presStyleIdx="2" presStyleCnt="5"/>
      <dgm:spPr/>
    </dgm:pt>
    <dgm:pt modelId="{651B44E7-5BF5-4263-966E-A96829DD7CF2}" type="pres">
      <dgm:prSet presAssocID="{092F5280-96CD-4B86-A8DA-DC9E6524D15D}" presName="imagNode" presStyleLbl="fgImgPlace1" presStyleIdx="2" presStyleCnt="5" custLinFactNeighborX="0"/>
      <dgm:spPr>
        <a:prstGeom prst="rect">
          <a:avLst/>
        </a:prstGeom>
        <a:blipFill>
          <a:blip xmlns:r="http://schemas.openxmlformats.org/officeDocument/2006/relationships"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 modelId="{D63EBC85-9643-4050-8669-720BEBDA57B3}" type="pres">
      <dgm:prSet presAssocID="{DDFCBC4B-54AE-4602-8335-54E833D216E3}" presName="sibTrans" presStyleLbl="sibTrans2D1" presStyleIdx="0" presStyleCnt="0"/>
      <dgm:spPr/>
    </dgm:pt>
    <dgm:pt modelId="{C915101D-1535-4A43-8054-8F845D993E29}" type="pres">
      <dgm:prSet presAssocID="{493C5994-38AE-452D-85A8-800CFE80D895}" presName="compNode" presStyleCnt="0"/>
      <dgm:spPr/>
    </dgm:pt>
    <dgm:pt modelId="{EA66E259-9C28-4133-B945-4F7E78BE498A}" type="pres">
      <dgm:prSet presAssocID="{493C5994-38AE-452D-85A8-800CFE80D895}" presName="node" presStyleLbl="node1" presStyleIdx="3" presStyleCnt="5" custLinFactNeighborY="0">
        <dgm:presLayoutVars>
          <dgm:bulletEnabled val="1"/>
        </dgm:presLayoutVars>
      </dgm:prSet>
      <dgm:spPr>
        <a:prstGeom prst="rect">
          <a:avLst/>
        </a:prstGeom>
      </dgm:spPr>
    </dgm:pt>
    <dgm:pt modelId="{DC9E7275-4C19-4E84-A910-EF76B015A876}" type="pres">
      <dgm:prSet presAssocID="{493C5994-38AE-452D-85A8-800CFE80D895}" presName="invisiNode" presStyleLbl="node1" presStyleIdx="3" presStyleCnt="5"/>
      <dgm:spPr/>
    </dgm:pt>
    <dgm:pt modelId="{3A15B578-866F-4627-B942-00033AF2CC7D}" type="pres">
      <dgm:prSet presAssocID="{493C5994-38AE-452D-85A8-800CFE80D895}" presName="imagNode" presStyleLbl="fgImgPlace1" presStyleIdx="3" presStyleCnt="5"/>
      <dgm:spPr>
        <a:prstGeom prst="rect">
          <a:avLst/>
        </a:prstGeom>
        <a:blipFill>
          <a:blip xmlns:r="http://schemas.openxmlformats.org/officeDocument/2006/relationships"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 modelId="{F89B4F44-BC9B-44C3-B7BD-43906F6DC796}" type="pres">
      <dgm:prSet presAssocID="{4350964F-2252-40C7-AF03-5ED65AA3DC33}" presName="sibTrans" presStyleLbl="sibTrans2D1" presStyleIdx="0" presStyleCnt="0"/>
      <dgm:spPr/>
    </dgm:pt>
    <dgm:pt modelId="{1893A323-86F6-44A5-8014-B98CEC09C81E}" type="pres">
      <dgm:prSet presAssocID="{17ED52DC-CAC1-4028-9635-3C3DF6BA522C}" presName="compNode" presStyleCnt="0"/>
      <dgm:spPr/>
    </dgm:pt>
    <dgm:pt modelId="{BD0C0956-984D-4F3A-ABDA-5E7BA91C0081}" type="pres">
      <dgm:prSet presAssocID="{17ED52DC-CAC1-4028-9635-3C3DF6BA522C}" presName="node" presStyleLbl="node1" presStyleIdx="4" presStyleCnt="5" custLinFactNeighborY="0">
        <dgm:presLayoutVars>
          <dgm:bulletEnabled val="1"/>
        </dgm:presLayoutVars>
      </dgm:prSet>
      <dgm:spPr>
        <a:prstGeom prst="rect">
          <a:avLst/>
        </a:prstGeom>
      </dgm:spPr>
    </dgm:pt>
    <dgm:pt modelId="{0F60A410-2D9B-4014-B7CF-454FFAF39A03}" type="pres">
      <dgm:prSet presAssocID="{17ED52DC-CAC1-4028-9635-3C3DF6BA522C}" presName="invisiNode" presStyleLbl="node1" presStyleIdx="4" presStyleCnt="5"/>
      <dgm:spPr/>
    </dgm:pt>
    <dgm:pt modelId="{27E157D8-4351-42BF-9EA5-504F1ECB3153}" type="pres">
      <dgm:prSet presAssocID="{17ED52DC-CAC1-4028-9635-3C3DF6BA522C}" presName="imagNode" presStyleLbl="fgImgPlace1" presStyleIdx="4" presStyleCnt="5"/>
      <dgm:spPr>
        <a:prstGeom prst="rect">
          <a:avLst/>
        </a:prstGeom>
        <a:blipFill>
          <a:blip xmlns:r="http://schemas.openxmlformats.org/officeDocument/2006/relationships" r:embed="rId5"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a:solidFill>
            <a:schemeClr val="accent3">
              <a:lumMod val="75000"/>
            </a:schemeClr>
          </a:solidFill>
        </a:ln>
      </dgm:spPr>
    </dgm:pt>
  </dgm:ptLst>
  <dgm:cxnLst>
    <dgm:cxn modelId="{0966BE02-2F33-484A-99A7-65986D94E49A}" srcId="{646EB011-C2E6-4C9B-A4D9-FB8FB27F1C55}" destId="{092F5280-96CD-4B86-A8DA-DC9E6524D15D}" srcOrd="2" destOrd="0" parTransId="{3AD69E15-350E-4B77-BBD0-41B13FA34B62}" sibTransId="{DDFCBC4B-54AE-4602-8335-54E833D216E3}"/>
    <dgm:cxn modelId="{3850B50A-FBB7-44B6-9C63-FDBA3A554F6E}" type="presOf" srcId="{C8FFDF14-74EC-452C-A3B2-89F0569F1EC3}" destId="{F9CFFAFE-0B9B-4316-A6EA-9FCB2396FCD3}" srcOrd="0" destOrd="0" presId="urn:microsoft.com/office/officeart/2005/8/layout/pList2"/>
    <dgm:cxn modelId="{AC5DD626-B5F2-482B-85E0-3130D52B377A}" type="presOf" srcId="{092F5280-96CD-4B86-A8DA-DC9E6524D15D}" destId="{FC78A8B6-E3E5-49DA-B63C-9EB986D2044C}" srcOrd="0" destOrd="0" presId="urn:microsoft.com/office/officeart/2005/8/layout/pList2"/>
    <dgm:cxn modelId="{655BEF28-F777-40FC-A467-34C7E85CC70E}" type="presOf" srcId="{646EB011-C2E6-4C9B-A4D9-FB8FB27F1C55}" destId="{D7572DEB-BDD5-44FB-8FBE-0B9C90993B06}" srcOrd="0" destOrd="0" presId="urn:microsoft.com/office/officeart/2005/8/layout/pList2"/>
    <dgm:cxn modelId="{C43A662B-2134-4220-838D-485D9817BBC6}" srcId="{646EB011-C2E6-4C9B-A4D9-FB8FB27F1C55}" destId="{6B7F7E41-16F4-420A-BCC8-E3F4AB7BA34F}" srcOrd="0" destOrd="0" parTransId="{F18923DB-B2C4-4175-B414-7B77D7FC2564}" sibTransId="{0F8AA384-FFF3-4A52-A171-F0AF000E95C8}"/>
    <dgm:cxn modelId="{5452EF2B-846B-41A6-9B4B-C0034368B082}" type="presOf" srcId="{17ED52DC-CAC1-4028-9635-3C3DF6BA522C}" destId="{BD0C0956-984D-4F3A-ABDA-5E7BA91C0081}" srcOrd="0" destOrd="0" presId="urn:microsoft.com/office/officeart/2005/8/layout/pList2"/>
    <dgm:cxn modelId="{AE5AC33B-7033-4789-B12F-1FD81370C04E}" type="presOf" srcId="{0F8AA384-FFF3-4A52-A171-F0AF000E95C8}" destId="{0C60F744-7549-4320-9D94-BC9F1855A311}" srcOrd="0" destOrd="0" presId="urn:microsoft.com/office/officeart/2005/8/layout/pList2"/>
    <dgm:cxn modelId="{D15BD043-D436-4ACB-BF8E-624F334B0784}" srcId="{646EB011-C2E6-4C9B-A4D9-FB8FB27F1C55}" destId="{17ED52DC-CAC1-4028-9635-3C3DF6BA522C}" srcOrd="4" destOrd="0" parTransId="{D9C5D9B7-6834-441C-8DC9-EDD61D9B91DC}" sibTransId="{FE4FE140-84A8-4320-986C-B022A9600A61}"/>
    <dgm:cxn modelId="{A6B99164-5B33-40F9-9CDE-9C03458408A2}" type="presOf" srcId="{DDFCBC4B-54AE-4602-8335-54E833D216E3}" destId="{D63EBC85-9643-4050-8669-720BEBDA57B3}" srcOrd="0" destOrd="0" presId="urn:microsoft.com/office/officeart/2005/8/layout/pList2"/>
    <dgm:cxn modelId="{68004B8D-AC3F-4D98-97F9-BE1F8C113D30}" type="presOf" srcId="{493C5994-38AE-452D-85A8-800CFE80D895}" destId="{EA66E259-9C28-4133-B945-4F7E78BE498A}" srcOrd="0" destOrd="0" presId="urn:microsoft.com/office/officeart/2005/8/layout/pList2"/>
    <dgm:cxn modelId="{5C9966C5-76B3-48E6-9459-1109C8921030}" srcId="{646EB011-C2E6-4C9B-A4D9-FB8FB27F1C55}" destId="{493C5994-38AE-452D-85A8-800CFE80D895}" srcOrd="3" destOrd="0" parTransId="{E7A1CD9A-F42E-4853-B957-546540F5FF79}" sibTransId="{4350964F-2252-40C7-AF03-5ED65AA3DC33}"/>
    <dgm:cxn modelId="{B0AE71D3-7337-49B3-BAC8-AACC42FCC8BA}" type="presOf" srcId="{4350964F-2252-40C7-AF03-5ED65AA3DC33}" destId="{F89B4F44-BC9B-44C3-B7BD-43906F6DC796}" srcOrd="0" destOrd="0" presId="urn:microsoft.com/office/officeart/2005/8/layout/pList2"/>
    <dgm:cxn modelId="{25619FDE-DD5C-4910-A2AF-DDD83F5F5734}" type="presOf" srcId="{6B7F7E41-16F4-420A-BCC8-E3F4AB7BA34F}" destId="{ECCE4E32-509F-436A-8968-0C8737BD0DF0}" srcOrd="0" destOrd="0" presId="urn:microsoft.com/office/officeart/2005/8/layout/pList2"/>
    <dgm:cxn modelId="{5CE7BAE6-A442-42CB-B907-1D3DCB9C1D13}" srcId="{646EB011-C2E6-4C9B-A4D9-FB8FB27F1C55}" destId="{8542D3BD-E152-4E82-9CAC-445301CA81E5}" srcOrd="1" destOrd="0" parTransId="{B955280E-CC13-4A15-806E-3B17140FE826}" sibTransId="{C8FFDF14-74EC-452C-A3B2-89F0569F1EC3}"/>
    <dgm:cxn modelId="{3C8D21FC-2E71-4B4B-8971-55A775718CC5}" type="presOf" srcId="{8542D3BD-E152-4E82-9CAC-445301CA81E5}" destId="{D05BBFDA-90DE-4E0A-8CB4-7766B6E85E28}" srcOrd="0" destOrd="0" presId="urn:microsoft.com/office/officeart/2005/8/layout/pList2"/>
    <dgm:cxn modelId="{7D16EBD9-8779-40AF-B4D7-63348D142AEE}" type="presParOf" srcId="{D7572DEB-BDD5-44FB-8FBE-0B9C90993B06}" destId="{2E8CF342-E508-49E4-A683-BC75CC4B15C4}" srcOrd="0" destOrd="0" presId="urn:microsoft.com/office/officeart/2005/8/layout/pList2"/>
    <dgm:cxn modelId="{A46C56C1-DD3D-49DF-893A-5C0CCFBF9802}" type="presParOf" srcId="{D7572DEB-BDD5-44FB-8FBE-0B9C90993B06}" destId="{77B78C2D-EB1E-40A9-968D-6D209EC6872F}" srcOrd="1" destOrd="0" presId="urn:microsoft.com/office/officeart/2005/8/layout/pList2"/>
    <dgm:cxn modelId="{B3CF0F23-F4BF-4269-B0EF-306C47E97A32}" type="presParOf" srcId="{77B78C2D-EB1E-40A9-968D-6D209EC6872F}" destId="{A2464654-5B0A-4FD4-B18C-30F623BE77A9}" srcOrd="0" destOrd="0" presId="urn:microsoft.com/office/officeart/2005/8/layout/pList2"/>
    <dgm:cxn modelId="{9334747C-F50D-4461-A93F-A6C26C33B1ED}" type="presParOf" srcId="{A2464654-5B0A-4FD4-B18C-30F623BE77A9}" destId="{ECCE4E32-509F-436A-8968-0C8737BD0DF0}" srcOrd="0" destOrd="0" presId="urn:microsoft.com/office/officeart/2005/8/layout/pList2"/>
    <dgm:cxn modelId="{A9621316-2633-4C8E-B162-28991C04C2C4}" type="presParOf" srcId="{A2464654-5B0A-4FD4-B18C-30F623BE77A9}" destId="{D7A08603-B7FD-4423-9D8E-2D0824AF759F}" srcOrd="1" destOrd="0" presId="urn:microsoft.com/office/officeart/2005/8/layout/pList2"/>
    <dgm:cxn modelId="{7CA0E48D-8266-4FE3-9F96-E13FC4B641F9}" type="presParOf" srcId="{A2464654-5B0A-4FD4-B18C-30F623BE77A9}" destId="{E1764E73-66F2-4D34-82C4-5CCCE538DF2B}" srcOrd="2" destOrd="0" presId="urn:microsoft.com/office/officeart/2005/8/layout/pList2"/>
    <dgm:cxn modelId="{7532469F-F5EA-4032-8376-CE0F44B0D46D}" type="presParOf" srcId="{77B78C2D-EB1E-40A9-968D-6D209EC6872F}" destId="{0C60F744-7549-4320-9D94-BC9F1855A311}" srcOrd="1" destOrd="0" presId="urn:microsoft.com/office/officeart/2005/8/layout/pList2"/>
    <dgm:cxn modelId="{7CC68179-E4BA-4EC6-B0D3-590F6226D9FA}" type="presParOf" srcId="{77B78C2D-EB1E-40A9-968D-6D209EC6872F}" destId="{A5FE9268-3A64-4289-8BCB-575D9033F991}" srcOrd="2" destOrd="0" presId="urn:microsoft.com/office/officeart/2005/8/layout/pList2"/>
    <dgm:cxn modelId="{D3458CB5-B8DA-43AB-AF1D-3CF56FC45A3F}" type="presParOf" srcId="{A5FE9268-3A64-4289-8BCB-575D9033F991}" destId="{D05BBFDA-90DE-4E0A-8CB4-7766B6E85E28}" srcOrd="0" destOrd="0" presId="urn:microsoft.com/office/officeart/2005/8/layout/pList2"/>
    <dgm:cxn modelId="{923F0A3E-276B-4296-8309-85463631F439}" type="presParOf" srcId="{A5FE9268-3A64-4289-8BCB-575D9033F991}" destId="{FFD63367-871F-4A67-BD2F-6C0E93CE0EF8}" srcOrd="1" destOrd="0" presId="urn:microsoft.com/office/officeart/2005/8/layout/pList2"/>
    <dgm:cxn modelId="{0DD30EA8-6062-482B-8D5B-88E93DE49A2E}" type="presParOf" srcId="{A5FE9268-3A64-4289-8BCB-575D9033F991}" destId="{627E8AAD-B46B-4651-9D83-D0564F001E02}" srcOrd="2" destOrd="0" presId="urn:microsoft.com/office/officeart/2005/8/layout/pList2"/>
    <dgm:cxn modelId="{D439BE9F-05AA-4EB1-9EF9-BD0516824CA8}" type="presParOf" srcId="{77B78C2D-EB1E-40A9-968D-6D209EC6872F}" destId="{F9CFFAFE-0B9B-4316-A6EA-9FCB2396FCD3}" srcOrd="3" destOrd="0" presId="urn:microsoft.com/office/officeart/2005/8/layout/pList2"/>
    <dgm:cxn modelId="{D08B09B2-8789-4102-9B4B-30EA635AF627}" type="presParOf" srcId="{77B78C2D-EB1E-40A9-968D-6D209EC6872F}" destId="{5337DB99-5ABD-4480-B0AD-82B23A0CAF5B}" srcOrd="4" destOrd="0" presId="urn:microsoft.com/office/officeart/2005/8/layout/pList2"/>
    <dgm:cxn modelId="{531702A9-C3B4-4FF1-BB6C-188B4A2CEC0C}" type="presParOf" srcId="{5337DB99-5ABD-4480-B0AD-82B23A0CAF5B}" destId="{FC78A8B6-E3E5-49DA-B63C-9EB986D2044C}" srcOrd="0" destOrd="0" presId="urn:microsoft.com/office/officeart/2005/8/layout/pList2"/>
    <dgm:cxn modelId="{66ECF6B0-D1EF-4551-902C-60316E030C42}" type="presParOf" srcId="{5337DB99-5ABD-4480-B0AD-82B23A0CAF5B}" destId="{1DCD91E0-76F0-442D-AB5C-20D8DF1A3485}" srcOrd="1" destOrd="0" presId="urn:microsoft.com/office/officeart/2005/8/layout/pList2"/>
    <dgm:cxn modelId="{B3C5075C-316B-4136-B08C-831180AA11A3}" type="presParOf" srcId="{5337DB99-5ABD-4480-B0AD-82B23A0CAF5B}" destId="{651B44E7-5BF5-4263-966E-A96829DD7CF2}" srcOrd="2" destOrd="0" presId="urn:microsoft.com/office/officeart/2005/8/layout/pList2"/>
    <dgm:cxn modelId="{0800FF16-303C-46BB-8ABD-24FCB2FC1CAE}" type="presParOf" srcId="{77B78C2D-EB1E-40A9-968D-6D209EC6872F}" destId="{D63EBC85-9643-4050-8669-720BEBDA57B3}" srcOrd="5" destOrd="0" presId="urn:microsoft.com/office/officeart/2005/8/layout/pList2"/>
    <dgm:cxn modelId="{4135C9D7-962B-412E-92D4-1B98565E80AE}" type="presParOf" srcId="{77B78C2D-EB1E-40A9-968D-6D209EC6872F}" destId="{C915101D-1535-4A43-8054-8F845D993E29}" srcOrd="6" destOrd="0" presId="urn:microsoft.com/office/officeart/2005/8/layout/pList2"/>
    <dgm:cxn modelId="{A2D06DAB-8D50-477E-B4FE-749E0CEEF0C9}" type="presParOf" srcId="{C915101D-1535-4A43-8054-8F845D993E29}" destId="{EA66E259-9C28-4133-B945-4F7E78BE498A}" srcOrd="0" destOrd="0" presId="urn:microsoft.com/office/officeart/2005/8/layout/pList2"/>
    <dgm:cxn modelId="{5424E363-E751-4892-B570-ED9161AC9BD8}" type="presParOf" srcId="{C915101D-1535-4A43-8054-8F845D993E29}" destId="{DC9E7275-4C19-4E84-A910-EF76B015A876}" srcOrd="1" destOrd="0" presId="urn:microsoft.com/office/officeart/2005/8/layout/pList2"/>
    <dgm:cxn modelId="{3BB5DD1D-AF6D-4192-BE7B-523DA182CCE9}" type="presParOf" srcId="{C915101D-1535-4A43-8054-8F845D993E29}" destId="{3A15B578-866F-4627-B942-00033AF2CC7D}" srcOrd="2" destOrd="0" presId="urn:microsoft.com/office/officeart/2005/8/layout/pList2"/>
    <dgm:cxn modelId="{06714C28-1F75-4093-A280-EC1C6F0A6322}" type="presParOf" srcId="{77B78C2D-EB1E-40A9-968D-6D209EC6872F}" destId="{F89B4F44-BC9B-44C3-B7BD-43906F6DC796}" srcOrd="7" destOrd="0" presId="urn:microsoft.com/office/officeart/2005/8/layout/pList2"/>
    <dgm:cxn modelId="{0E667CCE-8D79-4984-9839-550B4E8DE428}" type="presParOf" srcId="{77B78C2D-EB1E-40A9-968D-6D209EC6872F}" destId="{1893A323-86F6-44A5-8014-B98CEC09C81E}" srcOrd="8" destOrd="0" presId="urn:microsoft.com/office/officeart/2005/8/layout/pList2"/>
    <dgm:cxn modelId="{6D1CAA37-3CCC-41CB-847F-B9F32F71E35E}" type="presParOf" srcId="{1893A323-86F6-44A5-8014-B98CEC09C81E}" destId="{BD0C0956-984D-4F3A-ABDA-5E7BA91C0081}" srcOrd="0" destOrd="0" presId="urn:microsoft.com/office/officeart/2005/8/layout/pList2"/>
    <dgm:cxn modelId="{7EBD50B0-5F01-4F54-A1D2-E6FC68F7600F}" type="presParOf" srcId="{1893A323-86F6-44A5-8014-B98CEC09C81E}" destId="{0F60A410-2D9B-4014-B7CF-454FFAF39A03}" srcOrd="1" destOrd="0" presId="urn:microsoft.com/office/officeart/2005/8/layout/pList2"/>
    <dgm:cxn modelId="{387FD329-D43D-4563-B7AE-49A4D1EEBBF5}" type="presParOf" srcId="{1893A323-86F6-44A5-8014-B98CEC09C81E}" destId="{27E157D8-4351-42BF-9EA5-504F1ECB315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99C24-4CEF-4559-B621-E00BE072286A}" type="doc">
      <dgm:prSet loTypeId="urn:microsoft.com/office/officeart/2005/8/layout/vList3" loCatId="list" qsTypeId="urn:microsoft.com/office/officeart/2005/8/quickstyle/simple1" qsCatId="simple" csTypeId="urn:microsoft.com/office/officeart/2005/8/colors/accent3_2" csCatId="accent3" phldr="1"/>
      <dgm:spPr/>
    </dgm:pt>
    <dgm:pt modelId="{4E0E4B60-CF80-4F1C-9276-4C486D6C5BCC}">
      <dgm:prSet phldrT="[Text]" custT="1"/>
      <dgm:spPr/>
      <dgm:t>
        <a:bodyPr anchor="ctr"/>
        <a:lstStyle/>
        <a:p>
          <a:pPr algn="l"/>
          <a:r>
            <a:rPr lang="en-CA" sz="2400" dirty="0">
              <a:latin typeface="+mj-lt"/>
            </a:rPr>
            <a:t>Other</a:t>
          </a:r>
        </a:p>
      </dgm:t>
    </dgm:pt>
    <dgm:pt modelId="{7D6FA2A1-B620-4C38-BAA9-E84EAEE60BEE}" type="parTrans" cxnId="{757FD8B2-BDC5-4AB1-89B0-E8250A6E9174}">
      <dgm:prSet/>
      <dgm:spPr/>
      <dgm:t>
        <a:bodyPr/>
        <a:lstStyle/>
        <a:p>
          <a:endParaRPr lang="en-CA" sz="1800">
            <a:latin typeface="+mj-lt"/>
          </a:endParaRPr>
        </a:p>
      </dgm:t>
    </dgm:pt>
    <dgm:pt modelId="{586FAC33-C6A2-4592-9870-3FF377F9CB4C}" type="sibTrans" cxnId="{757FD8B2-BDC5-4AB1-89B0-E8250A6E9174}">
      <dgm:prSet/>
      <dgm:spPr/>
      <dgm:t>
        <a:bodyPr/>
        <a:lstStyle/>
        <a:p>
          <a:endParaRPr lang="en-CA" sz="1800">
            <a:latin typeface="+mj-lt"/>
          </a:endParaRPr>
        </a:p>
      </dgm:t>
    </dgm:pt>
    <dgm:pt modelId="{45AEC080-0014-4774-95C3-87C936CB5FF1}">
      <dgm:prSet phldrT="[Text]" custT="1"/>
      <dgm:spPr>
        <a:solidFill>
          <a:schemeClr val="accent3">
            <a:lumMod val="75000"/>
          </a:schemeClr>
        </a:solidFill>
      </dgm:spPr>
      <dgm:t>
        <a:bodyPr/>
        <a:lstStyle/>
        <a:p>
          <a:pPr algn="l"/>
          <a:r>
            <a:rPr lang="en-CA" sz="2400" dirty="0">
              <a:latin typeface="+mj-lt"/>
            </a:rPr>
            <a:t>4F-PCC 2000u (or 25-50 u/kg max?</a:t>
          </a:r>
          <a:r>
            <a:rPr lang="en-CA" sz="2400" dirty="0">
              <a:solidFill>
                <a:schemeClr val="bg1"/>
              </a:solidFill>
              <a:latin typeface="+mj-lt"/>
            </a:rPr>
            <a:t>)</a:t>
          </a:r>
        </a:p>
      </dgm:t>
    </dgm:pt>
    <dgm:pt modelId="{189BD784-4E44-4913-8ECF-42CBD61676ED}" type="parTrans" cxnId="{0D6302A7-396A-469C-B076-7BE71F4D8D1E}">
      <dgm:prSet/>
      <dgm:spPr/>
      <dgm:t>
        <a:bodyPr/>
        <a:lstStyle/>
        <a:p>
          <a:endParaRPr lang="en-CA" sz="1800">
            <a:latin typeface="+mj-lt"/>
          </a:endParaRPr>
        </a:p>
      </dgm:t>
    </dgm:pt>
    <dgm:pt modelId="{6A546859-AD4E-466A-821C-369B7A1A8ED1}" type="sibTrans" cxnId="{0D6302A7-396A-469C-B076-7BE71F4D8D1E}">
      <dgm:prSet/>
      <dgm:spPr/>
      <dgm:t>
        <a:bodyPr/>
        <a:lstStyle/>
        <a:p>
          <a:endParaRPr lang="en-CA" sz="1800">
            <a:latin typeface="+mj-lt"/>
          </a:endParaRPr>
        </a:p>
      </dgm:t>
    </dgm:pt>
    <dgm:pt modelId="{D71DE906-E3D3-4AE4-AFF1-900C8A5590F1}">
      <dgm:prSet phldrT="[Text]" custT="1"/>
      <dgm:spPr>
        <a:solidFill>
          <a:schemeClr val="accent3">
            <a:alpha val="80000"/>
          </a:schemeClr>
        </a:solidFill>
      </dgm:spPr>
      <dgm:t>
        <a:bodyPr anchor="ctr"/>
        <a:lstStyle/>
        <a:p>
          <a:pPr algn="l"/>
          <a:r>
            <a:rPr lang="en-CA" sz="1800" dirty="0">
              <a:latin typeface="+mj-lt"/>
            </a:rPr>
            <a:t>Activated charcoal (if </a:t>
          </a:r>
          <a:r>
            <a:rPr lang="en-CA" sz="1800" dirty="0" err="1">
              <a:latin typeface="+mj-lt"/>
            </a:rPr>
            <a:t>FXaI</a:t>
          </a:r>
          <a:r>
            <a:rPr lang="en-CA" sz="1800" dirty="0">
              <a:latin typeface="+mj-lt"/>
            </a:rPr>
            <a:t> &lt;2 hours)</a:t>
          </a:r>
        </a:p>
      </dgm:t>
    </dgm:pt>
    <dgm:pt modelId="{FDE68137-5580-40E1-8F10-027B5D112CD4}" type="parTrans" cxnId="{9BA5748D-475A-4B9A-813C-2BB39D816B30}">
      <dgm:prSet/>
      <dgm:spPr/>
      <dgm:t>
        <a:bodyPr/>
        <a:lstStyle/>
        <a:p>
          <a:endParaRPr lang="en-CA" sz="1800">
            <a:latin typeface="+mj-lt"/>
          </a:endParaRPr>
        </a:p>
      </dgm:t>
    </dgm:pt>
    <dgm:pt modelId="{BC78CB72-699F-4E35-89AC-995B77B93E93}" type="sibTrans" cxnId="{9BA5748D-475A-4B9A-813C-2BB39D816B30}">
      <dgm:prSet/>
      <dgm:spPr/>
      <dgm:t>
        <a:bodyPr/>
        <a:lstStyle/>
        <a:p>
          <a:endParaRPr lang="en-CA" sz="1800">
            <a:latin typeface="+mj-lt"/>
          </a:endParaRPr>
        </a:p>
      </dgm:t>
    </dgm:pt>
    <dgm:pt modelId="{DDE298E0-7B49-4D71-B9B7-164375A686BB}">
      <dgm:prSet phldrT="[Text]" custT="1"/>
      <dgm:spPr>
        <a:solidFill>
          <a:schemeClr val="accent3">
            <a:lumMod val="50000"/>
          </a:schemeClr>
        </a:solidFill>
      </dgm:spPr>
      <dgm:t>
        <a:bodyPr/>
        <a:lstStyle/>
        <a:p>
          <a:pPr algn="l"/>
          <a:r>
            <a:rPr lang="en-CA" sz="2400">
              <a:latin typeface="+mj-lt"/>
            </a:rPr>
            <a:t>Andexanet alfa (dosed according to type of factor Xa inhibitor and last ingestion)</a:t>
          </a:r>
          <a:endParaRPr lang="en-CA" sz="2400" dirty="0">
            <a:latin typeface="+mj-lt"/>
          </a:endParaRPr>
        </a:p>
      </dgm:t>
    </dgm:pt>
    <dgm:pt modelId="{E08179C0-1C37-42DD-9B91-1EFFDBD3B5A8}" type="parTrans" cxnId="{BB7FE4FA-AB40-4A6B-AFA0-3F8118C1147D}">
      <dgm:prSet/>
      <dgm:spPr/>
      <dgm:t>
        <a:bodyPr/>
        <a:lstStyle/>
        <a:p>
          <a:endParaRPr lang="en-CA" sz="1800">
            <a:latin typeface="+mj-lt"/>
          </a:endParaRPr>
        </a:p>
      </dgm:t>
    </dgm:pt>
    <dgm:pt modelId="{E626F7B1-F8D3-4DAC-8B47-956D6BB52B3E}" type="sibTrans" cxnId="{BB7FE4FA-AB40-4A6B-AFA0-3F8118C1147D}">
      <dgm:prSet/>
      <dgm:spPr/>
      <dgm:t>
        <a:bodyPr/>
        <a:lstStyle/>
        <a:p>
          <a:endParaRPr lang="en-CA" sz="1800">
            <a:latin typeface="+mj-lt"/>
          </a:endParaRPr>
        </a:p>
      </dgm:t>
    </dgm:pt>
    <dgm:pt modelId="{4FA603E2-81A1-4A74-8E77-0F5AA74E19F5}" type="pres">
      <dgm:prSet presAssocID="{0BC99C24-4CEF-4559-B621-E00BE072286A}" presName="linearFlow" presStyleCnt="0">
        <dgm:presLayoutVars>
          <dgm:dir/>
          <dgm:resizeHandles val="exact"/>
        </dgm:presLayoutVars>
      </dgm:prSet>
      <dgm:spPr/>
    </dgm:pt>
    <dgm:pt modelId="{492EB7BE-E85F-4666-94E2-45AD4B21FF67}" type="pres">
      <dgm:prSet presAssocID="{DDE298E0-7B49-4D71-B9B7-164375A686BB}" presName="composite" presStyleCnt="0"/>
      <dgm:spPr/>
    </dgm:pt>
    <dgm:pt modelId="{BB80E859-B79D-4F51-AA5B-B8A4B3058F6A}" type="pres">
      <dgm:prSet presAssocID="{DDE298E0-7B49-4D71-B9B7-164375A686BB}" presName="imgShp" presStyleLbl="fgImgPlace1" presStyleIdx="0" presStyleCnt="3" custLinFactNeighborX="-4347" custLinFactNeighborY="-35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 modelId="{97B9639C-BE92-411E-9631-5A1E1BA7BBCE}" type="pres">
      <dgm:prSet presAssocID="{DDE298E0-7B49-4D71-B9B7-164375A686BB}" presName="txShp" presStyleLbl="node1" presStyleIdx="0" presStyleCnt="3" custLinFactNeighborY="-5641">
        <dgm:presLayoutVars>
          <dgm:bulletEnabled val="1"/>
        </dgm:presLayoutVars>
      </dgm:prSet>
      <dgm:spPr/>
    </dgm:pt>
    <dgm:pt modelId="{A5F98BA7-C805-48AC-B166-3921524B6BF0}" type="pres">
      <dgm:prSet presAssocID="{E626F7B1-F8D3-4DAC-8B47-956D6BB52B3E}" presName="spacing" presStyleCnt="0"/>
      <dgm:spPr/>
    </dgm:pt>
    <dgm:pt modelId="{91726464-B77D-4192-8578-28E68E7644CC}" type="pres">
      <dgm:prSet presAssocID="{45AEC080-0014-4774-95C3-87C936CB5FF1}" presName="composite" presStyleCnt="0"/>
      <dgm:spPr/>
    </dgm:pt>
    <dgm:pt modelId="{22625E02-D394-40B2-A98A-4350BF3E51F3}" type="pres">
      <dgm:prSet presAssocID="{45AEC080-0014-4774-95C3-87C936CB5FF1}" presName="imgShp" presStyleLbl="fgImgPlace1" presStyleIdx="1" presStyleCnt="3" custLinFactNeighborX="-4347" custLinFactNeighborY="-35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 modelId="{C4CC144F-CDC8-4C9B-A56A-7129362E566C}" type="pres">
      <dgm:prSet presAssocID="{45AEC080-0014-4774-95C3-87C936CB5FF1}" presName="txShp" presStyleLbl="node1" presStyleIdx="1" presStyleCnt="3">
        <dgm:presLayoutVars>
          <dgm:bulletEnabled val="1"/>
        </dgm:presLayoutVars>
      </dgm:prSet>
      <dgm:spPr/>
    </dgm:pt>
    <dgm:pt modelId="{4155E0A9-D0A6-4FDF-93E2-1D98AAFD8076}" type="pres">
      <dgm:prSet presAssocID="{6A546859-AD4E-466A-821C-369B7A1A8ED1}" presName="spacing" presStyleCnt="0"/>
      <dgm:spPr/>
    </dgm:pt>
    <dgm:pt modelId="{B88E546B-F1C4-4B2B-B726-8994D9B8D7BF}" type="pres">
      <dgm:prSet presAssocID="{4E0E4B60-CF80-4F1C-9276-4C486D6C5BCC}" presName="composite" presStyleCnt="0"/>
      <dgm:spPr/>
    </dgm:pt>
    <dgm:pt modelId="{B9A47887-CA05-4D59-B58E-CDA54534B45E}" type="pres">
      <dgm:prSet presAssocID="{4E0E4B60-CF80-4F1C-9276-4C486D6C5BCC}" presName="imgShp" presStyleLbl="fgImgPlace1" presStyleIdx="2" presStyleCnt="3" custAng="0" custLinFactNeighborX="-4347" custLinFactNeighborY="-35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 modelId="{D1F62BED-0624-41FC-9245-ADC622798908}" type="pres">
      <dgm:prSet presAssocID="{4E0E4B60-CF80-4F1C-9276-4C486D6C5BCC}" presName="txShp" presStyleLbl="node1" presStyleIdx="2" presStyleCnt="3">
        <dgm:presLayoutVars>
          <dgm:bulletEnabled val="1"/>
        </dgm:presLayoutVars>
      </dgm:prSet>
      <dgm:spPr/>
    </dgm:pt>
  </dgm:ptLst>
  <dgm:cxnLst>
    <dgm:cxn modelId="{B44C760C-B308-422D-AAFB-723C6F8412BA}" type="presOf" srcId="{0BC99C24-4CEF-4559-B621-E00BE072286A}" destId="{4FA603E2-81A1-4A74-8E77-0F5AA74E19F5}" srcOrd="0" destOrd="0" presId="urn:microsoft.com/office/officeart/2005/8/layout/vList3"/>
    <dgm:cxn modelId="{64D83635-3BAB-4C46-9FE3-0502C07C2531}" type="presOf" srcId="{45AEC080-0014-4774-95C3-87C936CB5FF1}" destId="{C4CC144F-CDC8-4C9B-A56A-7129362E566C}" srcOrd="0" destOrd="0" presId="urn:microsoft.com/office/officeart/2005/8/layout/vList3"/>
    <dgm:cxn modelId="{9BA5748D-475A-4B9A-813C-2BB39D816B30}" srcId="{4E0E4B60-CF80-4F1C-9276-4C486D6C5BCC}" destId="{D71DE906-E3D3-4AE4-AFF1-900C8A5590F1}" srcOrd="0" destOrd="0" parTransId="{FDE68137-5580-40E1-8F10-027B5D112CD4}" sibTransId="{BC78CB72-699F-4E35-89AC-995B77B93E93}"/>
    <dgm:cxn modelId="{BBDF468E-0F54-4DDE-9F5C-52AD0D9F390C}" type="presOf" srcId="{4E0E4B60-CF80-4F1C-9276-4C486D6C5BCC}" destId="{D1F62BED-0624-41FC-9245-ADC622798908}" srcOrd="0" destOrd="0" presId="urn:microsoft.com/office/officeart/2005/8/layout/vList3"/>
    <dgm:cxn modelId="{888B72A5-6F63-423E-8606-F10550492DF8}" type="presOf" srcId="{D71DE906-E3D3-4AE4-AFF1-900C8A5590F1}" destId="{D1F62BED-0624-41FC-9245-ADC622798908}" srcOrd="0" destOrd="1" presId="urn:microsoft.com/office/officeart/2005/8/layout/vList3"/>
    <dgm:cxn modelId="{0D6302A7-396A-469C-B076-7BE71F4D8D1E}" srcId="{0BC99C24-4CEF-4559-B621-E00BE072286A}" destId="{45AEC080-0014-4774-95C3-87C936CB5FF1}" srcOrd="1" destOrd="0" parTransId="{189BD784-4E44-4913-8ECF-42CBD61676ED}" sibTransId="{6A546859-AD4E-466A-821C-369B7A1A8ED1}"/>
    <dgm:cxn modelId="{757FD8B2-BDC5-4AB1-89B0-E8250A6E9174}" srcId="{0BC99C24-4CEF-4559-B621-E00BE072286A}" destId="{4E0E4B60-CF80-4F1C-9276-4C486D6C5BCC}" srcOrd="2" destOrd="0" parTransId="{7D6FA2A1-B620-4C38-BAA9-E84EAEE60BEE}" sibTransId="{586FAC33-C6A2-4592-9870-3FF377F9CB4C}"/>
    <dgm:cxn modelId="{7A3287F6-A474-4BCA-834F-2836FBAEE278}" type="presOf" srcId="{DDE298E0-7B49-4D71-B9B7-164375A686BB}" destId="{97B9639C-BE92-411E-9631-5A1E1BA7BBCE}" srcOrd="0" destOrd="0" presId="urn:microsoft.com/office/officeart/2005/8/layout/vList3"/>
    <dgm:cxn modelId="{BB7FE4FA-AB40-4A6B-AFA0-3F8118C1147D}" srcId="{0BC99C24-4CEF-4559-B621-E00BE072286A}" destId="{DDE298E0-7B49-4D71-B9B7-164375A686BB}" srcOrd="0" destOrd="0" parTransId="{E08179C0-1C37-42DD-9B91-1EFFDBD3B5A8}" sibTransId="{E626F7B1-F8D3-4DAC-8B47-956D6BB52B3E}"/>
    <dgm:cxn modelId="{B1A8FB71-BA85-4EFC-A14E-2F69BFEFAD94}" type="presParOf" srcId="{4FA603E2-81A1-4A74-8E77-0F5AA74E19F5}" destId="{492EB7BE-E85F-4666-94E2-45AD4B21FF67}" srcOrd="0" destOrd="0" presId="urn:microsoft.com/office/officeart/2005/8/layout/vList3"/>
    <dgm:cxn modelId="{0BD6A066-49B2-47FF-ACC8-BFA3CC61ABF9}" type="presParOf" srcId="{492EB7BE-E85F-4666-94E2-45AD4B21FF67}" destId="{BB80E859-B79D-4F51-AA5B-B8A4B3058F6A}" srcOrd="0" destOrd="0" presId="urn:microsoft.com/office/officeart/2005/8/layout/vList3"/>
    <dgm:cxn modelId="{E42E460A-2CEA-436A-9C35-D397F0D3DC18}" type="presParOf" srcId="{492EB7BE-E85F-4666-94E2-45AD4B21FF67}" destId="{97B9639C-BE92-411E-9631-5A1E1BA7BBCE}" srcOrd="1" destOrd="0" presId="urn:microsoft.com/office/officeart/2005/8/layout/vList3"/>
    <dgm:cxn modelId="{90EA934C-0A46-4478-9E1F-1DFE21D02F26}" type="presParOf" srcId="{4FA603E2-81A1-4A74-8E77-0F5AA74E19F5}" destId="{A5F98BA7-C805-48AC-B166-3921524B6BF0}" srcOrd="1" destOrd="0" presId="urn:microsoft.com/office/officeart/2005/8/layout/vList3"/>
    <dgm:cxn modelId="{712878BC-44D5-463B-9991-048A6816C6EA}" type="presParOf" srcId="{4FA603E2-81A1-4A74-8E77-0F5AA74E19F5}" destId="{91726464-B77D-4192-8578-28E68E7644CC}" srcOrd="2" destOrd="0" presId="urn:microsoft.com/office/officeart/2005/8/layout/vList3"/>
    <dgm:cxn modelId="{CD1B44E4-56DB-49AD-83E6-F2444F3736D8}" type="presParOf" srcId="{91726464-B77D-4192-8578-28E68E7644CC}" destId="{22625E02-D394-40B2-A98A-4350BF3E51F3}" srcOrd="0" destOrd="0" presId="urn:microsoft.com/office/officeart/2005/8/layout/vList3"/>
    <dgm:cxn modelId="{B9C9A6AB-E868-41B1-AF33-EC5773297389}" type="presParOf" srcId="{91726464-B77D-4192-8578-28E68E7644CC}" destId="{C4CC144F-CDC8-4C9B-A56A-7129362E566C}" srcOrd="1" destOrd="0" presId="urn:microsoft.com/office/officeart/2005/8/layout/vList3"/>
    <dgm:cxn modelId="{6F6DB8E9-7834-42AC-A6C9-9122E72D1303}" type="presParOf" srcId="{4FA603E2-81A1-4A74-8E77-0F5AA74E19F5}" destId="{4155E0A9-D0A6-4FDF-93E2-1D98AAFD8076}" srcOrd="3" destOrd="0" presId="urn:microsoft.com/office/officeart/2005/8/layout/vList3"/>
    <dgm:cxn modelId="{B381C625-646F-454F-984D-C9563BEA26EA}" type="presParOf" srcId="{4FA603E2-81A1-4A74-8E77-0F5AA74E19F5}" destId="{B88E546B-F1C4-4B2B-B726-8994D9B8D7BF}" srcOrd="4" destOrd="0" presId="urn:microsoft.com/office/officeart/2005/8/layout/vList3"/>
    <dgm:cxn modelId="{C6515A3D-8E41-4C1A-8097-2235F801B524}" type="presParOf" srcId="{B88E546B-F1C4-4B2B-B726-8994D9B8D7BF}" destId="{B9A47887-CA05-4D59-B58E-CDA54534B45E}" srcOrd="0" destOrd="0" presId="urn:microsoft.com/office/officeart/2005/8/layout/vList3"/>
    <dgm:cxn modelId="{CA5C745B-A386-4CCF-BD15-3E41D16063DD}" type="presParOf" srcId="{B88E546B-F1C4-4B2B-B726-8994D9B8D7BF}" destId="{D1F62BED-0624-41FC-9245-ADC62279890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372E1-81EF-4831-9254-21A2D6DCC6D8}" type="doc">
      <dgm:prSet loTypeId="urn:microsoft.com/office/officeart/2016/7/layout/VerticalSolidActionList" loCatId="List" qsTypeId="urn:microsoft.com/office/officeart/2005/8/quickstyle/simple1" qsCatId="simple" csTypeId="urn:microsoft.com/office/officeart/2005/8/colors/accent3_3" csCatId="accent3" phldr="1"/>
      <dgm:spPr/>
      <dgm:t>
        <a:bodyPr/>
        <a:lstStyle/>
        <a:p>
          <a:endParaRPr lang="en-US"/>
        </a:p>
      </dgm:t>
    </dgm:pt>
    <dgm:pt modelId="{84D4B77B-868F-4201-9004-6ACB6FA93DA3}">
      <dgm:prSet phldrT="[Text]" custT="1"/>
      <dgm:spPr>
        <a:solidFill>
          <a:schemeClr val="accent3">
            <a:lumMod val="50000"/>
          </a:schemeClr>
        </a:solidFill>
        <a:ln>
          <a:noFill/>
        </a:ln>
      </dgm:spPr>
      <dgm:t>
        <a:bodyPr/>
        <a:lstStyle/>
        <a:p>
          <a:pPr algn="l">
            <a:lnSpc>
              <a:spcPct val="100000"/>
            </a:lnSpc>
          </a:pPr>
          <a:r>
            <a:rPr lang="en-US" sz="2000" b="0" dirty="0">
              <a:latin typeface="+mj-lt"/>
            </a:rPr>
            <a:t>Prevention</a:t>
          </a:r>
        </a:p>
      </dgm:t>
    </dgm:pt>
    <dgm:pt modelId="{FB393834-DE72-4CBB-8ABD-D27572538550}" type="parTrans" cxnId="{CE79CE03-9545-4498-B50A-56BB1BBF304A}">
      <dgm:prSet/>
      <dgm:spPr/>
      <dgm:t>
        <a:bodyPr/>
        <a:lstStyle/>
        <a:p>
          <a:pPr>
            <a:lnSpc>
              <a:spcPct val="100000"/>
            </a:lnSpc>
          </a:pPr>
          <a:endParaRPr lang="en-US">
            <a:latin typeface="+mj-lt"/>
          </a:endParaRPr>
        </a:p>
      </dgm:t>
    </dgm:pt>
    <dgm:pt modelId="{75F010B1-07E4-403A-A364-B71A9A8335AC}" type="sibTrans" cxnId="{CE79CE03-9545-4498-B50A-56BB1BBF304A}">
      <dgm:prSet/>
      <dgm:spPr/>
      <dgm:t>
        <a:bodyPr/>
        <a:lstStyle/>
        <a:p>
          <a:pPr>
            <a:lnSpc>
              <a:spcPct val="100000"/>
            </a:lnSpc>
          </a:pPr>
          <a:endParaRPr lang="en-US">
            <a:latin typeface="+mj-lt"/>
          </a:endParaRPr>
        </a:p>
      </dgm:t>
    </dgm:pt>
    <dgm:pt modelId="{3C38F9F1-58E1-4EE5-9BFB-C748E0BF7969}">
      <dgm:prSet custT="1"/>
      <dgm:spPr>
        <a:solidFill>
          <a:schemeClr val="bg1">
            <a:lumMod val="95000"/>
            <a:alpha val="70000"/>
          </a:schemeClr>
        </a:solidFill>
      </dgm:spPr>
      <dgm:t>
        <a:bodyPr/>
        <a:lstStyle/>
        <a:p>
          <a:pPr>
            <a:lnSpc>
              <a:spcPct val="100000"/>
            </a:lnSpc>
          </a:pPr>
          <a:r>
            <a:rPr lang="en-CA" sz="2000" dirty="0">
              <a:latin typeface="+mj-lt"/>
            </a:rPr>
            <a:t>is the first step</a:t>
          </a:r>
        </a:p>
      </dgm:t>
    </dgm:pt>
    <dgm:pt modelId="{1506FAED-AF53-4332-BFE0-45F334BD684F}" type="parTrans" cxnId="{59D78D8C-950E-4333-8279-C35B9C143766}">
      <dgm:prSet/>
      <dgm:spPr/>
      <dgm:t>
        <a:bodyPr/>
        <a:lstStyle/>
        <a:p>
          <a:pPr>
            <a:lnSpc>
              <a:spcPct val="100000"/>
            </a:lnSpc>
          </a:pPr>
          <a:endParaRPr lang="en-CA">
            <a:latin typeface="+mj-lt"/>
          </a:endParaRPr>
        </a:p>
      </dgm:t>
    </dgm:pt>
    <dgm:pt modelId="{B7CDB697-CECE-44E2-88DB-094D58ED67B0}" type="sibTrans" cxnId="{59D78D8C-950E-4333-8279-C35B9C143766}">
      <dgm:prSet/>
      <dgm:spPr/>
      <dgm:t>
        <a:bodyPr/>
        <a:lstStyle/>
        <a:p>
          <a:pPr>
            <a:lnSpc>
              <a:spcPct val="100000"/>
            </a:lnSpc>
          </a:pPr>
          <a:endParaRPr lang="en-CA">
            <a:latin typeface="+mj-lt"/>
          </a:endParaRPr>
        </a:p>
      </dgm:t>
    </dgm:pt>
    <dgm:pt modelId="{9347DB24-4C68-41C3-9929-DFE753C54A28}">
      <dgm:prSet custT="1"/>
      <dgm:spPr>
        <a:solidFill>
          <a:schemeClr val="accent3">
            <a:lumMod val="75000"/>
          </a:schemeClr>
        </a:solidFill>
        <a:ln>
          <a:noFill/>
        </a:ln>
      </dgm:spPr>
      <dgm:t>
        <a:bodyPr/>
        <a:lstStyle/>
        <a:p>
          <a:pPr algn="l">
            <a:lnSpc>
              <a:spcPct val="100000"/>
            </a:lnSpc>
          </a:pPr>
          <a:r>
            <a:rPr lang="en-CA" sz="2000" b="0" dirty="0">
              <a:latin typeface="+mj-lt"/>
            </a:rPr>
            <a:t>Refer</a:t>
          </a:r>
        </a:p>
      </dgm:t>
    </dgm:pt>
    <dgm:pt modelId="{CA503891-7AA9-4263-80E4-4B2A357D68F6}" type="parTrans" cxnId="{2DDD9910-06C8-4325-B0BB-4B588CEF4000}">
      <dgm:prSet/>
      <dgm:spPr/>
      <dgm:t>
        <a:bodyPr/>
        <a:lstStyle/>
        <a:p>
          <a:pPr>
            <a:lnSpc>
              <a:spcPct val="100000"/>
            </a:lnSpc>
          </a:pPr>
          <a:endParaRPr lang="en-CA">
            <a:latin typeface="+mj-lt"/>
          </a:endParaRPr>
        </a:p>
      </dgm:t>
    </dgm:pt>
    <dgm:pt modelId="{F6A26136-FF13-4651-A4F5-350D481A17FD}" type="sibTrans" cxnId="{2DDD9910-06C8-4325-B0BB-4B588CEF4000}">
      <dgm:prSet/>
      <dgm:spPr/>
      <dgm:t>
        <a:bodyPr/>
        <a:lstStyle/>
        <a:p>
          <a:pPr>
            <a:lnSpc>
              <a:spcPct val="100000"/>
            </a:lnSpc>
          </a:pPr>
          <a:endParaRPr lang="en-CA">
            <a:latin typeface="+mj-lt"/>
          </a:endParaRPr>
        </a:p>
      </dgm:t>
    </dgm:pt>
    <dgm:pt modelId="{0DE1F0CF-822F-4BC5-BD08-59366965FF2F}">
      <dgm:prSet custT="1"/>
      <dgm:spPr>
        <a:solidFill>
          <a:schemeClr val="bg1">
            <a:lumMod val="95000"/>
            <a:alpha val="70000"/>
          </a:schemeClr>
        </a:solidFill>
      </dgm:spPr>
      <dgm:t>
        <a:bodyPr/>
        <a:lstStyle/>
        <a:p>
          <a:pPr>
            <a:lnSpc>
              <a:spcPct val="100000"/>
            </a:lnSpc>
          </a:pPr>
          <a:r>
            <a:rPr lang="en-CA" sz="2000" dirty="0">
              <a:latin typeface="+mj-lt"/>
            </a:rPr>
            <a:t>for ensure early supportive measures and interventions</a:t>
          </a:r>
        </a:p>
      </dgm:t>
    </dgm:pt>
    <dgm:pt modelId="{3566FB3C-B618-4A72-A5F4-51884EC1B496}" type="parTrans" cxnId="{868C0622-9088-491E-B31D-C30AB3536ACE}">
      <dgm:prSet/>
      <dgm:spPr/>
      <dgm:t>
        <a:bodyPr/>
        <a:lstStyle/>
        <a:p>
          <a:pPr>
            <a:lnSpc>
              <a:spcPct val="100000"/>
            </a:lnSpc>
          </a:pPr>
          <a:endParaRPr lang="en-CA">
            <a:latin typeface="+mj-lt"/>
          </a:endParaRPr>
        </a:p>
      </dgm:t>
    </dgm:pt>
    <dgm:pt modelId="{CB379B3F-FDD0-43A5-8AB2-DCCDF3627772}" type="sibTrans" cxnId="{868C0622-9088-491E-B31D-C30AB3536ACE}">
      <dgm:prSet/>
      <dgm:spPr/>
      <dgm:t>
        <a:bodyPr/>
        <a:lstStyle/>
        <a:p>
          <a:pPr>
            <a:lnSpc>
              <a:spcPct val="100000"/>
            </a:lnSpc>
          </a:pPr>
          <a:endParaRPr lang="en-CA">
            <a:latin typeface="+mj-lt"/>
          </a:endParaRPr>
        </a:p>
      </dgm:t>
    </dgm:pt>
    <dgm:pt modelId="{4A57B267-5CCD-4FBC-919C-79B5F360F83E}">
      <dgm:prSet custT="1"/>
      <dgm:spPr>
        <a:solidFill>
          <a:schemeClr val="accent3"/>
        </a:solidFill>
        <a:ln>
          <a:noFill/>
        </a:ln>
      </dgm:spPr>
      <dgm:t>
        <a:bodyPr/>
        <a:lstStyle/>
        <a:p>
          <a:pPr algn="l">
            <a:lnSpc>
              <a:spcPct val="100000"/>
            </a:lnSpc>
          </a:pPr>
          <a:r>
            <a:rPr lang="en-CA" sz="2000" b="0" dirty="0">
              <a:latin typeface="+mj-lt"/>
            </a:rPr>
            <a:t>Reverse</a:t>
          </a:r>
        </a:p>
      </dgm:t>
    </dgm:pt>
    <dgm:pt modelId="{B63EC349-034F-42F4-8D69-141CD8C88523}" type="parTrans" cxnId="{1E5F71C2-5368-4641-8DF5-0B42E84B8D0A}">
      <dgm:prSet/>
      <dgm:spPr/>
      <dgm:t>
        <a:bodyPr/>
        <a:lstStyle/>
        <a:p>
          <a:pPr>
            <a:lnSpc>
              <a:spcPct val="100000"/>
            </a:lnSpc>
          </a:pPr>
          <a:endParaRPr lang="en-CA">
            <a:latin typeface="+mj-lt"/>
          </a:endParaRPr>
        </a:p>
      </dgm:t>
    </dgm:pt>
    <dgm:pt modelId="{FCE1F627-89EF-4C96-9B78-9B88E1C2AFDD}" type="sibTrans" cxnId="{1E5F71C2-5368-4641-8DF5-0B42E84B8D0A}">
      <dgm:prSet/>
      <dgm:spPr/>
      <dgm:t>
        <a:bodyPr/>
        <a:lstStyle/>
        <a:p>
          <a:pPr>
            <a:lnSpc>
              <a:spcPct val="100000"/>
            </a:lnSpc>
          </a:pPr>
          <a:endParaRPr lang="en-CA">
            <a:latin typeface="+mj-lt"/>
          </a:endParaRPr>
        </a:p>
      </dgm:t>
    </dgm:pt>
    <dgm:pt modelId="{68ABE026-F5CE-401D-9530-18D1FFEA0A2D}">
      <dgm:prSet custT="1"/>
      <dgm:spPr>
        <a:solidFill>
          <a:schemeClr val="bg1">
            <a:lumMod val="95000"/>
            <a:alpha val="70000"/>
          </a:schemeClr>
        </a:solidFill>
      </dgm:spPr>
      <dgm:t>
        <a:bodyPr/>
        <a:lstStyle/>
        <a:p>
          <a:pPr>
            <a:lnSpc>
              <a:spcPct val="100000"/>
            </a:lnSpc>
          </a:pPr>
          <a:r>
            <a:rPr lang="en-CA" sz="2000" dirty="0">
              <a:latin typeface="+mj-lt"/>
            </a:rPr>
            <a:t>anticoagulant effect for severe bleeds</a:t>
          </a:r>
        </a:p>
      </dgm:t>
    </dgm:pt>
    <dgm:pt modelId="{EA96CC2D-A73E-40F2-924D-96FFB8442FAB}" type="parTrans" cxnId="{C7BF0B0F-52A1-4B98-B849-3F358D6DC7D5}">
      <dgm:prSet/>
      <dgm:spPr/>
      <dgm:t>
        <a:bodyPr/>
        <a:lstStyle/>
        <a:p>
          <a:pPr>
            <a:lnSpc>
              <a:spcPct val="100000"/>
            </a:lnSpc>
          </a:pPr>
          <a:endParaRPr lang="en-CA">
            <a:latin typeface="+mj-lt"/>
          </a:endParaRPr>
        </a:p>
      </dgm:t>
    </dgm:pt>
    <dgm:pt modelId="{2D7CED0F-92F0-4650-8990-D3CD3CCDBDF7}" type="sibTrans" cxnId="{C7BF0B0F-52A1-4B98-B849-3F358D6DC7D5}">
      <dgm:prSet/>
      <dgm:spPr/>
      <dgm:t>
        <a:bodyPr/>
        <a:lstStyle/>
        <a:p>
          <a:pPr>
            <a:lnSpc>
              <a:spcPct val="100000"/>
            </a:lnSpc>
          </a:pPr>
          <a:endParaRPr lang="en-CA">
            <a:latin typeface="+mj-lt"/>
          </a:endParaRPr>
        </a:p>
      </dgm:t>
    </dgm:pt>
    <dgm:pt modelId="{E67CA320-37FC-4451-B5CE-31F3EC324F16}">
      <dgm:prSet custT="1"/>
      <dgm:spPr>
        <a:solidFill>
          <a:schemeClr val="accent3">
            <a:alpha val="90000"/>
          </a:schemeClr>
        </a:solidFill>
        <a:ln>
          <a:noFill/>
        </a:ln>
      </dgm:spPr>
      <dgm:t>
        <a:bodyPr/>
        <a:lstStyle/>
        <a:p>
          <a:pPr algn="l">
            <a:lnSpc>
              <a:spcPct val="100000"/>
            </a:lnSpc>
          </a:pPr>
          <a:r>
            <a:rPr lang="en-CA" sz="2000" b="0" dirty="0">
              <a:latin typeface="+mj-lt"/>
            </a:rPr>
            <a:t>Hemostatic therapies</a:t>
          </a:r>
        </a:p>
      </dgm:t>
    </dgm:pt>
    <dgm:pt modelId="{F55440C6-AD0B-45B9-AE5A-E2E45ECD2A68}" type="parTrans" cxnId="{98DC22BB-C7E5-4213-ACF7-067F45B8D3C0}">
      <dgm:prSet/>
      <dgm:spPr/>
      <dgm:t>
        <a:bodyPr/>
        <a:lstStyle/>
        <a:p>
          <a:pPr>
            <a:lnSpc>
              <a:spcPct val="100000"/>
            </a:lnSpc>
          </a:pPr>
          <a:endParaRPr lang="en-CA">
            <a:latin typeface="+mj-lt"/>
          </a:endParaRPr>
        </a:p>
      </dgm:t>
    </dgm:pt>
    <dgm:pt modelId="{79F835FC-2C51-4359-B53C-87C601A34685}" type="sibTrans" cxnId="{98DC22BB-C7E5-4213-ACF7-067F45B8D3C0}">
      <dgm:prSet/>
      <dgm:spPr/>
      <dgm:t>
        <a:bodyPr/>
        <a:lstStyle/>
        <a:p>
          <a:pPr>
            <a:lnSpc>
              <a:spcPct val="100000"/>
            </a:lnSpc>
          </a:pPr>
          <a:endParaRPr lang="en-CA">
            <a:latin typeface="+mj-lt"/>
          </a:endParaRPr>
        </a:p>
      </dgm:t>
    </dgm:pt>
    <dgm:pt modelId="{7C8F902E-0AC8-414A-8EB2-67216796BD19}">
      <dgm:prSet custT="1"/>
      <dgm:spPr>
        <a:solidFill>
          <a:schemeClr val="bg1">
            <a:lumMod val="95000"/>
            <a:alpha val="70000"/>
          </a:schemeClr>
        </a:solidFill>
      </dgm:spPr>
      <dgm:t>
        <a:bodyPr/>
        <a:lstStyle/>
        <a:p>
          <a:pPr>
            <a:lnSpc>
              <a:spcPct val="100000"/>
            </a:lnSpc>
          </a:pPr>
          <a:r>
            <a:rPr lang="en-CA" sz="2000" dirty="0">
              <a:latin typeface="+mj-lt"/>
            </a:rPr>
            <a:t>if reversal agents are unavailable </a:t>
          </a:r>
        </a:p>
      </dgm:t>
    </dgm:pt>
    <dgm:pt modelId="{64AA8242-832B-4DF1-86E5-C4A930DE6737}" type="parTrans" cxnId="{961939FE-0DCC-4949-8FE5-79D9E3798BE1}">
      <dgm:prSet/>
      <dgm:spPr/>
      <dgm:t>
        <a:bodyPr/>
        <a:lstStyle/>
        <a:p>
          <a:pPr>
            <a:lnSpc>
              <a:spcPct val="100000"/>
            </a:lnSpc>
          </a:pPr>
          <a:endParaRPr lang="en-CA">
            <a:latin typeface="+mj-lt"/>
          </a:endParaRPr>
        </a:p>
      </dgm:t>
    </dgm:pt>
    <dgm:pt modelId="{413A1203-BC73-4AF0-831D-649A2F3BF8F1}" type="sibTrans" cxnId="{961939FE-0DCC-4949-8FE5-79D9E3798BE1}">
      <dgm:prSet/>
      <dgm:spPr/>
      <dgm:t>
        <a:bodyPr/>
        <a:lstStyle/>
        <a:p>
          <a:pPr>
            <a:lnSpc>
              <a:spcPct val="100000"/>
            </a:lnSpc>
          </a:pPr>
          <a:endParaRPr lang="en-CA">
            <a:latin typeface="+mj-lt"/>
          </a:endParaRPr>
        </a:p>
      </dgm:t>
    </dgm:pt>
    <dgm:pt modelId="{FE8449C6-52DD-4FEC-8DAB-AF99DBF9E875}">
      <dgm:prSet custT="1"/>
      <dgm:spPr>
        <a:solidFill>
          <a:schemeClr val="accent3">
            <a:alpha val="80000"/>
          </a:schemeClr>
        </a:solidFill>
        <a:ln>
          <a:noFill/>
        </a:ln>
      </dgm:spPr>
      <dgm:t>
        <a:bodyPr/>
        <a:lstStyle/>
        <a:p>
          <a:pPr algn="l">
            <a:lnSpc>
              <a:spcPct val="100000"/>
            </a:lnSpc>
          </a:pPr>
          <a:r>
            <a:rPr lang="en-CA" sz="2000" b="0" dirty="0">
              <a:latin typeface="+mj-lt"/>
            </a:rPr>
            <a:t>Reassess</a:t>
          </a:r>
        </a:p>
      </dgm:t>
    </dgm:pt>
    <dgm:pt modelId="{E00A24DE-1FBF-4983-AFDA-9C640E1D28C6}" type="parTrans" cxnId="{FC96BF3A-5FF7-47CA-8DDC-7F107353ED06}">
      <dgm:prSet/>
      <dgm:spPr/>
      <dgm:t>
        <a:bodyPr/>
        <a:lstStyle/>
        <a:p>
          <a:pPr>
            <a:lnSpc>
              <a:spcPct val="100000"/>
            </a:lnSpc>
          </a:pPr>
          <a:endParaRPr lang="en-CA">
            <a:latin typeface="+mj-lt"/>
          </a:endParaRPr>
        </a:p>
      </dgm:t>
    </dgm:pt>
    <dgm:pt modelId="{2A88B758-4A25-4EE4-AB84-3D76B5F33AD6}" type="sibTrans" cxnId="{FC96BF3A-5FF7-47CA-8DDC-7F107353ED06}">
      <dgm:prSet/>
      <dgm:spPr/>
      <dgm:t>
        <a:bodyPr/>
        <a:lstStyle/>
        <a:p>
          <a:pPr>
            <a:lnSpc>
              <a:spcPct val="100000"/>
            </a:lnSpc>
          </a:pPr>
          <a:endParaRPr lang="en-CA">
            <a:latin typeface="+mj-lt"/>
          </a:endParaRPr>
        </a:p>
      </dgm:t>
    </dgm:pt>
    <dgm:pt modelId="{9B57D878-67E5-432C-912A-237C6E735146}">
      <dgm:prSet custT="1"/>
      <dgm:spPr>
        <a:solidFill>
          <a:schemeClr val="bg1">
            <a:lumMod val="95000"/>
            <a:alpha val="70000"/>
          </a:schemeClr>
        </a:solidFill>
      </dgm:spPr>
      <dgm:t>
        <a:bodyPr/>
        <a:lstStyle/>
        <a:p>
          <a:pPr>
            <a:lnSpc>
              <a:spcPct val="100000"/>
            </a:lnSpc>
          </a:pPr>
          <a:r>
            <a:rPr lang="en-CA" sz="2000" dirty="0">
              <a:latin typeface="+mj-lt"/>
            </a:rPr>
            <a:t>anticoagulants </a:t>
          </a:r>
          <a:r>
            <a:rPr lang="en-CA" sz="2000">
              <a:latin typeface="+mj-lt"/>
            </a:rPr>
            <a:t>after bleeding has </a:t>
          </a:r>
          <a:r>
            <a:rPr lang="en-CA" sz="2000" dirty="0">
              <a:latin typeface="+mj-lt"/>
            </a:rPr>
            <a:t>resolved</a:t>
          </a:r>
        </a:p>
      </dgm:t>
    </dgm:pt>
    <dgm:pt modelId="{950E9A53-8595-4E8D-A81E-65126B5A105B}" type="parTrans" cxnId="{55987B08-4C87-45FE-987A-AE1B81550550}">
      <dgm:prSet/>
      <dgm:spPr/>
      <dgm:t>
        <a:bodyPr/>
        <a:lstStyle/>
        <a:p>
          <a:pPr>
            <a:lnSpc>
              <a:spcPct val="100000"/>
            </a:lnSpc>
          </a:pPr>
          <a:endParaRPr lang="en-CA">
            <a:latin typeface="+mj-lt"/>
          </a:endParaRPr>
        </a:p>
      </dgm:t>
    </dgm:pt>
    <dgm:pt modelId="{108FCE3A-7C14-43F4-9B5A-2EADA563F20A}" type="sibTrans" cxnId="{55987B08-4C87-45FE-987A-AE1B81550550}">
      <dgm:prSet/>
      <dgm:spPr/>
      <dgm:t>
        <a:bodyPr/>
        <a:lstStyle/>
        <a:p>
          <a:pPr>
            <a:lnSpc>
              <a:spcPct val="100000"/>
            </a:lnSpc>
          </a:pPr>
          <a:endParaRPr lang="en-CA">
            <a:latin typeface="+mj-lt"/>
          </a:endParaRPr>
        </a:p>
      </dgm:t>
    </dgm:pt>
    <dgm:pt modelId="{FC3CF89C-26DC-4BA7-93FC-811765AD64ED}" type="pres">
      <dgm:prSet presAssocID="{0AF372E1-81EF-4831-9254-21A2D6DCC6D8}" presName="Name0" presStyleCnt="0">
        <dgm:presLayoutVars>
          <dgm:dir/>
          <dgm:animLvl val="lvl"/>
          <dgm:resizeHandles val="exact"/>
        </dgm:presLayoutVars>
      </dgm:prSet>
      <dgm:spPr/>
    </dgm:pt>
    <dgm:pt modelId="{288DC116-7BD1-4156-895A-91210C92E5ED}" type="pres">
      <dgm:prSet presAssocID="{84D4B77B-868F-4201-9004-6ACB6FA93DA3}" presName="linNode" presStyleCnt="0"/>
      <dgm:spPr/>
    </dgm:pt>
    <dgm:pt modelId="{7129CDB6-6771-4787-857E-4E8C168B1BC0}" type="pres">
      <dgm:prSet presAssocID="{84D4B77B-868F-4201-9004-6ACB6FA93DA3}" presName="parentText" presStyleLbl="alignNode1" presStyleIdx="0" presStyleCnt="5" custScaleX="166872" custLinFactNeighborX="-16" custLinFactNeighborY="-962">
        <dgm:presLayoutVars>
          <dgm:chMax val="1"/>
          <dgm:bulletEnabled/>
        </dgm:presLayoutVars>
      </dgm:prSet>
      <dgm:spPr/>
    </dgm:pt>
    <dgm:pt modelId="{CC082580-7B9F-42E8-BE7D-AF3B9A0075C4}" type="pres">
      <dgm:prSet presAssocID="{84D4B77B-868F-4201-9004-6ACB6FA93DA3}" presName="descendantText" presStyleLbl="alignAccFollowNode1" presStyleIdx="0" presStyleCnt="5" custLinFactNeighborX="63" custLinFactNeighborY="-228">
        <dgm:presLayoutVars>
          <dgm:bulletEnabled/>
        </dgm:presLayoutVars>
      </dgm:prSet>
      <dgm:spPr/>
    </dgm:pt>
    <dgm:pt modelId="{9027038E-D328-453F-B6E0-6A04DB651EE4}" type="pres">
      <dgm:prSet presAssocID="{75F010B1-07E4-403A-A364-B71A9A8335AC}" presName="sp" presStyleCnt="0"/>
      <dgm:spPr/>
    </dgm:pt>
    <dgm:pt modelId="{23C77141-27D2-4F83-AC14-880E46218B25}" type="pres">
      <dgm:prSet presAssocID="{9347DB24-4C68-41C3-9929-DFE753C54A28}" presName="linNode" presStyleCnt="0"/>
      <dgm:spPr/>
    </dgm:pt>
    <dgm:pt modelId="{A8127516-BAD7-485C-AE5C-34F58FC1BFDD}" type="pres">
      <dgm:prSet presAssocID="{9347DB24-4C68-41C3-9929-DFE753C54A28}" presName="parentText" presStyleLbl="alignNode1" presStyleIdx="1" presStyleCnt="5" custScaleX="166872" custLinFactNeighborX="-16" custLinFactNeighborY="-734">
        <dgm:presLayoutVars>
          <dgm:chMax val="1"/>
          <dgm:bulletEnabled/>
        </dgm:presLayoutVars>
      </dgm:prSet>
      <dgm:spPr/>
    </dgm:pt>
    <dgm:pt modelId="{E4B9BC0C-FCA2-4718-B93B-1B207EA9B424}" type="pres">
      <dgm:prSet presAssocID="{9347DB24-4C68-41C3-9929-DFE753C54A28}" presName="descendantText" presStyleLbl="alignAccFollowNode1" presStyleIdx="1" presStyleCnt="5" custLinFactNeighborX="63" custLinFactNeighborY="-941">
        <dgm:presLayoutVars>
          <dgm:bulletEnabled/>
        </dgm:presLayoutVars>
      </dgm:prSet>
      <dgm:spPr/>
    </dgm:pt>
    <dgm:pt modelId="{37A44A30-91CE-4FF3-A0C4-E385586DABFE}" type="pres">
      <dgm:prSet presAssocID="{F6A26136-FF13-4651-A4F5-350D481A17FD}" presName="sp" presStyleCnt="0"/>
      <dgm:spPr/>
    </dgm:pt>
    <dgm:pt modelId="{9F0CB7C2-0F9D-4AF1-9F83-7FA6C49E3ACD}" type="pres">
      <dgm:prSet presAssocID="{4A57B267-5CCD-4FBC-919C-79B5F360F83E}" presName="linNode" presStyleCnt="0"/>
      <dgm:spPr/>
    </dgm:pt>
    <dgm:pt modelId="{E1DCA207-F53D-4283-9578-209096B8901F}" type="pres">
      <dgm:prSet presAssocID="{4A57B267-5CCD-4FBC-919C-79B5F360F83E}" presName="parentText" presStyleLbl="alignNode1" presStyleIdx="2" presStyleCnt="5" custScaleX="166872" custLinFactNeighborX="-16" custLinFactNeighborY="-734">
        <dgm:presLayoutVars>
          <dgm:chMax val="1"/>
          <dgm:bulletEnabled/>
        </dgm:presLayoutVars>
      </dgm:prSet>
      <dgm:spPr/>
    </dgm:pt>
    <dgm:pt modelId="{AA23DF26-FAAA-4EB3-9F11-186558F00DAA}" type="pres">
      <dgm:prSet presAssocID="{4A57B267-5CCD-4FBC-919C-79B5F360F83E}" presName="descendantText" presStyleLbl="alignAccFollowNode1" presStyleIdx="2" presStyleCnt="5" custLinFactNeighborX="63" custLinFactNeighborY="-941">
        <dgm:presLayoutVars>
          <dgm:bulletEnabled/>
        </dgm:presLayoutVars>
      </dgm:prSet>
      <dgm:spPr/>
    </dgm:pt>
    <dgm:pt modelId="{43472BEA-1609-4462-9ABF-5773B4F87286}" type="pres">
      <dgm:prSet presAssocID="{FCE1F627-89EF-4C96-9B78-9B88E1C2AFDD}" presName="sp" presStyleCnt="0"/>
      <dgm:spPr/>
    </dgm:pt>
    <dgm:pt modelId="{E0AC8CEA-FDB1-4101-9939-8E519A1D3C32}" type="pres">
      <dgm:prSet presAssocID="{E67CA320-37FC-4451-B5CE-31F3EC324F16}" presName="linNode" presStyleCnt="0"/>
      <dgm:spPr/>
    </dgm:pt>
    <dgm:pt modelId="{3C186340-6600-44EE-BC16-CFD6E2E923A6}" type="pres">
      <dgm:prSet presAssocID="{E67CA320-37FC-4451-B5CE-31F3EC324F16}" presName="parentText" presStyleLbl="alignNode1" presStyleIdx="3" presStyleCnt="5" custScaleX="166872" custLinFactNeighborX="-16" custLinFactNeighborY="-734">
        <dgm:presLayoutVars>
          <dgm:chMax val="1"/>
          <dgm:bulletEnabled/>
        </dgm:presLayoutVars>
      </dgm:prSet>
      <dgm:spPr/>
    </dgm:pt>
    <dgm:pt modelId="{2CE74F75-88A8-4912-AA63-0C329E157645}" type="pres">
      <dgm:prSet presAssocID="{E67CA320-37FC-4451-B5CE-31F3EC324F16}" presName="descendantText" presStyleLbl="alignAccFollowNode1" presStyleIdx="3" presStyleCnt="5" custLinFactNeighborX="63" custLinFactNeighborY="-1247">
        <dgm:presLayoutVars>
          <dgm:bulletEnabled/>
        </dgm:presLayoutVars>
      </dgm:prSet>
      <dgm:spPr/>
    </dgm:pt>
    <dgm:pt modelId="{54F0E7ED-7CAA-4C06-BF39-B89E811A9910}" type="pres">
      <dgm:prSet presAssocID="{79F835FC-2C51-4359-B53C-87C601A34685}" presName="sp" presStyleCnt="0"/>
      <dgm:spPr/>
    </dgm:pt>
    <dgm:pt modelId="{D5EF97C3-4E67-4700-AA1F-764DE790117B}" type="pres">
      <dgm:prSet presAssocID="{FE8449C6-52DD-4FEC-8DAB-AF99DBF9E875}" presName="linNode" presStyleCnt="0"/>
      <dgm:spPr/>
    </dgm:pt>
    <dgm:pt modelId="{45E00534-E11D-4F62-BA52-93C553A16DEC}" type="pres">
      <dgm:prSet presAssocID="{FE8449C6-52DD-4FEC-8DAB-AF99DBF9E875}" presName="parentText" presStyleLbl="alignNode1" presStyleIdx="4" presStyleCnt="5" custScaleX="166872" custLinFactNeighborY="-734">
        <dgm:presLayoutVars>
          <dgm:chMax val="1"/>
          <dgm:bulletEnabled/>
        </dgm:presLayoutVars>
      </dgm:prSet>
      <dgm:spPr/>
    </dgm:pt>
    <dgm:pt modelId="{02BC23FE-8CBA-4ED8-8E7D-745998E45552}" type="pres">
      <dgm:prSet presAssocID="{FE8449C6-52DD-4FEC-8DAB-AF99DBF9E875}" presName="descendantText" presStyleLbl="alignAccFollowNode1" presStyleIdx="4" presStyleCnt="5">
        <dgm:presLayoutVars>
          <dgm:bulletEnabled/>
        </dgm:presLayoutVars>
      </dgm:prSet>
      <dgm:spPr/>
    </dgm:pt>
  </dgm:ptLst>
  <dgm:cxnLst>
    <dgm:cxn modelId="{CE79CE03-9545-4498-B50A-56BB1BBF304A}" srcId="{0AF372E1-81EF-4831-9254-21A2D6DCC6D8}" destId="{84D4B77B-868F-4201-9004-6ACB6FA93DA3}" srcOrd="0" destOrd="0" parTransId="{FB393834-DE72-4CBB-8ABD-D27572538550}" sibTransId="{75F010B1-07E4-403A-A364-B71A9A8335AC}"/>
    <dgm:cxn modelId="{55987B08-4C87-45FE-987A-AE1B81550550}" srcId="{FE8449C6-52DD-4FEC-8DAB-AF99DBF9E875}" destId="{9B57D878-67E5-432C-912A-237C6E735146}" srcOrd="0" destOrd="0" parTransId="{950E9A53-8595-4E8D-A81E-65126B5A105B}" sibTransId="{108FCE3A-7C14-43F4-9B5A-2EADA563F20A}"/>
    <dgm:cxn modelId="{C7BF0B0F-52A1-4B98-B849-3F358D6DC7D5}" srcId="{4A57B267-5CCD-4FBC-919C-79B5F360F83E}" destId="{68ABE026-F5CE-401D-9530-18D1FFEA0A2D}" srcOrd="0" destOrd="0" parTransId="{EA96CC2D-A73E-40F2-924D-96FFB8442FAB}" sibTransId="{2D7CED0F-92F0-4650-8990-D3CD3CCDBDF7}"/>
    <dgm:cxn modelId="{2DDD9910-06C8-4325-B0BB-4B588CEF4000}" srcId="{0AF372E1-81EF-4831-9254-21A2D6DCC6D8}" destId="{9347DB24-4C68-41C3-9929-DFE753C54A28}" srcOrd="1" destOrd="0" parTransId="{CA503891-7AA9-4263-80E4-4B2A357D68F6}" sibTransId="{F6A26136-FF13-4651-A4F5-350D481A17FD}"/>
    <dgm:cxn modelId="{DBB43014-E347-414A-BFF2-E42B729A5884}" type="presOf" srcId="{68ABE026-F5CE-401D-9530-18D1FFEA0A2D}" destId="{AA23DF26-FAAA-4EB3-9F11-186558F00DAA}" srcOrd="0" destOrd="0" presId="urn:microsoft.com/office/officeart/2016/7/layout/VerticalSolidActionList"/>
    <dgm:cxn modelId="{9DFA3E1A-0000-48C9-A424-4FA878AAEDD6}" type="presOf" srcId="{E67CA320-37FC-4451-B5CE-31F3EC324F16}" destId="{3C186340-6600-44EE-BC16-CFD6E2E923A6}" srcOrd="0" destOrd="0" presId="urn:microsoft.com/office/officeart/2016/7/layout/VerticalSolidActionList"/>
    <dgm:cxn modelId="{868C0622-9088-491E-B31D-C30AB3536ACE}" srcId="{9347DB24-4C68-41C3-9929-DFE753C54A28}" destId="{0DE1F0CF-822F-4BC5-BD08-59366965FF2F}" srcOrd="0" destOrd="0" parTransId="{3566FB3C-B618-4A72-A5F4-51884EC1B496}" sibTransId="{CB379B3F-FDD0-43A5-8AB2-DCCDF3627772}"/>
    <dgm:cxn modelId="{FC96BF3A-5FF7-47CA-8DDC-7F107353ED06}" srcId="{0AF372E1-81EF-4831-9254-21A2D6DCC6D8}" destId="{FE8449C6-52DD-4FEC-8DAB-AF99DBF9E875}" srcOrd="4" destOrd="0" parTransId="{E00A24DE-1FBF-4983-AFDA-9C640E1D28C6}" sibTransId="{2A88B758-4A25-4EE4-AB84-3D76B5F33AD6}"/>
    <dgm:cxn modelId="{CDDB3B3E-A1D6-4573-959A-9C70684374C4}" type="presOf" srcId="{9347DB24-4C68-41C3-9929-DFE753C54A28}" destId="{A8127516-BAD7-485C-AE5C-34F58FC1BFDD}" srcOrd="0" destOrd="0" presId="urn:microsoft.com/office/officeart/2016/7/layout/VerticalSolidActionList"/>
    <dgm:cxn modelId="{63DCCC62-9019-4245-A12C-0E86D5EAC16C}" type="presOf" srcId="{3C38F9F1-58E1-4EE5-9BFB-C748E0BF7969}" destId="{CC082580-7B9F-42E8-BE7D-AF3B9A0075C4}" srcOrd="0" destOrd="0" presId="urn:microsoft.com/office/officeart/2016/7/layout/VerticalSolidActionList"/>
    <dgm:cxn modelId="{88B1AA66-661C-41DF-8386-7535F3309CA5}" type="presOf" srcId="{0AF372E1-81EF-4831-9254-21A2D6DCC6D8}" destId="{FC3CF89C-26DC-4BA7-93FC-811765AD64ED}" srcOrd="0" destOrd="0" presId="urn:microsoft.com/office/officeart/2016/7/layout/VerticalSolidActionList"/>
    <dgm:cxn modelId="{59D78D8C-950E-4333-8279-C35B9C143766}" srcId="{84D4B77B-868F-4201-9004-6ACB6FA93DA3}" destId="{3C38F9F1-58E1-4EE5-9BFB-C748E0BF7969}" srcOrd="0" destOrd="0" parTransId="{1506FAED-AF53-4332-BFE0-45F334BD684F}" sibTransId="{B7CDB697-CECE-44E2-88DB-094D58ED67B0}"/>
    <dgm:cxn modelId="{8D3FE490-FEC7-4618-A45A-8380820720E3}" type="presOf" srcId="{0DE1F0CF-822F-4BC5-BD08-59366965FF2F}" destId="{E4B9BC0C-FCA2-4718-B93B-1B207EA9B424}" srcOrd="0" destOrd="0" presId="urn:microsoft.com/office/officeart/2016/7/layout/VerticalSolidActionList"/>
    <dgm:cxn modelId="{98DC22BB-C7E5-4213-ACF7-067F45B8D3C0}" srcId="{0AF372E1-81EF-4831-9254-21A2D6DCC6D8}" destId="{E67CA320-37FC-4451-B5CE-31F3EC324F16}" srcOrd="3" destOrd="0" parTransId="{F55440C6-AD0B-45B9-AE5A-E2E45ECD2A68}" sibTransId="{79F835FC-2C51-4359-B53C-87C601A34685}"/>
    <dgm:cxn modelId="{1E5F71C2-5368-4641-8DF5-0B42E84B8D0A}" srcId="{0AF372E1-81EF-4831-9254-21A2D6DCC6D8}" destId="{4A57B267-5CCD-4FBC-919C-79B5F360F83E}" srcOrd="2" destOrd="0" parTransId="{B63EC349-034F-42F4-8D69-141CD8C88523}" sibTransId="{FCE1F627-89EF-4C96-9B78-9B88E1C2AFDD}"/>
    <dgm:cxn modelId="{0388FDE4-05BB-46A4-9BEF-20F1EC4B6120}" type="presOf" srcId="{4A57B267-5CCD-4FBC-919C-79B5F360F83E}" destId="{E1DCA207-F53D-4283-9578-209096B8901F}" srcOrd="0" destOrd="0" presId="urn:microsoft.com/office/officeart/2016/7/layout/VerticalSolidActionList"/>
    <dgm:cxn modelId="{E04DFBF0-A7E9-4009-AC39-1EBD5850AA1E}" type="presOf" srcId="{7C8F902E-0AC8-414A-8EB2-67216796BD19}" destId="{2CE74F75-88A8-4912-AA63-0C329E157645}" srcOrd="0" destOrd="0" presId="urn:microsoft.com/office/officeart/2016/7/layout/VerticalSolidActionList"/>
    <dgm:cxn modelId="{0FDB73F1-F7C2-4258-9BBB-0799D2399F62}" type="presOf" srcId="{9B57D878-67E5-432C-912A-237C6E735146}" destId="{02BC23FE-8CBA-4ED8-8E7D-745998E45552}" srcOrd="0" destOrd="0" presId="urn:microsoft.com/office/officeart/2016/7/layout/VerticalSolidActionList"/>
    <dgm:cxn modelId="{DD3DABF3-3B91-4373-BE55-91AB02C2423D}" type="presOf" srcId="{FE8449C6-52DD-4FEC-8DAB-AF99DBF9E875}" destId="{45E00534-E11D-4F62-BA52-93C553A16DEC}" srcOrd="0" destOrd="0" presId="urn:microsoft.com/office/officeart/2016/7/layout/VerticalSolidActionList"/>
    <dgm:cxn modelId="{AB22F2F5-0FDA-44DC-9AFE-FD27437C7101}" type="presOf" srcId="{84D4B77B-868F-4201-9004-6ACB6FA93DA3}" destId="{7129CDB6-6771-4787-857E-4E8C168B1BC0}" srcOrd="0" destOrd="0" presId="urn:microsoft.com/office/officeart/2016/7/layout/VerticalSolidActionList"/>
    <dgm:cxn modelId="{961939FE-0DCC-4949-8FE5-79D9E3798BE1}" srcId="{E67CA320-37FC-4451-B5CE-31F3EC324F16}" destId="{7C8F902E-0AC8-414A-8EB2-67216796BD19}" srcOrd="0" destOrd="0" parTransId="{64AA8242-832B-4DF1-86E5-C4A930DE6737}" sibTransId="{413A1203-BC73-4AF0-831D-649A2F3BF8F1}"/>
    <dgm:cxn modelId="{03D02F99-6725-476B-BA06-E741BBC4B828}" type="presParOf" srcId="{FC3CF89C-26DC-4BA7-93FC-811765AD64ED}" destId="{288DC116-7BD1-4156-895A-91210C92E5ED}" srcOrd="0" destOrd="0" presId="urn:microsoft.com/office/officeart/2016/7/layout/VerticalSolidActionList"/>
    <dgm:cxn modelId="{7B0597C4-40A6-4EDD-B0C0-34916B5EDDA2}" type="presParOf" srcId="{288DC116-7BD1-4156-895A-91210C92E5ED}" destId="{7129CDB6-6771-4787-857E-4E8C168B1BC0}" srcOrd="0" destOrd="0" presId="urn:microsoft.com/office/officeart/2016/7/layout/VerticalSolidActionList"/>
    <dgm:cxn modelId="{FA8E511B-1D9A-48AA-87F6-57DD30A5FD4A}" type="presParOf" srcId="{288DC116-7BD1-4156-895A-91210C92E5ED}" destId="{CC082580-7B9F-42E8-BE7D-AF3B9A0075C4}" srcOrd="1" destOrd="0" presId="urn:microsoft.com/office/officeart/2016/7/layout/VerticalSolidActionList"/>
    <dgm:cxn modelId="{82126184-2654-47F4-AD9F-72D5125C1166}" type="presParOf" srcId="{FC3CF89C-26DC-4BA7-93FC-811765AD64ED}" destId="{9027038E-D328-453F-B6E0-6A04DB651EE4}" srcOrd="1" destOrd="0" presId="urn:microsoft.com/office/officeart/2016/7/layout/VerticalSolidActionList"/>
    <dgm:cxn modelId="{0E2DE446-AD0E-414D-895D-804E406B0DDB}" type="presParOf" srcId="{FC3CF89C-26DC-4BA7-93FC-811765AD64ED}" destId="{23C77141-27D2-4F83-AC14-880E46218B25}" srcOrd="2" destOrd="0" presId="urn:microsoft.com/office/officeart/2016/7/layout/VerticalSolidActionList"/>
    <dgm:cxn modelId="{BE20F84B-BEF5-4EE5-A7BB-F99E7CE1E2F5}" type="presParOf" srcId="{23C77141-27D2-4F83-AC14-880E46218B25}" destId="{A8127516-BAD7-485C-AE5C-34F58FC1BFDD}" srcOrd="0" destOrd="0" presId="urn:microsoft.com/office/officeart/2016/7/layout/VerticalSolidActionList"/>
    <dgm:cxn modelId="{A7771B90-1634-491E-831B-1DBCF10CBB75}" type="presParOf" srcId="{23C77141-27D2-4F83-AC14-880E46218B25}" destId="{E4B9BC0C-FCA2-4718-B93B-1B207EA9B424}" srcOrd="1" destOrd="0" presId="urn:microsoft.com/office/officeart/2016/7/layout/VerticalSolidActionList"/>
    <dgm:cxn modelId="{2C501195-E29C-4AA1-8793-0D3AC69DA3DF}" type="presParOf" srcId="{FC3CF89C-26DC-4BA7-93FC-811765AD64ED}" destId="{37A44A30-91CE-4FF3-A0C4-E385586DABFE}" srcOrd="3" destOrd="0" presId="urn:microsoft.com/office/officeart/2016/7/layout/VerticalSolidActionList"/>
    <dgm:cxn modelId="{52E2F152-3659-4DFF-8CE2-B0C3E36C0170}" type="presParOf" srcId="{FC3CF89C-26DC-4BA7-93FC-811765AD64ED}" destId="{9F0CB7C2-0F9D-4AF1-9F83-7FA6C49E3ACD}" srcOrd="4" destOrd="0" presId="urn:microsoft.com/office/officeart/2016/7/layout/VerticalSolidActionList"/>
    <dgm:cxn modelId="{11DD0C28-87C2-4769-899F-6FB2A78292B8}" type="presParOf" srcId="{9F0CB7C2-0F9D-4AF1-9F83-7FA6C49E3ACD}" destId="{E1DCA207-F53D-4283-9578-209096B8901F}" srcOrd="0" destOrd="0" presId="urn:microsoft.com/office/officeart/2016/7/layout/VerticalSolidActionList"/>
    <dgm:cxn modelId="{C6333163-BFCC-4FAB-A4E3-DF01A191F53C}" type="presParOf" srcId="{9F0CB7C2-0F9D-4AF1-9F83-7FA6C49E3ACD}" destId="{AA23DF26-FAAA-4EB3-9F11-186558F00DAA}" srcOrd="1" destOrd="0" presId="urn:microsoft.com/office/officeart/2016/7/layout/VerticalSolidActionList"/>
    <dgm:cxn modelId="{A0430E70-AACE-4DD3-B076-AE8B187DBEDB}" type="presParOf" srcId="{FC3CF89C-26DC-4BA7-93FC-811765AD64ED}" destId="{43472BEA-1609-4462-9ABF-5773B4F87286}" srcOrd="5" destOrd="0" presId="urn:microsoft.com/office/officeart/2016/7/layout/VerticalSolidActionList"/>
    <dgm:cxn modelId="{2A419FB5-7052-4752-9909-054CE97260E9}" type="presParOf" srcId="{FC3CF89C-26DC-4BA7-93FC-811765AD64ED}" destId="{E0AC8CEA-FDB1-4101-9939-8E519A1D3C32}" srcOrd="6" destOrd="0" presId="urn:microsoft.com/office/officeart/2016/7/layout/VerticalSolidActionList"/>
    <dgm:cxn modelId="{A2C9F8CD-786C-4CBD-B644-C529A654EB1C}" type="presParOf" srcId="{E0AC8CEA-FDB1-4101-9939-8E519A1D3C32}" destId="{3C186340-6600-44EE-BC16-CFD6E2E923A6}" srcOrd="0" destOrd="0" presId="urn:microsoft.com/office/officeart/2016/7/layout/VerticalSolidActionList"/>
    <dgm:cxn modelId="{B87D87BF-E312-44AF-9853-539622AFF1A6}" type="presParOf" srcId="{E0AC8CEA-FDB1-4101-9939-8E519A1D3C32}" destId="{2CE74F75-88A8-4912-AA63-0C329E157645}" srcOrd="1" destOrd="0" presId="urn:microsoft.com/office/officeart/2016/7/layout/VerticalSolidActionList"/>
    <dgm:cxn modelId="{142F5CA6-C8FB-4588-B1AD-CE0FD7948905}" type="presParOf" srcId="{FC3CF89C-26DC-4BA7-93FC-811765AD64ED}" destId="{54F0E7ED-7CAA-4C06-BF39-B89E811A9910}" srcOrd="7" destOrd="0" presId="urn:microsoft.com/office/officeart/2016/7/layout/VerticalSolidActionList"/>
    <dgm:cxn modelId="{F6D0777F-6C32-439C-8125-8DE540234884}" type="presParOf" srcId="{FC3CF89C-26DC-4BA7-93FC-811765AD64ED}" destId="{D5EF97C3-4E67-4700-AA1F-764DE790117B}" srcOrd="8" destOrd="0" presId="urn:microsoft.com/office/officeart/2016/7/layout/VerticalSolidActionList"/>
    <dgm:cxn modelId="{2F1C09F8-4EBA-4B11-9D7D-D792A6927BD5}" type="presParOf" srcId="{D5EF97C3-4E67-4700-AA1F-764DE790117B}" destId="{45E00534-E11D-4F62-BA52-93C553A16DEC}" srcOrd="0" destOrd="0" presId="urn:microsoft.com/office/officeart/2016/7/layout/VerticalSolidActionList"/>
    <dgm:cxn modelId="{CC9E2623-7024-4BC5-A73A-C1B12FDE2578}" type="presParOf" srcId="{D5EF97C3-4E67-4700-AA1F-764DE790117B}" destId="{02BC23FE-8CBA-4ED8-8E7D-745998E45552}"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3CC9B-6225-47EF-A9D9-14E50672AFAE}">
      <dsp:nvSpPr>
        <dsp:cNvPr id="0" name=""/>
        <dsp:cNvSpPr/>
      </dsp:nvSpPr>
      <dsp:spPr>
        <a:xfrm>
          <a:off x="0" y="601766"/>
          <a:ext cx="5117061" cy="275523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232280" numCol="1" spcCol="1270" anchor="t" anchorCtr="0">
          <a:noAutofit/>
        </a:bodyPr>
        <a:lstStyle/>
        <a:p>
          <a:pPr marL="0" lvl="0" indent="0" algn="ctr" defTabSz="1422400">
            <a:lnSpc>
              <a:spcPct val="90000"/>
            </a:lnSpc>
            <a:spcBef>
              <a:spcPct val="0"/>
            </a:spcBef>
            <a:spcAft>
              <a:spcPct val="35000"/>
            </a:spcAft>
            <a:buNone/>
          </a:pPr>
          <a:endParaRPr lang="en-CA" sz="3200" b="1" kern="1200">
            <a:solidFill>
              <a:srgbClr val="FFFFFF"/>
            </a:solidFill>
            <a:latin typeface="Arial" panose="020B0604020202020204"/>
            <a:ea typeface="+mn-ea"/>
            <a:cs typeface="Segoe UI Light" panose="020B0502040204020203" pitchFamily="34" charset="0"/>
          </a:endParaRPr>
        </a:p>
      </dsp:txBody>
      <dsp:txXfrm>
        <a:off x="0" y="601766"/>
        <a:ext cx="5117061" cy="2755234"/>
      </dsp:txXfrm>
    </dsp:sp>
    <dsp:sp modelId="{50EACD52-8C9B-4F44-B742-778E153257D4}">
      <dsp:nvSpPr>
        <dsp:cNvPr id="0" name=""/>
        <dsp:cNvSpPr/>
      </dsp:nvSpPr>
      <dsp:spPr>
        <a:xfrm>
          <a:off x="121892" y="998210"/>
          <a:ext cx="2405567" cy="1343943"/>
        </a:xfrm>
        <a:prstGeom prst="rect">
          <a:avLst/>
        </a:prstGeom>
        <a:solidFill>
          <a:srgbClr val="4A85D9">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a:solidFill>
                <a:srgbClr val="FFFFFF"/>
              </a:solidFill>
              <a:latin typeface="Arial" panose="020B0604020202020204"/>
              <a:ea typeface="+mn-ea"/>
              <a:cs typeface="Segoe UI Light" panose="020B0502040204020203" pitchFamily="34" charset="0"/>
            </a:rPr>
            <a:t>Major bleeding</a:t>
          </a:r>
        </a:p>
        <a:p>
          <a:pPr marL="171450" lvl="1" indent="-171450" algn="ctr" defTabSz="711200">
            <a:lnSpc>
              <a:spcPct val="90000"/>
            </a:lnSpc>
            <a:spcBef>
              <a:spcPct val="0"/>
            </a:spcBef>
            <a:spcAft>
              <a:spcPct val="15000"/>
            </a:spcAft>
            <a:buNone/>
          </a:pPr>
          <a:r>
            <a:rPr lang="en-CA" sz="1600" kern="1200">
              <a:solidFill>
                <a:srgbClr val="FFFFFF"/>
              </a:solidFill>
              <a:latin typeface="Arial" panose="020B0604020202020204"/>
              <a:ea typeface="+mn-ea"/>
              <a:cs typeface="Segoe UI Light" panose="020B0502040204020203" pitchFamily="34" charset="0"/>
            </a:rPr>
            <a:t>2% to 4% per year</a:t>
          </a:r>
        </a:p>
      </dsp:txBody>
      <dsp:txXfrm>
        <a:off x="121892" y="998210"/>
        <a:ext cx="2405567" cy="1343943"/>
      </dsp:txXfrm>
    </dsp:sp>
    <dsp:sp modelId="{5151B521-3AF9-4F83-B2C6-DAF4C2ECB05B}">
      <dsp:nvSpPr>
        <dsp:cNvPr id="0" name=""/>
        <dsp:cNvSpPr/>
      </dsp:nvSpPr>
      <dsp:spPr>
        <a:xfrm>
          <a:off x="2589603" y="1001123"/>
          <a:ext cx="2405567" cy="1343943"/>
        </a:xfrm>
        <a:prstGeom prst="rect">
          <a:avLst/>
        </a:prstGeom>
        <a:solidFill>
          <a:srgbClr val="4A85D9">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a:solidFill>
                <a:srgbClr val="FFFFFF"/>
              </a:solidFill>
              <a:latin typeface="Arial" panose="020B0604020202020204"/>
              <a:ea typeface="+mn-ea"/>
              <a:cs typeface="Segoe UI Light" panose="020B0502040204020203" pitchFamily="34" charset="0"/>
            </a:rPr>
            <a:t>Clinically relevant non-major bleeding</a:t>
          </a:r>
        </a:p>
        <a:p>
          <a:pPr marL="171450" lvl="1" indent="-171450" algn="ctr" defTabSz="711200">
            <a:lnSpc>
              <a:spcPct val="90000"/>
            </a:lnSpc>
            <a:spcBef>
              <a:spcPct val="0"/>
            </a:spcBef>
            <a:spcAft>
              <a:spcPct val="15000"/>
            </a:spcAft>
            <a:buNone/>
          </a:pPr>
          <a:r>
            <a:rPr lang="en-CA" sz="1600" kern="1200">
              <a:solidFill>
                <a:srgbClr val="FFFFFF"/>
              </a:solidFill>
              <a:latin typeface="Arial" panose="020B0604020202020204"/>
              <a:ea typeface="+mn-ea"/>
              <a:cs typeface="Segoe UI Light" panose="020B0502040204020203" pitchFamily="34" charset="0"/>
            </a:rPr>
            <a:t>10% to 12% per year</a:t>
          </a:r>
        </a:p>
      </dsp:txBody>
      <dsp:txXfrm>
        <a:off x="2589603" y="1001123"/>
        <a:ext cx="2405567" cy="1343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C037E-34BD-43B2-BE5E-4A4A2094AA8A}">
      <dsp:nvSpPr>
        <dsp:cNvPr id="0" name=""/>
        <dsp:cNvSpPr/>
      </dsp:nvSpPr>
      <dsp:spPr>
        <a:xfrm>
          <a:off x="5884439" y="3408734"/>
          <a:ext cx="3424028" cy="1887439"/>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b" anchorCtr="0">
          <a:noAutofit/>
        </a:bodyPr>
        <a:lstStyle/>
        <a:p>
          <a:pPr marL="171450" lvl="1" indent="-171450" algn="r" defTabSz="800100">
            <a:lnSpc>
              <a:spcPct val="90000"/>
            </a:lnSpc>
            <a:spcBef>
              <a:spcPct val="0"/>
            </a:spcBef>
            <a:spcAft>
              <a:spcPct val="15000"/>
            </a:spcAft>
            <a:buNone/>
          </a:pPr>
          <a:r>
            <a:rPr lang="en-CA" sz="1800" b="1" kern="1200">
              <a:solidFill>
                <a:sysClr val="windowText" lastClr="000000">
                  <a:hueOff val="0"/>
                  <a:satOff val="0"/>
                  <a:lumOff val="0"/>
                  <a:alphaOff val="0"/>
                </a:sysClr>
              </a:solidFill>
              <a:latin typeface="+mj-lt"/>
              <a:ea typeface="+mn-ea"/>
              <a:cs typeface="Segoe UI Light" panose="020B0502040204020203" pitchFamily="34" charset="0"/>
            </a:rPr>
            <a:t>Or hemostatic therapy for severe bleeds</a:t>
          </a:r>
        </a:p>
      </dsp:txBody>
      <dsp:txXfrm>
        <a:off x="6953109" y="3922055"/>
        <a:ext cx="2313897" cy="1332657"/>
      </dsp:txXfrm>
    </dsp:sp>
    <dsp:sp modelId="{A4B89BB6-9B82-4EC1-B5E0-286FB1ECDAB4}">
      <dsp:nvSpPr>
        <dsp:cNvPr id="0" name=""/>
        <dsp:cNvSpPr/>
      </dsp:nvSpPr>
      <dsp:spPr>
        <a:xfrm>
          <a:off x="1708156" y="3408734"/>
          <a:ext cx="3424028" cy="1887439"/>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1" indent="0" algn="l" defTabSz="800100">
            <a:lnSpc>
              <a:spcPct val="90000"/>
            </a:lnSpc>
            <a:spcBef>
              <a:spcPct val="0"/>
            </a:spcBef>
            <a:spcAft>
              <a:spcPct val="15000"/>
            </a:spcAft>
            <a:buNone/>
            <a:tabLst/>
          </a:pPr>
          <a:r>
            <a:rPr lang="en-CA" sz="1800" b="1" kern="1200">
              <a:solidFill>
                <a:sysClr val="windowText" lastClr="000000">
                  <a:hueOff val="0"/>
                  <a:satOff val="0"/>
                  <a:lumOff val="0"/>
                  <a:alphaOff val="0"/>
                </a:sysClr>
              </a:solidFill>
              <a:latin typeface="+mj-lt"/>
              <a:ea typeface="+mn-ea"/>
              <a:cs typeface="Segoe UI Light" panose="020B0502040204020203" pitchFamily="34" charset="0"/>
            </a:rPr>
            <a:t>Reassess anticoagulants after bleeding </a:t>
          </a:r>
        </a:p>
      </dsp:txBody>
      <dsp:txXfrm>
        <a:off x="1749617" y="3922055"/>
        <a:ext cx="2313897" cy="1332657"/>
      </dsp:txXfrm>
    </dsp:sp>
    <dsp:sp modelId="{69A839C8-80F6-40FE-A935-2A3D4038F48B}">
      <dsp:nvSpPr>
        <dsp:cNvPr id="0" name=""/>
        <dsp:cNvSpPr/>
      </dsp:nvSpPr>
      <dsp:spPr>
        <a:xfrm>
          <a:off x="5884439" y="-86908"/>
          <a:ext cx="3424028" cy="1887439"/>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1" indent="0" algn="r" defTabSz="800100">
            <a:lnSpc>
              <a:spcPct val="90000"/>
            </a:lnSpc>
            <a:spcBef>
              <a:spcPct val="0"/>
            </a:spcBef>
            <a:spcAft>
              <a:spcPct val="15000"/>
            </a:spcAft>
            <a:buNone/>
          </a:pPr>
          <a:r>
            <a:rPr lang="en-CA" sz="1800" b="1" kern="1200">
              <a:solidFill>
                <a:sysClr val="windowText" lastClr="000000">
                  <a:hueOff val="0"/>
                  <a:satOff val="0"/>
                  <a:lumOff val="0"/>
                  <a:alphaOff val="0"/>
                </a:sysClr>
              </a:solidFill>
              <a:latin typeface="+mj-lt"/>
              <a:ea typeface="+mn-ea"/>
              <a:cs typeface="Segoe UI Light" panose="020B0502040204020203" pitchFamily="34" charset="0"/>
            </a:rPr>
            <a:t>Early supportive measures and interventions</a:t>
          </a:r>
        </a:p>
      </dsp:txBody>
      <dsp:txXfrm>
        <a:off x="6953109" y="-45447"/>
        <a:ext cx="2313897" cy="1332657"/>
      </dsp:txXfrm>
    </dsp:sp>
    <dsp:sp modelId="{60CECDDA-B923-4AE5-820B-1EF2F1DA88F7}">
      <dsp:nvSpPr>
        <dsp:cNvPr id="0" name=""/>
        <dsp:cNvSpPr/>
      </dsp:nvSpPr>
      <dsp:spPr>
        <a:xfrm>
          <a:off x="1708156" y="-83625"/>
          <a:ext cx="3424028" cy="1887439"/>
        </a:xfrm>
        <a:prstGeom prst="roundRect">
          <a:avLst>
            <a:gd name="adj" fmla="val 10000"/>
          </a:avLst>
        </a:prstGeom>
        <a:solidFill>
          <a:sysClr val="window" lastClr="FFFFFF">
            <a:alpha val="90000"/>
            <a:hueOff val="0"/>
            <a:satOff val="0"/>
            <a:lumOff val="0"/>
            <a:alphaOff val="0"/>
          </a:sysClr>
        </a:solidFill>
        <a:ln w="22225" cap="rnd"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1" indent="0" algn="l" defTabSz="800100">
            <a:lnSpc>
              <a:spcPct val="90000"/>
            </a:lnSpc>
            <a:spcBef>
              <a:spcPct val="0"/>
            </a:spcBef>
            <a:spcAft>
              <a:spcPct val="15000"/>
            </a:spcAft>
            <a:buNone/>
          </a:pPr>
          <a:r>
            <a:rPr lang="en-CA" sz="1800" b="1" kern="1200">
              <a:solidFill>
                <a:sysClr val="windowText" lastClr="000000">
                  <a:hueOff val="0"/>
                  <a:satOff val="0"/>
                  <a:lumOff val="0"/>
                  <a:alphaOff val="0"/>
                </a:sysClr>
              </a:solidFill>
              <a:latin typeface="+mj-lt"/>
              <a:ea typeface="+mn-ea"/>
              <a:cs typeface="Segoe UI Light" panose="020B0502040204020203" pitchFamily="34" charset="0"/>
            </a:rPr>
            <a:t>Prevention is the first step</a:t>
          </a:r>
        </a:p>
      </dsp:txBody>
      <dsp:txXfrm>
        <a:off x="1749617" y="-42164"/>
        <a:ext cx="2313897" cy="1332657"/>
      </dsp:txXfrm>
    </dsp:sp>
    <dsp:sp modelId="{41D0AEDE-66AC-476C-BB44-87C2E459ACFB}">
      <dsp:nvSpPr>
        <dsp:cNvPr id="0" name=""/>
        <dsp:cNvSpPr/>
      </dsp:nvSpPr>
      <dsp:spPr>
        <a:xfrm>
          <a:off x="3233910" y="438598"/>
          <a:ext cx="2243586" cy="2243586"/>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a:solidFill>
                <a:sysClr val="window" lastClr="FFFFFF"/>
              </a:solidFill>
              <a:latin typeface="+mj-lt"/>
              <a:ea typeface="+mn-ea"/>
              <a:cs typeface="Segoe UI Light" panose="020B0502040204020203" pitchFamily="34" charset="0"/>
            </a:rPr>
            <a:t>REDUCE</a:t>
          </a:r>
          <a:endParaRPr lang="en-US" sz="2000" b="1" kern="1200">
            <a:solidFill>
              <a:sysClr val="window" lastClr="FFFFFF"/>
            </a:solidFill>
            <a:latin typeface="+mj-lt"/>
            <a:ea typeface="+mn-ea"/>
            <a:cs typeface="Segoe UI Light" panose="020B0502040204020203" pitchFamily="34" charset="0"/>
          </a:endParaRPr>
        </a:p>
      </dsp:txBody>
      <dsp:txXfrm>
        <a:off x="3891041" y="1095729"/>
        <a:ext cx="1586455" cy="1586455"/>
      </dsp:txXfrm>
    </dsp:sp>
    <dsp:sp modelId="{CF408EB8-B768-4290-8093-001145F46118}">
      <dsp:nvSpPr>
        <dsp:cNvPr id="0" name=""/>
        <dsp:cNvSpPr/>
      </dsp:nvSpPr>
      <dsp:spPr>
        <a:xfrm rot="5400000">
          <a:off x="5581126" y="438598"/>
          <a:ext cx="2243586" cy="2243586"/>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a:solidFill>
                <a:sysClr val="window" lastClr="FFFFFF"/>
              </a:solidFill>
              <a:latin typeface="+mj-lt"/>
              <a:ea typeface="+mn-ea"/>
              <a:cs typeface="Segoe UI Light" panose="020B0502040204020203" pitchFamily="34" charset="0"/>
            </a:rPr>
            <a:t>REFER</a:t>
          </a:r>
        </a:p>
      </dsp:txBody>
      <dsp:txXfrm rot="-5400000">
        <a:off x="5581126" y="1095729"/>
        <a:ext cx="1586455" cy="1586455"/>
      </dsp:txXfrm>
    </dsp:sp>
    <dsp:sp modelId="{F0695D0D-856F-403A-BCFB-061BBCCFC255}">
      <dsp:nvSpPr>
        <dsp:cNvPr id="0" name=""/>
        <dsp:cNvSpPr/>
      </dsp:nvSpPr>
      <dsp:spPr>
        <a:xfrm rot="10800000">
          <a:off x="5581126" y="2773519"/>
          <a:ext cx="2243586" cy="2243586"/>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a:solidFill>
                <a:sysClr val="window" lastClr="FFFFFF"/>
              </a:solidFill>
              <a:latin typeface="+mj-lt"/>
              <a:ea typeface="+mn-ea"/>
              <a:cs typeface="Segoe UI Light" panose="020B0502040204020203" pitchFamily="34" charset="0"/>
            </a:rPr>
            <a:t>REVERSE</a:t>
          </a:r>
        </a:p>
      </dsp:txBody>
      <dsp:txXfrm rot="10800000">
        <a:off x="5581126" y="2773519"/>
        <a:ext cx="1586455" cy="1586455"/>
      </dsp:txXfrm>
    </dsp:sp>
    <dsp:sp modelId="{D5503946-95C3-4CCD-8F31-669616A3F0F9}">
      <dsp:nvSpPr>
        <dsp:cNvPr id="0" name=""/>
        <dsp:cNvSpPr/>
      </dsp:nvSpPr>
      <dsp:spPr>
        <a:xfrm rot="16200000">
          <a:off x="3231958" y="2770311"/>
          <a:ext cx="2243586" cy="2243586"/>
        </a:xfrm>
        <a:prstGeom prst="pieWedge">
          <a:avLst/>
        </a:prstGeom>
        <a:solidFill>
          <a:schemeClr val="accent3">
            <a:lumMod val="75000"/>
          </a:schemeClr>
        </a:solidFill>
        <a:ln w="25400" cap="rnd"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a:solidFill>
                <a:sysClr val="window" lastClr="FFFFFF"/>
              </a:solidFill>
              <a:latin typeface="+mj-lt"/>
              <a:ea typeface="+mn-ea"/>
              <a:cs typeface="Segoe UI Light" panose="020B0502040204020203" pitchFamily="34" charset="0"/>
            </a:rPr>
            <a:t>RESUME</a:t>
          </a:r>
        </a:p>
      </dsp:txBody>
      <dsp:txXfrm rot="5400000">
        <a:off x="3889089" y="2770311"/>
        <a:ext cx="1586455" cy="1586455"/>
      </dsp:txXfrm>
    </dsp:sp>
    <dsp:sp modelId="{C96F0DD7-00A0-44C8-BD55-83AD8E2D5397}">
      <dsp:nvSpPr>
        <dsp:cNvPr id="0" name=""/>
        <dsp:cNvSpPr/>
      </dsp:nvSpPr>
      <dsp:spPr>
        <a:xfrm>
          <a:off x="5148130" y="2249060"/>
          <a:ext cx="774633" cy="673594"/>
        </a:xfrm>
        <a:prstGeom prst="circularArrow">
          <a:avLst/>
        </a:prstGeom>
        <a:solidFill>
          <a:srgbClr val="1CADE4">
            <a:tint val="60000"/>
            <a:hueOff val="0"/>
            <a:satOff val="0"/>
            <a:lumOff val="0"/>
            <a:alphaOff val="0"/>
          </a:srgbClr>
        </a:solidFill>
        <a:ln w="25400" cap="rnd"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dsp:style>
    </dsp:sp>
    <dsp:sp modelId="{4CD37BF5-9F35-446C-92A4-E150F1B03EA1}">
      <dsp:nvSpPr>
        <dsp:cNvPr id="0" name=""/>
        <dsp:cNvSpPr/>
      </dsp:nvSpPr>
      <dsp:spPr>
        <a:xfrm rot="10800000">
          <a:off x="5148696" y="2508115"/>
          <a:ext cx="774633" cy="673594"/>
        </a:xfrm>
        <a:prstGeom prst="circularArrow">
          <a:avLst/>
        </a:prstGeom>
        <a:solidFill>
          <a:srgbClr val="1CADE4">
            <a:tint val="60000"/>
            <a:hueOff val="0"/>
            <a:satOff val="0"/>
            <a:lumOff val="0"/>
            <a:alphaOff val="0"/>
          </a:srgbClr>
        </a:solidFill>
        <a:ln w="25400" cap="rnd"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F342-E508-49E4-A683-BC75CC4B15C4}">
      <dsp:nvSpPr>
        <dsp:cNvPr id="0" name=""/>
        <dsp:cNvSpPr/>
      </dsp:nvSpPr>
      <dsp:spPr>
        <a:xfrm>
          <a:off x="0" y="0"/>
          <a:ext cx="11435896" cy="191741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764E73-66F2-4D34-82C4-5CCCE538DF2B}">
      <dsp:nvSpPr>
        <dsp:cNvPr id="0" name=""/>
        <dsp:cNvSpPr/>
      </dsp:nvSpPr>
      <dsp:spPr>
        <a:xfrm>
          <a:off x="346751" y="255655"/>
          <a:ext cx="1989332" cy="1406104"/>
        </a:xfrm>
        <a:prstGeom prst="rect">
          <a:avLst/>
        </a:prstGeom>
        <a:blipFill>
          <a:blip xmlns:r="http://schemas.openxmlformats.org/officeDocument/2006/relationships" r:embed="rId1"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CCE4E32-509F-436A-8968-0C8737BD0DF0}">
      <dsp:nvSpPr>
        <dsp:cNvPr id="0" name=""/>
        <dsp:cNvSpPr/>
      </dsp:nvSpPr>
      <dsp:spPr>
        <a:xfrm rot="10800000">
          <a:off x="346751" y="1917415"/>
          <a:ext cx="1989332" cy="234350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ct val="35000"/>
            </a:spcAft>
            <a:buNone/>
          </a:pPr>
          <a:r>
            <a:rPr lang="en-CA" sz="2400" b="0" kern="1200" dirty="0">
              <a:latin typeface="+mj-lt"/>
              <a:cs typeface="Segoe UI Semibold" panose="020B0702040204020203" pitchFamily="34" charset="0"/>
            </a:rPr>
            <a:t>Severe or life-threatening bleeding</a:t>
          </a:r>
        </a:p>
      </dsp:txBody>
      <dsp:txXfrm rot="10800000">
        <a:off x="346751" y="1917415"/>
        <a:ext cx="1989332" cy="2343507"/>
      </dsp:txXfrm>
    </dsp:sp>
    <dsp:sp modelId="{627E8AAD-B46B-4651-9D83-D0564F001E02}">
      <dsp:nvSpPr>
        <dsp:cNvPr id="0" name=""/>
        <dsp:cNvSpPr/>
      </dsp:nvSpPr>
      <dsp:spPr>
        <a:xfrm>
          <a:off x="2535016" y="255655"/>
          <a:ext cx="1989332" cy="1406104"/>
        </a:xfrm>
        <a:prstGeom prst="rect">
          <a:avLst/>
        </a:prstGeom>
        <a:blipFill>
          <a:blip xmlns:r="http://schemas.openxmlformats.org/officeDocument/2006/relationships"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05BBFDA-90DE-4E0A-8CB4-7766B6E85E28}">
      <dsp:nvSpPr>
        <dsp:cNvPr id="0" name=""/>
        <dsp:cNvSpPr/>
      </dsp:nvSpPr>
      <dsp:spPr>
        <a:xfrm rot="10800000">
          <a:off x="2535016" y="1917415"/>
          <a:ext cx="1989332" cy="234350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ct val="35000"/>
            </a:spcAft>
            <a:buNone/>
          </a:pPr>
          <a:r>
            <a:rPr lang="en-CA" sz="2400" b="0" kern="1200">
              <a:latin typeface="+mj-lt"/>
              <a:cs typeface="Segoe UI Semibold" panose="020B0702040204020203" pitchFamily="34" charset="0"/>
            </a:rPr>
            <a:t>Critical organ bleeding</a:t>
          </a:r>
        </a:p>
      </dsp:txBody>
      <dsp:txXfrm rot="10800000">
        <a:off x="2535016" y="1917415"/>
        <a:ext cx="1989332" cy="2343507"/>
      </dsp:txXfrm>
    </dsp:sp>
    <dsp:sp modelId="{651B44E7-5BF5-4263-966E-A96829DD7CF2}">
      <dsp:nvSpPr>
        <dsp:cNvPr id="0" name=""/>
        <dsp:cNvSpPr/>
      </dsp:nvSpPr>
      <dsp:spPr>
        <a:xfrm>
          <a:off x="4723281" y="255655"/>
          <a:ext cx="1989332" cy="1406104"/>
        </a:xfrm>
        <a:prstGeom prst="rect">
          <a:avLst/>
        </a:prstGeom>
        <a:blipFill>
          <a:blip xmlns:r="http://schemas.openxmlformats.org/officeDocument/2006/relationships"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C78A8B6-E3E5-49DA-B63C-9EB986D2044C}">
      <dsp:nvSpPr>
        <dsp:cNvPr id="0" name=""/>
        <dsp:cNvSpPr/>
      </dsp:nvSpPr>
      <dsp:spPr>
        <a:xfrm rot="10800000">
          <a:off x="4723281" y="1917415"/>
          <a:ext cx="1989332" cy="234350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ct val="35000"/>
            </a:spcAft>
            <a:buNone/>
          </a:pPr>
          <a:r>
            <a:rPr lang="en-CA" sz="2400" b="0" kern="1200">
              <a:latin typeface="+mj-lt"/>
              <a:cs typeface="Segoe UI Semibold" panose="020B0702040204020203" pitchFamily="34" charset="0"/>
            </a:rPr>
            <a:t>Ongoing bleeding (despite measures to control)</a:t>
          </a:r>
        </a:p>
      </dsp:txBody>
      <dsp:txXfrm rot="10800000">
        <a:off x="4723281" y="1917415"/>
        <a:ext cx="1989332" cy="2343507"/>
      </dsp:txXfrm>
    </dsp:sp>
    <dsp:sp modelId="{3A15B578-866F-4627-B942-00033AF2CC7D}">
      <dsp:nvSpPr>
        <dsp:cNvPr id="0" name=""/>
        <dsp:cNvSpPr/>
      </dsp:nvSpPr>
      <dsp:spPr>
        <a:xfrm>
          <a:off x="6911547" y="255655"/>
          <a:ext cx="1989332" cy="1406104"/>
        </a:xfrm>
        <a:prstGeom prst="rect">
          <a:avLst/>
        </a:prstGeom>
        <a:blipFill>
          <a:blip xmlns:r="http://schemas.openxmlformats.org/officeDocument/2006/relationships"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A66E259-9C28-4133-B945-4F7E78BE498A}">
      <dsp:nvSpPr>
        <dsp:cNvPr id="0" name=""/>
        <dsp:cNvSpPr/>
      </dsp:nvSpPr>
      <dsp:spPr>
        <a:xfrm rot="10800000">
          <a:off x="6911547" y="1917415"/>
          <a:ext cx="1989332" cy="234350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ct val="35000"/>
            </a:spcAft>
            <a:buNone/>
          </a:pPr>
          <a:r>
            <a:rPr lang="en-CA" sz="2400" b="0" kern="1200">
              <a:latin typeface="+mj-lt"/>
              <a:cs typeface="Segoe UI Semibold" panose="020B0702040204020203" pitchFamily="34" charset="0"/>
            </a:rPr>
            <a:t>Bleeding with expected long delay for  hemostasis</a:t>
          </a:r>
        </a:p>
      </dsp:txBody>
      <dsp:txXfrm rot="10800000">
        <a:off x="6911547" y="1917415"/>
        <a:ext cx="1989332" cy="2343507"/>
      </dsp:txXfrm>
    </dsp:sp>
    <dsp:sp modelId="{27E157D8-4351-42BF-9EA5-504F1ECB3153}">
      <dsp:nvSpPr>
        <dsp:cNvPr id="0" name=""/>
        <dsp:cNvSpPr/>
      </dsp:nvSpPr>
      <dsp:spPr>
        <a:xfrm>
          <a:off x="9099812" y="255655"/>
          <a:ext cx="1989332" cy="1406104"/>
        </a:xfrm>
        <a:prstGeom prst="rect">
          <a:avLst/>
        </a:prstGeom>
        <a:blipFill>
          <a:blip xmlns:r="http://schemas.openxmlformats.org/officeDocument/2006/relationships" r:embed="rId5"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BD0C0956-984D-4F3A-ABDA-5E7BA91C0081}">
      <dsp:nvSpPr>
        <dsp:cNvPr id="0" name=""/>
        <dsp:cNvSpPr/>
      </dsp:nvSpPr>
      <dsp:spPr>
        <a:xfrm rot="10800000">
          <a:off x="9099812" y="1917415"/>
          <a:ext cx="1989332" cy="2343507"/>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ct val="35000"/>
            </a:spcAft>
            <a:buNone/>
          </a:pPr>
          <a:r>
            <a:rPr lang="en-CA" sz="2400" b="0" kern="1200" dirty="0">
              <a:latin typeface="+mj-lt"/>
              <a:cs typeface="Segoe UI Semibold" panose="020B0702040204020203" pitchFamily="34" charset="0"/>
            </a:rPr>
            <a:t>Urgent surgery (cannot be done safely)</a:t>
          </a:r>
        </a:p>
      </dsp:txBody>
      <dsp:txXfrm rot="10800000">
        <a:off x="9099812" y="1917415"/>
        <a:ext cx="1989332" cy="2343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9639C-BE92-411E-9631-5A1E1BA7BBCE}">
      <dsp:nvSpPr>
        <dsp:cNvPr id="0" name=""/>
        <dsp:cNvSpPr/>
      </dsp:nvSpPr>
      <dsp:spPr>
        <a:xfrm rot="10800000">
          <a:off x="1645812" y="0"/>
          <a:ext cx="5385062" cy="1157698"/>
        </a:xfrm>
        <a:prstGeom prst="homePlat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513"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latin typeface="+mj-lt"/>
            </a:rPr>
            <a:t>Andexanet alfa (dosed according to type of factor Xa inhibitor and last ingestion)</a:t>
          </a:r>
          <a:endParaRPr lang="en-CA" sz="2400" kern="1200" dirty="0">
            <a:latin typeface="+mj-lt"/>
          </a:endParaRPr>
        </a:p>
      </dsp:txBody>
      <dsp:txXfrm rot="10800000">
        <a:off x="1935236" y="0"/>
        <a:ext cx="5095638" cy="1157698"/>
      </dsp:txXfrm>
    </dsp:sp>
    <dsp:sp modelId="{BB80E859-B79D-4F51-AA5B-B8A4B3058F6A}">
      <dsp:nvSpPr>
        <dsp:cNvPr id="0" name=""/>
        <dsp:cNvSpPr/>
      </dsp:nvSpPr>
      <dsp:spPr>
        <a:xfrm>
          <a:off x="1016638" y="0"/>
          <a:ext cx="1157698" cy="115769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C4CC144F-CDC8-4C9B-A56A-7129362E566C}">
      <dsp:nvSpPr>
        <dsp:cNvPr id="0" name=""/>
        <dsp:cNvSpPr/>
      </dsp:nvSpPr>
      <dsp:spPr>
        <a:xfrm rot="10800000">
          <a:off x="1645812" y="1503950"/>
          <a:ext cx="5385062" cy="1157698"/>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513"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mj-lt"/>
            </a:rPr>
            <a:t>4F-PCC 2000u (or 25-50 u/kg max?</a:t>
          </a:r>
          <a:r>
            <a:rPr lang="en-CA" sz="2400" kern="1200" dirty="0">
              <a:solidFill>
                <a:schemeClr val="bg1"/>
              </a:solidFill>
              <a:latin typeface="+mj-lt"/>
            </a:rPr>
            <a:t>)</a:t>
          </a:r>
        </a:p>
      </dsp:txBody>
      <dsp:txXfrm rot="10800000">
        <a:off x="1935236" y="1503950"/>
        <a:ext cx="5095638" cy="1157698"/>
      </dsp:txXfrm>
    </dsp:sp>
    <dsp:sp modelId="{22625E02-D394-40B2-A98A-4350BF3E51F3}">
      <dsp:nvSpPr>
        <dsp:cNvPr id="0" name=""/>
        <dsp:cNvSpPr/>
      </dsp:nvSpPr>
      <dsp:spPr>
        <a:xfrm>
          <a:off x="1016638" y="1499841"/>
          <a:ext cx="1157698" cy="1157698"/>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D1F62BED-0624-41FC-9245-ADC622798908}">
      <dsp:nvSpPr>
        <dsp:cNvPr id="0" name=""/>
        <dsp:cNvSpPr/>
      </dsp:nvSpPr>
      <dsp:spPr>
        <a:xfrm rot="10800000">
          <a:off x="1645812" y="3007230"/>
          <a:ext cx="5385062" cy="115769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513"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mj-lt"/>
            </a:rPr>
            <a:t>Other</a:t>
          </a:r>
        </a:p>
        <a:p>
          <a:pPr marL="171450" lvl="1" indent="-171450" algn="l" defTabSz="800100">
            <a:lnSpc>
              <a:spcPct val="90000"/>
            </a:lnSpc>
            <a:spcBef>
              <a:spcPct val="0"/>
            </a:spcBef>
            <a:spcAft>
              <a:spcPct val="15000"/>
            </a:spcAft>
            <a:buChar char="•"/>
          </a:pPr>
          <a:r>
            <a:rPr lang="en-CA" sz="1800" kern="1200" dirty="0">
              <a:latin typeface="+mj-lt"/>
            </a:rPr>
            <a:t>Activated charcoal (if </a:t>
          </a:r>
          <a:r>
            <a:rPr lang="en-CA" sz="1800" kern="1200" dirty="0" err="1">
              <a:latin typeface="+mj-lt"/>
            </a:rPr>
            <a:t>FXaI</a:t>
          </a:r>
          <a:r>
            <a:rPr lang="en-CA" sz="1800" kern="1200" dirty="0">
              <a:latin typeface="+mj-lt"/>
            </a:rPr>
            <a:t> &lt;2 hours)</a:t>
          </a:r>
        </a:p>
      </dsp:txBody>
      <dsp:txXfrm rot="10800000">
        <a:off x="1935236" y="3007230"/>
        <a:ext cx="5095638" cy="1157698"/>
      </dsp:txXfrm>
    </dsp:sp>
    <dsp:sp modelId="{B9A47887-CA05-4D59-B58E-CDA54534B45E}">
      <dsp:nvSpPr>
        <dsp:cNvPr id="0" name=""/>
        <dsp:cNvSpPr/>
      </dsp:nvSpPr>
      <dsp:spPr>
        <a:xfrm>
          <a:off x="1016638" y="3003120"/>
          <a:ext cx="1157698" cy="1157698"/>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2580-7B9F-42E8-BE7D-AF3B9A0075C4}">
      <dsp:nvSpPr>
        <dsp:cNvPr id="0" name=""/>
        <dsp:cNvSpPr/>
      </dsp:nvSpPr>
      <dsp:spPr>
        <a:xfrm>
          <a:off x="1777844" y="0"/>
          <a:ext cx="4258350" cy="759653"/>
        </a:xfrm>
        <a:prstGeom prst="rect">
          <a:avLst/>
        </a:prstGeom>
        <a:solidFill>
          <a:schemeClr val="bg1">
            <a:lumMod val="95000"/>
            <a:alpha val="7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24" tIns="192952" rIns="82624" bIns="192952"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mj-lt"/>
            </a:rPr>
            <a:t>is the first step</a:t>
          </a:r>
        </a:p>
      </dsp:txBody>
      <dsp:txXfrm>
        <a:off x="1777844" y="0"/>
        <a:ext cx="4258350" cy="759653"/>
      </dsp:txXfrm>
    </dsp:sp>
    <dsp:sp modelId="{7129CDB6-6771-4787-857E-4E8C168B1BC0}">
      <dsp:nvSpPr>
        <dsp:cNvPr id="0" name=""/>
        <dsp:cNvSpPr/>
      </dsp:nvSpPr>
      <dsp:spPr>
        <a:xfrm>
          <a:off x="0" y="0"/>
          <a:ext cx="1776498" cy="759653"/>
        </a:xfrm>
        <a:prstGeom prst="rect">
          <a:avLst/>
        </a:prstGeom>
        <a:solidFill>
          <a:schemeClr val="accent3">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34" tIns="75037" rIns="56334" bIns="75037" numCol="1" spcCol="1270" anchor="ctr" anchorCtr="0">
          <a:noAutofit/>
        </a:bodyPr>
        <a:lstStyle/>
        <a:p>
          <a:pPr marL="0" lvl="0" indent="0" algn="l" defTabSz="889000">
            <a:lnSpc>
              <a:spcPct val="100000"/>
            </a:lnSpc>
            <a:spcBef>
              <a:spcPct val="0"/>
            </a:spcBef>
            <a:spcAft>
              <a:spcPct val="35000"/>
            </a:spcAft>
            <a:buNone/>
          </a:pPr>
          <a:r>
            <a:rPr lang="en-US" sz="2000" b="0" kern="1200" dirty="0">
              <a:latin typeface="+mj-lt"/>
            </a:rPr>
            <a:t>Prevention</a:t>
          </a:r>
        </a:p>
      </dsp:txBody>
      <dsp:txXfrm>
        <a:off x="0" y="0"/>
        <a:ext cx="1776498" cy="759653"/>
      </dsp:txXfrm>
    </dsp:sp>
    <dsp:sp modelId="{E4B9BC0C-FCA2-4718-B93B-1B207EA9B424}">
      <dsp:nvSpPr>
        <dsp:cNvPr id="0" name=""/>
        <dsp:cNvSpPr/>
      </dsp:nvSpPr>
      <dsp:spPr>
        <a:xfrm>
          <a:off x="1777844" y="799815"/>
          <a:ext cx="4258350" cy="759653"/>
        </a:xfrm>
        <a:prstGeom prst="rect">
          <a:avLst/>
        </a:prstGeom>
        <a:solidFill>
          <a:schemeClr val="bg1">
            <a:lumMod val="95000"/>
            <a:alpha val="7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24" tIns="192952" rIns="82624" bIns="192952"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mj-lt"/>
            </a:rPr>
            <a:t>for ensure early supportive measures and interventions</a:t>
          </a:r>
        </a:p>
      </dsp:txBody>
      <dsp:txXfrm>
        <a:off x="1777844" y="799815"/>
        <a:ext cx="4258350" cy="759653"/>
      </dsp:txXfrm>
    </dsp:sp>
    <dsp:sp modelId="{A8127516-BAD7-485C-AE5C-34F58FC1BFDD}">
      <dsp:nvSpPr>
        <dsp:cNvPr id="0" name=""/>
        <dsp:cNvSpPr/>
      </dsp:nvSpPr>
      <dsp:spPr>
        <a:xfrm>
          <a:off x="0" y="801387"/>
          <a:ext cx="1776498" cy="759653"/>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34" tIns="75037" rIns="56334" bIns="75037" numCol="1" spcCol="1270" anchor="ctr" anchorCtr="0">
          <a:noAutofit/>
        </a:bodyPr>
        <a:lstStyle/>
        <a:p>
          <a:pPr marL="0" lvl="0" indent="0" algn="l" defTabSz="889000">
            <a:lnSpc>
              <a:spcPct val="100000"/>
            </a:lnSpc>
            <a:spcBef>
              <a:spcPct val="0"/>
            </a:spcBef>
            <a:spcAft>
              <a:spcPct val="35000"/>
            </a:spcAft>
            <a:buNone/>
          </a:pPr>
          <a:r>
            <a:rPr lang="en-CA" sz="2000" b="0" kern="1200" dirty="0">
              <a:latin typeface="+mj-lt"/>
            </a:rPr>
            <a:t>Refer</a:t>
          </a:r>
        </a:p>
      </dsp:txBody>
      <dsp:txXfrm>
        <a:off x="0" y="801387"/>
        <a:ext cx="1776498" cy="759653"/>
      </dsp:txXfrm>
    </dsp:sp>
    <dsp:sp modelId="{AA23DF26-FAAA-4EB3-9F11-186558F00DAA}">
      <dsp:nvSpPr>
        <dsp:cNvPr id="0" name=""/>
        <dsp:cNvSpPr/>
      </dsp:nvSpPr>
      <dsp:spPr>
        <a:xfrm>
          <a:off x="1777844" y="1605048"/>
          <a:ext cx="4258350" cy="759653"/>
        </a:xfrm>
        <a:prstGeom prst="rect">
          <a:avLst/>
        </a:prstGeom>
        <a:solidFill>
          <a:schemeClr val="bg1">
            <a:lumMod val="95000"/>
            <a:alpha val="7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24" tIns="192952" rIns="82624" bIns="192952"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mj-lt"/>
            </a:rPr>
            <a:t>anticoagulant effect for severe bleeds</a:t>
          </a:r>
        </a:p>
      </dsp:txBody>
      <dsp:txXfrm>
        <a:off x="1777844" y="1605048"/>
        <a:ext cx="4258350" cy="759653"/>
      </dsp:txXfrm>
    </dsp:sp>
    <dsp:sp modelId="{E1DCA207-F53D-4283-9578-209096B8901F}">
      <dsp:nvSpPr>
        <dsp:cNvPr id="0" name=""/>
        <dsp:cNvSpPr/>
      </dsp:nvSpPr>
      <dsp:spPr>
        <a:xfrm>
          <a:off x="0" y="1606620"/>
          <a:ext cx="1776498" cy="759653"/>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34" tIns="75037" rIns="56334" bIns="75037" numCol="1" spcCol="1270" anchor="ctr" anchorCtr="0">
          <a:noAutofit/>
        </a:bodyPr>
        <a:lstStyle/>
        <a:p>
          <a:pPr marL="0" lvl="0" indent="0" algn="l" defTabSz="889000">
            <a:lnSpc>
              <a:spcPct val="100000"/>
            </a:lnSpc>
            <a:spcBef>
              <a:spcPct val="0"/>
            </a:spcBef>
            <a:spcAft>
              <a:spcPct val="35000"/>
            </a:spcAft>
            <a:buNone/>
          </a:pPr>
          <a:r>
            <a:rPr lang="en-CA" sz="2000" b="0" kern="1200" dirty="0">
              <a:latin typeface="+mj-lt"/>
            </a:rPr>
            <a:t>Reverse</a:t>
          </a:r>
        </a:p>
      </dsp:txBody>
      <dsp:txXfrm>
        <a:off x="0" y="1606620"/>
        <a:ext cx="1776498" cy="759653"/>
      </dsp:txXfrm>
    </dsp:sp>
    <dsp:sp modelId="{2CE74F75-88A8-4912-AA63-0C329E157645}">
      <dsp:nvSpPr>
        <dsp:cNvPr id="0" name=""/>
        <dsp:cNvSpPr/>
      </dsp:nvSpPr>
      <dsp:spPr>
        <a:xfrm>
          <a:off x="1777844" y="2407955"/>
          <a:ext cx="4258350" cy="759653"/>
        </a:xfrm>
        <a:prstGeom prst="rect">
          <a:avLst/>
        </a:prstGeom>
        <a:solidFill>
          <a:schemeClr val="bg1">
            <a:lumMod val="95000"/>
            <a:alpha val="7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24" tIns="192952" rIns="82624" bIns="192952"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mj-lt"/>
            </a:rPr>
            <a:t>if reversal agents are unavailable </a:t>
          </a:r>
        </a:p>
      </dsp:txBody>
      <dsp:txXfrm>
        <a:off x="1777844" y="2407955"/>
        <a:ext cx="4258350" cy="759653"/>
      </dsp:txXfrm>
    </dsp:sp>
    <dsp:sp modelId="{3C186340-6600-44EE-BC16-CFD6E2E923A6}">
      <dsp:nvSpPr>
        <dsp:cNvPr id="0" name=""/>
        <dsp:cNvSpPr/>
      </dsp:nvSpPr>
      <dsp:spPr>
        <a:xfrm>
          <a:off x="0" y="2411852"/>
          <a:ext cx="1776498" cy="759653"/>
        </a:xfrm>
        <a:prstGeom prst="rect">
          <a:avLst/>
        </a:prstGeom>
        <a:solidFill>
          <a:schemeClr val="accent3">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34" tIns="75037" rIns="56334" bIns="75037" numCol="1" spcCol="1270" anchor="ctr" anchorCtr="0">
          <a:noAutofit/>
        </a:bodyPr>
        <a:lstStyle/>
        <a:p>
          <a:pPr marL="0" lvl="0" indent="0" algn="l" defTabSz="889000">
            <a:lnSpc>
              <a:spcPct val="100000"/>
            </a:lnSpc>
            <a:spcBef>
              <a:spcPct val="0"/>
            </a:spcBef>
            <a:spcAft>
              <a:spcPct val="35000"/>
            </a:spcAft>
            <a:buNone/>
          </a:pPr>
          <a:r>
            <a:rPr lang="en-CA" sz="2000" b="0" kern="1200" dirty="0">
              <a:latin typeface="+mj-lt"/>
            </a:rPr>
            <a:t>Hemostatic therapies</a:t>
          </a:r>
        </a:p>
      </dsp:txBody>
      <dsp:txXfrm>
        <a:off x="0" y="2411852"/>
        <a:ext cx="1776498" cy="759653"/>
      </dsp:txXfrm>
    </dsp:sp>
    <dsp:sp modelId="{02BC23FE-8CBA-4ED8-8E7D-745998E45552}">
      <dsp:nvSpPr>
        <dsp:cNvPr id="0" name=""/>
        <dsp:cNvSpPr/>
      </dsp:nvSpPr>
      <dsp:spPr>
        <a:xfrm>
          <a:off x="1777174" y="3222661"/>
          <a:ext cx="4258350" cy="759653"/>
        </a:xfrm>
        <a:prstGeom prst="rect">
          <a:avLst/>
        </a:prstGeom>
        <a:solidFill>
          <a:schemeClr val="bg1">
            <a:lumMod val="95000"/>
            <a:alpha val="7000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24" tIns="192952" rIns="82624" bIns="192952" numCol="1" spcCol="1270" anchor="ctr" anchorCtr="0">
          <a:noAutofit/>
        </a:bodyPr>
        <a:lstStyle/>
        <a:p>
          <a:pPr marL="0" lvl="0" indent="0" algn="l" defTabSz="889000">
            <a:lnSpc>
              <a:spcPct val="100000"/>
            </a:lnSpc>
            <a:spcBef>
              <a:spcPct val="0"/>
            </a:spcBef>
            <a:spcAft>
              <a:spcPct val="35000"/>
            </a:spcAft>
            <a:buNone/>
          </a:pPr>
          <a:r>
            <a:rPr lang="en-CA" sz="2000" kern="1200" dirty="0">
              <a:latin typeface="+mj-lt"/>
            </a:rPr>
            <a:t>anticoagulants </a:t>
          </a:r>
          <a:r>
            <a:rPr lang="en-CA" sz="2000" kern="1200">
              <a:latin typeface="+mj-lt"/>
            </a:rPr>
            <a:t>after bleeding has </a:t>
          </a:r>
          <a:r>
            <a:rPr lang="en-CA" sz="2000" kern="1200" dirty="0">
              <a:latin typeface="+mj-lt"/>
            </a:rPr>
            <a:t>resolved</a:t>
          </a:r>
        </a:p>
      </dsp:txBody>
      <dsp:txXfrm>
        <a:off x="1777174" y="3222661"/>
        <a:ext cx="4258350" cy="759653"/>
      </dsp:txXfrm>
    </dsp:sp>
    <dsp:sp modelId="{45E00534-E11D-4F62-BA52-93C553A16DEC}">
      <dsp:nvSpPr>
        <dsp:cNvPr id="0" name=""/>
        <dsp:cNvSpPr/>
      </dsp:nvSpPr>
      <dsp:spPr>
        <a:xfrm>
          <a:off x="675" y="3217085"/>
          <a:ext cx="1776498" cy="759653"/>
        </a:xfrm>
        <a:prstGeom prst="rect">
          <a:avLst/>
        </a:prstGeom>
        <a:solidFill>
          <a:schemeClr val="accent3">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34" tIns="75037" rIns="56334" bIns="75037" numCol="1" spcCol="1270" anchor="ctr" anchorCtr="0">
          <a:noAutofit/>
        </a:bodyPr>
        <a:lstStyle/>
        <a:p>
          <a:pPr marL="0" lvl="0" indent="0" algn="l" defTabSz="889000">
            <a:lnSpc>
              <a:spcPct val="100000"/>
            </a:lnSpc>
            <a:spcBef>
              <a:spcPct val="0"/>
            </a:spcBef>
            <a:spcAft>
              <a:spcPct val="35000"/>
            </a:spcAft>
            <a:buNone/>
          </a:pPr>
          <a:r>
            <a:rPr lang="en-CA" sz="2000" b="0" kern="1200" dirty="0">
              <a:latin typeface="+mj-lt"/>
            </a:rPr>
            <a:t>Reassess</a:t>
          </a:r>
        </a:p>
      </dsp:txBody>
      <dsp:txXfrm>
        <a:off x="675" y="3217085"/>
        <a:ext cx="1776498" cy="75965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293F3-58B1-7048-9FB6-2A0F428300A1}" type="datetimeFigureOut">
              <a:rPr lang="en-US" smtClean="0"/>
              <a:t>8/8/23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1E888-4F17-234F-9C2B-1547CB126C6A}" type="slidenum">
              <a:rPr lang="en-US" smtClean="0"/>
              <a:t>‹#›</a:t>
            </a:fld>
            <a:endParaRPr lang="en-US"/>
          </a:p>
        </p:txBody>
      </p:sp>
    </p:spTree>
    <p:extLst>
      <p:ext uri="{BB962C8B-B14F-4D97-AF65-F5344CB8AC3E}">
        <p14:creationId xmlns:p14="http://schemas.microsoft.com/office/powerpoint/2010/main" val="293107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1F245D-0AE1-4C7F-BAAF-D1E50469CF41}" type="slidenum">
              <a:rPr lang="en-US" smtClean="0"/>
              <a:t>12</a:t>
            </a:fld>
            <a:endParaRPr lang="en-US"/>
          </a:p>
        </p:txBody>
      </p:sp>
    </p:spTree>
    <p:extLst>
      <p:ext uri="{BB962C8B-B14F-4D97-AF65-F5344CB8AC3E}">
        <p14:creationId xmlns:p14="http://schemas.microsoft.com/office/powerpoint/2010/main" val="30543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F245D-0AE1-4C7F-BAAF-D1E50469CF41}" type="slidenum">
              <a:rPr lang="en-US" smtClean="0"/>
              <a:t>14</a:t>
            </a:fld>
            <a:endParaRPr lang="en-US"/>
          </a:p>
        </p:txBody>
      </p:sp>
    </p:spTree>
    <p:extLst>
      <p:ext uri="{BB962C8B-B14F-4D97-AF65-F5344CB8AC3E}">
        <p14:creationId xmlns:p14="http://schemas.microsoft.com/office/powerpoint/2010/main" val="195540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F245D-0AE1-4C7F-BAAF-D1E50469CF41}" type="slidenum">
              <a:rPr lang="en-US" smtClean="0"/>
              <a:t>15</a:t>
            </a:fld>
            <a:endParaRPr lang="en-US"/>
          </a:p>
        </p:txBody>
      </p:sp>
    </p:spTree>
    <p:extLst>
      <p:ext uri="{BB962C8B-B14F-4D97-AF65-F5344CB8AC3E}">
        <p14:creationId xmlns:p14="http://schemas.microsoft.com/office/powerpoint/2010/main" val="157886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1F245D-0AE1-4C7F-BAAF-D1E50469CF41}" type="slidenum">
              <a:rPr lang="en-US" smtClean="0"/>
              <a:t>4</a:t>
            </a:fld>
            <a:endParaRPr lang="en-US"/>
          </a:p>
        </p:txBody>
      </p:sp>
    </p:spTree>
    <p:extLst>
      <p:ext uri="{BB962C8B-B14F-4D97-AF65-F5344CB8AC3E}">
        <p14:creationId xmlns:p14="http://schemas.microsoft.com/office/powerpoint/2010/main" val="195019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1F245D-0AE1-4C7F-BAAF-D1E50469CF41}" type="slidenum">
              <a:rPr lang="en-US" smtClean="0"/>
              <a:t>5</a:t>
            </a:fld>
            <a:endParaRPr lang="en-US"/>
          </a:p>
        </p:txBody>
      </p:sp>
    </p:spTree>
    <p:extLst>
      <p:ext uri="{BB962C8B-B14F-4D97-AF65-F5344CB8AC3E}">
        <p14:creationId xmlns:p14="http://schemas.microsoft.com/office/powerpoint/2010/main" val="216651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1F245D-0AE1-4C7F-BAAF-D1E50469CF41}" type="slidenum">
              <a:rPr lang="en-US" smtClean="0"/>
              <a:t>6</a:t>
            </a:fld>
            <a:endParaRPr lang="en-US"/>
          </a:p>
        </p:txBody>
      </p:sp>
    </p:spTree>
    <p:extLst>
      <p:ext uri="{BB962C8B-B14F-4D97-AF65-F5344CB8AC3E}">
        <p14:creationId xmlns:p14="http://schemas.microsoft.com/office/powerpoint/2010/main" val="224207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1F245D-0AE1-4C7F-BAAF-D1E50469CF41}" type="slidenum">
              <a:rPr lang="en-US" smtClean="0"/>
              <a:t>7</a:t>
            </a:fld>
            <a:endParaRPr lang="en-US"/>
          </a:p>
        </p:txBody>
      </p:sp>
    </p:spTree>
    <p:extLst>
      <p:ext uri="{BB962C8B-B14F-4D97-AF65-F5344CB8AC3E}">
        <p14:creationId xmlns:p14="http://schemas.microsoft.com/office/powerpoint/2010/main" val="234829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457200"/>
            <a:ext cx="4803775" cy="27035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17DB91E-C664-4854-A422-622726055B9C}" type="slidenum">
              <a:rPr kumimoji="0" lang="en-CA" sz="1200" b="0" i="0" u="none" strike="noStrike" kern="1200" cap="none" spc="0" normalizeH="0" baseline="0" noProof="0" smtClean="0">
                <a:ln>
                  <a:noFill/>
                </a:ln>
                <a:solidFill>
                  <a:prstClr val="black"/>
                </a:solidFill>
                <a:effectLst/>
                <a:uLnTx/>
                <a:uFillTx/>
                <a:latin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297572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C1F245D-0AE1-4C7F-BAAF-D1E50469CF41}" type="slidenum">
              <a:rPr lang="en-US" smtClean="0"/>
              <a:t>9</a:t>
            </a:fld>
            <a:endParaRPr lang="en-US"/>
          </a:p>
        </p:txBody>
      </p:sp>
    </p:spTree>
    <p:extLst>
      <p:ext uri="{BB962C8B-B14F-4D97-AF65-F5344CB8AC3E}">
        <p14:creationId xmlns:p14="http://schemas.microsoft.com/office/powerpoint/2010/main" val="276286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457200"/>
            <a:ext cx="4803775" cy="27035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17DB91E-C664-4854-A422-622726055B9C}" type="slidenum">
              <a:rPr lang="en-CA" smtClean="0"/>
              <a:pPr/>
              <a:t>10</a:t>
            </a:fld>
            <a:endParaRPr lang="en-CA"/>
          </a:p>
        </p:txBody>
      </p:sp>
    </p:spTree>
    <p:extLst>
      <p:ext uri="{BB962C8B-B14F-4D97-AF65-F5344CB8AC3E}">
        <p14:creationId xmlns:p14="http://schemas.microsoft.com/office/powerpoint/2010/main" val="33151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F245D-0AE1-4C7F-BAAF-D1E50469CF41}" type="slidenum">
              <a:rPr lang="en-US" smtClean="0"/>
              <a:t>11</a:t>
            </a:fld>
            <a:endParaRPr lang="en-US"/>
          </a:p>
        </p:txBody>
      </p:sp>
    </p:spTree>
    <p:extLst>
      <p:ext uri="{BB962C8B-B14F-4D97-AF65-F5344CB8AC3E}">
        <p14:creationId xmlns:p14="http://schemas.microsoft.com/office/powerpoint/2010/main" val="1997237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9418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92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1048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2439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ADDBB064-9261-234C-BC77-2FE0188AE27D}" type="slidenum">
              <a:rPr lang="en-US" smtClean="0"/>
              <a:pPr/>
              <a:t>‹#›</a:t>
            </a:fld>
            <a:endParaRPr lang="en-US"/>
          </a:p>
        </p:txBody>
      </p:sp>
      <p:sp>
        <p:nvSpPr>
          <p:cNvPr id="17" name="Rectangle 16"/>
          <p:cNvSpPr/>
          <p:nvPr/>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80743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4421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167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006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7044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4146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75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6174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47041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58505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2278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72284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09789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27074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65458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87084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78746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66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76128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22076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4873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84086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39756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91744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50178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015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9219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230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8774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8165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721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3196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243628890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69829425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192000" cy="106680"/>
          </a:xfrm>
          <a:prstGeom prst="rect">
            <a:avLst/>
          </a:prstGeom>
        </p:spPr>
      </p:pic>
    </p:spTree>
    <p:extLst>
      <p:ext uri="{BB962C8B-B14F-4D97-AF65-F5344CB8AC3E}">
        <p14:creationId xmlns:p14="http://schemas.microsoft.com/office/powerpoint/2010/main" val="202453484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diagramQuickStyle" Target="../diagrams/quickStyle5.xml"/><Relationship Id="rId11" Type="http://schemas.openxmlformats.org/officeDocument/2006/relationships/image" Target="../media/image30.jpeg"/><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1.png"/><Relationship Id="rId7" Type="http://schemas.openxmlformats.org/officeDocument/2006/relationships/hyperlink" Target="http://www.mededonthego.com/"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18"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FCE-3507-3623-BE66-506A4A8AC915}"/>
              </a:ext>
            </a:extLst>
          </p:cNvPr>
          <p:cNvSpPr>
            <a:spLocks noGrp="1"/>
          </p:cNvSpPr>
          <p:nvPr>
            <p:ph type="title"/>
          </p:nvPr>
        </p:nvSpPr>
        <p:spPr>
          <a:xfrm>
            <a:off x="609601" y="1709738"/>
            <a:ext cx="10515600" cy="2852737"/>
          </a:xfrm>
        </p:spPr>
        <p:txBody>
          <a:bodyPr>
            <a:normAutofit fontScale="90000"/>
          </a:bodyPr>
          <a:lstStyle/>
          <a:p>
            <a:r>
              <a:rPr lang="en-US" dirty="0"/>
              <a:t>Anticoagulant-Associated Major Bleeding Is a Significant Problem: How Do I Address in Patients on DOACs?</a:t>
            </a:r>
          </a:p>
        </p:txBody>
      </p:sp>
      <p:sp>
        <p:nvSpPr>
          <p:cNvPr id="3" name="Text Placeholder 2">
            <a:extLst>
              <a:ext uri="{FF2B5EF4-FFF2-40B4-BE49-F238E27FC236}">
                <a16:creationId xmlns:a16="http://schemas.microsoft.com/office/drawing/2014/main" id="{0E011295-DBCC-04A8-6372-19E18CD5456C}"/>
              </a:ext>
            </a:extLst>
          </p:cNvPr>
          <p:cNvSpPr>
            <a:spLocks noGrp="1"/>
          </p:cNvSpPr>
          <p:nvPr>
            <p:ph type="body" idx="1"/>
          </p:nvPr>
        </p:nvSpPr>
        <p:spPr>
          <a:xfrm>
            <a:off x="609601" y="4589463"/>
            <a:ext cx="10515600" cy="1500187"/>
          </a:xfrm>
        </p:spPr>
        <p:txBody>
          <a:bodyPr>
            <a:normAutofit lnSpcReduction="10000"/>
          </a:bodyPr>
          <a:lstStyle/>
          <a:p>
            <a:pPr>
              <a:lnSpc>
                <a:spcPct val="120000"/>
              </a:lnSpc>
              <a:spcBef>
                <a:spcPts val="0"/>
              </a:spcBef>
            </a:pPr>
            <a:r>
              <a:rPr lang="en-CA" sz="1600" b="1" dirty="0">
                <a:solidFill>
                  <a:schemeClr val="accent4"/>
                </a:solidFill>
              </a:rPr>
              <a:t>Deborah Siegal, MD, MSc, FRCPC</a:t>
            </a:r>
          </a:p>
          <a:p>
            <a:pPr>
              <a:lnSpc>
                <a:spcPct val="120000"/>
              </a:lnSpc>
              <a:spcBef>
                <a:spcPts val="0"/>
              </a:spcBef>
            </a:pPr>
            <a:r>
              <a:rPr lang="en-CA" sz="1600" dirty="0"/>
              <a:t>Tier 2 Canada Research Chair in Anticoagulant Management of Cardiovascular Disease</a:t>
            </a:r>
          </a:p>
          <a:p>
            <a:pPr>
              <a:lnSpc>
                <a:spcPct val="120000"/>
              </a:lnSpc>
              <a:spcBef>
                <a:spcPts val="0"/>
              </a:spcBef>
            </a:pPr>
            <a:r>
              <a:rPr lang="en-CA" sz="1600" dirty="0"/>
              <a:t>Associate Professor, University of Ottawa</a:t>
            </a:r>
          </a:p>
          <a:p>
            <a:pPr>
              <a:lnSpc>
                <a:spcPct val="120000"/>
              </a:lnSpc>
              <a:spcBef>
                <a:spcPts val="0"/>
              </a:spcBef>
            </a:pPr>
            <a:r>
              <a:rPr lang="en-CA" sz="1600" dirty="0"/>
              <a:t>Scientist, Ottawa Hospital Research Institute</a:t>
            </a:r>
          </a:p>
          <a:p>
            <a:pPr>
              <a:lnSpc>
                <a:spcPct val="120000"/>
              </a:lnSpc>
              <a:spcBef>
                <a:spcPts val="0"/>
              </a:spcBef>
            </a:pPr>
            <a:r>
              <a:rPr lang="en-CA" sz="1600" dirty="0"/>
              <a:t>Ottawa, Canada</a:t>
            </a:r>
          </a:p>
          <a:p>
            <a:pPr>
              <a:lnSpc>
                <a:spcPct val="120000"/>
              </a:lnSpc>
              <a:spcBef>
                <a:spcPts val="0"/>
              </a:spcBef>
            </a:pPr>
            <a:endParaRPr lang="en-US" sz="1600" dirty="0"/>
          </a:p>
        </p:txBody>
      </p:sp>
    </p:spTree>
    <p:extLst>
      <p:ext uri="{BB962C8B-B14F-4D97-AF65-F5344CB8AC3E}">
        <p14:creationId xmlns:p14="http://schemas.microsoft.com/office/powerpoint/2010/main" val="135191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0025"/>
            <a:ext cx="10744200" cy="1184275"/>
          </a:xfrm>
        </p:spPr>
        <p:txBody>
          <a:bodyPr/>
          <a:lstStyle/>
          <a:p>
            <a:r>
              <a:rPr lang="en-CA" dirty="0"/>
              <a:t>Use Reversal/Hemostatic Agents Judiciously</a:t>
            </a:r>
          </a:p>
        </p:txBody>
      </p:sp>
      <p:grpSp>
        <p:nvGrpSpPr>
          <p:cNvPr id="15" name="Group 14">
            <a:extLst>
              <a:ext uri="{FF2B5EF4-FFF2-40B4-BE49-F238E27FC236}">
                <a16:creationId xmlns:a16="http://schemas.microsoft.com/office/drawing/2014/main" id="{DAA398C7-8081-1D08-6019-D94BD7AC6E7A}"/>
              </a:ext>
            </a:extLst>
          </p:cNvPr>
          <p:cNvGrpSpPr/>
          <p:nvPr/>
        </p:nvGrpSpPr>
        <p:grpSpPr>
          <a:xfrm>
            <a:off x="561847" y="1615406"/>
            <a:ext cx="11261576" cy="4553327"/>
            <a:chOff x="561847" y="1515198"/>
            <a:chExt cx="11261576" cy="4553327"/>
          </a:xfrm>
        </p:grpSpPr>
        <p:grpSp>
          <p:nvGrpSpPr>
            <p:cNvPr id="6" name="Group 5">
              <a:extLst>
                <a:ext uri="{FF2B5EF4-FFF2-40B4-BE49-F238E27FC236}">
                  <a16:creationId xmlns:a16="http://schemas.microsoft.com/office/drawing/2014/main" id="{8219CCE2-766D-1D90-315B-CA7365AC078A}"/>
                </a:ext>
              </a:extLst>
            </p:cNvPr>
            <p:cNvGrpSpPr/>
            <p:nvPr/>
          </p:nvGrpSpPr>
          <p:grpSpPr>
            <a:xfrm>
              <a:off x="1426517" y="1515198"/>
              <a:ext cx="10396906" cy="4553327"/>
              <a:chOff x="1426517" y="1515198"/>
              <a:chExt cx="10396906" cy="4553327"/>
            </a:xfrm>
          </p:grpSpPr>
          <p:sp>
            <p:nvSpPr>
              <p:cNvPr id="10" name="Freeform 9">
                <a:extLst>
                  <a:ext uri="{FF2B5EF4-FFF2-40B4-BE49-F238E27FC236}">
                    <a16:creationId xmlns:a16="http://schemas.microsoft.com/office/drawing/2014/main" id="{4797B26D-AC90-B545-D9E1-96876D1FC066}"/>
                  </a:ext>
                </a:extLst>
              </p:cNvPr>
              <p:cNvSpPr/>
              <p:nvPr/>
            </p:nvSpPr>
            <p:spPr>
              <a:xfrm>
                <a:off x="1426517" y="1515198"/>
                <a:ext cx="8837370" cy="1365998"/>
              </a:xfrm>
              <a:custGeom>
                <a:avLst/>
                <a:gdLst>
                  <a:gd name="connsiteX0" fmla="*/ 0 w 8837370"/>
                  <a:gd name="connsiteY0" fmla="*/ 0 h 1365998"/>
                  <a:gd name="connsiteX1" fmla="*/ 8837370 w 8837370"/>
                  <a:gd name="connsiteY1" fmla="*/ 0 h 1365998"/>
                  <a:gd name="connsiteX2" fmla="*/ 8837370 w 8837370"/>
                  <a:gd name="connsiteY2" fmla="*/ 1365998 h 1365998"/>
                  <a:gd name="connsiteX3" fmla="*/ 0 w 8837370"/>
                  <a:gd name="connsiteY3" fmla="*/ 1365998 h 1365998"/>
                  <a:gd name="connsiteX4" fmla="*/ 0 w 8837370"/>
                  <a:gd name="connsiteY4" fmla="*/ 0 h 136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370" h="1365998">
                    <a:moveTo>
                      <a:pt x="0" y="0"/>
                    </a:moveTo>
                    <a:lnTo>
                      <a:pt x="8837370" y="0"/>
                    </a:lnTo>
                    <a:lnTo>
                      <a:pt x="8837370" y="1365998"/>
                    </a:lnTo>
                    <a:lnTo>
                      <a:pt x="0" y="1365998"/>
                    </a:lnTo>
                    <a:lnTo>
                      <a:pt x="0" y="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spcFirstLastPara="0" vert="horz" wrap="square" lIns="146689" tIns="146689" rIns="1540690" bIns="146689" numCol="1" spcCol="1270" anchor="ctr" anchorCtr="0">
                <a:noAutofit/>
              </a:bodyPr>
              <a:lstStyle/>
              <a:p>
                <a:pPr marL="360000" lvl="0" indent="0" algn="l" defTabSz="1244600">
                  <a:lnSpc>
                    <a:spcPct val="90000"/>
                  </a:lnSpc>
                  <a:spcBef>
                    <a:spcPct val="0"/>
                  </a:spcBef>
                  <a:spcAft>
                    <a:spcPct val="35000"/>
                  </a:spcAft>
                  <a:buNone/>
                </a:pPr>
                <a:r>
                  <a:rPr lang="en-CA" sz="2600" b="0" kern="1200" dirty="0">
                    <a:latin typeface="+mj-lt"/>
                    <a:cs typeface="Segoe UI Light" panose="020B0502040204020203" pitchFamily="34" charset="0"/>
                  </a:rPr>
                  <a:t>Severe bleed</a:t>
                </a:r>
              </a:p>
            </p:txBody>
          </p:sp>
          <p:sp>
            <p:nvSpPr>
              <p:cNvPr id="11" name="Freeform 10">
                <a:extLst>
                  <a:ext uri="{FF2B5EF4-FFF2-40B4-BE49-F238E27FC236}">
                    <a16:creationId xmlns:a16="http://schemas.microsoft.com/office/drawing/2014/main" id="{7A2B1DEC-28D5-B85C-3D46-D790FDDE1D5B}"/>
                  </a:ext>
                </a:extLst>
              </p:cNvPr>
              <p:cNvSpPr/>
              <p:nvPr/>
            </p:nvSpPr>
            <p:spPr>
              <a:xfrm>
                <a:off x="2198419" y="3108862"/>
                <a:ext cx="8837370" cy="1365998"/>
              </a:xfrm>
              <a:custGeom>
                <a:avLst/>
                <a:gdLst>
                  <a:gd name="connsiteX0" fmla="*/ 0 w 8837370"/>
                  <a:gd name="connsiteY0" fmla="*/ 0 h 1365998"/>
                  <a:gd name="connsiteX1" fmla="*/ 8837370 w 8837370"/>
                  <a:gd name="connsiteY1" fmla="*/ 0 h 1365998"/>
                  <a:gd name="connsiteX2" fmla="*/ 8837370 w 8837370"/>
                  <a:gd name="connsiteY2" fmla="*/ 1365998 h 1365998"/>
                  <a:gd name="connsiteX3" fmla="*/ 0 w 8837370"/>
                  <a:gd name="connsiteY3" fmla="*/ 1365998 h 1365998"/>
                  <a:gd name="connsiteX4" fmla="*/ 0 w 8837370"/>
                  <a:gd name="connsiteY4" fmla="*/ 0 h 136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370" h="1365998">
                    <a:moveTo>
                      <a:pt x="0" y="0"/>
                    </a:moveTo>
                    <a:lnTo>
                      <a:pt x="8837370" y="0"/>
                    </a:lnTo>
                    <a:lnTo>
                      <a:pt x="8837370" y="1365998"/>
                    </a:lnTo>
                    <a:lnTo>
                      <a:pt x="0" y="1365998"/>
                    </a:lnTo>
                    <a:lnTo>
                      <a:pt x="0" y="0"/>
                    </a:lnTo>
                    <a:close/>
                  </a:path>
                </a:pathLst>
              </a:custGeom>
              <a:solidFill>
                <a:schemeClr val="accent3">
                  <a:lumMod val="75000"/>
                  <a:alpha val="90000"/>
                </a:schemeClr>
              </a:solidFill>
            </p:spPr>
            <p:style>
              <a:lnRef idx="2">
                <a:schemeClr val="lt1">
                  <a:hueOff val="0"/>
                  <a:satOff val="0"/>
                  <a:lumOff val="0"/>
                  <a:alphaOff val="0"/>
                </a:schemeClr>
              </a:lnRef>
              <a:fillRef idx="1">
                <a:scrgbClr r="0" g="0" b="0"/>
              </a:fillRef>
              <a:effectRef idx="0">
                <a:schemeClr val="accent4">
                  <a:shade val="80000"/>
                  <a:hueOff val="174692"/>
                  <a:satOff val="2483"/>
                  <a:lumOff val="12340"/>
                  <a:alphaOff val="0"/>
                </a:schemeClr>
              </a:effectRef>
              <a:fontRef idx="minor">
                <a:schemeClr val="lt1"/>
              </a:fontRef>
            </p:style>
            <p:txBody>
              <a:bodyPr spcFirstLastPara="0" vert="horz" wrap="square" lIns="146689" tIns="146689" rIns="1814356" bIns="146689" numCol="1" spcCol="1270" anchor="ctr" anchorCtr="0">
                <a:noAutofit/>
              </a:bodyPr>
              <a:lstStyle/>
              <a:p>
                <a:pPr marL="360000" lvl="0" indent="0" algn="l" defTabSz="1244600">
                  <a:lnSpc>
                    <a:spcPct val="90000"/>
                  </a:lnSpc>
                  <a:spcBef>
                    <a:spcPct val="0"/>
                  </a:spcBef>
                  <a:spcAft>
                    <a:spcPct val="35000"/>
                  </a:spcAft>
                  <a:buNone/>
                </a:pPr>
                <a:r>
                  <a:rPr lang="en-CA" sz="2600" b="0" kern="1200">
                    <a:latin typeface="+mj-lt"/>
                    <a:cs typeface="Segoe UI Light" panose="020B0502040204020203" pitchFamily="34" charset="0"/>
                  </a:rPr>
                  <a:t>DOAC present in “significant” quantity</a:t>
                </a:r>
              </a:p>
            </p:txBody>
          </p:sp>
          <p:sp>
            <p:nvSpPr>
              <p:cNvPr id="12" name="Freeform 11">
                <a:extLst>
                  <a:ext uri="{FF2B5EF4-FFF2-40B4-BE49-F238E27FC236}">
                    <a16:creationId xmlns:a16="http://schemas.microsoft.com/office/drawing/2014/main" id="{C79BE08B-D0C2-0345-70A8-2A17A4EB8919}"/>
                  </a:ext>
                </a:extLst>
              </p:cNvPr>
              <p:cNvSpPr/>
              <p:nvPr/>
            </p:nvSpPr>
            <p:spPr>
              <a:xfrm>
                <a:off x="2986053" y="4702527"/>
                <a:ext cx="8837370" cy="1365998"/>
              </a:xfrm>
              <a:custGeom>
                <a:avLst/>
                <a:gdLst>
                  <a:gd name="connsiteX0" fmla="*/ 0 w 8837370"/>
                  <a:gd name="connsiteY0" fmla="*/ 0 h 1365998"/>
                  <a:gd name="connsiteX1" fmla="*/ 8837370 w 8837370"/>
                  <a:gd name="connsiteY1" fmla="*/ 0 h 1365998"/>
                  <a:gd name="connsiteX2" fmla="*/ 8837370 w 8837370"/>
                  <a:gd name="connsiteY2" fmla="*/ 1365998 h 1365998"/>
                  <a:gd name="connsiteX3" fmla="*/ 0 w 8837370"/>
                  <a:gd name="connsiteY3" fmla="*/ 1365998 h 1365998"/>
                  <a:gd name="connsiteX4" fmla="*/ 0 w 8837370"/>
                  <a:gd name="connsiteY4" fmla="*/ 0 h 136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370" h="1365998">
                    <a:moveTo>
                      <a:pt x="0" y="0"/>
                    </a:moveTo>
                    <a:lnTo>
                      <a:pt x="8837370" y="0"/>
                    </a:lnTo>
                    <a:lnTo>
                      <a:pt x="8837370" y="1365998"/>
                    </a:lnTo>
                    <a:lnTo>
                      <a:pt x="0" y="1365998"/>
                    </a:lnTo>
                    <a:lnTo>
                      <a:pt x="0" y="0"/>
                    </a:lnTo>
                    <a:close/>
                  </a:path>
                </a:pathLst>
              </a:custGeom>
              <a:solidFill>
                <a:schemeClr val="accent3">
                  <a:alpha val="80000"/>
                </a:schemeClr>
              </a:solidFill>
            </p:spPr>
            <p:style>
              <a:lnRef idx="2">
                <a:schemeClr val="lt1">
                  <a:hueOff val="0"/>
                  <a:satOff val="0"/>
                  <a:lumOff val="0"/>
                  <a:alphaOff val="0"/>
                </a:schemeClr>
              </a:lnRef>
              <a:fillRef idx="1">
                <a:scrgbClr r="0" g="0" b="0"/>
              </a:fillRef>
              <a:effectRef idx="0">
                <a:schemeClr val="accent4">
                  <a:shade val="80000"/>
                  <a:hueOff val="349384"/>
                  <a:satOff val="4965"/>
                  <a:lumOff val="24680"/>
                  <a:alphaOff val="0"/>
                </a:schemeClr>
              </a:effectRef>
              <a:fontRef idx="minor">
                <a:schemeClr val="lt1"/>
              </a:fontRef>
            </p:style>
            <p:txBody>
              <a:bodyPr spcFirstLastPara="0" vert="horz" wrap="square" lIns="146689" tIns="146689" rIns="1371600" bIns="146689" numCol="1" spcCol="1270" anchor="ctr" anchorCtr="0">
                <a:noAutofit/>
              </a:bodyPr>
              <a:lstStyle/>
              <a:p>
                <a:pPr marL="360000" lvl="0" indent="0" algn="l" defTabSz="1244600">
                  <a:lnSpc>
                    <a:spcPct val="90000"/>
                  </a:lnSpc>
                  <a:spcBef>
                    <a:spcPct val="0"/>
                  </a:spcBef>
                  <a:spcAft>
                    <a:spcPct val="35000"/>
                  </a:spcAft>
                  <a:buNone/>
                </a:pPr>
                <a:r>
                  <a:rPr lang="en-CA" sz="2600" b="0" kern="1200" dirty="0">
                    <a:latin typeface="+mj-lt"/>
                    <a:cs typeface="Segoe UI Light" panose="020B0502040204020203" pitchFamily="34" charset="0"/>
                  </a:rPr>
                  <a:t>Reversal (</a:t>
                </a:r>
                <a:r>
                  <a:rPr lang="en-CA" sz="2600" b="0" kern="1200" dirty="0" err="1">
                    <a:latin typeface="+mj-lt"/>
                    <a:cs typeface="Segoe UI Light" panose="020B0502040204020203" pitchFamily="34" charset="0"/>
                  </a:rPr>
                  <a:t>andexanet</a:t>
                </a:r>
                <a:r>
                  <a:rPr lang="en-CA" sz="2600" b="0" kern="1200" dirty="0">
                    <a:latin typeface="+mj-lt"/>
                    <a:cs typeface="Segoe UI Light" panose="020B0502040204020203" pitchFamily="34" charset="0"/>
                  </a:rPr>
                  <a:t>, </a:t>
                </a:r>
                <a:r>
                  <a:rPr lang="en-CA" sz="2600" b="0" kern="1200" dirty="0" err="1">
                    <a:latin typeface="+mj-lt"/>
                    <a:cs typeface="Segoe UI Light" panose="020B0502040204020203" pitchFamily="34" charset="0"/>
                  </a:rPr>
                  <a:t>idarucizumab</a:t>
                </a:r>
                <a:r>
                  <a:rPr lang="en-CA" sz="2600" b="0" kern="1200" dirty="0">
                    <a:latin typeface="+mj-lt"/>
                    <a:cs typeface="Segoe UI Light" panose="020B0502040204020203" pitchFamily="34" charset="0"/>
                  </a:rPr>
                  <a:t>) or hemostatic therapy (4-factor PCC) warranted</a:t>
                </a:r>
              </a:p>
            </p:txBody>
          </p:sp>
          <p:sp>
            <p:nvSpPr>
              <p:cNvPr id="13" name="Freeform 12">
                <a:extLst>
                  <a:ext uri="{FF2B5EF4-FFF2-40B4-BE49-F238E27FC236}">
                    <a16:creationId xmlns:a16="http://schemas.microsoft.com/office/drawing/2014/main" id="{429F74CC-BD4D-64FE-5C23-0931292D53F4}"/>
                  </a:ext>
                </a:extLst>
              </p:cNvPr>
              <p:cNvSpPr/>
              <p:nvPr/>
            </p:nvSpPr>
            <p:spPr>
              <a:xfrm>
                <a:off x="9375988" y="2551080"/>
                <a:ext cx="887898" cy="887898"/>
              </a:xfrm>
              <a:custGeom>
                <a:avLst/>
                <a:gdLst>
                  <a:gd name="connsiteX0" fmla="*/ 0 w 887898"/>
                  <a:gd name="connsiteY0" fmla="*/ 488344 h 887898"/>
                  <a:gd name="connsiteX1" fmla="*/ 199777 w 887898"/>
                  <a:gd name="connsiteY1" fmla="*/ 488344 h 887898"/>
                  <a:gd name="connsiteX2" fmla="*/ 199777 w 887898"/>
                  <a:gd name="connsiteY2" fmla="*/ 0 h 887898"/>
                  <a:gd name="connsiteX3" fmla="*/ 688121 w 887898"/>
                  <a:gd name="connsiteY3" fmla="*/ 0 h 887898"/>
                  <a:gd name="connsiteX4" fmla="*/ 688121 w 887898"/>
                  <a:gd name="connsiteY4" fmla="*/ 488344 h 887898"/>
                  <a:gd name="connsiteX5" fmla="*/ 887898 w 887898"/>
                  <a:gd name="connsiteY5" fmla="*/ 488344 h 887898"/>
                  <a:gd name="connsiteX6" fmla="*/ 443949 w 887898"/>
                  <a:gd name="connsiteY6" fmla="*/ 887898 h 887898"/>
                  <a:gd name="connsiteX7" fmla="*/ 0 w 887898"/>
                  <a:gd name="connsiteY7" fmla="*/ 488344 h 8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898" h="887898">
                    <a:moveTo>
                      <a:pt x="0" y="488344"/>
                    </a:moveTo>
                    <a:lnTo>
                      <a:pt x="199777" y="488344"/>
                    </a:lnTo>
                    <a:lnTo>
                      <a:pt x="199777" y="0"/>
                    </a:lnTo>
                    <a:lnTo>
                      <a:pt x="688121" y="0"/>
                    </a:lnTo>
                    <a:lnTo>
                      <a:pt x="688121" y="488344"/>
                    </a:lnTo>
                    <a:lnTo>
                      <a:pt x="887898" y="488344"/>
                    </a:lnTo>
                    <a:lnTo>
                      <a:pt x="443949" y="887898"/>
                    </a:lnTo>
                    <a:lnTo>
                      <a:pt x="0" y="488344"/>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5177" tIns="25400" rIns="225177" bIns="245155" numCol="1" spcCol="1270" anchor="ctr" anchorCtr="0">
                <a:noAutofit/>
              </a:bodyPr>
              <a:lstStyle/>
              <a:p>
                <a:pPr marL="0" lvl="0" indent="0" algn="ctr" defTabSz="889000">
                  <a:lnSpc>
                    <a:spcPct val="90000"/>
                  </a:lnSpc>
                  <a:spcBef>
                    <a:spcPct val="0"/>
                  </a:spcBef>
                  <a:spcAft>
                    <a:spcPct val="35000"/>
                  </a:spcAft>
                  <a:buNone/>
                </a:pPr>
                <a:endParaRPr lang="en-CA" sz="2000" b="0" kern="1200">
                  <a:latin typeface="Tenorite" panose="00000500000000000000" pitchFamily="2" charset="0"/>
                  <a:cs typeface="Segoe UI Light" panose="020B0502040204020203" pitchFamily="34" charset="0"/>
                </a:endParaRPr>
              </a:p>
            </p:txBody>
          </p:sp>
          <p:sp>
            <p:nvSpPr>
              <p:cNvPr id="14" name="Freeform 13">
                <a:extLst>
                  <a:ext uri="{FF2B5EF4-FFF2-40B4-BE49-F238E27FC236}">
                    <a16:creationId xmlns:a16="http://schemas.microsoft.com/office/drawing/2014/main" id="{10339B2E-8241-6DAC-4BDE-57BAC12BBD30}"/>
                  </a:ext>
                </a:extLst>
              </p:cNvPr>
              <p:cNvSpPr/>
              <p:nvPr/>
            </p:nvSpPr>
            <p:spPr>
              <a:xfrm>
                <a:off x="10155757" y="4135638"/>
                <a:ext cx="887898" cy="887898"/>
              </a:xfrm>
              <a:custGeom>
                <a:avLst/>
                <a:gdLst>
                  <a:gd name="connsiteX0" fmla="*/ 0 w 887898"/>
                  <a:gd name="connsiteY0" fmla="*/ 488344 h 887898"/>
                  <a:gd name="connsiteX1" fmla="*/ 199777 w 887898"/>
                  <a:gd name="connsiteY1" fmla="*/ 488344 h 887898"/>
                  <a:gd name="connsiteX2" fmla="*/ 199777 w 887898"/>
                  <a:gd name="connsiteY2" fmla="*/ 0 h 887898"/>
                  <a:gd name="connsiteX3" fmla="*/ 688121 w 887898"/>
                  <a:gd name="connsiteY3" fmla="*/ 0 h 887898"/>
                  <a:gd name="connsiteX4" fmla="*/ 688121 w 887898"/>
                  <a:gd name="connsiteY4" fmla="*/ 488344 h 887898"/>
                  <a:gd name="connsiteX5" fmla="*/ 887898 w 887898"/>
                  <a:gd name="connsiteY5" fmla="*/ 488344 h 887898"/>
                  <a:gd name="connsiteX6" fmla="*/ 443949 w 887898"/>
                  <a:gd name="connsiteY6" fmla="*/ 887898 h 887898"/>
                  <a:gd name="connsiteX7" fmla="*/ 0 w 887898"/>
                  <a:gd name="connsiteY7" fmla="*/ 488344 h 8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898" h="887898">
                    <a:moveTo>
                      <a:pt x="0" y="488344"/>
                    </a:moveTo>
                    <a:lnTo>
                      <a:pt x="199777" y="488344"/>
                    </a:lnTo>
                    <a:lnTo>
                      <a:pt x="199777" y="0"/>
                    </a:lnTo>
                    <a:lnTo>
                      <a:pt x="688121" y="0"/>
                    </a:lnTo>
                    <a:lnTo>
                      <a:pt x="688121" y="488344"/>
                    </a:lnTo>
                    <a:lnTo>
                      <a:pt x="887898" y="488344"/>
                    </a:lnTo>
                    <a:lnTo>
                      <a:pt x="443949" y="887898"/>
                    </a:lnTo>
                    <a:lnTo>
                      <a:pt x="0" y="488344"/>
                    </a:lnTo>
                    <a:close/>
                  </a:path>
                </a:pathLst>
              </a:custGeom>
            </p:spPr>
            <p:style>
              <a:lnRef idx="2">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5177" tIns="25400" rIns="225177" bIns="245155" numCol="1" spcCol="1270" anchor="ctr" anchorCtr="0">
                <a:noAutofit/>
              </a:bodyPr>
              <a:lstStyle/>
              <a:p>
                <a:pPr marL="0" lvl="0" indent="0" algn="ctr" defTabSz="889000">
                  <a:lnSpc>
                    <a:spcPct val="90000"/>
                  </a:lnSpc>
                  <a:spcBef>
                    <a:spcPct val="0"/>
                  </a:spcBef>
                  <a:spcAft>
                    <a:spcPct val="35000"/>
                  </a:spcAft>
                  <a:buNone/>
                </a:pPr>
                <a:endParaRPr lang="en-CA" sz="2000" b="0" kern="1200">
                  <a:latin typeface="Tenorite" panose="00000500000000000000" pitchFamily="2" charset="0"/>
                  <a:cs typeface="Segoe UI Light" panose="020B0502040204020203" pitchFamily="34" charset="0"/>
                </a:endParaRPr>
              </a:p>
            </p:txBody>
          </p:sp>
        </p:grpSp>
        <p:sp>
          <p:nvSpPr>
            <p:cNvPr id="3" name="L-Shape 2">
              <a:extLst>
                <a:ext uri="{FF2B5EF4-FFF2-40B4-BE49-F238E27FC236}">
                  <a16:creationId xmlns:a16="http://schemas.microsoft.com/office/drawing/2014/main" id="{9533F380-4496-A9B9-15CA-90283DF8F908}"/>
                </a:ext>
              </a:extLst>
            </p:cNvPr>
            <p:cNvSpPr/>
            <p:nvPr/>
          </p:nvSpPr>
          <p:spPr>
            <a:xfrm rot="19237677">
              <a:off x="561847" y="1887870"/>
              <a:ext cx="656196" cy="357193"/>
            </a:xfrm>
            <a:prstGeom prst="corner">
              <a:avLst/>
            </a:prstGeom>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09585" fontAlgn="base">
                <a:spcBef>
                  <a:spcPct val="0"/>
                </a:spcBef>
                <a:spcAft>
                  <a:spcPct val="0"/>
                </a:spcAft>
              </a:pPr>
              <a:endParaRPr lang="en-CA" sz="2400">
                <a:solidFill>
                  <a:prstClr val="white"/>
                </a:solidFill>
                <a:latin typeface="Franklin Gothic Book" panose="020B0502020104020203"/>
              </a:endParaRPr>
            </a:p>
          </p:txBody>
        </p:sp>
        <p:sp>
          <p:nvSpPr>
            <p:cNvPr id="8" name="L-Shape 7">
              <a:extLst>
                <a:ext uri="{FF2B5EF4-FFF2-40B4-BE49-F238E27FC236}">
                  <a16:creationId xmlns:a16="http://schemas.microsoft.com/office/drawing/2014/main" id="{CCEEFCAB-41B7-A380-653A-C262FC44AC76}"/>
                </a:ext>
              </a:extLst>
            </p:cNvPr>
            <p:cNvSpPr/>
            <p:nvPr/>
          </p:nvSpPr>
          <p:spPr>
            <a:xfrm rot="19237677">
              <a:off x="1295702" y="3588650"/>
              <a:ext cx="656196" cy="357193"/>
            </a:xfrm>
            <a:prstGeom prst="corner">
              <a:avLst/>
            </a:prstGeom>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09585" fontAlgn="base">
                <a:spcBef>
                  <a:spcPct val="0"/>
                </a:spcBef>
                <a:spcAft>
                  <a:spcPct val="0"/>
                </a:spcAft>
              </a:pPr>
              <a:endParaRPr lang="en-CA" sz="2400">
                <a:solidFill>
                  <a:prstClr val="white"/>
                </a:solidFill>
                <a:latin typeface="Franklin Gothic Book" panose="020B0502020104020203"/>
              </a:endParaRPr>
            </a:p>
          </p:txBody>
        </p:sp>
        <p:sp>
          <p:nvSpPr>
            <p:cNvPr id="9" name="L-Shape 8">
              <a:extLst>
                <a:ext uri="{FF2B5EF4-FFF2-40B4-BE49-F238E27FC236}">
                  <a16:creationId xmlns:a16="http://schemas.microsoft.com/office/drawing/2014/main" id="{D84D4052-5158-1447-CDAA-9957ECE5AC80}"/>
                </a:ext>
              </a:extLst>
            </p:cNvPr>
            <p:cNvSpPr/>
            <p:nvPr/>
          </p:nvSpPr>
          <p:spPr>
            <a:xfrm rot="19237677">
              <a:off x="2148432" y="5187620"/>
              <a:ext cx="656196" cy="357193"/>
            </a:xfrm>
            <a:prstGeom prst="corner">
              <a:avLst/>
            </a:prstGeom>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609585" fontAlgn="base">
                <a:spcBef>
                  <a:spcPct val="0"/>
                </a:spcBef>
                <a:spcAft>
                  <a:spcPct val="0"/>
                </a:spcAft>
              </a:pPr>
              <a:endParaRPr lang="en-CA" sz="2400">
                <a:solidFill>
                  <a:prstClr val="white"/>
                </a:solidFill>
                <a:latin typeface="Franklin Gothic Book" panose="020B0502020104020203"/>
              </a:endParaRPr>
            </a:p>
          </p:txBody>
        </p:sp>
      </p:grpSp>
    </p:spTree>
    <p:extLst>
      <p:ext uri="{BB962C8B-B14F-4D97-AF65-F5344CB8AC3E}">
        <p14:creationId xmlns:p14="http://schemas.microsoft.com/office/powerpoint/2010/main" val="82163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0A5CA1C-7097-8F9A-C282-C2C5356EA94E}"/>
              </a:ext>
            </a:extLst>
          </p:cNvPr>
          <p:cNvSpPr>
            <a:spLocks noGrp="1"/>
          </p:cNvSpPr>
          <p:nvPr>
            <p:ph type="title"/>
          </p:nvPr>
        </p:nvSpPr>
        <p:spPr>
          <a:xfrm>
            <a:off x="609600" y="199505"/>
            <a:ext cx="10744200" cy="1185577"/>
          </a:xfrm>
        </p:spPr>
        <p:txBody>
          <a:bodyPr/>
          <a:lstStyle/>
          <a:p>
            <a:r>
              <a:rPr lang="en-US" altLang="en-US" dirty="0"/>
              <a:t>Which Agents </a:t>
            </a:r>
            <a:r>
              <a:rPr lang="en-US" altLang="en-US" i="1" u="sng" dirty="0"/>
              <a:t>REVERSE</a:t>
            </a:r>
            <a:r>
              <a:rPr lang="en-US" altLang="en-US" dirty="0"/>
              <a:t> DOAC Effect?</a:t>
            </a:r>
          </a:p>
        </p:txBody>
      </p:sp>
      <p:sp>
        <p:nvSpPr>
          <p:cNvPr id="6" name="Footer Placeholder 5">
            <a:extLst>
              <a:ext uri="{FF2B5EF4-FFF2-40B4-BE49-F238E27FC236}">
                <a16:creationId xmlns:a16="http://schemas.microsoft.com/office/drawing/2014/main" id="{EF4D2FB9-91B2-1C9A-032A-475820B63CCB}"/>
              </a:ext>
            </a:extLst>
          </p:cNvPr>
          <p:cNvSpPr>
            <a:spLocks noGrp="1"/>
          </p:cNvSpPr>
          <p:nvPr>
            <p:ph type="ftr" sz="quarter" idx="3"/>
          </p:nvPr>
        </p:nvSpPr>
        <p:spPr/>
        <p:txBody>
          <a:bodyPr/>
          <a:lstStyle/>
          <a:p>
            <a:r>
              <a:rPr lang="en-US"/>
              <a:t>GLA, Vitamin K-dependent carboxylation/gamma-carboxyglutamic; IV, intravenous.</a:t>
            </a:r>
          </a:p>
        </p:txBody>
      </p:sp>
      <p:graphicFrame>
        <p:nvGraphicFramePr>
          <p:cNvPr id="14" name="Content Placeholder 3">
            <a:extLst>
              <a:ext uri="{FF2B5EF4-FFF2-40B4-BE49-F238E27FC236}">
                <a16:creationId xmlns:a16="http://schemas.microsoft.com/office/drawing/2014/main" id="{8167D4CC-A900-CEAB-BEAE-FB0C695716DA}"/>
              </a:ext>
            </a:extLst>
          </p:cNvPr>
          <p:cNvGraphicFramePr>
            <a:graphicFrameLocks/>
          </p:cNvGraphicFramePr>
          <p:nvPr>
            <p:extLst>
              <p:ext uri="{D42A27DB-BD31-4B8C-83A1-F6EECF244321}">
                <p14:modId xmlns:p14="http://schemas.microsoft.com/office/powerpoint/2010/main" val="400028508"/>
              </p:ext>
            </p:extLst>
          </p:nvPr>
        </p:nvGraphicFramePr>
        <p:xfrm>
          <a:off x="700390" y="1384300"/>
          <a:ext cx="10653409" cy="4515291"/>
        </p:xfrm>
        <a:graphic>
          <a:graphicData uri="http://schemas.openxmlformats.org/drawingml/2006/table">
            <a:tbl>
              <a:tblPr firstRow="1" bandRow="1"/>
              <a:tblGrid>
                <a:gridCol w="1582367">
                  <a:extLst>
                    <a:ext uri="{9D8B030D-6E8A-4147-A177-3AD203B41FA5}">
                      <a16:colId xmlns:a16="http://schemas.microsoft.com/office/drawing/2014/main" val="20000"/>
                    </a:ext>
                  </a:extLst>
                </a:gridCol>
                <a:gridCol w="4520529">
                  <a:extLst>
                    <a:ext uri="{9D8B030D-6E8A-4147-A177-3AD203B41FA5}">
                      <a16:colId xmlns:a16="http://schemas.microsoft.com/office/drawing/2014/main" val="20001"/>
                    </a:ext>
                  </a:extLst>
                </a:gridCol>
                <a:gridCol w="4550513">
                  <a:extLst>
                    <a:ext uri="{9D8B030D-6E8A-4147-A177-3AD203B41FA5}">
                      <a16:colId xmlns:a16="http://schemas.microsoft.com/office/drawing/2014/main" val="20002"/>
                    </a:ext>
                  </a:extLst>
                </a:gridCol>
              </a:tblGrid>
              <a:tr h="213793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endParaRPr lang="en-US" sz="1800">
                        <a:solidFill>
                          <a:schemeClr val="bg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noFill/>
                    </a:lnL>
                    <a:lnR w="12700" cmpd="sng">
                      <a:noFill/>
                    </a:lnR>
                    <a:lnT w="12700" cmpd="sng">
                      <a:no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400" b="1" dirty="0" err="1">
                          <a:solidFill>
                            <a:schemeClr val="accent4"/>
                          </a:solidFill>
                        </a:rPr>
                        <a:t>Idarucizumab</a:t>
                      </a:r>
                      <a:endParaRPr lang="en-US" sz="2400" b="1" dirty="0">
                        <a:solidFill>
                          <a:schemeClr val="accent4"/>
                        </a:solidFill>
                        <a:latin typeface="+mn-lt"/>
                        <a:ea typeface="Tahoma" panose="020B0604030504040204" pitchFamily="34" charset="0"/>
                        <a:cs typeface="Segoe UI Light" panose="020B0502040204020203" pitchFamily="34" charset="0"/>
                      </a:endParaRPr>
                    </a:p>
                  </a:txBody>
                  <a:tcPr marL="109723" marR="109723" marT="45712" marB="45712">
                    <a:lnL w="12700" cmpd="sng">
                      <a:no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solidFill>
                        </a:rPr>
                        <a:t>Andexanet alfa</a:t>
                      </a:r>
                      <a:endParaRPr lang="en-US" sz="2400" b="1" dirty="0">
                        <a:solidFill>
                          <a:schemeClr val="accent4"/>
                        </a:solidFill>
                        <a:latin typeface="+mn-lt"/>
                        <a:ea typeface="Tahoma" panose="020B0604030504040204" pitchFamily="34" charset="0"/>
                        <a:cs typeface="Segoe UI Light" panose="020B0502040204020203" pitchFamily="34" charset="0"/>
                      </a:endParaRPr>
                    </a:p>
                  </a:txBody>
                  <a:tcPr marL="109723" marR="109723" marT="45712" marB="4571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74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800" b="1"/>
                        <a:t>Structure</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A85D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a:t>Humanized Fab</a:t>
                      </a:r>
                      <a:r>
                        <a:rPr lang="en-US" sz="1800" baseline="0"/>
                        <a:t> fragment</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a:t>Human </a:t>
                      </a:r>
                      <a:r>
                        <a:rPr lang="en-US" sz="1800" baseline="0" err="1"/>
                        <a:t>rF</a:t>
                      </a:r>
                      <a:r>
                        <a:rPr lang="en-US" sz="1800" err="1"/>
                        <a:t>Xa</a:t>
                      </a:r>
                      <a:r>
                        <a:rPr lang="en-US" sz="1800"/>
                        <a:t> variant </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extLst>
                  <a:ext uri="{0D108BD9-81ED-4DB2-BD59-A6C34878D82A}">
                    <a16:rowId xmlns:a16="http://schemas.microsoft.com/office/drawing/2014/main" val="10001"/>
                  </a:ext>
                </a:extLst>
              </a:tr>
              <a:tr h="1374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800" b="1"/>
                        <a:t>Target</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a:t>Dabigatran</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a:t>FXa inhibitors</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20000"/>
                      </a:srgbClr>
                    </a:solidFill>
                  </a:tcPr>
                </a:tc>
                <a:extLst>
                  <a:ext uri="{0D108BD9-81ED-4DB2-BD59-A6C34878D82A}">
                    <a16:rowId xmlns:a16="http://schemas.microsoft.com/office/drawing/2014/main" val="10002"/>
                  </a:ext>
                </a:extLst>
              </a:tr>
              <a:tr h="1374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800" b="1"/>
                        <a:t>Binding </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a:t>Non-competitive</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a:t>Competitive</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extLst>
                  <a:ext uri="{0D108BD9-81ED-4DB2-BD59-A6C34878D82A}">
                    <a16:rowId xmlns:a16="http://schemas.microsoft.com/office/drawing/2014/main" val="10003"/>
                  </a:ext>
                </a:extLst>
              </a:tr>
              <a:tr h="30932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800" b="1">
                          <a:solidFill>
                            <a:schemeClr val="tx1"/>
                          </a:solidFill>
                        </a:rPr>
                        <a:t>Indication</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b="0" dirty="0">
                          <a:solidFill>
                            <a:schemeClr val="tx1"/>
                          </a:solidFill>
                        </a:rPr>
                        <a:t>Urgent surgery/procedure</a:t>
                      </a:r>
                      <a:endParaRPr lang="en-US" sz="1800" b="0" strike="sngStrike" dirty="0">
                        <a:solidFill>
                          <a:srgbClr val="FF0000"/>
                        </a:solidFill>
                      </a:endParaRPr>
                    </a:p>
                    <a:p>
                      <a:pPr algn="ctr"/>
                      <a:r>
                        <a:rPr lang="en-US" sz="1800" b="0" dirty="0">
                          <a:solidFill>
                            <a:schemeClr val="tx1"/>
                          </a:solidFill>
                        </a:rPr>
                        <a:t>Life-threatening/uncontrolled bleeding</a:t>
                      </a:r>
                      <a:endParaRPr lang="en-US" sz="1800" b="0" dirty="0">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CA" sz="1800" b="0" u="none" strike="noStrike" kern="1200" baseline="0">
                          <a:solidFill>
                            <a:schemeClr val="tx1"/>
                          </a:solidFill>
                        </a:rPr>
                        <a:t>Reversal of apixaban or rivaroxaban for life-threatening or uncontrolled bleeding </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20000"/>
                      </a:srgbClr>
                    </a:solidFill>
                  </a:tcPr>
                </a:tc>
                <a:extLst>
                  <a:ext uri="{0D108BD9-81ED-4DB2-BD59-A6C34878D82A}">
                    <a16:rowId xmlns:a16="http://schemas.microsoft.com/office/drawing/2014/main" val="10004"/>
                  </a:ext>
                </a:extLst>
              </a:tr>
              <a:tr h="24314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800" b="1">
                          <a:solidFill>
                            <a:schemeClr val="tx1"/>
                          </a:solidFill>
                        </a:rPr>
                        <a:t>Dose</a:t>
                      </a:r>
                      <a:endParaRPr lang="en-US" sz="1800" b="1">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b="0">
                          <a:solidFill>
                            <a:schemeClr val="tx1"/>
                          </a:solidFill>
                        </a:rPr>
                        <a:t>5 g IV</a:t>
                      </a:r>
                      <a:endParaRPr lang="en-US" sz="1800" b="0">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800" b="0" dirty="0">
                          <a:solidFill>
                            <a:schemeClr val="tx1"/>
                          </a:solidFill>
                        </a:rPr>
                        <a:t>Dosing dependent on </a:t>
                      </a:r>
                      <a:r>
                        <a:rPr lang="en-US" sz="1800" b="0" dirty="0" err="1">
                          <a:solidFill>
                            <a:schemeClr val="tx1"/>
                          </a:solidFill>
                        </a:rPr>
                        <a:t>FXa</a:t>
                      </a:r>
                      <a:r>
                        <a:rPr lang="en-US" sz="1800" b="0" dirty="0">
                          <a:solidFill>
                            <a:schemeClr val="tx1"/>
                          </a:solidFill>
                        </a:rPr>
                        <a:t> inhibitor and timing of last dose</a:t>
                      </a:r>
                      <a:endParaRPr lang="en-US" sz="1800" b="0" dirty="0">
                        <a:solidFill>
                          <a:schemeClr val="tx1"/>
                        </a:solidFill>
                        <a:latin typeface="+mn-lt"/>
                        <a:ea typeface="Tahoma" panose="020B0604030504040204" pitchFamily="34" charset="0"/>
                        <a:cs typeface="Segoe UI Light" panose="020B0502040204020203" pitchFamily="34" charset="0"/>
                      </a:endParaRPr>
                    </a:p>
                  </a:txBody>
                  <a:tcPr marL="109723" marR="109723" marT="45712" marB="457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A85D9">
                        <a:tint val="40000"/>
                      </a:srgbClr>
                    </a:solidFill>
                  </a:tcPr>
                </a:tc>
                <a:extLst>
                  <a:ext uri="{0D108BD9-81ED-4DB2-BD59-A6C34878D82A}">
                    <a16:rowId xmlns:a16="http://schemas.microsoft.com/office/drawing/2014/main" val="1010266110"/>
                  </a:ext>
                </a:extLst>
              </a:tr>
            </a:tbl>
          </a:graphicData>
        </a:graphic>
      </p:graphicFrame>
      <p:pic>
        <p:nvPicPr>
          <p:cNvPr id="15" name="Main graphic">
            <a:extLst>
              <a:ext uri="{FF2B5EF4-FFF2-40B4-BE49-F238E27FC236}">
                <a16:creationId xmlns:a16="http://schemas.microsoft.com/office/drawing/2014/main" id="{187ECE64-8677-48D7-6681-F52D5813721C}"/>
              </a:ext>
            </a:extLst>
          </p:cNvPr>
          <p:cNvPicPr/>
          <p:nvPr/>
        </p:nvPicPr>
        <p:blipFill>
          <a:blip r:embed="rId3" cstate="screen">
            <a:duotone>
              <a:srgbClr val="4A85D9">
                <a:shade val="45000"/>
                <a:satMod val="135000"/>
              </a:srgbClr>
              <a:prstClr val="white"/>
            </a:duotone>
            <a:extLst>
              <a:ext uri="{28A0092B-C50C-407E-A947-70E740481C1C}">
                <a14:useLocalDpi xmlns:a14="http://schemas.microsoft.com/office/drawing/2010/main"/>
              </a:ext>
            </a:extLst>
          </a:blip>
          <a:stretch/>
        </p:blipFill>
        <p:spPr>
          <a:xfrm>
            <a:off x="3130434" y="1871047"/>
            <a:ext cx="2965566" cy="1565133"/>
          </a:xfrm>
          <a:prstGeom prst="rect">
            <a:avLst/>
          </a:prstGeom>
          <a:ln>
            <a:noFill/>
          </a:ln>
        </p:spPr>
      </p:pic>
      <p:pic>
        <p:nvPicPr>
          <p:cNvPr id="16" name="Picture 15">
            <a:extLst>
              <a:ext uri="{FF2B5EF4-FFF2-40B4-BE49-F238E27FC236}">
                <a16:creationId xmlns:a16="http://schemas.microsoft.com/office/drawing/2014/main" id="{22C6B8BF-12BE-204B-8CED-88404CFFAF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8874" y="1871047"/>
            <a:ext cx="3680176" cy="1565133"/>
          </a:xfrm>
          <a:prstGeom prst="rect">
            <a:avLst/>
          </a:prstGeom>
          <a:solidFill>
            <a:srgbClr val="F8F8F8"/>
          </a:solidFill>
          <a:ln>
            <a:noFill/>
          </a:ln>
        </p:spPr>
      </p:pic>
    </p:spTree>
    <p:extLst>
      <p:ext uri="{BB962C8B-B14F-4D97-AF65-F5344CB8AC3E}">
        <p14:creationId xmlns:p14="http://schemas.microsoft.com/office/powerpoint/2010/main" val="265570402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FD4DBA-6B16-7029-682E-E531F953FDB5}"/>
              </a:ext>
            </a:extLst>
          </p:cNvPr>
          <p:cNvSpPr>
            <a:spLocks noGrp="1"/>
          </p:cNvSpPr>
          <p:nvPr>
            <p:ph type="title"/>
          </p:nvPr>
        </p:nvSpPr>
        <p:spPr>
          <a:xfrm>
            <a:off x="609600" y="199505"/>
            <a:ext cx="10744200" cy="1185577"/>
          </a:xfrm>
        </p:spPr>
        <p:txBody>
          <a:bodyPr>
            <a:normAutofit/>
          </a:bodyPr>
          <a:lstStyle/>
          <a:p>
            <a:r>
              <a:rPr lang="en-CA" dirty="0"/>
              <a:t>Treatments for Major Bleeding: Factor </a:t>
            </a:r>
            <a:r>
              <a:rPr lang="en-CA" dirty="0" err="1"/>
              <a:t>Xa</a:t>
            </a:r>
            <a:r>
              <a:rPr lang="en-CA" dirty="0"/>
              <a:t> Inhibitors</a:t>
            </a:r>
          </a:p>
        </p:txBody>
      </p:sp>
      <p:graphicFrame>
        <p:nvGraphicFramePr>
          <p:cNvPr id="5" name="Content Placeholder 3">
            <a:extLst>
              <a:ext uri="{FF2B5EF4-FFF2-40B4-BE49-F238E27FC236}">
                <a16:creationId xmlns:a16="http://schemas.microsoft.com/office/drawing/2014/main" id="{4A86FB0F-6B92-3F1D-CEC6-BFEEBA015C0A}"/>
              </a:ext>
            </a:extLst>
          </p:cNvPr>
          <p:cNvGraphicFramePr>
            <a:graphicFrameLocks noGrp="1"/>
          </p:cNvGraphicFramePr>
          <p:nvPr>
            <p:ph idx="4294967295"/>
            <p:extLst>
              <p:ext uri="{D42A27DB-BD31-4B8C-83A1-F6EECF244321}">
                <p14:modId xmlns:p14="http://schemas.microsoft.com/office/powerpoint/2010/main" val="1075327847"/>
              </p:ext>
            </p:extLst>
          </p:nvPr>
        </p:nvGraphicFramePr>
        <p:xfrm>
          <a:off x="-533400" y="1632903"/>
          <a:ext cx="8097838"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0ADC6EB1-BCBA-4EE6-AD62-6CD5C72068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83695" y="2949993"/>
            <a:ext cx="4675411" cy="1988394"/>
          </a:xfrm>
          <a:prstGeom prst="rect">
            <a:avLst/>
          </a:prstGeom>
          <a:ln>
            <a:solidFill>
              <a:schemeClr val="tx1"/>
            </a:solidFill>
          </a:ln>
        </p:spPr>
      </p:pic>
      <p:sp>
        <p:nvSpPr>
          <p:cNvPr id="2" name="TextBox 1">
            <a:extLst>
              <a:ext uri="{FF2B5EF4-FFF2-40B4-BE49-F238E27FC236}">
                <a16:creationId xmlns:a16="http://schemas.microsoft.com/office/drawing/2014/main" id="{51C67AA5-2971-056D-8F90-3826890795FE}"/>
              </a:ext>
            </a:extLst>
          </p:cNvPr>
          <p:cNvSpPr txBox="1"/>
          <p:nvPr/>
        </p:nvSpPr>
        <p:spPr>
          <a:xfrm>
            <a:off x="6883695" y="2340597"/>
            <a:ext cx="4675411" cy="461665"/>
          </a:xfrm>
          <a:prstGeom prst="rect">
            <a:avLst/>
          </a:prstGeom>
          <a:solidFill>
            <a:schemeClr val="accent1">
              <a:lumMod val="50000"/>
            </a:schemeClr>
          </a:solidFill>
        </p:spPr>
        <p:txBody>
          <a:bodyPr wrap="square">
            <a:spAutoFit/>
          </a:bodyPr>
          <a:lstStyle/>
          <a:p>
            <a:pPr lvl="0" algn="ctr"/>
            <a:r>
              <a:rPr lang="en-CA" sz="2400" b="1" dirty="0">
                <a:solidFill>
                  <a:schemeClr val="bg1"/>
                </a:solidFill>
              </a:rPr>
              <a:t>Andexanet alfa</a:t>
            </a:r>
          </a:p>
        </p:txBody>
      </p:sp>
      <p:sp>
        <p:nvSpPr>
          <p:cNvPr id="7" name="Footer Placeholder 6">
            <a:extLst>
              <a:ext uri="{FF2B5EF4-FFF2-40B4-BE49-F238E27FC236}">
                <a16:creationId xmlns:a16="http://schemas.microsoft.com/office/drawing/2014/main" id="{F67B09CE-8FA3-F002-715E-C95071D72B34}"/>
              </a:ext>
            </a:extLst>
          </p:cNvPr>
          <p:cNvSpPr>
            <a:spLocks noGrp="1"/>
          </p:cNvSpPr>
          <p:nvPr>
            <p:ph type="ftr" sz="quarter" idx="3"/>
          </p:nvPr>
        </p:nvSpPr>
        <p:spPr/>
        <p:txBody>
          <a:bodyPr/>
          <a:lstStyle/>
          <a:p>
            <a:r>
              <a:rPr lang="en-US" dirty="0" err="1"/>
              <a:t>FXaI</a:t>
            </a:r>
            <a:r>
              <a:rPr lang="en-US" dirty="0"/>
              <a:t>, factor </a:t>
            </a:r>
            <a:r>
              <a:rPr lang="en-US" dirty="0" err="1"/>
              <a:t>Xa</a:t>
            </a:r>
            <a:r>
              <a:rPr lang="en-US" dirty="0"/>
              <a:t> inhibitor.
Greenberg SM, et al. </a:t>
            </a:r>
            <a:r>
              <a:rPr lang="en-US" i="1" dirty="0"/>
              <a:t>Stroke</a:t>
            </a:r>
            <a:r>
              <a:rPr lang="en-US" dirty="0"/>
              <a:t>. 2022;53(7):e282-e361, Lu G, et al. </a:t>
            </a:r>
            <a:r>
              <a:rPr lang="en-US" i="1" dirty="0"/>
              <a:t>Nat Med. </a:t>
            </a:r>
            <a:r>
              <a:rPr lang="en-US" dirty="0"/>
              <a:t>2013;19(4):446-51.</a:t>
            </a:r>
          </a:p>
        </p:txBody>
      </p:sp>
    </p:spTree>
    <p:extLst>
      <p:ext uri="{BB962C8B-B14F-4D97-AF65-F5344CB8AC3E}">
        <p14:creationId xmlns:p14="http://schemas.microsoft.com/office/powerpoint/2010/main" val="257645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55B673-C17A-6EED-10E1-6515E3DD03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5160" y="295781"/>
            <a:ext cx="8613960" cy="6489253"/>
          </a:xfrm>
          <a:prstGeom prst="rect">
            <a:avLst/>
          </a:prstGeom>
          <a:ln>
            <a:noFill/>
          </a:ln>
        </p:spPr>
      </p:pic>
      <p:sp>
        <p:nvSpPr>
          <p:cNvPr id="9" name="Title 6">
            <a:extLst>
              <a:ext uri="{FF2B5EF4-FFF2-40B4-BE49-F238E27FC236}">
                <a16:creationId xmlns:a16="http://schemas.microsoft.com/office/drawing/2014/main" id="{37AF95D0-CCDC-2F2B-0693-5B9BF7651874}"/>
              </a:ext>
            </a:extLst>
          </p:cNvPr>
          <p:cNvSpPr>
            <a:spLocks noGrp="1"/>
          </p:cNvSpPr>
          <p:nvPr>
            <p:ph type="title"/>
          </p:nvPr>
        </p:nvSpPr>
        <p:spPr>
          <a:xfrm>
            <a:off x="609600" y="200025"/>
            <a:ext cx="4486835" cy="1413622"/>
          </a:xfrm>
        </p:spPr>
        <p:txBody>
          <a:bodyPr>
            <a:normAutofit fontScale="90000"/>
          </a:bodyPr>
          <a:lstStyle/>
          <a:p>
            <a:r>
              <a:rPr lang="en-CA" dirty="0"/>
              <a:t>Anticoagulant Reversal for ICH: AHA-ASA Guidelines</a:t>
            </a:r>
          </a:p>
        </p:txBody>
      </p:sp>
      <p:sp>
        <p:nvSpPr>
          <p:cNvPr id="3" name="Footer Placeholder 2">
            <a:extLst>
              <a:ext uri="{FF2B5EF4-FFF2-40B4-BE49-F238E27FC236}">
                <a16:creationId xmlns:a16="http://schemas.microsoft.com/office/drawing/2014/main" id="{13EF6CAE-97B3-6D65-310A-C6B80E1BA5F2}"/>
              </a:ext>
            </a:extLst>
          </p:cNvPr>
          <p:cNvSpPr>
            <a:spLocks noGrp="1"/>
          </p:cNvSpPr>
          <p:nvPr>
            <p:ph type="ftr" sz="quarter" idx="3"/>
          </p:nvPr>
        </p:nvSpPr>
        <p:spPr>
          <a:xfrm>
            <a:off x="609600" y="6356350"/>
            <a:ext cx="3666565" cy="442131"/>
          </a:xfrm>
        </p:spPr>
        <p:txBody>
          <a:bodyPr/>
          <a:lstStyle/>
          <a:p>
            <a:r>
              <a:rPr lang="en-US" dirty="0"/>
              <a:t>AHA, American Heart Association; ASA, American Stroke Association; ICH, intracranial hemorrhage. 
Greenberg, et al. </a:t>
            </a:r>
            <a:r>
              <a:rPr lang="en-US" i="1" dirty="0"/>
              <a:t>Stroke</a:t>
            </a:r>
            <a:r>
              <a:rPr lang="en-US" dirty="0"/>
              <a:t>. 2022;53(7):e282–e361.</a:t>
            </a:r>
          </a:p>
        </p:txBody>
      </p:sp>
    </p:spTree>
    <p:extLst>
      <p:ext uri="{BB962C8B-B14F-4D97-AF65-F5344CB8AC3E}">
        <p14:creationId xmlns:p14="http://schemas.microsoft.com/office/powerpoint/2010/main" val="168846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A924-879A-4D70-9DF8-50FB9DC437DF}"/>
              </a:ext>
            </a:extLst>
          </p:cNvPr>
          <p:cNvSpPr>
            <a:spLocks noGrp="1"/>
          </p:cNvSpPr>
          <p:nvPr>
            <p:ph type="title"/>
          </p:nvPr>
        </p:nvSpPr>
        <p:spPr>
          <a:xfrm>
            <a:off x="609600" y="199505"/>
            <a:ext cx="10744200" cy="1185577"/>
          </a:xfrm>
        </p:spPr>
        <p:txBody>
          <a:bodyPr/>
          <a:lstStyle/>
          <a:p>
            <a:r>
              <a:rPr lang="en-US" dirty="0"/>
              <a:t>AHA/ASA Guidelines</a:t>
            </a:r>
          </a:p>
        </p:txBody>
      </p:sp>
      <p:sp>
        <p:nvSpPr>
          <p:cNvPr id="7" name="Freeform 6">
            <a:extLst>
              <a:ext uri="{FF2B5EF4-FFF2-40B4-BE49-F238E27FC236}">
                <a16:creationId xmlns:a16="http://schemas.microsoft.com/office/drawing/2014/main" id="{6FF54866-5DC7-1FBF-25AA-56110D1A3A97}"/>
              </a:ext>
            </a:extLst>
          </p:cNvPr>
          <p:cNvSpPr/>
          <p:nvPr/>
        </p:nvSpPr>
        <p:spPr>
          <a:xfrm>
            <a:off x="464314" y="1267157"/>
            <a:ext cx="3650486" cy="4812082"/>
          </a:xfrm>
          <a:custGeom>
            <a:avLst/>
            <a:gdLst>
              <a:gd name="connsiteX0" fmla="*/ 0 w 3432742"/>
              <a:gd name="connsiteY0" fmla="*/ 343274 h 4812082"/>
              <a:gd name="connsiteX1" fmla="*/ 343274 w 3432742"/>
              <a:gd name="connsiteY1" fmla="*/ 0 h 4812082"/>
              <a:gd name="connsiteX2" fmla="*/ 3089468 w 3432742"/>
              <a:gd name="connsiteY2" fmla="*/ 0 h 4812082"/>
              <a:gd name="connsiteX3" fmla="*/ 3432742 w 3432742"/>
              <a:gd name="connsiteY3" fmla="*/ 343274 h 4812082"/>
              <a:gd name="connsiteX4" fmla="*/ 3432742 w 3432742"/>
              <a:gd name="connsiteY4" fmla="*/ 4468808 h 4812082"/>
              <a:gd name="connsiteX5" fmla="*/ 3089468 w 3432742"/>
              <a:gd name="connsiteY5" fmla="*/ 4812082 h 4812082"/>
              <a:gd name="connsiteX6" fmla="*/ 343274 w 3432742"/>
              <a:gd name="connsiteY6" fmla="*/ 4812082 h 4812082"/>
              <a:gd name="connsiteX7" fmla="*/ 0 w 3432742"/>
              <a:gd name="connsiteY7" fmla="*/ 4468808 h 4812082"/>
              <a:gd name="connsiteX8" fmla="*/ 0 w 3432742"/>
              <a:gd name="connsiteY8" fmla="*/ 343274 h 48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742" h="4812082">
                <a:moveTo>
                  <a:pt x="0" y="343274"/>
                </a:moveTo>
                <a:cubicBezTo>
                  <a:pt x="0" y="153689"/>
                  <a:pt x="153689" y="0"/>
                  <a:pt x="343274" y="0"/>
                </a:cubicBezTo>
                <a:lnTo>
                  <a:pt x="3089468" y="0"/>
                </a:lnTo>
                <a:cubicBezTo>
                  <a:pt x="3279053" y="0"/>
                  <a:pt x="3432742" y="153689"/>
                  <a:pt x="3432742" y="343274"/>
                </a:cubicBezTo>
                <a:lnTo>
                  <a:pt x="3432742" y="4468808"/>
                </a:lnTo>
                <a:cubicBezTo>
                  <a:pt x="3432742" y="4658393"/>
                  <a:pt x="3279053" y="4812082"/>
                  <a:pt x="3089468" y="4812082"/>
                </a:cubicBezTo>
                <a:lnTo>
                  <a:pt x="343274" y="4812082"/>
                </a:lnTo>
                <a:cubicBezTo>
                  <a:pt x="153689" y="4812082"/>
                  <a:pt x="0" y="4658393"/>
                  <a:pt x="0" y="4468808"/>
                </a:cubicBezTo>
                <a:lnTo>
                  <a:pt x="0" y="343274"/>
                </a:lnTo>
                <a:close/>
              </a:path>
            </a:pathLst>
          </a:custGeom>
          <a:solidFill>
            <a:schemeClr val="accent3">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91982" tIns="191982" rIns="191982" bIns="191982" numCol="1" spcCol="1270" anchor="t" anchorCtr="0">
            <a:noAutofit/>
          </a:bodyPr>
          <a:lstStyle/>
          <a:p>
            <a:pPr marL="0" lvl="0" indent="0" algn="ctr" defTabSz="1066800">
              <a:lnSpc>
                <a:spcPct val="100000"/>
              </a:lnSpc>
              <a:spcBef>
                <a:spcPct val="0"/>
              </a:spcBef>
              <a:spcAft>
                <a:spcPct val="35000"/>
              </a:spcAft>
              <a:buNone/>
            </a:pPr>
            <a:r>
              <a:rPr lang="en-US" sz="2400" b="0" kern="1200" dirty="0">
                <a:latin typeface="+mj-lt"/>
                <a:cs typeface="Segoe UI Light" panose="020B0502040204020203" pitchFamily="34" charset="0"/>
              </a:rPr>
              <a:t>In patients with NVAF and spontaneous ICH, the resumption of anticoagulation to prevent thrombo-embolic events and reduce all-cause mortality</a:t>
            </a:r>
            <a:r>
              <a:rPr lang="en-US" sz="2400" b="1" kern="1200" dirty="0">
                <a:latin typeface="+mj-lt"/>
                <a:cs typeface="Segoe UI Light" panose="020B0502040204020203" pitchFamily="34" charset="0"/>
              </a:rPr>
              <a:t> </a:t>
            </a:r>
            <a:r>
              <a:rPr lang="en-US" sz="2400" b="1" i="1" kern="1200" dirty="0">
                <a:latin typeface="+mj-lt"/>
                <a:cs typeface="Segoe UI Light" panose="020B0502040204020203" pitchFamily="34" charset="0"/>
              </a:rPr>
              <a:t>may be considered based on weighing benefit </a:t>
            </a:r>
            <a:br>
              <a:rPr lang="en-US" sz="2400" b="1" i="1" kern="1200" dirty="0">
                <a:latin typeface="+mj-lt"/>
                <a:cs typeface="Segoe UI Light" panose="020B0502040204020203" pitchFamily="34" charset="0"/>
              </a:rPr>
            </a:br>
            <a:r>
              <a:rPr lang="en-US" sz="2400" b="1" i="1" kern="1200" dirty="0">
                <a:latin typeface="+mj-lt"/>
                <a:cs typeface="Segoe UI Light" panose="020B0502040204020203" pitchFamily="34" charset="0"/>
              </a:rPr>
              <a:t>and risk</a:t>
            </a:r>
            <a:endParaRPr lang="en-US" sz="2400" b="1" kern="1200" dirty="0">
              <a:latin typeface="+mj-lt"/>
              <a:cs typeface="Segoe UI Light" panose="020B0502040204020203" pitchFamily="34" charset="0"/>
            </a:endParaRPr>
          </a:p>
        </p:txBody>
      </p:sp>
      <p:sp>
        <p:nvSpPr>
          <p:cNvPr id="9" name="Freeform 8">
            <a:extLst>
              <a:ext uri="{FF2B5EF4-FFF2-40B4-BE49-F238E27FC236}">
                <a16:creationId xmlns:a16="http://schemas.microsoft.com/office/drawing/2014/main" id="{490F9142-1476-A5DA-A566-20B0E6F948BD}"/>
              </a:ext>
            </a:extLst>
          </p:cNvPr>
          <p:cNvSpPr/>
          <p:nvPr/>
        </p:nvSpPr>
        <p:spPr>
          <a:xfrm>
            <a:off x="4379628" y="1267157"/>
            <a:ext cx="3650486" cy="4812082"/>
          </a:xfrm>
          <a:custGeom>
            <a:avLst/>
            <a:gdLst>
              <a:gd name="connsiteX0" fmla="*/ 0 w 3432742"/>
              <a:gd name="connsiteY0" fmla="*/ 343274 h 4812082"/>
              <a:gd name="connsiteX1" fmla="*/ 343274 w 3432742"/>
              <a:gd name="connsiteY1" fmla="*/ 0 h 4812082"/>
              <a:gd name="connsiteX2" fmla="*/ 3089468 w 3432742"/>
              <a:gd name="connsiteY2" fmla="*/ 0 h 4812082"/>
              <a:gd name="connsiteX3" fmla="*/ 3432742 w 3432742"/>
              <a:gd name="connsiteY3" fmla="*/ 343274 h 4812082"/>
              <a:gd name="connsiteX4" fmla="*/ 3432742 w 3432742"/>
              <a:gd name="connsiteY4" fmla="*/ 4468808 h 4812082"/>
              <a:gd name="connsiteX5" fmla="*/ 3089468 w 3432742"/>
              <a:gd name="connsiteY5" fmla="*/ 4812082 h 4812082"/>
              <a:gd name="connsiteX6" fmla="*/ 343274 w 3432742"/>
              <a:gd name="connsiteY6" fmla="*/ 4812082 h 4812082"/>
              <a:gd name="connsiteX7" fmla="*/ 0 w 3432742"/>
              <a:gd name="connsiteY7" fmla="*/ 4468808 h 4812082"/>
              <a:gd name="connsiteX8" fmla="*/ 0 w 3432742"/>
              <a:gd name="connsiteY8" fmla="*/ 343274 h 48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742" h="4812082">
                <a:moveTo>
                  <a:pt x="0" y="343274"/>
                </a:moveTo>
                <a:cubicBezTo>
                  <a:pt x="0" y="153689"/>
                  <a:pt x="153689" y="0"/>
                  <a:pt x="343274" y="0"/>
                </a:cubicBezTo>
                <a:lnTo>
                  <a:pt x="3089468" y="0"/>
                </a:lnTo>
                <a:cubicBezTo>
                  <a:pt x="3279053" y="0"/>
                  <a:pt x="3432742" y="153689"/>
                  <a:pt x="3432742" y="343274"/>
                </a:cubicBezTo>
                <a:lnTo>
                  <a:pt x="3432742" y="4468808"/>
                </a:lnTo>
                <a:cubicBezTo>
                  <a:pt x="3432742" y="4658393"/>
                  <a:pt x="3279053" y="4812082"/>
                  <a:pt x="3089468" y="4812082"/>
                </a:cubicBezTo>
                <a:lnTo>
                  <a:pt x="343274" y="4812082"/>
                </a:lnTo>
                <a:cubicBezTo>
                  <a:pt x="153689" y="4812082"/>
                  <a:pt x="0" y="4658393"/>
                  <a:pt x="0" y="4468808"/>
                </a:cubicBezTo>
                <a:lnTo>
                  <a:pt x="0" y="343274"/>
                </a:lnTo>
                <a:close/>
              </a:path>
            </a:pathLst>
          </a:custGeom>
          <a:solidFill>
            <a:schemeClr val="accent3">
              <a:lumMod val="75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91982" tIns="191982" rIns="191982" bIns="191982" numCol="1" spcCol="1270" anchor="t" anchorCtr="0">
            <a:noAutofit/>
          </a:bodyPr>
          <a:lstStyle/>
          <a:p>
            <a:pPr marL="0" lvl="0" indent="0" algn="ctr" defTabSz="1066800">
              <a:lnSpc>
                <a:spcPct val="100000"/>
              </a:lnSpc>
              <a:spcBef>
                <a:spcPct val="0"/>
              </a:spcBef>
              <a:spcAft>
                <a:spcPct val="35000"/>
              </a:spcAft>
              <a:buNone/>
            </a:pPr>
            <a:r>
              <a:rPr lang="en-US" sz="2400" b="0" kern="1200">
                <a:latin typeface="+mj-lt"/>
                <a:cs typeface="Segoe UI Light" panose="020B0502040204020203" pitchFamily="34" charset="0"/>
              </a:rPr>
              <a:t>In patients with AF and spontaneous ICH in whom the decision is made to restart anticoagulation, </a:t>
            </a:r>
            <a:r>
              <a:rPr lang="en-US" sz="2400" b="1" i="1" kern="1200">
                <a:latin typeface="+mj-lt"/>
                <a:cs typeface="Segoe UI Light" panose="020B0502040204020203" pitchFamily="34" charset="0"/>
              </a:rPr>
              <a:t>initiation ≈7 to 8 weeks after ICH may be considered after weighing specific patient characteristics </a:t>
            </a:r>
          </a:p>
        </p:txBody>
      </p:sp>
      <p:sp>
        <p:nvSpPr>
          <p:cNvPr id="10" name="Freeform 9">
            <a:extLst>
              <a:ext uri="{FF2B5EF4-FFF2-40B4-BE49-F238E27FC236}">
                <a16:creationId xmlns:a16="http://schemas.microsoft.com/office/drawing/2014/main" id="{8056941F-AFE3-B8CC-0787-65C68F9C117F}"/>
              </a:ext>
            </a:extLst>
          </p:cNvPr>
          <p:cNvSpPr/>
          <p:nvPr/>
        </p:nvSpPr>
        <p:spPr>
          <a:xfrm>
            <a:off x="8241155" y="1267157"/>
            <a:ext cx="3650486" cy="4812082"/>
          </a:xfrm>
          <a:custGeom>
            <a:avLst/>
            <a:gdLst>
              <a:gd name="connsiteX0" fmla="*/ 0 w 3432742"/>
              <a:gd name="connsiteY0" fmla="*/ 343274 h 4812082"/>
              <a:gd name="connsiteX1" fmla="*/ 343274 w 3432742"/>
              <a:gd name="connsiteY1" fmla="*/ 0 h 4812082"/>
              <a:gd name="connsiteX2" fmla="*/ 3089468 w 3432742"/>
              <a:gd name="connsiteY2" fmla="*/ 0 h 4812082"/>
              <a:gd name="connsiteX3" fmla="*/ 3432742 w 3432742"/>
              <a:gd name="connsiteY3" fmla="*/ 343274 h 4812082"/>
              <a:gd name="connsiteX4" fmla="*/ 3432742 w 3432742"/>
              <a:gd name="connsiteY4" fmla="*/ 4468808 h 4812082"/>
              <a:gd name="connsiteX5" fmla="*/ 3089468 w 3432742"/>
              <a:gd name="connsiteY5" fmla="*/ 4812082 h 4812082"/>
              <a:gd name="connsiteX6" fmla="*/ 343274 w 3432742"/>
              <a:gd name="connsiteY6" fmla="*/ 4812082 h 4812082"/>
              <a:gd name="connsiteX7" fmla="*/ 0 w 3432742"/>
              <a:gd name="connsiteY7" fmla="*/ 4468808 h 4812082"/>
              <a:gd name="connsiteX8" fmla="*/ 0 w 3432742"/>
              <a:gd name="connsiteY8" fmla="*/ 343274 h 48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742" h="4812082">
                <a:moveTo>
                  <a:pt x="0" y="343274"/>
                </a:moveTo>
                <a:cubicBezTo>
                  <a:pt x="0" y="153689"/>
                  <a:pt x="153689" y="0"/>
                  <a:pt x="343274" y="0"/>
                </a:cubicBezTo>
                <a:lnTo>
                  <a:pt x="3089468" y="0"/>
                </a:lnTo>
                <a:cubicBezTo>
                  <a:pt x="3279053" y="0"/>
                  <a:pt x="3432742" y="153689"/>
                  <a:pt x="3432742" y="343274"/>
                </a:cubicBezTo>
                <a:lnTo>
                  <a:pt x="3432742" y="4468808"/>
                </a:lnTo>
                <a:cubicBezTo>
                  <a:pt x="3432742" y="4658393"/>
                  <a:pt x="3279053" y="4812082"/>
                  <a:pt x="3089468" y="4812082"/>
                </a:cubicBezTo>
                <a:lnTo>
                  <a:pt x="343274" y="4812082"/>
                </a:lnTo>
                <a:cubicBezTo>
                  <a:pt x="153689" y="4812082"/>
                  <a:pt x="0" y="4658393"/>
                  <a:pt x="0" y="4468808"/>
                </a:cubicBezTo>
                <a:lnTo>
                  <a:pt x="0" y="343274"/>
                </a:lnTo>
                <a:close/>
              </a:path>
            </a:pathLst>
          </a:cu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91982" tIns="191982" rIns="191982" bIns="191982" numCol="1" spcCol="1270" anchor="t" anchorCtr="0">
            <a:noAutofit/>
          </a:bodyPr>
          <a:lstStyle/>
          <a:p>
            <a:pPr marL="0" lvl="0" indent="0" algn="ctr" defTabSz="1066800">
              <a:lnSpc>
                <a:spcPct val="100000"/>
              </a:lnSpc>
              <a:spcBef>
                <a:spcPct val="0"/>
              </a:spcBef>
              <a:spcAft>
                <a:spcPct val="35000"/>
              </a:spcAft>
              <a:buNone/>
            </a:pPr>
            <a:r>
              <a:rPr lang="en-US" sz="2400" b="0" kern="1200" dirty="0">
                <a:latin typeface="+mj-lt"/>
                <a:cs typeface="Segoe UI Light" panose="020B0502040204020203" pitchFamily="34" charset="0"/>
              </a:rPr>
              <a:t>In patients with AF and spontaneous ICH deemed ineligible for anticoagulation, </a:t>
            </a:r>
            <a:r>
              <a:rPr lang="en-US" sz="2400" b="1" i="1" kern="1200" dirty="0">
                <a:latin typeface="+mj-lt"/>
                <a:cs typeface="Segoe UI Light" panose="020B0502040204020203" pitchFamily="34" charset="0"/>
              </a:rPr>
              <a:t>left atrial appendage closure may be considered</a:t>
            </a:r>
            <a:r>
              <a:rPr lang="en-US" sz="2400" b="1" kern="1200" dirty="0">
                <a:latin typeface="+mj-lt"/>
                <a:cs typeface="Segoe UI Light" panose="020B0502040204020203" pitchFamily="34" charset="0"/>
              </a:rPr>
              <a:t> </a:t>
            </a:r>
            <a:r>
              <a:rPr lang="en-US" sz="2400" b="0" kern="1200" dirty="0">
                <a:latin typeface="+mj-lt"/>
                <a:cs typeface="Segoe UI Light" panose="020B0502040204020203" pitchFamily="34" charset="0"/>
              </a:rPr>
              <a:t>to reduce the risk of thromboembolic events</a:t>
            </a:r>
          </a:p>
        </p:txBody>
      </p:sp>
      <p:sp>
        <p:nvSpPr>
          <p:cNvPr id="6" name="TextBox 5">
            <a:extLst>
              <a:ext uri="{FF2B5EF4-FFF2-40B4-BE49-F238E27FC236}">
                <a16:creationId xmlns:a16="http://schemas.microsoft.com/office/drawing/2014/main" id="{9229F450-B1CC-33DC-8C24-E10D2DB6A02A}"/>
              </a:ext>
            </a:extLst>
          </p:cNvPr>
          <p:cNvSpPr txBox="1"/>
          <p:nvPr/>
        </p:nvSpPr>
        <p:spPr>
          <a:xfrm>
            <a:off x="715078" y="5576769"/>
            <a:ext cx="3028507" cy="369332"/>
          </a:xfrm>
          <a:prstGeom prst="rect">
            <a:avLst/>
          </a:prstGeom>
          <a:noFill/>
        </p:spPr>
        <p:txBody>
          <a:bodyPr wrap="square">
            <a:spAutoFit/>
          </a:bodyPr>
          <a:lstStyle/>
          <a:p>
            <a:pPr lvl="0" algn="ctr"/>
            <a:r>
              <a:rPr lang="en-US" dirty="0">
                <a:solidFill>
                  <a:schemeClr val="bg1">
                    <a:lumMod val="95000"/>
                  </a:schemeClr>
                </a:solidFill>
                <a:latin typeface="+mj-lt"/>
                <a:cs typeface="Segoe UI Light" panose="020B0502040204020203" pitchFamily="34" charset="0"/>
              </a:rPr>
              <a:t>(COR 2b, LOE B-NR)</a:t>
            </a:r>
          </a:p>
        </p:txBody>
      </p:sp>
      <p:sp>
        <p:nvSpPr>
          <p:cNvPr id="8" name="TextBox 7">
            <a:extLst>
              <a:ext uri="{FF2B5EF4-FFF2-40B4-BE49-F238E27FC236}">
                <a16:creationId xmlns:a16="http://schemas.microsoft.com/office/drawing/2014/main" id="{5CB879F4-F5B3-E67C-071B-CBC39288408F}"/>
              </a:ext>
            </a:extLst>
          </p:cNvPr>
          <p:cNvSpPr txBox="1"/>
          <p:nvPr/>
        </p:nvSpPr>
        <p:spPr>
          <a:xfrm>
            <a:off x="4622896" y="5536725"/>
            <a:ext cx="3028507" cy="369332"/>
          </a:xfrm>
          <a:prstGeom prst="rect">
            <a:avLst/>
          </a:prstGeom>
          <a:noFill/>
        </p:spPr>
        <p:txBody>
          <a:bodyPr wrap="square">
            <a:spAutoFit/>
          </a:bodyPr>
          <a:lstStyle/>
          <a:p>
            <a:pPr lvl="0" algn="ctr"/>
            <a:r>
              <a:rPr lang="en-US" dirty="0">
                <a:solidFill>
                  <a:schemeClr val="bg1">
                    <a:lumMod val="95000"/>
                  </a:schemeClr>
                </a:solidFill>
                <a:latin typeface="+mj-lt"/>
                <a:cs typeface="Segoe UI Light" panose="020B0502040204020203" pitchFamily="34" charset="0"/>
              </a:rPr>
              <a:t>(COR 2b, LOE C-LD</a:t>
            </a:r>
            <a:r>
              <a:rPr lang="en-US" dirty="0">
                <a:solidFill>
                  <a:schemeClr val="bg1"/>
                </a:solidFill>
                <a:latin typeface="+mj-lt"/>
                <a:cs typeface="Segoe UI Light" panose="020B0502040204020203" pitchFamily="34" charset="0"/>
              </a:rPr>
              <a:t>)</a:t>
            </a:r>
          </a:p>
        </p:txBody>
      </p:sp>
      <p:sp>
        <p:nvSpPr>
          <p:cNvPr id="13" name="TextBox 12">
            <a:extLst>
              <a:ext uri="{FF2B5EF4-FFF2-40B4-BE49-F238E27FC236}">
                <a16:creationId xmlns:a16="http://schemas.microsoft.com/office/drawing/2014/main" id="{ADECF7D1-6E87-03CD-A1F8-24C346A31D8E}"/>
              </a:ext>
            </a:extLst>
          </p:cNvPr>
          <p:cNvSpPr txBox="1"/>
          <p:nvPr/>
        </p:nvSpPr>
        <p:spPr>
          <a:xfrm>
            <a:off x="8505985" y="5536726"/>
            <a:ext cx="3028507" cy="369331"/>
          </a:xfrm>
          <a:prstGeom prst="rect">
            <a:avLst/>
          </a:prstGeom>
          <a:noFill/>
        </p:spPr>
        <p:txBody>
          <a:bodyPr wrap="square">
            <a:spAutoFit/>
          </a:bodyPr>
          <a:lstStyle/>
          <a:p>
            <a:pPr lvl="0" algn="ctr"/>
            <a:r>
              <a:rPr lang="en-US" dirty="0">
                <a:solidFill>
                  <a:schemeClr val="bg1">
                    <a:lumMod val="95000"/>
                  </a:schemeClr>
                </a:solidFill>
                <a:latin typeface="+mj-lt"/>
                <a:cs typeface="Segoe UI Light" panose="020B0502040204020203" pitchFamily="34" charset="0"/>
              </a:rPr>
              <a:t>(COR 2b, LOE C-LD)</a:t>
            </a:r>
          </a:p>
        </p:txBody>
      </p:sp>
      <p:sp>
        <p:nvSpPr>
          <p:cNvPr id="4" name="Footer Placeholder 3">
            <a:extLst>
              <a:ext uri="{FF2B5EF4-FFF2-40B4-BE49-F238E27FC236}">
                <a16:creationId xmlns:a16="http://schemas.microsoft.com/office/drawing/2014/main" id="{F35DE1A5-5683-548B-29F5-64DECE40C8C8}"/>
              </a:ext>
            </a:extLst>
          </p:cNvPr>
          <p:cNvSpPr>
            <a:spLocks noGrp="1"/>
          </p:cNvSpPr>
          <p:nvPr>
            <p:ph type="ftr" sz="quarter" idx="3"/>
          </p:nvPr>
        </p:nvSpPr>
        <p:spPr/>
        <p:txBody>
          <a:bodyPr/>
          <a:lstStyle/>
          <a:p>
            <a:r>
              <a:rPr lang="en-US" dirty="0"/>
              <a:t>AF, atrial fibrillation; COR, class of recommendation; LD, limited data; LOE, level of evidence; NR, nonrandomized; NVAF, non-valvular atrial fibrillation. Greenberg, et al. </a:t>
            </a:r>
            <a:r>
              <a:rPr lang="en-US" i="1" dirty="0"/>
              <a:t>Stroke</a:t>
            </a:r>
            <a:r>
              <a:rPr lang="en-US" dirty="0"/>
              <a:t>. 2022;53(7):e282–e361.</a:t>
            </a:r>
          </a:p>
        </p:txBody>
      </p:sp>
    </p:spTree>
    <p:extLst>
      <p:ext uri="{BB962C8B-B14F-4D97-AF65-F5344CB8AC3E}">
        <p14:creationId xmlns:p14="http://schemas.microsoft.com/office/powerpoint/2010/main" val="206401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05B9EE8A-5570-F6CB-BACE-AB734D2FDECE}"/>
              </a:ext>
            </a:extLst>
          </p:cNvPr>
          <p:cNvSpPr/>
          <p:nvPr/>
        </p:nvSpPr>
        <p:spPr>
          <a:xfrm rot="5400000">
            <a:off x="842727" y="4208741"/>
            <a:ext cx="1384708" cy="2775585"/>
          </a:xfrm>
          <a:prstGeom prst="roundRect">
            <a:avLst/>
          </a:prstGeom>
          <a:no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i="1">
              <a:solidFill>
                <a:schemeClr val="accent4">
                  <a:lumMod val="50000"/>
                </a:schemeClr>
              </a:solidFill>
              <a:latin typeface="+mj-lt"/>
              <a:cs typeface="Segoe UI Light" panose="020B0502040204020203" pitchFamily="34" charset="0"/>
            </a:endParaRPr>
          </a:p>
        </p:txBody>
      </p:sp>
      <p:sp>
        <p:nvSpPr>
          <p:cNvPr id="66" name="Rectangle: Rounded Corners 65">
            <a:extLst>
              <a:ext uri="{FF2B5EF4-FFF2-40B4-BE49-F238E27FC236}">
                <a16:creationId xmlns:a16="http://schemas.microsoft.com/office/drawing/2014/main" id="{1398166C-0330-E47A-3972-AAF4D16CFE93}"/>
              </a:ext>
            </a:extLst>
          </p:cNvPr>
          <p:cNvSpPr/>
          <p:nvPr/>
        </p:nvSpPr>
        <p:spPr>
          <a:xfrm>
            <a:off x="5334554" y="1284980"/>
            <a:ext cx="2880987" cy="487498"/>
          </a:xfrm>
          <a:prstGeom prst="roundRect">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mj-lt"/>
                <a:cs typeface="Segoe UI Light" panose="020B0502040204020203" pitchFamily="34" charset="0"/>
              </a:rPr>
              <a:t>Has bleeding stopped?</a:t>
            </a:r>
            <a:endParaRPr lang="en-ID" sz="1600">
              <a:solidFill>
                <a:schemeClr val="bg1"/>
              </a:solidFill>
              <a:latin typeface="+mj-lt"/>
              <a:cs typeface="Segoe UI Light" panose="020B0502040204020203" pitchFamily="34" charset="0"/>
            </a:endParaRPr>
          </a:p>
        </p:txBody>
      </p:sp>
      <p:sp>
        <p:nvSpPr>
          <p:cNvPr id="67" name="Rectangle: Rounded Corners 66">
            <a:extLst>
              <a:ext uri="{FF2B5EF4-FFF2-40B4-BE49-F238E27FC236}">
                <a16:creationId xmlns:a16="http://schemas.microsoft.com/office/drawing/2014/main" id="{B1127A31-3AAE-875E-E112-107CECB58F7C}"/>
              </a:ext>
            </a:extLst>
          </p:cNvPr>
          <p:cNvSpPr/>
          <p:nvPr/>
        </p:nvSpPr>
        <p:spPr>
          <a:xfrm>
            <a:off x="5190094" y="2049181"/>
            <a:ext cx="3169906" cy="389683"/>
          </a:xfrm>
          <a:prstGeom prst="round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mj-lt"/>
                <a:cs typeface="Segoe UI Light" panose="020B0502040204020203" pitchFamily="34" charset="0"/>
              </a:rPr>
              <a:t>Ongoing indication for OAC</a:t>
            </a:r>
            <a:endParaRPr lang="en-ID" sz="1600">
              <a:solidFill>
                <a:schemeClr val="bg1"/>
              </a:solidFill>
              <a:latin typeface="+mj-lt"/>
              <a:cs typeface="Segoe UI Light" panose="020B0502040204020203" pitchFamily="34" charset="0"/>
            </a:endParaRPr>
          </a:p>
        </p:txBody>
      </p:sp>
      <p:sp>
        <p:nvSpPr>
          <p:cNvPr id="68" name="Rectangle: Rounded Corners 67">
            <a:extLst>
              <a:ext uri="{FF2B5EF4-FFF2-40B4-BE49-F238E27FC236}">
                <a16:creationId xmlns:a16="http://schemas.microsoft.com/office/drawing/2014/main" id="{59C13CDA-09A1-4203-5880-2B15F888D95B}"/>
              </a:ext>
            </a:extLst>
          </p:cNvPr>
          <p:cNvSpPr/>
          <p:nvPr/>
        </p:nvSpPr>
        <p:spPr>
          <a:xfrm>
            <a:off x="3753175" y="2963970"/>
            <a:ext cx="2829933" cy="1037686"/>
          </a:xfrm>
          <a:prstGeom prst="round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cs typeface="Segoe UI Light" panose="020B0502040204020203" pitchFamily="34" charset="0"/>
              </a:rPr>
              <a:t>Thrombotic Risk</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Type of thrombosis</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Absolute risk</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Short- and long-term effects</a:t>
            </a:r>
            <a:endParaRPr lang="en-ID" sz="1300" dirty="0">
              <a:solidFill>
                <a:schemeClr val="bg1"/>
              </a:solidFill>
              <a:latin typeface="+mj-lt"/>
              <a:cs typeface="Segoe UI Light" panose="020B0502040204020203" pitchFamily="34" charset="0"/>
            </a:endParaRPr>
          </a:p>
        </p:txBody>
      </p:sp>
      <p:sp>
        <p:nvSpPr>
          <p:cNvPr id="69" name="Rectangle: Rounded Corners 68">
            <a:extLst>
              <a:ext uri="{FF2B5EF4-FFF2-40B4-BE49-F238E27FC236}">
                <a16:creationId xmlns:a16="http://schemas.microsoft.com/office/drawing/2014/main" id="{4F6BB087-6988-BA70-49BB-BF16EE46ED72}"/>
              </a:ext>
            </a:extLst>
          </p:cNvPr>
          <p:cNvSpPr/>
          <p:nvPr/>
        </p:nvSpPr>
        <p:spPr>
          <a:xfrm>
            <a:off x="6636405" y="2963969"/>
            <a:ext cx="2883230" cy="992209"/>
          </a:xfrm>
          <a:prstGeom prst="round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cs typeface="Segoe UI Light" panose="020B0502040204020203" pitchFamily="34" charset="0"/>
              </a:rPr>
              <a:t>Bleeding Risk</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Site of bleeding, interventions</a:t>
            </a:r>
            <a:endParaRPr lang="en-ID" sz="1300" dirty="0">
              <a:solidFill>
                <a:schemeClr val="bg1"/>
              </a:solidFill>
              <a:latin typeface="+mj-lt"/>
              <a:cs typeface="Segoe UI Light" panose="020B0502040204020203" pitchFamily="34" charset="0"/>
            </a:endParaRPr>
          </a:p>
          <a:p>
            <a:pPr marL="285750" indent="-285750">
              <a:buFont typeface="Wingdings" panose="05000000000000000000" pitchFamily="2" charset="2"/>
              <a:buChar char="ü"/>
            </a:pPr>
            <a:r>
              <a:rPr lang="en-ID" sz="1300" dirty="0">
                <a:solidFill>
                  <a:schemeClr val="bg1"/>
                </a:solidFill>
                <a:latin typeface="+mj-lt"/>
                <a:cs typeface="Segoe UI Light" panose="020B0502040204020203" pitchFamily="34" charset="0"/>
              </a:rPr>
              <a:t>Absolute risk</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Short- and long-term effects</a:t>
            </a:r>
            <a:endParaRPr lang="en-ID" sz="1300" dirty="0">
              <a:solidFill>
                <a:schemeClr val="bg1"/>
              </a:solidFill>
              <a:latin typeface="+mj-lt"/>
              <a:cs typeface="Segoe UI Light" panose="020B0502040204020203" pitchFamily="34" charset="0"/>
            </a:endParaRPr>
          </a:p>
        </p:txBody>
      </p:sp>
      <p:sp>
        <p:nvSpPr>
          <p:cNvPr id="70" name="Rectangle: Rounded Corners 69">
            <a:extLst>
              <a:ext uri="{FF2B5EF4-FFF2-40B4-BE49-F238E27FC236}">
                <a16:creationId xmlns:a16="http://schemas.microsoft.com/office/drawing/2014/main" id="{A222C03F-A8DE-9016-EED6-6E1A7A5EFF63}"/>
              </a:ext>
            </a:extLst>
          </p:cNvPr>
          <p:cNvSpPr/>
          <p:nvPr/>
        </p:nvSpPr>
        <p:spPr>
          <a:xfrm>
            <a:off x="5317542" y="4360044"/>
            <a:ext cx="2897999" cy="382063"/>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cs typeface="Segoe UI Light" panose="020B0502040204020203" pitchFamily="34" charset="0"/>
              </a:rPr>
              <a:t>Shared Decision-Making</a:t>
            </a:r>
            <a:endParaRPr lang="en-ID" sz="1600">
              <a:solidFill>
                <a:schemeClr val="tx1"/>
              </a:solidFill>
              <a:latin typeface="+mj-lt"/>
              <a:cs typeface="Segoe UI Light" panose="020B0502040204020203" pitchFamily="34" charset="0"/>
            </a:endParaRPr>
          </a:p>
        </p:txBody>
      </p:sp>
      <p:sp>
        <p:nvSpPr>
          <p:cNvPr id="71" name="Rectangle: Rounded Corners 70">
            <a:extLst>
              <a:ext uri="{FF2B5EF4-FFF2-40B4-BE49-F238E27FC236}">
                <a16:creationId xmlns:a16="http://schemas.microsoft.com/office/drawing/2014/main" id="{494B2C59-4047-D2C0-6270-D3ED72DA164E}"/>
              </a:ext>
            </a:extLst>
          </p:cNvPr>
          <p:cNvSpPr/>
          <p:nvPr/>
        </p:nvSpPr>
        <p:spPr>
          <a:xfrm>
            <a:off x="3753175" y="4929983"/>
            <a:ext cx="2713015" cy="1057413"/>
          </a:xfrm>
          <a:prstGeom prst="roundRect">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bg1"/>
                </a:solidFill>
                <a:latin typeface="+mj-lt"/>
                <a:cs typeface="Segoe UI Light" panose="020B0502040204020203" pitchFamily="34" charset="0"/>
              </a:rPr>
              <a:t>Discontinue OAC</a:t>
            </a:r>
          </a:p>
          <a:p>
            <a:pPr marL="171450" indent="-171450">
              <a:buFont typeface="Wingdings" panose="05000000000000000000" pitchFamily="2" charset="2"/>
              <a:buChar char="ü"/>
            </a:pPr>
            <a:r>
              <a:rPr lang="en-US" sz="1300">
                <a:solidFill>
                  <a:schemeClr val="bg1"/>
                </a:solidFill>
                <a:latin typeface="+mj-lt"/>
                <a:cs typeface="Segoe UI Light" panose="020B0502040204020203" pitchFamily="34" charset="0"/>
              </a:rPr>
              <a:t>Education/counseling</a:t>
            </a:r>
          </a:p>
          <a:p>
            <a:pPr marL="171450" indent="-171450">
              <a:buFont typeface="Wingdings" panose="05000000000000000000" pitchFamily="2" charset="2"/>
              <a:buChar char="ü"/>
            </a:pPr>
            <a:r>
              <a:rPr lang="en-US" sz="1300">
                <a:solidFill>
                  <a:schemeClr val="bg1"/>
                </a:solidFill>
                <a:latin typeface="+mj-lt"/>
                <a:cs typeface="Segoe UI Light" panose="020B0502040204020203" pitchFamily="34" charset="0"/>
              </a:rPr>
              <a:t>Follow-up: Reassess risk of thrombosis and bleeding</a:t>
            </a:r>
            <a:endParaRPr lang="en-ID" sz="1300">
              <a:solidFill>
                <a:schemeClr val="bg1"/>
              </a:solidFill>
              <a:latin typeface="+mj-lt"/>
              <a:cs typeface="Segoe UI Light" panose="020B0502040204020203" pitchFamily="34" charset="0"/>
            </a:endParaRPr>
          </a:p>
        </p:txBody>
      </p:sp>
      <p:sp>
        <p:nvSpPr>
          <p:cNvPr id="72" name="Rectangle: Rounded Corners 71">
            <a:extLst>
              <a:ext uri="{FF2B5EF4-FFF2-40B4-BE49-F238E27FC236}">
                <a16:creationId xmlns:a16="http://schemas.microsoft.com/office/drawing/2014/main" id="{8228CCE1-B70E-2BDB-D007-FF49C8EE3E32}"/>
              </a:ext>
            </a:extLst>
          </p:cNvPr>
          <p:cNvSpPr/>
          <p:nvPr/>
        </p:nvSpPr>
        <p:spPr>
          <a:xfrm>
            <a:off x="6636405" y="4930251"/>
            <a:ext cx="2883230" cy="1648089"/>
          </a:xfrm>
          <a:prstGeom prst="roundRect">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cs typeface="Segoe UI Light" panose="020B0502040204020203" pitchFamily="34" charset="0"/>
              </a:rPr>
              <a:t>Resume OAC</a:t>
            </a:r>
          </a:p>
          <a:p>
            <a:pPr marL="171450" indent="-171450">
              <a:buFont typeface="Wingdings" panose="05000000000000000000" pitchFamily="2" charset="2"/>
              <a:buChar char="ü"/>
            </a:pPr>
            <a:r>
              <a:rPr lang="en-US" sz="1300" dirty="0">
                <a:solidFill>
                  <a:schemeClr val="bg1"/>
                </a:solidFill>
                <a:latin typeface="+mj-lt"/>
                <a:cs typeface="Segoe UI Light" panose="020B0502040204020203" pitchFamily="34" charset="0"/>
              </a:rPr>
              <a:t>Baseline labs</a:t>
            </a:r>
          </a:p>
          <a:p>
            <a:pPr marL="171450" indent="-171450">
              <a:buFont typeface="Wingdings" panose="05000000000000000000" pitchFamily="2" charset="2"/>
              <a:buChar char="ü"/>
            </a:pPr>
            <a:r>
              <a:rPr lang="en-US" sz="1300" dirty="0">
                <a:solidFill>
                  <a:schemeClr val="bg1"/>
                </a:solidFill>
                <a:latin typeface="+mj-lt"/>
                <a:cs typeface="Segoe UI Light" panose="020B0502040204020203" pitchFamily="34" charset="0"/>
              </a:rPr>
              <a:t>Review co-medications</a:t>
            </a:r>
          </a:p>
          <a:p>
            <a:pPr marL="171450" indent="-171450">
              <a:buFont typeface="Wingdings" panose="05000000000000000000" pitchFamily="2" charset="2"/>
              <a:buChar char="ü"/>
            </a:pPr>
            <a:r>
              <a:rPr lang="en-US" sz="1300" dirty="0">
                <a:solidFill>
                  <a:schemeClr val="bg1"/>
                </a:solidFill>
                <a:latin typeface="+mj-lt"/>
                <a:cs typeface="Segoe UI Light" panose="020B0502040204020203" pitchFamily="34" charset="0"/>
              </a:rPr>
              <a:t>Optimize drug and dose</a:t>
            </a:r>
          </a:p>
          <a:p>
            <a:pPr marL="171450" indent="-171450">
              <a:buFont typeface="Wingdings" panose="05000000000000000000" pitchFamily="2" charset="2"/>
              <a:buChar char="ü"/>
            </a:pPr>
            <a:r>
              <a:rPr lang="en-US" sz="1300" dirty="0">
                <a:solidFill>
                  <a:schemeClr val="bg1"/>
                </a:solidFill>
                <a:latin typeface="+mj-lt"/>
                <a:cs typeface="Segoe UI Light" panose="020B0502040204020203" pitchFamily="34" charset="0"/>
              </a:rPr>
              <a:t>Education/counseling</a:t>
            </a:r>
          </a:p>
          <a:p>
            <a:pPr marL="171450" indent="-171450">
              <a:buFont typeface="Wingdings" panose="05000000000000000000" pitchFamily="2" charset="2"/>
              <a:buChar char="ü"/>
            </a:pPr>
            <a:r>
              <a:rPr lang="en-US" sz="1300" dirty="0">
                <a:solidFill>
                  <a:schemeClr val="bg1"/>
                </a:solidFill>
                <a:latin typeface="+mj-lt"/>
                <a:cs typeface="Segoe UI Light" panose="020B0502040204020203" pitchFamily="34" charset="0"/>
              </a:rPr>
              <a:t>Follow-up: Reassess risk of thrombosis and bleeding</a:t>
            </a:r>
            <a:endParaRPr lang="en-ID" sz="1300" dirty="0">
              <a:solidFill>
                <a:schemeClr val="bg1"/>
              </a:solidFill>
              <a:latin typeface="+mj-lt"/>
              <a:cs typeface="Segoe UI Light" panose="020B0502040204020203" pitchFamily="34" charset="0"/>
            </a:endParaRPr>
          </a:p>
        </p:txBody>
      </p:sp>
      <p:sp>
        <p:nvSpPr>
          <p:cNvPr id="74" name="Rectangle: Rounded Corners 73">
            <a:extLst>
              <a:ext uri="{FF2B5EF4-FFF2-40B4-BE49-F238E27FC236}">
                <a16:creationId xmlns:a16="http://schemas.microsoft.com/office/drawing/2014/main" id="{1B4AFA16-B71D-339C-0F17-A75077BC90A4}"/>
              </a:ext>
            </a:extLst>
          </p:cNvPr>
          <p:cNvSpPr/>
          <p:nvPr/>
        </p:nvSpPr>
        <p:spPr>
          <a:xfrm>
            <a:off x="9676053" y="2278731"/>
            <a:ext cx="2205536" cy="3615950"/>
          </a:xfrm>
          <a:prstGeom prst="roundRect">
            <a:avLst>
              <a:gd name="adj" fmla="val 798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mj-lt"/>
                <a:cs typeface="Segoe UI Light" panose="020B0502040204020203" pitchFamily="34" charset="0"/>
              </a:rPr>
              <a:t>Manage Bleeding</a:t>
            </a:r>
          </a:p>
          <a:p>
            <a:pPr algn="ctr"/>
            <a:endParaRPr lang="en-US" sz="1300" dirty="0">
              <a:solidFill>
                <a:schemeClr val="bg1"/>
              </a:solidFill>
              <a:latin typeface="+mj-lt"/>
              <a:cs typeface="Segoe UI Light" panose="020B0502040204020203" pitchFamily="34" charset="0"/>
            </a:endParaRP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Delay OAC restart</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Provide supportive therapies</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Identify source</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Procedure/surgery?</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Reversal or hemostatic therapies if major bleed and clinically significant OAC levels</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Address contributory comorbidities</a:t>
            </a:r>
          </a:p>
          <a:p>
            <a:pPr marL="285750" indent="-285750">
              <a:buFont typeface="Wingdings" panose="05000000000000000000" pitchFamily="2" charset="2"/>
              <a:buChar char="ü"/>
            </a:pPr>
            <a:r>
              <a:rPr lang="en-US" sz="1300" dirty="0">
                <a:solidFill>
                  <a:schemeClr val="bg1"/>
                </a:solidFill>
                <a:latin typeface="+mj-lt"/>
                <a:cs typeface="Segoe UI Light" panose="020B0502040204020203" pitchFamily="34" charset="0"/>
              </a:rPr>
              <a:t>Review co-medications</a:t>
            </a:r>
            <a:endParaRPr lang="en-ID" sz="1300" dirty="0">
              <a:solidFill>
                <a:schemeClr val="bg1"/>
              </a:solidFill>
              <a:latin typeface="+mj-lt"/>
              <a:cs typeface="Segoe UI Light" panose="020B0502040204020203" pitchFamily="34" charset="0"/>
            </a:endParaRPr>
          </a:p>
        </p:txBody>
      </p:sp>
      <p:cxnSp>
        <p:nvCxnSpPr>
          <p:cNvPr id="78" name="Straight Arrow Connector 77">
            <a:extLst>
              <a:ext uri="{FF2B5EF4-FFF2-40B4-BE49-F238E27FC236}">
                <a16:creationId xmlns:a16="http://schemas.microsoft.com/office/drawing/2014/main" id="{AF2CC24B-FFBA-0D29-B67B-7182C2078357}"/>
              </a:ext>
            </a:extLst>
          </p:cNvPr>
          <p:cNvCxnSpPr>
            <a:cxnSpLocks/>
            <a:stCxn id="66" idx="2"/>
            <a:endCxn id="67" idx="0"/>
          </p:cNvCxnSpPr>
          <p:nvPr/>
        </p:nvCxnSpPr>
        <p:spPr>
          <a:xfrm flipH="1">
            <a:off x="6775047" y="1772478"/>
            <a:ext cx="1" cy="276703"/>
          </a:xfrm>
          <a:prstGeom prst="straightConnector1">
            <a:avLst/>
          </a:prstGeom>
          <a:ln w="28575">
            <a:solidFill>
              <a:schemeClr val="accent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F33CFA3-FF1C-9CD2-B3D2-44C701C8341B}"/>
              </a:ext>
            </a:extLst>
          </p:cNvPr>
          <p:cNvCxnSpPr>
            <a:cxnSpLocks/>
          </p:cNvCxnSpPr>
          <p:nvPr/>
        </p:nvCxnSpPr>
        <p:spPr>
          <a:xfrm rot="5400000">
            <a:off x="5679812" y="1868467"/>
            <a:ext cx="525106" cy="1665364"/>
          </a:xfrm>
          <a:prstGeom prst="bentConnector3">
            <a:avLst/>
          </a:prstGeom>
          <a:ln w="28575">
            <a:solidFill>
              <a:schemeClr val="accent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D7A7783C-F127-DCE9-1DE9-2AA1B4E64B65}"/>
              </a:ext>
            </a:extLst>
          </p:cNvPr>
          <p:cNvCxnSpPr>
            <a:cxnSpLocks/>
          </p:cNvCxnSpPr>
          <p:nvPr/>
        </p:nvCxnSpPr>
        <p:spPr>
          <a:xfrm rot="16200000" flipH="1">
            <a:off x="7163981" y="2049661"/>
            <a:ext cx="525105" cy="1302973"/>
          </a:xfrm>
          <a:prstGeom prst="bentConnector3">
            <a:avLst>
              <a:gd name="adj1" fmla="val 50000"/>
            </a:avLst>
          </a:prstGeom>
          <a:ln w="28575">
            <a:solidFill>
              <a:schemeClr val="accent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69D32A98-E24A-C9F9-A7B7-7236BA2D6C74}"/>
              </a:ext>
            </a:extLst>
          </p:cNvPr>
          <p:cNvCxnSpPr>
            <a:cxnSpLocks/>
            <a:stCxn id="67" idx="1"/>
            <a:endCxn id="71" idx="1"/>
          </p:cNvCxnSpPr>
          <p:nvPr/>
        </p:nvCxnSpPr>
        <p:spPr>
          <a:xfrm rot="10800000" flipV="1">
            <a:off x="3753176" y="2244022"/>
            <a:ext cx="1436919" cy="3214667"/>
          </a:xfrm>
          <a:prstGeom prst="bentConnector3">
            <a:avLst>
              <a:gd name="adj1" fmla="val 115909"/>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0B5EC6F4-71EB-E59B-E787-12E8766C1CD2}"/>
              </a:ext>
            </a:extLst>
          </p:cNvPr>
          <p:cNvCxnSpPr>
            <a:cxnSpLocks/>
          </p:cNvCxnSpPr>
          <p:nvPr/>
        </p:nvCxnSpPr>
        <p:spPr>
          <a:xfrm rot="5400000">
            <a:off x="7227854" y="3494870"/>
            <a:ext cx="388855" cy="1311478"/>
          </a:xfrm>
          <a:prstGeom prst="bentConnector3">
            <a:avLst>
              <a:gd name="adj1" fmla="val 32473"/>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1662680B-673C-370A-4BA4-8AC4EE80C727}"/>
              </a:ext>
            </a:extLst>
          </p:cNvPr>
          <p:cNvCxnSpPr>
            <a:cxnSpLocks/>
            <a:stCxn id="70" idx="2"/>
            <a:endCxn id="71" idx="0"/>
          </p:cNvCxnSpPr>
          <p:nvPr/>
        </p:nvCxnSpPr>
        <p:spPr>
          <a:xfrm rot="5400000">
            <a:off x="5844175" y="4007616"/>
            <a:ext cx="187876" cy="1656859"/>
          </a:xfrm>
          <a:prstGeom prst="bentConnector3">
            <a:avLst>
              <a:gd name="adj1" fmla="val 50000"/>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6FE0F00E-3B72-99E5-01D5-6A5D9E7F4D90}"/>
              </a:ext>
            </a:extLst>
          </p:cNvPr>
          <p:cNvCxnSpPr>
            <a:cxnSpLocks/>
            <a:stCxn id="70" idx="2"/>
            <a:endCxn id="72" idx="0"/>
          </p:cNvCxnSpPr>
          <p:nvPr/>
        </p:nvCxnSpPr>
        <p:spPr>
          <a:xfrm rot="16200000" flipH="1">
            <a:off x="7328209" y="4180440"/>
            <a:ext cx="188144" cy="1311478"/>
          </a:xfrm>
          <a:prstGeom prst="bentConnector3">
            <a:avLst>
              <a:gd name="adj1" fmla="val 50000"/>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DF81B75-4CD9-46F3-7784-22F353CDC97A}"/>
              </a:ext>
            </a:extLst>
          </p:cNvPr>
          <p:cNvSpPr txBox="1"/>
          <p:nvPr/>
        </p:nvSpPr>
        <p:spPr>
          <a:xfrm>
            <a:off x="2984560" y="3766878"/>
            <a:ext cx="413896" cy="307777"/>
          </a:xfrm>
          <a:prstGeom prst="rect">
            <a:avLst/>
          </a:prstGeom>
          <a:noFill/>
          <a:effectLst/>
        </p:spPr>
        <p:txBody>
          <a:bodyPr wrap="none" rtlCol="0">
            <a:spAutoFit/>
          </a:bodyPr>
          <a:lstStyle/>
          <a:p>
            <a:r>
              <a:rPr lang="en-US" sz="1400">
                <a:latin typeface="+mj-lt"/>
                <a:cs typeface="Segoe UI Light" panose="020B0502040204020203" pitchFamily="34" charset="0"/>
              </a:rPr>
              <a:t>No</a:t>
            </a:r>
            <a:endParaRPr lang="en-ID" sz="1400">
              <a:latin typeface="+mj-lt"/>
              <a:cs typeface="Segoe UI Light" panose="020B0502040204020203" pitchFamily="34" charset="0"/>
            </a:endParaRPr>
          </a:p>
        </p:txBody>
      </p:sp>
      <p:sp>
        <p:nvSpPr>
          <p:cNvPr id="89" name="TextBox 88">
            <a:extLst>
              <a:ext uri="{FF2B5EF4-FFF2-40B4-BE49-F238E27FC236}">
                <a16:creationId xmlns:a16="http://schemas.microsoft.com/office/drawing/2014/main" id="{8300193D-B8F9-E6D8-F8F3-731EC9E5F08E}"/>
              </a:ext>
            </a:extLst>
          </p:cNvPr>
          <p:cNvSpPr txBox="1"/>
          <p:nvPr/>
        </p:nvSpPr>
        <p:spPr>
          <a:xfrm>
            <a:off x="6811512" y="1756941"/>
            <a:ext cx="477567" cy="307777"/>
          </a:xfrm>
          <a:prstGeom prst="rect">
            <a:avLst/>
          </a:prstGeom>
          <a:noFill/>
          <a:ln>
            <a:noFill/>
          </a:ln>
          <a:effectLst/>
        </p:spPr>
        <p:txBody>
          <a:bodyPr wrap="none" rtlCol="0">
            <a:spAutoFit/>
          </a:bodyPr>
          <a:lstStyle/>
          <a:p>
            <a:r>
              <a:rPr lang="en-US" sz="1400">
                <a:latin typeface="+mj-lt"/>
                <a:cs typeface="Segoe UI Light" panose="020B0502040204020203" pitchFamily="34" charset="0"/>
              </a:rPr>
              <a:t>Yes</a:t>
            </a:r>
            <a:endParaRPr lang="en-ID" sz="1400">
              <a:latin typeface="+mj-lt"/>
              <a:cs typeface="Segoe UI Light" panose="020B0502040204020203" pitchFamily="34" charset="0"/>
            </a:endParaRPr>
          </a:p>
        </p:txBody>
      </p:sp>
      <p:sp>
        <p:nvSpPr>
          <p:cNvPr id="92" name="TextBox 91">
            <a:extLst>
              <a:ext uri="{FF2B5EF4-FFF2-40B4-BE49-F238E27FC236}">
                <a16:creationId xmlns:a16="http://schemas.microsoft.com/office/drawing/2014/main" id="{D77BA3E2-C154-998A-9B05-C4407947CA6C}"/>
              </a:ext>
            </a:extLst>
          </p:cNvPr>
          <p:cNvSpPr txBox="1"/>
          <p:nvPr/>
        </p:nvSpPr>
        <p:spPr>
          <a:xfrm>
            <a:off x="6828344" y="2398793"/>
            <a:ext cx="477567" cy="307777"/>
          </a:xfrm>
          <a:prstGeom prst="rect">
            <a:avLst/>
          </a:prstGeom>
          <a:noFill/>
          <a:effectLst/>
        </p:spPr>
        <p:txBody>
          <a:bodyPr wrap="none" rtlCol="0">
            <a:spAutoFit/>
          </a:bodyPr>
          <a:lstStyle/>
          <a:p>
            <a:r>
              <a:rPr lang="en-US" sz="1400" dirty="0">
                <a:latin typeface="+mj-lt"/>
                <a:cs typeface="Segoe UI Light" panose="020B0502040204020203" pitchFamily="34" charset="0"/>
              </a:rPr>
              <a:t>Yes</a:t>
            </a:r>
            <a:endParaRPr lang="en-ID" sz="1400" dirty="0">
              <a:latin typeface="+mj-lt"/>
              <a:cs typeface="Segoe UI Light" panose="020B0502040204020203" pitchFamily="34" charset="0"/>
            </a:endParaRPr>
          </a:p>
        </p:txBody>
      </p:sp>
      <p:sp>
        <p:nvSpPr>
          <p:cNvPr id="94" name="TextBox 93">
            <a:extLst>
              <a:ext uri="{FF2B5EF4-FFF2-40B4-BE49-F238E27FC236}">
                <a16:creationId xmlns:a16="http://schemas.microsoft.com/office/drawing/2014/main" id="{19CC2A98-6AFE-4F7C-6053-991CA7B0816E}"/>
              </a:ext>
            </a:extLst>
          </p:cNvPr>
          <p:cNvSpPr txBox="1"/>
          <p:nvPr/>
        </p:nvSpPr>
        <p:spPr>
          <a:xfrm>
            <a:off x="250036" y="4965447"/>
            <a:ext cx="2672837" cy="1323439"/>
          </a:xfrm>
          <a:prstGeom prst="rect">
            <a:avLst/>
          </a:prstGeom>
          <a:noFill/>
          <a:effectLst/>
        </p:spPr>
        <p:txBody>
          <a:bodyPr wrap="square">
            <a:spAutoFit/>
          </a:bodyPr>
          <a:lstStyle/>
          <a:p>
            <a:r>
              <a:rPr lang="en-CA" sz="1600" dirty="0">
                <a:solidFill>
                  <a:schemeClr val="accent4">
                    <a:lumMod val="50000"/>
                  </a:schemeClr>
                </a:solidFill>
                <a:latin typeface="+mj-lt"/>
                <a:cs typeface="Segoe UI Light" panose="020B0502040204020203" pitchFamily="34" charset="0"/>
              </a:rPr>
              <a:t>https://</a:t>
            </a:r>
            <a:r>
              <a:rPr lang="en-CA" sz="1600" dirty="0" err="1">
                <a:solidFill>
                  <a:schemeClr val="accent4">
                    <a:lumMod val="50000"/>
                  </a:schemeClr>
                </a:solidFill>
                <a:latin typeface="+mj-lt"/>
                <a:cs typeface="Segoe UI Light" panose="020B0502040204020203" pitchFamily="34" charset="0"/>
              </a:rPr>
              <a:t>www.acc.org</a:t>
            </a:r>
            <a:r>
              <a:rPr lang="en-CA" sz="1600" dirty="0">
                <a:solidFill>
                  <a:schemeClr val="accent4">
                    <a:lumMod val="50000"/>
                  </a:schemeClr>
                </a:solidFill>
                <a:latin typeface="+mj-lt"/>
                <a:cs typeface="Segoe UI Light" panose="020B0502040204020203" pitchFamily="34" charset="0"/>
              </a:rPr>
              <a:t>/tools-and-practice-support/mobile-resources/features/</a:t>
            </a:r>
            <a:r>
              <a:rPr lang="en-CA" sz="1600" dirty="0" err="1">
                <a:solidFill>
                  <a:schemeClr val="accent4">
                    <a:lumMod val="50000"/>
                  </a:schemeClr>
                </a:solidFill>
                <a:latin typeface="+mj-lt"/>
                <a:cs typeface="Segoe UI Light" panose="020B0502040204020203" pitchFamily="34" charset="0"/>
              </a:rPr>
              <a:t>manageanticoag</a:t>
            </a:r>
            <a:endParaRPr lang="en-CA" sz="1600" dirty="0">
              <a:solidFill>
                <a:schemeClr val="accent4">
                  <a:lumMod val="50000"/>
                </a:schemeClr>
              </a:solidFill>
              <a:latin typeface="+mj-lt"/>
              <a:cs typeface="Segoe UI Light" panose="020B0502040204020203" pitchFamily="34" charset="0"/>
            </a:endParaRPr>
          </a:p>
        </p:txBody>
      </p:sp>
      <p:cxnSp>
        <p:nvCxnSpPr>
          <p:cNvPr id="95" name="Connector: Elbow 94">
            <a:extLst>
              <a:ext uri="{FF2B5EF4-FFF2-40B4-BE49-F238E27FC236}">
                <a16:creationId xmlns:a16="http://schemas.microsoft.com/office/drawing/2014/main" id="{F7D5620B-4BCB-401C-58D6-ED1FF2D2DF85}"/>
              </a:ext>
            </a:extLst>
          </p:cNvPr>
          <p:cNvCxnSpPr>
            <a:cxnSpLocks/>
            <a:stCxn id="66" idx="3"/>
            <a:endCxn id="74" idx="0"/>
          </p:cNvCxnSpPr>
          <p:nvPr/>
        </p:nvCxnSpPr>
        <p:spPr>
          <a:xfrm>
            <a:off x="8215541" y="1528729"/>
            <a:ext cx="2563280" cy="750002"/>
          </a:xfrm>
          <a:prstGeom prst="bentConnector2">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1ECB493F-FD82-14B3-80AB-7B701B142F83}"/>
              </a:ext>
            </a:extLst>
          </p:cNvPr>
          <p:cNvSpPr txBox="1"/>
          <p:nvPr/>
        </p:nvSpPr>
        <p:spPr>
          <a:xfrm>
            <a:off x="9291035" y="1258425"/>
            <a:ext cx="413896" cy="307777"/>
          </a:xfrm>
          <a:prstGeom prst="rect">
            <a:avLst/>
          </a:prstGeom>
          <a:noFill/>
          <a:effectLst/>
        </p:spPr>
        <p:txBody>
          <a:bodyPr wrap="none" rtlCol="0">
            <a:spAutoFit/>
          </a:bodyPr>
          <a:lstStyle/>
          <a:p>
            <a:r>
              <a:rPr lang="en-US" sz="1400">
                <a:latin typeface="+mj-lt"/>
                <a:cs typeface="Segoe UI Light" panose="020B0502040204020203" pitchFamily="34" charset="0"/>
              </a:rPr>
              <a:t>No</a:t>
            </a:r>
            <a:endParaRPr lang="en-ID" sz="1400">
              <a:latin typeface="+mj-lt"/>
              <a:cs typeface="Segoe UI Light" panose="020B0502040204020203" pitchFamily="34" charset="0"/>
            </a:endParaRPr>
          </a:p>
        </p:txBody>
      </p:sp>
      <p:sp>
        <p:nvSpPr>
          <p:cNvPr id="107" name="TextBox 106">
            <a:extLst>
              <a:ext uri="{FF2B5EF4-FFF2-40B4-BE49-F238E27FC236}">
                <a16:creationId xmlns:a16="http://schemas.microsoft.com/office/drawing/2014/main" id="{4FC7F1F7-87E3-B35E-061F-578F559CDED7}"/>
              </a:ext>
            </a:extLst>
          </p:cNvPr>
          <p:cNvSpPr txBox="1"/>
          <p:nvPr/>
        </p:nvSpPr>
        <p:spPr>
          <a:xfrm>
            <a:off x="147288" y="4488496"/>
            <a:ext cx="2775585" cy="374571"/>
          </a:xfrm>
          <a:prstGeom prst="roundRect">
            <a:avLst/>
          </a:prstGeom>
          <a:solidFill>
            <a:schemeClr val="accent4">
              <a:lumMod val="50000"/>
            </a:schemeClr>
          </a:solidFill>
          <a:effectLst/>
        </p:spPr>
        <p:txBody>
          <a:bodyPr wrap="square" rtlCol="0">
            <a:spAutoFit/>
          </a:bodyPr>
          <a:lstStyle/>
          <a:p>
            <a:pPr algn="ctr"/>
            <a:r>
              <a:rPr lang="en-CA" sz="1600" dirty="0">
                <a:solidFill>
                  <a:schemeClr val="bg1"/>
                </a:solidFill>
                <a:latin typeface="+mj-lt"/>
                <a:cs typeface="Segoe UI Light" panose="020B0502040204020203" pitchFamily="34" charset="0"/>
              </a:rPr>
              <a:t>ACC’s </a:t>
            </a:r>
            <a:r>
              <a:rPr lang="en-CA" sz="1600" dirty="0" err="1">
                <a:solidFill>
                  <a:schemeClr val="bg1"/>
                </a:solidFill>
                <a:latin typeface="+mj-lt"/>
                <a:cs typeface="Segoe UI Light" panose="020B0502040204020203" pitchFamily="34" charset="0"/>
              </a:rPr>
              <a:t>ManageAnticoag</a:t>
            </a:r>
            <a:r>
              <a:rPr lang="en-CA" sz="1600" dirty="0">
                <a:solidFill>
                  <a:schemeClr val="bg1"/>
                </a:solidFill>
                <a:latin typeface="+mj-lt"/>
                <a:cs typeface="Segoe UI Light" panose="020B0502040204020203" pitchFamily="34" charset="0"/>
              </a:rPr>
              <a:t> App</a:t>
            </a:r>
          </a:p>
        </p:txBody>
      </p:sp>
      <p:pic>
        <p:nvPicPr>
          <p:cNvPr id="108" name="Picture 4" descr="one.jpg">
            <a:extLst>
              <a:ext uri="{FF2B5EF4-FFF2-40B4-BE49-F238E27FC236}">
                <a16:creationId xmlns:a16="http://schemas.microsoft.com/office/drawing/2014/main" id="{B40A0051-2B44-0C67-9FC2-8285DC83BA9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3026" y="1416639"/>
            <a:ext cx="2937023" cy="1645758"/>
          </a:xfrm>
          <a:prstGeom prst="roundRect">
            <a:avLst/>
          </a:prstGeom>
          <a:solidFill>
            <a:schemeClr val="bg1">
              <a:lumMod val="85000"/>
            </a:schemeClr>
          </a:solidFill>
          <a:ln>
            <a:solidFill>
              <a:schemeClr val="tx1"/>
            </a:solidFill>
          </a:ln>
          <a:effectLst/>
        </p:spPr>
      </p:pic>
      <p:sp>
        <p:nvSpPr>
          <p:cNvPr id="5" name="Title 4">
            <a:extLst>
              <a:ext uri="{FF2B5EF4-FFF2-40B4-BE49-F238E27FC236}">
                <a16:creationId xmlns:a16="http://schemas.microsoft.com/office/drawing/2014/main" id="{B34E56B2-8164-4C5C-9E85-0B3C9FE8EFF7}"/>
              </a:ext>
            </a:extLst>
          </p:cNvPr>
          <p:cNvSpPr>
            <a:spLocks noGrp="1"/>
          </p:cNvSpPr>
          <p:nvPr>
            <p:ph type="title"/>
          </p:nvPr>
        </p:nvSpPr>
        <p:spPr>
          <a:xfrm>
            <a:off x="609600" y="199505"/>
            <a:ext cx="10744200" cy="1185577"/>
          </a:xfrm>
        </p:spPr>
        <p:txBody>
          <a:bodyPr/>
          <a:lstStyle/>
          <a:p>
            <a:r>
              <a:rPr lang="en-US" dirty="0"/>
              <a:t>Approach to Anticoagulation After Bleeding</a:t>
            </a:r>
          </a:p>
        </p:txBody>
      </p:sp>
      <p:cxnSp>
        <p:nvCxnSpPr>
          <p:cNvPr id="128" name="Connector: Elbow 127">
            <a:extLst>
              <a:ext uri="{FF2B5EF4-FFF2-40B4-BE49-F238E27FC236}">
                <a16:creationId xmlns:a16="http://schemas.microsoft.com/office/drawing/2014/main" id="{C8978159-F8D4-9D1C-CCDD-0CB316C3A815}"/>
              </a:ext>
            </a:extLst>
          </p:cNvPr>
          <p:cNvCxnSpPr>
            <a:cxnSpLocks/>
          </p:cNvCxnSpPr>
          <p:nvPr/>
        </p:nvCxnSpPr>
        <p:spPr>
          <a:xfrm rot="16200000" flipH="1">
            <a:off x="5911999" y="3489776"/>
            <a:ext cx="388855" cy="1311478"/>
          </a:xfrm>
          <a:prstGeom prst="bentConnector3">
            <a:avLst>
              <a:gd name="adj1" fmla="val 32473"/>
            </a:avLst>
          </a:prstGeom>
          <a:ln w="28575">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9B52B0E-76EE-134D-5ED7-44A625313665}"/>
              </a:ext>
            </a:extLst>
          </p:cNvPr>
          <p:cNvSpPr>
            <a:spLocks noGrp="1"/>
          </p:cNvSpPr>
          <p:nvPr>
            <p:ph type="ftr" sz="quarter" idx="3"/>
          </p:nvPr>
        </p:nvSpPr>
        <p:spPr/>
        <p:txBody>
          <a:bodyPr/>
          <a:lstStyle/>
          <a:p>
            <a:r>
              <a:rPr lang="en-US" dirty="0">
                <a:latin typeface="+mj-lt"/>
              </a:rPr>
              <a:t>Xu Y, et al</a:t>
            </a:r>
            <a:r>
              <a:rPr lang="en-US" i="1" dirty="0">
                <a:latin typeface="+mj-lt"/>
              </a:rPr>
              <a:t>. J </a:t>
            </a:r>
            <a:r>
              <a:rPr lang="en-US" i="1" dirty="0" err="1">
                <a:latin typeface="+mj-lt"/>
              </a:rPr>
              <a:t>Thromb</a:t>
            </a:r>
            <a:r>
              <a:rPr lang="en-US" i="1" dirty="0">
                <a:latin typeface="+mj-lt"/>
              </a:rPr>
              <a:t> </a:t>
            </a:r>
            <a:r>
              <a:rPr lang="en-US" i="1" dirty="0" err="1">
                <a:latin typeface="+mj-lt"/>
              </a:rPr>
              <a:t>Haemost</a:t>
            </a:r>
            <a:r>
              <a:rPr lang="en-US" i="1" dirty="0">
                <a:latin typeface="+mj-lt"/>
              </a:rPr>
              <a:t>. </a:t>
            </a:r>
            <a:r>
              <a:rPr lang="en-US" dirty="0">
                <a:latin typeface="+mj-lt"/>
              </a:rPr>
              <a:t>2021;19(10):2383-93. </a:t>
            </a:r>
          </a:p>
        </p:txBody>
      </p:sp>
    </p:spTree>
    <p:extLst>
      <p:ext uri="{BB962C8B-B14F-4D97-AF65-F5344CB8AC3E}">
        <p14:creationId xmlns:p14="http://schemas.microsoft.com/office/powerpoint/2010/main" val="340475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Image result for dawn wall">
            <a:extLst>
              <a:ext uri="{FF2B5EF4-FFF2-40B4-BE49-F238E27FC236}">
                <a16:creationId xmlns:a16="http://schemas.microsoft.com/office/drawing/2014/main" id="{CB8DB711-2182-3497-A563-66B8C207F7D6}"/>
              </a:ext>
            </a:extLst>
          </p:cNvPr>
          <p:cNvPicPr/>
          <p:nvPr/>
        </p:nvPicPr>
        <p:blipFill rotWithShape="1">
          <a:blip r:embed="rId2" cstate="screen">
            <a:alphaModFix amt="70000"/>
            <a:extLst>
              <a:ext uri="{28A0092B-C50C-407E-A947-70E740481C1C}">
                <a14:useLocalDpi xmlns:a14="http://schemas.microsoft.com/office/drawing/2010/main"/>
              </a:ext>
            </a:extLst>
          </a:blip>
          <a:srcRect/>
          <a:stretch/>
        </p:blipFill>
        <p:spPr bwMode="auto">
          <a:xfrm>
            <a:off x="0" y="144"/>
            <a:ext cx="12192000" cy="6855958"/>
          </a:xfrm>
          <a:prstGeom prst="rect">
            <a:avLst/>
          </a:prstGeom>
          <a:noFill/>
        </p:spPr>
      </p:pic>
      <p:pic>
        <p:nvPicPr>
          <p:cNvPr id="5" name="Picture 4" descr="Yosemite's El Capitan climb">
            <a:extLst>
              <a:ext uri="{FF2B5EF4-FFF2-40B4-BE49-F238E27FC236}">
                <a16:creationId xmlns:a16="http://schemas.microsoft.com/office/drawing/2014/main" id="{5B3223B8-2286-599C-D288-5F8814B5FA2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647371"/>
            <a:ext cx="5280336" cy="6210629"/>
          </a:xfrm>
          <a:custGeom>
            <a:avLst/>
            <a:gdLst/>
            <a:ahLst/>
            <a:cxnLst/>
            <a:rect l="l" t="t" r="r" b="b"/>
            <a:pathLst>
              <a:path w="5280356" h="6210629">
                <a:moveTo>
                  <a:pt x="2098244" y="0"/>
                </a:moveTo>
                <a:cubicBezTo>
                  <a:pt x="3855676" y="0"/>
                  <a:pt x="5280356" y="1424680"/>
                  <a:pt x="5280356" y="3182112"/>
                </a:cubicBezTo>
                <a:cubicBezTo>
                  <a:pt x="5280356" y="4500186"/>
                  <a:pt x="4478974" y="5631087"/>
                  <a:pt x="3336866" y="6114158"/>
                </a:cubicBezTo>
                <a:lnTo>
                  <a:pt x="3073287" y="6210629"/>
                </a:lnTo>
                <a:lnTo>
                  <a:pt x="1128432" y="6210629"/>
                </a:lnTo>
                <a:lnTo>
                  <a:pt x="1004127" y="6171135"/>
                </a:lnTo>
                <a:cubicBezTo>
                  <a:pt x="662964" y="6046219"/>
                  <a:pt x="349154" y="5864559"/>
                  <a:pt x="74125" y="5637585"/>
                </a:cubicBezTo>
                <a:lnTo>
                  <a:pt x="0" y="5570216"/>
                </a:lnTo>
                <a:lnTo>
                  <a:pt x="0" y="794009"/>
                </a:lnTo>
                <a:lnTo>
                  <a:pt x="74125" y="726640"/>
                </a:lnTo>
                <a:cubicBezTo>
                  <a:pt x="624182" y="272693"/>
                  <a:pt x="1329368" y="0"/>
                  <a:pt x="2098244" y="0"/>
                </a:cubicBezTo>
                <a:close/>
              </a:path>
            </a:pathLst>
          </a:custGeom>
          <a:noFill/>
          <a:ln w="76200">
            <a:solidFill>
              <a:schemeClr val="bg1"/>
            </a:solidFill>
          </a:ln>
        </p:spPr>
      </p:pic>
      <p:graphicFrame>
        <p:nvGraphicFramePr>
          <p:cNvPr id="3" name="Diagram 2">
            <a:extLst>
              <a:ext uri="{FF2B5EF4-FFF2-40B4-BE49-F238E27FC236}">
                <a16:creationId xmlns:a16="http://schemas.microsoft.com/office/drawing/2014/main" id="{43E8871D-BADF-5AEB-8ACB-E167471E8F01}"/>
              </a:ext>
            </a:extLst>
          </p:cNvPr>
          <p:cNvGraphicFramePr/>
          <p:nvPr>
            <p:extLst>
              <p:ext uri="{D42A27DB-BD31-4B8C-83A1-F6EECF244321}">
                <p14:modId xmlns:p14="http://schemas.microsoft.com/office/powerpoint/2010/main" val="2807449421"/>
              </p:ext>
            </p:extLst>
          </p:nvPr>
        </p:nvGraphicFramePr>
        <p:xfrm>
          <a:off x="5783765" y="2583565"/>
          <a:ext cx="6036200" cy="3984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Keep Calm and Carry On Navy Blue &amp; Old White Poster">
            <a:extLst>
              <a:ext uri="{FF2B5EF4-FFF2-40B4-BE49-F238E27FC236}">
                <a16:creationId xmlns:a16="http://schemas.microsoft.com/office/drawing/2014/main" id="{D947341D-D620-E2BC-2469-5AC871EECA26}"/>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87662" y="178266"/>
            <a:ext cx="1412539" cy="199286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 name="Picture 5" descr="Kevin Jorgeson climbs what has been called the hardest rock climb in the world: a free climb of El Capitan, the largest monolith of granite in the world, a half-mile section of exposed granite in California&amp;#039;s Yosemite National Park.">
            <a:extLst>
              <a:ext uri="{FF2B5EF4-FFF2-40B4-BE49-F238E27FC236}">
                <a16:creationId xmlns:a16="http://schemas.microsoft.com/office/drawing/2014/main" id="{4C800703-5AC4-79C8-484E-5317CC7CF8CE}"/>
              </a:ext>
            </a:extLst>
          </p:cNvPr>
          <p:cNvPicPr/>
          <p:nvPr/>
        </p:nvPicPr>
        <p:blipFill rotWithShape="1">
          <a:blip r:embed="rId11" cstate="screen">
            <a:extLst>
              <a:ext uri="{28A0092B-C50C-407E-A947-70E740481C1C}">
                <a14:useLocalDpi xmlns:a14="http://schemas.microsoft.com/office/drawing/2010/main"/>
              </a:ext>
            </a:extLst>
          </a:blip>
          <a:srcRect r="-4"/>
          <a:stretch/>
        </p:blipFill>
        <p:spPr bwMode="auto">
          <a:xfrm>
            <a:off x="7034637" y="0"/>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ln w="76200">
            <a:solidFill>
              <a:schemeClr val="bg1"/>
            </a:solidFill>
          </a:ln>
        </p:spPr>
      </p:pic>
      <p:sp>
        <p:nvSpPr>
          <p:cNvPr id="8" name="Footer Placeholder 7">
            <a:extLst>
              <a:ext uri="{FF2B5EF4-FFF2-40B4-BE49-F238E27FC236}">
                <a16:creationId xmlns:a16="http://schemas.microsoft.com/office/drawing/2014/main" id="{7C224A45-FA14-5289-EFBD-08C643A3790D}"/>
              </a:ext>
            </a:extLst>
          </p:cNvPr>
          <p:cNvSpPr>
            <a:spLocks noGrp="1"/>
          </p:cNvSpPr>
          <p:nvPr>
            <p:ph type="ftr" sz="quarter" idx="3"/>
          </p:nvPr>
        </p:nvSpPr>
        <p:spPr/>
        <p:txBody>
          <a:bodyPr/>
          <a:lstStyle/>
          <a:p>
            <a:r>
              <a:rPr lang="en-US" dirty="0">
                <a:solidFill>
                  <a:schemeClr val="bg2"/>
                </a:solidFill>
              </a:rPr>
              <a:t>Tom Evans. </a:t>
            </a:r>
            <a:r>
              <a:rPr lang="en-US" dirty="0" err="1">
                <a:solidFill>
                  <a:schemeClr val="bg2"/>
                </a:solidFill>
              </a:rPr>
              <a:t>ElCap</a:t>
            </a:r>
            <a:r>
              <a:rPr lang="en-US" dirty="0">
                <a:solidFill>
                  <a:schemeClr val="bg2"/>
                </a:solidFill>
              </a:rPr>
              <a:t> Report.  Reuters.</a:t>
            </a:r>
          </a:p>
        </p:txBody>
      </p:sp>
    </p:spTree>
    <p:extLst>
      <p:ext uri="{BB962C8B-B14F-4D97-AF65-F5344CB8AC3E}">
        <p14:creationId xmlns:p14="http://schemas.microsoft.com/office/powerpoint/2010/main" val="303738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Keeping It Real: Reversing Effects of Anticoagulation in the Modern Era with Real World Data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DC010E-8AB8-4782-3630-F1E4DC26624C}"/>
              </a:ext>
            </a:extLst>
          </p:cNvPr>
          <p:cNvSpPr>
            <a:spLocks noGrp="1"/>
          </p:cNvSpPr>
          <p:nvPr>
            <p:ph type="title"/>
          </p:nvPr>
        </p:nvSpPr>
        <p:spPr/>
        <p:txBody>
          <a:bodyPr>
            <a:normAutofit/>
          </a:bodyPr>
          <a:lstStyle/>
          <a:p>
            <a:r>
              <a:rPr lang="en-CA" dirty="0"/>
              <a:t>Bleeding Complications Limit OAC Use</a:t>
            </a:r>
          </a:p>
        </p:txBody>
      </p:sp>
      <p:sp>
        <p:nvSpPr>
          <p:cNvPr id="3" name="Footer Placeholder 2">
            <a:extLst>
              <a:ext uri="{FF2B5EF4-FFF2-40B4-BE49-F238E27FC236}">
                <a16:creationId xmlns:a16="http://schemas.microsoft.com/office/drawing/2014/main" id="{754F4723-DA04-36F0-DA9B-838934B696AE}"/>
              </a:ext>
            </a:extLst>
          </p:cNvPr>
          <p:cNvSpPr>
            <a:spLocks noGrp="1"/>
          </p:cNvSpPr>
          <p:nvPr>
            <p:ph type="ftr" sz="quarter" idx="3"/>
          </p:nvPr>
        </p:nvSpPr>
        <p:spPr/>
        <p:txBody>
          <a:bodyPr/>
          <a:lstStyle/>
          <a:p>
            <a:r>
              <a:rPr lang="en-US" dirty="0"/>
              <a:t>DOAC, direct oral anticoagulant; GI, gastrointestinal; OAC, oral anticoagulant; VKA, vitamin K antagonist.
Ruff CT, et al</a:t>
            </a:r>
            <a:r>
              <a:rPr lang="en-US" i="1" dirty="0"/>
              <a:t>.</a:t>
            </a:r>
            <a:r>
              <a:rPr lang="en-US" dirty="0"/>
              <a:t> </a:t>
            </a:r>
            <a:r>
              <a:rPr lang="en-US" i="1" dirty="0"/>
              <a:t>Lancet</a:t>
            </a:r>
            <a:r>
              <a:rPr lang="en-US" dirty="0"/>
              <a:t>. 2014;383(9921):955–62; 2. </a:t>
            </a:r>
            <a:r>
              <a:rPr lang="en-US" dirty="0" err="1"/>
              <a:t>Kirchhof</a:t>
            </a:r>
            <a:r>
              <a:rPr lang="en-US" dirty="0"/>
              <a:t> P, et al. </a:t>
            </a:r>
            <a:r>
              <a:rPr lang="en-US" i="1" dirty="0" err="1"/>
              <a:t>Eur</a:t>
            </a:r>
            <a:r>
              <a:rPr lang="en-US" i="1" dirty="0"/>
              <a:t> Heart J. </a:t>
            </a:r>
            <a:r>
              <a:rPr lang="en-US" dirty="0"/>
              <a:t>2016;37(38):2893–962.</a:t>
            </a:r>
          </a:p>
        </p:txBody>
      </p:sp>
      <p:sp>
        <p:nvSpPr>
          <p:cNvPr id="33" name="Rectangle 32">
            <a:extLst>
              <a:ext uri="{FF2B5EF4-FFF2-40B4-BE49-F238E27FC236}">
                <a16:creationId xmlns:a16="http://schemas.microsoft.com/office/drawing/2014/main" id="{327A3D0F-2222-F78C-83A7-A64884E814B3}"/>
              </a:ext>
            </a:extLst>
          </p:cNvPr>
          <p:cNvSpPr/>
          <p:nvPr/>
        </p:nvSpPr>
        <p:spPr>
          <a:xfrm>
            <a:off x="7024165" y="5035884"/>
            <a:ext cx="4329633" cy="610882"/>
          </a:xfrm>
          <a:prstGeom prst="rect">
            <a:avLst/>
          </a:prstGeom>
          <a:gradFill rotWithShape="1">
            <a:gsLst>
              <a:gs pos="0">
                <a:srgbClr val="D50000">
                  <a:satMod val="103000"/>
                  <a:lumMod val="102000"/>
                  <a:tint val="94000"/>
                </a:srgbClr>
              </a:gs>
              <a:gs pos="50000">
                <a:srgbClr val="D50000">
                  <a:satMod val="110000"/>
                  <a:lumMod val="100000"/>
                  <a:shade val="100000"/>
                </a:srgbClr>
              </a:gs>
              <a:gs pos="100000">
                <a:srgbClr val="D50000">
                  <a:lumMod val="99000"/>
                  <a:satMod val="120000"/>
                  <a:shade val="78000"/>
                </a:srgbClr>
              </a:gs>
            </a:gsLst>
            <a:lin ang="5400000" scaled="0"/>
          </a:gradFill>
          <a:ln w="6350" cap="flat" cmpd="sng" algn="ctr">
            <a:solidFill>
              <a:srgbClr val="D5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Text Placeholder 7">
            <a:extLst>
              <a:ext uri="{FF2B5EF4-FFF2-40B4-BE49-F238E27FC236}">
                <a16:creationId xmlns:a16="http://schemas.microsoft.com/office/drawing/2014/main" id="{8FF33EE6-CA91-5E88-DDC3-54188B010E31}"/>
              </a:ext>
            </a:extLst>
          </p:cNvPr>
          <p:cNvSpPr txBox="1">
            <a:spLocks/>
          </p:cNvSpPr>
          <p:nvPr/>
        </p:nvSpPr>
        <p:spPr>
          <a:xfrm>
            <a:off x="609601" y="1459896"/>
            <a:ext cx="5157787" cy="651538"/>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400" b="1" kern="1200">
                <a:solidFill>
                  <a:schemeClr val="accent1"/>
                </a:solidFill>
                <a:latin typeface="+mn-lt"/>
                <a:ea typeface="+mn-ea"/>
                <a:cs typeface="+mn-cs"/>
              </a:defRPr>
            </a:lvl1pPr>
            <a:lvl2pPr marL="457200" indent="0" algn="l" defTabSz="914400" rtl="0" eaLnBrk="1" latinLnBrk="0" hangingPunct="1">
              <a:lnSpc>
                <a:spcPct val="100000"/>
              </a:lnSpc>
              <a:spcBef>
                <a:spcPts val="500"/>
              </a:spcBef>
              <a:buClr>
                <a:schemeClr val="accent3"/>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4A85D9"/>
              </a:buClr>
              <a:buSzTx/>
              <a:buFont typeface="Arial" panose="020B0604020202020204" pitchFamily="34" charset="0"/>
              <a:buNone/>
              <a:tabLst/>
              <a:defRPr/>
            </a:pPr>
            <a:r>
              <a:rPr kumimoji="0" lang="en-US" sz="2400" b="1" i="0" u="none" strike="noStrike" kern="1200" cap="none" spc="0" normalizeH="0" baseline="0" noProof="0">
                <a:ln>
                  <a:noFill/>
                </a:ln>
                <a:solidFill>
                  <a:srgbClr val="4A85D9"/>
                </a:solidFill>
                <a:effectLst/>
                <a:uLnTx/>
                <a:uFillTx/>
                <a:latin typeface="Arial" panose="020B0604020202020204"/>
                <a:ea typeface="+mn-ea"/>
                <a:cs typeface="+mn-cs"/>
              </a:rPr>
              <a:t>Bleeding rates</a:t>
            </a:r>
          </a:p>
        </p:txBody>
      </p:sp>
      <p:sp>
        <p:nvSpPr>
          <p:cNvPr id="35" name="Text Placeholder 9">
            <a:extLst>
              <a:ext uri="{FF2B5EF4-FFF2-40B4-BE49-F238E27FC236}">
                <a16:creationId xmlns:a16="http://schemas.microsoft.com/office/drawing/2014/main" id="{4818B1AB-582A-84A4-8305-F92B8EAB4BB4}"/>
              </a:ext>
            </a:extLst>
          </p:cNvPr>
          <p:cNvSpPr txBox="1">
            <a:spLocks/>
          </p:cNvSpPr>
          <p:nvPr/>
        </p:nvSpPr>
        <p:spPr>
          <a:xfrm>
            <a:off x="5942013" y="1459896"/>
            <a:ext cx="5183188" cy="651538"/>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400" b="1" kern="1200">
                <a:solidFill>
                  <a:schemeClr val="accent3"/>
                </a:solidFill>
                <a:latin typeface="+mn-lt"/>
                <a:ea typeface="+mn-ea"/>
                <a:cs typeface="+mn-cs"/>
              </a:defRPr>
            </a:lvl1pPr>
            <a:lvl2pPr marL="457200" indent="0" algn="l" defTabSz="914400" rtl="0" eaLnBrk="1" latinLnBrk="0" hangingPunct="1">
              <a:lnSpc>
                <a:spcPct val="100000"/>
              </a:lnSpc>
              <a:spcBef>
                <a:spcPts val="500"/>
              </a:spcBef>
              <a:buClr>
                <a:schemeClr val="accent3"/>
              </a:buClr>
              <a:buFont typeface="Arial" panose="020B0604020202020204" pitchFamily="34" charset="0"/>
              <a:buNone/>
              <a:defRPr sz="2000" b="1" kern="1200">
                <a:solidFill>
                  <a:schemeClr val="tx1">
                    <a:lumMod val="75000"/>
                  </a:schemeClr>
                </a:solidFill>
                <a:latin typeface="+mn-lt"/>
                <a:ea typeface="+mn-ea"/>
                <a:cs typeface="+mn-cs"/>
              </a:defRPr>
            </a:lvl2pPr>
            <a:lvl3pPr marL="914400" indent="0" algn="l" defTabSz="914400" rtl="0" eaLnBrk="1" latinLnBrk="0" hangingPunct="1">
              <a:lnSpc>
                <a:spcPct val="100000"/>
              </a:lnSpc>
              <a:spcBef>
                <a:spcPts val="500"/>
              </a:spcBef>
              <a:buClr>
                <a:schemeClr val="tx2">
                  <a:lumMod val="60000"/>
                  <a:lumOff val="40000"/>
                </a:schemeClr>
              </a:buClr>
              <a:buFont typeface="Arial" panose="020B0604020202020204" pitchFamily="34" charset="0"/>
              <a:buNone/>
              <a:defRPr sz="1800" b="1" kern="1200">
                <a:solidFill>
                  <a:schemeClr val="tx1">
                    <a:lumMod val="7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4A85D9"/>
              </a:buClr>
              <a:buSzTx/>
              <a:buFont typeface="Arial" panose="020B0604020202020204" pitchFamily="34" charset="0"/>
              <a:buNone/>
              <a:tabLst/>
              <a:defRPr/>
            </a:pPr>
            <a:r>
              <a:rPr kumimoji="0" lang="en-US" sz="2400" b="1" i="0" u="none" strike="noStrike" kern="1200" cap="none" spc="0" normalizeH="0" baseline="0" noProof="0">
                <a:ln>
                  <a:noFill/>
                </a:ln>
                <a:solidFill>
                  <a:srgbClr val="4A85D9"/>
                </a:solidFill>
                <a:effectLst/>
                <a:uLnTx/>
                <a:uFillTx/>
                <a:latin typeface="Arial" panose="020B0604020202020204"/>
                <a:ea typeface="+mn-ea"/>
                <a:cs typeface="+mn-cs"/>
              </a:rPr>
              <a:t>DOACs vs. VKA</a:t>
            </a:r>
          </a:p>
        </p:txBody>
      </p:sp>
      <p:sp>
        <p:nvSpPr>
          <p:cNvPr id="36" name="Rectangle 35">
            <a:extLst>
              <a:ext uri="{FF2B5EF4-FFF2-40B4-BE49-F238E27FC236}">
                <a16:creationId xmlns:a16="http://schemas.microsoft.com/office/drawing/2014/main" id="{9802C438-4AD5-372B-5F4E-13E0BE491570}"/>
              </a:ext>
            </a:extLst>
          </p:cNvPr>
          <p:cNvSpPr/>
          <p:nvPr/>
        </p:nvSpPr>
        <p:spPr>
          <a:xfrm>
            <a:off x="5946185" y="2116815"/>
            <a:ext cx="5057059" cy="852352"/>
          </a:xfrm>
          <a:prstGeom prst="rect">
            <a:avLst/>
          </a:prstGeom>
          <a:noFill/>
          <a:ln w="12700" cap="flat" cmpd="sng" algn="ctr">
            <a:solidFill>
              <a:srgbClr val="4A85D9">
                <a:lumMod val="20000"/>
                <a:lumOff val="80000"/>
              </a:srgbClr>
            </a:solidFill>
            <a:prstDash val="solid"/>
            <a:miter lim="800000"/>
          </a:ln>
          <a:effectLst/>
        </p:spPr>
        <p:txBody>
          <a:bodyPr rtlCol="0" anchor="ctr"/>
          <a:lstStyle/>
          <a:p>
            <a:pPr marL="179388" marR="0" lvl="0" indent="0" defTabSz="609585"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a:ln>
                  <a:noFill/>
                </a:ln>
                <a:solidFill>
                  <a:srgbClr val="000000"/>
                </a:solidFill>
                <a:effectLst/>
                <a:uLnTx/>
                <a:uFillTx/>
                <a:latin typeface="Arial" panose="020B0604020202020204"/>
                <a:ea typeface="+mn-ea"/>
                <a:cs typeface="Segoe UI Light" panose="020B0502040204020203" pitchFamily="34" charset="0"/>
              </a:rPr>
              <a:t>Intracranial bleeding</a:t>
            </a:r>
          </a:p>
        </p:txBody>
      </p:sp>
      <p:sp>
        <p:nvSpPr>
          <p:cNvPr id="37" name="Rectangle 36">
            <a:extLst>
              <a:ext uri="{FF2B5EF4-FFF2-40B4-BE49-F238E27FC236}">
                <a16:creationId xmlns:a16="http://schemas.microsoft.com/office/drawing/2014/main" id="{5F3C2F57-3D40-632E-7BDF-1B1891572071}"/>
              </a:ext>
            </a:extLst>
          </p:cNvPr>
          <p:cNvSpPr/>
          <p:nvPr/>
        </p:nvSpPr>
        <p:spPr>
          <a:xfrm>
            <a:off x="5942013" y="3043550"/>
            <a:ext cx="5057058" cy="852352"/>
          </a:xfrm>
          <a:prstGeom prst="rect">
            <a:avLst/>
          </a:prstGeom>
          <a:noFill/>
          <a:ln w="12700" cap="flat" cmpd="sng" algn="ctr">
            <a:solidFill>
              <a:srgbClr val="4A85D9">
                <a:lumMod val="20000"/>
                <a:lumOff val="80000"/>
              </a:srgbClr>
            </a:solidFill>
            <a:prstDash val="solid"/>
            <a:miter lim="800000"/>
          </a:ln>
          <a:effectLst/>
        </p:spPr>
        <p:txBody>
          <a:bodyPr rtlCol="0" anchor="ctr"/>
          <a:lstStyle/>
          <a:p>
            <a:pPr marL="179388" marR="0" lvl="0" indent="0" defTabSz="609585"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a:ln>
                  <a:noFill/>
                </a:ln>
                <a:solidFill>
                  <a:srgbClr val="000000"/>
                </a:solidFill>
                <a:effectLst/>
                <a:uLnTx/>
                <a:uFillTx/>
                <a:latin typeface="Arial" panose="020B0604020202020204"/>
                <a:ea typeface="+mn-ea"/>
                <a:cs typeface="Segoe UI Light" panose="020B0502040204020203" pitchFamily="34" charset="0"/>
              </a:rPr>
              <a:t>Major bleeding</a:t>
            </a:r>
          </a:p>
        </p:txBody>
      </p:sp>
      <p:sp>
        <p:nvSpPr>
          <p:cNvPr id="38" name="Rectangle 37">
            <a:extLst>
              <a:ext uri="{FF2B5EF4-FFF2-40B4-BE49-F238E27FC236}">
                <a16:creationId xmlns:a16="http://schemas.microsoft.com/office/drawing/2014/main" id="{EAFF4A7D-312A-4BC2-3B8E-C64384ABD64C}"/>
              </a:ext>
            </a:extLst>
          </p:cNvPr>
          <p:cNvSpPr/>
          <p:nvPr/>
        </p:nvSpPr>
        <p:spPr>
          <a:xfrm>
            <a:off x="5955435" y="3973162"/>
            <a:ext cx="5057059" cy="886400"/>
          </a:xfrm>
          <a:prstGeom prst="rect">
            <a:avLst/>
          </a:prstGeom>
          <a:noFill/>
          <a:ln w="12700" cap="flat" cmpd="sng" algn="ctr">
            <a:solidFill>
              <a:srgbClr val="4A85D9">
                <a:lumMod val="20000"/>
                <a:lumOff val="80000"/>
              </a:srgbClr>
            </a:solidFill>
            <a:prstDash val="solid"/>
            <a:miter lim="800000"/>
          </a:ln>
          <a:effectLst/>
        </p:spPr>
        <p:txBody>
          <a:bodyPr rtlCol="0" anchor="ctr"/>
          <a:lstStyle/>
          <a:p>
            <a:pPr marL="179388" marR="0" lvl="0" indent="0" defTabSz="609585"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a:ln>
                  <a:noFill/>
                </a:ln>
                <a:solidFill>
                  <a:srgbClr val="000000"/>
                </a:solidFill>
                <a:effectLst/>
                <a:uLnTx/>
                <a:uFillTx/>
                <a:latin typeface="Arial" panose="020B0604020202020204"/>
                <a:ea typeface="+mn-ea"/>
                <a:cs typeface="Segoe UI Light" panose="020B0502040204020203" pitchFamily="34" charset="0"/>
              </a:rPr>
              <a:t>GI bleeding</a:t>
            </a:r>
          </a:p>
        </p:txBody>
      </p:sp>
      <p:sp>
        <p:nvSpPr>
          <p:cNvPr id="39" name="TextBox 38">
            <a:extLst>
              <a:ext uri="{FF2B5EF4-FFF2-40B4-BE49-F238E27FC236}">
                <a16:creationId xmlns:a16="http://schemas.microsoft.com/office/drawing/2014/main" id="{8C22A42F-499A-8DFF-1B70-9035EB2E40B3}"/>
              </a:ext>
            </a:extLst>
          </p:cNvPr>
          <p:cNvSpPr txBox="1"/>
          <p:nvPr/>
        </p:nvSpPr>
        <p:spPr>
          <a:xfrm>
            <a:off x="7221201" y="5018159"/>
            <a:ext cx="4132597" cy="646331"/>
          </a:xfrm>
          <a:prstGeom prst="rect">
            <a:avLst/>
          </a:prstGeom>
          <a:noFill/>
        </p:spPr>
        <p:txBody>
          <a:bodyPr wrap="square">
            <a:spAutoFit/>
          </a:bodyPr>
          <a:lstStyle/>
          <a:p>
            <a:pPr algn="ctr">
              <a:defRPr/>
            </a:pPr>
            <a:r>
              <a:rPr lang="en-CA" dirty="0">
                <a:solidFill>
                  <a:srgbClr val="FFFFFF"/>
                </a:solidFill>
                <a:cs typeface="Segoe UI Light" panose="020B0502040204020203" pitchFamily="34" charset="0"/>
              </a:rPr>
              <a:t>Possible differences between DOACs, but no head-to-head trials (yet)</a:t>
            </a:r>
          </a:p>
        </p:txBody>
      </p:sp>
      <p:sp>
        <p:nvSpPr>
          <p:cNvPr id="40" name="Freeform: Shape 37">
            <a:extLst>
              <a:ext uri="{FF2B5EF4-FFF2-40B4-BE49-F238E27FC236}">
                <a16:creationId xmlns:a16="http://schemas.microsoft.com/office/drawing/2014/main" id="{93E0D5A2-3886-8145-16E6-0650BFC6036E}"/>
              </a:ext>
            </a:extLst>
          </p:cNvPr>
          <p:cNvSpPr/>
          <p:nvPr/>
        </p:nvSpPr>
        <p:spPr>
          <a:xfrm>
            <a:off x="6377916" y="4764459"/>
            <a:ext cx="501979" cy="547280"/>
          </a:xfrm>
          <a:custGeom>
            <a:avLst/>
            <a:gdLst>
              <a:gd name="connsiteX0" fmla="*/ 0 w 5954486"/>
              <a:gd name="connsiteY0" fmla="*/ 0 h 5560143"/>
              <a:gd name="connsiteX1" fmla="*/ 3673929 w 5954486"/>
              <a:gd name="connsiteY1" fmla="*/ 0 h 5560143"/>
              <a:gd name="connsiteX2" fmla="*/ 3962398 w 5954486"/>
              <a:gd name="connsiteY2" fmla="*/ 0 h 5560143"/>
              <a:gd name="connsiteX3" fmla="*/ 5954486 w 5954486"/>
              <a:gd name="connsiteY3" fmla="*/ 0 h 5560143"/>
              <a:gd name="connsiteX4" fmla="*/ 5954486 w 5954486"/>
              <a:gd name="connsiteY4" fmla="*/ 1992088 h 5560143"/>
              <a:gd name="connsiteX5" fmla="*/ 5954486 w 5954486"/>
              <a:gd name="connsiteY5" fmla="*/ 2556729 h 5560143"/>
              <a:gd name="connsiteX6" fmla="*/ 5954486 w 5954486"/>
              <a:gd name="connsiteY6" fmla="*/ 5560143 h 5560143"/>
              <a:gd name="connsiteX7" fmla="*/ 1992088 w 5954486"/>
              <a:gd name="connsiteY7" fmla="*/ 5560143 h 5560143"/>
              <a:gd name="connsiteX8" fmla="*/ 0 w 5954486"/>
              <a:gd name="connsiteY8" fmla="*/ 3568055 h 5560143"/>
              <a:gd name="connsiteX0" fmla="*/ 5954486 w 6045926"/>
              <a:gd name="connsiteY0" fmla="*/ 0 h 5560143"/>
              <a:gd name="connsiteX1" fmla="*/ 5954486 w 6045926"/>
              <a:gd name="connsiteY1" fmla="*/ 1992088 h 5560143"/>
              <a:gd name="connsiteX2" fmla="*/ 5954486 w 6045926"/>
              <a:gd name="connsiteY2" fmla="*/ 2556729 h 5560143"/>
              <a:gd name="connsiteX3" fmla="*/ 5954486 w 6045926"/>
              <a:gd name="connsiteY3" fmla="*/ 5560143 h 5560143"/>
              <a:gd name="connsiteX4" fmla="*/ 1992088 w 6045926"/>
              <a:gd name="connsiteY4" fmla="*/ 5560143 h 5560143"/>
              <a:gd name="connsiteX5" fmla="*/ 0 w 6045926"/>
              <a:gd name="connsiteY5" fmla="*/ 3568055 h 5560143"/>
              <a:gd name="connsiteX6" fmla="*/ 0 w 6045926"/>
              <a:gd name="connsiteY6" fmla="*/ 0 h 5560143"/>
              <a:gd name="connsiteX7" fmla="*/ 3673929 w 6045926"/>
              <a:gd name="connsiteY7" fmla="*/ 0 h 5560143"/>
              <a:gd name="connsiteX8" fmla="*/ 3962398 w 6045926"/>
              <a:gd name="connsiteY8" fmla="*/ 0 h 5560143"/>
              <a:gd name="connsiteX9" fmla="*/ 6045926 w 6045926"/>
              <a:gd name="connsiteY9" fmla="*/ 91440 h 5560143"/>
              <a:gd name="connsiteX0" fmla="*/ 5954486 w 6045926"/>
              <a:gd name="connsiteY0" fmla="*/ 1992088 h 5560143"/>
              <a:gd name="connsiteX1" fmla="*/ 5954486 w 6045926"/>
              <a:gd name="connsiteY1" fmla="*/ 2556729 h 5560143"/>
              <a:gd name="connsiteX2" fmla="*/ 5954486 w 6045926"/>
              <a:gd name="connsiteY2" fmla="*/ 5560143 h 5560143"/>
              <a:gd name="connsiteX3" fmla="*/ 1992088 w 6045926"/>
              <a:gd name="connsiteY3" fmla="*/ 5560143 h 5560143"/>
              <a:gd name="connsiteX4" fmla="*/ 0 w 6045926"/>
              <a:gd name="connsiteY4" fmla="*/ 3568055 h 5560143"/>
              <a:gd name="connsiteX5" fmla="*/ 0 w 6045926"/>
              <a:gd name="connsiteY5" fmla="*/ 0 h 5560143"/>
              <a:gd name="connsiteX6" fmla="*/ 3673929 w 6045926"/>
              <a:gd name="connsiteY6" fmla="*/ 0 h 5560143"/>
              <a:gd name="connsiteX7" fmla="*/ 3962398 w 6045926"/>
              <a:gd name="connsiteY7" fmla="*/ 0 h 5560143"/>
              <a:gd name="connsiteX8" fmla="*/ 6045926 w 6045926"/>
              <a:gd name="connsiteY8" fmla="*/ 9144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5898 h 5563953"/>
              <a:gd name="connsiteX1" fmla="*/ 5954486 w 5954486"/>
              <a:gd name="connsiteY1" fmla="*/ 2560539 h 5563953"/>
              <a:gd name="connsiteX2" fmla="*/ 5954486 w 5954486"/>
              <a:gd name="connsiteY2" fmla="*/ 5563953 h 5563953"/>
              <a:gd name="connsiteX3" fmla="*/ 1992088 w 5954486"/>
              <a:gd name="connsiteY3" fmla="*/ 5563953 h 5563953"/>
              <a:gd name="connsiteX4" fmla="*/ 0 w 5954486"/>
              <a:gd name="connsiteY4" fmla="*/ 3571865 h 5563953"/>
              <a:gd name="connsiteX5" fmla="*/ 0 w 5954486"/>
              <a:gd name="connsiteY5" fmla="*/ 3810 h 5563953"/>
              <a:gd name="connsiteX6" fmla="*/ 3673929 w 5954486"/>
              <a:gd name="connsiteY6" fmla="*/ 3810 h 5563953"/>
              <a:gd name="connsiteX7" fmla="*/ 3962398 w 5954486"/>
              <a:gd name="connsiteY7" fmla="*/ 3810 h 5563953"/>
              <a:gd name="connsiteX8" fmla="*/ 3919946 w 5954486"/>
              <a:gd name="connsiteY8" fmla="*/ 0 h 556395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7" fmla="*/ 3962398 w 5954486"/>
              <a:gd name="connsiteY7"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6" fmla="*/ 3673929 w 5954486"/>
              <a:gd name="connsiteY6" fmla="*/ 0 h 5560143"/>
              <a:gd name="connsiteX0" fmla="*/ 5954486 w 5954486"/>
              <a:gd name="connsiteY0" fmla="*/ 1992088 h 5560143"/>
              <a:gd name="connsiteX1" fmla="*/ 5954486 w 5954486"/>
              <a:gd name="connsiteY1" fmla="*/ 2556729 h 5560143"/>
              <a:gd name="connsiteX2" fmla="*/ 5954486 w 5954486"/>
              <a:gd name="connsiteY2" fmla="*/ 5560143 h 5560143"/>
              <a:gd name="connsiteX3" fmla="*/ 1992088 w 5954486"/>
              <a:gd name="connsiteY3" fmla="*/ 5560143 h 5560143"/>
              <a:gd name="connsiteX4" fmla="*/ 0 w 5954486"/>
              <a:gd name="connsiteY4" fmla="*/ 3568055 h 5560143"/>
              <a:gd name="connsiteX5" fmla="*/ 0 w 5954486"/>
              <a:gd name="connsiteY5" fmla="*/ 0 h 5560143"/>
              <a:gd name="connsiteX0" fmla="*/ 5954486 w 5954486"/>
              <a:gd name="connsiteY0" fmla="*/ 2556729 h 5560143"/>
              <a:gd name="connsiteX1" fmla="*/ 5954486 w 5954486"/>
              <a:gd name="connsiteY1" fmla="*/ 5560143 h 5560143"/>
              <a:gd name="connsiteX2" fmla="*/ 1992088 w 5954486"/>
              <a:gd name="connsiteY2" fmla="*/ 5560143 h 5560143"/>
              <a:gd name="connsiteX3" fmla="*/ 0 w 5954486"/>
              <a:gd name="connsiteY3" fmla="*/ 3568055 h 5560143"/>
              <a:gd name="connsiteX4" fmla="*/ 0 w 5954486"/>
              <a:gd name="connsiteY4" fmla="*/ 0 h 5560143"/>
              <a:gd name="connsiteX0" fmla="*/ 5954486 w 5954486"/>
              <a:gd name="connsiteY0" fmla="*/ 5560143 h 5560143"/>
              <a:gd name="connsiteX1" fmla="*/ 1992088 w 5954486"/>
              <a:gd name="connsiteY1" fmla="*/ 5560143 h 5560143"/>
              <a:gd name="connsiteX2" fmla="*/ 0 w 5954486"/>
              <a:gd name="connsiteY2" fmla="*/ 3568055 h 5560143"/>
              <a:gd name="connsiteX3" fmla="*/ 0 w 5954486"/>
              <a:gd name="connsiteY3" fmla="*/ 0 h 5560143"/>
            </a:gdLst>
            <a:ahLst/>
            <a:cxnLst>
              <a:cxn ang="0">
                <a:pos x="connsiteX0" y="connsiteY0"/>
              </a:cxn>
              <a:cxn ang="0">
                <a:pos x="connsiteX1" y="connsiteY1"/>
              </a:cxn>
              <a:cxn ang="0">
                <a:pos x="connsiteX2" y="connsiteY2"/>
              </a:cxn>
              <a:cxn ang="0">
                <a:pos x="connsiteX3" y="connsiteY3"/>
              </a:cxn>
            </a:cxnLst>
            <a:rect l="l" t="t" r="r" b="b"/>
            <a:pathLst>
              <a:path w="5954486" h="5560143">
                <a:moveTo>
                  <a:pt x="5954486" y="5560143"/>
                </a:moveTo>
                <a:lnTo>
                  <a:pt x="1992088" y="5560143"/>
                </a:lnTo>
                <a:cubicBezTo>
                  <a:pt x="891888" y="5560143"/>
                  <a:pt x="0" y="4668255"/>
                  <a:pt x="0" y="3568055"/>
                </a:cubicBezTo>
                <a:lnTo>
                  <a:pt x="0" y="0"/>
                </a:lnTo>
              </a:path>
            </a:pathLst>
          </a:custGeom>
          <a:noFill/>
          <a:ln w="31750" cap="rnd" cmpd="sng" algn="ctr">
            <a:solidFill>
              <a:srgbClr val="000000"/>
            </a:solidFill>
            <a:prstDash val="solid"/>
            <a:miter lim="800000"/>
            <a:headEnd type="oval"/>
            <a:tailEnd type="oval" w="lg" len="lg"/>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2000" b="0" i="0" u="none" strike="noStrike" kern="0" cap="none" spc="0" normalizeH="0" baseline="0" noProof="0">
              <a:ln>
                <a:noFill/>
              </a:ln>
              <a:solidFill>
                <a:srgbClr val="FFFFFF"/>
              </a:solidFill>
              <a:effectLst/>
              <a:uLnTx/>
              <a:uFillTx/>
              <a:latin typeface="Arial" panose="020B0604020202020204"/>
              <a:ea typeface="+mn-ea"/>
              <a:cs typeface="Segoe UI Light" panose="020B0502040204020203" pitchFamily="34" charset="0"/>
            </a:endParaRPr>
          </a:p>
        </p:txBody>
      </p:sp>
      <p:sp>
        <p:nvSpPr>
          <p:cNvPr id="41" name="Right Arrow 28">
            <a:extLst>
              <a:ext uri="{FF2B5EF4-FFF2-40B4-BE49-F238E27FC236}">
                <a16:creationId xmlns:a16="http://schemas.microsoft.com/office/drawing/2014/main" id="{5F07E8EB-DB90-97EF-8FD4-395338644E40}"/>
              </a:ext>
            </a:extLst>
          </p:cNvPr>
          <p:cNvSpPr/>
          <p:nvPr/>
        </p:nvSpPr>
        <p:spPr>
          <a:xfrm>
            <a:off x="9383919" y="2111434"/>
            <a:ext cx="1457846" cy="860238"/>
          </a:xfrm>
          <a:prstGeom prst="downArrow">
            <a:avLst/>
          </a:prstGeom>
          <a:solidFill>
            <a:srgbClr val="4A85D9">
              <a:lumMod val="20000"/>
              <a:lumOff val="80000"/>
            </a:srgbClr>
          </a:solidFill>
          <a:ln w="25400" cap="flat" cmpd="sng" algn="ctr">
            <a:noFill/>
            <a:prstDash val="solid"/>
          </a:ln>
          <a:effectLst/>
        </p:spPr>
        <p:txBody>
          <a:bodyPr vert="horz" anchor="ctr" anchorCtr="0"/>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w="0">
                  <a:noFill/>
                </a:ln>
                <a:solidFill>
                  <a:srgbClr val="333333"/>
                </a:solidFill>
                <a:effectLst/>
                <a:uLnTx/>
                <a:uFillTx/>
                <a:cs typeface="Segoe UI Light" panose="020B0502040204020203" pitchFamily="34" charset="0"/>
              </a:rPr>
              <a:t>50</a:t>
            </a:r>
            <a:r>
              <a:rPr kumimoji="0" lang="en-GB" sz="1800" b="0" i="0" u="none" strike="noStrike" kern="0" cap="none" spc="0" normalizeH="0" baseline="30000" noProof="0">
                <a:ln w="0">
                  <a:noFill/>
                </a:ln>
                <a:solidFill>
                  <a:srgbClr val="333333"/>
                </a:solidFill>
                <a:effectLst/>
                <a:uLnTx/>
                <a:uFillTx/>
                <a:cs typeface="Segoe UI Light" panose="020B0502040204020203" pitchFamily="34" charset="0"/>
              </a:rPr>
              <a:t>%</a:t>
            </a:r>
          </a:p>
        </p:txBody>
      </p:sp>
      <p:sp>
        <p:nvSpPr>
          <p:cNvPr id="42" name="Right Arrow 28">
            <a:extLst>
              <a:ext uri="{FF2B5EF4-FFF2-40B4-BE49-F238E27FC236}">
                <a16:creationId xmlns:a16="http://schemas.microsoft.com/office/drawing/2014/main" id="{18587A4F-A03F-EADB-EBC2-1A5F8AAB9622}"/>
              </a:ext>
            </a:extLst>
          </p:cNvPr>
          <p:cNvSpPr/>
          <p:nvPr/>
        </p:nvSpPr>
        <p:spPr>
          <a:xfrm>
            <a:off x="9396107" y="3043550"/>
            <a:ext cx="1457846" cy="854213"/>
          </a:xfrm>
          <a:prstGeom prst="downArrow">
            <a:avLst>
              <a:gd name="adj1" fmla="val 50000"/>
              <a:gd name="adj2" fmla="val 50000"/>
            </a:avLst>
          </a:prstGeom>
          <a:solidFill>
            <a:srgbClr val="4A85D9">
              <a:lumMod val="20000"/>
              <a:lumOff val="80000"/>
            </a:srgbClr>
          </a:solidFill>
          <a:ln w="25400" cap="flat" cmpd="sng" algn="ctr">
            <a:noFill/>
            <a:prstDash val="solid"/>
          </a:ln>
          <a:effectLst/>
        </p:spPr>
        <p:txBody>
          <a:bodyPr vert="horz" anchor="ctr" anchorCtr="0"/>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w="0">
                  <a:noFill/>
                </a:ln>
                <a:solidFill>
                  <a:srgbClr val="333333"/>
                </a:solidFill>
                <a:effectLst/>
                <a:uLnTx/>
                <a:uFillTx/>
                <a:cs typeface="Segoe UI Light" panose="020B0502040204020203" pitchFamily="34" charset="0"/>
              </a:rPr>
              <a:t>14-</a:t>
            </a:r>
            <a:br>
              <a:rPr kumimoji="0" lang="en-GB" sz="1800" b="0" i="0" u="none" strike="noStrike" kern="0" cap="none" spc="0" normalizeH="0" baseline="0" noProof="0">
                <a:ln w="0">
                  <a:noFill/>
                </a:ln>
                <a:solidFill>
                  <a:srgbClr val="333333"/>
                </a:solidFill>
                <a:effectLst/>
                <a:uLnTx/>
                <a:uFillTx/>
                <a:cs typeface="Segoe UI Light" panose="020B0502040204020203" pitchFamily="34" charset="0"/>
              </a:rPr>
            </a:br>
            <a:r>
              <a:rPr kumimoji="0" lang="en-GB" sz="1800" b="0" i="0" u="none" strike="noStrike" kern="0" cap="none" spc="0" normalizeH="0" baseline="0" noProof="0">
                <a:ln w="0">
                  <a:noFill/>
                </a:ln>
                <a:solidFill>
                  <a:srgbClr val="333333"/>
                </a:solidFill>
                <a:effectLst/>
                <a:uLnTx/>
                <a:uFillTx/>
                <a:cs typeface="Segoe UI Light" panose="020B0502040204020203" pitchFamily="34" charset="0"/>
              </a:rPr>
              <a:t>40</a:t>
            </a:r>
            <a:r>
              <a:rPr kumimoji="0" lang="en-GB" sz="1800" b="0" i="0" u="none" strike="noStrike" kern="0" cap="none" spc="0" normalizeH="0" baseline="30000" noProof="0">
                <a:ln w="0">
                  <a:noFill/>
                </a:ln>
                <a:solidFill>
                  <a:srgbClr val="333333"/>
                </a:solidFill>
                <a:effectLst/>
                <a:uLnTx/>
                <a:uFillTx/>
                <a:cs typeface="Segoe UI Light" panose="020B0502040204020203" pitchFamily="34" charset="0"/>
              </a:rPr>
              <a:t>%</a:t>
            </a:r>
          </a:p>
        </p:txBody>
      </p:sp>
      <p:sp>
        <p:nvSpPr>
          <p:cNvPr id="43" name="Right Arrow 28">
            <a:extLst>
              <a:ext uri="{FF2B5EF4-FFF2-40B4-BE49-F238E27FC236}">
                <a16:creationId xmlns:a16="http://schemas.microsoft.com/office/drawing/2014/main" id="{F68FCF3E-8927-994C-A84D-3CA303C9987B}"/>
              </a:ext>
            </a:extLst>
          </p:cNvPr>
          <p:cNvSpPr/>
          <p:nvPr/>
        </p:nvSpPr>
        <p:spPr>
          <a:xfrm>
            <a:off x="9426675" y="4001256"/>
            <a:ext cx="1427278" cy="854213"/>
          </a:xfrm>
          <a:prstGeom prst="upArrow">
            <a:avLst/>
          </a:prstGeom>
          <a:solidFill>
            <a:srgbClr val="4A85D9">
              <a:lumMod val="20000"/>
              <a:lumOff val="80000"/>
            </a:srgbClr>
          </a:solidFill>
          <a:ln w="25400" cap="flat" cmpd="sng" algn="ctr">
            <a:noFill/>
            <a:prstDash val="solid"/>
          </a:ln>
          <a:effectLst/>
        </p:spPr>
        <p:txBody>
          <a:bodyPr vert="horz" anchor="ctr" anchorCtr="0"/>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w="0">
                  <a:noFill/>
                </a:ln>
                <a:solidFill>
                  <a:srgbClr val="333333"/>
                </a:solidFill>
                <a:effectLst/>
                <a:uLnTx/>
                <a:uFillTx/>
                <a:cs typeface="Segoe UI Light" panose="020B0502040204020203" pitchFamily="34" charset="0"/>
              </a:rPr>
              <a:t>25</a:t>
            </a:r>
            <a:r>
              <a:rPr kumimoji="0" lang="en-GB" sz="1800" b="0" i="0" u="none" strike="noStrike" kern="0" cap="none" spc="0" normalizeH="0" baseline="30000" noProof="0">
                <a:ln w="0">
                  <a:noFill/>
                </a:ln>
                <a:solidFill>
                  <a:srgbClr val="333333"/>
                </a:solidFill>
                <a:effectLst/>
                <a:uLnTx/>
                <a:uFillTx/>
                <a:cs typeface="Segoe UI Light" panose="020B0502040204020203" pitchFamily="34" charset="0"/>
              </a:rPr>
              <a:t>%</a:t>
            </a:r>
          </a:p>
        </p:txBody>
      </p:sp>
      <p:graphicFrame>
        <p:nvGraphicFramePr>
          <p:cNvPr id="44" name="Diagram 43">
            <a:extLst>
              <a:ext uri="{FF2B5EF4-FFF2-40B4-BE49-F238E27FC236}">
                <a16:creationId xmlns:a16="http://schemas.microsoft.com/office/drawing/2014/main" id="{BECC4AF7-6C49-8316-1216-C14F51586471}"/>
              </a:ext>
            </a:extLst>
          </p:cNvPr>
          <p:cNvGraphicFramePr/>
          <p:nvPr/>
        </p:nvGraphicFramePr>
        <p:xfrm>
          <a:off x="609600" y="1509626"/>
          <a:ext cx="5117062" cy="3615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extBox 44">
            <a:extLst>
              <a:ext uri="{FF2B5EF4-FFF2-40B4-BE49-F238E27FC236}">
                <a16:creationId xmlns:a16="http://schemas.microsoft.com/office/drawing/2014/main" id="{9EB3954C-C518-5D4B-8647-AC59462BF9EF}"/>
              </a:ext>
            </a:extLst>
          </p:cNvPr>
          <p:cNvSpPr txBox="1"/>
          <p:nvPr/>
        </p:nvSpPr>
        <p:spPr>
          <a:xfrm>
            <a:off x="731630" y="4155304"/>
            <a:ext cx="4873278" cy="400110"/>
          </a:xfrm>
          <a:prstGeom prst="rect">
            <a:avLst/>
          </a:prstGeom>
          <a:solidFill>
            <a:srgbClr val="4A85D9">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a:ln>
                  <a:noFill/>
                </a:ln>
                <a:solidFill>
                  <a:srgbClr val="333333"/>
                </a:solidFill>
                <a:effectLst/>
                <a:uLnTx/>
                <a:uFillTx/>
                <a:cs typeface="Segoe UI Light" panose="020B0502040204020203" pitchFamily="34" charset="0"/>
              </a:rPr>
              <a:t>Vary according to OAC indication</a:t>
            </a:r>
          </a:p>
        </p:txBody>
      </p:sp>
    </p:spTree>
    <p:extLst>
      <p:ext uri="{BB962C8B-B14F-4D97-AF65-F5344CB8AC3E}">
        <p14:creationId xmlns:p14="http://schemas.microsoft.com/office/powerpoint/2010/main" val="60886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93B71B-6579-D12B-9319-CF1DD5828165}"/>
              </a:ext>
            </a:extLst>
          </p:cNvPr>
          <p:cNvSpPr>
            <a:spLocks noGrp="1"/>
          </p:cNvSpPr>
          <p:nvPr>
            <p:ph type="title"/>
          </p:nvPr>
        </p:nvSpPr>
        <p:spPr>
          <a:xfrm>
            <a:off x="609600" y="199505"/>
            <a:ext cx="10744200" cy="1185577"/>
          </a:xfrm>
        </p:spPr>
        <p:txBody>
          <a:bodyPr/>
          <a:lstStyle/>
          <a:p>
            <a:r>
              <a:rPr lang="en-US" dirty="0"/>
              <a:t>OAC-Related Bleeding Increases the Risk of Death</a:t>
            </a:r>
          </a:p>
        </p:txBody>
      </p:sp>
      <p:sp>
        <p:nvSpPr>
          <p:cNvPr id="3" name="Footer Placeholder 2">
            <a:extLst>
              <a:ext uri="{FF2B5EF4-FFF2-40B4-BE49-F238E27FC236}">
                <a16:creationId xmlns:a16="http://schemas.microsoft.com/office/drawing/2014/main" id="{F1812D2E-7D83-DFB7-CE8A-1260DF1419E7}"/>
              </a:ext>
            </a:extLst>
          </p:cNvPr>
          <p:cNvSpPr>
            <a:spLocks noGrp="1"/>
          </p:cNvSpPr>
          <p:nvPr>
            <p:ph type="ftr" sz="quarter" idx="3"/>
          </p:nvPr>
        </p:nvSpPr>
        <p:spPr/>
        <p:txBody>
          <a:bodyPr/>
          <a:lstStyle/>
          <a:p>
            <a:r>
              <a:rPr lang="en-US" dirty="0"/>
              <a:t>CI, confidence interval; HR, Hazard ratio.
</a:t>
            </a:r>
            <a:r>
              <a:rPr lang="en-US" dirty="0" err="1"/>
              <a:t>Eikelboom</a:t>
            </a:r>
            <a:r>
              <a:rPr lang="en-US" dirty="0"/>
              <a:t> JW, et al. </a:t>
            </a:r>
            <a:r>
              <a:rPr lang="en-US" i="1" dirty="0"/>
              <a:t>J Am Coll </a:t>
            </a:r>
            <a:r>
              <a:rPr lang="en-US" i="1" dirty="0" err="1"/>
              <a:t>Cardiol</a:t>
            </a:r>
            <a:r>
              <a:rPr lang="en-US" i="1" dirty="0"/>
              <a:t>. </a:t>
            </a:r>
            <a:r>
              <a:rPr lang="en-US" dirty="0"/>
              <a:t>2013;62(10):900-8.</a:t>
            </a:r>
          </a:p>
        </p:txBody>
      </p:sp>
      <p:grpSp>
        <p:nvGrpSpPr>
          <p:cNvPr id="19" name="Group 18">
            <a:extLst>
              <a:ext uri="{FF2B5EF4-FFF2-40B4-BE49-F238E27FC236}">
                <a16:creationId xmlns:a16="http://schemas.microsoft.com/office/drawing/2014/main" id="{69A24577-7856-B5A2-F738-12A19ACB1653}"/>
              </a:ext>
            </a:extLst>
          </p:cNvPr>
          <p:cNvGrpSpPr/>
          <p:nvPr/>
        </p:nvGrpSpPr>
        <p:grpSpPr>
          <a:xfrm>
            <a:off x="718512" y="1836139"/>
            <a:ext cx="3475452" cy="3492708"/>
            <a:chOff x="718512" y="2134090"/>
            <a:chExt cx="3475452" cy="3492708"/>
          </a:xfrm>
        </p:grpSpPr>
        <p:sp>
          <p:nvSpPr>
            <p:cNvPr id="20" name="Rectangle 19">
              <a:extLst>
                <a:ext uri="{FF2B5EF4-FFF2-40B4-BE49-F238E27FC236}">
                  <a16:creationId xmlns:a16="http://schemas.microsoft.com/office/drawing/2014/main" id="{E4783147-E9C3-8684-B923-D4C495299338}"/>
                </a:ext>
              </a:extLst>
            </p:cNvPr>
            <p:cNvSpPr/>
            <p:nvPr/>
          </p:nvSpPr>
          <p:spPr>
            <a:xfrm>
              <a:off x="718512" y="2134090"/>
              <a:ext cx="3475452" cy="3492708"/>
            </a:xfrm>
            <a:prstGeom prst="rect">
              <a:avLst/>
            </a:prstGeom>
            <a:solidFill>
              <a:srgbClr val="4A85D9">
                <a:alpha val="182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1BAF8D6-52E4-8D7E-7462-547780EB5C2F}"/>
                </a:ext>
              </a:extLst>
            </p:cNvPr>
            <p:cNvSpPr/>
            <p:nvPr/>
          </p:nvSpPr>
          <p:spPr>
            <a:xfrm>
              <a:off x="900113" y="2395933"/>
              <a:ext cx="3112250" cy="2969023"/>
            </a:xfrm>
            <a:prstGeom prst="rect">
              <a:avLst/>
            </a:prstGeom>
            <a:noFill/>
            <a:ln>
              <a:noFill/>
            </a:ln>
            <a:effectLst/>
          </p:spPr>
          <p:txBody>
            <a:bodyPr spcFirstLastPara="0" vert="horz" wrap="square" lIns="106680" tIns="106680" rIns="106680" bIns="2648892"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CA" sz="2400" b="0" i="0" u="none" strike="noStrike" kern="0" cap="none" spc="0" normalizeH="0" baseline="0" noProof="0">
                  <a:ln>
                    <a:noFill/>
                  </a:ln>
                  <a:solidFill>
                    <a:srgbClr val="000000"/>
                  </a:solidFill>
                  <a:effectLst/>
                  <a:uLnTx/>
                  <a:uFillTx/>
                  <a:latin typeface="Arial" panose="020B0604020202020204"/>
                  <a:ea typeface="Segoe UI Black" panose="020B0A02040204020203" pitchFamily="34" charset="0"/>
                  <a:cs typeface="Segoe UI Light" panose="020B0502040204020203" pitchFamily="34" charset="0"/>
                </a:rPr>
                <a:t>Hemorrhagic stroke</a:t>
              </a:r>
            </a:p>
          </p:txBody>
        </p:sp>
        <p:sp>
          <p:nvSpPr>
            <p:cNvPr id="22" name="Rectangle 21">
              <a:extLst>
                <a:ext uri="{FF2B5EF4-FFF2-40B4-BE49-F238E27FC236}">
                  <a16:creationId xmlns:a16="http://schemas.microsoft.com/office/drawing/2014/main" id="{6ABCB5CA-E758-F9D2-C8AF-21335CDAC54E}"/>
                </a:ext>
              </a:extLst>
            </p:cNvPr>
            <p:cNvSpPr/>
            <p:nvPr/>
          </p:nvSpPr>
          <p:spPr>
            <a:xfrm>
              <a:off x="1103654" y="3429000"/>
              <a:ext cx="2705168" cy="1523712"/>
            </a:xfrm>
            <a:prstGeom prst="rect">
              <a:avLst/>
            </a:prstGeom>
            <a:gradFill rotWithShape="1">
              <a:gsLst>
                <a:gs pos="0">
                  <a:srgbClr val="4A85D9">
                    <a:satMod val="103000"/>
                    <a:lumMod val="102000"/>
                    <a:tint val="94000"/>
                  </a:srgbClr>
                </a:gs>
                <a:gs pos="50000">
                  <a:srgbClr val="4A85D9">
                    <a:satMod val="110000"/>
                    <a:lumMod val="100000"/>
                    <a:shade val="100000"/>
                  </a:srgbClr>
                </a:gs>
                <a:gs pos="100000">
                  <a:srgbClr val="4A85D9">
                    <a:lumMod val="99000"/>
                    <a:satMod val="120000"/>
                    <a:shade val="78000"/>
                  </a:srgbClr>
                </a:gs>
              </a:gsLst>
              <a:lin ang="5400000" scaled="0"/>
            </a:gradFill>
            <a:ln w="6350" cap="flat" cmpd="sng" algn="ctr">
              <a:solidFill>
                <a:srgbClr val="4A85D9"/>
              </a:solidFill>
              <a:prstDash val="solid"/>
              <a:miter lim="800000"/>
            </a:ln>
            <a:effectLst/>
          </p:spPr>
          <p:txBody>
            <a:bodyPr spcFirstLastPara="0" vert="horz" wrap="square" lIns="150420" tIns="130100" rIns="150420" bIns="13010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CA" sz="2800" b="1" i="0" u="none" strike="noStrike" kern="0" cap="none" spc="0" normalizeH="0" baseline="0" noProof="0">
                  <a:ln>
                    <a:noFill/>
                  </a:ln>
                  <a:solidFill>
                    <a:srgbClr val="FFFFFF"/>
                  </a:solidFill>
                  <a:effectLst/>
                  <a:uLnTx/>
                  <a:uFillTx/>
                  <a:latin typeface="Arial" panose="020B0604020202020204"/>
                  <a:ea typeface="Segoe UI Black" panose="020B0A02040204020203" pitchFamily="34" charset="0"/>
                  <a:cs typeface="Segoe UI Light" panose="020B0502040204020203" pitchFamily="34" charset="0"/>
                </a:rPr>
                <a:t>HR 27</a:t>
              </a:r>
            </a:p>
            <a:p>
              <a:pPr marL="0" marR="0" lvl="0" indent="0" algn="ctr" defTabSz="1422400" eaLnBrk="1" fontAlgn="auto" latinLnBrk="0" hangingPunct="1">
                <a:lnSpc>
                  <a:spcPct val="90000"/>
                </a:lnSpc>
                <a:spcBef>
                  <a:spcPct val="0"/>
                </a:spcBef>
                <a:spcAft>
                  <a:spcPct val="35000"/>
                </a:spcAft>
                <a:buClrTx/>
                <a:buSzTx/>
                <a:buFontTx/>
                <a:buNone/>
                <a:tabLst/>
                <a:defRPr/>
              </a:pPr>
              <a:r>
                <a:rPr kumimoji="0" lang="en-CA" sz="2400" b="0" i="0" u="none" strike="noStrike" kern="0" cap="none" spc="0" normalizeH="0" baseline="0" noProof="0">
                  <a:ln>
                    <a:noFill/>
                  </a:ln>
                  <a:solidFill>
                    <a:srgbClr val="FFFFFF"/>
                  </a:solidFill>
                  <a:effectLst/>
                  <a:uLnTx/>
                  <a:uFillTx/>
                  <a:latin typeface="Arial" panose="020B0604020202020204"/>
                  <a:ea typeface="Segoe UI Black" panose="020B0A02040204020203" pitchFamily="34" charset="0"/>
                  <a:cs typeface="Segoe UI Light" panose="020B0502040204020203" pitchFamily="34" charset="0"/>
                </a:rPr>
                <a:t>(95% CI 21 to 34)</a:t>
              </a:r>
            </a:p>
          </p:txBody>
        </p:sp>
      </p:grpSp>
      <p:grpSp>
        <p:nvGrpSpPr>
          <p:cNvPr id="23" name="Group 22">
            <a:extLst>
              <a:ext uri="{FF2B5EF4-FFF2-40B4-BE49-F238E27FC236}">
                <a16:creationId xmlns:a16="http://schemas.microsoft.com/office/drawing/2014/main" id="{A7EE2456-56F5-AF83-707D-944646646742}"/>
              </a:ext>
            </a:extLst>
          </p:cNvPr>
          <p:cNvGrpSpPr/>
          <p:nvPr/>
        </p:nvGrpSpPr>
        <p:grpSpPr>
          <a:xfrm>
            <a:off x="4358273" y="1837160"/>
            <a:ext cx="3475452" cy="3492708"/>
            <a:chOff x="4358273" y="2135111"/>
            <a:chExt cx="3475452" cy="3492708"/>
          </a:xfrm>
        </p:grpSpPr>
        <p:sp>
          <p:nvSpPr>
            <p:cNvPr id="24" name="Rectangle 23">
              <a:extLst>
                <a:ext uri="{FF2B5EF4-FFF2-40B4-BE49-F238E27FC236}">
                  <a16:creationId xmlns:a16="http://schemas.microsoft.com/office/drawing/2014/main" id="{05F53C4E-B02B-7A3B-7BD7-572017B17D18}"/>
                </a:ext>
              </a:extLst>
            </p:cNvPr>
            <p:cNvSpPr/>
            <p:nvPr/>
          </p:nvSpPr>
          <p:spPr>
            <a:xfrm>
              <a:off x="4358273" y="2135111"/>
              <a:ext cx="3475452" cy="3492708"/>
            </a:xfrm>
            <a:prstGeom prst="rect">
              <a:avLst/>
            </a:prstGeom>
            <a:solidFill>
              <a:srgbClr val="25205D">
                <a:alpha val="182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12DEC1E3-9981-E59E-B86F-ACE07392A6A2}"/>
                </a:ext>
              </a:extLst>
            </p:cNvPr>
            <p:cNvSpPr/>
            <p:nvPr/>
          </p:nvSpPr>
          <p:spPr>
            <a:xfrm>
              <a:off x="4539874" y="2395933"/>
              <a:ext cx="3112250" cy="2969023"/>
            </a:xfrm>
            <a:prstGeom prst="rect">
              <a:avLst/>
            </a:prstGeom>
            <a:noFill/>
            <a:ln>
              <a:noFill/>
            </a:ln>
            <a:effectLst/>
          </p:spPr>
          <p:txBody>
            <a:bodyPr spcFirstLastPara="0" vert="horz" wrap="square" lIns="106680" tIns="106680" rIns="106680" bIns="2648892"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CA" sz="2400" b="0" i="0" u="none" strike="noStrike" kern="0" cap="none" spc="0" normalizeH="0" baseline="0" noProof="0">
                  <a:ln>
                    <a:noFill/>
                  </a:ln>
                  <a:solidFill>
                    <a:srgbClr val="000000"/>
                  </a:solidFill>
                  <a:effectLst/>
                  <a:uLnTx/>
                  <a:uFillTx/>
                  <a:latin typeface="Arial" panose="020B0604020202020204"/>
                  <a:ea typeface="Segoe UI Black" panose="020B0A02040204020203" pitchFamily="34" charset="0"/>
                  <a:cs typeface="Segoe UI Light" panose="020B0502040204020203" pitchFamily="34" charset="0"/>
                </a:rPr>
                <a:t>Subdural bleeding</a:t>
              </a:r>
            </a:p>
          </p:txBody>
        </p:sp>
        <p:sp>
          <p:nvSpPr>
            <p:cNvPr id="26" name="Rectangle 25">
              <a:extLst>
                <a:ext uri="{FF2B5EF4-FFF2-40B4-BE49-F238E27FC236}">
                  <a16:creationId xmlns:a16="http://schemas.microsoft.com/office/drawing/2014/main" id="{60715106-C1EB-609A-5B63-D200FAAE01AB}"/>
                </a:ext>
              </a:extLst>
            </p:cNvPr>
            <p:cNvSpPr/>
            <p:nvPr/>
          </p:nvSpPr>
          <p:spPr>
            <a:xfrm>
              <a:off x="4743415" y="3429000"/>
              <a:ext cx="2705168" cy="1523712"/>
            </a:xfrm>
            <a:prstGeom prst="rect">
              <a:avLst/>
            </a:prstGeom>
            <a:gradFill rotWithShape="1">
              <a:gsLst>
                <a:gs pos="0">
                  <a:srgbClr val="25205D">
                    <a:satMod val="103000"/>
                    <a:lumMod val="102000"/>
                    <a:tint val="94000"/>
                  </a:srgbClr>
                </a:gs>
                <a:gs pos="50000">
                  <a:srgbClr val="25205D">
                    <a:satMod val="110000"/>
                    <a:lumMod val="100000"/>
                    <a:shade val="100000"/>
                  </a:srgbClr>
                </a:gs>
                <a:gs pos="100000">
                  <a:srgbClr val="25205D">
                    <a:lumMod val="99000"/>
                    <a:satMod val="120000"/>
                    <a:shade val="78000"/>
                  </a:srgbClr>
                </a:gs>
              </a:gsLst>
              <a:lin ang="5400000" scaled="0"/>
            </a:gradFill>
            <a:ln w="6350" cap="flat" cmpd="sng" algn="ctr">
              <a:solidFill>
                <a:srgbClr val="25205D"/>
              </a:solidFill>
              <a:prstDash val="solid"/>
              <a:miter lim="800000"/>
            </a:ln>
            <a:effectLst/>
          </p:spPr>
          <p:txBody>
            <a:bodyPr spcFirstLastPara="0" vert="horz" wrap="square" lIns="150420" tIns="130100" rIns="150420" bIns="13010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CA" sz="2800" b="1" i="0" u="none" strike="noStrike" kern="0" cap="none" spc="0" normalizeH="0" baseline="0" noProof="0">
                  <a:ln>
                    <a:noFill/>
                  </a:ln>
                  <a:solidFill>
                    <a:srgbClr val="FFFFFF"/>
                  </a:solidFill>
                  <a:effectLst/>
                  <a:uLnTx/>
                  <a:uFillTx/>
                  <a:latin typeface="Arial" panose="020B0604020202020204"/>
                  <a:ea typeface="Segoe UI Black" panose="020B0A02040204020203" pitchFamily="34" charset="0"/>
                  <a:cs typeface="Segoe UI Light" panose="020B0502040204020203" pitchFamily="34" charset="0"/>
                </a:rPr>
                <a:t>HR 7</a:t>
              </a:r>
            </a:p>
            <a:p>
              <a:pPr marL="0" marR="0" lvl="0" indent="0" algn="ctr" defTabSz="1422400" eaLnBrk="1" fontAlgn="auto" latinLnBrk="0" hangingPunct="1">
                <a:lnSpc>
                  <a:spcPct val="90000"/>
                </a:lnSpc>
                <a:spcBef>
                  <a:spcPct val="0"/>
                </a:spcBef>
                <a:spcAft>
                  <a:spcPct val="35000"/>
                </a:spcAft>
                <a:buClrTx/>
                <a:buSzTx/>
                <a:buFontTx/>
                <a:buNone/>
                <a:tabLst/>
                <a:defRPr/>
              </a:pPr>
              <a:r>
                <a:rPr kumimoji="0" lang="en-CA" sz="2400" b="0" i="0" u="none" strike="noStrike" kern="0" cap="none" spc="0" normalizeH="0" baseline="0" noProof="0">
                  <a:ln>
                    <a:noFill/>
                  </a:ln>
                  <a:solidFill>
                    <a:srgbClr val="FFFFFF"/>
                  </a:solidFill>
                  <a:effectLst/>
                  <a:uLnTx/>
                  <a:uFillTx/>
                  <a:latin typeface="Arial" panose="020B0604020202020204"/>
                  <a:ea typeface="Segoe UI Black" panose="020B0A02040204020203" pitchFamily="34" charset="0"/>
                  <a:cs typeface="Segoe UI Light" panose="020B0502040204020203" pitchFamily="34" charset="0"/>
                </a:rPr>
                <a:t>(95% CI 5 to 10)</a:t>
              </a:r>
            </a:p>
          </p:txBody>
        </p:sp>
      </p:grpSp>
      <p:grpSp>
        <p:nvGrpSpPr>
          <p:cNvPr id="27" name="Group 26">
            <a:extLst>
              <a:ext uri="{FF2B5EF4-FFF2-40B4-BE49-F238E27FC236}">
                <a16:creationId xmlns:a16="http://schemas.microsoft.com/office/drawing/2014/main" id="{726CCA16-38A3-0569-103B-D91C9BBB5E48}"/>
              </a:ext>
            </a:extLst>
          </p:cNvPr>
          <p:cNvGrpSpPr/>
          <p:nvPr/>
        </p:nvGrpSpPr>
        <p:grpSpPr>
          <a:xfrm>
            <a:off x="8015326" y="1815662"/>
            <a:ext cx="3475452" cy="3492708"/>
            <a:chOff x="8015326" y="2113613"/>
            <a:chExt cx="3475452" cy="3492708"/>
          </a:xfrm>
        </p:grpSpPr>
        <p:sp>
          <p:nvSpPr>
            <p:cNvPr id="28" name="Rectangle 27">
              <a:extLst>
                <a:ext uri="{FF2B5EF4-FFF2-40B4-BE49-F238E27FC236}">
                  <a16:creationId xmlns:a16="http://schemas.microsoft.com/office/drawing/2014/main" id="{C46FF14A-9133-D2CF-09D8-080C68CFFF5B}"/>
                </a:ext>
              </a:extLst>
            </p:cNvPr>
            <p:cNvSpPr/>
            <p:nvPr/>
          </p:nvSpPr>
          <p:spPr>
            <a:xfrm>
              <a:off x="8015326" y="2113613"/>
              <a:ext cx="3475452" cy="3492708"/>
            </a:xfrm>
            <a:prstGeom prst="rect">
              <a:avLst/>
            </a:prstGeom>
            <a:solidFill>
              <a:srgbClr val="35A696">
                <a:alpha val="182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F621DC1-C0E4-1532-4812-6FB1D5A9C67D}"/>
                </a:ext>
              </a:extLst>
            </p:cNvPr>
            <p:cNvSpPr/>
            <p:nvPr/>
          </p:nvSpPr>
          <p:spPr>
            <a:xfrm>
              <a:off x="8106946" y="2395933"/>
              <a:ext cx="3112250" cy="2969023"/>
            </a:xfrm>
            <a:prstGeom prst="rect">
              <a:avLst/>
            </a:prstGeom>
            <a:noFill/>
            <a:ln>
              <a:noFill/>
            </a:ln>
            <a:effectLst/>
          </p:spPr>
          <p:txBody>
            <a:bodyPr spcFirstLastPara="0" vert="horz" wrap="square" lIns="106680" tIns="106680" rIns="106680" bIns="2648892"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CA" sz="2400" b="0" i="0" u="none" strike="noStrike" kern="0" cap="none" spc="0" normalizeH="0" baseline="0" noProof="0">
                  <a:ln>
                    <a:noFill/>
                  </a:ln>
                  <a:solidFill>
                    <a:srgbClr val="000000"/>
                  </a:solidFill>
                  <a:effectLst/>
                  <a:uLnTx/>
                  <a:uFillTx/>
                  <a:latin typeface="Arial" panose="020B0604020202020204"/>
                  <a:ea typeface="Segoe UI Black" panose="020B0A02040204020203" pitchFamily="34" charset="0"/>
                  <a:cs typeface="Segoe UI Light" panose="020B0502040204020203" pitchFamily="34" charset="0"/>
                </a:rPr>
                <a:t>Extracranial bleeding</a:t>
              </a:r>
            </a:p>
          </p:txBody>
        </p:sp>
        <p:sp>
          <p:nvSpPr>
            <p:cNvPr id="30" name="Rectangle 29">
              <a:extLst>
                <a:ext uri="{FF2B5EF4-FFF2-40B4-BE49-F238E27FC236}">
                  <a16:creationId xmlns:a16="http://schemas.microsoft.com/office/drawing/2014/main" id="{B3225127-6101-8A15-F498-9D936B081AC4}"/>
                </a:ext>
              </a:extLst>
            </p:cNvPr>
            <p:cNvSpPr/>
            <p:nvPr/>
          </p:nvSpPr>
          <p:spPr>
            <a:xfrm>
              <a:off x="8383178" y="3429000"/>
              <a:ext cx="2705168" cy="1523712"/>
            </a:xfrm>
            <a:prstGeom prst="rect">
              <a:avLst/>
            </a:prstGeom>
            <a:gradFill rotWithShape="1">
              <a:gsLst>
                <a:gs pos="0">
                  <a:srgbClr val="35A696">
                    <a:satMod val="103000"/>
                    <a:lumMod val="102000"/>
                    <a:tint val="94000"/>
                  </a:srgbClr>
                </a:gs>
                <a:gs pos="50000">
                  <a:srgbClr val="35A696">
                    <a:satMod val="110000"/>
                    <a:lumMod val="100000"/>
                    <a:shade val="100000"/>
                  </a:srgbClr>
                </a:gs>
                <a:gs pos="100000">
                  <a:srgbClr val="35A696">
                    <a:lumMod val="99000"/>
                    <a:satMod val="120000"/>
                    <a:shade val="78000"/>
                  </a:srgbClr>
                </a:gs>
              </a:gsLst>
              <a:lin ang="5400000" scaled="0"/>
            </a:gradFill>
            <a:ln w="6350" cap="flat" cmpd="sng" algn="ctr">
              <a:solidFill>
                <a:srgbClr val="35A696"/>
              </a:solidFill>
              <a:prstDash val="solid"/>
              <a:miter lim="800000"/>
            </a:ln>
            <a:effectLst/>
          </p:spPr>
          <p:txBody>
            <a:bodyPr spcFirstLastPara="0" vert="horz" wrap="square" lIns="150420" tIns="130100" rIns="150420" bIns="13010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CA" sz="2800" b="1" i="0" u="none" strike="noStrike" kern="0" cap="none" spc="0" normalizeH="0" baseline="0" noProof="0">
                  <a:ln>
                    <a:noFill/>
                  </a:ln>
                  <a:solidFill>
                    <a:srgbClr val="FFFFFF"/>
                  </a:solidFill>
                  <a:effectLst/>
                  <a:uLnTx/>
                  <a:uFillTx/>
                  <a:latin typeface="Arial" panose="020B0604020202020204"/>
                  <a:ea typeface="Segoe UI Black" panose="020B0A02040204020203" pitchFamily="34" charset="0"/>
                  <a:cs typeface="Segoe UI Light" panose="020B0502040204020203" pitchFamily="34" charset="0"/>
                </a:rPr>
                <a:t>HR 5</a:t>
              </a:r>
            </a:p>
            <a:p>
              <a:pPr marL="0" marR="0" lvl="0" indent="0" algn="ctr" defTabSz="1422400" eaLnBrk="1" fontAlgn="auto" latinLnBrk="0" hangingPunct="1">
                <a:lnSpc>
                  <a:spcPct val="90000"/>
                </a:lnSpc>
                <a:spcBef>
                  <a:spcPct val="0"/>
                </a:spcBef>
                <a:spcAft>
                  <a:spcPct val="35000"/>
                </a:spcAft>
                <a:buClrTx/>
                <a:buSzTx/>
                <a:buFontTx/>
                <a:buNone/>
                <a:tabLst/>
                <a:defRPr/>
              </a:pPr>
              <a:r>
                <a:rPr kumimoji="0" lang="en-CA" sz="2400" b="0" i="0" u="none" strike="noStrike" kern="0" cap="none" spc="0" normalizeH="0" baseline="0" noProof="0">
                  <a:ln>
                    <a:noFill/>
                  </a:ln>
                  <a:solidFill>
                    <a:srgbClr val="FFFFFF"/>
                  </a:solidFill>
                  <a:effectLst/>
                  <a:uLnTx/>
                  <a:uFillTx/>
                  <a:latin typeface="Arial" panose="020B0604020202020204"/>
                  <a:ea typeface="Segoe UI Black" panose="020B0A02040204020203" pitchFamily="34" charset="0"/>
                  <a:cs typeface="Segoe UI Light" panose="020B0502040204020203" pitchFamily="34" charset="0"/>
                </a:rPr>
                <a:t>(95% CI 5 to 6)</a:t>
              </a:r>
            </a:p>
          </p:txBody>
        </p:sp>
      </p:grpSp>
    </p:spTree>
    <p:extLst>
      <p:ext uri="{BB962C8B-B14F-4D97-AF65-F5344CB8AC3E}">
        <p14:creationId xmlns:p14="http://schemas.microsoft.com/office/powerpoint/2010/main" val="416110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CDCD98-A409-A46B-78D6-B3D7409242C1}"/>
              </a:ext>
            </a:extLst>
          </p:cNvPr>
          <p:cNvSpPr>
            <a:spLocks noGrp="1"/>
          </p:cNvSpPr>
          <p:nvPr>
            <p:ph type="title"/>
          </p:nvPr>
        </p:nvSpPr>
        <p:spPr>
          <a:xfrm>
            <a:off x="300318" y="2983537"/>
            <a:ext cx="3908612" cy="1184275"/>
          </a:xfrm>
        </p:spPr>
        <p:txBody>
          <a:bodyPr>
            <a:normAutofit/>
          </a:bodyPr>
          <a:lstStyle/>
          <a:p>
            <a:r>
              <a:rPr lang="en-CA" dirty="0"/>
              <a:t>Bleed Management Framework</a:t>
            </a:r>
          </a:p>
        </p:txBody>
      </p:sp>
      <p:graphicFrame>
        <p:nvGraphicFramePr>
          <p:cNvPr id="6" name="Diagram 5">
            <a:extLst>
              <a:ext uri="{FF2B5EF4-FFF2-40B4-BE49-F238E27FC236}">
                <a16:creationId xmlns:a16="http://schemas.microsoft.com/office/drawing/2014/main" id="{E2303979-2B1D-9034-FEDA-0FE72CE110EC}"/>
              </a:ext>
            </a:extLst>
          </p:cNvPr>
          <p:cNvGraphicFramePr/>
          <p:nvPr>
            <p:extLst>
              <p:ext uri="{D42A27DB-BD31-4B8C-83A1-F6EECF244321}">
                <p14:modId xmlns:p14="http://schemas.microsoft.com/office/powerpoint/2010/main" val="587445377"/>
              </p:ext>
            </p:extLst>
          </p:nvPr>
        </p:nvGraphicFramePr>
        <p:xfrm>
          <a:off x="2141185" y="984929"/>
          <a:ext cx="11016624" cy="518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A picture containing logo&#10;&#10;Description automatically generated">
            <a:extLst>
              <a:ext uri="{FF2B5EF4-FFF2-40B4-BE49-F238E27FC236}">
                <a16:creationId xmlns:a16="http://schemas.microsoft.com/office/drawing/2014/main" id="{134B99D1-F111-0C09-1D25-946E8A163DC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59127" y="4613277"/>
            <a:ext cx="552490" cy="552490"/>
          </a:xfrm>
          <a:prstGeom prst="rect">
            <a:avLst/>
          </a:prstGeom>
        </p:spPr>
      </p:pic>
      <p:pic>
        <p:nvPicPr>
          <p:cNvPr id="20" name="Picture 19" descr="Icon&#10;&#10;Description automatically generated">
            <a:extLst>
              <a:ext uri="{FF2B5EF4-FFF2-40B4-BE49-F238E27FC236}">
                <a16:creationId xmlns:a16="http://schemas.microsoft.com/office/drawing/2014/main" id="{68B4EBCA-EB28-18B7-A59B-F634FF337F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61610" y="4416562"/>
            <a:ext cx="834757" cy="834757"/>
          </a:xfrm>
          <a:prstGeom prst="rect">
            <a:avLst/>
          </a:prstGeom>
        </p:spPr>
      </p:pic>
      <p:pic>
        <p:nvPicPr>
          <p:cNvPr id="3" name="Picture 2" descr="Icon&#10;&#10;Description automatically generated">
            <a:extLst>
              <a:ext uri="{FF2B5EF4-FFF2-40B4-BE49-F238E27FC236}">
                <a16:creationId xmlns:a16="http://schemas.microsoft.com/office/drawing/2014/main" id="{7723184B-B50E-257D-E7B0-75D82A55EAC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61610" y="1953989"/>
            <a:ext cx="834758" cy="834758"/>
          </a:xfrm>
          <a:prstGeom prst="rect">
            <a:avLst/>
          </a:prstGeom>
        </p:spPr>
      </p:pic>
      <p:pic>
        <p:nvPicPr>
          <p:cNvPr id="5" name="Picture 4" descr="Shape&#10;&#10;Description automatically generated">
            <a:extLst>
              <a:ext uri="{FF2B5EF4-FFF2-40B4-BE49-F238E27FC236}">
                <a16:creationId xmlns:a16="http://schemas.microsoft.com/office/drawing/2014/main" id="{BB6BCDA0-566D-661A-B44D-5541A5FC64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15348" y="2067334"/>
            <a:ext cx="596269" cy="596269"/>
          </a:xfrm>
          <a:prstGeom prst="rect">
            <a:avLst/>
          </a:prstGeom>
        </p:spPr>
      </p:pic>
    </p:spTree>
    <p:extLst>
      <p:ext uri="{BB962C8B-B14F-4D97-AF65-F5344CB8AC3E}">
        <p14:creationId xmlns:p14="http://schemas.microsoft.com/office/powerpoint/2010/main" val="253769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various stages of bleeding&#10;&#10;Description automatically generated">
            <a:extLst>
              <a:ext uri="{FF2B5EF4-FFF2-40B4-BE49-F238E27FC236}">
                <a16:creationId xmlns:a16="http://schemas.microsoft.com/office/drawing/2014/main" id="{02C4192E-4551-AFF7-34DF-57EA27802138}"/>
              </a:ext>
            </a:extLst>
          </p:cNvPr>
          <p:cNvPicPr>
            <a:picLocks noChangeAspect="1"/>
          </p:cNvPicPr>
          <p:nvPr/>
        </p:nvPicPr>
        <p:blipFill>
          <a:blip r:embed="rId3"/>
          <a:stretch>
            <a:fillRect/>
          </a:stretch>
        </p:blipFill>
        <p:spPr>
          <a:xfrm>
            <a:off x="695863" y="1157557"/>
            <a:ext cx="10571673" cy="4827305"/>
          </a:xfrm>
          <a:prstGeom prst="rect">
            <a:avLst/>
          </a:prstGeom>
        </p:spPr>
      </p:pic>
      <p:sp>
        <p:nvSpPr>
          <p:cNvPr id="8" name="Title 2">
            <a:extLst>
              <a:ext uri="{FF2B5EF4-FFF2-40B4-BE49-F238E27FC236}">
                <a16:creationId xmlns:a16="http://schemas.microsoft.com/office/drawing/2014/main" id="{71C98707-AD03-8BF2-C254-22D1696D8D69}"/>
              </a:ext>
            </a:extLst>
          </p:cNvPr>
          <p:cNvSpPr>
            <a:spLocks noGrp="1"/>
          </p:cNvSpPr>
          <p:nvPr>
            <p:ph type="title"/>
          </p:nvPr>
        </p:nvSpPr>
        <p:spPr>
          <a:xfrm>
            <a:off x="609600" y="199505"/>
            <a:ext cx="10744200" cy="1185577"/>
          </a:xfrm>
        </p:spPr>
        <p:txBody>
          <a:bodyPr/>
          <a:lstStyle/>
          <a:p>
            <a:r>
              <a:rPr lang="en-CA" dirty="0"/>
              <a:t>Bleed Severity Guides Acute Management</a:t>
            </a:r>
          </a:p>
        </p:txBody>
      </p:sp>
      <p:sp>
        <p:nvSpPr>
          <p:cNvPr id="3" name="Footer Placeholder 2">
            <a:extLst>
              <a:ext uri="{FF2B5EF4-FFF2-40B4-BE49-F238E27FC236}">
                <a16:creationId xmlns:a16="http://schemas.microsoft.com/office/drawing/2014/main" id="{AFB5FA94-BA8D-23FD-5F8F-5589A59CFD6E}"/>
              </a:ext>
            </a:extLst>
          </p:cNvPr>
          <p:cNvSpPr>
            <a:spLocks noGrp="1"/>
          </p:cNvSpPr>
          <p:nvPr>
            <p:ph type="ftr" sz="quarter" idx="3"/>
          </p:nvPr>
        </p:nvSpPr>
        <p:spPr>
          <a:xfrm>
            <a:off x="609601" y="6356350"/>
            <a:ext cx="7670104" cy="442131"/>
          </a:xfrm>
        </p:spPr>
        <p:txBody>
          <a:bodyPr/>
          <a:lstStyle/>
          <a:p>
            <a:r>
              <a:rPr lang="en-US"/>
              <a:t>4F-PCC, 4-factor prothrombin complex concentrate; aPCC, activated prothrombin complex concentrate; CBC, complete blood count; FXa, factor Xa; NSAID, nonsteroidal anti-inflammatory drug; TXA, tanexamic acid.</a:t>
            </a:r>
          </a:p>
        </p:txBody>
      </p:sp>
      <p:sp>
        <p:nvSpPr>
          <p:cNvPr id="12" name="TextBox 11">
            <a:extLst>
              <a:ext uri="{FF2B5EF4-FFF2-40B4-BE49-F238E27FC236}">
                <a16:creationId xmlns:a16="http://schemas.microsoft.com/office/drawing/2014/main" id="{27E0D8B9-FEE2-84DA-05A3-D276A560A3FD}"/>
              </a:ext>
            </a:extLst>
          </p:cNvPr>
          <p:cNvSpPr txBox="1"/>
          <p:nvPr/>
        </p:nvSpPr>
        <p:spPr>
          <a:xfrm>
            <a:off x="9785384" y="5757337"/>
            <a:ext cx="2275840" cy="830997"/>
          </a:xfrm>
          <a:prstGeom prst="wedgeRectCallout">
            <a:avLst>
              <a:gd name="adj1" fmla="val -58333"/>
              <a:gd name="adj2" fmla="val -53242"/>
            </a:avLst>
          </a:prstGeom>
          <a:solidFill>
            <a:srgbClr val="FFC000"/>
          </a:solidFill>
        </p:spPr>
        <p:txBody>
          <a:bodyPr wrap="square" rtlCol="0">
            <a:spAutoFit/>
          </a:bodyPr>
          <a:lstStyle/>
          <a:p>
            <a:pPr algn="ctr"/>
            <a:r>
              <a:rPr lang="en-CA" sz="1600" b="1" dirty="0">
                <a:latin typeface="Tahoma" panose="020B0604030504040204" pitchFamily="34" charset="0"/>
                <a:ea typeface="Tahoma" panose="020B0604030504040204" pitchFamily="34" charset="0"/>
                <a:cs typeface="Tahoma" panose="020B0604030504040204" pitchFamily="34" charset="0"/>
              </a:rPr>
              <a:t>Harm with lack of benefit with TXA in GI bleeding</a:t>
            </a:r>
          </a:p>
        </p:txBody>
      </p:sp>
    </p:spTree>
    <p:extLst>
      <p:ext uri="{BB962C8B-B14F-4D97-AF65-F5344CB8AC3E}">
        <p14:creationId xmlns:p14="http://schemas.microsoft.com/office/powerpoint/2010/main" val="427815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609600" y="199505"/>
            <a:ext cx="10744200" cy="1185577"/>
          </a:xfrm>
        </p:spPr>
        <p:txBody>
          <a:bodyPr/>
          <a:lstStyle/>
          <a:p>
            <a:r>
              <a:rPr lang="en-US" altLang="en-US" dirty="0"/>
              <a:t>Use Reversal/Hemostatic Agents Judiciously</a:t>
            </a:r>
          </a:p>
        </p:txBody>
      </p:sp>
      <p:graphicFrame>
        <p:nvGraphicFramePr>
          <p:cNvPr id="4" name="Diagram 3">
            <a:extLst>
              <a:ext uri="{FF2B5EF4-FFF2-40B4-BE49-F238E27FC236}">
                <a16:creationId xmlns:a16="http://schemas.microsoft.com/office/drawing/2014/main" id="{2CBE1B3B-5904-4B8A-BF8F-D6FB1FB876DE}"/>
              </a:ext>
            </a:extLst>
          </p:cNvPr>
          <p:cNvGraphicFramePr/>
          <p:nvPr>
            <p:extLst>
              <p:ext uri="{D42A27DB-BD31-4B8C-83A1-F6EECF244321}">
                <p14:modId xmlns:p14="http://schemas.microsoft.com/office/powerpoint/2010/main" val="3421047592"/>
              </p:ext>
            </p:extLst>
          </p:nvPr>
        </p:nvGraphicFramePr>
        <p:xfrm>
          <a:off x="378052" y="1890876"/>
          <a:ext cx="11435896" cy="4260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4AC2E45-9F90-746E-6028-E77077BC7368}"/>
              </a:ext>
            </a:extLst>
          </p:cNvPr>
          <p:cNvSpPr txBox="1"/>
          <p:nvPr/>
        </p:nvSpPr>
        <p:spPr>
          <a:xfrm>
            <a:off x="609600" y="1384300"/>
            <a:ext cx="11435896" cy="461665"/>
          </a:xfrm>
          <a:prstGeom prst="rect">
            <a:avLst/>
          </a:prstGeom>
          <a:noFill/>
        </p:spPr>
        <p:txBody>
          <a:bodyPr wrap="square">
            <a:spAutoFit/>
          </a:bodyPr>
          <a:lstStyle/>
          <a:p>
            <a:r>
              <a:rPr lang="en-CA" sz="2400" b="1" dirty="0">
                <a:solidFill>
                  <a:schemeClr val="accent1">
                    <a:lumMod val="50000"/>
                  </a:schemeClr>
                </a:solidFill>
                <a:latin typeface="+mj-lt"/>
              </a:rPr>
              <a:t>DOAC present in “significant” quantity = suspected or measured</a:t>
            </a:r>
          </a:p>
        </p:txBody>
      </p:sp>
    </p:spTree>
    <p:extLst>
      <p:ext uri="{BB962C8B-B14F-4D97-AF65-F5344CB8AC3E}">
        <p14:creationId xmlns:p14="http://schemas.microsoft.com/office/powerpoint/2010/main" val="3480451915"/>
      </p:ext>
    </p:extLst>
  </p:cSld>
  <p:clrMapOvr>
    <a:masterClrMapping/>
  </p:clrMapOvr>
  <p:transition spd="slow" advTm="3945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40B44C-19B7-384E-6951-270534DD2FF2}"/>
              </a:ext>
            </a:extLst>
          </p:cNvPr>
          <p:cNvSpPr>
            <a:spLocks noGrp="1"/>
          </p:cNvSpPr>
          <p:nvPr>
            <p:ph type="title"/>
          </p:nvPr>
        </p:nvSpPr>
        <p:spPr>
          <a:xfrm>
            <a:off x="609600" y="199505"/>
            <a:ext cx="10744200" cy="1185577"/>
          </a:xfrm>
        </p:spPr>
        <p:txBody>
          <a:bodyPr>
            <a:normAutofit/>
          </a:bodyPr>
          <a:lstStyle/>
          <a:p>
            <a:r>
              <a:rPr lang="en-GB" altLang="en-US" dirty="0"/>
              <a:t>Is DOAC Present in “Significant” Quantity*?</a:t>
            </a:r>
          </a:p>
        </p:txBody>
      </p:sp>
      <p:graphicFrame>
        <p:nvGraphicFramePr>
          <p:cNvPr id="8" name="Table 3">
            <a:extLst>
              <a:ext uri="{FF2B5EF4-FFF2-40B4-BE49-F238E27FC236}">
                <a16:creationId xmlns:a16="http://schemas.microsoft.com/office/drawing/2014/main" id="{3E3BBB22-90F6-7F6F-BE9D-D5900C41E4D1}"/>
              </a:ext>
            </a:extLst>
          </p:cNvPr>
          <p:cNvGraphicFramePr>
            <a:graphicFrameLocks noGrp="1"/>
          </p:cNvGraphicFramePr>
          <p:nvPr>
            <p:extLst>
              <p:ext uri="{D42A27DB-BD31-4B8C-83A1-F6EECF244321}">
                <p14:modId xmlns:p14="http://schemas.microsoft.com/office/powerpoint/2010/main" val="2937640004"/>
              </p:ext>
            </p:extLst>
          </p:nvPr>
        </p:nvGraphicFramePr>
        <p:xfrm>
          <a:off x="844973" y="1610899"/>
          <a:ext cx="10502054" cy="3557117"/>
        </p:xfrm>
        <a:graphic>
          <a:graphicData uri="http://schemas.openxmlformats.org/drawingml/2006/table">
            <a:tbl>
              <a:tblPr firstRow="1" bandRow="1">
                <a:tableStyleId>{F2DE63D5-997A-4646-A377-4702673A728D}</a:tableStyleId>
              </a:tblPr>
              <a:tblGrid>
                <a:gridCol w="2474498">
                  <a:extLst>
                    <a:ext uri="{9D8B030D-6E8A-4147-A177-3AD203B41FA5}">
                      <a16:colId xmlns:a16="http://schemas.microsoft.com/office/drawing/2014/main" val="246055641"/>
                    </a:ext>
                  </a:extLst>
                </a:gridCol>
                <a:gridCol w="1726323">
                  <a:extLst>
                    <a:ext uri="{9D8B030D-6E8A-4147-A177-3AD203B41FA5}">
                      <a16:colId xmlns:a16="http://schemas.microsoft.com/office/drawing/2014/main" val="4017759370"/>
                    </a:ext>
                  </a:extLst>
                </a:gridCol>
                <a:gridCol w="2100411">
                  <a:extLst>
                    <a:ext uri="{9D8B030D-6E8A-4147-A177-3AD203B41FA5}">
                      <a16:colId xmlns:a16="http://schemas.microsoft.com/office/drawing/2014/main" val="949471367"/>
                    </a:ext>
                  </a:extLst>
                </a:gridCol>
                <a:gridCol w="2100411">
                  <a:extLst>
                    <a:ext uri="{9D8B030D-6E8A-4147-A177-3AD203B41FA5}">
                      <a16:colId xmlns:a16="http://schemas.microsoft.com/office/drawing/2014/main" val="2639370783"/>
                    </a:ext>
                  </a:extLst>
                </a:gridCol>
                <a:gridCol w="2100411">
                  <a:extLst>
                    <a:ext uri="{9D8B030D-6E8A-4147-A177-3AD203B41FA5}">
                      <a16:colId xmlns:a16="http://schemas.microsoft.com/office/drawing/2014/main" val="2157180044"/>
                    </a:ext>
                  </a:extLst>
                </a:gridCol>
              </a:tblGrid>
              <a:tr h="502343">
                <a:tc>
                  <a:txBody>
                    <a:bodyPr/>
                    <a:lstStyle/>
                    <a:p>
                      <a:pPr algn="ctr"/>
                      <a:r>
                        <a:rPr lang="en-CA" sz="2000" b="1">
                          <a:latin typeface="+mj-lt"/>
                          <a:cs typeface="Segoe UI Light" panose="020B0502040204020203" pitchFamily="34" charset="0"/>
                        </a:rPr>
                        <a:t>Test</a:t>
                      </a:r>
                    </a:p>
                  </a:txBody>
                  <a:tcP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CA" sz="2000" b="1">
                          <a:latin typeface="+mj-lt"/>
                          <a:cs typeface="Segoe UI Light" panose="020B0502040204020203" pitchFamily="34" charset="0"/>
                        </a:rPr>
                        <a:t>Dabigatran</a:t>
                      </a:r>
                    </a:p>
                  </a:txBody>
                  <a:tcP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CA" sz="2000" b="1">
                          <a:latin typeface="+mj-lt"/>
                          <a:cs typeface="Segoe UI Light" panose="020B0502040204020203" pitchFamily="34" charset="0"/>
                        </a:rPr>
                        <a:t>Rivaroxaban</a:t>
                      </a:r>
                    </a:p>
                  </a:txBody>
                  <a:tcP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CA" sz="2000" b="1">
                          <a:latin typeface="+mj-lt"/>
                          <a:cs typeface="Segoe UI Light" panose="020B0502040204020203" pitchFamily="34" charset="0"/>
                        </a:rPr>
                        <a:t>Apixaban</a:t>
                      </a:r>
                    </a:p>
                  </a:txBody>
                  <a:tcPr>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CA" sz="2000" b="1" err="1">
                          <a:latin typeface="+mj-lt"/>
                          <a:cs typeface="Segoe UI Light" panose="020B0502040204020203" pitchFamily="34" charset="0"/>
                        </a:rPr>
                        <a:t>Edoxaban</a:t>
                      </a:r>
                      <a:endParaRPr lang="en-CA" sz="2000" b="1">
                        <a:latin typeface="+mj-lt"/>
                        <a:cs typeface="Segoe UI Light" panose="020B0502040204020203" pitchFamily="34" charset="0"/>
                      </a:endParaRPr>
                    </a:p>
                  </a:txBody>
                  <a:tcPr>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280422952"/>
                  </a:ext>
                </a:extLst>
              </a:tr>
              <a:tr h="502343">
                <a:tc>
                  <a:txBody>
                    <a:bodyPr/>
                    <a:lstStyle/>
                    <a:p>
                      <a:r>
                        <a:rPr lang="en-CA" sz="1800" b="1">
                          <a:latin typeface="+mj-lt"/>
                          <a:cs typeface="Segoe UI Light" panose="020B0502040204020203" pitchFamily="34" charset="0"/>
                        </a:rPr>
                        <a:t>PT/INR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CA" sz="1600" b="1">
                        <a:latin typeface="+mj-lt"/>
                        <a:cs typeface="Segoe UI Light"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r>
                        <a:rPr lang="en-CA" sz="2400" b="1">
                          <a:latin typeface="+mj-lt"/>
                          <a:cs typeface="Segoe UI Light" panose="020B0502040204020203" pitchFamily="34" charset="0"/>
                        </a:rPr>
                        <a: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algn="ctr"/>
                      <a:endParaRPr lang="en-CA" sz="1600" b="1">
                        <a:latin typeface="+mj-lt"/>
                        <a:cs typeface="Segoe UI Light" panose="020B0502040204020203"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dirty="0">
                        <a:latin typeface="+mj-lt"/>
                        <a:cs typeface="Segoe UI Light"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428859106"/>
                  </a:ext>
                </a:extLst>
              </a:tr>
              <a:tr h="502343">
                <a:tc>
                  <a:txBody>
                    <a:bodyPr/>
                    <a:lstStyle/>
                    <a:p>
                      <a:r>
                        <a:rPr lang="en-CA" sz="1800" b="1" err="1">
                          <a:latin typeface="+mj-lt"/>
                          <a:cs typeface="Segoe UI Light" panose="020B0502040204020203" pitchFamily="34" charset="0"/>
                        </a:rPr>
                        <a:t>aPTT</a:t>
                      </a:r>
                      <a:endParaRPr lang="en-CA" sz="1800" b="1">
                        <a:latin typeface="+mj-lt"/>
                        <a:cs typeface="Segoe UI Light"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CA" sz="2400" b="1">
                          <a:latin typeface="+mj-lt"/>
                          <a:cs typeface="Segoe UI Light" panose="020B0502040204020203" pitchFamily="34" charset="0"/>
                        </a:rPr>
                        <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1507015080"/>
                  </a:ext>
                </a:extLst>
              </a:tr>
              <a:tr h="502343">
                <a:tc>
                  <a:txBody>
                    <a:bodyPr/>
                    <a:lstStyle/>
                    <a:p>
                      <a:r>
                        <a:rPr lang="en-CA" sz="1800" b="1">
                          <a:latin typeface="+mj-lt"/>
                          <a:cs typeface="Segoe UI Light" panose="020B0502040204020203" pitchFamily="34" charset="0"/>
                        </a:rPr>
                        <a:t>Thrombin time</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CA" sz="2400" b="0">
                          <a:latin typeface="+mj-lt"/>
                          <a:cs typeface="Segoe UI Light" panose="020B0502040204020203" pitchFamily="34" charset="0"/>
                          <a:sym typeface="Wingdings" panose="05000000000000000000" pitchFamily="2" charset="2"/>
                        </a:rPr>
                        <a:t></a:t>
                      </a:r>
                      <a:endParaRPr lang="en-CA" sz="2400" b="0">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2844809255"/>
                  </a:ext>
                </a:extLst>
              </a:tr>
              <a:tr h="502343">
                <a:tc>
                  <a:txBody>
                    <a:bodyPr/>
                    <a:lstStyle/>
                    <a:p>
                      <a:r>
                        <a:rPr lang="en-CA" sz="1800" b="1">
                          <a:latin typeface="+mj-lt"/>
                          <a:cs typeface="Segoe UI Light" panose="020B0502040204020203" pitchFamily="34" charset="0"/>
                        </a:rPr>
                        <a:t>Dilute thrombin time</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CA" sz="2400" b="0">
                          <a:latin typeface="+mj-lt"/>
                          <a:cs typeface="Segoe UI Light" panose="020B0502040204020203" pitchFamily="34" charset="0"/>
                          <a:sym typeface="Wingdings" panose="05000000000000000000" pitchFamily="2" charset="2"/>
                        </a:rPr>
                        <a:t></a:t>
                      </a:r>
                      <a:endParaRPr lang="en-CA" sz="2400" b="0">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4035250765"/>
                  </a:ext>
                </a:extLst>
              </a:tr>
              <a:tr h="543059">
                <a:tc>
                  <a:txBody>
                    <a:bodyPr/>
                    <a:lstStyle/>
                    <a:p>
                      <a:r>
                        <a:rPr lang="en-CA" sz="1800" b="1" err="1">
                          <a:latin typeface="+mj-lt"/>
                          <a:cs typeface="Segoe UI Light" panose="020B0502040204020203" pitchFamily="34" charset="0"/>
                        </a:rPr>
                        <a:t>Ecarin</a:t>
                      </a:r>
                      <a:r>
                        <a:rPr lang="en-CA" sz="1800" b="1">
                          <a:latin typeface="+mj-lt"/>
                          <a:cs typeface="Segoe UI Light" panose="020B0502040204020203" pitchFamily="34" charset="0"/>
                        </a:rPr>
                        <a:t> clotting time</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CA" sz="2400" b="0">
                          <a:latin typeface="+mj-lt"/>
                          <a:cs typeface="Segoe UI Light" panose="020B0502040204020203" pitchFamily="34" charset="0"/>
                          <a:sym typeface="Wingdings" panose="05000000000000000000" pitchFamily="2" charset="2"/>
                        </a:rPr>
                        <a:t></a:t>
                      </a:r>
                      <a:endParaRPr lang="en-CA" sz="2400" b="0">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tc>
                  <a:txBody>
                    <a:bodyPr/>
                    <a:lstStyle/>
                    <a:p>
                      <a:pPr algn="ctr"/>
                      <a:endParaRPr lang="en-CA" sz="1600" b="1">
                        <a:latin typeface="+mj-lt"/>
                        <a:cs typeface="Segoe UI Light"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AEAEA"/>
                    </a:solidFill>
                  </a:tcPr>
                </a:tc>
                <a:extLst>
                  <a:ext uri="{0D108BD9-81ED-4DB2-BD59-A6C34878D82A}">
                    <a16:rowId xmlns:a16="http://schemas.microsoft.com/office/drawing/2014/main" val="872428879"/>
                  </a:ext>
                </a:extLst>
              </a:tr>
              <a:tr h="502343">
                <a:tc>
                  <a:txBody>
                    <a:bodyPr/>
                    <a:lstStyle/>
                    <a:p>
                      <a:r>
                        <a:rPr lang="en-CA" sz="1800" b="1">
                          <a:latin typeface="+mj-lt"/>
                          <a:cs typeface="Segoe UI Light" panose="020B0502040204020203" pitchFamily="34" charset="0"/>
                        </a:rPr>
                        <a:t>Anti-</a:t>
                      </a:r>
                      <a:r>
                        <a:rPr lang="en-CA" sz="1800" b="1" err="1">
                          <a:latin typeface="+mj-lt"/>
                          <a:cs typeface="Segoe UI Light" panose="020B0502040204020203" pitchFamily="34" charset="0"/>
                        </a:rPr>
                        <a:t>Xa</a:t>
                      </a:r>
                      <a:r>
                        <a:rPr lang="en-CA" sz="1800" b="1">
                          <a:latin typeface="+mj-lt"/>
                          <a:cs typeface="Segoe UI Light" panose="020B0502040204020203" pitchFamily="34" charset="0"/>
                        </a:rPr>
                        <a:t> assays</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6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CA" sz="2400" b="1">
                          <a:latin typeface="+mj-lt"/>
                          <a:cs typeface="Segoe UI Light" panose="020B0502040204020203" pitchFamily="34" charset="0"/>
                          <a:sym typeface="Wingdings" panose="05000000000000000000" pitchFamily="2" charset="2"/>
                        </a:rPr>
                        <a:t></a:t>
                      </a:r>
                      <a:endParaRPr lang="en-CA" sz="24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CA" sz="2400" b="1">
                          <a:latin typeface="+mj-lt"/>
                          <a:cs typeface="Segoe UI Light" panose="020B0502040204020203" pitchFamily="34" charset="0"/>
                          <a:sym typeface="Wingdings" panose="05000000000000000000" pitchFamily="2" charset="2"/>
                        </a:rPr>
                        <a:t></a:t>
                      </a:r>
                      <a:endParaRPr lang="en-CA" sz="2400" b="1">
                        <a:latin typeface="+mj-lt"/>
                        <a:cs typeface="Segoe UI Light" panose="020B0502040204020203"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CA" sz="2400" b="1" dirty="0">
                          <a:latin typeface="+mj-lt"/>
                          <a:cs typeface="Segoe UI Light" panose="020B0502040204020203" pitchFamily="34" charset="0"/>
                          <a:sym typeface="Wingdings" panose="05000000000000000000" pitchFamily="2" charset="2"/>
                        </a:rPr>
                        <a:t></a:t>
                      </a:r>
                      <a:endParaRPr lang="en-CA" sz="2400" b="1" dirty="0">
                        <a:latin typeface="+mj-lt"/>
                        <a:cs typeface="Segoe UI Light" panose="020B0502040204020203"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62943374"/>
                  </a:ext>
                </a:extLst>
              </a:tr>
            </a:tbl>
          </a:graphicData>
        </a:graphic>
      </p:graphicFrame>
      <p:sp>
        <p:nvSpPr>
          <p:cNvPr id="9" name="Rectangle 8">
            <a:extLst>
              <a:ext uri="{FF2B5EF4-FFF2-40B4-BE49-F238E27FC236}">
                <a16:creationId xmlns:a16="http://schemas.microsoft.com/office/drawing/2014/main" id="{BA3FB89C-81F4-4558-2F83-8DAF74B28C18}"/>
              </a:ext>
            </a:extLst>
          </p:cNvPr>
          <p:cNvSpPr/>
          <p:nvPr/>
        </p:nvSpPr>
        <p:spPr>
          <a:xfrm>
            <a:off x="844973" y="3615807"/>
            <a:ext cx="2460414" cy="155221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ooter Placeholder 2">
            <a:extLst>
              <a:ext uri="{FF2B5EF4-FFF2-40B4-BE49-F238E27FC236}">
                <a16:creationId xmlns:a16="http://schemas.microsoft.com/office/drawing/2014/main" id="{A9B5F750-BAD9-2AFA-EA36-3771DA197C5F}"/>
              </a:ext>
            </a:extLst>
          </p:cNvPr>
          <p:cNvSpPr>
            <a:spLocks noGrp="1"/>
          </p:cNvSpPr>
          <p:nvPr>
            <p:ph type="ftr" sz="quarter" idx="3"/>
          </p:nvPr>
        </p:nvSpPr>
        <p:spPr/>
        <p:txBody>
          <a:bodyPr/>
          <a:lstStyle/>
          <a:p>
            <a:r>
              <a:rPr lang="en-US" dirty="0"/>
              <a:t>*Time of last DOAC dose should always be considered when interpreting test results 
</a:t>
            </a:r>
            <a:r>
              <a:rPr lang="en-US" dirty="0" err="1"/>
              <a:t>aPTT</a:t>
            </a:r>
            <a:r>
              <a:rPr lang="en-US" dirty="0"/>
              <a:t>, activated partial thromboplastin time; INR, international normalized ratio; PT, prothrombin time.
</a:t>
            </a:r>
            <a:r>
              <a:rPr lang="en-US" dirty="0" err="1"/>
              <a:t>Heidbuchel</a:t>
            </a:r>
            <a:r>
              <a:rPr lang="en-US" dirty="0"/>
              <a:t> H, et al. </a:t>
            </a:r>
            <a:r>
              <a:rPr lang="en-US" i="1" dirty="0" err="1"/>
              <a:t>Europace</a:t>
            </a:r>
            <a:r>
              <a:rPr lang="en-US" dirty="0"/>
              <a:t>. 2015;17(10):1467–1507; Pradaxa. Package insert. Boehringer Ingelheim Pharmaceuticals, Inc.; 2021; Eliquis. Prescribing Information. Bristol-Myers Squibb Company; 2021; Xarelto. Prescribing Information. Janssen Pharmaceuticals, Inc.; 2014; </a:t>
            </a:r>
            <a:r>
              <a:rPr lang="en-US" dirty="0" err="1"/>
              <a:t>Savaysa</a:t>
            </a:r>
            <a:r>
              <a:rPr lang="en-US" dirty="0"/>
              <a:t>. Prescribing Information. Daiichi Sankyo, Inc.; 2015.</a:t>
            </a:r>
          </a:p>
        </p:txBody>
      </p:sp>
    </p:spTree>
    <p:extLst>
      <p:ext uri="{BB962C8B-B14F-4D97-AF65-F5344CB8AC3E}">
        <p14:creationId xmlns:p14="http://schemas.microsoft.com/office/powerpoint/2010/main" val="1693038825"/>
      </p:ext>
    </p:extLst>
  </p:cSld>
  <p:clrMapOvr>
    <a:masterClrMapping/>
  </p:clrMapOvr>
</p:sld>
</file>

<file path=ppt/theme/theme1.xml><?xml version="1.0" encoding="utf-8"?>
<a:theme xmlns:a="http://schemas.openxmlformats.org/drawingml/2006/main" name="Thrombosis20">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ombosis20" id="{4CC0C4C8-29C5-644C-AA31-6C4B4F4A80AD}" vid="{36D456B7-3082-C041-9797-25383C3B7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romb22">
  <a:themeElements>
    <a:clrScheme name="Thromb22">
      <a:dk1>
        <a:srgbClr val="000000"/>
      </a:dk1>
      <a:lt1>
        <a:srgbClr val="FFFFFF"/>
      </a:lt1>
      <a:dk2>
        <a:srgbClr val="333333"/>
      </a:dk2>
      <a:lt2>
        <a:srgbClr val="FFFFFF"/>
      </a:lt2>
      <a:accent1>
        <a:srgbClr val="4A85D9"/>
      </a:accent1>
      <a:accent2>
        <a:srgbClr val="25205D"/>
      </a:accent2>
      <a:accent3>
        <a:srgbClr val="D50000"/>
      </a:accent3>
      <a:accent4>
        <a:srgbClr val="AB292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Taiho 23 Ultrawide</Template>
  <TotalTime>26</TotalTime>
  <Words>1376</Words>
  <Application>Microsoft Macintosh PowerPoint</Application>
  <PresentationFormat>Widescreen</PresentationFormat>
  <Paragraphs>200</Paragraphs>
  <Slides>17</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Calibri</vt:lpstr>
      <vt:lpstr>Calibri Light</vt:lpstr>
      <vt:lpstr>Century Gothic</vt:lpstr>
      <vt:lpstr>Franklin Gothic Book</vt:lpstr>
      <vt:lpstr>Lucida Grande</vt:lpstr>
      <vt:lpstr>Tahoma</vt:lpstr>
      <vt:lpstr>Tenorite</vt:lpstr>
      <vt:lpstr>Trebuchet MS</vt:lpstr>
      <vt:lpstr>Wingdings</vt:lpstr>
      <vt:lpstr>Thrombosis20</vt:lpstr>
      <vt:lpstr>Office Theme</vt:lpstr>
      <vt:lpstr>Thromb22</vt:lpstr>
      <vt:lpstr>Anticoagulant-Associated Major Bleeding Is a Significant Problem: How Do I Address in Patients on DOACs?</vt:lpstr>
      <vt:lpstr>PowerPoint Presentation</vt:lpstr>
      <vt:lpstr>Disclaimer</vt:lpstr>
      <vt:lpstr>Bleeding Complications Limit OAC Use</vt:lpstr>
      <vt:lpstr>OAC-Related Bleeding Increases the Risk of Death</vt:lpstr>
      <vt:lpstr>Bleed Management Framework</vt:lpstr>
      <vt:lpstr>Bleed Severity Guides Acute Management</vt:lpstr>
      <vt:lpstr>Use Reversal/Hemostatic Agents Judiciously</vt:lpstr>
      <vt:lpstr>Is DOAC Present in “Significant” Quantity*?</vt:lpstr>
      <vt:lpstr>Use Reversal/Hemostatic Agents Judiciously</vt:lpstr>
      <vt:lpstr>Which Agents REVERSE DOAC Effect?</vt:lpstr>
      <vt:lpstr>Treatments for Major Bleeding: Factor Xa Inhibitors</vt:lpstr>
      <vt:lpstr>Anticoagulant Reversal for ICH: AHA-ASA Guidelines</vt:lpstr>
      <vt:lpstr>AHA/ASA Guidelines</vt:lpstr>
      <vt:lpstr>Approach to Anticoagulation After Bleeding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Anticoagulant-Associated Major Bleeding Is a Significant Problem: How Do I Address in Patients on DOACs?</dc:title>
  <dc:subject/>
  <dc:creator>MedEd On The Go</dc:creator>
  <cp:keywords/>
  <dc:description/>
  <cp:lastModifiedBy>Moriah Diethorn</cp:lastModifiedBy>
  <cp:revision>14</cp:revision>
  <dcterms:created xsi:type="dcterms:W3CDTF">2023-08-01T17:30:55Z</dcterms:created>
  <dcterms:modified xsi:type="dcterms:W3CDTF">2023-08-08T14:07:51Z</dcterms:modified>
  <cp:category/>
</cp:coreProperties>
</file>