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2" r:id="rId2"/>
    <p:sldMasterId id="2147483795" r:id="rId3"/>
    <p:sldMasterId id="2147483808" r:id="rId4"/>
  </p:sldMasterIdLst>
  <p:notesMasterIdLst>
    <p:notesMasterId r:id="rId14"/>
  </p:notesMasterIdLst>
  <p:sldIdLst>
    <p:sldId id="417" r:id="rId5"/>
    <p:sldId id="265" r:id="rId6"/>
    <p:sldId id="256" r:id="rId7"/>
    <p:sldId id="2616" r:id="rId8"/>
    <p:sldId id="2610" r:id="rId9"/>
    <p:sldId id="2549" r:id="rId10"/>
    <p:sldId id="2618" r:id="rId11"/>
    <p:sldId id="2623" r:id="rId12"/>
    <p:sldId id="264"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52C4C9BB-C807-8705-0B08-A3DF41A8D64B}" name="Moriah Diethorn" initials="MD" userId="Moriah Diethor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riter" initials="W" lastIdx="56" clrIdx="0">
    <p:extLst>
      <p:ext uri="{19B8F6BF-5375-455C-9EA6-DF929625EA0E}">
        <p15:presenceInfo xmlns:p15="http://schemas.microsoft.com/office/powerpoint/2012/main" userId="Wr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CFF"/>
    <a:srgbClr val="038EF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340" autoAdjust="0"/>
  </p:normalViewPr>
  <p:slideViewPr>
    <p:cSldViewPr snapToGrid="0">
      <p:cViewPr varScale="1">
        <p:scale>
          <a:sx n="102" d="100"/>
          <a:sy n="102" d="100"/>
        </p:scale>
        <p:origin x="192" y="3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1C46760-D51A-4DF7-AE20-23FBFA0CF786}" type="datetimeFigureOut">
              <a:rPr lang="en-GB" smtClean="0"/>
              <a:t>08/08/2023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D6B664F-67DD-4A8C-97DA-554B6EF1996B}" type="slidenum">
              <a:rPr lang="en-GB" smtClean="0"/>
              <a:t>‹#›</a:t>
            </a:fld>
            <a:endParaRPr lang="en-GB"/>
          </a:p>
        </p:txBody>
      </p:sp>
    </p:spTree>
    <p:extLst>
      <p:ext uri="{BB962C8B-B14F-4D97-AF65-F5344CB8AC3E}">
        <p14:creationId xmlns:p14="http://schemas.microsoft.com/office/powerpoint/2010/main" val="92946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7AA129E-9C30-4499-8448-1F242B6D2CDA}"/>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C24174B8-F31D-4260-A7A4-7E8888A6AC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de-DE"/>
          </a:p>
        </p:txBody>
      </p:sp>
      <p:sp>
        <p:nvSpPr>
          <p:cNvPr id="13316" name="Slide Number Placeholder 3">
            <a:extLst>
              <a:ext uri="{FF2B5EF4-FFF2-40B4-BE49-F238E27FC236}">
                <a16:creationId xmlns:a16="http://schemas.microsoft.com/office/drawing/2014/main" id="{AFF04E62-967B-4787-9FFF-E714FB50B0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anose="02020603050405020304" pitchFamily="18" charset="0"/>
              </a:defRPr>
            </a:lvl1pPr>
            <a:lvl2pPr marL="765610" indent="-294465">
              <a:defRPr sz="2500" b="1">
                <a:solidFill>
                  <a:schemeClr val="tx1"/>
                </a:solidFill>
                <a:latin typeface="Times New Roman" panose="02020603050405020304" pitchFamily="18" charset="0"/>
              </a:defRPr>
            </a:lvl2pPr>
            <a:lvl3pPr marL="1177862" indent="-235572">
              <a:defRPr sz="2500" b="1">
                <a:solidFill>
                  <a:schemeClr val="tx1"/>
                </a:solidFill>
                <a:latin typeface="Times New Roman" panose="02020603050405020304" pitchFamily="18" charset="0"/>
              </a:defRPr>
            </a:lvl3pPr>
            <a:lvl4pPr marL="1649006" indent="-235572">
              <a:defRPr sz="2500" b="1">
                <a:solidFill>
                  <a:schemeClr val="tx1"/>
                </a:solidFill>
                <a:latin typeface="Times New Roman" panose="02020603050405020304" pitchFamily="18" charset="0"/>
              </a:defRPr>
            </a:lvl4pPr>
            <a:lvl5pPr marL="2120151" indent="-235572">
              <a:defRPr sz="2500" b="1">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b="1">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b="1">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b="1">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b="1">
                <a:solidFill>
                  <a:schemeClr val="tx1"/>
                </a:solidFill>
                <a:latin typeface="Times New Roman" panose="02020603050405020304" pitchFamily="18" charset="0"/>
              </a:defRPr>
            </a:lvl9pPr>
          </a:lstStyle>
          <a:p>
            <a:pPr defTabSz="942289" fontAlgn="base">
              <a:spcBef>
                <a:spcPct val="0"/>
              </a:spcBef>
              <a:spcAft>
                <a:spcPct val="0"/>
              </a:spcAft>
              <a:defRPr/>
            </a:pPr>
            <a:fld id="{FB231A52-3E80-44E4-926C-4A80F89E0CBA}" type="slidenum">
              <a:rPr lang="fr-FR" altLang="de-DE" sz="1000" b="0" i="1">
                <a:solidFill>
                  <a:srgbClr val="000000"/>
                </a:solidFill>
              </a:rPr>
              <a:pPr defTabSz="942289" fontAlgn="base">
                <a:spcBef>
                  <a:spcPct val="0"/>
                </a:spcBef>
                <a:spcAft>
                  <a:spcPct val="0"/>
                </a:spcAft>
                <a:defRPr/>
              </a:pPr>
              <a:t>1</a:t>
            </a:fld>
            <a:endParaRPr lang="fr-FR" altLang="de-DE" sz="1000" b="0" i="1">
              <a:solidFill>
                <a:srgbClr val="000000"/>
              </a:solidFill>
            </a:endParaRPr>
          </a:p>
        </p:txBody>
      </p:sp>
    </p:spTree>
    <p:extLst>
      <p:ext uri="{BB962C8B-B14F-4D97-AF65-F5344CB8AC3E}">
        <p14:creationId xmlns:p14="http://schemas.microsoft.com/office/powerpoint/2010/main" val="20778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6B664F-67DD-4A8C-97DA-554B6EF1996B}" type="slidenum">
              <a:rPr lang="en-GB" smtClean="0"/>
              <a:t>4</a:t>
            </a:fld>
            <a:endParaRPr lang="en-GB"/>
          </a:p>
        </p:txBody>
      </p:sp>
    </p:spTree>
    <p:extLst>
      <p:ext uri="{BB962C8B-B14F-4D97-AF65-F5344CB8AC3E}">
        <p14:creationId xmlns:p14="http://schemas.microsoft.com/office/powerpoint/2010/main" val="306982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93563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9144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7147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22933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8245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6122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053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600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731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52710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0365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84238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8111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3954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665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66543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35319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86701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68124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2566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9842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09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697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544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25594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3600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2599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8108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7735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4655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86510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77720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7728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5114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00747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57199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65901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1221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66982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596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74983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0720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8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030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12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69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788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419321642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49810157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33997521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34951356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18"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FD70-7ECF-8A1F-B6E6-6D527E82B0F7}"/>
              </a:ext>
            </a:extLst>
          </p:cNvPr>
          <p:cNvSpPr>
            <a:spLocks noGrp="1"/>
          </p:cNvSpPr>
          <p:nvPr>
            <p:ph type="title"/>
          </p:nvPr>
        </p:nvSpPr>
        <p:spPr>
          <a:xfrm>
            <a:off x="609601" y="1709738"/>
            <a:ext cx="10515600" cy="2852737"/>
          </a:xfrm>
        </p:spPr>
        <p:txBody>
          <a:bodyPr>
            <a:normAutofit fontScale="90000"/>
          </a:bodyPr>
          <a:lstStyle/>
          <a:p>
            <a:r>
              <a:rPr lang="en-US" dirty="0"/>
              <a:t>Setting the Stage: </a:t>
            </a:r>
            <a:br>
              <a:rPr lang="en-US" dirty="0"/>
            </a:br>
            <a:r>
              <a:rPr lang="en-US" dirty="0"/>
              <a:t>Case Considerations for Bleeding Management in Anticoagulated Patients</a:t>
            </a:r>
          </a:p>
        </p:txBody>
      </p:sp>
      <p:sp>
        <p:nvSpPr>
          <p:cNvPr id="3" name="Text Placeholder 2">
            <a:extLst>
              <a:ext uri="{FF2B5EF4-FFF2-40B4-BE49-F238E27FC236}">
                <a16:creationId xmlns:a16="http://schemas.microsoft.com/office/drawing/2014/main" id="{1C734674-A328-423B-969D-E3A58FE08774}"/>
              </a:ext>
            </a:extLst>
          </p:cNvPr>
          <p:cNvSpPr>
            <a:spLocks noGrp="1"/>
          </p:cNvSpPr>
          <p:nvPr>
            <p:ph type="body" idx="1"/>
          </p:nvPr>
        </p:nvSpPr>
        <p:spPr>
          <a:xfrm>
            <a:off x="609601" y="4589463"/>
            <a:ext cx="10515600" cy="1857636"/>
          </a:xfrm>
        </p:spPr>
        <p:txBody>
          <a:bodyPr>
            <a:normAutofit fontScale="92500" lnSpcReduction="10000"/>
          </a:bodyPr>
          <a:lstStyle/>
          <a:p>
            <a:pPr>
              <a:lnSpc>
                <a:spcPct val="120000"/>
              </a:lnSpc>
            </a:pPr>
            <a:r>
              <a:rPr lang="en-US" b="1" dirty="0">
                <a:solidFill>
                  <a:schemeClr val="accent1"/>
                </a:solidFill>
              </a:rPr>
              <a:t>Jan Beyer-</a:t>
            </a:r>
            <a:r>
              <a:rPr lang="en-US" b="1" dirty="0" err="1">
                <a:solidFill>
                  <a:schemeClr val="accent1"/>
                </a:solidFill>
              </a:rPr>
              <a:t>Westendorf</a:t>
            </a:r>
            <a:r>
              <a:rPr lang="en-US" b="1" dirty="0">
                <a:solidFill>
                  <a:schemeClr val="accent1"/>
                </a:solidFill>
              </a:rPr>
              <a:t>, MD, PhD</a:t>
            </a:r>
            <a:br>
              <a:rPr lang="en-US" b="1" dirty="0">
                <a:solidFill>
                  <a:schemeClr val="accent1"/>
                </a:solidFill>
              </a:rPr>
            </a:br>
            <a:r>
              <a:rPr lang="en-US" dirty="0"/>
              <a:t>Head of Anticoagulation and Thrombosis Clinic</a:t>
            </a:r>
            <a:br>
              <a:rPr lang="en-US" dirty="0"/>
            </a:br>
            <a:r>
              <a:rPr lang="en-US" dirty="0"/>
              <a:t>Head of Thrombosis Research</a:t>
            </a:r>
            <a:br>
              <a:rPr lang="en-US" dirty="0"/>
            </a:br>
            <a:r>
              <a:rPr lang="en-US" dirty="0"/>
              <a:t>Department of Medicine, Division of Hematology/Hemostasis</a:t>
            </a:r>
            <a:br>
              <a:rPr lang="en-US" dirty="0"/>
            </a:br>
            <a:r>
              <a:rPr lang="en-US" dirty="0"/>
              <a:t>Dresden University Hospital Carl Gustav </a:t>
            </a:r>
            <a:r>
              <a:rPr lang="en-US" dirty="0" err="1"/>
              <a:t>Carus</a:t>
            </a:r>
            <a:br>
              <a:rPr lang="en-US" dirty="0"/>
            </a:br>
            <a:r>
              <a:rPr lang="en-US" dirty="0"/>
              <a:t>Dresden, Germany</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Keeping It Real: Reversing Effects of Anticoagulation in the Modern Era with Real World Data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30C35-6F35-C27F-DB5C-C5902C331917}"/>
              </a:ext>
            </a:extLst>
          </p:cNvPr>
          <p:cNvSpPr>
            <a:spLocks noGrp="1"/>
          </p:cNvSpPr>
          <p:nvPr>
            <p:ph type="title"/>
          </p:nvPr>
        </p:nvSpPr>
        <p:spPr>
          <a:xfrm>
            <a:off x="609600" y="199505"/>
            <a:ext cx="10744200" cy="1185577"/>
          </a:xfrm>
        </p:spPr>
        <p:txBody>
          <a:bodyPr/>
          <a:lstStyle/>
          <a:p>
            <a:r>
              <a:rPr lang="en-US"/>
              <a:t>Background</a:t>
            </a:r>
          </a:p>
        </p:txBody>
      </p:sp>
      <p:sp>
        <p:nvSpPr>
          <p:cNvPr id="4" name="Content Placeholder 3">
            <a:extLst>
              <a:ext uri="{FF2B5EF4-FFF2-40B4-BE49-F238E27FC236}">
                <a16:creationId xmlns:a16="http://schemas.microsoft.com/office/drawing/2014/main" id="{452D41C7-AEC4-403E-D100-DC8455F01D67}"/>
              </a:ext>
            </a:extLst>
          </p:cNvPr>
          <p:cNvSpPr>
            <a:spLocks noGrp="1"/>
          </p:cNvSpPr>
          <p:nvPr>
            <p:ph idx="1"/>
          </p:nvPr>
        </p:nvSpPr>
        <p:spPr>
          <a:xfrm>
            <a:off x="609600" y="1477906"/>
            <a:ext cx="10744200" cy="4722477"/>
          </a:xfrm>
        </p:spPr>
        <p:txBody>
          <a:bodyPr>
            <a:normAutofit/>
          </a:bodyPr>
          <a:lstStyle/>
          <a:p>
            <a:r>
              <a:rPr lang="en-US" dirty="0"/>
              <a:t>Increasing proportions of patients receive (long-term) anticoagulation </a:t>
            </a:r>
          </a:p>
          <a:p>
            <a:r>
              <a:rPr lang="en-US" dirty="0"/>
              <a:t>Traumatic, but also spontaneous major bleeding are the most common severe complications also in patients receiving direct oral anticoagulants (DOACs)</a:t>
            </a:r>
          </a:p>
          <a:p>
            <a:r>
              <a:rPr lang="en-US" dirty="0"/>
              <a:t>Intracranial hemorrhage (ICH) is the most feared bleeding manifestation, with often devastating outcomes </a:t>
            </a:r>
          </a:p>
          <a:p>
            <a:r>
              <a:rPr lang="en-US" dirty="0"/>
              <a:t>Gastrointestinal (GI) bleeding is the most frequent nontraumatic major bleeding manifestation in routine care</a:t>
            </a:r>
          </a:p>
          <a:p>
            <a:r>
              <a:rPr lang="en-US" b="1" dirty="0"/>
              <a:t>Targeted, effective, fast, and safe reversal </a:t>
            </a:r>
            <a:r>
              <a:rPr lang="en-US" dirty="0"/>
              <a:t>of antithrombotic treatment is increasingly important in the emergency management of anticoagulated patients</a:t>
            </a:r>
          </a:p>
        </p:txBody>
      </p:sp>
    </p:spTree>
    <p:extLst>
      <p:ext uri="{BB962C8B-B14F-4D97-AF65-F5344CB8AC3E}">
        <p14:creationId xmlns:p14="http://schemas.microsoft.com/office/powerpoint/2010/main" val="98347956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2687B99-1CB4-1136-EC9E-7298F16E81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3572" y="1253845"/>
            <a:ext cx="3645199" cy="1594775"/>
          </a:xfrm>
          <a:prstGeom prst="ellipse">
            <a:avLst/>
          </a:prstGeom>
        </p:spPr>
      </p:pic>
      <p:sp>
        <p:nvSpPr>
          <p:cNvPr id="2" name="Title 1">
            <a:extLst>
              <a:ext uri="{FF2B5EF4-FFF2-40B4-BE49-F238E27FC236}">
                <a16:creationId xmlns:a16="http://schemas.microsoft.com/office/drawing/2014/main" id="{5DE6A119-1B4A-333D-FFC6-CA7E9D1F1595}"/>
              </a:ext>
            </a:extLst>
          </p:cNvPr>
          <p:cNvSpPr>
            <a:spLocks noGrp="1"/>
          </p:cNvSpPr>
          <p:nvPr>
            <p:ph type="title"/>
          </p:nvPr>
        </p:nvSpPr>
        <p:spPr/>
        <p:txBody>
          <a:bodyPr/>
          <a:lstStyle/>
          <a:p>
            <a:r>
              <a:rPr lang="de-DE" noProof="0"/>
              <a:t>Increasing </a:t>
            </a:r>
            <a:r>
              <a:rPr lang="de-DE"/>
              <a:t>N</a:t>
            </a:r>
            <a:r>
              <a:rPr lang="de-DE" noProof="0"/>
              <a:t>eed for Reversal of </a:t>
            </a:r>
            <a:r>
              <a:rPr lang="de-DE"/>
              <a:t>A</a:t>
            </a:r>
            <a:r>
              <a:rPr lang="de-DE" noProof="0"/>
              <a:t>ntithrombotic </a:t>
            </a:r>
            <a:r>
              <a:rPr lang="de-DE"/>
              <a:t>D</a:t>
            </a:r>
            <a:r>
              <a:rPr lang="de-DE" noProof="0"/>
              <a:t>rugs</a:t>
            </a:r>
            <a:endParaRPr lang="en-US"/>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3755" y="2901021"/>
            <a:ext cx="1097901" cy="1108360"/>
          </a:xfrm>
          <a:prstGeom prst="rect">
            <a:avLst/>
          </a:prstGeom>
        </p:spPr>
      </p:pic>
      <p:grpSp>
        <p:nvGrpSpPr>
          <p:cNvPr id="6" name="Gruppieren 5">
            <a:extLst>
              <a:ext uri="{FF2B5EF4-FFF2-40B4-BE49-F238E27FC236}">
                <a16:creationId xmlns:a16="http://schemas.microsoft.com/office/drawing/2014/main" id="{F218F959-CE21-413E-C249-34959CFBCAF9}"/>
              </a:ext>
            </a:extLst>
          </p:cNvPr>
          <p:cNvGrpSpPr/>
          <p:nvPr/>
        </p:nvGrpSpPr>
        <p:grpSpPr>
          <a:xfrm>
            <a:off x="8976681" y="4189342"/>
            <a:ext cx="2605719" cy="2502632"/>
            <a:chOff x="911424" y="1556793"/>
            <a:chExt cx="3808975" cy="4159376"/>
          </a:xfrm>
          <a:solidFill>
            <a:sysClr val="window" lastClr="FFFFFF"/>
          </a:solidFill>
        </p:grpSpPr>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911424" y="1556793"/>
              <a:ext cx="3808975" cy="3744416"/>
            </a:xfrm>
            <a:prstGeom prst="rect">
              <a:avLst/>
            </a:prstGeom>
            <a:grpFill/>
          </p:spPr>
        </p:pic>
        <p:sp>
          <p:nvSpPr>
            <p:cNvPr id="8" name="Rechteck 7"/>
            <p:cNvSpPr/>
            <p:nvPr/>
          </p:nvSpPr>
          <p:spPr>
            <a:xfrm>
              <a:off x="911424" y="5373216"/>
              <a:ext cx="3808975" cy="342953"/>
            </a:xfrm>
            <a:prstGeom prst="rect">
              <a:avLst/>
            </a:prstGeom>
            <a:noFill/>
          </p:spPr>
          <p:txBody>
            <a:bodyPr vert="horz" lIns="91440" tIns="45720" rIns="91440" bIns="45720" rtlCol="0">
              <a:no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de-DE" sz="600" b="0" i="1" u="none" strike="noStrike" kern="0" cap="none" spc="0" normalizeH="0" baseline="0" noProof="0">
                  <a:ln>
                    <a:noFill/>
                  </a:ln>
                  <a:solidFill>
                    <a:schemeClr val="bg1"/>
                  </a:solidFill>
                  <a:effectLst/>
                  <a:uLnTx/>
                  <a:uFillTx/>
                  <a:latin typeface="Calibri Light" panose="020F0302020204030204" pitchFamily="34" charset="0"/>
                  <a:cs typeface="Calibri Light" panose="020F0302020204030204" pitchFamily="34" charset="0"/>
                </a:rPr>
                <a:t>https://de.toonpool.com/cartoons/operation%20blood_30173</a:t>
              </a:r>
            </a:p>
          </p:txBody>
        </p:sp>
      </p:grpSp>
      <p:sp>
        <p:nvSpPr>
          <p:cNvPr id="13" name="Pfeil nach rechts 12"/>
          <p:cNvSpPr/>
          <p:nvPr/>
        </p:nvSpPr>
        <p:spPr bwMode="auto">
          <a:xfrm rot="8526440">
            <a:off x="3743616" y="2648911"/>
            <a:ext cx="686481" cy="504220"/>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itchFamily="18" charset="0"/>
            </a:endParaRPr>
          </a:p>
        </p:txBody>
      </p:sp>
      <p:pic>
        <p:nvPicPr>
          <p:cNvPr id="14" name="Grafik 13"/>
          <p:cNvPicPr>
            <a:picLocks noChangeAspect="1"/>
          </p:cNvPicPr>
          <p:nvPr/>
        </p:nvPicPr>
        <p:blipFill>
          <a:blip r:embed="rId5"/>
          <a:stretch>
            <a:fillRect/>
          </a:stretch>
        </p:blipFill>
        <p:spPr>
          <a:xfrm>
            <a:off x="1876201" y="3455201"/>
            <a:ext cx="2253005" cy="2249619"/>
          </a:xfrm>
          <a:prstGeom prst="rect">
            <a:avLst/>
          </a:prstGeom>
        </p:spPr>
      </p:pic>
      <p:sp>
        <p:nvSpPr>
          <p:cNvPr id="15" name="Pfeil nach rechts 14"/>
          <p:cNvSpPr/>
          <p:nvPr/>
        </p:nvSpPr>
        <p:spPr bwMode="auto">
          <a:xfrm rot="5400000">
            <a:off x="5510457" y="2979745"/>
            <a:ext cx="707376" cy="504218"/>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itchFamily="18" charset="0"/>
            </a:endParaRPr>
          </a:p>
        </p:txBody>
      </p:sp>
      <p:pic>
        <p:nvPicPr>
          <p:cNvPr id="16" name="Grafik 15"/>
          <p:cNvPicPr>
            <a:picLocks noChangeAspect="1"/>
          </p:cNvPicPr>
          <p:nvPr/>
        </p:nvPicPr>
        <p:blipFill>
          <a:blip r:embed="rId6"/>
          <a:stretch>
            <a:fillRect/>
          </a:stretch>
        </p:blipFill>
        <p:spPr>
          <a:xfrm>
            <a:off x="4799227" y="3902960"/>
            <a:ext cx="2030144" cy="2249619"/>
          </a:xfrm>
          <a:prstGeom prst="rect">
            <a:avLst/>
          </a:prstGeom>
        </p:spPr>
      </p:pic>
      <p:sp>
        <p:nvSpPr>
          <p:cNvPr id="17" name="Pfeil nach rechts 12">
            <a:extLst>
              <a:ext uri="{FF2B5EF4-FFF2-40B4-BE49-F238E27FC236}">
                <a16:creationId xmlns:a16="http://schemas.microsoft.com/office/drawing/2014/main" id="{58A3EA0C-63FC-034E-9585-10732E0D9951}"/>
              </a:ext>
            </a:extLst>
          </p:cNvPr>
          <p:cNvSpPr/>
          <p:nvPr/>
        </p:nvSpPr>
        <p:spPr bwMode="auto">
          <a:xfrm rot="2430382">
            <a:off x="7012220" y="2700284"/>
            <a:ext cx="632799" cy="504218"/>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itchFamily="18" charset="0"/>
            </a:endParaRPr>
          </a:p>
        </p:txBody>
      </p:sp>
      <p:sp>
        <p:nvSpPr>
          <p:cNvPr id="3" name="Pfeil nach rechts 12">
            <a:extLst>
              <a:ext uri="{FF2B5EF4-FFF2-40B4-BE49-F238E27FC236}">
                <a16:creationId xmlns:a16="http://schemas.microsoft.com/office/drawing/2014/main" id="{96A79F2D-79AD-1394-C878-C6B20E4CDDB3}"/>
              </a:ext>
            </a:extLst>
          </p:cNvPr>
          <p:cNvSpPr/>
          <p:nvPr/>
        </p:nvSpPr>
        <p:spPr bwMode="auto">
          <a:xfrm rot="2430382">
            <a:off x="8406873" y="3767666"/>
            <a:ext cx="632799" cy="504218"/>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01541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chseck 9">
            <a:extLst>
              <a:ext uri="{FF2B5EF4-FFF2-40B4-BE49-F238E27FC236}">
                <a16:creationId xmlns:a16="http://schemas.microsoft.com/office/drawing/2014/main" id="{D4933E44-3FC1-49F3-B193-D9860C6A97E0}"/>
              </a:ext>
            </a:extLst>
          </p:cNvPr>
          <p:cNvSpPr/>
          <p:nvPr/>
        </p:nvSpPr>
        <p:spPr bwMode="auto">
          <a:xfrm>
            <a:off x="8348059" y="4728292"/>
            <a:ext cx="3272187" cy="1399193"/>
          </a:xfrm>
          <a:prstGeom prst="round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lIns="0" tIns="0" rIns="0" bIns="0" anchor="ctr" anchorCtr="0"/>
          <a:lstStyle/>
          <a:p>
            <a:pPr marL="0" marR="0" lvl="0" indent="0" algn="ctr" defTabSz="914335"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a:ln>
                  <a:noFill/>
                </a:ln>
                <a:solidFill>
                  <a:prstClr val="white"/>
                </a:solidFill>
                <a:effectLst/>
                <a:uLnTx/>
                <a:uFillTx/>
                <a:ea typeface="+mn-ea"/>
                <a:cs typeface="+mn-cs"/>
              </a:rPr>
              <a:t>Large impact on clinical outcomes</a:t>
            </a:r>
          </a:p>
        </p:txBody>
      </p:sp>
      <p:pic>
        <p:nvPicPr>
          <p:cNvPr id="17413" name="Grafik 2">
            <a:extLst>
              <a:ext uri="{FF2B5EF4-FFF2-40B4-BE49-F238E27FC236}">
                <a16:creationId xmlns:a16="http://schemas.microsoft.com/office/drawing/2014/main" id="{68ABC1A4-D109-483A-BA70-5B93C45A3F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683836" y="2734035"/>
            <a:ext cx="2971958" cy="2693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Pfeil nach rechts 14">
            <a:extLst>
              <a:ext uri="{FF2B5EF4-FFF2-40B4-BE49-F238E27FC236}">
                <a16:creationId xmlns:a16="http://schemas.microsoft.com/office/drawing/2014/main" id="{27AFFCEB-4122-C367-9164-EB327F1A79CE}"/>
              </a:ext>
            </a:extLst>
          </p:cNvPr>
          <p:cNvSpPr/>
          <p:nvPr/>
        </p:nvSpPr>
        <p:spPr bwMode="auto">
          <a:xfrm rot="1800000">
            <a:off x="4090977" y="2425695"/>
            <a:ext cx="1264640" cy="736480"/>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EF68C3AF-1620-417C-8A82-8E131AAAF1B2}"/>
              </a:ext>
            </a:extLst>
          </p:cNvPr>
          <p:cNvSpPr>
            <a:spLocks noGrp="1"/>
          </p:cNvSpPr>
          <p:nvPr>
            <p:ph type="title"/>
          </p:nvPr>
        </p:nvSpPr>
        <p:spPr/>
        <p:txBody>
          <a:bodyPr>
            <a:normAutofit/>
          </a:bodyPr>
          <a:lstStyle/>
          <a:p>
            <a:pPr algn="ctr"/>
            <a:r>
              <a:rPr lang="en-GB" sz="4000"/>
              <a:t>Key Point</a:t>
            </a:r>
          </a:p>
        </p:txBody>
      </p:sp>
      <p:sp>
        <p:nvSpPr>
          <p:cNvPr id="3" name="Sechseck 2">
            <a:extLst>
              <a:ext uri="{FF2B5EF4-FFF2-40B4-BE49-F238E27FC236}">
                <a16:creationId xmlns:a16="http://schemas.microsoft.com/office/drawing/2014/main" id="{A7A74FD2-1C51-4857-A8C9-DD3E559C0D23}"/>
              </a:ext>
            </a:extLst>
          </p:cNvPr>
          <p:cNvSpPr/>
          <p:nvPr/>
        </p:nvSpPr>
        <p:spPr bwMode="auto">
          <a:xfrm>
            <a:off x="838200" y="1174893"/>
            <a:ext cx="3619500" cy="1399193"/>
          </a:xfrm>
          <a:prstGeom prst="round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tIns="0" rIns="0" bIns="0" anchor="ctr" anchorCtr="0"/>
          <a:lstStyle/>
          <a:p>
            <a:pPr marL="0" marR="0" lvl="0" indent="0" algn="ctr" defTabSz="914335"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a:ln>
                  <a:noFill/>
                </a:ln>
                <a:solidFill>
                  <a:schemeClr val="bg2"/>
                </a:solidFill>
                <a:effectLst/>
                <a:uLnTx/>
                <a:uFillTx/>
                <a:ea typeface="+mn-ea"/>
                <a:cs typeface="+mn-cs"/>
              </a:rPr>
              <a:t>Speed and efficacy of reversal strategies</a:t>
            </a:r>
          </a:p>
        </p:txBody>
      </p:sp>
      <p:sp>
        <p:nvSpPr>
          <p:cNvPr id="7" name="Pfeil nach rechts 14">
            <a:extLst>
              <a:ext uri="{FF2B5EF4-FFF2-40B4-BE49-F238E27FC236}">
                <a16:creationId xmlns:a16="http://schemas.microsoft.com/office/drawing/2014/main" id="{6DE7D896-7A45-8C1D-F4F2-58C7908DF608}"/>
              </a:ext>
            </a:extLst>
          </p:cNvPr>
          <p:cNvSpPr/>
          <p:nvPr/>
        </p:nvSpPr>
        <p:spPr bwMode="auto">
          <a:xfrm rot="1800000">
            <a:off x="7302577" y="4637343"/>
            <a:ext cx="1057590" cy="736480"/>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601807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0790083-84FD-4696-AD4D-5F3F5B00B280}"/>
              </a:ext>
            </a:extLst>
          </p:cNvPr>
          <p:cNvSpPr>
            <a:spLocks noGrp="1"/>
          </p:cNvSpPr>
          <p:nvPr>
            <p:ph type="title"/>
          </p:nvPr>
        </p:nvSpPr>
        <p:spPr/>
        <p:txBody>
          <a:bodyPr/>
          <a:lstStyle/>
          <a:p>
            <a:r>
              <a:rPr lang="en-US" sz="3200"/>
              <a:t>Time-Critical Problems Regarding Reversal of Anticoagulation in Major Bleeding Situations</a:t>
            </a:r>
          </a:p>
        </p:txBody>
      </p:sp>
      <p:sp>
        <p:nvSpPr>
          <p:cNvPr id="13" name="Textfeld 12">
            <a:extLst>
              <a:ext uri="{FF2B5EF4-FFF2-40B4-BE49-F238E27FC236}">
                <a16:creationId xmlns:a16="http://schemas.microsoft.com/office/drawing/2014/main" id="{ED0CE25A-31A4-4BE8-A3CE-87504CE473C0}"/>
              </a:ext>
            </a:extLst>
          </p:cNvPr>
          <p:cNvSpPr txBox="1"/>
          <p:nvPr/>
        </p:nvSpPr>
        <p:spPr>
          <a:xfrm>
            <a:off x="7312695" y="3224261"/>
            <a:ext cx="1495958" cy="857880"/>
          </a:xfrm>
          <a:prstGeom prst="rect">
            <a:avLst/>
          </a:prstGeom>
          <a:ln/>
        </p:spPr>
        <p:style>
          <a:lnRef idx="1">
            <a:schemeClr val="accent6"/>
          </a:lnRef>
          <a:fillRef idx="3">
            <a:schemeClr val="accent6"/>
          </a:fillRef>
          <a:effectRef idx="2">
            <a:schemeClr val="accent6"/>
          </a:effectRef>
          <a:fontRef idx="minor">
            <a:schemeClr val="lt1"/>
          </a:fontRef>
        </p:style>
        <p:txBody>
          <a:bodyPr wrap="square" lIns="91440" tIns="0" rIns="91440" bIns="0" anchor="ctr">
            <a:noAutofit/>
          </a:bodyPr>
          <a:lstStyle/>
          <a:p>
            <a:pPr marL="0" marR="0" lvl="0" indent="0" algn="ctr" defTabSz="914335" rtl="0" eaLnBrk="0" fontAlgn="base" latinLnBrk="0" hangingPunct="0">
              <a:lnSpc>
                <a:spcPct val="100000"/>
              </a:lnSpc>
              <a:spcBef>
                <a:spcPct val="0"/>
              </a:spcBef>
              <a:spcAft>
                <a:spcPct val="0"/>
              </a:spcAft>
              <a:buClrTx/>
              <a:buSzTx/>
              <a:buFontTx/>
              <a:buNone/>
              <a:tabLst/>
              <a:defRPr/>
            </a:pPr>
            <a:r>
              <a:rPr lang="en-US" sz="1600"/>
              <a:t>Time until effective reversal</a:t>
            </a:r>
          </a:p>
        </p:txBody>
      </p:sp>
      <p:sp>
        <p:nvSpPr>
          <p:cNvPr id="22" name="Textfeld 21">
            <a:extLst>
              <a:ext uri="{FF2B5EF4-FFF2-40B4-BE49-F238E27FC236}">
                <a16:creationId xmlns:a16="http://schemas.microsoft.com/office/drawing/2014/main" id="{F96D684E-2B2A-44CA-B239-E2607A558BA1}"/>
              </a:ext>
            </a:extLst>
          </p:cNvPr>
          <p:cNvSpPr txBox="1"/>
          <p:nvPr/>
        </p:nvSpPr>
        <p:spPr>
          <a:xfrm>
            <a:off x="4999423" y="3224264"/>
            <a:ext cx="1731296" cy="857880"/>
          </a:xfrm>
          <a:prstGeom prst="rect">
            <a:avLst/>
          </a:prstGeom>
          <a:ln/>
        </p:spPr>
        <p:style>
          <a:lnRef idx="1">
            <a:schemeClr val="accent6"/>
          </a:lnRef>
          <a:fillRef idx="3">
            <a:schemeClr val="accent6"/>
          </a:fillRef>
          <a:effectRef idx="2">
            <a:schemeClr val="accent6"/>
          </a:effectRef>
          <a:fontRef idx="minor">
            <a:schemeClr val="lt1"/>
          </a:fontRef>
        </p:style>
        <p:txBody>
          <a:bodyPr wrap="square" lIns="91440" tIns="0" rIns="91440" bIns="0" anchor="ctr">
            <a:noAutofit/>
          </a:bodyPr>
          <a:lstStyle/>
          <a:p>
            <a:pPr marL="0" marR="0" lvl="0" indent="0" algn="ctr" defTabSz="914335" rtl="0" eaLnBrk="0" fontAlgn="base" latinLnBrk="0" hangingPunct="0">
              <a:lnSpc>
                <a:spcPct val="100000"/>
              </a:lnSpc>
              <a:spcBef>
                <a:spcPct val="0"/>
              </a:spcBef>
              <a:spcAft>
                <a:spcPct val="0"/>
              </a:spcAft>
              <a:buClrTx/>
              <a:buSzTx/>
              <a:buFontTx/>
              <a:buNone/>
              <a:tabLst/>
              <a:defRPr/>
            </a:pPr>
            <a:r>
              <a:rPr lang="en-US" sz="1600"/>
              <a:t>Time until administration of reversal agents</a:t>
            </a:r>
          </a:p>
        </p:txBody>
      </p:sp>
      <p:sp>
        <p:nvSpPr>
          <p:cNvPr id="23" name="Textfeld 22">
            <a:extLst>
              <a:ext uri="{FF2B5EF4-FFF2-40B4-BE49-F238E27FC236}">
                <a16:creationId xmlns:a16="http://schemas.microsoft.com/office/drawing/2014/main" id="{35B9BEF4-17EE-497D-B92C-AADD2A8EB7FB}"/>
              </a:ext>
            </a:extLst>
          </p:cNvPr>
          <p:cNvSpPr txBox="1"/>
          <p:nvPr/>
        </p:nvSpPr>
        <p:spPr>
          <a:xfrm>
            <a:off x="3062603" y="3232641"/>
            <a:ext cx="1354844" cy="85788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40" tIns="0" rIns="91440" bIns="0" anchor="ctr">
            <a:noAutofit/>
          </a:bodyPr>
          <a:lstStyle/>
          <a:p>
            <a:pPr marL="0" marR="0" lvl="0" indent="0" algn="ctr" defTabSz="914335" rtl="0" eaLnBrk="0" fontAlgn="base" latinLnBrk="0" hangingPunct="0">
              <a:lnSpc>
                <a:spcPct val="100000"/>
              </a:lnSpc>
              <a:spcBef>
                <a:spcPct val="0"/>
              </a:spcBef>
              <a:spcAft>
                <a:spcPct val="0"/>
              </a:spcAft>
              <a:buClrTx/>
              <a:buSzTx/>
              <a:buFontTx/>
              <a:buNone/>
              <a:tabLst/>
              <a:defRPr/>
            </a:pPr>
            <a:r>
              <a:rPr lang="en-US" sz="1600"/>
              <a:t>Time until presentation</a:t>
            </a:r>
          </a:p>
        </p:txBody>
      </p:sp>
      <p:sp>
        <p:nvSpPr>
          <p:cNvPr id="24" name="Textfeld 23">
            <a:extLst>
              <a:ext uri="{FF2B5EF4-FFF2-40B4-BE49-F238E27FC236}">
                <a16:creationId xmlns:a16="http://schemas.microsoft.com/office/drawing/2014/main" id="{F6D4D0ED-61A9-450E-952D-E24CE7435FA8}"/>
              </a:ext>
            </a:extLst>
          </p:cNvPr>
          <p:cNvSpPr txBox="1"/>
          <p:nvPr/>
        </p:nvSpPr>
        <p:spPr>
          <a:xfrm>
            <a:off x="1007934" y="3232640"/>
            <a:ext cx="1472693" cy="85788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40" tIns="0" rIns="91440" bIns="0" anchor="ctr">
            <a:noAutofit/>
          </a:bodyPr>
          <a:lstStyle/>
          <a:p>
            <a:pPr marL="0" marR="0" lvl="0" indent="0" algn="ctr" defTabSz="914335" rtl="0" eaLnBrk="0" fontAlgn="base" latinLnBrk="0" hangingPunct="0">
              <a:lnSpc>
                <a:spcPct val="100000"/>
              </a:lnSpc>
              <a:spcBef>
                <a:spcPct val="0"/>
              </a:spcBef>
              <a:spcAft>
                <a:spcPct val="0"/>
              </a:spcAft>
              <a:buClrTx/>
              <a:buSzTx/>
              <a:buFontTx/>
              <a:buNone/>
              <a:tabLst/>
              <a:defRPr/>
            </a:pPr>
            <a:r>
              <a:rPr lang="en-US" sz="1600"/>
              <a:t>Asymptomatic phase </a:t>
            </a:r>
          </a:p>
        </p:txBody>
      </p:sp>
      <p:sp>
        <p:nvSpPr>
          <p:cNvPr id="10" name="Textfeld 9">
            <a:extLst>
              <a:ext uri="{FF2B5EF4-FFF2-40B4-BE49-F238E27FC236}">
                <a16:creationId xmlns:a16="http://schemas.microsoft.com/office/drawing/2014/main" id="{4811E362-5B7E-4F6C-B959-025B20499C51}"/>
              </a:ext>
            </a:extLst>
          </p:cNvPr>
          <p:cNvSpPr txBox="1"/>
          <p:nvPr/>
        </p:nvSpPr>
        <p:spPr>
          <a:xfrm>
            <a:off x="9390626" y="3232640"/>
            <a:ext cx="1793437" cy="857880"/>
          </a:xfrm>
          <a:prstGeom prst="rect">
            <a:avLst/>
          </a:prstGeom>
          <a:ln/>
        </p:spPr>
        <p:style>
          <a:lnRef idx="1">
            <a:schemeClr val="accent6"/>
          </a:lnRef>
          <a:fillRef idx="3">
            <a:schemeClr val="accent6"/>
          </a:fillRef>
          <a:effectRef idx="2">
            <a:schemeClr val="accent6"/>
          </a:effectRef>
          <a:fontRef idx="minor">
            <a:schemeClr val="lt1"/>
          </a:fontRef>
        </p:style>
        <p:txBody>
          <a:bodyPr wrap="square" lIns="91440" tIns="0" rIns="91440" bIns="0" anchor="ctr">
            <a:noAutofit/>
          </a:bodyPr>
          <a:lstStyle/>
          <a:p>
            <a:pPr marL="0" marR="0" lvl="0" indent="0" algn="ctr" defTabSz="914335" rtl="0" eaLnBrk="0" fontAlgn="base" latinLnBrk="0" hangingPunct="0">
              <a:lnSpc>
                <a:spcPct val="100000"/>
              </a:lnSpc>
              <a:spcBef>
                <a:spcPct val="0"/>
              </a:spcBef>
              <a:spcAft>
                <a:spcPct val="0"/>
              </a:spcAft>
              <a:buClrTx/>
              <a:buSzTx/>
              <a:buFontTx/>
              <a:buNone/>
              <a:tabLst/>
              <a:defRPr/>
            </a:pPr>
            <a:r>
              <a:rPr lang="en-US" sz="1600"/>
              <a:t>Duration of action of reversal</a:t>
            </a:r>
          </a:p>
        </p:txBody>
      </p:sp>
      <p:sp>
        <p:nvSpPr>
          <p:cNvPr id="15" name="Pfeil nach rechts 30">
            <a:extLst>
              <a:ext uri="{FF2B5EF4-FFF2-40B4-BE49-F238E27FC236}">
                <a16:creationId xmlns:a16="http://schemas.microsoft.com/office/drawing/2014/main" id="{0BB63817-B4AF-45E5-81F8-91734C8773D7}"/>
              </a:ext>
            </a:extLst>
          </p:cNvPr>
          <p:cNvSpPr/>
          <p:nvPr/>
        </p:nvSpPr>
        <p:spPr bwMode="auto">
          <a:xfrm>
            <a:off x="1007934" y="2083097"/>
            <a:ext cx="10176129" cy="1008024"/>
          </a:xfrm>
          <a:prstGeom prst="rightArrow">
            <a:avLst/>
          </a:prstGeom>
          <a:gradFill>
            <a:gsLst>
              <a:gs pos="0">
                <a:schemeClr val="accent4">
                  <a:lumMod val="50000"/>
                </a:schemeClr>
              </a:gs>
              <a:gs pos="100000">
                <a:schemeClr val="accent3"/>
              </a:gs>
            </a:gsLst>
            <a:lin ang="0" scaled="0"/>
          </a:gradFill>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lIns="91440" rIns="91440" anchor="ctr"/>
          <a:lstStyle/>
          <a:p>
            <a:pPr marL="0" marR="0" lvl="0" indent="0" algn="l" defTabSz="914335" rtl="0" eaLnBrk="0" fontAlgn="base" latinLnBrk="0" hangingPunct="0">
              <a:lnSpc>
                <a:spcPct val="100000"/>
              </a:lnSpc>
              <a:spcBef>
                <a:spcPct val="0"/>
              </a:spcBef>
              <a:spcAft>
                <a:spcPct val="0"/>
              </a:spcAft>
              <a:buClrTx/>
              <a:buSzTx/>
              <a:buFontTx/>
              <a:buNone/>
              <a:tabLst/>
              <a:defRPr/>
            </a:pPr>
            <a:r>
              <a:rPr kumimoji="0" lang="en-US" sz="2000" i="0" u="none" strike="noStrike" kern="1200" cap="none" spc="0" normalizeH="0" baseline="0">
                <a:ln>
                  <a:noFill/>
                </a:ln>
                <a:solidFill>
                  <a:prstClr val="white"/>
                </a:solidFill>
                <a:effectLst/>
                <a:uLnTx/>
                <a:uFillTx/>
                <a:ea typeface="+mn-ea"/>
                <a:cs typeface="+mn-cs"/>
              </a:rPr>
              <a:t>Increase in blood loss or hematoma</a:t>
            </a:r>
            <a:r>
              <a:rPr kumimoji="0" lang="en-US" sz="2000" i="0" u="none" strike="noStrike" kern="1200" cap="none" spc="0" normalizeH="0">
                <a:ln>
                  <a:noFill/>
                </a:ln>
                <a:solidFill>
                  <a:prstClr val="white"/>
                </a:solidFill>
                <a:effectLst/>
                <a:uLnTx/>
                <a:uFillTx/>
                <a:ea typeface="+mn-ea"/>
                <a:cs typeface="+mn-cs"/>
              </a:rPr>
              <a:t> volume</a:t>
            </a:r>
            <a:r>
              <a:rPr kumimoji="0" lang="en-US" sz="2000" i="0" u="none" strike="noStrike" kern="1200" cap="none" spc="0" normalizeH="0" baseline="0">
                <a:ln>
                  <a:noFill/>
                </a:ln>
                <a:solidFill>
                  <a:prstClr val="white"/>
                </a:solidFill>
                <a:effectLst/>
                <a:uLnTx/>
                <a:uFillTx/>
                <a:ea typeface="+mn-ea"/>
                <a:cs typeface="+mn-cs"/>
              </a:rPr>
              <a:t> = damage</a:t>
            </a:r>
          </a:p>
        </p:txBody>
      </p:sp>
      <p:sp>
        <p:nvSpPr>
          <p:cNvPr id="16" name="Geschweifte Klammer links 4">
            <a:extLst>
              <a:ext uri="{FF2B5EF4-FFF2-40B4-BE49-F238E27FC236}">
                <a16:creationId xmlns:a16="http://schemas.microsoft.com/office/drawing/2014/main" id="{586AA846-854D-4468-8524-0E77B9960321}"/>
              </a:ext>
            </a:extLst>
          </p:cNvPr>
          <p:cNvSpPr>
            <a:spLocks/>
          </p:cNvSpPr>
          <p:nvPr/>
        </p:nvSpPr>
        <p:spPr bwMode="auto">
          <a:xfrm rot="16200000">
            <a:off x="2604624" y="2586626"/>
            <a:ext cx="365955" cy="3559335"/>
          </a:xfrm>
          <a:prstGeom prst="leftBrace">
            <a:avLst>
              <a:gd name="adj1" fmla="val 8356"/>
              <a:gd name="adj2" fmla="val 50000"/>
            </a:avLst>
          </a:prstGeom>
          <a:noFill/>
          <a:ln w="12700" algn="ctr">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35" rtl="0" eaLnBrk="0" fontAlgn="base" latinLnBrk="0" hangingPunct="0">
              <a:lnSpc>
                <a:spcPct val="100000"/>
              </a:lnSpc>
              <a:spcBef>
                <a:spcPct val="0"/>
              </a:spcBef>
              <a:spcAft>
                <a:spcPct val="0"/>
              </a:spcAft>
              <a:buClrTx/>
              <a:buSzTx/>
              <a:buFontTx/>
              <a:buNone/>
              <a:tabLst/>
              <a:defRPr/>
            </a:pPr>
            <a:endParaRPr kumimoji="0" lang="en-US" altLang="de-DE" sz="1800" i="0" u="none" strike="noStrike" kern="1200" cap="none" spc="0" normalizeH="0" baseline="0">
              <a:ln>
                <a:noFill/>
              </a:ln>
              <a:solidFill>
                <a:prstClr val="black"/>
              </a:solidFill>
              <a:effectLst/>
              <a:uLnTx/>
              <a:uFillTx/>
              <a:latin typeface="+mn-lt"/>
              <a:ea typeface="+mn-ea"/>
              <a:cs typeface="+mn-cs"/>
            </a:endParaRPr>
          </a:p>
        </p:txBody>
      </p:sp>
      <p:sp>
        <p:nvSpPr>
          <p:cNvPr id="17" name="Textfeld 6">
            <a:extLst>
              <a:ext uri="{FF2B5EF4-FFF2-40B4-BE49-F238E27FC236}">
                <a16:creationId xmlns:a16="http://schemas.microsoft.com/office/drawing/2014/main" id="{6DD13614-6B9A-4B89-B069-5D12B83C3278}"/>
              </a:ext>
            </a:extLst>
          </p:cNvPr>
          <p:cNvSpPr txBox="1">
            <a:spLocks noChangeArrowheads="1"/>
          </p:cNvSpPr>
          <p:nvPr/>
        </p:nvSpPr>
        <p:spPr bwMode="auto">
          <a:xfrm>
            <a:off x="1139107" y="4547089"/>
            <a:ext cx="3296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335" rtl="0" eaLnBrk="0" fontAlgn="base" latinLnBrk="0" hangingPunct="0">
              <a:lnSpc>
                <a:spcPct val="100000"/>
              </a:lnSpc>
              <a:spcBef>
                <a:spcPct val="0"/>
              </a:spcBef>
              <a:spcAft>
                <a:spcPct val="0"/>
              </a:spcAft>
              <a:buClrTx/>
              <a:buSzTx/>
              <a:buFontTx/>
              <a:buNone/>
              <a:tabLst/>
              <a:defRPr/>
            </a:pPr>
            <a:r>
              <a:rPr kumimoji="0" lang="en-US" altLang="de-DE" sz="1800" i="0" u="none" strike="noStrike" kern="1200" cap="none" spc="0" normalizeH="0" baseline="0">
                <a:ln>
                  <a:noFill/>
                </a:ln>
                <a:effectLst/>
                <a:uLnTx/>
                <a:uFillTx/>
                <a:latin typeface="+mn-lt"/>
                <a:ea typeface="+mn-ea"/>
                <a:cs typeface="+mn-cs"/>
              </a:rPr>
              <a:t>Clinically not to be influenced</a:t>
            </a:r>
          </a:p>
        </p:txBody>
      </p:sp>
      <p:sp>
        <p:nvSpPr>
          <p:cNvPr id="18" name="Geschweifte Klammer links 16">
            <a:extLst>
              <a:ext uri="{FF2B5EF4-FFF2-40B4-BE49-F238E27FC236}">
                <a16:creationId xmlns:a16="http://schemas.microsoft.com/office/drawing/2014/main" id="{A42E0B0E-4792-4C3B-BD01-DD8D7E90E188}"/>
              </a:ext>
            </a:extLst>
          </p:cNvPr>
          <p:cNvSpPr>
            <a:spLocks/>
          </p:cNvSpPr>
          <p:nvPr/>
        </p:nvSpPr>
        <p:spPr bwMode="auto">
          <a:xfrm rot="16200000">
            <a:off x="7715065" y="1078089"/>
            <a:ext cx="369331" cy="6568669"/>
          </a:xfrm>
          <a:prstGeom prst="leftBrace">
            <a:avLst>
              <a:gd name="adj1" fmla="val 8342"/>
              <a:gd name="adj2" fmla="val 50000"/>
            </a:avLst>
          </a:prstGeom>
          <a:noFill/>
          <a:ln w="12700" algn="ctr">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335" rtl="0" eaLnBrk="0" fontAlgn="base" latinLnBrk="0" hangingPunct="0">
              <a:lnSpc>
                <a:spcPct val="100000"/>
              </a:lnSpc>
              <a:spcBef>
                <a:spcPct val="0"/>
              </a:spcBef>
              <a:spcAft>
                <a:spcPct val="0"/>
              </a:spcAft>
              <a:buClrTx/>
              <a:buSzTx/>
              <a:buFontTx/>
              <a:buNone/>
              <a:tabLst/>
              <a:defRPr/>
            </a:pPr>
            <a:endParaRPr kumimoji="0" lang="en-US" altLang="de-DE" sz="1800" i="0" u="none" strike="noStrike" kern="1200" cap="none" spc="0" normalizeH="0" baseline="0">
              <a:ln>
                <a:noFill/>
              </a:ln>
              <a:solidFill>
                <a:prstClr val="black"/>
              </a:solidFill>
              <a:effectLst/>
              <a:uLnTx/>
              <a:uFillTx/>
              <a:latin typeface="+mn-lt"/>
              <a:ea typeface="+mn-ea"/>
              <a:cs typeface="+mn-cs"/>
            </a:endParaRPr>
          </a:p>
        </p:txBody>
      </p:sp>
      <p:sp>
        <p:nvSpPr>
          <p:cNvPr id="19" name="Textfeld 19">
            <a:extLst>
              <a:ext uri="{FF2B5EF4-FFF2-40B4-BE49-F238E27FC236}">
                <a16:creationId xmlns:a16="http://schemas.microsoft.com/office/drawing/2014/main" id="{86FD585D-7085-4EE0-ACE7-7F3A230627C3}"/>
              </a:ext>
            </a:extLst>
          </p:cNvPr>
          <p:cNvSpPr txBox="1">
            <a:spLocks noChangeArrowheads="1"/>
          </p:cNvSpPr>
          <p:nvPr/>
        </p:nvSpPr>
        <p:spPr bwMode="auto">
          <a:xfrm>
            <a:off x="6109894" y="4547089"/>
            <a:ext cx="3579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335" rtl="0" eaLnBrk="0" fontAlgn="base" latinLnBrk="0" hangingPunct="0">
              <a:lnSpc>
                <a:spcPct val="100000"/>
              </a:lnSpc>
              <a:spcBef>
                <a:spcPct val="0"/>
              </a:spcBef>
              <a:spcAft>
                <a:spcPct val="0"/>
              </a:spcAft>
              <a:buClrTx/>
              <a:buSzTx/>
              <a:buFontTx/>
              <a:buNone/>
              <a:tabLst/>
              <a:defRPr/>
            </a:pPr>
            <a:r>
              <a:rPr kumimoji="0" lang="en-US" altLang="de-DE" sz="1800" i="0" u="none" strike="noStrike" kern="1200" cap="none" spc="0" normalizeH="0" baseline="0">
                <a:ln>
                  <a:noFill/>
                </a:ln>
                <a:effectLst/>
                <a:uLnTx/>
                <a:uFillTx/>
                <a:latin typeface="+mn-lt"/>
                <a:ea typeface="+mn-ea"/>
                <a:cs typeface="+mn-cs"/>
              </a:rPr>
              <a:t>Clinically to be influenced</a:t>
            </a:r>
          </a:p>
        </p:txBody>
      </p:sp>
      <p:sp>
        <p:nvSpPr>
          <p:cNvPr id="2" name="Pfeil nach rechts 14">
            <a:extLst>
              <a:ext uri="{FF2B5EF4-FFF2-40B4-BE49-F238E27FC236}">
                <a16:creationId xmlns:a16="http://schemas.microsoft.com/office/drawing/2014/main" id="{B09C2C39-B553-8FDE-E3DB-137FB649FA81}"/>
              </a:ext>
            </a:extLst>
          </p:cNvPr>
          <p:cNvSpPr/>
          <p:nvPr/>
        </p:nvSpPr>
        <p:spPr bwMode="auto">
          <a:xfrm>
            <a:off x="2525831" y="3401093"/>
            <a:ext cx="491568" cy="504218"/>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Pfeil nach rechts 14">
            <a:extLst>
              <a:ext uri="{FF2B5EF4-FFF2-40B4-BE49-F238E27FC236}">
                <a16:creationId xmlns:a16="http://schemas.microsoft.com/office/drawing/2014/main" id="{A554ABE2-B474-74F3-9C25-71DBA9FCA39C}"/>
              </a:ext>
            </a:extLst>
          </p:cNvPr>
          <p:cNvSpPr/>
          <p:nvPr/>
        </p:nvSpPr>
        <p:spPr bwMode="auto">
          <a:xfrm>
            <a:off x="4462651" y="3399199"/>
            <a:ext cx="491568" cy="504218"/>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Pfeil nach rechts 14">
            <a:extLst>
              <a:ext uri="{FF2B5EF4-FFF2-40B4-BE49-F238E27FC236}">
                <a16:creationId xmlns:a16="http://schemas.microsoft.com/office/drawing/2014/main" id="{E77B3299-C24B-9B5E-5992-44D3EDCF492D}"/>
              </a:ext>
            </a:extLst>
          </p:cNvPr>
          <p:cNvSpPr/>
          <p:nvPr/>
        </p:nvSpPr>
        <p:spPr bwMode="auto">
          <a:xfrm>
            <a:off x="6775923" y="3401093"/>
            <a:ext cx="491568" cy="504218"/>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Pfeil nach rechts 14">
            <a:extLst>
              <a:ext uri="{FF2B5EF4-FFF2-40B4-BE49-F238E27FC236}">
                <a16:creationId xmlns:a16="http://schemas.microsoft.com/office/drawing/2014/main" id="{FF86F6DF-A652-0355-BEF0-6B39A965D995}"/>
              </a:ext>
            </a:extLst>
          </p:cNvPr>
          <p:cNvSpPr/>
          <p:nvPr/>
        </p:nvSpPr>
        <p:spPr bwMode="auto">
          <a:xfrm>
            <a:off x="8853857" y="3399199"/>
            <a:ext cx="491568" cy="504218"/>
          </a:xfrm>
          <a:prstGeom prst="rightArrow">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974006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2EE8-4922-5083-A586-A55F6C0E1AB4}"/>
              </a:ext>
            </a:extLst>
          </p:cNvPr>
          <p:cNvSpPr>
            <a:spLocks noGrp="1"/>
          </p:cNvSpPr>
          <p:nvPr>
            <p:ph type="title"/>
          </p:nvPr>
        </p:nvSpPr>
        <p:spPr/>
        <p:txBody>
          <a:bodyPr anchor="t">
            <a:normAutofit/>
          </a:bodyPr>
          <a:lstStyle/>
          <a:p>
            <a:r>
              <a:rPr lang="en-US" altLang="de-DE" sz="2800" noProof="0"/>
              <a:t>Time-to-Decision is Critical, but What Are the Challenges?</a:t>
            </a:r>
            <a:endParaRPr lang="en-US" sz="2800"/>
          </a:p>
        </p:txBody>
      </p:sp>
      <p:sp>
        <p:nvSpPr>
          <p:cNvPr id="3" name="Textfeld 6">
            <a:extLst>
              <a:ext uri="{FF2B5EF4-FFF2-40B4-BE49-F238E27FC236}">
                <a16:creationId xmlns:a16="http://schemas.microsoft.com/office/drawing/2014/main" id="{68F91F2D-DC9A-3E73-B4AE-22D3CE232B66}"/>
              </a:ext>
            </a:extLst>
          </p:cNvPr>
          <p:cNvSpPr txBox="1"/>
          <p:nvPr/>
        </p:nvSpPr>
        <p:spPr>
          <a:xfrm>
            <a:off x="1646685" y="3148334"/>
            <a:ext cx="8930715" cy="369332"/>
          </a:xfrm>
          <a:prstGeom prst="rect">
            <a:avLst/>
          </a:prstGeom>
          <a:noFill/>
          <a:ln>
            <a:solidFill>
              <a:srgbClr val="0070C0"/>
            </a:solidFill>
          </a:ln>
        </p:spPr>
        <p:txBody>
          <a:bodyPr wrap="none" rtlCol="0">
            <a:spAutoFit/>
          </a:bodyPr>
          <a:lstStyle/>
          <a:p>
            <a:r>
              <a:rPr lang="en-US" dirty="0"/>
              <a:t>Do we know that the patient took an antithrombotic drug? And when do we know this?</a:t>
            </a:r>
          </a:p>
        </p:txBody>
      </p:sp>
      <p:sp>
        <p:nvSpPr>
          <p:cNvPr id="5" name="Textfeld 7">
            <a:extLst>
              <a:ext uri="{FF2B5EF4-FFF2-40B4-BE49-F238E27FC236}">
                <a16:creationId xmlns:a16="http://schemas.microsoft.com/office/drawing/2014/main" id="{0DDFBAD0-F5A3-2900-1FE8-6723C5D7E467}"/>
              </a:ext>
            </a:extLst>
          </p:cNvPr>
          <p:cNvSpPr txBox="1"/>
          <p:nvPr/>
        </p:nvSpPr>
        <p:spPr>
          <a:xfrm>
            <a:off x="2519845" y="3755648"/>
            <a:ext cx="1672253"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dirty="0"/>
              <a:t>What dosage?</a:t>
            </a:r>
          </a:p>
        </p:txBody>
      </p:sp>
      <p:sp>
        <p:nvSpPr>
          <p:cNvPr id="8" name="Textfeld 8">
            <a:extLst>
              <a:ext uri="{FF2B5EF4-FFF2-40B4-BE49-F238E27FC236}">
                <a16:creationId xmlns:a16="http://schemas.microsoft.com/office/drawing/2014/main" id="{3B0AC221-BAF4-3316-C78B-6786D60BB685}"/>
              </a:ext>
            </a:extLst>
          </p:cNvPr>
          <p:cNvSpPr txBox="1"/>
          <p:nvPr/>
        </p:nvSpPr>
        <p:spPr>
          <a:xfrm>
            <a:off x="744579" y="3755648"/>
            <a:ext cx="1479892"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t>Which drug?</a:t>
            </a:r>
          </a:p>
        </p:txBody>
      </p:sp>
      <p:sp>
        <p:nvSpPr>
          <p:cNvPr id="9" name="Textfeld 9">
            <a:extLst>
              <a:ext uri="{FF2B5EF4-FFF2-40B4-BE49-F238E27FC236}">
                <a16:creationId xmlns:a16="http://schemas.microsoft.com/office/drawing/2014/main" id="{777CADC1-8DE4-4AC4-6962-112C450867A8}"/>
              </a:ext>
            </a:extLst>
          </p:cNvPr>
          <p:cNvSpPr txBox="1"/>
          <p:nvPr/>
        </p:nvSpPr>
        <p:spPr>
          <a:xfrm>
            <a:off x="4535561" y="3755648"/>
            <a:ext cx="2877711"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t>When was the last intake?</a:t>
            </a:r>
          </a:p>
        </p:txBody>
      </p:sp>
      <p:sp>
        <p:nvSpPr>
          <p:cNvPr id="10" name="Textfeld 10">
            <a:extLst>
              <a:ext uri="{FF2B5EF4-FFF2-40B4-BE49-F238E27FC236}">
                <a16:creationId xmlns:a16="http://schemas.microsoft.com/office/drawing/2014/main" id="{711107F3-5B9D-24F8-CB4E-866366087C48}"/>
              </a:ext>
            </a:extLst>
          </p:cNvPr>
          <p:cNvSpPr txBox="1"/>
          <p:nvPr/>
        </p:nvSpPr>
        <p:spPr>
          <a:xfrm>
            <a:off x="7670174" y="3755648"/>
            <a:ext cx="3422942" cy="369332"/>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t>Intoxication/Accumulation?</a:t>
            </a:r>
          </a:p>
        </p:txBody>
      </p:sp>
      <p:sp>
        <p:nvSpPr>
          <p:cNvPr id="11" name="Textfeld 11">
            <a:extLst>
              <a:ext uri="{FF2B5EF4-FFF2-40B4-BE49-F238E27FC236}">
                <a16:creationId xmlns:a16="http://schemas.microsoft.com/office/drawing/2014/main" id="{D8EAEECC-C39E-5388-CF47-767A069C645B}"/>
              </a:ext>
            </a:extLst>
          </p:cNvPr>
          <p:cNvSpPr txBox="1"/>
          <p:nvPr/>
        </p:nvSpPr>
        <p:spPr>
          <a:xfrm>
            <a:off x="1405538" y="4313745"/>
            <a:ext cx="4348305"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dirty="0"/>
              <a:t>Can I measure the antithrombotic effect?</a:t>
            </a:r>
          </a:p>
        </p:txBody>
      </p:sp>
      <p:sp>
        <p:nvSpPr>
          <p:cNvPr id="12" name="Textfeld 12">
            <a:extLst>
              <a:ext uri="{FF2B5EF4-FFF2-40B4-BE49-F238E27FC236}">
                <a16:creationId xmlns:a16="http://schemas.microsoft.com/office/drawing/2014/main" id="{BC2B9A83-FC7E-B2F3-E9D5-DC3FEFC143C3}"/>
              </a:ext>
            </a:extLst>
          </p:cNvPr>
          <p:cNvSpPr txBox="1"/>
          <p:nvPr/>
        </p:nvSpPr>
        <p:spPr>
          <a:xfrm>
            <a:off x="710282" y="5958958"/>
            <a:ext cx="10597838" cy="369332"/>
          </a:xfrm>
          <a:prstGeom prst="rect">
            <a:avLst/>
          </a:prstGeom>
          <a:ln/>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a:t>What was the indication? Can I stop the antithrombotic drug? Should I replace it? And when and how?</a:t>
            </a:r>
          </a:p>
        </p:txBody>
      </p:sp>
      <p:sp>
        <p:nvSpPr>
          <p:cNvPr id="13" name="Textfeld 13">
            <a:extLst>
              <a:ext uri="{FF2B5EF4-FFF2-40B4-BE49-F238E27FC236}">
                <a16:creationId xmlns:a16="http://schemas.microsoft.com/office/drawing/2014/main" id="{23BE7315-1BD4-0A0A-9384-053CD0F91A06}"/>
              </a:ext>
            </a:extLst>
          </p:cNvPr>
          <p:cNvSpPr txBox="1"/>
          <p:nvPr/>
        </p:nvSpPr>
        <p:spPr>
          <a:xfrm>
            <a:off x="1956933" y="4871842"/>
            <a:ext cx="4775666"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t>What is the recommended reversal strategy?</a:t>
            </a:r>
          </a:p>
        </p:txBody>
      </p:sp>
      <p:sp>
        <p:nvSpPr>
          <p:cNvPr id="14" name="Textfeld 14">
            <a:extLst>
              <a:ext uri="{FF2B5EF4-FFF2-40B4-BE49-F238E27FC236}">
                <a16:creationId xmlns:a16="http://schemas.microsoft.com/office/drawing/2014/main" id="{42EE239F-35A1-12A8-A667-1ED2313CD1A8}"/>
              </a:ext>
            </a:extLst>
          </p:cNvPr>
          <p:cNvSpPr txBox="1"/>
          <p:nvPr/>
        </p:nvSpPr>
        <p:spPr>
          <a:xfrm>
            <a:off x="7287915" y="4871842"/>
            <a:ext cx="3121367"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dirty="0"/>
              <a:t>Is it available in my hospital?</a:t>
            </a:r>
          </a:p>
        </p:txBody>
      </p:sp>
      <p:sp>
        <p:nvSpPr>
          <p:cNvPr id="15" name="Textfeld 15">
            <a:extLst>
              <a:ext uri="{FF2B5EF4-FFF2-40B4-BE49-F238E27FC236}">
                <a16:creationId xmlns:a16="http://schemas.microsoft.com/office/drawing/2014/main" id="{E3D9D963-BDB1-56D0-03DE-6C20DD8509ED}"/>
              </a:ext>
            </a:extLst>
          </p:cNvPr>
          <p:cNvSpPr txBox="1"/>
          <p:nvPr/>
        </p:nvSpPr>
        <p:spPr>
          <a:xfrm>
            <a:off x="1753912" y="5400861"/>
            <a:ext cx="6314614"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t>Is the reversal agent indicated? Are there contraindications?</a:t>
            </a:r>
          </a:p>
        </p:txBody>
      </p:sp>
      <p:sp>
        <p:nvSpPr>
          <p:cNvPr id="16" name="Textfeld 16">
            <a:extLst>
              <a:ext uri="{FF2B5EF4-FFF2-40B4-BE49-F238E27FC236}">
                <a16:creationId xmlns:a16="http://schemas.microsoft.com/office/drawing/2014/main" id="{5A9722C5-7C97-87FA-3221-D86E4FEC8C98}"/>
              </a:ext>
            </a:extLst>
          </p:cNvPr>
          <p:cNvSpPr txBox="1"/>
          <p:nvPr/>
        </p:nvSpPr>
        <p:spPr>
          <a:xfrm>
            <a:off x="8583094" y="5400861"/>
            <a:ext cx="1890261"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t>Is it reimbursed?</a:t>
            </a:r>
          </a:p>
        </p:txBody>
      </p:sp>
      <p:sp>
        <p:nvSpPr>
          <p:cNvPr id="17" name="Textfeld 17">
            <a:extLst>
              <a:ext uri="{FF2B5EF4-FFF2-40B4-BE49-F238E27FC236}">
                <a16:creationId xmlns:a16="http://schemas.microsoft.com/office/drawing/2014/main" id="{C6619617-CF94-2A70-CBDC-2611CE5ACB00}"/>
              </a:ext>
            </a:extLst>
          </p:cNvPr>
          <p:cNvSpPr txBox="1"/>
          <p:nvPr/>
        </p:nvSpPr>
        <p:spPr>
          <a:xfrm>
            <a:off x="6353776" y="4313745"/>
            <a:ext cx="4643258"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t>Should I measure the antithrombotic effect?</a:t>
            </a:r>
          </a:p>
        </p:txBody>
      </p:sp>
      <p:pic>
        <p:nvPicPr>
          <p:cNvPr id="20" name="Picture 19" descr="A picture containing food&#10;&#10;Description automatically generated with medium confidence">
            <a:extLst>
              <a:ext uri="{FF2B5EF4-FFF2-40B4-BE49-F238E27FC236}">
                <a16:creationId xmlns:a16="http://schemas.microsoft.com/office/drawing/2014/main" id="{D85CEF3A-84A4-C52B-5CC9-90C9E49FFB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951288"/>
            <a:ext cx="3793039" cy="1823656"/>
          </a:xfrm>
          <a:prstGeom prst="rect">
            <a:avLst/>
          </a:prstGeom>
        </p:spPr>
      </p:pic>
      <p:pic>
        <p:nvPicPr>
          <p:cNvPr id="21" name="Picture 20">
            <a:extLst>
              <a:ext uri="{FF2B5EF4-FFF2-40B4-BE49-F238E27FC236}">
                <a16:creationId xmlns:a16="http://schemas.microsoft.com/office/drawing/2014/main" id="{55EB5E31-3EA5-C270-A745-DB3E94384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3408" y="951289"/>
            <a:ext cx="6457963" cy="1860698"/>
          </a:xfrm>
          <a:prstGeom prst="rect">
            <a:avLst/>
          </a:prstGeom>
        </p:spPr>
      </p:pic>
    </p:spTree>
    <p:extLst>
      <p:ext uri="{BB962C8B-B14F-4D97-AF65-F5344CB8AC3E}">
        <p14:creationId xmlns:p14="http://schemas.microsoft.com/office/powerpoint/2010/main" val="25857414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1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2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659</Words>
  <Application>Microsoft Macintosh PowerPoint</Application>
  <PresentationFormat>Widescreen</PresentationFormat>
  <Paragraphs>64</Paragraphs>
  <Slides>9</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Arial</vt:lpstr>
      <vt:lpstr>Calibri</vt:lpstr>
      <vt:lpstr>Calibri Light</vt:lpstr>
      <vt:lpstr>Century Gothic</vt:lpstr>
      <vt:lpstr>Times New Roman</vt:lpstr>
      <vt:lpstr>Trebuchet MS</vt:lpstr>
      <vt:lpstr>Thromb22</vt:lpstr>
      <vt:lpstr>1_Thromb22</vt:lpstr>
      <vt:lpstr>2_Thromb22</vt:lpstr>
      <vt:lpstr>Office Theme</vt:lpstr>
      <vt:lpstr>Setting the Stage:  Case Considerations for Bleeding Management in Anticoagulated Patients</vt:lpstr>
      <vt:lpstr>PowerPoint Presentation</vt:lpstr>
      <vt:lpstr>Disclaimer</vt:lpstr>
      <vt:lpstr>Background</vt:lpstr>
      <vt:lpstr>Increasing Need for Reversal of Antithrombotic Drugs</vt:lpstr>
      <vt:lpstr>Key Point</vt:lpstr>
      <vt:lpstr>Time-Critical Problems Regarding Reversal of Anticoagulation in Major Bleeding Situations</vt:lpstr>
      <vt:lpstr>Time-to-Decision is Critical, but What Are the Challenges?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40</cp:revision>
  <cp:lastPrinted>2023-07-06T14:01:23Z</cp:lastPrinted>
  <dcterms:created xsi:type="dcterms:W3CDTF">2021-04-26T11:08:43Z</dcterms:created>
  <dcterms:modified xsi:type="dcterms:W3CDTF">2023-08-08T14:02:14Z</dcterms:modified>
  <cp:category/>
</cp:coreProperties>
</file>