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7" r:id="rId2"/>
    <p:sldMasterId id="2147483739" r:id="rId3"/>
  </p:sldMasterIdLst>
  <p:notesMasterIdLst>
    <p:notesMasterId r:id="rId15"/>
  </p:notesMasterIdLst>
  <p:sldIdLst>
    <p:sldId id="329" r:id="rId4"/>
    <p:sldId id="265" r:id="rId5"/>
    <p:sldId id="256" r:id="rId6"/>
    <p:sldId id="330" r:id="rId7"/>
    <p:sldId id="293" r:id="rId8"/>
    <p:sldId id="543" r:id="rId9"/>
    <p:sldId id="539" r:id="rId10"/>
    <p:sldId id="537" r:id="rId11"/>
    <p:sldId id="331" r:id="rId12"/>
    <p:sldId id="33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B2634391-5F65-7D45-FB3F-D1EF4E8F513D}" name="Caitlin Roat" initials="CR" userId="0dad00d9dd685b97" providerId="Windows Live"/>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94694"/>
  </p:normalViewPr>
  <p:slideViewPr>
    <p:cSldViewPr snapToGrid="0">
      <p:cViewPr varScale="1">
        <p:scale>
          <a:sx n="98" d="100"/>
          <a:sy n="98" d="100"/>
        </p:scale>
        <p:origin x="20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25C55-B10D-41A1-B9FD-96589FD71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25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891ADA-83AF-47B1-BA80-62D4280FF940}" type="slidenum">
              <a:rPr lang="en-US" smtClean="0"/>
              <a:t>7</a:t>
            </a:fld>
            <a:endParaRPr lang="en-US"/>
          </a:p>
        </p:txBody>
      </p:sp>
    </p:spTree>
    <p:extLst>
      <p:ext uri="{BB962C8B-B14F-4D97-AF65-F5344CB8AC3E}">
        <p14:creationId xmlns:p14="http://schemas.microsoft.com/office/powerpoint/2010/main" val="30685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821D6BD-DD61-684D-903C-92E97F23FE81}" type="slidenum">
              <a:rPr lang="en-US" smtClean="0"/>
              <a:t>8</a:t>
            </a:fld>
            <a:endParaRPr lang="en-US"/>
          </a:p>
        </p:txBody>
      </p:sp>
    </p:spTree>
    <p:extLst>
      <p:ext uri="{BB962C8B-B14F-4D97-AF65-F5344CB8AC3E}">
        <p14:creationId xmlns:p14="http://schemas.microsoft.com/office/powerpoint/2010/main" val="206298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Optional">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5213684"/>
            <a:ext cx="12192000" cy="164431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688023"/>
            <a:ext cx="9144000" cy="1846366"/>
          </a:xfrm>
        </p:spPr>
        <p:txBody>
          <a:bodyPr anchor="b"/>
          <a:lstStyle>
            <a:lvl1pPr algn="ctr">
              <a:defRPr sz="6000"/>
            </a:lvl1pPr>
          </a:lstStyle>
          <a:p>
            <a:r>
              <a:rPr lang="en-US" dirty="0"/>
              <a:t>Click to edit Master title</a:t>
            </a:r>
          </a:p>
        </p:txBody>
      </p:sp>
      <p:sp>
        <p:nvSpPr>
          <p:cNvPr id="3" name="Subtitle 2"/>
          <p:cNvSpPr>
            <a:spLocks noGrp="1"/>
          </p:cNvSpPr>
          <p:nvPr>
            <p:ph type="subTitle" idx="1"/>
          </p:nvPr>
        </p:nvSpPr>
        <p:spPr>
          <a:xfrm>
            <a:off x="1524000" y="3350578"/>
            <a:ext cx="9144000" cy="120840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569" y="5653516"/>
            <a:ext cx="2457842" cy="819281"/>
          </a:xfrm>
          <a:prstGeom prst="rect">
            <a:avLst/>
          </a:prstGeom>
        </p:spPr>
      </p:pic>
      <p:cxnSp>
        <p:nvCxnSpPr>
          <p:cNvPr id="11" name="Straight Connector 10"/>
          <p:cNvCxnSpPr/>
          <p:nvPr userDrawn="1"/>
        </p:nvCxnSpPr>
        <p:spPr>
          <a:xfrm>
            <a:off x="5326781" y="3161450"/>
            <a:ext cx="1348740" cy="0"/>
          </a:xfrm>
          <a:prstGeom prst="line">
            <a:avLst/>
          </a:prstGeom>
          <a:ln>
            <a:solidFill>
              <a:srgbClr val="A4885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CA35502-1ECA-1040-B145-9E6596F4C4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861" y="5534717"/>
            <a:ext cx="3163986" cy="938080"/>
          </a:xfrm>
          <a:prstGeom prst="rect">
            <a:avLst/>
          </a:prstGeom>
        </p:spPr>
      </p:pic>
    </p:spTree>
    <p:extLst>
      <p:ext uri="{BB962C8B-B14F-4D97-AF65-F5344CB8AC3E}">
        <p14:creationId xmlns:p14="http://schemas.microsoft.com/office/powerpoint/2010/main" val="322778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Go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userDrawn="1"/>
        </p:nvSpPr>
        <p:spPr>
          <a:xfrm>
            <a:off x="1" y="6141092"/>
            <a:ext cx="9255362" cy="747325"/>
          </a:xfrm>
          <a:custGeom>
            <a:avLst/>
            <a:gdLst>
              <a:gd name="connsiteX0" fmla="*/ 0 w 9255362"/>
              <a:gd name="connsiteY0" fmla="*/ 0 h 747325"/>
              <a:gd name="connsiteX1" fmla="*/ 9089850 w 9255362"/>
              <a:gd name="connsiteY1" fmla="*/ 0 h 747325"/>
              <a:gd name="connsiteX2" fmla="*/ 9089850 w 9255362"/>
              <a:gd name="connsiteY2" fmla="*/ 300958 h 747325"/>
              <a:gd name="connsiteX3" fmla="*/ 9255362 w 9255362"/>
              <a:gd name="connsiteY3" fmla="*/ 747325 h 747325"/>
              <a:gd name="connsiteX4" fmla="*/ 9032802 w 9255362"/>
              <a:gd name="connsiteY4" fmla="*/ 747325 h 747325"/>
              <a:gd name="connsiteX5" fmla="*/ 9032802 w 9255362"/>
              <a:gd name="connsiteY5" fmla="*/ 732939 h 747325"/>
              <a:gd name="connsiteX6" fmla="*/ 0 w 9255362"/>
              <a:gd name="connsiteY6" fmla="*/ 732939 h 74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5362" h="747325">
                <a:moveTo>
                  <a:pt x="0" y="0"/>
                </a:moveTo>
                <a:lnTo>
                  <a:pt x="9089850" y="0"/>
                </a:lnTo>
                <a:lnTo>
                  <a:pt x="9089850" y="300958"/>
                </a:lnTo>
                <a:lnTo>
                  <a:pt x="9255362" y="747325"/>
                </a:lnTo>
                <a:lnTo>
                  <a:pt x="9032802" y="747325"/>
                </a:lnTo>
                <a:lnTo>
                  <a:pt x="9032802" y="732939"/>
                </a:lnTo>
                <a:lnTo>
                  <a:pt x="0" y="732939"/>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p:cNvSpPr/>
          <p:nvPr userDrawn="1"/>
        </p:nvSpPr>
        <p:spPr>
          <a:xfrm flipV="1">
            <a:off x="9369686" y="6141095"/>
            <a:ext cx="2822314" cy="736259"/>
          </a:xfrm>
          <a:custGeom>
            <a:avLst/>
            <a:gdLst>
              <a:gd name="connsiteX0" fmla="*/ 314538 w 2822314"/>
              <a:gd name="connsiteY0" fmla="*/ 736259 h 736259"/>
              <a:gd name="connsiteX1" fmla="*/ 314538 w 2822314"/>
              <a:gd name="connsiteY1" fmla="*/ 736256 h 736259"/>
              <a:gd name="connsiteX2" fmla="*/ 2822314 w 2822314"/>
              <a:gd name="connsiteY2" fmla="*/ 736256 h 736259"/>
              <a:gd name="connsiteX3" fmla="*/ 2822314 w 2822314"/>
              <a:gd name="connsiteY3" fmla="*/ 4238 h 736259"/>
              <a:gd name="connsiteX4" fmla="*/ 314538 w 2822314"/>
              <a:gd name="connsiteY4" fmla="*/ 4238 h 736259"/>
              <a:gd name="connsiteX5" fmla="*/ 314538 w 2822314"/>
              <a:gd name="connsiteY5" fmla="*/ 0 h 736259"/>
              <a:gd name="connsiteX6" fmla="*/ 0 w 2822314"/>
              <a:gd name="connsiteY6" fmla="*/ 0 h 736259"/>
              <a:gd name="connsiteX7" fmla="*/ 308624 w 2822314"/>
              <a:gd name="connsiteY7" fmla="*/ 722416 h 736259"/>
              <a:gd name="connsiteX8" fmla="*/ 308624 w 2822314"/>
              <a:gd name="connsiteY8" fmla="*/ 736256 h 736259"/>
              <a:gd name="connsiteX9" fmla="*/ 314537 w 2822314"/>
              <a:gd name="connsiteY9" fmla="*/ 736256 h 7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314" h="736259">
                <a:moveTo>
                  <a:pt x="314538" y="736259"/>
                </a:moveTo>
                <a:lnTo>
                  <a:pt x="314538" y="736256"/>
                </a:lnTo>
                <a:lnTo>
                  <a:pt x="2822314" y="736256"/>
                </a:lnTo>
                <a:lnTo>
                  <a:pt x="2822314" y="4238"/>
                </a:lnTo>
                <a:lnTo>
                  <a:pt x="314538" y="4238"/>
                </a:lnTo>
                <a:lnTo>
                  <a:pt x="314538" y="0"/>
                </a:lnTo>
                <a:lnTo>
                  <a:pt x="0" y="0"/>
                </a:lnTo>
                <a:lnTo>
                  <a:pt x="308624" y="722416"/>
                </a:lnTo>
                <a:lnTo>
                  <a:pt x="308624" y="736256"/>
                </a:lnTo>
                <a:lnTo>
                  <a:pt x="314537" y="736256"/>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5CA35502-1ECA-1040-B145-9E6596F4C4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31" y="6115528"/>
            <a:ext cx="2468973" cy="732018"/>
          </a:xfrm>
          <a:prstGeom prst="rect">
            <a:avLst/>
          </a:prstGeom>
        </p:spPr>
      </p:pic>
      <p:pic>
        <p:nvPicPr>
          <p:cNvPr id="14" name="Picture 13"/>
          <p:cNvPicPr>
            <a:picLocks noChangeAspect="1"/>
          </p:cNvPicPr>
          <p:nvPr userDrawn="1"/>
        </p:nvPicPr>
        <p:blipFill>
          <a:blip r:embed="rId4" cstate="print">
            <a:biLevel thresh="50000"/>
            <a:extLst>
              <a:ext uri="{28A0092B-C50C-407E-A947-70E740481C1C}">
                <a14:useLocalDpi xmlns:a14="http://schemas.microsoft.com/office/drawing/2010/main" val="0"/>
              </a:ext>
            </a:extLst>
          </a:blip>
          <a:stretch>
            <a:fillRect/>
          </a:stretch>
        </p:blipFill>
        <p:spPr>
          <a:xfrm>
            <a:off x="8839972" y="6083950"/>
            <a:ext cx="958576" cy="790092"/>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24961" t="62"/>
          <a:stretch/>
        </p:blipFill>
        <p:spPr>
          <a:xfrm>
            <a:off x="9912871" y="6202609"/>
            <a:ext cx="1440929" cy="639674"/>
          </a:xfrm>
          <a:prstGeom prst="rect">
            <a:avLst/>
          </a:prstGeom>
        </p:spPr>
      </p:pic>
      <p:sp>
        <p:nvSpPr>
          <p:cNvPr id="2" name="Title 1"/>
          <p:cNvSpPr>
            <a:spLocks noGrp="1"/>
          </p:cNvSpPr>
          <p:nvPr>
            <p:ph type="title"/>
          </p:nvPr>
        </p:nvSpPr>
        <p:spPr>
          <a:xfrm>
            <a:off x="838200" y="457200"/>
            <a:ext cx="10515600" cy="966788"/>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838200" y="1466850"/>
            <a:ext cx="10515600" cy="4710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43736" y="6337300"/>
            <a:ext cx="2743200" cy="365125"/>
          </a:xfrm>
        </p:spPr>
        <p:txBody>
          <a:bodyPr/>
          <a:lstStyle>
            <a:lvl1pPr>
              <a:defRPr sz="1400">
                <a:solidFill>
                  <a:schemeClr val="bg1"/>
                </a:solidFill>
              </a:defRPr>
            </a:lvl1pPr>
          </a:lstStyle>
          <a:p>
            <a:fld id="{5FE3DB12-27C8-4C67-B894-FBD42A38CC37}" type="slidenum">
              <a:rPr lang="en-US" smtClean="0"/>
              <a:pPr/>
              <a:t>‹#›</a:t>
            </a:fld>
            <a:endParaRPr lang="en-US" dirty="0"/>
          </a:p>
        </p:txBody>
      </p:sp>
    </p:spTree>
    <p:extLst>
      <p:ext uri="{BB962C8B-B14F-4D97-AF65-F5344CB8AC3E}">
        <p14:creationId xmlns:p14="http://schemas.microsoft.com/office/powerpoint/2010/main" val="183988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993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23359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1236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14821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5375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0202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0399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8562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8840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7549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44710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224720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74260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74497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7380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8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6640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49874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6093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60434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99385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48273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3458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ver_Short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C7049-9E85-6D47-8947-FB81F614D76A}"/>
              </a:ext>
            </a:extLst>
          </p:cNvPr>
          <p:cNvSpPr/>
          <p:nvPr userDrawn="1"/>
        </p:nvSpPr>
        <p:spPr>
          <a:xfrm>
            <a:off x="8419583" y="5596469"/>
            <a:ext cx="3772417" cy="12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1">
            <a:extLst>
              <a:ext uri="{FF2B5EF4-FFF2-40B4-BE49-F238E27FC236}">
                <a16:creationId xmlns:a16="http://schemas.microsoft.com/office/drawing/2014/main" id="{5FEA74E7-9D58-484C-A8F3-83EE1732E3D9}"/>
              </a:ext>
            </a:extLst>
          </p:cNvPr>
          <p:cNvSpPr>
            <a:spLocks noGrp="1"/>
          </p:cNvSpPr>
          <p:nvPr>
            <p:ph type="ctrTitle" hasCustomPrompt="1"/>
          </p:nvPr>
        </p:nvSpPr>
        <p:spPr>
          <a:xfrm>
            <a:off x="4359728" y="544707"/>
            <a:ext cx="6933112" cy="2983353"/>
          </a:xfrm>
          <a:prstGeom prst="rect">
            <a:avLst/>
          </a:prstGeom>
        </p:spPr>
        <p:txBody>
          <a:bodyPr anchor="b" anchorCtr="0">
            <a:normAutofit/>
          </a:bodyPr>
          <a:lstStyle>
            <a:lvl1pPr algn="l">
              <a:defRPr sz="4600" b="1">
                <a:solidFill>
                  <a:schemeClr val="accent1"/>
                </a:solidFill>
              </a:defRPr>
            </a:lvl1pPr>
          </a:lstStyle>
          <a:p>
            <a:r>
              <a:rPr lang="en-US" dirty="0"/>
              <a:t>Arial Bold 46pt Title</a:t>
            </a:r>
          </a:p>
        </p:txBody>
      </p:sp>
      <p:sp>
        <p:nvSpPr>
          <p:cNvPr id="3" name="Subtitle 2">
            <a:extLst>
              <a:ext uri="{FF2B5EF4-FFF2-40B4-BE49-F238E27FC236}">
                <a16:creationId xmlns:a16="http://schemas.microsoft.com/office/drawing/2014/main" id="{A38C6541-C4A5-0F4E-B98F-CDF4FAE065A6}"/>
              </a:ext>
            </a:extLst>
          </p:cNvPr>
          <p:cNvSpPr>
            <a:spLocks noGrp="1"/>
          </p:cNvSpPr>
          <p:nvPr>
            <p:ph type="subTitle" idx="1" hasCustomPrompt="1"/>
          </p:nvPr>
        </p:nvSpPr>
        <p:spPr>
          <a:xfrm>
            <a:off x="4359728" y="3736655"/>
            <a:ext cx="6308272" cy="1535965"/>
          </a:xfrm>
          <a:prstGeom prst="rect">
            <a:avLst/>
          </a:prstGeom>
        </p:spPr>
        <p:txBody>
          <a:bodyPr anchor="t">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TITLE ARIAL BOLD UPPERCASE</a:t>
            </a:r>
          </a:p>
        </p:txBody>
      </p:sp>
      <p:pic>
        <p:nvPicPr>
          <p:cNvPr id="7" name="Picture 6">
            <a:extLst>
              <a:ext uri="{FF2B5EF4-FFF2-40B4-BE49-F238E27FC236}">
                <a16:creationId xmlns:a16="http://schemas.microsoft.com/office/drawing/2014/main" id="{A1DA1996-2071-8E4C-958D-33900DD39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975100" cy="6858000"/>
          </a:xfrm>
          <a:prstGeom prst="rect">
            <a:avLst/>
          </a:prstGeom>
        </p:spPr>
      </p:pic>
      <p:pic>
        <p:nvPicPr>
          <p:cNvPr id="8" name="Picture 7">
            <a:extLst>
              <a:ext uri="{FF2B5EF4-FFF2-40B4-BE49-F238E27FC236}">
                <a16:creationId xmlns:a16="http://schemas.microsoft.com/office/drawing/2014/main" id="{7D000F65-2584-844D-818D-54FE4FF009C1}"/>
              </a:ext>
            </a:extLst>
          </p:cNvPr>
          <p:cNvPicPr>
            <a:picLocks noChangeAspect="1"/>
          </p:cNvPicPr>
          <p:nvPr userDrawn="1"/>
        </p:nvPicPr>
        <p:blipFill>
          <a:blip r:embed="rId3"/>
          <a:stretch>
            <a:fillRect/>
          </a:stretch>
        </p:blipFill>
        <p:spPr>
          <a:xfrm>
            <a:off x="8419583" y="5596469"/>
            <a:ext cx="3273665" cy="937683"/>
          </a:xfrm>
          <a:prstGeom prst="rect">
            <a:avLst/>
          </a:prstGeom>
        </p:spPr>
      </p:pic>
      <p:sp>
        <p:nvSpPr>
          <p:cNvPr id="14" name="Text Placeholder 13">
            <a:extLst>
              <a:ext uri="{FF2B5EF4-FFF2-40B4-BE49-F238E27FC236}">
                <a16:creationId xmlns:a16="http://schemas.microsoft.com/office/drawing/2014/main" id="{13369D8A-0780-064F-916B-8C1A23055899}"/>
              </a:ext>
            </a:extLst>
          </p:cNvPr>
          <p:cNvSpPr>
            <a:spLocks noGrp="1"/>
          </p:cNvSpPr>
          <p:nvPr>
            <p:ph type="body" sz="quarter" idx="10" hasCustomPrompt="1"/>
          </p:nvPr>
        </p:nvSpPr>
        <p:spPr>
          <a:xfrm>
            <a:off x="4359729" y="5720834"/>
            <a:ext cx="3458392" cy="554359"/>
          </a:xfrm>
          <a:prstGeom prst="rect">
            <a:avLst/>
          </a:prstGeom>
        </p:spPr>
        <p:txBody>
          <a:bodyPr anchor="ct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Date Here</a:t>
            </a:r>
          </a:p>
        </p:txBody>
      </p:sp>
    </p:spTree>
    <p:extLst>
      <p:ext uri="{BB962C8B-B14F-4D97-AF65-F5344CB8AC3E}">
        <p14:creationId xmlns:p14="http://schemas.microsoft.com/office/powerpoint/2010/main" val="3453484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984197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74263668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87621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1046" TargetMode="External"/><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1" y="1709738"/>
            <a:ext cx="10515600" cy="2852737"/>
          </a:xfrm>
        </p:spPr>
        <p:txBody>
          <a:bodyPr>
            <a:normAutofit/>
          </a:bodyPr>
          <a:lstStyle/>
          <a:p>
            <a:r>
              <a:rPr lang="en-US" dirty="0"/>
              <a:t>What Can I Do to Improve Care of Prostate Cancer Patients at Risk for Inequities?</a:t>
            </a:r>
          </a:p>
        </p:txBody>
      </p:sp>
      <p:sp>
        <p:nvSpPr>
          <p:cNvPr id="5" name="Subtitle 4"/>
          <p:cNvSpPr>
            <a:spLocks noGrp="1"/>
          </p:cNvSpPr>
          <p:nvPr>
            <p:ph type="body" idx="1"/>
          </p:nvPr>
        </p:nvSpPr>
        <p:spPr>
          <a:xfrm>
            <a:off x="609601" y="4589463"/>
            <a:ext cx="10515600" cy="1500187"/>
          </a:xfrm>
        </p:spPr>
        <p:txBody>
          <a:bodyPr>
            <a:normAutofit fontScale="92500" lnSpcReduction="10000"/>
          </a:bodyPr>
          <a:lstStyle/>
          <a:p>
            <a:r>
              <a:rPr lang="en-US" dirty="0"/>
              <a:t>Kelvin A. Moses, MD, PhD, FACS</a:t>
            </a:r>
          </a:p>
          <a:p>
            <a:r>
              <a:rPr lang="en-US" dirty="0"/>
              <a:t>Associate Professor of Urology</a:t>
            </a:r>
          </a:p>
          <a:p>
            <a:r>
              <a:rPr lang="en-US" dirty="0"/>
              <a:t>Vanderbilt University Medical Center</a:t>
            </a:r>
          </a:p>
          <a:p>
            <a:r>
              <a:rPr lang="en-US" dirty="0"/>
              <a:t>Nashville, TN </a:t>
            </a:r>
          </a:p>
        </p:txBody>
      </p:sp>
    </p:spTree>
    <p:extLst>
      <p:ext uri="{BB962C8B-B14F-4D97-AF65-F5344CB8AC3E}">
        <p14:creationId xmlns:p14="http://schemas.microsoft.com/office/powerpoint/2010/main" val="367633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3011-FDAB-9A45-940C-C3690A5E85DC}"/>
              </a:ext>
            </a:extLst>
          </p:cNvPr>
          <p:cNvSpPr>
            <a:spLocks noGrp="1"/>
          </p:cNvSpPr>
          <p:nvPr>
            <p:ph type="title"/>
          </p:nvPr>
        </p:nvSpPr>
        <p:spPr/>
        <p:txBody>
          <a:bodyPr/>
          <a:lstStyle/>
          <a:p>
            <a:r>
              <a:rPr lang="en-US" dirty="0"/>
              <a:t>What Can We As Clinicians Do?</a:t>
            </a:r>
          </a:p>
        </p:txBody>
      </p:sp>
      <p:sp>
        <p:nvSpPr>
          <p:cNvPr id="3" name="Content Placeholder 2">
            <a:extLst>
              <a:ext uri="{FF2B5EF4-FFF2-40B4-BE49-F238E27FC236}">
                <a16:creationId xmlns:a16="http://schemas.microsoft.com/office/drawing/2014/main" id="{E6287E0B-DBEE-F542-A963-6B3E3CFEB23D}"/>
              </a:ext>
            </a:extLst>
          </p:cNvPr>
          <p:cNvSpPr>
            <a:spLocks noGrp="1"/>
          </p:cNvSpPr>
          <p:nvPr>
            <p:ph idx="1"/>
          </p:nvPr>
        </p:nvSpPr>
        <p:spPr/>
        <p:txBody>
          <a:bodyPr>
            <a:normAutofit/>
          </a:bodyPr>
          <a:lstStyle/>
          <a:p>
            <a:r>
              <a:rPr lang="en-US" dirty="0"/>
              <a:t>Understand the historical context of disparities and inaction</a:t>
            </a:r>
          </a:p>
          <a:p>
            <a:r>
              <a:rPr lang="en-US" dirty="0"/>
              <a:t>Encourage community partnerships for PCa education and screening</a:t>
            </a:r>
          </a:p>
          <a:p>
            <a:r>
              <a:rPr lang="en-US" dirty="0"/>
              <a:t>Actively recruit Black men in PCa clinical trials and discuss strategies for clinical trial development with industry/cooperative groups</a:t>
            </a:r>
          </a:p>
          <a:p>
            <a:r>
              <a:rPr lang="en-US" dirty="0"/>
              <a:t>Promote expansion of care for uninsured/under-insured in academic and community practices</a:t>
            </a:r>
          </a:p>
          <a:p>
            <a:r>
              <a:rPr lang="en-US" dirty="0"/>
              <a:t>Align political activity with best outcomes for vulnerable patients</a:t>
            </a:r>
          </a:p>
          <a:p>
            <a:r>
              <a:rPr lang="en-US" dirty="0"/>
              <a:t>Advocate for diversity in the medical field and elevate cultural competency</a:t>
            </a:r>
          </a:p>
        </p:txBody>
      </p:sp>
      <p:sp>
        <p:nvSpPr>
          <p:cNvPr id="8" name="TextBox 7">
            <a:extLst>
              <a:ext uri="{FF2B5EF4-FFF2-40B4-BE49-F238E27FC236}">
                <a16:creationId xmlns:a16="http://schemas.microsoft.com/office/drawing/2014/main" id="{A82D6E6D-4FA7-658F-F46A-9DE5C16D7131}"/>
              </a:ext>
            </a:extLst>
          </p:cNvPr>
          <p:cNvSpPr txBox="1"/>
          <p:nvPr/>
        </p:nvSpPr>
        <p:spPr>
          <a:xfrm>
            <a:off x="609600" y="6061883"/>
            <a:ext cx="6096000" cy="276999"/>
          </a:xfrm>
          <a:prstGeom prst="rect">
            <a:avLst/>
          </a:prstGeom>
          <a:noFill/>
        </p:spPr>
        <p:txBody>
          <a:bodyPr wrap="square">
            <a:spAutoFit/>
          </a:bodyPr>
          <a:lstStyle/>
          <a:p>
            <a:r>
              <a:rPr lang="en-US" sz="1200" dirty="0">
                <a:solidFill>
                  <a:schemeClr val="bg1">
                    <a:lumMod val="50000"/>
                  </a:schemeClr>
                </a:solidFill>
              </a:rPr>
              <a:t>PCa, prostate cancer.</a:t>
            </a:r>
          </a:p>
        </p:txBody>
      </p:sp>
    </p:spTree>
    <p:extLst>
      <p:ext uri="{BB962C8B-B14F-4D97-AF65-F5344CB8AC3E}">
        <p14:creationId xmlns:p14="http://schemas.microsoft.com/office/powerpoint/2010/main" val="294146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Intensifying ADT in mHSPC: How to Improve Patient Outcomes and Adherence</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clinical trial data and guideline recommendations for ADT intensification in the treatment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a shared-decision making approach in practice to inform treatment selection and sequencing to maximize exposure to life-prolonging therapies for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roles and responsibilities of oncology pharmacists and nurses in an interdisciplinary care model for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Incorporate interdisciplinary strategies to reduce barriers to access, care, and treatment that contribute to racial and ethnic disparities in prostate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D6C9C8-8B8C-BA4E-9E83-C4512BD9895D}"/>
              </a:ext>
            </a:extLst>
          </p:cNvPr>
          <p:cNvSpPr>
            <a:spLocks noGrp="1"/>
          </p:cNvSpPr>
          <p:nvPr>
            <p:ph type="title"/>
          </p:nvPr>
        </p:nvSpPr>
        <p:spPr>
          <a:xfrm>
            <a:off x="609599" y="199505"/>
            <a:ext cx="11055531" cy="1185577"/>
          </a:xfrm>
        </p:spPr>
        <p:txBody>
          <a:bodyPr>
            <a:normAutofit/>
          </a:bodyPr>
          <a:lstStyle/>
          <a:p>
            <a:r>
              <a:rPr lang="en-US" dirty="0"/>
              <a:t>Landscape of Prostate Cancer in African-American Men</a:t>
            </a:r>
          </a:p>
        </p:txBody>
      </p:sp>
      <p:sp>
        <p:nvSpPr>
          <p:cNvPr id="5" name="Content Placeholder 4">
            <a:extLst>
              <a:ext uri="{FF2B5EF4-FFF2-40B4-BE49-F238E27FC236}">
                <a16:creationId xmlns:a16="http://schemas.microsoft.com/office/drawing/2014/main" id="{90F3EBBA-0C22-2D48-A6A1-520D65D4FC1E}"/>
              </a:ext>
            </a:extLst>
          </p:cNvPr>
          <p:cNvSpPr>
            <a:spLocks noGrp="1"/>
          </p:cNvSpPr>
          <p:nvPr>
            <p:ph idx="1"/>
          </p:nvPr>
        </p:nvSpPr>
        <p:spPr/>
        <p:txBody>
          <a:bodyPr/>
          <a:lstStyle/>
          <a:p>
            <a:r>
              <a:rPr lang="en-US" dirty="0"/>
              <a:t>African-American men experience disparities on all points of the prostate cancer continuum:</a:t>
            </a:r>
          </a:p>
          <a:p>
            <a:endParaRPr lang="en-US" dirty="0"/>
          </a:p>
          <a:p>
            <a:endParaRPr lang="en-US" dirty="0"/>
          </a:p>
          <a:p>
            <a:endParaRPr lang="en-US" dirty="0"/>
          </a:p>
          <a:p>
            <a:r>
              <a:rPr lang="en-US" dirty="0"/>
              <a:t>Lack of diversity in the physician workforce, funding agency leadership and study sections, and clinical trials contribute to de-prioritization of a glaring public health crisis</a:t>
            </a:r>
          </a:p>
          <a:p>
            <a:r>
              <a:rPr lang="en-US" dirty="0"/>
              <a:t>Descriptive analyses, while a great basis for career advancement, are no longer sufficient for this high-risk population</a:t>
            </a:r>
          </a:p>
        </p:txBody>
      </p:sp>
      <p:grpSp>
        <p:nvGrpSpPr>
          <p:cNvPr id="3" name="Group 2">
            <a:extLst>
              <a:ext uri="{FF2B5EF4-FFF2-40B4-BE49-F238E27FC236}">
                <a16:creationId xmlns:a16="http://schemas.microsoft.com/office/drawing/2014/main" id="{38FB23C2-FD7C-ACF9-C026-EC220F55180C}"/>
              </a:ext>
            </a:extLst>
          </p:cNvPr>
          <p:cNvGrpSpPr/>
          <p:nvPr/>
        </p:nvGrpSpPr>
        <p:grpSpPr>
          <a:xfrm>
            <a:off x="1018976" y="2511574"/>
            <a:ext cx="10154047" cy="917426"/>
            <a:chOff x="1316519" y="2204594"/>
            <a:chExt cx="10154047" cy="1416843"/>
          </a:xfrm>
        </p:grpSpPr>
        <p:sp>
          <p:nvSpPr>
            <p:cNvPr id="6" name="Freeform 5">
              <a:extLst>
                <a:ext uri="{FF2B5EF4-FFF2-40B4-BE49-F238E27FC236}">
                  <a16:creationId xmlns:a16="http://schemas.microsoft.com/office/drawing/2014/main" id="{0EE68C93-B018-AF3D-788C-AEF6DF703D23}"/>
                </a:ext>
              </a:extLst>
            </p:cNvPr>
            <p:cNvSpPr/>
            <p:nvPr/>
          </p:nvSpPr>
          <p:spPr>
            <a:xfrm>
              <a:off x="1316519" y="2204594"/>
              <a:ext cx="2361406" cy="1416843"/>
            </a:xfrm>
            <a:custGeom>
              <a:avLst/>
              <a:gdLst>
                <a:gd name="connsiteX0" fmla="*/ 0 w 2361406"/>
                <a:gd name="connsiteY0" fmla="*/ 0 h 1416843"/>
                <a:gd name="connsiteX1" fmla="*/ 2361406 w 2361406"/>
                <a:gd name="connsiteY1" fmla="*/ 0 h 1416843"/>
                <a:gd name="connsiteX2" fmla="*/ 2361406 w 2361406"/>
                <a:gd name="connsiteY2" fmla="*/ 1416843 h 1416843"/>
                <a:gd name="connsiteX3" fmla="*/ 0 w 2361406"/>
                <a:gd name="connsiteY3" fmla="*/ 1416843 h 1416843"/>
                <a:gd name="connsiteX4" fmla="*/ 0 w 2361406"/>
                <a:gd name="connsiteY4" fmla="*/ 0 h 1416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406" h="1416843">
                  <a:moveTo>
                    <a:pt x="0" y="0"/>
                  </a:moveTo>
                  <a:lnTo>
                    <a:pt x="2361406" y="0"/>
                  </a:lnTo>
                  <a:lnTo>
                    <a:pt x="2361406" y="1416843"/>
                  </a:lnTo>
                  <a:lnTo>
                    <a:pt x="0" y="1416843"/>
                  </a:lnTo>
                  <a:lnTo>
                    <a:pt x="0" y="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Screening</a:t>
              </a:r>
              <a:endParaRPr lang="en-US" sz="2400" kern="1200" dirty="0"/>
            </a:p>
          </p:txBody>
        </p:sp>
        <p:sp>
          <p:nvSpPr>
            <p:cNvPr id="7" name="Freeform 6">
              <a:extLst>
                <a:ext uri="{FF2B5EF4-FFF2-40B4-BE49-F238E27FC236}">
                  <a16:creationId xmlns:a16="http://schemas.microsoft.com/office/drawing/2014/main" id="{D5A97FAD-E203-7400-3775-2ADEB293E9A3}"/>
                </a:ext>
              </a:extLst>
            </p:cNvPr>
            <p:cNvSpPr/>
            <p:nvPr/>
          </p:nvSpPr>
          <p:spPr>
            <a:xfrm>
              <a:off x="3914066" y="2204594"/>
              <a:ext cx="2361406" cy="1416843"/>
            </a:xfrm>
            <a:custGeom>
              <a:avLst/>
              <a:gdLst>
                <a:gd name="connsiteX0" fmla="*/ 0 w 2361406"/>
                <a:gd name="connsiteY0" fmla="*/ 0 h 1416843"/>
                <a:gd name="connsiteX1" fmla="*/ 2361406 w 2361406"/>
                <a:gd name="connsiteY1" fmla="*/ 0 h 1416843"/>
                <a:gd name="connsiteX2" fmla="*/ 2361406 w 2361406"/>
                <a:gd name="connsiteY2" fmla="*/ 1416843 h 1416843"/>
                <a:gd name="connsiteX3" fmla="*/ 0 w 2361406"/>
                <a:gd name="connsiteY3" fmla="*/ 1416843 h 1416843"/>
                <a:gd name="connsiteX4" fmla="*/ 0 w 2361406"/>
                <a:gd name="connsiteY4" fmla="*/ 0 h 1416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406" h="1416843">
                  <a:moveTo>
                    <a:pt x="0" y="0"/>
                  </a:moveTo>
                  <a:lnTo>
                    <a:pt x="2361406" y="0"/>
                  </a:lnTo>
                  <a:lnTo>
                    <a:pt x="2361406" y="1416843"/>
                  </a:lnTo>
                  <a:lnTo>
                    <a:pt x="0" y="141684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Treatment</a:t>
              </a:r>
              <a:endParaRPr lang="en-US" sz="2400" kern="1200" dirty="0"/>
            </a:p>
          </p:txBody>
        </p:sp>
        <p:sp>
          <p:nvSpPr>
            <p:cNvPr id="8" name="Freeform 7">
              <a:extLst>
                <a:ext uri="{FF2B5EF4-FFF2-40B4-BE49-F238E27FC236}">
                  <a16:creationId xmlns:a16="http://schemas.microsoft.com/office/drawing/2014/main" id="{E652F366-29FF-E734-F4C7-5E9E16031D2F}"/>
                </a:ext>
              </a:extLst>
            </p:cNvPr>
            <p:cNvSpPr/>
            <p:nvPr/>
          </p:nvSpPr>
          <p:spPr>
            <a:xfrm>
              <a:off x="6511613" y="2204594"/>
              <a:ext cx="2361406" cy="1416843"/>
            </a:xfrm>
            <a:custGeom>
              <a:avLst/>
              <a:gdLst>
                <a:gd name="connsiteX0" fmla="*/ 0 w 2361406"/>
                <a:gd name="connsiteY0" fmla="*/ 0 h 1416843"/>
                <a:gd name="connsiteX1" fmla="*/ 2361406 w 2361406"/>
                <a:gd name="connsiteY1" fmla="*/ 0 h 1416843"/>
                <a:gd name="connsiteX2" fmla="*/ 2361406 w 2361406"/>
                <a:gd name="connsiteY2" fmla="*/ 1416843 h 1416843"/>
                <a:gd name="connsiteX3" fmla="*/ 0 w 2361406"/>
                <a:gd name="connsiteY3" fmla="*/ 1416843 h 1416843"/>
                <a:gd name="connsiteX4" fmla="*/ 0 w 2361406"/>
                <a:gd name="connsiteY4" fmla="*/ 0 h 1416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406" h="1416843">
                  <a:moveTo>
                    <a:pt x="0" y="0"/>
                  </a:moveTo>
                  <a:lnTo>
                    <a:pt x="2361406" y="0"/>
                  </a:lnTo>
                  <a:lnTo>
                    <a:pt x="2361406" y="1416843"/>
                  </a:lnTo>
                  <a:lnTo>
                    <a:pt x="0" y="1416843"/>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Treatment Outcomes</a:t>
              </a:r>
              <a:endParaRPr lang="en-US" sz="2400" kern="1200" dirty="0"/>
            </a:p>
          </p:txBody>
        </p:sp>
        <p:sp>
          <p:nvSpPr>
            <p:cNvPr id="9" name="Freeform 8">
              <a:extLst>
                <a:ext uri="{FF2B5EF4-FFF2-40B4-BE49-F238E27FC236}">
                  <a16:creationId xmlns:a16="http://schemas.microsoft.com/office/drawing/2014/main" id="{2FE04AC2-0795-F8EA-C9A6-307B68013E6F}"/>
                </a:ext>
              </a:extLst>
            </p:cNvPr>
            <p:cNvSpPr/>
            <p:nvPr/>
          </p:nvSpPr>
          <p:spPr>
            <a:xfrm>
              <a:off x="9109160" y="2204594"/>
              <a:ext cx="2361406" cy="1416843"/>
            </a:xfrm>
            <a:custGeom>
              <a:avLst/>
              <a:gdLst>
                <a:gd name="connsiteX0" fmla="*/ 0 w 2361406"/>
                <a:gd name="connsiteY0" fmla="*/ 0 h 1416843"/>
                <a:gd name="connsiteX1" fmla="*/ 2361406 w 2361406"/>
                <a:gd name="connsiteY1" fmla="*/ 0 h 1416843"/>
                <a:gd name="connsiteX2" fmla="*/ 2361406 w 2361406"/>
                <a:gd name="connsiteY2" fmla="*/ 1416843 h 1416843"/>
                <a:gd name="connsiteX3" fmla="*/ 0 w 2361406"/>
                <a:gd name="connsiteY3" fmla="*/ 1416843 h 1416843"/>
                <a:gd name="connsiteX4" fmla="*/ 0 w 2361406"/>
                <a:gd name="connsiteY4" fmla="*/ 0 h 1416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406" h="1416843">
                  <a:moveTo>
                    <a:pt x="0" y="0"/>
                  </a:moveTo>
                  <a:lnTo>
                    <a:pt x="2361406" y="0"/>
                  </a:lnTo>
                  <a:lnTo>
                    <a:pt x="2361406" y="1416843"/>
                  </a:lnTo>
                  <a:lnTo>
                    <a:pt x="0" y="141684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Mortality</a:t>
              </a:r>
            </a:p>
          </p:txBody>
        </p:sp>
      </p:grpSp>
    </p:spTree>
    <p:extLst>
      <p:ext uri="{BB962C8B-B14F-4D97-AF65-F5344CB8AC3E}">
        <p14:creationId xmlns:p14="http://schemas.microsoft.com/office/powerpoint/2010/main" val="15411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Prostate Cancer Disparity Facts</a:t>
            </a:r>
          </a:p>
        </p:txBody>
      </p:sp>
      <p:sp>
        <p:nvSpPr>
          <p:cNvPr id="3" name="Content Placeholder 2"/>
          <p:cNvSpPr>
            <a:spLocks noGrp="1"/>
          </p:cNvSpPr>
          <p:nvPr>
            <p:ph idx="1"/>
          </p:nvPr>
        </p:nvSpPr>
        <p:spPr>
          <a:xfrm>
            <a:off x="609600" y="1477906"/>
            <a:ext cx="10744200" cy="4722477"/>
          </a:xfrm>
        </p:spPr>
        <p:txBody>
          <a:bodyPr>
            <a:noAutofit/>
          </a:bodyPr>
          <a:lstStyle/>
          <a:p>
            <a:r>
              <a:rPr lang="en-US" dirty="0"/>
              <a:t>Black men have 2.4x risk of death from PCa compared to white men</a:t>
            </a:r>
          </a:p>
          <a:p>
            <a:r>
              <a:rPr lang="en-US" dirty="0"/>
              <a:t>Black men are diagnosed with higher grade and stage disease, are less likely to receive treatment, and are more likely to develop cancer at a younger age</a:t>
            </a:r>
          </a:p>
          <a:p>
            <a:r>
              <a:rPr lang="en-US" dirty="0"/>
              <a:t>Overall, less likely to receive screening for PCa (PSA testing +/- DRE)</a:t>
            </a:r>
          </a:p>
          <a:p>
            <a:r>
              <a:rPr lang="en-US" dirty="0"/>
              <a:t>Consistently more likely to receive radiation or no treatment at all vs radical prostatectomy</a:t>
            </a:r>
          </a:p>
        </p:txBody>
      </p:sp>
      <p:sp>
        <p:nvSpPr>
          <p:cNvPr id="5" name="TextBox 4">
            <a:extLst>
              <a:ext uri="{FF2B5EF4-FFF2-40B4-BE49-F238E27FC236}">
                <a16:creationId xmlns:a16="http://schemas.microsoft.com/office/drawing/2014/main" id="{51F1A131-A651-5FD9-B717-A80C2011EF99}"/>
              </a:ext>
            </a:extLst>
          </p:cNvPr>
          <p:cNvSpPr txBox="1"/>
          <p:nvPr/>
        </p:nvSpPr>
        <p:spPr>
          <a:xfrm>
            <a:off x="638174" y="6162743"/>
            <a:ext cx="10944226" cy="646331"/>
          </a:xfrm>
          <a:prstGeom prst="rect">
            <a:avLst/>
          </a:prstGeom>
          <a:noFill/>
        </p:spPr>
        <p:txBody>
          <a:bodyPr wrap="square">
            <a:spAutoFit/>
          </a:bodyPr>
          <a:lstStyle/>
          <a:p>
            <a:r>
              <a:rPr lang="en-US" sz="1200" dirty="0">
                <a:solidFill>
                  <a:schemeClr val="bg1">
                    <a:lumMod val="50000"/>
                  </a:schemeClr>
                </a:solidFill>
              </a:rPr>
              <a:t>Siegel R, et al. </a:t>
            </a:r>
            <a:r>
              <a:rPr lang="en-US" sz="1200" i="1" dirty="0">
                <a:solidFill>
                  <a:schemeClr val="bg1">
                    <a:lumMod val="50000"/>
                  </a:schemeClr>
                </a:solidFill>
              </a:rPr>
              <a:t>CA Cancer J Clin</a:t>
            </a:r>
            <a:r>
              <a:rPr lang="en-US" sz="1200" dirty="0">
                <a:solidFill>
                  <a:schemeClr val="bg1">
                    <a:lumMod val="50000"/>
                  </a:schemeClr>
                </a:solidFill>
              </a:rPr>
              <a:t>. 2011;61(4):212-36; </a:t>
            </a:r>
            <a:r>
              <a:rPr lang="en-US" sz="1200" dirty="0" err="1">
                <a:solidFill>
                  <a:schemeClr val="bg1">
                    <a:lumMod val="50000"/>
                  </a:schemeClr>
                </a:solidFill>
              </a:rPr>
              <a:t>Chornokur</a:t>
            </a:r>
            <a:r>
              <a:rPr lang="en-US" sz="1200" dirty="0">
                <a:solidFill>
                  <a:schemeClr val="bg1">
                    <a:lumMod val="50000"/>
                  </a:schemeClr>
                </a:solidFill>
              </a:rPr>
              <a:t> G, et al. </a:t>
            </a:r>
            <a:r>
              <a:rPr lang="en-US" sz="1200" i="1" dirty="0">
                <a:solidFill>
                  <a:schemeClr val="bg1">
                    <a:lumMod val="50000"/>
                  </a:schemeClr>
                </a:solidFill>
              </a:rPr>
              <a:t>Prostate</a:t>
            </a:r>
            <a:r>
              <a:rPr lang="en-US" sz="1200" dirty="0">
                <a:solidFill>
                  <a:schemeClr val="bg1">
                    <a:lumMod val="50000"/>
                  </a:schemeClr>
                </a:solidFill>
              </a:rPr>
              <a:t>. 2011;71(9):985-97; </a:t>
            </a:r>
            <a:r>
              <a:rPr lang="en-US" sz="1200" dirty="0" err="1">
                <a:solidFill>
                  <a:schemeClr val="bg1">
                    <a:lumMod val="50000"/>
                  </a:schemeClr>
                </a:solidFill>
              </a:rPr>
              <a:t>Schapira</a:t>
            </a:r>
            <a:r>
              <a:rPr lang="en-US" sz="1200" dirty="0">
                <a:solidFill>
                  <a:schemeClr val="bg1">
                    <a:lumMod val="50000"/>
                  </a:schemeClr>
                </a:solidFill>
              </a:rPr>
              <a:t> MM, et al. </a:t>
            </a:r>
            <a:r>
              <a:rPr lang="en-US" sz="1200" i="1" dirty="0">
                <a:solidFill>
                  <a:schemeClr val="bg1">
                    <a:lumMod val="50000"/>
                  </a:schemeClr>
                </a:solidFill>
              </a:rPr>
              <a:t>Med Care.</a:t>
            </a:r>
            <a:r>
              <a:rPr lang="en-US" sz="1200" dirty="0">
                <a:solidFill>
                  <a:schemeClr val="bg1">
                    <a:lumMod val="50000"/>
                  </a:schemeClr>
                </a:solidFill>
              </a:rPr>
              <a:t> 1995;33(11):1079-88; Moses KA, et al. </a:t>
            </a:r>
            <a:r>
              <a:rPr lang="en-US" sz="1200" i="1" dirty="0">
                <a:solidFill>
                  <a:schemeClr val="bg1">
                    <a:lumMod val="50000"/>
                  </a:schemeClr>
                </a:solidFill>
              </a:rPr>
              <a:t>J Clin Oncol.</a:t>
            </a:r>
            <a:r>
              <a:rPr lang="en-US" sz="1200" dirty="0">
                <a:solidFill>
                  <a:schemeClr val="bg1">
                    <a:lumMod val="50000"/>
                  </a:schemeClr>
                </a:solidFill>
              </a:rPr>
              <a:t> 2010;28(6): 1069–1074.</a:t>
            </a:r>
          </a:p>
          <a:p>
            <a:endParaRPr lang="en-US" sz="1200" dirty="0"/>
          </a:p>
        </p:txBody>
      </p:sp>
      <p:sp>
        <p:nvSpPr>
          <p:cNvPr id="7" name="TextBox 6">
            <a:extLst>
              <a:ext uri="{FF2B5EF4-FFF2-40B4-BE49-F238E27FC236}">
                <a16:creationId xmlns:a16="http://schemas.microsoft.com/office/drawing/2014/main" id="{9AB162C7-2ED2-E850-5580-ED0C64ACC27B}"/>
              </a:ext>
            </a:extLst>
          </p:cNvPr>
          <p:cNvSpPr txBox="1"/>
          <p:nvPr/>
        </p:nvSpPr>
        <p:spPr>
          <a:xfrm>
            <a:off x="638175" y="5797034"/>
            <a:ext cx="6096000" cy="276999"/>
          </a:xfrm>
          <a:prstGeom prst="rect">
            <a:avLst/>
          </a:prstGeom>
          <a:noFill/>
        </p:spPr>
        <p:txBody>
          <a:bodyPr wrap="square">
            <a:spAutoFit/>
          </a:bodyPr>
          <a:lstStyle/>
          <a:p>
            <a:r>
              <a:rPr lang="en-US" sz="1200" dirty="0">
                <a:solidFill>
                  <a:schemeClr val="bg1">
                    <a:lumMod val="50000"/>
                  </a:schemeClr>
                </a:solidFill>
              </a:rPr>
              <a:t>PCa, prostate cancer.</a:t>
            </a:r>
          </a:p>
        </p:txBody>
      </p:sp>
    </p:spTree>
    <p:extLst>
      <p:ext uri="{BB962C8B-B14F-4D97-AF65-F5344CB8AC3E}">
        <p14:creationId xmlns:p14="http://schemas.microsoft.com/office/powerpoint/2010/main" val="95098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Odds of Receiving Definitive Therapy According to Risk Level</a:t>
            </a:r>
          </a:p>
        </p:txBody>
      </p:sp>
      <p:sp>
        <p:nvSpPr>
          <p:cNvPr id="10" name="Content Placeholder 9">
            <a:extLst>
              <a:ext uri="{FF2B5EF4-FFF2-40B4-BE49-F238E27FC236}">
                <a16:creationId xmlns:a16="http://schemas.microsoft.com/office/drawing/2014/main" id="{0BDE9004-1016-5DD4-D846-A862D2E5169C}"/>
              </a:ext>
            </a:extLst>
          </p:cNvPr>
          <p:cNvSpPr>
            <a:spLocks noGrp="1"/>
          </p:cNvSpPr>
          <p:nvPr>
            <p:ph idx="1"/>
          </p:nvPr>
        </p:nvSpPr>
        <p:spPr/>
        <p:txBody>
          <a:bodyPr/>
          <a:lstStyle/>
          <a:p>
            <a:pPr marL="285750" indent="-285750">
              <a:buFont typeface="Arial" charset="0"/>
              <a:buChar char="•"/>
            </a:pPr>
            <a:r>
              <a:rPr lang="en-US" sz="2400" dirty="0"/>
              <a:t>SEER data 2004-2011, &gt;327,000 men</a:t>
            </a:r>
          </a:p>
          <a:p>
            <a:pPr marL="285750" indent="-285750">
              <a:buFont typeface="Arial" charset="0"/>
              <a:buChar char="•"/>
            </a:pPr>
            <a:r>
              <a:rPr lang="en-US" sz="2400" dirty="0"/>
              <a:t>Definitive therapy—radical prostatectomy, external beam radiation, brachytherapy, cryotherapy, surgery + radiation</a:t>
            </a:r>
          </a:p>
          <a:p>
            <a:pPr marL="285750" indent="-285750">
              <a:buFont typeface="Arial" charset="0"/>
              <a:buChar char="•"/>
            </a:pPr>
            <a:r>
              <a:rPr lang="en-US" sz="2400" dirty="0"/>
              <a:t>Risk level incorporates Gleason grade, PSA and clinical T classification</a:t>
            </a:r>
          </a:p>
          <a:p>
            <a:endParaRPr lang="en-US" dirty="0"/>
          </a:p>
        </p:txBody>
      </p:sp>
      <p:sp>
        <p:nvSpPr>
          <p:cNvPr id="8" name="TextBox 7"/>
          <p:cNvSpPr txBox="1"/>
          <p:nvPr/>
        </p:nvSpPr>
        <p:spPr>
          <a:xfrm>
            <a:off x="609600" y="6106547"/>
            <a:ext cx="4461065" cy="276999"/>
          </a:xfrm>
          <a:prstGeom prst="rect">
            <a:avLst/>
          </a:prstGeom>
          <a:noFill/>
        </p:spPr>
        <p:txBody>
          <a:bodyPr wrap="square" rtlCol="0">
            <a:spAutoFit/>
          </a:bodyPr>
          <a:lstStyle/>
          <a:p>
            <a:r>
              <a:rPr lang="en-US" sz="1200" dirty="0">
                <a:solidFill>
                  <a:schemeClr val="bg1">
                    <a:lumMod val="50000"/>
                  </a:schemeClr>
                </a:solidFill>
              </a:rPr>
              <a:t>Moses KA, et al. </a:t>
            </a:r>
            <a:r>
              <a:rPr lang="en-US" sz="1200" i="1" dirty="0">
                <a:solidFill>
                  <a:schemeClr val="bg1">
                    <a:lumMod val="50000"/>
                  </a:schemeClr>
                </a:solidFill>
              </a:rPr>
              <a:t>Urology.</a:t>
            </a:r>
            <a:r>
              <a:rPr lang="en-US" sz="1200" dirty="0">
                <a:solidFill>
                  <a:schemeClr val="bg1">
                    <a:lumMod val="50000"/>
                  </a:schemeClr>
                </a:solidFill>
              </a:rPr>
              <a:t> 2017;99:76-83.</a:t>
            </a:r>
          </a:p>
        </p:txBody>
      </p:sp>
      <p:pic>
        <p:nvPicPr>
          <p:cNvPr id="11" name="Picture 10">
            <a:extLst>
              <a:ext uri="{FF2B5EF4-FFF2-40B4-BE49-F238E27FC236}">
                <a16:creationId xmlns:a16="http://schemas.microsoft.com/office/drawing/2014/main" id="{9F5B82A8-344C-D902-F965-49326915E146}"/>
              </a:ext>
            </a:extLst>
          </p:cNvPr>
          <p:cNvPicPr>
            <a:picLocks noChangeAspect="1"/>
          </p:cNvPicPr>
          <p:nvPr/>
        </p:nvPicPr>
        <p:blipFill>
          <a:blip r:embed="rId2"/>
          <a:stretch>
            <a:fillRect/>
          </a:stretch>
        </p:blipFill>
        <p:spPr>
          <a:xfrm>
            <a:off x="299834" y="3547245"/>
            <a:ext cx="11592332" cy="2403104"/>
          </a:xfrm>
          <a:prstGeom prst="rect">
            <a:avLst/>
          </a:prstGeom>
        </p:spPr>
      </p:pic>
      <p:sp>
        <p:nvSpPr>
          <p:cNvPr id="3" name="Rectangle 2">
            <a:extLst>
              <a:ext uri="{FF2B5EF4-FFF2-40B4-BE49-F238E27FC236}">
                <a16:creationId xmlns:a16="http://schemas.microsoft.com/office/drawing/2014/main" id="{D2767D36-9DAF-F8AA-28DC-E6349A54FA20}"/>
              </a:ext>
            </a:extLst>
          </p:cNvPr>
          <p:cNvSpPr/>
          <p:nvPr/>
        </p:nvSpPr>
        <p:spPr>
          <a:xfrm>
            <a:off x="2782389" y="3931920"/>
            <a:ext cx="1909531" cy="2018429"/>
          </a:xfrm>
          <a:prstGeom prst="rect">
            <a:avLst/>
          </a:prstGeom>
          <a:noFill/>
          <a:ln w="57150" cmpd="sng">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AD2D9FD-7CAA-0FD0-AC5B-CF0C5DB2FB09}"/>
              </a:ext>
            </a:extLst>
          </p:cNvPr>
          <p:cNvSpPr/>
          <p:nvPr/>
        </p:nvSpPr>
        <p:spPr>
          <a:xfrm>
            <a:off x="5421086" y="3931920"/>
            <a:ext cx="1909531" cy="2018429"/>
          </a:xfrm>
          <a:prstGeom prst="rect">
            <a:avLst/>
          </a:prstGeom>
          <a:no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42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C55F0B-DBC6-4F26-AC71-F52B3B8F7B16}"/>
              </a:ext>
            </a:extLst>
          </p:cNvPr>
          <p:cNvGraphicFramePr>
            <a:graphicFrameLocks noGrp="1"/>
          </p:cNvGraphicFramePr>
          <p:nvPr>
            <p:extLst>
              <p:ext uri="{D42A27DB-BD31-4B8C-83A1-F6EECF244321}">
                <p14:modId xmlns:p14="http://schemas.microsoft.com/office/powerpoint/2010/main" val="4229912576"/>
              </p:ext>
            </p:extLst>
          </p:nvPr>
        </p:nvGraphicFramePr>
        <p:xfrm>
          <a:off x="609599" y="1499500"/>
          <a:ext cx="11340217" cy="4206330"/>
        </p:xfrm>
        <a:graphic>
          <a:graphicData uri="http://schemas.openxmlformats.org/drawingml/2006/table">
            <a:tbl>
              <a:tblPr firstRow="1" bandRow="1">
                <a:tableStyleId>{5C22544A-7EE6-4342-B048-85BDC9FD1C3A}</a:tableStyleId>
              </a:tblPr>
              <a:tblGrid>
                <a:gridCol w="1352303">
                  <a:extLst>
                    <a:ext uri="{9D8B030D-6E8A-4147-A177-3AD203B41FA5}">
                      <a16:colId xmlns:a16="http://schemas.microsoft.com/office/drawing/2014/main" val="1917608159"/>
                    </a:ext>
                  </a:extLst>
                </a:gridCol>
                <a:gridCol w="2267687">
                  <a:extLst>
                    <a:ext uri="{9D8B030D-6E8A-4147-A177-3AD203B41FA5}">
                      <a16:colId xmlns:a16="http://schemas.microsoft.com/office/drawing/2014/main" val="411252013"/>
                    </a:ext>
                  </a:extLst>
                </a:gridCol>
                <a:gridCol w="3029279">
                  <a:extLst>
                    <a:ext uri="{9D8B030D-6E8A-4147-A177-3AD203B41FA5}">
                      <a16:colId xmlns:a16="http://schemas.microsoft.com/office/drawing/2014/main" val="2793882082"/>
                    </a:ext>
                  </a:extLst>
                </a:gridCol>
                <a:gridCol w="4690948">
                  <a:extLst>
                    <a:ext uri="{9D8B030D-6E8A-4147-A177-3AD203B41FA5}">
                      <a16:colId xmlns:a16="http://schemas.microsoft.com/office/drawing/2014/main" val="3710829672"/>
                    </a:ext>
                  </a:extLst>
                </a:gridCol>
              </a:tblGrid>
              <a:tr h="996236">
                <a:tc>
                  <a:txBody>
                    <a:bodyPr/>
                    <a:lstStyle/>
                    <a:p>
                      <a:pPr algn="ctr"/>
                      <a:endParaRPr lang="en-US" sz="1600" dirty="0"/>
                    </a:p>
                  </a:txBody>
                  <a:tcPr anchor="ctr"/>
                </a:tc>
                <a:tc>
                  <a:txBody>
                    <a:bodyPr/>
                    <a:lstStyle/>
                    <a:p>
                      <a:pPr algn="ctr"/>
                      <a:r>
                        <a:rPr lang="en-US" sz="1600" dirty="0"/>
                        <a:t>Number of African Americans enrolled (%)</a:t>
                      </a:r>
                    </a:p>
                  </a:txBody>
                  <a:tcPr anchor="ctr"/>
                </a:tc>
                <a:tc>
                  <a:txBody>
                    <a:bodyPr/>
                    <a:lstStyle/>
                    <a:p>
                      <a:pPr algn="ctr"/>
                      <a:r>
                        <a:rPr lang="en-US" sz="1600" dirty="0"/>
                        <a:t>Major Study Outcome</a:t>
                      </a:r>
                    </a:p>
                  </a:txBody>
                  <a:tcPr anchor="ctr"/>
                </a:tc>
                <a:tc>
                  <a:txBody>
                    <a:bodyPr/>
                    <a:lstStyle/>
                    <a:p>
                      <a:pPr algn="ctr"/>
                      <a:r>
                        <a:rPr lang="en-US" sz="1600" dirty="0"/>
                        <a:t>Study Description</a:t>
                      </a:r>
                    </a:p>
                  </a:txBody>
                  <a:tcPr anchor="ctr"/>
                </a:tc>
                <a:extLst>
                  <a:ext uri="{0D108BD9-81ED-4DB2-BD59-A6C34878D82A}">
                    <a16:rowId xmlns:a16="http://schemas.microsoft.com/office/drawing/2014/main" val="274886919"/>
                  </a:ext>
                </a:extLst>
              </a:tr>
              <a:tr h="701055">
                <a:tc>
                  <a:txBody>
                    <a:bodyPr/>
                    <a:lstStyle/>
                    <a:p>
                      <a:r>
                        <a:rPr lang="en-US" sz="1600" dirty="0">
                          <a:solidFill>
                            <a:schemeClr val="tx1">
                              <a:lumMod val="50000"/>
                            </a:schemeClr>
                          </a:solidFill>
                        </a:rPr>
                        <a:t>TITAN </a:t>
                      </a:r>
                    </a:p>
                  </a:txBody>
                  <a:tcPr anchor="ctr"/>
                </a:tc>
                <a:tc>
                  <a:txBody>
                    <a:bodyPr/>
                    <a:lstStyle/>
                    <a:p>
                      <a:pPr algn="ctr"/>
                      <a:r>
                        <a:rPr lang="en-US" sz="1600" dirty="0">
                          <a:solidFill>
                            <a:schemeClr val="tx1">
                              <a:lumMod val="50000"/>
                            </a:schemeClr>
                          </a:solidFill>
                        </a:rPr>
                        <a:t>19/1052 (1.8)</a:t>
                      </a:r>
                    </a:p>
                  </a:txBody>
                  <a:tcPr anchor="ctr"/>
                </a:tc>
                <a:tc>
                  <a:txBody>
                    <a:bodyPr/>
                    <a:lstStyle/>
                    <a:p>
                      <a:pPr algn="ctr"/>
                      <a:r>
                        <a:rPr lang="en-US" sz="1600" dirty="0">
                          <a:solidFill>
                            <a:schemeClr val="tx1">
                              <a:lumMod val="50000"/>
                            </a:schemeClr>
                          </a:solidFill>
                        </a:rPr>
                        <a:t>OS at 2 yrs.:</a:t>
                      </a:r>
                      <a:br>
                        <a:rPr lang="en-US" sz="1600" dirty="0">
                          <a:solidFill>
                            <a:schemeClr val="tx1">
                              <a:lumMod val="50000"/>
                            </a:schemeClr>
                          </a:solidFill>
                        </a:rPr>
                      </a:br>
                      <a:r>
                        <a:rPr lang="en-US" sz="1600" dirty="0">
                          <a:solidFill>
                            <a:schemeClr val="tx1">
                              <a:lumMod val="50000"/>
                            </a:schemeClr>
                          </a:solidFill>
                        </a:rPr>
                        <a:t>82.4% vs 73.5%</a:t>
                      </a:r>
                    </a:p>
                  </a:txBody>
                  <a:tcPr anchor="ctr"/>
                </a:tc>
                <a:tc>
                  <a:txBody>
                    <a:bodyPr/>
                    <a:lstStyle/>
                    <a:p>
                      <a:r>
                        <a:rPr lang="en-US" sz="1600" b="0" i="0" kern="1200" dirty="0">
                          <a:solidFill>
                            <a:schemeClr val="tx1">
                              <a:lumMod val="50000"/>
                            </a:schemeClr>
                          </a:solidFill>
                          <a:effectLst/>
                          <a:latin typeface="+mn-lt"/>
                          <a:ea typeface="+mn-ea"/>
                          <a:cs typeface="+mn-cs"/>
                        </a:rPr>
                        <a:t>Apalutamide plus ADT vs ADT in patients with </a:t>
                      </a:r>
                      <a:r>
                        <a:rPr lang="en-US" sz="1600" b="0" i="0" kern="1200" dirty="0" err="1">
                          <a:solidFill>
                            <a:schemeClr val="tx1">
                              <a:lumMod val="50000"/>
                            </a:schemeClr>
                          </a:solidFill>
                          <a:effectLst/>
                          <a:latin typeface="+mn-lt"/>
                          <a:ea typeface="+mn-ea"/>
                          <a:cs typeface="+mn-cs"/>
                        </a:rPr>
                        <a:t>mHSPC</a:t>
                      </a:r>
                      <a:endParaRPr lang="en-US" sz="1600" dirty="0">
                        <a:solidFill>
                          <a:schemeClr val="tx1">
                            <a:lumMod val="50000"/>
                          </a:schemeClr>
                        </a:solidFill>
                      </a:endParaRPr>
                    </a:p>
                  </a:txBody>
                  <a:tcPr anchor="ctr"/>
                </a:tc>
                <a:extLst>
                  <a:ext uri="{0D108BD9-81ED-4DB2-BD59-A6C34878D82A}">
                    <a16:rowId xmlns:a16="http://schemas.microsoft.com/office/drawing/2014/main" val="2808671815"/>
                  </a:ext>
                </a:extLst>
              </a:tr>
              <a:tr h="701055">
                <a:tc>
                  <a:txBody>
                    <a:bodyPr/>
                    <a:lstStyle/>
                    <a:p>
                      <a:r>
                        <a:rPr lang="en-US" sz="1600" dirty="0">
                          <a:solidFill>
                            <a:schemeClr val="tx1">
                              <a:lumMod val="50000"/>
                            </a:schemeClr>
                          </a:solidFill>
                        </a:rPr>
                        <a:t>ENZAMET</a:t>
                      </a:r>
                    </a:p>
                  </a:txBody>
                  <a:tcPr anchor="ctr"/>
                </a:tc>
                <a:tc>
                  <a:txBody>
                    <a:bodyPr/>
                    <a:lstStyle/>
                    <a:p>
                      <a:pPr algn="ctr"/>
                      <a:r>
                        <a:rPr lang="en-US" sz="1600" dirty="0">
                          <a:solidFill>
                            <a:schemeClr val="tx1">
                              <a:lumMod val="50000"/>
                            </a:schemeClr>
                          </a:solidFill>
                        </a:rPr>
                        <a:t>Not provided</a:t>
                      </a:r>
                    </a:p>
                  </a:txBody>
                  <a:tcPr anchor="ctr"/>
                </a:tc>
                <a:tc>
                  <a:txBody>
                    <a:bodyPr/>
                    <a:lstStyle/>
                    <a:p>
                      <a:pPr algn="ctr"/>
                      <a:r>
                        <a:rPr lang="en-US" sz="1600" dirty="0">
                          <a:solidFill>
                            <a:schemeClr val="tx1">
                              <a:lumMod val="50000"/>
                            </a:schemeClr>
                          </a:solidFill>
                        </a:rPr>
                        <a:t>OS at 3 yrs.:</a:t>
                      </a:r>
                      <a:br>
                        <a:rPr lang="en-US" sz="1600" dirty="0">
                          <a:solidFill>
                            <a:schemeClr val="tx1">
                              <a:lumMod val="50000"/>
                            </a:schemeClr>
                          </a:solidFill>
                        </a:rPr>
                      </a:br>
                      <a:r>
                        <a:rPr lang="en-US" sz="1600" dirty="0">
                          <a:solidFill>
                            <a:schemeClr val="tx1">
                              <a:lumMod val="50000"/>
                            </a:schemeClr>
                          </a:solidFill>
                        </a:rPr>
                        <a:t>80% vs 72%</a:t>
                      </a:r>
                    </a:p>
                  </a:txBody>
                  <a:tcPr anchor="ctr"/>
                </a:tc>
                <a:tc>
                  <a:txBody>
                    <a:bodyPr/>
                    <a:lstStyle/>
                    <a:p>
                      <a:r>
                        <a:rPr lang="en-US" sz="1600" dirty="0">
                          <a:solidFill>
                            <a:schemeClr val="tx1">
                              <a:lumMod val="50000"/>
                            </a:schemeClr>
                          </a:solidFill>
                        </a:rPr>
                        <a:t>Efficacy of enzalutamide vs </a:t>
                      </a:r>
                      <a:r>
                        <a:rPr lang="en-US" sz="1600" b="0" i="0" kern="1200" dirty="0">
                          <a:solidFill>
                            <a:schemeClr val="tx1">
                              <a:lumMod val="50000"/>
                            </a:schemeClr>
                          </a:solidFill>
                          <a:effectLst/>
                          <a:latin typeface="+mn-lt"/>
                          <a:ea typeface="+mn-ea"/>
                          <a:cs typeface="+mn-cs"/>
                        </a:rPr>
                        <a:t>standard nonsteroidal antiandrogen therapy</a:t>
                      </a:r>
                      <a:endParaRPr lang="en-US" sz="1600" dirty="0">
                        <a:solidFill>
                          <a:schemeClr val="tx1">
                            <a:lumMod val="50000"/>
                          </a:schemeClr>
                        </a:solidFill>
                      </a:endParaRPr>
                    </a:p>
                  </a:txBody>
                  <a:tcPr anchor="ctr"/>
                </a:tc>
                <a:extLst>
                  <a:ext uri="{0D108BD9-81ED-4DB2-BD59-A6C34878D82A}">
                    <a16:rowId xmlns:a16="http://schemas.microsoft.com/office/drawing/2014/main" val="3948026991"/>
                  </a:ext>
                </a:extLst>
              </a:tr>
              <a:tr h="701055">
                <a:tc>
                  <a:txBody>
                    <a:bodyPr/>
                    <a:lstStyle/>
                    <a:p>
                      <a:r>
                        <a:rPr lang="en-US" sz="1600" dirty="0">
                          <a:solidFill>
                            <a:schemeClr val="tx1">
                              <a:lumMod val="50000"/>
                            </a:schemeClr>
                          </a:solidFill>
                        </a:rPr>
                        <a:t>ARCHES</a:t>
                      </a:r>
                    </a:p>
                  </a:txBody>
                  <a:tcPr anchor="ctr">
                    <a:lnB w="12700" cmpd="sng">
                      <a:noFill/>
                    </a:lnB>
                  </a:tcPr>
                </a:tc>
                <a:tc>
                  <a:txBody>
                    <a:bodyPr/>
                    <a:lstStyle/>
                    <a:p>
                      <a:pPr algn="ctr"/>
                      <a:r>
                        <a:rPr lang="en-US" sz="1600" dirty="0">
                          <a:solidFill>
                            <a:schemeClr val="tx1">
                              <a:lumMod val="50000"/>
                            </a:schemeClr>
                          </a:solidFill>
                        </a:rPr>
                        <a:t>16/1150 (1.4)</a:t>
                      </a:r>
                    </a:p>
                  </a:txBody>
                  <a:tcPr anchor="ctr">
                    <a:lnB w="12700" cmpd="sng">
                      <a:noFill/>
                    </a:lnB>
                  </a:tcPr>
                </a:tc>
                <a:tc>
                  <a:txBody>
                    <a:bodyPr/>
                    <a:lstStyle/>
                    <a:p>
                      <a:pPr algn="ctr"/>
                      <a:r>
                        <a:rPr lang="en-US" sz="1600" dirty="0">
                          <a:solidFill>
                            <a:schemeClr val="tx1">
                              <a:lumMod val="50000"/>
                            </a:schemeClr>
                          </a:solidFill>
                        </a:rPr>
                        <a:t>Extended the median </a:t>
                      </a:r>
                      <a:r>
                        <a:rPr lang="en-US" sz="1600" dirty="0" err="1">
                          <a:solidFill>
                            <a:schemeClr val="tx1">
                              <a:lumMod val="50000"/>
                            </a:schemeClr>
                          </a:solidFill>
                        </a:rPr>
                        <a:t>rPFS</a:t>
                      </a:r>
                      <a:r>
                        <a:rPr lang="en-US" sz="1600" dirty="0">
                          <a:solidFill>
                            <a:schemeClr val="tx1">
                              <a:lumMod val="50000"/>
                            </a:schemeClr>
                          </a:solidFill>
                        </a:rPr>
                        <a:t> </a:t>
                      </a:r>
                      <a:br>
                        <a:rPr lang="en-US" sz="1600" dirty="0">
                          <a:solidFill>
                            <a:schemeClr val="tx1">
                              <a:lumMod val="50000"/>
                            </a:schemeClr>
                          </a:solidFill>
                        </a:rPr>
                      </a:br>
                      <a:r>
                        <a:rPr lang="en-US" sz="1600" dirty="0">
                          <a:solidFill>
                            <a:schemeClr val="tx1">
                              <a:lumMod val="50000"/>
                            </a:schemeClr>
                          </a:solidFill>
                        </a:rPr>
                        <a:t>by 11 months</a:t>
                      </a:r>
                    </a:p>
                  </a:txBody>
                  <a:tcPr anchor="ctr">
                    <a:lnB w="12700" cmpd="sng">
                      <a:noFill/>
                    </a:lnB>
                  </a:tcPr>
                </a:tc>
                <a:tc>
                  <a:txBody>
                    <a:bodyPr/>
                    <a:lstStyle/>
                    <a:p>
                      <a:r>
                        <a:rPr lang="en-US" sz="1600" dirty="0">
                          <a:solidFill>
                            <a:schemeClr val="tx1">
                              <a:lumMod val="50000"/>
                            </a:schemeClr>
                          </a:solidFill>
                        </a:rPr>
                        <a:t>Efficacy and safety of enzalutamide plus ADT in patients with </a:t>
                      </a:r>
                      <a:r>
                        <a:rPr lang="en-US" sz="1600" dirty="0" err="1">
                          <a:solidFill>
                            <a:schemeClr val="tx1">
                              <a:lumMod val="50000"/>
                            </a:schemeClr>
                          </a:solidFill>
                        </a:rPr>
                        <a:t>mHSPC</a:t>
                      </a:r>
                      <a:endParaRPr lang="en-US" sz="1600" dirty="0">
                        <a:solidFill>
                          <a:schemeClr val="tx1">
                            <a:lumMod val="50000"/>
                          </a:schemeClr>
                        </a:solidFill>
                      </a:endParaRPr>
                    </a:p>
                  </a:txBody>
                  <a:tcPr anchor="ctr">
                    <a:lnB w="12700" cmpd="sng">
                      <a:noFill/>
                    </a:lnB>
                  </a:tcPr>
                </a:tc>
                <a:extLst>
                  <a:ext uri="{0D108BD9-81ED-4DB2-BD59-A6C34878D82A}">
                    <a16:rowId xmlns:a16="http://schemas.microsoft.com/office/drawing/2014/main" val="1799609600"/>
                  </a:ext>
                </a:extLst>
              </a:tr>
              <a:tr h="701055">
                <a:tc>
                  <a:txBody>
                    <a:bodyPr/>
                    <a:lstStyle/>
                    <a:p>
                      <a:r>
                        <a:rPr lang="en-US" sz="1600" dirty="0">
                          <a:solidFill>
                            <a:schemeClr val="tx1">
                              <a:lumMod val="50000"/>
                            </a:schemeClr>
                          </a:solidFill>
                        </a:rPr>
                        <a:t>ARASENS</a:t>
                      </a:r>
                    </a:p>
                  </a:txBody>
                  <a:tcPr anchor="ctr">
                    <a:lnT w="12700" cmpd="sng">
                      <a:noFill/>
                    </a:lnT>
                    <a:lnB w="12700" cmpd="sng">
                      <a:noFill/>
                    </a:lnB>
                  </a:tcPr>
                </a:tc>
                <a:tc>
                  <a:txBody>
                    <a:bodyPr/>
                    <a:lstStyle/>
                    <a:p>
                      <a:pPr algn="ctr"/>
                      <a:r>
                        <a:rPr lang="en-US" sz="1600" dirty="0">
                          <a:solidFill>
                            <a:schemeClr val="tx1">
                              <a:lumMod val="50000"/>
                            </a:schemeClr>
                          </a:solidFill>
                        </a:rPr>
                        <a:t>54/1306 (4.1)</a:t>
                      </a:r>
                    </a:p>
                  </a:txBody>
                  <a:tcPr anchor="ctr">
                    <a:lnT w="12700" cmpd="sng">
                      <a:noFill/>
                    </a:lnT>
                    <a:lnB w="12700" cmpd="sng">
                      <a:noFill/>
                    </a:lnB>
                  </a:tcPr>
                </a:tc>
                <a:tc>
                  <a:txBody>
                    <a:bodyPr/>
                    <a:lstStyle/>
                    <a:p>
                      <a:pPr algn="ctr"/>
                      <a:r>
                        <a:rPr lang="en-US" sz="1600" dirty="0">
                          <a:solidFill>
                            <a:schemeClr val="tx1">
                              <a:lumMod val="50000"/>
                            </a:schemeClr>
                          </a:solidFill>
                        </a:rPr>
                        <a:t>OS at 4 yrs.: </a:t>
                      </a:r>
                      <a:br>
                        <a:rPr lang="en-US" sz="1600" dirty="0">
                          <a:solidFill>
                            <a:schemeClr val="tx1">
                              <a:lumMod val="50000"/>
                            </a:schemeClr>
                          </a:solidFill>
                        </a:rPr>
                      </a:br>
                      <a:r>
                        <a:rPr lang="en-US" sz="1600" dirty="0">
                          <a:solidFill>
                            <a:schemeClr val="tx1">
                              <a:lumMod val="50000"/>
                            </a:schemeClr>
                          </a:solidFill>
                        </a:rPr>
                        <a:t>62.7% vs 50.4%</a:t>
                      </a:r>
                    </a:p>
                  </a:txBody>
                  <a:tcPr anchor="ctr">
                    <a:lnT w="12700" cmpd="sng">
                      <a:noFill/>
                    </a:lnT>
                    <a:lnB w="12700" cmpd="sng">
                      <a:noFill/>
                    </a:lnB>
                  </a:tcPr>
                </a:tc>
                <a:tc>
                  <a:txBody>
                    <a:bodyPr/>
                    <a:lstStyle/>
                    <a:p>
                      <a:r>
                        <a:rPr lang="en-US" sz="1600" b="0" i="0" kern="1200" dirty="0" err="1">
                          <a:solidFill>
                            <a:schemeClr val="tx1">
                              <a:lumMod val="50000"/>
                            </a:schemeClr>
                          </a:solidFill>
                          <a:effectLst/>
                          <a:latin typeface="+mn-lt"/>
                          <a:ea typeface="+mn-ea"/>
                          <a:cs typeface="+mn-cs"/>
                        </a:rPr>
                        <a:t>Darolutamide</a:t>
                      </a:r>
                      <a:r>
                        <a:rPr lang="en-US" sz="1600" b="0" i="0" kern="1200" dirty="0">
                          <a:solidFill>
                            <a:schemeClr val="tx1">
                              <a:lumMod val="50000"/>
                            </a:schemeClr>
                          </a:solidFill>
                          <a:effectLst/>
                          <a:latin typeface="+mn-lt"/>
                          <a:ea typeface="+mn-ea"/>
                          <a:cs typeface="+mn-cs"/>
                        </a:rPr>
                        <a:t> + standard ADT and docetaxel in patients with </a:t>
                      </a:r>
                      <a:r>
                        <a:rPr lang="en-US" sz="1600" b="0" i="0" kern="1200" dirty="0" err="1">
                          <a:solidFill>
                            <a:schemeClr val="tx1">
                              <a:lumMod val="50000"/>
                            </a:schemeClr>
                          </a:solidFill>
                          <a:effectLst/>
                          <a:latin typeface="+mn-lt"/>
                          <a:ea typeface="+mn-ea"/>
                          <a:cs typeface="+mn-cs"/>
                        </a:rPr>
                        <a:t>mHSPC</a:t>
                      </a:r>
                      <a:endParaRPr lang="en-US" sz="1600" dirty="0">
                        <a:solidFill>
                          <a:schemeClr val="tx1">
                            <a:lumMod val="50000"/>
                          </a:schemeClr>
                        </a:solidFill>
                      </a:endParaRPr>
                    </a:p>
                  </a:txBody>
                  <a:tcPr anchor="ctr">
                    <a:lnT w="12700" cmpd="sng">
                      <a:noFill/>
                    </a:lnT>
                    <a:lnB w="12700" cmpd="sng">
                      <a:noFill/>
                    </a:lnB>
                  </a:tcPr>
                </a:tc>
                <a:extLst>
                  <a:ext uri="{0D108BD9-81ED-4DB2-BD59-A6C34878D82A}">
                    <a16:rowId xmlns:a16="http://schemas.microsoft.com/office/drawing/2014/main" val="1083003834"/>
                  </a:ext>
                </a:extLst>
              </a:tr>
              <a:tr h="405874">
                <a:tc>
                  <a:txBody>
                    <a:bodyPr/>
                    <a:lstStyle/>
                    <a:p>
                      <a:r>
                        <a:rPr lang="en-US" sz="1600" b="1" dirty="0">
                          <a:solidFill>
                            <a:schemeClr val="tx1">
                              <a:lumMod val="50000"/>
                            </a:schemeClr>
                          </a:solidFill>
                        </a:rPr>
                        <a:t>Total</a:t>
                      </a:r>
                    </a:p>
                  </a:txBody>
                  <a:tcPr anchor="ctr">
                    <a:lnT w="12700" cmpd="sng">
                      <a:noFill/>
                    </a:lnT>
                    <a:lnB w="12700" cmpd="sng">
                      <a:noFill/>
                    </a:lnB>
                  </a:tcPr>
                </a:tc>
                <a:tc>
                  <a:txBody>
                    <a:bodyPr/>
                    <a:lstStyle/>
                    <a:p>
                      <a:pPr algn="ctr"/>
                      <a:r>
                        <a:rPr lang="en-US" sz="1600" b="1" dirty="0">
                          <a:solidFill>
                            <a:schemeClr val="tx1">
                              <a:lumMod val="50000"/>
                            </a:schemeClr>
                          </a:solidFill>
                        </a:rPr>
                        <a:t>89/3508 (2.5)</a:t>
                      </a:r>
                    </a:p>
                  </a:txBody>
                  <a:tcPr anchor="ctr">
                    <a:lnT w="12700" cmpd="sng">
                      <a:noFill/>
                    </a:lnT>
                    <a:lnB w="12700" cmpd="sng">
                      <a:noFill/>
                    </a:lnB>
                  </a:tcPr>
                </a:tc>
                <a:tc>
                  <a:txBody>
                    <a:bodyPr/>
                    <a:lstStyle/>
                    <a:p>
                      <a:pPr algn="ctr"/>
                      <a:endParaRPr lang="en-US" sz="1600" dirty="0">
                        <a:solidFill>
                          <a:schemeClr val="tx1">
                            <a:lumMod val="50000"/>
                          </a:schemeClr>
                        </a:solidFill>
                      </a:endParaRPr>
                    </a:p>
                  </a:txBody>
                  <a:tcPr anchor="ctr">
                    <a:lnT w="12700" cmpd="sng">
                      <a:noFill/>
                    </a:lnT>
                    <a:lnB w="12700" cmpd="sng">
                      <a:noFill/>
                    </a:lnB>
                  </a:tcPr>
                </a:tc>
                <a:tc>
                  <a:txBody>
                    <a:bodyPr/>
                    <a:lstStyle/>
                    <a:p>
                      <a:endParaRPr lang="en-US" sz="1600" dirty="0">
                        <a:solidFill>
                          <a:schemeClr val="tx1">
                            <a:lumMod val="50000"/>
                          </a:schemeClr>
                        </a:solidFill>
                      </a:endParaRPr>
                    </a:p>
                  </a:txBody>
                  <a:tcPr anchor="ctr">
                    <a:lnT w="12700" cmpd="sng">
                      <a:noFill/>
                    </a:lnT>
                    <a:lnB w="12700" cmpd="sng">
                      <a:noFill/>
                    </a:lnB>
                  </a:tcPr>
                </a:tc>
                <a:extLst>
                  <a:ext uri="{0D108BD9-81ED-4DB2-BD59-A6C34878D82A}">
                    <a16:rowId xmlns:a16="http://schemas.microsoft.com/office/drawing/2014/main" val="3328548785"/>
                  </a:ext>
                </a:extLst>
              </a:tr>
            </a:tbl>
          </a:graphicData>
        </a:graphic>
      </p:graphicFrame>
      <p:sp>
        <p:nvSpPr>
          <p:cNvPr id="6" name="TextBox 5">
            <a:extLst>
              <a:ext uri="{FF2B5EF4-FFF2-40B4-BE49-F238E27FC236}">
                <a16:creationId xmlns:a16="http://schemas.microsoft.com/office/drawing/2014/main" id="{AA2CB900-9688-8BD8-F668-4028199DDC41}"/>
              </a:ext>
            </a:extLst>
          </p:cNvPr>
          <p:cNvSpPr txBox="1"/>
          <p:nvPr/>
        </p:nvSpPr>
        <p:spPr>
          <a:xfrm>
            <a:off x="609600" y="6211669"/>
            <a:ext cx="10876908" cy="646331"/>
          </a:xfrm>
          <a:prstGeom prst="rect">
            <a:avLst/>
          </a:prstGeom>
          <a:noFill/>
        </p:spPr>
        <p:txBody>
          <a:bodyPr wrap="square">
            <a:spAutoFit/>
          </a:bodyPr>
          <a:lstStyle/>
          <a:p>
            <a:r>
              <a:rPr lang="en-US" sz="1200" b="0" i="0" dirty="0">
                <a:solidFill>
                  <a:schemeClr val="bg1">
                    <a:lumMod val="50000"/>
                  </a:schemeClr>
                </a:solidFill>
                <a:effectLst/>
                <a:latin typeface="Arial" panose="020B0604020202020204" pitchFamily="34" charset="0"/>
                <a:cs typeface="Arial" panose="020B0604020202020204" pitchFamily="34" charset="0"/>
              </a:rPr>
              <a:t>Chi KN, et al. </a:t>
            </a:r>
            <a:r>
              <a:rPr lang="en-US" sz="1200" b="0" i="1" dirty="0">
                <a:solidFill>
                  <a:schemeClr val="bg1">
                    <a:lumMod val="50000"/>
                  </a:schemeClr>
                </a:solidFill>
                <a:effectLst/>
                <a:latin typeface="Arial" panose="020B0604020202020204" pitchFamily="34" charset="0"/>
                <a:cs typeface="Arial" panose="020B0604020202020204" pitchFamily="34" charset="0"/>
              </a:rPr>
              <a:t>N Engl J Med</a:t>
            </a:r>
            <a:r>
              <a:rPr lang="en-US" sz="1200" b="0" i="0" dirty="0">
                <a:solidFill>
                  <a:schemeClr val="bg1">
                    <a:lumMod val="50000"/>
                  </a:schemeClr>
                </a:solidFill>
                <a:effectLst/>
                <a:latin typeface="Arial" panose="020B0604020202020204" pitchFamily="34" charset="0"/>
                <a:cs typeface="Arial" panose="020B0604020202020204" pitchFamily="34" charset="0"/>
              </a:rPr>
              <a:t>. 2019;381(1):13-24; Davis ID, et al. </a:t>
            </a:r>
            <a:r>
              <a:rPr lang="en-US" sz="1200" b="0" i="1" dirty="0">
                <a:solidFill>
                  <a:schemeClr val="bg1">
                    <a:lumMod val="50000"/>
                  </a:schemeClr>
                </a:solidFill>
                <a:effectLst/>
                <a:latin typeface="Arial" panose="020B0604020202020204" pitchFamily="34" charset="0"/>
                <a:cs typeface="Arial" panose="020B0604020202020204" pitchFamily="34" charset="0"/>
              </a:rPr>
              <a:t>N Engl J Med</a:t>
            </a:r>
            <a:r>
              <a:rPr lang="en-US" sz="1200" b="0" i="0" dirty="0">
                <a:solidFill>
                  <a:schemeClr val="bg1">
                    <a:lumMod val="50000"/>
                  </a:schemeClr>
                </a:solidFill>
                <a:effectLst/>
                <a:latin typeface="Arial" panose="020B0604020202020204" pitchFamily="34" charset="0"/>
                <a:cs typeface="Arial" panose="020B0604020202020204" pitchFamily="34" charset="0"/>
              </a:rPr>
              <a:t>. 2019;381(2):121-131</a:t>
            </a:r>
            <a:r>
              <a:rPr lang="en-US" sz="1200" dirty="0">
                <a:solidFill>
                  <a:schemeClr val="bg1">
                    <a:lumMod val="50000"/>
                  </a:schemeClr>
                </a:solidFill>
                <a:latin typeface="Arial" panose="020B0604020202020204" pitchFamily="34" charset="0"/>
                <a:cs typeface="Arial" panose="020B0604020202020204" pitchFamily="34" charset="0"/>
              </a:rPr>
              <a:t>; </a:t>
            </a:r>
            <a:r>
              <a:rPr lang="en-US" sz="1200" b="0" i="0" dirty="0">
                <a:solidFill>
                  <a:schemeClr val="bg1">
                    <a:lumMod val="50000"/>
                  </a:schemeClr>
                </a:solidFill>
                <a:effectLst/>
                <a:latin typeface="Arial" panose="020B0604020202020204" pitchFamily="34" charset="0"/>
                <a:cs typeface="Arial" panose="020B0604020202020204" pitchFamily="34" charset="0"/>
              </a:rPr>
              <a:t>Armstrong AJ, et al.  </a:t>
            </a:r>
            <a:r>
              <a:rPr lang="en-US" sz="1200" b="0" i="1" dirty="0">
                <a:solidFill>
                  <a:schemeClr val="bg1">
                    <a:lumMod val="50000"/>
                  </a:schemeClr>
                </a:solidFill>
                <a:effectLst/>
                <a:latin typeface="Arial" panose="020B0604020202020204" pitchFamily="34" charset="0"/>
                <a:cs typeface="Arial" panose="020B0604020202020204" pitchFamily="34" charset="0"/>
              </a:rPr>
              <a:t>J Clin Oncol</a:t>
            </a:r>
            <a:r>
              <a:rPr lang="en-US" sz="1200" b="0" i="0" dirty="0">
                <a:solidFill>
                  <a:schemeClr val="bg1">
                    <a:lumMod val="50000"/>
                  </a:schemeClr>
                </a:solidFill>
                <a:effectLst/>
                <a:latin typeface="Arial" panose="020B0604020202020204" pitchFamily="34" charset="0"/>
                <a:cs typeface="Arial" panose="020B0604020202020204" pitchFamily="34" charset="0"/>
              </a:rPr>
              <a:t>. 2022;40(15):1616-1622; Smith MR, et al. </a:t>
            </a:r>
            <a:r>
              <a:rPr lang="en-US" sz="1200" b="0" i="1" dirty="0">
                <a:solidFill>
                  <a:schemeClr val="bg1">
                    <a:lumMod val="50000"/>
                  </a:schemeClr>
                </a:solidFill>
                <a:effectLst/>
                <a:latin typeface="Arial" panose="020B0604020202020204" pitchFamily="34" charset="0"/>
                <a:cs typeface="Arial" panose="020B0604020202020204" pitchFamily="34" charset="0"/>
              </a:rPr>
              <a:t>N Engl J Med</a:t>
            </a:r>
            <a:r>
              <a:rPr lang="en-US" sz="1200" b="0" i="0" dirty="0">
                <a:solidFill>
                  <a:schemeClr val="bg1">
                    <a:lumMod val="50000"/>
                  </a:schemeClr>
                </a:solidFill>
                <a:effectLst/>
                <a:latin typeface="Arial" panose="020B0604020202020204" pitchFamily="34" charset="0"/>
                <a:cs typeface="Arial" panose="020B0604020202020204" pitchFamily="34" charset="0"/>
              </a:rPr>
              <a:t>. 2022;386(12):1132-1142.</a:t>
            </a:r>
            <a:br>
              <a:rPr lang="en-US" sz="1200" b="0" i="0" dirty="0">
                <a:solidFill>
                  <a:schemeClr val="bg1">
                    <a:lumMod val="50000"/>
                  </a:schemeClr>
                </a:solidFill>
                <a:effectLst/>
                <a:latin typeface="Arial" panose="020B0604020202020204" pitchFamily="34" charset="0"/>
                <a:cs typeface="Arial" panose="020B0604020202020204" pitchFamily="34" charset="0"/>
              </a:rPr>
            </a:b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91F7184-D24A-0E6B-B514-08878AD97352}"/>
              </a:ext>
            </a:extLst>
          </p:cNvPr>
          <p:cNvSpPr txBox="1"/>
          <p:nvPr/>
        </p:nvSpPr>
        <p:spPr>
          <a:xfrm>
            <a:off x="609599" y="5820251"/>
            <a:ext cx="9334499" cy="276999"/>
          </a:xfrm>
          <a:prstGeom prst="rect">
            <a:avLst/>
          </a:prstGeom>
          <a:noFill/>
        </p:spPr>
        <p:txBody>
          <a:bodyPr wrap="square">
            <a:spAutoFit/>
          </a:bodyPr>
          <a:lstStyle/>
          <a:p>
            <a:r>
              <a:rPr lang="en-US" sz="1200" dirty="0">
                <a:solidFill>
                  <a:schemeClr val="bg1">
                    <a:lumMod val="50000"/>
                  </a:schemeClr>
                </a:solidFill>
              </a:rPr>
              <a:t>ADT, androgen deprivation therapy; OS, overall survival; </a:t>
            </a:r>
            <a:r>
              <a:rPr lang="en-US" sz="1200" dirty="0" err="1">
                <a:solidFill>
                  <a:schemeClr val="bg1">
                    <a:lumMod val="50000"/>
                  </a:schemeClr>
                </a:solidFill>
              </a:rPr>
              <a:t>rPFS</a:t>
            </a:r>
            <a:r>
              <a:rPr lang="en-US" sz="1200" dirty="0">
                <a:solidFill>
                  <a:schemeClr val="bg1">
                    <a:lumMod val="50000"/>
                  </a:schemeClr>
                </a:solidFill>
              </a:rPr>
              <a:t>, radiographic progression free survival.</a:t>
            </a:r>
          </a:p>
        </p:txBody>
      </p:sp>
      <p:sp>
        <p:nvSpPr>
          <p:cNvPr id="8" name="Title 7">
            <a:extLst>
              <a:ext uri="{FF2B5EF4-FFF2-40B4-BE49-F238E27FC236}">
                <a16:creationId xmlns:a16="http://schemas.microsoft.com/office/drawing/2014/main" id="{3D0057BB-70D1-CC2D-10A0-B5419ADA943B}"/>
              </a:ext>
            </a:extLst>
          </p:cNvPr>
          <p:cNvSpPr>
            <a:spLocks noGrp="1"/>
          </p:cNvSpPr>
          <p:nvPr>
            <p:ph type="title"/>
          </p:nvPr>
        </p:nvSpPr>
        <p:spPr/>
        <p:txBody>
          <a:bodyPr>
            <a:normAutofit/>
          </a:bodyPr>
          <a:lstStyle/>
          <a:p>
            <a:r>
              <a:rPr lang="en-US" sz="3200" dirty="0"/>
              <a:t>African American Men Enrolled in Prostate Cancer Clinical Trials</a:t>
            </a:r>
            <a:endParaRPr lang="en-US" dirty="0"/>
          </a:p>
        </p:txBody>
      </p:sp>
    </p:spTree>
    <p:extLst>
      <p:ext uri="{BB962C8B-B14F-4D97-AF65-F5344CB8AC3E}">
        <p14:creationId xmlns:p14="http://schemas.microsoft.com/office/powerpoint/2010/main" val="77530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9A4D-6410-4217-83A4-EFC1063BE6C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Social Determinants of Health</a:t>
            </a:r>
          </a:p>
        </p:txBody>
      </p:sp>
      <p:sp>
        <p:nvSpPr>
          <p:cNvPr id="3" name="Content Placeholder 2">
            <a:extLst>
              <a:ext uri="{FF2B5EF4-FFF2-40B4-BE49-F238E27FC236}">
                <a16:creationId xmlns:a16="http://schemas.microsoft.com/office/drawing/2014/main" id="{A045FEDF-9ADC-1F0E-BF3B-949F0B4E17F8}"/>
              </a:ext>
            </a:extLst>
          </p:cNvPr>
          <p:cNvSpPr>
            <a:spLocks noGrp="1"/>
          </p:cNvSpPr>
          <p:nvPr>
            <p:ph idx="1"/>
          </p:nvPr>
        </p:nvSpPr>
        <p:spPr>
          <a:xfrm>
            <a:off x="609600" y="1477906"/>
            <a:ext cx="6908800" cy="4722477"/>
          </a:xfrm>
        </p:spPr>
        <p:txBody>
          <a:bodyPr>
            <a:normAutofit/>
          </a:bodyPr>
          <a:lstStyle/>
          <a:p>
            <a:r>
              <a:rPr lang="en-US" sz="2800" dirty="0">
                <a:latin typeface="Arial" panose="020B0604020202020204" pitchFamily="34" charset="0"/>
                <a:cs typeface="Arial" panose="020B0604020202020204" pitchFamily="34" charset="0"/>
              </a:rPr>
              <a:t>Non-medical factors which describe environments and circumstances “in which people grow, live, work, and age”</a:t>
            </a:r>
          </a:p>
          <a:p>
            <a:pPr lvl="1"/>
            <a:r>
              <a:rPr lang="en-US" sz="2400" dirty="0">
                <a:latin typeface="Arial" panose="020B0604020202020204" pitchFamily="34" charset="0"/>
                <a:cs typeface="Arial" panose="020B0604020202020204" pitchFamily="34" charset="0"/>
              </a:rPr>
              <a:t>Impact everyone</a:t>
            </a:r>
          </a:p>
          <a:p>
            <a:pPr lvl="1"/>
            <a:r>
              <a:rPr lang="en-US" sz="2400" dirty="0">
                <a:latin typeface="Arial" panose="020B0604020202020204" pitchFamily="34" charset="0"/>
                <a:cs typeface="Arial" panose="020B0604020202020204" pitchFamily="34" charset="0"/>
              </a:rPr>
              <a:t>Neither positive nor negative</a:t>
            </a:r>
          </a:p>
          <a:p>
            <a:pPr marL="457200" lvl="1" indent="0">
              <a:buNone/>
            </a:pPr>
            <a:endParaRPr lang="en-US" sz="24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Social needs: </a:t>
            </a:r>
            <a:r>
              <a:rPr lang="en-US" sz="2800" dirty="0">
                <a:latin typeface="Arial" panose="020B0604020202020204" pitchFamily="34" charset="0"/>
                <a:cs typeface="Arial" panose="020B0604020202020204" pitchFamily="34" charset="0"/>
              </a:rPr>
              <a:t>Dependent on people’s individual preferences and priorities</a:t>
            </a:r>
          </a:p>
          <a:p>
            <a:pPr lvl="1"/>
            <a:r>
              <a:rPr lang="en-US" sz="2400" dirty="0">
                <a:latin typeface="Arial" panose="020B0604020202020204" pitchFamily="34" charset="0"/>
                <a:cs typeface="Arial" panose="020B0604020202020204" pitchFamily="34" charset="0"/>
              </a:rPr>
              <a:t>Emphasizes the patient’s role in identifying and prioritizing social interventions</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5" name="Picture 2" descr="Social Determinants of Health, Health Equity, and Vision Loss | subsection  title | section title | site title">
            <a:extLst>
              <a:ext uri="{FF2B5EF4-FFF2-40B4-BE49-F238E27FC236}">
                <a16:creationId xmlns:a16="http://schemas.microsoft.com/office/drawing/2014/main" id="{38B269F6-A172-96C3-53FB-26230F57D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586" y="1788811"/>
            <a:ext cx="3997814" cy="36597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DB09068-D089-8C56-1818-4FDA6D9C8CA3}"/>
              </a:ext>
            </a:extLst>
          </p:cNvPr>
          <p:cNvSpPr txBox="1"/>
          <p:nvPr/>
        </p:nvSpPr>
        <p:spPr>
          <a:xfrm>
            <a:off x="609600" y="6186488"/>
            <a:ext cx="7962900" cy="646331"/>
          </a:xfrm>
          <a:prstGeom prst="rect">
            <a:avLst/>
          </a:prstGeom>
          <a:noFill/>
        </p:spPr>
        <p:txBody>
          <a:bodyPr wrap="square" numCol="2" rtlCol="0">
            <a:spAutoFit/>
          </a:bodyPr>
          <a:lstStyle/>
          <a:p>
            <a:r>
              <a:rPr lang="en-US" sz="1200" dirty="0">
                <a:solidFill>
                  <a:schemeClr val="bg1">
                    <a:lumMod val="50000"/>
                  </a:schemeClr>
                </a:solidFill>
                <a:latin typeface="Arial" panose="020B0604020202020204" pitchFamily="34" charset="0"/>
                <a:cs typeface="Arial" panose="020B0604020202020204" pitchFamily="34" charset="0"/>
              </a:rPr>
              <a:t>WHO, 2008; Alderwick H, Gottlieb LM. </a:t>
            </a:r>
            <a:r>
              <a:rPr lang="en-US" sz="1200" i="1" dirty="0">
                <a:solidFill>
                  <a:schemeClr val="bg1">
                    <a:lumMod val="50000"/>
                  </a:schemeClr>
                </a:solidFill>
                <a:latin typeface="Arial" panose="020B0604020202020204" pitchFamily="34" charset="0"/>
                <a:cs typeface="Arial" panose="020B0604020202020204" pitchFamily="34" charset="0"/>
              </a:rPr>
              <a:t>Milbank Q. </a:t>
            </a:r>
            <a:r>
              <a:rPr lang="en-US" sz="1200" dirty="0">
                <a:solidFill>
                  <a:schemeClr val="bg1">
                    <a:lumMod val="50000"/>
                  </a:schemeClr>
                </a:solidFill>
                <a:latin typeface="Arial" panose="020B0604020202020204" pitchFamily="34" charset="0"/>
                <a:cs typeface="Arial" panose="020B0604020202020204" pitchFamily="34" charset="0"/>
              </a:rPr>
              <a:t>2019;97(2)407-419. </a:t>
            </a:r>
          </a:p>
          <a:p>
            <a:endParaRPr lang="en-US" sz="1200" dirty="0">
              <a:solidFill>
                <a:schemeClr val="bg1">
                  <a:lumMod val="50000"/>
                </a:schemeClr>
              </a:solidFill>
              <a:latin typeface="Arial" panose="020B0604020202020204" pitchFamily="34" charset="0"/>
              <a:cs typeface="Arial" panose="020B0604020202020204" pitchFamily="34" charset="0"/>
            </a:endParaRPr>
          </a:p>
          <a:p>
            <a:endParaRPr lang="en-US" sz="1200" dirty="0">
              <a:solidFill>
                <a:schemeClr val="bg1">
                  <a:lumMod val="50000"/>
                </a:schemeClr>
              </a:solidFill>
              <a:latin typeface="Arial" panose="020B0604020202020204" pitchFamily="34" charset="0"/>
              <a:cs typeface="Arial" panose="020B0604020202020204" pitchFamily="34" charset="0"/>
            </a:endParaRPr>
          </a:p>
          <a:p>
            <a:r>
              <a:rPr lang="en-US" sz="1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14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72B6-107D-8549-BFE9-C0E18D322ADC}"/>
              </a:ext>
            </a:extLst>
          </p:cNvPr>
          <p:cNvSpPr>
            <a:spLocks noGrp="1"/>
          </p:cNvSpPr>
          <p:nvPr>
            <p:ph type="title"/>
          </p:nvPr>
        </p:nvSpPr>
        <p:spPr/>
        <p:txBody>
          <a:bodyPr/>
          <a:lstStyle/>
          <a:p>
            <a:r>
              <a:rPr lang="en-US" dirty="0"/>
              <a:t>A Call to Arms</a:t>
            </a:r>
          </a:p>
        </p:txBody>
      </p:sp>
      <p:sp>
        <p:nvSpPr>
          <p:cNvPr id="3" name="Content Placeholder 2">
            <a:extLst>
              <a:ext uri="{FF2B5EF4-FFF2-40B4-BE49-F238E27FC236}">
                <a16:creationId xmlns:a16="http://schemas.microsoft.com/office/drawing/2014/main" id="{EA74B632-2F2A-3344-8A06-743C00029D65}"/>
              </a:ext>
            </a:extLst>
          </p:cNvPr>
          <p:cNvSpPr>
            <a:spLocks noGrp="1"/>
          </p:cNvSpPr>
          <p:nvPr>
            <p:ph idx="1"/>
          </p:nvPr>
        </p:nvSpPr>
        <p:spPr/>
        <p:txBody>
          <a:bodyPr>
            <a:normAutofit/>
          </a:bodyPr>
          <a:lstStyle/>
          <a:p>
            <a:r>
              <a:rPr lang="en-US" sz="2800" dirty="0"/>
              <a:t>We are capable of recognizing shortcomings in our practices, and remedying them</a:t>
            </a:r>
          </a:p>
          <a:p>
            <a:pPr lvl="1"/>
            <a:r>
              <a:rPr lang="en-US" sz="2400" dirty="0"/>
              <a:t>Opioids</a:t>
            </a:r>
          </a:p>
          <a:p>
            <a:r>
              <a:rPr lang="en-US" sz="2800" dirty="0"/>
              <a:t>Advocacy for African-American men doesn’t just occur in the clinical setting</a:t>
            </a:r>
          </a:p>
          <a:p>
            <a:pPr lvl="1"/>
            <a:r>
              <a:rPr lang="en-US" sz="2400" dirty="0"/>
              <a:t>IMPACT (</a:t>
            </a:r>
            <a:r>
              <a:rPr lang="en-US" sz="2400" u="sng" dirty="0" err="1"/>
              <a:t>IMP</a:t>
            </a:r>
            <a:r>
              <a:rPr lang="en-US" sz="2400" dirty="0" err="1"/>
              <a:t>roving</a:t>
            </a:r>
            <a:r>
              <a:rPr lang="en-US" sz="2400" dirty="0"/>
              <a:t> </a:t>
            </a:r>
            <a:r>
              <a:rPr lang="en-US" sz="2400" u="sng" dirty="0"/>
              <a:t>A</a:t>
            </a:r>
            <a:r>
              <a:rPr lang="en-US" sz="2400" dirty="0"/>
              <a:t>ccess, </a:t>
            </a:r>
            <a:r>
              <a:rPr lang="en-US" sz="2400" u="sng" dirty="0"/>
              <a:t>C</a:t>
            </a:r>
            <a:r>
              <a:rPr lang="en-US" sz="2400" dirty="0"/>
              <a:t>ounseling &amp; </a:t>
            </a:r>
            <a:r>
              <a:rPr lang="en-US" sz="2400" u="sng" dirty="0"/>
              <a:t>T</a:t>
            </a:r>
            <a:r>
              <a:rPr lang="en-US" sz="2400" dirty="0"/>
              <a:t>reatment for Californians with Prostate Cancer) Program- Litwin and colleagues</a:t>
            </a:r>
          </a:p>
          <a:p>
            <a:r>
              <a:rPr lang="en-US" sz="2800" dirty="0"/>
              <a:t>Now is the time for action for the highest risk patients</a:t>
            </a:r>
          </a:p>
        </p:txBody>
      </p:sp>
      <p:sp>
        <p:nvSpPr>
          <p:cNvPr id="4" name="Slide Number Placeholder 3">
            <a:extLst>
              <a:ext uri="{FF2B5EF4-FFF2-40B4-BE49-F238E27FC236}">
                <a16:creationId xmlns:a16="http://schemas.microsoft.com/office/drawing/2014/main" id="{53018A49-7981-BB45-A805-E27E888AEF35}"/>
              </a:ext>
            </a:extLst>
          </p:cNvPr>
          <p:cNvSpPr>
            <a:spLocks noGrp="1"/>
          </p:cNvSpPr>
          <p:nvPr>
            <p:ph type="sldNum" sz="quarter" idx="4294967295"/>
          </p:nvPr>
        </p:nvSpPr>
        <p:spPr>
          <a:xfrm>
            <a:off x="9448800" y="63373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3DB12-27C8-4C67-B894-FBD42A38CC37}" type="slidenum">
              <a:rPr kumimoji="0" lang="en-US" sz="1400" b="0" i="0" u="none" strike="noStrike" kern="1200" cap="none" spc="0" normalizeH="0" baseline="0" noProof="0" smtClean="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1875297228"/>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1077</Words>
  <Application>Microsoft Macintosh PowerPoint</Application>
  <PresentationFormat>Widescreen</PresentationFormat>
  <Paragraphs>112</Paragraphs>
  <Slides>11</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Segoe UI</vt:lpstr>
      <vt:lpstr>Trebuchet MS</vt:lpstr>
      <vt:lpstr>2022 Hem Onc</vt:lpstr>
      <vt:lpstr>Office Theme</vt:lpstr>
      <vt:lpstr>1_2022 Hem Onc</vt:lpstr>
      <vt:lpstr>What Can I Do to Improve Care of Prostate Cancer Patients at Risk for Inequities?</vt:lpstr>
      <vt:lpstr>PowerPoint Presentation</vt:lpstr>
      <vt:lpstr>Disclaimer</vt:lpstr>
      <vt:lpstr>Landscape of Prostate Cancer in African-American Men</vt:lpstr>
      <vt:lpstr>Prostate Cancer Disparity Facts</vt:lpstr>
      <vt:lpstr>Odds of Receiving Definitive Therapy According to Risk Level</vt:lpstr>
      <vt:lpstr>African American Men Enrolled in Prostate Cancer Clinical Trials</vt:lpstr>
      <vt:lpstr>Social Determinants of Health</vt:lpstr>
      <vt:lpstr>A Call to Arms</vt:lpstr>
      <vt:lpstr>What Can We As Clinicians Do?</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2023-10-05T21:17:12Z</dcterms:modified>
  <cp:category/>
</cp:coreProperties>
</file>