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 id="2147483725" r:id="rId2"/>
    <p:sldMasterId id="2147483737" r:id="rId3"/>
  </p:sldMasterIdLst>
  <p:notesMasterIdLst>
    <p:notesMasterId r:id="rId12"/>
  </p:notesMasterIdLst>
  <p:sldIdLst>
    <p:sldId id="256" r:id="rId4"/>
    <p:sldId id="265" r:id="rId5"/>
    <p:sldId id="280" r:id="rId6"/>
    <p:sldId id="278" r:id="rId7"/>
    <p:sldId id="279" r:id="rId8"/>
    <p:sldId id="259" r:id="rId9"/>
    <p:sldId id="260"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4D3200-C06E-2CFC-969A-908DB7228B22}" name="Patti Repetto" initials="PR" userId="S::prepetto@ushealthconnect.com::29a62dfc-181e-481e-a0bd-97f9faffa5d7" providerId="AD"/>
  <p188:author id="{87551934-1EED-109D-8469-49CE7051BEDC}" name="Megan Reimann, PharmD, BCOP" initials="MRPB" userId="S::mreimann@ushealthconnect.com::551785c5-e18e-4f20-8abf-31b115b8a49a" providerId="AD"/>
  <p188:author id="{BEC46FB8-8ADC-52D1-339B-C0AC3D7B09CC}" name="Libby Lurwick" initials="LL" userId="S::elurwick@ushealthconnect.com::b676353a-ba99-4d17-9af1-d81611d12622"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5" autoAdjust="0"/>
    <p:restoredTop sz="96327"/>
  </p:normalViewPr>
  <p:slideViewPr>
    <p:cSldViewPr snapToGrid="0">
      <p:cViewPr varScale="1">
        <p:scale>
          <a:sx n="124" d="100"/>
          <a:sy n="124" d="100"/>
        </p:scale>
        <p:origin x="39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10/5/23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10/5/23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89572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10/5/23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51727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10/5/23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80699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10/5/23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94919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10/5/23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79865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10/5/23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10088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10/5/23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49425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10/5/23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52023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10/5/23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6487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10/5/23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97126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10/5/23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99213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3301587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588506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754451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74047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52126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43708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605351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611657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959218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9407614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960636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590299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ver_Short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CC7049-9E85-6D47-8947-FB81F614D76A}"/>
              </a:ext>
            </a:extLst>
          </p:cNvPr>
          <p:cNvSpPr/>
          <p:nvPr userDrawn="1"/>
        </p:nvSpPr>
        <p:spPr>
          <a:xfrm>
            <a:off x="8419583" y="5596469"/>
            <a:ext cx="3772417" cy="126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2" name="Title 1">
            <a:extLst>
              <a:ext uri="{FF2B5EF4-FFF2-40B4-BE49-F238E27FC236}">
                <a16:creationId xmlns:a16="http://schemas.microsoft.com/office/drawing/2014/main" id="{5FEA74E7-9D58-484C-A8F3-83EE1732E3D9}"/>
              </a:ext>
            </a:extLst>
          </p:cNvPr>
          <p:cNvSpPr>
            <a:spLocks noGrp="1"/>
          </p:cNvSpPr>
          <p:nvPr>
            <p:ph type="ctrTitle" hasCustomPrompt="1"/>
          </p:nvPr>
        </p:nvSpPr>
        <p:spPr>
          <a:xfrm>
            <a:off x="4359728" y="544707"/>
            <a:ext cx="6933112" cy="2983353"/>
          </a:xfrm>
          <a:prstGeom prst="rect">
            <a:avLst/>
          </a:prstGeom>
        </p:spPr>
        <p:txBody>
          <a:bodyPr anchor="b" anchorCtr="0">
            <a:normAutofit/>
          </a:bodyPr>
          <a:lstStyle>
            <a:lvl1pPr algn="l">
              <a:defRPr sz="4600" b="1">
                <a:solidFill>
                  <a:schemeClr val="accent1"/>
                </a:solidFill>
              </a:defRPr>
            </a:lvl1pPr>
          </a:lstStyle>
          <a:p>
            <a:r>
              <a:rPr lang="en-US" dirty="0"/>
              <a:t>Arial Bold 46pt Title</a:t>
            </a:r>
          </a:p>
        </p:txBody>
      </p:sp>
      <p:sp>
        <p:nvSpPr>
          <p:cNvPr id="3" name="Subtitle 2">
            <a:extLst>
              <a:ext uri="{FF2B5EF4-FFF2-40B4-BE49-F238E27FC236}">
                <a16:creationId xmlns:a16="http://schemas.microsoft.com/office/drawing/2014/main" id="{A38C6541-C4A5-0F4E-B98F-CDF4FAE065A6}"/>
              </a:ext>
            </a:extLst>
          </p:cNvPr>
          <p:cNvSpPr>
            <a:spLocks noGrp="1"/>
          </p:cNvSpPr>
          <p:nvPr>
            <p:ph type="subTitle" idx="1" hasCustomPrompt="1"/>
          </p:nvPr>
        </p:nvSpPr>
        <p:spPr>
          <a:xfrm>
            <a:off x="4359728" y="3736655"/>
            <a:ext cx="6308272" cy="1535965"/>
          </a:xfrm>
          <a:prstGeom prst="rect">
            <a:avLst/>
          </a:prstGeom>
        </p:spPr>
        <p:txBody>
          <a:bodyPr anchor="t">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TITLE ARIAL BOLD UPPERCASE</a:t>
            </a:r>
          </a:p>
        </p:txBody>
      </p:sp>
      <p:pic>
        <p:nvPicPr>
          <p:cNvPr id="7" name="Picture 6">
            <a:extLst>
              <a:ext uri="{FF2B5EF4-FFF2-40B4-BE49-F238E27FC236}">
                <a16:creationId xmlns:a16="http://schemas.microsoft.com/office/drawing/2014/main" id="{A1DA1996-2071-8E4C-958D-33900DD39C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975100" cy="6858000"/>
          </a:xfrm>
          <a:prstGeom prst="rect">
            <a:avLst/>
          </a:prstGeom>
        </p:spPr>
      </p:pic>
      <p:pic>
        <p:nvPicPr>
          <p:cNvPr id="8" name="Picture 7">
            <a:extLst>
              <a:ext uri="{FF2B5EF4-FFF2-40B4-BE49-F238E27FC236}">
                <a16:creationId xmlns:a16="http://schemas.microsoft.com/office/drawing/2014/main" id="{7D000F65-2584-844D-818D-54FE4FF009C1}"/>
              </a:ext>
            </a:extLst>
          </p:cNvPr>
          <p:cNvPicPr>
            <a:picLocks noChangeAspect="1"/>
          </p:cNvPicPr>
          <p:nvPr userDrawn="1"/>
        </p:nvPicPr>
        <p:blipFill>
          <a:blip r:embed="rId3"/>
          <a:stretch>
            <a:fillRect/>
          </a:stretch>
        </p:blipFill>
        <p:spPr>
          <a:xfrm>
            <a:off x="8419583" y="5596469"/>
            <a:ext cx="3273665" cy="937683"/>
          </a:xfrm>
          <a:prstGeom prst="rect">
            <a:avLst/>
          </a:prstGeom>
        </p:spPr>
      </p:pic>
      <p:sp>
        <p:nvSpPr>
          <p:cNvPr id="14" name="Text Placeholder 13">
            <a:extLst>
              <a:ext uri="{FF2B5EF4-FFF2-40B4-BE49-F238E27FC236}">
                <a16:creationId xmlns:a16="http://schemas.microsoft.com/office/drawing/2014/main" id="{13369D8A-0780-064F-916B-8C1A23055899}"/>
              </a:ext>
            </a:extLst>
          </p:cNvPr>
          <p:cNvSpPr>
            <a:spLocks noGrp="1"/>
          </p:cNvSpPr>
          <p:nvPr>
            <p:ph type="body" sz="quarter" idx="10" hasCustomPrompt="1"/>
          </p:nvPr>
        </p:nvSpPr>
        <p:spPr>
          <a:xfrm>
            <a:off x="4359729" y="5720834"/>
            <a:ext cx="3458392" cy="554359"/>
          </a:xfrm>
          <a:prstGeom prst="rect">
            <a:avLst/>
          </a:prstGeom>
        </p:spPr>
        <p:txBody>
          <a:bodyPr anchor="ct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Date Here</a:t>
            </a:r>
          </a:p>
        </p:txBody>
      </p:sp>
    </p:spTree>
    <p:extLst>
      <p:ext uri="{BB962C8B-B14F-4D97-AF65-F5344CB8AC3E}">
        <p14:creationId xmlns:p14="http://schemas.microsoft.com/office/powerpoint/2010/main" val="39172855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Footer Placeholder 6"/>
          <p:cNvSpPr>
            <a:spLocks noGrp="1"/>
          </p:cNvSpPr>
          <p:nvPr>
            <p:ph type="ftr" sz="quarter" idx="13"/>
          </p:nvPr>
        </p:nvSpPr>
        <p:spPr>
          <a:xfrm>
            <a:off x="126568" y="6419014"/>
            <a:ext cx="10265664" cy="365125"/>
          </a:xfrm>
        </p:spPr>
        <p:txBody>
          <a:bodyPr lIns="45720" tIns="45720" bIns="45720"/>
          <a:lstStyle/>
          <a:p>
            <a:endParaRPr lang="en-US" dirty="0">
              <a:solidFill>
                <a:srgbClr val="000000"/>
              </a:solidFill>
            </a:endParaRPr>
          </a:p>
        </p:txBody>
      </p:sp>
      <p:sp>
        <p:nvSpPr>
          <p:cNvPr id="6" name="Title 1"/>
          <p:cNvSpPr>
            <a:spLocks noGrp="1"/>
          </p:cNvSpPr>
          <p:nvPr>
            <p:ph type="title"/>
          </p:nvPr>
        </p:nvSpPr>
        <p:spPr>
          <a:xfrm>
            <a:off x="121920" y="35787"/>
            <a:ext cx="11948160" cy="990600"/>
          </a:xfrm>
          <a:prstGeom prst="rect">
            <a:avLst/>
          </a:prstGeom>
          <a:ln>
            <a:noFill/>
          </a:ln>
        </p:spPr>
        <p:txBody>
          <a:bodyPr>
            <a:noAutofit/>
          </a:bodyPr>
          <a:lstStyle>
            <a:lvl1pPr>
              <a:defRPr sz="3200">
                <a:solidFill>
                  <a:schemeClr val="accent1"/>
                </a:solidFill>
              </a:defRPr>
            </a:lvl1pPr>
          </a:lstStyle>
          <a:p>
            <a:r>
              <a:rPr lang="en-US" dirty="0"/>
              <a:t>Click to edit Master title style</a:t>
            </a:r>
          </a:p>
        </p:txBody>
      </p:sp>
      <p:cxnSp>
        <p:nvCxnSpPr>
          <p:cNvPr id="9" name="Straight Connector 8"/>
          <p:cNvCxnSpPr/>
          <p:nvPr userDrawn="1"/>
        </p:nvCxnSpPr>
        <p:spPr>
          <a:xfrm>
            <a:off x="0" y="1062633"/>
            <a:ext cx="12192000" cy="0"/>
          </a:xfrm>
          <a:prstGeom prst="line">
            <a:avLst/>
          </a:prstGeom>
          <a:ln>
            <a:solidFill>
              <a:srgbClr val="09345A"/>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329115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10/5/23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83221734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6">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6570949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mededonthego.com/Video/program/1046" TargetMode="External"/><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hyperlink" Target="mailto:support@MedEdOTG.com" TargetMode="External"/><Relationship Id="rId10" Type="http://schemas.openxmlformats.org/officeDocument/2006/relationships/image" Target="../media/image11.png"/><Relationship Id="rId4" Type="http://schemas.openxmlformats.org/officeDocument/2006/relationships/hyperlink" Target="http://www.mededonthego.com/" TargetMode="External"/><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4.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15.sv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18D0F-E244-6390-4265-3DDA6144F3E0}"/>
              </a:ext>
            </a:extLst>
          </p:cNvPr>
          <p:cNvSpPr>
            <a:spLocks noGrp="1"/>
          </p:cNvSpPr>
          <p:nvPr>
            <p:ph type="title"/>
          </p:nvPr>
        </p:nvSpPr>
        <p:spPr>
          <a:xfrm>
            <a:off x="609601" y="1709738"/>
            <a:ext cx="10515600" cy="2852737"/>
          </a:xfrm>
        </p:spPr>
        <p:txBody>
          <a:bodyPr>
            <a:normAutofit fontScale="90000"/>
          </a:bodyPr>
          <a:lstStyle/>
          <a:p>
            <a:r>
              <a:rPr lang="en-US" dirty="0"/>
              <a:t>How Nurses and Advanced Practice Clinicians Can Help Patients Navigate a New </a:t>
            </a:r>
            <a:r>
              <a:rPr lang="en-US" dirty="0" err="1"/>
              <a:t>mHSPC</a:t>
            </a:r>
            <a:r>
              <a:rPr lang="en-US" dirty="0"/>
              <a:t> Diagnosis</a:t>
            </a:r>
          </a:p>
        </p:txBody>
      </p:sp>
      <p:sp>
        <p:nvSpPr>
          <p:cNvPr id="3" name="Subtitle 2">
            <a:extLst>
              <a:ext uri="{FF2B5EF4-FFF2-40B4-BE49-F238E27FC236}">
                <a16:creationId xmlns:a16="http://schemas.microsoft.com/office/drawing/2014/main" id="{A648EE76-B68F-C822-5406-93BA1E6F4BC7}"/>
              </a:ext>
            </a:extLst>
          </p:cNvPr>
          <p:cNvSpPr>
            <a:spLocks noGrp="1"/>
          </p:cNvSpPr>
          <p:nvPr>
            <p:ph type="body" idx="1"/>
          </p:nvPr>
        </p:nvSpPr>
        <p:spPr>
          <a:xfrm>
            <a:off x="609601" y="4589463"/>
            <a:ext cx="10515600" cy="1500187"/>
          </a:xfrm>
        </p:spPr>
        <p:txBody>
          <a:bodyPr>
            <a:normAutofit fontScale="92500" lnSpcReduction="10000"/>
          </a:bodyPr>
          <a:lstStyle/>
          <a:p>
            <a:r>
              <a:rPr lang="en-US" dirty="0"/>
              <a:t>Stacy Walker, NP</a:t>
            </a:r>
          </a:p>
          <a:p>
            <a:r>
              <a:rPr lang="en-US" dirty="0"/>
              <a:t>Lank Center for Genitourinary Cancer</a:t>
            </a:r>
          </a:p>
          <a:p>
            <a:r>
              <a:rPr lang="en-US" dirty="0"/>
              <a:t>Dana-Farber Cancer Institute</a:t>
            </a:r>
          </a:p>
          <a:p>
            <a:r>
              <a:rPr lang="en-US" dirty="0"/>
              <a:t>Boston, Ma</a:t>
            </a:r>
          </a:p>
          <a:p>
            <a:endParaRPr lang="en-US" dirty="0"/>
          </a:p>
        </p:txBody>
      </p:sp>
    </p:spTree>
    <p:extLst>
      <p:ext uri="{BB962C8B-B14F-4D97-AF65-F5344CB8AC3E}">
        <p14:creationId xmlns:p14="http://schemas.microsoft.com/office/powerpoint/2010/main" val="1449427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427809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Intensifying ADT in mHSPC: How to Improve Patient Outcomes and Adherence</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recent practice-changing clinical trial data and guideline recommendations for ADT intensification in the treatment of patients with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mHSPC</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Implement a shared-decision making approach in practice to inform treatment selection and sequencing to maximize exposure to life-prolonging therapies for patients with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mHSPC</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the roles and responsibilities of oncology pharmacists and nurses in an interdisciplinary care model for patients with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mHSPC</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Incorporate interdisciplinary strategies to reduce barriers to access, care, and treatment that contribute to racial and ethnic disparities in prostate cancer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2604C-A2C5-DF1D-3AC5-2900E2F12B28}"/>
              </a:ext>
            </a:extLst>
          </p:cNvPr>
          <p:cNvSpPr>
            <a:spLocks noGrp="1"/>
          </p:cNvSpPr>
          <p:nvPr>
            <p:ph type="title"/>
          </p:nvPr>
        </p:nvSpPr>
        <p:spPr>
          <a:xfrm>
            <a:off x="609600" y="199505"/>
            <a:ext cx="10744200" cy="1185577"/>
          </a:xfrm>
        </p:spPr>
        <p:txBody>
          <a:bodyPr>
            <a:normAutofit/>
          </a:bodyPr>
          <a:lstStyle/>
          <a:p>
            <a:r>
              <a:rPr lang="en-US" dirty="0"/>
              <a:t>Nurse and Advance Practice Clinician Considerations in </a:t>
            </a:r>
            <a:r>
              <a:rPr lang="en-US" dirty="0" err="1"/>
              <a:t>mHSPC</a:t>
            </a:r>
            <a:endParaRPr lang="en-US" dirty="0"/>
          </a:p>
        </p:txBody>
      </p:sp>
      <p:sp>
        <p:nvSpPr>
          <p:cNvPr id="3" name="Content Placeholder 2">
            <a:extLst>
              <a:ext uri="{FF2B5EF4-FFF2-40B4-BE49-F238E27FC236}">
                <a16:creationId xmlns:a16="http://schemas.microsoft.com/office/drawing/2014/main" id="{3893A248-015A-4B2A-A4EE-A26AE7F2F566}"/>
              </a:ext>
            </a:extLst>
          </p:cNvPr>
          <p:cNvSpPr>
            <a:spLocks noGrp="1"/>
          </p:cNvSpPr>
          <p:nvPr>
            <p:ph idx="1"/>
          </p:nvPr>
        </p:nvSpPr>
        <p:spPr>
          <a:xfrm>
            <a:off x="609600" y="1477906"/>
            <a:ext cx="10744200" cy="4722477"/>
          </a:xfrm>
        </p:spPr>
        <p:txBody>
          <a:bodyPr>
            <a:normAutofit/>
          </a:bodyPr>
          <a:lstStyle/>
          <a:p>
            <a:pPr>
              <a:spcAft>
                <a:spcPts val="600"/>
              </a:spcAft>
            </a:pPr>
            <a:r>
              <a:rPr lang="en-US" sz="2600" dirty="0"/>
              <a:t>Care coordination and navigation</a:t>
            </a:r>
          </a:p>
          <a:p>
            <a:pPr>
              <a:spcAft>
                <a:spcPts val="600"/>
              </a:spcAft>
            </a:pPr>
            <a:r>
              <a:rPr lang="en-US" sz="2600" dirty="0"/>
              <a:t>Knowledge of the patient’s comorbidities, past experiences, reliability and financial status</a:t>
            </a:r>
          </a:p>
          <a:p>
            <a:pPr>
              <a:spcAft>
                <a:spcPts val="600"/>
              </a:spcAft>
            </a:pPr>
            <a:r>
              <a:rPr lang="en-US" sz="2600" dirty="0"/>
              <a:t>Assistance with early identification of need for referrals to allied health</a:t>
            </a:r>
          </a:p>
          <a:p>
            <a:pPr>
              <a:spcAft>
                <a:spcPts val="600"/>
              </a:spcAft>
            </a:pPr>
            <a:r>
              <a:rPr lang="en-US" sz="2600" dirty="0"/>
              <a:t>Creation of support networks tailored to the patient</a:t>
            </a:r>
          </a:p>
          <a:p>
            <a:pPr>
              <a:spcAft>
                <a:spcPts val="600"/>
              </a:spcAft>
            </a:pPr>
            <a:r>
              <a:rPr lang="en-US" sz="2600" dirty="0"/>
              <a:t>Adverse effect monitoring and management</a:t>
            </a:r>
          </a:p>
          <a:p>
            <a:pPr>
              <a:spcAft>
                <a:spcPts val="600"/>
              </a:spcAft>
            </a:pPr>
            <a:r>
              <a:rPr lang="en-US" sz="2600" dirty="0"/>
              <a:t>Leads to improved quality of life and satisfaction with overall experience</a:t>
            </a:r>
          </a:p>
          <a:p>
            <a:pPr>
              <a:spcAft>
                <a:spcPts val="600"/>
              </a:spcAft>
            </a:pPr>
            <a:endParaRPr lang="en-US" sz="2600" dirty="0"/>
          </a:p>
        </p:txBody>
      </p:sp>
    </p:spTree>
    <p:extLst>
      <p:ext uri="{BB962C8B-B14F-4D97-AF65-F5344CB8AC3E}">
        <p14:creationId xmlns:p14="http://schemas.microsoft.com/office/powerpoint/2010/main" val="2038572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98D8E-F79E-C875-590F-EF7BFB7F4B6B}"/>
              </a:ext>
            </a:extLst>
          </p:cNvPr>
          <p:cNvSpPr>
            <a:spLocks noGrp="1"/>
          </p:cNvSpPr>
          <p:nvPr>
            <p:ph type="title"/>
          </p:nvPr>
        </p:nvSpPr>
        <p:spPr>
          <a:xfrm>
            <a:off x="609600" y="199505"/>
            <a:ext cx="10744200" cy="1185577"/>
          </a:xfrm>
        </p:spPr>
        <p:txBody>
          <a:bodyPr>
            <a:normAutofit/>
          </a:bodyPr>
          <a:lstStyle/>
          <a:p>
            <a:r>
              <a:rPr lang="en-US" dirty="0"/>
              <a:t>Co-morbidities That May Be Impacted by Diagnosis and Treatment	</a:t>
            </a:r>
          </a:p>
        </p:txBody>
      </p:sp>
      <p:sp>
        <p:nvSpPr>
          <p:cNvPr id="3" name="Content Placeholder 2">
            <a:extLst>
              <a:ext uri="{FF2B5EF4-FFF2-40B4-BE49-F238E27FC236}">
                <a16:creationId xmlns:a16="http://schemas.microsoft.com/office/drawing/2014/main" id="{FA5AAB67-6A75-5CC6-5E62-536250083C22}"/>
              </a:ext>
            </a:extLst>
          </p:cNvPr>
          <p:cNvSpPr>
            <a:spLocks noGrp="1"/>
          </p:cNvSpPr>
          <p:nvPr>
            <p:ph idx="1"/>
          </p:nvPr>
        </p:nvSpPr>
        <p:spPr>
          <a:xfrm>
            <a:off x="609600" y="1477906"/>
            <a:ext cx="10744200" cy="4722477"/>
          </a:xfrm>
        </p:spPr>
        <p:txBody>
          <a:bodyPr/>
          <a:lstStyle/>
          <a:p>
            <a:pPr>
              <a:spcAft>
                <a:spcPts val="600"/>
              </a:spcAft>
            </a:pPr>
            <a:r>
              <a:rPr lang="en-US" b="1" dirty="0"/>
              <a:t>Diabetes</a:t>
            </a:r>
          </a:p>
          <a:p>
            <a:pPr lvl="1">
              <a:spcAft>
                <a:spcPts val="600"/>
              </a:spcAft>
            </a:pPr>
            <a:r>
              <a:rPr lang="en-US" dirty="0"/>
              <a:t>Risk of hyperglycemia with apalutamide, abiraterone, enzalutamide</a:t>
            </a:r>
          </a:p>
          <a:p>
            <a:pPr>
              <a:spcAft>
                <a:spcPts val="600"/>
              </a:spcAft>
            </a:pPr>
            <a:r>
              <a:rPr lang="en-US" b="1" dirty="0"/>
              <a:t>Hypertension</a:t>
            </a:r>
          </a:p>
          <a:p>
            <a:pPr>
              <a:spcAft>
                <a:spcPts val="600"/>
              </a:spcAft>
            </a:pPr>
            <a:r>
              <a:rPr lang="en-US" b="1" dirty="0"/>
              <a:t>Cardiovascular Disease</a:t>
            </a:r>
          </a:p>
          <a:p>
            <a:pPr lvl="1">
              <a:spcAft>
                <a:spcPts val="600"/>
              </a:spcAft>
            </a:pPr>
            <a:r>
              <a:rPr lang="en-US" dirty="0"/>
              <a:t>Ischemic heart disease risk</a:t>
            </a:r>
          </a:p>
          <a:p>
            <a:pPr>
              <a:spcAft>
                <a:spcPts val="600"/>
              </a:spcAft>
            </a:pPr>
            <a:r>
              <a:rPr lang="en-US" b="1" dirty="0"/>
              <a:t>Depression/Mental Illness</a:t>
            </a:r>
          </a:p>
          <a:p>
            <a:pPr lvl="1">
              <a:spcAft>
                <a:spcPts val="600"/>
              </a:spcAft>
            </a:pPr>
            <a:r>
              <a:rPr lang="en-US" dirty="0"/>
              <a:t>Effect of decreased testosterone</a:t>
            </a:r>
          </a:p>
          <a:p>
            <a:pPr lvl="1">
              <a:spcAft>
                <a:spcPts val="600"/>
              </a:spcAft>
            </a:pPr>
            <a:endParaRPr lang="en-US" dirty="0"/>
          </a:p>
          <a:p>
            <a:pPr marL="0" indent="0" algn="ctr">
              <a:spcAft>
                <a:spcPts val="600"/>
              </a:spcAft>
              <a:buNone/>
            </a:pPr>
            <a:r>
              <a:rPr lang="en-US" b="1" dirty="0">
                <a:solidFill>
                  <a:schemeClr val="accent1"/>
                </a:solidFill>
              </a:rPr>
              <a:t>Actively engage patient’s PCP/care team to ensure proper follow up </a:t>
            </a:r>
          </a:p>
        </p:txBody>
      </p:sp>
    </p:spTree>
    <p:extLst>
      <p:ext uri="{BB962C8B-B14F-4D97-AF65-F5344CB8AC3E}">
        <p14:creationId xmlns:p14="http://schemas.microsoft.com/office/powerpoint/2010/main" val="918506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FEEF3-BE90-1AEB-27FB-D095778A43FA}"/>
              </a:ext>
            </a:extLst>
          </p:cNvPr>
          <p:cNvSpPr>
            <a:spLocks noGrp="1"/>
          </p:cNvSpPr>
          <p:nvPr>
            <p:ph type="title"/>
          </p:nvPr>
        </p:nvSpPr>
        <p:spPr>
          <a:xfrm>
            <a:off x="609600" y="199505"/>
            <a:ext cx="10744200" cy="1185577"/>
          </a:xfrm>
        </p:spPr>
        <p:txBody>
          <a:bodyPr>
            <a:normAutofit/>
          </a:bodyPr>
          <a:lstStyle/>
          <a:p>
            <a:r>
              <a:rPr lang="en-US" dirty="0"/>
              <a:t>Patient Engagement Through Active Listening </a:t>
            </a:r>
          </a:p>
        </p:txBody>
      </p:sp>
      <p:sp>
        <p:nvSpPr>
          <p:cNvPr id="3" name="Content Placeholder 2">
            <a:extLst>
              <a:ext uri="{FF2B5EF4-FFF2-40B4-BE49-F238E27FC236}">
                <a16:creationId xmlns:a16="http://schemas.microsoft.com/office/drawing/2014/main" id="{5D677C89-20A5-333A-0C37-16DA736BFB78}"/>
              </a:ext>
            </a:extLst>
          </p:cNvPr>
          <p:cNvSpPr>
            <a:spLocks noGrp="1"/>
          </p:cNvSpPr>
          <p:nvPr>
            <p:ph idx="1"/>
          </p:nvPr>
        </p:nvSpPr>
        <p:spPr>
          <a:xfrm>
            <a:off x="609601" y="1384300"/>
            <a:ext cx="5320936" cy="4859746"/>
          </a:xfrm>
        </p:spPr>
        <p:txBody>
          <a:bodyPr>
            <a:normAutofit/>
          </a:bodyPr>
          <a:lstStyle/>
          <a:p>
            <a:pPr>
              <a:spcAft>
                <a:spcPts val="600"/>
              </a:spcAft>
            </a:pPr>
            <a:r>
              <a:rPr lang="en-US" dirty="0"/>
              <a:t>Assessing patient understanding </a:t>
            </a:r>
            <a:br>
              <a:rPr lang="en-US" dirty="0"/>
            </a:br>
            <a:r>
              <a:rPr lang="en-US" dirty="0"/>
              <a:t>of diagnosis and treatment plan</a:t>
            </a:r>
          </a:p>
          <a:p>
            <a:pPr>
              <a:spcAft>
                <a:spcPts val="600"/>
              </a:spcAft>
            </a:pPr>
            <a:r>
              <a:rPr lang="en-US" dirty="0"/>
              <a:t>Assessing patient understanding </a:t>
            </a:r>
            <a:br>
              <a:rPr lang="en-US" dirty="0"/>
            </a:br>
            <a:r>
              <a:rPr lang="en-US" dirty="0"/>
              <a:t>of side effects of treatment</a:t>
            </a:r>
          </a:p>
          <a:p>
            <a:pPr>
              <a:spcAft>
                <a:spcPts val="600"/>
              </a:spcAft>
            </a:pPr>
            <a:r>
              <a:rPr lang="en-US" dirty="0"/>
              <a:t>What side effects of treatment are causing most concern/distress?</a:t>
            </a:r>
          </a:p>
          <a:p>
            <a:pPr lvl="1">
              <a:spcAft>
                <a:spcPts val="600"/>
              </a:spcAft>
            </a:pPr>
            <a:r>
              <a:rPr lang="en-US" dirty="0"/>
              <a:t>Can any be proactively addressed? (Ex: cold caps for hair loss if chemotherapy needed, referral for clinical weight management)</a:t>
            </a:r>
          </a:p>
        </p:txBody>
      </p:sp>
      <p:pic>
        <p:nvPicPr>
          <p:cNvPr id="7" name="Picture 6" descr="A blue and black logo&#10;&#10;Description automatically generated">
            <a:extLst>
              <a:ext uri="{FF2B5EF4-FFF2-40B4-BE49-F238E27FC236}">
                <a16:creationId xmlns:a16="http://schemas.microsoft.com/office/drawing/2014/main" id="{D1D47D17-51F2-E46F-C268-A1ED496A0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7791" y="1475559"/>
            <a:ext cx="5626955" cy="3380756"/>
          </a:xfrm>
          <a:prstGeom prst="rect">
            <a:avLst/>
          </a:prstGeom>
        </p:spPr>
      </p:pic>
      <p:sp>
        <p:nvSpPr>
          <p:cNvPr id="8" name="Content Placeholder 2">
            <a:extLst>
              <a:ext uri="{FF2B5EF4-FFF2-40B4-BE49-F238E27FC236}">
                <a16:creationId xmlns:a16="http://schemas.microsoft.com/office/drawing/2014/main" id="{C6AEF1ED-2A1A-35C7-BA54-B5A80480483D}"/>
              </a:ext>
            </a:extLst>
          </p:cNvPr>
          <p:cNvSpPr txBox="1">
            <a:spLocks/>
          </p:cNvSpPr>
          <p:nvPr/>
        </p:nvSpPr>
        <p:spPr>
          <a:xfrm>
            <a:off x="679268" y="5609658"/>
            <a:ext cx="11512732" cy="104831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Are symptoms directly or indirectly related to treatment?</a:t>
            </a:r>
          </a:p>
          <a:p>
            <a:pPr lvl="1"/>
            <a:r>
              <a:rPr lang="en-US" dirty="0"/>
              <a:t>Examples: Fatigue caused by medication? Depression? Interrupted sleep from hot flashes?</a:t>
            </a:r>
          </a:p>
          <a:p>
            <a:pPr lvl="1"/>
            <a:endParaRPr lang="en-US" dirty="0"/>
          </a:p>
        </p:txBody>
      </p:sp>
    </p:spTree>
    <p:extLst>
      <p:ext uri="{BB962C8B-B14F-4D97-AF65-F5344CB8AC3E}">
        <p14:creationId xmlns:p14="http://schemas.microsoft.com/office/powerpoint/2010/main" val="1630326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D8E4A1C-9735-3028-8288-A977FEE27CD7}"/>
              </a:ext>
            </a:extLst>
          </p:cNvPr>
          <p:cNvSpPr>
            <a:spLocks noGrp="1"/>
          </p:cNvSpPr>
          <p:nvPr>
            <p:ph type="ftr" sz="quarter" idx="3"/>
          </p:nvPr>
        </p:nvSpPr>
        <p:spPr>
          <a:xfrm>
            <a:off x="609600" y="6356350"/>
            <a:ext cx="10744199" cy="442131"/>
          </a:xfrm>
        </p:spPr>
        <p:txBody>
          <a:bodyPr/>
          <a:lstStyle/>
          <a:p>
            <a:r>
              <a:rPr lang="en-US" dirty="0"/>
              <a:t>ADRs, adverse drug reactions.</a:t>
            </a:r>
          </a:p>
        </p:txBody>
      </p:sp>
      <p:sp>
        <p:nvSpPr>
          <p:cNvPr id="2" name="Title 1">
            <a:extLst>
              <a:ext uri="{FF2B5EF4-FFF2-40B4-BE49-F238E27FC236}">
                <a16:creationId xmlns:a16="http://schemas.microsoft.com/office/drawing/2014/main" id="{1C3E399C-C9A9-CB1F-8676-6A14A3FA8A11}"/>
              </a:ext>
            </a:extLst>
          </p:cNvPr>
          <p:cNvSpPr>
            <a:spLocks noGrp="1"/>
          </p:cNvSpPr>
          <p:nvPr>
            <p:ph type="title"/>
          </p:nvPr>
        </p:nvSpPr>
        <p:spPr>
          <a:xfrm>
            <a:off x="609600" y="199505"/>
            <a:ext cx="10744200" cy="1185577"/>
          </a:xfrm>
        </p:spPr>
        <p:txBody>
          <a:bodyPr/>
          <a:lstStyle/>
          <a:p>
            <a:r>
              <a:rPr lang="en-US" dirty="0"/>
              <a:t>Monitoring and Managing ADRs</a:t>
            </a:r>
          </a:p>
        </p:txBody>
      </p:sp>
      <p:sp>
        <p:nvSpPr>
          <p:cNvPr id="3" name="Content Placeholder 2">
            <a:extLst>
              <a:ext uri="{FF2B5EF4-FFF2-40B4-BE49-F238E27FC236}">
                <a16:creationId xmlns:a16="http://schemas.microsoft.com/office/drawing/2014/main" id="{1F6B3A15-8F38-6AD4-99A9-C3AEBAF7CA40}"/>
              </a:ext>
            </a:extLst>
          </p:cNvPr>
          <p:cNvSpPr>
            <a:spLocks noGrp="1"/>
          </p:cNvSpPr>
          <p:nvPr>
            <p:ph idx="1"/>
          </p:nvPr>
        </p:nvSpPr>
        <p:spPr>
          <a:xfrm>
            <a:off x="609600" y="1477962"/>
            <a:ext cx="10744200" cy="4878387"/>
          </a:xfrm>
        </p:spPr>
        <p:txBody>
          <a:bodyPr>
            <a:normAutofit lnSpcReduction="10000"/>
          </a:bodyPr>
          <a:lstStyle/>
          <a:p>
            <a:pPr marL="0" indent="0">
              <a:spcAft>
                <a:spcPts val="1200"/>
              </a:spcAft>
              <a:buNone/>
            </a:pPr>
            <a:r>
              <a:rPr lang="en-US" b="1" dirty="0">
                <a:solidFill>
                  <a:schemeClr val="accent1"/>
                </a:solidFill>
              </a:rPr>
              <a:t>Assess need for and availability of additional resources</a:t>
            </a:r>
          </a:p>
          <a:p>
            <a:r>
              <a:rPr lang="en-US" dirty="0"/>
              <a:t>Nutritional support </a:t>
            </a:r>
          </a:p>
          <a:p>
            <a:pPr lvl="1"/>
            <a:r>
              <a:rPr lang="en-US" dirty="0"/>
              <a:t>Discussions of benefits for promoting energy, adequate calcium supplementation, weight gain prevention, dyslipidemia, etc. </a:t>
            </a:r>
          </a:p>
          <a:p>
            <a:r>
              <a:rPr lang="en-US" dirty="0"/>
              <a:t>Social work</a:t>
            </a:r>
          </a:p>
          <a:p>
            <a:r>
              <a:rPr lang="en-US" dirty="0"/>
              <a:t>Consider early referral to palliative care if appropriate</a:t>
            </a:r>
          </a:p>
          <a:p>
            <a:pPr lvl="1"/>
            <a:endParaRPr lang="en-US" dirty="0"/>
          </a:p>
          <a:p>
            <a:r>
              <a:rPr lang="en-US" dirty="0"/>
              <a:t>Infusion nurse/nurse navigator involvement</a:t>
            </a:r>
          </a:p>
          <a:p>
            <a:pPr lvl="1"/>
            <a:r>
              <a:rPr lang="en-US" dirty="0"/>
              <a:t>Providing written materials where available</a:t>
            </a:r>
          </a:p>
          <a:p>
            <a:pPr lvl="1"/>
            <a:r>
              <a:rPr lang="en-US" dirty="0"/>
              <a:t>Screening for adverse effects</a:t>
            </a:r>
          </a:p>
          <a:p>
            <a:pPr lvl="1"/>
            <a:r>
              <a:rPr lang="en-US" dirty="0"/>
              <a:t>Providing interim follow up on side effect monitoring </a:t>
            </a:r>
            <a:br>
              <a:rPr lang="en-US" dirty="0"/>
            </a:br>
            <a:endParaRPr lang="en-US" dirty="0"/>
          </a:p>
        </p:txBody>
      </p:sp>
    </p:spTree>
    <p:extLst>
      <p:ext uri="{BB962C8B-B14F-4D97-AF65-F5344CB8AC3E}">
        <p14:creationId xmlns:p14="http://schemas.microsoft.com/office/powerpoint/2010/main" val="4283077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664</Words>
  <Application>Microsoft Macintosh PowerPoint</Application>
  <PresentationFormat>Widescreen</PresentationFormat>
  <Paragraphs>70</Paragraphs>
  <Slides>8</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vt:i4>
      </vt:variant>
    </vt:vector>
  </HeadingPairs>
  <TitlesOfParts>
    <vt:vector size="16" baseType="lpstr">
      <vt:lpstr>Arial</vt:lpstr>
      <vt:lpstr>Calibri</vt:lpstr>
      <vt:lpstr>Calibri Light</vt:lpstr>
      <vt:lpstr>Century Gothic</vt:lpstr>
      <vt:lpstr>Trebuchet MS</vt:lpstr>
      <vt:lpstr>2022 Hem Onc</vt:lpstr>
      <vt:lpstr>Office Theme</vt:lpstr>
      <vt:lpstr>1_2022 Hem Onc</vt:lpstr>
      <vt:lpstr>How Nurses and Advanced Practice Clinicians Can Help Patients Navigate a New mHSPC Diagnosis</vt:lpstr>
      <vt:lpstr>PowerPoint Presentation</vt:lpstr>
      <vt:lpstr>Disclaimer</vt:lpstr>
      <vt:lpstr>Nurse and Advance Practice Clinician Considerations in mHSPC</vt:lpstr>
      <vt:lpstr>Co-morbidities That May Be Impacted by Diagnosis and Treatment </vt:lpstr>
      <vt:lpstr>Patient Engagement Through Active Listening </vt:lpstr>
      <vt:lpstr>Monitoring and Managing ADRs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2019-05-10T15:34:56Z</dcterms:created>
  <dcterms:modified xsi:type="dcterms:W3CDTF">2023-10-05T21:14:41Z</dcterms:modified>
  <cp:category/>
</cp:coreProperties>
</file>